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322" r:id="rId3"/>
    <p:sldId id="469" r:id="rId4"/>
    <p:sldId id="441" r:id="rId5"/>
    <p:sldId id="462" r:id="rId6"/>
    <p:sldId id="415" r:id="rId7"/>
    <p:sldId id="468" r:id="rId8"/>
    <p:sldId id="473" r:id="rId9"/>
    <p:sldId id="467" r:id="rId10"/>
    <p:sldId id="430" r:id="rId11"/>
    <p:sldId id="443" r:id="rId12"/>
    <p:sldId id="470" r:id="rId13"/>
    <p:sldId id="464" r:id="rId14"/>
    <p:sldId id="466" r:id="rId15"/>
    <p:sldId id="432" r:id="rId16"/>
    <p:sldId id="417" r:id="rId17"/>
    <p:sldId id="444" r:id="rId18"/>
    <p:sldId id="461" r:id="rId19"/>
    <p:sldId id="433" r:id="rId20"/>
    <p:sldId id="472" r:id="rId21"/>
    <p:sldId id="471" r:id="rId22"/>
    <p:sldId id="434" r:id="rId23"/>
    <p:sldId id="419" r:id="rId24"/>
    <p:sldId id="487" r:id="rId25"/>
    <p:sldId id="456" r:id="rId26"/>
    <p:sldId id="482" r:id="rId27"/>
    <p:sldId id="488" r:id="rId28"/>
    <p:sldId id="445" r:id="rId29"/>
    <p:sldId id="405" r:id="rId30"/>
    <p:sldId id="460" r:id="rId31"/>
    <p:sldId id="426" r:id="rId32"/>
    <p:sldId id="463" r:id="rId33"/>
    <p:sldId id="390" r:id="rId34"/>
    <p:sldId id="465" r:id="rId35"/>
    <p:sldId id="442" r:id="rId36"/>
    <p:sldId id="395" r:id="rId37"/>
    <p:sldId id="330" r:id="rId38"/>
    <p:sldId id="452" r:id="rId39"/>
    <p:sldId id="474" r:id="rId40"/>
    <p:sldId id="475" r:id="rId41"/>
    <p:sldId id="476" r:id="rId42"/>
    <p:sldId id="484" r:id="rId43"/>
    <p:sldId id="485" r:id="rId44"/>
    <p:sldId id="486" r:id="rId45"/>
    <p:sldId id="483" r:id="rId46"/>
    <p:sldId id="477" r:id="rId47"/>
    <p:sldId id="478" r:id="rId48"/>
    <p:sldId id="479" r:id="rId49"/>
    <p:sldId id="480" r:id="rId50"/>
    <p:sldId id="481" r:id="rId51"/>
    <p:sldId id="489" r:id="rId52"/>
    <p:sldId id="490" r:id="rId53"/>
    <p:sldId id="491" r:id="rId54"/>
    <p:sldId id="492" r:id="rId55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51" autoAdjust="0"/>
    <p:restoredTop sz="94706" autoAdjust="0"/>
  </p:normalViewPr>
  <p:slideViewPr>
    <p:cSldViewPr>
      <p:cViewPr varScale="1">
        <p:scale>
          <a:sx n="46" d="100"/>
          <a:sy n="46" d="100"/>
        </p:scale>
        <p:origin x="-16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9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-3006" y="-114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CCBCC8-B42F-4283-A807-7C5CF90B0721}" type="datetimeFigureOut">
              <a:rPr lang="en-GB" smtClean="0"/>
              <a:pPr/>
              <a:t>10/10/2013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D78A6-C26A-4059-B686-3090C83A5210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765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1"/>
          </a:xfrm>
          <a:prstGeom prst="rect">
            <a:avLst/>
          </a:prstGeom>
        </p:spPr>
        <p:txBody>
          <a:bodyPr vert="horz" lIns="99042" tIns="49521" rIns="99042" bIns="4952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1731"/>
          </a:xfrm>
          <a:prstGeom prst="rect">
            <a:avLst/>
          </a:prstGeom>
        </p:spPr>
        <p:txBody>
          <a:bodyPr vert="horz" lIns="99042" tIns="49521" rIns="99042" bIns="49521" rtlCol="0"/>
          <a:lstStyle>
            <a:lvl1pPr algn="r">
              <a:defRPr sz="1300"/>
            </a:lvl1pPr>
          </a:lstStyle>
          <a:p>
            <a:fld id="{B28F6063-CDBD-4E64-93C0-BE7E30353F5D}" type="datetimeFigureOut">
              <a:rPr lang="en-GB" smtClean="0"/>
              <a:pPr/>
              <a:t>10/10/2013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2" tIns="49521" rIns="99042" bIns="4952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2" tIns="49521" rIns="99042" bIns="4952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4" cy="511731"/>
          </a:xfrm>
          <a:prstGeom prst="rect">
            <a:avLst/>
          </a:prstGeom>
        </p:spPr>
        <p:txBody>
          <a:bodyPr vert="horz" lIns="99042" tIns="49521" rIns="99042" bIns="4952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4" cy="511731"/>
          </a:xfrm>
          <a:prstGeom prst="rect">
            <a:avLst/>
          </a:prstGeom>
        </p:spPr>
        <p:txBody>
          <a:bodyPr vert="horz" lIns="99042" tIns="49521" rIns="99042" bIns="49521" rtlCol="0" anchor="b"/>
          <a:lstStyle>
            <a:lvl1pPr algn="r">
              <a:defRPr sz="1300"/>
            </a:lvl1pPr>
          </a:lstStyle>
          <a:p>
            <a:fld id="{D43CD46E-CB16-41F1-BD47-AEC2E359AB9B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22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4021138" y="9719705"/>
            <a:ext cx="3076575" cy="51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2" tIns="46040" rIns="92082" bIns="46040" anchor="b"/>
          <a:lstStyle/>
          <a:p>
            <a:pPr algn="r" defTabSz="921258"/>
            <a:fld id="{E533DBDE-3FDB-49E1-B365-7E8FA95EF824}" type="slidenum">
              <a:rPr lang="fr-FR" sz="1200">
                <a:latin typeface="Arial" pitchFamily="34" charset="0"/>
              </a:rPr>
              <a:pPr algn="r" defTabSz="921258"/>
              <a:t>10</a:t>
            </a:fld>
            <a:endParaRPr lang="fr-FR" sz="1200" dirty="0">
              <a:latin typeface="Arial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82" tIns="46040" rIns="92082" bIns="46040"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4021138" y="9719705"/>
            <a:ext cx="3076575" cy="51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82" tIns="46040" rIns="92082" bIns="46040" anchor="b"/>
          <a:lstStyle/>
          <a:p>
            <a:pPr algn="r" defTabSz="921258"/>
            <a:fld id="{E533DBDE-3FDB-49E1-B365-7E8FA95EF824}" type="slidenum">
              <a:rPr lang="fr-FR" sz="1200">
                <a:latin typeface="Arial" pitchFamily="34" charset="0"/>
              </a:rPr>
              <a:pPr algn="r" defTabSz="921258"/>
              <a:t>13</a:t>
            </a:fld>
            <a:endParaRPr lang="fr-FR" sz="1200" dirty="0">
              <a:latin typeface="Arial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82" tIns="46040" rIns="92082" bIns="46040"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4068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43608" y="6525344"/>
            <a:ext cx="6984776" cy="33265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43608" y="6525344"/>
            <a:ext cx="6984776" cy="332656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43608" y="6525344"/>
            <a:ext cx="6984776" cy="332656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68760"/>
            <a:ext cx="9144000" cy="5256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3608" y="6525344"/>
            <a:ext cx="6984776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384" y="6525344"/>
            <a:ext cx="1115616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F3BDC-0838-41BF-A125-5E08CF749A1E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1" name="Picture 10" descr="esrf_main_blue_rgb_slogan_small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6138078"/>
            <a:ext cx="1043608" cy="7199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siemens_star_ptycho_jpg.avi" TargetMode="External"/><Relationship Id="rId6" Type="http://schemas.openxmlformats.org/officeDocument/2006/relationships/image" Target="../media/image23.tiff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video" Target="siemens_star_ptycho_jpg.avi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png"/><Relationship Id="rId4" Type="http://schemas.openxmlformats.org/officeDocument/2006/relationships/image" Target="../media/image2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8.xml"/><Relationship Id="rId1" Type="http://schemas.openxmlformats.org/officeDocument/2006/relationships/video" Target="siemens_star_ptycho_jpg.avi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010543"/>
          </a:xfrm>
        </p:spPr>
        <p:txBody>
          <a:bodyPr/>
          <a:lstStyle/>
          <a:p>
            <a:r>
              <a:rPr lang="en-GB" b="1" dirty="0" smtClean="0"/>
              <a:t>Development of High Z Photon-Counting X-ray Detectors for Synchrotron Experiments Above 30 </a:t>
            </a:r>
            <a:r>
              <a:rPr lang="en-GB" b="1" dirty="0" err="1" smtClean="0"/>
              <a:t>keV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21088"/>
            <a:ext cx="6800800" cy="2736304"/>
          </a:xfrm>
        </p:spPr>
        <p:txBody>
          <a:bodyPr>
            <a:normAutofit/>
          </a:bodyPr>
          <a:lstStyle/>
          <a:p>
            <a:r>
              <a:rPr lang="fr-FR" dirty="0" smtClean="0"/>
              <a:t>M. </a:t>
            </a:r>
            <a:r>
              <a:rPr lang="fr-FR" dirty="0" err="1" smtClean="0"/>
              <a:t>Ruat</a:t>
            </a:r>
            <a:r>
              <a:rPr lang="fr-FR" dirty="0" smtClean="0"/>
              <a:t>, C. </a:t>
            </a:r>
            <a:r>
              <a:rPr lang="fr-FR" dirty="0" err="1" smtClean="0"/>
              <a:t>Ponchut</a:t>
            </a:r>
            <a:endParaRPr lang="fr-FR" dirty="0" smtClean="0"/>
          </a:p>
          <a:p>
            <a:endParaRPr lang="fr-FR" dirty="0" smtClean="0"/>
          </a:p>
          <a:p>
            <a:r>
              <a:rPr lang="fr-FR" sz="1800" dirty="0" err="1" smtClean="0"/>
              <a:t>Scientific</a:t>
            </a:r>
            <a:r>
              <a:rPr lang="fr-FR" sz="1800" dirty="0" smtClean="0"/>
              <a:t> Detector Workshop, Firenze, </a:t>
            </a:r>
            <a:r>
              <a:rPr lang="fr-FR" sz="1800" dirty="0" err="1" smtClean="0"/>
              <a:t>October</a:t>
            </a:r>
            <a:r>
              <a:rPr lang="fr-FR" sz="1800" dirty="0" smtClean="0"/>
              <a:t> 10th 2013</a:t>
            </a:r>
            <a:endParaRPr lang="en-GB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593895" y="4267200"/>
            <a:ext cx="2897188" cy="122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lvl="2" indent="250825">
              <a:spcBef>
                <a:spcPct val="20000"/>
              </a:spcBef>
              <a:buClr>
                <a:srgbClr val="C00000"/>
              </a:buClr>
              <a:buFontTx/>
              <a:buChar char="•"/>
            </a:pPr>
            <a:r>
              <a:rPr lang="en-US" sz="1600" dirty="0">
                <a:latin typeface="Calibri" pitchFamily="34" charset="0"/>
              </a:rPr>
              <a:t>2D </a:t>
            </a:r>
            <a:r>
              <a:rPr lang="en-US" sz="1600" dirty="0" smtClean="0">
                <a:latin typeface="Calibri" pitchFamily="34" charset="0"/>
              </a:rPr>
              <a:t>detector</a:t>
            </a:r>
            <a:endParaRPr lang="en-US" sz="1600" dirty="0">
              <a:latin typeface="Calibri" pitchFamily="34" charset="0"/>
            </a:endParaRPr>
          </a:p>
          <a:p>
            <a:pPr marL="179388" lvl="2" indent="250825">
              <a:spcBef>
                <a:spcPct val="20000"/>
              </a:spcBef>
              <a:buClr>
                <a:srgbClr val="C00000"/>
              </a:buClr>
              <a:buFontTx/>
              <a:buChar char="•"/>
            </a:pPr>
            <a:r>
              <a:rPr lang="en-US" sz="1600" dirty="0" smtClean="0">
                <a:latin typeface="Calibri" pitchFamily="34" charset="0"/>
              </a:rPr>
              <a:t>~100 ns </a:t>
            </a:r>
            <a:r>
              <a:rPr lang="en-US" sz="1600" dirty="0">
                <a:latin typeface="Calibri" pitchFamily="34" charset="0"/>
              </a:rPr>
              <a:t>time resolution</a:t>
            </a:r>
          </a:p>
          <a:p>
            <a:pPr marL="179388" lvl="2" indent="250825">
              <a:spcBef>
                <a:spcPct val="20000"/>
              </a:spcBef>
              <a:buClr>
                <a:srgbClr val="C00000"/>
              </a:buClr>
              <a:buFontTx/>
              <a:buChar char="•"/>
            </a:pPr>
            <a:r>
              <a:rPr lang="en-US" sz="1600" dirty="0" smtClean="0">
                <a:latin typeface="Calibri" pitchFamily="34" charset="0"/>
              </a:rPr>
              <a:t>kHz </a:t>
            </a:r>
            <a:r>
              <a:rPr lang="en-US" sz="1600" dirty="0">
                <a:latin typeface="Calibri" pitchFamily="34" charset="0"/>
              </a:rPr>
              <a:t>frame </a:t>
            </a:r>
            <a:r>
              <a:rPr lang="en-US" sz="1600" dirty="0" smtClean="0">
                <a:latin typeface="Calibri" pitchFamily="34" charset="0"/>
              </a:rPr>
              <a:t>rates</a:t>
            </a:r>
          </a:p>
          <a:p>
            <a:pPr marL="179388" lvl="2" indent="250825">
              <a:spcBef>
                <a:spcPct val="20000"/>
              </a:spcBef>
              <a:buClr>
                <a:srgbClr val="C00000"/>
              </a:buClr>
              <a:buFontTx/>
              <a:buChar char="•"/>
            </a:pPr>
            <a:r>
              <a:rPr lang="en-US" sz="1600" b="1" dirty="0" smtClean="0">
                <a:latin typeface="Calibri" pitchFamily="34" charset="0"/>
              </a:rPr>
              <a:t>High Z sensor layer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61938" y="823913"/>
            <a:ext cx="77724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800" b="1" dirty="0" smtClean="0">
                <a:latin typeface="Calibri" pitchFamily="34" charset="0"/>
              </a:rPr>
              <a:t>Direct detection: Filling gaps</a:t>
            </a:r>
            <a:endParaRPr lang="en-US" sz="2800" b="1" dirty="0">
              <a:latin typeface="Calibri" pitchFamily="34" charset="0"/>
            </a:endParaRPr>
          </a:p>
        </p:txBody>
      </p:sp>
      <p:pic>
        <p:nvPicPr>
          <p:cNvPr id="9" name="Picture 16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7963" y="3716337"/>
            <a:ext cx="1652587" cy="47301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190750" y="4248150"/>
            <a:ext cx="28971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lvl="2" indent="250825">
              <a:spcBef>
                <a:spcPct val="20000"/>
              </a:spcBef>
              <a:buClr>
                <a:srgbClr val="C00000"/>
              </a:buClr>
              <a:buFontTx/>
              <a:buChar char="•"/>
            </a:pPr>
            <a:r>
              <a:rPr lang="en-US" sz="1600" b="1" dirty="0">
                <a:latin typeface="Calibri" pitchFamily="34" charset="0"/>
              </a:rPr>
              <a:t>2D </a:t>
            </a:r>
            <a:r>
              <a:rPr lang="en-US" sz="1600" b="1" dirty="0" smtClean="0">
                <a:latin typeface="Calibri" pitchFamily="34" charset="0"/>
              </a:rPr>
              <a:t>APD array detector</a:t>
            </a:r>
            <a:endParaRPr lang="en-US" sz="1600" b="1" dirty="0">
              <a:latin typeface="Calibri" pitchFamily="34" charset="0"/>
            </a:endParaRPr>
          </a:p>
          <a:p>
            <a:pPr marL="179388" lvl="2" indent="250825">
              <a:spcBef>
                <a:spcPct val="20000"/>
              </a:spcBef>
              <a:buClr>
                <a:srgbClr val="C00000"/>
              </a:buClr>
              <a:buFontTx/>
              <a:buChar char="•"/>
            </a:pPr>
            <a:r>
              <a:rPr lang="en-US" sz="1600" b="1" dirty="0">
                <a:latin typeface="Calibri" pitchFamily="34" charset="0"/>
              </a:rPr>
              <a:t>sub-ns time resolution</a:t>
            </a:r>
          </a:p>
          <a:p>
            <a:pPr marL="179388" lvl="2" indent="250825">
              <a:spcBef>
                <a:spcPct val="20000"/>
              </a:spcBef>
              <a:buClr>
                <a:srgbClr val="C00000"/>
              </a:buClr>
              <a:buFontTx/>
              <a:buChar char="•"/>
            </a:pPr>
            <a:r>
              <a:rPr lang="en-US" sz="1600" dirty="0">
                <a:latin typeface="Calibri" pitchFamily="34" charset="0"/>
              </a:rPr>
              <a:t>MHz frame rates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4672013" y="2125662"/>
            <a:ext cx="2395537" cy="3773418"/>
            <a:chOff x="4672013" y="1906587"/>
            <a:chExt cx="2395537" cy="3773418"/>
          </a:xfrm>
        </p:grpSpPr>
        <p:sp>
          <p:nvSpPr>
            <p:cNvPr id="16387" name="Rectangle 5"/>
            <p:cNvSpPr>
              <a:spLocks noChangeArrowheads="1"/>
            </p:cNvSpPr>
            <p:nvPr/>
          </p:nvSpPr>
          <p:spPr bwMode="auto">
            <a:xfrm>
              <a:off x="4672013" y="1906587"/>
              <a:ext cx="2395537" cy="377341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>
              <a:solidFill>
                <a:schemeClr val="bg2">
                  <a:lumMod val="40000"/>
                  <a:lumOff val="6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lvl="1" algn="ctr">
                <a:spcBef>
                  <a:spcPct val="20000"/>
                </a:spcBef>
                <a:buClr>
                  <a:srgbClr val="1B5092"/>
                </a:buClr>
              </a:pPr>
              <a:r>
                <a:rPr lang="en-US" b="1" dirty="0">
                  <a:latin typeface="Calibri" pitchFamily="34" charset="0"/>
                </a:rPr>
                <a:t>  Photon counting</a:t>
              </a:r>
            </a:p>
            <a:p>
              <a:pPr marL="0" lvl="1" algn="ctr">
                <a:spcBef>
                  <a:spcPct val="20000"/>
                </a:spcBef>
                <a:buClr>
                  <a:srgbClr val="1B5092"/>
                </a:buClr>
              </a:pPr>
              <a:r>
                <a:rPr lang="en-US" b="1" dirty="0">
                  <a:latin typeface="Calibri" pitchFamily="34" charset="0"/>
                </a:rPr>
                <a:t>  pixel </a:t>
              </a:r>
              <a:r>
                <a:rPr lang="en-US" b="1" dirty="0" smtClean="0">
                  <a:latin typeface="Calibri" pitchFamily="34" charset="0"/>
                </a:rPr>
                <a:t>detectors</a:t>
              </a:r>
              <a:endParaRPr lang="en-US" sz="800" dirty="0">
                <a:latin typeface="Calibri" pitchFamily="34" charset="0"/>
              </a:endParaRPr>
            </a:p>
            <a:p>
              <a:pPr marL="0" lvl="2" indent="250825" algn="ctr">
                <a:spcBef>
                  <a:spcPct val="20000"/>
                </a:spcBef>
                <a:buClr>
                  <a:srgbClr val="C00000"/>
                </a:buClr>
                <a:buFont typeface="Arial" pitchFamily="34" charset="0"/>
                <a:buChar char="•"/>
              </a:pPr>
              <a:r>
                <a:rPr lang="en-US" sz="1600" dirty="0" err="1">
                  <a:latin typeface="Calibri" pitchFamily="34" charset="0"/>
                </a:rPr>
                <a:t>Mpixel</a:t>
              </a:r>
              <a:r>
                <a:rPr lang="en-US" sz="1600" dirty="0">
                  <a:latin typeface="Calibri" pitchFamily="34" charset="0"/>
                </a:rPr>
                <a:t> devices</a:t>
              </a:r>
            </a:p>
            <a:p>
              <a:pPr marL="0" lvl="2" indent="250825" algn="ctr">
                <a:spcBef>
                  <a:spcPct val="20000"/>
                </a:spcBef>
                <a:buClr>
                  <a:srgbClr val="C00000"/>
                </a:buClr>
                <a:buFont typeface="Arial" pitchFamily="34" charset="0"/>
                <a:buChar char="•"/>
              </a:pPr>
              <a:r>
                <a:rPr lang="en-US" sz="1600" dirty="0">
                  <a:latin typeface="Calibri" pitchFamily="34" charset="0"/>
                </a:rPr>
                <a:t>kHz frame rates</a:t>
              </a:r>
            </a:p>
            <a:p>
              <a:pPr marL="0" lvl="2" indent="250825" algn="ctr">
                <a:spcBef>
                  <a:spcPct val="20000"/>
                </a:spcBef>
                <a:buClr>
                  <a:srgbClr val="C00000"/>
                </a:buClr>
                <a:buFont typeface="Arial" pitchFamily="34" charset="0"/>
                <a:buChar char="•"/>
              </a:pPr>
              <a:r>
                <a:rPr lang="en-US" sz="1600" dirty="0">
                  <a:latin typeface="Calibri" pitchFamily="34" charset="0"/>
                </a:rPr>
                <a:t>~</a:t>
              </a:r>
              <a:r>
                <a:rPr lang="en-US" sz="1600" dirty="0" smtClean="0">
                  <a:latin typeface="Calibri" pitchFamily="34" charset="0"/>
                </a:rPr>
                <a:t>100 ns </a:t>
              </a:r>
              <a:r>
                <a:rPr lang="en-US" sz="1600" dirty="0">
                  <a:latin typeface="Calibri" pitchFamily="34" charset="0"/>
                </a:rPr>
                <a:t>time resolution</a:t>
              </a:r>
            </a:p>
          </p:txBody>
        </p:sp>
        <p:pic>
          <p:nvPicPr>
            <p:cNvPr id="16393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08550" y="3590261"/>
              <a:ext cx="1922462" cy="1316554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algn="ctr">
              <a:noFill/>
              <a:miter lim="800000"/>
              <a:headEnd/>
              <a:tailEnd/>
            </a:ln>
          </p:spPr>
        </p:pic>
        <p:sp>
          <p:nvSpPr>
            <p:cNvPr id="16396" name="Rectangle 11"/>
            <p:cNvSpPr>
              <a:spLocks noChangeArrowheads="1"/>
            </p:cNvSpPr>
            <p:nvPr/>
          </p:nvSpPr>
          <p:spPr bwMode="auto">
            <a:xfrm>
              <a:off x="4775597" y="5018181"/>
              <a:ext cx="2188369" cy="56630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algn="ctr">
                <a:spcBef>
                  <a:spcPct val="20000"/>
                </a:spcBef>
                <a:buClr>
                  <a:srgbClr val="1B5092"/>
                </a:buClr>
              </a:pPr>
              <a:r>
                <a:rPr lang="en-US" sz="1400" b="1" i="1" dirty="0">
                  <a:latin typeface="Calibri" pitchFamily="34" charset="0"/>
                </a:rPr>
                <a:t>MAXIPIX</a:t>
              </a:r>
            </a:p>
            <a:p>
              <a:pPr marL="0" lvl="1" algn="ctr">
                <a:spcBef>
                  <a:spcPct val="20000"/>
                </a:spcBef>
                <a:buClr>
                  <a:srgbClr val="1B5092"/>
                </a:buClr>
              </a:pPr>
              <a:r>
                <a:rPr lang="en-US" sz="1400" b="1" i="1" dirty="0">
                  <a:latin typeface="Calibri" pitchFamily="34" charset="0"/>
                </a:rPr>
                <a:t>1500 frames/sec </a:t>
              </a:r>
            </a:p>
          </p:txBody>
        </p:sp>
      </p:grpSp>
      <p:grpSp>
        <p:nvGrpSpPr>
          <p:cNvPr id="3" name="Group 16"/>
          <p:cNvGrpSpPr/>
          <p:nvPr/>
        </p:nvGrpSpPr>
        <p:grpSpPr>
          <a:xfrm>
            <a:off x="148432" y="2098675"/>
            <a:ext cx="2432843" cy="3759200"/>
            <a:chOff x="34132" y="1298575"/>
            <a:chExt cx="2432843" cy="3759200"/>
          </a:xfrm>
        </p:grpSpPr>
        <p:sp>
          <p:nvSpPr>
            <p:cNvPr id="16388" name="Rectangle 5"/>
            <p:cNvSpPr>
              <a:spLocks noChangeArrowheads="1"/>
            </p:cNvSpPr>
            <p:nvPr/>
          </p:nvSpPr>
          <p:spPr bwMode="auto">
            <a:xfrm>
              <a:off x="34132" y="1298575"/>
              <a:ext cx="2432843" cy="375920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>
              <a:solidFill>
                <a:schemeClr val="bg2">
                  <a:lumMod val="40000"/>
                  <a:lumOff val="6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lvl="1" algn="ctr">
                <a:spcBef>
                  <a:spcPct val="20000"/>
                </a:spcBef>
                <a:buClr>
                  <a:srgbClr val="1B5092"/>
                </a:buClr>
              </a:pPr>
              <a:r>
                <a:rPr lang="en-US" b="1" dirty="0" smtClean="0">
                  <a:latin typeface="Calibri" pitchFamily="34" charset="0"/>
                </a:rPr>
                <a:t>APD</a:t>
              </a:r>
            </a:p>
            <a:p>
              <a:pPr marL="0" lvl="1" algn="ctr">
                <a:spcBef>
                  <a:spcPct val="20000"/>
                </a:spcBef>
                <a:buClr>
                  <a:srgbClr val="1B5092"/>
                </a:buClr>
              </a:pPr>
              <a:r>
                <a:rPr lang="en-US" b="1" dirty="0" smtClean="0">
                  <a:latin typeface="Calibri" pitchFamily="34" charset="0"/>
                </a:rPr>
                <a:t>avalanche  photodiodes</a:t>
              </a:r>
              <a:endParaRPr lang="en-US" sz="900" dirty="0">
                <a:latin typeface="Calibri" pitchFamily="34" charset="0"/>
              </a:endParaRPr>
            </a:p>
            <a:p>
              <a:pPr marL="0" lvl="2" indent="250825" algn="ctr">
                <a:spcBef>
                  <a:spcPct val="20000"/>
                </a:spcBef>
                <a:buClr>
                  <a:srgbClr val="C00000"/>
                </a:buClr>
                <a:buFontTx/>
                <a:buChar char="•"/>
              </a:pPr>
              <a:r>
                <a:rPr lang="en-US" sz="1600" dirty="0">
                  <a:latin typeface="Calibri" pitchFamily="34" charset="0"/>
                </a:rPr>
                <a:t>Point or linear devices</a:t>
              </a:r>
            </a:p>
            <a:p>
              <a:pPr marL="0" lvl="2" indent="250825" algn="ctr">
                <a:spcBef>
                  <a:spcPct val="20000"/>
                </a:spcBef>
                <a:buClr>
                  <a:srgbClr val="C00000"/>
                </a:buClr>
                <a:buFontTx/>
                <a:buChar char="•"/>
              </a:pPr>
              <a:r>
                <a:rPr lang="en-US" sz="1600" dirty="0">
                  <a:latin typeface="Calibri" pitchFamily="34" charset="0"/>
                </a:rPr>
                <a:t>Sub-ns time resolution</a:t>
              </a:r>
            </a:p>
          </p:txBody>
        </p:sp>
        <p:pic>
          <p:nvPicPr>
            <p:cNvPr id="16392" name="Picture 10" descr="p1010324_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0797" y="2713039"/>
              <a:ext cx="1179512" cy="1450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7" name="Rectangle 11"/>
            <p:cNvSpPr>
              <a:spLocks noChangeArrowheads="1"/>
            </p:cNvSpPr>
            <p:nvPr/>
          </p:nvSpPr>
          <p:spPr bwMode="auto">
            <a:xfrm>
              <a:off x="237728" y="4203700"/>
              <a:ext cx="2025650" cy="824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lvl="1" algn="ctr">
                <a:spcBef>
                  <a:spcPct val="20000"/>
                </a:spcBef>
                <a:buClr>
                  <a:srgbClr val="1B5092"/>
                </a:buClr>
              </a:pPr>
              <a:r>
                <a:rPr lang="en-US" sz="1400" b="1" i="1" dirty="0">
                  <a:latin typeface="Calibri" pitchFamily="34" charset="0"/>
                </a:rPr>
                <a:t>ACE</a:t>
              </a:r>
            </a:p>
            <a:p>
              <a:pPr marL="0" lvl="1" algn="ctr">
                <a:spcBef>
                  <a:spcPct val="20000"/>
                </a:spcBef>
                <a:buClr>
                  <a:srgbClr val="1B5092"/>
                </a:buClr>
              </a:pPr>
              <a:r>
                <a:rPr lang="en-US" sz="1400" b="1" i="1" dirty="0" smtClean="0">
                  <a:latin typeface="Calibri" pitchFamily="34" charset="0"/>
                </a:rPr>
                <a:t>5 ns </a:t>
              </a:r>
              <a:r>
                <a:rPr lang="en-US" sz="1400" b="1" i="1" dirty="0" err="1">
                  <a:latin typeface="Calibri" pitchFamily="34" charset="0"/>
                </a:rPr>
                <a:t>deadtime</a:t>
              </a:r>
              <a:endParaRPr lang="en-US" sz="1400" b="1" i="1" dirty="0">
                <a:latin typeface="Calibri" pitchFamily="34" charset="0"/>
              </a:endParaRPr>
            </a:p>
            <a:p>
              <a:pPr marL="0" lvl="1" algn="ctr">
                <a:spcBef>
                  <a:spcPct val="20000"/>
                </a:spcBef>
                <a:buClr>
                  <a:srgbClr val="1B5092"/>
                </a:buClr>
              </a:pPr>
              <a:r>
                <a:rPr lang="en-US" sz="1400" b="1" i="1" dirty="0">
                  <a:latin typeface="Calibri" pitchFamily="34" charset="0"/>
                </a:rPr>
                <a:t>~</a:t>
              </a:r>
              <a:r>
                <a:rPr lang="en-US" sz="1400" b="1" i="1" dirty="0" smtClean="0">
                  <a:latin typeface="Calibri" pitchFamily="34" charset="0"/>
                </a:rPr>
                <a:t>100 MHz </a:t>
              </a:r>
              <a:r>
                <a:rPr lang="en-US" sz="1400" b="1" i="1" dirty="0">
                  <a:latin typeface="Calibri" pitchFamily="34" charset="0"/>
                </a:rPr>
                <a:t>count rate</a:t>
              </a:r>
            </a:p>
          </p:txBody>
        </p:sp>
      </p:grpSp>
      <p:sp>
        <p:nvSpPr>
          <p:cNvPr id="15" name="Right Arrow 14"/>
          <p:cNvSpPr/>
          <p:nvPr/>
        </p:nvSpPr>
        <p:spPr>
          <a:xfrm>
            <a:off x="4427984" y="1916832"/>
            <a:ext cx="4268341" cy="134269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 flipH="1">
            <a:off x="828675" y="5991226"/>
            <a:ext cx="4514850" cy="1080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5195888" y="1590675"/>
            <a:ext cx="322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Bef>
                <a:spcPct val="20000"/>
              </a:spcBef>
              <a:buClr>
                <a:srgbClr val="1B5092"/>
              </a:buClr>
            </a:pP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Towards harder X-rays</a:t>
            </a:r>
            <a:endParaRPr lang="en-US" sz="800" dirty="0" smtClean="0">
              <a:solidFill>
                <a:srgbClr val="C00000"/>
              </a:solidFill>
              <a:latin typeface="Calibri" pitchFamily="34" charset="0"/>
            </a:endParaRPr>
          </a:p>
          <a:p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9201" y="6086475"/>
            <a:ext cx="373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Bef>
                <a:spcPct val="20000"/>
              </a:spcBef>
              <a:buClr>
                <a:srgbClr val="1B5092"/>
              </a:buClr>
            </a:pPr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Towards higher time resolution</a:t>
            </a:r>
            <a:endParaRPr lang="en-US" sz="800" dirty="0" smtClean="0">
              <a:solidFill>
                <a:srgbClr val="C00000"/>
              </a:solidFill>
              <a:latin typeface="Calibri" pitchFamily="34" charset="0"/>
            </a:endParaRPr>
          </a:p>
          <a:p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21" name="Picture 8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16641" y="3716337"/>
            <a:ext cx="1715629" cy="49903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3400" y="1581150"/>
            <a:ext cx="41910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alibri" pitchFamily="34" charset="0"/>
              </a:rPr>
              <a:t>1D detectors 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sym typeface="Wingdings" pitchFamily="2" charset="2"/>
              </a:rPr>
              <a:t>  2D detectors</a:t>
            </a:r>
            <a:endParaRPr lang="en-GB" b="1" dirty="0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2619375" y="1524000"/>
            <a:ext cx="0" cy="436245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Towards High Z sensors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064570" y="3212976"/>
            <a:ext cx="2024010" cy="266429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4716016" y="2277272"/>
            <a:ext cx="0" cy="360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989829" y="2276872"/>
            <a:ext cx="0" cy="360000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010543"/>
          </a:xfrm>
        </p:spPr>
        <p:txBody>
          <a:bodyPr/>
          <a:lstStyle/>
          <a:p>
            <a:r>
              <a:rPr lang="en-US" b="1" dirty="0" smtClean="0"/>
              <a:t>Outline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9512" y="2247255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Context</a:t>
            </a:r>
            <a:endParaRPr lang="en-GB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812721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High Z detectors developments at ESRF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378187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Bottleneck(s) and improvements</a:t>
            </a:r>
            <a:endParaRPr lang="en-GB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3943653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>
                    <a:lumMod val="85000"/>
                  </a:schemeClr>
                </a:solidFill>
              </a:rPr>
              <a:t>Beamline</a:t>
            </a: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 evaluations</a:t>
            </a:r>
            <a:endParaRPr lang="en-GB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4509120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Future plans</a:t>
            </a:r>
            <a:endParaRPr lang="en-GB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HIZPAD project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936104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sz="2000" dirty="0" smtClean="0"/>
              <a:t>Development in the framework of HIZPAD European project (started in 2009)</a:t>
            </a:r>
          </a:p>
        </p:txBody>
      </p:sp>
      <p:pic>
        <p:nvPicPr>
          <p:cNvPr id="24" name="Picture 8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36" y="3348223"/>
            <a:ext cx="2254571" cy="656841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348880"/>
            <a:ext cx="5040560" cy="285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eft Brace 11"/>
          <p:cNvSpPr/>
          <p:nvPr/>
        </p:nvSpPr>
        <p:spPr>
          <a:xfrm>
            <a:off x="2987824" y="2060848"/>
            <a:ext cx="648072" cy="374441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3528" y="4221088"/>
            <a:ext cx="8784976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Coordinated by ESRF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Why </a:t>
            </a:r>
            <a:r>
              <a:rPr lang="en-US" sz="2400" b="1" dirty="0" err="1" smtClean="0">
                <a:solidFill>
                  <a:srgbClr val="FF0000"/>
                </a:solidFill>
              </a:rPr>
              <a:t>CdTe</a:t>
            </a:r>
            <a:r>
              <a:rPr lang="en-US" sz="2400" b="1" dirty="0" smtClean="0">
                <a:solidFill>
                  <a:srgbClr val="FF0000"/>
                </a:solidFill>
              </a:rPr>
              <a:t>? 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124744"/>
            <a:ext cx="4968552" cy="406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755576" y="2276872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</a:rPr>
              <a:t>CdTe</a:t>
            </a:r>
            <a:r>
              <a:rPr lang="en-US" sz="2400" b="1" dirty="0" smtClean="0">
                <a:latin typeface="Calibri" pitchFamily="34" charset="0"/>
              </a:rPr>
              <a:t>  1 mm</a:t>
            </a:r>
          </a:p>
          <a:p>
            <a:r>
              <a:rPr lang="en-US" sz="2400" b="1" dirty="0" smtClean="0">
                <a:latin typeface="Calibri" pitchFamily="34" charset="0"/>
              </a:rPr>
              <a:t>Si        500 µm</a:t>
            </a:r>
          </a:p>
          <a:p>
            <a:r>
              <a:rPr lang="en-US" sz="2400" b="1" dirty="0" err="1" smtClean="0">
                <a:latin typeface="Calibri" pitchFamily="34" charset="0"/>
              </a:rPr>
              <a:t>GaAs</a:t>
            </a:r>
            <a:r>
              <a:rPr lang="en-US" sz="2400" b="1" dirty="0" smtClean="0">
                <a:latin typeface="Calibri" pitchFamily="34" charset="0"/>
              </a:rPr>
              <a:t>  300 µm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5622339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+ Wide, direct band-gap  (1.44 </a:t>
            </a:r>
            <a:r>
              <a:rPr lang="en-US" sz="2400" dirty="0" err="1" smtClean="0"/>
              <a:t>eV</a:t>
            </a:r>
            <a:r>
              <a:rPr lang="en-US" sz="2400" dirty="0" smtClean="0"/>
              <a:t>)</a:t>
            </a:r>
            <a:r>
              <a:rPr lang="en-US" sz="2400" dirty="0" smtClean="0">
                <a:sym typeface="Wingdings" pitchFamily="2" charset="2"/>
              </a:rPr>
              <a:t> Room temperature operation</a:t>
            </a:r>
            <a:endParaRPr lang="en-GB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Hybrid Pixel Detector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49902" t="4301" r="5673" b="36084"/>
          <a:stretch>
            <a:fillRect/>
          </a:stretch>
        </p:blipFill>
        <p:spPr bwMode="auto">
          <a:xfrm>
            <a:off x="1043608" y="764704"/>
            <a:ext cx="3384376" cy="2720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>
            <a:off x="1245777" y="3415145"/>
            <a:ext cx="2952328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259632" y="3445583"/>
            <a:ext cx="2952328" cy="919521"/>
            <a:chOff x="2915816" y="4093655"/>
            <a:chExt cx="2952328" cy="919521"/>
          </a:xfrm>
        </p:grpSpPr>
        <p:sp>
          <p:nvSpPr>
            <p:cNvPr id="8" name="Oval 7"/>
            <p:cNvSpPr/>
            <p:nvPr/>
          </p:nvSpPr>
          <p:spPr>
            <a:xfrm>
              <a:off x="2929671" y="4093655"/>
              <a:ext cx="144016" cy="1440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2929671" y="4093655"/>
              <a:ext cx="144016" cy="1440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3320154" y="4093655"/>
              <a:ext cx="144016" cy="1440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3707904" y="4093655"/>
              <a:ext cx="144016" cy="1440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4081799" y="4093655"/>
              <a:ext cx="144016" cy="1440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4472282" y="4093655"/>
              <a:ext cx="144016" cy="1440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4860032" y="4093655"/>
              <a:ext cx="144016" cy="1440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5245049" y="4093655"/>
              <a:ext cx="144016" cy="1440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5624410" y="4093655"/>
              <a:ext cx="144016" cy="14401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15816" y="4265386"/>
              <a:ext cx="2952328" cy="7477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CMOS RO ASIC</a:t>
              </a:r>
              <a:endParaRPr lang="en-GB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716016" y="2492896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Sensor: </a:t>
            </a:r>
            <a:r>
              <a:rPr lang="en-US" sz="2000" dirty="0" err="1" smtClean="0"/>
              <a:t>CdTe</a:t>
            </a:r>
            <a:r>
              <a:rPr lang="en-US" sz="2000" dirty="0" smtClean="0"/>
              <a:t> 1 mm thick</a:t>
            </a:r>
            <a:endParaRPr lang="en-GB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4716016" y="3789040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ASIC: from MEDIPIX family (CERN)                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55 um pixel pitch</a:t>
            </a:r>
            <a:endParaRPr lang="en-GB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716016" y="3316922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Interconnects: Bump-bonding (In-</a:t>
            </a:r>
            <a:r>
              <a:rPr lang="en-US" sz="2000" dirty="0" err="1" smtClean="0"/>
              <a:t>Sn</a:t>
            </a:r>
            <a:r>
              <a:rPr lang="en-US" sz="2000" dirty="0" smtClean="0"/>
              <a:t>)</a:t>
            </a:r>
            <a:endParaRPr lang="en-GB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254" y="869357"/>
            <a:ext cx="8766708" cy="847725"/>
          </a:xfrm>
        </p:spPr>
        <p:txBody>
          <a:bodyPr/>
          <a:lstStyle/>
          <a:p>
            <a:pPr algn="l"/>
            <a:r>
              <a:rPr lang="en-US" sz="2400" dirty="0" smtClean="0">
                <a:latin typeface="Calibri" pitchFamily="34" charset="0"/>
              </a:rPr>
              <a:t>HIZPAD at ESRF </a:t>
            </a:r>
            <a:r>
              <a:rPr lang="en-US" sz="2400" dirty="0" smtClean="0">
                <a:latin typeface="Calibri" pitchFamily="34" charset="0"/>
                <a:sym typeface="Wingdings" pitchFamily="2" charset="2"/>
              </a:rPr>
              <a:t>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</a:rPr>
              <a:t>Maxipix-CdTe</a:t>
            </a:r>
            <a:r>
              <a:rPr lang="en-US" sz="2400" dirty="0" smtClean="0">
                <a:latin typeface="Calibri" pitchFamily="34" charset="0"/>
              </a:rPr>
              <a:t>, a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WenQuanYi Micro Hei"/>
              </a:rPr>
              <a:t>direct detection imaging system for synchrotron </a:t>
            </a:r>
            <a:r>
              <a:rPr lang="en-US" sz="2400" dirty="0" err="1" smtClean="0">
                <a:solidFill>
                  <a:srgbClr val="000000"/>
                </a:solidFill>
                <a:latin typeface="Calibri" pitchFamily="34" charset="0"/>
                <a:ea typeface="WenQuanYi Micro Hei"/>
              </a:rPr>
              <a:t>beamlines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WenQuanYi Micro Hei"/>
              </a:rPr>
              <a:t> </a:t>
            </a:r>
            <a:r>
              <a:rPr lang="en-US" sz="2400" dirty="0" smtClean="0">
                <a:latin typeface="Calibri" pitchFamily="34" charset="0"/>
              </a:rPr>
              <a:t>in the 5 to 150 </a:t>
            </a:r>
            <a:r>
              <a:rPr lang="en-US" sz="2400" dirty="0" err="1" smtClean="0">
                <a:latin typeface="Calibri" pitchFamily="34" charset="0"/>
              </a:rPr>
              <a:t>keV</a:t>
            </a:r>
            <a:r>
              <a:rPr lang="en-US" sz="2400" dirty="0" smtClean="0">
                <a:latin typeface="Calibri" pitchFamily="34" charset="0"/>
              </a:rPr>
              <a:t> energy range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WenQuanYi Micro Hei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WenQuanYi Micro Hei"/>
              </a:rPr>
            </a:br>
            <a:endParaRPr lang="en-US" sz="2400" dirty="0"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34388" y="6613525"/>
            <a:ext cx="661987" cy="227013"/>
          </a:xfrm>
        </p:spPr>
        <p:txBody>
          <a:bodyPr/>
          <a:lstStyle/>
          <a:p>
            <a:pPr>
              <a:defRPr/>
            </a:pPr>
            <a:fld id="{5F60627D-9E4C-4440-BBD8-937738317EE8}" type="slidenum">
              <a:rPr lang="en-US" smtClean="0">
                <a:latin typeface="Calibri" pitchFamily="34" charset="0"/>
              </a:rPr>
              <a:pPr>
                <a:defRPr/>
              </a:pPr>
              <a:t>15</a:t>
            </a:fld>
            <a:endParaRPr lang="en-US">
              <a:latin typeface="Calibri" pitchFamily="34" charset="0"/>
            </a:endParaRPr>
          </a:p>
        </p:txBody>
      </p:sp>
      <p:pic>
        <p:nvPicPr>
          <p:cNvPr id="7" name="Picture 2" descr="C:\Users\ruat.ESRF\Desktop\maxipi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769" y="1627829"/>
            <a:ext cx="1806843" cy="1224137"/>
          </a:xfrm>
          <a:prstGeom prst="rect">
            <a:avLst/>
          </a:prstGeom>
          <a:noFill/>
        </p:spPr>
      </p:pic>
      <p:pic>
        <p:nvPicPr>
          <p:cNvPr id="8" name="Picture 4" descr="C:\Users\ruat.ESRF\Documents\YS_ESRF\HIZPAD_Results\PICTURES\2012-06-26 18.22.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8616" y="1625808"/>
            <a:ext cx="1946175" cy="2594900"/>
          </a:xfrm>
          <a:prstGeom prst="rect">
            <a:avLst/>
          </a:prstGeom>
          <a:noFill/>
        </p:spPr>
      </p:pic>
      <p:pic>
        <p:nvPicPr>
          <p:cNvPr id="14" name="Content Placeholder 6" descr="inkscape_image.pn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93855" y="6036815"/>
            <a:ext cx="1007754" cy="443884"/>
          </a:xfr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147685" y="4477784"/>
            <a:ext cx="3757566" cy="112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latin typeface="Calibri" pitchFamily="34" charset="0"/>
                <a:ea typeface="+mj-ea"/>
                <a:cs typeface="+mj-cs"/>
              </a:rPr>
              <a:t>Applications:</a:t>
            </a:r>
          </a:p>
          <a:p>
            <a:pPr>
              <a:buFontTx/>
              <a:buChar char="-"/>
              <a:defRPr/>
            </a:pPr>
            <a:r>
              <a:rPr lang="en-US" kern="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en-US" u="sng" kern="0" dirty="0" smtClean="0">
                <a:latin typeface="Calibri" pitchFamily="34" charset="0"/>
                <a:ea typeface="+mj-ea"/>
                <a:cs typeface="+mj-cs"/>
              </a:rPr>
              <a:t>Material science: </a:t>
            </a:r>
          </a:p>
          <a:p>
            <a:pPr>
              <a:defRPr/>
            </a:pPr>
            <a:r>
              <a:rPr lang="en-US" kern="0" dirty="0" smtClean="0">
                <a:latin typeface="Calibri" pitchFamily="34" charset="0"/>
                <a:ea typeface="+mj-ea"/>
                <a:cs typeface="+mj-cs"/>
              </a:rPr>
              <a:t>Surface diffraction, High-resolution diffraction, time-resolved diffraction,</a:t>
            </a:r>
            <a:r>
              <a:rPr lang="en-GB" dirty="0" smtClean="0">
                <a:latin typeface="Calibri" pitchFamily="34" charset="0"/>
              </a:rPr>
              <a:t> diffraction tomography,</a:t>
            </a:r>
            <a:r>
              <a:rPr lang="en-US" kern="0" dirty="0" smtClean="0">
                <a:latin typeface="Calibri" pitchFamily="34" charset="0"/>
                <a:ea typeface="+mj-ea"/>
                <a:cs typeface="+mj-cs"/>
              </a:rPr>
              <a:t> </a:t>
            </a:r>
            <a:r>
              <a:rPr lang="en-US" kern="0" dirty="0" err="1" smtClean="0">
                <a:latin typeface="Calibri" pitchFamily="34" charset="0"/>
                <a:ea typeface="+mj-ea"/>
                <a:cs typeface="+mj-cs"/>
              </a:rPr>
              <a:t>ptychography</a:t>
            </a:r>
            <a:r>
              <a:rPr lang="en-US" kern="0" dirty="0" smtClean="0">
                <a:latin typeface="Calibri" pitchFamily="34" charset="0"/>
                <a:ea typeface="+mj-ea"/>
                <a:cs typeface="+mj-cs"/>
              </a:rPr>
              <a:t>, …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u="sng" kern="0" dirty="0" smtClean="0">
                <a:latin typeface="Calibri" pitchFamily="34" charset="0"/>
                <a:ea typeface="+mj-ea"/>
                <a:cs typeface="+mj-cs"/>
              </a:rPr>
              <a:t> X-ray Imaging</a:t>
            </a:r>
            <a:r>
              <a:rPr kumimoji="0" lang="en-US" sz="160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/>
            </a:r>
            <a:br>
              <a:rPr kumimoji="0" lang="en-US" sz="160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endParaRPr kumimoji="0" lang="en-US" sz="160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grpSp>
        <p:nvGrpSpPr>
          <p:cNvPr id="3" name="Group 17"/>
          <p:cNvGrpSpPr>
            <a:grpSpLocks noChangeAspect="1"/>
          </p:cNvGrpSpPr>
          <p:nvPr/>
        </p:nvGrpSpPr>
        <p:grpSpPr>
          <a:xfrm>
            <a:off x="2436899" y="6036815"/>
            <a:ext cx="757644" cy="491527"/>
            <a:chOff x="3635896" y="2708920"/>
            <a:chExt cx="5091684" cy="3302000"/>
          </a:xfrm>
        </p:grpSpPr>
        <p:pic>
          <p:nvPicPr>
            <p:cNvPr id="16" name="Picture 2" descr="C:\Users\ruat.ESRF\Desktop\recon_corr_0p7_1p4_resize.t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35896" y="2708920"/>
              <a:ext cx="5091684" cy="3302000"/>
            </a:xfrm>
            <a:prstGeom prst="rect">
              <a:avLst/>
            </a:prstGeom>
            <a:noFill/>
          </p:spPr>
        </p:pic>
        <p:pic>
          <p:nvPicPr>
            <p:cNvPr id="17" name="Picture 4" descr="C:\Users\ruat.ESRF\Desktop\2012-09-13.jpg"/>
            <p:cNvPicPr>
              <a:picLocks noChangeAspect="1" noChangeArrowheads="1"/>
            </p:cNvPicPr>
            <p:nvPr/>
          </p:nvPicPr>
          <p:blipFill>
            <a:blip r:embed="rId7" cstate="print"/>
            <a:srcRect l="13885" t="9261" r="13220"/>
            <a:stretch>
              <a:fillRect/>
            </a:stretch>
          </p:blipFill>
          <p:spPr bwMode="auto">
            <a:xfrm>
              <a:off x="3635896" y="2708920"/>
              <a:ext cx="1512168" cy="1411131"/>
            </a:xfrm>
            <a:prstGeom prst="rect">
              <a:avLst/>
            </a:prstGeom>
            <a:noFill/>
          </p:spPr>
        </p:pic>
      </p:grp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79040" y="6036815"/>
            <a:ext cx="726998" cy="474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0535" y="6036815"/>
            <a:ext cx="1422365" cy="47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siemens_star_ptycho_jpg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 cstate="print"/>
          <a:stretch>
            <a:fillRect/>
          </a:stretch>
        </p:blipFill>
        <p:spPr>
          <a:xfrm flipH="1">
            <a:off x="6197397" y="6036815"/>
            <a:ext cx="413569" cy="413569"/>
          </a:xfrm>
          <a:prstGeom prst="rect">
            <a:avLst/>
          </a:prstGeom>
        </p:spPr>
      </p:pic>
      <p:pic>
        <p:nvPicPr>
          <p:cNvPr id="23" name="Picture 22" descr="Picture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93526" y="6036815"/>
            <a:ext cx="1328540" cy="49633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86106" y="6019057"/>
            <a:ext cx="566296" cy="470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452866"/>
              </p:ext>
            </p:extLst>
          </p:nvPr>
        </p:nvGraphicFramePr>
        <p:xfrm>
          <a:off x="4091595" y="1643016"/>
          <a:ext cx="4903434" cy="4053514"/>
        </p:xfrm>
        <a:graphic>
          <a:graphicData uri="http://schemas.openxmlformats.org/drawingml/2006/table">
            <a:tbl>
              <a:tblPr firstRow="1" bandRow="1">
                <a:effectLst>
                  <a:outerShdw blurRad="114300" dist="38100" dir="5400000" algn="t" rotWithShape="0">
                    <a:srgbClr val="C00000">
                      <a:alpha val="44000"/>
                    </a:srgbClr>
                  </a:outerShdw>
                </a:effectLst>
                <a:tableStyleId>{8A107856-5554-42FB-B03E-39F5DBC370BA}</a:tableStyleId>
              </a:tblPr>
              <a:tblGrid>
                <a:gridCol w="2290155"/>
                <a:gridCol w="2613279"/>
              </a:tblGrid>
              <a:tr h="34802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" pitchFamily="34" charset="0"/>
                        </a:rPr>
                        <a:t>Sensor material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err="1" smtClean="0">
                          <a:latin typeface="Calibri" pitchFamily="34" charset="0"/>
                        </a:rPr>
                        <a:t>CdTe</a:t>
                      </a:r>
                      <a:r>
                        <a:rPr lang="en-US" sz="1400" b="0" dirty="0" smtClean="0">
                          <a:latin typeface="Calibri" pitchFamily="34" charset="0"/>
                        </a:rPr>
                        <a:t>, single crystal (</a:t>
                      </a:r>
                      <a:r>
                        <a:rPr lang="en-US" sz="1400" b="0" dirty="0" err="1" smtClean="0">
                          <a:latin typeface="Calibri" pitchFamily="34" charset="0"/>
                        </a:rPr>
                        <a:t>Acrorad</a:t>
                      </a:r>
                      <a:r>
                        <a:rPr lang="en-US" sz="1400" b="0" dirty="0" smtClean="0">
                          <a:latin typeface="Calibri" pitchFamily="34" charset="0"/>
                        </a:rPr>
                        <a:t>)</a:t>
                      </a:r>
                      <a:endParaRPr lang="en-GB" sz="1400" b="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34802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" pitchFamily="34" charset="0"/>
                        </a:rPr>
                        <a:t>Pixel pitch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itchFamily="34" charset="0"/>
                        </a:rPr>
                        <a:t>55 </a:t>
                      </a:r>
                      <a:r>
                        <a:rPr lang="el-GR" sz="1400" dirty="0" smtClean="0">
                          <a:latin typeface="Calibri" pitchFamily="34" charset="0"/>
                        </a:rPr>
                        <a:t>μ</a:t>
                      </a:r>
                      <a:r>
                        <a:rPr lang="en-US" sz="1400" dirty="0" smtClean="0">
                          <a:latin typeface="Calibri" pitchFamily="34" charset="0"/>
                        </a:rPr>
                        <a:t>m</a:t>
                      </a:r>
                      <a:endParaRPr lang="en-GB" sz="140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348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itchFamily="34" charset="0"/>
                        </a:rPr>
                        <a:t>Sensor size (</a:t>
                      </a:r>
                      <a:r>
                        <a:rPr lang="en-US" sz="1400" b="1" baseline="0" dirty="0" smtClean="0">
                          <a:latin typeface="Calibri" pitchFamily="34" charset="0"/>
                        </a:rPr>
                        <a:t>pixels</a:t>
                      </a:r>
                      <a:r>
                        <a:rPr lang="en-US" sz="1400" b="1" dirty="0" smtClean="0">
                          <a:latin typeface="Calibri" pitchFamily="34" charset="0"/>
                        </a:rPr>
                        <a:t>)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itchFamily="34" charset="0"/>
                        </a:rPr>
                        <a:t>512 x 512 (</a:t>
                      </a:r>
                      <a:r>
                        <a:rPr lang="en-US" sz="1400" dirty="0" err="1" smtClean="0">
                          <a:latin typeface="Calibri" pitchFamily="34" charset="0"/>
                        </a:rPr>
                        <a:t>ohmic</a:t>
                      </a:r>
                      <a:r>
                        <a:rPr lang="en-US" sz="1400" dirty="0" smtClean="0">
                          <a:latin typeface="Calibri" pitchFamily="34" charset="0"/>
                        </a:rPr>
                        <a:t> type)</a:t>
                      </a:r>
                      <a:endParaRPr lang="en-GB" sz="140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3480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itchFamily="34" charset="0"/>
                        </a:rPr>
                        <a:t>Sensor size (mm)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itchFamily="34" charset="0"/>
                        </a:rPr>
                        <a:t>28 </a:t>
                      </a:r>
                      <a:r>
                        <a:rPr lang="en-US" sz="1400" smtClean="0">
                          <a:latin typeface="Calibri" pitchFamily="34" charset="0"/>
                        </a:rPr>
                        <a:t>x 28 x 1</a:t>
                      </a:r>
                      <a:endParaRPr lang="en-GB" sz="140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34802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" pitchFamily="34" charset="0"/>
                        </a:rPr>
                        <a:t>X-ray detection mode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itchFamily="34" charset="0"/>
                        </a:rPr>
                        <a:t>Single photon</a:t>
                      </a:r>
                      <a:r>
                        <a:rPr lang="en-US" sz="140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Calibri" pitchFamily="34" charset="0"/>
                        </a:rPr>
                        <a:t>counting</a:t>
                      </a:r>
                      <a:endParaRPr lang="en-GB" sz="140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348028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" pitchFamily="34" charset="0"/>
                        </a:rPr>
                        <a:t>ASIC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Calibri" pitchFamily="34" charset="0"/>
                        </a:rPr>
                        <a:t>TIMEPIX (CERN)</a:t>
                      </a:r>
                      <a:endParaRPr lang="en-GB" sz="140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645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itchFamily="34" charset="0"/>
                        </a:rPr>
                        <a:t>Readout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libri" pitchFamily="34" charset="0"/>
                        </a:rPr>
                        <a:t>ESRF MAXIPIX,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libri" pitchFamily="34" charset="0"/>
                        </a:rPr>
                        <a:t>max speed</a:t>
                      </a:r>
                      <a:r>
                        <a:rPr lang="en-US" sz="140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1400" dirty="0" smtClean="0">
                          <a:latin typeface="Calibri" pitchFamily="34" charset="0"/>
                        </a:rPr>
                        <a:t>1.4 kHz</a:t>
                      </a:r>
                      <a:endParaRPr lang="en-GB" sz="1400" baseline="3000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645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itchFamily="34" charset="0"/>
                        </a:rPr>
                        <a:t>Flux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itchFamily="34" charset="0"/>
                        </a:rPr>
                        <a:t>(X</a:t>
                      </a:r>
                      <a:r>
                        <a:rPr lang="en-US" sz="1400" b="1" baseline="0" dirty="0" smtClean="0">
                          <a:latin typeface="Calibri" pitchFamily="34" charset="0"/>
                        </a:rPr>
                        <a:t>/mm</a:t>
                      </a:r>
                      <a:r>
                        <a:rPr lang="en-US" sz="1400" b="1" baseline="30000" dirty="0" smtClean="0">
                          <a:latin typeface="Calibri" pitchFamily="34" charset="0"/>
                        </a:rPr>
                        <a:t>2</a:t>
                      </a:r>
                      <a:r>
                        <a:rPr lang="en-US" sz="1400" b="1" baseline="0" dirty="0" smtClean="0">
                          <a:latin typeface="Calibri" pitchFamily="34" charset="0"/>
                        </a:rPr>
                        <a:t>/s)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Calibri" pitchFamily="34" charset="0"/>
                        </a:rPr>
                        <a:t>Up to 3.10</a:t>
                      </a:r>
                      <a:r>
                        <a:rPr lang="en-US" sz="1400" baseline="30000" dirty="0" smtClean="0">
                          <a:latin typeface="Calibri" pitchFamily="34" charset="0"/>
                        </a:rPr>
                        <a:t>7 </a:t>
                      </a:r>
                      <a:endParaRPr lang="en-GB" sz="1400" baseline="30000" dirty="0" smtClean="0">
                        <a:latin typeface="Calibri" pitchFamily="34" charset="0"/>
                      </a:endParaRPr>
                    </a:p>
                    <a:p>
                      <a:r>
                        <a:rPr lang="en-US" sz="1400" baseline="0" dirty="0" smtClean="0">
                          <a:latin typeface="Calibri" pitchFamily="34" charset="0"/>
                        </a:rPr>
                        <a:t>(</a:t>
                      </a:r>
                      <a:r>
                        <a:rPr lang="en-US" sz="1400" baseline="0" dirty="0" err="1" smtClean="0">
                          <a:latin typeface="Calibri" pitchFamily="34" charset="0"/>
                        </a:rPr>
                        <a:t>Timepix</a:t>
                      </a:r>
                      <a:r>
                        <a:rPr lang="en-US" sz="1400" baseline="0" dirty="0" smtClean="0">
                          <a:latin typeface="Calibri" pitchFamily="34" charset="0"/>
                        </a:rPr>
                        <a:t> limited)</a:t>
                      </a:r>
                      <a:endParaRPr lang="en-GB" sz="1400" baseline="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645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itchFamily="34" charset="0"/>
                        </a:rPr>
                        <a:t>Operation Temperature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Calibri" pitchFamily="34" charset="0"/>
                        </a:rPr>
                        <a:t>Room Temperature</a:t>
                      </a:r>
                      <a:endParaRPr lang="en-GB" sz="1400" baseline="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4645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 pitchFamily="34" charset="0"/>
                        </a:rPr>
                        <a:t>Absorption</a:t>
                      </a:r>
                      <a:r>
                        <a:rPr lang="en-US" sz="1400" b="1" baseline="0" dirty="0" smtClean="0">
                          <a:latin typeface="Calibri" pitchFamily="34" charset="0"/>
                        </a:rPr>
                        <a:t> efficiency</a:t>
                      </a:r>
                      <a:endParaRPr lang="en-GB" sz="1400" b="1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Calibri" pitchFamily="34" charset="0"/>
                        </a:rPr>
                        <a:t>0.99 up to 70 </a:t>
                      </a:r>
                      <a:r>
                        <a:rPr lang="en-US" sz="1400" baseline="0" dirty="0" err="1" smtClean="0">
                          <a:latin typeface="Calibri" pitchFamily="34" charset="0"/>
                        </a:rPr>
                        <a:t>keV</a:t>
                      </a:r>
                      <a:endParaRPr lang="en-GB" sz="1400" baseline="0" dirty="0">
                        <a:latin typeface="Calibri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Current detector system : Presentation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63" y="6036815"/>
            <a:ext cx="413569" cy="41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563888" y="5784717"/>
            <a:ext cx="5364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</a:t>
            </a:r>
            <a:r>
              <a:rPr lang="en-US" sz="1000" dirty="0" err="1" smtClean="0"/>
              <a:t>Ruat</a:t>
            </a:r>
            <a:r>
              <a:rPr lang="en-US" sz="1000" dirty="0" smtClean="0"/>
              <a:t> and C. </a:t>
            </a:r>
            <a:r>
              <a:rPr lang="en-US" sz="1000" dirty="0" err="1" smtClean="0"/>
              <a:t>Ponchut</a:t>
            </a:r>
            <a:r>
              <a:rPr lang="en-US" sz="1000" dirty="0" smtClean="0"/>
              <a:t>, </a:t>
            </a:r>
            <a:r>
              <a:rPr lang="en-US" sz="1000" i="1" dirty="0"/>
              <a:t>IEEE Trans. </a:t>
            </a:r>
            <a:r>
              <a:rPr lang="en-US" sz="1000" i="1" dirty="0" err="1"/>
              <a:t>Nucl</a:t>
            </a:r>
            <a:r>
              <a:rPr lang="en-US" sz="1000" i="1" dirty="0"/>
              <a:t>. Sci.</a:t>
            </a:r>
            <a:r>
              <a:rPr lang="en-US" sz="1000" dirty="0"/>
              <a:t>, Vol. </a:t>
            </a:r>
            <a:r>
              <a:rPr lang="en-US" sz="1000" dirty="0" smtClean="0"/>
              <a:t>59, </a:t>
            </a:r>
            <a:r>
              <a:rPr lang="en-US" sz="1000" dirty="0"/>
              <a:t>n° 5, pp. </a:t>
            </a:r>
            <a:r>
              <a:rPr lang="en-US" sz="1000" dirty="0" smtClean="0"/>
              <a:t>2392-2401, August 2012</a:t>
            </a:r>
          </a:p>
          <a:p>
            <a:r>
              <a:rPr lang="en-US" sz="1000" dirty="0" smtClean="0"/>
              <a:t>C. </a:t>
            </a:r>
            <a:r>
              <a:rPr lang="en-US" sz="1000" dirty="0" err="1" smtClean="0"/>
              <a:t>Ponchut</a:t>
            </a:r>
            <a:r>
              <a:rPr lang="en-US" sz="1000" dirty="0" smtClean="0"/>
              <a:t> and M. </a:t>
            </a:r>
            <a:r>
              <a:rPr lang="en-US" sz="1000" dirty="0" err="1" smtClean="0"/>
              <a:t>Ruat</a:t>
            </a:r>
            <a:r>
              <a:rPr lang="en-US" sz="1000" dirty="0" smtClean="0"/>
              <a:t>, </a:t>
            </a:r>
            <a:r>
              <a:rPr lang="en-US" sz="1000" i="1" dirty="0" smtClean="0"/>
              <a:t>Proceedings of IWORID 2012</a:t>
            </a:r>
          </a:p>
          <a:p>
            <a:r>
              <a:rPr lang="en-US" sz="1000" dirty="0" smtClean="0"/>
              <a:t>M. </a:t>
            </a:r>
            <a:r>
              <a:rPr lang="en-US" sz="1000" dirty="0" err="1" smtClean="0"/>
              <a:t>Ruat</a:t>
            </a:r>
            <a:r>
              <a:rPr lang="en-US" sz="1000" dirty="0" smtClean="0"/>
              <a:t>, E. </a:t>
            </a:r>
            <a:r>
              <a:rPr lang="en-US" sz="1000" dirty="0" err="1" smtClean="0"/>
              <a:t>Gros</a:t>
            </a:r>
            <a:r>
              <a:rPr lang="en-US" sz="1000" dirty="0" smtClean="0"/>
              <a:t> </a:t>
            </a:r>
            <a:r>
              <a:rPr lang="en-US" sz="1000" dirty="0" err="1" smtClean="0"/>
              <a:t>d’Aillon</a:t>
            </a:r>
            <a:r>
              <a:rPr lang="en-US" sz="1000" dirty="0" smtClean="0"/>
              <a:t> and C. </a:t>
            </a:r>
            <a:r>
              <a:rPr lang="en-US" sz="1000" dirty="0" err="1" smtClean="0"/>
              <a:t>Ponchut</a:t>
            </a:r>
            <a:r>
              <a:rPr lang="en-US" sz="1000" i="1" dirty="0" smtClean="0"/>
              <a:t>, proceedings of the 2012 IEEE NSS/MIC/RTSD conference</a:t>
            </a:r>
            <a:endParaRPr lang="en-GB" sz="1000" i="1" dirty="0"/>
          </a:p>
        </p:txBody>
      </p:sp>
      <p:grpSp>
        <p:nvGrpSpPr>
          <p:cNvPr id="3" name="Group 26"/>
          <p:cNvGrpSpPr/>
          <p:nvPr/>
        </p:nvGrpSpPr>
        <p:grpSpPr>
          <a:xfrm>
            <a:off x="467544" y="980728"/>
            <a:ext cx="2664296" cy="2520280"/>
            <a:chOff x="3635896" y="1268760"/>
            <a:chExt cx="2520280" cy="2520280"/>
          </a:xfrm>
        </p:grpSpPr>
        <p:pic>
          <p:nvPicPr>
            <p:cNvPr id="11" name="Picture 10" descr="TPXFMF46_TPXATL23_LSF_StepPattern_wtfit.png"/>
            <p:cNvPicPr/>
            <p:nvPr/>
          </p:nvPicPr>
          <p:blipFill>
            <a:blip r:embed="rId2" cstate="print"/>
            <a:srcRect t="7036" r="-1918"/>
            <a:stretch>
              <a:fillRect/>
            </a:stretch>
          </p:blipFill>
          <p:spPr>
            <a:xfrm>
              <a:off x="3769450" y="1628800"/>
              <a:ext cx="2314718" cy="211041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635896" y="1268760"/>
              <a:ext cx="2520280" cy="252028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5896" y="1268760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Spatial resolution 63 um</a:t>
              </a:r>
              <a:endParaRPr lang="en-GB" dirty="0"/>
            </a:p>
          </p:txBody>
        </p:sp>
      </p:grpSp>
      <p:grpSp>
        <p:nvGrpSpPr>
          <p:cNvPr id="4" name="Group 43"/>
          <p:cNvGrpSpPr/>
          <p:nvPr/>
        </p:nvGrpSpPr>
        <p:grpSpPr>
          <a:xfrm>
            <a:off x="467544" y="3645024"/>
            <a:ext cx="2664296" cy="2448272"/>
            <a:chOff x="2114850" y="3645024"/>
            <a:chExt cx="2664296" cy="2448272"/>
          </a:xfrm>
        </p:grpSpPr>
        <p:sp>
          <p:nvSpPr>
            <p:cNvPr id="34" name="Rectangle 33"/>
            <p:cNvSpPr/>
            <p:nvPr/>
          </p:nvSpPr>
          <p:spPr>
            <a:xfrm>
              <a:off x="2114850" y="3645024"/>
              <a:ext cx="2664296" cy="2448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3" name="Picture 32" descr="TPXFMF46_ratetests.png"/>
            <p:cNvPicPr/>
            <p:nvPr/>
          </p:nvPicPr>
          <p:blipFill>
            <a:blip r:embed="rId3" cstate="print"/>
            <a:srcRect l="2564" t="3943" r="5128"/>
            <a:stretch>
              <a:fillRect/>
            </a:stretch>
          </p:blipFill>
          <p:spPr>
            <a:xfrm>
              <a:off x="2151346" y="4141610"/>
              <a:ext cx="2592288" cy="187220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186858" y="3645024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Linear count rate up to   3.</a:t>
              </a:r>
              <a:r>
                <a:rPr lang="en-US" sz="1600" b="1" dirty="0" smtClean="0"/>
                <a:t>10</a:t>
              </a:r>
              <a:r>
                <a:rPr lang="en-US" sz="1600" b="1" baseline="30000" dirty="0" smtClean="0"/>
                <a:t>7</a:t>
              </a:r>
              <a:r>
                <a:rPr lang="en-US" sz="1600" b="1" dirty="0" smtClean="0"/>
                <a:t> photons/mm</a:t>
              </a:r>
              <a:r>
                <a:rPr lang="en-US" sz="1600" b="1" baseline="30000" dirty="0" smtClean="0"/>
                <a:t>2</a:t>
              </a:r>
              <a:r>
                <a:rPr lang="en-US" sz="1600" b="1" dirty="0" smtClean="0"/>
                <a:t>/s</a:t>
              </a:r>
              <a:endParaRPr lang="en-GB" sz="1600" b="1" dirty="0"/>
            </a:p>
          </p:txBody>
        </p:sp>
      </p:grpSp>
      <p:pic>
        <p:nvPicPr>
          <p:cNvPr id="37" name="Picture 36" descr="Mesh_3"/>
          <p:cNvPicPr/>
          <p:nvPr/>
        </p:nvPicPr>
        <p:blipFill>
          <a:blip r:embed="rId4" cstate="print"/>
          <a:srcRect l="10715" t="16965" r="13095" b="17857"/>
          <a:stretch>
            <a:fillRect/>
          </a:stretch>
        </p:blipFill>
        <p:spPr bwMode="auto">
          <a:xfrm>
            <a:off x="3684325" y="1494427"/>
            <a:ext cx="2126626" cy="17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Mesh_3_cutline_CdTe.png"/>
          <p:cNvPicPr/>
          <p:nvPr/>
        </p:nvPicPr>
        <p:blipFill>
          <a:blip r:embed="rId5" cstate="print"/>
          <a:srcRect t="7347"/>
          <a:stretch>
            <a:fillRect/>
          </a:stretch>
        </p:blipFill>
        <p:spPr>
          <a:xfrm>
            <a:off x="3586846" y="3873946"/>
            <a:ext cx="2622515" cy="1631881"/>
          </a:xfrm>
          <a:prstGeom prst="rect">
            <a:avLst/>
          </a:prstGeom>
        </p:spPr>
      </p:pic>
      <p:pic>
        <p:nvPicPr>
          <p:cNvPr id="39" name="Picture 38" descr="Frelon_PowderDiff_cutline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60834" y="3739825"/>
            <a:ext cx="2634938" cy="177740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528924" y="1484784"/>
            <a:ext cx="5205923" cy="410445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>
            <a:off x="5897662" y="1561488"/>
            <a:ext cx="3030314" cy="557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75125"/>
            <a:r>
              <a:rPr lang="en-GB" sz="1400" b="1" dirty="0" smtClean="0"/>
              <a:t>Yb</a:t>
            </a:r>
            <a:r>
              <a:rPr lang="en-GB" sz="1400" b="1" baseline="-25000" dirty="0" smtClean="0"/>
              <a:t>2</a:t>
            </a:r>
            <a:r>
              <a:rPr lang="en-GB" sz="1400" b="1" dirty="0" smtClean="0"/>
              <a:t>O</a:t>
            </a:r>
            <a:r>
              <a:rPr lang="en-GB" sz="1400" b="1" baseline="-25000" dirty="0" smtClean="0"/>
              <a:t>3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nano</a:t>
            </a:r>
            <a:r>
              <a:rPr lang="en-GB" sz="1400" b="1" dirty="0" smtClean="0"/>
              <a:t>-powder diffraction rings at 50 </a:t>
            </a:r>
            <a:r>
              <a:rPr lang="en-GB" sz="1400" b="1" dirty="0" err="1" smtClean="0"/>
              <a:t>keV</a:t>
            </a:r>
            <a:r>
              <a:rPr lang="en-GB" sz="1400" b="1" dirty="0" smtClean="0"/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35896" y="3284984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75125"/>
            <a:r>
              <a:rPr lang="en-GB" sz="1400" b="1" dirty="0" smtClean="0"/>
              <a:t>Comparison with FRELON (50 um pixel pitch) :</a:t>
            </a:r>
            <a:r>
              <a:rPr lang="en-US" sz="1400" dirty="0" smtClean="0">
                <a:sym typeface="Wingdings" pitchFamily="2" charset="2"/>
              </a:rPr>
              <a:t>No significant background, sharper peaks, more low intensity rings</a:t>
            </a:r>
            <a:endParaRPr lang="en-GB" sz="1400" dirty="0" smtClean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165820" y="1718564"/>
            <a:ext cx="72008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Current detector system : Performances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010543"/>
          </a:xfrm>
        </p:spPr>
        <p:txBody>
          <a:bodyPr/>
          <a:lstStyle/>
          <a:p>
            <a:r>
              <a:rPr lang="en-US" b="1" dirty="0" smtClean="0"/>
              <a:t>Outline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9512" y="2247255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Context</a:t>
            </a:r>
            <a:endParaRPr lang="en-GB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812721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High Z detectors developments</a:t>
            </a:r>
            <a:endParaRPr lang="en-GB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378187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Bottleneck(s) and improvements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3943653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>
                    <a:lumMod val="85000"/>
                  </a:schemeClr>
                </a:solidFill>
              </a:rPr>
              <a:t>Beamline</a:t>
            </a: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 evaluations</a:t>
            </a:r>
            <a:endParaRPr lang="en-GB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4509120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Future plans</a:t>
            </a:r>
            <a:endParaRPr lang="en-GB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290372" y="3667818"/>
            <a:ext cx="661987" cy="227013"/>
          </a:xfrm>
        </p:spPr>
        <p:txBody>
          <a:bodyPr/>
          <a:lstStyle/>
          <a:p>
            <a:pPr>
              <a:defRPr/>
            </a:pPr>
            <a:fld id="{5F60627D-9E4C-4440-BBD8-937738317EE8}" type="slidenum">
              <a:rPr lang="en-US" smtClean="0">
                <a:latin typeface="Calibri" pitchFamily="34" charset="0"/>
              </a:rPr>
              <a:pPr>
                <a:defRPr/>
              </a:pPr>
              <a:t>18</a:t>
            </a:fld>
            <a:endParaRPr lang="en-US">
              <a:latin typeface="Calibri" pitchFamily="34" charset="0"/>
            </a:endParaRPr>
          </a:p>
        </p:txBody>
      </p:sp>
      <p:pic>
        <p:nvPicPr>
          <p:cNvPr id="19" name="Picture 18" descr="70keV_PSF1pixel_wtC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412776"/>
            <a:ext cx="3312368" cy="2499517"/>
          </a:xfrm>
          <a:prstGeom prst="rect">
            <a:avLst/>
          </a:prstGeom>
        </p:spPr>
      </p:pic>
      <p:pic>
        <p:nvPicPr>
          <p:cNvPr id="63490" name="Picture 2" descr="C:\Users\ruat.ESRF\Documents\YS_ESRF\HIZPAD_Results\PICTURES\TPXFMF46_spectra_30-50-70-90keV_energy_4subplots_bis.png"/>
          <p:cNvPicPr>
            <a:picLocks noChangeAspect="1" noChangeArrowheads="1"/>
          </p:cNvPicPr>
          <p:nvPr/>
        </p:nvPicPr>
        <p:blipFill>
          <a:blip r:embed="rId3" cstate="print"/>
          <a:srcRect l="5906" t="52165" r="51470" b="3445"/>
          <a:stretch>
            <a:fillRect/>
          </a:stretch>
        </p:blipFill>
        <p:spPr bwMode="auto">
          <a:xfrm>
            <a:off x="1547664" y="4111127"/>
            <a:ext cx="3269636" cy="227020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51520" y="836712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Small pixels enables selection of fast electrons (single carrier sensing) </a:t>
            </a:r>
            <a:r>
              <a:rPr lang="en-US" b="1" dirty="0" smtClean="0">
                <a:sym typeface="Wingdings" pitchFamily="2" charset="2"/>
              </a:rPr>
              <a:t>but increase of charge sharing phenomenon</a:t>
            </a:r>
            <a:endParaRPr lang="en-GB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Charge sharing and fluorescence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77340" y="4507563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free path of fluorescence photons : 110 um</a:t>
            </a:r>
          </a:p>
          <a:p>
            <a:r>
              <a:rPr lang="en-US" dirty="0" smtClean="0">
                <a:sym typeface="Wingdings" pitchFamily="2" charset="2"/>
              </a:rPr>
              <a:t> They </a:t>
            </a:r>
            <a:r>
              <a:rPr lang="en-US" dirty="0" smtClean="0"/>
              <a:t>escape from the illuminate pixel and contribute to charge sharing </a:t>
            </a:r>
            <a:endParaRPr lang="en-GB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521156" y="5157192"/>
            <a:ext cx="158417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99992" y="2348880"/>
            <a:ext cx="435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Only 50 % of the pixel area is not shared with neighbors </a:t>
            </a:r>
            <a:r>
              <a:rPr lang="en-US" dirty="0" smtClean="0">
                <a:sym typeface="Wingdings" pitchFamily="2" charset="2"/>
              </a:rPr>
              <a:t> double counting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2297020" y="46531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Escape peak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1547664" y="645333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ym typeface="Wingdings" pitchFamily="2" charset="2"/>
              </a:rPr>
              <a:t> Corrections at the ASIC level (</a:t>
            </a:r>
            <a:r>
              <a:rPr lang="en-US" b="1" dirty="0" smtClean="0"/>
              <a:t>Charge summing ASIC)</a:t>
            </a:r>
            <a:endParaRPr lang="en-GB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51520" y="393305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Fluorescence</a:t>
            </a:r>
            <a:endParaRPr lang="en-GB" b="1" dirty="0"/>
          </a:p>
        </p:txBody>
      </p:sp>
      <p:sp>
        <p:nvSpPr>
          <p:cNvPr id="13" name="Rectangle 12"/>
          <p:cNvSpPr/>
          <p:nvPr/>
        </p:nvSpPr>
        <p:spPr>
          <a:xfrm>
            <a:off x="2672082" y="2332292"/>
            <a:ext cx="576000" cy="576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971600" y="241159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PSF</a:t>
            </a:r>
            <a:endParaRPr lang="en-GB" b="1" u="sng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34388" y="6613525"/>
            <a:ext cx="661987" cy="227013"/>
          </a:xfrm>
        </p:spPr>
        <p:txBody>
          <a:bodyPr/>
          <a:lstStyle/>
          <a:p>
            <a:pPr>
              <a:defRPr/>
            </a:pPr>
            <a:fld id="{5F60627D-9E4C-4440-BBD8-937738317EE8}" type="slidenum">
              <a:rPr lang="en-US" smtClean="0">
                <a:latin typeface="Calibri" pitchFamily="34" charset="0"/>
              </a:rPr>
              <a:pPr>
                <a:defRPr/>
              </a:pPr>
              <a:t>19</a:t>
            </a:fld>
            <a:endParaRPr lang="en-US">
              <a:latin typeface="Calibri" pitchFamily="34" charset="0"/>
            </a:endParaRPr>
          </a:p>
        </p:txBody>
      </p:sp>
      <p:pic>
        <p:nvPicPr>
          <p:cNvPr id="25" name="Picture 24" descr="tpxatl52_ff_soleil.bmp"/>
          <p:cNvPicPr>
            <a:picLocks noChangeAspect="1"/>
          </p:cNvPicPr>
          <p:nvPr/>
        </p:nvPicPr>
        <p:blipFill>
          <a:blip r:embed="rId2" cstate="print"/>
          <a:srcRect r="50502" b="49900"/>
          <a:stretch>
            <a:fillRect/>
          </a:stretch>
        </p:blipFill>
        <p:spPr>
          <a:xfrm>
            <a:off x="339016" y="1326656"/>
            <a:ext cx="2432784" cy="246238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52756" y="5752731"/>
            <a:ext cx="621437" cy="417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 pitchFamily="34" charset="0"/>
              </a:rPr>
              <a:t>1mm</a:t>
            </a:r>
            <a:endParaRPr lang="en-GB" sz="12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56959" y="5894791"/>
            <a:ext cx="18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834499" y="5841508"/>
            <a:ext cx="0" cy="1065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8413" y="5841508"/>
            <a:ext cx="0" cy="1065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67544" y="3284984"/>
            <a:ext cx="621437" cy="41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1mm</a:t>
            </a:r>
            <a:endParaRPr lang="en-GB" sz="1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71747" y="3427044"/>
            <a:ext cx="18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49287" y="3373761"/>
            <a:ext cx="0" cy="10653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3201" y="3373761"/>
            <a:ext cx="0" cy="10653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9512" y="188640"/>
            <a:ext cx="871296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Flat-field image of a </a:t>
            </a:r>
            <a:r>
              <a:rPr lang="en-US" sz="2400" b="1" dirty="0" err="1" smtClean="0">
                <a:solidFill>
                  <a:srgbClr val="FF0000"/>
                </a:solidFill>
              </a:rPr>
              <a:t>CdTe</a:t>
            </a:r>
            <a:r>
              <a:rPr lang="en-US" sz="2400" b="1" dirty="0" smtClean="0">
                <a:solidFill>
                  <a:srgbClr val="FF0000"/>
                </a:solidFill>
              </a:rPr>
              <a:t> detector: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Observation of structural defects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010543"/>
          </a:xfrm>
        </p:spPr>
        <p:txBody>
          <a:bodyPr/>
          <a:lstStyle/>
          <a:p>
            <a:r>
              <a:rPr lang="en-US" b="1" dirty="0" smtClean="0"/>
              <a:t>Outline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9512" y="2247255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Context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812721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High Z detectors developments at ESRF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378187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Bottleneck(s) and improvements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3943653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Beamline</a:t>
            </a:r>
            <a:r>
              <a:rPr lang="en-US" sz="2400" b="1" dirty="0" smtClean="0">
                <a:solidFill>
                  <a:srgbClr val="FF0000"/>
                </a:solidFill>
              </a:rPr>
              <a:t> evaluations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450912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Future plans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pxatl52_ff_counts_14000_15000.jpg"/>
          <p:cNvPicPr>
            <a:picLocks noChangeAspect="1"/>
          </p:cNvPicPr>
          <p:nvPr/>
        </p:nvPicPr>
        <p:blipFill>
          <a:blip r:embed="rId2" cstate="print"/>
          <a:srcRect r="49819" b="50948"/>
          <a:stretch>
            <a:fillRect/>
          </a:stretch>
        </p:blipFill>
        <p:spPr>
          <a:xfrm>
            <a:off x="347893" y="1335535"/>
            <a:ext cx="2466328" cy="241084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34388" y="6613525"/>
            <a:ext cx="661987" cy="227013"/>
          </a:xfrm>
        </p:spPr>
        <p:txBody>
          <a:bodyPr/>
          <a:lstStyle/>
          <a:p>
            <a:pPr>
              <a:defRPr/>
            </a:pPr>
            <a:fld id="{5F60627D-9E4C-4440-BBD8-937738317EE8}" type="slidenum">
              <a:rPr lang="en-US" smtClean="0">
                <a:latin typeface="Calibri" pitchFamily="34" charset="0"/>
              </a:rPr>
              <a:pPr>
                <a:defRPr/>
              </a:pPr>
              <a:t>20</a:t>
            </a:fld>
            <a:endParaRPr lang="en-US">
              <a:latin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67544" y="3284984"/>
            <a:ext cx="621437" cy="41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1mm</a:t>
            </a:r>
            <a:endParaRPr lang="en-GB" sz="1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71747" y="3427044"/>
            <a:ext cx="18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849287" y="3373761"/>
            <a:ext cx="0" cy="10653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73201" y="3373761"/>
            <a:ext cx="0" cy="10653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70447" y="2399161"/>
            <a:ext cx="2238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  <a:latin typeface="Calibri" pitchFamily="34" charset="0"/>
              </a:rPr>
              <a:t>Reduced color scale around median value</a:t>
            </a:r>
            <a:endParaRPr lang="en-GB" sz="12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2574524" y="2618913"/>
            <a:ext cx="568173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9512" y="188640"/>
            <a:ext cx="871296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Flat-field image of a </a:t>
            </a:r>
            <a:r>
              <a:rPr lang="en-US" sz="2400" b="1" dirty="0" err="1" smtClean="0">
                <a:solidFill>
                  <a:srgbClr val="FF0000"/>
                </a:solidFill>
              </a:rPr>
              <a:t>CdTe</a:t>
            </a:r>
            <a:r>
              <a:rPr lang="en-US" sz="2400" b="1" dirty="0" smtClean="0">
                <a:solidFill>
                  <a:srgbClr val="FF0000"/>
                </a:solidFill>
              </a:rPr>
              <a:t> detector: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Observation of structural defects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6"/>
          <p:cNvGrpSpPr/>
          <p:nvPr/>
        </p:nvGrpSpPr>
        <p:grpSpPr>
          <a:xfrm>
            <a:off x="2627784" y="1556792"/>
            <a:ext cx="3456384" cy="2664296"/>
            <a:chOff x="3635896" y="936133"/>
            <a:chExt cx="2088232" cy="1710071"/>
          </a:xfrm>
        </p:grpSpPr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51920" y="936133"/>
              <a:ext cx="1872208" cy="1340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3635896" y="105273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*</a:t>
              </a:r>
              <a:endParaRPr lang="en-GB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35896" y="2276872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*</a:t>
              </a:r>
              <a:endParaRPr lang="en-GB" dirty="0"/>
            </a:p>
          </p:txBody>
        </p:sp>
      </p:grpSp>
      <p:pic>
        <p:nvPicPr>
          <p:cNvPr id="19" name="Picture 18" descr="tpxatl52_ff_counts_14000_15000.jpg"/>
          <p:cNvPicPr>
            <a:picLocks noChangeAspect="1"/>
          </p:cNvPicPr>
          <p:nvPr/>
        </p:nvPicPr>
        <p:blipFill>
          <a:blip r:embed="rId3" cstate="print"/>
          <a:srcRect r="49819" b="50948"/>
          <a:stretch>
            <a:fillRect/>
          </a:stretch>
        </p:blipFill>
        <p:spPr>
          <a:xfrm>
            <a:off x="347893" y="1335535"/>
            <a:ext cx="2466328" cy="241084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34388" y="6613525"/>
            <a:ext cx="661987" cy="227013"/>
          </a:xfrm>
        </p:spPr>
        <p:txBody>
          <a:bodyPr/>
          <a:lstStyle/>
          <a:p>
            <a:pPr>
              <a:defRPr/>
            </a:pPr>
            <a:fld id="{5F60627D-9E4C-4440-BBD8-937738317EE8}" type="slidenum">
              <a:rPr lang="en-US" smtClean="0">
                <a:latin typeface="Calibri" pitchFamily="34" charset="0"/>
              </a:rPr>
              <a:pPr>
                <a:defRPr/>
              </a:pPr>
              <a:t>21</a:t>
            </a:fld>
            <a:endParaRPr lang="en-US">
              <a:latin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67544" y="3284984"/>
            <a:ext cx="621437" cy="41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1mm</a:t>
            </a:r>
            <a:endParaRPr lang="en-GB" sz="1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71747" y="3427044"/>
            <a:ext cx="18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849287" y="3373761"/>
            <a:ext cx="0" cy="10653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73201" y="3373761"/>
            <a:ext cx="0" cy="10653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1520" y="4077072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latin typeface="Calibri" pitchFamily="34" charset="0"/>
              </a:rPr>
              <a:t>1. Network of Lines</a:t>
            </a:r>
            <a:r>
              <a:rPr lang="en-US" sz="2400" dirty="0" smtClean="0">
                <a:latin typeface="Calibri" pitchFamily="34" charset="0"/>
              </a:rPr>
              <a:t> (Native): </a:t>
            </a:r>
          </a:p>
          <a:p>
            <a:pPr>
              <a:buFontTx/>
              <a:buChar char="-"/>
            </a:pPr>
            <a:r>
              <a:rPr lang="en-US" dirty="0" smtClean="0">
                <a:latin typeface="Calibri" pitchFamily="34" charset="0"/>
              </a:rPr>
              <a:t>Increased counts by ~10% next to a line of reduced counts (drift of the charges to the neighbor pixels) </a:t>
            </a:r>
          </a:p>
          <a:p>
            <a:pPr>
              <a:buFontTx/>
              <a:buChar char="-"/>
            </a:pPr>
            <a:r>
              <a:rPr lang="en-US" b="1" dirty="0" smtClean="0">
                <a:latin typeface="Calibri" pitchFamily="34" charset="0"/>
              </a:rPr>
              <a:t> Dislocations walls / grain boundaries</a:t>
            </a:r>
          </a:p>
          <a:p>
            <a:pPr>
              <a:buFontTx/>
              <a:buChar char="-"/>
            </a:pPr>
            <a:r>
              <a:rPr lang="en-US" dirty="0" smtClean="0">
                <a:latin typeface="Calibri" pitchFamily="34" charset="0"/>
              </a:rPr>
              <a:t> Can be FF corrected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23728" y="6259378"/>
            <a:ext cx="5364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M. </a:t>
            </a:r>
            <a:r>
              <a:rPr lang="en-US" sz="1000" dirty="0" err="1" smtClean="0">
                <a:latin typeface="Calibri" pitchFamily="34" charset="0"/>
              </a:rPr>
              <a:t>Ruat</a:t>
            </a:r>
            <a:r>
              <a:rPr lang="en-US" sz="1000" dirty="0" smtClean="0">
                <a:latin typeface="Calibri" pitchFamily="34" charset="0"/>
              </a:rPr>
              <a:t> and C. </a:t>
            </a:r>
            <a:r>
              <a:rPr lang="en-US" sz="1000" dirty="0" err="1" smtClean="0">
                <a:latin typeface="Calibri" pitchFamily="34" charset="0"/>
              </a:rPr>
              <a:t>Ponchut</a:t>
            </a:r>
            <a:r>
              <a:rPr lang="en-US" sz="1000" dirty="0" smtClean="0">
                <a:latin typeface="Calibri" pitchFamily="34" charset="0"/>
              </a:rPr>
              <a:t>, </a:t>
            </a:r>
            <a:r>
              <a:rPr lang="en-US" sz="1000" i="1" dirty="0">
                <a:latin typeface="Calibri" pitchFamily="34" charset="0"/>
              </a:rPr>
              <a:t>IEEE Trans. </a:t>
            </a:r>
            <a:r>
              <a:rPr lang="en-US" sz="1000" i="1" dirty="0" err="1">
                <a:latin typeface="Calibri" pitchFamily="34" charset="0"/>
              </a:rPr>
              <a:t>Nucl</a:t>
            </a:r>
            <a:r>
              <a:rPr lang="en-US" sz="1000" i="1" dirty="0">
                <a:latin typeface="Calibri" pitchFamily="34" charset="0"/>
              </a:rPr>
              <a:t>. Sci.</a:t>
            </a:r>
            <a:r>
              <a:rPr lang="en-US" sz="1000" dirty="0">
                <a:latin typeface="Calibri" pitchFamily="34" charset="0"/>
              </a:rPr>
              <a:t>, Vol. </a:t>
            </a:r>
            <a:r>
              <a:rPr lang="en-US" sz="1000" dirty="0" smtClean="0">
                <a:latin typeface="Calibri" pitchFamily="34" charset="0"/>
              </a:rPr>
              <a:t>59, </a:t>
            </a:r>
            <a:r>
              <a:rPr lang="en-US" sz="1000" dirty="0">
                <a:latin typeface="Calibri" pitchFamily="34" charset="0"/>
              </a:rPr>
              <a:t>n° 5, pp. </a:t>
            </a:r>
            <a:r>
              <a:rPr lang="en-US" sz="1000" dirty="0" smtClean="0">
                <a:latin typeface="Calibri" pitchFamily="34" charset="0"/>
              </a:rPr>
              <a:t>2392-2401, August 2012</a:t>
            </a:r>
          </a:p>
          <a:p>
            <a:r>
              <a:rPr lang="en-US" sz="1000" dirty="0" smtClean="0">
                <a:latin typeface="Calibri" pitchFamily="34" charset="0"/>
              </a:rPr>
              <a:t>C. </a:t>
            </a:r>
            <a:r>
              <a:rPr lang="en-US" sz="1000" dirty="0" err="1" smtClean="0">
                <a:latin typeface="Calibri" pitchFamily="34" charset="0"/>
              </a:rPr>
              <a:t>Ponchut</a:t>
            </a:r>
            <a:r>
              <a:rPr lang="en-US" sz="1000" dirty="0" smtClean="0">
                <a:latin typeface="Calibri" pitchFamily="34" charset="0"/>
              </a:rPr>
              <a:t> and M. </a:t>
            </a:r>
            <a:r>
              <a:rPr lang="en-US" sz="1000" dirty="0" err="1" smtClean="0">
                <a:latin typeface="Calibri" pitchFamily="34" charset="0"/>
              </a:rPr>
              <a:t>Ruat</a:t>
            </a:r>
            <a:r>
              <a:rPr lang="en-US" sz="1000" dirty="0" smtClean="0">
                <a:latin typeface="Calibri" pitchFamily="34" charset="0"/>
              </a:rPr>
              <a:t>, </a:t>
            </a:r>
            <a:r>
              <a:rPr lang="en-US" sz="1000" i="1" dirty="0" smtClean="0">
                <a:latin typeface="Calibri" pitchFamily="34" charset="0"/>
              </a:rPr>
              <a:t>Proceedings of IWORID 2012</a:t>
            </a:r>
          </a:p>
          <a:p>
            <a:r>
              <a:rPr lang="en-US" sz="1000" dirty="0" smtClean="0">
                <a:latin typeface="Calibri" pitchFamily="34" charset="0"/>
              </a:rPr>
              <a:t>M. </a:t>
            </a:r>
            <a:r>
              <a:rPr lang="en-US" sz="1000" dirty="0" err="1" smtClean="0">
                <a:latin typeface="Calibri" pitchFamily="34" charset="0"/>
              </a:rPr>
              <a:t>Ruat</a:t>
            </a:r>
            <a:r>
              <a:rPr lang="en-US" sz="1000" dirty="0" smtClean="0">
                <a:latin typeface="Calibri" pitchFamily="34" charset="0"/>
              </a:rPr>
              <a:t>, E. </a:t>
            </a:r>
            <a:r>
              <a:rPr lang="en-US" sz="1000" dirty="0" err="1" smtClean="0">
                <a:latin typeface="Calibri" pitchFamily="34" charset="0"/>
              </a:rPr>
              <a:t>Gros</a:t>
            </a:r>
            <a:r>
              <a:rPr lang="en-US" sz="1000" dirty="0" smtClean="0">
                <a:latin typeface="Calibri" pitchFamily="34" charset="0"/>
              </a:rPr>
              <a:t> </a:t>
            </a:r>
            <a:r>
              <a:rPr lang="en-US" sz="1000" dirty="0" err="1" smtClean="0">
                <a:latin typeface="Calibri" pitchFamily="34" charset="0"/>
              </a:rPr>
              <a:t>d’Aillon</a:t>
            </a:r>
            <a:r>
              <a:rPr lang="en-US" sz="1000" dirty="0" smtClean="0">
                <a:latin typeface="Calibri" pitchFamily="34" charset="0"/>
              </a:rPr>
              <a:t> and C. </a:t>
            </a:r>
            <a:r>
              <a:rPr lang="en-US" sz="1000" dirty="0" err="1" smtClean="0">
                <a:latin typeface="Calibri" pitchFamily="34" charset="0"/>
              </a:rPr>
              <a:t>Ponchut</a:t>
            </a:r>
            <a:r>
              <a:rPr lang="en-US" sz="1000" dirty="0" smtClean="0">
                <a:latin typeface="Calibri" pitchFamily="34" charset="0"/>
              </a:rPr>
              <a:t>, </a:t>
            </a:r>
            <a:r>
              <a:rPr lang="en-US" sz="1000" i="1" dirty="0" smtClean="0">
                <a:latin typeface="Calibri" pitchFamily="34" charset="0"/>
              </a:rPr>
              <a:t>Proceedings of the 2012 IEEE NSS/MIC/RTSD conference</a:t>
            </a:r>
            <a:endParaRPr lang="en-GB" sz="1000" i="1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34206" y="3948034"/>
            <a:ext cx="1395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bump-bonding yield of 98 to 99%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20" name="Group 26"/>
          <p:cNvGrpSpPr/>
          <p:nvPr/>
        </p:nvGrpSpPr>
        <p:grpSpPr>
          <a:xfrm>
            <a:off x="5940152" y="-99392"/>
            <a:ext cx="2952328" cy="3162785"/>
            <a:chOff x="3635896" y="1052736"/>
            <a:chExt cx="2160240" cy="2465451"/>
          </a:xfrm>
        </p:grpSpPr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51920" y="2348880"/>
              <a:ext cx="1944216" cy="1169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3635896" y="105273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*</a:t>
              </a:r>
              <a:endParaRPr lang="en-GB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35896" y="2276872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*</a:t>
              </a:r>
              <a:endParaRPr lang="en-GB" dirty="0"/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>
            <a:off x="1835696" y="2492896"/>
            <a:ext cx="2304256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156176" y="321297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* From C. </a:t>
            </a:r>
            <a:r>
              <a:rPr lang="en-US" sz="900" dirty="0" err="1" smtClean="0"/>
              <a:t>Buis</a:t>
            </a:r>
            <a:r>
              <a:rPr lang="en-US" sz="900" dirty="0" smtClean="0"/>
              <a:t>  </a:t>
            </a:r>
            <a:r>
              <a:rPr lang="en-US" sz="900" i="1" dirty="0" smtClean="0"/>
              <a:t>et al</a:t>
            </a:r>
            <a:r>
              <a:rPr lang="en-US" sz="900" dirty="0" smtClean="0">
                <a:latin typeface="Calibri" pitchFamily="34" charset="0"/>
              </a:rPr>
              <a:t>, </a:t>
            </a:r>
            <a:r>
              <a:rPr lang="en-US" sz="900" i="1" dirty="0" smtClean="0">
                <a:latin typeface="Calibri" pitchFamily="34" charset="0"/>
              </a:rPr>
              <a:t>Proceedings of the 2012 IEEE NSS/MIC/RTSD conference</a:t>
            </a:r>
            <a:r>
              <a:rPr lang="en-US" sz="900" i="1" dirty="0" smtClean="0"/>
              <a:t>)</a:t>
            </a:r>
            <a:r>
              <a:rPr lang="en-US" sz="900" dirty="0" smtClean="0"/>
              <a:t> 2011 IEEE, pp. 4804 - 4808</a:t>
            </a:r>
            <a:endParaRPr lang="en-GB" sz="900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179512" y="188640"/>
            <a:ext cx="871296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Flat-field image of a </a:t>
            </a:r>
            <a:r>
              <a:rPr lang="en-US" sz="2400" b="1" dirty="0" err="1" smtClean="0">
                <a:solidFill>
                  <a:srgbClr val="FF0000"/>
                </a:solidFill>
              </a:rPr>
              <a:t>CdTe</a:t>
            </a:r>
            <a:r>
              <a:rPr lang="en-US" sz="2400" b="1" dirty="0" smtClean="0">
                <a:solidFill>
                  <a:srgbClr val="FF0000"/>
                </a:solidFill>
              </a:rPr>
              <a:t> detector: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Observation of structural defects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pxatl52_ff_counts_14000_15000.jpg"/>
          <p:cNvPicPr>
            <a:picLocks noChangeAspect="1"/>
          </p:cNvPicPr>
          <p:nvPr/>
        </p:nvPicPr>
        <p:blipFill>
          <a:blip r:embed="rId2" cstate="print"/>
          <a:srcRect r="49819" b="50948"/>
          <a:stretch>
            <a:fillRect/>
          </a:stretch>
        </p:blipFill>
        <p:spPr>
          <a:xfrm>
            <a:off x="347893" y="1335535"/>
            <a:ext cx="2466328" cy="241084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434388" y="6613525"/>
            <a:ext cx="661987" cy="227013"/>
          </a:xfrm>
        </p:spPr>
        <p:txBody>
          <a:bodyPr/>
          <a:lstStyle/>
          <a:p>
            <a:pPr>
              <a:defRPr/>
            </a:pPr>
            <a:fld id="{5F60627D-9E4C-4440-BBD8-937738317EE8}" type="slidenum">
              <a:rPr lang="en-US" smtClean="0">
                <a:latin typeface="Calibri" pitchFamily="34" charset="0"/>
              </a:rPr>
              <a:pPr>
                <a:defRPr/>
              </a:pPr>
              <a:t>22</a:t>
            </a:fld>
            <a:endParaRPr lang="en-US">
              <a:latin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67544" y="3284984"/>
            <a:ext cx="621437" cy="41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1mm</a:t>
            </a:r>
            <a:endParaRPr lang="en-GB" sz="1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671747" y="3427044"/>
            <a:ext cx="18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849287" y="3373761"/>
            <a:ext cx="0" cy="10653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73201" y="3373761"/>
            <a:ext cx="0" cy="10653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88032" y="3999255"/>
            <a:ext cx="8892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latin typeface="Calibri" pitchFamily="34" charset="0"/>
              </a:rPr>
              <a:t>2. Extended clusters of saturated pixels (from bump-bonding process)</a:t>
            </a:r>
            <a:r>
              <a:rPr lang="en-US" sz="2400" dirty="0" smtClean="0">
                <a:latin typeface="Calibri" pitchFamily="34" charset="0"/>
              </a:rPr>
              <a:t>: </a:t>
            </a:r>
          </a:p>
          <a:p>
            <a:r>
              <a:rPr lang="en-AU" dirty="0" smtClean="0">
                <a:latin typeface="Calibri" pitchFamily="34" charset="0"/>
              </a:rPr>
              <a:t>- current overflow of the </a:t>
            </a:r>
            <a:r>
              <a:rPr lang="en-AU" dirty="0" err="1" smtClean="0">
                <a:latin typeface="Calibri" pitchFamily="34" charset="0"/>
              </a:rPr>
              <a:t>analog</a:t>
            </a:r>
            <a:r>
              <a:rPr lang="en-AU" dirty="0" smtClean="0">
                <a:latin typeface="Calibri" pitchFamily="34" charset="0"/>
              </a:rPr>
              <a:t> input stage of the readout chip. </a:t>
            </a:r>
          </a:p>
          <a:p>
            <a:r>
              <a:rPr lang="en-AU" dirty="0" smtClean="0">
                <a:latin typeface="Calibri" pitchFamily="34" charset="0"/>
              </a:rPr>
              <a:t>- Strain in the material </a:t>
            </a:r>
            <a:r>
              <a:rPr lang="en-AU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From E.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Hamman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 al,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IEEE RTSD 2012)</a:t>
            </a: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Calibri" pitchFamily="34" charset="0"/>
              </a:rPr>
              <a:t>Surrounded by large areas of reduced counts (</a:t>
            </a:r>
            <a:r>
              <a:rPr lang="en-US" i="1" dirty="0" err="1" smtClean="0">
                <a:latin typeface="Calibri" pitchFamily="34" charset="0"/>
              </a:rPr>
              <a:t>gettering</a:t>
            </a:r>
            <a:r>
              <a:rPr lang="en-US" i="1" dirty="0" smtClean="0">
                <a:latin typeface="Calibri" pitchFamily="34" charset="0"/>
              </a:rPr>
              <a:t> effect</a:t>
            </a:r>
            <a:r>
              <a:rPr lang="en-US" dirty="0" smtClean="0">
                <a:latin typeface="Calibri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en-US" dirty="0" smtClean="0">
                <a:latin typeface="Calibri" pitchFamily="34" charset="0"/>
              </a:rPr>
              <a:t> On-going development for improvement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3728" y="6259378"/>
            <a:ext cx="5364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M. </a:t>
            </a:r>
            <a:r>
              <a:rPr lang="en-US" sz="1000" dirty="0" err="1" smtClean="0">
                <a:latin typeface="Calibri" pitchFamily="34" charset="0"/>
              </a:rPr>
              <a:t>Ruat</a:t>
            </a:r>
            <a:r>
              <a:rPr lang="en-US" sz="1000" dirty="0" smtClean="0">
                <a:latin typeface="Calibri" pitchFamily="34" charset="0"/>
              </a:rPr>
              <a:t> and C. </a:t>
            </a:r>
            <a:r>
              <a:rPr lang="en-US" sz="1000" dirty="0" err="1" smtClean="0">
                <a:latin typeface="Calibri" pitchFamily="34" charset="0"/>
              </a:rPr>
              <a:t>Ponchut</a:t>
            </a:r>
            <a:r>
              <a:rPr lang="en-US" sz="1000" dirty="0" smtClean="0">
                <a:latin typeface="Calibri" pitchFamily="34" charset="0"/>
              </a:rPr>
              <a:t>, </a:t>
            </a:r>
            <a:r>
              <a:rPr lang="en-US" sz="1000" i="1" dirty="0">
                <a:latin typeface="Calibri" pitchFamily="34" charset="0"/>
              </a:rPr>
              <a:t>IEEE Trans. </a:t>
            </a:r>
            <a:r>
              <a:rPr lang="en-US" sz="1000" i="1" dirty="0" err="1">
                <a:latin typeface="Calibri" pitchFamily="34" charset="0"/>
              </a:rPr>
              <a:t>Nucl</a:t>
            </a:r>
            <a:r>
              <a:rPr lang="en-US" sz="1000" i="1" dirty="0">
                <a:latin typeface="Calibri" pitchFamily="34" charset="0"/>
              </a:rPr>
              <a:t>. Sci.</a:t>
            </a:r>
            <a:r>
              <a:rPr lang="en-US" sz="1000" dirty="0">
                <a:latin typeface="Calibri" pitchFamily="34" charset="0"/>
              </a:rPr>
              <a:t>, Vol. </a:t>
            </a:r>
            <a:r>
              <a:rPr lang="en-US" sz="1000" dirty="0" smtClean="0">
                <a:latin typeface="Calibri" pitchFamily="34" charset="0"/>
              </a:rPr>
              <a:t>59, </a:t>
            </a:r>
            <a:r>
              <a:rPr lang="en-US" sz="1000" dirty="0">
                <a:latin typeface="Calibri" pitchFamily="34" charset="0"/>
              </a:rPr>
              <a:t>n° 5, pp. </a:t>
            </a:r>
            <a:r>
              <a:rPr lang="en-US" sz="1000" dirty="0" smtClean="0">
                <a:latin typeface="Calibri" pitchFamily="34" charset="0"/>
              </a:rPr>
              <a:t>2392-2401, August 2012</a:t>
            </a:r>
          </a:p>
          <a:p>
            <a:r>
              <a:rPr lang="en-US" sz="1000" dirty="0" smtClean="0">
                <a:latin typeface="Calibri" pitchFamily="34" charset="0"/>
              </a:rPr>
              <a:t>C. </a:t>
            </a:r>
            <a:r>
              <a:rPr lang="en-US" sz="1000" dirty="0" err="1" smtClean="0">
                <a:latin typeface="Calibri" pitchFamily="34" charset="0"/>
              </a:rPr>
              <a:t>Ponchut</a:t>
            </a:r>
            <a:r>
              <a:rPr lang="en-US" sz="1000" dirty="0" smtClean="0">
                <a:latin typeface="Calibri" pitchFamily="34" charset="0"/>
              </a:rPr>
              <a:t> and M. </a:t>
            </a:r>
            <a:r>
              <a:rPr lang="en-US" sz="1000" dirty="0" err="1" smtClean="0">
                <a:latin typeface="Calibri" pitchFamily="34" charset="0"/>
              </a:rPr>
              <a:t>Ruat</a:t>
            </a:r>
            <a:r>
              <a:rPr lang="en-US" sz="1000" dirty="0" smtClean="0">
                <a:latin typeface="Calibri" pitchFamily="34" charset="0"/>
              </a:rPr>
              <a:t>, </a:t>
            </a:r>
            <a:r>
              <a:rPr lang="en-US" sz="1000" i="1" dirty="0" smtClean="0">
                <a:latin typeface="Calibri" pitchFamily="34" charset="0"/>
              </a:rPr>
              <a:t>Proceedings of IWORID 2012</a:t>
            </a:r>
          </a:p>
          <a:p>
            <a:r>
              <a:rPr lang="en-US" sz="1000" dirty="0" smtClean="0">
                <a:latin typeface="Calibri" pitchFamily="34" charset="0"/>
              </a:rPr>
              <a:t>M. </a:t>
            </a:r>
            <a:r>
              <a:rPr lang="en-US" sz="1000" dirty="0" err="1" smtClean="0">
                <a:latin typeface="Calibri" pitchFamily="34" charset="0"/>
              </a:rPr>
              <a:t>Ruat</a:t>
            </a:r>
            <a:r>
              <a:rPr lang="en-US" sz="1000" dirty="0" smtClean="0">
                <a:latin typeface="Calibri" pitchFamily="34" charset="0"/>
              </a:rPr>
              <a:t>, E. </a:t>
            </a:r>
            <a:r>
              <a:rPr lang="en-US" sz="1000" dirty="0" err="1" smtClean="0">
                <a:latin typeface="Calibri" pitchFamily="34" charset="0"/>
              </a:rPr>
              <a:t>Gros</a:t>
            </a:r>
            <a:r>
              <a:rPr lang="en-US" sz="1000" dirty="0" smtClean="0">
                <a:latin typeface="Calibri" pitchFamily="34" charset="0"/>
              </a:rPr>
              <a:t> </a:t>
            </a:r>
            <a:r>
              <a:rPr lang="en-US" sz="1000" dirty="0" err="1" smtClean="0">
                <a:latin typeface="Calibri" pitchFamily="34" charset="0"/>
              </a:rPr>
              <a:t>d’Aillon</a:t>
            </a:r>
            <a:r>
              <a:rPr lang="en-US" sz="1000" dirty="0" smtClean="0">
                <a:latin typeface="Calibri" pitchFamily="34" charset="0"/>
              </a:rPr>
              <a:t> and C. </a:t>
            </a:r>
            <a:r>
              <a:rPr lang="en-US" sz="1000" dirty="0" err="1" smtClean="0">
                <a:latin typeface="Calibri" pitchFamily="34" charset="0"/>
              </a:rPr>
              <a:t>Ponchut</a:t>
            </a:r>
            <a:r>
              <a:rPr lang="en-US" sz="1000" dirty="0" smtClean="0">
                <a:latin typeface="Calibri" pitchFamily="34" charset="0"/>
              </a:rPr>
              <a:t>, </a:t>
            </a:r>
            <a:r>
              <a:rPr lang="en-US" sz="1000" i="1" dirty="0" smtClean="0">
                <a:latin typeface="Calibri" pitchFamily="34" charset="0"/>
              </a:rPr>
              <a:t>Proceedings of the 2012 IEEE NSS/MIC/RTSD conference</a:t>
            </a:r>
            <a:endParaRPr lang="en-GB" sz="1000" i="1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71296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Flat-field image of a </a:t>
            </a:r>
            <a:r>
              <a:rPr lang="en-US" sz="2400" b="1" dirty="0" err="1" smtClean="0">
                <a:solidFill>
                  <a:srgbClr val="FF0000"/>
                </a:solidFill>
              </a:rPr>
              <a:t>CdTe</a:t>
            </a:r>
            <a:r>
              <a:rPr lang="en-US" sz="2400" b="1" dirty="0" smtClean="0">
                <a:solidFill>
                  <a:srgbClr val="FF0000"/>
                </a:solidFill>
              </a:rPr>
              <a:t> detector: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Observation of structural defects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195736" y="2996952"/>
            <a:ext cx="1512168" cy="10801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571184" cy="116205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Some of the main milestones of the </a:t>
            </a:r>
            <a:r>
              <a:rPr lang="en-US" dirty="0" err="1" smtClean="0"/>
              <a:t>CdTe</a:t>
            </a:r>
            <a:r>
              <a:rPr lang="en-US" dirty="0" smtClean="0"/>
              <a:t> community:</a:t>
            </a:r>
            <a:endParaRPr lang="en-GB" dirty="0"/>
          </a:p>
        </p:txBody>
      </p:sp>
      <p:pic>
        <p:nvPicPr>
          <p:cNvPr id="2053" name="Picture 5" descr="C:\Users\ruat.ESRF\Documents\YS_ESRF\HIZPAD_Results\PICTURES\QUAD_for_Mar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8051" y="2588626"/>
            <a:ext cx="5668285" cy="363512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7544" y="1700808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- Quality of the material with respect to structural defects</a:t>
            </a:r>
          </a:p>
          <a:p>
            <a:r>
              <a:rPr lang="en-US" dirty="0" smtClean="0"/>
              <a:t>	- Contacting and bonding </a:t>
            </a:r>
          </a:p>
          <a:p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1680834" y="2597504"/>
            <a:ext cx="5699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3D rendering of </a:t>
            </a:r>
            <a:r>
              <a:rPr lang="en-US" sz="1400" dirty="0" err="1" smtClean="0">
                <a:solidFill>
                  <a:schemeClr val="bg1"/>
                </a:solidFill>
              </a:rPr>
              <a:t>CdTe</a:t>
            </a:r>
            <a:r>
              <a:rPr lang="en-US" sz="1400" dirty="0" smtClean="0">
                <a:solidFill>
                  <a:schemeClr val="bg1"/>
                </a:solidFill>
              </a:rPr>
              <a:t> on </a:t>
            </a:r>
            <a:r>
              <a:rPr lang="en-US" sz="1400" dirty="0" err="1" smtClean="0">
                <a:solidFill>
                  <a:schemeClr val="bg1"/>
                </a:solidFill>
              </a:rPr>
              <a:t>Timepix</a:t>
            </a:r>
            <a:r>
              <a:rPr lang="en-US" sz="1400" dirty="0" smtClean="0">
                <a:solidFill>
                  <a:schemeClr val="bg1"/>
                </a:solidFill>
              </a:rPr>
              <a:t> failed bump-bonding (pixel pitch 110 um) 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From </a:t>
            </a:r>
            <a:r>
              <a:rPr lang="en-US" sz="1400" dirty="0" err="1" smtClean="0">
                <a:solidFill>
                  <a:schemeClr val="bg1"/>
                </a:solidFill>
              </a:rPr>
              <a:t>laminography</a:t>
            </a:r>
            <a:r>
              <a:rPr lang="en-US" sz="1400" dirty="0" smtClean="0">
                <a:solidFill>
                  <a:schemeClr val="bg1"/>
                </a:solidFill>
              </a:rPr>
              <a:t> experiment, ESRF - ID15,  June 2012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1426" y="5900010"/>
            <a:ext cx="5203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Acknowledgments to A. Cecilia and E. </a:t>
            </a:r>
            <a:r>
              <a:rPr lang="en-US" sz="1400" dirty="0" err="1" smtClean="0">
                <a:solidFill>
                  <a:schemeClr val="bg1"/>
                </a:solidFill>
              </a:rPr>
              <a:t>Hamman</a:t>
            </a:r>
            <a:r>
              <a:rPr lang="en-US" sz="1400" dirty="0" smtClean="0">
                <a:solidFill>
                  <a:schemeClr val="bg1"/>
                </a:solidFill>
              </a:rPr>
              <a:t> from ANKA 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Bump-bonding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Correction for structural defects / bump-bonding faults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pic>
        <p:nvPicPr>
          <p:cNvPr id="61442" name="Picture 2" descr="C:\Users\ruat.ESRF\Documents\YS_ESRF\PUBLICATIONS\2013_SD_Florence\ratskullwithtreame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24" y="980728"/>
            <a:ext cx="9051925" cy="390048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184576" y="5301208"/>
            <a:ext cx="4067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latin typeface="Calibri" pitchFamily="34" charset="0"/>
              </a:rPr>
              <a:t>However…..  These are active defects </a:t>
            </a:r>
            <a:r>
              <a:rPr lang="en-US" sz="2400" b="1" u="sng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2400" b="1" u="sng" dirty="0" smtClean="0">
                <a:latin typeface="Calibri" pitchFamily="34" charset="0"/>
              </a:rPr>
              <a:t>Temporary correction!!</a:t>
            </a:r>
          </a:p>
          <a:p>
            <a:endParaRPr lang="en-US" sz="2400" b="1" u="sng" dirty="0" smtClean="0">
              <a:latin typeface="Calibri" pitchFamily="34" charset="0"/>
            </a:endParaRPr>
          </a:p>
        </p:txBody>
      </p:sp>
      <p:pic>
        <p:nvPicPr>
          <p:cNvPr id="2050" name="Picture 2" descr="C:\Users\oploan04\Desktop\SDW\HIZPAD_Results\PICTURES\Flat-Field_S2_22keV_Time0-3h-substraction.png"/>
          <p:cNvPicPr>
            <a:picLocks noChangeAspect="1" noChangeArrowheads="1"/>
          </p:cNvPicPr>
          <p:nvPr/>
        </p:nvPicPr>
        <p:blipFill>
          <a:blip r:embed="rId3" cstate="print"/>
          <a:srcRect l="11718" t="11397" r="10658" b="15104"/>
          <a:stretch>
            <a:fillRect/>
          </a:stretch>
        </p:blipFill>
        <p:spPr bwMode="auto">
          <a:xfrm>
            <a:off x="1547664" y="5157192"/>
            <a:ext cx="3456384" cy="140259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79512" y="345058"/>
            <a:ext cx="8480921" cy="1643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0"/>
              </a:spcBef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48768" t="15535" r="25767" b="58574"/>
          <a:stretch>
            <a:fillRect/>
          </a:stretch>
        </p:blipFill>
        <p:spPr bwMode="auto">
          <a:xfrm>
            <a:off x="6014989" y="980728"/>
            <a:ext cx="244544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4848" t="42569" r="2403" b="30245"/>
          <a:stretch>
            <a:fillRect/>
          </a:stretch>
        </p:blipFill>
        <p:spPr bwMode="auto">
          <a:xfrm>
            <a:off x="1547664" y="4309939"/>
            <a:ext cx="604867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67544" y="1121840"/>
            <a:ext cx="5256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 </a:t>
            </a:r>
            <a:r>
              <a:rPr lang="en-US" u="sng" dirty="0" smtClean="0"/>
              <a:t>Irradiation with X-ray tube (Ag anode, </a:t>
            </a:r>
            <a:r>
              <a:rPr lang="en-US" u="sng" dirty="0" err="1" smtClean="0"/>
              <a:t>Kα</a:t>
            </a:r>
            <a:r>
              <a:rPr lang="en-US" u="sng" dirty="0" smtClean="0"/>
              <a:t> 22 </a:t>
            </a:r>
            <a:r>
              <a:rPr lang="en-US" u="sng" dirty="0" err="1" smtClean="0"/>
              <a:t>keV</a:t>
            </a:r>
            <a:r>
              <a:rPr lang="en-US" u="sng" dirty="0" smtClean="0"/>
              <a:t>)</a:t>
            </a:r>
          </a:p>
          <a:p>
            <a:r>
              <a:rPr lang="en-US" dirty="0" smtClean="0"/>
              <a:t>7.10</a:t>
            </a:r>
            <a:r>
              <a:rPr lang="en-US" baseline="30000" dirty="0" smtClean="0"/>
              <a:t>5</a:t>
            </a:r>
            <a:r>
              <a:rPr lang="en-US" dirty="0" smtClean="0"/>
              <a:t> photons/mm</a:t>
            </a:r>
            <a:r>
              <a:rPr lang="en-US" baseline="30000" dirty="0" smtClean="0"/>
              <a:t>2</a:t>
            </a:r>
            <a:r>
              <a:rPr lang="en-US" dirty="0" smtClean="0"/>
              <a:t>/s for 7 hours  </a:t>
            </a:r>
            <a:r>
              <a:rPr lang="en-US" sz="1400" dirty="0" smtClean="0"/>
              <a:t>(1.8e10 ph./mm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</a:p>
          <a:p>
            <a:r>
              <a:rPr lang="en-US" dirty="0" smtClean="0"/>
              <a:t>With lead pattern in front of the detector</a:t>
            </a:r>
          </a:p>
          <a:p>
            <a:r>
              <a:rPr lang="en-US" dirty="0" smtClean="0"/>
              <a:t>Last image taken with lead pattern removed</a:t>
            </a:r>
          </a:p>
          <a:p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ym typeface="Wingdings" pitchFamily="2" charset="2"/>
              </a:rPr>
              <a:t>Phantom image of the lead pattern due to trapped charges</a:t>
            </a:r>
            <a:endParaRPr lang="en-US" b="1" dirty="0" smtClean="0"/>
          </a:p>
          <a:p>
            <a:endParaRPr lang="en-US" baseline="30000" dirty="0" smtClean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782281" y="6436748"/>
            <a:ext cx="3384376" cy="563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1400" b="1" dirty="0" smtClean="0"/>
              <a:t>M. </a:t>
            </a:r>
            <a:r>
              <a:rPr lang="en-US" sz="1400" b="1" dirty="0" err="1" smtClean="0"/>
              <a:t>Ruat</a:t>
            </a:r>
            <a:r>
              <a:rPr lang="en-US" sz="1400" b="1" dirty="0" smtClean="0"/>
              <a:t>, proceedings of the IWORID 2013</a:t>
            </a:r>
            <a:endParaRPr lang="en-GB" sz="1400" b="1" dirty="0"/>
          </a:p>
        </p:txBody>
      </p:sp>
      <p:sp>
        <p:nvSpPr>
          <p:cNvPr id="18" name="Rectangle 17"/>
          <p:cNvSpPr/>
          <p:nvPr/>
        </p:nvSpPr>
        <p:spPr>
          <a:xfrm>
            <a:off x="395536" y="3068960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2. </a:t>
            </a:r>
            <a:r>
              <a:rPr lang="en-US" u="sng" dirty="0" smtClean="0"/>
              <a:t>Irradiation at BM05, E = 15 </a:t>
            </a:r>
            <a:r>
              <a:rPr lang="en-US" u="sng" dirty="0" err="1" smtClean="0"/>
              <a:t>keV</a:t>
            </a:r>
            <a:endParaRPr lang="en-US" u="sng" dirty="0" smtClean="0"/>
          </a:p>
          <a:p>
            <a:r>
              <a:rPr lang="en-US" dirty="0" smtClean="0"/>
              <a:t>Left part of the irradiated zone: 10</a:t>
            </a:r>
            <a:r>
              <a:rPr lang="en-US" baseline="30000" dirty="0" smtClean="0"/>
              <a:t>5</a:t>
            </a:r>
            <a:r>
              <a:rPr lang="en-US" dirty="0" smtClean="0"/>
              <a:t> photons/mm</a:t>
            </a:r>
            <a:r>
              <a:rPr lang="en-US" baseline="30000" dirty="0" smtClean="0"/>
              <a:t>2</a:t>
            </a:r>
            <a:r>
              <a:rPr lang="en-US" dirty="0" smtClean="0"/>
              <a:t>/s</a:t>
            </a:r>
          </a:p>
          <a:p>
            <a:r>
              <a:rPr lang="en-US" dirty="0" smtClean="0"/>
              <a:t>Right part 10</a:t>
            </a:r>
            <a:r>
              <a:rPr lang="en-US" baseline="30000" dirty="0" smtClean="0"/>
              <a:t>10</a:t>
            </a:r>
            <a:r>
              <a:rPr lang="en-US" dirty="0" smtClean="0"/>
              <a:t> photons/mm</a:t>
            </a:r>
            <a:r>
              <a:rPr lang="en-US" baseline="30000" dirty="0" smtClean="0"/>
              <a:t>2</a:t>
            </a:r>
            <a:r>
              <a:rPr lang="en-US" dirty="0" smtClean="0"/>
              <a:t>/s, for 10h </a:t>
            </a:r>
            <a:r>
              <a:rPr lang="en-US" sz="1400" dirty="0" smtClean="0"/>
              <a:t>(3.6e15 ph./mm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</a:p>
          <a:p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ym typeface="Wingdings" pitchFamily="2" charset="2"/>
              </a:rPr>
              <a:t>Lateral polarization == local electric field distortions due to differential irradiation </a:t>
            </a:r>
            <a:endParaRPr lang="en-US" b="1" dirty="0" smtClean="0"/>
          </a:p>
          <a:p>
            <a:endParaRPr lang="en-US" baseline="30000" dirty="0" smtClean="0"/>
          </a:p>
        </p:txBody>
      </p:sp>
      <p:sp>
        <p:nvSpPr>
          <p:cNvPr id="19" name="Oval 18"/>
          <p:cNvSpPr/>
          <p:nvPr/>
        </p:nvSpPr>
        <p:spPr>
          <a:xfrm>
            <a:off x="5750762" y="4859369"/>
            <a:ext cx="792088" cy="792088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Instabilities : charging of the sensor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51720" y="4811007"/>
            <a:ext cx="1196426" cy="1080120"/>
          </a:xfrm>
          <a:prstGeom prst="rect">
            <a:avLst/>
          </a:prstGeom>
          <a:solidFill>
            <a:srgbClr val="66FF33">
              <a:alpha val="52157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647382" y="4898197"/>
            <a:ext cx="2017208" cy="92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6082" tIns="183041" rIns="366082" bIns="183041">
            <a:spAutoFit/>
          </a:bodyPr>
          <a:lstStyle/>
          <a:p>
            <a:pPr algn="ctr" defTabSz="4175125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3 mm thick </a:t>
            </a:r>
            <a:r>
              <a:rPr lang="en-US" baseline="0" dirty="0" smtClean="0">
                <a:latin typeface="Calibri" pitchFamily="34" charset="0"/>
              </a:rPr>
              <a:t>Lead plate</a:t>
            </a:r>
            <a:endParaRPr lang="en-GB" baseline="0" dirty="0" smtClean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254" y="637059"/>
            <a:ext cx="8945746" cy="847725"/>
          </a:xfrm>
        </p:spPr>
        <p:txBody>
          <a:bodyPr/>
          <a:lstStyle/>
          <a:p>
            <a:pPr algn="l"/>
            <a:r>
              <a:rPr lang="en-US" sz="2400" dirty="0" smtClean="0">
                <a:latin typeface="Calibri" pitchFamily="34" charset="0"/>
              </a:rPr>
              <a:t>Irradiation with 30 </a:t>
            </a:r>
            <a:r>
              <a:rPr lang="en-US" sz="2400" dirty="0" err="1" smtClean="0">
                <a:latin typeface="Calibri" pitchFamily="34" charset="0"/>
              </a:rPr>
              <a:t>keV</a:t>
            </a:r>
            <a:r>
              <a:rPr lang="en-US" sz="2400" dirty="0" smtClean="0">
                <a:latin typeface="Calibri" pitchFamily="34" charset="0"/>
              </a:rPr>
              <a:t> X-rays @ 10</a:t>
            </a:r>
            <a:r>
              <a:rPr lang="en-US" sz="2400" baseline="30000" dirty="0" smtClean="0">
                <a:latin typeface="Calibri" pitchFamily="34" charset="0"/>
              </a:rPr>
              <a:t>10</a:t>
            </a:r>
            <a:r>
              <a:rPr lang="en-US" sz="2400" dirty="0" smtClean="0">
                <a:latin typeface="Calibri" pitchFamily="34" charset="0"/>
              </a:rPr>
              <a:t> photons/mm</a:t>
            </a:r>
            <a:r>
              <a:rPr lang="en-US" sz="2400" baseline="30000" dirty="0" smtClean="0">
                <a:latin typeface="Calibri" pitchFamily="34" charset="0"/>
              </a:rPr>
              <a:t>2</a:t>
            </a:r>
            <a:r>
              <a:rPr lang="en-US" sz="2400" dirty="0" smtClean="0">
                <a:latin typeface="Calibri" pitchFamily="34" charset="0"/>
              </a:rPr>
              <a:t>/s for 12h</a:t>
            </a:r>
            <a:endParaRPr lang="en-GB" sz="2400" dirty="0">
              <a:latin typeface="Calibri" pitchFamily="34" charset="0"/>
            </a:endParaRPr>
          </a:p>
        </p:txBody>
      </p:sp>
      <p:pic>
        <p:nvPicPr>
          <p:cNvPr id="7" name="Picture 6" descr="Imported Sta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8487" y="1698625"/>
            <a:ext cx="2419350" cy="1447800"/>
          </a:xfrm>
          <a:prstGeom prst="rect">
            <a:avLst/>
          </a:prstGeom>
        </p:spPr>
      </p:pic>
      <p:pic>
        <p:nvPicPr>
          <p:cNvPr id="8" name="Picture 7" descr="Imported Stack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6268" y="1698625"/>
            <a:ext cx="2419350" cy="1447800"/>
          </a:xfrm>
          <a:prstGeom prst="rect">
            <a:avLst/>
          </a:prstGeom>
        </p:spPr>
      </p:pic>
      <p:pic>
        <p:nvPicPr>
          <p:cNvPr id="11" name="Picture 10" descr="Imported Stack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1700808"/>
            <a:ext cx="2419350" cy="1447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1362" y="31877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Before Irradiation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4362" y="3187700"/>
            <a:ext cx="2443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After 6h of continuous irradiation (right part)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03900" y="31877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After bias reset</a:t>
            </a:r>
            <a:endParaRPr lang="en-GB" dirty="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00660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16662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32664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48666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64668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80670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66900" y="1384300"/>
            <a:ext cx="0" cy="1905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9060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31064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63068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349750" y="1409700"/>
            <a:ext cx="0" cy="1905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23528" y="407707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Polarization / charging can be avoided (to a certain extent)!</a:t>
            </a:r>
          </a:p>
          <a:p>
            <a:pPr>
              <a:buFontTx/>
              <a:buChar char="-"/>
            </a:pPr>
            <a:endParaRPr lang="en-US" sz="2000" dirty="0" smtClean="0"/>
          </a:p>
          <a:p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b="1" dirty="0" smtClean="0">
                <a:sym typeface="Wingdings" pitchFamily="2" charset="2"/>
              </a:rPr>
              <a:t>Need to improve the design:</a:t>
            </a:r>
          </a:p>
          <a:p>
            <a:r>
              <a:rPr lang="en-US" sz="2000" b="1" dirty="0" smtClean="0">
                <a:sym typeface="Wingdings" pitchFamily="2" charset="2"/>
              </a:rPr>
              <a:t>	- Cooling or controlling the operation temperature and / or </a:t>
            </a:r>
          </a:p>
          <a:p>
            <a:r>
              <a:rPr lang="en-US" sz="2000" b="1" dirty="0" smtClean="0">
                <a:sym typeface="Wingdings" pitchFamily="2" charset="2"/>
              </a:rPr>
              <a:t>	- Reset the bias applied to the detector at regular interval times 	(known technique for </a:t>
            </a:r>
            <a:r>
              <a:rPr lang="en-US" sz="2000" b="1" dirty="0" err="1" smtClean="0">
                <a:sym typeface="Wingdings" pitchFamily="2" charset="2"/>
              </a:rPr>
              <a:t>CdTe</a:t>
            </a:r>
            <a:r>
              <a:rPr lang="en-US" sz="2000" b="1" dirty="0" smtClean="0">
                <a:sym typeface="Wingdings" pitchFamily="2" charset="2"/>
              </a:rPr>
              <a:t> detectors with </a:t>
            </a:r>
            <a:r>
              <a:rPr lang="en-US" sz="2000" b="1" dirty="0" err="1" smtClean="0">
                <a:sym typeface="Wingdings" pitchFamily="2" charset="2"/>
              </a:rPr>
              <a:t>Schottky</a:t>
            </a:r>
            <a:r>
              <a:rPr lang="en-US" sz="2000" b="1" dirty="0" smtClean="0">
                <a:sym typeface="Wingdings" pitchFamily="2" charset="2"/>
              </a:rPr>
              <a:t> diodes contacts)</a:t>
            </a:r>
            <a:endParaRPr lang="en-US" sz="2000" b="1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Instabilities : charging of the sensor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1663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Dark and Flat-field images: as is when received</a:t>
            </a:r>
          </a:p>
        </p:txBody>
      </p:sp>
      <p:pic>
        <p:nvPicPr>
          <p:cNvPr id="3" name="Picture 2" descr="Flat-Field_S2_22-70keV_ffImageComp.png"/>
          <p:cNvPicPr>
            <a:picLocks noChangeAspect="1"/>
          </p:cNvPicPr>
          <p:nvPr/>
        </p:nvPicPr>
        <p:blipFill>
          <a:blip r:embed="rId2" cstate="print"/>
          <a:srcRect l="13579" t="6688" r="12594" b="9313"/>
          <a:stretch>
            <a:fillRect/>
          </a:stretch>
        </p:blipFill>
        <p:spPr>
          <a:xfrm>
            <a:off x="5340817" y="510581"/>
            <a:ext cx="3335639" cy="2846412"/>
          </a:xfrm>
          <a:prstGeom prst="rect">
            <a:avLst/>
          </a:prstGeom>
        </p:spPr>
      </p:pic>
      <p:pic>
        <p:nvPicPr>
          <p:cNvPr id="5" name="Picture 4" descr="tpxfmf46_2013-03-04_after80deg_12h__2hposbias_500V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44473" y="620688"/>
            <a:ext cx="2736304" cy="2736304"/>
          </a:xfrm>
          <a:prstGeom prst="rect">
            <a:avLst/>
          </a:prstGeom>
        </p:spPr>
      </p:pic>
      <p:pic>
        <p:nvPicPr>
          <p:cNvPr id="6" name="Picture 5" descr="tpxfmf46_Agff_150x1s_thl11_afterrecalibra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0817" y="3933056"/>
            <a:ext cx="2736304" cy="2736304"/>
          </a:xfrm>
          <a:prstGeom prst="rect">
            <a:avLst/>
          </a:prstGeom>
        </p:spPr>
      </p:pic>
      <p:pic>
        <p:nvPicPr>
          <p:cNvPr id="1026" name="Picture 2" descr="C:\Users\ruat.ESRF\Documents\YS_ESRF\HIZPAD_Exp\Exp-2013-02-18-tpxfmf46-newtests\00_Feb18_Fisrt\tpxfmf46_400V_2012-02-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933056"/>
            <a:ext cx="2736304" cy="273630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3414142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After 12h at 80°C </a:t>
            </a:r>
            <a:r>
              <a:rPr lang="en-US" b="1" dirty="0" smtClean="0"/>
              <a:t>(new noisy pixels on dark image existed before baking)</a:t>
            </a:r>
          </a:p>
        </p:txBody>
      </p:sp>
      <p:pic>
        <p:nvPicPr>
          <p:cNvPr id="8" name="Picture 2" descr="C:\Users\ruat.ESRF\Documents\YS_ESRF\HIZPAD_Results\PICTURES\Pictures\2013-05-06 15.35.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35529" y="4353103"/>
            <a:ext cx="1632181" cy="12241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010543"/>
          </a:xfrm>
        </p:spPr>
        <p:txBody>
          <a:bodyPr/>
          <a:lstStyle/>
          <a:p>
            <a:r>
              <a:rPr lang="en-US" b="1" dirty="0" smtClean="0"/>
              <a:t>Outline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9512" y="2247255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Context</a:t>
            </a:r>
            <a:endParaRPr lang="en-GB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812721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High Z detectors developments</a:t>
            </a:r>
            <a:endParaRPr lang="en-GB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378187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Bottleneck(s) and improvements</a:t>
            </a:r>
            <a:endParaRPr lang="en-GB" sz="24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3943653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Beamline</a:t>
            </a:r>
            <a:r>
              <a:rPr lang="en-US" sz="2400" b="1" dirty="0" smtClean="0">
                <a:solidFill>
                  <a:srgbClr val="FF0000"/>
                </a:solidFill>
              </a:rPr>
              <a:t> evaluations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4509120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Future plans</a:t>
            </a:r>
            <a:endParaRPr lang="en-GB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iemens_star_ptycho_jpg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211960" y="4680520"/>
            <a:ext cx="2132856" cy="21328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99392"/>
            <a:ext cx="4176464" cy="1643782"/>
          </a:xfrm>
        </p:spPr>
        <p:txBody>
          <a:bodyPr anchor="t"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Beamline</a:t>
            </a:r>
            <a:r>
              <a:rPr lang="en-US" dirty="0" smtClean="0"/>
              <a:t> evaluations at ESRF</a:t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04" y="620688"/>
            <a:ext cx="4536504" cy="5694115"/>
          </a:xfrm>
        </p:spPr>
        <p:txBody>
          <a:bodyPr>
            <a:noAutofit/>
          </a:bodyPr>
          <a:lstStyle/>
          <a:p>
            <a:r>
              <a:rPr lang="en-US" b="1" dirty="0" smtClean="0"/>
              <a:t>ID15</a:t>
            </a:r>
            <a:r>
              <a:rPr lang="en-US" dirty="0" smtClean="0"/>
              <a:t> – Surface diffraction: Reflectivity liquid </a:t>
            </a:r>
            <a:r>
              <a:rPr lang="en-US" dirty="0" err="1" smtClean="0"/>
              <a:t>Ga</a:t>
            </a:r>
            <a:r>
              <a:rPr lang="en-US" dirty="0" smtClean="0"/>
              <a:t> on solid Sapphire at 70 </a:t>
            </a:r>
            <a:r>
              <a:rPr lang="en-US" dirty="0" err="1" smtClean="0"/>
              <a:t>keV</a:t>
            </a:r>
            <a:r>
              <a:rPr lang="en-US" dirty="0" smtClean="0"/>
              <a:t> (</a:t>
            </a:r>
            <a:r>
              <a:rPr lang="en-GB" dirty="0" smtClean="0"/>
              <a:t>Oct. 2012)</a:t>
            </a:r>
            <a:endParaRPr lang="en-US" dirty="0" smtClean="0"/>
          </a:p>
          <a:p>
            <a:endParaRPr lang="en-US" sz="900" dirty="0" smtClean="0"/>
          </a:p>
          <a:p>
            <a:r>
              <a:rPr lang="en-US" b="1" dirty="0" smtClean="0"/>
              <a:t>ID15</a:t>
            </a:r>
            <a:r>
              <a:rPr lang="en-US" dirty="0" smtClean="0"/>
              <a:t> – Surface diffraction: In-situ following of </a:t>
            </a:r>
            <a:r>
              <a:rPr lang="en-US" dirty="0" err="1" smtClean="0"/>
              <a:t>GaN</a:t>
            </a:r>
            <a:r>
              <a:rPr lang="en-US" dirty="0" smtClean="0"/>
              <a:t> growth at 70 </a:t>
            </a:r>
            <a:r>
              <a:rPr lang="en-US" dirty="0" err="1" smtClean="0"/>
              <a:t>keV</a:t>
            </a:r>
            <a:r>
              <a:rPr lang="en-US" dirty="0" smtClean="0"/>
              <a:t> (</a:t>
            </a:r>
            <a:r>
              <a:rPr lang="en-GB" dirty="0" smtClean="0"/>
              <a:t>Oct. 2012)</a:t>
            </a:r>
            <a:endParaRPr lang="en-US" dirty="0" smtClean="0"/>
          </a:p>
          <a:p>
            <a:endParaRPr lang="en-US" sz="900" dirty="0" smtClean="0"/>
          </a:p>
          <a:p>
            <a:r>
              <a:rPr lang="en-US" b="1" dirty="0" smtClean="0"/>
              <a:t>ID11</a:t>
            </a:r>
            <a:r>
              <a:rPr lang="en-US" dirty="0" smtClean="0"/>
              <a:t> – High resolution diffraction imaging at 80keV. </a:t>
            </a:r>
            <a:r>
              <a:rPr lang="en-GB" dirty="0" smtClean="0"/>
              <a:t>Mechanical stability of retained austenite grains in TRIP steels studied by synchrotron X-ray diffraction during deformation (Nov. 2011)</a:t>
            </a:r>
            <a:endParaRPr lang="en-US" dirty="0" smtClean="0"/>
          </a:p>
          <a:p>
            <a:endParaRPr lang="en-US" sz="900" dirty="0" smtClean="0"/>
          </a:p>
          <a:p>
            <a:r>
              <a:rPr lang="en-US" b="1" dirty="0" smtClean="0"/>
              <a:t>ID17</a:t>
            </a:r>
            <a:r>
              <a:rPr lang="en-US" dirty="0" smtClean="0"/>
              <a:t> - Edge-Illumination phase contrast imaging for mammography at 60 and 85 </a:t>
            </a:r>
            <a:r>
              <a:rPr lang="en-US" dirty="0" err="1" smtClean="0"/>
              <a:t>keV</a:t>
            </a:r>
            <a:r>
              <a:rPr lang="en-US" dirty="0" smtClean="0"/>
              <a:t> (</a:t>
            </a:r>
            <a:r>
              <a:rPr lang="en-GB" dirty="0" smtClean="0"/>
              <a:t>Sept. 2012)</a:t>
            </a:r>
            <a:endParaRPr lang="en-US" dirty="0" smtClean="0"/>
          </a:p>
          <a:p>
            <a:endParaRPr lang="en-US" sz="900" dirty="0" smtClean="0"/>
          </a:p>
          <a:p>
            <a:r>
              <a:rPr lang="en-US" b="1" dirty="0" smtClean="0"/>
              <a:t>ID22</a:t>
            </a:r>
            <a:r>
              <a:rPr lang="en-US" dirty="0" smtClean="0"/>
              <a:t> - Coherent SAXS or </a:t>
            </a:r>
            <a:r>
              <a:rPr lang="en-US" dirty="0" err="1" smtClean="0"/>
              <a:t>Ptychography</a:t>
            </a:r>
            <a:r>
              <a:rPr lang="en-US" dirty="0" smtClean="0"/>
              <a:t> experiment at 20 </a:t>
            </a:r>
            <a:r>
              <a:rPr lang="en-US" dirty="0" err="1" smtClean="0"/>
              <a:t>keV</a:t>
            </a:r>
            <a:r>
              <a:rPr lang="en-US" dirty="0" smtClean="0"/>
              <a:t> </a:t>
            </a:r>
            <a:r>
              <a:rPr lang="en-GB" dirty="0" smtClean="0"/>
              <a:t>(Sept. 2012)</a:t>
            </a:r>
          </a:p>
          <a:p>
            <a:endParaRPr lang="en-US" sz="900" dirty="0" smtClean="0"/>
          </a:p>
          <a:p>
            <a:r>
              <a:rPr lang="en-US" b="1" dirty="0" smtClean="0"/>
              <a:t>ID15</a:t>
            </a:r>
            <a:r>
              <a:rPr lang="en-US" dirty="0" smtClean="0"/>
              <a:t> – Fast </a:t>
            </a:r>
            <a:r>
              <a:rPr lang="en-GB" dirty="0" smtClean="0"/>
              <a:t>SAXS-WAXS experiment with Perkin Elmer detector for WAXS and </a:t>
            </a:r>
            <a:r>
              <a:rPr lang="en-GB" dirty="0" err="1" smtClean="0"/>
              <a:t>Maxipix-CdTe</a:t>
            </a:r>
            <a:r>
              <a:rPr lang="en-GB" dirty="0" smtClean="0"/>
              <a:t> as SAXS detector</a:t>
            </a:r>
            <a:endParaRPr lang="en-US" dirty="0" smtClean="0"/>
          </a:p>
          <a:p>
            <a:endParaRPr lang="en-US" sz="900" dirty="0" smtClean="0"/>
          </a:p>
          <a:p>
            <a:r>
              <a:rPr lang="en-US" b="1" dirty="0" smtClean="0"/>
              <a:t>ID17</a:t>
            </a:r>
            <a:r>
              <a:rPr lang="en-US" dirty="0" smtClean="0"/>
              <a:t> – Detector evaluation for new tomography setup </a:t>
            </a:r>
          </a:p>
          <a:p>
            <a:r>
              <a:rPr lang="en-US" dirty="0" smtClean="0"/>
              <a:t>for paleontology (June 2013)</a:t>
            </a:r>
          </a:p>
          <a:p>
            <a:endParaRPr lang="en-US" sz="900" dirty="0" smtClean="0"/>
          </a:p>
          <a:p>
            <a:r>
              <a:rPr lang="en-US" b="1" dirty="0" smtClean="0"/>
              <a:t>ID17</a:t>
            </a:r>
            <a:r>
              <a:rPr lang="en-US" dirty="0" smtClean="0"/>
              <a:t> – </a:t>
            </a:r>
            <a:r>
              <a:rPr lang="en-US" dirty="0" err="1" smtClean="0"/>
              <a:t>Dosimetry</a:t>
            </a:r>
            <a:r>
              <a:rPr lang="en-US" dirty="0" smtClean="0"/>
              <a:t> reconstruction for MRT (July 2013)</a:t>
            </a:r>
          </a:p>
          <a:p>
            <a:endParaRPr lang="en-US" sz="900" dirty="0" smtClean="0"/>
          </a:p>
        </p:txBody>
      </p:sp>
      <p:pic>
        <p:nvPicPr>
          <p:cNvPr id="5" name="Content Placeholder 6" descr="inkscape_image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932040" y="188640"/>
            <a:ext cx="3460417" cy="1524206"/>
          </a:xfrm>
        </p:spPr>
      </p:pic>
      <p:pic>
        <p:nvPicPr>
          <p:cNvPr id="6" name="Picture 2" descr="C:\Users\ruat.ESRF\Desktop\recon_corr_0p7_1p4_resize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3692095"/>
            <a:ext cx="2592288" cy="1681121"/>
          </a:xfrm>
          <a:prstGeom prst="rect">
            <a:avLst/>
          </a:prstGeom>
          <a:noFill/>
        </p:spPr>
      </p:pic>
      <p:pic>
        <p:nvPicPr>
          <p:cNvPr id="7" name="Picture 4" descr="C:\Users\ruat.ESRF\Desktop\2012-09-13.jpg"/>
          <p:cNvPicPr>
            <a:picLocks noChangeAspect="1" noChangeArrowheads="1"/>
          </p:cNvPicPr>
          <p:nvPr/>
        </p:nvPicPr>
        <p:blipFill>
          <a:blip r:embed="rId6" cstate="print"/>
          <a:srcRect l="13885" t="9261" r="13220"/>
          <a:stretch>
            <a:fillRect/>
          </a:stretch>
        </p:blipFill>
        <p:spPr bwMode="auto">
          <a:xfrm>
            <a:off x="6466418" y="3692096"/>
            <a:ext cx="769878" cy="718438"/>
          </a:xfrm>
          <a:prstGeom prst="rect">
            <a:avLst/>
          </a:prstGeom>
          <a:noFill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1750770"/>
            <a:ext cx="2802423" cy="18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3923928" y="3212976"/>
            <a:ext cx="2304256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8" idx="1"/>
          </p:cNvCxnSpPr>
          <p:nvPr/>
        </p:nvCxnSpPr>
        <p:spPr>
          <a:xfrm>
            <a:off x="4211960" y="2420888"/>
            <a:ext cx="1944216" cy="2449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211960" y="908720"/>
            <a:ext cx="64807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27984" y="980728"/>
            <a:ext cx="432048" cy="43204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283968" y="3861048"/>
            <a:ext cx="864096" cy="11521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pxatl52_DB_phantom_8mmW_500x0p01s_0000.png"/>
          <p:cNvPicPr>
            <a:picLocks noChangeAspect="1"/>
          </p:cNvPicPr>
          <p:nvPr/>
        </p:nvPicPr>
        <p:blipFill>
          <a:blip r:embed="rId8" cstate="print"/>
          <a:srcRect l="3117" t="36814" r="48535" b="52930"/>
          <a:stretch>
            <a:fillRect/>
          </a:stretch>
        </p:blipFill>
        <p:spPr>
          <a:xfrm>
            <a:off x="1249346" y="6093296"/>
            <a:ext cx="2818598" cy="597885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2137583" y="5774821"/>
            <a:ext cx="288032" cy="28803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010543"/>
          </a:xfrm>
        </p:spPr>
        <p:txBody>
          <a:bodyPr/>
          <a:lstStyle/>
          <a:p>
            <a:r>
              <a:rPr lang="en-US" b="1" dirty="0" smtClean="0"/>
              <a:t>Outline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9512" y="2247255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Context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812721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High Z detectors developments at ESRF</a:t>
            </a:r>
            <a:endParaRPr lang="en-GB" sz="2400" b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378187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Bottleneck(s) and improvements</a:t>
            </a:r>
            <a:endParaRPr lang="en-GB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3943653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>
                    <a:lumMod val="75000"/>
                  </a:schemeClr>
                </a:solidFill>
              </a:rPr>
              <a:t>Beamline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 evaluations</a:t>
            </a:r>
            <a:endParaRPr lang="en-GB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4509120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Future plans</a:t>
            </a:r>
            <a:endParaRPr lang="en-GB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010543"/>
          </a:xfrm>
        </p:spPr>
        <p:txBody>
          <a:bodyPr/>
          <a:lstStyle/>
          <a:p>
            <a:r>
              <a:rPr lang="en-US" b="1" dirty="0" smtClean="0"/>
              <a:t>Outline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9512" y="2247255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Context</a:t>
            </a:r>
            <a:endParaRPr lang="en-GB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812721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High Z detectors developments</a:t>
            </a:r>
            <a:endParaRPr lang="en-GB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378187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Bottleneck(s) and improvements</a:t>
            </a:r>
            <a:endParaRPr lang="en-GB" sz="2400" b="1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3943653"/>
            <a:ext cx="8712968" cy="46166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>
                    <a:lumMod val="85000"/>
                  </a:schemeClr>
                </a:solidFill>
              </a:rPr>
              <a:t>Beamline</a:t>
            </a: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 evaluations</a:t>
            </a:r>
            <a:endParaRPr lang="en-GB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450912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Future plans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3050"/>
            <a:ext cx="5976664" cy="707678"/>
          </a:xfrm>
        </p:spPr>
        <p:txBody>
          <a:bodyPr/>
          <a:lstStyle/>
          <a:p>
            <a:r>
              <a:rPr lang="en-US" sz="2800" dirty="0" smtClean="0"/>
              <a:t>FUTURE PLANS </a:t>
            </a:r>
            <a:endParaRPr lang="en-GB" sz="2800" dirty="0"/>
          </a:p>
        </p:txBody>
      </p:sp>
      <p:sp>
        <p:nvSpPr>
          <p:cNvPr id="3" name="Rectangle 2"/>
          <p:cNvSpPr/>
          <p:nvPr/>
        </p:nvSpPr>
        <p:spPr>
          <a:xfrm>
            <a:off x="323528" y="1196752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000" u="sng" dirty="0" smtClean="0"/>
              <a:t>Detector design improvement to handle for </a:t>
            </a:r>
            <a:r>
              <a:rPr lang="en-US" sz="2000" u="sng" dirty="0" err="1" smtClean="0"/>
              <a:t>CdTe</a:t>
            </a:r>
            <a:r>
              <a:rPr lang="en-US" sz="2000" u="sng" dirty="0" smtClean="0"/>
              <a:t> material specific requirements </a:t>
            </a:r>
          </a:p>
          <a:p>
            <a:pPr marL="342900" indent="-342900"/>
            <a:endParaRPr lang="en-US" sz="2000" u="sng" dirty="0" smtClean="0">
              <a:sym typeface="Wingdings" pitchFamily="2" charset="2"/>
            </a:endParaRPr>
          </a:p>
          <a:p>
            <a:pPr marL="342900" indent="-342900"/>
            <a:r>
              <a:rPr lang="en-US" sz="2000" dirty="0" smtClean="0">
                <a:sym typeface="Wingdings" pitchFamily="2" charset="2"/>
              </a:rPr>
              <a:t> Reset bias routine, Controlled operation temperature, improve contacts and bonding (HIZPAD</a:t>
            </a:r>
            <a:r>
              <a:rPr lang="en-US" sz="2000" baseline="30000" dirty="0" smtClean="0">
                <a:sym typeface="Wingdings" pitchFamily="2" charset="2"/>
              </a:rPr>
              <a:t>2</a:t>
            </a:r>
            <a:r>
              <a:rPr lang="en-US" sz="2000" dirty="0" smtClean="0">
                <a:sym typeface="Wingdings" pitchFamily="2" charset="2"/>
              </a:rPr>
              <a:t>)</a:t>
            </a:r>
            <a:endParaRPr lang="en-US" sz="2000" dirty="0" smtClean="0"/>
          </a:p>
          <a:p>
            <a:pPr marL="342900" indent="-342900"/>
            <a:endParaRPr lang="en-US" sz="2000" dirty="0" smtClean="0"/>
          </a:p>
          <a:p>
            <a:endParaRPr lang="en-US" sz="2000" dirty="0" smtClean="0"/>
          </a:p>
          <a:p>
            <a:endParaRPr lang="fr-FR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23528" y="3002176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u="sng" dirty="0" smtClean="0"/>
              <a:t>Charge sharing effect compensation</a:t>
            </a:r>
          </a:p>
          <a:p>
            <a:pPr marL="342900" indent="-342900"/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err="1" smtClean="0">
                <a:sym typeface="Wingdings" pitchFamily="2" charset="2"/>
              </a:rPr>
              <a:t>Medipix</a:t>
            </a:r>
            <a:r>
              <a:rPr lang="en-US" sz="2000" dirty="0" smtClean="0">
                <a:sym typeface="Wingdings" pitchFamily="2" charset="2"/>
              </a:rPr>
              <a:t> 3 ASIC</a:t>
            </a:r>
            <a:endParaRPr lang="en-US" sz="2000" u="sng" dirty="0" smtClean="0">
              <a:sym typeface="Wingdings" pitchFamily="2" charset="2"/>
            </a:endParaRPr>
          </a:p>
          <a:p>
            <a:pPr marL="342900" indent="-342900">
              <a:buAutoNum type="arabicPeriod" startAt="4"/>
            </a:pPr>
            <a:endParaRPr lang="en-US" sz="2000" u="sng" dirty="0" smtClean="0">
              <a:sym typeface="Wingdings" pitchFamily="2" charset="2"/>
            </a:endParaRPr>
          </a:p>
          <a:p>
            <a:pPr marL="342900" indent="-342900">
              <a:buAutoNum type="arabicPeriod" startAt="4"/>
            </a:pPr>
            <a:endParaRPr lang="en-US" sz="2000" dirty="0" smtClean="0"/>
          </a:p>
          <a:p>
            <a:endParaRPr lang="en-US" sz="2000" dirty="0" smtClean="0"/>
          </a:p>
          <a:p>
            <a:endParaRPr lang="fr-FR" sz="2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323528" y="5031174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000" u="sng" dirty="0" smtClean="0">
                <a:sym typeface="Wingdings" pitchFamily="2" charset="2"/>
              </a:rPr>
              <a:t>Large area and/or modular architecture, requires edgeless sensor and 4-sides </a:t>
            </a:r>
            <a:r>
              <a:rPr lang="en-US" sz="2000" u="sng" dirty="0" err="1" smtClean="0">
                <a:sym typeface="Wingdings" pitchFamily="2" charset="2"/>
              </a:rPr>
              <a:t>buttable</a:t>
            </a:r>
            <a:r>
              <a:rPr lang="en-US" sz="2000" u="sng" dirty="0" smtClean="0">
                <a:sym typeface="Wingdings" pitchFamily="2" charset="2"/>
              </a:rPr>
              <a:t> ASIC</a:t>
            </a:r>
          </a:p>
          <a:p>
            <a:pPr marL="457200" indent="-457200"/>
            <a:r>
              <a:rPr lang="en-US" sz="2000" dirty="0" smtClean="0">
                <a:sym typeface="Wingdings" pitchFamily="2" charset="2"/>
              </a:rPr>
              <a:t> HIZPAD</a:t>
            </a:r>
            <a:r>
              <a:rPr lang="en-US" sz="2000" baseline="30000" dirty="0" smtClean="0">
                <a:sym typeface="Wingdings" pitchFamily="2" charset="2"/>
              </a:rPr>
              <a:t>2</a:t>
            </a:r>
            <a:endParaRPr lang="fr-FR" sz="20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23528" y="4005065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000" u="sng" dirty="0" smtClean="0">
                <a:sym typeface="Wingdings" pitchFamily="2" charset="2"/>
              </a:rPr>
              <a:t>Faster counting and faster frame rate </a:t>
            </a:r>
          </a:p>
          <a:p>
            <a:pPr marL="457200" indent="-457200"/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err="1" smtClean="0">
                <a:sym typeface="Wingdings" pitchFamily="2" charset="2"/>
              </a:rPr>
              <a:t>Medipix</a:t>
            </a:r>
            <a:r>
              <a:rPr lang="en-US" sz="2000" dirty="0" smtClean="0">
                <a:sym typeface="Wingdings" pitchFamily="2" charset="2"/>
              </a:rPr>
              <a:t> 3, </a:t>
            </a:r>
            <a:r>
              <a:rPr lang="en-US" sz="2000" dirty="0" err="1" smtClean="0">
                <a:sym typeface="Wingdings" pitchFamily="2" charset="2"/>
              </a:rPr>
              <a:t>Eiger</a:t>
            </a:r>
            <a:r>
              <a:rPr lang="en-US" sz="2000" dirty="0" smtClean="0">
                <a:sym typeface="Wingdings" pitchFamily="2" charset="2"/>
              </a:rPr>
              <a:t>, Pilatus 3 </a:t>
            </a:r>
            <a:endParaRPr lang="fr-FR" sz="20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1259632" y="6165304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US" sz="2000" u="sng" dirty="0" smtClean="0">
                <a:sym typeface="Wingdings" pitchFamily="2" charset="2"/>
              </a:rPr>
              <a:t>Alternative sensor materials </a:t>
            </a:r>
            <a:r>
              <a:rPr lang="en-US" sz="2000" i="1" u="sng" dirty="0" smtClean="0">
                <a:sym typeface="Wingdings" pitchFamily="2" charset="2"/>
              </a:rPr>
              <a:t>e.g.</a:t>
            </a:r>
            <a:r>
              <a:rPr lang="en-US" sz="2000" u="sng" dirty="0" smtClean="0">
                <a:sym typeface="Wingdings" pitchFamily="2" charset="2"/>
              </a:rPr>
              <a:t> </a:t>
            </a:r>
            <a:r>
              <a:rPr lang="en-US" sz="2000" u="sng" dirty="0" err="1" smtClean="0">
                <a:sym typeface="Wingdings" pitchFamily="2" charset="2"/>
              </a:rPr>
              <a:t>GaAs</a:t>
            </a:r>
            <a:endParaRPr lang="fr-FR" sz="20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404664"/>
            <a:ext cx="820891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endParaRPr lang="en-US" sz="1600" b="1" dirty="0" smtClean="0"/>
          </a:p>
          <a:p>
            <a:r>
              <a:rPr lang="en-US" sz="2400" b="1" dirty="0" smtClean="0"/>
              <a:t>HIZPAD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 is part of a JRA starting 2013 for 3 years</a:t>
            </a:r>
            <a:r>
              <a:rPr lang="en-US" sz="2000" b="1" dirty="0" smtClean="0"/>
              <a:t> </a:t>
            </a:r>
          </a:p>
          <a:p>
            <a:endParaRPr lang="en-US" sz="2000" b="1" dirty="0" smtClean="0"/>
          </a:p>
          <a:p>
            <a:endParaRPr lang="en-US" sz="1600" b="1" dirty="0" smtClean="0"/>
          </a:p>
          <a:p>
            <a:r>
              <a:rPr lang="en-US" b="1" dirty="0" smtClean="0"/>
              <a:t>Budget: </a:t>
            </a:r>
            <a:r>
              <a:rPr lang="en-US" dirty="0" smtClean="0"/>
              <a:t>1 Million </a:t>
            </a:r>
            <a:r>
              <a:rPr lang="en-US" dirty="0" err="1" smtClean="0"/>
              <a:t>euros</a:t>
            </a:r>
            <a:endParaRPr lang="en-US" dirty="0" smtClean="0"/>
          </a:p>
          <a:p>
            <a:r>
              <a:rPr lang="en-US" b="1" dirty="0" smtClean="0"/>
              <a:t>Partners: </a:t>
            </a:r>
            <a:r>
              <a:rPr lang="en-US" dirty="0" smtClean="0"/>
              <a:t>ELETTRA, CNRS/CPPM, CNRS/</a:t>
            </a:r>
            <a:r>
              <a:rPr lang="en-US" dirty="0" err="1" smtClean="0"/>
              <a:t>Néel</a:t>
            </a:r>
            <a:r>
              <a:rPr lang="en-US" dirty="0" smtClean="0"/>
              <a:t>, DESY, DLS, PSI, SOLEIL, STFC and EXFEL as observer. </a:t>
            </a:r>
          </a:p>
          <a:p>
            <a:r>
              <a:rPr lang="en-US" b="1" dirty="0" smtClean="0"/>
              <a:t>Coordinated by ESRF</a:t>
            </a:r>
          </a:p>
          <a:p>
            <a:endParaRPr lang="en-US" sz="1600" b="1" dirty="0" smtClean="0"/>
          </a:p>
          <a:p>
            <a:r>
              <a:rPr lang="en-US" b="1" dirty="0" smtClean="0"/>
              <a:t>Dedicated to: </a:t>
            </a:r>
          </a:p>
          <a:p>
            <a:pPr lvl="1">
              <a:buFontTx/>
              <a:buChar char="-"/>
            </a:pPr>
            <a:r>
              <a:rPr lang="en-US" dirty="0" smtClean="0"/>
              <a:t> Improved sensor quality and processes (specifically contacts &amp; bump-bonding)</a:t>
            </a:r>
          </a:p>
          <a:p>
            <a:pPr lvl="1">
              <a:buFontTx/>
              <a:buChar char="-"/>
            </a:pPr>
            <a:r>
              <a:rPr lang="en-US" dirty="0" smtClean="0"/>
              <a:t> Edgeless detectors and bigger pixel arrays</a:t>
            </a:r>
          </a:p>
          <a:p>
            <a:pPr lvl="1">
              <a:buFontTx/>
              <a:buChar char="-"/>
            </a:pPr>
            <a:r>
              <a:rPr lang="en-US" dirty="0" smtClean="0"/>
              <a:t> Build enhanced demonstrators for </a:t>
            </a:r>
            <a:r>
              <a:rPr lang="en-US" dirty="0" err="1" smtClean="0"/>
              <a:t>beamline</a:t>
            </a:r>
            <a:r>
              <a:rPr lang="en-US" dirty="0" smtClean="0"/>
              <a:t> evaluations</a:t>
            </a:r>
          </a:p>
          <a:p>
            <a:pPr lvl="1">
              <a:buFontTx/>
              <a:buChar char="-"/>
            </a:pPr>
            <a:r>
              <a:rPr lang="en-US" dirty="0" smtClean="0"/>
              <a:t> Theoretical approaches (</a:t>
            </a:r>
            <a:r>
              <a:rPr lang="en-US" dirty="0" err="1" smtClean="0"/>
              <a:t>modelling</a:t>
            </a:r>
            <a:r>
              <a:rPr lang="en-US" dirty="0" smtClean="0"/>
              <a:t>)</a:t>
            </a:r>
          </a:p>
          <a:p>
            <a:pPr lvl="1">
              <a:buFontTx/>
              <a:buChar char="-"/>
            </a:pPr>
            <a:r>
              <a:rPr lang="en-US" dirty="0" smtClean="0"/>
              <a:t> Explore innovative X-ray sensor concepts, i.e. Quantum well materials</a:t>
            </a:r>
          </a:p>
        </p:txBody>
      </p:sp>
      <p:pic>
        <p:nvPicPr>
          <p:cNvPr id="4" name="Picture 3" descr="CALIPSO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548680"/>
            <a:ext cx="1872208" cy="823772"/>
          </a:xfrm>
          <a:prstGeom prst="rect">
            <a:avLst/>
          </a:prstGeom>
        </p:spPr>
      </p:pic>
      <p:pic>
        <p:nvPicPr>
          <p:cNvPr id="8" name="Picture 7" descr="imag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2791" y="5340040"/>
            <a:ext cx="2618499" cy="1453267"/>
          </a:xfrm>
          <a:prstGeom prst="rect">
            <a:avLst/>
          </a:prstGeom>
        </p:spPr>
      </p:pic>
      <p:pic>
        <p:nvPicPr>
          <p:cNvPr id="1026" name="Picture 2" descr="C:\Users\oploan04\Desktop\SDW\HIZPAD_Results\PICTURES\Frelon_PowderDiff.png"/>
          <p:cNvPicPr>
            <a:picLocks noChangeAspect="1" noChangeArrowheads="1"/>
          </p:cNvPicPr>
          <p:nvPr/>
        </p:nvPicPr>
        <p:blipFill>
          <a:blip r:embed="rId4" cstate="print"/>
          <a:srcRect l="10304" t="17034" r="11931" b="17998"/>
          <a:stretch>
            <a:fillRect/>
          </a:stretch>
        </p:blipFill>
        <p:spPr bwMode="auto">
          <a:xfrm>
            <a:off x="1565291" y="5303620"/>
            <a:ext cx="1800200" cy="1503964"/>
          </a:xfrm>
          <a:prstGeom prst="rect">
            <a:avLst/>
          </a:prstGeom>
          <a:noFill/>
        </p:spPr>
      </p:pic>
      <p:pic>
        <p:nvPicPr>
          <p:cNvPr id="2" name="Picture 2" descr="C:\Users\oploan04\Desktop\extras\image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8591" y="5322038"/>
            <a:ext cx="2339752" cy="1462345"/>
          </a:xfrm>
          <a:prstGeom prst="rect">
            <a:avLst/>
          </a:prstGeom>
          <a:noFill/>
        </p:spPr>
      </p:pic>
      <p:pic>
        <p:nvPicPr>
          <p:cNvPr id="1027" name="Picture 3" descr="C:\Users\oploan04\Desktop\extras\image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871" y="5310648"/>
            <a:ext cx="1080120" cy="14695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660" y="620688"/>
            <a:ext cx="8720919" cy="585489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Many thanks to the following people who contributed to this presentation: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The ESRF Detector Unit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Collaborators of the ESRF Science Division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Our partners from European projects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400" b="1" dirty="0" smtClean="0"/>
              <a:t>Thank you for your attention!</a:t>
            </a:r>
            <a:endParaRPr lang="en-GB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6F974-E9B7-4F1A-8223-6FE556B7DC64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527" y="637334"/>
            <a:ext cx="7641800" cy="566738"/>
          </a:xfrm>
        </p:spPr>
        <p:txBody>
          <a:bodyPr/>
          <a:lstStyle/>
          <a:p>
            <a:r>
              <a:rPr lang="fr-FR" sz="3200" b="1" dirty="0" smtClean="0"/>
              <a:t>ESRF </a:t>
            </a:r>
            <a:r>
              <a:rPr lang="fr-FR" sz="3200" b="1" dirty="0" err="1" smtClean="0"/>
              <a:t>Development</a:t>
            </a:r>
            <a:r>
              <a:rPr lang="fr-FR" sz="3200" b="1" dirty="0" smtClean="0"/>
              <a:t> "</a:t>
            </a:r>
            <a:r>
              <a:rPr lang="fr-FR" sz="3200" b="1" dirty="0" err="1" smtClean="0"/>
              <a:t>roadmap</a:t>
            </a:r>
            <a:r>
              <a:rPr lang="fr-FR" sz="3200" b="1" dirty="0" smtClean="0"/>
              <a:t>"</a:t>
            </a:r>
            <a:endParaRPr lang="en-GB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496" y="636195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smtClean="0">
                <a:latin typeface="+mn-lt"/>
              </a:rPr>
              <a:t>2005</a:t>
            </a:r>
            <a:endParaRPr lang="en-GB" sz="1800" b="1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98027" y="637855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smtClean="0">
                <a:latin typeface="+mn-lt"/>
              </a:rPr>
              <a:t>2010</a:t>
            </a:r>
            <a:endParaRPr lang="en-GB" sz="1800" b="1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39320" y="638656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smtClean="0">
                <a:latin typeface="+mn-lt"/>
              </a:rPr>
              <a:t>2015</a:t>
            </a:r>
            <a:endParaRPr lang="en-GB" sz="1800" b="1"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-1785551" y="3920911"/>
            <a:ext cx="431020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474977" y="4231453"/>
            <a:ext cx="5894644" cy="52322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MAXIPIX  (Si </a:t>
            </a:r>
            <a:r>
              <a:rPr lang="fr-FR" sz="1400" b="1" dirty="0" err="1" smtClean="0"/>
              <a:t>sensor</a:t>
            </a:r>
            <a:r>
              <a:rPr lang="fr-FR" sz="1400" b="1" dirty="0" smtClean="0"/>
              <a:t>)</a:t>
            </a:r>
          </a:p>
          <a:p>
            <a:r>
              <a:rPr lang="fr-FR" sz="1400" dirty="0" smtClean="0"/>
              <a:t>1280x256 </a:t>
            </a:r>
            <a:r>
              <a:rPr lang="fr-FR" sz="1400" dirty="0" err="1" smtClean="0"/>
              <a:t>pix</a:t>
            </a:r>
            <a:r>
              <a:rPr lang="fr-FR" sz="1400" dirty="0" smtClean="0"/>
              <a:t>./300 </a:t>
            </a:r>
            <a:r>
              <a:rPr lang="fr-FR" sz="1400" dirty="0" err="1" smtClean="0"/>
              <a:t>fps</a:t>
            </a:r>
            <a:r>
              <a:rPr lang="fr-FR" sz="1400" dirty="0" smtClean="0"/>
              <a:t>, 256x256 </a:t>
            </a:r>
            <a:r>
              <a:rPr lang="fr-FR" sz="1400" dirty="0" err="1" smtClean="0"/>
              <a:t>pix</a:t>
            </a:r>
            <a:r>
              <a:rPr lang="fr-FR" sz="1400" dirty="0" smtClean="0"/>
              <a:t>./1400 </a:t>
            </a:r>
            <a:r>
              <a:rPr lang="fr-FR" sz="1400" dirty="0" err="1" smtClean="0"/>
              <a:t>fps</a:t>
            </a:r>
            <a:endParaRPr lang="fr-FR" sz="1400" dirty="0" smtClean="0"/>
          </a:p>
        </p:txBody>
      </p:sp>
      <p:pic>
        <p:nvPicPr>
          <p:cNvPr id="122" name="Picture 121" descr="ESRF_maxipix_A1_contou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8095" y="4790416"/>
            <a:ext cx="1270763" cy="956786"/>
          </a:xfrm>
          <a:prstGeom prst="rect">
            <a:avLst/>
          </a:prstGeom>
        </p:spPr>
      </p:pic>
      <p:pic>
        <p:nvPicPr>
          <p:cNvPr id="172" name="Picture 19" descr="DSCN2376_cropped_clos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600" y="5086833"/>
            <a:ext cx="1117835" cy="934455"/>
          </a:xfrm>
          <a:noFill/>
          <a:ln/>
        </p:spPr>
      </p:pic>
      <p:sp>
        <p:nvSpPr>
          <p:cNvPr id="38" name="TextBox 37"/>
          <p:cNvSpPr txBox="1"/>
          <p:nvPr/>
        </p:nvSpPr>
        <p:spPr>
          <a:xfrm>
            <a:off x="4957101" y="1380558"/>
            <a:ext cx="2927267" cy="523220"/>
          </a:xfrm>
          <a:prstGeom prst="rect">
            <a:avLst/>
          </a:prstGeom>
          <a:solidFill>
            <a:srgbClr val="EAF5F6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SMARTPIX</a:t>
            </a:r>
          </a:p>
          <a:p>
            <a:r>
              <a:rPr lang="fr-FR" sz="1400" dirty="0" smtClean="0"/>
              <a:t>&gt;2000 </a:t>
            </a:r>
            <a:r>
              <a:rPr lang="fr-FR" sz="1400" dirty="0" err="1" smtClean="0"/>
              <a:t>fps</a:t>
            </a:r>
            <a:r>
              <a:rPr lang="fr-FR" sz="1400" dirty="0" smtClean="0"/>
              <a:t>, </a:t>
            </a:r>
            <a:r>
              <a:rPr lang="fr-FR" sz="1400" dirty="0" err="1" smtClean="0"/>
              <a:t>energy</a:t>
            </a:r>
            <a:r>
              <a:rPr lang="fr-FR" sz="1400" dirty="0" smtClean="0"/>
              <a:t> </a:t>
            </a:r>
            <a:r>
              <a:rPr lang="fr-FR" sz="1400" dirty="0" err="1" smtClean="0"/>
              <a:t>resolution</a:t>
            </a:r>
            <a:r>
              <a:rPr lang="fr-FR" sz="1400" dirty="0" smtClean="0"/>
              <a:t>, 1k x 1k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94738" y="3668538"/>
            <a:ext cx="4441557" cy="523220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 err="1" smtClean="0"/>
              <a:t>high</a:t>
            </a:r>
            <a:r>
              <a:rPr lang="fr-FR" sz="1400" b="1" dirty="0" smtClean="0"/>
              <a:t>-Z  pixel </a:t>
            </a:r>
            <a:r>
              <a:rPr lang="fr-FR" sz="1400" b="1" dirty="0" err="1" smtClean="0"/>
              <a:t>sensors</a:t>
            </a:r>
            <a:r>
              <a:rPr lang="fr-FR" sz="1400" b="1" dirty="0" smtClean="0"/>
              <a:t> (HIZPAD, HIZPAD2)</a:t>
            </a:r>
          </a:p>
          <a:p>
            <a:r>
              <a:rPr lang="fr-FR" sz="1400" dirty="0" err="1" smtClean="0"/>
              <a:t>high</a:t>
            </a:r>
            <a:r>
              <a:rPr lang="fr-FR" sz="1400" dirty="0" smtClean="0"/>
              <a:t> </a:t>
            </a:r>
            <a:r>
              <a:rPr lang="fr-FR" sz="1400" dirty="0" err="1" smtClean="0"/>
              <a:t>energy</a:t>
            </a:r>
            <a:r>
              <a:rPr lang="fr-FR" sz="1400" dirty="0" smtClean="0"/>
              <a:t> applications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2277" y="1340768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nb. applications</a:t>
            </a:r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4509285" y="4155924"/>
            <a:ext cx="1502875" cy="752476"/>
          </a:xfrm>
          <a:prstGeom prst="ellipse">
            <a:avLst/>
          </a:prstGeom>
          <a:noFill/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/>
          <p:cNvSpPr txBox="1"/>
          <p:nvPr/>
        </p:nvSpPr>
        <p:spPr>
          <a:xfrm>
            <a:off x="4499992" y="4223517"/>
            <a:ext cx="15405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14 </a:t>
            </a:r>
            <a:r>
              <a:rPr lang="fr-FR" sz="1400" dirty="0" err="1" smtClean="0"/>
              <a:t>units</a:t>
            </a:r>
            <a:r>
              <a:rPr lang="fr-FR" sz="1400" dirty="0" smtClean="0"/>
              <a:t> in </a:t>
            </a:r>
            <a:r>
              <a:rPr lang="fr-FR" sz="1400" dirty="0" err="1" smtClean="0"/>
              <a:t>operation</a:t>
            </a:r>
            <a:r>
              <a:rPr lang="fr-FR" sz="1400" dirty="0" smtClean="0"/>
              <a:t> </a:t>
            </a:r>
            <a:r>
              <a:rPr lang="fr-FR" sz="1400" dirty="0" err="1" smtClean="0"/>
              <a:t>at</a:t>
            </a:r>
            <a:r>
              <a:rPr lang="fr-FR" sz="1400" dirty="0" smtClean="0"/>
              <a:t> ESRF</a:t>
            </a:r>
            <a:endParaRPr lang="en-GB" sz="1400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5236660" y="4908400"/>
            <a:ext cx="0" cy="1200149"/>
          </a:xfrm>
          <a:prstGeom prst="line">
            <a:avLst/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646803" y="3107600"/>
            <a:ext cx="2141793" cy="523220"/>
          </a:xfrm>
          <a:prstGeom prst="rect">
            <a:avLst/>
          </a:prstGeom>
          <a:solidFill>
            <a:schemeClr val="accent5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MAXIPIX for UPBL </a:t>
            </a:r>
          </a:p>
          <a:p>
            <a:r>
              <a:rPr lang="fr-FR" sz="1400" dirty="0" err="1" smtClean="0"/>
              <a:t>specific</a:t>
            </a:r>
            <a:r>
              <a:rPr lang="fr-FR" sz="1400" dirty="0" smtClean="0"/>
              <a:t> </a:t>
            </a:r>
            <a:r>
              <a:rPr lang="fr-FR" sz="1400" dirty="0" err="1" smtClean="0"/>
              <a:t>implementations</a:t>
            </a:r>
            <a:endParaRPr lang="fr-FR" sz="1400" dirty="0" smtClean="0"/>
          </a:p>
        </p:txBody>
      </p:sp>
      <p:grpSp>
        <p:nvGrpSpPr>
          <p:cNvPr id="3" name="Group 69"/>
          <p:cNvGrpSpPr/>
          <p:nvPr/>
        </p:nvGrpSpPr>
        <p:grpSpPr>
          <a:xfrm>
            <a:off x="168846" y="6087801"/>
            <a:ext cx="8448675" cy="279149"/>
            <a:chOff x="828675" y="5579952"/>
            <a:chExt cx="7867650" cy="279149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828675" y="5585988"/>
              <a:ext cx="786765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882299" y="5723299"/>
              <a:ext cx="27160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5400000">
              <a:off x="3715477" y="5715754"/>
              <a:ext cx="27160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rot="5400000">
              <a:off x="6548654" y="5717262"/>
              <a:ext cx="27160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>
              <a:off x="1486227" y="5690706"/>
              <a:ext cx="19701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>
              <a:off x="2052863" y="5689612"/>
              <a:ext cx="19701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2619498" y="5688517"/>
              <a:ext cx="19701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>
              <a:off x="3186134" y="5687423"/>
              <a:ext cx="19701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5400000">
              <a:off x="4319405" y="5685233"/>
              <a:ext cx="19701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5400000">
              <a:off x="4886040" y="5684139"/>
              <a:ext cx="19701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rot="5400000">
              <a:off x="5452676" y="5683044"/>
              <a:ext cx="19701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5400000">
              <a:off x="6019311" y="5681950"/>
              <a:ext cx="19701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>
              <a:off x="7152582" y="5703189"/>
              <a:ext cx="19701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>
              <a:off x="7719218" y="5702094"/>
              <a:ext cx="19701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8285853" y="5701000"/>
              <a:ext cx="19701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/>
          <p:cNvSpPr txBox="1"/>
          <p:nvPr/>
        </p:nvSpPr>
        <p:spPr>
          <a:xfrm>
            <a:off x="4608828" y="1955075"/>
            <a:ext cx="2875218" cy="523220"/>
          </a:xfrm>
          <a:prstGeom prst="rect">
            <a:avLst/>
          </a:prstGeom>
          <a:solidFill>
            <a:schemeClr val="accent5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Pixel </a:t>
            </a:r>
            <a:r>
              <a:rPr lang="fr-FR" sz="1400" b="1" dirty="0" err="1" smtClean="0"/>
              <a:t>sensors</a:t>
            </a:r>
            <a:r>
              <a:rPr lang="fr-FR" sz="1400" b="1" dirty="0" smtClean="0"/>
              <a:t> </a:t>
            </a:r>
            <a:r>
              <a:rPr lang="fr-FR" sz="1400" b="1" dirty="0" err="1" smtClean="0"/>
              <a:t>improvements</a:t>
            </a:r>
            <a:endParaRPr lang="fr-FR" sz="1400" b="1" dirty="0" smtClean="0"/>
          </a:p>
          <a:p>
            <a:r>
              <a:rPr lang="fr-FR" sz="1400" dirty="0" smtClean="0"/>
              <a:t>active </a:t>
            </a:r>
            <a:r>
              <a:rPr lang="fr-FR" sz="1400" dirty="0" err="1" smtClean="0"/>
              <a:t>edge</a:t>
            </a:r>
            <a:r>
              <a:rPr lang="fr-FR" sz="1400" dirty="0" smtClean="0"/>
              <a:t> for </a:t>
            </a:r>
            <a:r>
              <a:rPr lang="fr-FR" sz="1400" dirty="0" err="1" smtClean="0"/>
              <a:t>larger</a:t>
            </a:r>
            <a:r>
              <a:rPr lang="fr-FR" sz="1400" dirty="0" smtClean="0"/>
              <a:t> areas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166525" y="2533083"/>
            <a:ext cx="1955445" cy="523220"/>
          </a:xfrm>
          <a:prstGeom prst="rect">
            <a:avLst/>
          </a:prstGeom>
          <a:solidFill>
            <a:srgbClr val="EAF5F6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EIGER (</a:t>
            </a:r>
            <a:r>
              <a:rPr lang="fr-FR" sz="1400" b="1" dirty="0" err="1" smtClean="0"/>
              <a:t>collab</a:t>
            </a:r>
            <a:r>
              <a:rPr lang="fr-FR" sz="1400" b="1" dirty="0" smtClean="0"/>
              <a:t>. PSI)</a:t>
            </a:r>
          </a:p>
          <a:p>
            <a:r>
              <a:rPr lang="fr-FR" sz="1400" dirty="0" smtClean="0"/>
              <a:t>&gt;20 000 </a:t>
            </a:r>
            <a:r>
              <a:rPr lang="fr-FR" sz="1400" dirty="0" err="1" smtClean="0"/>
              <a:t>fps</a:t>
            </a:r>
            <a:r>
              <a:rPr lang="fr-FR" sz="1400" dirty="0" smtClean="0"/>
              <a:t>, large area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Context: Photon counting hybrid Pixel Detectors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812360" y="2568463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faster</a:t>
            </a:r>
            <a:endParaRPr lang="en-GB" sz="24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740352" y="3478764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Energies&gt; 30 </a:t>
            </a:r>
            <a:r>
              <a:rPr lang="en-US" sz="2400" b="1" dirty="0" err="1" smtClean="0"/>
              <a:t>keV</a:t>
            </a:r>
            <a:endParaRPr lang="en-GB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8100392" y="1517883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Large area</a:t>
            </a:r>
            <a:endParaRPr lang="en-GB" sz="2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6430353" y="4277334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Energies&lt; 20-30 </a:t>
            </a:r>
            <a:r>
              <a:rPr lang="en-US" sz="2400" b="1" dirty="0" err="1" smtClean="0"/>
              <a:t>keV</a:t>
            </a:r>
            <a:endParaRPr lang="en-GB" sz="2400" b="1" dirty="0"/>
          </a:p>
        </p:txBody>
      </p:sp>
      <p:sp>
        <p:nvSpPr>
          <p:cNvPr id="45" name="Right Brace 44"/>
          <p:cNvSpPr/>
          <p:nvPr/>
        </p:nvSpPr>
        <p:spPr>
          <a:xfrm>
            <a:off x="7956376" y="1412776"/>
            <a:ext cx="144016" cy="100811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6934409" y="2839081"/>
            <a:ext cx="864096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allAtOnce" animBg="1"/>
      <p:bldP spid="39" grpId="0" build="allAtOnce" animBg="1"/>
      <p:bldP spid="51" grpId="0" build="allAtOnce" animBg="1"/>
      <p:bldP spid="72" grpId="0" build="allAtOnce" animBg="1"/>
      <p:bldP spid="73" grpId="0" build="allAtOnce" animBg="1"/>
      <p:bldP spid="37" grpId="0" build="allAtOnce"/>
      <p:bldP spid="41" grpId="0" build="allAtOnce"/>
      <p:bldP spid="42" grpId="0" build="allAtOnce"/>
      <p:bldP spid="4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254" y="596727"/>
            <a:ext cx="8945746" cy="847725"/>
          </a:xfrm>
        </p:spPr>
        <p:txBody>
          <a:bodyPr/>
          <a:lstStyle/>
          <a:p>
            <a:pPr algn="l"/>
            <a:r>
              <a:rPr lang="en-US" sz="2400" dirty="0" smtClean="0">
                <a:latin typeface="Calibri" pitchFamily="34" charset="0"/>
              </a:rPr>
              <a:t>Irradiation with 30 </a:t>
            </a:r>
            <a:r>
              <a:rPr lang="en-US" sz="2400" dirty="0" err="1" smtClean="0">
                <a:latin typeface="Calibri" pitchFamily="34" charset="0"/>
              </a:rPr>
              <a:t>keV</a:t>
            </a:r>
            <a:r>
              <a:rPr lang="en-US" sz="2400" dirty="0" smtClean="0">
                <a:latin typeface="Calibri" pitchFamily="34" charset="0"/>
              </a:rPr>
              <a:t> X-rays @ 10</a:t>
            </a:r>
            <a:r>
              <a:rPr lang="en-US" sz="2400" baseline="30000" dirty="0" smtClean="0">
                <a:latin typeface="Calibri" pitchFamily="34" charset="0"/>
              </a:rPr>
              <a:t>10</a:t>
            </a:r>
            <a:r>
              <a:rPr lang="en-US" sz="2400" dirty="0" smtClean="0">
                <a:latin typeface="Calibri" pitchFamily="34" charset="0"/>
              </a:rPr>
              <a:t> photons/mm</a:t>
            </a:r>
            <a:r>
              <a:rPr lang="en-US" sz="2400" baseline="30000" dirty="0" smtClean="0">
                <a:latin typeface="Calibri" pitchFamily="34" charset="0"/>
              </a:rPr>
              <a:t>2</a:t>
            </a:r>
            <a:r>
              <a:rPr lang="en-US" sz="2400" dirty="0" smtClean="0">
                <a:latin typeface="Calibri" pitchFamily="34" charset="0"/>
              </a:rPr>
              <a:t>/s for 12h</a:t>
            </a:r>
            <a:endParaRPr lang="en-GB" sz="2400" dirty="0">
              <a:latin typeface="Calibri" pitchFamily="34" charset="0"/>
            </a:endParaRPr>
          </a:p>
        </p:txBody>
      </p:sp>
      <p:pic>
        <p:nvPicPr>
          <p:cNvPr id="7" name="Picture 6" descr="Imported Sta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8487" y="1698625"/>
            <a:ext cx="2419350" cy="1447800"/>
          </a:xfrm>
          <a:prstGeom prst="rect">
            <a:avLst/>
          </a:prstGeom>
        </p:spPr>
      </p:pic>
      <p:pic>
        <p:nvPicPr>
          <p:cNvPr id="8" name="Picture 7" descr="Imported Stack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6268" y="1698625"/>
            <a:ext cx="2419350" cy="1447800"/>
          </a:xfrm>
          <a:prstGeom prst="rect">
            <a:avLst/>
          </a:prstGeom>
        </p:spPr>
      </p:pic>
      <p:pic>
        <p:nvPicPr>
          <p:cNvPr id="9" name="Picture 8" descr="Imported Stack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1025" y="1698625"/>
            <a:ext cx="2419350" cy="1447800"/>
          </a:xfrm>
          <a:prstGeom prst="rect">
            <a:avLst/>
          </a:prstGeom>
        </p:spPr>
      </p:pic>
      <p:pic>
        <p:nvPicPr>
          <p:cNvPr id="10" name="Picture 9" descr="Imported Stack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3725" y="4241800"/>
            <a:ext cx="2419350" cy="1447800"/>
          </a:xfrm>
          <a:prstGeom prst="rect">
            <a:avLst/>
          </a:prstGeom>
        </p:spPr>
      </p:pic>
      <p:pic>
        <p:nvPicPr>
          <p:cNvPr id="11" name="Picture 10" descr="Imported Stack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21025" y="4241800"/>
            <a:ext cx="2419350" cy="1447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1362" y="31877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Before Irradiation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4362" y="3187700"/>
            <a:ext cx="2443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After 6h of continuous irradiation (right part)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03900" y="31877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Immediately after bias reset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6600" y="57531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Bias reset + 10 min</a:t>
            </a:r>
            <a:endParaRPr lang="en-GB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63900" y="57531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Bias reset + 30 min</a:t>
            </a:r>
            <a:endParaRPr lang="en-GB" dirty="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00660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16662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32664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48666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64668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80670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08700" y="4203700"/>
            <a:ext cx="2857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Note: Left part of the illuminated zone was irradiated at flux within the linear counting range: no measurable charging effect</a:t>
            </a:r>
            <a:endParaRPr lang="en-GB" dirty="0">
              <a:latin typeface="Calibri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866900" y="1384300"/>
            <a:ext cx="0" cy="1905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99060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31064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630680" y="1524000"/>
            <a:ext cx="0" cy="5207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349750" y="1409700"/>
            <a:ext cx="0" cy="1905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38100"/>
            <a:ext cx="8229600" cy="847725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bg1"/>
                </a:solidFill>
              </a:rPr>
              <a:t>Beam viewer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Current developments: Hybrid Pixel Detectors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1196008" y="6597352"/>
            <a:ext cx="6984776" cy="33265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M.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Ruat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- 3-WAY Meeting Aug. 2013 - APS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187624" y="2492896"/>
          <a:ext cx="7056784" cy="368969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75525"/>
                <a:gridCol w="2075525"/>
                <a:gridCol w="2905734"/>
              </a:tblGrid>
              <a:tr h="995463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TECHNOLOGY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CURRENT</a:t>
                      </a:r>
                      <a:endParaRPr lang="en-GB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/>
                        <a:t>FUTURE</a:t>
                      </a:r>
                      <a:endParaRPr lang="en-GB" sz="1600" b="1" dirty="0"/>
                    </a:p>
                  </a:txBody>
                  <a:tcPr anchor="ctr"/>
                </a:tc>
              </a:tr>
              <a:tr h="1538443"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SOFT X-RAYS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LARGE FIELD OF VIEW NEEDED</a:t>
                      </a:r>
                      <a:endParaRPr lang="en-GB" sz="1600" dirty="0" smtClean="0"/>
                    </a:p>
                    <a:p>
                      <a:r>
                        <a:rPr lang="fr-FR" sz="1600" dirty="0" smtClean="0"/>
                        <a:t> 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 sensors</a:t>
                      </a:r>
                    </a:p>
                    <a:p>
                      <a:r>
                        <a:rPr lang="en-US" sz="1600" dirty="0" smtClean="0"/>
                        <a:t>TIMEPIX chip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600" kern="0" dirty="0" smtClean="0"/>
                        <a:t> Edgeless Si sensors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0" baseline="300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baseline="30000" dirty="0" smtClean="0"/>
                    </a:p>
                    <a:p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en-US" sz="16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Medipix</a:t>
                      </a:r>
                      <a:r>
                        <a:rPr kumimoji="0" lang="en-US" sz="16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3</a:t>
                      </a:r>
                      <a:r>
                        <a:rPr kumimoji="0" lang="en-US" sz="1600" b="0" i="0" u="none" strike="noStrike" kern="0" cap="none" spc="0" normalizeH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&amp; SMARTPIX</a:t>
                      </a:r>
                      <a:endParaRPr lang="en-GB" sz="1200" dirty="0"/>
                    </a:p>
                  </a:txBody>
                  <a:tcPr anchor="ctr"/>
                </a:tc>
              </a:tr>
              <a:tr h="11557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dirty="0" smtClean="0"/>
                        <a:t>HARD X-rays</a:t>
                      </a:r>
                      <a:endParaRPr lang="en-GB" sz="1600" dirty="0" smtClean="0"/>
                    </a:p>
                    <a:p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CdTe</a:t>
                      </a:r>
                      <a:r>
                        <a:rPr lang="en-US" sz="1600" dirty="0" smtClean="0"/>
                        <a:t> sensor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TIMEPIX chip</a:t>
                      </a:r>
                      <a:endParaRPr lang="en-GB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kern="0" dirty="0" smtClean="0"/>
                        <a:t>- HIZPAD</a:t>
                      </a:r>
                      <a:r>
                        <a:rPr lang="en-US" sz="1600" kern="0" baseline="30000" dirty="0" smtClean="0"/>
                        <a:t>2</a:t>
                      </a:r>
                      <a:r>
                        <a:rPr lang="en-US" sz="1600" kern="0" dirty="0" smtClean="0"/>
                        <a:t> project:</a:t>
                      </a:r>
                      <a:r>
                        <a:rPr lang="en-US" sz="1600" kern="0" baseline="0" dirty="0" smtClean="0"/>
                        <a:t> Slim-edge High-Z sensors, Improved processing</a:t>
                      </a:r>
                    </a:p>
                    <a:p>
                      <a:r>
                        <a:rPr lang="en-US" sz="1600" kern="0" baseline="0" dirty="0" smtClean="0"/>
                        <a:t>- Medipix3 chip</a:t>
                      </a:r>
                      <a:endParaRPr lang="en-GB" sz="16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1" name="Picture 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9227" y="1188488"/>
            <a:ext cx="1659237" cy="116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-1044624" y="1196752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MAXIPIX Detector and its</a:t>
            </a:r>
            <a:r>
              <a:rPr kumimoji="0" lang="en-US" sz="3200" b="1" i="0" u="none" strike="noStrike" kern="1200" cap="none" spc="0" normalizeH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evolution</a:t>
            </a:r>
            <a:endParaRPr kumimoji="0" lang="en-US" sz="3200" b="1" i="0" u="none" strike="noStrike" kern="120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7B0E-B8FE-471B-AFE7-9ED65A3D0D04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628800"/>
            <a:ext cx="3720911" cy="18604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11560" y="4437112"/>
            <a:ext cx="83529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Longer </a:t>
            </a:r>
            <a:r>
              <a:rPr lang="en-US" sz="2000" b="1" dirty="0" err="1" smtClean="0"/>
              <a:t>beamlines</a:t>
            </a:r>
            <a:r>
              <a:rPr lang="en-US" sz="2000" b="1" dirty="0" smtClean="0"/>
              <a:t>, increased photon energy, increased flux, new techniques </a:t>
            </a:r>
            <a:r>
              <a:rPr lang="en-US" sz="2000" b="1" dirty="0" smtClean="0">
                <a:sym typeface="Wingdings" pitchFamily="2" charset="2"/>
              </a:rPr>
              <a:t> New detector solutions</a:t>
            </a:r>
          </a:p>
          <a:p>
            <a:r>
              <a:rPr lang="en-US" sz="2000" b="1" dirty="0" smtClean="0">
                <a:sym typeface="Wingdings" pitchFamily="2" charset="2"/>
              </a:rPr>
              <a:t>Smaller objects  less signal  noise free detectors+ spatial resolution</a:t>
            </a:r>
          </a:p>
          <a:p>
            <a:r>
              <a:rPr lang="en-US" sz="2000" b="1" dirty="0" smtClean="0">
                <a:sym typeface="Wingdings" pitchFamily="2" charset="2"/>
              </a:rPr>
              <a:t>Synchrotron is providing high spatial resolution  you want to have it on the detector as well (optics solution + direct detection solutions)</a:t>
            </a:r>
          </a:p>
          <a:p>
            <a:endParaRPr lang="en-US" sz="2000" b="1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Context: ESRF Upgrade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5" name="Picture 4" descr="C:\Users\ruat.ESRF\Documents\YS_ESRF\TPXATL52\tpxatl52_historyeffec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248472" cy="4248472"/>
          </a:xfrm>
          <a:prstGeom prst="rect">
            <a:avLst/>
          </a:prstGeom>
          <a:noFill/>
        </p:spPr>
      </p:pic>
      <p:pic>
        <p:nvPicPr>
          <p:cNvPr id="2050" name="Picture 2" descr="C:\Users\ruat.ESRF\Documents\YS_ESRF\TPXATL52\tpxatl52_2013-03-15_ff_oldto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12776"/>
            <a:ext cx="4248472" cy="4248472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2843808" y="4797152"/>
            <a:ext cx="576064" cy="129614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91880" y="602128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Phantom images of previous irradiation field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275856" y="3573016"/>
            <a:ext cx="1008112" cy="24482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300192" y="2708920"/>
            <a:ext cx="288032" cy="324036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020272" y="5229200"/>
            <a:ext cx="216024" cy="7920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Instabilities : temporary radiation damage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pxatl52_ff_sole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980728"/>
            <a:ext cx="4914900" cy="4914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2132856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Soleil synchrotron 20 </a:t>
            </a:r>
            <a:r>
              <a:rPr lang="en-US" dirty="0" err="1" smtClean="0"/>
              <a:t>keV</a:t>
            </a:r>
            <a:r>
              <a:rPr lang="en-US" dirty="0" smtClean="0"/>
              <a:t> + air </a:t>
            </a:r>
            <a:r>
              <a:rPr lang="en-US" dirty="0" err="1" smtClean="0"/>
              <a:t>scatterer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Thld</a:t>
            </a:r>
            <a:r>
              <a:rPr lang="en-US" dirty="0" smtClean="0"/>
              <a:t> 5</a:t>
            </a:r>
          </a:p>
          <a:p>
            <a:endParaRPr lang="en-US" dirty="0"/>
          </a:p>
          <a:p>
            <a:r>
              <a:rPr lang="en-US" dirty="0" smtClean="0"/>
              <a:t>12 x 60 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332656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Flat-Field when received (2012-02)</a:t>
            </a:r>
            <a:endParaRPr lang="en-GB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Detector developments for synchrotrons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784438"/>
            <a:ext cx="8676456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Synchrotron == BRILLIANCE! 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US" sz="2000" b="1" dirty="0" smtClean="0"/>
          </a:p>
          <a:p>
            <a:endParaRPr lang="en-GB" sz="2000" b="1" dirty="0" smtClean="0"/>
          </a:p>
          <a:p>
            <a:endParaRPr lang="en-GB" sz="2400" b="1" dirty="0" smtClean="0"/>
          </a:p>
          <a:p>
            <a:r>
              <a:rPr lang="en-GB" sz="2400" b="1" dirty="0" smtClean="0"/>
              <a:t>WIDE RANGE OF APPLICATIONS</a:t>
            </a:r>
          </a:p>
          <a:p>
            <a:r>
              <a:rPr lang="en-GB" sz="2000" dirty="0" smtClean="0"/>
              <a:t>Macromolecular crystallography (MX)</a:t>
            </a:r>
          </a:p>
          <a:p>
            <a:r>
              <a:rPr lang="en-GB" sz="2000" dirty="0" smtClean="0"/>
              <a:t>Single crystal diffraction (SCD)</a:t>
            </a:r>
          </a:p>
          <a:p>
            <a:r>
              <a:rPr lang="en-GB" sz="2000" dirty="0" smtClean="0"/>
              <a:t>Surface diffraction</a:t>
            </a:r>
          </a:p>
          <a:p>
            <a:r>
              <a:rPr lang="en-GB" sz="2000" dirty="0" smtClean="0"/>
              <a:t>Small- and wide-angle X-ray scattering (SAXS/WAXS)</a:t>
            </a:r>
          </a:p>
          <a:p>
            <a:r>
              <a:rPr lang="en-GB" sz="2000" dirty="0" smtClean="0"/>
              <a:t>Coherent X-ray imaging</a:t>
            </a:r>
          </a:p>
          <a:p>
            <a:r>
              <a:rPr lang="en-GB" sz="2000" dirty="0" smtClean="0"/>
              <a:t>Pre-clinical X-ray imaging</a:t>
            </a:r>
          </a:p>
          <a:p>
            <a:r>
              <a:rPr lang="en-GB" sz="2000" dirty="0" smtClean="0"/>
              <a:t>Time-resolved experiments</a:t>
            </a:r>
          </a:p>
          <a:p>
            <a:endParaRPr lang="en-US" sz="2000" b="1" dirty="0" smtClean="0">
              <a:sym typeface="Wingdings" pitchFamily="2" charset="2"/>
            </a:endParaRPr>
          </a:p>
          <a:p>
            <a:endParaRPr lang="en-US" sz="2000" b="1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</p:txBody>
      </p:sp>
      <p:pic>
        <p:nvPicPr>
          <p:cNvPr id="5" name="Picture 5" descr="Beamline"/>
          <p:cNvPicPr>
            <a:picLocks noChangeAspect="1" noChangeArrowheads="1"/>
          </p:cNvPicPr>
          <p:nvPr/>
        </p:nvPicPr>
        <p:blipFill>
          <a:blip r:embed="rId2" cstate="print"/>
          <a:srcRect t="6730" r="1639" b="18654"/>
          <a:stretch>
            <a:fillRect/>
          </a:stretch>
        </p:blipFill>
        <p:spPr bwMode="auto">
          <a:xfrm>
            <a:off x="683568" y="1484784"/>
            <a:ext cx="6048672" cy="194421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732240" y="1979548"/>
            <a:ext cx="233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22</a:t>
            </a:r>
            <a:r>
              <a:rPr lang="en-US" dirty="0" smtClean="0"/>
              <a:t>  B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228184" y="2163299"/>
            <a:ext cx="504056" cy="72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79912" y="306896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Up to 10</a:t>
            </a:r>
            <a:r>
              <a:rPr lang="en-US" b="1" baseline="30000" dirty="0" smtClean="0"/>
              <a:t>13</a:t>
            </a:r>
            <a:r>
              <a:rPr lang="en-US" b="1" dirty="0" smtClean="0"/>
              <a:t> photons / mm2/s</a:t>
            </a:r>
            <a:endParaRPr lang="en-GB" b="1" dirty="0"/>
          </a:p>
        </p:txBody>
      </p:sp>
      <p:sp>
        <p:nvSpPr>
          <p:cNvPr id="18" name="Oval 17"/>
          <p:cNvSpPr/>
          <p:nvPr/>
        </p:nvSpPr>
        <p:spPr>
          <a:xfrm>
            <a:off x="3851920" y="2276872"/>
            <a:ext cx="864096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pxatl52_Ag_35kvp_25mA_100umAgfilter_ff_100x1s_thl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980728"/>
            <a:ext cx="4914900" cy="4914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2132856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 Tube 35kVp – 25 </a:t>
            </a:r>
            <a:r>
              <a:rPr lang="en-US" dirty="0" err="1" smtClean="0"/>
              <a:t>mA</a:t>
            </a:r>
            <a:endParaRPr lang="en-US" dirty="0" smtClean="0"/>
          </a:p>
          <a:p>
            <a:r>
              <a:rPr lang="en-US" dirty="0" smtClean="0"/>
              <a:t>+ 100 um Ag filter</a:t>
            </a:r>
          </a:p>
          <a:p>
            <a:endParaRPr lang="en-US" dirty="0"/>
          </a:p>
          <a:p>
            <a:r>
              <a:rPr lang="en-US" dirty="0" err="1" smtClean="0"/>
              <a:t>Thld</a:t>
            </a:r>
            <a:r>
              <a:rPr lang="en-US" dirty="0" smtClean="0"/>
              <a:t> 11</a:t>
            </a:r>
          </a:p>
          <a:p>
            <a:endParaRPr lang="en-US" dirty="0"/>
          </a:p>
          <a:p>
            <a:r>
              <a:rPr lang="en-US" dirty="0" smtClean="0"/>
              <a:t>100 x 1 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332656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 is, after </a:t>
            </a:r>
            <a:r>
              <a:rPr lang="en-US" sz="2400" smtClean="0"/>
              <a:t>18 months </a:t>
            </a:r>
            <a:r>
              <a:rPr lang="en-US" sz="2400" dirty="0" smtClean="0"/>
              <a:t>of experiments…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52128" y="6021288"/>
            <a:ext cx="8604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Chips 00, 01, 11 exhibit more extended defects + history effect. </a:t>
            </a:r>
          </a:p>
          <a:p>
            <a:r>
              <a:rPr lang="en-US" sz="2400" dirty="0" smtClean="0"/>
              <a:t>Chip 10 is noisy and some pixels look disconnected</a:t>
            </a:r>
            <a:endParaRPr lang="en-GB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pxatl52_Agtube_thl11_60x1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3848" y="980728"/>
            <a:ext cx="4914900" cy="4914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332656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After 2 hours at 50°C…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132856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 Tube 35kVp – 25 </a:t>
            </a:r>
            <a:r>
              <a:rPr lang="en-US" dirty="0" err="1" smtClean="0"/>
              <a:t>mA</a:t>
            </a:r>
            <a:endParaRPr lang="en-US" dirty="0" smtClean="0"/>
          </a:p>
          <a:p>
            <a:r>
              <a:rPr lang="en-US" dirty="0" smtClean="0"/>
              <a:t>+ 100 um Ag filter</a:t>
            </a:r>
          </a:p>
          <a:p>
            <a:endParaRPr lang="en-US" dirty="0"/>
          </a:p>
          <a:p>
            <a:r>
              <a:rPr lang="en-US" dirty="0" err="1" smtClean="0"/>
              <a:t>Thld</a:t>
            </a:r>
            <a:r>
              <a:rPr lang="en-US" dirty="0" smtClean="0"/>
              <a:t> 11</a:t>
            </a:r>
          </a:p>
          <a:p>
            <a:endParaRPr lang="en-US" dirty="0"/>
          </a:p>
          <a:p>
            <a:r>
              <a:rPr lang="en-US" dirty="0" smtClean="0"/>
              <a:t>60 x 1 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835696" y="5949280"/>
            <a:ext cx="7308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History effects have disappeared, as well as some defects on chips 00, 01, 11. Chip 10 idem </a:t>
            </a:r>
            <a:r>
              <a:rPr lang="en-US" sz="2400" dirty="0" smtClean="0">
                <a:sym typeface="Wingdings" pitchFamily="2" charset="2"/>
              </a:rPr>
              <a:t> temporary :-(</a:t>
            </a:r>
            <a:endParaRPr lang="en-GB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79512" y="345058"/>
            <a:ext cx="8480921" cy="1643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0"/>
              </a:spcBef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9512" y="692696"/>
            <a:ext cx="8568952" cy="779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b="1" dirty="0" smtClean="0"/>
              <a:t>Irradiation with or without bias reset every 10 minutes </a:t>
            </a:r>
            <a:endParaRPr lang="en-GB" b="1" dirty="0"/>
          </a:p>
        </p:txBody>
      </p:sp>
      <p:pic>
        <p:nvPicPr>
          <p:cNvPr id="12" name="Picture 11" descr="t52_irrad_hald_det_gene_50mA_thl12_afterirrad_patter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7" y="3081483"/>
            <a:ext cx="3587877" cy="358787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9512" y="1334959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Irradiation with X-ray tube (Ag anode, </a:t>
            </a:r>
            <a:r>
              <a:rPr lang="en-US" dirty="0" err="1" smtClean="0"/>
              <a:t>Kα</a:t>
            </a:r>
            <a:r>
              <a:rPr lang="en-US" dirty="0" smtClean="0"/>
              <a:t> 22 </a:t>
            </a:r>
            <a:r>
              <a:rPr lang="en-US" dirty="0" err="1" smtClean="0"/>
              <a:t>keV</a:t>
            </a:r>
            <a:r>
              <a:rPr lang="en-US" dirty="0" smtClean="0"/>
              <a:t>, 35 </a:t>
            </a:r>
            <a:r>
              <a:rPr lang="en-US" dirty="0" err="1" smtClean="0"/>
              <a:t>kVp</a:t>
            </a:r>
            <a:r>
              <a:rPr lang="en-US" dirty="0" smtClean="0"/>
              <a:t>, 50 </a:t>
            </a:r>
            <a:r>
              <a:rPr lang="en-US" dirty="0" err="1" smtClean="0"/>
              <a:t>mA</a:t>
            </a:r>
            <a:r>
              <a:rPr lang="en-US" dirty="0" smtClean="0"/>
              <a:t>)</a:t>
            </a:r>
          </a:p>
          <a:p>
            <a:r>
              <a:rPr lang="en-US" dirty="0" smtClean="0"/>
              <a:t>~1.10</a:t>
            </a:r>
            <a:r>
              <a:rPr lang="en-US" baseline="30000" dirty="0" smtClean="0"/>
              <a:t>7</a:t>
            </a:r>
            <a:r>
              <a:rPr lang="en-US" dirty="0" smtClean="0"/>
              <a:t> photons/mm</a:t>
            </a:r>
            <a:r>
              <a:rPr lang="en-US" baseline="30000" dirty="0" smtClean="0"/>
              <a:t>2</a:t>
            </a:r>
            <a:r>
              <a:rPr lang="en-US" dirty="0" smtClean="0"/>
              <a:t>/s for 7 hours on right part of the detector </a:t>
            </a:r>
            <a:r>
              <a:rPr lang="en-US" sz="1400" dirty="0" smtClean="0"/>
              <a:t>(7.2e10 ph./mm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</a:p>
          <a:p>
            <a:r>
              <a:rPr lang="en-US" dirty="0" smtClean="0"/>
              <a:t>Left part of the irradiated zone &lt; 10</a:t>
            </a:r>
            <a:r>
              <a:rPr lang="en-US" baseline="30000" dirty="0" smtClean="0"/>
              <a:t>3</a:t>
            </a:r>
            <a:r>
              <a:rPr lang="en-US" dirty="0" smtClean="0"/>
              <a:t> photons/mm</a:t>
            </a:r>
            <a:r>
              <a:rPr lang="en-US" baseline="30000" dirty="0" smtClean="0"/>
              <a:t>2</a:t>
            </a:r>
            <a:r>
              <a:rPr lang="en-US" dirty="0" smtClean="0"/>
              <a:t>/s</a:t>
            </a:r>
          </a:p>
          <a:p>
            <a:r>
              <a:rPr lang="en-US" dirty="0" smtClean="0">
                <a:sym typeface="Wingdings" pitchFamily="2" charset="2"/>
              </a:rPr>
              <a:t> I</a:t>
            </a:r>
            <a:r>
              <a:rPr lang="en-US" b="1" dirty="0" smtClean="0">
                <a:sym typeface="Wingdings" pitchFamily="2" charset="2"/>
              </a:rPr>
              <a:t>maging a lead pattern before and after irradiation </a:t>
            </a:r>
            <a:endParaRPr lang="en-US" b="1" dirty="0" smtClean="0"/>
          </a:p>
          <a:p>
            <a:endParaRPr lang="en-US" baseline="30000" dirty="0" smtClean="0"/>
          </a:p>
        </p:txBody>
      </p:sp>
      <p:sp>
        <p:nvSpPr>
          <p:cNvPr id="21" name="Left Brace 20"/>
          <p:cNvSpPr/>
          <p:nvPr/>
        </p:nvSpPr>
        <p:spPr bwMode="auto">
          <a:xfrm rot="5400000">
            <a:off x="1076965" y="2261270"/>
            <a:ext cx="198268" cy="1417111"/>
          </a:xfrm>
          <a:prstGeom prst="leftBrace">
            <a:avLst/>
          </a:prstGeom>
          <a:noFill/>
          <a:ln w="9525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3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-443176" y="2474365"/>
            <a:ext cx="3213101" cy="64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6082" tIns="183041" rIns="366082" bIns="183041">
            <a:spAutoFit/>
          </a:bodyPr>
          <a:lstStyle/>
          <a:p>
            <a:pPr algn="ctr" defTabSz="4175125">
              <a:spcBef>
                <a:spcPct val="50000"/>
              </a:spcBef>
            </a:pPr>
            <a:r>
              <a:rPr lang="en-US" baseline="0" dirty="0" smtClean="0">
                <a:solidFill>
                  <a:srgbClr val="66FF33"/>
                </a:solidFill>
                <a:latin typeface="Calibri" pitchFamily="34" charset="0"/>
              </a:rPr>
              <a:t>10</a:t>
            </a:r>
            <a:r>
              <a:rPr lang="en-US" baseline="30000" dirty="0" smtClean="0">
                <a:solidFill>
                  <a:srgbClr val="66FF33"/>
                </a:solidFill>
                <a:latin typeface="Calibri" pitchFamily="34" charset="0"/>
              </a:rPr>
              <a:t>3</a:t>
            </a:r>
            <a:r>
              <a:rPr lang="en-US" baseline="0" dirty="0" smtClean="0">
                <a:solidFill>
                  <a:srgbClr val="66FF33"/>
                </a:solidFill>
                <a:latin typeface="Calibri" pitchFamily="34" charset="0"/>
              </a:rPr>
              <a:t> ph./mm</a:t>
            </a:r>
            <a:r>
              <a:rPr lang="en-US" dirty="0" smtClean="0">
                <a:solidFill>
                  <a:srgbClr val="66FF33"/>
                </a:solidFill>
                <a:latin typeface="Calibri" pitchFamily="34" charset="0"/>
              </a:rPr>
              <a:t>2</a:t>
            </a:r>
            <a:r>
              <a:rPr lang="en-US" baseline="0" dirty="0" smtClean="0">
                <a:solidFill>
                  <a:srgbClr val="66FF33"/>
                </a:solidFill>
                <a:latin typeface="Calibri" pitchFamily="34" charset="0"/>
              </a:rPr>
              <a:t>/s</a:t>
            </a:r>
            <a:endParaRPr lang="en-GB" baseline="0" dirty="0" smtClean="0">
              <a:solidFill>
                <a:srgbClr val="66FF33"/>
              </a:solidFill>
              <a:latin typeface="Calibri" pitchFamily="34" charset="0"/>
            </a:endParaRPr>
          </a:p>
        </p:txBody>
      </p:sp>
      <p:sp>
        <p:nvSpPr>
          <p:cNvPr id="23" name="Left Brace 22"/>
          <p:cNvSpPr/>
          <p:nvPr/>
        </p:nvSpPr>
        <p:spPr bwMode="auto">
          <a:xfrm rot="5400000">
            <a:off x="2929625" y="1930641"/>
            <a:ext cx="188406" cy="2088232"/>
          </a:xfrm>
          <a:prstGeom prst="leftBrace">
            <a:avLst/>
          </a:prstGeom>
          <a:noFill/>
          <a:ln w="9525" cap="flat" cmpd="sng" algn="ctr">
            <a:solidFill>
              <a:srgbClr val="66FF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51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3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430907" y="2474365"/>
            <a:ext cx="3213101" cy="64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6082" tIns="183041" rIns="366082" bIns="183041">
            <a:spAutoFit/>
          </a:bodyPr>
          <a:lstStyle/>
          <a:p>
            <a:pPr algn="ctr" defTabSz="4175125">
              <a:spcBef>
                <a:spcPct val="50000"/>
              </a:spcBef>
            </a:pPr>
            <a:r>
              <a:rPr lang="en-US" baseline="0" dirty="0" smtClean="0">
                <a:solidFill>
                  <a:srgbClr val="66FF33"/>
                </a:solidFill>
                <a:latin typeface="Calibri" pitchFamily="34" charset="0"/>
              </a:rPr>
              <a:t>10</a:t>
            </a:r>
            <a:r>
              <a:rPr lang="en-US" baseline="30000" dirty="0" smtClean="0">
                <a:solidFill>
                  <a:srgbClr val="66FF33"/>
                </a:solidFill>
                <a:latin typeface="Calibri" pitchFamily="34" charset="0"/>
              </a:rPr>
              <a:t>7</a:t>
            </a:r>
            <a:r>
              <a:rPr lang="en-US" baseline="0" dirty="0" smtClean="0">
                <a:solidFill>
                  <a:srgbClr val="66FF33"/>
                </a:solidFill>
                <a:latin typeface="Calibri" pitchFamily="34" charset="0"/>
              </a:rPr>
              <a:t> ph./mm</a:t>
            </a:r>
            <a:r>
              <a:rPr lang="en-US" dirty="0" smtClean="0">
                <a:solidFill>
                  <a:srgbClr val="66FF33"/>
                </a:solidFill>
                <a:latin typeface="Calibri" pitchFamily="34" charset="0"/>
              </a:rPr>
              <a:t>2</a:t>
            </a:r>
            <a:r>
              <a:rPr lang="en-US" baseline="0" dirty="0" smtClean="0">
                <a:solidFill>
                  <a:srgbClr val="66FF33"/>
                </a:solidFill>
                <a:latin typeface="Calibri" pitchFamily="34" charset="0"/>
              </a:rPr>
              <a:t>/s</a:t>
            </a:r>
            <a:endParaRPr lang="en-GB" baseline="0" dirty="0" smtClean="0">
              <a:solidFill>
                <a:srgbClr val="66FF33"/>
              </a:solidFill>
              <a:latin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8528" y="3068960"/>
            <a:ext cx="1440160" cy="3600400"/>
          </a:xfrm>
          <a:prstGeom prst="rect">
            <a:avLst/>
          </a:prstGeom>
          <a:solidFill>
            <a:srgbClr val="66FF33">
              <a:alpha val="52157"/>
            </a:srgbClr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34763" y="4077072"/>
            <a:ext cx="2132981" cy="92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6082" tIns="183041" rIns="366082" bIns="183041">
            <a:spAutoFit/>
          </a:bodyPr>
          <a:lstStyle/>
          <a:p>
            <a:pPr algn="ctr" defTabSz="4175125">
              <a:spcBef>
                <a:spcPct val="50000"/>
              </a:spcBef>
            </a:pPr>
            <a:r>
              <a:rPr lang="en-US" dirty="0" smtClean="0">
                <a:latin typeface="Calibri" pitchFamily="34" charset="0"/>
              </a:rPr>
              <a:t>2 mm thick </a:t>
            </a:r>
            <a:r>
              <a:rPr lang="en-US" baseline="0" dirty="0" smtClean="0">
                <a:latin typeface="Calibri" pitchFamily="34" charset="0"/>
              </a:rPr>
              <a:t>Lead plate</a:t>
            </a:r>
            <a:endParaRPr lang="en-GB" baseline="0" dirty="0" smtClean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Reset bias routine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79512" y="345058"/>
            <a:ext cx="8480921" cy="1643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0"/>
              </a:spcBef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9512" y="692696"/>
            <a:ext cx="8568952" cy="779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b="1" dirty="0" smtClean="0"/>
              <a:t>Irradiation with or without bias reset every 10 minutes </a:t>
            </a:r>
            <a:endParaRPr lang="en-GB" b="1" dirty="0"/>
          </a:p>
        </p:txBody>
      </p:sp>
      <p:pic>
        <p:nvPicPr>
          <p:cNvPr id="12" name="Picture 11" descr="t52_irrad_hald_det_gene_50mA_thl12_afterirrad_patter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7" y="3081483"/>
            <a:ext cx="3587877" cy="358787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9512" y="1334959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Irradiation with X-ray tube (Ag anode, </a:t>
            </a:r>
            <a:r>
              <a:rPr lang="en-US" dirty="0" err="1" smtClean="0"/>
              <a:t>Kα</a:t>
            </a:r>
            <a:r>
              <a:rPr lang="en-US" dirty="0" smtClean="0"/>
              <a:t> 22 </a:t>
            </a:r>
            <a:r>
              <a:rPr lang="en-US" dirty="0" err="1" smtClean="0"/>
              <a:t>keV</a:t>
            </a:r>
            <a:r>
              <a:rPr lang="en-US" dirty="0" smtClean="0"/>
              <a:t>, 35 </a:t>
            </a:r>
            <a:r>
              <a:rPr lang="en-US" dirty="0" err="1" smtClean="0"/>
              <a:t>kVp</a:t>
            </a:r>
            <a:r>
              <a:rPr lang="en-US" dirty="0" smtClean="0"/>
              <a:t>, 50 </a:t>
            </a:r>
            <a:r>
              <a:rPr lang="en-US" dirty="0" err="1" smtClean="0"/>
              <a:t>mA</a:t>
            </a:r>
            <a:r>
              <a:rPr lang="en-US" dirty="0" smtClean="0"/>
              <a:t>)</a:t>
            </a:r>
          </a:p>
          <a:p>
            <a:r>
              <a:rPr lang="en-US" dirty="0" smtClean="0"/>
              <a:t>~1.10</a:t>
            </a:r>
            <a:r>
              <a:rPr lang="en-US" baseline="30000" dirty="0" smtClean="0"/>
              <a:t>7</a:t>
            </a:r>
            <a:r>
              <a:rPr lang="en-US" dirty="0" smtClean="0"/>
              <a:t> photons/mm</a:t>
            </a:r>
            <a:r>
              <a:rPr lang="en-US" baseline="30000" dirty="0" smtClean="0"/>
              <a:t>2</a:t>
            </a:r>
            <a:r>
              <a:rPr lang="en-US" dirty="0" smtClean="0"/>
              <a:t>/s for 7 hours on right part of the detector </a:t>
            </a:r>
            <a:r>
              <a:rPr lang="en-US" sz="1400" dirty="0" smtClean="0"/>
              <a:t>(7.2e10 ph./mm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</a:p>
          <a:p>
            <a:r>
              <a:rPr lang="en-US" dirty="0" smtClean="0"/>
              <a:t>Left part of the irradiated zone &lt; 10</a:t>
            </a:r>
            <a:r>
              <a:rPr lang="en-US" baseline="30000" dirty="0" smtClean="0"/>
              <a:t>3</a:t>
            </a:r>
            <a:r>
              <a:rPr lang="en-US" dirty="0" smtClean="0"/>
              <a:t> photons/mm</a:t>
            </a:r>
            <a:r>
              <a:rPr lang="en-US" baseline="30000" dirty="0" smtClean="0"/>
              <a:t>2</a:t>
            </a:r>
            <a:r>
              <a:rPr lang="en-US" dirty="0" smtClean="0"/>
              <a:t>/s</a:t>
            </a:r>
          </a:p>
          <a:p>
            <a:r>
              <a:rPr lang="en-US" dirty="0" smtClean="0">
                <a:sym typeface="Wingdings" pitchFamily="2" charset="2"/>
              </a:rPr>
              <a:t> I</a:t>
            </a:r>
            <a:r>
              <a:rPr lang="en-US" b="1" dirty="0" smtClean="0">
                <a:sym typeface="Wingdings" pitchFamily="2" charset="2"/>
              </a:rPr>
              <a:t>maging a lead pattern before and after irradiation </a:t>
            </a:r>
            <a:endParaRPr lang="en-US" b="1" dirty="0" smtClean="0"/>
          </a:p>
          <a:p>
            <a:endParaRPr lang="en-US" baseline="30000" dirty="0" smtClean="0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638819" y="2564904"/>
            <a:ext cx="3213101" cy="64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6082" tIns="183041" rIns="366082" bIns="183041">
            <a:spAutoFit/>
          </a:bodyPr>
          <a:lstStyle/>
          <a:p>
            <a:pPr algn="ctr" defTabSz="4175125">
              <a:spcBef>
                <a:spcPct val="50000"/>
              </a:spcBef>
            </a:pPr>
            <a:r>
              <a:rPr lang="en-US" baseline="0" dirty="0" smtClean="0">
                <a:solidFill>
                  <a:srgbClr val="FF0000"/>
                </a:solidFill>
                <a:latin typeface="Calibri" pitchFamily="34" charset="0"/>
              </a:rPr>
              <a:t>Without bias reset</a:t>
            </a:r>
            <a:endParaRPr lang="en-GB" baseline="0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Reset bias routine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79512" y="345058"/>
            <a:ext cx="8480921" cy="16437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spcBef>
                <a:spcPct val="0"/>
              </a:spcBef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9512" y="692696"/>
            <a:ext cx="8568952" cy="779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b="1" dirty="0" smtClean="0"/>
              <a:t>Irradiation with or without bias reset every 10 minutes </a:t>
            </a:r>
            <a:endParaRPr lang="en-GB" b="1" dirty="0"/>
          </a:p>
        </p:txBody>
      </p:sp>
      <p:pic>
        <p:nvPicPr>
          <p:cNvPr id="11" name="Picture 10" descr="t52_irrad_half_det_gene_50mA_thl12_withbiasreset_after_patter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547" y="3081483"/>
            <a:ext cx="3587877" cy="3587877"/>
          </a:xfrm>
          <a:prstGeom prst="rect">
            <a:avLst/>
          </a:prstGeom>
        </p:spPr>
      </p:pic>
      <p:pic>
        <p:nvPicPr>
          <p:cNvPr id="12" name="Picture 11" descr="t52_irrad_hald_det_gene_50mA_thl12_afterirrad_patter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7" y="3081483"/>
            <a:ext cx="3587877" cy="358787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79512" y="1334959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Irradiation with X-ray tube (Ag anode, </a:t>
            </a:r>
            <a:r>
              <a:rPr lang="en-US" dirty="0" err="1" smtClean="0"/>
              <a:t>Kα</a:t>
            </a:r>
            <a:r>
              <a:rPr lang="en-US" dirty="0" smtClean="0"/>
              <a:t> 22 </a:t>
            </a:r>
            <a:r>
              <a:rPr lang="en-US" dirty="0" err="1" smtClean="0"/>
              <a:t>keV</a:t>
            </a:r>
            <a:r>
              <a:rPr lang="en-US" dirty="0" smtClean="0"/>
              <a:t>, 35 </a:t>
            </a:r>
            <a:r>
              <a:rPr lang="en-US" dirty="0" err="1" smtClean="0"/>
              <a:t>kVp</a:t>
            </a:r>
            <a:r>
              <a:rPr lang="en-US" dirty="0" smtClean="0"/>
              <a:t>, 50 </a:t>
            </a:r>
            <a:r>
              <a:rPr lang="en-US" dirty="0" err="1" smtClean="0"/>
              <a:t>mA</a:t>
            </a:r>
            <a:r>
              <a:rPr lang="en-US" dirty="0" smtClean="0"/>
              <a:t>)</a:t>
            </a:r>
          </a:p>
          <a:p>
            <a:r>
              <a:rPr lang="en-US" dirty="0" smtClean="0"/>
              <a:t>~1.10</a:t>
            </a:r>
            <a:r>
              <a:rPr lang="en-US" baseline="30000" dirty="0" smtClean="0"/>
              <a:t>7</a:t>
            </a:r>
            <a:r>
              <a:rPr lang="en-US" dirty="0" smtClean="0"/>
              <a:t> photons/mm</a:t>
            </a:r>
            <a:r>
              <a:rPr lang="en-US" baseline="30000" dirty="0" smtClean="0"/>
              <a:t>2</a:t>
            </a:r>
            <a:r>
              <a:rPr lang="en-US" dirty="0" smtClean="0"/>
              <a:t>/s for 7 hours on right part of the detector </a:t>
            </a:r>
            <a:r>
              <a:rPr lang="en-US" sz="1400" dirty="0" smtClean="0"/>
              <a:t>(7.2e10 ph./mm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</a:t>
            </a:r>
          </a:p>
          <a:p>
            <a:r>
              <a:rPr lang="en-US" dirty="0" smtClean="0"/>
              <a:t>Left part of the irradiated zone &lt; 10</a:t>
            </a:r>
            <a:r>
              <a:rPr lang="en-US" baseline="30000" dirty="0" smtClean="0"/>
              <a:t>3</a:t>
            </a:r>
            <a:r>
              <a:rPr lang="en-US" dirty="0" smtClean="0"/>
              <a:t> photons/mm</a:t>
            </a:r>
            <a:r>
              <a:rPr lang="en-US" baseline="30000" dirty="0" smtClean="0"/>
              <a:t>2</a:t>
            </a:r>
            <a:r>
              <a:rPr lang="en-US" dirty="0" smtClean="0"/>
              <a:t>/s</a:t>
            </a:r>
          </a:p>
          <a:p>
            <a:r>
              <a:rPr lang="en-US" dirty="0" smtClean="0">
                <a:sym typeface="Wingdings" pitchFamily="2" charset="2"/>
              </a:rPr>
              <a:t> I</a:t>
            </a:r>
            <a:r>
              <a:rPr lang="en-US" b="1" dirty="0" smtClean="0">
                <a:sym typeface="Wingdings" pitchFamily="2" charset="2"/>
              </a:rPr>
              <a:t>maging a lead pattern before and after irradiation </a:t>
            </a:r>
            <a:endParaRPr lang="en-US" b="1" dirty="0" smtClean="0"/>
          </a:p>
          <a:p>
            <a:endParaRPr lang="en-US" baseline="30000" dirty="0" smtClean="0"/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638819" y="2564904"/>
            <a:ext cx="3213101" cy="64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6082" tIns="183041" rIns="366082" bIns="183041">
            <a:spAutoFit/>
          </a:bodyPr>
          <a:lstStyle/>
          <a:p>
            <a:pPr algn="ctr" defTabSz="4175125">
              <a:spcBef>
                <a:spcPct val="50000"/>
              </a:spcBef>
            </a:pPr>
            <a:r>
              <a:rPr lang="en-US" baseline="0" dirty="0" smtClean="0">
                <a:solidFill>
                  <a:srgbClr val="FF0000"/>
                </a:solidFill>
                <a:latin typeface="Calibri" pitchFamily="34" charset="0"/>
              </a:rPr>
              <a:t>Without bias reset</a:t>
            </a:r>
            <a:endParaRPr lang="en-GB" baseline="0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004048" y="2564904"/>
            <a:ext cx="3213101" cy="64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66082" tIns="183041" rIns="366082" bIns="183041">
            <a:spAutoFit/>
          </a:bodyPr>
          <a:lstStyle/>
          <a:p>
            <a:pPr algn="ctr" defTabSz="4175125">
              <a:spcBef>
                <a:spcPct val="50000"/>
              </a:spcBef>
            </a:pPr>
            <a:r>
              <a:rPr lang="en-US" baseline="0" dirty="0" smtClean="0">
                <a:solidFill>
                  <a:srgbClr val="FF0000"/>
                </a:solidFill>
                <a:latin typeface="Calibri" pitchFamily="34" charset="0"/>
              </a:rPr>
              <a:t>With bias reset</a:t>
            </a:r>
            <a:endParaRPr lang="en-GB" baseline="0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59023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Reset bias routine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1463293"/>
            <a:ext cx="8568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000" dirty="0" smtClean="0"/>
              <a:t> Polarization / charging </a:t>
            </a:r>
          </a:p>
          <a:p>
            <a:pPr>
              <a:buFontTx/>
              <a:buChar char="-"/>
            </a:pPr>
            <a:r>
              <a:rPr lang="en-US" sz="2000" dirty="0" smtClean="0"/>
              <a:t> Extensive use </a:t>
            </a:r>
            <a:r>
              <a:rPr lang="en-US" sz="2000" dirty="0" smtClean="0">
                <a:sym typeface="Wingdings" pitchFamily="2" charset="2"/>
              </a:rPr>
              <a:t> quicker polarization, enhanced radiation damage, extra noise</a:t>
            </a:r>
            <a:endParaRPr lang="en-US" sz="2000" dirty="0" smtClean="0"/>
          </a:p>
          <a:p>
            <a:pPr>
              <a:buFontTx/>
              <a:buChar char="-"/>
            </a:pPr>
            <a:r>
              <a:rPr lang="en-US" sz="2000" dirty="0" smtClean="0"/>
              <a:t> Low temperature baking (50°C) induces defects relaxation in </a:t>
            </a:r>
            <a:r>
              <a:rPr lang="en-US" sz="2000" dirty="0" err="1" smtClean="0"/>
              <a:t>CdTe</a:t>
            </a:r>
            <a:r>
              <a:rPr lang="en-US" sz="2000" dirty="0" smtClean="0"/>
              <a:t> </a:t>
            </a:r>
          </a:p>
          <a:p>
            <a:pPr>
              <a:buFontTx/>
              <a:buChar char="-"/>
            </a:pPr>
            <a:endParaRPr lang="en-US" sz="2000" dirty="0" smtClean="0"/>
          </a:p>
          <a:p>
            <a:r>
              <a:rPr lang="en-US" sz="2000" dirty="0" smtClean="0"/>
              <a:t>NEED TO CHARACTERIZE TEMPORARY </a:t>
            </a:r>
            <a:r>
              <a:rPr lang="en-US" sz="2000" dirty="0" err="1" smtClean="0"/>
              <a:t>vs</a:t>
            </a:r>
            <a:r>
              <a:rPr lang="en-US" sz="2000" dirty="0" smtClean="0"/>
              <a:t> PERMANENT or RECURRING EFFECTS</a:t>
            </a:r>
          </a:p>
          <a:p>
            <a:r>
              <a:rPr lang="en-US" sz="2000" dirty="0" smtClean="0"/>
              <a:t>And the way to avoid or ‘anneal them’, if possible. </a:t>
            </a:r>
          </a:p>
          <a:p>
            <a:endParaRPr lang="en-US" sz="2000" dirty="0" smtClean="0"/>
          </a:p>
          <a:p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b="1" dirty="0" smtClean="0">
                <a:sym typeface="Wingdings" pitchFamily="2" charset="2"/>
              </a:rPr>
              <a:t>Need to improve the design:</a:t>
            </a:r>
          </a:p>
          <a:p>
            <a:r>
              <a:rPr lang="en-US" sz="2000" b="1" dirty="0" smtClean="0">
                <a:sym typeface="Wingdings" pitchFamily="2" charset="2"/>
              </a:rPr>
              <a:t>	- Cooling or controlling the operation temperature and / or </a:t>
            </a:r>
          </a:p>
          <a:p>
            <a:r>
              <a:rPr lang="en-US" sz="2000" b="1" dirty="0" smtClean="0">
                <a:sym typeface="Wingdings" pitchFamily="2" charset="2"/>
              </a:rPr>
              <a:t>	- Reset the bias applied to the detector at regular interval times 	(known technique for </a:t>
            </a:r>
            <a:r>
              <a:rPr lang="en-US" sz="2000" b="1" dirty="0" err="1" smtClean="0">
                <a:sym typeface="Wingdings" pitchFamily="2" charset="2"/>
              </a:rPr>
              <a:t>CdTe</a:t>
            </a:r>
            <a:r>
              <a:rPr lang="en-US" sz="2000" b="1" dirty="0" smtClean="0">
                <a:sym typeface="Wingdings" pitchFamily="2" charset="2"/>
              </a:rPr>
              <a:t> detectors with </a:t>
            </a:r>
            <a:r>
              <a:rPr lang="en-US" sz="2000" b="1" dirty="0" err="1" smtClean="0">
                <a:sym typeface="Wingdings" pitchFamily="2" charset="2"/>
              </a:rPr>
              <a:t>Schottky</a:t>
            </a:r>
            <a:r>
              <a:rPr lang="en-US" sz="2000" b="1" dirty="0" smtClean="0">
                <a:sym typeface="Wingdings" pitchFamily="2" charset="2"/>
              </a:rPr>
              <a:t> diodes contacts)</a:t>
            </a:r>
            <a:endParaRPr lang="en-US" sz="20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Detector instabilities: Overview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45058"/>
            <a:ext cx="8568952" cy="851694"/>
          </a:xfrm>
        </p:spPr>
        <p:txBody>
          <a:bodyPr anchor="t"/>
          <a:lstStyle/>
          <a:p>
            <a:r>
              <a:rPr lang="en-US" dirty="0" smtClean="0"/>
              <a:t>ID15 – Surface diffraction on liquid </a:t>
            </a:r>
            <a:r>
              <a:rPr lang="en-US" dirty="0" err="1" smtClean="0"/>
              <a:t>Ga</a:t>
            </a:r>
            <a:r>
              <a:rPr lang="en-US" dirty="0" smtClean="0"/>
              <a:t>(N) / solid Sapphire interface at 70 </a:t>
            </a:r>
            <a:r>
              <a:rPr lang="en-US" dirty="0" err="1" smtClean="0"/>
              <a:t>keV</a:t>
            </a:r>
            <a:endParaRPr lang="en-GB" dirty="0"/>
          </a:p>
        </p:txBody>
      </p:sp>
      <p:pic>
        <p:nvPicPr>
          <p:cNvPr id="7" name="Content Placeholder 6" descr="inkscape_imag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1503" y="2420888"/>
            <a:ext cx="8500977" cy="3744416"/>
          </a:xfrm>
        </p:spPr>
      </p:pic>
      <p:sp>
        <p:nvSpPr>
          <p:cNvPr id="6" name="TextBox 5"/>
          <p:cNvSpPr txBox="1"/>
          <p:nvPr/>
        </p:nvSpPr>
        <p:spPr>
          <a:xfrm>
            <a:off x="161756" y="6264930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In-house experiment with A. De </a:t>
            </a:r>
            <a:r>
              <a:rPr lang="en-US" sz="1600" dirty="0" err="1" smtClean="0"/>
              <a:t>Jong</a:t>
            </a:r>
            <a:r>
              <a:rPr lang="en-US" sz="1600" dirty="0" smtClean="0"/>
              <a:t>, J. Jasper and V. </a:t>
            </a:r>
            <a:r>
              <a:rPr lang="en-US" sz="1600" dirty="0" err="1" smtClean="0"/>
              <a:t>Honkimaki</a:t>
            </a:r>
            <a:r>
              <a:rPr lang="en-US" sz="1600" dirty="0" smtClean="0"/>
              <a:t> from ID15; Pr. E. </a:t>
            </a:r>
            <a:r>
              <a:rPr lang="en-US" sz="1600" dirty="0" err="1" smtClean="0"/>
              <a:t>Vlieg</a:t>
            </a:r>
            <a:r>
              <a:rPr lang="en-US" sz="1600" dirty="0" smtClean="0"/>
              <a:t> from </a:t>
            </a:r>
            <a:r>
              <a:rPr lang="en-GB" sz="1600" dirty="0" err="1" smtClean="0"/>
              <a:t>Radboud</a:t>
            </a:r>
            <a:r>
              <a:rPr lang="en-GB" sz="1600" dirty="0" smtClean="0"/>
              <a:t> University Nijmegen</a:t>
            </a:r>
            <a:endParaRPr lang="en-GB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932527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Main outcomes from the use of 2D </a:t>
            </a:r>
            <a:r>
              <a:rPr lang="en-US" b="1" dirty="0" err="1" smtClean="0"/>
              <a:t>CdTe</a:t>
            </a:r>
            <a:r>
              <a:rPr lang="en-US" b="1" dirty="0" smtClean="0"/>
              <a:t> detector:</a:t>
            </a:r>
          </a:p>
          <a:p>
            <a:pPr>
              <a:buFontTx/>
              <a:buChar char="-"/>
            </a:pPr>
            <a:r>
              <a:rPr lang="en-US" dirty="0" smtClean="0"/>
              <a:t> Faster and simplified sample and motors alignment procedure</a:t>
            </a:r>
          </a:p>
          <a:p>
            <a:pPr>
              <a:buFontTx/>
              <a:buChar char="-"/>
            </a:pPr>
            <a:r>
              <a:rPr lang="en-US" dirty="0" smtClean="0"/>
              <a:t> High energy needed for buried interfaces studies</a:t>
            </a:r>
          </a:p>
          <a:p>
            <a:pPr>
              <a:buFontTx/>
              <a:buChar char="-"/>
            </a:pPr>
            <a:r>
              <a:rPr lang="en-US" dirty="0" smtClean="0"/>
              <a:t> Measurement speed improvement: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732240" y="2276872"/>
            <a:ext cx="432048" cy="10081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32240" y="1916832"/>
            <a:ext cx="216024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Study fluctuations of intensity between Bragg peaks</a:t>
            </a:r>
            <a:r>
              <a:rPr lang="en-US" sz="1200" dirty="0" smtClean="0">
                <a:sym typeface="Wingdings" pitchFamily="2" charset="2"/>
              </a:rPr>
              <a:t> need for a sensitive detector with high dynamic range 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364088" y="580526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72h of continuous irradiation without significant drift</a:t>
            </a:r>
            <a:endParaRPr lang="en-GB" sz="1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17066"/>
            <a:ext cx="3008313" cy="1715790"/>
          </a:xfrm>
        </p:spPr>
        <p:txBody>
          <a:bodyPr anchor="t">
            <a:normAutofit/>
          </a:bodyPr>
          <a:lstStyle/>
          <a:p>
            <a:r>
              <a:rPr lang="en-US" dirty="0" smtClean="0"/>
              <a:t>ID17 – Edge-Illumination phase contrast imaging for mammography at 60 and 85 </a:t>
            </a:r>
            <a:r>
              <a:rPr lang="en-US" dirty="0" err="1" smtClean="0"/>
              <a:t>keV</a:t>
            </a:r>
            <a:endParaRPr lang="en-GB" dirty="0"/>
          </a:p>
        </p:txBody>
      </p:sp>
      <p:pic>
        <p:nvPicPr>
          <p:cNvPr id="2050" name="Picture 2" descr="C:\Users\ruat.ESRF\Desktop\recon_corr_0p7_1p4_resize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708920"/>
            <a:ext cx="5091684" cy="3302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9512" y="6211662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In-house experiment with A. </a:t>
            </a:r>
            <a:r>
              <a:rPr lang="en-US" sz="1600" dirty="0" err="1" smtClean="0"/>
              <a:t>Olivo</a:t>
            </a:r>
            <a:r>
              <a:rPr lang="en-US" sz="1600" dirty="0" smtClean="0"/>
              <a:t> and P. </a:t>
            </a:r>
            <a:r>
              <a:rPr lang="en-US" sz="1600" dirty="0" err="1" smtClean="0"/>
              <a:t>Diemoz</a:t>
            </a:r>
            <a:r>
              <a:rPr lang="en-US" sz="1600" dirty="0" smtClean="0"/>
              <a:t> from University College London; P. </a:t>
            </a:r>
            <a:r>
              <a:rPr lang="en-US" sz="1600" dirty="0" err="1" smtClean="0"/>
              <a:t>Coan</a:t>
            </a:r>
            <a:r>
              <a:rPr lang="en-US" sz="1600" dirty="0" smtClean="0"/>
              <a:t> from</a:t>
            </a:r>
            <a:r>
              <a:rPr lang="en-GB" sz="1600" dirty="0" smtClean="0"/>
              <a:t> Ludwig </a:t>
            </a:r>
            <a:r>
              <a:rPr lang="en-GB" sz="1600" dirty="0" err="1" smtClean="0"/>
              <a:t>Maximilians</a:t>
            </a:r>
            <a:r>
              <a:rPr lang="en-GB" sz="1600" dirty="0" smtClean="0"/>
              <a:t> University</a:t>
            </a:r>
            <a:r>
              <a:rPr lang="en-US" sz="1600" dirty="0" smtClean="0"/>
              <a:t> Munich; A. </a:t>
            </a:r>
            <a:r>
              <a:rPr lang="en-US" sz="1600" dirty="0" err="1" smtClean="0"/>
              <a:t>Bravin</a:t>
            </a:r>
            <a:r>
              <a:rPr lang="en-US" sz="1600" dirty="0" smtClean="0"/>
              <a:t> and T. </a:t>
            </a:r>
            <a:r>
              <a:rPr lang="en-US" sz="1600" dirty="0" err="1" smtClean="0"/>
              <a:t>Brochard</a:t>
            </a:r>
            <a:r>
              <a:rPr lang="en-US" sz="1600" dirty="0" smtClean="0"/>
              <a:t> from ID17</a:t>
            </a:r>
            <a:endParaRPr lang="en-GB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779912" y="2231498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From</a:t>
            </a:r>
            <a:r>
              <a:rPr lang="fr-FR" sz="1200" dirty="0" smtClean="0"/>
              <a:t> P. </a:t>
            </a:r>
            <a:r>
              <a:rPr lang="fr-FR" sz="1200" dirty="0" err="1" smtClean="0"/>
              <a:t>Munro</a:t>
            </a:r>
            <a:r>
              <a:rPr lang="fr-FR" sz="1200" dirty="0" smtClean="0"/>
              <a:t> </a:t>
            </a:r>
            <a:r>
              <a:rPr lang="fr-FR" sz="1200" i="1" dirty="0" smtClean="0"/>
              <a:t>et al.</a:t>
            </a:r>
            <a:r>
              <a:rPr lang="fr-FR" sz="1200" dirty="0" smtClean="0"/>
              <a:t>, AIP </a:t>
            </a:r>
            <a:r>
              <a:rPr lang="fr-FR" sz="1200" dirty="0" err="1" smtClean="0"/>
              <a:t>Conf</a:t>
            </a:r>
            <a:r>
              <a:rPr lang="fr-FR" sz="1200" dirty="0" smtClean="0"/>
              <a:t>. Proc. 1466, 118 (2012)</a:t>
            </a:r>
            <a:endParaRPr lang="en-US" sz="12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3779912" y="260648"/>
            <a:ext cx="5040560" cy="223224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923928" y="33265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Method</a:t>
            </a:r>
            <a:endParaRPr lang="en-GB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2574766"/>
            <a:ext cx="8712968" cy="422108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79138" y="4061971"/>
            <a:ext cx="33843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Results</a:t>
            </a:r>
          </a:p>
          <a:p>
            <a:pPr>
              <a:buFontTx/>
              <a:buChar char="-"/>
            </a:pPr>
            <a:r>
              <a:rPr lang="en-US" dirty="0" smtClean="0"/>
              <a:t> Simplified alignment</a:t>
            </a:r>
          </a:p>
          <a:p>
            <a:pPr>
              <a:buFontTx/>
              <a:buChar char="-"/>
            </a:pPr>
            <a:r>
              <a:rPr lang="en-US" dirty="0" smtClean="0"/>
              <a:t> Ability to work at high energies</a:t>
            </a:r>
          </a:p>
          <a:p>
            <a:pPr>
              <a:buFontTx/>
              <a:buChar char="-"/>
            </a:pPr>
            <a:r>
              <a:rPr lang="en-US" dirty="0" smtClean="0"/>
              <a:t> Spatial resolution ok</a:t>
            </a:r>
          </a:p>
          <a:p>
            <a:pPr>
              <a:buFontTx/>
              <a:buChar char="-"/>
            </a:pPr>
            <a:r>
              <a:rPr lang="en-US" b="1" dirty="0" smtClean="0"/>
              <a:t> Identification of small calcified zones due to tumor into human breast (60 </a:t>
            </a:r>
            <a:r>
              <a:rPr lang="en-US" b="1" dirty="0" err="1" smtClean="0"/>
              <a:t>keV</a:t>
            </a:r>
            <a:r>
              <a:rPr lang="en-US" b="1" dirty="0" smtClean="0"/>
              <a:t>)</a:t>
            </a:r>
            <a:endParaRPr lang="en-GB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1725" y="666062"/>
            <a:ext cx="4104455" cy="158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3491880" y="4005064"/>
            <a:ext cx="3096344" cy="129614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588224" y="2708920"/>
            <a:ext cx="1512168" cy="1944216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6353952" y="746948"/>
            <a:ext cx="252000" cy="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570468" y="621672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8m</a:t>
            </a:r>
            <a:endParaRPr lang="en-GB" sz="1000" dirty="0">
              <a:solidFill>
                <a:srgbClr val="FF0000"/>
              </a:solidFill>
            </a:endParaRPr>
          </a:p>
        </p:txBody>
      </p:sp>
      <p:pic>
        <p:nvPicPr>
          <p:cNvPr id="2052" name="Picture 4" descr="C:\Users\ruat.ESRF\Desktop\2012-09-13.jpg"/>
          <p:cNvPicPr>
            <a:picLocks noChangeAspect="1" noChangeArrowheads="1"/>
          </p:cNvPicPr>
          <p:nvPr/>
        </p:nvPicPr>
        <p:blipFill>
          <a:blip r:embed="rId4" cstate="print"/>
          <a:srcRect l="13885" t="9261" r="13220"/>
          <a:stretch>
            <a:fillRect/>
          </a:stretch>
        </p:blipFill>
        <p:spPr bwMode="auto">
          <a:xfrm>
            <a:off x="3635896" y="2708920"/>
            <a:ext cx="1512168" cy="1411131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 flipV="1">
            <a:off x="3491880" y="3501008"/>
            <a:ext cx="1152128" cy="1800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236296" y="1017224"/>
            <a:ext cx="5040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22.png"/>
          <p:cNvPicPr>
            <a:picLocks noChangeAspect="1"/>
          </p:cNvPicPr>
          <p:nvPr/>
        </p:nvPicPr>
        <p:blipFill>
          <a:blip r:embed="rId5" cstate="print"/>
          <a:srcRect l="11361" t="26900" r="15560" b="27950"/>
          <a:stretch>
            <a:fillRect/>
          </a:stretch>
        </p:blipFill>
        <p:spPr>
          <a:xfrm>
            <a:off x="467544" y="2636912"/>
            <a:ext cx="2768123" cy="1368152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7317182" y="1124744"/>
            <a:ext cx="28803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271808" y="791828"/>
            <a:ext cx="5040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slits</a:t>
            </a:r>
            <a:endParaRPr lang="en-GB" sz="1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7584" y="2780928"/>
            <a:ext cx="17347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Illuminated zone 512 x 1 pixel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7504" y="220486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48h of continuous irradiation without significant drift</a:t>
            </a:r>
            <a:endParaRPr lang="en-GB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004048" y="5661248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 bad lines due to defective pixels have been removed</a:t>
            </a:r>
            <a:endParaRPr lang="en-GB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26790"/>
            <a:ext cx="3008313" cy="1162050"/>
          </a:xfrm>
        </p:spPr>
        <p:txBody>
          <a:bodyPr>
            <a:noAutofit/>
          </a:bodyPr>
          <a:lstStyle/>
          <a:p>
            <a:r>
              <a:rPr lang="en-US" dirty="0" smtClean="0"/>
              <a:t>ID11 - </a:t>
            </a:r>
            <a:r>
              <a:rPr lang="en-GB" dirty="0" smtClean="0"/>
              <a:t>Mechanical stability of retained austenite grains in TRIP steels studied during deformation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6211662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Users: </a:t>
            </a:r>
            <a:r>
              <a:rPr lang="en-GB" sz="1600" b="1" dirty="0" err="1" smtClean="0"/>
              <a:t>Romain</a:t>
            </a:r>
            <a:r>
              <a:rPr lang="en-GB" sz="1600" b="1" dirty="0" smtClean="0"/>
              <a:t> </a:t>
            </a:r>
            <a:r>
              <a:rPr lang="en-GB" sz="1600" b="1" dirty="0" err="1" smtClean="0"/>
              <a:t>Blondé</a:t>
            </a:r>
            <a:r>
              <a:rPr lang="en-GB" sz="1600" b="1" dirty="0" smtClean="0"/>
              <a:t> </a:t>
            </a:r>
            <a:r>
              <a:rPr lang="en-GB" sz="1600" b="1" i="1" dirty="0" smtClean="0"/>
              <a:t>et al.</a:t>
            </a:r>
            <a:r>
              <a:rPr lang="en-GB" sz="1600" b="1" dirty="0" smtClean="0"/>
              <a:t>, </a:t>
            </a:r>
            <a:r>
              <a:rPr lang="en-GB" sz="1600" dirty="0" smtClean="0"/>
              <a:t>Delft University of Technology, The Netherlands; in collaboration with J. Wright ID11</a:t>
            </a:r>
            <a:endParaRPr lang="en-GB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2231498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/>
              <a:t>From</a:t>
            </a:r>
            <a:r>
              <a:rPr lang="fr-FR" sz="1200" dirty="0" smtClean="0"/>
              <a:t> R. </a:t>
            </a:r>
            <a:r>
              <a:rPr lang="fr-FR" sz="1200" dirty="0" err="1" smtClean="0"/>
              <a:t>Blondé</a:t>
            </a:r>
            <a:r>
              <a:rPr lang="fr-FR" sz="1200" dirty="0" smtClean="0"/>
              <a:t> </a:t>
            </a:r>
            <a:r>
              <a:rPr lang="fr-FR" sz="1200" i="1" dirty="0" smtClean="0"/>
              <a:t>et al.</a:t>
            </a:r>
            <a:r>
              <a:rPr lang="fr-FR" sz="1200" dirty="0" smtClean="0"/>
              <a:t>, AIP </a:t>
            </a:r>
            <a:r>
              <a:rPr lang="fr-FR" sz="1200" dirty="0" err="1" smtClean="0"/>
              <a:t>Conf</a:t>
            </a:r>
            <a:r>
              <a:rPr lang="fr-FR" sz="1200" dirty="0" smtClean="0"/>
              <a:t>. Proc. 1466, 118 (2012)</a:t>
            </a:r>
            <a:endParaRPr lang="en-US" sz="1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3779912" y="260648"/>
            <a:ext cx="5040560" cy="223224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923928" y="29714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Method : High resolution X-ray diffraction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620688"/>
            <a:ext cx="3384376" cy="1583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79512" y="2553866"/>
            <a:ext cx="37444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TRIP </a:t>
            </a:r>
            <a:r>
              <a:rPr lang="en-GB" sz="1600" b="1" dirty="0" smtClean="0">
                <a:sym typeface="Wingdings" pitchFamily="2" charset="2"/>
              </a:rPr>
              <a:t> </a:t>
            </a:r>
            <a:r>
              <a:rPr lang="en-GB" sz="1600" b="1" dirty="0" err="1" smtClean="0"/>
              <a:t>TRansformation</a:t>
            </a:r>
            <a:r>
              <a:rPr lang="en-GB" sz="1600" b="1" dirty="0" smtClean="0"/>
              <a:t> Induced Plasticity effect. </a:t>
            </a:r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Monitoring of individual grains in the bulk of the material to follow the formation of sub-grains prior to the transformation during deformation. </a:t>
            </a:r>
          </a:p>
          <a:p>
            <a:endParaRPr lang="en-GB" sz="1600" b="1" dirty="0" smtClean="0"/>
          </a:p>
          <a:p>
            <a:r>
              <a:rPr lang="en-GB" sz="1600" b="1" dirty="0" smtClean="0"/>
              <a:t>Conclusion: High-energy micro-beam XRD is a powerful tool to explore advanced multiphase steels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2353" y="2852936"/>
            <a:ext cx="496164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894747"/>
            <a:ext cx="2495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7616"/>
            <a:ext cx="8784976" cy="707678"/>
          </a:xfrm>
        </p:spPr>
        <p:txBody>
          <a:bodyPr>
            <a:normAutofit/>
          </a:bodyPr>
          <a:lstStyle/>
          <a:p>
            <a:r>
              <a:rPr lang="en-US" dirty="0" smtClean="0"/>
              <a:t>ID22 – Coherent SAXS or </a:t>
            </a:r>
            <a:r>
              <a:rPr lang="en-US" dirty="0" err="1" smtClean="0"/>
              <a:t>Ptychography</a:t>
            </a:r>
            <a:r>
              <a:rPr lang="en-US" dirty="0" smtClean="0"/>
              <a:t> experiment at 20 </a:t>
            </a:r>
            <a:r>
              <a:rPr lang="en-US" dirty="0" err="1" smtClean="0"/>
              <a:t>keV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First commissioned </a:t>
            </a:r>
            <a:r>
              <a:rPr lang="en-US" dirty="0" err="1" smtClean="0"/>
              <a:t>CdTe</a:t>
            </a:r>
            <a:r>
              <a:rPr lang="en-US" dirty="0" smtClean="0"/>
              <a:t> detector (single chip)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0530" y="926476"/>
            <a:ext cx="542777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35496" y="2726676"/>
            <a:ext cx="8712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/>
              <a:buChar char="à"/>
            </a:pPr>
            <a:r>
              <a:rPr lang="en-US" sz="1400" b="1" dirty="0" smtClean="0">
                <a:sym typeface="Wingdings" pitchFamily="2" charset="2"/>
              </a:rPr>
              <a:t> High number of photons in the center, </a:t>
            </a:r>
            <a:r>
              <a:rPr lang="en-US" sz="1400" b="1" dirty="0" err="1" smtClean="0">
                <a:sym typeface="Wingdings" pitchFamily="2" charset="2"/>
              </a:rPr>
              <a:t>CdTe</a:t>
            </a:r>
            <a:r>
              <a:rPr lang="en-US" sz="1400" b="1" dirty="0" smtClean="0">
                <a:sym typeface="Wingdings" pitchFamily="2" charset="2"/>
              </a:rPr>
              <a:t> needed to protect the readout chip</a:t>
            </a:r>
          </a:p>
          <a:p>
            <a:pPr algn="ctr">
              <a:buFont typeface="Wingdings"/>
              <a:buChar char="à"/>
            </a:pPr>
            <a:r>
              <a:rPr lang="en-US" sz="1400" b="1" dirty="0" smtClean="0">
                <a:sym typeface="Wingdings" pitchFamily="2" charset="2"/>
              </a:rPr>
              <a:t> Low number of photons outside the center: photon-counting feature needed</a:t>
            </a:r>
          </a:p>
          <a:p>
            <a:pPr algn="ctr">
              <a:buFont typeface="Wingdings"/>
              <a:buChar char="à"/>
            </a:pPr>
            <a:r>
              <a:rPr lang="en-US" sz="1400" dirty="0" smtClean="0">
                <a:sym typeface="Wingdings" pitchFamily="2" charset="2"/>
              </a:rPr>
              <a:t>Additional detector features needed: bad pixel masking and dead time correction to be accurately quantitative </a:t>
            </a:r>
            <a:endParaRPr lang="en-US" sz="14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179512" y="4061050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Setup 1 (FRELON like):</a:t>
            </a:r>
          </a:p>
          <a:p>
            <a:r>
              <a:rPr lang="en-US" sz="1200" b="1" i="1" dirty="0" smtClean="0"/>
              <a:t>1. Low flux scan</a:t>
            </a:r>
          </a:p>
          <a:p>
            <a:r>
              <a:rPr lang="en-US" sz="1200" b="1" i="1" dirty="0" smtClean="0"/>
              <a:t>2. High flux scan</a:t>
            </a:r>
            <a:endParaRPr lang="en-GB" sz="1200" i="1" dirty="0" smtClean="0"/>
          </a:p>
          <a:p>
            <a:r>
              <a:rPr lang="en-GB" sz="1200" b="1" dirty="0" smtClean="0"/>
              <a:t> </a:t>
            </a:r>
            <a:endParaRPr lang="en-GB" sz="12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5868144" y="4061050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Setup 2 (50% gain in time):</a:t>
            </a:r>
          </a:p>
          <a:p>
            <a:r>
              <a:rPr lang="en-US" sz="1200" b="1" i="1" dirty="0" smtClean="0"/>
              <a:t>Only one scan, attenuator in the center</a:t>
            </a:r>
            <a:endParaRPr lang="en-GB" sz="1200" dirty="0" smtClean="0"/>
          </a:p>
        </p:txBody>
      </p:sp>
      <p:pic>
        <p:nvPicPr>
          <p:cNvPr id="13" name="Picture 12" descr="siemens_star_ptycho_attenuato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4436" y="4493098"/>
            <a:ext cx="1152128" cy="1152128"/>
          </a:xfrm>
          <a:prstGeom prst="rect">
            <a:avLst/>
          </a:prstGeom>
        </p:spPr>
      </p:pic>
      <p:pic>
        <p:nvPicPr>
          <p:cNvPr id="14" name="Picture 13" descr="siemens_star_ptycho_no_attenuator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64436" y="5658290"/>
            <a:ext cx="1152128" cy="1152128"/>
          </a:xfrm>
          <a:prstGeom prst="rect">
            <a:avLst/>
          </a:prstGeom>
        </p:spPr>
      </p:pic>
      <p:pic>
        <p:nvPicPr>
          <p:cNvPr id="15" name="siemens_star_ptycho_jpg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2843808" y="4501236"/>
            <a:ext cx="2304256" cy="230425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530892" y="4467448"/>
            <a:ext cx="3600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1</a:t>
            </a:r>
            <a:endParaRPr lang="en-GB" sz="1200" dirty="0" smtClean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8924" y="5631940"/>
            <a:ext cx="3600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</a:t>
            </a:r>
            <a:endParaRPr lang="en-GB" sz="1200" dirty="0" smtClean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826052" y="6547223"/>
            <a:ext cx="3600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</a:t>
            </a:r>
            <a:endParaRPr lang="en-GB" sz="1200" dirty="0" smtClean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496" y="3501008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First experiment with </a:t>
            </a:r>
            <a:r>
              <a:rPr lang="en-GB" sz="1600" b="1" dirty="0" err="1" smtClean="0"/>
              <a:t>Maxipix-CdTe</a:t>
            </a:r>
            <a:r>
              <a:rPr lang="en-GB" sz="1600" b="1" dirty="0" smtClean="0"/>
              <a:t> done in Sept. 2012 with </a:t>
            </a:r>
            <a:r>
              <a:rPr lang="en-US" sz="1600" b="1" dirty="0" smtClean="0"/>
              <a:t>P. </a:t>
            </a:r>
            <a:r>
              <a:rPr lang="en-US" sz="1600" b="1" dirty="0" err="1" smtClean="0"/>
              <a:t>Thibault</a:t>
            </a:r>
            <a:r>
              <a:rPr lang="en-US" sz="1600" b="1" dirty="0" smtClean="0"/>
              <a:t>, </a:t>
            </a:r>
            <a:r>
              <a:rPr lang="en-GB" sz="1600" b="1" dirty="0" smtClean="0"/>
              <a:t>F. Pfeiffer </a:t>
            </a:r>
            <a:r>
              <a:rPr lang="en-GB" sz="1600" b="1" i="1" dirty="0" smtClean="0"/>
              <a:t>et al.</a:t>
            </a:r>
            <a:r>
              <a:rPr lang="en-GB" sz="1600" b="1" dirty="0" smtClean="0"/>
              <a:t> </a:t>
            </a:r>
            <a:r>
              <a:rPr lang="en-GB" sz="1600" dirty="0" smtClean="0"/>
              <a:t>from</a:t>
            </a:r>
            <a:r>
              <a:rPr lang="en-GB" sz="1600" b="1" dirty="0" smtClean="0"/>
              <a:t> </a:t>
            </a:r>
            <a:r>
              <a:rPr lang="en-GB" sz="1600" dirty="0" err="1" smtClean="0"/>
              <a:t>Technische</a:t>
            </a:r>
            <a:r>
              <a:rPr lang="en-GB" sz="1600" dirty="0" smtClean="0"/>
              <a:t> </a:t>
            </a:r>
            <a:r>
              <a:rPr lang="en-GB" sz="1600" dirty="0" err="1" smtClean="0"/>
              <a:t>Universität</a:t>
            </a:r>
            <a:r>
              <a:rPr lang="en-GB" sz="1600" dirty="0" smtClean="0"/>
              <a:t> </a:t>
            </a:r>
            <a:r>
              <a:rPr lang="en-GB" sz="1600" dirty="0" err="1" smtClean="0"/>
              <a:t>München</a:t>
            </a:r>
            <a:r>
              <a:rPr lang="en-GB" sz="1600" dirty="0" smtClean="0"/>
              <a:t>, Germany and P. </a:t>
            </a:r>
            <a:r>
              <a:rPr lang="en-GB" sz="1600" dirty="0" err="1" smtClean="0"/>
              <a:t>Cloetens</a:t>
            </a:r>
            <a:r>
              <a:rPr lang="en-GB" sz="1600" dirty="0" smtClean="0"/>
              <a:t> ID22: </a:t>
            </a:r>
            <a:endParaRPr lang="en-GB" sz="1600" i="1" dirty="0" smtClean="0"/>
          </a:p>
          <a:p>
            <a:r>
              <a:rPr lang="en-GB" sz="1600" b="1" dirty="0" smtClean="0"/>
              <a:t> </a:t>
            </a:r>
            <a:endParaRPr lang="en-GB" sz="16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2987824" y="4510854"/>
            <a:ext cx="1567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Object: Siemens Star</a:t>
            </a:r>
            <a:endParaRPr lang="en-GB" sz="1200" dirty="0" smtClean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16216" y="4510854"/>
            <a:ext cx="20162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Object: </a:t>
            </a:r>
            <a:r>
              <a:rPr lang="en-US" sz="1200" b="1" dirty="0" err="1" smtClean="0">
                <a:solidFill>
                  <a:schemeClr val="bg1"/>
                </a:solidFill>
              </a:rPr>
              <a:t>Nano</a:t>
            </a:r>
            <a:r>
              <a:rPr lang="en-US" sz="1200" b="1" dirty="0" smtClean="0">
                <a:solidFill>
                  <a:schemeClr val="bg1"/>
                </a:solidFill>
              </a:rPr>
              <a:t>-porous Au</a:t>
            </a:r>
            <a:endParaRPr lang="en-GB" sz="1200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02960"/>
            <a:ext cx="230425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0" grpId="0"/>
      <p:bldP spid="12" grpId="0"/>
      <p:bldP spid="23" grpId="0"/>
      <p:bldP spid="24" grpId="0"/>
      <p:bldP spid="25" grpId="0"/>
      <p:bldP spid="27" grpId="0"/>
      <p:bldP spid="20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28384" y="6552728"/>
            <a:ext cx="1115616" cy="332656"/>
          </a:xfrm>
        </p:spPr>
        <p:txBody>
          <a:bodyPr/>
          <a:lstStyle/>
          <a:p>
            <a:fld id="{FE7F3BDC-0838-41BF-A125-5E08CF749A1E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2D Detectors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pic>
        <p:nvPicPr>
          <p:cNvPr id="6" name="Picture 9" descr="Q315r_enlarg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9004" y="4671030"/>
            <a:ext cx="2297796" cy="1724982"/>
          </a:xfrm>
          <a:prstGeom prst="rect">
            <a:avLst/>
          </a:prstGeom>
          <a:noFill/>
        </p:spPr>
      </p:pic>
      <p:pic>
        <p:nvPicPr>
          <p:cNvPr id="9" name="Picture 11" descr="mar5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1785" y="4890659"/>
            <a:ext cx="1518053" cy="1518053"/>
          </a:xfrm>
          <a:prstGeom prst="rect">
            <a:avLst/>
          </a:prstGeom>
          <a:noFill/>
        </p:spPr>
      </p:pic>
      <p:pic>
        <p:nvPicPr>
          <p:cNvPr id="10" name="Picture 12" descr="IMG_015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7230" y="3308853"/>
            <a:ext cx="2285708" cy="171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470" y="1414909"/>
            <a:ext cx="2310564" cy="15648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2" name="Picture 6" descr="DSCN38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5566" y="963123"/>
            <a:ext cx="1712009" cy="228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susini\Desktop\data2-qf-oe-htvendor-3864344-img-prod_pilatus_6m-250x2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9017" y="3246412"/>
            <a:ext cx="2279307" cy="1526539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23167" y="2374346"/>
            <a:ext cx="1905000" cy="19050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282700" y="1989112"/>
            <a:ext cx="14605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In house</a:t>
            </a:r>
            <a:endParaRPr lang="en-GB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49900" y="1506512"/>
            <a:ext cx="14605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In house</a:t>
            </a:r>
            <a:endParaRPr lang="en-GB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85000" y="3919512"/>
            <a:ext cx="14605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In house</a:t>
            </a:r>
            <a:endParaRPr lang="en-GB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600" y="3754412"/>
            <a:ext cx="14605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Commercial</a:t>
            </a:r>
            <a:endParaRPr lang="en-GB" dirty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82900" y="5392712"/>
            <a:ext cx="14605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Commercial</a:t>
            </a:r>
            <a:endParaRPr lang="en-GB" dirty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92700" y="5494312"/>
            <a:ext cx="14605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Commercial</a:t>
            </a:r>
            <a:endParaRPr lang="en-GB" dirty="0"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7616"/>
            <a:ext cx="8784976" cy="707678"/>
          </a:xfrm>
        </p:spPr>
        <p:txBody>
          <a:bodyPr>
            <a:normAutofit/>
          </a:bodyPr>
          <a:lstStyle/>
          <a:p>
            <a:r>
              <a:rPr lang="en-US" dirty="0" smtClean="0"/>
              <a:t>ID22 – Coherent SAXS or </a:t>
            </a:r>
            <a:r>
              <a:rPr lang="en-US" dirty="0" err="1" smtClean="0"/>
              <a:t>Ptychography</a:t>
            </a:r>
            <a:r>
              <a:rPr lang="en-US" dirty="0" smtClean="0"/>
              <a:t> experiment at 20 </a:t>
            </a:r>
            <a:r>
              <a:rPr lang="en-US" dirty="0" err="1" smtClean="0"/>
              <a:t>keV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First commissioned </a:t>
            </a:r>
            <a:r>
              <a:rPr lang="en-US" dirty="0" err="1" smtClean="0"/>
              <a:t>CdTe</a:t>
            </a:r>
            <a:r>
              <a:rPr lang="en-US" dirty="0" smtClean="0"/>
              <a:t> detector (single chip)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0530" y="926476"/>
            <a:ext cx="542777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5"/>
          <p:cNvGrpSpPr/>
          <p:nvPr/>
        </p:nvGrpSpPr>
        <p:grpSpPr>
          <a:xfrm>
            <a:off x="3279254" y="4221088"/>
            <a:ext cx="4245074" cy="2046554"/>
            <a:chOff x="107504" y="1238430"/>
            <a:chExt cx="4245074" cy="2046554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4936" y="1238430"/>
              <a:ext cx="2448272" cy="17817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2123728" y="2165381"/>
              <a:ext cx="2228850" cy="6572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2640" rIns="90000" bIns="450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dirty="0">
                  <a:solidFill>
                    <a:srgbClr val="000000"/>
                  </a:solidFill>
                </a:rPr>
                <a:t>Integrating:</a:t>
              </a:r>
              <a:br>
                <a:rPr lang="en-US" sz="1400" dirty="0">
                  <a:solidFill>
                    <a:srgbClr val="000000"/>
                  </a:solidFill>
                </a:rPr>
              </a:br>
              <a:r>
                <a:rPr lang="en-US" sz="1400" dirty="0">
                  <a:solidFill>
                    <a:srgbClr val="000000"/>
                  </a:solidFill>
                </a:rPr>
                <a:t>'Infinite' count rate</a:t>
              </a:r>
            </a:p>
          </p:txBody>
        </p:sp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>
              <a:off x="107504" y="2345184"/>
              <a:ext cx="1879600" cy="939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62640" rIns="90000" bIns="45000"/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 sz="1400" dirty="0">
                  <a:solidFill>
                    <a:srgbClr val="000000"/>
                  </a:solidFill>
                </a:rPr>
                <a:t>Counting:</a:t>
              </a:r>
              <a:br>
                <a:rPr lang="en-US" sz="1400" dirty="0">
                  <a:solidFill>
                    <a:srgbClr val="000000"/>
                  </a:solidFill>
                </a:rPr>
              </a:br>
              <a:r>
                <a:rPr lang="en-US" sz="1400" dirty="0">
                  <a:solidFill>
                    <a:srgbClr val="000000"/>
                  </a:solidFill>
                </a:rPr>
                <a:t>High sensitivity</a:t>
              </a:r>
              <a:br>
                <a:rPr lang="en-US" sz="1400" dirty="0">
                  <a:solidFill>
                    <a:srgbClr val="000000"/>
                  </a:solidFill>
                </a:rPr>
              </a:br>
              <a:r>
                <a:rPr lang="en-US" sz="1400" dirty="0" err="1">
                  <a:solidFill>
                    <a:srgbClr val="000000"/>
                  </a:solidFill>
                </a:rPr>
                <a:t>CdTe</a:t>
              </a:r>
              <a:r>
                <a:rPr lang="en-US" sz="1400" dirty="0">
                  <a:solidFill>
                    <a:srgbClr val="000000"/>
                  </a:solidFill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</a:rPr>
                <a:t>Maxipix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547664" y="4077072"/>
            <a:ext cx="2664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Future UPBL4 detector</a:t>
            </a:r>
            <a:endParaRPr lang="en-GB" sz="1600" dirty="0" smtClean="0"/>
          </a:p>
        </p:txBody>
      </p:sp>
      <p:sp>
        <p:nvSpPr>
          <p:cNvPr id="30" name="Rectangle 29"/>
          <p:cNvSpPr/>
          <p:nvPr/>
        </p:nvSpPr>
        <p:spPr>
          <a:xfrm>
            <a:off x="1115616" y="3378478"/>
            <a:ext cx="540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ym typeface="Wingdings" pitchFamily="2" charset="2"/>
              </a:rPr>
              <a:t> </a:t>
            </a:r>
            <a:r>
              <a:rPr lang="en-US" sz="1600" b="1" dirty="0" smtClean="0"/>
              <a:t>Future developments: UPBL4</a:t>
            </a:r>
            <a:endParaRPr lang="en-GB" sz="16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67496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Flat-fields: </a:t>
            </a:r>
          </a:p>
          <a:p>
            <a:pPr>
              <a:buFontTx/>
              <a:buChar char="-"/>
            </a:pPr>
            <a:r>
              <a:rPr lang="en-US" b="1" dirty="0" smtClean="0"/>
              <a:t> A few additional disconnected pixels, not in the ‘damaged’ zone</a:t>
            </a:r>
          </a:p>
          <a:p>
            <a:pPr>
              <a:buFontTx/>
              <a:buChar char="-"/>
            </a:pPr>
            <a:r>
              <a:rPr lang="en-US" b="1" dirty="0" smtClean="0"/>
              <a:t> Some blobs decreased in size (</a:t>
            </a:r>
            <a:r>
              <a:rPr lang="en-US" b="1" dirty="0" smtClean="0">
                <a:solidFill>
                  <a:srgbClr val="FF0000"/>
                </a:solidFill>
              </a:rPr>
              <a:t>o</a:t>
            </a:r>
            <a:r>
              <a:rPr lang="en-US" b="1" dirty="0" smtClean="0"/>
              <a:t>), some increased in size (</a:t>
            </a:r>
            <a:r>
              <a:rPr lang="en-US" b="1" dirty="0" smtClean="0">
                <a:solidFill>
                  <a:srgbClr val="00B050"/>
                </a:solidFill>
              </a:rPr>
              <a:t>o</a:t>
            </a:r>
            <a:r>
              <a:rPr lang="en-US" b="1" dirty="0" smtClean="0"/>
              <a:t>)</a:t>
            </a:r>
          </a:p>
          <a:p>
            <a:pPr>
              <a:buFontTx/>
              <a:buChar char="-"/>
            </a:pPr>
            <a:r>
              <a:rPr lang="en-US" b="1" dirty="0" smtClean="0"/>
              <a:t> Some blobs have some ‘rays’ linked to new structures (</a:t>
            </a:r>
            <a:r>
              <a:rPr lang="en-US" b="1" dirty="0" smtClean="0">
                <a:solidFill>
                  <a:srgbClr val="00B0F0"/>
                </a:solidFill>
              </a:rPr>
              <a:t>o</a:t>
            </a:r>
            <a:r>
              <a:rPr lang="en-US" b="1" dirty="0" smtClean="0"/>
              <a:t>)</a:t>
            </a:r>
          </a:p>
          <a:p>
            <a:pPr>
              <a:buFontTx/>
              <a:buChar char="-"/>
            </a:pPr>
            <a:r>
              <a:rPr lang="en-US" b="1" dirty="0" smtClean="0"/>
              <a:t> Scratch or other undefined features linked to new structures? (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--, o</a:t>
            </a:r>
            <a:r>
              <a:rPr lang="en-US" b="1" dirty="0" smtClean="0"/>
              <a:t>)</a:t>
            </a:r>
          </a:p>
        </p:txBody>
      </p:sp>
      <p:pic>
        <p:nvPicPr>
          <p:cNvPr id="7" name="Picture 6" descr="Flat-Field_S2_22-70keV_ffImageComp.png"/>
          <p:cNvPicPr>
            <a:picLocks noChangeAspect="1"/>
          </p:cNvPicPr>
          <p:nvPr/>
        </p:nvPicPr>
        <p:blipFill>
          <a:blip r:embed="rId2" cstate="print"/>
          <a:srcRect l="13579" t="9322" r="12594" b="9313"/>
          <a:stretch>
            <a:fillRect/>
          </a:stretch>
        </p:blipFill>
        <p:spPr>
          <a:xfrm>
            <a:off x="58853" y="1916832"/>
            <a:ext cx="5381532" cy="4448225"/>
          </a:xfrm>
          <a:prstGeom prst="rect">
            <a:avLst/>
          </a:prstGeom>
        </p:spPr>
      </p:pic>
      <p:pic>
        <p:nvPicPr>
          <p:cNvPr id="8" name="Picture 7" descr="tpxfmf46_Agff_150x1s_thl11_afterrecalibra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7364" y="1964888"/>
            <a:ext cx="4351026" cy="4351026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2771800" y="2755448"/>
            <a:ext cx="288032" cy="28803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lowchart: Connector 5"/>
          <p:cNvSpPr/>
          <p:nvPr/>
        </p:nvSpPr>
        <p:spPr>
          <a:xfrm>
            <a:off x="7298779" y="2793548"/>
            <a:ext cx="288032" cy="28803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owchart: Connector 8"/>
          <p:cNvSpPr/>
          <p:nvPr/>
        </p:nvSpPr>
        <p:spPr>
          <a:xfrm>
            <a:off x="1144191" y="3119680"/>
            <a:ext cx="288032" cy="28803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Connector 9"/>
          <p:cNvSpPr/>
          <p:nvPr/>
        </p:nvSpPr>
        <p:spPr>
          <a:xfrm>
            <a:off x="241995" y="2236534"/>
            <a:ext cx="504056" cy="720080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/>
          <p:cNvSpPr/>
          <p:nvPr/>
        </p:nvSpPr>
        <p:spPr>
          <a:xfrm>
            <a:off x="38100" y="5908942"/>
            <a:ext cx="288032" cy="28803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Connector 11"/>
          <p:cNvSpPr/>
          <p:nvPr/>
        </p:nvSpPr>
        <p:spPr>
          <a:xfrm>
            <a:off x="2925341" y="3513628"/>
            <a:ext cx="288032" cy="288032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Connector 12"/>
          <p:cNvSpPr/>
          <p:nvPr/>
        </p:nvSpPr>
        <p:spPr>
          <a:xfrm>
            <a:off x="7452320" y="3523153"/>
            <a:ext cx="288032" cy="288032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owchart: Connector 14"/>
          <p:cNvSpPr/>
          <p:nvPr/>
        </p:nvSpPr>
        <p:spPr>
          <a:xfrm>
            <a:off x="5680695" y="3167305"/>
            <a:ext cx="288032" cy="28803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lowchart: Connector 15"/>
          <p:cNvSpPr/>
          <p:nvPr/>
        </p:nvSpPr>
        <p:spPr>
          <a:xfrm>
            <a:off x="4778499" y="2284159"/>
            <a:ext cx="504056" cy="720080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lowchart: Connector 16"/>
          <p:cNvSpPr/>
          <p:nvPr/>
        </p:nvSpPr>
        <p:spPr>
          <a:xfrm>
            <a:off x="3385964" y="3755132"/>
            <a:ext cx="288032" cy="288032"/>
          </a:xfrm>
          <a:prstGeom prst="flowChartConnector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lowchart: Connector 17"/>
          <p:cNvSpPr/>
          <p:nvPr/>
        </p:nvSpPr>
        <p:spPr>
          <a:xfrm>
            <a:off x="7927801" y="3789040"/>
            <a:ext cx="288032" cy="288032"/>
          </a:xfrm>
          <a:prstGeom prst="flowChartConnector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lowchart: Connector 18"/>
          <p:cNvSpPr/>
          <p:nvPr/>
        </p:nvSpPr>
        <p:spPr>
          <a:xfrm>
            <a:off x="2978299" y="3510533"/>
            <a:ext cx="288032" cy="288032"/>
          </a:xfrm>
          <a:prstGeom prst="flowChartConnector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lowchart: Connector 19"/>
          <p:cNvSpPr/>
          <p:nvPr/>
        </p:nvSpPr>
        <p:spPr>
          <a:xfrm>
            <a:off x="7505278" y="3520058"/>
            <a:ext cx="288032" cy="288032"/>
          </a:xfrm>
          <a:prstGeom prst="flowChartConnector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/>
          <p:cNvCxnSpPr/>
          <p:nvPr/>
        </p:nvCxnSpPr>
        <p:spPr>
          <a:xfrm>
            <a:off x="3395489" y="4173463"/>
            <a:ext cx="288032" cy="36004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41518" y="4168130"/>
            <a:ext cx="288032" cy="36004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owchart: Connector 23"/>
          <p:cNvSpPr/>
          <p:nvPr/>
        </p:nvSpPr>
        <p:spPr>
          <a:xfrm>
            <a:off x="3237756" y="3347467"/>
            <a:ext cx="360040" cy="28803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/>
          <p:cNvSpPr/>
          <p:nvPr/>
        </p:nvSpPr>
        <p:spPr>
          <a:xfrm>
            <a:off x="7749877" y="3347467"/>
            <a:ext cx="360040" cy="28803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lowchart: Connector 25"/>
          <p:cNvSpPr/>
          <p:nvPr/>
        </p:nvSpPr>
        <p:spPr>
          <a:xfrm>
            <a:off x="4600575" y="5886797"/>
            <a:ext cx="288032" cy="288032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lowchart: Connector 26"/>
          <p:cNvSpPr/>
          <p:nvPr/>
        </p:nvSpPr>
        <p:spPr>
          <a:xfrm>
            <a:off x="1907704" y="6093296"/>
            <a:ext cx="288032" cy="288032"/>
          </a:xfrm>
          <a:prstGeom prst="flowChartConnector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lowchart: Connector 27"/>
          <p:cNvSpPr/>
          <p:nvPr/>
        </p:nvSpPr>
        <p:spPr>
          <a:xfrm>
            <a:off x="2411760" y="4005064"/>
            <a:ext cx="288032" cy="288032"/>
          </a:xfrm>
          <a:prstGeom prst="flowChartConnector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lowchart: Connector 28"/>
          <p:cNvSpPr/>
          <p:nvPr/>
        </p:nvSpPr>
        <p:spPr>
          <a:xfrm>
            <a:off x="6444208" y="6098629"/>
            <a:ext cx="288032" cy="288032"/>
          </a:xfrm>
          <a:prstGeom prst="flowChartConnector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lowchart: Connector 29"/>
          <p:cNvSpPr/>
          <p:nvPr/>
        </p:nvSpPr>
        <p:spPr>
          <a:xfrm>
            <a:off x="6948264" y="4010397"/>
            <a:ext cx="288032" cy="288032"/>
          </a:xfrm>
          <a:prstGeom prst="flowChartConnector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pxfmf46_pattern3_thl11_50x100ms.png"/>
          <p:cNvPicPr>
            <a:picLocks noChangeAspect="1"/>
          </p:cNvPicPr>
          <p:nvPr/>
        </p:nvPicPr>
        <p:blipFill>
          <a:blip r:embed="rId2" cstate="print">
            <a:lum bright="21000"/>
          </a:blip>
          <a:stretch>
            <a:fillRect/>
          </a:stretch>
        </p:blipFill>
        <p:spPr>
          <a:xfrm>
            <a:off x="395536" y="1340768"/>
            <a:ext cx="4392488" cy="4392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548680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Lead pattern image: ‘</a:t>
            </a:r>
            <a:r>
              <a:rPr lang="en-US" sz="2400" b="1" dirty="0" err="1" smtClean="0"/>
              <a:t>Vamos</a:t>
            </a:r>
            <a:r>
              <a:rPr lang="en-US" sz="2400" b="1" dirty="0" smtClean="0"/>
              <a:t> a la playa’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92080" y="2860311"/>
            <a:ext cx="10081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60232" y="253714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Comes from the backside contact? 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292080" y="3595140"/>
            <a:ext cx="10081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60232" y="3271975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Comes from the </a:t>
            </a:r>
            <a:r>
              <a:rPr lang="en-US" dirty="0" err="1" smtClean="0"/>
              <a:t>CdTe</a:t>
            </a:r>
            <a:r>
              <a:rPr lang="en-US" dirty="0" smtClean="0"/>
              <a:t> bulk crystal? 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292080" y="4329970"/>
            <a:ext cx="10081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60232" y="4006805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Comes from the pixel contacts? 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uat.ESRF\Documents\YS_ESRF\HIZPAD_Exp\Exp-2013-05-03_Topo_BM5\P5070377.TIF"/>
          <p:cNvPicPr>
            <a:picLocks noChangeAspect="1" noChangeArrowheads="1"/>
          </p:cNvPicPr>
          <p:nvPr/>
        </p:nvPicPr>
        <p:blipFill>
          <a:blip r:embed="rId2" cstate="print"/>
          <a:srcRect t="33989" b="34869"/>
          <a:stretch>
            <a:fillRect/>
          </a:stretch>
        </p:blipFill>
        <p:spPr bwMode="auto">
          <a:xfrm rot="16200000">
            <a:off x="70340" y="1270428"/>
            <a:ext cx="4431319" cy="4572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5536" y="7647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Stretched and Rotated image  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tpxfmf46_Agff_150x1s_thl11_afterrecalibra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484785"/>
            <a:ext cx="4104456" cy="410445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788024" y="773832"/>
            <a:ext cx="25202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Flat-Field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93747"/>
            <a:ext cx="8064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TOPOGRAPHY</a:t>
            </a:r>
          </a:p>
          <a:p>
            <a:r>
              <a:rPr lang="en-US" b="1" dirty="0" smtClean="0"/>
              <a:t>Bragg geometry, grazing incidence, 20 </a:t>
            </a:r>
            <a:r>
              <a:rPr lang="en-US" b="1" dirty="0" err="1" smtClean="0"/>
              <a:t>keV</a:t>
            </a:r>
            <a:r>
              <a:rPr lang="en-US" b="1" dirty="0" smtClean="0"/>
              <a:t> monochromatic beam, 004 reflection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5656" y="5805264"/>
            <a:ext cx="7380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see blobs and dislocation lines. Faint lines looking like additional structures. Blobs aligned with these lines? </a:t>
            </a:r>
          </a:p>
          <a:p>
            <a:r>
              <a:rPr lang="en-US" dirty="0" smtClean="0"/>
              <a:t>Large vertical structures visible with natural light on backside contact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ruat.ESRF\Documents\YS_ESRF\TPXFMF46\MEB\2013-05-27_CdTe_ruat\CdTe_lowerright_x200_5keV.tif"/>
          <p:cNvPicPr>
            <a:picLocks noChangeAspect="1" noChangeArrowheads="1"/>
          </p:cNvPicPr>
          <p:nvPr/>
        </p:nvPicPr>
        <p:blipFill>
          <a:blip r:embed="rId2" cstate="print">
            <a:lum bright="7000" contrast="-7000"/>
          </a:blip>
          <a:srcRect/>
          <a:stretch>
            <a:fillRect/>
          </a:stretch>
        </p:blipFill>
        <p:spPr bwMode="auto">
          <a:xfrm>
            <a:off x="35496" y="158938"/>
            <a:ext cx="4392488" cy="3774118"/>
          </a:xfrm>
          <a:prstGeom prst="rect">
            <a:avLst/>
          </a:prstGeom>
          <a:noFill/>
        </p:spPr>
      </p:pic>
      <p:pic>
        <p:nvPicPr>
          <p:cNvPr id="2052" name="Picture 4" descr="C:\Users\ruat.ESRF\Documents\YS_ESRF\TPXFMF46\MEB\2013-05-27_CdTe_ruat\CdTe_lowerright_x200_15keV.tif"/>
          <p:cNvPicPr>
            <a:picLocks noChangeAspect="1" noChangeArrowheads="1"/>
          </p:cNvPicPr>
          <p:nvPr/>
        </p:nvPicPr>
        <p:blipFill>
          <a:blip r:embed="rId3" cstate="print">
            <a:lum bright="9000" contrast="9000"/>
          </a:blip>
          <a:srcRect/>
          <a:stretch>
            <a:fillRect/>
          </a:stretch>
        </p:blipFill>
        <p:spPr bwMode="auto">
          <a:xfrm>
            <a:off x="4281918" y="2708920"/>
            <a:ext cx="4754578" cy="4085233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6675" y="2598415"/>
            <a:ext cx="25202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EBM, 5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keV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27401" y="5454352"/>
            <a:ext cx="25202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EBM, 15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keV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tpxfmf46_Agff_150x1s_thl11_afterrecalibra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2374" y="4451970"/>
            <a:ext cx="1440160" cy="14401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19672" y="4941168"/>
            <a:ext cx="86400" cy="68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505325" y="347172"/>
            <a:ext cx="5323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BACKSIDE CONTACT SURFACE STATE</a:t>
            </a:r>
          </a:p>
          <a:p>
            <a:r>
              <a:rPr lang="en-US" b="1" dirty="0" smtClean="0"/>
              <a:t>AFM</a:t>
            </a:r>
          </a:p>
          <a:p>
            <a:r>
              <a:rPr lang="en-GB" b="1" dirty="0" smtClean="0"/>
              <a:t>DIC microscopy</a:t>
            </a:r>
          </a:p>
          <a:p>
            <a:r>
              <a:rPr lang="en-US" b="1" dirty="0" smtClean="0"/>
              <a:t>Conventional microscopy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EBM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Direct Detection Detectors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96943" y="1500733"/>
            <a:ext cx="3375057" cy="4232523"/>
            <a:chOff x="1196943" y="1500733"/>
            <a:chExt cx="3375057" cy="4232523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654" t="4301" r="51043" b="2945"/>
            <a:stretch>
              <a:fillRect/>
            </a:stretch>
          </p:blipFill>
          <p:spPr bwMode="auto">
            <a:xfrm>
              <a:off x="1196943" y="1500733"/>
              <a:ext cx="3375057" cy="4232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3275856" y="3660974"/>
              <a:ext cx="1080120" cy="3077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CCD/CMOS</a:t>
              </a:r>
              <a:endParaRPr lang="en-GB" sz="1400" b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Direct Detection Detectors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1196943" y="1500733"/>
            <a:ext cx="6831441" cy="4232523"/>
            <a:chOff x="1124935" y="1556792"/>
            <a:chExt cx="6831441" cy="4232523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4654" t="4301" r="5673" b="2945"/>
            <a:stretch>
              <a:fillRect/>
            </a:stretch>
          </p:blipFill>
          <p:spPr bwMode="auto">
            <a:xfrm>
              <a:off x="1124935" y="1556792"/>
              <a:ext cx="6831441" cy="4232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3203848" y="3717033"/>
              <a:ext cx="1080120" cy="3077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CCD/CMOS</a:t>
              </a:r>
              <a:endParaRPr lang="en-GB" sz="1400" b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 bwMode="auto">
          <a:xfrm>
            <a:off x="179512" y="980728"/>
            <a:ext cx="8424936" cy="112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latin typeface="Calibri" pitchFamily="34" charset="0"/>
                <a:ea typeface="+mj-ea"/>
                <a:cs typeface="+mj-cs"/>
              </a:rPr>
              <a:t>Single photon counting with threshold</a:t>
            </a:r>
            <a:r>
              <a:rPr lang="en-US" sz="2400" b="1" kern="0" dirty="0" smtClean="0">
                <a:latin typeface="Calibri" pitchFamily="34" charset="0"/>
              </a:rPr>
              <a:t>: noise-free detection</a:t>
            </a:r>
            <a:r>
              <a:rPr lang="en-US" sz="2400" b="1" kern="0" dirty="0" smtClean="0">
                <a:latin typeface="Calibri" pitchFamily="34" charset="0"/>
                <a:ea typeface="+mj-ea"/>
                <a:cs typeface="+mj-cs"/>
              </a:rPr>
              <a:t> </a:t>
            </a:r>
          </a:p>
          <a:p>
            <a:pPr>
              <a:defRPr/>
            </a:pPr>
            <a:r>
              <a:rPr kumimoji="0" lang="en-US" sz="200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/>
            </a:r>
            <a:br>
              <a:rPr kumimoji="0" lang="en-US" sz="200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endParaRPr kumimoji="0" lang="en-US" sz="200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28" name="Picture 2" descr="picture_tot"/>
          <p:cNvPicPr>
            <a:picLocks noChangeAspect="1" noChangeArrowheads="1"/>
          </p:cNvPicPr>
          <p:nvPr/>
        </p:nvPicPr>
        <p:blipFill>
          <a:blip r:embed="rId2" cstate="print"/>
          <a:srcRect b="-5652"/>
          <a:stretch>
            <a:fillRect/>
          </a:stretch>
        </p:blipFill>
        <p:spPr bwMode="auto">
          <a:xfrm>
            <a:off x="1521046" y="2153346"/>
            <a:ext cx="6570404" cy="269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2915816" y="4666991"/>
            <a:ext cx="504056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Direct Detection Detectors </a:t>
            </a: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 Single Photon Counting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5397116"/>
            <a:ext cx="8424936" cy="112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latin typeface="Calibri" pitchFamily="34" charset="0"/>
                <a:ea typeface="+mj-ea"/>
                <a:cs typeface="+mj-cs"/>
              </a:rPr>
              <a:t>Today all direct detection &amp; single photon counting detectors are equipped with Si sensors </a:t>
            </a:r>
          </a:p>
          <a:p>
            <a:pPr>
              <a:defRPr/>
            </a:pPr>
            <a:r>
              <a:rPr kumimoji="0" lang="en-US" sz="200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/>
            </a:r>
            <a:br>
              <a:rPr kumimoji="0" lang="en-US" sz="200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endParaRPr kumimoji="0" lang="en-US" sz="200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87624" y="5157192"/>
            <a:ext cx="64087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771800" y="4221088"/>
            <a:ext cx="4824536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F3BDC-0838-41BF-A125-5E08CF749A1E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79512" y="188640"/>
            <a:ext cx="871296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Towards High Z sensors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1052736"/>
            <a:ext cx="864096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ESRF UPGRADE: </a:t>
            </a:r>
          </a:p>
          <a:p>
            <a:r>
              <a:rPr lang="en-US" sz="2400" b="1" dirty="0" smtClean="0"/>
              <a:t>	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	        </a:t>
            </a:r>
            <a:r>
              <a:rPr lang="en-US" sz="2400" b="1" u="sng" dirty="0" smtClean="0"/>
              <a:t>Increased brilliance &amp; increased photon energies !!</a:t>
            </a:r>
            <a:r>
              <a:rPr lang="en-US" sz="2400" b="1" dirty="0" smtClean="0"/>
              <a:t>              </a:t>
            </a:r>
            <a:endParaRPr lang="en-US" sz="2000" b="1" dirty="0" smtClean="0"/>
          </a:p>
          <a:p>
            <a:r>
              <a:rPr lang="en-US" sz="2000" dirty="0" smtClean="0"/>
              <a:t>	</a:t>
            </a:r>
          </a:p>
          <a:p>
            <a:r>
              <a:rPr lang="en-US" sz="2000" dirty="0" smtClean="0"/>
              <a:t>	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90708"/>
            <a:ext cx="71151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615874"/>
            <a:ext cx="3720911" cy="18604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638612"/>
            <a:ext cx="2808312" cy="186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p_sim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cp_simple</Template>
  <TotalTime>3810</TotalTime>
  <Words>2897</Words>
  <Application>Microsoft Office PowerPoint</Application>
  <PresentationFormat>Presentazione su schermo (4:3)</PresentationFormat>
  <Paragraphs>513</Paragraphs>
  <Slides>54</Slides>
  <Notes>2</Notes>
  <HiddenSlides>1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55" baseType="lpstr">
      <vt:lpstr>cp_simple</vt:lpstr>
      <vt:lpstr>Development of High Z Photon-Counting X-ray Detectors for Synchrotron Experiments Above 30 keV</vt:lpstr>
      <vt:lpstr>Outline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Outline</vt:lpstr>
      <vt:lpstr>Presentazione standard di PowerPoint</vt:lpstr>
      <vt:lpstr>Presentazione standard di PowerPoint</vt:lpstr>
      <vt:lpstr>Presentazione standard di PowerPoint</vt:lpstr>
      <vt:lpstr>HIZPAD at ESRF  Maxipix-CdTe, a direct detection imaging system for synchrotron beamlines in the 5 to 150 keV energy range </vt:lpstr>
      <vt:lpstr>Presentazione standard di PowerPoint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Some of the main milestones of the CdTe community:</vt:lpstr>
      <vt:lpstr>Presentazione standard di PowerPoint</vt:lpstr>
      <vt:lpstr>Presentazione standard di PowerPoint</vt:lpstr>
      <vt:lpstr>Irradiation with 30 keV X-rays @ 1010 photons/mm2/s for 12h</vt:lpstr>
      <vt:lpstr>Presentazione standard di PowerPoint</vt:lpstr>
      <vt:lpstr>Outline</vt:lpstr>
      <vt:lpstr> Beamline evaluations at ESRF </vt:lpstr>
      <vt:lpstr>Outline</vt:lpstr>
      <vt:lpstr>FUTURE PLANS </vt:lpstr>
      <vt:lpstr>Presentazione standard di PowerPoint</vt:lpstr>
      <vt:lpstr>Many thanks to the following people who contributed to this presentation:  The ESRF Detector Unit  Collaborators of the ESRF Science Division  Our partners from European projects  Thank you for your attention!</vt:lpstr>
      <vt:lpstr>ESRF Development "roadmap"</vt:lpstr>
      <vt:lpstr>Irradiation with 30 keV X-rays @ 1010 photons/mm2/s for 12h</vt:lpstr>
      <vt:lpstr>Beam viewer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ID15 – Surface diffraction on liquid Ga(N) / solid Sapphire interface at 70 keV</vt:lpstr>
      <vt:lpstr>ID17 – Edge-Illumination phase contrast imaging for mammography at 60 and 85 keV</vt:lpstr>
      <vt:lpstr>ID11 - Mechanical stability of retained austenite grains in TRIP steels studied during deformation</vt:lpstr>
      <vt:lpstr>ID22 – Coherent SAXS or Ptychography experiment at 20 keV First commissioned CdTe detector (single chip)</vt:lpstr>
      <vt:lpstr>ID22 – Coherent SAXS or Ptychography experiment at 20 keV First commissioned CdTe detector (single chip)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ESRF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Active edge Si sensors First tests results</dc:title>
  <dc:creator>ESRF</dc:creator>
  <cp:lastModifiedBy>tecno</cp:lastModifiedBy>
  <cp:revision>421</cp:revision>
  <dcterms:created xsi:type="dcterms:W3CDTF">2013-04-09T16:44:27Z</dcterms:created>
  <dcterms:modified xsi:type="dcterms:W3CDTF">2013-10-10T06:12:42Z</dcterms:modified>
</cp:coreProperties>
</file>