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3" r:id="rId3"/>
    <p:sldId id="265" r:id="rId4"/>
    <p:sldId id="256" r:id="rId5"/>
    <p:sldId id="263" r:id="rId6"/>
    <p:sldId id="257" r:id="rId7"/>
    <p:sldId id="258" r:id="rId8"/>
    <p:sldId id="259" r:id="rId9"/>
    <p:sldId id="260" r:id="rId10"/>
    <p:sldId id="261" r:id="rId11"/>
    <p:sldId id="262" r:id="rId12"/>
    <p:sldId id="270" r:id="rId13"/>
    <p:sldId id="279" r:id="rId14"/>
    <p:sldId id="275" r:id="rId15"/>
    <p:sldId id="271" r:id="rId16"/>
    <p:sldId id="278" r:id="rId17"/>
    <p:sldId id="266" r:id="rId18"/>
    <p:sldId id="267" r:id="rId19"/>
    <p:sldId id="268" r:id="rId20"/>
    <p:sldId id="269" r:id="rId21"/>
    <p:sldId id="264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3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8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0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5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1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4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3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4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1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2B790-177A-634D-BDC0-E44D1B969B22}" type="datetimeFigureOut">
              <a:rPr lang="en-US" smtClean="0"/>
              <a:t>10/9/2013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4438-826D-CD49-891C-17A7657594A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5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Maximizing Science from JWST Detectors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Regan, Eddie Bergeron, Rachel Anderson, Doug Long (</a:t>
            </a:r>
            <a:r>
              <a:rPr lang="en-US" dirty="0" err="1" smtClean="0"/>
              <a:t>STScI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6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5900" y="160338"/>
            <a:ext cx="8229600" cy="6651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After 20 minutes of resetting.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0200" y="6146800"/>
            <a:ext cx="314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Number, 10 seconds/read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4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2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8572500" cy="5715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35568" y="0"/>
            <a:ext cx="8229600" cy="6651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Overall, resetting doesn’t increase the decay of the persistence.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0200" y="6146800"/>
            <a:ext cx="314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Number, 10 seconds/read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5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808" y="6146800"/>
            <a:ext cx="84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829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r>
              <a:rPr lang="en-US" dirty="0" smtClean="0">
                <a:solidFill>
                  <a:schemeClr val="bg1"/>
                </a:solidFill>
              </a:rPr>
              <a:t>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529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118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653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0908" y="6146800"/>
            <a:ext cx="119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8633" y="6146800"/>
            <a:ext cx="10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6358" y="6146800"/>
            <a:ext cx="96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4083" y="6146800"/>
            <a:ext cx="96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" y="122238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 simpler way to create the metric is just to set VRESET = DSUB and expose for the requested time.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416" y="1168400"/>
            <a:ext cx="612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bigmericel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1170432"/>
            <a:ext cx="8368042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7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bias change yields 55% of the persistence seen in the light saturated images. Which is consistent with the fraction of the full well used.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bigmetricrati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0" b="-807"/>
          <a:stretch/>
        </p:blipFill>
        <p:spPr>
          <a:xfrm>
            <a:off x="412762" y="5156200"/>
            <a:ext cx="8412480" cy="1295545"/>
          </a:xfrm>
          <a:prstGeom prst="rect">
            <a:avLst/>
          </a:prstGeom>
        </p:spPr>
      </p:pic>
      <p:pic>
        <p:nvPicPr>
          <p:cNvPr id="4" name="Picture 3" descr="bigmericele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8" b="920"/>
          <a:stretch/>
        </p:blipFill>
        <p:spPr>
          <a:xfrm>
            <a:off x="457200" y="3558032"/>
            <a:ext cx="8368042" cy="1225296"/>
          </a:xfrm>
          <a:prstGeom prst="rect">
            <a:avLst/>
          </a:prstGeom>
        </p:spPr>
      </p:pic>
      <p:pic>
        <p:nvPicPr>
          <p:cNvPr id="5" name="Picture 4" descr="bigmericligh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1" b="-2719"/>
          <a:stretch/>
        </p:blipFill>
        <p:spPr>
          <a:xfrm>
            <a:off x="457200" y="1778000"/>
            <a:ext cx="8374879" cy="1408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27202"/>
            <a:ext cx="25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Saturation for 20 minutes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188700"/>
            <a:ext cx="28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Changed bias for 20 minutes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783328"/>
            <a:ext cx="67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Ratio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0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entation2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5274" r="63046" b="3613"/>
          <a:stretch/>
        </p:blipFill>
        <p:spPr>
          <a:xfrm>
            <a:off x="1498600" y="1417638"/>
            <a:ext cx="5283200" cy="53787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maximum persistence is controlled by the number of empty traps in the depletion region.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3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ias_rati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64" b="-92"/>
          <a:stretch/>
        </p:blipFill>
        <p:spPr>
          <a:xfrm>
            <a:off x="203199" y="1417638"/>
            <a:ext cx="5887949" cy="521938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lowering the detector bias, we can decrease the maximum persistence.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37300" y="2700635"/>
            <a:ext cx="2535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Ratio of total persistence </a:t>
            </a:r>
          </a:p>
          <a:p>
            <a:r>
              <a:rPr lang="en-US" dirty="0"/>
              <a:t>a</a:t>
            </a:r>
            <a:r>
              <a:rPr lang="en-US" dirty="0" smtClean="0"/>
              <a:t>fter lower net bias by</a:t>
            </a:r>
          </a:p>
          <a:p>
            <a:r>
              <a:rPr lang="en-US" dirty="0" smtClean="0"/>
              <a:t>100 mV.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3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for Temperature Variations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13" t="6383" r="8018" b="6385"/>
          <a:stretch/>
        </p:blipFill>
        <p:spPr>
          <a:xfrm>
            <a:off x="2455164" y="1943100"/>
            <a:ext cx="4351716" cy="43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2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954" b="2767"/>
          <a:stretch/>
        </p:blipFill>
        <p:spPr>
          <a:xfrm>
            <a:off x="-26750" y="846328"/>
            <a:ext cx="8878650" cy="60116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39700"/>
            <a:ext cx="8229600" cy="1143000"/>
          </a:xfrm>
        </p:spPr>
        <p:txBody>
          <a:bodyPr/>
          <a:lstStyle/>
          <a:p>
            <a:r>
              <a:rPr lang="en-US" dirty="0" smtClean="0"/>
              <a:t>The pixels are very good thermometers.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4900" y="3517900"/>
            <a:ext cx="309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100 </a:t>
            </a:r>
            <a:r>
              <a:rPr lang="en-US" dirty="0" err="1" smtClean="0"/>
              <a:t>mK</a:t>
            </a:r>
            <a:r>
              <a:rPr lang="en-US" dirty="0" smtClean="0"/>
              <a:t> change in the middle</a:t>
            </a:r>
          </a:p>
          <a:p>
            <a:r>
              <a:rPr lang="en-US" dirty="0"/>
              <a:t>o</a:t>
            </a:r>
            <a:r>
              <a:rPr lang="en-US" dirty="0" smtClean="0"/>
              <a:t>f an exposure.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9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13" t="6383" r="8018" b="6385"/>
          <a:stretch/>
        </p:blipFill>
        <p:spPr>
          <a:xfrm>
            <a:off x="131064" y="1895856"/>
            <a:ext cx="3758184" cy="3721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pixel response to temperature is not constant.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126" y="2179638"/>
            <a:ext cx="5122874" cy="3154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791" r="5376"/>
          <a:stretch/>
        </p:blipFill>
        <p:spPr>
          <a:xfrm>
            <a:off x="3889248" y="2179638"/>
            <a:ext cx="4919472" cy="31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8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solve for the observed number of electrons using a general least square solution.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9333"/>
              </p:ext>
            </p:extLst>
          </p:nvPr>
        </p:nvGraphicFramePr>
        <p:xfrm>
          <a:off x="457200" y="2425700"/>
          <a:ext cx="75866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3" imgW="2844800" imgH="228600" progId="Equation.3">
                  <p:embed/>
                </p:oleObj>
              </mc:Choice>
              <mc:Fallback>
                <p:oleObj name="Equation" r:id="rId3" imgW="2844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425700"/>
                        <a:ext cx="758666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19206"/>
              </p:ext>
            </p:extLst>
          </p:nvPr>
        </p:nvGraphicFramePr>
        <p:xfrm>
          <a:off x="457200" y="4305300"/>
          <a:ext cx="5764530" cy="61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5" imgW="2159000" imgH="228600" progId="Equation.3">
                  <p:embed/>
                </p:oleObj>
              </mc:Choice>
              <mc:Fallback>
                <p:oleObj name="Equation" r:id="rId5" imgW="2159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4305300"/>
                        <a:ext cx="5764530" cy="61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964035"/>
            <a:ext cx="2751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Light Sensitive Pixels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856335"/>
            <a:ext cx="2234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Reference Pixels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664200"/>
            <a:ext cx="7678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BUT, this requires inverting a 250 TB matrix!!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54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Measuring and understanding</a:t>
            </a:r>
          </a:p>
          <a:p>
            <a:r>
              <a:rPr lang="en-US" dirty="0"/>
              <a:t>p</a:t>
            </a:r>
            <a:r>
              <a:rPr lang="en-US" dirty="0" smtClean="0"/>
              <a:t>ersistence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Correcting for temperature </a:t>
            </a:r>
          </a:p>
          <a:p>
            <a:r>
              <a:rPr lang="en-US" dirty="0" smtClean="0"/>
              <a:t>variations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3912482"/>
            <a:ext cx="1763594" cy="1641122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110697"/>
              </p:ext>
            </p:extLst>
          </p:nvPr>
        </p:nvGraphicFramePr>
        <p:xfrm>
          <a:off x="5372100" y="1600200"/>
          <a:ext cx="1435100" cy="1445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Document" r:id="rId4" imgW="4191000" imgH="4229100" progId="Word.Document.8">
                  <p:embed/>
                </p:oleObj>
              </mc:Choice>
              <mc:Fallback>
                <p:oleObj name="Document" r:id="rId4" imgW="4191000" imgH="42291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1600200"/>
                        <a:ext cx="1435100" cy="1445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220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only a trial 100x100 subarray we are able to well approximate a temperature change.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39900"/>
            <a:ext cx="54864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6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pix_temp_color_inve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1389740"/>
            <a:ext cx="7239000" cy="54682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Alternatively, can use saturated hot pixels to directly determine the temperature (Rauscher method).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85200" cy="5257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500" dirty="0" smtClean="0"/>
              <a:t>Persistence</a:t>
            </a:r>
          </a:p>
          <a:p>
            <a:pPr>
              <a:lnSpc>
                <a:spcPct val="120000"/>
              </a:lnSpc>
            </a:pPr>
            <a:r>
              <a:rPr lang="en-US" dirty="0"/>
              <a:t>	</a:t>
            </a:r>
            <a:r>
              <a:rPr lang="en-US" sz="3400" dirty="0" smtClean="0"/>
              <a:t>Time of capture is related to time of decay but decay takes a lot longer</a:t>
            </a:r>
          </a:p>
          <a:p>
            <a:pPr>
              <a:lnSpc>
                <a:spcPct val="120000"/>
              </a:lnSpc>
            </a:pPr>
            <a:r>
              <a:rPr lang="en-US" sz="3400" dirty="0"/>
              <a:t>	</a:t>
            </a:r>
            <a:r>
              <a:rPr lang="en-US" sz="3400" dirty="0" smtClean="0"/>
              <a:t>Only time can heal persistence.</a:t>
            </a:r>
          </a:p>
          <a:p>
            <a:pPr>
              <a:lnSpc>
                <a:spcPct val="120000"/>
              </a:lnSpc>
            </a:pPr>
            <a:r>
              <a:rPr lang="en-US" sz="3400" dirty="0"/>
              <a:t>	</a:t>
            </a:r>
            <a:r>
              <a:rPr lang="en-US" sz="3400" dirty="0" smtClean="0"/>
              <a:t>Using bias changes is a better way to measure persistence.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sz="3500" dirty="0" smtClean="0"/>
              <a:t>Temperature</a:t>
            </a:r>
          </a:p>
          <a:p>
            <a:pPr>
              <a:lnSpc>
                <a:spcPct val="120000"/>
              </a:lnSpc>
            </a:pPr>
            <a:r>
              <a:rPr lang="en-US" dirty="0"/>
              <a:t>	</a:t>
            </a:r>
            <a:r>
              <a:rPr lang="en-US" sz="3400" dirty="0" smtClean="0"/>
              <a:t>We can use the detector to measure it’s own temperature.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013" t="6383" r="8018" b="6385"/>
          <a:stretch/>
        </p:blipFill>
        <p:spPr>
          <a:xfrm>
            <a:off x="7636764" y="4768146"/>
            <a:ext cx="1050036" cy="1039817"/>
          </a:xfrm>
          <a:prstGeom prst="rect">
            <a:avLst/>
          </a:prstGeom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270858"/>
              </p:ext>
            </p:extLst>
          </p:nvPr>
        </p:nvGraphicFramePr>
        <p:xfrm>
          <a:off x="7509764" y="854841"/>
          <a:ext cx="1117600" cy="112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Document" r:id="rId4" imgW="4191000" imgH="4229100" progId="Word.Document.8">
                  <p:embed/>
                </p:oleObj>
              </mc:Choice>
              <mc:Fallback>
                <p:oleObj name="Document" r:id="rId4" imgW="4191000" imgH="42291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9764" y="854841"/>
                        <a:ext cx="1117600" cy="1125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57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597698"/>
              </p:ext>
            </p:extLst>
          </p:nvPr>
        </p:nvGraphicFramePr>
        <p:xfrm>
          <a:off x="1828800" y="2035858"/>
          <a:ext cx="4787900" cy="4822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3" imgW="4191000" imgH="4229100" progId="Word.Document.8">
                  <p:embed/>
                </p:oleObj>
              </mc:Choice>
              <mc:Fallback>
                <p:oleObj name="Document" r:id="rId3" imgW="4191000" imgH="42291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035858"/>
                        <a:ext cx="4787900" cy="48221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Persistence in </a:t>
            </a:r>
            <a:r>
              <a:rPr lang="en-US" dirty="0" err="1" smtClean="0"/>
              <a:t>HgCdTe</a:t>
            </a:r>
            <a:r>
              <a:rPr lang="en-US" dirty="0" smtClean="0"/>
              <a:t> in H2-RG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1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entation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872"/>
            <a:ext cx="9575800" cy="50667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Smith model (2008) of persistence does an excellent job of matching the observations.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meric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1" y="1168400"/>
            <a:ext cx="8374879" cy="497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808" y="6146800"/>
            <a:ext cx="84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829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r>
              <a:rPr lang="en-US" dirty="0" smtClean="0">
                <a:solidFill>
                  <a:schemeClr val="bg1"/>
                </a:solidFill>
              </a:rPr>
              <a:t>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529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118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653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“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0908" y="6146800"/>
            <a:ext cx="119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8633" y="6146800"/>
            <a:ext cx="107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6358" y="6146800"/>
            <a:ext cx="96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4083" y="6146800"/>
            <a:ext cx="96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“ idle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" y="1222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 persistence metric should specify how long to soak a saturation image and how long of an idle&amp;reset before a dark is taken.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416" y="1168400"/>
            <a:ext cx="612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8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900" y="160338"/>
            <a:ext cx="8229600" cy="665162"/>
          </a:xfrm>
        </p:spPr>
        <p:txBody>
          <a:bodyPr/>
          <a:lstStyle/>
          <a:p>
            <a:r>
              <a:rPr lang="en-US" dirty="0" smtClean="0"/>
              <a:t>The differential rate falls off as an exponential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0200" y="6146800"/>
            <a:ext cx="314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Number, 10 seconds/read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4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6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15900" y="160338"/>
            <a:ext cx="8229600" cy="6651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After 20 seconds of resetting.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0200" y="6146800"/>
            <a:ext cx="314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Number, 10 seconds/read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9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6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15900" y="160338"/>
            <a:ext cx="8229600" cy="6651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After 80 seconds of resetting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0200" y="6146800"/>
            <a:ext cx="314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Number, 10 seconds/read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3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persist_1000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6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15900" y="160338"/>
            <a:ext cx="8229600" cy="6651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After 320 seconds of resetting.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0200" y="6146800"/>
            <a:ext cx="314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Number, 10 seconds/read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6877</TotalTime>
  <Words>394</Words>
  <Application>Microsoft Office PowerPoint</Application>
  <PresentationFormat>Presentazione su schermo (4:3)</PresentationFormat>
  <Paragraphs>76</Paragraphs>
  <Slides>22</Slides>
  <Notes>0</Notes>
  <HiddenSlides>2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5" baseType="lpstr">
      <vt:lpstr>Office Theme</vt:lpstr>
      <vt:lpstr>Document</vt:lpstr>
      <vt:lpstr>Equation</vt:lpstr>
      <vt:lpstr>Maximizing Science from JWST Detectors  </vt:lpstr>
      <vt:lpstr>Summary</vt:lpstr>
      <vt:lpstr>Measuring Persistence in HgCdTe in H2-RG detectors</vt:lpstr>
      <vt:lpstr>The Smith model (2008) of persistence does an excellent job of matching the observations.</vt:lpstr>
      <vt:lpstr>A persistence metric should specify how long to soak a saturation image and how long of an idle&amp;reset before a dark is taken.</vt:lpstr>
      <vt:lpstr>The differential rate falls off as an exponential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 simpler way to create the metric is just to set VRESET = DSUB and expose for the requested time.</vt:lpstr>
      <vt:lpstr>The bias change yields 55% of the persistence seen in the light saturated images. Which is consistent with the fraction of the full well used. </vt:lpstr>
      <vt:lpstr>The maximum persistence is controlled by the number of empty traps in the depletion region.</vt:lpstr>
      <vt:lpstr>By lowering the detector bias, we can decrease the maximum persistence.</vt:lpstr>
      <vt:lpstr>Correcting for Temperature Variations</vt:lpstr>
      <vt:lpstr>The pixels are very good thermometers.</vt:lpstr>
      <vt:lpstr>The pixel response to temperature is not constant.</vt:lpstr>
      <vt:lpstr>We can solve for the observed number of electrons using a general least square solution.</vt:lpstr>
      <vt:lpstr>Using only a trial 100x100 subarray we are able to well approximate a temperature change.</vt:lpstr>
      <vt:lpstr>Alternatively, can use saturated hot pixels to directly determine the temperature (Rauscher method). 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Regan</dc:creator>
  <cp:lastModifiedBy>tecno</cp:lastModifiedBy>
  <cp:revision>38</cp:revision>
  <dcterms:created xsi:type="dcterms:W3CDTF">2013-10-04T14:13:18Z</dcterms:created>
  <dcterms:modified xsi:type="dcterms:W3CDTF">2013-10-09T08:57:03Z</dcterms:modified>
</cp:coreProperties>
</file>