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1"/>
  </p:sldMasterIdLst>
  <p:notesMasterIdLst>
    <p:notesMasterId r:id="rId16"/>
  </p:notesMasterIdLst>
  <p:handoutMasterIdLst>
    <p:handoutMasterId r:id="rId17"/>
  </p:handoutMasterIdLst>
  <p:sldIdLst>
    <p:sldId id="256" r:id="rId2"/>
    <p:sldId id="257" r:id="rId3"/>
    <p:sldId id="276" r:id="rId4"/>
    <p:sldId id="278" r:id="rId5"/>
    <p:sldId id="269" r:id="rId6"/>
    <p:sldId id="277" r:id="rId7"/>
    <p:sldId id="259" r:id="rId8"/>
    <p:sldId id="260" r:id="rId9"/>
    <p:sldId id="264" r:id="rId10"/>
    <p:sldId id="261" r:id="rId11"/>
    <p:sldId id="266" r:id="rId12"/>
    <p:sldId id="262" r:id="rId13"/>
    <p:sldId id="263" r:id="rId14"/>
    <p:sldId id="265" r:id="rId1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2488" autoAdjust="0"/>
    <p:restoredTop sz="78472" autoAdjust="0"/>
  </p:normalViewPr>
  <p:slideViewPr>
    <p:cSldViewPr snapToGrid="0" snapToObjects="1">
      <p:cViewPr>
        <p:scale>
          <a:sx n="100" d="100"/>
          <a:sy n="100" d="100"/>
        </p:scale>
        <p:origin x="-138" y="-72"/>
      </p:cViewPr>
      <p:guideLst>
        <p:guide orient="horz" pos="4319"/>
        <p:guide pos="30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0F5C127-21B2-48E9-B0A0-B75E7CCBCDFD}" type="datetimeFigureOut">
              <a:rPr lang="en-US"/>
              <a:pPr>
                <a:defRPr/>
              </a:pPr>
              <a:t>10/9/2013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E2CC1A1-9908-4CE0-B9E7-B034E1260BB8}" type="slidenum">
              <a:rPr lang="en-US"/>
              <a:pPr>
                <a:defRPr/>
              </a:pPr>
              <a:t>‹N›</a:t>
            </a:fld>
            <a:endParaRPr lang="en-US"/>
          </a:p>
        </p:txBody>
      </p:sp>
    </p:spTree>
    <p:extLst>
      <p:ext uri="{BB962C8B-B14F-4D97-AF65-F5344CB8AC3E}">
        <p14:creationId xmlns:p14="http://schemas.microsoft.com/office/powerpoint/2010/main" val="10721464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654A8B2-8A52-49F6-B245-0732B2BBC23E}" type="datetimeFigureOut">
              <a:rPr lang="en-US"/>
              <a:pPr>
                <a:defRPr/>
              </a:pPr>
              <a:t>10/9/2013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21C8041-05E5-417B-A6CF-7A19EC16BD6D}" type="slidenum">
              <a:rPr lang="en-US"/>
              <a:pPr>
                <a:defRPr/>
              </a:pPr>
              <a:t>‹N›</a:t>
            </a:fld>
            <a:endParaRPr lang="en-US"/>
          </a:p>
        </p:txBody>
      </p:sp>
    </p:spTree>
    <p:extLst>
      <p:ext uri="{BB962C8B-B14F-4D97-AF65-F5344CB8AC3E}">
        <p14:creationId xmlns:p14="http://schemas.microsoft.com/office/powerpoint/2010/main" val="108460156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91D60F-E47E-486A-B36F-BB9C43BC1630}" type="slidenum">
              <a:rPr lang="en-US">
                <a:ea typeface="ＭＳ Ｐゴシック" pitchFamily="-72" charset="-128"/>
                <a:cs typeface="ＭＳ Ｐゴシック" pitchFamily="-72" charset="-128"/>
              </a:rPr>
              <a:pPr fontAlgn="base">
                <a:spcBef>
                  <a:spcPct val="0"/>
                </a:spcBef>
                <a:spcAft>
                  <a:spcPct val="0"/>
                </a:spcAft>
                <a:defRPr/>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Y-axis is the dark subtracted first dark after changing DSUB</a:t>
            </a:r>
          </a:p>
          <a:p>
            <a:pPr marL="171450" indent="-171450" eaLnBrk="1" hangingPunct="1">
              <a:spcBef>
                <a:spcPct val="0"/>
              </a:spcBef>
              <a:buFontTx/>
              <a:buChar char="•"/>
            </a:pPr>
            <a:r>
              <a:rPr lang="en-US" smtClean="0"/>
              <a:t>Data is normalized by subtracting the lowest bin.</a:t>
            </a:r>
          </a:p>
          <a:p>
            <a:pPr marL="171450" indent="-171450" eaLnBrk="1" hangingPunct="1">
              <a:spcBef>
                <a:spcPct val="0"/>
              </a:spcBef>
              <a:buFontTx/>
              <a:buChar char="•"/>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9486D9-6C1C-4342-8991-DCF99C52B85B}"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Ignore highest bins: this trap density is unusual, flight detectors don’t have these, and you end up in the regime where you even have short time-scale traps.</a:t>
            </a:r>
          </a:p>
          <a:p>
            <a:pPr marL="171450" indent="-171450"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A32A50-AEC2-4698-A5EE-5C63F1EACC5F}"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t>We do not have much structure, even on our ugly detector.  Hopefully for most detectors we could assume constant density.</a:t>
            </a:r>
          </a:p>
          <a:p>
            <a:pPr eaLnBrk="1" hangingPunct="1">
              <a:spcBef>
                <a:spcPct val="0"/>
              </a:spcBef>
              <a:buFontTx/>
              <a:buChar char="•"/>
            </a:pPr>
            <a:r>
              <a:rPr lang="en-US" smtClean="0"/>
              <a:t>Can we model one detector, you’ve modeled them all?  Will have to do a few more to show this, but short answer: No.  Think of WFC3 persistence where below about half saturation (~40,000 e</a:t>
            </a:r>
            <a:r>
              <a:rPr lang="en-US" baseline="30000" smtClean="0"/>
              <a:t>-</a:t>
            </a:r>
            <a:r>
              <a:rPr lang="en-US" smtClean="0"/>
              <a:t> for WFC3)</a:t>
            </a:r>
            <a:r>
              <a:rPr lang="en-US" baseline="30000" smtClean="0"/>
              <a:t> </a:t>
            </a:r>
            <a:r>
              <a:rPr lang="en-US" smtClean="0"/>
              <a:t>there is a very limited amount of persistence, but persistence grows rapidly above this point (long et al. 2012)</a:t>
            </a:r>
          </a:p>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296219-DD42-4E60-8C3E-344D62C4C989}"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890A69-B19A-4BCB-A8B4-BEDC66F3ECAC}" type="slidenum">
              <a:rPr lang="en-US">
                <a:ea typeface="ＭＳ Ｐゴシック" pitchFamily="-72" charset="-128"/>
                <a:cs typeface="ＭＳ Ｐゴシック" pitchFamily="-72" charset="-128"/>
              </a:rPr>
              <a:pPr fontAlgn="base">
                <a:spcBef>
                  <a:spcPct val="0"/>
                </a:spcBef>
                <a:spcAft>
                  <a:spcPct val="0"/>
                </a:spcAft>
                <a:defRPr/>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E0EEE4-65C0-4CA7-AA98-E37624797628}"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smtClean="0"/>
              <a:t>It is not like we will have a multi-million dollar telescope flying above our heads doing nothing and making nobody happy, they will switch to another instrument during while waiting for persistence to decay, but it does complicates and limits scheduling options.  You basically just wait for the problem to go away.</a:t>
            </a:r>
          </a:p>
          <a:p>
            <a:pPr marL="171450" indent="-171450" eaLnBrk="1" hangingPunct="1">
              <a:spcBef>
                <a:spcPct val="0"/>
              </a:spcBef>
            </a:pPr>
            <a:endParaRPr lang="en-US" smtClean="0"/>
          </a:p>
          <a:p>
            <a:pPr marL="171450" indent="-171450" eaLnBrk="1" hangingPunct="1">
              <a:spcBef>
                <a:spcPct val="0"/>
              </a:spcBef>
            </a:pPr>
            <a:endParaRPr lang="en-US" smtClean="0"/>
          </a:p>
          <a:p>
            <a:pPr marL="171450" indent="-171450"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6B02B4-2CE0-4E86-8609-932B368D91D4}"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Top image: Image of gamma ray burst GRB090423, however you can see the dither pattern  of a bright field that had been taken prior.  That’s persistence. </a:t>
            </a:r>
          </a:p>
          <a:p>
            <a:pPr marL="171450" indent="-171450" eaLnBrk="1" hangingPunct="1">
              <a:spcBef>
                <a:spcPct val="0"/>
              </a:spcBef>
              <a:buFontTx/>
              <a:buChar char="•"/>
            </a:pPr>
            <a:r>
              <a:rPr lang="en-US" smtClean="0"/>
              <a:t>Bottom image: Bright diffuse region is a persistence after-image. It is of the Sb galaxy NGC 2841 that had been observed 2 hours earlier.  </a:t>
            </a:r>
          </a:p>
          <a:p>
            <a:pPr marL="171450" indent="-171450" eaLnBrk="1" hangingPunct="1">
              <a:spcBef>
                <a:spcPct val="0"/>
              </a:spcBef>
            </a:pPr>
            <a:endParaRPr lang="en-US" smtClean="0"/>
          </a:p>
          <a:p>
            <a:pPr marL="171450" indent="-171450" eaLnBrk="1" hangingPunct="1">
              <a:spcBef>
                <a:spcPct val="0"/>
              </a:spcBef>
            </a:pPr>
            <a:endParaRPr lang="en-US" smtClean="0"/>
          </a:p>
          <a:p>
            <a:pPr marL="171450" indent="-171450"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032E06-BF40-4B05-BA7E-85CE3EB7E9EA}"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Wait hours so all traps are empty or all are full </a:t>
            </a:r>
          </a:p>
          <a:p>
            <a:pPr marL="171450" indent="-171450" eaLnBrk="1" hangingPunct="1">
              <a:spcBef>
                <a:spcPct val="0"/>
              </a:spcBef>
              <a:buFontTx/>
              <a:buChar char="•"/>
            </a:pPr>
            <a:r>
              <a:rPr lang="en-US" smtClean="0"/>
              <a:t>Different from Smith model because he doesn’t mention trap capture, otherwise it is the same.</a:t>
            </a:r>
          </a:p>
          <a:p>
            <a:pPr marL="171450" indent="-171450" eaLnBrk="1" hangingPunct="1">
              <a:spcBef>
                <a:spcPct val="0"/>
              </a:spcBef>
              <a:buFontTx/>
              <a:buChar char="•"/>
            </a:pPr>
            <a:r>
              <a:rPr lang="en-US" smtClean="0"/>
              <a:t>Can create 1 to 2 by using a flash of illumination, then to 3 if you wait a long time not resetting, and then reset.  </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70AC5A-A1AE-4AC1-8689-C7AA1483750E}"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The nice thing about this is that you can control precise step size, and where depletion region is.</a:t>
            </a:r>
          </a:p>
          <a:p>
            <a:pPr marL="171450" indent="-171450" eaLnBrk="1" hangingPunct="1">
              <a:spcBef>
                <a:spcPct val="0"/>
              </a:spcBef>
              <a:buFontTx/>
              <a:buChar char="•"/>
            </a:pPr>
            <a:r>
              <a:rPr lang="en-US" smtClean="0"/>
              <a:t>We decrease DSUB and increase DSUB, to show both negative and positive persistence</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72B36E-BA62-4C5F-A00E-BDA898488BC2}"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We have hemispheres, surfaces, changes in material, doping material, ..so can imagine changes in trap density, that it wouldn’t be constant.</a:t>
            </a:r>
          </a:p>
          <a:p>
            <a:pPr marL="171450" indent="-171450" eaLnBrk="1" hangingPunct="1">
              <a:spcBef>
                <a:spcPct val="0"/>
              </a:spcBef>
              <a:buFontTx/>
              <a:buChar char="•"/>
            </a:pPr>
            <a:r>
              <a:rPr lang="en-US" smtClean="0"/>
              <a:t>An example of non-uniform trap density can be found in the Hubble Space Telescope’s Wide Field Camera 3 (WFC3) data, where below about half saturation (~40,000 e</a:t>
            </a:r>
            <a:r>
              <a:rPr lang="en-US" baseline="30000" smtClean="0"/>
              <a:t>-</a:t>
            </a:r>
            <a:r>
              <a:rPr lang="en-US" smtClean="0"/>
              <a:t> for WFC3)</a:t>
            </a:r>
            <a:r>
              <a:rPr lang="en-US" baseline="30000" smtClean="0"/>
              <a:t> </a:t>
            </a:r>
            <a:r>
              <a:rPr lang="en-US" smtClean="0"/>
              <a:t>there is a very limited amount of persistence, but persistence grows rapidly above this point (Long et al. 2012)</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A222C7-D1BE-4E72-89A2-5809465BA522}"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DSUB is detector substrate voltage</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B12A8-6D2F-4AFC-9310-F918538D06E1}"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Engineering grade detector from 2005.</a:t>
            </a:r>
          </a:p>
          <a:p>
            <a:pPr marL="171450" indent="-171450" eaLnBrk="1" hangingPunct="1">
              <a:spcBef>
                <a:spcPct val="0"/>
              </a:spcBef>
              <a:buFontTx/>
              <a:buChar char="•"/>
            </a:pPr>
            <a:r>
              <a:rPr lang="en-US" smtClean="0"/>
              <a:t>This is a high signal to noise dark that Eddie Bergeron took after saturating the detector.  We use it as a 2D trap density map of our detector.  </a:t>
            </a:r>
          </a:p>
          <a:p>
            <a:pPr marL="171450" indent="-171450" eaLnBrk="1" hangingPunct="1">
              <a:spcBef>
                <a:spcPct val="0"/>
              </a:spcBef>
              <a:buFontTx/>
              <a:buChar char="•"/>
            </a:pPr>
            <a:r>
              <a:rPr lang="en-US" smtClean="0"/>
              <a:t>Low persistence regions (dark) are similar to JWST persistence levels.  Science grade detectors don’t have these hightest persistence pixels, but it works for us because it enables us to explore a larger variance in trap density. </a:t>
            </a:r>
          </a:p>
          <a:p>
            <a:pPr marL="171450" indent="-171450" eaLnBrk="1" hangingPunct="1">
              <a:spcBef>
                <a:spcPct val="0"/>
              </a:spcBef>
              <a:buFontTx/>
              <a:buChar char="•"/>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2FE1CF-1E9F-4188-B0A3-84DBE2886BFD}"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Location of pixels in bins 1-9...</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2416AA-2298-4B05-B411-9AC7D933B380}"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October 11, 2013</a:t>
            </a:r>
          </a:p>
        </p:txBody>
      </p:sp>
      <p:sp>
        <p:nvSpPr>
          <p:cNvPr id="5" name="Footer Placeholder 4"/>
          <p:cNvSpPr>
            <a:spLocks noGrp="1"/>
          </p:cNvSpPr>
          <p:nvPr>
            <p:ph type="ftr" sz="quarter" idx="11"/>
          </p:nvPr>
        </p:nvSpPr>
        <p:spPr/>
        <p:txBody>
          <a:bodyPr/>
          <a:lstStyle>
            <a:lvl1pPr>
              <a:defRPr/>
            </a:lvl1pPr>
          </a:lstStyle>
          <a:p>
            <a:pPr>
              <a:defRPr/>
            </a:pPr>
            <a:r>
              <a:rPr lang="en-US"/>
              <a:t>Scientific Detector Workshop</a:t>
            </a:r>
          </a:p>
        </p:txBody>
      </p:sp>
      <p:sp>
        <p:nvSpPr>
          <p:cNvPr id="6" name="Slide Number Placeholder 5"/>
          <p:cNvSpPr>
            <a:spLocks noGrp="1"/>
          </p:cNvSpPr>
          <p:nvPr>
            <p:ph type="sldNum" sz="quarter" idx="12"/>
          </p:nvPr>
        </p:nvSpPr>
        <p:spPr/>
        <p:txBody>
          <a:bodyPr/>
          <a:lstStyle>
            <a:lvl1pPr>
              <a:defRPr/>
            </a:lvl1pPr>
          </a:lstStyle>
          <a:p>
            <a:pPr>
              <a:defRPr/>
            </a:pPr>
            <a:fld id="{9F732AC0-ED46-4728-9073-18DCE0FB20CC}"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October 11, 2013</a:t>
            </a:r>
          </a:p>
        </p:txBody>
      </p:sp>
      <p:sp>
        <p:nvSpPr>
          <p:cNvPr id="5" name="Footer Placeholder 4"/>
          <p:cNvSpPr>
            <a:spLocks noGrp="1"/>
          </p:cNvSpPr>
          <p:nvPr>
            <p:ph type="ftr" sz="quarter" idx="11"/>
          </p:nvPr>
        </p:nvSpPr>
        <p:spPr/>
        <p:txBody>
          <a:bodyPr/>
          <a:lstStyle>
            <a:lvl1pPr>
              <a:defRPr/>
            </a:lvl1pPr>
          </a:lstStyle>
          <a:p>
            <a:pPr>
              <a:defRPr/>
            </a:pPr>
            <a:r>
              <a:rPr lang="en-US"/>
              <a:t>Scientific Detector Workshop</a:t>
            </a:r>
          </a:p>
        </p:txBody>
      </p:sp>
      <p:sp>
        <p:nvSpPr>
          <p:cNvPr id="6" name="Slide Number Placeholder 5"/>
          <p:cNvSpPr>
            <a:spLocks noGrp="1"/>
          </p:cNvSpPr>
          <p:nvPr>
            <p:ph type="sldNum" sz="quarter" idx="12"/>
          </p:nvPr>
        </p:nvSpPr>
        <p:spPr/>
        <p:txBody>
          <a:bodyPr/>
          <a:lstStyle>
            <a:lvl1pPr>
              <a:defRPr/>
            </a:lvl1pPr>
          </a:lstStyle>
          <a:p>
            <a:pPr>
              <a:defRPr/>
            </a:pPr>
            <a:fld id="{CCA96064-2D4F-405C-B61D-991230D1F757}"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October 11, 2013</a:t>
            </a:r>
          </a:p>
        </p:txBody>
      </p:sp>
      <p:sp>
        <p:nvSpPr>
          <p:cNvPr id="5" name="Footer Placeholder 4"/>
          <p:cNvSpPr>
            <a:spLocks noGrp="1"/>
          </p:cNvSpPr>
          <p:nvPr>
            <p:ph type="ftr" sz="quarter" idx="11"/>
          </p:nvPr>
        </p:nvSpPr>
        <p:spPr/>
        <p:txBody>
          <a:bodyPr/>
          <a:lstStyle>
            <a:lvl1pPr>
              <a:defRPr/>
            </a:lvl1pPr>
          </a:lstStyle>
          <a:p>
            <a:pPr>
              <a:defRPr/>
            </a:pPr>
            <a:r>
              <a:rPr lang="en-US"/>
              <a:t>Scientific Detector Workshop</a:t>
            </a:r>
          </a:p>
        </p:txBody>
      </p:sp>
      <p:sp>
        <p:nvSpPr>
          <p:cNvPr id="6" name="Slide Number Placeholder 5"/>
          <p:cNvSpPr>
            <a:spLocks noGrp="1"/>
          </p:cNvSpPr>
          <p:nvPr>
            <p:ph type="sldNum" sz="quarter" idx="12"/>
          </p:nvPr>
        </p:nvSpPr>
        <p:spPr/>
        <p:txBody>
          <a:bodyPr/>
          <a:lstStyle>
            <a:lvl1pPr>
              <a:defRPr/>
            </a:lvl1pPr>
          </a:lstStyle>
          <a:p>
            <a:pPr>
              <a:defRPr/>
            </a:pPr>
            <a:fld id="{B74249F2-F2AD-4172-9C59-1A008E40A6E1}"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October 11, 2013</a:t>
            </a:r>
          </a:p>
        </p:txBody>
      </p:sp>
      <p:sp>
        <p:nvSpPr>
          <p:cNvPr id="5" name="Footer Placeholder 4"/>
          <p:cNvSpPr>
            <a:spLocks noGrp="1"/>
          </p:cNvSpPr>
          <p:nvPr>
            <p:ph type="ftr" sz="quarter" idx="11"/>
          </p:nvPr>
        </p:nvSpPr>
        <p:spPr/>
        <p:txBody>
          <a:bodyPr/>
          <a:lstStyle>
            <a:lvl1pPr>
              <a:defRPr/>
            </a:lvl1pPr>
          </a:lstStyle>
          <a:p>
            <a:pPr>
              <a:defRPr/>
            </a:pPr>
            <a:r>
              <a:rPr lang="en-US"/>
              <a:t>Scientific Detector Workshop</a:t>
            </a:r>
          </a:p>
        </p:txBody>
      </p:sp>
      <p:sp>
        <p:nvSpPr>
          <p:cNvPr id="6" name="Slide Number Placeholder 5"/>
          <p:cNvSpPr>
            <a:spLocks noGrp="1"/>
          </p:cNvSpPr>
          <p:nvPr>
            <p:ph type="sldNum" sz="quarter" idx="12"/>
          </p:nvPr>
        </p:nvSpPr>
        <p:spPr/>
        <p:txBody>
          <a:bodyPr/>
          <a:lstStyle>
            <a:lvl1pPr>
              <a:defRPr/>
            </a:lvl1pPr>
          </a:lstStyle>
          <a:p>
            <a:pPr>
              <a:defRPr/>
            </a:pPr>
            <a:fld id="{661374CA-D7A2-41BE-B349-236F296E96DF}"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October 11, 2013</a:t>
            </a:r>
          </a:p>
        </p:txBody>
      </p:sp>
      <p:sp>
        <p:nvSpPr>
          <p:cNvPr id="5" name="Footer Placeholder 4"/>
          <p:cNvSpPr>
            <a:spLocks noGrp="1"/>
          </p:cNvSpPr>
          <p:nvPr>
            <p:ph type="ftr" sz="quarter" idx="11"/>
          </p:nvPr>
        </p:nvSpPr>
        <p:spPr/>
        <p:txBody>
          <a:bodyPr/>
          <a:lstStyle>
            <a:lvl1pPr>
              <a:defRPr/>
            </a:lvl1pPr>
          </a:lstStyle>
          <a:p>
            <a:pPr>
              <a:defRPr/>
            </a:pPr>
            <a:r>
              <a:rPr lang="en-US"/>
              <a:t>Scientific Detector Workshop</a:t>
            </a:r>
          </a:p>
        </p:txBody>
      </p:sp>
      <p:sp>
        <p:nvSpPr>
          <p:cNvPr id="6" name="Slide Number Placeholder 5"/>
          <p:cNvSpPr>
            <a:spLocks noGrp="1"/>
          </p:cNvSpPr>
          <p:nvPr>
            <p:ph type="sldNum" sz="quarter" idx="12"/>
          </p:nvPr>
        </p:nvSpPr>
        <p:spPr/>
        <p:txBody>
          <a:bodyPr/>
          <a:lstStyle>
            <a:lvl1pPr>
              <a:defRPr/>
            </a:lvl1pPr>
          </a:lstStyle>
          <a:p>
            <a:pPr>
              <a:defRPr/>
            </a:pPr>
            <a:fld id="{689BEDF6-6DFB-48F2-81E7-FBDB37D18058}"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October 11, 2013</a:t>
            </a:r>
          </a:p>
        </p:txBody>
      </p:sp>
      <p:sp>
        <p:nvSpPr>
          <p:cNvPr id="6" name="Footer Placeholder 4"/>
          <p:cNvSpPr>
            <a:spLocks noGrp="1"/>
          </p:cNvSpPr>
          <p:nvPr>
            <p:ph type="ftr" sz="quarter" idx="11"/>
          </p:nvPr>
        </p:nvSpPr>
        <p:spPr/>
        <p:txBody>
          <a:bodyPr/>
          <a:lstStyle>
            <a:lvl1pPr>
              <a:defRPr/>
            </a:lvl1pPr>
          </a:lstStyle>
          <a:p>
            <a:pPr>
              <a:defRPr/>
            </a:pPr>
            <a:r>
              <a:rPr lang="en-US"/>
              <a:t>Scientific Detector Workshop</a:t>
            </a:r>
          </a:p>
        </p:txBody>
      </p:sp>
      <p:sp>
        <p:nvSpPr>
          <p:cNvPr id="7" name="Slide Number Placeholder 5"/>
          <p:cNvSpPr>
            <a:spLocks noGrp="1"/>
          </p:cNvSpPr>
          <p:nvPr>
            <p:ph type="sldNum" sz="quarter" idx="12"/>
          </p:nvPr>
        </p:nvSpPr>
        <p:spPr/>
        <p:txBody>
          <a:bodyPr/>
          <a:lstStyle>
            <a:lvl1pPr>
              <a:defRPr/>
            </a:lvl1pPr>
          </a:lstStyle>
          <a:p>
            <a:pPr>
              <a:defRPr/>
            </a:pPr>
            <a:fld id="{5DB2703B-2191-4D67-B700-323040EAEBC8}"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October 11, 2013</a:t>
            </a:r>
          </a:p>
        </p:txBody>
      </p:sp>
      <p:sp>
        <p:nvSpPr>
          <p:cNvPr id="8" name="Footer Placeholder 4"/>
          <p:cNvSpPr>
            <a:spLocks noGrp="1"/>
          </p:cNvSpPr>
          <p:nvPr>
            <p:ph type="ftr" sz="quarter" idx="11"/>
          </p:nvPr>
        </p:nvSpPr>
        <p:spPr/>
        <p:txBody>
          <a:bodyPr/>
          <a:lstStyle>
            <a:lvl1pPr>
              <a:defRPr/>
            </a:lvl1pPr>
          </a:lstStyle>
          <a:p>
            <a:pPr>
              <a:defRPr/>
            </a:pPr>
            <a:r>
              <a:rPr lang="en-US"/>
              <a:t>Scientific Detector Workshop</a:t>
            </a:r>
          </a:p>
        </p:txBody>
      </p:sp>
      <p:sp>
        <p:nvSpPr>
          <p:cNvPr id="9" name="Slide Number Placeholder 5"/>
          <p:cNvSpPr>
            <a:spLocks noGrp="1"/>
          </p:cNvSpPr>
          <p:nvPr>
            <p:ph type="sldNum" sz="quarter" idx="12"/>
          </p:nvPr>
        </p:nvSpPr>
        <p:spPr/>
        <p:txBody>
          <a:bodyPr/>
          <a:lstStyle>
            <a:lvl1pPr>
              <a:defRPr/>
            </a:lvl1pPr>
          </a:lstStyle>
          <a:p>
            <a:pPr>
              <a:defRPr/>
            </a:pPr>
            <a:fld id="{78257624-3457-4F2C-852A-D33F8FA40A35}"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October 11, 2013</a:t>
            </a:r>
          </a:p>
        </p:txBody>
      </p:sp>
      <p:sp>
        <p:nvSpPr>
          <p:cNvPr id="4" name="Footer Placeholder 4"/>
          <p:cNvSpPr>
            <a:spLocks noGrp="1"/>
          </p:cNvSpPr>
          <p:nvPr>
            <p:ph type="ftr" sz="quarter" idx="11"/>
          </p:nvPr>
        </p:nvSpPr>
        <p:spPr/>
        <p:txBody>
          <a:bodyPr/>
          <a:lstStyle>
            <a:lvl1pPr>
              <a:defRPr/>
            </a:lvl1pPr>
          </a:lstStyle>
          <a:p>
            <a:pPr>
              <a:defRPr/>
            </a:pPr>
            <a:r>
              <a:rPr lang="en-US"/>
              <a:t>Scientific Detector Workshop</a:t>
            </a:r>
          </a:p>
        </p:txBody>
      </p:sp>
      <p:sp>
        <p:nvSpPr>
          <p:cNvPr id="5" name="Slide Number Placeholder 5"/>
          <p:cNvSpPr>
            <a:spLocks noGrp="1"/>
          </p:cNvSpPr>
          <p:nvPr>
            <p:ph type="sldNum" sz="quarter" idx="12"/>
          </p:nvPr>
        </p:nvSpPr>
        <p:spPr/>
        <p:txBody>
          <a:bodyPr/>
          <a:lstStyle>
            <a:lvl1pPr>
              <a:defRPr/>
            </a:lvl1pPr>
          </a:lstStyle>
          <a:p>
            <a:pPr>
              <a:defRPr/>
            </a:pPr>
            <a:fld id="{EC6921AD-6A0A-47FE-B7C8-AB5265E26E75}"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October 11, 2013</a:t>
            </a:r>
          </a:p>
        </p:txBody>
      </p:sp>
      <p:sp>
        <p:nvSpPr>
          <p:cNvPr id="3" name="Footer Placeholder 4"/>
          <p:cNvSpPr>
            <a:spLocks noGrp="1"/>
          </p:cNvSpPr>
          <p:nvPr>
            <p:ph type="ftr" sz="quarter" idx="11"/>
          </p:nvPr>
        </p:nvSpPr>
        <p:spPr/>
        <p:txBody>
          <a:bodyPr/>
          <a:lstStyle>
            <a:lvl1pPr>
              <a:defRPr/>
            </a:lvl1pPr>
          </a:lstStyle>
          <a:p>
            <a:pPr>
              <a:defRPr/>
            </a:pPr>
            <a:r>
              <a:rPr lang="en-US"/>
              <a:t>Scientific Detector Workshop</a:t>
            </a:r>
          </a:p>
        </p:txBody>
      </p:sp>
      <p:sp>
        <p:nvSpPr>
          <p:cNvPr id="4" name="Slide Number Placeholder 5"/>
          <p:cNvSpPr>
            <a:spLocks noGrp="1"/>
          </p:cNvSpPr>
          <p:nvPr>
            <p:ph type="sldNum" sz="quarter" idx="12"/>
          </p:nvPr>
        </p:nvSpPr>
        <p:spPr/>
        <p:txBody>
          <a:bodyPr/>
          <a:lstStyle>
            <a:lvl1pPr>
              <a:defRPr/>
            </a:lvl1pPr>
          </a:lstStyle>
          <a:p>
            <a:pPr>
              <a:defRPr/>
            </a:pPr>
            <a:fld id="{97BA148E-C6A4-41AB-8F7A-860C7AA3F8EA}"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October 11, 2013</a:t>
            </a:r>
          </a:p>
        </p:txBody>
      </p:sp>
      <p:sp>
        <p:nvSpPr>
          <p:cNvPr id="6" name="Footer Placeholder 5"/>
          <p:cNvSpPr>
            <a:spLocks noGrp="1"/>
          </p:cNvSpPr>
          <p:nvPr>
            <p:ph type="ftr" sz="quarter" idx="11"/>
          </p:nvPr>
        </p:nvSpPr>
        <p:spPr/>
        <p:txBody>
          <a:bodyPr/>
          <a:lstStyle>
            <a:lvl1pPr>
              <a:defRPr/>
            </a:lvl1pPr>
          </a:lstStyle>
          <a:p>
            <a:pPr>
              <a:defRPr/>
            </a:pPr>
            <a:r>
              <a:rPr lang="en-US"/>
              <a:t>Scientific Detector Workshop</a:t>
            </a:r>
          </a:p>
        </p:txBody>
      </p:sp>
      <p:sp>
        <p:nvSpPr>
          <p:cNvPr id="7" name="Slide Number Placeholder 6"/>
          <p:cNvSpPr>
            <a:spLocks noGrp="1"/>
          </p:cNvSpPr>
          <p:nvPr>
            <p:ph type="sldNum" sz="quarter" idx="12"/>
          </p:nvPr>
        </p:nvSpPr>
        <p:spPr/>
        <p:txBody>
          <a:bodyPr/>
          <a:lstStyle>
            <a:lvl1pPr>
              <a:defRPr/>
            </a:lvl1pPr>
          </a:lstStyle>
          <a:p>
            <a:pPr>
              <a:defRPr/>
            </a:pPr>
            <a:fld id="{EB8CEAF3-CD8C-4DA1-BE4F-C42E9E23725C}" type="slidenum">
              <a:rPr lang="en-US"/>
              <a:pPr>
                <a:defRPr/>
              </a:pPr>
              <a:t>‹N›</a:t>
            </a:fld>
            <a:endParaRPr lang="en-US" dirty="0">
              <a:solidFill>
                <a:schemeClr val="accent3">
                  <a:shade val="75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October 11, 2013</a:t>
            </a:r>
          </a:p>
        </p:txBody>
      </p:sp>
      <p:sp>
        <p:nvSpPr>
          <p:cNvPr id="6" name="Footer Placeholder 4"/>
          <p:cNvSpPr>
            <a:spLocks noGrp="1"/>
          </p:cNvSpPr>
          <p:nvPr>
            <p:ph type="ftr" sz="quarter" idx="11"/>
          </p:nvPr>
        </p:nvSpPr>
        <p:spPr/>
        <p:txBody>
          <a:bodyPr/>
          <a:lstStyle>
            <a:lvl1pPr>
              <a:defRPr/>
            </a:lvl1pPr>
          </a:lstStyle>
          <a:p>
            <a:pPr>
              <a:defRPr/>
            </a:pPr>
            <a:r>
              <a:rPr lang="en-US"/>
              <a:t>Scientific Detector Workshop</a:t>
            </a:r>
          </a:p>
        </p:txBody>
      </p:sp>
      <p:sp>
        <p:nvSpPr>
          <p:cNvPr id="7" name="Slide Number Placeholder 5"/>
          <p:cNvSpPr>
            <a:spLocks noGrp="1"/>
          </p:cNvSpPr>
          <p:nvPr>
            <p:ph type="sldNum" sz="quarter" idx="12"/>
          </p:nvPr>
        </p:nvSpPr>
        <p:spPr/>
        <p:txBody>
          <a:bodyPr/>
          <a:lstStyle>
            <a:lvl1pPr>
              <a:defRPr/>
            </a:lvl1pPr>
          </a:lstStyle>
          <a:p>
            <a:pPr>
              <a:defRPr/>
            </a:pPr>
            <a:fld id="{3430566F-0AE9-4508-A191-0FB059C2F2AC}"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r>
              <a:rPr lang="en-US"/>
              <a:t>October 11, 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Scientific Detector Workshop</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C5948FD-0FB9-4365-BFB0-096AEFD43664}"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93466" r:id="rId1"/>
    <p:sldLayoutId id="2147493465" r:id="rId2"/>
    <p:sldLayoutId id="2147493464" r:id="rId3"/>
    <p:sldLayoutId id="2147493463" r:id="rId4"/>
    <p:sldLayoutId id="2147493462" r:id="rId5"/>
    <p:sldLayoutId id="2147493461" r:id="rId6"/>
    <p:sldLayoutId id="2147493460" r:id="rId7"/>
    <p:sldLayoutId id="2147493467" r:id="rId8"/>
    <p:sldLayoutId id="2147493459" r:id="rId9"/>
    <p:sldLayoutId id="2147493458" r:id="rId10"/>
    <p:sldLayoutId id="2147493457"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defTabSz="457200"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defTabSz="457200"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defTabSz="457200"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defTabSz="457200"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defTabSz="457200"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3363"/>
            <a:ext cx="7772400" cy="1854200"/>
          </a:xfrm>
        </p:spPr>
        <p:txBody>
          <a:bodyPr rtlCol="0">
            <a:normAutofit fontScale="90000"/>
          </a:bodyPr>
          <a:lstStyle/>
          <a:p>
            <a:pPr algn="l" eaLnBrk="1" fontAlgn="auto" hangingPunct="1">
              <a:spcAft>
                <a:spcPts val="0"/>
              </a:spcAft>
              <a:defRPr/>
            </a:pPr>
            <a:r>
              <a:rPr lang="en-US" b="1" dirty="0">
                <a:ea typeface="+mj-ea"/>
                <a:cs typeface="+mj-cs"/>
              </a:rPr>
              <a:t>Understanding Persistence: </a:t>
            </a:r>
            <a:r>
              <a:rPr lang="en-US" b="1" dirty="0" smtClean="0">
                <a:ea typeface="+mj-ea"/>
                <a:cs typeface="+mj-cs"/>
              </a:rPr>
              <a:t/>
            </a:r>
            <a:br>
              <a:rPr lang="en-US" b="1" dirty="0" smtClean="0">
                <a:ea typeface="+mj-ea"/>
                <a:cs typeface="+mj-cs"/>
              </a:rPr>
            </a:br>
            <a:r>
              <a:rPr lang="en-US" b="1" dirty="0" smtClean="0">
                <a:ea typeface="+mj-ea"/>
                <a:cs typeface="+mj-cs"/>
              </a:rPr>
              <a:t>A </a:t>
            </a:r>
            <a:r>
              <a:rPr lang="en-US" b="1" dirty="0">
                <a:ea typeface="+mj-ea"/>
                <a:cs typeface="+mj-cs"/>
              </a:rPr>
              <a:t>3D Trap Map of </a:t>
            </a:r>
            <a:r>
              <a:rPr lang="en-US" b="1" dirty="0" smtClean="0">
                <a:ea typeface="+mj-ea"/>
                <a:cs typeface="+mj-cs"/>
              </a:rPr>
              <a:t>an H2RG </a:t>
            </a:r>
            <a:br>
              <a:rPr lang="en-US" b="1" dirty="0" smtClean="0">
                <a:ea typeface="+mj-ea"/>
                <a:cs typeface="+mj-cs"/>
              </a:rPr>
            </a:br>
            <a:r>
              <a:rPr lang="en-US" b="1" dirty="0" smtClean="0">
                <a:ea typeface="+mj-ea"/>
                <a:cs typeface="+mj-cs"/>
              </a:rPr>
              <a:t>Imaging </a:t>
            </a:r>
            <a:r>
              <a:rPr lang="en-US" b="1" dirty="0">
                <a:ea typeface="+mj-ea"/>
                <a:cs typeface="+mj-cs"/>
              </a:rPr>
              <a:t>Sensor </a:t>
            </a:r>
            <a:br>
              <a:rPr lang="en-US" b="1" dirty="0">
                <a:ea typeface="+mj-ea"/>
                <a:cs typeface="+mj-cs"/>
              </a:rPr>
            </a:br>
            <a:endParaRPr lang="en-US" dirty="0">
              <a:ea typeface="+mj-ea"/>
              <a:cs typeface="+mj-cs"/>
            </a:endParaRPr>
          </a:p>
        </p:txBody>
      </p:sp>
      <p:sp>
        <p:nvSpPr>
          <p:cNvPr id="3" name="Subtitle 2"/>
          <p:cNvSpPr>
            <a:spLocks noGrp="1"/>
          </p:cNvSpPr>
          <p:nvPr>
            <p:ph type="subTitle" idx="1"/>
          </p:nvPr>
        </p:nvSpPr>
        <p:spPr>
          <a:xfrm>
            <a:off x="685800" y="3797300"/>
            <a:ext cx="6400800" cy="1752600"/>
          </a:xfrm>
        </p:spPr>
        <p:txBody>
          <a:bodyPr rtlCol="0">
            <a:normAutofit/>
          </a:bodyPr>
          <a:lstStyle/>
          <a:p>
            <a:pPr algn="l" eaLnBrk="1" fontAlgn="auto" hangingPunct="1">
              <a:spcAft>
                <a:spcPts val="0"/>
              </a:spcAft>
              <a:buFont typeface="Arial"/>
              <a:buNone/>
              <a:defRPr/>
            </a:pPr>
            <a:r>
              <a:rPr lang="en-US" sz="2400" dirty="0" smtClean="0">
                <a:ea typeface="+mn-ea"/>
                <a:cs typeface="+mn-cs"/>
              </a:rPr>
              <a:t>Rachel Anderson, Michael Regan, Eddie Bergeron</a:t>
            </a:r>
          </a:p>
          <a:p>
            <a:pPr algn="l" eaLnBrk="1" fontAlgn="auto" hangingPunct="1">
              <a:spcAft>
                <a:spcPts val="0"/>
              </a:spcAft>
              <a:buFont typeface="Arial"/>
              <a:buNone/>
              <a:defRPr/>
            </a:pPr>
            <a:r>
              <a:rPr lang="en-US" sz="2000" i="1" dirty="0" smtClean="0">
                <a:ea typeface="+mn-ea"/>
                <a:cs typeface="+mn-cs"/>
              </a:rPr>
              <a:t>Space Telescope Science Institute</a:t>
            </a:r>
            <a:endParaRPr lang="en-US" sz="2000" i="1" dirty="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7" descr="trap_map_3d_cut"/>
          <p:cNvPicPr>
            <a:picLocks noChangeAspect="1" noChangeArrowheads="1"/>
          </p:cNvPicPr>
          <p:nvPr/>
        </p:nvPicPr>
        <p:blipFill>
          <a:blip r:embed="rId3"/>
          <a:srcRect/>
          <a:stretch>
            <a:fillRect/>
          </a:stretch>
        </p:blipFill>
        <p:spPr bwMode="auto">
          <a:xfrm>
            <a:off x="3663950" y="239713"/>
            <a:ext cx="4583113" cy="6264275"/>
          </a:xfrm>
          <a:prstGeom prst="rect">
            <a:avLst/>
          </a:prstGeom>
          <a:noFill/>
          <a:ln w="9525">
            <a:noFill/>
            <a:miter lim="800000"/>
            <a:headEnd/>
            <a:tailEnd/>
          </a:ln>
        </p:spPr>
      </p:pic>
      <p:sp>
        <p:nvSpPr>
          <p:cNvPr id="33794" name="Title 1"/>
          <p:cNvSpPr>
            <a:spLocks noGrp="1"/>
          </p:cNvSpPr>
          <p:nvPr>
            <p:ph type="title"/>
          </p:nvPr>
        </p:nvSpPr>
        <p:spPr/>
        <p:txBody>
          <a:bodyPr/>
          <a:lstStyle/>
          <a:p>
            <a:pPr algn="l" eaLnBrk="1" hangingPunct="1"/>
            <a:r>
              <a:rPr lang="en-US" smtClean="0"/>
              <a:t>Results</a:t>
            </a:r>
          </a:p>
        </p:txBody>
      </p:sp>
      <p:sp>
        <p:nvSpPr>
          <p:cNvPr id="33795" name="Content Placeholder 2"/>
          <p:cNvSpPr>
            <a:spLocks noGrp="1"/>
          </p:cNvSpPr>
          <p:nvPr>
            <p:ph idx="1"/>
          </p:nvPr>
        </p:nvSpPr>
        <p:spPr>
          <a:xfrm>
            <a:off x="457200" y="1600200"/>
            <a:ext cx="3292475" cy="4525963"/>
          </a:xfrm>
        </p:spPr>
        <p:txBody>
          <a:bodyPr/>
          <a:lstStyle/>
          <a:p>
            <a:pPr eaLnBrk="1" hangingPunct="1">
              <a:lnSpc>
                <a:spcPct val="80000"/>
              </a:lnSpc>
            </a:pPr>
            <a:r>
              <a:rPr lang="en-US" sz="2000" smtClean="0"/>
              <a:t>There is positive and negative persistence.</a:t>
            </a:r>
          </a:p>
          <a:p>
            <a:pPr eaLnBrk="1" hangingPunct="1">
              <a:lnSpc>
                <a:spcPct val="80000"/>
              </a:lnSpc>
            </a:pPr>
            <a:r>
              <a:rPr lang="en-US" sz="2000" smtClean="0"/>
              <a:t>We see small linear change in trap density as we step through full well.</a:t>
            </a:r>
          </a:p>
          <a:p>
            <a:pPr eaLnBrk="1" hangingPunct="1">
              <a:lnSpc>
                <a:spcPct val="80000"/>
              </a:lnSpc>
            </a:pPr>
            <a:r>
              <a:rPr lang="en-US" sz="2000" smtClean="0"/>
              <a:t>There is little structure, except at 137 mV.</a:t>
            </a:r>
          </a:p>
          <a:p>
            <a:pPr eaLnBrk="1" hangingPunct="1">
              <a:lnSpc>
                <a:spcPct val="80000"/>
              </a:lnSpc>
            </a:pPr>
            <a:r>
              <a:rPr lang="en-US" sz="2000" smtClean="0"/>
              <a:t>Trap density decreases as we approach saturation.</a:t>
            </a:r>
          </a:p>
          <a:p>
            <a:pPr eaLnBrk="1" hangingPunct="1">
              <a:lnSpc>
                <a:spcPct val="80000"/>
              </a:lnSpc>
            </a:pPr>
            <a:r>
              <a:rPr lang="en-US" sz="2000" smtClean="0"/>
              <a:t>Each point is an average of at least 10,000 samples (more than 1,300,000 for low persistence regions), therefore we are seeing real structure in the trap density.</a:t>
            </a:r>
          </a:p>
        </p:txBody>
      </p:sp>
      <p:sp>
        <p:nvSpPr>
          <p:cNvPr id="8" name="Date Placeholder 7"/>
          <p:cNvSpPr>
            <a:spLocks noGrp="1"/>
          </p:cNvSpPr>
          <p:nvPr>
            <p:ph type="dt" sz="quarter" idx="10"/>
          </p:nvPr>
        </p:nvSpPr>
        <p:spPr/>
        <p:txBody>
          <a:bodyPr/>
          <a:lstStyle/>
          <a:p>
            <a:pPr>
              <a:defRPr/>
            </a:pPr>
            <a:r>
              <a:rPr lang="en-US"/>
              <a:t>October 11, 2013</a:t>
            </a:r>
          </a:p>
        </p:txBody>
      </p:sp>
      <p:sp>
        <p:nvSpPr>
          <p:cNvPr id="9" name="Footer Placeholder 8"/>
          <p:cNvSpPr>
            <a:spLocks noGrp="1"/>
          </p:cNvSpPr>
          <p:nvPr>
            <p:ph type="ftr" sz="quarter" idx="11"/>
          </p:nvPr>
        </p:nvSpPr>
        <p:spPr/>
        <p:txBody>
          <a:bodyPr/>
          <a:lstStyle/>
          <a:p>
            <a:pPr>
              <a:defRPr/>
            </a:pPr>
            <a:r>
              <a:rPr lang="en-US"/>
              <a:t>Scientific Detector Workshop</a:t>
            </a:r>
          </a:p>
        </p:txBody>
      </p:sp>
      <p:sp>
        <p:nvSpPr>
          <p:cNvPr id="10" name="Slide Number Placeholder 9"/>
          <p:cNvSpPr>
            <a:spLocks noGrp="1"/>
          </p:cNvSpPr>
          <p:nvPr>
            <p:ph type="sldNum" sz="quarter" idx="12"/>
          </p:nvPr>
        </p:nvSpPr>
        <p:spPr/>
        <p:txBody>
          <a:bodyPr/>
          <a:lstStyle/>
          <a:p>
            <a:pPr>
              <a:defRPr/>
            </a:pPr>
            <a:fld id="{B18EDCD9-74F0-4E00-A076-C5E15EA94351}" type="slidenum">
              <a:rPr lang="en-US"/>
              <a:pPr>
                <a:defRPr/>
              </a:pPr>
              <a:t>10</a:t>
            </a:fld>
            <a:endParaRPr lang="en-US"/>
          </a:p>
        </p:txBody>
      </p:sp>
      <p:pic>
        <p:nvPicPr>
          <p:cNvPr id="33799" name="Picture 8" descr="colorbar"/>
          <p:cNvPicPr>
            <a:picLocks noChangeAspect="1" noChangeArrowheads="1"/>
          </p:cNvPicPr>
          <p:nvPr/>
        </p:nvPicPr>
        <p:blipFill>
          <a:blip r:embed="rId4"/>
          <a:srcRect t="4015" r="66667"/>
          <a:stretch>
            <a:fillRect/>
          </a:stretch>
        </p:blipFill>
        <p:spPr bwMode="auto">
          <a:xfrm flipH="1">
            <a:off x="8255000" y="428625"/>
            <a:ext cx="493713" cy="5697538"/>
          </a:xfrm>
          <a:prstGeom prst="rect">
            <a:avLst/>
          </a:prstGeom>
          <a:noFill/>
          <a:ln w="9525">
            <a:noFill/>
            <a:miter lim="800000"/>
            <a:headEnd/>
            <a:tailEnd/>
          </a:ln>
        </p:spPr>
      </p:pic>
      <p:sp>
        <p:nvSpPr>
          <p:cNvPr id="33800" name="Rectangle 9"/>
          <p:cNvSpPr>
            <a:spLocks noChangeArrowheads="1"/>
          </p:cNvSpPr>
          <p:nvPr/>
        </p:nvSpPr>
        <p:spPr bwMode="auto">
          <a:xfrm rot="-5400000">
            <a:off x="8218488" y="3302000"/>
            <a:ext cx="1217612" cy="274638"/>
          </a:xfrm>
          <a:prstGeom prst="rect">
            <a:avLst/>
          </a:prstGeom>
          <a:noFill/>
          <a:ln w="9525">
            <a:noFill/>
            <a:miter lim="800000"/>
            <a:headEnd/>
            <a:tailEnd/>
          </a:ln>
        </p:spPr>
        <p:txBody>
          <a:bodyPr wrap="none">
            <a:prstTxWarp prst="textNoShape">
              <a:avLst/>
            </a:prstTxWarp>
            <a:spAutoFit/>
          </a:bodyPr>
          <a:lstStyle/>
          <a:p>
            <a:r>
              <a:rPr lang="en-US" sz="1200"/>
              <a:t>trap density bin</a:t>
            </a:r>
          </a:p>
        </p:txBody>
      </p:sp>
      <p:sp>
        <p:nvSpPr>
          <p:cNvPr id="33801" name="Rectangle 10"/>
          <p:cNvSpPr>
            <a:spLocks noChangeArrowheads="1"/>
          </p:cNvSpPr>
          <p:nvPr/>
        </p:nvSpPr>
        <p:spPr bwMode="auto">
          <a:xfrm>
            <a:off x="8340725" y="5842000"/>
            <a:ext cx="552450" cy="274638"/>
          </a:xfrm>
          <a:prstGeom prst="rect">
            <a:avLst/>
          </a:prstGeom>
          <a:noFill/>
          <a:ln w="9525">
            <a:noFill/>
            <a:miter lim="800000"/>
            <a:headEnd/>
            <a:tailEnd/>
          </a:ln>
        </p:spPr>
        <p:txBody>
          <a:bodyPr>
            <a:prstTxWarp prst="textNoShape">
              <a:avLst/>
            </a:prstTxWarp>
            <a:spAutoFit/>
          </a:bodyPr>
          <a:lstStyle/>
          <a:p>
            <a:r>
              <a:rPr lang="en-US" sz="1200"/>
              <a:t>low </a:t>
            </a:r>
          </a:p>
        </p:txBody>
      </p:sp>
      <p:sp>
        <p:nvSpPr>
          <p:cNvPr id="33802" name="Rectangle 11"/>
          <p:cNvSpPr>
            <a:spLocks noChangeArrowheads="1"/>
          </p:cNvSpPr>
          <p:nvPr/>
        </p:nvSpPr>
        <p:spPr bwMode="auto">
          <a:xfrm>
            <a:off x="8285163" y="201613"/>
            <a:ext cx="552450" cy="274637"/>
          </a:xfrm>
          <a:prstGeom prst="rect">
            <a:avLst/>
          </a:prstGeom>
          <a:noFill/>
          <a:ln w="9525">
            <a:noFill/>
            <a:miter lim="800000"/>
            <a:headEnd/>
            <a:tailEnd/>
          </a:ln>
        </p:spPr>
        <p:txBody>
          <a:bodyPr>
            <a:prstTxWarp prst="textNoShape">
              <a:avLst/>
            </a:prstTxWarp>
            <a:spAutoFit/>
          </a:bodyPr>
          <a:lstStyle/>
          <a:p>
            <a:r>
              <a:rPr lang="en-US" sz="1200"/>
              <a:t>high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descr="trap_map_3d_slopes_cut.png"/>
          <p:cNvPicPr>
            <a:picLocks noChangeAspect="1"/>
          </p:cNvPicPr>
          <p:nvPr/>
        </p:nvPicPr>
        <p:blipFill>
          <a:blip r:embed="rId3"/>
          <a:srcRect/>
          <a:stretch>
            <a:fillRect/>
          </a:stretch>
        </p:blipFill>
        <p:spPr bwMode="auto">
          <a:xfrm>
            <a:off x="3852863" y="1600200"/>
            <a:ext cx="5291137" cy="3995738"/>
          </a:xfrm>
          <a:prstGeom prst="rect">
            <a:avLst/>
          </a:prstGeom>
          <a:noFill/>
          <a:ln w="9525">
            <a:noFill/>
            <a:miter lim="800000"/>
            <a:headEnd/>
            <a:tailEnd/>
          </a:ln>
        </p:spPr>
      </p:pic>
      <p:sp>
        <p:nvSpPr>
          <p:cNvPr id="35842" name="Title 1"/>
          <p:cNvSpPr>
            <a:spLocks noGrp="1"/>
          </p:cNvSpPr>
          <p:nvPr>
            <p:ph type="title"/>
          </p:nvPr>
        </p:nvSpPr>
        <p:spPr/>
        <p:txBody>
          <a:bodyPr/>
          <a:lstStyle/>
          <a:p>
            <a:pPr algn="l" eaLnBrk="1" hangingPunct="1"/>
            <a:r>
              <a:rPr lang="en-US" smtClean="0"/>
              <a:t>Results (cont.)</a:t>
            </a:r>
          </a:p>
        </p:txBody>
      </p:sp>
      <p:sp>
        <p:nvSpPr>
          <p:cNvPr id="35843" name="Content Placeholder 2"/>
          <p:cNvSpPr>
            <a:spLocks noGrp="1"/>
          </p:cNvSpPr>
          <p:nvPr>
            <p:ph idx="1"/>
          </p:nvPr>
        </p:nvSpPr>
        <p:spPr>
          <a:xfrm>
            <a:off x="457200" y="1600200"/>
            <a:ext cx="3616325" cy="4525963"/>
          </a:xfrm>
        </p:spPr>
        <p:txBody>
          <a:bodyPr/>
          <a:lstStyle/>
          <a:p>
            <a:pPr eaLnBrk="1" hangingPunct="1"/>
            <a:r>
              <a:rPr lang="en-US" sz="2400" smtClean="0"/>
              <a:t>Increasing bias has shallower change in trap density per change in mV.</a:t>
            </a:r>
          </a:p>
          <a:p>
            <a:pPr eaLnBrk="1" hangingPunct="1"/>
            <a:r>
              <a:rPr lang="en-US" sz="2400" smtClean="0"/>
              <a:t>Higher bins are less understood (and are not seen in science grade detectors).</a:t>
            </a:r>
            <a:endParaRPr lang="en-US" smtClean="0"/>
          </a:p>
        </p:txBody>
      </p:sp>
      <p:sp>
        <p:nvSpPr>
          <p:cNvPr id="8" name="Date Placeholder 7"/>
          <p:cNvSpPr>
            <a:spLocks noGrp="1"/>
          </p:cNvSpPr>
          <p:nvPr>
            <p:ph type="dt" sz="quarter" idx="10"/>
          </p:nvPr>
        </p:nvSpPr>
        <p:spPr/>
        <p:txBody>
          <a:bodyPr/>
          <a:lstStyle/>
          <a:p>
            <a:pPr>
              <a:defRPr/>
            </a:pPr>
            <a:r>
              <a:rPr lang="en-US"/>
              <a:t>October 11, 2013</a:t>
            </a:r>
          </a:p>
        </p:txBody>
      </p:sp>
      <p:sp>
        <p:nvSpPr>
          <p:cNvPr id="9" name="Footer Placeholder 8"/>
          <p:cNvSpPr>
            <a:spLocks noGrp="1"/>
          </p:cNvSpPr>
          <p:nvPr>
            <p:ph type="ftr" sz="quarter" idx="11"/>
          </p:nvPr>
        </p:nvSpPr>
        <p:spPr/>
        <p:txBody>
          <a:bodyPr/>
          <a:lstStyle/>
          <a:p>
            <a:pPr>
              <a:defRPr/>
            </a:pPr>
            <a:r>
              <a:rPr lang="en-US"/>
              <a:t>Scientific Detector Workshop</a:t>
            </a:r>
          </a:p>
        </p:txBody>
      </p:sp>
      <p:sp>
        <p:nvSpPr>
          <p:cNvPr id="10" name="Slide Number Placeholder 9"/>
          <p:cNvSpPr>
            <a:spLocks noGrp="1"/>
          </p:cNvSpPr>
          <p:nvPr>
            <p:ph type="sldNum" sz="quarter" idx="12"/>
          </p:nvPr>
        </p:nvSpPr>
        <p:spPr/>
        <p:txBody>
          <a:bodyPr/>
          <a:lstStyle/>
          <a:p>
            <a:pPr>
              <a:defRPr/>
            </a:pPr>
            <a:fld id="{114BC7B7-67DC-47DF-A0DD-E06B42D96858}" type="slidenum">
              <a:rPr lang="en-US"/>
              <a:pPr>
                <a:defRPr/>
              </a:pPr>
              <a:t>11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8" descr="trap_map_3d_cut"/>
          <p:cNvPicPr>
            <a:picLocks noChangeAspect="1" noChangeArrowheads="1"/>
          </p:cNvPicPr>
          <p:nvPr/>
        </p:nvPicPr>
        <p:blipFill>
          <a:blip r:embed="rId3"/>
          <a:srcRect/>
          <a:stretch>
            <a:fillRect/>
          </a:stretch>
        </p:blipFill>
        <p:spPr bwMode="auto">
          <a:xfrm>
            <a:off x="6122988" y="274638"/>
            <a:ext cx="2759075" cy="3771900"/>
          </a:xfrm>
          <a:prstGeom prst="rect">
            <a:avLst/>
          </a:prstGeom>
          <a:noFill/>
          <a:ln w="9525">
            <a:noFill/>
            <a:miter lim="800000"/>
            <a:headEnd/>
            <a:tailEnd/>
          </a:ln>
        </p:spPr>
      </p:pic>
      <p:sp>
        <p:nvSpPr>
          <p:cNvPr id="37890" name="Title 1"/>
          <p:cNvSpPr>
            <a:spLocks noGrp="1"/>
          </p:cNvSpPr>
          <p:nvPr>
            <p:ph type="title"/>
          </p:nvPr>
        </p:nvSpPr>
        <p:spPr/>
        <p:txBody>
          <a:bodyPr/>
          <a:lstStyle/>
          <a:p>
            <a:pPr algn="l" eaLnBrk="1" hangingPunct="1"/>
            <a:r>
              <a:rPr lang="en-US" smtClean="0"/>
              <a:t>Conclusions</a:t>
            </a:r>
          </a:p>
        </p:txBody>
      </p:sp>
      <p:sp>
        <p:nvSpPr>
          <p:cNvPr id="37891" name="Content Placeholder 2"/>
          <p:cNvSpPr>
            <a:spLocks noGrp="1"/>
          </p:cNvSpPr>
          <p:nvPr>
            <p:ph idx="1"/>
          </p:nvPr>
        </p:nvSpPr>
        <p:spPr>
          <a:xfrm>
            <a:off x="457200" y="1422400"/>
            <a:ext cx="5719763" cy="2801938"/>
          </a:xfrm>
        </p:spPr>
        <p:txBody>
          <a:bodyPr/>
          <a:lstStyle/>
          <a:p>
            <a:pPr eaLnBrk="1" hangingPunct="1"/>
            <a:r>
              <a:rPr lang="en-US" sz="2000"/>
              <a:t>Traps are seen throughout the depletion region, but decrease in density as we approach saturation.</a:t>
            </a:r>
          </a:p>
          <a:p>
            <a:pPr eaLnBrk="1" hangingPunct="1"/>
            <a:r>
              <a:rPr lang="en-US" sz="2000"/>
              <a:t>Understanding of trap density should help us model persistence.</a:t>
            </a:r>
          </a:p>
          <a:p>
            <a:pPr eaLnBrk="1" hangingPunct="1"/>
            <a:r>
              <a:rPr lang="en-US" sz="2000"/>
              <a:t>Results show linear (with some structure) relationship between persistence and the depletion region.  </a:t>
            </a:r>
          </a:p>
        </p:txBody>
      </p:sp>
      <p:sp>
        <p:nvSpPr>
          <p:cNvPr id="7" name="Date Placeholder 6"/>
          <p:cNvSpPr>
            <a:spLocks noGrp="1"/>
          </p:cNvSpPr>
          <p:nvPr>
            <p:ph type="dt" sz="quarter" idx="10"/>
          </p:nvPr>
        </p:nvSpPr>
        <p:spPr/>
        <p:txBody>
          <a:bodyPr/>
          <a:lstStyle/>
          <a:p>
            <a:pPr>
              <a:defRPr/>
            </a:pPr>
            <a:r>
              <a:rPr lang="en-US"/>
              <a:t>October 11, 2013</a:t>
            </a:r>
          </a:p>
        </p:txBody>
      </p:sp>
      <p:sp>
        <p:nvSpPr>
          <p:cNvPr id="8" name="Footer Placeholder 7"/>
          <p:cNvSpPr>
            <a:spLocks noGrp="1"/>
          </p:cNvSpPr>
          <p:nvPr>
            <p:ph type="ftr" sz="quarter" idx="11"/>
          </p:nvPr>
        </p:nvSpPr>
        <p:spPr/>
        <p:txBody>
          <a:bodyPr/>
          <a:lstStyle/>
          <a:p>
            <a:pPr>
              <a:defRPr/>
            </a:pPr>
            <a:r>
              <a:rPr lang="en-US"/>
              <a:t>Scientific Detector Workshop</a:t>
            </a:r>
          </a:p>
        </p:txBody>
      </p:sp>
      <p:sp>
        <p:nvSpPr>
          <p:cNvPr id="9" name="Slide Number Placeholder 8"/>
          <p:cNvSpPr>
            <a:spLocks noGrp="1"/>
          </p:cNvSpPr>
          <p:nvPr>
            <p:ph type="sldNum" sz="quarter" idx="12"/>
          </p:nvPr>
        </p:nvSpPr>
        <p:spPr/>
        <p:txBody>
          <a:bodyPr/>
          <a:lstStyle/>
          <a:p>
            <a:pPr>
              <a:defRPr/>
            </a:pPr>
            <a:fld id="{A68BE15E-E525-4E46-8B7F-F04EAC4ACBF3}" type="slidenum">
              <a:rPr lang="en-US"/>
              <a:pPr>
                <a:defRPr/>
              </a:pPr>
              <a:t>12</a:t>
            </a:fld>
            <a:endParaRPr lang="en-US"/>
          </a:p>
        </p:txBody>
      </p:sp>
      <p:sp>
        <p:nvSpPr>
          <p:cNvPr id="37895" name="Content Placeholder 2"/>
          <p:cNvSpPr txBox="1">
            <a:spLocks/>
          </p:cNvSpPr>
          <p:nvPr/>
        </p:nvSpPr>
        <p:spPr bwMode="auto">
          <a:xfrm>
            <a:off x="457200" y="4241800"/>
            <a:ext cx="8424863" cy="1773238"/>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pitchFamily="-72" charset="0"/>
              <a:buChar char="•"/>
            </a:pPr>
            <a:r>
              <a:rPr lang="en-US" sz="2000">
                <a:latin typeface="Calibri" pitchFamily="-72" charset="0"/>
              </a:rPr>
              <a:t>Increasing the bias increases the depletion region, increasing persistence.  Therefore, there is a price to pay.  </a:t>
            </a:r>
          </a:p>
          <a:p>
            <a:pPr marL="742950" lvl="1" indent="-285750">
              <a:spcBef>
                <a:spcPct val="20000"/>
              </a:spcBef>
              <a:buFont typeface="Arial" pitchFamily="-72" charset="0"/>
              <a:buChar char="•"/>
            </a:pPr>
            <a:r>
              <a:rPr lang="en-US" sz="2000">
                <a:latin typeface="Calibri" pitchFamily="-72" charset="0"/>
              </a:rPr>
              <a:t>This is being looked into for NIRSpec</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algn="l" eaLnBrk="1" hangingPunct="1"/>
            <a:r>
              <a:rPr lang="en-US" smtClean="0"/>
              <a:t>References</a:t>
            </a:r>
          </a:p>
        </p:txBody>
      </p:sp>
      <p:sp>
        <p:nvSpPr>
          <p:cNvPr id="39938" name="Content Placeholder 2"/>
          <p:cNvSpPr>
            <a:spLocks noGrp="1"/>
          </p:cNvSpPr>
          <p:nvPr>
            <p:ph idx="1"/>
          </p:nvPr>
        </p:nvSpPr>
        <p:spPr/>
        <p:txBody>
          <a:bodyPr/>
          <a:lstStyle/>
          <a:p>
            <a:pPr marL="0" indent="0" eaLnBrk="1">
              <a:buFont typeface="Arial" pitchFamily="-72" charset="0"/>
              <a:buNone/>
            </a:pPr>
            <a:r>
              <a:rPr lang="en-US" sz="1800"/>
              <a:t>K. S. Long, S. M. Baggett, J. W. MacKenty, A. G.. Riess, “Characterizing Persistence in the IR detector within the Wide Field Camera 3 Instrument on Hubble Space Telescope”, Proceedings of the SPIE, Vol. 8442,  2012.</a:t>
            </a:r>
          </a:p>
          <a:p>
            <a:pPr marL="0" indent="0" eaLnBrk="1">
              <a:buFont typeface="Arial" pitchFamily="-72" charset="0"/>
              <a:buNone/>
            </a:pPr>
            <a:endParaRPr lang="en-US" sz="1800"/>
          </a:p>
          <a:p>
            <a:pPr marL="0" indent="0" eaLnBrk="1">
              <a:buFont typeface="Arial" pitchFamily="-72" charset="0"/>
              <a:buNone/>
            </a:pPr>
            <a:r>
              <a:rPr lang="en-US" sz="1800"/>
              <a:t>M. Regan, E. Bergeron, K. Lindsay, R. Anderson, “Count rate nonlinearity in near infrared detectors: inverse persistence”, Proceedings of the SPIE, Vol. 8442, 2012</a:t>
            </a:r>
          </a:p>
          <a:p>
            <a:pPr marL="0" indent="0" eaLnBrk="1">
              <a:buFont typeface="Arial" pitchFamily="-72" charset="0"/>
              <a:buNone/>
            </a:pPr>
            <a:endParaRPr lang="en-US" sz="1800"/>
          </a:p>
          <a:p>
            <a:pPr marL="0" indent="0" eaLnBrk="1">
              <a:buFont typeface="Arial" pitchFamily="-72" charset="0"/>
              <a:buNone/>
            </a:pPr>
            <a:r>
              <a:rPr lang="en-US" sz="1800"/>
              <a:t>R. M. Smith, M. Zavodny, G. Rahmer, M. Bonati, “A theory for image persistence in HgCdTe photodiodes”, Proceedings of the SPIE, Vol. 7021, 2008.</a:t>
            </a:r>
          </a:p>
          <a:p>
            <a:pPr marL="0" indent="0" eaLnBrk="1" hangingPunct="1">
              <a:buFont typeface="Arial" pitchFamily="-72" charset="0"/>
              <a:buNone/>
            </a:pPr>
            <a:endParaRPr lang="en-US" sz="1800"/>
          </a:p>
        </p:txBody>
      </p:sp>
      <p:sp>
        <p:nvSpPr>
          <p:cNvPr id="7" name="Date Placeholder 6"/>
          <p:cNvSpPr>
            <a:spLocks noGrp="1"/>
          </p:cNvSpPr>
          <p:nvPr>
            <p:ph type="dt" sz="quarter" idx="10"/>
          </p:nvPr>
        </p:nvSpPr>
        <p:spPr/>
        <p:txBody>
          <a:bodyPr/>
          <a:lstStyle/>
          <a:p>
            <a:pPr>
              <a:defRPr/>
            </a:pPr>
            <a:r>
              <a:rPr lang="en-US"/>
              <a:t>October 11, 2013</a:t>
            </a:r>
          </a:p>
        </p:txBody>
      </p:sp>
      <p:sp>
        <p:nvSpPr>
          <p:cNvPr id="8" name="Footer Placeholder 7"/>
          <p:cNvSpPr>
            <a:spLocks noGrp="1"/>
          </p:cNvSpPr>
          <p:nvPr>
            <p:ph type="ftr" sz="quarter" idx="11"/>
          </p:nvPr>
        </p:nvSpPr>
        <p:spPr/>
        <p:txBody>
          <a:bodyPr/>
          <a:lstStyle/>
          <a:p>
            <a:pPr>
              <a:defRPr/>
            </a:pPr>
            <a:r>
              <a:rPr lang="en-US"/>
              <a:t>Scientific Detector Workshop</a:t>
            </a:r>
          </a:p>
        </p:txBody>
      </p:sp>
      <p:sp>
        <p:nvSpPr>
          <p:cNvPr id="9" name="Slide Number Placeholder 8"/>
          <p:cNvSpPr>
            <a:spLocks noGrp="1"/>
          </p:cNvSpPr>
          <p:nvPr>
            <p:ph type="sldNum" sz="quarter" idx="12"/>
          </p:nvPr>
        </p:nvSpPr>
        <p:spPr/>
        <p:txBody>
          <a:bodyPr/>
          <a:lstStyle/>
          <a:p>
            <a:pPr>
              <a:defRPr/>
            </a:pPr>
            <a:fld id="{E074E265-BD0F-481F-B555-A1BEED6DCE32}" type="slidenum">
              <a:rPr lang="en-US"/>
              <a:pPr>
                <a:defRPr/>
              </a:pPr>
              <a:t>13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algn="l" eaLnBrk="1" hangingPunct="1"/>
            <a:r>
              <a:rPr lang="en-US" smtClean="0"/>
              <a:t>Bin Populations</a:t>
            </a:r>
          </a:p>
        </p:txBody>
      </p:sp>
      <p:sp>
        <p:nvSpPr>
          <p:cNvPr id="41986" name="Content Placeholder 2"/>
          <p:cNvSpPr>
            <a:spLocks noGrp="1"/>
          </p:cNvSpPr>
          <p:nvPr>
            <p:ph idx="1"/>
          </p:nvPr>
        </p:nvSpPr>
        <p:spPr>
          <a:xfrm>
            <a:off x="349250" y="1508125"/>
            <a:ext cx="3525838" cy="2292350"/>
          </a:xfrm>
        </p:spPr>
        <p:txBody>
          <a:bodyPr/>
          <a:lstStyle/>
          <a:p>
            <a:pPr marL="0" indent="0" eaLnBrk="1" hangingPunct="1">
              <a:buFont typeface="Arial" pitchFamily="-72" charset="0"/>
              <a:buNone/>
            </a:pPr>
            <a:r>
              <a:rPr lang="en-US" sz="2000" smtClean="0"/>
              <a:t>Minimum population in one bin is 10,000 pixels.</a:t>
            </a:r>
          </a:p>
          <a:p>
            <a:pPr marL="0" indent="0" eaLnBrk="1" hangingPunct="1">
              <a:buFont typeface="Arial" pitchFamily="-72" charset="0"/>
              <a:buNone/>
            </a:pPr>
            <a:endParaRPr lang="en-US" sz="2000" smtClean="0"/>
          </a:p>
          <a:p>
            <a:pPr marL="0" indent="0" eaLnBrk="1" hangingPunct="1">
              <a:buFont typeface="Arial" pitchFamily="-72" charset="0"/>
              <a:buNone/>
            </a:pPr>
            <a:r>
              <a:rPr lang="en-US" sz="2000" smtClean="0"/>
              <a:t>Minimum bin width is </a:t>
            </a:r>
          </a:p>
          <a:p>
            <a:pPr marL="0" indent="0" eaLnBrk="1" hangingPunct="1">
              <a:buFont typeface="Arial" pitchFamily="-72" charset="0"/>
              <a:buNone/>
            </a:pPr>
            <a:r>
              <a:rPr lang="en-US" sz="2000" smtClean="0"/>
              <a:t>3.675 DN / s. </a:t>
            </a:r>
          </a:p>
        </p:txBody>
      </p:sp>
      <p:pic>
        <p:nvPicPr>
          <p:cNvPr id="41987" name="Picture 8" descr="bins_hist_18.png"/>
          <p:cNvPicPr>
            <a:picLocks noChangeAspect="1"/>
          </p:cNvPicPr>
          <p:nvPr/>
        </p:nvPicPr>
        <p:blipFill>
          <a:blip r:embed="rId3"/>
          <a:srcRect t="6886" r="7428"/>
          <a:stretch>
            <a:fillRect/>
          </a:stretch>
        </p:blipFill>
        <p:spPr bwMode="auto">
          <a:xfrm>
            <a:off x="3875088" y="1417638"/>
            <a:ext cx="5137150" cy="3902075"/>
          </a:xfrm>
          <a:prstGeom prst="rect">
            <a:avLst/>
          </a:prstGeom>
          <a:noFill/>
          <a:ln w="9525">
            <a:noFill/>
            <a:miter lim="800000"/>
            <a:headEnd/>
            <a:tailEnd/>
          </a:ln>
        </p:spPr>
      </p:pic>
      <p:sp>
        <p:nvSpPr>
          <p:cNvPr id="10" name="Date Placeholder 9"/>
          <p:cNvSpPr>
            <a:spLocks noGrp="1"/>
          </p:cNvSpPr>
          <p:nvPr>
            <p:ph type="dt" sz="quarter" idx="10"/>
          </p:nvPr>
        </p:nvSpPr>
        <p:spPr/>
        <p:txBody>
          <a:bodyPr/>
          <a:lstStyle/>
          <a:p>
            <a:pPr>
              <a:defRPr/>
            </a:pPr>
            <a:r>
              <a:rPr lang="en-US"/>
              <a:t>October 11, 2013</a:t>
            </a:r>
          </a:p>
        </p:txBody>
      </p:sp>
      <p:sp>
        <p:nvSpPr>
          <p:cNvPr id="11" name="Footer Placeholder 10"/>
          <p:cNvSpPr>
            <a:spLocks noGrp="1"/>
          </p:cNvSpPr>
          <p:nvPr>
            <p:ph type="ftr" sz="quarter" idx="11"/>
          </p:nvPr>
        </p:nvSpPr>
        <p:spPr/>
        <p:txBody>
          <a:bodyPr/>
          <a:lstStyle/>
          <a:p>
            <a:pPr>
              <a:defRPr/>
            </a:pPr>
            <a:r>
              <a:rPr lang="en-US"/>
              <a:t>Scientific Detector Workshop</a:t>
            </a:r>
          </a:p>
        </p:txBody>
      </p:sp>
      <p:sp>
        <p:nvSpPr>
          <p:cNvPr id="12" name="Slide Number Placeholder 11"/>
          <p:cNvSpPr>
            <a:spLocks noGrp="1"/>
          </p:cNvSpPr>
          <p:nvPr>
            <p:ph type="sldNum" sz="quarter" idx="12"/>
          </p:nvPr>
        </p:nvSpPr>
        <p:spPr/>
        <p:txBody>
          <a:bodyPr/>
          <a:lstStyle/>
          <a:p>
            <a:pPr>
              <a:defRPr/>
            </a:pPr>
            <a:fld id="{FBE810A7-6D33-4759-95E1-F4A4F6E5898D}" type="slidenum">
              <a:rPr lang="en-US"/>
              <a:pPr>
                <a:defRPr/>
              </a:pPr>
              <a:t>14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l" eaLnBrk="1" hangingPunct="1"/>
            <a:r>
              <a:rPr lang="en-US" smtClean="0"/>
              <a:t>Persistence, the problem</a:t>
            </a:r>
          </a:p>
        </p:txBody>
      </p:sp>
      <p:sp>
        <p:nvSpPr>
          <p:cNvPr id="17410" name="Content Placeholder 2"/>
          <p:cNvSpPr>
            <a:spLocks noGrp="1"/>
          </p:cNvSpPr>
          <p:nvPr>
            <p:ph idx="1"/>
          </p:nvPr>
        </p:nvSpPr>
        <p:spPr>
          <a:xfrm>
            <a:off x="457200" y="1438275"/>
            <a:ext cx="5172075" cy="4525963"/>
          </a:xfrm>
        </p:spPr>
        <p:txBody>
          <a:bodyPr/>
          <a:lstStyle/>
          <a:p>
            <a:pPr eaLnBrk="1" hangingPunct="1"/>
            <a:r>
              <a:rPr lang="en-US" sz="1800" smtClean="0"/>
              <a:t>Persistence occurs in IR detectors whenever a pixel is exposed to light.  </a:t>
            </a:r>
          </a:p>
          <a:p>
            <a:pPr eaLnBrk="1" hangingPunct="1"/>
            <a:r>
              <a:rPr lang="en-US" sz="1800" smtClean="0"/>
              <a:t>Persistence can show up within the next exposure, or in an exposure hours later.</a:t>
            </a:r>
          </a:p>
          <a:p>
            <a:pPr eaLnBrk="1" hangingPunct="1"/>
            <a:r>
              <a:rPr lang="en-US" sz="1800" smtClean="0"/>
              <a:t>The level of persistence not only depends on the accumulated charge, but the amount of time the charge sat on the detector and time since last exposure.</a:t>
            </a:r>
          </a:p>
          <a:p>
            <a:pPr eaLnBrk="1" hangingPunct="1"/>
            <a:r>
              <a:rPr lang="en-US" sz="1800" smtClean="0"/>
              <a:t>Current best method to mitigate this effect is to simply wait for the persistence to decay.</a:t>
            </a:r>
          </a:p>
          <a:p>
            <a:pPr eaLnBrk="1" hangingPunct="1"/>
            <a:r>
              <a:rPr lang="en-US" sz="1800" smtClean="0"/>
              <a:t>Persistence affects scheduling, data reduction, and science.  It is a significant problem for the HST and JWST missions.</a:t>
            </a:r>
          </a:p>
        </p:txBody>
      </p:sp>
      <p:pic>
        <p:nvPicPr>
          <p:cNvPr id="17411" name="Picture 6" descr="persistence_examples.png"/>
          <p:cNvPicPr>
            <a:picLocks noChangeAspect="1"/>
          </p:cNvPicPr>
          <p:nvPr/>
        </p:nvPicPr>
        <p:blipFill>
          <a:blip r:embed="rId3"/>
          <a:srcRect r="49931"/>
          <a:stretch>
            <a:fillRect/>
          </a:stretch>
        </p:blipFill>
        <p:spPr bwMode="auto">
          <a:xfrm>
            <a:off x="6380163" y="3214688"/>
            <a:ext cx="2538412" cy="2565400"/>
          </a:xfrm>
          <a:prstGeom prst="rect">
            <a:avLst/>
          </a:prstGeom>
          <a:noFill/>
          <a:ln w="9525">
            <a:noFill/>
            <a:miter lim="800000"/>
            <a:headEnd/>
            <a:tailEnd/>
          </a:ln>
        </p:spPr>
      </p:pic>
      <p:pic>
        <p:nvPicPr>
          <p:cNvPr id="17412" name="Picture 7" descr="persistence_examples.png"/>
          <p:cNvPicPr>
            <a:picLocks noChangeAspect="1"/>
          </p:cNvPicPr>
          <p:nvPr/>
        </p:nvPicPr>
        <p:blipFill>
          <a:blip r:embed="rId3"/>
          <a:srcRect l="50000"/>
          <a:stretch>
            <a:fillRect/>
          </a:stretch>
        </p:blipFill>
        <p:spPr bwMode="auto">
          <a:xfrm>
            <a:off x="6380163" y="585788"/>
            <a:ext cx="2538412" cy="2568575"/>
          </a:xfrm>
          <a:prstGeom prst="rect">
            <a:avLst/>
          </a:prstGeom>
          <a:noFill/>
          <a:ln w="9525">
            <a:noFill/>
            <a:miter lim="800000"/>
            <a:headEnd/>
            <a:tailEnd/>
          </a:ln>
        </p:spPr>
      </p:pic>
      <p:sp>
        <p:nvSpPr>
          <p:cNvPr id="17413" name="TextBox 8"/>
          <p:cNvSpPr txBox="1">
            <a:spLocks noChangeArrowheads="1"/>
          </p:cNvSpPr>
          <p:nvPr/>
        </p:nvSpPr>
        <p:spPr bwMode="auto">
          <a:xfrm>
            <a:off x="6188075" y="5780088"/>
            <a:ext cx="2884488" cy="304800"/>
          </a:xfrm>
          <a:prstGeom prst="rect">
            <a:avLst/>
          </a:prstGeom>
          <a:noFill/>
          <a:ln w="9525">
            <a:noFill/>
            <a:miter lim="800000"/>
            <a:headEnd/>
            <a:tailEnd/>
          </a:ln>
        </p:spPr>
        <p:txBody>
          <a:bodyPr wrap="none">
            <a:prstTxWarp prst="textNoShape">
              <a:avLst/>
            </a:prstTxWarp>
            <a:spAutoFit/>
          </a:bodyPr>
          <a:lstStyle/>
          <a:p>
            <a:r>
              <a:rPr lang="en-US" sz="1400" i="1">
                <a:latin typeface="Calibri" pitchFamily="-72" charset="0"/>
              </a:rPr>
              <a:t>Images courtesy of STScI/WFC3 Team</a:t>
            </a:r>
          </a:p>
        </p:txBody>
      </p:sp>
      <p:sp>
        <p:nvSpPr>
          <p:cNvPr id="10" name="Date Placeholder 9"/>
          <p:cNvSpPr>
            <a:spLocks noGrp="1"/>
          </p:cNvSpPr>
          <p:nvPr>
            <p:ph type="dt" sz="quarter" idx="10"/>
          </p:nvPr>
        </p:nvSpPr>
        <p:spPr/>
        <p:txBody>
          <a:bodyPr/>
          <a:lstStyle/>
          <a:p>
            <a:pPr>
              <a:defRPr/>
            </a:pPr>
            <a:r>
              <a:rPr lang="en-US"/>
              <a:t>October 11, 2013</a:t>
            </a:r>
          </a:p>
        </p:txBody>
      </p:sp>
      <p:sp>
        <p:nvSpPr>
          <p:cNvPr id="11" name="Footer Placeholder 10"/>
          <p:cNvSpPr>
            <a:spLocks noGrp="1"/>
          </p:cNvSpPr>
          <p:nvPr>
            <p:ph type="ftr" sz="quarter" idx="11"/>
          </p:nvPr>
        </p:nvSpPr>
        <p:spPr/>
        <p:txBody>
          <a:bodyPr/>
          <a:lstStyle/>
          <a:p>
            <a:pPr>
              <a:defRPr/>
            </a:pPr>
            <a:r>
              <a:rPr lang="en-US"/>
              <a:t>Scientific Detector Workshop</a:t>
            </a:r>
          </a:p>
        </p:txBody>
      </p:sp>
      <p:sp>
        <p:nvSpPr>
          <p:cNvPr id="12" name="Slide Number Placeholder 11"/>
          <p:cNvSpPr>
            <a:spLocks noGrp="1"/>
          </p:cNvSpPr>
          <p:nvPr>
            <p:ph type="sldNum" sz="quarter" idx="12"/>
          </p:nvPr>
        </p:nvSpPr>
        <p:spPr/>
        <p:txBody>
          <a:bodyPr/>
          <a:lstStyle/>
          <a:p>
            <a:pPr>
              <a:defRPr/>
            </a:pPr>
            <a:fld id="{E48DC055-7F68-4391-B505-68CEAE7CF094}" type="slidenum">
              <a:rPr lang="en-US"/>
              <a:pPr>
                <a:defRPr/>
              </a:pPr>
              <a:t>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l" eaLnBrk="1" hangingPunct="1"/>
            <a:r>
              <a:rPr lang="en-US" smtClean="0"/>
              <a:t>Persistence, the problem</a:t>
            </a:r>
          </a:p>
        </p:txBody>
      </p:sp>
      <p:sp>
        <p:nvSpPr>
          <p:cNvPr id="19458" name="Content Placeholder 2"/>
          <p:cNvSpPr>
            <a:spLocks noGrp="1"/>
          </p:cNvSpPr>
          <p:nvPr>
            <p:ph idx="1"/>
          </p:nvPr>
        </p:nvSpPr>
        <p:spPr>
          <a:xfrm>
            <a:off x="457200" y="1438275"/>
            <a:ext cx="5172075" cy="4525963"/>
          </a:xfrm>
        </p:spPr>
        <p:txBody>
          <a:bodyPr/>
          <a:lstStyle/>
          <a:p>
            <a:pPr eaLnBrk="1" hangingPunct="1"/>
            <a:r>
              <a:rPr lang="en-US" sz="1800" smtClean="0"/>
              <a:t>Persistence occurs in IR detectors whenever a pixel is exposed to light.  </a:t>
            </a:r>
          </a:p>
          <a:p>
            <a:pPr eaLnBrk="1" hangingPunct="1"/>
            <a:r>
              <a:rPr lang="en-US" sz="1800" smtClean="0"/>
              <a:t>Persistence can show up within the next exposure, or in an exposure hours later.</a:t>
            </a:r>
          </a:p>
          <a:p>
            <a:pPr eaLnBrk="1" hangingPunct="1"/>
            <a:r>
              <a:rPr lang="en-US" sz="1800" smtClean="0"/>
              <a:t>The level of persistence not only depends on the accumulated charge, but the amount of time the charge sat on the detector and time since last exposure.</a:t>
            </a:r>
          </a:p>
          <a:p>
            <a:pPr eaLnBrk="1" hangingPunct="1"/>
            <a:r>
              <a:rPr lang="en-US" sz="1800" smtClean="0"/>
              <a:t>Current best method to mitigate this effect is to simply wait for the persistence to decay.</a:t>
            </a:r>
          </a:p>
          <a:p>
            <a:pPr eaLnBrk="1" hangingPunct="1"/>
            <a:r>
              <a:rPr lang="en-US" sz="1800" smtClean="0"/>
              <a:t>Persistence affects scheduling, data reduction, and science.  It is a significant problem for the HST and JWST missions.</a:t>
            </a:r>
          </a:p>
        </p:txBody>
      </p:sp>
      <p:pic>
        <p:nvPicPr>
          <p:cNvPr id="19459" name="Picture 6" descr="persistence_examples.png"/>
          <p:cNvPicPr>
            <a:picLocks noChangeAspect="1"/>
          </p:cNvPicPr>
          <p:nvPr/>
        </p:nvPicPr>
        <p:blipFill>
          <a:blip r:embed="rId3"/>
          <a:srcRect r="49931"/>
          <a:stretch>
            <a:fillRect/>
          </a:stretch>
        </p:blipFill>
        <p:spPr bwMode="auto">
          <a:xfrm>
            <a:off x="6380163" y="3214688"/>
            <a:ext cx="2538412" cy="2565400"/>
          </a:xfrm>
          <a:prstGeom prst="rect">
            <a:avLst/>
          </a:prstGeom>
          <a:noFill/>
          <a:ln w="9525">
            <a:noFill/>
            <a:miter lim="800000"/>
            <a:headEnd/>
            <a:tailEnd/>
          </a:ln>
        </p:spPr>
      </p:pic>
      <p:pic>
        <p:nvPicPr>
          <p:cNvPr id="19460" name="Picture 7" descr="persistence_examples.png"/>
          <p:cNvPicPr>
            <a:picLocks noChangeAspect="1"/>
          </p:cNvPicPr>
          <p:nvPr/>
        </p:nvPicPr>
        <p:blipFill>
          <a:blip r:embed="rId3"/>
          <a:srcRect l="50000"/>
          <a:stretch>
            <a:fillRect/>
          </a:stretch>
        </p:blipFill>
        <p:spPr bwMode="auto">
          <a:xfrm>
            <a:off x="6380163" y="585788"/>
            <a:ext cx="2538412" cy="2568575"/>
          </a:xfrm>
          <a:prstGeom prst="rect">
            <a:avLst/>
          </a:prstGeom>
          <a:noFill/>
          <a:ln w="9525">
            <a:noFill/>
            <a:miter lim="800000"/>
            <a:headEnd/>
            <a:tailEnd/>
          </a:ln>
        </p:spPr>
      </p:pic>
      <p:sp>
        <p:nvSpPr>
          <p:cNvPr id="19461" name="TextBox 8"/>
          <p:cNvSpPr txBox="1">
            <a:spLocks noChangeArrowheads="1"/>
          </p:cNvSpPr>
          <p:nvPr/>
        </p:nvSpPr>
        <p:spPr bwMode="auto">
          <a:xfrm>
            <a:off x="6188075" y="5780088"/>
            <a:ext cx="2884488" cy="304800"/>
          </a:xfrm>
          <a:prstGeom prst="rect">
            <a:avLst/>
          </a:prstGeom>
          <a:noFill/>
          <a:ln w="9525">
            <a:noFill/>
            <a:miter lim="800000"/>
            <a:headEnd/>
            <a:tailEnd/>
          </a:ln>
        </p:spPr>
        <p:txBody>
          <a:bodyPr wrap="none">
            <a:prstTxWarp prst="textNoShape">
              <a:avLst/>
            </a:prstTxWarp>
            <a:spAutoFit/>
          </a:bodyPr>
          <a:lstStyle/>
          <a:p>
            <a:r>
              <a:rPr lang="en-US" sz="1400" i="1">
                <a:latin typeface="Calibri" pitchFamily="-72" charset="0"/>
              </a:rPr>
              <a:t>Images courtesy of STScI/WFC3 Team</a:t>
            </a:r>
          </a:p>
        </p:txBody>
      </p:sp>
      <p:sp>
        <p:nvSpPr>
          <p:cNvPr id="10" name="Date Placeholder 9"/>
          <p:cNvSpPr>
            <a:spLocks noGrp="1"/>
          </p:cNvSpPr>
          <p:nvPr>
            <p:ph type="dt" sz="quarter" idx="10"/>
          </p:nvPr>
        </p:nvSpPr>
        <p:spPr/>
        <p:txBody>
          <a:bodyPr/>
          <a:lstStyle/>
          <a:p>
            <a:pPr>
              <a:defRPr/>
            </a:pPr>
            <a:r>
              <a:rPr lang="en-US"/>
              <a:t>October 11, 2013</a:t>
            </a:r>
          </a:p>
        </p:txBody>
      </p:sp>
      <p:sp>
        <p:nvSpPr>
          <p:cNvPr id="11" name="Footer Placeholder 10"/>
          <p:cNvSpPr>
            <a:spLocks noGrp="1"/>
          </p:cNvSpPr>
          <p:nvPr>
            <p:ph type="ftr" sz="quarter" idx="11"/>
          </p:nvPr>
        </p:nvSpPr>
        <p:spPr/>
        <p:txBody>
          <a:bodyPr/>
          <a:lstStyle/>
          <a:p>
            <a:pPr>
              <a:defRPr/>
            </a:pPr>
            <a:r>
              <a:rPr lang="en-US"/>
              <a:t>Scientific Detector Workshop</a:t>
            </a:r>
          </a:p>
        </p:txBody>
      </p:sp>
      <p:sp>
        <p:nvSpPr>
          <p:cNvPr id="12" name="Slide Number Placeholder 11"/>
          <p:cNvSpPr>
            <a:spLocks noGrp="1"/>
          </p:cNvSpPr>
          <p:nvPr>
            <p:ph type="sldNum" sz="quarter" idx="12"/>
          </p:nvPr>
        </p:nvSpPr>
        <p:spPr/>
        <p:txBody>
          <a:bodyPr/>
          <a:lstStyle/>
          <a:p>
            <a:pPr>
              <a:defRPr/>
            </a:pPr>
            <a:fld id="{3C0DAA33-352C-424A-B255-CD478E91C155}" type="slidenum">
              <a:rPr lang="en-US"/>
              <a:pPr>
                <a:defRPr/>
              </a:pPr>
              <a:t>3</a:t>
            </a:fld>
            <a:endParaRPr lang="en-US"/>
          </a:p>
        </p:txBody>
      </p:sp>
      <p:sp>
        <p:nvSpPr>
          <p:cNvPr id="18" name="TextBox 17"/>
          <p:cNvSpPr txBox="1"/>
          <p:nvPr/>
        </p:nvSpPr>
        <p:spPr>
          <a:xfrm>
            <a:off x="3225800" y="2498725"/>
            <a:ext cx="2794000" cy="39211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sz="1800" dirty="0"/>
              <a:t>Five back to back exposures</a:t>
            </a:r>
          </a:p>
        </p:txBody>
      </p:sp>
      <p:sp>
        <p:nvSpPr>
          <p:cNvPr id="19" name="TextBox 18"/>
          <p:cNvSpPr txBox="1"/>
          <p:nvPr/>
        </p:nvSpPr>
        <p:spPr>
          <a:xfrm>
            <a:off x="1036638" y="5521325"/>
            <a:ext cx="5129212" cy="39211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lang="en-US" sz="1800" dirty="0"/>
              <a:t>A single exposure of a bright galaxy two hours earlier</a:t>
            </a:r>
          </a:p>
        </p:txBody>
      </p:sp>
      <p:cxnSp>
        <p:nvCxnSpPr>
          <p:cNvPr id="21" name="Straight Arrow Connector 20"/>
          <p:cNvCxnSpPr>
            <a:stCxn id="18" idx="0"/>
            <a:endCxn id="8" idx="1"/>
          </p:cNvCxnSpPr>
          <p:nvPr/>
        </p:nvCxnSpPr>
        <p:spPr>
          <a:xfrm flipV="1">
            <a:off x="4622800" y="1857375"/>
            <a:ext cx="1757363" cy="628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9" idx="0"/>
            <a:endCxn id="7" idx="1"/>
          </p:cNvCxnSpPr>
          <p:nvPr/>
        </p:nvCxnSpPr>
        <p:spPr>
          <a:xfrm flipV="1">
            <a:off x="3602038" y="4484688"/>
            <a:ext cx="2768600" cy="1023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7086600" y="1844675"/>
            <a:ext cx="1895475" cy="1757363"/>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8" name="Rectangle 117"/>
          <p:cNvSpPr/>
          <p:nvPr/>
        </p:nvSpPr>
        <p:spPr>
          <a:xfrm>
            <a:off x="7086600" y="3602038"/>
            <a:ext cx="1895475" cy="1757362"/>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9" name="Rectangle 118"/>
          <p:cNvSpPr/>
          <p:nvPr/>
        </p:nvSpPr>
        <p:spPr>
          <a:xfrm>
            <a:off x="7086600" y="1855788"/>
            <a:ext cx="1895475" cy="1003300"/>
          </a:xfrm>
          <a:prstGeom prst="rect">
            <a:avLst/>
          </a:prstGeom>
          <a:pattFill prst="dashHorz">
            <a:fgClr>
              <a:schemeClr val="accent5">
                <a:lumMod val="75000"/>
              </a:schemeClr>
            </a:fgClr>
            <a:bgClr>
              <a:schemeClr val="accent5">
                <a:lumMod val="60000"/>
                <a:lumOff val="40000"/>
              </a:schemeClr>
            </a:bgClr>
          </a:patt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0" name="Rectangle 119"/>
          <p:cNvSpPr/>
          <p:nvPr/>
        </p:nvSpPr>
        <p:spPr>
          <a:xfrm>
            <a:off x="7086600" y="4338638"/>
            <a:ext cx="1895475" cy="1020762"/>
          </a:xfrm>
          <a:prstGeom prst="rect">
            <a:avLst/>
          </a:prstGeom>
          <a:pattFill prst="dashVert">
            <a:fgClr>
              <a:schemeClr val="accent6">
                <a:lumMod val="75000"/>
              </a:schemeClr>
            </a:fgClr>
            <a:bgClr>
              <a:schemeClr val="accent6">
                <a:lumMod val="60000"/>
                <a:lumOff val="40000"/>
              </a:schemeClr>
            </a:bgClr>
          </a:patt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21509" name="Group 120"/>
          <p:cNvGrpSpPr>
            <a:grpSpLocks/>
          </p:cNvGrpSpPr>
          <p:nvPr/>
        </p:nvGrpSpPr>
        <p:grpSpPr bwMode="auto">
          <a:xfrm>
            <a:off x="7981950" y="1995488"/>
            <a:ext cx="277813" cy="457200"/>
            <a:chOff x="578342" y="446630"/>
            <a:chExt cx="277307" cy="456906"/>
          </a:xfrm>
        </p:grpSpPr>
        <p:sp>
          <p:nvSpPr>
            <p:cNvPr id="149" name="Oval 148"/>
            <p:cNvSpPr/>
            <p:nvPr/>
          </p:nvSpPr>
          <p:spPr>
            <a:xfrm>
              <a:off x="613203" y="641766"/>
              <a:ext cx="201246"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800" name="TextBox 149"/>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10" name="Group 121"/>
          <p:cNvGrpSpPr>
            <a:grpSpLocks/>
          </p:cNvGrpSpPr>
          <p:nvPr/>
        </p:nvGrpSpPr>
        <p:grpSpPr bwMode="auto">
          <a:xfrm>
            <a:off x="8562975" y="2108200"/>
            <a:ext cx="277813" cy="457200"/>
            <a:chOff x="578342" y="446630"/>
            <a:chExt cx="277307" cy="458481"/>
          </a:xfrm>
        </p:grpSpPr>
        <p:sp>
          <p:nvSpPr>
            <p:cNvPr id="147" name="Oval 146"/>
            <p:cNvSpPr/>
            <p:nvPr/>
          </p:nvSpPr>
          <p:spPr>
            <a:xfrm>
              <a:off x="613203" y="642440"/>
              <a:ext cx="201246"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98" name="TextBox 147"/>
            <p:cNvSpPr txBox="1">
              <a:spLocks noChangeArrowheads="1"/>
            </p:cNvSpPr>
            <p:nvPr/>
          </p:nvSpPr>
          <p:spPr bwMode="auto">
            <a:xfrm>
              <a:off x="578342" y="446630"/>
              <a:ext cx="277307"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11" name="Group 122"/>
          <p:cNvGrpSpPr>
            <a:grpSpLocks/>
          </p:cNvGrpSpPr>
          <p:nvPr/>
        </p:nvGrpSpPr>
        <p:grpSpPr bwMode="auto">
          <a:xfrm>
            <a:off x="7704138" y="1876425"/>
            <a:ext cx="277812" cy="457200"/>
            <a:chOff x="578342" y="446630"/>
            <a:chExt cx="278892" cy="456906"/>
          </a:xfrm>
        </p:grpSpPr>
        <p:sp>
          <p:nvSpPr>
            <p:cNvPr id="145" name="Oval 144"/>
            <p:cNvSpPr/>
            <p:nvPr/>
          </p:nvSpPr>
          <p:spPr>
            <a:xfrm>
              <a:off x="613403" y="641767"/>
              <a:ext cx="200803"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96" name="TextBox 145"/>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12" name="Group 123"/>
          <p:cNvGrpSpPr>
            <a:grpSpLocks/>
          </p:cNvGrpSpPr>
          <p:nvPr/>
        </p:nvGrpSpPr>
        <p:grpSpPr bwMode="auto">
          <a:xfrm>
            <a:off x="7532688" y="2262188"/>
            <a:ext cx="277812" cy="457200"/>
            <a:chOff x="578342" y="446630"/>
            <a:chExt cx="278892" cy="456906"/>
          </a:xfrm>
        </p:grpSpPr>
        <p:sp>
          <p:nvSpPr>
            <p:cNvPr id="143" name="Oval 142"/>
            <p:cNvSpPr/>
            <p:nvPr/>
          </p:nvSpPr>
          <p:spPr>
            <a:xfrm>
              <a:off x="613403" y="641766"/>
              <a:ext cx="200803"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94" name="TextBox 143"/>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13" name="Group 124"/>
          <p:cNvGrpSpPr>
            <a:grpSpLocks/>
          </p:cNvGrpSpPr>
          <p:nvPr/>
        </p:nvGrpSpPr>
        <p:grpSpPr bwMode="auto">
          <a:xfrm>
            <a:off x="7259638" y="1865313"/>
            <a:ext cx="277812" cy="457200"/>
            <a:chOff x="578342" y="446630"/>
            <a:chExt cx="277307" cy="456906"/>
          </a:xfrm>
        </p:grpSpPr>
        <p:sp>
          <p:nvSpPr>
            <p:cNvPr id="141" name="Oval 140"/>
            <p:cNvSpPr/>
            <p:nvPr/>
          </p:nvSpPr>
          <p:spPr>
            <a:xfrm>
              <a:off x="613204" y="641766"/>
              <a:ext cx="201246"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92" name="TextBox 141"/>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14" name="Group 125"/>
          <p:cNvGrpSpPr>
            <a:grpSpLocks/>
          </p:cNvGrpSpPr>
          <p:nvPr/>
        </p:nvGrpSpPr>
        <p:grpSpPr bwMode="auto">
          <a:xfrm>
            <a:off x="7654925" y="4418013"/>
            <a:ext cx="336550" cy="457200"/>
            <a:chOff x="2619381" y="666880"/>
            <a:chExt cx="336965" cy="456906"/>
          </a:xfrm>
        </p:grpSpPr>
        <p:sp>
          <p:nvSpPr>
            <p:cNvPr id="139" name="Oval 138"/>
            <p:cNvSpPr/>
            <p:nvPr/>
          </p:nvSpPr>
          <p:spPr>
            <a:xfrm>
              <a:off x="2671834" y="842979"/>
              <a:ext cx="20186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90" name="TextBox 139"/>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15" name="Group 126"/>
          <p:cNvGrpSpPr>
            <a:grpSpLocks/>
          </p:cNvGrpSpPr>
          <p:nvPr/>
        </p:nvGrpSpPr>
        <p:grpSpPr bwMode="auto">
          <a:xfrm>
            <a:off x="7397750" y="4765675"/>
            <a:ext cx="336550" cy="457200"/>
            <a:chOff x="2619381" y="666880"/>
            <a:chExt cx="335390" cy="456906"/>
          </a:xfrm>
        </p:grpSpPr>
        <p:sp>
          <p:nvSpPr>
            <p:cNvPr id="137" name="Oval 136"/>
            <p:cNvSpPr/>
            <p:nvPr/>
          </p:nvSpPr>
          <p:spPr>
            <a:xfrm>
              <a:off x="2671588" y="842980"/>
              <a:ext cx="20250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88" name="TextBox 137"/>
            <p:cNvSpPr txBox="1">
              <a:spLocks noChangeArrowheads="1"/>
            </p:cNvSpPr>
            <p:nvPr/>
          </p:nvSpPr>
          <p:spPr bwMode="auto">
            <a:xfrm>
              <a:off x="2619381" y="666880"/>
              <a:ext cx="335390"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16" name="Group 127"/>
          <p:cNvGrpSpPr>
            <a:grpSpLocks/>
          </p:cNvGrpSpPr>
          <p:nvPr/>
        </p:nvGrpSpPr>
        <p:grpSpPr bwMode="auto">
          <a:xfrm>
            <a:off x="7932738" y="4795838"/>
            <a:ext cx="336550" cy="457200"/>
            <a:chOff x="2619381" y="666880"/>
            <a:chExt cx="335390" cy="456906"/>
          </a:xfrm>
        </p:grpSpPr>
        <p:sp>
          <p:nvSpPr>
            <p:cNvPr id="135" name="Oval 134"/>
            <p:cNvSpPr/>
            <p:nvPr/>
          </p:nvSpPr>
          <p:spPr>
            <a:xfrm>
              <a:off x="2671587" y="842979"/>
              <a:ext cx="202500"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86" name="TextBox 135"/>
            <p:cNvSpPr txBox="1">
              <a:spLocks noChangeArrowheads="1"/>
            </p:cNvSpPr>
            <p:nvPr/>
          </p:nvSpPr>
          <p:spPr bwMode="auto">
            <a:xfrm>
              <a:off x="2619381" y="666880"/>
              <a:ext cx="335390"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17" name="Group 128"/>
          <p:cNvGrpSpPr>
            <a:grpSpLocks/>
          </p:cNvGrpSpPr>
          <p:nvPr/>
        </p:nvGrpSpPr>
        <p:grpSpPr bwMode="auto">
          <a:xfrm>
            <a:off x="8218488" y="4395788"/>
            <a:ext cx="336550" cy="457200"/>
            <a:chOff x="2619381" y="666880"/>
            <a:chExt cx="335390" cy="456906"/>
          </a:xfrm>
        </p:grpSpPr>
        <p:sp>
          <p:nvSpPr>
            <p:cNvPr id="133" name="Oval 132"/>
            <p:cNvSpPr/>
            <p:nvPr/>
          </p:nvSpPr>
          <p:spPr>
            <a:xfrm>
              <a:off x="2671587" y="842979"/>
              <a:ext cx="202500"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84" name="TextBox 133"/>
            <p:cNvSpPr txBox="1">
              <a:spLocks noChangeArrowheads="1"/>
            </p:cNvSpPr>
            <p:nvPr/>
          </p:nvSpPr>
          <p:spPr bwMode="auto">
            <a:xfrm>
              <a:off x="2619381" y="666880"/>
              <a:ext cx="335390"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18" name="Group 129"/>
          <p:cNvGrpSpPr>
            <a:grpSpLocks/>
          </p:cNvGrpSpPr>
          <p:nvPr/>
        </p:nvGrpSpPr>
        <p:grpSpPr bwMode="auto">
          <a:xfrm>
            <a:off x="8429625" y="4889500"/>
            <a:ext cx="336550" cy="457200"/>
            <a:chOff x="2619381" y="666880"/>
            <a:chExt cx="336965" cy="456906"/>
          </a:xfrm>
        </p:grpSpPr>
        <p:sp>
          <p:nvSpPr>
            <p:cNvPr id="131" name="Oval 130"/>
            <p:cNvSpPr/>
            <p:nvPr/>
          </p:nvSpPr>
          <p:spPr>
            <a:xfrm>
              <a:off x="2671834" y="842980"/>
              <a:ext cx="201861"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82" name="TextBox 131"/>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sp>
        <p:nvSpPr>
          <p:cNvPr id="65" name="Rectangle 64"/>
          <p:cNvSpPr/>
          <p:nvPr/>
        </p:nvSpPr>
        <p:spPr>
          <a:xfrm>
            <a:off x="2894013" y="1844675"/>
            <a:ext cx="1895475" cy="1757363"/>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6" name="Rectangle 65"/>
          <p:cNvSpPr/>
          <p:nvPr/>
        </p:nvSpPr>
        <p:spPr>
          <a:xfrm>
            <a:off x="2894013" y="3602038"/>
            <a:ext cx="1895475" cy="1757362"/>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7" name="Rectangle 66"/>
          <p:cNvSpPr/>
          <p:nvPr/>
        </p:nvSpPr>
        <p:spPr>
          <a:xfrm>
            <a:off x="2894013" y="1855788"/>
            <a:ext cx="1895475" cy="1341437"/>
          </a:xfrm>
          <a:prstGeom prst="rect">
            <a:avLst/>
          </a:prstGeom>
          <a:pattFill prst="dashHorz">
            <a:fgClr>
              <a:schemeClr val="accent5">
                <a:lumMod val="75000"/>
              </a:schemeClr>
            </a:fgClr>
            <a:bgClr>
              <a:schemeClr val="accent5">
                <a:lumMod val="60000"/>
                <a:lumOff val="40000"/>
              </a:schemeClr>
            </a:bgClr>
          </a:patt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8" name="Rectangle 67"/>
          <p:cNvSpPr/>
          <p:nvPr/>
        </p:nvSpPr>
        <p:spPr>
          <a:xfrm>
            <a:off x="2894013" y="3978275"/>
            <a:ext cx="1895475" cy="1381125"/>
          </a:xfrm>
          <a:prstGeom prst="rect">
            <a:avLst/>
          </a:prstGeom>
          <a:pattFill prst="dashVert">
            <a:fgClr>
              <a:schemeClr val="accent6">
                <a:lumMod val="75000"/>
              </a:schemeClr>
            </a:fgClr>
            <a:bgClr>
              <a:schemeClr val="accent6">
                <a:lumMod val="60000"/>
                <a:lumOff val="40000"/>
              </a:schemeClr>
            </a:bgClr>
          </a:patt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21523" name="Group 68"/>
          <p:cNvGrpSpPr>
            <a:grpSpLocks/>
          </p:cNvGrpSpPr>
          <p:nvPr/>
        </p:nvGrpSpPr>
        <p:grpSpPr bwMode="auto">
          <a:xfrm>
            <a:off x="3446463" y="4422775"/>
            <a:ext cx="336550" cy="457200"/>
            <a:chOff x="2619381" y="666880"/>
            <a:chExt cx="335390" cy="458481"/>
          </a:xfrm>
        </p:grpSpPr>
        <p:sp>
          <p:nvSpPr>
            <p:cNvPr id="115" name="Oval 114"/>
            <p:cNvSpPr/>
            <p:nvPr/>
          </p:nvSpPr>
          <p:spPr>
            <a:xfrm>
              <a:off x="2671587" y="843587"/>
              <a:ext cx="202500" cy="200585"/>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80" name="TextBox 115"/>
            <p:cNvSpPr txBox="1">
              <a:spLocks noChangeArrowheads="1"/>
            </p:cNvSpPr>
            <p:nvPr/>
          </p:nvSpPr>
          <p:spPr bwMode="auto">
            <a:xfrm>
              <a:off x="2619381" y="666880"/>
              <a:ext cx="335390"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24" name="Group 69"/>
          <p:cNvGrpSpPr>
            <a:grpSpLocks/>
          </p:cNvGrpSpPr>
          <p:nvPr/>
        </p:nvGrpSpPr>
        <p:grpSpPr bwMode="auto">
          <a:xfrm>
            <a:off x="3190875" y="4770438"/>
            <a:ext cx="336550" cy="457200"/>
            <a:chOff x="2619381" y="666880"/>
            <a:chExt cx="336965" cy="456906"/>
          </a:xfrm>
        </p:grpSpPr>
        <p:sp>
          <p:nvSpPr>
            <p:cNvPr id="113" name="Oval 112"/>
            <p:cNvSpPr/>
            <p:nvPr/>
          </p:nvSpPr>
          <p:spPr>
            <a:xfrm>
              <a:off x="2671834" y="842979"/>
              <a:ext cx="20186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78" name="TextBox 113"/>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25" name="Group 70"/>
          <p:cNvGrpSpPr>
            <a:grpSpLocks/>
          </p:cNvGrpSpPr>
          <p:nvPr/>
        </p:nvGrpSpPr>
        <p:grpSpPr bwMode="auto">
          <a:xfrm>
            <a:off x="3725863" y="4799013"/>
            <a:ext cx="336550" cy="457200"/>
            <a:chOff x="2619381" y="666880"/>
            <a:chExt cx="336965" cy="456906"/>
          </a:xfrm>
        </p:grpSpPr>
        <p:sp>
          <p:nvSpPr>
            <p:cNvPr id="111" name="Oval 110"/>
            <p:cNvSpPr/>
            <p:nvPr/>
          </p:nvSpPr>
          <p:spPr>
            <a:xfrm>
              <a:off x="2671833" y="842979"/>
              <a:ext cx="201862"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76" name="TextBox 111"/>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26" name="Group 71"/>
          <p:cNvGrpSpPr>
            <a:grpSpLocks/>
          </p:cNvGrpSpPr>
          <p:nvPr/>
        </p:nvGrpSpPr>
        <p:grpSpPr bwMode="auto">
          <a:xfrm>
            <a:off x="4011613" y="4400550"/>
            <a:ext cx="336550" cy="457200"/>
            <a:chOff x="2619381" y="666880"/>
            <a:chExt cx="336965" cy="456906"/>
          </a:xfrm>
        </p:grpSpPr>
        <p:sp>
          <p:nvSpPr>
            <p:cNvPr id="109" name="Oval 108"/>
            <p:cNvSpPr/>
            <p:nvPr/>
          </p:nvSpPr>
          <p:spPr>
            <a:xfrm>
              <a:off x="2671833" y="842980"/>
              <a:ext cx="201862"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74" name="TextBox 109"/>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27" name="Group 72"/>
          <p:cNvGrpSpPr>
            <a:grpSpLocks/>
          </p:cNvGrpSpPr>
          <p:nvPr/>
        </p:nvGrpSpPr>
        <p:grpSpPr bwMode="auto">
          <a:xfrm>
            <a:off x="4221163" y="4894263"/>
            <a:ext cx="336550" cy="457200"/>
            <a:chOff x="2619381" y="666880"/>
            <a:chExt cx="336965" cy="458481"/>
          </a:xfrm>
        </p:grpSpPr>
        <p:sp>
          <p:nvSpPr>
            <p:cNvPr id="107" name="Oval 106"/>
            <p:cNvSpPr/>
            <p:nvPr/>
          </p:nvSpPr>
          <p:spPr>
            <a:xfrm>
              <a:off x="2671833" y="843586"/>
              <a:ext cx="201862" cy="200585"/>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72" name="TextBox 107"/>
            <p:cNvSpPr txBox="1">
              <a:spLocks noChangeArrowheads="1"/>
            </p:cNvSpPr>
            <p:nvPr/>
          </p:nvSpPr>
          <p:spPr bwMode="auto">
            <a:xfrm>
              <a:off x="2619381" y="666880"/>
              <a:ext cx="336965"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28" name="Group 73"/>
          <p:cNvGrpSpPr>
            <a:grpSpLocks/>
          </p:cNvGrpSpPr>
          <p:nvPr/>
        </p:nvGrpSpPr>
        <p:grpSpPr bwMode="auto">
          <a:xfrm>
            <a:off x="3795713" y="2000250"/>
            <a:ext cx="277812" cy="457200"/>
            <a:chOff x="578342" y="446630"/>
            <a:chExt cx="277307" cy="456906"/>
          </a:xfrm>
        </p:grpSpPr>
        <p:sp>
          <p:nvSpPr>
            <p:cNvPr id="105" name="Oval 104"/>
            <p:cNvSpPr/>
            <p:nvPr/>
          </p:nvSpPr>
          <p:spPr>
            <a:xfrm>
              <a:off x="613204" y="641767"/>
              <a:ext cx="201246"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70" name="TextBox 105"/>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29" name="Group 74"/>
          <p:cNvGrpSpPr>
            <a:grpSpLocks/>
          </p:cNvGrpSpPr>
          <p:nvPr/>
        </p:nvGrpSpPr>
        <p:grpSpPr bwMode="auto">
          <a:xfrm>
            <a:off x="4376738" y="2111375"/>
            <a:ext cx="277812" cy="457200"/>
            <a:chOff x="578342" y="446630"/>
            <a:chExt cx="278892" cy="456906"/>
          </a:xfrm>
        </p:grpSpPr>
        <p:sp>
          <p:nvSpPr>
            <p:cNvPr id="103" name="Oval 102"/>
            <p:cNvSpPr/>
            <p:nvPr/>
          </p:nvSpPr>
          <p:spPr>
            <a:xfrm>
              <a:off x="613403" y="641767"/>
              <a:ext cx="200803"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68" name="TextBox 103"/>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30" name="Group 75"/>
          <p:cNvGrpSpPr>
            <a:grpSpLocks/>
          </p:cNvGrpSpPr>
          <p:nvPr/>
        </p:nvGrpSpPr>
        <p:grpSpPr bwMode="auto">
          <a:xfrm>
            <a:off x="3517900" y="1881188"/>
            <a:ext cx="277813" cy="457200"/>
            <a:chOff x="578342" y="446630"/>
            <a:chExt cx="278892" cy="456906"/>
          </a:xfrm>
        </p:grpSpPr>
        <p:sp>
          <p:nvSpPr>
            <p:cNvPr id="101" name="Oval 100"/>
            <p:cNvSpPr/>
            <p:nvPr/>
          </p:nvSpPr>
          <p:spPr>
            <a:xfrm>
              <a:off x="613403" y="641766"/>
              <a:ext cx="20080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66" name="TextBox 101"/>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31" name="Group 76"/>
          <p:cNvGrpSpPr>
            <a:grpSpLocks/>
          </p:cNvGrpSpPr>
          <p:nvPr/>
        </p:nvGrpSpPr>
        <p:grpSpPr bwMode="auto">
          <a:xfrm>
            <a:off x="3344863" y="2266950"/>
            <a:ext cx="277812" cy="457200"/>
            <a:chOff x="578342" y="446630"/>
            <a:chExt cx="277307" cy="458481"/>
          </a:xfrm>
        </p:grpSpPr>
        <p:sp>
          <p:nvSpPr>
            <p:cNvPr id="99" name="Oval 98"/>
            <p:cNvSpPr/>
            <p:nvPr/>
          </p:nvSpPr>
          <p:spPr>
            <a:xfrm>
              <a:off x="613204" y="642440"/>
              <a:ext cx="201246"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64" name="TextBox 99"/>
            <p:cNvSpPr txBox="1">
              <a:spLocks noChangeArrowheads="1"/>
            </p:cNvSpPr>
            <p:nvPr/>
          </p:nvSpPr>
          <p:spPr bwMode="auto">
            <a:xfrm>
              <a:off x="578342" y="446630"/>
              <a:ext cx="277307"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32" name="Group 77"/>
          <p:cNvGrpSpPr>
            <a:grpSpLocks/>
          </p:cNvGrpSpPr>
          <p:nvPr/>
        </p:nvGrpSpPr>
        <p:grpSpPr bwMode="auto">
          <a:xfrm>
            <a:off x="3073400" y="1870075"/>
            <a:ext cx="277813" cy="457200"/>
            <a:chOff x="578342" y="446630"/>
            <a:chExt cx="278892" cy="458481"/>
          </a:xfrm>
        </p:grpSpPr>
        <p:sp>
          <p:nvSpPr>
            <p:cNvPr id="97" name="Oval 96"/>
            <p:cNvSpPr/>
            <p:nvPr/>
          </p:nvSpPr>
          <p:spPr>
            <a:xfrm>
              <a:off x="613403" y="642440"/>
              <a:ext cx="200802"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62" name="TextBox 97"/>
            <p:cNvSpPr txBox="1">
              <a:spLocks noChangeArrowheads="1"/>
            </p:cNvSpPr>
            <p:nvPr/>
          </p:nvSpPr>
          <p:spPr bwMode="auto">
            <a:xfrm>
              <a:off x="578342" y="446630"/>
              <a:ext cx="278892"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33" name="Group 78"/>
          <p:cNvGrpSpPr>
            <a:grpSpLocks/>
          </p:cNvGrpSpPr>
          <p:nvPr/>
        </p:nvGrpSpPr>
        <p:grpSpPr bwMode="auto">
          <a:xfrm>
            <a:off x="4168775" y="2692400"/>
            <a:ext cx="236538" cy="457200"/>
            <a:chOff x="578342" y="446630"/>
            <a:chExt cx="236560" cy="456906"/>
          </a:xfrm>
        </p:grpSpPr>
        <p:sp>
          <p:nvSpPr>
            <p:cNvPr id="95" name="Oval 94"/>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60" name="TextBox 95"/>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34" name="Group 79"/>
          <p:cNvGrpSpPr>
            <a:grpSpLocks/>
          </p:cNvGrpSpPr>
          <p:nvPr/>
        </p:nvGrpSpPr>
        <p:grpSpPr bwMode="auto">
          <a:xfrm>
            <a:off x="3500438" y="2659063"/>
            <a:ext cx="236537" cy="457200"/>
            <a:chOff x="578342" y="446630"/>
            <a:chExt cx="236560" cy="456906"/>
          </a:xfrm>
        </p:grpSpPr>
        <p:sp>
          <p:nvSpPr>
            <p:cNvPr id="93" name="Oval 92"/>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58" name="TextBox 93"/>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35" name="Group 80"/>
          <p:cNvGrpSpPr>
            <a:grpSpLocks/>
          </p:cNvGrpSpPr>
          <p:nvPr/>
        </p:nvGrpSpPr>
        <p:grpSpPr bwMode="auto">
          <a:xfrm>
            <a:off x="3030538" y="2727325"/>
            <a:ext cx="236537" cy="457200"/>
            <a:chOff x="578342" y="446630"/>
            <a:chExt cx="236560" cy="456906"/>
          </a:xfrm>
        </p:grpSpPr>
        <p:sp>
          <p:nvSpPr>
            <p:cNvPr id="91" name="Oval 90"/>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56" name="TextBox 91"/>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36" name="Group 81"/>
          <p:cNvGrpSpPr>
            <a:grpSpLocks/>
          </p:cNvGrpSpPr>
          <p:nvPr/>
        </p:nvGrpSpPr>
        <p:grpSpPr bwMode="auto">
          <a:xfrm>
            <a:off x="3006725" y="3956050"/>
            <a:ext cx="254000" cy="457200"/>
            <a:chOff x="2619381" y="666880"/>
            <a:chExt cx="253997" cy="456906"/>
          </a:xfrm>
        </p:grpSpPr>
        <p:sp>
          <p:nvSpPr>
            <p:cNvPr id="89" name="Oval 88"/>
            <p:cNvSpPr/>
            <p:nvPr/>
          </p:nvSpPr>
          <p:spPr>
            <a:xfrm>
              <a:off x="2671768" y="842980"/>
              <a:ext cx="20161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54" name="TextBox 89"/>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37" name="Group 82"/>
          <p:cNvGrpSpPr>
            <a:grpSpLocks/>
          </p:cNvGrpSpPr>
          <p:nvPr/>
        </p:nvGrpSpPr>
        <p:grpSpPr bwMode="auto">
          <a:xfrm>
            <a:off x="3617913" y="3944938"/>
            <a:ext cx="254000" cy="457200"/>
            <a:chOff x="2619381" y="666880"/>
            <a:chExt cx="253997" cy="456906"/>
          </a:xfrm>
        </p:grpSpPr>
        <p:sp>
          <p:nvSpPr>
            <p:cNvPr id="87" name="Oval 86"/>
            <p:cNvSpPr/>
            <p:nvPr/>
          </p:nvSpPr>
          <p:spPr>
            <a:xfrm>
              <a:off x="2671767" y="842979"/>
              <a:ext cx="20161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52" name="TextBox 87"/>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38" name="Group 83"/>
          <p:cNvGrpSpPr>
            <a:grpSpLocks/>
          </p:cNvGrpSpPr>
          <p:nvPr/>
        </p:nvGrpSpPr>
        <p:grpSpPr bwMode="auto">
          <a:xfrm>
            <a:off x="4322763" y="3813175"/>
            <a:ext cx="254000" cy="457200"/>
            <a:chOff x="2619381" y="666880"/>
            <a:chExt cx="253997" cy="456906"/>
          </a:xfrm>
        </p:grpSpPr>
        <p:sp>
          <p:nvSpPr>
            <p:cNvPr id="85" name="Oval 84"/>
            <p:cNvSpPr/>
            <p:nvPr/>
          </p:nvSpPr>
          <p:spPr>
            <a:xfrm>
              <a:off x="2671767" y="842980"/>
              <a:ext cx="201611"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50" name="TextBox 85"/>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39" name="Group 8"/>
          <p:cNvGrpSpPr>
            <a:grpSpLocks/>
          </p:cNvGrpSpPr>
          <p:nvPr/>
        </p:nvGrpSpPr>
        <p:grpSpPr bwMode="auto">
          <a:xfrm>
            <a:off x="795338" y="1844675"/>
            <a:ext cx="1893887" cy="3514725"/>
            <a:chOff x="127001" y="1672167"/>
            <a:chExt cx="1894422" cy="3513667"/>
          </a:xfrm>
        </p:grpSpPr>
        <p:sp>
          <p:nvSpPr>
            <p:cNvPr id="31" name="Rectangle 30"/>
            <p:cNvSpPr/>
            <p:nvPr/>
          </p:nvSpPr>
          <p:spPr>
            <a:xfrm>
              <a:off x="127001" y="1672167"/>
              <a:ext cx="1894422" cy="175683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Rectangle 31"/>
            <p:cNvSpPr/>
            <p:nvPr/>
          </p:nvSpPr>
          <p:spPr>
            <a:xfrm>
              <a:off x="127001" y="3429001"/>
              <a:ext cx="1894422" cy="1756833"/>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3" name="Rectangle 32"/>
            <p:cNvSpPr/>
            <p:nvPr/>
          </p:nvSpPr>
          <p:spPr>
            <a:xfrm>
              <a:off x="127001" y="1683277"/>
              <a:ext cx="1894422" cy="963322"/>
            </a:xfrm>
            <a:prstGeom prst="rect">
              <a:avLst/>
            </a:prstGeom>
            <a:pattFill prst="dashHorz">
              <a:fgClr>
                <a:schemeClr val="accent5">
                  <a:lumMod val="75000"/>
                </a:schemeClr>
              </a:fgClr>
              <a:bgClr>
                <a:schemeClr val="accent5">
                  <a:lumMod val="60000"/>
                  <a:lumOff val="40000"/>
                </a:schemeClr>
              </a:bgClr>
            </a:patt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4" name="Rectangle 33"/>
            <p:cNvSpPr/>
            <p:nvPr/>
          </p:nvSpPr>
          <p:spPr>
            <a:xfrm>
              <a:off x="127001" y="4222512"/>
              <a:ext cx="1894422" cy="963322"/>
            </a:xfrm>
            <a:prstGeom prst="rect">
              <a:avLst/>
            </a:prstGeom>
            <a:pattFill prst="dashVert">
              <a:fgClr>
                <a:schemeClr val="accent6">
                  <a:lumMod val="75000"/>
                </a:schemeClr>
              </a:fgClr>
              <a:bgClr>
                <a:schemeClr val="accent6">
                  <a:lumMod val="60000"/>
                  <a:lumOff val="40000"/>
                </a:schemeClr>
              </a:bgClr>
            </a:patt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21719" name="Group 34"/>
            <p:cNvGrpSpPr>
              <a:grpSpLocks/>
            </p:cNvGrpSpPr>
            <p:nvPr/>
          </p:nvGrpSpPr>
          <p:grpSpPr bwMode="auto">
            <a:xfrm>
              <a:off x="1022604" y="1822934"/>
              <a:ext cx="277891" cy="457062"/>
              <a:chOff x="578358" y="446663"/>
              <a:chExt cx="277891" cy="457062"/>
            </a:xfrm>
          </p:grpSpPr>
          <p:sp>
            <p:nvSpPr>
              <p:cNvPr id="63" name="Oval 62"/>
              <p:cNvSpPr/>
              <p:nvPr/>
            </p:nvSpPr>
            <p:spPr>
              <a:xfrm>
                <a:off x="613293" y="641867"/>
                <a:ext cx="201669" cy="20155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48" name="TextBox 63"/>
              <p:cNvSpPr txBox="1">
                <a:spLocks noChangeArrowheads="1"/>
              </p:cNvSpPr>
              <p:nvPr/>
            </p:nvSpPr>
            <p:spPr bwMode="auto">
              <a:xfrm>
                <a:off x="578358" y="446663"/>
                <a:ext cx="277891" cy="457062"/>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720" name="Group 35"/>
            <p:cNvGrpSpPr>
              <a:grpSpLocks/>
            </p:cNvGrpSpPr>
            <p:nvPr/>
          </p:nvGrpSpPr>
          <p:grpSpPr bwMode="auto">
            <a:xfrm>
              <a:off x="1602205" y="1934026"/>
              <a:ext cx="277891" cy="457062"/>
              <a:chOff x="577738" y="446141"/>
              <a:chExt cx="277891" cy="457062"/>
            </a:xfrm>
          </p:grpSpPr>
          <p:sp>
            <p:nvSpPr>
              <p:cNvPr id="61" name="Oval 60"/>
              <p:cNvSpPr/>
              <p:nvPr/>
            </p:nvSpPr>
            <p:spPr>
              <a:xfrm>
                <a:off x="612673" y="641344"/>
                <a:ext cx="201670" cy="20155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46" name="TextBox 61"/>
              <p:cNvSpPr txBox="1">
                <a:spLocks noChangeArrowheads="1"/>
              </p:cNvSpPr>
              <p:nvPr/>
            </p:nvSpPr>
            <p:spPr bwMode="auto">
              <a:xfrm>
                <a:off x="577738" y="446141"/>
                <a:ext cx="277891" cy="457062"/>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721" name="Group 36"/>
            <p:cNvGrpSpPr>
              <a:grpSpLocks/>
            </p:cNvGrpSpPr>
            <p:nvPr/>
          </p:nvGrpSpPr>
          <p:grpSpPr bwMode="auto">
            <a:xfrm>
              <a:off x="743125" y="1703907"/>
              <a:ext cx="277891" cy="457063"/>
              <a:chOff x="577771" y="446854"/>
              <a:chExt cx="277891" cy="457063"/>
            </a:xfrm>
          </p:grpSpPr>
          <p:sp>
            <p:nvSpPr>
              <p:cNvPr id="59" name="Oval 58"/>
              <p:cNvSpPr/>
              <p:nvPr/>
            </p:nvSpPr>
            <p:spPr>
              <a:xfrm>
                <a:off x="612706" y="642058"/>
                <a:ext cx="201669" cy="201551"/>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44" name="TextBox 59"/>
              <p:cNvSpPr txBox="1">
                <a:spLocks noChangeArrowheads="1"/>
              </p:cNvSpPr>
              <p:nvPr/>
            </p:nvSpPr>
            <p:spPr bwMode="auto">
              <a:xfrm>
                <a:off x="577771" y="446854"/>
                <a:ext cx="277891" cy="457063"/>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722" name="Group 37"/>
            <p:cNvGrpSpPr>
              <a:grpSpLocks/>
            </p:cNvGrpSpPr>
            <p:nvPr/>
          </p:nvGrpSpPr>
          <p:grpSpPr bwMode="auto">
            <a:xfrm>
              <a:off x="571626" y="2089554"/>
              <a:ext cx="277891" cy="457062"/>
              <a:chOff x="577989" y="447281"/>
              <a:chExt cx="277891" cy="457062"/>
            </a:xfrm>
          </p:grpSpPr>
          <p:sp>
            <p:nvSpPr>
              <p:cNvPr id="57" name="Oval 56"/>
              <p:cNvSpPr/>
              <p:nvPr/>
            </p:nvSpPr>
            <p:spPr>
              <a:xfrm>
                <a:off x="612925" y="642484"/>
                <a:ext cx="201669" cy="19996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42" name="TextBox 57"/>
              <p:cNvSpPr txBox="1">
                <a:spLocks noChangeArrowheads="1"/>
              </p:cNvSpPr>
              <p:nvPr/>
            </p:nvSpPr>
            <p:spPr bwMode="auto">
              <a:xfrm>
                <a:off x="577989" y="447281"/>
                <a:ext cx="277891" cy="457062"/>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723" name="Group 38"/>
            <p:cNvGrpSpPr>
              <a:grpSpLocks/>
            </p:cNvGrpSpPr>
            <p:nvPr/>
          </p:nvGrpSpPr>
          <p:grpSpPr bwMode="auto">
            <a:xfrm>
              <a:off x="300087" y="1692798"/>
              <a:ext cx="277891" cy="457063"/>
              <a:chOff x="578979" y="447270"/>
              <a:chExt cx="277891" cy="457063"/>
            </a:xfrm>
          </p:grpSpPr>
          <p:sp>
            <p:nvSpPr>
              <p:cNvPr id="55" name="Oval 54"/>
              <p:cNvSpPr/>
              <p:nvPr/>
            </p:nvSpPr>
            <p:spPr>
              <a:xfrm>
                <a:off x="613914" y="642474"/>
                <a:ext cx="200081" cy="19996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40" name="TextBox 55"/>
              <p:cNvSpPr txBox="1">
                <a:spLocks noChangeArrowheads="1"/>
              </p:cNvSpPr>
              <p:nvPr/>
            </p:nvSpPr>
            <p:spPr bwMode="auto">
              <a:xfrm>
                <a:off x="578979" y="447270"/>
                <a:ext cx="277891" cy="457063"/>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724" name="Group 39"/>
            <p:cNvGrpSpPr>
              <a:grpSpLocks/>
            </p:cNvGrpSpPr>
            <p:nvPr/>
          </p:nvGrpSpPr>
          <p:grpSpPr bwMode="auto">
            <a:xfrm>
              <a:off x="693898" y="4244730"/>
              <a:ext cx="336645" cy="457062"/>
              <a:chOff x="2618662" y="666766"/>
              <a:chExt cx="336645" cy="457062"/>
            </a:xfrm>
          </p:grpSpPr>
          <p:sp>
            <p:nvSpPr>
              <p:cNvPr id="53" name="Oval 52"/>
              <p:cNvSpPr/>
              <p:nvPr/>
            </p:nvSpPr>
            <p:spPr>
              <a:xfrm>
                <a:off x="2671065" y="842925"/>
                <a:ext cx="203257" cy="20155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38" name="TextBox 53"/>
              <p:cNvSpPr txBox="1">
                <a:spLocks noChangeArrowheads="1"/>
              </p:cNvSpPr>
              <p:nvPr/>
            </p:nvSpPr>
            <p:spPr bwMode="auto">
              <a:xfrm>
                <a:off x="2618662" y="666766"/>
                <a:ext cx="336645" cy="457062"/>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725" name="Group 40"/>
            <p:cNvGrpSpPr>
              <a:grpSpLocks/>
            </p:cNvGrpSpPr>
            <p:nvPr/>
          </p:nvGrpSpPr>
          <p:grpSpPr bwMode="auto">
            <a:xfrm>
              <a:off x="438239" y="4592288"/>
              <a:ext cx="336645" cy="457062"/>
              <a:chOff x="2619440" y="666250"/>
              <a:chExt cx="336645" cy="457062"/>
            </a:xfrm>
          </p:grpSpPr>
          <p:sp>
            <p:nvSpPr>
              <p:cNvPr id="51" name="Oval 50"/>
              <p:cNvSpPr/>
              <p:nvPr/>
            </p:nvSpPr>
            <p:spPr>
              <a:xfrm>
                <a:off x="2671842" y="842410"/>
                <a:ext cx="201670" cy="201551"/>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36" name="TextBox 51"/>
              <p:cNvSpPr txBox="1">
                <a:spLocks noChangeArrowheads="1"/>
              </p:cNvSpPr>
              <p:nvPr/>
            </p:nvSpPr>
            <p:spPr bwMode="auto">
              <a:xfrm>
                <a:off x="2619440" y="666250"/>
                <a:ext cx="336645" cy="457062"/>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726" name="Group 41"/>
            <p:cNvGrpSpPr>
              <a:grpSpLocks/>
            </p:cNvGrpSpPr>
            <p:nvPr/>
          </p:nvGrpSpPr>
          <p:grpSpPr bwMode="auto">
            <a:xfrm>
              <a:off x="973377" y="4622441"/>
              <a:ext cx="336645" cy="457063"/>
              <a:chOff x="2619249" y="666900"/>
              <a:chExt cx="336645" cy="457063"/>
            </a:xfrm>
          </p:grpSpPr>
          <p:sp>
            <p:nvSpPr>
              <p:cNvPr id="49" name="Oval 48"/>
              <p:cNvSpPr/>
              <p:nvPr/>
            </p:nvSpPr>
            <p:spPr>
              <a:xfrm>
                <a:off x="2671652" y="843060"/>
                <a:ext cx="201669" cy="20155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34" name="TextBox 49"/>
              <p:cNvSpPr txBox="1">
                <a:spLocks noChangeArrowheads="1"/>
              </p:cNvSpPr>
              <p:nvPr/>
            </p:nvSpPr>
            <p:spPr bwMode="auto">
              <a:xfrm>
                <a:off x="2619249" y="666900"/>
                <a:ext cx="336645" cy="457063"/>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727" name="Group 42"/>
            <p:cNvGrpSpPr>
              <a:grpSpLocks/>
            </p:cNvGrpSpPr>
            <p:nvPr/>
          </p:nvGrpSpPr>
          <p:grpSpPr bwMode="auto">
            <a:xfrm>
              <a:off x="1259208" y="4222512"/>
              <a:ext cx="336645" cy="457062"/>
              <a:chOff x="2619441" y="666641"/>
              <a:chExt cx="336645" cy="457062"/>
            </a:xfrm>
          </p:grpSpPr>
          <p:sp>
            <p:nvSpPr>
              <p:cNvPr id="47" name="Oval 46"/>
              <p:cNvSpPr/>
              <p:nvPr/>
            </p:nvSpPr>
            <p:spPr>
              <a:xfrm>
                <a:off x="2671844" y="842800"/>
                <a:ext cx="201669" cy="20155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32" name="TextBox 47"/>
              <p:cNvSpPr txBox="1">
                <a:spLocks noChangeArrowheads="1"/>
              </p:cNvSpPr>
              <p:nvPr/>
            </p:nvSpPr>
            <p:spPr bwMode="auto">
              <a:xfrm>
                <a:off x="2619441" y="666641"/>
                <a:ext cx="336645" cy="457062"/>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728" name="Group 43"/>
            <p:cNvGrpSpPr>
              <a:grpSpLocks/>
            </p:cNvGrpSpPr>
            <p:nvPr/>
          </p:nvGrpSpPr>
          <p:grpSpPr bwMode="auto">
            <a:xfrm>
              <a:off x="1468817" y="4716075"/>
              <a:ext cx="336645" cy="457063"/>
              <a:chOff x="2619188" y="666803"/>
              <a:chExt cx="336645" cy="457063"/>
            </a:xfrm>
          </p:grpSpPr>
          <p:sp>
            <p:nvSpPr>
              <p:cNvPr id="45" name="Oval 44"/>
              <p:cNvSpPr/>
              <p:nvPr/>
            </p:nvSpPr>
            <p:spPr>
              <a:xfrm>
                <a:off x="2671591" y="842963"/>
                <a:ext cx="201669" cy="201551"/>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30" name="TextBox 45"/>
              <p:cNvSpPr txBox="1">
                <a:spLocks noChangeArrowheads="1"/>
              </p:cNvSpPr>
              <p:nvPr/>
            </p:nvSpPr>
            <p:spPr bwMode="auto">
              <a:xfrm>
                <a:off x="2619188" y="666803"/>
                <a:ext cx="336645" cy="457063"/>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grpSp>
        <p:nvGrpSpPr>
          <p:cNvPr id="21540" name="Group 9"/>
          <p:cNvGrpSpPr>
            <a:grpSpLocks/>
          </p:cNvGrpSpPr>
          <p:nvPr/>
        </p:nvGrpSpPr>
        <p:grpSpPr bwMode="auto">
          <a:xfrm>
            <a:off x="2149475" y="2697163"/>
            <a:ext cx="236538" cy="457200"/>
            <a:chOff x="578342" y="446630"/>
            <a:chExt cx="236560" cy="456906"/>
          </a:xfrm>
        </p:grpSpPr>
        <p:sp>
          <p:nvSpPr>
            <p:cNvPr id="29" name="Oval 28"/>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14" name="TextBox 29"/>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41" name="Group 10"/>
          <p:cNvGrpSpPr>
            <a:grpSpLocks/>
          </p:cNvGrpSpPr>
          <p:nvPr/>
        </p:nvGrpSpPr>
        <p:grpSpPr bwMode="auto">
          <a:xfrm>
            <a:off x="1481138" y="2663825"/>
            <a:ext cx="236537" cy="457200"/>
            <a:chOff x="578342" y="446630"/>
            <a:chExt cx="236560" cy="456906"/>
          </a:xfrm>
        </p:grpSpPr>
        <p:sp>
          <p:nvSpPr>
            <p:cNvPr id="27" name="Oval 26"/>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12" name="TextBox 27"/>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42" name="Group 11"/>
          <p:cNvGrpSpPr>
            <a:grpSpLocks/>
          </p:cNvGrpSpPr>
          <p:nvPr/>
        </p:nvGrpSpPr>
        <p:grpSpPr bwMode="auto">
          <a:xfrm>
            <a:off x="1011238" y="2732088"/>
            <a:ext cx="236537" cy="457200"/>
            <a:chOff x="578342" y="446630"/>
            <a:chExt cx="236560" cy="456906"/>
          </a:xfrm>
        </p:grpSpPr>
        <p:sp>
          <p:nvSpPr>
            <p:cNvPr id="25" name="Oval 24"/>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10" name="TextBox 25"/>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43" name="Group 12"/>
          <p:cNvGrpSpPr>
            <a:grpSpLocks/>
          </p:cNvGrpSpPr>
          <p:nvPr/>
        </p:nvGrpSpPr>
        <p:grpSpPr bwMode="auto">
          <a:xfrm>
            <a:off x="912813" y="3960813"/>
            <a:ext cx="254000" cy="457200"/>
            <a:chOff x="2619381" y="666880"/>
            <a:chExt cx="253997" cy="456906"/>
          </a:xfrm>
        </p:grpSpPr>
        <p:sp>
          <p:nvSpPr>
            <p:cNvPr id="23" name="Oval 22"/>
            <p:cNvSpPr/>
            <p:nvPr/>
          </p:nvSpPr>
          <p:spPr>
            <a:xfrm>
              <a:off x="2671767" y="842979"/>
              <a:ext cx="20161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08" name="TextBox 23"/>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44" name="Group 13"/>
          <p:cNvGrpSpPr>
            <a:grpSpLocks/>
          </p:cNvGrpSpPr>
          <p:nvPr/>
        </p:nvGrpSpPr>
        <p:grpSpPr bwMode="auto">
          <a:xfrm>
            <a:off x="1524000" y="3949700"/>
            <a:ext cx="254000" cy="457200"/>
            <a:chOff x="2619381" y="666880"/>
            <a:chExt cx="253997" cy="456906"/>
          </a:xfrm>
        </p:grpSpPr>
        <p:sp>
          <p:nvSpPr>
            <p:cNvPr id="21" name="Oval 20"/>
            <p:cNvSpPr/>
            <p:nvPr/>
          </p:nvSpPr>
          <p:spPr>
            <a:xfrm>
              <a:off x="2671768" y="842980"/>
              <a:ext cx="20161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06" name="TextBox 21"/>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45" name="Group 14"/>
          <p:cNvGrpSpPr>
            <a:grpSpLocks/>
          </p:cNvGrpSpPr>
          <p:nvPr/>
        </p:nvGrpSpPr>
        <p:grpSpPr bwMode="auto">
          <a:xfrm>
            <a:off x="2228850" y="3816350"/>
            <a:ext cx="254000" cy="457200"/>
            <a:chOff x="2619381" y="666880"/>
            <a:chExt cx="253997" cy="456906"/>
          </a:xfrm>
        </p:grpSpPr>
        <p:sp>
          <p:nvSpPr>
            <p:cNvPr id="19" name="Oval 18"/>
            <p:cNvSpPr/>
            <p:nvPr/>
          </p:nvSpPr>
          <p:spPr>
            <a:xfrm>
              <a:off x="2671768" y="842980"/>
              <a:ext cx="20161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04" name="TextBox 19"/>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sp>
        <p:nvSpPr>
          <p:cNvPr id="21546" name="TextBox 193"/>
          <p:cNvSpPr txBox="1">
            <a:spLocks noChangeArrowheads="1"/>
          </p:cNvSpPr>
          <p:nvPr/>
        </p:nvSpPr>
        <p:spPr bwMode="auto">
          <a:xfrm>
            <a:off x="3201988" y="1420813"/>
            <a:ext cx="1327150" cy="366712"/>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flash of light</a:t>
            </a:r>
            <a:endParaRPr lang="en-US" sz="1400">
              <a:latin typeface="Calibri" pitchFamily="-72" charset="0"/>
            </a:endParaRPr>
          </a:p>
        </p:txBody>
      </p:sp>
      <p:sp>
        <p:nvSpPr>
          <p:cNvPr id="21547" name="TextBox 194"/>
          <p:cNvSpPr txBox="1">
            <a:spLocks noChangeArrowheads="1"/>
          </p:cNvSpPr>
          <p:nvPr/>
        </p:nvSpPr>
        <p:spPr bwMode="auto">
          <a:xfrm>
            <a:off x="790575" y="1406525"/>
            <a:ext cx="1898650" cy="366713"/>
          </a:xfrm>
          <a:prstGeom prst="rect">
            <a:avLst/>
          </a:prstGeom>
          <a:noFill/>
          <a:ln w="9525">
            <a:noFill/>
            <a:miter lim="800000"/>
            <a:headEnd/>
            <a:tailEnd/>
          </a:ln>
        </p:spPr>
        <p:txBody>
          <a:bodyPr>
            <a:prstTxWarp prst="textNoShape">
              <a:avLst/>
            </a:prstTxWarp>
            <a:spAutoFit/>
          </a:bodyPr>
          <a:lstStyle/>
          <a:p>
            <a:pPr algn="ctr"/>
            <a:r>
              <a:rPr lang="en-US" sz="1800">
                <a:latin typeface="Calibri" pitchFamily="-72" charset="0"/>
              </a:rPr>
              <a:t>start of exposure</a:t>
            </a:r>
          </a:p>
        </p:txBody>
      </p:sp>
      <p:sp>
        <p:nvSpPr>
          <p:cNvPr id="21548" name="TextBox 195"/>
          <p:cNvSpPr txBox="1">
            <a:spLocks noChangeArrowheads="1"/>
          </p:cNvSpPr>
          <p:nvPr/>
        </p:nvSpPr>
        <p:spPr bwMode="auto">
          <a:xfrm>
            <a:off x="7740650" y="1406525"/>
            <a:ext cx="657225" cy="366713"/>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reset</a:t>
            </a:r>
            <a:endParaRPr lang="en-US" sz="1400">
              <a:latin typeface="Calibri" pitchFamily="-72" charset="0"/>
            </a:endParaRPr>
          </a:p>
        </p:txBody>
      </p:sp>
      <p:sp>
        <p:nvSpPr>
          <p:cNvPr id="197" name="Left Brace 196"/>
          <p:cNvSpPr/>
          <p:nvPr/>
        </p:nvSpPr>
        <p:spPr>
          <a:xfrm>
            <a:off x="349250" y="2819400"/>
            <a:ext cx="222250" cy="1576388"/>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21550" name="TextBox 197"/>
          <p:cNvSpPr txBox="1">
            <a:spLocks noChangeArrowheads="1"/>
          </p:cNvSpPr>
          <p:nvPr/>
        </p:nvSpPr>
        <p:spPr bwMode="auto">
          <a:xfrm rot="-5400000">
            <a:off x="-700088" y="3390901"/>
            <a:ext cx="1782763" cy="366712"/>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Depletion Region</a:t>
            </a:r>
          </a:p>
        </p:txBody>
      </p:sp>
      <p:sp>
        <p:nvSpPr>
          <p:cNvPr id="21551" name="Title 1"/>
          <p:cNvSpPr>
            <a:spLocks noGrp="1"/>
          </p:cNvSpPr>
          <p:nvPr>
            <p:ph type="title"/>
          </p:nvPr>
        </p:nvSpPr>
        <p:spPr/>
        <p:txBody>
          <a:bodyPr/>
          <a:lstStyle/>
          <a:p>
            <a:pPr algn="l" eaLnBrk="1" hangingPunct="1"/>
            <a:r>
              <a:rPr lang="en-US" sz="3600" smtClean="0"/>
              <a:t>A theory behind persistence, illumination</a:t>
            </a:r>
            <a:endParaRPr lang="en-US" sz="2400" smtClean="0"/>
          </a:p>
        </p:txBody>
      </p:sp>
      <p:sp>
        <p:nvSpPr>
          <p:cNvPr id="3" name="Date Placeholder 2"/>
          <p:cNvSpPr>
            <a:spLocks noGrp="1"/>
          </p:cNvSpPr>
          <p:nvPr>
            <p:ph type="dt" sz="quarter" idx="10"/>
          </p:nvPr>
        </p:nvSpPr>
        <p:spPr/>
        <p:txBody>
          <a:bodyPr/>
          <a:lstStyle/>
          <a:p>
            <a:pPr>
              <a:defRPr/>
            </a:pPr>
            <a:r>
              <a:rPr lang="en-US"/>
              <a:t>October 11, 2013</a:t>
            </a:r>
          </a:p>
        </p:txBody>
      </p:sp>
      <p:sp>
        <p:nvSpPr>
          <p:cNvPr id="4" name="Footer Placeholder 3"/>
          <p:cNvSpPr>
            <a:spLocks noGrp="1"/>
          </p:cNvSpPr>
          <p:nvPr>
            <p:ph type="ftr" sz="quarter" idx="11"/>
          </p:nvPr>
        </p:nvSpPr>
        <p:spPr/>
        <p:txBody>
          <a:bodyPr/>
          <a:lstStyle/>
          <a:p>
            <a:pPr>
              <a:defRPr/>
            </a:pPr>
            <a:r>
              <a:rPr lang="en-US"/>
              <a:t>Scientific Detector Workshop</a:t>
            </a:r>
          </a:p>
        </p:txBody>
      </p:sp>
      <p:sp>
        <p:nvSpPr>
          <p:cNvPr id="5" name="Slide Number Placeholder 4"/>
          <p:cNvSpPr>
            <a:spLocks noGrp="1"/>
          </p:cNvSpPr>
          <p:nvPr>
            <p:ph type="sldNum" sz="quarter" idx="12"/>
          </p:nvPr>
        </p:nvSpPr>
        <p:spPr/>
        <p:txBody>
          <a:bodyPr/>
          <a:lstStyle/>
          <a:p>
            <a:pPr>
              <a:defRPr/>
            </a:pPr>
            <a:fld id="{0270CFCD-534B-4F7A-86A6-F9C0940AF4AC}" type="slidenum">
              <a:rPr lang="en-US"/>
              <a:pPr>
                <a:defRPr/>
              </a:pPr>
              <a:t>4</a:t>
            </a:fld>
            <a:endParaRPr lang="en-US"/>
          </a:p>
        </p:txBody>
      </p:sp>
      <p:sp>
        <p:nvSpPr>
          <p:cNvPr id="21555" name="TextBox 199"/>
          <p:cNvSpPr txBox="1">
            <a:spLocks noChangeArrowheads="1"/>
          </p:cNvSpPr>
          <p:nvPr/>
        </p:nvSpPr>
        <p:spPr bwMode="auto">
          <a:xfrm>
            <a:off x="5343525" y="6018213"/>
            <a:ext cx="3471863" cy="336550"/>
          </a:xfrm>
          <a:prstGeom prst="rect">
            <a:avLst/>
          </a:prstGeom>
          <a:noFill/>
          <a:ln w="9525">
            <a:noFill/>
            <a:miter lim="800000"/>
            <a:headEnd/>
            <a:tailEnd/>
          </a:ln>
        </p:spPr>
        <p:txBody>
          <a:bodyPr>
            <a:prstTxWarp prst="textNoShape">
              <a:avLst/>
            </a:prstTxWarp>
            <a:spAutoFit/>
          </a:bodyPr>
          <a:lstStyle/>
          <a:p>
            <a:r>
              <a:rPr lang="en-US" sz="1600" i="1">
                <a:latin typeface="Calibri" pitchFamily="-72" charset="0"/>
              </a:rPr>
              <a:t>Figured modified from Smith et al. 2008</a:t>
            </a:r>
          </a:p>
        </p:txBody>
      </p:sp>
      <p:sp>
        <p:nvSpPr>
          <p:cNvPr id="201" name="Rectangle 200"/>
          <p:cNvSpPr/>
          <p:nvPr/>
        </p:nvSpPr>
        <p:spPr>
          <a:xfrm>
            <a:off x="4976813" y="1847850"/>
            <a:ext cx="1895475" cy="1757363"/>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2" name="Rectangle 201"/>
          <p:cNvSpPr/>
          <p:nvPr/>
        </p:nvSpPr>
        <p:spPr>
          <a:xfrm>
            <a:off x="4976813" y="3605213"/>
            <a:ext cx="1895475" cy="1755775"/>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3" name="Rectangle 202"/>
          <p:cNvSpPr/>
          <p:nvPr/>
        </p:nvSpPr>
        <p:spPr>
          <a:xfrm>
            <a:off x="4976813" y="1858963"/>
            <a:ext cx="1895475" cy="1341437"/>
          </a:xfrm>
          <a:prstGeom prst="rect">
            <a:avLst/>
          </a:prstGeom>
          <a:pattFill prst="dashHorz">
            <a:fgClr>
              <a:schemeClr val="accent5">
                <a:lumMod val="75000"/>
              </a:schemeClr>
            </a:fgClr>
            <a:bgClr>
              <a:schemeClr val="accent5">
                <a:lumMod val="60000"/>
                <a:lumOff val="40000"/>
              </a:schemeClr>
            </a:bgClr>
          </a:patt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4" name="Rectangle 203"/>
          <p:cNvSpPr/>
          <p:nvPr/>
        </p:nvSpPr>
        <p:spPr>
          <a:xfrm>
            <a:off x="4976813" y="3981450"/>
            <a:ext cx="1895475" cy="1379538"/>
          </a:xfrm>
          <a:prstGeom prst="rect">
            <a:avLst/>
          </a:prstGeom>
          <a:pattFill prst="dashVert">
            <a:fgClr>
              <a:schemeClr val="accent6">
                <a:lumMod val="75000"/>
              </a:schemeClr>
            </a:fgClr>
            <a:bgClr>
              <a:schemeClr val="accent6">
                <a:lumMod val="60000"/>
                <a:lumOff val="40000"/>
              </a:schemeClr>
            </a:bgClr>
          </a:patt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21560" name="Group 205"/>
          <p:cNvGrpSpPr>
            <a:grpSpLocks/>
          </p:cNvGrpSpPr>
          <p:nvPr/>
        </p:nvGrpSpPr>
        <p:grpSpPr bwMode="auto">
          <a:xfrm>
            <a:off x="5529263" y="4424363"/>
            <a:ext cx="336550" cy="457200"/>
            <a:chOff x="2619381" y="666880"/>
            <a:chExt cx="335390" cy="456906"/>
          </a:xfrm>
        </p:grpSpPr>
        <p:sp>
          <p:nvSpPr>
            <p:cNvPr id="207" name="Oval 206"/>
            <p:cNvSpPr/>
            <p:nvPr/>
          </p:nvSpPr>
          <p:spPr>
            <a:xfrm>
              <a:off x="2671587" y="842979"/>
              <a:ext cx="202500"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02" name="TextBox 207"/>
            <p:cNvSpPr txBox="1">
              <a:spLocks noChangeArrowheads="1"/>
            </p:cNvSpPr>
            <p:nvPr/>
          </p:nvSpPr>
          <p:spPr bwMode="auto">
            <a:xfrm>
              <a:off x="2619381" y="666880"/>
              <a:ext cx="335390"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61" name="Group 208"/>
          <p:cNvGrpSpPr>
            <a:grpSpLocks/>
          </p:cNvGrpSpPr>
          <p:nvPr/>
        </p:nvGrpSpPr>
        <p:grpSpPr bwMode="auto">
          <a:xfrm>
            <a:off x="5273675" y="4773613"/>
            <a:ext cx="336550" cy="457200"/>
            <a:chOff x="2619381" y="666880"/>
            <a:chExt cx="336965" cy="458481"/>
          </a:xfrm>
        </p:grpSpPr>
        <p:sp>
          <p:nvSpPr>
            <p:cNvPr id="210" name="Oval 209"/>
            <p:cNvSpPr/>
            <p:nvPr/>
          </p:nvSpPr>
          <p:spPr>
            <a:xfrm>
              <a:off x="2671834" y="843586"/>
              <a:ext cx="201861" cy="200585"/>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700" name="TextBox 210"/>
            <p:cNvSpPr txBox="1">
              <a:spLocks noChangeArrowheads="1"/>
            </p:cNvSpPr>
            <p:nvPr/>
          </p:nvSpPr>
          <p:spPr bwMode="auto">
            <a:xfrm>
              <a:off x="2619381" y="666880"/>
              <a:ext cx="336965"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62" name="Group 211"/>
          <p:cNvGrpSpPr>
            <a:grpSpLocks/>
          </p:cNvGrpSpPr>
          <p:nvPr/>
        </p:nvGrpSpPr>
        <p:grpSpPr bwMode="auto">
          <a:xfrm>
            <a:off x="5808663" y="4802188"/>
            <a:ext cx="336550" cy="457200"/>
            <a:chOff x="2619381" y="666880"/>
            <a:chExt cx="336965" cy="456906"/>
          </a:xfrm>
        </p:grpSpPr>
        <p:sp>
          <p:nvSpPr>
            <p:cNvPr id="213" name="Oval 212"/>
            <p:cNvSpPr/>
            <p:nvPr/>
          </p:nvSpPr>
          <p:spPr>
            <a:xfrm>
              <a:off x="2671833" y="842979"/>
              <a:ext cx="201862"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98" name="TextBox 213"/>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63" name="Group 214"/>
          <p:cNvGrpSpPr>
            <a:grpSpLocks/>
          </p:cNvGrpSpPr>
          <p:nvPr/>
        </p:nvGrpSpPr>
        <p:grpSpPr bwMode="auto">
          <a:xfrm>
            <a:off x="6094413" y="4402138"/>
            <a:ext cx="336550" cy="457200"/>
            <a:chOff x="2619381" y="666880"/>
            <a:chExt cx="336965" cy="456906"/>
          </a:xfrm>
        </p:grpSpPr>
        <p:sp>
          <p:nvSpPr>
            <p:cNvPr id="216" name="Oval 215"/>
            <p:cNvSpPr/>
            <p:nvPr/>
          </p:nvSpPr>
          <p:spPr>
            <a:xfrm>
              <a:off x="2671833" y="842979"/>
              <a:ext cx="201862"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96" name="TextBox 216"/>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64" name="Group 217"/>
          <p:cNvGrpSpPr>
            <a:grpSpLocks/>
          </p:cNvGrpSpPr>
          <p:nvPr/>
        </p:nvGrpSpPr>
        <p:grpSpPr bwMode="auto">
          <a:xfrm>
            <a:off x="6303963" y="4895850"/>
            <a:ext cx="336550" cy="457200"/>
            <a:chOff x="2619381" y="666880"/>
            <a:chExt cx="336965" cy="456906"/>
          </a:xfrm>
        </p:grpSpPr>
        <p:sp>
          <p:nvSpPr>
            <p:cNvPr id="220" name="Oval 219"/>
            <p:cNvSpPr/>
            <p:nvPr/>
          </p:nvSpPr>
          <p:spPr>
            <a:xfrm>
              <a:off x="2671833" y="842980"/>
              <a:ext cx="201862"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94" name="TextBox 220"/>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65" name="Group 222"/>
          <p:cNvGrpSpPr>
            <a:grpSpLocks/>
          </p:cNvGrpSpPr>
          <p:nvPr/>
        </p:nvGrpSpPr>
        <p:grpSpPr bwMode="auto">
          <a:xfrm>
            <a:off x="5878513" y="2003425"/>
            <a:ext cx="277812" cy="457200"/>
            <a:chOff x="578342" y="446630"/>
            <a:chExt cx="277307" cy="458481"/>
          </a:xfrm>
        </p:grpSpPr>
        <p:sp>
          <p:nvSpPr>
            <p:cNvPr id="224" name="Oval 223"/>
            <p:cNvSpPr/>
            <p:nvPr/>
          </p:nvSpPr>
          <p:spPr>
            <a:xfrm>
              <a:off x="613204" y="642440"/>
              <a:ext cx="201246"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92" name="TextBox 224"/>
            <p:cNvSpPr txBox="1">
              <a:spLocks noChangeArrowheads="1"/>
            </p:cNvSpPr>
            <p:nvPr/>
          </p:nvSpPr>
          <p:spPr bwMode="auto">
            <a:xfrm>
              <a:off x="578342" y="446630"/>
              <a:ext cx="277307"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66" name="Group 225"/>
          <p:cNvGrpSpPr>
            <a:grpSpLocks/>
          </p:cNvGrpSpPr>
          <p:nvPr/>
        </p:nvGrpSpPr>
        <p:grpSpPr bwMode="auto">
          <a:xfrm>
            <a:off x="6459538" y="2114550"/>
            <a:ext cx="277812" cy="457200"/>
            <a:chOff x="578342" y="446630"/>
            <a:chExt cx="278892" cy="456906"/>
          </a:xfrm>
        </p:grpSpPr>
        <p:sp>
          <p:nvSpPr>
            <p:cNvPr id="227" name="Oval 226"/>
            <p:cNvSpPr/>
            <p:nvPr/>
          </p:nvSpPr>
          <p:spPr>
            <a:xfrm>
              <a:off x="613403" y="641767"/>
              <a:ext cx="200803"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90" name="TextBox 227"/>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67" name="Group 228"/>
          <p:cNvGrpSpPr>
            <a:grpSpLocks/>
          </p:cNvGrpSpPr>
          <p:nvPr/>
        </p:nvGrpSpPr>
        <p:grpSpPr bwMode="auto">
          <a:xfrm>
            <a:off x="5600700" y="1884363"/>
            <a:ext cx="277813" cy="457200"/>
            <a:chOff x="578342" y="446630"/>
            <a:chExt cx="278892" cy="458481"/>
          </a:xfrm>
        </p:grpSpPr>
        <p:sp>
          <p:nvSpPr>
            <p:cNvPr id="230" name="Oval 229"/>
            <p:cNvSpPr/>
            <p:nvPr/>
          </p:nvSpPr>
          <p:spPr>
            <a:xfrm>
              <a:off x="613403" y="642439"/>
              <a:ext cx="200802"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88" name="TextBox 230"/>
            <p:cNvSpPr txBox="1">
              <a:spLocks noChangeArrowheads="1"/>
            </p:cNvSpPr>
            <p:nvPr/>
          </p:nvSpPr>
          <p:spPr bwMode="auto">
            <a:xfrm>
              <a:off x="578342" y="446630"/>
              <a:ext cx="278892"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68" name="Group 231"/>
          <p:cNvGrpSpPr>
            <a:grpSpLocks/>
          </p:cNvGrpSpPr>
          <p:nvPr/>
        </p:nvGrpSpPr>
        <p:grpSpPr bwMode="auto">
          <a:xfrm>
            <a:off x="5427663" y="2268538"/>
            <a:ext cx="277812" cy="457200"/>
            <a:chOff x="578342" y="446630"/>
            <a:chExt cx="277307" cy="456906"/>
          </a:xfrm>
        </p:grpSpPr>
        <p:sp>
          <p:nvSpPr>
            <p:cNvPr id="233" name="Oval 232"/>
            <p:cNvSpPr/>
            <p:nvPr/>
          </p:nvSpPr>
          <p:spPr>
            <a:xfrm>
              <a:off x="613204" y="641766"/>
              <a:ext cx="201246"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86" name="TextBox 233"/>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69" name="Group 234"/>
          <p:cNvGrpSpPr>
            <a:grpSpLocks/>
          </p:cNvGrpSpPr>
          <p:nvPr/>
        </p:nvGrpSpPr>
        <p:grpSpPr bwMode="auto">
          <a:xfrm>
            <a:off x="5156200" y="1871663"/>
            <a:ext cx="277813" cy="457200"/>
            <a:chOff x="578342" y="446630"/>
            <a:chExt cx="278892" cy="456906"/>
          </a:xfrm>
        </p:grpSpPr>
        <p:sp>
          <p:nvSpPr>
            <p:cNvPr id="236" name="Oval 235"/>
            <p:cNvSpPr/>
            <p:nvPr/>
          </p:nvSpPr>
          <p:spPr>
            <a:xfrm>
              <a:off x="613403" y="641766"/>
              <a:ext cx="20080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84" name="TextBox 236"/>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70" name="Group 237"/>
          <p:cNvGrpSpPr>
            <a:grpSpLocks/>
          </p:cNvGrpSpPr>
          <p:nvPr/>
        </p:nvGrpSpPr>
        <p:grpSpPr bwMode="auto">
          <a:xfrm>
            <a:off x="6251575" y="2695575"/>
            <a:ext cx="277813" cy="457200"/>
            <a:chOff x="578342" y="446630"/>
            <a:chExt cx="277307" cy="456906"/>
          </a:xfrm>
        </p:grpSpPr>
        <p:sp>
          <p:nvSpPr>
            <p:cNvPr id="239" name="Oval 238"/>
            <p:cNvSpPr/>
            <p:nvPr/>
          </p:nvSpPr>
          <p:spPr>
            <a:xfrm>
              <a:off x="613203" y="641767"/>
              <a:ext cx="201246"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82" name="TextBox 239"/>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71" name="Group 240"/>
          <p:cNvGrpSpPr>
            <a:grpSpLocks/>
          </p:cNvGrpSpPr>
          <p:nvPr/>
        </p:nvGrpSpPr>
        <p:grpSpPr bwMode="auto">
          <a:xfrm>
            <a:off x="5583238" y="2662238"/>
            <a:ext cx="277812" cy="457200"/>
            <a:chOff x="578342" y="446630"/>
            <a:chExt cx="278892" cy="458481"/>
          </a:xfrm>
        </p:grpSpPr>
        <p:sp>
          <p:nvSpPr>
            <p:cNvPr id="242" name="Oval 241"/>
            <p:cNvSpPr/>
            <p:nvPr/>
          </p:nvSpPr>
          <p:spPr>
            <a:xfrm>
              <a:off x="613403" y="642439"/>
              <a:ext cx="200803"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80" name="TextBox 242"/>
            <p:cNvSpPr txBox="1">
              <a:spLocks noChangeArrowheads="1"/>
            </p:cNvSpPr>
            <p:nvPr/>
          </p:nvSpPr>
          <p:spPr bwMode="auto">
            <a:xfrm>
              <a:off x="578342" y="446630"/>
              <a:ext cx="278892"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72" name="Group 243"/>
          <p:cNvGrpSpPr>
            <a:grpSpLocks/>
          </p:cNvGrpSpPr>
          <p:nvPr/>
        </p:nvGrpSpPr>
        <p:grpSpPr bwMode="auto">
          <a:xfrm>
            <a:off x="5113338" y="2730500"/>
            <a:ext cx="277812" cy="457200"/>
            <a:chOff x="578342" y="446630"/>
            <a:chExt cx="277307" cy="456906"/>
          </a:xfrm>
        </p:grpSpPr>
        <p:sp>
          <p:nvSpPr>
            <p:cNvPr id="245" name="Oval 244"/>
            <p:cNvSpPr/>
            <p:nvPr/>
          </p:nvSpPr>
          <p:spPr>
            <a:xfrm>
              <a:off x="613204" y="641767"/>
              <a:ext cx="201246"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78" name="TextBox 245"/>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73" name="Group 246"/>
          <p:cNvGrpSpPr>
            <a:grpSpLocks/>
          </p:cNvGrpSpPr>
          <p:nvPr/>
        </p:nvGrpSpPr>
        <p:grpSpPr bwMode="auto">
          <a:xfrm>
            <a:off x="5089525" y="3959225"/>
            <a:ext cx="336550" cy="457200"/>
            <a:chOff x="2619381" y="666880"/>
            <a:chExt cx="336965" cy="456906"/>
          </a:xfrm>
        </p:grpSpPr>
        <p:sp>
          <p:nvSpPr>
            <p:cNvPr id="248" name="Oval 247"/>
            <p:cNvSpPr/>
            <p:nvPr/>
          </p:nvSpPr>
          <p:spPr>
            <a:xfrm>
              <a:off x="2671834" y="842980"/>
              <a:ext cx="201861"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76" name="TextBox 248"/>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74" name="Group 249"/>
          <p:cNvGrpSpPr>
            <a:grpSpLocks/>
          </p:cNvGrpSpPr>
          <p:nvPr/>
        </p:nvGrpSpPr>
        <p:grpSpPr bwMode="auto">
          <a:xfrm>
            <a:off x="5700713" y="3948113"/>
            <a:ext cx="336550" cy="457200"/>
            <a:chOff x="2619381" y="666880"/>
            <a:chExt cx="336965" cy="456906"/>
          </a:xfrm>
        </p:grpSpPr>
        <p:sp>
          <p:nvSpPr>
            <p:cNvPr id="251" name="Oval 250"/>
            <p:cNvSpPr/>
            <p:nvPr/>
          </p:nvSpPr>
          <p:spPr>
            <a:xfrm>
              <a:off x="2671833" y="842979"/>
              <a:ext cx="201862"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74" name="TextBox 251"/>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575" name="Group 252"/>
          <p:cNvGrpSpPr>
            <a:grpSpLocks/>
          </p:cNvGrpSpPr>
          <p:nvPr/>
        </p:nvGrpSpPr>
        <p:grpSpPr bwMode="auto">
          <a:xfrm>
            <a:off x="6405563" y="3814763"/>
            <a:ext cx="336550" cy="457200"/>
            <a:chOff x="2619381" y="666880"/>
            <a:chExt cx="336965" cy="456906"/>
          </a:xfrm>
        </p:grpSpPr>
        <p:sp>
          <p:nvSpPr>
            <p:cNvPr id="254" name="Oval 253"/>
            <p:cNvSpPr/>
            <p:nvPr/>
          </p:nvSpPr>
          <p:spPr>
            <a:xfrm>
              <a:off x="2671833" y="842979"/>
              <a:ext cx="201862"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72" name="TextBox 254"/>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sp>
        <p:nvSpPr>
          <p:cNvPr id="21576" name="TextBox 255"/>
          <p:cNvSpPr txBox="1">
            <a:spLocks noChangeArrowheads="1"/>
          </p:cNvSpPr>
          <p:nvPr/>
        </p:nvSpPr>
        <p:spPr bwMode="auto">
          <a:xfrm>
            <a:off x="4978400" y="1174750"/>
            <a:ext cx="1893888" cy="641350"/>
          </a:xfrm>
          <a:prstGeom prst="rect">
            <a:avLst/>
          </a:prstGeom>
          <a:noFill/>
          <a:ln w="9525">
            <a:noFill/>
            <a:miter lim="800000"/>
            <a:headEnd/>
            <a:tailEnd/>
          </a:ln>
        </p:spPr>
        <p:txBody>
          <a:bodyPr>
            <a:prstTxWarp prst="textNoShape">
              <a:avLst/>
            </a:prstTxWarp>
            <a:spAutoFit/>
          </a:bodyPr>
          <a:lstStyle/>
          <a:p>
            <a:pPr algn="ctr"/>
            <a:r>
              <a:rPr lang="en-US" sz="1800">
                <a:latin typeface="Calibri" pitchFamily="-72" charset="0"/>
              </a:rPr>
              <a:t>hours later, steady-state</a:t>
            </a:r>
          </a:p>
        </p:txBody>
      </p:sp>
      <p:grpSp>
        <p:nvGrpSpPr>
          <p:cNvPr id="21577" name="Group 265"/>
          <p:cNvGrpSpPr>
            <a:grpSpLocks/>
          </p:cNvGrpSpPr>
          <p:nvPr/>
        </p:nvGrpSpPr>
        <p:grpSpPr bwMode="auto">
          <a:xfrm>
            <a:off x="8491538" y="2697163"/>
            <a:ext cx="236537" cy="457200"/>
            <a:chOff x="578342" y="446630"/>
            <a:chExt cx="236560" cy="456906"/>
          </a:xfrm>
        </p:grpSpPr>
        <p:sp>
          <p:nvSpPr>
            <p:cNvPr id="267" name="Oval 266"/>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70" name="TextBox 267"/>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78" name="Group 268"/>
          <p:cNvGrpSpPr>
            <a:grpSpLocks/>
          </p:cNvGrpSpPr>
          <p:nvPr/>
        </p:nvGrpSpPr>
        <p:grpSpPr bwMode="auto">
          <a:xfrm>
            <a:off x="7821613" y="2714625"/>
            <a:ext cx="236537" cy="457200"/>
            <a:chOff x="578342" y="446630"/>
            <a:chExt cx="236560" cy="456906"/>
          </a:xfrm>
        </p:grpSpPr>
        <p:sp>
          <p:nvSpPr>
            <p:cNvPr id="270" name="Oval 269"/>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68" name="TextBox 270"/>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79" name="Group 271"/>
          <p:cNvGrpSpPr>
            <a:grpSpLocks/>
          </p:cNvGrpSpPr>
          <p:nvPr/>
        </p:nvGrpSpPr>
        <p:grpSpPr bwMode="auto">
          <a:xfrm>
            <a:off x="7353300" y="2732088"/>
            <a:ext cx="236538" cy="457200"/>
            <a:chOff x="578342" y="446630"/>
            <a:chExt cx="236560" cy="456906"/>
          </a:xfrm>
        </p:grpSpPr>
        <p:sp>
          <p:nvSpPr>
            <p:cNvPr id="273" name="Oval 272"/>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66" name="TextBox 273"/>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80" name="Group 274"/>
          <p:cNvGrpSpPr>
            <a:grpSpLocks/>
          </p:cNvGrpSpPr>
          <p:nvPr/>
        </p:nvGrpSpPr>
        <p:grpSpPr bwMode="auto">
          <a:xfrm>
            <a:off x="7202488" y="3960813"/>
            <a:ext cx="254000" cy="457200"/>
            <a:chOff x="2619381" y="666880"/>
            <a:chExt cx="253997" cy="456906"/>
          </a:xfrm>
        </p:grpSpPr>
        <p:sp>
          <p:nvSpPr>
            <p:cNvPr id="276" name="Oval 275"/>
            <p:cNvSpPr/>
            <p:nvPr/>
          </p:nvSpPr>
          <p:spPr>
            <a:xfrm>
              <a:off x="2671767" y="842979"/>
              <a:ext cx="20161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64" name="TextBox 276"/>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81" name="Group 277"/>
          <p:cNvGrpSpPr>
            <a:grpSpLocks/>
          </p:cNvGrpSpPr>
          <p:nvPr/>
        </p:nvGrpSpPr>
        <p:grpSpPr bwMode="auto">
          <a:xfrm>
            <a:off x="7813675" y="3951288"/>
            <a:ext cx="254000" cy="457200"/>
            <a:chOff x="2619381" y="666880"/>
            <a:chExt cx="253997" cy="458481"/>
          </a:xfrm>
        </p:grpSpPr>
        <p:sp>
          <p:nvSpPr>
            <p:cNvPr id="279" name="Oval 278"/>
            <p:cNvSpPr/>
            <p:nvPr/>
          </p:nvSpPr>
          <p:spPr>
            <a:xfrm>
              <a:off x="2671768" y="843586"/>
              <a:ext cx="201610" cy="200585"/>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62" name="TextBox 279"/>
            <p:cNvSpPr txBox="1">
              <a:spLocks noChangeArrowheads="1"/>
            </p:cNvSpPr>
            <p:nvPr/>
          </p:nvSpPr>
          <p:spPr bwMode="auto">
            <a:xfrm>
              <a:off x="2619381" y="666880"/>
              <a:ext cx="184148" cy="458481"/>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82" name="Group 280"/>
          <p:cNvGrpSpPr>
            <a:grpSpLocks/>
          </p:cNvGrpSpPr>
          <p:nvPr/>
        </p:nvGrpSpPr>
        <p:grpSpPr bwMode="auto">
          <a:xfrm>
            <a:off x="8516938" y="3817938"/>
            <a:ext cx="254000" cy="457200"/>
            <a:chOff x="2619381" y="666880"/>
            <a:chExt cx="253997" cy="456906"/>
          </a:xfrm>
        </p:grpSpPr>
        <p:sp>
          <p:nvSpPr>
            <p:cNvPr id="282" name="Oval 281"/>
            <p:cNvSpPr/>
            <p:nvPr/>
          </p:nvSpPr>
          <p:spPr>
            <a:xfrm>
              <a:off x="2671767" y="842979"/>
              <a:ext cx="20161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60" name="TextBox 282"/>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83" name="Group 283"/>
          <p:cNvGrpSpPr>
            <a:grpSpLocks/>
          </p:cNvGrpSpPr>
          <p:nvPr/>
        </p:nvGrpSpPr>
        <p:grpSpPr bwMode="auto">
          <a:xfrm>
            <a:off x="1185863" y="3571875"/>
            <a:ext cx="254000" cy="457200"/>
            <a:chOff x="2619381" y="666880"/>
            <a:chExt cx="253997" cy="456906"/>
          </a:xfrm>
        </p:grpSpPr>
        <p:sp>
          <p:nvSpPr>
            <p:cNvPr id="285" name="Oval 284"/>
            <p:cNvSpPr/>
            <p:nvPr/>
          </p:nvSpPr>
          <p:spPr>
            <a:xfrm>
              <a:off x="2671767" y="842980"/>
              <a:ext cx="201611"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58" name="TextBox 285"/>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84" name="Group 286"/>
          <p:cNvGrpSpPr>
            <a:grpSpLocks/>
          </p:cNvGrpSpPr>
          <p:nvPr/>
        </p:nvGrpSpPr>
        <p:grpSpPr bwMode="auto">
          <a:xfrm>
            <a:off x="1882775" y="3484563"/>
            <a:ext cx="254000" cy="457200"/>
            <a:chOff x="2619381" y="666880"/>
            <a:chExt cx="253997" cy="458481"/>
          </a:xfrm>
        </p:grpSpPr>
        <p:sp>
          <p:nvSpPr>
            <p:cNvPr id="288" name="Oval 287"/>
            <p:cNvSpPr/>
            <p:nvPr/>
          </p:nvSpPr>
          <p:spPr>
            <a:xfrm>
              <a:off x="2671768" y="843586"/>
              <a:ext cx="201610" cy="200585"/>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56" name="TextBox 288"/>
            <p:cNvSpPr txBox="1">
              <a:spLocks noChangeArrowheads="1"/>
            </p:cNvSpPr>
            <p:nvPr/>
          </p:nvSpPr>
          <p:spPr bwMode="auto">
            <a:xfrm>
              <a:off x="2619381" y="666880"/>
              <a:ext cx="184148" cy="458481"/>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85" name="Group 295"/>
          <p:cNvGrpSpPr>
            <a:grpSpLocks/>
          </p:cNvGrpSpPr>
          <p:nvPr/>
        </p:nvGrpSpPr>
        <p:grpSpPr bwMode="auto">
          <a:xfrm>
            <a:off x="3281363" y="3571875"/>
            <a:ext cx="254000" cy="457200"/>
            <a:chOff x="2619381" y="666880"/>
            <a:chExt cx="253997" cy="456906"/>
          </a:xfrm>
        </p:grpSpPr>
        <p:sp>
          <p:nvSpPr>
            <p:cNvPr id="297" name="Oval 296"/>
            <p:cNvSpPr/>
            <p:nvPr/>
          </p:nvSpPr>
          <p:spPr>
            <a:xfrm>
              <a:off x="2671767" y="842980"/>
              <a:ext cx="201611"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54" name="TextBox 297"/>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86" name="Group 298"/>
          <p:cNvGrpSpPr>
            <a:grpSpLocks/>
          </p:cNvGrpSpPr>
          <p:nvPr/>
        </p:nvGrpSpPr>
        <p:grpSpPr bwMode="auto">
          <a:xfrm>
            <a:off x="3978275" y="3482975"/>
            <a:ext cx="254000" cy="457200"/>
            <a:chOff x="2619381" y="666880"/>
            <a:chExt cx="253997" cy="456906"/>
          </a:xfrm>
        </p:grpSpPr>
        <p:sp>
          <p:nvSpPr>
            <p:cNvPr id="300" name="Oval 299"/>
            <p:cNvSpPr/>
            <p:nvPr/>
          </p:nvSpPr>
          <p:spPr>
            <a:xfrm>
              <a:off x="2671768" y="842980"/>
              <a:ext cx="20161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52" name="TextBox 300"/>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87" name="Group 301"/>
          <p:cNvGrpSpPr>
            <a:grpSpLocks/>
          </p:cNvGrpSpPr>
          <p:nvPr/>
        </p:nvGrpSpPr>
        <p:grpSpPr bwMode="auto">
          <a:xfrm>
            <a:off x="5357813" y="3567113"/>
            <a:ext cx="254000" cy="457200"/>
            <a:chOff x="2619381" y="666880"/>
            <a:chExt cx="253997" cy="458481"/>
          </a:xfrm>
        </p:grpSpPr>
        <p:sp>
          <p:nvSpPr>
            <p:cNvPr id="303" name="Oval 302"/>
            <p:cNvSpPr/>
            <p:nvPr/>
          </p:nvSpPr>
          <p:spPr>
            <a:xfrm>
              <a:off x="2671767" y="843586"/>
              <a:ext cx="201611" cy="200585"/>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50" name="TextBox 303"/>
            <p:cNvSpPr txBox="1">
              <a:spLocks noChangeArrowheads="1"/>
            </p:cNvSpPr>
            <p:nvPr/>
          </p:nvSpPr>
          <p:spPr bwMode="auto">
            <a:xfrm>
              <a:off x="2619381" y="666880"/>
              <a:ext cx="184148" cy="458481"/>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88" name="Group 304"/>
          <p:cNvGrpSpPr>
            <a:grpSpLocks/>
          </p:cNvGrpSpPr>
          <p:nvPr/>
        </p:nvGrpSpPr>
        <p:grpSpPr bwMode="auto">
          <a:xfrm>
            <a:off x="6053138" y="3478213"/>
            <a:ext cx="254000" cy="457200"/>
            <a:chOff x="2619381" y="666880"/>
            <a:chExt cx="253997" cy="456906"/>
          </a:xfrm>
        </p:grpSpPr>
        <p:sp>
          <p:nvSpPr>
            <p:cNvPr id="306" name="Oval 305"/>
            <p:cNvSpPr/>
            <p:nvPr/>
          </p:nvSpPr>
          <p:spPr>
            <a:xfrm>
              <a:off x="2671767" y="842979"/>
              <a:ext cx="20161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48" name="TextBox 306"/>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89" name="Group 307"/>
          <p:cNvGrpSpPr>
            <a:grpSpLocks/>
          </p:cNvGrpSpPr>
          <p:nvPr/>
        </p:nvGrpSpPr>
        <p:grpSpPr bwMode="auto">
          <a:xfrm>
            <a:off x="7499350" y="3575050"/>
            <a:ext cx="254000" cy="457200"/>
            <a:chOff x="2619381" y="666880"/>
            <a:chExt cx="253997" cy="456906"/>
          </a:xfrm>
        </p:grpSpPr>
        <p:sp>
          <p:nvSpPr>
            <p:cNvPr id="309" name="Oval 308"/>
            <p:cNvSpPr/>
            <p:nvPr/>
          </p:nvSpPr>
          <p:spPr>
            <a:xfrm>
              <a:off x="2671768" y="842980"/>
              <a:ext cx="20161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46" name="TextBox 309"/>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90" name="Group 310"/>
          <p:cNvGrpSpPr>
            <a:grpSpLocks/>
          </p:cNvGrpSpPr>
          <p:nvPr/>
        </p:nvGrpSpPr>
        <p:grpSpPr bwMode="auto">
          <a:xfrm>
            <a:off x="8194675" y="3486150"/>
            <a:ext cx="254000" cy="457200"/>
            <a:chOff x="2619381" y="666880"/>
            <a:chExt cx="253997" cy="456906"/>
          </a:xfrm>
        </p:grpSpPr>
        <p:sp>
          <p:nvSpPr>
            <p:cNvPr id="312" name="Oval 311"/>
            <p:cNvSpPr/>
            <p:nvPr/>
          </p:nvSpPr>
          <p:spPr>
            <a:xfrm>
              <a:off x="2671768" y="842980"/>
              <a:ext cx="20161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44" name="TextBox 312"/>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91" name="Group 313"/>
          <p:cNvGrpSpPr>
            <a:grpSpLocks/>
          </p:cNvGrpSpPr>
          <p:nvPr/>
        </p:nvGrpSpPr>
        <p:grpSpPr bwMode="auto">
          <a:xfrm>
            <a:off x="2312988" y="3121025"/>
            <a:ext cx="236537" cy="457200"/>
            <a:chOff x="578342" y="446630"/>
            <a:chExt cx="236560" cy="456906"/>
          </a:xfrm>
        </p:grpSpPr>
        <p:sp>
          <p:nvSpPr>
            <p:cNvPr id="315" name="Oval 314"/>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42" name="TextBox 315"/>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92" name="Group 316"/>
          <p:cNvGrpSpPr>
            <a:grpSpLocks/>
          </p:cNvGrpSpPr>
          <p:nvPr/>
        </p:nvGrpSpPr>
        <p:grpSpPr bwMode="auto">
          <a:xfrm>
            <a:off x="1481138" y="3140075"/>
            <a:ext cx="236537" cy="457200"/>
            <a:chOff x="578342" y="446630"/>
            <a:chExt cx="236560" cy="456906"/>
          </a:xfrm>
        </p:grpSpPr>
        <p:sp>
          <p:nvSpPr>
            <p:cNvPr id="318" name="Oval 317"/>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40" name="TextBox 318"/>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93" name="Group 319"/>
          <p:cNvGrpSpPr>
            <a:grpSpLocks/>
          </p:cNvGrpSpPr>
          <p:nvPr/>
        </p:nvGrpSpPr>
        <p:grpSpPr bwMode="auto">
          <a:xfrm>
            <a:off x="4418013" y="3119438"/>
            <a:ext cx="236537" cy="457200"/>
            <a:chOff x="578342" y="446630"/>
            <a:chExt cx="236560" cy="456906"/>
          </a:xfrm>
        </p:grpSpPr>
        <p:sp>
          <p:nvSpPr>
            <p:cNvPr id="321" name="Oval 320"/>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38" name="TextBox 321"/>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94" name="Group 322"/>
          <p:cNvGrpSpPr>
            <a:grpSpLocks/>
          </p:cNvGrpSpPr>
          <p:nvPr/>
        </p:nvGrpSpPr>
        <p:grpSpPr bwMode="auto">
          <a:xfrm>
            <a:off x="3586163" y="3140075"/>
            <a:ext cx="236537" cy="457200"/>
            <a:chOff x="578342" y="446630"/>
            <a:chExt cx="236560" cy="458481"/>
          </a:xfrm>
        </p:grpSpPr>
        <p:sp>
          <p:nvSpPr>
            <p:cNvPr id="324" name="Oval 323"/>
            <p:cNvSpPr/>
            <p:nvPr/>
          </p:nvSpPr>
          <p:spPr>
            <a:xfrm>
              <a:off x="613270" y="642440"/>
              <a:ext cx="201632"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36" name="TextBox 324"/>
            <p:cNvSpPr txBox="1">
              <a:spLocks noChangeArrowheads="1"/>
            </p:cNvSpPr>
            <p:nvPr/>
          </p:nvSpPr>
          <p:spPr bwMode="auto">
            <a:xfrm>
              <a:off x="578342" y="446630"/>
              <a:ext cx="184168" cy="458481"/>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95" name="Group 325"/>
          <p:cNvGrpSpPr>
            <a:grpSpLocks/>
          </p:cNvGrpSpPr>
          <p:nvPr/>
        </p:nvGrpSpPr>
        <p:grpSpPr bwMode="auto">
          <a:xfrm>
            <a:off x="6503988" y="3119438"/>
            <a:ext cx="236537" cy="457200"/>
            <a:chOff x="578342" y="446630"/>
            <a:chExt cx="236560" cy="456906"/>
          </a:xfrm>
        </p:grpSpPr>
        <p:sp>
          <p:nvSpPr>
            <p:cNvPr id="327" name="Oval 326"/>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34" name="TextBox 327"/>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96" name="Group 328"/>
          <p:cNvGrpSpPr>
            <a:grpSpLocks/>
          </p:cNvGrpSpPr>
          <p:nvPr/>
        </p:nvGrpSpPr>
        <p:grpSpPr bwMode="auto">
          <a:xfrm>
            <a:off x="5672138" y="3140075"/>
            <a:ext cx="236537" cy="457200"/>
            <a:chOff x="578342" y="446630"/>
            <a:chExt cx="236560" cy="456906"/>
          </a:xfrm>
        </p:grpSpPr>
        <p:sp>
          <p:nvSpPr>
            <p:cNvPr id="330" name="Oval 329"/>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32" name="TextBox 330"/>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97" name="Group 331"/>
          <p:cNvGrpSpPr>
            <a:grpSpLocks/>
          </p:cNvGrpSpPr>
          <p:nvPr/>
        </p:nvGrpSpPr>
        <p:grpSpPr bwMode="auto">
          <a:xfrm>
            <a:off x="8610600" y="3121025"/>
            <a:ext cx="236538" cy="457200"/>
            <a:chOff x="578342" y="446630"/>
            <a:chExt cx="236560" cy="456906"/>
          </a:xfrm>
        </p:grpSpPr>
        <p:sp>
          <p:nvSpPr>
            <p:cNvPr id="333" name="Oval 332"/>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30" name="TextBox 333"/>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98" name="Group 334"/>
          <p:cNvGrpSpPr>
            <a:grpSpLocks/>
          </p:cNvGrpSpPr>
          <p:nvPr/>
        </p:nvGrpSpPr>
        <p:grpSpPr bwMode="auto">
          <a:xfrm>
            <a:off x="7778750" y="3140075"/>
            <a:ext cx="236538" cy="457200"/>
            <a:chOff x="578342" y="446630"/>
            <a:chExt cx="236560" cy="456906"/>
          </a:xfrm>
        </p:grpSpPr>
        <p:sp>
          <p:nvSpPr>
            <p:cNvPr id="336" name="Oval 335"/>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28" name="TextBox 336"/>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1599" name="Group 289"/>
          <p:cNvGrpSpPr>
            <a:grpSpLocks/>
          </p:cNvGrpSpPr>
          <p:nvPr/>
        </p:nvGrpSpPr>
        <p:grpSpPr bwMode="auto">
          <a:xfrm>
            <a:off x="7358063" y="2730500"/>
            <a:ext cx="277812" cy="457200"/>
            <a:chOff x="578342" y="446630"/>
            <a:chExt cx="278892" cy="456906"/>
          </a:xfrm>
        </p:grpSpPr>
        <p:sp>
          <p:nvSpPr>
            <p:cNvPr id="291" name="Oval 290"/>
            <p:cNvSpPr/>
            <p:nvPr/>
          </p:nvSpPr>
          <p:spPr>
            <a:xfrm>
              <a:off x="613403" y="641767"/>
              <a:ext cx="200803"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26" name="TextBox 291"/>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600" name="Group 292"/>
          <p:cNvGrpSpPr>
            <a:grpSpLocks/>
          </p:cNvGrpSpPr>
          <p:nvPr/>
        </p:nvGrpSpPr>
        <p:grpSpPr bwMode="auto">
          <a:xfrm>
            <a:off x="7820025" y="2717800"/>
            <a:ext cx="277813" cy="457200"/>
            <a:chOff x="578342" y="446630"/>
            <a:chExt cx="278892" cy="456906"/>
          </a:xfrm>
        </p:grpSpPr>
        <p:sp>
          <p:nvSpPr>
            <p:cNvPr id="294" name="Oval 293"/>
            <p:cNvSpPr/>
            <p:nvPr/>
          </p:nvSpPr>
          <p:spPr>
            <a:xfrm>
              <a:off x="613403" y="641767"/>
              <a:ext cx="20080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24" name="TextBox 294"/>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1601" name="Group 337"/>
          <p:cNvGrpSpPr>
            <a:grpSpLocks/>
          </p:cNvGrpSpPr>
          <p:nvPr/>
        </p:nvGrpSpPr>
        <p:grpSpPr bwMode="auto">
          <a:xfrm>
            <a:off x="8497888" y="2693988"/>
            <a:ext cx="277812" cy="457200"/>
            <a:chOff x="578342" y="446630"/>
            <a:chExt cx="278892" cy="456906"/>
          </a:xfrm>
        </p:grpSpPr>
        <p:sp>
          <p:nvSpPr>
            <p:cNvPr id="339" name="Oval 338"/>
            <p:cNvSpPr/>
            <p:nvPr/>
          </p:nvSpPr>
          <p:spPr>
            <a:xfrm>
              <a:off x="613403" y="641766"/>
              <a:ext cx="200803"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22" name="TextBox 339"/>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sp>
        <p:nvSpPr>
          <p:cNvPr id="21602" name="TextBox 340"/>
          <p:cNvSpPr txBox="1">
            <a:spLocks noChangeArrowheads="1"/>
          </p:cNvSpPr>
          <p:nvPr/>
        </p:nvSpPr>
        <p:spPr bwMode="auto">
          <a:xfrm>
            <a:off x="7202488" y="3960813"/>
            <a:ext cx="336550" cy="457200"/>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sp>
        <p:nvSpPr>
          <p:cNvPr id="21603" name="TextBox 341"/>
          <p:cNvSpPr txBox="1">
            <a:spLocks noChangeArrowheads="1"/>
          </p:cNvSpPr>
          <p:nvPr/>
        </p:nvSpPr>
        <p:spPr bwMode="auto">
          <a:xfrm>
            <a:off x="7808913" y="3957638"/>
            <a:ext cx="336550" cy="457200"/>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sp>
        <p:nvSpPr>
          <p:cNvPr id="21604" name="TextBox 342"/>
          <p:cNvSpPr txBox="1">
            <a:spLocks noChangeArrowheads="1"/>
          </p:cNvSpPr>
          <p:nvPr/>
        </p:nvSpPr>
        <p:spPr bwMode="auto">
          <a:xfrm>
            <a:off x="8523288" y="3832225"/>
            <a:ext cx="336550" cy="457200"/>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nvGrpSpPr>
          <p:cNvPr id="21605" name="Group 343"/>
          <p:cNvGrpSpPr>
            <a:grpSpLocks/>
          </p:cNvGrpSpPr>
          <p:nvPr/>
        </p:nvGrpSpPr>
        <p:grpSpPr bwMode="auto">
          <a:xfrm>
            <a:off x="782638" y="5360988"/>
            <a:ext cx="254000" cy="457200"/>
            <a:chOff x="2619381" y="666880"/>
            <a:chExt cx="253997" cy="456906"/>
          </a:xfrm>
        </p:grpSpPr>
        <p:sp>
          <p:nvSpPr>
            <p:cNvPr id="345" name="Oval 344"/>
            <p:cNvSpPr/>
            <p:nvPr/>
          </p:nvSpPr>
          <p:spPr>
            <a:xfrm>
              <a:off x="2671767" y="842979"/>
              <a:ext cx="20161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20" name="TextBox 345"/>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sp>
        <p:nvSpPr>
          <p:cNvPr id="21606" name="TextBox 1"/>
          <p:cNvSpPr txBox="1">
            <a:spLocks noChangeArrowheads="1"/>
          </p:cNvSpPr>
          <p:nvPr/>
        </p:nvSpPr>
        <p:spPr bwMode="auto">
          <a:xfrm>
            <a:off x="990600" y="5443538"/>
            <a:ext cx="1674813" cy="366712"/>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Empty hole trap</a:t>
            </a:r>
          </a:p>
        </p:txBody>
      </p:sp>
      <p:grpSp>
        <p:nvGrpSpPr>
          <p:cNvPr id="21607" name="Group 347"/>
          <p:cNvGrpSpPr>
            <a:grpSpLocks/>
          </p:cNvGrpSpPr>
          <p:nvPr/>
        </p:nvGrpSpPr>
        <p:grpSpPr bwMode="auto">
          <a:xfrm>
            <a:off x="777875" y="5695950"/>
            <a:ext cx="336550" cy="457200"/>
            <a:chOff x="2619381" y="666880"/>
            <a:chExt cx="336965" cy="456906"/>
          </a:xfrm>
        </p:grpSpPr>
        <p:sp>
          <p:nvSpPr>
            <p:cNvPr id="349" name="Oval 348"/>
            <p:cNvSpPr/>
            <p:nvPr/>
          </p:nvSpPr>
          <p:spPr>
            <a:xfrm>
              <a:off x="2671834" y="842980"/>
              <a:ext cx="201861"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18" name="TextBox 349"/>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sp>
        <p:nvSpPr>
          <p:cNvPr id="21608" name="TextBox 5"/>
          <p:cNvSpPr txBox="1">
            <a:spLocks noChangeArrowheads="1"/>
          </p:cNvSpPr>
          <p:nvPr/>
        </p:nvSpPr>
        <p:spPr bwMode="auto">
          <a:xfrm>
            <a:off x="989013" y="5772150"/>
            <a:ext cx="1576387" cy="366713"/>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Filled hole trap</a:t>
            </a:r>
          </a:p>
        </p:txBody>
      </p:sp>
      <p:grpSp>
        <p:nvGrpSpPr>
          <p:cNvPr id="21609" name="Group 350"/>
          <p:cNvGrpSpPr>
            <a:grpSpLocks/>
          </p:cNvGrpSpPr>
          <p:nvPr/>
        </p:nvGrpSpPr>
        <p:grpSpPr bwMode="auto">
          <a:xfrm>
            <a:off x="2770188" y="5348288"/>
            <a:ext cx="236537" cy="457200"/>
            <a:chOff x="578342" y="446630"/>
            <a:chExt cx="236560" cy="456906"/>
          </a:xfrm>
        </p:grpSpPr>
        <p:sp>
          <p:nvSpPr>
            <p:cNvPr id="352" name="Oval 351"/>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16" name="TextBox 352"/>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sp>
        <p:nvSpPr>
          <p:cNvPr id="21610" name="TextBox 353"/>
          <p:cNvSpPr txBox="1">
            <a:spLocks noChangeArrowheads="1"/>
          </p:cNvSpPr>
          <p:nvPr/>
        </p:nvSpPr>
        <p:spPr bwMode="auto">
          <a:xfrm>
            <a:off x="2960688" y="5437188"/>
            <a:ext cx="2041525" cy="366712"/>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Empty electron trap</a:t>
            </a:r>
          </a:p>
        </p:txBody>
      </p:sp>
      <p:sp>
        <p:nvSpPr>
          <p:cNvPr id="21611" name="TextBox 354"/>
          <p:cNvSpPr txBox="1">
            <a:spLocks noChangeArrowheads="1"/>
          </p:cNvSpPr>
          <p:nvPr/>
        </p:nvSpPr>
        <p:spPr bwMode="auto">
          <a:xfrm>
            <a:off x="2971800" y="5772150"/>
            <a:ext cx="1943100" cy="366713"/>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Filled electron trap</a:t>
            </a:r>
          </a:p>
        </p:txBody>
      </p:sp>
      <p:grpSp>
        <p:nvGrpSpPr>
          <p:cNvPr id="21612" name="Group 355"/>
          <p:cNvGrpSpPr>
            <a:grpSpLocks/>
          </p:cNvGrpSpPr>
          <p:nvPr/>
        </p:nvGrpSpPr>
        <p:grpSpPr bwMode="auto">
          <a:xfrm>
            <a:off x="2773363" y="5675313"/>
            <a:ext cx="277812" cy="457200"/>
            <a:chOff x="578342" y="446630"/>
            <a:chExt cx="277307" cy="456906"/>
          </a:xfrm>
        </p:grpSpPr>
        <p:sp>
          <p:nvSpPr>
            <p:cNvPr id="357" name="Oval 356"/>
            <p:cNvSpPr/>
            <p:nvPr/>
          </p:nvSpPr>
          <p:spPr>
            <a:xfrm>
              <a:off x="613204" y="641766"/>
              <a:ext cx="201246"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14" name="TextBox 357"/>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7086600" y="1844675"/>
            <a:ext cx="1895475" cy="1757363"/>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8" name="Rectangle 117"/>
          <p:cNvSpPr/>
          <p:nvPr/>
        </p:nvSpPr>
        <p:spPr>
          <a:xfrm>
            <a:off x="7086600" y="3602038"/>
            <a:ext cx="1895475" cy="1757362"/>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9" name="Rectangle 118"/>
          <p:cNvSpPr/>
          <p:nvPr/>
        </p:nvSpPr>
        <p:spPr>
          <a:xfrm>
            <a:off x="7086600" y="1855788"/>
            <a:ext cx="1895475" cy="1003300"/>
          </a:xfrm>
          <a:prstGeom prst="rect">
            <a:avLst/>
          </a:prstGeom>
          <a:pattFill prst="dashHorz">
            <a:fgClr>
              <a:schemeClr val="accent5">
                <a:lumMod val="75000"/>
              </a:schemeClr>
            </a:fgClr>
            <a:bgClr>
              <a:schemeClr val="accent5">
                <a:lumMod val="60000"/>
                <a:lumOff val="40000"/>
              </a:schemeClr>
            </a:bgClr>
          </a:patt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0" name="Rectangle 119"/>
          <p:cNvSpPr/>
          <p:nvPr/>
        </p:nvSpPr>
        <p:spPr>
          <a:xfrm>
            <a:off x="7086600" y="4338638"/>
            <a:ext cx="1895475" cy="1020762"/>
          </a:xfrm>
          <a:prstGeom prst="rect">
            <a:avLst/>
          </a:prstGeom>
          <a:pattFill prst="dashVert">
            <a:fgClr>
              <a:schemeClr val="accent6">
                <a:lumMod val="75000"/>
              </a:schemeClr>
            </a:fgClr>
            <a:bgClr>
              <a:schemeClr val="accent6">
                <a:lumMod val="60000"/>
                <a:lumOff val="40000"/>
              </a:schemeClr>
            </a:bgClr>
          </a:patt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23557" name="Group 120"/>
          <p:cNvGrpSpPr>
            <a:grpSpLocks/>
          </p:cNvGrpSpPr>
          <p:nvPr/>
        </p:nvGrpSpPr>
        <p:grpSpPr bwMode="auto">
          <a:xfrm>
            <a:off x="7981950" y="1995488"/>
            <a:ext cx="277813" cy="457200"/>
            <a:chOff x="578342" y="446630"/>
            <a:chExt cx="277307" cy="456906"/>
          </a:xfrm>
        </p:grpSpPr>
        <p:sp>
          <p:nvSpPr>
            <p:cNvPr id="149" name="Oval 148"/>
            <p:cNvSpPr/>
            <p:nvPr/>
          </p:nvSpPr>
          <p:spPr>
            <a:xfrm>
              <a:off x="613203" y="641766"/>
              <a:ext cx="201246"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48" name="TextBox 149"/>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58" name="Group 121"/>
          <p:cNvGrpSpPr>
            <a:grpSpLocks/>
          </p:cNvGrpSpPr>
          <p:nvPr/>
        </p:nvGrpSpPr>
        <p:grpSpPr bwMode="auto">
          <a:xfrm>
            <a:off x="8562975" y="2108200"/>
            <a:ext cx="277813" cy="457200"/>
            <a:chOff x="578342" y="446630"/>
            <a:chExt cx="277307" cy="458481"/>
          </a:xfrm>
        </p:grpSpPr>
        <p:sp>
          <p:nvSpPr>
            <p:cNvPr id="147" name="Oval 146"/>
            <p:cNvSpPr/>
            <p:nvPr/>
          </p:nvSpPr>
          <p:spPr>
            <a:xfrm>
              <a:off x="613203" y="642440"/>
              <a:ext cx="201246"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46" name="TextBox 147"/>
            <p:cNvSpPr txBox="1">
              <a:spLocks noChangeArrowheads="1"/>
            </p:cNvSpPr>
            <p:nvPr/>
          </p:nvSpPr>
          <p:spPr bwMode="auto">
            <a:xfrm>
              <a:off x="578342" y="446630"/>
              <a:ext cx="277307"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59" name="Group 122"/>
          <p:cNvGrpSpPr>
            <a:grpSpLocks/>
          </p:cNvGrpSpPr>
          <p:nvPr/>
        </p:nvGrpSpPr>
        <p:grpSpPr bwMode="auto">
          <a:xfrm>
            <a:off x="7704138" y="1876425"/>
            <a:ext cx="277812" cy="457200"/>
            <a:chOff x="578342" y="446630"/>
            <a:chExt cx="278892" cy="456906"/>
          </a:xfrm>
        </p:grpSpPr>
        <p:sp>
          <p:nvSpPr>
            <p:cNvPr id="145" name="Oval 144"/>
            <p:cNvSpPr/>
            <p:nvPr/>
          </p:nvSpPr>
          <p:spPr>
            <a:xfrm>
              <a:off x="613403" y="641767"/>
              <a:ext cx="200803"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44" name="TextBox 145"/>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60" name="Group 123"/>
          <p:cNvGrpSpPr>
            <a:grpSpLocks/>
          </p:cNvGrpSpPr>
          <p:nvPr/>
        </p:nvGrpSpPr>
        <p:grpSpPr bwMode="auto">
          <a:xfrm>
            <a:off x="7532688" y="2262188"/>
            <a:ext cx="277812" cy="457200"/>
            <a:chOff x="578342" y="446630"/>
            <a:chExt cx="278892" cy="456906"/>
          </a:xfrm>
        </p:grpSpPr>
        <p:sp>
          <p:nvSpPr>
            <p:cNvPr id="143" name="Oval 142"/>
            <p:cNvSpPr/>
            <p:nvPr/>
          </p:nvSpPr>
          <p:spPr>
            <a:xfrm>
              <a:off x="613403" y="641766"/>
              <a:ext cx="200803"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42" name="TextBox 143"/>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61" name="Group 124"/>
          <p:cNvGrpSpPr>
            <a:grpSpLocks/>
          </p:cNvGrpSpPr>
          <p:nvPr/>
        </p:nvGrpSpPr>
        <p:grpSpPr bwMode="auto">
          <a:xfrm>
            <a:off x="7259638" y="1865313"/>
            <a:ext cx="277812" cy="457200"/>
            <a:chOff x="578342" y="446630"/>
            <a:chExt cx="277307" cy="456906"/>
          </a:xfrm>
        </p:grpSpPr>
        <p:sp>
          <p:nvSpPr>
            <p:cNvPr id="141" name="Oval 140"/>
            <p:cNvSpPr/>
            <p:nvPr/>
          </p:nvSpPr>
          <p:spPr>
            <a:xfrm>
              <a:off x="613204" y="641766"/>
              <a:ext cx="201246"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40" name="TextBox 141"/>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62" name="Group 125"/>
          <p:cNvGrpSpPr>
            <a:grpSpLocks/>
          </p:cNvGrpSpPr>
          <p:nvPr/>
        </p:nvGrpSpPr>
        <p:grpSpPr bwMode="auto">
          <a:xfrm>
            <a:off x="7654925" y="4418013"/>
            <a:ext cx="336550" cy="457200"/>
            <a:chOff x="2619381" y="666880"/>
            <a:chExt cx="336965" cy="456906"/>
          </a:xfrm>
        </p:grpSpPr>
        <p:sp>
          <p:nvSpPr>
            <p:cNvPr id="139" name="Oval 138"/>
            <p:cNvSpPr/>
            <p:nvPr/>
          </p:nvSpPr>
          <p:spPr>
            <a:xfrm>
              <a:off x="2671834" y="842979"/>
              <a:ext cx="20186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38" name="TextBox 139"/>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63" name="Group 126"/>
          <p:cNvGrpSpPr>
            <a:grpSpLocks/>
          </p:cNvGrpSpPr>
          <p:nvPr/>
        </p:nvGrpSpPr>
        <p:grpSpPr bwMode="auto">
          <a:xfrm>
            <a:off x="7397750" y="4765675"/>
            <a:ext cx="336550" cy="457200"/>
            <a:chOff x="2619381" y="666880"/>
            <a:chExt cx="335390" cy="456906"/>
          </a:xfrm>
        </p:grpSpPr>
        <p:sp>
          <p:nvSpPr>
            <p:cNvPr id="137" name="Oval 136"/>
            <p:cNvSpPr/>
            <p:nvPr/>
          </p:nvSpPr>
          <p:spPr>
            <a:xfrm>
              <a:off x="2671588" y="842980"/>
              <a:ext cx="20250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36" name="TextBox 137"/>
            <p:cNvSpPr txBox="1">
              <a:spLocks noChangeArrowheads="1"/>
            </p:cNvSpPr>
            <p:nvPr/>
          </p:nvSpPr>
          <p:spPr bwMode="auto">
            <a:xfrm>
              <a:off x="2619381" y="666880"/>
              <a:ext cx="335390"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64" name="Group 127"/>
          <p:cNvGrpSpPr>
            <a:grpSpLocks/>
          </p:cNvGrpSpPr>
          <p:nvPr/>
        </p:nvGrpSpPr>
        <p:grpSpPr bwMode="auto">
          <a:xfrm>
            <a:off x="7932738" y="4795838"/>
            <a:ext cx="336550" cy="457200"/>
            <a:chOff x="2619381" y="666880"/>
            <a:chExt cx="335390" cy="456906"/>
          </a:xfrm>
        </p:grpSpPr>
        <p:sp>
          <p:nvSpPr>
            <p:cNvPr id="135" name="Oval 134"/>
            <p:cNvSpPr/>
            <p:nvPr/>
          </p:nvSpPr>
          <p:spPr>
            <a:xfrm>
              <a:off x="2671587" y="842979"/>
              <a:ext cx="202500"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34" name="TextBox 135"/>
            <p:cNvSpPr txBox="1">
              <a:spLocks noChangeArrowheads="1"/>
            </p:cNvSpPr>
            <p:nvPr/>
          </p:nvSpPr>
          <p:spPr bwMode="auto">
            <a:xfrm>
              <a:off x="2619381" y="666880"/>
              <a:ext cx="335390"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65" name="Group 128"/>
          <p:cNvGrpSpPr>
            <a:grpSpLocks/>
          </p:cNvGrpSpPr>
          <p:nvPr/>
        </p:nvGrpSpPr>
        <p:grpSpPr bwMode="auto">
          <a:xfrm>
            <a:off x="8218488" y="4395788"/>
            <a:ext cx="336550" cy="457200"/>
            <a:chOff x="2619381" y="666880"/>
            <a:chExt cx="335390" cy="456906"/>
          </a:xfrm>
        </p:grpSpPr>
        <p:sp>
          <p:nvSpPr>
            <p:cNvPr id="133" name="Oval 132"/>
            <p:cNvSpPr/>
            <p:nvPr/>
          </p:nvSpPr>
          <p:spPr>
            <a:xfrm>
              <a:off x="2671587" y="842979"/>
              <a:ext cx="202500"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32" name="TextBox 133"/>
            <p:cNvSpPr txBox="1">
              <a:spLocks noChangeArrowheads="1"/>
            </p:cNvSpPr>
            <p:nvPr/>
          </p:nvSpPr>
          <p:spPr bwMode="auto">
            <a:xfrm>
              <a:off x="2619381" y="666880"/>
              <a:ext cx="335390"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66" name="Group 129"/>
          <p:cNvGrpSpPr>
            <a:grpSpLocks/>
          </p:cNvGrpSpPr>
          <p:nvPr/>
        </p:nvGrpSpPr>
        <p:grpSpPr bwMode="auto">
          <a:xfrm>
            <a:off x="8429625" y="4889500"/>
            <a:ext cx="336550" cy="457200"/>
            <a:chOff x="2619381" y="666880"/>
            <a:chExt cx="336965" cy="456906"/>
          </a:xfrm>
        </p:grpSpPr>
        <p:sp>
          <p:nvSpPr>
            <p:cNvPr id="131" name="Oval 130"/>
            <p:cNvSpPr/>
            <p:nvPr/>
          </p:nvSpPr>
          <p:spPr>
            <a:xfrm>
              <a:off x="2671834" y="842980"/>
              <a:ext cx="201861"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30" name="TextBox 131"/>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sp>
        <p:nvSpPr>
          <p:cNvPr id="65" name="Rectangle 64"/>
          <p:cNvSpPr/>
          <p:nvPr/>
        </p:nvSpPr>
        <p:spPr>
          <a:xfrm>
            <a:off x="2894013" y="1844675"/>
            <a:ext cx="1895475" cy="1757363"/>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6" name="Rectangle 65"/>
          <p:cNvSpPr/>
          <p:nvPr/>
        </p:nvSpPr>
        <p:spPr>
          <a:xfrm>
            <a:off x="2894013" y="3602038"/>
            <a:ext cx="1895475" cy="1757362"/>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7" name="Rectangle 66"/>
          <p:cNvSpPr/>
          <p:nvPr/>
        </p:nvSpPr>
        <p:spPr>
          <a:xfrm>
            <a:off x="2894013" y="1855788"/>
            <a:ext cx="1895475" cy="1341437"/>
          </a:xfrm>
          <a:prstGeom prst="rect">
            <a:avLst/>
          </a:prstGeom>
          <a:pattFill prst="dashHorz">
            <a:fgClr>
              <a:schemeClr val="accent5">
                <a:lumMod val="75000"/>
              </a:schemeClr>
            </a:fgClr>
            <a:bgClr>
              <a:schemeClr val="accent5">
                <a:lumMod val="60000"/>
                <a:lumOff val="40000"/>
              </a:schemeClr>
            </a:bgClr>
          </a:patt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8" name="Rectangle 67"/>
          <p:cNvSpPr/>
          <p:nvPr/>
        </p:nvSpPr>
        <p:spPr>
          <a:xfrm>
            <a:off x="2894013" y="3978275"/>
            <a:ext cx="1895475" cy="1381125"/>
          </a:xfrm>
          <a:prstGeom prst="rect">
            <a:avLst/>
          </a:prstGeom>
          <a:pattFill prst="dashVert">
            <a:fgClr>
              <a:schemeClr val="accent6">
                <a:lumMod val="75000"/>
              </a:schemeClr>
            </a:fgClr>
            <a:bgClr>
              <a:schemeClr val="accent6">
                <a:lumMod val="60000"/>
                <a:lumOff val="40000"/>
              </a:schemeClr>
            </a:bgClr>
          </a:patt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23571" name="Group 68"/>
          <p:cNvGrpSpPr>
            <a:grpSpLocks/>
          </p:cNvGrpSpPr>
          <p:nvPr/>
        </p:nvGrpSpPr>
        <p:grpSpPr bwMode="auto">
          <a:xfrm>
            <a:off x="3446463" y="4422775"/>
            <a:ext cx="336550" cy="457200"/>
            <a:chOff x="2619381" y="666880"/>
            <a:chExt cx="335390" cy="458481"/>
          </a:xfrm>
        </p:grpSpPr>
        <p:sp>
          <p:nvSpPr>
            <p:cNvPr id="115" name="Oval 114"/>
            <p:cNvSpPr/>
            <p:nvPr/>
          </p:nvSpPr>
          <p:spPr>
            <a:xfrm>
              <a:off x="2671587" y="843587"/>
              <a:ext cx="202500" cy="200585"/>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28" name="TextBox 115"/>
            <p:cNvSpPr txBox="1">
              <a:spLocks noChangeArrowheads="1"/>
            </p:cNvSpPr>
            <p:nvPr/>
          </p:nvSpPr>
          <p:spPr bwMode="auto">
            <a:xfrm>
              <a:off x="2619381" y="666880"/>
              <a:ext cx="335390"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72" name="Group 69"/>
          <p:cNvGrpSpPr>
            <a:grpSpLocks/>
          </p:cNvGrpSpPr>
          <p:nvPr/>
        </p:nvGrpSpPr>
        <p:grpSpPr bwMode="auto">
          <a:xfrm>
            <a:off x="3190875" y="4770438"/>
            <a:ext cx="336550" cy="457200"/>
            <a:chOff x="2619381" y="666880"/>
            <a:chExt cx="336965" cy="456906"/>
          </a:xfrm>
        </p:grpSpPr>
        <p:sp>
          <p:nvSpPr>
            <p:cNvPr id="113" name="Oval 112"/>
            <p:cNvSpPr/>
            <p:nvPr/>
          </p:nvSpPr>
          <p:spPr>
            <a:xfrm>
              <a:off x="2671834" y="842979"/>
              <a:ext cx="20186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26" name="TextBox 113"/>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73" name="Group 70"/>
          <p:cNvGrpSpPr>
            <a:grpSpLocks/>
          </p:cNvGrpSpPr>
          <p:nvPr/>
        </p:nvGrpSpPr>
        <p:grpSpPr bwMode="auto">
          <a:xfrm>
            <a:off x="3725863" y="4799013"/>
            <a:ext cx="336550" cy="457200"/>
            <a:chOff x="2619381" y="666880"/>
            <a:chExt cx="336965" cy="456906"/>
          </a:xfrm>
        </p:grpSpPr>
        <p:sp>
          <p:nvSpPr>
            <p:cNvPr id="111" name="Oval 110"/>
            <p:cNvSpPr/>
            <p:nvPr/>
          </p:nvSpPr>
          <p:spPr>
            <a:xfrm>
              <a:off x="2671833" y="842979"/>
              <a:ext cx="201862"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24" name="TextBox 111"/>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74" name="Group 71"/>
          <p:cNvGrpSpPr>
            <a:grpSpLocks/>
          </p:cNvGrpSpPr>
          <p:nvPr/>
        </p:nvGrpSpPr>
        <p:grpSpPr bwMode="auto">
          <a:xfrm>
            <a:off x="4011613" y="4400550"/>
            <a:ext cx="336550" cy="457200"/>
            <a:chOff x="2619381" y="666880"/>
            <a:chExt cx="336965" cy="456906"/>
          </a:xfrm>
        </p:grpSpPr>
        <p:sp>
          <p:nvSpPr>
            <p:cNvPr id="109" name="Oval 108"/>
            <p:cNvSpPr/>
            <p:nvPr/>
          </p:nvSpPr>
          <p:spPr>
            <a:xfrm>
              <a:off x="2671833" y="842980"/>
              <a:ext cx="201862"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22" name="TextBox 109"/>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75" name="Group 72"/>
          <p:cNvGrpSpPr>
            <a:grpSpLocks/>
          </p:cNvGrpSpPr>
          <p:nvPr/>
        </p:nvGrpSpPr>
        <p:grpSpPr bwMode="auto">
          <a:xfrm>
            <a:off x="4221163" y="4894263"/>
            <a:ext cx="336550" cy="457200"/>
            <a:chOff x="2619381" y="666880"/>
            <a:chExt cx="336965" cy="458481"/>
          </a:xfrm>
        </p:grpSpPr>
        <p:sp>
          <p:nvSpPr>
            <p:cNvPr id="107" name="Oval 106"/>
            <p:cNvSpPr/>
            <p:nvPr/>
          </p:nvSpPr>
          <p:spPr>
            <a:xfrm>
              <a:off x="2671833" y="843586"/>
              <a:ext cx="201862" cy="200585"/>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20" name="TextBox 107"/>
            <p:cNvSpPr txBox="1">
              <a:spLocks noChangeArrowheads="1"/>
            </p:cNvSpPr>
            <p:nvPr/>
          </p:nvSpPr>
          <p:spPr bwMode="auto">
            <a:xfrm>
              <a:off x="2619381" y="666880"/>
              <a:ext cx="336965"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76" name="Group 73"/>
          <p:cNvGrpSpPr>
            <a:grpSpLocks/>
          </p:cNvGrpSpPr>
          <p:nvPr/>
        </p:nvGrpSpPr>
        <p:grpSpPr bwMode="auto">
          <a:xfrm>
            <a:off x="3795713" y="2000250"/>
            <a:ext cx="277812" cy="457200"/>
            <a:chOff x="578342" y="446630"/>
            <a:chExt cx="277307" cy="456906"/>
          </a:xfrm>
        </p:grpSpPr>
        <p:sp>
          <p:nvSpPr>
            <p:cNvPr id="105" name="Oval 104"/>
            <p:cNvSpPr/>
            <p:nvPr/>
          </p:nvSpPr>
          <p:spPr>
            <a:xfrm>
              <a:off x="613204" y="641767"/>
              <a:ext cx="201246"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18" name="TextBox 105"/>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77" name="Group 74"/>
          <p:cNvGrpSpPr>
            <a:grpSpLocks/>
          </p:cNvGrpSpPr>
          <p:nvPr/>
        </p:nvGrpSpPr>
        <p:grpSpPr bwMode="auto">
          <a:xfrm>
            <a:off x="4376738" y="2111375"/>
            <a:ext cx="277812" cy="457200"/>
            <a:chOff x="578342" y="446630"/>
            <a:chExt cx="278892" cy="456906"/>
          </a:xfrm>
        </p:grpSpPr>
        <p:sp>
          <p:nvSpPr>
            <p:cNvPr id="103" name="Oval 102"/>
            <p:cNvSpPr/>
            <p:nvPr/>
          </p:nvSpPr>
          <p:spPr>
            <a:xfrm>
              <a:off x="613403" y="641767"/>
              <a:ext cx="200803"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16" name="TextBox 103"/>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78" name="Group 75"/>
          <p:cNvGrpSpPr>
            <a:grpSpLocks/>
          </p:cNvGrpSpPr>
          <p:nvPr/>
        </p:nvGrpSpPr>
        <p:grpSpPr bwMode="auto">
          <a:xfrm>
            <a:off x="3517900" y="1881188"/>
            <a:ext cx="277813" cy="457200"/>
            <a:chOff x="578342" y="446630"/>
            <a:chExt cx="278892" cy="456906"/>
          </a:xfrm>
        </p:grpSpPr>
        <p:sp>
          <p:nvSpPr>
            <p:cNvPr id="101" name="Oval 100"/>
            <p:cNvSpPr/>
            <p:nvPr/>
          </p:nvSpPr>
          <p:spPr>
            <a:xfrm>
              <a:off x="613403" y="641766"/>
              <a:ext cx="20080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14" name="TextBox 101"/>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79" name="Group 76"/>
          <p:cNvGrpSpPr>
            <a:grpSpLocks/>
          </p:cNvGrpSpPr>
          <p:nvPr/>
        </p:nvGrpSpPr>
        <p:grpSpPr bwMode="auto">
          <a:xfrm>
            <a:off x="3344863" y="2266950"/>
            <a:ext cx="277812" cy="457200"/>
            <a:chOff x="578342" y="446630"/>
            <a:chExt cx="277307" cy="458481"/>
          </a:xfrm>
        </p:grpSpPr>
        <p:sp>
          <p:nvSpPr>
            <p:cNvPr id="99" name="Oval 98"/>
            <p:cNvSpPr/>
            <p:nvPr/>
          </p:nvSpPr>
          <p:spPr>
            <a:xfrm>
              <a:off x="613204" y="642440"/>
              <a:ext cx="201246"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12" name="TextBox 99"/>
            <p:cNvSpPr txBox="1">
              <a:spLocks noChangeArrowheads="1"/>
            </p:cNvSpPr>
            <p:nvPr/>
          </p:nvSpPr>
          <p:spPr bwMode="auto">
            <a:xfrm>
              <a:off x="578342" y="446630"/>
              <a:ext cx="277307"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80" name="Group 77"/>
          <p:cNvGrpSpPr>
            <a:grpSpLocks/>
          </p:cNvGrpSpPr>
          <p:nvPr/>
        </p:nvGrpSpPr>
        <p:grpSpPr bwMode="auto">
          <a:xfrm>
            <a:off x="3073400" y="1870075"/>
            <a:ext cx="277813" cy="457200"/>
            <a:chOff x="578342" y="446630"/>
            <a:chExt cx="278892" cy="458481"/>
          </a:xfrm>
        </p:grpSpPr>
        <p:sp>
          <p:nvSpPr>
            <p:cNvPr id="97" name="Oval 96"/>
            <p:cNvSpPr/>
            <p:nvPr/>
          </p:nvSpPr>
          <p:spPr>
            <a:xfrm>
              <a:off x="613403" y="642440"/>
              <a:ext cx="200802"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10" name="TextBox 97"/>
            <p:cNvSpPr txBox="1">
              <a:spLocks noChangeArrowheads="1"/>
            </p:cNvSpPr>
            <p:nvPr/>
          </p:nvSpPr>
          <p:spPr bwMode="auto">
            <a:xfrm>
              <a:off x="578342" y="446630"/>
              <a:ext cx="278892"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581" name="Group 78"/>
          <p:cNvGrpSpPr>
            <a:grpSpLocks/>
          </p:cNvGrpSpPr>
          <p:nvPr/>
        </p:nvGrpSpPr>
        <p:grpSpPr bwMode="auto">
          <a:xfrm>
            <a:off x="4168775" y="2692400"/>
            <a:ext cx="236538" cy="457200"/>
            <a:chOff x="578342" y="446630"/>
            <a:chExt cx="236560" cy="456906"/>
          </a:xfrm>
        </p:grpSpPr>
        <p:sp>
          <p:nvSpPr>
            <p:cNvPr id="95" name="Oval 94"/>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08" name="TextBox 95"/>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582" name="Group 79"/>
          <p:cNvGrpSpPr>
            <a:grpSpLocks/>
          </p:cNvGrpSpPr>
          <p:nvPr/>
        </p:nvGrpSpPr>
        <p:grpSpPr bwMode="auto">
          <a:xfrm>
            <a:off x="3500438" y="2659063"/>
            <a:ext cx="236537" cy="457200"/>
            <a:chOff x="578342" y="446630"/>
            <a:chExt cx="236560" cy="456906"/>
          </a:xfrm>
        </p:grpSpPr>
        <p:sp>
          <p:nvSpPr>
            <p:cNvPr id="93" name="Oval 92"/>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06" name="TextBox 93"/>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583" name="Group 80"/>
          <p:cNvGrpSpPr>
            <a:grpSpLocks/>
          </p:cNvGrpSpPr>
          <p:nvPr/>
        </p:nvGrpSpPr>
        <p:grpSpPr bwMode="auto">
          <a:xfrm>
            <a:off x="3030538" y="2727325"/>
            <a:ext cx="236537" cy="457200"/>
            <a:chOff x="578342" y="446630"/>
            <a:chExt cx="236560" cy="456906"/>
          </a:xfrm>
        </p:grpSpPr>
        <p:sp>
          <p:nvSpPr>
            <p:cNvPr id="91" name="Oval 90"/>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04" name="TextBox 91"/>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584" name="Group 81"/>
          <p:cNvGrpSpPr>
            <a:grpSpLocks/>
          </p:cNvGrpSpPr>
          <p:nvPr/>
        </p:nvGrpSpPr>
        <p:grpSpPr bwMode="auto">
          <a:xfrm>
            <a:off x="3006725" y="3956050"/>
            <a:ext cx="254000" cy="457200"/>
            <a:chOff x="2619381" y="666880"/>
            <a:chExt cx="253997" cy="456906"/>
          </a:xfrm>
        </p:grpSpPr>
        <p:sp>
          <p:nvSpPr>
            <p:cNvPr id="89" name="Oval 88"/>
            <p:cNvSpPr/>
            <p:nvPr/>
          </p:nvSpPr>
          <p:spPr>
            <a:xfrm>
              <a:off x="2671768" y="842980"/>
              <a:ext cx="20161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02" name="TextBox 89"/>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585" name="Group 82"/>
          <p:cNvGrpSpPr>
            <a:grpSpLocks/>
          </p:cNvGrpSpPr>
          <p:nvPr/>
        </p:nvGrpSpPr>
        <p:grpSpPr bwMode="auto">
          <a:xfrm>
            <a:off x="3617913" y="3944938"/>
            <a:ext cx="254000" cy="457200"/>
            <a:chOff x="2619381" y="666880"/>
            <a:chExt cx="253997" cy="456906"/>
          </a:xfrm>
        </p:grpSpPr>
        <p:sp>
          <p:nvSpPr>
            <p:cNvPr id="87" name="Oval 86"/>
            <p:cNvSpPr/>
            <p:nvPr/>
          </p:nvSpPr>
          <p:spPr>
            <a:xfrm>
              <a:off x="2671767" y="842979"/>
              <a:ext cx="20161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800" name="TextBox 87"/>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586" name="Group 83"/>
          <p:cNvGrpSpPr>
            <a:grpSpLocks/>
          </p:cNvGrpSpPr>
          <p:nvPr/>
        </p:nvGrpSpPr>
        <p:grpSpPr bwMode="auto">
          <a:xfrm>
            <a:off x="4322763" y="3813175"/>
            <a:ext cx="254000" cy="457200"/>
            <a:chOff x="2619381" y="666880"/>
            <a:chExt cx="253997" cy="456906"/>
          </a:xfrm>
        </p:grpSpPr>
        <p:sp>
          <p:nvSpPr>
            <p:cNvPr id="85" name="Oval 84"/>
            <p:cNvSpPr/>
            <p:nvPr/>
          </p:nvSpPr>
          <p:spPr>
            <a:xfrm>
              <a:off x="2671767" y="842980"/>
              <a:ext cx="201611"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98" name="TextBox 85"/>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587" name="Group 8"/>
          <p:cNvGrpSpPr>
            <a:grpSpLocks/>
          </p:cNvGrpSpPr>
          <p:nvPr/>
        </p:nvGrpSpPr>
        <p:grpSpPr bwMode="auto">
          <a:xfrm>
            <a:off x="795338" y="1844675"/>
            <a:ext cx="1893887" cy="3514725"/>
            <a:chOff x="127001" y="1672167"/>
            <a:chExt cx="1894422" cy="3513667"/>
          </a:xfrm>
        </p:grpSpPr>
        <p:sp>
          <p:nvSpPr>
            <p:cNvPr id="31" name="Rectangle 30"/>
            <p:cNvSpPr/>
            <p:nvPr/>
          </p:nvSpPr>
          <p:spPr>
            <a:xfrm>
              <a:off x="127001" y="1672167"/>
              <a:ext cx="1894422" cy="1756834"/>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Rectangle 31"/>
            <p:cNvSpPr/>
            <p:nvPr/>
          </p:nvSpPr>
          <p:spPr>
            <a:xfrm>
              <a:off x="127001" y="3429001"/>
              <a:ext cx="1894422" cy="1756833"/>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3" name="Rectangle 32"/>
            <p:cNvSpPr/>
            <p:nvPr/>
          </p:nvSpPr>
          <p:spPr>
            <a:xfrm>
              <a:off x="127001" y="1683277"/>
              <a:ext cx="1894422" cy="963322"/>
            </a:xfrm>
            <a:prstGeom prst="rect">
              <a:avLst/>
            </a:prstGeom>
            <a:pattFill prst="dashHorz">
              <a:fgClr>
                <a:schemeClr val="accent5">
                  <a:lumMod val="75000"/>
                </a:schemeClr>
              </a:fgClr>
              <a:bgClr>
                <a:schemeClr val="accent5">
                  <a:lumMod val="60000"/>
                  <a:lumOff val="40000"/>
                </a:schemeClr>
              </a:bgClr>
            </a:patt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4" name="Rectangle 33"/>
            <p:cNvSpPr/>
            <p:nvPr/>
          </p:nvSpPr>
          <p:spPr>
            <a:xfrm>
              <a:off x="127001" y="4222512"/>
              <a:ext cx="1894422" cy="963322"/>
            </a:xfrm>
            <a:prstGeom prst="rect">
              <a:avLst/>
            </a:prstGeom>
            <a:pattFill prst="dashVert">
              <a:fgClr>
                <a:schemeClr val="accent6">
                  <a:lumMod val="75000"/>
                </a:schemeClr>
              </a:fgClr>
              <a:bgClr>
                <a:schemeClr val="accent6">
                  <a:lumMod val="60000"/>
                  <a:lumOff val="40000"/>
                </a:schemeClr>
              </a:bgClr>
            </a:patt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23767" name="Group 34"/>
            <p:cNvGrpSpPr>
              <a:grpSpLocks/>
            </p:cNvGrpSpPr>
            <p:nvPr/>
          </p:nvGrpSpPr>
          <p:grpSpPr bwMode="auto">
            <a:xfrm>
              <a:off x="1022604" y="1822934"/>
              <a:ext cx="277891" cy="457062"/>
              <a:chOff x="578358" y="446663"/>
              <a:chExt cx="277891" cy="457062"/>
            </a:xfrm>
          </p:grpSpPr>
          <p:sp>
            <p:nvSpPr>
              <p:cNvPr id="63" name="Oval 62"/>
              <p:cNvSpPr/>
              <p:nvPr/>
            </p:nvSpPr>
            <p:spPr>
              <a:xfrm>
                <a:off x="613293" y="641867"/>
                <a:ext cx="201669" cy="20155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96" name="TextBox 63"/>
              <p:cNvSpPr txBox="1">
                <a:spLocks noChangeArrowheads="1"/>
              </p:cNvSpPr>
              <p:nvPr/>
            </p:nvSpPr>
            <p:spPr bwMode="auto">
              <a:xfrm>
                <a:off x="578358" y="446663"/>
                <a:ext cx="277891" cy="457062"/>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768" name="Group 35"/>
            <p:cNvGrpSpPr>
              <a:grpSpLocks/>
            </p:cNvGrpSpPr>
            <p:nvPr/>
          </p:nvGrpSpPr>
          <p:grpSpPr bwMode="auto">
            <a:xfrm>
              <a:off x="1602205" y="1934026"/>
              <a:ext cx="277891" cy="457062"/>
              <a:chOff x="577738" y="446141"/>
              <a:chExt cx="277891" cy="457062"/>
            </a:xfrm>
          </p:grpSpPr>
          <p:sp>
            <p:nvSpPr>
              <p:cNvPr id="61" name="Oval 60"/>
              <p:cNvSpPr/>
              <p:nvPr/>
            </p:nvSpPr>
            <p:spPr>
              <a:xfrm>
                <a:off x="612673" y="641344"/>
                <a:ext cx="201670" cy="20155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94" name="TextBox 61"/>
              <p:cNvSpPr txBox="1">
                <a:spLocks noChangeArrowheads="1"/>
              </p:cNvSpPr>
              <p:nvPr/>
            </p:nvSpPr>
            <p:spPr bwMode="auto">
              <a:xfrm>
                <a:off x="577738" y="446141"/>
                <a:ext cx="277891" cy="457062"/>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769" name="Group 36"/>
            <p:cNvGrpSpPr>
              <a:grpSpLocks/>
            </p:cNvGrpSpPr>
            <p:nvPr/>
          </p:nvGrpSpPr>
          <p:grpSpPr bwMode="auto">
            <a:xfrm>
              <a:off x="743125" y="1703907"/>
              <a:ext cx="277891" cy="457063"/>
              <a:chOff x="577771" y="446854"/>
              <a:chExt cx="277891" cy="457063"/>
            </a:xfrm>
          </p:grpSpPr>
          <p:sp>
            <p:nvSpPr>
              <p:cNvPr id="59" name="Oval 58"/>
              <p:cNvSpPr/>
              <p:nvPr/>
            </p:nvSpPr>
            <p:spPr>
              <a:xfrm>
                <a:off x="612706" y="642058"/>
                <a:ext cx="201669" cy="201551"/>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92" name="TextBox 59"/>
              <p:cNvSpPr txBox="1">
                <a:spLocks noChangeArrowheads="1"/>
              </p:cNvSpPr>
              <p:nvPr/>
            </p:nvSpPr>
            <p:spPr bwMode="auto">
              <a:xfrm>
                <a:off x="577771" y="446854"/>
                <a:ext cx="277891" cy="457063"/>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770" name="Group 37"/>
            <p:cNvGrpSpPr>
              <a:grpSpLocks/>
            </p:cNvGrpSpPr>
            <p:nvPr/>
          </p:nvGrpSpPr>
          <p:grpSpPr bwMode="auto">
            <a:xfrm>
              <a:off x="571626" y="2089554"/>
              <a:ext cx="277891" cy="457062"/>
              <a:chOff x="577989" y="447281"/>
              <a:chExt cx="277891" cy="457062"/>
            </a:xfrm>
          </p:grpSpPr>
          <p:sp>
            <p:nvSpPr>
              <p:cNvPr id="57" name="Oval 56"/>
              <p:cNvSpPr/>
              <p:nvPr/>
            </p:nvSpPr>
            <p:spPr>
              <a:xfrm>
                <a:off x="612925" y="642484"/>
                <a:ext cx="201669" cy="19996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90" name="TextBox 57"/>
              <p:cNvSpPr txBox="1">
                <a:spLocks noChangeArrowheads="1"/>
              </p:cNvSpPr>
              <p:nvPr/>
            </p:nvSpPr>
            <p:spPr bwMode="auto">
              <a:xfrm>
                <a:off x="577989" y="447281"/>
                <a:ext cx="277891" cy="457062"/>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771" name="Group 38"/>
            <p:cNvGrpSpPr>
              <a:grpSpLocks/>
            </p:cNvGrpSpPr>
            <p:nvPr/>
          </p:nvGrpSpPr>
          <p:grpSpPr bwMode="auto">
            <a:xfrm>
              <a:off x="300087" y="1692798"/>
              <a:ext cx="277891" cy="457063"/>
              <a:chOff x="578979" y="447270"/>
              <a:chExt cx="277891" cy="457063"/>
            </a:xfrm>
          </p:grpSpPr>
          <p:sp>
            <p:nvSpPr>
              <p:cNvPr id="55" name="Oval 54"/>
              <p:cNvSpPr/>
              <p:nvPr/>
            </p:nvSpPr>
            <p:spPr>
              <a:xfrm>
                <a:off x="613914" y="642474"/>
                <a:ext cx="200081" cy="19996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88" name="TextBox 55"/>
              <p:cNvSpPr txBox="1">
                <a:spLocks noChangeArrowheads="1"/>
              </p:cNvSpPr>
              <p:nvPr/>
            </p:nvSpPr>
            <p:spPr bwMode="auto">
              <a:xfrm>
                <a:off x="578979" y="447270"/>
                <a:ext cx="277891" cy="457063"/>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772" name="Group 39"/>
            <p:cNvGrpSpPr>
              <a:grpSpLocks/>
            </p:cNvGrpSpPr>
            <p:nvPr/>
          </p:nvGrpSpPr>
          <p:grpSpPr bwMode="auto">
            <a:xfrm>
              <a:off x="693898" y="4244730"/>
              <a:ext cx="336645" cy="457062"/>
              <a:chOff x="2618662" y="666766"/>
              <a:chExt cx="336645" cy="457062"/>
            </a:xfrm>
          </p:grpSpPr>
          <p:sp>
            <p:nvSpPr>
              <p:cNvPr id="53" name="Oval 52"/>
              <p:cNvSpPr/>
              <p:nvPr/>
            </p:nvSpPr>
            <p:spPr>
              <a:xfrm>
                <a:off x="2671065" y="842925"/>
                <a:ext cx="203257" cy="20155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86" name="TextBox 53"/>
              <p:cNvSpPr txBox="1">
                <a:spLocks noChangeArrowheads="1"/>
              </p:cNvSpPr>
              <p:nvPr/>
            </p:nvSpPr>
            <p:spPr bwMode="auto">
              <a:xfrm>
                <a:off x="2618662" y="666766"/>
                <a:ext cx="336645" cy="457062"/>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773" name="Group 40"/>
            <p:cNvGrpSpPr>
              <a:grpSpLocks/>
            </p:cNvGrpSpPr>
            <p:nvPr/>
          </p:nvGrpSpPr>
          <p:grpSpPr bwMode="auto">
            <a:xfrm>
              <a:off x="438239" y="4592288"/>
              <a:ext cx="336645" cy="457062"/>
              <a:chOff x="2619440" y="666250"/>
              <a:chExt cx="336645" cy="457062"/>
            </a:xfrm>
          </p:grpSpPr>
          <p:sp>
            <p:nvSpPr>
              <p:cNvPr id="51" name="Oval 50"/>
              <p:cNvSpPr/>
              <p:nvPr/>
            </p:nvSpPr>
            <p:spPr>
              <a:xfrm>
                <a:off x="2671842" y="842410"/>
                <a:ext cx="201670" cy="201551"/>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84" name="TextBox 51"/>
              <p:cNvSpPr txBox="1">
                <a:spLocks noChangeArrowheads="1"/>
              </p:cNvSpPr>
              <p:nvPr/>
            </p:nvSpPr>
            <p:spPr bwMode="auto">
              <a:xfrm>
                <a:off x="2619440" y="666250"/>
                <a:ext cx="336645" cy="457062"/>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774" name="Group 41"/>
            <p:cNvGrpSpPr>
              <a:grpSpLocks/>
            </p:cNvGrpSpPr>
            <p:nvPr/>
          </p:nvGrpSpPr>
          <p:grpSpPr bwMode="auto">
            <a:xfrm>
              <a:off x="973377" y="4622441"/>
              <a:ext cx="336645" cy="457063"/>
              <a:chOff x="2619249" y="666900"/>
              <a:chExt cx="336645" cy="457063"/>
            </a:xfrm>
          </p:grpSpPr>
          <p:sp>
            <p:nvSpPr>
              <p:cNvPr id="49" name="Oval 48"/>
              <p:cNvSpPr/>
              <p:nvPr/>
            </p:nvSpPr>
            <p:spPr>
              <a:xfrm>
                <a:off x="2671652" y="843060"/>
                <a:ext cx="201669" cy="20155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82" name="TextBox 49"/>
              <p:cNvSpPr txBox="1">
                <a:spLocks noChangeArrowheads="1"/>
              </p:cNvSpPr>
              <p:nvPr/>
            </p:nvSpPr>
            <p:spPr bwMode="auto">
              <a:xfrm>
                <a:off x="2619249" y="666900"/>
                <a:ext cx="336645" cy="457063"/>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775" name="Group 42"/>
            <p:cNvGrpSpPr>
              <a:grpSpLocks/>
            </p:cNvGrpSpPr>
            <p:nvPr/>
          </p:nvGrpSpPr>
          <p:grpSpPr bwMode="auto">
            <a:xfrm>
              <a:off x="1259208" y="4222512"/>
              <a:ext cx="336645" cy="457062"/>
              <a:chOff x="2619441" y="666641"/>
              <a:chExt cx="336645" cy="457062"/>
            </a:xfrm>
          </p:grpSpPr>
          <p:sp>
            <p:nvSpPr>
              <p:cNvPr id="47" name="Oval 46"/>
              <p:cNvSpPr/>
              <p:nvPr/>
            </p:nvSpPr>
            <p:spPr>
              <a:xfrm>
                <a:off x="2671844" y="842800"/>
                <a:ext cx="201669" cy="20155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80" name="TextBox 47"/>
              <p:cNvSpPr txBox="1">
                <a:spLocks noChangeArrowheads="1"/>
              </p:cNvSpPr>
              <p:nvPr/>
            </p:nvSpPr>
            <p:spPr bwMode="auto">
              <a:xfrm>
                <a:off x="2619441" y="666641"/>
                <a:ext cx="336645" cy="457062"/>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776" name="Group 43"/>
            <p:cNvGrpSpPr>
              <a:grpSpLocks/>
            </p:cNvGrpSpPr>
            <p:nvPr/>
          </p:nvGrpSpPr>
          <p:grpSpPr bwMode="auto">
            <a:xfrm>
              <a:off x="1468817" y="4716075"/>
              <a:ext cx="336645" cy="457063"/>
              <a:chOff x="2619188" y="666803"/>
              <a:chExt cx="336645" cy="457063"/>
            </a:xfrm>
          </p:grpSpPr>
          <p:sp>
            <p:nvSpPr>
              <p:cNvPr id="45" name="Oval 44"/>
              <p:cNvSpPr/>
              <p:nvPr/>
            </p:nvSpPr>
            <p:spPr>
              <a:xfrm>
                <a:off x="2671591" y="842963"/>
                <a:ext cx="201669" cy="201551"/>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78" name="TextBox 45"/>
              <p:cNvSpPr txBox="1">
                <a:spLocks noChangeArrowheads="1"/>
              </p:cNvSpPr>
              <p:nvPr/>
            </p:nvSpPr>
            <p:spPr bwMode="auto">
              <a:xfrm>
                <a:off x="2619188" y="666803"/>
                <a:ext cx="336645" cy="457063"/>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grpSp>
        <p:nvGrpSpPr>
          <p:cNvPr id="23588" name="Group 9"/>
          <p:cNvGrpSpPr>
            <a:grpSpLocks/>
          </p:cNvGrpSpPr>
          <p:nvPr/>
        </p:nvGrpSpPr>
        <p:grpSpPr bwMode="auto">
          <a:xfrm>
            <a:off x="2149475" y="2697163"/>
            <a:ext cx="236538" cy="457200"/>
            <a:chOff x="578342" y="446630"/>
            <a:chExt cx="236560" cy="456906"/>
          </a:xfrm>
        </p:grpSpPr>
        <p:sp>
          <p:nvSpPr>
            <p:cNvPr id="29" name="Oval 28"/>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62" name="TextBox 29"/>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589" name="Group 10"/>
          <p:cNvGrpSpPr>
            <a:grpSpLocks/>
          </p:cNvGrpSpPr>
          <p:nvPr/>
        </p:nvGrpSpPr>
        <p:grpSpPr bwMode="auto">
          <a:xfrm>
            <a:off x="1481138" y="2663825"/>
            <a:ext cx="236537" cy="457200"/>
            <a:chOff x="578342" y="446630"/>
            <a:chExt cx="236560" cy="456906"/>
          </a:xfrm>
        </p:grpSpPr>
        <p:sp>
          <p:nvSpPr>
            <p:cNvPr id="27" name="Oval 26"/>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60" name="TextBox 27"/>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590" name="Group 11"/>
          <p:cNvGrpSpPr>
            <a:grpSpLocks/>
          </p:cNvGrpSpPr>
          <p:nvPr/>
        </p:nvGrpSpPr>
        <p:grpSpPr bwMode="auto">
          <a:xfrm>
            <a:off x="1011238" y="2732088"/>
            <a:ext cx="236537" cy="457200"/>
            <a:chOff x="578342" y="446630"/>
            <a:chExt cx="236560" cy="456906"/>
          </a:xfrm>
        </p:grpSpPr>
        <p:sp>
          <p:nvSpPr>
            <p:cNvPr id="25" name="Oval 24"/>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58" name="TextBox 25"/>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591" name="Group 12"/>
          <p:cNvGrpSpPr>
            <a:grpSpLocks/>
          </p:cNvGrpSpPr>
          <p:nvPr/>
        </p:nvGrpSpPr>
        <p:grpSpPr bwMode="auto">
          <a:xfrm>
            <a:off x="912813" y="3960813"/>
            <a:ext cx="254000" cy="457200"/>
            <a:chOff x="2619381" y="666880"/>
            <a:chExt cx="253997" cy="456906"/>
          </a:xfrm>
        </p:grpSpPr>
        <p:sp>
          <p:nvSpPr>
            <p:cNvPr id="23" name="Oval 22"/>
            <p:cNvSpPr/>
            <p:nvPr/>
          </p:nvSpPr>
          <p:spPr>
            <a:xfrm>
              <a:off x="2671767" y="842979"/>
              <a:ext cx="20161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56" name="TextBox 23"/>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592" name="Group 13"/>
          <p:cNvGrpSpPr>
            <a:grpSpLocks/>
          </p:cNvGrpSpPr>
          <p:nvPr/>
        </p:nvGrpSpPr>
        <p:grpSpPr bwMode="auto">
          <a:xfrm>
            <a:off x="1524000" y="3949700"/>
            <a:ext cx="254000" cy="457200"/>
            <a:chOff x="2619381" y="666880"/>
            <a:chExt cx="253997" cy="456906"/>
          </a:xfrm>
        </p:grpSpPr>
        <p:sp>
          <p:nvSpPr>
            <p:cNvPr id="21" name="Oval 20"/>
            <p:cNvSpPr/>
            <p:nvPr/>
          </p:nvSpPr>
          <p:spPr>
            <a:xfrm>
              <a:off x="2671768" y="842980"/>
              <a:ext cx="20161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54" name="TextBox 21"/>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593" name="Group 14"/>
          <p:cNvGrpSpPr>
            <a:grpSpLocks/>
          </p:cNvGrpSpPr>
          <p:nvPr/>
        </p:nvGrpSpPr>
        <p:grpSpPr bwMode="auto">
          <a:xfrm>
            <a:off x="2228850" y="3816350"/>
            <a:ext cx="254000" cy="457200"/>
            <a:chOff x="2619381" y="666880"/>
            <a:chExt cx="253997" cy="456906"/>
          </a:xfrm>
        </p:grpSpPr>
        <p:sp>
          <p:nvSpPr>
            <p:cNvPr id="19" name="Oval 18"/>
            <p:cNvSpPr/>
            <p:nvPr/>
          </p:nvSpPr>
          <p:spPr>
            <a:xfrm>
              <a:off x="2671768" y="842980"/>
              <a:ext cx="20161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52" name="TextBox 19"/>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sp>
        <p:nvSpPr>
          <p:cNvPr id="23594" name="TextBox 193"/>
          <p:cNvSpPr txBox="1">
            <a:spLocks noChangeArrowheads="1"/>
          </p:cNvSpPr>
          <p:nvPr/>
        </p:nvSpPr>
        <p:spPr bwMode="auto">
          <a:xfrm>
            <a:off x="2881313" y="1406525"/>
            <a:ext cx="1806575" cy="366713"/>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decrease net bias</a:t>
            </a:r>
            <a:endParaRPr lang="en-US" sz="1400">
              <a:latin typeface="Calibri" pitchFamily="-72" charset="0"/>
            </a:endParaRPr>
          </a:p>
        </p:txBody>
      </p:sp>
      <p:sp>
        <p:nvSpPr>
          <p:cNvPr id="23595" name="TextBox 194"/>
          <p:cNvSpPr txBox="1">
            <a:spLocks noChangeArrowheads="1"/>
          </p:cNvSpPr>
          <p:nvPr/>
        </p:nvSpPr>
        <p:spPr bwMode="auto">
          <a:xfrm>
            <a:off x="790575" y="1236663"/>
            <a:ext cx="1898650" cy="641350"/>
          </a:xfrm>
          <a:prstGeom prst="rect">
            <a:avLst/>
          </a:prstGeom>
          <a:noFill/>
          <a:ln w="9525">
            <a:noFill/>
            <a:miter lim="800000"/>
            <a:headEnd/>
            <a:tailEnd/>
          </a:ln>
        </p:spPr>
        <p:txBody>
          <a:bodyPr>
            <a:prstTxWarp prst="textNoShape">
              <a:avLst/>
            </a:prstTxWarp>
            <a:spAutoFit/>
          </a:bodyPr>
          <a:lstStyle/>
          <a:p>
            <a:pPr algn="ctr"/>
            <a:r>
              <a:rPr lang="en-US" sz="1800">
                <a:latin typeface="Calibri" pitchFamily="-72" charset="0"/>
              </a:rPr>
              <a:t>steady-state starting point</a:t>
            </a:r>
          </a:p>
        </p:txBody>
      </p:sp>
      <p:sp>
        <p:nvSpPr>
          <p:cNvPr id="23596" name="TextBox 195"/>
          <p:cNvSpPr txBox="1">
            <a:spLocks noChangeArrowheads="1"/>
          </p:cNvSpPr>
          <p:nvPr/>
        </p:nvSpPr>
        <p:spPr bwMode="auto">
          <a:xfrm>
            <a:off x="7126288" y="1406525"/>
            <a:ext cx="1744662" cy="366713"/>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increase net bias</a:t>
            </a:r>
            <a:endParaRPr lang="en-US" sz="1400">
              <a:latin typeface="Calibri" pitchFamily="-72" charset="0"/>
            </a:endParaRPr>
          </a:p>
        </p:txBody>
      </p:sp>
      <p:sp>
        <p:nvSpPr>
          <p:cNvPr id="197" name="Left Brace 196"/>
          <p:cNvSpPr/>
          <p:nvPr/>
        </p:nvSpPr>
        <p:spPr>
          <a:xfrm>
            <a:off x="349250" y="2819400"/>
            <a:ext cx="222250" cy="1576388"/>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23598" name="TextBox 197"/>
          <p:cNvSpPr txBox="1">
            <a:spLocks noChangeArrowheads="1"/>
          </p:cNvSpPr>
          <p:nvPr/>
        </p:nvSpPr>
        <p:spPr bwMode="auto">
          <a:xfrm rot="-5400000">
            <a:off x="-701674" y="3392487"/>
            <a:ext cx="1782762" cy="366713"/>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Depletion Region</a:t>
            </a:r>
          </a:p>
        </p:txBody>
      </p:sp>
      <p:sp>
        <p:nvSpPr>
          <p:cNvPr id="23599" name="Title 1"/>
          <p:cNvSpPr>
            <a:spLocks noGrp="1"/>
          </p:cNvSpPr>
          <p:nvPr>
            <p:ph type="title"/>
          </p:nvPr>
        </p:nvSpPr>
        <p:spPr/>
        <p:txBody>
          <a:bodyPr/>
          <a:lstStyle/>
          <a:p>
            <a:pPr algn="l" eaLnBrk="1" hangingPunct="1"/>
            <a:r>
              <a:rPr lang="en-US" sz="3600" smtClean="0"/>
              <a:t>A theory behind persistence, Δ bias</a:t>
            </a:r>
            <a:endParaRPr lang="en-US" sz="2400" smtClean="0"/>
          </a:p>
        </p:txBody>
      </p:sp>
      <p:sp>
        <p:nvSpPr>
          <p:cNvPr id="3" name="Date Placeholder 2"/>
          <p:cNvSpPr>
            <a:spLocks noGrp="1"/>
          </p:cNvSpPr>
          <p:nvPr>
            <p:ph type="dt" sz="quarter" idx="10"/>
          </p:nvPr>
        </p:nvSpPr>
        <p:spPr/>
        <p:txBody>
          <a:bodyPr/>
          <a:lstStyle/>
          <a:p>
            <a:pPr>
              <a:defRPr/>
            </a:pPr>
            <a:r>
              <a:rPr lang="en-US"/>
              <a:t>October 11, 2013</a:t>
            </a:r>
          </a:p>
        </p:txBody>
      </p:sp>
      <p:sp>
        <p:nvSpPr>
          <p:cNvPr id="4" name="Footer Placeholder 3"/>
          <p:cNvSpPr>
            <a:spLocks noGrp="1"/>
          </p:cNvSpPr>
          <p:nvPr>
            <p:ph type="ftr" sz="quarter" idx="11"/>
          </p:nvPr>
        </p:nvSpPr>
        <p:spPr/>
        <p:txBody>
          <a:bodyPr/>
          <a:lstStyle/>
          <a:p>
            <a:pPr>
              <a:defRPr/>
            </a:pPr>
            <a:r>
              <a:rPr lang="en-US"/>
              <a:t>Scientific Detector Workshop</a:t>
            </a:r>
          </a:p>
        </p:txBody>
      </p:sp>
      <p:sp>
        <p:nvSpPr>
          <p:cNvPr id="5" name="Slide Number Placeholder 4"/>
          <p:cNvSpPr>
            <a:spLocks noGrp="1"/>
          </p:cNvSpPr>
          <p:nvPr>
            <p:ph type="sldNum" sz="quarter" idx="12"/>
          </p:nvPr>
        </p:nvSpPr>
        <p:spPr/>
        <p:txBody>
          <a:bodyPr/>
          <a:lstStyle/>
          <a:p>
            <a:pPr>
              <a:defRPr/>
            </a:pPr>
            <a:fld id="{F4A11AB3-AE53-44DA-BFD7-AD04553FA85E}" type="slidenum">
              <a:rPr lang="en-US"/>
              <a:pPr>
                <a:defRPr/>
              </a:pPr>
              <a:t>5</a:t>
            </a:fld>
            <a:endParaRPr lang="en-US"/>
          </a:p>
        </p:txBody>
      </p:sp>
      <p:sp>
        <p:nvSpPr>
          <p:cNvPr id="23603" name="TextBox 199"/>
          <p:cNvSpPr txBox="1">
            <a:spLocks noChangeArrowheads="1"/>
          </p:cNvSpPr>
          <p:nvPr/>
        </p:nvSpPr>
        <p:spPr bwMode="auto">
          <a:xfrm>
            <a:off x="5343525" y="6018213"/>
            <a:ext cx="3471863" cy="336550"/>
          </a:xfrm>
          <a:prstGeom prst="rect">
            <a:avLst/>
          </a:prstGeom>
          <a:noFill/>
          <a:ln w="9525">
            <a:noFill/>
            <a:miter lim="800000"/>
            <a:headEnd/>
            <a:tailEnd/>
          </a:ln>
        </p:spPr>
        <p:txBody>
          <a:bodyPr>
            <a:prstTxWarp prst="textNoShape">
              <a:avLst/>
            </a:prstTxWarp>
            <a:spAutoFit/>
          </a:bodyPr>
          <a:lstStyle/>
          <a:p>
            <a:r>
              <a:rPr lang="en-US" sz="1600" i="1">
                <a:latin typeface="Calibri" pitchFamily="-72" charset="0"/>
              </a:rPr>
              <a:t>Figured modified from Smith et al. 2008</a:t>
            </a:r>
          </a:p>
        </p:txBody>
      </p:sp>
      <p:sp>
        <p:nvSpPr>
          <p:cNvPr id="201" name="Rectangle 200"/>
          <p:cNvSpPr/>
          <p:nvPr/>
        </p:nvSpPr>
        <p:spPr>
          <a:xfrm>
            <a:off x="4976813" y="1847850"/>
            <a:ext cx="1895475" cy="1757363"/>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2" name="Rectangle 201"/>
          <p:cNvSpPr/>
          <p:nvPr/>
        </p:nvSpPr>
        <p:spPr>
          <a:xfrm>
            <a:off x="4976813" y="3605213"/>
            <a:ext cx="1895475" cy="1755775"/>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3" name="Rectangle 202"/>
          <p:cNvSpPr/>
          <p:nvPr/>
        </p:nvSpPr>
        <p:spPr>
          <a:xfrm>
            <a:off x="4976813" y="1858963"/>
            <a:ext cx="1895475" cy="1341437"/>
          </a:xfrm>
          <a:prstGeom prst="rect">
            <a:avLst/>
          </a:prstGeom>
          <a:pattFill prst="dashHorz">
            <a:fgClr>
              <a:schemeClr val="accent5">
                <a:lumMod val="75000"/>
              </a:schemeClr>
            </a:fgClr>
            <a:bgClr>
              <a:schemeClr val="accent5">
                <a:lumMod val="60000"/>
                <a:lumOff val="40000"/>
              </a:schemeClr>
            </a:bgClr>
          </a:patt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4" name="Rectangle 203"/>
          <p:cNvSpPr/>
          <p:nvPr/>
        </p:nvSpPr>
        <p:spPr>
          <a:xfrm>
            <a:off x="4976813" y="3981450"/>
            <a:ext cx="1895475" cy="1379538"/>
          </a:xfrm>
          <a:prstGeom prst="rect">
            <a:avLst/>
          </a:prstGeom>
          <a:pattFill prst="dashVert">
            <a:fgClr>
              <a:schemeClr val="accent6">
                <a:lumMod val="75000"/>
              </a:schemeClr>
            </a:fgClr>
            <a:bgClr>
              <a:schemeClr val="accent6">
                <a:lumMod val="60000"/>
                <a:lumOff val="40000"/>
              </a:schemeClr>
            </a:bgClr>
          </a:patt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23608" name="Group 205"/>
          <p:cNvGrpSpPr>
            <a:grpSpLocks/>
          </p:cNvGrpSpPr>
          <p:nvPr/>
        </p:nvGrpSpPr>
        <p:grpSpPr bwMode="auto">
          <a:xfrm>
            <a:off x="5529263" y="4424363"/>
            <a:ext cx="336550" cy="457200"/>
            <a:chOff x="2619381" y="666880"/>
            <a:chExt cx="335390" cy="456906"/>
          </a:xfrm>
        </p:grpSpPr>
        <p:sp>
          <p:nvSpPr>
            <p:cNvPr id="207" name="Oval 206"/>
            <p:cNvSpPr/>
            <p:nvPr/>
          </p:nvSpPr>
          <p:spPr>
            <a:xfrm>
              <a:off x="2671587" y="842979"/>
              <a:ext cx="202500"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50" name="TextBox 207"/>
            <p:cNvSpPr txBox="1">
              <a:spLocks noChangeArrowheads="1"/>
            </p:cNvSpPr>
            <p:nvPr/>
          </p:nvSpPr>
          <p:spPr bwMode="auto">
            <a:xfrm>
              <a:off x="2619381" y="666880"/>
              <a:ext cx="335390"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09" name="Group 208"/>
          <p:cNvGrpSpPr>
            <a:grpSpLocks/>
          </p:cNvGrpSpPr>
          <p:nvPr/>
        </p:nvGrpSpPr>
        <p:grpSpPr bwMode="auto">
          <a:xfrm>
            <a:off x="5273675" y="4773613"/>
            <a:ext cx="336550" cy="457200"/>
            <a:chOff x="2619381" y="666880"/>
            <a:chExt cx="336965" cy="458481"/>
          </a:xfrm>
        </p:grpSpPr>
        <p:sp>
          <p:nvSpPr>
            <p:cNvPr id="210" name="Oval 209"/>
            <p:cNvSpPr/>
            <p:nvPr/>
          </p:nvSpPr>
          <p:spPr>
            <a:xfrm>
              <a:off x="2671834" y="843586"/>
              <a:ext cx="201861" cy="200585"/>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48" name="TextBox 210"/>
            <p:cNvSpPr txBox="1">
              <a:spLocks noChangeArrowheads="1"/>
            </p:cNvSpPr>
            <p:nvPr/>
          </p:nvSpPr>
          <p:spPr bwMode="auto">
            <a:xfrm>
              <a:off x="2619381" y="666880"/>
              <a:ext cx="336965"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10" name="Group 211"/>
          <p:cNvGrpSpPr>
            <a:grpSpLocks/>
          </p:cNvGrpSpPr>
          <p:nvPr/>
        </p:nvGrpSpPr>
        <p:grpSpPr bwMode="auto">
          <a:xfrm>
            <a:off x="5808663" y="4802188"/>
            <a:ext cx="336550" cy="457200"/>
            <a:chOff x="2619381" y="666880"/>
            <a:chExt cx="336965" cy="456906"/>
          </a:xfrm>
        </p:grpSpPr>
        <p:sp>
          <p:nvSpPr>
            <p:cNvPr id="213" name="Oval 212"/>
            <p:cNvSpPr/>
            <p:nvPr/>
          </p:nvSpPr>
          <p:spPr>
            <a:xfrm>
              <a:off x="2671833" y="842979"/>
              <a:ext cx="201862"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46" name="TextBox 213"/>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11" name="Group 214"/>
          <p:cNvGrpSpPr>
            <a:grpSpLocks/>
          </p:cNvGrpSpPr>
          <p:nvPr/>
        </p:nvGrpSpPr>
        <p:grpSpPr bwMode="auto">
          <a:xfrm>
            <a:off x="6094413" y="4402138"/>
            <a:ext cx="336550" cy="457200"/>
            <a:chOff x="2619381" y="666880"/>
            <a:chExt cx="336965" cy="456906"/>
          </a:xfrm>
        </p:grpSpPr>
        <p:sp>
          <p:nvSpPr>
            <p:cNvPr id="216" name="Oval 215"/>
            <p:cNvSpPr/>
            <p:nvPr/>
          </p:nvSpPr>
          <p:spPr>
            <a:xfrm>
              <a:off x="2671833" y="842979"/>
              <a:ext cx="201862"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44" name="TextBox 216"/>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12" name="Group 217"/>
          <p:cNvGrpSpPr>
            <a:grpSpLocks/>
          </p:cNvGrpSpPr>
          <p:nvPr/>
        </p:nvGrpSpPr>
        <p:grpSpPr bwMode="auto">
          <a:xfrm>
            <a:off x="6303963" y="4895850"/>
            <a:ext cx="336550" cy="457200"/>
            <a:chOff x="2619381" y="666880"/>
            <a:chExt cx="336965" cy="456906"/>
          </a:xfrm>
        </p:grpSpPr>
        <p:sp>
          <p:nvSpPr>
            <p:cNvPr id="220" name="Oval 219"/>
            <p:cNvSpPr/>
            <p:nvPr/>
          </p:nvSpPr>
          <p:spPr>
            <a:xfrm>
              <a:off x="2671833" y="842980"/>
              <a:ext cx="201862"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42" name="TextBox 220"/>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13" name="Group 222"/>
          <p:cNvGrpSpPr>
            <a:grpSpLocks/>
          </p:cNvGrpSpPr>
          <p:nvPr/>
        </p:nvGrpSpPr>
        <p:grpSpPr bwMode="auto">
          <a:xfrm>
            <a:off x="5878513" y="2003425"/>
            <a:ext cx="277812" cy="457200"/>
            <a:chOff x="578342" y="446630"/>
            <a:chExt cx="277307" cy="458481"/>
          </a:xfrm>
        </p:grpSpPr>
        <p:sp>
          <p:nvSpPr>
            <p:cNvPr id="224" name="Oval 223"/>
            <p:cNvSpPr/>
            <p:nvPr/>
          </p:nvSpPr>
          <p:spPr>
            <a:xfrm>
              <a:off x="613204" y="642440"/>
              <a:ext cx="201246"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40" name="TextBox 224"/>
            <p:cNvSpPr txBox="1">
              <a:spLocks noChangeArrowheads="1"/>
            </p:cNvSpPr>
            <p:nvPr/>
          </p:nvSpPr>
          <p:spPr bwMode="auto">
            <a:xfrm>
              <a:off x="578342" y="446630"/>
              <a:ext cx="277307"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14" name="Group 225"/>
          <p:cNvGrpSpPr>
            <a:grpSpLocks/>
          </p:cNvGrpSpPr>
          <p:nvPr/>
        </p:nvGrpSpPr>
        <p:grpSpPr bwMode="auto">
          <a:xfrm>
            <a:off x="6459538" y="2114550"/>
            <a:ext cx="277812" cy="457200"/>
            <a:chOff x="578342" y="446630"/>
            <a:chExt cx="278892" cy="456906"/>
          </a:xfrm>
        </p:grpSpPr>
        <p:sp>
          <p:nvSpPr>
            <p:cNvPr id="227" name="Oval 226"/>
            <p:cNvSpPr/>
            <p:nvPr/>
          </p:nvSpPr>
          <p:spPr>
            <a:xfrm>
              <a:off x="613403" y="641767"/>
              <a:ext cx="200803"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38" name="TextBox 227"/>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15" name="Group 228"/>
          <p:cNvGrpSpPr>
            <a:grpSpLocks/>
          </p:cNvGrpSpPr>
          <p:nvPr/>
        </p:nvGrpSpPr>
        <p:grpSpPr bwMode="auto">
          <a:xfrm>
            <a:off x="5600700" y="1884363"/>
            <a:ext cx="277813" cy="457200"/>
            <a:chOff x="578342" y="446630"/>
            <a:chExt cx="278892" cy="458481"/>
          </a:xfrm>
        </p:grpSpPr>
        <p:sp>
          <p:nvSpPr>
            <p:cNvPr id="230" name="Oval 229"/>
            <p:cNvSpPr/>
            <p:nvPr/>
          </p:nvSpPr>
          <p:spPr>
            <a:xfrm>
              <a:off x="613403" y="642439"/>
              <a:ext cx="200802"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36" name="TextBox 230"/>
            <p:cNvSpPr txBox="1">
              <a:spLocks noChangeArrowheads="1"/>
            </p:cNvSpPr>
            <p:nvPr/>
          </p:nvSpPr>
          <p:spPr bwMode="auto">
            <a:xfrm>
              <a:off x="578342" y="446630"/>
              <a:ext cx="278892"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16" name="Group 231"/>
          <p:cNvGrpSpPr>
            <a:grpSpLocks/>
          </p:cNvGrpSpPr>
          <p:nvPr/>
        </p:nvGrpSpPr>
        <p:grpSpPr bwMode="auto">
          <a:xfrm>
            <a:off x="5427663" y="2268538"/>
            <a:ext cx="277812" cy="457200"/>
            <a:chOff x="578342" y="446630"/>
            <a:chExt cx="277307" cy="456906"/>
          </a:xfrm>
        </p:grpSpPr>
        <p:sp>
          <p:nvSpPr>
            <p:cNvPr id="233" name="Oval 232"/>
            <p:cNvSpPr/>
            <p:nvPr/>
          </p:nvSpPr>
          <p:spPr>
            <a:xfrm>
              <a:off x="613204" y="641766"/>
              <a:ext cx="201246"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34" name="TextBox 233"/>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17" name="Group 234"/>
          <p:cNvGrpSpPr>
            <a:grpSpLocks/>
          </p:cNvGrpSpPr>
          <p:nvPr/>
        </p:nvGrpSpPr>
        <p:grpSpPr bwMode="auto">
          <a:xfrm>
            <a:off x="5156200" y="1871663"/>
            <a:ext cx="277813" cy="457200"/>
            <a:chOff x="578342" y="446630"/>
            <a:chExt cx="278892" cy="456906"/>
          </a:xfrm>
        </p:grpSpPr>
        <p:sp>
          <p:nvSpPr>
            <p:cNvPr id="236" name="Oval 235"/>
            <p:cNvSpPr/>
            <p:nvPr/>
          </p:nvSpPr>
          <p:spPr>
            <a:xfrm>
              <a:off x="613403" y="641766"/>
              <a:ext cx="20080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32" name="TextBox 236"/>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18" name="Group 237"/>
          <p:cNvGrpSpPr>
            <a:grpSpLocks/>
          </p:cNvGrpSpPr>
          <p:nvPr/>
        </p:nvGrpSpPr>
        <p:grpSpPr bwMode="auto">
          <a:xfrm>
            <a:off x="6251575" y="2695575"/>
            <a:ext cx="277813" cy="457200"/>
            <a:chOff x="578342" y="446630"/>
            <a:chExt cx="277307" cy="456906"/>
          </a:xfrm>
        </p:grpSpPr>
        <p:sp>
          <p:nvSpPr>
            <p:cNvPr id="239" name="Oval 238"/>
            <p:cNvSpPr/>
            <p:nvPr/>
          </p:nvSpPr>
          <p:spPr>
            <a:xfrm>
              <a:off x="613203" y="641767"/>
              <a:ext cx="201246"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30" name="TextBox 239"/>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19" name="Group 240"/>
          <p:cNvGrpSpPr>
            <a:grpSpLocks/>
          </p:cNvGrpSpPr>
          <p:nvPr/>
        </p:nvGrpSpPr>
        <p:grpSpPr bwMode="auto">
          <a:xfrm>
            <a:off x="5583238" y="2662238"/>
            <a:ext cx="277812" cy="457200"/>
            <a:chOff x="578342" y="446630"/>
            <a:chExt cx="278892" cy="458481"/>
          </a:xfrm>
        </p:grpSpPr>
        <p:sp>
          <p:nvSpPr>
            <p:cNvPr id="242" name="Oval 241"/>
            <p:cNvSpPr/>
            <p:nvPr/>
          </p:nvSpPr>
          <p:spPr>
            <a:xfrm>
              <a:off x="613403" y="642439"/>
              <a:ext cx="200803"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28" name="TextBox 242"/>
            <p:cNvSpPr txBox="1">
              <a:spLocks noChangeArrowheads="1"/>
            </p:cNvSpPr>
            <p:nvPr/>
          </p:nvSpPr>
          <p:spPr bwMode="auto">
            <a:xfrm>
              <a:off x="578342" y="446630"/>
              <a:ext cx="278892" cy="458481"/>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20" name="Group 243"/>
          <p:cNvGrpSpPr>
            <a:grpSpLocks/>
          </p:cNvGrpSpPr>
          <p:nvPr/>
        </p:nvGrpSpPr>
        <p:grpSpPr bwMode="auto">
          <a:xfrm>
            <a:off x="5113338" y="2730500"/>
            <a:ext cx="277812" cy="457200"/>
            <a:chOff x="578342" y="446630"/>
            <a:chExt cx="277307" cy="456906"/>
          </a:xfrm>
        </p:grpSpPr>
        <p:sp>
          <p:nvSpPr>
            <p:cNvPr id="245" name="Oval 244"/>
            <p:cNvSpPr/>
            <p:nvPr/>
          </p:nvSpPr>
          <p:spPr>
            <a:xfrm>
              <a:off x="613204" y="641767"/>
              <a:ext cx="201246"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26" name="TextBox 245"/>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21" name="Group 246"/>
          <p:cNvGrpSpPr>
            <a:grpSpLocks/>
          </p:cNvGrpSpPr>
          <p:nvPr/>
        </p:nvGrpSpPr>
        <p:grpSpPr bwMode="auto">
          <a:xfrm>
            <a:off x="5089525" y="3959225"/>
            <a:ext cx="336550" cy="457200"/>
            <a:chOff x="2619381" y="666880"/>
            <a:chExt cx="336965" cy="456906"/>
          </a:xfrm>
        </p:grpSpPr>
        <p:sp>
          <p:nvSpPr>
            <p:cNvPr id="248" name="Oval 247"/>
            <p:cNvSpPr/>
            <p:nvPr/>
          </p:nvSpPr>
          <p:spPr>
            <a:xfrm>
              <a:off x="2671834" y="842980"/>
              <a:ext cx="201861"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24" name="TextBox 248"/>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22" name="Group 249"/>
          <p:cNvGrpSpPr>
            <a:grpSpLocks/>
          </p:cNvGrpSpPr>
          <p:nvPr/>
        </p:nvGrpSpPr>
        <p:grpSpPr bwMode="auto">
          <a:xfrm>
            <a:off x="5700713" y="3948113"/>
            <a:ext cx="336550" cy="457200"/>
            <a:chOff x="2619381" y="666880"/>
            <a:chExt cx="336965" cy="456906"/>
          </a:xfrm>
        </p:grpSpPr>
        <p:sp>
          <p:nvSpPr>
            <p:cNvPr id="251" name="Oval 250"/>
            <p:cNvSpPr/>
            <p:nvPr/>
          </p:nvSpPr>
          <p:spPr>
            <a:xfrm>
              <a:off x="2671833" y="842979"/>
              <a:ext cx="201862"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22" name="TextBox 251"/>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23" name="Group 252"/>
          <p:cNvGrpSpPr>
            <a:grpSpLocks/>
          </p:cNvGrpSpPr>
          <p:nvPr/>
        </p:nvGrpSpPr>
        <p:grpSpPr bwMode="auto">
          <a:xfrm>
            <a:off x="6405563" y="3814763"/>
            <a:ext cx="336550" cy="457200"/>
            <a:chOff x="2619381" y="666880"/>
            <a:chExt cx="336965" cy="456906"/>
          </a:xfrm>
        </p:grpSpPr>
        <p:sp>
          <p:nvSpPr>
            <p:cNvPr id="254" name="Oval 253"/>
            <p:cNvSpPr/>
            <p:nvPr/>
          </p:nvSpPr>
          <p:spPr>
            <a:xfrm>
              <a:off x="2671833" y="842979"/>
              <a:ext cx="201862"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20" name="TextBox 254"/>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sp>
        <p:nvSpPr>
          <p:cNvPr id="23624" name="TextBox 255"/>
          <p:cNvSpPr txBox="1">
            <a:spLocks noChangeArrowheads="1"/>
          </p:cNvSpPr>
          <p:nvPr/>
        </p:nvSpPr>
        <p:spPr bwMode="auto">
          <a:xfrm>
            <a:off x="4978400" y="1179513"/>
            <a:ext cx="1893888" cy="641350"/>
          </a:xfrm>
          <a:prstGeom prst="rect">
            <a:avLst/>
          </a:prstGeom>
          <a:noFill/>
          <a:ln w="9525">
            <a:noFill/>
            <a:miter lim="800000"/>
            <a:headEnd/>
            <a:tailEnd/>
          </a:ln>
        </p:spPr>
        <p:txBody>
          <a:bodyPr>
            <a:prstTxWarp prst="textNoShape">
              <a:avLst/>
            </a:prstTxWarp>
            <a:spAutoFit/>
          </a:bodyPr>
          <a:lstStyle/>
          <a:p>
            <a:pPr algn="ctr"/>
            <a:r>
              <a:rPr lang="en-US" sz="1800">
                <a:latin typeface="Calibri" pitchFamily="-72" charset="0"/>
              </a:rPr>
              <a:t>hours later, steady-state</a:t>
            </a:r>
          </a:p>
        </p:txBody>
      </p:sp>
      <p:grpSp>
        <p:nvGrpSpPr>
          <p:cNvPr id="23625" name="Group 265"/>
          <p:cNvGrpSpPr>
            <a:grpSpLocks/>
          </p:cNvGrpSpPr>
          <p:nvPr/>
        </p:nvGrpSpPr>
        <p:grpSpPr bwMode="auto">
          <a:xfrm>
            <a:off x="8491538" y="2697163"/>
            <a:ext cx="236537" cy="457200"/>
            <a:chOff x="578342" y="446630"/>
            <a:chExt cx="236560" cy="456906"/>
          </a:xfrm>
        </p:grpSpPr>
        <p:sp>
          <p:nvSpPr>
            <p:cNvPr id="267" name="Oval 266"/>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18" name="TextBox 267"/>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26" name="Group 268"/>
          <p:cNvGrpSpPr>
            <a:grpSpLocks/>
          </p:cNvGrpSpPr>
          <p:nvPr/>
        </p:nvGrpSpPr>
        <p:grpSpPr bwMode="auto">
          <a:xfrm>
            <a:off x="7821613" y="2714625"/>
            <a:ext cx="236537" cy="457200"/>
            <a:chOff x="578342" y="446630"/>
            <a:chExt cx="236560" cy="456906"/>
          </a:xfrm>
        </p:grpSpPr>
        <p:sp>
          <p:nvSpPr>
            <p:cNvPr id="270" name="Oval 269"/>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16" name="TextBox 270"/>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27" name="Group 271"/>
          <p:cNvGrpSpPr>
            <a:grpSpLocks/>
          </p:cNvGrpSpPr>
          <p:nvPr/>
        </p:nvGrpSpPr>
        <p:grpSpPr bwMode="auto">
          <a:xfrm>
            <a:off x="7353300" y="2732088"/>
            <a:ext cx="236538" cy="457200"/>
            <a:chOff x="578342" y="446630"/>
            <a:chExt cx="236560" cy="456906"/>
          </a:xfrm>
        </p:grpSpPr>
        <p:sp>
          <p:nvSpPr>
            <p:cNvPr id="273" name="Oval 272"/>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14" name="TextBox 273"/>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28" name="Group 274"/>
          <p:cNvGrpSpPr>
            <a:grpSpLocks/>
          </p:cNvGrpSpPr>
          <p:nvPr/>
        </p:nvGrpSpPr>
        <p:grpSpPr bwMode="auto">
          <a:xfrm>
            <a:off x="7202488" y="3960813"/>
            <a:ext cx="254000" cy="457200"/>
            <a:chOff x="2619381" y="666880"/>
            <a:chExt cx="253997" cy="456906"/>
          </a:xfrm>
        </p:grpSpPr>
        <p:sp>
          <p:nvSpPr>
            <p:cNvPr id="276" name="Oval 275"/>
            <p:cNvSpPr/>
            <p:nvPr/>
          </p:nvSpPr>
          <p:spPr>
            <a:xfrm>
              <a:off x="2671767" y="842979"/>
              <a:ext cx="20161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12" name="TextBox 276"/>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29" name="Group 277"/>
          <p:cNvGrpSpPr>
            <a:grpSpLocks/>
          </p:cNvGrpSpPr>
          <p:nvPr/>
        </p:nvGrpSpPr>
        <p:grpSpPr bwMode="auto">
          <a:xfrm>
            <a:off x="7813675" y="3951288"/>
            <a:ext cx="254000" cy="457200"/>
            <a:chOff x="2619381" y="666880"/>
            <a:chExt cx="253997" cy="458481"/>
          </a:xfrm>
        </p:grpSpPr>
        <p:sp>
          <p:nvSpPr>
            <p:cNvPr id="279" name="Oval 278"/>
            <p:cNvSpPr/>
            <p:nvPr/>
          </p:nvSpPr>
          <p:spPr>
            <a:xfrm>
              <a:off x="2671768" y="843586"/>
              <a:ext cx="201610" cy="200585"/>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10" name="TextBox 279"/>
            <p:cNvSpPr txBox="1">
              <a:spLocks noChangeArrowheads="1"/>
            </p:cNvSpPr>
            <p:nvPr/>
          </p:nvSpPr>
          <p:spPr bwMode="auto">
            <a:xfrm>
              <a:off x="2619381" y="666880"/>
              <a:ext cx="184148" cy="458481"/>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30" name="Group 280"/>
          <p:cNvGrpSpPr>
            <a:grpSpLocks/>
          </p:cNvGrpSpPr>
          <p:nvPr/>
        </p:nvGrpSpPr>
        <p:grpSpPr bwMode="auto">
          <a:xfrm>
            <a:off x="8516938" y="3817938"/>
            <a:ext cx="254000" cy="457200"/>
            <a:chOff x="2619381" y="666880"/>
            <a:chExt cx="253997" cy="456906"/>
          </a:xfrm>
        </p:grpSpPr>
        <p:sp>
          <p:nvSpPr>
            <p:cNvPr id="282" name="Oval 281"/>
            <p:cNvSpPr/>
            <p:nvPr/>
          </p:nvSpPr>
          <p:spPr>
            <a:xfrm>
              <a:off x="2671767" y="842979"/>
              <a:ext cx="20161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08" name="TextBox 282"/>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31" name="Group 283"/>
          <p:cNvGrpSpPr>
            <a:grpSpLocks/>
          </p:cNvGrpSpPr>
          <p:nvPr/>
        </p:nvGrpSpPr>
        <p:grpSpPr bwMode="auto">
          <a:xfrm>
            <a:off x="1185863" y="3571875"/>
            <a:ext cx="254000" cy="457200"/>
            <a:chOff x="2619381" y="666880"/>
            <a:chExt cx="253997" cy="456906"/>
          </a:xfrm>
        </p:grpSpPr>
        <p:sp>
          <p:nvSpPr>
            <p:cNvPr id="285" name="Oval 284"/>
            <p:cNvSpPr/>
            <p:nvPr/>
          </p:nvSpPr>
          <p:spPr>
            <a:xfrm>
              <a:off x="2671767" y="842980"/>
              <a:ext cx="201611"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06" name="TextBox 285"/>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32" name="Group 286"/>
          <p:cNvGrpSpPr>
            <a:grpSpLocks/>
          </p:cNvGrpSpPr>
          <p:nvPr/>
        </p:nvGrpSpPr>
        <p:grpSpPr bwMode="auto">
          <a:xfrm>
            <a:off x="1882775" y="3484563"/>
            <a:ext cx="254000" cy="457200"/>
            <a:chOff x="2619381" y="666880"/>
            <a:chExt cx="253997" cy="458481"/>
          </a:xfrm>
        </p:grpSpPr>
        <p:sp>
          <p:nvSpPr>
            <p:cNvPr id="288" name="Oval 287"/>
            <p:cNvSpPr/>
            <p:nvPr/>
          </p:nvSpPr>
          <p:spPr>
            <a:xfrm>
              <a:off x="2671768" y="843586"/>
              <a:ext cx="201610" cy="200585"/>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04" name="TextBox 288"/>
            <p:cNvSpPr txBox="1">
              <a:spLocks noChangeArrowheads="1"/>
            </p:cNvSpPr>
            <p:nvPr/>
          </p:nvSpPr>
          <p:spPr bwMode="auto">
            <a:xfrm>
              <a:off x="2619381" y="666880"/>
              <a:ext cx="184148" cy="458481"/>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33" name="Group 295"/>
          <p:cNvGrpSpPr>
            <a:grpSpLocks/>
          </p:cNvGrpSpPr>
          <p:nvPr/>
        </p:nvGrpSpPr>
        <p:grpSpPr bwMode="auto">
          <a:xfrm>
            <a:off x="3281363" y="3571875"/>
            <a:ext cx="254000" cy="457200"/>
            <a:chOff x="2619381" y="666880"/>
            <a:chExt cx="253997" cy="456906"/>
          </a:xfrm>
        </p:grpSpPr>
        <p:sp>
          <p:nvSpPr>
            <p:cNvPr id="297" name="Oval 296"/>
            <p:cNvSpPr/>
            <p:nvPr/>
          </p:nvSpPr>
          <p:spPr>
            <a:xfrm>
              <a:off x="2671767" y="842980"/>
              <a:ext cx="201611"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02" name="TextBox 297"/>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34" name="Group 298"/>
          <p:cNvGrpSpPr>
            <a:grpSpLocks/>
          </p:cNvGrpSpPr>
          <p:nvPr/>
        </p:nvGrpSpPr>
        <p:grpSpPr bwMode="auto">
          <a:xfrm>
            <a:off x="3978275" y="3482975"/>
            <a:ext cx="254000" cy="457200"/>
            <a:chOff x="2619381" y="666880"/>
            <a:chExt cx="253997" cy="456906"/>
          </a:xfrm>
        </p:grpSpPr>
        <p:sp>
          <p:nvSpPr>
            <p:cNvPr id="300" name="Oval 299"/>
            <p:cNvSpPr/>
            <p:nvPr/>
          </p:nvSpPr>
          <p:spPr>
            <a:xfrm>
              <a:off x="2671768" y="842980"/>
              <a:ext cx="20161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700" name="TextBox 300"/>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35" name="Group 301"/>
          <p:cNvGrpSpPr>
            <a:grpSpLocks/>
          </p:cNvGrpSpPr>
          <p:nvPr/>
        </p:nvGrpSpPr>
        <p:grpSpPr bwMode="auto">
          <a:xfrm>
            <a:off x="5357813" y="3567113"/>
            <a:ext cx="254000" cy="457200"/>
            <a:chOff x="2619381" y="666880"/>
            <a:chExt cx="253997" cy="458481"/>
          </a:xfrm>
        </p:grpSpPr>
        <p:sp>
          <p:nvSpPr>
            <p:cNvPr id="303" name="Oval 302"/>
            <p:cNvSpPr/>
            <p:nvPr/>
          </p:nvSpPr>
          <p:spPr>
            <a:xfrm>
              <a:off x="2671767" y="843586"/>
              <a:ext cx="201611" cy="200585"/>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98" name="TextBox 303"/>
            <p:cNvSpPr txBox="1">
              <a:spLocks noChangeArrowheads="1"/>
            </p:cNvSpPr>
            <p:nvPr/>
          </p:nvSpPr>
          <p:spPr bwMode="auto">
            <a:xfrm>
              <a:off x="2619381" y="666880"/>
              <a:ext cx="184148" cy="458481"/>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36" name="Group 304"/>
          <p:cNvGrpSpPr>
            <a:grpSpLocks/>
          </p:cNvGrpSpPr>
          <p:nvPr/>
        </p:nvGrpSpPr>
        <p:grpSpPr bwMode="auto">
          <a:xfrm>
            <a:off x="6053138" y="3478213"/>
            <a:ext cx="254000" cy="457200"/>
            <a:chOff x="2619381" y="666880"/>
            <a:chExt cx="253997" cy="456906"/>
          </a:xfrm>
        </p:grpSpPr>
        <p:sp>
          <p:nvSpPr>
            <p:cNvPr id="306" name="Oval 305"/>
            <p:cNvSpPr/>
            <p:nvPr/>
          </p:nvSpPr>
          <p:spPr>
            <a:xfrm>
              <a:off x="2671767" y="842979"/>
              <a:ext cx="20161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96" name="TextBox 306"/>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37" name="Group 307"/>
          <p:cNvGrpSpPr>
            <a:grpSpLocks/>
          </p:cNvGrpSpPr>
          <p:nvPr/>
        </p:nvGrpSpPr>
        <p:grpSpPr bwMode="auto">
          <a:xfrm>
            <a:off x="7499350" y="3575050"/>
            <a:ext cx="254000" cy="457200"/>
            <a:chOff x="2619381" y="666880"/>
            <a:chExt cx="253997" cy="456906"/>
          </a:xfrm>
        </p:grpSpPr>
        <p:sp>
          <p:nvSpPr>
            <p:cNvPr id="309" name="Oval 308"/>
            <p:cNvSpPr/>
            <p:nvPr/>
          </p:nvSpPr>
          <p:spPr>
            <a:xfrm>
              <a:off x="2671768" y="842980"/>
              <a:ext cx="20161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94" name="TextBox 309"/>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38" name="Group 310"/>
          <p:cNvGrpSpPr>
            <a:grpSpLocks/>
          </p:cNvGrpSpPr>
          <p:nvPr/>
        </p:nvGrpSpPr>
        <p:grpSpPr bwMode="auto">
          <a:xfrm>
            <a:off x="8194675" y="3486150"/>
            <a:ext cx="254000" cy="457200"/>
            <a:chOff x="2619381" y="666880"/>
            <a:chExt cx="253997" cy="456906"/>
          </a:xfrm>
        </p:grpSpPr>
        <p:sp>
          <p:nvSpPr>
            <p:cNvPr id="312" name="Oval 311"/>
            <p:cNvSpPr/>
            <p:nvPr/>
          </p:nvSpPr>
          <p:spPr>
            <a:xfrm>
              <a:off x="2671768" y="842980"/>
              <a:ext cx="201610"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92" name="TextBox 312"/>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39" name="Group 313"/>
          <p:cNvGrpSpPr>
            <a:grpSpLocks/>
          </p:cNvGrpSpPr>
          <p:nvPr/>
        </p:nvGrpSpPr>
        <p:grpSpPr bwMode="auto">
          <a:xfrm>
            <a:off x="2312988" y="3121025"/>
            <a:ext cx="236537" cy="457200"/>
            <a:chOff x="578342" y="446630"/>
            <a:chExt cx="236560" cy="456906"/>
          </a:xfrm>
        </p:grpSpPr>
        <p:sp>
          <p:nvSpPr>
            <p:cNvPr id="315" name="Oval 314"/>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90" name="TextBox 315"/>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40" name="Group 316"/>
          <p:cNvGrpSpPr>
            <a:grpSpLocks/>
          </p:cNvGrpSpPr>
          <p:nvPr/>
        </p:nvGrpSpPr>
        <p:grpSpPr bwMode="auto">
          <a:xfrm>
            <a:off x="1481138" y="3140075"/>
            <a:ext cx="236537" cy="457200"/>
            <a:chOff x="578342" y="446630"/>
            <a:chExt cx="236560" cy="456906"/>
          </a:xfrm>
        </p:grpSpPr>
        <p:sp>
          <p:nvSpPr>
            <p:cNvPr id="318" name="Oval 317"/>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88" name="TextBox 318"/>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41" name="Group 319"/>
          <p:cNvGrpSpPr>
            <a:grpSpLocks/>
          </p:cNvGrpSpPr>
          <p:nvPr/>
        </p:nvGrpSpPr>
        <p:grpSpPr bwMode="auto">
          <a:xfrm>
            <a:off x="4418013" y="3119438"/>
            <a:ext cx="236537" cy="457200"/>
            <a:chOff x="578342" y="446630"/>
            <a:chExt cx="236560" cy="456906"/>
          </a:xfrm>
        </p:grpSpPr>
        <p:sp>
          <p:nvSpPr>
            <p:cNvPr id="321" name="Oval 320"/>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86" name="TextBox 321"/>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42" name="Group 322"/>
          <p:cNvGrpSpPr>
            <a:grpSpLocks/>
          </p:cNvGrpSpPr>
          <p:nvPr/>
        </p:nvGrpSpPr>
        <p:grpSpPr bwMode="auto">
          <a:xfrm>
            <a:off x="3586163" y="3140075"/>
            <a:ext cx="236537" cy="457200"/>
            <a:chOff x="578342" y="446630"/>
            <a:chExt cx="236560" cy="458481"/>
          </a:xfrm>
        </p:grpSpPr>
        <p:sp>
          <p:nvSpPr>
            <p:cNvPr id="324" name="Oval 323"/>
            <p:cNvSpPr/>
            <p:nvPr/>
          </p:nvSpPr>
          <p:spPr>
            <a:xfrm>
              <a:off x="613270" y="642440"/>
              <a:ext cx="201632" cy="200585"/>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84" name="TextBox 324"/>
            <p:cNvSpPr txBox="1">
              <a:spLocks noChangeArrowheads="1"/>
            </p:cNvSpPr>
            <p:nvPr/>
          </p:nvSpPr>
          <p:spPr bwMode="auto">
            <a:xfrm>
              <a:off x="578342" y="446630"/>
              <a:ext cx="184168" cy="458481"/>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43" name="Group 325"/>
          <p:cNvGrpSpPr>
            <a:grpSpLocks/>
          </p:cNvGrpSpPr>
          <p:nvPr/>
        </p:nvGrpSpPr>
        <p:grpSpPr bwMode="auto">
          <a:xfrm>
            <a:off x="6503988" y="3119438"/>
            <a:ext cx="236537" cy="457200"/>
            <a:chOff x="578342" y="446630"/>
            <a:chExt cx="236560" cy="456906"/>
          </a:xfrm>
        </p:grpSpPr>
        <p:sp>
          <p:nvSpPr>
            <p:cNvPr id="327" name="Oval 326"/>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82" name="TextBox 327"/>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44" name="Group 328"/>
          <p:cNvGrpSpPr>
            <a:grpSpLocks/>
          </p:cNvGrpSpPr>
          <p:nvPr/>
        </p:nvGrpSpPr>
        <p:grpSpPr bwMode="auto">
          <a:xfrm>
            <a:off x="5672138" y="3140075"/>
            <a:ext cx="236537" cy="457200"/>
            <a:chOff x="578342" y="446630"/>
            <a:chExt cx="236560" cy="456906"/>
          </a:xfrm>
        </p:grpSpPr>
        <p:sp>
          <p:nvSpPr>
            <p:cNvPr id="330" name="Oval 329"/>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80" name="TextBox 330"/>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45" name="Group 331"/>
          <p:cNvGrpSpPr>
            <a:grpSpLocks/>
          </p:cNvGrpSpPr>
          <p:nvPr/>
        </p:nvGrpSpPr>
        <p:grpSpPr bwMode="auto">
          <a:xfrm>
            <a:off x="8610600" y="3121025"/>
            <a:ext cx="236538" cy="457200"/>
            <a:chOff x="578342" y="446630"/>
            <a:chExt cx="236560" cy="456906"/>
          </a:xfrm>
        </p:grpSpPr>
        <p:sp>
          <p:nvSpPr>
            <p:cNvPr id="333" name="Oval 332"/>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78" name="TextBox 333"/>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46" name="Group 334"/>
          <p:cNvGrpSpPr>
            <a:grpSpLocks/>
          </p:cNvGrpSpPr>
          <p:nvPr/>
        </p:nvGrpSpPr>
        <p:grpSpPr bwMode="auto">
          <a:xfrm>
            <a:off x="7778750" y="3140075"/>
            <a:ext cx="236538" cy="457200"/>
            <a:chOff x="578342" y="446630"/>
            <a:chExt cx="236560" cy="456906"/>
          </a:xfrm>
        </p:grpSpPr>
        <p:sp>
          <p:nvSpPr>
            <p:cNvPr id="336" name="Oval 335"/>
            <p:cNvSpPr/>
            <p:nvPr/>
          </p:nvSpPr>
          <p:spPr>
            <a:xfrm>
              <a:off x="613270" y="641767"/>
              <a:ext cx="20163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76" name="TextBox 336"/>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grpSp>
        <p:nvGrpSpPr>
          <p:cNvPr id="23647" name="Group 289"/>
          <p:cNvGrpSpPr>
            <a:grpSpLocks/>
          </p:cNvGrpSpPr>
          <p:nvPr/>
        </p:nvGrpSpPr>
        <p:grpSpPr bwMode="auto">
          <a:xfrm>
            <a:off x="7358063" y="2730500"/>
            <a:ext cx="277812" cy="457200"/>
            <a:chOff x="578342" y="446630"/>
            <a:chExt cx="278892" cy="456906"/>
          </a:xfrm>
        </p:grpSpPr>
        <p:sp>
          <p:nvSpPr>
            <p:cNvPr id="291" name="Oval 290"/>
            <p:cNvSpPr/>
            <p:nvPr/>
          </p:nvSpPr>
          <p:spPr>
            <a:xfrm>
              <a:off x="613403" y="641767"/>
              <a:ext cx="200803"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74" name="TextBox 291"/>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48" name="Group 292"/>
          <p:cNvGrpSpPr>
            <a:grpSpLocks/>
          </p:cNvGrpSpPr>
          <p:nvPr/>
        </p:nvGrpSpPr>
        <p:grpSpPr bwMode="auto">
          <a:xfrm>
            <a:off x="7820025" y="2717800"/>
            <a:ext cx="277813" cy="457200"/>
            <a:chOff x="578342" y="446630"/>
            <a:chExt cx="278892" cy="456906"/>
          </a:xfrm>
        </p:grpSpPr>
        <p:sp>
          <p:nvSpPr>
            <p:cNvPr id="294" name="Oval 293"/>
            <p:cNvSpPr/>
            <p:nvPr/>
          </p:nvSpPr>
          <p:spPr>
            <a:xfrm>
              <a:off x="613403" y="641767"/>
              <a:ext cx="200802" cy="201482"/>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72" name="TextBox 294"/>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grpSp>
        <p:nvGrpSpPr>
          <p:cNvPr id="23649" name="Group 337"/>
          <p:cNvGrpSpPr>
            <a:grpSpLocks/>
          </p:cNvGrpSpPr>
          <p:nvPr/>
        </p:nvGrpSpPr>
        <p:grpSpPr bwMode="auto">
          <a:xfrm>
            <a:off x="8497888" y="2693988"/>
            <a:ext cx="277812" cy="457200"/>
            <a:chOff x="578342" y="446630"/>
            <a:chExt cx="278892" cy="456906"/>
          </a:xfrm>
        </p:grpSpPr>
        <p:sp>
          <p:nvSpPr>
            <p:cNvPr id="339" name="Oval 338"/>
            <p:cNvSpPr/>
            <p:nvPr/>
          </p:nvSpPr>
          <p:spPr>
            <a:xfrm>
              <a:off x="613403" y="641766"/>
              <a:ext cx="200803"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70" name="TextBox 339"/>
            <p:cNvSpPr txBox="1">
              <a:spLocks noChangeArrowheads="1"/>
            </p:cNvSpPr>
            <p:nvPr/>
          </p:nvSpPr>
          <p:spPr bwMode="auto">
            <a:xfrm>
              <a:off x="578342" y="446630"/>
              <a:ext cx="278892"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sp>
        <p:nvSpPr>
          <p:cNvPr id="23650" name="TextBox 340"/>
          <p:cNvSpPr txBox="1">
            <a:spLocks noChangeArrowheads="1"/>
          </p:cNvSpPr>
          <p:nvPr/>
        </p:nvSpPr>
        <p:spPr bwMode="auto">
          <a:xfrm>
            <a:off x="7202488" y="3960813"/>
            <a:ext cx="336550" cy="457200"/>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sp>
        <p:nvSpPr>
          <p:cNvPr id="23651" name="TextBox 341"/>
          <p:cNvSpPr txBox="1">
            <a:spLocks noChangeArrowheads="1"/>
          </p:cNvSpPr>
          <p:nvPr/>
        </p:nvSpPr>
        <p:spPr bwMode="auto">
          <a:xfrm>
            <a:off x="7808913" y="3957638"/>
            <a:ext cx="336550" cy="457200"/>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sp>
        <p:nvSpPr>
          <p:cNvPr id="23652" name="TextBox 342"/>
          <p:cNvSpPr txBox="1">
            <a:spLocks noChangeArrowheads="1"/>
          </p:cNvSpPr>
          <p:nvPr/>
        </p:nvSpPr>
        <p:spPr bwMode="auto">
          <a:xfrm>
            <a:off x="8523288" y="3832225"/>
            <a:ext cx="336550" cy="457200"/>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nvGrpSpPr>
          <p:cNvPr id="23653" name="Group 343"/>
          <p:cNvGrpSpPr>
            <a:grpSpLocks/>
          </p:cNvGrpSpPr>
          <p:nvPr/>
        </p:nvGrpSpPr>
        <p:grpSpPr bwMode="auto">
          <a:xfrm>
            <a:off x="782638" y="5360988"/>
            <a:ext cx="254000" cy="457200"/>
            <a:chOff x="2619381" y="666880"/>
            <a:chExt cx="253997" cy="456906"/>
          </a:xfrm>
        </p:grpSpPr>
        <p:sp>
          <p:nvSpPr>
            <p:cNvPr id="345" name="Oval 344"/>
            <p:cNvSpPr/>
            <p:nvPr/>
          </p:nvSpPr>
          <p:spPr>
            <a:xfrm>
              <a:off x="2671767" y="842979"/>
              <a:ext cx="201611" cy="201483"/>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68" name="TextBox 345"/>
            <p:cNvSpPr txBox="1">
              <a:spLocks noChangeArrowheads="1"/>
            </p:cNvSpPr>
            <p:nvPr/>
          </p:nvSpPr>
          <p:spPr bwMode="auto">
            <a:xfrm>
              <a:off x="2619381" y="666880"/>
              <a:ext cx="18414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sp>
        <p:nvSpPr>
          <p:cNvPr id="23654" name="TextBox 1"/>
          <p:cNvSpPr txBox="1">
            <a:spLocks noChangeArrowheads="1"/>
          </p:cNvSpPr>
          <p:nvPr/>
        </p:nvSpPr>
        <p:spPr bwMode="auto">
          <a:xfrm>
            <a:off x="990600" y="5443538"/>
            <a:ext cx="1674813" cy="366712"/>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Empty hole trap</a:t>
            </a:r>
          </a:p>
        </p:txBody>
      </p:sp>
      <p:grpSp>
        <p:nvGrpSpPr>
          <p:cNvPr id="23655" name="Group 347"/>
          <p:cNvGrpSpPr>
            <a:grpSpLocks/>
          </p:cNvGrpSpPr>
          <p:nvPr/>
        </p:nvGrpSpPr>
        <p:grpSpPr bwMode="auto">
          <a:xfrm>
            <a:off x="777875" y="5695950"/>
            <a:ext cx="336550" cy="457200"/>
            <a:chOff x="2619381" y="666880"/>
            <a:chExt cx="336965" cy="456906"/>
          </a:xfrm>
        </p:grpSpPr>
        <p:sp>
          <p:nvSpPr>
            <p:cNvPr id="349" name="Oval 348"/>
            <p:cNvSpPr/>
            <p:nvPr/>
          </p:nvSpPr>
          <p:spPr>
            <a:xfrm>
              <a:off x="2671834" y="842980"/>
              <a:ext cx="201861" cy="201482"/>
            </a:xfrm>
            <a:prstGeom prst="ellipse">
              <a:avLst/>
            </a:prstGeom>
            <a:solidFill>
              <a:srgbClr val="FF7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66" name="TextBox 349"/>
            <p:cNvSpPr txBox="1">
              <a:spLocks noChangeArrowheads="1"/>
            </p:cNvSpPr>
            <p:nvPr/>
          </p:nvSpPr>
          <p:spPr bwMode="auto">
            <a:xfrm>
              <a:off x="2619381" y="666880"/>
              <a:ext cx="336965"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sp>
        <p:nvSpPr>
          <p:cNvPr id="23656" name="TextBox 5"/>
          <p:cNvSpPr txBox="1">
            <a:spLocks noChangeArrowheads="1"/>
          </p:cNvSpPr>
          <p:nvPr/>
        </p:nvSpPr>
        <p:spPr bwMode="auto">
          <a:xfrm>
            <a:off x="989013" y="5772150"/>
            <a:ext cx="1576387" cy="366713"/>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Filled hole trap</a:t>
            </a:r>
          </a:p>
        </p:txBody>
      </p:sp>
      <p:grpSp>
        <p:nvGrpSpPr>
          <p:cNvPr id="23657" name="Group 350"/>
          <p:cNvGrpSpPr>
            <a:grpSpLocks/>
          </p:cNvGrpSpPr>
          <p:nvPr/>
        </p:nvGrpSpPr>
        <p:grpSpPr bwMode="auto">
          <a:xfrm>
            <a:off x="2770188" y="5348288"/>
            <a:ext cx="236537" cy="457200"/>
            <a:chOff x="578342" y="446630"/>
            <a:chExt cx="236560" cy="456906"/>
          </a:xfrm>
        </p:grpSpPr>
        <p:sp>
          <p:nvSpPr>
            <p:cNvPr id="352" name="Oval 351"/>
            <p:cNvSpPr/>
            <p:nvPr/>
          </p:nvSpPr>
          <p:spPr>
            <a:xfrm>
              <a:off x="613270" y="641766"/>
              <a:ext cx="201632"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64" name="TextBox 352"/>
            <p:cNvSpPr txBox="1">
              <a:spLocks noChangeArrowheads="1"/>
            </p:cNvSpPr>
            <p:nvPr/>
          </p:nvSpPr>
          <p:spPr bwMode="auto">
            <a:xfrm>
              <a:off x="578342" y="446630"/>
              <a:ext cx="184168" cy="456906"/>
            </a:xfrm>
            <a:prstGeom prst="rect">
              <a:avLst/>
            </a:prstGeom>
            <a:noFill/>
            <a:ln w="9525">
              <a:noFill/>
              <a:miter lim="800000"/>
              <a:headEnd/>
              <a:tailEnd/>
            </a:ln>
          </p:spPr>
          <p:txBody>
            <a:bodyPr wrap="none">
              <a:prstTxWarp prst="textNoShape">
                <a:avLst/>
              </a:prstTxWarp>
              <a:spAutoFit/>
            </a:bodyPr>
            <a:lstStyle/>
            <a:p>
              <a:endParaRPr lang="en-US">
                <a:latin typeface="Calibri" pitchFamily="-72" charset="0"/>
              </a:endParaRPr>
            </a:p>
          </p:txBody>
        </p:sp>
      </p:grpSp>
      <p:sp>
        <p:nvSpPr>
          <p:cNvPr id="23658" name="TextBox 353"/>
          <p:cNvSpPr txBox="1">
            <a:spLocks noChangeArrowheads="1"/>
          </p:cNvSpPr>
          <p:nvPr/>
        </p:nvSpPr>
        <p:spPr bwMode="auto">
          <a:xfrm>
            <a:off x="2960688" y="5437188"/>
            <a:ext cx="2041525" cy="366712"/>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Empty electron trap</a:t>
            </a:r>
          </a:p>
        </p:txBody>
      </p:sp>
      <p:sp>
        <p:nvSpPr>
          <p:cNvPr id="23659" name="TextBox 354"/>
          <p:cNvSpPr txBox="1">
            <a:spLocks noChangeArrowheads="1"/>
          </p:cNvSpPr>
          <p:nvPr/>
        </p:nvSpPr>
        <p:spPr bwMode="auto">
          <a:xfrm>
            <a:off x="2971800" y="5772150"/>
            <a:ext cx="1943100" cy="366713"/>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Filled electron trap</a:t>
            </a:r>
          </a:p>
        </p:txBody>
      </p:sp>
      <p:grpSp>
        <p:nvGrpSpPr>
          <p:cNvPr id="23660" name="Group 355"/>
          <p:cNvGrpSpPr>
            <a:grpSpLocks/>
          </p:cNvGrpSpPr>
          <p:nvPr/>
        </p:nvGrpSpPr>
        <p:grpSpPr bwMode="auto">
          <a:xfrm>
            <a:off x="2773363" y="5675313"/>
            <a:ext cx="277812" cy="457200"/>
            <a:chOff x="578342" y="446630"/>
            <a:chExt cx="277307" cy="456906"/>
          </a:xfrm>
        </p:grpSpPr>
        <p:sp>
          <p:nvSpPr>
            <p:cNvPr id="357" name="Oval 356"/>
            <p:cNvSpPr/>
            <p:nvPr/>
          </p:nvSpPr>
          <p:spPr>
            <a:xfrm>
              <a:off x="613204" y="641766"/>
              <a:ext cx="201246" cy="201483"/>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662" name="TextBox 357"/>
            <p:cNvSpPr txBox="1">
              <a:spLocks noChangeArrowheads="1"/>
            </p:cNvSpPr>
            <p:nvPr/>
          </p:nvSpPr>
          <p:spPr bwMode="auto">
            <a:xfrm>
              <a:off x="578342" y="446630"/>
              <a:ext cx="277307" cy="456906"/>
            </a:xfrm>
            <a:prstGeom prst="rect">
              <a:avLst/>
            </a:prstGeom>
            <a:noFill/>
            <a:ln w="9525">
              <a:noFill/>
              <a:miter lim="800000"/>
              <a:headEnd/>
              <a:tailEnd/>
            </a:ln>
          </p:spPr>
          <p:txBody>
            <a:bodyPr wrap="none">
              <a:prstTxWarp prst="textNoShape">
                <a:avLst/>
              </a:prstTxWarp>
              <a:spAutoFit/>
            </a:bodyPr>
            <a:lstStyle/>
            <a:p>
              <a:r>
                <a:rPr lang="en-US">
                  <a:latin typeface="Calibri" pitchFamily="-72" charset="0"/>
                </a:rPr>
                <a:t>-</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l" eaLnBrk="1" hangingPunct="1"/>
            <a:r>
              <a:rPr lang="en-US" smtClean="0"/>
              <a:t>Rational and objectives</a:t>
            </a:r>
          </a:p>
        </p:txBody>
      </p:sp>
      <p:sp>
        <p:nvSpPr>
          <p:cNvPr id="25602" name="Content Placeholder 2"/>
          <p:cNvSpPr>
            <a:spLocks noGrp="1"/>
          </p:cNvSpPr>
          <p:nvPr>
            <p:ph idx="1"/>
          </p:nvPr>
        </p:nvSpPr>
        <p:spPr/>
        <p:txBody>
          <a:bodyPr/>
          <a:lstStyle/>
          <a:p>
            <a:pPr eaLnBrk="1" hangingPunct="1">
              <a:lnSpc>
                <a:spcPct val="80000"/>
              </a:lnSpc>
              <a:buFont typeface="Arial" pitchFamily="-72" charset="0"/>
              <a:buNone/>
            </a:pPr>
            <a:r>
              <a:rPr lang="en-US" sz="2200" b="1" smtClean="0"/>
              <a:t>Rational:</a:t>
            </a:r>
            <a:endParaRPr lang="en-US" sz="2200" smtClean="0"/>
          </a:p>
          <a:p>
            <a:pPr eaLnBrk="1" hangingPunct="1">
              <a:lnSpc>
                <a:spcPct val="80000"/>
              </a:lnSpc>
            </a:pPr>
            <a:r>
              <a:rPr lang="en-US" sz="2200" smtClean="0"/>
              <a:t>Why create persistence by changing the bias vs. using illumination:</a:t>
            </a:r>
          </a:p>
          <a:p>
            <a:pPr lvl="1" eaLnBrk="1" hangingPunct="1">
              <a:lnSpc>
                <a:spcPct val="80000"/>
              </a:lnSpc>
            </a:pPr>
            <a:r>
              <a:rPr lang="en-US" sz="2000" smtClean="0"/>
              <a:t>Can measure traps in a specific slice of depletion region.</a:t>
            </a:r>
          </a:p>
          <a:p>
            <a:pPr lvl="1" eaLnBrk="1" hangingPunct="1">
              <a:lnSpc>
                <a:spcPct val="80000"/>
              </a:lnSpc>
            </a:pPr>
            <a:r>
              <a:rPr lang="en-US" sz="2000" smtClean="0"/>
              <a:t>Can change net bias and let it sit at that level until we reach a steady-state (filling or emptying traps).</a:t>
            </a:r>
          </a:p>
          <a:p>
            <a:pPr lvl="1" eaLnBrk="1" hangingPunct="1">
              <a:lnSpc>
                <a:spcPct val="80000"/>
              </a:lnSpc>
            </a:pPr>
            <a:r>
              <a:rPr lang="en-US" sz="2000" smtClean="0"/>
              <a:t>Can make precise incremental changes in depletion region.</a:t>
            </a:r>
          </a:p>
          <a:p>
            <a:pPr lvl="1" eaLnBrk="1" hangingPunct="1">
              <a:lnSpc>
                <a:spcPct val="80000"/>
              </a:lnSpc>
            </a:pPr>
            <a:r>
              <a:rPr lang="en-US" sz="2000" smtClean="0"/>
              <a:t>Can create positive AND negative persistence (Regan et al. 2012).</a:t>
            </a:r>
          </a:p>
          <a:p>
            <a:pPr eaLnBrk="1" hangingPunct="1">
              <a:lnSpc>
                <a:spcPct val="80000"/>
              </a:lnSpc>
              <a:buFont typeface="Arial" pitchFamily="-72" charset="0"/>
              <a:buNone/>
            </a:pPr>
            <a:r>
              <a:rPr lang="en-US" sz="2200" b="1" smtClean="0"/>
              <a:t>Objectives:</a:t>
            </a:r>
            <a:endParaRPr lang="en-US" sz="2200" smtClean="0"/>
          </a:p>
          <a:p>
            <a:pPr eaLnBrk="1" hangingPunct="1">
              <a:lnSpc>
                <a:spcPct val="80000"/>
              </a:lnSpc>
            </a:pPr>
            <a:r>
              <a:rPr lang="en-US" sz="2200" smtClean="0"/>
              <a:t>Gather information to understand capture and release enough to model it. </a:t>
            </a:r>
          </a:p>
          <a:p>
            <a:pPr eaLnBrk="1" hangingPunct="1">
              <a:lnSpc>
                <a:spcPct val="80000"/>
              </a:lnSpc>
            </a:pPr>
            <a:r>
              <a:rPr lang="en-US" sz="2200" smtClean="0"/>
              <a:t>Determine geometry of trap density (3D trap map)</a:t>
            </a:r>
          </a:p>
          <a:p>
            <a:pPr lvl="1" eaLnBrk="1" hangingPunct="1">
              <a:lnSpc>
                <a:spcPct val="80000"/>
              </a:lnSpc>
            </a:pPr>
            <a:r>
              <a:rPr lang="en-US" sz="2000" smtClean="0"/>
              <a:t>It is easy to assume uniform trap density, but the real geometry is not as simple as diagram (hemispheres, etc.)</a:t>
            </a:r>
          </a:p>
          <a:p>
            <a:pPr lvl="1" eaLnBrk="1" hangingPunct="1">
              <a:lnSpc>
                <a:spcPct val="80000"/>
              </a:lnSpc>
            </a:pPr>
            <a:r>
              <a:rPr lang="en-US" sz="2000" smtClean="0"/>
              <a:t>Might also be able to assume that all empty traps are sitting at the edges / surfaces.</a:t>
            </a:r>
          </a:p>
        </p:txBody>
      </p:sp>
      <p:sp>
        <p:nvSpPr>
          <p:cNvPr id="4" name="Date Placeholder 3"/>
          <p:cNvSpPr>
            <a:spLocks noGrp="1"/>
          </p:cNvSpPr>
          <p:nvPr>
            <p:ph type="dt" sz="quarter" idx="10"/>
          </p:nvPr>
        </p:nvSpPr>
        <p:spPr/>
        <p:txBody>
          <a:bodyPr/>
          <a:lstStyle/>
          <a:p>
            <a:pPr>
              <a:defRPr/>
            </a:pPr>
            <a:r>
              <a:rPr lang="en-US"/>
              <a:t>October 11, 2013</a:t>
            </a:r>
          </a:p>
        </p:txBody>
      </p:sp>
      <p:sp>
        <p:nvSpPr>
          <p:cNvPr id="5" name="Footer Placeholder 4"/>
          <p:cNvSpPr>
            <a:spLocks noGrp="1"/>
          </p:cNvSpPr>
          <p:nvPr>
            <p:ph type="ftr" sz="quarter" idx="11"/>
          </p:nvPr>
        </p:nvSpPr>
        <p:spPr/>
        <p:txBody>
          <a:bodyPr/>
          <a:lstStyle/>
          <a:p>
            <a:pPr>
              <a:defRPr/>
            </a:pPr>
            <a:r>
              <a:rPr lang="en-US"/>
              <a:t>Scientific Detector Workshop</a:t>
            </a:r>
          </a:p>
        </p:txBody>
      </p:sp>
      <p:sp>
        <p:nvSpPr>
          <p:cNvPr id="6" name="Slide Number Placeholder 5"/>
          <p:cNvSpPr>
            <a:spLocks noGrp="1"/>
          </p:cNvSpPr>
          <p:nvPr>
            <p:ph type="sldNum" sz="quarter" idx="12"/>
          </p:nvPr>
        </p:nvSpPr>
        <p:spPr/>
        <p:txBody>
          <a:bodyPr/>
          <a:lstStyle/>
          <a:p>
            <a:pPr>
              <a:defRPr/>
            </a:pPr>
            <a:fld id="{E0B579AB-34B4-4A14-87CC-65A797B98B60}" type="slidenum">
              <a:rPr lang="en-US"/>
              <a:pPr>
                <a:defRPr/>
              </a:pPr>
              <a:t>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l" eaLnBrk="1" hangingPunct="1"/>
            <a:r>
              <a:rPr lang="en-US" smtClean="0"/>
              <a:t>Experiment design</a:t>
            </a:r>
          </a:p>
        </p:txBody>
      </p:sp>
      <p:sp>
        <p:nvSpPr>
          <p:cNvPr id="27650" name="Content Placeholder 2"/>
          <p:cNvSpPr>
            <a:spLocks noGrp="1"/>
          </p:cNvSpPr>
          <p:nvPr>
            <p:ph idx="1"/>
          </p:nvPr>
        </p:nvSpPr>
        <p:spPr>
          <a:xfrm>
            <a:off x="457200" y="1600200"/>
            <a:ext cx="5668963" cy="2159000"/>
          </a:xfrm>
        </p:spPr>
        <p:txBody>
          <a:bodyPr/>
          <a:lstStyle/>
          <a:p>
            <a:pPr eaLnBrk="1" hangingPunct="1">
              <a:lnSpc>
                <a:spcPct val="90000"/>
              </a:lnSpc>
            </a:pPr>
            <a:r>
              <a:rPr lang="en-US" sz="2200" smtClean="0"/>
              <a:t>Data taken at the Operations Detector Laboratory at STScI with an engineering grade H2RG detector.</a:t>
            </a:r>
          </a:p>
          <a:p>
            <a:pPr eaLnBrk="1" hangingPunct="1">
              <a:lnSpc>
                <a:spcPct val="90000"/>
              </a:lnSpc>
            </a:pPr>
            <a:r>
              <a:rPr lang="en-US" sz="2200" smtClean="0"/>
              <a:t>V</a:t>
            </a:r>
            <a:r>
              <a:rPr lang="en-US" sz="1700" smtClean="0"/>
              <a:t>reset</a:t>
            </a:r>
            <a:r>
              <a:rPr lang="en-US" sz="2200" smtClean="0"/>
              <a:t> held constant at 85mV</a:t>
            </a:r>
          </a:p>
          <a:p>
            <a:pPr eaLnBrk="1" hangingPunct="1">
              <a:lnSpc>
                <a:spcPct val="90000"/>
              </a:lnSpc>
            </a:pPr>
            <a:r>
              <a:rPr lang="en-US" sz="2200" smtClean="0"/>
              <a:t>D</a:t>
            </a:r>
            <a:r>
              <a:rPr lang="en-US" sz="1700" smtClean="0"/>
              <a:t>sub </a:t>
            </a:r>
            <a:r>
              <a:rPr lang="en-US" sz="2200" smtClean="0"/>
              <a:t>stepped from 350mV to 0mV then back to 350mV in steps of 10mV.  </a:t>
            </a:r>
            <a:endParaRPr lang="en-US" sz="1900" smtClean="0"/>
          </a:p>
        </p:txBody>
      </p:sp>
      <p:sp>
        <p:nvSpPr>
          <p:cNvPr id="8" name="Date Placeholder 7"/>
          <p:cNvSpPr>
            <a:spLocks noGrp="1"/>
          </p:cNvSpPr>
          <p:nvPr>
            <p:ph type="dt" sz="quarter" idx="10"/>
          </p:nvPr>
        </p:nvSpPr>
        <p:spPr/>
        <p:txBody>
          <a:bodyPr/>
          <a:lstStyle/>
          <a:p>
            <a:pPr>
              <a:defRPr/>
            </a:pPr>
            <a:r>
              <a:rPr lang="en-US"/>
              <a:t>October 11, 2013</a:t>
            </a:r>
          </a:p>
        </p:txBody>
      </p:sp>
      <p:sp>
        <p:nvSpPr>
          <p:cNvPr id="9" name="Footer Placeholder 8"/>
          <p:cNvSpPr>
            <a:spLocks noGrp="1"/>
          </p:cNvSpPr>
          <p:nvPr>
            <p:ph type="ftr" sz="quarter" idx="11"/>
          </p:nvPr>
        </p:nvSpPr>
        <p:spPr/>
        <p:txBody>
          <a:bodyPr/>
          <a:lstStyle/>
          <a:p>
            <a:pPr>
              <a:defRPr/>
            </a:pPr>
            <a:r>
              <a:rPr lang="en-US"/>
              <a:t>Scientific Detector Workshop</a:t>
            </a:r>
          </a:p>
        </p:txBody>
      </p:sp>
      <p:sp>
        <p:nvSpPr>
          <p:cNvPr id="10" name="Slide Number Placeholder 9"/>
          <p:cNvSpPr>
            <a:spLocks noGrp="1"/>
          </p:cNvSpPr>
          <p:nvPr>
            <p:ph type="sldNum" sz="quarter" idx="12"/>
          </p:nvPr>
        </p:nvSpPr>
        <p:spPr/>
        <p:txBody>
          <a:bodyPr/>
          <a:lstStyle/>
          <a:p>
            <a:pPr>
              <a:defRPr/>
            </a:pPr>
            <a:fld id="{2FB322FB-EBCB-4909-B3B1-4E69E7CD465C}" type="slidenum">
              <a:rPr lang="en-US"/>
              <a:pPr>
                <a:defRPr/>
              </a:pPr>
              <a:t>7</a:t>
            </a:fld>
            <a:endParaRPr lang="en-US"/>
          </a:p>
        </p:txBody>
      </p:sp>
      <p:pic>
        <p:nvPicPr>
          <p:cNvPr id="27654" name="Picture 10" descr="odl_dewar.png"/>
          <p:cNvPicPr>
            <a:picLocks noChangeAspect="1"/>
          </p:cNvPicPr>
          <p:nvPr/>
        </p:nvPicPr>
        <p:blipFill>
          <a:blip r:embed="rId3"/>
          <a:srcRect/>
          <a:stretch>
            <a:fillRect/>
          </a:stretch>
        </p:blipFill>
        <p:spPr bwMode="auto">
          <a:xfrm>
            <a:off x="5541963" y="355600"/>
            <a:ext cx="3378200" cy="2124075"/>
          </a:xfrm>
          <a:prstGeom prst="rect">
            <a:avLst/>
          </a:prstGeom>
          <a:noFill/>
          <a:ln w="9525">
            <a:noFill/>
            <a:miter lim="800000"/>
            <a:headEnd/>
            <a:tailEnd/>
          </a:ln>
        </p:spPr>
      </p:pic>
      <p:sp>
        <p:nvSpPr>
          <p:cNvPr id="27655" name="Content Placeholder 2"/>
          <p:cNvSpPr txBox="1">
            <a:spLocks/>
          </p:cNvSpPr>
          <p:nvPr/>
        </p:nvSpPr>
        <p:spPr bwMode="auto">
          <a:xfrm>
            <a:off x="457200" y="3603625"/>
            <a:ext cx="8229600" cy="210185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pitchFamily="-72" charset="0"/>
              <a:buChar char="•"/>
            </a:pPr>
            <a:r>
              <a:rPr lang="en-US" sz="2200">
                <a:latin typeface="Calibri" pitchFamily="-72" charset="0"/>
              </a:rPr>
              <a:t>Procedure at each step:</a:t>
            </a:r>
          </a:p>
          <a:p>
            <a:pPr marL="742950" lvl="1" indent="-285750">
              <a:spcBef>
                <a:spcPct val="20000"/>
              </a:spcBef>
              <a:buFont typeface="Arial" pitchFamily="-72" charset="0"/>
              <a:buChar char="–"/>
            </a:pPr>
            <a:r>
              <a:rPr lang="en-US" sz="2000">
                <a:latin typeface="Calibri" pitchFamily="-72" charset="0"/>
              </a:rPr>
              <a:t>Change D</a:t>
            </a:r>
            <a:r>
              <a:rPr lang="en-US" sz="1400">
                <a:latin typeface="Calibri" pitchFamily="-72" charset="0"/>
              </a:rPr>
              <a:t>sub</a:t>
            </a:r>
            <a:r>
              <a:rPr lang="en-US" sz="2000">
                <a:latin typeface="Calibri" pitchFamily="-72" charset="0"/>
              </a:rPr>
              <a:t> </a:t>
            </a:r>
          </a:p>
          <a:p>
            <a:pPr marL="742950" lvl="1" indent="-285750">
              <a:spcBef>
                <a:spcPct val="20000"/>
              </a:spcBef>
              <a:buFont typeface="Arial" pitchFamily="-72" charset="0"/>
              <a:buChar char="–"/>
            </a:pPr>
            <a:r>
              <a:rPr lang="en-US" sz="2000">
                <a:latin typeface="Calibri" pitchFamily="-72" charset="0"/>
              </a:rPr>
              <a:t>Take six hours of darks to measure release / capture of traps</a:t>
            </a:r>
          </a:p>
          <a:p>
            <a:pPr marL="742950" lvl="1" indent="-285750">
              <a:spcBef>
                <a:spcPct val="20000"/>
              </a:spcBef>
              <a:buFont typeface="Arial" pitchFamily="-72" charset="0"/>
              <a:buChar char="–"/>
            </a:pPr>
            <a:r>
              <a:rPr lang="en-US" sz="2000">
                <a:latin typeface="Calibri" pitchFamily="-72" charset="0"/>
              </a:rPr>
              <a:t>Take final dark to measure darkcurrent and show that it is in a stable steady-state.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3" descr="trapsat_countrate.tiff"/>
          <p:cNvPicPr>
            <a:picLocks noChangeAspect="1"/>
          </p:cNvPicPr>
          <p:nvPr/>
        </p:nvPicPr>
        <p:blipFill>
          <a:blip r:embed="rId3"/>
          <a:srcRect t="23334"/>
          <a:stretch>
            <a:fillRect/>
          </a:stretch>
        </p:blipFill>
        <p:spPr bwMode="auto">
          <a:xfrm>
            <a:off x="4471988" y="1016000"/>
            <a:ext cx="4611687" cy="4918075"/>
          </a:xfrm>
          <a:prstGeom prst="rect">
            <a:avLst/>
          </a:prstGeom>
          <a:noFill/>
          <a:ln w="9525">
            <a:noFill/>
            <a:miter lim="800000"/>
            <a:headEnd/>
            <a:tailEnd/>
          </a:ln>
        </p:spPr>
      </p:pic>
      <p:sp>
        <p:nvSpPr>
          <p:cNvPr id="29698" name="Title 1"/>
          <p:cNvSpPr>
            <a:spLocks noGrp="1"/>
          </p:cNvSpPr>
          <p:nvPr>
            <p:ph type="title"/>
          </p:nvPr>
        </p:nvSpPr>
        <p:spPr/>
        <p:txBody>
          <a:bodyPr/>
          <a:lstStyle/>
          <a:p>
            <a:pPr algn="l" eaLnBrk="1" hangingPunct="1"/>
            <a:r>
              <a:rPr lang="en-US" smtClean="0"/>
              <a:t>Data reduction</a:t>
            </a:r>
          </a:p>
        </p:txBody>
      </p:sp>
      <p:sp>
        <p:nvSpPr>
          <p:cNvPr id="29699" name="Content Placeholder 2"/>
          <p:cNvSpPr>
            <a:spLocks noGrp="1"/>
          </p:cNvSpPr>
          <p:nvPr>
            <p:ph idx="1"/>
          </p:nvPr>
        </p:nvSpPr>
        <p:spPr>
          <a:xfrm>
            <a:off x="457200" y="1600200"/>
            <a:ext cx="4083050" cy="4525963"/>
          </a:xfrm>
        </p:spPr>
        <p:txBody>
          <a:bodyPr/>
          <a:lstStyle/>
          <a:p>
            <a:pPr eaLnBrk="1" hangingPunct="1"/>
            <a:r>
              <a:rPr lang="en-US" sz="2000" smtClean="0"/>
              <a:t>Applied reference pixel correction</a:t>
            </a:r>
          </a:p>
          <a:p>
            <a:pPr eaLnBrk="1" hangingPunct="1"/>
            <a:r>
              <a:rPr lang="en-US" sz="2000" smtClean="0"/>
              <a:t>Dark subtracted the first dark after changing the D</a:t>
            </a:r>
            <a:r>
              <a:rPr lang="en-US" sz="1600" smtClean="0"/>
              <a:t>sub</a:t>
            </a:r>
          </a:p>
          <a:p>
            <a:pPr lvl="1" eaLnBrk="1" hangingPunct="1"/>
            <a:r>
              <a:rPr lang="en-US" sz="1600" smtClean="0"/>
              <a:t>Shows change in traps per ±10mV change in bias level </a:t>
            </a:r>
          </a:p>
          <a:p>
            <a:pPr eaLnBrk="1" hangingPunct="1"/>
            <a:r>
              <a:rPr lang="en-US" sz="2000" smtClean="0"/>
              <a:t>Pixels were divided into 18 bins based on 2D trap density map of the detector (right)</a:t>
            </a:r>
          </a:p>
        </p:txBody>
      </p:sp>
      <p:sp>
        <p:nvSpPr>
          <p:cNvPr id="29700" name="TextBox 9"/>
          <p:cNvSpPr txBox="1">
            <a:spLocks noChangeArrowheads="1"/>
          </p:cNvSpPr>
          <p:nvPr/>
        </p:nvSpPr>
        <p:spPr bwMode="auto">
          <a:xfrm>
            <a:off x="4540250" y="5811838"/>
            <a:ext cx="4421188" cy="639762"/>
          </a:xfrm>
          <a:prstGeom prst="rect">
            <a:avLst/>
          </a:prstGeom>
          <a:noFill/>
          <a:ln w="9525">
            <a:noFill/>
            <a:miter lim="800000"/>
            <a:headEnd/>
            <a:tailEnd/>
          </a:ln>
        </p:spPr>
        <p:txBody>
          <a:bodyPr>
            <a:prstTxWarp prst="textNoShape">
              <a:avLst/>
            </a:prstTxWarp>
            <a:spAutoFit/>
          </a:bodyPr>
          <a:lstStyle/>
          <a:p>
            <a:r>
              <a:rPr lang="en-US" sz="1200" i="1">
                <a:latin typeface="Calibri" pitchFamily="-72" charset="0"/>
              </a:rPr>
              <a:t>2D trap density map of H2RG detector.  Brighter regions have more traps.  The trap density per pixel varies by more than a factor of 20 across the array.</a:t>
            </a:r>
          </a:p>
        </p:txBody>
      </p:sp>
      <p:sp>
        <p:nvSpPr>
          <p:cNvPr id="11" name="Date Placeholder 10"/>
          <p:cNvSpPr>
            <a:spLocks noGrp="1"/>
          </p:cNvSpPr>
          <p:nvPr>
            <p:ph type="dt" sz="quarter" idx="10"/>
          </p:nvPr>
        </p:nvSpPr>
        <p:spPr/>
        <p:txBody>
          <a:bodyPr/>
          <a:lstStyle/>
          <a:p>
            <a:pPr>
              <a:defRPr/>
            </a:pPr>
            <a:r>
              <a:rPr lang="en-US"/>
              <a:t>October 11, 2013</a:t>
            </a:r>
          </a:p>
        </p:txBody>
      </p:sp>
      <p:sp>
        <p:nvSpPr>
          <p:cNvPr id="12" name="Footer Placeholder 11"/>
          <p:cNvSpPr>
            <a:spLocks noGrp="1"/>
          </p:cNvSpPr>
          <p:nvPr>
            <p:ph type="ftr" sz="quarter" idx="11"/>
          </p:nvPr>
        </p:nvSpPr>
        <p:spPr/>
        <p:txBody>
          <a:bodyPr/>
          <a:lstStyle/>
          <a:p>
            <a:pPr>
              <a:defRPr/>
            </a:pPr>
            <a:r>
              <a:rPr lang="en-US"/>
              <a:t>Scientific Detector Workshop</a:t>
            </a:r>
          </a:p>
        </p:txBody>
      </p:sp>
      <p:sp>
        <p:nvSpPr>
          <p:cNvPr id="13" name="Slide Number Placeholder 12"/>
          <p:cNvSpPr>
            <a:spLocks noGrp="1"/>
          </p:cNvSpPr>
          <p:nvPr>
            <p:ph type="sldNum" sz="quarter" idx="12"/>
          </p:nvPr>
        </p:nvSpPr>
        <p:spPr/>
        <p:txBody>
          <a:bodyPr/>
          <a:lstStyle/>
          <a:p>
            <a:pPr>
              <a:defRPr/>
            </a:pPr>
            <a:fld id="{66BA6366-17EF-447B-A7DA-9AAE82507A8D}" type="slidenum">
              <a:rPr lang="en-US"/>
              <a:pPr>
                <a:defRPr/>
              </a:pPr>
              <a:t>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7" descr="bins_pixels.tiff"/>
          <p:cNvPicPr>
            <a:picLocks noChangeAspect="1"/>
          </p:cNvPicPr>
          <p:nvPr/>
        </p:nvPicPr>
        <p:blipFill>
          <a:blip r:embed="rId3"/>
          <a:srcRect t="9480"/>
          <a:stretch>
            <a:fillRect/>
          </a:stretch>
        </p:blipFill>
        <p:spPr bwMode="auto">
          <a:xfrm>
            <a:off x="2814638" y="122238"/>
            <a:ext cx="6188075" cy="6207125"/>
          </a:xfrm>
          <a:prstGeom prst="rect">
            <a:avLst/>
          </a:prstGeom>
          <a:noFill/>
          <a:ln w="9525">
            <a:noFill/>
            <a:miter lim="800000"/>
            <a:headEnd/>
            <a:tailEnd/>
          </a:ln>
        </p:spPr>
      </p:pic>
      <p:sp>
        <p:nvSpPr>
          <p:cNvPr id="31746" name="Title 1"/>
          <p:cNvSpPr>
            <a:spLocks noGrp="1"/>
          </p:cNvSpPr>
          <p:nvPr>
            <p:ph type="title"/>
          </p:nvPr>
        </p:nvSpPr>
        <p:spPr/>
        <p:txBody>
          <a:bodyPr/>
          <a:lstStyle/>
          <a:p>
            <a:pPr algn="l" eaLnBrk="1" hangingPunct="1"/>
            <a:r>
              <a:rPr lang="en-US" smtClean="0"/>
              <a:t>Bins</a:t>
            </a:r>
          </a:p>
        </p:txBody>
      </p:sp>
      <p:sp>
        <p:nvSpPr>
          <p:cNvPr id="31747" name="Content Placeholder 2"/>
          <p:cNvSpPr>
            <a:spLocks noGrp="1"/>
          </p:cNvSpPr>
          <p:nvPr>
            <p:ph idx="1"/>
          </p:nvPr>
        </p:nvSpPr>
        <p:spPr>
          <a:xfrm>
            <a:off x="457200" y="1600200"/>
            <a:ext cx="2357438" cy="4525963"/>
          </a:xfrm>
        </p:spPr>
        <p:txBody>
          <a:bodyPr/>
          <a:lstStyle/>
          <a:p>
            <a:pPr marL="0" indent="0" eaLnBrk="1" hangingPunct="1">
              <a:buFont typeface="Arial" pitchFamily="-72" charset="0"/>
              <a:buNone/>
            </a:pPr>
            <a:r>
              <a:rPr lang="en-US" sz="2000" smtClean="0"/>
              <a:t>Bins 1 – 9 out of 18, bin 1 having the lowest density of traps</a:t>
            </a:r>
          </a:p>
        </p:txBody>
      </p:sp>
      <p:sp>
        <p:nvSpPr>
          <p:cNvPr id="13" name="Date Placeholder 12"/>
          <p:cNvSpPr>
            <a:spLocks noGrp="1"/>
          </p:cNvSpPr>
          <p:nvPr>
            <p:ph type="dt" sz="quarter" idx="10"/>
          </p:nvPr>
        </p:nvSpPr>
        <p:spPr/>
        <p:txBody>
          <a:bodyPr/>
          <a:lstStyle/>
          <a:p>
            <a:pPr>
              <a:defRPr/>
            </a:pPr>
            <a:r>
              <a:rPr lang="en-US"/>
              <a:t>October 11, 2013</a:t>
            </a:r>
          </a:p>
        </p:txBody>
      </p:sp>
      <p:sp>
        <p:nvSpPr>
          <p:cNvPr id="14" name="Footer Placeholder 13"/>
          <p:cNvSpPr>
            <a:spLocks noGrp="1"/>
          </p:cNvSpPr>
          <p:nvPr>
            <p:ph type="ftr" sz="quarter" idx="11"/>
          </p:nvPr>
        </p:nvSpPr>
        <p:spPr/>
        <p:txBody>
          <a:bodyPr/>
          <a:lstStyle/>
          <a:p>
            <a:pPr>
              <a:defRPr/>
            </a:pPr>
            <a:r>
              <a:rPr lang="en-US"/>
              <a:t>Scientific Detector Workshop</a:t>
            </a:r>
          </a:p>
        </p:txBody>
      </p:sp>
      <p:sp>
        <p:nvSpPr>
          <p:cNvPr id="15" name="Slide Number Placeholder 14"/>
          <p:cNvSpPr>
            <a:spLocks noGrp="1"/>
          </p:cNvSpPr>
          <p:nvPr>
            <p:ph type="sldNum" sz="quarter" idx="12"/>
          </p:nvPr>
        </p:nvSpPr>
        <p:spPr/>
        <p:txBody>
          <a:bodyPr/>
          <a:lstStyle/>
          <a:p>
            <a:pPr>
              <a:defRPr/>
            </a:pPr>
            <a:fld id="{44864372-9844-46C0-9EE9-48642585163A}" type="slidenum">
              <a:rPr lang="en-US"/>
              <a:pPr>
                <a:defRPr/>
              </a:pPr>
              <a:t>9</a:t>
            </a:fld>
            <a:endParaRPr lang="en-US"/>
          </a:p>
        </p:txBody>
      </p:sp>
      <p:pic>
        <p:nvPicPr>
          <p:cNvPr id="31751" name="Picture 15" descr="trapsat_countrate.tiff"/>
          <p:cNvPicPr>
            <a:picLocks noChangeAspect="1"/>
          </p:cNvPicPr>
          <p:nvPr/>
        </p:nvPicPr>
        <p:blipFill>
          <a:blip r:embed="rId4"/>
          <a:srcRect t="23334" b="5785"/>
          <a:stretch>
            <a:fillRect/>
          </a:stretch>
        </p:blipFill>
        <p:spPr bwMode="auto">
          <a:xfrm>
            <a:off x="233363" y="3275013"/>
            <a:ext cx="2438400" cy="2405062"/>
          </a:xfrm>
          <a:prstGeom prst="rect">
            <a:avLst/>
          </a:prstGeom>
          <a:noFill/>
          <a:ln w="9525">
            <a:noFill/>
            <a:miter lim="800000"/>
            <a:headEnd/>
            <a:tailEnd/>
          </a:ln>
        </p:spPr>
      </p:pic>
      <p:sp>
        <p:nvSpPr>
          <p:cNvPr id="31752" name="TextBox 1"/>
          <p:cNvSpPr txBox="1">
            <a:spLocks noChangeArrowheads="1"/>
          </p:cNvSpPr>
          <p:nvPr/>
        </p:nvSpPr>
        <p:spPr bwMode="auto">
          <a:xfrm>
            <a:off x="263525" y="5680075"/>
            <a:ext cx="1647825" cy="304800"/>
          </a:xfrm>
          <a:prstGeom prst="rect">
            <a:avLst/>
          </a:prstGeom>
          <a:noFill/>
          <a:ln w="9525">
            <a:noFill/>
            <a:miter lim="800000"/>
            <a:headEnd/>
            <a:tailEnd/>
          </a:ln>
        </p:spPr>
        <p:txBody>
          <a:bodyPr wrap="none">
            <a:prstTxWarp prst="textNoShape">
              <a:avLst/>
            </a:prstTxWarp>
            <a:spAutoFit/>
          </a:bodyPr>
          <a:lstStyle/>
          <a:p>
            <a:r>
              <a:rPr lang="en-US" sz="1400" i="1">
                <a:latin typeface="Calibri" pitchFamily="-72" charset="0"/>
              </a:rPr>
              <a:t>2D trap density map</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FNEMasterTemplateForThemePreview.pptx</Template>
  <TotalTime>6499</TotalTime>
  <Words>1624</Words>
  <Application>Microsoft Office PowerPoint</Application>
  <PresentationFormat>Presentazione su schermo (4:3)</PresentationFormat>
  <Paragraphs>282</Paragraphs>
  <Slides>14</Slides>
  <Notes>14</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Office Theme</vt:lpstr>
      <vt:lpstr>Understanding Persistence:  A 3D Trap Map of an H2RG  Imaging Sensor  </vt:lpstr>
      <vt:lpstr>Persistence, the problem</vt:lpstr>
      <vt:lpstr>Persistence, the problem</vt:lpstr>
      <vt:lpstr>A theory behind persistence, illumination</vt:lpstr>
      <vt:lpstr>A theory behind persistence, Δ bias</vt:lpstr>
      <vt:lpstr>Rational and objectives</vt:lpstr>
      <vt:lpstr>Experiment design</vt:lpstr>
      <vt:lpstr>Data reduction</vt:lpstr>
      <vt:lpstr>Bins</vt:lpstr>
      <vt:lpstr>Results</vt:lpstr>
      <vt:lpstr>Results (cont.)</vt:lpstr>
      <vt:lpstr>Conclusions</vt:lpstr>
      <vt:lpstr>References</vt:lpstr>
      <vt:lpstr>Bin Populations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tecno</cp:lastModifiedBy>
  <cp:revision>177</cp:revision>
  <cp:lastPrinted>2013-09-27T17:49:20Z</cp:lastPrinted>
  <dcterms:created xsi:type="dcterms:W3CDTF">2010-04-12T23:12:02Z</dcterms:created>
  <dcterms:modified xsi:type="dcterms:W3CDTF">2013-10-09T08:49:15Z</dcterms:modified>
  <cp:contentStatus>Draft</cp:contentStatus>
</cp:coreProperties>
</file>