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499" r:id="rId2"/>
    <p:sldId id="504" r:id="rId3"/>
    <p:sldId id="531" r:id="rId4"/>
    <p:sldId id="532" r:id="rId5"/>
    <p:sldId id="534" r:id="rId6"/>
    <p:sldId id="569" r:id="rId7"/>
    <p:sldId id="595" r:id="rId8"/>
    <p:sldId id="597" r:id="rId9"/>
    <p:sldId id="570" r:id="rId10"/>
    <p:sldId id="574" r:id="rId11"/>
    <p:sldId id="575" r:id="rId12"/>
    <p:sldId id="576" r:id="rId13"/>
    <p:sldId id="588" r:id="rId14"/>
    <p:sldId id="578" r:id="rId15"/>
    <p:sldId id="582" r:id="rId16"/>
    <p:sldId id="585" r:id="rId17"/>
    <p:sldId id="586" r:id="rId18"/>
    <p:sldId id="593" r:id="rId19"/>
    <p:sldId id="599" r:id="rId20"/>
    <p:sldId id="594" r:id="rId21"/>
    <p:sldId id="590" r:id="rId22"/>
    <p:sldId id="591" r:id="rId23"/>
    <p:sldId id="600" r:id="rId24"/>
    <p:sldId id="523" r:id="rId25"/>
    <p:sldId id="505" r:id="rId26"/>
    <p:sldId id="507" r:id="rId27"/>
    <p:sldId id="506" r:id="rId28"/>
    <p:sldId id="562" r:id="rId29"/>
    <p:sldId id="510" r:id="rId30"/>
    <p:sldId id="555" r:id="rId31"/>
    <p:sldId id="561" r:id="rId32"/>
    <p:sldId id="525" r:id="rId33"/>
    <p:sldId id="500" r:id="rId34"/>
    <p:sldId id="551" r:id="rId35"/>
  </p:sldIdLst>
  <p:sldSz cx="9144000" cy="6858000" type="screen4x3"/>
  <p:notesSz cx="7315200" cy="9601200"/>
  <p:defaultTextStyle>
    <a:defPPr>
      <a:defRPr lang="en-US"/>
    </a:defPPr>
    <a:lvl1pPr algn="l" rtl="0" fontAlgn="base">
      <a:spcBef>
        <a:spcPct val="0"/>
      </a:spcBef>
      <a:spcAft>
        <a:spcPct val="0"/>
      </a:spcAft>
      <a:defRPr sz="32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32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32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32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3200" kern="1200">
        <a:solidFill>
          <a:schemeClr val="tx1"/>
        </a:solidFill>
        <a:latin typeface="Arial" charset="0"/>
        <a:ea typeface="ＭＳ Ｐゴシック" pitchFamily="34" charset="-128"/>
        <a:cs typeface="+mn-cs"/>
      </a:defRPr>
    </a:lvl5pPr>
    <a:lvl6pPr marL="2286000" algn="l" defTabSz="914400" rtl="0" eaLnBrk="1" latinLnBrk="0" hangingPunct="1">
      <a:defRPr sz="3200" kern="1200">
        <a:solidFill>
          <a:schemeClr val="tx1"/>
        </a:solidFill>
        <a:latin typeface="Arial" charset="0"/>
        <a:ea typeface="ＭＳ Ｐゴシック" pitchFamily="34" charset="-128"/>
        <a:cs typeface="+mn-cs"/>
      </a:defRPr>
    </a:lvl6pPr>
    <a:lvl7pPr marL="2743200" algn="l" defTabSz="914400" rtl="0" eaLnBrk="1" latinLnBrk="0" hangingPunct="1">
      <a:defRPr sz="3200" kern="1200">
        <a:solidFill>
          <a:schemeClr val="tx1"/>
        </a:solidFill>
        <a:latin typeface="Arial" charset="0"/>
        <a:ea typeface="ＭＳ Ｐゴシック" pitchFamily="34" charset="-128"/>
        <a:cs typeface="+mn-cs"/>
      </a:defRPr>
    </a:lvl7pPr>
    <a:lvl8pPr marL="3200400" algn="l" defTabSz="914400" rtl="0" eaLnBrk="1" latinLnBrk="0" hangingPunct="1">
      <a:defRPr sz="3200" kern="1200">
        <a:solidFill>
          <a:schemeClr val="tx1"/>
        </a:solidFill>
        <a:latin typeface="Arial" charset="0"/>
        <a:ea typeface="ＭＳ Ｐゴシック" pitchFamily="34" charset="-128"/>
        <a:cs typeface="+mn-cs"/>
      </a:defRPr>
    </a:lvl8pPr>
    <a:lvl9pPr marL="3657600" algn="l" defTabSz="914400" rtl="0" eaLnBrk="1" latinLnBrk="0" hangingPunct="1">
      <a:defRPr sz="32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FF"/>
    <a:srgbClr val="0066FF"/>
    <a:srgbClr val="CCFFFF"/>
    <a:srgbClr val="33CCFF"/>
    <a:srgbClr val="595959"/>
    <a:srgbClr val="000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13097" autoAdjust="0"/>
    <p:restoredTop sz="92691" autoAdjust="0"/>
  </p:normalViewPr>
  <p:slideViewPr>
    <p:cSldViewPr>
      <p:cViewPr varScale="1">
        <p:scale>
          <a:sx n="69" d="100"/>
          <a:sy n="69" d="100"/>
        </p:scale>
        <p:origin x="-10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06"/>
    </p:cViewPr>
  </p:sorterViewPr>
  <p:notesViewPr>
    <p:cSldViewPr>
      <p:cViewPr varScale="1">
        <p:scale>
          <a:sx n="93" d="100"/>
          <a:sy n="93" d="100"/>
        </p:scale>
        <p:origin x="-3258"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Arial"/>
                <a:ea typeface="Arial"/>
                <a:cs typeface="Arial"/>
              </a:defRPr>
            </a:pPr>
            <a:r>
              <a:rPr lang="en-AU" sz="1400"/>
              <a:t>PSF Vs</a:t>
            </a:r>
            <a:r>
              <a:rPr lang="en-AU" sz="1400" baseline="0"/>
              <a:t> Integration Voltage</a:t>
            </a:r>
            <a:endParaRPr lang="en-AU" sz="1400"/>
          </a:p>
        </c:rich>
      </c:tx>
      <c:layout>
        <c:manualLayout>
          <c:xMode val="edge"/>
          <c:yMode val="edge"/>
          <c:x val="0.27827441032958217"/>
          <c:y val="3.7348120217367206E-2"/>
        </c:manualLayout>
      </c:layout>
      <c:overlay val="0"/>
      <c:spPr>
        <a:noFill/>
        <a:ln w="25400">
          <a:noFill/>
        </a:ln>
      </c:spPr>
    </c:title>
    <c:autoTitleDeleted val="0"/>
    <c:plotArea>
      <c:layout>
        <c:manualLayout>
          <c:layoutTarget val="inner"/>
          <c:xMode val="edge"/>
          <c:yMode val="edge"/>
          <c:x val="0.19766156934943738"/>
          <c:y val="0.15406221281163457"/>
          <c:w val="0.73133714309521158"/>
          <c:h val="0.66946961842836294"/>
        </c:manualLayout>
      </c:layout>
      <c:scatterChart>
        <c:scatterStyle val="smoothMarker"/>
        <c:varyColors val="0"/>
        <c:ser>
          <c:idx val="1"/>
          <c:order val="0"/>
          <c:tx>
            <c:strRef>
              <c:f>'Y CCD220 DD FWHM V Slit'!$A$29</c:f>
              <c:strCache>
                <c:ptCount val="1"/>
                <c:pt idx="0">
                  <c:v>X IPh=-6V</c:v>
                </c:pt>
              </c:strCache>
            </c:strRef>
          </c:tx>
          <c:spPr>
            <a:ln w="12700">
              <a:solidFill>
                <a:srgbClr val="0000FF"/>
              </a:solidFill>
              <a:prstDash val="solid"/>
            </a:ln>
          </c:spPr>
          <c:marker>
            <c:symbol val="square"/>
            <c:size val="5"/>
            <c:spPr>
              <a:solidFill>
                <a:srgbClr val="0000FF"/>
              </a:solidFill>
              <a:ln>
                <a:solidFill>
                  <a:srgbClr val="0000FF"/>
                </a:solidFill>
                <a:prstDash val="solid"/>
              </a:ln>
            </c:spPr>
          </c:marker>
          <c:xVal>
            <c:numRef>
              <c:f>'Y CCD220 DD FWHM V Slit'!$N$9:$N$18</c:f>
              <c:numCache>
                <c:formatCode>General</c:formatCode>
                <c:ptCount val="10"/>
                <c:pt idx="0">
                  <c:v>-8</c:v>
                </c:pt>
                <c:pt idx="1">
                  <c:v>-6</c:v>
                </c:pt>
                <c:pt idx="2">
                  <c:v>-4</c:v>
                </c:pt>
                <c:pt idx="3">
                  <c:v>-2</c:v>
                </c:pt>
                <c:pt idx="4">
                  <c:v>0</c:v>
                </c:pt>
                <c:pt idx="5">
                  <c:v>2</c:v>
                </c:pt>
                <c:pt idx="6">
                  <c:v>4</c:v>
                </c:pt>
                <c:pt idx="7">
                  <c:v>8</c:v>
                </c:pt>
                <c:pt idx="8">
                  <c:v>12</c:v>
                </c:pt>
                <c:pt idx="9">
                  <c:v>16</c:v>
                </c:pt>
              </c:numCache>
            </c:numRef>
          </c:xVal>
          <c:yVal>
            <c:numRef>
              <c:f>'Y CCD220 DD FWHM V Slit'!$U$9:$U$18</c:f>
              <c:numCache>
                <c:formatCode>General</c:formatCode>
                <c:ptCount val="10"/>
                <c:pt idx="0">
                  <c:v>7.24</c:v>
                </c:pt>
                <c:pt idx="1">
                  <c:v>5.3199999999999985</c:v>
                </c:pt>
                <c:pt idx="2">
                  <c:v>2.82</c:v>
                </c:pt>
                <c:pt idx="3">
                  <c:v>1.9700000000000017</c:v>
                </c:pt>
                <c:pt idx="4" formatCode="0.00">
                  <c:v>1.1622448979591811</c:v>
                </c:pt>
                <c:pt idx="5" formatCode="0.00">
                  <c:v>0.81836734693877544</c:v>
                </c:pt>
                <c:pt idx="6" formatCode="0.00">
                  <c:v>0.56836734693877555</c:v>
                </c:pt>
                <c:pt idx="7" formatCode="0.00">
                  <c:v>0.41734693877551032</c:v>
                </c:pt>
                <c:pt idx="8" formatCode="0.00">
                  <c:v>0.37346938775510291</c:v>
                </c:pt>
                <c:pt idx="9" formatCode="0.00">
                  <c:v>0.36020408163265427</c:v>
                </c:pt>
              </c:numCache>
            </c:numRef>
          </c:yVal>
          <c:smooth val="1"/>
        </c:ser>
        <c:dLbls>
          <c:showLegendKey val="0"/>
          <c:showVal val="0"/>
          <c:showCatName val="0"/>
          <c:showSerName val="0"/>
          <c:showPercent val="0"/>
          <c:showBubbleSize val="0"/>
        </c:dLbls>
        <c:axId val="80388672"/>
        <c:axId val="80391552"/>
      </c:scatterChart>
      <c:valAx>
        <c:axId val="80388672"/>
        <c:scaling>
          <c:orientation val="minMax"/>
          <c:max val="16"/>
          <c:min val="-8"/>
        </c:scaling>
        <c:delete val="0"/>
        <c:axPos val="b"/>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AU" sz="1600"/>
                  <a:t>Integration Voltage</a:t>
                </a:r>
              </a:p>
            </c:rich>
          </c:tx>
          <c:layout>
            <c:manualLayout>
              <c:xMode val="edge"/>
              <c:yMode val="edge"/>
              <c:x val="0.32599317702736941"/>
              <c:y val="0.915641418062182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it-IT"/>
          </a:p>
        </c:txPr>
        <c:crossAx val="80391552"/>
        <c:crosses val="autoZero"/>
        <c:crossBetween val="midCat"/>
        <c:majorUnit val="4"/>
      </c:valAx>
      <c:valAx>
        <c:axId val="80391552"/>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AU" sz="1400"/>
                  <a:t>PSF FWHM (</a:t>
                </a:r>
                <a:r>
                  <a:rPr lang="en-AU" sz="1400" baseline="0"/>
                  <a:t>pixe</a:t>
                </a:r>
                <a:r>
                  <a:rPr lang="en-AU" sz="1400"/>
                  <a:t>ls)</a:t>
                </a:r>
              </a:p>
            </c:rich>
          </c:tx>
          <c:layout>
            <c:manualLayout>
              <c:xMode val="edge"/>
              <c:yMode val="edge"/>
              <c:x val="1.0490232345117964E-2"/>
              <c:y val="0.2796536911759269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it-IT"/>
          </a:p>
        </c:txPr>
        <c:crossAx val="80388672"/>
        <c:crossesAt val="-8"/>
        <c:crossBetween val="midCat"/>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it-IT"/>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96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buFontTx/>
              <a:buChar char="•"/>
              <a:defRPr sz="1200">
                <a:latin typeface="Arial" charset="0"/>
                <a:ea typeface="ＭＳ Ｐゴシック" pitchFamily="1" charset="-128"/>
                <a:cs typeface="+mn-cs"/>
              </a:defRPr>
            </a:lvl1pPr>
          </a:lstStyle>
          <a:p>
            <a:pPr>
              <a:defRPr/>
            </a:pPr>
            <a:endParaRPr lang="en-US"/>
          </a:p>
        </p:txBody>
      </p:sp>
      <p:sp>
        <p:nvSpPr>
          <p:cNvPr id="3696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FontTx/>
              <a:buChar char="•"/>
              <a:defRPr sz="1200">
                <a:latin typeface="Arial" charset="0"/>
                <a:ea typeface="ＭＳ Ｐゴシック" pitchFamily="1" charset="-128"/>
                <a:cs typeface="+mn-cs"/>
              </a:defRPr>
            </a:lvl1pPr>
          </a:lstStyle>
          <a:p>
            <a:pPr>
              <a:defRPr/>
            </a:pPr>
            <a:endParaRPr lang="en-US"/>
          </a:p>
        </p:txBody>
      </p:sp>
      <p:sp>
        <p:nvSpPr>
          <p:cNvPr id="3696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buFontTx/>
              <a:buChar char="•"/>
              <a:defRPr sz="1200">
                <a:latin typeface="Arial" charset="0"/>
                <a:ea typeface="ＭＳ Ｐゴシック" pitchFamily="1" charset="-128"/>
                <a:cs typeface="+mn-cs"/>
              </a:defRPr>
            </a:lvl1pPr>
          </a:lstStyle>
          <a:p>
            <a:pPr>
              <a:defRPr/>
            </a:pPr>
            <a:endParaRPr lang="en-US"/>
          </a:p>
        </p:txBody>
      </p:sp>
      <p:sp>
        <p:nvSpPr>
          <p:cNvPr id="3696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buFontTx/>
              <a:buChar char="•"/>
              <a:defRPr sz="1200">
                <a:latin typeface="Arial" charset="0"/>
                <a:ea typeface="ＭＳ Ｐゴシック" pitchFamily="1" charset="-128"/>
                <a:cs typeface="+mn-cs"/>
              </a:defRPr>
            </a:lvl1pPr>
          </a:lstStyle>
          <a:p>
            <a:pPr>
              <a:defRPr/>
            </a:pPr>
            <a:fld id="{AEC6985E-49BD-4FE0-AF9E-02C52BC0BA85}" type="slidenum">
              <a:rPr lang="en-US"/>
              <a:pPr>
                <a:defRPr/>
              </a:pPr>
              <a:t>‹N›</a:t>
            </a:fld>
            <a:endParaRPr lang="en-US"/>
          </a:p>
        </p:txBody>
      </p:sp>
    </p:spTree>
    <p:extLst>
      <p:ext uri="{BB962C8B-B14F-4D97-AF65-F5344CB8AC3E}">
        <p14:creationId xmlns:p14="http://schemas.microsoft.com/office/powerpoint/2010/main" val="427112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latin typeface="Arial" charset="0"/>
                <a:ea typeface="ＭＳ Ｐゴシック" pitchFamily="1" charset="-128"/>
                <a:cs typeface="+mn-cs"/>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latin typeface="Arial" charset="0"/>
                <a:ea typeface="ＭＳ Ｐゴシック" pitchFamily="1" charset="-128"/>
                <a:cs typeface="+mn-cs"/>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latin typeface="Arial" charset="0"/>
                <a:ea typeface="ＭＳ Ｐゴシック" pitchFamily="1"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latin typeface="Arial" charset="0"/>
                <a:ea typeface="ＭＳ Ｐゴシック" pitchFamily="1" charset="-128"/>
                <a:cs typeface="+mn-cs"/>
              </a:defRPr>
            </a:lvl1pPr>
          </a:lstStyle>
          <a:p>
            <a:pPr>
              <a:defRPr/>
            </a:pPr>
            <a:fld id="{BDDE3142-F0D7-4690-86D0-654DF61408DC}" type="slidenum">
              <a:rPr lang="en-US"/>
              <a:pPr>
                <a:defRPr/>
              </a:pPr>
              <a:t>‹N›</a:t>
            </a:fld>
            <a:endParaRPr lang="en-US"/>
          </a:p>
        </p:txBody>
      </p:sp>
    </p:spTree>
    <p:extLst>
      <p:ext uri="{BB962C8B-B14F-4D97-AF65-F5344CB8AC3E}">
        <p14:creationId xmlns:p14="http://schemas.microsoft.com/office/powerpoint/2010/main" val="3892411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09 Oct 2013</a:t>
            </a:r>
          </a:p>
        </p:txBody>
      </p:sp>
      <p:sp>
        <p:nvSpPr>
          <p:cNvPr id="5" name="Rectangle 5"/>
          <p:cNvSpPr>
            <a:spLocks noGrp="1" noChangeArrowheads="1"/>
          </p:cNvSpPr>
          <p:nvPr>
            <p:ph type="ftr" sz="quarter" idx="11"/>
          </p:nvPr>
        </p:nvSpPr>
        <p:spPr>
          <a:xfrm>
            <a:off x="2771775" y="6400800"/>
            <a:ext cx="3195638" cy="457200"/>
          </a:xfrm>
        </p:spPr>
        <p:txBody>
          <a:bodyPr/>
          <a:lstStyle>
            <a:lvl1pPr>
              <a:defRPr/>
            </a:lvl1pPr>
          </a:lstStyle>
          <a:p>
            <a:pPr>
              <a:defRPr/>
            </a:pPr>
            <a:r>
              <a:rPr lang="es-ES"/>
              <a:t>Downing Optical AO WFS </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2A2B453-46E9-4F80-98F5-57504F222A44}" type="slidenum">
              <a:rPr lang="en-US"/>
              <a:pPr>
                <a:defRPr/>
              </a:pPr>
              <a:t>‹N›</a:t>
            </a:fld>
            <a:endParaRPr lang="en-US"/>
          </a:p>
        </p:txBody>
      </p:sp>
    </p:spTree>
    <p:extLst>
      <p:ext uri="{BB962C8B-B14F-4D97-AF65-F5344CB8AC3E}">
        <p14:creationId xmlns:p14="http://schemas.microsoft.com/office/powerpoint/2010/main" val="1955074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9592" y="152401"/>
            <a:ext cx="6529928" cy="633394"/>
          </a:xfrm>
        </p:spPr>
        <p:txBody>
          <a:bodyPr/>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1000109"/>
            <a:ext cx="7772400" cy="50958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09 Oct 2013</a:t>
            </a:r>
          </a:p>
        </p:txBody>
      </p:sp>
      <p:sp>
        <p:nvSpPr>
          <p:cNvPr id="5" name="Rectangle 5"/>
          <p:cNvSpPr>
            <a:spLocks noGrp="1" noChangeArrowheads="1"/>
          </p:cNvSpPr>
          <p:nvPr>
            <p:ph type="ftr" sz="quarter" idx="11"/>
          </p:nvPr>
        </p:nvSpPr>
        <p:spPr/>
        <p:txBody>
          <a:bodyPr/>
          <a:lstStyle>
            <a:lvl1pPr>
              <a:defRPr/>
            </a:lvl1pPr>
          </a:lstStyle>
          <a:p>
            <a:pPr>
              <a:defRPr/>
            </a:pPr>
            <a:r>
              <a:rPr lang="es-ES"/>
              <a:t>Downing Optical AO WFS </a:t>
            </a:r>
            <a:endParaRPr lang="en-US"/>
          </a:p>
        </p:txBody>
      </p:sp>
      <p:sp>
        <p:nvSpPr>
          <p:cNvPr id="6" name="Rectangle 6"/>
          <p:cNvSpPr>
            <a:spLocks noGrp="1" noChangeArrowheads="1"/>
          </p:cNvSpPr>
          <p:nvPr>
            <p:ph type="sldNum" sz="quarter" idx="12"/>
          </p:nvPr>
        </p:nvSpPr>
        <p:spPr>
          <a:xfrm>
            <a:off x="6500813" y="6400800"/>
            <a:ext cx="1905000" cy="457200"/>
          </a:xfrm>
        </p:spPr>
        <p:txBody>
          <a:bodyPr/>
          <a:lstStyle>
            <a:lvl1pPr>
              <a:defRPr/>
            </a:lvl1pPr>
          </a:lstStyle>
          <a:p>
            <a:pPr>
              <a:defRPr/>
            </a:pPr>
            <a:fld id="{3A628DDC-8E51-464E-B9A7-F71C4A968F24}" type="slidenum">
              <a:rPr lang="en-US"/>
              <a:pPr>
                <a:defRPr/>
              </a:pPr>
              <a:t>‹N›</a:t>
            </a:fld>
            <a:endParaRPr lang="en-US"/>
          </a:p>
        </p:txBody>
      </p:sp>
    </p:spTree>
    <p:extLst>
      <p:ext uri="{BB962C8B-B14F-4D97-AF65-F5344CB8AC3E}">
        <p14:creationId xmlns:p14="http://schemas.microsoft.com/office/powerpoint/2010/main" val="109333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1"/>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1"/>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42938" y="6400800"/>
            <a:ext cx="1905000" cy="457200"/>
          </a:xfrm>
        </p:spPr>
        <p:txBody>
          <a:bodyPr/>
          <a:lstStyle>
            <a:lvl1pPr>
              <a:defRPr/>
            </a:lvl1pPr>
          </a:lstStyle>
          <a:p>
            <a:pPr>
              <a:defRPr/>
            </a:pPr>
            <a:r>
              <a:rPr lang="en-US"/>
              <a:t>09 Oct 2013</a:t>
            </a:r>
          </a:p>
        </p:txBody>
      </p:sp>
      <p:sp>
        <p:nvSpPr>
          <p:cNvPr id="5" name="Rectangle 5"/>
          <p:cNvSpPr>
            <a:spLocks noGrp="1" noChangeArrowheads="1"/>
          </p:cNvSpPr>
          <p:nvPr>
            <p:ph type="ftr" sz="quarter" idx="11"/>
          </p:nvPr>
        </p:nvSpPr>
        <p:spPr/>
        <p:txBody>
          <a:bodyPr/>
          <a:lstStyle>
            <a:lvl1pPr>
              <a:defRPr/>
            </a:lvl1pPr>
          </a:lstStyle>
          <a:p>
            <a:pPr>
              <a:defRPr/>
            </a:pPr>
            <a:r>
              <a:rPr lang="es-ES"/>
              <a:t>Downing Optical AO WFS </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0B09F627-00D7-4669-B78B-58293B621DF7}" type="slidenum">
              <a:rPr lang="en-US"/>
              <a:pPr>
                <a:defRPr/>
              </a:pPr>
              <a:t>‹N›</a:t>
            </a:fld>
            <a:endParaRPr lang="en-US"/>
          </a:p>
        </p:txBody>
      </p:sp>
    </p:spTree>
    <p:extLst>
      <p:ext uri="{BB962C8B-B14F-4D97-AF65-F5344CB8AC3E}">
        <p14:creationId xmlns:p14="http://schemas.microsoft.com/office/powerpoint/2010/main" val="3281919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99592" y="152401"/>
            <a:ext cx="6529928" cy="633394"/>
          </a:xfrm>
        </p:spPr>
        <p:txBody>
          <a:bodyPr/>
          <a:lstStyle>
            <a:lvl1pPr>
              <a:defRPr sz="3200"/>
            </a:lvl1pPr>
          </a:lstStyle>
          <a:p>
            <a:r>
              <a:rPr lang="en-US" smtClean="0"/>
              <a:t>Click to edit Master title style</a:t>
            </a:r>
            <a:endParaRPr lang="en-US"/>
          </a:p>
        </p:txBody>
      </p:sp>
      <p:sp>
        <p:nvSpPr>
          <p:cNvPr id="3" name="Text Placeholder 2"/>
          <p:cNvSpPr>
            <a:spLocks noGrp="1"/>
          </p:cNvSpPr>
          <p:nvPr>
            <p:ph type="body" sz="half" idx="1"/>
          </p:nvPr>
        </p:nvSpPr>
        <p:spPr>
          <a:xfrm>
            <a:off x="685800" y="1000109"/>
            <a:ext cx="3810000" cy="50958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Media Placeholder 3"/>
          <p:cNvSpPr>
            <a:spLocks noGrp="1"/>
          </p:cNvSpPr>
          <p:nvPr>
            <p:ph type="media" sz="half" idx="2"/>
          </p:nvPr>
        </p:nvSpPr>
        <p:spPr>
          <a:xfrm>
            <a:off x="4648200" y="1000109"/>
            <a:ext cx="3810000" cy="5095892"/>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r>
              <a:rPr lang="en-US"/>
              <a:t>09 Oct 2013</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s-ES"/>
              <a:t>Downing Optical AO WFS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B5F09F-B60C-4C93-9F5C-8DAF6FE52702}" type="slidenum">
              <a:rPr lang="en-US"/>
              <a:pPr>
                <a:defRPr/>
              </a:pPr>
              <a:t>‹N›</a:t>
            </a:fld>
            <a:endParaRPr lang="en-US"/>
          </a:p>
        </p:txBody>
      </p:sp>
    </p:spTree>
    <p:extLst>
      <p:ext uri="{BB962C8B-B14F-4D97-AF65-F5344CB8AC3E}">
        <p14:creationId xmlns:p14="http://schemas.microsoft.com/office/powerpoint/2010/main" val="206065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152401"/>
            <a:ext cx="6672804" cy="633394"/>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685800" y="1000109"/>
            <a:ext cx="7772400" cy="50958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42938" y="6400800"/>
            <a:ext cx="1905000" cy="457200"/>
          </a:xfrm>
        </p:spPr>
        <p:txBody>
          <a:bodyPr/>
          <a:lstStyle>
            <a:lvl1pPr>
              <a:defRPr/>
            </a:lvl1pPr>
          </a:lstStyle>
          <a:p>
            <a:pPr>
              <a:defRPr/>
            </a:pPr>
            <a:r>
              <a:rPr lang="en-US"/>
              <a:t>09 Oct 2013</a:t>
            </a:r>
          </a:p>
        </p:txBody>
      </p:sp>
      <p:sp>
        <p:nvSpPr>
          <p:cNvPr id="5" name="Rectangle 5"/>
          <p:cNvSpPr>
            <a:spLocks noGrp="1" noChangeArrowheads="1"/>
          </p:cNvSpPr>
          <p:nvPr>
            <p:ph type="ftr" sz="quarter" idx="11"/>
          </p:nvPr>
        </p:nvSpPr>
        <p:spPr/>
        <p:txBody>
          <a:bodyPr/>
          <a:lstStyle>
            <a:lvl1pPr>
              <a:defRPr/>
            </a:lvl1pPr>
          </a:lstStyle>
          <a:p>
            <a:pPr>
              <a:defRPr/>
            </a:pPr>
            <a:r>
              <a:rPr lang="es-ES"/>
              <a:t>Downing Optical AO WFS </a:t>
            </a:r>
            <a:endParaRPr lang="en-US"/>
          </a:p>
        </p:txBody>
      </p:sp>
      <p:sp>
        <p:nvSpPr>
          <p:cNvPr id="6" name="Rectangle 6"/>
          <p:cNvSpPr>
            <a:spLocks noGrp="1" noChangeArrowheads="1"/>
          </p:cNvSpPr>
          <p:nvPr>
            <p:ph type="sldNum" sz="quarter" idx="12"/>
          </p:nvPr>
        </p:nvSpPr>
        <p:spPr>
          <a:xfrm>
            <a:off x="6500813" y="6400800"/>
            <a:ext cx="1905000" cy="457200"/>
          </a:xfrm>
        </p:spPr>
        <p:txBody>
          <a:bodyPr/>
          <a:lstStyle>
            <a:lvl1pPr>
              <a:defRPr/>
            </a:lvl1pPr>
          </a:lstStyle>
          <a:p>
            <a:pPr>
              <a:defRPr/>
            </a:pPr>
            <a:fld id="{D5265927-391B-4966-9647-1979D76F0FBB}" type="slidenum">
              <a:rPr lang="en-US"/>
              <a:pPr>
                <a:defRPr/>
              </a:pPr>
              <a:t>‹N›</a:t>
            </a:fld>
            <a:endParaRPr lang="en-US"/>
          </a:p>
        </p:txBody>
      </p:sp>
    </p:spTree>
    <p:extLst>
      <p:ext uri="{BB962C8B-B14F-4D97-AF65-F5344CB8AC3E}">
        <p14:creationId xmlns:p14="http://schemas.microsoft.com/office/powerpoint/2010/main" val="310410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 Oct 2013</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s-ES"/>
              <a:t>Downing Optical AO WFS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DBA69-BE80-42C4-9CD0-FB9E8D8D7B40}" type="slidenum">
              <a:rPr lang="en-US"/>
              <a:pPr>
                <a:defRPr/>
              </a:pPr>
              <a:t>‹N›</a:t>
            </a:fld>
            <a:endParaRPr lang="en-US"/>
          </a:p>
        </p:txBody>
      </p:sp>
    </p:spTree>
    <p:extLst>
      <p:ext uri="{BB962C8B-B14F-4D97-AF65-F5344CB8AC3E}">
        <p14:creationId xmlns:p14="http://schemas.microsoft.com/office/powerpoint/2010/main" val="300436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152401"/>
            <a:ext cx="6529928" cy="633394"/>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xfrm>
            <a:off x="642938" y="6400800"/>
            <a:ext cx="1905000" cy="457200"/>
          </a:xfrm>
        </p:spPr>
        <p:txBody>
          <a:bodyPr/>
          <a:lstStyle>
            <a:lvl1pPr>
              <a:defRPr/>
            </a:lvl1pPr>
          </a:lstStyle>
          <a:p>
            <a:pPr>
              <a:defRPr/>
            </a:pPr>
            <a:r>
              <a:rPr lang="en-US"/>
              <a:t>09 Oct 2013</a:t>
            </a:r>
          </a:p>
        </p:txBody>
      </p:sp>
      <p:sp>
        <p:nvSpPr>
          <p:cNvPr id="6" name="Rectangle 10"/>
          <p:cNvSpPr>
            <a:spLocks noGrp="1" noChangeArrowheads="1"/>
          </p:cNvSpPr>
          <p:nvPr>
            <p:ph type="ftr" sz="quarter" idx="11"/>
          </p:nvPr>
        </p:nvSpPr>
        <p:spPr>
          <a:xfrm>
            <a:off x="3071813" y="6400800"/>
            <a:ext cx="2895600" cy="457200"/>
          </a:xfrm>
        </p:spPr>
        <p:txBody>
          <a:bodyPr/>
          <a:lstStyle>
            <a:lvl1pPr>
              <a:defRPr/>
            </a:lvl1pPr>
          </a:lstStyle>
          <a:p>
            <a:pPr>
              <a:defRPr/>
            </a:pPr>
            <a:r>
              <a:rPr lang="es-ES"/>
              <a:t>Downing Optical AO WFS </a:t>
            </a:r>
            <a:endParaRPr lang="en-US"/>
          </a:p>
        </p:txBody>
      </p:sp>
      <p:sp>
        <p:nvSpPr>
          <p:cNvPr id="7" name="Rectangle 11"/>
          <p:cNvSpPr>
            <a:spLocks noGrp="1" noChangeArrowheads="1"/>
          </p:cNvSpPr>
          <p:nvPr>
            <p:ph type="sldNum" sz="quarter" idx="12"/>
          </p:nvPr>
        </p:nvSpPr>
        <p:spPr/>
        <p:txBody>
          <a:bodyPr/>
          <a:lstStyle>
            <a:lvl1pPr>
              <a:defRPr/>
            </a:lvl1pPr>
          </a:lstStyle>
          <a:p>
            <a:pPr>
              <a:defRPr/>
            </a:pPr>
            <a:fld id="{56A18A8B-5B87-4D45-AD75-142607068ED7}" type="slidenum">
              <a:rPr lang="en-US"/>
              <a:pPr>
                <a:defRPr/>
              </a:pPr>
              <a:t>‹N›</a:t>
            </a:fld>
            <a:endParaRPr lang="en-US"/>
          </a:p>
        </p:txBody>
      </p:sp>
    </p:spTree>
    <p:extLst>
      <p:ext uri="{BB962C8B-B14F-4D97-AF65-F5344CB8AC3E}">
        <p14:creationId xmlns:p14="http://schemas.microsoft.com/office/powerpoint/2010/main" val="156428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9592" y="142852"/>
            <a:ext cx="6529928" cy="642942"/>
          </a:xfrm>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28596" y="10001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5927"/>
            <a:ext cx="4040188" cy="4340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3440" y="10001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785927"/>
            <a:ext cx="4041775" cy="4340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a:t>09 Oct 2013</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s-ES"/>
              <a:t>Downing Optical AO WFS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D0DD77-0D83-49B7-9C38-0A09E8A0303B}" type="slidenum">
              <a:rPr lang="en-US"/>
              <a:pPr>
                <a:defRPr/>
              </a:pPr>
              <a:t>‹N›</a:t>
            </a:fld>
            <a:endParaRPr lang="en-US"/>
          </a:p>
        </p:txBody>
      </p:sp>
    </p:spTree>
    <p:extLst>
      <p:ext uri="{BB962C8B-B14F-4D97-AF65-F5344CB8AC3E}">
        <p14:creationId xmlns:p14="http://schemas.microsoft.com/office/powerpoint/2010/main" val="360749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1"/>
            <a:ext cx="6743720" cy="633394"/>
          </a:xfrm>
        </p:spPr>
        <p:txBody>
          <a:bodyPr/>
          <a:lstStyle>
            <a:lvl1pPr>
              <a:defRPr sz="3200"/>
            </a:lvl1pPr>
          </a:lstStyle>
          <a:p>
            <a:r>
              <a:rPr lang="en-US" smtClean="0"/>
              <a:t>Click to edit Master title style</a:t>
            </a:r>
            <a:endParaRPr lang="en-US"/>
          </a:p>
        </p:txBody>
      </p:sp>
      <p:sp>
        <p:nvSpPr>
          <p:cNvPr id="3" name="Rectangle 4"/>
          <p:cNvSpPr>
            <a:spLocks noGrp="1" noChangeArrowheads="1"/>
          </p:cNvSpPr>
          <p:nvPr>
            <p:ph type="dt" sz="half" idx="10"/>
          </p:nvPr>
        </p:nvSpPr>
        <p:spPr>
          <a:xfrm>
            <a:off x="642938" y="6400800"/>
            <a:ext cx="1905000" cy="457200"/>
          </a:xfrm>
        </p:spPr>
        <p:txBody>
          <a:bodyPr/>
          <a:lstStyle>
            <a:lvl1pPr>
              <a:defRPr/>
            </a:lvl1pPr>
          </a:lstStyle>
          <a:p>
            <a:pPr>
              <a:defRPr/>
            </a:pPr>
            <a:r>
              <a:rPr lang="en-US"/>
              <a:t>09 Oct 2013</a:t>
            </a:r>
          </a:p>
        </p:txBody>
      </p:sp>
      <p:sp>
        <p:nvSpPr>
          <p:cNvPr id="4" name="Rectangle 5"/>
          <p:cNvSpPr>
            <a:spLocks noGrp="1" noChangeArrowheads="1"/>
          </p:cNvSpPr>
          <p:nvPr>
            <p:ph type="ftr" sz="quarter" idx="11"/>
          </p:nvPr>
        </p:nvSpPr>
        <p:spPr/>
        <p:txBody>
          <a:bodyPr/>
          <a:lstStyle>
            <a:lvl1pPr>
              <a:defRPr/>
            </a:lvl1pPr>
          </a:lstStyle>
          <a:p>
            <a:pPr>
              <a:defRPr/>
            </a:pPr>
            <a:r>
              <a:rPr lang="es-ES"/>
              <a:t>Downing Optical AO WFS </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8264F0DD-BBDC-47F7-8585-5BBE2D67B810}" type="slidenum">
              <a:rPr lang="en-US"/>
              <a:pPr>
                <a:defRPr/>
              </a:pPr>
              <a:t>‹N›</a:t>
            </a:fld>
            <a:endParaRPr lang="en-US"/>
          </a:p>
        </p:txBody>
      </p:sp>
    </p:spTree>
    <p:extLst>
      <p:ext uri="{BB962C8B-B14F-4D97-AF65-F5344CB8AC3E}">
        <p14:creationId xmlns:p14="http://schemas.microsoft.com/office/powerpoint/2010/main" val="56904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 Oct 2013</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s-ES"/>
              <a:t>Downing Optical AO WFS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9177DE-6616-4941-8ED7-577B1FE97AF4}" type="slidenum">
              <a:rPr lang="en-US"/>
              <a:pPr>
                <a:defRPr/>
              </a:pPr>
              <a:t>‹N›</a:t>
            </a:fld>
            <a:endParaRPr lang="en-US"/>
          </a:p>
        </p:txBody>
      </p:sp>
    </p:spTree>
    <p:extLst>
      <p:ext uri="{BB962C8B-B14F-4D97-AF65-F5344CB8AC3E}">
        <p14:creationId xmlns:p14="http://schemas.microsoft.com/office/powerpoint/2010/main" val="272995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 Oct 2013</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s-ES"/>
              <a:t>Downing Optical AO WFS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947CFE-6546-4361-8C15-4B3A78B3FFD5}" type="slidenum">
              <a:rPr lang="en-US"/>
              <a:pPr>
                <a:defRPr/>
              </a:pPr>
              <a:t>‹N›</a:t>
            </a:fld>
            <a:endParaRPr lang="en-US"/>
          </a:p>
        </p:txBody>
      </p:sp>
    </p:spTree>
    <p:extLst>
      <p:ext uri="{BB962C8B-B14F-4D97-AF65-F5344CB8AC3E}">
        <p14:creationId xmlns:p14="http://schemas.microsoft.com/office/powerpoint/2010/main" val="334569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xfrm>
            <a:off x="642938" y="6400800"/>
            <a:ext cx="1905000" cy="457200"/>
          </a:xfrm>
        </p:spPr>
        <p:txBody>
          <a:bodyPr/>
          <a:lstStyle>
            <a:lvl1pPr>
              <a:defRPr/>
            </a:lvl1pPr>
          </a:lstStyle>
          <a:p>
            <a:pPr>
              <a:defRPr/>
            </a:pPr>
            <a:r>
              <a:rPr lang="en-US"/>
              <a:t>09 Oct 2013</a:t>
            </a:r>
          </a:p>
        </p:txBody>
      </p:sp>
      <p:sp>
        <p:nvSpPr>
          <p:cNvPr id="6" name="Rectangle 10"/>
          <p:cNvSpPr>
            <a:spLocks noGrp="1" noChangeArrowheads="1"/>
          </p:cNvSpPr>
          <p:nvPr>
            <p:ph type="ftr" sz="quarter" idx="11"/>
          </p:nvPr>
        </p:nvSpPr>
        <p:spPr/>
        <p:txBody>
          <a:bodyPr/>
          <a:lstStyle>
            <a:lvl1pPr>
              <a:defRPr/>
            </a:lvl1pPr>
          </a:lstStyle>
          <a:p>
            <a:pPr>
              <a:defRPr/>
            </a:pPr>
            <a:r>
              <a:rPr lang="es-ES"/>
              <a:t>Downing Optical AO WFS </a:t>
            </a:r>
            <a:endParaRPr lang="en-US"/>
          </a:p>
        </p:txBody>
      </p:sp>
      <p:sp>
        <p:nvSpPr>
          <p:cNvPr id="7" name="Rectangle 11"/>
          <p:cNvSpPr>
            <a:spLocks noGrp="1" noChangeArrowheads="1"/>
          </p:cNvSpPr>
          <p:nvPr>
            <p:ph type="sldNum" sz="quarter" idx="12"/>
          </p:nvPr>
        </p:nvSpPr>
        <p:spPr>
          <a:xfrm>
            <a:off x="6500813" y="6400800"/>
            <a:ext cx="1905000" cy="457200"/>
          </a:xfrm>
        </p:spPr>
        <p:txBody>
          <a:bodyPr/>
          <a:lstStyle>
            <a:lvl1pPr>
              <a:defRPr/>
            </a:lvl1pPr>
          </a:lstStyle>
          <a:p>
            <a:pPr>
              <a:defRPr/>
            </a:pPr>
            <a:fld id="{E0D527C7-5AFD-4450-9ED0-668CFAE87A3E}" type="slidenum">
              <a:rPr lang="en-US"/>
              <a:pPr>
                <a:defRPr/>
              </a:pPr>
              <a:t>‹N›</a:t>
            </a:fld>
            <a:endParaRPr lang="en-US"/>
          </a:p>
        </p:txBody>
      </p:sp>
    </p:spTree>
    <p:extLst>
      <p:ext uri="{BB962C8B-B14F-4D97-AF65-F5344CB8AC3E}">
        <p14:creationId xmlns:p14="http://schemas.microsoft.com/office/powerpoint/2010/main" val="1193479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52400"/>
            <a:ext cx="652938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28688"/>
            <a:ext cx="777240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14375" y="6400800"/>
            <a:ext cx="1905000" cy="457200"/>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lvl1pPr eaLnBrk="0" hangingPunct="0">
              <a:spcBef>
                <a:spcPct val="0"/>
              </a:spcBef>
              <a:buFontTx/>
              <a:buNone/>
              <a:defRPr sz="1400">
                <a:latin typeface="Arial" charset="0"/>
                <a:ea typeface="ＭＳ Ｐゴシック" pitchFamily="1" charset="-128"/>
                <a:cs typeface="+mn-cs"/>
              </a:defRPr>
            </a:lvl1pPr>
          </a:lstStyle>
          <a:p>
            <a:pPr>
              <a:defRPr/>
            </a:pPr>
            <a:r>
              <a:rPr lang="en-US"/>
              <a:t>09 Oct 2013</a:t>
            </a:r>
            <a:endParaRPr lang="en-US" dirty="0"/>
          </a:p>
        </p:txBody>
      </p:sp>
      <p:sp>
        <p:nvSpPr>
          <p:cNvPr id="1029" name="Rectangle 5"/>
          <p:cNvSpPr>
            <a:spLocks noGrp="1" noChangeArrowheads="1"/>
          </p:cNvSpPr>
          <p:nvPr>
            <p:ph type="ftr" sz="quarter" idx="3"/>
          </p:nvPr>
        </p:nvSpPr>
        <p:spPr bwMode="auto">
          <a:xfrm>
            <a:off x="314325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0"/>
              </a:spcBef>
              <a:buFontTx/>
              <a:buNone/>
              <a:defRPr sz="1400">
                <a:latin typeface="Arial" charset="0"/>
                <a:ea typeface="ＭＳ Ｐゴシック" pitchFamily="1" charset="-128"/>
                <a:cs typeface="+mn-cs"/>
              </a:defRPr>
            </a:lvl1pPr>
          </a:lstStyle>
          <a:p>
            <a:pPr>
              <a:defRPr/>
            </a:pPr>
            <a:r>
              <a:rPr lang="es-ES"/>
              <a:t>Downing Optical AO WFS </a:t>
            </a:r>
            <a:endParaRPr lang="en-US"/>
          </a:p>
        </p:txBody>
      </p:sp>
      <p:sp>
        <p:nvSpPr>
          <p:cNvPr id="1030" name="Rectangle 6"/>
          <p:cNvSpPr>
            <a:spLocks noGrp="1" noChangeArrowheads="1"/>
          </p:cNvSpPr>
          <p:nvPr>
            <p:ph type="sldNum" sz="quarter" idx="4"/>
          </p:nvPr>
        </p:nvSpPr>
        <p:spPr bwMode="auto">
          <a:xfrm>
            <a:off x="657225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400">
                <a:latin typeface="Arial" charset="0"/>
                <a:ea typeface="ＭＳ Ｐゴシック" pitchFamily="1" charset="-128"/>
                <a:cs typeface="+mn-cs"/>
              </a:defRPr>
            </a:lvl1pPr>
          </a:lstStyle>
          <a:p>
            <a:pPr>
              <a:defRPr/>
            </a:pPr>
            <a:fld id="{04BDD191-DF67-458D-90BC-EFA4999AD550}" type="slidenum">
              <a:rPr lang="en-US"/>
              <a:pPr>
                <a:defRPr/>
              </a:pPr>
              <a:t>‹N›</a:t>
            </a:fld>
            <a:endParaRPr lang="en-US"/>
          </a:p>
        </p:txBody>
      </p:sp>
      <p:pic>
        <p:nvPicPr>
          <p:cNvPr id="1031" name="Picture 9" descr="logo+name black"/>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67600" y="152400"/>
            <a:ext cx="1524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descr="opt_col_mi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88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H:\Projects\Conferences\spie_2012\Downing\WFS\Presentation\eso50thlogo.jpg"/>
          <p:cNvPicPr>
            <a:picLocks noChangeAspect="1" noChangeArrowheads="1"/>
          </p:cNvPicPr>
          <p:nvPr userDrawn="1"/>
        </p:nvPicPr>
        <p:blipFill>
          <a:blip r:embed="rId17">
            <a:extLst>
              <a:ext uri="{28A0092B-C50C-407E-A947-70E740481C1C}">
                <a14:useLocalDpi xmlns:a14="http://schemas.microsoft.com/office/drawing/2010/main" val="0"/>
              </a:ext>
            </a:extLst>
          </a:blip>
          <a:srcRect l="58643"/>
          <a:stretch>
            <a:fillRect/>
          </a:stretch>
        </p:blipFill>
        <p:spPr bwMode="auto">
          <a:xfrm>
            <a:off x="7451725" y="115888"/>
            <a:ext cx="5048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60" r:id="rId1"/>
    <p:sldLayoutId id="2147485061" r:id="rId2"/>
    <p:sldLayoutId id="2147485055" r:id="rId3"/>
    <p:sldLayoutId id="2147485062" r:id="rId4"/>
    <p:sldLayoutId id="2147485056" r:id="rId5"/>
    <p:sldLayoutId id="2147485063" r:id="rId6"/>
    <p:sldLayoutId id="2147485057" r:id="rId7"/>
    <p:sldLayoutId id="2147485058" r:id="rId8"/>
    <p:sldLayoutId id="2147485064" r:id="rId9"/>
    <p:sldLayoutId id="2147485065" r:id="rId10"/>
    <p:sldLayoutId id="2147485066" r:id="rId11"/>
    <p:sldLayoutId id="2147485059" r:id="rId12"/>
  </p:sldLayoutIdLst>
  <p:timing>
    <p:tnLst>
      <p:par>
        <p:cTn id="1" dur="indefinite" restart="never" nodeType="tmRoot"/>
      </p:par>
    </p:tnLst>
  </p:timing>
  <p:hf hdr="0"/>
  <p:txStyles>
    <p:titleStyle>
      <a:lvl1pPr algn="ctr" rtl="0" eaLnBrk="0" fontAlgn="base" hangingPunct="0">
        <a:spcBef>
          <a:spcPct val="0"/>
        </a:spcBef>
        <a:spcAft>
          <a:spcPct val="0"/>
        </a:spcAft>
        <a:defRPr sz="3200">
          <a:solidFill>
            <a:schemeClr val="tx2"/>
          </a:solidFill>
          <a:latin typeface="+mj-lt"/>
          <a:ea typeface="+mj-ea"/>
          <a:cs typeface="ＭＳ Ｐゴシック"/>
        </a:defRPr>
      </a:lvl1pPr>
      <a:lvl2pPr algn="ctr" rtl="0" eaLnBrk="0" fontAlgn="base" hangingPunct="0">
        <a:spcBef>
          <a:spcPct val="0"/>
        </a:spcBef>
        <a:spcAft>
          <a:spcPct val="0"/>
        </a:spcAft>
        <a:defRPr sz="3200">
          <a:solidFill>
            <a:schemeClr val="tx2"/>
          </a:solidFill>
          <a:latin typeface="Arial" charset="0"/>
          <a:ea typeface="ＭＳ Ｐゴシック" pitchFamily="1" charset="-128"/>
          <a:cs typeface="ＭＳ Ｐゴシック"/>
        </a:defRPr>
      </a:lvl2pPr>
      <a:lvl3pPr algn="ctr" rtl="0" eaLnBrk="0" fontAlgn="base" hangingPunct="0">
        <a:spcBef>
          <a:spcPct val="0"/>
        </a:spcBef>
        <a:spcAft>
          <a:spcPct val="0"/>
        </a:spcAft>
        <a:defRPr sz="3200">
          <a:solidFill>
            <a:schemeClr val="tx2"/>
          </a:solidFill>
          <a:latin typeface="Arial" charset="0"/>
          <a:ea typeface="ＭＳ Ｐゴシック" pitchFamily="1" charset="-128"/>
          <a:cs typeface="ＭＳ Ｐゴシック"/>
        </a:defRPr>
      </a:lvl3pPr>
      <a:lvl4pPr algn="ctr" rtl="0" eaLnBrk="0" fontAlgn="base" hangingPunct="0">
        <a:spcBef>
          <a:spcPct val="0"/>
        </a:spcBef>
        <a:spcAft>
          <a:spcPct val="0"/>
        </a:spcAft>
        <a:defRPr sz="3200">
          <a:solidFill>
            <a:schemeClr val="tx2"/>
          </a:solidFill>
          <a:latin typeface="Arial" charset="0"/>
          <a:ea typeface="ＭＳ Ｐゴシック" pitchFamily="1" charset="-128"/>
          <a:cs typeface="ＭＳ Ｐゴシック"/>
        </a:defRPr>
      </a:lvl4pPr>
      <a:lvl5pPr algn="ctr" rtl="0" eaLnBrk="0" fontAlgn="base" hangingPunct="0">
        <a:spcBef>
          <a:spcPct val="0"/>
        </a:spcBef>
        <a:spcAft>
          <a:spcPct val="0"/>
        </a:spcAft>
        <a:defRPr sz="3200">
          <a:solidFill>
            <a:schemeClr val="tx2"/>
          </a:solidFill>
          <a:latin typeface="Arial" charset="0"/>
          <a:ea typeface="ＭＳ Ｐゴシック" pitchFamily="1" charset="-128"/>
          <a:cs typeface="ＭＳ Ｐゴシック"/>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2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3.jpeg"/><Relationship Id="rId7" Type="http://schemas.openxmlformats.org/officeDocument/2006/relationships/image" Target="../media/image6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hart" Target="../charts/chart1.xml"/><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68313" y="1844675"/>
            <a:ext cx="8534400" cy="792163"/>
          </a:xfrm>
        </p:spPr>
        <p:txBody>
          <a:bodyPr/>
          <a:lstStyle/>
          <a:p>
            <a:pPr>
              <a:spcBef>
                <a:spcPts val="1800"/>
              </a:spcBef>
            </a:pPr>
            <a:r>
              <a:rPr lang="pt-BR" b="1" i="1" smtClean="0"/>
              <a:t>Optical AO WFS Detector Developments</a:t>
            </a:r>
            <a:br>
              <a:rPr lang="pt-BR" b="1" i="1" smtClean="0"/>
            </a:br>
            <a:r>
              <a:rPr lang="pt-BR" b="1" i="1" smtClean="0"/>
              <a:t>at ESO</a:t>
            </a:r>
            <a:endParaRPr lang="nl-BE" smtClean="0"/>
          </a:p>
        </p:txBody>
      </p:sp>
      <p:sp>
        <p:nvSpPr>
          <p:cNvPr id="3" name="Subtitle 2"/>
          <p:cNvSpPr>
            <a:spLocks noGrp="1"/>
          </p:cNvSpPr>
          <p:nvPr>
            <p:ph type="subTitle" idx="1"/>
          </p:nvPr>
        </p:nvSpPr>
        <p:spPr>
          <a:xfrm>
            <a:off x="107950" y="2852738"/>
            <a:ext cx="8856663" cy="3600450"/>
          </a:xfrm>
        </p:spPr>
        <p:txBody>
          <a:bodyPr>
            <a:noAutofit/>
          </a:bodyPr>
          <a:lstStyle/>
          <a:p>
            <a:pPr>
              <a:lnSpc>
                <a:spcPct val="120000"/>
              </a:lnSpc>
              <a:spcBef>
                <a:spcPts val="0"/>
              </a:spcBef>
              <a:defRPr/>
            </a:pPr>
            <a:r>
              <a:rPr lang="en-US" sz="1600" dirty="0" smtClean="0"/>
              <a:t>Mark Downing, Johann Kolb, Norbert </a:t>
            </a:r>
            <a:r>
              <a:rPr lang="en-US" sz="1600" dirty="0" err="1" smtClean="0"/>
              <a:t>Hubin</a:t>
            </a:r>
            <a:r>
              <a:rPr lang="en-US" sz="1600" dirty="0" smtClean="0"/>
              <a:t>, Javier Reyes, Manfred Meyer</a:t>
            </a:r>
            <a:r>
              <a:rPr lang="en-US" sz="1600" dirty="0" smtClean="0">
                <a:solidFill>
                  <a:schemeClr val="bg1">
                    <a:lumMod val="50000"/>
                  </a:schemeClr>
                </a:solidFill>
              </a:rPr>
              <a:t/>
            </a:r>
            <a:br>
              <a:rPr lang="en-US" sz="1600" dirty="0" smtClean="0">
                <a:solidFill>
                  <a:schemeClr val="bg1">
                    <a:lumMod val="50000"/>
                  </a:schemeClr>
                </a:solidFill>
              </a:rPr>
            </a:br>
            <a:r>
              <a:rPr lang="en-US" sz="1200" dirty="0" smtClean="0">
                <a:solidFill>
                  <a:srgbClr val="0000CC"/>
                </a:solidFill>
              </a:rPr>
              <a:t>European Southern Observatory ESO (http://www.eso.org)</a:t>
            </a:r>
            <a:r>
              <a:rPr lang="en-US" sz="1200" dirty="0" smtClean="0">
                <a:solidFill>
                  <a:schemeClr val="bg1">
                    <a:lumMod val="50000"/>
                  </a:schemeClr>
                </a:solidFill>
              </a:rPr>
              <a:t/>
            </a:r>
            <a:br>
              <a:rPr lang="en-US" sz="1200" dirty="0" smtClean="0">
                <a:solidFill>
                  <a:schemeClr val="bg1">
                    <a:lumMod val="50000"/>
                  </a:schemeClr>
                </a:solidFill>
              </a:rPr>
            </a:br>
            <a:r>
              <a:rPr lang="en-US" sz="1600" dirty="0" smtClean="0"/>
              <a:t>Martin Fryer, Paul Jorden, Andrew Payne, Andrew Pike, Rob Simpson, Paul </a:t>
            </a:r>
            <a:r>
              <a:rPr lang="en-US" sz="1600" dirty="0" err="1" smtClean="0"/>
              <a:t>Jerram</a:t>
            </a:r>
            <a:r>
              <a:rPr lang="en-US" sz="1600" dirty="0" smtClean="0"/>
              <a:t>, Jerome </a:t>
            </a:r>
            <a:r>
              <a:rPr lang="en-US" sz="1600" dirty="0" err="1" smtClean="0"/>
              <a:t>Pratlong</a:t>
            </a:r>
            <a:r>
              <a:rPr lang="en-US" sz="1600" dirty="0" smtClean="0"/>
              <a:t/>
            </a:r>
            <a:br>
              <a:rPr lang="en-US" sz="1600" dirty="0" smtClean="0"/>
            </a:br>
            <a:r>
              <a:rPr lang="en-US" sz="1200" dirty="0" smtClean="0">
                <a:solidFill>
                  <a:srgbClr val="0000CC"/>
                </a:solidFill>
              </a:rPr>
              <a:t>e2v technologies ltd (http://www.e2v.com)</a:t>
            </a:r>
          </a:p>
          <a:p>
            <a:pPr>
              <a:lnSpc>
                <a:spcPct val="120000"/>
              </a:lnSpc>
              <a:spcBef>
                <a:spcPts val="0"/>
              </a:spcBef>
              <a:defRPr/>
            </a:pPr>
            <a:r>
              <a:rPr lang="en-US" sz="1600" dirty="0" smtClean="0"/>
              <a:t>Bart </a:t>
            </a:r>
            <a:r>
              <a:rPr lang="en-US" sz="1600" dirty="0" err="1" smtClean="0"/>
              <a:t>Dierickx</a:t>
            </a:r>
            <a:r>
              <a:rPr lang="en-US" sz="1600" dirty="0" smtClean="0"/>
              <a:t>, Arnaud </a:t>
            </a:r>
            <a:r>
              <a:rPr lang="en-US" sz="1600" dirty="0" err="1" smtClean="0"/>
              <a:t>Defernez</a:t>
            </a:r>
            <a:r>
              <a:rPr lang="en-US" sz="1600" dirty="0" smtClean="0"/>
              <a:t>, Benoit </a:t>
            </a:r>
            <a:r>
              <a:rPr lang="en-US" sz="1600" dirty="0" err="1" smtClean="0"/>
              <a:t>Dupont</a:t>
            </a:r>
            <a:endParaRPr lang="en-US" sz="1600" dirty="0" smtClean="0"/>
          </a:p>
          <a:p>
            <a:pPr>
              <a:lnSpc>
                <a:spcPct val="120000"/>
              </a:lnSpc>
              <a:spcBef>
                <a:spcPts val="0"/>
              </a:spcBef>
              <a:defRPr/>
            </a:pPr>
            <a:r>
              <a:rPr lang="en-US" sz="1200" dirty="0" err="1" smtClean="0">
                <a:solidFill>
                  <a:srgbClr val="0000CC"/>
                </a:solidFill>
              </a:rPr>
              <a:t>Caeleste</a:t>
            </a:r>
            <a:r>
              <a:rPr lang="en-US" sz="1200" dirty="0" smtClean="0">
                <a:solidFill>
                  <a:srgbClr val="0000CC"/>
                </a:solidFill>
              </a:rPr>
              <a:t>, Antwerp, Belgium (http://www.caeleste.be)</a:t>
            </a:r>
          </a:p>
          <a:p>
            <a:pPr>
              <a:lnSpc>
                <a:spcPct val="120000"/>
              </a:lnSpc>
              <a:spcBef>
                <a:spcPts val="0"/>
              </a:spcBef>
              <a:defRPr/>
            </a:pPr>
            <a:r>
              <a:rPr lang="en-US" sz="1600" dirty="0" smtClean="0"/>
              <a:t>Jorge Romero</a:t>
            </a:r>
          </a:p>
          <a:p>
            <a:pPr>
              <a:lnSpc>
                <a:spcPct val="120000"/>
              </a:lnSpc>
              <a:spcBef>
                <a:spcPts val="0"/>
              </a:spcBef>
              <a:defRPr/>
            </a:pPr>
            <a:r>
              <a:rPr lang="en-US" sz="1200" i="1" dirty="0" smtClean="0">
                <a:solidFill>
                  <a:srgbClr val="0000FF"/>
                </a:solidFill>
              </a:rPr>
              <a:t>University of  </a:t>
            </a:r>
            <a:r>
              <a:rPr lang="en-US" sz="1200" i="1" dirty="0" err="1" smtClean="0">
                <a:solidFill>
                  <a:srgbClr val="0000FF"/>
                </a:solidFill>
              </a:rPr>
              <a:t>Málaga</a:t>
            </a:r>
            <a:r>
              <a:rPr lang="en-US" sz="1200" dirty="0" smtClean="0">
                <a:solidFill>
                  <a:srgbClr val="0000CC"/>
                </a:solidFill>
              </a:rPr>
              <a:t> (http://www.uma.es)</a:t>
            </a:r>
            <a:r>
              <a:rPr lang="en-US" sz="1200" dirty="0" smtClean="0">
                <a:solidFill>
                  <a:schemeClr val="bg1">
                    <a:lumMod val="50000"/>
                  </a:schemeClr>
                </a:solidFill>
              </a:rPr>
              <a:t/>
            </a:r>
            <a:br>
              <a:rPr lang="en-US" sz="1200" dirty="0" smtClean="0">
                <a:solidFill>
                  <a:schemeClr val="bg1">
                    <a:lumMod val="50000"/>
                  </a:schemeClr>
                </a:solidFill>
              </a:rPr>
            </a:br>
            <a:r>
              <a:rPr lang="en-US" sz="1600" dirty="0" smtClean="0"/>
              <a:t>Philippe Feautrier, Eric </a:t>
            </a:r>
            <a:r>
              <a:rPr lang="en-US" sz="1600" dirty="0" err="1" smtClean="0"/>
              <a:t>Stadler</a:t>
            </a:r>
            <a:r>
              <a:rPr lang="en-US" sz="1200" dirty="0" smtClean="0">
                <a:solidFill>
                  <a:schemeClr val="bg1">
                    <a:lumMod val="50000"/>
                  </a:schemeClr>
                </a:solidFill>
              </a:rPr>
              <a:t/>
            </a:r>
            <a:br>
              <a:rPr lang="en-US" sz="1200" dirty="0" smtClean="0">
                <a:solidFill>
                  <a:schemeClr val="bg1">
                    <a:lumMod val="50000"/>
                  </a:schemeClr>
                </a:solidFill>
              </a:rPr>
            </a:br>
            <a:r>
              <a:rPr lang="en-US" sz="1200" dirty="0" smtClean="0">
                <a:solidFill>
                  <a:srgbClr val="0000CC"/>
                </a:solidFill>
              </a:rPr>
              <a:t> </a:t>
            </a:r>
            <a:r>
              <a:rPr lang="en-US" sz="1200" dirty="0" err="1" smtClean="0">
                <a:solidFill>
                  <a:srgbClr val="0000CC"/>
                </a:solidFill>
              </a:rPr>
              <a:t>Institut</a:t>
            </a:r>
            <a:r>
              <a:rPr lang="en-US" sz="1200" dirty="0" smtClean="0">
                <a:solidFill>
                  <a:srgbClr val="0000CC"/>
                </a:solidFill>
              </a:rPr>
              <a:t> de </a:t>
            </a:r>
            <a:r>
              <a:rPr lang="en-US" sz="1200" dirty="0" err="1" smtClean="0">
                <a:solidFill>
                  <a:srgbClr val="0000CC"/>
                </a:solidFill>
              </a:rPr>
              <a:t>Planétologie</a:t>
            </a:r>
            <a:r>
              <a:rPr lang="en-US" sz="1200" dirty="0" smtClean="0">
                <a:solidFill>
                  <a:srgbClr val="0000CC"/>
                </a:solidFill>
              </a:rPr>
              <a:t> et </a:t>
            </a:r>
            <a:r>
              <a:rPr lang="en-US" sz="1200" dirty="0" err="1" smtClean="0">
                <a:solidFill>
                  <a:srgbClr val="0000CC"/>
                </a:solidFill>
              </a:rPr>
              <a:t>d’Astrophysique</a:t>
            </a:r>
            <a:r>
              <a:rPr lang="en-US" sz="1200" dirty="0" smtClean="0">
                <a:solidFill>
                  <a:srgbClr val="0000CC"/>
                </a:solidFill>
              </a:rPr>
              <a:t> de Grenoble (http://</a:t>
            </a:r>
            <a:r>
              <a:rPr lang="fr-FR" sz="1200" dirty="0" smtClean="0"/>
              <a:t> http://ipag.osug.fr/</a:t>
            </a:r>
            <a:r>
              <a:rPr lang="en-US" sz="1200" dirty="0" smtClean="0">
                <a:solidFill>
                  <a:srgbClr val="0000CC"/>
                </a:solidFill>
              </a:rPr>
              <a:t>) </a:t>
            </a:r>
            <a:r>
              <a:rPr lang="en-US" sz="1200" dirty="0" smtClean="0">
                <a:solidFill>
                  <a:schemeClr val="bg1">
                    <a:lumMod val="50000"/>
                  </a:schemeClr>
                </a:solidFill>
              </a:rPr>
              <a:t/>
            </a:r>
            <a:br>
              <a:rPr lang="en-US" sz="1200" dirty="0" smtClean="0">
                <a:solidFill>
                  <a:schemeClr val="bg1">
                    <a:lumMod val="50000"/>
                  </a:schemeClr>
                </a:solidFill>
              </a:rPr>
            </a:br>
            <a:r>
              <a:rPr lang="en-US" sz="1600" dirty="0" smtClean="0"/>
              <a:t>Jean-Luc </a:t>
            </a:r>
            <a:r>
              <a:rPr lang="en-US" sz="1600" dirty="0" err="1" smtClean="0"/>
              <a:t>Gach</a:t>
            </a:r>
            <a:r>
              <a:rPr lang="en-US" sz="1600" dirty="0" smtClean="0"/>
              <a:t>, Philippe </a:t>
            </a:r>
            <a:r>
              <a:rPr lang="en-US" sz="1600" dirty="0" err="1" smtClean="0"/>
              <a:t>Balard</a:t>
            </a:r>
            <a:r>
              <a:rPr lang="en-US" sz="1600" dirty="0" smtClean="0"/>
              <a:t>, Christian Guillaume</a:t>
            </a:r>
            <a:endParaRPr lang="en-US" sz="1200" dirty="0" smtClean="0"/>
          </a:p>
          <a:p>
            <a:pPr>
              <a:lnSpc>
                <a:spcPct val="120000"/>
              </a:lnSpc>
              <a:spcBef>
                <a:spcPts val="0"/>
              </a:spcBef>
              <a:defRPr/>
            </a:pPr>
            <a:r>
              <a:rPr lang="fr-FR" sz="1200" dirty="0" smtClean="0">
                <a:solidFill>
                  <a:srgbClr val="0000CC"/>
                </a:solidFill>
              </a:rPr>
              <a:t>Laboratoire d'Astrophysique de Marseille LAM (http://www.lam.oamp.fr)</a:t>
            </a:r>
            <a:endParaRPr lang="en-US" sz="1200" dirty="0" smtClean="0">
              <a:solidFill>
                <a:srgbClr val="0000CC"/>
              </a:solidFill>
            </a:endParaRPr>
          </a:p>
        </p:txBody>
      </p:sp>
      <p:pic>
        <p:nvPicPr>
          <p:cNvPr id="9220" name="Picture 14" descr="caeleste_logoOK"/>
          <p:cNvPicPr>
            <a:picLocks noChangeAspect="1" noChangeArrowheads="1"/>
          </p:cNvPicPr>
          <p:nvPr/>
        </p:nvPicPr>
        <p:blipFill>
          <a:blip r:embed="rId2">
            <a:extLst>
              <a:ext uri="{28A0092B-C50C-407E-A947-70E740481C1C}">
                <a14:useLocalDpi xmlns:a14="http://schemas.microsoft.com/office/drawing/2010/main" val="0"/>
              </a:ext>
            </a:extLst>
          </a:blip>
          <a:srcRect l="26556" t="14781" r="4564" b="59354"/>
          <a:stretch>
            <a:fillRect/>
          </a:stretch>
        </p:blipFill>
        <p:spPr bwMode="auto">
          <a:xfrm>
            <a:off x="1403350" y="908050"/>
            <a:ext cx="2562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11DB3D2C-9DC2-406D-9993-C5CAD349F95B}" type="slidenum">
              <a:rPr lang="en-US" sz="1400" smtClean="0"/>
              <a:pPr/>
              <a:t>1</a:t>
            </a:fld>
            <a:endParaRPr lang="en-US" sz="1400" smtClean="0"/>
          </a:p>
        </p:txBody>
      </p:sp>
      <p:sp>
        <p:nvSpPr>
          <p:cNvPr id="9222" name="Footer Placeholder 10"/>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pic>
        <p:nvPicPr>
          <p:cNvPr id="9223" name="Picture 1" descr="G:\Toulouse\logo_lam.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1125538"/>
            <a:ext cx="16525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 descr="http://portail.osug.fr/spip.php?action=acceder_document&amp;arg=95&amp;cle=9e0a75a901fc40abf2decfb379845eb1d8141556&amp;file=jpg%2FIPAGlogoPos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0"/>
            <a:ext cx="139223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Date Placeholder 1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pic>
        <p:nvPicPr>
          <p:cNvPr id="9226" name="Picture 10" descr="H:\Projects\Conferences\logos\e2v_Master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150" y="115888"/>
            <a:ext cx="1441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2" descr="http://www.uma.es/media/themes/uma/img/logo_um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188913"/>
            <a:ext cx="657225" cy="657225"/>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00113" y="152400"/>
            <a:ext cx="6672262" cy="633413"/>
          </a:xfrm>
        </p:spPr>
        <p:txBody>
          <a:bodyPr/>
          <a:lstStyle/>
          <a:p>
            <a:r>
              <a:rPr lang="en-US" sz="2800" smtClean="0"/>
              <a:t>and trade with CIC and Dark Current</a:t>
            </a:r>
          </a:p>
        </p:txBody>
      </p:sp>
      <p:sp>
        <p:nvSpPr>
          <p:cNvPr id="18435" name="Content Placeholder 2"/>
          <p:cNvSpPr>
            <a:spLocks noGrp="1"/>
          </p:cNvSpPr>
          <p:nvPr>
            <p:ph idx="1"/>
          </p:nvPr>
        </p:nvSpPr>
        <p:spPr>
          <a:xfrm>
            <a:off x="900113" y="3716338"/>
            <a:ext cx="7416800" cy="2017712"/>
          </a:xfrm>
        </p:spPr>
        <p:txBody>
          <a:bodyPr/>
          <a:lstStyle/>
          <a:p>
            <a:r>
              <a:rPr lang="en-US" sz="2000" smtClean="0"/>
              <a:t>As expected CIC does not increase with integration voltage. </a:t>
            </a:r>
          </a:p>
          <a:p>
            <a:r>
              <a:rPr lang="en-US" sz="2000" smtClean="0"/>
              <a:t>Once out of inversion, dark current does not increase further with integration voltage.</a:t>
            </a:r>
          </a:p>
          <a:p>
            <a:pPr lvl="1"/>
            <a:r>
              <a:rPr lang="en-US" sz="1600" smtClean="0"/>
              <a:t>thanks to “Intrinsic dithering” – uses the fact that after inversion holes that have migrated into Si/SiO</a:t>
            </a:r>
            <a:r>
              <a:rPr lang="en-US" sz="1600" baseline="-25000" smtClean="0"/>
              <a:t>2</a:t>
            </a:r>
            <a:r>
              <a:rPr lang="en-US" sz="1600" smtClean="0"/>
              <a:t> I/F have long release time constant.</a:t>
            </a:r>
            <a:endParaRPr lang="en-US" sz="1600" baseline="-25000" smtClean="0"/>
          </a:p>
          <a:p>
            <a:r>
              <a:rPr lang="en-US" sz="2000" smtClean="0"/>
              <a:t>Goal Dark Current and PSF specs are met at 8V.</a:t>
            </a:r>
          </a:p>
        </p:txBody>
      </p:sp>
      <p:sp>
        <p:nvSpPr>
          <p:cNvPr id="18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18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1C198DF4-5041-441A-BF87-7EA46A2FCFF5}" type="slidenum">
              <a:rPr lang="en-US" sz="1400" smtClean="0"/>
              <a:pPr/>
              <a:t>10</a:t>
            </a:fld>
            <a:endParaRPr lang="en-US" sz="1400" smtClean="0"/>
          </a:p>
        </p:txBody>
      </p:sp>
      <p:pic>
        <p:nvPicPr>
          <p:cNvPr id="184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268413"/>
            <a:ext cx="444341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68413"/>
            <a:ext cx="444341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Box 13"/>
          <p:cNvSpPr txBox="1">
            <a:spLocks noChangeArrowheads="1"/>
          </p:cNvSpPr>
          <p:nvPr/>
        </p:nvSpPr>
        <p:spPr bwMode="auto">
          <a:xfrm>
            <a:off x="7164388" y="4797425"/>
            <a:ext cx="14398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buFont typeface="Wingdings" pitchFamily="2" charset="2"/>
              <a:buChar char="ü"/>
            </a:pPr>
            <a:r>
              <a:rPr lang="en-US" sz="9600">
                <a:solidFill>
                  <a:srgbClr val="00B050"/>
                </a:solidFill>
              </a:rPr>
              <a:t>  </a:t>
            </a:r>
          </a:p>
        </p:txBody>
      </p:sp>
      <p:cxnSp>
        <p:nvCxnSpPr>
          <p:cNvPr id="18442" name="Straight Connector 150"/>
          <p:cNvCxnSpPr>
            <a:cxnSpLocks noChangeShapeType="1"/>
          </p:cNvCxnSpPr>
          <p:nvPr/>
        </p:nvCxnSpPr>
        <p:spPr bwMode="auto">
          <a:xfrm rot="5400000" flipH="1" flipV="1">
            <a:off x="2232819" y="2456656"/>
            <a:ext cx="1079500" cy="1588"/>
          </a:xfrm>
          <a:prstGeom prst="line">
            <a:avLst/>
          </a:prstGeom>
          <a:noFill/>
          <a:ln w="38100" algn="ctr">
            <a:solidFill>
              <a:srgbClr val="33CC33"/>
            </a:solidFill>
            <a:prstDash val="sysDash"/>
            <a:round/>
            <a:headEnd/>
            <a:tailEnd/>
          </a:ln>
          <a:extLst>
            <a:ext uri="{909E8E84-426E-40DD-AFC4-6F175D3DCCD1}">
              <a14:hiddenFill xmlns:a14="http://schemas.microsoft.com/office/drawing/2010/main">
                <a:noFill/>
              </a14:hiddenFill>
            </a:ext>
          </a:extLst>
        </p:spPr>
      </p:cxnSp>
      <p:cxnSp>
        <p:nvCxnSpPr>
          <p:cNvPr id="18443" name="Straight Connector 150"/>
          <p:cNvCxnSpPr>
            <a:cxnSpLocks noChangeShapeType="1"/>
          </p:cNvCxnSpPr>
          <p:nvPr/>
        </p:nvCxnSpPr>
        <p:spPr bwMode="auto">
          <a:xfrm rot="5400000" flipH="1" flipV="1">
            <a:off x="6696869" y="2167731"/>
            <a:ext cx="1079500" cy="1588"/>
          </a:xfrm>
          <a:prstGeom prst="line">
            <a:avLst/>
          </a:prstGeom>
          <a:noFill/>
          <a:ln w="38100" algn="ctr">
            <a:solidFill>
              <a:srgbClr val="33CC33"/>
            </a:solidFill>
            <a:prstDash val="sysDash"/>
            <a:round/>
            <a:headEnd/>
            <a:tailEnd/>
          </a:ln>
          <a:extLst>
            <a:ext uri="{909E8E84-426E-40DD-AFC4-6F175D3DCCD1}">
              <a14:hiddenFill xmlns:a14="http://schemas.microsoft.com/office/drawing/2010/main">
                <a:noFill/>
              </a14:hiddenFill>
            </a:ext>
          </a:extLst>
        </p:spPr>
      </p:cxnSp>
      <p:pic>
        <p:nvPicPr>
          <p:cNvPr id="1844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5732463"/>
            <a:ext cx="480377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Box 10"/>
          <p:cNvSpPr txBox="1">
            <a:spLocks noChangeArrowheads="1"/>
          </p:cNvSpPr>
          <p:nvPr/>
        </p:nvSpPr>
        <p:spPr bwMode="auto">
          <a:xfrm>
            <a:off x="1619250" y="1052513"/>
            <a:ext cx="1223963" cy="307975"/>
          </a:xfrm>
          <a:prstGeom prst="rect">
            <a:avLst/>
          </a:prstGeom>
          <a:solidFill>
            <a:srgbClr val="CCFFFF"/>
          </a:solidFill>
          <a:ln w="19050">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solidFill>
                  <a:srgbClr val="0000FF"/>
                </a:solidFill>
              </a:rPr>
              <a:t>1200fps</a:t>
            </a:r>
          </a:p>
        </p:txBody>
      </p:sp>
      <p:sp>
        <p:nvSpPr>
          <p:cNvPr id="18446" name="TextBox 10"/>
          <p:cNvSpPr txBox="1">
            <a:spLocks noChangeArrowheads="1"/>
          </p:cNvSpPr>
          <p:nvPr/>
        </p:nvSpPr>
        <p:spPr bwMode="auto">
          <a:xfrm>
            <a:off x="6011863" y="1052513"/>
            <a:ext cx="1223962" cy="307975"/>
          </a:xfrm>
          <a:prstGeom prst="rect">
            <a:avLst/>
          </a:prstGeom>
          <a:solidFill>
            <a:srgbClr val="CCFFFF"/>
          </a:solidFill>
          <a:ln w="19050">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solidFill>
                  <a:srgbClr val="0000FF"/>
                </a:solidFill>
              </a:rPr>
              <a:t>100fps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95288" y="0"/>
            <a:ext cx="6886575" cy="633413"/>
          </a:xfrm>
        </p:spPr>
        <p:txBody>
          <a:bodyPr/>
          <a:lstStyle/>
          <a:p>
            <a:r>
              <a:rPr lang="en-US" sz="2400" smtClean="0"/>
              <a:t>Improvement to Design of HV Clock</a:t>
            </a:r>
          </a:p>
        </p:txBody>
      </p:sp>
      <p:sp>
        <p:nvSpPr>
          <p:cNvPr id="19459" name="Content Placeholder 2"/>
          <p:cNvSpPr>
            <a:spLocks noGrp="1"/>
          </p:cNvSpPr>
          <p:nvPr>
            <p:ph idx="1"/>
          </p:nvPr>
        </p:nvSpPr>
        <p:spPr>
          <a:xfrm>
            <a:off x="539750" y="3284538"/>
            <a:ext cx="7772400" cy="3168650"/>
          </a:xfrm>
        </p:spPr>
        <p:txBody>
          <a:bodyPr/>
          <a:lstStyle/>
          <a:p>
            <a:pPr>
              <a:lnSpc>
                <a:spcPct val="110000"/>
              </a:lnSpc>
              <a:spcBef>
                <a:spcPct val="0"/>
              </a:spcBef>
            </a:pPr>
            <a:r>
              <a:rPr lang="en-US" sz="1800" smtClean="0"/>
              <a:t>Design </a:t>
            </a:r>
            <a:r>
              <a:rPr lang="en-US" sz="1800" smtClean="0">
                <a:cs typeface="Arial" charset="0"/>
              </a:rPr>
              <a:t>→ </a:t>
            </a:r>
            <a:r>
              <a:rPr lang="en-US" sz="1800" smtClean="0"/>
              <a:t>LC resonant circuit</a:t>
            </a:r>
          </a:p>
          <a:p>
            <a:pPr lvl="1">
              <a:lnSpc>
                <a:spcPct val="110000"/>
              </a:lnSpc>
              <a:spcBef>
                <a:spcPct val="0"/>
              </a:spcBef>
            </a:pPr>
            <a:r>
              <a:rPr lang="en-US" sz="1600" smtClean="0"/>
              <a:t>switch, transformer, and capacitor (includes that of the CCD phases);</a:t>
            </a:r>
          </a:p>
          <a:p>
            <a:pPr lvl="1">
              <a:lnSpc>
                <a:spcPct val="110000"/>
              </a:lnSpc>
              <a:spcBef>
                <a:spcPct val="0"/>
              </a:spcBef>
            </a:pPr>
            <a:r>
              <a:rPr lang="en-US" sz="1600" smtClean="0"/>
              <a:t>tune to resonate at pixel (switch) frequency;</a:t>
            </a:r>
          </a:p>
          <a:p>
            <a:pPr lvl="1">
              <a:lnSpc>
                <a:spcPct val="110000"/>
              </a:lnSpc>
              <a:spcBef>
                <a:spcPct val="0"/>
              </a:spcBef>
            </a:pPr>
            <a:r>
              <a:rPr lang="en-US" sz="1600" smtClean="0"/>
              <a:t>simple, low power dissipation.</a:t>
            </a:r>
          </a:p>
          <a:p>
            <a:pPr>
              <a:lnSpc>
                <a:spcPct val="110000"/>
              </a:lnSpc>
              <a:spcBef>
                <a:spcPct val="0"/>
              </a:spcBef>
            </a:pPr>
            <a:r>
              <a:rPr lang="en-US" sz="1800" smtClean="0"/>
              <a:t>First implementation:</a:t>
            </a:r>
          </a:p>
          <a:p>
            <a:pPr lvl="1">
              <a:lnSpc>
                <a:spcPct val="110000"/>
              </a:lnSpc>
              <a:spcBef>
                <a:spcPct val="0"/>
              </a:spcBef>
            </a:pPr>
            <a:r>
              <a:rPr lang="en-US" sz="1600" smtClean="0"/>
              <a:t>levels stabilized by simply correction for the integrated difference between peak and reference level.</a:t>
            </a:r>
          </a:p>
          <a:p>
            <a:pPr lvl="1">
              <a:lnSpc>
                <a:spcPct val="110000"/>
              </a:lnSpc>
              <a:spcBef>
                <a:spcPct val="0"/>
              </a:spcBef>
            </a:pPr>
            <a:r>
              <a:rPr lang="en-US" sz="1600" smtClean="0"/>
              <a:t>Problem is that it does not respond quickly to transients/disturbances.</a:t>
            </a:r>
          </a:p>
          <a:p>
            <a:pPr>
              <a:lnSpc>
                <a:spcPct val="110000"/>
              </a:lnSpc>
              <a:spcBef>
                <a:spcPct val="0"/>
              </a:spcBef>
            </a:pPr>
            <a:r>
              <a:rPr lang="en-US" sz="1800" smtClean="0"/>
              <a:t>Both measurements and simulations prove that the resonance circuit is very sensitive to any changes in the load. The load (the CCD) changes during read out due to changes in clock (inter) capacitances.</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194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Downing Optical AO WFS </a:t>
            </a:r>
          </a:p>
        </p:txBody>
      </p:sp>
      <p:sp>
        <p:nvSpPr>
          <p:cNvPr id="194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3B1D4EBC-AD5A-4A19-9E68-D4844B2F5368}" type="slidenum">
              <a:rPr lang="en-US" sz="1400" smtClean="0"/>
              <a:pPr/>
              <a:t>11</a:t>
            </a:fld>
            <a:endParaRPr lang="en-US" sz="1400" smtClean="0"/>
          </a:p>
        </p:txBody>
      </p:sp>
      <p:grpSp>
        <p:nvGrpSpPr>
          <p:cNvPr id="19463" name="Group 9"/>
          <p:cNvGrpSpPr>
            <a:grpSpLocks/>
          </p:cNvGrpSpPr>
          <p:nvPr/>
        </p:nvGrpSpPr>
        <p:grpSpPr bwMode="auto">
          <a:xfrm>
            <a:off x="395288" y="549275"/>
            <a:ext cx="6624637" cy="2641600"/>
            <a:chOff x="539750" y="548680"/>
            <a:chExt cx="6769104" cy="2642197"/>
          </a:xfrm>
        </p:grpSpPr>
        <p:pic>
          <p:nvPicPr>
            <p:cNvPr id="19489" name="Picture 2" descr="Schematic Pr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92151"/>
              <a:ext cx="6769104" cy="24987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90" name="TextBox 7"/>
            <p:cNvSpPr txBox="1">
              <a:spLocks noChangeArrowheads="1"/>
            </p:cNvSpPr>
            <p:nvPr/>
          </p:nvSpPr>
          <p:spPr bwMode="auto">
            <a:xfrm>
              <a:off x="5148263" y="548680"/>
              <a:ext cx="1008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600"/>
                <a:t>Peak Detector</a:t>
              </a:r>
            </a:p>
          </p:txBody>
        </p:sp>
        <p:sp>
          <p:nvSpPr>
            <p:cNvPr id="19491" name="TextBox 8"/>
            <p:cNvSpPr txBox="1">
              <a:spLocks noChangeArrowheads="1"/>
            </p:cNvSpPr>
            <p:nvPr/>
          </p:nvSpPr>
          <p:spPr bwMode="auto">
            <a:xfrm>
              <a:off x="5868144" y="1988840"/>
              <a:ext cx="10080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600"/>
                <a:t>Peak Detector</a:t>
              </a:r>
            </a:p>
          </p:txBody>
        </p:sp>
      </p:grpSp>
      <p:cxnSp>
        <p:nvCxnSpPr>
          <p:cNvPr id="19464" name="Straight Arrow Connector 11"/>
          <p:cNvCxnSpPr>
            <a:cxnSpLocks noChangeShapeType="1"/>
          </p:cNvCxnSpPr>
          <p:nvPr/>
        </p:nvCxnSpPr>
        <p:spPr bwMode="auto">
          <a:xfrm flipH="1" flipV="1">
            <a:off x="5795963" y="981075"/>
            <a:ext cx="1216025" cy="2159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19465" name="Group 43"/>
          <p:cNvGrpSpPr>
            <a:grpSpLocks/>
          </p:cNvGrpSpPr>
          <p:nvPr/>
        </p:nvGrpSpPr>
        <p:grpSpPr bwMode="auto">
          <a:xfrm>
            <a:off x="539750" y="2492375"/>
            <a:ext cx="2195513" cy="649288"/>
            <a:chOff x="395536" y="2492896"/>
            <a:chExt cx="2195736" cy="648072"/>
          </a:xfrm>
        </p:grpSpPr>
        <p:grpSp>
          <p:nvGrpSpPr>
            <p:cNvPr id="19478" name="Group 38"/>
            <p:cNvGrpSpPr>
              <a:grpSpLocks/>
            </p:cNvGrpSpPr>
            <p:nvPr/>
          </p:nvGrpSpPr>
          <p:grpSpPr bwMode="auto">
            <a:xfrm>
              <a:off x="395536" y="2492896"/>
              <a:ext cx="2195736" cy="648072"/>
              <a:chOff x="6948264" y="2564904"/>
              <a:chExt cx="2195736" cy="648072"/>
            </a:xfrm>
          </p:grpSpPr>
          <p:cxnSp>
            <p:nvCxnSpPr>
              <p:cNvPr id="19481" name="Straight Connector 19"/>
              <p:cNvCxnSpPr>
                <a:cxnSpLocks noChangeShapeType="1"/>
              </p:cNvCxnSpPr>
              <p:nvPr/>
            </p:nvCxnSpPr>
            <p:spPr bwMode="auto">
              <a:xfrm>
                <a:off x="7092280" y="3068960"/>
                <a:ext cx="792088" cy="0"/>
              </a:xfrm>
              <a:prstGeom prst="line">
                <a:avLst/>
              </a:prstGeom>
              <a:noFill/>
              <a:ln w="28575" algn="ctr">
                <a:solidFill>
                  <a:srgbClr val="0000FF"/>
                </a:solidFill>
                <a:round/>
                <a:headEnd/>
                <a:tailEnd/>
              </a:ln>
              <a:extLst>
                <a:ext uri="{909E8E84-426E-40DD-AFC4-6F175D3DCCD1}">
                  <a14:hiddenFill xmlns:a14="http://schemas.microsoft.com/office/drawing/2010/main">
                    <a:noFill/>
                  </a14:hiddenFill>
                </a:ext>
              </a:extLst>
            </p:spPr>
          </p:cxnSp>
          <p:cxnSp>
            <p:nvCxnSpPr>
              <p:cNvPr id="19482" name="Straight Connector 20"/>
              <p:cNvCxnSpPr>
                <a:cxnSpLocks noChangeShapeType="1"/>
              </p:cNvCxnSpPr>
              <p:nvPr/>
            </p:nvCxnSpPr>
            <p:spPr bwMode="auto">
              <a:xfrm>
                <a:off x="7884368" y="2636912"/>
                <a:ext cx="1152128" cy="0"/>
              </a:xfrm>
              <a:prstGeom prst="line">
                <a:avLst/>
              </a:prstGeom>
              <a:noFill/>
              <a:ln w="28575" algn="ctr">
                <a:solidFill>
                  <a:srgbClr val="0000FF"/>
                </a:solidFill>
                <a:round/>
                <a:headEnd/>
                <a:tailEnd/>
              </a:ln>
              <a:extLst>
                <a:ext uri="{909E8E84-426E-40DD-AFC4-6F175D3DCCD1}">
                  <a14:hiddenFill xmlns:a14="http://schemas.microsoft.com/office/drawing/2010/main">
                    <a:noFill/>
                  </a14:hiddenFill>
                </a:ext>
              </a:extLst>
            </p:spPr>
          </p:cxnSp>
          <p:cxnSp>
            <p:nvCxnSpPr>
              <p:cNvPr id="19483" name="Straight Connector 22"/>
              <p:cNvCxnSpPr>
                <a:cxnSpLocks noChangeShapeType="1"/>
              </p:cNvCxnSpPr>
              <p:nvPr/>
            </p:nvCxnSpPr>
            <p:spPr bwMode="auto">
              <a:xfrm flipV="1">
                <a:off x="7884368" y="2636912"/>
                <a:ext cx="0" cy="432048"/>
              </a:xfrm>
              <a:prstGeom prst="line">
                <a:avLst/>
              </a:prstGeom>
              <a:noFill/>
              <a:ln w="28575" algn="ctr">
                <a:solidFill>
                  <a:srgbClr val="0000FF"/>
                </a:solidFill>
                <a:round/>
                <a:headEnd/>
                <a:tailEnd/>
              </a:ln>
              <a:extLst>
                <a:ext uri="{909E8E84-426E-40DD-AFC4-6F175D3DCCD1}">
                  <a14:hiddenFill xmlns:a14="http://schemas.microsoft.com/office/drawing/2010/main">
                    <a:noFill/>
                  </a14:hiddenFill>
                </a:ext>
              </a:extLst>
            </p:spPr>
          </p:cxnSp>
          <p:cxnSp>
            <p:nvCxnSpPr>
              <p:cNvPr id="19484" name="Straight Connector 30"/>
              <p:cNvCxnSpPr>
                <a:cxnSpLocks noChangeShapeType="1"/>
              </p:cNvCxnSpPr>
              <p:nvPr/>
            </p:nvCxnSpPr>
            <p:spPr bwMode="auto">
              <a:xfrm flipV="1">
                <a:off x="7092280" y="2636912"/>
                <a:ext cx="0" cy="432048"/>
              </a:xfrm>
              <a:prstGeom prst="line">
                <a:avLst/>
              </a:prstGeom>
              <a:noFill/>
              <a:ln w="28575" algn="ctr">
                <a:solidFill>
                  <a:srgbClr val="0000FF"/>
                </a:solidFill>
                <a:round/>
                <a:headEnd/>
                <a:tailEnd/>
              </a:ln>
              <a:extLst>
                <a:ext uri="{909E8E84-426E-40DD-AFC4-6F175D3DCCD1}">
                  <a14:hiddenFill xmlns:a14="http://schemas.microsoft.com/office/drawing/2010/main">
                    <a:noFill/>
                  </a14:hiddenFill>
                </a:ext>
              </a:extLst>
            </p:spPr>
          </p:cxnSp>
          <p:cxnSp>
            <p:nvCxnSpPr>
              <p:cNvPr id="32" name="Straight Connector 31"/>
              <p:cNvCxnSpPr/>
              <p:nvPr/>
            </p:nvCxnSpPr>
            <p:spPr bwMode="auto">
              <a:xfrm flipV="1">
                <a:off x="8459718" y="2564904"/>
                <a:ext cx="0" cy="648072"/>
              </a:xfrm>
              <a:prstGeom prst="line">
                <a:avLst/>
              </a:prstGeom>
              <a:noFill/>
              <a:ln w="12700" cap="flat" cmpd="sng" algn="ctr">
                <a:solidFill>
                  <a:schemeClr val="bg1">
                    <a:lumMod val="65000"/>
                  </a:schemeClr>
                </a:solidFill>
                <a:prstDash val="sysDot"/>
                <a:round/>
                <a:headEnd type="none" w="med" len="med"/>
                <a:tailEnd type="none" w="med" len="med"/>
              </a:ln>
              <a:effectLst/>
            </p:spPr>
          </p:cxnSp>
          <p:cxnSp>
            <p:nvCxnSpPr>
              <p:cNvPr id="35" name="Straight Connector 34"/>
              <p:cNvCxnSpPr/>
              <p:nvPr/>
            </p:nvCxnSpPr>
            <p:spPr bwMode="auto">
              <a:xfrm flipV="1">
                <a:off x="7740507" y="2564904"/>
                <a:ext cx="0" cy="648072"/>
              </a:xfrm>
              <a:prstGeom prst="line">
                <a:avLst/>
              </a:prstGeom>
              <a:noFill/>
              <a:ln w="12700" cap="flat" cmpd="sng" algn="ctr">
                <a:solidFill>
                  <a:schemeClr val="bg1">
                    <a:lumMod val="65000"/>
                  </a:schemeClr>
                </a:solidFill>
                <a:prstDash val="sysDot"/>
                <a:round/>
                <a:headEnd type="none" w="med" len="med"/>
                <a:tailEnd type="none" w="med" len="med"/>
              </a:ln>
              <a:effectLst/>
            </p:spPr>
          </p:cxnSp>
          <p:cxnSp>
            <p:nvCxnSpPr>
              <p:cNvPr id="36" name="Straight Connector 35"/>
              <p:cNvCxnSpPr/>
              <p:nvPr/>
            </p:nvCxnSpPr>
            <p:spPr bwMode="auto">
              <a:xfrm flipH="1">
                <a:off x="7019709" y="3068784"/>
                <a:ext cx="2124291" cy="0"/>
              </a:xfrm>
              <a:prstGeom prst="line">
                <a:avLst/>
              </a:prstGeom>
              <a:noFill/>
              <a:ln w="12700" cap="flat" cmpd="sng" algn="ctr">
                <a:solidFill>
                  <a:schemeClr val="bg1">
                    <a:lumMod val="65000"/>
                  </a:schemeClr>
                </a:solidFill>
                <a:prstDash val="sysDot"/>
                <a:round/>
                <a:headEnd type="none" w="med" len="med"/>
                <a:tailEnd type="none" w="med" len="med"/>
              </a:ln>
              <a:effectLst/>
            </p:spPr>
          </p:cxnSp>
          <p:cxnSp>
            <p:nvCxnSpPr>
              <p:cNvPr id="19488" name="Straight Connector 41"/>
              <p:cNvCxnSpPr>
                <a:cxnSpLocks noChangeShapeType="1"/>
              </p:cNvCxnSpPr>
              <p:nvPr/>
            </p:nvCxnSpPr>
            <p:spPr bwMode="auto">
              <a:xfrm>
                <a:off x="6948264" y="2636912"/>
                <a:ext cx="144016" cy="0"/>
              </a:xfrm>
              <a:prstGeom prst="line">
                <a:avLst/>
              </a:prstGeom>
              <a:noFill/>
              <a:ln w="28575" algn="ctr">
                <a:solidFill>
                  <a:srgbClr val="0000FF"/>
                </a:solidFill>
                <a:round/>
                <a:headEnd/>
                <a:tailEnd/>
              </a:ln>
              <a:extLst>
                <a:ext uri="{909E8E84-426E-40DD-AFC4-6F175D3DCCD1}">
                  <a14:hiddenFill xmlns:a14="http://schemas.microsoft.com/office/drawing/2010/main">
                    <a:noFill/>
                  </a14:hiddenFill>
                </a:ext>
              </a:extLst>
            </p:spPr>
          </p:cxnSp>
        </p:grpSp>
        <p:sp>
          <p:nvSpPr>
            <p:cNvPr id="19479" name="TextBox 39"/>
            <p:cNvSpPr txBox="1">
              <a:spLocks noChangeArrowheads="1"/>
            </p:cNvSpPr>
            <p:nvPr/>
          </p:nvSpPr>
          <p:spPr bwMode="auto">
            <a:xfrm>
              <a:off x="611560" y="2564904"/>
              <a:ext cx="576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a:solidFill>
                    <a:srgbClr val="0000FF"/>
                  </a:solidFill>
                </a:rPr>
                <a:t>ON</a:t>
              </a:r>
            </a:p>
          </p:txBody>
        </p:sp>
        <p:sp>
          <p:nvSpPr>
            <p:cNvPr id="19480" name="TextBox 40"/>
            <p:cNvSpPr txBox="1">
              <a:spLocks noChangeArrowheads="1"/>
            </p:cNvSpPr>
            <p:nvPr/>
          </p:nvSpPr>
          <p:spPr bwMode="auto">
            <a:xfrm>
              <a:off x="1547664" y="2636912"/>
              <a:ext cx="8640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a:solidFill>
                    <a:srgbClr val="0000FF"/>
                  </a:solidFill>
                </a:rPr>
                <a:t>OFF</a:t>
              </a:r>
            </a:p>
          </p:txBody>
        </p:sp>
      </p:grpSp>
      <p:grpSp>
        <p:nvGrpSpPr>
          <p:cNvPr id="19466" name="Group 49"/>
          <p:cNvGrpSpPr>
            <a:grpSpLocks/>
          </p:cNvGrpSpPr>
          <p:nvPr/>
        </p:nvGrpSpPr>
        <p:grpSpPr bwMode="auto">
          <a:xfrm>
            <a:off x="6596063" y="908050"/>
            <a:ext cx="2547937" cy="2066925"/>
            <a:chOff x="6596516" y="908050"/>
            <a:chExt cx="2547484" cy="2067416"/>
          </a:xfrm>
        </p:grpSpPr>
        <p:grpSp>
          <p:nvGrpSpPr>
            <p:cNvPr id="19467" name="Group 16"/>
            <p:cNvGrpSpPr>
              <a:grpSpLocks/>
            </p:cNvGrpSpPr>
            <p:nvPr/>
          </p:nvGrpSpPr>
          <p:grpSpPr bwMode="auto">
            <a:xfrm>
              <a:off x="7031038" y="908050"/>
              <a:ext cx="2112962" cy="2067416"/>
              <a:chOff x="7031767" y="1484784"/>
              <a:chExt cx="2112233" cy="2067222"/>
            </a:xfrm>
          </p:grpSpPr>
          <p:pic>
            <p:nvPicPr>
              <p:cNvPr id="19472" name="Picture 2" descr="File:Simple sine wav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767" y="1484784"/>
                <a:ext cx="2112233"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73" name="Straight Connector 149"/>
              <p:cNvCxnSpPr>
                <a:cxnSpLocks noChangeShapeType="1"/>
              </p:cNvCxnSpPr>
              <p:nvPr/>
            </p:nvCxnSpPr>
            <p:spPr bwMode="auto">
              <a:xfrm>
                <a:off x="7127776" y="1772816"/>
                <a:ext cx="2016224" cy="0"/>
              </a:xfrm>
              <a:prstGeom prst="line">
                <a:avLst/>
              </a:prstGeom>
              <a:noFill/>
              <a:ln w="19050"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19474" name="Straight Connector 149"/>
              <p:cNvCxnSpPr>
                <a:cxnSpLocks noChangeShapeType="1"/>
              </p:cNvCxnSpPr>
              <p:nvPr/>
            </p:nvCxnSpPr>
            <p:spPr bwMode="auto">
              <a:xfrm>
                <a:off x="7127776" y="2780928"/>
                <a:ext cx="2016224" cy="0"/>
              </a:xfrm>
              <a:prstGeom prst="line">
                <a:avLst/>
              </a:prstGeom>
              <a:noFill/>
              <a:ln w="19050" algn="ctr">
                <a:solidFill>
                  <a:srgbClr val="FF0000"/>
                </a:solidFill>
                <a:prstDash val="sysDash"/>
                <a:round/>
                <a:headEnd/>
                <a:tailEnd/>
              </a:ln>
              <a:extLst>
                <a:ext uri="{909E8E84-426E-40DD-AFC4-6F175D3DCCD1}">
                  <a14:hiddenFill xmlns:a14="http://schemas.microsoft.com/office/drawing/2010/main">
                    <a:noFill/>
                  </a14:hiddenFill>
                </a:ext>
              </a:extLst>
            </p:spPr>
          </p:cxnSp>
          <p:sp>
            <p:nvSpPr>
              <p:cNvPr id="19475" name="TextBox 7"/>
              <p:cNvSpPr txBox="1">
                <a:spLocks noChangeArrowheads="1"/>
              </p:cNvSpPr>
              <p:nvPr/>
            </p:nvSpPr>
            <p:spPr bwMode="auto">
              <a:xfrm>
                <a:off x="8495928" y="2492896"/>
                <a:ext cx="6480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600"/>
                  <a:t>~ 0V</a:t>
                </a:r>
              </a:p>
            </p:txBody>
          </p:sp>
          <p:sp>
            <p:nvSpPr>
              <p:cNvPr id="19476" name="TextBox 7"/>
              <p:cNvSpPr txBox="1">
                <a:spLocks noChangeArrowheads="1"/>
              </p:cNvSpPr>
              <p:nvPr/>
            </p:nvSpPr>
            <p:spPr bwMode="auto">
              <a:xfrm>
                <a:off x="8028384" y="1484784"/>
                <a:ext cx="8640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a:t>20-50V</a:t>
                </a:r>
              </a:p>
            </p:txBody>
          </p:sp>
          <p:sp>
            <p:nvSpPr>
              <p:cNvPr id="19477" name="TextBox 7"/>
              <p:cNvSpPr txBox="1">
                <a:spLocks noChangeArrowheads="1"/>
              </p:cNvSpPr>
              <p:nvPr/>
            </p:nvSpPr>
            <p:spPr bwMode="auto">
              <a:xfrm>
                <a:off x="7812819" y="3213484"/>
                <a:ext cx="791815" cy="33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600"/>
                  <a:t>T</a:t>
                </a:r>
                <a:r>
                  <a:rPr lang="en-US" sz="2000" baseline="-25000"/>
                  <a:t>pixel</a:t>
                </a:r>
                <a:endParaRPr lang="en-US" sz="1600" baseline="-25000"/>
              </a:p>
            </p:txBody>
          </p:sp>
        </p:grpSp>
        <p:cxnSp>
          <p:nvCxnSpPr>
            <p:cNvPr id="19468" name="Straight Arrow Connector 11"/>
            <p:cNvCxnSpPr>
              <a:cxnSpLocks noChangeShapeType="1"/>
              <a:endCxn id="19491" idx="3"/>
            </p:cNvCxnSpPr>
            <p:nvPr/>
          </p:nvCxnSpPr>
          <p:spPr bwMode="auto">
            <a:xfrm rot="10800000" flipV="1">
              <a:off x="6596516" y="2219325"/>
              <a:ext cx="451985" cy="62614"/>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469" name="Straight Arrow Connector 32"/>
            <p:cNvCxnSpPr>
              <a:cxnSpLocks noChangeShapeType="1"/>
            </p:cNvCxnSpPr>
            <p:nvPr/>
          </p:nvCxnSpPr>
          <p:spPr bwMode="auto">
            <a:xfrm>
              <a:off x="7092280" y="2636913"/>
              <a:ext cx="1999333" cy="1512"/>
            </a:xfrm>
            <a:prstGeom prst="straightConnector1">
              <a:avLst/>
            </a:prstGeom>
            <a:noFill/>
            <a:ln w="12700" algn="ctr">
              <a:solidFill>
                <a:schemeClr val="tx1"/>
              </a:solidFill>
              <a:round/>
              <a:headEnd type="arrow" w="lg" len="lg"/>
              <a:tailEnd type="arrow" w="lg" len="lg"/>
            </a:ln>
            <a:extLst>
              <a:ext uri="{909E8E84-426E-40DD-AFC4-6F175D3DCCD1}">
                <a14:hiddenFill xmlns:a14="http://schemas.microsoft.com/office/drawing/2010/main">
                  <a:noFill/>
                </a14:hiddenFill>
              </a:ext>
            </a:extLst>
          </p:spPr>
        </p:cxnSp>
        <p:cxnSp>
          <p:nvCxnSpPr>
            <p:cNvPr id="37" name="Straight Connector 36"/>
            <p:cNvCxnSpPr/>
            <p:nvPr/>
          </p:nvCxnSpPr>
          <p:spPr bwMode="auto">
            <a:xfrm rot="5400000">
              <a:off x="6481189" y="2168032"/>
              <a:ext cx="1222665" cy="1587"/>
            </a:xfrm>
            <a:prstGeom prst="line">
              <a:avLst/>
            </a:prstGeom>
            <a:noFill/>
            <a:ln w="9525" cap="flat" cmpd="sng" algn="ctr">
              <a:solidFill>
                <a:schemeClr val="tx1">
                  <a:lumMod val="65000"/>
                  <a:lumOff val="35000"/>
                </a:schemeClr>
              </a:solidFill>
              <a:prstDash val="dash"/>
              <a:round/>
              <a:headEnd type="none" w="med" len="med"/>
              <a:tailEnd type="none" w="med" len="med"/>
            </a:ln>
            <a:effectLst/>
          </p:spPr>
        </p:cxnSp>
        <p:cxnSp>
          <p:nvCxnSpPr>
            <p:cNvPr id="41" name="Straight Connector 40"/>
            <p:cNvCxnSpPr/>
            <p:nvPr/>
          </p:nvCxnSpPr>
          <p:spPr bwMode="auto">
            <a:xfrm rot="5400000">
              <a:off x="8459655" y="2197407"/>
              <a:ext cx="1224253" cy="1588"/>
            </a:xfrm>
            <a:prstGeom prst="line">
              <a:avLst/>
            </a:prstGeom>
            <a:noFill/>
            <a:ln w="9525" cap="flat" cmpd="sng" algn="ctr">
              <a:solidFill>
                <a:schemeClr val="tx1">
                  <a:lumMod val="65000"/>
                  <a:lumOff val="35000"/>
                </a:schemeClr>
              </a:solidFill>
              <a:prstDash val="dash"/>
              <a:round/>
              <a:headEnd type="none" w="med" len="med"/>
              <a:tailEnd type="none" w="med" len="med"/>
            </a:ln>
            <a:effectLst/>
          </p:spPr>
        </p:cxn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152400"/>
            <a:ext cx="6886575" cy="633413"/>
          </a:xfrm>
        </p:spPr>
        <p:txBody>
          <a:bodyPr/>
          <a:lstStyle/>
          <a:p>
            <a:r>
              <a:rPr lang="en-US" sz="2400" smtClean="0"/>
              <a:t>At Unity Gain: Flat field is very flat</a:t>
            </a:r>
          </a:p>
        </p:txBody>
      </p:sp>
      <p:sp>
        <p:nvSpPr>
          <p:cNvPr id="2048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204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Downing Optical AO WFS </a:t>
            </a:r>
          </a:p>
        </p:txBody>
      </p:sp>
      <p:sp>
        <p:nvSpPr>
          <p:cNvPr id="204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B950F233-9EE5-4495-9101-042AD2F353EA}" type="slidenum">
              <a:rPr lang="en-US" sz="1400" smtClean="0"/>
              <a:pPr/>
              <a:t>12</a:t>
            </a:fld>
            <a:endParaRPr lang="en-US" sz="1400" smtClean="0"/>
          </a:p>
        </p:txBody>
      </p:sp>
      <p:pic>
        <p:nvPicPr>
          <p:cNvPr id="20486" name="Picture 2"/>
          <p:cNvPicPr>
            <a:picLocks noChangeAspect="1" noChangeArrowheads="1"/>
          </p:cNvPicPr>
          <p:nvPr/>
        </p:nvPicPr>
        <p:blipFill>
          <a:blip r:embed="rId2">
            <a:extLst>
              <a:ext uri="{28A0092B-C50C-407E-A947-70E740481C1C}">
                <a14:useLocalDpi xmlns:a14="http://schemas.microsoft.com/office/drawing/2010/main" val="0"/>
              </a:ext>
            </a:extLst>
          </a:blip>
          <a:srcRect t="8199" r="3276" b="3665"/>
          <a:stretch>
            <a:fillRect/>
          </a:stretch>
        </p:blipFill>
        <p:spPr bwMode="auto">
          <a:xfrm>
            <a:off x="827088" y="1196975"/>
            <a:ext cx="34575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052513"/>
            <a:ext cx="37084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8" name="Straight Connector 9"/>
          <p:cNvCxnSpPr>
            <a:cxnSpLocks noChangeShapeType="1"/>
          </p:cNvCxnSpPr>
          <p:nvPr/>
        </p:nvCxnSpPr>
        <p:spPr bwMode="auto">
          <a:xfrm>
            <a:off x="2987675" y="1339850"/>
            <a:ext cx="0" cy="2881313"/>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20489" name="Straight Arrow Connector 11"/>
          <p:cNvCxnSpPr>
            <a:cxnSpLocks noChangeShapeType="1"/>
          </p:cNvCxnSpPr>
          <p:nvPr/>
        </p:nvCxnSpPr>
        <p:spPr bwMode="auto">
          <a:xfrm flipV="1">
            <a:off x="2987675" y="1771650"/>
            <a:ext cx="2303463" cy="72072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490" name="Straight Connector 14"/>
          <p:cNvCxnSpPr>
            <a:cxnSpLocks noChangeShapeType="1"/>
          </p:cNvCxnSpPr>
          <p:nvPr/>
        </p:nvCxnSpPr>
        <p:spPr bwMode="auto">
          <a:xfrm>
            <a:off x="5148263" y="1628775"/>
            <a:ext cx="1368425"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0491" name="Straight Connector 15"/>
          <p:cNvCxnSpPr>
            <a:cxnSpLocks noChangeShapeType="1"/>
          </p:cNvCxnSpPr>
          <p:nvPr/>
        </p:nvCxnSpPr>
        <p:spPr bwMode="auto">
          <a:xfrm>
            <a:off x="6588125" y="1555750"/>
            <a:ext cx="1368425"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052513"/>
            <a:ext cx="368141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t="9967" r="24825" b="8630"/>
          <a:stretch>
            <a:fillRect/>
          </a:stretch>
        </p:blipFill>
        <p:spPr bwMode="auto">
          <a:xfrm>
            <a:off x="827088" y="1196975"/>
            <a:ext cx="34575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1"/>
          <p:cNvSpPr>
            <a:spLocks noGrp="1"/>
          </p:cNvSpPr>
          <p:nvPr>
            <p:ph type="title"/>
          </p:nvPr>
        </p:nvSpPr>
        <p:spPr>
          <a:xfrm>
            <a:off x="827088" y="152400"/>
            <a:ext cx="6745287" cy="633413"/>
          </a:xfrm>
        </p:spPr>
        <p:txBody>
          <a:bodyPr/>
          <a:lstStyle/>
          <a:p>
            <a:r>
              <a:rPr lang="en-US" sz="2400" smtClean="0"/>
              <a:t>However at gain, flat field varies with readout</a:t>
            </a:r>
          </a:p>
        </p:txBody>
      </p:sp>
      <p:sp>
        <p:nvSpPr>
          <p:cNvPr id="215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215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Downing Optical AO WFS </a:t>
            </a:r>
          </a:p>
        </p:txBody>
      </p:sp>
      <p:sp>
        <p:nvSpPr>
          <p:cNvPr id="215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586AB777-31B9-42FE-8810-3C2255D9886D}" type="slidenum">
              <a:rPr lang="en-US" sz="1400" smtClean="0"/>
              <a:pPr/>
              <a:t>13</a:t>
            </a:fld>
            <a:endParaRPr lang="en-US" sz="1400" smtClean="0"/>
          </a:p>
        </p:txBody>
      </p:sp>
      <p:cxnSp>
        <p:nvCxnSpPr>
          <p:cNvPr id="21512" name="Straight Connector 9"/>
          <p:cNvCxnSpPr>
            <a:cxnSpLocks noChangeShapeType="1"/>
          </p:cNvCxnSpPr>
          <p:nvPr/>
        </p:nvCxnSpPr>
        <p:spPr bwMode="auto">
          <a:xfrm>
            <a:off x="2987675" y="1339850"/>
            <a:ext cx="0" cy="2881313"/>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21513" name="Straight Arrow Connector 11"/>
          <p:cNvCxnSpPr>
            <a:cxnSpLocks noChangeShapeType="1"/>
          </p:cNvCxnSpPr>
          <p:nvPr/>
        </p:nvCxnSpPr>
        <p:spPr bwMode="auto">
          <a:xfrm flipV="1">
            <a:off x="2987675" y="1771650"/>
            <a:ext cx="2303463" cy="72072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1514" name="Text Box 9"/>
          <p:cNvSpPr txBox="1">
            <a:spLocks noChangeArrowheads="1"/>
          </p:cNvSpPr>
          <p:nvPr/>
        </p:nvSpPr>
        <p:spPr bwMode="auto">
          <a:xfrm>
            <a:off x="2124075" y="4581525"/>
            <a:ext cx="5113338" cy="1012825"/>
          </a:xfrm>
          <a:prstGeom prst="rect">
            <a:avLst/>
          </a:prstGeom>
          <a:solidFill>
            <a:srgbClr val="CCFFFF"/>
          </a:solidFill>
          <a:ln w="19050">
            <a:solidFill>
              <a:schemeClr val="tx1"/>
            </a:solidFill>
            <a:miter lim="800000"/>
            <a:headEnd/>
            <a:tailEnd/>
          </a:ln>
        </p:spPr>
        <p:txBody>
          <a:bodyPr lIns="0" tIns="90000" rIns="90000" bIns="90000">
            <a:spAutoFit/>
          </a:bodyPr>
          <a:lstStyle>
            <a:lvl1pPr marL="342900" indent="-342900" eaLnBrk="0" hangingPunct="0">
              <a:defRPr sz="3200">
                <a:solidFill>
                  <a:schemeClr val="tx1"/>
                </a:solidFill>
                <a:latin typeface="Arial" charset="0"/>
                <a:ea typeface="ＭＳ Ｐゴシック" pitchFamily="34" charset="-128"/>
              </a:defRPr>
            </a:lvl1pPr>
            <a:lvl2pPr marL="539750" indent="-358775"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lvl="1" eaLnBrk="1" hangingPunct="1">
              <a:buFont typeface="Arial" charset="0"/>
              <a:buChar char="•"/>
            </a:pPr>
            <a:r>
              <a:rPr lang="en-US" sz="1800">
                <a:solidFill>
                  <a:srgbClr val="0000FF"/>
                </a:solidFill>
              </a:rPr>
              <a:t>Oscilloscope shows the amplitude of the HV Clock varies during a frame read out and variation is proportional to illumination level.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188913"/>
            <a:ext cx="6886575" cy="633412"/>
          </a:xfrm>
        </p:spPr>
        <p:txBody>
          <a:bodyPr/>
          <a:lstStyle/>
          <a:p>
            <a:r>
              <a:rPr lang="en-US" sz="2400" smtClean="0"/>
              <a:t>Solution is to use full PID controller </a:t>
            </a:r>
            <a:br>
              <a:rPr lang="en-US" sz="2400" smtClean="0"/>
            </a:br>
            <a:r>
              <a:rPr lang="en-US" sz="2400" smtClean="0"/>
              <a:t>in the feedback loop</a:t>
            </a:r>
          </a:p>
        </p:txBody>
      </p:sp>
      <p:sp>
        <p:nvSpPr>
          <p:cNvPr id="13315" name="Content Placeholder 2"/>
          <p:cNvSpPr>
            <a:spLocks noGrp="1"/>
          </p:cNvSpPr>
          <p:nvPr>
            <p:ph idx="1"/>
          </p:nvPr>
        </p:nvSpPr>
        <p:spPr>
          <a:xfrm>
            <a:off x="684213" y="4365625"/>
            <a:ext cx="7772400" cy="1150938"/>
          </a:xfrm>
        </p:spPr>
        <p:txBody>
          <a:bodyPr/>
          <a:lstStyle/>
          <a:p>
            <a:r>
              <a:rPr lang="en-US" sz="1800" smtClean="0"/>
              <a:t>A properly designed PID controller should respond quickest to disturbances.</a:t>
            </a:r>
          </a:p>
        </p:txBody>
      </p:sp>
      <p:sp>
        <p:nvSpPr>
          <p:cNvPr id="225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225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Downing Optical AO WFS </a:t>
            </a:r>
          </a:p>
        </p:txBody>
      </p:sp>
      <p:sp>
        <p:nvSpPr>
          <p:cNvPr id="225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308E262E-1D9C-450E-88BE-F2A79B6AF104}" type="slidenum">
              <a:rPr lang="en-US" sz="1400" smtClean="0"/>
              <a:pPr/>
              <a:t>14</a:t>
            </a:fld>
            <a:endParaRPr lang="en-US" sz="1400" smtClean="0"/>
          </a:p>
        </p:txBody>
      </p:sp>
      <p:grpSp>
        <p:nvGrpSpPr>
          <p:cNvPr id="22535" name="Group 13"/>
          <p:cNvGrpSpPr>
            <a:grpSpLocks/>
          </p:cNvGrpSpPr>
          <p:nvPr/>
        </p:nvGrpSpPr>
        <p:grpSpPr bwMode="auto">
          <a:xfrm>
            <a:off x="827088" y="1268413"/>
            <a:ext cx="7129462" cy="2855912"/>
            <a:chOff x="827088" y="1268412"/>
            <a:chExt cx="7129288" cy="2856030"/>
          </a:xfrm>
        </p:grpSpPr>
        <p:pic>
          <p:nvPicPr>
            <p:cNvPr id="22539" name="Picture 2" descr="Schematic Pr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268412"/>
              <a:ext cx="7129288" cy="28560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40" name="TextBox 10"/>
            <p:cNvSpPr txBox="1">
              <a:spLocks noChangeArrowheads="1"/>
            </p:cNvSpPr>
            <p:nvPr/>
          </p:nvSpPr>
          <p:spPr bwMode="auto">
            <a:xfrm>
              <a:off x="6211699" y="1433022"/>
              <a:ext cx="1061754" cy="66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600"/>
                <a:t>Peak Detector</a:t>
              </a:r>
            </a:p>
          </p:txBody>
        </p:sp>
        <p:sp>
          <p:nvSpPr>
            <p:cNvPr id="22541" name="TextBox 11"/>
            <p:cNvSpPr txBox="1">
              <a:spLocks noChangeArrowheads="1"/>
            </p:cNvSpPr>
            <p:nvPr/>
          </p:nvSpPr>
          <p:spPr bwMode="auto">
            <a:xfrm>
              <a:off x="6514849" y="2832827"/>
              <a:ext cx="1061754" cy="66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600"/>
                <a:t>Peak Detector</a:t>
              </a:r>
            </a:p>
          </p:txBody>
        </p:sp>
      </p:grpSp>
      <p:grpSp>
        <p:nvGrpSpPr>
          <p:cNvPr id="3" name="Group 12"/>
          <p:cNvGrpSpPr>
            <a:grpSpLocks/>
          </p:cNvGrpSpPr>
          <p:nvPr/>
        </p:nvGrpSpPr>
        <p:grpSpPr bwMode="auto">
          <a:xfrm>
            <a:off x="2116138" y="1844675"/>
            <a:ext cx="3792537" cy="2305050"/>
            <a:chOff x="2116361" y="1844545"/>
            <a:chExt cx="3791979" cy="2304534"/>
          </a:xfrm>
        </p:grpSpPr>
        <p:sp>
          <p:nvSpPr>
            <p:cNvPr id="22537" name="TextBox 12"/>
            <p:cNvSpPr txBox="1">
              <a:spLocks noChangeArrowheads="1"/>
            </p:cNvSpPr>
            <p:nvPr/>
          </p:nvSpPr>
          <p:spPr bwMode="auto">
            <a:xfrm>
              <a:off x="2116361" y="1844545"/>
              <a:ext cx="1213433" cy="1069962"/>
            </a:xfrm>
            <a:prstGeom prst="rect">
              <a:avLst/>
            </a:prstGeom>
            <a:solidFill>
              <a:schemeClr val="bg1"/>
            </a:solidFill>
            <a:ln w="1270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a:t>PID</a:t>
              </a:r>
            </a:p>
          </p:txBody>
        </p:sp>
        <p:sp>
          <p:nvSpPr>
            <p:cNvPr id="22538" name="TextBox 13"/>
            <p:cNvSpPr txBox="1">
              <a:spLocks noChangeArrowheads="1"/>
            </p:cNvSpPr>
            <p:nvPr/>
          </p:nvSpPr>
          <p:spPr bwMode="auto">
            <a:xfrm>
              <a:off x="4694907" y="3079117"/>
              <a:ext cx="1213433" cy="1069962"/>
            </a:xfrm>
            <a:prstGeom prst="rect">
              <a:avLst/>
            </a:prstGeom>
            <a:solidFill>
              <a:schemeClr val="bg1"/>
            </a:solidFill>
            <a:ln w="1270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a:t>PID</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9"/>
          <p:cNvSpPr>
            <a:spLocks noGrp="1"/>
          </p:cNvSpPr>
          <p:nvPr>
            <p:ph type="title"/>
          </p:nvPr>
        </p:nvSpPr>
        <p:spPr>
          <a:xfrm>
            <a:off x="755650" y="0"/>
            <a:ext cx="6743700" cy="633413"/>
          </a:xfrm>
        </p:spPr>
        <p:txBody>
          <a:bodyPr/>
          <a:lstStyle/>
          <a:p>
            <a:r>
              <a:rPr lang="en-US" smtClean="0"/>
              <a:t>Original design with step input</a:t>
            </a:r>
          </a:p>
        </p:txBody>
      </p:sp>
      <p:sp>
        <p:nvSpPr>
          <p:cNvPr id="235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235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Downing Optical AO WFS </a:t>
            </a:r>
          </a:p>
        </p:txBody>
      </p:sp>
      <p:sp>
        <p:nvSpPr>
          <p:cNvPr id="23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3A941D69-A1C5-49DB-954A-0CECECFECFA7}" type="slidenum">
              <a:rPr lang="en-US" sz="1400" smtClean="0"/>
              <a:pPr/>
              <a:t>15</a:t>
            </a:fld>
            <a:endParaRPr lang="en-US" sz="1400" smtClean="0"/>
          </a:p>
        </p:txBody>
      </p:sp>
      <p:pic>
        <p:nvPicPr>
          <p:cNvPr id="235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852738"/>
            <a:ext cx="8301038" cy="3679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549275"/>
            <a:ext cx="7453312"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60" name="Picture 2" descr="Simetrix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133600"/>
            <a:ext cx="10747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p:cNvGrpSpPr>
            <a:grpSpLocks/>
          </p:cNvGrpSpPr>
          <p:nvPr/>
        </p:nvGrpSpPr>
        <p:grpSpPr bwMode="auto">
          <a:xfrm>
            <a:off x="611188" y="1628775"/>
            <a:ext cx="8280400" cy="3959225"/>
            <a:chOff x="611560" y="1340768"/>
            <a:chExt cx="8280549" cy="3959523"/>
          </a:xfrm>
        </p:grpSpPr>
        <p:grpSp>
          <p:nvGrpSpPr>
            <p:cNvPr id="23562" name="Group 14"/>
            <p:cNvGrpSpPr>
              <a:grpSpLocks/>
            </p:cNvGrpSpPr>
            <p:nvPr/>
          </p:nvGrpSpPr>
          <p:grpSpPr bwMode="auto">
            <a:xfrm>
              <a:off x="611560" y="2780928"/>
              <a:ext cx="8280549" cy="2519363"/>
              <a:chOff x="539552" y="548680"/>
              <a:chExt cx="8281069" cy="2520280"/>
            </a:xfrm>
          </p:grpSpPr>
          <p:grpSp>
            <p:nvGrpSpPr>
              <p:cNvPr id="23564" name="Group 12"/>
              <p:cNvGrpSpPr>
                <a:grpSpLocks/>
              </p:cNvGrpSpPr>
              <p:nvPr/>
            </p:nvGrpSpPr>
            <p:grpSpPr bwMode="auto">
              <a:xfrm>
                <a:off x="539552" y="548680"/>
                <a:ext cx="8280920" cy="2520280"/>
                <a:chOff x="839585" y="404595"/>
                <a:chExt cx="8050895" cy="2521087"/>
              </a:xfrm>
            </p:grpSpPr>
            <p:sp>
              <p:nvSpPr>
                <p:cNvPr id="23566" name="Rectangle 11"/>
                <p:cNvSpPr>
                  <a:spLocks noChangeArrowheads="1"/>
                </p:cNvSpPr>
                <p:nvPr/>
              </p:nvSpPr>
              <p:spPr bwMode="auto">
                <a:xfrm>
                  <a:off x="839585" y="404595"/>
                  <a:ext cx="8050895" cy="25210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pic>
              <p:nvPicPr>
                <p:cNvPr id="23567" name="Picture 2"/>
                <p:cNvPicPr>
                  <a:picLocks noChangeAspect="1" noChangeArrowheads="1"/>
                </p:cNvPicPr>
                <p:nvPr/>
              </p:nvPicPr>
              <p:blipFill>
                <a:blip r:embed="rId3">
                  <a:extLst>
                    <a:ext uri="{28A0092B-C50C-407E-A947-70E740481C1C}">
                      <a14:useLocalDpi xmlns:a14="http://schemas.microsoft.com/office/drawing/2010/main" val="0"/>
                    </a:ext>
                  </a:extLst>
                </a:blip>
                <a:srcRect l="38644" t="22910" r="49762" b="51318"/>
                <a:stretch>
                  <a:fillRect/>
                </a:stretch>
              </p:blipFill>
              <p:spPr bwMode="auto">
                <a:xfrm>
                  <a:off x="1189624" y="836781"/>
                  <a:ext cx="2208245" cy="1656184"/>
                </a:xfrm>
                <a:prstGeom prst="rect">
                  <a:avLst/>
                </a:prstGeom>
                <a:solidFill>
                  <a:schemeClr val="bg1"/>
                </a:solidFill>
                <a:ln w="19050">
                  <a:solidFill>
                    <a:schemeClr val="tx1"/>
                  </a:solidFill>
                  <a:miter lim="800000"/>
                  <a:headEnd/>
                  <a:tailEnd/>
                </a:ln>
              </p:spPr>
            </p:pic>
          </p:grpSp>
          <p:pic>
            <p:nvPicPr>
              <p:cNvPr id="23565" name="Picture 14"/>
              <p:cNvPicPr>
                <a:picLocks noChangeAspect="1" noChangeArrowheads="1"/>
              </p:cNvPicPr>
              <p:nvPr/>
            </p:nvPicPr>
            <p:blipFill>
              <a:blip r:embed="rId5">
                <a:extLst>
                  <a:ext uri="{28A0092B-C50C-407E-A947-70E740481C1C}">
                    <a14:useLocalDpi xmlns:a14="http://schemas.microsoft.com/office/drawing/2010/main" val="0"/>
                  </a:ext>
                </a:extLst>
              </a:blip>
              <a:srcRect b="142"/>
              <a:stretch>
                <a:fillRect/>
              </a:stretch>
            </p:blipFill>
            <p:spPr bwMode="auto">
              <a:xfrm>
                <a:off x="2915965" y="1196988"/>
                <a:ext cx="5904656" cy="10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563" name="Straight Arrow Connector 14"/>
            <p:cNvCxnSpPr>
              <a:cxnSpLocks noChangeShapeType="1"/>
            </p:cNvCxnSpPr>
            <p:nvPr/>
          </p:nvCxnSpPr>
          <p:spPr bwMode="auto">
            <a:xfrm rot="5400000">
              <a:off x="2087724" y="1664804"/>
              <a:ext cx="1800200" cy="1152128"/>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9"/>
          <p:cNvSpPr>
            <a:spLocks noGrp="1"/>
          </p:cNvSpPr>
          <p:nvPr>
            <p:ph type="title"/>
          </p:nvPr>
        </p:nvSpPr>
        <p:spPr>
          <a:xfrm>
            <a:off x="684213" y="0"/>
            <a:ext cx="6743700" cy="633413"/>
          </a:xfrm>
        </p:spPr>
        <p:txBody>
          <a:bodyPr/>
          <a:lstStyle/>
          <a:p>
            <a:r>
              <a:rPr lang="en-US" smtClean="0"/>
              <a:t>Optimised design with step input</a:t>
            </a:r>
          </a:p>
        </p:txBody>
      </p:sp>
      <p:sp>
        <p:nvSpPr>
          <p:cNvPr id="2457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245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Downing Optical AO WFS </a:t>
            </a:r>
          </a:p>
        </p:txBody>
      </p:sp>
      <p:sp>
        <p:nvSpPr>
          <p:cNvPr id="245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7F946497-6ED7-4139-ADB2-CBF9E778FE03}" type="slidenum">
              <a:rPr lang="en-US" sz="1400" smtClean="0"/>
              <a:pPr/>
              <a:t>16</a:t>
            </a:fld>
            <a:endParaRPr lang="en-US" sz="1400" smtClean="0"/>
          </a:p>
        </p:txBody>
      </p:sp>
      <p:pic>
        <p:nvPicPr>
          <p:cNvPr id="245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489325"/>
            <a:ext cx="7877175" cy="336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5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1550" y="692150"/>
            <a:ext cx="6311900" cy="2665413"/>
          </a:xfrm>
          <a:solidFill>
            <a:schemeClr val="bg1"/>
          </a:solidFill>
          <a:ln>
            <a:solidFill>
              <a:schemeClr val="tx1"/>
            </a:solidFill>
            <a:miter lim="800000"/>
            <a:headEnd/>
            <a:tailEnd/>
          </a:ln>
        </p:spPr>
      </p:pic>
      <p:pic>
        <p:nvPicPr>
          <p:cNvPr id="2458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64865" r="71481"/>
          <a:stretch>
            <a:fillRect/>
          </a:stretch>
        </p:blipFill>
        <p:spPr>
          <a:xfrm>
            <a:off x="179388" y="1052513"/>
            <a:ext cx="4292600" cy="2232025"/>
          </a:xfrm>
          <a:solidFill>
            <a:schemeClr val="bg1"/>
          </a:solidFill>
          <a:ln>
            <a:solidFill>
              <a:schemeClr val="tx1"/>
            </a:solidFill>
            <a:miter lim="800000"/>
            <a:headEnd/>
            <a:tailEnd/>
          </a:ln>
        </p:spPr>
      </p:pic>
      <p:pic>
        <p:nvPicPr>
          <p:cNvPr id="2458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1866" t="21622" b="29730"/>
          <a:stretch>
            <a:fillRect/>
          </a:stretch>
        </p:blipFill>
        <p:spPr>
          <a:xfrm>
            <a:off x="5364163" y="692150"/>
            <a:ext cx="3551237" cy="2592388"/>
          </a:xfrm>
          <a:solidFill>
            <a:schemeClr val="bg1"/>
          </a:solidFill>
          <a:ln>
            <a:solidFill>
              <a:schemeClr val="tx1"/>
            </a:solidFill>
            <a:miter lim="800000"/>
            <a:headEnd/>
            <a:tailEnd/>
          </a:ln>
        </p:spPr>
      </p:pic>
      <p:pic>
        <p:nvPicPr>
          <p:cNvPr id="24586" name="Picture 10" descr="H:\Projects\Adaptive Optics\DET-CFT-AOWFS-2004\Documents\Test Camera\HV Clock Driver\Oscill Waveform\AONGC_HV-Clock_Step_Response_Measurement\27_AONGC_HV-Clock_Step_Response_Measurement_121023_142557.jpg"/>
          <p:cNvPicPr>
            <a:picLocks noChangeAspect="1" noChangeArrowheads="1"/>
          </p:cNvPicPr>
          <p:nvPr/>
        </p:nvPicPr>
        <p:blipFill>
          <a:blip r:embed="rId4">
            <a:extLst>
              <a:ext uri="{28A0092B-C50C-407E-A947-70E740481C1C}">
                <a14:useLocalDpi xmlns:a14="http://schemas.microsoft.com/office/drawing/2010/main" val="0"/>
              </a:ext>
            </a:extLst>
          </a:blip>
          <a:srcRect t="23625"/>
          <a:stretch>
            <a:fillRect/>
          </a:stretch>
        </p:blipFill>
        <p:spPr bwMode="auto">
          <a:xfrm>
            <a:off x="2124075" y="692150"/>
            <a:ext cx="48768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1188" y="0"/>
            <a:ext cx="6743700" cy="633413"/>
          </a:xfrm>
        </p:spPr>
        <p:txBody>
          <a:bodyPr/>
          <a:lstStyle/>
          <a:p>
            <a:r>
              <a:rPr lang="en-US" smtClean="0"/>
              <a:t>“Proof of the Pudding”</a:t>
            </a:r>
          </a:p>
        </p:txBody>
      </p:sp>
      <p:sp>
        <p:nvSpPr>
          <p:cNvPr id="2560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2560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Downing Optical AO WFS </a:t>
            </a:r>
          </a:p>
        </p:txBody>
      </p:sp>
      <p:sp>
        <p:nvSpPr>
          <p:cNvPr id="2560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F5DC55BB-F3A4-4385-B16C-6DBDE6B67102}" type="slidenum">
              <a:rPr lang="en-US" sz="1400" smtClean="0"/>
              <a:pPr/>
              <a:t>17</a:t>
            </a:fld>
            <a:endParaRPr lang="en-US" sz="1400" smtClean="0"/>
          </a:p>
        </p:txBody>
      </p:sp>
      <p:pic>
        <p:nvPicPr>
          <p:cNvPr id="2560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765175"/>
            <a:ext cx="3810000" cy="3155950"/>
          </a:xfrm>
          <a:noFill/>
        </p:spPr>
      </p:pic>
      <p:cxnSp>
        <p:nvCxnSpPr>
          <p:cNvPr id="25607" name="Straight Connector 9"/>
          <p:cNvCxnSpPr>
            <a:cxnSpLocks noChangeShapeType="1"/>
          </p:cNvCxnSpPr>
          <p:nvPr/>
        </p:nvCxnSpPr>
        <p:spPr bwMode="auto">
          <a:xfrm>
            <a:off x="611188" y="1125538"/>
            <a:ext cx="0" cy="2519362"/>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pic>
        <p:nvPicPr>
          <p:cNvPr id="256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292600"/>
            <a:ext cx="2998788"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4221163"/>
            <a:ext cx="31543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765175"/>
            <a:ext cx="4129088"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11" name="Straight Connector 9"/>
          <p:cNvCxnSpPr>
            <a:cxnSpLocks noChangeShapeType="1"/>
          </p:cNvCxnSpPr>
          <p:nvPr/>
        </p:nvCxnSpPr>
        <p:spPr bwMode="auto">
          <a:xfrm>
            <a:off x="4643438" y="1125538"/>
            <a:ext cx="0" cy="2519362"/>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25612" name="Straight Arrow Connector 11"/>
          <p:cNvCxnSpPr>
            <a:cxnSpLocks noChangeShapeType="1"/>
          </p:cNvCxnSpPr>
          <p:nvPr/>
        </p:nvCxnSpPr>
        <p:spPr bwMode="auto">
          <a:xfrm>
            <a:off x="611188" y="2278063"/>
            <a:ext cx="936625" cy="165576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5613" name="Straight Arrow Connector 11"/>
          <p:cNvCxnSpPr>
            <a:cxnSpLocks noChangeShapeType="1"/>
          </p:cNvCxnSpPr>
          <p:nvPr/>
        </p:nvCxnSpPr>
        <p:spPr bwMode="auto">
          <a:xfrm>
            <a:off x="4643438" y="2060575"/>
            <a:ext cx="1081087" cy="180022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614" name="TextBox 22"/>
          <p:cNvSpPr txBox="1">
            <a:spLocks noChangeArrowheads="1"/>
          </p:cNvSpPr>
          <p:nvPr/>
        </p:nvSpPr>
        <p:spPr bwMode="auto">
          <a:xfrm>
            <a:off x="5651500" y="3860800"/>
            <a:ext cx="2232025" cy="584200"/>
          </a:xfrm>
          <a:prstGeom prst="rect">
            <a:avLst/>
          </a:prstGeom>
          <a:solidFill>
            <a:srgbClr val="CCFFFF"/>
          </a:solidFill>
          <a:ln w="12700">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a:solidFill>
                  <a:srgbClr val="0000FF"/>
                </a:solidFill>
              </a:rPr>
              <a:t>Afterwards</a:t>
            </a:r>
          </a:p>
        </p:txBody>
      </p:sp>
      <p:sp>
        <p:nvSpPr>
          <p:cNvPr id="25615" name="TextBox 22"/>
          <p:cNvSpPr txBox="1">
            <a:spLocks noChangeArrowheads="1"/>
          </p:cNvSpPr>
          <p:nvPr/>
        </p:nvSpPr>
        <p:spPr bwMode="auto">
          <a:xfrm>
            <a:off x="1476375" y="3933825"/>
            <a:ext cx="1584325" cy="584200"/>
          </a:xfrm>
          <a:prstGeom prst="rect">
            <a:avLst/>
          </a:prstGeom>
          <a:solidFill>
            <a:srgbClr val="CCFFFF"/>
          </a:solidFill>
          <a:ln w="12700">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a:solidFill>
                  <a:srgbClr val="0000FF"/>
                </a:solidFill>
              </a:rPr>
              <a:t>Before</a:t>
            </a:r>
          </a:p>
        </p:txBody>
      </p:sp>
      <p:sp>
        <p:nvSpPr>
          <p:cNvPr id="25616" name="TextBox 16"/>
          <p:cNvSpPr txBox="1">
            <a:spLocks noChangeArrowheads="1"/>
          </p:cNvSpPr>
          <p:nvPr/>
        </p:nvSpPr>
        <p:spPr bwMode="auto">
          <a:xfrm>
            <a:off x="8172450" y="3644900"/>
            <a:ext cx="7207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buFont typeface="Wingdings" pitchFamily="2" charset="2"/>
              <a:buChar char="ü"/>
            </a:pPr>
            <a:r>
              <a:rPr lang="en-US" sz="9600">
                <a:solidFill>
                  <a:srgbClr val="00B050"/>
                </a:solidFill>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3"/>
          <p:cNvGrpSpPr>
            <a:grpSpLocks/>
          </p:cNvGrpSpPr>
          <p:nvPr/>
        </p:nvGrpSpPr>
        <p:grpSpPr bwMode="auto">
          <a:xfrm>
            <a:off x="4643438" y="3141663"/>
            <a:ext cx="4176712" cy="3382962"/>
            <a:chOff x="2987824" y="1844824"/>
            <a:chExt cx="3312368" cy="2555549"/>
          </a:xfrm>
        </p:grpSpPr>
        <p:sp>
          <p:nvSpPr>
            <p:cNvPr id="26647" name="Rectangle 219"/>
            <p:cNvSpPr>
              <a:spLocks noChangeArrowheads="1"/>
            </p:cNvSpPr>
            <p:nvPr/>
          </p:nvSpPr>
          <p:spPr bwMode="auto">
            <a:xfrm>
              <a:off x="2987824" y="1844824"/>
              <a:ext cx="3312368" cy="255554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sz="3600"/>
            </a:p>
          </p:txBody>
        </p:sp>
        <p:grpSp>
          <p:nvGrpSpPr>
            <p:cNvPr id="26648" name="Group 109"/>
            <p:cNvGrpSpPr>
              <a:grpSpLocks/>
            </p:cNvGrpSpPr>
            <p:nvPr/>
          </p:nvGrpSpPr>
          <p:grpSpPr bwMode="auto">
            <a:xfrm>
              <a:off x="3014050" y="1844825"/>
              <a:ext cx="3286142" cy="2520280"/>
              <a:chOff x="3014050" y="1844824"/>
              <a:chExt cx="3718190" cy="2895691"/>
            </a:xfrm>
          </p:grpSpPr>
          <p:sp>
            <p:nvSpPr>
              <p:cNvPr id="26649" name="Rectangle 7"/>
              <p:cNvSpPr>
                <a:spLocks noChangeArrowheads="1"/>
              </p:cNvSpPr>
              <p:nvPr/>
            </p:nvSpPr>
            <p:spPr bwMode="auto">
              <a:xfrm>
                <a:off x="3419872" y="3789040"/>
                <a:ext cx="792088" cy="42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Aft>
                    <a:spcPts val="1000"/>
                  </a:spcAft>
                </a:pPr>
                <a:r>
                  <a:rPr lang="en-US" sz="1600">
                    <a:solidFill>
                      <a:srgbClr val="000000"/>
                    </a:solidFill>
                    <a:latin typeface="Calibri" pitchFamily="34" charset="0"/>
                  </a:rPr>
                  <a:t>520 gain elements</a:t>
                </a:r>
                <a:endParaRPr lang="en-US" sz="6600"/>
              </a:p>
            </p:txBody>
          </p:sp>
          <p:sp>
            <p:nvSpPr>
              <p:cNvPr id="26650" name="Line 15"/>
              <p:cNvSpPr>
                <a:spLocks noChangeShapeType="1"/>
              </p:cNvSpPr>
              <p:nvPr/>
            </p:nvSpPr>
            <p:spPr bwMode="auto">
              <a:xfrm>
                <a:off x="4306292" y="2717993"/>
                <a:ext cx="826" cy="60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51" name="Line 16"/>
              <p:cNvSpPr>
                <a:spLocks noChangeShapeType="1"/>
              </p:cNvSpPr>
              <p:nvPr/>
            </p:nvSpPr>
            <p:spPr bwMode="auto">
              <a:xfrm>
                <a:off x="5141089" y="2717993"/>
                <a:ext cx="3303" cy="60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52" name="Line 18"/>
              <p:cNvSpPr>
                <a:spLocks noChangeShapeType="1"/>
              </p:cNvSpPr>
              <p:nvPr/>
            </p:nvSpPr>
            <p:spPr bwMode="auto">
              <a:xfrm>
                <a:off x="3014050" y="2686925"/>
                <a:ext cx="354809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53" name="Freeform 19"/>
              <p:cNvSpPr>
                <a:spLocks/>
              </p:cNvSpPr>
              <p:nvPr/>
            </p:nvSpPr>
            <p:spPr bwMode="auto">
              <a:xfrm>
                <a:off x="4305467" y="2778404"/>
                <a:ext cx="299734" cy="225247"/>
              </a:xfrm>
              <a:custGeom>
                <a:avLst/>
                <a:gdLst>
                  <a:gd name="T0" fmla="*/ 0 w 153"/>
                  <a:gd name="T1" fmla="*/ 0 h 126"/>
                  <a:gd name="T2" fmla="*/ 2147483647 w 153"/>
                  <a:gd name="T3" fmla="*/ 0 h 126"/>
                  <a:gd name="T4" fmla="*/ 2147483647 w 153"/>
                  <a:gd name="T5" fmla="*/ 2147483647 h 126"/>
                  <a:gd name="T6" fmla="*/ 2147483647 w 153"/>
                  <a:gd name="T7" fmla="*/ 2147483647 h 126"/>
                  <a:gd name="T8" fmla="*/ 2147483647 w 153"/>
                  <a:gd name="T9" fmla="*/ 2147483647 h 126"/>
                  <a:gd name="T10" fmla="*/ 2147483647 w 153"/>
                  <a:gd name="T11" fmla="*/ 2147483647 h 126"/>
                  <a:gd name="T12" fmla="*/ 2147483647 w 153"/>
                  <a:gd name="T13" fmla="*/ 2147483647 h 126"/>
                  <a:gd name="T14" fmla="*/ 2147483647 w 153"/>
                  <a:gd name="T15" fmla="*/ 2147483647 h 126"/>
                  <a:gd name="T16" fmla="*/ 2147483647 w 153"/>
                  <a:gd name="T17" fmla="*/ 2147483647 h 126"/>
                  <a:gd name="T18" fmla="*/ 2147483647 w 153"/>
                  <a:gd name="T19" fmla="*/ 2147483647 h 126"/>
                  <a:gd name="T20" fmla="*/ 2147483647 w 153"/>
                  <a:gd name="T21" fmla="*/ 2147483647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126"/>
                  <a:gd name="T35" fmla="*/ 153 w 153"/>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126">
                    <a:moveTo>
                      <a:pt x="0" y="0"/>
                    </a:moveTo>
                    <a:lnTo>
                      <a:pt x="13" y="0"/>
                    </a:lnTo>
                    <a:lnTo>
                      <a:pt x="39" y="3"/>
                    </a:lnTo>
                    <a:lnTo>
                      <a:pt x="65" y="11"/>
                    </a:lnTo>
                    <a:lnTo>
                      <a:pt x="91" y="21"/>
                    </a:lnTo>
                    <a:lnTo>
                      <a:pt x="126" y="50"/>
                    </a:lnTo>
                    <a:lnTo>
                      <a:pt x="139" y="72"/>
                    </a:lnTo>
                    <a:lnTo>
                      <a:pt x="148" y="93"/>
                    </a:lnTo>
                    <a:lnTo>
                      <a:pt x="153" y="115"/>
                    </a:lnTo>
                    <a:lnTo>
                      <a:pt x="153" y="122"/>
                    </a:lnTo>
                    <a:lnTo>
                      <a:pt x="148" y="1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4" name="Freeform 20"/>
              <p:cNvSpPr>
                <a:spLocks/>
              </p:cNvSpPr>
              <p:nvPr/>
            </p:nvSpPr>
            <p:spPr bwMode="auto">
              <a:xfrm>
                <a:off x="4305467" y="2717993"/>
                <a:ext cx="375700" cy="285658"/>
              </a:xfrm>
              <a:custGeom>
                <a:avLst/>
                <a:gdLst>
                  <a:gd name="T0" fmla="*/ 0 w 192"/>
                  <a:gd name="T1" fmla="*/ 0 h 159"/>
                  <a:gd name="T2" fmla="*/ 2147483647 w 192"/>
                  <a:gd name="T3" fmla="*/ 0 h 159"/>
                  <a:gd name="T4" fmla="*/ 2147483647 w 192"/>
                  <a:gd name="T5" fmla="*/ 2147483647 h 159"/>
                  <a:gd name="T6" fmla="*/ 2147483647 w 192"/>
                  <a:gd name="T7" fmla="*/ 2147483647 h 159"/>
                  <a:gd name="T8" fmla="*/ 2147483647 w 192"/>
                  <a:gd name="T9" fmla="*/ 2147483647 h 159"/>
                  <a:gd name="T10" fmla="*/ 2147483647 w 192"/>
                  <a:gd name="T11" fmla="*/ 2147483647 h 159"/>
                  <a:gd name="T12" fmla="*/ 2147483647 w 192"/>
                  <a:gd name="T13" fmla="*/ 2147483647 h 159"/>
                  <a:gd name="T14" fmla="*/ 2147483647 w 192"/>
                  <a:gd name="T15" fmla="*/ 2147483647 h 159"/>
                  <a:gd name="T16" fmla="*/ 2147483647 w 192"/>
                  <a:gd name="T17" fmla="*/ 2147483647 h 159"/>
                  <a:gd name="T18" fmla="*/ 2147483647 w 192"/>
                  <a:gd name="T19" fmla="*/ 2147483647 h 159"/>
                  <a:gd name="T20" fmla="*/ 2147483647 w 192"/>
                  <a:gd name="T21" fmla="*/ 214748364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59"/>
                  <a:gd name="T35" fmla="*/ 192 w 192"/>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59">
                    <a:moveTo>
                      <a:pt x="0" y="0"/>
                    </a:moveTo>
                    <a:lnTo>
                      <a:pt x="13" y="0"/>
                    </a:lnTo>
                    <a:lnTo>
                      <a:pt x="48" y="4"/>
                    </a:lnTo>
                    <a:lnTo>
                      <a:pt x="83" y="11"/>
                    </a:lnTo>
                    <a:lnTo>
                      <a:pt x="113" y="26"/>
                    </a:lnTo>
                    <a:lnTo>
                      <a:pt x="139" y="44"/>
                    </a:lnTo>
                    <a:lnTo>
                      <a:pt x="161" y="65"/>
                    </a:lnTo>
                    <a:lnTo>
                      <a:pt x="179" y="90"/>
                    </a:lnTo>
                    <a:lnTo>
                      <a:pt x="187" y="119"/>
                    </a:lnTo>
                    <a:lnTo>
                      <a:pt x="192" y="148"/>
                    </a:lnTo>
                    <a:lnTo>
                      <a:pt x="192" y="15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5" name="Freeform 21"/>
              <p:cNvSpPr>
                <a:spLocks/>
              </p:cNvSpPr>
              <p:nvPr/>
            </p:nvSpPr>
            <p:spPr bwMode="auto">
              <a:xfrm>
                <a:off x="4764564" y="2717993"/>
                <a:ext cx="376526" cy="285658"/>
              </a:xfrm>
              <a:custGeom>
                <a:avLst/>
                <a:gdLst>
                  <a:gd name="T0" fmla="*/ 0 w 192"/>
                  <a:gd name="T1" fmla="*/ 2147483647 h 159"/>
                  <a:gd name="T2" fmla="*/ 0 w 192"/>
                  <a:gd name="T3" fmla="*/ 2147483647 h 159"/>
                  <a:gd name="T4" fmla="*/ 2147483647 w 192"/>
                  <a:gd name="T5" fmla="*/ 2147483647 h 159"/>
                  <a:gd name="T6" fmla="*/ 2147483647 w 192"/>
                  <a:gd name="T7" fmla="*/ 2147483647 h 159"/>
                  <a:gd name="T8" fmla="*/ 2147483647 w 192"/>
                  <a:gd name="T9" fmla="*/ 2147483647 h 159"/>
                  <a:gd name="T10" fmla="*/ 2147483647 w 192"/>
                  <a:gd name="T11" fmla="*/ 2147483647 h 159"/>
                  <a:gd name="T12" fmla="*/ 2147483647 w 192"/>
                  <a:gd name="T13" fmla="*/ 2147483647 h 159"/>
                  <a:gd name="T14" fmla="*/ 2147483647 w 192"/>
                  <a:gd name="T15" fmla="*/ 2147483647 h 159"/>
                  <a:gd name="T16" fmla="*/ 2147483647 w 192"/>
                  <a:gd name="T17" fmla="*/ 2147483647 h 159"/>
                  <a:gd name="T18" fmla="*/ 2147483647 w 192"/>
                  <a:gd name="T19" fmla="*/ 0 h 159"/>
                  <a:gd name="T20" fmla="*/ 2147483647 w 192"/>
                  <a:gd name="T21" fmla="*/ 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59"/>
                  <a:gd name="T35" fmla="*/ 192 w 192"/>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59">
                    <a:moveTo>
                      <a:pt x="0" y="159"/>
                    </a:moveTo>
                    <a:lnTo>
                      <a:pt x="0" y="148"/>
                    </a:lnTo>
                    <a:lnTo>
                      <a:pt x="5" y="119"/>
                    </a:lnTo>
                    <a:lnTo>
                      <a:pt x="14" y="90"/>
                    </a:lnTo>
                    <a:lnTo>
                      <a:pt x="31" y="65"/>
                    </a:lnTo>
                    <a:lnTo>
                      <a:pt x="53" y="44"/>
                    </a:lnTo>
                    <a:lnTo>
                      <a:pt x="79" y="26"/>
                    </a:lnTo>
                    <a:lnTo>
                      <a:pt x="110" y="11"/>
                    </a:lnTo>
                    <a:lnTo>
                      <a:pt x="144" y="4"/>
                    </a:lnTo>
                    <a:lnTo>
                      <a:pt x="179" y="0"/>
                    </a:lnTo>
                    <a:lnTo>
                      <a:pt x="19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6" name="Freeform 22"/>
              <p:cNvSpPr>
                <a:spLocks/>
              </p:cNvSpPr>
              <p:nvPr/>
            </p:nvSpPr>
            <p:spPr bwMode="auto">
              <a:xfrm>
                <a:off x="4852915" y="2781856"/>
                <a:ext cx="288174" cy="221795"/>
              </a:xfrm>
              <a:custGeom>
                <a:avLst/>
                <a:gdLst>
                  <a:gd name="T0" fmla="*/ 0 w 148"/>
                  <a:gd name="T1" fmla="*/ 2147483647 h 123"/>
                  <a:gd name="T2" fmla="*/ 0 w 148"/>
                  <a:gd name="T3" fmla="*/ 2147483647 h 123"/>
                  <a:gd name="T4" fmla="*/ 2147483647 w 148"/>
                  <a:gd name="T5" fmla="*/ 2147483647 h 123"/>
                  <a:gd name="T6" fmla="*/ 2147483647 w 148"/>
                  <a:gd name="T7" fmla="*/ 2147483647 h 123"/>
                  <a:gd name="T8" fmla="*/ 2147483647 w 148"/>
                  <a:gd name="T9" fmla="*/ 2147483647 h 123"/>
                  <a:gd name="T10" fmla="*/ 2147483647 w 148"/>
                  <a:gd name="T11" fmla="*/ 2147483647 h 123"/>
                  <a:gd name="T12" fmla="*/ 2147483647 w 148"/>
                  <a:gd name="T13" fmla="*/ 2147483647 h 123"/>
                  <a:gd name="T14" fmla="*/ 2147483647 w 148"/>
                  <a:gd name="T15" fmla="*/ 2147483647 h 123"/>
                  <a:gd name="T16" fmla="*/ 2147483647 w 148"/>
                  <a:gd name="T17" fmla="*/ 2147483647 h 123"/>
                  <a:gd name="T18" fmla="*/ 2147483647 w 148"/>
                  <a:gd name="T19" fmla="*/ 0 h 123"/>
                  <a:gd name="T20" fmla="*/ 2147483647 w 148"/>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123"/>
                  <a:gd name="T35" fmla="*/ 148 w 148"/>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123">
                    <a:moveTo>
                      <a:pt x="0" y="123"/>
                    </a:moveTo>
                    <a:lnTo>
                      <a:pt x="0" y="119"/>
                    </a:lnTo>
                    <a:lnTo>
                      <a:pt x="4" y="94"/>
                    </a:lnTo>
                    <a:lnTo>
                      <a:pt x="13" y="72"/>
                    </a:lnTo>
                    <a:lnTo>
                      <a:pt x="26" y="54"/>
                    </a:lnTo>
                    <a:lnTo>
                      <a:pt x="44" y="36"/>
                    </a:lnTo>
                    <a:lnTo>
                      <a:pt x="66" y="22"/>
                    </a:lnTo>
                    <a:lnTo>
                      <a:pt x="87" y="11"/>
                    </a:lnTo>
                    <a:lnTo>
                      <a:pt x="114" y="4"/>
                    </a:lnTo>
                    <a:lnTo>
                      <a:pt x="144" y="0"/>
                    </a:lnTo>
                    <a:lnTo>
                      <a:pt x="14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7" name="Freeform 23"/>
              <p:cNvSpPr>
                <a:spLocks/>
              </p:cNvSpPr>
              <p:nvPr/>
            </p:nvSpPr>
            <p:spPr bwMode="auto">
              <a:xfrm>
                <a:off x="3057813" y="2717993"/>
                <a:ext cx="1247654" cy="60411"/>
              </a:xfrm>
              <a:custGeom>
                <a:avLst/>
                <a:gdLst>
                  <a:gd name="T0" fmla="*/ 2147483647 w 637"/>
                  <a:gd name="T1" fmla="*/ 0 h 33"/>
                  <a:gd name="T2" fmla="*/ 0 w 637"/>
                  <a:gd name="T3" fmla="*/ 0 h 33"/>
                  <a:gd name="T4" fmla="*/ 0 w 637"/>
                  <a:gd name="T5" fmla="*/ 2147483647 h 33"/>
                  <a:gd name="T6" fmla="*/ 2147483647 w 637"/>
                  <a:gd name="T7" fmla="*/ 2147483647 h 33"/>
                  <a:gd name="T8" fmla="*/ 0 60000 65536"/>
                  <a:gd name="T9" fmla="*/ 0 60000 65536"/>
                  <a:gd name="T10" fmla="*/ 0 60000 65536"/>
                  <a:gd name="T11" fmla="*/ 0 60000 65536"/>
                  <a:gd name="T12" fmla="*/ 0 w 637"/>
                  <a:gd name="T13" fmla="*/ 0 h 33"/>
                  <a:gd name="T14" fmla="*/ 637 w 637"/>
                  <a:gd name="T15" fmla="*/ 33 h 33"/>
                </a:gdLst>
                <a:ahLst/>
                <a:cxnLst>
                  <a:cxn ang="T8">
                    <a:pos x="T0" y="T1"/>
                  </a:cxn>
                  <a:cxn ang="T9">
                    <a:pos x="T2" y="T3"/>
                  </a:cxn>
                  <a:cxn ang="T10">
                    <a:pos x="T4" y="T5"/>
                  </a:cxn>
                  <a:cxn ang="T11">
                    <a:pos x="T6" y="T7"/>
                  </a:cxn>
                </a:cxnLst>
                <a:rect l="T12" t="T13" r="T14" b="T15"/>
                <a:pathLst>
                  <a:path w="637" h="33">
                    <a:moveTo>
                      <a:pt x="637" y="0"/>
                    </a:moveTo>
                    <a:lnTo>
                      <a:pt x="0" y="0"/>
                    </a:lnTo>
                    <a:lnTo>
                      <a:pt x="0" y="33"/>
                    </a:lnTo>
                    <a:lnTo>
                      <a:pt x="637" y="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8" name="Freeform 24"/>
              <p:cNvSpPr>
                <a:spLocks/>
              </p:cNvSpPr>
              <p:nvPr/>
            </p:nvSpPr>
            <p:spPr bwMode="auto">
              <a:xfrm>
                <a:off x="5141089" y="2717993"/>
                <a:ext cx="1258388" cy="60411"/>
              </a:xfrm>
              <a:custGeom>
                <a:avLst/>
                <a:gdLst>
                  <a:gd name="T0" fmla="*/ 0 w 642"/>
                  <a:gd name="T1" fmla="*/ 0 h 33"/>
                  <a:gd name="T2" fmla="*/ 2147483647 w 642"/>
                  <a:gd name="T3" fmla="*/ 0 h 33"/>
                  <a:gd name="T4" fmla="*/ 2147483647 w 642"/>
                  <a:gd name="T5" fmla="*/ 2147483647 h 33"/>
                  <a:gd name="T6" fmla="*/ 0 w 642"/>
                  <a:gd name="T7" fmla="*/ 2147483647 h 33"/>
                  <a:gd name="T8" fmla="*/ 0 60000 65536"/>
                  <a:gd name="T9" fmla="*/ 0 60000 65536"/>
                  <a:gd name="T10" fmla="*/ 0 60000 65536"/>
                  <a:gd name="T11" fmla="*/ 0 60000 65536"/>
                  <a:gd name="T12" fmla="*/ 0 w 642"/>
                  <a:gd name="T13" fmla="*/ 0 h 33"/>
                  <a:gd name="T14" fmla="*/ 642 w 642"/>
                  <a:gd name="T15" fmla="*/ 33 h 33"/>
                </a:gdLst>
                <a:ahLst/>
                <a:cxnLst>
                  <a:cxn ang="T8">
                    <a:pos x="T0" y="T1"/>
                  </a:cxn>
                  <a:cxn ang="T9">
                    <a:pos x="T2" y="T3"/>
                  </a:cxn>
                  <a:cxn ang="T10">
                    <a:pos x="T4" y="T5"/>
                  </a:cxn>
                  <a:cxn ang="T11">
                    <a:pos x="T6" y="T7"/>
                  </a:cxn>
                </a:cxnLst>
                <a:rect l="T12" t="T13" r="T14" b="T15"/>
                <a:pathLst>
                  <a:path w="642" h="33">
                    <a:moveTo>
                      <a:pt x="0" y="0"/>
                    </a:moveTo>
                    <a:lnTo>
                      <a:pt x="642" y="0"/>
                    </a:lnTo>
                    <a:lnTo>
                      <a:pt x="642" y="33"/>
                    </a:lnTo>
                    <a:lnTo>
                      <a:pt x="0" y="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9" name="Line 25"/>
              <p:cNvSpPr>
                <a:spLocks noChangeShapeType="1"/>
              </p:cNvSpPr>
              <p:nvPr/>
            </p:nvSpPr>
            <p:spPr bwMode="auto">
              <a:xfrm>
                <a:off x="4596118" y="3003651"/>
                <a:ext cx="85049" cy="17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60" name="Line 26"/>
              <p:cNvSpPr>
                <a:spLocks noChangeShapeType="1"/>
              </p:cNvSpPr>
              <p:nvPr/>
            </p:nvSpPr>
            <p:spPr bwMode="auto">
              <a:xfrm>
                <a:off x="4764564" y="3003651"/>
                <a:ext cx="88351" cy="17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26661" name="Group 99"/>
              <p:cNvGrpSpPr>
                <a:grpSpLocks/>
              </p:cNvGrpSpPr>
              <p:nvPr/>
            </p:nvGrpSpPr>
            <p:grpSpPr bwMode="auto">
              <a:xfrm>
                <a:off x="4596118" y="3003651"/>
                <a:ext cx="256797" cy="569365"/>
                <a:chOff x="4596118" y="3003651"/>
                <a:chExt cx="256797" cy="2210178"/>
              </a:xfrm>
            </p:grpSpPr>
            <p:sp>
              <p:nvSpPr>
                <p:cNvPr id="26714" name="Line 27"/>
                <p:cNvSpPr>
                  <a:spLocks noChangeShapeType="1"/>
                </p:cNvSpPr>
                <p:nvPr/>
              </p:nvSpPr>
              <p:spPr bwMode="auto">
                <a:xfrm>
                  <a:off x="4596118" y="3003651"/>
                  <a:ext cx="1651" cy="22101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715" name="Line 28"/>
                <p:cNvSpPr>
                  <a:spLocks noChangeShapeType="1"/>
                </p:cNvSpPr>
                <p:nvPr/>
              </p:nvSpPr>
              <p:spPr bwMode="auto">
                <a:xfrm>
                  <a:off x="4681167" y="3003651"/>
                  <a:ext cx="2477" cy="22101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716" name="Line 29"/>
                <p:cNvSpPr>
                  <a:spLocks noChangeShapeType="1"/>
                </p:cNvSpPr>
                <p:nvPr/>
              </p:nvSpPr>
              <p:spPr bwMode="auto">
                <a:xfrm>
                  <a:off x="4764564" y="3003651"/>
                  <a:ext cx="3303" cy="22101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717" name="Line 30"/>
                <p:cNvSpPr>
                  <a:spLocks noChangeShapeType="1"/>
                </p:cNvSpPr>
                <p:nvPr/>
              </p:nvSpPr>
              <p:spPr bwMode="auto">
                <a:xfrm>
                  <a:off x="4852915" y="3003651"/>
                  <a:ext cx="0" cy="22101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6662" name="Group 105"/>
              <p:cNvGrpSpPr>
                <a:grpSpLocks/>
              </p:cNvGrpSpPr>
              <p:nvPr/>
            </p:nvGrpSpPr>
            <p:grpSpPr bwMode="auto">
              <a:xfrm>
                <a:off x="4572000" y="4365104"/>
                <a:ext cx="1326922" cy="375411"/>
                <a:chOff x="4562264" y="5213829"/>
                <a:chExt cx="1326922" cy="375411"/>
              </a:xfrm>
            </p:grpSpPr>
            <p:sp>
              <p:nvSpPr>
                <p:cNvPr id="26703" name="Rectangle 3"/>
                <p:cNvSpPr>
                  <a:spLocks noChangeArrowheads="1"/>
                </p:cNvSpPr>
                <p:nvPr/>
              </p:nvSpPr>
              <p:spPr bwMode="auto">
                <a:xfrm>
                  <a:off x="5034572" y="5281144"/>
                  <a:ext cx="854614" cy="2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Aft>
                      <a:spcPts val="1000"/>
                    </a:spcAft>
                  </a:pPr>
                  <a:r>
                    <a:rPr lang="en-US" sz="1600" b="1">
                      <a:solidFill>
                        <a:srgbClr val="000000"/>
                      </a:solidFill>
                      <a:latin typeface="Calibri" pitchFamily="34" charset="0"/>
                    </a:rPr>
                    <a:t>Outputs</a:t>
                  </a:r>
                  <a:endParaRPr lang="en-US" sz="6600"/>
                </a:p>
              </p:txBody>
            </p:sp>
            <p:sp>
              <p:nvSpPr>
                <p:cNvPr id="26704" name="Line 31"/>
                <p:cNvSpPr>
                  <a:spLocks noChangeShapeType="1"/>
                </p:cNvSpPr>
                <p:nvPr/>
              </p:nvSpPr>
              <p:spPr bwMode="auto">
                <a:xfrm>
                  <a:off x="4596118" y="5213829"/>
                  <a:ext cx="85049" cy="17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705" name="Line 32"/>
                <p:cNvSpPr>
                  <a:spLocks noChangeShapeType="1"/>
                </p:cNvSpPr>
                <p:nvPr/>
              </p:nvSpPr>
              <p:spPr bwMode="auto">
                <a:xfrm>
                  <a:off x="4764564" y="5213829"/>
                  <a:ext cx="88351" cy="17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706" name="Freeform 33"/>
                <p:cNvSpPr>
                  <a:spLocks/>
                </p:cNvSpPr>
                <p:nvPr/>
              </p:nvSpPr>
              <p:spPr bwMode="auto">
                <a:xfrm>
                  <a:off x="4596118" y="5213829"/>
                  <a:ext cx="85049" cy="90616"/>
                </a:xfrm>
                <a:custGeom>
                  <a:avLst/>
                  <a:gdLst>
                    <a:gd name="T0" fmla="*/ 0 w 44"/>
                    <a:gd name="T1" fmla="*/ 0 h 51"/>
                    <a:gd name="T2" fmla="*/ 0 w 44"/>
                    <a:gd name="T3" fmla="*/ 2147483647 h 51"/>
                    <a:gd name="T4" fmla="*/ 2147483647 w 44"/>
                    <a:gd name="T5" fmla="*/ 2147483647 h 51"/>
                    <a:gd name="T6" fmla="*/ 2147483647 w 44"/>
                    <a:gd name="T7" fmla="*/ 0 h 51"/>
                    <a:gd name="T8" fmla="*/ 0 60000 65536"/>
                    <a:gd name="T9" fmla="*/ 0 60000 65536"/>
                    <a:gd name="T10" fmla="*/ 0 60000 65536"/>
                    <a:gd name="T11" fmla="*/ 0 60000 65536"/>
                    <a:gd name="T12" fmla="*/ 0 w 44"/>
                    <a:gd name="T13" fmla="*/ 0 h 51"/>
                    <a:gd name="T14" fmla="*/ 44 w 44"/>
                    <a:gd name="T15" fmla="*/ 51 h 51"/>
                  </a:gdLst>
                  <a:ahLst/>
                  <a:cxnLst>
                    <a:cxn ang="T8">
                      <a:pos x="T0" y="T1"/>
                    </a:cxn>
                    <a:cxn ang="T9">
                      <a:pos x="T2" y="T3"/>
                    </a:cxn>
                    <a:cxn ang="T10">
                      <a:pos x="T4" y="T5"/>
                    </a:cxn>
                    <a:cxn ang="T11">
                      <a:pos x="T6" y="T7"/>
                    </a:cxn>
                  </a:cxnLst>
                  <a:rect l="T12" t="T13" r="T14" b="T15"/>
                  <a:pathLst>
                    <a:path w="44" h="51">
                      <a:moveTo>
                        <a:pt x="0" y="0"/>
                      </a:moveTo>
                      <a:lnTo>
                        <a:pt x="0" y="51"/>
                      </a:lnTo>
                      <a:lnTo>
                        <a:pt x="44" y="51"/>
                      </a:lnTo>
                      <a:lnTo>
                        <a:pt x="4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707" name="Freeform 34"/>
                <p:cNvSpPr>
                  <a:spLocks/>
                </p:cNvSpPr>
                <p:nvPr/>
              </p:nvSpPr>
              <p:spPr bwMode="auto">
                <a:xfrm>
                  <a:off x="4764564" y="5213829"/>
                  <a:ext cx="88351" cy="90616"/>
                </a:xfrm>
                <a:custGeom>
                  <a:avLst/>
                  <a:gdLst>
                    <a:gd name="T0" fmla="*/ 0 w 44"/>
                    <a:gd name="T1" fmla="*/ 0 h 51"/>
                    <a:gd name="T2" fmla="*/ 0 w 44"/>
                    <a:gd name="T3" fmla="*/ 2147483647 h 51"/>
                    <a:gd name="T4" fmla="*/ 2147483647 w 44"/>
                    <a:gd name="T5" fmla="*/ 2147483647 h 51"/>
                    <a:gd name="T6" fmla="*/ 2147483647 w 44"/>
                    <a:gd name="T7" fmla="*/ 0 h 51"/>
                    <a:gd name="T8" fmla="*/ 0 60000 65536"/>
                    <a:gd name="T9" fmla="*/ 0 60000 65536"/>
                    <a:gd name="T10" fmla="*/ 0 60000 65536"/>
                    <a:gd name="T11" fmla="*/ 0 60000 65536"/>
                    <a:gd name="T12" fmla="*/ 0 w 44"/>
                    <a:gd name="T13" fmla="*/ 0 h 51"/>
                    <a:gd name="T14" fmla="*/ 44 w 44"/>
                    <a:gd name="T15" fmla="*/ 51 h 51"/>
                  </a:gdLst>
                  <a:ahLst/>
                  <a:cxnLst>
                    <a:cxn ang="T8">
                      <a:pos x="T0" y="T1"/>
                    </a:cxn>
                    <a:cxn ang="T9">
                      <a:pos x="T2" y="T3"/>
                    </a:cxn>
                    <a:cxn ang="T10">
                      <a:pos x="T4" y="T5"/>
                    </a:cxn>
                    <a:cxn ang="T11">
                      <a:pos x="T6" y="T7"/>
                    </a:cxn>
                  </a:cxnLst>
                  <a:rect l="T12" t="T13" r="T14" b="T15"/>
                  <a:pathLst>
                    <a:path w="44" h="51">
                      <a:moveTo>
                        <a:pt x="0" y="0"/>
                      </a:moveTo>
                      <a:lnTo>
                        <a:pt x="0" y="51"/>
                      </a:lnTo>
                      <a:lnTo>
                        <a:pt x="44" y="51"/>
                      </a:lnTo>
                      <a:lnTo>
                        <a:pt x="4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708" name="Freeform 35"/>
                <p:cNvSpPr>
                  <a:spLocks/>
                </p:cNvSpPr>
                <p:nvPr/>
              </p:nvSpPr>
              <p:spPr bwMode="auto">
                <a:xfrm>
                  <a:off x="4562264" y="5304445"/>
                  <a:ext cx="162666" cy="162247"/>
                </a:xfrm>
                <a:custGeom>
                  <a:avLst/>
                  <a:gdLst>
                    <a:gd name="T0" fmla="*/ 2147483647 w 83"/>
                    <a:gd name="T1" fmla="*/ 0 h 90"/>
                    <a:gd name="T2" fmla="*/ 2147483647 w 83"/>
                    <a:gd name="T3" fmla="*/ 2147483647 h 90"/>
                    <a:gd name="T4" fmla="*/ 2147483647 w 83"/>
                    <a:gd name="T5" fmla="*/ 2147483647 h 90"/>
                    <a:gd name="T6" fmla="*/ 2147483647 w 83"/>
                    <a:gd name="T7" fmla="*/ 2147483647 h 90"/>
                    <a:gd name="T8" fmla="*/ 0 w 83"/>
                    <a:gd name="T9" fmla="*/ 2147483647 h 90"/>
                    <a:gd name="T10" fmla="*/ 2147483647 w 83"/>
                    <a:gd name="T11" fmla="*/ 2147483647 h 90"/>
                    <a:gd name="T12" fmla="*/ 0 60000 65536"/>
                    <a:gd name="T13" fmla="*/ 0 60000 65536"/>
                    <a:gd name="T14" fmla="*/ 0 60000 65536"/>
                    <a:gd name="T15" fmla="*/ 0 60000 65536"/>
                    <a:gd name="T16" fmla="*/ 0 60000 65536"/>
                    <a:gd name="T17" fmla="*/ 0 60000 65536"/>
                    <a:gd name="T18" fmla="*/ 0 w 83"/>
                    <a:gd name="T19" fmla="*/ 0 h 90"/>
                    <a:gd name="T20" fmla="*/ 83 w 83"/>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83" h="90">
                      <a:moveTo>
                        <a:pt x="39" y="0"/>
                      </a:moveTo>
                      <a:lnTo>
                        <a:pt x="39" y="36"/>
                      </a:lnTo>
                      <a:lnTo>
                        <a:pt x="83" y="36"/>
                      </a:lnTo>
                      <a:lnTo>
                        <a:pt x="39" y="90"/>
                      </a:lnTo>
                      <a:lnTo>
                        <a:pt x="0" y="36"/>
                      </a:lnTo>
                      <a:lnTo>
                        <a:pt x="39" y="3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709" name="Freeform 36"/>
                <p:cNvSpPr>
                  <a:spLocks/>
                </p:cNvSpPr>
                <p:nvPr/>
              </p:nvSpPr>
              <p:spPr bwMode="auto">
                <a:xfrm>
                  <a:off x="4724929" y="5304445"/>
                  <a:ext cx="170097" cy="162247"/>
                </a:xfrm>
                <a:custGeom>
                  <a:avLst/>
                  <a:gdLst>
                    <a:gd name="T0" fmla="*/ 2147483647 w 87"/>
                    <a:gd name="T1" fmla="*/ 0 h 90"/>
                    <a:gd name="T2" fmla="*/ 2147483647 w 87"/>
                    <a:gd name="T3" fmla="*/ 2147483647 h 90"/>
                    <a:gd name="T4" fmla="*/ 0 w 87"/>
                    <a:gd name="T5" fmla="*/ 2147483647 h 90"/>
                    <a:gd name="T6" fmla="*/ 2147483647 w 87"/>
                    <a:gd name="T7" fmla="*/ 2147483647 h 90"/>
                    <a:gd name="T8" fmla="*/ 2147483647 w 87"/>
                    <a:gd name="T9" fmla="*/ 2147483647 h 90"/>
                    <a:gd name="T10" fmla="*/ 2147483647 w 87"/>
                    <a:gd name="T11" fmla="*/ 2147483647 h 90"/>
                    <a:gd name="T12" fmla="*/ 0 60000 65536"/>
                    <a:gd name="T13" fmla="*/ 0 60000 65536"/>
                    <a:gd name="T14" fmla="*/ 0 60000 65536"/>
                    <a:gd name="T15" fmla="*/ 0 60000 65536"/>
                    <a:gd name="T16" fmla="*/ 0 60000 65536"/>
                    <a:gd name="T17" fmla="*/ 0 60000 65536"/>
                    <a:gd name="T18" fmla="*/ 0 w 87"/>
                    <a:gd name="T19" fmla="*/ 0 h 90"/>
                    <a:gd name="T20" fmla="*/ 87 w 87"/>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87" h="90">
                      <a:moveTo>
                        <a:pt x="43" y="0"/>
                      </a:moveTo>
                      <a:lnTo>
                        <a:pt x="43" y="36"/>
                      </a:lnTo>
                      <a:lnTo>
                        <a:pt x="0" y="36"/>
                      </a:lnTo>
                      <a:lnTo>
                        <a:pt x="43" y="90"/>
                      </a:lnTo>
                      <a:lnTo>
                        <a:pt x="87" y="36"/>
                      </a:lnTo>
                      <a:lnTo>
                        <a:pt x="43" y="3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710" name="Line 37"/>
                <p:cNvSpPr>
                  <a:spLocks noChangeShapeType="1"/>
                </p:cNvSpPr>
                <p:nvPr/>
              </p:nvSpPr>
              <p:spPr bwMode="auto">
                <a:xfrm>
                  <a:off x="4639881" y="5466692"/>
                  <a:ext cx="0" cy="638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711" name="Line 38"/>
                <p:cNvSpPr>
                  <a:spLocks noChangeShapeType="1"/>
                </p:cNvSpPr>
                <p:nvPr/>
              </p:nvSpPr>
              <p:spPr bwMode="auto">
                <a:xfrm>
                  <a:off x="4809152" y="5466692"/>
                  <a:ext cx="2477" cy="638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712" name="Freeform 39"/>
                <p:cNvSpPr>
                  <a:spLocks/>
                </p:cNvSpPr>
                <p:nvPr/>
              </p:nvSpPr>
              <p:spPr bwMode="auto">
                <a:xfrm>
                  <a:off x="4596118" y="5530555"/>
                  <a:ext cx="85049" cy="58685"/>
                </a:xfrm>
                <a:custGeom>
                  <a:avLst/>
                  <a:gdLst>
                    <a:gd name="T0" fmla="*/ 0 w 44"/>
                    <a:gd name="T1" fmla="*/ 2147483647 h 32"/>
                    <a:gd name="T2" fmla="*/ 2147483647 w 44"/>
                    <a:gd name="T3" fmla="*/ 2147483647 h 32"/>
                    <a:gd name="T4" fmla="*/ 2147483647 w 44"/>
                    <a:gd name="T5" fmla="*/ 0 h 32"/>
                    <a:gd name="T6" fmla="*/ 2147483647 w 44"/>
                    <a:gd name="T7" fmla="*/ 0 h 32"/>
                    <a:gd name="T8" fmla="*/ 2147483647 w 44"/>
                    <a:gd name="T9" fmla="*/ 2147483647 h 32"/>
                    <a:gd name="T10" fmla="*/ 2147483647 w 44"/>
                    <a:gd name="T11" fmla="*/ 2147483647 h 32"/>
                    <a:gd name="T12" fmla="*/ 2147483647 w 44"/>
                    <a:gd name="T13" fmla="*/ 2147483647 h 32"/>
                    <a:gd name="T14" fmla="*/ 2147483647 w 44"/>
                    <a:gd name="T15" fmla="*/ 2147483647 h 32"/>
                    <a:gd name="T16" fmla="*/ 2147483647 w 44"/>
                    <a:gd name="T17" fmla="*/ 2147483647 h 32"/>
                    <a:gd name="T18" fmla="*/ 2147483647 w 44"/>
                    <a:gd name="T19" fmla="*/ 2147483647 h 32"/>
                    <a:gd name="T20" fmla="*/ 2147483647 w 44"/>
                    <a:gd name="T21" fmla="*/ 2147483647 h 32"/>
                    <a:gd name="T22" fmla="*/ 0 w 44"/>
                    <a:gd name="T23" fmla="*/ 2147483647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32"/>
                    <a:gd name="T38" fmla="*/ 44 w 44"/>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32">
                      <a:moveTo>
                        <a:pt x="0" y="18"/>
                      </a:moveTo>
                      <a:lnTo>
                        <a:pt x="9" y="3"/>
                      </a:lnTo>
                      <a:lnTo>
                        <a:pt x="22" y="0"/>
                      </a:lnTo>
                      <a:lnTo>
                        <a:pt x="31" y="0"/>
                      </a:lnTo>
                      <a:lnTo>
                        <a:pt x="39" y="3"/>
                      </a:lnTo>
                      <a:lnTo>
                        <a:pt x="44" y="10"/>
                      </a:lnTo>
                      <a:lnTo>
                        <a:pt x="44" y="18"/>
                      </a:lnTo>
                      <a:lnTo>
                        <a:pt x="39" y="28"/>
                      </a:lnTo>
                      <a:lnTo>
                        <a:pt x="31" y="32"/>
                      </a:lnTo>
                      <a:lnTo>
                        <a:pt x="22" y="32"/>
                      </a:lnTo>
                      <a:lnTo>
                        <a:pt x="9" y="28"/>
                      </a:lnTo>
                      <a:lnTo>
                        <a:pt x="0" y="18"/>
                      </a:lnTo>
                      <a:close/>
                    </a:path>
                  </a:pathLst>
                </a:custGeom>
                <a:solidFill>
                  <a:srgbClr val="FFFFFF"/>
                </a:solidFill>
                <a:ln w="0">
                  <a:solidFill>
                    <a:srgbClr val="000000"/>
                  </a:solidFill>
                  <a:round/>
                  <a:headEnd/>
                  <a:tailEnd/>
                </a:ln>
              </p:spPr>
              <p:txBody>
                <a:bodyPr/>
                <a:lstStyle/>
                <a:p>
                  <a:endParaRPr lang="it-IT"/>
                </a:p>
              </p:txBody>
            </p:sp>
            <p:sp>
              <p:nvSpPr>
                <p:cNvPr id="26713" name="Freeform 40"/>
                <p:cNvSpPr>
                  <a:spLocks/>
                </p:cNvSpPr>
                <p:nvPr/>
              </p:nvSpPr>
              <p:spPr bwMode="auto">
                <a:xfrm>
                  <a:off x="4764564" y="5530555"/>
                  <a:ext cx="88351" cy="58685"/>
                </a:xfrm>
                <a:custGeom>
                  <a:avLst/>
                  <a:gdLst>
                    <a:gd name="T0" fmla="*/ 0 w 44"/>
                    <a:gd name="T1" fmla="*/ 2147483647 h 32"/>
                    <a:gd name="T2" fmla="*/ 0 w 44"/>
                    <a:gd name="T3" fmla="*/ 2147483647 h 32"/>
                    <a:gd name="T4" fmla="*/ 2147483647 w 44"/>
                    <a:gd name="T5" fmla="*/ 2147483647 h 32"/>
                    <a:gd name="T6" fmla="*/ 2147483647 w 44"/>
                    <a:gd name="T7" fmla="*/ 0 h 32"/>
                    <a:gd name="T8" fmla="*/ 2147483647 w 44"/>
                    <a:gd name="T9" fmla="*/ 0 h 32"/>
                    <a:gd name="T10" fmla="*/ 2147483647 w 44"/>
                    <a:gd name="T11" fmla="*/ 2147483647 h 32"/>
                    <a:gd name="T12" fmla="*/ 2147483647 w 44"/>
                    <a:gd name="T13" fmla="*/ 2147483647 h 32"/>
                    <a:gd name="T14" fmla="*/ 2147483647 w 44"/>
                    <a:gd name="T15" fmla="*/ 2147483647 h 32"/>
                    <a:gd name="T16" fmla="*/ 2147483647 w 44"/>
                    <a:gd name="T17" fmla="*/ 2147483647 h 32"/>
                    <a:gd name="T18" fmla="*/ 2147483647 w 44"/>
                    <a:gd name="T19" fmla="*/ 2147483647 h 32"/>
                    <a:gd name="T20" fmla="*/ 2147483647 w 44"/>
                    <a:gd name="T21" fmla="*/ 2147483647 h 32"/>
                    <a:gd name="T22" fmla="*/ 2147483647 w 44"/>
                    <a:gd name="T23" fmla="*/ 2147483647 h 32"/>
                    <a:gd name="T24" fmla="*/ 0 w 44"/>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32"/>
                    <a:gd name="T41" fmla="*/ 44 w 4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32">
                      <a:moveTo>
                        <a:pt x="0" y="18"/>
                      </a:moveTo>
                      <a:lnTo>
                        <a:pt x="0" y="10"/>
                      </a:lnTo>
                      <a:lnTo>
                        <a:pt x="5" y="3"/>
                      </a:lnTo>
                      <a:lnTo>
                        <a:pt x="14" y="0"/>
                      </a:lnTo>
                      <a:lnTo>
                        <a:pt x="31" y="0"/>
                      </a:lnTo>
                      <a:lnTo>
                        <a:pt x="40" y="3"/>
                      </a:lnTo>
                      <a:lnTo>
                        <a:pt x="44" y="10"/>
                      </a:lnTo>
                      <a:lnTo>
                        <a:pt x="44" y="18"/>
                      </a:lnTo>
                      <a:lnTo>
                        <a:pt x="40" y="28"/>
                      </a:lnTo>
                      <a:lnTo>
                        <a:pt x="31" y="32"/>
                      </a:lnTo>
                      <a:lnTo>
                        <a:pt x="14" y="32"/>
                      </a:lnTo>
                      <a:lnTo>
                        <a:pt x="5" y="28"/>
                      </a:lnTo>
                      <a:lnTo>
                        <a:pt x="0" y="18"/>
                      </a:lnTo>
                      <a:close/>
                    </a:path>
                  </a:pathLst>
                </a:custGeom>
                <a:solidFill>
                  <a:srgbClr val="FFFFFF"/>
                </a:solidFill>
                <a:ln w="0">
                  <a:solidFill>
                    <a:srgbClr val="000000"/>
                  </a:solidFill>
                  <a:round/>
                  <a:headEnd/>
                  <a:tailEnd/>
                </a:ln>
              </p:spPr>
              <p:txBody>
                <a:bodyPr/>
                <a:lstStyle/>
                <a:p>
                  <a:endParaRPr lang="it-IT"/>
                </a:p>
              </p:txBody>
            </p:sp>
          </p:grpSp>
          <p:sp>
            <p:nvSpPr>
              <p:cNvPr id="26663" name="Line 41"/>
              <p:cNvSpPr>
                <a:spLocks noChangeShapeType="1"/>
              </p:cNvSpPr>
              <p:nvPr/>
            </p:nvSpPr>
            <p:spPr bwMode="auto">
              <a:xfrm flipV="1">
                <a:off x="4305467" y="2020678"/>
                <a:ext cx="419463"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64" name="Line 42"/>
              <p:cNvSpPr>
                <a:spLocks noChangeShapeType="1"/>
              </p:cNvSpPr>
              <p:nvPr/>
            </p:nvSpPr>
            <p:spPr bwMode="auto">
              <a:xfrm>
                <a:off x="4724929" y="2020678"/>
                <a:ext cx="416160"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65" name="Line 43"/>
              <p:cNvSpPr>
                <a:spLocks noChangeShapeType="1"/>
              </p:cNvSpPr>
              <p:nvPr/>
            </p:nvSpPr>
            <p:spPr bwMode="auto">
              <a:xfrm flipV="1">
                <a:off x="3057813" y="2020678"/>
                <a:ext cx="2477"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66" name="Line 44"/>
              <p:cNvSpPr>
                <a:spLocks noChangeShapeType="1"/>
              </p:cNvSpPr>
              <p:nvPr/>
            </p:nvSpPr>
            <p:spPr bwMode="auto">
              <a:xfrm>
                <a:off x="6399477" y="2020678"/>
                <a:ext cx="2477"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67" name="Line 45"/>
              <p:cNvSpPr>
                <a:spLocks noChangeShapeType="1"/>
              </p:cNvSpPr>
              <p:nvPr/>
            </p:nvSpPr>
            <p:spPr bwMode="auto">
              <a:xfrm>
                <a:off x="4938789" y="2020678"/>
                <a:ext cx="332763"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68" name="Line 46"/>
              <p:cNvSpPr>
                <a:spLocks noChangeShapeType="1"/>
              </p:cNvSpPr>
              <p:nvPr/>
            </p:nvSpPr>
            <p:spPr bwMode="auto">
              <a:xfrm>
                <a:off x="5102281" y="2020678"/>
                <a:ext cx="288174"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69" name="Line 47"/>
              <p:cNvSpPr>
                <a:spLocks noChangeShapeType="1"/>
              </p:cNvSpPr>
              <p:nvPr/>
            </p:nvSpPr>
            <p:spPr bwMode="auto">
              <a:xfrm>
                <a:off x="5271552" y="2020678"/>
                <a:ext cx="246888"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70" name="Line 48"/>
              <p:cNvSpPr>
                <a:spLocks noChangeShapeType="1"/>
              </p:cNvSpPr>
              <p:nvPr/>
            </p:nvSpPr>
            <p:spPr bwMode="auto">
              <a:xfrm>
                <a:off x="5434218" y="2020678"/>
                <a:ext cx="213034"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71" name="Line 49"/>
              <p:cNvSpPr>
                <a:spLocks noChangeShapeType="1"/>
              </p:cNvSpPr>
              <p:nvPr/>
            </p:nvSpPr>
            <p:spPr bwMode="auto">
              <a:xfrm>
                <a:off x="5603489" y="2020678"/>
                <a:ext cx="162666"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72" name="Line 50"/>
              <p:cNvSpPr>
                <a:spLocks noChangeShapeType="1"/>
              </p:cNvSpPr>
              <p:nvPr/>
            </p:nvSpPr>
            <p:spPr bwMode="auto">
              <a:xfrm>
                <a:off x="5766155" y="2020678"/>
                <a:ext cx="127986"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73" name="Line 51"/>
              <p:cNvSpPr>
                <a:spLocks noChangeShapeType="1"/>
              </p:cNvSpPr>
              <p:nvPr/>
            </p:nvSpPr>
            <p:spPr bwMode="auto">
              <a:xfrm>
                <a:off x="5937903" y="2020678"/>
                <a:ext cx="85874"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74" name="Line 52"/>
              <p:cNvSpPr>
                <a:spLocks noChangeShapeType="1"/>
              </p:cNvSpPr>
              <p:nvPr/>
            </p:nvSpPr>
            <p:spPr bwMode="auto">
              <a:xfrm>
                <a:off x="6100569" y="2020678"/>
                <a:ext cx="42111"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75" name="Line 53"/>
              <p:cNvSpPr>
                <a:spLocks noChangeShapeType="1"/>
              </p:cNvSpPr>
              <p:nvPr/>
            </p:nvSpPr>
            <p:spPr bwMode="auto">
              <a:xfrm>
                <a:off x="6227729" y="2020678"/>
                <a:ext cx="42937"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76" name="Line 54"/>
              <p:cNvSpPr>
                <a:spLocks noChangeShapeType="1"/>
              </p:cNvSpPr>
              <p:nvPr/>
            </p:nvSpPr>
            <p:spPr bwMode="auto">
              <a:xfrm flipV="1">
                <a:off x="4186564" y="2020678"/>
                <a:ext cx="375700"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77" name="Line 55"/>
              <p:cNvSpPr>
                <a:spLocks noChangeShapeType="1"/>
              </p:cNvSpPr>
              <p:nvPr/>
            </p:nvSpPr>
            <p:spPr bwMode="auto">
              <a:xfrm flipV="1">
                <a:off x="4056927" y="2020678"/>
                <a:ext cx="331937"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78" name="Line 56"/>
              <p:cNvSpPr>
                <a:spLocks noChangeShapeType="1"/>
              </p:cNvSpPr>
              <p:nvPr/>
            </p:nvSpPr>
            <p:spPr bwMode="auto">
              <a:xfrm flipV="1">
                <a:off x="3928941" y="2020678"/>
                <a:ext cx="290651"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79" name="Line 57"/>
              <p:cNvSpPr>
                <a:spLocks noChangeShapeType="1"/>
              </p:cNvSpPr>
              <p:nvPr/>
            </p:nvSpPr>
            <p:spPr bwMode="auto">
              <a:xfrm flipV="1">
                <a:off x="3810038" y="2020678"/>
                <a:ext cx="246888"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80" name="Line 58"/>
              <p:cNvSpPr>
                <a:spLocks noChangeShapeType="1"/>
              </p:cNvSpPr>
              <p:nvPr/>
            </p:nvSpPr>
            <p:spPr bwMode="auto">
              <a:xfrm flipV="1">
                <a:off x="3681227" y="2020678"/>
                <a:ext cx="206428"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81" name="Line 59"/>
              <p:cNvSpPr>
                <a:spLocks noChangeShapeType="1"/>
              </p:cNvSpPr>
              <p:nvPr/>
            </p:nvSpPr>
            <p:spPr bwMode="auto">
              <a:xfrm flipV="1">
                <a:off x="3553241" y="2020678"/>
                <a:ext cx="171749"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82" name="Line 60"/>
              <p:cNvSpPr>
                <a:spLocks noChangeShapeType="1"/>
              </p:cNvSpPr>
              <p:nvPr/>
            </p:nvSpPr>
            <p:spPr bwMode="auto">
              <a:xfrm flipV="1">
                <a:off x="3434338" y="2020678"/>
                <a:ext cx="118903"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83" name="Line 61"/>
              <p:cNvSpPr>
                <a:spLocks noChangeShapeType="1"/>
              </p:cNvSpPr>
              <p:nvPr/>
            </p:nvSpPr>
            <p:spPr bwMode="auto">
              <a:xfrm flipV="1">
                <a:off x="3304701" y="2020678"/>
                <a:ext cx="85874"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84" name="Line 62"/>
              <p:cNvSpPr>
                <a:spLocks noChangeShapeType="1"/>
              </p:cNvSpPr>
              <p:nvPr/>
            </p:nvSpPr>
            <p:spPr bwMode="auto">
              <a:xfrm flipV="1">
                <a:off x="3176716" y="2020678"/>
                <a:ext cx="43763"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85" name="Line 63"/>
              <p:cNvSpPr>
                <a:spLocks noChangeShapeType="1"/>
              </p:cNvSpPr>
              <p:nvPr/>
            </p:nvSpPr>
            <p:spPr bwMode="auto">
              <a:xfrm flipV="1">
                <a:off x="6518380" y="2020678"/>
                <a:ext cx="2477" cy="666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86" name="Line 70"/>
              <p:cNvSpPr>
                <a:spLocks noChangeShapeType="1"/>
              </p:cNvSpPr>
              <p:nvPr/>
            </p:nvSpPr>
            <p:spPr bwMode="auto">
              <a:xfrm>
                <a:off x="3014050" y="2589404"/>
                <a:ext cx="3590204" cy="17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87" name="Line 71"/>
              <p:cNvSpPr>
                <a:spLocks noChangeShapeType="1"/>
              </p:cNvSpPr>
              <p:nvPr/>
            </p:nvSpPr>
            <p:spPr bwMode="auto">
              <a:xfrm>
                <a:off x="3014050" y="2500514"/>
                <a:ext cx="36323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88" name="Line 72"/>
              <p:cNvSpPr>
                <a:spLocks noChangeShapeType="1"/>
              </p:cNvSpPr>
              <p:nvPr/>
            </p:nvSpPr>
            <p:spPr bwMode="auto">
              <a:xfrm>
                <a:off x="3014050" y="2402993"/>
                <a:ext cx="3632316" cy="17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89" name="Line 73"/>
              <p:cNvSpPr>
                <a:spLocks noChangeShapeType="1"/>
              </p:cNvSpPr>
              <p:nvPr/>
            </p:nvSpPr>
            <p:spPr bwMode="auto">
              <a:xfrm>
                <a:off x="3014050" y="2305473"/>
                <a:ext cx="3676079" cy="17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90" name="Line 74"/>
              <p:cNvSpPr>
                <a:spLocks noChangeShapeType="1"/>
              </p:cNvSpPr>
              <p:nvPr/>
            </p:nvSpPr>
            <p:spPr bwMode="auto">
              <a:xfrm>
                <a:off x="3014050" y="2215719"/>
                <a:ext cx="3718190" cy="17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91" name="Line 75"/>
              <p:cNvSpPr>
                <a:spLocks noChangeShapeType="1"/>
              </p:cNvSpPr>
              <p:nvPr/>
            </p:nvSpPr>
            <p:spPr bwMode="auto">
              <a:xfrm>
                <a:off x="3014050" y="2118199"/>
                <a:ext cx="3676079" cy="17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92" name="Line 83"/>
              <p:cNvSpPr>
                <a:spLocks noChangeShapeType="1"/>
              </p:cNvSpPr>
              <p:nvPr/>
            </p:nvSpPr>
            <p:spPr bwMode="auto">
              <a:xfrm flipV="1">
                <a:off x="4211960" y="3861046"/>
                <a:ext cx="360040" cy="144017"/>
              </a:xfrm>
              <a:prstGeom prst="line">
                <a:avLst/>
              </a:prstGeom>
              <a:noFill/>
              <a:ln w="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93" name="Rectangle 7"/>
              <p:cNvSpPr>
                <a:spLocks noChangeArrowheads="1"/>
              </p:cNvSpPr>
              <p:nvPr/>
            </p:nvSpPr>
            <p:spPr bwMode="auto">
              <a:xfrm>
                <a:off x="3203849" y="2924944"/>
                <a:ext cx="936104" cy="42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Aft>
                    <a:spcPts val="1000"/>
                  </a:spcAft>
                </a:pPr>
                <a:r>
                  <a:rPr lang="en-US" sz="1600">
                    <a:solidFill>
                      <a:srgbClr val="000000"/>
                    </a:solidFill>
                    <a:latin typeface="Calibri" pitchFamily="34" charset="0"/>
                  </a:rPr>
                  <a:t>60 register elements</a:t>
                </a:r>
                <a:endParaRPr lang="en-US" sz="6600"/>
              </a:p>
            </p:txBody>
          </p:sp>
          <p:sp>
            <p:nvSpPr>
              <p:cNvPr id="26694" name="Rectangle 14"/>
              <p:cNvSpPr>
                <a:spLocks noChangeArrowheads="1"/>
              </p:cNvSpPr>
              <p:nvPr/>
            </p:nvSpPr>
            <p:spPr bwMode="auto">
              <a:xfrm>
                <a:off x="4139952" y="1844824"/>
                <a:ext cx="1251782" cy="21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Aft>
                    <a:spcPts val="1000"/>
                  </a:spcAft>
                </a:pPr>
                <a:r>
                  <a:rPr lang="en-US" sz="1600" b="1">
                    <a:solidFill>
                      <a:srgbClr val="000000"/>
                    </a:solidFill>
                    <a:latin typeface="Calibri" pitchFamily="34" charset="0"/>
                  </a:rPr>
                  <a:t>Store section</a:t>
                </a:r>
                <a:endParaRPr lang="en-US" sz="6600"/>
              </a:p>
            </p:txBody>
          </p:sp>
          <p:grpSp>
            <p:nvGrpSpPr>
              <p:cNvPr id="26695" name="Group 100"/>
              <p:cNvGrpSpPr>
                <a:grpSpLocks/>
              </p:cNvGrpSpPr>
              <p:nvPr/>
            </p:nvGrpSpPr>
            <p:grpSpPr bwMode="auto">
              <a:xfrm>
                <a:off x="4614292" y="3717032"/>
                <a:ext cx="256797" cy="635668"/>
                <a:chOff x="4596118" y="3003651"/>
                <a:chExt cx="256797" cy="2210178"/>
              </a:xfrm>
            </p:grpSpPr>
            <p:sp>
              <p:nvSpPr>
                <p:cNvPr id="26699" name="Line 27"/>
                <p:cNvSpPr>
                  <a:spLocks noChangeShapeType="1"/>
                </p:cNvSpPr>
                <p:nvPr/>
              </p:nvSpPr>
              <p:spPr bwMode="auto">
                <a:xfrm>
                  <a:off x="4596118" y="3003651"/>
                  <a:ext cx="1651" cy="22101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700" name="Line 28"/>
                <p:cNvSpPr>
                  <a:spLocks noChangeShapeType="1"/>
                </p:cNvSpPr>
                <p:nvPr/>
              </p:nvSpPr>
              <p:spPr bwMode="auto">
                <a:xfrm>
                  <a:off x="4681167" y="3003651"/>
                  <a:ext cx="2477" cy="22101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701" name="Line 29"/>
                <p:cNvSpPr>
                  <a:spLocks noChangeShapeType="1"/>
                </p:cNvSpPr>
                <p:nvPr/>
              </p:nvSpPr>
              <p:spPr bwMode="auto">
                <a:xfrm>
                  <a:off x="4764564" y="3003651"/>
                  <a:ext cx="3303" cy="22101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702" name="Line 30"/>
                <p:cNvSpPr>
                  <a:spLocks noChangeShapeType="1"/>
                </p:cNvSpPr>
                <p:nvPr/>
              </p:nvSpPr>
              <p:spPr bwMode="auto">
                <a:xfrm>
                  <a:off x="4852915" y="3003651"/>
                  <a:ext cx="0" cy="22101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6696" name="Group 60"/>
              <p:cNvGrpSpPr>
                <a:grpSpLocks/>
              </p:cNvGrpSpPr>
              <p:nvPr/>
            </p:nvGrpSpPr>
            <p:grpSpPr bwMode="auto">
              <a:xfrm rot="5400000">
                <a:off x="4608003" y="3392997"/>
                <a:ext cx="288033" cy="504056"/>
                <a:chOff x="7020272" y="2348879"/>
                <a:chExt cx="144016" cy="216025"/>
              </a:xfrm>
            </p:grpSpPr>
            <p:sp>
              <p:nvSpPr>
                <p:cNvPr id="26697" name="Freeform 269"/>
                <p:cNvSpPr>
                  <a:spLocks/>
                </p:cNvSpPr>
                <p:nvPr/>
              </p:nvSpPr>
              <p:spPr bwMode="auto">
                <a:xfrm>
                  <a:off x="7020272" y="2348879"/>
                  <a:ext cx="72008" cy="216024"/>
                </a:xfrm>
                <a:custGeom>
                  <a:avLst/>
                  <a:gdLst>
                    <a:gd name="T0" fmla="*/ 40 w 198834"/>
                    <a:gd name="T1" fmla="*/ 0 h 557213"/>
                    <a:gd name="T2" fmla="*/ 443 w 198834"/>
                    <a:gd name="T3" fmla="*/ 849 h 557213"/>
                    <a:gd name="T4" fmla="*/ 8 w 198834"/>
                    <a:gd name="T5" fmla="*/ 1189 h 557213"/>
                    <a:gd name="T6" fmla="*/ 395 w 198834"/>
                    <a:gd name="T7" fmla="*/ 1892 h 557213"/>
                    <a:gd name="T8" fmla="*/ 395 w 198834"/>
                    <a:gd name="T9" fmla="*/ 1892 h 557213"/>
                    <a:gd name="T10" fmla="*/ 0 60000 65536"/>
                    <a:gd name="T11" fmla="*/ 0 60000 65536"/>
                    <a:gd name="T12" fmla="*/ 0 60000 65536"/>
                    <a:gd name="T13" fmla="*/ 0 60000 65536"/>
                    <a:gd name="T14" fmla="*/ 0 60000 65536"/>
                    <a:gd name="T15" fmla="*/ 0 w 198834"/>
                    <a:gd name="T16" fmla="*/ 0 h 557213"/>
                    <a:gd name="T17" fmla="*/ 198834 w 198834"/>
                    <a:gd name="T18" fmla="*/ 557213 h 557213"/>
                  </a:gdLst>
                  <a:ahLst/>
                  <a:cxnLst>
                    <a:cxn ang="T10">
                      <a:pos x="T0" y="T1"/>
                    </a:cxn>
                    <a:cxn ang="T11">
                      <a:pos x="T2" y="T3"/>
                    </a:cxn>
                    <a:cxn ang="T12">
                      <a:pos x="T4" y="T5"/>
                    </a:cxn>
                    <a:cxn ang="T13">
                      <a:pos x="T6" y="T7"/>
                    </a:cxn>
                    <a:cxn ang="T14">
                      <a:pos x="T8" y="T9"/>
                    </a:cxn>
                  </a:cxnLst>
                  <a:rect l="T15" t="T16" r="T17" b="T18"/>
                  <a:pathLst>
                    <a:path w="198834" h="557213">
                      <a:moveTo>
                        <a:pt x="17859" y="0"/>
                      </a:moveTo>
                      <a:cubicBezTo>
                        <a:pt x="108346" y="95845"/>
                        <a:pt x="198834" y="191690"/>
                        <a:pt x="196453" y="250031"/>
                      </a:cubicBezTo>
                      <a:cubicBezTo>
                        <a:pt x="194072" y="308372"/>
                        <a:pt x="7144" y="298847"/>
                        <a:pt x="3572" y="350044"/>
                      </a:cubicBezTo>
                      <a:cubicBezTo>
                        <a:pt x="0" y="401241"/>
                        <a:pt x="175022" y="557213"/>
                        <a:pt x="175022" y="557213"/>
                      </a:cubicBezTo>
                    </a:path>
                  </a:pathLst>
                </a:cu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98" name="Freeform 270"/>
                <p:cNvSpPr>
                  <a:spLocks/>
                </p:cNvSpPr>
                <p:nvPr/>
              </p:nvSpPr>
              <p:spPr bwMode="auto">
                <a:xfrm>
                  <a:off x="7092280" y="2348880"/>
                  <a:ext cx="72008" cy="216024"/>
                </a:xfrm>
                <a:custGeom>
                  <a:avLst/>
                  <a:gdLst>
                    <a:gd name="T0" fmla="*/ 40 w 198834"/>
                    <a:gd name="T1" fmla="*/ 0 h 557213"/>
                    <a:gd name="T2" fmla="*/ 443 w 198834"/>
                    <a:gd name="T3" fmla="*/ 849 h 557213"/>
                    <a:gd name="T4" fmla="*/ 8 w 198834"/>
                    <a:gd name="T5" fmla="*/ 1189 h 557213"/>
                    <a:gd name="T6" fmla="*/ 395 w 198834"/>
                    <a:gd name="T7" fmla="*/ 1892 h 557213"/>
                    <a:gd name="T8" fmla="*/ 395 w 198834"/>
                    <a:gd name="T9" fmla="*/ 1892 h 557213"/>
                    <a:gd name="T10" fmla="*/ 0 60000 65536"/>
                    <a:gd name="T11" fmla="*/ 0 60000 65536"/>
                    <a:gd name="T12" fmla="*/ 0 60000 65536"/>
                    <a:gd name="T13" fmla="*/ 0 60000 65536"/>
                    <a:gd name="T14" fmla="*/ 0 60000 65536"/>
                    <a:gd name="T15" fmla="*/ 0 w 198834"/>
                    <a:gd name="T16" fmla="*/ 0 h 557213"/>
                    <a:gd name="T17" fmla="*/ 198834 w 198834"/>
                    <a:gd name="T18" fmla="*/ 557213 h 557213"/>
                  </a:gdLst>
                  <a:ahLst/>
                  <a:cxnLst>
                    <a:cxn ang="T10">
                      <a:pos x="T0" y="T1"/>
                    </a:cxn>
                    <a:cxn ang="T11">
                      <a:pos x="T2" y="T3"/>
                    </a:cxn>
                    <a:cxn ang="T12">
                      <a:pos x="T4" y="T5"/>
                    </a:cxn>
                    <a:cxn ang="T13">
                      <a:pos x="T6" y="T7"/>
                    </a:cxn>
                    <a:cxn ang="T14">
                      <a:pos x="T8" y="T9"/>
                    </a:cxn>
                  </a:cxnLst>
                  <a:rect l="T15" t="T16" r="T17" b="T18"/>
                  <a:pathLst>
                    <a:path w="198834" h="557213">
                      <a:moveTo>
                        <a:pt x="17859" y="0"/>
                      </a:moveTo>
                      <a:cubicBezTo>
                        <a:pt x="108346" y="95845"/>
                        <a:pt x="198834" y="191690"/>
                        <a:pt x="196453" y="250031"/>
                      </a:cubicBezTo>
                      <a:cubicBezTo>
                        <a:pt x="194072" y="308372"/>
                        <a:pt x="7144" y="298847"/>
                        <a:pt x="3572" y="350044"/>
                      </a:cubicBezTo>
                      <a:cubicBezTo>
                        <a:pt x="0" y="401241"/>
                        <a:pt x="175022" y="557213"/>
                        <a:pt x="175022" y="557213"/>
                      </a:cubicBezTo>
                    </a:path>
                  </a:pathLst>
                </a:cu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grpSp>
      <p:grpSp>
        <p:nvGrpSpPr>
          <p:cNvPr id="8" name="Group 292"/>
          <p:cNvGrpSpPr>
            <a:grpSpLocks/>
          </p:cNvGrpSpPr>
          <p:nvPr/>
        </p:nvGrpSpPr>
        <p:grpSpPr bwMode="auto">
          <a:xfrm>
            <a:off x="5053013" y="4183063"/>
            <a:ext cx="3209925" cy="1587"/>
            <a:chOff x="4968760" y="4302591"/>
            <a:chExt cx="3208899" cy="632"/>
          </a:xfrm>
        </p:grpSpPr>
        <p:sp>
          <p:nvSpPr>
            <p:cNvPr id="26645" name="Line 83"/>
            <p:cNvSpPr>
              <a:spLocks noChangeShapeType="1"/>
            </p:cNvSpPr>
            <p:nvPr/>
          </p:nvSpPr>
          <p:spPr bwMode="auto">
            <a:xfrm flipH="1" flipV="1">
              <a:off x="4968760" y="4302591"/>
              <a:ext cx="962468" cy="0"/>
            </a:xfrm>
            <a:prstGeom prst="line">
              <a:avLst/>
            </a:prstGeom>
            <a:noFill/>
            <a:ln w="127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it-IT"/>
            </a:p>
          </p:txBody>
        </p:sp>
        <p:sp>
          <p:nvSpPr>
            <p:cNvPr id="26646" name="Line 83"/>
            <p:cNvSpPr>
              <a:spLocks noChangeShapeType="1"/>
            </p:cNvSpPr>
            <p:nvPr/>
          </p:nvSpPr>
          <p:spPr bwMode="auto">
            <a:xfrm flipH="1" flipV="1">
              <a:off x="7215191" y="4303223"/>
              <a:ext cx="962468" cy="0"/>
            </a:xfrm>
            <a:prstGeom prst="line">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it-IT"/>
            </a:p>
          </p:txBody>
        </p:sp>
      </p:grpSp>
      <p:sp>
        <p:nvSpPr>
          <p:cNvPr id="26628" name="Title 1"/>
          <p:cNvSpPr>
            <a:spLocks noGrp="1"/>
          </p:cNvSpPr>
          <p:nvPr>
            <p:ph type="title"/>
          </p:nvPr>
        </p:nvSpPr>
        <p:spPr>
          <a:xfrm>
            <a:off x="755650" y="0"/>
            <a:ext cx="6886575" cy="633413"/>
          </a:xfrm>
        </p:spPr>
        <p:txBody>
          <a:bodyPr/>
          <a:lstStyle/>
          <a:p>
            <a:r>
              <a:rPr lang="en-US" sz="2800" smtClean="0"/>
              <a:t>SCTE - Long Tail of Residual Charge</a:t>
            </a:r>
          </a:p>
        </p:txBody>
      </p:sp>
      <p:sp>
        <p:nvSpPr>
          <p:cNvPr id="266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266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Downing Optical AO WFS </a:t>
            </a:r>
          </a:p>
        </p:txBody>
      </p:sp>
      <p:sp>
        <p:nvSpPr>
          <p:cNvPr id="266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70CD0748-8201-40C2-996A-F6286B72E5D4}" type="slidenum">
              <a:rPr lang="en-US" sz="1400" smtClean="0"/>
              <a:pPr/>
              <a:t>18</a:t>
            </a:fld>
            <a:endParaRPr lang="en-US" sz="1400" smtClean="0"/>
          </a:p>
        </p:txBody>
      </p:sp>
      <p:grpSp>
        <p:nvGrpSpPr>
          <p:cNvPr id="26632" name="Group 290"/>
          <p:cNvGrpSpPr>
            <a:grpSpLocks/>
          </p:cNvGrpSpPr>
          <p:nvPr/>
        </p:nvGrpSpPr>
        <p:grpSpPr bwMode="auto">
          <a:xfrm>
            <a:off x="468313" y="836613"/>
            <a:ext cx="6018212" cy="2349500"/>
            <a:chOff x="467544" y="1196751"/>
            <a:chExt cx="6018996" cy="2349286"/>
          </a:xfrm>
        </p:grpSpPr>
        <p:pic>
          <p:nvPicPr>
            <p:cNvPr id="26640" name="Picture 23"/>
            <p:cNvPicPr>
              <a:picLocks noChangeAspect="1" noChangeArrowheads="1"/>
            </p:cNvPicPr>
            <p:nvPr/>
          </p:nvPicPr>
          <p:blipFill>
            <a:blip r:embed="rId2">
              <a:extLst>
                <a:ext uri="{28A0092B-C50C-407E-A947-70E740481C1C}">
                  <a14:useLocalDpi xmlns:a14="http://schemas.microsoft.com/office/drawing/2010/main" val="0"/>
                </a:ext>
              </a:extLst>
            </a:blip>
            <a:srcRect t="14041" r="974" b="4518"/>
            <a:stretch>
              <a:fillRect/>
            </a:stretch>
          </p:blipFill>
          <p:spPr bwMode="auto">
            <a:xfrm>
              <a:off x="467544" y="1196752"/>
              <a:ext cx="2763319" cy="234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41" name="Straight Connector 10"/>
            <p:cNvCxnSpPr>
              <a:cxnSpLocks noChangeShapeType="1"/>
            </p:cNvCxnSpPr>
            <p:nvPr/>
          </p:nvCxnSpPr>
          <p:spPr bwMode="auto">
            <a:xfrm>
              <a:off x="539552" y="1916832"/>
              <a:ext cx="2663825"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6642" name="Straight Arrow Connector 14"/>
            <p:cNvCxnSpPr>
              <a:cxnSpLocks noChangeShapeType="1"/>
            </p:cNvCxnSpPr>
            <p:nvPr/>
          </p:nvCxnSpPr>
          <p:spPr bwMode="auto">
            <a:xfrm>
              <a:off x="3203848" y="1916832"/>
              <a:ext cx="288032" cy="216024"/>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6643" name="Straight Arrow Connector 14"/>
            <p:cNvCxnSpPr>
              <a:cxnSpLocks noChangeShapeType="1"/>
            </p:cNvCxnSpPr>
            <p:nvPr/>
          </p:nvCxnSpPr>
          <p:spPr bwMode="auto">
            <a:xfrm flipH="1">
              <a:off x="5436741" y="1412677"/>
              <a:ext cx="935038" cy="6477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26644"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196751"/>
              <a:ext cx="299466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97"/>
          <p:cNvGrpSpPr>
            <a:grpSpLocks/>
          </p:cNvGrpSpPr>
          <p:nvPr/>
        </p:nvGrpSpPr>
        <p:grpSpPr bwMode="auto">
          <a:xfrm>
            <a:off x="1619250" y="4137025"/>
            <a:ext cx="6837363" cy="1246188"/>
            <a:chOff x="1619672" y="4136955"/>
            <a:chExt cx="6837400" cy="1245670"/>
          </a:xfrm>
        </p:grpSpPr>
        <p:grpSp>
          <p:nvGrpSpPr>
            <p:cNvPr id="26634" name="Group 291"/>
            <p:cNvGrpSpPr>
              <a:grpSpLocks/>
            </p:cNvGrpSpPr>
            <p:nvPr/>
          </p:nvGrpSpPr>
          <p:grpSpPr bwMode="auto">
            <a:xfrm>
              <a:off x="4728093" y="4136955"/>
              <a:ext cx="3728979" cy="86831"/>
              <a:chOff x="4728093" y="4136955"/>
              <a:chExt cx="3728979" cy="86831"/>
            </a:xfrm>
          </p:grpSpPr>
          <p:sp>
            <p:nvSpPr>
              <p:cNvPr id="26636" name="Line 83"/>
              <p:cNvSpPr>
                <a:spLocks noChangeShapeType="1"/>
              </p:cNvSpPr>
              <p:nvPr/>
            </p:nvSpPr>
            <p:spPr bwMode="auto">
              <a:xfrm flipH="1" flipV="1">
                <a:off x="4977961" y="4184218"/>
                <a:ext cx="962468" cy="0"/>
              </a:xfrm>
              <a:prstGeom prst="line">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it-IT"/>
              </a:p>
            </p:txBody>
          </p:sp>
          <p:sp>
            <p:nvSpPr>
              <p:cNvPr id="26637" name="Line 83"/>
              <p:cNvSpPr>
                <a:spLocks noChangeShapeType="1"/>
              </p:cNvSpPr>
              <p:nvPr/>
            </p:nvSpPr>
            <p:spPr bwMode="auto">
              <a:xfrm flipH="1" flipV="1">
                <a:off x="7196423" y="4182227"/>
                <a:ext cx="962468" cy="0"/>
              </a:xfrm>
              <a:prstGeom prst="line">
                <a:avLst/>
              </a:prstGeom>
              <a:noFill/>
              <a:ln w="12700">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it-IT"/>
              </a:p>
            </p:txBody>
          </p:sp>
          <p:sp>
            <p:nvSpPr>
              <p:cNvPr id="26638" name="Rectangle 217"/>
              <p:cNvSpPr>
                <a:spLocks noChangeArrowheads="1"/>
              </p:cNvSpPr>
              <p:nvPr/>
            </p:nvSpPr>
            <p:spPr bwMode="auto">
              <a:xfrm>
                <a:off x="4728093" y="4136955"/>
                <a:ext cx="80243" cy="82999"/>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sz="3600"/>
              </a:p>
            </p:txBody>
          </p:sp>
          <p:sp>
            <p:nvSpPr>
              <p:cNvPr id="26639" name="Rectangle 218"/>
              <p:cNvSpPr>
                <a:spLocks noChangeArrowheads="1"/>
              </p:cNvSpPr>
              <p:nvPr/>
            </p:nvSpPr>
            <p:spPr bwMode="auto">
              <a:xfrm>
                <a:off x="8376829" y="4140787"/>
                <a:ext cx="80243" cy="82999"/>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sz="3600"/>
              </a:p>
            </p:txBody>
          </p:sp>
        </p:grpSp>
        <p:sp>
          <p:nvSpPr>
            <p:cNvPr id="26635" name="TextBox 9"/>
            <p:cNvSpPr txBox="1">
              <a:spLocks noChangeArrowheads="1"/>
            </p:cNvSpPr>
            <p:nvPr/>
          </p:nvSpPr>
          <p:spPr bwMode="auto">
            <a:xfrm>
              <a:off x="1619672" y="4293096"/>
              <a:ext cx="2952328" cy="1089529"/>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lnSpc>
                  <a:spcPct val="120000"/>
                </a:lnSpc>
              </a:pPr>
              <a:r>
                <a:rPr lang="en-US" sz="1800">
                  <a:solidFill>
                    <a:srgbClr val="0000FF"/>
                  </a:solidFill>
                </a:rPr>
                <a:t>By reverse clocking the serial register able to get all charge in a single pixel</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55650" y="0"/>
            <a:ext cx="6886575" cy="633413"/>
          </a:xfrm>
        </p:spPr>
        <p:txBody>
          <a:bodyPr/>
          <a:lstStyle/>
          <a:p>
            <a:r>
              <a:rPr lang="en-US" sz="2800" smtClean="0"/>
              <a:t>SCTE - Long Tail of Residual Charge</a:t>
            </a:r>
          </a:p>
        </p:txBody>
      </p:sp>
      <p:sp>
        <p:nvSpPr>
          <p:cNvPr id="27651" name="Content Placeholder 2"/>
          <p:cNvSpPr>
            <a:spLocks noGrp="1"/>
          </p:cNvSpPr>
          <p:nvPr>
            <p:ph idx="1"/>
          </p:nvPr>
        </p:nvSpPr>
        <p:spPr>
          <a:xfrm>
            <a:off x="6443663" y="3500438"/>
            <a:ext cx="2700337" cy="2520950"/>
          </a:xfrm>
        </p:spPr>
        <p:txBody>
          <a:bodyPr/>
          <a:lstStyle/>
          <a:p>
            <a:r>
              <a:rPr lang="en-US" sz="1600" smtClean="0"/>
              <a:t>SCTE gets worse with higher gain and signal thus need to operate at lowest gain for the application. </a:t>
            </a:r>
          </a:p>
          <a:p>
            <a:r>
              <a:rPr lang="en-US" sz="1600" smtClean="0"/>
              <a:t>To keep gain low, need to optimize for low read out noise at unity gain.</a:t>
            </a:r>
          </a:p>
          <a:p>
            <a:endParaRPr lang="en-US" sz="1600" smtClean="0"/>
          </a:p>
        </p:txBody>
      </p:sp>
      <p:sp>
        <p:nvSpPr>
          <p:cNvPr id="27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Downing Optical AO WFS </a:t>
            </a:r>
          </a:p>
        </p:txBody>
      </p:sp>
      <p:sp>
        <p:nvSpPr>
          <p:cNvPr id="27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BF700B47-863F-435B-847C-33A943C5E114}" type="slidenum">
              <a:rPr lang="en-US" sz="1400" smtClean="0"/>
              <a:pPr/>
              <a:t>19</a:t>
            </a:fld>
            <a:endParaRPr lang="en-US" sz="1400" smtClean="0"/>
          </a:p>
        </p:txBody>
      </p:sp>
      <p:grpSp>
        <p:nvGrpSpPr>
          <p:cNvPr id="27655" name="Group 290"/>
          <p:cNvGrpSpPr>
            <a:grpSpLocks/>
          </p:cNvGrpSpPr>
          <p:nvPr/>
        </p:nvGrpSpPr>
        <p:grpSpPr bwMode="auto">
          <a:xfrm>
            <a:off x="468313" y="836613"/>
            <a:ext cx="6018212" cy="2349500"/>
            <a:chOff x="467544" y="1196752"/>
            <a:chExt cx="6018996" cy="2349285"/>
          </a:xfrm>
        </p:grpSpPr>
        <p:pic>
          <p:nvPicPr>
            <p:cNvPr id="27666" name="Picture 23"/>
            <p:cNvPicPr>
              <a:picLocks noChangeAspect="1" noChangeArrowheads="1"/>
            </p:cNvPicPr>
            <p:nvPr/>
          </p:nvPicPr>
          <p:blipFill>
            <a:blip r:embed="rId2">
              <a:extLst>
                <a:ext uri="{28A0092B-C50C-407E-A947-70E740481C1C}">
                  <a14:useLocalDpi xmlns:a14="http://schemas.microsoft.com/office/drawing/2010/main" val="0"/>
                </a:ext>
              </a:extLst>
            </a:blip>
            <a:srcRect t="14041" r="974" b="4518"/>
            <a:stretch>
              <a:fillRect/>
            </a:stretch>
          </p:blipFill>
          <p:spPr bwMode="auto">
            <a:xfrm>
              <a:off x="467544" y="1196752"/>
              <a:ext cx="2763319" cy="234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67" name="Straight Connector 10"/>
            <p:cNvCxnSpPr>
              <a:cxnSpLocks noChangeShapeType="1"/>
            </p:cNvCxnSpPr>
            <p:nvPr/>
          </p:nvCxnSpPr>
          <p:spPr bwMode="auto">
            <a:xfrm>
              <a:off x="539552" y="1916832"/>
              <a:ext cx="2663825"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7668" name="Straight Arrow Connector 14"/>
            <p:cNvCxnSpPr>
              <a:cxnSpLocks noChangeShapeType="1"/>
            </p:cNvCxnSpPr>
            <p:nvPr/>
          </p:nvCxnSpPr>
          <p:spPr bwMode="auto">
            <a:xfrm>
              <a:off x="3203848" y="1916832"/>
              <a:ext cx="288032" cy="216024"/>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7669" name="Straight Arrow Connector 14"/>
            <p:cNvCxnSpPr>
              <a:cxnSpLocks noChangeShapeType="1"/>
            </p:cNvCxnSpPr>
            <p:nvPr/>
          </p:nvCxnSpPr>
          <p:spPr bwMode="auto">
            <a:xfrm flipH="1">
              <a:off x="5436741" y="1412677"/>
              <a:ext cx="935038" cy="6477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27670"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196752"/>
              <a:ext cx="299466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56" name="Group 47"/>
          <p:cNvGrpSpPr>
            <a:grpSpLocks/>
          </p:cNvGrpSpPr>
          <p:nvPr/>
        </p:nvGrpSpPr>
        <p:grpSpPr bwMode="auto">
          <a:xfrm>
            <a:off x="468313" y="3284538"/>
            <a:ext cx="6018212" cy="2682875"/>
            <a:chOff x="467544" y="3573016"/>
            <a:chExt cx="6018996" cy="2682305"/>
          </a:xfrm>
        </p:grpSpPr>
        <p:pic>
          <p:nvPicPr>
            <p:cNvPr id="276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077072"/>
              <a:ext cx="299466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4"/>
            <p:cNvPicPr>
              <a:picLocks noChangeAspect="1" noChangeArrowheads="1"/>
            </p:cNvPicPr>
            <p:nvPr/>
          </p:nvPicPr>
          <p:blipFill>
            <a:blip r:embed="rId5">
              <a:extLst>
                <a:ext uri="{28A0092B-C50C-407E-A947-70E740481C1C}">
                  <a14:useLocalDpi xmlns:a14="http://schemas.microsoft.com/office/drawing/2010/main" val="0"/>
                </a:ext>
              </a:extLst>
            </a:blip>
            <a:srcRect t="8217" r="3900" b="3447"/>
            <a:stretch>
              <a:fillRect/>
            </a:stretch>
          </p:blipFill>
          <p:spPr bwMode="auto">
            <a:xfrm>
              <a:off x="467544" y="3933056"/>
              <a:ext cx="2754296" cy="232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Box 9"/>
            <p:cNvSpPr txBox="1">
              <a:spLocks noChangeArrowheads="1"/>
            </p:cNvSpPr>
            <p:nvPr/>
          </p:nvSpPr>
          <p:spPr bwMode="auto">
            <a:xfrm>
              <a:off x="2699792" y="3573016"/>
              <a:ext cx="1872208" cy="307777"/>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solidFill>
                    <a:srgbClr val="0000FF"/>
                  </a:solidFill>
                </a:rPr>
                <a:t>Lower range </a:t>
              </a:r>
              <a:r>
                <a:rPr lang="en-US" sz="1400">
                  <a:solidFill>
                    <a:srgbClr val="0000FF"/>
                  </a:solidFill>
                </a:rPr>
                <a:t>expanded</a:t>
              </a:r>
              <a:endParaRPr lang="en-US" sz="1200">
                <a:solidFill>
                  <a:srgbClr val="0000FF"/>
                </a:solidFill>
              </a:endParaRPr>
            </a:p>
          </p:txBody>
        </p:sp>
        <p:cxnSp>
          <p:nvCxnSpPr>
            <p:cNvPr id="27660" name="Straight Arrow Connector 14"/>
            <p:cNvCxnSpPr>
              <a:cxnSpLocks noChangeShapeType="1"/>
            </p:cNvCxnSpPr>
            <p:nvPr/>
          </p:nvCxnSpPr>
          <p:spPr bwMode="auto">
            <a:xfrm flipH="1">
              <a:off x="4716016" y="4653136"/>
              <a:ext cx="720080" cy="100811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7661" name="Straight Connector 10"/>
            <p:cNvCxnSpPr>
              <a:cxnSpLocks noChangeShapeType="1"/>
            </p:cNvCxnSpPr>
            <p:nvPr/>
          </p:nvCxnSpPr>
          <p:spPr bwMode="auto">
            <a:xfrm>
              <a:off x="539999" y="4580756"/>
              <a:ext cx="2663825"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7662" name="Straight Arrow Connector 14"/>
            <p:cNvCxnSpPr>
              <a:cxnSpLocks noChangeShapeType="1"/>
            </p:cNvCxnSpPr>
            <p:nvPr/>
          </p:nvCxnSpPr>
          <p:spPr bwMode="auto">
            <a:xfrm>
              <a:off x="3276849" y="4580756"/>
              <a:ext cx="287039" cy="7238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7663" name="TextBox 9"/>
            <p:cNvSpPr txBox="1">
              <a:spLocks noChangeArrowheads="1"/>
            </p:cNvSpPr>
            <p:nvPr/>
          </p:nvSpPr>
          <p:spPr bwMode="auto">
            <a:xfrm>
              <a:off x="1115616" y="5661248"/>
              <a:ext cx="1152128" cy="523220"/>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solidFill>
                    <a:srgbClr val="0000FF"/>
                  </a:solidFill>
                </a:rPr>
                <a:t>Gain x 400</a:t>
              </a:r>
            </a:p>
            <a:p>
              <a:pPr algn="ctr" eaLnBrk="1" hangingPunct="1"/>
              <a:r>
                <a:rPr lang="en-US" sz="1400">
                  <a:solidFill>
                    <a:srgbClr val="0000FF"/>
                  </a:solidFill>
                </a:rPr>
                <a:t>VROL=-5V</a:t>
              </a:r>
            </a:p>
          </p:txBody>
        </p:sp>
        <p:cxnSp>
          <p:nvCxnSpPr>
            <p:cNvPr id="27664" name="Straight Arrow Connector 14"/>
            <p:cNvCxnSpPr>
              <a:cxnSpLocks noChangeShapeType="1"/>
            </p:cNvCxnSpPr>
            <p:nvPr/>
          </p:nvCxnSpPr>
          <p:spPr bwMode="auto">
            <a:xfrm flipH="1">
              <a:off x="5292080" y="4725144"/>
              <a:ext cx="216024" cy="100811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7665" name="TextBox 9"/>
            <p:cNvSpPr txBox="1">
              <a:spLocks noChangeArrowheads="1"/>
            </p:cNvSpPr>
            <p:nvPr/>
          </p:nvSpPr>
          <p:spPr bwMode="auto">
            <a:xfrm>
              <a:off x="5004048" y="4005064"/>
              <a:ext cx="1440160" cy="784895"/>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110000"/>
                </a:lnSpc>
              </a:pPr>
              <a:r>
                <a:rPr lang="en-US" sz="1400">
                  <a:solidFill>
                    <a:srgbClr val="0000FF"/>
                  </a:solidFill>
                </a:rPr>
                <a:t>L3Vision has long tail of residual charge</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900113" y="152400"/>
            <a:ext cx="6672262" cy="633413"/>
          </a:xfrm>
        </p:spPr>
        <p:txBody>
          <a:bodyPr/>
          <a:lstStyle/>
          <a:p>
            <a:r>
              <a:rPr lang="nl-BE" smtClean="0"/>
              <a:t>Outline</a:t>
            </a:r>
          </a:p>
        </p:txBody>
      </p:sp>
      <p:sp>
        <p:nvSpPr>
          <p:cNvPr id="10243" name="Content Placeholder 1"/>
          <p:cNvSpPr>
            <a:spLocks noGrp="1"/>
          </p:cNvSpPr>
          <p:nvPr>
            <p:ph idx="1"/>
          </p:nvPr>
        </p:nvSpPr>
        <p:spPr>
          <a:xfrm>
            <a:off x="611188" y="1052513"/>
            <a:ext cx="8062912" cy="5114925"/>
          </a:xfrm>
        </p:spPr>
        <p:txBody>
          <a:bodyPr/>
          <a:lstStyle/>
          <a:p>
            <a:pPr>
              <a:lnSpc>
                <a:spcPct val="120000"/>
              </a:lnSpc>
            </a:pPr>
            <a:r>
              <a:rPr lang="nl-BE" sz="2000" smtClean="0"/>
              <a:t>L3Vision </a:t>
            </a:r>
            <a:r>
              <a:rPr lang="nl-BE" sz="2000" b="1" u="sng" smtClean="0"/>
              <a:t>CCD220</a:t>
            </a:r>
            <a:r>
              <a:rPr lang="nl-BE" sz="2000" smtClean="0"/>
              <a:t> – developed by e2v on behalf of ESO/OPTICON</a:t>
            </a:r>
          </a:p>
          <a:p>
            <a:pPr lvl="1">
              <a:lnSpc>
                <a:spcPct val="120000"/>
              </a:lnSpc>
            </a:pPr>
            <a:r>
              <a:rPr lang="nl-BE" sz="1800" smtClean="0"/>
              <a:t>Deployment of AONGC Cameras on VLT AO instruments</a:t>
            </a:r>
          </a:p>
          <a:p>
            <a:pPr lvl="1">
              <a:lnSpc>
                <a:spcPct val="120000"/>
              </a:lnSpc>
            </a:pPr>
            <a:r>
              <a:rPr lang="nl-BE" sz="1800" smtClean="0"/>
              <a:t>Test Result Summary</a:t>
            </a:r>
          </a:p>
          <a:p>
            <a:pPr marL="1200150" lvl="2" indent="-342900">
              <a:lnSpc>
                <a:spcPct val="120000"/>
              </a:lnSpc>
              <a:buFontTx/>
              <a:buAutoNum type="arabicPeriod"/>
            </a:pPr>
            <a:r>
              <a:rPr lang="nl-BE" sz="1800" smtClean="0"/>
              <a:t>Trades made with Deep Depletion CCD220</a:t>
            </a:r>
          </a:p>
          <a:p>
            <a:pPr marL="1200150" lvl="2" indent="-342900">
              <a:lnSpc>
                <a:spcPct val="120000"/>
              </a:lnSpc>
              <a:buFontTx/>
              <a:buAutoNum type="arabicPeriod"/>
            </a:pPr>
            <a:r>
              <a:rPr lang="nl-BE" sz="1800" smtClean="0"/>
              <a:t>Improvements of the HV Clock Design</a:t>
            </a:r>
          </a:p>
          <a:p>
            <a:pPr marL="1200150" lvl="2" indent="-342900">
              <a:lnSpc>
                <a:spcPct val="120000"/>
              </a:lnSpc>
              <a:buFontTx/>
              <a:buAutoNum type="arabicPeriod"/>
            </a:pPr>
            <a:r>
              <a:rPr lang="nl-BE" sz="1800" smtClean="0"/>
              <a:t>SCTE</a:t>
            </a:r>
          </a:p>
          <a:p>
            <a:pPr>
              <a:lnSpc>
                <a:spcPct val="120000"/>
              </a:lnSpc>
              <a:spcBef>
                <a:spcPts val="1200"/>
              </a:spcBef>
            </a:pPr>
            <a:r>
              <a:rPr lang="nl-BE" sz="2000" smtClean="0"/>
              <a:t>Next challenge </a:t>
            </a:r>
            <a:r>
              <a:rPr lang="nl-BE" sz="2000" smtClean="0">
                <a:cs typeface="Arial" charset="0"/>
              </a:rPr>
              <a:t>→ </a:t>
            </a:r>
            <a:r>
              <a:rPr lang="nl-BE" sz="2000" b="1" u="sng" smtClean="0">
                <a:cs typeface="Arial" charset="0"/>
              </a:rPr>
              <a:t>LGSD/NGSD</a:t>
            </a:r>
            <a:r>
              <a:rPr lang="nl-BE" sz="2000" smtClean="0">
                <a:cs typeface="Arial" charset="0"/>
              </a:rPr>
              <a:t> </a:t>
            </a:r>
          </a:p>
          <a:p>
            <a:pPr lvl="1">
              <a:lnSpc>
                <a:spcPct val="120000"/>
              </a:lnSpc>
            </a:pPr>
            <a:r>
              <a:rPr lang="nl-BE" sz="1800" smtClean="0">
                <a:cs typeface="Arial" charset="0"/>
              </a:rPr>
              <a:t>Large CMOS Visible AO </a:t>
            </a:r>
            <a:r>
              <a:rPr lang="nl-BE" sz="1800" smtClean="0"/>
              <a:t>WFS Imager for the ELT to sample the spot elongation of Laser Guide Stars</a:t>
            </a:r>
          </a:p>
          <a:p>
            <a:pPr lvl="1">
              <a:lnSpc>
                <a:spcPct val="120000"/>
              </a:lnSpc>
            </a:pPr>
            <a:r>
              <a:rPr lang="nl-BE" sz="1800" smtClean="0"/>
              <a:t>Specifications</a:t>
            </a:r>
          </a:p>
          <a:p>
            <a:pPr lvl="1">
              <a:lnSpc>
                <a:spcPct val="120000"/>
              </a:lnSpc>
            </a:pPr>
            <a:r>
              <a:rPr lang="nl-BE" sz="1800" smtClean="0"/>
              <a:t>Wavefront Sensor Architecture and Design</a:t>
            </a:r>
          </a:p>
          <a:p>
            <a:pPr lvl="1">
              <a:lnSpc>
                <a:spcPct val="120000"/>
              </a:lnSpc>
            </a:pPr>
            <a:r>
              <a:rPr lang="nl-BE" sz="1800" smtClean="0">
                <a:solidFill>
                  <a:srgbClr val="4597A0"/>
                </a:solidFill>
              </a:rPr>
              <a:t>First results</a:t>
            </a:r>
          </a:p>
        </p:txBody>
      </p:sp>
      <p:sp>
        <p:nvSpPr>
          <p:cNvPr id="102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19D72FEC-9E8A-4966-A7EF-76075901E897}" type="slidenum">
              <a:rPr lang="en-US" sz="1400" smtClean="0"/>
              <a:pPr/>
              <a:t>2</a:t>
            </a:fld>
            <a:endParaRPr lang="en-US" sz="1400" smtClean="0"/>
          </a:p>
        </p:txBody>
      </p:sp>
      <p:sp>
        <p:nvSpPr>
          <p:cNvPr id="102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10246"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36838"/>
            <a:ext cx="367188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9"/>
          <p:cNvGrpSpPr>
            <a:grpSpLocks/>
          </p:cNvGrpSpPr>
          <p:nvPr/>
        </p:nvGrpSpPr>
        <p:grpSpPr bwMode="auto">
          <a:xfrm>
            <a:off x="684213" y="2632075"/>
            <a:ext cx="8072437" cy="3725863"/>
            <a:chOff x="683568" y="2632705"/>
            <a:chExt cx="8072313" cy="3725877"/>
          </a:xfrm>
        </p:grpSpPr>
        <p:pic>
          <p:nvPicPr>
            <p:cNvPr id="28697" name="Picture 4"/>
            <p:cNvPicPr>
              <a:picLocks noChangeAspect="1" noChangeArrowheads="1"/>
            </p:cNvPicPr>
            <p:nvPr/>
          </p:nvPicPr>
          <p:blipFill>
            <a:blip r:embed="rId3">
              <a:extLst>
                <a:ext uri="{28A0092B-C50C-407E-A947-70E740481C1C}">
                  <a14:useLocalDpi xmlns:a14="http://schemas.microsoft.com/office/drawing/2010/main" val="0"/>
                </a:ext>
              </a:extLst>
            </a:blip>
            <a:srcRect l="27281" t="31500" r="57625" b="20599"/>
            <a:stretch>
              <a:fillRect/>
            </a:stretch>
          </p:blipFill>
          <p:spPr bwMode="auto">
            <a:xfrm>
              <a:off x="5076056" y="2708920"/>
              <a:ext cx="36798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98" name="Group 48"/>
            <p:cNvGrpSpPr>
              <a:grpSpLocks/>
            </p:cNvGrpSpPr>
            <p:nvPr/>
          </p:nvGrpSpPr>
          <p:grpSpPr bwMode="auto">
            <a:xfrm>
              <a:off x="683568" y="2632705"/>
              <a:ext cx="3681513" cy="3532599"/>
              <a:chOff x="321682" y="1872926"/>
              <a:chExt cx="5322560" cy="4811479"/>
            </a:xfrm>
          </p:grpSpPr>
          <p:grpSp>
            <p:nvGrpSpPr>
              <p:cNvPr id="28699" name="Group 7"/>
              <p:cNvGrpSpPr>
                <a:grpSpLocks/>
              </p:cNvGrpSpPr>
              <p:nvPr/>
            </p:nvGrpSpPr>
            <p:grpSpPr bwMode="auto">
              <a:xfrm>
                <a:off x="321682" y="1872926"/>
                <a:ext cx="5322560" cy="4811479"/>
                <a:chOff x="1106034" y="2278489"/>
                <a:chExt cx="4440666" cy="4014265"/>
              </a:xfrm>
            </p:grpSpPr>
            <p:pic>
              <p:nvPicPr>
                <p:cNvPr id="28702" name="Picture 2"/>
                <p:cNvPicPr>
                  <a:picLocks noChangeAspect="1" noChangeArrowheads="1"/>
                </p:cNvPicPr>
                <p:nvPr/>
              </p:nvPicPr>
              <p:blipFill>
                <a:blip r:embed="rId4">
                  <a:extLst>
                    <a:ext uri="{28A0092B-C50C-407E-A947-70E740481C1C}">
                      <a14:useLocalDpi xmlns:a14="http://schemas.microsoft.com/office/drawing/2010/main" val="0"/>
                    </a:ext>
                  </a:extLst>
                </a:blip>
                <a:srcRect l="16504" t="12556" r="56215" b="8528"/>
                <a:stretch>
                  <a:fillRect/>
                </a:stretch>
              </p:blipFill>
              <p:spPr bwMode="auto">
                <a:xfrm>
                  <a:off x="1106034" y="2278489"/>
                  <a:ext cx="4440666" cy="401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1366450" y="3101095"/>
                  <a:ext cx="901881" cy="1619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 name="Rectangle 25"/>
              <p:cNvSpPr/>
              <p:nvPr/>
            </p:nvSpPr>
            <p:spPr>
              <a:xfrm>
                <a:off x="1147917" y="5674106"/>
                <a:ext cx="45902" cy="110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321682" y="5358422"/>
                <a:ext cx="826235" cy="1031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8676" name="Title 1"/>
          <p:cNvSpPr>
            <a:spLocks noGrp="1"/>
          </p:cNvSpPr>
          <p:nvPr>
            <p:ph type="title"/>
          </p:nvPr>
        </p:nvSpPr>
        <p:spPr>
          <a:xfrm>
            <a:off x="900113" y="152400"/>
            <a:ext cx="6672262" cy="633413"/>
          </a:xfrm>
        </p:spPr>
        <p:txBody>
          <a:bodyPr/>
          <a:lstStyle/>
          <a:p>
            <a:r>
              <a:rPr lang="en-US" smtClean="0"/>
              <a:t>The need for good SCTE</a:t>
            </a:r>
          </a:p>
        </p:txBody>
      </p:sp>
      <p:sp>
        <p:nvSpPr>
          <p:cNvPr id="28677" name="Content Placeholder 2"/>
          <p:cNvSpPr>
            <a:spLocks noGrp="1"/>
          </p:cNvSpPr>
          <p:nvPr>
            <p:ph idx="1"/>
          </p:nvPr>
        </p:nvSpPr>
        <p:spPr>
          <a:xfrm>
            <a:off x="900113" y="908050"/>
            <a:ext cx="7558087" cy="720725"/>
          </a:xfrm>
        </p:spPr>
        <p:txBody>
          <a:bodyPr/>
          <a:lstStyle/>
          <a:p>
            <a:r>
              <a:rPr lang="en-US" sz="1800" smtClean="0"/>
              <a:t>With Shack Hartmann WFS, if SCTE does not vary much with signal then it is simply an offset in the centroid that can be subtracted.</a:t>
            </a:r>
          </a:p>
        </p:txBody>
      </p:sp>
      <p:sp>
        <p:nvSpPr>
          <p:cNvPr id="286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286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286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3967FEE3-8402-4F84-B761-64B4D89DECCA}" type="slidenum">
              <a:rPr lang="en-US" sz="1400" smtClean="0"/>
              <a:pPr/>
              <a:t>20</a:t>
            </a:fld>
            <a:endParaRPr lang="en-US" sz="1400" smtClean="0"/>
          </a:p>
        </p:txBody>
      </p:sp>
      <p:grpSp>
        <p:nvGrpSpPr>
          <p:cNvPr id="5" name="Group 28"/>
          <p:cNvGrpSpPr>
            <a:grpSpLocks/>
          </p:cNvGrpSpPr>
          <p:nvPr/>
        </p:nvGrpSpPr>
        <p:grpSpPr bwMode="auto">
          <a:xfrm>
            <a:off x="5694363" y="2133600"/>
            <a:ext cx="2803525" cy="2994025"/>
            <a:chOff x="5948363" y="1943299"/>
            <a:chExt cx="2803500" cy="2995414"/>
          </a:xfrm>
        </p:grpSpPr>
        <p:sp>
          <p:nvSpPr>
            <p:cNvPr id="10" name="Rectangle 9"/>
            <p:cNvSpPr/>
            <p:nvPr/>
          </p:nvSpPr>
          <p:spPr>
            <a:xfrm>
              <a:off x="5948363" y="3190065"/>
              <a:ext cx="80961" cy="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646973" y="3190065"/>
              <a:ext cx="80961" cy="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948363" y="4857713"/>
              <a:ext cx="80961" cy="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7646973" y="4857713"/>
              <a:ext cx="80961" cy="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687" name="Group 17"/>
            <p:cNvGrpSpPr>
              <a:grpSpLocks/>
            </p:cNvGrpSpPr>
            <p:nvPr/>
          </p:nvGrpSpPr>
          <p:grpSpPr bwMode="auto">
            <a:xfrm>
              <a:off x="6705600" y="2090738"/>
              <a:ext cx="198438" cy="196850"/>
              <a:chOff x="6221011" y="1939355"/>
              <a:chExt cx="197724" cy="197721"/>
            </a:xfrm>
          </p:grpSpPr>
          <p:sp>
            <p:nvSpPr>
              <p:cNvPr id="20" name="Rectangle 19"/>
              <p:cNvSpPr/>
              <p:nvPr/>
            </p:nvSpPr>
            <p:spPr>
              <a:xfrm>
                <a:off x="6221004" y="1939623"/>
                <a:ext cx="80671" cy="813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6338055" y="1939623"/>
                <a:ext cx="80671" cy="813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6221004" y="2056077"/>
                <a:ext cx="80671" cy="813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6338055" y="2056077"/>
                <a:ext cx="80671" cy="813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5" name="Straight Arrow Connector 14"/>
            <p:cNvCxnSpPr/>
            <p:nvPr/>
          </p:nvCxnSpPr>
          <p:spPr>
            <a:xfrm rot="5400000" flipH="1" flipV="1">
              <a:off x="5836991" y="2332564"/>
              <a:ext cx="1051413" cy="6191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6739475" y="2303197"/>
              <a:ext cx="1059353" cy="685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23" idx="2"/>
            </p:cNvCxnSpPr>
            <p:nvPr/>
          </p:nvCxnSpPr>
          <p:spPr>
            <a:xfrm rot="16200000" flipV="1">
              <a:off x="5967603" y="3183099"/>
              <a:ext cx="2555472" cy="7651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22" idx="2"/>
            </p:cNvCxnSpPr>
            <p:nvPr/>
          </p:nvCxnSpPr>
          <p:spPr>
            <a:xfrm rot="5400000" flipH="1" flipV="1">
              <a:off x="5127033" y="3206113"/>
              <a:ext cx="2538002" cy="70166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bwMode="auto">
            <a:xfrm>
              <a:off x="7131039" y="1943299"/>
              <a:ext cx="1620824" cy="370060"/>
            </a:xfrm>
            <a:prstGeom prst="rect">
              <a:avLst/>
            </a:prstGeom>
            <a:noFill/>
            <a:ln w="9525">
              <a:noFill/>
              <a:miter lim="800000"/>
              <a:headEnd/>
              <a:tailEnd/>
            </a:ln>
            <a:effectLst/>
          </p:spPr>
          <p:txBody>
            <a:bodyPr wrap="none">
              <a:spAutoFit/>
            </a:bodyPr>
            <a:lstStyle/>
            <a:p>
              <a:pPr>
                <a:defRPr/>
              </a:pPr>
              <a:r>
                <a:rPr lang="en-US" sz="1800" b="1" dirty="0">
                  <a:solidFill>
                    <a:srgbClr val="FF0000"/>
                  </a:solidFill>
                  <a:latin typeface="+mn-lt"/>
                  <a:ea typeface="+mn-ea"/>
                </a:rPr>
                <a:t>Sub-aperture</a:t>
              </a:r>
            </a:p>
          </p:txBody>
        </p:sp>
      </p:grpSp>
      <p:sp>
        <p:nvSpPr>
          <p:cNvPr id="31" name="Content Placeholder 2"/>
          <p:cNvSpPr txBox="1">
            <a:spLocks/>
          </p:cNvSpPr>
          <p:nvPr/>
        </p:nvSpPr>
        <p:spPr bwMode="auto">
          <a:xfrm>
            <a:off x="900113" y="1484313"/>
            <a:ext cx="7558087" cy="720725"/>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1800" kern="0" dirty="0">
                <a:latin typeface="+mn-lt"/>
                <a:ea typeface="+mn-ea"/>
                <a:cs typeface="ＭＳ Ｐゴシック"/>
              </a:rPr>
              <a:t>However, with pyramid WFS, SCTE appears as cross-talk into neighboring sub-apertures → spec. is &lt; 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5157788"/>
            <a:ext cx="2776537"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836613"/>
            <a:ext cx="27765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276475"/>
            <a:ext cx="27765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3716338"/>
            <a:ext cx="27765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5157788"/>
            <a:ext cx="2776538"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238" y="836613"/>
            <a:ext cx="2776537"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2276475"/>
            <a:ext cx="2776537"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6238" y="3716338"/>
            <a:ext cx="2776537"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itle 1"/>
          <p:cNvSpPr>
            <a:spLocks noGrp="1"/>
          </p:cNvSpPr>
          <p:nvPr>
            <p:ph type="title"/>
          </p:nvPr>
        </p:nvSpPr>
        <p:spPr>
          <a:xfrm>
            <a:off x="971550" y="0"/>
            <a:ext cx="6408738" cy="633413"/>
          </a:xfrm>
        </p:spPr>
        <p:txBody>
          <a:bodyPr/>
          <a:lstStyle/>
          <a:p>
            <a:r>
              <a:rPr lang="en-US" sz="2400" smtClean="0"/>
              <a:t>Gain 400; </a:t>
            </a:r>
            <a:r>
              <a:rPr lang="en-US" sz="2400" b="1" u="sng" smtClean="0"/>
              <a:t>SCTE Vs Serial Clock Low Level</a:t>
            </a:r>
            <a:r>
              <a:rPr lang="en-US" sz="2400" smtClean="0"/>
              <a:t> </a:t>
            </a:r>
          </a:p>
        </p:txBody>
      </p:sp>
      <p:sp>
        <p:nvSpPr>
          <p:cNvPr id="29707" name="Content Placeholder 2"/>
          <p:cNvSpPr>
            <a:spLocks noGrp="1"/>
          </p:cNvSpPr>
          <p:nvPr>
            <p:ph idx="1"/>
          </p:nvPr>
        </p:nvSpPr>
        <p:spPr>
          <a:xfrm>
            <a:off x="5867400" y="1052513"/>
            <a:ext cx="3348038" cy="4032250"/>
          </a:xfrm>
        </p:spPr>
        <p:txBody>
          <a:bodyPr/>
          <a:lstStyle/>
          <a:p>
            <a:pPr marL="180000" indent="-180000">
              <a:defRPr/>
            </a:pPr>
            <a:r>
              <a:rPr lang="en-US" sz="1600" dirty="0" smtClean="0"/>
              <a:t>SCTE &lt; 1% is only met when      </a:t>
            </a:r>
            <a:r>
              <a:rPr lang="en-US" sz="1600" u="sng" dirty="0" smtClean="0"/>
              <a:t>VROL = -7V</a:t>
            </a:r>
            <a:r>
              <a:rPr lang="en-US" sz="1600" dirty="0" smtClean="0"/>
              <a:t>; i.e. when serial register is clocked into inversion.</a:t>
            </a:r>
          </a:p>
          <a:p>
            <a:pPr marL="180000" indent="-180000">
              <a:defRPr/>
            </a:pPr>
            <a:r>
              <a:rPr lang="en-US" sz="1600" dirty="0" smtClean="0"/>
              <a:t>Fortunately, Clock Induced Charge does not increase significantly.</a:t>
            </a:r>
          </a:p>
          <a:p>
            <a:pPr marL="180000" indent="-180000">
              <a:defRPr/>
            </a:pPr>
            <a:r>
              <a:rPr lang="en-US" sz="1600" dirty="0" smtClean="0"/>
              <a:t>Tells us something about where the charge is being trapped – Si-SiO2 I/F</a:t>
            </a:r>
          </a:p>
          <a:p>
            <a:pPr>
              <a:buFontTx/>
              <a:buNone/>
              <a:defRPr/>
            </a:pPr>
            <a:r>
              <a:rPr lang="en-US" sz="1600" b="1" dirty="0" smtClean="0"/>
              <a:t>Strategy Followed:</a:t>
            </a:r>
            <a:r>
              <a:rPr lang="en-US" sz="1600" dirty="0" smtClean="0"/>
              <a:t> </a:t>
            </a:r>
          </a:p>
          <a:p>
            <a:pPr marL="180000" indent="-180000">
              <a:defRPr/>
            </a:pPr>
            <a:r>
              <a:rPr lang="en-US" sz="1600" dirty="0" smtClean="0"/>
              <a:t>Set up output amplifier biasing and serial register to </a:t>
            </a:r>
            <a:r>
              <a:rPr lang="en-US" sz="1600" b="1" u="sng" dirty="0" smtClean="0"/>
              <a:t>maximize CIC and dark current</a:t>
            </a:r>
            <a:r>
              <a:rPr lang="en-US" sz="1600" dirty="0" smtClean="0"/>
              <a:t> as this guarantees that all charge is being detected.</a:t>
            </a:r>
          </a:p>
        </p:txBody>
      </p:sp>
      <p:sp>
        <p:nvSpPr>
          <p:cNvPr id="297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297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Downing Optical AO WFS </a:t>
            </a:r>
          </a:p>
        </p:txBody>
      </p:sp>
      <p:sp>
        <p:nvSpPr>
          <p:cNvPr id="23" name="TextBox 9"/>
          <p:cNvSpPr txBox="1">
            <a:spLocks noChangeArrowheads="1"/>
          </p:cNvSpPr>
          <p:nvPr/>
        </p:nvSpPr>
        <p:spPr bwMode="auto">
          <a:xfrm>
            <a:off x="1116013" y="620713"/>
            <a:ext cx="574675" cy="254000"/>
          </a:xfrm>
          <a:prstGeom prst="rect">
            <a:avLst/>
          </a:prstGeom>
          <a:solidFill>
            <a:schemeClr val="bg1"/>
          </a:solidFill>
          <a:ln w="9525">
            <a:noFill/>
            <a:miter lim="800000"/>
            <a:headEnd/>
            <a:tailEnd/>
          </a:ln>
        </p:spPr>
        <p:txBody>
          <a:bodyPr>
            <a:spAutoFit/>
          </a:bodyPr>
          <a:lstStyle/>
          <a:p>
            <a:pPr algn="ctr">
              <a:defRPr/>
            </a:pPr>
            <a:r>
              <a:rPr lang="en-US" sz="1050" dirty="0">
                <a:latin typeface="Arial" pitchFamily="34" charset="0"/>
                <a:ea typeface="ＭＳ Ｐゴシック"/>
                <a:cs typeface="ＭＳ Ｐゴシック"/>
              </a:rPr>
              <a:t>Amp 0</a:t>
            </a:r>
          </a:p>
        </p:txBody>
      </p:sp>
      <p:sp>
        <p:nvSpPr>
          <p:cNvPr id="24" name="TextBox 9"/>
          <p:cNvSpPr txBox="1">
            <a:spLocks noChangeArrowheads="1"/>
          </p:cNvSpPr>
          <p:nvPr/>
        </p:nvSpPr>
        <p:spPr bwMode="auto">
          <a:xfrm>
            <a:off x="3924300" y="620713"/>
            <a:ext cx="574675" cy="254000"/>
          </a:xfrm>
          <a:prstGeom prst="rect">
            <a:avLst/>
          </a:prstGeom>
          <a:solidFill>
            <a:schemeClr val="bg1"/>
          </a:solidFill>
          <a:ln w="9525">
            <a:noFill/>
            <a:miter lim="800000"/>
            <a:headEnd/>
            <a:tailEnd/>
          </a:ln>
        </p:spPr>
        <p:txBody>
          <a:bodyPr>
            <a:spAutoFit/>
          </a:bodyPr>
          <a:lstStyle/>
          <a:p>
            <a:pPr algn="ctr">
              <a:defRPr/>
            </a:pPr>
            <a:r>
              <a:rPr lang="en-US" sz="1050" dirty="0">
                <a:latin typeface="Arial" pitchFamily="34" charset="0"/>
                <a:ea typeface="ＭＳ Ｐゴシック"/>
                <a:cs typeface="ＭＳ Ｐゴシック"/>
              </a:rPr>
              <a:t>Amp 5</a:t>
            </a:r>
          </a:p>
        </p:txBody>
      </p:sp>
      <p:grpSp>
        <p:nvGrpSpPr>
          <p:cNvPr id="29712" name="Group 24"/>
          <p:cNvGrpSpPr>
            <a:grpSpLocks/>
          </p:cNvGrpSpPr>
          <p:nvPr/>
        </p:nvGrpSpPr>
        <p:grpSpPr bwMode="auto">
          <a:xfrm>
            <a:off x="2195513" y="1341438"/>
            <a:ext cx="1079500" cy="4556125"/>
            <a:chOff x="4716463" y="1341438"/>
            <a:chExt cx="1079500" cy="4556125"/>
          </a:xfrm>
        </p:grpSpPr>
        <p:sp>
          <p:nvSpPr>
            <p:cNvPr id="29716" name="TextBox 9"/>
            <p:cNvSpPr txBox="1">
              <a:spLocks noChangeArrowheads="1"/>
            </p:cNvSpPr>
            <p:nvPr/>
          </p:nvSpPr>
          <p:spPr bwMode="auto">
            <a:xfrm>
              <a:off x="4716463" y="1341438"/>
              <a:ext cx="1079500" cy="306387"/>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VROL=-4V</a:t>
              </a:r>
            </a:p>
          </p:txBody>
        </p:sp>
        <p:sp>
          <p:nvSpPr>
            <p:cNvPr id="29717" name="TextBox 9"/>
            <p:cNvSpPr txBox="1">
              <a:spLocks noChangeArrowheads="1"/>
            </p:cNvSpPr>
            <p:nvPr/>
          </p:nvSpPr>
          <p:spPr bwMode="auto">
            <a:xfrm>
              <a:off x="4716463" y="2852738"/>
              <a:ext cx="1079500" cy="307975"/>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VROL=-5V</a:t>
              </a:r>
            </a:p>
          </p:txBody>
        </p:sp>
        <p:sp>
          <p:nvSpPr>
            <p:cNvPr id="29718" name="TextBox 9"/>
            <p:cNvSpPr txBox="1">
              <a:spLocks noChangeArrowheads="1"/>
            </p:cNvSpPr>
            <p:nvPr/>
          </p:nvSpPr>
          <p:spPr bwMode="auto">
            <a:xfrm>
              <a:off x="4716463" y="4221163"/>
              <a:ext cx="1079500" cy="307975"/>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VROL=-6V</a:t>
              </a:r>
            </a:p>
          </p:txBody>
        </p:sp>
        <p:sp>
          <p:nvSpPr>
            <p:cNvPr id="29719" name="TextBox 9"/>
            <p:cNvSpPr txBox="1">
              <a:spLocks noChangeArrowheads="1"/>
            </p:cNvSpPr>
            <p:nvPr/>
          </p:nvSpPr>
          <p:spPr bwMode="auto">
            <a:xfrm>
              <a:off x="4716463" y="5589588"/>
              <a:ext cx="1079500" cy="307975"/>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VROL=-7V</a:t>
              </a:r>
            </a:p>
          </p:txBody>
        </p:sp>
      </p:grpSp>
      <p:sp>
        <p:nvSpPr>
          <p:cNvPr id="29713" name="TextBox 9"/>
          <p:cNvSpPr txBox="1">
            <a:spLocks noChangeArrowheads="1"/>
          </p:cNvSpPr>
          <p:nvPr/>
        </p:nvSpPr>
        <p:spPr bwMode="auto">
          <a:xfrm>
            <a:off x="1042988" y="620713"/>
            <a:ext cx="1081087" cy="307975"/>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Best Amp</a:t>
            </a:r>
          </a:p>
        </p:txBody>
      </p:sp>
      <p:sp>
        <p:nvSpPr>
          <p:cNvPr id="29714" name="TextBox 9"/>
          <p:cNvSpPr txBox="1">
            <a:spLocks noChangeArrowheads="1"/>
          </p:cNvSpPr>
          <p:nvPr/>
        </p:nvSpPr>
        <p:spPr bwMode="auto">
          <a:xfrm>
            <a:off x="3635375" y="620713"/>
            <a:ext cx="1441450" cy="307975"/>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Least Best Amp</a:t>
            </a:r>
          </a:p>
        </p:txBody>
      </p:sp>
      <p:sp>
        <p:nvSpPr>
          <p:cNvPr id="29715" name="Slide Number Placeholder 4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49C7106D-4CD2-4F2B-9CB4-24628B638FA2}" type="slidenum">
              <a:rPr lang="en-US" sz="1400" smtClean="0"/>
              <a:pPr/>
              <a:t>21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2205038"/>
            <a:ext cx="277812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765175"/>
            <a:ext cx="277812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205038"/>
            <a:ext cx="277812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3644900"/>
            <a:ext cx="27781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5084763"/>
            <a:ext cx="27781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765175"/>
            <a:ext cx="277812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638" y="3644900"/>
            <a:ext cx="27781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1638" y="5084763"/>
            <a:ext cx="27781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itle 1"/>
          <p:cNvSpPr>
            <a:spLocks noGrp="1"/>
          </p:cNvSpPr>
          <p:nvPr>
            <p:ph type="title"/>
          </p:nvPr>
        </p:nvSpPr>
        <p:spPr>
          <a:xfrm>
            <a:off x="755650" y="115888"/>
            <a:ext cx="6886575" cy="633412"/>
          </a:xfrm>
        </p:spPr>
        <p:txBody>
          <a:bodyPr/>
          <a:lstStyle/>
          <a:p>
            <a:r>
              <a:rPr lang="en-US" sz="2000" smtClean="0"/>
              <a:t>Gain 400: </a:t>
            </a:r>
            <a:r>
              <a:rPr lang="en-US" sz="2000" b="1" u="sng" smtClean="0"/>
              <a:t>SCTE &lt; 1% for all amplifiers</a:t>
            </a:r>
            <a:r>
              <a:rPr lang="en-US" sz="2000" smtClean="0"/>
              <a:t> with VROL=-7V</a:t>
            </a:r>
            <a:endParaRPr lang="en-US" sz="2000" b="1" u="sng" smtClean="0"/>
          </a:p>
        </p:txBody>
      </p:sp>
      <p:sp>
        <p:nvSpPr>
          <p:cNvPr id="3073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307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Downing Optical AO WFS </a:t>
            </a:r>
          </a:p>
        </p:txBody>
      </p:sp>
      <p:sp>
        <p:nvSpPr>
          <p:cNvPr id="307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9224AE99-F483-403A-AC97-975F7A1175E5}" type="slidenum">
              <a:rPr lang="en-US" sz="1400" smtClean="0"/>
              <a:pPr/>
              <a:t>22</a:t>
            </a:fld>
            <a:endParaRPr lang="en-US" sz="1400" smtClean="0"/>
          </a:p>
        </p:txBody>
      </p:sp>
      <p:sp>
        <p:nvSpPr>
          <p:cNvPr id="30734" name="TextBox 9"/>
          <p:cNvSpPr txBox="1">
            <a:spLocks noChangeArrowheads="1"/>
          </p:cNvSpPr>
          <p:nvPr/>
        </p:nvSpPr>
        <p:spPr bwMode="auto">
          <a:xfrm>
            <a:off x="2268538" y="1125538"/>
            <a:ext cx="790575" cy="306387"/>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Amp 0</a:t>
            </a:r>
          </a:p>
        </p:txBody>
      </p:sp>
      <p:sp>
        <p:nvSpPr>
          <p:cNvPr id="30735" name="TextBox 9"/>
          <p:cNvSpPr txBox="1">
            <a:spLocks noChangeArrowheads="1"/>
          </p:cNvSpPr>
          <p:nvPr/>
        </p:nvSpPr>
        <p:spPr bwMode="auto">
          <a:xfrm>
            <a:off x="4932363" y="1125538"/>
            <a:ext cx="792162" cy="306387"/>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Amp 4</a:t>
            </a:r>
          </a:p>
        </p:txBody>
      </p:sp>
      <p:sp>
        <p:nvSpPr>
          <p:cNvPr id="30736" name="TextBox 9"/>
          <p:cNvSpPr txBox="1">
            <a:spLocks noChangeArrowheads="1"/>
          </p:cNvSpPr>
          <p:nvPr/>
        </p:nvSpPr>
        <p:spPr bwMode="auto">
          <a:xfrm>
            <a:off x="2268538" y="2565400"/>
            <a:ext cx="790575" cy="307975"/>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Amp 1</a:t>
            </a:r>
          </a:p>
        </p:txBody>
      </p:sp>
      <p:sp>
        <p:nvSpPr>
          <p:cNvPr id="30737" name="TextBox 9"/>
          <p:cNvSpPr txBox="1">
            <a:spLocks noChangeArrowheads="1"/>
          </p:cNvSpPr>
          <p:nvPr/>
        </p:nvSpPr>
        <p:spPr bwMode="auto">
          <a:xfrm>
            <a:off x="4932363" y="2565400"/>
            <a:ext cx="792162" cy="307975"/>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Amp 5</a:t>
            </a:r>
          </a:p>
        </p:txBody>
      </p:sp>
      <p:sp>
        <p:nvSpPr>
          <p:cNvPr id="30738" name="TextBox 9"/>
          <p:cNvSpPr txBox="1">
            <a:spLocks noChangeArrowheads="1"/>
          </p:cNvSpPr>
          <p:nvPr/>
        </p:nvSpPr>
        <p:spPr bwMode="auto">
          <a:xfrm>
            <a:off x="2268538" y="4076700"/>
            <a:ext cx="790575" cy="307975"/>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Amp 2</a:t>
            </a:r>
          </a:p>
        </p:txBody>
      </p:sp>
      <p:sp>
        <p:nvSpPr>
          <p:cNvPr id="30739" name="TextBox 9"/>
          <p:cNvSpPr txBox="1">
            <a:spLocks noChangeArrowheads="1"/>
          </p:cNvSpPr>
          <p:nvPr/>
        </p:nvSpPr>
        <p:spPr bwMode="auto">
          <a:xfrm>
            <a:off x="4932363" y="4076700"/>
            <a:ext cx="792162" cy="307975"/>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Amp 6</a:t>
            </a:r>
          </a:p>
        </p:txBody>
      </p:sp>
      <p:sp>
        <p:nvSpPr>
          <p:cNvPr id="30740" name="TextBox 9"/>
          <p:cNvSpPr txBox="1">
            <a:spLocks noChangeArrowheads="1"/>
          </p:cNvSpPr>
          <p:nvPr/>
        </p:nvSpPr>
        <p:spPr bwMode="auto">
          <a:xfrm>
            <a:off x="2268538" y="5516563"/>
            <a:ext cx="790575" cy="307975"/>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Amp 3</a:t>
            </a:r>
          </a:p>
        </p:txBody>
      </p:sp>
      <p:sp>
        <p:nvSpPr>
          <p:cNvPr id="30741" name="TextBox 9"/>
          <p:cNvSpPr txBox="1">
            <a:spLocks noChangeArrowheads="1"/>
          </p:cNvSpPr>
          <p:nvPr/>
        </p:nvSpPr>
        <p:spPr bwMode="auto">
          <a:xfrm>
            <a:off x="4932363" y="5516563"/>
            <a:ext cx="792162" cy="307975"/>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Amp 7</a:t>
            </a:r>
          </a:p>
        </p:txBody>
      </p:sp>
      <p:sp>
        <p:nvSpPr>
          <p:cNvPr id="30742" name="TextBox 43"/>
          <p:cNvSpPr txBox="1">
            <a:spLocks noChangeArrowheads="1"/>
          </p:cNvSpPr>
          <p:nvPr/>
        </p:nvSpPr>
        <p:spPr bwMode="auto">
          <a:xfrm>
            <a:off x="7451725" y="2133600"/>
            <a:ext cx="7207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buFont typeface="Wingdings" pitchFamily="2" charset="2"/>
              <a:buChar char="ü"/>
            </a:pPr>
            <a:r>
              <a:rPr lang="en-US" sz="9600">
                <a:solidFill>
                  <a:srgbClr val="00B050"/>
                </a:solidFill>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900113" y="152400"/>
            <a:ext cx="6672262" cy="633413"/>
          </a:xfrm>
        </p:spPr>
        <p:txBody>
          <a:bodyPr/>
          <a:lstStyle/>
          <a:p>
            <a:r>
              <a:rPr lang="nl-BE" smtClean="0"/>
              <a:t>Outline</a:t>
            </a:r>
          </a:p>
        </p:txBody>
      </p:sp>
      <p:sp>
        <p:nvSpPr>
          <p:cNvPr id="31747" name="Content Placeholder 1"/>
          <p:cNvSpPr>
            <a:spLocks noGrp="1"/>
          </p:cNvSpPr>
          <p:nvPr>
            <p:ph idx="1"/>
          </p:nvPr>
        </p:nvSpPr>
        <p:spPr>
          <a:xfrm>
            <a:off x="611188" y="1052513"/>
            <a:ext cx="8062912" cy="5114925"/>
          </a:xfrm>
        </p:spPr>
        <p:txBody>
          <a:bodyPr/>
          <a:lstStyle/>
          <a:p>
            <a:pPr>
              <a:lnSpc>
                <a:spcPct val="120000"/>
              </a:lnSpc>
            </a:pPr>
            <a:r>
              <a:rPr lang="nl-BE" sz="2000" smtClean="0">
                <a:solidFill>
                  <a:srgbClr val="3399FF"/>
                </a:solidFill>
              </a:rPr>
              <a:t>L3Vision </a:t>
            </a:r>
            <a:r>
              <a:rPr lang="nl-BE" sz="2000" b="1" u="sng" smtClean="0">
                <a:solidFill>
                  <a:srgbClr val="3399FF"/>
                </a:solidFill>
              </a:rPr>
              <a:t>CCD220</a:t>
            </a:r>
            <a:r>
              <a:rPr lang="nl-BE" sz="2000" smtClean="0">
                <a:solidFill>
                  <a:srgbClr val="3399FF"/>
                </a:solidFill>
              </a:rPr>
              <a:t> – developed by e2v on behalf of ESO/OPTICON</a:t>
            </a:r>
          </a:p>
          <a:p>
            <a:pPr lvl="1">
              <a:lnSpc>
                <a:spcPct val="120000"/>
              </a:lnSpc>
            </a:pPr>
            <a:r>
              <a:rPr lang="nl-BE" sz="1800" smtClean="0">
                <a:solidFill>
                  <a:srgbClr val="3399FF"/>
                </a:solidFill>
              </a:rPr>
              <a:t>Deployment of AONGC Cameras on VLT AO instruments</a:t>
            </a:r>
          </a:p>
          <a:p>
            <a:pPr lvl="1">
              <a:lnSpc>
                <a:spcPct val="120000"/>
              </a:lnSpc>
            </a:pPr>
            <a:r>
              <a:rPr lang="nl-BE" sz="1800" smtClean="0">
                <a:solidFill>
                  <a:srgbClr val="3399FF"/>
                </a:solidFill>
              </a:rPr>
              <a:t>Test Result Summary</a:t>
            </a:r>
          </a:p>
          <a:p>
            <a:pPr marL="1200150" lvl="2" indent="-342900">
              <a:lnSpc>
                <a:spcPct val="120000"/>
              </a:lnSpc>
              <a:buFontTx/>
              <a:buAutoNum type="arabicPeriod"/>
            </a:pPr>
            <a:r>
              <a:rPr lang="nl-BE" sz="1800" smtClean="0">
                <a:solidFill>
                  <a:srgbClr val="3399FF"/>
                </a:solidFill>
              </a:rPr>
              <a:t>Trades made with Deep Depletion CCD220</a:t>
            </a:r>
          </a:p>
          <a:p>
            <a:pPr marL="1200150" lvl="2" indent="-342900">
              <a:lnSpc>
                <a:spcPct val="120000"/>
              </a:lnSpc>
              <a:buFontTx/>
              <a:buAutoNum type="arabicPeriod"/>
            </a:pPr>
            <a:r>
              <a:rPr lang="nl-BE" sz="1800" smtClean="0">
                <a:solidFill>
                  <a:srgbClr val="3399FF"/>
                </a:solidFill>
              </a:rPr>
              <a:t>Improvements of the HV Clock Design</a:t>
            </a:r>
          </a:p>
          <a:p>
            <a:pPr marL="1200150" lvl="2" indent="-342900">
              <a:lnSpc>
                <a:spcPct val="120000"/>
              </a:lnSpc>
              <a:buFontTx/>
              <a:buAutoNum type="arabicPeriod"/>
            </a:pPr>
            <a:r>
              <a:rPr lang="nl-BE" sz="1800" smtClean="0">
                <a:solidFill>
                  <a:srgbClr val="3399FF"/>
                </a:solidFill>
              </a:rPr>
              <a:t>SCTE</a:t>
            </a:r>
          </a:p>
          <a:p>
            <a:pPr>
              <a:lnSpc>
                <a:spcPct val="120000"/>
              </a:lnSpc>
              <a:spcBef>
                <a:spcPts val="1200"/>
              </a:spcBef>
            </a:pPr>
            <a:r>
              <a:rPr lang="nl-BE" sz="2000" smtClean="0"/>
              <a:t>Next challenge </a:t>
            </a:r>
            <a:r>
              <a:rPr lang="nl-BE" sz="2000" smtClean="0">
                <a:cs typeface="Arial" charset="0"/>
              </a:rPr>
              <a:t>→ </a:t>
            </a:r>
            <a:r>
              <a:rPr lang="nl-BE" sz="2000" b="1" u="sng" smtClean="0">
                <a:cs typeface="Arial" charset="0"/>
              </a:rPr>
              <a:t>LGSD/NGSD</a:t>
            </a:r>
            <a:r>
              <a:rPr lang="nl-BE" sz="2000" smtClean="0">
                <a:cs typeface="Arial" charset="0"/>
              </a:rPr>
              <a:t> </a:t>
            </a:r>
          </a:p>
          <a:p>
            <a:pPr lvl="1">
              <a:lnSpc>
                <a:spcPct val="120000"/>
              </a:lnSpc>
            </a:pPr>
            <a:r>
              <a:rPr lang="nl-BE" sz="1800" smtClean="0">
                <a:cs typeface="Arial" charset="0"/>
              </a:rPr>
              <a:t>Large CMOS Visible AO </a:t>
            </a:r>
            <a:r>
              <a:rPr lang="nl-BE" sz="1800" smtClean="0"/>
              <a:t>WFS for the ELT to sample the spot elongation of Laser Guide Stars</a:t>
            </a:r>
          </a:p>
          <a:p>
            <a:pPr lvl="1">
              <a:lnSpc>
                <a:spcPct val="120000"/>
              </a:lnSpc>
            </a:pPr>
            <a:r>
              <a:rPr lang="nl-BE" sz="1800" smtClean="0"/>
              <a:t>Specifications</a:t>
            </a:r>
          </a:p>
          <a:p>
            <a:pPr lvl="1">
              <a:lnSpc>
                <a:spcPct val="120000"/>
              </a:lnSpc>
            </a:pPr>
            <a:r>
              <a:rPr lang="nl-BE" sz="1800" smtClean="0"/>
              <a:t>Wavefront Sensor Architecture and Design</a:t>
            </a:r>
          </a:p>
          <a:p>
            <a:pPr lvl="1">
              <a:lnSpc>
                <a:spcPct val="120000"/>
              </a:lnSpc>
            </a:pPr>
            <a:r>
              <a:rPr lang="nl-BE" sz="1800" smtClean="0">
                <a:solidFill>
                  <a:srgbClr val="3399FF"/>
                </a:solidFill>
              </a:rPr>
              <a:t>First results</a:t>
            </a:r>
          </a:p>
        </p:txBody>
      </p:sp>
      <p:sp>
        <p:nvSpPr>
          <p:cNvPr id="317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65CEA4DE-4F89-4E73-B75C-24E7F36725B9}" type="slidenum">
              <a:rPr lang="en-US" sz="1400" smtClean="0"/>
              <a:pPr/>
              <a:t>23</a:t>
            </a:fld>
            <a:endParaRPr lang="en-US" sz="1400" smtClean="0"/>
          </a:p>
        </p:txBody>
      </p:sp>
      <p:sp>
        <p:nvSpPr>
          <p:cNvPr id="317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31750"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27088" y="0"/>
            <a:ext cx="6624637" cy="633413"/>
          </a:xfrm>
        </p:spPr>
        <p:txBody>
          <a:bodyPr/>
          <a:lstStyle/>
          <a:p>
            <a:pPr>
              <a:defRPr/>
            </a:pPr>
            <a:r>
              <a:rPr lang="en-US" sz="2000" b="1" dirty="0" smtClean="0">
                <a:solidFill>
                  <a:schemeClr val="tx1"/>
                </a:solidFill>
                <a:cs typeface="+mj-cs"/>
              </a:rPr>
              <a:t>Block Diagram of Full Size Device; LGSD</a:t>
            </a:r>
            <a:endParaRPr lang="en-AU" sz="2000" b="1" dirty="0" smtClean="0">
              <a:solidFill>
                <a:schemeClr val="tx1"/>
              </a:solidFill>
              <a:cs typeface="+mj-cs"/>
            </a:endParaRPr>
          </a:p>
        </p:txBody>
      </p:sp>
      <p:sp>
        <p:nvSpPr>
          <p:cNvPr id="32771" name="Content Placeholder 44"/>
          <p:cNvSpPr>
            <a:spLocks noGrp="1"/>
          </p:cNvSpPr>
          <p:nvPr>
            <p:ph sz="half" idx="2"/>
          </p:nvPr>
        </p:nvSpPr>
        <p:spPr>
          <a:xfrm>
            <a:off x="4572000" y="908050"/>
            <a:ext cx="4391025" cy="4013200"/>
          </a:xfrm>
          <a:solidFill>
            <a:srgbClr val="CCFFFF"/>
          </a:solidFill>
          <a:ln w="12700">
            <a:solidFill>
              <a:schemeClr val="tx1"/>
            </a:solidFill>
            <a:miter lim="800000"/>
            <a:headEnd/>
            <a:tailEnd/>
          </a:ln>
        </p:spPr>
        <p:txBody>
          <a:bodyPr/>
          <a:lstStyle/>
          <a:p>
            <a:pPr marL="0" indent="-71438">
              <a:buFontTx/>
              <a:buNone/>
            </a:pPr>
            <a:r>
              <a:rPr lang="en-US" sz="1800" smtClean="0">
                <a:solidFill>
                  <a:srgbClr val="0000FF"/>
                </a:solidFill>
              </a:rPr>
              <a:t> </a:t>
            </a:r>
            <a:r>
              <a:rPr lang="en-US" sz="1800" b="1" u="sng" smtClean="0">
                <a:solidFill>
                  <a:srgbClr val="0000FF"/>
                </a:solidFill>
              </a:rPr>
              <a:t>Highly integrated</a:t>
            </a:r>
          </a:p>
          <a:p>
            <a:pPr marL="358775" lvl="1"/>
            <a:r>
              <a:rPr lang="en-US" sz="1600" smtClean="0">
                <a:solidFill>
                  <a:srgbClr val="0000FF"/>
                </a:solidFill>
              </a:rPr>
              <a:t>All analog processing on-chip:</a:t>
            </a:r>
          </a:p>
          <a:p>
            <a:pPr marL="719138" lvl="2"/>
            <a:r>
              <a:rPr lang="en-US" sz="1400" smtClean="0">
                <a:solidFill>
                  <a:srgbClr val="0000FF"/>
                </a:solidFill>
              </a:rPr>
              <a:t>correlated double sampling (CDS),</a:t>
            </a:r>
          </a:p>
          <a:p>
            <a:pPr marL="719138" lvl="2"/>
            <a:r>
              <a:rPr lang="en-US" sz="1400" smtClean="0">
                <a:solidFill>
                  <a:srgbClr val="0000FF"/>
                </a:solidFill>
              </a:rPr>
              <a:t>programmable gain of x1/2/4/8 on the fly,</a:t>
            </a:r>
          </a:p>
          <a:p>
            <a:pPr marL="719138" lvl="2"/>
            <a:r>
              <a:rPr lang="en-US" sz="1400" smtClean="0">
                <a:solidFill>
                  <a:srgbClr val="0000FF"/>
                </a:solidFill>
              </a:rPr>
              <a:t>9/10 bit single slope ADCs,</a:t>
            </a:r>
          </a:p>
          <a:p>
            <a:pPr marL="719138" lvl="2"/>
            <a:r>
              <a:rPr lang="en-US" sz="1400" smtClean="0">
                <a:solidFill>
                  <a:srgbClr val="0000FF"/>
                </a:solidFill>
              </a:rPr>
              <a:t>total effective 12 bit data conversion</a:t>
            </a:r>
          </a:p>
          <a:p>
            <a:pPr marL="358775" lvl="1"/>
            <a:r>
              <a:rPr lang="en-US" sz="1600" smtClean="0">
                <a:solidFill>
                  <a:srgbClr val="0000FF"/>
                </a:solidFill>
              </a:rPr>
              <a:t>20 top + 20 bottom rows processed in parallel to slow the read out per pixel (34µs) and beat down the noise.</a:t>
            </a:r>
          </a:p>
          <a:p>
            <a:pPr marL="358775" lvl="1"/>
            <a:r>
              <a:rPr lang="en-US" sz="1600" smtClean="0">
                <a:solidFill>
                  <a:srgbClr val="0000FF"/>
                </a:solidFill>
              </a:rPr>
              <a:t>Fast LVDS serial interface to outside world</a:t>
            </a:r>
          </a:p>
          <a:p>
            <a:pPr marL="719138" lvl="2"/>
            <a:r>
              <a:rPr lang="en-US" sz="1400" smtClean="0">
                <a:solidFill>
                  <a:srgbClr val="0000FF"/>
                </a:solidFill>
              </a:rPr>
              <a:t>simple digital interface;</a:t>
            </a:r>
          </a:p>
          <a:p>
            <a:pPr marL="719138" lvl="2"/>
            <a:r>
              <a:rPr lang="en-US" sz="1400" smtClean="0">
                <a:solidFill>
                  <a:srgbClr val="0000FF"/>
                </a:solidFill>
              </a:rPr>
              <a:t>power consumption similar to high speed drivers to transport analog signals off-chip;</a:t>
            </a:r>
          </a:p>
          <a:p>
            <a:pPr marL="719138" lvl="2"/>
            <a:r>
              <a:rPr lang="en-US" sz="1400" smtClean="0">
                <a:solidFill>
                  <a:srgbClr val="0000FF"/>
                </a:solidFill>
              </a:rPr>
              <a:t>better guarantee of achieving and maintaining low noise performance.</a:t>
            </a:r>
          </a:p>
        </p:txBody>
      </p:sp>
      <p:sp>
        <p:nvSpPr>
          <p:cNvPr id="32772" name="Footer Placeholder 4"/>
          <p:cNvSpPr>
            <a:spLocks noGrp="1"/>
          </p:cNvSpPr>
          <p:nvPr>
            <p:ph type="ftr" sz="quarter" idx="11"/>
          </p:nvPr>
        </p:nvSpPr>
        <p:spPr>
          <a:xfrm>
            <a:off x="3059113"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32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934483F4-775B-4F06-BD36-F036E530F74E}" type="slidenum">
              <a:rPr lang="en-US" sz="1400" smtClean="0"/>
              <a:pPr/>
              <a:t>24</a:t>
            </a:fld>
            <a:endParaRPr lang="en-US" sz="1400" smtClean="0"/>
          </a:p>
        </p:txBody>
      </p:sp>
      <p:cxnSp>
        <p:nvCxnSpPr>
          <p:cNvPr id="32774" name="Straight Connector 413"/>
          <p:cNvCxnSpPr>
            <a:cxnSpLocks noChangeShapeType="1"/>
          </p:cNvCxnSpPr>
          <p:nvPr/>
        </p:nvCxnSpPr>
        <p:spPr bwMode="auto">
          <a:xfrm>
            <a:off x="4429125" y="1071563"/>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pSp>
        <p:nvGrpSpPr>
          <p:cNvPr id="32775" name="Group 104"/>
          <p:cNvGrpSpPr>
            <a:grpSpLocks/>
          </p:cNvGrpSpPr>
          <p:nvPr/>
        </p:nvGrpSpPr>
        <p:grpSpPr bwMode="auto">
          <a:xfrm>
            <a:off x="357188" y="571500"/>
            <a:ext cx="4000500" cy="5808663"/>
            <a:chOff x="500063" y="571479"/>
            <a:chExt cx="4000500" cy="5808509"/>
          </a:xfrm>
        </p:grpSpPr>
        <p:grpSp>
          <p:nvGrpSpPr>
            <p:cNvPr id="32781" name="Group 42"/>
            <p:cNvGrpSpPr>
              <a:grpSpLocks/>
            </p:cNvGrpSpPr>
            <p:nvPr/>
          </p:nvGrpSpPr>
          <p:grpSpPr bwMode="auto">
            <a:xfrm>
              <a:off x="500063" y="571479"/>
              <a:ext cx="4000500" cy="5808509"/>
              <a:chOff x="1785918" y="-222675"/>
              <a:chExt cx="5357850" cy="7454124"/>
            </a:xfrm>
          </p:grpSpPr>
          <p:sp>
            <p:nvSpPr>
              <p:cNvPr id="32823" name="Rectangle 6"/>
              <p:cNvSpPr>
                <a:spLocks noChangeArrowheads="1"/>
              </p:cNvSpPr>
              <p:nvPr/>
            </p:nvSpPr>
            <p:spPr bwMode="auto">
              <a:xfrm>
                <a:off x="2928926" y="2428868"/>
                <a:ext cx="3071834" cy="2143140"/>
              </a:xfrm>
              <a:prstGeom prst="rect">
                <a:avLst/>
              </a:prstGeom>
              <a:solidFill>
                <a:srgbClr val="FFCC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pPr>
                <a:endParaRPr lang="en-AU" sz="2400"/>
              </a:p>
            </p:txBody>
          </p:sp>
          <p:sp>
            <p:nvSpPr>
              <p:cNvPr id="32824" name="TextBox 7"/>
              <p:cNvSpPr txBox="1">
                <a:spLocks noChangeArrowheads="1"/>
              </p:cNvSpPr>
              <p:nvPr/>
            </p:nvSpPr>
            <p:spPr bwMode="auto">
              <a:xfrm>
                <a:off x="2994557" y="3721508"/>
                <a:ext cx="2928958" cy="63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200"/>
                  <a:t> 84x84 Sub-apertures</a:t>
                </a:r>
              </a:p>
              <a:p>
                <a:pPr algn="ctr" eaLnBrk="1" hangingPunct="1">
                  <a:spcBef>
                    <a:spcPct val="20000"/>
                  </a:spcBef>
                </a:pPr>
                <a:r>
                  <a:rPr lang="en-US" sz="1200"/>
                  <a:t>each 20x20 pixels</a:t>
                </a:r>
              </a:p>
            </p:txBody>
          </p:sp>
          <p:grpSp>
            <p:nvGrpSpPr>
              <p:cNvPr id="32825" name="Group 14"/>
              <p:cNvGrpSpPr>
                <a:grpSpLocks/>
              </p:cNvGrpSpPr>
              <p:nvPr/>
            </p:nvGrpSpPr>
            <p:grpSpPr bwMode="auto">
              <a:xfrm>
                <a:off x="2898117" y="4572008"/>
                <a:ext cx="3182519" cy="428628"/>
                <a:chOff x="2398051" y="4357694"/>
                <a:chExt cx="3182519" cy="428628"/>
              </a:xfrm>
            </p:grpSpPr>
            <p:sp>
              <p:nvSpPr>
                <p:cNvPr id="32860" name="Rectangle 8"/>
                <p:cNvSpPr>
                  <a:spLocks noChangeArrowheads="1"/>
                </p:cNvSpPr>
                <p:nvPr/>
              </p:nvSpPr>
              <p:spPr bwMode="auto">
                <a:xfrm>
                  <a:off x="2428860" y="4357694"/>
                  <a:ext cx="3071834" cy="428628"/>
                </a:xfrm>
                <a:prstGeom prst="rect">
                  <a:avLst/>
                </a:prstGeom>
                <a:solidFill>
                  <a:srgbClr val="99FF3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pPr>
                  <a:endParaRPr lang="en-AU" sz="2400"/>
                </a:p>
              </p:txBody>
            </p:sp>
            <p:sp>
              <p:nvSpPr>
                <p:cNvPr id="32861" name="TextBox 9"/>
                <p:cNvSpPr txBox="1">
                  <a:spLocks noChangeArrowheads="1"/>
                </p:cNvSpPr>
                <p:nvPr/>
              </p:nvSpPr>
              <p:spPr bwMode="auto">
                <a:xfrm>
                  <a:off x="2398051" y="4357694"/>
                  <a:ext cx="3182519" cy="39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a:t>Pre-Amp &amp; Gain of x1/2/4/8</a:t>
                  </a:r>
                  <a:endParaRPr lang="en-AU" sz="1400"/>
                </a:p>
              </p:txBody>
            </p:sp>
          </p:grpSp>
          <p:grpSp>
            <p:nvGrpSpPr>
              <p:cNvPr id="32826" name="Group 15"/>
              <p:cNvGrpSpPr>
                <a:grpSpLocks/>
              </p:cNvGrpSpPr>
              <p:nvPr/>
            </p:nvGrpSpPr>
            <p:grpSpPr bwMode="auto">
              <a:xfrm>
                <a:off x="2929776" y="5000712"/>
                <a:ext cx="3070133" cy="814235"/>
                <a:chOff x="2429710" y="4929274"/>
                <a:chExt cx="3070133" cy="814235"/>
              </a:xfrm>
            </p:grpSpPr>
            <p:sp>
              <p:nvSpPr>
                <p:cNvPr id="11" name="Rectangle 10"/>
                <p:cNvSpPr/>
                <p:nvPr/>
              </p:nvSpPr>
              <p:spPr bwMode="auto">
                <a:xfrm>
                  <a:off x="2429710" y="4929274"/>
                  <a:ext cx="3070133" cy="786360"/>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a:lstStyle/>
                <a:p>
                  <a:pPr marL="342900" indent="-342900">
                    <a:spcBef>
                      <a:spcPct val="20000"/>
                    </a:spcBef>
                    <a:defRPr/>
                  </a:pPr>
                  <a:endParaRPr lang="en-AU" sz="2400">
                    <a:ea typeface="ＭＳ Ｐゴシック" pitchFamily="1" charset="-128"/>
                  </a:endParaRPr>
                </a:p>
              </p:txBody>
            </p:sp>
            <p:sp>
              <p:nvSpPr>
                <p:cNvPr id="32859" name="TextBox 11"/>
                <p:cNvSpPr txBox="1">
                  <a:spLocks noChangeArrowheads="1"/>
                </p:cNvSpPr>
                <p:nvPr/>
              </p:nvSpPr>
              <p:spPr bwMode="auto">
                <a:xfrm>
                  <a:off x="2500298" y="5072073"/>
                  <a:ext cx="2928958" cy="6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a:t>20x1760 single slope  ADCs</a:t>
                  </a:r>
                  <a:endParaRPr lang="en-AU" sz="1400"/>
                </a:p>
              </p:txBody>
            </p:sp>
          </p:grpSp>
          <p:grpSp>
            <p:nvGrpSpPr>
              <p:cNvPr id="32827" name="Group 41"/>
              <p:cNvGrpSpPr>
                <a:grpSpLocks/>
              </p:cNvGrpSpPr>
              <p:nvPr/>
            </p:nvGrpSpPr>
            <p:grpSpPr bwMode="auto">
              <a:xfrm>
                <a:off x="2928926" y="5786454"/>
                <a:ext cx="3071834" cy="428628"/>
                <a:chOff x="2928926" y="5786454"/>
                <a:chExt cx="3071834" cy="428628"/>
              </a:xfrm>
            </p:grpSpPr>
            <p:sp>
              <p:nvSpPr>
                <p:cNvPr id="32856" name="Rectangle 12"/>
                <p:cNvSpPr>
                  <a:spLocks noChangeArrowheads="1"/>
                </p:cNvSpPr>
                <p:nvPr/>
              </p:nvSpPr>
              <p:spPr bwMode="auto">
                <a:xfrm>
                  <a:off x="2928926" y="5786454"/>
                  <a:ext cx="3071834" cy="428628"/>
                </a:xfrm>
                <a:prstGeom prst="rect">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pPr>
                  <a:endParaRPr lang="en-AU" sz="2400"/>
                </a:p>
              </p:txBody>
            </p:sp>
            <p:sp>
              <p:nvSpPr>
                <p:cNvPr id="32857" name="TextBox 13"/>
                <p:cNvSpPr txBox="1">
                  <a:spLocks noChangeArrowheads="1"/>
                </p:cNvSpPr>
                <p:nvPr/>
              </p:nvSpPr>
              <p:spPr bwMode="auto">
                <a:xfrm>
                  <a:off x="3000364" y="5786454"/>
                  <a:ext cx="2928958" cy="3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a:t>Multiplexer/serializer</a:t>
                  </a:r>
                  <a:endParaRPr lang="en-AU" sz="1400"/>
                </a:p>
              </p:txBody>
            </p:sp>
          </p:grpSp>
          <p:sp>
            <p:nvSpPr>
              <p:cNvPr id="32828" name="Rectangle 16"/>
              <p:cNvSpPr>
                <a:spLocks noChangeArrowheads="1"/>
              </p:cNvSpPr>
              <p:nvPr/>
            </p:nvSpPr>
            <p:spPr bwMode="auto">
              <a:xfrm rot="5400000">
                <a:off x="1643042" y="3286124"/>
                <a:ext cx="2143140" cy="428628"/>
              </a:xfrm>
              <a:prstGeom prst="rect">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pPr>
                <a:endParaRPr lang="en-AU" sz="2400"/>
              </a:p>
            </p:txBody>
          </p:sp>
          <p:sp>
            <p:nvSpPr>
              <p:cNvPr id="32829" name="TextBox 17"/>
              <p:cNvSpPr txBox="1">
                <a:spLocks noChangeArrowheads="1"/>
              </p:cNvSpPr>
              <p:nvPr/>
            </p:nvSpPr>
            <p:spPr bwMode="auto">
              <a:xfrm rot="5400000">
                <a:off x="1863427" y="3258619"/>
                <a:ext cx="1643073" cy="41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a:t>Y-addressing</a:t>
                </a:r>
                <a:endParaRPr lang="en-AU" sz="1400"/>
              </a:p>
            </p:txBody>
          </p:sp>
          <p:grpSp>
            <p:nvGrpSpPr>
              <p:cNvPr id="32830" name="Group 18"/>
              <p:cNvGrpSpPr>
                <a:grpSpLocks/>
              </p:cNvGrpSpPr>
              <p:nvPr/>
            </p:nvGrpSpPr>
            <p:grpSpPr bwMode="auto">
              <a:xfrm>
                <a:off x="1785918" y="4643449"/>
                <a:ext cx="1071570" cy="1528708"/>
                <a:chOff x="2428860" y="4929198"/>
                <a:chExt cx="3071834" cy="785818"/>
              </a:xfrm>
            </p:grpSpPr>
            <p:sp>
              <p:nvSpPr>
                <p:cNvPr id="20" name="Rectangle 19"/>
                <p:cNvSpPr/>
                <p:nvPr/>
              </p:nvSpPr>
              <p:spPr bwMode="auto">
                <a:xfrm>
                  <a:off x="2428860" y="4929585"/>
                  <a:ext cx="3071834" cy="785404"/>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a:lstStyle/>
                <a:p>
                  <a:pPr marL="342900" indent="-342900">
                    <a:spcBef>
                      <a:spcPct val="20000"/>
                    </a:spcBef>
                    <a:defRPr/>
                  </a:pPr>
                  <a:endParaRPr lang="en-AU" sz="2400">
                    <a:ea typeface="ＭＳ Ｐゴシック" pitchFamily="1" charset="-128"/>
                  </a:endParaRPr>
                </a:p>
              </p:txBody>
            </p:sp>
            <p:sp>
              <p:nvSpPr>
                <p:cNvPr id="32855" name="TextBox 20"/>
                <p:cNvSpPr txBox="1">
                  <a:spLocks noChangeArrowheads="1"/>
                </p:cNvSpPr>
                <p:nvPr/>
              </p:nvSpPr>
              <p:spPr bwMode="auto">
                <a:xfrm>
                  <a:off x="2500298" y="5072073"/>
                  <a:ext cx="2928959" cy="37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a:t>Control</a:t>
                  </a:r>
                </a:p>
                <a:p>
                  <a:pPr algn="ctr" eaLnBrk="1" hangingPunct="1">
                    <a:spcBef>
                      <a:spcPct val="20000"/>
                    </a:spcBef>
                  </a:pPr>
                  <a:r>
                    <a:rPr lang="en-US" sz="1400"/>
                    <a:t>Logic</a:t>
                  </a:r>
                  <a:endParaRPr lang="en-AU" sz="1400"/>
                </a:p>
              </p:txBody>
            </p:sp>
          </p:grpSp>
          <p:sp>
            <p:nvSpPr>
              <p:cNvPr id="32831" name="Rectangle 21"/>
              <p:cNvSpPr>
                <a:spLocks noChangeArrowheads="1"/>
              </p:cNvSpPr>
              <p:nvPr/>
            </p:nvSpPr>
            <p:spPr bwMode="auto">
              <a:xfrm rot="5400000">
                <a:off x="5143504" y="3286124"/>
                <a:ext cx="2143140" cy="428628"/>
              </a:xfrm>
              <a:prstGeom prst="rect">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pPr>
                <a:endParaRPr lang="en-AU" sz="2400"/>
              </a:p>
            </p:txBody>
          </p:sp>
          <p:sp>
            <p:nvSpPr>
              <p:cNvPr id="32832" name="TextBox 22"/>
              <p:cNvSpPr txBox="1">
                <a:spLocks noChangeArrowheads="1"/>
              </p:cNvSpPr>
              <p:nvPr/>
            </p:nvSpPr>
            <p:spPr bwMode="auto">
              <a:xfrm rot="5400000">
                <a:off x="5363889" y="3258619"/>
                <a:ext cx="1643073" cy="41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a:t>Y-addressing</a:t>
                </a:r>
                <a:endParaRPr lang="en-AU" sz="1400"/>
              </a:p>
            </p:txBody>
          </p:sp>
          <p:grpSp>
            <p:nvGrpSpPr>
              <p:cNvPr id="32833" name="Group 23"/>
              <p:cNvGrpSpPr>
                <a:grpSpLocks/>
              </p:cNvGrpSpPr>
              <p:nvPr/>
            </p:nvGrpSpPr>
            <p:grpSpPr bwMode="auto">
              <a:xfrm>
                <a:off x="6072198" y="4643449"/>
                <a:ext cx="1071570" cy="1528708"/>
                <a:chOff x="2428860" y="4929198"/>
                <a:chExt cx="3071834" cy="785818"/>
              </a:xfrm>
            </p:grpSpPr>
            <p:sp>
              <p:nvSpPr>
                <p:cNvPr id="25" name="Rectangle 24"/>
                <p:cNvSpPr/>
                <p:nvPr/>
              </p:nvSpPr>
              <p:spPr bwMode="auto">
                <a:xfrm>
                  <a:off x="2428860" y="4929585"/>
                  <a:ext cx="3071834" cy="785404"/>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a:lstStyle/>
                <a:p>
                  <a:pPr marL="342900" indent="-342900">
                    <a:spcBef>
                      <a:spcPct val="20000"/>
                    </a:spcBef>
                    <a:defRPr/>
                  </a:pPr>
                  <a:endParaRPr lang="en-AU" sz="2400">
                    <a:ea typeface="ＭＳ Ｐゴシック" pitchFamily="1" charset="-128"/>
                  </a:endParaRPr>
                </a:p>
              </p:txBody>
            </p:sp>
            <p:sp>
              <p:nvSpPr>
                <p:cNvPr id="32853" name="TextBox 25"/>
                <p:cNvSpPr txBox="1">
                  <a:spLocks noChangeArrowheads="1"/>
                </p:cNvSpPr>
                <p:nvPr/>
              </p:nvSpPr>
              <p:spPr bwMode="auto">
                <a:xfrm>
                  <a:off x="2500298" y="5072073"/>
                  <a:ext cx="2928959" cy="37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a:t>Control</a:t>
                  </a:r>
                </a:p>
                <a:p>
                  <a:pPr algn="ctr" eaLnBrk="1" hangingPunct="1">
                    <a:spcBef>
                      <a:spcPct val="20000"/>
                    </a:spcBef>
                  </a:pPr>
                  <a:r>
                    <a:rPr lang="en-US" sz="1400"/>
                    <a:t>Logic</a:t>
                  </a:r>
                  <a:endParaRPr lang="en-AU" sz="1400"/>
                </a:p>
              </p:txBody>
            </p:sp>
          </p:grpSp>
          <p:grpSp>
            <p:nvGrpSpPr>
              <p:cNvPr id="32834" name="Group 26"/>
              <p:cNvGrpSpPr>
                <a:grpSpLocks/>
              </p:cNvGrpSpPr>
              <p:nvPr/>
            </p:nvGrpSpPr>
            <p:grpSpPr bwMode="auto">
              <a:xfrm>
                <a:off x="2705237" y="2000240"/>
                <a:ext cx="3471838" cy="428628"/>
                <a:chOff x="2205171" y="4357694"/>
                <a:chExt cx="3471838" cy="428628"/>
              </a:xfrm>
            </p:grpSpPr>
            <p:sp>
              <p:nvSpPr>
                <p:cNvPr id="32850" name="Rectangle 27"/>
                <p:cNvSpPr>
                  <a:spLocks noChangeArrowheads="1"/>
                </p:cNvSpPr>
                <p:nvPr/>
              </p:nvSpPr>
              <p:spPr bwMode="auto">
                <a:xfrm>
                  <a:off x="2428861" y="4357694"/>
                  <a:ext cx="3071834" cy="428628"/>
                </a:xfrm>
                <a:prstGeom prst="rect">
                  <a:avLst/>
                </a:prstGeom>
                <a:solidFill>
                  <a:srgbClr val="99FF3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pPr>
                  <a:endParaRPr lang="en-AU" sz="2400"/>
                </a:p>
              </p:txBody>
            </p:sp>
            <p:sp>
              <p:nvSpPr>
                <p:cNvPr id="32851" name="TextBox 28"/>
                <p:cNvSpPr txBox="1">
                  <a:spLocks noChangeArrowheads="1"/>
                </p:cNvSpPr>
                <p:nvPr/>
              </p:nvSpPr>
              <p:spPr bwMode="auto">
                <a:xfrm>
                  <a:off x="2205171" y="4357694"/>
                  <a:ext cx="3471838" cy="39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a:t>Pre-amp &amp; Gain of x1/2/4/8</a:t>
                  </a:r>
                  <a:endParaRPr lang="en-AU" sz="1400"/>
                </a:p>
              </p:txBody>
            </p:sp>
          </p:grpSp>
          <p:grpSp>
            <p:nvGrpSpPr>
              <p:cNvPr id="32835" name="Group 29"/>
              <p:cNvGrpSpPr>
                <a:grpSpLocks/>
              </p:cNvGrpSpPr>
              <p:nvPr/>
            </p:nvGrpSpPr>
            <p:grpSpPr bwMode="auto">
              <a:xfrm>
                <a:off x="2929776" y="-222675"/>
                <a:ext cx="3070133" cy="7454124"/>
                <a:chOff x="2429710" y="3492101"/>
                <a:chExt cx="3070133" cy="7454124"/>
              </a:xfrm>
            </p:grpSpPr>
            <p:sp>
              <p:nvSpPr>
                <p:cNvPr id="31" name="Rectangle 30"/>
                <p:cNvSpPr/>
                <p:nvPr/>
              </p:nvSpPr>
              <p:spPr bwMode="auto">
                <a:xfrm>
                  <a:off x="2429710" y="4928329"/>
                  <a:ext cx="3070133" cy="786360"/>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a:lstStyle/>
                <a:p>
                  <a:pPr marL="342900" indent="-342900">
                    <a:spcBef>
                      <a:spcPct val="20000"/>
                    </a:spcBef>
                    <a:defRPr/>
                  </a:pPr>
                  <a:endParaRPr lang="en-AU" sz="2400">
                    <a:ea typeface="ＭＳ Ｐゴシック" pitchFamily="1" charset="-128"/>
                  </a:endParaRPr>
                </a:p>
              </p:txBody>
            </p:sp>
            <p:sp>
              <p:nvSpPr>
                <p:cNvPr id="32847" name="TextBox 31"/>
                <p:cNvSpPr txBox="1">
                  <a:spLocks noChangeArrowheads="1"/>
                </p:cNvSpPr>
                <p:nvPr/>
              </p:nvSpPr>
              <p:spPr bwMode="auto">
                <a:xfrm>
                  <a:off x="2500298" y="5072074"/>
                  <a:ext cx="2983832" cy="6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a:t>20 x1760  single slope  ADCs</a:t>
                  </a:r>
                  <a:endParaRPr lang="en-AU" sz="1400"/>
                </a:p>
              </p:txBody>
            </p:sp>
            <p:sp>
              <p:nvSpPr>
                <p:cNvPr id="32848" name="TextBox 31"/>
                <p:cNvSpPr txBox="1">
                  <a:spLocks noChangeArrowheads="1"/>
                </p:cNvSpPr>
                <p:nvPr/>
              </p:nvSpPr>
              <p:spPr bwMode="auto">
                <a:xfrm>
                  <a:off x="2529608" y="3492101"/>
                  <a:ext cx="2928958" cy="3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a:t>44 LVDS Serial Links</a:t>
                  </a:r>
                  <a:endParaRPr lang="en-AU" sz="1400"/>
                </a:p>
              </p:txBody>
            </p:sp>
            <p:sp>
              <p:nvSpPr>
                <p:cNvPr id="32849" name="TextBox 31"/>
                <p:cNvSpPr txBox="1">
                  <a:spLocks noChangeArrowheads="1"/>
                </p:cNvSpPr>
                <p:nvPr/>
              </p:nvSpPr>
              <p:spPr bwMode="auto">
                <a:xfrm>
                  <a:off x="2433931" y="10551245"/>
                  <a:ext cx="2928958" cy="3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a:t>44 LVDS Serial Links</a:t>
                  </a:r>
                  <a:endParaRPr lang="en-AU" sz="1400"/>
                </a:p>
              </p:txBody>
            </p:sp>
          </p:grpSp>
          <p:grpSp>
            <p:nvGrpSpPr>
              <p:cNvPr id="32836" name="Group 40"/>
              <p:cNvGrpSpPr>
                <a:grpSpLocks/>
              </p:cNvGrpSpPr>
              <p:nvPr/>
            </p:nvGrpSpPr>
            <p:grpSpPr bwMode="auto">
              <a:xfrm>
                <a:off x="2928926" y="785794"/>
                <a:ext cx="3071834" cy="428628"/>
                <a:chOff x="2928926" y="1928802"/>
                <a:chExt cx="3071834" cy="428628"/>
              </a:xfrm>
            </p:grpSpPr>
            <p:sp>
              <p:nvSpPr>
                <p:cNvPr id="32844" name="Rectangle 32"/>
                <p:cNvSpPr>
                  <a:spLocks noChangeArrowheads="1"/>
                </p:cNvSpPr>
                <p:nvPr/>
              </p:nvSpPr>
              <p:spPr bwMode="auto">
                <a:xfrm>
                  <a:off x="2928926" y="1928802"/>
                  <a:ext cx="3071834" cy="428628"/>
                </a:xfrm>
                <a:prstGeom prst="rect">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pPr>
                  <a:endParaRPr lang="en-AU" sz="2400"/>
                </a:p>
              </p:txBody>
            </p:sp>
            <p:sp>
              <p:nvSpPr>
                <p:cNvPr id="32845" name="TextBox 33"/>
                <p:cNvSpPr txBox="1">
                  <a:spLocks noChangeArrowheads="1"/>
                </p:cNvSpPr>
                <p:nvPr/>
              </p:nvSpPr>
              <p:spPr bwMode="auto">
                <a:xfrm>
                  <a:off x="3000364" y="1928802"/>
                  <a:ext cx="2928958" cy="3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a:t>Multiplexer/serializer</a:t>
                  </a:r>
                  <a:endParaRPr lang="en-AU" sz="1400"/>
                </a:p>
              </p:txBody>
            </p:sp>
          </p:grpSp>
          <p:grpSp>
            <p:nvGrpSpPr>
              <p:cNvPr id="32837" name="Group 34"/>
              <p:cNvGrpSpPr>
                <a:grpSpLocks/>
              </p:cNvGrpSpPr>
              <p:nvPr/>
            </p:nvGrpSpPr>
            <p:grpSpPr bwMode="auto">
              <a:xfrm>
                <a:off x="1785918" y="857235"/>
                <a:ext cx="1071570" cy="1528708"/>
                <a:chOff x="2428860" y="4929198"/>
                <a:chExt cx="3071834" cy="785818"/>
              </a:xfrm>
            </p:grpSpPr>
            <p:sp>
              <p:nvSpPr>
                <p:cNvPr id="36" name="Rectangle 35"/>
                <p:cNvSpPr/>
                <p:nvPr/>
              </p:nvSpPr>
              <p:spPr bwMode="auto">
                <a:xfrm>
                  <a:off x="2428860" y="4929099"/>
                  <a:ext cx="3071834" cy="785404"/>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a:lstStyle/>
                <a:p>
                  <a:pPr marL="342900" indent="-342900">
                    <a:spcBef>
                      <a:spcPct val="20000"/>
                    </a:spcBef>
                    <a:defRPr/>
                  </a:pPr>
                  <a:endParaRPr lang="en-AU" sz="2400">
                    <a:ea typeface="ＭＳ Ｐゴシック" pitchFamily="1" charset="-128"/>
                  </a:endParaRPr>
                </a:p>
              </p:txBody>
            </p:sp>
            <p:sp>
              <p:nvSpPr>
                <p:cNvPr id="32843" name="TextBox 36"/>
                <p:cNvSpPr txBox="1">
                  <a:spLocks noChangeArrowheads="1"/>
                </p:cNvSpPr>
                <p:nvPr/>
              </p:nvSpPr>
              <p:spPr bwMode="auto">
                <a:xfrm>
                  <a:off x="2500298" y="5072073"/>
                  <a:ext cx="2928959" cy="37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a:t>Control</a:t>
                  </a:r>
                </a:p>
                <a:p>
                  <a:pPr algn="ctr" eaLnBrk="1" hangingPunct="1">
                    <a:spcBef>
                      <a:spcPct val="20000"/>
                    </a:spcBef>
                  </a:pPr>
                  <a:r>
                    <a:rPr lang="en-US" sz="1400"/>
                    <a:t>Logic</a:t>
                  </a:r>
                  <a:endParaRPr lang="en-AU" sz="1400"/>
                </a:p>
              </p:txBody>
            </p:sp>
          </p:grpSp>
          <p:grpSp>
            <p:nvGrpSpPr>
              <p:cNvPr id="32838" name="Group 37"/>
              <p:cNvGrpSpPr>
                <a:grpSpLocks/>
              </p:cNvGrpSpPr>
              <p:nvPr/>
            </p:nvGrpSpPr>
            <p:grpSpPr bwMode="auto">
              <a:xfrm>
                <a:off x="6072198" y="857235"/>
                <a:ext cx="1071570" cy="1528708"/>
                <a:chOff x="2428860" y="4929198"/>
                <a:chExt cx="3071834" cy="785818"/>
              </a:xfrm>
            </p:grpSpPr>
            <p:sp>
              <p:nvSpPr>
                <p:cNvPr id="39" name="Rectangle 38"/>
                <p:cNvSpPr/>
                <p:nvPr/>
              </p:nvSpPr>
              <p:spPr bwMode="auto">
                <a:xfrm>
                  <a:off x="2428860" y="4929099"/>
                  <a:ext cx="3071834" cy="785404"/>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a:lstStyle/>
                <a:p>
                  <a:pPr marL="342900" indent="-342900">
                    <a:spcBef>
                      <a:spcPct val="20000"/>
                    </a:spcBef>
                    <a:defRPr/>
                  </a:pPr>
                  <a:endParaRPr lang="en-AU" sz="2400">
                    <a:ea typeface="ＭＳ Ｐゴシック" pitchFamily="1" charset="-128"/>
                  </a:endParaRPr>
                </a:p>
              </p:txBody>
            </p:sp>
            <p:sp>
              <p:nvSpPr>
                <p:cNvPr id="32841" name="TextBox 39"/>
                <p:cNvSpPr txBox="1">
                  <a:spLocks noChangeArrowheads="1"/>
                </p:cNvSpPr>
                <p:nvPr/>
              </p:nvSpPr>
              <p:spPr bwMode="auto">
                <a:xfrm>
                  <a:off x="2500298" y="5072073"/>
                  <a:ext cx="2928959" cy="37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a:t>Control</a:t>
                  </a:r>
                </a:p>
                <a:p>
                  <a:pPr algn="ctr" eaLnBrk="1" hangingPunct="1">
                    <a:spcBef>
                      <a:spcPct val="20000"/>
                    </a:spcBef>
                  </a:pPr>
                  <a:r>
                    <a:rPr lang="en-US" sz="1400"/>
                    <a:t>Logic</a:t>
                  </a:r>
                  <a:endParaRPr lang="en-AU" sz="1400"/>
                </a:p>
              </p:txBody>
            </p:sp>
          </p:grpSp>
          <p:sp>
            <p:nvSpPr>
              <p:cNvPr id="32839" name="TextBox 399"/>
              <p:cNvSpPr txBox="1">
                <a:spLocks noChangeArrowheads="1"/>
              </p:cNvSpPr>
              <p:nvPr/>
            </p:nvSpPr>
            <p:spPr bwMode="auto">
              <a:xfrm>
                <a:off x="3669637" y="2612633"/>
                <a:ext cx="1626502" cy="81362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600" b="1"/>
                  <a:t>1760x1680</a:t>
                </a:r>
              </a:p>
              <a:p>
                <a:pPr algn="ctr" eaLnBrk="1" hangingPunct="1">
                  <a:spcBef>
                    <a:spcPct val="20000"/>
                  </a:spcBef>
                </a:pPr>
                <a:r>
                  <a:rPr lang="en-US" sz="1600" b="1"/>
                  <a:t>pixels </a:t>
                </a:r>
                <a:endParaRPr lang="en-AU" sz="1600" b="1"/>
              </a:p>
            </p:txBody>
          </p:sp>
        </p:grpSp>
        <p:cxnSp>
          <p:nvCxnSpPr>
            <p:cNvPr id="32782" name="Straight Connector 409"/>
            <p:cNvCxnSpPr>
              <a:cxnSpLocks noChangeShapeType="1"/>
              <a:stCxn id="32828" idx="0"/>
            </p:cNvCxnSpPr>
            <p:nvPr/>
          </p:nvCxnSpPr>
          <p:spPr bwMode="auto">
            <a:xfrm>
              <a:off x="1357313" y="3500438"/>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32783" name="Straight Connector 411"/>
            <p:cNvCxnSpPr>
              <a:cxnSpLocks noChangeShapeType="1"/>
              <a:stCxn id="32828" idx="0"/>
            </p:cNvCxnSpPr>
            <p:nvPr/>
          </p:nvCxnSpPr>
          <p:spPr bwMode="auto">
            <a:xfrm>
              <a:off x="1357313" y="3500438"/>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32784" name="Straight Connector 415"/>
            <p:cNvCxnSpPr>
              <a:cxnSpLocks noChangeShapeType="1"/>
            </p:cNvCxnSpPr>
            <p:nvPr/>
          </p:nvCxnSpPr>
          <p:spPr bwMode="auto">
            <a:xfrm>
              <a:off x="1143000" y="928688"/>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418" name="Straight Connector 417"/>
            <p:cNvCxnSpPr>
              <a:stCxn id="32823" idx="1"/>
              <a:endCxn id="32823" idx="3"/>
            </p:cNvCxnSpPr>
            <p:nvPr/>
          </p:nvCxnSpPr>
          <p:spPr bwMode="auto">
            <a:xfrm rot="10800000" flipH="1">
              <a:off x="1354138" y="3471765"/>
              <a:ext cx="229235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420" name="Straight Connector 419"/>
            <p:cNvCxnSpPr>
              <a:stCxn id="32823" idx="0"/>
              <a:endCxn id="32861" idx="0"/>
            </p:cNvCxnSpPr>
            <p:nvPr/>
          </p:nvCxnSpPr>
          <p:spPr bwMode="auto">
            <a:xfrm>
              <a:off x="2500313" y="2638349"/>
              <a:ext cx="19050" cy="1670006"/>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grpSp>
          <p:nvGrpSpPr>
            <p:cNvPr id="32787" name="Group 74"/>
            <p:cNvGrpSpPr>
              <a:grpSpLocks/>
            </p:cNvGrpSpPr>
            <p:nvPr/>
          </p:nvGrpSpPr>
          <p:grpSpPr bwMode="auto">
            <a:xfrm>
              <a:off x="2643174" y="928670"/>
              <a:ext cx="1001720" cy="357190"/>
              <a:chOff x="2643174" y="928670"/>
              <a:chExt cx="1001720" cy="357190"/>
            </a:xfrm>
          </p:grpSpPr>
          <p:cxnSp>
            <p:nvCxnSpPr>
              <p:cNvPr id="32815" name="Straight Arrow Connector 63"/>
              <p:cNvCxnSpPr>
                <a:cxnSpLocks noChangeShapeType="1"/>
              </p:cNvCxnSpPr>
              <p:nvPr/>
            </p:nvCxnSpPr>
            <p:spPr bwMode="auto">
              <a:xfrm rot="5400000">
                <a:off x="2465373"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16" name="Straight Arrow Connector 64"/>
              <p:cNvCxnSpPr>
                <a:cxnSpLocks noChangeShapeType="1"/>
              </p:cNvCxnSpPr>
              <p:nvPr/>
            </p:nvCxnSpPr>
            <p:spPr bwMode="auto">
              <a:xfrm rot="5400000">
                <a:off x="2608249"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17" name="Straight Arrow Connector 65"/>
              <p:cNvCxnSpPr>
                <a:cxnSpLocks noChangeShapeType="1"/>
              </p:cNvCxnSpPr>
              <p:nvPr/>
            </p:nvCxnSpPr>
            <p:spPr bwMode="auto">
              <a:xfrm rot="5400000">
                <a:off x="2751125"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18" name="Straight Arrow Connector 66"/>
              <p:cNvCxnSpPr>
                <a:cxnSpLocks noChangeShapeType="1"/>
              </p:cNvCxnSpPr>
              <p:nvPr/>
            </p:nvCxnSpPr>
            <p:spPr bwMode="auto">
              <a:xfrm rot="5400000">
                <a:off x="2894001"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19" name="Straight Arrow Connector 67"/>
              <p:cNvCxnSpPr>
                <a:cxnSpLocks noChangeShapeType="1"/>
              </p:cNvCxnSpPr>
              <p:nvPr/>
            </p:nvCxnSpPr>
            <p:spPr bwMode="auto">
              <a:xfrm rot="5400000">
                <a:off x="3036877"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20" name="Straight Arrow Connector 68"/>
              <p:cNvCxnSpPr>
                <a:cxnSpLocks noChangeShapeType="1"/>
              </p:cNvCxnSpPr>
              <p:nvPr/>
            </p:nvCxnSpPr>
            <p:spPr bwMode="auto">
              <a:xfrm rot="5400000">
                <a:off x="3179753"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21" name="Straight Arrow Connector 69"/>
              <p:cNvCxnSpPr>
                <a:cxnSpLocks noChangeShapeType="1"/>
              </p:cNvCxnSpPr>
              <p:nvPr/>
            </p:nvCxnSpPr>
            <p:spPr bwMode="auto">
              <a:xfrm rot="5400000">
                <a:off x="3322629"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22" name="Straight Arrow Connector 73"/>
              <p:cNvCxnSpPr>
                <a:cxnSpLocks noChangeShapeType="1"/>
              </p:cNvCxnSpPr>
              <p:nvPr/>
            </p:nvCxnSpPr>
            <p:spPr bwMode="auto">
              <a:xfrm rot="5400000">
                <a:off x="3465505"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grpSp>
        <p:grpSp>
          <p:nvGrpSpPr>
            <p:cNvPr id="32788" name="Group 75"/>
            <p:cNvGrpSpPr>
              <a:grpSpLocks/>
            </p:cNvGrpSpPr>
            <p:nvPr/>
          </p:nvGrpSpPr>
          <p:grpSpPr bwMode="auto">
            <a:xfrm>
              <a:off x="1428728" y="928670"/>
              <a:ext cx="1001720" cy="357190"/>
              <a:chOff x="2643174" y="928670"/>
              <a:chExt cx="1001720" cy="357190"/>
            </a:xfrm>
          </p:grpSpPr>
          <p:cxnSp>
            <p:nvCxnSpPr>
              <p:cNvPr id="32807" name="Straight Arrow Connector 76"/>
              <p:cNvCxnSpPr>
                <a:cxnSpLocks noChangeShapeType="1"/>
              </p:cNvCxnSpPr>
              <p:nvPr/>
            </p:nvCxnSpPr>
            <p:spPr bwMode="auto">
              <a:xfrm rot="5400000">
                <a:off x="2465373"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08" name="Straight Arrow Connector 77"/>
              <p:cNvCxnSpPr>
                <a:cxnSpLocks noChangeShapeType="1"/>
              </p:cNvCxnSpPr>
              <p:nvPr/>
            </p:nvCxnSpPr>
            <p:spPr bwMode="auto">
              <a:xfrm rot="5400000">
                <a:off x="2608249"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09" name="Straight Arrow Connector 78"/>
              <p:cNvCxnSpPr>
                <a:cxnSpLocks noChangeShapeType="1"/>
              </p:cNvCxnSpPr>
              <p:nvPr/>
            </p:nvCxnSpPr>
            <p:spPr bwMode="auto">
              <a:xfrm rot="5400000">
                <a:off x="2751125"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10" name="Straight Arrow Connector 79"/>
              <p:cNvCxnSpPr>
                <a:cxnSpLocks noChangeShapeType="1"/>
              </p:cNvCxnSpPr>
              <p:nvPr/>
            </p:nvCxnSpPr>
            <p:spPr bwMode="auto">
              <a:xfrm rot="5400000">
                <a:off x="2894001"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11" name="Straight Arrow Connector 80"/>
              <p:cNvCxnSpPr>
                <a:cxnSpLocks noChangeShapeType="1"/>
              </p:cNvCxnSpPr>
              <p:nvPr/>
            </p:nvCxnSpPr>
            <p:spPr bwMode="auto">
              <a:xfrm rot="5400000">
                <a:off x="3036877"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12" name="Straight Arrow Connector 81"/>
              <p:cNvCxnSpPr>
                <a:cxnSpLocks noChangeShapeType="1"/>
              </p:cNvCxnSpPr>
              <p:nvPr/>
            </p:nvCxnSpPr>
            <p:spPr bwMode="auto">
              <a:xfrm rot="5400000">
                <a:off x="3179753"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13" name="Straight Arrow Connector 82"/>
              <p:cNvCxnSpPr>
                <a:cxnSpLocks noChangeShapeType="1"/>
              </p:cNvCxnSpPr>
              <p:nvPr/>
            </p:nvCxnSpPr>
            <p:spPr bwMode="auto">
              <a:xfrm rot="5400000">
                <a:off x="3322629"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14" name="Straight Arrow Connector 83"/>
              <p:cNvCxnSpPr>
                <a:cxnSpLocks noChangeShapeType="1"/>
              </p:cNvCxnSpPr>
              <p:nvPr/>
            </p:nvCxnSpPr>
            <p:spPr bwMode="auto">
              <a:xfrm rot="5400000">
                <a:off x="3465505"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grpSp>
        <p:grpSp>
          <p:nvGrpSpPr>
            <p:cNvPr id="32789" name="Group 84"/>
            <p:cNvGrpSpPr>
              <a:grpSpLocks/>
            </p:cNvGrpSpPr>
            <p:nvPr/>
          </p:nvGrpSpPr>
          <p:grpSpPr bwMode="auto">
            <a:xfrm rot="10800000">
              <a:off x="2612571" y="5653632"/>
              <a:ext cx="1001720" cy="357190"/>
              <a:chOff x="2643174" y="928670"/>
              <a:chExt cx="1001720" cy="357190"/>
            </a:xfrm>
          </p:grpSpPr>
          <p:cxnSp>
            <p:nvCxnSpPr>
              <p:cNvPr id="32799" name="Straight Arrow Connector 85"/>
              <p:cNvCxnSpPr>
                <a:cxnSpLocks noChangeShapeType="1"/>
              </p:cNvCxnSpPr>
              <p:nvPr/>
            </p:nvCxnSpPr>
            <p:spPr bwMode="auto">
              <a:xfrm rot="5400000">
                <a:off x="2465373"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00" name="Straight Arrow Connector 86"/>
              <p:cNvCxnSpPr>
                <a:cxnSpLocks noChangeShapeType="1"/>
              </p:cNvCxnSpPr>
              <p:nvPr/>
            </p:nvCxnSpPr>
            <p:spPr bwMode="auto">
              <a:xfrm rot="5400000">
                <a:off x="2608249"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01" name="Straight Arrow Connector 87"/>
              <p:cNvCxnSpPr>
                <a:cxnSpLocks noChangeShapeType="1"/>
              </p:cNvCxnSpPr>
              <p:nvPr/>
            </p:nvCxnSpPr>
            <p:spPr bwMode="auto">
              <a:xfrm rot="5400000">
                <a:off x="2751125"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02" name="Straight Arrow Connector 88"/>
              <p:cNvCxnSpPr>
                <a:cxnSpLocks noChangeShapeType="1"/>
              </p:cNvCxnSpPr>
              <p:nvPr/>
            </p:nvCxnSpPr>
            <p:spPr bwMode="auto">
              <a:xfrm rot="5400000">
                <a:off x="2894001"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03" name="Straight Arrow Connector 89"/>
              <p:cNvCxnSpPr>
                <a:cxnSpLocks noChangeShapeType="1"/>
              </p:cNvCxnSpPr>
              <p:nvPr/>
            </p:nvCxnSpPr>
            <p:spPr bwMode="auto">
              <a:xfrm rot="5400000">
                <a:off x="3036877"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04" name="Straight Arrow Connector 90"/>
              <p:cNvCxnSpPr>
                <a:cxnSpLocks noChangeShapeType="1"/>
              </p:cNvCxnSpPr>
              <p:nvPr/>
            </p:nvCxnSpPr>
            <p:spPr bwMode="auto">
              <a:xfrm rot="5400000">
                <a:off x="3179753"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05" name="Straight Arrow Connector 91"/>
              <p:cNvCxnSpPr>
                <a:cxnSpLocks noChangeShapeType="1"/>
              </p:cNvCxnSpPr>
              <p:nvPr/>
            </p:nvCxnSpPr>
            <p:spPr bwMode="auto">
              <a:xfrm rot="5400000">
                <a:off x="3322629"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806" name="Straight Arrow Connector 92"/>
              <p:cNvCxnSpPr>
                <a:cxnSpLocks noChangeShapeType="1"/>
              </p:cNvCxnSpPr>
              <p:nvPr/>
            </p:nvCxnSpPr>
            <p:spPr bwMode="auto">
              <a:xfrm rot="5400000">
                <a:off x="3465505"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grpSp>
        <p:grpSp>
          <p:nvGrpSpPr>
            <p:cNvPr id="32790" name="Group 93"/>
            <p:cNvGrpSpPr>
              <a:grpSpLocks/>
            </p:cNvGrpSpPr>
            <p:nvPr/>
          </p:nvGrpSpPr>
          <p:grpSpPr bwMode="auto">
            <a:xfrm rot="10800000">
              <a:off x="1398125" y="5653632"/>
              <a:ext cx="1001720" cy="357190"/>
              <a:chOff x="2643174" y="928670"/>
              <a:chExt cx="1001720" cy="357190"/>
            </a:xfrm>
          </p:grpSpPr>
          <p:cxnSp>
            <p:nvCxnSpPr>
              <p:cNvPr id="32791" name="Straight Arrow Connector 94"/>
              <p:cNvCxnSpPr>
                <a:cxnSpLocks noChangeShapeType="1"/>
              </p:cNvCxnSpPr>
              <p:nvPr/>
            </p:nvCxnSpPr>
            <p:spPr bwMode="auto">
              <a:xfrm rot="5400000">
                <a:off x="2465373"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792" name="Straight Arrow Connector 95"/>
              <p:cNvCxnSpPr>
                <a:cxnSpLocks noChangeShapeType="1"/>
              </p:cNvCxnSpPr>
              <p:nvPr/>
            </p:nvCxnSpPr>
            <p:spPr bwMode="auto">
              <a:xfrm rot="5400000">
                <a:off x="2608249"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793" name="Straight Arrow Connector 96"/>
              <p:cNvCxnSpPr>
                <a:cxnSpLocks noChangeShapeType="1"/>
              </p:cNvCxnSpPr>
              <p:nvPr/>
            </p:nvCxnSpPr>
            <p:spPr bwMode="auto">
              <a:xfrm rot="5400000">
                <a:off x="2751125"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794" name="Straight Arrow Connector 97"/>
              <p:cNvCxnSpPr>
                <a:cxnSpLocks noChangeShapeType="1"/>
              </p:cNvCxnSpPr>
              <p:nvPr/>
            </p:nvCxnSpPr>
            <p:spPr bwMode="auto">
              <a:xfrm rot="5400000">
                <a:off x="2894001"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795" name="Straight Arrow Connector 98"/>
              <p:cNvCxnSpPr>
                <a:cxnSpLocks noChangeShapeType="1"/>
              </p:cNvCxnSpPr>
              <p:nvPr/>
            </p:nvCxnSpPr>
            <p:spPr bwMode="auto">
              <a:xfrm rot="5400000">
                <a:off x="3036877"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796" name="Straight Arrow Connector 99"/>
              <p:cNvCxnSpPr>
                <a:cxnSpLocks noChangeShapeType="1"/>
              </p:cNvCxnSpPr>
              <p:nvPr/>
            </p:nvCxnSpPr>
            <p:spPr bwMode="auto">
              <a:xfrm rot="5400000">
                <a:off x="3179753"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797" name="Straight Arrow Connector 100"/>
              <p:cNvCxnSpPr>
                <a:cxnSpLocks noChangeShapeType="1"/>
              </p:cNvCxnSpPr>
              <p:nvPr/>
            </p:nvCxnSpPr>
            <p:spPr bwMode="auto">
              <a:xfrm rot="5400000">
                <a:off x="3322629"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cxnSp>
            <p:nvCxnSpPr>
              <p:cNvPr id="32798" name="Straight Arrow Connector 101"/>
              <p:cNvCxnSpPr>
                <a:cxnSpLocks noChangeShapeType="1"/>
              </p:cNvCxnSpPr>
              <p:nvPr/>
            </p:nvCxnSpPr>
            <p:spPr bwMode="auto">
              <a:xfrm rot="5400000">
                <a:off x="3465505" y="1106471"/>
                <a:ext cx="357190" cy="1588"/>
              </a:xfrm>
              <a:prstGeom prst="straightConnector1">
                <a:avLst/>
              </a:prstGeom>
              <a:noFill/>
              <a:ln w="41275" cmpd="dbl" algn="ctr">
                <a:solidFill>
                  <a:srgbClr val="FF0000"/>
                </a:solidFill>
                <a:round/>
                <a:headEnd type="arrow" w="sm" len="sm"/>
                <a:tailEnd type="none" w="sm" len="sm"/>
              </a:ln>
              <a:extLst>
                <a:ext uri="{909E8E84-426E-40DD-AFC4-6F175D3DCCD1}">
                  <a14:hiddenFill xmlns:a14="http://schemas.microsoft.com/office/drawing/2010/main">
                    <a:noFill/>
                  </a14:hiddenFill>
                </a:ext>
              </a:extLst>
            </p:spPr>
          </p:cxnSp>
        </p:grpSp>
      </p:grpSp>
      <p:grpSp>
        <p:nvGrpSpPr>
          <p:cNvPr id="19" name="Group 92"/>
          <p:cNvGrpSpPr>
            <a:grpSpLocks/>
          </p:cNvGrpSpPr>
          <p:nvPr/>
        </p:nvGrpSpPr>
        <p:grpSpPr bwMode="auto">
          <a:xfrm>
            <a:off x="2378075" y="3482975"/>
            <a:ext cx="6297613" cy="2681288"/>
            <a:chOff x="2356319" y="3464002"/>
            <a:chExt cx="6296140" cy="2679790"/>
          </a:xfrm>
        </p:grpSpPr>
        <p:sp>
          <p:nvSpPr>
            <p:cNvPr id="24586" name="TextBox 401"/>
            <p:cNvSpPr txBox="1">
              <a:spLocks noChangeArrowheads="1"/>
            </p:cNvSpPr>
            <p:nvPr/>
          </p:nvSpPr>
          <p:spPr bwMode="auto">
            <a:xfrm>
              <a:off x="4478311" y="5209276"/>
              <a:ext cx="4174148" cy="929755"/>
            </a:xfrm>
            <a:prstGeom prst="rect">
              <a:avLst/>
            </a:prstGeom>
            <a:solidFill>
              <a:srgbClr val="0070C0">
                <a:alpha val="30196"/>
              </a:srgbClr>
            </a:solidFill>
            <a:ln w="12700">
              <a:solidFill>
                <a:schemeClr val="tx1"/>
              </a:solidFill>
              <a:miter lim="800000"/>
              <a:headEnd/>
              <a:tailEnd/>
            </a:ln>
          </p:spPr>
          <p:txBody>
            <a:bodyPr>
              <a:spAutoFit/>
            </a:bodyPr>
            <a:lstStyle/>
            <a:p>
              <a:pPr algn="ctr">
                <a:spcBef>
                  <a:spcPct val="20000"/>
                </a:spcBef>
                <a:defRPr/>
              </a:pPr>
              <a:r>
                <a:rPr lang="en-US" sz="1600" b="1" u="sng" dirty="0">
                  <a:solidFill>
                    <a:srgbClr val="FFFF00"/>
                  </a:solidFill>
                  <a:effectLst>
                    <a:outerShdw blurRad="38100" dist="38100" dir="2700000" algn="tl">
                      <a:srgbClr val="000000">
                        <a:alpha val="43137"/>
                      </a:srgbClr>
                    </a:outerShdw>
                  </a:effectLst>
                  <a:ea typeface="ＭＳ Ｐゴシック" pitchFamily="1" charset="-128"/>
                </a:rPr>
                <a:t>Natural Guide Star Detector (NGSD) </a:t>
              </a:r>
            </a:p>
            <a:p>
              <a:pPr lvl="1">
                <a:spcBef>
                  <a:spcPct val="20000"/>
                </a:spcBef>
                <a:defRPr/>
              </a:pPr>
              <a:r>
                <a:rPr lang="en-US" sz="1600" dirty="0">
                  <a:solidFill>
                    <a:srgbClr val="FFFF00"/>
                  </a:solidFill>
                  <a:effectLst>
                    <a:outerShdw blurRad="38100" dist="38100" dir="2700000" algn="tl">
                      <a:srgbClr val="000000">
                        <a:alpha val="43137"/>
                      </a:srgbClr>
                    </a:outerShdw>
                  </a:effectLst>
                  <a:ea typeface="ＭＳ Ｐゴシック" pitchFamily="1" charset="-128"/>
                </a:rPr>
                <a:t> pioneering scaled down demonstrator</a:t>
              </a:r>
            </a:p>
            <a:p>
              <a:pPr lvl="1">
                <a:spcBef>
                  <a:spcPct val="20000"/>
                </a:spcBef>
                <a:defRPr/>
              </a:pPr>
              <a:r>
                <a:rPr lang="en-US" sz="1600" dirty="0">
                  <a:solidFill>
                    <a:srgbClr val="FFFF00"/>
                  </a:solidFill>
                  <a:effectLst>
                    <a:outerShdw blurRad="38100" dist="38100" dir="2700000" algn="tl">
                      <a:srgbClr val="000000">
                        <a:alpha val="43137"/>
                      </a:srgbClr>
                    </a:outerShdw>
                  </a:effectLst>
                  <a:ea typeface="ＭＳ Ｐゴシック" pitchFamily="1" charset="-128"/>
                </a:rPr>
                <a:t> ~ ¼ of full size </a:t>
              </a:r>
              <a:r>
                <a:rPr lang="en-US" sz="1600" dirty="0">
                  <a:solidFill>
                    <a:srgbClr val="FFFF00"/>
                  </a:solidFill>
                  <a:effectLst>
                    <a:outerShdw blurRad="38100" dist="38100" dir="2700000" algn="tl">
                      <a:srgbClr val="000000">
                        <a:alpha val="43137"/>
                      </a:srgbClr>
                    </a:outerShdw>
                  </a:effectLst>
                  <a:ea typeface="ＭＳ Ｐゴシック" pitchFamily="1" charset="-128"/>
                  <a:cs typeface="Arial" charset="0"/>
                </a:rPr>
                <a:t>→ non-stitched</a:t>
              </a:r>
              <a:endParaRPr lang="en-AU" sz="1600" dirty="0">
                <a:solidFill>
                  <a:srgbClr val="FFFF00"/>
                </a:solidFill>
                <a:effectLst>
                  <a:outerShdw blurRad="38100" dist="38100" dir="2700000" algn="tl">
                    <a:srgbClr val="000000">
                      <a:alpha val="43137"/>
                    </a:srgbClr>
                  </a:outerShdw>
                </a:effectLst>
                <a:ea typeface="ＭＳ Ｐゴシック" pitchFamily="1" charset="-128"/>
              </a:endParaRPr>
            </a:p>
          </p:txBody>
        </p:sp>
        <p:sp>
          <p:nvSpPr>
            <p:cNvPr id="31755" name="Rectangle 400"/>
            <p:cNvSpPr>
              <a:spLocks noChangeArrowheads="1"/>
            </p:cNvSpPr>
            <p:nvPr/>
          </p:nvSpPr>
          <p:spPr bwMode="auto">
            <a:xfrm>
              <a:off x="2356319" y="3464002"/>
              <a:ext cx="2001370" cy="2679790"/>
            </a:xfrm>
            <a:prstGeom prst="rect">
              <a:avLst/>
            </a:prstGeom>
            <a:solidFill>
              <a:srgbClr val="FFFF00">
                <a:alpha val="50195"/>
              </a:srgbClr>
            </a:solidFill>
            <a:ln w="19050" algn="ctr">
              <a:solidFill>
                <a:schemeClr val="accent3">
                  <a:lumMod val="50000"/>
                </a:schemeClr>
              </a:solidFill>
              <a:round/>
              <a:headEnd/>
              <a:tailEnd/>
            </a:ln>
          </p:spPr>
          <p:txBody>
            <a:bodyPr/>
            <a:lstStyle/>
            <a:p>
              <a:pPr marL="342900" indent="-342900">
                <a:spcBef>
                  <a:spcPct val="20000"/>
                </a:spcBef>
                <a:buFontTx/>
                <a:buChar char="•"/>
                <a:defRPr/>
              </a:pPr>
              <a:endParaRPr lang="en-AU">
                <a:latin typeface="Arial" pitchFamily="34" charset="0"/>
                <a:ea typeface="ＭＳ Ｐゴシック" charset="-128"/>
              </a:endParaRPr>
            </a:p>
          </p:txBody>
        </p:sp>
      </p:grpSp>
      <p:sp>
        <p:nvSpPr>
          <p:cNvPr id="32777" name="Date Placeholder 9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pic>
        <p:nvPicPr>
          <p:cNvPr id="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755650" y="115888"/>
            <a:ext cx="6743700" cy="633412"/>
          </a:xfrm>
        </p:spPr>
        <p:txBody>
          <a:bodyPr/>
          <a:lstStyle/>
          <a:p>
            <a:r>
              <a:rPr lang="nl-BE" sz="2400" smtClean="0"/>
              <a:t>Specifications of the LGSD (NGSD)</a:t>
            </a:r>
            <a:br>
              <a:rPr lang="nl-BE" sz="2400" smtClean="0"/>
            </a:br>
            <a:r>
              <a:rPr lang="nl-BE" smtClean="0"/>
              <a:t>Physical characteristics</a:t>
            </a:r>
          </a:p>
        </p:txBody>
      </p:sp>
      <p:graphicFrame>
        <p:nvGraphicFramePr>
          <p:cNvPr id="2" name="Table 1"/>
          <p:cNvGraphicFramePr>
            <a:graphicFrameLocks noGrp="1"/>
          </p:cNvGraphicFramePr>
          <p:nvPr/>
        </p:nvGraphicFramePr>
        <p:xfrm>
          <a:off x="395536" y="1268760"/>
          <a:ext cx="8424936" cy="4549934"/>
        </p:xfrm>
        <a:graphic>
          <a:graphicData uri="http://schemas.openxmlformats.org/drawingml/2006/table">
            <a:tbl>
              <a:tblPr>
                <a:tableStyleId>{3C2FFA5D-87B4-456A-9821-1D502468CF0F}</a:tableStyleId>
              </a:tblPr>
              <a:tblGrid>
                <a:gridCol w="2304256"/>
                <a:gridCol w="6120680"/>
              </a:tblGrid>
              <a:tr h="792088">
                <a:tc>
                  <a:txBody>
                    <a:bodyPr/>
                    <a:lstStyle/>
                    <a:p>
                      <a:pPr algn="l">
                        <a:lnSpc>
                          <a:spcPct val="120000"/>
                        </a:lnSpc>
                        <a:spcAft>
                          <a:spcPts val="0"/>
                        </a:spcAft>
                      </a:pPr>
                      <a:r>
                        <a:rPr lang="en-US" sz="1600" dirty="0">
                          <a:effectLst/>
                        </a:rPr>
                        <a:t>Pixel array </a:t>
                      </a:r>
                      <a:endParaRPr lang="en-US" sz="1600" dirty="0" smtClean="0">
                        <a:effectLst/>
                      </a:endParaRPr>
                    </a:p>
                    <a:p>
                      <a:pPr algn="l">
                        <a:lnSpc>
                          <a:spcPct val="100000"/>
                        </a:lnSpc>
                        <a:spcAft>
                          <a:spcPts val="0"/>
                        </a:spcAft>
                      </a:pPr>
                      <a:r>
                        <a:rPr lang="en-US" sz="1400" dirty="0" smtClean="0">
                          <a:effectLst/>
                        </a:rPr>
                        <a:t>(</a:t>
                      </a:r>
                      <a:r>
                        <a:rPr lang="en-US" sz="1400" dirty="0" err="1" smtClean="0">
                          <a:effectLst/>
                        </a:rPr>
                        <a:t>Refn</a:t>
                      </a:r>
                      <a:r>
                        <a:rPr lang="en-US" sz="1400" dirty="0" smtClean="0">
                          <a:effectLst/>
                        </a:rPr>
                        <a:t> pixels - 40 columns)</a:t>
                      </a:r>
                      <a:endParaRPr lang="nl-BE" sz="1400"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Aft>
                          <a:spcPts val="0"/>
                        </a:spcAft>
                      </a:pPr>
                      <a:r>
                        <a:rPr lang="en-US" sz="1600" u="sng" dirty="0" smtClean="0">
                          <a:effectLst/>
                        </a:rPr>
                        <a:t>1760x1680</a:t>
                      </a:r>
                      <a:r>
                        <a:rPr lang="en-US" sz="1600" dirty="0" smtClean="0">
                          <a:effectLst/>
                        </a:rPr>
                        <a:t>   (</a:t>
                      </a:r>
                      <a:r>
                        <a:rPr lang="en-US" sz="1600" u="none" dirty="0" smtClean="0">
                          <a:effectLst/>
                        </a:rPr>
                        <a:t>880x840</a:t>
                      </a:r>
                      <a:r>
                        <a:rPr lang="en-US" sz="1600" dirty="0" smtClean="0">
                          <a:effectLst/>
                        </a:rPr>
                        <a:t> pixels in NGSD)</a:t>
                      </a:r>
                    </a:p>
                    <a:p>
                      <a:pPr>
                        <a:lnSpc>
                          <a:spcPct val="100000"/>
                        </a:lnSpc>
                        <a:spcAft>
                          <a:spcPts val="0"/>
                        </a:spcAft>
                      </a:pPr>
                      <a:r>
                        <a:rPr lang="en-US" sz="1600" dirty="0" smtClean="0">
                          <a:effectLst/>
                        </a:rPr>
                        <a:t>   - 5x6cm requiring stitched design (&gt;&gt; max. </a:t>
                      </a:r>
                      <a:r>
                        <a:rPr lang="en-US" sz="1600" dirty="0" err="1" smtClean="0">
                          <a:effectLst/>
                        </a:rPr>
                        <a:t>reticle</a:t>
                      </a:r>
                      <a:r>
                        <a:rPr lang="en-US" sz="1600" dirty="0" smtClean="0">
                          <a:effectLst/>
                        </a:rPr>
                        <a:t> 25.5x32.5mm)</a:t>
                      </a:r>
                      <a:endParaRPr lang="nl-BE" sz="1600"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526615">
                <a:tc>
                  <a:txBody>
                    <a:bodyPr/>
                    <a:lstStyle/>
                    <a:p>
                      <a:pPr algn="l">
                        <a:lnSpc>
                          <a:spcPct val="150000"/>
                        </a:lnSpc>
                        <a:spcBef>
                          <a:spcPts val="600"/>
                        </a:spcBef>
                        <a:spcAft>
                          <a:spcPts val="600"/>
                        </a:spcAft>
                      </a:pPr>
                      <a:r>
                        <a:rPr lang="en-US" sz="1600" dirty="0">
                          <a:effectLst/>
                        </a:rPr>
                        <a:t>Technology</a:t>
                      </a:r>
                      <a:endParaRPr lang="nl-BE" sz="1600"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Bef>
                          <a:spcPts val="0"/>
                        </a:spcBef>
                        <a:spcAft>
                          <a:spcPts val="0"/>
                        </a:spcAft>
                      </a:pPr>
                      <a:r>
                        <a:rPr lang="en-US" sz="1600" u="sng" dirty="0" smtClean="0">
                          <a:effectLst/>
                        </a:rPr>
                        <a:t>Thinned backside illuminated</a:t>
                      </a:r>
                      <a:r>
                        <a:rPr lang="en-US" sz="1600" dirty="0" smtClean="0">
                          <a:effectLst/>
                        </a:rPr>
                        <a:t> CMOS 0.18µm</a:t>
                      </a:r>
                    </a:p>
                    <a:p>
                      <a:pPr>
                        <a:lnSpc>
                          <a:spcPct val="100000"/>
                        </a:lnSpc>
                        <a:spcBef>
                          <a:spcPts val="0"/>
                        </a:spcBef>
                        <a:spcAft>
                          <a:spcPts val="0"/>
                        </a:spcAft>
                      </a:pPr>
                      <a:r>
                        <a:rPr lang="en-US" sz="1600" dirty="0" smtClean="0">
                          <a:effectLst/>
                        </a:rPr>
                        <a:t>              – </a:t>
                      </a:r>
                      <a:r>
                        <a:rPr lang="en-US" sz="1600" dirty="0" err="1" smtClean="0">
                          <a:effectLst/>
                        </a:rPr>
                        <a:t>TowerJazz</a:t>
                      </a:r>
                      <a:r>
                        <a:rPr lang="en-US" sz="1600" baseline="0" dirty="0" smtClean="0">
                          <a:effectLst/>
                        </a:rPr>
                        <a:t> APD3; 6 metal layers</a:t>
                      </a:r>
                      <a:endParaRPr lang="nl-BE" sz="1600"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526615">
                <a:tc>
                  <a:txBody>
                    <a:bodyPr/>
                    <a:lstStyle/>
                    <a:p>
                      <a:pPr algn="l">
                        <a:lnSpc>
                          <a:spcPct val="150000"/>
                        </a:lnSpc>
                        <a:spcBef>
                          <a:spcPts val="600"/>
                        </a:spcBef>
                        <a:spcAft>
                          <a:spcPts val="600"/>
                        </a:spcAft>
                      </a:pPr>
                      <a:r>
                        <a:rPr lang="nl-BE" sz="1600" dirty="0" smtClean="0">
                          <a:effectLst/>
                          <a:latin typeface="Arial"/>
                          <a:ea typeface="Calibri"/>
                          <a:cs typeface="Times New Roman"/>
                        </a:rPr>
                        <a:t>Silicon</a:t>
                      </a:r>
                      <a:endParaRPr lang="nl-BE" sz="1600"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50000"/>
                        </a:lnSpc>
                        <a:spcBef>
                          <a:spcPts val="600"/>
                        </a:spcBef>
                        <a:spcAft>
                          <a:spcPts val="600"/>
                        </a:spcAft>
                      </a:pPr>
                      <a:r>
                        <a:rPr lang="nl-BE" sz="1600" u="sng" dirty="0" smtClean="0">
                          <a:effectLst/>
                          <a:latin typeface="Arial"/>
                          <a:ea typeface="Calibri"/>
                          <a:cs typeface="Times New Roman"/>
                        </a:rPr>
                        <a:t>High</a:t>
                      </a:r>
                      <a:r>
                        <a:rPr lang="nl-BE" sz="1600" u="sng" baseline="0" dirty="0" smtClean="0">
                          <a:effectLst/>
                          <a:latin typeface="Arial"/>
                          <a:ea typeface="Calibri"/>
                          <a:cs typeface="Times New Roman"/>
                        </a:rPr>
                        <a:t> resistivity</a:t>
                      </a:r>
                      <a:r>
                        <a:rPr lang="nl-BE" sz="1600" u="none" baseline="0" dirty="0" smtClean="0">
                          <a:effectLst/>
                          <a:latin typeface="Arial"/>
                          <a:ea typeface="Calibri"/>
                          <a:cs typeface="Times New Roman"/>
                        </a:rPr>
                        <a:t> 1000 ohm-cm </a:t>
                      </a:r>
                      <a:r>
                        <a:rPr lang="nl-BE" sz="1600" u="none" baseline="0" dirty="0" smtClean="0">
                          <a:effectLst/>
                          <a:latin typeface="Arial"/>
                          <a:ea typeface="Calibri"/>
                          <a:cs typeface="Arial"/>
                        </a:rPr>
                        <a:t>→</a:t>
                      </a:r>
                      <a:r>
                        <a:rPr lang="nl-BE" sz="1600" u="none" baseline="0" dirty="0" smtClean="0">
                          <a:effectLst/>
                          <a:latin typeface="Arial"/>
                          <a:ea typeface="Calibri"/>
                          <a:cs typeface="Times New Roman"/>
                        </a:rPr>
                        <a:t> </a:t>
                      </a:r>
                      <a:r>
                        <a:rPr lang="nl-BE" sz="1600" b="0" u="none" baseline="0" dirty="0" smtClean="0">
                          <a:effectLst/>
                          <a:latin typeface="Arial"/>
                          <a:ea typeface="Calibri"/>
                          <a:cs typeface="Times New Roman"/>
                        </a:rPr>
                        <a:t>targeting thickness of </a:t>
                      </a:r>
                      <a:r>
                        <a:rPr lang="nl-BE" sz="1600" b="0" u="sng" baseline="0" dirty="0" smtClean="0">
                          <a:effectLst/>
                          <a:latin typeface="Arial"/>
                          <a:ea typeface="Calibri"/>
                          <a:cs typeface="Times New Roman"/>
                        </a:rPr>
                        <a:t>12</a:t>
                      </a:r>
                      <a:r>
                        <a:rPr lang="en-US" sz="1600" b="0" u="sng" dirty="0" smtClean="0">
                          <a:effectLst/>
                        </a:rPr>
                        <a:t>µm</a:t>
                      </a:r>
                      <a:endParaRPr lang="nl-BE" sz="1600" b="0" u="sng"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526615">
                <a:tc>
                  <a:txBody>
                    <a:bodyPr/>
                    <a:lstStyle/>
                    <a:p>
                      <a:pPr algn="l">
                        <a:lnSpc>
                          <a:spcPct val="150000"/>
                        </a:lnSpc>
                        <a:spcBef>
                          <a:spcPts val="600"/>
                        </a:spcBef>
                        <a:spcAft>
                          <a:spcPts val="600"/>
                        </a:spcAft>
                      </a:pPr>
                      <a:r>
                        <a:rPr lang="en-US" sz="1600" dirty="0">
                          <a:effectLst/>
                        </a:rPr>
                        <a:t>Pixel pitch</a:t>
                      </a:r>
                      <a:endParaRPr lang="nl-BE" sz="1600"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50000"/>
                        </a:lnSpc>
                        <a:spcBef>
                          <a:spcPts val="600"/>
                        </a:spcBef>
                        <a:spcAft>
                          <a:spcPts val="600"/>
                        </a:spcAft>
                      </a:pPr>
                      <a:r>
                        <a:rPr lang="en-US" sz="1600" u="sng" dirty="0">
                          <a:effectLst/>
                        </a:rPr>
                        <a:t>24µm</a:t>
                      </a:r>
                      <a:endParaRPr lang="nl-BE" sz="1600" u="sng"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52403">
                <a:tc>
                  <a:txBody>
                    <a:bodyPr/>
                    <a:lstStyle/>
                    <a:p>
                      <a:pPr algn="l">
                        <a:lnSpc>
                          <a:spcPct val="150000"/>
                        </a:lnSpc>
                        <a:spcBef>
                          <a:spcPts val="600"/>
                        </a:spcBef>
                        <a:spcAft>
                          <a:spcPts val="600"/>
                        </a:spcAft>
                      </a:pPr>
                      <a:r>
                        <a:rPr lang="en-US" sz="1600" dirty="0">
                          <a:effectLst/>
                        </a:rPr>
                        <a:t>Pixel topology</a:t>
                      </a:r>
                      <a:endParaRPr lang="nl-BE" sz="1600"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10000"/>
                        </a:lnSpc>
                        <a:spcBef>
                          <a:spcPts val="0"/>
                        </a:spcBef>
                        <a:spcAft>
                          <a:spcPts val="0"/>
                        </a:spcAft>
                      </a:pPr>
                      <a:r>
                        <a:rPr lang="en-US" sz="1600" u="sng" dirty="0">
                          <a:effectLst/>
                        </a:rPr>
                        <a:t>4T pinned photodiode</a:t>
                      </a:r>
                      <a:r>
                        <a:rPr lang="en-US" sz="1600" dirty="0">
                          <a:effectLst/>
                        </a:rPr>
                        <a:t> pixel </a:t>
                      </a:r>
                      <a:r>
                        <a:rPr lang="en-US" sz="1600" dirty="0" smtClean="0">
                          <a:effectLst/>
                        </a:rPr>
                        <a:t>with low</a:t>
                      </a:r>
                      <a:r>
                        <a:rPr lang="en-US" sz="1600" baseline="0" dirty="0" smtClean="0">
                          <a:effectLst/>
                        </a:rPr>
                        <a:t> noise threshold transistors; </a:t>
                      </a:r>
                    </a:p>
                    <a:p>
                      <a:pPr>
                        <a:lnSpc>
                          <a:spcPct val="110000"/>
                        </a:lnSpc>
                        <a:spcBef>
                          <a:spcPts val="0"/>
                        </a:spcBef>
                        <a:spcAft>
                          <a:spcPts val="0"/>
                        </a:spcAft>
                      </a:pPr>
                      <a:r>
                        <a:rPr lang="en-US" sz="1600" baseline="0" dirty="0" smtClean="0">
                          <a:effectLst/>
                        </a:rPr>
                        <a:t>   slit wafer run more speculative </a:t>
                      </a:r>
                      <a:r>
                        <a:rPr lang="en-US" sz="1600" u="sng" baseline="0" dirty="0" smtClean="0">
                          <a:effectLst/>
                        </a:rPr>
                        <a:t>ultra low threshold</a:t>
                      </a:r>
                      <a:r>
                        <a:rPr lang="en-US" sz="1600" baseline="0" dirty="0" smtClean="0">
                          <a:effectLst/>
                        </a:rPr>
                        <a:t> → 1e- goal</a:t>
                      </a:r>
                      <a:endParaRPr lang="nl-BE" sz="1600"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724411">
                <a:tc>
                  <a:txBody>
                    <a:bodyPr/>
                    <a:lstStyle/>
                    <a:p>
                      <a:pPr algn="l">
                        <a:lnSpc>
                          <a:spcPct val="150000"/>
                        </a:lnSpc>
                        <a:spcBef>
                          <a:spcPts val="600"/>
                        </a:spcBef>
                        <a:spcAft>
                          <a:spcPts val="600"/>
                        </a:spcAft>
                      </a:pPr>
                      <a:r>
                        <a:rPr lang="en-US" sz="1600" dirty="0">
                          <a:effectLst/>
                        </a:rPr>
                        <a:t>Array architecture</a:t>
                      </a:r>
                      <a:endParaRPr lang="nl-BE" sz="1600"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Bef>
                          <a:spcPts val="0"/>
                        </a:spcBef>
                        <a:spcAft>
                          <a:spcPts val="0"/>
                        </a:spcAft>
                      </a:pPr>
                      <a:r>
                        <a:rPr lang="en-US" sz="1600" u="sng" dirty="0" smtClean="0">
                          <a:effectLst/>
                        </a:rPr>
                        <a:t>84x84</a:t>
                      </a:r>
                      <a:r>
                        <a:rPr lang="en-US" sz="1600" dirty="0" smtClean="0">
                          <a:effectLst/>
                        </a:rPr>
                        <a:t> </a:t>
                      </a:r>
                      <a:r>
                        <a:rPr lang="en-US" sz="1600" dirty="0">
                          <a:effectLst/>
                        </a:rPr>
                        <a:t>time coherent “sub arrays” of </a:t>
                      </a:r>
                      <a:r>
                        <a:rPr lang="en-US" sz="1600" u="sng" dirty="0">
                          <a:effectLst/>
                        </a:rPr>
                        <a:t>20x20</a:t>
                      </a:r>
                      <a:r>
                        <a:rPr lang="en-US" sz="1600" dirty="0">
                          <a:effectLst/>
                        </a:rPr>
                        <a:t> </a:t>
                      </a:r>
                      <a:r>
                        <a:rPr lang="en-US" sz="1600" dirty="0" smtClean="0">
                          <a:effectLst/>
                        </a:rPr>
                        <a:t>(8x8 NGSD) pixels</a:t>
                      </a:r>
                      <a:r>
                        <a:rPr lang="en-US" sz="1600" baseline="0" dirty="0" smtClean="0">
                          <a:effectLst/>
                        </a:rPr>
                        <a:t> </a:t>
                      </a:r>
                    </a:p>
                    <a:p>
                      <a:pPr>
                        <a:lnSpc>
                          <a:spcPct val="100000"/>
                        </a:lnSpc>
                        <a:spcBef>
                          <a:spcPts val="0"/>
                        </a:spcBef>
                        <a:spcAft>
                          <a:spcPts val="0"/>
                        </a:spcAft>
                      </a:pPr>
                      <a:r>
                        <a:rPr lang="en-US" sz="1600" baseline="0" dirty="0" smtClean="0">
                          <a:effectLst/>
                        </a:rPr>
                        <a:t>        - </a:t>
                      </a:r>
                      <a:r>
                        <a:rPr lang="en-US" sz="1600" dirty="0" smtClean="0">
                          <a:effectLst/>
                        </a:rPr>
                        <a:t>LGSD </a:t>
                      </a:r>
                      <a:r>
                        <a:rPr lang="en-US" sz="1600" dirty="0">
                          <a:effectLst/>
                        </a:rPr>
                        <a:t>image </a:t>
                      </a:r>
                      <a:r>
                        <a:rPr lang="en-US" sz="1600" dirty="0" smtClean="0">
                          <a:effectLst/>
                        </a:rPr>
                        <a:t>area size </a:t>
                      </a:r>
                      <a:r>
                        <a:rPr lang="en-US" sz="1600" dirty="0">
                          <a:effectLst/>
                        </a:rPr>
                        <a:t>of 4x4cm</a:t>
                      </a:r>
                      <a:endParaRPr lang="nl-BE" sz="1600"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801187">
                <a:tc>
                  <a:txBody>
                    <a:bodyPr/>
                    <a:lstStyle/>
                    <a:p>
                      <a:pPr algn="l">
                        <a:lnSpc>
                          <a:spcPct val="150000"/>
                        </a:lnSpc>
                        <a:spcBef>
                          <a:spcPts val="600"/>
                        </a:spcBef>
                        <a:spcAft>
                          <a:spcPts val="600"/>
                        </a:spcAft>
                      </a:pPr>
                      <a:r>
                        <a:rPr lang="en-US" sz="1600" dirty="0">
                          <a:effectLst/>
                        </a:rPr>
                        <a:t>Shutter</a:t>
                      </a:r>
                      <a:endParaRPr lang="nl-BE" sz="1600"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Bef>
                          <a:spcPts val="0"/>
                        </a:spcBef>
                        <a:spcAft>
                          <a:spcPts val="0"/>
                        </a:spcAft>
                      </a:pPr>
                      <a:r>
                        <a:rPr lang="en-US" sz="1600" u="sng" dirty="0">
                          <a:effectLst/>
                        </a:rPr>
                        <a:t>Rolling</a:t>
                      </a:r>
                      <a:r>
                        <a:rPr lang="en-US" sz="1600" dirty="0">
                          <a:effectLst/>
                        </a:rPr>
                        <a:t> shutter in chunks of 20 </a:t>
                      </a:r>
                      <a:r>
                        <a:rPr lang="en-US" sz="1600" dirty="0" smtClean="0">
                          <a:effectLst/>
                        </a:rPr>
                        <a:t>rows</a:t>
                      </a:r>
                      <a:r>
                        <a:rPr lang="en-US" sz="1600" baseline="0" dirty="0" smtClean="0">
                          <a:effectLst/>
                        </a:rPr>
                        <a:t> </a:t>
                      </a:r>
                    </a:p>
                    <a:p>
                      <a:pPr>
                        <a:lnSpc>
                          <a:spcPct val="100000"/>
                        </a:lnSpc>
                        <a:spcBef>
                          <a:spcPts val="0"/>
                        </a:spcBef>
                        <a:spcAft>
                          <a:spcPts val="0"/>
                        </a:spcAft>
                      </a:pPr>
                      <a:r>
                        <a:rPr lang="en-US" sz="1600" baseline="0" dirty="0" smtClean="0">
                          <a:effectLst/>
                          <a:latin typeface="Arial"/>
                          <a:cs typeface="Arial"/>
                        </a:rPr>
                        <a:t>      → </a:t>
                      </a:r>
                      <a:r>
                        <a:rPr lang="en-US" sz="1600" dirty="0" smtClean="0">
                          <a:effectLst/>
                        </a:rPr>
                        <a:t>synchronous temporal detection within </a:t>
                      </a:r>
                      <a:r>
                        <a:rPr lang="en-US" sz="1600" dirty="0">
                          <a:effectLst/>
                        </a:rPr>
                        <a:t>a </a:t>
                      </a:r>
                      <a:r>
                        <a:rPr lang="en-US" sz="1600" dirty="0" smtClean="0">
                          <a:effectLst/>
                        </a:rPr>
                        <a:t>sub-aperture</a:t>
                      </a:r>
                      <a:r>
                        <a:rPr lang="en-US" sz="1600" baseline="0" dirty="0" smtClean="0">
                          <a:effectLst/>
                        </a:rPr>
                        <a:t>.</a:t>
                      </a:r>
                      <a:endParaRPr lang="nl-BE" sz="1600" dirty="0">
                        <a:effectLst/>
                        <a:latin typeface="Arial"/>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bl>
          </a:graphicData>
        </a:graphic>
      </p:graphicFrame>
      <p:sp>
        <p:nvSpPr>
          <p:cNvPr id="337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7B074AD0-A80E-4250-862A-4AC517D70794}" type="slidenum">
              <a:rPr lang="en-US" sz="1400" smtClean="0"/>
              <a:pPr/>
              <a:t>25</a:t>
            </a:fld>
            <a:endParaRPr lang="en-US" sz="1400" smtClean="0"/>
          </a:p>
        </p:txBody>
      </p:sp>
      <p:sp>
        <p:nvSpPr>
          <p:cNvPr id="337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33798"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685800" y="152400"/>
            <a:ext cx="6743700" cy="633413"/>
          </a:xfrm>
        </p:spPr>
        <p:txBody>
          <a:bodyPr/>
          <a:lstStyle/>
          <a:p>
            <a:r>
              <a:rPr lang="nl-BE" sz="2400" smtClean="0"/>
              <a:t>Specifications of the LGSD (NGSD)</a:t>
            </a:r>
            <a:br>
              <a:rPr lang="nl-BE" sz="2400" smtClean="0"/>
            </a:br>
            <a:r>
              <a:rPr lang="nl-BE" smtClean="0"/>
              <a:t>Read out</a:t>
            </a:r>
          </a:p>
        </p:txBody>
      </p:sp>
      <p:graphicFrame>
        <p:nvGraphicFramePr>
          <p:cNvPr id="5" name="Table 4"/>
          <p:cNvGraphicFramePr>
            <a:graphicFrameLocks noGrp="1"/>
          </p:cNvGraphicFramePr>
          <p:nvPr/>
        </p:nvGraphicFramePr>
        <p:xfrm>
          <a:off x="539750" y="1412875"/>
          <a:ext cx="8208963" cy="3967163"/>
        </p:xfrm>
        <a:graphic>
          <a:graphicData uri="http://schemas.openxmlformats.org/drawingml/2006/table">
            <a:tbl>
              <a:tblPr/>
              <a:tblGrid>
                <a:gridCol w="2306720"/>
                <a:gridCol w="5902243"/>
              </a:tblGrid>
              <a:tr h="628986">
                <a:tc>
                  <a:txBody>
                    <a:bodyPr/>
                    <a:lstStyle/>
                    <a:p>
                      <a:pPr>
                        <a:lnSpc>
                          <a:spcPct val="100000"/>
                        </a:lnSpc>
                        <a:spcAft>
                          <a:spcPts val="0"/>
                        </a:spcAft>
                      </a:pPr>
                      <a:r>
                        <a:rPr lang="en-US" sz="1600" dirty="0">
                          <a:effectLst/>
                          <a:latin typeface="Arial"/>
                          <a:ea typeface="Calibri"/>
                          <a:cs typeface="Times New Roman"/>
                        </a:rPr>
                        <a:t>Number of rows read in parallel</a:t>
                      </a:r>
                      <a:endParaRPr lang="nl-BE" sz="1600" dirty="0">
                        <a:effectLst/>
                        <a:latin typeface="Arial"/>
                        <a:ea typeface="Calibri"/>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Aft>
                          <a:spcPts val="0"/>
                        </a:spcAft>
                      </a:pPr>
                      <a:r>
                        <a:rPr lang="en-US" sz="1600" u="sng" dirty="0">
                          <a:effectLst/>
                          <a:latin typeface="Arial"/>
                          <a:ea typeface="Calibri"/>
                          <a:cs typeface="Times New Roman"/>
                        </a:rPr>
                        <a:t>40</a:t>
                      </a:r>
                      <a:r>
                        <a:rPr lang="en-US" sz="1600" dirty="0">
                          <a:effectLst/>
                          <a:latin typeface="Arial"/>
                          <a:ea typeface="Calibri"/>
                          <a:cs typeface="Times New Roman"/>
                        </a:rPr>
                        <a:t> </a:t>
                      </a:r>
                      <a:r>
                        <a:rPr lang="en-US" sz="1600" dirty="0" smtClean="0">
                          <a:effectLst/>
                          <a:latin typeface="Arial"/>
                          <a:ea typeface="Calibri"/>
                          <a:cs typeface="Times New Roman"/>
                        </a:rPr>
                        <a:t>(20 in</a:t>
                      </a:r>
                      <a:r>
                        <a:rPr lang="en-US" sz="1600" baseline="0" dirty="0" smtClean="0">
                          <a:effectLst/>
                          <a:latin typeface="Arial"/>
                          <a:ea typeface="Calibri"/>
                          <a:cs typeface="Times New Roman"/>
                        </a:rPr>
                        <a:t> </a:t>
                      </a:r>
                      <a:r>
                        <a:rPr lang="en-US" sz="1600" dirty="0" smtClean="0">
                          <a:effectLst/>
                          <a:latin typeface="Arial"/>
                          <a:ea typeface="Calibri"/>
                          <a:cs typeface="Times New Roman"/>
                        </a:rPr>
                        <a:t>NGSD) rows in parallel</a:t>
                      </a:r>
                      <a:endParaRPr lang="nl-BE" sz="1600" dirty="0">
                        <a:effectLst/>
                        <a:latin typeface="Arial"/>
                        <a:ea typeface="Calibri"/>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28986">
                <a:tc>
                  <a:txBody>
                    <a:bodyPr/>
                    <a:lstStyle/>
                    <a:p>
                      <a:pPr>
                        <a:lnSpc>
                          <a:spcPct val="100000"/>
                        </a:lnSpc>
                        <a:spcAft>
                          <a:spcPts val="0"/>
                        </a:spcAft>
                      </a:pPr>
                      <a:r>
                        <a:rPr lang="en-US" sz="1600" dirty="0">
                          <a:effectLst/>
                          <a:latin typeface="Arial"/>
                          <a:ea typeface="Calibri"/>
                          <a:cs typeface="Times New Roman"/>
                        </a:rPr>
                        <a:t>Number of ADC’s</a:t>
                      </a:r>
                      <a:endParaRPr lang="nl-BE" sz="1600" dirty="0">
                        <a:effectLst/>
                        <a:latin typeface="Arial"/>
                        <a:ea typeface="Calibri"/>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Aft>
                          <a:spcPts val="0"/>
                        </a:spcAft>
                      </a:pPr>
                      <a:r>
                        <a:rPr lang="en-US" sz="1600" u="sng" dirty="0">
                          <a:effectLst/>
                          <a:latin typeface="Arial"/>
                          <a:ea typeface="Calibri"/>
                          <a:cs typeface="Times New Roman"/>
                        </a:rPr>
                        <a:t>40x1760</a:t>
                      </a:r>
                      <a:r>
                        <a:rPr lang="en-US" sz="1600" dirty="0">
                          <a:effectLst/>
                          <a:latin typeface="Arial"/>
                          <a:ea typeface="Calibri"/>
                          <a:cs typeface="Times New Roman"/>
                        </a:rPr>
                        <a:t> </a:t>
                      </a:r>
                      <a:r>
                        <a:rPr lang="en-US" sz="1600" dirty="0" smtClean="0">
                          <a:effectLst/>
                          <a:latin typeface="Arial"/>
                          <a:ea typeface="Calibri"/>
                          <a:cs typeface="Times New Roman"/>
                        </a:rPr>
                        <a:t>(20x880 in</a:t>
                      </a:r>
                      <a:r>
                        <a:rPr lang="en-US" sz="1600" baseline="0" dirty="0" smtClean="0">
                          <a:effectLst/>
                          <a:latin typeface="Arial"/>
                          <a:ea typeface="Calibri"/>
                          <a:cs typeface="Times New Roman"/>
                        </a:rPr>
                        <a:t> </a:t>
                      </a:r>
                      <a:r>
                        <a:rPr lang="en-US" sz="1600" dirty="0" smtClean="0">
                          <a:effectLst/>
                          <a:latin typeface="Arial"/>
                          <a:ea typeface="Calibri"/>
                          <a:cs typeface="Times New Roman"/>
                        </a:rPr>
                        <a:t>NGSD) at 9</a:t>
                      </a:r>
                      <a:r>
                        <a:rPr lang="en-US" sz="1600" baseline="0" dirty="0" smtClean="0">
                          <a:effectLst/>
                          <a:latin typeface="Arial"/>
                          <a:ea typeface="Calibri"/>
                          <a:cs typeface="Times New Roman"/>
                        </a:rPr>
                        <a:t>/</a:t>
                      </a:r>
                      <a:r>
                        <a:rPr lang="en-US" sz="1600" dirty="0" smtClean="0">
                          <a:effectLst/>
                          <a:latin typeface="Arial"/>
                          <a:ea typeface="Calibri"/>
                          <a:cs typeface="Times New Roman"/>
                        </a:rPr>
                        <a:t>10 bits</a:t>
                      </a:r>
                      <a:endParaRPr lang="nl-BE" sz="1600" dirty="0">
                        <a:effectLst/>
                        <a:latin typeface="Arial"/>
                        <a:ea typeface="Calibri"/>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28986">
                <a:tc>
                  <a:txBody>
                    <a:bodyPr/>
                    <a:lstStyle/>
                    <a:p>
                      <a:pPr>
                        <a:lnSpc>
                          <a:spcPct val="100000"/>
                        </a:lnSpc>
                        <a:spcAft>
                          <a:spcPts val="0"/>
                        </a:spcAft>
                      </a:pPr>
                      <a:r>
                        <a:rPr lang="en-US" sz="1600" dirty="0">
                          <a:effectLst/>
                          <a:latin typeface="Arial"/>
                          <a:ea typeface="Calibri"/>
                          <a:cs typeface="Times New Roman"/>
                        </a:rPr>
                        <a:t>Number of parallel LVDS channels</a:t>
                      </a:r>
                      <a:endParaRPr lang="nl-BE" sz="1600" dirty="0">
                        <a:effectLst/>
                        <a:latin typeface="Arial"/>
                        <a:ea typeface="Calibri"/>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sng" dirty="0" smtClean="0">
                          <a:effectLst/>
                          <a:latin typeface="+mn-lt"/>
                          <a:ea typeface="Calibri"/>
                          <a:cs typeface="Times New Roman"/>
                        </a:rPr>
                        <a:t>88</a:t>
                      </a:r>
                      <a:r>
                        <a:rPr lang="en-US" sz="1600" dirty="0" smtClean="0">
                          <a:effectLst/>
                          <a:latin typeface="+mn-lt"/>
                          <a:ea typeface="Calibri"/>
                          <a:cs typeface="Times New Roman"/>
                        </a:rPr>
                        <a:t> (</a:t>
                      </a:r>
                      <a:r>
                        <a:rPr lang="en-US" sz="1600" dirty="0" smtClean="0">
                          <a:effectLst/>
                          <a:latin typeface="Arial"/>
                          <a:ea typeface="Calibri"/>
                          <a:cs typeface="Times New Roman"/>
                        </a:rPr>
                        <a:t>22 in</a:t>
                      </a:r>
                      <a:r>
                        <a:rPr lang="en-US" sz="1600" baseline="0" dirty="0" smtClean="0">
                          <a:effectLst/>
                          <a:latin typeface="Arial"/>
                          <a:ea typeface="Calibri"/>
                          <a:cs typeface="Times New Roman"/>
                        </a:rPr>
                        <a:t> </a:t>
                      </a:r>
                      <a:r>
                        <a:rPr lang="en-US" sz="1600" dirty="0" smtClean="0">
                          <a:effectLst/>
                          <a:latin typeface="Arial"/>
                          <a:ea typeface="Calibri"/>
                          <a:cs typeface="Times New Roman"/>
                        </a:rPr>
                        <a:t>NGSD)</a:t>
                      </a:r>
                      <a:endParaRPr lang="nl-BE" sz="1600" dirty="0">
                        <a:effectLst/>
                        <a:latin typeface="Arial"/>
                        <a:ea typeface="Calibri"/>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487591">
                <a:tc>
                  <a:txBody>
                    <a:bodyPr/>
                    <a:lstStyle/>
                    <a:p>
                      <a:pPr>
                        <a:lnSpc>
                          <a:spcPct val="100000"/>
                        </a:lnSpc>
                        <a:spcAft>
                          <a:spcPts val="0"/>
                        </a:spcAft>
                      </a:pPr>
                      <a:r>
                        <a:rPr lang="en-US" sz="1600" dirty="0" smtClean="0">
                          <a:effectLst/>
                          <a:latin typeface="Arial"/>
                          <a:ea typeface="Calibri"/>
                          <a:cs typeface="Times New Roman"/>
                        </a:rPr>
                        <a:t>Serial</a:t>
                      </a:r>
                      <a:r>
                        <a:rPr lang="en-US" sz="1600" baseline="0" dirty="0" smtClean="0">
                          <a:effectLst/>
                          <a:latin typeface="Arial"/>
                          <a:ea typeface="Calibri"/>
                          <a:cs typeface="Times New Roman"/>
                        </a:rPr>
                        <a:t> </a:t>
                      </a:r>
                      <a:r>
                        <a:rPr lang="en-US" sz="1600" dirty="0" smtClean="0">
                          <a:effectLst/>
                          <a:latin typeface="Arial"/>
                          <a:ea typeface="Calibri"/>
                          <a:cs typeface="Times New Roman"/>
                        </a:rPr>
                        <a:t>LVDS </a:t>
                      </a:r>
                      <a:r>
                        <a:rPr lang="en-US" sz="1600" dirty="0">
                          <a:effectLst/>
                          <a:latin typeface="Arial"/>
                          <a:ea typeface="Calibri"/>
                          <a:cs typeface="Times New Roman"/>
                        </a:rPr>
                        <a:t>channel bit rate</a:t>
                      </a:r>
                      <a:endParaRPr lang="nl-BE" sz="1600" dirty="0">
                        <a:effectLst/>
                        <a:latin typeface="Arial"/>
                        <a:ea typeface="Calibri"/>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Aft>
                          <a:spcPts val="0"/>
                        </a:spcAft>
                      </a:pPr>
                      <a:r>
                        <a:rPr lang="en-US" sz="1600" u="sng" dirty="0">
                          <a:effectLst/>
                          <a:latin typeface="Arial"/>
                          <a:ea typeface="Calibri"/>
                          <a:cs typeface="Times New Roman"/>
                        </a:rPr>
                        <a:t>210 Mb/s</a:t>
                      </a:r>
                      <a:r>
                        <a:rPr lang="en-US" sz="1600" dirty="0">
                          <a:effectLst/>
                          <a:latin typeface="Arial"/>
                          <a:ea typeface="Calibri"/>
                          <a:cs typeface="Times New Roman"/>
                        </a:rPr>
                        <a:t> baseline, up to 420 </a:t>
                      </a:r>
                      <a:r>
                        <a:rPr lang="en-US" sz="1600" dirty="0" smtClean="0">
                          <a:effectLst/>
                          <a:latin typeface="Arial"/>
                          <a:ea typeface="Calibri"/>
                          <a:cs typeface="Times New Roman"/>
                        </a:rPr>
                        <a:t>Mb/s (desired)</a:t>
                      </a:r>
                      <a:endParaRPr lang="nl-BE" sz="1600" dirty="0">
                        <a:effectLst/>
                        <a:latin typeface="Arial"/>
                        <a:ea typeface="Calibri"/>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49135">
                <a:tc>
                  <a:txBody>
                    <a:bodyPr/>
                    <a:lstStyle/>
                    <a:p>
                      <a:pPr>
                        <a:lnSpc>
                          <a:spcPct val="100000"/>
                        </a:lnSpc>
                        <a:spcAft>
                          <a:spcPts val="0"/>
                        </a:spcAft>
                      </a:pPr>
                      <a:r>
                        <a:rPr lang="en-US" sz="1600" dirty="0">
                          <a:effectLst/>
                          <a:latin typeface="Arial"/>
                          <a:ea typeface="Calibri"/>
                          <a:cs typeface="Times New Roman"/>
                        </a:rPr>
                        <a:t>Frame rate</a:t>
                      </a:r>
                      <a:endParaRPr lang="nl-BE" sz="1600" dirty="0">
                        <a:effectLst/>
                        <a:latin typeface="Arial"/>
                        <a:ea typeface="Calibri"/>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Aft>
                          <a:spcPts val="0"/>
                        </a:spcAft>
                      </a:pPr>
                      <a:r>
                        <a:rPr lang="en-US" sz="1600" u="sng" dirty="0" smtClean="0">
                          <a:effectLst/>
                          <a:latin typeface="Arial"/>
                          <a:ea typeface="Calibri"/>
                          <a:cs typeface="Times New Roman"/>
                        </a:rPr>
                        <a:t>700 fps</a:t>
                      </a:r>
                      <a:r>
                        <a:rPr lang="en-US" sz="1600" dirty="0" smtClean="0">
                          <a:effectLst/>
                          <a:latin typeface="Arial"/>
                          <a:ea typeface="Calibri"/>
                          <a:cs typeface="Times New Roman"/>
                        </a:rPr>
                        <a:t> up to 1000 fps with degraded performance</a:t>
                      </a:r>
                    </a:p>
                    <a:p>
                      <a:pPr>
                        <a:lnSpc>
                          <a:spcPct val="100000"/>
                        </a:lnSpc>
                        <a:spcAft>
                          <a:spcPts val="0"/>
                        </a:spcAft>
                      </a:pPr>
                      <a:r>
                        <a:rPr lang="en-US" sz="1600" dirty="0" smtClean="0">
                          <a:effectLst/>
                          <a:latin typeface="Arial"/>
                          <a:ea typeface="Calibri"/>
                          <a:cs typeface="Times New Roman"/>
                        </a:rPr>
                        <a:t>2 </a:t>
                      </a:r>
                      <a:r>
                        <a:rPr lang="en-US" sz="1600" dirty="0">
                          <a:effectLst/>
                          <a:latin typeface="Arial"/>
                          <a:ea typeface="Calibri"/>
                          <a:cs typeface="Times New Roman"/>
                        </a:rPr>
                        <a:t>to 3 </a:t>
                      </a:r>
                      <a:r>
                        <a:rPr lang="en-US" sz="1600" dirty="0" err="1">
                          <a:effectLst/>
                          <a:latin typeface="Arial"/>
                          <a:ea typeface="Calibri"/>
                          <a:cs typeface="Times New Roman"/>
                        </a:rPr>
                        <a:t>Gpixel</a:t>
                      </a:r>
                      <a:r>
                        <a:rPr lang="en-US" sz="1600" dirty="0">
                          <a:effectLst/>
                          <a:latin typeface="Arial"/>
                          <a:ea typeface="Calibri"/>
                          <a:cs typeface="Times New Roman"/>
                        </a:rPr>
                        <a:t>/s </a:t>
                      </a:r>
                      <a:r>
                        <a:rPr lang="en-US" sz="1600" dirty="0" smtClean="0">
                          <a:effectLst/>
                          <a:latin typeface="Arial"/>
                          <a:ea typeface="Calibri"/>
                          <a:cs typeface="Times New Roman"/>
                        </a:rPr>
                        <a:t>= 20 </a:t>
                      </a:r>
                      <a:r>
                        <a:rPr lang="en-US" sz="1600" dirty="0">
                          <a:effectLst/>
                          <a:latin typeface="Arial"/>
                          <a:ea typeface="Calibri"/>
                          <a:cs typeface="Times New Roman"/>
                        </a:rPr>
                        <a:t>to 30 Gb/s over 88 parallel LVDS channels</a:t>
                      </a:r>
                      <a:endParaRPr lang="nl-BE" sz="1600" dirty="0">
                        <a:effectLst/>
                        <a:latin typeface="Arial"/>
                        <a:ea typeface="Calibri"/>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314493">
                <a:tc>
                  <a:txBody>
                    <a:bodyPr/>
                    <a:lstStyle/>
                    <a:p>
                      <a:pPr>
                        <a:lnSpc>
                          <a:spcPct val="100000"/>
                        </a:lnSpc>
                        <a:spcAft>
                          <a:spcPts val="0"/>
                        </a:spcAft>
                      </a:pPr>
                      <a:r>
                        <a:rPr lang="en-US" sz="1600" dirty="0">
                          <a:effectLst/>
                          <a:latin typeface="Arial"/>
                          <a:ea typeface="Calibri"/>
                          <a:cs typeface="Times New Roman"/>
                        </a:rPr>
                        <a:t>Power </a:t>
                      </a:r>
                      <a:r>
                        <a:rPr lang="en-US" sz="1600" dirty="0" smtClean="0">
                          <a:effectLst/>
                          <a:latin typeface="Arial"/>
                          <a:ea typeface="Calibri"/>
                          <a:cs typeface="Times New Roman"/>
                        </a:rPr>
                        <a:t>dissipation</a:t>
                      </a:r>
                      <a:endParaRPr lang="nl-BE" sz="1600" dirty="0">
                        <a:effectLst/>
                        <a:latin typeface="Arial"/>
                        <a:ea typeface="Calibri"/>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Aft>
                          <a:spcPts val="0"/>
                        </a:spcAft>
                      </a:pPr>
                      <a:r>
                        <a:rPr lang="en-US" sz="1600" dirty="0" smtClean="0">
                          <a:effectLst/>
                          <a:latin typeface="Arial"/>
                          <a:ea typeface="Calibri"/>
                          <a:cs typeface="Times New Roman"/>
                        </a:rPr>
                        <a:t>&lt; </a:t>
                      </a:r>
                      <a:r>
                        <a:rPr lang="en-US" sz="1600" u="sng" dirty="0" smtClean="0">
                          <a:effectLst/>
                          <a:latin typeface="Arial"/>
                          <a:ea typeface="Calibri"/>
                          <a:cs typeface="Times New Roman"/>
                        </a:rPr>
                        <a:t>5W</a:t>
                      </a:r>
                      <a:r>
                        <a:rPr lang="en-US" sz="1600" dirty="0" smtClean="0">
                          <a:effectLst/>
                          <a:latin typeface="Arial"/>
                          <a:ea typeface="Calibri"/>
                          <a:cs typeface="Times New Roman"/>
                        </a:rPr>
                        <a:t> , (NGSD 0.5W) including </a:t>
                      </a:r>
                      <a:r>
                        <a:rPr lang="en-US" sz="1600" dirty="0">
                          <a:effectLst/>
                          <a:latin typeface="Arial"/>
                          <a:ea typeface="Calibri"/>
                          <a:cs typeface="Times New Roman"/>
                        </a:rPr>
                        <a:t>the 88 LVDS drivers</a:t>
                      </a:r>
                      <a:endParaRPr lang="nl-BE" sz="1600" dirty="0">
                        <a:effectLst/>
                        <a:latin typeface="Arial"/>
                        <a:ea typeface="Calibri"/>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28986">
                <a:tc>
                  <a:txBody>
                    <a:bodyPr/>
                    <a:lstStyle/>
                    <a:p>
                      <a:pPr>
                        <a:lnSpc>
                          <a:spcPct val="100000"/>
                        </a:lnSpc>
                        <a:spcAft>
                          <a:spcPts val="0"/>
                        </a:spcAft>
                      </a:pPr>
                      <a:r>
                        <a:rPr lang="en-US" sz="1600" dirty="0" smtClean="0">
                          <a:effectLst/>
                          <a:latin typeface="Arial"/>
                          <a:ea typeface="Calibri"/>
                          <a:cs typeface="Times New Roman"/>
                        </a:rPr>
                        <a:t>Actual LVDS </a:t>
                      </a:r>
                      <a:r>
                        <a:rPr lang="en-US" sz="1600" dirty="0">
                          <a:effectLst/>
                          <a:latin typeface="Arial"/>
                          <a:ea typeface="Calibri"/>
                          <a:cs typeface="Times New Roman"/>
                        </a:rPr>
                        <a:t>driver dissipation per channel</a:t>
                      </a:r>
                      <a:endParaRPr lang="nl-BE" sz="1600" dirty="0">
                        <a:effectLst/>
                        <a:latin typeface="Arial"/>
                        <a:ea typeface="Calibri"/>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Aft>
                          <a:spcPts val="0"/>
                        </a:spcAft>
                      </a:pPr>
                      <a:r>
                        <a:rPr lang="en-US" sz="1600" u="sng" dirty="0" smtClean="0">
                          <a:effectLst/>
                          <a:latin typeface="Arial"/>
                          <a:ea typeface="Calibri"/>
                          <a:cs typeface="Times New Roman"/>
                        </a:rPr>
                        <a:t>6.0mW</a:t>
                      </a:r>
                      <a:r>
                        <a:rPr lang="en-US" sz="1600" dirty="0" smtClean="0">
                          <a:effectLst/>
                          <a:latin typeface="Arial"/>
                          <a:ea typeface="Calibri"/>
                          <a:cs typeface="Times New Roman"/>
                        </a:rPr>
                        <a:t> at </a:t>
                      </a:r>
                      <a:r>
                        <a:rPr lang="en-US" sz="1600" dirty="0">
                          <a:effectLst/>
                          <a:latin typeface="Arial"/>
                          <a:ea typeface="Calibri"/>
                          <a:cs typeface="Times New Roman"/>
                        </a:rPr>
                        <a:t>maximum data </a:t>
                      </a:r>
                      <a:r>
                        <a:rPr lang="en-US" sz="1600" dirty="0" smtClean="0">
                          <a:effectLst/>
                          <a:latin typeface="Arial"/>
                          <a:ea typeface="Calibri"/>
                          <a:cs typeface="Times New Roman"/>
                        </a:rPr>
                        <a:t>rate; </a:t>
                      </a:r>
                      <a:r>
                        <a:rPr lang="en-US" sz="1600" dirty="0">
                          <a:effectLst/>
                          <a:latin typeface="Arial"/>
                          <a:ea typeface="Calibri"/>
                          <a:cs typeface="Times New Roman"/>
                        </a:rPr>
                        <a:t>4.5 </a:t>
                      </a:r>
                      <a:r>
                        <a:rPr lang="en-US" sz="1600" dirty="0" err="1">
                          <a:effectLst/>
                          <a:latin typeface="Arial"/>
                          <a:ea typeface="Calibri"/>
                          <a:cs typeface="Times New Roman"/>
                        </a:rPr>
                        <a:t>mW</a:t>
                      </a:r>
                      <a:r>
                        <a:rPr lang="en-US" sz="1600" dirty="0">
                          <a:effectLst/>
                          <a:latin typeface="Arial"/>
                          <a:ea typeface="Calibri"/>
                          <a:cs typeface="Times New Roman"/>
                        </a:rPr>
                        <a:t> in sub-LVDS</a:t>
                      </a:r>
                      <a:endParaRPr lang="nl-BE" sz="1600" dirty="0">
                        <a:effectLst/>
                        <a:latin typeface="Arial"/>
                        <a:ea typeface="Calibri"/>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bl>
          </a:graphicData>
        </a:graphic>
      </p:graphicFrame>
      <p:sp>
        <p:nvSpPr>
          <p:cNvPr id="348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388A1619-778A-47A7-B1A3-6B34EABE0096}" type="slidenum">
              <a:rPr lang="en-US" sz="1400" smtClean="0"/>
              <a:pPr/>
              <a:t>26</a:t>
            </a:fld>
            <a:endParaRPr lang="en-US" sz="1400" smtClean="0"/>
          </a:p>
        </p:txBody>
      </p:sp>
      <p:sp>
        <p:nvSpPr>
          <p:cNvPr id="34846"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34847" name="Date Placeholder 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xfrm>
            <a:off x="685800" y="152400"/>
            <a:ext cx="6743700" cy="633413"/>
          </a:xfrm>
        </p:spPr>
        <p:txBody>
          <a:bodyPr/>
          <a:lstStyle/>
          <a:p>
            <a:r>
              <a:rPr lang="nl-BE" sz="2400" smtClean="0"/>
              <a:t>Specifications of the LGSD/NGSD</a:t>
            </a:r>
            <a:br>
              <a:rPr lang="nl-BE" sz="2400" smtClean="0"/>
            </a:br>
            <a:r>
              <a:rPr lang="nl-BE" smtClean="0"/>
              <a:t>Performance</a:t>
            </a:r>
          </a:p>
        </p:txBody>
      </p:sp>
      <p:graphicFrame>
        <p:nvGraphicFramePr>
          <p:cNvPr id="5" name="Table 4"/>
          <p:cNvGraphicFramePr>
            <a:graphicFrameLocks noGrp="1"/>
          </p:cNvGraphicFramePr>
          <p:nvPr/>
        </p:nvGraphicFramePr>
        <p:xfrm>
          <a:off x="1258888" y="1125538"/>
          <a:ext cx="6580187" cy="4313237"/>
        </p:xfrm>
        <a:graphic>
          <a:graphicData uri="http://schemas.openxmlformats.org/drawingml/2006/table">
            <a:tbl>
              <a:tblPr/>
              <a:tblGrid>
                <a:gridCol w="2547526"/>
                <a:gridCol w="4032661"/>
              </a:tblGrid>
              <a:tr h="541206">
                <a:tc>
                  <a:txBody>
                    <a:bodyPr/>
                    <a:lstStyle/>
                    <a:p>
                      <a:pPr>
                        <a:lnSpc>
                          <a:spcPct val="100000"/>
                        </a:lnSpc>
                        <a:spcAft>
                          <a:spcPts val="0"/>
                        </a:spcAft>
                      </a:pPr>
                      <a:r>
                        <a:rPr lang="en-US" sz="1600" dirty="0">
                          <a:effectLst/>
                          <a:latin typeface="Arial"/>
                          <a:ea typeface="Calibri"/>
                          <a:cs typeface="Times New Roman"/>
                        </a:rPr>
                        <a:t>Pixel full well Q</a:t>
                      </a:r>
                      <a:r>
                        <a:rPr lang="en-US" sz="1600" baseline="-25000" dirty="0">
                          <a:effectLst/>
                          <a:latin typeface="Arial"/>
                          <a:ea typeface="Calibri"/>
                          <a:cs typeface="Times New Roman"/>
                        </a:rPr>
                        <a:t>FW</a:t>
                      </a:r>
                      <a:endParaRPr lang="nl-BE" sz="1600" dirty="0">
                        <a:effectLst/>
                        <a:latin typeface="Arial"/>
                        <a:ea typeface="Calibri"/>
                        <a:cs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Aft>
                          <a:spcPts val="0"/>
                        </a:spcAft>
                      </a:pPr>
                      <a:r>
                        <a:rPr lang="en-US" sz="1600" u="none" dirty="0" smtClean="0">
                          <a:effectLst/>
                          <a:latin typeface="Arial"/>
                          <a:ea typeface="Calibri"/>
                          <a:cs typeface="Times New Roman"/>
                        </a:rPr>
                        <a:t>&gt; </a:t>
                      </a:r>
                      <a:r>
                        <a:rPr lang="en-US" sz="1600" u="sng" dirty="0" smtClean="0">
                          <a:effectLst/>
                          <a:latin typeface="Arial"/>
                          <a:ea typeface="Calibri"/>
                          <a:cs typeface="Times New Roman"/>
                        </a:rPr>
                        <a:t>4000 e-</a:t>
                      </a:r>
                      <a:endParaRPr lang="nl-BE" sz="2400" u="sng" dirty="0">
                        <a:effectLst/>
                        <a:latin typeface="Arial"/>
                        <a:ea typeface="Calibri"/>
                        <a:cs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541206">
                <a:tc>
                  <a:txBody>
                    <a:bodyPr/>
                    <a:lstStyle/>
                    <a:p>
                      <a:pPr>
                        <a:lnSpc>
                          <a:spcPct val="100000"/>
                        </a:lnSpc>
                        <a:spcAft>
                          <a:spcPts val="0"/>
                        </a:spcAft>
                      </a:pPr>
                      <a:r>
                        <a:rPr lang="nl-BE" sz="1600" dirty="0" smtClean="0">
                          <a:effectLst/>
                          <a:latin typeface="Arial"/>
                          <a:ea typeface="Calibri"/>
                          <a:cs typeface="Times New Roman"/>
                        </a:rPr>
                        <a:t>Linearity to full well</a:t>
                      </a:r>
                      <a:endParaRPr lang="nl-BE" sz="1600" dirty="0">
                        <a:effectLst/>
                        <a:latin typeface="Arial"/>
                        <a:ea typeface="Calibri"/>
                        <a:cs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sng" dirty="0" smtClean="0">
                          <a:effectLst/>
                          <a:latin typeface="+mn-lt"/>
                          <a:ea typeface="Calibri"/>
                          <a:cs typeface="Times New Roman"/>
                        </a:rPr>
                        <a:t>&lt;</a:t>
                      </a:r>
                      <a:r>
                        <a:rPr lang="en-US" sz="1600" u="sng" baseline="0" dirty="0" smtClean="0">
                          <a:effectLst/>
                          <a:latin typeface="+mn-lt"/>
                          <a:ea typeface="Calibri"/>
                          <a:cs typeface="Times New Roman"/>
                        </a:rPr>
                        <a:t> 5%</a:t>
                      </a:r>
                      <a:endParaRPr lang="nl-BE" sz="2400" u="sng" dirty="0" smtClean="0">
                        <a:effectLst/>
                        <a:latin typeface="+mn-lt"/>
                        <a:ea typeface="Calibri"/>
                        <a:cs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541206">
                <a:tc>
                  <a:txBody>
                    <a:bodyPr/>
                    <a:lstStyle/>
                    <a:p>
                      <a:pPr>
                        <a:lnSpc>
                          <a:spcPct val="100000"/>
                        </a:lnSpc>
                        <a:spcAft>
                          <a:spcPts val="0"/>
                        </a:spcAft>
                      </a:pPr>
                      <a:r>
                        <a:rPr lang="en-US" sz="1600" dirty="0">
                          <a:effectLst/>
                          <a:latin typeface="Arial"/>
                          <a:ea typeface="Calibri"/>
                          <a:cs typeface="Times New Roman"/>
                        </a:rPr>
                        <a:t>Read noise including ADC</a:t>
                      </a:r>
                      <a:endParaRPr lang="nl-BE" sz="1600" dirty="0">
                        <a:effectLst/>
                        <a:latin typeface="Arial"/>
                        <a:ea typeface="Calibri"/>
                        <a:cs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Aft>
                          <a:spcPts val="0"/>
                        </a:spcAft>
                      </a:pPr>
                      <a:r>
                        <a:rPr lang="en-US" sz="1600" dirty="0" smtClean="0">
                          <a:effectLst/>
                          <a:latin typeface="Arial"/>
                          <a:ea typeface="Calibri"/>
                          <a:cs typeface="Times New Roman"/>
                        </a:rPr>
                        <a:t>&lt; </a:t>
                      </a:r>
                      <a:r>
                        <a:rPr lang="en-US" sz="1600" u="sng" dirty="0" smtClean="0">
                          <a:effectLst/>
                          <a:latin typeface="Arial"/>
                          <a:ea typeface="Calibri"/>
                          <a:cs typeface="Times New Roman"/>
                        </a:rPr>
                        <a:t>3.0 e</a:t>
                      </a:r>
                      <a:r>
                        <a:rPr lang="en-US" sz="1600" u="sng" baseline="30000" dirty="0" smtClean="0">
                          <a:effectLst/>
                          <a:latin typeface="Arial"/>
                          <a:ea typeface="Calibri"/>
                          <a:cs typeface="Times New Roman"/>
                        </a:rPr>
                        <a:t>-</a:t>
                      </a:r>
                      <a:r>
                        <a:rPr lang="en-US" sz="1600" baseline="-25000" dirty="0" smtClean="0">
                          <a:effectLst/>
                          <a:latin typeface="Arial"/>
                          <a:ea typeface="Calibri"/>
                          <a:cs typeface="Times New Roman"/>
                        </a:rPr>
                        <a:t>RMS </a:t>
                      </a:r>
                      <a:endParaRPr lang="nl-BE" sz="2400" dirty="0">
                        <a:effectLst/>
                        <a:latin typeface="Arial"/>
                        <a:ea typeface="Calibri"/>
                        <a:cs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464323">
                <a:tc>
                  <a:txBody>
                    <a:bodyPr/>
                    <a:lstStyle/>
                    <a:p>
                      <a:pPr>
                        <a:lnSpc>
                          <a:spcPct val="100000"/>
                        </a:lnSpc>
                        <a:spcAft>
                          <a:spcPts val="0"/>
                        </a:spcAft>
                      </a:pPr>
                      <a:r>
                        <a:rPr lang="en-US" sz="1600" dirty="0">
                          <a:effectLst/>
                          <a:latin typeface="Arial"/>
                          <a:ea typeface="Calibri"/>
                          <a:cs typeface="Times New Roman"/>
                        </a:rPr>
                        <a:t>Image lag</a:t>
                      </a:r>
                      <a:endParaRPr lang="nl-BE" sz="1600" dirty="0">
                        <a:effectLst/>
                        <a:latin typeface="Arial"/>
                        <a:ea typeface="Calibri"/>
                        <a:cs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Aft>
                          <a:spcPts val="0"/>
                        </a:spcAft>
                      </a:pPr>
                      <a:r>
                        <a:rPr lang="en-US" sz="1600" dirty="0" smtClean="0">
                          <a:effectLst/>
                          <a:latin typeface="Arial"/>
                          <a:ea typeface="Calibri"/>
                          <a:cs typeface="Times New Roman"/>
                        </a:rPr>
                        <a:t>&lt; </a:t>
                      </a:r>
                      <a:r>
                        <a:rPr lang="en-US" sz="1600" u="sng" dirty="0" smtClean="0">
                          <a:effectLst/>
                          <a:latin typeface="Arial"/>
                          <a:ea typeface="Calibri"/>
                          <a:cs typeface="Times New Roman"/>
                        </a:rPr>
                        <a:t>2 %</a:t>
                      </a:r>
                      <a:endParaRPr lang="nl-BE" sz="2400" u="sng" dirty="0">
                        <a:effectLst/>
                        <a:latin typeface="Arial"/>
                        <a:ea typeface="Calibri"/>
                        <a:cs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4643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effectLst/>
                          <a:latin typeface="Arial" pitchFamily="34" charset="0"/>
                          <a:ea typeface="Calibri"/>
                          <a:cs typeface="Times New Roman"/>
                        </a:rPr>
                        <a:t>Dark Current</a:t>
                      </a:r>
                      <a:endParaRPr lang="nl-BE" sz="1600" baseline="0" dirty="0" smtClean="0">
                        <a:effectLst/>
                        <a:latin typeface="Arial" pitchFamily="34" charset="0"/>
                        <a:ea typeface="Calibri"/>
                        <a:cs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r>
                        <a:rPr lang="en-US" sz="1600" dirty="0" smtClean="0">
                          <a:latin typeface="Arial" pitchFamily="34" charset="0"/>
                          <a:cs typeface="Arial" pitchFamily="34" charset="0"/>
                        </a:rPr>
                        <a:t>&lt; </a:t>
                      </a:r>
                      <a:r>
                        <a:rPr lang="en-US" sz="1600" b="0" u="sng" baseline="0" dirty="0" smtClean="0">
                          <a:uFillTx/>
                          <a:latin typeface="Arial" pitchFamily="34" charset="0"/>
                          <a:cs typeface="Arial" pitchFamily="34" charset="0"/>
                        </a:rPr>
                        <a:t>0.5</a:t>
                      </a:r>
                      <a:r>
                        <a:rPr lang="en-US" sz="1600" u="none" dirty="0" smtClean="0">
                          <a:latin typeface="Arial" pitchFamily="34" charset="0"/>
                          <a:cs typeface="Arial" pitchFamily="34" charset="0"/>
                        </a:rPr>
                        <a:t> e-/pixel/frame</a:t>
                      </a:r>
                      <a:endParaRPr lang="en-US" sz="1600" u="none" dirty="0">
                        <a:latin typeface="Arial" pitchFamily="34" charset="0"/>
                        <a:cs typeface="Arial" pitchFamily="34" charset="0"/>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78558">
                <a:tc>
                  <a:txBody>
                    <a:bodyPr/>
                    <a:lstStyle/>
                    <a:p>
                      <a:pPr>
                        <a:lnSpc>
                          <a:spcPct val="100000"/>
                        </a:lnSpc>
                        <a:spcAft>
                          <a:spcPts val="0"/>
                        </a:spcAft>
                      </a:pPr>
                      <a:r>
                        <a:rPr lang="en-US" sz="1600" dirty="0">
                          <a:effectLst/>
                          <a:latin typeface="Arial"/>
                          <a:ea typeface="Calibri"/>
                          <a:cs typeface="Times New Roman"/>
                        </a:rPr>
                        <a:t>QE</a:t>
                      </a:r>
                      <a:endParaRPr lang="nl-BE" sz="1600" dirty="0">
                        <a:effectLst/>
                        <a:latin typeface="Arial"/>
                        <a:ea typeface="Calibri"/>
                        <a:cs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Aft>
                          <a:spcPts val="0"/>
                        </a:spcAft>
                      </a:pPr>
                      <a:r>
                        <a:rPr lang="en-US" sz="1600" dirty="0" smtClean="0">
                          <a:effectLst/>
                          <a:latin typeface="Arial"/>
                          <a:ea typeface="Calibri"/>
                          <a:cs typeface="Times New Roman"/>
                        </a:rPr>
                        <a:t>&gt; </a:t>
                      </a:r>
                      <a:r>
                        <a:rPr lang="en-US" sz="1600" u="sng" dirty="0" smtClean="0">
                          <a:effectLst/>
                          <a:latin typeface="+mn-lt"/>
                          <a:ea typeface="Calibri"/>
                          <a:cs typeface="Times New Roman"/>
                        </a:rPr>
                        <a:t>90%</a:t>
                      </a:r>
                      <a:r>
                        <a:rPr lang="en-US" sz="1600" dirty="0" smtClean="0">
                          <a:effectLst/>
                          <a:latin typeface="+mn-lt"/>
                          <a:ea typeface="Calibri"/>
                          <a:cs typeface="Times New Roman"/>
                        </a:rPr>
                        <a:t> at 589nm; optimized for the red</a:t>
                      </a:r>
                    </a:p>
                    <a:p>
                      <a:pPr>
                        <a:lnSpc>
                          <a:spcPct val="100000"/>
                        </a:lnSpc>
                        <a:spcAft>
                          <a:spcPts val="0"/>
                        </a:spcAft>
                      </a:pPr>
                      <a:r>
                        <a:rPr lang="en-US" sz="1600" dirty="0" smtClean="0">
                          <a:effectLst/>
                          <a:latin typeface="+mn-lt"/>
                          <a:ea typeface="Calibri"/>
                          <a:cs typeface="Times New Roman"/>
                        </a:rPr>
                        <a:t>          </a:t>
                      </a:r>
                      <a:r>
                        <a:rPr lang="en-US" sz="1600" dirty="0" smtClean="0">
                          <a:effectLst/>
                          <a:latin typeface="Arial"/>
                          <a:ea typeface="Calibri"/>
                          <a:cs typeface="Arial"/>
                        </a:rPr>
                        <a:t>→</a:t>
                      </a:r>
                      <a:r>
                        <a:rPr lang="en-US" sz="1600" dirty="0" smtClean="0">
                          <a:effectLst/>
                          <a:latin typeface="Arial"/>
                          <a:ea typeface="Calibri"/>
                          <a:cs typeface="Times New Roman"/>
                        </a:rPr>
                        <a:t> </a:t>
                      </a:r>
                      <a:r>
                        <a:rPr lang="en-US" sz="1600" dirty="0" err="1" smtClean="0">
                          <a:effectLst/>
                          <a:latin typeface="Arial"/>
                          <a:ea typeface="Calibri"/>
                          <a:cs typeface="Times New Roman"/>
                        </a:rPr>
                        <a:t>BackSide</a:t>
                      </a:r>
                      <a:r>
                        <a:rPr lang="en-US" sz="1600" dirty="0" smtClean="0">
                          <a:effectLst/>
                          <a:latin typeface="Arial"/>
                          <a:ea typeface="Calibri"/>
                          <a:cs typeface="Times New Roman"/>
                        </a:rPr>
                        <a:t> Illumination </a:t>
                      </a:r>
                      <a:r>
                        <a:rPr lang="en-US" sz="1600" dirty="0">
                          <a:effectLst/>
                          <a:latin typeface="Arial"/>
                          <a:ea typeface="Calibri"/>
                          <a:cs typeface="Times New Roman"/>
                        </a:rPr>
                        <a:t>(BSI) </a:t>
                      </a:r>
                      <a:endParaRPr lang="nl-BE" sz="1600" dirty="0">
                        <a:effectLst/>
                        <a:latin typeface="Arial"/>
                        <a:ea typeface="Calibri"/>
                        <a:cs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541206">
                <a:tc>
                  <a:txBody>
                    <a:bodyPr/>
                    <a:lstStyle/>
                    <a:p>
                      <a:pPr>
                        <a:lnSpc>
                          <a:spcPct val="100000"/>
                        </a:lnSpc>
                        <a:spcAft>
                          <a:spcPts val="0"/>
                        </a:spcAft>
                      </a:pPr>
                      <a:r>
                        <a:rPr lang="en-US" sz="1600" dirty="0" smtClean="0">
                          <a:effectLst/>
                          <a:latin typeface="Arial"/>
                          <a:ea typeface="Calibri"/>
                          <a:cs typeface="Times New Roman"/>
                        </a:rPr>
                        <a:t>Point Spread Function</a:t>
                      </a:r>
                      <a:endParaRPr lang="nl-BE" sz="1600" dirty="0">
                        <a:effectLst/>
                        <a:latin typeface="Arial"/>
                        <a:ea typeface="Calibri"/>
                        <a:cs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nSpc>
                          <a:spcPct val="100000"/>
                        </a:lnSpc>
                        <a:spcAft>
                          <a:spcPts val="0"/>
                        </a:spcAft>
                      </a:pPr>
                      <a:r>
                        <a:rPr lang="en-US" sz="1600" dirty="0" smtClean="0">
                          <a:effectLst/>
                          <a:latin typeface="Arial"/>
                          <a:ea typeface="Calibri"/>
                          <a:cs typeface="Times New Roman"/>
                        </a:rPr>
                        <a:t>&lt; </a:t>
                      </a:r>
                      <a:r>
                        <a:rPr lang="en-US" sz="1600" u="sng" dirty="0" smtClean="0">
                          <a:effectLst/>
                          <a:latin typeface="Arial"/>
                          <a:ea typeface="Calibri"/>
                          <a:cs typeface="Times New Roman"/>
                        </a:rPr>
                        <a:t>0.8 pixel </a:t>
                      </a:r>
                      <a:r>
                        <a:rPr lang="en-US" sz="1600" dirty="0" smtClean="0">
                          <a:effectLst/>
                          <a:latin typeface="Arial"/>
                          <a:ea typeface="Calibri"/>
                          <a:cs typeface="Times New Roman"/>
                        </a:rPr>
                        <a:t>FWHM</a:t>
                      </a: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541206">
                <a:tc>
                  <a:txBody>
                    <a:bodyPr/>
                    <a:lstStyle/>
                    <a:p>
                      <a:pPr marL="0" algn="l" rtl="0" eaLnBrk="1" fontAlgn="ctr" latinLnBrk="0" hangingPunct="1">
                        <a:spcBef>
                          <a:spcPts val="0"/>
                        </a:spcBef>
                        <a:spcAft>
                          <a:spcPts val="0"/>
                        </a:spcAft>
                      </a:pPr>
                      <a:r>
                        <a:rPr lang="en-US" sz="1600" b="0" i="0" u="none" strike="noStrike" kern="1200" dirty="0">
                          <a:solidFill>
                            <a:schemeClr val="tx1"/>
                          </a:solidFill>
                          <a:latin typeface="Arial"/>
                          <a:ea typeface="ＭＳ Ｐゴシック"/>
                          <a:cs typeface="Arial"/>
                        </a:rPr>
                        <a:t>Cosmetics</a:t>
                      </a:r>
                      <a:endParaRPr lang="en-US" sz="1600" b="0" i="0" u="none" strike="noStrike" kern="1200" dirty="0">
                        <a:solidFill>
                          <a:schemeClr val="tx1"/>
                        </a:solidFill>
                        <a:latin typeface="Arial"/>
                        <a:ea typeface="Times New Roman"/>
                        <a:cs typeface="Arial"/>
                      </a:endParaRPr>
                    </a:p>
                  </a:txBody>
                  <a:tcPr marL="68584" marR="6858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algn="l" rtl="0" eaLnBrk="1" fontAlgn="ctr" latinLnBrk="0" hangingPunct="1">
                        <a:spcBef>
                          <a:spcPts val="0"/>
                        </a:spcBef>
                        <a:spcAft>
                          <a:spcPts val="0"/>
                        </a:spcAft>
                      </a:pPr>
                      <a:r>
                        <a:rPr lang="en-US" sz="1600" b="0" i="0" u="none" strike="noStrike" kern="1200" dirty="0">
                          <a:solidFill>
                            <a:schemeClr val="tx1"/>
                          </a:solidFill>
                          <a:latin typeface="Arial"/>
                          <a:ea typeface="ＭＳ Ｐゴシック"/>
                          <a:cs typeface="Arial"/>
                        </a:rPr>
                        <a:t>&lt; 0.1% bad</a:t>
                      </a:r>
                      <a:r>
                        <a:rPr lang="en-US" sz="1600" b="0" i="0" u="none" strike="noStrike" kern="1200" baseline="0" dirty="0">
                          <a:solidFill>
                            <a:schemeClr val="tx1"/>
                          </a:solidFill>
                          <a:latin typeface="Arial"/>
                          <a:ea typeface="ＭＳ Ｐゴシック"/>
                          <a:cs typeface="Arial"/>
                        </a:rPr>
                        <a:t> pixels</a:t>
                      </a:r>
                      <a:endParaRPr lang="en-US" sz="1600" b="0" i="0" u="none" strike="noStrike" kern="1200" dirty="0">
                        <a:solidFill>
                          <a:schemeClr val="tx1"/>
                        </a:solidFill>
                        <a:latin typeface="Arial"/>
                        <a:ea typeface="Times New Roman"/>
                        <a:cs typeface="Arial"/>
                      </a:endParaRPr>
                    </a:p>
                  </a:txBody>
                  <a:tcPr marL="68584" marR="6858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bl>
          </a:graphicData>
        </a:graphic>
      </p:graphicFrame>
      <p:sp>
        <p:nvSpPr>
          <p:cNvPr id="358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41EB5822-CD0C-43F7-B4FB-14CA5F401633}" type="slidenum">
              <a:rPr lang="en-US" sz="1400" smtClean="0"/>
              <a:pPr/>
              <a:t>27</a:t>
            </a:fld>
            <a:endParaRPr lang="en-US" sz="1400" smtClean="0"/>
          </a:p>
        </p:txBody>
      </p:sp>
      <p:sp>
        <p:nvSpPr>
          <p:cNvPr id="3587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35874" name="Date Placeholder 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grpSp>
        <p:nvGrpSpPr>
          <p:cNvPr id="2" name="Group 12"/>
          <p:cNvGrpSpPr>
            <a:grpSpLocks/>
          </p:cNvGrpSpPr>
          <p:nvPr/>
        </p:nvGrpSpPr>
        <p:grpSpPr bwMode="auto">
          <a:xfrm>
            <a:off x="1258888" y="1196975"/>
            <a:ext cx="7634287" cy="2449513"/>
            <a:chOff x="1187450" y="1484784"/>
            <a:chExt cx="7633292" cy="2449041"/>
          </a:xfrm>
        </p:grpSpPr>
        <p:grpSp>
          <p:nvGrpSpPr>
            <p:cNvPr id="35876" name="Group 12"/>
            <p:cNvGrpSpPr>
              <a:grpSpLocks/>
            </p:cNvGrpSpPr>
            <p:nvPr/>
          </p:nvGrpSpPr>
          <p:grpSpPr bwMode="auto">
            <a:xfrm>
              <a:off x="1187450" y="1484784"/>
              <a:ext cx="4608513" cy="2449041"/>
              <a:chOff x="1187624" y="1485377"/>
              <a:chExt cx="4608512" cy="2447679"/>
            </a:xfrm>
          </p:grpSpPr>
          <p:sp>
            <p:nvSpPr>
              <p:cNvPr id="35878" name="Rounded Rectangle 8"/>
              <p:cNvSpPr>
                <a:spLocks noChangeArrowheads="1"/>
              </p:cNvSpPr>
              <p:nvPr/>
            </p:nvSpPr>
            <p:spPr bwMode="auto">
              <a:xfrm>
                <a:off x="1187624" y="1485377"/>
                <a:ext cx="3744416" cy="360040"/>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sp>
            <p:nvSpPr>
              <p:cNvPr id="35879" name="Rounded Rectangle 9"/>
              <p:cNvSpPr>
                <a:spLocks noChangeArrowheads="1"/>
              </p:cNvSpPr>
              <p:nvPr/>
            </p:nvSpPr>
            <p:spPr bwMode="auto">
              <a:xfrm>
                <a:off x="1187624" y="2564904"/>
                <a:ext cx="3744416" cy="360040"/>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sp>
            <p:nvSpPr>
              <p:cNvPr id="35880" name="Rounded Rectangle 10"/>
              <p:cNvSpPr>
                <a:spLocks noChangeArrowheads="1"/>
              </p:cNvSpPr>
              <p:nvPr/>
            </p:nvSpPr>
            <p:spPr bwMode="auto">
              <a:xfrm>
                <a:off x="1187624" y="3068960"/>
                <a:ext cx="3744416" cy="360040"/>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sp>
            <p:nvSpPr>
              <p:cNvPr id="35881" name="Rounded Rectangle 11"/>
              <p:cNvSpPr>
                <a:spLocks noChangeArrowheads="1"/>
              </p:cNvSpPr>
              <p:nvPr/>
            </p:nvSpPr>
            <p:spPr bwMode="auto">
              <a:xfrm>
                <a:off x="1187624" y="3573016"/>
                <a:ext cx="4608512" cy="360040"/>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sp>
            <p:nvSpPr>
              <p:cNvPr id="35882" name="Rounded Rectangle 8"/>
              <p:cNvSpPr>
                <a:spLocks noChangeArrowheads="1"/>
              </p:cNvSpPr>
              <p:nvPr/>
            </p:nvSpPr>
            <p:spPr bwMode="auto">
              <a:xfrm>
                <a:off x="1187624" y="2061121"/>
                <a:ext cx="3744416" cy="360040"/>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grpSp>
        <p:sp>
          <p:nvSpPr>
            <p:cNvPr id="35877" name="TextBox 11"/>
            <p:cNvSpPr txBox="1">
              <a:spLocks noChangeArrowheads="1"/>
            </p:cNvSpPr>
            <p:nvPr/>
          </p:nvSpPr>
          <p:spPr bwMode="auto">
            <a:xfrm>
              <a:off x="5868414" y="1700601"/>
              <a:ext cx="2952328" cy="2062104"/>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a:solidFill>
                    <a:srgbClr val="FF0000"/>
                  </a:solidFill>
                </a:rPr>
                <a:t>Already verified in Technology Demonstrator</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55"/>
          <p:cNvSpPr>
            <a:spLocks noGrp="1"/>
          </p:cNvSpPr>
          <p:nvPr>
            <p:ph type="title"/>
          </p:nvPr>
        </p:nvSpPr>
        <p:spPr>
          <a:xfrm>
            <a:off x="900113" y="152400"/>
            <a:ext cx="6264275" cy="633413"/>
          </a:xfrm>
        </p:spPr>
        <p:txBody>
          <a:bodyPr/>
          <a:lstStyle/>
          <a:p>
            <a:r>
              <a:rPr lang="en-US" sz="2800" smtClean="0"/>
              <a:t>Video Chain – single slope ADC</a:t>
            </a:r>
          </a:p>
        </p:txBody>
      </p:sp>
      <p:sp>
        <p:nvSpPr>
          <p:cNvPr id="368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368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368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20241663-A5C9-4828-8963-D5E12AD6877E}" type="slidenum">
              <a:rPr lang="en-US" sz="1400" smtClean="0"/>
              <a:pPr/>
              <a:t>28</a:t>
            </a:fld>
            <a:endParaRPr lang="en-US" sz="1400" smtClean="0"/>
          </a:p>
        </p:txBody>
      </p:sp>
      <p:grpSp>
        <p:nvGrpSpPr>
          <p:cNvPr id="2" name="Group 334"/>
          <p:cNvGrpSpPr>
            <a:grpSpLocks/>
          </p:cNvGrpSpPr>
          <p:nvPr/>
        </p:nvGrpSpPr>
        <p:grpSpPr bwMode="auto">
          <a:xfrm>
            <a:off x="4284663" y="3789363"/>
            <a:ext cx="4537075" cy="2374900"/>
            <a:chOff x="4283968" y="3789363"/>
            <a:chExt cx="4537075" cy="2374900"/>
          </a:xfrm>
        </p:grpSpPr>
        <p:sp>
          <p:nvSpPr>
            <p:cNvPr id="37157" name="Rectangle 137"/>
            <p:cNvSpPr>
              <a:spLocks noChangeArrowheads="1"/>
            </p:cNvSpPr>
            <p:nvPr/>
          </p:nvSpPr>
          <p:spPr bwMode="auto">
            <a:xfrm>
              <a:off x="4283968" y="5373016"/>
              <a:ext cx="1008438" cy="43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400">
                  <a:solidFill>
                    <a:srgbClr val="0000FF"/>
                  </a:solidFill>
                  <a:cs typeface="Arial" charset="0"/>
                </a:rPr>
                <a:t>comparator output</a:t>
              </a:r>
            </a:p>
          </p:txBody>
        </p:sp>
        <p:sp>
          <p:nvSpPr>
            <p:cNvPr id="37158" name="Rectangle 137"/>
            <p:cNvSpPr>
              <a:spLocks noChangeArrowheads="1"/>
            </p:cNvSpPr>
            <p:nvPr/>
          </p:nvSpPr>
          <p:spPr bwMode="auto">
            <a:xfrm>
              <a:off x="4283968" y="5876906"/>
              <a:ext cx="1008239" cy="2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r"/>
              <a:r>
                <a:rPr lang="en-US" sz="1400">
                  <a:solidFill>
                    <a:srgbClr val="00B050"/>
                  </a:solidFill>
                  <a:cs typeface="Arial" charset="0"/>
                </a:rPr>
                <a:t>Gray code</a:t>
              </a:r>
            </a:p>
          </p:txBody>
        </p:sp>
        <p:grpSp>
          <p:nvGrpSpPr>
            <p:cNvPr id="37159" name="Group 333"/>
            <p:cNvGrpSpPr>
              <a:grpSpLocks/>
            </p:cNvGrpSpPr>
            <p:nvPr/>
          </p:nvGrpSpPr>
          <p:grpSpPr bwMode="auto">
            <a:xfrm>
              <a:off x="4428002" y="3789363"/>
              <a:ext cx="4393041" cy="2374900"/>
              <a:chOff x="4428002" y="3789363"/>
              <a:chExt cx="4393041" cy="2374900"/>
            </a:xfrm>
          </p:grpSpPr>
          <p:cxnSp>
            <p:nvCxnSpPr>
              <p:cNvPr id="37160" name="Straight Connector 548"/>
              <p:cNvCxnSpPr>
                <a:cxnSpLocks noChangeShapeType="1"/>
                <a:endCxn id="37175" idx="3"/>
              </p:cNvCxnSpPr>
              <p:nvPr/>
            </p:nvCxnSpPr>
            <p:spPr bwMode="auto">
              <a:xfrm>
                <a:off x="8604992" y="3789363"/>
                <a:ext cx="8190" cy="2091169"/>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37161" name="Straight Connector 356"/>
              <p:cNvCxnSpPr>
                <a:cxnSpLocks noChangeShapeType="1"/>
              </p:cNvCxnSpPr>
              <p:nvPr/>
            </p:nvCxnSpPr>
            <p:spPr bwMode="auto">
              <a:xfrm>
                <a:off x="5364224" y="5085079"/>
                <a:ext cx="719229"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162" name="Straight Connector 441"/>
              <p:cNvCxnSpPr>
                <a:cxnSpLocks noChangeShapeType="1"/>
              </p:cNvCxnSpPr>
              <p:nvPr/>
            </p:nvCxnSpPr>
            <p:spPr bwMode="auto">
              <a:xfrm flipV="1">
                <a:off x="6084395" y="5085079"/>
                <a:ext cx="0" cy="21582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163" name="Straight Connector 445"/>
              <p:cNvCxnSpPr>
                <a:cxnSpLocks noChangeShapeType="1"/>
              </p:cNvCxnSpPr>
              <p:nvPr/>
            </p:nvCxnSpPr>
            <p:spPr bwMode="auto">
              <a:xfrm flipH="1">
                <a:off x="6084396" y="5301032"/>
                <a:ext cx="432101"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164" name="Straight Connector 445"/>
              <p:cNvCxnSpPr>
                <a:cxnSpLocks noChangeShapeType="1"/>
              </p:cNvCxnSpPr>
              <p:nvPr/>
            </p:nvCxnSpPr>
            <p:spPr bwMode="auto">
              <a:xfrm flipH="1">
                <a:off x="6516499" y="3789363"/>
                <a:ext cx="2088493" cy="151166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165" name="Straight Connector 445"/>
              <p:cNvCxnSpPr>
                <a:cxnSpLocks noChangeShapeType="1"/>
              </p:cNvCxnSpPr>
              <p:nvPr/>
            </p:nvCxnSpPr>
            <p:spPr bwMode="auto">
              <a:xfrm flipH="1">
                <a:off x="5364225" y="5516985"/>
                <a:ext cx="2232528" cy="0"/>
              </a:xfrm>
              <a:prstGeom prst="line">
                <a:avLst/>
              </a:prstGeom>
              <a:noFill/>
              <a:ln w="28575" algn="ctr">
                <a:solidFill>
                  <a:srgbClr val="0000FF"/>
                </a:solidFill>
                <a:round/>
                <a:headEnd/>
                <a:tailEnd/>
              </a:ln>
              <a:extLst>
                <a:ext uri="{909E8E84-426E-40DD-AFC4-6F175D3DCCD1}">
                  <a14:hiddenFill xmlns:a14="http://schemas.microsoft.com/office/drawing/2010/main">
                    <a:noFill/>
                  </a14:hiddenFill>
                </a:ext>
              </a:extLst>
            </p:spPr>
          </p:cxnSp>
          <p:cxnSp>
            <p:nvCxnSpPr>
              <p:cNvPr id="37166" name="Straight Connector 445"/>
              <p:cNvCxnSpPr>
                <a:cxnSpLocks noChangeShapeType="1"/>
              </p:cNvCxnSpPr>
              <p:nvPr/>
            </p:nvCxnSpPr>
            <p:spPr bwMode="auto">
              <a:xfrm flipH="1">
                <a:off x="7596753" y="3861347"/>
                <a:ext cx="288068" cy="1655638"/>
              </a:xfrm>
              <a:prstGeom prst="line">
                <a:avLst/>
              </a:prstGeom>
              <a:noFill/>
              <a:ln w="28575" algn="ctr">
                <a:solidFill>
                  <a:srgbClr val="0000FF"/>
                </a:solidFill>
                <a:round/>
                <a:headEnd/>
                <a:tailEnd/>
              </a:ln>
              <a:extLst>
                <a:ext uri="{909E8E84-426E-40DD-AFC4-6F175D3DCCD1}">
                  <a14:hiddenFill xmlns:a14="http://schemas.microsoft.com/office/drawing/2010/main">
                    <a:noFill/>
                  </a14:hiddenFill>
                </a:ext>
              </a:extLst>
            </p:spPr>
          </p:cxnSp>
          <p:cxnSp>
            <p:nvCxnSpPr>
              <p:cNvPr id="37167" name="Straight Connector 445"/>
              <p:cNvCxnSpPr>
                <a:cxnSpLocks noChangeShapeType="1"/>
              </p:cNvCxnSpPr>
              <p:nvPr/>
            </p:nvCxnSpPr>
            <p:spPr bwMode="auto">
              <a:xfrm flipH="1">
                <a:off x="7884822" y="3861347"/>
                <a:ext cx="720170" cy="0"/>
              </a:xfrm>
              <a:prstGeom prst="line">
                <a:avLst/>
              </a:prstGeom>
              <a:noFill/>
              <a:ln w="28575" algn="ctr">
                <a:solidFill>
                  <a:srgbClr val="0000FF"/>
                </a:solidFill>
                <a:round/>
                <a:headEnd/>
                <a:tailEnd/>
              </a:ln>
              <a:extLst>
                <a:ext uri="{909E8E84-426E-40DD-AFC4-6F175D3DCCD1}">
                  <a14:hiddenFill xmlns:a14="http://schemas.microsoft.com/office/drawing/2010/main">
                    <a:noFill/>
                  </a14:hiddenFill>
                </a:ext>
              </a:extLst>
            </p:spPr>
          </p:cxnSp>
          <p:sp>
            <p:nvSpPr>
              <p:cNvPr id="37168" name="Rectangle 137"/>
              <p:cNvSpPr>
                <a:spLocks noChangeArrowheads="1"/>
              </p:cNvSpPr>
              <p:nvPr/>
            </p:nvSpPr>
            <p:spPr bwMode="auto">
              <a:xfrm>
                <a:off x="4428002" y="4941111"/>
                <a:ext cx="864205" cy="2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r"/>
                <a:r>
                  <a:rPr lang="en-US" sz="1400">
                    <a:solidFill>
                      <a:srgbClr val="000000"/>
                    </a:solidFill>
                    <a:cs typeface="Arial" charset="0"/>
                  </a:rPr>
                  <a:t>ramp</a:t>
                </a:r>
              </a:p>
            </p:txBody>
          </p:sp>
          <p:sp>
            <p:nvSpPr>
              <p:cNvPr id="37169" name="Rectangle 137"/>
              <p:cNvSpPr>
                <a:spLocks noChangeArrowheads="1"/>
              </p:cNvSpPr>
              <p:nvPr/>
            </p:nvSpPr>
            <p:spPr bwMode="auto">
              <a:xfrm>
                <a:off x="5364224" y="5157063"/>
                <a:ext cx="576336" cy="18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r>
                  <a:rPr lang="en-US" sz="1200">
                    <a:solidFill>
                      <a:srgbClr val="000000"/>
                    </a:solidFill>
                    <a:cs typeface="Arial" charset="0"/>
                  </a:rPr>
                  <a:t>offset</a:t>
                </a:r>
              </a:p>
            </p:txBody>
          </p:sp>
          <p:cxnSp>
            <p:nvCxnSpPr>
              <p:cNvPr id="37170" name="Straight Connector 441"/>
              <p:cNvCxnSpPr>
                <a:cxnSpLocks noChangeShapeType="1"/>
              </p:cNvCxnSpPr>
              <p:nvPr/>
            </p:nvCxnSpPr>
            <p:spPr bwMode="auto">
              <a:xfrm flipV="1">
                <a:off x="5940360" y="5085079"/>
                <a:ext cx="0" cy="215829"/>
              </a:xfrm>
              <a:prstGeom prst="line">
                <a:avLst/>
              </a:prstGeom>
              <a:noFill/>
              <a:ln w="63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7171" name="Straight Connector 395"/>
              <p:cNvCxnSpPr>
                <a:cxnSpLocks noChangeShapeType="1"/>
              </p:cNvCxnSpPr>
              <p:nvPr/>
            </p:nvCxnSpPr>
            <p:spPr bwMode="auto">
              <a:xfrm>
                <a:off x="5364224" y="5948890"/>
                <a:ext cx="3240768" cy="0"/>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sp>
            <p:nvSpPr>
              <p:cNvPr id="37172" name="Rectangle 137"/>
              <p:cNvSpPr>
                <a:spLocks noChangeArrowheads="1"/>
              </p:cNvSpPr>
              <p:nvPr/>
            </p:nvSpPr>
            <p:spPr bwMode="auto">
              <a:xfrm>
                <a:off x="6228429" y="5948890"/>
                <a:ext cx="360085" cy="2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r>
                  <a:rPr lang="en-US" sz="1400">
                    <a:solidFill>
                      <a:srgbClr val="00B050"/>
                    </a:solidFill>
                    <a:cs typeface="Arial" charset="0"/>
                  </a:rPr>
                  <a:t>0</a:t>
                </a:r>
              </a:p>
            </p:txBody>
          </p:sp>
          <p:sp>
            <p:nvSpPr>
              <p:cNvPr id="37173" name="Rectangle 137"/>
              <p:cNvSpPr>
                <a:spLocks noChangeArrowheads="1"/>
              </p:cNvSpPr>
              <p:nvPr/>
            </p:nvSpPr>
            <p:spPr bwMode="auto">
              <a:xfrm>
                <a:off x="8460958" y="5948890"/>
                <a:ext cx="360085" cy="2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r>
                  <a:rPr lang="en-US" sz="1400">
                    <a:solidFill>
                      <a:srgbClr val="00B050"/>
                    </a:solidFill>
                    <a:cs typeface="Arial" charset="0"/>
                  </a:rPr>
                  <a:t>512</a:t>
                </a:r>
              </a:p>
            </p:txBody>
          </p:sp>
          <p:sp>
            <p:nvSpPr>
              <p:cNvPr id="37174" name="Isosceles Triangle 572"/>
              <p:cNvSpPr>
                <a:spLocks noChangeArrowheads="1"/>
              </p:cNvSpPr>
              <p:nvPr/>
            </p:nvSpPr>
            <p:spPr bwMode="auto">
              <a:xfrm>
                <a:off x="6430736" y="5800186"/>
                <a:ext cx="212405" cy="152300"/>
              </a:xfrm>
              <a:prstGeom prst="triangle">
                <a:avLst>
                  <a:gd name="adj" fmla="val 50000"/>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37175" name="Rectangle 573"/>
              <p:cNvSpPr>
                <a:spLocks noChangeArrowheads="1"/>
              </p:cNvSpPr>
              <p:nvPr/>
            </p:nvSpPr>
            <p:spPr bwMode="auto">
              <a:xfrm>
                <a:off x="6547237" y="5808547"/>
                <a:ext cx="2065945" cy="143968"/>
              </a:xfrm>
              <a:prstGeom prst="rect">
                <a:avLst/>
              </a:prstGeom>
              <a:solidFill>
                <a:srgbClr val="00B050"/>
              </a:solidFill>
              <a:ln>
                <a:noFill/>
              </a:ln>
              <a:extLst>
                <a:ext uri="{91240B29-F687-4F45-9708-019B960494DF}">
                  <a14:hiddenLine xmlns:a14="http://schemas.microsoft.com/office/drawing/2010/main" w="19050" algn="ctr">
                    <a:solidFill>
                      <a:srgbClr val="000000"/>
                    </a:solidFill>
                    <a:round/>
                    <a:headEnd/>
                    <a:tailEnd/>
                  </a14:hiddenLine>
                </a:ext>
              </a:extLst>
            </p:spPr>
            <p:txBody>
              <a:bodyPr/>
              <a:lstStyle/>
              <a:p>
                <a:pPr marL="342900" indent="-342900">
                  <a:spcBef>
                    <a:spcPct val="20000"/>
                  </a:spcBef>
                  <a:buFontTx/>
                  <a:buChar char="•"/>
                </a:pPr>
                <a:endParaRPr lang="it-IT"/>
              </a:p>
            </p:txBody>
          </p:sp>
          <p:cxnSp>
            <p:nvCxnSpPr>
              <p:cNvPr id="37176" name="Straight Connector 441"/>
              <p:cNvCxnSpPr>
                <a:cxnSpLocks noChangeShapeType="1"/>
              </p:cNvCxnSpPr>
              <p:nvPr/>
            </p:nvCxnSpPr>
            <p:spPr bwMode="auto">
              <a:xfrm flipV="1">
                <a:off x="7812804" y="4437221"/>
                <a:ext cx="0" cy="1295715"/>
              </a:xfrm>
              <a:prstGeom prst="line">
                <a:avLst/>
              </a:prstGeom>
              <a:noFill/>
              <a:ln w="19050" algn="ctr">
                <a:solidFill>
                  <a:srgbClr val="00B050"/>
                </a:solidFill>
                <a:round/>
                <a:headEnd type="triangle" w="med" len="med"/>
                <a:tailEnd/>
              </a:ln>
              <a:extLst>
                <a:ext uri="{909E8E84-426E-40DD-AFC4-6F175D3DCCD1}">
                  <a14:hiddenFill xmlns:a14="http://schemas.microsoft.com/office/drawing/2010/main">
                    <a:noFill/>
                  </a14:hiddenFill>
                </a:ext>
              </a:extLst>
            </p:spPr>
          </p:cxnSp>
          <p:sp>
            <p:nvSpPr>
              <p:cNvPr id="37177" name="Rectangle 137"/>
              <p:cNvSpPr>
                <a:spLocks noChangeArrowheads="1"/>
              </p:cNvSpPr>
              <p:nvPr/>
            </p:nvSpPr>
            <p:spPr bwMode="auto">
              <a:xfrm>
                <a:off x="7884821" y="4869126"/>
                <a:ext cx="576137" cy="38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90000"/>
                  </a:lnSpc>
                </a:pPr>
                <a:r>
                  <a:rPr lang="en-US" sz="1400">
                    <a:solidFill>
                      <a:srgbClr val="00B050"/>
                    </a:solidFill>
                    <a:cs typeface="Arial" charset="0"/>
                  </a:rPr>
                  <a:t>Latch code</a:t>
                </a:r>
              </a:p>
            </p:txBody>
          </p:sp>
        </p:grpSp>
      </p:grpSp>
      <p:grpSp>
        <p:nvGrpSpPr>
          <p:cNvPr id="5" name="Group 332"/>
          <p:cNvGrpSpPr>
            <a:grpSpLocks/>
          </p:cNvGrpSpPr>
          <p:nvPr/>
        </p:nvGrpSpPr>
        <p:grpSpPr bwMode="auto">
          <a:xfrm>
            <a:off x="4427538" y="3573463"/>
            <a:ext cx="3817937" cy="1295400"/>
            <a:chOff x="4428002" y="3573016"/>
            <a:chExt cx="3816905" cy="1295555"/>
          </a:xfrm>
        </p:grpSpPr>
        <p:cxnSp>
          <p:nvCxnSpPr>
            <p:cNvPr id="37139" name="Straight Connector 356"/>
            <p:cNvCxnSpPr>
              <a:cxnSpLocks noChangeShapeType="1"/>
            </p:cNvCxnSpPr>
            <p:nvPr/>
          </p:nvCxnSpPr>
          <p:spPr bwMode="auto">
            <a:xfrm flipV="1">
              <a:off x="5364224" y="4797152"/>
              <a:ext cx="647936" cy="14"/>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7140" name="Straight Connector 356"/>
            <p:cNvCxnSpPr>
              <a:cxnSpLocks noChangeShapeType="1"/>
            </p:cNvCxnSpPr>
            <p:nvPr/>
          </p:nvCxnSpPr>
          <p:spPr bwMode="auto">
            <a:xfrm>
              <a:off x="6012160" y="4581127"/>
              <a:ext cx="2232747" cy="133"/>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7141" name="Straight Connector 356"/>
            <p:cNvCxnSpPr>
              <a:cxnSpLocks noChangeShapeType="1"/>
            </p:cNvCxnSpPr>
            <p:nvPr/>
          </p:nvCxnSpPr>
          <p:spPr bwMode="auto">
            <a:xfrm flipV="1">
              <a:off x="6012160" y="4581127"/>
              <a:ext cx="0" cy="215906"/>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7142" name="Rectangle 137"/>
            <p:cNvSpPr>
              <a:spLocks noChangeArrowheads="1"/>
            </p:cNvSpPr>
            <p:nvPr/>
          </p:nvSpPr>
          <p:spPr bwMode="auto">
            <a:xfrm>
              <a:off x="4428002" y="4653198"/>
              <a:ext cx="864205" cy="2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r"/>
              <a:r>
                <a:rPr lang="en-US" sz="1400">
                  <a:solidFill>
                    <a:srgbClr val="FF0000"/>
                  </a:solidFill>
                  <a:cs typeface="Arial" charset="0"/>
                </a:rPr>
                <a:t>video</a:t>
              </a:r>
            </a:p>
          </p:txBody>
        </p:sp>
        <p:sp>
          <p:nvSpPr>
            <p:cNvPr id="37143" name="Rectangle 137"/>
            <p:cNvSpPr>
              <a:spLocks noChangeArrowheads="1"/>
            </p:cNvSpPr>
            <p:nvPr/>
          </p:nvSpPr>
          <p:spPr bwMode="auto">
            <a:xfrm>
              <a:off x="5220072" y="4509120"/>
              <a:ext cx="864205" cy="2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r>
                <a:rPr lang="en-US" sz="1400">
                  <a:solidFill>
                    <a:srgbClr val="FF0000"/>
                  </a:solidFill>
                  <a:cs typeface="Arial" charset="0"/>
                </a:rPr>
                <a:t>reset</a:t>
              </a:r>
            </a:p>
          </p:txBody>
        </p:sp>
        <p:sp>
          <p:nvSpPr>
            <p:cNvPr id="37144" name="Rectangle 137"/>
            <p:cNvSpPr>
              <a:spLocks noChangeArrowheads="1"/>
            </p:cNvSpPr>
            <p:nvPr/>
          </p:nvSpPr>
          <p:spPr bwMode="auto">
            <a:xfrm>
              <a:off x="6300961" y="4293095"/>
              <a:ext cx="864205" cy="2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r>
                <a:rPr lang="en-US" sz="1400">
                  <a:solidFill>
                    <a:srgbClr val="FF0000"/>
                  </a:solidFill>
                  <a:cs typeface="Arial" charset="0"/>
                </a:rPr>
                <a:t>signal</a:t>
              </a:r>
            </a:p>
          </p:txBody>
        </p:sp>
        <p:cxnSp>
          <p:nvCxnSpPr>
            <p:cNvPr id="37145" name="Straight Connector 356"/>
            <p:cNvCxnSpPr>
              <a:cxnSpLocks noChangeShapeType="1"/>
            </p:cNvCxnSpPr>
            <p:nvPr/>
          </p:nvCxnSpPr>
          <p:spPr bwMode="auto">
            <a:xfrm flipV="1">
              <a:off x="6012929" y="3933055"/>
              <a:ext cx="144016" cy="14"/>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7146" name="Straight Connector 356"/>
            <p:cNvCxnSpPr>
              <a:cxnSpLocks noChangeShapeType="1"/>
            </p:cNvCxnSpPr>
            <p:nvPr/>
          </p:nvCxnSpPr>
          <p:spPr bwMode="auto">
            <a:xfrm flipV="1">
              <a:off x="6012929" y="3933055"/>
              <a:ext cx="0" cy="287914"/>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7147" name="Rectangle 137"/>
            <p:cNvSpPr>
              <a:spLocks noChangeArrowheads="1"/>
            </p:cNvSpPr>
            <p:nvPr/>
          </p:nvSpPr>
          <p:spPr bwMode="auto">
            <a:xfrm>
              <a:off x="4428771" y="4077134"/>
              <a:ext cx="864205" cy="2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r"/>
              <a:r>
                <a:rPr lang="en-US" sz="1400">
                  <a:solidFill>
                    <a:srgbClr val="FF0000"/>
                  </a:solidFill>
                  <a:cs typeface="Arial" charset="0"/>
                </a:rPr>
                <a:t>transfer</a:t>
              </a:r>
            </a:p>
          </p:txBody>
        </p:sp>
        <p:cxnSp>
          <p:nvCxnSpPr>
            <p:cNvPr id="37148" name="Straight Connector 356"/>
            <p:cNvCxnSpPr>
              <a:cxnSpLocks noChangeShapeType="1"/>
            </p:cNvCxnSpPr>
            <p:nvPr/>
          </p:nvCxnSpPr>
          <p:spPr bwMode="auto">
            <a:xfrm flipV="1">
              <a:off x="6156945" y="3933055"/>
              <a:ext cx="0" cy="287914"/>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7149" name="Straight Connector 356"/>
            <p:cNvCxnSpPr>
              <a:cxnSpLocks noChangeShapeType="1"/>
            </p:cNvCxnSpPr>
            <p:nvPr/>
          </p:nvCxnSpPr>
          <p:spPr bwMode="auto">
            <a:xfrm flipV="1">
              <a:off x="5436096" y="3573016"/>
              <a:ext cx="144016" cy="14"/>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7150" name="Straight Connector 356"/>
            <p:cNvCxnSpPr>
              <a:cxnSpLocks noChangeShapeType="1"/>
            </p:cNvCxnSpPr>
            <p:nvPr/>
          </p:nvCxnSpPr>
          <p:spPr bwMode="auto">
            <a:xfrm>
              <a:off x="5580112" y="3861047"/>
              <a:ext cx="216024"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7151" name="Straight Connector 356"/>
            <p:cNvCxnSpPr>
              <a:cxnSpLocks noChangeShapeType="1"/>
            </p:cNvCxnSpPr>
            <p:nvPr/>
          </p:nvCxnSpPr>
          <p:spPr bwMode="auto">
            <a:xfrm flipV="1">
              <a:off x="5436096" y="3573016"/>
              <a:ext cx="0" cy="287914"/>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7152" name="Rectangle 137"/>
            <p:cNvSpPr>
              <a:spLocks noChangeArrowheads="1"/>
            </p:cNvSpPr>
            <p:nvPr/>
          </p:nvSpPr>
          <p:spPr bwMode="auto">
            <a:xfrm>
              <a:off x="4428002" y="3717093"/>
              <a:ext cx="864205" cy="2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r"/>
              <a:r>
                <a:rPr lang="en-US" sz="1400">
                  <a:solidFill>
                    <a:srgbClr val="FF0000"/>
                  </a:solidFill>
                  <a:cs typeface="Arial" charset="0"/>
                </a:rPr>
                <a:t>reset</a:t>
              </a:r>
            </a:p>
          </p:txBody>
        </p:sp>
        <p:cxnSp>
          <p:nvCxnSpPr>
            <p:cNvPr id="37153" name="Straight Connector 356"/>
            <p:cNvCxnSpPr>
              <a:cxnSpLocks noChangeShapeType="1"/>
            </p:cNvCxnSpPr>
            <p:nvPr/>
          </p:nvCxnSpPr>
          <p:spPr bwMode="auto">
            <a:xfrm flipV="1">
              <a:off x="5580112" y="3573016"/>
              <a:ext cx="0" cy="287914"/>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7154" name="Straight Connector 356"/>
            <p:cNvCxnSpPr>
              <a:cxnSpLocks noChangeShapeType="1"/>
            </p:cNvCxnSpPr>
            <p:nvPr/>
          </p:nvCxnSpPr>
          <p:spPr bwMode="auto">
            <a:xfrm>
              <a:off x="5364088" y="4221087"/>
              <a:ext cx="648896" cy="1"/>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7155" name="Straight Connector 356"/>
            <p:cNvCxnSpPr>
              <a:cxnSpLocks noChangeShapeType="1"/>
            </p:cNvCxnSpPr>
            <p:nvPr/>
          </p:nvCxnSpPr>
          <p:spPr bwMode="auto">
            <a:xfrm>
              <a:off x="6156945" y="4221087"/>
              <a:ext cx="216024"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7156" name="Straight Connector 356"/>
            <p:cNvCxnSpPr>
              <a:cxnSpLocks noChangeShapeType="1"/>
            </p:cNvCxnSpPr>
            <p:nvPr/>
          </p:nvCxnSpPr>
          <p:spPr bwMode="auto">
            <a:xfrm>
              <a:off x="5364088" y="3861048"/>
              <a:ext cx="72008"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sp>
        <p:nvSpPr>
          <p:cNvPr id="39943" name="TextBox 577"/>
          <p:cNvSpPr txBox="1">
            <a:spLocks noChangeArrowheads="1"/>
          </p:cNvSpPr>
          <p:nvPr/>
        </p:nvSpPr>
        <p:spPr bwMode="auto">
          <a:xfrm>
            <a:off x="250825" y="4581525"/>
            <a:ext cx="3743325" cy="1754188"/>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buFont typeface="Arial" charset="0"/>
              <a:buChar char="•"/>
            </a:pPr>
            <a:r>
              <a:rPr lang="en-US" sz="1800"/>
              <a:t>Single slope ADC chosen for robustness, excellent low noise and linearity (DNL).</a:t>
            </a:r>
          </a:p>
          <a:p>
            <a:pPr eaLnBrk="1" hangingPunct="1">
              <a:buFont typeface="Arial" charset="0"/>
              <a:buChar char="•"/>
            </a:pPr>
            <a:r>
              <a:rPr lang="en-US" sz="1800"/>
              <a:t>Good compromise between speed, precision, power consumption, and area occupied</a:t>
            </a:r>
          </a:p>
        </p:txBody>
      </p:sp>
      <p:grpSp>
        <p:nvGrpSpPr>
          <p:cNvPr id="36873" name="Group 438"/>
          <p:cNvGrpSpPr>
            <a:grpSpLocks/>
          </p:cNvGrpSpPr>
          <p:nvPr/>
        </p:nvGrpSpPr>
        <p:grpSpPr bwMode="auto">
          <a:xfrm>
            <a:off x="395288" y="908050"/>
            <a:ext cx="2646362" cy="2414588"/>
            <a:chOff x="395536" y="908720"/>
            <a:chExt cx="2645842" cy="2413482"/>
          </a:xfrm>
        </p:grpSpPr>
        <p:sp>
          <p:nvSpPr>
            <p:cNvPr id="37072" name="Rectangle 163"/>
            <p:cNvSpPr>
              <a:spLocks noChangeArrowheads="1"/>
            </p:cNvSpPr>
            <p:nvPr/>
          </p:nvSpPr>
          <p:spPr bwMode="auto">
            <a:xfrm>
              <a:off x="2554053" y="1124744"/>
              <a:ext cx="487325" cy="33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r>
                <a:rPr lang="en-US" sz="1100">
                  <a:solidFill>
                    <a:srgbClr val="000000"/>
                  </a:solidFill>
                  <a:cs typeface="Arial" charset="0"/>
                </a:rPr>
                <a:t>Column</a:t>
              </a:r>
            </a:p>
            <a:p>
              <a:pPr marL="342900" indent="-342900" algn="ctr"/>
              <a:r>
                <a:rPr lang="en-US" sz="1100">
                  <a:solidFill>
                    <a:srgbClr val="000000"/>
                  </a:solidFill>
                  <a:cs typeface="Arial" charset="0"/>
                </a:rPr>
                <a:t>bus</a:t>
              </a:r>
            </a:p>
          </p:txBody>
        </p:sp>
        <p:sp>
          <p:nvSpPr>
            <p:cNvPr id="37073" name="Rectangle 297"/>
            <p:cNvSpPr>
              <a:spLocks noChangeArrowheads="1"/>
            </p:cNvSpPr>
            <p:nvPr/>
          </p:nvSpPr>
          <p:spPr bwMode="auto">
            <a:xfrm>
              <a:off x="395536" y="2560454"/>
              <a:ext cx="1339310" cy="549769"/>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sz="2400"/>
            </a:p>
          </p:txBody>
        </p:sp>
        <p:sp>
          <p:nvSpPr>
            <p:cNvPr id="37074" name="Rectangle 74"/>
            <p:cNvSpPr>
              <a:spLocks noChangeArrowheads="1"/>
            </p:cNvSpPr>
            <p:nvPr/>
          </p:nvSpPr>
          <p:spPr bwMode="auto">
            <a:xfrm>
              <a:off x="1501255" y="1421487"/>
              <a:ext cx="84962" cy="18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r>
                <a:rPr lang="en-US" sz="1200">
                  <a:solidFill>
                    <a:srgbClr val="000000"/>
                  </a:solidFill>
                  <a:cs typeface="Arial" charset="0"/>
                </a:rPr>
                <a:t>1</a:t>
              </a:r>
              <a:endParaRPr lang="en-US" sz="3600">
                <a:cs typeface="Arial" charset="0"/>
              </a:endParaRPr>
            </a:p>
          </p:txBody>
        </p:sp>
        <p:sp>
          <p:nvSpPr>
            <p:cNvPr id="37075" name="Rectangle 137"/>
            <p:cNvSpPr>
              <a:spLocks noChangeArrowheads="1"/>
            </p:cNvSpPr>
            <p:nvPr/>
          </p:nvSpPr>
          <p:spPr bwMode="auto">
            <a:xfrm>
              <a:off x="1259900" y="909390"/>
              <a:ext cx="481276" cy="15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r>
                <a:rPr lang="en-US" sz="1000" b="1">
                  <a:solidFill>
                    <a:srgbClr val="000000"/>
                  </a:solidFill>
                  <a:cs typeface="Arial" charset="0"/>
                </a:rPr>
                <a:t>VRST</a:t>
              </a:r>
            </a:p>
          </p:txBody>
        </p:sp>
        <p:cxnSp>
          <p:nvCxnSpPr>
            <p:cNvPr id="37076" name="Straight Connector 206"/>
            <p:cNvCxnSpPr>
              <a:cxnSpLocks noChangeShapeType="1"/>
            </p:cNvCxnSpPr>
            <p:nvPr/>
          </p:nvCxnSpPr>
          <p:spPr bwMode="auto">
            <a:xfrm flipV="1">
              <a:off x="1547242" y="1624755"/>
              <a:ext cx="0" cy="87987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77" name="Straight Connector 210"/>
            <p:cNvCxnSpPr>
              <a:cxnSpLocks noChangeShapeType="1"/>
            </p:cNvCxnSpPr>
            <p:nvPr/>
          </p:nvCxnSpPr>
          <p:spPr bwMode="auto">
            <a:xfrm>
              <a:off x="1427917" y="1624755"/>
              <a:ext cx="1193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78" name="Straight Connector 220"/>
            <p:cNvCxnSpPr>
              <a:cxnSpLocks noChangeShapeType="1"/>
            </p:cNvCxnSpPr>
            <p:nvPr/>
          </p:nvCxnSpPr>
          <p:spPr bwMode="auto">
            <a:xfrm flipV="1">
              <a:off x="1427917" y="1403876"/>
              <a:ext cx="0" cy="22087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79" name="Straight Connector 222"/>
            <p:cNvCxnSpPr>
              <a:cxnSpLocks noChangeShapeType="1"/>
            </p:cNvCxnSpPr>
            <p:nvPr/>
          </p:nvCxnSpPr>
          <p:spPr bwMode="auto">
            <a:xfrm>
              <a:off x="1247604" y="1514316"/>
              <a:ext cx="1193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80" name="Straight Connector 224"/>
            <p:cNvCxnSpPr>
              <a:cxnSpLocks noChangeShapeType="1"/>
            </p:cNvCxnSpPr>
            <p:nvPr/>
          </p:nvCxnSpPr>
          <p:spPr bwMode="auto">
            <a:xfrm>
              <a:off x="1427917" y="1403876"/>
              <a:ext cx="11932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81" name="Straight Connector 225"/>
            <p:cNvCxnSpPr>
              <a:cxnSpLocks noChangeShapeType="1"/>
            </p:cNvCxnSpPr>
            <p:nvPr/>
          </p:nvCxnSpPr>
          <p:spPr bwMode="auto">
            <a:xfrm flipV="1">
              <a:off x="1547242" y="1073772"/>
              <a:ext cx="0" cy="33010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82" name="Straight Connector 226"/>
            <p:cNvCxnSpPr>
              <a:cxnSpLocks noChangeShapeType="1"/>
            </p:cNvCxnSpPr>
            <p:nvPr/>
          </p:nvCxnSpPr>
          <p:spPr bwMode="auto">
            <a:xfrm>
              <a:off x="1428614" y="1073772"/>
              <a:ext cx="23997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83" name="Straight Connector 229"/>
            <p:cNvCxnSpPr>
              <a:cxnSpLocks noChangeShapeType="1"/>
            </p:cNvCxnSpPr>
            <p:nvPr/>
          </p:nvCxnSpPr>
          <p:spPr bwMode="auto">
            <a:xfrm flipV="1">
              <a:off x="1366929" y="1403876"/>
              <a:ext cx="0" cy="22087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84" name="Straight Connector 230"/>
            <p:cNvCxnSpPr>
              <a:cxnSpLocks noChangeShapeType="1"/>
            </p:cNvCxnSpPr>
            <p:nvPr/>
          </p:nvCxnSpPr>
          <p:spPr bwMode="auto">
            <a:xfrm>
              <a:off x="1908564" y="1954859"/>
              <a:ext cx="1206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85" name="Straight Connector 231"/>
            <p:cNvCxnSpPr>
              <a:cxnSpLocks noChangeShapeType="1"/>
            </p:cNvCxnSpPr>
            <p:nvPr/>
          </p:nvCxnSpPr>
          <p:spPr bwMode="auto">
            <a:xfrm flipV="1">
              <a:off x="1908564" y="1733980"/>
              <a:ext cx="0" cy="22087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86" name="Straight Connector 232"/>
            <p:cNvCxnSpPr>
              <a:cxnSpLocks noChangeShapeType="1"/>
            </p:cNvCxnSpPr>
            <p:nvPr/>
          </p:nvCxnSpPr>
          <p:spPr bwMode="auto">
            <a:xfrm>
              <a:off x="1547939" y="1844420"/>
              <a:ext cx="300963"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87" name="Straight Connector 233"/>
            <p:cNvCxnSpPr>
              <a:cxnSpLocks noChangeShapeType="1"/>
            </p:cNvCxnSpPr>
            <p:nvPr/>
          </p:nvCxnSpPr>
          <p:spPr bwMode="auto">
            <a:xfrm>
              <a:off x="1908564" y="1733980"/>
              <a:ext cx="1206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88" name="Straight Connector 234"/>
            <p:cNvCxnSpPr>
              <a:cxnSpLocks noChangeShapeType="1"/>
            </p:cNvCxnSpPr>
            <p:nvPr/>
          </p:nvCxnSpPr>
          <p:spPr bwMode="auto">
            <a:xfrm flipV="1">
              <a:off x="1848204" y="1733980"/>
              <a:ext cx="0" cy="22087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89" name="Straight Connector 241"/>
            <p:cNvCxnSpPr>
              <a:cxnSpLocks noChangeShapeType="1"/>
            </p:cNvCxnSpPr>
            <p:nvPr/>
          </p:nvCxnSpPr>
          <p:spPr bwMode="auto">
            <a:xfrm flipV="1">
              <a:off x="2029214" y="1073772"/>
              <a:ext cx="0" cy="66020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90" name="Straight Connector 243"/>
            <p:cNvCxnSpPr>
              <a:cxnSpLocks noChangeShapeType="1"/>
            </p:cNvCxnSpPr>
            <p:nvPr/>
          </p:nvCxnSpPr>
          <p:spPr bwMode="auto">
            <a:xfrm flipV="1">
              <a:off x="2029214" y="1954859"/>
              <a:ext cx="0" cy="10922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91" name="Straight Connector 244"/>
            <p:cNvCxnSpPr>
              <a:cxnSpLocks noChangeShapeType="1"/>
            </p:cNvCxnSpPr>
            <p:nvPr/>
          </p:nvCxnSpPr>
          <p:spPr bwMode="auto">
            <a:xfrm>
              <a:off x="2023576" y="2060848"/>
              <a:ext cx="15694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7092" name="Rectangle 137"/>
            <p:cNvSpPr>
              <a:spLocks noChangeArrowheads="1"/>
            </p:cNvSpPr>
            <p:nvPr/>
          </p:nvSpPr>
          <p:spPr bwMode="auto">
            <a:xfrm>
              <a:off x="1741176" y="909390"/>
              <a:ext cx="481275" cy="15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r>
                <a:rPr lang="en-US" sz="1000" b="1">
                  <a:solidFill>
                    <a:srgbClr val="000000"/>
                  </a:solidFill>
                  <a:cs typeface="Arial" charset="0"/>
                </a:rPr>
                <a:t>VSF</a:t>
              </a:r>
            </a:p>
          </p:txBody>
        </p:sp>
        <p:cxnSp>
          <p:nvCxnSpPr>
            <p:cNvPr id="37093" name="Straight Connector 260"/>
            <p:cNvCxnSpPr>
              <a:cxnSpLocks noChangeShapeType="1"/>
            </p:cNvCxnSpPr>
            <p:nvPr/>
          </p:nvCxnSpPr>
          <p:spPr bwMode="auto">
            <a:xfrm>
              <a:off x="1908564" y="1073772"/>
              <a:ext cx="241301"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7094" name="Rectangle 173"/>
            <p:cNvSpPr>
              <a:spLocks noChangeArrowheads="1"/>
            </p:cNvSpPr>
            <p:nvPr/>
          </p:nvSpPr>
          <p:spPr bwMode="auto">
            <a:xfrm>
              <a:off x="899852" y="1413158"/>
              <a:ext cx="312593" cy="16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r>
                <a:rPr lang="en-US" sz="1100">
                  <a:solidFill>
                    <a:srgbClr val="000000"/>
                  </a:solidFill>
                  <a:cs typeface="Arial" charset="0"/>
                </a:rPr>
                <a:t>reset</a:t>
              </a:r>
              <a:endParaRPr lang="en-US" sz="1100">
                <a:cs typeface="Arial" charset="0"/>
              </a:endParaRPr>
            </a:p>
          </p:txBody>
        </p:sp>
        <p:sp>
          <p:nvSpPr>
            <p:cNvPr id="3" name="Rectangle 173"/>
            <p:cNvSpPr>
              <a:spLocks noChangeArrowheads="1"/>
            </p:cNvSpPr>
            <p:nvPr/>
          </p:nvSpPr>
          <p:spPr bwMode="auto">
            <a:xfrm>
              <a:off x="825663" y="2944550"/>
              <a:ext cx="241253" cy="161851"/>
            </a:xfrm>
            <a:prstGeom prst="rect">
              <a:avLst/>
            </a:prstGeom>
            <a:noFill/>
            <a:ln w="9525">
              <a:noFill/>
              <a:miter lim="800000"/>
              <a:headEnd/>
              <a:tailEnd/>
            </a:ln>
          </p:spPr>
          <p:txBody>
            <a:bodyPr wrap="none" lIns="0" tIns="0" rIns="0" bIns="0">
              <a:spAutoFit/>
            </a:bodyPr>
            <a:lstStyle/>
            <a:p>
              <a:pPr marL="342900" indent="-342900">
                <a:defRPr/>
              </a:pPr>
              <a:r>
                <a:rPr lang="en-US" sz="1050">
                  <a:solidFill>
                    <a:srgbClr val="000000"/>
                  </a:solidFill>
                  <a:latin typeface="Arial" pitchFamily="34" charset="0"/>
                  <a:ea typeface="ＭＳ Ｐゴシック"/>
                  <a:cs typeface="Arial" pitchFamily="34" charset="0"/>
                </a:rPr>
                <a:t>p-Si</a:t>
              </a:r>
              <a:endParaRPr lang="en-US" sz="1050">
                <a:latin typeface="Arial" pitchFamily="34" charset="0"/>
                <a:ea typeface="ＭＳ Ｐゴシック"/>
                <a:cs typeface="Arial" pitchFamily="34" charset="0"/>
              </a:endParaRPr>
            </a:p>
          </p:txBody>
        </p:sp>
        <p:sp>
          <p:nvSpPr>
            <p:cNvPr id="403" name="Chord 402"/>
            <p:cNvSpPr>
              <a:spLocks noChangeAspect="1"/>
            </p:cNvSpPr>
            <p:nvPr/>
          </p:nvSpPr>
          <p:spPr bwMode="auto">
            <a:xfrm rot="17490285">
              <a:off x="1468501" y="2470076"/>
              <a:ext cx="199933" cy="219032"/>
            </a:xfrm>
            <a:prstGeom prst="chord">
              <a:avLst>
                <a:gd name="adj1" fmla="val 3433843"/>
                <a:gd name="adj2" fmla="val 15703843"/>
              </a:avLst>
            </a:prstGeom>
            <a:solidFill>
              <a:srgbClr val="FF9900"/>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sz="2400">
                <a:ea typeface="ＭＳ Ｐゴシック" pitchFamily="1" charset="-128"/>
              </a:endParaRPr>
            </a:p>
          </p:txBody>
        </p:sp>
        <p:sp>
          <p:nvSpPr>
            <p:cNvPr id="37097" name="Rectangle 74"/>
            <p:cNvSpPr>
              <a:spLocks noChangeArrowheads="1"/>
            </p:cNvSpPr>
            <p:nvPr/>
          </p:nvSpPr>
          <p:spPr bwMode="auto">
            <a:xfrm>
              <a:off x="1982279" y="1753086"/>
              <a:ext cx="84962" cy="18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r>
                <a:rPr lang="en-US" sz="1200">
                  <a:solidFill>
                    <a:srgbClr val="000000"/>
                  </a:solidFill>
                  <a:cs typeface="Arial" charset="0"/>
                </a:rPr>
                <a:t>2</a:t>
              </a:r>
              <a:endParaRPr lang="en-US" sz="3600">
                <a:cs typeface="Arial" charset="0"/>
              </a:endParaRPr>
            </a:p>
          </p:txBody>
        </p:sp>
        <p:grpSp>
          <p:nvGrpSpPr>
            <p:cNvPr id="37098" name="Group 326"/>
            <p:cNvGrpSpPr>
              <a:grpSpLocks/>
            </p:cNvGrpSpPr>
            <p:nvPr/>
          </p:nvGrpSpPr>
          <p:grpSpPr bwMode="auto">
            <a:xfrm>
              <a:off x="1043870" y="2132829"/>
              <a:ext cx="476103" cy="371801"/>
              <a:chOff x="1920984" y="2797851"/>
              <a:chExt cx="569115" cy="487133"/>
            </a:xfrm>
          </p:grpSpPr>
          <p:sp>
            <p:nvSpPr>
              <p:cNvPr id="37134" name="Rectangle 264"/>
              <p:cNvSpPr>
                <a:spLocks noChangeArrowheads="1"/>
              </p:cNvSpPr>
              <p:nvPr/>
            </p:nvSpPr>
            <p:spPr bwMode="auto">
              <a:xfrm>
                <a:off x="1979712" y="3212976"/>
                <a:ext cx="432048" cy="72008"/>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sz="2400"/>
              </a:p>
            </p:txBody>
          </p:sp>
          <p:cxnSp>
            <p:nvCxnSpPr>
              <p:cNvPr id="37135" name="Straight Connector 203"/>
              <p:cNvCxnSpPr>
                <a:cxnSpLocks noChangeShapeType="1"/>
              </p:cNvCxnSpPr>
              <p:nvPr/>
            </p:nvCxnSpPr>
            <p:spPr bwMode="auto">
              <a:xfrm>
                <a:off x="1979712" y="3212976"/>
                <a:ext cx="43204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136" name="Straight Connector 212"/>
              <p:cNvCxnSpPr>
                <a:cxnSpLocks noChangeShapeType="1"/>
              </p:cNvCxnSpPr>
              <p:nvPr/>
            </p:nvCxnSpPr>
            <p:spPr bwMode="auto">
              <a:xfrm flipV="1">
                <a:off x="2195736" y="2996952"/>
                <a:ext cx="0" cy="21602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7137" name="Rectangle 173"/>
              <p:cNvSpPr>
                <a:spLocks noChangeArrowheads="1"/>
              </p:cNvSpPr>
              <p:nvPr/>
            </p:nvSpPr>
            <p:spPr bwMode="auto">
              <a:xfrm>
                <a:off x="1920984" y="2797851"/>
                <a:ext cx="569115" cy="22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r>
                  <a:rPr lang="en-US" sz="1100">
                    <a:solidFill>
                      <a:srgbClr val="000000"/>
                    </a:solidFill>
                    <a:cs typeface="Arial" charset="0"/>
                  </a:rPr>
                  <a:t>transfer</a:t>
                </a:r>
                <a:endParaRPr lang="en-US" sz="1100">
                  <a:cs typeface="Arial" charset="0"/>
                </a:endParaRPr>
              </a:p>
            </p:txBody>
          </p:sp>
          <p:sp>
            <p:nvSpPr>
              <p:cNvPr id="37138" name="Rectangle 74"/>
              <p:cNvSpPr>
                <a:spLocks noChangeArrowheads="1"/>
              </p:cNvSpPr>
              <p:nvPr/>
            </p:nvSpPr>
            <p:spPr bwMode="auto">
              <a:xfrm>
                <a:off x="2039323" y="2986530"/>
                <a:ext cx="101560" cy="24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r>
                  <a:rPr lang="en-US" sz="1200">
                    <a:solidFill>
                      <a:srgbClr val="000000"/>
                    </a:solidFill>
                    <a:cs typeface="Arial" charset="0"/>
                  </a:rPr>
                  <a:t>4</a:t>
                </a:r>
                <a:endParaRPr lang="en-US" sz="3600">
                  <a:cs typeface="Arial" charset="0"/>
                </a:endParaRPr>
              </a:p>
            </p:txBody>
          </p:sp>
        </p:grpSp>
        <p:sp>
          <p:nvSpPr>
            <p:cNvPr id="408" name="Rectangle 173"/>
            <p:cNvSpPr>
              <a:spLocks noChangeArrowheads="1"/>
            </p:cNvSpPr>
            <p:nvPr/>
          </p:nvSpPr>
          <p:spPr bwMode="auto">
            <a:xfrm>
              <a:off x="1230397" y="2709708"/>
              <a:ext cx="128562" cy="161851"/>
            </a:xfrm>
            <a:prstGeom prst="rect">
              <a:avLst/>
            </a:prstGeom>
            <a:noFill/>
            <a:ln w="9525">
              <a:noFill/>
              <a:miter lim="800000"/>
              <a:headEnd/>
              <a:tailEnd/>
            </a:ln>
          </p:spPr>
          <p:txBody>
            <a:bodyPr wrap="none" lIns="0" tIns="0" rIns="0" bIns="0">
              <a:spAutoFit/>
            </a:bodyPr>
            <a:lstStyle/>
            <a:p>
              <a:pPr marL="342900" indent="-342900">
                <a:defRPr/>
              </a:pPr>
              <a:r>
                <a:rPr lang="en-US" sz="1050" dirty="0">
                  <a:solidFill>
                    <a:srgbClr val="000000"/>
                  </a:solidFill>
                  <a:latin typeface="Arial" pitchFamily="34" charset="0"/>
                  <a:cs typeface="Arial" pitchFamily="34" charset="0"/>
                </a:rPr>
                <a:t>n</a:t>
              </a:r>
              <a:r>
                <a:rPr lang="en-US" sz="1050" baseline="30000" dirty="0">
                  <a:solidFill>
                    <a:srgbClr val="000000"/>
                  </a:solidFill>
                  <a:latin typeface="Arial" pitchFamily="34" charset="0"/>
                  <a:cs typeface="Arial" pitchFamily="34" charset="0"/>
                </a:rPr>
                <a:t>+</a:t>
              </a:r>
              <a:endParaRPr lang="en-US" sz="1050" baseline="30000" dirty="0">
                <a:latin typeface="Arial" pitchFamily="34" charset="0"/>
                <a:cs typeface="Arial" pitchFamily="34" charset="0"/>
              </a:endParaRPr>
            </a:p>
          </p:txBody>
        </p:sp>
        <p:grpSp>
          <p:nvGrpSpPr>
            <p:cNvPr id="37100" name="Group 285"/>
            <p:cNvGrpSpPr>
              <a:grpSpLocks/>
            </p:cNvGrpSpPr>
            <p:nvPr/>
          </p:nvGrpSpPr>
          <p:grpSpPr bwMode="auto">
            <a:xfrm>
              <a:off x="395536" y="2488848"/>
              <a:ext cx="775173" cy="197450"/>
              <a:chOff x="5299150" y="3184640"/>
              <a:chExt cx="1228314" cy="258647"/>
            </a:xfrm>
          </p:grpSpPr>
          <p:sp>
            <p:nvSpPr>
              <p:cNvPr id="431" name="Chord 430"/>
              <p:cNvSpPr>
                <a:spLocks noChangeAspect="1"/>
              </p:cNvSpPr>
              <p:nvPr/>
            </p:nvSpPr>
            <p:spPr bwMode="auto">
              <a:xfrm rot="17490285">
                <a:off x="6270376" y="3184598"/>
                <a:ext cx="255666" cy="256531"/>
              </a:xfrm>
              <a:prstGeom prst="chord">
                <a:avLst>
                  <a:gd name="adj1" fmla="val 3323501"/>
                  <a:gd name="adj2" fmla="val 15595398"/>
                </a:avLst>
              </a:prstGeom>
              <a:solidFill>
                <a:srgbClr val="FF9900"/>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sz="2400" dirty="0">
                  <a:ea typeface="ＭＳ Ｐゴシック" pitchFamily="1" charset="-128"/>
                </a:endParaRPr>
              </a:p>
            </p:txBody>
          </p:sp>
          <p:sp>
            <p:nvSpPr>
              <p:cNvPr id="37133" name="Rectangle 273"/>
              <p:cNvSpPr>
                <a:spLocks noChangeArrowheads="1"/>
              </p:cNvSpPr>
              <p:nvPr/>
            </p:nvSpPr>
            <p:spPr bwMode="auto">
              <a:xfrm>
                <a:off x="5299150" y="3284984"/>
                <a:ext cx="1080120" cy="158303"/>
              </a:xfrm>
              <a:prstGeom prst="rect">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sz="2400"/>
              </a:p>
            </p:txBody>
          </p:sp>
        </p:grpSp>
        <p:grpSp>
          <p:nvGrpSpPr>
            <p:cNvPr id="37101" name="Group 286"/>
            <p:cNvGrpSpPr>
              <a:grpSpLocks/>
            </p:cNvGrpSpPr>
            <p:nvPr/>
          </p:nvGrpSpPr>
          <p:grpSpPr bwMode="auto">
            <a:xfrm>
              <a:off x="395536" y="2542333"/>
              <a:ext cx="686211" cy="71842"/>
              <a:chOff x="5533827" y="3468049"/>
              <a:chExt cx="1091469" cy="94109"/>
            </a:xfrm>
          </p:grpSpPr>
          <p:sp>
            <p:nvSpPr>
              <p:cNvPr id="429" name="Chord 56"/>
              <p:cNvSpPr>
                <a:spLocks noChangeAspect="1"/>
              </p:cNvSpPr>
              <p:nvPr/>
            </p:nvSpPr>
            <p:spPr bwMode="auto">
              <a:xfrm rot="17490285">
                <a:off x="6534295" y="3468297"/>
                <a:ext cx="89380" cy="90883"/>
              </a:xfrm>
              <a:prstGeom prst="chord">
                <a:avLst>
                  <a:gd name="adj1" fmla="val 3251766"/>
                  <a:gd name="adj2" fmla="val 15595398"/>
                </a:avLst>
              </a:prstGeom>
              <a:solidFill>
                <a:srgbClr val="FFFF00"/>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sz="2400" dirty="0">
                  <a:ea typeface="ＭＳ Ｐゴシック" pitchFamily="1" charset="-128"/>
                </a:endParaRPr>
              </a:p>
            </p:txBody>
          </p:sp>
          <p:sp>
            <p:nvSpPr>
              <p:cNvPr id="37131" name="Rectangle 283"/>
              <p:cNvSpPr>
                <a:spLocks noChangeArrowheads="1"/>
              </p:cNvSpPr>
              <p:nvPr/>
            </p:nvSpPr>
            <p:spPr bwMode="auto">
              <a:xfrm>
                <a:off x="5533827" y="3503389"/>
                <a:ext cx="1048767" cy="58769"/>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sz="2400"/>
              </a:p>
            </p:txBody>
          </p:sp>
        </p:grpSp>
        <p:sp>
          <p:nvSpPr>
            <p:cNvPr id="425" name="Rectangle 173"/>
            <p:cNvSpPr>
              <a:spLocks noChangeArrowheads="1"/>
            </p:cNvSpPr>
            <p:nvPr/>
          </p:nvSpPr>
          <p:spPr bwMode="auto">
            <a:xfrm>
              <a:off x="576475" y="2781112"/>
              <a:ext cx="128562" cy="161851"/>
            </a:xfrm>
            <a:prstGeom prst="rect">
              <a:avLst/>
            </a:prstGeom>
            <a:noFill/>
            <a:ln w="9525">
              <a:noFill/>
              <a:miter lim="800000"/>
              <a:headEnd/>
              <a:tailEnd/>
            </a:ln>
          </p:spPr>
          <p:txBody>
            <a:bodyPr wrap="none" lIns="0" tIns="0" rIns="0" bIns="0">
              <a:spAutoFit/>
            </a:bodyPr>
            <a:lstStyle/>
            <a:p>
              <a:pPr marL="342900" indent="-342900">
                <a:defRPr/>
              </a:pPr>
              <a:r>
                <a:rPr lang="en-US" sz="1050" dirty="0">
                  <a:solidFill>
                    <a:srgbClr val="000000"/>
                  </a:solidFill>
                  <a:latin typeface="Arial" pitchFamily="34" charset="0"/>
                  <a:cs typeface="Arial" pitchFamily="34" charset="0"/>
                </a:rPr>
                <a:t>p</a:t>
              </a:r>
              <a:r>
                <a:rPr lang="en-US" sz="1050" baseline="30000" dirty="0">
                  <a:solidFill>
                    <a:srgbClr val="000000"/>
                  </a:solidFill>
                  <a:latin typeface="Arial" pitchFamily="34" charset="0"/>
                  <a:cs typeface="Arial" pitchFamily="34" charset="0"/>
                </a:rPr>
                <a:t>+</a:t>
              </a:r>
              <a:endParaRPr lang="en-US" sz="1050" baseline="30000" dirty="0">
                <a:latin typeface="Arial" pitchFamily="34" charset="0"/>
                <a:cs typeface="Arial" pitchFamily="34" charset="0"/>
              </a:endParaRPr>
            </a:p>
          </p:txBody>
        </p:sp>
        <p:cxnSp>
          <p:nvCxnSpPr>
            <p:cNvPr id="37103" name="Straight Connector 304"/>
            <p:cNvCxnSpPr>
              <a:cxnSpLocks noChangeShapeType="1"/>
            </p:cNvCxnSpPr>
            <p:nvPr/>
          </p:nvCxnSpPr>
          <p:spPr bwMode="auto">
            <a:xfrm flipH="1">
              <a:off x="645472" y="2598633"/>
              <a:ext cx="132065" cy="1925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104" name="Straight Connector 310"/>
            <p:cNvCxnSpPr>
              <a:cxnSpLocks noChangeShapeType="1"/>
              <a:endCxn id="408" idx="3"/>
            </p:cNvCxnSpPr>
            <p:nvPr/>
          </p:nvCxnSpPr>
          <p:spPr bwMode="auto">
            <a:xfrm flipH="1">
              <a:off x="1358823" y="2615067"/>
              <a:ext cx="204329" cy="17518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7105" name="Isosceles Triangle 314"/>
            <p:cNvSpPr>
              <a:spLocks noChangeArrowheads="1"/>
            </p:cNvSpPr>
            <p:nvPr/>
          </p:nvSpPr>
          <p:spPr bwMode="auto">
            <a:xfrm rot="10800000">
              <a:off x="1518823" y="3212976"/>
              <a:ext cx="180313" cy="109226"/>
            </a:xfrm>
            <a:prstGeom prst="triangle">
              <a:avLst>
                <a:gd name="adj"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sz="2400"/>
            </a:p>
          </p:txBody>
        </p:sp>
        <p:cxnSp>
          <p:nvCxnSpPr>
            <p:cNvPr id="37106" name="Straight Connector 327"/>
            <p:cNvCxnSpPr>
              <a:cxnSpLocks noChangeShapeType="1"/>
            </p:cNvCxnSpPr>
            <p:nvPr/>
          </p:nvCxnSpPr>
          <p:spPr bwMode="auto">
            <a:xfrm flipV="1">
              <a:off x="1610305" y="3120741"/>
              <a:ext cx="0" cy="110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nvGrpSpPr>
            <p:cNvPr id="37107" name="Group 246"/>
            <p:cNvGrpSpPr>
              <a:grpSpLocks/>
            </p:cNvGrpSpPr>
            <p:nvPr/>
          </p:nvGrpSpPr>
          <p:grpSpPr bwMode="auto">
            <a:xfrm>
              <a:off x="395536" y="2504628"/>
              <a:ext cx="1339312" cy="605595"/>
              <a:chOff x="6656" y="2504628"/>
              <a:chExt cx="1728192" cy="605595"/>
            </a:xfrm>
          </p:grpSpPr>
          <p:cxnSp>
            <p:nvCxnSpPr>
              <p:cNvPr id="37127" name="Straight Connector 201"/>
              <p:cNvCxnSpPr>
                <a:cxnSpLocks noChangeShapeType="1"/>
              </p:cNvCxnSpPr>
              <p:nvPr/>
            </p:nvCxnSpPr>
            <p:spPr bwMode="auto">
              <a:xfrm>
                <a:off x="6656" y="2504628"/>
                <a:ext cx="172819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128" name="Straight Connector 289"/>
              <p:cNvCxnSpPr>
                <a:cxnSpLocks noChangeShapeType="1"/>
              </p:cNvCxnSpPr>
              <p:nvPr/>
            </p:nvCxnSpPr>
            <p:spPr bwMode="auto">
              <a:xfrm>
                <a:off x="6656" y="3110223"/>
                <a:ext cx="172819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129" name="Straight Connector 202"/>
              <p:cNvCxnSpPr>
                <a:cxnSpLocks noChangeShapeType="1"/>
              </p:cNvCxnSpPr>
              <p:nvPr/>
            </p:nvCxnSpPr>
            <p:spPr bwMode="auto">
              <a:xfrm>
                <a:off x="6656" y="2560454"/>
                <a:ext cx="172819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cxnSp>
          <p:nvCxnSpPr>
            <p:cNvPr id="37108" name="Straight Connector 247"/>
            <p:cNvCxnSpPr>
              <a:cxnSpLocks noChangeShapeType="1"/>
            </p:cNvCxnSpPr>
            <p:nvPr/>
          </p:nvCxnSpPr>
          <p:spPr bwMode="auto">
            <a:xfrm flipV="1">
              <a:off x="2185464" y="1954859"/>
              <a:ext cx="0" cy="10922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109" name="Straight Connector 248"/>
            <p:cNvCxnSpPr>
              <a:cxnSpLocks noChangeShapeType="1"/>
            </p:cNvCxnSpPr>
            <p:nvPr/>
          </p:nvCxnSpPr>
          <p:spPr bwMode="auto">
            <a:xfrm flipV="1">
              <a:off x="2425439" y="1954859"/>
              <a:ext cx="0" cy="10922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110" name="Straight Connector 249"/>
            <p:cNvCxnSpPr>
              <a:cxnSpLocks noChangeShapeType="1"/>
            </p:cNvCxnSpPr>
            <p:nvPr/>
          </p:nvCxnSpPr>
          <p:spPr bwMode="auto">
            <a:xfrm>
              <a:off x="2185464" y="1954859"/>
              <a:ext cx="23997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111" name="Straight Connector 252"/>
            <p:cNvCxnSpPr>
              <a:cxnSpLocks noChangeShapeType="1"/>
            </p:cNvCxnSpPr>
            <p:nvPr/>
          </p:nvCxnSpPr>
          <p:spPr bwMode="auto">
            <a:xfrm>
              <a:off x="2425439" y="2064084"/>
              <a:ext cx="120651"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112" name="Straight Connector 253"/>
            <p:cNvCxnSpPr>
              <a:cxnSpLocks noChangeShapeType="1"/>
            </p:cNvCxnSpPr>
            <p:nvPr/>
          </p:nvCxnSpPr>
          <p:spPr bwMode="auto">
            <a:xfrm flipH="1" flipV="1">
              <a:off x="2546089" y="1733980"/>
              <a:ext cx="1682" cy="54735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113" name="Straight Connector 256"/>
            <p:cNvCxnSpPr>
              <a:cxnSpLocks noChangeShapeType="1"/>
            </p:cNvCxnSpPr>
            <p:nvPr/>
          </p:nvCxnSpPr>
          <p:spPr bwMode="auto">
            <a:xfrm>
              <a:off x="2185464" y="1899032"/>
              <a:ext cx="23997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114" name="Straight Connector 257"/>
            <p:cNvCxnSpPr>
              <a:cxnSpLocks noChangeShapeType="1"/>
            </p:cNvCxnSpPr>
            <p:nvPr/>
          </p:nvCxnSpPr>
          <p:spPr bwMode="auto">
            <a:xfrm flipV="1">
              <a:off x="2306114" y="1789807"/>
              <a:ext cx="0" cy="10922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7115" name="Rectangle 74"/>
            <p:cNvSpPr>
              <a:spLocks noChangeArrowheads="1"/>
            </p:cNvSpPr>
            <p:nvPr/>
          </p:nvSpPr>
          <p:spPr bwMode="auto">
            <a:xfrm>
              <a:off x="2258510" y="1973622"/>
              <a:ext cx="84962" cy="18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r>
                <a:rPr lang="en-US" sz="1200">
                  <a:solidFill>
                    <a:srgbClr val="000000"/>
                  </a:solidFill>
                  <a:cs typeface="Arial" charset="0"/>
                </a:rPr>
                <a:t>3</a:t>
              </a:r>
              <a:endParaRPr lang="en-US" sz="3600">
                <a:cs typeface="Arial" charset="0"/>
              </a:endParaRPr>
            </a:p>
          </p:txBody>
        </p:sp>
        <p:sp>
          <p:nvSpPr>
            <p:cNvPr id="37116" name="Rectangle 173"/>
            <p:cNvSpPr>
              <a:spLocks noChangeArrowheads="1"/>
            </p:cNvSpPr>
            <p:nvPr/>
          </p:nvSpPr>
          <p:spPr bwMode="auto">
            <a:xfrm>
              <a:off x="2124016" y="1629059"/>
              <a:ext cx="368700" cy="16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r>
                <a:rPr lang="en-US" sz="1100">
                  <a:solidFill>
                    <a:srgbClr val="000000"/>
                  </a:solidFill>
                  <a:cs typeface="Arial" charset="0"/>
                </a:rPr>
                <a:t>select</a:t>
              </a:r>
              <a:endParaRPr lang="en-US" sz="1100">
                <a:cs typeface="Arial" charset="0"/>
              </a:endParaRPr>
            </a:p>
          </p:txBody>
        </p:sp>
        <p:grpSp>
          <p:nvGrpSpPr>
            <p:cNvPr id="37117" name="Group 546"/>
            <p:cNvGrpSpPr>
              <a:grpSpLocks/>
            </p:cNvGrpSpPr>
            <p:nvPr/>
          </p:nvGrpSpPr>
          <p:grpSpPr bwMode="auto">
            <a:xfrm>
              <a:off x="2402073" y="2670084"/>
              <a:ext cx="241301" cy="601955"/>
              <a:chOff x="2939182" y="3297929"/>
              <a:chExt cx="241301" cy="601955"/>
            </a:xfrm>
          </p:grpSpPr>
          <p:sp>
            <p:nvSpPr>
              <p:cNvPr id="37123" name="Isosceles Triangle 329"/>
              <p:cNvSpPr>
                <a:spLocks noChangeArrowheads="1"/>
              </p:cNvSpPr>
              <p:nvPr/>
            </p:nvSpPr>
            <p:spPr bwMode="auto">
              <a:xfrm rot="10800000">
                <a:off x="2960395" y="3789445"/>
                <a:ext cx="180313" cy="110439"/>
              </a:xfrm>
              <a:prstGeom prst="triangle">
                <a:avLst>
                  <a:gd name="adj" fmla="val 50000"/>
                </a:avLst>
              </a:prstGeom>
              <a:noFill/>
              <a:ln w="19050" algn="ctr">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sz="2400"/>
              </a:p>
            </p:txBody>
          </p:sp>
          <p:sp>
            <p:nvSpPr>
              <p:cNvPr id="37124" name="Oval 330"/>
              <p:cNvSpPr>
                <a:spLocks noChangeArrowheads="1"/>
              </p:cNvSpPr>
              <p:nvPr/>
            </p:nvSpPr>
            <p:spPr bwMode="auto">
              <a:xfrm>
                <a:off x="2939182" y="3297929"/>
                <a:ext cx="241301" cy="219665"/>
              </a:xfrm>
              <a:prstGeom prst="ellipse">
                <a:avLst/>
              </a:prstGeom>
              <a:noFill/>
              <a:ln w="1905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sz="2400"/>
              </a:p>
            </p:txBody>
          </p:sp>
          <p:sp>
            <p:nvSpPr>
              <p:cNvPr id="37125" name="Oval 331"/>
              <p:cNvSpPr>
                <a:spLocks noChangeArrowheads="1"/>
              </p:cNvSpPr>
              <p:nvPr/>
            </p:nvSpPr>
            <p:spPr bwMode="auto">
              <a:xfrm>
                <a:off x="2939182" y="3407155"/>
                <a:ext cx="241301" cy="220878"/>
              </a:xfrm>
              <a:prstGeom prst="ellipse">
                <a:avLst/>
              </a:prstGeom>
              <a:noFill/>
              <a:ln w="1905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sz="2400"/>
              </a:p>
            </p:txBody>
          </p:sp>
          <p:cxnSp>
            <p:nvCxnSpPr>
              <p:cNvPr id="37126" name="Straight Connector 334"/>
              <p:cNvCxnSpPr>
                <a:cxnSpLocks noChangeShapeType="1"/>
              </p:cNvCxnSpPr>
              <p:nvPr/>
            </p:nvCxnSpPr>
            <p:spPr bwMode="auto">
              <a:xfrm flipV="1">
                <a:off x="3059832" y="3628034"/>
                <a:ext cx="0" cy="165052"/>
              </a:xfrm>
              <a:prstGeom prst="line">
                <a:avLst/>
              </a:prstGeom>
              <a:noFill/>
              <a:ln w="19050" algn="ctr">
                <a:solidFill>
                  <a:schemeClr val="tx1"/>
                </a:solidFill>
                <a:prstDash val="sysDash"/>
                <a:round/>
                <a:headEnd/>
                <a:tailEnd/>
              </a:ln>
              <a:extLst>
                <a:ext uri="{909E8E84-426E-40DD-AFC4-6F175D3DCCD1}">
                  <a14:hiddenFill xmlns:a14="http://schemas.microsoft.com/office/drawing/2010/main">
                    <a:noFill/>
                  </a14:hiddenFill>
                </a:ext>
              </a:extLst>
            </p:spPr>
          </p:cxnSp>
        </p:grpSp>
        <p:cxnSp>
          <p:nvCxnSpPr>
            <p:cNvPr id="37118" name="Straight Connector 338"/>
            <p:cNvCxnSpPr>
              <a:cxnSpLocks noChangeShapeType="1"/>
            </p:cNvCxnSpPr>
            <p:nvPr/>
          </p:nvCxnSpPr>
          <p:spPr bwMode="auto">
            <a:xfrm>
              <a:off x="2245126" y="1128385"/>
              <a:ext cx="300963" cy="0"/>
            </a:xfrm>
            <a:prstGeom prst="line">
              <a:avLst/>
            </a:prstGeom>
            <a:noFill/>
            <a:ln w="1905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7119" name="Straight Connector 340"/>
            <p:cNvCxnSpPr>
              <a:cxnSpLocks noChangeShapeType="1"/>
            </p:cNvCxnSpPr>
            <p:nvPr/>
          </p:nvCxnSpPr>
          <p:spPr bwMode="auto">
            <a:xfrm flipV="1">
              <a:off x="2546089" y="908720"/>
              <a:ext cx="0" cy="825260"/>
            </a:xfrm>
            <a:prstGeom prst="line">
              <a:avLst/>
            </a:prstGeom>
            <a:noFill/>
            <a:ln w="1905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7120" name="Straight Connector 342"/>
            <p:cNvCxnSpPr>
              <a:cxnSpLocks noChangeShapeType="1"/>
            </p:cNvCxnSpPr>
            <p:nvPr/>
          </p:nvCxnSpPr>
          <p:spPr bwMode="auto">
            <a:xfrm>
              <a:off x="2238903" y="2420888"/>
              <a:ext cx="300963" cy="0"/>
            </a:xfrm>
            <a:prstGeom prst="line">
              <a:avLst/>
            </a:prstGeom>
            <a:noFill/>
            <a:ln w="1905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7121" name="Straight Connector 340"/>
            <p:cNvCxnSpPr>
              <a:cxnSpLocks noChangeShapeType="1"/>
            </p:cNvCxnSpPr>
            <p:nvPr/>
          </p:nvCxnSpPr>
          <p:spPr bwMode="auto">
            <a:xfrm flipV="1">
              <a:off x="2546089" y="2274193"/>
              <a:ext cx="4063" cy="395891"/>
            </a:xfrm>
            <a:prstGeom prst="line">
              <a:avLst/>
            </a:prstGeom>
            <a:noFill/>
            <a:ln w="19050"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37122" name="TextBox 454"/>
            <p:cNvSpPr txBox="1">
              <a:spLocks noChangeArrowheads="1"/>
            </p:cNvSpPr>
            <p:nvPr/>
          </p:nvSpPr>
          <p:spPr bwMode="auto">
            <a:xfrm flipH="1">
              <a:off x="395784" y="1701026"/>
              <a:ext cx="6764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b="1"/>
                <a:t>4T pixel</a:t>
              </a:r>
            </a:p>
          </p:txBody>
        </p:sp>
      </p:grpSp>
      <p:grpSp>
        <p:nvGrpSpPr>
          <p:cNvPr id="12" name="Group 254"/>
          <p:cNvGrpSpPr>
            <a:grpSpLocks/>
          </p:cNvGrpSpPr>
          <p:nvPr/>
        </p:nvGrpSpPr>
        <p:grpSpPr bwMode="auto">
          <a:xfrm>
            <a:off x="2546350" y="1125538"/>
            <a:ext cx="3825875" cy="2536825"/>
            <a:chOff x="2545792" y="1124765"/>
            <a:chExt cx="3826023" cy="2538154"/>
          </a:xfrm>
        </p:grpSpPr>
        <p:grpSp>
          <p:nvGrpSpPr>
            <p:cNvPr id="36961" name="Group 94"/>
            <p:cNvGrpSpPr>
              <a:grpSpLocks/>
            </p:cNvGrpSpPr>
            <p:nvPr/>
          </p:nvGrpSpPr>
          <p:grpSpPr bwMode="auto">
            <a:xfrm rot="5400000">
              <a:off x="3938796" y="2346284"/>
              <a:ext cx="360245" cy="288025"/>
              <a:chOff x="5220072" y="1268760"/>
              <a:chExt cx="360040" cy="288032"/>
            </a:xfrm>
          </p:grpSpPr>
          <p:cxnSp>
            <p:nvCxnSpPr>
              <p:cNvPr id="37068" name="Straight Connector 81"/>
              <p:cNvCxnSpPr>
                <a:cxnSpLocks noChangeShapeType="1"/>
              </p:cNvCxnSpPr>
              <p:nvPr/>
            </p:nvCxnSpPr>
            <p:spPr bwMode="auto">
              <a:xfrm>
                <a:off x="5436096" y="1268760"/>
                <a:ext cx="0" cy="28803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69" name="Straight Connector 83"/>
              <p:cNvCxnSpPr>
                <a:cxnSpLocks noChangeShapeType="1"/>
              </p:cNvCxnSpPr>
              <p:nvPr/>
            </p:nvCxnSpPr>
            <p:spPr bwMode="auto">
              <a:xfrm>
                <a:off x="5436096" y="1412776"/>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70" name="Straight Connector 89"/>
              <p:cNvCxnSpPr>
                <a:cxnSpLocks noChangeShapeType="1"/>
              </p:cNvCxnSpPr>
              <p:nvPr/>
            </p:nvCxnSpPr>
            <p:spPr bwMode="auto">
              <a:xfrm>
                <a:off x="5364088" y="1268760"/>
                <a:ext cx="0" cy="28803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71" name="Straight Connector 93"/>
              <p:cNvCxnSpPr>
                <a:cxnSpLocks noChangeShapeType="1"/>
              </p:cNvCxnSpPr>
              <p:nvPr/>
            </p:nvCxnSpPr>
            <p:spPr bwMode="auto">
              <a:xfrm>
                <a:off x="5220072" y="1412776"/>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6962" name="Group 95"/>
            <p:cNvGrpSpPr>
              <a:grpSpLocks/>
            </p:cNvGrpSpPr>
            <p:nvPr/>
          </p:nvGrpSpPr>
          <p:grpSpPr bwMode="auto">
            <a:xfrm rot="5400000">
              <a:off x="3938796" y="2778578"/>
              <a:ext cx="360245" cy="288025"/>
              <a:chOff x="5220072" y="1268760"/>
              <a:chExt cx="360040" cy="288032"/>
            </a:xfrm>
          </p:grpSpPr>
          <p:cxnSp>
            <p:nvCxnSpPr>
              <p:cNvPr id="37064" name="Straight Connector 96"/>
              <p:cNvCxnSpPr>
                <a:cxnSpLocks noChangeShapeType="1"/>
              </p:cNvCxnSpPr>
              <p:nvPr/>
            </p:nvCxnSpPr>
            <p:spPr bwMode="auto">
              <a:xfrm>
                <a:off x="5436096" y="1268760"/>
                <a:ext cx="0" cy="28803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65" name="Straight Connector 97"/>
              <p:cNvCxnSpPr>
                <a:cxnSpLocks noChangeShapeType="1"/>
              </p:cNvCxnSpPr>
              <p:nvPr/>
            </p:nvCxnSpPr>
            <p:spPr bwMode="auto">
              <a:xfrm>
                <a:off x="5436096" y="1412776"/>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66" name="Straight Connector 98"/>
              <p:cNvCxnSpPr>
                <a:cxnSpLocks noChangeShapeType="1"/>
              </p:cNvCxnSpPr>
              <p:nvPr/>
            </p:nvCxnSpPr>
            <p:spPr bwMode="auto">
              <a:xfrm>
                <a:off x="5364088" y="1268760"/>
                <a:ext cx="0" cy="28803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67" name="Straight Connector 99"/>
              <p:cNvCxnSpPr>
                <a:cxnSpLocks noChangeShapeType="1"/>
              </p:cNvCxnSpPr>
              <p:nvPr/>
            </p:nvCxnSpPr>
            <p:spPr bwMode="auto">
              <a:xfrm>
                <a:off x="5220072" y="1412776"/>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6963" name="Group 114"/>
            <p:cNvGrpSpPr>
              <a:grpSpLocks/>
            </p:cNvGrpSpPr>
            <p:nvPr/>
          </p:nvGrpSpPr>
          <p:grpSpPr bwMode="auto">
            <a:xfrm>
              <a:off x="4118919" y="3102714"/>
              <a:ext cx="97516" cy="432295"/>
              <a:chOff x="5796136" y="3789040"/>
              <a:chExt cx="97518" cy="432048"/>
            </a:xfrm>
          </p:grpSpPr>
          <p:cxnSp>
            <p:nvCxnSpPr>
              <p:cNvPr id="37061" name="Straight Connector 103"/>
              <p:cNvCxnSpPr>
                <a:cxnSpLocks noChangeShapeType="1"/>
              </p:cNvCxnSpPr>
              <p:nvPr/>
            </p:nvCxnSpPr>
            <p:spPr bwMode="auto">
              <a:xfrm flipH="1">
                <a:off x="5796136" y="3933116"/>
                <a:ext cx="97518" cy="1439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62" name="Straight Connector 104"/>
              <p:cNvCxnSpPr>
                <a:cxnSpLocks noChangeShapeType="1"/>
              </p:cNvCxnSpPr>
              <p:nvPr/>
            </p:nvCxnSpPr>
            <p:spPr bwMode="auto">
              <a:xfrm rot="5400000">
                <a:off x="5724128" y="4149080"/>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63" name="Straight Connector 106"/>
              <p:cNvCxnSpPr>
                <a:cxnSpLocks noChangeShapeType="1"/>
              </p:cNvCxnSpPr>
              <p:nvPr/>
            </p:nvCxnSpPr>
            <p:spPr bwMode="auto">
              <a:xfrm flipV="1">
                <a:off x="5796136" y="3789040"/>
                <a:ext cx="0" cy="144016"/>
              </a:xfrm>
              <a:prstGeom prst="line">
                <a:avLst/>
              </a:prstGeom>
              <a:noFill/>
              <a:ln w="19050" algn="ctr">
                <a:solidFill>
                  <a:schemeClr val="tx1"/>
                </a:solidFill>
                <a:round/>
                <a:headEnd type="oval" w="med" len="med"/>
                <a:tailEnd/>
              </a:ln>
              <a:extLst>
                <a:ext uri="{909E8E84-426E-40DD-AFC4-6F175D3DCCD1}">
                  <a14:hiddenFill xmlns:a14="http://schemas.microsoft.com/office/drawing/2010/main">
                    <a:noFill/>
                  </a14:hiddenFill>
                </a:ext>
              </a:extLst>
            </p:spPr>
          </p:cxnSp>
        </p:grpSp>
        <p:sp>
          <p:nvSpPr>
            <p:cNvPr id="36964" name="Isosceles Triangle 115"/>
            <p:cNvSpPr>
              <a:spLocks noChangeArrowheads="1"/>
            </p:cNvSpPr>
            <p:nvPr/>
          </p:nvSpPr>
          <p:spPr bwMode="auto">
            <a:xfrm rot="10800000">
              <a:off x="4044538" y="3518820"/>
              <a:ext cx="144013" cy="144099"/>
            </a:xfrm>
            <a:prstGeom prst="triangle">
              <a:avLst>
                <a:gd name="adj"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cxnSp>
          <p:nvCxnSpPr>
            <p:cNvPr id="36965" name="Straight Connector 116"/>
            <p:cNvCxnSpPr>
              <a:cxnSpLocks noChangeShapeType="1"/>
            </p:cNvCxnSpPr>
            <p:nvPr/>
          </p:nvCxnSpPr>
          <p:spPr bwMode="auto">
            <a:xfrm rot="5400000">
              <a:off x="3254843" y="2022063"/>
              <a:ext cx="0" cy="28802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966" name="Straight Connector 117"/>
            <p:cNvCxnSpPr>
              <a:cxnSpLocks noChangeShapeType="1"/>
            </p:cNvCxnSpPr>
            <p:nvPr/>
          </p:nvCxnSpPr>
          <p:spPr bwMode="auto">
            <a:xfrm flipH="1">
              <a:off x="3038824" y="2454272"/>
              <a:ext cx="36003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967" name="Straight Connector 125"/>
            <p:cNvCxnSpPr>
              <a:cxnSpLocks noChangeShapeType="1"/>
            </p:cNvCxnSpPr>
            <p:nvPr/>
          </p:nvCxnSpPr>
          <p:spPr bwMode="auto">
            <a:xfrm flipH="1">
              <a:off x="3038824" y="2670419"/>
              <a:ext cx="108009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968" name="Straight Connector 127"/>
            <p:cNvCxnSpPr>
              <a:cxnSpLocks noChangeShapeType="1"/>
            </p:cNvCxnSpPr>
            <p:nvPr/>
          </p:nvCxnSpPr>
          <p:spPr bwMode="auto">
            <a:xfrm>
              <a:off x="3038824" y="2454272"/>
              <a:ext cx="0" cy="21614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969" name="Straight Connector 132"/>
            <p:cNvCxnSpPr>
              <a:cxnSpLocks noChangeShapeType="1"/>
            </p:cNvCxnSpPr>
            <p:nvPr/>
          </p:nvCxnSpPr>
          <p:spPr bwMode="auto">
            <a:xfrm flipH="1">
              <a:off x="3938588" y="2300420"/>
              <a:ext cx="316706" cy="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970" name="Straight Connector 231"/>
            <p:cNvCxnSpPr>
              <a:cxnSpLocks noChangeShapeType="1"/>
            </p:cNvCxnSpPr>
            <p:nvPr/>
          </p:nvCxnSpPr>
          <p:spPr bwMode="auto">
            <a:xfrm flipH="1">
              <a:off x="2545792" y="2166820"/>
              <a:ext cx="423927" cy="29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971" name="Straight Connector 215"/>
            <p:cNvCxnSpPr>
              <a:cxnSpLocks noChangeShapeType="1"/>
            </p:cNvCxnSpPr>
            <p:nvPr/>
          </p:nvCxnSpPr>
          <p:spPr bwMode="auto">
            <a:xfrm>
              <a:off x="2966817" y="2094027"/>
              <a:ext cx="0" cy="7204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972" name="Straight Connector 217"/>
            <p:cNvCxnSpPr>
              <a:cxnSpLocks noChangeShapeType="1"/>
            </p:cNvCxnSpPr>
            <p:nvPr/>
          </p:nvCxnSpPr>
          <p:spPr bwMode="auto">
            <a:xfrm flipH="1">
              <a:off x="2966817" y="2094027"/>
              <a:ext cx="144013"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973" name="Straight Connector 220"/>
            <p:cNvCxnSpPr>
              <a:cxnSpLocks noChangeShapeType="1"/>
            </p:cNvCxnSpPr>
            <p:nvPr/>
          </p:nvCxnSpPr>
          <p:spPr bwMode="auto">
            <a:xfrm>
              <a:off x="3110830" y="2094027"/>
              <a:ext cx="0" cy="7204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974" name="Straight Connector 222"/>
            <p:cNvCxnSpPr>
              <a:cxnSpLocks noChangeShapeType="1"/>
            </p:cNvCxnSpPr>
            <p:nvPr/>
          </p:nvCxnSpPr>
          <p:spPr bwMode="auto">
            <a:xfrm>
              <a:off x="3038824" y="1877879"/>
              <a:ext cx="0" cy="14409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975" name="Straight Connector 230"/>
            <p:cNvCxnSpPr>
              <a:cxnSpLocks noChangeShapeType="1"/>
            </p:cNvCxnSpPr>
            <p:nvPr/>
          </p:nvCxnSpPr>
          <p:spPr bwMode="auto">
            <a:xfrm flipH="1">
              <a:off x="2966817" y="2021978"/>
              <a:ext cx="144013"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nvGrpSpPr>
            <p:cNvPr id="36976" name="Group 232"/>
            <p:cNvGrpSpPr>
              <a:grpSpLocks/>
            </p:cNvGrpSpPr>
            <p:nvPr/>
          </p:nvGrpSpPr>
          <p:grpSpPr bwMode="auto">
            <a:xfrm>
              <a:off x="4211861" y="2156390"/>
              <a:ext cx="360032" cy="288196"/>
              <a:chOff x="5220072" y="1268760"/>
              <a:chExt cx="360040" cy="288032"/>
            </a:xfrm>
          </p:grpSpPr>
          <p:cxnSp>
            <p:nvCxnSpPr>
              <p:cNvPr id="37057" name="Straight Connector 233"/>
              <p:cNvCxnSpPr>
                <a:cxnSpLocks noChangeShapeType="1"/>
              </p:cNvCxnSpPr>
              <p:nvPr/>
            </p:nvCxnSpPr>
            <p:spPr bwMode="auto">
              <a:xfrm>
                <a:off x="5436096" y="1268760"/>
                <a:ext cx="0" cy="28803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58" name="Straight Connector 234"/>
              <p:cNvCxnSpPr>
                <a:cxnSpLocks noChangeShapeType="1"/>
              </p:cNvCxnSpPr>
              <p:nvPr/>
            </p:nvCxnSpPr>
            <p:spPr bwMode="auto">
              <a:xfrm>
                <a:off x="5436096" y="1412776"/>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59" name="Straight Connector 235"/>
              <p:cNvCxnSpPr>
                <a:cxnSpLocks noChangeShapeType="1"/>
              </p:cNvCxnSpPr>
              <p:nvPr/>
            </p:nvCxnSpPr>
            <p:spPr bwMode="auto">
              <a:xfrm>
                <a:off x="5364088" y="1268760"/>
                <a:ext cx="0" cy="28803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60" name="Straight Connector 236"/>
              <p:cNvCxnSpPr>
                <a:cxnSpLocks noChangeShapeType="1"/>
              </p:cNvCxnSpPr>
              <p:nvPr/>
            </p:nvCxnSpPr>
            <p:spPr bwMode="auto">
              <a:xfrm>
                <a:off x="5220072" y="1412776"/>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6977" name="Group 238"/>
            <p:cNvGrpSpPr>
              <a:grpSpLocks/>
            </p:cNvGrpSpPr>
            <p:nvPr/>
          </p:nvGrpSpPr>
          <p:grpSpPr bwMode="auto">
            <a:xfrm rot="5400000">
              <a:off x="4332013" y="2483921"/>
              <a:ext cx="651053" cy="288025"/>
              <a:chOff x="4929431" y="1268760"/>
              <a:chExt cx="650681" cy="288032"/>
            </a:xfrm>
          </p:grpSpPr>
          <p:cxnSp>
            <p:nvCxnSpPr>
              <p:cNvPr id="37053" name="Straight Connector 239"/>
              <p:cNvCxnSpPr>
                <a:cxnSpLocks noChangeShapeType="1"/>
              </p:cNvCxnSpPr>
              <p:nvPr/>
            </p:nvCxnSpPr>
            <p:spPr bwMode="auto">
              <a:xfrm>
                <a:off x="5436096" y="1268760"/>
                <a:ext cx="0" cy="28803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54" name="Straight Connector 240"/>
              <p:cNvCxnSpPr>
                <a:cxnSpLocks noChangeShapeType="1"/>
              </p:cNvCxnSpPr>
              <p:nvPr/>
            </p:nvCxnSpPr>
            <p:spPr bwMode="auto">
              <a:xfrm>
                <a:off x="5436096" y="1412776"/>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55" name="Straight Connector 241"/>
              <p:cNvCxnSpPr>
                <a:cxnSpLocks noChangeShapeType="1"/>
              </p:cNvCxnSpPr>
              <p:nvPr/>
            </p:nvCxnSpPr>
            <p:spPr bwMode="auto">
              <a:xfrm>
                <a:off x="5364088" y="1268760"/>
                <a:ext cx="0" cy="28803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56" name="Straight Connector 242"/>
              <p:cNvCxnSpPr>
                <a:cxnSpLocks noChangeShapeType="1"/>
              </p:cNvCxnSpPr>
              <p:nvPr/>
            </p:nvCxnSpPr>
            <p:spPr bwMode="auto">
              <a:xfrm rot="-5400000">
                <a:off x="5144521" y="1197688"/>
                <a:ext cx="4475" cy="4346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cxnSp>
          <p:nvCxnSpPr>
            <p:cNvPr id="36978" name="Straight Connector 248"/>
            <p:cNvCxnSpPr>
              <a:cxnSpLocks noChangeShapeType="1"/>
            </p:cNvCxnSpPr>
            <p:nvPr/>
          </p:nvCxnSpPr>
          <p:spPr bwMode="auto">
            <a:xfrm flipH="1" flipV="1">
              <a:off x="4555145" y="2300251"/>
              <a:ext cx="426430" cy="16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979" name="Straight Connector 251"/>
            <p:cNvCxnSpPr>
              <a:cxnSpLocks noChangeShapeType="1"/>
            </p:cNvCxnSpPr>
            <p:nvPr/>
          </p:nvCxnSpPr>
          <p:spPr bwMode="auto">
            <a:xfrm>
              <a:off x="4657538" y="2953456"/>
              <a:ext cx="0" cy="21614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nvGrpSpPr>
            <p:cNvPr id="36980" name="Group 263"/>
            <p:cNvGrpSpPr>
              <a:grpSpLocks/>
            </p:cNvGrpSpPr>
            <p:nvPr/>
          </p:nvGrpSpPr>
          <p:grpSpPr bwMode="auto">
            <a:xfrm>
              <a:off x="4513525" y="3169601"/>
              <a:ext cx="806459" cy="300027"/>
              <a:chOff x="4444469" y="3166065"/>
              <a:chExt cx="806459" cy="299999"/>
            </a:xfrm>
          </p:grpSpPr>
          <p:grpSp>
            <p:nvGrpSpPr>
              <p:cNvPr id="37048" name="Group 1344"/>
              <p:cNvGrpSpPr>
                <a:grpSpLocks/>
              </p:cNvGrpSpPr>
              <p:nvPr/>
            </p:nvGrpSpPr>
            <p:grpSpPr bwMode="auto">
              <a:xfrm>
                <a:off x="4444469" y="3166065"/>
                <a:ext cx="360032" cy="288169"/>
                <a:chOff x="179512" y="4293096"/>
                <a:chExt cx="936104" cy="288032"/>
              </a:xfrm>
            </p:grpSpPr>
            <p:cxnSp>
              <p:nvCxnSpPr>
                <p:cNvPr id="37050" name="Straight Arrow Connector 257"/>
                <p:cNvCxnSpPr>
                  <a:cxnSpLocks noChangeShapeType="1"/>
                </p:cNvCxnSpPr>
                <p:nvPr/>
              </p:nvCxnSpPr>
              <p:spPr bwMode="auto">
                <a:xfrm flipV="1">
                  <a:off x="395536" y="4293096"/>
                  <a:ext cx="504056" cy="288032"/>
                </a:xfrm>
                <a:prstGeom prst="straightConnector1">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51" name="Straight Arrow Connector 258"/>
                <p:cNvCxnSpPr>
                  <a:cxnSpLocks noChangeShapeType="1"/>
                </p:cNvCxnSpPr>
                <p:nvPr/>
              </p:nvCxnSpPr>
              <p:spPr bwMode="auto">
                <a:xfrm>
                  <a:off x="899592" y="4293096"/>
                  <a:ext cx="216024" cy="0"/>
                </a:xfrm>
                <a:prstGeom prst="straightConnector1">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52" name="Straight Arrow Connector 259"/>
                <p:cNvCxnSpPr>
                  <a:cxnSpLocks noChangeShapeType="1"/>
                </p:cNvCxnSpPr>
                <p:nvPr/>
              </p:nvCxnSpPr>
              <p:spPr bwMode="auto">
                <a:xfrm>
                  <a:off x="179512" y="4581128"/>
                  <a:ext cx="216024" cy="0"/>
                </a:xfrm>
                <a:prstGeom prst="straightConnector1">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37049" name="TextBox 255"/>
              <p:cNvSpPr txBox="1">
                <a:spLocks noChangeArrowheads="1"/>
              </p:cNvSpPr>
              <p:nvPr/>
            </p:nvSpPr>
            <p:spPr bwMode="auto">
              <a:xfrm flipH="1">
                <a:off x="4574475" y="3281310"/>
                <a:ext cx="676453" cy="18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Ramp</a:t>
                </a:r>
              </a:p>
            </p:txBody>
          </p:sp>
        </p:grpSp>
        <p:grpSp>
          <p:nvGrpSpPr>
            <p:cNvPr id="36981" name="Group 261"/>
            <p:cNvGrpSpPr>
              <a:grpSpLocks/>
            </p:cNvGrpSpPr>
            <p:nvPr/>
          </p:nvGrpSpPr>
          <p:grpSpPr bwMode="auto">
            <a:xfrm rot="5400000">
              <a:off x="3578765" y="2778578"/>
              <a:ext cx="360245" cy="288025"/>
              <a:chOff x="5220072" y="1268760"/>
              <a:chExt cx="360040" cy="288032"/>
            </a:xfrm>
          </p:grpSpPr>
          <p:cxnSp>
            <p:nvCxnSpPr>
              <p:cNvPr id="37044" name="Straight Connector 262"/>
              <p:cNvCxnSpPr>
                <a:cxnSpLocks noChangeShapeType="1"/>
              </p:cNvCxnSpPr>
              <p:nvPr/>
            </p:nvCxnSpPr>
            <p:spPr bwMode="auto">
              <a:xfrm>
                <a:off x="5436096" y="1268760"/>
                <a:ext cx="0" cy="28803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45" name="Straight Connector 263"/>
              <p:cNvCxnSpPr>
                <a:cxnSpLocks noChangeShapeType="1"/>
              </p:cNvCxnSpPr>
              <p:nvPr/>
            </p:nvCxnSpPr>
            <p:spPr bwMode="auto">
              <a:xfrm>
                <a:off x="5436096" y="1412776"/>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46" name="Straight Connector 264"/>
              <p:cNvCxnSpPr>
                <a:cxnSpLocks noChangeShapeType="1"/>
              </p:cNvCxnSpPr>
              <p:nvPr/>
            </p:nvCxnSpPr>
            <p:spPr bwMode="auto">
              <a:xfrm>
                <a:off x="5364088" y="1268760"/>
                <a:ext cx="0" cy="28803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47" name="Straight Connector 265"/>
              <p:cNvCxnSpPr>
                <a:cxnSpLocks noChangeShapeType="1"/>
              </p:cNvCxnSpPr>
              <p:nvPr/>
            </p:nvCxnSpPr>
            <p:spPr bwMode="auto">
              <a:xfrm>
                <a:off x="5220072" y="1412776"/>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6982" name="Group 266"/>
            <p:cNvGrpSpPr>
              <a:grpSpLocks/>
            </p:cNvGrpSpPr>
            <p:nvPr/>
          </p:nvGrpSpPr>
          <p:grpSpPr bwMode="auto">
            <a:xfrm>
              <a:off x="3758887" y="3102714"/>
              <a:ext cx="97516" cy="432295"/>
              <a:chOff x="5796136" y="3789040"/>
              <a:chExt cx="97518" cy="432048"/>
            </a:xfrm>
          </p:grpSpPr>
          <p:cxnSp>
            <p:nvCxnSpPr>
              <p:cNvPr id="37041" name="Straight Connector 267"/>
              <p:cNvCxnSpPr>
                <a:cxnSpLocks noChangeShapeType="1"/>
              </p:cNvCxnSpPr>
              <p:nvPr/>
            </p:nvCxnSpPr>
            <p:spPr bwMode="auto">
              <a:xfrm flipH="1">
                <a:off x="5796136" y="3933116"/>
                <a:ext cx="97518" cy="1439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42" name="Straight Connector 268"/>
              <p:cNvCxnSpPr>
                <a:cxnSpLocks noChangeShapeType="1"/>
              </p:cNvCxnSpPr>
              <p:nvPr/>
            </p:nvCxnSpPr>
            <p:spPr bwMode="auto">
              <a:xfrm rot="5400000">
                <a:off x="5724128" y="4149080"/>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43" name="Straight Connector 269"/>
              <p:cNvCxnSpPr>
                <a:cxnSpLocks noChangeShapeType="1"/>
              </p:cNvCxnSpPr>
              <p:nvPr/>
            </p:nvCxnSpPr>
            <p:spPr bwMode="auto">
              <a:xfrm flipV="1">
                <a:off x="5796136" y="3789040"/>
                <a:ext cx="0" cy="144016"/>
              </a:xfrm>
              <a:prstGeom prst="line">
                <a:avLst/>
              </a:prstGeom>
              <a:noFill/>
              <a:ln w="19050" algn="ctr">
                <a:solidFill>
                  <a:schemeClr val="tx1"/>
                </a:solidFill>
                <a:round/>
                <a:headEnd type="oval" w="med" len="med"/>
                <a:tailEnd/>
              </a:ln>
              <a:extLst>
                <a:ext uri="{909E8E84-426E-40DD-AFC4-6F175D3DCCD1}">
                  <a14:hiddenFill xmlns:a14="http://schemas.microsoft.com/office/drawing/2010/main">
                    <a:noFill/>
                  </a14:hiddenFill>
                </a:ext>
              </a:extLst>
            </p:spPr>
          </p:cxnSp>
        </p:grpSp>
        <p:sp>
          <p:nvSpPr>
            <p:cNvPr id="36983" name="Isosceles Triangle 270"/>
            <p:cNvSpPr>
              <a:spLocks noChangeArrowheads="1"/>
            </p:cNvSpPr>
            <p:nvPr/>
          </p:nvSpPr>
          <p:spPr bwMode="auto">
            <a:xfrm rot="10800000">
              <a:off x="3684506" y="3518820"/>
              <a:ext cx="144013" cy="144099"/>
            </a:xfrm>
            <a:prstGeom prst="triangle">
              <a:avLst>
                <a:gd name="adj"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grpSp>
          <p:nvGrpSpPr>
            <p:cNvPr id="36984" name="Group 271"/>
            <p:cNvGrpSpPr>
              <a:grpSpLocks/>
            </p:cNvGrpSpPr>
            <p:nvPr/>
          </p:nvGrpSpPr>
          <p:grpSpPr bwMode="auto">
            <a:xfrm rot="5400000">
              <a:off x="3218733" y="2778578"/>
              <a:ext cx="360245" cy="288025"/>
              <a:chOff x="5220072" y="1268760"/>
              <a:chExt cx="360040" cy="288032"/>
            </a:xfrm>
          </p:grpSpPr>
          <p:cxnSp>
            <p:nvCxnSpPr>
              <p:cNvPr id="37037" name="Straight Connector 272"/>
              <p:cNvCxnSpPr>
                <a:cxnSpLocks noChangeShapeType="1"/>
              </p:cNvCxnSpPr>
              <p:nvPr/>
            </p:nvCxnSpPr>
            <p:spPr bwMode="auto">
              <a:xfrm>
                <a:off x="5436096" y="1268760"/>
                <a:ext cx="0" cy="28803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38" name="Straight Connector 273"/>
              <p:cNvCxnSpPr>
                <a:cxnSpLocks noChangeShapeType="1"/>
              </p:cNvCxnSpPr>
              <p:nvPr/>
            </p:nvCxnSpPr>
            <p:spPr bwMode="auto">
              <a:xfrm>
                <a:off x="5436096" y="1412776"/>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39" name="Straight Connector 274"/>
              <p:cNvCxnSpPr>
                <a:cxnSpLocks noChangeShapeType="1"/>
              </p:cNvCxnSpPr>
              <p:nvPr/>
            </p:nvCxnSpPr>
            <p:spPr bwMode="auto">
              <a:xfrm>
                <a:off x="5364088" y="1268760"/>
                <a:ext cx="0" cy="28803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40" name="Straight Connector 275"/>
              <p:cNvCxnSpPr>
                <a:cxnSpLocks noChangeShapeType="1"/>
              </p:cNvCxnSpPr>
              <p:nvPr/>
            </p:nvCxnSpPr>
            <p:spPr bwMode="auto">
              <a:xfrm>
                <a:off x="5220072" y="1412776"/>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6985" name="Group 276"/>
            <p:cNvGrpSpPr>
              <a:grpSpLocks/>
            </p:cNvGrpSpPr>
            <p:nvPr/>
          </p:nvGrpSpPr>
          <p:grpSpPr bwMode="auto">
            <a:xfrm>
              <a:off x="3398855" y="3102714"/>
              <a:ext cx="97516" cy="432295"/>
              <a:chOff x="5796136" y="3789040"/>
              <a:chExt cx="97518" cy="432048"/>
            </a:xfrm>
          </p:grpSpPr>
          <p:cxnSp>
            <p:nvCxnSpPr>
              <p:cNvPr id="37034" name="Straight Connector 277"/>
              <p:cNvCxnSpPr>
                <a:cxnSpLocks noChangeShapeType="1"/>
              </p:cNvCxnSpPr>
              <p:nvPr/>
            </p:nvCxnSpPr>
            <p:spPr bwMode="auto">
              <a:xfrm flipH="1">
                <a:off x="5796136" y="3933116"/>
                <a:ext cx="97518" cy="1439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35" name="Straight Connector 278"/>
              <p:cNvCxnSpPr>
                <a:cxnSpLocks noChangeShapeType="1"/>
              </p:cNvCxnSpPr>
              <p:nvPr/>
            </p:nvCxnSpPr>
            <p:spPr bwMode="auto">
              <a:xfrm rot="5400000">
                <a:off x="5724128" y="4149080"/>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36" name="Straight Connector 279"/>
              <p:cNvCxnSpPr>
                <a:cxnSpLocks noChangeShapeType="1"/>
              </p:cNvCxnSpPr>
              <p:nvPr/>
            </p:nvCxnSpPr>
            <p:spPr bwMode="auto">
              <a:xfrm flipV="1">
                <a:off x="5796136" y="3789040"/>
                <a:ext cx="0" cy="144016"/>
              </a:xfrm>
              <a:prstGeom prst="line">
                <a:avLst/>
              </a:prstGeom>
              <a:noFill/>
              <a:ln w="19050" algn="ctr">
                <a:solidFill>
                  <a:schemeClr val="tx1"/>
                </a:solidFill>
                <a:round/>
                <a:headEnd type="oval" w="med" len="med"/>
                <a:tailEnd/>
              </a:ln>
              <a:extLst>
                <a:ext uri="{909E8E84-426E-40DD-AFC4-6F175D3DCCD1}">
                  <a14:hiddenFill xmlns:a14="http://schemas.microsoft.com/office/drawing/2010/main">
                    <a:noFill/>
                  </a14:hiddenFill>
                </a:ext>
              </a:extLst>
            </p:spPr>
          </p:cxnSp>
        </p:grpSp>
        <p:sp>
          <p:nvSpPr>
            <p:cNvPr id="36986" name="Isosceles Triangle 280"/>
            <p:cNvSpPr>
              <a:spLocks noChangeArrowheads="1"/>
            </p:cNvSpPr>
            <p:nvPr/>
          </p:nvSpPr>
          <p:spPr bwMode="auto">
            <a:xfrm rot="10800000">
              <a:off x="3324474" y="3518820"/>
              <a:ext cx="144013" cy="144099"/>
            </a:xfrm>
            <a:prstGeom prst="triangle">
              <a:avLst>
                <a:gd name="adj"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grpSp>
          <p:nvGrpSpPr>
            <p:cNvPr id="36987" name="Group 281"/>
            <p:cNvGrpSpPr>
              <a:grpSpLocks/>
            </p:cNvGrpSpPr>
            <p:nvPr/>
          </p:nvGrpSpPr>
          <p:grpSpPr bwMode="auto">
            <a:xfrm rot="5400000">
              <a:off x="2858701" y="2778578"/>
              <a:ext cx="360245" cy="288025"/>
              <a:chOff x="5220072" y="1268760"/>
              <a:chExt cx="360040" cy="288032"/>
            </a:xfrm>
          </p:grpSpPr>
          <p:cxnSp>
            <p:nvCxnSpPr>
              <p:cNvPr id="37030" name="Straight Connector 282"/>
              <p:cNvCxnSpPr>
                <a:cxnSpLocks noChangeShapeType="1"/>
              </p:cNvCxnSpPr>
              <p:nvPr/>
            </p:nvCxnSpPr>
            <p:spPr bwMode="auto">
              <a:xfrm>
                <a:off x="5436096" y="1268760"/>
                <a:ext cx="0" cy="28803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31" name="Straight Connector 283"/>
              <p:cNvCxnSpPr>
                <a:cxnSpLocks noChangeShapeType="1"/>
              </p:cNvCxnSpPr>
              <p:nvPr/>
            </p:nvCxnSpPr>
            <p:spPr bwMode="auto">
              <a:xfrm>
                <a:off x="5436096" y="1412776"/>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32" name="Straight Connector 284"/>
              <p:cNvCxnSpPr>
                <a:cxnSpLocks noChangeShapeType="1"/>
              </p:cNvCxnSpPr>
              <p:nvPr/>
            </p:nvCxnSpPr>
            <p:spPr bwMode="auto">
              <a:xfrm>
                <a:off x="5364088" y="1268760"/>
                <a:ext cx="0" cy="28803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33" name="Straight Connector 285"/>
              <p:cNvCxnSpPr>
                <a:cxnSpLocks noChangeShapeType="1"/>
              </p:cNvCxnSpPr>
              <p:nvPr/>
            </p:nvCxnSpPr>
            <p:spPr bwMode="auto">
              <a:xfrm>
                <a:off x="5220072" y="1412776"/>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6988" name="Group 286"/>
            <p:cNvGrpSpPr>
              <a:grpSpLocks/>
            </p:cNvGrpSpPr>
            <p:nvPr/>
          </p:nvGrpSpPr>
          <p:grpSpPr bwMode="auto">
            <a:xfrm>
              <a:off x="3038824" y="3102714"/>
              <a:ext cx="97516" cy="432295"/>
              <a:chOff x="5796136" y="3789040"/>
              <a:chExt cx="97518" cy="432048"/>
            </a:xfrm>
          </p:grpSpPr>
          <p:cxnSp>
            <p:nvCxnSpPr>
              <p:cNvPr id="37027" name="Straight Connector 287"/>
              <p:cNvCxnSpPr>
                <a:cxnSpLocks noChangeShapeType="1"/>
              </p:cNvCxnSpPr>
              <p:nvPr/>
            </p:nvCxnSpPr>
            <p:spPr bwMode="auto">
              <a:xfrm flipH="1">
                <a:off x="5796136" y="3933116"/>
                <a:ext cx="97518" cy="1439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28" name="Straight Connector 288"/>
              <p:cNvCxnSpPr>
                <a:cxnSpLocks noChangeShapeType="1"/>
              </p:cNvCxnSpPr>
              <p:nvPr/>
            </p:nvCxnSpPr>
            <p:spPr bwMode="auto">
              <a:xfrm rot="5400000">
                <a:off x="5724128" y="4149080"/>
                <a:ext cx="14401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29" name="Straight Connector 289"/>
              <p:cNvCxnSpPr>
                <a:cxnSpLocks noChangeShapeType="1"/>
              </p:cNvCxnSpPr>
              <p:nvPr/>
            </p:nvCxnSpPr>
            <p:spPr bwMode="auto">
              <a:xfrm flipV="1">
                <a:off x="5796136" y="3789040"/>
                <a:ext cx="0" cy="144016"/>
              </a:xfrm>
              <a:prstGeom prst="line">
                <a:avLst/>
              </a:prstGeom>
              <a:noFill/>
              <a:ln w="19050" algn="ctr">
                <a:solidFill>
                  <a:schemeClr val="tx1"/>
                </a:solidFill>
                <a:round/>
                <a:headEnd type="oval" w="med" len="med"/>
                <a:tailEnd/>
              </a:ln>
              <a:extLst>
                <a:ext uri="{909E8E84-426E-40DD-AFC4-6F175D3DCCD1}">
                  <a14:hiddenFill xmlns:a14="http://schemas.microsoft.com/office/drawing/2010/main">
                    <a:noFill/>
                  </a14:hiddenFill>
                </a:ext>
              </a:extLst>
            </p:spPr>
          </p:cxnSp>
        </p:grpSp>
        <p:sp>
          <p:nvSpPr>
            <p:cNvPr id="36989" name="Isosceles Triangle 290"/>
            <p:cNvSpPr>
              <a:spLocks noChangeArrowheads="1"/>
            </p:cNvSpPr>
            <p:nvPr/>
          </p:nvSpPr>
          <p:spPr bwMode="auto">
            <a:xfrm rot="10800000">
              <a:off x="2964442" y="3518820"/>
              <a:ext cx="144013" cy="144099"/>
            </a:xfrm>
            <a:prstGeom prst="triangle">
              <a:avLst>
                <a:gd name="adj"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sp>
          <p:nvSpPr>
            <p:cNvPr id="36990" name="TextBox 295"/>
            <p:cNvSpPr txBox="1">
              <a:spLocks noChangeArrowheads="1"/>
            </p:cNvSpPr>
            <p:nvPr/>
          </p:nvSpPr>
          <p:spPr bwMode="auto">
            <a:xfrm flipH="1">
              <a:off x="2833817" y="2713518"/>
              <a:ext cx="216019" cy="18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x1</a:t>
              </a:r>
            </a:p>
          </p:txBody>
        </p:sp>
        <p:sp>
          <p:nvSpPr>
            <p:cNvPr id="36991" name="TextBox 296"/>
            <p:cNvSpPr txBox="1">
              <a:spLocks noChangeArrowheads="1"/>
            </p:cNvSpPr>
            <p:nvPr/>
          </p:nvSpPr>
          <p:spPr bwMode="auto">
            <a:xfrm flipH="1">
              <a:off x="3193849" y="2713518"/>
              <a:ext cx="216019" cy="18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x2</a:t>
              </a:r>
            </a:p>
          </p:txBody>
        </p:sp>
        <p:sp>
          <p:nvSpPr>
            <p:cNvPr id="36992" name="TextBox 297"/>
            <p:cNvSpPr txBox="1">
              <a:spLocks noChangeArrowheads="1"/>
            </p:cNvSpPr>
            <p:nvPr/>
          </p:nvSpPr>
          <p:spPr bwMode="auto">
            <a:xfrm flipH="1">
              <a:off x="3553881" y="2713518"/>
              <a:ext cx="216019" cy="18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x4</a:t>
              </a:r>
            </a:p>
          </p:txBody>
        </p:sp>
        <p:sp>
          <p:nvSpPr>
            <p:cNvPr id="36993" name="TextBox 298"/>
            <p:cNvSpPr txBox="1">
              <a:spLocks noChangeArrowheads="1"/>
            </p:cNvSpPr>
            <p:nvPr/>
          </p:nvSpPr>
          <p:spPr bwMode="auto">
            <a:xfrm flipH="1">
              <a:off x="3913913" y="2713518"/>
              <a:ext cx="216019" cy="18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x8</a:t>
              </a:r>
            </a:p>
          </p:txBody>
        </p:sp>
        <p:grpSp>
          <p:nvGrpSpPr>
            <p:cNvPr id="36994" name="Group 303"/>
            <p:cNvGrpSpPr>
              <a:grpSpLocks/>
            </p:cNvGrpSpPr>
            <p:nvPr/>
          </p:nvGrpSpPr>
          <p:grpSpPr bwMode="auto">
            <a:xfrm>
              <a:off x="3396003" y="2022193"/>
              <a:ext cx="540048" cy="544077"/>
              <a:chOff x="5076056" y="2420888"/>
              <a:chExt cx="540060" cy="543766"/>
            </a:xfrm>
          </p:grpSpPr>
          <p:sp>
            <p:nvSpPr>
              <p:cNvPr id="78" name="Isosceles Triangle 77"/>
              <p:cNvSpPr/>
              <p:nvPr/>
            </p:nvSpPr>
            <p:spPr bwMode="auto">
              <a:xfrm rot="5400000">
                <a:off x="5077601" y="2423219"/>
                <a:ext cx="544487" cy="539783"/>
              </a:xfrm>
              <a:prstGeom prst="triangle">
                <a:avLst/>
              </a:prstGeom>
              <a:solidFill>
                <a:schemeClr val="accent2">
                  <a:lumMod val="20000"/>
                  <a:lumOff val="80000"/>
                </a:schemeClr>
              </a:solidFill>
              <a:ln w="19050"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a:ea typeface="ＭＳ Ｐゴシック" pitchFamily="1" charset="-128"/>
                  <a:cs typeface="ＭＳ Ｐゴシック"/>
                </a:endParaRPr>
              </a:p>
            </p:txBody>
          </p:sp>
          <p:sp>
            <p:nvSpPr>
              <p:cNvPr id="37025" name="TextBox 301"/>
              <p:cNvSpPr txBox="1">
                <a:spLocks noChangeArrowheads="1"/>
              </p:cNvSpPr>
              <p:nvPr/>
            </p:nvSpPr>
            <p:spPr bwMode="auto">
              <a:xfrm flipH="1">
                <a:off x="5076056" y="2708920"/>
                <a:ext cx="2160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a:t>
                </a:r>
              </a:p>
            </p:txBody>
          </p:sp>
          <p:sp>
            <p:nvSpPr>
              <p:cNvPr id="37026" name="TextBox 302"/>
              <p:cNvSpPr txBox="1">
                <a:spLocks noChangeArrowheads="1"/>
              </p:cNvSpPr>
              <p:nvPr/>
            </p:nvSpPr>
            <p:spPr bwMode="auto">
              <a:xfrm flipH="1">
                <a:off x="5076056" y="2492896"/>
                <a:ext cx="2160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a:t>
                </a:r>
              </a:p>
            </p:txBody>
          </p:sp>
        </p:grpSp>
        <p:sp>
          <p:nvSpPr>
            <p:cNvPr id="36995" name="TextBox 308"/>
            <p:cNvSpPr txBox="1">
              <a:spLocks noChangeArrowheads="1"/>
            </p:cNvSpPr>
            <p:nvPr/>
          </p:nvSpPr>
          <p:spPr bwMode="auto">
            <a:xfrm flipH="1">
              <a:off x="3129984" y="1694923"/>
              <a:ext cx="864075" cy="24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b="1"/>
                <a:t>Pre-Amp</a:t>
              </a:r>
            </a:p>
          </p:txBody>
        </p:sp>
        <p:sp>
          <p:nvSpPr>
            <p:cNvPr id="36996" name="TextBox 309"/>
            <p:cNvSpPr txBox="1">
              <a:spLocks noChangeArrowheads="1"/>
            </p:cNvSpPr>
            <p:nvPr/>
          </p:nvSpPr>
          <p:spPr bwMode="auto">
            <a:xfrm flipH="1">
              <a:off x="4334938" y="1877879"/>
              <a:ext cx="1152103" cy="24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b="1"/>
                <a:t>Comparator</a:t>
              </a:r>
            </a:p>
          </p:txBody>
        </p:sp>
        <p:cxnSp>
          <p:nvCxnSpPr>
            <p:cNvPr id="36997" name="Straight Connector 310"/>
            <p:cNvCxnSpPr>
              <a:cxnSpLocks noChangeShapeType="1"/>
            </p:cNvCxnSpPr>
            <p:nvPr/>
          </p:nvCxnSpPr>
          <p:spPr bwMode="auto">
            <a:xfrm>
              <a:off x="3038824" y="2670419"/>
              <a:ext cx="0" cy="7204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998" name="Straight Connector 312"/>
            <p:cNvCxnSpPr>
              <a:cxnSpLocks noChangeShapeType="1"/>
            </p:cNvCxnSpPr>
            <p:nvPr/>
          </p:nvCxnSpPr>
          <p:spPr bwMode="auto">
            <a:xfrm>
              <a:off x="3398855" y="2670419"/>
              <a:ext cx="0" cy="7204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999" name="Straight Connector 313"/>
            <p:cNvCxnSpPr>
              <a:cxnSpLocks noChangeShapeType="1"/>
            </p:cNvCxnSpPr>
            <p:nvPr/>
          </p:nvCxnSpPr>
          <p:spPr bwMode="auto">
            <a:xfrm>
              <a:off x="3758887" y="2670419"/>
              <a:ext cx="0" cy="7204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00" name="Straight Connector 314"/>
            <p:cNvCxnSpPr>
              <a:cxnSpLocks noChangeShapeType="1"/>
            </p:cNvCxnSpPr>
            <p:nvPr/>
          </p:nvCxnSpPr>
          <p:spPr bwMode="auto">
            <a:xfrm>
              <a:off x="4118919" y="2670419"/>
              <a:ext cx="0" cy="7204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01" name="Straight Arrow Connector 317"/>
            <p:cNvCxnSpPr>
              <a:cxnSpLocks noChangeShapeType="1"/>
            </p:cNvCxnSpPr>
            <p:nvPr/>
          </p:nvCxnSpPr>
          <p:spPr bwMode="auto">
            <a:xfrm>
              <a:off x="5651752" y="1916738"/>
              <a:ext cx="216116" cy="888"/>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7002" name="Straight Connector 319"/>
            <p:cNvCxnSpPr>
              <a:cxnSpLocks noChangeShapeType="1"/>
            </p:cNvCxnSpPr>
            <p:nvPr/>
          </p:nvCxnSpPr>
          <p:spPr bwMode="auto">
            <a:xfrm flipH="1">
              <a:off x="5583109" y="1557218"/>
              <a:ext cx="144013" cy="14409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7003" name="TextBox 321"/>
            <p:cNvSpPr txBox="1">
              <a:spLocks noChangeArrowheads="1"/>
            </p:cNvSpPr>
            <p:nvPr/>
          </p:nvSpPr>
          <p:spPr bwMode="auto">
            <a:xfrm flipH="1">
              <a:off x="4932040" y="1124765"/>
              <a:ext cx="936083" cy="36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Gray Code</a:t>
              </a:r>
            </a:p>
            <a:p>
              <a:pPr algn="ctr" eaLnBrk="1" hangingPunct="1"/>
              <a:r>
                <a:rPr lang="en-US" sz="1200"/>
                <a:t>9/10 </a:t>
              </a:r>
            </a:p>
          </p:txBody>
        </p:sp>
        <p:grpSp>
          <p:nvGrpSpPr>
            <p:cNvPr id="37004" name="Group 328"/>
            <p:cNvGrpSpPr>
              <a:grpSpLocks/>
            </p:cNvGrpSpPr>
            <p:nvPr/>
          </p:nvGrpSpPr>
          <p:grpSpPr bwMode="auto">
            <a:xfrm>
              <a:off x="5867868" y="1701478"/>
              <a:ext cx="503947" cy="936638"/>
              <a:chOff x="6156176" y="3212976"/>
              <a:chExt cx="503959" cy="936104"/>
            </a:xfrm>
          </p:grpSpPr>
          <p:sp>
            <p:nvSpPr>
              <p:cNvPr id="316" name="Rectangle 315"/>
              <p:cNvSpPr/>
              <p:nvPr/>
            </p:nvSpPr>
            <p:spPr bwMode="auto">
              <a:xfrm>
                <a:off x="6156867" y="3212827"/>
                <a:ext cx="503268" cy="936581"/>
              </a:xfrm>
              <a:prstGeom prst="rect">
                <a:avLst/>
              </a:prstGeom>
              <a:solidFill>
                <a:schemeClr val="accent1">
                  <a:lumMod val="75000"/>
                </a:schemeClr>
              </a:solidFill>
              <a:ln w="12700"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a:ea typeface="ＭＳ Ｐゴシック" pitchFamily="1" charset="-128"/>
                  <a:cs typeface="ＭＳ Ｐゴシック"/>
                </a:endParaRPr>
              </a:p>
            </p:txBody>
          </p:sp>
          <p:sp>
            <p:nvSpPr>
              <p:cNvPr id="37020" name="TextBox 323"/>
              <p:cNvSpPr txBox="1">
                <a:spLocks noChangeArrowheads="1"/>
              </p:cNvSpPr>
              <p:nvPr/>
            </p:nvSpPr>
            <p:spPr bwMode="auto">
              <a:xfrm flipH="1">
                <a:off x="6156176" y="3356992"/>
                <a:ext cx="2160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D</a:t>
                </a:r>
              </a:p>
            </p:txBody>
          </p:sp>
          <p:sp>
            <p:nvSpPr>
              <p:cNvPr id="37021" name="TextBox 324"/>
              <p:cNvSpPr txBox="1">
                <a:spLocks noChangeArrowheads="1"/>
              </p:cNvSpPr>
              <p:nvPr/>
            </p:nvSpPr>
            <p:spPr bwMode="auto">
              <a:xfrm flipH="1">
                <a:off x="6444111" y="3356104"/>
                <a:ext cx="2160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Q</a:t>
                </a:r>
              </a:p>
            </p:txBody>
          </p:sp>
          <p:sp>
            <p:nvSpPr>
              <p:cNvPr id="37022" name="TextBox 325"/>
              <p:cNvSpPr txBox="1">
                <a:spLocks noChangeArrowheads="1"/>
              </p:cNvSpPr>
              <p:nvPr/>
            </p:nvSpPr>
            <p:spPr bwMode="auto">
              <a:xfrm flipH="1">
                <a:off x="6300192" y="3861048"/>
                <a:ext cx="2880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Clk</a:t>
                </a:r>
              </a:p>
            </p:txBody>
          </p:sp>
          <p:sp>
            <p:nvSpPr>
              <p:cNvPr id="37023" name="Isosceles Triangle 326"/>
              <p:cNvSpPr>
                <a:spLocks noChangeArrowheads="1"/>
              </p:cNvSpPr>
              <p:nvPr/>
            </p:nvSpPr>
            <p:spPr bwMode="auto">
              <a:xfrm rot="5400000">
                <a:off x="6156176" y="3861048"/>
                <a:ext cx="144016" cy="144016"/>
              </a:xfrm>
              <a:prstGeom prst="triangle">
                <a:avLst>
                  <a:gd name="adj"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grpSp>
        <p:cxnSp>
          <p:nvCxnSpPr>
            <p:cNvPr id="37005" name="Straight Arrow Connector 330"/>
            <p:cNvCxnSpPr>
              <a:cxnSpLocks noChangeShapeType="1"/>
            </p:cNvCxnSpPr>
            <p:nvPr/>
          </p:nvCxnSpPr>
          <p:spPr bwMode="auto">
            <a:xfrm>
              <a:off x="5655116" y="1341070"/>
              <a:ext cx="0" cy="576393"/>
            </a:xfrm>
            <a:prstGeom prst="straightConnector1">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006" name="Straight Connector 343"/>
            <p:cNvCxnSpPr>
              <a:cxnSpLocks noChangeShapeType="1"/>
            </p:cNvCxnSpPr>
            <p:nvPr/>
          </p:nvCxnSpPr>
          <p:spPr bwMode="auto">
            <a:xfrm flipH="1">
              <a:off x="5435733" y="2421081"/>
              <a:ext cx="432039"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nvGrpSpPr>
            <p:cNvPr id="37007" name="Group 586"/>
            <p:cNvGrpSpPr>
              <a:grpSpLocks/>
            </p:cNvGrpSpPr>
            <p:nvPr/>
          </p:nvGrpSpPr>
          <p:grpSpPr bwMode="auto">
            <a:xfrm>
              <a:off x="4929389" y="2165469"/>
              <a:ext cx="593523" cy="544565"/>
              <a:chOff x="5443484" y="2132251"/>
              <a:chExt cx="593537" cy="544254"/>
            </a:xfrm>
          </p:grpSpPr>
          <p:sp>
            <p:nvSpPr>
              <p:cNvPr id="306" name="Isosceles Triangle 305"/>
              <p:cNvSpPr/>
              <p:nvPr/>
            </p:nvSpPr>
            <p:spPr bwMode="auto">
              <a:xfrm rot="5400000">
                <a:off x="5494443" y="2134256"/>
                <a:ext cx="544487" cy="539784"/>
              </a:xfrm>
              <a:prstGeom prst="triangle">
                <a:avLst/>
              </a:prstGeom>
              <a:solidFill>
                <a:schemeClr val="accent1">
                  <a:lumMod val="75000"/>
                </a:schemeClr>
              </a:solidFill>
              <a:ln w="19050"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dirty="0">
                  <a:ea typeface="ＭＳ Ｐゴシック" pitchFamily="1" charset="-128"/>
                  <a:cs typeface="ＭＳ Ｐゴシック"/>
                </a:endParaRPr>
              </a:p>
            </p:txBody>
          </p:sp>
          <p:sp>
            <p:nvSpPr>
              <p:cNvPr id="37013" name="TextBox 306"/>
              <p:cNvSpPr txBox="1">
                <a:spLocks noChangeArrowheads="1"/>
              </p:cNvSpPr>
              <p:nvPr/>
            </p:nvSpPr>
            <p:spPr bwMode="auto">
              <a:xfrm flipH="1">
                <a:off x="5443484" y="2430379"/>
                <a:ext cx="2160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a:t>
                </a:r>
              </a:p>
            </p:txBody>
          </p:sp>
          <p:sp>
            <p:nvSpPr>
              <p:cNvPr id="37014" name="TextBox 307"/>
              <p:cNvSpPr txBox="1">
                <a:spLocks noChangeArrowheads="1"/>
              </p:cNvSpPr>
              <p:nvPr/>
            </p:nvSpPr>
            <p:spPr bwMode="auto">
              <a:xfrm flipH="1">
                <a:off x="5463304" y="2171761"/>
                <a:ext cx="2160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a:t>
                </a:r>
              </a:p>
            </p:txBody>
          </p:sp>
          <p:grpSp>
            <p:nvGrpSpPr>
              <p:cNvPr id="37015" name="Group 585"/>
              <p:cNvGrpSpPr>
                <a:grpSpLocks noChangeAspect="1"/>
              </p:cNvGrpSpPr>
              <p:nvPr/>
            </p:nvGrpSpPr>
            <p:grpSpPr bwMode="auto">
              <a:xfrm>
                <a:off x="5631142" y="2325924"/>
                <a:ext cx="162018" cy="162018"/>
                <a:chOff x="1464578" y="3356992"/>
                <a:chExt cx="238180" cy="288032"/>
              </a:xfrm>
            </p:grpSpPr>
            <p:cxnSp>
              <p:nvCxnSpPr>
                <p:cNvPr id="37016" name="Straight Arrow Connector 579"/>
                <p:cNvCxnSpPr>
                  <a:cxnSpLocks noChangeShapeType="1"/>
                </p:cNvCxnSpPr>
                <p:nvPr/>
              </p:nvCxnSpPr>
              <p:spPr bwMode="auto">
                <a:xfrm flipV="1">
                  <a:off x="1547664" y="3356992"/>
                  <a:ext cx="72008" cy="288032"/>
                </a:xfrm>
                <a:prstGeom prst="straightConnector1">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17" name="Straight Arrow Connector 580"/>
                <p:cNvCxnSpPr>
                  <a:cxnSpLocks noChangeShapeType="1"/>
                </p:cNvCxnSpPr>
                <p:nvPr/>
              </p:nvCxnSpPr>
              <p:spPr bwMode="auto">
                <a:xfrm>
                  <a:off x="1619672" y="3356992"/>
                  <a:ext cx="83086" cy="0"/>
                </a:xfrm>
                <a:prstGeom prst="straightConnector1">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18" name="Straight Arrow Connector 581"/>
                <p:cNvCxnSpPr>
                  <a:cxnSpLocks noChangeShapeType="1"/>
                </p:cNvCxnSpPr>
                <p:nvPr/>
              </p:nvCxnSpPr>
              <p:spPr bwMode="auto">
                <a:xfrm>
                  <a:off x="1464578" y="3645024"/>
                  <a:ext cx="83086" cy="0"/>
                </a:xfrm>
                <a:prstGeom prst="straightConnector1">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sp>
          <p:nvSpPr>
            <p:cNvPr id="37008" name="TextBox 366"/>
            <p:cNvSpPr txBox="1">
              <a:spLocks noChangeArrowheads="1"/>
            </p:cNvSpPr>
            <p:nvPr/>
          </p:nvSpPr>
          <p:spPr bwMode="auto">
            <a:xfrm flipH="1">
              <a:off x="6012160" y="1484839"/>
              <a:ext cx="288032" cy="24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b="1"/>
                <a:t>A</a:t>
              </a:r>
            </a:p>
          </p:txBody>
        </p:sp>
        <p:sp>
          <p:nvSpPr>
            <p:cNvPr id="37009" name="Isosceles Triangle 115"/>
            <p:cNvSpPr>
              <a:spLocks noChangeArrowheads="1"/>
            </p:cNvSpPr>
            <p:nvPr/>
          </p:nvSpPr>
          <p:spPr bwMode="auto">
            <a:xfrm rot="10800000">
              <a:off x="4845745" y="2850739"/>
              <a:ext cx="144013" cy="144099"/>
            </a:xfrm>
            <a:prstGeom prst="triangle">
              <a:avLst>
                <a:gd name="adj"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cxnSp>
          <p:nvCxnSpPr>
            <p:cNvPr id="37010" name="Straight Connector 116"/>
            <p:cNvCxnSpPr>
              <a:cxnSpLocks noChangeShapeType="1"/>
            </p:cNvCxnSpPr>
            <p:nvPr/>
          </p:nvCxnSpPr>
          <p:spPr bwMode="auto">
            <a:xfrm flipH="1" flipV="1">
              <a:off x="4910138" y="2574289"/>
              <a:ext cx="69619" cy="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011" name="Straight Connector 127"/>
            <p:cNvCxnSpPr>
              <a:cxnSpLocks noChangeShapeType="1"/>
            </p:cNvCxnSpPr>
            <p:nvPr/>
          </p:nvCxnSpPr>
          <p:spPr bwMode="auto">
            <a:xfrm>
              <a:off x="4917281" y="2571338"/>
              <a:ext cx="0" cy="27682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0" name="Group 253"/>
          <p:cNvGrpSpPr>
            <a:grpSpLocks/>
          </p:cNvGrpSpPr>
          <p:nvPr/>
        </p:nvGrpSpPr>
        <p:grpSpPr bwMode="auto">
          <a:xfrm>
            <a:off x="6011863" y="908050"/>
            <a:ext cx="3024187" cy="2622550"/>
            <a:chOff x="6012160" y="908050"/>
            <a:chExt cx="3024418" cy="2622607"/>
          </a:xfrm>
        </p:grpSpPr>
        <p:sp>
          <p:nvSpPr>
            <p:cNvPr id="36929" name="TextBox 363"/>
            <p:cNvSpPr txBox="1">
              <a:spLocks noChangeArrowheads="1"/>
            </p:cNvSpPr>
            <p:nvPr/>
          </p:nvSpPr>
          <p:spPr bwMode="auto">
            <a:xfrm flipH="1">
              <a:off x="6299809" y="2925424"/>
              <a:ext cx="676453" cy="18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Copy</a:t>
              </a:r>
            </a:p>
          </p:txBody>
        </p:sp>
        <p:grpSp>
          <p:nvGrpSpPr>
            <p:cNvPr id="36930" name="Group 252"/>
            <p:cNvGrpSpPr>
              <a:grpSpLocks/>
            </p:cNvGrpSpPr>
            <p:nvPr/>
          </p:nvGrpSpPr>
          <p:grpSpPr bwMode="auto">
            <a:xfrm>
              <a:off x="6012160" y="908050"/>
              <a:ext cx="3024418" cy="2622607"/>
              <a:chOff x="6012160" y="908050"/>
              <a:chExt cx="3024418" cy="2622607"/>
            </a:xfrm>
          </p:grpSpPr>
          <p:grpSp>
            <p:nvGrpSpPr>
              <p:cNvPr id="36931" name="Group 345"/>
              <p:cNvGrpSpPr>
                <a:grpSpLocks/>
              </p:cNvGrpSpPr>
              <p:nvPr/>
            </p:nvGrpSpPr>
            <p:grpSpPr bwMode="auto">
              <a:xfrm>
                <a:off x="7235891" y="908050"/>
                <a:ext cx="1800687" cy="2622607"/>
                <a:chOff x="1907704" y="1921007"/>
                <a:chExt cx="1800728" cy="2621112"/>
              </a:xfrm>
            </p:grpSpPr>
            <p:grpSp>
              <p:nvGrpSpPr>
                <p:cNvPr id="36944" name="Group 1416"/>
                <p:cNvGrpSpPr>
                  <a:grpSpLocks/>
                </p:cNvGrpSpPr>
                <p:nvPr/>
              </p:nvGrpSpPr>
              <p:grpSpPr bwMode="auto">
                <a:xfrm>
                  <a:off x="2339752" y="3861048"/>
                  <a:ext cx="216024" cy="360041"/>
                  <a:chOff x="8532440" y="5517232"/>
                  <a:chExt cx="288032" cy="576066"/>
                </a:xfrm>
              </p:grpSpPr>
              <p:sp>
                <p:nvSpPr>
                  <p:cNvPr id="36959" name="Isosceles Triangle 422"/>
                  <p:cNvSpPr>
                    <a:spLocks noChangeArrowheads="1"/>
                  </p:cNvSpPr>
                  <p:nvPr/>
                </p:nvSpPr>
                <p:spPr bwMode="auto">
                  <a:xfrm rot="10800000">
                    <a:off x="8532440" y="5733258"/>
                    <a:ext cx="288032" cy="360040"/>
                  </a:xfrm>
                  <a:prstGeom prst="triangle">
                    <a:avLst>
                      <a:gd name="adj" fmla="val 50000"/>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cxnSp>
                <p:nvCxnSpPr>
                  <p:cNvPr id="36960" name="Straight Arrow Connector 423"/>
                  <p:cNvCxnSpPr>
                    <a:cxnSpLocks noChangeShapeType="1"/>
                  </p:cNvCxnSpPr>
                  <p:nvPr/>
                </p:nvCxnSpPr>
                <p:spPr bwMode="auto">
                  <a:xfrm>
                    <a:off x="8676258" y="5517232"/>
                    <a:ext cx="198" cy="216024"/>
                  </a:xfrm>
                  <a:prstGeom prst="straightConnector1">
                    <a:avLst/>
                  </a:prstGeom>
                  <a:noFill/>
                  <a:ln w="101600" cmpd="dbl" algn="ctr">
                    <a:solidFill>
                      <a:srgbClr val="000000"/>
                    </a:solidFill>
                    <a:round/>
                    <a:headEnd/>
                    <a:tailEnd type="none" w="lg" len="sm"/>
                  </a:ln>
                  <a:extLst>
                    <a:ext uri="{909E8E84-426E-40DD-AFC4-6F175D3DCCD1}">
                      <a14:hiddenFill xmlns:a14="http://schemas.microsoft.com/office/drawing/2010/main">
                        <a:noFill/>
                      </a14:hiddenFill>
                    </a:ext>
                  </a:extLst>
                </p:spPr>
              </p:cxnSp>
            </p:grpSp>
            <p:sp>
              <p:nvSpPr>
                <p:cNvPr id="36945" name="TextBox 353"/>
                <p:cNvSpPr txBox="1">
                  <a:spLocks noChangeArrowheads="1"/>
                </p:cNvSpPr>
                <p:nvPr/>
              </p:nvSpPr>
              <p:spPr bwMode="auto">
                <a:xfrm flipH="1">
                  <a:off x="2052291" y="4296090"/>
                  <a:ext cx="1080038" cy="24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b="1"/>
                    <a:t>LVDS Out</a:t>
                  </a:r>
                </a:p>
              </p:txBody>
            </p:sp>
            <p:sp>
              <p:nvSpPr>
                <p:cNvPr id="36946" name="TextBox 354"/>
                <p:cNvSpPr txBox="1">
                  <a:spLocks noChangeArrowheads="1"/>
                </p:cNvSpPr>
                <p:nvPr/>
              </p:nvSpPr>
              <p:spPr bwMode="auto">
                <a:xfrm flipH="1">
                  <a:off x="2434968" y="1921007"/>
                  <a:ext cx="6794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110MHz DDR</a:t>
                  </a:r>
                </a:p>
              </p:txBody>
            </p:sp>
            <p:sp>
              <p:nvSpPr>
                <p:cNvPr id="36947" name="TextBox 356"/>
                <p:cNvSpPr txBox="1">
                  <a:spLocks noChangeArrowheads="1"/>
                </p:cNvSpPr>
                <p:nvPr/>
              </p:nvSpPr>
              <p:spPr bwMode="auto">
                <a:xfrm flipH="1">
                  <a:off x="1907704" y="2060848"/>
                  <a:ext cx="4320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Sync</a:t>
                  </a:r>
                </a:p>
              </p:txBody>
            </p:sp>
            <p:grpSp>
              <p:nvGrpSpPr>
                <p:cNvPr id="36948" name="Group 19"/>
                <p:cNvGrpSpPr>
                  <a:grpSpLocks/>
                </p:cNvGrpSpPr>
                <p:nvPr/>
              </p:nvGrpSpPr>
              <p:grpSpPr bwMode="auto">
                <a:xfrm>
                  <a:off x="2363398" y="2132856"/>
                  <a:ext cx="222837" cy="229090"/>
                  <a:chOff x="2363398" y="1868426"/>
                  <a:chExt cx="222837" cy="493520"/>
                </a:xfrm>
              </p:grpSpPr>
              <p:cxnSp>
                <p:nvCxnSpPr>
                  <p:cNvPr id="36957" name="Straight Arrow Connector 406"/>
                  <p:cNvCxnSpPr>
                    <a:cxnSpLocks noChangeShapeType="1"/>
                  </p:cNvCxnSpPr>
                  <p:nvPr/>
                </p:nvCxnSpPr>
                <p:spPr bwMode="auto">
                  <a:xfrm rot="5400000">
                    <a:off x="2347354" y="2123065"/>
                    <a:ext cx="477762" cy="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58" name="Straight Arrow Connector 408"/>
                  <p:cNvCxnSpPr>
                    <a:cxnSpLocks noChangeShapeType="1"/>
                  </p:cNvCxnSpPr>
                  <p:nvPr/>
                </p:nvCxnSpPr>
                <p:spPr bwMode="auto">
                  <a:xfrm rot="5400000">
                    <a:off x="2124517" y="2107307"/>
                    <a:ext cx="477762" cy="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36949" name="TextBox 359"/>
                <p:cNvSpPr txBox="1">
                  <a:spLocks noChangeArrowheads="1"/>
                </p:cNvSpPr>
                <p:nvPr/>
              </p:nvSpPr>
              <p:spPr bwMode="auto">
                <a:xfrm>
                  <a:off x="2628312" y="2713147"/>
                  <a:ext cx="10801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600" b="1"/>
                    <a:t>Parallel to Serial </a:t>
                  </a:r>
                  <a:endParaRPr lang="en-AU" sz="1600" b="1"/>
                </a:p>
              </p:txBody>
            </p:sp>
            <p:sp>
              <p:nvSpPr>
                <p:cNvPr id="36950" name="TextBox 360"/>
                <p:cNvSpPr txBox="1">
                  <a:spLocks noChangeArrowheads="1"/>
                </p:cNvSpPr>
                <p:nvPr/>
              </p:nvSpPr>
              <p:spPr bwMode="auto">
                <a:xfrm rot="5400000">
                  <a:off x="2355431" y="2261193"/>
                  <a:ext cx="216024" cy="391398"/>
                </a:xfrm>
                <a:prstGeom prst="rect">
                  <a:avLst/>
                </a:prstGeom>
                <a:solidFill>
                  <a:srgbClr val="FFC0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endParaRPr lang="en-AU" sz="1400" b="1"/>
                </a:p>
              </p:txBody>
            </p:sp>
            <p:sp>
              <p:nvSpPr>
                <p:cNvPr id="36951" name="TextBox 361"/>
                <p:cNvSpPr txBox="1">
                  <a:spLocks noChangeArrowheads="1"/>
                </p:cNvSpPr>
                <p:nvPr/>
              </p:nvSpPr>
              <p:spPr bwMode="auto">
                <a:xfrm rot="5400000">
                  <a:off x="2355431" y="2477217"/>
                  <a:ext cx="216024" cy="391398"/>
                </a:xfrm>
                <a:prstGeom prst="rect">
                  <a:avLst/>
                </a:prstGeom>
                <a:solidFill>
                  <a:srgbClr val="FFC0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endParaRPr lang="en-AU" sz="1400" b="1"/>
                </a:p>
              </p:txBody>
            </p:sp>
            <p:sp>
              <p:nvSpPr>
                <p:cNvPr id="36952" name="TextBox 362"/>
                <p:cNvSpPr txBox="1">
                  <a:spLocks noChangeArrowheads="1"/>
                </p:cNvSpPr>
                <p:nvPr/>
              </p:nvSpPr>
              <p:spPr bwMode="auto">
                <a:xfrm rot="5400000">
                  <a:off x="2355431" y="2693241"/>
                  <a:ext cx="216024" cy="391398"/>
                </a:xfrm>
                <a:prstGeom prst="rect">
                  <a:avLst/>
                </a:prstGeom>
                <a:solidFill>
                  <a:srgbClr val="FFC0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endParaRPr lang="en-AU" sz="1400" b="1"/>
                </a:p>
              </p:txBody>
            </p:sp>
            <p:sp>
              <p:nvSpPr>
                <p:cNvPr id="36953" name="TextBox 365"/>
                <p:cNvSpPr txBox="1">
                  <a:spLocks noChangeArrowheads="1"/>
                </p:cNvSpPr>
                <p:nvPr/>
              </p:nvSpPr>
              <p:spPr bwMode="auto">
                <a:xfrm rot="5400000">
                  <a:off x="2355431" y="2909265"/>
                  <a:ext cx="216024" cy="391398"/>
                </a:xfrm>
                <a:prstGeom prst="rect">
                  <a:avLst/>
                </a:prstGeom>
                <a:solidFill>
                  <a:srgbClr val="FFC0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endParaRPr lang="en-AU" sz="1400" b="1"/>
                </a:p>
              </p:txBody>
            </p:sp>
            <p:sp>
              <p:nvSpPr>
                <p:cNvPr id="36954" name="TextBox 367"/>
                <p:cNvSpPr txBox="1">
                  <a:spLocks noChangeArrowheads="1"/>
                </p:cNvSpPr>
                <p:nvPr/>
              </p:nvSpPr>
              <p:spPr bwMode="auto">
                <a:xfrm rot="5400000">
                  <a:off x="2355431" y="3125289"/>
                  <a:ext cx="216024" cy="391398"/>
                </a:xfrm>
                <a:prstGeom prst="rect">
                  <a:avLst/>
                </a:prstGeom>
                <a:solidFill>
                  <a:srgbClr val="FFC0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endParaRPr lang="en-AU" sz="1400" b="1"/>
                </a:p>
              </p:txBody>
            </p:sp>
            <p:sp>
              <p:nvSpPr>
                <p:cNvPr id="36955" name="TextBox 368"/>
                <p:cNvSpPr txBox="1">
                  <a:spLocks noChangeArrowheads="1"/>
                </p:cNvSpPr>
                <p:nvPr/>
              </p:nvSpPr>
              <p:spPr bwMode="auto">
                <a:xfrm rot="5400000">
                  <a:off x="2355431" y="3341313"/>
                  <a:ext cx="216024" cy="391398"/>
                </a:xfrm>
                <a:prstGeom prst="rect">
                  <a:avLst/>
                </a:prstGeom>
                <a:solidFill>
                  <a:srgbClr val="FFC0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endParaRPr lang="en-AU" sz="1400" b="1"/>
                </a:p>
              </p:txBody>
            </p:sp>
            <p:sp>
              <p:nvSpPr>
                <p:cNvPr id="36956" name="TextBox 369"/>
                <p:cNvSpPr txBox="1">
                  <a:spLocks noChangeArrowheads="1"/>
                </p:cNvSpPr>
                <p:nvPr/>
              </p:nvSpPr>
              <p:spPr bwMode="auto">
                <a:xfrm rot="5400000">
                  <a:off x="2355431" y="3557337"/>
                  <a:ext cx="216024" cy="391398"/>
                </a:xfrm>
                <a:prstGeom prst="rect">
                  <a:avLst/>
                </a:prstGeom>
                <a:solidFill>
                  <a:srgbClr val="FFC0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endParaRPr lang="en-AU" sz="1400" b="1"/>
                </a:p>
              </p:txBody>
            </p:sp>
          </p:grpSp>
          <p:cxnSp>
            <p:nvCxnSpPr>
              <p:cNvPr id="36932" name="Straight Connector 364"/>
              <p:cNvCxnSpPr>
                <a:cxnSpLocks noChangeShapeType="1"/>
              </p:cNvCxnSpPr>
              <p:nvPr/>
            </p:nvCxnSpPr>
            <p:spPr bwMode="auto">
              <a:xfrm flipH="1">
                <a:off x="7235891" y="1916738"/>
                <a:ext cx="36003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nvGrpSpPr>
              <p:cNvPr id="36933" name="Group 346"/>
              <p:cNvGrpSpPr>
                <a:grpSpLocks/>
              </p:cNvGrpSpPr>
              <p:nvPr/>
            </p:nvGrpSpPr>
            <p:grpSpPr bwMode="auto">
              <a:xfrm>
                <a:off x="6731847" y="1700590"/>
                <a:ext cx="503947" cy="936638"/>
                <a:chOff x="6156176" y="3212976"/>
                <a:chExt cx="503959" cy="936104"/>
              </a:xfrm>
            </p:grpSpPr>
            <p:sp>
              <p:nvSpPr>
                <p:cNvPr id="348" name="Rectangle 347"/>
                <p:cNvSpPr/>
                <p:nvPr/>
              </p:nvSpPr>
              <p:spPr bwMode="auto">
                <a:xfrm>
                  <a:off x="6155681" y="3212616"/>
                  <a:ext cx="504875" cy="936111"/>
                </a:xfrm>
                <a:prstGeom prst="rect">
                  <a:avLst/>
                </a:prstGeom>
                <a:solidFill>
                  <a:schemeClr val="accent1">
                    <a:lumMod val="75000"/>
                  </a:schemeClr>
                </a:solidFill>
                <a:ln w="12700"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dirty="0">
                    <a:ea typeface="ＭＳ Ｐゴシック" pitchFamily="1" charset="-128"/>
                    <a:cs typeface="ＭＳ Ｐゴシック"/>
                  </a:endParaRPr>
                </a:p>
              </p:txBody>
            </p:sp>
            <p:sp>
              <p:nvSpPr>
                <p:cNvPr id="36940" name="TextBox 348"/>
                <p:cNvSpPr txBox="1">
                  <a:spLocks noChangeArrowheads="1"/>
                </p:cNvSpPr>
                <p:nvPr/>
              </p:nvSpPr>
              <p:spPr bwMode="auto">
                <a:xfrm flipH="1">
                  <a:off x="6156176" y="3356992"/>
                  <a:ext cx="2160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D</a:t>
                  </a:r>
                </a:p>
              </p:txBody>
            </p:sp>
            <p:sp>
              <p:nvSpPr>
                <p:cNvPr id="36941" name="TextBox 349"/>
                <p:cNvSpPr txBox="1">
                  <a:spLocks noChangeArrowheads="1"/>
                </p:cNvSpPr>
                <p:nvPr/>
              </p:nvSpPr>
              <p:spPr bwMode="auto">
                <a:xfrm flipH="1">
                  <a:off x="6444111" y="3356104"/>
                  <a:ext cx="2160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Q</a:t>
                  </a:r>
                </a:p>
              </p:txBody>
            </p:sp>
            <p:sp>
              <p:nvSpPr>
                <p:cNvPr id="36942" name="TextBox 350"/>
                <p:cNvSpPr txBox="1">
                  <a:spLocks noChangeArrowheads="1"/>
                </p:cNvSpPr>
                <p:nvPr/>
              </p:nvSpPr>
              <p:spPr bwMode="auto">
                <a:xfrm flipH="1">
                  <a:off x="6300192" y="3861048"/>
                  <a:ext cx="2880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Clk</a:t>
                  </a:r>
                </a:p>
              </p:txBody>
            </p:sp>
            <p:sp>
              <p:nvSpPr>
                <p:cNvPr id="36943" name="Isosceles Triangle 351"/>
                <p:cNvSpPr>
                  <a:spLocks noChangeArrowheads="1"/>
                </p:cNvSpPr>
                <p:nvPr/>
              </p:nvSpPr>
              <p:spPr bwMode="auto">
                <a:xfrm rot="5400000">
                  <a:off x="6156176" y="3861048"/>
                  <a:ext cx="144016" cy="144016"/>
                </a:xfrm>
                <a:prstGeom prst="triangle">
                  <a:avLst>
                    <a:gd name="adj"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grpSp>
          <p:cxnSp>
            <p:nvCxnSpPr>
              <p:cNvPr id="36934" name="Straight Connector 352"/>
              <p:cNvCxnSpPr>
                <a:cxnSpLocks noChangeShapeType="1"/>
              </p:cNvCxnSpPr>
              <p:nvPr/>
            </p:nvCxnSpPr>
            <p:spPr bwMode="auto">
              <a:xfrm flipH="1">
                <a:off x="6371815" y="1916738"/>
                <a:ext cx="36003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6935" name="Straight Connector 355"/>
              <p:cNvCxnSpPr>
                <a:cxnSpLocks noChangeShapeType="1"/>
              </p:cNvCxnSpPr>
              <p:nvPr/>
            </p:nvCxnSpPr>
            <p:spPr bwMode="auto">
              <a:xfrm flipH="1">
                <a:off x="6587834" y="2421081"/>
                <a:ext cx="144013"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6936" name="TextBox 366"/>
              <p:cNvSpPr txBox="1">
                <a:spLocks noChangeArrowheads="1"/>
              </p:cNvSpPr>
              <p:nvPr/>
            </p:nvSpPr>
            <p:spPr bwMode="auto">
              <a:xfrm flipH="1">
                <a:off x="6012160" y="908720"/>
                <a:ext cx="1080122" cy="49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b="1"/>
                  <a:t>Double Register</a:t>
                </a:r>
              </a:p>
            </p:txBody>
          </p:sp>
          <p:sp>
            <p:nvSpPr>
              <p:cNvPr id="36937" name="TextBox 366"/>
              <p:cNvSpPr txBox="1">
                <a:spLocks noChangeArrowheads="1"/>
              </p:cNvSpPr>
              <p:nvPr/>
            </p:nvSpPr>
            <p:spPr bwMode="auto">
              <a:xfrm flipH="1">
                <a:off x="6876256" y="1484839"/>
                <a:ext cx="288032" cy="24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b="1"/>
                  <a:t>B</a:t>
                </a:r>
              </a:p>
            </p:txBody>
          </p:sp>
          <p:cxnSp>
            <p:nvCxnSpPr>
              <p:cNvPr id="36938" name="Straight Connector 358"/>
              <p:cNvCxnSpPr>
                <a:cxnSpLocks noChangeShapeType="1"/>
              </p:cNvCxnSpPr>
              <p:nvPr/>
            </p:nvCxnSpPr>
            <p:spPr bwMode="auto">
              <a:xfrm>
                <a:off x="6587834" y="2421081"/>
                <a:ext cx="0" cy="50434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grpSp>
        <p:nvGrpSpPr>
          <p:cNvPr id="36876" name="Group 250"/>
          <p:cNvGrpSpPr>
            <a:grpSpLocks/>
          </p:cNvGrpSpPr>
          <p:nvPr/>
        </p:nvGrpSpPr>
        <p:grpSpPr bwMode="auto">
          <a:xfrm>
            <a:off x="179388" y="3284538"/>
            <a:ext cx="1584325" cy="1152525"/>
            <a:chOff x="952500" y="4221163"/>
            <a:chExt cx="1963738" cy="1468437"/>
          </a:xfrm>
        </p:grpSpPr>
        <p:sp>
          <p:nvSpPr>
            <p:cNvPr id="36884" name="Rectangle 6"/>
            <p:cNvSpPr>
              <a:spLocks noChangeArrowheads="1"/>
            </p:cNvSpPr>
            <p:nvPr/>
          </p:nvSpPr>
          <p:spPr bwMode="auto">
            <a:xfrm>
              <a:off x="2484438" y="4404718"/>
              <a:ext cx="431800" cy="108009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800">
                <a:cs typeface="Arial" charset="0"/>
              </a:endParaRPr>
            </a:p>
          </p:txBody>
        </p:sp>
        <p:sp>
          <p:nvSpPr>
            <p:cNvPr id="36885" name="Rectangle 7"/>
            <p:cNvSpPr>
              <a:spLocks noChangeArrowheads="1"/>
            </p:cNvSpPr>
            <p:nvPr/>
          </p:nvSpPr>
          <p:spPr bwMode="auto">
            <a:xfrm>
              <a:off x="971550" y="4221163"/>
              <a:ext cx="927100" cy="1008062"/>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800">
                <a:cs typeface="Arial" charset="0"/>
              </a:endParaRPr>
            </a:p>
          </p:txBody>
        </p:sp>
        <p:sp>
          <p:nvSpPr>
            <p:cNvPr id="36886" name="Line 8"/>
            <p:cNvSpPr>
              <a:spLocks noChangeShapeType="1"/>
            </p:cNvSpPr>
            <p:nvPr/>
          </p:nvSpPr>
          <p:spPr bwMode="auto">
            <a:xfrm>
              <a:off x="971550" y="4976813"/>
              <a:ext cx="927100" cy="3175"/>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87" name="Freeform 10"/>
            <p:cNvSpPr>
              <a:spLocks/>
            </p:cNvSpPr>
            <p:nvPr/>
          </p:nvSpPr>
          <p:spPr bwMode="auto">
            <a:xfrm>
              <a:off x="1036638" y="4856163"/>
              <a:ext cx="152400" cy="120650"/>
            </a:xfrm>
            <a:custGeom>
              <a:avLst/>
              <a:gdLst>
                <a:gd name="T0" fmla="*/ 2147483647 w 78"/>
                <a:gd name="T1" fmla="*/ 2147483647 h 76"/>
                <a:gd name="T2" fmla="*/ 2147483647 w 78"/>
                <a:gd name="T3" fmla="*/ 2147483647 h 76"/>
                <a:gd name="T4" fmla="*/ 2147483647 w 78"/>
                <a:gd name="T5" fmla="*/ 2147483647 h 76"/>
                <a:gd name="T6" fmla="*/ 2147483647 w 78"/>
                <a:gd name="T7" fmla="*/ 2147483647 h 76"/>
                <a:gd name="T8" fmla="*/ 2147483647 w 78"/>
                <a:gd name="T9" fmla="*/ 2147483647 h 76"/>
                <a:gd name="T10" fmla="*/ 2147483647 w 78"/>
                <a:gd name="T11" fmla="*/ 2147483647 h 76"/>
                <a:gd name="T12" fmla="*/ 2147483647 w 78"/>
                <a:gd name="T13" fmla="*/ 2147483647 h 76"/>
                <a:gd name="T14" fmla="*/ 2147483647 w 78"/>
                <a:gd name="T15" fmla="*/ 0 h 76"/>
                <a:gd name="T16" fmla="*/ 2147483647 w 78"/>
                <a:gd name="T17" fmla="*/ 0 h 76"/>
                <a:gd name="T18" fmla="*/ 2147483647 w 78"/>
                <a:gd name="T19" fmla="*/ 2147483647 h 76"/>
                <a:gd name="T20" fmla="*/ 2147483647 w 78"/>
                <a:gd name="T21" fmla="*/ 2147483647 h 76"/>
                <a:gd name="T22" fmla="*/ 2147483647 w 78"/>
                <a:gd name="T23" fmla="*/ 2147483647 h 76"/>
                <a:gd name="T24" fmla="*/ 2147483647 w 78"/>
                <a:gd name="T25" fmla="*/ 2147483647 h 76"/>
                <a:gd name="T26" fmla="*/ 2147483647 w 78"/>
                <a:gd name="T27" fmla="*/ 2147483647 h 76"/>
                <a:gd name="T28" fmla="*/ 2147483647 w 78"/>
                <a:gd name="T29" fmla="*/ 2147483647 h 76"/>
                <a:gd name="T30" fmla="*/ 0 w 78"/>
                <a:gd name="T31" fmla="*/ 2147483647 h 76"/>
                <a:gd name="T32" fmla="*/ 0 w 78"/>
                <a:gd name="T33" fmla="*/ 2147483647 h 76"/>
                <a:gd name="T34" fmla="*/ 2147483647 w 78"/>
                <a:gd name="T35" fmla="*/ 2147483647 h 76"/>
                <a:gd name="T36" fmla="*/ 2147483647 w 78"/>
                <a:gd name="T37" fmla="*/ 2147483647 h 76"/>
                <a:gd name="T38" fmla="*/ 2147483647 w 78"/>
                <a:gd name="T39" fmla="*/ 2147483647 h 76"/>
                <a:gd name="T40" fmla="*/ 2147483647 w 78"/>
                <a:gd name="T41" fmla="*/ 2147483647 h 76"/>
                <a:gd name="T42" fmla="*/ 2147483647 w 78"/>
                <a:gd name="T43" fmla="*/ 2147483647 h 76"/>
                <a:gd name="T44" fmla="*/ 2147483647 w 78"/>
                <a:gd name="T45" fmla="*/ 2147483647 h 76"/>
                <a:gd name="T46" fmla="*/ 2147483647 w 78"/>
                <a:gd name="T47" fmla="*/ 2147483647 h 76"/>
                <a:gd name="T48" fmla="*/ 2147483647 w 78"/>
                <a:gd name="T49" fmla="*/ 2147483647 h 76"/>
                <a:gd name="T50" fmla="*/ 2147483647 w 78"/>
                <a:gd name="T51" fmla="*/ 2147483647 h 76"/>
                <a:gd name="T52" fmla="*/ 2147483647 w 78"/>
                <a:gd name="T53" fmla="*/ 2147483647 h 76"/>
                <a:gd name="T54" fmla="*/ 2147483647 w 78"/>
                <a:gd name="T55" fmla="*/ 2147483647 h 76"/>
                <a:gd name="T56" fmla="*/ 2147483647 w 78"/>
                <a:gd name="T57" fmla="*/ 2147483647 h 76"/>
                <a:gd name="T58" fmla="*/ 2147483647 w 78"/>
                <a:gd name="T59" fmla="*/ 2147483647 h 76"/>
                <a:gd name="T60" fmla="*/ 2147483647 w 78"/>
                <a:gd name="T61" fmla="*/ 2147483647 h 76"/>
                <a:gd name="T62" fmla="*/ 2147483647 w 78"/>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6"/>
                <a:gd name="T98" fmla="*/ 78 w 78"/>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6">
                  <a:moveTo>
                    <a:pt x="78" y="37"/>
                  </a:moveTo>
                  <a:lnTo>
                    <a:pt x="78" y="34"/>
                  </a:lnTo>
                  <a:lnTo>
                    <a:pt x="77" y="30"/>
                  </a:lnTo>
                  <a:lnTo>
                    <a:pt x="75" y="27"/>
                  </a:lnTo>
                  <a:lnTo>
                    <a:pt x="75" y="22"/>
                  </a:lnTo>
                  <a:lnTo>
                    <a:pt x="74" y="21"/>
                  </a:lnTo>
                  <a:lnTo>
                    <a:pt x="71" y="16"/>
                  </a:lnTo>
                  <a:lnTo>
                    <a:pt x="69" y="13"/>
                  </a:lnTo>
                  <a:lnTo>
                    <a:pt x="66" y="12"/>
                  </a:lnTo>
                  <a:lnTo>
                    <a:pt x="63" y="9"/>
                  </a:lnTo>
                  <a:lnTo>
                    <a:pt x="60" y="7"/>
                  </a:lnTo>
                  <a:lnTo>
                    <a:pt x="57" y="4"/>
                  </a:lnTo>
                  <a:lnTo>
                    <a:pt x="54" y="3"/>
                  </a:lnTo>
                  <a:lnTo>
                    <a:pt x="51" y="3"/>
                  </a:lnTo>
                  <a:lnTo>
                    <a:pt x="47" y="1"/>
                  </a:lnTo>
                  <a:lnTo>
                    <a:pt x="44" y="0"/>
                  </a:lnTo>
                  <a:lnTo>
                    <a:pt x="39" y="0"/>
                  </a:lnTo>
                  <a:lnTo>
                    <a:pt x="35" y="0"/>
                  </a:lnTo>
                  <a:lnTo>
                    <a:pt x="32" y="1"/>
                  </a:lnTo>
                  <a:lnTo>
                    <a:pt x="27" y="3"/>
                  </a:lnTo>
                  <a:lnTo>
                    <a:pt x="24" y="3"/>
                  </a:lnTo>
                  <a:lnTo>
                    <a:pt x="21" y="4"/>
                  </a:lnTo>
                  <a:lnTo>
                    <a:pt x="17" y="7"/>
                  </a:lnTo>
                  <a:lnTo>
                    <a:pt x="14" y="9"/>
                  </a:lnTo>
                  <a:lnTo>
                    <a:pt x="12" y="12"/>
                  </a:lnTo>
                  <a:lnTo>
                    <a:pt x="9" y="13"/>
                  </a:lnTo>
                  <a:lnTo>
                    <a:pt x="8" y="16"/>
                  </a:lnTo>
                  <a:lnTo>
                    <a:pt x="5" y="21"/>
                  </a:lnTo>
                  <a:lnTo>
                    <a:pt x="3" y="22"/>
                  </a:lnTo>
                  <a:lnTo>
                    <a:pt x="3" y="27"/>
                  </a:lnTo>
                  <a:lnTo>
                    <a:pt x="2" y="30"/>
                  </a:lnTo>
                  <a:lnTo>
                    <a:pt x="0" y="34"/>
                  </a:lnTo>
                  <a:lnTo>
                    <a:pt x="0" y="37"/>
                  </a:lnTo>
                  <a:lnTo>
                    <a:pt x="0" y="42"/>
                  </a:lnTo>
                  <a:lnTo>
                    <a:pt x="2" y="46"/>
                  </a:lnTo>
                  <a:lnTo>
                    <a:pt x="3" y="49"/>
                  </a:lnTo>
                  <a:lnTo>
                    <a:pt x="3" y="52"/>
                  </a:lnTo>
                  <a:lnTo>
                    <a:pt x="5" y="55"/>
                  </a:lnTo>
                  <a:lnTo>
                    <a:pt x="8" y="60"/>
                  </a:lnTo>
                  <a:lnTo>
                    <a:pt x="9" y="61"/>
                  </a:lnTo>
                  <a:lnTo>
                    <a:pt x="12" y="64"/>
                  </a:lnTo>
                  <a:lnTo>
                    <a:pt x="14" y="67"/>
                  </a:lnTo>
                  <a:lnTo>
                    <a:pt x="17" y="69"/>
                  </a:lnTo>
                  <a:lnTo>
                    <a:pt x="21" y="70"/>
                  </a:lnTo>
                  <a:lnTo>
                    <a:pt x="24" y="73"/>
                  </a:lnTo>
                  <a:lnTo>
                    <a:pt x="27" y="73"/>
                  </a:lnTo>
                  <a:lnTo>
                    <a:pt x="32" y="75"/>
                  </a:lnTo>
                  <a:lnTo>
                    <a:pt x="35" y="76"/>
                  </a:lnTo>
                  <a:lnTo>
                    <a:pt x="39" y="76"/>
                  </a:lnTo>
                  <a:lnTo>
                    <a:pt x="44" y="76"/>
                  </a:lnTo>
                  <a:lnTo>
                    <a:pt x="47" y="75"/>
                  </a:lnTo>
                  <a:lnTo>
                    <a:pt x="51" y="73"/>
                  </a:lnTo>
                  <a:lnTo>
                    <a:pt x="54" y="73"/>
                  </a:lnTo>
                  <a:lnTo>
                    <a:pt x="57" y="70"/>
                  </a:lnTo>
                  <a:lnTo>
                    <a:pt x="60" y="69"/>
                  </a:lnTo>
                  <a:lnTo>
                    <a:pt x="63" y="67"/>
                  </a:lnTo>
                  <a:lnTo>
                    <a:pt x="66" y="64"/>
                  </a:lnTo>
                  <a:lnTo>
                    <a:pt x="69" y="61"/>
                  </a:lnTo>
                  <a:lnTo>
                    <a:pt x="71" y="60"/>
                  </a:lnTo>
                  <a:lnTo>
                    <a:pt x="74" y="55"/>
                  </a:lnTo>
                  <a:lnTo>
                    <a:pt x="75" y="52"/>
                  </a:lnTo>
                  <a:lnTo>
                    <a:pt x="75" y="49"/>
                  </a:lnTo>
                  <a:lnTo>
                    <a:pt x="77" y="46"/>
                  </a:lnTo>
                  <a:lnTo>
                    <a:pt x="78" y="42"/>
                  </a:lnTo>
                  <a:lnTo>
                    <a:pt x="7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888" name="Freeform 11"/>
            <p:cNvSpPr>
              <a:spLocks/>
            </p:cNvSpPr>
            <p:nvPr/>
          </p:nvSpPr>
          <p:spPr bwMode="auto">
            <a:xfrm>
              <a:off x="1036638" y="4856163"/>
              <a:ext cx="152400" cy="120650"/>
            </a:xfrm>
            <a:custGeom>
              <a:avLst/>
              <a:gdLst>
                <a:gd name="T0" fmla="*/ 2147483647 w 78"/>
                <a:gd name="T1" fmla="*/ 2147483647 h 76"/>
                <a:gd name="T2" fmla="*/ 2147483647 w 78"/>
                <a:gd name="T3" fmla="*/ 2147483647 h 76"/>
                <a:gd name="T4" fmla="*/ 2147483647 w 78"/>
                <a:gd name="T5" fmla="*/ 2147483647 h 76"/>
                <a:gd name="T6" fmla="*/ 2147483647 w 78"/>
                <a:gd name="T7" fmla="*/ 2147483647 h 76"/>
                <a:gd name="T8" fmla="*/ 2147483647 w 78"/>
                <a:gd name="T9" fmla="*/ 2147483647 h 76"/>
                <a:gd name="T10" fmla="*/ 2147483647 w 78"/>
                <a:gd name="T11" fmla="*/ 2147483647 h 76"/>
                <a:gd name="T12" fmla="*/ 2147483647 w 78"/>
                <a:gd name="T13" fmla="*/ 2147483647 h 76"/>
                <a:gd name="T14" fmla="*/ 2147483647 w 78"/>
                <a:gd name="T15" fmla="*/ 0 h 76"/>
                <a:gd name="T16" fmla="*/ 2147483647 w 78"/>
                <a:gd name="T17" fmla="*/ 0 h 76"/>
                <a:gd name="T18" fmla="*/ 2147483647 w 78"/>
                <a:gd name="T19" fmla="*/ 2147483647 h 76"/>
                <a:gd name="T20" fmla="*/ 2147483647 w 78"/>
                <a:gd name="T21" fmla="*/ 2147483647 h 76"/>
                <a:gd name="T22" fmla="*/ 2147483647 w 78"/>
                <a:gd name="T23" fmla="*/ 2147483647 h 76"/>
                <a:gd name="T24" fmla="*/ 2147483647 w 78"/>
                <a:gd name="T25" fmla="*/ 2147483647 h 76"/>
                <a:gd name="T26" fmla="*/ 2147483647 w 78"/>
                <a:gd name="T27" fmla="*/ 2147483647 h 76"/>
                <a:gd name="T28" fmla="*/ 2147483647 w 78"/>
                <a:gd name="T29" fmla="*/ 2147483647 h 76"/>
                <a:gd name="T30" fmla="*/ 0 w 78"/>
                <a:gd name="T31" fmla="*/ 2147483647 h 76"/>
                <a:gd name="T32" fmla="*/ 0 w 78"/>
                <a:gd name="T33" fmla="*/ 2147483647 h 76"/>
                <a:gd name="T34" fmla="*/ 2147483647 w 78"/>
                <a:gd name="T35" fmla="*/ 2147483647 h 76"/>
                <a:gd name="T36" fmla="*/ 2147483647 w 78"/>
                <a:gd name="T37" fmla="*/ 2147483647 h 76"/>
                <a:gd name="T38" fmla="*/ 2147483647 w 78"/>
                <a:gd name="T39" fmla="*/ 2147483647 h 76"/>
                <a:gd name="T40" fmla="*/ 2147483647 w 78"/>
                <a:gd name="T41" fmla="*/ 2147483647 h 76"/>
                <a:gd name="T42" fmla="*/ 2147483647 w 78"/>
                <a:gd name="T43" fmla="*/ 2147483647 h 76"/>
                <a:gd name="T44" fmla="*/ 2147483647 w 78"/>
                <a:gd name="T45" fmla="*/ 2147483647 h 76"/>
                <a:gd name="T46" fmla="*/ 2147483647 w 78"/>
                <a:gd name="T47" fmla="*/ 2147483647 h 76"/>
                <a:gd name="T48" fmla="*/ 2147483647 w 78"/>
                <a:gd name="T49" fmla="*/ 2147483647 h 76"/>
                <a:gd name="T50" fmla="*/ 2147483647 w 78"/>
                <a:gd name="T51" fmla="*/ 2147483647 h 76"/>
                <a:gd name="T52" fmla="*/ 2147483647 w 78"/>
                <a:gd name="T53" fmla="*/ 2147483647 h 76"/>
                <a:gd name="T54" fmla="*/ 2147483647 w 78"/>
                <a:gd name="T55" fmla="*/ 2147483647 h 76"/>
                <a:gd name="T56" fmla="*/ 2147483647 w 78"/>
                <a:gd name="T57" fmla="*/ 2147483647 h 76"/>
                <a:gd name="T58" fmla="*/ 2147483647 w 78"/>
                <a:gd name="T59" fmla="*/ 2147483647 h 76"/>
                <a:gd name="T60" fmla="*/ 2147483647 w 78"/>
                <a:gd name="T61" fmla="*/ 2147483647 h 76"/>
                <a:gd name="T62" fmla="*/ 2147483647 w 78"/>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6"/>
                <a:gd name="T98" fmla="*/ 78 w 78"/>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6">
                  <a:moveTo>
                    <a:pt x="78" y="37"/>
                  </a:moveTo>
                  <a:lnTo>
                    <a:pt x="78" y="34"/>
                  </a:lnTo>
                  <a:lnTo>
                    <a:pt x="77" y="30"/>
                  </a:lnTo>
                  <a:lnTo>
                    <a:pt x="75" y="27"/>
                  </a:lnTo>
                  <a:lnTo>
                    <a:pt x="75" y="22"/>
                  </a:lnTo>
                  <a:lnTo>
                    <a:pt x="74" y="21"/>
                  </a:lnTo>
                  <a:lnTo>
                    <a:pt x="71" y="16"/>
                  </a:lnTo>
                  <a:lnTo>
                    <a:pt x="69" y="13"/>
                  </a:lnTo>
                  <a:lnTo>
                    <a:pt x="66" y="12"/>
                  </a:lnTo>
                  <a:lnTo>
                    <a:pt x="63" y="9"/>
                  </a:lnTo>
                  <a:lnTo>
                    <a:pt x="60" y="7"/>
                  </a:lnTo>
                  <a:lnTo>
                    <a:pt x="57" y="4"/>
                  </a:lnTo>
                  <a:lnTo>
                    <a:pt x="54" y="3"/>
                  </a:lnTo>
                  <a:lnTo>
                    <a:pt x="51" y="3"/>
                  </a:lnTo>
                  <a:lnTo>
                    <a:pt x="47" y="1"/>
                  </a:lnTo>
                  <a:lnTo>
                    <a:pt x="44" y="0"/>
                  </a:lnTo>
                  <a:lnTo>
                    <a:pt x="39" y="0"/>
                  </a:lnTo>
                  <a:lnTo>
                    <a:pt x="35" y="0"/>
                  </a:lnTo>
                  <a:lnTo>
                    <a:pt x="32" y="1"/>
                  </a:lnTo>
                  <a:lnTo>
                    <a:pt x="27" y="3"/>
                  </a:lnTo>
                  <a:lnTo>
                    <a:pt x="24" y="3"/>
                  </a:lnTo>
                  <a:lnTo>
                    <a:pt x="21" y="4"/>
                  </a:lnTo>
                  <a:lnTo>
                    <a:pt x="17" y="7"/>
                  </a:lnTo>
                  <a:lnTo>
                    <a:pt x="14" y="9"/>
                  </a:lnTo>
                  <a:lnTo>
                    <a:pt x="12" y="12"/>
                  </a:lnTo>
                  <a:lnTo>
                    <a:pt x="9" y="13"/>
                  </a:lnTo>
                  <a:lnTo>
                    <a:pt x="8" y="16"/>
                  </a:lnTo>
                  <a:lnTo>
                    <a:pt x="5" y="21"/>
                  </a:lnTo>
                  <a:lnTo>
                    <a:pt x="3" y="22"/>
                  </a:lnTo>
                  <a:lnTo>
                    <a:pt x="3" y="27"/>
                  </a:lnTo>
                  <a:lnTo>
                    <a:pt x="2" y="30"/>
                  </a:lnTo>
                  <a:lnTo>
                    <a:pt x="0" y="34"/>
                  </a:lnTo>
                  <a:lnTo>
                    <a:pt x="0" y="37"/>
                  </a:lnTo>
                  <a:lnTo>
                    <a:pt x="0" y="42"/>
                  </a:lnTo>
                  <a:lnTo>
                    <a:pt x="2" y="46"/>
                  </a:lnTo>
                  <a:lnTo>
                    <a:pt x="3" y="49"/>
                  </a:lnTo>
                  <a:lnTo>
                    <a:pt x="3" y="52"/>
                  </a:lnTo>
                  <a:lnTo>
                    <a:pt x="5" y="55"/>
                  </a:lnTo>
                  <a:lnTo>
                    <a:pt x="8" y="60"/>
                  </a:lnTo>
                  <a:lnTo>
                    <a:pt x="9" y="61"/>
                  </a:lnTo>
                  <a:lnTo>
                    <a:pt x="12" y="64"/>
                  </a:lnTo>
                  <a:lnTo>
                    <a:pt x="14" y="67"/>
                  </a:lnTo>
                  <a:lnTo>
                    <a:pt x="17" y="69"/>
                  </a:lnTo>
                  <a:lnTo>
                    <a:pt x="21" y="70"/>
                  </a:lnTo>
                  <a:lnTo>
                    <a:pt x="24" y="73"/>
                  </a:lnTo>
                  <a:lnTo>
                    <a:pt x="27" y="73"/>
                  </a:lnTo>
                  <a:lnTo>
                    <a:pt x="32" y="75"/>
                  </a:lnTo>
                  <a:lnTo>
                    <a:pt x="35" y="76"/>
                  </a:lnTo>
                  <a:lnTo>
                    <a:pt x="39" y="76"/>
                  </a:lnTo>
                  <a:lnTo>
                    <a:pt x="44" y="76"/>
                  </a:lnTo>
                  <a:lnTo>
                    <a:pt x="47" y="75"/>
                  </a:lnTo>
                  <a:lnTo>
                    <a:pt x="51" y="73"/>
                  </a:lnTo>
                  <a:lnTo>
                    <a:pt x="54" y="73"/>
                  </a:lnTo>
                  <a:lnTo>
                    <a:pt x="57" y="70"/>
                  </a:lnTo>
                  <a:lnTo>
                    <a:pt x="60" y="69"/>
                  </a:lnTo>
                  <a:lnTo>
                    <a:pt x="63" y="67"/>
                  </a:lnTo>
                  <a:lnTo>
                    <a:pt x="66" y="64"/>
                  </a:lnTo>
                  <a:lnTo>
                    <a:pt x="69" y="61"/>
                  </a:lnTo>
                  <a:lnTo>
                    <a:pt x="71" y="60"/>
                  </a:lnTo>
                  <a:lnTo>
                    <a:pt x="74" y="55"/>
                  </a:lnTo>
                  <a:lnTo>
                    <a:pt x="75" y="52"/>
                  </a:lnTo>
                  <a:lnTo>
                    <a:pt x="75" y="49"/>
                  </a:lnTo>
                  <a:lnTo>
                    <a:pt x="77" y="46"/>
                  </a:lnTo>
                  <a:lnTo>
                    <a:pt x="78" y="42"/>
                  </a:lnTo>
                  <a:lnTo>
                    <a:pt x="78" y="37"/>
                  </a:lnTo>
                </a:path>
              </a:pathLst>
            </a:cu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6889" name="Line 12"/>
            <p:cNvSpPr>
              <a:spLocks noChangeShapeType="1"/>
            </p:cNvSpPr>
            <p:nvPr/>
          </p:nvSpPr>
          <p:spPr bwMode="auto">
            <a:xfrm>
              <a:off x="1081088" y="4914900"/>
              <a:ext cx="65087" cy="4763"/>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90" name="Freeform 20"/>
            <p:cNvSpPr>
              <a:spLocks noEditPoints="1"/>
            </p:cNvSpPr>
            <p:nvPr/>
          </p:nvSpPr>
          <p:spPr bwMode="auto">
            <a:xfrm>
              <a:off x="1893888" y="4972050"/>
              <a:ext cx="636587" cy="14288"/>
            </a:xfrm>
            <a:custGeom>
              <a:avLst/>
              <a:gdLst>
                <a:gd name="T0" fmla="*/ 2147483647 w 324"/>
                <a:gd name="T1" fmla="*/ 2147483647 h 9"/>
                <a:gd name="T2" fmla="*/ 2147483647 w 324"/>
                <a:gd name="T3" fmla="*/ 2147483647 h 9"/>
                <a:gd name="T4" fmla="*/ 0 w 324"/>
                <a:gd name="T5" fmla="*/ 2147483647 h 9"/>
                <a:gd name="T6" fmla="*/ 2147483647 w 324"/>
                <a:gd name="T7" fmla="*/ 0 h 9"/>
                <a:gd name="T8" fmla="*/ 2147483647 w 324"/>
                <a:gd name="T9" fmla="*/ 2147483647 h 9"/>
                <a:gd name="T10" fmla="*/ 2147483647 w 324"/>
                <a:gd name="T11" fmla="*/ 2147483647 h 9"/>
                <a:gd name="T12" fmla="*/ 2147483647 w 324"/>
                <a:gd name="T13" fmla="*/ 2147483647 h 9"/>
                <a:gd name="T14" fmla="*/ 2147483647 w 324"/>
                <a:gd name="T15" fmla="*/ 0 h 9"/>
                <a:gd name="T16" fmla="*/ 2147483647 w 324"/>
                <a:gd name="T17" fmla="*/ 2147483647 h 9"/>
                <a:gd name="T18" fmla="*/ 2147483647 w 324"/>
                <a:gd name="T19" fmla="*/ 2147483647 h 9"/>
                <a:gd name="T20" fmla="*/ 2147483647 w 324"/>
                <a:gd name="T21" fmla="*/ 2147483647 h 9"/>
                <a:gd name="T22" fmla="*/ 2147483647 w 324"/>
                <a:gd name="T23" fmla="*/ 0 h 9"/>
                <a:gd name="T24" fmla="*/ 2147483647 w 324"/>
                <a:gd name="T25" fmla="*/ 2147483647 h 9"/>
                <a:gd name="T26" fmla="*/ 2147483647 w 324"/>
                <a:gd name="T27" fmla="*/ 2147483647 h 9"/>
                <a:gd name="T28" fmla="*/ 2147483647 w 324"/>
                <a:gd name="T29" fmla="*/ 2147483647 h 9"/>
                <a:gd name="T30" fmla="*/ 2147483647 w 324"/>
                <a:gd name="T31" fmla="*/ 0 h 9"/>
                <a:gd name="T32" fmla="*/ 2147483647 w 324"/>
                <a:gd name="T33" fmla="*/ 2147483647 h 9"/>
                <a:gd name="T34" fmla="*/ 2147483647 w 324"/>
                <a:gd name="T35" fmla="*/ 2147483647 h 9"/>
                <a:gd name="T36" fmla="*/ 2147483647 w 324"/>
                <a:gd name="T37" fmla="*/ 2147483647 h 9"/>
                <a:gd name="T38" fmla="*/ 2147483647 w 324"/>
                <a:gd name="T39" fmla="*/ 0 h 9"/>
                <a:gd name="T40" fmla="*/ 2147483647 w 324"/>
                <a:gd name="T41" fmla="*/ 2147483647 h 9"/>
                <a:gd name="T42" fmla="*/ 2147483647 w 324"/>
                <a:gd name="T43" fmla="*/ 2147483647 h 9"/>
                <a:gd name="T44" fmla="*/ 2147483647 w 324"/>
                <a:gd name="T45" fmla="*/ 2147483647 h 9"/>
                <a:gd name="T46" fmla="*/ 2147483647 w 324"/>
                <a:gd name="T47" fmla="*/ 0 h 9"/>
                <a:gd name="T48" fmla="*/ 2147483647 w 324"/>
                <a:gd name="T49" fmla="*/ 2147483647 h 9"/>
                <a:gd name="T50" fmla="*/ 2147483647 w 324"/>
                <a:gd name="T51" fmla="*/ 2147483647 h 9"/>
                <a:gd name="T52" fmla="*/ 2147483647 w 324"/>
                <a:gd name="T53" fmla="*/ 2147483647 h 9"/>
                <a:gd name="T54" fmla="*/ 2147483647 w 324"/>
                <a:gd name="T55" fmla="*/ 0 h 9"/>
                <a:gd name="T56" fmla="*/ 2147483647 w 324"/>
                <a:gd name="T57" fmla="*/ 2147483647 h 9"/>
                <a:gd name="T58" fmla="*/ 2147483647 w 324"/>
                <a:gd name="T59" fmla="*/ 2147483647 h 9"/>
                <a:gd name="T60" fmla="*/ 2147483647 w 324"/>
                <a:gd name="T61" fmla="*/ 2147483647 h 9"/>
                <a:gd name="T62" fmla="*/ 2147483647 w 324"/>
                <a:gd name="T63" fmla="*/ 0 h 9"/>
                <a:gd name="T64" fmla="*/ 2147483647 w 324"/>
                <a:gd name="T65" fmla="*/ 2147483647 h 9"/>
                <a:gd name="T66" fmla="*/ 2147483647 w 324"/>
                <a:gd name="T67" fmla="*/ 2147483647 h 9"/>
                <a:gd name="T68" fmla="*/ 2147483647 w 324"/>
                <a:gd name="T69" fmla="*/ 2147483647 h 9"/>
                <a:gd name="T70" fmla="*/ 2147483647 w 324"/>
                <a:gd name="T71" fmla="*/ 0 h 9"/>
                <a:gd name="T72" fmla="*/ 2147483647 w 324"/>
                <a:gd name="T73" fmla="*/ 2147483647 h 9"/>
                <a:gd name="T74" fmla="*/ 2147483647 w 324"/>
                <a:gd name="T75" fmla="*/ 2147483647 h 9"/>
                <a:gd name="T76" fmla="*/ 2147483647 w 324"/>
                <a:gd name="T77" fmla="*/ 2147483647 h 9"/>
                <a:gd name="T78" fmla="*/ 2147483647 w 324"/>
                <a:gd name="T79" fmla="*/ 0 h 9"/>
                <a:gd name="T80" fmla="*/ 2147483647 w 324"/>
                <a:gd name="T81" fmla="*/ 2147483647 h 9"/>
                <a:gd name="T82" fmla="*/ 2147483647 w 324"/>
                <a:gd name="T83" fmla="*/ 2147483647 h 9"/>
                <a:gd name="T84" fmla="*/ 2147483647 w 324"/>
                <a:gd name="T85" fmla="*/ 2147483647 h 9"/>
                <a:gd name="T86" fmla="*/ 2147483647 w 324"/>
                <a:gd name="T87" fmla="*/ 0 h 9"/>
                <a:gd name="T88" fmla="*/ 2147483647 w 324"/>
                <a:gd name="T89" fmla="*/ 2147483647 h 9"/>
                <a:gd name="T90" fmla="*/ 2147483647 w 324"/>
                <a:gd name="T91" fmla="*/ 2147483647 h 9"/>
                <a:gd name="T92" fmla="*/ 2147483647 w 324"/>
                <a:gd name="T93" fmla="*/ 2147483647 h 9"/>
                <a:gd name="T94" fmla="*/ 2147483647 w 324"/>
                <a:gd name="T95" fmla="*/ 0 h 9"/>
                <a:gd name="T96" fmla="*/ 2147483647 w 324"/>
                <a:gd name="T97" fmla="*/ 2147483647 h 9"/>
                <a:gd name="T98" fmla="*/ 2147483647 w 324"/>
                <a:gd name="T99" fmla="*/ 2147483647 h 9"/>
                <a:gd name="T100" fmla="*/ 2147483647 w 324"/>
                <a:gd name="T101" fmla="*/ 2147483647 h 9"/>
                <a:gd name="T102" fmla="*/ 2147483647 w 324"/>
                <a:gd name="T103" fmla="*/ 0 h 9"/>
                <a:gd name="T104" fmla="*/ 2147483647 w 324"/>
                <a:gd name="T105" fmla="*/ 2147483647 h 9"/>
                <a:gd name="T106" fmla="*/ 2147483647 w 324"/>
                <a:gd name="T107" fmla="*/ 2147483647 h 9"/>
                <a:gd name="T108" fmla="*/ 2147483647 w 324"/>
                <a:gd name="T109" fmla="*/ 2147483647 h 9"/>
                <a:gd name="T110" fmla="*/ 2147483647 w 324"/>
                <a:gd name="T111" fmla="*/ 0 h 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4"/>
                <a:gd name="T169" fmla="*/ 0 h 9"/>
                <a:gd name="T170" fmla="*/ 324 w 324"/>
                <a:gd name="T171" fmla="*/ 9 h 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4" h="9">
                  <a:moveTo>
                    <a:pt x="5" y="0"/>
                  </a:moveTo>
                  <a:lnTo>
                    <a:pt x="12" y="0"/>
                  </a:lnTo>
                  <a:lnTo>
                    <a:pt x="14" y="0"/>
                  </a:lnTo>
                  <a:lnTo>
                    <a:pt x="15" y="2"/>
                  </a:lnTo>
                  <a:lnTo>
                    <a:pt x="17" y="2"/>
                  </a:lnTo>
                  <a:lnTo>
                    <a:pt x="17" y="5"/>
                  </a:lnTo>
                  <a:lnTo>
                    <a:pt x="17" y="6"/>
                  </a:lnTo>
                  <a:lnTo>
                    <a:pt x="15" y="8"/>
                  </a:lnTo>
                  <a:lnTo>
                    <a:pt x="14" y="9"/>
                  </a:lnTo>
                  <a:lnTo>
                    <a:pt x="12" y="9"/>
                  </a:lnTo>
                  <a:lnTo>
                    <a:pt x="5" y="9"/>
                  </a:lnTo>
                  <a:lnTo>
                    <a:pt x="3" y="9"/>
                  </a:lnTo>
                  <a:lnTo>
                    <a:pt x="2" y="8"/>
                  </a:lnTo>
                  <a:lnTo>
                    <a:pt x="0" y="6"/>
                  </a:lnTo>
                  <a:lnTo>
                    <a:pt x="0" y="5"/>
                  </a:lnTo>
                  <a:lnTo>
                    <a:pt x="0" y="2"/>
                  </a:lnTo>
                  <a:lnTo>
                    <a:pt x="2" y="2"/>
                  </a:lnTo>
                  <a:lnTo>
                    <a:pt x="3" y="0"/>
                  </a:lnTo>
                  <a:lnTo>
                    <a:pt x="5" y="0"/>
                  </a:lnTo>
                  <a:close/>
                  <a:moveTo>
                    <a:pt x="27" y="0"/>
                  </a:moveTo>
                  <a:lnTo>
                    <a:pt x="36" y="0"/>
                  </a:lnTo>
                  <a:lnTo>
                    <a:pt x="38" y="0"/>
                  </a:lnTo>
                  <a:lnTo>
                    <a:pt x="39" y="2"/>
                  </a:lnTo>
                  <a:lnTo>
                    <a:pt x="39" y="5"/>
                  </a:lnTo>
                  <a:lnTo>
                    <a:pt x="39" y="6"/>
                  </a:lnTo>
                  <a:lnTo>
                    <a:pt x="39" y="8"/>
                  </a:lnTo>
                  <a:lnTo>
                    <a:pt x="38" y="9"/>
                  </a:lnTo>
                  <a:lnTo>
                    <a:pt x="36" y="9"/>
                  </a:lnTo>
                  <a:lnTo>
                    <a:pt x="27" y="9"/>
                  </a:lnTo>
                  <a:lnTo>
                    <a:pt x="26" y="8"/>
                  </a:lnTo>
                  <a:lnTo>
                    <a:pt x="24" y="6"/>
                  </a:lnTo>
                  <a:lnTo>
                    <a:pt x="24" y="5"/>
                  </a:lnTo>
                  <a:lnTo>
                    <a:pt x="24" y="2"/>
                  </a:lnTo>
                  <a:lnTo>
                    <a:pt x="26" y="2"/>
                  </a:lnTo>
                  <a:lnTo>
                    <a:pt x="27" y="0"/>
                  </a:lnTo>
                  <a:close/>
                  <a:moveTo>
                    <a:pt x="53" y="0"/>
                  </a:moveTo>
                  <a:lnTo>
                    <a:pt x="60" y="0"/>
                  </a:lnTo>
                  <a:lnTo>
                    <a:pt x="62" y="0"/>
                  </a:lnTo>
                  <a:lnTo>
                    <a:pt x="63" y="2"/>
                  </a:lnTo>
                  <a:lnTo>
                    <a:pt x="65" y="5"/>
                  </a:lnTo>
                  <a:lnTo>
                    <a:pt x="63" y="6"/>
                  </a:lnTo>
                  <a:lnTo>
                    <a:pt x="63" y="8"/>
                  </a:lnTo>
                  <a:lnTo>
                    <a:pt x="62" y="9"/>
                  </a:lnTo>
                  <a:lnTo>
                    <a:pt x="60" y="9"/>
                  </a:lnTo>
                  <a:lnTo>
                    <a:pt x="53" y="9"/>
                  </a:lnTo>
                  <a:lnTo>
                    <a:pt x="50" y="9"/>
                  </a:lnTo>
                  <a:lnTo>
                    <a:pt x="50" y="8"/>
                  </a:lnTo>
                  <a:lnTo>
                    <a:pt x="48" y="6"/>
                  </a:lnTo>
                  <a:lnTo>
                    <a:pt x="48" y="5"/>
                  </a:lnTo>
                  <a:lnTo>
                    <a:pt x="48" y="2"/>
                  </a:lnTo>
                  <a:lnTo>
                    <a:pt x="50" y="2"/>
                  </a:lnTo>
                  <a:lnTo>
                    <a:pt x="50" y="0"/>
                  </a:lnTo>
                  <a:lnTo>
                    <a:pt x="53" y="0"/>
                  </a:lnTo>
                  <a:close/>
                  <a:moveTo>
                    <a:pt x="77" y="0"/>
                  </a:moveTo>
                  <a:lnTo>
                    <a:pt x="84" y="0"/>
                  </a:lnTo>
                  <a:lnTo>
                    <a:pt x="86" y="0"/>
                  </a:lnTo>
                  <a:lnTo>
                    <a:pt x="87" y="2"/>
                  </a:lnTo>
                  <a:lnTo>
                    <a:pt x="87" y="5"/>
                  </a:lnTo>
                  <a:lnTo>
                    <a:pt x="87" y="6"/>
                  </a:lnTo>
                  <a:lnTo>
                    <a:pt x="87" y="8"/>
                  </a:lnTo>
                  <a:lnTo>
                    <a:pt x="86" y="9"/>
                  </a:lnTo>
                  <a:lnTo>
                    <a:pt x="84" y="9"/>
                  </a:lnTo>
                  <a:lnTo>
                    <a:pt x="77" y="9"/>
                  </a:lnTo>
                  <a:lnTo>
                    <a:pt x="74" y="9"/>
                  </a:lnTo>
                  <a:lnTo>
                    <a:pt x="74" y="8"/>
                  </a:lnTo>
                  <a:lnTo>
                    <a:pt x="72" y="6"/>
                  </a:lnTo>
                  <a:lnTo>
                    <a:pt x="72" y="5"/>
                  </a:lnTo>
                  <a:lnTo>
                    <a:pt x="72" y="2"/>
                  </a:lnTo>
                  <a:lnTo>
                    <a:pt x="74" y="2"/>
                  </a:lnTo>
                  <a:lnTo>
                    <a:pt x="74" y="0"/>
                  </a:lnTo>
                  <a:lnTo>
                    <a:pt x="77" y="0"/>
                  </a:lnTo>
                  <a:close/>
                  <a:moveTo>
                    <a:pt x="99" y="0"/>
                  </a:moveTo>
                  <a:lnTo>
                    <a:pt x="108" y="0"/>
                  </a:lnTo>
                  <a:lnTo>
                    <a:pt x="110" y="0"/>
                  </a:lnTo>
                  <a:lnTo>
                    <a:pt x="110" y="2"/>
                  </a:lnTo>
                  <a:lnTo>
                    <a:pt x="113" y="2"/>
                  </a:lnTo>
                  <a:lnTo>
                    <a:pt x="113" y="5"/>
                  </a:lnTo>
                  <a:lnTo>
                    <a:pt x="113" y="6"/>
                  </a:lnTo>
                  <a:lnTo>
                    <a:pt x="110" y="8"/>
                  </a:lnTo>
                  <a:lnTo>
                    <a:pt x="110" y="9"/>
                  </a:lnTo>
                  <a:lnTo>
                    <a:pt x="108" y="9"/>
                  </a:lnTo>
                  <a:lnTo>
                    <a:pt x="99" y="9"/>
                  </a:lnTo>
                  <a:lnTo>
                    <a:pt x="96" y="8"/>
                  </a:lnTo>
                  <a:lnTo>
                    <a:pt x="96" y="6"/>
                  </a:lnTo>
                  <a:lnTo>
                    <a:pt x="96" y="5"/>
                  </a:lnTo>
                  <a:lnTo>
                    <a:pt x="96" y="2"/>
                  </a:lnTo>
                  <a:lnTo>
                    <a:pt x="99" y="0"/>
                  </a:lnTo>
                  <a:close/>
                  <a:moveTo>
                    <a:pt x="125" y="0"/>
                  </a:moveTo>
                  <a:lnTo>
                    <a:pt x="132" y="0"/>
                  </a:lnTo>
                  <a:lnTo>
                    <a:pt x="134" y="0"/>
                  </a:lnTo>
                  <a:lnTo>
                    <a:pt x="135" y="2"/>
                  </a:lnTo>
                  <a:lnTo>
                    <a:pt x="137" y="2"/>
                  </a:lnTo>
                  <a:lnTo>
                    <a:pt x="137" y="5"/>
                  </a:lnTo>
                  <a:lnTo>
                    <a:pt x="137" y="6"/>
                  </a:lnTo>
                  <a:lnTo>
                    <a:pt x="135" y="8"/>
                  </a:lnTo>
                  <a:lnTo>
                    <a:pt x="134" y="9"/>
                  </a:lnTo>
                  <a:lnTo>
                    <a:pt x="132" y="9"/>
                  </a:lnTo>
                  <a:lnTo>
                    <a:pt x="125" y="9"/>
                  </a:lnTo>
                  <a:lnTo>
                    <a:pt x="123" y="9"/>
                  </a:lnTo>
                  <a:lnTo>
                    <a:pt x="122" y="8"/>
                  </a:lnTo>
                  <a:lnTo>
                    <a:pt x="120" y="6"/>
                  </a:lnTo>
                  <a:lnTo>
                    <a:pt x="120" y="5"/>
                  </a:lnTo>
                  <a:lnTo>
                    <a:pt x="120" y="2"/>
                  </a:lnTo>
                  <a:lnTo>
                    <a:pt x="122" y="2"/>
                  </a:lnTo>
                  <a:lnTo>
                    <a:pt x="123" y="0"/>
                  </a:lnTo>
                  <a:lnTo>
                    <a:pt x="125" y="0"/>
                  </a:lnTo>
                  <a:close/>
                  <a:moveTo>
                    <a:pt x="149" y="0"/>
                  </a:moveTo>
                  <a:lnTo>
                    <a:pt x="156" y="0"/>
                  </a:lnTo>
                  <a:lnTo>
                    <a:pt x="158" y="0"/>
                  </a:lnTo>
                  <a:lnTo>
                    <a:pt x="159" y="2"/>
                  </a:lnTo>
                  <a:lnTo>
                    <a:pt x="159" y="5"/>
                  </a:lnTo>
                  <a:lnTo>
                    <a:pt x="159" y="6"/>
                  </a:lnTo>
                  <a:lnTo>
                    <a:pt x="159" y="8"/>
                  </a:lnTo>
                  <a:lnTo>
                    <a:pt x="158" y="9"/>
                  </a:lnTo>
                  <a:lnTo>
                    <a:pt x="156" y="9"/>
                  </a:lnTo>
                  <a:lnTo>
                    <a:pt x="149" y="9"/>
                  </a:lnTo>
                  <a:lnTo>
                    <a:pt x="147" y="9"/>
                  </a:lnTo>
                  <a:lnTo>
                    <a:pt x="146" y="8"/>
                  </a:lnTo>
                  <a:lnTo>
                    <a:pt x="144" y="6"/>
                  </a:lnTo>
                  <a:lnTo>
                    <a:pt x="144" y="5"/>
                  </a:lnTo>
                  <a:lnTo>
                    <a:pt x="144" y="2"/>
                  </a:lnTo>
                  <a:lnTo>
                    <a:pt x="146" y="2"/>
                  </a:lnTo>
                  <a:lnTo>
                    <a:pt x="147" y="0"/>
                  </a:lnTo>
                  <a:lnTo>
                    <a:pt x="149" y="0"/>
                  </a:lnTo>
                  <a:close/>
                  <a:moveTo>
                    <a:pt x="173" y="0"/>
                  </a:moveTo>
                  <a:lnTo>
                    <a:pt x="180" y="0"/>
                  </a:lnTo>
                  <a:lnTo>
                    <a:pt x="182" y="0"/>
                  </a:lnTo>
                  <a:lnTo>
                    <a:pt x="185" y="2"/>
                  </a:lnTo>
                  <a:lnTo>
                    <a:pt x="185" y="5"/>
                  </a:lnTo>
                  <a:lnTo>
                    <a:pt x="185" y="6"/>
                  </a:lnTo>
                  <a:lnTo>
                    <a:pt x="185" y="8"/>
                  </a:lnTo>
                  <a:lnTo>
                    <a:pt x="182" y="9"/>
                  </a:lnTo>
                  <a:lnTo>
                    <a:pt x="180" y="9"/>
                  </a:lnTo>
                  <a:lnTo>
                    <a:pt x="173" y="9"/>
                  </a:lnTo>
                  <a:lnTo>
                    <a:pt x="171" y="9"/>
                  </a:lnTo>
                  <a:lnTo>
                    <a:pt x="170" y="8"/>
                  </a:lnTo>
                  <a:lnTo>
                    <a:pt x="168" y="6"/>
                  </a:lnTo>
                  <a:lnTo>
                    <a:pt x="168" y="5"/>
                  </a:lnTo>
                  <a:lnTo>
                    <a:pt x="168" y="2"/>
                  </a:lnTo>
                  <a:lnTo>
                    <a:pt x="170" y="2"/>
                  </a:lnTo>
                  <a:lnTo>
                    <a:pt x="171" y="0"/>
                  </a:lnTo>
                  <a:lnTo>
                    <a:pt x="173" y="0"/>
                  </a:lnTo>
                  <a:close/>
                  <a:moveTo>
                    <a:pt x="197" y="0"/>
                  </a:moveTo>
                  <a:lnTo>
                    <a:pt x="204" y="0"/>
                  </a:lnTo>
                  <a:lnTo>
                    <a:pt x="207" y="0"/>
                  </a:lnTo>
                  <a:lnTo>
                    <a:pt x="207" y="2"/>
                  </a:lnTo>
                  <a:lnTo>
                    <a:pt x="209" y="2"/>
                  </a:lnTo>
                  <a:lnTo>
                    <a:pt x="209" y="5"/>
                  </a:lnTo>
                  <a:lnTo>
                    <a:pt x="209" y="6"/>
                  </a:lnTo>
                  <a:lnTo>
                    <a:pt x="207" y="8"/>
                  </a:lnTo>
                  <a:lnTo>
                    <a:pt x="207" y="9"/>
                  </a:lnTo>
                  <a:lnTo>
                    <a:pt x="204" y="9"/>
                  </a:lnTo>
                  <a:lnTo>
                    <a:pt x="197" y="9"/>
                  </a:lnTo>
                  <a:lnTo>
                    <a:pt x="195" y="9"/>
                  </a:lnTo>
                  <a:lnTo>
                    <a:pt x="194" y="8"/>
                  </a:lnTo>
                  <a:lnTo>
                    <a:pt x="194" y="6"/>
                  </a:lnTo>
                  <a:lnTo>
                    <a:pt x="194" y="5"/>
                  </a:lnTo>
                  <a:lnTo>
                    <a:pt x="194" y="2"/>
                  </a:lnTo>
                  <a:lnTo>
                    <a:pt x="195" y="0"/>
                  </a:lnTo>
                  <a:lnTo>
                    <a:pt x="197" y="0"/>
                  </a:lnTo>
                  <a:close/>
                  <a:moveTo>
                    <a:pt x="221" y="0"/>
                  </a:moveTo>
                  <a:lnTo>
                    <a:pt x="228" y="0"/>
                  </a:lnTo>
                  <a:lnTo>
                    <a:pt x="230" y="0"/>
                  </a:lnTo>
                  <a:lnTo>
                    <a:pt x="231" y="2"/>
                  </a:lnTo>
                  <a:lnTo>
                    <a:pt x="231" y="5"/>
                  </a:lnTo>
                  <a:lnTo>
                    <a:pt x="231" y="6"/>
                  </a:lnTo>
                  <a:lnTo>
                    <a:pt x="231" y="8"/>
                  </a:lnTo>
                  <a:lnTo>
                    <a:pt x="230" y="9"/>
                  </a:lnTo>
                  <a:lnTo>
                    <a:pt x="228" y="9"/>
                  </a:lnTo>
                  <a:lnTo>
                    <a:pt x="221" y="9"/>
                  </a:lnTo>
                  <a:lnTo>
                    <a:pt x="219" y="9"/>
                  </a:lnTo>
                  <a:lnTo>
                    <a:pt x="218" y="8"/>
                  </a:lnTo>
                  <a:lnTo>
                    <a:pt x="218" y="6"/>
                  </a:lnTo>
                  <a:lnTo>
                    <a:pt x="216" y="5"/>
                  </a:lnTo>
                  <a:lnTo>
                    <a:pt x="218" y="2"/>
                  </a:lnTo>
                  <a:lnTo>
                    <a:pt x="219" y="0"/>
                  </a:lnTo>
                  <a:lnTo>
                    <a:pt x="221" y="0"/>
                  </a:lnTo>
                  <a:close/>
                  <a:moveTo>
                    <a:pt x="245" y="0"/>
                  </a:moveTo>
                  <a:lnTo>
                    <a:pt x="252" y="0"/>
                  </a:lnTo>
                  <a:lnTo>
                    <a:pt x="254" y="0"/>
                  </a:lnTo>
                  <a:lnTo>
                    <a:pt x="257" y="2"/>
                  </a:lnTo>
                  <a:lnTo>
                    <a:pt x="257" y="5"/>
                  </a:lnTo>
                  <a:lnTo>
                    <a:pt x="257" y="6"/>
                  </a:lnTo>
                  <a:lnTo>
                    <a:pt x="257" y="8"/>
                  </a:lnTo>
                  <a:lnTo>
                    <a:pt x="254" y="9"/>
                  </a:lnTo>
                  <a:lnTo>
                    <a:pt x="252" y="9"/>
                  </a:lnTo>
                  <a:lnTo>
                    <a:pt x="245" y="9"/>
                  </a:lnTo>
                  <a:lnTo>
                    <a:pt x="243" y="9"/>
                  </a:lnTo>
                  <a:lnTo>
                    <a:pt x="242" y="8"/>
                  </a:lnTo>
                  <a:lnTo>
                    <a:pt x="240" y="6"/>
                  </a:lnTo>
                  <a:lnTo>
                    <a:pt x="240" y="5"/>
                  </a:lnTo>
                  <a:lnTo>
                    <a:pt x="240" y="2"/>
                  </a:lnTo>
                  <a:lnTo>
                    <a:pt x="242" y="2"/>
                  </a:lnTo>
                  <a:lnTo>
                    <a:pt x="243" y="0"/>
                  </a:lnTo>
                  <a:lnTo>
                    <a:pt x="245" y="0"/>
                  </a:lnTo>
                  <a:close/>
                  <a:moveTo>
                    <a:pt x="269" y="0"/>
                  </a:moveTo>
                  <a:lnTo>
                    <a:pt x="276" y="0"/>
                  </a:lnTo>
                  <a:lnTo>
                    <a:pt x="279" y="0"/>
                  </a:lnTo>
                  <a:lnTo>
                    <a:pt x="279" y="2"/>
                  </a:lnTo>
                  <a:lnTo>
                    <a:pt x="281" y="2"/>
                  </a:lnTo>
                  <a:lnTo>
                    <a:pt x="281" y="5"/>
                  </a:lnTo>
                  <a:lnTo>
                    <a:pt x="281" y="6"/>
                  </a:lnTo>
                  <a:lnTo>
                    <a:pt x="279" y="8"/>
                  </a:lnTo>
                  <a:lnTo>
                    <a:pt x="279" y="9"/>
                  </a:lnTo>
                  <a:lnTo>
                    <a:pt x="276" y="9"/>
                  </a:lnTo>
                  <a:lnTo>
                    <a:pt x="269" y="9"/>
                  </a:lnTo>
                  <a:lnTo>
                    <a:pt x="267" y="9"/>
                  </a:lnTo>
                  <a:lnTo>
                    <a:pt x="266" y="8"/>
                  </a:lnTo>
                  <a:lnTo>
                    <a:pt x="264" y="6"/>
                  </a:lnTo>
                  <a:lnTo>
                    <a:pt x="264" y="5"/>
                  </a:lnTo>
                  <a:lnTo>
                    <a:pt x="264" y="2"/>
                  </a:lnTo>
                  <a:lnTo>
                    <a:pt x="266" y="2"/>
                  </a:lnTo>
                  <a:lnTo>
                    <a:pt x="267" y="0"/>
                  </a:lnTo>
                  <a:lnTo>
                    <a:pt x="269" y="0"/>
                  </a:lnTo>
                  <a:close/>
                  <a:moveTo>
                    <a:pt x="293" y="0"/>
                  </a:moveTo>
                  <a:lnTo>
                    <a:pt x="302" y="0"/>
                  </a:lnTo>
                  <a:lnTo>
                    <a:pt x="303" y="2"/>
                  </a:lnTo>
                  <a:lnTo>
                    <a:pt x="305" y="5"/>
                  </a:lnTo>
                  <a:lnTo>
                    <a:pt x="303" y="6"/>
                  </a:lnTo>
                  <a:lnTo>
                    <a:pt x="303" y="8"/>
                  </a:lnTo>
                  <a:lnTo>
                    <a:pt x="302" y="9"/>
                  </a:lnTo>
                  <a:lnTo>
                    <a:pt x="293" y="9"/>
                  </a:lnTo>
                  <a:lnTo>
                    <a:pt x="291" y="9"/>
                  </a:lnTo>
                  <a:lnTo>
                    <a:pt x="290" y="8"/>
                  </a:lnTo>
                  <a:lnTo>
                    <a:pt x="290" y="6"/>
                  </a:lnTo>
                  <a:lnTo>
                    <a:pt x="288" y="5"/>
                  </a:lnTo>
                  <a:lnTo>
                    <a:pt x="290" y="2"/>
                  </a:lnTo>
                  <a:lnTo>
                    <a:pt x="291" y="0"/>
                  </a:lnTo>
                  <a:lnTo>
                    <a:pt x="293" y="0"/>
                  </a:lnTo>
                  <a:close/>
                  <a:moveTo>
                    <a:pt x="317" y="0"/>
                  </a:moveTo>
                  <a:lnTo>
                    <a:pt x="320" y="0"/>
                  </a:lnTo>
                  <a:lnTo>
                    <a:pt x="321" y="0"/>
                  </a:lnTo>
                  <a:lnTo>
                    <a:pt x="323" y="2"/>
                  </a:lnTo>
                  <a:lnTo>
                    <a:pt x="324" y="2"/>
                  </a:lnTo>
                  <a:lnTo>
                    <a:pt x="324" y="5"/>
                  </a:lnTo>
                  <a:lnTo>
                    <a:pt x="324" y="6"/>
                  </a:lnTo>
                  <a:lnTo>
                    <a:pt x="323" y="8"/>
                  </a:lnTo>
                  <a:lnTo>
                    <a:pt x="321" y="9"/>
                  </a:lnTo>
                  <a:lnTo>
                    <a:pt x="320" y="9"/>
                  </a:lnTo>
                  <a:lnTo>
                    <a:pt x="317" y="9"/>
                  </a:lnTo>
                  <a:lnTo>
                    <a:pt x="315" y="9"/>
                  </a:lnTo>
                  <a:lnTo>
                    <a:pt x="314" y="8"/>
                  </a:lnTo>
                  <a:lnTo>
                    <a:pt x="312" y="6"/>
                  </a:lnTo>
                  <a:lnTo>
                    <a:pt x="312" y="5"/>
                  </a:lnTo>
                  <a:lnTo>
                    <a:pt x="312" y="2"/>
                  </a:lnTo>
                  <a:lnTo>
                    <a:pt x="314" y="2"/>
                  </a:lnTo>
                  <a:lnTo>
                    <a:pt x="315" y="0"/>
                  </a:lnTo>
                  <a:lnTo>
                    <a:pt x="317" y="0"/>
                  </a:lnTo>
                  <a:close/>
                </a:path>
              </a:pathLst>
            </a:custGeom>
            <a:solidFill>
              <a:srgbClr val="000000"/>
            </a:solidFill>
            <a:ln w="1">
              <a:solidFill>
                <a:srgbClr val="000000"/>
              </a:solidFill>
              <a:round/>
              <a:headEnd/>
              <a:tailEnd/>
            </a:ln>
          </p:spPr>
          <p:txBody>
            <a:bodyPr/>
            <a:lstStyle/>
            <a:p>
              <a:endParaRPr lang="it-IT"/>
            </a:p>
          </p:txBody>
        </p:sp>
        <p:sp>
          <p:nvSpPr>
            <p:cNvPr id="36891" name="Freeform 21"/>
            <p:cNvSpPr>
              <a:spLocks/>
            </p:cNvSpPr>
            <p:nvPr/>
          </p:nvSpPr>
          <p:spPr bwMode="auto">
            <a:xfrm>
              <a:off x="1749425" y="4903788"/>
              <a:ext cx="928688" cy="365125"/>
            </a:xfrm>
            <a:custGeom>
              <a:avLst/>
              <a:gdLst>
                <a:gd name="T0" fmla="*/ 0 w 472"/>
                <a:gd name="T1" fmla="*/ 0 h 228"/>
                <a:gd name="T2" fmla="*/ 2147483647 w 472"/>
                <a:gd name="T3" fmla="*/ 0 h 228"/>
                <a:gd name="T4" fmla="*/ 2147483647 w 472"/>
                <a:gd name="T5" fmla="*/ 0 h 228"/>
                <a:gd name="T6" fmla="*/ 2147483647 w 472"/>
                <a:gd name="T7" fmla="*/ 2147483647 h 228"/>
                <a:gd name="T8" fmla="*/ 2147483647 w 472"/>
                <a:gd name="T9" fmla="*/ 2147483647 h 228"/>
                <a:gd name="T10" fmla="*/ 2147483647 w 472"/>
                <a:gd name="T11" fmla="*/ 2147483647 h 228"/>
                <a:gd name="T12" fmla="*/ 2147483647 w 472"/>
                <a:gd name="T13" fmla="*/ 2147483647 h 228"/>
                <a:gd name="T14" fmla="*/ 2147483647 w 472"/>
                <a:gd name="T15" fmla="*/ 2147483647 h 228"/>
                <a:gd name="T16" fmla="*/ 2147483647 w 472"/>
                <a:gd name="T17" fmla="*/ 2147483647 h 228"/>
                <a:gd name="T18" fmla="*/ 2147483647 w 472"/>
                <a:gd name="T19" fmla="*/ 2147483647 h 228"/>
                <a:gd name="T20" fmla="*/ 2147483647 w 472"/>
                <a:gd name="T21" fmla="*/ 2147483647 h 228"/>
                <a:gd name="T22" fmla="*/ 2147483647 w 472"/>
                <a:gd name="T23" fmla="*/ 2147483647 h 228"/>
                <a:gd name="T24" fmla="*/ 2147483647 w 472"/>
                <a:gd name="T25" fmla="*/ 2147483647 h 228"/>
                <a:gd name="T26" fmla="*/ 2147483647 w 472"/>
                <a:gd name="T27" fmla="*/ 2147483647 h 228"/>
                <a:gd name="T28" fmla="*/ 2147483647 w 472"/>
                <a:gd name="T29" fmla="*/ 2147483647 h 228"/>
                <a:gd name="T30" fmla="*/ 2147483647 w 472"/>
                <a:gd name="T31" fmla="*/ 2147483647 h 228"/>
                <a:gd name="T32" fmla="*/ 2147483647 w 472"/>
                <a:gd name="T33" fmla="*/ 2147483647 h 228"/>
                <a:gd name="T34" fmla="*/ 2147483647 w 472"/>
                <a:gd name="T35" fmla="*/ 2147483647 h 228"/>
                <a:gd name="T36" fmla="*/ 2147483647 w 472"/>
                <a:gd name="T37" fmla="*/ 2147483647 h 228"/>
                <a:gd name="T38" fmla="*/ 2147483647 w 472"/>
                <a:gd name="T39" fmla="*/ 2147483647 h 228"/>
                <a:gd name="T40" fmla="*/ 2147483647 w 472"/>
                <a:gd name="T41" fmla="*/ 2147483647 h 228"/>
                <a:gd name="T42" fmla="*/ 2147483647 w 472"/>
                <a:gd name="T43" fmla="*/ 2147483647 h 228"/>
                <a:gd name="T44" fmla="*/ 2147483647 w 472"/>
                <a:gd name="T45" fmla="*/ 2147483647 h 228"/>
                <a:gd name="T46" fmla="*/ 2147483647 w 472"/>
                <a:gd name="T47" fmla="*/ 2147483647 h 228"/>
                <a:gd name="T48" fmla="*/ 2147483647 w 472"/>
                <a:gd name="T49" fmla="*/ 2147483647 h 228"/>
                <a:gd name="T50" fmla="*/ 2147483647 w 472"/>
                <a:gd name="T51" fmla="*/ 2147483647 h 228"/>
                <a:gd name="T52" fmla="*/ 2147483647 w 472"/>
                <a:gd name="T53" fmla="*/ 2147483647 h 228"/>
                <a:gd name="T54" fmla="*/ 2147483647 w 472"/>
                <a:gd name="T55" fmla="*/ 2147483647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228"/>
                <a:gd name="T86" fmla="*/ 472 w 472"/>
                <a:gd name="T87" fmla="*/ 228 h 2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228">
                  <a:moveTo>
                    <a:pt x="0" y="0"/>
                  </a:moveTo>
                  <a:lnTo>
                    <a:pt x="348" y="0"/>
                  </a:lnTo>
                  <a:lnTo>
                    <a:pt x="357" y="0"/>
                  </a:lnTo>
                  <a:lnTo>
                    <a:pt x="364" y="1"/>
                  </a:lnTo>
                  <a:lnTo>
                    <a:pt x="373" y="3"/>
                  </a:lnTo>
                  <a:lnTo>
                    <a:pt x="381" y="4"/>
                  </a:lnTo>
                  <a:lnTo>
                    <a:pt x="388" y="7"/>
                  </a:lnTo>
                  <a:lnTo>
                    <a:pt x="396" y="10"/>
                  </a:lnTo>
                  <a:lnTo>
                    <a:pt x="403" y="15"/>
                  </a:lnTo>
                  <a:lnTo>
                    <a:pt x="409" y="19"/>
                  </a:lnTo>
                  <a:lnTo>
                    <a:pt x="417" y="25"/>
                  </a:lnTo>
                  <a:lnTo>
                    <a:pt x="423" y="30"/>
                  </a:lnTo>
                  <a:lnTo>
                    <a:pt x="427" y="36"/>
                  </a:lnTo>
                  <a:lnTo>
                    <a:pt x="432" y="40"/>
                  </a:lnTo>
                  <a:lnTo>
                    <a:pt x="436" y="48"/>
                  </a:lnTo>
                  <a:lnTo>
                    <a:pt x="441" y="55"/>
                  </a:lnTo>
                  <a:lnTo>
                    <a:pt x="445" y="63"/>
                  </a:lnTo>
                  <a:lnTo>
                    <a:pt x="448" y="70"/>
                  </a:lnTo>
                  <a:lnTo>
                    <a:pt x="454" y="91"/>
                  </a:lnTo>
                  <a:lnTo>
                    <a:pt x="459" y="103"/>
                  </a:lnTo>
                  <a:lnTo>
                    <a:pt x="463" y="117"/>
                  </a:lnTo>
                  <a:lnTo>
                    <a:pt x="466" y="129"/>
                  </a:lnTo>
                  <a:lnTo>
                    <a:pt x="468" y="142"/>
                  </a:lnTo>
                  <a:lnTo>
                    <a:pt x="469" y="156"/>
                  </a:lnTo>
                  <a:lnTo>
                    <a:pt x="471" y="168"/>
                  </a:lnTo>
                  <a:lnTo>
                    <a:pt x="472" y="180"/>
                  </a:lnTo>
                  <a:lnTo>
                    <a:pt x="472" y="193"/>
                  </a:lnTo>
                  <a:lnTo>
                    <a:pt x="472" y="228"/>
                  </a:lnTo>
                </a:path>
              </a:pathLst>
            </a:cu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6892" name="Freeform 22"/>
            <p:cNvSpPr>
              <a:spLocks/>
            </p:cNvSpPr>
            <p:nvPr/>
          </p:nvSpPr>
          <p:spPr bwMode="auto">
            <a:xfrm>
              <a:off x="2606675" y="5241925"/>
              <a:ext cx="139700" cy="114300"/>
            </a:xfrm>
            <a:custGeom>
              <a:avLst/>
              <a:gdLst>
                <a:gd name="T0" fmla="*/ 2147483647 w 71"/>
                <a:gd name="T1" fmla="*/ 2147483647 h 72"/>
                <a:gd name="T2" fmla="*/ 0 w 71"/>
                <a:gd name="T3" fmla="*/ 0 h 72"/>
                <a:gd name="T4" fmla="*/ 2147483647 w 71"/>
                <a:gd name="T5" fmla="*/ 2147483647 h 72"/>
                <a:gd name="T6" fmla="*/ 2147483647 w 71"/>
                <a:gd name="T7" fmla="*/ 2147483647 h 72"/>
                <a:gd name="T8" fmla="*/ 2147483647 w 71"/>
                <a:gd name="T9" fmla="*/ 2147483647 h 72"/>
                <a:gd name="T10" fmla="*/ 2147483647 w 71"/>
                <a:gd name="T11" fmla="*/ 2147483647 h 72"/>
                <a:gd name="T12" fmla="*/ 2147483647 w 71"/>
                <a:gd name="T13" fmla="*/ 2147483647 h 72"/>
                <a:gd name="T14" fmla="*/ 2147483647 w 71"/>
                <a:gd name="T15" fmla="*/ 2147483647 h 72"/>
                <a:gd name="T16" fmla="*/ 2147483647 w 71"/>
                <a:gd name="T17" fmla="*/ 2147483647 h 72"/>
                <a:gd name="T18" fmla="*/ 2147483647 w 71"/>
                <a:gd name="T19" fmla="*/ 2147483647 h 72"/>
                <a:gd name="T20" fmla="*/ 2147483647 w 71"/>
                <a:gd name="T21" fmla="*/ 2147483647 h 72"/>
                <a:gd name="T22" fmla="*/ 2147483647 w 71"/>
                <a:gd name="T23" fmla="*/ 2147483647 h 72"/>
                <a:gd name="T24" fmla="*/ 2147483647 w 71"/>
                <a:gd name="T25" fmla="*/ 2147483647 h 72"/>
                <a:gd name="T26" fmla="*/ 2147483647 w 71"/>
                <a:gd name="T27" fmla="*/ 2147483647 h 72"/>
                <a:gd name="T28" fmla="*/ 2147483647 w 71"/>
                <a:gd name="T29" fmla="*/ 2147483647 h 72"/>
                <a:gd name="T30" fmla="*/ 2147483647 w 71"/>
                <a:gd name="T31" fmla="*/ 2147483647 h 72"/>
                <a:gd name="T32" fmla="*/ 2147483647 w 71"/>
                <a:gd name="T33" fmla="*/ 2147483647 h 72"/>
                <a:gd name="T34" fmla="*/ 2147483647 w 71"/>
                <a:gd name="T35" fmla="*/ 0 h 72"/>
                <a:gd name="T36" fmla="*/ 2147483647 w 71"/>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72"/>
                <a:gd name="T59" fmla="*/ 71 w 71"/>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72">
                  <a:moveTo>
                    <a:pt x="36" y="72"/>
                  </a:moveTo>
                  <a:lnTo>
                    <a:pt x="0" y="0"/>
                  </a:lnTo>
                  <a:lnTo>
                    <a:pt x="5" y="2"/>
                  </a:lnTo>
                  <a:lnTo>
                    <a:pt x="9" y="3"/>
                  </a:lnTo>
                  <a:lnTo>
                    <a:pt x="14" y="5"/>
                  </a:lnTo>
                  <a:lnTo>
                    <a:pt x="18" y="6"/>
                  </a:lnTo>
                  <a:lnTo>
                    <a:pt x="23" y="8"/>
                  </a:lnTo>
                  <a:lnTo>
                    <a:pt x="26" y="8"/>
                  </a:lnTo>
                  <a:lnTo>
                    <a:pt x="32" y="8"/>
                  </a:lnTo>
                  <a:lnTo>
                    <a:pt x="36" y="8"/>
                  </a:lnTo>
                  <a:lnTo>
                    <a:pt x="41" y="8"/>
                  </a:lnTo>
                  <a:lnTo>
                    <a:pt x="45" y="8"/>
                  </a:lnTo>
                  <a:lnTo>
                    <a:pt x="50" y="8"/>
                  </a:lnTo>
                  <a:lnTo>
                    <a:pt x="54" y="6"/>
                  </a:lnTo>
                  <a:lnTo>
                    <a:pt x="59" y="5"/>
                  </a:lnTo>
                  <a:lnTo>
                    <a:pt x="63" y="3"/>
                  </a:lnTo>
                  <a:lnTo>
                    <a:pt x="66" y="2"/>
                  </a:lnTo>
                  <a:lnTo>
                    <a:pt x="71" y="0"/>
                  </a:lnTo>
                  <a:lnTo>
                    <a:pt x="36"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893" name="Freeform 23"/>
            <p:cNvSpPr>
              <a:spLocks/>
            </p:cNvSpPr>
            <p:nvPr/>
          </p:nvSpPr>
          <p:spPr bwMode="auto">
            <a:xfrm>
              <a:off x="1284288" y="4856163"/>
              <a:ext cx="152400" cy="120650"/>
            </a:xfrm>
            <a:custGeom>
              <a:avLst/>
              <a:gdLst>
                <a:gd name="T0" fmla="*/ 2147483647 w 78"/>
                <a:gd name="T1" fmla="*/ 2147483647 h 76"/>
                <a:gd name="T2" fmla="*/ 2147483647 w 78"/>
                <a:gd name="T3" fmla="*/ 2147483647 h 76"/>
                <a:gd name="T4" fmla="*/ 2147483647 w 78"/>
                <a:gd name="T5" fmla="*/ 2147483647 h 76"/>
                <a:gd name="T6" fmla="*/ 2147483647 w 78"/>
                <a:gd name="T7" fmla="*/ 2147483647 h 76"/>
                <a:gd name="T8" fmla="*/ 2147483647 w 78"/>
                <a:gd name="T9" fmla="*/ 2147483647 h 76"/>
                <a:gd name="T10" fmla="*/ 2147483647 w 78"/>
                <a:gd name="T11" fmla="*/ 2147483647 h 76"/>
                <a:gd name="T12" fmla="*/ 2147483647 w 78"/>
                <a:gd name="T13" fmla="*/ 2147483647 h 76"/>
                <a:gd name="T14" fmla="*/ 2147483647 w 78"/>
                <a:gd name="T15" fmla="*/ 0 h 76"/>
                <a:gd name="T16" fmla="*/ 2147483647 w 78"/>
                <a:gd name="T17" fmla="*/ 0 h 76"/>
                <a:gd name="T18" fmla="*/ 2147483647 w 78"/>
                <a:gd name="T19" fmla="*/ 2147483647 h 76"/>
                <a:gd name="T20" fmla="*/ 2147483647 w 78"/>
                <a:gd name="T21" fmla="*/ 2147483647 h 76"/>
                <a:gd name="T22" fmla="*/ 2147483647 w 78"/>
                <a:gd name="T23" fmla="*/ 2147483647 h 76"/>
                <a:gd name="T24" fmla="*/ 2147483647 w 78"/>
                <a:gd name="T25" fmla="*/ 2147483647 h 76"/>
                <a:gd name="T26" fmla="*/ 2147483647 w 78"/>
                <a:gd name="T27" fmla="*/ 2147483647 h 76"/>
                <a:gd name="T28" fmla="*/ 2147483647 w 78"/>
                <a:gd name="T29" fmla="*/ 2147483647 h 76"/>
                <a:gd name="T30" fmla="*/ 0 w 78"/>
                <a:gd name="T31" fmla="*/ 2147483647 h 76"/>
                <a:gd name="T32" fmla="*/ 0 w 78"/>
                <a:gd name="T33" fmla="*/ 2147483647 h 76"/>
                <a:gd name="T34" fmla="*/ 2147483647 w 78"/>
                <a:gd name="T35" fmla="*/ 2147483647 h 76"/>
                <a:gd name="T36" fmla="*/ 2147483647 w 78"/>
                <a:gd name="T37" fmla="*/ 2147483647 h 76"/>
                <a:gd name="T38" fmla="*/ 2147483647 w 78"/>
                <a:gd name="T39" fmla="*/ 2147483647 h 76"/>
                <a:gd name="T40" fmla="*/ 2147483647 w 78"/>
                <a:gd name="T41" fmla="*/ 2147483647 h 76"/>
                <a:gd name="T42" fmla="*/ 2147483647 w 78"/>
                <a:gd name="T43" fmla="*/ 2147483647 h 76"/>
                <a:gd name="T44" fmla="*/ 2147483647 w 78"/>
                <a:gd name="T45" fmla="*/ 2147483647 h 76"/>
                <a:gd name="T46" fmla="*/ 2147483647 w 78"/>
                <a:gd name="T47" fmla="*/ 2147483647 h 76"/>
                <a:gd name="T48" fmla="*/ 2147483647 w 78"/>
                <a:gd name="T49" fmla="*/ 2147483647 h 76"/>
                <a:gd name="T50" fmla="*/ 2147483647 w 78"/>
                <a:gd name="T51" fmla="*/ 2147483647 h 76"/>
                <a:gd name="T52" fmla="*/ 2147483647 w 78"/>
                <a:gd name="T53" fmla="*/ 2147483647 h 76"/>
                <a:gd name="T54" fmla="*/ 2147483647 w 78"/>
                <a:gd name="T55" fmla="*/ 2147483647 h 76"/>
                <a:gd name="T56" fmla="*/ 2147483647 w 78"/>
                <a:gd name="T57" fmla="*/ 2147483647 h 76"/>
                <a:gd name="T58" fmla="*/ 2147483647 w 78"/>
                <a:gd name="T59" fmla="*/ 2147483647 h 76"/>
                <a:gd name="T60" fmla="*/ 2147483647 w 78"/>
                <a:gd name="T61" fmla="*/ 2147483647 h 76"/>
                <a:gd name="T62" fmla="*/ 2147483647 w 78"/>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6"/>
                <a:gd name="T98" fmla="*/ 78 w 78"/>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6">
                  <a:moveTo>
                    <a:pt x="78" y="37"/>
                  </a:moveTo>
                  <a:lnTo>
                    <a:pt x="78" y="34"/>
                  </a:lnTo>
                  <a:lnTo>
                    <a:pt x="77" y="30"/>
                  </a:lnTo>
                  <a:lnTo>
                    <a:pt x="75" y="27"/>
                  </a:lnTo>
                  <a:lnTo>
                    <a:pt x="75" y="22"/>
                  </a:lnTo>
                  <a:lnTo>
                    <a:pt x="74" y="21"/>
                  </a:lnTo>
                  <a:lnTo>
                    <a:pt x="71" y="16"/>
                  </a:lnTo>
                  <a:lnTo>
                    <a:pt x="69" y="13"/>
                  </a:lnTo>
                  <a:lnTo>
                    <a:pt x="66" y="12"/>
                  </a:lnTo>
                  <a:lnTo>
                    <a:pt x="63" y="9"/>
                  </a:lnTo>
                  <a:lnTo>
                    <a:pt x="60" y="7"/>
                  </a:lnTo>
                  <a:lnTo>
                    <a:pt x="57" y="4"/>
                  </a:lnTo>
                  <a:lnTo>
                    <a:pt x="54" y="3"/>
                  </a:lnTo>
                  <a:lnTo>
                    <a:pt x="51" y="3"/>
                  </a:lnTo>
                  <a:lnTo>
                    <a:pt x="47" y="1"/>
                  </a:lnTo>
                  <a:lnTo>
                    <a:pt x="44" y="0"/>
                  </a:lnTo>
                  <a:lnTo>
                    <a:pt x="39" y="0"/>
                  </a:lnTo>
                  <a:lnTo>
                    <a:pt x="35" y="0"/>
                  </a:lnTo>
                  <a:lnTo>
                    <a:pt x="32" y="1"/>
                  </a:lnTo>
                  <a:lnTo>
                    <a:pt x="27" y="3"/>
                  </a:lnTo>
                  <a:lnTo>
                    <a:pt x="23" y="3"/>
                  </a:lnTo>
                  <a:lnTo>
                    <a:pt x="21" y="4"/>
                  </a:lnTo>
                  <a:lnTo>
                    <a:pt x="17" y="7"/>
                  </a:lnTo>
                  <a:lnTo>
                    <a:pt x="14" y="9"/>
                  </a:lnTo>
                  <a:lnTo>
                    <a:pt x="12" y="12"/>
                  </a:lnTo>
                  <a:lnTo>
                    <a:pt x="9" y="13"/>
                  </a:lnTo>
                  <a:lnTo>
                    <a:pt x="8" y="16"/>
                  </a:lnTo>
                  <a:lnTo>
                    <a:pt x="5" y="21"/>
                  </a:lnTo>
                  <a:lnTo>
                    <a:pt x="3" y="22"/>
                  </a:lnTo>
                  <a:lnTo>
                    <a:pt x="3" y="27"/>
                  </a:lnTo>
                  <a:lnTo>
                    <a:pt x="2" y="30"/>
                  </a:lnTo>
                  <a:lnTo>
                    <a:pt x="0" y="34"/>
                  </a:lnTo>
                  <a:lnTo>
                    <a:pt x="0" y="37"/>
                  </a:lnTo>
                  <a:lnTo>
                    <a:pt x="0" y="42"/>
                  </a:lnTo>
                  <a:lnTo>
                    <a:pt x="2" y="46"/>
                  </a:lnTo>
                  <a:lnTo>
                    <a:pt x="3" y="49"/>
                  </a:lnTo>
                  <a:lnTo>
                    <a:pt x="3" y="52"/>
                  </a:lnTo>
                  <a:lnTo>
                    <a:pt x="5" y="55"/>
                  </a:lnTo>
                  <a:lnTo>
                    <a:pt x="8" y="60"/>
                  </a:lnTo>
                  <a:lnTo>
                    <a:pt x="9" y="61"/>
                  </a:lnTo>
                  <a:lnTo>
                    <a:pt x="12" y="64"/>
                  </a:lnTo>
                  <a:lnTo>
                    <a:pt x="14" y="67"/>
                  </a:lnTo>
                  <a:lnTo>
                    <a:pt x="17" y="69"/>
                  </a:lnTo>
                  <a:lnTo>
                    <a:pt x="21" y="70"/>
                  </a:lnTo>
                  <a:lnTo>
                    <a:pt x="23" y="73"/>
                  </a:lnTo>
                  <a:lnTo>
                    <a:pt x="27" y="73"/>
                  </a:lnTo>
                  <a:lnTo>
                    <a:pt x="32" y="75"/>
                  </a:lnTo>
                  <a:lnTo>
                    <a:pt x="35" y="76"/>
                  </a:lnTo>
                  <a:lnTo>
                    <a:pt x="39" y="76"/>
                  </a:lnTo>
                  <a:lnTo>
                    <a:pt x="44" y="76"/>
                  </a:lnTo>
                  <a:lnTo>
                    <a:pt x="47" y="75"/>
                  </a:lnTo>
                  <a:lnTo>
                    <a:pt x="51" y="73"/>
                  </a:lnTo>
                  <a:lnTo>
                    <a:pt x="54" y="73"/>
                  </a:lnTo>
                  <a:lnTo>
                    <a:pt x="57" y="70"/>
                  </a:lnTo>
                  <a:lnTo>
                    <a:pt x="60" y="69"/>
                  </a:lnTo>
                  <a:lnTo>
                    <a:pt x="63" y="67"/>
                  </a:lnTo>
                  <a:lnTo>
                    <a:pt x="66" y="64"/>
                  </a:lnTo>
                  <a:lnTo>
                    <a:pt x="69" y="61"/>
                  </a:lnTo>
                  <a:lnTo>
                    <a:pt x="71" y="60"/>
                  </a:lnTo>
                  <a:lnTo>
                    <a:pt x="74" y="55"/>
                  </a:lnTo>
                  <a:lnTo>
                    <a:pt x="75" y="52"/>
                  </a:lnTo>
                  <a:lnTo>
                    <a:pt x="75" y="49"/>
                  </a:lnTo>
                  <a:lnTo>
                    <a:pt x="77" y="46"/>
                  </a:lnTo>
                  <a:lnTo>
                    <a:pt x="78" y="42"/>
                  </a:lnTo>
                  <a:lnTo>
                    <a:pt x="7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894" name="Freeform 24"/>
            <p:cNvSpPr>
              <a:spLocks/>
            </p:cNvSpPr>
            <p:nvPr/>
          </p:nvSpPr>
          <p:spPr bwMode="auto">
            <a:xfrm>
              <a:off x="1284288" y="4856163"/>
              <a:ext cx="152400" cy="120650"/>
            </a:xfrm>
            <a:custGeom>
              <a:avLst/>
              <a:gdLst>
                <a:gd name="T0" fmla="*/ 2147483647 w 78"/>
                <a:gd name="T1" fmla="*/ 2147483647 h 76"/>
                <a:gd name="T2" fmla="*/ 2147483647 w 78"/>
                <a:gd name="T3" fmla="*/ 2147483647 h 76"/>
                <a:gd name="T4" fmla="*/ 2147483647 w 78"/>
                <a:gd name="T5" fmla="*/ 2147483647 h 76"/>
                <a:gd name="T6" fmla="*/ 2147483647 w 78"/>
                <a:gd name="T7" fmla="*/ 2147483647 h 76"/>
                <a:gd name="T8" fmla="*/ 2147483647 w 78"/>
                <a:gd name="T9" fmla="*/ 2147483647 h 76"/>
                <a:gd name="T10" fmla="*/ 2147483647 w 78"/>
                <a:gd name="T11" fmla="*/ 2147483647 h 76"/>
                <a:gd name="T12" fmla="*/ 2147483647 w 78"/>
                <a:gd name="T13" fmla="*/ 2147483647 h 76"/>
                <a:gd name="T14" fmla="*/ 2147483647 w 78"/>
                <a:gd name="T15" fmla="*/ 0 h 76"/>
                <a:gd name="T16" fmla="*/ 2147483647 w 78"/>
                <a:gd name="T17" fmla="*/ 0 h 76"/>
                <a:gd name="T18" fmla="*/ 2147483647 w 78"/>
                <a:gd name="T19" fmla="*/ 2147483647 h 76"/>
                <a:gd name="T20" fmla="*/ 2147483647 w 78"/>
                <a:gd name="T21" fmla="*/ 2147483647 h 76"/>
                <a:gd name="T22" fmla="*/ 2147483647 w 78"/>
                <a:gd name="T23" fmla="*/ 2147483647 h 76"/>
                <a:gd name="T24" fmla="*/ 2147483647 w 78"/>
                <a:gd name="T25" fmla="*/ 2147483647 h 76"/>
                <a:gd name="T26" fmla="*/ 2147483647 w 78"/>
                <a:gd name="T27" fmla="*/ 2147483647 h 76"/>
                <a:gd name="T28" fmla="*/ 2147483647 w 78"/>
                <a:gd name="T29" fmla="*/ 2147483647 h 76"/>
                <a:gd name="T30" fmla="*/ 0 w 78"/>
                <a:gd name="T31" fmla="*/ 2147483647 h 76"/>
                <a:gd name="T32" fmla="*/ 0 w 78"/>
                <a:gd name="T33" fmla="*/ 2147483647 h 76"/>
                <a:gd name="T34" fmla="*/ 2147483647 w 78"/>
                <a:gd name="T35" fmla="*/ 2147483647 h 76"/>
                <a:gd name="T36" fmla="*/ 2147483647 w 78"/>
                <a:gd name="T37" fmla="*/ 2147483647 h 76"/>
                <a:gd name="T38" fmla="*/ 2147483647 w 78"/>
                <a:gd name="T39" fmla="*/ 2147483647 h 76"/>
                <a:gd name="T40" fmla="*/ 2147483647 w 78"/>
                <a:gd name="T41" fmla="*/ 2147483647 h 76"/>
                <a:gd name="T42" fmla="*/ 2147483647 w 78"/>
                <a:gd name="T43" fmla="*/ 2147483647 h 76"/>
                <a:gd name="T44" fmla="*/ 2147483647 w 78"/>
                <a:gd name="T45" fmla="*/ 2147483647 h 76"/>
                <a:gd name="T46" fmla="*/ 2147483647 w 78"/>
                <a:gd name="T47" fmla="*/ 2147483647 h 76"/>
                <a:gd name="T48" fmla="*/ 2147483647 w 78"/>
                <a:gd name="T49" fmla="*/ 2147483647 h 76"/>
                <a:gd name="T50" fmla="*/ 2147483647 w 78"/>
                <a:gd name="T51" fmla="*/ 2147483647 h 76"/>
                <a:gd name="T52" fmla="*/ 2147483647 w 78"/>
                <a:gd name="T53" fmla="*/ 2147483647 h 76"/>
                <a:gd name="T54" fmla="*/ 2147483647 w 78"/>
                <a:gd name="T55" fmla="*/ 2147483647 h 76"/>
                <a:gd name="T56" fmla="*/ 2147483647 w 78"/>
                <a:gd name="T57" fmla="*/ 2147483647 h 76"/>
                <a:gd name="T58" fmla="*/ 2147483647 w 78"/>
                <a:gd name="T59" fmla="*/ 2147483647 h 76"/>
                <a:gd name="T60" fmla="*/ 2147483647 w 78"/>
                <a:gd name="T61" fmla="*/ 2147483647 h 76"/>
                <a:gd name="T62" fmla="*/ 2147483647 w 78"/>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6"/>
                <a:gd name="T98" fmla="*/ 78 w 78"/>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6">
                  <a:moveTo>
                    <a:pt x="78" y="37"/>
                  </a:moveTo>
                  <a:lnTo>
                    <a:pt x="78" y="34"/>
                  </a:lnTo>
                  <a:lnTo>
                    <a:pt x="77" y="30"/>
                  </a:lnTo>
                  <a:lnTo>
                    <a:pt x="75" y="27"/>
                  </a:lnTo>
                  <a:lnTo>
                    <a:pt x="75" y="22"/>
                  </a:lnTo>
                  <a:lnTo>
                    <a:pt x="74" y="21"/>
                  </a:lnTo>
                  <a:lnTo>
                    <a:pt x="71" y="16"/>
                  </a:lnTo>
                  <a:lnTo>
                    <a:pt x="69" y="13"/>
                  </a:lnTo>
                  <a:lnTo>
                    <a:pt x="66" y="12"/>
                  </a:lnTo>
                  <a:lnTo>
                    <a:pt x="63" y="9"/>
                  </a:lnTo>
                  <a:lnTo>
                    <a:pt x="60" y="7"/>
                  </a:lnTo>
                  <a:lnTo>
                    <a:pt x="57" y="4"/>
                  </a:lnTo>
                  <a:lnTo>
                    <a:pt x="54" y="3"/>
                  </a:lnTo>
                  <a:lnTo>
                    <a:pt x="51" y="3"/>
                  </a:lnTo>
                  <a:lnTo>
                    <a:pt x="47" y="1"/>
                  </a:lnTo>
                  <a:lnTo>
                    <a:pt x="44" y="0"/>
                  </a:lnTo>
                  <a:lnTo>
                    <a:pt x="39" y="0"/>
                  </a:lnTo>
                  <a:lnTo>
                    <a:pt x="35" y="0"/>
                  </a:lnTo>
                  <a:lnTo>
                    <a:pt x="32" y="1"/>
                  </a:lnTo>
                  <a:lnTo>
                    <a:pt x="27" y="3"/>
                  </a:lnTo>
                  <a:lnTo>
                    <a:pt x="23" y="3"/>
                  </a:lnTo>
                  <a:lnTo>
                    <a:pt x="21" y="4"/>
                  </a:lnTo>
                  <a:lnTo>
                    <a:pt x="17" y="7"/>
                  </a:lnTo>
                  <a:lnTo>
                    <a:pt x="14" y="9"/>
                  </a:lnTo>
                  <a:lnTo>
                    <a:pt x="12" y="12"/>
                  </a:lnTo>
                  <a:lnTo>
                    <a:pt x="9" y="13"/>
                  </a:lnTo>
                  <a:lnTo>
                    <a:pt x="8" y="16"/>
                  </a:lnTo>
                  <a:lnTo>
                    <a:pt x="5" y="21"/>
                  </a:lnTo>
                  <a:lnTo>
                    <a:pt x="3" y="22"/>
                  </a:lnTo>
                  <a:lnTo>
                    <a:pt x="3" y="27"/>
                  </a:lnTo>
                  <a:lnTo>
                    <a:pt x="2" y="30"/>
                  </a:lnTo>
                  <a:lnTo>
                    <a:pt x="0" y="34"/>
                  </a:lnTo>
                  <a:lnTo>
                    <a:pt x="0" y="37"/>
                  </a:lnTo>
                  <a:lnTo>
                    <a:pt x="0" y="42"/>
                  </a:lnTo>
                  <a:lnTo>
                    <a:pt x="2" y="46"/>
                  </a:lnTo>
                  <a:lnTo>
                    <a:pt x="3" y="49"/>
                  </a:lnTo>
                  <a:lnTo>
                    <a:pt x="3" y="52"/>
                  </a:lnTo>
                  <a:lnTo>
                    <a:pt x="5" y="55"/>
                  </a:lnTo>
                  <a:lnTo>
                    <a:pt x="8" y="60"/>
                  </a:lnTo>
                  <a:lnTo>
                    <a:pt x="9" y="61"/>
                  </a:lnTo>
                  <a:lnTo>
                    <a:pt x="12" y="64"/>
                  </a:lnTo>
                  <a:lnTo>
                    <a:pt x="14" y="67"/>
                  </a:lnTo>
                  <a:lnTo>
                    <a:pt x="17" y="69"/>
                  </a:lnTo>
                  <a:lnTo>
                    <a:pt x="21" y="70"/>
                  </a:lnTo>
                  <a:lnTo>
                    <a:pt x="23" y="73"/>
                  </a:lnTo>
                  <a:lnTo>
                    <a:pt x="27" y="73"/>
                  </a:lnTo>
                  <a:lnTo>
                    <a:pt x="32" y="75"/>
                  </a:lnTo>
                  <a:lnTo>
                    <a:pt x="35" y="76"/>
                  </a:lnTo>
                  <a:lnTo>
                    <a:pt x="39" y="76"/>
                  </a:lnTo>
                  <a:lnTo>
                    <a:pt x="44" y="76"/>
                  </a:lnTo>
                  <a:lnTo>
                    <a:pt x="47" y="75"/>
                  </a:lnTo>
                  <a:lnTo>
                    <a:pt x="51" y="73"/>
                  </a:lnTo>
                  <a:lnTo>
                    <a:pt x="54" y="73"/>
                  </a:lnTo>
                  <a:lnTo>
                    <a:pt x="57" y="70"/>
                  </a:lnTo>
                  <a:lnTo>
                    <a:pt x="60" y="69"/>
                  </a:lnTo>
                  <a:lnTo>
                    <a:pt x="63" y="67"/>
                  </a:lnTo>
                  <a:lnTo>
                    <a:pt x="66" y="64"/>
                  </a:lnTo>
                  <a:lnTo>
                    <a:pt x="69" y="61"/>
                  </a:lnTo>
                  <a:lnTo>
                    <a:pt x="71" y="60"/>
                  </a:lnTo>
                  <a:lnTo>
                    <a:pt x="74" y="55"/>
                  </a:lnTo>
                  <a:lnTo>
                    <a:pt x="75" y="52"/>
                  </a:lnTo>
                  <a:lnTo>
                    <a:pt x="75" y="49"/>
                  </a:lnTo>
                  <a:lnTo>
                    <a:pt x="77" y="46"/>
                  </a:lnTo>
                  <a:lnTo>
                    <a:pt x="78" y="42"/>
                  </a:lnTo>
                  <a:lnTo>
                    <a:pt x="78" y="37"/>
                  </a:lnTo>
                </a:path>
              </a:pathLst>
            </a:cu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6895" name="Line 25"/>
            <p:cNvSpPr>
              <a:spLocks noChangeShapeType="1"/>
            </p:cNvSpPr>
            <p:nvPr/>
          </p:nvSpPr>
          <p:spPr bwMode="auto">
            <a:xfrm>
              <a:off x="1328738" y="4914900"/>
              <a:ext cx="65087" cy="4763"/>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96" name="Line 67"/>
            <p:cNvSpPr>
              <a:spLocks noChangeShapeType="1"/>
            </p:cNvSpPr>
            <p:nvPr/>
          </p:nvSpPr>
          <p:spPr bwMode="auto">
            <a:xfrm>
              <a:off x="2522538" y="5484813"/>
              <a:ext cx="307975" cy="1587"/>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97" name="Freeform 68"/>
            <p:cNvSpPr>
              <a:spLocks/>
            </p:cNvSpPr>
            <p:nvPr/>
          </p:nvSpPr>
          <p:spPr bwMode="auto">
            <a:xfrm>
              <a:off x="2600325" y="5356225"/>
              <a:ext cx="152400" cy="128588"/>
            </a:xfrm>
            <a:custGeom>
              <a:avLst/>
              <a:gdLst>
                <a:gd name="T0" fmla="*/ 2147483647 w 77"/>
                <a:gd name="T1" fmla="*/ 2147483647 h 80"/>
                <a:gd name="T2" fmla="*/ 2147483647 w 77"/>
                <a:gd name="T3" fmla="*/ 2147483647 h 80"/>
                <a:gd name="T4" fmla="*/ 2147483647 w 77"/>
                <a:gd name="T5" fmla="*/ 2147483647 h 80"/>
                <a:gd name="T6" fmla="*/ 2147483647 w 77"/>
                <a:gd name="T7" fmla="*/ 2147483647 h 80"/>
                <a:gd name="T8" fmla="*/ 2147483647 w 77"/>
                <a:gd name="T9" fmla="*/ 2147483647 h 80"/>
                <a:gd name="T10" fmla="*/ 2147483647 w 77"/>
                <a:gd name="T11" fmla="*/ 2147483647 h 80"/>
                <a:gd name="T12" fmla="*/ 2147483647 w 77"/>
                <a:gd name="T13" fmla="*/ 2147483647 h 80"/>
                <a:gd name="T14" fmla="*/ 2147483647 w 77"/>
                <a:gd name="T15" fmla="*/ 0 h 80"/>
                <a:gd name="T16" fmla="*/ 2147483647 w 77"/>
                <a:gd name="T17" fmla="*/ 0 h 80"/>
                <a:gd name="T18" fmla="*/ 2147483647 w 77"/>
                <a:gd name="T19" fmla="*/ 2147483647 h 80"/>
                <a:gd name="T20" fmla="*/ 2147483647 w 77"/>
                <a:gd name="T21" fmla="*/ 2147483647 h 80"/>
                <a:gd name="T22" fmla="*/ 2147483647 w 77"/>
                <a:gd name="T23" fmla="*/ 2147483647 h 80"/>
                <a:gd name="T24" fmla="*/ 2147483647 w 77"/>
                <a:gd name="T25" fmla="*/ 2147483647 h 80"/>
                <a:gd name="T26" fmla="*/ 2147483647 w 77"/>
                <a:gd name="T27" fmla="*/ 2147483647 h 80"/>
                <a:gd name="T28" fmla="*/ 2147483647 w 77"/>
                <a:gd name="T29" fmla="*/ 2147483647 h 80"/>
                <a:gd name="T30" fmla="*/ 0 w 77"/>
                <a:gd name="T31" fmla="*/ 2147483647 h 80"/>
                <a:gd name="T32" fmla="*/ 0 w 77"/>
                <a:gd name="T33" fmla="*/ 2147483647 h 80"/>
                <a:gd name="T34" fmla="*/ 2147483647 w 77"/>
                <a:gd name="T35" fmla="*/ 2147483647 h 80"/>
                <a:gd name="T36" fmla="*/ 2147483647 w 77"/>
                <a:gd name="T37" fmla="*/ 2147483647 h 80"/>
                <a:gd name="T38" fmla="*/ 2147483647 w 77"/>
                <a:gd name="T39" fmla="*/ 2147483647 h 80"/>
                <a:gd name="T40" fmla="*/ 2147483647 w 77"/>
                <a:gd name="T41" fmla="*/ 2147483647 h 80"/>
                <a:gd name="T42" fmla="*/ 2147483647 w 77"/>
                <a:gd name="T43" fmla="*/ 2147483647 h 80"/>
                <a:gd name="T44" fmla="*/ 2147483647 w 77"/>
                <a:gd name="T45" fmla="*/ 2147483647 h 80"/>
                <a:gd name="T46" fmla="*/ 2147483647 w 77"/>
                <a:gd name="T47" fmla="*/ 2147483647 h 80"/>
                <a:gd name="T48" fmla="*/ 2147483647 w 77"/>
                <a:gd name="T49" fmla="*/ 2147483647 h 80"/>
                <a:gd name="T50" fmla="*/ 2147483647 w 77"/>
                <a:gd name="T51" fmla="*/ 2147483647 h 80"/>
                <a:gd name="T52" fmla="*/ 2147483647 w 77"/>
                <a:gd name="T53" fmla="*/ 2147483647 h 80"/>
                <a:gd name="T54" fmla="*/ 2147483647 w 77"/>
                <a:gd name="T55" fmla="*/ 2147483647 h 80"/>
                <a:gd name="T56" fmla="*/ 2147483647 w 77"/>
                <a:gd name="T57" fmla="*/ 2147483647 h 80"/>
                <a:gd name="T58" fmla="*/ 2147483647 w 77"/>
                <a:gd name="T59" fmla="*/ 2147483647 h 80"/>
                <a:gd name="T60" fmla="*/ 2147483647 w 77"/>
                <a:gd name="T61" fmla="*/ 2147483647 h 80"/>
                <a:gd name="T62" fmla="*/ 2147483647 w 77"/>
                <a:gd name="T63" fmla="*/ 2147483647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80"/>
                <a:gd name="T98" fmla="*/ 77 w 77"/>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80">
                  <a:moveTo>
                    <a:pt x="77" y="41"/>
                  </a:moveTo>
                  <a:lnTo>
                    <a:pt x="77" y="36"/>
                  </a:lnTo>
                  <a:lnTo>
                    <a:pt x="75" y="32"/>
                  </a:lnTo>
                  <a:lnTo>
                    <a:pt x="74" y="29"/>
                  </a:lnTo>
                  <a:lnTo>
                    <a:pt x="74" y="24"/>
                  </a:lnTo>
                  <a:lnTo>
                    <a:pt x="72" y="21"/>
                  </a:lnTo>
                  <a:lnTo>
                    <a:pt x="69" y="17"/>
                  </a:lnTo>
                  <a:lnTo>
                    <a:pt x="68" y="14"/>
                  </a:lnTo>
                  <a:lnTo>
                    <a:pt x="65" y="12"/>
                  </a:lnTo>
                  <a:lnTo>
                    <a:pt x="63" y="9"/>
                  </a:lnTo>
                  <a:lnTo>
                    <a:pt x="60" y="6"/>
                  </a:lnTo>
                  <a:lnTo>
                    <a:pt x="56" y="5"/>
                  </a:lnTo>
                  <a:lnTo>
                    <a:pt x="53" y="3"/>
                  </a:lnTo>
                  <a:lnTo>
                    <a:pt x="50" y="2"/>
                  </a:lnTo>
                  <a:lnTo>
                    <a:pt x="47" y="2"/>
                  </a:lnTo>
                  <a:lnTo>
                    <a:pt x="42" y="0"/>
                  </a:lnTo>
                  <a:lnTo>
                    <a:pt x="38" y="0"/>
                  </a:lnTo>
                  <a:lnTo>
                    <a:pt x="35" y="0"/>
                  </a:lnTo>
                  <a:lnTo>
                    <a:pt x="30" y="2"/>
                  </a:lnTo>
                  <a:lnTo>
                    <a:pt x="27" y="2"/>
                  </a:lnTo>
                  <a:lnTo>
                    <a:pt x="24" y="3"/>
                  </a:lnTo>
                  <a:lnTo>
                    <a:pt x="21" y="5"/>
                  </a:lnTo>
                  <a:lnTo>
                    <a:pt x="17" y="6"/>
                  </a:lnTo>
                  <a:lnTo>
                    <a:pt x="14" y="9"/>
                  </a:lnTo>
                  <a:lnTo>
                    <a:pt x="12" y="12"/>
                  </a:lnTo>
                  <a:lnTo>
                    <a:pt x="9" y="14"/>
                  </a:lnTo>
                  <a:lnTo>
                    <a:pt x="8" y="17"/>
                  </a:lnTo>
                  <a:lnTo>
                    <a:pt x="5" y="21"/>
                  </a:lnTo>
                  <a:lnTo>
                    <a:pt x="3" y="24"/>
                  </a:lnTo>
                  <a:lnTo>
                    <a:pt x="3" y="29"/>
                  </a:lnTo>
                  <a:lnTo>
                    <a:pt x="2" y="32"/>
                  </a:lnTo>
                  <a:lnTo>
                    <a:pt x="0" y="36"/>
                  </a:lnTo>
                  <a:lnTo>
                    <a:pt x="0" y="41"/>
                  </a:lnTo>
                  <a:lnTo>
                    <a:pt x="0" y="45"/>
                  </a:lnTo>
                  <a:lnTo>
                    <a:pt x="2" y="48"/>
                  </a:lnTo>
                  <a:lnTo>
                    <a:pt x="3" y="51"/>
                  </a:lnTo>
                  <a:lnTo>
                    <a:pt x="3" y="56"/>
                  </a:lnTo>
                  <a:lnTo>
                    <a:pt x="5" y="59"/>
                  </a:lnTo>
                  <a:lnTo>
                    <a:pt x="8" y="62"/>
                  </a:lnTo>
                  <a:lnTo>
                    <a:pt x="9" y="65"/>
                  </a:lnTo>
                  <a:lnTo>
                    <a:pt x="12" y="68"/>
                  </a:lnTo>
                  <a:lnTo>
                    <a:pt x="14" y="71"/>
                  </a:lnTo>
                  <a:lnTo>
                    <a:pt x="17" y="74"/>
                  </a:lnTo>
                  <a:lnTo>
                    <a:pt x="21" y="75"/>
                  </a:lnTo>
                  <a:lnTo>
                    <a:pt x="24" y="77"/>
                  </a:lnTo>
                  <a:lnTo>
                    <a:pt x="27" y="78"/>
                  </a:lnTo>
                  <a:lnTo>
                    <a:pt x="30" y="78"/>
                  </a:lnTo>
                  <a:lnTo>
                    <a:pt x="35" y="80"/>
                  </a:lnTo>
                  <a:lnTo>
                    <a:pt x="38" y="80"/>
                  </a:lnTo>
                  <a:lnTo>
                    <a:pt x="42" y="80"/>
                  </a:lnTo>
                  <a:lnTo>
                    <a:pt x="47" y="78"/>
                  </a:lnTo>
                  <a:lnTo>
                    <a:pt x="50" y="78"/>
                  </a:lnTo>
                  <a:lnTo>
                    <a:pt x="53" y="77"/>
                  </a:lnTo>
                  <a:lnTo>
                    <a:pt x="56" y="75"/>
                  </a:lnTo>
                  <a:lnTo>
                    <a:pt x="60" y="74"/>
                  </a:lnTo>
                  <a:lnTo>
                    <a:pt x="63" y="71"/>
                  </a:lnTo>
                  <a:lnTo>
                    <a:pt x="65" y="68"/>
                  </a:lnTo>
                  <a:lnTo>
                    <a:pt x="68" y="65"/>
                  </a:lnTo>
                  <a:lnTo>
                    <a:pt x="69" y="62"/>
                  </a:lnTo>
                  <a:lnTo>
                    <a:pt x="72" y="59"/>
                  </a:lnTo>
                  <a:lnTo>
                    <a:pt x="74" y="56"/>
                  </a:lnTo>
                  <a:lnTo>
                    <a:pt x="74" y="51"/>
                  </a:lnTo>
                  <a:lnTo>
                    <a:pt x="75" y="48"/>
                  </a:lnTo>
                  <a:lnTo>
                    <a:pt x="77" y="45"/>
                  </a:lnTo>
                  <a:lnTo>
                    <a:pt x="77"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898" name="Freeform 69"/>
            <p:cNvSpPr>
              <a:spLocks/>
            </p:cNvSpPr>
            <p:nvPr/>
          </p:nvSpPr>
          <p:spPr bwMode="auto">
            <a:xfrm>
              <a:off x="2600325" y="5356225"/>
              <a:ext cx="152400" cy="128588"/>
            </a:xfrm>
            <a:custGeom>
              <a:avLst/>
              <a:gdLst>
                <a:gd name="T0" fmla="*/ 2147483647 w 77"/>
                <a:gd name="T1" fmla="*/ 2147483647 h 80"/>
                <a:gd name="T2" fmla="*/ 2147483647 w 77"/>
                <a:gd name="T3" fmla="*/ 2147483647 h 80"/>
                <a:gd name="T4" fmla="*/ 2147483647 w 77"/>
                <a:gd name="T5" fmla="*/ 2147483647 h 80"/>
                <a:gd name="T6" fmla="*/ 2147483647 w 77"/>
                <a:gd name="T7" fmla="*/ 2147483647 h 80"/>
                <a:gd name="T8" fmla="*/ 2147483647 w 77"/>
                <a:gd name="T9" fmla="*/ 2147483647 h 80"/>
                <a:gd name="T10" fmla="*/ 2147483647 w 77"/>
                <a:gd name="T11" fmla="*/ 2147483647 h 80"/>
                <a:gd name="T12" fmla="*/ 2147483647 w 77"/>
                <a:gd name="T13" fmla="*/ 2147483647 h 80"/>
                <a:gd name="T14" fmla="*/ 2147483647 w 77"/>
                <a:gd name="T15" fmla="*/ 0 h 80"/>
                <a:gd name="T16" fmla="*/ 2147483647 w 77"/>
                <a:gd name="T17" fmla="*/ 0 h 80"/>
                <a:gd name="T18" fmla="*/ 2147483647 w 77"/>
                <a:gd name="T19" fmla="*/ 2147483647 h 80"/>
                <a:gd name="T20" fmla="*/ 2147483647 w 77"/>
                <a:gd name="T21" fmla="*/ 2147483647 h 80"/>
                <a:gd name="T22" fmla="*/ 2147483647 w 77"/>
                <a:gd name="T23" fmla="*/ 2147483647 h 80"/>
                <a:gd name="T24" fmla="*/ 2147483647 w 77"/>
                <a:gd name="T25" fmla="*/ 2147483647 h 80"/>
                <a:gd name="T26" fmla="*/ 2147483647 w 77"/>
                <a:gd name="T27" fmla="*/ 2147483647 h 80"/>
                <a:gd name="T28" fmla="*/ 2147483647 w 77"/>
                <a:gd name="T29" fmla="*/ 2147483647 h 80"/>
                <a:gd name="T30" fmla="*/ 0 w 77"/>
                <a:gd name="T31" fmla="*/ 2147483647 h 80"/>
                <a:gd name="T32" fmla="*/ 0 w 77"/>
                <a:gd name="T33" fmla="*/ 2147483647 h 80"/>
                <a:gd name="T34" fmla="*/ 2147483647 w 77"/>
                <a:gd name="T35" fmla="*/ 2147483647 h 80"/>
                <a:gd name="T36" fmla="*/ 2147483647 w 77"/>
                <a:gd name="T37" fmla="*/ 2147483647 h 80"/>
                <a:gd name="T38" fmla="*/ 2147483647 w 77"/>
                <a:gd name="T39" fmla="*/ 2147483647 h 80"/>
                <a:gd name="T40" fmla="*/ 2147483647 w 77"/>
                <a:gd name="T41" fmla="*/ 2147483647 h 80"/>
                <a:gd name="T42" fmla="*/ 2147483647 w 77"/>
                <a:gd name="T43" fmla="*/ 2147483647 h 80"/>
                <a:gd name="T44" fmla="*/ 2147483647 w 77"/>
                <a:gd name="T45" fmla="*/ 2147483647 h 80"/>
                <a:gd name="T46" fmla="*/ 2147483647 w 77"/>
                <a:gd name="T47" fmla="*/ 2147483647 h 80"/>
                <a:gd name="T48" fmla="*/ 2147483647 w 77"/>
                <a:gd name="T49" fmla="*/ 2147483647 h 80"/>
                <a:gd name="T50" fmla="*/ 2147483647 w 77"/>
                <a:gd name="T51" fmla="*/ 2147483647 h 80"/>
                <a:gd name="T52" fmla="*/ 2147483647 w 77"/>
                <a:gd name="T53" fmla="*/ 2147483647 h 80"/>
                <a:gd name="T54" fmla="*/ 2147483647 w 77"/>
                <a:gd name="T55" fmla="*/ 2147483647 h 80"/>
                <a:gd name="T56" fmla="*/ 2147483647 w 77"/>
                <a:gd name="T57" fmla="*/ 2147483647 h 80"/>
                <a:gd name="T58" fmla="*/ 2147483647 w 77"/>
                <a:gd name="T59" fmla="*/ 2147483647 h 80"/>
                <a:gd name="T60" fmla="*/ 2147483647 w 77"/>
                <a:gd name="T61" fmla="*/ 2147483647 h 80"/>
                <a:gd name="T62" fmla="*/ 2147483647 w 77"/>
                <a:gd name="T63" fmla="*/ 2147483647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80"/>
                <a:gd name="T98" fmla="*/ 77 w 77"/>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80">
                  <a:moveTo>
                    <a:pt x="77" y="41"/>
                  </a:moveTo>
                  <a:lnTo>
                    <a:pt x="77" y="36"/>
                  </a:lnTo>
                  <a:lnTo>
                    <a:pt x="75" y="32"/>
                  </a:lnTo>
                  <a:lnTo>
                    <a:pt x="74" y="29"/>
                  </a:lnTo>
                  <a:lnTo>
                    <a:pt x="74" y="24"/>
                  </a:lnTo>
                  <a:lnTo>
                    <a:pt x="72" y="21"/>
                  </a:lnTo>
                  <a:lnTo>
                    <a:pt x="69" y="17"/>
                  </a:lnTo>
                  <a:lnTo>
                    <a:pt x="68" y="14"/>
                  </a:lnTo>
                  <a:lnTo>
                    <a:pt x="65" y="12"/>
                  </a:lnTo>
                  <a:lnTo>
                    <a:pt x="63" y="9"/>
                  </a:lnTo>
                  <a:lnTo>
                    <a:pt x="60" y="6"/>
                  </a:lnTo>
                  <a:lnTo>
                    <a:pt x="56" y="5"/>
                  </a:lnTo>
                  <a:lnTo>
                    <a:pt x="53" y="3"/>
                  </a:lnTo>
                  <a:lnTo>
                    <a:pt x="50" y="2"/>
                  </a:lnTo>
                  <a:lnTo>
                    <a:pt x="47" y="2"/>
                  </a:lnTo>
                  <a:lnTo>
                    <a:pt x="42" y="0"/>
                  </a:lnTo>
                  <a:lnTo>
                    <a:pt x="38" y="0"/>
                  </a:lnTo>
                  <a:lnTo>
                    <a:pt x="35" y="0"/>
                  </a:lnTo>
                  <a:lnTo>
                    <a:pt x="30" y="2"/>
                  </a:lnTo>
                  <a:lnTo>
                    <a:pt x="27" y="2"/>
                  </a:lnTo>
                  <a:lnTo>
                    <a:pt x="24" y="3"/>
                  </a:lnTo>
                  <a:lnTo>
                    <a:pt x="21" y="5"/>
                  </a:lnTo>
                  <a:lnTo>
                    <a:pt x="17" y="6"/>
                  </a:lnTo>
                  <a:lnTo>
                    <a:pt x="14" y="9"/>
                  </a:lnTo>
                  <a:lnTo>
                    <a:pt x="12" y="12"/>
                  </a:lnTo>
                  <a:lnTo>
                    <a:pt x="9" y="14"/>
                  </a:lnTo>
                  <a:lnTo>
                    <a:pt x="8" y="17"/>
                  </a:lnTo>
                  <a:lnTo>
                    <a:pt x="5" y="21"/>
                  </a:lnTo>
                  <a:lnTo>
                    <a:pt x="3" y="24"/>
                  </a:lnTo>
                  <a:lnTo>
                    <a:pt x="3" y="29"/>
                  </a:lnTo>
                  <a:lnTo>
                    <a:pt x="2" y="32"/>
                  </a:lnTo>
                  <a:lnTo>
                    <a:pt x="0" y="36"/>
                  </a:lnTo>
                  <a:lnTo>
                    <a:pt x="0" y="41"/>
                  </a:lnTo>
                  <a:lnTo>
                    <a:pt x="0" y="45"/>
                  </a:lnTo>
                  <a:lnTo>
                    <a:pt x="2" y="48"/>
                  </a:lnTo>
                  <a:lnTo>
                    <a:pt x="3" y="51"/>
                  </a:lnTo>
                  <a:lnTo>
                    <a:pt x="3" y="56"/>
                  </a:lnTo>
                  <a:lnTo>
                    <a:pt x="5" y="59"/>
                  </a:lnTo>
                  <a:lnTo>
                    <a:pt x="8" y="62"/>
                  </a:lnTo>
                  <a:lnTo>
                    <a:pt x="9" y="65"/>
                  </a:lnTo>
                  <a:lnTo>
                    <a:pt x="12" y="68"/>
                  </a:lnTo>
                  <a:lnTo>
                    <a:pt x="14" y="71"/>
                  </a:lnTo>
                  <a:lnTo>
                    <a:pt x="17" y="74"/>
                  </a:lnTo>
                  <a:lnTo>
                    <a:pt x="21" y="75"/>
                  </a:lnTo>
                  <a:lnTo>
                    <a:pt x="24" y="77"/>
                  </a:lnTo>
                  <a:lnTo>
                    <a:pt x="27" y="78"/>
                  </a:lnTo>
                  <a:lnTo>
                    <a:pt x="30" y="78"/>
                  </a:lnTo>
                  <a:lnTo>
                    <a:pt x="35" y="80"/>
                  </a:lnTo>
                  <a:lnTo>
                    <a:pt x="38" y="80"/>
                  </a:lnTo>
                  <a:lnTo>
                    <a:pt x="42" y="80"/>
                  </a:lnTo>
                  <a:lnTo>
                    <a:pt x="47" y="78"/>
                  </a:lnTo>
                  <a:lnTo>
                    <a:pt x="50" y="78"/>
                  </a:lnTo>
                  <a:lnTo>
                    <a:pt x="53" y="77"/>
                  </a:lnTo>
                  <a:lnTo>
                    <a:pt x="56" y="75"/>
                  </a:lnTo>
                  <a:lnTo>
                    <a:pt x="60" y="74"/>
                  </a:lnTo>
                  <a:lnTo>
                    <a:pt x="63" y="71"/>
                  </a:lnTo>
                  <a:lnTo>
                    <a:pt x="65" y="68"/>
                  </a:lnTo>
                  <a:lnTo>
                    <a:pt x="68" y="65"/>
                  </a:lnTo>
                  <a:lnTo>
                    <a:pt x="69" y="62"/>
                  </a:lnTo>
                  <a:lnTo>
                    <a:pt x="72" y="59"/>
                  </a:lnTo>
                  <a:lnTo>
                    <a:pt x="74" y="56"/>
                  </a:lnTo>
                  <a:lnTo>
                    <a:pt x="74" y="51"/>
                  </a:lnTo>
                  <a:lnTo>
                    <a:pt x="75" y="48"/>
                  </a:lnTo>
                  <a:lnTo>
                    <a:pt x="77" y="45"/>
                  </a:lnTo>
                  <a:lnTo>
                    <a:pt x="77" y="41"/>
                  </a:lnTo>
                </a:path>
              </a:pathLst>
            </a:cu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6899" name="Line 70"/>
            <p:cNvSpPr>
              <a:spLocks noChangeShapeType="1"/>
            </p:cNvSpPr>
            <p:nvPr/>
          </p:nvSpPr>
          <p:spPr bwMode="auto">
            <a:xfrm>
              <a:off x="2646363" y="5422900"/>
              <a:ext cx="60325" cy="1588"/>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900" name="Rectangle 79"/>
            <p:cNvSpPr>
              <a:spLocks noChangeArrowheads="1"/>
            </p:cNvSpPr>
            <p:nvPr/>
          </p:nvSpPr>
          <p:spPr bwMode="auto">
            <a:xfrm>
              <a:off x="2563813" y="4505325"/>
              <a:ext cx="2190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z="2800">
                <a:cs typeface="Arial" charset="0"/>
              </a:endParaRPr>
            </a:p>
          </p:txBody>
        </p:sp>
        <p:sp>
          <p:nvSpPr>
            <p:cNvPr id="36901" name="Rectangle 80"/>
            <p:cNvSpPr>
              <a:spLocks noChangeArrowheads="1"/>
            </p:cNvSpPr>
            <p:nvPr/>
          </p:nvSpPr>
          <p:spPr bwMode="auto">
            <a:xfrm>
              <a:off x="2582863" y="44958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r>
                <a:rPr lang="en-US" sz="1200">
                  <a:solidFill>
                    <a:srgbClr val="000000"/>
                  </a:solidFill>
                  <a:cs typeface="Arial" charset="0"/>
                </a:rPr>
                <a:t>SN</a:t>
              </a:r>
              <a:endParaRPr lang="en-US" sz="3600">
                <a:cs typeface="Arial" charset="0"/>
              </a:endParaRPr>
            </a:p>
          </p:txBody>
        </p:sp>
        <p:sp>
          <p:nvSpPr>
            <p:cNvPr id="36902" name="Freeform 81"/>
            <p:cNvSpPr>
              <a:spLocks/>
            </p:cNvSpPr>
            <p:nvPr/>
          </p:nvSpPr>
          <p:spPr bwMode="auto">
            <a:xfrm>
              <a:off x="2519363" y="4418013"/>
              <a:ext cx="371475" cy="304800"/>
            </a:xfrm>
            <a:custGeom>
              <a:avLst/>
              <a:gdLst>
                <a:gd name="T0" fmla="*/ 2147483647 w 189"/>
                <a:gd name="T1" fmla="*/ 2147483647 h 190"/>
                <a:gd name="T2" fmla="*/ 2147483647 w 189"/>
                <a:gd name="T3" fmla="*/ 2147483647 h 190"/>
                <a:gd name="T4" fmla="*/ 2147483647 w 189"/>
                <a:gd name="T5" fmla="*/ 2147483647 h 190"/>
                <a:gd name="T6" fmla="*/ 2147483647 w 189"/>
                <a:gd name="T7" fmla="*/ 2147483647 h 190"/>
                <a:gd name="T8" fmla="*/ 2147483647 w 189"/>
                <a:gd name="T9" fmla="*/ 2147483647 h 190"/>
                <a:gd name="T10" fmla="*/ 2147483647 w 189"/>
                <a:gd name="T11" fmla="*/ 2147483647 h 190"/>
                <a:gd name="T12" fmla="*/ 2147483647 w 189"/>
                <a:gd name="T13" fmla="*/ 2147483647 h 190"/>
                <a:gd name="T14" fmla="*/ 2147483647 w 189"/>
                <a:gd name="T15" fmla="*/ 2147483647 h 190"/>
                <a:gd name="T16" fmla="*/ 2147483647 w 189"/>
                <a:gd name="T17" fmla="*/ 0 h 190"/>
                <a:gd name="T18" fmla="*/ 2147483647 w 189"/>
                <a:gd name="T19" fmla="*/ 0 h 190"/>
                <a:gd name="T20" fmla="*/ 2147483647 w 189"/>
                <a:gd name="T21" fmla="*/ 2147483647 h 190"/>
                <a:gd name="T22" fmla="*/ 2147483647 w 189"/>
                <a:gd name="T23" fmla="*/ 2147483647 h 190"/>
                <a:gd name="T24" fmla="*/ 2147483647 w 189"/>
                <a:gd name="T25" fmla="*/ 2147483647 h 190"/>
                <a:gd name="T26" fmla="*/ 2147483647 w 189"/>
                <a:gd name="T27" fmla="*/ 2147483647 h 190"/>
                <a:gd name="T28" fmla="*/ 2147483647 w 189"/>
                <a:gd name="T29" fmla="*/ 2147483647 h 190"/>
                <a:gd name="T30" fmla="*/ 2147483647 w 189"/>
                <a:gd name="T31" fmla="*/ 2147483647 h 190"/>
                <a:gd name="T32" fmla="*/ 2147483647 w 189"/>
                <a:gd name="T33" fmla="*/ 2147483647 h 190"/>
                <a:gd name="T34" fmla="*/ 0 w 189"/>
                <a:gd name="T35" fmla="*/ 2147483647 h 190"/>
                <a:gd name="T36" fmla="*/ 0 w 189"/>
                <a:gd name="T37" fmla="*/ 2147483647 h 190"/>
                <a:gd name="T38" fmla="*/ 2147483647 w 189"/>
                <a:gd name="T39" fmla="*/ 2147483647 h 190"/>
                <a:gd name="T40" fmla="*/ 2147483647 w 189"/>
                <a:gd name="T41" fmla="*/ 2147483647 h 190"/>
                <a:gd name="T42" fmla="*/ 2147483647 w 189"/>
                <a:gd name="T43" fmla="*/ 2147483647 h 190"/>
                <a:gd name="T44" fmla="*/ 2147483647 w 189"/>
                <a:gd name="T45" fmla="*/ 2147483647 h 190"/>
                <a:gd name="T46" fmla="*/ 2147483647 w 189"/>
                <a:gd name="T47" fmla="*/ 2147483647 h 190"/>
                <a:gd name="T48" fmla="*/ 2147483647 w 189"/>
                <a:gd name="T49" fmla="*/ 2147483647 h 190"/>
                <a:gd name="T50" fmla="*/ 2147483647 w 189"/>
                <a:gd name="T51" fmla="*/ 2147483647 h 190"/>
                <a:gd name="T52" fmla="*/ 2147483647 w 189"/>
                <a:gd name="T53" fmla="*/ 2147483647 h 190"/>
                <a:gd name="T54" fmla="*/ 2147483647 w 189"/>
                <a:gd name="T55" fmla="*/ 2147483647 h 190"/>
                <a:gd name="T56" fmla="*/ 2147483647 w 189"/>
                <a:gd name="T57" fmla="*/ 2147483647 h 190"/>
                <a:gd name="T58" fmla="*/ 2147483647 w 189"/>
                <a:gd name="T59" fmla="*/ 2147483647 h 190"/>
                <a:gd name="T60" fmla="*/ 2147483647 w 189"/>
                <a:gd name="T61" fmla="*/ 2147483647 h 190"/>
                <a:gd name="T62" fmla="*/ 2147483647 w 189"/>
                <a:gd name="T63" fmla="*/ 2147483647 h 190"/>
                <a:gd name="T64" fmla="*/ 2147483647 w 189"/>
                <a:gd name="T65" fmla="*/ 2147483647 h 190"/>
                <a:gd name="T66" fmla="*/ 2147483647 w 189"/>
                <a:gd name="T67" fmla="*/ 2147483647 h 190"/>
                <a:gd name="T68" fmla="*/ 2147483647 w 189"/>
                <a:gd name="T69" fmla="*/ 2147483647 h 190"/>
                <a:gd name="T70" fmla="*/ 2147483647 w 189"/>
                <a:gd name="T71" fmla="*/ 2147483647 h 1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90"/>
                <a:gd name="T110" fmla="*/ 189 w 189"/>
                <a:gd name="T111" fmla="*/ 190 h 1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90">
                  <a:moveTo>
                    <a:pt x="189" y="94"/>
                  </a:moveTo>
                  <a:lnTo>
                    <a:pt x="189" y="90"/>
                  </a:lnTo>
                  <a:lnTo>
                    <a:pt x="187" y="84"/>
                  </a:lnTo>
                  <a:lnTo>
                    <a:pt x="187" y="75"/>
                  </a:lnTo>
                  <a:lnTo>
                    <a:pt x="184" y="66"/>
                  </a:lnTo>
                  <a:lnTo>
                    <a:pt x="181" y="57"/>
                  </a:lnTo>
                  <a:lnTo>
                    <a:pt x="177" y="49"/>
                  </a:lnTo>
                  <a:lnTo>
                    <a:pt x="172" y="42"/>
                  </a:lnTo>
                  <a:lnTo>
                    <a:pt x="166" y="34"/>
                  </a:lnTo>
                  <a:lnTo>
                    <a:pt x="162" y="27"/>
                  </a:lnTo>
                  <a:lnTo>
                    <a:pt x="154" y="21"/>
                  </a:lnTo>
                  <a:lnTo>
                    <a:pt x="148" y="15"/>
                  </a:lnTo>
                  <a:lnTo>
                    <a:pt x="139" y="10"/>
                  </a:lnTo>
                  <a:lnTo>
                    <a:pt x="130" y="6"/>
                  </a:lnTo>
                  <a:lnTo>
                    <a:pt x="121" y="4"/>
                  </a:lnTo>
                  <a:lnTo>
                    <a:pt x="112" y="1"/>
                  </a:lnTo>
                  <a:lnTo>
                    <a:pt x="103" y="0"/>
                  </a:lnTo>
                  <a:lnTo>
                    <a:pt x="99" y="0"/>
                  </a:lnTo>
                  <a:lnTo>
                    <a:pt x="94" y="0"/>
                  </a:lnTo>
                  <a:lnTo>
                    <a:pt x="90" y="0"/>
                  </a:lnTo>
                  <a:lnTo>
                    <a:pt x="85" y="0"/>
                  </a:lnTo>
                  <a:lnTo>
                    <a:pt x="75" y="1"/>
                  </a:lnTo>
                  <a:lnTo>
                    <a:pt x="66" y="4"/>
                  </a:lnTo>
                  <a:lnTo>
                    <a:pt x="57" y="6"/>
                  </a:lnTo>
                  <a:lnTo>
                    <a:pt x="49" y="10"/>
                  </a:lnTo>
                  <a:lnTo>
                    <a:pt x="40" y="15"/>
                  </a:lnTo>
                  <a:lnTo>
                    <a:pt x="34" y="21"/>
                  </a:lnTo>
                  <a:lnTo>
                    <a:pt x="27" y="27"/>
                  </a:lnTo>
                  <a:lnTo>
                    <a:pt x="22" y="34"/>
                  </a:lnTo>
                  <a:lnTo>
                    <a:pt x="16" y="42"/>
                  </a:lnTo>
                  <a:lnTo>
                    <a:pt x="12" y="49"/>
                  </a:lnTo>
                  <a:lnTo>
                    <a:pt x="7" y="57"/>
                  </a:lnTo>
                  <a:lnTo>
                    <a:pt x="4" y="66"/>
                  </a:lnTo>
                  <a:lnTo>
                    <a:pt x="3" y="75"/>
                  </a:lnTo>
                  <a:lnTo>
                    <a:pt x="0" y="84"/>
                  </a:lnTo>
                  <a:lnTo>
                    <a:pt x="0" y="90"/>
                  </a:lnTo>
                  <a:lnTo>
                    <a:pt x="0" y="94"/>
                  </a:lnTo>
                  <a:lnTo>
                    <a:pt x="0" y="100"/>
                  </a:lnTo>
                  <a:lnTo>
                    <a:pt x="0" y="105"/>
                  </a:lnTo>
                  <a:lnTo>
                    <a:pt x="3" y="114"/>
                  </a:lnTo>
                  <a:lnTo>
                    <a:pt x="4" y="123"/>
                  </a:lnTo>
                  <a:lnTo>
                    <a:pt x="7" y="132"/>
                  </a:lnTo>
                  <a:lnTo>
                    <a:pt x="12" y="141"/>
                  </a:lnTo>
                  <a:lnTo>
                    <a:pt x="16" y="147"/>
                  </a:lnTo>
                  <a:lnTo>
                    <a:pt x="22" y="156"/>
                  </a:lnTo>
                  <a:lnTo>
                    <a:pt x="27" y="162"/>
                  </a:lnTo>
                  <a:lnTo>
                    <a:pt x="34" y="168"/>
                  </a:lnTo>
                  <a:lnTo>
                    <a:pt x="40" y="174"/>
                  </a:lnTo>
                  <a:lnTo>
                    <a:pt x="49" y="178"/>
                  </a:lnTo>
                  <a:lnTo>
                    <a:pt x="57" y="183"/>
                  </a:lnTo>
                  <a:lnTo>
                    <a:pt x="66" y="186"/>
                  </a:lnTo>
                  <a:lnTo>
                    <a:pt x="75" y="187"/>
                  </a:lnTo>
                  <a:lnTo>
                    <a:pt x="85" y="189"/>
                  </a:lnTo>
                  <a:lnTo>
                    <a:pt x="90" y="190"/>
                  </a:lnTo>
                  <a:lnTo>
                    <a:pt x="94" y="190"/>
                  </a:lnTo>
                  <a:lnTo>
                    <a:pt x="99" y="190"/>
                  </a:lnTo>
                  <a:lnTo>
                    <a:pt x="103" y="189"/>
                  </a:lnTo>
                  <a:lnTo>
                    <a:pt x="112" y="187"/>
                  </a:lnTo>
                  <a:lnTo>
                    <a:pt x="121" y="186"/>
                  </a:lnTo>
                  <a:lnTo>
                    <a:pt x="130" y="183"/>
                  </a:lnTo>
                  <a:lnTo>
                    <a:pt x="139" y="178"/>
                  </a:lnTo>
                  <a:lnTo>
                    <a:pt x="148" y="174"/>
                  </a:lnTo>
                  <a:lnTo>
                    <a:pt x="154" y="168"/>
                  </a:lnTo>
                  <a:lnTo>
                    <a:pt x="162" y="162"/>
                  </a:lnTo>
                  <a:lnTo>
                    <a:pt x="166" y="156"/>
                  </a:lnTo>
                  <a:lnTo>
                    <a:pt x="172" y="147"/>
                  </a:lnTo>
                  <a:lnTo>
                    <a:pt x="177" y="141"/>
                  </a:lnTo>
                  <a:lnTo>
                    <a:pt x="181" y="132"/>
                  </a:lnTo>
                  <a:lnTo>
                    <a:pt x="184" y="123"/>
                  </a:lnTo>
                  <a:lnTo>
                    <a:pt x="187" y="114"/>
                  </a:lnTo>
                  <a:lnTo>
                    <a:pt x="187" y="105"/>
                  </a:lnTo>
                  <a:lnTo>
                    <a:pt x="189" y="100"/>
                  </a:lnTo>
                  <a:lnTo>
                    <a:pt x="189" y="94"/>
                  </a:lnTo>
                </a:path>
              </a:pathLst>
            </a:cu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36903" name="Group 344"/>
            <p:cNvGrpSpPr>
              <a:grpSpLocks/>
            </p:cNvGrpSpPr>
            <p:nvPr/>
          </p:nvGrpSpPr>
          <p:grpSpPr bwMode="auto">
            <a:xfrm>
              <a:off x="1116013" y="4437063"/>
              <a:ext cx="428625" cy="346075"/>
              <a:chOff x="3203848" y="2204864"/>
              <a:chExt cx="429236" cy="345972"/>
            </a:xfrm>
          </p:grpSpPr>
          <p:sp>
            <p:nvSpPr>
              <p:cNvPr id="36927" name="Rectangle 83"/>
              <p:cNvSpPr>
                <a:spLocks noChangeArrowheads="1"/>
              </p:cNvSpPr>
              <p:nvPr/>
            </p:nvSpPr>
            <p:spPr bwMode="auto">
              <a:xfrm>
                <a:off x="3243592" y="2287389"/>
                <a:ext cx="389492" cy="18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r>
                  <a:rPr lang="en-US" sz="1200">
                    <a:solidFill>
                      <a:srgbClr val="000000"/>
                    </a:solidFill>
                    <a:cs typeface="Arial" charset="0"/>
                  </a:rPr>
                  <a:t>PPD</a:t>
                </a:r>
                <a:endParaRPr lang="en-US" sz="3600">
                  <a:cs typeface="Arial" charset="0"/>
                </a:endParaRPr>
              </a:p>
            </p:txBody>
          </p:sp>
          <p:sp>
            <p:nvSpPr>
              <p:cNvPr id="36928" name="Freeform 84"/>
              <p:cNvSpPr>
                <a:spLocks/>
              </p:cNvSpPr>
              <p:nvPr/>
            </p:nvSpPr>
            <p:spPr bwMode="auto">
              <a:xfrm>
                <a:off x="3203848" y="2204864"/>
                <a:ext cx="424468" cy="345972"/>
              </a:xfrm>
              <a:custGeom>
                <a:avLst/>
                <a:gdLst>
                  <a:gd name="T0" fmla="*/ 2147483647 w 216"/>
                  <a:gd name="T1" fmla="*/ 2147483647 h 216"/>
                  <a:gd name="T2" fmla="*/ 2147483647 w 216"/>
                  <a:gd name="T3" fmla="*/ 2147483647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0 h 216"/>
                  <a:gd name="T18" fmla="*/ 2147483647 w 216"/>
                  <a:gd name="T19" fmla="*/ 0 h 216"/>
                  <a:gd name="T20" fmla="*/ 2147483647 w 216"/>
                  <a:gd name="T21" fmla="*/ 2147483647 h 216"/>
                  <a:gd name="T22" fmla="*/ 2147483647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0 w 216"/>
                  <a:gd name="T35" fmla="*/ 2147483647 h 216"/>
                  <a:gd name="T36" fmla="*/ 0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2147483647 h 216"/>
                  <a:gd name="T62" fmla="*/ 2147483647 w 216"/>
                  <a:gd name="T63" fmla="*/ 2147483647 h 216"/>
                  <a:gd name="T64" fmla="*/ 2147483647 w 216"/>
                  <a:gd name="T65" fmla="*/ 2147483647 h 216"/>
                  <a:gd name="T66" fmla="*/ 2147483647 w 216"/>
                  <a:gd name="T67" fmla="*/ 2147483647 h 216"/>
                  <a:gd name="T68" fmla="*/ 2147483647 w 216"/>
                  <a:gd name="T69" fmla="*/ 2147483647 h 216"/>
                  <a:gd name="T70" fmla="*/ 2147483647 w 216"/>
                  <a:gd name="T71" fmla="*/ 2147483647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
                  <a:gd name="T109" fmla="*/ 0 h 216"/>
                  <a:gd name="T110" fmla="*/ 216 w 216"/>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 h="216">
                    <a:moveTo>
                      <a:pt x="216" y="108"/>
                    </a:moveTo>
                    <a:lnTo>
                      <a:pt x="216" y="102"/>
                    </a:lnTo>
                    <a:lnTo>
                      <a:pt x="216" y="98"/>
                    </a:lnTo>
                    <a:lnTo>
                      <a:pt x="213" y="86"/>
                    </a:lnTo>
                    <a:lnTo>
                      <a:pt x="212" y="75"/>
                    </a:lnTo>
                    <a:lnTo>
                      <a:pt x="207" y="66"/>
                    </a:lnTo>
                    <a:lnTo>
                      <a:pt x="203" y="57"/>
                    </a:lnTo>
                    <a:lnTo>
                      <a:pt x="198" y="47"/>
                    </a:lnTo>
                    <a:lnTo>
                      <a:pt x="191" y="39"/>
                    </a:lnTo>
                    <a:lnTo>
                      <a:pt x="185" y="32"/>
                    </a:lnTo>
                    <a:lnTo>
                      <a:pt x="177" y="26"/>
                    </a:lnTo>
                    <a:lnTo>
                      <a:pt x="168" y="18"/>
                    </a:lnTo>
                    <a:lnTo>
                      <a:pt x="159" y="14"/>
                    </a:lnTo>
                    <a:lnTo>
                      <a:pt x="150" y="9"/>
                    </a:lnTo>
                    <a:lnTo>
                      <a:pt x="141" y="5"/>
                    </a:lnTo>
                    <a:lnTo>
                      <a:pt x="131" y="3"/>
                    </a:lnTo>
                    <a:lnTo>
                      <a:pt x="119" y="0"/>
                    </a:lnTo>
                    <a:lnTo>
                      <a:pt x="114" y="0"/>
                    </a:lnTo>
                    <a:lnTo>
                      <a:pt x="108" y="0"/>
                    </a:lnTo>
                    <a:lnTo>
                      <a:pt x="102" y="0"/>
                    </a:lnTo>
                    <a:lnTo>
                      <a:pt x="98" y="0"/>
                    </a:lnTo>
                    <a:lnTo>
                      <a:pt x="87" y="3"/>
                    </a:lnTo>
                    <a:lnTo>
                      <a:pt x="77" y="5"/>
                    </a:lnTo>
                    <a:lnTo>
                      <a:pt x="66" y="9"/>
                    </a:lnTo>
                    <a:lnTo>
                      <a:pt x="57" y="14"/>
                    </a:lnTo>
                    <a:lnTo>
                      <a:pt x="48" y="18"/>
                    </a:lnTo>
                    <a:lnTo>
                      <a:pt x="39" y="26"/>
                    </a:lnTo>
                    <a:lnTo>
                      <a:pt x="32" y="32"/>
                    </a:lnTo>
                    <a:lnTo>
                      <a:pt x="26" y="39"/>
                    </a:lnTo>
                    <a:lnTo>
                      <a:pt x="20" y="47"/>
                    </a:lnTo>
                    <a:lnTo>
                      <a:pt x="14" y="57"/>
                    </a:lnTo>
                    <a:lnTo>
                      <a:pt x="9" y="66"/>
                    </a:lnTo>
                    <a:lnTo>
                      <a:pt x="6" y="75"/>
                    </a:lnTo>
                    <a:lnTo>
                      <a:pt x="2" y="86"/>
                    </a:lnTo>
                    <a:lnTo>
                      <a:pt x="2" y="98"/>
                    </a:lnTo>
                    <a:lnTo>
                      <a:pt x="0" y="102"/>
                    </a:lnTo>
                    <a:lnTo>
                      <a:pt x="0" y="108"/>
                    </a:lnTo>
                    <a:lnTo>
                      <a:pt x="0" y="114"/>
                    </a:lnTo>
                    <a:lnTo>
                      <a:pt x="2" y="119"/>
                    </a:lnTo>
                    <a:lnTo>
                      <a:pt x="2" y="129"/>
                    </a:lnTo>
                    <a:lnTo>
                      <a:pt x="6" y="140"/>
                    </a:lnTo>
                    <a:lnTo>
                      <a:pt x="9" y="150"/>
                    </a:lnTo>
                    <a:lnTo>
                      <a:pt x="14" y="159"/>
                    </a:lnTo>
                    <a:lnTo>
                      <a:pt x="20" y="168"/>
                    </a:lnTo>
                    <a:lnTo>
                      <a:pt x="26" y="177"/>
                    </a:lnTo>
                    <a:lnTo>
                      <a:pt x="32" y="185"/>
                    </a:lnTo>
                    <a:lnTo>
                      <a:pt x="39" y="191"/>
                    </a:lnTo>
                    <a:lnTo>
                      <a:pt x="48" y="197"/>
                    </a:lnTo>
                    <a:lnTo>
                      <a:pt x="57" y="203"/>
                    </a:lnTo>
                    <a:lnTo>
                      <a:pt x="66" y="207"/>
                    </a:lnTo>
                    <a:lnTo>
                      <a:pt x="77" y="210"/>
                    </a:lnTo>
                    <a:lnTo>
                      <a:pt x="87" y="215"/>
                    </a:lnTo>
                    <a:lnTo>
                      <a:pt x="98" y="215"/>
                    </a:lnTo>
                    <a:lnTo>
                      <a:pt x="102" y="216"/>
                    </a:lnTo>
                    <a:lnTo>
                      <a:pt x="108" y="216"/>
                    </a:lnTo>
                    <a:lnTo>
                      <a:pt x="114" y="216"/>
                    </a:lnTo>
                    <a:lnTo>
                      <a:pt x="119" y="215"/>
                    </a:lnTo>
                    <a:lnTo>
                      <a:pt x="131" y="215"/>
                    </a:lnTo>
                    <a:lnTo>
                      <a:pt x="141" y="210"/>
                    </a:lnTo>
                    <a:lnTo>
                      <a:pt x="150" y="207"/>
                    </a:lnTo>
                    <a:lnTo>
                      <a:pt x="159" y="203"/>
                    </a:lnTo>
                    <a:lnTo>
                      <a:pt x="168" y="197"/>
                    </a:lnTo>
                    <a:lnTo>
                      <a:pt x="177" y="191"/>
                    </a:lnTo>
                    <a:lnTo>
                      <a:pt x="185" y="185"/>
                    </a:lnTo>
                    <a:lnTo>
                      <a:pt x="191" y="177"/>
                    </a:lnTo>
                    <a:lnTo>
                      <a:pt x="198" y="168"/>
                    </a:lnTo>
                    <a:lnTo>
                      <a:pt x="203" y="159"/>
                    </a:lnTo>
                    <a:lnTo>
                      <a:pt x="207" y="150"/>
                    </a:lnTo>
                    <a:lnTo>
                      <a:pt x="212" y="140"/>
                    </a:lnTo>
                    <a:lnTo>
                      <a:pt x="213" y="129"/>
                    </a:lnTo>
                    <a:lnTo>
                      <a:pt x="216" y="119"/>
                    </a:lnTo>
                    <a:lnTo>
                      <a:pt x="216" y="114"/>
                    </a:lnTo>
                    <a:lnTo>
                      <a:pt x="216" y="108"/>
                    </a:lnTo>
                  </a:path>
                </a:pathLst>
              </a:cu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36904" name="Rectangle 89"/>
            <p:cNvSpPr>
              <a:spLocks noChangeArrowheads="1"/>
            </p:cNvSpPr>
            <p:nvPr/>
          </p:nvSpPr>
          <p:spPr bwMode="auto">
            <a:xfrm>
              <a:off x="977900" y="4229100"/>
              <a:ext cx="915988" cy="77788"/>
            </a:xfrm>
            <a:prstGeom prst="rect">
              <a:avLst/>
            </a:prstGeom>
            <a:solidFill>
              <a:srgbClr val="CC0099"/>
            </a:solidFill>
            <a:ln w="9">
              <a:solidFill>
                <a:srgbClr val="CC0099"/>
              </a:solidFill>
              <a:miter lim="800000"/>
              <a:headEnd/>
              <a:tailEnd/>
            </a:ln>
          </p:spPr>
          <p:txBody>
            <a:bodyPr/>
            <a:lstStyle/>
            <a:p>
              <a:endParaRPr lang="fr-FR" sz="2800">
                <a:cs typeface="Arial" charset="0"/>
              </a:endParaRPr>
            </a:p>
          </p:txBody>
        </p:sp>
        <p:sp>
          <p:nvSpPr>
            <p:cNvPr id="36905" name="Line 95"/>
            <p:cNvSpPr>
              <a:spLocks noChangeShapeType="1"/>
            </p:cNvSpPr>
            <p:nvPr/>
          </p:nvSpPr>
          <p:spPr bwMode="auto">
            <a:xfrm>
              <a:off x="971550" y="4976813"/>
              <a:ext cx="927100" cy="3175"/>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906" name="Freeform 97"/>
            <p:cNvSpPr>
              <a:spLocks/>
            </p:cNvSpPr>
            <p:nvPr/>
          </p:nvSpPr>
          <p:spPr bwMode="auto">
            <a:xfrm>
              <a:off x="1036638" y="4856163"/>
              <a:ext cx="152400" cy="120650"/>
            </a:xfrm>
            <a:custGeom>
              <a:avLst/>
              <a:gdLst>
                <a:gd name="T0" fmla="*/ 2147483647 w 78"/>
                <a:gd name="T1" fmla="*/ 2147483647 h 76"/>
                <a:gd name="T2" fmla="*/ 2147483647 w 78"/>
                <a:gd name="T3" fmla="*/ 2147483647 h 76"/>
                <a:gd name="T4" fmla="*/ 2147483647 w 78"/>
                <a:gd name="T5" fmla="*/ 2147483647 h 76"/>
                <a:gd name="T6" fmla="*/ 2147483647 w 78"/>
                <a:gd name="T7" fmla="*/ 2147483647 h 76"/>
                <a:gd name="T8" fmla="*/ 2147483647 w 78"/>
                <a:gd name="T9" fmla="*/ 2147483647 h 76"/>
                <a:gd name="T10" fmla="*/ 2147483647 w 78"/>
                <a:gd name="T11" fmla="*/ 2147483647 h 76"/>
                <a:gd name="T12" fmla="*/ 2147483647 w 78"/>
                <a:gd name="T13" fmla="*/ 2147483647 h 76"/>
                <a:gd name="T14" fmla="*/ 2147483647 w 78"/>
                <a:gd name="T15" fmla="*/ 0 h 76"/>
                <a:gd name="T16" fmla="*/ 2147483647 w 78"/>
                <a:gd name="T17" fmla="*/ 0 h 76"/>
                <a:gd name="T18" fmla="*/ 2147483647 w 78"/>
                <a:gd name="T19" fmla="*/ 2147483647 h 76"/>
                <a:gd name="T20" fmla="*/ 2147483647 w 78"/>
                <a:gd name="T21" fmla="*/ 2147483647 h 76"/>
                <a:gd name="T22" fmla="*/ 2147483647 w 78"/>
                <a:gd name="T23" fmla="*/ 2147483647 h 76"/>
                <a:gd name="T24" fmla="*/ 2147483647 w 78"/>
                <a:gd name="T25" fmla="*/ 2147483647 h 76"/>
                <a:gd name="T26" fmla="*/ 2147483647 w 78"/>
                <a:gd name="T27" fmla="*/ 2147483647 h 76"/>
                <a:gd name="T28" fmla="*/ 2147483647 w 78"/>
                <a:gd name="T29" fmla="*/ 2147483647 h 76"/>
                <a:gd name="T30" fmla="*/ 0 w 78"/>
                <a:gd name="T31" fmla="*/ 2147483647 h 76"/>
                <a:gd name="T32" fmla="*/ 0 w 78"/>
                <a:gd name="T33" fmla="*/ 2147483647 h 76"/>
                <a:gd name="T34" fmla="*/ 2147483647 w 78"/>
                <a:gd name="T35" fmla="*/ 2147483647 h 76"/>
                <a:gd name="T36" fmla="*/ 2147483647 w 78"/>
                <a:gd name="T37" fmla="*/ 2147483647 h 76"/>
                <a:gd name="T38" fmla="*/ 2147483647 w 78"/>
                <a:gd name="T39" fmla="*/ 2147483647 h 76"/>
                <a:gd name="T40" fmla="*/ 2147483647 w 78"/>
                <a:gd name="T41" fmla="*/ 2147483647 h 76"/>
                <a:gd name="T42" fmla="*/ 2147483647 w 78"/>
                <a:gd name="T43" fmla="*/ 2147483647 h 76"/>
                <a:gd name="T44" fmla="*/ 2147483647 w 78"/>
                <a:gd name="T45" fmla="*/ 2147483647 h 76"/>
                <a:gd name="T46" fmla="*/ 2147483647 w 78"/>
                <a:gd name="T47" fmla="*/ 2147483647 h 76"/>
                <a:gd name="T48" fmla="*/ 2147483647 w 78"/>
                <a:gd name="T49" fmla="*/ 2147483647 h 76"/>
                <a:gd name="T50" fmla="*/ 2147483647 w 78"/>
                <a:gd name="T51" fmla="*/ 2147483647 h 76"/>
                <a:gd name="T52" fmla="*/ 2147483647 w 78"/>
                <a:gd name="T53" fmla="*/ 2147483647 h 76"/>
                <a:gd name="T54" fmla="*/ 2147483647 w 78"/>
                <a:gd name="T55" fmla="*/ 2147483647 h 76"/>
                <a:gd name="T56" fmla="*/ 2147483647 w 78"/>
                <a:gd name="T57" fmla="*/ 2147483647 h 76"/>
                <a:gd name="T58" fmla="*/ 2147483647 w 78"/>
                <a:gd name="T59" fmla="*/ 2147483647 h 76"/>
                <a:gd name="T60" fmla="*/ 2147483647 w 78"/>
                <a:gd name="T61" fmla="*/ 2147483647 h 76"/>
                <a:gd name="T62" fmla="*/ 2147483647 w 78"/>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6"/>
                <a:gd name="T98" fmla="*/ 78 w 78"/>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6">
                  <a:moveTo>
                    <a:pt x="78" y="37"/>
                  </a:moveTo>
                  <a:lnTo>
                    <a:pt x="78" y="34"/>
                  </a:lnTo>
                  <a:lnTo>
                    <a:pt x="77" y="30"/>
                  </a:lnTo>
                  <a:lnTo>
                    <a:pt x="75" y="27"/>
                  </a:lnTo>
                  <a:lnTo>
                    <a:pt x="75" y="22"/>
                  </a:lnTo>
                  <a:lnTo>
                    <a:pt x="74" y="21"/>
                  </a:lnTo>
                  <a:lnTo>
                    <a:pt x="71" y="16"/>
                  </a:lnTo>
                  <a:lnTo>
                    <a:pt x="69" y="13"/>
                  </a:lnTo>
                  <a:lnTo>
                    <a:pt x="66" y="12"/>
                  </a:lnTo>
                  <a:lnTo>
                    <a:pt x="63" y="9"/>
                  </a:lnTo>
                  <a:lnTo>
                    <a:pt x="60" y="7"/>
                  </a:lnTo>
                  <a:lnTo>
                    <a:pt x="57" y="4"/>
                  </a:lnTo>
                  <a:lnTo>
                    <a:pt x="54" y="3"/>
                  </a:lnTo>
                  <a:lnTo>
                    <a:pt x="51" y="3"/>
                  </a:lnTo>
                  <a:lnTo>
                    <a:pt x="47" y="1"/>
                  </a:lnTo>
                  <a:lnTo>
                    <a:pt x="44" y="0"/>
                  </a:lnTo>
                  <a:lnTo>
                    <a:pt x="39" y="0"/>
                  </a:lnTo>
                  <a:lnTo>
                    <a:pt x="35" y="0"/>
                  </a:lnTo>
                  <a:lnTo>
                    <a:pt x="32" y="1"/>
                  </a:lnTo>
                  <a:lnTo>
                    <a:pt x="27" y="3"/>
                  </a:lnTo>
                  <a:lnTo>
                    <a:pt x="24" y="3"/>
                  </a:lnTo>
                  <a:lnTo>
                    <a:pt x="21" y="4"/>
                  </a:lnTo>
                  <a:lnTo>
                    <a:pt x="17" y="7"/>
                  </a:lnTo>
                  <a:lnTo>
                    <a:pt x="14" y="9"/>
                  </a:lnTo>
                  <a:lnTo>
                    <a:pt x="12" y="12"/>
                  </a:lnTo>
                  <a:lnTo>
                    <a:pt x="9" y="13"/>
                  </a:lnTo>
                  <a:lnTo>
                    <a:pt x="8" y="16"/>
                  </a:lnTo>
                  <a:lnTo>
                    <a:pt x="5" y="21"/>
                  </a:lnTo>
                  <a:lnTo>
                    <a:pt x="3" y="22"/>
                  </a:lnTo>
                  <a:lnTo>
                    <a:pt x="3" y="27"/>
                  </a:lnTo>
                  <a:lnTo>
                    <a:pt x="2" y="30"/>
                  </a:lnTo>
                  <a:lnTo>
                    <a:pt x="0" y="34"/>
                  </a:lnTo>
                  <a:lnTo>
                    <a:pt x="0" y="37"/>
                  </a:lnTo>
                  <a:lnTo>
                    <a:pt x="0" y="42"/>
                  </a:lnTo>
                  <a:lnTo>
                    <a:pt x="2" y="46"/>
                  </a:lnTo>
                  <a:lnTo>
                    <a:pt x="3" y="49"/>
                  </a:lnTo>
                  <a:lnTo>
                    <a:pt x="3" y="52"/>
                  </a:lnTo>
                  <a:lnTo>
                    <a:pt x="5" y="55"/>
                  </a:lnTo>
                  <a:lnTo>
                    <a:pt x="8" y="60"/>
                  </a:lnTo>
                  <a:lnTo>
                    <a:pt x="9" y="61"/>
                  </a:lnTo>
                  <a:lnTo>
                    <a:pt x="12" y="64"/>
                  </a:lnTo>
                  <a:lnTo>
                    <a:pt x="14" y="67"/>
                  </a:lnTo>
                  <a:lnTo>
                    <a:pt x="17" y="69"/>
                  </a:lnTo>
                  <a:lnTo>
                    <a:pt x="21" y="70"/>
                  </a:lnTo>
                  <a:lnTo>
                    <a:pt x="24" y="73"/>
                  </a:lnTo>
                  <a:lnTo>
                    <a:pt x="27" y="73"/>
                  </a:lnTo>
                  <a:lnTo>
                    <a:pt x="32" y="75"/>
                  </a:lnTo>
                  <a:lnTo>
                    <a:pt x="35" y="76"/>
                  </a:lnTo>
                  <a:lnTo>
                    <a:pt x="39" y="76"/>
                  </a:lnTo>
                  <a:lnTo>
                    <a:pt x="44" y="76"/>
                  </a:lnTo>
                  <a:lnTo>
                    <a:pt x="47" y="75"/>
                  </a:lnTo>
                  <a:lnTo>
                    <a:pt x="51" y="73"/>
                  </a:lnTo>
                  <a:lnTo>
                    <a:pt x="54" y="73"/>
                  </a:lnTo>
                  <a:lnTo>
                    <a:pt x="57" y="70"/>
                  </a:lnTo>
                  <a:lnTo>
                    <a:pt x="60" y="69"/>
                  </a:lnTo>
                  <a:lnTo>
                    <a:pt x="63" y="67"/>
                  </a:lnTo>
                  <a:lnTo>
                    <a:pt x="66" y="64"/>
                  </a:lnTo>
                  <a:lnTo>
                    <a:pt x="69" y="61"/>
                  </a:lnTo>
                  <a:lnTo>
                    <a:pt x="71" y="60"/>
                  </a:lnTo>
                  <a:lnTo>
                    <a:pt x="74" y="55"/>
                  </a:lnTo>
                  <a:lnTo>
                    <a:pt x="75" y="52"/>
                  </a:lnTo>
                  <a:lnTo>
                    <a:pt x="75" y="49"/>
                  </a:lnTo>
                  <a:lnTo>
                    <a:pt x="77" y="46"/>
                  </a:lnTo>
                  <a:lnTo>
                    <a:pt x="78" y="42"/>
                  </a:lnTo>
                  <a:lnTo>
                    <a:pt x="7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907" name="Freeform 98"/>
            <p:cNvSpPr>
              <a:spLocks/>
            </p:cNvSpPr>
            <p:nvPr/>
          </p:nvSpPr>
          <p:spPr bwMode="auto">
            <a:xfrm>
              <a:off x="1036638" y="4856163"/>
              <a:ext cx="152400" cy="120650"/>
            </a:xfrm>
            <a:custGeom>
              <a:avLst/>
              <a:gdLst>
                <a:gd name="T0" fmla="*/ 2147483647 w 78"/>
                <a:gd name="T1" fmla="*/ 2147483647 h 76"/>
                <a:gd name="T2" fmla="*/ 2147483647 w 78"/>
                <a:gd name="T3" fmla="*/ 2147483647 h 76"/>
                <a:gd name="T4" fmla="*/ 2147483647 w 78"/>
                <a:gd name="T5" fmla="*/ 2147483647 h 76"/>
                <a:gd name="T6" fmla="*/ 2147483647 w 78"/>
                <a:gd name="T7" fmla="*/ 2147483647 h 76"/>
                <a:gd name="T8" fmla="*/ 2147483647 w 78"/>
                <a:gd name="T9" fmla="*/ 2147483647 h 76"/>
                <a:gd name="T10" fmla="*/ 2147483647 w 78"/>
                <a:gd name="T11" fmla="*/ 2147483647 h 76"/>
                <a:gd name="T12" fmla="*/ 2147483647 w 78"/>
                <a:gd name="T13" fmla="*/ 2147483647 h 76"/>
                <a:gd name="T14" fmla="*/ 2147483647 w 78"/>
                <a:gd name="T15" fmla="*/ 0 h 76"/>
                <a:gd name="T16" fmla="*/ 2147483647 w 78"/>
                <a:gd name="T17" fmla="*/ 0 h 76"/>
                <a:gd name="T18" fmla="*/ 2147483647 w 78"/>
                <a:gd name="T19" fmla="*/ 2147483647 h 76"/>
                <a:gd name="T20" fmla="*/ 2147483647 w 78"/>
                <a:gd name="T21" fmla="*/ 2147483647 h 76"/>
                <a:gd name="T22" fmla="*/ 2147483647 w 78"/>
                <a:gd name="T23" fmla="*/ 2147483647 h 76"/>
                <a:gd name="T24" fmla="*/ 2147483647 w 78"/>
                <a:gd name="T25" fmla="*/ 2147483647 h 76"/>
                <a:gd name="T26" fmla="*/ 2147483647 w 78"/>
                <a:gd name="T27" fmla="*/ 2147483647 h 76"/>
                <a:gd name="T28" fmla="*/ 2147483647 w 78"/>
                <a:gd name="T29" fmla="*/ 2147483647 h 76"/>
                <a:gd name="T30" fmla="*/ 0 w 78"/>
                <a:gd name="T31" fmla="*/ 2147483647 h 76"/>
                <a:gd name="T32" fmla="*/ 0 w 78"/>
                <a:gd name="T33" fmla="*/ 2147483647 h 76"/>
                <a:gd name="T34" fmla="*/ 2147483647 w 78"/>
                <a:gd name="T35" fmla="*/ 2147483647 h 76"/>
                <a:gd name="T36" fmla="*/ 2147483647 w 78"/>
                <a:gd name="T37" fmla="*/ 2147483647 h 76"/>
                <a:gd name="T38" fmla="*/ 2147483647 w 78"/>
                <a:gd name="T39" fmla="*/ 2147483647 h 76"/>
                <a:gd name="T40" fmla="*/ 2147483647 w 78"/>
                <a:gd name="T41" fmla="*/ 2147483647 h 76"/>
                <a:gd name="T42" fmla="*/ 2147483647 w 78"/>
                <a:gd name="T43" fmla="*/ 2147483647 h 76"/>
                <a:gd name="T44" fmla="*/ 2147483647 w 78"/>
                <a:gd name="T45" fmla="*/ 2147483647 h 76"/>
                <a:gd name="T46" fmla="*/ 2147483647 w 78"/>
                <a:gd name="T47" fmla="*/ 2147483647 h 76"/>
                <a:gd name="T48" fmla="*/ 2147483647 w 78"/>
                <a:gd name="T49" fmla="*/ 2147483647 h 76"/>
                <a:gd name="T50" fmla="*/ 2147483647 w 78"/>
                <a:gd name="T51" fmla="*/ 2147483647 h 76"/>
                <a:gd name="T52" fmla="*/ 2147483647 w 78"/>
                <a:gd name="T53" fmla="*/ 2147483647 h 76"/>
                <a:gd name="T54" fmla="*/ 2147483647 w 78"/>
                <a:gd name="T55" fmla="*/ 2147483647 h 76"/>
                <a:gd name="T56" fmla="*/ 2147483647 w 78"/>
                <a:gd name="T57" fmla="*/ 2147483647 h 76"/>
                <a:gd name="T58" fmla="*/ 2147483647 w 78"/>
                <a:gd name="T59" fmla="*/ 2147483647 h 76"/>
                <a:gd name="T60" fmla="*/ 2147483647 w 78"/>
                <a:gd name="T61" fmla="*/ 2147483647 h 76"/>
                <a:gd name="T62" fmla="*/ 2147483647 w 78"/>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6"/>
                <a:gd name="T98" fmla="*/ 78 w 78"/>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6">
                  <a:moveTo>
                    <a:pt x="78" y="37"/>
                  </a:moveTo>
                  <a:lnTo>
                    <a:pt x="78" y="34"/>
                  </a:lnTo>
                  <a:lnTo>
                    <a:pt x="77" y="30"/>
                  </a:lnTo>
                  <a:lnTo>
                    <a:pt x="75" y="27"/>
                  </a:lnTo>
                  <a:lnTo>
                    <a:pt x="75" y="22"/>
                  </a:lnTo>
                  <a:lnTo>
                    <a:pt x="74" y="21"/>
                  </a:lnTo>
                  <a:lnTo>
                    <a:pt x="71" y="16"/>
                  </a:lnTo>
                  <a:lnTo>
                    <a:pt x="69" y="13"/>
                  </a:lnTo>
                  <a:lnTo>
                    <a:pt x="66" y="12"/>
                  </a:lnTo>
                  <a:lnTo>
                    <a:pt x="63" y="9"/>
                  </a:lnTo>
                  <a:lnTo>
                    <a:pt x="60" y="7"/>
                  </a:lnTo>
                  <a:lnTo>
                    <a:pt x="57" y="4"/>
                  </a:lnTo>
                  <a:lnTo>
                    <a:pt x="54" y="3"/>
                  </a:lnTo>
                  <a:lnTo>
                    <a:pt x="51" y="3"/>
                  </a:lnTo>
                  <a:lnTo>
                    <a:pt x="47" y="1"/>
                  </a:lnTo>
                  <a:lnTo>
                    <a:pt x="44" y="0"/>
                  </a:lnTo>
                  <a:lnTo>
                    <a:pt x="39" y="0"/>
                  </a:lnTo>
                  <a:lnTo>
                    <a:pt x="35" y="0"/>
                  </a:lnTo>
                  <a:lnTo>
                    <a:pt x="32" y="1"/>
                  </a:lnTo>
                  <a:lnTo>
                    <a:pt x="27" y="3"/>
                  </a:lnTo>
                  <a:lnTo>
                    <a:pt x="24" y="3"/>
                  </a:lnTo>
                  <a:lnTo>
                    <a:pt x="21" y="4"/>
                  </a:lnTo>
                  <a:lnTo>
                    <a:pt x="17" y="7"/>
                  </a:lnTo>
                  <a:lnTo>
                    <a:pt x="14" y="9"/>
                  </a:lnTo>
                  <a:lnTo>
                    <a:pt x="12" y="12"/>
                  </a:lnTo>
                  <a:lnTo>
                    <a:pt x="9" y="13"/>
                  </a:lnTo>
                  <a:lnTo>
                    <a:pt x="8" y="16"/>
                  </a:lnTo>
                  <a:lnTo>
                    <a:pt x="5" y="21"/>
                  </a:lnTo>
                  <a:lnTo>
                    <a:pt x="3" y="22"/>
                  </a:lnTo>
                  <a:lnTo>
                    <a:pt x="3" y="27"/>
                  </a:lnTo>
                  <a:lnTo>
                    <a:pt x="2" y="30"/>
                  </a:lnTo>
                  <a:lnTo>
                    <a:pt x="0" y="34"/>
                  </a:lnTo>
                  <a:lnTo>
                    <a:pt x="0" y="37"/>
                  </a:lnTo>
                  <a:lnTo>
                    <a:pt x="0" y="42"/>
                  </a:lnTo>
                  <a:lnTo>
                    <a:pt x="2" y="46"/>
                  </a:lnTo>
                  <a:lnTo>
                    <a:pt x="3" y="49"/>
                  </a:lnTo>
                  <a:lnTo>
                    <a:pt x="3" y="52"/>
                  </a:lnTo>
                  <a:lnTo>
                    <a:pt x="5" y="55"/>
                  </a:lnTo>
                  <a:lnTo>
                    <a:pt x="8" y="60"/>
                  </a:lnTo>
                  <a:lnTo>
                    <a:pt x="9" y="61"/>
                  </a:lnTo>
                  <a:lnTo>
                    <a:pt x="12" y="64"/>
                  </a:lnTo>
                  <a:lnTo>
                    <a:pt x="14" y="67"/>
                  </a:lnTo>
                  <a:lnTo>
                    <a:pt x="17" y="69"/>
                  </a:lnTo>
                  <a:lnTo>
                    <a:pt x="21" y="70"/>
                  </a:lnTo>
                  <a:lnTo>
                    <a:pt x="24" y="73"/>
                  </a:lnTo>
                  <a:lnTo>
                    <a:pt x="27" y="73"/>
                  </a:lnTo>
                  <a:lnTo>
                    <a:pt x="32" y="75"/>
                  </a:lnTo>
                  <a:lnTo>
                    <a:pt x="35" y="76"/>
                  </a:lnTo>
                  <a:lnTo>
                    <a:pt x="39" y="76"/>
                  </a:lnTo>
                  <a:lnTo>
                    <a:pt x="44" y="76"/>
                  </a:lnTo>
                  <a:lnTo>
                    <a:pt x="47" y="75"/>
                  </a:lnTo>
                  <a:lnTo>
                    <a:pt x="51" y="73"/>
                  </a:lnTo>
                  <a:lnTo>
                    <a:pt x="54" y="73"/>
                  </a:lnTo>
                  <a:lnTo>
                    <a:pt x="57" y="70"/>
                  </a:lnTo>
                  <a:lnTo>
                    <a:pt x="60" y="69"/>
                  </a:lnTo>
                  <a:lnTo>
                    <a:pt x="63" y="67"/>
                  </a:lnTo>
                  <a:lnTo>
                    <a:pt x="66" y="64"/>
                  </a:lnTo>
                  <a:lnTo>
                    <a:pt x="69" y="61"/>
                  </a:lnTo>
                  <a:lnTo>
                    <a:pt x="71" y="60"/>
                  </a:lnTo>
                  <a:lnTo>
                    <a:pt x="74" y="55"/>
                  </a:lnTo>
                  <a:lnTo>
                    <a:pt x="75" y="52"/>
                  </a:lnTo>
                  <a:lnTo>
                    <a:pt x="75" y="49"/>
                  </a:lnTo>
                  <a:lnTo>
                    <a:pt x="77" y="46"/>
                  </a:lnTo>
                  <a:lnTo>
                    <a:pt x="78" y="42"/>
                  </a:lnTo>
                  <a:lnTo>
                    <a:pt x="78" y="37"/>
                  </a:lnTo>
                </a:path>
              </a:pathLst>
            </a:cu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6908" name="Line 99"/>
            <p:cNvSpPr>
              <a:spLocks noChangeShapeType="1"/>
            </p:cNvSpPr>
            <p:nvPr/>
          </p:nvSpPr>
          <p:spPr bwMode="auto">
            <a:xfrm>
              <a:off x="1081088" y="4914900"/>
              <a:ext cx="65087" cy="4763"/>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909" name="Freeform 107"/>
            <p:cNvSpPr>
              <a:spLocks noEditPoints="1"/>
            </p:cNvSpPr>
            <p:nvPr/>
          </p:nvSpPr>
          <p:spPr bwMode="auto">
            <a:xfrm>
              <a:off x="1893888" y="4972050"/>
              <a:ext cx="636587" cy="14288"/>
            </a:xfrm>
            <a:custGeom>
              <a:avLst/>
              <a:gdLst>
                <a:gd name="T0" fmla="*/ 2147483647 w 324"/>
                <a:gd name="T1" fmla="*/ 2147483647 h 9"/>
                <a:gd name="T2" fmla="*/ 2147483647 w 324"/>
                <a:gd name="T3" fmla="*/ 2147483647 h 9"/>
                <a:gd name="T4" fmla="*/ 0 w 324"/>
                <a:gd name="T5" fmla="*/ 2147483647 h 9"/>
                <a:gd name="T6" fmla="*/ 2147483647 w 324"/>
                <a:gd name="T7" fmla="*/ 0 h 9"/>
                <a:gd name="T8" fmla="*/ 2147483647 w 324"/>
                <a:gd name="T9" fmla="*/ 2147483647 h 9"/>
                <a:gd name="T10" fmla="*/ 2147483647 w 324"/>
                <a:gd name="T11" fmla="*/ 2147483647 h 9"/>
                <a:gd name="T12" fmla="*/ 2147483647 w 324"/>
                <a:gd name="T13" fmla="*/ 2147483647 h 9"/>
                <a:gd name="T14" fmla="*/ 2147483647 w 324"/>
                <a:gd name="T15" fmla="*/ 0 h 9"/>
                <a:gd name="T16" fmla="*/ 2147483647 w 324"/>
                <a:gd name="T17" fmla="*/ 2147483647 h 9"/>
                <a:gd name="T18" fmla="*/ 2147483647 w 324"/>
                <a:gd name="T19" fmla="*/ 2147483647 h 9"/>
                <a:gd name="T20" fmla="*/ 2147483647 w 324"/>
                <a:gd name="T21" fmla="*/ 2147483647 h 9"/>
                <a:gd name="T22" fmla="*/ 2147483647 w 324"/>
                <a:gd name="T23" fmla="*/ 0 h 9"/>
                <a:gd name="T24" fmla="*/ 2147483647 w 324"/>
                <a:gd name="T25" fmla="*/ 2147483647 h 9"/>
                <a:gd name="T26" fmla="*/ 2147483647 w 324"/>
                <a:gd name="T27" fmla="*/ 2147483647 h 9"/>
                <a:gd name="T28" fmla="*/ 2147483647 w 324"/>
                <a:gd name="T29" fmla="*/ 2147483647 h 9"/>
                <a:gd name="T30" fmla="*/ 2147483647 w 324"/>
                <a:gd name="T31" fmla="*/ 0 h 9"/>
                <a:gd name="T32" fmla="*/ 2147483647 w 324"/>
                <a:gd name="T33" fmla="*/ 2147483647 h 9"/>
                <a:gd name="T34" fmla="*/ 2147483647 w 324"/>
                <a:gd name="T35" fmla="*/ 2147483647 h 9"/>
                <a:gd name="T36" fmla="*/ 2147483647 w 324"/>
                <a:gd name="T37" fmla="*/ 2147483647 h 9"/>
                <a:gd name="T38" fmla="*/ 2147483647 w 324"/>
                <a:gd name="T39" fmla="*/ 0 h 9"/>
                <a:gd name="T40" fmla="*/ 2147483647 w 324"/>
                <a:gd name="T41" fmla="*/ 2147483647 h 9"/>
                <a:gd name="T42" fmla="*/ 2147483647 w 324"/>
                <a:gd name="T43" fmla="*/ 2147483647 h 9"/>
                <a:gd name="T44" fmla="*/ 2147483647 w 324"/>
                <a:gd name="T45" fmla="*/ 2147483647 h 9"/>
                <a:gd name="T46" fmla="*/ 2147483647 w 324"/>
                <a:gd name="T47" fmla="*/ 0 h 9"/>
                <a:gd name="T48" fmla="*/ 2147483647 w 324"/>
                <a:gd name="T49" fmla="*/ 2147483647 h 9"/>
                <a:gd name="T50" fmla="*/ 2147483647 w 324"/>
                <a:gd name="T51" fmla="*/ 2147483647 h 9"/>
                <a:gd name="T52" fmla="*/ 2147483647 w 324"/>
                <a:gd name="T53" fmla="*/ 2147483647 h 9"/>
                <a:gd name="T54" fmla="*/ 2147483647 w 324"/>
                <a:gd name="T55" fmla="*/ 0 h 9"/>
                <a:gd name="T56" fmla="*/ 2147483647 w 324"/>
                <a:gd name="T57" fmla="*/ 2147483647 h 9"/>
                <a:gd name="T58" fmla="*/ 2147483647 w 324"/>
                <a:gd name="T59" fmla="*/ 2147483647 h 9"/>
                <a:gd name="T60" fmla="*/ 2147483647 w 324"/>
                <a:gd name="T61" fmla="*/ 2147483647 h 9"/>
                <a:gd name="T62" fmla="*/ 2147483647 w 324"/>
                <a:gd name="T63" fmla="*/ 0 h 9"/>
                <a:gd name="T64" fmla="*/ 2147483647 w 324"/>
                <a:gd name="T65" fmla="*/ 2147483647 h 9"/>
                <a:gd name="T66" fmla="*/ 2147483647 w 324"/>
                <a:gd name="T67" fmla="*/ 2147483647 h 9"/>
                <a:gd name="T68" fmla="*/ 2147483647 w 324"/>
                <a:gd name="T69" fmla="*/ 2147483647 h 9"/>
                <a:gd name="T70" fmla="*/ 2147483647 w 324"/>
                <a:gd name="T71" fmla="*/ 0 h 9"/>
                <a:gd name="T72" fmla="*/ 2147483647 w 324"/>
                <a:gd name="T73" fmla="*/ 2147483647 h 9"/>
                <a:gd name="T74" fmla="*/ 2147483647 w 324"/>
                <a:gd name="T75" fmla="*/ 2147483647 h 9"/>
                <a:gd name="T76" fmla="*/ 2147483647 w 324"/>
                <a:gd name="T77" fmla="*/ 2147483647 h 9"/>
                <a:gd name="T78" fmla="*/ 2147483647 w 324"/>
                <a:gd name="T79" fmla="*/ 0 h 9"/>
                <a:gd name="T80" fmla="*/ 2147483647 w 324"/>
                <a:gd name="T81" fmla="*/ 2147483647 h 9"/>
                <a:gd name="T82" fmla="*/ 2147483647 w 324"/>
                <a:gd name="T83" fmla="*/ 2147483647 h 9"/>
                <a:gd name="T84" fmla="*/ 2147483647 w 324"/>
                <a:gd name="T85" fmla="*/ 2147483647 h 9"/>
                <a:gd name="T86" fmla="*/ 2147483647 w 324"/>
                <a:gd name="T87" fmla="*/ 0 h 9"/>
                <a:gd name="T88" fmla="*/ 2147483647 w 324"/>
                <a:gd name="T89" fmla="*/ 2147483647 h 9"/>
                <a:gd name="T90" fmla="*/ 2147483647 w 324"/>
                <a:gd name="T91" fmla="*/ 2147483647 h 9"/>
                <a:gd name="T92" fmla="*/ 2147483647 w 324"/>
                <a:gd name="T93" fmla="*/ 2147483647 h 9"/>
                <a:gd name="T94" fmla="*/ 2147483647 w 324"/>
                <a:gd name="T95" fmla="*/ 0 h 9"/>
                <a:gd name="T96" fmla="*/ 2147483647 w 324"/>
                <a:gd name="T97" fmla="*/ 2147483647 h 9"/>
                <a:gd name="T98" fmla="*/ 2147483647 w 324"/>
                <a:gd name="T99" fmla="*/ 2147483647 h 9"/>
                <a:gd name="T100" fmla="*/ 2147483647 w 324"/>
                <a:gd name="T101" fmla="*/ 2147483647 h 9"/>
                <a:gd name="T102" fmla="*/ 2147483647 w 324"/>
                <a:gd name="T103" fmla="*/ 0 h 9"/>
                <a:gd name="T104" fmla="*/ 2147483647 w 324"/>
                <a:gd name="T105" fmla="*/ 2147483647 h 9"/>
                <a:gd name="T106" fmla="*/ 2147483647 w 324"/>
                <a:gd name="T107" fmla="*/ 2147483647 h 9"/>
                <a:gd name="T108" fmla="*/ 2147483647 w 324"/>
                <a:gd name="T109" fmla="*/ 2147483647 h 9"/>
                <a:gd name="T110" fmla="*/ 2147483647 w 324"/>
                <a:gd name="T111" fmla="*/ 0 h 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4"/>
                <a:gd name="T169" fmla="*/ 0 h 9"/>
                <a:gd name="T170" fmla="*/ 324 w 324"/>
                <a:gd name="T171" fmla="*/ 9 h 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4" h="9">
                  <a:moveTo>
                    <a:pt x="5" y="0"/>
                  </a:moveTo>
                  <a:lnTo>
                    <a:pt x="12" y="0"/>
                  </a:lnTo>
                  <a:lnTo>
                    <a:pt x="14" y="0"/>
                  </a:lnTo>
                  <a:lnTo>
                    <a:pt x="15" y="2"/>
                  </a:lnTo>
                  <a:lnTo>
                    <a:pt x="17" y="2"/>
                  </a:lnTo>
                  <a:lnTo>
                    <a:pt x="17" y="5"/>
                  </a:lnTo>
                  <a:lnTo>
                    <a:pt x="17" y="6"/>
                  </a:lnTo>
                  <a:lnTo>
                    <a:pt x="15" y="8"/>
                  </a:lnTo>
                  <a:lnTo>
                    <a:pt x="14" y="9"/>
                  </a:lnTo>
                  <a:lnTo>
                    <a:pt x="12" y="9"/>
                  </a:lnTo>
                  <a:lnTo>
                    <a:pt x="5" y="9"/>
                  </a:lnTo>
                  <a:lnTo>
                    <a:pt x="3" y="9"/>
                  </a:lnTo>
                  <a:lnTo>
                    <a:pt x="2" y="8"/>
                  </a:lnTo>
                  <a:lnTo>
                    <a:pt x="0" y="6"/>
                  </a:lnTo>
                  <a:lnTo>
                    <a:pt x="0" y="5"/>
                  </a:lnTo>
                  <a:lnTo>
                    <a:pt x="0" y="2"/>
                  </a:lnTo>
                  <a:lnTo>
                    <a:pt x="2" y="2"/>
                  </a:lnTo>
                  <a:lnTo>
                    <a:pt x="3" y="0"/>
                  </a:lnTo>
                  <a:lnTo>
                    <a:pt x="5" y="0"/>
                  </a:lnTo>
                  <a:close/>
                  <a:moveTo>
                    <a:pt x="27" y="0"/>
                  </a:moveTo>
                  <a:lnTo>
                    <a:pt x="36" y="0"/>
                  </a:lnTo>
                  <a:lnTo>
                    <a:pt x="38" y="0"/>
                  </a:lnTo>
                  <a:lnTo>
                    <a:pt x="39" y="2"/>
                  </a:lnTo>
                  <a:lnTo>
                    <a:pt x="39" y="5"/>
                  </a:lnTo>
                  <a:lnTo>
                    <a:pt x="39" y="6"/>
                  </a:lnTo>
                  <a:lnTo>
                    <a:pt x="39" y="8"/>
                  </a:lnTo>
                  <a:lnTo>
                    <a:pt x="38" y="9"/>
                  </a:lnTo>
                  <a:lnTo>
                    <a:pt x="36" y="9"/>
                  </a:lnTo>
                  <a:lnTo>
                    <a:pt x="27" y="9"/>
                  </a:lnTo>
                  <a:lnTo>
                    <a:pt x="26" y="8"/>
                  </a:lnTo>
                  <a:lnTo>
                    <a:pt x="24" y="6"/>
                  </a:lnTo>
                  <a:lnTo>
                    <a:pt x="24" y="5"/>
                  </a:lnTo>
                  <a:lnTo>
                    <a:pt x="24" y="2"/>
                  </a:lnTo>
                  <a:lnTo>
                    <a:pt x="26" y="2"/>
                  </a:lnTo>
                  <a:lnTo>
                    <a:pt x="27" y="0"/>
                  </a:lnTo>
                  <a:close/>
                  <a:moveTo>
                    <a:pt x="53" y="0"/>
                  </a:moveTo>
                  <a:lnTo>
                    <a:pt x="60" y="0"/>
                  </a:lnTo>
                  <a:lnTo>
                    <a:pt x="62" y="0"/>
                  </a:lnTo>
                  <a:lnTo>
                    <a:pt x="63" y="2"/>
                  </a:lnTo>
                  <a:lnTo>
                    <a:pt x="65" y="5"/>
                  </a:lnTo>
                  <a:lnTo>
                    <a:pt x="63" y="6"/>
                  </a:lnTo>
                  <a:lnTo>
                    <a:pt x="63" y="8"/>
                  </a:lnTo>
                  <a:lnTo>
                    <a:pt x="62" y="9"/>
                  </a:lnTo>
                  <a:lnTo>
                    <a:pt x="60" y="9"/>
                  </a:lnTo>
                  <a:lnTo>
                    <a:pt x="53" y="9"/>
                  </a:lnTo>
                  <a:lnTo>
                    <a:pt x="50" y="9"/>
                  </a:lnTo>
                  <a:lnTo>
                    <a:pt x="50" y="8"/>
                  </a:lnTo>
                  <a:lnTo>
                    <a:pt x="48" y="6"/>
                  </a:lnTo>
                  <a:lnTo>
                    <a:pt x="48" y="5"/>
                  </a:lnTo>
                  <a:lnTo>
                    <a:pt x="48" y="2"/>
                  </a:lnTo>
                  <a:lnTo>
                    <a:pt x="50" y="2"/>
                  </a:lnTo>
                  <a:lnTo>
                    <a:pt x="50" y="0"/>
                  </a:lnTo>
                  <a:lnTo>
                    <a:pt x="53" y="0"/>
                  </a:lnTo>
                  <a:close/>
                  <a:moveTo>
                    <a:pt x="77" y="0"/>
                  </a:moveTo>
                  <a:lnTo>
                    <a:pt x="84" y="0"/>
                  </a:lnTo>
                  <a:lnTo>
                    <a:pt x="86" y="0"/>
                  </a:lnTo>
                  <a:lnTo>
                    <a:pt x="87" y="2"/>
                  </a:lnTo>
                  <a:lnTo>
                    <a:pt x="87" y="5"/>
                  </a:lnTo>
                  <a:lnTo>
                    <a:pt x="87" y="6"/>
                  </a:lnTo>
                  <a:lnTo>
                    <a:pt x="87" y="8"/>
                  </a:lnTo>
                  <a:lnTo>
                    <a:pt x="86" y="9"/>
                  </a:lnTo>
                  <a:lnTo>
                    <a:pt x="84" y="9"/>
                  </a:lnTo>
                  <a:lnTo>
                    <a:pt x="77" y="9"/>
                  </a:lnTo>
                  <a:lnTo>
                    <a:pt x="74" y="9"/>
                  </a:lnTo>
                  <a:lnTo>
                    <a:pt x="74" y="8"/>
                  </a:lnTo>
                  <a:lnTo>
                    <a:pt x="72" y="6"/>
                  </a:lnTo>
                  <a:lnTo>
                    <a:pt x="72" y="5"/>
                  </a:lnTo>
                  <a:lnTo>
                    <a:pt x="72" y="2"/>
                  </a:lnTo>
                  <a:lnTo>
                    <a:pt x="74" y="2"/>
                  </a:lnTo>
                  <a:lnTo>
                    <a:pt x="74" y="0"/>
                  </a:lnTo>
                  <a:lnTo>
                    <a:pt x="77" y="0"/>
                  </a:lnTo>
                  <a:close/>
                  <a:moveTo>
                    <a:pt x="99" y="0"/>
                  </a:moveTo>
                  <a:lnTo>
                    <a:pt x="108" y="0"/>
                  </a:lnTo>
                  <a:lnTo>
                    <a:pt x="110" y="0"/>
                  </a:lnTo>
                  <a:lnTo>
                    <a:pt x="110" y="2"/>
                  </a:lnTo>
                  <a:lnTo>
                    <a:pt x="113" y="2"/>
                  </a:lnTo>
                  <a:lnTo>
                    <a:pt x="113" y="5"/>
                  </a:lnTo>
                  <a:lnTo>
                    <a:pt x="113" y="6"/>
                  </a:lnTo>
                  <a:lnTo>
                    <a:pt x="110" y="8"/>
                  </a:lnTo>
                  <a:lnTo>
                    <a:pt x="110" y="9"/>
                  </a:lnTo>
                  <a:lnTo>
                    <a:pt x="108" y="9"/>
                  </a:lnTo>
                  <a:lnTo>
                    <a:pt x="99" y="9"/>
                  </a:lnTo>
                  <a:lnTo>
                    <a:pt x="96" y="8"/>
                  </a:lnTo>
                  <a:lnTo>
                    <a:pt x="96" y="6"/>
                  </a:lnTo>
                  <a:lnTo>
                    <a:pt x="96" y="5"/>
                  </a:lnTo>
                  <a:lnTo>
                    <a:pt x="96" y="2"/>
                  </a:lnTo>
                  <a:lnTo>
                    <a:pt x="99" y="0"/>
                  </a:lnTo>
                  <a:close/>
                  <a:moveTo>
                    <a:pt x="125" y="0"/>
                  </a:moveTo>
                  <a:lnTo>
                    <a:pt x="132" y="0"/>
                  </a:lnTo>
                  <a:lnTo>
                    <a:pt x="134" y="0"/>
                  </a:lnTo>
                  <a:lnTo>
                    <a:pt x="135" y="2"/>
                  </a:lnTo>
                  <a:lnTo>
                    <a:pt x="137" y="2"/>
                  </a:lnTo>
                  <a:lnTo>
                    <a:pt x="137" y="5"/>
                  </a:lnTo>
                  <a:lnTo>
                    <a:pt x="137" y="6"/>
                  </a:lnTo>
                  <a:lnTo>
                    <a:pt x="135" y="8"/>
                  </a:lnTo>
                  <a:lnTo>
                    <a:pt x="134" y="9"/>
                  </a:lnTo>
                  <a:lnTo>
                    <a:pt x="132" y="9"/>
                  </a:lnTo>
                  <a:lnTo>
                    <a:pt x="125" y="9"/>
                  </a:lnTo>
                  <a:lnTo>
                    <a:pt x="123" y="9"/>
                  </a:lnTo>
                  <a:lnTo>
                    <a:pt x="122" y="8"/>
                  </a:lnTo>
                  <a:lnTo>
                    <a:pt x="120" y="6"/>
                  </a:lnTo>
                  <a:lnTo>
                    <a:pt x="120" y="5"/>
                  </a:lnTo>
                  <a:lnTo>
                    <a:pt x="120" y="2"/>
                  </a:lnTo>
                  <a:lnTo>
                    <a:pt x="122" y="2"/>
                  </a:lnTo>
                  <a:lnTo>
                    <a:pt x="123" y="0"/>
                  </a:lnTo>
                  <a:lnTo>
                    <a:pt x="125" y="0"/>
                  </a:lnTo>
                  <a:close/>
                  <a:moveTo>
                    <a:pt x="149" y="0"/>
                  </a:moveTo>
                  <a:lnTo>
                    <a:pt x="156" y="0"/>
                  </a:lnTo>
                  <a:lnTo>
                    <a:pt x="158" y="0"/>
                  </a:lnTo>
                  <a:lnTo>
                    <a:pt x="159" y="2"/>
                  </a:lnTo>
                  <a:lnTo>
                    <a:pt x="159" y="5"/>
                  </a:lnTo>
                  <a:lnTo>
                    <a:pt x="159" y="6"/>
                  </a:lnTo>
                  <a:lnTo>
                    <a:pt x="159" y="8"/>
                  </a:lnTo>
                  <a:lnTo>
                    <a:pt x="158" y="9"/>
                  </a:lnTo>
                  <a:lnTo>
                    <a:pt x="156" y="9"/>
                  </a:lnTo>
                  <a:lnTo>
                    <a:pt x="149" y="9"/>
                  </a:lnTo>
                  <a:lnTo>
                    <a:pt x="147" y="9"/>
                  </a:lnTo>
                  <a:lnTo>
                    <a:pt x="146" y="8"/>
                  </a:lnTo>
                  <a:lnTo>
                    <a:pt x="144" y="6"/>
                  </a:lnTo>
                  <a:lnTo>
                    <a:pt x="144" y="5"/>
                  </a:lnTo>
                  <a:lnTo>
                    <a:pt x="144" y="2"/>
                  </a:lnTo>
                  <a:lnTo>
                    <a:pt x="146" y="2"/>
                  </a:lnTo>
                  <a:lnTo>
                    <a:pt x="147" y="0"/>
                  </a:lnTo>
                  <a:lnTo>
                    <a:pt x="149" y="0"/>
                  </a:lnTo>
                  <a:close/>
                  <a:moveTo>
                    <a:pt x="173" y="0"/>
                  </a:moveTo>
                  <a:lnTo>
                    <a:pt x="180" y="0"/>
                  </a:lnTo>
                  <a:lnTo>
                    <a:pt x="182" y="0"/>
                  </a:lnTo>
                  <a:lnTo>
                    <a:pt x="185" y="2"/>
                  </a:lnTo>
                  <a:lnTo>
                    <a:pt x="185" y="5"/>
                  </a:lnTo>
                  <a:lnTo>
                    <a:pt x="185" y="6"/>
                  </a:lnTo>
                  <a:lnTo>
                    <a:pt x="185" y="8"/>
                  </a:lnTo>
                  <a:lnTo>
                    <a:pt x="182" y="9"/>
                  </a:lnTo>
                  <a:lnTo>
                    <a:pt x="180" y="9"/>
                  </a:lnTo>
                  <a:lnTo>
                    <a:pt x="173" y="9"/>
                  </a:lnTo>
                  <a:lnTo>
                    <a:pt x="171" y="9"/>
                  </a:lnTo>
                  <a:lnTo>
                    <a:pt x="170" y="8"/>
                  </a:lnTo>
                  <a:lnTo>
                    <a:pt x="168" y="6"/>
                  </a:lnTo>
                  <a:lnTo>
                    <a:pt x="168" y="5"/>
                  </a:lnTo>
                  <a:lnTo>
                    <a:pt x="168" y="2"/>
                  </a:lnTo>
                  <a:lnTo>
                    <a:pt x="170" y="2"/>
                  </a:lnTo>
                  <a:lnTo>
                    <a:pt x="171" y="0"/>
                  </a:lnTo>
                  <a:lnTo>
                    <a:pt x="173" y="0"/>
                  </a:lnTo>
                  <a:close/>
                  <a:moveTo>
                    <a:pt x="197" y="0"/>
                  </a:moveTo>
                  <a:lnTo>
                    <a:pt x="204" y="0"/>
                  </a:lnTo>
                  <a:lnTo>
                    <a:pt x="207" y="0"/>
                  </a:lnTo>
                  <a:lnTo>
                    <a:pt x="207" y="2"/>
                  </a:lnTo>
                  <a:lnTo>
                    <a:pt x="209" y="2"/>
                  </a:lnTo>
                  <a:lnTo>
                    <a:pt x="209" y="5"/>
                  </a:lnTo>
                  <a:lnTo>
                    <a:pt x="209" y="6"/>
                  </a:lnTo>
                  <a:lnTo>
                    <a:pt x="207" y="8"/>
                  </a:lnTo>
                  <a:lnTo>
                    <a:pt x="207" y="9"/>
                  </a:lnTo>
                  <a:lnTo>
                    <a:pt x="204" y="9"/>
                  </a:lnTo>
                  <a:lnTo>
                    <a:pt x="197" y="9"/>
                  </a:lnTo>
                  <a:lnTo>
                    <a:pt x="195" y="9"/>
                  </a:lnTo>
                  <a:lnTo>
                    <a:pt x="194" y="8"/>
                  </a:lnTo>
                  <a:lnTo>
                    <a:pt x="194" y="6"/>
                  </a:lnTo>
                  <a:lnTo>
                    <a:pt x="194" y="5"/>
                  </a:lnTo>
                  <a:lnTo>
                    <a:pt x="194" y="2"/>
                  </a:lnTo>
                  <a:lnTo>
                    <a:pt x="195" y="0"/>
                  </a:lnTo>
                  <a:lnTo>
                    <a:pt x="197" y="0"/>
                  </a:lnTo>
                  <a:close/>
                  <a:moveTo>
                    <a:pt x="221" y="0"/>
                  </a:moveTo>
                  <a:lnTo>
                    <a:pt x="228" y="0"/>
                  </a:lnTo>
                  <a:lnTo>
                    <a:pt x="230" y="0"/>
                  </a:lnTo>
                  <a:lnTo>
                    <a:pt x="231" y="2"/>
                  </a:lnTo>
                  <a:lnTo>
                    <a:pt x="231" y="5"/>
                  </a:lnTo>
                  <a:lnTo>
                    <a:pt x="231" y="6"/>
                  </a:lnTo>
                  <a:lnTo>
                    <a:pt x="231" y="8"/>
                  </a:lnTo>
                  <a:lnTo>
                    <a:pt x="230" y="9"/>
                  </a:lnTo>
                  <a:lnTo>
                    <a:pt x="228" y="9"/>
                  </a:lnTo>
                  <a:lnTo>
                    <a:pt x="221" y="9"/>
                  </a:lnTo>
                  <a:lnTo>
                    <a:pt x="219" y="9"/>
                  </a:lnTo>
                  <a:lnTo>
                    <a:pt x="218" y="8"/>
                  </a:lnTo>
                  <a:lnTo>
                    <a:pt x="218" y="6"/>
                  </a:lnTo>
                  <a:lnTo>
                    <a:pt x="216" y="5"/>
                  </a:lnTo>
                  <a:lnTo>
                    <a:pt x="218" y="2"/>
                  </a:lnTo>
                  <a:lnTo>
                    <a:pt x="219" y="0"/>
                  </a:lnTo>
                  <a:lnTo>
                    <a:pt x="221" y="0"/>
                  </a:lnTo>
                  <a:close/>
                  <a:moveTo>
                    <a:pt x="245" y="0"/>
                  </a:moveTo>
                  <a:lnTo>
                    <a:pt x="252" y="0"/>
                  </a:lnTo>
                  <a:lnTo>
                    <a:pt x="254" y="0"/>
                  </a:lnTo>
                  <a:lnTo>
                    <a:pt x="257" y="2"/>
                  </a:lnTo>
                  <a:lnTo>
                    <a:pt x="257" y="5"/>
                  </a:lnTo>
                  <a:lnTo>
                    <a:pt x="257" y="6"/>
                  </a:lnTo>
                  <a:lnTo>
                    <a:pt x="257" y="8"/>
                  </a:lnTo>
                  <a:lnTo>
                    <a:pt x="254" y="9"/>
                  </a:lnTo>
                  <a:lnTo>
                    <a:pt x="252" y="9"/>
                  </a:lnTo>
                  <a:lnTo>
                    <a:pt x="245" y="9"/>
                  </a:lnTo>
                  <a:lnTo>
                    <a:pt x="243" y="9"/>
                  </a:lnTo>
                  <a:lnTo>
                    <a:pt x="242" y="8"/>
                  </a:lnTo>
                  <a:lnTo>
                    <a:pt x="240" y="6"/>
                  </a:lnTo>
                  <a:lnTo>
                    <a:pt x="240" y="5"/>
                  </a:lnTo>
                  <a:lnTo>
                    <a:pt x="240" y="2"/>
                  </a:lnTo>
                  <a:lnTo>
                    <a:pt x="242" y="2"/>
                  </a:lnTo>
                  <a:lnTo>
                    <a:pt x="243" y="0"/>
                  </a:lnTo>
                  <a:lnTo>
                    <a:pt x="245" y="0"/>
                  </a:lnTo>
                  <a:close/>
                  <a:moveTo>
                    <a:pt x="269" y="0"/>
                  </a:moveTo>
                  <a:lnTo>
                    <a:pt x="276" y="0"/>
                  </a:lnTo>
                  <a:lnTo>
                    <a:pt x="279" y="0"/>
                  </a:lnTo>
                  <a:lnTo>
                    <a:pt x="279" y="2"/>
                  </a:lnTo>
                  <a:lnTo>
                    <a:pt x="281" y="2"/>
                  </a:lnTo>
                  <a:lnTo>
                    <a:pt x="281" y="5"/>
                  </a:lnTo>
                  <a:lnTo>
                    <a:pt x="281" y="6"/>
                  </a:lnTo>
                  <a:lnTo>
                    <a:pt x="279" y="8"/>
                  </a:lnTo>
                  <a:lnTo>
                    <a:pt x="279" y="9"/>
                  </a:lnTo>
                  <a:lnTo>
                    <a:pt x="276" y="9"/>
                  </a:lnTo>
                  <a:lnTo>
                    <a:pt x="269" y="9"/>
                  </a:lnTo>
                  <a:lnTo>
                    <a:pt x="267" y="9"/>
                  </a:lnTo>
                  <a:lnTo>
                    <a:pt x="266" y="8"/>
                  </a:lnTo>
                  <a:lnTo>
                    <a:pt x="264" y="6"/>
                  </a:lnTo>
                  <a:lnTo>
                    <a:pt x="264" y="5"/>
                  </a:lnTo>
                  <a:lnTo>
                    <a:pt x="264" y="2"/>
                  </a:lnTo>
                  <a:lnTo>
                    <a:pt x="266" y="2"/>
                  </a:lnTo>
                  <a:lnTo>
                    <a:pt x="267" y="0"/>
                  </a:lnTo>
                  <a:lnTo>
                    <a:pt x="269" y="0"/>
                  </a:lnTo>
                  <a:close/>
                  <a:moveTo>
                    <a:pt x="293" y="0"/>
                  </a:moveTo>
                  <a:lnTo>
                    <a:pt x="302" y="0"/>
                  </a:lnTo>
                  <a:lnTo>
                    <a:pt x="303" y="2"/>
                  </a:lnTo>
                  <a:lnTo>
                    <a:pt x="305" y="5"/>
                  </a:lnTo>
                  <a:lnTo>
                    <a:pt x="303" y="6"/>
                  </a:lnTo>
                  <a:lnTo>
                    <a:pt x="303" y="8"/>
                  </a:lnTo>
                  <a:lnTo>
                    <a:pt x="302" y="9"/>
                  </a:lnTo>
                  <a:lnTo>
                    <a:pt x="293" y="9"/>
                  </a:lnTo>
                  <a:lnTo>
                    <a:pt x="291" y="9"/>
                  </a:lnTo>
                  <a:lnTo>
                    <a:pt x="290" y="8"/>
                  </a:lnTo>
                  <a:lnTo>
                    <a:pt x="290" y="6"/>
                  </a:lnTo>
                  <a:lnTo>
                    <a:pt x="288" y="5"/>
                  </a:lnTo>
                  <a:lnTo>
                    <a:pt x="290" y="2"/>
                  </a:lnTo>
                  <a:lnTo>
                    <a:pt x="291" y="0"/>
                  </a:lnTo>
                  <a:lnTo>
                    <a:pt x="293" y="0"/>
                  </a:lnTo>
                  <a:close/>
                  <a:moveTo>
                    <a:pt x="317" y="0"/>
                  </a:moveTo>
                  <a:lnTo>
                    <a:pt x="320" y="0"/>
                  </a:lnTo>
                  <a:lnTo>
                    <a:pt x="321" y="0"/>
                  </a:lnTo>
                  <a:lnTo>
                    <a:pt x="323" y="2"/>
                  </a:lnTo>
                  <a:lnTo>
                    <a:pt x="324" y="2"/>
                  </a:lnTo>
                  <a:lnTo>
                    <a:pt x="324" y="5"/>
                  </a:lnTo>
                  <a:lnTo>
                    <a:pt x="324" y="6"/>
                  </a:lnTo>
                  <a:lnTo>
                    <a:pt x="323" y="8"/>
                  </a:lnTo>
                  <a:lnTo>
                    <a:pt x="321" y="9"/>
                  </a:lnTo>
                  <a:lnTo>
                    <a:pt x="320" y="9"/>
                  </a:lnTo>
                  <a:lnTo>
                    <a:pt x="317" y="9"/>
                  </a:lnTo>
                  <a:lnTo>
                    <a:pt x="315" y="9"/>
                  </a:lnTo>
                  <a:lnTo>
                    <a:pt x="314" y="8"/>
                  </a:lnTo>
                  <a:lnTo>
                    <a:pt x="312" y="6"/>
                  </a:lnTo>
                  <a:lnTo>
                    <a:pt x="312" y="5"/>
                  </a:lnTo>
                  <a:lnTo>
                    <a:pt x="312" y="2"/>
                  </a:lnTo>
                  <a:lnTo>
                    <a:pt x="314" y="2"/>
                  </a:lnTo>
                  <a:lnTo>
                    <a:pt x="315" y="0"/>
                  </a:lnTo>
                  <a:lnTo>
                    <a:pt x="317" y="0"/>
                  </a:lnTo>
                  <a:close/>
                </a:path>
              </a:pathLst>
            </a:custGeom>
            <a:solidFill>
              <a:srgbClr val="000000"/>
            </a:solidFill>
            <a:ln w="1">
              <a:solidFill>
                <a:srgbClr val="000000"/>
              </a:solidFill>
              <a:round/>
              <a:headEnd/>
              <a:tailEnd/>
            </a:ln>
          </p:spPr>
          <p:txBody>
            <a:bodyPr/>
            <a:lstStyle/>
            <a:p>
              <a:endParaRPr lang="it-IT"/>
            </a:p>
          </p:txBody>
        </p:sp>
        <p:sp>
          <p:nvSpPr>
            <p:cNvPr id="36910" name="Freeform 108"/>
            <p:cNvSpPr>
              <a:spLocks/>
            </p:cNvSpPr>
            <p:nvPr/>
          </p:nvSpPr>
          <p:spPr bwMode="auto">
            <a:xfrm>
              <a:off x="1749425" y="4903788"/>
              <a:ext cx="928688" cy="365125"/>
            </a:xfrm>
            <a:custGeom>
              <a:avLst/>
              <a:gdLst>
                <a:gd name="T0" fmla="*/ 0 w 472"/>
                <a:gd name="T1" fmla="*/ 0 h 228"/>
                <a:gd name="T2" fmla="*/ 2147483647 w 472"/>
                <a:gd name="T3" fmla="*/ 0 h 228"/>
                <a:gd name="T4" fmla="*/ 2147483647 w 472"/>
                <a:gd name="T5" fmla="*/ 0 h 228"/>
                <a:gd name="T6" fmla="*/ 2147483647 w 472"/>
                <a:gd name="T7" fmla="*/ 2147483647 h 228"/>
                <a:gd name="T8" fmla="*/ 2147483647 w 472"/>
                <a:gd name="T9" fmla="*/ 2147483647 h 228"/>
                <a:gd name="T10" fmla="*/ 2147483647 w 472"/>
                <a:gd name="T11" fmla="*/ 2147483647 h 228"/>
                <a:gd name="T12" fmla="*/ 2147483647 w 472"/>
                <a:gd name="T13" fmla="*/ 2147483647 h 228"/>
                <a:gd name="T14" fmla="*/ 2147483647 w 472"/>
                <a:gd name="T15" fmla="*/ 2147483647 h 228"/>
                <a:gd name="T16" fmla="*/ 2147483647 w 472"/>
                <a:gd name="T17" fmla="*/ 2147483647 h 228"/>
                <a:gd name="T18" fmla="*/ 2147483647 w 472"/>
                <a:gd name="T19" fmla="*/ 2147483647 h 228"/>
                <a:gd name="T20" fmla="*/ 2147483647 w 472"/>
                <a:gd name="T21" fmla="*/ 2147483647 h 228"/>
                <a:gd name="T22" fmla="*/ 2147483647 w 472"/>
                <a:gd name="T23" fmla="*/ 2147483647 h 228"/>
                <a:gd name="T24" fmla="*/ 2147483647 w 472"/>
                <a:gd name="T25" fmla="*/ 2147483647 h 228"/>
                <a:gd name="T26" fmla="*/ 2147483647 w 472"/>
                <a:gd name="T27" fmla="*/ 2147483647 h 228"/>
                <a:gd name="T28" fmla="*/ 2147483647 w 472"/>
                <a:gd name="T29" fmla="*/ 2147483647 h 228"/>
                <a:gd name="T30" fmla="*/ 2147483647 w 472"/>
                <a:gd name="T31" fmla="*/ 2147483647 h 228"/>
                <a:gd name="T32" fmla="*/ 2147483647 w 472"/>
                <a:gd name="T33" fmla="*/ 2147483647 h 228"/>
                <a:gd name="T34" fmla="*/ 2147483647 w 472"/>
                <a:gd name="T35" fmla="*/ 2147483647 h 228"/>
                <a:gd name="T36" fmla="*/ 2147483647 w 472"/>
                <a:gd name="T37" fmla="*/ 2147483647 h 228"/>
                <a:gd name="T38" fmla="*/ 2147483647 w 472"/>
                <a:gd name="T39" fmla="*/ 2147483647 h 228"/>
                <a:gd name="T40" fmla="*/ 2147483647 w 472"/>
                <a:gd name="T41" fmla="*/ 2147483647 h 228"/>
                <a:gd name="T42" fmla="*/ 2147483647 w 472"/>
                <a:gd name="T43" fmla="*/ 2147483647 h 228"/>
                <a:gd name="T44" fmla="*/ 2147483647 w 472"/>
                <a:gd name="T45" fmla="*/ 2147483647 h 228"/>
                <a:gd name="T46" fmla="*/ 2147483647 w 472"/>
                <a:gd name="T47" fmla="*/ 2147483647 h 228"/>
                <a:gd name="T48" fmla="*/ 2147483647 w 472"/>
                <a:gd name="T49" fmla="*/ 2147483647 h 228"/>
                <a:gd name="T50" fmla="*/ 2147483647 w 472"/>
                <a:gd name="T51" fmla="*/ 2147483647 h 228"/>
                <a:gd name="T52" fmla="*/ 2147483647 w 472"/>
                <a:gd name="T53" fmla="*/ 2147483647 h 228"/>
                <a:gd name="T54" fmla="*/ 2147483647 w 472"/>
                <a:gd name="T55" fmla="*/ 2147483647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2"/>
                <a:gd name="T85" fmla="*/ 0 h 228"/>
                <a:gd name="T86" fmla="*/ 472 w 472"/>
                <a:gd name="T87" fmla="*/ 228 h 2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2" h="228">
                  <a:moveTo>
                    <a:pt x="0" y="0"/>
                  </a:moveTo>
                  <a:lnTo>
                    <a:pt x="348" y="0"/>
                  </a:lnTo>
                  <a:lnTo>
                    <a:pt x="357" y="0"/>
                  </a:lnTo>
                  <a:lnTo>
                    <a:pt x="364" y="1"/>
                  </a:lnTo>
                  <a:lnTo>
                    <a:pt x="373" y="3"/>
                  </a:lnTo>
                  <a:lnTo>
                    <a:pt x="381" y="4"/>
                  </a:lnTo>
                  <a:lnTo>
                    <a:pt x="388" y="7"/>
                  </a:lnTo>
                  <a:lnTo>
                    <a:pt x="396" y="10"/>
                  </a:lnTo>
                  <a:lnTo>
                    <a:pt x="403" y="15"/>
                  </a:lnTo>
                  <a:lnTo>
                    <a:pt x="409" y="19"/>
                  </a:lnTo>
                  <a:lnTo>
                    <a:pt x="417" y="25"/>
                  </a:lnTo>
                  <a:lnTo>
                    <a:pt x="423" y="30"/>
                  </a:lnTo>
                  <a:lnTo>
                    <a:pt x="427" y="36"/>
                  </a:lnTo>
                  <a:lnTo>
                    <a:pt x="432" y="40"/>
                  </a:lnTo>
                  <a:lnTo>
                    <a:pt x="436" y="48"/>
                  </a:lnTo>
                  <a:lnTo>
                    <a:pt x="441" y="55"/>
                  </a:lnTo>
                  <a:lnTo>
                    <a:pt x="445" y="63"/>
                  </a:lnTo>
                  <a:lnTo>
                    <a:pt x="448" y="70"/>
                  </a:lnTo>
                  <a:lnTo>
                    <a:pt x="454" y="91"/>
                  </a:lnTo>
                  <a:lnTo>
                    <a:pt x="459" y="103"/>
                  </a:lnTo>
                  <a:lnTo>
                    <a:pt x="463" y="117"/>
                  </a:lnTo>
                  <a:lnTo>
                    <a:pt x="466" y="129"/>
                  </a:lnTo>
                  <a:lnTo>
                    <a:pt x="468" y="142"/>
                  </a:lnTo>
                  <a:lnTo>
                    <a:pt x="469" y="156"/>
                  </a:lnTo>
                  <a:lnTo>
                    <a:pt x="471" y="168"/>
                  </a:lnTo>
                  <a:lnTo>
                    <a:pt x="472" y="180"/>
                  </a:lnTo>
                  <a:lnTo>
                    <a:pt x="472" y="193"/>
                  </a:lnTo>
                  <a:lnTo>
                    <a:pt x="472" y="228"/>
                  </a:lnTo>
                </a:path>
              </a:pathLst>
            </a:cu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6911" name="Freeform 109"/>
            <p:cNvSpPr>
              <a:spLocks/>
            </p:cNvSpPr>
            <p:nvPr/>
          </p:nvSpPr>
          <p:spPr bwMode="auto">
            <a:xfrm>
              <a:off x="2606675" y="5241925"/>
              <a:ext cx="139700" cy="114300"/>
            </a:xfrm>
            <a:custGeom>
              <a:avLst/>
              <a:gdLst>
                <a:gd name="T0" fmla="*/ 2147483647 w 71"/>
                <a:gd name="T1" fmla="*/ 2147483647 h 72"/>
                <a:gd name="T2" fmla="*/ 0 w 71"/>
                <a:gd name="T3" fmla="*/ 0 h 72"/>
                <a:gd name="T4" fmla="*/ 2147483647 w 71"/>
                <a:gd name="T5" fmla="*/ 2147483647 h 72"/>
                <a:gd name="T6" fmla="*/ 2147483647 w 71"/>
                <a:gd name="T7" fmla="*/ 2147483647 h 72"/>
                <a:gd name="T8" fmla="*/ 2147483647 w 71"/>
                <a:gd name="T9" fmla="*/ 2147483647 h 72"/>
                <a:gd name="T10" fmla="*/ 2147483647 w 71"/>
                <a:gd name="T11" fmla="*/ 2147483647 h 72"/>
                <a:gd name="T12" fmla="*/ 2147483647 w 71"/>
                <a:gd name="T13" fmla="*/ 2147483647 h 72"/>
                <a:gd name="T14" fmla="*/ 2147483647 w 71"/>
                <a:gd name="T15" fmla="*/ 2147483647 h 72"/>
                <a:gd name="T16" fmla="*/ 2147483647 w 71"/>
                <a:gd name="T17" fmla="*/ 2147483647 h 72"/>
                <a:gd name="T18" fmla="*/ 2147483647 w 71"/>
                <a:gd name="T19" fmla="*/ 2147483647 h 72"/>
                <a:gd name="T20" fmla="*/ 2147483647 w 71"/>
                <a:gd name="T21" fmla="*/ 2147483647 h 72"/>
                <a:gd name="T22" fmla="*/ 2147483647 w 71"/>
                <a:gd name="T23" fmla="*/ 2147483647 h 72"/>
                <a:gd name="T24" fmla="*/ 2147483647 w 71"/>
                <a:gd name="T25" fmla="*/ 2147483647 h 72"/>
                <a:gd name="T26" fmla="*/ 2147483647 w 71"/>
                <a:gd name="T27" fmla="*/ 2147483647 h 72"/>
                <a:gd name="T28" fmla="*/ 2147483647 w 71"/>
                <a:gd name="T29" fmla="*/ 2147483647 h 72"/>
                <a:gd name="T30" fmla="*/ 2147483647 w 71"/>
                <a:gd name="T31" fmla="*/ 2147483647 h 72"/>
                <a:gd name="T32" fmla="*/ 2147483647 w 71"/>
                <a:gd name="T33" fmla="*/ 2147483647 h 72"/>
                <a:gd name="T34" fmla="*/ 2147483647 w 71"/>
                <a:gd name="T35" fmla="*/ 0 h 72"/>
                <a:gd name="T36" fmla="*/ 2147483647 w 71"/>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72"/>
                <a:gd name="T59" fmla="*/ 71 w 71"/>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72">
                  <a:moveTo>
                    <a:pt x="36" y="72"/>
                  </a:moveTo>
                  <a:lnTo>
                    <a:pt x="0" y="0"/>
                  </a:lnTo>
                  <a:lnTo>
                    <a:pt x="5" y="2"/>
                  </a:lnTo>
                  <a:lnTo>
                    <a:pt x="9" y="3"/>
                  </a:lnTo>
                  <a:lnTo>
                    <a:pt x="14" y="5"/>
                  </a:lnTo>
                  <a:lnTo>
                    <a:pt x="18" y="6"/>
                  </a:lnTo>
                  <a:lnTo>
                    <a:pt x="23" y="8"/>
                  </a:lnTo>
                  <a:lnTo>
                    <a:pt x="26" y="8"/>
                  </a:lnTo>
                  <a:lnTo>
                    <a:pt x="32" y="8"/>
                  </a:lnTo>
                  <a:lnTo>
                    <a:pt x="36" y="8"/>
                  </a:lnTo>
                  <a:lnTo>
                    <a:pt x="41" y="8"/>
                  </a:lnTo>
                  <a:lnTo>
                    <a:pt x="45" y="8"/>
                  </a:lnTo>
                  <a:lnTo>
                    <a:pt x="50" y="8"/>
                  </a:lnTo>
                  <a:lnTo>
                    <a:pt x="54" y="6"/>
                  </a:lnTo>
                  <a:lnTo>
                    <a:pt x="59" y="5"/>
                  </a:lnTo>
                  <a:lnTo>
                    <a:pt x="63" y="3"/>
                  </a:lnTo>
                  <a:lnTo>
                    <a:pt x="66" y="2"/>
                  </a:lnTo>
                  <a:lnTo>
                    <a:pt x="71" y="0"/>
                  </a:lnTo>
                  <a:lnTo>
                    <a:pt x="36"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912" name="Freeform 110"/>
            <p:cNvSpPr>
              <a:spLocks/>
            </p:cNvSpPr>
            <p:nvPr/>
          </p:nvSpPr>
          <p:spPr bwMode="auto">
            <a:xfrm>
              <a:off x="1284288" y="4856163"/>
              <a:ext cx="152400" cy="120650"/>
            </a:xfrm>
            <a:custGeom>
              <a:avLst/>
              <a:gdLst>
                <a:gd name="T0" fmla="*/ 2147483647 w 78"/>
                <a:gd name="T1" fmla="*/ 2147483647 h 76"/>
                <a:gd name="T2" fmla="*/ 2147483647 w 78"/>
                <a:gd name="T3" fmla="*/ 2147483647 h 76"/>
                <a:gd name="T4" fmla="*/ 2147483647 w 78"/>
                <a:gd name="T5" fmla="*/ 2147483647 h 76"/>
                <a:gd name="T6" fmla="*/ 2147483647 w 78"/>
                <a:gd name="T7" fmla="*/ 2147483647 h 76"/>
                <a:gd name="T8" fmla="*/ 2147483647 w 78"/>
                <a:gd name="T9" fmla="*/ 2147483647 h 76"/>
                <a:gd name="T10" fmla="*/ 2147483647 w 78"/>
                <a:gd name="T11" fmla="*/ 2147483647 h 76"/>
                <a:gd name="T12" fmla="*/ 2147483647 w 78"/>
                <a:gd name="T13" fmla="*/ 2147483647 h 76"/>
                <a:gd name="T14" fmla="*/ 2147483647 w 78"/>
                <a:gd name="T15" fmla="*/ 0 h 76"/>
                <a:gd name="T16" fmla="*/ 2147483647 w 78"/>
                <a:gd name="T17" fmla="*/ 0 h 76"/>
                <a:gd name="T18" fmla="*/ 2147483647 w 78"/>
                <a:gd name="T19" fmla="*/ 2147483647 h 76"/>
                <a:gd name="T20" fmla="*/ 2147483647 w 78"/>
                <a:gd name="T21" fmla="*/ 2147483647 h 76"/>
                <a:gd name="T22" fmla="*/ 2147483647 w 78"/>
                <a:gd name="T23" fmla="*/ 2147483647 h 76"/>
                <a:gd name="T24" fmla="*/ 2147483647 w 78"/>
                <a:gd name="T25" fmla="*/ 2147483647 h 76"/>
                <a:gd name="T26" fmla="*/ 2147483647 w 78"/>
                <a:gd name="T27" fmla="*/ 2147483647 h 76"/>
                <a:gd name="T28" fmla="*/ 2147483647 w 78"/>
                <a:gd name="T29" fmla="*/ 2147483647 h 76"/>
                <a:gd name="T30" fmla="*/ 0 w 78"/>
                <a:gd name="T31" fmla="*/ 2147483647 h 76"/>
                <a:gd name="T32" fmla="*/ 0 w 78"/>
                <a:gd name="T33" fmla="*/ 2147483647 h 76"/>
                <a:gd name="T34" fmla="*/ 2147483647 w 78"/>
                <a:gd name="T35" fmla="*/ 2147483647 h 76"/>
                <a:gd name="T36" fmla="*/ 2147483647 w 78"/>
                <a:gd name="T37" fmla="*/ 2147483647 h 76"/>
                <a:gd name="T38" fmla="*/ 2147483647 w 78"/>
                <a:gd name="T39" fmla="*/ 2147483647 h 76"/>
                <a:gd name="T40" fmla="*/ 2147483647 w 78"/>
                <a:gd name="T41" fmla="*/ 2147483647 h 76"/>
                <a:gd name="T42" fmla="*/ 2147483647 w 78"/>
                <a:gd name="T43" fmla="*/ 2147483647 h 76"/>
                <a:gd name="T44" fmla="*/ 2147483647 w 78"/>
                <a:gd name="T45" fmla="*/ 2147483647 h 76"/>
                <a:gd name="T46" fmla="*/ 2147483647 w 78"/>
                <a:gd name="T47" fmla="*/ 2147483647 h 76"/>
                <a:gd name="T48" fmla="*/ 2147483647 w 78"/>
                <a:gd name="T49" fmla="*/ 2147483647 h 76"/>
                <a:gd name="T50" fmla="*/ 2147483647 w 78"/>
                <a:gd name="T51" fmla="*/ 2147483647 h 76"/>
                <a:gd name="T52" fmla="*/ 2147483647 w 78"/>
                <a:gd name="T53" fmla="*/ 2147483647 h 76"/>
                <a:gd name="T54" fmla="*/ 2147483647 w 78"/>
                <a:gd name="T55" fmla="*/ 2147483647 h 76"/>
                <a:gd name="T56" fmla="*/ 2147483647 w 78"/>
                <a:gd name="T57" fmla="*/ 2147483647 h 76"/>
                <a:gd name="T58" fmla="*/ 2147483647 w 78"/>
                <a:gd name="T59" fmla="*/ 2147483647 h 76"/>
                <a:gd name="T60" fmla="*/ 2147483647 w 78"/>
                <a:gd name="T61" fmla="*/ 2147483647 h 76"/>
                <a:gd name="T62" fmla="*/ 2147483647 w 78"/>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6"/>
                <a:gd name="T98" fmla="*/ 78 w 78"/>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6">
                  <a:moveTo>
                    <a:pt x="78" y="37"/>
                  </a:moveTo>
                  <a:lnTo>
                    <a:pt x="78" y="34"/>
                  </a:lnTo>
                  <a:lnTo>
                    <a:pt x="77" y="30"/>
                  </a:lnTo>
                  <a:lnTo>
                    <a:pt x="75" y="27"/>
                  </a:lnTo>
                  <a:lnTo>
                    <a:pt x="75" y="22"/>
                  </a:lnTo>
                  <a:lnTo>
                    <a:pt x="74" y="21"/>
                  </a:lnTo>
                  <a:lnTo>
                    <a:pt x="71" y="16"/>
                  </a:lnTo>
                  <a:lnTo>
                    <a:pt x="69" y="13"/>
                  </a:lnTo>
                  <a:lnTo>
                    <a:pt x="66" y="12"/>
                  </a:lnTo>
                  <a:lnTo>
                    <a:pt x="63" y="9"/>
                  </a:lnTo>
                  <a:lnTo>
                    <a:pt x="60" y="7"/>
                  </a:lnTo>
                  <a:lnTo>
                    <a:pt x="57" y="4"/>
                  </a:lnTo>
                  <a:lnTo>
                    <a:pt x="54" y="3"/>
                  </a:lnTo>
                  <a:lnTo>
                    <a:pt x="51" y="3"/>
                  </a:lnTo>
                  <a:lnTo>
                    <a:pt x="47" y="1"/>
                  </a:lnTo>
                  <a:lnTo>
                    <a:pt x="44" y="0"/>
                  </a:lnTo>
                  <a:lnTo>
                    <a:pt x="39" y="0"/>
                  </a:lnTo>
                  <a:lnTo>
                    <a:pt x="35" y="0"/>
                  </a:lnTo>
                  <a:lnTo>
                    <a:pt x="32" y="1"/>
                  </a:lnTo>
                  <a:lnTo>
                    <a:pt x="27" y="3"/>
                  </a:lnTo>
                  <a:lnTo>
                    <a:pt x="23" y="3"/>
                  </a:lnTo>
                  <a:lnTo>
                    <a:pt x="21" y="4"/>
                  </a:lnTo>
                  <a:lnTo>
                    <a:pt x="17" y="7"/>
                  </a:lnTo>
                  <a:lnTo>
                    <a:pt x="14" y="9"/>
                  </a:lnTo>
                  <a:lnTo>
                    <a:pt x="12" y="12"/>
                  </a:lnTo>
                  <a:lnTo>
                    <a:pt x="9" y="13"/>
                  </a:lnTo>
                  <a:lnTo>
                    <a:pt x="8" y="16"/>
                  </a:lnTo>
                  <a:lnTo>
                    <a:pt x="5" y="21"/>
                  </a:lnTo>
                  <a:lnTo>
                    <a:pt x="3" y="22"/>
                  </a:lnTo>
                  <a:lnTo>
                    <a:pt x="3" y="27"/>
                  </a:lnTo>
                  <a:lnTo>
                    <a:pt x="2" y="30"/>
                  </a:lnTo>
                  <a:lnTo>
                    <a:pt x="0" y="34"/>
                  </a:lnTo>
                  <a:lnTo>
                    <a:pt x="0" y="37"/>
                  </a:lnTo>
                  <a:lnTo>
                    <a:pt x="0" y="42"/>
                  </a:lnTo>
                  <a:lnTo>
                    <a:pt x="2" y="46"/>
                  </a:lnTo>
                  <a:lnTo>
                    <a:pt x="3" y="49"/>
                  </a:lnTo>
                  <a:lnTo>
                    <a:pt x="3" y="52"/>
                  </a:lnTo>
                  <a:lnTo>
                    <a:pt x="5" y="55"/>
                  </a:lnTo>
                  <a:lnTo>
                    <a:pt x="8" y="60"/>
                  </a:lnTo>
                  <a:lnTo>
                    <a:pt x="9" y="61"/>
                  </a:lnTo>
                  <a:lnTo>
                    <a:pt x="12" y="64"/>
                  </a:lnTo>
                  <a:lnTo>
                    <a:pt x="14" y="67"/>
                  </a:lnTo>
                  <a:lnTo>
                    <a:pt x="17" y="69"/>
                  </a:lnTo>
                  <a:lnTo>
                    <a:pt x="21" y="70"/>
                  </a:lnTo>
                  <a:lnTo>
                    <a:pt x="23" y="73"/>
                  </a:lnTo>
                  <a:lnTo>
                    <a:pt x="27" y="73"/>
                  </a:lnTo>
                  <a:lnTo>
                    <a:pt x="32" y="75"/>
                  </a:lnTo>
                  <a:lnTo>
                    <a:pt x="35" y="76"/>
                  </a:lnTo>
                  <a:lnTo>
                    <a:pt x="39" y="76"/>
                  </a:lnTo>
                  <a:lnTo>
                    <a:pt x="44" y="76"/>
                  </a:lnTo>
                  <a:lnTo>
                    <a:pt x="47" y="75"/>
                  </a:lnTo>
                  <a:lnTo>
                    <a:pt x="51" y="73"/>
                  </a:lnTo>
                  <a:lnTo>
                    <a:pt x="54" y="73"/>
                  </a:lnTo>
                  <a:lnTo>
                    <a:pt x="57" y="70"/>
                  </a:lnTo>
                  <a:lnTo>
                    <a:pt x="60" y="69"/>
                  </a:lnTo>
                  <a:lnTo>
                    <a:pt x="63" y="67"/>
                  </a:lnTo>
                  <a:lnTo>
                    <a:pt x="66" y="64"/>
                  </a:lnTo>
                  <a:lnTo>
                    <a:pt x="69" y="61"/>
                  </a:lnTo>
                  <a:lnTo>
                    <a:pt x="71" y="60"/>
                  </a:lnTo>
                  <a:lnTo>
                    <a:pt x="74" y="55"/>
                  </a:lnTo>
                  <a:lnTo>
                    <a:pt x="75" y="52"/>
                  </a:lnTo>
                  <a:lnTo>
                    <a:pt x="75" y="49"/>
                  </a:lnTo>
                  <a:lnTo>
                    <a:pt x="77" y="46"/>
                  </a:lnTo>
                  <a:lnTo>
                    <a:pt x="78" y="42"/>
                  </a:lnTo>
                  <a:lnTo>
                    <a:pt x="7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913" name="Freeform 111"/>
            <p:cNvSpPr>
              <a:spLocks/>
            </p:cNvSpPr>
            <p:nvPr/>
          </p:nvSpPr>
          <p:spPr bwMode="auto">
            <a:xfrm>
              <a:off x="1284288" y="4856163"/>
              <a:ext cx="152400" cy="120650"/>
            </a:xfrm>
            <a:custGeom>
              <a:avLst/>
              <a:gdLst>
                <a:gd name="T0" fmla="*/ 2147483647 w 78"/>
                <a:gd name="T1" fmla="*/ 2147483647 h 76"/>
                <a:gd name="T2" fmla="*/ 2147483647 w 78"/>
                <a:gd name="T3" fmla="*/ 2147483647 h 76"/>
                <a:gd name="T4" fmla="*/ 2147483647 w 78"/>
                <a:gd name="T5" fmla="*/ 2147483647 h 76"/>
                <a:gd name="T6" fmla="*/ 2147483647 w 78"/>
                <a:gd name="T7" fmla="*/ 2147483647 h 76"/>
                <a:gd name="T8" fmla="*/ 2147483647 w 78"/>
                <a:gd name="T9" fmla="*/ 2147483647 h 76"/>
                <a:gd name="T10" fmla="*/ 2147483647 w 78"/>
                <a:gd name="T11" fmla="*/ 2147483647 h 76"/>
                <a:gd name="T12" fmla="*/ 2147483647 w 78"/>
                <a:gd name="T13" fmla="*/ 2147483647 h 76"/>
                <a:gd name="T14" fmla="*/ 2147483647 w 78"/>
                <a:gd name="T15" fmla="*/ 0 h 76"/>
                <a:gd name="T16" fmla="*/ 2147483647 w 78"/>
                <a:gd name="T17" fmla="*/ 0 h 76"/>
                <a:gd name="T18" fmla="*/ 2147483647 w 78"/>
                <a:gd name="T19" fmla="*/ 2147483647 h 76"/>
                <a:gd name="T20" fmla="*/ 2147483647 w 78"/>
                <a:gd name="T21" fmla="*/ 2147483647 h 76"/>
                <a:gd name="T22" fmla="*/ 2147483647 w 78"/>
                <a:gd name="T23" fmla="*/ 2147483647 h 76"/>
                <a:gd name="T24" fmla="*/ 2147483647 w 78"/>
                <a:gd name="T25" fmla="*/ 2147483647 h 76"/>
                <a:gd name="T26" fmla="*/ 2147483647 w 78"/>
                <a:gd name="T27" fmla="*/ 2147483647 h 76"/>
                <a:gd name="T28" fmla="*/ 2147483647 w 78"/>
                <a:gd name="T29" fmla="*/ 2147483647 h 76"/>
                <a:gd name="T30" fmla="*/ 0 w 78"/>
                <a:gd name="T31" fmla="*/ 2147483647 h 76"/>
                <a:gd name="T32" fmla="*/ 0 w 78"/>
                <a:gd name="T33" fmla="*/ 2147483647 h 76"/>
                <a:gd name="T34" fmla="*/ 2147483647 w 78"/>
                <a:gd name="T35" fmla="*/ 2147483647 h 76"/>
                <a:gd name="T36" fmla="*/ 2147483647 w 78"/>
                <a:gd name="T37" fmla="*/ 2147483647 h 76"/>
                <a:gd name="T38" fmla="*/ 2147483647 w 78"/>
                <a:gd name="T39" fmla="*/ 2147483647 h 76"/>
                <a:gd name="T40" fmla="*/ 2147483647 w 78"/>
                <a:gd name="T41" fmla="*/ 2147483647 h 76"/>
                <a:gd name="T42" fmla="*/ 2147483647 w 78"/>
                <a:gd name="T43" fmla="*/ 2147483647 h 76"/>
                <a:gd name="T44" fmla="*/ 2147483647 w 78"/>
                <a:gd name="T45" fmla="*/ 2147483647 h 76"/>
                <a:gd name="T46" fmla="*/ 2147483647 w 78"/>
                <a:gd name="T47" fmla="*/ 2147483647 h 76"/>
                <a:gd name="T48" fmla="*/ 2147483647 w 78"/>
                <a:gd name="T49" fmla="*/ 2147483647 h 76"/>
                <a:gd name="T50" fmla="*/ 2147483647 w 78"/>
                <a:gd name="T51" fmla="*/ 2147483647 h 76"/>
                <a:gd name="T52" fmla="*/ 2147483647 w 78"/>
                <a:gd name="T53" fmla="*/ 2147483647 h 76"/>
                <a:gd name="T54" fmla="*/ 2147483647 w 78"/>
                <a:gd name="T55" fmla="*/ 2147483647 h 76"/>
                <a:gd name="T56" fmla="*/ 2147483647 w 78"/>
                <a:gd name="T57" fmla="*/ 2147483647 h 76"/>
                <a:gd name="T58" fmla="*/ 2147483647 w 78"/>
                <a:gd name="T59" fmla="*/ 2147483647 h 76"/>
                <a:gd name="T60" fmla="*/ 2147483647 w 78"/>
                <a:gd name="T61" fmla="*/ 2147483647 h 76"/>
                <a:gd name="T62" fmla="*/ 2147483647 w 78"/>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6"/>
                <a:gd name="T98" fmla="*/ 78 w 78"/>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6">
                  <a:moveTo>
                    <a:pt x="78" y="37"/>
                  </a:moveTo>
                  <a:lnTo>
                    <a:pt x="78" y="34"/>
                  </a:lnTo>
                  <a:lnTo>
                    <a:pt x="77" y="30"/>
                  </a:lnTo>
                  <a:lnTo>
                    <a:pt x="75" y="27"/>
                  </a:lnTo>
                  <a:lnTo>
                    <a:pt x="75" y="22"/>
                  </a:lnTo>
                  <a:lnTo>
                    <a:pt x="74" y="21"/>
                  </a:lnTo>
                  <a:lnTo>
                    <a:pt x="71" y="16"/>
                  </a:lnTo>
                  <a:lnTo>
                    <a:pt x="69" y="13"/>
                  </a:lnTo>
                  <a:lnTo>
                    <a:pt x="66" y="12"/>
                  </a:lnTo>
                  <a:lnTo>
                    <a:pt x="63" y="9"/>
                  </a:lnTo>
                  <a:lnTo>
                    <a:pt x="60" y="7"/>
                  </a:lnTo>
                  <a:lnTo>
                    <a:pt x="57" y="4"/>
                  </a:lnTo>
                  <a:lnTo>
                    <a:pt x="54" y="3"/>
                  </a:lnTo>
                  <a:lnTo>
                    <a:pt x="51" y="3"/>
                  </a:lnTo>
                  <a:lnTo>
                    <a:pt x="47" y="1"/>
                  </a:lnTo>
                  <a:lnTo>
                    <a:pt x="44" y="0"/>
                  </a:lnTo>
                  <a:lnTo>
                    <a:pt x="39" y="0"/>
                  </a:lnTo>
                  <a:lnTo>
                    <a:pt x="35" y="0"/>
                  </a:lnTo>
                  <a:lnTo>
                    <a:pt x="32" y="1"/>
                  </a:lnTo>
                  <a:lnTo>
                    <a:pt x="27" y="3"/>
                  </a:lnTo>
                  <a:lnTo>
                    <a:pt x="23" y="3"/>
                  </a:lnTo>
                  <a:lnTo>
                    <a:pt x="21" y="4"/>
                  </a:lnTo>
                  <a:lnTo>
                    <a:pt x="17" y="7"/>
                  </a:lnTo>
                  <a:lnTo>
                    <a:pt x="14" y="9"/>
                  </a:lnTo>
                  <a:lnTo>
                    <a:pt x="12" y="12"/>
                  </a:lnTo>
                  <a:lnTo>
                    <a:pt x="9" y="13"/>
                  </a:lnTo>
                  <a:lnTo>
                    <a:pt x="8" y="16"/>
                  </a:lnTo>
                  <a:lnTo>
                    <a:pt x="5" y="21"/>
                  </a:lnTo>
                  <a:lnTo>
                    <a:pt x="3" y="22"/>
                  </a:lnTo>
                  <a:lnTo>
                    <a:pt x="3" y="27"/>
                  </a:lnTo>
                  <a:lnTo>
                    <a:pt x="2" y="30"/>
                  </a:lnTo>
                  <a:lnTo>
                    <a:pt x="0" y="34"/>
                  </a:lnTo>
                  <a:lnTo>
                    <a:pt x="0" y="37"/>
                  </a:lnTo>
                  <a:lnTo>
                    <a:pt x="0" y="42"/>
                  </a:lnTo>
                  <a:lnTo>
                    <a:pt x="2" y="46"/>
                  </a:lnTo>
                  <a:lnTo>
                    <a:pt x="3" y="49"/>
                  </a:lnTo>
                  <a:lnTo>
                    <a:pt x="3" y="52"/>
                  </a:lnTo>
                  <a:lnTo>
                    <a:pt x="5" y="55"/>
                  </a:lnTo>
                  <a:lnTo>
                    <a:pt x="8" y="60"/>
                  </a:lnTo>
                  <a:lnTo>
                    <a:pt x="9" y="61"/>
                  </a:lnTo>
                  <a:lnTo>
                    <a:pt x="12" y="64"/>
                  </a:lnTo>
                  <a:lnTo>
                    <a:pt x="14" y="67"/>
                  </a:lnTo>
                  <a:lnTo>
                    <a:pt x="17" y="69"/>
                  </a:lnTo>
                  <a:lnTo>
                    <a:pt x="21" y="70"/>
                  </a:lnTo>
                  <a:lnTo>
                    <a:pt x="23" y="73"/>
                  </a:lnTo>
                  <a:lnTo>
                    <a:pt x="27" y="73"/>
                  </a:lnTo>
                  <a:lnTo>
                    <a:pt x="32" y="75"/>
                  </a:lnTo>
                  <a:lnTo>
                    <a:pt x="35" y="76"/>
                  </a:lnTo>
                  <a:lnTo>
                    <a:pt x="39" y="76"/>
                  </a:lnTo>
                  <a:lnTo>
                    <a:pt x="44" y="76"/>
                  </a:lnTo>
                  <a:lnTo>
                    <a:pt x="47" y="75"/>
                  </a:lnTo>
                  <a:lnTo>
                    <a:pt x="51" y="73"/>
                  </a:lnTo>
                  <a:lnTo>
                    <a:pt x="54" y="73"/>
                  </a:lnTo>
                  <a:lnTo>
                    <a:pt x="57" y="70"/>
                  </a:lnTo>
                  <a:lnTo>
                    <a:pt x="60" y="69"/>
                  </a:lnTo>
                  <a:lnTo>
                    <a:pt x="63" y="67"/>
                  </a:lnTo>
                  <a:lnTo>
                    <a:pt x="66" y="64"/>
                  </a:lnTo>
                  <a:lnTo>
                    <a:pt x="69" y="61"/>
                  </a:lnTo>
                  <a:lnTo>
                    <a:pt x="71" y="60"/>
                  </a:lnTo>
                  <a:lnTo>
                    <a:pt x="74" y="55"/>
                  </a:lnTo>
                  <a:lnTo>
                    <a:pt x="75" y="52"/>
                  </a:lnTo>
                  <a:lnTo>
                    <a:pt x="75" y="49"/>
                  </a:lnTo>
                  <a:lnTo>
                    <a:pt x="77" y="46"/>
                  </a:lnTo>
                  <a:lnTo>
                    <a:pt x="78" y="42"/>
                  </a:lnTo>
                  <a:lnTo>
                    <a:pt x="78" y="37"/>
                  </a:lnTo>
                </a:path>
              </a:pathLst>
            </a:cu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6914" name="Line 112"/>
            <p:cNvSpPr>
              <a:spLocks noChangeShapeType="1"/>
            </p:cNvSpPr>
            <p:nvPr/>
          </p:nvSpPr>
          <p:spPr bwMode="auto">
            <a:xfrm>
              <a:off x="1328738" y="4914900"/>
              <a:ext cx="65087" cy="4763"/>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915" name="Line 154"/>
            <p:cNvSpPr>
              <a:spLocks noChangeShapeType="1"/>
            </p:cNvSpPr>
            <p:nvPr/>
          </p:nvSpPr>
          <p:spPr bwMode="auto">
            <a:xfrm>
              <a:off x="2522538" y="5484813"/>
              <a:ext cx="307975" cy="1587"/>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916" name="Freeform 155"/>
            <p:cNvSpPr>
              <a:spLocks/>
            </p:cNvSpPr>
            <p:nvPr/>
          </p:nvSpPr>
          <p:spPr bwMode="auto">
            <a:xfrm>
              <a:off x="2600325" y="5356225"/>
              <a:ext cx="152400" cy="128588"/>
            </a:xfrm>
            <a:custGeom>
              <a:avLst/>
              <a:gdLst>
                <a:gd name="T0" fmla="*/ 2147483647 w 77"/>
                <a:gd name="T1" fmla="*/ 2147483647 h 80"/>
                <a:gd name="T2" fmla="*/ 2147483647 w 77"/>
                <a:gd name="T3" fmla="*/ 2147483647 h 80"/>
                <a:gd name="T4" fmla="*/ 2147483647 w 77"/>
                <a:gd name="T5" fmla="*/ 2147483647 h 80"/>
                <a:gd name="T6" fmla="*/ 2147483647 w 77"/>
                <a:gd name="T7" fmla="*/ 2147483647 h 80"/>
                <a:gd name="T8" fmla="*/ 2147483647 w 77"/>
                <a:gd name="T9" fmla="*/ 2147483647 h 80"/>
                <a:gd name="T10" fmla="*/ 2147483647 w 77"/>
                <a:gd name="T11" fmla="*/ 2147483647 h 80"/>
                <a:gd name="T12" fmla="*/ 2147483647 w 77"/>
                <a:gd name="T13" fmla="*/ 2147483647 h 80"/>
                <a:gd name="T14" fmla="*/ 2147483647 w 77"/>
                <a:gd name="T15" fmla="*/ 0 h 80"/>
                <a:gd name="T16" fmla="*/ 2147483647 w 77"/>
                <a:gd name="T17" fmla="*/ 0 h 80"/>
                <a:gd name="T18" fmla="*/ 2147483647 w 77"/>
                <a:gd name="T19" fmla="*/ 2147483647 h 80"/>
                <a:gd name="T20" fmla="*/ 2147483647 w 77"/>
                <a:gd name="T21" fmla="*/ 2147483647 h 80"/>
                <a:gd name="T22" fmla="*/ 2147483647 w 77"/>
                <a:gd name="T23" fmla="*/ 2147483647 h 80"/>
                <a:gd name="T24" fmla="*/ 2147483647 w 77"/>
                <a:gd name="T25" fmla="*/ 2147483647 h 80"/>
                <a:gd name="T26" fmla="*/ 2147483647 w 77"/>
                <a:gd name="T27" fmla="*/ 2147483647 h 80"/>
                <a:gd name="T28" fmla="*/ 2147483647 w 77"/>
                <a:gd name="T29" fmla="*/ 2147483647 h 80"/>
                <a:gd name="T30" fmla="*/ 0 w 77"/>
                <a:gd name="T31" fmla="*/ 2147483647 h 80"/>
                <a:gd name="T32" fmla="*/ 0 w 77"/>
                <a:gd name="T33" fmla="*/ 2147483647 h 80"/>
                <a:gd name="T34" fmla="*/ 2147483647 w 77"/>
                <a:gd name="T35" fmla="*/ 2147483647 h 80"/>
                <a:gd name="T36" fmla="*/ 2147483647 w 77"/>
                <a:gd name="T37" fmla="*/ 2147483647 h 80"/>
                <a:gd name="T38" fmla="*/ 2147483647 w 77"/>
                <a:gd name="T39" fmla="*/ 2147483647 h 80"/>
                <a:gd name="T40" fmla="*/ 2147483647 w 77"/>
                <a:gd name="T41" fmla="*/ 2147483647 h 80"/>
                <a:gd name="T42" fmla="*/ 2147483647 w 77"/>
                <a:gd name="T43" fmla="*/ 2147483647 h 80"/>
                <a:gd name="T44" fmla="*/ 2147483647 w 77"/>
                <a:gd name="T45" fmla="*/ 2147483647 h 80"/>
                <a:gd name="T46" fmla="*/ 2147483647 w 77"/>
                <a:gd name="T47" fmla="*/ 2147483647 h 80"/>
                <a:gd name="T48" fmla="*/ 2147483647 w 77"/>
                <a:gd name="T49" fmla="*/ 2147483647 h 80"/>
                <a:gd name="T50" fmla="*/ 2147483647 w 77"/>
                <a:gd name="T51" fmla="*/ 2147483647 h 80"/>
                <a:gd name="T52" fmla="*/ 2147483647 w 77"/>
                <a:gd name="T53" fmla="*/ 2147483647 h 80"/>
                <a:gd name="T54" fmla="*/ 2147483647 w 77"/>
                <a:gd name="T55" fmla="*/ 2147483647 h 80"/>
                <a:gd name="T56" fmla="*/ 2147483647 w 77"/>
                <a:gd name="T57" fmla="*/ 2147483647 h 80"/>
                <a:gd name="T58" fmla="*/ 2147483647 w 77"/>
                <a:gd name="T59" fmla="*/ 2147483647 h 80"/>
                <a:gd name="T60" fmla="*/ 2147483647 w 77"/>
                <a:gd name="T61" fmla="*/ 2147483647 h 80"/>
                <a:gd name="T62" fmla="*/ 2147483647 w 77"/>
                <a:gd name="T63" fmla="*/ 2147483647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80"/>
                <a:gd name="T98" fmla="*/ 77 w 77"/>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80">
                  <a:moveTo>
                    <a:pt x="77" y="41"/>
                  </a:moveTo>
                  <a:lnTo>
                    <a:pt x="77" y="36"/>
                  </a:lnTo>
                  <a:lnTo>
                    <a:pt x="75" y="32"/>
                  </a:lnTo>
                  <a:lnTo>
                    <a:pt x="74" y="29"/>
                  </a:lnTo>
                  <a:lnTo>
                    <a:pt x="74" y="24"/>
                  </a:lnTo>
                  <a:lnTo>
                    <a:pt x="72" y="21"/>
                  </a:lnTo>
                  <a:lnTo>
                    <a:pt x="69" y="17"/>
                  </a:lnTo>
                  <a:lnTo>
                    <a:pt x="68" y="14"/>
                  </a:lnTo>
                  <a:lnTo>
                    <a:pt x="65" y="12"/>
                  </a:lnTo>
                  <a:lnTo>
                    <a:pt x="63" y="9"/>
                  </a:lnTo>
                  <a:lnTo>
                    <a:pt x="60" y="6"/>
                  </a:lnTo>
                  <a:lnTo>
                    <a:pt x="56" y="5"/>
                  </a:lnTo>
                  <a:lnTo>
                    <a:pt x="53" y="3"/>
                  </a:lnTo>
                  <a:lnTo>
                    <a:pt x="50" y="2"/>
                  </a:lnTo>
                  <a:lnTo>
                    <a:pt x="47" y="2"/>
                  </a:lnTo>
                  <a:lnTo>
                    <a:pt x="42" y="0"/>
                  </a:lnTo>
                  <a:lnTo>
                    <a:pt x="38" y="0"/>
                  </a:lnTo>
                  <a:lnTo>
                    <a:pt x="35" y="0"/>
                  </a:lnTo>
                  <a:lnTo>
                    <a:pt x="30" y="2"/>
                  </a:lnTo>
                  <a:lnTo>
                    <a:pt x="27" y="2"/>
                  </a:lnTo>
                  <a:lnTo>
                    <a:pt x="24" y="3"/>
                  </a:lnTo>
                  <a:lnTo>
                    <a:pt x="21" y="5"/>
                  </a:lnTo>
                  <a:lnTo>
                    <a:pt x="17" y="6"/>
                  </a:lnTo>
                  <a:lnTo>
                    <a:pt x="14" y="9"/>
                  </a:lnTo>
                  <a:lnTo>
                    <a:pt x="12" y="12"/>
                  </a:lnTo>
                  <a:lnTo>
                    <a:pt x="9" y="14"/>
                  </a:lnTo>
                  <a:lnTo>
                    <a:pt x="8" y="17"/>
                  </a:lnTo>
                  <a:lnTo>
                    <a:pt x="5" y="21"/>
                  </a:lnTo>
                  <a:lnTo>
                    <a:pt x="3" y="24"/>
                  </a:lnTo>
                  <a:lnTo>
                    <a:pt x="3" y="29"/>
                  </a:lnTo>
                  <a:lnTo>
                    <a:pt x="2" y="32"/>
                  </a:lnTo>
                  <a:lnTo>
                    <a:pt x="0" y="36"/>
                  </a:lnTo>
                  <a:lnTo>
                    <a:pt x="0" y="41"/>
                  </a:lnTo>
                  <a:lnTo>
                    <a:pt x="0" y="45"/>
                  </a:lnTo>
                  <a:lnTo>
                    <a:pt x="2" y="48"/>
                  </a:lnTo>
                  <a:lnTo>
                    <a:pt x="3" y="51"/>
                  </a:lnTo>
                  <a:lnTo>
                    <a:pt x="3" y="56"/>
                  </a:lnTo>
                  <a:lnTo>
                    <a:pt x="5" y="59"/>
                  </a:lnTo>
                  <a:lnTo>
                    <a:pt x="8" y="62"/>
                  </a:lnTo>
                  <a:lnTo>
                    <a:pt x="9" y="65"/>
                  </a:lnTo>
                  <a:lnTo>
                    <a:pt x="12" y="68"/>
                  </a:lnTo>
                  <a:lnTo>
                    <a:pt x="14" y="71"/>
                  </a:lnTo>
                  <a:lnTo>
                    <a:pt x="17" y="74"/>
                  </a:lnTo>
                  <a:lnTo>
                    <a:pt x="21" y="75"/>
                  </a:lnTo>
                  <a:lnTo>
                    <a:pt x="24" y="77"/>
                  </a:lnTo>
                  <a:lnTo>
                    <a:pt x="27" y="78"/>
                  </a:lnTo>
                  <a:lnTo>
                    <a:pt x="30" y="78"/>
                  </a:lnTo>
                  <a:lnTo>
                    <a:pt x="35" y="80"/>
                  </a:lnTo>
                  <a:lnTo>
                    <a:pt x="38" y="80"/>
                  </a:lnTo>
                  <a:lnTo>
                    <a:pt x="42" y="80"/>
                  </a:lnTo>
                  <a:lnTo>
                    <a:pt x="47" y="78"/>
                  </a:lnTo>
                  <a:lnTo>
                    <a:pt x="50" y="78"/>
                  </a:lnTo>
                  <a:lnTo>
                    <a:pt x="53" y="77"/>
                  </a:lnTo>
                  <a:lnTo>
                    <a:pt x="56" y="75"/>
                  </a:lnTo>
                  <a:lnTo>
                    <a:pt x="60" y="74"/>
                  </a:lnTo>
                  <a:lnTo>
                    <a:pt x="63" y="71"/>
                  </a:lnTo>
                  <a:lnTo>
                    <a:pt x="65" y="68"/>
                  </a:lnTo>
                  <a:lnTo>
                    <a:pt x="68" y="65"/>
                  </a:lnTo>
                  <a:lnTo>
                    <a:pt x="69" y="62"/>
                  </a:lnTo>
                  <a:lnTo>
                    <a:pt x="72" y="59"/>
                  </a:lnTo>
                  <a:lnTo>
                    <a:pt x="74" y="56"/>
                  </a:lnTo>
                  <a:lnTo>
                    <a:pt x="74" y="51"/>
                  </a:lnTo>
                  <a:lnTo>
                    <a:pt x="75" y="48"/>
                  </a:lnTo>
                  <a:lnTo>
                    <a:pt x="77" y="45"/>
                  </a:lnTo>
                  <a:lnTo>
                    <a:pt x="77"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917" name="Freeform 156"/>
            <p:cNvSpPr>
              <a:spLocks/>
            </p:cNvSpPr>
            <p:nvPr/>
          </p:nvSpPr>
          <p:spPr bwMode="auto">
            <a:xfrm>
              <a:off x="2600325" y="5356225"/>
              <a:ext cx="152400" cy="128588"/>
            </a:xfrm>
            <a:custGeom>
              <a:avLst/>
              <a:gdLst>
                <a:gd name="T0" fmla="*/ 2147483647 w 77"/>
                <a:gd name="T1" fmla="*/ 2147483647 h 80"/>
                <a:gd name="T2" fmla="*/ 2147483647 w 77"/>
                <a:gd name="T3" fmla="*/ 2147483647 h 80"/>
                <a:gd name="T4" fmla="*/ 2147483647 w 77"/>
                <a:gd name="T5" fmla="*/ 2147483647 h 80"/>
                <a:gd name="T6" fmla="*/ 2147483647 w 77"/>
                <a:gd name="T7" fmla="*/ 2147483647 h 80"/>
                <a:gd name="T8" fmla="*/ 2147483647 w 77"/>
                <a:gd name="T9" fmla="*/ 2147483647 h 80"/>
                <a:gd name="T10" fmla="*/ 2147483647 w 77"/>
                <a:gd name="T11" fmla="*/ 2147483647 h 80"/>
                <a:gd name="T12" fmla="*/ 2147483647 w 77"/>
                <a:gd name="T13" fmla="*/ 2147483647 h 80"/>
                <a:gd name="T14" fmla="*/ 2147483647 w 77"/>
                <a:gd name="T15" fmla="*/ 0 h 80"/>
                <a:gd name="T16" fmla="*/ 2147483647 w 77"/>
                <a:gd name="T17" fmla="*/ 0 h 80"/>
                <a:gd name="T18" fmla="*/ 2147483647 w 77"/>
                <a:gd name="T19" fmla="*/ 2147483647 h 80"/>
                <a:gd name="T20" fmla="*/ 2147483647 w 77"/>
                <a:gd name="T21" fmla="*/ 2147483647 h 80"/>
                <a:gd name="T22" fmla="*/ 2147483647 w 77"/>
                <a:gd name="T23" fmla="*/ 2147483647 h 80"/>
                <a:gd name="T24" fmla="*/ 2147483647 w 77"/>
                <a:gd name="T25" fmla="*/ 2147483647 h 80"/>
                <a:gd name="T26" fmla="*/ 2147483647 w 77"/>
                <a:gd name="T27" fmla="*/ 2147483647 h 80"/>
                <a:gd name="T28" fmla="*/ 2147483647 w 77"/>
                <a:gd name="T29" fmla="*/ 2147483647 h 80"/>
                <a:gd name="T30" fmla="*/ 0 w 77"/>
                <a:gd name="T31" fmla="*/ 2147483647 h 80"/>
                <a:gd name="T32" fmla="*/ 0 w 77"/>
                <a:gd name="T33" fmla="*/ 2147483647 h 80"/>
                <a:gd name="T34" fmla="*/ 2147483647 w 77"/>
                <a:gd name="T35" fmla="*/ 2147483647 h 80"/>
                <a:gd name="T36" fmla="*/ 2147483647 w 77"/>
                <a:gd name="T37" fmla="*/ 2147483647 h 80"/>
                <a:gd name="T38" fmla="*/ 2147483647 w 77"/>
                <a:gd name="T39" fmla="*/ 2147483647 h 80"/>
                <a:gd name="T40" fmla="*/ 2147483647 w 77"/>
                <a:gd name="T41" fmla="*/ 2147483647 h 80"/>
                <a:gd name="T42" fmla="*/ 2147483647 w 77"/>
                <a:gd name="T43" fmla="*/ 2147483647 h 80"/>
                <a:gd name="T44" fmla="*/ 2147483647 w 77"/>
                <a:gd name="T45" fmla="*/ 2147483647 h 80"/>
                <a:gd name="T46" fmla="*/ 2147483647 w 77"/>
                <a:gd name="T47" fmla="*/ 2147483647 h 80"/>
                <a:gd name="T48" fmla="*/ 2147483647 w 77"/>
                <a:gd name="T49" fmla="*/ 2147483647 h 80"/>
                <a:gd name="T50" fmla="*/ 2147483647 w 77"/>
                <a:gd name="T51" fmla="*/ 2147483647 h 80"/>
                <a:gd name="T52" fmla="*/ 2147483647 w 77"/>
                <a:gd name="T53" fmla="*/ 2147483647 h 80"/>
                <a:gd name="T54" fmla="*/ 2147483647 w 77"/>
                <a:gd name="T55" fmla="*/ 2147483647 h 80"/>
                <a:gd name="T56" fmla="*/ 2147483647 w 77"/>
                <a:gd name="T57" fmla="*/ 2147483647 h 80"/>
                <a:gd name="T58" fmla="*/ 2147483647 w 77"/>
                <a:gd name="T59" fmla="*/ 2147483647 h 80"/>
                <a:gd name="T60" fmla="*/ 2147483647 w 77"/>
                <a:gd name="T61" fmla="*/ 2147483647 h 80"/>
                <a:gd name="T62" fmla="*/ 2147483647 w 77"/>
                <a:gd name="T63" fmla="*/ 2147483647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80"/>
                <a:gd name="T98" fmla="*/ 77 w 77"/>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80">
                  <a:moveTo>
                    <a:pt x="77" y="41"/>
                  </a:moveTo>
                  <a:lnTo>
                    <a:pt x="77" y="36"/>
                  </a:lnTo>
                  <a:lnTo>
                    <a:pt x="75" y="32"/>
                  </a:lnTo>
                  <a:lnTo>
                    <a:pt x="74" y="29"/>
                  </a:lnTo>
                  <a:lnTo>
                    <a:pt x="74" y="24"/>
                  </a:lnTo>
                  <a:lnTo>
                    <a:pt x="72" y="21"/>
                  </a:lnTo>
                  <a:lnTo>
                    <a:pt x="69" y="17"/>
                  </a:lnTo>
                  <a:lnTo>
                    <a:pt x="68" y="14"/>
                  </a:lnTo>
                  <a:lnTo>
                    <a:pt x="65" y="12"/>
                  </a:lnTo>
                  <a:lnTo>
                    <a:pt x="63" y="9"/>
                  </a:lnTo>
                  <a:lnTo>
                    <a:pt x="60" y="6"/>
                  </a:lnTo>
                  <a:lnTo>
                    <a:pt x="56" y="5"/>
                  </a:lnTo>
                  <a:lnTo>
                    <a:pt x="53" y="3"/>
                  </a:lnTo>
                  <a:lnTo>
                    <a:pt x="50" y="2"/>
                  </a:lnTo>
                  <a:lnTo>
                    <a:pt x="47" y="2"/>
                  </a:lnTo>
                  <a:lnTo>
                    <a:pt x="42" y="0"/>
                  </a:lnTo>
                  <a:lnTo>
                    <a:pt x="38" y="0"/>
                  </a:lnTo>
                  <a:lnTo>
                    <a:pt x="35" y="0"/>
                  </a:lnTo>
                  <a:lnTo>
                    <a:pt x="30" y="2"/>
                  </a:lnTo>
                  <a:lnTo>
                    <a:pt x="27" y="2"/>
                  </a:lnTo>
                  <a:lnTo>
                    <a:pt x="24" y="3"/>
                  </a:lnTo>
                  <a:lnTo>
                    <a:pt x="21" y="5"/>
                  </a:lnTo>
                  <a:lnTo>
                    <a:pt x="17" y="6"/>
                  </a:lnTo>
                  <a:lnTo>
                    <a:pt x="14" y="9"/>
                  </a:lnTo>
                  <a:lnTo>
                    <a:pt x="12" y="12"/>
                  </a:lnTo>
                  <a:lnTo>
                    <a:pt x="9" y="14"/>
                  </a:lnTo>
                  <a:lnTo>
                    <a:pt x="8" y="17"/>
                  </a:lnTo>
                  <a:lnTo>
                    <a:pt x="5" y="21"/>
                  </a:lnTo>
                  <a:lnTo>
                    <a:pt x="3" y="24"/>
                  </a:lnTo>
                  <a:lnTo>
                    <a:pt x="3" y="29"/>
                  </a:lnTo>
                  <a:lnTo>
                    <a:pt x="2" y="32"/>
                  </a:lnTo>
                  <a:lnTo>
                    <a:pt x="0" y="36"/>
                  </a:lnTo>
                  <a:lnTo>
                    <a:pt x="0" y="41"/>
                  </a:lnTo>
                  <a:lnTo>
                    <a:pt x="0" y="45"/>
                  </a:lnTo>
                  <a:lnTo>
                    <a:pt x="2" y="48"/>
                  </a:lnTo>
                  <a:lnTo>
                    <a:pt x="3" y="51"/>
                  </a:lnTo>
                  <a:lnTo>
                    <a:pt x="3" y="56"/>
                  </a:lnTo>
                  <a:lnTo>
                    <a:pt x="5" y="59"/>
                  </a:lnTo>
                  <a:lnTo>
                    <a:pt x="8" y="62"/>
                  </a:lnTo>
                  <a:lnTo>
                    <a:pt x="9" y="65"/>
                  </a:lnTo>
                  <a:lnTo>
                    <a:pt x="12" y="68"/>
                  </a:lnTo>
                  <a:lnTo>
                    <a:pt x="14" y="71"/>
                  </a:lnTo>
                  <a:lnTo>
                    <a:pt x="17" y="74"/>
                  </a:lnTo>
                  <a:lnTo>
                    <a:pt x="21" y="75"/>
                  </a:lnTo>
                  <a:lnTo>
                    <a:pt x="24" y="77"/>
                  </a:lnTo>
                  <a:lnTo>
                    <a:pt x="27" y="78"/>
                  </a:lnTo>
                  <a:lnTo>
                    <a:pt x="30" y="78"/>
                  </a:lnTo>
                  <a:lnTo>
                    <a:pt x="35" y="80"/>
                  </a:lnTo>
                  <a:lnTo>
                    <a:pt x="38" y="80"/>
                  </a:lnTo>
                  <a:lnTo>
                    <a:pt x="42" y="80"/>
                  </a:lnTo>
                  <a:lnTo>
                    <a:pt x="47" y="78"/>
                  </a:lnTo>
                  <a:lnTo>
                    <a:pt x="50" y="78"/>
                  </a:lnTo>
                  <a:lnTo>
                    <a:pt x="53" y="77"/>
                  </a:lnTo>
                  <a:lnTo>
                    <a:pt x="56" y="75"/>
                  </a:lnTo>
                  <a:lnTo>
                    <a:pt x="60" y="74"/>
                  </a:lnTo>
                  <a:lnTo>
                    <a:pt x="63" y="71"/>
                  </a:lnTo>
                  <a:lnTo>
                    <a:pt x="65" y="68"/>
                  </a:lnTo>
                  <a:lnTo>
                    <a:pt x="68" y="65"/>
                  </a:lnTo>
                  <a:lnTo>
                    <a:pt x="69" y="62"/>
                  </a:lnTo>
                  <a:lnTo>
                    <a:pt x="72" y="59"/>
                  </a:lnTo>
                  <a:lnTo>
                    <a:pt x="74" y="56"/>
                  </a:lnTo>
                  <a:lnTo>
                    <a:pt x="74" y="51"/>
                  </a:lnTo>
                  <a:lnTo>
                    <a:pt x="75" y="48"/>
                  </a:lnTo>
                  <a:lnTo>
                    <a:pt x="77" y="45"/>
                  </a:lnTo>
                  <a:lnTo>
                    <a:pt x="77" y="41"/>
                  </a:lnTo>
                </a:path>
              </a:pathLst>
            </a:cu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6918" name="Line 157"/>
            <p:cNvSpPr>
              <a:spLocks noChangeShapeType="1"/>
            </p:cNvSpPr>
            <p:nvPr/>
          </p:nvSpPr>
          <p:spPr bwMode="auto">
            <a:xfrm>
              <a:off x="2646363" y="5422900"/>
              <a:ext cx="60325" cy="1588"/>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919" name="Rectangle 166"/>
            <p:cNvSpPr>
              <a:spLocks noChangeArrowheads="1"/>
            </p:cNvSpPr>
            <p:nvPr/>
          </p:nvSpPr>
          <p:spPr bwMode="auto">
            <a:xfrm>
              <a:off x="2563813" y="4505325"/>
              <a:ext cx="2190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z="2800">
                <a:cs typeface="Arial" charset="0"/>
              </a:endParaRPr>
            </a:p>
          </p:txBody>
        </p:sp>
        <p:sp>
          <p:nvSpPr>
            <p:cNvPr id="36920" name="Rectangle 176"/>
            <p:cNvSpPr>
              <a:spLocks noChangeArrowheads="1"/>
            </p:cNvSpPr>
            <p:nvPr/>
          </p:nvSpPr>
          <p:spPr bwMode="auto">
            <a:xfrm>
              <a:off x="977900" y="4229100"/>
              <a:ext cx="915988" cy="77788"/>
            </a:xfrm>
            <a:prstGeom prst="rect">
              <a:avLst/>
            </a:prstGeom>
            <a:solidFill>
              <a:srgbClr val="CC0099"/>
            </a:solidFill>
            <a:ln w="9">
              <a:solidFill>
                <a:srgbClr val="CC0099"/>
              </a:solidFill>
              <a:miter lim="800000"/>
              <a:headEnd/>
              <a:tailEnd/>
            </a:ln>
          </p:spPr>
          <p:txBody>
            <a:bodyPr/>
            <a:lstStyle/>
            <a:p>
              <a:endParaRPr lang="fr-FR" sz="2800">
                <a:cs typeface="Arial" charset="0"/>
              </a:endParaRPr>
            </a:p>
          </p:txBody>
        </p:sp>
        <p:grpSp>
          <p:nvGrpSpPr>
            <p:cNvPr id="36921" name="Group 294"/>
            <p:cNvGrpSpPr>
              <a:grpSpLocks/>
            </p:cNvGrpSpPr>
            <p:nvPr/>
          </p:nvGrpSpPr>
          <p:grpSpPr bwMode="auto">
            <a:xfrm>
              <a:off x="1547813" y="5084763"/>
              <a:ext cx="312737" cy="604837"/>
              <a:chOff x="3710860" y="4178957"/>
              <a:chExt cx="312455" cy="604871"/>
            </a:xfrm>
          </p:grpSpPr>
          <p:sp>
            <p:nvSpPr>
              <p:cNvPr id="36925" name="Freeform 100"/>
              <p:cNvSpPr>
                <a:spLocks/>
              </p:cNvSpPr>
              <p:nvPr/>
            </p:nvSpPr>
            <p:spPr bwMode="auto">
              <a:xfrm rot="-9667552">
                <a:off x="3778154" y="4178957"/>
                <a:ext cx="131663" cy="123333"/>
              </a:xfrm>
              <a:custGeom>
                <a:avLst/>
                <a:gdLst>
                  <a:gd name="T0" fmla="*/ 2147483647 w 67"/>
                  <a:gd name="T1" fmla="*/ 2147483647 h 77"/>
                  <a:gd name="T2" fmla="*/ 0 w 67"/>
                  <a:gd name="T3" fmla="*/ 2147483647 h 77"/>
                  <a:gd name="T4" fmla="*/ 2147483647 w 67"/>
                  <a:gd name="T5" fmla="*/ 2147483647 h 77"/>
                  <a:gd name="T6" fmla="*/ 2147483647 w 67"/>
                  <a:gd name="T7" fmla="*/ 2147483647 h 77"/>
                  <a:gd name="T8" fmla="*/ 2147483647 w 67"/>
                  <a:gd name="T9" fmla="*/ 2147483647 h 77"/>
                  <a:gd name="T10" fmla="*/ 2147483647 w 67"/>
                  <a:gd name="T11" fmla="*/ 2147483647 h 77"/>
                  <a:gd name="T12" fmla="*/ 2147483647 w 67"/>
                  <a:gd name="T13" fmla="*/ 2147483647 h 77"/>
                  <a:gd name="T14" fmla="*/ 2147483647 w 67"/>
                  <a:gd name="T15" fmla="*/ 2147483647 h 77"/>
                  <a:gd name="T16" fmla="*/ 2147483647 w 67"/>
                  <a:gd name="T17" fmla="*/ 2147483647 h 77"/>
                  <a:gd name="T18" fmla="*/ 2147483647 w 67"/>
                  <a:gd name="T19" fmla="*/ 2147483647 h 77"/>
                  <a:gd name="T20" fmla="*/ 2147483647 w 67"/>
                  <a:gd name="T21" fmla="*/ 2147483647 h 77"/>
                  <a:gd name="T22" fmla="*/ 2147483647 w 67"/>
                  <a:gd name="T23" fmla="*/ 2147483647 h 77"/>
                  <a:gd name="T24" fmla="*/ 2147483647 w 67"/>
                  <a:gd name="T25" fmla="*/ 0 h 77"/>
                  <a:gd name="T26" fmla="*/ 2147483647 w 67"/>
                  <a:gd name="T27" fmla="*/ 2147483647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77"/>
                  <a:gd name="T44" fmla="*/ 67 w 67"/>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77">
                    <a:moveTo>
                      <a:pt x="67" y="77"/>
                    </a:moveTo>
                    <a:lnTo>
                      <a:pt x="0" y="34"/>
                    </a:lnTo>
                    <a:lnTo>
                      <a:pt x="4" y="33"/>
                    </a:lnTo>
                    <a:lnTo>
                      <a:pt x="10" y="33"/>
                    </a:lnTo>
                    <a:lnTo>
                      <a:pt x="15" y="31"/>
                    </a:lnTo>
                    <a:lnTo>
                      <a:pt x="19" y="31"/>
                    </a:lnTo>
                    <a:lnTo>
                      <a:pt x="24" y="30"/>
                    </a:lnTo>
                    <a:lnTo>
                      <a:pt x="28" y="27"/>
                    </a:lnTo>
                    <a:lnTo>
                      <a:pt x="36" y="24"/>
                    </a:lnTo>
                    <a:lnTo>
                      <a:pt x="43" y="18"/>
                    </a:lnTo>
                    <a:lnTo>
                      <a:pt x="52" y="13"/>
                    </a:lnTo>
                    <a:lnTo>
                      <a:pt x="57" y="7"/>
                    </a:lnTo>
                    <a:lnTo>
                      <a:pt x="63" y="0"/>
                    </a:lnTo>
                    <a:lnTo>
                      <a:pt x="6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926" name="Freeform 178"/>
              <p:cNvSpPr>
                <a:spLocks/>
              </p:cNvSpPr>
              <p:nvPr/>
            </p:nvSpPr>
            <p:spPr bwMode="auto">
              <a:xfrm rot="-9699720">
                <a:off x="3710860" y="4256860"/>
                <a:ext cx="312455" cy="526968"/>
              </a:xfrm>
              <a:custGeom>
                <a:avLst/>
                <a:gdLst>
                  <a:gd name="T0" fmla="*/ 2147483647 w 159"/>
                  <a:gd name="T1" fmla="*/ 0 h 329"/>
                  <a:gd name="T2" fmla="*/ 2147483647 w 159"/>
                  <a:gd name="T3" fmla="*/ 2147483647 h 329"/>
                  <a:gd name="T4" fmla="*/ 2147483647 w 159"/>
                  <a:gd name="T5" fmla="*/ 2147483647 h 329"/>
                  <a:gd name="T6" fmla="*/ 2147483647 w 159"/>
                  <a:gd name="T7" fmla="*/ 2147483647 h 329"/>
                  <a:gd name="T8" fmla="*/ 2147483647 w 159"/>
                  <a:gd name="T9" fmla="*/ 2147483647 h 329"/>
                  <a:gd name="T10" fmla="*/ 2147483647 w 159"/>
                  <a:gd name="T11" fmla="*/ 2147483647 h 329"/>
                  <a:gd name="T12" fmla="*/ 2147483647 w 159"/>
                  <a:gd name="T13" fmla="*/ 2147483647 h 329"/>
                  <a:gd name="T14" fmla="*/ 2147483647 w 159"/>
                  <a:gd name="T15" fmla="*/ 2147483647 h 329"/>
                  <a:gd name="T16" fmla="*/ 2147483647 w 159"/>
                  <a:gd name="T17" fmla="*/ 2147483647 h 329"/>
                  <a:gd name="T18" fmla="*/ 2147483647 w 159"/>
                  <a:gd name="T19" fmla="*/ 2147483647 h 329"/>
                  <a:gd name="T20" fmla="*/ 2147483647 w 159"/>
                  <a:gd name="T21" fmla="*/ 2147483647 h 329"/>
                  <a:gd name="T22" fmla="*/ 2147483647 w 159"/>
                  <a:gd name="T23" fmla="*/ 2147483647 h 329"/>
                  <a:gd name="T24" fmla="*/ 2147483647 w 159"/>
                  <a:gd name="T25" fmla="*/ 2147483647 h 329"/>
                  <a:gd name="T26" fmla="*/ 2147483647 w 159"/>
                  <a:gd name="T27" fmla="*/ 2147483647 h 329"/>
                  <a:gd name="T28" fmla="*/ 2147483647 w 159"/>
                  <a:gd name="T29" fmla="*/ 2147483647 h 329"/>
                  <a:gd name="T30" fmla="*/ 2147483647 w 159"/>
                  <a:gd name="T31" fmla="*/ 2147483647 h 329"/>
                  <a:gd name="T32" fmla="*/ 2147483647 w 159"/>
                  <a:gd name="T33" fmla="*/ 2147483647 h 329"/>
                  <a:gd name="T34" fmla="*/ 2147483647 w 159"/>
                  <a:gd name="T35" fmla="*/ 2147483647 h 329"/>
                  <a:gd name="T36" fmla="*/ 2147483647 w 159"/>
                  <a:gd name="T37" fmla="*/ 2147483647 h 329"/>
                  <a:gd name="T38" fmla="*/ 2147483647 w 159"/>
                  <a:gd name="T39" fmla="*/ 2147483647 h 329"/>
                  <a:gd name="T40" fmla="*/ 2147483647 w 159"/>
                  <a:gd name="T41" fmla="*/ 2147483647 h 329"/>
                  <a:gd name="T42" fmla="*/ 2147483647 w 159"/>
                  <a:gd name="T43" fmla="*/ 2147483647 h 329"/>
                  <a:gd name="T44" fmla="*/ 2147483647 w 159"/>
                  <a:gd name="T45" fmla="*/ 2147483647 h 329"/>
                  <a:gd name="T46" fmla="*/ 2147483647 w 159"/>
                  <a:gd name="T47" fmla="*/ 2147483647 h 329"/>
                  <a:gd name="T48" fmla="*/ 2147483647 w 159"/>
                  <a:gd name="T49" fmla="*/ 2147483647 h 329"/>
                  <a:gd name="T50" fmla="*/ 2147483647 w 159"/>
                  <a:gd name="T51" fmla="*/ 2147483647 h 329"/>
                  <a:gd name="T52" fmla="*/ 2147483647 w 159"/>
                  <a:gd name="T53" fmla="*/ 2147483647 h 329"/>
                  <a:gd name="T54" fmla="*/ 2147483647 w 159"/>
                  <a:gd name="T55" fmla="*/ 2147483647 h 329"/>
                  <a:gd name="T56" fmla="*/ 2147483647 w 159"/>
                  <a:gd name="T57" fmla="*/ 2147483647 h 329"/>
                  <a:gd name="T58" fmla="*/ 2147483647 w 159"/>
                  <a:gd name="T59" fmla="*/ 2147483647 h 329"/>
                  <a:gd name="T60" fmla="*/ 2147483647 w 159"/>
                  <a:gd name="T61" fmla="*/ 2147483647 h 329"/>
                  <a:gd name="T62" fmla="*/ 2147483647 w 159"/>
                  <a:gd name="T63" fmla="*/ 2147483647 h 329"/>
                  <a:gd name="T64" fmla="*/ 2147483647 w 159"/>
                  <a:gd name="T65" fmla="*/ 2147483647 h 329"/>
                  <a:gd name="T66" fmla="*/ 2147483647 w 159"/>
                  <a:gd name="T67" fmla="*/ 2147483647 h 329"/>
                  <a:gd name="T68" fmla="*/ 2147483647 w 159"/>
                  <a:gd name="T69" fmla="*/ 2147483647 h 329"/>
                  <a:gd name="T70" fmla="*/ 2147483647 w 159"/>
                  <a:gd name="T71" fmla="*/ 2147483647 h 329"/>
                  <a:gd name="T72" fmla="*/ 2147483647 w 159"/>
                  <a:gd name="T73" fmla="*/ 2147483647 h 329"/>
                  <a:gd name="T74" fmla="*/ 2147483647 w 159"/>
                  <a:gd name="T75" fmla="*/ 2147483647 h 329"/>
                  <a:gd name="T76" fmla="*/ 2147483647 w 159"/>
                  <a:gd name="T77" fmla="*/ 2147483647 h 329"/>
                  <a:gd name="T78" fmla="*/ 2147483647 w 159"/>
                  <a:gd name="T79" fmla="*/ 2147483647 h 329"/>
                  <a:gd name="T80" fmla="*/ 2147483647 w 159"/>
                  <a:gd name="T81" fmla="*/ 2147483647 h 329"/>
                  <a:gd name="T82" fmla="*/ 2147483647 w 159"/>
                  <a:gd name="T83" fmla="*/ 2147483647 h 329"/>
                  <a:gd name="T84" fmla="*/ 2147483647 w 159"/>
                  <a:gd name="T85" fmla="*/ 2147483647 h 3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
                  <a:gd name="T130" fmla="*/ 0 h 329"/>
                  <a:gd name="T131" fmla="*/ 159 w 159"/>
                  <a:gd name="T132" fmla="*/ 329 h 3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 h="329">
                    <a:moveTo>
                      <a:pt x="0" y="0"/>
                    </a:moveTo>
                    <a:lnTo>
                      <a:pt x="14" y="0"/>
                    </a:lnTo>
                    <a:lnTo>
                      <a:pt x="15" y="0"/>
                    </a:lnTo>
                    <a:lnTo>
                      <a:pt x="17" y="1"/>
                    </a:lnTo>
                    <a:lnTo>
                      <a:pt x="20" y="1"/>
                    </a:lnTo>
                    <a:lnTo>
                      <a:pt x="21" y="3"/>
                    </a:lnTo>
                    <a:lnTo>
                      <a:pt x="23" y="3"/>
                    </a:lnTo>
                    <a:lnTo>
                      <a:pt x="23" y="6"/>
                    </a:lnTo>
                    <a:lnTo>
                      <a:pt x="23" y="7"/>
                    </a:lnTo>
                    <a:lnTo>
                      <a:pt x="23" y="9"/>
                    </a:lnTo>
                    <a:lnTo>
                      <a:pt x="23" y="12"/>
                    </a:lnTo>
                    <a:lnTo>
                      <a:pt x="9" y="60"/>
                    </a:lnTo>
                    <a:lnTo>
                      <a:pt x="9" y="61"/>
                    </a:lnTo>
                    <a:lnTo>
                      <a:pt x="9" y="63"/>
                    </a:lnTo>
                    <a:lnTo>
                      <a:pt x="11" y="66"/>
                    </a:lnTo>
                    <a:lnTo>
                      <a:pt x="11" y="67"/>
                    </a:lnTo>
                    <a:lnTo>
                      <a:pt x="12" y="69"/>
                    </a:lnTo>
                    <a:lnTo>
                      <a:pt x="14" y="70"/>
                    </a:lnTo>
                    <a:lnTo>
                      <a:pt x="15" y="72"/>
                    </a:lnTo>
                    <a:lnTo>
                      <a:pt x="17" y="72"/>
                    </a:lnTo>
                    <a:lnTo>
                      <a:pt x="20" y="72"/>
                    </a:lnTo>
                    <a:lnTo>
                      <a:pt x="23" y="72"/>
                    </a:lnTo>
                    <a:lnTo>
                      <a:pt x="24" y="72"/>
                    </a:lnTo>
                    <a:lnTo>
                      <a:pt x="26" y="70"/>
                    </a:lnTo>
                    <a:lnTo>
                      <a:pt x="29" y="69"/>
                    </a:lnTo>
                    <a:lnTo>
                      <a:pt x="30" y="69"/>
                    </a:lnTo>
                    <a:lnTo>
                      <a:pt x="32" y="67"/>
                    </a:lnTo>
                    <a:lnTo>
                      <a:pt x="35" y="67"/>
                    </a:lnTo>
                    <a:lnTo>
                      <a:pt x="36" y="67"/>
                    </a:lnTo>
                    <a:lnTo>
                      <a:pt x="39" y="69"/>
                    </a:lnTo>
                    <a:lnTo>
                      <a:pt x="41" y="69"/>
                    </a:lnTo>
                    <a:lnTo>
                      <a:pt x="41" y="72"/>
                    </a:lnTo>
                    <a:lnTo>
                      <a:pt x="44" y="73"/>
                    </a:lnTo>
                    <a:lnTo>
                      <a:pt x="44" y="75"/>
                    </a:lnTo>
                    <a:lnTo>
                      <a:pt x="44" y="78"/>
                    </a:lnTo>
                    <a:lnTo>
                      <a:pt x="44" y="79"/>
                    </a:lnTo>
                    <a:lnTo>
                      <a:pt x="36" y="106"/>
                    </a:lnTo>
                    <a:lnTo>
                      <a:pt x="36" y="109"/>
                    </a:lnTo>
                    <a:lnTo>
                      <a:pt x="36" y="111"/>
                    </a:lnTo>
                    <a:lnTo>
                      <a:pt x="36" y="112"/>
                    </a:lnTo>
                    <a:lnTo>
                      <a:pt x="38" y="114"/>
                    </a:lnTo>
                    <a:lnTo>
                      <a:pt x="39" y="117"/>
                    </a:lnTo>
                    <a:lnTo>
                      <a:pt x="41" y="118"/>
                    </a:lnTo>
                    <a:lnTo>
                      <a:pt x="44" y="120"/>
                    </a:lnTo>
                    <a:lnTo>
                      <a:pt x="45" y="120"/>
                    </a:lnTo>
                    <a:lnTo>
                      <a:pt x="50" y="120"/>
                    </a:lnTo>
                    <a:lnTo>
                      <a:pt x="51" y="118"/>
                    </a:lnTo>
                    <a:lnTo>
                      <a:pt x="53" y="118"/>
                    </a:lnTo>
                    <a:lnTo>
                      <a:pt x="54" y="117"/>
                    </a:lnTo>
                    <a:lnTo>
                      <a:pt x="57" y="115"/>
                    </a:lnTo>
                    <a:lnTo>
                      <a:pt x="59" y="114"/>
                    </a:lnTo>
                    <a:lnTo>
                      <a:pt x="62" y="114"/>
                    </a:lnTo>
                    <a:lnTo>
                      <a:pt x="63" y="114"/>
                    </a:lnTo>
                    <a:lnTo>
                      <a:pt x="65" y="115"/>
                    </a:lnTo>
                    <a:lnTo>
                      <a:pt x="66" y="117"/>
                    </a:lnTo>
                    <a:lnTo>
                      <a:pt x="68" y="118"/>
                    </a:lnTo>
                    <a:lnTo>
                      <a:pt x="69" y="120"/>
                    </a:lnTo>
                    <a:lnTo>
                      <a:pt x="71" y="123"/>
                    </a:lnTo>
                    <a:lnTo>
                      <a:pt x="71" y="126"/>
                    </a:lnTo>
                    <a:lnTo>
                      <a:pt x="71" y="127"/>
                    </a:lnTo>
                    <a:lnTo>
                      <a:pt x="63" y="154"/>
                    </a:lnTo>
                    <a:lnTo>
                      <a:pt x="62" y="156"/>
                    </a:lnTo>
                    <a:lnTo>
                      <a:pt x="62" y="157"/>
                    </a:lnTo>
                    <a:lnTo>
                      <a:pt x="63" y="160"/>
                    </a:lnTo>
                    <a:lnTo>
                      <a:pt x="63" y="162"/>
                    </a:lnTo>
                    <a:lnTo>
                      <a:pt x="65" y="163"/>
                    </a:lnTo>
                    <a:lnTo>
                      <a:pt x="66" y="165"/>
                    </a:lnTo>
                    <a:lnTo>
                      <a:pt x="68" y="165"/>
                    </a:lnTo>
                    <a:lnTo>
                      <a:pt x="71" y="166"/>
                    </a:lnTo>
                    <a:lnTo>
                      <a:pt x="72" y="166"/>
                    </a:lnTo>
                    <a:lnTo>
                      <a:pt x="75" y="166"/>
                    </a:lnTo>
                    <a:lnTo>
                      <a:pt x="78" y="165"/>
                    </a:lnTo>
                    <a:lnTo>
                      <a:pt x="80" y="165"/>
                    </a:lnTo>
                    <a:lnTo>
                      <a:pt x="81" y="163"/>
                    </a:lnTo>
                    <a:lnTo>
                      <a:pt x="83" y="163"/>
                    </a:lnTo>
                    <a:lnTo>
                      <a:pt x="86" y="162"/>
                    </a:lnTo>
                    <a:lnTo>
                      <a:pt x="87" y="162"/>
                    </a:lnTo>
                    <a:lnTo>
                      <a:pt x="89" y="162"/>
                    </a:lnTo>
                    <a:lnTo>
                      <a:pt x="90" y="163"/>
                    </a:lnTo>
                    <a:lnTo>
                      <a:pt x="93" y="163"/>
                    </a:lnTo>
                    <a:lnTo>
                      <a:pt x="95" y="165"/>
                    </a:lnTo>
                    <a:lnTo>
                      <a:pt x="96" y="168"/>
                    </a:lnTo>
                    <a:lnTo>
                      <a:pt x="98" y="169"/>
                    </a:lnTo>
                    <a:lnTo>
                      <a:pt x="98" y="172"/>
                    </a:lnTo>
                    <a:lnTo>
                      <a:pt x="98" y="174"/>
                    </a:lnTo>
                    <a:lnTo>
                      <a:pt x="89" y="201"/>
                    </a:lnTo>
                    <a:lnTo>
                      <a:pt x="89" y="204"/>
                    </a:lnTo>
                    <a:lnTo>
                      <a:pt x="89" y="205"/>
                    </a:lnTo>
                    <a:lnTo>
                      <a:pt x="90" y="207"/>
                    </a:lnTo>
                    <a:lnTo>
                      <a:pt x="90" y="208"/>
                    </a:lnTo>
                    <a:lnTo>
                      <a:pt x="92" y="211"/>
                    </a:lnTo>
                    <a:lnTo>
                      <a:pt x="93" y="211"/>
                    </a:lnTo>
                    <a:lnTo>
                      <a:pt x="95" y="213"/>
                    </a:lnTo>
                    <a:lnTo>
                      <a:pt x="98" y="214"/>
                    </a:lnTo>
                    <a:lnTo>
                      <a:pt x="99" y="214"/>
                    </a:lnTo>
                    <a:lnTo>
                      <a:pt x="102" y="214"/>
                    </a:lnTo>
                    <a:lnTo>
                      <a:pt x="104" y="213"/>
                    </a:lnTo>
                    <a:lnTo>
                      <a:pt x="107" y="211"/>
                    </a:lnTo>
                    <a:lnTo>
                      <a:pt x="108" y="211"/>
                    </a:lnTo>
                    <a:lnTo>
                      <a:pt x="110" y="210"/>
                    </a:lnTo>
                    <a:lnTo>
                      <a:pt x="111" y="208"/>
                    </a:lnTo>
                    <a:lnTo>
                      <a:pt x="114" y="208"/>
                    </a:lnTo>
                    <a:lnTo>
                      <a:pt x="116" y="208"/>
                    </a:lnTo>
                    <a:lnTo>
                      <a:pt x="117" y="210"/>
                    </a:lnTo>
                    <a:lnTo>
                      <a:pt x="120" y="211"/>
                    </a:lnTo>
                    <a:lnTo>
                      <a:pt x="120" y="213"/>
                    </a:lnTo>
                    <a:lnTo>
                      <a:pt x="123" y="214"/>
                    </a:lnTo>
                    <a:lnTo>
                      <a:pt x="123" y="217"/>
                    </a:lnTo>
                    <a:lnTo>
                      <a:pt x="123" y="219"/>
                    </a:lnTo>
                    <a:lnTo>
                      <a:pt x="123" y="222"/>
                    </a:lnTo>
                    <a:lnTo>
                      <a:pt x="110" y="270"/>
                    </a:lnTo>
                    <a:lnTo>
                      <a:pt x="110" y="271"/>
                    </a:lnTo>
                    <a:lnTo>
                      <a:pt x="110" y="274"/>
                    </a:lnTo>
                    <a:lnTo>
                      <a:pt x="110" y="276"/>
                    </a:lnTo>
                    <a:lnTo>
                      <a:pt x="111" y="277"/>
                    </a:lnTo>
                    <a:lnTo>
                      <a:pt x="111" y="279"/>
                    </a:lnTo>
                    <a:lnTo>
                      <a:pt x="114" y="280"/>
                    </a:lnTo>
                    <a:lnTo>
                      <a:pt x="116" y="282"/>
                    </a:lnTo>
                    <a:lnTo>
                      <a:pt x="117" y="282"/>
                    </a:lnTo>
                    <a:lnTo>
                      <a:pt x="120" y="282"/>
                    </a:lnTo>
                    <a:lnTo>
                      <a:pt x="123" y="282"/>
                    </a:lnTo>
                    <a:lnTo>
                      <a:pt x="126" y="283"/>
                    </a:lnTo>
                    <a:lnTo>
                      <a:pt x="129" y="285"/>
                    </a:lnTo>
                    <a:lnTo>
                      <a:pt x="131" y="285"/>
                    </a:lnTo>
                    <a:lnTo>
                      <a:pt x="134" y="288"/>
                    </a:lnTo>
                    <a:lnTo>
                      <a:pt x="135" y="289"/>
                    </a:lnTo>
                    <a:lnTo>
                      <a:pt x="138" y="291"/>
                    </a:lnTo>
                    <a:lnTo>
                      <a:pt x="140" y="294"/>
                    </a:lnTo>
                    <a:lnTo>
                      <a:pt x="159" y="32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36922" name="Group 291"/>
            <p:cNvGrpSpPr>
              <a:grpSpLocks/>
            </p:cNvGrpSpPr>
            <p:nvPr/>
          </p:nvGrpSpPr>
          <p:grpSpPr bwMode="auto">
            <a:xfrm rot="10166292">
              <a:off x="952500" y="5037138"/>
              <a:ext cx="312738" cy="608012"/>
              <a:chOff x="6466276" y="3526162"/>
              <a:chExt cx="312455" cy="608642"/>
            </a:xfrm>
          </p:grpSpPr>
          <p:sp>
            <p:nvSpPr>
              <p:cNvPr id="36923" name="Freeform 101"/>
              <p:cNvSpPr>
                <a:spLocks/>
              </p:cNvSpPr>
              <p:nvPr/>
            </p:nvSpPr>
            <p:spPr bwMode="auto">
              <a:xfrm>
                <a:off x="6516216" y="4005064"/>
                <a:ext cx="129699" cy="129740"/>
              </a:xfrm>
              <a:custGeom>
                <a:avLst/>
                <a:gdLst>
                  <a:gd name="T0" fmla="*/ 0 w 66"/>
                  <a:gd name="T1" fmla="*/ 2147483647 h 81"/>
                  <a:gd name="T2" fmla="*/ 2147483647 w 66"/>
                  <a:gd name="T3" fmla="*/ 2147483647 h 81"/>
                  <a:gd name="T4" fmla="*/ 2147483647 w 66"/>
                  <a:gd name="T5" fmla="*/ 2147483647 h 81"/>
                  <a:gd name="T6" fmla="*/ 2147483647 w 66"/>
                  <a:gd name="T7" fmla="*/ 2147483647 h 81"/>
                  <a:gd name="T8" fmla="*/ 2147483647 w 66"/>
                  <a:gd name="T9" fmla="*/ 2147483647 h 81"/>
                  <a:gd name="T10" fmla="*/ 2147483647 w 66"/>
                  <a:gd name="T11" fmla="*/ 2147483647 h 81"/>
                  <a:gd name="T12" fmla="*/ 2147483647 w 66"/>
                  <a:gd name="T13" fmla="*/ 2147483647 h 81"/>
                  <a:gd name="T14" fmla="*/ 2147483647 w 66"/>
                  <a:gd name="T15" fmla="*/ 2147483647 h 81"/>
                  <a:gd name="T16" fmla="*/ 2147483647 w 66"/>
                  <a:gd name="T17" fmla="*/ 2147483647 h 81"/>
                  <a:gd name="T18" fmla="*/ 2147483647 w 66"/>
                  <a:gd name="T19" fmla="*/ 2147483647 h 81"/>
                  <a:gd name="T20" fmla="*/ 2147483647 w 66"/>
                  <a:gd name="T21" fmla="*/ 2147483647 h 81"/>
                  <a:gd name="T22" fmla="*/ 2147483647 w 66"/>
                  <a:gd name="T23" fmla="*/ 2147483647 h 81"/>
                  <a:gd name="T24" fmla="*/ 2147483647 w 66"/>
                  <a:gd name="T25" fmla="*/ 0 h 81"/>
                  <a:gd name="T26" fmla="*/ 0 w 66"/>
                  <a:gd name="T27" fmla="*/ 2147483647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81"/>
                  <a:gd name="T44" fmla="*/ 66 w 66"/>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81">
                    <a:moveTo>
                      <a:pt x="0" y="81"/>
                    </a:moveTo>
                    <a:lnTo>
                      <a:pt x="66" y="36"/>
                    </a:lnTo>
                    <a:lnTo>
                      <a:pt x="62" y="35"/>
                    </a:lnTo>
                    <a:lnTo>
                      <a:pt x="57" y="35"/>
                    </a:lnTo>
                    <a:lnTo>
                      <a:pt x="53" y="33"/>
                    </a:lnTo>
                    <a:lnTo>
                      <a:pt x="48" y="33"/>
                    </a:lnTo>
                    <a:lnTo>
                      <a:pt x="44" y="32"/>
                    </a:lnTo>
                    <a:lnTo>
                      <a:pt x="39" y="29"/>
                    </a:lnTo>
                    <a:lnTo>
                      <a:pt x="30" y="24"/>
                    </a:lnTo>
                    <a:lnTo>
                      <a:pt x="23" y="20"/>
                    </a:lnTo>
                    <a:lnTo>
                      <a:pt x="15" y="14"/>
                    </a:lnTo>
                    <a:lnTo>
                      <a:pt x="9" y="8"/>
                    </a:lnTo>
                    <a:lnTo>
                      <a:pt x="3" y="0"/>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924" name="Freeform 179"/>
              <p:cNvSpPr>
                <a:spLocks/>
              </p:cNvSpPr>
              <p:nvPr/>
            </p:nvSpPr>
            <p:spPr bwMode="auto">
              <a:xfrm rot="-1145670">
                <a:off x="6466276" y="3526162"/>
                <a:ext cx="312455" cy="530171"/>
              </a:xfrm>
              <a:custGeom>
                <a:avLst/>
                <a:gdLst>
                  <a:gd name="T0" fmla="*/ 2147483647 w 159"/>
                  <a:gd name="T1" fmla="*/ 0 h 331"/>
                  <a:gd name="T2" fmla="*/ 2147483647 w 159"/>
                  <a:gd name="T3" fmla="*/ 2147483647 h 331"/>
                  <a:gd name="T4" fmla="*/ 2147483647 w 159"/>
                  <a:gd name="T5" fmla="*/ 2147483647 h 331"/>
                  <a:gd name="T6" fmla="*/ 2147483647 w 159"/>
                  <a:gd name="T7" fmla="*/ 2147483647 h 331"/>
                  <a:gd name="T8" fmla="*/ 2147483647 w 159"/>
                  <a:gd name="T9" fmla="*/ 2147483647 h 331"/>
                  <a:gd name="T10" fmla="*/ 2147483647 w 159"/>
                  <a:gd name="T11" fmla="*/ 2147483647 h 331"/>
                  <a:gd name="T12" fmla="*/ 2147483647 w 159"/>
                  <a:gd name="T13" fmla="*/ 2147483647 h 331"/>
                  <a:gd name="T14" fmla="*/ 2147483647 w 159"/>
                  <a:gd name="T15" fmla="*/ 2147483647 h 331"/>
                  <a:gd name="T16" fmla="*/ 2147483647 w 159"/>
                  <a:gd name="T17" fmla="*/ 2147483647 h 331"/>
                  <a:gd name="T18" fmla="*/ 2147483647 w 159"/>
                  <a:gd name="T19" fmla="*/ 2147483647 h 331"/>
                  <a:gd name="T20" fmla="*/ 2147483647 w 159"/>
                  <a:gd name="T21" fmla="*/ 2147483647 h 331"/>
                  <a:gd name="T22" fmla="*/ 2147483647 w 159"/>
                  <a:gd name="T23" fmla="*/ 2147483647 h 331"/>
                  <a:gd name="T24" fmla="*/ 2147483647 w 159"/>
                  <a:gd name="T25" fmla="*/ 2147483647 h 331"/>
                  <a:gd name="T26" fmla="*/ 2147483647 w 159"/>
                  <a:gd name="T27" fmla="*/ 2147483647 h 331"/>
                  <a:gd name="T28" fmla="*/ 2147483647 w 159"/>
                  <a:gd name="T29" fmla="*/ 2147483647 h 331"/>
                  <a:gd name="T30" fmla="*/ 2147483647 w 159"/>
                  <a:gd name="T31" fmla="*/ 2147483647 h 331"/>
                  <a:gd name="T32" fmla="*/ 2147483647 w 159"/>
                  <a:gd name="T33" fmla="*/ 2147483647 h 331"/>
                  <a:gd name="T34" fmla="*/ 2147483647 w 159"/>
                  <a:gd name="T35" fmla="*/ 2147483647 h 331"/>
                  <a:gd name="T36" fmla="*/ 2147483647 w 159"/>
                  <a:gd name="T37" fmla="*/ 2147483647 h 331"/>
                  <a:gd name="T38" fmla="*/ 2147483647 w 159"/>
                  <a:gd name="T39" fmla="*/ 2147483647 h 331"/>
                  <a:gd name="T40" fmla="*/ 2147483647 w 159"/>
                  <a:gd name="T41" fmla="*/ 2147483647 h 331"/>
                  <a:gd name="T42" fmla="*/ 2147483647 w 159"/>
                  <a:gd name="T43" fmla="*/ 2147483647 h 331"/>
                  <a:gd name="T44" fmla="*/ 2147483647 w 159"/>
                  <a:gd name="T45" fmla="*/ 2147483647 h 331"/>
                  <a:gd name="T46" fmla="*/ 2147483647 w 159"/>
                  <a:gd name="T47" fmla="*/ 2147483647 h 331"/>
                  <a:gd name="T48" fmla="*/ 2147483647 w 159"/>
                  <a:gd name="T49" fmla="*/ 2147483647 h 331"/>
                  <a:gd name="T50" fmla="*/ 2147483647 w 159"/>
                  <a:gd name="T51" fmla="*/ 2147483647 h 331"/>
                  <a:gd name="T52" fmla="*/ 2147483647 w 159"/>
                  <a:gd name="T53" fmla="*/ 2147483647 h 331"/>
                  <a:gd name="T54" fmla="*/ 2147483647 w 159"/>
                  <a:gd name="T55" fmla="*/ 2147483647 h 331"/>
                  <a:gd name="T56" fmla="*/ 2147483647 w 159"/>
                  <a:gd name="T57" fmla="*/ 2147483647 h 331"/>
                  <a:gd name="T58" fmla="*/ 2147483647 w 159"/>
                  <a:gd name="T59" fmla="*/ 2147483647 h 331"/>
                  <a:gd name="T60" fmla="*/ 2147483647 w 159"/>
                  <a:gd name="T61" fmla="*/ 2147483647 h 331"/>
                  <a:gd name="T62" fmla="*/ 2147483647 w 159"/>
                  <a:gd name="T63" fmla="*/ 2147483647 h 331"/>
                  <a:gd name="T64" fmla="*/ 2147483647 w 159"/>
                  <a:gd name="T65" fmla="*/ 2147483647 h 331"/>
                  <a:gd name="T66" fmla="*/ 2147483647 w 159"/>
                  <a:gd name="T67" fmla="*/ 2147483647 h 331"/>
                  <a:gd name="T68" fmla="*/ 2147483647 w 159"/>
                  <a:gd name="T69" fmla="*/ 2147483647 h 331"/>
                  <a:gd name="T70" fmla="*/ 2147483647 w 159"/>
                  <a:gd name="T71" fmla="*/ 2147483647 h 331"/>
                  <a:gd name="T72" fmla="*/ 2147483647 w 159"/>
                  <a:gd name="T73" fmla="*/ 2147483647 h 331"/>
                  <a:gd name="T74" fmla="*/ 2147483647 w 159"/>
                  <a:gd name="T75" fmla="*/ 2147483647 h 331"/>
                  <a:gd name="T76" fmla="*/ 2147483647 w 159"/>
                  <a:gd name="T77" fmla="*/ 2147483647 h 331"/>
                  <a:gd name="T78" fmla="*/ 2147483647 w 159"/>
                  <a:gd name="T79" fmla="*/ 2147483647 h 331"/>
                  <a:gd name="T80" fmla="*/ 2147483647 w 159"/>
                  <a:gd name="T81" fmla="*/ 2147483647 h 331"/>
                  <a:gd name="T82" fmla="*/ 2147483647 w 159"/>
                  <a:gd name="T83" fmla="*/ 2147483647 h 331"/>
                  <a:gd name="T84" fmla="*/ 2147483647 w 159"/>
                  <a:gd name="T85" fmla="*/ 2147483647 h 3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
                  <a:gd name="T130" fmla="*/ 0 h 331"/>
                  <a:gd name="T131" fmla="*/ 159 w 159"/>
                  <a:gd name="T132" fmla="*/ 331 h 3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 h="331">
                    <a:moveTo>
                      <a:pt x="159" y="0"/>
                    </a:moveTo>
                    <a:lnTo>
                      <a:pt x="144" y="0"/>
                    </a:lnTo>
                    <a:lnTo>
                      <a:pt x="143" y="0"/>
                    </a:lnTo>
                    <a:lnTo>
                      <a:pt x="143" y="2"/>
                    </a:lnTo>
                    <a:lnTo>
                      <a:pt x="140" y="2"/>
                    </a:lnTo>
                    <a:lnTo>
                      <a:pt x="138" y="3"/>
                    </a:lnTo>
                    <a:lnTo>
                      <a:pt x="137" y="3"/>
                    </a:lnTo>
                    <a:lnTo>
                      <a:pt x="137" y="6"/>
                    </a:lnTo>
                    <a:lnTo>
                      <a:pt x="137" y="8"/>
                    </a:lnTo>
                    <a:lnTo>
                      <a:pt x="135" y="9"/>
                    </a:lnTo>
                    <a:lnTo>
                      <a:pt x="137" y="12"/>
                    </a:lnTo>
                    <a:lnTo>
                      <a:pt x="148" y="60"/>
                    </a:lnTo>
                    <a:lnTo>
                      <a:pt x="150" y="62"/>
                    </a:lnTo>
                    <a:lnTo>
                      <a:pt x="150" y="65"/>
                    </a:lnTo>
                    <a:lnTo>
                      <a:pt x="148" y="66"/>
                    </a:lnTo>
                    <a:lnTo>
                      <a:pt x="147" y="68"/>
                    </a:lnTo>
                    <a:lnTo>
                      <a:pt x="147" y="69"/>
                    </a:lnTo>
                    <a:lnTo>
                      <a:pt x="146" y="71"/>
                    </a:lnTo>
                    <a:lnTo>
                      <a:pt x="144" y="72"/>
                    </a:lnTo>
                    <a:lnTo>
                      <a:pt x="143" y="74"/>
                    </a:lnTo>
                    <a:lnTo>
                      <a:pt x="138" y="74"/>
                    </a:lnTo>
                    <a:lnTo>
                      <a:pt x="137" y="74"/>
                    </a:lnTo>
                    <a:lnTo>
                      <a:pt x="134" y="72"/>
                    </a:lnTo>
                    <a:lnTo>
                      <a:pt x="132" y="71"/>
                    </a:lnTo>
                    <a:lnTo>
                      <a:pt x="129" y="69"/>
                    </a:lnTo>
                    <a:lnTo>
                      <a:pt x="128" y="68"/>
                    </a:lnTo>
                    <a:lnTo>
                      <a:pt x="125" y="68"/>
                    </a:lnTo>
                    <a:lnTo>
                      <a:pt x="123" y="68"/>
                    </a:lnTo>
                    <a:lnTo>
                      <a:pt x="120" y="69"/>
                    </a:lnTo>
                    <a:lnTo>
                      <a:pt x="119" y="69"/>
                    </a:lnTo>
                    <a:lnTo>
                      <a:pt x="117" y="72"/>
                    </a:lnTo>
                    <a:lnTo>
                      <a:pt x="116" y="74"/>
                    </a:lnTo>
                    <a:lnTo>
                      <a:pt x="116" y="75"/>
                    </a:lnTo>
                    <a:lnTo>
                      <a:pt x="116" y="78"/>
                    </a:lnTo>
                    <a:lnTo>
                      <a:pt x="116" y="80"/>
                    </a:lnTo>
                    <a:lnTo>
                      <a:pt x="123" y="107"/>
                    </a:lnTo>
                    <a:lnTo>
                      <a:pt x="123" y="110"/>
                    </a:lnTo>
                    <a:lnTo>
                      <a:pt x="123" y="111"/>
                    </a:lnTo>
                    <a:lnTo>
                      <a:pt x="122" y="114"/>
                    </a:lnTo>
                    <a:lnTo>
                      <a:pt x="122" y="116"/>
                    </a:lnTo>
                    <a:lnTo>
                      <a:pt x="120" y="117"/>
                    </a:lnTo>
                    <a:lnTo>
                      <a:pt x="119" y="119"/>
                    </a:lnTo>
                    <a:lnTo>
                      <a:pt x="117" y="119"/>
                    </a:lnTo>
                    <a:lnTo>
                      <a:pt x="116" y="120"/>
                    </a:lnTo>
                    <a:lnTo>
                      <a:pt x="114" y="120"/>
                    </a:lnTo>
                    <a:lnTo>
                      <a:pt x="110" y="120"/>
                    </a:lnTo>
                    <a:lnTo>
                      <a:pt x="108" y="119"/>
                    </a:lnTo>
                    <a:lnTo>
                      <a:pt x="105" y="119"/>
                    </a:lnTo>
                    <a:lnTo>
                      <a:pt x="105" y="117"/>
                    </a:lnTo>
                    <a:lnTo>
                      <a:pt x="102" y="116"/>
                    </a:lnTo>
                    <a:lnTo>
                      <a:pt x="101" y="116"/>
                    </a:lnTo>
                    <a:lnTo>
                      <a:pt x="98" y="116"/>
                    </a:lnTo>
                    <a:lnTo>
                      <a:pt x="96" y="116"/>
                    </a:lnTo>
                    <a:lnTo>
                      <a:pt x="95" y="116"/>
                    </a:lnTo>
                    <a:lnTo>
                      <a:pt x="92" y="117"/>
                    </a:lnTo>
                    <a:lnTo>
                      <a:pt x="92" y="119"/>
                    </a:lnTo>
                    <a:lnTo>
                      <a:pt x="89" y="122"/>
                    </a:lnTo>
                    <a:lnTo>
                      <a:pt x="89" y="123"/>
                    </a:lnTo>
                    <a:lnTo>
                      <a:pt x="89" y="126"/>
                    </a:lnTo>
                    <a:lnTo>
                      <a:pt x="89" y="128"/>
                    </a:lnTo>
                    <a:lnTo>
                      <a:pt x="96" y="155"/>
                    </a:lnTo>
                    <a:lnTo>
                      <a:pt x="96" y="156"/>
                    </a:lnTo>
                    <a:lnTo>
                      <a:pt x="96" y="159"/>
                    </a:lnTo>
                    <a:lnTo>
                      <a:pt x="96" y="160"/>
                    </a:lnTo>
                    <a:lnTo>
                      <a:pt x="96" y="163"/>
                    </a:lnTo>
                    <a:lnTo>
                      <a:pt x="95" y="165"/>
                    </a:lnTo>
                    <a:lnTo>
                      <a:pt x="92" y="165"/>
                    </a:lnTo>
                    <a:lnTo>
                      <a:pt x="92" y="166"/>
                    </a:lnTo>
                    <a:lnTo>
                      <a:pt x="89" y="168"/>
                    </a:lnTo>
                    <a:lnTo>
                      <a:pt x="87" y="168"/>
                    </a:lnTo>
                    <a:lnTo>
                      <a:pt x="83" y="168"/>
                    </a:lnTo>
                    <a:lnTo>
                      <a:pt x="81" y="166"/>
                    </a:lnTo>
                    <a:lnTo>
                      <a:pt x="80" y="165"/>
                    </a:lnTo>
                    <a:lnTo>
                      <a:pt x="78" y="165"/>
                    </a:lnTo>
                    <a:lnTo>
                      <a:pt x="75" y="163"/>
                    </a:lnTo>
                    <a:lnTo>
                      <a:pt x="74" y="163"/>
                    </a:lnTo>
                    <a:lnTo>
                      <a:pt x="71" y="163"/>
                    </a:lnTo>
                    <a:lnTo>
                      <a:pt x="69" y="163"/>
                    </a:lnTo>
                    <a:lnTo>
                      <a:pt x="68" y="163"/>
                    </a:lnTo>
                    <a:lnTo>
                      <a:pt x="66" y="165"/>
                    </a:lnTo>
                    <a:lnTo>
                      <a:pt x="65" y="166"/>
                    </a:lnTo>
                    <a:lnTo>
                      <a:pt x="63" y="168"/>
                    </a:lnTo>
                    <a:lnTo>
                      <a:pt x="62" y="169"/>
                    </a:lnTo>
                    <a:lnTo>
                      <a:pt x="62" y="174"/>
                    </a:lnTo>
                    <a:lnTo>
                      <a:pt x="62" y="175"/>
                    </a:lnTo>
                    <a:lnTo>
                      <a:pt x="69" y="202"/>
                    </a:lnTo>
                    <a:lnTo>
                      <a:pt x="71" y="204"/>
                    </a:lnTo>
                    <a:lnTo>
                      <a:pt x="71" y="205"/>
                    </a:lnTo>
                    <a:lnTo>
                      <a:pt x="69" y="208"/>
                    </a:lnTo>
                    <a:lnTo>
                      <a:pt x="69" y="210"/>
                    </a:lnTo>
                    <a:lnTo>
                      <a:pt x="68" y="211"/>
                    </a:lnTo>
                    <a:lnTo>
                      <a:pt x="66" y="213"/>
                    </a:lnTo>
                    <a:lnTo>
                      <a:pt x="65" y="214"/>
                    </a:lnTo>
                    <a:lnTo>
                      <a:pt x="62" y="214"/>
                    </a:lnTo>
                    <a:lnTo>
                      <a:pt x="60" y="214"/>
                    </a:lnTo>
                    <a:lnTo>
                      <a:pt x="57" y="214"/>
                    </a:lnTo>
                    <a:lnTo>
                      <a:pt x="54" y="214"/>
                    </a:lnTo>
                    <a:lnTo>
                      <a:pt x="53" y="213"/>
                    </a:lnTo>
                    <a:lnTo>
                      <a:pt x="51" y="211"/>
                    </a:lnTo>
                    <a:lnTo>
                      <a:pt x="50" y="210"/>
                    </a:lnTo>
                    <a:lnTo>
                      <a:pt x="48" y="210"/>
                    </a:lnTo>
                    <a:lnTo>
                      <a:pt x="45" y="210"/>
                    </a:lnTo>
                    <a:lnTo>
                      <a:pt x="44" y="210"/>
                    </a:lnTo>
                    <a:lnTo>
                      <a:pt x="42" y="210"/>
                    </a:lnTo>
                    <a:lnTo>
                      <a:pt x="39" y="211"/>
                    </a:lnTo>
                    <a:lnTo>
                      <a:pt x="38" y="214"/>
                    </a:lnTo>
                    <a:lnTo>
                      <a:pt x="36" y="216"/>
                    </a:lnTo>
                    <a:lnTo>
                      <a:pt x="36" y="217"/>
                    </a:lnTo>
                    <a:lnTo>
                      <a:pt x="36" y="220"/>
                    </a:lnTo>
                    <a:lnTo>
                      <a:pt x="36" y="223"/>
                    </a:lnTo>
                    <a:lnTo>
                      <a:pt x="50" y="271"/>
                    </a:lnTo>
                    <a:lnTo>
                      <a:pt x="50" y="273"/>
                    </a:lnTo>
                    <a:lnTo>
                      <a:pt x="50" y="274"/>
                    </a:lnTo>
                    <a:lnTo>
                      <a:pt x="48" y="277"/>
                    </a:lnTo>
                    <a:lnTo>
                      <a:pt x="48" y="279"/>
                    </a:lnTo>
                    <a:lnTo>
                      <a:pt x="48" y="280"/>
                    </a:lnTo>
                    <a:lnTo>
                      <a:pt x="45" y="282"/>
                    </a:lnTo>
                    <a:lnTo>
                      <a:pt x="44" y="283"/>
                    </a:lnTo>
                    <a:lnTo>
                      <a:pt x="42" y="283"/>
                    </a:lnTo>
                    <a:lnTo>
                      <a:pt x="39" y="283"/>
                    </a:lnTo>
                    <a:lnTo>
                      <a:pt x="36" y="283"/>
                    </a:lnTo>
                    <a:lnTo>
                      <a:pt x="33" y="285"/>
                    </a:lnTo>
                    <a:lnTo>
                      <a:pt x="30" y="286"/>
                    </a:lnTo>
                    <a:lnTo>
                      <a:pt x="27" y="286"/>
                    </a:lnTo>
                    <a:lnTo>
                      <a:pt x="26" y="288"/>
                    </a:lnTo>
                    <a:lnTo>
                      <a:pt x="24" y="291"/>
                    </a:lnTo>
                    <a:lnTo>
                      <a:pt x="21" y="292"/>
                    </a:lnTo>
                    <a:lnTo>
                      <a:pt x="20" y="295"/>
                    </a:lnTo>
                    <a:lnTo>
                      <a:pt x="0" y="33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grpSp>
        <p:nvGrpSpPr>
          <p:cNvPr id="72" name="Group 196"/>
          <p:cNvGrpSpPr>
            <a:grpSpLocks/>
          </p:cNvGrpSpPr>
          <p:nvPr/>
        </p:nvGrpSpPr>
        <p:grpSpPr bwMode="auto">
          <a:xfrm>
            <a:off x="684213" y="3789363"/>
            <a:ext cx="123825" cy="93662"/>
            <a:chOff x="1517650" y="4856163"/>
            <a:chExt cx="153988" cy="120650"/>
          </a:xfrm>
        </p:grpSpPr>
        <p:sp>
          <p:nvSpPr>
            <p:cNvPr id="36878" name="Freeform 26"/>
            <p:cNvSpPr>
              <a:spLocks/>
            </p:cNvSpPr>
            <p:nvPr/>
          </p:nvSpPr>
          <p:spPr bwMode="auto">
            <a:xfrm>
              <a:off x="1517650" y="4856163"/>
              <a:ext cx="153988" cy="120650"/>
            </a:xfrm>
            <a:custGeom>
              <a:avLst/>
              <a:gdLst>
                <a:gd name="T0" fmla="*/ 2147483647 w 78"/>
                <a:gd name="T1" fmla="*/ 2147483647 h 76"/>
                <a:gd name="T2" fmla="*/ 2147483647 w 78"/>
                <a:gd name="T3" fmla="*/ 2147483647 h 76"/>
                <a:gd name="T4" fmla="*/ 2147483647 w 78"/>
                <a:gd name="T5" fmla="*/ 2147483647 h 76"/>
                <a:gd name="T6" fmla="*/ 2147483647 w 78"/>
                <a:gd name="T7" fmla="*/ 2147483647 h 76"/>
                <a:gd name="T8" fmla="*/ 2147483647 w 78"/>
                <a:gd name="T9" fmla="*/ 2147483647 h 76"/>
                <a:gd name="T10" fmla="*/ 2147483647 w 78"/>
                <a:gd name="T11" fmla="*/ 2147483647 h 76"/>
                <a:gd name="T12" fmla="*/ 2147483647 w 78"/>
                <a:gd name="T13" fmla="*/ 2147483647 h 76"/>
                <a:gd name="T14" fmla="*/ 2147483647 w 78"/>
                <a:gd name="T15" fmla="*/ 0 h 76"/>
                <a:gd name="T16" fmla="*/ 2147483647 w 78"/>
                <a:gd name="T17" fmla="*/ 0 h 76"/>
                <a:gd name="T18" fmla="*/ 2147483647 w 78"/>
                <a:gd name="T19" fmla="*/ 2147483647 h 76"/>
                <a:gd name="T20" fmla="*/ 2147483647 w 78"/>
                <a:gd name="T21" fmla="*/ 2147483647 h 76"/>
                <a:gd name="T22" fmla="*/ 2147483647 w 78"/>
                <a:gd name="T23" fmla="*/ 2147483647 h 76"/>
                <a:gd name="T24" fmla="*/ 2147483647 w 78"/>
                <a:gd name="T25" fmla="*/ 2147483647 h 76"/>
                <a:gd name="T26" fmla="*/ 2147483647 w 78"/>
                <a:gd name="T27" fmla="*/ 2147483647 h 76"/>
                <a:gd name="T28" fmla="*/ 2147483647 w 78"/>
                <a:gd name="T29" fmla="*/ 2147483647 h 76"/>
                <a:gd name="T30" fmla="*/ 0 w 78"/>
                <a:gd name="T31" fmla="*/ 2147483647 h 76"/>
                <a:gd name="T32" fmla="*/ 0 w 78"/>
                <a:gd name="T33" fmla="*/ 2147483647 h 76"/>
                <a:gd name="T34" fmla="*/ 2147483647 w 78"/>
                <a:gd name="T35" fmla="*/ 2147483647 h 76"/>
                <a:gd name="T36" fmla="*/ 2147483647 w 78"/>
                <a:gd name="T37" fmla="*/ 2147483647 h 76"/>
                <a:gd name="T38" fmla="*/ 2147483647 w 78"/>
                <a:gd name="T39" fmla="*/ 2147483647 h 76"/>
                <a:gd name="T40" fmla="*/ 2147483647 w 78"/>
                <a:gd name="T41" fmla="*/ 2147483647 h 76"/>
                <a:gd name="T42" fmla="*/ 2147483647 w 78"/>
                <a:gd name="T43" fmla="*/ 2147483647 h 76"/>
                <a:gd name="T44" fmla="*/ 2147483647 w 78"/>
                <a:gd name="T45" fmla="*/ 2147483647 h 76"/>
                <a:gd name="T46" fmla="*/ 2147483647 w 78"/>
                <a:gd name="T47" fmla="*/ 2147483647 h 76"/>
                <a:gd name="T48" fmla="*/ 2147483647 w 78"/>
                <a:gd name="T49" fmla="*/ 2147483647 h 76"/>
                <a:gd name="T50" fmla="*/ 2147483647 w 78"/>
                <a:gd name="T51" fmla="*/ 2147483647 h 76"/>
                <a:gd name="T52" fmla="*/ 2147483647 w 78"/>
                <a:gd name="T53" fmla="*/ 2147483647 h 76"/>
                <a:gd name="T54" fmla="*/ 2147483647 w 78"/>
                <a:gd name="T55" fmla="*/ 2147483647 h 76"/>
                <a:gd name="T56" fmla="*/ 2147483647 w 78"/>
                <a:gd name="T57" fmla="*/ 2147483647 h 76"/>
                <a:gd name="T58" fmla="*/ 2147483647 w 78"/>
                <a:gd name="T59" fmla="*/ 2147483647 h 76"/>
                <a:gd name="T60" fmla="*/ 2147483647 w 78"/>
                <a:gd name="T61" fmla="*/ 2147483647 h 76"/>
                <a:gd name="T62" fmla="*/ 2147483647 w 78"/>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6"/>
                <a:gd name="T98" fmla="*/ 78 w 78"/>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6">
                  <a:moveTo>
                    <a:pt x="78" y="37"/>
                  </a:moveTo>
                  <a:lnTo>
                    <a:pt x="78" y="34"/>
                  </a:lnTo>
                  <a:lnTo>
                    <a:pt x="76" y="30"/>
                  </a:lnTo>
                  <a:lnTo>
                    <a:pt x="75" y="27"/>
                  </a:lnTo>
                  <a:lnTo>
                    <a:pt x="75" y="22"/>
                  </a:lnTo>
                  <a:lnTo>
                    <a:pt x="73" y="21"/>
                  </a:lnTo>
                  <a:lnTo>
                    <a:pt x="70" y="16"/>
                  </a:lnTo>
                  <a:lnTo>
                    <a:pt x="69" y="13"/>
                  </a:lnTo>
                  <a:lnTo>
                    <a:pt x="66" y="12"/>
                  </a:lnTo>
                  <a:lnTo>
                    <a:pt x="63" y="9"/>
                  </a:lnTo>
                  <a:lnTo>
                    <a:pt x="60" y="7"/>
                  </a:lnTo>
                  <a:lnTo>
                    <a:pt x="57" y="4"/>
                  </a:lnTo>
                  <a:lnTo>
                    <a:pt x="54" y="3"/>
                  </a:lnTo>
                  <a:lnTo>
                    <a:pt x="51" y="3"/>
                  </a:lnTo>
                  <a:lnTo>
                    <a:pt x="46" y="1"/>
                  </a:lnTo>
                  <a:lnTo>
                    <a:pt x="43" y="0"/>
                  </a:lnTo>
                  <a:lnTo>
                    <a:pt x="39" y="0"/>
                  </a:lnTo>
                  <a:lnTo>
                    <a:pt x="34" y="0"/>
                  </a:lnTo>
                  <a:lnTo>
                    <a:pt x="31" y="1"/>
                  </a:lnTo>
                  <a:lnTo>
                    <a:pt x="28" y="3"/>
                  </a:lnTo>
                  <a:lnTo>
                    <a:pt x="24" y="3"/>
                  </a:lnTo>
                  <a:lnTo>
                    <a:pt x="21" y="4"/>
                  </a:lnTo>
                  <a:lnTo>
                    <a:pt x="16" y="7"/>
                  </a:lnTo>
                  <a:lnTo>
                    <a:pt x="13" y="9"/>
                  </a:lnTo>
                  <a:lnTo>
                    <a:pt x="12" y="12"/>
                  </a:lnTo>
                  <a:lnTo>
                    <a:pt x="9" y="13"/>
                  </a:lnTo>
                  <a:lnTo>
                    <a:pt x="7" y="16"/>
                  </a:lnTo>
                  <a:lnTo>
                    <a:pt x="4" y="21"/>
                  </a:lnTo>
                  <a:lnTo>
                    <a:pt x="3" y="22"/>
                  </a:lnTo>
                  <a:lnTo>
                    <a:pt x="3" y="27"/>
                  </a:lnTo>
                  <a:lnTo>
                    <a:pt x="1" y="30"/>
                  </a:lnTo>
                  <a:lnTo>
                    <a:pt x="0" y="34"/>
                  </a:lnTo>
                  <a:lnTo>
                    <a:pt x="0" y="37"/>
                  </a:lnTo>
                  <a:lnTo>
                    <a:pt x="0" y="42"/>
                  </a:lnTo>
                  <a:lnTo>
                    <a:pt x="1" y="46"/>
                  </a:lnTo>
                  <a:lnTo>
                    <a:pt x="3" y="49"/>
                  </a:lnTo>
                  <a:lnTo>
                    <a:pt x="3" y="52"/>
                  </a:lnTo>
                  <a:lnTo>
                    <a:pt x="4" y="55"/>
                  </a:lnTo>
                  <a:lnTo>
                    <a:pt x="7" y="60"/>
                  </a:lnTo>
                  <a:lnTo>
                    <a:pt x="9" y="61"/>
                  </a:lnTo>
                  <a:lnTo>
                    <a:pt x="12" y="64"/>
                  </a:lnTo>
                  <a:lnTo>
                    <a:pt x="13" y="67"/>
                  </a:lnTo>
                  <a:lnTo>
                    <a:pt x="16" y="69"/>
                  </a:lnTo>
                  <a:lnTo>
                    <a:pt x="21" y="70"/>
                  </a:lnTo>
                  <a:lnTo>
                    <a:pt x="24" y="73"/>
                  </a:lnTo>
                  <a:lnTo>
                    <a:pt x="28" y="73"/>
                  </a:lnTo>
                  <a:lnTo>
                    <a:pt x="31" y="75"/>
                  </a:lnTo>
                  <a:lnTo>
                    <a:pt x="34" y="76"/>
                  </a:lnTo>
                  <a:lnTo>
                    <a:pt x="39" y="76"/>
                  </a:lnTo>
                  <a:lnTo>
                    <a:pt x="43" y="76"/>
                  </a:lnTo>
                  <a:lnTo>
                    <a:pt x="46" y="75"/>
                  </a:lnTo>
                  <a:lnTo>
                    <a:pt x="51" y="73"/>
                  </a:lnTo>
                  <a:lnTo>
                    <a:pt x="54" y="73"/>
                  </a:lnTo>
                  <a:lnTo>
                    <a:pt x="57" y="70"/>
                  </a:lnTo>
                  <a:lnTo>
                    <a:pt x="60" y="69"/>
                  </a:lnTo>
                  <a:lnTo>
                    <a:pt x="63" y="67"/>
                  </a:lnTo>
                  <a:lnTo>
                    <a:pt x="66" y="64"/>
                  </a:lnTo>
                  <a:lnTo>
                    <a:pt x="69" y="61"/>
                  </a:lnTo>
                  <a:lnTo>
                    <a:pt x="70" y="60"/>
                  </a:lnTo>
                  <a:lnTo>
                    <a:pt x="73" y="55"/>
                  </a:lnTo>
                  <a:lnTo>
                    <a:pt x="75" y="52"/>
                  </a:lnTo>
                  <a:lnTo>
                    <a:pt x="75" y="49"/>
                  </a:lnTo>
                  <a:lnTo>
                    <a:pt x="76" y="46"/>
                  </a:lnTo>
                  <a:lnTo>
                    <a:pt x="78" y="42"/>
                  </a:lnTo>
                  <a:lnTo>
                    <a:pt x="7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879" name="Freeform 27"/>
            <p:cNvSpPr>
              <a:spLocks/>
            </p:cNvSpPr>
            <p:nvPr/>
          </p:nvSpPr>
          <p:spPr bwMode="auto">
            <a:xfrm>
              <a:off x="1517650" y="4856163"/>
              <a:ext cx="153988" cy="120650"/>
            </a:xfrm>
            <a:custGeom>
              <a:avLst/>
              <a:gdLst>
                <a:gd name="T0" fmla="*/ 2147483647 w 78"/>
                <a:gd name="T1" fmla="*/ 2147483647 h 76"/>
                <a:gd name="T2" fmla="*/ 2147483647 w 78"/>
                <a:gd name="T3" fmla="*/ 2147483647 h 76"/>
                <a:gd name="T4" fmla="*/ 2147483647 w 78"/>
                <a:gd name="T5" fmla="*/ 2147483647 h 76"/>
                <a:gd name="T6" fmla="*/ 2147483647 w 78"/>
                <a:gd name="T7" fmla="*/ 2147483647 h 76"/>
                <a:gd name="T8" fmla="*/ 2147483647 w 78"/>
                <a:gd name="T9" fmla="*/ 2147483647 h 76"/>
                <a:gd name="T10" fmla="*/ 2147483647 w 78"/>
                <a:gd name="T11" fmla="*/ 2147483647 h 76"/>
                <a:gd name="T12" fmla="*/ 2147483647 w 78"/>
                <a:gd name="T13" fmla="*/ 2147483647 h 76"/>
                <a:gd name="T14" fmla="*/ 2147483647 w 78"/>
                <a:gd name="T15" fmla="*/ 0 h 76"/>
                <a:gd name="T16" fmla="*/ 2147483647 w 78"/>
                <a:gd name="T17" fmla="*/ 0 h 76"/>
                <a:gd name="T18" fmla="*/ 2147483647 w 78"/>
                <a:gd name="T19" fmla="*/ 2147483647 h 76"/>
                <a:gd name="T20" fmla="*/ 2147483647 w 78"/>
                <a:gd name="T21" fmla="*/ 2147483647 h 76"/>
                <a:gd name="T22" fmla="*/ 2147483647 w 78"/>
                <a:gd name="T23" fmla="*/ 2147483647 h 76"/>
                <a:gd name="T24" fmla="*/ 2147483647 w 78"/>
                <a:gd name="T25" fmla="*/ 2147483647 h 76"/>
                <a:gd name="T26" fmla="*/ 2147483647 w 78"/>
                <a:gd name="T27" fmla="*/ 2147483647 h 76"/>
                <a:gd name="T28" fmla="*/ 2147483647 w 78"/>
                <a:gd name="T29" fmla="*/ 2147483647 h 76"/>
                <a:gd name="T30" fmla="*/ 0 w 78"/>
                <a:gd name="T31" fmla="*/ 2147483647 h 76"/>
                <a:gd name="T32" fmla="*/ 0 w 78"/>
                <a:gd name="T33" fmla="*/ 2147483647 h 76"/>
                <a:gd name="T34" fmla="*/ 2147483647 w 78"/>
                <a:gd name="T35" fmla="*/ 2147483647 h 76"/>
                <a:gd name="T36" fmla="*/ 2147483647 w 78"/>
                <a:gd name="T37" fmla="*/ 2147483647 h 76"/>
                <a:gd name="T38" fmla="*/ 2147483647 w 78"/>
                <a:gd name="T39" fmla="*/ 2147483647 h 76"/>
                <a:gd name="T40" fmla="*/ 2147483647 w 78"/>
                <a:gd name="T41" fmla="*/ 2147483647 h 76"/>
                <a:gd name="T42" fmla="*/ 2147483647 w 78"/>
                <a:gd name="T43" fmla="*/ 2147483647 h 76"/>
                <a:gd name="T44" fmla="*/ 2147483647 w 78"/>
                <a:gd name="T45" fmla="*/ 2147483647 h 76"/>
                <a:gd name="T46" fmla="*/ 2147483647 w 78"/>
                <a:gd name="T47" fmla="*/ 2147483647 h 76"/>
                <a:gd name="T48" fmla="*/ 2147483647 w 78"/>
                <a:gd name="T49" fmla="*/ 2147483647 h 76"/>
                <a:gd name="T50" fmla="*/ 2147483647 w 78"/>
                <a:gd name="T51" fmla="*/ 2147483647 h 76"/>
                <a:gd name="T52" fmla="*/ 2147483647 w 78"/>
                <a:gd name="T53" fmla="*/ 2147483647 h 76"/>
                <a:gd name="T54" fmla="*/ 2147483647 w 78"/>
                <a:gd name="T55" fmla="*/ 2147483647 h 76"/>
                <a:gd name="T56" fmla="*/ 2147483647 w 78"/>
                <a:gd name="T57" fmla="*/ 2147483647 h 76"/>
                <a:gd name="T58" fmla="*/ 2147483647 w 78"/>
                <a:gd name="T59" fmla="*/ 2147483647 h 76"/>
                <a:gd name="T60" fmla="*/ 2147483647 w 78"/>
                <a:gd name="T61" fmla="*/ 2147483647 h 76"/>
                <a:gd name="T62" fmla="*/ 2147483647 w 78"/>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6"/>
                <a:gd name="T98" fmla="*/ 78 w 78"/>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6">
                  <a:moveTo>
                    <a:pt x="78" y="37"/>
                  </a:moveTo>
                  <a:lnTo>
                    <a:pt x="78" y="34"/>
                  </a:lnTo>
                  <a:lnTo>
                    <a:pt x="76" y="30"/>
                  </a:lnTo>
                  <a:lnTo>
                    <a:pt x="75" y="27"/>
                  </a:lnTo>
                  <a:lnTo>
                    <a:pt x="75" y="22"/>
                  </a:lnTo>
                  <a:lnTo>
                    <a:pt x="73" y="21"/>
                  </a:lnTo>
                  <a:lnTo>
                    <a:pt x="70" y="16"/>
                  </a:lnTo>
                  <a:lnTo>
                    <a:pt x="69" y="13"/>
                  </a:lnTo>
                  <a:lnTo>
                    <a:pt x="66" y="12"/>
                  </a:lnTo>
                  <a:lnTo>
                    <a:pt x="63" y="9"/>
                  </a:lnTo>
                  <a:lnTo>
                    <a:pt x="60" y="7"/>
                  </a:lnTo>
                  <a:lnTo>
                    <a:pt x="57" y="4"/>
                  </a:lnTo>
                  <a:lnTo>
                    <a:pt x="54" y="3"/>
                  </a:lnTo>
                  <a:lnTo>
                    <a:pt x="51" y="3"/>
                  </a:lnTo>
                  <a:lnTo>
                    <a:pt x="46" y="1"/>
                  </a:lnTo>
                  <a:lnTo>
                    <a:pt x="43" y="0"/>
                  </a:lnTo>
                  <a:lnTo>
                    <a:pt x="39" y="0"/>
                  </a:lnTo>
                  <a:lnTo>
                    <a:pt x="34" y="0"/>
                  </a:lnTo>
                  <a:lnTo>
                    <a:pt x="31" y="1"/>
                  </a:lnTo>
                  <a:lnTo>
                    <a:pt x="28" y="3"/>
                  </a:lnTo>
                  <a:lnTo>
                    <a:pt x="24" y="3"/>
                  </a:lnTo>
                  <a:lnTo>
                    <a:pt x="21" y="4"/>
                  </a:lnTo>
                  <a:lnTo>
                    <a:pt x="16" y="7"/>
                  </a:lnTo>
                  <a:lnTo>
                    <a:pt x="13" y="9"/>
                  </a:lnTo>
                  <a:lnTo>
                    <a:pt x="12" y="12"/>
                  </a:lnTo>
                  <a:lnTo>
                    <a:pt x="9" y="13"/>
                  </a:lnTo>
                  <a:lnTo>
                    <a:pt x="7" y="16"/>
                  </a:lnTo>
                  <a:lnTo>
                    <a:pt x="4" y="21"/>
                  </a:lnTo>
                  <a:lnTo>
                    <a:pt x="3" y="22"/>
                  </a:lnTo>
                  <a:lnTo>
                    <a:pt x="3" y="27"/>
                  </a:lnTo>
                  <a:lnTo>
                    <a:pt x="1" y="30"/>
                  </a:lnTo>
                  <a:lnTo>
                    <a:pt x="0" y="34"/>
                  </a:lnTo>
                  <a:lnTo>
                    <a:pt x="0" y="37"/>
                  </a:lnTo>
                  <a:lnTo>
                    <a:pt x="0" y="42"/>
                  </a:lnTo>
                  <a:lnTo>
                    <a:pt x="1" y="46"/>
                  </a:lnTo>
                  <a:lnTo>
                    <a:pt x="3" y="49"/>
                  </a:lnTo>
                  <a:lnTo>
                    <a:pt x="3" y="52"/>
                  </a:lnTo>
                  <a:lnTo>
                    <a:pt x="4" y="55"/>
                  </a:lnTo>
                  <a:lnTo>
                    <a:pt x="7" y="60"/>
                  </a:lnTo>
                  <a:lnTo>
                    <a:pt x="9" y="61"/>
                  </a:lnTo>
                  <a:lnTo>
                    <a:pt x="12" y="64"/>
                  </a:lnTo>
                  <a:lnTo>
                    <a:pt x="13" y="67"/>
                  </a:lnTo>
                  <a:lnTo>
                    <a:pt x="16" y="69"/>
                  </a:lnTo>
                  <a:lnTo>
                    <a:pt x="21" y="70"/>
                  </a:lnTo>
                  <a:lnTo>
                    <a:pt x="24" y="73"/>
                  </a:lnTo>
                  <a:lnTo>
                    <a:pt x="28" y="73"/>
                  </a:lnTo>
                  <a:lnTo>
                    <a:pt x="31" y="75"/>
                  </a:lnTo>
                  <a:lnTo>
                    <a:pt x="34" y="76"/>
                  </a:lnTo>
                  <a:lnTo>
                    <a:pt x="39" y="76"/>
                  </a:lnTo>
                  <a:lnTo>
                    <a:pt x="43" y="76"/>
                  </a:lnTo>
                  <a:lnTo>
                    <a:pt x="46" y="75"/>
                  </a:lnTo>
                  <a:lnTo>
                    <a:pt x="51" y="73"/>
                  </a:lnTo>
                  <a:lnTo>
                    <a:pt x="54" y="73"/>
                  </a:lnTo>
                  <a:lnTo>
                    <a:pt x="57" y="70"/>
                  </a:lnTo>
                  <a:lnTo>
                    <a:pt x="60" y="69"/>
                  </a:lnTo>
                  <a:lnTo>
                    <a:pt x="63" y="67"/>
                  </a:lnTo>
                  <a:lnTo>
                    <a:pt x="66" y="64"/>
                  </a:lnTo>
                  <a:lnTo>
                    <a:pt x="69" y="61"/>
                  </a:lnTo>
                  <a:lnTo>
                    <a:pt x="70" y="60"/>
                  </a:lnTo>
                  <a:lnTo>
                    <a:pt x="73" y="55"/>
                  </a:lnTo>
                  <a:lnTo>
                    <a:pt x="75" y="52"/>
                  </a:lnTo>
                  <a:lnTo>
                    <a:pt x="75" y="49"/>
                  </a:lnTo>
                  <a:lnTo>
                    <a:pt x="76" y="46"/>
                  </a:lnTo>
                  <a:lnTo>
                    <a:pt x="78" y="42"/>
                  </a:lnTo>
                  <a:lnTo>
                    <a:pt x="78" y="37"/>
                  </a:lnTo>
                </a:path>
              </a:pathLst>
            </a:cu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6880" name="Line 28"/>
            <p:cNvSpPr>
              <a:spLocks noChangeShapeType="1"/>
            </p:cNvSpPr>
            <p:nvPr/>
          </p:nvSpPr>
          <p:spPr bwMode="auto">
            <a:xfrm>
              <a:off x="1560513" y="4914900"/>
              <a:ext cx="63500" cy="4763"/>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81" name="Freeform 113"/>
            <p:cNvSpPr>
              <a:spLocks/>
            </p:cNvSpPr>
            <p:nvPr/>
          </p:nvSpPr>
          <p:spPr bwMode="auto">
            <a:xfrm>
              <a:off x="1517650" y="4856163"/>
              <a:ext cx="153988" cy="120650"/>
            </a:xfrm>
            <a:custGeom>
              <a:avLst/>
              <a:gdLst>
                <a:gd name="T0" fmla="*/ 2147483647 w 78"/>
                <a:gd name="T1" fmla="*/ 2147483647 h 76"/>
                <a:gd name="T2" fmla="*/ 2147483647 w 78"/>
                <a:gd name="T3" fmla="*/ 2147483647 h 76"/>
                <a:gd name="T4" fmla="*/ 2147483647 w 78"/>
                <a:gd name="T5" fmla="*/ 2147483647 h 76"/>
                <a:gd name="T6" fmla="*/ 2147483647 w 78"/>
                <a:gd name="T7" fmla="*/ 2147483647 h 76"/>
                <a:gd name="T8" fmla="*/ 2147483647 w 78"/>
                <a:gd name="T9" fmla="*/ 2147483647 h 76"/>
                <a:gd name="T10" fmla="*/ 2147483647 w 78"/>
                <a:gd name="T11" fmla="*/ 2147483647 h 76"/>
                <a:gd name="T12" fmla="*/ 2147483647 w 78"/>
                <a:gd name="T13" fmla="*/ 2147483647 h 76"/>
                <a:gd name="T14" fmla="*/ 2147483647 w 78"/>
                <a:gd name="T15" fmla="*/ 0 h 76"/>
                <a:gd name="T16" fmla="*/ 2147483647 w 78"/>
                <a:gd name="T17" fmla="*/ 0 h 76"/>
                <a:gd name="T18" fmla="*/ 2147483647 w 78"/>
                <a:gd name="T19" fmla="*/ 2147483647 h 76"/>
                <a:gd name="T20" fmla="*/ 2147483647 w 78"/>
                <a:gd name="T21" fmla="*/ 2147483647 h 76"/>
                <a:gd name="T22" fmla="*/ 2147483647 w 78"/>
                <a:gd name="T23" fmla="*/ 2147483647 h 76"/>
                <a:gd name="T24" fmla="*/ 2147483647 w 78"/>
                <a:gd name="T25" fmla="*/ 2147483647 h 76"/>
                <a:gd name="T26" fmla="*/ 2147483647 w 78"/>
                <a:gd name="T27" fmla="*/ 2147483647 h 76"/>
                <a:gd name="T28" fmla="*/ 2147483647 w 78"/>
                <a:gd name="T29" fmla="*/ 2147483647 h 76"/>
                <a:gd name="T30" fmla="*/ 0 w 78"/>
                <a:gd name="T31" fmla="*/ 2147483647 h 76"/>
                <a:gd name="T32" fmla="*/ 0 w 78"/>
                <a:gd name="T33" fmla="*/ 2147483647 h 76"/>
                <a:gd name="T34" fmla="*/ 2147483647 w 78"/>
                <a:gd name="T35" fmla="*/ 2147483647 h 76"/>
                <a:gd name="T36" fmla="*/ 2147483647 w 78"/>
                <a:gd name="T37" fmla="*/ 2147483647 h 76"/>
                <a:gd name="T38" fmla="*/ 2147483647 w 78"/>
                <a:gd name="T39" fmla="*/ 2147483647 h 76"/>
                <a:gd name="T40" fmla="*/ 2147483647 w 78"/>
                <a:gd name="T41" fmla="*/ 2147483647 h 76"/>
                <a:gd name="T42" fmla="*/ 2147483647 w 78"/>
                <a:gd name="T43" fmla="*/ 2147483647 h 76"/>
                <a:gd name="T44" fmla="*/ 2147483647 w 78"/>
                <a:gd name="T45" fmla="*/ 2147483647 h 76"/>
                <a:gd name="T46" fmla="*/ 2147483647 w 78"/>
                <a:gd name="T47" fmla="*/ 2147483647 h 76"/>
                <a:gd name="T48" fmla="*/ 2147483647 w 78"/>
                <a:gd name="T49" fmla="*/ 2147483647 h 76"/>
                <a:gd name="T50" fmla="*/ 2147483647 w 78"/>
                <a:gd name="T51" fmla="*/ 2147483647 h 76"/>
                <a:gd name="T52" fmla="*/ 2147483647 w 78"/>
                <a:gd name="T53" fmla="*/ 2147483647 h 76"/>
                <a:gd name="T54" fmla="*/ 2147483647 w 78"/>
                <a:gd name="T55" fmla="*/ 2147483647 h 76"/>
                <a:gd name="T56" fmla="*/ 2147483647 w 78"/>
                <a:gd name="T57" fmla="*/ 2147483647 h 76"/>
                <a:gd name="T58" fmla="*/ 2147483647 w 78"/>
                <a:gd name="T59" fmla="*/ 2147483647 h 76"/>
                <a:gd name="T60" fmla="*/ 2147483647 w 78"/>
                <a:gd name="T61" fmla="*/ 2147483647 h 76"/>
                <a:gd name="T62" fmla="*/ 2147483647 w 78"/>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6"/>
                <a:gd name="T98" fmla="*/ 78 w 78"/>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6">
                  <a:moveTo>
                    <a:pt x="78" y="37"/>
                  </a:moveTo>
                  <a:lnTo>
                    <a:pt x="78" y="34"/>
                  </a:lnTo>
                  <a:lnTo>
                    <a:pt x="76" y="30"/>
                  </a:lnTo>
                  <a:lnTo>
                    <a:pt x="75" y="27"/>
                  </a:lnTo>
                  <a:lnTo>
                    <a:pt x="75" y="22"/>
                  </a:lnTo>
                  <a:lnTo>
                    <a:pt x="73" y="21"/>
                  </a:lnTo>
                  <a:lnTo>
                    <a:pt x="70" y="16"/>
                  </a:lnTo>
                  <a:lnTo>
                    <a:pt x="69" y="13"/>
                  </a:lnTo>
                  <a:lnTo>
                    <a:pt x="66" y="12"/>
                  </a:lnTo>
                  <a:lnTo>
                    <a:pt x="63" y="9"/>
                  </a:lnTo>
                  <a:lnTo>
                    <a:pt x="60" y="7"/>
                  </a:lnTo>
                  <a:lnTo>
                    <a:pt x="57" y="4"/>
                  </a:lnTo>
                  <a:lnTo>
                    <a:pt x="54" y="3"/>
                  </a:lnTo>
                  <a:lnTo>
                    <a:pt x="51" y="3"/>
                  </a:lnTo>
                  <a:lnTo>
                    <a:pt x="46" y="1"/>
                  </a:lnTo>
                  <a:lnTo>
                    <a:pt x="43" y="0"/>
                  </a:lnTo>
                  <a:lnTo>
                    <a:pt x="39" y="0"/>
                  </a:lnTo>
                  <a:lnTo>
                    <a:pt x="34" y="0"/>
                  </a:lnTo>
                  <a:lnTo>
                    <a:pt x="31" y="1"/>
                  </a:lnTo>
                  <a:lnTo>
                    <a:pt x="28" y="3"/>
                  </a:lnTo>
                  <a:lnTo>
                    <a:pt x="24" y="3"/>
                  </a:lnTo>
                  <a:lnTo>
                    <a:pt x="21" y="4"/>
                  </a:lnTo>
                  <a:lnTo>
                    <a:pt x="16" y="7"/>
                  </a:lnTo>
                  <a:lnTo>
                    <a:pt x="13" y="9"/>
                  </a:lnTo>
                  <a:lnTo>
                    <a:pt x="12" y="12"/>
                  </a:lnTo>
                  <a:lnTo>
                    <a:pt x="9" y="13"/>
                  </a:lnTo>
                  <a:lnTo>
                    <a:pt x="7" y="16"/>
                  </a:lnTo>
                  <a:lnTo>
                    <a:pt x="4" y="21"/>
                  </a:lnTo>
                  <a:lnTo>
                    <a:pt x="3" y="22"/>
                  </a:lnTo>
                  <a:lnTo>
                    <a:pt x="3" y="27"/>
                  </a:lnTo>
                  <a:lnTo>
                    <a:pt x="1" y="30"/>
                  </a:lnTo>
                  <a:lnTo>
                    <a:pt x="0" y="34"/>
                  </a:lnTo>
                  <a:lnTo>
                    <a:pt x="0" y="37"/>
                  </a:lnTo>
                  <a:lnTo>
                    <a:pt x="0" y="42"/>
                  </a:lnTo>
                  <a:lnTo>
                    <a:pt x="1" y="46"/>
                  </a:lnTo>
                  <a:lnTo>
                    <a:pt x="3" y="49"/>
                  </a:lnTo>
                  <a:lnTo>
                    <a:pt x="3" y="52"/>
                  </a:lnTo>
                  <a:lnTo>
                    <a:pt x="4" y="55"/>
                  </a:lnTo>
                  <a:lnTo>
                    <a:pt x="7" y="60"/>
                  </a:lnTo>
                  <a:lnTo>
                    <a:pt x="9" y="61"/>
                  </a:lnTo>
                  <a:lnTo>
                    <a:pt x="12" y="64"/>
                  </a:lnTo>
                  <a:lnTo>
                    <a:pt x="13" y="67"/>
                  </a:lnTo>
                  <a:lnTo>
                    <a:pt x="16" y="69"/>
                  </a:lnTo>
                  <a:lnTo>
                    <a:pt x="21" y="70"/>
                  </a:lnTo>
                  <a:lnTo>
                    <a:pt x="24" y="73"/>
                  </a:lnTo>
                  <a:lnTo>
                    <a:pt x="28" y="73"/>
                  </a:lnTo>
                  <a:lnTo>
                    <a:pt x="31" y="75"/>
                  </a:lnTo>
                  <a:lnTo>
                    <a:pt x="34" y="76"/>
                  </a:lnTo>
                  <a:lnTo>
                    <a:pt x="39" y="76"/>
                  </a:lnTo>
                  <a:lnTo>
                    <a:pt x="43" y="76"/>
                  </a:lnTo>
                  <a:lnTo>
                    <a:pt x="46" y="75"/>
                  </a:lnTo>
                  <a:lnTo>
                    <a:pt x="51" y="73"/>
                  </a:lnTo>
                  <a:lnTo>
                    <a:pt x="54" y="73"/>
                  </a:lnTo>
                  <a:lnTo>
                    <a:pt x="57" y="70"/>
                  </a:lnTo>
                  <a:lnTo>
                    <a:pt x="60" y="69"/>
                  </a:lnTo>
                  <a:lnTo>
                    <a:pt x="63" y="67"/>
                  </a:lnTo>
                  <a:lnTo>
                    <a:pt x="66" y="64"/>
                  </a:lnTo>
                  <a:lnTo>
                    <a:pt x="69" y="61"/>
                  </a:lnTo>
                  <a:lnTo>
                    <a:pt x="70" y="60"/>
                  </a:lnTo>
                  <a:lnTo>
                    <a:pt x="73" y="55"/>
                  </a:lnTo>
                  <a:lnTo>
                    <a:pt x="75" y="52"/>
                  </a:lnTo>
                  <a:lnTo>
                    <a:pt x="75" y="49"/>
                  </a:lnTo>
                  <a:lnTo>
                    <a:pt x="76" y="46"/>
                  </a:lnTo>
                  <a:lnTo>
                    <a:pt x="78" y="42"/>
                  </a:lnTo>
                  <a:lnTo>
                    <a:pt x="7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882" name="Freeform 114"/>
            <p:cNvSpPr>
              <a:spLocks/>
            </p:cNvSpPr>
            <p:nvPr/>
          </p:nvSpPr>
          <p:spPr bwMode="auto">
            <a:xfrm>
              <a:off x="1517650" y="4856163"/>
              <a:ext cx="153988" cy="120650"/>
            </a:xfrm>
            <a:custGeom>
              <a:avLst/>
              <a:gdLst>
                <a:gd name="T0" fmla="*/ 2147483647 w 78"/>
                <a:gd name="T1" fmla="*/ 2147483647 h 76"/>
                <a:gd name="T2" fmla="*/ 2147483647 w 78"/>
                <a:gd name="T3" fmla="*/ 2147483647 h 76"/>
                <a:gd name="T4" fmla="*/ 2147483647 w 78"/>
                <a:gd name="T5" fmla="*/ 2147483647 h 76"/>
                <a:gd name="T6" fmla="*/ 2147483647 w 78"/>
                <a:gd name="T7" fmla="*/ 2147483647 h 76"/>
                <a:gd name="T8" fmla="*/ 2147483647 w 78"/>
                <a:gd name="T9" fmla="*/ 2147483647 h 76"/>
                <a:gd name="T10" fmla="*/ 2147483647 w 78"/>
                <a:gd name="T11" fmla="*/ 2147483647 h 76"/>
                <a:gd name="T12" fmla="*/ 2147483647 w 78"/>
                <a:gd name="T13" fmla="*/ 2147483647 h 76"/>
                <a:gd name="T14" fmla="*/ 2147483647 w 78"/>
                <a:gd name="T15" fmla="*/ 0 h 76"/>
                <a:gd name="T16" fmla="*/ 2147483647 w 78"/>
                <a:gd name="T17" fmla="*/ 0 h 76"/>
                <a:gd name="T18" fmla="*/ 2147483647 w 78"/>
                <a:gd name="T19" fmla="*/ 2147483647 h 76"/>
                <a:gd name="T20" fmla="*/ 2147483647 w 78"/>
                <a:gd name="T21" fmla="*/ 2147483647 h 76"/>
                <a:gd name="T22" fmla="*/ 2147483647 w 78"/>
                <a:gd name="T23" fmla="*/ 2147483647 h 76"/>
                <a:gd name="T24" fmla="*/ 2147483647 w 78"/>
                <a:gd name="T25" fmla="*/ 2147483647 h 76"/>
                <a:gd name="T26" fmla="*/ 2147483647 w 78"/>
                <a:gd name="T27" fmla="*/ 2147483647 h 76"/>
                <a:gd name="T28" fmla="*/ 2147483647 w 78"/>
                <a:gd name="T29" fmla="*/ 2147483647 h 76"/>
                <a:gd name="T30" fmla="*/ 0 w 78"/>
                <a:gd name="T31" fmla="*/ 2147483647 h 76"/>
                <a:gd name="T32" fmla="*/ 0 w 78"/>
                <a:gd name="T33" fmla="*/ 2147483647 h 76"/>
                <a:gd name="T34" fmla="*/ 2147483647 w 78"/>
                <a:gd name="T35" fmla="*/ 2147483647 h 76"/>
                <a:gd name="T36" fmla="*/ 2147483647 w 78"/>
                <a:gd name="T37" fmla="*/ 2147483647 h 76"/>
                <a:gd name="T38" fmla="*/ 2147483647 w 78"/>
                <a:gd name="T39" fmla="*/ 2147483647 h 76"/>
                <a:gd name="T40" fmla="*/ 2147483647 w 78"/>
                <a:gd name="T41" fmla="*/ 2147483647 h 76"/>
                <a:gd name="T42" fmla="*/ 2147483647 w 78"/>
                <a:gd name="T43" fmla="*/ 2147483647 h 76"/>
                <a:gd name="T44" fmla="*/ 2147483647 w 78"/>
                <a:gd name="T45" fmla="*/ 2147483647 h 76"/>
                <a:gd name="T46" fmla="*/ 2147483647 w 78"/>
                <a:gd name="T47" fmla="*/ 2147483647 h 76"/>
                <a:gd name="T48" fmla="*/ 2147483647 w 78"/>
                <a:gd name="T49" fmla="*/ 2147483647 h 76"/>
                <a:gd name="T50" fmla="*/ 2147483647 w 78"/>
                <a:gd name="T51" fmla="*/ 2147483647 h 76"/>
                <a:gd name="T52" fmla="*/ 2147483647 w 78"/>
                <a:gd name="T53" fmla="*/ 2147483647 h 76"/>
                <a:gd name="T54" fmla="*/ 2147483647 w 78"/>
                <a:gd name="T55" fmla="*/ 2147483647 h 76"/>
                <a:gd name="T56" fmla="*/ 2147483647 w 78"/>
                <a:gd name="T57" fmla="*/ 2147483647 h 76"/>
                <a:gd name="T58" fmla="*/ 2147483647 w 78"/>
                <a:gd name="T59" fmla="*/ 2147483647 h 76"/>
                <a:gd name="T60" fmla="*/ 2147483647 w 78"/>
                <a:gd name="T61" fmla="*/ 2147483647 h 76"/>
                <a:gd name="T62" fmla="*/ 2147483647 w 78"/>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6"/>
                <a:gd name="T98" fmla="*/ 78 w 78"/>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6">
                  <a:moveTo>
                    <a:pt x="78" y="37"/>
                  </a:moveTo>
                  <a:lnTo>
                    <a:pt x="78" y="34"/>
                  </a:lnTo>
                  <a:lnTo>
                    <a:pt x="76" y="30"/>
                  </a:lnTo>
                  <a:lnTo>
                    <a:pt x="75" y="27"/>
                  </a:lnTo>
                  <a:lnTo>
                    <a:pt x="75" y="22"/>
                  </a:lnTo>
                  <a:lnTo>
                    <a:pt x="73" y="21"/>
                  </a:lnTo>
                  <a:lnTo>
                    <a:pt x="70" y="16"/>
                  </a:lnTo>
                  <a:lnTo>
                    <a:pt x="69" y="13"/>
                  </a:lnTo>
                  <a:lnTo>
                    <a:pt x="66" y="12"/>
                  </a:lnTo>
                  <a:lnTo>
                    <a:pt x="63" y="9"/>
                  </a:lnTo>
                  <a:lnTo>
                    <a:pt x="60" y="7"/>
                  </a:lnTo>
                  <a:lnTo>
                    <a:pt x="57" y="4"/>
                  </a:lnTo>
                  <a:lnTo>
                    <a:pt x="54" y="3"/>
                  </a:lnTo>
                  <a:lnTo>
                    <a:pt x="51" y="3"/>
                  </a:lnTo>
                  <a:lnTo>
                    <a:pt x="46" y="1"/>
                  </a:lnTo>
                  <a:lnTo>
                    <a:pt x="43" y="0"/>
                  </a:lnTo>
                  <a:lnTo>
                    <a:pt x="39" y="0"/>
                  </a:lnTo>
                  <a:lnTo>
                    <a:pt x="34" y="0"/>
                  </a:lnTo>
                  <a:lnTo>
                    <a:pt x="31" y="1"/>
                  </a:lnTo>
                  <a:lnTo>
                    <a:pt x="28" y="3"/>
                  </a:lnTo>
                  <a:lnTo>
                    <a:pt x="24" y="3"/>
                  </a:lnTo>
                  <a:lnTo>
                    <a:pt x="21" y="4"/>
                  </a:lnTo>
                  <a:lnTo>
                    <a:pt x="16" y="7"/>
                  </a:lnTo>
                  <a:lnTo>
                    <a:pt x="13" y="9"/>
                  </a:lnTo>
                  <a:lnTo>
                    <a:pt x="12" y="12"/>
                  </a:lnTo>
                  <a:lnTo>
                    <a:pt x="9" y="13"/>
                  </a:lnTo>
                  <a:lnTo>
                    <a:pt x="7" y="16"/>
                  </a:lnTo>
                  <a:lnTo>
                    <a:pt x="4" y="21"/>
                  </a:lnTo>
                  <a:lnTo>
                    <a:pt x="3" y="22"/>
                  </a:lnTo>
                  <a:lnTo>
                    <a:pt x="3" y="27"/>
                  </a:lnTo>
                  <a:lnTo>
                    <a:pt x="1" y="30"/>
                  </a:lnTo>
                  <a:lnTo>
                    <a:pt x="0" y="34"/>
                  </a:lnTo>
                  <a:lnTo>
                    <a:pt x="0" y="37"/>
                  </a:lnTo>
                  <a:lnTo>
                    <a:pt x="0" y="42"/>
                  </a:lnTo>
                  <a:lnTo>
                    <a:pt x="1" y="46"/>
                  </a:lnTo>
                  <a:lnTo>
                    <a:pt x="3" y="49"/>
                  </a:lnTo>
                  <a:lnTo>
                    <a:pt x="3" y="52"/>
                  </a:lnTo>
                  <a:lnTo>
                    <a:pt x="4" y="55"/>
                  </a:lnTo>
                  <a:lnTo>
                    <a:pt x="7" y="60"/>
                  </a:lnTo>
                  <a:lnTo>
                    <a:pt x="9" y="61"/>
                  </a:lnTo>
                  <a:lnTo>
                    <a:pt x="12" y="64"/>
                  </a:lnTo>
                  <a:lnTo>
                    <a:pt x="13" y="67"/>
                  </a:lnTo>
                  <a:lnTo>
                    <a:pt x="16" y="69"/>
                  </a:lnTo>
                  <a:lnTo>
                    <a:pt x="21" y="70"/>
                  </a:lnTo>
                  <a:lnTo>
                    <a:pt x="24" y="73"/>
                  </a:lnTo>
                  <a:lnTo>
                    <a:pt x="28" y="73"/>
                  </a:lnTo>
                  <a:lnTo>
                    <a:pt x="31" y="75"/>
                  </a:lnTo>
                  <a:lnTo>
                    <a:pt x="34" y="76"/>
                  </a:lnTo>
                  <a:lnTo>
                    <a:pt x="39" y="76"/>
                  </a:lnTo>
                  <a:lnTo>
                    <a:pt x="43" y="76"/>
                  </a:lnTo>
                  <a:lnTo>
                    <a:pt x="46" y="75"/>
                  </a:lnTo>
                  <a:lnTo>
                    <a:pt x="51" y="73"/>
                  </a:lnTo>
                  <a:lnTo>
                    <a:pt x="54" y="73"/>
                  </a:lnTo>
                  <a:lnTo>
                    <a:pt x="57" y="70"/>
                  </a:lnTo>
                  <a:lnTo>
                    <a:pt x="60" y="69"/>
                  </a:lnTo>
                  <a:lnTo>
                    <a:pt x="63" y="67"/>
                  </a:lnTo>
                  <a:lnTo>
                    <a:pt x="66" y="64"/>
                  </a:lnTo>
                  <a:lnTo>
                    <a:pt x="69" y="61"/>
                  </a:lnTo>
                  <a:lnTo>
                    <a:pt x="70" y="60"/>
                  </a:lnTo>
                  <a:lnTo>
                    <a:pt x="73" y="55"/>
                  </a:lnTo>
                  <a:lnTo>
                    <a:pt x="75" y="52"/>
                  </a:lnTo>
                  <a:lnTo>
                    <a:pt x="75" y="49"/>
                  </a:lnTo>
                  <a:lnTo>
                    <a:pt x="76" y="46"/>
                  </a:lnTo>
                  <a:lnTo>
                    <a:pt x="78" y="42"/>
                  </a:lnTo>
                  <a:lnTo>
                    <a:pt x="78" y="37"/>
                  </a:lnTo>
                </a:path>
              </a:pathLst>
            </a:cu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6883" name="Line 115"/>
            <p:cNvSpPr>
              <a:spLocks noChangeShapeType="1"/>
            </p:cNvSpPr>
            <p:nvPr/>
          </p:nvSpPr>
          <p:spPr bwMode="auto">
            <a:xfrm>
              <a:off x="1560513" y="4914900"/>
              <a:ext cx="63500" cy="4763"/>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0" presetClass="path" presetSubtype="0" repeatCount="indefinite" accel="50000" decel="50000" fill="hold" nodeType="withEffect">
                                  <p:stCondLst>
                                    <p:cond delay="0"/>
                                  </p:stCondLst>
                                  <p:childTnLst>
                                    <p:animMotion origin="layout" path="M 2.77778E-6 -4.62749E-7 C 0.02968 -0.00069 0.05989 -0.00069 0.07465 0.00069 C 0.08923 0.00255 0.08403 0.00671 0.08715 0.01157 C 0.08993 0.0162 0.09184 0.02476 0.09253 0.02962 C 0.0934 0.03424 0.09132 0.03609 0.09114 0.03957 C 0.0908 0.04304 0.09097 0.04836 0.09114 0.05044 " pathEditMode="relative" rAng="0" ptsTypes="aaaaaA">
                                      <p:cBhvr>
                                        <p:cTn id="8" dur="2000" fill="hold"/>
                                        <p:tgtEl>
                                          <p:spTgt spid="72"/>
                                        </p:tgtEl>
                                        <p:attrNameLst>
                                          <p:attrName>ppt_x</p:attrName>
                                          <p:attrName>ppt_y</p:attrName>
                                        </p:attrNameLst>
                                      </p:cBhvr>
                                      <p:rCtr x="4670" y="2476"/>
                                    </p:animMotion>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4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00113" y="152400"/>
            <a:ext cx="6529387" cy="633413"/>
          </a:xfrm>
        </p:spPr>
        <p:txBody>
          <a:bodyPr/>
          <a:lstStyle/>
          <a:p>
            <a:r>
              <a:rPr lang="nl-BE" sz="2800" smtClean="0"/>
              <a:t>LGSD Tentative Stitching Plan</a:t>
            </a:r>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190B1BA8-9696-48CE-BA0F-039DD221EEE5}" type="slidenum">
              <a:rPr lang="en-US" sz="1400" smtClean="0"/>
              <a:pPr/>
              <a:t>29</a:t>
            </a:fld>
            <a:endParaRPr lang="en-US" sz="1400" smtClean="0"/>
          </a:p>
        </p:txBody>
      </p:sp>
      <p:sp>
        <p:nvSpPr>
          <p:cNvPr id="37892" name="Footer Placeholder 6"/>
          <p:cNvSpPr>
            <a:spLocks noGrp="1"/>
          </p:cNvSpPr>
          <p:nvPr>
            <p:ph type="ftr" sz="quarter" idx="11"/>
          </p:nvPr>
        </p:nvSpPr>
        <p:spPr>
          <a:xfrm>
            <a:off x="3059113"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37893" name="Date Placeholder 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grpSp>
        <p:nvGrpSpPr>
          <p:cNvPr id="37894" name="Group 155"/>
          <p:cNvGrpSpPr>
            <a:grpSpLocks/>
          </p:cNvGrpSpPr>
          <p:nvPr/>
        </p:nvGrpSpPr>
        <p:grpSpPr bwMode="auto">
          <a:xfrm>
            <a:off x="179388" y="1484313"/>
            <a:ext cx="3152775" cy="4133850"/>
            <a:chOff x="179512" y="1484784"/>
            <a:chExt cx="3151962" cy="4134073"/>
          </a:xfrm>
        </p:grpSpPr>
        <p:sp>
          <p:nvSpPr>
            <p:cNvPr id="37948" name="TextBox 154"/>
            <p:cNvSpPr txBox="1">
              <a:spLocks noChangeArrowheads="1"/>
            </p:cNvSpPr>
            <p:nvPr/>
          </p:nvSpPr>
          <p:spPr bwMode="auto">
            <a:xfrm>
              <a:off x="1547664" y="1844824"/>
              <a:ext cx="864096" cy="1080120"/>
            </a:xfrm>
            <a:prstGeom prst="rect">
              <a:avLst/>
            </a:prstGeom>
            <a:solidFill>
              <a:srgbClr val="FFFF00"/>
            </a:solidFill>
            <a:ln w="19050">
              <a:solidFill>
                <a:schemeClr val="tx1"/>
              </a:solidFill>
              <a:miter lim="800000"/>
              <a:headEnd/>
              <a:tailEnd/>
            </a:ln>
          </p:spPr>
          <p:txBody>
            <a:bodyPr lIns="0" rIns="0"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110000"/>
                </a:lnSpc>
              </a:pPr>
              <a:r>
                <a:rPr lang="en-US" sz="1200">
                  <a:cs typeface="Arial" charset="0"/>
                </a:rPr>
                <a:t>22x42</a:t>
              </a:r>
            </a:p>
            <a:p>
              <a:pPr algn="ctr" eaLnBrk="1" hangingPunct="1">
                <a:lnSpc>
                  <a:spcPct val="110000"/>
                </a:lnSpc>
              </a:pPr>
              <a:r>
                <a:rPr lang="en-US" sz="1200">
                  <a:cs typeface="Arial" charset="0"/>
                </a:rPr>
                <a:t>sub- apertures</a:t>
              </a:r>
            </a:p>
          </p:txBody>
        </p:sp>
        <p:sp>
          <p:nvSpPr>
            <p:cNvPr id="37949" name="Rectangle 100"/>
            <p:cNvSpPr>
              <a:spLocks noChangeArrowheads="1"/>
            </p:cNvSpPr>
            <p:nvPr/>
          </p:nvSpPr>
          <p:spPr bwMode="auto">
            <a:xfrm>
              <a:off x="1547664" y="3222642"/>
              <a:ext cx="864096" cy="1800200"/>
            </a:xfrm>
            <a:prstGeom prst="rect">
              <a:avLst/>
            </a:prstGeom>
            <a:solidFill>
              <a:srgbClr val="FF66FF"/>
            </a:solidFill>
            <a:ln w="19050" algn="ctr">
              <a:solidFill>
                <a:schemeClr val="tx1"/>
              </a:solidFill>
              <a:round/>
              <a:headEnd/>
              <a:tailEnd/>
            </a:ln>
          </p:spPr>
          <p:txBody>
            <a:bodyPr/>
            <a:lstStyle/>
            <a:p>
              <a:pPr marL="342900" indent="-342900">
                <a:spcBef>
                  <a:spcPct val="20000"/>
                </a:spcBef>
                <a:buFontTx/>
                <a:buChar char="•"/>
              </a:pPr>
              <a:endParaRPr lang="it-IT"/>
            </a:p>
          </p:txBody>
        </p:sp>
        <p:sp>
          <p:nvSpPr>
            <p:cNvPr id="37950" name="Rectangle 78"/>
            <p:cNvSpPr>
              <a:spLocks noChangeArrowheads="1"/>
            </p:cNvSpPr>
            <p:nvPr/>
          </p:nvSpPr>
          <p:spPr bwMode="auto">
            <a:xfrm>
              <a:off x="827584" y="1854490"/>
              <a:ext cx="504056" cy="1080120"/>
            </a:xfrm>
            <a:prstGeom prst="rect">
              <a:avLst/>
            </a:prstGeom>
            <a:solidFill>
              <a:srgbClr val="FF66FF"/>
            </a:solidFill>
            <a:ln w="19050" algn="ctr">
              <a:solidFill>
                <a:schemeClr val="tx1"/>
              </a:solidFill>
              <a:round/>
              <a:headEnd/>
              <a:tailEnd/>
            </a:ln>
          </p:spPr>
          <p:txBody>
            <a:bodyPr/>
            <a:lstStyle/>
            <a:p>
              <a:pPr marL="342900" indent="-342900">
                <a:spcBef>
                  <a:spcPct val="20000"/>
                </a:spcBef>
                <a:buFontTx/>
                <a:buChar char="•"/>
              </a:pPr>
              <a:endParaRPr lang="it-IT"/>
            </a:p>
          </p:txBody>
        </p:sp>
        <p:grpSp>
          <p:nvGrpSpPr>
            <p:cNvPr id="37951" name="Group 91"/>
            <p:cNvGrpSpPr>
              <a:grpSpLocks/>
            </p:cNvGrpSpPr>
            <p:nvPr/>
          </p:nvGrpSpPr>
          <p:grpSpPr bwMode="auto">
            <a:xfrm>
              <a:off x="811325" y="1484784"/>
              <a:ext cx="592323" cy="225690"/>
              <a:chOff x="523293" y="2195198"/>
              <a:chExt cx="792088" cy="225690"/>
            </a:xfrm>
          </p:grpSpPr>
          <p:cxnSp>
            <p:nvCxnSpPr>
              <p:cNvPr id="37974" name="Straight Arrow Connector 79"/>
              <p:cNvCxnSpPr>
                <a:cxnSpLocks noChangeShapeType="1"/>
              </p:cNvCxnSpPr>
              <p:nvPr/>
            </p:nvCxnSpPr>
            <p:spPr bwMode="auto">
              <a:xfrm>
                <a:off x="523293" y="2420888"/>
                <a:ext cx="792088" cy="0"/>
              </a:xfrm>
              <a:prstGeom prst="straightConnector1">
                <a:avLst/>
              </a:prstGeom>
              <a:noFill/>
              <a:ln w="190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7975" name="TextBox 80"/>
              <p:cNvSpPr txBox="1">
                <a:spLocks noChangeArrowheads="1"/>
              </p:cNvSpPr>
              <p:nvPr/>
            </p:nvSpPr>
            <p:spPr bwMode="auto">
              <a:xfrm>
                <a:off x="595090" y="2195198"/>
                <a:ext cx="7138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5.28mm</a:t>
                </a:r>
              </a:p>
            </p:txBody>
          </p:sp>
        </p:grpSp>
        <p:sp>
          <p:nvSpPr>
            <p:cNvPr id="89" name="TextBox 88"/>
            <p:cNvSpPr txBox="1"/>
            <p:nvPr/>
          </p:nvSpPr>
          <p:spPr>
            <a:xfrm>
              <a:off x="827584" y="1854490"/>
              <a:ext cx="216024" cy="1080120"/>
            </a:xfrm>
            <a:prstGeom prst="rect">
              <a:avLst/>
            </a:prstGeom>
            <a:solidFill>
              <a:srgbClr val="00CC00"/>
            </a:solidFill>
            <a:ln w="19050">
              <a:solidFill>
                <a:schemeClr val="tx1"/>
              </a:solidFill>
            </a:ln>
          </p:spPr>
          <p:txBody>
            <a:bodyPr vert="vert270" lIns="0" tIns="0" rIns="0" bIns="0" anchor="ctr"/>
            <a:lstStyle/>
            <a:p>
              <a:pPr algn="ctr">
                <a:defRPr/>
              </a:pPr>
              <a:r>
                <a:rPr lang="en-US" sz="1200" dirty="0" err="1">
                  <a:latin typeface="Arial" pitchFamily="34" charset="0"/>
                  <a:ea typeface="ＭＳ Ｐゴシック"/>
                  <a:cs typeface="ＭＳ Ｐゴシック"/>
                </a:rPr>
                <a:t>Yaddressing</a:t>
              </a:r>
              <a:endParaRPr lang="en-US" sz="1200" dirty="0">
                <a:latin typeface="Arial" pitchFamily="34" charset="0"/>
                <a:ea typeface="ＭＳ Ｐゴシック"/>
                <a:cs typeface="ＭＳ Ｐゴシック"/>
              </a:endParaRPr>
            </a:p>
          </p:txBody>
        </p:sp>
        <p:sp>
          <p:nvSpPr>
            <p:cNvPr id="90" name="TextBox 89"/>
            <p:cNvSpPr txBox="1"/>
            <p:nvPr/>
          </p:nvSpPr>
          <p:spPr>
            <a:xfrm>
              <a:off x="1115895" y="1854691"/>
              <a:ext cx="215844" cy="1079558"/>
            </a:xfrm>
            <a:prstGeom prst="rect">
              <a:avLst/>
            </a:prstGeom>
            <a:solidFill>
              <a:srgbClr val="00CC00"/>
            </a:solidFill>
            <a:ln w="19050">
              <a:solidFill>
                <a:schemeClr val="tx1"/>
              </a:solidFill>
            </a:ln>
          </p:spPr>
          <p:txBody>
            <a:bodyPr vert="vert" lIns="0" tIns="0" rIns="0" bIns="0" anchor="ctr"/>
            <a:lstStyle/>
            <a:p>
              <a:pPr algn="ctr">
                <a:defRPr/>
              </a:pPr>
              <a:r>
                <a:rPr lang="en-US" sz="1200" dirty="0" err="1">
                  <a:latin typeface="Arial" pitchFamily="34" charset="0"/>
                  <a:ea typeface="ＭＳ Ｐゴシック"/>
                  <a:cs typeface="ＭＳ Ｐゴシック"/>
                </a:rPr>
                <a:t>Yaddressing</a:t>
              </a:r>
              <a:endParaRPr lang="en-US" sz="1200" dirty="0">
                <a:latin typeface="Arial" pitchFamily="34" charset="0"/>
                <a:ea typeface="ＭＳ Ｐゴシック"/>
                <a:cs typeface="ＭＳ Ｐゴシック"/>
              </a:endParaRPr>
            </a:p>
          </p:txBody>
        </p:sp>
        <p:grpSp>
          <p:nvGrpSpPr>
            <p:cNvPr id="37954" name="Group 95"/>
            <p:cNvGrpSpPr>
              <a:grpSpLocks/>
            </p:cNvGrpSpPr>
            <p:nvPr/>
          </p:nvGrpSpPr>
          <p:grpSpPr bwMode="auto">
            <a:xfrm>
              <a:off x="1547664" y="1494450"/>
              <a:ext cx="864096" cy="216024"/>
              <a:chOff x="2555776" y="692696"/>
              <a:chExt cx="792088" cy="216024"/>
            </a:xfrm>
          </p:grpSpPr>
          <p:cxnSp>
            <p:nvCxnSpPr>
              <p:cNvPr id="37972" name="Straight Arrow Connector 96"/>
              <p:cNvCxnSpPr>
                <a:cxnSpLocks noChangeShapeType="1"/>
              </p:cNvCxnSpPr>
              <p:nvPr/>
            </p:nvCxnSpPr>
            <p:spPr bwMode="auto">
              <a:xfrm>
                <a:off x="2555776" y="908720"/>
                <a:ext cx="792088" cy="0"/>
              </a:xfrm>
              <a:prstGeom prst="straightConnector1">
                <a:avLst/>
              </a:prstGeom>
              <a:noFill/>
              <a:ln w="190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7973" name="TextBox 97"/>
              <p:cNvSpPr txBox="1">
                <a:spLocks noChangeArrowheads="1"/>
              </p:cNvSpPr>
              <p:nvPr/>
            </p:nvSpPr>
            <p:spPr bwMode="auto">
              <a:xfrm>
                <a:off x="2644043" y="692696"/>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10.56mm</a:t>
                </a:r>
              </a:p>
            </p:txBody>
          </p:sp>
        </p:grpSp>
        <p:sp>
          <p:nvSpPr>
            <p:cNvPr id="37955" name="TextBox 98"/>
            <p:cNvSpPr txBox="1">
              <a:spLocks noChangeArrowheads="1"/>
            </p:cNvSpPr>
            <p:nvPr/>
          </p:nvSpPr>
          <p:spPr bwMode="auto">
            <a:xfrm>
              <a:off x="1547664" y="3222642"/>
              <a:ext cx="864096" cy="864096"/>
            </a:xfrm>
            <a:prstGeom prst="rect">
              <a:avLst/>
            </a:prstGeom>
            <a:solidFill>
              <a:srgbClr val="FF99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90000"/>
                </a:lnSpc>
              </a:pPr>
              <a:r>
                <a:rPr lang="en-US" sz="1200">
                  <a:cs typeface="Arial" charset="0"/>
                </a:rPr>
                <a:t>11 LVDS</a:t>
              </a:r>
            </a:p>
            <a:p>
              <a:pPr algn="ctr" eaLnBrk="1" hangingPunct="1">
                <a:lnSpc>
                  <a:spcPct val="90000"/>
                </a:lnSpc>
              </a:pPr>
              <a:r>
                <a:rPr lang="en-US" sz="1200">
                  <a:cs typeface="Arial" charset="0"/>
                </a:rPr>
                <a:t>&amp; </a:t>
              </a:r>
            </a:p>
            <a:p>
              <a:pPr algn="ctr" eaLnBrk="1" hangingPunct="1">
                <a:lnSpc>
                  <a:spcPct val="90000"/>
                </a:lnSpc>
              </a:pPr>
              <a:r>
                <a:rPr lang="en-US" sz="1200">
                  <a:cs typeface="Arial" charset="0"/>
                </a:rPr>
                <a:t>8800 column ADCs</a:t>
              </a:r>
            </a:p>
          </p:txBody>
        </p:sp>
        <p:sp>
          <p:nvSpPr>
            <p:cNvPr id="37956" name="Rectangle 106"/>
            <p:cNvSpPr>
              <a:spLocks noChangeArrowheads="1"/>
            </p:cNvSpPr>
            <p:nvPr/>
          </p:nvSpPr>
          <p:spPr bwMode="auto">
            <a:xfrm>
              <a:off x="827584" y="3222642"/>
              <a:ext cx="504056" cy="1800200"/>
            </a:xfrm>
            <a:prstGeom prst="rect">
              <a:avLst/>
            </a:prstGeom>
            <a:solidFill>
              <a:srgbClr val="FF66FF"/>
            </a:solidFill>
            <a:ln w="19050" algn="ctr">
              <a:solidFill>
                <a:schemeClr val="tx1"/>
              </a:solidFill>
              <a:round/>
              <a:headEnd/>
              <a:tailEnd/>
            </a:ln>
          </p:spPr>
          <p:txBody>
            <a:bodyPr/>
            <a:lstStyle/>
            <a:p>
              <a:pPr marL="342900" indent="-342900">
                <a:spcBef>
                  <a:spcPct val="20000"/>
                </a:spcBef>
                <a:buFontTx/>
                <a:buChar char="•"/>
              </a:pPr>
              <a:endParaRPr lang="it-IT"/>
            </a:p>
          </p:txBody>
        </p:sp>
        <p:sp>
          <p:nvSpPr>
            <p:cNvPr id="108" name="TextBox 107"/>
            <p:cNvSpPr txBox="1"/>
            <p:nvPr/>
          </p:nvSpPr>
          <p:spPr>
            <a:xfrm>
              <a:off x="827584" y="3222642"/>
              <a:ext cx="216024" cy="864096"/>
            </a:xfrm>
            <a:prstGeom prst="rect">
              <a:avLst/>
            </a:prstGeom>
            <a:solidFill>
              <a:srgbClr val="33CCFF"/>
            </a:solidFill>
            <a:ln w="19050">
              <a:solidFill>
                <a:schemeClr val="tx1"/>
              </a:solidFill>
            </a:ln>
          </p:spPr>
          <p:txBody>
            <a:bodyPr vert="vert270" lIns="0" tIns="0" rIns="0" bIns="0" anchor="ctr"/>
            <a:lstStyle/>
            <a:p>
              <a:pPr algn="ctr">
                <a:defRPr/>
              </a:pPr>
              <a:r>
                <a:rPr lang="en-US" sz="1200" dirty="0">
                  <a:latin typeface="Arial" pitchFamily="34" charset="0"/>
                  <a:ea typeface="ＭＳ Ｐゴシック"/>
                  <a:cs typeface="Arial" pitchFamily="34" charset="0"/>
                </a:rPr>
                <a:t>Corner</a:t>
              </a:r>
            </a:p>
          </p:txBody>
        </p:sp>
        <p:sp>
          <p:nvSpPr>
            <p:cNvPr id="109" name="TextBox 108"/>
            <p:cNvSpPr txBox="1"/>
            <p:nvPr/>
          </p:nvSpPr>
          <p:spPr>
            <a:xfrm>
              <a:off x="1112591" y="3216599"/>
              <a:ext cx="216024" cy="864096"/>
            </a:xfrm>
            <a:prstGeom prst="rect">
              <a:avLst/>
            </a:prstGeom>
            <a:solidFill>
              <a:srgbClr val="33CCFF"/>
            </a:solidFill>
            <a:ln w="19050">
              <a:solidFill>
                <a:schemeClr val="tx1"/>
              </a:solidFill>
            </a:ln>
          </p:spPr>
          <p:txBody>
            <a:bodyPr vert="vert270" lIns="0" tIns="0" rIns="0" bIns="0" anchor="ctr"/>
            <a:lstStyle/>
            <a:p>
              <a:pPr algn="ctr">
                <a:defRPr/>
              </a:pPr>
              <a:r>
                <a:rPr lang="en-US" sz="1200" dirty="0">
                  <a:latin typeface="Arial" pitchFamily="34" charset="0"/>
                  <a:ea typeface="ＭＳ Ｐゴシック"/>
                  <a:cs typeface="Arial" pitchFamily="34" charset="0"/>
                </a:rPr>
                <a:t>Corner</a:t>
              </a:r>
            </a:p>
          </p:txBody>
        </p:sp>
        <p:sp>
          <p:nvSpPr>
            <p:cNvPr id="105" name="TextBox 104"/>
            <p:cNvSpPr txBox="1"/>
            <p:nvPr/>
          </p:nvSpPr>
          <p:spPr>
            <a:xfrm>
              <a:off x="831806" y="4155103"/>
              <a:ext cx="215844" cy="863647"/>
            </a:xfrm>
            <a:prstGeom prst="rect">
              <a:avLst/>
            </a:prstGeom>
            <a:solidFill>
              <a:srgbClr val="33CCFF"/>
            </a:solidFill>
            <a:ln w="19050">
              <a:solidFill>
                <a:schemeClr val="tx1"/>
              </a:solidFill>
            </a:ln>
          </p:spPr>
          <p:txBody>
            <a:bodyPr vert="vert" lIns="0" tIns="0" rIns="0" bIns="0" anchor="ctr"/>
            <a:lstStyle/>
            <a:p>
              <a:pPr algn="ctr">
                <a:defRPr/>
              </a:pPr>
              <a:r>
                <a:rPr lang="en-US" sz="1200" dirty="0">
                  <a:latin typeface="Arial" pitchFamily="34" charset="0"/>
                  <a:ea typeface="ＭＳ Ｐゴシック"/>
                  <a:cs typeface="Arial" pitchFamily="34" charset="0"/>
                </a:rPr>
                <a:t>Corner</a:t>
              </a:r>
            </a:p>
          </p:txBody>
        </p:sp>
        <p:sp>
          <p:nvSpPr>
            <p:cNvPr id="106" name="TextBox 105"/>
            <p:cNvSpPr txBox="1"/>
            <p:nvPr/>
          </p:nvSpPr>
          <p:spPr>
            <a:xfrm>
              <a:off x="1115895" y="4158278"/>
              <a:ext cx="215844" cy="865234"/>
            </a:xfrm>
            <a:prstGeom prst="rect">
              <a:avLst/>
            </a:prstGeom>
            <a:solidFill>
              <a:srgbClr val="33CCFF"/>
            </a:solidFill>
            <a:ln w="19050">
              <a:solidFill>
                <a:schemeClr val="tx1"/>
              </a:solidFill>
            </a:ln>
          </p:spPr>
          <p:txBody>
            <a:bodyPr vert="vert" lIns="0" tIns="0" rIns="0" bIns="0" anchor="ctr"/>
            <a:lstStyle/>
            <a:p>
              <a:pPr algn="ctr">
                <a:defRPr/>
              </a:pPr>
              <a:r>
                <a:rPr lang="en-US" sz="1200" dirty="0">
                  <a:latin typeface="Arial" pitchFamily="34" charset="0"/>
                  <a:ea typeface="ＭＳ Ｐゴシック"/>
                  <a:cs typeface="Arial" pitchFamily="34" charset="0"/>
                </a:rPr>
                <a:t>Corner</a:t>
              </a:r>
            </a:p>
          </p:txBody>
        </p:sp>
        <p:sp>
          <p:nvSpPr>
            <p:cNvPr id="37961" name="TextBox 110"/>
            <p:cNvSpPr txBox="1">
              <a:spLocks noChangeArrowheads="1"/>
            </p:cNvSpPr>
            <p:nvPr/>
          </p:nvSpPr>
          <p:spPr bwMode="auto">
            <a:xfrm>
              <a:off x="1547664" y="4158746"/>
              <a:ext cx="864096" cy="864096"/>
            </a:xfrm>
            <a:prstGeom prst="rect">
              <a:avLst/>
            </a:prstGeom>
            <a:solidFill>
              <a:srgbClr val="FF99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90000"/>
                </a:lnSpc>
              </a:pPr>
              <a:r>
                <a:rPr lang="en-US" sz="1200">
                  <a:cs typeface="Arial" charset="0"/>
                </a:rPr>
                <a:t>8800 column ADCs</a:t>
              </a:r>
            </a:p>
            <a:p>
              <a:pPr algn="ctr" eaLnBrk="1" hangingPunct="1">
                <a:lnSpc>
                  <a:spcPct val="90000"/>
                </a:lnSpc>
              </a:pPr>
              <a:r>
                <a:rPr lang="en-US" sz="1200">
                  <a:cs typeface="Arial" charset="0"/>
                </a:rPr>
                <a:t>&amp;</a:t>
              </a:r>
            </a:p>
            <a:p>
              <a:pPr algn="ctr" eaLnBrk="1" hangingPunct="1">
                <a:lnSpc>
                  <a:spcPct val="90000"/>
                </a:lnSpc>
              </a:pPr>
              <a:r>
                <a:rPr lang="en-US" sz="1200">
                  <a:cs typeface="Arial" charset="0"/>
                </a:rPr>
                <a:t>11 LVDS </a:t>
              </a:r>
            </a:p>
          </p:txBody>
        </p:sp>
        <p:grpSp>
          <p:nvGrpSpPr>
            <p:cNvPr id="37962" name="Group 123"/>
            <p:cNvGrpSpPr>
              <a:grpSpLocks/>
            </p:cNvGrpSpPr>
            <p:nvPr/>
          </p:nvGrpSpPr>
          <p:grpSpPr bwMode="auto">
            <a:xfrm>
              <a:off x="179512" y="1844824"/>
              <a:ext cx="615553" cy="1080120"/>
              <a:chOff x="2699792" y="2492896"/>
              <a:chExt cx="615553" cy="1080120"/>
            </a:xfrm>
          </p:grpSpPr>
          <p:cxnSp>
            <p:nvCxnSpPr>
              <p:cNvPr id="37969" name="Straight Arrow Connector 124"/>
              <p:cNvCxnSpPr>
                <a:cxnSpLocks noChangeShapeType="1"/>
              </p:cNvCxnSpPr>
              <p:nvPr/>
            </p:nvCxnSpPr>
            <p:spPr bwMode="auto">
              <a:xfrm flipV="1">
                <a:off x="2987824" y="2492896"/>
                <a:ext cx="0" cy="432048"/>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970" name="TextBox 125"/>
              <p:cNvSpPr txBox="1">
                <a:spLocks noChangeArrowheads="1"/>
              </p:cNvSpPr>
              <p:nvPr/>
            </p:nvSpPr>
            <p:spPr bwMode="auto">
              <a:xfrm>
                <a:off x="2699792" y="2924944"/>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20.16mm</a:t>
                </a:r>
              </a:p>
            </p:txBody>
          </p:sp>
          <p:cxnSp>
            <p:nvCxnSpPr>
              <p:cNvPr id="37971" name="Straight Arrow Connector 126"/>
              <p:cNvCxnSpPr>
                <a:cxnSpLocks noChangeShapeType="1"/>
              </p:cNvCxnSpPr>
              <p:nvPr/>
            </p:nvCxnSpPr>
            <p:spPr bwMode="auto">
              <a:xfrm flipV="1">
                <a:off x="2987824" y="3140968"/>
                <a:ext cx="0" cy="432048"/>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grpSp>
        <p:grpSp>
          <p:nvGrpSpPr>
            <p:cNvPr id="37963" name="Group 127"/>
            <p:cNvGrpSpPr>
              <a:grpSpLocks/>
            </p:cNvGrpSpPr>
            <p:nvPr/>
          </p:nvGrpSpPr>
          <p:grpSpPr bwMode="auto">
            <a:xfrm>
              <a:off x="179514" y="3212976"/>
              <a:ext cx="615553" cy="1800200"/>
              <a:chOff x="2699794" y="2492896"/>
              <a:chExt cx="615553" cy="1080120"/>
            </a:xfrm>
          </p:grpSpPr>
          <p:cxnSp>
            <p:nvCxnSpPr>
              <p:cNvPr id="37966" name="Straight Arrow Connector 128"/>
              <p:cNvCxnSpPr>
                <a:cxnSpLocks noChangeShapeType="1"/>
              </p:cNvCxnSpPr>
              <p:nvPr/>
            </p:nvCxnSpPr>
            <p:spPr bwMode="auto">
              <a:xfrm flipV="1">
                <a:off x="2987824" y="2492896"/>
                <a:ext cx="0" cy="432048"/>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967" name="TextBox 129"/>
              <p:cNvSpPr txBox="1">
                <a:spLocks noChangeArrowheads="1"/>
              </p:cNvSpPr>
              <p:nvPr/>
            </p:nvSpPr>
            <p:spPr bwMode="auto">
              <a:xfrm>
                <a:off x="2699794" y="2968032"/>
                <a:ext cx="615553" cy="12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10.08mm</a:t>
                </a:r>
              </a:p>
            </p:txBody>
          </p:sp>
          <p:cxnSp>
            <p:nvCxnSpPr>
              <p:cNvPr id="37968" name="Straight Arrow Connector 130"/>
              <p:cNvCxnSpPr>
                <a:cxnSpLocks noChangeShapeType="1"/>
              </p:cNvCxnSpPr>
              <p:nvPr/>
            </p:nvCxnSpPr>
            <p:spPr bwMode="auto">
              <a:xfrm flipV="1">
                <a:off x="2987824" y="3140968"/>
                <a:ext cx="0" cy="432048"/>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grpSp>
        <p:sp>
          <p:nvSpPr>
            <p:cNvPr id="37964" name="Right Arrow 134"/>
            <p:cNvSpPr>
              <a:spLocks noChangeArrowheads="1"/>
            </p:cNvSpPr>
            <p:nvPr/>
          </p:nvSpPr>
          <p:spPr bwMode="auto">
            <a:xfrm rot="-577133">
              <a:off x="2399687" y="2997197"/>
              <a:ext cx="931787" cy="795796"/>
            </a:xfrm>
            <a:prstGeom prst="rightArrow">
              <a:avLst>
                <a:gd name="adj1" fmla="val 50000"/>
                <a:gd name="adj2" fmla="val 50001"/>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37965" name="TextBox 136"/>
            <p:cNvSpPr txBox="1">
              <a:spLocks noChangeArrowheads="1"/>
            </p:cNvSpPr>
            <p:nvPr/>
          </p:nvSpPr>
          <p:spPr bwMode="auto">
            <a:xfrm>
              <a:off x="323528" y="5157192"/>
              <a:ext cx="2160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2400" b="1" u="sng"/>
                <a:t>Reticle View</a:t>
              </a:r>
            </a:p>
          </p:txBody>
        </p:sp>
      </p:grpSp>
      <p:grpSp>
        <p:nvGrpSpPr>
          <p:cNvPr id="37895" name="Group 148"/>
          <p:cNvGrpSpPr>
            <a:grpSpLocks/>
          </p:cNvGrpSpPr>
          <p:nvPr/>
        </p:nvGrpSpPr>
        <p:grpSpPr bwMode="auto">
          <a:xfrm>
            <a:off x="3276600" y="981075"/>
            <a:ext cx="4608513" cy="4895850"/>
            <a:chOff x="3275856" y="980728"/>
            <a:chExt cx="4608512" cy="4896544"/>
          </a:xfrm>
        </p:grpSpPr>
        <p:sp>
          <p:nvSpPr>
            <p:cNvPr id="12" name="TextBox 11"/>
            <p:cNvSpPr txBox="1"/>
            <p:nvPr/>
          </p:nvSpPr>
          <p:spPr>
            <a:xfrm>
              <a:off x="3995936" y="1628800"/>
              <a:ext cx="216024" cy="864096"/>
            </a:xfrm>
            <a:prstGeom prst="rect">
              <a:avLst/>
            </a:prstGeom>
            <a:solidFill>
              <a:srgbClr val="33CCFF"/>
            </a:solidFill>
            <a:ln w="19050">
              <a:solidFill>
                <a:schemeClr val="tx1"/>
              </a:solidFill>
            </a:ln>
          </p:spPr>
          <p:txBody>
            <a:bodyPr vert="vert270" lIns="0" tIns="0" rIns="0" bIns="0" anchor="ctr"/>
            <a:lstStyle/>
            <a:p>
              <a:pPr algn="ctr">
                <a:defRPr/>
              </a:pPr>
              <a:r>
                <a:rPr lang="en-US" sz="1200" dirty="0">
                  <a:latin typeface="Arial" pitchFamily="34" charset="0"/>
                  <a:ea typeface="ＭＳ Ｐゴシック"/>
                  <a:cs typeface="Arial" pitchFamily="34" charset="0"/>
                </a:rPr>
                <a:t>Corner</a:t>
              </a:r>
            </a:p>
          </p:txBody>
        </p:sp>
        <p:sp>
          <p:nvSpPr>
            <p:cNvPr id="18" name="TextBox 17"/>
            <p:cNvSpPr txBox="1"/>
            <p:nvPr/>
          </p:nvSpPr>
          <p:spPr>
            <a:xfrm>
              <a:off x="3995936" y="2492896"/>
              <a:ext cx="216024" cy="1080120"/>
            </a:xfrm>
            <a:prstGeom prst="rect">
              <a:avLst/>
            </a:prstGeom>
            <a:solidFill>
              <a:srgbClr val="00CC00"/>
            </a:solidFill>
            <a:ln w="19050">
              <a:solidFill>
                <a:schemeClr val="tx1"/>
              </a:solidFill>
            </a:ln>
          </p:spPr>
          <p:txBody>
            <a:bodyPr vert="vert270" lIns="0" tIns="0" rIns="0" bIns="0" anchor="ctr"/>
            <a:lstStyle/>
            <a:p>
              <a:pPr algn="ctr">
                <a:defRPr/>
              </a:pPr>
              <a:r>
                <a:rPr lang="en-US" sz="1200" dirty="0" err="1">
                  <a:latin typeface="Arial" pitchFamily="34" charset="0"/>
                  <a:ea typeface="ＭＳ Ｐゴシック"/>
                  <a:cs typeface="ＭＳ Ｐゴシック"/>
                </a:rPr>
                <a:t>Yaddressing</a:t>
              </a:r>
              <a:endParaRPr lang="en-US" sz="1200" dirty="0">
                <a:latin typeface="Arial" pitchFamily="34" charset="0"/>
                <a:ea typeface="ＭＳ Ｐゴシック"/>
                <a:cs typeface="ＭＳ Ｐゴシック"/>
              </a:endParaRPr>
            </a:p>
          </p:txBody>
        </p:sp>
        <p:sp>
          <p:nvSpPr>
            <p:cNvPr id="37898" name="TextBox 18"/>
            <p:cNvSpPr txBox="1">
              <a:spLocks noChangeArrowheads="1"/>
            </p:cNvSpPr>
            <p:nvPr/>
          </p:nvSpPr>
          <p:spPr bwMode="auto">
            <a:xfrm>
              <a:off x="4211960" y="2492896"/>
              <a:ext cx="864096" cy="1080120"/>
            </a:xfrm>
            <a:prstGeom prst="rect">
              <a:avLst/>
            </a:prstGeom>
            <a:solidFill>
              <a:srgbClr val="FFFF00"/>
            </a:solidFill>
            <a:ln w="19050">
              <a:solidFill>
                <a:schemeClr val="tx1"/>
              </a:solidFill>
              <a:miter lim="800000"/>
              <a:headEnd/>
              <a:tailEnd/>
            </a:ln>
          </p:spPr>
          <p:txBody>
            <a:bodyPr lIns="0" rIns="0"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110000"/>
                </a:lnSpc>
              </a:pPr>
              <a:r>
                <a:rPr lang="en-US" sz="1200">
                  <a:cs typeface="Arial" charset="0"/>
                </a:rPr>
                <a:t>22x42</a:t>
              </a:r>
            </a:p>
            <a:p>
              <a:pPr algn="ctr" eaLnBrk="1" hangingPunct="1">
                <a:lnSpc>
                  <a:spcPct val="110000"/>
                </a:lnSpc>
              </a:pPr>
              <a:r>
                <a:rPr lang="en-US" sz="1200">
                  <a:cs typeface="Arial" charset="0"/>
                </a:rPr>
                <a:t>sub- apertures</a:t>
              </a:r>
            </a:p>
          </p:txBody>
        </p:sp>
        <p:sp>
          <p:nvSpPr>
            <p:cNvPr id="37899" name="TextBox 19"/>
            <p:cNvSpPr txBox="1">
              <a:spLocks noChangeArrowheads="1"/>
            </p:cNvSpPr>
            <p:nvPr/>
          </p:nvSpPr>
          <p:spPr bwMode="auto">
            <a:xfrm>
              <a:off x="4211960" y="1628800"/>
              <a:ext cx="864096" cy="864096"/>
            </a:xfrm>
            <a:prstGeom prst="rect">
              <a:avLst/>
            </a:prstGeom>
            <a:solidFill>
              <a:srgbClr val="FF99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90000"/>
                </a:lnSpc>
              </a:pPr>
              <a:r>
                <a:rPr lang="en-US" sz="1200">
                  <a:cs typeface="Arial" charset="0"/>
                </a:rPr>
                <a:t>11 LVDS</a:t>
              </a:r>
            </a:p>
            <a:p>
              <a:pPr algn="ctr" eaLnBrk="1" hangingPunct="1">
                <a:lnSpc>
                  <a:spcPct val="90000"/>
                </a:lnSpc>
              </a:pPr>
              <a:r>
                <a:rPr lang="en-US" sz="1200">
                  <a:cs typeface="Arial" charset="0"/>
                </a:rPr>
                <a:t>&amp; </a:t>
              </a:r>
            </a:p>
            <a:p>
              <a:pPr algn="ctr" eaLnBrk="1" hangingPunct="1">
                <a:lnSpc>
                  <a:spcPct val="90000"/>
                </a:lnSpc>
              </a:pPr>
              <a:r>
                <a:rPr lang="en-US" sz="1200">
                  <a:cs typeface="Arial" charset="0"/>
                </a:rPr>
                <a:t>8800 column ADCs</a:t>
              </a:r>
            </a:p>
          </p:txBody>
        </p:sp>
        <p:sp>
          <p:nvSpPr>
            <p:cNvPr id="37900" name="TextBox 20"/>
            <p:cNvSpPr txBox="1">
              <a:spLocks noChangeArrowheads="1"/>
            </p:cNvSpPr>
            <p:nvPr/>
          </p:nvSpPr>
          <p:spPr bwMode="auto">
            <a:xfrm>
              <a:off x="5076056" y="2492896"/>
              <a:ext cx="864096" cy="1080120"/>
            </a:xfrm>
            <a:prstGeom prst="rect">
              <a:avLst/>
            </a:prstGeom>
            <a:solidFill>
              <a:srgbClr val="FFFF00"/>
            </a:solidFill>
            <a:ln w="19050">
              <a:solidFill>
                <a:schemeClr val="tx1"/>
              </a:solidFill>
              <a:miter lim="800000"/>
              <a:headEnd/>
              <a:tailEnd/>
            </a:ln>
          </p:spPr>
          <p:txBody>
            <a:bodyPr lIns="0" rIns="0"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110000"/>
                </a:lnSpc>
              </a:pPr>
              <a:r>
                <a:rPr lang="en-US" sz="1200">
                  <a:cs typeface="Arial" charset="0"/>
                </a:rPr>
                <a:t>22x42</a:t>
              </a:r>
            </a:p>
            <a:p>
              <a:pPr algn="ctr" eaLnBrk="1" hangingPunct="1">
                <a:lnSpc>
                  <a:spcPct val="110000"/>
                </a:lnSpc>
              </a:pPr>
              <a:r>
                <a:rPr lang="en-US" sz="1200">
                  <a:cs typeface="Arial" charset="0"/>
                </a:rPr>
                <a:t>sub- apertures</a:t>
              </a:r>
            </a:p>
          </p:txBody>
        </p:sp>
        <p:sp>
          <p:nvSpPr>
            <p:cNvPr id="37901" name="TextBox 21"/>
            <p:cNvSpPr txBox="1">
              <a:spLocks noChangeArrowheads="1"/>
            </p:cNvSpPr>
            <p:nvPr/>
          </p:nvSpPr>
          <p:spPr bwMode="auto">
            <a:xfrm>
              <a:off x="5940152" y="1628800"/>
              <a:ext cx="864096" cy="864096"/>
            </a:xfrm>
            <a:prstGeom prst="rect">
              <a:avLst/>
            </a:prstGeom>
            <a:solidFill>
              <a:srgbClr val="FF99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90000"/>
                </a:lnSpc>
              </a:pPr>
              <a:r>
                <a:rPr lang="en-US" sz="1200">
                  <a:cs typeface="Arial" charset="0"/>
                </a:rPr>
                <a:t>11 LVDS &amp; </a:t>
              </a:r>
            </a:p>
            <a:p>
              <a:pPr algn="ctr" eaLnBrk="1" hangingPunct="1">
                <a:lnSpc>
                  <a:spcPct val="90000"/>
                </a:lnSpc>
              </a:pPr>
              <a:r>
                <a:rPr lang="en-US" sz="1200">
                  <a:cs typeface="Arial" charset="0"/>
                </a:rPr>
                <a:t>8800 column ADCs</a:t>
              </a:r>
            </a:p>
          </p:txBody>
        </p:sp>
        <p:sp>
          <p:nvSpPr>
            <p:cNvPr id="37902" name="TextBox 22"/>
            <p:cNvSpPr txBox="1">
              <a:spLocks noChangeArrowheads="1"/>
            </p:cNvSpPr>
            <p:nvPr/>
          </p:nvSpPr>
          <p:spPr bwMode="auto">
            <a:xfrm>
              <a:off x="5940152" y="2492896"/>
              <a:ext cx="864096" cy="1080120"/>
            </a:xfrm>
            <a:prstGeom prst="rect">
              <a:avLst/>
            </a:prstGeom>
            <a:solidFill>
              <a:srgbClr val="FFFF00"/>
            </a:solidFill>
            <a:ln w="19050">
              <a:solidFill>
                <a:schemeClr val="tx1"/>
              </a:solidFill>
              <a:miter lim="800000"/>
              <a:headEnd/>
              <a:tailEnd/>
            </a:ln>
          </p:spPr>
          <p:txBody>
            <a:bodyPr lIns="0" rIns="0"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110000"/>
                </a:lnSpc>
              </a:pPr>
              <a:r>
                <a:rPr lang="en-US" sz="1200">
                  <a:cs typeface="Arial" charset="0"/>
                </a:rPr>
                <a:t>22x42</a:t>
              </a:r>
            </a:p>
            <a:p>
              <a:pPr algn="ctr" eaLnBrk="1" hangingPunct="1">
                <a:lnSpc>
                  <a:spcPct val="110000"/>
                </a:lnSpc>
              </a:pPr>
              <a:r>
                <a:rPr lang="en-US" sz="1200">
                  <a:cs typeface="Arial" charset="0"/>
                </a:rPr>
                <a:t>sub- apertures</a:t>
              </a:r>
            </a:p>
          </p:txBody>
        </p:sp>
        <p:sp>
          <p:nvSpPr>
            <p:cNvPr id="37903" name="TextBox 23"/>
            <p:cNvSpPr txBox="1">
              <a:spLocks noChangeArrowheads="1"/>
            </p:cNvSpPr>
            <p:nvPr/>
          </p:nvSpPr>
          <p:spPr bwMode="auto">
            <a:xfrm>
              <a:off x="6804248" y="1628800"/>
              <a:ext cx="864096" cy="864096"/>
            </a:xfrm>
            <a:prstGeom prst="rect">
              <a:avLst/>
            </a:prstGeom>
            <a:solidFill>
              <a:srgbClr val="FF99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90000"/>
                </a:lnSpc>
              </a:pPr>
              <a:r>
                <a:rPr lang="en-US" sz="1200">
                  <a:cs typeface="Arial" charset="0"/>
                </a:rPr>
                <a:t>11 LVDS &amp; </a:t>
              </a:r>
            </a:p>
            <a:p>
              <a:pPr algn="ctr" eaLnBrk="1" hangingPunct="1">
                <a:lnSpc>
                  <a:spcPct val="90000"/>
                </a:lnSpc>
              </a:pPr>
              <a:r>
                <a:rPr lang="en-US" sz="1200">
                  <a:cs typeface="Arial" charset="0"/>
                </a:rPr>
                <a:t>8800 column ADCs</a:t>
              </a:r>
            </a:p>
          </p:txBody>
        </p:sp>
        <p:sp>
          <p:nvSpPr>
            <p:cNvPr id="37904" name="TextBox 24"/>
            <p:cNvSpPr txBox="1">
              <a:spLocks noChangeArrowheads="1"/>
            </p:cNvSpPr>
            <p:nvPr/>
          </p:nvSpPr>
          <p:spPr bwMode="auto">
            <a:xfrm>
              <a:off x="6804248" y="2492896"/>
              <a:ext cx="864096" cy="1080120"/>
            </a:xfrm>
            <a:prstGeom prst="rect">
              <a:avLst/>
            </a:prstGeom>
            <a:solidFill>
              <a:srgbClr val="FFFF00"/>
            </a:solidFill>
            <a:ln w="19050">
              <a:solidFill>
                <a:schemeClr val="tx1"/>
              </a:solidFill>
              <a:miter lim="800000"/>
              <a:headEnd/>
              <a:tailEnd/>
            </a:ln>
          </p:spPr>
          <p:txBody>
            <a:bodyPr lIns="0" rIns="0"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110000"/>
                </a:lnSpc>
              </a:pPr>
              <a:r>
                <a:rPr lang="en-US" sz="1200">
                  <a:cs typeface="Arial" charset="0"/>
                </a:rPr>
                <a:t>22x42</a:t>
              </a:r>
            </a:p>
            <a:p>
              <a:pPr algn="ctr" eaLnBrk="1" hangingPunct="1">
                <a:lnSpc>
                  <a:spcPct val="110000"/>
                </a:lnSpc>
              </a:pPr>
              <a:r>
                <a:rPr lang="en-US" sz="1200">
                  <a:cs typeface="Arial" charset="0"/>
                </a:rPr>
                <a:t>sub- apertures</a:t>
              </a:r>
            </a:p>
          </p:txBody>
        </p:sp>
        <p:sp>
          <p:nvSpPr>
            <p:cNvPr id="26" name="TextBox 25"/>
            <p:cNvSpPr txBox="1"/>
            <p:nvPr/>
          </p:nvSpPr>
          <p:spPr>
            <a:xfrm>
              <a:off x="7668344" y="1628800"/>
              <a:ext cx="216024" cy="864096"/>
            </a:xfrm>
            <a:prstGeom prst="rect">
              <a:avLst/>
            </a:prstGeom>
            <a:solidFill>
              <a:srgbClr val="33CCFF"/>
            </a:solidFill>
            <a:ln w="19050">
              <a:solidFill>
                <a:schemeClr val="tx1"/>
              </a:solidFill>
            </a:ln>
          </p:spPr>
          <p:txBody>
            <a:bodyPr vert="vert270" wrap="none" lIns="0" tIns="0" rIns="0" bIns="0" anchor="ctr"/>
            <a:lstStyle/>
            <a:p>
              <a:pPr algn="ctr">
                <a:defRPr/>
              </a:pPr>
              <a:r>
                <a:rPr lang="en-US" sz="1200" dirty="0">
                  <a:latin typeface="Arial" pitchFamily="34" charset="0"/>
                  <a:ea typeface="ＭＳ Ｐゴシック"/>
                  <a:cs typeface="Arial" pitchFamily="34" charset="0"/>
                </a:rPr>
                <a:t>Corner</a:t>
              </a:r>
            </a:p>
          </p:txBody>
        </p:sp>
        <p:sp>
          <p:nvSpPr>
            <p:cNvPr id="27" name="TextBox 26"/>
            <p:cNvSpPr txBox="1"/>
            <p:nvPr/>
          </p:nvSpPr>
          <p:spPr>
            <a:xfrm>
              <a:off x="7668468" y="2492242"/>
              <a:ext cx="215900" cy="1081241"/>
            </a:xfrm>
            <a:prstGeom prst="rect">
              <a:avLst/>
            </a:prstGeom>
            <a:solidFill>
              <a:srgbClr val="00CC00"/>
            </a:solidFill>
            <a:ln w="19050">
              <a:solidFill>
                <a:schemeClr val="tx1"/>
              </a:solidFill>
            </a:ln>
          </p:spPr>
          <p:txBody>
            <a:bodyPr vert="vert" wrap="none" lIns="0" tIns="0" rIns="0" bIns="0" anchor="ctr"/>
            <a:lstStyle/>
            <a:p>
              <a:pPr algn="ctr">
                <a:defRPr/>
              </a:pPr>
              <a:r>
                <a:rPr lang="en-US" sz="1200" dirty="0" err="1">
                  <a:latin typeface="Arial" pitchFamily="34" charset="0"/>
                  <a:ea typeface="ＭＳ Ｐゴシック"/>
                  <a:cs typeface="ＭＳ Ｐゴシック"/>
                </a:rPr>
                <a:t>Yaddressing</a:t>
              </a:r>
              <a:endParaRPr lang="en-US" sz="1200" dirty="0">
                <a:latin typeface="Arial" pitchFamily="34" charset="0"/>
                <a:ea typeface="ＭＳ Ｐゴシック"/>
                <a:cs typeface="ＭＳ Ｐゴシック"/>
              </a:endParaRPr>
            </a:p>
          </p:txBody>
        </p:sp>
        <p:sp>
          <p:nvSpPr>
            <p:cNvPr id="28" name="TextBox 27"/>
            <p:cNvSpPr txBox="1"/>
            <p:nvPr/>
          </p:nvSpPr>
          <p:spPr>
            <a:xfrm>
              <a:off x="3995936" y="3573016"/>
              <a:ext cx="216024" cy="1080120"/>
            </a:xfrm>
            <a:prstGeom prst="rect">
              <a:avLst/>
            </a:prstGeom>
            <a:solidFill>
              <a:srgbClr val="00CC00"/>
            </a:solidFill>
            <a:ln w="19050">
              <a:solidFill>
                <a:schemeClr val="tx1"/>
              </a:solidFill>
            </a:ln>
          </p:spPr>
          <p:txBody>
            <a:bodyPr vert="vert270" lIns="0" tIns="0" rIns="0" bIns="0" anchor="ctr"/>
            <a:lstStyle/>
            <a:p>
              <a:pPr algn="ctr">
                <a:defRPr/>
              </a:pPr>
              <a:r>
                <a:rPr lang="en-US" sz="1200" dirty="0" err="1">
                  <a:latin typeface="Arial" pitchFamily="34" charset="0"/>
                  <a:ea typeface="ＭＳ Ｐゴシック"/>
                  <a:cs typeface="ＭＳ Ｐゴシック"/>
                </a:rPr>
                <a:t>Yaddressing</a:t>
              </a:r>
              <a:endParaRPr lang="en-US" sz="1200" dirty="0">
                <a:latin typeface="Arial" pitchFamily="34" charset="0"/>
                <a:ea typeface="ＭＳ Ｐゴシック"/>
                <a:cs typeface="ＭＳ Ｐゴシック"/>
              </a:endParaRPr>
            </a:p>
          </p:txBody>
        </p:sp>
        <p:sp>
          <p:nvSpPr>
            <p:cNvPr id="33" name="TextBox 32"/>
            <p:cNvSpPr txBox="1"/>
            <p:nvPr/>
          </p:nvSpPr>
          <p:spPr>
            <a:xfrm>
              <a:off x="7668468" y="3573483"/>
              <a:ext cx="215900" cy="1079653"/>
            </a:xfrm>
            <a:prstGeom prst="rect">
              <a:avLst/>
            </a:prstGeom>
            <a:solidFill>
              <a:srgbClr val="00CC00"/>
            </a:solidFill>
            <a:ln w="19050">
              <a:solidFill>
                <a:schemeClr val="tx1"/>
              </a:solidFill>
            </a:ln>
          </p:spPr>
          <p:txBody>
            <a:bodyPr vert="vert" wrap="none" lIns="0" tIns="0" rIns="0" bIns="0" anchor="ctr"/>
            <a:lstStyle/>
            <a:p>
              <a:pPr algn="ctr">
                <a:defRPr/>
              </a:pPr>
              <a:r>
                <a:rPr lang="en-US" sz="1200" dirty="0" err="1">
                  <a:latin typeface="Arial" pitchFamily="34" charset="0"/>
                  <a:ea typeface="ＭＳ Ｐゴシック"/>
                  <a:cs typeface="ＭＳ Ｐゴシック"/>
                </a:rPr>
                <a:t>Yaddressing</a:t>
              </a:r>
              <a:endParaRPr lang="en-US" sz="1200" dirty="0">
                <a:latin typeface="Arial" pitchFamily="34" charset="0"/>
                <a:ea typeface="ＭＳ Ｐゴシック"/>
                <a:cs typeface="ＭＳ Ｐゴシック"/>
              </a:endParaRPr>
            </a:p>
          </p:txBody>
        </p:sp>
        <p:sp>
          <p:nvSpPr>
            <p:cNvPr id="34" name="TextBox 33"/>
            <p:cNvSpPr txBox="1"/>
            <p:nvPr/>
          </p:nvSpPr>
          <p:spPr>
            <a:xfrm>
              <a:off x="3996581" y="4653137"/>
              <a:ext cx="215900" cy="863722"/>
            </a:xfrm>
            <a:prstGeom prst="rect">
              <a:avLst/>
            </a:prstGeom>
            <a:solidFill>
              <a:srgbClr val="33CCFF"/>
            </a:solidFill>
            <a:ln w="19050">
              <a:solidFill>
                <a:schemeClr val="tx1"/>
              </a:solidFill>
            </a:ln>
          </p:spPr>
          <p:txBody>
            <a:bodyPr vert="vert" lIns="0" tIns="0" rIns="0" bIns="0" anchor="ctr"/>
            <a:lstStyle/>
            <a:p>
              <a:pPr algn="ctr">
                <a:defRPr/>
              </a:pPr>
              <a:r>
                <a:rPr lang="en-US" sz="1200" dirty="0">
                  <a:latin typeface="Arial" pitchFamily="34" charset="0"/>
                  <a:ea typeface="ＭＳ Ｐゴシック"/>
                  <a:cs typeface="Arial" pitchFamily="34" charset="0"/>
                </a:rPr>
                <a:t>Corner</a:t>
              </a:r>
            </a:p>
          </p:txBody>
        </p:sp>
        <p:sp>
          <p:nvSpPr>
            <p:cNvPr id="37910" name="TextBox 34"/>
            <p:cNvSpPr txBox="1">
              <a:spLocks noChangeArrowheads="1"/>
            </p:cNvSpPr>
            <p:nvPr/>
          </p:nvSpPr>
          <p:spPr bwMode="auto">
            <a:xfrm>
              <a:off x="4211960" y="4653136"/>
              <a:ext cx="864096" cy="864096"/>
            </a:xfrm>
            <a:prstGeom prst="rect">
              <a:avLst/>
            </a:prstGeom>
            <a:solidFill>
              <a:srgbClr val="FF99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90000"/>
                </a:lnSpc>
              </a:pPr>
              <a:r>
                <a:rPr lang="en-US" sz="1200">
                  <a:cs typeface="Arial" charset="0"/>
                </a:rPr>
                <a:t>8800 column ADCs</a:t>
              </a:r>
            </a:p>
            <a:p>
              <a:pPr algn="ctr" eaLnBrk="1" hangingPunct="1">
                <a:lnSpc>
                  <a:spcPct val="90000"/>
                </a:lnSpc>
              </a:pPr>
              <a:r>
                <a:rPr lang="en-US" sz="1200">
                  <a:cs typeface="Arial" charset="0"/>
                </a:rPr>
                <a:t>&amp;</a:t>
              </a:r>
            </a:p>
            <a:p>
              <a:pPr algn="ctr" eaLnBrk="1" hangingPunct="1">
                <a:lnSpc>
                  <a:spcPct val="90000"/>
                </a:lnSpc>
              </a:pPr>
              <a:r>
                <a:rPr lang="en-US" sz="1200">
                  <a:cs typeface="Arial" charset="0"/>
                </a:rPr>
                <a:t>11 LVDS </a:t>
              </a:r>
            </a:p>
          </p:txBody>
        </p:sp>
        <p:sp>
          <p:nvSpPr>
            <p:cNvPr id="37911" name="TextBox 35"/>
            <p:cNvSpPr txBox="1">
              <a:spLocks noChangeArrowheads="1"/>
            </p:cNvSpPr>
            <p:nvPr/>
          </p:nvSpPr>
          <p:spPr bwMode="auto">
            <a:xfrm>
              <a:off x="5076056" y="4653136"/>
              <a:ext cx="864096" cy="864096"/>
            </a:xfrm>
            <a:prstGeom prst="rect">
              <a:avLst/>
            </a:prstGeom>
            <a:solidFill>
              <a:srgbClr val="FF99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90000"/>
                </a:lnSpc>
              </a:pPr>
              <a:r>
                <a:rPr lang="en-US" sz="1200">
                  <a:cs typeface="Arial" charset="0"/>
                </a:rPr>
                <a:t>8800 column ADCs</a:t>
              </a:r>
            </a:p>
            <a:p>
              <a:pPr algn="ctr" eaLnBrk="1" hangingPunct="1">
                <a:lnSpc>
                  <a:spcPct val="90000"/>
                </a:lnSpc>
              </a:pPr>
              <a:r>
                <a:rPr lang="en-US" sz="1200">
                  <a:cs typeface="Arial" charset="0"/>
                </a:rPr>
                <a:t>&amp;</a:t>
              </a:r>
            </a:p>
            <a:p>
              <a:pPr algn="ctr" eaLnBrk="1" hangingPunct="1">
                <a:lnSpc>
                  <a:spcPct val="90000"/>
                </a:lnSpc>
              </a:pPr>
              <a:r>
                <a:rPr lang="en-US" sz="1200">
                  <a:cs typeface="Arial" charset="0"/>
                </a:rPr>
                <a:t>11 LVDS  </a:t>
              </a:r>
            </a:p>
          </p:txBody>
        </p:sp>
        <p:sp>
          <p:nvSpPr>
            <p:cNvPr id="37912" name="TextBox 36"/>
            <p:cNvSpPr txBox="1">
              <a:spLocks noChangeArrowheads="1"/>
            </p:cNvSpPr>
            <p:nvPr/>
          </p:nvSpPr>
          <p:spPr bwMode="auto">
            <a:xfrm>
              <a:off x="5940152" y="4653136"/>
              <a:ext cx="864096" cy="864096"/>
            </a:xfrm>
            <a:prstGeom prst="rect">
              <a:avLst/>
            </a:prstGeom>
            <a:solidFill>
              <a:srgbClr val="FF99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90000"/>
                </a:lnSpc>
              </a:pPr>
              <a:r>
                <a:rPr lang="en-US" sz="1200">
                  <a:cs typeface="Arial" charset="0"/>
                </a:rPr>
                <a:t>8800 column ADCs</a:t>
              </a:r>
            </a:p>
            <a:p>
              <a:pPr algn="ctr" eaLnBrk="1" hangingPunct="1">
                <a:lnSpc>
                  <a:spcPct val="90000"/>
                </a:lnSpc>
              </a:pPr>
              <a:r>
                <a:rPr lang="en-US" sz="1200">
                  <a:cs typeface="Arial" charset="0"/>
                </a:rPr>
                <a:t>&amp;</a:t>
              </a:r>
            </a:p>
            <a:p>
              <a:pPr algn="ctr" eaLnBrk="1" hangingPunct="1">
                <a:lnSpc>
                  <a:spcPct val="90000"/>
                </a:lnSpc>
              </a:pPr>
              <a:r>
                <a:rPr lang="en-US" sz="1200">
                  <a:cs typeface="Arial" charset="0"/>
                </a:rPr>
                <a:t>11 LVDS </a:t>
              </a:r>
            </a:p>
          </p:txBody>
        </p:sp>
        <p:sp>
          <p:nvSpPr>
            <p:cNvPr id="37913" name="TextBox 37"/>
            <p:cNvSpPr txBox="1">
              <a:spLocks noChangeArrowheads="1"/>
            </p:cNvSpPr>
            <p:nvPr/>
          </p:nvSpPr>
          <p:spPr bwMode="auto">
            <a:xfrm>
              <a:off x="6804248" y="4653136"/>
              <a:ext cx="864096" cy="864096"/>
            </a:xfrm>
            <a:prstGeom prst="rect">
              <a:avLst/>
            </a:prstGeom>
            <a:solidFill>
              <a:srgbClr val="FF99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90000"/>
                </a:lnSpc>
              </a:pPr>
              <a:r>
                <a:rPr lang="en-US" sz="1200">
                  <a:cs typeface="Arial" charset="0"/>
                </a:rPr>
                <a:t>8800 column ADCs</a:t>
              </a:r>
            </a:p>
            <a:p>
              <a:pPr algn="ctr" eaLnBrk="1" hangingPunct="1">
                <a:lnSpc>
                  <a:spcPct val="90000"/>
                </a:lnSpc>
              </a:pPr>
              <a:r>
                <a:rPr lang="en-US" sz="1200">
                  <a:cs typeface="Arial" charset="0"/>
                </a:rPr>
                <a:t>&amp;</a:t>
              </a:r>
            </a:p>
            <a:p>
              <a:pPr algn="ctr" eaLnBrk="1" hangingPunct="1">
                <a:lnSpc>
                  <a:spcPct val="90000"/>
                </a:lnSpc>
              </a:pPr>
              <a:r>
                <a:rPr lang="en-US" sz="1200">
                  <a:cs typeface="Arial" charset="0"/>
                </a:rPr>
                <a:t>11 LVDS  </a:t>
              </a:r>
            </a:p>
          </p:txBody>
        </p:sp>
        <p:sp>
          <p:nvSpPr>
            <p:cNvPr id="39" name="TextBox 38"/>
            <p:cNvSpPr txBox="1"/>
            <p:nvPr/>
          </p:nvSpPr>
          <p:spPr>
            <a:xfrm>
              <a:off x="7668468" y="4653137"/>
              <a:ext cx="215900" cy="863722"/>
            </a:xfrm>
            <a:prstGeom prst="rect">
              <a:avLst/>
            </a:prstGeom>
            <a:solidFill>
              <a:srgbClr val="33CCFF"/>
            </a:solidFill>
            <a:ln w="19050">
              <a:solidFill>
                <a:schemeClr val="tx1"/>
              </a:solidFill>
            </a:ln>
          </p:spPr>
          <p:txBody>
            <a:bodyPr vert="vert" wrap="none" lIns="0" tIns="0" rIns="0" bIns="0" anchor="ctr"/>
            <a:lstStyle/>
            <a:p>
              <a:pPr algn="ctr">
                <a:defRPr/>
              </a:pPr>
              <a:r>
                <a:rPr lang="en-US" sz="1200" dirty="0">
                  <a:latin typeface="Arial" pitchFamily="34" charset="0"/>
                  <a:ea typeface="ＭＳ Ｐゴシック"/>
                  <a:cs typeface="Arial" pitchFamily="34" charset="0"/>
                </a:rPr>
                <a:t>Corner</a:t>
              </a:r>
            </a:p>
          </p:txBody>
        </p:sp>
        <p:sp>
          <p:nvSpPr>
            <p:cNvPr id="37915" name="Isosceles Triangle 40"/>
            <p:cNvSpPr>
              <a:spLocks noChangeArrowheads="1"/>
            </p:cNvSpPr>
            <p:nvPr/>
          </p:nvSpPr>
          <p:spPr bwMode="auto">
            <a:xfrm>
              <a:off x="4499992" y="1268760"/>
              <a:ext cx="288032" cy="360040"/>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37916" name="Isosceles Triangle 41"/>
            <p:cNvSpPr>
              <a:spLocks noChangeArrowheads="1"/>
            </p:cNvSpPr>
            <p:nvPr/>
          </p:nvSpPr>
          <p:spPr bwMode="auto">
            <a:xfrm>
              <a:off x="6228184" y="1268760"/>
              <a:ext cx="288032" cy="360040"/>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37917" name="Isosceles Triangle 42"/>
            <p:cNvSpPr>
              <a:spLocks noChangeArrowheads="1"/>
            </p:cNvSpPr>
            <p:nvPr/>
          </p:nvSpPr>
          <p:spPr bwMode="auto">
            <a:xfrm>
              <a:off x="5364088" y="1268760"/>
              <a:ext cx="288032" cy="360040"/>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37918" name="Isosceles Triangle 43"/>
            <p:cNvSpPr>
              <a:spLocks noChangeArrowheads="1"/>
            </p:cNvSpPr>
            <p:nvPr/>
          </p:nvSpPr>
          <p:spPr bwMode="auto">
            <a:xfrm>
              <a:off x="7092280" y="1268760"/>
              <a:ext cx="288032" cy="360040"/>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37919" name="Isosceles Triangle 46"/>
            <p:cNvSpPr>
              <a:spLocks noChangeArrowheads="1"/>
            </p:cNvSpPr>
            <p:nvPr/>
          </p:nvSpPr>
          <p:spPr bwMode="auto">
            <a:xfrm rot="10800000">
              <a:off x="7092280" y="5517232"/>
              <a:ext cx="288032" cy="360040"/>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37920" name="Isosceles Triangle 47"/>
            <p:cNvSpPr>
              <a:spLocks noChangeArrowheads="1"/>
            </p:cNvSpPr>
            <p:nvPr/>
          </p:nvSpPr>
          <p:spPr bwMode="auto">
            <a:xfrm rot="10800000">
              <a:off x="5364088" y="5517232"/>
              <a:ext cx="288032" cy="360040"/>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37921" name="Isosceles Triangle 48"/>
            <p:cNvSpPr>
              <a:spLocks noChangeArrowheads="1"/>
            </p:cNvSpPr>
            <p:nvPr/>
          </p:nvSpPr>
          <p:spPr bwMode="auto">
            <a:xfrm rot="10800000">
              <a:off x="6228184" y="5517232"/>
              <a:ext cx="288032" cy="360040"/>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37922" name="Isosceles Triangle 49"/>
            <p:cNvSpPr>
              <a:spLocks noChangeArrowheads="1"/>
            </p:cNvSpPr>
            <p:nvPr/>
          </p:nvSpPr>
          <p:spPr bwMode="auto">
            <a:xfrm rot="10800000">
              <a:off x="4499992" y="5517232"/>
              <a:ext cx="288032" cy="360040"/>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grpSp>
          <p:nvGrpSpPr>
            <p:cNvPr id="37923" name="Group 55"/>
            <p:cNvGrpSpPr>
              <a:grpSpLocks/>
            </p:cNvGrpSpPr>
            <p:nvPr/>
          </p:nvGrpSpPr>
          <p:grpSpPr bwMode="auto">
            <a:xfrm>
              <a:off x="4211960" y="980728"/>
              <a:ext cx="864096" cy="216024"/>
              <a:chOff x="2555776" y="692696"/>
              <a:chExt cx="792088" cy="216024"/>
            </a:xfrm>
          </p:grpSpPr>
          <p:cxnSp>
            <p:nvCxnSpPr>
              <p:cNvPr id="37946" name="Straight Arrow Connector 52"/>
              <p:cNvCxnSpPr>
                <a:cxnSpLocks noChangeShapeType="1"/>
              </p:cNvCxnSpPr>
              <p:nvPr/>
            </p:nvCxnSpPr>
            <p:spPr bwMode="auto">
              <a:xfrm>
                <a:off x="2555776" y="908720"/>
                <a:ext cx="792088" cy="0"/>
              </a:xfrm>
              <a:prstGeom prst="straightConnector1">
                <a:avLst/>
              </a:prstGeom>
              <a:noFill/>
              <a:ln w="190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7947" name="TextBox 53"/>
              <p:cNvSpPr txBox="1">
                <a:spLocks noChangeArrowheads="1"/>
              </p:cNvSpPr>
              <p:nvPr/>
            </p:nvSpPr>
            <p:spPr bwMode="auto">
              <a:xfrm>
                <a:off x="2644043" y="692696"/>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10.56mm</a:t>
                </a:r>
              </a:p>
            </p:txBody>
          </p:sp>
        </p:grpSp>
        <p:grpSp>
          <p:nvGrpSpPr>
            <p:cNvPr id="37924" name="Group 56"/>
            <p:cNvGrpSpPr>
              <a:grpSpLocks/>
            </p:cNvGrpSpPr>
            <p:nvPr/>
          </p:nvGrpSpPr>
          <p:grpSpPr bwMode="auto">
            <a:xfrm>
              <a:off x="5076056" y="980728"/>
              <a:ext cx="864096" cy="216024"/>
              <a:chOff x="2555776" y="692696"/>
              <a:chExt cx="792088" cy="216024"/>
            </a:xfrm>
          </p:grpSpPr>
          <p:cxnSp>
            <p:nvCxnSpPr>
              <p:cNvPr id="37944" name="Straight Arrow Connector 57"/>
              <p:cNvCxnSpPr>
                <a:cxnSpLocks noChangeShapeType="1"/>
              </p:cNvCxnSpPr>
              <p:nvPr/>
            </p:nvCxnSpPr>
            <p:spPr bwMode="auto">
              <a:xfrm>
                <a:off x="2555776" y="908720"/>
                <a:ext cx="792088" cy="0"/>
              </a:xfrm>
              <a:prstGeom prst="straightConnector1">
                <a:avLst/>
              </a:prstGeom>
              <a:noFill/>
              <a:ln w="190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7945" name="TextBox 58"/>
              <p:cNvSpPr txBox="1">
                <a:spLocks noChangeArrowheads="1"/>
              </p:cNvSpPr>
              <p:nvPr/>
            </p:nvSpPr>
            <p:spPr bwMode="auto">
              <a:xfrm>
                <a:off x="2644043" y="692696"/>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10.56mm</a:t>
                </a:r>
              </a:p>
            </p:txBody>
          </p:sp>
        </p:grpSp>
        <p:grpSp>
          <p:nvGrpSpPr>
            <p:cNvPr id="37925" name="Group 59"/>
            <p:cNvGrpSpPr>
              <a:grpSpLocks/>
            </p:cNvGrpSpPr>
            <p:nvPr/>
          </p:nvGrpSpPr>
          <p:grpSpPr bwMode="auto">
            <a:xfrm>
              <a:off x="6804248" y="980728"/>
              <a:ext cx="864096" cy="216024"/>
              <a:chOff x="2555776" y="692696"/>
              <a:chExt cx="792088" cy="216024"/>
            </a:xfrm>
          </p:grpSpPr>
          <p:cxnSp>
            <p:nvCxnSpPr>
              <p:cNvPr id="37942" name="Straight Arrow Connector 60"/>
              <p:cNvCxnSpPr>
                <a:cxnSpLocks noChangeShapeType="1"/>
              </p:cNvCxnSpPr>
              <p:nvPr/>
            </p:nvCxnSpPr>
            <p:spPr bwMode="auto">
              <a:xfrm>
                <a:off x="2555776" y="908720"/>
                <a:ext cx="792088" cy="0"/>
              </a:xfrm>
              <a:prstGeom prst="straightConnector1">
                <a:avLst/>
              </a:prstGeom>
              <a:noFill/>
              <a:ln w="190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7943" name="TextBox 61"/>
              <p:cNvSpPr txBox="1">
                <a:spLocks noChangeArrowheads="1"/>
              </p:cNvSpPr>
              <p:nvPr/>
            </p:nvSpPr>
            <p:spPr bwMode="auto">
              <a:xfrm>
                <a:off x="2644043" y="692696"/>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10.56mm</a:t>
                </a:r>
              </a:p>
            </p:txBody>
          </p:sp>
        </p:grpSp>
        <p:grpSp>
          <p:nvGrpSpPr>
            <p:cNvPr id="37926" name="Group 62"/>
            <p:cNvGrpSpPr>
              <a:grpSpLocks/>
            </p:cNvGrpSpPr>
            <p:nvPr/>
          </p:nvGrpSpPr>
          <p:grpSpPr bwMode="auto">
            <a:xfrm>
              <a:off x="5940152" y="980728"/>
              <a:ext cx="864096" cy="216024"/>
              <a:chOff x="2555776" y="692696"/>
              <a:chExt cx="792088" cy="216024"/>
            </a:xfrm>
          </p:grpSpPr>
          <p:cxnSp>
            <p:nvCxnSpPr>
              <p:cNvPr id="37940" name="Straight Arrow Connector 63"/>
              <p:cNvCxnSpPr>
                <a:cxnSpLocks noChangeShapeType="1"/>
              </p:cNvCxnSpPr>
              <p:nvPr/>
            </p:nvCxnSpPr>
            <p:spPr bwMode="auto">
              <a:xfrm>
                <a:off x="2555776" y="908720"/>
                <a:ext cx="792088" cy="0"/>
              </a:xfrm>
              <a:prstGeom prst="straightConnector1">
                <a:avLst/>
              </a:prstGeom>
              <a:noFill/>
              <a:ln w="190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7941" name="TextBox 64"/>
              <p:cNvSpPr txBox="1">
                <a:spLocks noChangeArrowheads="1"/>
              </p:cNvSpPr>
              <p:nvPr/>
            </p:nvSpPr>
            <p:spPr bwMode="auto">
              <a:xfrm>
                <a:off x="2644043" y="692696"/>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10.56mm</a:t>
                </a:r>
              </a:p>
            </p:txBody>
          </p:sp>
        </p:grpSp>
        <p:sp>
          <p:nvSpPr>
            <p:cNvPr id="37927" name="TextBox 87"/>
            <p:cNvSpPr txBox="1">
              <a:spLocks noChangeArrowheads="1"/>
            </p:cNvSpPr>
            <p:nvPr/>
          </p:nvSpPr>
          <p:spPr bwMode="auto">
            <a:xfrm>
              <a:off x="5076056" y="1628800"/>
              <a:ext cx="864096" cy="864096"/>
            </a:xfrm>
            <a:prstGeom prst="rect">
              <a:avLst/>
            </a:prstGeom>
            <a:solidFill>
              <a:srgbClr val="FF99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90000"/>
                </a:lnSpc>
              </a:pPr>
              <a:r>
                <a:rPr lang="en-US" sz="1200">
                  <a:cs typeface="Arial" charset="0"/>
                </a:rPr>
                <a:t>11 LVDS &amp; </a:t>
              </a:r>
            </a:p>
            <a:p>
              <a:pPr algn="ctr" eaLnBrk="1" hangingPunct="1">
                <a:lnSpc>
                  <a:spcPct val="90000"/>
                </a:lnSpc>
              </a:pPr>
              <a:r>
                <a:rPr lang="en-US" sz="1200">
                  <a:cs typeface="Arial" charset="0"/>
                </a:rPr>
                <a:t>8800 column ADCs</a:t>
              </a:r>
            </a:p>
          </p:txBody>
        </p:sp>
        <p:grpSp>
          <p:nvGrpSpPr>
            <p:cNvPr id="37928" name="Group 118"/>
            <p:cNvGrpSpPr>
              <a:grpSpLocks/>
            </p:cNvGrpSpPr>
            <p:nvPr/>
          </p:nvGrpSpPr>
          <p:grpSpPr bwMode="auto">
            <a:xfrm>
              <a:off x="3275856" y="2492896"/>
              <a:ext cx="615553" cy="1080120"/>
              <a:chOff x="2699792" y="2492896"/>
              <a:chExt cx="615553" cy="1080120"/>
            </a:xfrm>
          </p:grpSpPr>
          <p:cxnSp>
            <p:nvCxnSpPr>
              <p:cNvPr id="37937" name="Straight Arrow Connector 66"/>
              <p:cNvCxnSpPr>
                <a:cxnSpLocks noChangeShapeType="1"/>
              </p:cNvCxnSpPr>
              <p:nvPr/>
            </p:nvCxnSpPr>
            <p:spPr bwMode="auto">
              <a:xfrm flipV="1">
                <a:off x="2987824" y="2492896"/>
                <a:ext cx="0" cy="432048"/>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938" name="TextBox 67"/>
              <p:cNvSpPr txBox="1">
                <a:spLocks noChangeArrowheads="1"/>
              </p:cNvSpPr>
              <p:nvPr/>
            </p:nvSpPr>
            <p:spPr bwMode="auto">
              <a:xfrm>
                <a:off x="2699792" y="2924944"/>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20.16mm</a:t>
                </a:r>
              </a:p>
            </p:txBody>
          </p:sp>
          <p:cxnSp>
            <p:nvCxnSpPr>
              <p:cNvPr id="37939" name="Straight Arrow Connector 114"/>
              <p:cNvCxnSpPr>
                <a:cxnSpLocks noChangeShapeType="1"/>
              </p:cNvCxnSpPr>
              <p:nvPr/>
            </p:nvCxnSpPr>
            <p:spPr bwMode="auto">
              <a:xfrm flipV="1">
                <a:off x="2987824" y="3140968"/>
                <a:ext cx="0" cy="432048"/>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grpSp>
        <p:grpSp>
          <p:nvGrpSpPr>
            <p:cNvPr id="37929" name="Group 119"/>
            <p:cNvGrpSpPr>
              <a:grpSpLocks/>
            </p:cNvGrpSpPr>
            <p:nvPr/>
          </p:nvGrpSpPr>
          <p:grpSpPr bwMode="auto">
            <a:xfrm>
              <a:off x="3275856" y="3573016"/>
              <a:ext cx="615553" cy="1080120"/>
              <a:chOff x="2699792" y="2492896"/>
              <a:chExt cx="615553" cy="1080120"/>
            </a:xfrm>
          </p:grpSpPr>
          <p:cxnSp>
            <p:nvCxnSpPr>
              <p:cNvPr id="37934" name="Straight Arrow Connector 120"/>
              <p:cNvCxnSpPr>
                <a:cxnSpLocks noChangeShapeType="1"/>
              </p:cNvCxnSpPr>
              <p:nvPr/>
            </p:nvCxnSpPr>
            <p:spPr bwMode="auto">
              <a:xfrm flipV="1">
                <a:off x="2987824" y="2492896"/>
                <a:ext cx="0" cy="432048"/>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935" name="TextBox 121"/>
              <p:cNvSpPr txBox="1">
                <a:spLocks noChangeArrowheads="1"/>
              </p:cNvSpPr>
              <p:nvPr/>
            </p:nvSpPr>
            <p:spPr bwMode="auto">
              <a:xfrm>
                <a:off x="2699792" y="2924944"/>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20.16mm</a:t>
                </a:r>
              </a:p>
            </p:txBody>
          </p:sp>
          <p:cxnSp>
            <p:nvCxnSpPr>
              <p:cNvPr id="37936" name="Straight Arrow Connector 122"/>
              <p:cNvCxnSpPr>
                <a:cxnSpLocks noChangeShapeType="1"/>
              </p:cNvCxnSpPr>
              <p:nvPr/>
            </p:nvCxnSpPr>
            <p:spPr bwMode="auto">
              <a:xfrm flipV="1">
                <a:off x="2987824" y="3140968"/>
                <a:ext cx="0" cy="432048"/>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grpSp>
        <p:sp>
          <p:nvSpPr>
            <p:cNvPr id="37930" name="TextBox 149"/>
            <p:cNvSpPr txBox="1">
              <a:spLocks noChangeArrowheads="1"/>
            </p:cNvSpPr>
            <p:nvPr/>
          </p:nvSpPr>
          <p:spPr bwMode="auto">
            <a:xfrm>
              <a:off x="4211960" y="3573016"/>
              <a:ext cx="864096" cy="1080120"/>
            </a:xfrm>
            <a:prstGeom prst="rect">
              <a:avLst/>
            </a:prstGeom>
            <a:solidFill>
              <a:srgbClr val="FFFF00"/>
            </a:solidFill>
            <a:ln w="19050">
              <a:solidFill>
                <a:schemeClr val="tx1"/>
              </a:solidFill>
              <a:miter lim="800000"/>
              <a:headEnd/>
              <a:tailEnd/>
            </a:ln>
          </p:spPr>
          <p:txBody>
            <a:bodyPr lIns="0" rIns="0"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110000"/>
                </a:lnSpc>
              </a:pPr>
              <a:r>
                <a:rPr lang="en-US" sz="1200">
                  <a:cs typeface="Arial" charset="0"/>
                </a:rPr>
                <a:t>22x42</a:t>
              </a:r>
            </a:p>
            <a:p>
              <a:pPr algn="ctr" eaLnBrk="1" hangingPunct="1">
                <a:lnSpc>
                  <a:spcPct val="110000"/>
                </a:lnSpc>
              </a:pPr>
              <a:r>
                <a:rPr lang="en-US" sz="1200">
                  <a:cs typeface="Arial" charset="0"/>
                </a:rPr>
                <a:t>sub- apertures</a:t>
              </a:r>
            </a:p>
          </p:txBody>
        </p:sp>
        <p:sp>
          <p:nvSpPr>
            <p:cNvPr id="37931" name="TextBox 150"/>
            <p:cNvSpPr txBox="1">
              <a:spLocks noChangeArrowheads="1"/>
            </p:cNvSpPr>
            <p:nvPr/>
          </p:nvSpPr>
          <p:spPr bwMode="auto">
            <a:xfrm>
              <a:off x="5076056" y="3573016"/>
              <a:ext cx="864096" cy="1080120"/>
            </a:xfrm>
            <a:prstGeom prst="rect">
              <a:avLst/>
            </a:prstGeom>
            <a:solidFill>
              <a:srgbClr val="FFFF00"/>
            </a:solidFill>
            <a:ln w="19050">
              <a:solidFill>
                <a:schemeClr val="tx1"/>
              </a:solidFill>
              <a:miter lim="800000"/>
              <a:headEnd/>
              <a:tailEnd/>
            </a:ln>
          </p:spPr>
          <p:txBody>
            <a:bodyPr lIns="0" rIns="0"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110000"/>
                </a:lnSpc>
              </a:pPr>
              <a:r>
                <a:rPr lang="en-US" sz="1200">
                  <a:cs typeface="Arial" charset="0"/>
                </a:rPr>
                <a:t>22x42</a:t>
              </a:r>
            </a:p>
            <a:p>
              <a:pPr algn="ctr" eaLnBrk="1" hangingPunct="1">
                <a:lnSpc>
                  <a:spcPct val="110000"/>
                </a:lnSpc>
              </a:pPr>
              <a:r>
                <a:rPr lang="en-US" sz="1200">
                  <a:cs typeface="Arial" charset="0"/>
                </a:rPr>
                <a:t>sub- apertures</a:t>
              </a:r>
            </a:p>
          </p:txBody>
        </p:sp>
        <p:sp>
          <p:nvSpPr>
            <p:cNvPr id="37932" name="TextBox 151"/>
            <p:cNvSpPr txBox="1">
              <a:spLocks noChangeArrowheads="1"/>
            </p:cNvSpPr>
            <p:nvPr/>
          </p:nvSpPr>
          <p:spPr bwMode="auto">
            <a:xfrm>
              <a:off x="5940152" y="3573016"/>
              <a:ext cx="864096" cy="1080120"/>
            </a:xfrm>
            <a:prstGeom prst="rect">
              <a:avLst/>
            </a:prstGeom>
            <a:solidFill>
              <a:srgbClr val="FFFF00"/>
            </a:solidFill>
            <a:ln w="19050">
              <a:solidFill>
                <a:schemeClr val="tx1"/>
              </a:solidFill>
              <a:miter lim="800000"/>
              <a:headEnd/>
              <a:tailEnd/>
            </a:ln>
          </p:spPr>
          <p:txBody>
            <a:bodyPr lIns="0" rIns="0"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110000"/>
                </a:lnSpc>
              </a:pPr>
              <a:r>
                <a:rPr lang="en-US" sz="1200">
                  <a:cs typeface="Arial" charset="0"/>
                </a:rPr>
                <a:t>22x42</a:t>
              </a:r>
            </a:p>
            <a:p>
              <a:pPr algn="ctr" eaLnBrk="1" hangingPunct="1">
                <a:lnSpc>
                  <a:spcPct val="110000"/>
                </a:lnSpc>
              </a:pPr>
              <a:r>
                <a:rPr lang="en-US" sz="1200">
                  <a:cs typeface="Arial" charset="0"/>
                </a:rPr>
                <a:t>sub- apertures</a:t>
              </a:r>
            </a:p>
          </p:txBody>
        </p:sp>
        <p:sp>
          <p:nvSpPr>
            <p:cNvPr id="37933" name="TextBox 152"/>
            <p:cNvSpPr txBox="1">
              <a:spLocks noChangeArrowheads="1"/>
            </p:cNvSpPr>
            <p:nvPr/>
          </p:nvSpPr>
          <p:spPr bwMode="auto">
            <a:xfrm>
              <a:off x="6804248" y="3573016"/>
              <a:ext cx="864096" cy="1080120"/>
            </a:xfrm>
            <a:prstGeom prst="rect">
              <a:avLst/>
            </a:prstGeom>
            <a:solidFill>
              <a:srgbClr val="FFFF00"/>
            </a:solidFill>
            <a:ln w="19050">
              <a:solidFill>
                <a:schemeClr val="tx1"/>
              </a:solidFill>
              <a:miter lim="800000"/>
              <a:headEnd/>
              <a:tailEnd/>
            </a:ln>
          </p:spPr>
          <p:txBody>
            <a:bodyPr lIns="0" rIns="0"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110000"/>
                </a:lnSpc>
              </a:pPr>
              <a:r>
                <a:rPr lang="en-US" sz="1200">
                  <a:cs typeface="Arial" charset="0"/>
                </a:rPr>
                <a:t>22x42</a:t>
              </a:r>
            </a:p>
            <a:p>
              <a:pPr algn="ctr" eaLnBrk="1" hangingPunct="1">
                <a:lnSpc>
                  <a:spcPct val="110000"/>
                </a:lnSpc>
              </a:pPr>
              <a:r>
                <a:rPr lang="en-US" sz="1200">
                  <a:cs typeface="Arial" charset="0"/>
                </a:rPr>
                <a:t>sub- apertures</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Rot="1" noChangeArrowheads="1"/>
          </p:cNvSpPr>
          <p:nvPr>
            <p:ph type="title"/>
          </p:nvPr>
        </p:nvSpPr>
        <p:spPr>
          <a:xfrm>
            <a:off x="900113" y="0"/>
            <a:ext cx="6672262" cy="633413"/>
          </a:xfrm>
        </p:spPr>
        <p:txBody>
          <a:bodyPr/>
          <a:lstStyle/>
          <a:p>
            <a:r>
              <a:rPr lang="en-US" b="1" smtClean="0"/>
              <a:t>e2v L3Vision CCD220</a:t>
            </a:r>
          </a:p>
        </p:txBody>
      </p:sp>
      <p:sp>
        <p:nvSpPr>
          <p:cNvPr id="112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endParaRPr lang="en-GB" sz="1400" smtClean="0"/>
          </a:p>
        </p:txBody>
      </p:sp>
      <p:sp>
        <p:nvSpPr>
          <p:cNvPr id="112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GB" sz="1400" smtClean="0"/>
          </a:p>
        </p:txBody>
      </p:sp>
      <p:sp>
        <p:nvSpPr>
          <p:cNvPr id="112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A1A74F8A-3FE7-438C-93A8-F6BC608CAF91}" type="slidenum">
              <a:rPr lang="en-GB" sz="1400" smtClean="0"/>
              <a:pPr/>
              <a:t>3</a:t>
            </a:fld>
            <a:endParaRPr lang="en-GB" sz="1400" smtClean="0"/>
          </a:p>
        </p:txBody>
      </p:sp>
      <p:grpSp>
        <p:nvGrpSpPr>
          <p:cNvPr id="11270" name="Group 428"/>
          <p:cNvGrpSpPr>
            <a:grpSpLocks/>
          </p:cNvGrpSpPr>
          <p:nvPr/>
        </p:nvGrpSpPr>
        <p:grpSpPr bwMode="auto">
          <a:xfrm>
            <a:off x="5311775" y="1927225"/>
            <a:ext cx="1238250" cy="2486025"/>
            <a:chOff x="3359" y="1910"/>
            <a:chExt cx="780" cy="1566"/>
          </a:xfrm>
        </p:grpSpPr>
        <p:sp>
          <p:nvSpPr>
            <p:cNvPr id="11484" name="Rectangle 429"/>
            <p:cNvSpPr>
              <a:spLocks noChangeArrowheads="1"/>
            </p:cNvSpPr>
            <p:nvPr/>
          </p:nvSpPr>
          <p:spPr bwMode="auto">
            <a:xfrm>
              <a:off x="3359" y="2357"/>
              <a:ext cx="672" cy="672"/>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fr-FR"/>
            </a:p>
          </p:txBody>
        </p:sp>
        <p:sp>
          <p:nvSpPr>
            <p:cNvPr id="11485" name="Text Box 430"/>
            <p:cNvSpPr txBox="1">
              <a:spLocks noChangeArrowheads="1"/>
            </p:cNvSpPr>
            <p:nvPr/>
          </p:nvSpPr>
          <p:spPr bwMode="auto">
            <a:xfrm>
              <a:off x="3515" y="2440"/>
              <a:ext cx="62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buFont typeface="Wingdings" pitchFamily="2" charset="2"/>
                <a:buNone/>
              </a:pPr>
              <a:r>
                <a:rPr lang="en-US" sz="1600">
                  <a:cs typeface="Arial" charset="0"/>
                </a:rPr>
                <a:t>Store</a:t>
              </a:r>
            </a:p>
            <a:p>
              <a:pPr algn="ctr">
                <a:buFont typeface="Wingdings" pitchFamily="2" charset="2"/>
                <a:buNone/>
              </a:pPr>
              <a:r>
                <a:rPr lang="en-US" sz="1600">
                  <a:cs typeface="Arial" charset="0"/>
                </a:rPr>
                <a:t>Area</a:t>
              </a:r>
            </a:p>
          </p:txBody>
        </p:sp>
        <p:sp>
          <p:nvSpPr>
            <p:cNvPr id="11486" name="AutoShape 431"/>
            <p:cNvSpPr>
              <a:spLocks noChangeArrowheads="1"/>
            </p:cNvSpPr>
            <p:nvPr/>
          </p:nvSpPr>
          <p:spPr bwMode="auto">
            <a:xfrm rot="-5400000">
              <a:off x="3477" y="2910"/>
              <a:ext cx="449" cy="683"/>
            </a:xfrm>
            <a:prstGeom prst="parallelogram">
              <a:avLst>
                <a:gd name="adj" fmla="val 25000"/>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fr-FR"/>
            </a:p>
          </p:txBody>
        </p:sp>
        <p:sp>
          <p:nvSpPr>
            <p:cNvPr id="11487" name="AutoShape 432"/>
            <p:cNvSpPr>
              <a:spLocks noChangeArrowheads="1"/>
            </p:cNvSpPr>
            <p:nvPr/>
          </p:nvSpPr>
          <p:spPr bwMode="auto">
            <a:xfrm rot="16200000" flipV="1">
              <a:off x="3473" y="1796"/>
              <a:ext cx="443" cy="672"/>
            </a:xfrm>
            <a:prstGeom prst="parallelogram">
              <a:avLst>
                <a:gd name="adj" fmla="val 25000"/>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fr-FR"/>
            </a:p>
          </p:txBody>
        </p:sp>
      </p:grpSp>
      <p:grpSp>
        <p:nvGrpSpPr>
          <p:cNvPr id="11271" name="Group 433"/>
          <p:cNvGrpSpPr>
            <a:grpSpLocks/>
          </p:cNvGrpSpPr>
          <p:nvPr/>
        </p:nvGrpSpPr>
        <p:grpSpPr bwMode="auto">
          <a:xfrm>
            <a:off x="2114550" y="1916113"/>
            <a:ext cx="1093788" cy="2501900"/>
            <a:chOff x="1663" y="259"/>
            <a:chExt cx="689" cy="1576"/>
          </a:xfrm>
        </p:grpSpPr>
        <p:sp>
          <p:nvSpPr>
            <p:cNvPr id="11481" name="AutoShape 434"/>
            <p:cNvSpPr>
              <a:spLocks noChangeArrowheads="1"/>
            </p:cNvSpPr>
            <p:nvPr/>
          </p:nvSpPr>
          <p:spPr bwMode="auto">
            <a:xfrm rot="-5400000">
              <a:off x="1780" y="142"/>
              <a:ext cx="449" cy="683"/>
            </a:xfrm>
            <a:prstGeom prst="parallelogram">
              <a:avLst>
                <a:gd name="adj" fmla="val 25000"/>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fr-FR"/>
            </a:p>
          </p:txBody>
        </p:sp>
        <p:sp>
          <p:nvSpPr>
            <p:cNvPr id="11482" name="Rectangle 435"/>
            <p:cNvSpPr>
              <a:spLocks noChangeArrowheads="1"/>
            </p:cNvSpPr>
            <p:nvPr/>
          </p:nvSpPr>
          <p:spPr bwMode="auto">
            <a:xfrm>
              <a:off x="1680" y="720"/>
              <a:ext cx="672" cy="672"/>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fr-FR"/>
            </a:p>
          </p:txBody>
        </p:sp>
        <p:sp>
          <p:nvSpPr>
            <p:cNvPr id="11483" name="AutoShape 436"/>
            <p:cNvSpPr>
              <a:spLocks noChangeArrowheads="1"/>
            </p:cNvSpPr>
            <p:nvPr/>
          </p:nvSpPr>
          <p:spPr bwMode="auto">
            <a:xfrm rot="16200000" flipV="1">
              <a:off x="1794" y="1278"/>
              <a:ext cx="443" cy="672"/>
            </a:xfrm>
            <a:prstGeom prst="parallelogram">
              <a:avLst>
                <a:gd name="adj" fmla="val 25000"/>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fr-FR"/>
            </a:p>
          </p:txBody>
        </p:sp>
      </p:grpSp>
      <p:sp>
        <p:nvSpPr>
          <p:cNvPr id="11272" name="Rectangle 437"/>
          <p:cNvSpPr>
            <a:spLocks noChangeArrowheads="1"/>
          </p:cNvSpPr>
          <p:nvPr/>
        </p:nvSpPr>
        <p:spPr bwMode="auto">
          <a:xfrm rot="-5400000">
            <a:off x="3197225" y="2095500"/>
            <a:ext cx="2130425" cy="2130425"/>
          </a:xfrm>
          <a:prstGeom prst="rect">
            <a:avLst/>
          </a:prstGeom>
          <a:solidFill>
            <a:srgbClr val="FFFF66"/>
          </a:solidFill>
          <a:ln w="0">
            <a:solidFill>
              <a:srgbClr val="000000"/>
            </a:solidFill>
            <a:miter lim="800000"/>
            <a:headEnd/>
            <a:tailEnd/>
          </a:ln>
        </p:spPr>
        <p:txBody>
          <a:bodyPr/>
          <a:lstStyle/>
          <a:p>
            <a:endParaRPr lang="fr-FR"/>
          </a:p>
        </p:txBody>
      </p:sp>
      <p:sp>
        <p:nvSpPr>
          <p:cNvPr id="11273" name="Line 438"/>
          <p:cNvSpPr>
            <a:spLocks noChangeShapeType="1"/>
          </p:cNvSpPr>
          <p:nvPr/>
        </p:nvSpPr>
        <p:spPr bwMode="auto">
          <a:xfrm rot="-5400000">
            <a:off x="3193256" y="3169444"/>
            <a:ext cx="2119313"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11274" name="Group 439"/>
          <p:cNvGrpSpPr>
            <a:grpSpLocks/>
          </p:cNvGrpSpPr>
          <p:nvPr/>
        </p:nvGrpSpPr>
        <p:grpSpPr bwMode="auto">
          <a:xfrm>
            <a:off x="3252788" y="2098675"/>
            <a:ext cx="11112" cy="2133600"/>
            <a:chOff x="2339" y="1682"/>
            <a:chExt cx="7" cy="1344"/>
          </a:xfrm>
        </p:grpSpPr>
        <p:sp>
          <p:nvSpPr>
            <p:cNvPr id="11415" name="Rectangle 440"/>
            <p:cNvSpPr>
              <a:spLocks noChangeArrowheads="1"/>
            </p:cNvSpPr>
            <p:nvPr/>
          </p:nvSpPr>
          <p:spPr bwMode="auto">
            <a:xfrm rot="-5400000">
              <a:off x="2326" y="3005"/>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16" name="Rectangle 441"/>
            <p:cNvSpPr>
              <a:spLocks noChangeArrowheads="1"/>
            </p:cNvSpPr>
            <p:nvPr/>
          </p:nvSpPr>
          <p:spPr bwMode="auto">
            <a:xfrm rot="-5400000">
              <a:off x="2326" y="2964"/>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17" name="Rectangle 442"/>
            <p:cNvSpPr>
              <a:spLocks noChangeArrowheads="1"/>
            </p:cNvSpPr>
            <p:nvPr/>
          </p:nvSpPr>
          <p:spPr bwMode="auto">
            <a:xfrm rot="-5400000">
              <a:off x="2326" y="2923"/>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18" name="Rectangle 443"/>
            <p:cNvSpPr>
              <a:spLocks noChangeArrowheads="1"/>
            </p:cNvSpPr>
            <p:nvPr/>
          </p:nvSpPr>
          <p:spPr bwMode="auto">
            <a:xfrm rot="-5400000">
              <a:off x="2326" y="288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19" name="Rectangle 444"/>
            <p:cNvSpPr>
              <a:spLocks noChangeArrowheads="1"/>
            </p:cNvSpPr>
            <p:nvPr/>
          </p:nvSpPr>
          <p:spPr bwMode="auto">
            <a:xfrm rot="-5400000">
              <a:off x="2325" y="2840"/>
              <a:ext cx="3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20" name="Rectangle 445"/>
            <p:cNvSpPr>
              <a:spLocks noChangeArrowheads="1"/>
            </p:cNvSpPr>
            <p:nvPr/>
          </p:nvSpPr>
          <p:spPr bwMode="auto">
            <a:xfrm rot="-5400000">
              <a:off x="2326" y="2798"/>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21" name="Rectangle 446"/>
            <p:cNvSpPr>
              <a:spLocks noChangeArrowheads="1"/>
            </p:cNvSpPr>
            <p:nvPr/>
          </p:nvSpPr>
          <p:spPr bwMode="auto">
            <a:xfrm rot="-5400000">
              <a:off x="2326" y="2757"/>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22" name="Rectangle 447"/>
            <p:cNvSpPr>
              <a:spLocks noChangeArrowheads="1"/>
            </p:cNvSpPr>
            <p:nvPr/>
          </p:nvSpPr>
          <p:spPr bwMode="auto">
            <a:xfrm rot="-5400000">
              <a:off x="2326" y="2716"/>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23" name="Rectangle 448"/>
            <p:cNvSpPr>
              <a:spLocks noChangeArrowheads="1"/>
            </p:cNvSpPr>
            <p:nvPr/>
          </p:nvSpPr>
          <p:spPr bwMode="auto">
            <a:xfrm rot="-5400000">
              <a:off x="2326" y="2675"/>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24" name="Rectangle 449"/>
            <p:cNvSpPr>
              <a:spLocks noChangeArrowheads="1"/>
            </p:cNvSpPr>
            <p:nvPr/>
          </p:nvSpPr>
          <p:spPr bwMode="auto">
            <a:xfrm rot="-5400000">
              <a:off x="2326" y="2634"/>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25" name="Rectangle 450"/>
            <p:cNvSpPr>
              <a:spLocks noChangeArrowheads="1"/>
            </p:cNvSpPr>
            <p:nvPr/>
          </p:nvSpPr>
          <p:spPr bwMode="auto">
            <a:xfrm rot="-5400000">
              <a:off x="2326" y="2593"/>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26" name="Rectangle 451"/>
            <p:cNvSpPr>
              <a:spLocks noChangeArrowheads="1"/>
            </p:cNvSpPr>
            <p:nvPr/>
          </p:nvSpPr>
          <p:spPr bwMode="auto">
            <a:xfrm rot="-5400000">
              <a:off x="2326" y="255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27" name="Rectangle 452"/>
            <p:cNvSpPr>
              <a:spLocks noChangeArrowheads="1"/>
            </p:cNvSpPr>
            <p:nvPr/>
          </p:nvSpPr>
          <p:spPr bwMode="auto">
            <a:xfrm rot="-5400000">
              <a:off x="2326" y="2511"/>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28" name="Rectangle 453"/>
            <p:cNvSpPr>
              <a:spLocks noChangeArrowheads="1"/>
            </p:cNvSpPr>
            <p:nvPr/>
          </p:nvSpPr>
          <p:spPr bwMode="auto">
            <a:xfrm rot="-5400000">
              <a:off x="2326" y="2470"/>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29" name="Rectangle 454"/>
            <p:cNvSpPr>
              <a:spLocks noChangeArrowheads="1"/>
            </p:cNvSpPr>
            <p:nvPr/>
          </p:nvSpPr>
          <p:spPr bwMode="auto">
            <a:xfrm rot="-5400000">
              <a:off x="2325" y="2429"/>
              <a:ext cx="3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30" name="Rectangle 455"/>
            <p:cNvSpPr>
              <a:spLocks noChangeArrowheads="1"/>
            </p:cNvSpPr>
            <p:nvPr/>
          </p:nvSpPr>
          <p:spPr bwMode="auto">
            <a:xfrm rot="-5400000">
              <a:off x="2325" y="2388"/>
              <a:ext cx="3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31" name="Rectangle 456"/>
            <p:cNvSpPr>
              <a:spLocks noChangeArrowheads="1"/>
            </p:cNvSpPr>
            <p:nvPr/>
          </p:nvSpPr>
          <p:spPr bwMode="auto">
            <a:xfrm rot="-5400000">
              <a:off x="2326" y="2348"/>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32" name="Rectangle 457"/>
            <p:cNvSpPr>
              <a:spLocks noChangeArrowheads="1"/>
            </p:cNvSpPr>
            <p:nvPr/>
          </p:nvSpPr>
          <p:spPr bwMode="auto">
            <a:xfrm rot="-5400000">
              <a:off x="2326" y="2307"/>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33" name="Rectangle 458"/>
            <p:cNvSpPr>
              <a:spLocks noChangeArrowheads="1"/>
            </p:cNvSpPr>
            <p:nvPr/>
          </p:nvSpPr>
          <p:spPr bwMode="auto">
            <a:xfrm rot="-5400000">
              <a:off x="2326" y="2266"/>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34" name="Rectangle 459"/>
            <p:cNvSpPr>
              <a:spLocks noChangeArrowheads="1"/>
            </p:cNvSpPr>
            <p:nvPr/>
          </p:nvSpPr>
          <p:spPr bwMode="auto">
            <a:xfrm rot="-5400000">
              <a:off x="2326" y="2225"/>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35" name="Rectangle 460"/>
            <p:cNvSpPr>
              <a:spLocks noChangeArrowheads="1"/>
            </p:cNvSpPr>
            <p:nvPr/>
          </p:nvSpPr>
          <p:spPr bwMode="auto">
            <a:xfrm rot="-5400000">
              <a:off x="2326" y="2184"/>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36" name="Rectangle 461"/>
            <p:cNvSpPr>
              <a:spLocks noChangeArrowheads="1"/>
            </p:cNvSpPr>
            <p:nvPr/>
          </p:nvSpPr>
          <p:spPr bwMode="auto">
            <a:xfrm rot="-5400000">
              <a:off x="2326" y="2143"/>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37" name="Rectangle 462"/>
            <p:cNvSpPr>
              <a:spLocks noChangeArrowheads="1"/>
            </p:cNvSpPr>
            <p:nvPr/>
          </p:nvSpPr>
          <p:spPr bwMode="auto">
            <a:xfrm rot="-5400000">
              <a:off x="2326" y="210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38" name="Rectangle 463"/>
            <p:cNvSpPr>
              <a:spLocks noChangeArrowheads="1"/>
            </p:cNvSpPr>
            <p:nvPr/>
          </p:nvSpPr>
          <p:spPr bwMode="auto">
            <a:xfrm rot="-5400000">
              <a:off x="2326" y="2061"/>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39" name="Rectangle 464"/>
            <p:cNvSpPr>
              <a:spLocks noChangeArrowheads="1"/>
            </p:cNvSpPr>
            <p:nvPr/>
          </p:nvSpPr>
          <p:spPr bwMode="auto">
            <a:xfrm rot="-5400000">
              <a:off x="2326" y="2019"/>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40" name="Rectangle 465"/>
            <p:cNvSpPr>
              <a:spLocks noChangeArrowheads="1"/>
            </p:cNvSpPr>
            <p:nvPr/>
          </p:nvSpPr>
          <p:spPr bwMode="auto">
            <a:xfrm rot="-5400000">
              <a:off x="2326" y="1978"/>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41" name="Rectangle 466"/>
            <p:cNvSpPr>
              <a:spLocks noChangeArrowheads="1"/>
            </p:cNvSpPr>
            <p:nvPr/>
          </p:nvSpPr>
          <p:spPr bwMode="auto">
            <a:xfrm rot="-5400000">
              <a:off x="2326" y="1937"/>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42" name="Rectangle 467"/>
            <p:cNvSpPr>
              <a:spLocks noChangeArrowheads="1"/>
            </p:cNvSpPr>
            <p:nvPr/>
          </p:nvSpPr>
          <p:spPr bwMode="auto">
            <a:xfrm rot="-5400000">
              <a:off x="2326" y="1896"/>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43" name="Rectangle 468"/>
            <p:cNvSpPr>
              <a:spLocks noChangeArrowheads="1"/>
            </p:cNvSpPr>
            <p:nvPr/>
          </p:nvSpPr>
          <p:spPr bwMode="auto">
            <a:xfrm rot="-5400000">
              <a:off x="2325" y="1854"/>
              <a:ext cx="3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44" name="Rectangle 469"/>
            <p:cNvSpPr>
              <a:spLocks noChangeArrowheads="1"/>
            </p:cNvSpPr>
            <p:nvPr/>
          </p:nvSpPr>
          <p:spPr bwMode="auto">
            <a:xfrm rot="-5400000">
              <a:off x="2326" y="181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45" name="Rectangle 470"/>
            <p:cNvSpPr>
              <a:spLocks noChangeArrowheads="1"/>
            </p:cNvSpPr>
            <p:nvPr/>
          </p:nvSpPr>
          <p:spPr bwMode="auto">
            <a:xfrm rot="-5400000">
              <a:off x="2326" y="1771"/>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46" name="Rectangle 471"/>
            <p:cNvSpPr>
              <a:spLocks noChangeArrowheads="1"/>
            </p:cNvSpPr>
            <p:nvPr/>
          </p:nvSpPr>
          <p:spPr bwMode="auto">
            <a:xfrm rot="-5400000">
              <a:off x="2326" y="1730"/>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47" name="Rectangle 472"/>
            <p:cNvSpPr>
              <a:spLocks noChangeArrowheads="1"/>
            </p:cNvSpPr>
            <p:nvPr/>
          </p:nvSpPr>
          <p:spPr bwMode="auto">
            <a:xfrm rot="-5400000">
              <a:off x="2329" y="1692"/>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48" name="Rectangle 473"/>
            <p:cNvSpPr>
              <a:spLocks noChangeArrowheads="1"/>
            </p:cNvSpPr>
            <p:nvPr/>
          </p:nvSpPr>
          <p:spPr bwMode="auto">
            <a:xfrm rot="-5400000">
              <a:off x="2326" y="3005"/>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49" name="Rectangle 474"/>
            <p:cNvSpPr>
              <a:spLocks noChangeArrowheads="1"/>
            </p:cNvSpPr>
            <p:nvPr/>
          </p:nvSpPr>
          <p:spPr bwMode="auto">
            <a:xfrm rot="-5400000">
              <a:off x="2326" y="2964"/>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50" name="Rectangle 475"/>
            <p:cNvSpPr>
              <a:spLocks noChangeArrowheads="1"/>
            </p:cNvSpPr>
            <p:nvPr/>
          </p:nvSpPr>
          <p:spPr bwMode="auto">
            <a:xfrm rot="-5400000">
              <a:off x="2326" y="2923"/>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51" name="Rectangle 476"/>
            <p:cNvSpPr>
              <a:spLocks noChangeArrowheads="1"/>
            </p:cNvSpPr>
            <p:nvPr/>
          </p:nvSpPr>
          <p:spPr bwMode="auto">
            <a:xfrm rot="-5400000">
              <a:off x="2326" y="288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52" name="Rectangle 477"/>
            <p:cNvSpPr>
              <a:spLocks noChangeArrowheads="1"/>
            </p:cNvSpPr>
            <p:nvPr/>
          </p:nvSpPr>
          <p:spPr bwMode="auto">
            <a:xfrm rot="-5400000">
              <a:off x="2325" y="2840"/>
              <a:ext cx="3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53" name="Rectangle 478"/>
            <p:cNvSpPr>
              <a:spLocks noChangeArrowheads="1"/>
            </p:cNvSpPr>
            <p:nvPr/>
          </p:nvSpPr>
          <p:spPr bwMode="auto">
            <a:xfrm rot="-5400000">
              <a:off x="2326" y="2798"/>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54" name="Rectangle 479"/>
            <p:cNvSpPr>
              <a:spLocks noChangeArrowheads="1"/>
            </p:cNvSpPr>
            <p:nvPr/>
          </p:nvSpPr>
          <p:spPr bwMode="auto">
            <a:xfrm rot="-5400000">
              <a:off x="2326" y="2757"/>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55" name="Rectangle 480"/>
            <p:cNvSpPr>
              <a:spLocks noChangeArrowheads="1"/>
            </p:cNvSpPr>
            <p:nvPr/>
          </p:nvSpPr>
          <p:spPr bwMode="auto">
            <a:xfrm rot="-5400000">
              <a:off x="2326" y="2716"/>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56" name="Rectangle 481"/>
            <p:cNvSpPr>
              <a:spLocks noChangeArrowheads="1"/>
            </p:cNvSpPr>
            <p:nvPr/>
          </p:nvSpPr>
          <p:spPr bwMode="auto">
            <a:xfrm rot="-5400000">
              <a:off x="2326" y="2675"/>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57" name="Rectangle 482"/>
            <p:cNvSpPr>
              <a:spLocks noChangeArrowheads="1"/>
            </p:cNvSpPr>
            <p:nvPr/>
          </p:nvSpPr>
          <p:spPr bwMode="auto">
            <a:xfrm rot="-5400000">
              <a:off x="2326" y="2634"/>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58" name="Rectangle 483"/>
            <p:cNvSpPr>
              <a:spLocks noChangeArrowheads="1"/>
            </p:cNvSpPr>
            <p:nvPr/>
          </p:nvSpPr>
          <p:spPr bwMode="auto">
            <a:xfrm rot="-5400000">
              <a:off x="2326" y="2593"/>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59" name="Rectangle 484"/>
            <p:cNvSpPr>
              <a:spLocks noChangeArrowheads="1"/>
            </p:cNvSpPr>
            <p:nvPr/>
          </p:nvSpPr>
          <p:spPr bwMode="auto">
            <a:xfrm rot="-5400000">
              <a:off x="2326" y="255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60" name="Rectangle 485"/>
            <p:cNvSpPr>
              <a:spLocks noChangeArrowheads="1"/>
            </p:cNvSpPr>
            <p:nvPr/>
          </p:nvSpPr>
          <p:spPr bwMode="auto">
            <a:xfrm rot="-5400000">
              <a:off x="2326" y="2511"/>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61" name="Rectangle 486"/>
            <p:cNvSpPr>
              <a:spLocks noChangeArrowheads="1"/>
            </p:cNvSpPr>
            <p:nvPr/>
          </p:nvSpPr>
          <p:spPr bwMode="auto">
            <a:xfrm rot="-5400000">
              <a:off x="2326" y="2470"/>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62" name="Rectangle 487"/>
            <p:cNvSpPr>
              <a:spLocks noChangeArrowheads="1"/>
            </p:cNvSpPr>
            <p:nvPr/>
          </p:nvSpPr>
          <p:spPr bwMode="auto">
            <a:xfrm rot="-5400000">
              <a:off x="2325" y="2429"/>
              <a:ext cx="3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63" name="Rectangle 488"/>
            <p:cNvSpPr>
              <a:spLocks noChangeArrowheads="1"/>
            </p:cNvSpPr>
            <p:nvPr/>
          </p:nvSpPr>
          <p:spPr bwMode="auto">
            <a:xfrm rot="-5400000">
              <a:off x="2325" y="2388"/>
              <a:ext cx="3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64" name="Rectangle 489"/>
            <p:cNvSpPr>
              <a:spLocks noChangeArrowheads="1"/>
            </p:cNvSpPr>
            <p:nvPr/>
          </p:nvSpPr>
          <p:spPr bwMode="auto">
            <a:xfrm rot="-5400000">
              <a:off x="2326" y="2348"/>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65" name="Rectangle 490"/>
            <p:cNvSpPr>
              <a:spLocks noChangeArrowheads="1"/>
            </p:cNvSpPr>
            <p:nvPr/>
          </p:nvSpPr>
          <p:spPr bwMode="auto">
            <a:xfrm rot="-5400000">
              <a:off x="2326" y="2307"/>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66" name="Rectangle 491"/>
            <p:cNvSpPr>
              <a:spLocks noChangeArrowheads="1"/>
            </p:cNvSpPr>
            <p:nvPr/>
          </p:nvSpPr>
          <p:spPr bwMode="auto">
            <a:xfrm rot="-5400000">
              <a:off x="2326" y="2266"/>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67" name="Rectangle 492"/>
            <p:cNvSpPr>
              <a:spLocks noChangeArrowheads="1"/>
            </p:cNvSpPr>
            <p:nvPr/>
          </p:nvSpPr>
          <p:spPr bwMode="auto">
            <a:xfrm rot="-5400000">
              <a:off x="2326" y="2225"/>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68" name="Rectangle 493"/>
            <p:cNvSpPr>
              <a:spLocks noChangeArrowheads="1"/>
            </p:cNvSpPr>
            <p:nvPr/>
          </p:nvSpPr>
          <p:spPr bwMode="auto">
            <a:xfrm rot="-5400000">
              <a:off x="2326" y="2184"/>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69" name="Rectangle 494"/>
            <p:cNvSpPr>
              <a:spLocks noChangeArrowheads="1"/>
            </p:cNvSpPr>
            <p:nvPr/>
          </p:nvSpPr>
          <p:spPr bwMode="auto">
            <a:xfrm rot="-5400000">
              <a:off x="2326" y="2143"/>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70" name="Rectangle 495"/>
            <p:cNvSpPr>
              <a:spLocks noChangeArrowheads="1"/>
            </p:cNvSpPr>
            <p:nvPr/>
          </p:nvSpPr>
          <p:spPr bwMode="auto">
            <a:xfrm rot="-5400000">
              <a:off x="2326" y="210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71" name="Rectangle 496"/>
            <p:cNvSpPr>
              <a:spLocks noChangeArrowheads="1"/>
            </p:cNvSpPr>
            <p:nvPr/>
          </p:nvSpPr>
          <p:spPr bwMode="auto">
            <a:xfrm rot="-5400000">
              <a:off x="2326" y="2061"/>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72" name="Rectangle 497"/>
            <p:cNvSpPr>
              <a:spLocks noChangeArrowheads="1"/>
            </p:cNvSpPr>
            <p:nvPr/>
          </p:nvSpPr>
          <p:spPr bwMode="auto">
            <a:xfrm rot="-5400000">
              <a:off x="2326" y="2019"/>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73" name="Rectangle 498"/>
            <p:cNvSpPr>
              <a:spLocks noChangeArrowheads="1"/>
            </p:cNvSpPr>
            <p:nvPr/>
          </p:nvSpPr>
          <p:spPr bwMode="auto">
            <a:xfrm rot="-5400000">
              <a:off x="2326" y="1978"/>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74" name="Rectangle 499"/>
            <p:cNvSpPr>
              <a:spLocks noChangeArrowheads="1"/>
            </p:cNvSpPr>
            <p:nvPr/>
          </p:nvSpPr>
          <p:spPr bwMode="auto">
            <a:xfrm rot="-5400000">
              <a:off x="2326" y="1937"/>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75" name="Rectangle 500"/>
            <p:cNvSpPr>
              <a:spLocks noChangeArrowheads="1"/>
            </p:cNvSpPr>
            <p:nvPr/>
          </p:nvSpPr>
          <p:spPr bwMode="auto">
            <a:xfrm rot="-5400000">
              <a:off x="2326" y="1896"/>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76" name="Rectangle 501"/>
            <p:cNvSpPr>
              <a:spLocks noChangeArrowheads="1"/>
            </p:cNvSpPr>
            <p:nvPr/>
          </p:nvSpPr>
          <p:spPr bwMode="auto">
            <a:xfrm rot="-5400000">
              <a:off x="2325" y="1854"/>
              <a:ext cx="3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77" name="Rectangle 502"/>
            <p:cNvSpPr>
              <a:spLocks noChangeArrowheads="1"/>
            </p:cNvSpPr>
            <p:nvPr/>
          </p:nvSpPr>
          <p:spPr bwMode="auto">
            <a:xfrm rot="-5400000">
              <a:off x="2326" y="181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78" name="Rectangle 503"/>
            <p:cNvSpPr>
              <a:spLocks noChangeArrowheads="1"/>
            </p:cNvSpPr>
            <p:nvPr/>
          </p:nvSpPr>
          <p:spPr bwMode="auto">
            <a:xfrm rot="-5400000">
              <a:off x="2326" y="1771"/>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79" name="Rectangle 504"/>
            <p:cNvSpPr>
              <a:spLocks noChangeArrowheads="1"/>
            </p:cNvSpPr>
            <p:nvPr/>
          </p:nvSpPr>
          <p:spPr bwMode="auto">
            <a:xfrm rot="-5400000">
              <a:off x="2326" y="1730"/>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80" name="Rectangle 505"/>
            <p:cNvSpPr>
              <a:spLocks noChangeArrowheads="1"/>
            </p:cNvSpPr>
            <p:nvPr/>
          </p:nvSpPr>
          <p:spPr bwMode="auto">
            <a:xfrm rot="-5400000">
              <a:off x="2329" y="1692"/>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11275" name="Text Box 508"/>
          <p:cNvSpPr txBox="1">
            <a:spLocks noChangeArrowheads="1"/>
          </p:cNvSpPr>
          <p:nvPr/>
        </p:nvSpPr>
        <p:spPr bwMode="auto">
          <a:xfrm>
            <a:off x="3273425" y="2311400"/>
            <a:ext cx="990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ct val="50000"/>
              </a:spcBef>
              <a:buFont typeface="Wingdings" pitchFamily="2" charset="2"/>
              <a:buNone/>
            </a:pPr>
            <a:r>
              <a:rPr lang="en-US" sz="1600">
                <a:cs typeface="Arial" charset="0"/>
              </a:rPr>
              <a:t>Image Area</a:t>
            </a:r>
          </a:p>
          <a:p>
            <a:pPr algn="ctr">
              <a:spcBef>
                <a:spcPct val="50000"/>
              </a:spcBef>
              <a:buFont typeface="Wingdings" pitchFamily="2" charset="2"/>
              <a:buNone/>
            </a:pPr>
            <a:endParaRPr lang="en-US" sz="1600">
              <a:cs typeface="Arial" charset="0"/>
            </a:endParaRPr>
          </a:p>
          <a:p>
            <a:pPr algn="ctr">
              <a:spcBef>
                <a:spcPct val="50000"/>
              </a:spcBef>
              <a:buFont typeface="Wingdings" pitchFamily="2" charset="2"/>
              <a:buNone/>
            </a:pPr>
            <a:endParaRPr lang="en-US" sz="1600">
              <a:cs typeface="Arial" charset="0"/>
            </a:endParaRPr>
          </a:p>
          <a:p>
            <a:pPr algn="ctr">
              <a:lnSpc>
                <a:spcPct val="70000"/>
              </a:lnSpc>
              <a:buFont typeface="Wingdings" pitchFamily="2" charset="2"/>
              <a:buNone/>
            </a:pPr>
            <a:r>
              <a:rPr lang="en-US" sz="1600">
                <a:cs typeface="Arial" charset="0"/>
              </a:rPr>
              <a:t>240x120</a:t>
            </a:r>
          </a:p>
          <a:p>
            <a:pPr algn="ctr">
              <a:lnSpc>
                <a:spcPct val="70000"/>
              </a:lnSpc>
              <a:buFont typeface="Wingdings" pitchFamily="2" charset="2"/>
              <a:buNone/>
            </a:pPr>
            <a:r>
              <a:rPr lang="en-US" sz="1600">
                <a:cs typeface="Arial" charset="0"/>
              </a:rPr>
              <a:t>24□µm</a:t>
            </a:r>
          </a:p>
        </p:txBody>
      </p:sp>
      <p:sp>
        <p:nvSpPr>
          <p:cNvPr id="11276" name="Text Box 509"/>
          <p:cNvSpPr txBox="1">
            <a:spLocks noChangeArrowheads="1"/>
          </p:cNvSpPr>
          <p:nvPr/>
        </p:nvSpPr>
        <p:spPr bwMode="auto">
          <a:xfrm>
            <a:off x="1978025" y="2857500"/>
            <a:ext cx="99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buFont typeface="Wingdings" pitchFamily="2" charset="2"/>
              <a:buNone/>
            </a:pPr>
            <a:r>
              <a:rPr lang="en-US" sz="1600">
                <a:cs typeface="Arial" charset="0"/>
              </a:rPr>
              <a:t>Store</a:t>
            </a:r>
          </a:p>
          <a:p>
            <a:pPr algn="ctr">
              <a:buFont typeface="Wingdings" pitchFamily="2" charset="2"/>
              <a:buNone/>
            </a:pPr>
            <a:r>
              <a:rPr lang="en-US" sz="1600">
                <a:cs typeface="Arial" charset="0"/>
              </a:rPr>
              <a:t>Area</a:t>
            </a:r>
          </a:p>
        </p:txBody>
      </p:sp>
      <p:sp>
        <p:nvSpPr>
          <p:cNvPr id="11277" name="Text Box 510"/>
          <p:cNvSpPr txBox="1">
            <a:spLocks noChangeArrowheads="1"/>
          </p:cNvSpPr>
          <p:nvPr/>
        </p:nvSpPr>
        <p:spPr bwMode="auto">
          <a:xfrm>
            <a:off x="4340225" y="2311400"/>
            <a:ext cx="990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ct val="50000"/>
              </a:spcBef>
              <a:buFont typeface="Wingdings" pitchFamily="2" charset="2"/>
              <a:buNone/>
            </a:pPr>
            <a:r>
              <a:rPr lang="en-US" sz="1600">
                <a:cs typeface="Arial" charset="0"/>
              </a:rPr>
              <a:t>Image Area</a:t>
            </a:r>
          </a:p>
          <a:p>
            <a:pPr algn="ctr">
              <a:spcBef>
                <a:spcPct val="50000"/>
              </a:spcBef>
              <a:buFont typeface="Wingdings" pitchFamily="2" charset="2"/>
              <a:buNone/>
            </a:pPr>
            <a:endParaRPr lang="en-US" sz="1600">
              <a:cs typeface="Arial" charset="0"/>
            </a:endParaRPr>
          </a:p>
          <a:p>
            <a:pPr algn="ctr">
              <a:spcBef>
                <a:spcPct val="50000"/>
              </a:spcBef>
              <a:buFont typeface="Wingdings" pitchFamily="2" charset="2"/>
              <a:buNone/>
            </a:pPr>
            <a:endParaRPr lang="en-US" sz="1600">
              <a:cs typeface="Arial" charset="0"/>
            </a:endParaRPr>
          </a:p>
          <a:p>
            <a:pPr algn="ctr">
              <a:lnSpc>
                <a:spcPct val="70000"/>
              </a:lnSpc>
              <a:buFont typeface="Wingdings" pitchFamily="2" charset="2"/>
              <a:buNone/>
            </a:pPr>
            <a:r>
              <a:rPr lang="en-US" sz="1600">
                <a:cs typeface="Arial" charset="0"/>
              </a:rPr>
              <a:t>240x120</a:t>
            </a:r>
          </a:p>
          <a:p>
            <a:pPr algn="ctr">
              <a:lnSpc>
                <a:spcPct val="70000"/>
              </a:lnSpc>
              <a:buFont typeface="Wingdings" pitchFamily="2" charset="2"/>
              <a:buNone/>
            </a:pPr>
            <a:r>
              <a:rPr lang="en-US" sz="1600">
                <a:cs typeface="Arial" charset="0"/>
              </a:rPr>
              <a:t>24□µm</a:t>
            </a:r>
          </a:p>
        </p:txBody>
      </p:sp>
      <p:sp>
        <p:nvSpPr>
          <p:cNvPr id="11278" name="Freeform 512"/>
          <p:cNvSpPr>
            <a:spLocks/>
          </p:cNvSpPr>
          <p:nvPr/>
        </p:nvSpPr>
        <p:spPr bwMode="auto">
          <a:xfrm rot="5400000">
            <a:off x="2036763" y="3840163"/>
            <a:ext cx="74612" cy="74612"/>
          </a:xfrm>
          <a:custGeom>
            <a:avLst/>
            <a:gdLst>
              <a:gd name="T0" fmla="*/ 0 w 18"/>
              <a:gd name="T1" fmla="*/ 2147483647 h 15"/>
              <a:gd name="T2" fmla="*/ 0 w 18"/>
              <a:gd name="T3" fmla="*/ 2147483647 h 15"/>
              <a:gd name="T4" fmla="*/ 2147483647 w 18"/>
              <a:gd name="T5" fmla="*/ 2147483647 h 15"/>
              <a:gd name="T6" fmla="*/ 2147483647 w 18"/>
              <a:gd name="T7" fmla="*/ 0 h 15"/>
              <a:gd name="T8" fmla="*/ 2147483647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15"/>
                </a:moveTo>
                <a:lnTo>
                  <a:pt x="0" y="12"/>
                </a:lnTo>
                <a:lnTo>
                  <a:pt x="3" y="3"/>
                </a:lnTo>
                <a:lnTo>
                  <a:pt x="9" y="0"/>
                </a:lnTo>
                <a:lnTo>
                  <a:pt x="18" y="0"/>
                </a:lnTo>
              </a:path>
            </a:pathLst>
          </a:custGeom>
          <a:noFill/>
          <a:ln w="76200">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279" name="Rectangle 513"/>
          <p:cNvSpPr>
            <a:spLocks noChangeArrowheads="1"/>
          </p:cNvSpPr>
          <p:nvPr/>
        </p:nvSpPr>
        <p:spPr bwMode="auto">
          <a:xfrm rot="10800000">
            <a:off x="2071688" y="3900488"/>
            <a:ext cx="79375" cy="509587"/>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280" name="Rectangle 514"/>
          <p:cNvSpPr>
            <a:spLocks noChangeArrowheads="1"/>
          </p:cNvSpPr>
          <p:nvPr/>
        </p:nvSpPr>
        <p:spPr bwMode="auto">
          <a:xfrm rot="10800000">
            <a:off x="1074738" y="3802063"/>
            <a:ext cx="974725" cy="76200"/>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281" name="AutoShape 515"/>
          <p:cNvSpPr>
            <a:spLocks noChangeArrowheads="1"/>
          </p:cNvSpPr>
          <p:nvPr/>
        </p:nvSpPr>
        <p:spPr bwMode="auto">
          <a:xfrm rot="10800000">
            <a:off x="806450" y="4032250"/>
            <a:ext cx="101600" cy="85725"/>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cxnSp>
        <p:nvCxnSpPr>
          <p:cNvPr id="11282" name="AutoShape 516"/>
          <p:cNvCxnSpPr>
            <a:cxnSpLocks noChangeShapeType="1"/>
            <a:stCxn id="11280" idx="3"/>
            <a:endCxn id="11281" idx="3"/>
          </p:cNvCxnSpPr>
          <p:nvPr/>
        </p:nvCxnSpPr>
        <p:spPr bwMode="auto">
          <a:xfrm rot="10800000" flipV="1">
            <a:off x="857250" y="3840163"/>
            <a:ext cx="217488" cy="19208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1283" name="Text Box 517"/>
          <p:cNvSpPr txBox="1">
            <a:spLocks noChangeArrowheads="1"/>
          </p:cNvSpPr>
          <p:nvPr/>
        </p:nvSpPr>
        <p:spPr bwMode="auto">
          <a:xfrm>
            <a:off x="571500" y="4035425"/>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ct val="50000"/>
              </a:spcBef>
              <a:buFont typeface="Wingdings" pitchFamily="2" charset="2"/>
              <a:buNone/>
            </a:pPr>
            <a:r>
              <a:rPr lang="en-US" sz="1400" b="1">
                <a:latin typeface="Arial Narrow" pitchFamily="34" charset="0"/>
              </a:rPr>
              <a:t>OP 1</a:t>
            </a:r>
          </a:p>
        </p:txBody>
      </p:sp>
      <p:sp>
        <p:nvSpPr>
          <p:cNvPr id="11284" name="Line 519"/>
          <p:cNvSpPr>
            <a:spLocks noChangeShapeType="1"/>
          </p:cNvSpPr>
          <p:nvPr/>
        </p:nvSpPr>
        <p:spPr bwMode="auto">
          <a:xfrm>
            <a:off x="1074738" y="3805238"/>
            <a:ext cx="9906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1285" name="Freeform 520"/>
          <p:cNvSpPr>
            <a:spLocks/>
          </p:cNvSpPr>
          <p:nvPr/>
        </p:nvSpPr>
        <p:spPr bwMode="auto">
          <a:xfrm rot="10800000">
            <a:off x="2043113" y="3692525"/>
            <a:ext cx="74612" cy="74613"/>
          </a:xfrm>
          <a:custGeom>
            <a:avLst/>
            <a:gdLst>
              <a:gd name="T0" fmla="*/ 0 w 18"/>
              <a:gd name="T1" fmla="*/ 2147483647 h 15"/>
              <a:gd name="T2" fmla="*/ 0 w 18"/>
              <a:gd name="T3" fmla="*/ 2147483647 h 15"/>
              <a:gd name="T4" fmla="*/ 2147483647 w 18"/>
              <a:gd name="T5" fmla="*/ 2147483647 h 15"/>
              <a:gd name="T6" fmla="*/ 2147483647 w 18"/>
              <a:gd name="T7" fmla="*/ 0 h 15"/>
              <a:gd name="T8" fmla="*/ 2147483647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15"/>
                </a:moveTo>
                <a:lnTo>
                  <a:pt x="0" y="12"/>
                </a:lnTo>
                <a:lnTo>
                  <a:pt x="3" y="3"/>
                </a:lnTo>
                <a:lnTo>
                  <a:pt x="9" y="0"/>
                </a:lnTo>
                <a:lnTo>
                  <a:pt x="18" y="0"/>
                </a:lnTo>
              </a:path>
            </a:pathLst>
          </a:custGeom>
          <a:noFill/>
          <a:ln w="76200">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286" name="Rectangle 521"/>
          <p:cNvSpPr>
            <a:spLocks noChangeArrowheads="1"/>
          </p:cNvSpPr>
          <p:nvPr/>
        </p:nvSpPr>
        <p:spPr bwMode="auto">
          <a:xfrm rot="10800000">
            <a:off x="1074738" y="3727450"/>
            <a:ext cx="974725" cy="76200"/>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287" name="AutoShape 522"/>
          <p:cNvSpPr>
            <a:spLocks noChangeArrowheads="1"/>
          </p:cNvSpPr>
          <p:nvPr/>
        </p:nvSpPr>
        <p:spPr bwMode="auto">
          <a:xfrm>
            <a:off x="812800" y="3470275"/>
            <a:ext cx="101600" cy="85725"/>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cxnSp>
        <p:nvCxnSpPr>
          <p:cNvPr id="11288" name="AutoShape 523"/>
          <p:cNvCxnSpPr>
            <a:cxnSpLocks noChangeShapeType="1"/>
            <a:stCxn id="11286" idx="3"/>
            <a:endCxn id="11287" idx="3"/>
          </p:cNvCxnSpPr>
          <p:nvPr/>
        </p:nvCxnSpPr>
        <p:spPr bwMode="auto">
          <a:xfrm rot="10800000">
            <a:off x="863600" y="3556000"/>
            <a:ext cx="211138" cy="20955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1289" name="Text Box 524"/>
          <p:cNvSpPr txBox="1">
            <a:spLocks noChangeArrowheads="1"/>
          </p:cNvSpPr>
          <p:nvPr/>
        </p:nvSpPr>
        <p:spPr bwMode="auto">
          <a:xfrm>
            <a:off x="590550" y="3255963"/>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ct val="50000"/>
              </a:spcBef>
              <a:buFont typeface="Wingdings" pitchFamily="2" charset="2"/>
              <a:buNone/>
            </a:pPr>
            <a:r>
              <a:rPr lang="en-US" sz="1400" b="1">
                <a:latin typeface="Arial Narrow" pitchFamily="34" charset="0"/>
              </a:rPr>
              <a:t>OP 2</a:t>
            </a:r>
          </a:p>
        </p:txBody>
      </p:sp>
      <p:sp>
        <p:nvSpPr>
          <p:cNvPr id="11290" name="Text Box 525"/>
          <p:cNvSpPr txBox="1">
            <a:spLocks noChangeArrowheads="1"/>
          </p:cNvSpPr>
          <p:nvPr/>
        </p:nvSpPr>
        <p:spPr bwMode="auto">
          <a:xfrm>
            <a:off x="998538" y="3333750"/>
            <a:ext cx="1219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lnSpc>
                <a:spcPct val="70000"/>
              </a:lnSpc>
              <a:buFont typeface="Wingdings" pitchFamily="2" charset="2"/>
              <a:buNone/>
            </a:pPr>
            <a:r>
              <a:rPr lang="en-US" sz="1400">
                <a:latin typeface="Times New Roman" pitchFamily="18" charset="0"/>
              </a:rPr>
              <a:t>Gain</a:t>
            </a:r>
          </a:p>
          <a:p>
            <a:pPr algn="ctr">
              <a:lnSpc>
                <a:spcPct val="70000"/>
              </a:lnSpc>
              <a:buFont typeface="Wingdings" pitchFamily="2" charset="2"/>
              <a:buNone/>
            </a:pPr>
            <a:r>
              <a:rPr lang="en-US" sz="1400">
                <a:latin typeface="Times New Roman" pitchFamily="18" charset="0"/>
              </a:rPr>
              <a:t>Registers</a:t>
            </a:r>
          </a:p>
        </p:txBody>
      </p:sp>
      <p:sp>
        <p:nvSpPr>
          <p:cNvPr id="11291" name="Rectangle 526"/>
          <p:cNvSpPr>
            <a:spLocks noChangeArrowheads="1"/>
          </p:cNvSpPr>
          <p:nvPr/>
        </p:nvSpPr>
        <p:spPr bwMode="auto">
          <a:xfrm rot="10800000">
            <a:off x="2074863" y="3171825"/>
            <a:ext cx="84137" cy="528638"/>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292" name="Freeform 528"/>
          <p:cNvSpPr>
            <a:spLocks/>
          </p:cNvSpPr>
          <p:nvPr/>
        </p:nvSpPr>
        <p:spPr bwMode="auto">
          <a:xfrm rot="5400000">
            <a:off x="2041525" y="2587625"/>
            <a:ext cx="74613" cy="74613"/>
          </a:xfrm>
          <a:custGeom>
            <a:avLst/>
            <a:gdLst>
              <a:gd name="T0" fmla="*/ 0 w 18"/>
              <a:gd name="T1" fmla="*/ 2147483647 h 15"/>
              <a:gd name="T2" fmla="*/ 0 w 18"/>
              <a:gd name="T3" fmla="*/ 2147483647 h 15"/>
              <a:gd name="T4" fmla="*/ 2147483647 w 18"/>
              <a:gd name="T5" fmla="*/ 2147483647 h 15"/>
              <a:gd name="T6" fmla="*/ 2147483647 w 18"/>
              <a:gd name="T7" fmla="*/ 0 h 15"/>
              <a:gd name="T8" fmla="*/ 2147483647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15"/>
                </a:moveTo>
                <a:lnTo>
                  <a:pt x="0" y="12"/>
                </a:lnTo>
                <a:lnTo>
                  <a:pt x="3" y="3"/>
                </a:lnTo>
                <a:lnTo>
                  <a:pt x="9" y="0"/>
                </a:lnTo>
                <a:lnTo>
                  <a:pt x="18" y="0"/>
                </a:lnTo>
              </a:path>
            </a:pathLst>
          </a:custGeom>
          <a:noFill/>
          <a:ln w="76200">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293" name="Rectangle 529"/>
          <p:cNvSpPr>
            <a:spLocks noChangeArrowheads="1"/>
          </p:cNvSpPr>
          <p:nvPr/>
        </p:nvSpPr>
        <p:spPr bwMode="auto">
          <a:xfrm rot="10800000">
            <a:off x="2076450" y="2647950"/>
            <a:ext cx="74613" cy="519113"/>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294" name="Rectangle 530"/>
          <p:cNvSpPr>
            <a:spLocks noChangeArrowheads="1"/>
          </p:cNvSpPr>
          <p:nvPr/>
        </p:nvSpPr>
        <p:spPr bwMode="auto">
          <a:xfrm rot="10800000">
            <a:off x="1079500" y="2549525"/>
            <a:ext cx="974725" cy="76200"/>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295" name="AutoShape 531"/>
          <p:cNvSpPr>
            <a:spLocks noChangeArrowheads="1"/>
          </p:cNvSpPr>
          <p:nvPr/>
        </p:nvSpPr>
        <p:spPr bwMode="auto">
          <a:xfrm rot="10800000">
            <a:off x="811213" y="2779713"/>
            <a:ext cx="101600" cy="85725"/>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cxnSp>
        <p:nvCxnSpPr>
          <p:cNvPr id="11296" name="AutoShape 532"/>
          <p:cNvCxnSpPr>
            <a:cxnSpLocks noChangeShapeType="1"/>
            <a:stCxn id="11294" idx="3"/>
            <a:endCxn id="11295" idx="3"/>
          </p:cNvCxnSpPr>
          <p:nvPr/>
        </p:nvCxnSpPr>
        <p:spPr bwMode="auto">
          <a:xfrm rot="10800000" flipV="1">
            <a:off x="862013" y="2587625"/>
            <a:ext cx="217487" cy="1920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1297" name="Text Box 533"/>
          <p:cNvSpPr txBox="1">
            <a:spLocks noChangeArrowheads="1"/>
          </p:cNvSpPr>
          <p:nvPr/>
        </p:nvSpPr>
        <p:spPr bwMode="auto">
          <a:xfrm>
            <a:off x="539750" y="2782888"/>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ct val="50000"/>
              </a:spcBef>
              <a:buFont typeface="Wingdings" pitchFamily="2" charset="2"/>
              <a:buNone/>
            </a:pPr>
            <a:r>
              <a:rPr lang="en-US" sz="1400" b="1">
                <a:latin typeface="Arial Narrow" pitchFamily="34" charset="0"/>
              </a:rPr>
              <a:t>OP 3</a:t>
            </a:r>
          </a:p>
        </p:txBody>
      </p:sp>
      <p:grpSp>
        <p:nvGrpSpPr>
          <p:cNvPr id="11298" name="Group 534"/>
          <p:cNvGrpSpPr>
            <a:grpSpLocks/>
          </p:cNvGrpSpPr>
          <p:nvPr/>
        </p:nvGrpSpPr>
        <p:grpSpPr bwMode="auto">
          <a:xfrm>
            <a:off x="558800" y="1919288"/>
            <a:ext cx="1663700" cy="633412"/>
            <a:chOff x="683" y="261"/>
            <a:chExt cx="1048" cy="399"/>
          </a:xfrm>
        </p:grpSpPr>
        <p:sp>
          <p:nvSpPr>
            <p:cNvPr id="11407" name="Line 535"/>
            <p:cNvSpPr>
              <a:spLocks noChangeShapeType="1"/>
            </p:cNvSpPr>
            <p:nvPr/>
          </p:nvSpPr>
          <p:spPr bwMode="auto">
            <a:xfrm>
              <a:off x="1011" y="660"/>
              <a:ext cx="6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1408" name="Freeform 536"/>
            <p:cNvSpPr>
              <a:spLocks/>
            </p:cNvSpPr>
            <p:nvPr/>
          </p:nvSpPr>
          <p:spPr bwMode="auto">
            <a:xfrm rot="10800000">
              <a:off x="1621" y="589"/>
              <a:ext cx="47" cy="47"/>
            </a:xfrm>
            <a:custGeom>
              <a:avLst/>
              <a:gdLst>
                <a:gd name="T0" fmla="*/ 0 w 18"/>
                <a:gd name="T1" fmla="*/ 2147483647 h 15"/>
                <a:gd name="T2" fmla="*/ 0 w 18"/>
                <a:gd name="T3" fmla="*/ 2147483647 h 15"/>
                <a:gd name="T4" fmla="*/ 2147483647 w 18"/>
                <a:gd name="T5" fmla="*/ 2147483647 h 15"/>
                <a:gd name="T6" fmla="*/ 2147483647 w 18"/>
                <a:gd name="T7" fmla="*/ 0 h 15"/>
                <a:gd name="T8" fmla="*/ 2147483647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15"/>
                  </a:moveTo>
                  <a:lnTo>
                    <a:pt x="0" y="12"/>
                  </a:lnTo>
                  <a:lnTo>
                    <a:pt x="3" y="3"/>
                  </a:lnTo>
                  <a:lnTo>
                    <a:pt x="9" y="0"/>
                  </a:lnTo>
                  <a:lnTo>
                    <a:pt x="18" y="0"/>
                  </a:lnTo>
                </a:path>
              </a:pathLst>
            </a:custGeom>
            <a:noFill/>
            <a:ln w="76200">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409" name="Rectangle 537"/>
            <p:cNvSpPr>
              <a:spLocks noChangeArrowheads="1"/>
            </p:cNvSpPr>
            <p:nvPr/>
          </p:nvSpPr>
          <p:spPr bwMode="auto">
            <a:xfrm rot="10800000">
              <a:off x="1011" y="611"/>
              <a:ext cx="614" cy="48"/>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410" name="AutoShape 538"/>
            <p:cNvSpPr>
              <a:spLocks noChangeAspect="1" noChangeArrowheads="1"/>
            </p:cNvSpPr>
            <p:nvPr/>
          </p:nvSpPr>
          <p:spPr bwMode="auto">
            <a:xfrm>
              <a:off x="846" y="449"/>
              <a:ext cx="64" cy="54"/>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cxnSp>
          <p:nvCxnSpPr>
            <p:cNvPr id="11411" name="AutoShape 539"/>
            <p:cNvCxnSpPr>
              <a:cxnSpLocks noChangeShapeType="1"/>
              <a:stCxn id="11409" idx="3"/>
              <a:endCxn id="11410" idx="3"/>
            </p:cNvCxnSpPr>
            <p:nvPr/>
          </p:nvCxnSpPr>
          <p:spPr bwMode="auto">
            <a:xfrm rot="10800000">
              <a:off x="878" y="503"/>
              <a:ext cx="133" cy="132"/>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1412" name="Text Box 540"/>
            <p:cNvSpPr txBox="1">
              <a:spLocks noChangeArrowheads="1"/>
            </p:cNvSpPr>
            <p:nvPr/>
          </p:nvSpPr>
          <p:spPr bwMode="auto">
            <a:xfrm>
              <a:off x="683" y="314"/>
              <a:ext cx="3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ct val="50000"/>
                </a:spcBef>
                <a:buFont typeface="Wingdings" pitchFamily="2" charset="2"/>
                <a:buNone/>
              </a:pPr>
              <a:r>
                <a:rPr lang="en-US" sz="1400" b="1">
                  <a:latin typeface="Arial Narrow" pitchFamily="34" charset="0"/>
                </a:rPr>
                <a:t>OP 4</a:t>
              </a:r>
            </a:p>
          </p:txBody>
        </p:sp>
        <p:sp>
          <p:nvSpPr>
            <p:cNvPr id="11413" name="Text Box 541"/>
            <p:cNvSpPr txBox="1">
              <a:spLocks noChangeArrowheads="1"/>
            </p:cNvSpPr>
            <p:nvPr/>
          </p:nvSpPr>
          <p:spPr bwMode="auto">
            <a:xfrm>
              <a:off x="963" y="363"/>
              <a:ext cx="768"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lnSpc>
                  <a:spcPct val="70000"/>
                </a:lnSpc>
                <a:buFont typeface="Wingdings" pitchFamily="2" charset="2"/>
                <a:buNone/>
              </a:pPr>
              <a:r>
                <a:rPr lang="en-US" sz="1400">
                  <a:latin typeface="Times New Roman" pitchFamily="18" charset="0"/>
                </a:rPr>
                <a:t>Gain</a:t>
              </a:r>
            </a:p>
            <a:p>
              <a:pPr algn="ctr">
                <a:lnSpc>
                  <a:spcPct val="70000"/>
                </a:lnSpc>
                <a:buFont typeface="Wingdings" pitchFamily="2" charset="2"/>
                <a:buNone/>
              </a:pPr>
              <a:r>
                <a:rPr lang="en-US" sz="1400">
                  <a:latin typeface="Times New Roman" pitchFamily="18" charset="0"/>
                </a:rPr>
                <a:t>Registers</a:t>
              </a:r>
            </a:p>
          </p:txBody>
        </p:sp>
        <p:sp>
          <p:nvSpPr>
            <p:cNvPr id="11414" name="Rectangle 542"/>
            <p:cNvSpPr>
              <a:spLocks noChangeArrowheads="1"/>
            </p:cNvSpPr>
            <p:nvPr/>
          </p:nvSpPr>
          <p:spPr bwMode="auto">
            <a:xfrm rot="10800000">
              <a:off x="1641" y="261"/>
              <a:ext cx="50" cy="333"/>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grpSp>
      <p:grpSp>
        <p:nvGrpSpPr>
          <p:cNvPr id="11299" name="Group 543"/>
          <p:cNvGrpSpPr>
            <a:grpSpLocks/>
          </p:cNvGrpSpPr>
          <p:nvPr/>
        </p:nvGrpSpPr>
        <p:grpSpPr bwMode="auto">
          <a:xfrm>
            <a:off x="5254625" y="2095500"/>
            <a:ext cx="11113" cy="2133600"/>
            <a:chOff x="2339" y="1682"/>
            <a:chExt cx="7" cy="1344"/>
          </a:xfrm>
        </p:grpSpPr>
        <p:sp>
          <p:nvSpPr>
            <p:cNvPr id="11341" name="Rectangle 544"/>
            <p:cNvSpPr>
              <a:spLocks noChangeArrowheads="1"/>
            </p:cNvSpPr>
            <p:nvPr/>
          </p:nvSpPr>
          <p:spPr bwMode="auto">
            <a:xfrm rot="-5400000">
              <a:off x="2326" y="3005"/>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42" name="Rectangle 545"/>
            <p:cNvSpPr>
              <a:spLocks noChangeArrowheads="1"/>
            </p:cNvSpPr>
            <p:nvPr/>
          </p:nvSpPr>
          <p:spPr bwMode="auto">
            <a:xfrm rot="-5400000">
              <a:off x="2326" y="2964"/>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43" name="Rectangle 546"/>
            <p:cNvSpPr>
              <a:spLocks noChangeArrowheads="1"/>
            </p:cNvSpPr>
            <p:nvPr/>
          </p:nvSpPr>
          <p:spPr bwMode="auto">
            <a:xfrm rot="-5400000">
              <a:off x="2326" y="2923"/>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44" name="Rectangle 547"/>
            <p:cNvSpPr>
              <a:spLocks noChangeArrowheads="1"/>
            </p:cNvSpPr>
            <p:nvPr/>
          </p:nvSpPr>
          <p:spPr bwMode="auto">
            <a:xfrm rot="-5400000">
              <a:off x="2326" y="288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45" name="Rectangle 548"/>
            <p:cNvSpPr>
              <a:spLocks noChangeArrowheads="1"/>
            </p:cNvSpPr>
            <p:nvPr/>
          </p:nvSpPr>
          <p:spPr bwMode="auto">
            <a:xfrm rot="-5400000">
              <a:off x="2325" y="2840"/>
              <a:ext cx="3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46" name="Rectangle 549"/>
            <p:cNvSpPr>
              <a:spLocks noChangeArrowheads="1"/>
            </p:cNvSpPr>
            <p:nvPr/>
          </p:nvSpPr>
          <p:spPr bwMode="auto">
            <a:xfrm rot="-5400000">
              <a:off x="2326" y="2798"/>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47" name="Rectangle 550"/>
            <p:cNvSpPr>
              <a:spLocks noChangeArrowheads="1"/>
            </p:cNvSpPr>
            <p:nvPr/>
          </p:nvSpPr>
          <p:spPr bwMode="auto">
            <a:xfrm rot="-5400000">
              <a:off x="2326" y="2757"/>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48" name="Rectangle 551"/>
            <p:cNvSpPr>
              <a:spLocks noChangeArrowheads="1"/>
            </p:cNvSpPr>
            <p:nvPr/>
          </p:nvSpPr>
          <p:spPr bwMode="auto">
            <a:xfrm rot="-5400000">
              <a:off x="2326" y="2716"/>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49" name="Rectangle 552"/>
            <p:cNvSpPr>
              <a:spLocks noChangeArrowheads="1"/>
            </p:cNvSpPr>
            <p:nvPr/>
          </p:nvSpPr>
          <p:spPr bwMode="auto">
            <a:xfrm rot="-5400000">
              <a:off x="2326" y="2675"/>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50" name="Rectangle 553"/>
            <p:cNvSpPr>
              <a:spLocks noChangeArrowheads="1"/>
            </p:cNvSpPr>
            <p:nvPr/>
          </p:nvSpPr>
          <p:spPr bwMode="auto">
            <a:xfrm rot="-5400000">
              <a:off x="2326" y="2634"/>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51" name="Rectangle 554"/>
            <p:cNvSpPr>
              <a:spLocks noChangeArrowheads="1"/>
            </p:cNvSpPr>
            <p:nvPr/>
          </p:nvSpPr>
          <p:spPr bwMode="auto">
            <a:xfrm rot="-5400000">
              <a:off x="2326" y="2593"/>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52" name="Rectangle 555"/>
            <p:cNvSpPr>
              <a:spLocks noChangeArrowheads="1"/>
            </p:cNvSpPr>
            <p:nvPr/>
          </p:nvSpPr>
          <p:spPr bwMode="auto">
            <a:xfrm rot="-5400000">
              <a:off x="2326" y="255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53" name="Rectangle 556"/>
            <p:cNvSpPr>
              <a:spLocks noChangeArrowheads="1"/>
            </p:cNvSpPr>
            <p:nvPr/>
          </p:nvSpPr>
          <p:spPr bwMode="auto">
            <a:xfrm rot="-5400000">
              <a:off x="2326" y="2511"/>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54" name="Rectangle 557"/>
            <p:cNvSpPr>
              <a:spLocks noChangeArrowheads="1"/>
            </p:cNvSpPr>
            <p:nvPr/>
          </p:nvSpPr>
          <p:spPr bwMode="auto">
            <a:xfrm rot="-5400000">
              <a:off x="2326" y="2470"/>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55" name="Rectangle 558"/>
            <p:cNvSpPr>
              <a:spLocks noChangeArrowheads="1"/>
            </p:cNvSpPr>
            <p:nvPr/>
          </p:nvSpPr>
          <p:spPr bwMode="auto">
            <a:xfrm rot="-5400000">
              <a:off x="2325" y="2429"/>
              <a:ext cx="3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56" name="Rectangle 559"/>
            <p:cNvSpPr>
              <a:spLocks noChangeArrowheads="1"/>
            </p:cNvSpPr>
            <p:nvPr/>
          </p:nvSpPr>
          <p:spPr bwMode="auto">
            <a:xfrm rot="-5400000">
              <a:off x="2325" y="2388"/>
              <a:ext cx="3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57" name="Rectangle 560"/>
            <p:cNvSpPr>
              <a:spLocks noChangeArrowheads="1"/>
            </p:cNvSpPr>
            <p:nvPr/>
          </p:nvSpPr>
          <p:spPr bwMode="auto">
            <a:xfrm rot="-5400000">
              <a:off x="2326" y="2348"/>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58" name="Rectangle 561"/>
            <p:cNvSpPr>
              <a:spLocks noChangeArrowheads="1"/>
            </p:cNvSpPr>
            <p:nvPr/>
          </p:nvSpPr>
          <p:spPr bwMode="auto">
            <a:xfrm rot="-5400000">
              <a:off x="2326" y="2307"/>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59" name="Rectangle 562"/>
            <p:cNvSpPr>
              <a:spLocks noChangeArrowheads="1"/>
            </p:cNvSpPr>
            <p:nvPr/>
          </p:nvSpPr>
          <p:spPr bwMode="auto">
            <a:xfrm rot="-5400000">
              <a:off x="2326" y="2266"/>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60" name="Rectangle 563"/>
            <p:cNvSpPr>
              <a:spLocks noChangeArrowheads="1"/>
            </p:cNvSpPr>
            <p:nvPr/>
          </p:nvSpPr>
          <p:spPr bwMode="auto">
            <a:xfrm rot="-5400000">
              <a:off x="2326" y="2225"/>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61" name="Rectangle 564"/>
            <p:cNvSpPr>
              <a:spLocks noChangeArrowheads="1"/>
            </p:cNvSpPr>
            <p:nvPr/>
          </p:nvSpPr>
          <p:spPr bwMode="auto">
            <a:xfrm rot="-5400000">
              <a:off x="2326" y="2184"/>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62" name="Rectangle 565"/>
            <p:cNvSpPr>
              <a:spLocks noChangeArrowheads="1"/>
            </p:cNvSpPr>
            <p:nvPr/>
          </p:nvSpPr>
          <p:spPr bwMode="auto">
            <a:xfrm rot="-5400000">
              <a:off x="2326" y="2143"/>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63" name="Rectangle 566"/>
            <p:cNvSpPr>
              <a:spLocks noChangeArrowheads="1"/>
            </p:cNvSpPr>
            <p:nvPr/>
          </p:nvSpPr>
          <p:spPr bwMode="auto">
            <a:xfrm rot="-5400000">
              <a:off x="2326" y="210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64" name="Rectangle 567"/>
            <p:cNvSpPr>
              <a:spLocks noChangeArrowheads="1"/>
            </p:cNvSpPr>
            <p:nvPr/>
          </p:nvSpPr>
          <p:spPr bwMode="auto">
            <a:xfrm rot="-5400000">
              <a:off x="2326" y="2061"/>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65" name="Rectangle 568"/>
            <p:cNvSpPr>
              <a:spLocks noChangeArrowheads="1"/>
            </p:cNvSpPr>
            <p:nvPr/>
          </p:nvSpPr>
          <p:spPr bwMode="auto">
            <a:xfrm rot="-5400000">
              <a:off x="2326" y="2019"/>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66" name="Rectangle 569"/>
            <p:cNvSpPr>
              <a:spLocks noChangeArrowheads="1"/>
            </p:cNvSpPr>
            <p:nvPr/>
          </p:nvSpPr>
          <p:spPr bwMode="auto">
            <a:xfrm rot="-5400000">
              <a:off x="2326" y="1978"/>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67" name="Rectangle 570"/>
            <p:cNvSpPr>
              <a:spLocks noChangeArrowheads="1"/>
            </p:cNvSpPr>
            <p:nvPr/>
          </p:nvSpPr>
          <p:spPr bwMode="auto">
            <a:xfrm rot="-5400000">
              <a:off x="2326" y="1937"/>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68" name="Rectangle 571"/>
            <p:cNvSpPr>
              <a:spLocks noChangeArrowheads="1"/>
            </p:cNvSpPr>
            <p:nvPr/>
          </p:nvSpPr>
          <p:spPr bwMode="auto">
            <a:xfrm rot="-5400000">
              <a:off x="2326" y="1896"/>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69" name="Rectangle 572"/>
            <p:cNvSpPr>
              <a:spLocks noChangeArrowheads="1"/>
            </p:cNvSpPr>
            <p:nvPr/>
          </p:nvSpPr>
          <p:spPr bwMode="auto">
            <a:xfrm rot="-5400000">
              <a:off x="2325" y="1854"/>
              <a:ext cx="3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70" name="Rectangle 573"/>
            <p:cNvSpPr>
              <a:spLocks noChangeArrowheads="1"/>
            </p:cNvSpPr>
            <p:nvPr/>
          </p:nvSpPr>
          <p:spPr bwMode="auto">
            <a:xfrm rot="-5400000">
              <a:off x="2326" y="181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71" name="Rectangle 574"/>
            <p:cNvSpPr>
              <a:spLocks noChangeArrowheads="1"/>
            </p:cNvSpPr>
            <p:nvPr/>
          </p:nvSpPr>
          <p:spPr bwMode="auto">
            <a:xfrm rot="-5400000">
              <a:off x="2326" y="1771"/>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72" name="Rectangle 575"/>
            <p:cNvSpPr>
              <a:spLocks noChangeArrowheads="1"/>
            </p:cNvSpPr>
            <p:nvPr/>
          </p:nvSpPr>
          <p:spPr bwMode="auto">
            <a:xfrm rot="-5400000">
              <a:off x="2326" y="1730"/>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73" name="Rectangle 576"/>
            <p:cNvSpPr>
              <a:spLocks noChangeArrowheads="1"/>
            </p:cNvSpPr>
            <p:nvPr/>
          </p:nvSpPr>
          <p:spPr bwMode="auto">
            <a:xfrm rot="-5400000">
              <a:off x="2329" y="1692"/>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74" name="Rectangle 577"/>
            <p:cNvSpPr>
              <a:spLocks noChangeArrowheads="1"/>
            </p:cNvSpPr>
            <p:nvPr/>
          </p:nvSpPr>
          <p:spPr bwMode="auto">
            <a:xfrm rot="-5400000">
              <a:off x="2326" y="3005"/>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75" name="Rectangle 578"/>
            <p:cNvSpPr>
              <a:spLocks noChangeArrowheads="1"/>
            </p:cNvSpPr>
            <p:nvPr/>
          </p:nvSpPr>
          <p:spPr bwMode="auto">
            <a:xfrm rot="-5400000">
              <a:off x="2326" y="2964"/>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76" name="Rectangle 579"/>
            <p:cNvSpPr>
              <a:spLocks noChangeArrowheads="1"/>
            </p:cNvSpPr>
            <p:nvPr/>
          </p:nvSpPr>
          <p:spPr bwMode="auto">
            <a:xfrm rot="-5400000">
              <a:off x="2326" y="2923"/>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77" name="Rectangle 580"/>
            <p:cNvSpPr>
              <a:spLocks noChangeArrowheads="1"/>
            </p:cNvSpPr>
            <p:nvPr/>
          </p:nvSpPr>
          <p:spPr bwMode="auto">
            <a:xfrm rot="-5400000">
              <a:off x="2326" y="288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78" name="Rectangle 581"/>
            <p:cNvSpPr>
              <a:spLocks noChangeArrowheads="1"/>
            </p:cNvSpPr>
            <p:nvPr/>
          </p:nvSpPr>
          <p:spPr bwMode="auto">
            <a:xfrm rot="-5400000">
              <a:off x="2325" y="2840"/>
              <a:ext cx="3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79" name="Rectangle 582"/>
            <p:cNvSpPr>
              <a:spLocks noChangeArrowheads="1"/>
            </p:cNvSpPr>
            <p:nvPr/>
          </p:nvSpPr>
          <p:spPr bwMode="auto">
            <a:xfrm rot="-5400000">
              <a:off x="2326" y="2798"/>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80" name="Rectangle 583"/>
            <p:cNvSpPr>
              <a:spLocks noChangeArrowheads="1"/>
            </p:cNvSpPr>
            <p:nvPr/>
          </p:nvSpPr>
          <p:spPr bwMode="auto">
            <a:xfrm rot="-5400000">
              <a:off x="2326" y="2757"/>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81" name="Rectangle 584"/>
            <p:cNvSpPr>
              <a:spLocks noChangeArrowheads="1"/>
            </p:cNvSpPr>
            <p:nvPr/>
          </p:nvSpPr>
          <p:spPr bwMode="auto">
            <a:xfrm rot="-5400000">
              <a:off x="2326" y="2716"/>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82" name="Rectangle 585"/>
            <p:cNvSpPr>
              <a:spLocks noChangeArrowheads="1"/>
            </p:cNvSpPr>
            <p:nvPr/>
          </p:nvSpPr>
          <p:spPr bwMode="auto">
            <a:xfrm rot="-5400000">
              <a:off x="2326" y="2675"/>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83" name="Rectangle 586"/>
            <p:cNvSpPr>
              <a:spLocks noChangeArrowheads="1"/>
            </p:cNvSpPr>
            <p:nvPr/>
          </p:nvSpPr>
          <p:spPr bwMode="auto">
            <a:xfrm rot="-5400000">
              <a:off x="2326" y="2634"/>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84" name="Rectangle 587"/>
            <p:cNvSpPr>
              <a:spLocks noChangeArrowheads="1"/>
            </p:cNvSpPr>
            <p:nvPr/>
          </p:nvSpPr>
          <p:spPr bwMode="auto">
            <a:xfrm rot="-5400000">
              <a:off x="2326" y="2593"/>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85" name="Rectangle 588"/>
            <p:cNvSpPr>
              <a:spLocks noChangeArrowheads="1"/>
            </p:cNvSpPr>
            <p:nvPr/>
          </p:nvSpPr>
          <p:spPr bwMode="auto">
            <a:xfrm rot="-5400000">
              <a:off x="2326" y="255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86" name="Rectangle 589"/>
            <p:cNvSpPr>
              <a:spLocks noChangeArrowheads="1"/>
            </p:cNvSpPr>
            <p:nvPr/>
          </p:nvSpPr>
          <p:spPr bwMode="auto">
            <a:xfrm rot="-5400000">
              <a:off x="2326" y="2511"/>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87" name="Rectangle 590"/>
            <p:cNvSpPr>
              <a:spLocks noChangeArrowheads="1"/>
            </p:cNvSpPr>
            <p:nvPr/>
          </p:nvSpPr>
          <p:spPr bwMode="auto">
            <a:xfrm rot="-5400000">
              <a:off x="2326" y="2470"/>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88" name="Rectangle 591"/>
            <p:cNvSpPr>
              <a:spLocks noChangeArrowheads="1"/>
            </p:cNvSpPr>
            <p:nvPr/>
          </p:nvSpPr>
          <p:spPr bwMode="auto">
            <a:xfrm rot="-5400000">
              <a:off x="2325" y="2429"/>
              <a:ext cx="3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89" name="Rectangle 592"/>
            <p:cNvSpPr>
              <a:spLocks noChangeArrowheads="1"/>
            </p:cNvSpPr>
            <p:nvPr/>
          </p:nvSpPr>
          <p:spPr bwMode="auto">
            <a:xfrm rot="-5400000">
              <a:off x="2325" y="2388"/>
              <a:ext cx="3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90" name="Rectangle 593"/>
            <p:cNvSpPr>
              <a:spLocks noChangeArrowheads="1"/>
            </p:cNvSpPr>
            <p:nvPr/>
          </p:nvSpPr>
          <p:spPr bwMode="auto">
            <a:xfrm rot="-5400000">
              <a:off x="2326" y="2348"/>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91" name="Rectangle 594"/>
            <p:cNvSpPr>
              <a:spLocks noChangeArrowheads="1"/>
            </p:cNvSpPr>
            <p:nvPr/>
          </p:nvSpPr>
          <p:spPr bwMode="auto">
            <a:xfrm rot="-5400000">
              <a:off x="2326" y="2307"/>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92" name="Rectangle 595"/>
            <p:cNvSpPr>
              <a:spLocks noChangeArrowheads="1"/>
            </p:cNvSpPr>
            <p:nvPr/>
          </p:nvSpPr>
          <p:spPr bwMode="auto">
            <a:xfrm rot="-5400000">
              <a:off x="2326" y="2266"/>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93" name="Rectangle 596"/>
            <p:cNvSpPr>
              <a:spLocks noChangeArrowheads="1"/>
            </p:cNvSpPr>
            <p:nvPr/>
          </p:nvSpPr>
          <p:spPr bwMode="auto">
            <a:xfrm rot="-5400000">
              <a:off x="2326" y="2225"/>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94" name="Rectangle 597"/>
            <p:cNvSpPr>
              <a:spLocks noChangeArrowheads="1"/>
            </p:cNvSpPr>
            <p:nvPr/>
          </p:nvSpPr>
          <p:spPr bwMode="auto">
            <a:xfrm rot="-5400000">
              <a:off x="2326" y="2184"/>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95" name="Rectangle 598"/>
            <p:cNvSpPr>
              <a:spLocks noChangeArrowheads="1"/>
            </p:cNvSpPr>
            <p:nvPr/>
          </p:nvSpPr>
          <p:spPr bwMode="auto">
            <a:xfrm rot="-5400000">
              <a:off x="2326" y="2143"/>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96" name="Rectangle 599"/>
            <p:cNvSpPr>
              <a:spLocks noChangeArrowheads="1"/>
            </p:cNvSpPr>
            <p:nvPr/>
          </p:nvSpPr>
          <p:spPr bwMode="auto">
            <a:xfrm rot="-5400000">
              <a:off x="2326" y="210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97" name="Rectangle 600"/>
            <p:cNvSpPr>
              <a:spLocks noChangeArrowheads="1"/>
            </p:cNvSpPr>
            <p:nvPr/>
          </p:nvSpPr>
          <p:spPr bwMode="auto">
            <a:xfrm rot="-5400000">
              <a:off x="2326" y="2061"/>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98" name="Rectangle 601"/>
            <p:cNvSpPr>
              <a:spLocks noChangeArrowheads="1"/>
            </p:cNvSpPr>
            <p:nvPr/>
          </p:nvSpPr>
          <p:spPr bwMode="auto">
            <a:xfrm rot="-5400000">
              <a:off x="2326" y="2019"/>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99" name="Rectangle 602"/>
            <p:cNvSpPr>
              <a:spLocks noChangeArrowheads="1"/>
            </p:cNvSpPr>
            <p:nvPr/>
          </p:nvSpPr>
          <p:spPr bwMode="auto">
            <a:xfrm rot="-5400000">
              <a:off x="2326" y="1978"/>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00" name="Rectangle 603"/>
            <p:cNvSpPr>
              <a:spLocks noChangeArrowheads="1"/>
            </p:cNvSpPr>
            <p:nvPr/>
          </p:nvSpPr>
          <p:spPr bwMode="auto">
            <a:xfrm rot="-5400000">
              <a:off x="2326" y="1937"/>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01" name="Rectangle 604"/>
            <p:cNvSpPr>
              <a:spLocks noChangeArrowheads="1"/>
            </p:cNvSpPr>
            <p:nvPr/>
          </p:nvSpPr>
          <p:spPr bwMode="auto">
            <a:xfrm rot="-5400000">
              <a:off x="2326" y="1896"/>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02" name="Rectangle 605"/>
            <p:cNvSpPr>
              <a:spLocks noChangeArrowheads="1"/>
            </p:cNvSpPr>
            <p:nvPr/>
          </p:nvSpPr>
          <p:spPr bwMode="auto">
            <a:xfrm rot="-5400000">
              <a:off x="2325" y="1854"/>
              <a:ext cx="3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03" name="Rectangle 606"/>
            <p:cNvSpPr>
              <a:spLocks noChangeArrowheads="1"/>
            </p:cNvSpPr>
            <p:nvPr/>
          </p:nvSpPr>
          <p:spPr bwMode="auto">
            <a:xfrm rot="-5400000">
              <a:off x="2326" y="1812"/>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04" name="Rectangle 607"/>
            <p:cNvSpPr>
              <a:spLocks noChangeArrowheads="1"/>
            </p:cNvSpPr>
            <p:nvPr/>
          </p:nvSpPr>
          <p:spPr bwMode="auto">
            <a:xfrm rot="-5400000">
              <a:off x="2326" y="1771"/>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05" name="Rectangle 608"/>
            <p:cNvSpPr>
              <a:spLocks noChangeArrowheads="1"/>
            </p:cNvSpPr>
            <p:nvPr/>
          </p:nvSpPr>
          <p:spPr bwMode="auto">
            <a:xfrm rot="-5400000">
              <a:off x="2326" y="1730"/>
              <a:ext cx="3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06" name="Rectangle 609"/>
            <p:cNvSpPr>
              <a:spLocks noChangeArrowheads="1"/>
            </p:cNvSpPr>
            <p:nvPr/>
          </p:nvSpPr>
          <p:spPr bwMode="auto">
            <a:xfrm rot="-5400000">
              <a:off x="2329" y="1692"/>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11300" name="Freeform 611"/>
          <p:cNvSpPr>
            <a:spLocks/>
          </p:cNvSpPr>
          <p:nvPr/>
        </p:nvSpPr>
        <p:spPr bwMode="auto">
          <a:xfrm rot="-5400000">
            <a:off x="6392862" y="2428876"/>
            <a:ext cx="74613" cy="74612"/>
          </a:xfrm>
          <a:custGeom>
            <a:avLst/>
            <a:gdLst>
              <a:gd name="T0" fmla="*/ 0 w 18"/>
              <a:gd name="T1" fmla="*/ 2147483647 h 15"/>
              <a:gd name="T2" fmla="*/ 0 w 18"/>
              <a:gd name="T3" fmla="*/ 2147483647 h 15"/>
              <a:gd name="T4" fmla="*/ 2147483647 w 18"/>
              <a:gd name="T5" fmla="*/ 2147483647 h 15"/>
              <a:gd name="T6" fmla="*/ 2147483647 w 18"/>
              <a:gd name="T7" fmla="*/ 0 h 15"/>
              <a:gd name="T8" fmla="*/ 2147483647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15"/>
                </a:moveTo>
                <a:lnTo>
                  <a:pt x="0" y="12"/>
                </a:lnTo>
                <a:lnTo>
                  <a:pt x="3" y="3"/>
                </a:lnTo>
                <a:lnTo>
                  <a:pt x="9" y="0"/>
                </a:lnTo>
                <a:lnTo>
                  <a:pt x="18" y="0"/>
                </a:lnTo>
              </a:path>
            </a:pathLst>
          </a:custGeom>
          <a:noFill/>
          <a:ln w="76200">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1" name="Rectangle 612"/>
          <p:cNvSpPr>
            <a:spLocks noChangeArrowheads="1"/>
          </p:cNvSpPr>
          <p:nvPr/>
        </p:nvSpPr>
        <p:spPr bwMode="auto">
          <a:xfrm>
            <a:off x="6357938" y="1924050"/>
            <a:ext cx="74612" cy="519113"/>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302" name="Rectangle 613"/>
          <p:cNvSpPr>
            <a:spLocks noChangeArrowheads="1"/>
          </p:cNvSpPr>
          <p:nvPr/>
        </p:nvSpPr>
        <p:spPr bwMode="auto">
          <a:xfrm>
            <a:off x="6457950" y="2466975"/>
            <a:ext cx="974725" cy="76200"/>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303" name="AutoShape 614"/>
          <p:cNvSpPr>
            <a:spLocks noChangeArrowheads="1"/>
          </p:cNvSpPr>
          <p:nvPr/>
        </p:nvSpPr>
        <p:spPr bwMode="auto">
          <a:xfrm>
            <a:off x="7599363" y="2227263"/>
            <a:ext cx="101600" cy="85725"/>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cxnSp>
        <p:nvCxnSpPr>
          <p:cNvPr id="11304" name="AutoShape 615"/>
          <p:cNvCxnSpPr>
            <a:cxnSpLocks noChangeShapeType="1"/>
            <a:stCxn id="11302" idx="3"/>
            <a:endCxn id="11303" idx="3"/>
          </p:cNvCxnSpPr>
          <p:nvPr/>
        </p:nvCxnSpPr>
        <p:spPr bwMode="auto">
          <a:xfrm flipV="1">
            <a:off x="7432675" y="2312988"/>
            <a:ext cx="217488" cy="19208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1305" name="Text Box 616"/>
          <p:cNvSpPr txBox="1">
            <a:spLocks noChangeArrowheads="1"/>
          </p:cNvSpPr>
          <p:nvPr/>
        </p:nvSpPr>
        <p:spPr bwMode="auto">
          <a:xfrm>
            <a:off x="7370763" y="20193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ct val="50000"/>
              </a:spcBef>
              <a:buFont typeface="Wingdings" pitchFamily="2" charset="2"/>
              <a:buNone/>
            </a:pPr>
            <a:r>
              <a:rPr lang="en-US" sz="1400" b="1">
                <a:latin typeface="Arial Narrow" pitchFamily="34" charset="0"/>
              </a:rPr>
              <a:t>OP 8</a:t>
            </a:r>
          </a:p>
        </p:txBody>
      </p:sp>
      <p:sp>
        <p:nvSpPr>
          <p:cNvPr id="11306" name="Line 617"/>
          <p:cNvSpPr>
            <a:spLocks noChangeShapeType="1"/>
          </p:cNvSpPr>
          <p:nvPr/>
        </p:nvSpPr>
        <p:spPr bwMode="auto">
          <a:xfrm rot="10800000" flipV="1">
            <a:off x="6457950" y="2557463"/>
            <a:ext cx="9652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1307" name="Text Box 618"/>
          <p:cNvSpPr txBox="1">
            <a:spLocks noChangeArrowheads="1"/>
          </p:cNvSpPr>
          <p:nvPr/>
        </p:nvSpPr>
        <p:spPr bwMode="auto">
          <a:xfrm>
            <a:off x="6303963" y="2100263"/>
            <a:ext cx="1219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lnSpc>
                <a:spcPct val="70000"/>
              </a:lnSpc>
              <a:buFont typeface="Wingdings" pitchFamily="2" charset="2"/>
              <a:buNone/>
            </a:pPr>
            <a:r>
              <a:rPr lang="en-US" sz="1400">
                <a:latin typeface="Times New Roman" pitchFamily="18" charset="0"/>
              </a:rPr>
              <a:t>Gain</a:t>
            </a:r>
          </a:p>
          <a:p>
            <a:pPr algn="ctr">
              <a:lnSpc>
                <a:spcPct val="70000"/>
              </a:lnSpc>
              <a:buFont typeface="Wingdings" pitchFamily="2" charset="2"/>
              <a:buNone/>
            </a:pPr>
            <a:r>
              <a:rPr lang="en-US" sz="1400">
                <a:latin typeface="Times New Roman" pitchFamily="18" charset="0"/>
              </a:rPr>
              <a:t>Registers</a:t>
            </a:r>
          </a:p>
        </p:txBody>
      </p:sp>
      <p:sp>
        <p:nvSpPr>
          <p:cNvPr id="11308" name="Text Box 620"/>
          <p:cNvSpPr txBox="1">
            <a:spLocks noChangeArrowheads="1"/>
          </p:cNvSpPr>
          <p:nvPr/>
        </p:nvSpPr>
        <p:spPr bwMode="auto">
          <a:xfrm>
            <a:off x="7404100" y="2814638"/>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ct val="50000"/>
              </a:spcBef>
              <a:buFont typeface="Wingdings" pitchFamily="2" charset="2"/>
              <a:buNone/>
            </a:pPr>
            <a:r>
              <a:rPr lang="en-US" sz="1400" b="1">
                <a:latin typeface="Arial Narrow" pitchFamily="34" charset="0"/>
              </a:rPr>
              <a:t>OP 7</a:t>
            </a:r>
          </a:p>
        </p:txBody>
      </p:sp>
      <p:sp>
        <p:nvSpPr>
          <p:cNvPr id="11309" name="Freeform 622"/>
          <p:cNvSpPr>
            <a:spLocks/>
          </p:cNvSpPr>
          <p:nvPr/>
        </p:nvSpPr>
        <p:spPr bwMode="auto">
          <a:xfrm>
            <a:off x="6403975" y="2595563"/>
            <a:ext cx="74613" cy="74612"/>
          </a:xfrm>
          <a:custGeom>
            <a:avLst/>
            <a:gdLst>
              <a:gd name="T0" fmla="*/ 0 w 18"/>
              <a:gd name="T1" fmla="*/ 2147483647 h 15"/>
              <a:gd name="T2" fmla="*/ 0 w 18"/>
              <a:gd name="T3" fmla="*/ 2147483647 h 15"/>
              <a:gd name="T4" fmla="*/ 2147483647 w 18"/>
              <a:gd name="T5" fmla="*/ 2147483647 h 15"/>
              <a:gd name="T6" fmla="*/ 2147483647 w 18"/>
              <a:gd name="T7" fmla="*/ 0 h 15"/>
              <a:gd name="T8" fmla="*/ 2147483647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15"/>
                </a:moveTo>
                <a:lnTo>
                  <a:pt x="0" y="12"/>
                </a:lnTo>
                <a:lnTo>
                  <a:pt x="3" y="3"/>
                </a:lnTo>
                <a:lnTo>
                  <a:pt x="9" y="0"/>
                </a:lnTo>
                <a:lnTo>
                  <a:pt x="18" y="0"/>
                </a:lnTo>
              </a:path>
            </a:pathLst>
          </a:custGeom>
          <a:noFill/>
          <a:ln w="76200">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0" name="Rectangle 623"/>
          <p:cNvSpPr>
            <a:spLocks noChangeArrowheads="1"/>
          </p:cNvSpPr>
          <p:nvPr/>
        </p:nvSpPr>
        <p:spPr bwMode="auto">
          <a:xfrm>
            <a:off x="6456363" y="2557463"/>
            <a:ext cx="974725" cy="76200"/>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311" name="AutoShape 624"/>
          <p:cNvSpPr>
            <a:spLocks noChangeArrowheads="1"/>
          </p:cNvSpPr>
          <p:nvPr/>
        </p:nvSpPr>
        <p:spPr bwMode="auto">
          <a:xfrm rot="10800000">
            <a:off x="7599363" y="2781300"/>
            <a:ext cx="101600" cy="85725"/>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cxnSp>
        <p:nvCxnSpPr>
          <p:cNvPr id="11312" name="AutoShape 625"/>
          <p:cNvCxnSpPr>
            <a:cxnSpLocks noChangeShapeType="1"/>
            <a:stCxn id="11310" idx="3"/>
            <a:endCxn id="11311" idx="3"/>
          </p:cNvCxnSpPr>
          <p:nvPr/>
        </p:nvCxnSpPr>
        <p:spPr bwMode="auto">
          <a:xfrm>
            <a:off x="7431088" y="2595563"/>
            <a:ext cx="219075" cy="18573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1313" name="Rectangle 626"/>
          <p:cNvSpPr>
            <a:spLocks noChangeArrowheads="1"/>
          </p:cNvSpPr>
          <p:nvPr/>
        </p:nvSpPr>
        <p:spPr bwMode="auto">
          <a:xfrm>
            <a:off x="6369050" y="2662238"/>
            <a:ext cx="79375" cy="528637"/>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314" name="Freeform 628"/>
          <p:cNvSpPr>
            <a:spLocks/>
          </p:cNvSpPr>
          <p:nvPr/>
        </p:nvSpPr>
        <p:spPr bwMode="auto">
          <a:xfrm rot="-5400000">
            <a:off x="6407151" y="3662362"/>
            <a:ext cx="74612" cy="74613"/>
          </a:xfrm>
          <a:custGeom>
            <a:avLst/>
            <a:gdLst>
              <a:gd name="T0" fmla="*/ 0 w 18"/>
              <a:gd name="T1" fmla="*/ 2147483647 h 15"/>
              <a:gd name="T2" fmla="*/ 0 w 18"/>
              <a:gd name="T3" fmla="*/ 2147483647 h 15"/>
              <a:gd name="T4" fmla="*/ 2147483647 w 18"/>
              <a:gd name="T5" fmla="*/ 2147483647 h 15"/>
              <a:gd name="T6" fmla="*/ 2147483647 w 18"/>
              <a:gd name="T7" fmla="*/ 0 h 15"/>
              <a:gd name="T8" fmla="*/ 2147483647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15"/>
                </a:moveTo>
                <a:lnTo>
                  <a:pt x="0" y="12"/>
                </a:lnTo>
                <a:lnTo>
                  <a:pt x="3" y="3"/>
                </a:lnTo>
                <a:lnTo>
                  <a:pt x="9" y="0"/>
                </a:lnTo>
                <a:lnTo>
                  <a:pt x="18" y="0"/>
                </a:lnTo>
              </a:path>
            </a:pathLst>
          </a:custGeom>
          <a:noFill/>
          <a:ln w="76200">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5" name="Rectangle 629"/>
          <p:cNvSpPr>
            <a:spLocks noChangeArrowheads="1"/>
          </p:cNvSpPr>
          <p:nvPr/>
        </p:nvSpPr>
        <p:spPr bwMode="auto">
          <a:xfrm>
            <a:off x="6372225" y="3157538"/>
            <a:ext cx="74613" cy="519112"/>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316" name="Rectangle 630"/>
          <p:cNvSpPr>
            <a:spLocks noChangeArrowheads="1"/>
          </p:cNvSpPr>
          <p:nvPr/>
        </p:nvSpPr>
        <p:spPr bwMode="auto">
          <a:xfrm>
            <a:off x="6472238" y="3700463"/>
            <a:ext cx="974725" cy="76200"/>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317" name="AutoShape 631"/>
          <p:cNvSpPr>
            <a:spLocks noChangeArrowheads="1"/>
          </p:cNvSpPr>
          <p:nvPr/>
        </p:nvSpPr>
        <p:spPr bwMode="auto">
          <a:xfrm>
            <a:off x="7613650" y="3460750"/>
            <a:ext cx="101600" cy="85725"/>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cxnSp>
        <p:nvCxnSpPr>
          <p:cNvPr id="11318" name="AutoShape 632"/>
          <p:cNvCxnSpPr>
            <a:cxnSpLocks noChangeShapeType="1"/>
            <a:stCxn id="11316" idx="3"/>
            <a:endCxn id="11317" idx="3"/>
          </p:cNvCxnSpPr>
          <p:nvPr/>
        </p:nvCxnSpPr>
        <p:spPr bwMode="auto">
          <a:xfrm flipV="1">
            <a:off x="7446963" y="3546475"/>
            <a:ext cx="217487" cy="1920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1319" name="Text Box 633"/>
          <p:cNvSpPr txBox="1">
            <a:spLocks noChangeArrowheads="1"/>
          </p:cNvSpPr>
          <p:nvPr/>
        </p:nvSpPr>
        <p:spPr bwMode="auto">
          <a:xfrm>
            <a:off x="7385050" y="3252788"/>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ct val="50000"/>
              </a:spcBef>
              <a:buFont typeface="Wingdings" pitchFamily="2" charset="2"/>
              <a:buNone/>
            </a:pPr>
            <a:r>
              <a:rPr lang="en-US" sz="1400" b="1">
                <a:latin typeface="Arial Narrow" pitchFamily="34" charset="0"/>
              </a:rPr>
              <a:t>OP 6</a:t>
            </a:r>
          </a:p>
        </p:txBody>
      </p:sp>
      <p:sp>
        <p:nvSpPr>
          <p:cNvPr id="11320" name="Line 634"/>
          <p:cNvSpPr>
            <a:spLocks noChangeShapeType="1"/>
          </p:cNvSpPr>
          <p:nvPr/>
        </p:nvSpPr>
        <p:spPr bwMode="auto">
          <a:xfrm rot="10800000" flipV="1">
            <a:off x="6472238" y="3790950"/>
            <a:ext cx="9652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1321" name="Text Box 635"/>
          <p:cNvSpPr txBox="1">
            <a:spLocks noChangeArrowheads="1"/>
          </p:cNvSpPr>
          <p:nvPr/>
        </p:nvSpPr>
        <p:spPr bwMode="auto">
          <a:xfrm>
            <a:off x="6318250" y="3333750"/>
            <a:ext cx="1219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lnSpc>
                <a:spcPct val="70000"/>
              </a:lnSpc>
              <a:buFont typeface="Wingdings" pitchFamily="2" charset="2"/>
              <a:buNone/>
            </a:pPr>
            <a:r>
              <a:rPr lang="en-US" sz="1400">
                <a:latin typeface="Times New Roman" pitchFamily="18" charset="0"/>
              </a:rPr>
              <a:t>Gain</a:t>
            </a:r>
          </a:p>
          <a:p>
            <a:pPr algn="ctr">
              <a:lnSpc>
                <a:spcPct val="70000"/>
              </a:lnSpc>
              <a:buFont typeface="Wingdings" pitchFamily="2" charset="2"/>
              <a:buNone/>
            </a:pPr>
            <a:r>
              <a:rPr lang="en-US" sz="1400">
                <a:latin typeface="Times New Roman" pitchFamily="18" charset="0"/>
              </a:rPr>
              <a:t>Registers</a:t>
            </a:r>
          </a:p>
        </p:txBody>
      </p:sp>
      <p:sp>
        <p:nvSpPr>
          <p:cNvPr id="11322" name="Freeform 638"/>
          <p:cNvSpPr>
            <a:spLocks/>
          </p:cNvSpPr>
          <p:nvPr/>
        </p:nvSpPr>
        <p:spPr bwMode="auto">
          <a:xfrm>
            <a:off x="6418263" y="3829050"/>
            <a:ext cx="74612" cy="74613"/>
          </a:xfrm>
          <a:custGeom>
            <a:avLst/>
            <a:gdLst>
              <a:gd name="T0" fmla="*/ 0 w 18"/>
              <a:gd name="T1" fmla="*/ 2147483647 h 15"/>
              <a:gd name="T2" fmla="*/ 0 w 18"/>
              <a:gd name="T3" fmla="*/ 2147483647 h 15"/>
              <a:gd name="T4" fmla="*/ 2147483647 w 18"/>
              <a:gd name="T5" fmla="*/ 2147483647 h 15"/>
              <a:gd name="T6" fmla="*/ 2147483647 w 18"/>
              <a:gd name="T7" fmla="*/ 0 h 15"/>
              <a:gd name="T8" fmla="*/ 2147483647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15"/>
                </a:moveTo>
                <a:lnTo>
                  <a:pt x="0" y="12"/>
                </a:lnTo>
                <a:lnTo>
                  <a:pt x="3" y="3"/>
                </a:lnTo>
                <a:lnTo>
                  <a:pt x="9" y="0"/>
                </a:lnTo>
                <a:lnTo>
                  <a:pt x="18" y="0"/>
                </a:lnTo>
              </a:path>
            </a:pathLst>
          </a:custGeom>
          <a:noFill/>
          <a:ln w="76200">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23" name="Rectangle 639"/>
          <p:cNvSpPr>
            <a:spLocks noChangeArrowheads="1"/>
          </p:cNvSpPr>
          <p:nvPr/>
        </p:nvSpPr>
        <p:spPr bwMode="auto">
          <a:xfrm>
            <a:off x="6470650" y="3790950"/>
            <a:ext cx="974725" cy="76200"/>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324" name="AutoShape 640"/>
          <p:cNvSpPr>
            <a:spLocks noChangeArrowheads="1"/>
          </p:cNvSpPr>
          <p:nvPr/>
        </p:nvSpPr>
        <p:spPr bwMode="auto">
          <a:xfrm rot="10800000">
            <a:off x="7613650" y="4014788"/>
            <a:ext cx="101600" cy="85725"/>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cxnSp>
        <p:nvCxnSpPr>
          <p:cNvPr id="11325" name="AutoShape 641"/>
          <p:cNvCxnSpPr>
            <a:cxnSpLocks noChangeShapeType="1"/>
            <a:stCxn id="11323" idx="3"/>
            <a:endCxn id="11324" idx="3"/>
          </p:cNvCxnSpPr>
          <p:nvPr/>
        </p:nvCxnSpPr>
        <p:spPr bwMode="auto">
          <a:xfrm>
            <a:off x="7445375" y="3829050"/>
            <a:ext cx="219075" cy="18573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1326" name="Rectangle 642"/>
          <p:cNvSpPr>
            <a:spLocks noChangeArrowheads="1"/>
          </p:cNvSpPr>
          <p:nvPr/>
        </p:nvSpPr>
        <p:spPr bwMode="auto">
          <a:xfrm>
            <a:off x="6383338" y="3895725"/>
            <a:ext cx="79375" cy="528638"/>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fr-FR"/>
          </a:p>
        </p:txBody>
      </p:sp>
      <p:sp>
        <p:nvSpPr>
          <p:cNvPr id="11327" name="Text Box 643"/>
          <p:cNvSpPr txBox="1">
            <a:spLocks noChangeArrowheads="1"/>
          </p:cNvSpPr>
          <p:nvPr/>
        </p:nvSpPr>
        <p:spPr bwMode="auto">
          <a:xfrm>
            <a:off x="7399338" y="40386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ct val="50000"/>
              </a:spcBef>
              <a:buFont typeface="Wingdings" pitchFamily="2" charset="2"/>
              <a:buNone/>
            </a:pPr>
            <a:r>
              <a:rPr lang="en-US" sz="1400" b="1">
                <a:latin typeface="Arial Narrow" pitchFamily="34" charset="0"/>
              </a:rPr>
              <a:t>OP 5</a:t>
            </a:r>
          </a:p>
        </p:txBody>
      </p:sp>
      <p:sp>
        <p:nvSpPr>
          <p:cNvPr id="650747" name="AutoShape 507"/>
          <p:cNvSpPr>
            <a:spLocks noChangeArrowheads="1"/>
          </p:cNvSpPr>
          <p:nvPr/>
        </p:nvSpPr>
        <p:spPr bwMode="auto">
          <a:xfrm rot="10800000">
            <a:off x="2740025" y="2933700"/>
            <a:ext cx="976313" cy="485775"/>
          </a:xfrm>
          <a:prstGeom prst="rightArrow">
            <a:avLst>
              <a:gd name="adj1" fmla="val 50000"/>
              <a:gd name="adj2" fmla="val 50245"/>
            </a:avLst>
          </a:prstGeom>
          <a:solidFill>
            <a:srgbClr val="FA311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fr-FR"/>
          </a:p>
        </p:txBody>
      </p:sp>
      <p:sp>
        <p:nvSpPr>
          <p:cNvPr id="650746" name="AutoShape 506"/>
          <p:cNvSpPr>
            <a:spLocks noChangeArrowheads="1"/>
          </p:cNvSpPr>
          <p:nvPr/>
        </p:nvSpPr>
        <p:spPr bwMode="auto">
          <a:xfrm>
            <a:off x="4797425" y="2933700"/>
            <a:ext cx="976313" cy="485775"/>
          </a:xfrm>
          <a:prstGeom prst="rightArrow">
            <a:avLst>
              <a:gd name="adj1" fmla="val 50000"/>
              <a:gd name="adj2" fmla="val 50245"/>
            </a:avLst>
          </a:prstGeom>
          <a:solidFill>
            <a:srgbClr val="FA311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fr-FR"/>
          </a:p>
        </p:txBody>
      </p:sp>
      <p:sp>
        <p:nvSpPr>
          <p:cNvPr id="1133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fr-FR"/>
          </a:p>
        </p:txBody>
      </p:sp>
      <p:sp>
        <p:nvSpPr>
          <p:cNvPr id="241" name="Content Placeholder 2"/>
          <p:cNvSpPr txBox="1">
            <a:spLocks/>
          </p:cNvSpPr>
          <p:nvPr/>
        </p:nvSpPr>
        <p:spPr bwMode="auto">
          <a:xfrm>
            <a:off x="1763713" y="4581525"/>
            <a:ext cx="5184775" cy="1835150"/>
          </a:xfrm>
          <a:prstGeom prst="rect">
            <a:avLst/>
          </a:prstGeom>
          <a:solidFill>
            <a:srgbClr val="CCFFFF"/>
          </a:solidFill>
          <a:ln w="9525">
            <a:solidFill>
              <a:schemeClr val="tx1"/>
            </a:solidFill>
            <a:miter lim="800000"/>
            <a:headEnd/>
            <a:tailEnd/>
          </a:ln>
        </p:spPr>
        <p:txBody>
          <a:bodyPr/>
          <a:lstStyle/>
          <a:p>
            <a:pPr marL="342900" indent="-342900" eaLnBrk="0" hangingPunct="0">
              <a:defRPr/>
            </a:pPr>
            <a:r>
              <a:rPr lang="en-US" sz="1800" b="1" kern="0" dirty="0">
                <a:latin typeface="Arial" pitchFamily="34" charset="0"/>
                <a:ea typeface="+mn-ea"/>
                <a:cs typeface="Arial" pitchFamily="34" charset="0"/>
              </a:rPr>
              <a:t>e2v CCD220:</a:t>
            </a:r>
          </a:p>
          <a:p>
            <a:pPr marL="1257300" lvl="2" indent="-342900" eaLnBrk="0" hangingPunct="0">
              <a:buFont typeface="Wingdings" pitchFamily="2" charset="2"/>
              <a:buChar char="à"/>
              <a:defRPr/>
            </a:pPr>
            <a:r>
              <a:rPr lang="en-US" sz="1800" kern="0" dirty="0">
                <a:solidFill>
                  <a:srgbClr val="0033CC"/>
                </a:solidFill>
                <a:latin typeface="Arial" pitchFamily="34" charset="0"/>
                <a:ea typeface="+mn-ea"/>
                <a:cs typeface="Arial" pitchFamily="34" charset="0"/>
              </a:rPr>
              <a:t>240x240 24 µm pixels </a:t>
            </a:r>
          </a:p>
          <a:p>
            <a:pPr marL="1257300" lvl="2" indent="-342900" eaLnBrk="0" hangingPunct="0">
              <a:buFont typeface="Wingdings" pitchFamily="2" charset="2"/>
              <a:buChar char="à"/>
              <a:defRPr/>
            </a:pPr>
            <a:r>
              <a:rPr lang="en-US" sz="1800" kern="0" dirty="0">
                <a:solidFill>
                  <a:srgbClr val="0033CC"/>
                </a:solidFill>
                <a:latin typeface="Arial" pitchFamily="34" charset="0"/>
                <a:ea typeface="+mn-ea"/>
                <a:cs typeface="Arial" pitchFamily="34" charset="0"/>
              </a:rPr>
              <a:t>Split frame transfer CCD</a:t>
            </a:r>
          </a:p>
          <a:p>
            <a:pPr marL="1257300" lvl="2" indent="-342900" eaLnBrk="0" hangingPunct="0">
              <a:buFont typeface="Wingdings" pitchFamily="2" charset="2"/>
              <a:buChar char="à"/>
              <a:defRPr/>
            </a:pPr>
            <a:r>
              <a:rPr lang="en-US" sz="1800" kern="0" dirty="0">
                <a:solidFill>
                  <a:srgbClr val="0033CC"/>
                </a:solidFill>
                <a:latin typeface="Arial" pitchFamily="34" charset="0"/>
                <a:ea typeface="+mn-ea"/>
                <a:cs typeface="Arial" pitchFamily="34" charset="0"/>
              </a:rPr>
              <a:t>8 L3Vision EMCCD outputs </a:t>
            </a:r>
          </a:p>
          <a:p>
            <a:pPr marL="1257300" lvl="2" indent="-342900" eaLnBrk="0" hangingPunct="0">
              <a:buFont typeface="Wingdings" pitchFamily="2" charset="2"/>
              <a:buChar char="à"/>
              <a:defRPr/>
            </a:pPr>
            <a:r>
              <a:rPr lang="fr-FR" sz="1800" kern="0" dirty="0">
                <a:solidFill>
                  <a:srgbClr val="0033CC"/>
                </a:solidFill>
                <a:latin typeface="Arial" pitchFamily="34" charset="0"/>
                <a:ea typeface="+mn-ea"/>
                <a:cs typeface="Arial" pitchFamily="34" charset="0"/>
              </a:rPr>
              <a:t>&lt; 0.1 e- </a:t>
            </a:r>
            <a:r>
              <a:rPr lang="fr-FR" sz="1800" kern="0" dirty="0" err="1">
                <a:solidFill>
                  <a:srgbClr val="0033CC"/>
                </a:solidFill>
                <a:latin typeface="Arial" pitchFamily="34" charset="0"/>
                <a:ea typeface="+mn-ea"/>
                <a:cs typeface="Arial" pitchFamily="34" charset="0"/>
              </a:rPr>
              <a:t>RoN</a:t>
            </a:r>
            <a:r>
              <a:rPr lang="fr-FR" sz="1800" kern="0" dirty="0">
                <a:solidFill>
                  <a:srgbClr val="0033CC"/>
                </a:solidFill>
                <a:latin typeface="Arial" pitchFamily="34" charset="0"/>
                <a:ea typeface="+mn-ea"/>
                <a:cs typeface="Arial" pitchFamily="34" charset="0"/>
              </a:rPr>
              <a:t> </a:t>
            </a:r>
            <a:r>
              <a:rPr lang="fr-FR" sz="1800" kern="0" dirty="0" err="1">
                <a:solidFill>
                  <a:srgbClr val="0033CC"/>
                </a:solidFill>
                <a:latin typeface="Arial" pitchFamily="34" charset="0"/>
                <a:ea typeface="+mn-ea"/>
                <a:cs typeface="Arial" pitchFamily="34" charset="0"/>
              </a:rPr>
              <a:t>at</a:t>
            </a:r>
            <a:r>
              <a:rPr lang="fr-FR" sz="1800" kern="0" dirty="0">
                <a:solidFill>
                  <a:srgbClr val="0033CC"/>
                </a:solidFill>
                <a:latin typeface="Arial" pitchFamily="34" charset="0"/>
                <a:ea typeface="+mn-ea"/>
                <a:cs typeface="Arial" pitchFamily="34" charset="0"/>
              </a:rPr>
              <a:t> </a:t>
            </a:r>
            <a:r>
              <a:rPr lang="en-US" sz="1800" kern="0" dirty="0">
                <a:solidFill>
                  <a:srgbClr val="0033CC"/>
                </a:solidFill>
                <a:latin typeface="Arial" pitchFamily="34" charset="0"/>
                <a:ea typeface="+mn-ea"/>
                <a:cs typeface="Arial" pitchFamily="34" charset="0"/>
              </a:rPr>
              <a:t>1,500 fps</a:t>
            </a:r>
          </a:p>
          <a:p>
            <a:pPr marL="1257300" lvl="2" indent="-342900" eaLnBrk="0" hangingPunct="0">
              <a:buFont typeface="Wingdings" pitchFamily="2" charset="2"/>
              <a:buChar char="à"/>
              <a:defRPr/>
            </a:pPr>
            <a:r>
              <a:rPr lang="en-US" sz="1800" kern="0" dirty="0">
                <a:solidFill>
                  <a:srgbClr val="0033CC"/>
                </a:solidFill>
                <a:latin typeface="Arial" pitchFamily="34" charset="0"/>
                <a:ea typeface="+mn-ea"/>
                <a:cs typeface="Arial" pitchFamily="34" charset="0"/>
              </a:rPr>
              <a:t>Integral </a:t>
            </a:r>
            <a:r>
              <a:rPr lang="en-US" sz="1800" kern="0" dirty="0" err="1">
                <a:solidFill>
                  <a:srgbClr val="0033CC"/>
                </a:solidFill>
                <a:latin typeface="Arial" pitchFamily="34" charset="0"/>
                <a:ea typeface="+mn-ea"/>
                <a:cs typeface="Arial" pitchFamily="34" charset="0"/>
              </a:rPr>
              <a:t>Peltier</a:t>
            </a:r>
            <a:r>
              <a:rPr lang="en-US" sz="1800" kern="0" dirty="0">
                <a:solidFill>
                  <a:srgbClr val="0033CC"/>
                </a:solidFill>
                <a:latin typeface="Arial" pitchFamily="34" charset="0"/>
                <a:ea typeface="+mn-ea"/>
                <a:cs typeface="Arial" pitchFamily="34" charset="0"/>
              </a:rPr>
              <a:t> for cooling to -50ºC</a:t>
            </a:r>
          </a:p>
        </p:txBody>
      </p:sp>
      <p:grpSp>
        <p:nvGrpSpPr>
          <p:cNvPr id="11332" name="Group 648"/>
          <p:cNvGrpSpPr>
            <a:grpSpLocks/>
          </p:cNvGrpSpPr>
          <p:nvPr/>
        </p:nvGrpSpPr>
        <p:grpSpPr bwMode="auto">
          <a:xfrm>
            <a:off x="5103813" y="987425"/>
            <a:ext cx="1857375" cy="1141413"/>
            <a:chOff x="2389" y="720"/>
            <a:chExt cx="1341" cy="1399"/>
          </a:xfrm>
        </p:grpSpPr>
        <p:sp>
          <p:nvSpPr>
            <p:cNvPr id="11338" name="Text Box 395"/>
            <p:cNvSpPr txBox="1">
              <a:spLocks noChangeArrowheads="1"/>
            </p:cNvSpPr>
            <p:nvPr/>
          </p:nvSpPr>
          <p:spPr bwMode="auto">
            <a:xfrm>
              <a:off x="2544" y="720"/>
              <a:ext cx="1186" cy="944"/>
            </a:xfrm>
            <a:prstGeom prst="rect">
              <a:avLst/>
            </a:prstGeom>
            <a:solidFill>
              <a:srgbClr val="CCFFFF"/>
            </a:solidFill>
            <a:ln w="9525" algn="ctr">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buFont typeface="Wingdings" pitchFamily="2" charset="2"/>
                <a:buNone/>
              </a:pPr>
              <a:r>
                <a:rPr lang="en-US" sz="1100" b="1">
                  <a:cs typeface="Arial" charset="0"/>
                </a:rPr>
                <a:t>Metal Buttressed</a:t>
              </a:r>
            </a:p>
            <a:p>
              <a:pPr algn="ctr">
                <a:buFont typeface="Wingdings" pitchFamily="2" charset="2"/>
                <a:buNone/>
              </a:pPr>
              <a:r>
                <a:rPr lang="en-US" sz="1100" b="1">
                  <a:cs typeface="Arial" charset="0"/>
                </a:rPr>
                <a:t>2</a:t>
              </a:r>
              <a:r>
                <a:rPr lang="el-GR" sz="1100" b="1">
                  <a:cs typeface="Arial" charset="0"/>
                </a:rPr>
                <a:t>Φ</a:t>
              </a:r>
              <a:r>
                <a:rPr lang="en-US" sz="1100" b="1">
                  <a:cs typeface="Arial" charset="0"/>
                </a:rPr>
                <a:t> 10 Mhz Clocks</a:t>
              </a:r>
            </a:p>
            <a:p>
              <a:pPr algn="ctr">
                <a:buFont typeface="Wingdings" pitchFamily="2" charset="2"/>
                <a:buNone/>
              </a:pPr>
              <a:r>
                <a:rPr lang="en-US" sz="1100">
                  <a:cs typeface="Arial" charset="0"/>
                </a:rPr>
                <a:t>for fast image to store transfer rates.</a:t>
              </a:r>
              <a:endParaRPr lang="el-GR" sz="1100">
                <a:cs typeface="Arial" charset="0"/>
              </a:endParaRPr>
            </a:p>
          </p:txBody>
        </p:sp>
        <p:sp>
          <p:nvSpPr>
            <p:cNvPr id="11339" name="Line 398"/>
            <p:cNvSpPr>
              <a:spLocks noChangeShapeType="1"/>
            </p:cNvSpPr>
            <p:nvPr/>
          </p:nvSpPr>
          <p:spPr bwMode="auto">
            <a:xfrm flipH="1">
              <a:off x="2389" y="1596"/>
              <a:ext cx="155" cy="52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it-IT"/>
            </a:p>
          </p:txBody>
        </p:sp>
        <p:sp>
          <p:nvSpPr>
            <p:cNvPr id="11340" name="Line 399"/>
            <p:cNvSpPr>
              <a:spLocks noChangeShapeType="1"/>
            </p:cNvSpPr>
            <p:nvPr/>
          </p:nvSpPr>
          <p:spPr bwMode="auto">
            <a:xfrm flipH="1">
              <a:off x="2975" y="1684"/>
              <a:ext cx="33" cy="3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8" name="Group 646"/>
          <p:cNvGrpSpPr>
            <a:grpSpLocks/>
          </p:cNvGrpSpPr>
          <p:nvPr/>
        </p:nvGrpSpPr>
        <p:grpSpPr bwMode="auto">
          <a:xfrm>
            <a:off x="817341" y="1130983"/>
            <a:ext cx="1480817" cy="813040"/>
            <a:chOff x="384" y="1158"/>
            <a:chExt cx="1603" cy="997"/>
          </a:xfrm>
          <a:solidFill>
            <a:srgbClr val="CCFFFF"/>
          </a:solidFill>
        </p:grpSpPr>
        <p:sp>
          <p:nvSpPr>
            <p:cNvPr id="249" name="Text Box 409"/>
            <p:cNvSpPr txBox="1">
              <a:spLocks noChangeArrowheads="1"/>
            </p:cNvSpPr>
            <p:nvPr/>
          </p:nvSpPr>
          <p:spPr bwMode="auto">
            <a:xfrm>
              <a:off x="384" y="1158"/>
              <a:ext cx="1296" cy="944"/>
            </a:xfrm>
            <a:prstGeom prst="rect">
              <a:avLst/>
            </a:prstGeom>
            <a:solidFill>
              <a:srgbClr val="CCFFFF"/>
            </a:solidFill>
            <a:ln w="9525" algn="ctr">
              <a:solidFill>
                <a:schemeClr val="tx1"/>
              </a:solidFill>
              <a:miter lim="800000"/>
              <a:headEnd/>
              <a:tailEnd/>
            </a:ln>
            <a:effectLst/>
          </p:spPr>
          <p:txBody>
            <a:bodyPr>
              <a:spAutoFit/>
            </a:bodyPr>
            <a:lstStyle/>
            <a:p>
              <a:pPr algn="ctr" eaLnBrk="0" hangingPunct="0">
                <a:buFont typeface="Wingdings" pitchFamily="2" charset="2"/>
                <a:buNone/>
                <a:defRPr/>
              </a:pPr>
              <a:r>
                <a:rPr lang="en-US" sz="1100" b="1" dirty="0">
                  <a:ea typeface="ＭＳ Ｐゴシック" pitchFamily="1" charset="-128"/>
                  <a:cs typeface="Arial" pitchFamily="34" charset="0"/>
                </a:rPr>
                <a:t>Store slanted</a:t>
              </a:r>
              <a:r>
                <a:rPr lang="en-US" sz="1100" dirty="0">
                  <a:ea typeface="ＭＳ Ｐゴシック" pitchFamily="1" charset="-128"/>
                  <a:cs typeface="Arial" pitchFamily="34" charset="0"/>
                </a:rPr>
                <a:t> </a:t>
              </a:r>
            </a:p>
            <a:p>
              <a:pPr algn="ctr" eaLnBrk="0" hangingPunct="0">
                <a:buFont typeface="Wingdings" pitchFamily="2" charset="2"/>
                <a:buNone/>
                <a:defRPr/>
              </a:pPr>
              <a:r>
                <a:rPr lang="en-US" sz="1100" dirty="0">
                  <a:ea typeface="ＭＳ Ｐゴシック" pitchFamily="1" charset="-128"/>
                  <a:cs typeface="Arial" pitchFamily="34" charset="0"/>
                </a:rPr>
                <a:t>to allow room for multiple outputs.</a:t>
              </a:r>
              <a:endParaRPr lang="el-GR" sz="1100" dirty="0">
                <a:ea typeface="ＭＳ Ｐゴシック" pitchFamily="1" charset="-128"/>
                <a:cs typeface="Arial" pitchFamily="34" charset="0"/>
              </a:endParaRPr>
            </a:p>
          </p:txBody>
        </p:sp>
        <p:sp>
          <p:nvSpPr>
            <p:cNvPr id="250" name="Line 410"/>
            <p:cNvSpPr>
              <a:spLocks noChangeShapeType="1"/>
            </p:cNvSpPr>
            <p:nvPr/>
          </p:nvSpPr>
          <p:spPr bwMode="auto">
            <a:xfrm>
              <a:off x="1699" y="1771"/>
              <a:ext cx="288" cy="384"/>
            </a:xfrm>
            <a:prstGeom prst="line">
              <a:avLst/>
            </a:prstGeom>
            <a:grpFill/>
            <a:ln w="38100">
              <a:solidFill>
                <a:schemeClr val="tx1"/>
              </a:solidFill>
              <a:round/>
              <a:headEnd/>
              <a:tailEnd type="triangle" w="med" len="med"/>
            </a:ln>
            <a:effectLst/>
          </p:spPr>
          <p:txBody>
            <a:bodyPr anchor="ctr">
              <a:spAutoFit/>
            </a:bodyPr>
            <a:lstStyle/>
            <a:p>
              <a:pPr>
                <a:defRPr/>
              </a:pPr>
              <a:endParaRPr lang="en-US" sz="1100" dirty="0">
                <a:effectLst>
                  <a:outerShdw blurRad="38100" dist="38100" dir="2700000" algn="tl">
                    <a:srgbClr val="000000">
                      <a:alpha val="43137"/>
                    </a:srgbClr>
                  </a:outerShdw>
                </a:effectLst>
                <a:ea typeface="ＭＳ Ｐゴシック" pitchFamily="1" charset="-128"/>
              </a:endParaRPr>
            </a:p>
          </p:txBody>
        </p:sp>
      </p:grpSp>
      <p:grpSp>
        <p:nvGrpSpPr>
          <p:cNvPr id="11334" name="Group 647"/>
          <p:cNvGrpSpPr>
            <a:grpSpLocks/>
          </p:cNvGrpSpPr>
          <p:nvPr/>
        </p:nvGrpSpPr>
        <p:grpSpPr bwMode="auto">
          <a:xfrm>
            <a:off x="7604125" y="1487488"/>
            <a:ext cx="1428750" cy="846137"/>
            <a:chOff x="4118" y="681"/>
            <a:chExt cx="1547" cy="1037"/>
          </a:xfrm>
        </p:grpSpPr>
        <p:sp>
          <p:nvSpPr>
            <p:cNvPr id="11336" name="Text Box 404"/>
            <p:cNvSpPr txBox="1">
              <a:spLocks noChangeArrowheads="1"/>
            </p:cNvSpPr>
            <p:nvPr/>
          </p:nvSpPr>
          <p:spPr bwMode="auto">
            <a:xfrm>
              <a:off x="4118" y="681"/>
              <a:ext cx="1547" cy="613"/>
            </a:xfrm>
            <a:prstGeom prst="rect">
              <a:avLst/>
            </a:prstGeom>
            <a:solidFill>
              <a:srgbClr val="CCFFFF"/>
            </a:solidFill>
            <a:ln w="9525" algn="ctr">
              <a:solidFill>
                <a:schemeClr val="tx1"/>
              </a:solidFill>
              <a:miter lim="800000"/>
              <a:headEnd/>
              <a:tailEnd/>
            </a:ln>
          </p:spPr>
          <p:txBody>
            <a:bodyPr lIns="0" tIns="0" rIns="0" bIns="0"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lnSpc>
                  <a:spcPct val="90000"/>
                </a:lnSpc>
                <a:buFont typeface="Wingdings" pitchFamily="2" charset="2"/>
                <a:buNone/>
              </a:pPr>
              <a:r>
                <a:rPr lang="en-US" sz="1100" b="1">
                  <a:cs typeface="Arial" charset="0"/>
                </a:rPr>
                <a:t>8 L3Vision Gain Registers/Outputs</a:t>
              </a:r>
              <a:endParaRPr lang="en-US" sz="1100">
                <a:cs typeface="Arial" charset="0"/>
              </a:endParaRPr>
            </a:p>
            <a:p>
              <a:pPr algn="ctr">
                <a:lnSpc>
                  <a:spcPct val="90000"/>
                </a:lnSpc>
                <a:buFont typeface="Wingdings" pitchFamily="2" charset="2"/>
                <a:buNone/>
              </a:pPr>
              <a:r>
                <a:rPr lang="en-US" sz="1100">
                  <a:cs typeface="Arial" charset="0"/>
                </a:rPr>
                <a:t>Each 15Mpix./s.</a:t>
              </a:r>
            </a:p>
          </p:txBody>
        </p:sp>
        <p:sp>
          <p:nvSpPr>
            <p:cNvPr id="11337" name="Line 405"/>
            <p:cNvSpPr>
              <a:spLocks noChangeShapeType="1"/>
            </p:cNvSpPr>
            <p:nvPr/>
          </p:nvSpPr>
          <p:spPr bwMode="auto">
            <a:xfrm flipH="1">
              <a:off x="4350" y="1294"/>
              <a:ext cx="310" cy="424"/>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it-IT"/>
            </a:p>
          </p:txBody>
        </p:sp>
      </p:grpSp>
      <p:pic>
        <p:nvPicPr>
          <p:cNvPr id="11335" name="Picture 10" descr="H:\Projects\Conferences\logos\e2v_Master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557338"/>
            <a:ext cx="8382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650746"/>
                                        </p:tgtEl>
                                        <p:attrNameLst>
                                          <p:attrName>style.visibility</p:attrName>
                                        </p:attrNameLst>
                                      </p:cBhvr>
                                      <p:to>
                                        <p:strVal val="visible"/>
                                      </p:to>
                                    </p:set>
                                    <p:animEffect transition="in" filter="wipe(left)">
                                      <p:cBhvr>
                                        <p:cTn id="7" dur="500"/>
                                        <p:tgtEl>
                                          <p:spTgt spid="650746"/>
                                        </p:tgtEl>
                                      </p:cBhvr>
                                    </p:animEffect>
                                  </p:childTnLst>
                                </p:cTn>
                              </p:par>
                              <p:par>
                                <p:cTn id="8" presetID="22" presetClass="entr" presetSubtype="2" fill="hold" grpId="0" nodeType="withEffect">
                                  <p:stCondLst>
                                    <p:cond delay="2000"/>
                                  </p:stCondLst>
                                  <p:childTnLst>
                                    <p:set>
                                      <p:cBhvr>
                                        <p:cTn id="9" dur="1" fill="hold">
                                          <p:stCondLst>
                                            <p:cond delay="0"/>
                                          </p:stCondLst>
                                        </p:cTn>
                                        <p:tgtEl>
                                          <p:spTgt spid="650747"/>
                                        </p:tgtEl>
                                        <p:attrNameLst>
                                          <p:attrName>style.visibility</p:attrName>
                                        </p:attrNameLst>
                                      </p:cBhvr>
                                      <p:to>
                                        <p:strVal val="visible"/>
                                      </p:to>
                                    </p:set>
                                    <p:animEffect transition="in" filter="wipe(right)">
                                      <p:cBhvr>
                                        <p:cTn id="10" dur="500"/>
                                        <p:tgtEl>
                                          <p:spTgt spid="650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747" grpId="0" animBg="1"/>
      <p:bldP spid="6507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900113" y="152400"/>
            <a:ext cx="6119812" cy="633413"/>
          </a:xfrm>
        </p:spPr>
        <p:txBody>
          <a:bodyPr/>
          <a:lstStyle/>
          <a:p>
            <a:r>
              <a:rPr lang="nl-BE" sz="2800" smtClean="0"/>
              <a:t>NGSD anticipates scaling to LGSD</a:t>
            </a:r>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9B05FCFD-C014-461D-8028-385255B42A11}" type="slidenum">
              <a:rPr lang="en-US" sz="1400" smtClean="0"/>
              <a:pPr/>
              <a:t>30</a:t>
            </a:fld>
            <a:endParaRPr lang="en-US" sz="1400" smtClean="0"/>
          </a:p>
        </p:txBody>
      </p:sp>
      <p:sp>
        <p:nvSpPr>
          <p:cNvPr id="38916" name="Footer Placeholder 6"/>
          <p:cNvSpPr>
            <a:spLocks noGrp="1"/>
          </p:cNvSpPr>
          <p:nvPr>
            <p:ph type="ftr" sz="quarter" idx="11"/>
          </p:nvPr>
        </p:nvSpPr>
        <p:spPr>
          <a:xfrm>
            <a:off x="3059113"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38917" name="Date Placeholder 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grpSp>
        <p:nvGrpSpPr>
          <p:cNvPr id="38918" name="Group 147"/>
          <p:cNvGrpSpPr>
            <a:grpSpLocks/>
          </p:cNvGrpSpPr>
          <p:nvPr/>
        </p:nvGrpSpPr>
        <p:grpSpPr bwMode="auto">
          <a:xfrm>
            <a:off x="179388" y="1484313"/>
            <a:ext cx="3152775" cy="4133850"/>
            <a:chOff x="179512" y="1484784"/>
            <a:chExt cx="3151962" cy="4134073"/>
          </a:xfrm>
        </p:grpSpPr>
        <p:sp>
          <p:nvSpPr>
            <p:cNvPr id="38972" name="Rectangle 100"/>
            <p:cNvSpPr>
              <a:spLocks noChangeArrowheads="1"/>
            </p:cNvSpPr>
            <p:nvPr/>
          </p:nvSpPr>
          <p:spPr bwMode="auto">
            <a:xfrm>
              <a:off x="1547664" y="3222642"/>
              <a:ext cx="864096" cy="1800200"/>
            </a:xfrm>
            <a:prstGeom prst="rect">
              <a:avLst/>
            </a:prstGeom>
            <a:solidFill>
              <a:srgbClr val="FF66FF"/>
            </a:solidFill>
            <a:ln w="19050" algn="ctr">
              <a:solidFill>
                <a:schemeClr val="tx1"/>
              </a:solidFill>
              <a:round/>
              <a:headEnd/>
              <a:tailEnd/>
            </a:ln>
          </p:spPr>
          <p:txBody>
            <a:bodyPr/>
            <a:lstStyle/>
            <a:p>
              <a:pPr marL="342900" indent="-342900">
                <a:spcBef>
                  <a:spcPct val="20000"/>
                </a:spcBef>
                <a:buFontTx/>
                <a:buChar char="•"/>
              </a:pPr>
              <a:endParaRPr lang="it-IT"/>
            </a:p>
          </p:txBody>
        </p:sp>
        <p:sp>
          <p:nvSpPr>
            <p:cNvPr id="38973" name="Rectangle 78"/>
            <p:cNvSpPr>
              <a:spLocks noChangeArrowheads="1"/>
            </p:cNvSpPr>
            <p:nvPr/>
          </p:nvSpPr>
          <p:spPr bwMode="auto">
            <a:xfrm>
              <a:off x="827584" y="1854490"/>
              <a:ext cx="504056" cy="1080120"/>
            </a:xfrm>
            <a:prstGeom prst="rect">
              <a:avLst/>
            </a:prstGeom>
            <a:solidFill>
              <a:srgbClr val="FF66FF"/>
            </a:solidFill>
            <a:ln w="19050" algn="ctr">
              <a:solidFill>
                <a:schemeClr val="tx1"/>
              </a:solidFill>
              <a:round/>
              <a:headEnd/>
              <a:tailEnd/>
            </a:ln>
          </p:spPr>
          <p:txBody>
            <a:bodyPr/>
            <a:lstStyle/>
            <a:p>
              <a:pPr marL="342900" indent="-342900">
                <a:spcBef>
                  <a:spcPct val="20000"/>
                </a:spcBef>
                <a:buFontTx/>
                <a:buChar char="•"/>
              </a:pPr>
              <a:endParaRPr lang="it-IT"/>
            </a:p>
          </p:txBody>
        </p:sp>
        <p:grpSp>
          <p:nvGrpSpPr>
            <p:cNvPr id="38974" name="Group 91"/>
            <p:cNvGrpSpPr>
              <a:grpSpLocks/>
            </p:cNvGrpSpPr>
            <p:nvPr/>
          </p:nvGrpSpPr>
          <p:grpSpPr bwMode="auto">
            <a:xfrm>
              <a:off x="811325" y="1484784"/>
              <a:ext cx="592323" cy="225690"/>
              <a:chOff x="523293" y="2195198"/>
              <a:chExt cx="792088" cy="225690"/>
            </a:xfrm>
          </p:grpSpPr>
          <p:cxnSp>
            <p:nvCxnSpPr>
              <p:cNvPr id="38998" name="Straight Arrow Connector 79"/>
              <p:cNvCxnSpPr>
                <a:cxnSpLocks noChangeShapeType="1"/>
              </p:cNvCxnSpPr>
              <p:nvPr/>
            </p:nvCxnSpPr>
            <p:spPr bwMode="auto">
              <a:xfrm>
                <a:off x="523293" y="2420888"/>
                <a:ext cx="792088" cy="0"/>
              </a:xfrm>
              <a:prstGeom prst="straightConnector1">
                <a:avLst/>
              </a:prstGeom>
              <a:noFill/>
              <a:ln w="190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8999" name="TextBox 80"/>
              <p:cNvSpPr txBox="1">
                <a:spLocks noChangeArrowheads="1"/>
              </p:cNvSpPr>
              <p:nvPr/>
            </p:nvSpPr>
            <p:spPr bwMode="auto">
              <a:xfrm>
                <a:off x="595090" y="2195198"/>
                <a:ext cx="7138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5.28mm</a:t>
                </a:r>
              </a:p>
            </p:txBody>
          </p:sp>
        </p:grpSp>
        <p:sp>
          <p:nvSpPr>
            <p:cNvPr id="89" name="TextBox 88"/>
            <p:cNvSpPr txBox="1"/>
            <p:nvPr/>
          </p:nvSpPr>
          <p:spPr>
            <a:xfrm>
              <a:off x="827584" y="1854490"/>
              <a:ext cx="216024" cy="1080120"/>
            </a:xfrm>
            <a:prstGeom prst="rect">
              <a:avLst/>
            </a:prstGeom>
            <a:solidFill>
              <a:srgbClr val="00CC00"/>
            </a:solidFill>
            <a:ln w="19050">
              <a:solidFill>
                <a:schemeClr val="tx1"/>
              </a:solidFill>
            </a:ln>
          </p:spPr>
          <p:txBody>
            <a:bodyPr vert="vert270" lIns="0" tIns="0" rIns="0" bIns="0" anchor="ctr"/>
            <a:lstStyle/>
            <a:p>
              <a:pPr algn="ctr">
                <a:defRPr/>
              </a:pPr>
              <a:r>
                <a:rPr lang="en-US" sz="1200" dirty="0" err="1">
                  <a:latin typeface="Arial" pitchFamily="34" charset="0"/>
                  <a:ea typeface="ＭＳ Ｐゴシック"/>
                  <a:cs typeface="ＭＳ Ｐゴシック"/>
                </a:rPr>
                <a:t>Yaddressing</a:t>
              </a:r>
              <a:endParaRPr lang="en-US" sz="1200" dirty="0">
                <a:latin typeface="Arial" pitchFamily="34" charset="0"/>
                <a:ea typeface="ＭＳ Ｐゴシック"/>
                <a:cs typeface="ＭＳ Ｐゴシック"/>
              </a:endParaRPr>
            </a:p>
          </p:txBody>
        </p:sp>
        <p:sp>
          <p:nvSpPr>
            <p:cNvPr id="90" name="TextBox 89"/>
            <p:cNvSpPr txBox="1"/>
            <p:nvPr/>
          </p:nvSpPr>
          <p:spPr>
            <a:xfrm>
              <a:off x="1115895" y="1854691"/>
              <a:ext cx="215844" cy="1079558"/>
            </a:xfrm>
            <a:prstGeom prst="rect">
              <a:avLst/>
            </a:prstGeom>
            <a:solidFill>
              <a:srgbClr val="00CC00">
                <a:alpha val="20000"/>
              </a:srgbClr>
            </a:solidFill>
            <a:ln w="19050">
              <a:solidFill>
                <a:schemeClr val="tx1"/>
              </a:solidFill>
            </a:ln>
          </p:spPr>
          <p:txBody>
            <a:bodyPr vert="vert" lIns="0" tIns="0" rIns="0" bIns="0" anchor="ctr"/>
            <a:lstStyle/>
            <a:p>
              <a:pPr algn="ctr">
                <a:defRPr/>
              </a:pPr>
              <a:r>
                <a:rPr lang="en-US" sz="1200" dirty="0" err="1">
                  <a:solidFill>
                    <a:schemeClr val="bg2">
                      <a:lumMod val="40000"/>
                      <a:lumOff val="60000"/>
                    </a:schemeClr>
                  </a:solidFill>
                  <a:latin typeface="Arial" pitchFamily="34" charset="0"/>
                  <a:ea typeface="ＭＳ Ｐゴシック"/>
                  <a:cs typeface="ＭＳ Ｐゴシック"/>
                </a:rPr>
                <a:t>Yaddressing</a:t>
              </a:r>
              <a:endParaRPr lang="en-US" sz="1200" dirty="0">
                <a:solidFill>
                  <a:schemeClr val="bg2">
                    <a:lumMod val="40000"/>
                    <a:lumOff val="60000"/>
                  </a:schemeClr>
                </a:solidFill>
                <a:latin typeface="Arial" pitchFamily="34" charset="0"/>
                <a:ea typeface="ＭＳ Ｐゴシック"/>
                <a:cs typeface="ＭＳ Ｐゴシック"/>
              </a:endParaRPr>
            </a:p>
          </p:txBody>
        </p:sp>
        <p:sp>
          <p:nvSpPr>
            <p:cNvPr id="38977" name="TextBox 90"/>
            <p:cNvSpPr txBox="1">
              <a:spLocks noChangeArrowheads="1"/>
            </p:cNvSpPr>
            <p:nvPr/>
          </p:nvSpPr>
          <p:spPr bwMode="auto">
            <a:xfrm>
              <a:off x="1547664" y="1854490"/>
              <a:ext cx="864096" cy="1080120"/>
            </a:xfrm>
            <a:prstGeom prst="rect">
              <a:avLst/>
            </a:prstGeom>
            <a:solidFill>
              <a:srgbClr val="FFFF00"/>
            </a:solidFill>
            <a:ln w="19050">
              <a:solidFill>
                <a:schemeClr val="tx1"/>
              </a:solidFill>
              <a:miter lim="800000"/>
              <a:headEnd/>
              <a:tailEnd/>
            </a:ln>
          </p:spPr>
          <p:txBody>
            <a:bodyPr lIns="0" rIns="0"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110000"/>
                </a:lnSpc>
              </a:pPr>
              <a:r>
                <a:rPr lang="en-US" sz="1200">
                  <a:cs typeface="Arial" charset="0"/>
                </a:rPr>
                <a:t>22x42</a:t>
              </a:r>
            </a:p>
            <a:p>
              <a:pPr algn="ctr" eaLnBrk="1" hangingPunct="1">
                <a:lnSpc>
                  <a:spcPct val="110000"/>
                </a:lnSpc>
              </a:pPr>
              <a:r>
                <a:rPr lang="en-US" sz="1200">
                  <a:cs typeface="Arial" charset="0"/>
                </a:rPr>
                <a:t>sub-apertures</a:t>
              </a:r>
            </a:p>
          </p:txBody>
        </p:sp>
        <p:grpSp>
          <p:nvGrpSpPr>
            <p:cNvPr id="38978" name="Group 95"/>
            <p:cNvGrpSpPr>
              <a:grpSpLocks/>
            </p:cNvGrpSpPr>
            <p:nvPr/>
          </p:nvGrpSpPr>
          <p:grpSpPr bwMode="auto">
            <a:xfrm>
              <a:off x="1547664" y="1494450"/>
              <a:ext cx="864096" cy="216024"/>
              <a:chOff x="2555776" y="692696"/>
              <a:chExt cx="792088" cy="216024"/>
            </a:xfrm>
          </p:grpSpPr>
          <p:cxnSp>
            <p:nvCxnSpPr>
              <p:cNvPr id="38996" name="Straight Arrow Connector 96"/>
              <p:cNvCxnSpPr>
                <a:cxnSpLocks noChangeShapeType="1"/>
              </p:cNvCxnSpPr>
              <p:nvPr/>
            </p:nvCxnSpPr>
            <p:spPr bwMode="auto">
              <a:xfrm>
                <a:off x="2555776" y="908720"/>
                <a:ext cx="792088" cy="0"/>
              </a:xfrm>
              <a:prstGeom prst="straightConnector1">
                <a:avLst/>
              </a:prstGeom>
              <a:noFill/>
              <a:ln w="190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8997" name="TextBox 97"/>
              <p:cNvSpPr txBox="1">
                <a:spLocks noChangeArrowheads="1"/>
              </p:cNvSpPr>
              <p:nvPr/>
            </p:nvSpPr>
            <p:spPr bwMode="auto">
              <a:xfrm>
                <a:off x="2644043" y="692696"/>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10.56mm</a:t>
                </a:r>
              </a:p>
            </p:txBody>
          </p:sp>
        </p:grpSp>
        <p:sp>
          <p:nvSpPr>
            <p:cNvPr id="99" name="TextBox 98"/>
            <p:cNvSpPr txBox="1"/>
            <p:nvPr/>
          </p:nvSpPr>
          <p:spPr>
            <a:xfrm>
              <a:off x="1547584" y="3223190"/>
              <a:ext cx="864964" cy="863647"/>
            </a:xfrm>
            <a:prstGeom prst="rect">
              <a:avLst/>
            </a:prstGeom>
            <a:solidFill>
              <a:srgbClr val="FF9900">
                <a:alpha val="20000"/>
              </a:srgbClr>
            </a:solidFill>
            <a:ln w="19050">
              <a:solidFill>
                <a:schemeClr val="tx1"/>
              </a:solidFill>
            </a:ln>
          </p:spPr>
          <p:txBody>
            <a:bodyPr anchor="ctr"/>
            <a:lstStyle/>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11 LVDS</a:t>
              </a:r>
            </a:p>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&amp; </a:t>
              </a:r>
            </a:p>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8800 column ADCs</a:t>
              </a:r>
            </a:p>
          </p:txBody>
        </p:sp>
        <p:sp>
          <p:nvSpPr>
            <p:cNvPr id="38980" name="Rectangle 106"/>
            <p:cNvSpPr>
              <a:spLocks noChangeArrowheads="1"/>
            </p:cNvSpPr>
            <p:nvPr/>
          </p:nvSpPr>
          <p:spPr bwMode="auto">
            <a:xfrm>
              <a:off x="827584" y="3222642"/>
              <a:ext cx="504056" cy="1800200"/>
            </a:xfrm>
            <a:prstGeom prst="rect">
              <a:avLst/>
            </a:prstGeom>
            <a:solidFill>
              <a:srgbClr val="FF66FF"/>
            </a:solidFill>
            <a:ln w="19050" algn="ctr">
              <a:solidFill>
                <a:schemeClr val="tx1"/>
              </a:solidFill>
              <a:round/>
              <a:headEnd/>
              <a:tailEnd/>
            </a:ln>
          </p:spPr>
          <p:txBody>
            <a:bodyPr/>
            <a:lstStyle/>
            <a:p>
              <a:pPr marL="342900" indent="-342900">
                <a:spcBef>
                  <a:spcPct val="20000"/>
                </a:spcBef>
                <a:buFontTx/>
                <a:buChar char="•"/>
              </a:pPr>
              <a:endParaRPr lang="it-IT"/>
            </a:p>
          </p:txBody>
        </p:sp>
        <p:sp>
          <p:nvSpPr>
            <p:cNvPr id="108" name="TextBox 107"/>
            <p:cNvSpPr txBox="1"/>
            <p:nvPr/>
          </p:nvSpPr>
          <p:spPr>
            <a:xfrm>
              <a:off x="827584" y="3222642"/>
              <a:ext cx="216024" cy="864096"/>
            </a:xfrm>
            <a:prstGeom prst="rect">
              <a:avLst/>
            </a:prstGeom>
            <a:solidFill>
              <a:srgbClr val="33CCFF">
                <a:alpha val="20000"/>
              </a:srgbClr>
            </a:solidFill>
            <a:ln w="19050">
              <a:solidFill>
                <a:schemeClr val="tx1"/>
              </a:solidFill>
            </a:ln>
          </p:spPr>
          <p:txBody>
            <a:bodyPr vert="vert270" lIns="0" tIns="0" rIns="0" bIns="0" anchor="ctr"/>
            <a:lstStyle/>
            <a:p>
              <a:pPr algn="ctr">
                <a:defRPr/>
              </a:pPr>
              <a:r>
                <a:rPr lang="en-US" sz="1200" dirty="0">
                  <a:solidFill>
                    <a:schemeClr val="bg2">
                      <a:lumMod val="40000"/>
                      <a:lumOff val="60000"/>
                    </a:schemeClr>
                  </a:solidFill>
                  <a:latin typeface="Arial" pitchFamily="34" charset="0"/>
                  <a:ea typeface="ＭＳ Ｐゴシック"/>
                  <a:cs typeface="Arial" pitchFamily="34" charset="0"/>
                </a:rPr>
                <a:t>Corner</a:t>
              </a:r>
            </a:p>
          </p:txBody>
        </p:sp>
        <p:sp>
          <p:nvSpPr>
            <p:cNvPr id="109" name="TextBox 108"/>
            <p:cNvSpPr txBox="1"/>
            <p:nvPr/>
          </p:nvSpPr>
          <p:spPr>
            <a:xfrm>
              <a:off x="1112591" y="3216599"/>
              <a:ext cx="216024" cy="864096"/>
            </a:xfrm>
            <a:prstGeom prst="rect">
              <a:avLst/>
            </a:prstGeom>
            <a:solidFill>
              <a:srgbClr val="33CCFF">
                <a:alpha val="20000"/>
              </a:srgbClr>
            </a:solidFill>
            <a:ln w="19050">
              <a:solidFill>
                <a:schemeClr val="tx1"/>
              </a:solidFill>
            </a:ln>
          </p:spPr>
          <p:txBody>
            <a:bodyPr vert="vert270" lIns="0" tIns="0" rIns="0" bIns="0" anchor="ctr"/>
            <a:lstStyle/>
            <a:p>
              <a:pPr algn="ctr">
                <a:defRPr/>
              </a:pPr>
              <a:r>
                <a:rPr lang="en-US" sz="1200" dirty="0">
                  <a:solidFill>
                    <a:schemeClr val="bg2">
                      <a:lumMod val="40000"/>
                      <a:lumOff val="60000"/>
                    </a:schemeClr>
                  </a:solidFill>
                  <a:latin typeface="Arial" pitchFamily="34" charset="0"/>
                  <a:ea typeface="ＭＳ Ｐゴシック"/>
                  <a:cs typeface="Arial" pitchFamily="34" charset="0"/>
                </a:rPr>
                <a:t>Corner</a:t>
              </a:r>
            </a:p>
          </p:txBody>
        </p:sp>
        <p:sp>
          <p:nvSpPr>
            <p:cNvPr id="105" name="TextBox 104"/>
            <p:cNvSpPr txBox="1"/>
            <p:nvPr/>
          </p:nvSpPr>
          <p:spPr>
            <a:xfrm>
              <a:off x="831806" y="4155103"/>
              <a:ext cx="215844" cy="863647"/>
            </a:xfrm>
            <a:prstGeom prst="rect">
              <a:avLst/>
            </a:prstGeom>
            <a:solidFill>
              <a:srgbClr val="33CCFF"/>
            </a:solidFill>
            <a:ln w="19050">
              <a:solidFill>
                <a:schemeClr val="tx1"/>
              </a:solidFill>
            </a:ln>
          </p:spPr>
          <p:txBody>
            <a:bodyPr vert="vert" lIns="0" tIns="0" rIns="0" bIns="0" anchor="ctr"/>
            <a:lstStyle/>
            <a:p>
              <a:pPr algn="ctr">
                <a:defRPr/>
              </a:pPr>
              <a:r>
                <a:rPr lang="en-US" sz="1200" dirty="0">
                  <a:latin typeface="Arial" pitchFamily="34" charset="0"/>
                  <a:ea typeface="ＭＳ Ｐゴシック"/>
                  <a:cs typeface="Arial" pitchFamily="34" charset="0"/>
                </a:rPr>
                <a:t>Corner</a:t>
              </a:r>
            </a:p>
          </p:txBody>
        </p:sp>
        <p:sp>
          <p:nvSpPr>
            <p:cNvPr id="106" name="TextBox 105"/>
            <p:cNvSpPr txBox="1"/>
            <p:nvPr/>
          </p:nvSpPr>
          <p:spPr>
            <a:xfrm>
              <a:off x="1115895" y="4158278"/>
              <a:ext cx="215844" cy="865234"/>
            </a:xfrm>
            <a:prstGeom prst="rect">
              <a:avLst/>
            </a:prstGeom>
            <a:solidFill>
              <a:srgbClr val="33CCFF">
                <a:alpha val="20000"/>
              </a:srgbClr>
            </a:solidFill>
            <a:ln w="19050">
              <a:solidFill>
                <a:schemeClr val="tx1"/>
              </a:solidFill>
            </a:ln>
          </p:spPr>
          <p:txBody>
            <a:bodyPr vert="vert" lIns="0" tIns="0" rIns="0" bIns="0" anchor="ctr"/>
            <a:lstStyle/>
            <a:p>
              <a:pPr algn="ctr">
                <a:defRPr/>
              </a:pPr>
              <a:r>
                <a:rPr lang="en-US" sz="1200" dirty="0">
                  <a:solidFill>
                    <a:schemeClr val="bg2">
                      <a:lumMod val="40000"/>
                      <a:lumOff val="60000"/>
                    </a:schemeClr>
                  </a:solidFill>
                  <a:latin typeface="Arial" pitchFamily="34" charset="0"/>
                  <a:ea typeface="ＭＳ Ｐゴシック"/>
                  <a:cs typeface="Arial" pitchFamily="34" charset="0"/>
                </a:rPr>
                <a:t>Corner</a:t>
              </a:r>
            </a:p>
          </p:txBody>
        </p:sp>
        <p:sp>
          <p:nvSpPr>
            <p:cNvPr id="38985" name="TextBox 110"/>
            <p:cNvSpPr txBox="1">
              <a:spLocks noChangeArrowheads="1"/>
            </p:cNvSpPr>
            <p:nvPr/>
          </p:nvSpPr>
          <p:spPr bwMode="auto">
            <a:xfrm>
              <a:off x="1547664" y="4158746"/>
              <a:ext cx="864096" cy="864096"/>
            </a:xfrm>
            <a:prstGeom prst="rect">
              <a:avLst/>
            </a:prstGeom>
            <a:solidFill>
              <a:srgbClr val="FF99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90000"/>
                </a:lnSpc>
              </a:pPr>
              <a:r>
                <a:rPr lang="en-US" sz="1200">
                  <a:cs typeface="Arial" charset="0"/>
                </a:rPr>
                <a:t>8800 column ADCs</a:t>
              </a:r>
            </a:p>
            <a:p>
              <a:pPr algn="ctr" eaLnBrk="1" hangingPunct="1">
                <a:lnSpc>
                  <a:spcPct val="90000"/>
                </a:lnSpc>
              </a:pPr>
              <a:r>
                <a:rPr lang="en-US" sz="1200">
                  <a:cs typeface="Arial" charset="0"/>
                </a:rPr>
                <a:t>&amp;</a:t>
              </a:r>
            </a:p>
            <a:p>
              <a:pPr algn="ctr" eaLnBrk="1" hangingPunct="1">
                <a:lnSpc>
                  <a:spcPct val="90000"/>
                </a:lnSpc>
              </a:pPr>
              <a:r>
                <a:rPr lang="en-US" sz="1200">
                  <a:cs typeface="Arial" charset="0"/>
                </a:rPr>
                <a:t>11 LVDS </a:t>
              </a:r>
            </a:p>
          </p:txBody>
        </p:sp>
        <p:grpSp>
          <p:nvGrpSpPr>
            <p:cNvPr id="38986" name="Group 123"/>
            <p:cNvGrpSpPr>
              <a:grpSpLocks/>
            </p:cNvGrpSpPr>
            <p:nvPr/>
          </p:nvGrpSpPr>
          <p:grpSpPr bwMode="auto">
            <a:xfrm>
              <a:off x="179512" y="1844824"/>
              <a:ext cx="615553" cy="1080120"/>
              <a:chOff x="2699792" y="2492896"/>
              <a:chExt cx="615553" cy="1080120"/>
            </a:xfrm>
          </p:grpSpPr>
          <p:cxnSp>
            <p:nvCxnSpPr>
              <p:cNvPr id="38993" name="Straight Arrow Connector 124"/>
              <p:cNvCxnSpPr>
                <a:cxnSpLocks noChangeShapeType="1"/>
              </p:cNvCxnSpPr>
              <p:nvPr/>
            </p:nvCxnSpPr>
            <p:spPr bwMode="auto">
              <a:xfrm flipV="1">
                <a:off x="2987824" y="2492896"/>
                <a:ext cx="0" cy="432048"/>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8994" name="TextBox 125"/>
              <p:cNvSpPr txBox="1">
                <a:spLocks noChangeArrowheads="1"/>
              </p:cNvSpPr>
              <p:nvPr/>
            </p:nvSpPr>
            <p:spPr bwMode="auto">
              <a:xfrm>
                <a:off x="2699792" y="2924944"/>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20.16mm</a:t>
                </a:r>
              </a:p>
            </p:txBody>
          </p:sp>
          <p:cxnSp>
            <p:nvCxnSpPr>
              <p:cNvPr id="38995" name="Straight Arrow Connector 126"/>
              <p:cNvCxnSpPr>
                <a:cxnSpLocks noChangeShapeType="1"/>
              </p:cNvCxnSpPr>
              <p:nvPr/>
            </p:nvCxnSpPr>
            <p:spPr bwMode="auto">
              <a:xfrm flipV="1">
                <a:off x="2987824" y="3140968"/>
                <a:ext cx="0" cy="432048"/>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grpSp>
        <p:grpSp>
          <p:nvGrpSpPr>
            <p:cNvPr id="38987" name="Group 127"/>
            <p:cNvGrpSpPr>
              <a:grpSpLocks/>
            </p:cNvGrpSpPr>
            <p:nvPr/>
          </p:nvGrpSpPr>
          <p:grpSpPr bwMode="auto">
            <a:xfrm>
              <a:off x="179514" y="3212976"/>
              <a:ext cx="615553" cy="1800200"/>
              <a:chOff x="2699794" y="2492896"/>
              <a:chExt cx="615553" cy="1080120"/>
            </a:xfrm>
          </p:grpSpPr>
          <p:cxnSp>
            <p:nvCxnSpPr>
              <p:cNvPr id="38990" name="Straight Arrow Connector 128"/>
              <p:cNvCxnSpPr>
                <a:cxnSpLocks noChangeShapeType="1"/>
              </p:cNvCxnSpPr>
              <p:nvPr/>
            </p:nvCxnSpPr>
            <p:spPr bwMode="auto">
              <a:xfrm flipV="1">
                <a:off x="2987824" y="2492896"/>
                <a:ext cx="0" cy="432048"/>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8991" name="TextBox 129"/>
              <p:cNvSpPr txBox="1">
                <a:spLocks noChangeArrowheads="1"/>
              </p:cNvSpPr>
              <p:nvPr/>
            </p:nvSpPr>
            <p:spPr bwMode="auto">
              <a:xfrm>
                <a:off x="2699794" y="2968032"/>
                <a:ext cx="615553" cy="12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10.08mm</a:t>
                </a:r>
              </a:p>
            </p:txBody>
          </p:sp>
          <p:cxnSp>
            <p:nvCxnSpPr>
              <p:cNvPr id="38992" name="Straight Arrow Connector 130"/>
              <p:cNvCxnSpPr>
                <a:cxnSpLocks noChangeShapeType="1"/>
              </p:cNvCxnSpPr>
              <p:nvPr/>
            </p:nvCxnSpPr>
            <p:spPr bwMode="auto">
              <a:xfrm flipV="1">
                <a:off x="2987824" y="3140968"/>
                <a:ext cx="0" cy="432048"/>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grpSp>
        <p:sp>
          <p:nvSpPr>
            <p:cNvPr id="38988" name="Right Arrow 134"/>
            <p:cNvSpPr>
              <a:spLocks noChangeArrowheads="1"/>
            </p:cNvSpPr>
            <p:nvPr/>
          </p:nvSpPr>
          <p:spPr bwMode="auto">
            <a:xfrm rot="-577133">
              <a:off x="2399687" y="2997197"/>
              <a:ext cx="931787" cy="795796"/>
            </a:xfrm>
            <a:prstGeom prst="rightArrow">
              <a:avLst>
                <a:gd name="adj1" fmla="val 50000"/>
                <a:gd name="adj2" fmla="val 50001"/>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38989" name="TextBox 136"/>
            <p:cNvSpPr txBox="1">
              <a:spLocks noChangeArrowheads="1"/>
            </p:cNvSpPr>
            <p:nvPr/>
          </p:nvSpPr>
          <p:spPr bwMode="auto">
            <a:xfrm>
              <a:off x="323528" y="5157192"/>
              <a:ext cx="2160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2400" b="1" u="sng"/>
                <a:t>Reticle View</a:t>
              </a:r>
            </a:p>
          </p:txBody>
        </p:sp>
      </p:grpSp>
      <p:grpSp>
        <p:nvGrpSpPr>
          <p:cNvPr id="38919" name="Group 148"/>
          <p:cNvGrpSpPr>
            <a:grpSpLocks/>
          </p:cNvGrpSpPr>
          <p:nvPr/>
        </p:nvGrpSpPr>
        <p:grpSpPr bwMode="auto">
          <a:xfrm>
            <a:off x="3276600" y="981075"/>
            <a:ext cx="4608513" cy="4895850"/>
            <a:chOff x="3275856" y="980728"/>
            <a:chExt cx="4608512" cy="4896544"/>
          </a:xfrm>
        </p:grpSpPr>
        <p:sp>
          <p:nvSpPr>
            <p:cNvPr id="12" name="TextBox 11"/>
            <p:cNvSpPr txBox="1"/>
            <p:nvPr/>
          </p:nvSpPr>
          <p:spPr>
            <a:xfrm>
              <a:off x="3995936" y="1628800"/>
              <a:ext cx="216024" cy="864096"/>
            </a:xfrm>
            <a:prstGeom prst="rect">
              <a:avLst/>
            </a:prstGeom>
            <a:solidFill>
              <a:srgbClr val="000000">
                <a:alpha val="20000"/>
              </a:srgbClr>
            </a:solidFill>
            <a:ln w="19050">
              <a:solidFill>
                <a:schemeClr val="tx1"/>
              </a:solidFill>
            </a:ln>
          </p:spPr>
          <p:txBody>
            <a:bodyPr vert="vert270" lIns="0" tIns="0" rIns="0" bIns="0" anchor="ctr"/>
            <a:lstStyle/>
            <a:p>
              <a:pPr algn="ctr">
                <a:defRPr/>
              </a:pPr>
              <a:r>
                <a:rPr lang="en-US" sz="1200" dirty="0">
                  <a:solidFill>
                    <a:schemeClr val="bg2">
                      <a:lumMod val="40000"/>
                      <a:lumOff val="60000"/>
                    </a:schemeClr>
                  </a:solidFill>
                  <a:latin typeface="Arial" pitchFamily="34" charset="0"/>
                  <a:ea typeface="ＭＳ Ｐゴシック"/>
                  <a:cs typeface="Arial" pitchFamily="34" charset="0"/>
                </a:rPr>
                <a:t>Corner</a:t>
              </a:r>
            </a:p>
          </p:txBody>
        </p:sp>
        <p:sp>
          <p:nvSpPr>
            <p:cNvPr id="18" name="TextBox 17"/>
            <p:cNvSpPr txBox="1"/>
            <p:nvPr/>
          </p:nvSpPr>
          <p:spPr>
            <a:xfrm>
              <a:off x="3995936" y="2492896"/>
              <a:ext cx="216024" cy="1080120"/>
            </a:xfrm>
            <a:prstGeom prst="rect">
              <a:avLst/>
            </a:prstGeom>
            <a:solidFill>
              <a:srgbClr val="000000">
                <a:alpha val="20000"/>
              </a:srgbClr>
            </a:solidFill>
            <a:ln w="19050">
              <a:solidFill>
                <a:schemeClr val="tx1"/>
              </a:solidFill>
            </a:ln>
          </p:spPr>
          <p:txBody>
            <a:bodyPr vert="vert270" lIns="0" tIns="0" rIns="0" bIns="0" anchor="ctr"/>
            <a:lstStyle/>
            <a:p>
              <a:pPr algn="ctr">
                <a:defRPr/>
              </a:pPr>
              <a:r>
                <a:rPr lang="en-US" sz="1200" dirty="0" err="1">
                  <a:solidFill>
                    <a:schemeClr val="bg2">
                      <a:lumMod val="40000"/>
                      <a:lumOff val="60000"/>
                    </a:schemeClr>
                  </a:solidFill>
                  <a:latin typeface="Arial" pitchFamily="34" charset="0"/>
                  <a:ea typeface="ＭＳ Ｐゴシック"/>
                  <a:cs typeface="ＭＳ Ｐゴシック"/>
                </a:rPr>
                <a:t>Yaddressing</a:t>
              </a:r>
              <a:endParaRPr lang="en-US" sz="1200" dirty="0">
                <a:solidFill>
                  <a:schemeClr val="bg2">
                    <a:lumMod val="40000"/>
                    <a:lumOff val="60000"/>
                  </a:schemeClr>
                </a:solidFill>
                <a:latin typeface="Arial" pitchFamily="34" charset="0"/>
                <a:ea typeface="ＭＳ Ｐゴシック"/>
                <a:cs typeface="ＭＳ Ｐゴシック"/>
              </a:endParaRPr>
            </a:p>
          </p:txBody>
        </p:sp>
        <p:sp>
          <p:nvSpPr>
            <p:cNvPr id="19" name="TextBox 18"/>
            <p:cNvSpPr txBox="1"/>
            <p:nvPr/>
          </p:nvSpPr>
          <p:spPr>
            <a:xfrm>
              <a:off x="4212481" y="2492242"/>
              <a:ext cx="863600" cy="1081241"/>
            </a:xfrm>
            <a:prstGeom prst="rect">
              <a:avLst/>
            </a:prstGeom>
            <a:solidFill>
              <a:srgbClr val="000000">
                <a:alpha val="20000"/>
              </a:srgbClr>
            </a:solidFill>
            <a:ln w="19050">
              <a:solidFill>
                <a:schemeClr val="tx1"/>
              </a:solidFill>
            </a:ln>
          </p:spPr>
          <p:txBody>
            <a:bodyPr lIns="0" rIns="0" anchor="ctr"/>
            <a:lstStyle/>
            <a:p>
              <a:pPr algn="ctr">
                <a:lnSpc>
                  <a:spcPct val="110000"/>
                </a:lnSpc>
                <a:defRPr/>
              </a:pPr>
              <a:r>
                <a:rPr lang="en-US" sz="1200" dirty="0">
                  <a:solidFill>
                    <a:schemeClr val="bg2">
                      <a:lumMod val="40000"/>
                      <a:lumOff val="60000"/>
                    </a:schemeClr>
                  </a:solidFill>
                  <a:latin typeface="Arial" pitchFamily="34" charset="0"/>
                  <a:ea typeface="ＭＳ Ｐゴシック"/>
                  <a:cs typeface="Arial" pitchFamily="34" charset="0"/>
                </a:rPr>
                <a:t>22x42</a:t>
              </a:r>
            </a:p>
            <a:p>
              <a:pPr algn="ctr">
                <a:lnSpc>
                  <a:spcPct val="110000"/>
                </a:lnSpc>
                <a:defRPr/>
              </a:pPr>
              <a:r>
                <a:rPr lang="en-US" sz="1200" dirty="0">
                  <a:solidFill>
                    <a:schemeClr val="bg2">
                      <a:lumMod val="40000"/>
                      <a:lumOff val="60000"/>
                    </a:schemeClr>
                  </a:solidFill>
                  <a:latin typeface="Arial" pitchFamily="34" charset="0"/>
                  <a:ea typeface="ＭＳ Ｐゴシック"/>
                  <a:cs typeface="Arial" pitchFamily="34" charset="0"/>
                </a:rPr>
                <a:t>sub-apertures</a:t>
              </a:r>
            </a:p>
          </p:txBody>
        </p:sp>
        <p:sp>
          <p:nvSpPr>
            <p:cNvPr id="20" name="TextBox 19"/>
            <p:cNvSpPr txBox="1"/>
            <p:nvPr/>
          </p:nvSpPr>
          <p:spPr>
            <a:xfrm>
              <a:off x="4212481" y="1628520"/>
              <a:ext cx="863600" cy="863722"/>
            </a:xfrm>
            <a:prstGeom prst="rect">
              <a:avLst/>
            </a:prstGeom>
            <a:solidFill>
              <a:srgbClr val="000000">
                <a:alpha val="20000"/>
              </a:srgbClr>
            </a:solidFill>
            <a:ln w="19050">
              <a:solidFill>
                <a:schemeClr val="tx1"/>
              </a:solidFill>
            </a:ln>
          </p:spPr>
          <p:txBody>
            <a:bodyPr anchor="ctr"/>
            <a:lstStyle/>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11 LVDS</a:t>
              </a:r>
            </a:p>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&amp; </a:t>
              </a:r>
            </a:p>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8800 column ADCs</a:t>
              </a:r>
            </a:p>
          </p:txBody>
        </p:sp>
        <p:sp>
          <p:nvSpPr>
            <p:cNvPr id="22" name="TextBox 21"/>
            <p:cNvSpPr txBox="1"/>
            <p:nvPr/>
          </p:nvSpPr>
          <p:spPr>
            <a:xfrm>
              <a:off x="5939680" y="1628520"/>
              <a:ext cx="865188" cy="863722"/>
            </a:xfrm>
            <a:prstGeom prst="rect">
              <a:avLst/>
            </a:prstGeom>
            <a:solidFill>
              <a:srgbClr val="000000">
                <a:alpha val="23922"/>
              </a:srgbClr>
            </a:solidFill>
            <a:ln w="19050">
              <a:solidFill>
                <a:schemeClr val="tx1"/>
              </a:solidFill>
            </a:ln>
          </p:spPr>
          <p:txBody>
            <a:bodyPr anchor="ctr"/>
            <a:lstStyle/>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11 LVDS &amp; </a:t>
              </a:r>
            </a:p>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8800 column ADCs</a:t>
              </a:r>
            </a:p>
          </p:txBody>
        </p:sp>
        <p:sp>
          <p:nvSpPr>
            <p:cNvPr id="24" name="TextBox 23"/>
            <p:cNvSpPr txBox="1"/>
            <p:nvPr/>
          </p:nvSpPr>
          <p:spPr>
            <a:xfrm>
              <a:off x="6804868" y="1628520"/>
              <a:ext cx="863600" cy="863722"/>
            </a:xfrm>
            <a:prstGeom prst="rect">
              <a:avLst/>
            </a:prstGeom>
            <a:solidFill>
              <a:srgbClr val="000000">
                <a:alpha val="23922"/>
              </a:srgbClr>
            </a:solidFill>
            <a:ln w="19050">
              <a:solidFill>
                <a:schemeClr val="tx1"/>
              </a:solidFill>
            </a:ln>
          </p:spPr>
          <p:txBody>
            <a:bodyPr anchor="ctr"/>
            <a:lstStyle/>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11 LVDS &amp; </a:t>
              </a:r>
            </a:p>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8800 column ADCs</a:t>
              </a:r>
            </a:p>
          </p:txBody>
        </p:sp>
        <p:sp>
          <p:nvSpPr>
            <p:cNvPr id="26" name="TextBox 25"/>
            <p:cNvSpPr txBox="1"/>
            <p:nvPr/>
          </p:nvSpPr>
          <p:spPr>
            <a:xfrm>
              <a:off x="7668344" y="1628800"/>
              <a:ext cx="216024" cy="864096"/>
            </a:xfrm>
            <a:prstGeom prst="rect">
              <a:avLst/>
            </a:prstGeom>
            <a:solidFill>
              <a:srgbClr val="000000">
                <a:alpha val="23922"/>
              </a:srgbClr>
            </a:solidFill>
            <a:ln w="19050">
              <a:solidFill>
                <a:schemeClr val="tx1"/>
              </a:solidFill>
            </a:ln>
          </p:spPr>
          <p:txBody>
            <a:bodyPr vert="vert270" wrap="none" lIns="0" tIns="0" rIns="0" bIns="0" anchor="ctr"/>
            <a:lstStyle/>
            <a:p>
              <a:pPr algn="ctr">
                <a:defRPr/>
              </a:pPr>
              <a:r>
                <a:rPr lang="en-US" sz="1200" dirty="0">
                  <a:solidFill>
                    <a:schemeClr val="bg2">
                      <a:lumMod val="40000"/>
                      <a:lumOff val="60000"/>
                    </a:schemeClr>
                  </a:solidFill>
                  <a:latin typeface="Arial" pitchFamily="34" charset="0"/>
                  <a:ea typeface="ＭＳ Ｐゴシック"/>
                  <a:cs typeface="Arial" pitchFamily="34" charset="0"/>
                </a:rPr>
                <a:t>Corner</a:t>
              </a:r>
            </a:p>
          </p:txBody>
        </p:sp>
        <p:sp>
          <p:nvSpPr>
            <p:cNvPr id="27" name="TextBox 26"/>
            <p:cNvSpPr txBox="1"/>
            <p:nvPr/>
          </p:nvSpPr>
          <p:spPr>
            <a:xfrm>
              <a:off x="7668468" y="2492242"/>
              <a:ext cx="215900" cy="1081241"/>
            </a:xfrm>
            <a:prstGeom prst="rect">
              <a:avLst/>
            </a:prstGeom>
            <a:solidFill>
              <a:srgbClr val="000000">
                <a:alpha val="23922"/>
              </a:srgbClr>
            </a:solidFill>
            <a:ln w="19050">
              <a:solidFill>
                <a:schemeClr val="tx1"/>
              </a:solidFill>
            </a:ln>
          </p:spPr>
          <p:txBody>
            <a:bodyPr vert="vert" wrap="none" lIns="0" tIns="0" rIns="0" bIns="0" anchor="ctr"/>
            <a:lstStyle/>
            <a:p>
              <a:pPr algn="ctr">
                <a:defRPr/>
              </a:pPr>
              <a:r>
                <a:rPr lang="en-US" sz="1200" dirty="0" err="1">
                  <a:solidFill>
                    <a:schemeClr val="bg2">
                      <a:lumMod val="40000"/>
                      <a:lumOff val="60000"/>
                    </a:schemeClr>
                  </a:solidFill>
                  <a:latin typeface="Arial" pitchFamily="34" charset="0"/>
                  <a:ea typeface="ＭＳ Ｐゴシック"/>
                  <a:cs typeface="ＭＳ Ｐゴシック"/>
                </a:rPr>
                <a:t>Yaddressing</a:t>
              </a:r>
              <a:endParaRPr lang="en-US" sz="1200" dirty="0">
                <a:solidFill>
                  <a:schemeClr val="bg2">
                    <a:lumMod val="40000"/>
                    <a:lumOff val="60000"/>
                  </a:schemeClr>
                </a:solidFill>
                <a:latin typeface="Arial" pitchFamily="34" charset="0"/>
                <a:ea typeface="ＭＳ Ｐゴシック"/>
                <a:cs typeface="ＭＳ Ｐゴシック"/>
              </a:endParaRPr>
            </a:p>
          </p:txBody>
        </p:sp>
        <p:sp>
          <p:nvSpPr>
            <p:cNvPr id="28" name="TextBox 27"/>
            <p:cNvSpPr txBox="1"/>
            <p:nvPr/>
          </p:nvSpPr>
          <p:spPr>
            <a:xfrm>
              <a:off x="3995936" y="3573016"/>
              <a:ext cx="216024" cy="1080120"/>
            </a:xfrm>
            <a:prstGeom prst="rect">
              <a:avLst/>
            </a:prstGeom>
            <a:solidFill>
              <a:srgbClr val="00CC00"/>
            </a:solidFill>
            <a:ln w="19050">
              <a:solidFill>
                <a:schemeClr val="tx1"/>
              </a:solidFill>
            </a:ln>
          </p:spPr>
          <p:txBody>
            <a:bodyPr vert="vert270" lIns="0" tIns="0" rIns="0" bIns="0" anchor="ctr"/>
            <a:lstStyle/>
            <a:p>
              <a:pPr algn="ctr">
                <a:defRPr/>
              </a:pPr>
              <a:r>
                <a:rPr lang="en-US" sz="1200" dirty="0" err="1">
                  <a:latin typeface="Arial" pitchFamily="34" charset="0"/>
                  <a:ea typeface="ＭＳ Ｐゴシック"/>
                  <a:cs typeface="ＭＳ Ｐゴシック"/>
                </a:rPr>
                <a:t>Yaddressing</a:t>
              </a:r>
              <a:endParaRPr lang="en-US" sz="1200" dirty="0">
                <a:latin typeface="Arial" pitchFamily="34" charset="0"/>
                <a:ea typeface="ＭＳ Ｐゴシック"/>
                <a:cs typeface="ＭＳ Ｐゴシック"/>
              </a:endParaRPr>
            </a:p>
          </p:txBody>
        </p:sp>
        <p:sp>
          <p:nvSpPr>
            <p:cNvPr id="38929" name="TextBox 28"/>
            <p:cNvSpPr txBox="1">
              <a:spLocks noChangeArrowheads="1"/>
            </p:cNvSpPr>
            <p:nvPr/>
          </p:nvSpPr>
          <p:spPr bwMode="auto">
            <a:xfrm>
              <a:off x="4211960" y="3573016"/>
              <a:ext cx="864096" cy="1080120"/>
            </a:xfrm>
            <a:prstGeom prst="rect">
              <a:avLst/>
            </a:prstGeom>
            <a:solidFill>
              <a:srgbClr val="FFFF00"/>
            </a:solidFill>
            <a:ln w="19050">
              <a:solidFill>
                <a:schemeClr val="tx1"/>
              </a:solidFill>
              <a:miter lim="800000"/>
              <a:headEnd/>
              <a:tailEnd/>
            </a:ln>
          </p:spPr>
          <p:txBody>
            <a:bodyPr lIns="0" rIns="0"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110000"/>
                </a:lnSpc>
              </a:pPr>
              <a:r>
                <a:rPr lang="en-US" sz="1200">
                  <a:cs typeface="Arial" charset="0"/>
                </a:rPr>
                <a:t>22x42</a:t>
              </a:r>
            </a:p>
            <a:p>
              <a:pPr algn="ctr" eaLnBrk="1" hangingPunct="1">
                <a:lnSpc>
                  <a:spcPct val="110000"/>
                </a:lnSpc>
              </a:pPr>
              <a:r>
                <a:rPr lang="en-US" sz="1200">
                  <a:cs typeface="Arial" charset="0"/>
                </a:rPr>
                <a:t>sub-apertures</a:t>
              </a:r>
            </a:p>
          </p:txBody>
        </p:sp>
        <p:sp>
          <p:nvSpPr>
            <p:cNvPr id="38930" name="TextBox 29"/>
            <p:cNvSpPr txBox="1">
              <a:spLocks noChangeArrowheads="1"/>
            </p:cNvSpPr>
            <p:nvPr/>
          </p:nvSpPr>
          <p:spPr bwMode="auto">
            <a:xfrm>
              <a:off x="5076056" y="3573016"/>
              <a:ext cx="864096" cy="1080120"/>
            </a:xfrm>
            <a:prstGeom prst="rect">
              <a:avLst/>
            </a:prstGeom>
            <a:solidFill>
              <a:srgbClr val="FFFF00"/>
            </a:solidFill>
            <a:ln w="19050">
              <a:solidFill>
                <a:schemeClr val="tx1"/>
              </a:solidFill>
              <a:miter lim="800000"/>
              <a:headEnd/>
              <a:tailEnd/>
            </a:ln>
          </p:spPr>
          <p:txBody>
            <a:bodyPr lIns="0" rIns="0"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110000"/>
                </a:lnSpc>
              </a:pPr>
              <a:r>
                <a:rPr lang="en-US" sz="1200">
                  <a:cs typeface="Arial" charset="0"/>
                </a:rPr>
                <a:t>22x42</a:t>
              </a:r>
            </a:p>
            <a:p>
              <a:pPr algn="ctr" eaLnBrk="1" hangingPunct="1">
                <a:lnSpc>
                  <a:spcPct val="110000"/>
                </a:lnSpc>
              </a:pPr>
              <a:r>
                <a:rPr lang="en-US" sz="1200">
                  <a:cs typeface="Arial" charset="0"/>
                </a:rPr>
                <a:t>sub-apertures</a:t>
              </a:r>
            </a:p>
          </p:txBody>
        </p:sp>
        <p:sp>
          <p:nvSpPr>
            <p:cNvPr id="33" name="TextBox 32"/>
            <p:cNvSpPr txBox="1"/>
            <p:nvPr/>
          </p:nvSpPr>
          <p:spPr>
            <a:xfrm>
              <a:off x="7668468" y="3573483"/>
              <a:ext cx="215900" cy="1079653"/>
            </a:xfrm>
            <a:prstGeom prst="rect">
              <a:avLst/>
            </a:prstGeom>
            <a:solidFill>
              <a:srgbClr val="000000">
                <a:alpha val="23922"/>
              </a:srgbClr>
            </a:solidFill>
            <a:ln w="19050">
              <a:solidFill>
                <a:schemeClr val="tx1"/>
              </a:solidFill>
            </a:ln>
          </p:spPr>
          <p:txBody>
            <a:bodyPr vert="vert" wrap="none" lIns="0" tIns="0" rIns="0" bIns="0" anchor="ctr"/>
            <a:lstStyle/>
            <a:p>
              <a:pPr algn="ctr">
                <a:defRPr/>
              </a:pPr>
              <a:r>
                <a:rPr lang="en-US" sz="1200" dirty="0" err="1">
                  <a:solidFill>
                    <a:schemeClr val="bg2">
                      <a:lumMod val="40000"/>
                      <a:lumOff val="60000"/>
                    </a:schemeClr>
                  </a:solidFill>
                  <a:latin typeface="Arial" pitchFamily="34" charset="0"/>
                  <a:ea typeface="ＭＳ Ｐゴシック"/>
                  <a:cs typeface="ＭＳ Ｐゴシック"/>
                </a:rPr>
                <a:t>Yaddressing</a:t>
              </a:r>
              <a:endParaRPr lang="en-US" sz="1200" dirty="0">
                <a:solidFill>
                  <a:schemeClr val="bg2">
                    <a:lumMod val="40000"/>
                    <a:lumOff val="60000"/>
                  </a:schemeClr>
                </a:solidFill>
                <a:latin typeface="Arial" pitchFamily="34" charset="0"/>
                <a:ea typeface="ＭＳ Ｐゴシック"/>
                <a:cs typeface="ＭＳ Ｐゴシック"/>
              </a:endParaRPr>
            </a:p>
          </p:txBody>
        </p:sp>
        <p:sp>
          <p:nvSpPr>
            <p:cNvPr id="34" name="TextBox 33"/>
            <p:cNvSpPr txBox="1"/>
            <p:nvPr/>
          </p:nvSpPr>
          <p:spPr>
            <a:xfrm>
              <a:off x="3996581" y="4653137"/>
              <a:ext cx="215900" cy="863722"/>
            </a:xfrm>
            <a:prstGeom prst="rect">
              <a:avLst/>
            </a:prstGeom>
            <a:solidFill>
              <a:srgbClr val="33CCFF"/>
            </a:solidFill>
            <a:ln w="19050">
              <a:solidFill>
                <a:schemeClr val="tx1"/>
              </a:solidFill>
            </a:ln>
          </p:spPr>
          <p:txBody>
            <a:bodyPr vert="vert" lIns="0" tIns="0" rIns="0" bIns="0" anchor="ctr"/>
            <a:lstStyle/>
            <a:p>
              <a:pPr algn="ctr">
                <a:defRPr/>
              </a:pPr>
              <a:r>
                <a:rPr lang="en-US" sz="1200" dirty="0">
                  <a:latin typeface="Arial" pitchFamily="34" charset="0"/>
                  <a:ea typeface="ＭＳ Ｐゴシック"/>
                  <a:cs typeface="Arial" pitchFamily="34" charset="0"/>
                </a:rPr>
                <a:t>Corner</a:t>
              </a:r>
            </a:p>
          </p:txBody>
        </p:sp>
        <p:sp>
          <p:nvSpPr>
            <p:cNvPr id="38933" name="TextBox 34"/>
            <p:cNvSpPr txBox="1">
              <a:spLocks noChangeArrowheads="1"/>
            </p:cNvSpPr>
            <p:nvPr/>
          </p:nvSpPr>
          <p:spPr bwMode="auto">
            <a:xfrm>
              <a:off x="4211960" y="4653136"/>
              <a:ext cx="864096" cy="864096"/>
            </a:xfrm>
            <a:prstGeom prst="rect">
              <a:avLst/>
            </a:prstGeom>
            <a:solidFill>
              <a:srgbClr val="FF99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90000"/>
                </a:lnSpc>
              </a:pPr>
              <a:r>
                <a:rPr lang="en-US" sz="1200">
                  <a:cs typeface="Arial" charset="0"/>
                </a:rPr>
                <a:t>8800 column ADCs</a:t>
              </a:r>
            </a:p>
            <a:p>
              <a:pPr algn="ctr" eaLnBrk="1" hangingPunct="1">
                <a:lnSpc>
                  <a:spcPct val="90000"/>
                </a:lnSpc>
              </a:pPr>
              <a:r>
                <a:rPr lang="en-US" sz="1200">
                  <a:cs typeface="Arial" charset="0"/>
                </a:rPr>
                <a:t>&amp;</a:t>
              </a:r>
            </a:p>
            <a:p>
              <a:pPr algn="ctr" eaLnBrk="1" hangingPunct="1">
                <a:lnSpc>
                  <a:spcPct val="90000"/>
                </a:lnSpc>
              </a:pPr>
              <a:r>
                <a:rPr lang="en-US" sz="1200">
                  <a:cs typeface="Arial" charset="0"/>
                </a:rPr>
                <a:t>11 LVDS </a:t>
              </a:r>
            </a:p>
          </p:txBody>
        </p:sp>
        <p:sp>
          <p:nvSpPr>
            <p:cNvPr id="38934" name="TextBox 35"/>
            <p:cNvSpPr txBox="1">
              <a:spLocks noChangeArrowheads="1"/>
            </p:cNvSpPr>
            <p:nvPr/>
          </p:nvSpPr>
          <p:spPr bwMode="auto">
            <a:xfrm>
              <a:off x="5076056" y="4653136"/>
              <a:ext cx="864096" cy="864096"/>
            </a:xfrm>
            <a:prstGeom prst="rect">
              <a:avLst/>
            </a:prstGeom>
            <a:solidFill>
              <a:srgbClr val="FF99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90000"/>
                </a:lnSpc>
              </a:pPr>
              <a:r>
                <a:rPr lang="en-US" sz="1200">
                  <a:cs typeface="Arial" charset="0"/>
                </a:rPr>
                <a:t>8800 column ADCs</a:t>
              </a:r>
            </a:p>
            <a:p>
              <a:pPr algn="ctr" eaLnBrk="1" hangingPunct="1">
                <a:lnSpc>
                  <a:spcPct val="90000"/>
                </a:lnSpc>
              </a:pPr>
              <a:r>
                <a:rPr lang="en-US" sz="1200">
                  <a:cs typeface="Arial" charset="0"/>
                </a:rPr>
                <a:t>&amp;</a:t>
              </a:r>
            </a:p>
            <a:p>
              <a:pPr algn="ctr" eaLnBrk="1" hangingPunct="1">
                <a:lnSpc>
                  <a:spcPct val="90000"/>
                </a:lnSpc>
              </a:pPr>
              <a:r>
                <a:rPr lang="en-US" sz="1200">
                  <a:cs typeface="Arial" charset="0"/>
                </a:rPr>
                <a:t>11 LVDS  </a:t>
              </a:r>
            </a:p>
          </p:txBody>
        </p:sp>
        <p:sp>
          <p:nvSpPr>
            <p:cNvPr id="37" name="TextBox 36"/>
            <p:cNvSpPr txBox="1"/>
            <p:nvPr/>
          </p:nvSpPr>
          <p:spPr>
            <a:xfrm>
              <a:off x="5939680" y="4653137"/>
              <a:ext cx="865188" cy="863722"/>
            </a:xfrm>
            <a:prstGeom prst="rect">
              <a:avLst/>
            </a:prstGeom>
            <a:solidFill>
              <a:srgbClr val="000000">
                <a:alpha val="23922"/>
              </a:srgbClr>
            </a:solidFill>
            <a:ln w="19050">
              <a:solidFill>
                <a:schemeClr val="tx1"/>
              </a:solidFill>
            </a:ln>
          </p:spPr>
          <p:txBody>
            <a:bodyPr anchor="ctr"/>
            <a:lstStyle/>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8800 column ADCs</a:t>
              </a:r>
            </a:p>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&amp;</a:t>
              </a:r>
            </a:p>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11 LVDS </a:t>
              </a:r>
            </a:p>
          </p:txBody>
        </p:sp>
        <p:sp>
          <p:nvSpPr>
            <p:cNvPr id="38" name="TextBox 37"/>
            <p:cNvSpPr txBox="1"/>
            <p:nvPr/>
          </p:nvSpPr>
          <p:spPr>
            <a:xfrm>
              <a:off x="6804868" y="4653137"/>
              <a:ext cx="863600" cy="863722"/>
            </a:xfrm>
            <a:prstGeom prst="rect">
              <a:avLst/>
            </a:prstGeom>
            <a:solidFill>
              <a:srgbClr val="000000">
                <a:alpha val="23922"/>
              </a:srgbClr>
            </a:solidFill>
            <a:ln w="19050">
              <a:solidFill>
                <a:schemeClr val="tx1"/>
              </a:solidFill>
            </a:ln>
          </p:spPr>
          <p:txBody>
            <a:bodyPr anchor="ctr"/>
            <a:lstStyle/>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8800 column ADCs</a:t>
              </a:r>
            </a:p>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&amp;</a:t>
              </a:r>
            </a:p>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11 LVDS  </a:t>
              </a:r>
            </a:p>
          </p:txBody>
        </p:sp>
        <p:sp>
          <p:nvSpPr>
            <p:cNvPr id="39" name="TextBox 38"/>
            <p:cNvSpPr txBox="1"/>
            <p:nvPr/>
          </p:nvSpPr>
          <p:spPr>
            <a:xfrm>
              <a:off x="7668468" y="4653137"/>
              <a:ext cx="215900" cy="863722"/>
            </a:xfrm>
            <a:prstGeom prst="rect">
              <a:avLst/>
            </a:prstGeom>
            <a:solidFill>
              <a:srgbClr val="000000">
                <a:alpha val="23922"/>
              </a:srgbClr>
            </a:solidFill>
            <a:ln w="19050">
              <a:solidFill>
                <a:schemeClr val="tx1"/>
              </a:solidFill>
            </a:ln>
          </p:spPr>
          <p:txBody>
            <a:bodyPr vert="vert" wrap="none" lIns="0" tIns="0" rIns="0" bIns="0" anchor="ctr"/>
            <a:lstStyle/>
            <a:p>
              <a:pPr algn="ctr">
                <a:defRPr/>
              </a:pPr>
              <a:r>
                <a:rPr lang="en-US" sz="1200" dirty="0">
                  <a:solidFill>
                    <a:schemeClr val="bg2">
                      <a:lumMod val="40000"/>
                      <a:lumOff val="60000"/>
                    </a:schemeClr>
                  </a:solidFill>
                  <a:latin typeface="Arial" pitchFamily="34" charset="0"/>
                  <a:ea typeface="ＭＳ Ｐゴシック"/>
                  <a:cs typeface="Arial" pitchFamily="34" charset="0"/>
                </a:rPr>
                <a:t>Corner</a:t>
              </a:r>
            </a:p>
          </p:txBody>
        </p:sp>
        <p:sp>
          <p:nvSpPr>
            <p:cNvPr id="41" name="Isosceles Triangle 40"/>
            <p:cNvSpPr/>
            <p:nvPr/>
          </p:nvSpPr>
          <p:spPr bwMode="auto">
            <a:xfrm>
              <a:off x="4499819" y="1268107"/>
              <a:ext cx="288925" cy="360413"/>
            </a:xfrm>
            <a:prstGeom prst="triangle">
              <a:avLst/>
            </a:prstGeom>
            <a:solidFill>
              <a:schemeClr val="bg2">
                <a:lumMod val="40000"/>
                <a:lumOff val="60000"/>
              </a:schemeClr>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a:ea typeface="ＭＳ Ｐゴシック" pitchFamily="1" charset="-128"/>
                <a:cs typeface="ＭＳ Ｐゴシック"/>
              </a:endParaRPr>
            </a:p>
          </p:txBody>
        </p:sp>
        <p:sp>
          <p:nvSpPr>
            <p:cNvPr id="42" name="Isosceles Triangle 41"/>
            <p:cNvSpPr/>
            <p:nvPr/>
          </p:nvSpPr>
          <p:spPr bwMode="auto">
            <a:xfrm>
              <a:off x="6228605" y="1268107"/>
              <a:ext cx="287338" cy="360413"/>
            </a:xfrm>
            <a:prstGeom prst="triangle">
              <a:avLst/>
            </a:prstGeom>
            <a:solidFill>
              <a:schemeClr val="bg2">
                <a:lumMod val="40000"/>
                <a:lumOff val="60000"/>
              </a:schemeClr>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a:ea typeface="ＭＳ Ｐゴシック" pitchFamily="1" charset="-128"/>
                <a:cs typeface="ＭＳ Ｐゴシック"/>
              </a:endParaRPr>
            </a:p>
          </p:txBody>
        </p:sp>
        <p:sp>
          <p:nvSpPr>
            <p:cNvPr id="43" name="Isosceles Triangle 42"/>
            <p:cNvSpPr/>
            <p:nvPr/>
          </p:nvSpPr>
          <p:spPr bwMode="auto">
            <a:xfrm>
              <a:off x="5363419" y="1268107"/>
              <a:ext cx="288925" cy="360413"/>
            </a:xfrm>
            <a:prstGeom prst="triangle">
              <a:avLst/>
            </a:prstGeom>
            <a:solidFill>
              <a:schemeClr val="bg2">
                <a:lumMod val="40000"/>
                <a:lumOff val="60000"/>
              </a:schemeClr>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a:ea typeface="ＭＳ Ｐゴシック" pitchFamily="1" charset="-128"/>
                <a:cs typeface="ＭＳ Ｐゴシック"/>
              </a:endParaRPr>
            </a:p>
          </p:txBody>
        </p:sp>
        <p:sp>
          <p:nvSpPr>
            <p:cNvPr id="44" name="Isosceles Triangle 43"/>
            <p:cNvSpPr/>
            <p:nvPr/>
          </p:nvSpPr>
          <p:spPr bwMode="auto">
            <a:xfrm>
              <a:off x="7092205" y="1268107"/>
              <a:ext cx="287338" cy="360413"/>
            </a:xfrm>
            <a:prstGeom prst="triangle">
              <a:avLst/>
            </a:prstGeom>
            <a:solidFill>
              <a:schemeClr val="bg2">
                <a:lumMod val="40000"/>
                <a:lumOff val="60000"/>
              </a:schemeClr>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a:ea typeface="ＭＳ Ｐゴシック" pitchFamily="1" charset="-128"/>
                <a:cs typeface="ＭＳ Ｐゴシック"/>
              </a:endParaRPr>
            </a:p>
          </p:txBody>
        </p:sp>
        <p:sp>
          <p:nvSpPr>
            <p:cNvPr id="47" name="Isosceles Triangle 46"/>
            <p:cNvSpPr/>
            <p:nvPr/>
          </p:nvSpPr>
          <p:spPr bwMode="auto">
            <a:xfrm rot="10800000">
              <a:off x="7092205" y="5516859"/>
              <a:ext cx="287338" cy="360413"/>
            </a:xfrm>
            <a:prstGeom prst="triangle">
              <a:avLst/>
            </a:prstGeom>
            <a:solidFill>
              <a:schemeClr val="bg2">
                <a:lumMod val="40000"/>
                <a:lumOff val="60000"/>
              </a:schemeClr>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a:ea typeface="ＭＳ Ｐゴシック" pitchFamily="1" charset="-128"/>
                <a:cs typeface="ＭＳ Ｐゴシック"/>
              </a:endParaRPr>
            </a:p>
          </p:txBody>
        </p:sp>
        <p:sp>
          <p:nvSpPr>
            <p:cNvPr id="38943" name="Isosceles Triangle 47"/>
            <p:cNvSpPr>
              <a:spLocks noChangeArrowheads="1"/>
            </p:cNvSpPr>
            <p:nvPr/>
          </p:nvSpPr>
          <p:spPr bwMode="auto">
            <a:xfrm rot="10800000">
              <a:off x="5364088" y="5517232"/>
              <a:ext cx="288032" cy="360040"/>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49" name="Isosceles Triangle 48"/>
            <p:cNvSpPr/>
            <p:nvPr/>
          </p:nvSpPr>
          <p:spPr bwMode="auto">
            <a:xfrm rot="10800000">
              <a:off x="6228605" y="5516859"/>
              <a:ext cx="287338" cy="360413"/>
            </a:xfrm>
            <a:prstGeom prst="triangle">
              <a:avLst/>
            </a:prstGeom>
            <a:solidFill>
              <a:schemeClr val="bg2">
                <a:lumMod val="40000"/>
                <a:lumOff val="60000"/>
              </a:schemeClr>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a:ea typeface="ＭＳ Ｐゴシック" pitchFamily="1" charset="-128"/>
                <a:cs typeface="ＭＳ Ｐゴシック"/>
              </a:endParaRPr>
            </a:p>
          </p:txBody>
        </p:sp>
        <p:sp>
          <p:nvSpPr>
            <p:cNvPr id="38945" name="Isosceles Triangle 49"/>
            <p:cNvSpPr>
              <a:spLocks noChangeArrowheads="1"/>
            </p:cNvSpPr>
            <p:nvPr/>
          </p:nvSpPr>
          <p:spPr bwMode="auto">
            <a:xfrm rot="10800000">
              <a:off x="4499992" y="5517232"/>
              <a:ext cx="288032" cy="360040"/>
            </a:xfrm>
            <a:prstGeom prst="triangle">
              <a:avLst>
                <a:gd name="adj"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grpSp>
          <p:nvGrpSpPr>
            <p:cNvPr id="38946" name="Group 55"/>
            <p:cNvGrpSpPr>
              <a:grpSpLocks/>
            </p:cNvGrpSpPr>
            <p:nvPr/>
          </p:nvGrpSpPr>
          <p:grpSpPr bwMode="auto">
            <a:xfrm>
              <a:off x="4211960" y="980728"/>
              <a:ext cx="864096" cy="216024"/>
              <a:chOff x="2555776" y="692696"/>
              <a:chExt cx="792088" cy="216024"/>
            </a:xfrm>
          </p:grpSpPr>
          <p:cxnSp>
            <p:nvCxnSpPr>
              <p:cNvPr id="38970" name="Straight Arrow Connector 52"/>
              <p:cNvCxnSpPr>
                <a:cxnSpLocks noChangeShapeType="1"/>
              </p:cNvCxnSpPr>
              <p:nvPr/>
            </p:nvCxnSpPr>
            <p:spPr bwMode="auto">
              <a:xfrm>
                <a:off x="2555776" y="908720"/>
                <a:ext cx="792088" cy="0"/>
              </a:xfrm>
              <a:prstGeom prst="straightConnector1">
                <a:avLst/>
              </a:prstGeom>
              <a:noFill/>
              <a:ln w="190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8971" name="TextBox 53"/>
              <p:cNvSpPr txBox="1">
                <a:spLocks noChangeArrowheads="1"/>
              </p:cNvSpPr>
              <p:nvPr/>
            </p:nvSpPr>
            <p:spPr bwMode="auto">
              <a:xfrm>
                <a:off x="2644043" y="692696"/>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10.56mm</a:t>
                </a:r>
              </a:p>
            </p:txBody>
          </p:sp>
        </p:grpSp>
        <p:grpSp>
          <p:nvGrpSpPr>
            <p:cNvPr id="38947" name="Group 56"/>
            <p:cNvGrpSpPr>
              <a:grpSpLocks/>
            </p:cNvGrpSpPr>
            <p:nvPr/>
          </p:nvGrpSpPr>
          <p:grpSpPr bwMode="auto">
            <a:xfrm>
              <a:off x="5076056" y="980728"/>
              <a:ext cx="864096" cy="216024"/>
              <a:chOff x="2555776" y="692696"/>
              <a:chExt cx="792088" cy="216024"/>
            </a:xfrm>
          </p:grpSpPr>
          <p:cxnSp>
            <p:nvCxnSpPr>
              <p:cNvPr id="38968" name="Straight Arrow Connector 57"/>
              <p:cNvCxnSpPr>
                <a:cxnSpLocks noChangeShapeType="1"/>
              </p:cNvCxnSpPr>
              <p:nvPr/>
            </p:nvCxnSpPr>
            <p:spPr bwMode="auto">
              <a:xfrm>
                <a:off x="2555776" y="908720"/>
                <a:ext cx="792088" cy="0"/>
              </a:xfrm>
              <a:prstGeom prst="straightConnector1">
                <a:avLst/>
              </a:prstGeom>
              <a:noFill/>
              <a:ln w="190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8969" name="TextBox 58"/>
              <p:cNvSpPr txBox="1">
                <a:spLocks noChangeArrowheads="1"/>
              </p:cNvSpPr>
              <p:nvPr/>
            </p:nvSpPr>
            <p:spPr bwMode="auto">
              <a:xfrm>
                <a:off x="2644043" y="692696"/>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10.56mm</a:t>
                </a:r>
              </a:p>
            </p:txBody>
          </p:sp>
        </p:grpSp>
        <p:grpSp>
          <p:nvGrpSpPr>
            <p:cNvPr id="38948" name="Group 59"/>
            <p:cNvGrpSpPr>
              <a:grpSpLocks/>
            </p:cNvGrpSpPr>
            <p:nvPr/>
          </p:nvGrpSpPr>
          <p:grpSpPr bwMode="auto">
            <a:xfrm>
              <a:off x="6804248" y="980728"/>
              <a:ext cx="864096" cy="216024"/>
              <a:chOff x="2555776" y="692696"/>
              <a:chExt cx="792088" cy="216024"/>
            </a:xfrm>
          </p:grpSpPr>
          <p:cxnSp>
            <p:nvCxnSpPr>
              <p:cNvPr id="61" name="Straight Arrow Connector 60"/>
              <p:cNvCxnSpPr/>
              <p:nvPr/>
            </p:nvCxnSpPr>
            <p:spPr bwMode="auto">
              <a:xfrm>
                <a:off x="2556344" y="908627"/>
                <a:ext cx="791633" cy="0"/>
              </a:xfrm>
              <a:prstGeom prst="straightConnector1">
                <a:avLst/>
              </a:prstGeom>
              <a:noFill/>
              <a:ln w="19050" cap="flat" cmpd="sng" algn="ctr">
                <a:solidFill>
                  <a:schemeClr val="bg2">
                    <a:lumMod val="40000"/>
                    <a:lumOff val="60000"/>
                  </a:schemeClr>
                </a:solidFill>
                <a:prstDash val="solid"/>
                <a:round/>
                <a:headEnd type="triangle" w="med" len="med"/>
                <a:tailEnd type="triangle" w="med" len="med"/>
              </a:ln>
              <a:effectLst/>
            </p:spPr>
          </p:cxnSp>
          <p:sp>
            <p:nvSpPr>
              <p:cNvPr id="62" name="TextBox 61"/>
              <p:cNvSpPr txBox="1"/>
              <p:nvPr/>
            </p:nvSpPr>
            <p:spPr>
              <a:xfrm>
                <a:off x="2669851" y="692696"/>
                <a:ext cx="564621" cy="215931"/>
              </a:xfrm>
              <a:prstGeom prst="rect">
                <a:avLst/>
              </a:prstGeom>
              <a:noFill/>
              <a:ln>
                <a:solidFill>
                  <a:schemeClr val="bg2">
                    <a:lumMod val="40000"/>
                    <a:lumOff val="60000"/>
                  </a:schemeClr>
                </a:solidFill>
              </a:ln>
            </p:spPr>
            <p:txBody>
              <a:bodyPr wrap="none" lIns="0" tIns="0" rIns="0" bIns="0" anchor="ctr">
                <a:spAutoFit/>
              </a:bodyPr>
              <a:lstStyle/>
              <a:p>
                <a:pPr algn="ctr">
                  <a:defRPr/>
                </a:pPr>
                <a:r>
                  <a:rPr lang="en-US" sz="1400" dirty="0">
                    <a:solidFill>
                      <a:schemeClr val="bg2">
                        <a:lumMod val="40000"/>
                        <a:lumOff val="60000"/>
                      </a:schemeClr>
                    </a:solidFill>
                    <a:latin typeface="Arial Narrow" pitchFamily="34" charset="0"/>
                    <a:ea typeface="ＭＳ Ｐゴシック"/>
                    <a:cs typeface="ＭＳ Ｐゴシック"/>
                  </a:rPr>
                  <a:t>10.56mm</a:t>
                </a:r>
              </a:p>
            </p:txBody>
          </p:sp>
        </p:grpSp>
        <p:grpSp>
          <p:nvGrpSpPr>
            <p:cNvPr id="38949" name="Group 62"/>
            <p:cNvGrpSpPr>
              <a:grpSpLocks/>
            </p:cNvGrpSpPr>
            <p:nvPr/>
          </p:nvGrpSpPr>
          <p:grpSpPr bwMode="auto">
            <a:xfrm>
              <a:off x="5940152" y="980728"/>
              <a:ext cx="864096" cy="216024"/>
              <a:chOff x="2555776" y="692696"/>
              <a:chExt cx="792088" cy="216024"/>
            </a:xfrm>
          </p:grpSpPr>
          <p:cxnSp>
            <p:nvCxnSpPr>
              <p:cNvPr id="64" name="Straight Arrow Connector 63"/>
              <p:cNvCxnSpPr/>
              <p:nvPr/>
            </p:nvCxnSpPr>
            <p:spPr bwMode="auto">
              <a:xfrm>
                <a:off x="2555343" y="908627"/>
                <a:ext cx="793089" cy="0"/>
              </a:xfrm>
              <a:prstGeom prst="straightConnector1">
                <a:avLst/>
              </a:prstGeom>
              <a:noFill/>
              <a:ln w="19050" cap="flat" cmpd="sng" algn="ctr">
                <a:solidFill>
                  <a:schemeClr val="bg2">
                    <a:lumMod val="40000"/>
                    <a:lumOff val="60000"/>
                  </a:schemeClr>
                </a:solidFill>
                <a:prstDash val="solid"/>
                <a:round/>
                <a:headEnd type="triangle" w="med" len="med"/>
                <a:tailEnd type="triangle" w="med" len="med"/>
              </a:ln>
              <a:effectLst/>
            </p:spPr>
          </p:cxnSp>
          <p:sp>
            <p:nvSpPr>
              <p:cNvPr id="65" name="TextBox 64"/>
              <p:cNvSpPr txBox="1"/>
              <p:nvPr/>
            </p:nvSpPr>
            <p:spPr>
              <a:xfrm>
                <a:off x="2668850" y="692696"/>
                <a:ext cx="566077" cy="215931"/>
              </a:xfrm>
              <a:prstGeom prst="rect">
                <a:avLst/>
              </a:prstGeom>
              <a:noFill/>
              <a:ln>
                <a:solidFill>
                  <a:schemeClr val="bg2">
                    <a:lumMod val="40000"/>
                    <a:lumOff val="60000"/>
                  </a:schemeClr>
                </a:solidFill>
              </a:ln>
            </p:spPr>
            <p:txBody>
              <a:bodyPr wrap="none" lIns="0" tIns="0" rIns="0" bIns="0" anchor="ctr">
                <a:spAutoFit/>
              </a:bodyPr>
              <a:lstStyle/>
              <a:p>
                <a:pPr algn="ctr">
                  <a:defRPr/>
                </a:pPr>
                <a:r>
                  <a:rPr lang="en-US" sz="1400" dirty="0">
                    <a:solidFill>
                      <a:schemeClr val="bg2">
                        <a:lumMod val="40000"/>
                        <a:lumOff val="60000"/>
                      </a:schemeClr>
                    </a:solidFill>
                    <a:latin typeface="Arial Narrow" pitchFamily="34" charset="0"/>
                    <a:ea typeface="ＭＳ Ｐゴシック"/>
                    <a:cs typeface="ＭＳ Ｐゴシック"/>
                  </a:rPr>
                  <a:t>10.56mm</a:t>
                </a:r>
              </a:p>
            </p:txBody>
          </p:sp>
        </p:grpSp>
        <p:sp>
          <p:nvSpPr>
            <p:cNvPr id="88" name="TextBox 87"/>
            <p:cNvSpPr txBox="1"/>
            <p:nvPr/>
          </p:nvSpPr>
          <p:spPr>
            <a:xfrm>
              <a:off x="5076081" y="1628520"/>
              <a:ext cx="863600" cy="863722"/>
            </a:xfrm>
            <a:prstGeom prst="rect">
              <a:avLst/>
            </a:prstGeom>
            <a:solidFill>
              <a:srgbClr val="000000">
                <a:alpha val="20000"/>
              </a:srgbClr>
            </a:solidFill>
            <a:ln w="19050">
              <a:solidFill>
                <a:schemeClr val="tx1"/>
              </a:solidFill>
            </a:ln>
          </p:spPr>
          <p:txBody>
            <a:bodyPr anchor="ctr"/>
            <a:lstStyle/>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11 LVDS &amp; </a:t>
              </a:r>
            </a:p>
            <a:p>
              <a:pPr algn="ctr">
                <a:lnSpc>
                  <a:spcPct val="90000"/>
                </a:lnSpc>
                <a:defRPr/>
              </a:pPr>
              <a:r>
                <a:rPr lang="en-US" sz="1200" dirty="0">
                  <a:solidFill>
                    <a:schemeClr val="bg2">
                      <a:lumMod val="40000"/>
                      <a:lumOff val="60000"/>
                    </a:schemeClr>
                  </a:solidFill>
                  <a:latin typeface="Arial" pitchFamily="34" charset="0"/>
                  <a:ea typeface="ＭＳ Ｐゴシック"/>
                  <a:cs typeface="Arial" pitchFamily="34" charset="0"/>
                </a:rPr>
                <a:t>8800 column ADCs</a:t>
              </a:r>
            </a:p>
          </p:txBody>
        </p:sp>
        <p:grpSp>
          <p:nvGrpSpPr>
            <p:cNvPr id="38951" name="Group 118"/>
            <p:cNvGrpSpPr>
              <a:grpSpLocks/>
            </p:cNvGrpSpPr>
            <p:nvPr/>
          </p:nvGrpSpPr>
          <p:grpSpPr bwMode="auto">
            <a:xfrm>
              <a:off x="3275856" y="2492896"/>
              <a:ext cx="615553" cy="1080120"/>
              <a:chOff x="2699792" y="2492896"/>
              <a:chExt cx="615553" cy="1080120"/>
            </a:xfrm>
          </p:grpSpPr>
          <p:cxnSp>
            <p:nvCxnSpPr>
              <p:cNvPr id="67" name="Straight Arrow Connector 66"/>
              <p:cNvCxnSpPr/>
              <p:nvPr/>
            </p:nvCxnSpPr>
            <p:spPr bwMode="auto">
              <a:xfrm flipV="1">
                <a:off x="2988717" y="2492242"/>
                <a:ext cx="0" cy="431861"/>
              </a:xfrm>
              <a:prstGeom prst="straightConnector1">
                <a:avLst/>
              </a:prstGeom>
              <a:noFill/>
              <a:ln w="19050" cap="flat" cmpd="sng" algn="ctr">
                <a:solidFill>
                  <a:schemeClr val="bg2">
                    <a:lumMod val="40000"/>
                    <a:lumOff val="60000"/>
                  </a:schemeClr>
                </a:solidFill>
                <a:prstDash val="solid"/>
                <a:round/>
                <a:headEnd type="none" w="med" len="med"/>
                <a:tailEnd type="triangle" w="med" len="med"/>
              </a:ln>
              <a:effectLst/>
            </p:spPr>
          </p:cxnSp>
          <p:sp>
            <p:nvSpPr>
              <p:cNvPr id="68" name="TextBox 67"/>
              <p:cNvSpPr txBox="1"/>
              <p:nvPr/>
            </p:nvSpPr>
            <p:spPr>
              <a:xfrm>
                <a:off x="2699792" y="2924103"/>
                <a:ext cx="615950" cy="215931"/>
              </a:xfrm>
              <a:prstGeom prst="rect">
                <a:avLst/>
              </a:prstGeom>
              <a:noFill/>
              <a:ln>
                <a:solidFill>
                  <a:schemeClr val="bg2">
                    <a:lumMod val="40000"/>
                    <a:lumOff val="60000"/>
                  </a:schemeClr>
                </a:solidFill>
              </a:ln>
            </p:spPr>
            <p:txBody>
              <a:bodyPr wrap="none" lIns="0" tIns="0" rIns="0" bIns="0" anchor="ctr">
                <a:spAutoFit/>
              </a:bodyPr>
              <a:lstStyle/>
              <a:p>
                <a:pPr algn="ctr">
                  <a:defRPr/>
                </a:pPr>
                <a:r>
                  <a:rPr lang="en-US" sz="1400" dirty="0">
                    <a:solidFill>
                      <a:schemeClr val="bg2">
                        <a:lumMod val="40000"/>
                        <a:lumOff val="60000"/>
                      </a:schemeClr>
                    </a:solidFill>
                    <a:latin typeface="Arial Narrow" pitchFamily="34" charset="0"/>
                    <a:ea typeface="ＭＳ Ｐゴシック"/>
                    <a:cs typeface="ＭＳ Ｐゴシック"/>
                  </a:rPr>
                  <a:t>20.16mm</a:t>
                </a:r>
              </a:p>
            </p:txBody>
          </p:sp>
          <p:cxnSp>
            <p:nvCxnSpPr>
              <p:cNvPr id="115" name="Straight Arrow Connector 114"/>
              <p:cNvCxnSpPr/>
              <p:nvPr/>
            </p:nvCxnSpPr>
            <p:spPr bwMode="auto">
              <a:xfrm flipV="1">
                <a:off x="2988717" y="3141622"/>
                <a:ext cx="0" cy="431861"/>
              </a:xfrm>
              <a:prstGeom prst="straightConnector1">
                <a:avLst/>
              </a:prstGeom>
              <a:noFill/>
              <a:ln w="19050" cap="flat" cmpd="sng" algn="ctr">
                <a:solidFill>
                  <a:schemeClr val="bg2">
                    <a:lumMod val="40000"/>
                    <a:lumOff val="60000"/>
                  </a:schemeClr>
                </a:solidFill>
                <a:prstDash val="solid"/>
                <a:round/>
                <a:headEnd type="triangle" w="med" len="med"/>
                <a:tailEnd type="none" w="med" len="med"/>
              </a:ln>
              <a:effectLst/>
            </p:spPr>
          </p:cxnSp>
        </p:grpSp>
        <p:grpSp>
          <p:nvGrpSpPr>
            <p:cNvPr id="38952" name="Group 119"/>
            <p:cNvGrpSpPr>
              <a:grpSpLocks/>
            </p:cNvGrpSpPr>
            <p:nvPr/>
          </p:nvGrpSpPr>
          <p:grpSpPr bwMode="auto">
            <a:xfrm>
              <a:off x="3275856" y="3573016"/>
              <a:ext cx="615553" cy="1080120"/>
              <a:chOff x="2699792" y="2492896"/>
              <a:chExt cx="615553" cy="1080120"/>
            </a:xfrm>
          </p:grpSpPr>
          <p:cxnSp>
            <p:nvCxnSpPr>
              <p:cNvPr id="38958" name="Straight Arrow Connector 120"/>
              <p:cNvCxnSpPr>
                <a:cxnSpLocks noChangeShapeType="1"/>
              </p:cNvCxnSpPr>
              <p:nvPr/>
            </p:nvCxnSpPr>
            <p:spPr bwMode="auto">
              <a:xfrm flipV="1">
                <a:off x="2987824" y="2492896"/>
                <a:ext cx="0" cy="432048"/>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8959" name="TextBox 121"/>
              <p:cNvSpPr txBox="1">
                <a:spLocks noChangeArrowheads="1"/>
              </p:cNvSpPr>
              <p:nvPr/>
            </p:nvSpPr>
            <p:spPr bwMode="auto">
              <a:xfrm>
                <a:off x="2699792" y="2924944"/>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latin typeface="Arial Narrow" pitchFamily="34" charset="0"/>
                  </a:rPr>
                  <a:t>20.16mm</a:t>
                </a:r>
              </a:p>
            </p:txBody>
          </p:sp>
          <p:cxnSp>
            <p:nvCxnSpPr>
              <p:cNvPr id="38960" name="Straight Arrow Connector 122"/>
              <p:cNvCxnSpPr>
                <a:cxnSpLocks noChangeShapeType="1"/>
              </p:cNvCxnSpPr>
              <p:nvPr/>
            </p:nvCxnSpPr>
            <p:spPr bwMode="auto">
              <a:xfrm flipV="1">
                <a:off x="2987824" y="3140968"/>
                <a:ext cx="0" cy="432048"/>
              </a:xfrm>
              <a:prstGeom prst="straightConnector1">
                <a:avLst/>
              </a:prstGeom>
              <a:noFill/>
              <a:ln w="19050" algn="ctr">
                <a:solidFill>
                  <a:schemeClr val="tx1"/>
                </a:solidFill>
                <a:round/>
                <a:headEnd type="triangle" w="med" len="med"/>
                <a:tailEnd/>
              </a:ln>
              <a:extLst>
                <a:ext uri="{909E8E84-426E-40DD-AFC4-6F175D3DCCD1}">
                  <a14:hiddenFill xmlns:a14="http://schemas.microsoft.com/office/drawing/2010/main">
                    <a:noFill/>
                  </a14:hiddenFill>
                </a:ext>
              </a:extLst>
            </p:spPr>
          </p:cxnSp>
        </p:grpSp>
        <p:sp>
          <p:nvSpPr>
            <p:cNvPr id="92" name="TextBox 91"/>
            <p:cNvSpPr txBox="1"/>
            <p:nvPr/>
          </p:nvSpPr>
          <p:spPr>
            <a:xfrm>
              <a:off x="5076081" y="2492242"/>
              <a:ext cx="863600" cy="1081241"/>
            </a:xfrm>
            <a:prstGeom prst="rect">
              <a:avLst/>
            </a:prstGeom>
            <a:solidFill>
              <a:srgbClr val="000000">
                <a:alpha val="20000"/>
              </a:srgbClr>
            </a:solidFill>
            <a:ln w="19050">
              <a:solidFill>
                <a:schemeClr val="tx1"/>
              </a:solidFill>
            </a:ln>
          </p:spPr>
          <p:txBody>
            <a:bodyPr lIns="0" rIns="0" anchor="ctr"/>
            <a:lstStyle/>
            <a:p>
              <a:pPr algn="ctr">
                <a:lnSpc>
                  <a:spcPct val="110000"/>
                </a:lnSpc>
                <a:defRPr/>
              </a:pPr>
              <a:r>
                <a:rPr lang="en-US" sz="1200" dirty="0">
                  <a:solidFill>
                    <a:schemeClr val="bg2">
                      <a:lumMod val="40000"/>
                      <a:lumOff val="60000"/>
                    </a:schemeClr>
                  </a:solidFill>
                  <a:latin typeface="Arial" pitchFamily="34" charset="0"/>
                  <a:ea typeface="ＭＳ Ｐゴシック"/>
                  <a:cs typeface="Arial" pitchFamily="34" charset="0"/>
                </a:rPr>
                <a:t>22x42</a:t>
              </a:r>
            </a:p>
            <a:p>
              <a:pPr algn="ctr">
                <a:lnSpc>
                  <a:spcPct val="110000"/>
                </a:lnSpc>
                <a:defRPr/>
              </a:pPr>
              <a:r>
                <a:rPr lang="en-US" sz="1200" dirty="0">
                  <a:solidFill>
                    <a:schemeClr val="bg2">
                      <a:lumMod val="40000"/>
                      <a:lumOff val="60000"/>
                    </a:schemeClr>
                  </a:solidFill>
                  <a:latin typeface="Arial" pitchFamily="34" charset="0"/>
                  <a:ea typeface="ＭＳ Ｐゴシック"/>
                  <a:cs typeface="Arial" pitchFamily="34" charset="0"/>
                </a:rPr>
                <a:t>sub-apertures</a:t>
              </a:r>
            </a:p>
          </p:txBody>
        </p:sp>
        <p:sp>
          <p:nvSpPr>
            <p:cNvPr id="93" name="TextBox 92"/>
            <p:cNvSpPr txBox="1"/>
            <p:nvPr/>
          </p:nvSpPr>
          <p:spPr>
            <a:xfrm>
              <a:off x="5939680" y="2492242"/>
              <a:ext cx="865188" cy="1081241"/>
            </a:xfrm>
            <a:prstGeom prst="rect">
              <a:avLst/>
            </a:prstGeom>
            <a:solidFill>
              <a:srgbClr val="000000">
                <a:alpha val="20000"/>
              </a:srgbClr>
            </a:solidFill>
            <a:ln w="19050">
              <a:solidFill>
                <a:schemeClr val="tx1"/>
              </a:solidFill>
            </a:ln>
          </p:spPr>
          <p:txBody>
            <a:bodyPr lIns="0" rIns="0" anchor="ctr"/>
            <a:lstStyle/>
            <a:p>
              <a:pPr algn="ctr">
                <a:lnSpc>
                  <a:spcPct val="110000"/>
                </a:lnSpc>
                <a:defRPr/>
              </a:pPr>
              <a:r>
                <a:rPr lang="en-US" sz="1200" dirty="0">
                  <a:solidFill>
                    <a:schemeClr val="bg2">
                      <a:lumMod val="40000"/>
                      <a:lumOff val="60000"/>
                    </a:schemeClr>
                  </a:solidFill>
                  <a:latin typeface="Arial" pitchFamily="34" charset="0"/>
                  <a:ea typeface="ＭＳ Ｐゴシック"/>
                  <a:cs typeface="Arial" pitchFamily="34" charset="0"/>
                </a:rPr>
                <a:t>22x42</a:t>
              </a:r>
            </a:p>
            <a:p>
              <a:pPr algn="ctr">
                <a:lnSpc>
                  <a:spcPct val="110000"/>
                </a:lnSpc>
                <a:defRPr/>
              </a:pPr>
              <a:r>
                <a:rPr lang="en-US" sz="1200" dirty="0">
                  <a:solidFill>
                    <a:schemeClr val="bg2">
                      <a:lumMod val="40000"/>
                      <a:lumOff val="60000"/>
                    </a:schemeClr>
                  </a:solidFill>
                  <a:latin typeface="Arial" pitchFamily="34" charset="0"/>
                  <a:ea typeface="ＭＳ Ｐゴシック"/>
                  <a:cs typeface="Arial" pitchFamily="34" charset="0"/>
                </a:rPr>
                <a:t>sub-apertures</a:t>
              </a:r>
            </a:p>
          </p:txBody>
        </p:sp>
        <p:sp>
          <p:nvSpPr>
            <p:cNvPr id="94" name="TextBox 93"/>
            <p:cNvSpPr txBox="1"/>
            <p:nvPr/>
          </p:nvSpPr>
          <p:spPr>
            <a:xfrm>
              <a:off x="6804868" y="2492242"/>
              <a:ext cx="863600" cy="1081241"/>
            </a:xfrm>
            <a:prstGeom prst="rect">
              <a:avLst/>
            </a:prstGeom>
            <a:solidFill>
              <a:srgbClr val="000000">
                <a:alpha val="20000"/>
              </a:srgbClr>
            </a:solidFill>
            <a:ln w="19050">
              <a:solidFill>
                <a:schemeClr val="tx1"/>
              </a:solidFill>
            </a:ln>
          </p:spPr>
          <p:txBody>
            <a:bodyPr lIns="0" rIns="0" anchor="ctr"/>
            <a:lstStyle/>
            <a:p>
              <a:pPr algn="ctr">
                <a:lnSpc>
                  <a:spcPct val="110000"/>
                </a:lnSpc>
                <a:defRPr/>
              </a:pPr>
              <a:r>
                <a:rPr lang="en-US" sz="1200" dirty="0">
                  <a:solidFill>
                    <a:schemeClr val="bg2">
                      <a:lumMod val="40000"/>
                      <a:lumOff val="60000"/>
                    </a:schemeClr>
                  </a:solidFill>
                  <a:latin typeface="Arial" pitchFamily="34" charset="0"/>
                  <a:ea typeface="ＭＳ Ｐゴシック"/>
                  <a:cs typeface="Arial" pitchFamily="34" charset="0"/>
                </a:rPr>
                <a:t>22x42</a:t>
              </a:r>
            </a:p>
            <a:p>
              <a:pPr algn="ctr">
                <a:lnSpc>
                  <a:spcPct val="110000"/>
                </a:lnSpc>
                <a:defRPr/>
              </a:pPr>
              <a:r>
                <a:rPr lang="en-US" sz="1200" dirty="0">
                  <a:solidFill>
                    <a:schemeClr val="bg2">
                      <a:lumMod val="40000"/>
                      <a:lumOff val="60000"/>
                    </a:schemeClr>
                  </a:solidFill>
                  <a:latin typeface="Arial" pitchFamily="34" charset="0"/>
                  <a:ea typeface="ＭＳ Ｐゴシック"/>
                  <a:cs typeface="Arial" pitchFamily="34" charset="0"/>
                </a:rPr>
                <a:t>sub-apertures</a:t>
              </a:r>
            </a:p>
          </p:txBody>
        </p:sp>
        <p:sp>
          <p:nvSpPr>
            <p:cNvPr id="95" name="TextBox 94"/>
            <p:cNvSpPr txBox="1"/>
            <p:nvPr/>
          </p:nvSpPr>
          <p:spPr>
            <a:xfrm>
              <a:off x="5939680" y="3573483"/>
              <a:ext cx="865188" cy="1079653"/>
            </a:xfrm>
            <a:prstGeom prst="rect">
              <a:avLst/>
            </a:prstGeom>
            <a:solidFill>
              <a:srgbClr val="000000">
                <a:alpha val="20000"/>
              </a:srgbClr>
            </a:solidFill>
            <a:ln w="19050">
              <a:solidFill>
                <a:schemeClr val="tx1"/>
              </a:solidFill>
            </a:ln>
          </p:spPr>
          <p:txBody>
            <a:bodyPr lIns="0" rIns="0" anchor="ctr"/>
            <a:lstStyle/>
            <a:p>
              <a:pPr algn="ctr">
                <a:lnSpc>
                  <a:spcPct val="110000"/>
                </a:lnSpc>
                <a:defRPr/>
              </a:pPr>
              <a:r>
                <a:rPr lang="en-US" sz="1200" dirty="0">
                  <a:solidFill>
                    <a:schemeClr val="bg2">
                      <a:lumMod val="40000"/>
                      <a:lumOff val="60000"/>
                    </a:schemeClr>
                  </a:solidFill>
                  <a:latin typeface="Arial" pitchFamily="34" charset="0"/>
                  <a:ea typeface="ＭＳ Ｐゴシック"/>
                  <a:cs typeface="Arial" pitchFamily="34" charset="0"/>
                </a:rPr>
                <a:t>22x42</a:t>
              </a:r>
            </a:p>
            <a:p>
              <a:pPr algn="ctr">
                <a:lnSpc>
                  <a:spcPct val="110000"/>
                </a:lnSpc>
                <a:defRPr/>
              </a:pPr>
              <a:r>
                <a:rPr lang="en-US" sz="1200" dirty="0">
                  <a:solidFill>
                    <a:schemeClr val="bg2">
                      <a:lumMod val="40000"/>
                      <a:lumOff val="60000"/>
                    </a:schemeClr>
                  </a:solidFill>
                  <a:latin typeface="Arial" pitchFamily="34" charset="0"/>
                  <a:ea typeface="ＭＳ Ｐゴシック"/>
                  <a:cs typeface="Arial" pitchFamily="34" charset="0"/>
                </a:rPr>
                <a:t>sub-apertures</a:t>
              </a:r>
            </a:p>
          </p:txBody>
        </p:sp>
        <p:sp>
          <p:nvSpPr>
            <p:cNvPr id="96" name="TextBox 95"/>
            <p:cNvSpPr txBox="1"/>
            <p:nvPr/>
          </p:nvSpPr>
          <p:spPr>
            <a:xfrm>
              <a:off x="6804868" y="3573483"/>
              <a:ext cx="863600" cy="1079653"/>
            </a:xfrm>
            <a:prstGeom prst="rect">
              <a:avLst/>
            </a:prstGeom>
            <a:solidFill>
              <a:srgbClr val="000000">
                <a:alpha val="20000"/>
              </a:srgbClr>
            </a:solidFill>
            <a:ln w="19050">
              <a:solidFill>
                <a:schemeClr val="tx1"/>
              </a:solidFill>
            </a:ln>
          </p:spPr>
          <p:txBody>
            <a:bodyPr lIns="0" rIns="0" anchor="ctr"/>
            <a:lstStyle/>
            <a:p>
              <a:pPr algn="ctr">
                <a:lnSpc>
                  <a:spcPct val="110000"/>
                </a:lnSpc>
                <a:defRPr/>
              </a:pPr>
              <a:r>
                <a:rPr lang="en-US" sz="1200" dirty="0">
                  <a:solidFill>
                    <a:schemeClr val="bg2">
                      <a:lumMod val="40000"/>
                      <a:lumOff val="60000"/>
                    </a:schemeClr>
                  </a:solidFill>
                  <a:latin typeface="Arial" pitchFamily="34" charset="0"/>
                  <a:ea typeface="ＭＳ Ｐゴシック"/>
                  <a:cs typeface="Arial" pitchFamily="34" charset="0"/>
                </a:rPr>
                <a:t>22x42</a:t>
              </a:r>
            </a:p>
            <a:p>
              <a:pPr algn="ctr">
                <a:lnSpc>
                  <a:spcPct val="110000"/>
                </a:lnSpc>
                <a:defRPr/>
              </a:pPr>
              <a:r>
                <a:rPr lang="en-US" sz="1200" dirty="0">
                  <a:solidFill>
                    <a:schemeClr val="bg2">
                      <a:lumMod val="40000"/>
                      <a:lumOff val="60000"/>
                    </a:schemeClr>
                  </a:solidFill>
                  <a:latin typeface="Arial" pitchFamily="34" charset="0"/>
                  <a:ea typeface="ＭＳ Ｐゴシック"/>
                  <a:cs typeface="Arial" pitchFamily="34" charset="0"/>
                </a:rPr>
                <a:t>sub-apertures</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5"/>
          <p:cNvSpPr>
            <a:spLocks noGrp="1"/>
          </p:cNvSpPr>
          <p:nvPr>
            <p:ph type="title"/>
          </p:nvPr>
        </p:nvSpPr>
        <p:spPr>
          <a:xfrm>
            <a:off x="971550" y="0"/>
            <a:ext cx="6672263" cy="633413"/>
          </a:xfrm>
        </p:spPr>
        <p:txBody>
          <a:bodyPr/>
          <a:lstStyle/>
          <a:p>
            <a:r>
              <a:rPr lang="en-US" smtClean="0"/>
              <a:t>Read out</a:t>
            </a:r>
          </a:p>
        </p:txBody>
      </p:sp>
      <p:sp>
        <p:nvSpPr>
          <p:cNvPr id="3993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39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7CB46207-4EC7-47DE-B035-70A82A627241}" type="slidenum">
              <a:rPr lang="en-US" sz="1400" smtClean="0"/>
              <a:pPr/>
              <a:t>31</a:t>
            </a:fld>
            <a:endParaRPr lang="en-US" sz="1400" smtClean="0"/>
          </a:p>
        </p:txBody>
      </p:sp>
      <p:cxnSp>
        <p:nvCxnSpPr>
          <p:cNvPr id="39942" name="Straight Connector 1374"/>
          <p:cNvCxnSpPr>
            <a:cxnSpLocks noChangeShapeType="1"/>
          </p:cNvCxnSpPr>
          <p:nvPr/>
        </p:nvCxnSpPr>
        <p:spPr bwMode="auto">
          <a:xfrm>
            <a:off x="3492500" y="58769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pSp>
        <p:nvGrpSpPr>
          <p:cNvPr id="39943" name="Group 225"/>
          <p:cNvGrpSpPr>
            <a:grpSpLocks/>
          </p:cNvGrpSpPr>
          <p:nvPr/>
        </p:nvGrpSpPr>
        <p:grpSpPr bwMode="auto">
          <a:xfrm>
            <a:off x="250825" y="692150"/>
            <a:ext cx="6819900" cy="5800725"/>
            <a:chOff x="250106" y="692150"/>
            <a:chExt cx="6820619" cy="5801395"/>
          </a:xfrm>
        </p:grpSpPr>
        <p:sp>
          <p:nvSpPr>
            <p:cNvPr id="39945" name="Flowchart: Document 1298"/>
            <p:cNvSpPr>
              <a:spLocks noChangeArrowheads="1"/>
            </p:cNvSpPr>
            <p:nvPr/>
          </p:nvSpPr>
          <p:spPr bwMode="auto">
            <a:xfrm flipV="1">
              <a:off x="1476375" y="692150"/>
              <a:ext cx="4032250" cy="433388"/>
            </a:xfrm>
            <a:prstGeom prst="flowChartDocument">
              <a:avLst/>
            </a:prstGeom>
            <a:solidFill>
              <a:srgbClr val="FFFF99"/>
            </a:solidFill>
            <a:ln w="19050" algn="ctr">
              <a:solidFill>
                <a:schemeClr val="tx1"/>
              </a:solidFill>
              <a:round/>
              <a:headEnd/>
              <a:tailEnd/>
            </a:ln>
          </p:spPr>
          <p:txBody>
            <a:bodyPr/>
            <a:lstStyle/>
            <a:p>
              <a:pPr marL="342900" indent="-342900">
                <a:spcBef>
                  <a:spcPct val="20000"/>
                </a:spcBef>
                <a:buFontTx/>
                <a:buChar char="•"/>
              </a:pPr>
              <a:endParaRPr lang="it-IT"/>
            </a:p>
          </p:txBody>
        </p:sp>
        <p:sp>
          <p:nvSpPr>
            <p:cNvPr id="39946" name="Rectangle 13"/>
            <p:cNvSpPr>
              <a:spLocks noChangeArrowheads="1"/>
            </p:cNvSpPr>
            <p:nvPr/>
          </p:nvSpPr>
          <p:spPr bwMode="auto">
            <a:xfrm>
              <a:off x="1476375" y="1125538"/>
              <a:ext cx="4032250" cy="2016125"/>
            </a:xfrm>
            <a:prstGeom prst="rect">
              <a:avLst/>
            </a:prstGeom>
            <a:solidFill>
              <a:srgbClr val="FFFF00"/>
            </a:solidFill>
            <a:ln w="19050">
              <a:solidFill>
                <a:schemeClr val="tx1"/>
              </a:solidFill>
              <a:miter lim="800000"/>
              <a:headEnd/>
              <a:tailEnd/>
            </a:ln>
          </p:spPr>
          <p:txBody>
            <a:bodyPr/>
            <a:lstStyle/>
            <a:p>
              <a:endParaRPr lang="it-IT" sz="3600"/>
            </a:p>
          </p:txBody>
        </p:sp>
        <p:sp>
          <p:nvSpPr>
            <p:cNvPr id="39947" name="Rectangle 28"/>
            <p:cNvSpPr>
              <a:spLocks noChangeArrowheads="1"/>
            </p:cNvSpPr>
            <p:nvPr/>
          </p:nvSpPr>
          <p:spPr bwMode="auto">
            <a:xfrm>
              <a:off x="3797300" y="2060575"/>
              <a:ext cx="1155700" cy="792163"/>
            </a:xfrm>
            <a:prstGeom prst="rect">
              <a:avLst/>
            </a:prstGeom>
            <a:solidFill>
              <a:srgbClr val="33CC66"/>
            </a:solidFill>
            <a:ln w="6350">
              <a:solidFill>
                <a:schemeClr val="tx1"/>
              </a:solidFill>
              <a:miter lim="800000"/>
              <a:headEnd/>
              <a:tailEnd/>
            </a:ln>
          </p:spPr>
          <p:txBody>
            <a:bodyPr/>
            <a:lstStyle/>
            <a:p>
              <a:endParaRPr lang="it-IT" sz="3600"/>
            </a:p>
          </p:txBody>
        </p:sp>
        <p:sp>
          <p:nvSpPr>
            <p:cNvPr id="39948" name="Rectangle 36"/>
            <p:cNvSpPr>
              <a:spLocks noChangeArrowheads="1"/>
            </p:cNvSpPr>
            <p:nvPr/>
          </p:nvSpPr>
          <p:spPr bwMode="auto">
            <a:xfrm>
              <a:off x="4572000" y="2236788"/>
              <a:ext cx="88900" cy="80962"/>
            </a:xfrm>
            <a:prstGeom prst="rect">
              <a:avLst/>
            </a:prstGeom>
            <a:solidFill>
              <a:srgbClr val="33CCFF"/>
            </a:solidFill>
            <a:ln w="6350">
              <a:solidFill>
                <a:schemeClr val="tx1"/>
              </a:solidFill>
              <a:miter lim="800000"/>
              <a:headEnd/>
              <a:tailEnd/>
            </a:ln>
          </p:spPr>
          <p:txBody>
            <a:bodyPr/>
            <a:lstStyle/>
            <a:p>
              <a:endParaRPr lang="it-IT" sz="3600"/>
            </a:p>
          </p:txBody>
        </p:sp>
        <p:sp>
          <p:nvSpPr>
            <p:cNvPr id="39949" name="Freeform 39"/>
            <p:cNvSpPr>
              <a:spLocks/>
            </p:cNvSpPr>
            <p:nvPr/>
          </p:nvSpPr>
          <p:spPr bwMode="auto">
            <a:xfrm>
              <a:off x="1346200" y="2271713"/>
              <a:ext cx="4303713" cy="12700"/>
            </a:xfrm>
            <a:custGeom>
              <a:avLst/>
              <a:gdLst>
                <a:gd name="T0" fmla="*/ 2147483647 w 2554"/>
                <a:gd name="T1" fmla="*/ 2147483647 h 8"/>
                <a:gd name="T2" fmla="*/ 2147483647 w 2554"/>
                <a:gd name="T3" fmla="*/ 0 h 8"/>
                <a:gd name="T4" fmla="*/ 0 w 2554"/>
                <a:gd name="T5" fmla="*/ 0 h 8"/>
                <a:gd name="T6" fmla="*/ 0 w 2554"/>
                <a:gd name="T7" fmla="*/ 2147483647 h 8"/>
                <a:gd name="T8" fmla="*/ 2147483647 w 2554"/>
                <a:gd name="T9" fmla="*/ 2147483647 h 8"/>
                <a:gd name="T10" fmla="*/ 2147483647 w 2554"/>
                <a:gd name="T11" fmla="*/ 2147483647 h 8"/>
                <a:gd name="T12" fmla="*/ 0 60000 65536"/>
                <a:gd name="T13" fmla="*/ 0 60000 65536"/>
                <a:gd name="T14" fmla="*/ 0 60000 65536"/>
                <a:gd name="T15" fmla="*/ 0 60000 65536"/>
                <a:gd name="T16" fmla="*/ 0 60000 65536"/>
                <a:gd name="T17" fmla="*/ 0 60000 65536"/>
                <a:gd name="T18" fmla="*/ 0 w 2554"/>
                <a:gd name="T19" fmla="*/ 0 h 8"/>
                <a:gd name="T20" fmla="*/ 2554 w 2554"/>
                <a:gd name="T21" fmla="*/ 8 h 8"/>
              </a:gdLst>
              <a:ahLst/>
              <a:cxnLst>
                <a:cxn ang="T12">
                  <a:pos x="T0" y="T1"/>
                </a:cxn>
                <a:cxn ang="T13">
                  <a:pos x="T2" y="T3"/>
                </a:cxn>
                <a:cxn ang="T14">
                  <a:pos x="T4" y="T5"/>
                </a:cxn>
                <a:cxn ang="T15">
                  <a:pos x="T6" y="T7"/>
                </a:cxn>
                <a:cxn ang="T16">
                  <a:pos x="T8" y="T9"/>
                </a:cxn>
                <a:cxn ang="T17">
                  <a:pos x="T10" y="T11"/>
                </a:cxn>
              </a:cxnLst>
              <a:rect l="T18" t="T19" r="T20" b="T21"/>
              <a:pathLst>
                <a:path w="2554" h="8">
                  <a:moveTo>
                    <a:pt x="2554" y="4"/>
                  </a:moveTo>
                  <a:lnTo>
                    <a:pt x="2554" y="0"/>
                  </a:lnTo>
                  <a:lnTo>
                    <a:pt x="0" y="0"/>
                  </a:lnTo>
                  <a:lnTo>
                    <a:pt x="0" y="8"/>
                  </a:lnTo>
                  <a:lnTo>
                    <a:pt x="2554" y="8"/>
                  </a:lnTo>
                  <a:lnTo>
                    <a:pt x="2554" y="4"/>
                  </a:lnTo>
                  <a:close/>
                </a:path>
              </a:pathLst>
            </a:custGeom>
            <a:solidFill>
              <a:srgbClr val="009900"/>
            </a:solidFill>
            <a:ln w="9525">
              <a:solidFill>
                <a:srgbClr val="00CC00"/>
              </a:solidFill>
              <a:round/>
              <a:headEnd/>
              <a:tailEnd/>
            </a:ln>
          </p:spPr>
          <p:txBody>
            <a:bodyPr/>
            <a:lstStyle/>
            <a:p>
              <a:endParaRPr lang="it-IT"/>
            </a:p>
          </p:txBody>
        </p:sp>
        <p:sp>
          <p:nvSpPr>
            <p:cNvPr id="39950" name="Freeform 42"/>
            <p:cNvSpPr>
              <a:spLocks/>
            </p:cNvSpPr>
            <p:nvPr/>
          </p:nvSpPr>
          <p:spPr bwMode="auto">
            <a:xfrm>
              <a:off x="1346200" y="2382838"/>
              <a:ext cx="4303713" cy="15875"/>
            </a:xfrm>
            <a:custGeom>
              <a:avLst/>
              <a:gdLst>
                <a:gd name="T0" fmla="*/ 2147483647 w 2554"/>
                <a:gd name="T1" fmla="*/ 2147483647 h 10"/>
                <a:gd name="T2" fmla="*/ 2147483647 w 2554"/>
                <a:gd name="T3" fmla="*/ 0 h 10"/>
                <a:gd name="T4" fmla="*/ 0 w 2554"/>
                <a:gd name="T5" fmla="*/ 0 h 10"/>
                <a:gd name="T6" fmla="*/ 0 w 2554"/>
                <a:gd name="T7" fmla="*/ 2147483647 h 10"/>
                <a:gd name="T8" fmla="*/ 2147483647 w 2554"/>
                <a:gd name="T9" fmla="*/ 2147483647 h 10"/>
                <a:gd name="T10" fmla="*/ 2147483647 w 2554"/>
                <a:gd name="T11" fmla="*/ 2147483647 h 10"/>
                <a:gd name="T12" fmla="*/ 0 60000 65536"/>
                <a:gd name="T13" fmla="*/ 0 60000 65536"/>
                <a:gd name="T14" fmla="*/ 0 60000 65536"/>
                <a:gd name="T15" fmla="*/ 0 60000 65536"/>
                <a:gd name="T16" fmla="*/ 0 60000 65536"/>
                <a:gd name="T17" fmla="*/ 0 60000 65536"/>
                <a:gd name="T18" fmla="*/ 0 w 2554"/>
                <a:gd name="T19" fmla="*/ 0 h 10"/>
                <a:gd name="T20" fmla="*/ 2554 w 255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554" h="10">
                  <a:moveTo>
                    <a:pt x="2554" y="4"/>
                  </a:moveTo>
                  <a:lnTo>
                    <a:pt x="2554" y="0"/>
                  </a:lnTo>
                  <a:lnTo>
                    <a:pt x="0" y="0"/>
                  </a:lnTo>
                  <a:lnTo>
                    <a:pt x="0" y="10"/>
                  </a:lnTo>
                  <a:lnTo>
                    <a:pt x="2554" y="10"/>
                  </a:lnTo>
                  <a:lnTo>
                    <a:pt x="2554" y="4"/>
                  </a:lnTo>
                  <a:close/>
                </a:path>
              </a:pathLst>
            </a:custGeom>
            <a:solidFill>
              <a:srgbClr val="009900"/>
            </a:solidFill>
            <a:ln w="9525">
              <a:solidFill>
                <a:srgbClr val="00CC00"/>
              </a:solidFill>
              <a:round/>
              <a:headEnd/>
              <a:tailEnd/>
            </a:ln>
          </p:spPr>
          <p:txBody>
            <a:bodyPr/>
            <a:lstStyle/>
            <a:p>
              <a:endParaRPr lang="it-IT"/>
            </a:p>
          </p:txBody>
        </p:sp>
        <p:sp>
          <p:nvSpPr>
            <p:cNvPr id="39951" name="Freeform 45"/>
            <p:cNvSpPr>
              <a:spLocks/>
            </p:cNvSpPr>
            <p:nvPr/>
          </p:nvSpPr>
          <p:spPr bwMode="auto">
            <a:xfrm>
              <a:off x="1346200" y="2493963"/>
              <a:ext cx="4303713" cy="15875"/>
            </a:xfrm>
            <a:custGeom>
              <a:avLst/>
              <a:gdLst>
                <a:gd name="T0" fmla="*/ 2147483647 w 2554"/>
                <a:gd name="T1" fmla="*/ 2147483647 h 10"/>
                <a:gd name="T2" fmla="*/ 2147483647 w 2554"/>
                <a:gd name="T3" fmla="*/ 0 h 10"/>
                <a:gd name="T4" fmla="*/ 0 w 2554"/>
                <a:gd name="T5" fmla="*/ 0 h 10"/>
                <a:gd name="T6" fmla="*/ 0 w 2554"/>
                <a:gd name="T7" fmla="*/ 2147483647 h 10"/>
                <a:gd name="T8" fmla="*/ 2147483647 w 2554"/>
                <a:gd name="T9" fmla="*/ 2147483647 h 10"/>
                <a:gd name="T10" fmla="*/ 2147483647 w 2554"/>
                <a:gd name="T11" fmla="*/ 2147483647 h 10"/>
                <a:gd name="T12" fmla="*/ 0 60000 65536"/>
                <a:gd name="T13" fmla="*/ 0 60000 65536"/>
                <a:gd name="T14" fmla="*/ 0 60000 65536"/>
                <a:gd name="T15" fmla="*/ 0 60000 65536"/>
                <a:gd name="T16" fmla="*/ 0 60000 65536"/>
                <a:gd name="T17" fmla="*/ 0 60000 65536"/>
                <a:gd name="T18" fmla="*/ 0 w 2554"/>
                <a:gd name="T19" fmla="*/ 0 h 10"/>
                <a:gd name="T20" fmla="*/ 2554 w 255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554" h="10">
                  <a:moveTo>
                    <a:pt x="2554" y="6"/>
                  </a:moveTo>
                  <a:lnTo>
                    <a:pt x="2554" y="0"/>
                  </a:lnTo>
                  <a:lnTo>
                    <a:pt x="0" y="0"/>
                  </a:lnTo>
                  <a:lnTo>
                    <a:pt x="0" y="10"/>
                  </a:lnTo>
                  <a:lnTo>
                    <a:pt x="2554" y="10"/>
                  </a:lnTo>
                  <a:lnTo>
                    <a:pt x="2554" y="6"/>
                  </a:lnTo>
                  <a:close/>
                </a:path>
              </a:pathLst>
            </a:custGeom>
            <a:solidFill>
              <a:srgbClr val="009900"/>
            </a:solidFill>
            <a:ln w="9525">
              <a:solidFill>
                <a:srgbClr val="00CC00"/>
              </a:solidFill>
              <a:round/>
              <a:headEnd/>
              <a:tailEnd/>
            </a:ln>
          </p:spPr>
          <p:txBody>
            <a:bodyPr/>
            <a:lstStyle/>
            <a:p>
              <a:endParaRPr lang="it-IT"/>
            </a:p>
          </p:txBody>
        </p:sp>
        <p:sp>
          <p:nvSpPr>
            <p:cNvPr id="39952" name="Freeform 74"/>
            <p:cNvSpPr>
              <a:spLocks/>
            </p:cNvSpPr>
            <p:nvPr/>
          </p:nvSpPr>
          <p:spPr bwMode="auto">
            <a:xfrm>
              <a:off x="3856038" y="2233613"/>
              <a:ext cx="87312" cy="12700"/>
            </a:xfrm>
            <a:custGeom>
              <a:avLst/>
              <a:gdLst>
                <a:gd name="T0" fmla="*/ 2147483647 w 52"/>
                <a:gd name="T1" fmla="*/ 2147483647 h 8"/>
                <a:gd name="T2" fmla="*/ 2147483647 w 52"/>
                <a:gd name="T3" fmla="*/ 0 h 8"/>
                <a:gd name="T4" fmla="*/ 0 w 52"/>
                <a:gd name="T5" fmla="*/ 0 h 8"/>
                <a:gd name="T6" fmla="*/ 0 w 52"/>
                <a:gd name="T7" fmla="*/ 2147483647 h 8"/>
                <a:gd name="T8" fmla="*/ 2147483647 w 52"/>
                <a:gd name="T9" fmla="*/ 2147483647 h 8"/>
                <a:gd name="T10" fmla="*/ 2147483647 w 52"/>
                <a:gd name="T11" fmla="*/ 2147483647 h 8"/>
                <a:gd name="T12" fmla="*/ 2147483647 w 52"/>
                <a:gd name="T13" fmla="*/ 2147483647 h 8"/>
                <a:gd name="T14" fmla="*/ 2147483647 w 52"/>
                <a:gd name="T15" fmla="*/ 0 h 8"/>
                <a:gd name="T16" fmla="*/ 2147483647 w 52"/>
                <a:gd name="T17" fmla="*/ 0 h 8"/>
                <a:gd name="T18" fmla="*/ 2147483647 w 52"/>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8"/>
                <a:gd name="T32" fmla="*/ 52 w 5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8">
                  <a:moveTo>
                    <a:pt x="52" y="4"/>
                  </a:moveTo>
                  <a:lnTo>
                    <a:pt x="48" y="0"/>
                  </a:lnTo>
                  <a:lnTo>
                    <a:pt x="0" y="0"/>
                  </a:lnTo>
                  <a:lnTo>
                    <a:pt x="0" y="8"/>
                  </a:lnTo>
                  <a:lnTo>
                    <a:pt x="48" y="8"/>
                  </a:lnTo>
                  <a:lnTo>
                    <a:pt x="44" y="4"/>
                  </a:lnTo>
                  <a:lnTo>
                    <a:pt x="52" y="4"/>
                  </a:lnTo>
                  <a:lnTo>
                    <a:pt x="52" y="0"/>
                  </a:lnTo>
                  <a:lnTo>
                    <a:pt x="48" y="0"/>
                  </a:lnTo>
                  <a:lnTo>
                    <a:pt x="5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53" name="Freeform 75"/>
            <p:cNvSpPr>
              <a:spLocks/>
            </p:cNvSpPr>
            <p:nvPr/>
          </p:nvSpPr>
          <p:spPr bwMode="auto">
            <a:xfrm>
              <a:off x="3929063" y="2239963"/>
              <a:ext cx="14287" cy="82550"/>
            </a:xfrm>
            <a:custGeom>
              <a:avLst/>
              <a:gdLst>
                <a:gd name="T0" fmla="*/ 2147483647 w 8"/>
                <a:gd name="T1" fmla="*/ 2147483647 h 52"/>
                <a:gd name="T2" fmla="*/ 2147483647 w 8"/>
                <a:gd name="T3" fmla="*/ 2147483647 h 52"/>
                <a:gd name="T4" fmla="*/ 2147483647 w 8"/>
                <a:gd name="T5" fmla="*/ 0 h 52"/>
                <a:gd name="T6" fmla="*/ 0 w 8"/>
                <a:gd name="T7" fmla="*/ 0 h 52"/>
                <a:gd name="T8" fmla="*/ 0 w 8"/>
                <a:gd name="T9" fmla="*/ 2147483647 h 52"/>
                <a:gd name="T10" fmla="*/ 2147483647 w 8"/>
                <a:gd name="T11" fmla="*/ 2147483647 h 52"/>
                <a:gd name="T12" fmla="*/ 2147483647 w 8"/>
                <a:gd name="T13" fmla="*/ 2147483647 h 52"/>
                <a:gd name="T14" fmla="*/ 2147483647 w 8"/>
                <a:gd name="T15" fmla="*/ 2147483647 h 52"/>
                <a:gd name="T16" fmla="*/ 2147483647 w 8"/>
                <a:gd name="T17" fmla="*/ 2147483647 h 52"/>
                <a:gd name="T18" fmla="*/ 2147483647 w 8"/>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52"/>
                <a:gd name="T32" fmla="*/ 8 w 8"/>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52">
                  <a:moveTo>
                    <a:pt x="4" y="52"/>
                  </a:moveTo>
                  <a:lnTo>
                    <a:pt x="8" y="48"/>
                  </a:lnTo>
                  <a:lnTo>
                    <a:pt x="8" y="0"/>
                  </a:lnTo>
                  <a:lnTo>
                    <a:pt x="0" y="0"/>
                  </a:lnTo>
                  <a:lnTo>
                    <a:pt x="0" y="48"/>
                  </a:lnTo>
                  <a:lnTo>
                    <a:pt x="4" y="42"/>
                  </a:lnTo>
                  <a:lnTo>
                    <a:pt x="4" y="52"/>
                  </a:lnTo>
                  <a:lnTo>
                    <a:pt x="8" y="52"/>
                  </a:lnTo>
                  <a:lnTo>
                    <a:pt x="8" y="48"/>
                  </a:lnTo>
                  <a:lnTo>
                    <a:pt x="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54" name="Freeform 76"/>
            <p:cNvSpPr>
              <a:spLocks/>
            </p:cNvSpPr>
            <p:nvPr/>
          </p:nvSpPr>
          <p:spPr bwMode="auto">
            <a:xfrm>
              <a:off x="3848100" y="2306638"/>
              <a:ext cx="88900" cy="15875"/>
            </a:xfrm>
            <a:custGeom>
              <a:avLst/>
              <a:gdLst>
                <a:gd name="T0" fmla="*/ 0 w 52"/>
                <a:gd name="T1" fmla="*/ 2147483647 h 10"/>
                <a:gd name="T2" fmla="*/ 2147483647 w 52"/>
                <a:gd name="T3" fmla="*/ 2147483647 h 10"/>
                <a:gd name="T4" fmla="*/ 2147483647 w 52"/>
                <a:gd name="T5" fmla="*/ 2147483647 h 10"/>
                <a:gd name="T6" fmla="*/ 2147483647 w 52"/>
                <a:gd name="T7" fmla="*/ 0 h 10"/>
                <a:gd name="T8" fmla="*/ 2147483647 w 52"/>
                <a:gd name="T9" fmla="*/ 0 h 10"/>
                <a:gd name="T10" fmla="*/ 2147483647 w 52"/>
                <a:gd name="T11" fmla="*/ 2147483647 h 10"/>
                <a:gd name="T12" fmla="*/ 0 w 52"/>
                <a:gd name="T13" fmla="*/ 2147483647 h 10"/>
                <a:gd name="T14" fmla="*/ 0 w 52"/>
                <a:gd name="T15" fmla="*/ 2147483647 h 10"/>
                <a:gd name="T16" fmla="*/ 2147483647 w 52"/>
                <a:gd name="T17" fmla="*/ 2147483647 h 10"/>
                <a:gd name="T18" fmla="*/ 0 w 52"/>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
                <a:gd name="T32" fmla="*/ 52 w 5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
                  <a:moveTo>
                    <a:pt x="0" y="6"/>
                  </a:moveTo>
                  <a:lnTo>
                    <a:pt x="4" y="10"/>
                  </a:lnTo>
                  <a:lnTo>
                    <a:pt x="52" y="10"/>
                  </a:lnTo>
                  <a:lnTo>
                    <a:pt x="52" y="0"/>
                  </a:lnTo>
                  <a:lnTo>
                    <a:pt x="4" y="0"/>
                  </a:lnTo>
                  <a:lnTo>
                    <a:pt x="10" y="6"/>
                  </a:lnTo>
                  <a:lnTo>
                    <a:pt x="0" y="6"/>
                  </a:lnTo>
                  <a:lnTo>
                    <a:pt x="0" y="10"/>
                  </a:lnTo>
                  <a:lnTo>
                    <a:pt x="4" y="1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55" name="Freeform 77"/>
            <p:cNvSpPr>
              <a:spLocks/>
            </p:cNvSpPr>
            <p:nvPr/>
          </p:nvSpPr>
          <p:spPr bwMode="auto">
            <a:xfrm>
              <a:off x="3848100" y="2233613"/>
              <a:ext cx="17463" cy="82550"/>
            </a:xfrm>
            <a:custGeom>
              <a:avLst/>
              <a:gdLst>
                <a:gd name="T0" fmla="*/ 2147483647 w 10"/>
                <a:gd name="T1" fmla="*/ 0 h 52"/>
                <a:gd name="T2" fmla="*/ 0 w 10"/>
                <a:gd name="T3" fmla="*/ 2147483647 h 52"/>
                <a:gd name="T4" fmla="*/ 0 w 10"/>
                <a:gd name="T5" fmla="*/ 2147483647 h 52"/>
                <a:gd name="T6" fmla="*/ 2147483647 w 10"/>
                <a:gd name="T7" fmla="*/ 2147483647 h 52"/>
                <a:gd name="T8" fmla="*/ 2147483647 w 10"/>
                <a:gd name="T9" fmla="*/ 2147483647 h 52"/>
                <a:gd name="T10" fmla="*/ 2147483647 w 10"/>
                <a:gd name="T11" fmla="*/ 2147483647 h 52"/>
                <a:gd name="T12" fmla="*/ 2147483647 w 10"/>
                <a:gd name="T13" fmla="*/ 0 h 52"/>
                <a:gd name="T14" fmla="*/ 0 w 10"/>
                <a:gd name="T15" fmla="*/ 0 h 52"/>
                <a:gd name="T16" fmla="*/ 0 w 10"/>
                <a:gd name="T17" fmla="*/ 2147483647 h 52"/>
                <a:gd name="T18" fmla="*/ 2147483647 w 10"/>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2"/>
                <a:gd name="T32" fmla="*/ 10 w 1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2">
                  <a:moveTo>
                    <a:pt x="4" y="0"/>
                  </a:moveTo>
                  <a:lnTo>
                    <a:pt x="0" y="4"/>
                  </a:lnTo>
                  <a:lnTo>
                    <a:pt x="0" y="52"/>
                  </a:lnTo>
                  <a:lnTo>
                    <a:pt x="10" y="52"/>
                  </a:lnTo>
                  <a:lnTo>
                    <a:pt x="10" y="4"/>
                  </a:lnTo>
                  <a:lnTo>
                    <a:pt x="4" y="8"/>
                  </a:lnTo>
                  <a:lnTo>
                    <a:pt x="4" y="0"/>
                  </a:lnTo>
                  <a:lnTo>
                    <a:pt x="0" y="0"/>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56" name="Freeform 78"/>
            <p:cNvSpPr>
              <a:spLocks/>
            </p:cNvSpPr>
            <p:nvPr/>
          </p:nvSpPr>
          <p:spPr bwMode="auto">
            <a:xfrm>
              <a:off x="4216400" y="2233613"/>
              <a:ext cx="87313" cy="12700"/>
            </a:xfrm>
            <a:custGeom>
              <a:avLst/>
              <a:gdLst>
                <a:gd name="T0" fmla="*/ 2147483647 w 52"/>
                <a:gd name="T1" fmla="*/ 2147483647 h 8"/>
                <a:gd name="T2" fmla="*/ 2147483647 w 52"/>
                <a:gd name="T3" fmla="*/ 0 h 8"/>
                <a:gd name="T4" fmla="*/ 0 w 52"/>
                <a:gd name="T5" fmla="*/ 0 h 8"/>
                <a:gd name="T6" fmla="*/ 0 w 52"/>
                <a:gd name="T7" fmla="*/ 2147483647 h 8"/>
                <a:gd name="T8" fmla="*/ 2147483647 w 52"/>
                <a:gd name="T9" fmla="*/ 2147483647 h 8"/>
                <a:gd name="T10" fmla="*/ 2147483647 w 52"/>
                <a:gd name="T11" fmla="*/ 2147483647 h 8"/>
                <a:gd name="T12" fmla="*/ 2147483647 w 52"/>
                <a:gd name="T13" fmla="*/ 2147483647 h 8"/>
                <a:gd name="T14" fmla="*/ 2147483647 w 52"/>
                <a:gd name="T15" fmla="*/ 0 h 8"/>
                <a:gd name="T16" fmla="*/ 2147483647 w 52"/>
                <a:gd name="T17" fmla="*/ 0 h 8"/>
                <a:gd name="T18" fmla="*/ 2147483647 w 52"/>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8"/>
                <a:gd name="T32" fmla="*/ 52 w 5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8">
                  <a:moveTo>
                    <a:pt x="52" y="4"/>
                  </a:moveTo>
                  <a:lnTo>
                    <a:pt x="46" y="0"/>
                  </a:lnTo>
                  <a:lnTo>
                    <a:pt x="0" y="0"/>
                  </a:lnTo>
                  <a:lnTo>
                    <a:pt x="0" y="8"/>
                  </a:lnTo>
                  <a:lnTo>
                    <a:pt x="46" y="8"/>
                  </a:lnTo>
                  <a:lnTo>
                    <a:pt x="42" y="4"/>
                  </a:lnTo>
                  <a:lnTo>
                    <a:pt x="52" y="4"/>
                  </a:lnTo>
                  <a:lnTo>
                    <a:pt x="52" y="0"/>
                  </a:lnTo>
                  <a:lnTo>
                    <a:pt x="46" y="0"/>
                  </a:lnTo>
                  <a:lnTo>
                    <a:pt x="5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57" name="Freeform 79"/>
            <p:cNvSpPr>
              <a:spLocks/>
            </p:cNvSpPr>
            <p:nvPr/>
          </p:nvSpPr>
          <p:spPr bwMode="auto">
            <a:xfrm>
              <a:off x="4286250" y="2239963"/>
              <a:ext cx="17463" cy="82550"/>
            </a:xfrm>
            <a:custGeom>
              <a:avLst/>
              <a:gdLst>
                <a:gd name="T0" fmla="*/ 2147483647 w 10"/>
                <a:gd name="T1" fmla="*/ 2147483647 h 52"/>
                <a:gd name="T2" fmla="*/ 2147483647 w 10"/>
                <a:gd name="T3" fmla="*/ 2147483647 h 52"/>
                <a:gd name="T4" fmla="*/ 2147483647 w 10"/>
                <a:gd name="T5" fmla="*/ 0 h 52"/>
                <a:gd name="T6" fmla="*/ 0 w 10"/>
                <a:gd name="T7" fmla="*/ 0 h 52"/>
                <a:gd name="T8" fmla="*/ 0 w 10"/>
                <a:gd name="T9" fmla="*/ 2147483647 h 52"/>
                <a:gd name="T10" fmla="*/ 2147483647 w 10"/>
                <a:gd name="T11" fmla="*/ 2147483647 h 52"/>
                <a:gd name="T12" fmla="*/ 2147483647 w 10"/>
                <a:gd name="T13" fmla="*/ 2147483647 h 52"/>
                <a:gd name="T14" fmla="*/ 2147483647 w 10"/>
                <a:gd name="T15" fmla="*/ 2147483647 h 52"/>
                <a:gd name="T16" fmla="*/ 2147483647 w 10"/>
                <a:gd name="T17" fmla="*/ 2147483647 h 52"/>
                <a:gd name="T18" fmla="*/ 2147483647 w 10"/>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2"/>
                <a:gd name="T32" fmla="*/ 10 w 1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2">
                  <a:moveTo>
                    <a:pt x="4" y="52"/>
                  </a:moveTo>
                  <a:lnTo>
                    <a:pt x="10" y="48"/>
                  </a:lnTo>
                  <a:lnTo>
                    <a:pt x="10" y="0"/>
                  </a:lnTo>
                  <a:lnTo>
                    <a:pt x="0" y="0"/>
                  </a:lnTo>
                  <a:lnTo>
                    <a:pt x="0" y="48"/>
                  </a:lnTo>
                  <a:lnTo>
                    <a:pt x="4" y="42"/>
                  </a:lnTo>
                  <a:lnTo>
                    <a:pt x="4" y="52"/>
                  </a:lnTo>
                  <a:lnTo>
                    <a:pt x="10" y="52"/>
                  </a:lnTo>
                  <a:lnTo>
                    <a:pt x="10" y="48"/>
                  </a:lnTo>
                  <a:lnTo>
                    <a:pt x="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58" name="Freeform 80"/>
            <p:cNvSpPr>
              <a:spLocks/>
            </p:cNvSpPr>
            <p:nvPr/>
          </p:nvSpPr>
          <p:spPr bwMode="auto">
            <a:xfrm>
              <a:off x="4205288" y="2306638"/>
              <a:ext cx="88900" cy="15875"/>
            </a:xfrm>
            <a:custGeom>
              <a:avLst/>
              <a:gdLst>
                <a:gd name="T0" fmla="*/ 0 w 52"/>
                <a:gd name="T1" fmla="*/ 2147483647 h 10"/>
                <a:gd name="T2" fmla="*/ 2147483647 w 52"/>
                <a:gd name="T3" fmla="*/ 2147483647 h 10"/>
                <a:gd name="T4" fmla="*/ 2147483647 w 52"/>
                <a:gd name="T5" fmla="*/ 2147483647 h 10"/>
                <a:gd name="T6" fmla="*/ 2147483647 w 52"/>
                <a:gd name="T7" fmla="*/ 0 h 10"/>
                <a:gd name="T8" fmla="*/ 2147483647 w 52"/>
                <a:gd name="T9" fmla="*/ 0 h 10"/>
                <a:gd name="T10" fmla="*/ 2147483647 w 52"/>
                <a:gd name="T11" fmla="*/ 2147483647 h 10"/>
                <a:gd name="T12" fmla="*/ 0 w 52"/>
                <a:gd name="T13" fmla="*/ 2147483647 h 10"/>
                <a:gd name="T14" fmla="*/ 0 w 52"/>
                <a:gd name="T15" fmla="*/ 2147483647 h 10"/>
                <a:gd name="T16" fmla="*/ 2147483647 w 52"/>
                <a:gd name="T17" fmla="*/ 2147483647 h 10"/>
                <a:gd name="T18" fmla="*/ 0 w 52"/>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
                <a:gd name="T32" fmla="*/ 52 w 5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
                  <a:moveTo>
                    <a:pt x="0" y="6"/>
                  </a:moveTo>
                  <a:lnTo>
                    <a:pt x="6" y="10"/>
                  </a:lnTo>
                  <a:lnTo>
                    <a:pt x="52" y="10"/>
                  </a:lnTo>
                  <a:lnTo>
                    <a:pt x="52" y="0"/>
                  </a:lnTo>
                  <a:lnTo>
                    <a:pt x="6" y="0"/>
                  </a:lnTo>
                  <a:lnTo>
                    <a:pt x="10" y="6"/>
                  </a:lnTo>
                  <a:lnTo>
                    <a:pt x="0" y="6"/>
                  </a:lnTo>
                  <a:lnTo>
                    <a:pt x="0" y="10"/>
                  </a:lnTo>
                  <a:lnTo>
                    <a:pt x="6" y="1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59" name="Freeform 81"/>
            <p:cNvSpPr>
              <a:spLocks/>
            </p:cNvSpPr>
            <p:nvPr/>
          </p:nvSpPr>
          <p:spPr bwMode="auto">
            <a:xfrm>
              <a:off x="4205288" y="2233613"/>
              <a:ext cx="17462" cy="82550"/>
            </a:xfrm>
            <a:custGeom>
              <a:avLst/>
              <a:gdLst>
                <a:gd name="T0" fmla="*/ 2147483647 w 10"/>
                <a:gd name="T1" fmla="*/ 0 h 52"/>
                <a:gd name="T2" fmla="*/ 0 w 10"/>
                <a:gd name="T3" fmla="*/ 2147483647 h 52"/>
                <a:gd name="T4" fmla="*/ 0 w 10"/>
                <a:gd name="T5" fmla="*/ 2147483647 h 52"/>
                <a:gd name="T6" fmla="*/ 2147483647 w 10"/>
                <a:gd name="T7" fmla="*/ 2147483647 h 52"/>
                <a:gd name="T8" fmla="*/ 2147483647 w 10"/>
                <a:gd name="T9" fmla="*/ 2147483647 h 52"/>
                <a:gd name="T10" fmla="*/ 2147483647 w 10"/>
                <a:gd name="T11" fmla="*/ 2147483647 h 52"/>
                <a:gd name="T12" fmla="*/ 2147483647 w 10"/>
                <a:gd name="T13" fmla="*/ 0 h 52"/>
                <a:gd name="T14" fmla="*/ 0 w 10"/>
                <a:gd name="T15" fmla="*/ 0 h 52"/>
                <a:gd name="T16" fmla="*/ 0 w 10"/>
                <a:gd name="T17" fmla="*/ 2147483647 h 52"/>
                <a:gd name="T18" fmla="*/ 2147483647 w 10"/>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2"/>
                <a:gd name="T32" fmla="*/ 10 w 1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2">
                  <a:moveTo>
                    <a:pt x="6" y="0"/>
                  </a:moveTo>
                  <a:lnTo>
                    <a:pt x="0" y="4"/>
                  </a:lnTo>
                  <a:lnTo>
                    <a:pt x="0" y="52"/>
                  </a:lnTo>
                  <a:lnTo>
                    <a:pt x="10" y="52"/>
                  </a:lnTo>
                  <a:lnTo>
                    <a:pt x="10" y="4"/>
                  </a:lnTo>
                  <a:lnTo>
                    <a:pt x="6" y="8"/>
                  </a:lnTo>
                  <a:lnTo>
                    <a:pt x="6" y="0"/>
                  </a:lnTo>
                  <a:lnTo>
                    <a:pt x="0" y="0"/>
                  </a:lnTo>
                  <a:lnTo>
                    <a:pt x="0"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60" name="Freeform 82"/>
            <p:cNvSpPr>
              <a:spLocks/>
            </p:cNvSpPr>
            <p:nvPr/>
          </p:nvSpPr>
          <p:spPr bwMode="auto">
            <a:xfrm>
              <a:off x="4575175" y="2233613"/>
              <a:ext cx="87313" cy="12700"/>
            </a:xfrm>
            <a:custGeom>
              <a:avLst/>
              <a:gdLst>
                <a:gd name="T0" fmla="*/ 2147483647 w 52"/>
                <a:gd name="T1" fmla="*/ 2147483647 h 8"/>
                <a:gd name="T2" fmla="*/ 2147483647 w 52"/>
                <a:gd name="T3" fmla="*/ 0 h 8"/>
                <a:gd name="T4" fmla="*/ 0 w 52"/>
                <a:gd name="T5" fmla="*/ 0 h 8"/>
                <a:gd name="T6" fmla="*/ 0 w 52"/>
                <a:gd name="T7" fmla="*/ 2147483647 h 8"/>
                <a:gd name="T8" fmla="*/ 2147483647 w 52"/>
                <a:gd name="T9" fmla="*/ 2147483647 h 8"/>
                <a:gd name="T10" fmla="*/ 2147483647 w 52"/>
                <a:gd name="T11" fmla="*/ 2147483647 h 8"/>
                <a:gd name="T12" fmla="*/ 2147483647 w 52"/>
                <a:gd name="T13" fmla="*/ 2147483647 h 8"/>
                <a:gd name="T14" fmla="*/ 2147483647 w 52"/>
                <a:gd name="T15" fmla="*/ 0 h 8"/>
                <a:gd name="T16" fmla="*/ 2147483647 w 52"/>
                <a:gd name="T17" fmla="*/ 0 h 8"/>
                <a:gd name="T18" fmla="*/ 2147483647 w 52"/>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8"/>
                <a:gd name="T32" fmla="*/ 52 w 5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8">
                  <a:moveTo>
                    <a:pt x="52" y="4"/>
                  </a:moveTo>
                  <a:lnTo>
                    <a:pt x="48" y="0"/>
                  </a:lnTo>
                  <a:lnTo>
                    <a:pt x="0" y="0"/>
                  </a:lnTo>
                  <a:lnTo>
                    <a:pt x="0" y="8"/>
                  </a:lnTo>
                  <a:lnTo>
                    <a:pt x="48" y="8"/>
                  </a:lnTo>
                  <a:lnTo>
                    <a:pt x="42" y="4"/>
                  </a:lnTo>
                  <a:lnTo>
                    <a:pt x="52" y="4"/>
                  </a:lnTo>
                  <a:lnTo>
                    <a:pt x="52" y="0"/>
                  </a:lnTo>
                  <a:lnTo>
                    <a:pt x="48" y="0"/>
                  </a:lnTo>
                  <a:lnTo>
                    <a:pt x="5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61" name="Freeform 83"/>
            <p:cNvSpPr>
              <a:spLocks/>
            </p:cNvSpPr>
            <p:nvPr/>
          </p:nvSpPr>
          <p:spPr bwMode="auto">
            <a:xfrm>
              <a:off x="4646613" y="2239963"/>
              <a:ext cx="15875" cy="82550"/>
            </a:xfrm>
            <a:custGeom>
              <a:avLst/>
              <a:gdLst>
                <a:gd name="T0" fmla="*/ 2147483647 w 10"/>
                <a:gd name="T1" fmla="*/ 2147483647 h 52"/>
                <a:gd name="T2" fmla="*/ 2147483647 w 10"/>
                <a:gd name="T3" fmla="*/ 2147483647 h 52"/>
                <a:gd name="T4" fmla="*/ 2147483647 w 10"/>
                <a:gd name="T5" fmla="*/ 0 h 52"/>
                <a:gd name="T6" fmla="*/ 0 w 10"/>
                <a:gd name="T7" fmla="*/ 0 h 52"/>
                <a:gd name="T8" fmla="*/ 0 w 10"/>
                <a:gd name="T9" fmla="*/ 2147483647 h 52"/>
                <a:gd name="T10" fmla="*/ 2147483647 w 10"/>
                <a:gd name="T11" fmla="*/ 2147483647 h 52"/>
                <a:gd name="T12" fmla="*/ 2147483647 w 10"/>
                <a:gd name="T13" fmla="*/ 2147483647 h 52"/>
                <a:gd name="T14" fmla="*/ 2147483647 w 10"/>
                <a:gd name="T15" fmla="*/ 2147483647 h 52"/>
                <a:gd name="T16" fmla="*/ 2147483647 w 10"/>
                <a:gd name="T17" fmla="*/ 2147483647 h 52"/>
                <a:gd name="T18" fmla="*/ 2147483647 w 10"/>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2"/>
                <a:gd name="T32" fmla="*/ 10 w 1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2">
                  <a:moveTo>
                    <a:pt x="6" y="52"/>
                  </a:moveTo>
                  <a:lnTo>
                    <a:pt x="10" y="48"/>
                  </a:lnTo>
                  <a:lnTo>
                    <a:pt x="10" y="0"/>
                  </a:lnTo>
                  <a:lnTo>
                    <a:pt x="0" y="0"/>
                  </a:lnTo>
                  <a:lnTo>
                    <a:pt x="0" y="48"/>
                  </a:lnTo>
                  <a:lnTo>
                    <a:pt x="6" y="42"/>
                  </a:lnTo>
                  <a:lnTo>
                    <a:pt x="6" y="52"/>
                  </a:lnTo>
                  <a:lnTo>
                    <a:pt x="10" y="52"/>
                  </a:lnTo>
                  <a:lnTo>
                    <a:pt x="10" y="48"/>
                  </a:lnTo>
                  <a:lnTo>
                    <a:pt x="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62" name="Freeform 84"/>
            <p:cNvSpPr>
              <a:spLocks/>
            </p:cNvSpPr>
            <p:nvPr/>
          </p:nvSpPr>
          <p:spPr bwMode="auto">
            <a:xfrm>
              <a:off x="4568825" y="2306638"/>
              <a:ext cx="87313" cy="15875"/>
            </a:xfrm>
            <a:custGeom>
              <a:avLst/>
              <a:gdLst>
                <a:gd name="T0" fmla="*/ 0 w 52"/>
                <a:gd name="T1" fmla="*/ 2147483647 h 10"/>
                <a:gd name="T2" fmla="*/ 2147483647 w 52"/>
                <a:gd name="T3" fmla="*/ 2147483647 h 10"/>
                <a:gd name="T4" fmla="*/ 2147483647 w 52"/>
                <a:gd name="T5" fmla="*/ 2147483647 h 10"/>
                <a:gd name="T6" fmla="*/ 2147483647 w 52"/>
                <a:gd name="T7" fmla="*/ 0 h 10"/>
                <a:gd name="T8" fmla="*/ 2147483647 w 52"/>
                <a:gd name="T9" fmla="*/ 0 h 10"/>
                <a:gd name="T10" fmla="*/ 2147483647 w 52"/>
                <a:gd name="T11" fmla="*/ 2147483647 h 10"/>
                <a:gd name="T12" fmla="*/ 0 w 52"/>
                <a:gd name="T13" fmla="*/ 2147483647 h 10"/>
                <a:gd name="T14" fmla="*/ 0 w 52"/>
                <a:gd name="T15" fmla="*/ 2147483647 h 10"/>
                <a:gd name="T16" fmla="*/ 2147483647 w 52"/>
                <a:gd name="T17" fmla="*/ 2147483647 h 10"/>
                <a:gd name="T18" fmla="*/ 0 w 52"/>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
                <a:gd name="T32" fmla="*/ 52 w 5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
                  <a:moveTo>
                    <a:pt x="0" y="6"/>
                  </a:moveTo>
                  <a:lnTo>
                    <a:pt x="4" y="10"/>
                  </a:lnTo>
                  <a:lnTo>
                    <a:pt x="52" y="10"/>
                  </a:lnTo>
                  <a:lnTo>
                    <a:pt x="52" y="0"/>
                  </a:lnTo>
                  <a:lnTo>
                    <a:pt x="4" y="0"/>
                  </a:lnTo>
                  <a:lnTo>
                    <a:pt x="8" y="6"/>
                  </a:lnTo>
                  <a:lnTo>
                    <a:pt x="0" y="6"/>
                  </a:lnTo>
                  <a:lnTo>
                    <a:pt x="0" y="10"/>
                  </a:lnTo>
                  <a:lnTo>
                    <a:pt x="4" y="1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63" name="Freeform 85"/>
            <p:cNvSpPr>
              <a:spLocks/>
            </p:cNvSpPr>
            <p:nvPr/>
          </p:nvSpPr>
          <p:spPr bwMode="auto">
            <a:xfrm>
              <a:off x="4568825" y="2233613"/>
              <a:ext cx="12700" cy="82550"/>
            </a:xfrm>
            <a:custGeom>
              <a:avLst/>
              <a:gdLst>
                <a:gd name="T0" fmla="*/ 2147483647 w 8"/>
                <a:gd name="T1" fmla="*/ 0 h 52"/>
                <a:gd name="T2" fmla="*/ 0 w 8"/>
                <a:gd name="T3" fmla="*/ 2147483647 h 52"/>
                <a:gd name="T4" fmla="*/ 0 w 8"/>
                <a:gd name="T5" fmla="*/ 2147483647 h 52"/>
                <a:gd name="T6" fmla="*/ 2147483647 w 8"/>
                <a:gd name="T7" fmla="*/ 2147483647 h 52"/>
                <a:gd name="T8" fmla="*/ 2147483647 w 8"/>
                <a:gd name="T9" fmla="*/ 2147483647 h 52"/>
                <a:gd name="T10" fmla="*/ 2147483647 w 8"/>
                <a:gd name="T11" fmla="*/ 2147483647 h 52"/>
                <a:gd name="T12" fmla="*/ 2147483647 w 8"/>
                <a:gd name="T13" fmla="*/ 0 h 52"/>
                <a:gd name="T14" fmla="*/ 0 w 8"/>
                <a:gd name="T15" fmla="*/ 0 h 52"/>
                <a:gd name="T16" fmla="*/ 0 w 8"/>
                <a:gd name="T17" fmla="*/ 2147483647 h 52"/>
                <a:gd name="T18" fmla="*/ 2147483647 w 8"/>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52"/>
                <a:gd name="T32" fmla="*/ 8 w 8"/>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52">
                  <a:moveTo>
                    <a:pt x="4" y="0"/>
                  </a:moveTo>
                  <a:lnTo>
                    <a:pt x="0" y="4"/>
                  </a:lnTo>
                  <a:lnTo>
                    <a:pt x="0" y="52"/>
                  </a:lnTo>
                  <a:lnTo>
                    <a:pt x="8" y="52"/>
                  </a:lnTo>
                  <a:lnTo>
                    <a:pt x="8" y="4"/>
                  </a:lnTo>
                  <a:lnTo>
                    <a:pt x="4" y="8"/>
                  </a:lnTo>
                  <a:lnTo>
                    <a:pt x="4" y="0"/>
                  </a:lnTo>
                  <a:lnTo>
                    <a:pt x="0" y="0"/>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64" name="Freeform 86"/>
            <p:cNvSpPr>
              <a:spLocks/>
            </p:cNvSpPr>
            <p:nvPr/>
          </p:nvSpPr>
          <p:spPr bwMode="auto">
            <a:xfrm>
              <a:off x="3976688" y="2344738"/>
              <a:ext cx="87312" cy="15875"/>
            </a:xfrm>
            <a:custGeom>
              <a:avLst/>
              <a:gdLst>
                <a:gd name="T0" fmla="*/ 2147483647 w 52"/>
                <a:gd name="T1" fmla="*/ 2147483647 h 10"/>
                <a:gd name="T2" fmla="*/ 2147483647 w 52"/>
                <a:gd name="T3" fmla="*/ 0 h 10"/>
                <a:gd name="T4" fmla="*/ 0 w 52"/>
                <a:gd name="T5" fmla="*/ 0 h 10"/>
                <a:gd name="T6" fmla="*/ 0 w 52"/>
                <a:gd name="T7" fmla="*/ 2147483647 h 10"/>
                <a:gd name="T8" fmla="*/ 2147483647 w 52"/>
                <a:gd name="T9" fmla="*/ 2147483647 h 10"/>
                <a:gd name="T10" fmla="*/ 2147483647 w 52"/>
                <a:gd name="T11" fmla="*/ 2147483647 h 10"/>
                <a:gd name="T12" fmla="*/ 2147483647 w 52"/>
                <a:gd name="T13" fmla="*/ 2147483647 h 10"/>
                <a:gd name="T14" fmla="*/ 2147483647 w 52"/>
                <a:gd name="T15" fmla="*/ 0 h 10"/>
                <a:gd name="T16" fmla="*/ 2147483647 w 52"/>
                <a:gd name="T17" fmla="*/ 0 h 10"/>
                <a:gd name="T18" fmla="*/ 2147483647 w 52"/>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
                <a:gd name="T32" fmla="*/ 52 w 5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
                  <a:moveTo>
                    <a:pt x="52" y="6"/>
                  </a:moveTo>
                  <a:lnTo>
                    <a:pt x="46" y="0"/>
                  </a:lnTo>
                  <a:lnTo>
                    <a:pt x="0" y="0"/>
                  </a:lnTo>
                  <a:lnTo>
                    <a:pt x="0" y="10"/>
                  </a:lnTo>
                  <a:lnTo>
                    <a:pt x="46" y="10"/>
                  </a:lnTo>
                  <a:lnTo>
                    <a:pt x="42" y="6"/>
                  </a:lnTo>
                  <a:lnTo>
                    <a:pt x="52" y="6"/>
                  </a:lnTo>
                  <a:lnTo>
                    <a:pt x="52" y="0"/>
                  </a:lnTo>
                  <a:lnTo>
                    <a:pt x="46" y="0"/>
                  </a:lnTo>
                  <a:lnTo>
                    <a:pt x="5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65" name="Freeform 87"/>
            <p:cNvSpPr>
              <a:spLocks/>
            </p:cNvSpPr>
            <p:nvPr/>
          </p:nvSpPr>
          <p:spPr bwMode="auto">
            <a:xfrm>
              <a:off x="4048125" y="2354263"/>
              <a:ext cx="15875" cy="82550"/>
            </a:xfrm>
            <a:custGeom>
              <a:avLst/>
              <a:gdLst>
                <a:gd name="T0" fmla="*/ 2147483647 w 10"/>
                <a:gd name="T1" fmla="*/ 2147483647 h 52"/>
                <a:gd name="T2" fmla="*/ 2147483647 w 10"/>
                <a:gd name="T3" fmla="*/ 2147483647 h 52"/>
                <a:gd name="T4" fmla="*/ 2147483647 w 10"/>
                <a:gd name="T5" fmla="*/ 0 h 52"/>
                <a:gd name="T6" fmla="*/ 0 w 10"/>
                <a:gd name="T7" fmla="*/ 0 h 52"/>
                <a:gd name="T8" fmla="*/ 0 w 10"/>
                <a:gd name="T9" fmla="*/ 2147483647 h 52"/>
                <a:gd name="T10" fmla="*/ 2147483647 w 10"/>
                <a:gd name="T11" fmla="*/ 2147483647 h 52"/>
                <a:gd name="T12" fmla="*/ 2147483647 w 10"/>
                <a:gd name="T13" fmla="*/ 2147483647 h 52"/>
                <a:gd name="T14" fmla="*/ 2147483647 w 10"/>
                <a:gd name="T15" fmla="*/ 2147483647 h 52"/>
                <a:gd name="T16" fmla="*/ 2147483647 w 10"/>
                <a:gd name="T17" fmla="*/ 2147483647 h 52"/>
                <a:gd name="T18" fmla="*/ 2147483647 w 10"/>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2"/>
                <a:gd name="T32" fmla="*/ 10 w 1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2">
                  <a:moveTo>
                    <a:pt x="4" y="52"/>
                  </a:moveTo>
                  <a:lnTo>
                    <a:pt x="10" y="46"/>
                  </a:lnTo>
                  <a:lnTo>
                    <a:pt x="10" y="0"/>
                  </a:lnTo>
                  <a:lnTo>
                    <a:pt x="0" y="0"/>
                  </a:lnTo>
                  <a:lnTo>
                    <a:pt x="0" y="46"/>
                  </a:lnTo>
                  <a:lnTo>
                    <a:pt x="4" y="42"/>
                  </a:lnTo>
                  <a:lnTo>
                    <a:pt x="4" y="52"/>
                  </a:lnTo>
                  <a:lnTo>
                    <a:pt x="10" y="52"/>
                  </a:lnTo>
                  <a:lnTo>
                    <a:pt x="10" y="46"/>
                  </a:lnTo>
                  <a:lnTo>
                    <a:pt x="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66" name="Freeform 88"/>
            <p:cNvSpPr>
              <a:spLocks/>
            </p:cNvSpPr>
            <p:nvPr/>
          </p:nvSpPr>
          <p:spPr bwMode="auto">
            <a:xfrm>
              <a:off x="3967163" y="2420938"/>
              <a:ext cx="87312" cy="15875"/>
            </a:xfrm>
            <a:custGeom>
              <a:avLst/>
              <a:gdLst>
                <a:gd name="T0" fmla="*/ 0 w 52"/>
                <a:gd name="T1" fmla="*/ 2147483647 h 10"/>
                <a:gd name="T2" fmla="*/ 2147483647 w 52"/>
                <a:gd name="T3" fmla="*/ 2147483647 h 10"/>
                <a:gd name="T4" fmla="*/ 2147483647 w 52"/>
                <a:gd name="T5" fmla="*/ 2147483647 h 10"/>
                <a:gd name="T6" fmla="*/ 2147483647 w 52"/>
                <a:gd name="T7" fmla="*/ 0 h 10"/>
                <a:gd name="T8" fmla="*/ 2147483647 w 52"/>
                <a:gd name="T9" fmla="*/ 0 h 10"/>
                <a:gd name="T10" fmla="*/ 2147483647 w 52"/>
                <a:gd name="T11" fmla="*/ 2147483647 h 10"/>
                <a:gd name="T12" fmla="*/ 0 w 52"/>
                <a:gd name="T13" fmla="*/ 2147483647 h 10"/>
                <a:gd name="T14" fmla="*/ 0 w 52"/>
                <a:gd name="T15" fmla="*/ 2147483647 h 10"/>
                <a:gd name="T16" fmla="*/ 2147483647 w 52"/>
                <a:gd name="T17" fmla="*/ 2147483647 h 10"/>
                <a:gd name="T18" fmla="*/ 0 w 52"/>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
                <a:gd name="T32" fmla="*/ 52 w 5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
                  <a:moveTo>
                    <a:pt x="0" y="4"/>
                  </a:moveTo>
                  <a:lnTo>
                    <a:pt x="6" y="10"/>
                  </a:lnTo>
                  <a:lnTo>
                    <a:pt x="52" y="10"/>
                  </a:lnTo>
                  <a:lnTo>
                    <a:pt x="52" y="0"/>
                  </a:lnTo>
                  <a:lnTo>
                    <a:pt x="6" y="0"/>
                  </a:lnTo>
                  <a:lnTo>
                    <a:pt x="10" y="4"/>
                  </a:lnTo>
                  <a:lnTo>
                    <a:pt x="0" y="4"/>
                  </a:lnTo>
                  <a:lnTo>
                    <a:pt x="0" y="10"/>
                  </a:lnTo>
                  <a:lnTo>
                    <a:pt x="6" y="1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67" name="Freeform 89"/>
            <p:cNvSpPr>
              <a:spLocks/>
            </p:cNvSpPr>
            <p:nvPr/>
          </p:nvSpPr>
          <p:spPr bwMode="auto">
            <a:xfrm>
              <a:off x="3967163" y="2344738"/>
              <a:ext cx="15875" cy="82550"/>
            </a:xfrm>
            <a:custGeom>
              <a:avLst/>
              <a:gdLst>
                <a:gd name="T0" fmla="*/ 2147483647 w 10"/>
                <a:gd name="T1" fmla="*/ 0 h 52"/>
                <a:gd name="T2" fmla="*/ 0 w 10"/>
                <a:gd name="T3" fmla="*/ 2147483647 h 52"/>
                <a:gd name="T4" fmla="*/ 0 w 10"/>
                <a:gd name="T5" fmla="*/ 2147483647 h 52"/>
                <a:gd name="T6" fmla="*/ 2147483647 w 10"/>
                <a:gd name="T7" fmla="*/ 2147483647 h 52"/>
                <a:gd name="T8" fmla="*/ 2147483647 w 10"/>
                <a:gd name="T9" fmla="*/ 2147483647 h 52"/>
                <a:gd name="T10" fmla="*/ 2147483647 w 10"/>
                <a:gd name="T11" fmla="*/ 2147483647 h 52"/>
                <a:gd name="T12" fmla="*/ 2147483647 w 10"/>
                <a:gd name="T13" fmla="*/ 0 h 52"/>
                <a:gd name="T14" fmla="*/ 0 w 10"/>
                <a:gd name="T15" fmla="*/ 0 h 52"/>
                <a:gd name="T16" fmla="*/ 0 w 10"/>
                <a:gd name="T17" fmla="*/ 2147483647 h 52"/>
                <a:gd name="T18" fmla="*/ 2147483647 w 10"/>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2"/>
                <a:gd name="T32" fmla="*/ 10 w 1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2">
                  <a:moveTo>
                    <a:pt x="6" y="0"/>
                  </a:moveTo>
                  <a:lnTo>
                    <a:pt x="0" y="6"/>
                  </a:lnTo>
                  <a:lnTo>
                    <a:pt x="0" y="52"/>
                  </a:lnTo>
                  <a:lnTo>
                    <a:pt x="10" y="52"/>
                  </a:lnTo>
                  <a:lnTo>
                    <a:pt x="10" y="6"/>
                  </a:lnTo>
                  <a:lnTo>
                    <a:pt x="6" y="10"/>
                  </a:lnTo>
                  <a:lnTo>
                    <a:pt x="6" y="0"/>
                  </a:lnTo>
                  <a:lnTo>
                    <a:pt x="0" y="0"/>
                  </a:ln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68" name="Freeform 90"/>
            <p:cNvSpPr>
              <a:spLocks/>
            </p:cNvSpPr>
            <p:nvPr/>
          </p:nvSpPr>
          <p:spPr bwMode="auto">
            <a:xfrm>
              <a:off x="4333875" y="2344738"/>
              <a:ext cx="88900" cy="15875"/>
            </a:xfrm>
            <a:custGeom>
              <a:avLst/>
              <a:gdLst>
                <a:gd name="T0" fmla="*/ 2147483647 w 53"/>
                <a:gd name="T1" fmla="*/ 2147483647 h 10"/>
                <a:gd name="T2" fmla="*/ 2147483647 w 53"/>
                <a:gd name="T3" fmla="*/ 0 h 10"/>
                <a:gd name="T4" fmla="*/ 0 w 53"/>
                <a:gd name="T5" fmla="*/ 0 h 10"/>
                <a:gd name="T6" fmla="*/ 0 w 53"/>
                <a:gd name="T7" fmla="*/ 2147483647 h 10"/>
                <a:gd name="T8" fmla="*/ 2147483647 w 53"/>
                <a:gd name="T9" fmla="*/ 2147483647 h 10"/>
                <a:gd name="T10" fmla="*/ 2147483647 w 53"/>
                <a:gd name="T11" fmla="*/ 2147483647 h 10"/>
                <a:gd name="T12" fmla="*/ 2147483647 w 53"/>
                <a:gd name="T13" fmla="*/ 2147483647 h 10"/>
                <a:gd name="T14" fmla="*/ 2147483647 w 53"/>
                <a:gd name="T15" fmla="*/ 0 h 10"/>
                <a:gd name="T16" fmla="*/ 2147483647 w 53"/>
                <a:gd name="T17" fmla="*/ 0 h 10"/>
                <a:gd name="T18" fmla="*/ 2147483647 w 5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0"/>
                <a:gd name="T32" fmla="*/ 53 w 5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0">
                  <a:moveTo>
                    <a:pt x="53" y="6"/>
                  </a:moveTo>
                  <a:lnTo>
                    <a:pt x="49" y="0"/>
                  </a:lnTo>
                  <a:lnTo>
                    <a:pt x="0" y="0"/>
                  </a:lnTo>
                  <a:lnTo>
                    <a:pt x="0" y="10"/>
                  </a:lnTo>
                  <a:lnTo>
                    <a:pt x="49" y="10"/>
                  </a:lnTo>
                  <a:lnTo>
                    <a:pt x="43" y="6"/>
                  </a:lnTo>
                  <a:lnTo>
                    <a:pt x="53" y="6"/>
                  </a:lnTo>
                  <a:lnTo>
                    <a:pt x="53" y="0"/>
                  </a:lnTo>
                  <a:lnTo>
                    <a:pt x="49" y="0"/>
                  </a:lnTo>
                  <a:lnTo>
                    <a:pt x="5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69" name="Freeform 91"/>
            <p:cNvSpPr>
              <a:spLocks/>
            </p:cNvSpPr>
            <p:nvPr/>
          </p:nvSpPr>
          <p:spPr bwMode="auto">
            <a:xfrm>
              <a:off x="4406900" y="2354263"/>
              <a:ext cx="15875" cy="82550"/>
            </a:xfrm>
            <a:custGeom>
              <a:avLst/>
              <a:gdLst>
                <a:gd name="T0" fmla="*/ 2147483647 w 10"/>
                <a:gd name="T1" fmla="*/ 2147483647 h 52"/>
                <a:gd name="T2" fmla="*/ 2147483647 w 10"/>
                <a:gd name="T3" fmla="*/ 2147483647 h 52"/>
                <a:gd name="T4" fmla="*/ 2147483647 w 10"/>
                <a:gd name="T5" fmla="*/ 0 h 52"/>
                <a:gd name="T6" fmla="*/ 0 w 10"/>
                <a:gd name="T7" fmla="*/ 0 h 52"/>
                <a:gd name="T8" fmla="*/ 0 w 10"/>
                <a:gd name="T9" fmla="*/ 2147483647 h 52"/>
                <a:gd name="T10" fmla="*/ 2147483647 w 10"/>
                <a:gd name="T11" fmla="*/ 2147483647 h 52"/>
                <a:gd name="T12" fmla="*/ 2147483647 w 10"/>
                <a:gd name="T13" fmla="*/ 2147483647 h 52"/>
                <a:gd name="T14" fmla="*/ 2147483647 w 10"/>
                <a:gd name="T15" fmla="*/ 2147483647 h 52"/>
                <a:gd name="T16" fmla="*/ 2147483647 w 10"/>
                <a:gd name="T17" fmla="*/ 2147483647 h 52"/>
                <a:gd name="T18" fmla="*/ 2147483647 w 10"/>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2"/>
                <a:gd name="T32" fmla="*/ 10 w 1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2">
                  <a:moveTo>
                    <a:pt x="6" y="52"/>
                  </a:moveTo>
                  <a:lnTo>
                    <a:pt x="10" y="46"/>
                  </a:lnTo>
                  <a:lnTo>
                    <a:pt x="10" y="0"/>
                  </a:lnTo>
                  <a:lnTo>
                    <a:pt x="0" y="0"/>
                  </a:lnTo>
                  <a:lnTo>
                    <a:pt x="0" y="46"/>
                  </a:lnTo>
                  <a:lnTo>
                    <a:pt x="6" y="42"/>
                  </a:lnTo>
                  <a:lnTo>
                    <a:pt x="6" y="52"/>
                  </a:lnTo>
                  <a:lnTo>
                    <a:pt x="10" y="52"/>
                  </a:lnTo>
                  <a:lnTo>
                    <a:pt x="10" y="46"/>
                  </a:lnTo>
                  <a:lnTo>
                    <a:pt x="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70" name="Freeform 92"/>
            <p:cNvSpPr>
              <a:spLocks/>
            </p:cNvSpPr>
            <p:nvPr/>
          </p:nvSpPr>
          <p:spPr bwMode="auto">
            <a:xfrm>
              <a:off x="4327525" y="2420938"/>
              <a:ext cx="88900" cy="15875"/>
            </a:xfrm>
            <a:custGeom>
              <a:avLst/>
              <a:gdLst>
                <a:gd name="T0" fmla="*/ 0 w 53"/>
                <a:gd name="T1" fmla="*/ 2147483647 h 10"/>
                <a:gd name="T2" fmla="*/ 2147483647 w 53"/>
                <a:gd name="T3" fmla="*/ 2147483647 h 10"/>
                <a:gd name="T4" fmla="*/ 2147483647 w 53"/>
                <a:gd name="T5" fmla="*/ 2147483647 h 10"/>
                <a:gd name="T6" fmla="*/ 2147483647 w 53"/>
                <a:gd name="T7" fmla="*/ 0 h 10"/>
                <a:gd name="T8" fmla="*/ 2147483647 w 53"/>
                <a:gd name="T9" fmla="*/ 0 h 10"/>
                <a:gd name="T10" fmla="*/ 2147483647 w 53"/>
                <a:gd name="T11" fmla="*/ 2147483647 h 10"/>
                <a:gd name="T12" fmla="*/ 0 w 53"/>
                <a:gd name="T13" fmla="*/ 2147483647 h 10"/>
                <a:gd name="T14" fmla="*/ 0 w 53"/>
                <a:gd name="T15" fmla="*/ 2147483647 h 10"/>
                <a:gd name="T16" fmla="*/ 2147483647 w 53"/>
                <a:gd name="T17" fmla="*/ 2147483647 h 10"/>
                <a:gd name="T18" fmla="*/ 0 w 5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0"/>
                <a:gd name="T32" fmla="*/ 53 w 5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0">
                  <a:moveTo>
                    <a:pt x="0" y="4"/>
                  </a:moveTo>
                  <a:lnTo>
                    <a:pt x="4" y="10"/>
                  </a:lnTo>
                  <a:lnTo>
                    <a:pt x="53" y="10"/>
                  </a:lnTo>
                  <a:lnTo>
                    <a:pt x="53" y="0"/>
                  </a:lnTo>
                  <a:lnTo>
                    <a:pt x="4" y="0"/>
                  </a:lnTo>
                  <a:lnTo>
                    <a:pt x="9" y="4"/>
                  </a:lnTo>
                  <a:lnTo>
                    <a:pt x="0" y="4"/>
                  </a:lnTo>
                  <a:lnTo>
                    <a:pt x="0" y="10"/>
                  </a:lnTo>
                  <a:lnTo>
                    <a:pt x="4" y="1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71" name="Freeform 93"/>
            <p:cNvSpPr>
              <a:spLocks/>
            </p:cNvSpPr>
            <p:nvPr/>
          </p:nvSpPr>
          <p:spPr bwMode="auto">
            <a:xfrm>
              <a:off x="4327525" y="2344738"/>
              <a:ext cx="14288" cy="82550"/>
            </a:xfrm>
            <a:custGeom>
              <a:avLst/>
              <a:gdLst>
                <a:gd name="T0" fmla="*/ 2147483647 w 9"/>
                <a:gd name="T1" fmla="*/ 0 h 52"/>
                <a:gd name="T2" fmla="*/ 0 w 9"/>
                <a:gd name="T3" fmla="*/ 2147483647 h 52"/>
                <a:gd name="T4" fmla="*/ 0 w 9"/>
                <a:gd name="T5" fmla="*/ 2147483647 h 52"/>
                <a:gd name="T6" fmla="*/ 2147483647 w 9"/>
                <a:gd name="T7" fmla="*/ 2147483647 h 52"/>
                <a:gd name="T8" fmla="*/ 2147483647 w 9"/>
                <a:gd name="T9" fmla="*/ 2147483647 h 52"/>
                <a:gd name="T10" fmla="*/ 2147483647 w 9"/>
                <a:gd name="T11" fmla="*/ 2147483647 h 52"/>
                <a:gd name="T12" fmla="*/ 2147483647 w 9"/>
                <a:gd name="T13" fmla="*/ 0 h 52"/>
                <a:gd name="T14" fmla="*/ 0 w 9"/>
                <a:gd name="T15" fmla="*/ 0 h 52"/>
                <a:gd name="T16" fmla="*/ 0 w 9"/>
                <a:gd name="T17" fmla="*/ 2147483647 h 52"/>
                <a:gd name="T18" fmla="*/ 2147483647 w 9"/>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2"/>
                <a:gd name="T32" fmla="*/ 9 w 9"/>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2">
                  <a:moveTo>
                    <a:pt x="4" y="0"/>
                  </a:moveTo>
                  <a:lnTo>
                    <a:pt x="0" y="6"/>
                  </a:lnTo>
                  <a:lnTo>
                    <a:pt x="0" y="52"/>
                  </a:lnTo>
                  <a:lnTo>
                    <a:pt x="9" y="52"/>
                  </a:lnTo>
                  <a:lnTo>
                    <a:pt x="9" y="6"/>
                  </a:lnTo>
                  <a:lnTo>
                    <a:pt x="4" y="10"/>
                  </a:lnTo>
                  <a:lnTo>
                    <a:pt x="4" y="0"/>
                  </a:lnTo>
                  <a:lnTo>
                    <a:pt x="0" y="0"/>
                  </a:lnTo>
                  <a:lnTo>
                    <a:pt x="0" y="6"/>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72" name="Freeform 94"/>
            <p:cNvSpPr>
              <a:spLocks/>
            </p:cNvSpPr>
            <p:nvPr/>
          </p:nvSpPr>
          <p:spPr bwMode="auto">
            <a:xfrm>
              <a:off x="4692650" y="2344738"/>
              <a:ext cx="87313" cy="15875"/>
            </a:xfrm>
            <a:custGeom>
              <a:avLst/>
              <a:gdLst>
                <a:gd name="T0" fmla="*/ 2147483647 w 52"/>
                <a:gd name="T1" fmla="*/ 2147483647 h 10"/>
                <a:gd name="T2" fmla="*/ 2147483647 w 52"/>
                <a:gd name="T3" fmla="*/ 0 h 10"/>
                <a:gd name="T4" fmla="*/ 0 w 52"/>
                <a:gd name="T5" fmla="*/ 0 h 10"/>
                <a:gd name="T6" fmla="*/ 0 w 52"/>
                <a:gd name="T7" fmla="*/ 2147483647 h 10"/>
                <a:gd name="T8" fmla="*/ 2147483647 w 52"/>
                <a:gd name="T9" fmla="*/ 2147483647 h 10"/>
                <a:gd name="T10" fmla="*/ 2147483647 w 52"/>
                <a:gd name="T11" fmla="*/ 2147483647 h 10"/>
                <a:gd name="T12" fmla="*/ 2147483647 w 52"/>
                <a:gd name="T13" fmla="*/ 2147483647 h 10"/>
                <a:gd name="T14" fmla="*/ 2147483647 w 52"/>
                <a:gd name="T15" fmla="*/ 0 h 10"/>
                <a:gd name="T16" fmla="*/ 2147483647 w 52"/>
                <a:gd name="T17" fmla="*/ 0 h 10"/>
                <a:gd name="T18" fmla="*/ 2147483647 w 52"/>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
                <a:gd name="T32" fmla="*/ 52 w 5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
                  <a:moveTo>
                    <a:pt x="52" y="6"/>
                  </a:moveTo>
                  <a:lnTo>
                    <a:pt x="48" y="0"/>
                  </a:lnTo>
                  <a:lnTo>
                    <a:pt x="0" y="0"/>
                  </a:lnTo>
                  <a:lnTo>
                    <a:pt x="0" y="10"/>
                  </a:lnTo>
                  <a:lnTo>
                    <a:pt x="48" y="10"/>
                  </a:lnTo>
                  <a:lnTo>
                    <a:pt x="44" y="6"/>
                  </a:lnTo>
                  <a:lnTo>
                    <a:pt x="52" y="6"/>
                  </a:lnTo>
                  <a:lnTo>
                    <a:pt x="52" y="0"/>
                  </a:lnTo>
                  <a:lnTo>
                    <a:pt x="48" y="0"/>
                  </a:lnTo>
                  <a:lnTo>
                    <a:pt x="5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73" name="Freeform 95"/>
            <p:cNvSpPr>
              <a:spLocks/>
            </p:cNvSpPr>
            <p:nvPr/>
          </p:nvSpPr>
          <p:spPr bwMode="auto">
            <a:xfrm>
              <a:off x="4767263" y="2354263"/>
              <a:ext cx="12700" cy="82550"/>
            </a:xfrm>
            <a:custGeom>
              <a:avLst/>
              <a:gdLst>
                <a:gd name="T0" fmla="*/ 2147483647 w 8"/>
                <a:gd name="T1" fmla="*/ 2147483647 h 52"/>
                <a:gd name="T2" fmla="*/ 2147483647 w 8"/>
                <a:gd name="T3" fmla="*/ 2147483647 h 52"/>
                <a:gd name="T4" fmla="*/ 2147483647 w 8"/>
                <a:gd name="T5" fmla="*/ 0 h 52"/>
                <a:gd name="T6" fmla="*/ 0 w 8"/>
                <a:gd name="T7" fmla="*/ 0 h 52"/>
                <a:gd name="T8" fmla="*/ 0 w 8"/>
                <a:gd name="T9" fmla="*/ 2147483647 h 52"/>
                <a:gd name="T10" fmla="*/ 2147483647 w 8"/>
                <a:gd name="T11" fmla="*/ 2147483647 h 52"/>
                <a:gd name="T12" fmla="*/ 2147483647 w 8"/>
                <a:gd name="T13" fmla="*/ 2147483647 h 52"/>
                <a:gd name="T14" fmla="*/ 2147483647 w 8"/>
                <a:gd name="T15" fmla="*/ 2147483647 h 52"/>
                <a:gd name="T16" fmla="*/ 2147483647 w 8"/>
                <a:gd name="T17" fmla="*/ 2147483647 h 52"/>
                <a:gd name="T18" fmla="*/ 2147483647 w 8"/>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52"/>
                <a:gd name="T32" fmla="*/ 8 w 8"/>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52">
                  <a:moveTo>
                    <a:pt x="4" y="52"/>
                  </a:moveTo>
                  <a:lnTo>
                    <a:pt x="8" y="46"/>
                  </a:lnTo>
                  <a:lnTo>
                    <a:pt x="8" y="0"/>
                  </a:lnTo>
                  <a:lnTo>
                    <a:pt x="0" y="0"/>
                  </a:lnTo>
                  <a:lnTo>
                    <a:pt x="0" y="46"/>
                  </a:lnTo>
                  <a:lnTo>
                    <a:pt x="4" y="42"/>
                  </a:lnTo>
                  <a:lnTo>
                    <a:pt x="4" y="52"/>
                  </a:lnTo>
                  <a:lnTo>
                    <a:pt x="8" y="52"/>
                  </a:lnTo>
                  <a:lnTo>
                    <a:pt x="8" y="46"/>
                  </a:lnTo>
                  <a:lnTo>
                    <a:pt x="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74" name="Freeform 96"/>
            <p:cNvSpPr>
              <a:spLocks/>
            </p:cNvSpPr>
            <p:nvPr/>
          </p:nvSpPr>
          <p:spPr bwMode="auto">
            <a:xfrm>
              <a:off x="4686300" y="2420938"/>
              <a:ext cx="87313" cy="15875"/>
            </a:xfrm>
            <a:custGeom>
              <a:avLst/>
              <a:gdLst>
                <a:gd name="T0" fmla="*/ 0 w 52"/>
                <a:gd name="T1" fmla="*/ 2147483647 h 10"/>
                <a:gd name="T2" fmla="*/ 2147483647 w 52"/>
                <a:gd name="T3" fmla="*/ 2147483647 h 10"/>
                <a:gd name="T4" fmla="*/ 2147483647 w 52"/>
                <a:gd name="T5" fmla="*/ 2147483647 h 10"/>
                <a:gd name="T6" fmla="*/ 2147483647 w 52"/>
                <a:gd name="T7" fmla="*/ 0 h 10"/>
                <a:gd name="T8" fmla="*/ 2147483647 w 52"/>
                <a:gd name="T9" fmla="*/ 0 h 10"/>
                <a:gd name="T10" fmla="*/ 2147483647 w 52"/>
                <a:gd name="T11" fmla="*/ 2147483647 h 10"/>
                <a:gd name="T12" fmla="*/ 0 w 52"/>
                <a:gd name="T13" fmla="*/ 2147483647 h 10"/>
                <a:gd name="T14" fmla="*/ 0 w 52"/>
                <a:gd name="T15" fmla="*/ 2147483647 h 10"/>
                <a:gd name="T16" fmla="*/ 2147483647 w 52"/>
                <a:gd name="T17" fmla="*/ 2147483647 h 10"/>
                <a:gd name="T18" fmla="*/ 0 w 52"/>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
                <a:gd name="T32" fmla="*/ 52 w 5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
                  <a:moveTo>
                    <a:pt x="0" y="4"/>
                  </a:moveTo>
                  <a:lnTo>
                    <a:pt x="4" y="10"/>
                  </a:lnTo>
                  <a:lnTo>
                    <a:pt x="52" y="10"/>
                  </a:lnTo>
                  <a:lnTo>
                    <a:pt x="52" y="0"/>
                  </a:lnTo>
                  <a:lnTo>
                    <a:pt x="4" y="0"/>
                  </a:lnTo>
                  <a:lnTo>
                    <a:pt x="10" y="4"/>
                  </a:lnTo>
                  <a:lnTo>
                    <a:pt x="0" y="4"/>
                  </a:lnTo>
                  <a:lnTo>
                    <a:pt x="0" y="10"/>
                  </a:lnTo>
                  <a:lnTo>
                    <a:pt x="4" y="1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75" name="Freeform 97"/>
            <p:cNvSpPr>
              <a:spLocks/>
            </p:cNvSpPr>
            <p:nvPr/>
          </p:nvSpPr>
          <p:spPr bwMode="auto">
            <a:xfrm>
              <a:off x="4686300" y="2344738"/>
              <a:ext cx="17463" cy="82550"/>
            </a:xfrm>
            <a:custGeom>
              <a:avLst/>
              <a:gdLst>
                <a:gd name="T0" fmla="*/ 2147483647 w 10"/>
                <a:gd name="T1" fmla="*/ 0 h 52"/>
                <a:gd name="T2" fmla="*/ 0 w 10"/>
                <a:gd name="T3" fmla="*/ 2147483647 h 52"/>
                <a:gd name="T4" fmla="*/ 0 w 10"/>
                <a:gd name="T5" fmla="*/ 2147483647 h 52"/>
                <a:gd name="T6" fmla="*/ 2147483647 w 10"/>
                <a:gd name="T7" fmla="*/ 2147483647 h 52"/>
                <a:gd name="T8" fmla="*/ 2147483647 w 10"/>
                <a:gd name="T9" fmla="*/ 2147483647 h 52"/>
                <a:gd name="T10" fmla="*/ 2147483647 w 10"/>
                <a:gd name="T11" fmla="*/ 2147483647 h 52"/>
                <a:gd name="T12" fmla="*/ 2147483647 w 10"/>
                <a:gd name="T13" fmla="*/ 0 h 52"/>
                <a:gd name="T14" fmla="*/ 0 w 10"/>
                <a:gd name="T15" fmla="*/ 0 h 52"/>
                <a:gd name="T16" fmla="*/ 0 w 10"/>
                <a:gd name="T17" fmla="*/ 2147483647 h 52"/>
                <a:gd name="T18" fmla="*/ 2147483647 w 10"/>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2"/>
                <a:gd name="T32" fmla="*/ 10 w 1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2">
                  <a:moveTo>
                    <a:pt x="4" y="0"/>
                  </a:moveTo>
                  <a:lnTo>
                    <a:pt x="0" y="6"/>
                  </a:lnTo>
                  <a:lnTo>
                    <a:pt x="0" y="52"/>
                  </a:lnTo>
                  <a:lnTo>
                    <a:pt x="10" y="52"/>
                  </a:lnTo>
                  <a:lnTo>
                    <a:pt x="10" y="6"/>
                  </a:lnTo>
                  <a:lnTo>
                    <a:pt x="4" y="10"/>
                  </a:lnTo>
                  <a:lnTo>
                    <a:pt x="4" y="0"/>
                  </a:lnTo>
                  <a:lnTo>
                    <a:pt x="0" y="0"/>
                  </a:lnTo>
                  <a:lnTo>
                    <a:pt x="0" y="6"/>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76" name="Freeform 98"/>
            <p:cNvSpPr>
              <a:spLocks/>
            </p:cNvSpPr>
            <p:nvPr/>
          </p:nvSpPr>
          <p:spPr bwMode="auto">
            <a:xfrm>
              <a:off x="4094163" y="2459038"/>
              <a:ext cx="88900" cy="12700"/>
            </a:xfrm>
            <a:custGeom>
              <a:avLst/>
              <a:gdLst>
                <a:gd name="T0" fmla="*/ 2147483647 w 52"/>
                <a:gd name="T1" fmla="*/ 2147483647 h 8"/>
                <a:gd name="T2" fmla="*/ 2147483647 w 52"/>
                <a:gd name="T3" fmla="*/ 0 h 8"/>
                <a:gd name="T4" fmla="*/ 0 w 52"/>
                <a:gd name="T5" fmla="*/ 0 h 8"/>
                <a:gd name="T6" fmla="*/ 0 w 52"/>
                <a:gd name="T7" fmla="*/ 2147483647 h 8"/>
                <a:gd name="T8" fmla="*/ 2147483647 w 52"/>
                <a:gd name="T9" fmla="*/ 2147483647 h 8"/>
                <a:gd name="T10" fmla="*/ 2147483647 w 52"/>
                <a:gd name="T11" fmla="*/ 2147483647 h 8"/>
                <a:gd name="T12" fmla="*/ 2147483647 w 52"/>
                <a:gd name="T13" fmla="*/ 2147483647 h 8"/>
                <a:gd name="T14" fmla="*/ 2147483647 w 52"/>
                <a:gd name="T15" fmla="*/ 0 h 8"/>
                <a:gd name="T16" fmla="*/ 2147483647 w 52"/>
                <a:gd name="T17" fmla="*/ 0 h 8"/>
                <a:gd name="T18" fmla="*/ 2147483647 w 52"/>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8"/>
                <a:gd name="T32" fmla="*/ 52 w 5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8">
                  <a:moveTo>
                    <a:pt x="52" y="4"/>
                  </a:moveTo>
                  <a:lnTo>
                    <a:pt x="48" y="0"/>
                  </a:lnTo>
                  <a:lnTo>
                    <a:pt x="0" y="0"/>
                  </a:lnTo>
                  <a:lnTo>
                    <a:pt x="0" y="8"/>
                  </a:lnTo>
                  <a:lnTo>
                    <a:pt x="48" y="8"/>
                  </a:lnTo>
                  <a:lnTo>
                    <a:pt x="42" y="4"/>
                  </a:lnTo>
                  <a:lnTo>
                    <a:pt x="52" y="4"/>
                  </a:lnTo>
                  <a:lnTo>
                    <a:pt x="52" y="0"/>
                  </a:lnTo>
                  <a:lnTo>
                    <a:pt x="48" y="0"/>
                  </a:lnTo>
                  <a:lnTo>
                    <a:pt x="5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77" name="Freeform 99"/>
            <p:cNvSpPr>
              <a:spLocks/>
            </p:cNvSpPr>
            <p:nvPr/>
          </p:nvSpPr>
          <p:spPr bwMode="auto">
            <a:xfrm>
              <a:off x="4165600" y="2465388"/>
              <a:ext cx="17463" cy="82550"/>
            </a:xfrm>
            <a:custGeom>
              <a:avLst/>
              <a:gdLst>
                <a:gd name="T0" fmla="*/ 2147483647 w 10"/>
                <a:gd name="T1" fmla="*/ 2147483647 h 52"/>
                <a:gd name="T2" fmla="*/ 2147483647 w 10"/>
                <a:gd name="T3" fmla="*/ 2147483647 h 52"/>
                <a:gd name="T4" fmla="*/ 2147483647 w 10"/>
                <a:gd name="T5" fmla="*/ 0 h 52"/>
                <a:gd name="T6" fmla="*/ 0 w 10"/>
                <a:gd name="T7" fmla="*/ 0 h 52"/>
                <a:gd name="T8" fmla="*/ 0 w 10"/>
                <a:gd name="T9" fmla="*/ 2147483647 h 52"/>
                <a:gd name="T10" fmla="*/ 2147483647 w 10"/>
                <a:gd name="T11" fmla="*/ 2147483647 h 52"/>
                <a:gd name="T12" fmla="*/ 2147483647 w 10"/>
                <a:gd name="T13" fmla="*/ 2147483647 h 52"/>
                <a:gd name="T14" fmla="*/ 2147483647 w 10"/>
                <a:gd name="T15" fmla="*/ 2147483647 h 52"/>
                <a:gd name="T16" fmla="*/ 2147483647 w 10"/>
                <a:gd name="T17" fmla="*/ 2147483647 h 52"/>
                <a:gd name="T18" fmla="*/ 2147483647 w 10"/>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2"/>
                <a:gd name="T32" fmla="*/ 10 w 1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2">
                  <a:moveTo>
                    <a:pt x="6" y="52"/>
                  </a:moveTo>
                  <a:lnTo>
                    <a:pt x="10" y="48"/>
                  </a:lnTo>
                  <a:lnTo>
                    <a:pt x="10" y="0"/>
                  </a:lnTo>
                  <a:lnTo>
                    <a:pt x="0" y="0"/>
                  </a:lnTo>
                  <a:lnTo>
                    <a:pt x="0" y="48"/>
                  </a:lnTo>
                  <a:lnTo>
                    <a:pt x="6" y="42"/>
                  </a:lnTo>
                  <a:lnTo>
                    <a:pt x="6" y="52"/>
                  </a:lnTo>
                  <a:lnTo>
                    <a:pt x="10" y="52"/>
                  </a:lnTo>
                  <a:lnTo>
                    <a:pt x="10" y="48"/>
                  </a:lnTo>
                  <a:lnTo>
                    <a:pt x="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78" name="Freeform 100"/>
            <p:cNvSpPr>
              <a:spLocks/>
            </p:cNvSpPr>
            <p:nvPr/>
          </p:nvSpPr>
          <p:spPr bwMode="auto">
            <a:xfrm>
              <a:off x="4087813" y="2532063"/>
              <a:ext cx="87312" cy="15875"/>
            </a:xfrm>
            <a:custGeom>
              <a:avLst/>
              <a:gdLst>
                <a:gd name="T0" fmla="*/ 0 w 52"/>
                <a:gd name="T1" fmla="*/ 2147483647 h 10"/>
                <a:gd name="T2" fmla="*/ 2147483647 w 52"/>
                <a:gd name="T3" fmla="*/ 2147483647 h 10"/>
                <a:gd name="T4" fmla="*/ 2147483647 w 52"/>
                <a:gd name="T5" fmla="*/ 2147483647 h 10"/>
                <a:gd name="T6" fmla="*/ 2147483647 w 52"/>
                <a:gd name="T7" fmla="*/ 0 h 10"/>
                <a:gd name="T8" fmla="*/ 2147483647 w 52"/>
                <a:gd name="T9" fmla="*/ 0 h 10"/>
                <a:gd name="T10" fmla="*/ 2147483647 w 52"/>
                <a:gd name="T11" fmla="*/ 2147483647 h 10"/>
                <a:gd name="T12" fmla="*/ 0 w 52"/>
                <a:gd name="T13" fmla="*/ 2147483647 h 10"/>
                <a:gd name="T14" fmla="*/ 0 w 52"/>
                <a:gd name="T15" fmla="*/ 2147483647 h 10"/>
                <a:gd name="T16" fmla="*/ 2147483647 w 52"/>
                <a:gd name="T17" fmla="*/ 2147483647 h 10"/>
                <a:gd name="T18" fmla="*/ 0 w 52"/>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
                <a:gd name="T32" fmla="*/ 52 w 5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
                  <a:moveTo>
                    <a:pt x="0" y="6"/>
                  </a:moveTo>
                  <a:lnTo>
                    <a:pt x="4" y="10"/>
                  </a:lnTo>
                  <a:lnTo>
                    <a:pt x="52" y="10"/>
                  </a:lnTo>
                  <a:lnTo>
                    <a:pt x="52" y="0"/>
                  </a:lnTo>
                  <a:lnTo>
                    <a:pt x="4" y="0"/>
                  </a:lnTo>
                  <a:lnTo>
                    <a:pt x="10" y="6"/>
                  </a:lnTo>
                  <a:lnTo>
                    <a:pt x="0" y="6"/>
                  </a:lnTo>
                  <a:lnTo>
                    <a:pt x="0" y="10"/>
                  </a:lnTo>
                  <a:lnTo>
                    <a:pt x="4" y="1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79" name="Freeform 101"/>
            <p:cNvSpPr>
              <a:spLocks/>
            </p:cNvSpPr>
            <p:nvPr/>
          </p:nvSpPr>
          <p:spPr bwMode="auto">
            <a:xfrm>
              <a:off x="4087813" y="2459038"/>
              <a:ext cx="17462" cy="82550"/>
            </a:xfrm>
            <a:custGeom>
              <a:avLst/>
              <a:gdLst>
                <a:gd name="T0" fmla="*/ 2147483647 w 10"/>
                <a:gd name="T1" fmla="*/ 0 h 52"/>
                <a:gd name="T2" fmla="*/ 0 w 10"/>
                <a:gd name="T3" fmla="*/ 2147483647 h 52"/>
                <a:gd name="T4" fmla="*/ 0 w 10"/>
                <a:gd name="T5" fmla="*/ 2147483647 h 52"/>
                <a:gd name="T6" fmla="*/ 2147483647 w 10"/>
                <a:gd name="T7" fmla="*/ 2147483647 h 52"/>
                <a:gd name="T8" fmla="*/ 2147483647 w 10"/>
                <a:gd name="T9" fmla="*/ 2147483647 h 52"/>
                <a:gd name="T10" fmla="*/ 2147483647 w 10"/>
                <a:gd name="T11" fmla="*/ 2147483647 h 52"/>
                <a:gd name="T12" fmla="*/ 2147483647 w 10"/>
                <a:gd name="T13" fmla="*/ 0 h 52"/>
                <a:gd name="T14" fmla="*/ 0 w 10"/>
                <a:gd name="T15" fmla="*/ 0 h 52"/>
                <a:gd name="T16" fmla="*/ 0 w 10"/>
                <a:gd name="T17" fmla="*/ 2147483647 h 52"/>
                <a:gd name="T18" fmla="*/ 2147483647 w 10"/>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2"/>
                <a:gd name="T32" fmla="*/ 10 w 1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2">
                  <a:moveTo>
                    <a:pt x="4" y="0"/>
                  </a:moveTo>
                  <a:lnTo>
                    <a:pt x="0" y="4"/>
                  </a:lnTo>
                  <a:lnTo>
                    <a:pt x="0" y="52"/>
                  </a:lnTo>
                  <a:lnTo>
                    <a:pt x="10" y="52"/>
                  </a:lnTo>
                  <a:lnTo>
                    <a:pt x="10" y="4"/>
                  </a:lnTo>
                  <a:lnTo>
                    <a:pt x="4" y="8"/>
                  </a:lnTo>
                  <a:lnTo>
                    <a:pt x="4" y="0"/>
                  </a:lnTo>
                  <a:lnTo>
                    <a:pt x="0" y="0"/>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80" name="Freeform 102"/>
            <p:cNvSpPr>
              <a:spLocks/>
            </p:cNvSpPr>
            <p:nvPr/>
          </p:nvSpPr>
          <p:spPr bwMode="auto">
            <a:xfrm>
              <a:off x="4454525" y="2459038"/>
              <a:ext cx="87313" cy="12700"/>
            </a:xfrm>
            <a:custGeom>
              <a:avLst/>
              <a:gdLst>
                <a:gd name="T0" fmla="*/ 2147483647 w 52"/>
                <a:gd name="T1" fmla="*/ 2147483647 h 8"/>
                <a:gd name="T2" fmla="*/ 2147483647 w 52"/>
                <a:gd name="T3" fmla="*/ 0 h 8"/>
                <a:gd name="T4" fmla="*/ 0 w 52"/>
                <a:gd name="T5" fmla="*/ 0 h 8"/>
                <a:gd name="T6" fmla="*/ 0 w 52"/>
                <a:gd name="T7" fmla="*/ 2147483647 h 8"/>
                <a:gd name="T8" fmla="*/ 2147483647 w 52"/>
                <a:gd name="T9" fmla="*/ 2147483647 h 8"/>
                <a:gd name="T10" fmla="*/ 2147483647 w 52"/>
                <a:gd name="T11" fmla="*/ 2147483647 h 8"/>
                <a:gd name="T12" fmla="*/ 2147483647 w 52"/>
                <a:gd name="T13" fmla="*/ 2147483647 h 8"/>
                <a:gd name="T14" fmla="*/ 2147483647 w 52"/>
                <a:gd name="T15" fmla="*/ 0 h 8"/>
                <a:gd name="T16" fmla="*/ 2147483647 w 52"/>
                <a:gd name="T17" fmla="*/ 0 h 8"/>
                <a:gd name="T18" fmla="*/ 2147483647 w 52"/>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8"/>
                <a:gd name="T32" fmla="*/ 52 w 5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8">
                  <a:moveTo>
                    <a:pt x="52" y="4"/>
                  </a:moveTo>
                  <a:lnTo>
                    <a:pt x="48" y="0"/>
                  </a:lnTo>
                  <a:lnTo>
                    <a:pt x="0" y="0"/>
                  </a:lnTo>
                  <a:lnTo>
                    <a:pt x="0" y="8"/>
                  </a:lnTo>
                  <a:lnTo>
                    <a:pt x="48" y="8"/>
                  </a:lnTo>
                  <a:lnTo>
                    <a:pt x="44" y="4"/>
                  </a:lnTo>
                  <a:lnTo>
                    <a:pt x="52" y="4"/>
                  </a:lnTo>
                  <a:lnTo>
                    <a:pt x="52" y="0"/>
                  </a:lnTo>
                  <a:lnTo>
                    <a:pt x="48" y="0"/>
                  </a:lnTo>
                  <a:lnTo>
                    <a:pt x="5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81" name="Freeform 103"/>
            <p:cNvSpPr>
              <a:spLocks/>
            </p:cNvSpPr>
            <p:nvPr/>
          </p:nvSpPr>
          <p:spPr bwMode="auto">
            <a:xfrm>
              <a:off x="4527550" y="2465388"/>
              <a:ext cx="14288" cy="82550"/>
            </a:xfrm>
            <a:custGeom>
              <a:avLst/>
              <a:gdLst>
                <a:gd name="T0" fmla="*/ 2147483647 w 8"/>
                <a:gd name="T1" fmla="*/ 2147483647 h 52"/>
                <a:gd name="T2" fmla="*/ 2147483647 w 8"/>
                <a:gd name="T3" fmla="*/ 2147483647 h 52"/>
                <a:gd name="T4" fmla="*/ 2147483647 w 8"/>
                <a:gd name="T5" fmla="*/ 0 h 52"/>
                <a:gd name="T6" fmla="*/ 0 w 8"/>
                <a:gd name="T7" fmla="*/ 0 h 52"/>
                <a:gd name="T8" fmla="*/ 0 w 8"/>
                <a:gd name="T9" fmla="*/ 2147483647 h 52"/>
                <a:gd name="T10" fmla="*/ 2147483647 w 8"/>
                <a:gd name="T11" fmla="*/ 2147483647 h 52"/>
                <a:gd name="T12" fmla="*/ 2147483647 w 8"/>
                <a:gd name="T13" fmla="*/ 2147483647 h 52"/>
                <a:gd name="T14" fmla="*/ 2147483647 w 8"/>
                <a:gd name="T15" fmla="*/ 2147483647 h 52"/>
                <a:gd name="T16" fmla="*/ 2147483647 w 8"/>
                <a:gd name="T17" fmla="*/ 2147483647 h 52"/>
                <a:gd name="T18" fmla="*/ 2147483647 w 8"/>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52"/>
                <a:gd name="T32" fmla="*/ 8 w 8"/>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52">
                  <a:moveTo>
                    <a:pt x="4" y="52"/>
                  </a:moveTo>
                  <a:lnTo>
                    <a:pt x="8" y="48"/>
                  </a:lnTo>
                  <a:lnTo>
                    <a:pt x="8" y="0"/>
                  </a:lnTo>
                  <a:lnTo>
                    <a:pt x="0" y="0"/>
                  </a:lnTo>
                  <a:lnTo>
                    <a:pt x="0" y="48"/>
                  </a:lnTo>
                  <a:lnTo>
                    <a:pt x="4" y="42"/>
                  </a:lnTo>
                  <a:lnTo>
                    <a:pt x="4" y="52"/>
                  </a:lnTo>
                  <a:lnTo>
                    <a:pt x="8" y="52"/>
                  </a:lnTo>
                  <a:lnTo>
                    <a:pt x="8" y="48"/>
                  </a:lnTo>
                  <a:lnTo>
                    <a:pt x="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82" name="Freeform 104"/>
            <p:cNvSpPr>
              <a:spLocks/>
            </p:cNvSpPr>
            <p:nvPr/>
          </p:nvSpPr>
          <p:spPr bwMode="auto">
            <a:xfrm>
              <a:off x="4446588" y="2532063"/>
              <a:ext cx="87312" cy="15875"/>
            </a:xfrm>
            <a:custGeom>
              <a:avLst/>
              <a:gdLst>
                <a:gd name="T0" fmla="*/ 0 w 52"/>
                <a:gd name="T1" fmla="*/ 2147483647 h 10"/>
                <a:gd name="T2" fmla="*/ 2147483647 w 52"/>
                <a:gd name="T3" fmla="*/ 2147483647 h 10"/>
                <a:gd name="T4" fmla="*/ 2147483647 w 52"/>
                <a:gd name="T5" fmla="*/ 2147483647 h 10"/>
                <a:gd name="T6" fmla="*/ 2147483647 w 52"/>
                <a:gd name="T7" fmla="*/ 0 h 10"/>
                <a:gd name="T8" fmla="*/ 2147483647 w 52"/>
                <a:gd name="T9" fmla="*/ 0 h 10"/>
                <a:gd name="T10" fmla="*/ 2147483647 w 52"/>
                <a:gd name="T11" fmla="*/ 2147483647 h 10"/>
                <a:gd name="T12" fmla="*/ 0 w 52"/>
                <a:gd name="T13" fmla="*/ 2147483647 h 10"/>
                <a:gd name="T14" fmla="*/ 0 w 52"/>
                <a:gd name="T15" fmla="*/ 2147483647 h 10"/>
                <a:gd name="T16" fmla="*/ 2147483647 w 52"/>
                <a:gd name="T17" fmla="*/ 2147483647 h 10"/>
                <a:gd name="T18" fmla="*/ 0 w 52"/>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
                <a:gd name="T32" fmla="*/ 52 w 5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
                  <a:moveTo>
                    <a:pt x="0" y="6"/>
                  </a:moveTo>
                  <a:lnTo>
                    <a:pt x="4" y="10"/>
                  </a:lnTo>
                  <a:lnTo>
                    <a:pt x="52" y="10"/>
                  </a:lnTo>
                  <a:lnTo>
                    <a:pt x="52" y="0"/>
                  </a:lnTo>
                  <a:lnTo>
                    <a:pt x="4" y="0"/>
                  </a:lnTo>
                  <a:lnTo>
                    <a:pt x="10" y="6"/>
                  </a:lnTo>
                  <a:lnTo>
                    <a:pt x="0" y="6"/>
                  </a:lnTo>
                  <a:lnTo>
                    <a:pt x="0" y="10"/>
                  </a:lnTo>
                  <a:lnTo>
                    <a:pt x="4" y="1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83" name="Freeform 105"/>
            <p:cNvSpPr>
              <a:spLocks/>
            </p:cNvSpPr>
            <p:nvPr/>
          </p:nvSpPr>
          <p:spPr bwMode="auto">
            <a:xfrm>
              <a:off x="4446588" y="2459038"/>
              <a:ext cx="17462" cy="82550"/>
            </a:xfrm>
            <a:custGeom>
              <a:avLst/>
              <a:gdLst>
                <a:gd name="T0" fmla="*/ 2147483647 w 10"/>
                <a:gd name="T1" fmla="*/ 0 h 52"/>
                <a:gd name="T2" fmla="*/ 0 w 10"/>
                <a:gd name="T3" fmla="*/ 2147483647 h 52"/>
                <a:gd name="T4" fmla="*/ 0 w 10"/>
                <a:gd name="T5" fmla="*/ 2147483647 h 52"/>
                <a:gd name="T6" fmla="*/ 2147483647 w 10"/>
                <a:gd name="T7" fmla="*/ 2147483647 h 52"/>
                <a:gd name="T8" fmla="*/ 2147483647 w 10"/>
                <a:gd name="T9" fmla="*/ 2147483647 h 52"/>
                <a:gd name="T10" fmla="*/ 2147483647 w 10"/>
                <a:gd name="T11" fmla="*/ 2147483647 h 52"/>
                <a:gd name="T12" fmla="*/ 2147483647 w 10"/>
                <a:gd name="T13" fmla="*/ 0 h 52"/>
                <a:gd name="T14" fmla="*/ 0 w 10"/>
                <a:gd name="T15" fmla="*/ 0 h 52"/>
                <a:gd name="T16" fmla="*/ 0 w 10"/>
                <a:gd name="T17" fmla="*/ 2147483647 h 52"/>
                <a:gd name="T18" fmla="*/ 2147483647 w 10"/>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2"/>
                <a:gd name="T32" fmla="*/ 10 w 1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2">
                  <a:moveTo>
                    <a:pt x="4" y="0"/>
                  </a:moveTo>
                  <a:lnTo>
                    <a:pt x="0" y="4"/>
                  </a:lnTo>
                  <a:lnTo>
                    <a:pt x="0" y="52"/>
                  </a:lnTo>
                  <a:lnTo>
                    <a:pt x="10" y="52"/>
                  </a:lnTo>
                  <a:lnTo>
                    <a:pt x="10" y="4"/>
                  </a:lnTo>
                  <a:lnTo>
                    <a:pt x="4" y="8"/>
                  </a:lnTo>
                  <a:lnTo>
                    <a:pt x="4" y="0"/>
                  </a:lnTo>
                  <a:lnTo>
                    <a:pt x="0" y="0"/>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84" name="Freeform 106"/>
            <p:cNvSpPr>
              <a:spLocks/>
            </p:cNvSpPr>
            <p:nvPr/>
          </p:nvSpPr>
          <p:spPr bwMode="auto">
            <a:xfrm>
              <a:off x="4814888" y="2459038"/>
              <a:ext cx="87312" cy="12700"/>
            </a:xfrm>
            <a:custGeom>
              <a:avLst/>
              <a:gdLst>
                <a:gd name="T0" fmla="*/ 2147483647 w 52"/>
                <a:gd name="T1" fmla="*/ 2147483647 h 8"/>
                <a:gd name="T2" fmla="*/ 2147483647 w 52"/>
                <a:gd name="T3" fmla="*/ 0 h 8"/>
                <a:gd name="T4" fmla="*/ 0 w 52"/>
                <a:gd name="T5" fmla="*/ 0 h 8"/>
                <a:gd name="T6" fmla="*/ 0 w 52"/>
                <a:gd name="T7" fmla="*/ 2147483647 h 8"/>
                <a:gd name="T8" fmla="*/ 2147483647 w 52"/>
                <a:gd name="T9" fmla="*/ 2147483647 h 8"/>
                <a:gd name="T10" fmla="*/ 2147483647 w 52"/>
                <a:gd name="T11" fmla="*/ 2147483647 h 8"/>
                <a:gd name="T12" fmla="*/ 2147483647 w 52"/>
                <a:gd name="T13" fmla="*/ 2147483647 h 8"/>
                <a:gd name="T14" fmla="*/ 2147483647 w 52"/>
                <a:gd name="T15" fmla="*/ 0 h 8"/>
                <a:gd name="T16" fmla="*/ 2147483647 w 52"/>
                <a:gd name="T17" fmla="*/ 0 h 8"/>
                <a:gd name="T18" fmla="*/ 2147483647 w 52"/>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8"/>
                <a:gd name="T32" fmla="*/ 52 w 5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8">
                  <a:moveTo>
                    <a:pt x="52" y="4"/>
                  </a:moveTo>
                  <a:lnTo>
                    <a:pt x="46" y="0"/>
                  </a:lnTo>
                  <a:lnTo>
                    <a:pt x="0" y="0"/>
                  </a:lnTo>
                  <a:lnTo>
                    <a:pt x="0" y="8"/>
                  </a:lnTo>
                  <a:lnTo>
                    <a:pt x="46" y="8"/>
                  </a:lnTo>
                  <a:lnTo>
                    <a:pt x="42" y="4"/>
                  </a:lnTo>
                  <a:lnTo>
                    <a:pt x="52" y="4"/>
                  </a:lnTo>
                  <a:lnTo>
                    <a:pt x="52" y="0"/>
                  </a:lnTo>
                  <a:lnTo>
                    <a:pt x="46" y="0"/>
                  </a:lnTo>
                  <a:lnTo>
                    <a:pt x="5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85" name="Freeform 107"/>
            <p:cNvSpPr>
              <a:spLocks/>
            </p:cNvSpPr>
            <p:nvPr/>
          </p:nvSpPr>
          <p:spPr bwMode="auto">
            <a:xfrm>
              <a:off x="4884738" y="2465388"/>
              <a:ext cx="17462" cy="82550"/>
            </a:xfrm>
            <a:custGeom>
              <a:avLst/>
              <a:gdLst>
                <a:gd name="T0" fmla="*/ 2147483647 w 10"/>
                <a:gd name="T1" fmla="*/ 2147483647 h 52"/>
                <a:gd name="T2" fmla="*/ 2147483647 w 10"/>
                <a:gd name="T3" fmla="*/ 2147483647 h 52"/>
                <a:gd name="T4" fmla="*/ 2147483647 w 10"/>
                <a:gd name="T5" fmla="*/ 0 h 52"/>
                <a:gd name="T6" fmla="*/ 0 w 10"/>
                <a:gd name="T7" fmla="*/ 0 h 52"/>
                <a:gd name="T8" fmla="*/ 0 w 10"/>
                <a:gd name="T9" fmla="*/ 2147483647 h 52"/>
                <a:gd name="T10" fmla="*/ 2147483647 w 10"/>
                <a:gd name="T11" fmla="*/ 2147483647 h 52"/>
                <a:gd name="T12" fmla="*/ 2147483647 w 10"/>
                <a:gd name="T13" fmla="*/ 2147483647 h 52"/>
                <a:gd name="T14" fmla="*/ 2147483647 w 10"/>
                <a:gd name="T15" fmla="*/ 2147483647 h 52"/>
                <a:gd name="T16" fmla="*/ 2147483647 w 10"/>
                <a:gd name="T17" fmla="*/ 2147483647 h 52"/>
                <a:gd name="T18" fmla="*/ 2147483647 w 10"/>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2"/>
                <a:gd name="T32" fmla="*/ 10 w 1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2">
                  <a:moveTo>
                    <a:pt x="4" y="52"/>
                  </a:moveTo>
                  <a:lnTo>
                    <a:pt x="10" y="48"/>
                  </a:lnTo>
                  <a:lnTo>
                    <a:pt x="10" y="0"/>
                  </a:lnTo>
                  <a:lnTo>
                    <a:pt x="0" y="0"/>
                  </a:lnTo>
                  <a:lnTo>
                    <a:pt x="0" y="48"/>
                  </a:lnTo>
                  <a:lnTo>
                    <a:pt x="4" y="42"/>
                  </a:lnTo>
                  <a:lnTo>
                    <a:pt x="4" y="52"/>
                  </a:lnTo>
                  <a:lnTo>
                    <a:pt x="10" y="52"/>
                  </a:lnTo>
                  <a:lnTo>
                    <a:pt x="10" y="48"/>
                  </a:lnTo>
                  <a:lnTo>
                    <a:pt x="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86" name="Freeform 108"/>
            <p:cNvSpPr>
              <a:spLocks/>
            </p:cNvSpPr>
            <p:nvPr/>
          </p:nvSpPr>
          <p:spPr bwMode="auto">
            <a:xfrm>
              <a:off x="4803775" y="2532063"/>
              <a:ext cx="88900" cy="15875"/>
            </a:xfrm>
            <a:custGeom>
              <a:avLst/>
              <a:gdLst>
                <a:gd name="T0" fmla="*/ 0 w 52"/>
                <a:gd name="T1" fmla="*/ 2147483647 h 10"/>
                <a:gd name="T2" fmla="*/ 2147483647 w 52"/>
                <a:gd name="T3" fmla="*/ 2147483647 h 10"/>
                <a:gd name="T4" fmla="*/ 2147483647 w 52"/>
                <a:gd name="T5" fmla="*/ 2147483647 h 10"/>
                <a:gd name="T6" fmla="*/ 2147483647 w 52"/>
                <a:gd name="T7" fmla="*/ 0 h 10"/>
                <a:gd name="T8" fmla="*/ 2147483647 w 52"/>
                <a:gd name="T9" fmla="*/ 0 h 10"/>
                <a:gd name="T10" fmla="*/ 2147483647 w 52"/>
                <a:gd name="T11" fmla="*/ 2147483647 h 10"/>
                <a:gd name="T12" fmla="*/ 0 w 52"/>
                <a:gd name="T13" fmla="*/ 2147483647 h 10"/>
                <a:gd name="T14" fmla="*/ 0 w 52"/>
                <a:gd name="T15" fmla="*/ 2147483647 h 10"/>
                <a:gd name="T16" fmla="*/ 2147483647 w 52"/>
                <a:gd name="T17" fmla="*/ 2147483647 h 10"/>
                <a:gd name="T18" fmla="*/ 0 w 52"/>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
                <a:gd name="T32" fmla="*/ 52 w 5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
                  <a:moveTo>
                    <a:pt x="0" y="6"/>
                  </a:moveTo>
                  <a:lnTo>
                    <a:pt x="6" y="10"/>
                  </a:lnTo>
                  <a:lnTo>
                    <a:pt x="52" y="10"/>
                  </a:lnTo>
                  <a:lnTo>
                    <a:pt x="52" y="0"/>
                  </a:lnTo>
                  <a:lnTo>
                    <a:pt x="6" y="0"/>
                  </a:lnTo>
                  <a:lnTo>
                    <a:pt x="10" y="6"/>
                  </a:lnTo>
                  <a:lnTo>
                    <a:pt x="0" y="6"/>
                  </a:lnTo>
                  <a:lnTo>
                    <a:pt x="0" y="10"/>
                  </a:lnTo>
                  <a:lnTo>
                    <a:pt x="6" y="1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87" name="Freeform 109"/>
            <p:cNvSpPr>
              <a:spLocks/>
            </p:cNvSpPr>
            <p:nvPr/>
          </p:nvSpPr>
          <p:spPr bwMode="auto">
            <a:xfrm>
              <a:off x="4803775" y="2459038"/>
              <a:ext cx="17463" cy="82550"/>
            </a:xfrm>
            <a:custGeom>
              <a:avLst/>
              <a:gdLst>
                <a:gd name="T0" fmla="*/ 2147483647 w 10"/>
                <a:gd name="T1" fmla="*/ 0 h 52"/>
                <a:gd name="T2" fmla="*/ 0 w 10"/>
                <a:gd name="T3" fmla="*/ 2147483647 h 52"/>
                <a:gd name="T4" fmla="*/ 0 w 10"/>
                <a:gd name="T5" fmla="*/ 2147483647 h 52"/>
                <a:gd name="T6" fmla="*/ 2147483647 w 10"/>
                <a:gd name="T7" fmla="*/ 2147483647 h 52"/>
                <a:gd name="T8" fmla="*/ 2147483647 w 10"/>
                <a:gd name="T9" fmla="*/ 2147483647 h 52"/>
                <a:gd name="T10" fmla="*/ 2147483647 w 10"/>
                <a:gd name="T11" fmla="*/ 2147483647 h 52"/>
                <a:gd name="T12" fmla="*/ 2147483647 w 10"/>
                <a:gd name="T13" fmla="*/ 0 h 52"/>
                <a:gd name="T14" fmla="*/ 0 w 10"/>
                <a:gd name="T15" fmla="*/ 0 h 52"/>
                <a:gd name="T16" fmla="*/ 0 w 10"/>
                <a:gd name="T17" fmla="*/ 2147483647 h 52"/>
                <a:gd name="T18" fmla="*/ 2147483647 w 10"/>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2"/>
                <a:gd name="T32" fmla="*/ 10 w 1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2">
                  <a:moveTo>
                    <a:pt x="6" y="0"/>
                  </a:moveTo>
                  <a:lnTo>
                    <a:pt x="0" y="4"/>
                  </a:lnTo>
                  <a:lnTo>
                    <a:pt x="0" y="52"/>
                  </a:lnTo>
                  <a:lnTo>
                    <a:pt x="10" y="52"/>
                  </a:lnTo>
                  <a:lnTo>
                    <a:pt x="10" y="4"/>
                  </a:lnTo>
                  <a:lnTo>
                    <a:pt x="6" y="8"/>
                  </a:lnTo>
                  <a:lnTo>
                    <a:pt x="6" y="0"/>
                  </a:lnTo>
                  <a:lnTo>
                    <a:pt x="0" y="0"/>
                  </a:lnTo>
                  <a:lnTo>
                    <a:pt x="0"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88" name="Freeform 468"/>
            <p:cNvSpPr>
              <a:spLocks/>
            </p:cNvSpPr>
            <p:nvPr/>
          </p:nvSpPr>
          <p:spPr bwMode="auto">
            <a:xfrm>
              <a:off x="1385888" y="2239963"/>
              <a:ext cx="77787" cy="76200"/>
            </a:xfrm>
            <a:custGeom>
              <a:avLst/>
              <a:gdLst>
                <a:gd name="T0" fmla="*/ 0 w 46"/>
                <a:gd name="T1" fmla="*/ 0 h 48"/>
                <a:gd name="T2" fmla="*/ 2147483647 w 46"/>
                <a:gd name="T3" fmla="*/ 2147483647 h 48"/>
                <a:gd name="T4" fmla="*/ 0 w 46"/>
                <a:gd name="T5" fmla="*/ 2147483647 h 48"/>
                <a:gd name="T6" fmla="*/ 0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0" y="0"/>
                  </a:moveTo>
                  <a:lnTo>
                    <a:pt x="46" y="24"/>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89" name="Freeform 487"/>
            <p:cNvSpPr>
              <a:spLocks/>
            </p:cNvSpPr>
            <p:nvPr/>
          </p:nvSpPr>
          <p:spPr bwMode="auto">
            <a:xfrm>
              <a:off x="5529263" y="2239963"/>
              <a:ext cx="80962" cy="76200"/>
            </a:xfrm>
            <a:custGeom>
              <a:avLst/>
              <a:gdLst>
                <a:gd name="T0" fmla="*/ 2147483647 w 48"/>
                <a:gd name="T1" fmla="*/ 0 h 48"/>
                <a:gd name="T2" fmla="*/ 0 w 48"/>
                <a:gd name="T3" fmla="*/ 2147483647 h 48"/>
                <a:gd name="T4" fmla="*/ 2147483647 w 48"/>
                <a:gd name="T5" fmla="*/ 2147483647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0" y="24"/>
                  </a:lnTo>
                  <a:lnTo>
                    <a:pt x="48" y="48"/>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90" name="Freeform 488"/>
            <p:cNvSpPr>
              <a:spLocks/>
            </p:cNvSpPr>
            <p:nvPr/>
          </p:nvSpPr>
          <p:spPr bwMode="auto">
            <a:xfrm>
              <a:off x="1385888" y="2465388"/>
              <a:ext cx="77787" cy="76200"/>
            </a:xfrm>
            <a:custGeom>
              <a:avLst/>
              <a:gdLst>
                <a:gd name="T0" fmla="*/ 0 w 46"/>
                <a:gd name="T1" fmla="*/ 0 h 48"/>
                <a:gd name="T2" fmla="*/ 2147483647 w 46"/>
                <a:gd name="T3" fmla="*/ 2147483647 h 48"/>
                <a:gd name="T4" fmla="*/ 0 w 46"/>
                <a:gd name="T5" fmla="*/ 2147483647 h 48"/>
                <a:gd name="T6" fmla="*/ 0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0" y="0"/>
                  </a:moveTo>
                  <a:lnTo>
                    <a:pt x="46" y="24"/>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91" name="Freeform 507"/>
            <p:cNvSpPr>
              <a:spLocks/>
            </p:cNvSpPr>
            <p:nvPr/>
          </p:nvSpPr>
          <p:spPr bwMode="auto">
            <a:xfrm>
              <a:off x="5529263" y="2465388"/>
              <a:ext cx="80962" cy="76200"/>
            </a:xfrm>
            <a:custGeom>
              <a:avLst/>
              <a:gdLst>
                <a:gd name="T0" fmla="*/ 2147483647 w 48"/>
                <a:gd name="T1" fmla="*/ 0 h 48"/>
                <a:gd name="T2" fmla="*/ 0 w 48"/>
                <a:gd name="T3" fmla="*/ 2147483647 h 48"/>
                <a:gd name="T4" fmla="*/ 2147483647 w 48"/>
                <a:gd name="T5" fmla="*/ 2147483647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0" y="24"/>
                  </a:lnTo>
                  <a:lnTo>
                    <a:pt x="48" y="48"/>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92" name="Freeform 508"/>
            <p:cNvSpPr>
              <a:spLocks/>
            </p:cNvSpPr>
            <p:nvPr/>
          </p:nvSpPr>
          <p:spPr bwMode="auto">
            <a:xfrm>
              <a:off x="1385888" y="2354263"/>
              <a:ext cx="77787" cy="73025"/>
            </a:xfrm>
            <a:custGeom>
              <a:avLst/>
              <a:gdLst>
                <a:gd name="T0" fmla="*/ 0 w 46"/>
                <a:gd name="T1" fmla="*/ 0 h 46"/>
                <a:gd name="T2" fmla="*/ 2147483647 w 46"/>
                <a:gd name="T3" fmla="*/ 2147483647 h 46"/>
                <a:gd name="T4" fmla="*/ 0 w 46"/>
                <a:gd name="T5" fmla="*/ 2147483647 h 46"/>
                <a:gd name="T6" fmla="*/ 0 w 46"/>
                <a:gd name="T7" fmla="*/ 0 h 46"/>
                <a:gd name="T8" fmla="*/ 0 60000 65536"/>
                <a:gd name="T9" fmla="*/ 0 60000 65536"/>
                <a:gd name="T10" fmla="*/ 0 60000 65536"/>
                <a:gd name="T11" fmla="*/ 0 60000 65536"/>
                <a:gd name="T12" fmla="*/ 0 w 46"/>
                <a:gd name="T13" fmla="*/ 0 h 46"/>
                <a:gd name="T14" fmla="*/ 46 w 46"/>
                <a:gd name="T15" fmla="*/ 46 h 46"/>
              </a:gdLst>
              <a:ahLst/>
              <a:cxnLst>
                <a:cxn ang="T8">
                  <a:pos x="T0" y="T1"/>
                </a:cxn>
                <a:cxn ang="T9">
                  <a:pos x="T2" y="T3"/>
                </a:cxn>
                <a:cxn ang="T10">
                  <a:pos x="T4" y="T5"/>
                </a:cxn>
                <a:cxn ang="T11">
                  <a:pos x="T6" y="T7"/>
                </a:cxn>
              </a:cxnLst>
              <a:rect l="T12" t="T13" r="T14" b="T15"/>
              <a:pathLst>
                <a:path w="46" h="46">
                  <a:moveTo>
                    <a:pt x="0" y="0"/>
                  </a:moveTo>
                  <a:lnTo>
                    <a:pt x="46" y="22"/>
                  </a:lnTo>
                  <a:lnTo>
                    <a:pt x="0" y="4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nvGrpSpPr>
            <p:cNvPr id="39993" name="Group 1309"/>
            <p:cNvGrpSpPr>
              <a:grpSpLocks/>
            </p:cNvGrpSpPr>
            <p:nvPr/>
          </p:nvGrpSpPr>
          <p:grpSpPr bwMode="auto">
            <a:xfrm>
              <a:off x="3856038" y="3822700"/>
              <a:ext cx="1036637" cy="76200"/>
              <a:chOff x="3709468" y="3808141"/>
              <a:chExt cx="1036581" cy="76200"/>
            </a:xfrm>
          </p:grpSpPr>
          <p:sp>
            <p:nvSpPr>
              <p:cNvPr id="40107" name="Freeform 470"/>
              <p:cNvSpPr>
                <a:spLocks/>
              </p:cNvSpPr>
              <p:nvPr/>
            </p:nvSpPr>
            <p:spPr bwMode="auto">
              <a:xfrm>
                <a:off x="3948809"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108" name="Freeform 476"/>
              <p:cNvSpPr>
                <a:spLocks/>
              </p:cNvSpPr>
              <p:nvPr/>
            </p:nvSpPr>
            <p:spPr bwMode="auto">
              <a:xfrm>
                <a:off x="4307820"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109" name="Freeform 482"/>
              <p:cNvSpPr>
                <a:spLocks/>
              </p:cNvSpPr>
              <p:nvPr/>
            </p:nvSpPr>
            <p:spPr bwMode="auto">
              <a:xfrm>
                <a:off x="4668516"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4"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110" name="Freeform 490"/>
              <p:cNvSpPr>
                <a:spLocks/>
              </p:cNvSpPr>
              <p:nvPr/>
            </p:nvSpPr>
            <p:spPr bwMode="auto">
              <a:xfrm>
                <a:off x="3709468"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111" name="Freeform 496"/>
              <p:cNvSpPr>
                <a:spLocks/>
              </p:cNvSpPr>
              <p:nvPr/>
            </p:nvSpPr>
            <p:spPr bwMode="auto">
              <a:xfrm>
                <a:off x="4070164"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2"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112" name="Freeform 502"/>
              <p:cNvSpPr>
                <a:spLocks/>
              </p:cNvSpPr>
              <p:nvPr/>
            </p:nvSpPr>
            <p:spPr bwMode="auto">
              <a:xfrm>
                <a:off x="4429175"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113" name="Freeform 510"/>
              <p:cNvSpPr>
                <a:spLocks/>
              </p:cNvSpPr>
              <p:nvPr/>
            </p:nvSpPr>
            <p:spPr bwMode="auto">
              <a:xfrm>
                <a:off x="3830824"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4"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114" name="Freeform 516"/>
              <p:cNvSpPr>
                <a:spLocks/>
              </p:cNvSpPr>
              <p:nvPr/>
            </p:nvSpPr>
            <p:spPr bwMode="auto">
              <a:xfrm>
                <a:off x="4188149" y="3808141"/>
                <a:ext cx="82589" cy="76200"/>
              </a:xfrm>
              <a:custGeom>
                <a:avLst/>
                <a:gdLst>
                  <a:gd name="T0" fmla="*/ 2147483647 w 49"/>
                  <a:gd name="T1" fmla="*/ 0 h 48"/>
                  <a:gd name="T2" fmla="*/ 2147483647 w 49"/>
                  <a:gd name="T3" fmla="*/ 2147483647 h 48"/>
                  <a:gd name="T4" fmla="*/ 0 w 49"/>
                  <a:gd name="T5" fmla="*/ 0 h 48"/>
                  <a:gd name="T6" fmla="*/ 2147483647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9" y="0"/>
                    </a:moveTo>
                    <a:lnTo>
                      <a:pt x="25" y="48"/>
                    </a:lnTo>
                    <a:lnTo>
                      <a:pt x="0"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115" name="Freeform 522"/>
              <p:cNvSpPr>
                <a:spLocks/>
              </p:cNvSpPr>
              <p:nvPr/>
            </p:nvSpPr>
            <p:spPr bwMode="auto">
              <a:xfrm>
                <a:off x="4547160"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39994" name="Freeform 527"/>
            <p:cNvSpPr>
              <a:spLocks/>
            </p:cNvSpPr>
            <p:nvPr/>
          </p:nvSpPr>
          <p:spPr bwMode="auto">
            <a:xfrm>
              <a:off x="5529263" y="2354263"/>
              <a:ext cx="80962" cy="73025"/>
            </a:xfrm>
            <a:custGeom>
              <a:avLst/>
              <a:gdLst>
                <a:gd name="T0" fmla="*/ 2147483647 w 48"/>
                <a:gd name="T1" fmla="*/ 0 h 46"/>
                <a:gd name="T2" fmla="*/ 0 w 48"/>
                <a:gd name="T3" fmla="*/ 2147483647 h 46"/>
                <a:gd name="T4" fmla="*/ 2147483647 w 48"/>
                <a:gd name="T5" fmla="*/ 2147483647 h 46"/>
                <a:gd name="T6" fmla="*/ 2147483647 w 48"/>
                <a:gd name="T7" fmla="*/ 0 h 46"/>
                <a:gd name="T8" fmla="*/ 0 60000 65536"/>
                <a:gd name="T9" fmla="*/ 0 60000 65536"/>
                <a:gd name="T10" fmla="*/ 0 60000 65536"/>
                <a:gd name="T11" fmla="*/ 0 60000 65536"/>
                <a:gd name="T12" fmla="*/ 0 w 48"/>
                <a:gd name="T13" fmla="*/ 0 h 46"/>
                <a:gd name="T14" fmla="*/ 48 w 48"/>
                <a:gd name="T15" fmla="*/ 46 h 46"/>
              </a:gdLst>
              <a:ahLst/>
              <a:cxnLst>
                <a:cxn ang="T8">
                  <a:pos x="T0" y="T1"/>
                </a:cxn>
                <a:cxn ang="T9">
                  <a:pos x="T2" y="T3"/>
                </a:cxn>
                <a:cxn ang="T10">
                  <a:pos x="T4" y="T5"/>
                </a:cxn>
                <a:cxn ang="T11">
                  <a:pos x="T6" y="T7"/>
                </a:cxn>
              </a:cxnLst>
              <a:rect l="T12" t="T13" r="T14" b="T15"/>
              <a:pathLst>
                <a:path w="48" h="46">
                  <a:moveTo>
                    <a:pt x="48" y="0"/>
                  </a:moveTo>
                  <a:lnTo>
                    <a:pt x="0" y="22"/>
                  </a:lnTo>
                  <a:lnTo>
                    <a:pt x="48" y="46"/>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995" name="Freeform 875"/>
            <p:cNvSpPr>
              <a:spLocks/>
            </p:cNvSpPr>
            <p:nvPr/>
          </p:nvSpPr>
          <p:spPr bwMode="auto">
            <a:xfrm>
              <a:off x="5534025" y="4051300"/>
              <a:ext cx="144463" cy="182563"/>
            </a:xfrm>
            <a:custGeom>
              <a:avLst/>
              <a:gdLst>
                <a:gd name="T0" fmla="*/ 2147483647 w 70"/>
                <a:gd name="T1" fmla="*/ 0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0 w 70"/>
                <a:gd name="T13" fmla="*/ 2147483647 h 70"/>
                <a:gd name="T14" fmla="*/ 0 w 70"/>
                <a:gd name="T15" fmla="*/ 2147483647 h 70"/>
                <a:gd name="T16" fmla="*/ 2147483647 w 70"/>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70"/>
                <a:gd name="T29" fmla="*/ 70 w 70"/>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70">
                  <a:moveTo>
                    <a:pt x="22" y="0"/>
                  </a:moveTo>
                  <a:lnTo>
                    <a:pt x="22" y="24"/>
                  </a:lnTo>
                  <a:lnTo>
                    <a:pt x="70" y="24"/>
                  </a:lnTo>
                  <a:lnTo>
                    <a:pt x="70" y="48"/>
                  </a:lnTo>
                  <a:lnTo>
                    <a:pt x="22" y="48"/>
                  </a:lnTo>
                  <a:lnTo>
                    <a:pt x="22" y="70"/>
                  </a:lnTo>
                  <a:lnTo>
                    <a:pt x="0" y="48"/>
                  </a:lnTo>
                  <a:lnTo>
                    <a:pt x="0" y="24"/>
                  </a:lnTo>
                  <a:lnTo>
                    <a:pt x="2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996" name="TextBox 1255"/>
            <p:cNvSpPr txBox="1">
              <a:spLocks noChangeArrowheads="1"/>
            </p:cNvSpPr>
            <p:nvPr/>
          </p:nvSpPr>
          <p:spPr bwMode="auto">
            <a:xfrm>
              <a:off x="1547813" y="1125538"/>
              <a:ext cx="18716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b="1"/>
                <a:t>88x42 Sub-Apertures</a:t>
              </a:r>
            </a:p>
            <a:p>
              <a:pPr algn="ctr" eaLnBrk="1" hangingPunct="1"/>
              <a:r>
                <a:rPr lang="en-US" sz="1200" b="1"/>
                <a:t>South Half-Array</a:t>
              </a:r>
            </a:p>
          </p:txBody>
        </p:sp>
        <p:sp>
          <p:nvSpPr>
            <p:cNvPr id="39997" name="TextBox 1256"/>
            <p:cNvSpPr txBox="1">
              <a:spLocks noChangeArrowheads="1"/>
            </p:cNvSpPr>
            <p:nvPr/>
          </p:nvSpPr>
          <p:spPr bwMode="auto">
            <a:xfrm>
              <a:off x="3708400" y="765175"/>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Center line</a:t>
              </a:r>
            </a:p>
          </p:txBody>
        </p:sp>
        <p:sp>
          <p:nvSpPr>
            <p:cNvPr id="39998" name="TextBox 1257"/>
            <p:cNvSpPr txBox="1">
              <a:spLocks noChangeArrowheads="1"/>
            </p:cNvSpPr>
            <p:nvPr/>
          </p:nvSpPr>
          <p:spPr bwMode="auto">
            <a:xfrm>
              <a:off x="1547813" y="692150"/>
              <a:ext cx="1871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b="1"/>
                <a:t>88x42 Sub-Apertures</a:t>
              </a:r>
            </a:p>
            <a:p>
              <a:pPr algn="ctr" eaLnBrk="1" hangingPunct="1"/>
              <a:r>
                <a:rPr lang="en-US" sz="1200" b="1"/>
                <a:t>North Half-Array</a:t>
              </a:r>
            </a:p>
          </p:txBody>
        </p:sp>
        <p:cxnSp>
          <p:nvCxnSpPr>
            <p:cNvPr id="39999" name="Straight Arrow Connector 1260"/>
            <p:cNvCxnSpPr>
              <a:cxnSpLocks noChangeShapeType="1"/>
              <a:stCxn id="39946" idx="0"/>
            </p:cNvCxnSpPr>
            <p:nvPr/>
          </p:nvCxnSpPr>
          <p:spPr bwMode="auto">
            <a:xfrm flipV="1">
              <a:off x="3492500" y="908050"/>
              <a:ext cx="503238" cy="217488"/>
            </a:xfrm>
            <a:prstGeom prst="straightConnector1">
              <a:avLst/>
            </a:prstGeom>
            <a:noFill/>
            <a:ln w="19050" algn="ctr">
              <a:solidFill>
                <a:schemeClr val="tx1"/>
              </a:solidFill>
              <a:round/>
              <a:headEnd type="oval" w="med" len="med"/>
              <a:tailEnd/>
            </a:ln>
            <a:extLst>
              <a:ext uri="{909E8E84-426E-40DD-AFC4-6F175D3DCCD1}">
                <a14:hiddenFill xmlns:a14="http://schemas.microsoft.com/office/drawing/2010/main">
                  <a:noFill/>
                </a14:hiddenFill>
              </a:ext>
            </a:extLst>
          </p:spPr>
        </p:cxnSp>
        <p:sp>
          <p:nvSpPr>
            <p:cNvPr id="40000" name="TextBox 1266"/>
            <p:cNvSpPr txBox="1">
              <a:spLocks noChangeArrowheads="1"/>
            </p:cNvSpPr>
            <p:nvPr/>
          </p:nvSpPr>
          <p:spPr bwMode="auto">
            <a:xfrm>
              <a:off x="1547813" y="2133600"/>
              <a:ext cx="15970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100">
                  <a:solidFill>
                    <a:srgbClr val="009900"/>
                  </a:solidFill>
                </a:rPr>
                <a:t>reset, select &amp; transfer</a:t>
              </a:r>
            </a:p>
          </p:txBody>
        </p:sp>
        <p:sp>
          <p:nvSpPr>
            <p:cNvPr id="40001" name="TextBox 1273"/>
            <p:cNvSpPr txBox="1">
              <a:spLocks noChangeArrowheads="1"/>
            </p:cNvSpPr>
            <p:nvPr/>
          </p:nvSpPr>
          <p:spPr bwMode="auto">
            <a:xfrm>
              <a:off x="1476375" y="1700213"/>
              <a:ext cx="15827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100">
                  <a:solidFill>
                    <a:srgbClr val="009900"/>
                  </a:solidFill>
                </a:rPr>
                <a:t>20 sets of row select lines per SA</a:t>
              </a:r>
            </a:p>
          </p:txBody>
        </p:sp>
        <p:sp>
          <p:nvSpPr>
            <p:cNvPr id="40002" name="TextBox 1274"/>
            <p:cNvSpPr txBox="1">
              <a:spLocks noChangeArrowheads="1"/>
            </p:cNvSpPr>
            <p:nvPr/>
          </p:nvSpPr>
          <p:spPr bwMode="auto">
            <a:xfrm>
              <a:off x="3132138" y="1557338"/>
              <a:ext cx="863600" cy="269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80000"/>
                </a:lnSpc>
              </a:pPr>
              <a:r>
                <a:rPr lang="en-US" sz="1100"/>
                <a:t>20x20 pixels per SA</a:t>
              </a:r>
            </a:p>
          </p:txBody>
        </p:sp>
        <p:cxnSp>
          <p:nvCxnSpPr>
            <p:cNvPr id="40003" name="Straight Arrow Connector 1275"/>
            <p:cNvCxnSpPr>
              <a:cxnSpLocks noChangeShapeType="1"/>
            </p:cNvCxnSpPr>
            <p:nvPr/>
          </p:nvCxnSpPr>
          <p:spPr bwMode="auto">
            <a:xfrm flipH="1">
              <a:off x="4673600" y="1851025"/>
              <a:ext cx="314325" cy="373063"/>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04" name="Straight Arrow Connector 1278"/>
            <p:cNvCxnSpPr>
              <a:cxnSpLocks noChangeShapeType="1"/>
            </p:cNvCxnSpPr>
            <p:nvPr/>
          </p:nvCxnSpPr>
          <p:spPr bwMode="auto">
            <a:xfrm>
              <a:off x="3735388" y="1855788"/>
              <a:ext cx="71437" cy="206375"/>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05" name="Straight Arrow Connector 1279"/>
            <p:cNvCxnSpPr>
              <a:cxnSpLocks noChangeShapeType="1"/>
            </p:cNvCxnSpPr>
            <p:nvPr/>
          </p:nvCxnSpPr>
          <p:spPr bwMode="auto">
            <a:xfrm>
              <a:off x="3492500" y="2924175"/>
              <a:ext cx="395288" cy="100013"/>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006" name="TextBox 1280"/>
            <p:cNvSpPr txBox="1">
              <a:spLocks noChangeArrowheads="1"/>
            </p:cNvSpPr>
            <p:nvPr/>
          </p:nvSpPr>
          <p:spPr bwMode="auto">
            <a:xfrm>
              <a:off x="4787900" y="1628775"/>
              <a:ext cx="7921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100"/>
                <a:t>4T 24um pixel</a:t>
              </a:r>
            </a:p>
          </p:txBody>
        </p:sp>
        <p:sp>
          <p:nvSpPr>
            <p:cNvPr id="40007" name="TextBox 1291"/>
            <p:cNvSpPr txBox="1">
              <a:spLocks noChangeArrowheads="1"/>
            </p:cNvSpPr>
            <p:nvPr/>
          </p:nvSpPr>
          <p:spPr bwMode="auto">
            <a:xfrm>
              <a:off x="2771775" y="2636838"/>
              <a:ext cx="792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80000"/>
                </a:lnSpc>
              </a:pPr>
              <a:r>
                <a:rPr lang="en-US" sz="1100">
                  <a:solidFill>
                    <a:srgbClr val="0070C0"/>
                  </a:solidFill>
                </a:rPr>
                <a:t>20 lines per column of pixel</a:t>
              </a:r>
            </a:p>
          </p:txBody>
        </p:sp>
        <p:grpSp>
          <p:nvGrpSpPr>
            <p:cNvPr id="40008" name="Group 1301"/>
            <p:cNvGrpSpPr>
              <a:grpSpLocks/>
            </p:cNvGrpSpPr>
            <p:nvPr/>
          </p:nvGrpSpPr>
          <p:grpSpPr bwMode="auto">
            <a:xfrm>
              <a:off x="250825" y="692150"/>
              <a:ext cx="1081088" cy="2449513"/>
              <a:chOff x="107504" y="908720"/>
              <a:chExt cx="1080120" cy="2448272"/>
            </a:xfrm>
          </p:grpSpPr>
          <p:sp>
            <p:nvSpPr>
              <p:cNvPr id="40102" name="Freeform 873"/>
              <p:cNvSpPr>
                <a:spLocks/>
              </p:cNvSpPr>
              <p:nvPr/>
            </p:nvSpPr>
            <p:spPr bwMode="auto">
              <a:xfrm>
                <a:off x="755576" y="2492896"/>
                <a:ext cx="124167" cy="198463"/>
              </a:xfrm>
              <a:custGeom>
                <a:avLst/>
                <a:gdLst>
                  <a:gd name="T0" fmla="*/ 2147483647 w 70"/>
                  <a:gd name="T1" fmla="*/ 0 h 72"/>
                  <a:gd name="T2" fmla="*/ 2147483647 w 70"/>
                  <a:gd name="T3" fmla="*/ 2147483647 h 72"/>
                  <a:gd name="T4" fmla="*/ 0 w 70"/>
                  <a:gd name="T5" fmla="*/ 2147483647 h 72"/>
                  <a:gd name="T6" fmla="*/ 0 w 70"/>
                  <a:gd name="T7" fmla="*/ 2147483647 h 72"/>
                  <a:gd name="T8" fmla="*/ 2147483647 w 70"/>
                  <a:gd name="T9" fmla="*/ 2147483647 h 72"/>
                  <a:gd name="T10" fmla="*/ 2147483647 w 70"/>
                  <a:gd name="T11" fmla="*/ 2147483647 h 72"/>
                  <a:gd name="T12" fmla="*/ 2147483647 w 70"/>
                  <a:gd name="T13" fmla="*/ 2147483647 h 72"/>
                  <a:gd name="T14" fmla="*/ 2147483647 w 70"/>
                  <a:gd name="T15" fmla="*/ 2147483647 h 72"/>
                  <a:gd name="T16" fmla="*/ 2147483647 w 70"/>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72"/>
                  <a:gd name="T29" fmla="*/ 70 w 7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72">
                    <a:moveTo>
                      <a:pt x="48" y="0"/>
                    </a:moveTo>
                    <a:lnTo>
                      <a:pt x="48" y="24"/>
                    </a:lnTo>
                    <a:lnTo>
                      <a:pt x="0" y="24"/>
                    </a:lnTo>
                    <a:lnTo>
                      <a:pt x="0" y="48"/>
                    </a:lnTo>
                    <a:lnTo>
                      <a:pt x="48" y="48"/>
                    </a:lnTo>
                    <a:lnTo>
                      <a:pt x="48" y="72"/>
                    </a:lnTo>
                    <a:lnTo>
                      <a:pt x="70" y="48"/>
                    </a:lnTo>
                    <a:lnTo>
                      <a:pt x="70" y="24"/>
                    </a:lnTo>
                    <a:lnTo>
                      <a:pt x="4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0103" name="TextBox 1295"/>
              <p:cNvSpPr txBox="1">
                <a:spLocks noChangeArrowheads="1"/>
              </p:cNvSpPr>
              <p:nvPr/>
            </p:nvSpPr>
            <p:spPr bwMode="auto">
              <a:xfrm>
                <a:off x="107504" y="2204864"/>
                <a:ext cx="755576"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100"/>
                  <a:t>Sub- aperture row addresses</a:t>
                </a:r>
              </a:p>
              <a:p>
                <a:pPr algn="ctr" eaLnBrk="1" hangingPunct="1"/>
                <a:r>
                  <a:rPr lang="en-US" sz="1100"/>
                  <a:t>(1 of 42)</a:t>
                </a:r>
              </a:p>
            </p:txBody>
          </p:sp>
          <p:grpSp>
            <p:nvGrpSpPr>
              <p:cNvPr id="40104" name="Group 1297"/>
              <p:cNvGrpSpPr>
                <a:grpSpLocks/>
              </p:cNvGrpSpPr>
              <p:nvPr/>
            </p:nvGrpSpPr>
            <p:grpSpPr bwMode="auto">
              <a:xfrm>
                <a:off x="899592" y="908720"/>
                <a:ext cx="288032" cy="2448272"/>
                <a:chOff x="323528" y="1196752"/>
                <a:chExt cx="288032" cy="2448272"/>
              </a:xfrm>
            </p:grpSpPr>
            <p:sp>
              <p:nvSpPr>
                <p:cNvPr id="1265" name="TextBox 1264"/>
                <p:cNvSpPr txBox="1"/>
                <p:nvPr/>
              </p:nvSpPr>
              <p:spPr>
                <a:xfrm>
                  <a:off x="323528" y="1628800"/>
                  <a:ext cx="288032" cy="2016224"/>
                </a:xfrm>
                <a:prstGeom prst="rect">
                  <a:avLst/>
                </a:prstGeom>
                <a:solidFill>
                  <a:srgbClr val="00CC00"/>
                </a:solidFill>
                <a:ln w="19050">
                  <a:solidFill>
                    <a:schemeClr val="tx1"/>
                  </a:solidFill>
                </a:ln>
              </p:spPr>
              <p:txBody>
                <a:bodyPr vert="vert270" lIns="0" tIns="0" rIns="0" bIns="0" anchor="ctr"/>
                <a:lstStyle/>
                <a:p>
                  <a:pPr algn="ctr">
                    <a:defRPr/>
                  </a:pPr>
                  <a:r>
                    <a:rPr lang="en-US" sz="1200" dirty="0">
                      <a:latin typeface="Arial" pitchFamily="34" charset="0"/>
                      <a:ea typeface="ＭＳ Ｐゴシック"/>
                      <a:cs typeface="ＭＳ Ｐゴシック"/>
                    </a:rPr>
                    <a:t>Random address Control</a:t>
                  </a:r>
                </a:p>
              </p:txBody>
            </p:sp>
            <p:sp>
              <p:nvSpPr>
                <p:cNvPr id="40106" name="Flowchart: Document 1296"/>
                <p:cNvSpPr>
                  <a:spLocks noChangeArrowheads="1"/>
                </p:cNvSpPr>
                <p:nvPr/>
              </p:nvSpPr>
              <p:spPr bwMode="auto">
                <a:xfrm flipV="1">
                  <a:off x="323528" y="1196752"/>
                  <a:ext cx="288032" cy="432048"/>
                </a:xfrm>
                <a:prstGeom prst="flowChartDocument">
                  <a:avLst/>
                </a:prstGeom>
                <a:solidFill>
                  <a:srgbClr val="00CC00"/>
                </a:solidFill>
                <a:ln w="19050" algn="ctr">
                  <a:solidFill>
                    <a:schemeClr val="tx1"/>
                  </a:solidFill>
                  <a:round/>
                  <a:headEnd/>
                  <a:tailEnd/>
                </a:ln>
              </p:spPr>
              <p:txBody>
                <a:bodyPr/>
                <a:lstStyle/>
                <a:p>
                  <a:pPr marL="342900" indent="-342900">
                    <a:spcBef>
                      <a:spcPct val="20000"/>
                    </a:spcBef>
                    <a:buFontTx/>
                    <a:buChar char="•"/>
                  </a:pPr>
                  <a:endParaRPr lang="it-IT"/>
                </a:p>
              </p:txBody>
            </p:sp>
          </p:grpSp>
        </p:grpSp>
        <p:grpSp>
          <p:nvGrpSpPr>
            <p:cNvPr id="40009" name="Group 1302"/>
            <p:cNvGrpSpPr>
              <a:grpSpLocks/>
            </p:cNvGrpSpPr>
            <p:nvPr/>
          </p:nvGrpSpPr>
          <p:grpSpPr bwMode="auto">
            <a:xfrm flipH="1">
              <a:off x="5651500" y="692150"/>
              <a:ext cx="936625" cy="2449101"/>
              <a:chOff x="17495" y="908720"/>
              <a:chExt cx="1170129" cy="2449122"/>
            </a:xfrm>
          </p:grpSpPr>
          <p:sp>
            <p:nvSpPr>
              <p:cNvPr id="40097" name="Freeform 873"/>
              <p:cNvSpPr>
                <a:spLocks/>
              </p:cNvSpPr>
              <p:nvPr/>
            </p:nvSpPr>
            <p:spPr bwMode="auto">
              <a:xfrm>
                <a:off x="755576" y="2492896"/>
                <a:ext cx="124167" cy="198463"/>
              </a:xfrm>
              <a:custGeom>
                <a:avLst/>
                <a:gdLst>
                  <a:gd name="T0" fmla="*/ 2147483647 w 70"/>
                  <a:gd name="T1" fmla="*/ 0 h 72"/>
                  <a:gd name="T2" fmla="*/ 2147483647 w 70"/>
                  <a:gd name="T3" fmla="*/ 2147483647 h 72"/>
                  <a:gd name="T4" fmla="*/ 0 w 70"/>
                  <a:gd name="T5" fmla="*/ 2147483647 h 72"/>
                  <a:gd name="T6" fmla="*/ 0 w 70"/>
                  <a:gd name="T7" fmla="*/ 2147483647 h 72"/>
                  <a:gd name="T8" fmla="*/ 2147483647 w 70"/>
                  <a:gd name="T9" fmla="*/ 2147483647 h 72"/>
                  <a:gd name="T10" fmla="*/ 2147483647 w 70"/>
                  <a:gd name="T11" fmla="*/ 2147483647 h 72"/>
                  <a:gd name="T12" fmla="*/ 2147483647 w 70"/>
                  <a:gd name="T13" fmla="*/ 2147483647 h 72"/>
                  <a:gd name="T14" fmla="*/ 2147483647 w 70"/>
                  <a:gd name="T15" fmla="*/ 2147483647 h 72"/>
                  <a:gd name="T16" fmla="*/ 2147483647 w 70"/>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72"/>
                  <a:gd name="T29" fmla="*/ 70 w 7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72">
                    <a:moveTo>
                      <a:pt x="48" y="0"/>
                    </a:moveTo>
                    <a:lnTo>
                      <a:pt x="48" y="24"/>
                    </a:lnTo>
                    <a:lnTo>
                      <a:pt x="0" y="24"/>
                    </a:lnTo>
                    <a:lnTo>
                      <a:pt x="0" y="48"/>
                    </a:lnTo>
                    <a:lnTo>
                      <a:pt x="48" y="48"/>
                    </a:lnTo>
                    <a:lnTo>
                      <a:pt x="48" y="72"/>
                    </a:lnTo>
                    <a:lnTo>
                      <a:pt x="70" y="48"/>
                    </a:lnTo>
                    <a:lnTo>
                      <a:pt x="70" y="24"/>
                    </a:lnTo>
                    <a:lnTo>
                      <a:pt x="4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0098" name="TextBox 1304"/>
              <p:cNvSpPr txBox="1">
                <a:spLocks noChangeArrowheads="1"/>
              </p:cNvSpPr>
              <p:nvPr/>
            </p:nvSpPr>
            <p:spPr bwMode="auto">
              <a:xfrm>
                <a:off x="17495" y="2204864"/>
                <a:ext cx="845586"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100"/>
                  <a:t>Sub- aperture row addresses</a:t>
                </a:r>
              </a:p>
              <a:p>
                <a:pPr algn="ctr" eaLnBrk="1" hangingPunct="1"/>
                <a:r>
                  <a:rPr lang="en-US" sz="1100"/>
                  <a:t>(1 of 42)</a:t>
                </a:r>
              </a:p>
            </p:txBody>
          </p:sp>
          <p:grpSp>
            <p:nvGrpSpPr>
              <p:cNvPr id="40099" name="Group 1305"/>
              <p:cNvGrpSpPr>
                <a:grpSpLocks/>
              </p:cNvGrpSpPr>
              <p:nvPr/>
            </p:nvGrpSpPr>
            <p:grpSpPr bwMode="auto">
              <a:xfrm>
                <a:off x="899592" y="908720"/>
                <a:ext cx="288032" cy="2449122"/>
                <a:chOff x="323528" y="1196752"/>
                <a:chExt cx="288032" cy="2449122"/>
              </a:xfrm>
            </p:grpSpPr>
            <p:sp>
              <p:nvSpPr>
                <p:cNvPr id="1307" name="TextBox 1306"/>
                <p:cNvSpPr txBox="1"/>
                <p:nvPr/>
              </p:nvSpPr>
              <p:spPr>
                <a:xfrm>
                  <a:off x="323528" y="1628800"/>
                  <a:ext cx="288032" cy="2017074"/>
                </a:xfrm>
                <a:prstGeom prst="rect">
                  <a:avLst/>
                </a:prstGeom>
                <a:solidFill>
                  <a:srgbClr val="00CC00"/>
                </a:solidFill>
                <a:ln w="19050">
                  <a:solidFill>
                    <a:schemeClr val="tx1"/>
                  </a:solidFill>
                </a:ln>
              </p:spPr>
              <p:txBody>
                <a:bodyPr vert="vert270" lIns="0" tIns="0" rIns="0" bIns="0" anchor="ctr"/>
                <a:lstStyle/>
                <a:p>
                  <a:pPr algn="ctr">
                    <a:defRPr/>
                  </a:pPr>
                  <a:r>
                    <a:rPr lang="en-US" sz="1200" dirty="0">
                      <a:latin typeface="Arial" pitchFamily="34" charset="0"/>
                      <a:ea typeface="ＭＳ Ｐゴシック"/>
                      <a:cs typeface="ＭＳ Ｐゴシック"/>
                    </a:rPr>
                    <a:t>Random address Control</a:t>
                  </a:r>
                </a:p>
              </p:txBody>
            </p:sp>
            <p:sp>
              <p:nvSpPr>
                <p:cNvPr id="40101" name="Flowchart: Document 1307"/>
                <p:cNvSpPr>
                  <a:spLocks noChangeArrowheads="1"/>
                </p:cNvSpPr>
                <p:nvPr/>
              </p:nvSpPr>
              <p:spPr bwMode="auto">
                <a:xfrm flipV="1">
                  <a:off x="323528" y="1196752"/>
                  <a:ext cx="288032" cy="432048"/>
                </a:xfrm>
                <a:prstGeom prst="flowChartDocument">
                  <a:avLst/>
                </a:prstGeom>
                <a:solidFill>
                  <a:srgbClr val="00CC00"/>
                </a:solidFill>
                <a:ln w="19050" algn="ctr">
                  <a:solidFill>
                    <a:schemeClr val="tx1"/>
                  </a:solidFill>
                  <a:round/>
                  <a:headEnd/>
                  <a:tailEnd/>
                </a:ln>
              </p:spPr>
              <p:txBody>
                <a:bodyPr/>
                <a:lstStyle/>
                <a:p>
                  <a:pPr marL="342900" indent="-342900">
                    <a:spcBef>
                      <a:spcPct val="20000"/>
                    </a:spcBef>
                    <a:buFontTx/>
                    <a:buChar char="•"/>
                  </a:pPr>
                  <a:endParaRPr lang="it-IT"/>
                </a:p>
              </p:txBody>
            </p:sp>
          </p:grpSp>
        </p:grpSp>
        <p:grpSp>
          <p:nvGrpSpPr>
            <p:cNvPr id="40010" name="Group 1315"/>
            <p:cNvGrpSpPr>
              <a:grpSpLocks/>
            </p:cNvGrpSpPr>
            <p:nvPr/>
          </p:nvGrpSpPr>
          <p:grpSpPr bwMode="auto">
            <a:xfrm>
              <a:off x="3851275" y="3213100"/>
              <a:ext cx="1036638" cy="76200"/>
              <a:chOff x="3709468" y="3808141"/>
              <a:chExt cx="1036581" cy="76200"/>
            </a:xfrm>
          </p:grpSpPr>
          <p:sp>
            <p:nvSpPr>
              <p:cNvPr id="40088" name="Freeform 470"/>
              <p:cNvSpPr>
                <a:spLocks/>
              </p:cNvSpPr>
              <p:nvPr/>
            </p:nvSpPr>
            <p:spPr bwMode="auto">
              <a:xfrm>
                <a:off x="3948809"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89" name="Freeform 476"/>
              <p:cNvSpPr>
                <a:spLocks/>
              </p:cNvSpPr>
              <p:nvPr/>
            </p:nvSpPr>
            <p:spPr bwMode="auto">
              <a:xfrm>
                <a:off x="4307820"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90" name="Freeform 482"/>
              <p:cNvSpPr>
                <a:spLocks/>
              </p:cNvSpPr>
              <p:nvPr/>
            </p:nvSpPr>
            <p:spPr bwMode="auto">
              <a:xfrm>
                <a:off x="4668516"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4"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91" name="Freeform 490"/>
              <p:cNvSpPr>
                <a:spLocks/>
              </p:cNvSpPr>
              <p:nvPr/>
            </p:nvSpPr>
            <p:spPr bwMode="auto">
              <a:xfrm>
                <a:off x="3709468"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92" name="Freeform 496"/>
              <p:cNvSpPr>
                <a:spLocks/>
              </p:cNvSpPr>
              <p:nvPr/>
            </p:nvSpPr>
            <p:spPr bwMode="auto">
              <a:xfrm>
                <a:off x="4070164"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2"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93" name="Freeform 502"/>
              <p:cNvSpPr>
                <a:spLocks/>
              </p:cNvSpPr>
              <p:nvPr/>
            </p:nvSpPr>
            <p:spPr bwMode="auto">
              <a:xfrm>
                <a:off x="4429175"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94" name="Freeform 510"/>
              <p:cNvSpPr>
                <a:spLocks/>
              </p:cNvSpPr>
              <p:nvPr/>
            </p:nvSpPr>
            <p:spPr bwMode="auto">
              <a:xfrm>
                <a:off x="3830824"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4"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95" name="Freeform 516"/>
              <p:cNvSpPr>
                <a:spLocks/>
              </p:cNvSpPr>
              <p:nvPr/>
            </p:nvSpPr>
            <p:spPr bwMode="auto">
              <a:xfrm>
                <a:off x="4188149" y="3808141"/>
                <a:ext cx="82589" cy="76200"/>
              </a:xfrm>
              <a:custGeom>
                <a:avLst/>
                <a:gdLst>
                  <a:gd name="T0" fmla="*/ 2147483647 w 49"/>
                  <a:gd name="T1" fmla="*/ 0 h 48"/>
                  <a:gd name="T2" fmla="*/ 2147483647 w 49"/>
                  <a:gd name="T3" fmla="*/ 2147483647 h 48"/>
                  <a:gd name="T4" fmla="*/ 0 w 49"/>
                  <a:gd name="T5" fmla="*/ 0 h 48"/>
                  <a:gd name="T6" fmla="*/ 2147483647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9" y="0"/>
                    </a:moveTo>
                    <a:lnTo>
                      <a:pt x="25" y="48"/>
                    </a:lnTo>
                    <a:lnTo>
                      <a:pt x="0"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96" name="Freeform 522"/>
              <p:cNvSpPr>
                <a:spLocks/>
              </p:cNvSpPr>
              <p:nvPr/>
            </p:nvSpPr>
            <p:spPr bwMode="auto">
              <a:xfrm>
                <a:off x="4547160"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40011" name="TextBox 1336"/>
            <p:cNvSpPr txBox="1">
              <a:spLocks noChangeArrowheads="1"/>
            </p:cNvSpPr>
            <p:nvPr/>
          </p:nvSpPr>
          <p:spPr bwMode="auto">
            <a:xfrm flipH="1">
              <a:off x="5724525" y="3933825"/>
              <a:ext cx="6762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100"/>
                <a:t>Timing, clocks and biases</a:t>
              </a:r>
            </a:p>
          </p:txBody>
        </p:sp>
        <p:grpSp>
          <p:nvGrpSpPr>
            <p:cNvPr id="40012" name="Group 1399"/>
            <p:cNvGrpSpPr>
              <a:grpSpLocks/>
            </p:cNvGrpSpPr>
            <p:nvPr/>
          </p:nvGrpSpPr>
          <p:grpSpPr bwMode="auto">
            <a:xfrm>
              <a:off x="395536" y="4437112"/>
              <a:ext cx="1031234" cy="369887"/>
              <a:chOff x="284107" y="4653293"/>
              <a:chExt cx="1030733" cy="369332"/>
            </a:xfrm>
          </p:grpSpPr>
          <p:sp>
            <p:nvSpPr>
              <p:cNvPr id="40086" name="Freeform 876"/>
              <p:cNvSpPr>
                <a:spLocks/>
              </p:cNvSpPr>
              <p:nvPr/>
            </p:nvSpPr>
            <p:spPr bwMode="auto">
              <a:xfrm>
                <a:off x="1142355" y="4774188"/>
                <a:ext cx="172485" cy="216024"/>
              </a:xfrm>
              <a:custGeom>
                <a:avLst/>
                <a:gdLst>
                  <a:gd name="T0" fmla="*/ 2147483647 w 70"/>
                  <a:gd name="T1" fmla="*/ 0 h 70"/>
                  <a:gd name="T2" fmla="*/ 2147483647 w 70"/>
                  <a:gd name="T3" fmla="*/ 2147483647 h 70"/>
                  <a:gd name="T4" fmla="*/ 0 w 70"/>
                  <a:gd name="T5" fmla="*/ 2147483647 h 70"/>
                  <a:gd name="T6" fmla="*/ 0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70"/>
                  <a:gd name="T29" fmla="*/ 70 w 70"/>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70">
                    <a:moveTo>
                      <a:pt x="46" y="0"/>
                    </a:moveTo>
                    <a:lnTo>
                      <a:pt x="46" y="22"/>
                    </a:lnTo>
                    <a:lnTo>
                      <a:pt x="0" y="22"/>
                    </a:lnTo>
                    <a:lnTo>
                      <a:pt x="0" y="46"/>
                    </a:lnTo>
                    <a:lnTo>
                      <a:pt x="46" y="46"/>
                    </a:lnTo>
                    <a:lnTo>
                      <a:pt x="46" y="70"/>
                    </a:lnTo>
                    <a:lnTo>
                      <a:pt x="70" y="46"/>
                    </a:lnTo>
                    <a:lnTo>
                      <a:pt x="70" y="22"/>
                    </a:lnTo>
                    <a:lnTo>
                      <a:pt x="4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0087" name="TextBox 1348"/>
              <p:cNvSpPr txBox="1">
                <a:spLocks noChangeArrowheads="1"/>
              </p:cNvSpPr>
              <p:nvPr/>
            </p:nvSpPr>
            <p:spPr bwMode="auto">
              <a:xfrm flipH="1">
                <a:off x="284107" y="4653293"/>
                <a:ext cx="820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ADC Gray Code BUS</a:t>
                </a:r>
              </a:p>
            </p:txBody>
          </p:sp>
        </p:grpSp>
        <p:grpSp>
          <p:nvGrpSpPr>
            <p:cNvPr id="40013" name="Group 1439"/>
            <p:cNvGrpSpPr>
              <a:grpSpLocks/>
            </p:cNvGrpSpPr>
            <p:nvPr/>
          </p:nvGrpSpPr>
          <p:grpSpPr bwMode="auto">
            <a:xfrm>
              <a:off x="371475" y="3805238"/>
              <a:ext cx="1060450" cy="431800"/>
              <a:chOff x="251520" y="4149080"/>
              <a:chExt cx="1060342" cy="432048"/>
            </a:xfrm>
          </p:grpSpPr>
          <p:grpSp>
            <p:nvGrpSpPr>
              <p:cNvPr id="40080" name="Group 1344"/>
              <p:cNvGrpSpPr>
                <a:grpSpLocks/>
              </p:cNvGrpSpPr>
              <p:nvPr/>
            </p:nvGrpSpPr>
            <p:grpSpPr bwMode="auto">
              <a:xfrm>
                <a:off x="539552" y="4293096"/>
                <a:ext cx="648072" cy="288032"/>
                <a:chOff x="179512" y="4293096"/>
                <a:chExt cx="936104" cy="288032"/>
              </a:xfrm>
            </p:grpSpPr>
            <p:cxnSp>
              <p:nvCxnSpPr>
                <p:cNvPr id="40083" name="Straight Arrow Connector 1338"/>
                <p:cNvCxnSpPr>
                  <a:cxnSpLocks noChangeShapeType="1"/>
                </p:cNvCxnSpPr>
                <p:nvPr/>
              </p:nvCxnSpPr>
              <p:spPr bwMode="auto">
                <a:xfrm flipV="1">
                  <a:off x="395536" y="4293096"/>
                  <a:ext cx="504056" cy="288032"/>
                </a:xfrm>
                <a:prstGeom prst="straightConnector1">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0084" name="Straight Arrow Connector 1342"/>
                <p:cNvCxnSpPr>
                  <a:cxnSpLocks noChangeShapeType="1"/>
                </p:cNvCxnSpPr>
                <p:nvPr/>
              </p:nvCxnSpPr>
              <p:spPr bwMode="auto">
                <a:xfrm>
                  <a:off x="899592" y="4293096"/>
                  <a:ext cx="216024" cy="0"/>
                </a:xfrm>
                <a:prstGeom prst="straightConnector1">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0085" name="Straight Arrow Connector 1343"/>
                <p:cNvCxnSpPr>
                  <a:cxnSpLocks noChangeShapeType="1"/>
                </p:cNvCxnSpPr>
                <p:nvPr/>
              </p:nvCxnSpPr>
              <p:spPr bwMode="auto">
                <a:xfrm>
                  <a:off x="179512" y="4581128"/>
                  <a:ext cx="216024" cy="0"/>
                </a:xfrm>
                <a:prstGeom prst="straightConnector1">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40081" name="TextBox 1345"/>
              <p:cNvSpPr txBox="1">
                <a:spLocks noChangeArrowheads="1"/>
              </p:cNvSpPr>
              <p:nvPr/>
            </p:nvSpPr>
            <p:spPr bwMode="auto">
              <a:xfrm flipH="1">
                <a:off x="251520" y="4149080"/>
                <a:ext cx="6764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ADC Ramp</a:t>
                </a:r>
              </a:p>
            </p:txBody>
          </p:sp>
          <p:sp>
            <p:nvSpPr>
              <p:cNvPr id="40082" name="Freeform 876"/>
              <p:cNvSpPr>
                <a:spLocks/>
              </p:cNvSpPr>
              <p:nvPr/>
            </p:nvSpPr>
            <p:spPr bwMode="auto">
              <a:xfrm>
                <a:off x="1139377" y="4314092"/>
                <a:ext cx="172485" cy="216024"/>
              </a:xfrm>
              <a:custGeom>
                <a:avLst/>
                <a:gdLst>
                  <a:gd name="T0" fmla="*/ 2147483647 w 70"/>
                  <a:gd name="T1" fmla="*/ 0 h 70"/>
                  <a:gd name="T2" fmla="*/ 2147483647 w 70"/>
                  <a:gd name="T3" fmla="*/ 2147483647 h 70"/>
                  <a:gd name="T4" fmla="*/ 0 w 70"/>
                  <a:gd name="T5" fmla="*/ 2147483647 h 70"/>
                  <a:gd name="T6" fmla="*/ 0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70"/>
                  <a:gd name="T29" fmla="*/ 70 w 70"/>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70">
                    <a:moveTo>
                      <a:pt x="46" y="0"/>
                    </a:moveTo>
                    <a:lnTo>
                      <a:pt x="46" y="22"/>
                    </a:lnTo>
                    <a:lnTo>
                      <a:pt x="0" y="22"/>
                    </a:lnTo>
                    <a:lnTo>
                      <a:pt x="0" y="46"/>
                    </a:lnTo>
                    <a:lnTo>
                      <a:pt x="46" y="46"/>
                    </a:lnTo>
                    <a:lnTo>
                      <a:pt x="46" y="70"/>
                    </a:lnTo>
                    <a:lnTo>
                      <a:pt x="70" y="46"/>
                    </a:lnTo>
                    <a:lnTo>
                      <a:pt x="70" y="22"/>
                    </a:lnTo>
                    <a:lnTo>
                      <a:pt x="4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cxnSp>
          <p:nvCxnSpPr>
            <p:cNvPr id="40014" name="Straight Connector 1352"/>
            <p:cNvCxnSpPr>
              <a:cxnSpLocks noChangeShapeType="1"/>
            </p:cNvCxnSpPr>
            <p:nvPr/>
          </p:nvCxnSpPr>
          <p:spPr bwMode="auto">
            <a:xfrm>
              <a:off x="6156325" y="1125538"/>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pSp>
          <p:nvGrpSpPr>
            <p:cNvPr id="40015" name="Group 1388"/>
            <p:cNvGrpSpPr>
              <a:grpSpLocks/>
            </p:cNvGrpSpPr>
            <p:nvPr/>
          </p:nvGrpSpPr>
          <p:grpSpPr bwMode="auto">
            <a:xfrm>
              <a:off x="3894138" y="1117600"/>
              <a:ext cx="960437" cy="5047704"/>
              <a:chOff x="3750469" y="1333500"/>
              <a:chExt cx="959644" cy="4693444"/>
            </a:xfrm>
          </p:grpSpPr>
          <p:cxnSp>
            <p:nvCxnSpPr>
              <p:cNvPr id="40071" name="Straight Connector 1354"/>
              <p:cNvCxnSpPr>
                <a:cxnSpLocks noChangeShapeType="1"/>
              </p:cNvCxnSpPr>
              <p:nvPr/>
            </p:nvCxnSpPr>
            <p:spPr bwMode="auto">
              <a:xfrm flipV="1">
                <a:off x="4705350" y="1333500"/>
                <a:ext cx="4763" cy="469106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0072" name="Straight Connector 1357"/>
              <p:cNvCxnSpPr>
                <a:cxnSpLocks noChangeShapeType="1"/>
              </p:cNvCxnSpPr>
              <p:nvPr/>
            </p:nvCxnSpPr>
            <p:spPr bwMode="auto">
              <a:xfrm flipV="1">
                <a:off x="4588669" y="1345407"/>
                <a:ext cx="0" cy="467677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0073" name="Straight Connector 1358"/>
              <p:cNvCxnSpPr>
                <a:cxnSpLocks noChangeShapeType="1"/>
              </p:cNvCxnSpPr>
              <p:nvPr/>
            </p:nvCxnSpPr>
            <p:spPr bwMode="auto">
              <a:xfrm flipH="1" flipV="1">
                <a:off x="4470847" y="1333624"/>
                <a:ext cx="1141" cy="469332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0074" name="Straight Connector 1359"/>
              <p:cNvCxnSpPr>
                <a:cxnSpLocks noChangeShapeType="1"/>
              </p:cNvCxnSpPr>
              <p:nvPr/>
            </p:nvCxnSpPr>
            <p:spPr bwMode="auto">
              <a:xfrm flipV="1">
                <a:off x="4348163" y="1335882"/>
                <a:ext cx="1" cy="468629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0075" name="Straight Connector 1360"/>
              <p:cNvCxnSpPr>
                <a:cxnSpLocks noChangeShapeType="1"/>
              </p:cNvCxnSpPr>
              <p:nvPr/>
            </p:nvCxnSpPr>
            <p:spPr bwMode="auto">
              <a:xfrm flipV="1">
                <a:off x="4231481" y="1340644"/>
                <a:ext cx="0" cy="46767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0076" name="Straight Connector 1361"/>
              <p:cNvCxnSpPr>
                <a:cxnSpLocks noChangeShapeType="1"/>
              </p:cNvCxnSpPr>
              <p:nvPr/>
            </p:nvCxnSpPr>
            <p:spPr bwMode="auto">
              <a:xfrm flipV="1">
                <a:off x="4112419" y="1338264"/>
                <a:ext cx="4762" cy="467677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0077" name="Straight Connector 1362"/>
              <p:cNvCxnSpPr>
                <a:cxnSpLocks noChangeShapeType="1"/>
              </p:cNvCxnSpPr>
              <p:nvPr/>
            </p:nvCxnSpPr>
            <p:spPr bwMode="auto">
              <a:xfrm flipV="1">
                <a:off x="3869531" y="1333501"/>
                <a:ext cx="2382" cy="468868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0078" name="Straight Connector 1363"/>
              <p:cNvCxnSpPr>
                <a:cxnSpLocks noChangeShapeType="1"/>
              </p:cNvCxnSpPr>
              <p:nvPr/>
            </p:nvCxnSpPr>
            <p:spPr bwMode="auto">
              <a:xfrm flipH="1" flipV="1">
                <a:off x="3750469" y="1335882"/>
                <a:ext cx="2381" cy="468868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0079" name="Straight Connector 1364"/>
              <p:cNvCxnSpPr>
                <a:cxnSpLocks noChangeShapeType="1"/>
              </p:cNvCxnSpPr>
              <p:nvPr/>
            </p:nvCxnSpPr>
            <p:spPr bwMode="auto">
              <a:xfrm flipH="1" flipV="1">
                <a:off x="3988594" y="1340644"/>
                <a:ext cx="2381" cy="46767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1314" name="TextBox 1313"/>
            <p:cNvSpPr txBox="1"/>
            <p:nvPr/>
          </p:nvSpPr>
          <p:spPr>
            <a:xfrm>
              <a:off x="1475785" y="3357871"/>
              <a:ext cx="4032675" cy="431850"/>
            </a:xfrm>
            <a:prstGeom prst="rect">
              <a:avLst/>
            </a:prstGeom>
            <a:solidFill>
              <a:schemeClr val="accent2">
                <a:lumMod val="20000"/>
                <a:lumOff val="80000"/>
              </a:schemeClr>
            </a:solidFill>
            <a:ln w="19050">
              <a:solidFill>
                <a:schemeClr val="tx1"/>
              </a:solidFill>
            </a:ln>
          </p:spPr>
          <p:txBody>
            <a:bodyPr anchor="ctr"/>
            <a:lstStyle/>
            <a:p>
              <a:pPr algn="ctr">
                <a:spcBef>
                  <a:spcPct val="20000"/>
                </a:spcBef>
                <a:defRPr/>
              </a:pPr>
              <a:r>
                <a:rPr lang="en-US" sz="1400" b="1" dirty="0">
                  <a:latin typeface="Arial" pitchFamily="34" charset="0"/>
                  <a:ea typeface="ＭＳ Ｐゴシック"/>
                  <a:cs typeface="ＭＳ Ｐゴシック"/>
                </a:rPr>
                <a:t>20 rows of column bias &amp; pre-amp with gain of x1/2/4/8 settable SA by SA</a:t>
              </a:r>
              <a:endParaRPr lang="en-AU" sz="1400" b="1" dirty="0">
                <a:latin typeface="Arial" pitchFamily="34" charset="0"/>
                <a:ea typeface="ＭＳ Ｐゴシック"/>
                <a:cs typeface="ＭＳ Ｐゴシック"/>
              </a:endParaRPr>
            </a:p>
          </p:txBody>
        </p:sp>
        <p:sp>
          <p:nvSpPr>
            <p:cNvPr id="1315" name="TextBox 1314"/>
            <p:cNvSpPr txBox="1"/>
            <p:nvPr/>
          </p:nvSpPr>
          <p:spPr>
            <a:xfrm>
              <a:off x="1475785" y="3934199"/>
              <a:ext cx="4032675" cy="358816"/>
            </a:xfrm>
            <a:prstGeom prst="rect">
              <a:avLst/>
            </a:prstGeom>
            <a:solidFill>
              <a:schemeClr val="accent1">
                <a:lumMod val="75000"/>
              </a:schemeClr>
            </a:solidFill>
            <a:ln w="19050">
              <a:solidFill>
                <a:schemeClr val="tx1"/>
              </a:solidFill>
            </a:ln>
          </p:spPr>
          <p:txBody>
            <a:bodyPr anchor="ctr"/>
            <a:lstStyle/>
            <a:p>
              <a:pPr>
                <a:spcBef>
                  <a:spcPct val="20000"/>
                </a:spcBef>
                <a:defRPr/>
              </a:pPr>
              <a:r>
                <a:rPr lang="en-US" sz="1400" b="1" dirty="0">
                  <a:latin typeface="Arial" pitchFamily="34" charset="0"/>
                  <a:ea typeface="ＭＳ Ｐゴシック"/>
                  <a:cs typeface="ＭＳ Ｐゴシック"/>
                </a:rPr>
                <a:t>20 rows of comparators (35,200)</a:t>
              </a:r>
              <a:endParaRPr lang="en-AU" sz="1400" b="1" dirty="0">
                <a:latin typeface="Arial" pitchFamily="34" charset="0"/>
                <a:ea typeface="ＭＳ Ｐゴシック"/>
                <a:cs typeface="ＭＳ Ｐゴシック"/>
              </a:endParaRPr>
            </a:p>
          </p:txBody>
        </p:sp>
        <p:grpSp>
          <p:nvGrpSpPr>
            <p:cNvPr id="40018" name="Group 1389"/>
            <p:cNvGrpSpPr>
              <a:grpSpLocks/>
            </p:cNvGrpSpPr>
            <p:nvPr/>
          </p:nvGrpSpPr>
          <p:grpSpPr bwMode="auto">
            <a:xfrm>
              <a:off x="3856038" y="4329113"/>
              <a:ext cx="1036637" cy="76200"/>
              <a:chOff x="3709468" y="3808141"/>
              <a:chExt cx="1036581" cy="76200"/>
            </a:xfrm>
          </p:grpSpPr>
          <p:sp>
            <p:nvSpPr>
              <p:cNvPr id="40062" name="Freeform 470"/>
              <p:cNvSpPr>
                <a:spLocks/>
              </p:cNvSpPr>
              <p:nvPr/>
            </p:nvSpPr>
            <p:spPr bwMode="auto">
              <a:xfrm>
                <a:off x="3948809"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63" name="Freeform 476"/>
              <p:cNvSpPr>
                <a:spLocks/>
              </p:cNvSpPr>
              <p:nvPr/>
            </p:nvSpPr>
            <p:spPr bwMode="auto">
              <a:xfrm>
                <a:off x="4307820"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64" name="Freeform 482"/>
              <p:cNvSpPr>
                <a:spLocks/>
              </p:cNvSpPr>
              <p:nvPr/>
            </p:nvSpPr>
            <p:spPr bwMode="auto">
              <a:xfrm>
                <a:off x="4668516"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4"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65" name="Freeform 490"/>
              <p:cNvSpPr>
                <a:spLocks/>
              </p:cNvSpPr>
              <p:nvPr/>
            </p:nvSpPr>
            <p:spPr bwMode="auto">
              <a:xfrm>
                <a:off x="3709468"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66" name="Freeform 496"/>
              <p:cNvSpPr>
                <a:spLocks/>
              </p:cNvSpPr>
              <p:nvPr/>
            </p:nvSpPr>
            <p:spPr bwMode="auto">
              <a:xfrm>
                <a:off x="4070164"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2"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67" name="Freeform 502"/>
              <p:cNvSpPr>
                <a:spLocks/>
              </p:cNvSpPr>
              <p:nvPr/>
            </p:nvSpPr>
            <p:spPr bwMode="auto">
              <a:xfrm>
                <a:off x="4429175"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68" name="Freeform 510"/>
              <p:cNvSpPr>
                <a:spLocks/>
              </p:cNvSpPr>
              <p:nvPr/>
            </p:nvSpPr>
            <p:spPr bwMode="auto">
              <a:xfrm>
                <a:off x="3830824"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4"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69" name="Freeform 516"/>
              <p:cNvSpPr>
                <a:spLocks/>
              </p:cNvSpPr>
              <p:nvPr/>
            </p:nvSpPr>
            <p:spPr bwMode="auto">
              <a:xfrm>
                <a:off x="4188149" y="3808141"/>
                <a:ext cx="82589" cy="76200"/>
              </a:xfrm>
              <a:custGeom>
                <a:avLst/>
                <a:gdLst>
                  <a:gd name="T0" fmla="*/ 2147483647 w 49"/>
                  <a:gd name="T1" fmla="*/ 0 h 48"/>
                  <a:gd name="T2" fmla="*/ 2147483647 w 49"/>
                  <a:gd name="T3" fmla="*/ 2147483647 h 48"/>
                  <a:gd name="T4" fmla="*/ 0 w 49"/>
                  <a:gd name="T5" fmla="*/ 0 h 48"/>
                  <a:gd name="T6" fmla="*/ 2147483647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9" y="0"/>
                    </a:moveTo>
                    <a:lnTo>
                      <a:pt x="25" y="48"/>
                    </a:lnTo>
                    <a:lnTo>
                      <a:pt x="0"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70" name="Freeform 522"/>
              <p:cNvSpPr>
                <a:spLocks/>
              </p:cNvSpPr>
              <p:nvPr/>
            </p:nvSpPr>
            <p:spPr bwMode="auto">
              <a:xfrm>
                <a:off x="4547160"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1347" name="TextBox 1346"/>
            <p:cNvSpPr txBox="1"/>
            <p:nvPr/>
          </p:nvSpPr>
          <p:spPr>
            <a:xfrm>
              <a:off x="1475785" y="4437496"/>
              <a:ext cx="4032675" cy="431850"/>
            </a:xfrm>
            <a:prstGeom prst="rect">
              <a:avLst/>
            </a:prstGeom>
            <a:solidFill>
              <a:schemeClr val="accent1">
                <a:lumMod val="75000"/>
              </a:schemeClr>
            </a:solidFill>
            <a:ln w="19050">
              <a:solidFill>
                <a:schemeClr val="tx1"/>
              </a:solidFill>
            </a:ln>
          </p:spPr>
          <p:txBody>
            <a:bodyPr/>
            <a:lstStyle/>
            <a:p>
              <a:pPr>
                <a:spcBef>
                  <a:spcPct val="20000"/>
                </a:spcBef>
                <a:defRPr/>
              </a:pPr>
              <a:r>
                <a:rPr lang="en-US" sz="1400" b="1" dirty="0">
                  <a:latin typeface="Arial" pitchFamily="34" charset="0"/>
                  <a:ea typeface="ＭＳ Ｐゴシック"/>
                  <a:cs typeface="ＭＳ Ｐゴシック"/>
                </a:rPr>
                <a:t>       20 rows of Registers A</a:t>
              </a:r>
              <a:endParaRPr lang="en-AU" sz="1400" b="1" dirty="0">
                <a:latin typeface="Arial" pitchFamily="34" charset="0"/>
                <a:ea typeface="ＭＳ Ｐゴシック"/>
                <a:cs typeface="ＭＳ Ｐゴシック"/>
              </a:endParaRPr>
            </a:p>
          </p:txBody>
        </p:sp>
        <p:sp>
          <p:nvSpPr>
            <p:cNvPr id="40020" name="TextBox 1400"/>
            <p:cNvSpPr txBox="1">
              <a:spLocks noChangeArrowheads="1"/>
            </p:cNvSpPr>
            <p:nvPr/>
          </p:nvSpPr>
          <p:spPr bwMode="auto">
            <a:xfrm>
              <a:off x="1475656" y="5517232"/>
              <a:ext cx="4032250" cy="287338"/>
            </a:xfrm>
            <a:prstGeom prst="rect">
              <a:avLst/>
            </a:prstGeom>
            <a:solidFill>
              <a:srgbClr val="FFC0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b="1"/>
                <a:t>LRC40 Checksum Calculator </a:t>
              </a:r>
              <a:endParaRPr lang="en-AU" sz="1400" b="1"/>
            </a:p>
          </p:txBody>
        </p:sp>
        <p:grpSp>
          <p:nvGrpSpPr>
            <p:cNvPr id="40021" name="Group 1419"/>
            <p:cNvGrpSpPr>
              <a:grpSpLocks/>
            </p:cNvGrpSpPr>
            <p:nvPr/>
          </p:nvGrpSpPr>
          <p:grpSpPr bwMode="auto">
            <a:xfrm>
              <a:off x="3850556" y="5372770"/>
              <a:ext cx="1036638" cy="76200"/>
              <a:chOff x="3709468" y="3808141"/>
              <a:chExt cx="1036581" cy="76200"/>
            </a:xfrm>
          </p:grpSpPr>
          <p:sp>
            <p:nvSpPr>
              <p:cNvPr id="40053" name="Freeform 470"/>
              <p:cNvSpPr>
                <a:spLocks/>
              </p:cNvSpPr>
              <p:nvPr/>
            </p:nvSpPr>
            <p:spPr bwMode="auto">
              <a:xfrm>
                <a:off x="3948809"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54" name="Freeform 476"/>
              <p:cNvSpPr>
                <a:spLocks/>
              </p:cNvSpPr>
              <p:nvPr/>
            </p:nvSpPr>
            <p:spPr bwMode="auto">
              <a:xfrm>
                <a:off x="4307820"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55" name="Freeform 482"/>
              <p:cNvSpPr>
                <a:spLocks/>
              </p:cNvSpPr>
              <p:nvPr/>
            </p:nvSpPr>
            <p:spPr bwMode="auto">
              <a:xfrm>
                <a:off x="4668516"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4"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56" name="Freeform 490"/>
              <p:cNvSpPr>
                <a:spLocks/>
              </p:cNvSpPr>
              <p:nvPr/>
            </p:nvSpPr>
            <p:spPr bwMode="auto">
              <a:xfrm>
                <a:off x="3709468"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57" name="Freeform 496"/>
              <p:cNvSpPr>
                <a:spLocks/>
              </p:cNvSpPr>
              <p:nvPr/>
            </p:nvSpPr>
            <p:spPr bwMode="auto">
              <a:xfrm>
                <a:off x="4070164"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2"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58" name="Freeform 502"/>
              <p:cNvSpPr>
                <a:spLocks/>
              </p:cNvSpPr>
              <p:nvPr/>
            </p:nvSpPr>
            <p:spPr bwMode="auto">
              <a:xfrm>
                <a:off x="4429175"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59" name="Freeform 510"/>
              <p:cNvSpPr>
                <a:spLocks/>
              </p:cNvSpPr>
              <p:nvPr/>
            </p:nvSpPr>
            <p:spPr bwMode="auto">
              <a:xfrm>
                <a:off x="3830824"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4"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60" name="Freeform 516"/>
              <p:cNvSpPr>
                <a:spLocks/>
              </p:cNvSpPr>
              <p:nvPr/>
            </p:nvSpPr>
            <p:spPr bwMode="auto">
              <a:xfrm>
                <a:off x="4188149" y="3808141"/>
                <a:ext cx="82589" cy="76200"/>
              </a:xfrm>
              <a:custGeom>
                <a:avLst/>
                <a:gdLst>
                  <a:gd name="T0" fmla="*/ 2147483647 w 49"/>
                  <a:gd name="T1" fmla="*/ 0 h 48"/>
                  <a:gd name="T2" fmla="*/ 2147483647 w 49"/>
                  <a:gd name="T3" fmla="*/ 2147483647 h 48"/>
                  <a:gd name="T4" fmla="*/ 0 w 49"/>
                  <a:gd name="T5" fmla="*/ 0 h 48"/>
                  <a:gd name="T6" fmla="*/ 2147483647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9" y="0"/>
                    </a:moveTo>
                    <a:lnTo>
                      <a:pt x="25" y="48"/>
                    </a:lnTo>
                    <a:lnTo>
                      <a:pt x="0"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61" name="Freeform 522"/>
              <p:cNvSpPr>
                <a:spLocks/>
              </p:cNvSpPr>
              <p:nvPr/>
            </p:nvSpPr>
            <p:spPr bwMode="auto">
              <a:xfrm>
                <a:off x="4547160"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40022" name="Group 1429"/>
            <p:cNvGrpSpPr>
              <a:grpSpLocks/>
            </p:cNvGrpSpPr>
            <p:nvPr/>
          </p:nvGrpSpPr>
          <p:grpSpPr bwMode="auto">
            <a:xfrm>
              <a:off x="3850556" y="5877595"/>
              <a:ext cx="1036638" cy="76200"/>
              <a:chOff x="3709468" y="3808141"/>
              <a:chExt cx="1036581" cy="76200"/>
            </a:xfrm>
          </p:grpSpPr>
          <p:sp>
            <p:nvSpPr>
              <p:cNvPr id="40044" name="Freeform 470"/>
              <p:cNvSpPr>
                <a:spLocks/>
              </p:cNvSpPr>
              <p:nvPr/>
            </p:nvSpPr>
            <p:spPr bwMode="auto">
              <a:xfrm>
                <a:off x="3948809"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45" name="Freeform 476"/>
              <p:cNvSpPr>
                <a:spLocks/>
              </p:cNvSpPr>
              <p:nvPr/>
            </p:nvSpPr>
            <p:spPr bwMode="auto">
              <a:xfrm>
                <a:off x="4307820"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46" name="Freeform 482"/>
              <p:cNvSpPr>
                <a:spLocks/>
              </p:cNvSpPr>
              <p:nvPr/>
            </p:nvSpPr>
            <p:spPr bwMode="auto">
              <a:xfrm>
                <a:off x="4668516"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4"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47" name="Freeform 490"/>
              <p:cNvSpPr>
                <a:spLocks/>
              </p:cNvSpPr>
              <p:nvPr/>
            </p:nvSpPr>
            <p:spPr bwMode="auto">
              <a:xfrm>
                <a:off x="3709468"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48" name="Freeform 496"/>
              <p:cNvSpPr>
                <a:spLocks/>
              </p:cNvSpPr>
              <p:nvPr/>
            </p:nvSpPr>
            <p:spPr bwMode="auto">
              <a:xfrm>
                <a:off x="4070164"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2"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49" name="Freeform 502"/>
              <p:cNvSpPr>
                <a:spLocks/>
              </p:cNvSpPr>
              <p:nvPr/>
            </p:nvSpPr>
            <p:spPr bwMode="auto">
              <a:xfrm>
                <a:off x="4429175"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50" name="Freeform 510"/>
              <p:cNvSpPr>
                <a:spLocks/>
              </p:cNvSpPr>
              <p:nvPr/>
            </p:nvSpPr>
            <p:spPr bwMode="auto">
              <a:xfrm>
                <a:off x="3830824" y="3808141"/>
                <a:ext cx="77533" cy="76200"/>
              </a:xfrm>
              <a:custGeom>
                <a:avLst/>
                <a:gdLst>
                  <a:gd name="T0" fmla="*/ 2147483647 w 46"/>
                  <a:gd name="T1" fmla="*/ 0 h 48"/>
                  <a:gd name="T2" fmla="*/ 2147483647 w 46"/>
                  <a:gd name="T3" fmla="*/ 2147483647 h 48"/>
                  <a:gd name="T4" fmla="*/ 0 w 46"/>
                  <a:gd name="T5" fmla="*/ 0 h 48"/>
                  <a:gd name="T6" fmla="*/ 2147483647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4" y="48"/>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51" name="Freeform 516"/>
              <p:cNvSpPr>
                <a:spLocks/>
              </p:cNvSpPr>
              <p:nvPr/>
            </p:nvSpPr>
            <p:spPr bwMode="auto">
              <a:xfrm>
                <a:off x="4188149" y="3808141"/>
                <a:ext cx="82589" cy="76200"/>
              </a:xfrm>
              <a:custGeom>
                <a:avLst/>
                <a:gdLst>
                  <a:gd name="T0" fmla="*/ 2147483647 w 49"/>
                  <a:gd name="T1" fmla="*/ 0 h 48"/>
                  <a:gd name="T2" fmla="*/ 2147483647 w 49"/>
                  <a:gd name="T3" fmla="*/ 2147483647 h 48"/>
                  <a:gd name="T4" fmla="*/ 0 w 49"/>
                  <a:gd name="T5" fmla="*/ 0 h 48"/>
                  <a:gd name="T6" fmla="*/ 2147483647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9" y="0"/>
                    </a:moveTo>
                    <a:lnTo>
                      <a:pt x="25" y="48"/>
                    </a:lnTo>
                    <a:lnTo>
                      <a:pt x="0"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052" name="Freeform 522"/>
              <p:cNvSpPr>
                <a:spLocks/>
              </p:cNvSpPr>
              <p:nvPr/>
            </p:nvSpPr>
            <p:spPr bwMode="auto">
              <a:xfrm>
                <a:off x="4547160" y="3808141"/>
                <a:ext cx="80904" cy="76200"/>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40023" name="Group 169"/>
            <p:cNvGrpSpPr>
              <a:grpSpLocks/>
            </p:cNvGrpSpPr>
            <p:nvPr/>
          </p:nvGrpSpPr>
          <p:grpSpPr bwMode="auto">
            <a:xfrm>
              <a:off x="250106" y="5877595"/>
              <a:ext cx="6769100" cy="615950"/>
              <a:chOff x="251520" y="5589240"/>
              <a:chExt cx="6768752" cy="616714"/>
            </a:xfrm>
          </p:grpSpPr>
          <p:sp>
            <p:nvSpPr>
              <p:cNvPr id="40035" name="TextBox 1401"/>
              <p:cNvSpPr txBox="1">
                <a:spLocks noChangeArrowheads="1"/>
              </p:cNvSpPr>
              <p:nvPr/>
            </p:nvSpPr>
            <p:spPr bwMode="auto">
              <a:xfrm>
                <a:off x="1475656" y="5733256"/>
                <a:ext cx="4032448" cy="432048"/>
              </a:xfrm>
              <a:prstGeom prst="rect">
                <a:avLst/>
              </a:prstGeom>
              <a:solidFill>
                <a:srgbClr val="FFC000"/>
              </a:solidFill>
              <a:ln w="19050">
                <a:solidFill>
                  <a:schemeClr val="tx1"/>
                </a:solidFill>
                <a:miter lim="800000"/>
                <a:headEnd/>
                <a:tailEnd/>
              </a:ln>
            </p:spPr>
            <p:txBody>
              <a:bodyPr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ct val="20000"/>
                  </a:spcBef>
                </a:pPr>
                <a:r>
                  <a:rPr lang="en-US" sz="1400" b="1"/>
                  <a:t>Parallel to serial </a:t>
                </a:r>
                <a:endParaRPr lang="en-AU" sz="1400" b="1"/>
              </a:p>
            </p:txBody>
          </p:sp>
          <p:grpSp>
            <p:nvGrpSpPr>
              <p:cNvPr id="40036" name="Group 1416"/>
              <p:cNvGrpSpPr>
                <a:grpSpLocks/>
              </p:cNvGrpSpPr>
              <p:nvPr/>
            </p:nvGrpSpPr>
            <p:grpSpPr bwMode="auto">
              <a:xfrm rot="-5400000">
                <a:off x="5580113" y="5733255"/>
                <a:ext cx="216024" cy="360041"/>
                <a:chOff x="8532440" y="5517232"/>
                <a:chExt cx="288032" cy="576066"/>
              </a:xfrm>
            </p:grpSpPr>
            <p:sp>
              <p:nvSpPr>
                <p:cNvPr id="40042" name="Isosceles Triangle 1417"/>
                <p:cNvSpPr>
                  <a:spLocks noChangeArrowheads="1"/>
                </p:cNvSpPr>
                <p:nvPr/>
              </p:nvSpPr>
              <p:spPr bwMode="auto">
                <a:xfrm rot="10800000">
                  <a:off x="8532440" y="5733258"/>
                  <a:ext cx="288032" cy="360040"/>
                </a:xfrm>
                <a:prstGeom prst="triangle">
                  <a:avLst>
                    <a:gd name="adj" fmla="val 50000"/>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cxnSp>
              <p:nvCxnSpPr>
                <p:cNvPr id="40043" name="Straight Arrow Connector 1418"/>
                <p:cNvCxnSpPr>
                  <a:cxnSpLocks noChangeShapeType="1"/>
                </p:cNvCxnSpPr>
                <p:nvPr/>
              </p:nvCxnSpPr>
              <p:spPr bwMode="auto">
                <a:xfrm>
                  <a:off x="8676258" y="5517232"/>
                  <a:ext cx="198" cy="216024"/>
                </a:xfrm>
                <a:prstGeom prst="straightConnector1">
                  <a:avLst/>
                </a:prstGeom>
                <a:noFill/>
                <a:ln w="101600" cmpd="dbl" algn="ctr">
                  <a:solidFill>
                    <a:srgbClr val="000000"/>
                  </a:solidFill>
                  <a:round/>
                  <a:headEnd/>
                  <a:tailEnd type="none" w="lg" len="sm"/>
                </a:ln>
                <a:extLst>
                  <a:ext uri="{909E8E84-426E-40DD-AFC4-6F175D3DCCD1}">
                    <a14:hiddenFill xmlns:a14="http://schemas.microsoft.com/office/drawing/2010/main">
                      <a:noFill/>
                    </a14:hiddenFill>
                  </a:ext>
                </a:extLst>
              </p:spPr>
            </p:cxnSp>
          </p:grpSp>
          <p:sp>
            <p:nvSpPr>
              <p:cNvPr id="40037" name="TextBox 1440"/>
              <p:cNvSpPr txBox="1">
                <a:spLocks noChangeArrowheads="1"/>
              </p:cNvSpPr>
              <p:nvPr/>
            </p:nvSpPr>
            <p:spPr bwMode="auto">
              <a:xfrm flipH="1">
                <a:off x="5940152" y="5877272"/>
                <a:ext cx="10801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LVDS Outputs</a:t>
                </a:r>
              </a:p>
            </p:txBody>
          </p:sp>
          <p:sp>
            <p:nvSpPr>
              <p:cNvPr id="40038" name="TextBox 1443"/>
              <p:cNvSpPr txBox="1">
                <a:spLocks noChangeArrowheads="1"/>
              </p:cNvSpPr>
              <p:nvPr/>
            </p:nvSpPr>
            <p:spPr bwMode="auto">
              <a:xfrm flipH="1">
                <a:off x="251520" y="5589240"/>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110MHz Clock DDR</a:t>
                </a:r>
              </a:p>
            </p:txBody>
          </p:sp>
          <p:sp>
            <p:nvSpPr>
              <p:cNvPr id="40039" name="TextBox 1444"/>
              <p:cNvSpPr txBox="1">
                <a:spLocks noChangeArrowheads="1"/>
              </p:cNvSpPr>
              <p:nvPr/>
            </p:nvSpPr>
            <p:spPr bwMode="auto">
              <a:xfrm flipH="1">
                <a:off x="539552" y="6021288"/>
                <a:ext cx="4320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Sync</a:t>
                </a:r>
              </a:p>
            </p:txBody>
          </p:sp>
          <p:cxnSp>
            <p:nvCxnSpPr>
              <p:cNvPr id="40040" name="Straight Arrow Connector 1445"/>
              <p:cNvCxnSpPr>
                <a:cxnSpLocks noChangeShapeType="1"/>
              </p:cNvCxnSpPr>
              <p:nvPr/>
            </p:nvCxnSpPr>
            <p:spPr bwMode="auto">
              <a:xfrm>
                <a:off x="1010960" y="5856105"/>
                <a:ext cx="477762" cy="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41" name="Straight Arrow Connector 1447"/>
              <p:cNvCxnSpPr>
                <a:cxnSpLocks noChangeShapeType="1"/>
              </p:cNvCxnSpPr>
              <p:nvPr/>
            </p:nvCxnSpPr>
            <p:spPr bwMode="auto">
              <a:xfrm>
                <a:off x="995202" y="6078942"/>
                <a:ext cx="477762" cy="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grpSp>
        <p:cxnSp>
          <p:nvCxnSpPr>
            <p:cNvPr id="40024" name="Straight Arrow Connector 1448"/>
            <p:cNvCxnSpPr>
              <a:cxnSpLocks noChangeShapeType="1"/>
            </p:cNvCxnSpPr>
            <p:nvPr/>
          </p:nvCxnSpPr>
          <p:spPr bwMode="auto">
            <a:xfrm>
              <a:off x="1187624" y="5085184"/>
              <a:ext cx="288032" cy="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025" name="TextBox 1451"/>
            <p:cNvSpPr txBox="1">
              <a:spLocks noChangeArrowheads="1"/>
            </p:cNvSpPr>
            <p:nvPr/>
          </p:nvSpPr>
          <p:spPr bwMode="auto">
            <a:xfrm flipH="1">
              <a:off x="755576" y="5013176"/>
              <a:ext cx="433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Copy</a:t>
              </a:r>
            </a:p>
          </p:txBody>
        </p:sp>
        <p:sp>
          <p:nvSpPr>
            <p:cNvPr id="40026" name="TextBox 1451"/>
            <p:cNvSpPr txBox="1">
              <a:spLocks noChangeArrowheads="1"/>
            </p:cNvSpPr>
            <p:nvPr/>
          </p:nvSpPr>
          <p:spPr bwMode="auto">
            <a:xfrm flipH="1">
              <a:off x="827584" y="3429000"/>
              <a:ext cx="433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Gain</a:t>
              </a:r>
            </a:p>
          </p:txBody>
        </p:sp>
        <p:sp>
          <p:nvSpPr>
            <p:cNvPr id="40027" name="Freeform 876"/>
            <p:cNvSpPr>
              <a:spLocks/>
            </p:cNvSpPr>
            <p:nvPr/>
          </p:nvSpPr>
          <p:spPr bwMode="auto">
            <a:xfrm>
              <a:off x="1259632" y="3429000"/>
              <a:ext cx="172503" cy="215900"/>
            </a:xfrm>
            <a:custGeom>
              <a:avLst/>
              <a:gdLst>
                <a:gd name="T0" fmla="*/ 2147483647 w 70"/>
                <a:gd name="T1" fmla="*/ 0 h 70"/>
                <a:gd name="T2" fmla="*/ 2147483647 w 70"/>
                <a:gd name="T3" fmla="*/ 2147483647 h 70"/>
                <a:gd name="T4" fmla="*/ 0 w 70"/>
                <a:gd name="T5" fmla="*/ 2147483647 h 70"/>
                <a:gd name="T6" fmla="*/ 0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70"/>
                <a:gd name="T29" fmla="*/ 70 w 70"/>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70">
                  <a:moveTo>
                    <a:pt x="46" y="0"/>
                  </a:moveTo>
                  <a:lnTo>
                    <a:pt x="46" y="22"/>
                  </a:lnTo>
                  <a:lnTo>
                    <a:pt x="0" y="22"/>
                  </a:lnTo>
                  <a:lnTo>
                    <a:pt x="0" y="46"/>
                  </a:lnTo>
                  <a:lnTo>
                    <a:pt x="46" y="46"/>
                  </a:lnTo>
                  <a:lnTo>
                    <a:pt x="46" y="70"/>
                  </a:lnTo>
                  <a:lnTo>
                    <a:pt x="70" y="46"/>
                  </a:lnTo>
                  <a:lnTo>
                    <a:pt x="70" y="22"/>
                  </a:lnTo>
                  <a:lnTo>
                    <a:pt x="4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 name="TextBox 175"/>
            <p:cNvSpPr txBox="1"/>
            <p:nvPr/>
          </p:nvSpPr>
          <p:spPr>
            <a:xfrm>
              <a:off x="1475785" y="4869345"/>
              <a:ext cx="4032675" cy="431850"/>
            </a:xfrm>
            <a:prstGeom prst="rect">
              <a:avLst/>
            </a:prstGeom>
            <a:solidFill>
              <a:schemeClr val="accent1">
                <a:lumMod val="75000"/>
              </a:schemeClr>
            </a:solidFill>
            <a:ln w="19050">
              <a:solidFill>
                <a:schemeClr val="tx1"/>
              </a:solidFill>
            </a:ln>
          </p:spPr>
          <p:txBody>
            <a:bodyPr/>
            <a:lstStyle/>
            <a:p>
              <a:pPr>
                <a:spcBef>
                  <a:spcPct val="20000"/>
                </a:spcBef>
                <a:defRPr/>
              </a:pPr>
              <a:r>
                <a:rPr lang="en-US" sz="1400" b="1" dirty="0">
                  <a:latin typeface="Arial" pitchFamily="34" charset="0"/>
                  <a:ea typeface="ＭＳ Ｐゴシック"/>
                  <a:cs typeface="ＭＳ Ｐゴシック"/>
                </a:rPr>
                <a:t>       20 rows of Registers B</a:t>
              </a:r>
              <a:endParaRPr lang="en-AU" sz="1400" b="1" dirty="0">
                <a:latin typeface="Arial" pitchFamily="34" charset="0"/>
                <a:ea typeface="ＭＳ Ｐゴシック"/>
                <a:cs typeface="ＭＳ Ｐゴシック"/>
              </a:endParaRPr>
            </a:p>
          </p:txBody>
        </p:sp>
        <p:grpSp>
          <p:nvGrpSpPr>
            <p:cNvPr id="18" name="Group 1389"/>
            <p:cNvGrpSpPr>
              <a:grpSpLocks/>
            </p:cNvGrpSpPr>
            <p:nvPr/>
          </p:nvGrpSpPr>
          <p:grpSpPr bwMode="auto">
            <a:xfrm>
              <a:off x="3851920" y="4437112"/>
              <a:ext cx="1036637" cy="76200"/>
              <a:chOff x="3709468" y="3808141"/>
              <a:chExt cx="1036581" cy="76200"/>
            </a:xfrm>
            <a:noFill/>
          </p:grpSpPr>
          <p:sp>
            <p:nvSpPr>
              <p:cNvPr id="178" name="Freeform 470"/>
              <p:cNvSpPr>
                <a:spLocks/>
              </p:cNvSpPr>
              <p:nvPr/>
            </p:nvSpPr>
            <p:spPr bwMode="auto">
              <a:xfrm>
                <a:off x="3948809" y="3808141"/>
                <a:ext cx="80904" cy="76200"/>
              </a:xfrm>
              <a:custGeom>
                <a:avLst/>
                <a:gdLst>
                  <a:gd name="T0" fmla="*/ 48 w 48"/>
                  <a:gd name="T1" fmla="*/ 0 h 48"/>
                  <a:gd name="T2" fmla="*/ 24 w 48"/>
                  <a:gd name="T3" fmla="*/ 48 h 48"/>
                  <a:gd name="T4" fmla="*/ 0 w 48"/>
                  <a:gd name="T5" fmla="*/ 0 h 48"/>
                  <a:gd name="T6" fmla="*/ 48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grpFill/>
              <a:ln w="9525">
                <a:solidFill>
                  <a:schemeClr val="tx1"/>
                </a:solidFill>
                <a:round/>
                <a:headEnd/>
                <a:tailEnd/>
              </a:ln>
            </p:spPr>
            <p:txBody>
              <a:bodyPr/>
              <a:lstStyle/>
              <a:p>
                <a:pPr>
                  <a:defRPr/>
                </a:pPr>
                <a:endParaRPr lang="en-US">
                  <a:latin typeface="Arial" pitchFamily="34" charset="0"/>
                  <a:ea typeface="ＭＳ Ｐゴシック"/>
                  <a:cs typeface="ＭＳ Ｐゴシック"/>
                </a:endParaRPr>
              </a:p>
            </p:txBody>
          </p:sp>
          <p:sp>
            <p:nvSpPr>
              <p:cNvPr id="179" name="Freeform 476"/>
              <p:cNvSpPr>
                <a:spLocks/>
              </p:cNvSpPr>
              <p:nvPr/>
            </p:nvSpPr>
            <p:spPr bwMode="auto">
              <a:xfrm>
                <a:off x="4307820" y="3808141"/>
                <a:ext cx="80904" cy="76200"/>
              </a:xfrm>
              <a:custGeom>
                <a:avLst/>
                <a:gdLst>
                  <a:gd name="T0" fmla="*/ 48 w 48"/>
                  <a:gd name="T1" fmla="*/ 0 h 48"/>
                  <a:gd name="T2" fmla="*/ 24 w 48"/>
                  <a:gd name="T3" fmla="*/ 48 h 48"/>
                  <a:gd name="T4" fmla="*/ 0 w 48"/>
                  <a:gd name="T5" fmla="*/ 0 h 48"/>
                  <a:gd name="T6" fmla="*/ 48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grpFill/>
              <a:ln w="9525">
                <a:solidFill>
                  <a:schemeClr val="tx1"/>
                </a:solidFill>
                <a:round/>
                <a:headEnd/>
                <a:tailEnd/>
              </a:ln>
            </p:spPr>
            <p:txBody>
              <a:bodyPr/>
              <a:lstStyle/>
              <a:p>
                <a:pPr>
                  <a:defRPr/>
                </a:pPr>
                <a:endParaRPr lang="en-US">
                  <a:latin typeface="Arial" pitchFamily="34" charset="0"/>
                  <a:ea typeface="ＭＳ Ｐゴシック"/>
                  <a:cs typeface="ＭＳ Ｐゴシック"/>
                </a:endParaRPr>
              </a:p>
            </p:txBody>
          </p:sp>
          <p:sp>
            <p:nvSpPr>
              <p:cNvPr id="180" name="Freeform 482"/>
              <p:cNvSpPr>
                <a:spLocks/>
              </p:cNvSpPr>
              <p:nvPr/>
            </p:nvSpPr>
            <p:spPr bwMode="auto">
              <a:xfrm>
                <a:off x="4668516" y="3808141"/>
                <a:ext cx="77533" cy="76200"/>
              </a:xfrm>
              <a:custGeom>
                <a:avLst/>
                <a:gdLst>
                  <a:gd name="T0" fmla="*/ 46 w 46"/>
                  <a:gd name="T1" fmla="*/ 0 h 48"/>
                  <a:gd name="T2" fmla="*/ 24 w 46"/>
                  <a:gd name="T3" fmla="*/ 48 h 48"/>
                  <a:gd name="T4" fmla="*/ 0 w 46"/>
                  <a:gd name="T5" fmla="*/ 0 h 48"/>
                  <a:gd name="T6" fmla="*/ 46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4" y="48"/>
                    </a:lnTo>
                    <a:lnTo>
                      <a:pt x="0" y="0"/>
                    </a:lnTo>
                    <a:lnTo>
                      <a:pt x="46" y="0"/>
                    </a:lnTo>
                    <a:close/>
                  </a:path>
                </a:pathLst>
              </a:custGeom>
              <a:grpFill/>
              <a:ln w="9525">
                <a:solidFill>
                  <a:schemeClr val="tx1"/>
                </a:solidFill>
                <a:round/>
                <a:headEnd/>
                <a:tailEnd/>
              </a:ln>
            </p:spPr>
            <p:txBody>
              <a:bodyPr/>
              <a:lstStyle/>
              <a:p>
                <a:pPr>
                  <a:defRPr/>
                </a:pPr>
                <a:endParaRPr lang="en-US">
                  <a:latin typeface="Arial" pitchFamily="34" charset="0"/>
                  <a:ea typeface="ＭＳ Ｐゴシック"/>
                  <a:cs typeface="ＭＳ Ｐゴシック"/>
                </a:endParaRPr>
              </a:p>
            </p:txBody>
          </p:sp>
          <p:sp>
            <p:nvSpPr>
              <p:cNvPr id="181" name="Freeform 490"/>
              <p:cNvSpPr>
                <a:spLocks/>
              </p:cNvSpPr>
              <p:nvPr/>
            </p:nvSpPr>
            <p:spPr bwMode="auto">
              <a:xfrm>
                <a:off x="3709468" y="3808141"/>
                <a:ext cx="80904" cy="76200"/>
              </a:xfrm>
              <a:custGeom>
                <a:avLst/>
                <a:gdLst>
                  <a:gd name="T0" fmla="*/ 48 w 48"/>
                  <a:gd name="T1" fmla="*/ 0 h 48"/>
                  <a:gd name="T2" fmla="*/ 24 w 48"/>
                  <a:gd name="T3" fmla="*/ 48 h 48"/>
                  <a:gd name="T4" fmla="*/ 0 w 48"/>
                  <a:gd name="T5" fmla="*/ 0 h 48"/>
                  <a:gd name="T6" fmla="*/ 48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grpFill/>
              <a:ln w="9525">
                <a:solidFill>
                  <a:schemeClr val="tx1"/>
                </a:solidFill>
                <a:round/>
                <a:headEnd/>
                <a:tailEnd/>
              </a:ln>
            </p:spPr>
            <p:txBody>
              <a:bodyPr/>
              <a:lstStyle/>
              <a:p>
                <a:pPr>
                  <a:defRPr/>
                </a:pPr>
                <a:endParaRPr lang="en-US">
                  <a:latin typeface="Arial" pitchFamily="34" charset="0"/>
                  <a:ea typeface="ＭＳ Ｐゴシック"/>
                  <a:cs typeface="ＭＳ Ｐゴシック"/>
                </a:endParaRPr>
              </a:p>
            </p:txBody>
          </p:sp>
          <p:sp>
            <p:nvSpPr>
              <p:cNvPr id="182" name="Freeform 496"/>
              <p:cNvSpPr>
                <a:spLocks/>
              </p:cNvSpPr>
              <p:nvPr/>
            </p:nvSpPr>
            <p:spPr bwMode="auto">
              <a:xfrm>
                <a:off x="4070164" y="3808141"/>
                <a:ext cx="77533" cy="76200"/>
              </a:xfrm>
              <a:custGeom>
                <a:avLst/>
                <a:gdLst>
                  <a:gd name="T0" fmla="*/ 46 w 46"/>
                  <a:gd name="T1" fmla="*/ 0 h 48"/>
                  <a:gd name="T2" fmla="*/ 22 w 46"/>
                  <a:gd name="T3" fmla="*/ 48 h 48"/>
                  <a:gd name="T4" fmla="*/ 0 w 46"/>
                  <a:gd name="T5" fmla="*/ 0 h 48"/>
                  <a:gd name="T6" fmla="*/ 46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2" y="48"/>
                    </a:lnTo>
                    <a:lnTo>
                      <a:pt x="0" y="0"/>
                    </a:lnTo>
                    <a:lnTo>
                      <a:pt x="46" y="0"/>
                    </a:lnTo>
                    <a:close/>
                  </a:path>
                </a:pathLst>
              </a:custGeom>
              <a:grpFill/>
              <a:ln w="9525">
                <a:solidFill>
                  <a:schemeClr val="tx1"/>
                </a:solidFill>
                <a:round/>
                <a:headEnd/>
                <a:tailEnd/>
              </a:ln>
            </p:spPr>
            <p:txBody>
              <a:bodyPr/>
              <a:lstStyle/>
              <a:p>
                <a:pPr>
                  <a:defRPr/>
                </a:pPr>
                <a:endParaRPr lang="en-US">
                  <a:latin typeface="Arial" pitchFamily="34" charset="0"/>
                  <a:ea typeface="ＭＳ Ｐゴシック"/>
                  <a:cs typeface="ＭＳ Ｐゴシック"/>
                </a:endParaRPr>
              </a:p>
            </p:txBody>
          </p:sp>
          <p:sp>
            <p:nvSpPr>
              <p:cNvPr id="183" name="Freeform 502"/>
              <p:cNvSpPr>
                <a:spLocks/>
              </p:cNvSpPr>
              <p:nvPr/>
            </p:nvSpPr>
            <p:spPr bwMode="auto">
              <a:xfrm>
                <a:off x="4429175" y="3808141"/>
                <a:ext cx="80904" cy="76200"/>
              </a:xfrm>
              <a:custGeom>
                <a:avLst/>
                <a:gdLst>
                  <a:gd name="T0" fmla="*/ 48 w 48"/>
                  <a:gd name="T1" fmla="*/ 0 h 48"/>
                  <a:gd name="T2" fmla="*/ 24 w 48"/>
                  <a:gd name="T3" fmla="*/ 48 h 48"/>
                  <a:gd name="T4" fmla="*/ 0 w 48"/>
                  <a:gd name="T5" fmla="*/ 0 h 48"/>
                  <a:gd name="T6" fmla="*/ 48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grpFill/>
              <a:ln w="9525">
                <a:solidFill>
                  <a:schemeClr val="tx1"/>
                </a:solidFill>
                <a:round/>
                <a:headEnd/>
                <a:tailEnd/>
              </a:ln>
            </p:spPr>
            <p:txBody>
              <a:bodyPr/>
              <a:lstStyle/>
              <a:p>
                <a:pPr>
                  <a:defRPr/>
                </a:pPr>
                <a:endParaRPr lang="en-US">
                  <a:latin typeface="Arial" pitchFamily="34" charset="0"/>
                  <a:ea typeface="ＭＳ Ｐゴシック"/>
                  <a:cs typeface="ＭＳ Ｐゴシック"/>
                </a:endParaRPr>
              </a:p>
            </p:txBody>
          </p:sp>
          <p:sp>
            <p:nvSpPr>
              <p:cNvPr id="184" name="Freeform 510"/>
              <p:cNvSpPr>
                <a:spLocks/>
              </p:cNvSpPr>
              <p:nvPr/>
            </p:nvSpPr>
            <p:spPr bwMode="auto">
              <a:xfrm>
                <a:off x="3830824" y="3808141"/>
                <a:ext cx="77533" cy="76200"/>
              </a:xfrm>
              <a:custGeom>
                <a:avLst/>
                <a:gdLst>
                  <a:gd name="T0" fmla="*/ 46 w 46"/>
                  <a:gd name="T1" fmla="*/ 0 h 48"/>
                  <a:gd name="T2" fmla="*/ 24 w 46"/>
                  <a:gd name="T3" fmla="*/ 48 h 48"/>
                  <a:gd name="T4" fmla="*/ 0 w 46"/>
                  <a:gd name="T5" fmla="*/ 0 h 48"/>
                  <a:gd name="T6" fmla="*/ 46 w 46"/>
                  <a:gd name="T7" fmla="*/ 0 h 48"/>
                  <a:gd name="T8" fmla="*/ 0 60000 65536"/>
                  <a:gd name="T9" fmla="*/ 0 60000 65536"/>
                  <a:gd name="T10" fmla="*/ 0 60000 65536"/>
                  <a:gd name="T11" fmla="*/ 0 60000 65536"/>
                  <a:gd name="T12" fmla="*/ 0 w 46"/>
                  <a:gd name="T13" fmla="*/ 0 h 48"/>
                  <a:gd name="T14" fmla="*/ 46 w 46"/>
                  <a:gd name="T15" fmla="*/ 48 h 48"/>
                </a:gdLst>
                <a:ahLst/>
                <a:cxnLst>
                  <a:cxn ang="T8">
                    <a:pos x="T0" y="T1"/>
                  </a:cxn>
                  <a:cxn ang="T9">
                    <a:pos x="T2" y="T3"/>
                  </a:cxn>
                  <a:cxn ang="T10">
                    <a:pos x="T4" y="T5"/>
                  </a:cxn>
                  <a:cxn ang="T11">
                    <a:pos x="T6" y="T7"/>
                  </a:cxn>
                </a:cxnLst>
                <a:rect l="T12" t="T13" r="T14" b="T15"/>
                <a:pathLst>
                  <a:path w="46" h="48">
                    <a:moveTo>
                      <a:pt x="46" y="0"/>
                    </a:moveTo>
                    <a:lnTo>
                      <a:pt x="24" y="48"/>
                    </a:lnTo>
                    <a:lnTo>
                      <a:pt x="0" y="0"/>
                    </a:lnTo>
                    <a:lnTo>
                      <a:pt x="46" y="0"/>
                    </a:lnTo>
                    <a:close/>
                  </a:path>
                </a:pathLst>
              </a:custGeom>
              <a:grpFill/>
              <a:ln w="9525">
                <a:solidFill>
                  <a:schemeClr val="tx1"/>
                </a:solidFill>
                <a:round/>
                <a:headEnd/>
                <a:tailEnd/>
              </a:ln>
            </p:spPr>
            <p:txBody>
              <a:bodyPr/>
              <a:lstStyle/>
              <a:p>
                <a:pPr>
                  <a:defRPr/>
                </a:pPr>
                <a:endParaRPr lang="en-US">
                  <a:latin typeface="Arial" pitchFamily="34" charset="0"/>
                  <a:ea typeface="ＭＳ Ｐゴシック"/>
                  <a:cs typeface="ＭＳ Ｐゴシック"/>
                </a:endParaRPr>
              </a:p>
            </p:txBody>
          </p:sp>
          <p:sp>
            <p:nvSpPr>
              <p:cNvPr id="185" name="Freeform 516"/>
              <p:cNvSpPr>
                <a:spLocks/>
              </p:cNvSpPr>
              <p:nvPr/>
            </p:nvSpPr>
            <p:spPr bwMode="auto">
              <a:xfrm>
                <a:off x="4188149" y="3808141"/>
                <a:ext cx="82589" cy="76200"/>
              </a:xfrm>
              <a:custGeom>
                <a:avLst/>
                <a:gdLst>
                  <a:gd name="T0" fmla="*/ 49 w 49"/>
                  <a:gd name="T1" fmla="*/ 0 h 48"/>
                  <a:gd name="T2" fmla="*/ 25 w 49"/>
                  <a:gd name="T3" fmla="*/ 48 h 48"/>
                  <a:gd name="T4" fmla="*/ 0 w 49"/>
                  <a:gd name="T5" fmla="*/ 0 h 48"/>
                  <a:gd name="T6" fmla="*/ 49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9" y="0"/>
                    </a:moveTo>
                    <a:lnTo>
                      <a:pt x="25" y="48"/>
                    </a:lnTo>
                    <a:lnTo>
                      <a:pt x="0" y="0"/>
                    </a:lnTo>
                    <a:lnTo>
                      <a:pt x="49" y="0"/>
                    </a:lnTo>
                    <a:close/>
                  </a:path>
                </a:pathLst>
              </a:custGeom>
              <a:grpFill/>
              <a:ln w="9525">
                <a:solidFill>
                  <a:schemeClr val="tx1"/>
                </a:solidFill>
                <a:round/>
                <a:headEnd/>
                <a:tailEnd/>
              </a:ln>
            </p:spPr>
            <p:txBody>
              <a:bodyPr/>
              <a:lstStyle/>
              <a:p>
                <a:pPr>
                  <a:defRPr/>
                </a:pPr>
                <a:endParaRPr lang="en-US">
                  <a:latin typeface="Arial" pitchFamily="34" charset="0"/>
                  <a:ea typeface="ＭＳ Ｐゴシック"/>
                  <a:cs typeface="ＭＳ Ｐゴシック"/>
                </a:endParaRPr>
              </a:p>
            </p:txBody>
          </p:sp>
          <p:sp>
            <p:nvSpPr>
              <p:cNvPr id="186" name="Freeform 522"/>
              <p:cNvSpPr>
                <a:spLocks/>
              </p:cNvSpPr>
              <p:nvPr/>
            </p:nvSpPr>
            <p:spPr bwMode="auto">
              <a:xfrm>
                <a:off x="4547160" y="3808141"/>
                <a:ext cx="80904" cy="76200"/>
              </a:xfrm>
              <a:custGeom>
                <a:avLst/>
                <a:gdLst>
                  <a:gd name="T0" fmla="*/ 48 w 48"/>
                  <a:gd name="T1" fmla="*/ 0 h 48"/>
                  <a:gd name="T2" fmla="*/ 24 w 48"/>
                  <a:gd name="T3" fmla="*/ 48 h 48"/>
                  <a:gd name="T4" fmla="*/ 0 w 48"/>
                  <a:gd name="T5" fmla="*/ 0 h 48"/>
                  <a:gd name="T6" fmla="*/ 48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grpFill/>
              <a:ln w="9525">
                <a:solidFill>
                  <a:schemeClr val="tx1"/>
                </a:solidFill>
                <a:round/>
                <a:headEnd/>
                <a:tailEnd/>
              </a:ln>
            </p:spPr>
            <p:txBody>
              <a:bodyPr/>
              <a:lstStyle/>
              <a:p>
                <a:pPr>
                  <a:defRPr/>
                </a:pPr>
                <a:endParaRPr lang="en-US">
                  <a:latin typeface="Arial" pitchFamily="34" charset="0"/>
                  <a:ea typeface="ＭＳ Ｐゴシック"/>
                  <a:cs typeface="ＭＳ Ｐゴシック"/>
                </a:endParaRPr>
              </a:p>
            </p:txBody>
          </p:sp>
        </p:grpSp>
        <p:sp>
          <p:nvSpPr>
            <p:cNvPr id="40030" name="Freeform 490"/>
            <p:cNvSpPr>
              <a:spLocks/>
            </p:cNvSpPr>
            <p:nvPr/>
          </p:nvSpPr>
          <p:spPr bwMode="auto">
            <a:xfrm rot="-5400000">
              <a:off x="1475656" y="5013176"/>
              <a:ext cx="144016" cy="144016"/>
            </a:xfrm>
            <a:custGeom>
              <a:avLst/>
              <a:gdLst>
                <a:gd name="T0" fmla="*/ 2147483647 w 48"/>
                <a:gd name="T1" fmla="*/ 0 h 48"/>
                <a:gd name="T2" fmla="*/ 2147483647 w 48"/>
                <a:gd name="T3" fmla="*/ 2147483647 h 48"/>
                <a:gd name="T4" fmla="*/ 0 w 48"/>
                <a:gd name="T5" fmla="*/ 0 h 48"/>
                <a:gd name="T6" fmla="*/ 2147483647 w 48"/>
                <a:gd name="T7" fmla="*/ 0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0"/>
                  </a:moveTo>
                  <a:lnTo>
                    <a:pt x="24" y="48"/>
                  </a:lnTo>
                  <a:lnTo>
                    <a:pt x="0" y="0"/>
                  </a:lnTo>
                  <a:lnTo>
                    <a:pt x="48"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0031" name="TextBox 1451"/>
            <p:cNvSpPr txBox="1">
              <a:spLocks noChangeArrowheads="1"/>
            </p:cNvSpPr>
            <p:nvPr/>
          </p:nvSpPr>
          <p:spPr bwMode="auto">
            <a:xfrm flipH="1">
              <a:off x="1331640" y="4581128"/>
              <a:ext cx="4333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D</a:t>
              </a:r>
            </a:p>
          </p:txBody>
        </p:sp>
        <p:sp>
          <p:nvSpPr>
            <p:cNvPr id="40032" name="TextBox 1451"/>
            <p:cNvSpPr txBox="1">
              <a:spLocks noChangeArrowheads="1"/>
            </p:cNvSpPr>
            <p:nvPr/>
          </p:nvSpPr>
          <p:spPr bwMode="auto">
            <a:xfrm flipH="1">
              <a:off x="4160143" y="4680793"/>
              <a:ext cx="433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Q</a:t>
              </a:r>
            </a:p>
          </p:txBody>
        </p:sp>
        <p:sp>
          <p:nvSpPr>
            <p:cNvPr id="40033" name="TextBox 1451"/>
            <p:cNvSpPr txBox="1">
              <a:spLocks noChangeArrowheads="1"/>
            </p:cNvSpPr>
            <p:nvPr/>
          </p:nvSpPr>
          <p:spPr bwMode="auto">
            <a:xfrm flipH="1">
              <a:off x="4173289" y="4869160"/>
              <a:ext cx="433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D</a:t>
              </a:r>
            </a:p>
          </p:txBody>
        </p:sp>
        <p:sp>
          <p:nvSpPr>
            <p:cNvPr id="40034" name="TextBox 1451"/>
            <p:cNvSpPr txBox="1">
              <a:spLocks noChangeArrowheads="1"/>
            </p:cNvSpPr>
            <p:nvPr/>
          </p:nvSpPr>
          <p:spPr bwMode="auto">
            <a:xfrm flipH="1">
              <a:off x="4167287" y="5103019"/>
              <a:ext cx="433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a:t>Q</a:t>
              </a:r>
            </a:p>
          </p:txBody>
        </p:sp>
      </p:grpSp>
      <p:pic>
        <p:nvPicPr>
          <p:cNvPr id="40968" name="Picture 3"/>
          <p:cNvPicPr>
            <a:picLocks noChangeAspect="1" noChangeArrowheads="1"/>
          </p:cNvPicPr>
          <p:nvPr/>
        </p:nvPicPr>
        <p:blipFill>
          <a:blip r:embed="rId2">
            <a:extLst>
              <a:ext uri="{28A0092B-C50C-407E-A947-70E740481C1C}">
                <a14:useLocalDpi xmlns:a14="http://schemas.microsoft.com/office/drawing/2010/main" val="0"/>
              </a:ext>
            </a:extLst>
          </a:blip>
          <a:srcRect l="50475" b="10179"/>
          <a:stretch>
            <a:fillRect/>
          </a:stretch>
        </p:blipFill>
        <p:spPr bwMode="auto">
          <a:xfrm>
            <a:off x="6011863" y="836613"/>
            <a:ext cx="296703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a:xfrm>
            <a:off x="900113" y="152400"/>
            <a:ext cx="6672262" cy="633413"/>
          </a:xfrm>
        </p:spPr>
        <p:txBody>
          <a:bodyPr/>
          <a:lstStyle/>
          <a:p>
            <a:r>
              <a:rPr lang="en-US" smtClean="0"/>
              <a:t>Summary</a:t>
            </a:r>
          </a:p>
        </p:txBody>
      </p:sp>
      <p:sp>
        <p:nvSpPr>
          <p:cNvPr id="40963" name="Content Placeholder 5"/>
          <p:cNvSpPr>
            <a:spLocks noGrp="1"/>
          </p:cNvSpPr>
          <p:nvPr>
            <p:ph idx="1"/>
          </p:nvPr>
        </p:nvSpPr>
        <p:spPr>
          <a:xfrm>
            <a:off x="684213" y="1196975"/>
            <a:ext cx="7772400" cy="4968875"/>
          </a:xfrm>
        </p:spPr>
        <p:txBody>
          <a:bodyPr/>
          <a:lstStyle/>
          <a:p>
            <a:pPr>
              <a:lnSpc>
                <a:spcPct val="120000"/>
              </a:lnSpc>
              <a:buFontTx/>
              <a:buNone/>
            </a:pPr>
            <a:r>
              <a:rPr lang="en-US" sz="2000" b="1" u="sng" smtClean="0">
                <a:cs typeface="Arial" charset="0"/>
              </a:rPr>
              <a:t>CCD220:</a:t>
            </a:r>
          </a:p>
          <a:p>
            <a:pPr>
              <a:lnSpc>
                <a:spcPct val="120000"/>
              </a:lnSpc>
            </a:pPr>
            <a:r>
              <a:rPr lang="en-US" sz="2000" smtClean="0">
                <a:cs typeface="Arial" charset="0"/>
              </a:rPr>
              <a:t>Both Std Si and Deep Depletion variants of the CCD220 are </a:t>
            </a:r>
            <a:r>
              <a:rPr lang="en-US" sz="2000" u="sng" smtClean="0">
                <a:cs typeface="Arial" charset="0"/>
              </a:rPr>
              <a:t>working extremely well</a:t>
            </a:r>
            <a:r>
              <a:rPr lang="en-US" sz="2000" smtClean="0">
                <a:cs typeface="Arial" charset="0"/>
              </a:rPr>
              <a:t>, production run of cameras is nearing completion, and our instrument </a:t>
            </a:r>
            <a:r>
              <a:rPr lang="en-US" sz="2000" u="sng" smtClean="0">
                <a:cs typeface="Arial" charset="0"/>
              </a:rPr>
              <a:t>project managers</a:t>
            </a:r>
            <a:r>
              <a:rPr lang="en-US" sz="2000" smtClean="0">
                <a:cs typeface="Arial" charset="0"/>
              </a:rPr>
              <a:t> are now </a:t>
            </a:r>
            <a:r>
              <a:rPr lang="en-US" sz="2000" u="sng" smtClean="0">
                <a:cs typeface="Arial" charset="0"/>
              </a:rPr>
              <a:t>very happy</a:t>
            </a:r>
            <a:r>
              <a:rPr lang="en-US" sz="2000" smtClean="0">
                <a:cs typeface="Arial" charset="0"/>
              </a:rPr>
              <a:t>.</a:t>
            </a:r>
          </a:p>
          <a:p>
            <a:pPr>
              <a:lnSpc>
                <a:spcPct val="120000"/>
              </a:lnSpc>
              <a:buFontTx/>
              <a:buNone/>
            </a:pPr>
            <a:endParaRPr lang="en-US" sz="1200" smtClean="0">
              <a:cs typeface="Arial" charset="0"/>
            </a:endParaRPr>
          </a:p>
          <a:p>
            <a:pPr>
              <a:lnSpc>
                <a:spcPct val="120000"/>
              </a:lnSpc>
              <a:buFontTx/>
              <a:buNone/>
            </a:pPr>
            <a:r>
              <a:rPr lang="en-US" sz="2000" b="1" u="sng" smtClean="0">
                <a:cs typeface="Arial" charset="0"/>
              </a:rPr>
              <a:t>LGSD/NGSD:</a:t>
            </a:r>
          </a:p>
          <a:p>
            <a:pPr>
              <a:lnSpc>
                <a:spcPct val="120000"/>
              </a:lnSpc>
            </a:pPr>
            <a:r>
              <a:rPr lang="en-US" sz="2000" smtClean="0">
                <a:cs typeface="Arial" charset="0"/>
              </a:rPr>
              <a:t>ESO has formed a </a:t>
            </a:r>
            <a:r>
              <a:rPr lang="en-US" sz="2000" u="sng" smtClean="0">
                <a:cs typeface="Arial" charset="0"/>
              </a:rPr>
              <a:t>good partnership</a:t>
            </a:r>
            <a:r>
              <a:rPr lang="en-US" sz="2000" smtClean="0">
                <a:cs typeface="Arial" charset="0"/>
              </a:rPr>
              <a:t> with e2v and Caeleste.</a:t>
            </a:r>
          </a:p>
          <a:p>
            <a:pPr>
              <a:lnSpc>
                <a:spcPct val="120000"/>
              </a:lnSpc>
            </a:pPr>
            <a:r>
              <a:rPr lang="en-US" sz="2000" smtClean="0">
                <a:cs typeface="Arial" charset="0"/>
              </a:rPr>
              <a:t>The design of the NGSD is complete and in fabrication.</a:t>
            </a:r>
          </a:p>
          <a:p>
            <a:pPr>
              <a:lnSpc>
                <a:spcPct val="120000"/>
              </a:lnSpc>
            </a:pPr>
            <a:r>
              <a:rPr lang="en-US" sz="2000" smtClean="0">
                <a:cs typeface="Arial" charset="0"/>
              </a:rPr>
              <a:t>Extensive simulations have confirmed correct operation and performance.</a:t>
            </a:r>
          </a:p>
          <a:p>
            <a:pPr>
              <a:lnSpc>
                <a:spcPct val="120000"/>
              </a:lnSpc>
            </a:pPr>
            <a:r>
              <a:rPr lang="en-US" sz="2000" smtClean="0">
                <a:cs typeface="Arial" charset="0"/>
              </a:rPr>
              <a:t>Devices will be </a:t>
            </a:r>
            <a:r>
              <a:rPr lang="en-US" sz="2000" u="sng" smtClean="0">
                <a:cs typeface="Arial" charset="0"/>
              </a:rPr>
              <a:t>available in the coming months </a:t>
            </a:r>
            <a:r>
              <a:rPr lang="en-US" sz="2000" smtClean="0">
                <a:cs typeface="Arial" charset="0"/>
              </a:rPr>
              <a:t>for testing </a:t>
            </a:r>
          </a:p>
        </p:txBody>
      </p:sp>
      <p:sp>
        <p:nvSpPr>
          <p:cNvPr id="4096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4096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62549AE2-8C27-43BE-93D4-49CF0FC0799A}" type="slidenum">
              <a:rPr lang="en-US" sz="1400" smtClean="0"/>
              <a:pPr/>
              <a:t>32</a:t>
            </a:fld>
            <a:endParaRPr lang="en-US" sz="1400" smtClean="0"/>
          </a:p>
        </p:txBody>
      </p:sp>
      <p:sp>
        <p:nvSpPr>
          <p:cNvPr id="40966"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900113" y="152400"/>
            <a:ext cx="6672262" cy="633413"/>
          </a:xfrm>
        </p:spPr>
        <p:txBody>
          <a:bodyPr/>
          <a:lstStyle/>
          <a:p>
            <a:r>
              <a:rPr lang="en-US" smtClean="0"/>
              <a:t>Thank You</a:t>
            </a:r>
          </a:p>
        </p:txBody>
      </p:sp>
      <p:sp>
        <p:nvSpPr>
          <p:cNvPr id="41987" name="Content Placeholder 2"/>
          <p:cNvSpPr>
            <a:spLocks noGrp="1"/>
          </p:cNvSpPr>
          <p:nvPr>
            <p:ph idx="1"/>
          </p:nvPr>
        </p:nvSpPr>
        <p:spPr>
          <a:xfrm>
            <a:off x="684213" y="2492375"/>
            <a:ext cx="7772400" cy="1441450"/>
          </a:xfrm>
        </p:spPr>
        <p:txBody>
          <a:bodyPr/>
          <a:lstStyle/>
          <a:p>
            <a:pPr>
              <a:buFontTx/>
              <a:buNone/>
            </a:pPr>
            <a:r>
              <a:rPr lang="en-US" sz="2000" smtClean="0"/>
              <a:t>This work has been "partially funded by the OPTICON-JRA2 project of the European Commission FP6 and FP7 program, under Grant Agreement number 226604" </a:t>
            </a:r>
          </a:p>
        </p:txBody>
      </p:sp>
      <p:sp>
        <p:nvSpPr>
          <p:cNvPr id="419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0A787B8D-8633-46FA-A41B-0345C3136221}" type="slidenum">
              <a:rPr lang="en-US" sz="1400" smtClean="0"/>
              <a:pPr/>
              <a:t>33</a:t>
            </a:fld>
            <a:endParaRPr lang="en-US" sz="1400" smtClean="0"/>
          </a:p>
        </p:txBody>
      </p:sp>
      <p:sp>
        <p:nvSpPr>
          <p:cNvPr id="419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4199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6"/>
          <p:cNvSpPr>
            <a:spLocks noChangeArrowheads="1"/>
          </p:cNvSpPr>
          <p:nvPr/>
        </p:nvSpPr>
        <p:spPr bwMode="auto">
          <a:xfrm>
            <a:off x="6227763" y="5300663"/>
            <a:ext cx="360362" cy="1152525"/>
          </a:xfrm>
          <a:prstGeom prst="rect">
            <a:avLst/>
          </a:prstGeom>
          <a:solidFill>
            <a:srgbClr val="92D050"/>
          </a:solidFill>
          <a:ln w="9525" algn="ctr">
            <a:solidFill>
              <a:srgbClr val="000000"/>
            </a:solidFill>
            <a:round/>
            <a:headEnd/>
            <a:tailEnd/>
          </a:ln>
        </p:spPr>
        <p:txBody>
          <a:bodyPr/>
          <a:lstStyle/>
          <a:p>
            <a:pPr marL="342900" indent="-342900">
              <a:spcBef>
                <a:spcPct val="20000"/>
              </a:spcBef>
              <a:buFontTx/>
              <a:buChar char="•"/>
            </a:pPr>
            <a:endParaRPr lang="it-IT"/>
          </a:p>
        </p:txBody>
      </p:sp>
      <p:sp>
        <p:nvSpPr>
          <p:cNvPr id="43011" name="Title 1"/>
          <p:cNvSpPr>
            <a:spLocks noGrp="1"/>
          </p:cNvSpPr>
          <p:nvPr>
            <p:ph type="title"/>
          </p:nvPr>
        </p:nvSpPr>
        <p:spPr>
          <a:xfrm>
            <a:off x="900113" y="152400"/>
            <a:ext cx="6264275" cy="633413"/>
          </a:xfrm>
        </p:spPr>
        <p:txBody>
          <a:bodyPr/>
          <a:lstStyle/>
          <a:p>
            <a:r>
              <a:rPr lang="nl-BE" smtClean="0"/>
              <a:t>TVP – optimises pixel deisgn</a:t>
            </a:r>
          </a:p>
        </p:txBody>
      </p:sp>
      <p:sp>
        <p:nvSpPr>
          <p:cNvPr id="37891" name="Content Placeholder 2"/>
          <p:cNvSpPr>
            <a:spLocks noGrp="1"/>
          </p:cNvSpPr>
          <p:nvPr>
            <p:ph idx="1"/>
          </p:nvPr>
        </p:nvSpPr>
        <p:spPr>
          <a:xfrm>
            <a:off x="4500563" y="981075"/>
            <a:ext cx="4392612" cy="2303463"/>
          </a:xfrm>
        </p:spPr>
        <p:txBody>
          <a:bodyPr/>
          <a:lstStyle/>
          <a:p>
            <a:pPr marL="0" indent="0">
              <a:spcBef>
                <a:spcPts val="0"/>
              </a:spcBef>
              <a:buFontTx/>
              <a:buNone/>
              <a:defRPr/>
            </a:pPr>
            <a:r>
              <a:rPr lang="nl-BE" sz="1600" b="1" u="sng" dirty="0" smtClean="0"/>
              <a:t>Optimize the pixel design </a:t>
            </a:r>
            <a:r>
              <a:rPr lang="nl-BE" sz="1600" dirty="0" smtClean="0"/>
              <a:t>to find best trade between image lag, linearity, gain, and noise (white and 1/f) by testing:</a:t>
            </a:r>
          </a:p>
          <a:p>
            <a:pPr>
              <a:defRPr/>
            </a:pPr>
            <a:r>
              <a:rPr lang="nl-BE" sz="1600" dirty="0" smtClean="0"/>
              <a:t>pixel variants with different transfer gate and transistor geometries;</a:t>
            </a:r>
          </a:p>
          <a:p>
            <a:pPr>
              <a:defRPr/>
            </a:pPr>
            <a:r>
              <a:rPr lang="nl-BE" sz="1600" dirty="0" smtClean="0"/>
              <a:t>different threshold voltages of the nmos transistors; </a:t>
            </a:r>
          </a:p>
          <a:p>
            <a:pPr>
              <a:defRPr/>
            </a:pPr>
            <a:r>
              <a:rPr lang="nl-BE" sz="1600" dirty="0" smtClean="0"/>
              <a:t>extra implants to improve image lag.</a:t>
            </a:r>
          </a:p>
        </p:txBody>
      </p:sp>
      <p:sp>
        <p:nvSpPr>
          <p:cNvPr id="430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F5738C03-0545-4801-A5B4-88D0E48694B9}" type="slidenum">
              <a:rPr lang="en-US" sz="1400" smtClean="0"/>
              <a:pPr/>
              <a:t>34</a:t>
            </a:fld>
            <a:endParaRPr lang="en-US" sz="1400" smtClean="0"/>
          </a:p>
        </p:txBody>
      </p:sp>
      <p:sp>
        <p:nvSpPr>
          <p:cNvPr id="4301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43015" name="Date Placeholder 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43016" name="Rectangle 297"/>
          <p:cNvSpPr>
            <a:spLocks noChangeArrowheads="1"/>
          </p:cNvSpPr>
          <p:nvPr/>
        </p:nvSpPr>
        <p:spPr bwMode="auto">
          <a:xfrm>
            <a:off x="395288" y="3357563"/>
            <a:ext cx="2952750" cy="719137"/>
          </a:xfrm>
          <a:prstGeom prst="rect">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43017" name="Rectangle 74"/>
          <p:cNvSpPr>
            <a:spLocks noChangeArrowheads="1"/>
          </p:cNvSpPr>
          <p:nvPr/>
        </p:nvSpPr>
        <p:spPr bwMode="auto">
          <a:xfrm>
            <a:off x="2570163" y="1889125"/>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r>
              <a:rPr lang="en-US" sz="1400" b="1">
                <a:solidFill>
                  <a:srgbClr val="000000"/>
                </a:solidFill>
                <a:cs typeface="Arial" charset="0"/>
              </a:rPr>
              <a:t>1</a:t>
            </a:r>
            <a:endParaRPr lang="en-US" sz="1400" b="1">
              <a:cs typeface="Arial" charset="0"/>
            </a:endParaRPr>
          </a:p>
        </p:txBody>
      </p:sp>
      <p:sp>
        <p:nvSpPr>
          <p:cNvPr id="43018" name="Rectangle 137"/>
          <p:cNvSpPr>
            <a:spLocks noChangeArrowheads="1"/>
          </p:cNvSpPr>
          <p:nvPr/>
        </p:nvSpPr>
        <p:spPr bwMode="auto">
          <a:xfrm>
            <a:off x="2336800" y="1235075"/>
            <a:ext cx="576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r>
              <a:rPr lang="en-US" sz="1200" b="1">
                <a:solidFill>
                  <a:srgbClr val="000000"/>
                </a:solidFill>
                <a:cs typeface="Arial" charset="0"/>
              </a:rPr>
              <a:t>VRST</a:t>
            </a:r>
          </a:p>
        </p:txBody>
      </p:sp>
      <p:sp>
        <p:nvSpPr>
          <p:cNvPr id="43019" name="Rectangle 163"/>
          <p:cNvSpPr>
            <a:spLocks noChangeArrowheads="1"/>
          </p:cNvSpPr>
          <p:nvPr/>
        </p:nvSpPr>
        <p:spPr bwMode="auto">
          <a:xfrm>
            <a:off x="4037013" y="3284538"/>
            <a:ext cx="527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r>
              <a:rPr lang="en-US" sz="1200">
                <a:solidFill>
                  <a:srgbClr val="000000"/>
                </a:solidFill>
                <a:cs typeface="Arial" charset="0"/>
              </a:rPr>
              <a:t>Column</a:t>
            </a:r>
          </a:p>
          <a:p>
            <a:pPr marL="342900" indent="-342900" algn="ctr"/>
            <a:r>
              <a:rPr lang="en-US" sz="1200">
                <a:solidFill>
                  <a:srgbClr val="000000"/>
                </a:solidFill>
                <a:cs typeface="Arial" charset="0"/>
              </a:rPr>
              <a:t>bus</a:t>
            </a:r>
          </a:p>
        </p:txBody>
      </p:sp>
      <p:cxnSp>
        <p:nvCxnSpPr>
          <p:cNvPr id="43020" name="Straight Connector 201"/>
          <p:cNvCxnSpPr>
            <a:cxnSpLocks noChangeShapeType="1"/>
          </p:cNvCxnSpPr>
          <p:nvPr/>
        </p:nvCxnSpPr>
        <p:spPr bwMode="auto">
          <a:xfrm>
            <a:off x="395288" y="3284538"/>
            <a:ext cx="295275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21" name="Straight Connector 206"/>
          <p:cNvCxnSpPr>
            <a:cxnSpLocks noChangeShapeType="1"/>
          </p:cNvCxnSpPr>
          <p:nvPr/>
        </p:nvCxnSpPr>
        <p:spPr bwMode="auto">
          <a:xfrm flipV="1">
            <a:off x="2627313" y="2133600"/>
            <a:ext cx="0" cy="1150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22" name="Straight Connector 210"/>
          <p:cNvCxnSpPr>
            <a:cxnSpLocks noChangeShapeType="1"/>
          </p:cNvCxnSpPr>
          <p:nvPr/>
        </p:nvCxnSpPr>
        <p:spPr bwMode="auto">
          <a:xfrm>
            <a:off x="2484438" y="2133600"/>
            <a:ext cx="1428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23" name="Straight Connector 220"/>
          <p:cNvCxnSpPr>
            <a:cxnSpLocks noChangeShapeType="1"/>
          </p:cNvCxnSpPr>
          <p:nvPr/>
        </p:nvCxnSpPr>
        <p:spPr bwMode="auto">
          <a:xfrm flipV="1">
            <a:off x="2484438" y="1844675"/>
            <a:ext cx="0" cy="2889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24" name="Straight Connector 222"/>
          <p:cNvCxnSpPr>
            <a:cxnSpLocks noChangeShapeType="1"/>
          </p:cNvCxnSpPr>
          <p:nvPr/>
        </p:nvCxnSpPr>
        <p:spPr bwMode="auto">
          <a:xfrm>
            <a:off x="2268538" y="1989138"/>
            <a:ext cx="1428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25" name="Straight Connector 224"/>
          <p:cNvCxnSpPr>
            <a:cxnSpLocks noChangeShapeType="1"/>
          </p:cNvCxnSpPr>
          <p:nvPr/>
        </p:nvCxnSpPr>
        <p:spPr bwMode="auto">
          <a:xfrm>
            <a:off x="2484438" y="1844675"/>
            <a:ext cx="1428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26" name="Straight Connector 225"/>
          <p:cNvCxnSpPr>
            <a:cxnSpLocks noChangeShapeType="1"/>
          </p:cNvCxnSpPr>
          <p:nvPr/>
        </p:nvCxnSpPr>
        <p:spPr bwMode="auto">
          <a:xfrm flipV="1">
            <a:off x="2627313" y="1412875"/>
            <a:ext cx="0" cy="4318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27" name="Straight Connector 226"/>
          <p:cNvCxnSpPr>
            <a:cxnSpLocks noChangeShapeType="1"/>
          </p:cNvCxnSpPr>
          <p:nvPr/>
        </p:nvCxnSpPr>
        <p:spPr bwMode="auto">
          <a:xfrm>
            <a:off x="2484438" y="1412875"/>
            <a:ext cx="28733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28" name="Straight Connector 229"/>
          <p:cNvCxnSpPr>
            <a:cxnSpLocks noChangeShapeType="1"/>
          </p:cNvCxnSpPr>
          <p:nvPr/>
        </p:nvCxnSpPr>
        <p:spPr bwMode="auto">
          <a:xfrm flipV="1">
            <a:off x="2411413" y="1844675"/>
            <a:ext cx="0" cy="2889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29" name="Straight Connector 230"/>
          <p:cNvCxnSpPr>
            <a:cxnSpLocks noChangeShapeType="1"/>
          </p:cNvCxnSpPr>
          <p:nvPr/>
        </p:nvCxnSpPr>
        <p:spPr bwMode="auto">
          <a:xfrm>
            <a:off x="3059113" y="2565400"/>
            <a:ext cx="14446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30" name="Straight Connector 231"/>
          <p:cNvCxnSpPr>
            <a:cxnSpLocks noChangeShapeType="1"/>
          </p:cNvCxnSpPr>
          <p:nvPr/>
        </p:nvCxnSpPr>
        <p:spPr bwMode="auto">
          <a:xfrm flipV="1">
            <a:off x="3059113" y="2276475"/>
            <a:ext cx="0" cy="2889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31" name="Straight Connector 232"/>
          <p:cNvCxnSpPr>
            <a:cxnSpLocks noChangeShapeType="1"/>
          </p:cNvCxnSpPr>
          <p:nvPr/>
        </p:nvCxnSpPr>
        <p:spPr bwMode="auto">
          <a:xfrm>
            <a:off x="2627313" y="2420938"/>
            <a:ext cx="36036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32" name="Straight Connector 233"/>
          <p:cNvCxnSpPr>
            <a:cxnSpLocks noChangeShapeType="1"/>
          </p:cNvCxnSpPr>
          <p:nvPr/>
        </p:nvCxnSpPr>
        <p:spPr bwMode="auto">
          <a:xfrm>
            <a:off x="3059113" y="2276475"/>
            <a:ext cx="14446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33" name="Straight Connector 234"/>
          <p:cNvCxnSpPr>
            <a:cxnSpLocks noChangeShapeType="1"/>
          </p:cNvCxnSpPr>
          <p:nvPr/>
        </p:nvCxnSpPr>
        <p:spPr bwMode="auto">
          <a:xfrm flipV="1">
            <a:off x="2987675" y="2276475"/>
            <a:ext cx="0" cy="2889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34" name="Straight Connector 241"/>
          <p:cNvCxnSpPr>
            <a:cxnSpLocks noChangeShapeType="1"/>
          </p:cNvCxnSpPr>
          <p:nvPr/>
        </p:nvCxnSpPr>
        <p:spPr bwMode="auto">
          <a:xfrm flipV="1">
            <a:off x="3203575" y="1412875"/>
            <a:ext cx="0" cy="8636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35" name="Straight Connector 243"/>
          <p:cNvCxnSpPr>
            <a:cxnSpLocks noChangeShapeType="1"/>
          </p:cNvCxnSpPr>
          <p:nvPr/>
        </p:nvCxnSpPr>
        <p:spPr bwMode="auto">
          <a:xfrm flipV="1">
            <a:off x="3203575" y="2565400"/>
            <a:ext cx="0" cy="1428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36" name="Straight Connector 244"/>
          <p:cNvCxnSpPr>
            <a:cxnSpLocks noChangeShapeType="1"/>
          </p:cNvCxnSpPr>
          <p:nvPr/>
        </p:nvCxnSpPr>
        <p:spPr bwMode="auto">
          <a:xfrm>
            <a:off x="3203575" y="2708275"/>
            <a:ext cx="36036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37" name="Straight Connector 247"/>
          <p:cNvCxnSpPr>
            <a:cxnSpLocks noChangeShapeType="1"/>
          </p:cNvCxnSpPr>
          <p:nvPr/>
        </p:nvCxnSpPr>
        <p:spPr bwMode="auto">
          <a:xfrm flipV="1">
            <a:off x="3563938" y="2565400"/>
            <a:ext cx="0" cy="1428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38" name="Straight Connector 248"/>
          <p:cNvCxnSpPr>
            <a:cxnSpLocks noChangeShapeType="1"/>
          </p:cNvCxnSpPr>
          <p:nvPr/>
        </p:nvCxnSpPr>
        <p:spPr bwMode="auto">
          <a:xfrm flipV="1">
            <a:off x="3851275" y="2565400"/>
            <a:ext cx="0" cy="1428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39" name="Straight Connector 249"/>
          <p:cNvCxnSpPr>
            <a:cxnSpLocks noChangeShapeType="1"/>
          </p:cNvCxnSpPr>
          <p:nvPr/>
        </p:nvCxnSpPr>
        <p:spPr bwMode="auto">
          <a:xfrm>
            <a:off x="3563938" y="2565400"/>
            <a:ext cx="28733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40" name="Straight Connector 252"/>
          <p:cNvCxnSpPr>
            <a:cxnSpLocks noChangeShapeType="1"/>
          </p:cNvCxnSpPr>
          <p:nvPr/>
        </p:nvCxnSpPr>
        <p:spPr bwMode="auto">
          <a:xfrm>
            <a:off x="3851275" y="2708275"/>
            <a:ext cx="14446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41" name="Straight Connector 253"/>
          <p:cNvCxnSpPr>
            <a:cxnSpLocks noChangeShapeType="1"/>
          </p:cNvCxnSpPr>
          <p:nvPr/>
        </p:nvCxnSpPr>
        <p:spPr bwMode="auto">
          <a:xfrm flipV="1">
            <a:off x="3995738" y="2276475"/>
            <a:ext cx="0" cy="1296988"/>
          </a:xfrm>
          <a:prstGeom prst="line">
            <a:avLst/>
          </a:prstGeom>
          <a:noFill/>
          <a:ln w="12700" algn="ctr">
            <a:solidFill>
              <a:schemeClr val="tx1"/>
            </a:solidFill>
            <a:round/>
            <a:headEnd type="triangle" w="lg" len="lg"/>
            <a:tailEnd type="none" w="lg" len="lg"/>
          </a:ln>
          <a:extLst>
            <a:ext uri="{909E8E84-426E-40DD-AFC4-6F175D3DCCD1}">
              <a14:hiddenFill xmlns:a14="http://schemas.microsoft.com/office/drawing/2010/main">
                <a:noFill/>
              </a14:hiddenFill>
            </a:ext>
          </a:extLst>
        </p:spPr>
      </p:cxnSp>
      <p:cxnSp>
        <p:nvCxnSpPr>
          <p:cNvPr id="43042" name="Straight Connector 256"/>
          <p:cNvCxnSpPr>
            <a:cxnSpLocks noChangeShapeType="1"/>
          </p:cNvCxnSpPr>
          <p:nvPr/>
        </p:nvCxnSpPr>
        <p:spPr bwMode="auto">
          <a:xfrm>
            <a:off x="3563938" y="2492375"/>
            <a:ext cx="28733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43" name="Straight Connector 257"/>
          <p:cNvCxnSpPr>
            <a:cxnSpLocks noChangeShapeType="1"/>
          </p:cNvCxnSpPr>
          <p:nvPr/>
        </p:nvCxnSpPr>
        <p:spPr bwMode="auto">
          <a:xfrm flipV="1">
            <a:off x="3708400" y="2349500"/>
            <a:ext cx="0" cy="1428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3044" name="Rectangle 137"/>
          <p:cNvSpPr>
            <a:spLocks noChangeArrowheads="1"/>
          </p:cNvSpPr>
          <p:nvPr/>
        </p:nvSpPr>
        <p:spPr bwMode="auto">
          <a:xfrm>
            <a:off x="2913063" y="1235075"/>
            <a:ext cx="576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r>
              <a:rPr lang="en-US" sz="1200" b="1">
                <a:solidFill>
                  <a:srgbClr val="000000"/>
                </a:solidFill>
                <a:cs typeface="Arial" charset="0"/>
              </a:rPr>
              <a:t>VSF</a:t>
            </a:r>
          </a:p>
        </p:txBody>
      </p:sp>
      <p:cxnSp>
        <p:nvCxnSpPr>
          <p:cNvPr id="43045" name="Straight Connector 260"/>
          <p:cNvCxnSpPr>
            <a:cxnSpLocks noChangeShapeType="1"/>
          </p:cNvCxnSpPr>
          <p:nvPr/>
        </p:nvCxnSpPr>
        <p:spPr bwMode="auto">
          <a:xfrm>
            <a:off x="3059113" y="1412875"/>
            <a:ext cx="28892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3046" name="Rectangle 173"/>
          <p:cNvSpPr>
            <a:spLocks noChangeArrowheads="1"/>
          </p:cNvSpPr>
          <p:nvPr/>
        </p:nvSpPr>
        <p:spPr bwMode="auto">
          <a:xfrm>
            <a:off x="1908175" y="1916113"/>
            <a:ext cx="3413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r>
              <a:rPr lang="en-US" sz="1200">
                <a:solidFill>
                  <a:srgbClr val="000000"/>
                </a:solidFill>
                <a:cs typeface="Arial" charset="0"/>
              </a:rPr>
              <a:t>reset</a:t>
            </a:r>
            <a:endParaRPr lang="en-US" sz="1200">
              <a:cs typeface="Arial" charset="0"/>
            </a:endParaRPr>
          </a:p>
        </p:txBody>
      </p:sp>
      <p:sp>
        <p:nvSpPr>
          <p:cNvPr id="41" name="Rectangle 173"/>
          <p:cNvSpPr>
            <a:spLocks noChangeArrowheads="1"/>
          </p:cNvSpPr>
          <p:nvPr/>
        </p:nvSpPr>
        <p:spPr bwMode="auto">
          <a:xfrm>
            <a:off x="1763713" y="3860800"/>
            <a:ext cx="239712" cy="161925"/>
          </a:xfrm>
          <a:prstGeom prst="rect">
            <a:avLst/>
          </a:prstGeom>
          <a:noFill/>
          <a:ln w="9525">
            <a:noFill/>
            <a:miter lim="800000"/>
            <a:headEnd/>
            <a:tailEnd/>
          </a:ln>
        </p:spPr>
        <p:txBody>
          <a:bodyPr wrap="none" lIns="0" tIns="0" rIns="0" bIns="0">
            <a:spAutoFit/>
          </a:bodyPr>
          <a:lstStyle/>
          <a:p>
            <a:pPr marL="342900" indent="-342900">
              <a:defRPr/>
            </a:pPr>
            <a:r>
              <a:rPr lang="en-US" sz="1050" dirty="0">
                <a:solidFill>
                  <a:srgbClr val="000000"/>
                </a:solidFill>
                <a:latin typeface="Arial" pitchFamily="34" charset="0"/>
                <a:cs typeface="Arial" pitchFamily="34" charset="0"/>
              </a:rPr>
              <a:t>p-Si</a:t>
            </a:r>
            <a:endParaRPr lang="en-US" sz="2800" dirty="0">
              <a:latin typeface="Arial" pitchFamily="34" charset="0"/>
              <a:cs typeface="Arial" pitchFamily="34" charset="0"/>
            </a:endParaRPr>
          </a:p>
        </p:txBody>
      </p:sp>
      <p:sp>
        <p:nvSpPr>
          <p:cNvPr id="42" name="Chord 41"/>
          <p:cNvSpPr>
            <a:spLocks noChangeAspect="1"/>
          </p:cNvSpPr>
          <p:nvPr/>
        </p:nvSpPr>
        <p:spPr bwMode="auto">
          <a:xfrm rot="17490285">
            <a:off x="2522538" y="3251200"/>
            <a:ext cx="261938" cy="261937"/>
          </a:xfrm>
          <a:prstGeom prst="chord">
            <a:avLst>
              <a:gd name="adj1" fmla="val 3433843"/>
              <a:gd name="adj2" fmla="val 15703843"/>
            </a:avLst>
          </a:prstGeom>
          <a:solidFill>
            <a:srgbClr val="FF9900"/>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a:ea typeface="ＭＳ Ｐゴシック" pitchFamily="1" charset="-128"/>
            </a:endParaRPr>
          </a:p>
        </p:txBody>
      </p:sp>
      <p:cxnSp>
        <p:nvCxnSpPr>
          <p:cNvPr id="43049" name="Straight Connector 289"/>
          <p:cNvCxnSpPr>
            <a:cxnSpLocks noChangeShapeType="1"/>
          </p:cNvCxnSpPr>
          <p:nvPr/>
        </p:nvCxnSpPr>
        <p:spPr bwMode="auto">
          <a:xfrm>
            <a:off x="395288" y="4076700"/>
            <a:ext cx="295275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3050" name="Rectangle 74"/>
          <p:cNvSpPr>
            <a:spLocks noChangeArrowheads="1"/>
          </p:cNvSpPr>
          <p:nvPr/>
        </p:nvSpPr>
        <p:spPr bwMode="auto">
          <a:xfrm>
            <a:off x="3146425" y="2322513"/>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r>
              <a:rPr lang="en-US" sz="1400" b="1">
                <a:solidFill>
                  <a:srgbClr val="000000"/>
                </a:solidFill>
                <a:cs typeface="Arial" charset="0"/>
              </a:rPr>
              <a:t>2</a:t>
            </a:r>
            <a:endParaRPr lang="en-US" sz="1400" b="1">
              <a:cs typeface="Arial" charset="0"/>
            </a:endParaRPr>
          </a:p>
        </p:txBody>
      </p:sp>
      <p:sp>
        <p:nvSpPr>
          <p:cNvPr id="43051" name="Rectangle 74"/>
          <p:cNvSpPr>
            <a:spLocks noChangeArrowheads="1"/>
          </p:cNvSpPr>
          <p:nvPr/>
        </p:nvSpPr>
        <p:spPr bwMode="auto">
          <a:xfrm>
            <a:off x="3649663" y="2609850"/>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r>
              <a:rPr lang="en-US" sz="1400" b="1">
                <a:solidFill>
                  <a:srgbClr val="000000"/>
                </a:solidFill>
                <a:cs typeface="Arial" charset="0"/>
              </a:rPr>
              <a:t>3</a:t>
            </a:r>
            <a:endParaRPr lang="en-US" sz="1400" b="1">
              <a:cs typeface="Arial" charset="0"/>
            </a:endParaRPr>
          </a:p>
        </p:txBody>
      </p:sp>
      <p:grpSp>
        <p:nvGrpSpPr>
          <p:cNvPr id="43052" name="Group 326"/>
          <p:cNvGrpSpPr>
            <a:grpSpLocks/>
          </p:cNvGrpSpPr>
          <p:nvPr/>
        </p:nvGrpSpPr>
        <p:grpSpPr bwMode="auto">
          <a:xfrm>
            <a:off x="2019300" y="2781300"/>
            <a:ext cx="520700" cy="503238"/>
            <a:chOff x="1915564" y="2780928"/>
            <a:chExt cx="520106" cy="504056"/>
          </a:xfrm>
        </p:grpSpPr>
        <p:sp>
          <p:nvSpPr>
            <p:cNvPr id="43126" name="Rectangle 264"/>
            <p:cNvSpPr>
              <a:spLocks noChangeArrowheads="1"/>
            </p:cNvSpPr>
            <p:nvPr/>
          </p:nvSpPr>
          <p:spPr bwMode="auto">
            <a:xfrm>
              <a:off x="1979712" y="3212976"/>
              <a:ext cx="432048" cy="72008"/>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cxnSp>
          <p:nvCxnSpPr>
            <p:cNvPr id="43127" name="Straight Connector 203"/>
            <p:cNvCxnSpPr>
              <a:cxnSpLocks noChangeShapeType="1"/>
            </p:cNvCxnSpPr>
            <p:nvPr/>
          </p:nvCxnSpPr>
          <p:spPr bwMode="auto">
            <a:xfrm>
              <a:off x="1979712" y="3212976"/>
              <a:ext cx="432048"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128" name="Straight Connector 212"/>
            <p:cNvCxnSpPr>
              <a:cxnSpLocks noChangeShapeType="1"/>
            </p:cNvCxnSpPr>
            <p:nvPr/>
          </p:nvCxnSpPr>
          <p:spPr bwMode="auto">
            <a:xfrm flipV="1">
              <a:off x="2195736" y="2996952"/>
              <a:ext cx="0" cy="21602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3129" name="Rectangle 173"/>
            <p:cNvSpPr>
              <a:spLocks noChangeArrowheads="1"/>
            </p:cNvSpPr>
            <p:nvPr/>
          </p:nvSpPr>
          <p:spPr bwMode="auto">
            <a:xfrm>
              <a:off x="1915564" y="2780928"/>
              <a:ext cx="520106" cy="18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r>
                <a:rPr lang="en-US" sz="1200">
                  <a:solidFill>
                    <a:srgbClr val="000000"/>
                  </a:solidFill>
                  <a:cs typeface="Arial" charset="0"/>
                </a:rPr>
                <a:t>transfer</a:t>
              </a:r>
              <a:endParaRPr lang="en-US" sz="1200">
                <a:cs typeface="Arial" charset="0"/>
              </a:endParaRPr>
            </a:p>
          </p:txBody>
        </p:sp>
        <p:sp>
          <p:nvSpPr>
            <p:cNvPr id="43130" name="Rectangle 74"/>
            <p:cNvSpPr>
              <a:spLocks noChangeArrowheads="1"/>
            </p:cNvSpPr>
            <p:nvPr/>
          </p:nvSpPr>
          <p:spPr bwMode="auto">
            <a:xfrm>
              <a:off x="1979712" y="2996952"/>
              <a:ext cx="99220" cy="21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r>
                <a:rPr lang="en-US" sz="1400" b="1">
                  <a:solidFill>
                    <a:srgbClr val="000000"/>
                  </a:solidFill>
                  <a:cs typeface="Arial" charset="0"/>
                </a:rPr>
                <a:t>4</a:t>
              </a:r>
              <a:endParaRPr lang="en-US" sz="1400" b="1">
                <a:cs typeface="Arial" charset="0"/>
              </a:endParaRPr>
            </a:p>
          </p:txBody>
        </p:sp>
      </p:grpSp>
      <p:sp>
        <p:nvSpPr>
          <p:cNvPr id="52" name="Rectangle 173"/>
          <p:cNvSpPr>
            <a:spLocks noChangeArrowheads="1"/>
          </p:cNvSpPr>
          <p:nvPr/>
        </p:nvSpPr>
        <p:spPr bwMode="auto">
          <a:xfrm>
            <a:off x="2771775" y="3573463"/>
            <a:ext cx="134938" cy="161925"/>
          </a:xfrm>
          <a:prstGeom prst="rect">
            <a:avLst/>
          </a:prstGeom>
          <a:noFill/>
          <a:ln w="9525">
            <a:noFill/>
            <a:miter lim="800000"/>
            <a:headEnd/>
            <a:tailEnd/>
          </a:ln>
        </p:spPr>
        <p:txBody>
          <a:bodyPr wrap="none" lIns="0" tIns="0" rIns="0" bIns="0">
            <a:spAutoFit/>
          </a:bodyPr>
          <a:lstStyle/>
          <a:p>
            <a:pPr marL="342900" indent="-342900">
              <a:defRPr/>
            </a:pPr>
            <a:r>
              <a:rPr lang="en-US" sz="1050" dirty="0">
                <a:solidFill>
                  <a:srgbClr val="000000"/>
                </a:solidFill>
                <a:latin typeface="Arial" pitchFamily="34" charset="0"/>
                <a:cs typeface="Arial" pitchFamily="34" charset="0"/>
              </a:rPr>
              <a:t>n</a:t>
            </a:r>
            <a:r>
              <a:rPr lang="en-US" sz="1200" baseline="30000" dirty="0">
                <a:solidFill>
                  <a:srgbClr val="000000"/>
                </a:solidFill>
                <a:latin typeface="Arial" pitchFamily="34" charset="0"/>
                <a:cs typeface="Arial" pitchFamily="34" charset="0"/>
              </a:rPr>
              <a:t>+</a:t>
            </a:r>
            <a:endParaRPr lang="en-US" sz="1200" baseline="30000" dirty="0">
              <a:latin typeface="Arial" pitchFamily="34" charset="0"/>
              <a:cs typeface="Arial" pitchFamily="34" charset="0"/>
            </a:endParaRPr>
          </a:p>
        </p:txBody>
      </p:sp>
      <p:grpSp>
        <p:nvGrpSpPr>
          <p:cNvPr id="43054" name="Group 328"/>
          <p:cNvGrpSpPr>
            <a:grpSpLocks/>
          </p:cNvGrpSpPr>
          <p:nvPr/>
        </p:nvGrpSpPr>
        <p:grpSpPr bwMode="auto">
          <a:xfrm>
            <a:off x="774700" y="3263900"/>
            <a:ext cx="1401763" cy="549275"/>
            <a:chOff x="611560" y="3256549"/>
            <a:chExt cx="1401328" cy="550058"/>
          </a:xfrm>
        </p:grpSpPr>
        <p:grpSp>
          <p:nvGrpSpPr>
            <p:cNvPr id="43115" name="Group 285"/>
            <p:cNvGrpSpPr>
              <a:grpSpLocks/>
            </p:cNvGrpSpPr>
            <p:nvPr/>
          </p:nvGrpSpPr>
          <p:grpSpPr bwMode="auto">
            <a:xfrm>
              <a:off x="677305" y="3256549"/>
              <a:ext cx="1335583" cy="260546"/>
              <a:chOff x="5191881" y="3184640"/>
              <a:chExt cx="1335583" cy="260546"/>
            </a:xfrm>
          </p:grpSpPr>
          <p:sp>
            <p:nvSpPr>
              <p:cNvPr id="62" name="Chord 61"/>
              <p:cNvSpPr>
                <a:spLocks noChangeAspect="1"/>
              </p:cNvSpPr>
              <p:nvPr/>
            </p:nvSpPr>
            <p:spPr bwMode="auto">
              <a:xfrm rot="17490285">
                <a:off x="6270146" y="3184863"/>
                <a:ext cx="257542" cy="257095"/>
              </a:xfrm>
              <a:prstGeom prst="chord">
                <a:avLst>
                  <a:gd name="adj1" fmla="val 3323501"/>
                  <a:gd name="adj2" fmla="val 15595398"/>
                </a:avLst>
              </a:prstGeom>
              <a:solidFill>
                <a:srgbClr val="FF9900"/>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dirty="0">
                  <a:ea typeface="ＭＳ Ｐゴシック" pitchFamily="1" charset="-128"/>
                </a:endParaRPr>
              </a:p>
            </p:txBody>
          </p:sp>
          <p:sp>
            <p:nvSpPr>
              <p:cNvPr id="43124" name="Rectangle 273"/>
              <p:cNvSpPr>
                <a:spLocks noChangeArrowheads="1"/>
              </p:cNvSpPr>
              <p:nvPr/>
            </p:nvSpPr>
            <p:spPr bwMode="auto">
              <a:xfrm>
                <a:off x="5299150" y="3284984"/>
                <a:ext cx="1080120" cy="158303"/>
              </a:xfrm>
              <a:prstGeom prst="rect">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64" name="Chord 63"/>
              <p:cNvSpPr>
                <a:spLocks noChangeAspect="1"/>
              </p:cNvSpPr>
              <p:nvPr/>
            </p:nvSpPr>
            <p:spPr bwMode="auto">
              <a:xfrm rot="17490285">
                <a:off x="5190981" y="3188043"/>
                <a:ext cx="257542" cy="257095"/>
              </a:xfrm>
              <a:prstGeom prst="chord">
                <a:avLst>
                  <a:gd name="adj1" fmla="val 3323501"/>
                  <a:gd name="adj2" fmla="val 15595398"/>
                </a:avLst>
              </a:prstGeom>
              <a:solidFill>
                <a:srgbClr val="FF9900"/>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dirty="0">
                  <a:ea typeface="ＭＳ Ｐゴシック" pitchFamily="1" charset="-128"/>
                </a:endParaRPr>
              </a:p>
            </p:txBody>
          </p:sp>
        </p:grpSp>
        <p:grpSp>
          <p:nvGrpSpPr>
            <p:cNvPr id="43116" name="Group 296"/>
            <p:cNvGrpSpPr>
              <a:grpSpLocks/>
            </p:cNvGrpSpPr>
            <p:nvPr/>
          </p:nvGrpSpPr>
          <p:grpSpPr bwMode="auto">
            <a:xfrm>
              <a:off x="611560" y="3326606"/>
              <a:ext cx="1294843" cy="94109"/>
              <a:chOff x="5315034" y="2924944"/>
              <a:chExt cx="1140523" cy="94109"/>
            </a:xfrm>
          </p:grpSpPr>
          <p:grpSp>
            <p:nvGrpSpPr>
              <p:cNvPr id="43119" name="Group 286"/>
              <p:cNvGrpSpPr>
                <a:grpSpLocks/>
              </p:cNvGrpSpPr>
              <p:nvPr/>
            </p:nvGrpSpPr>
            <p:grpSpPr bwMode="auto">
              <a:xfrm>
                <a:off x="5364088" y="2924944"/>
                <a:ext cx="1091469" cy="94109"/>
                <a:chOff x="5533827" y="3468049"/>
                <a:chExt cx="1091469" cy="94109"/>
              </a:xfrm>
            </p:grpSpPr>
            <p:sp>
              <p:nvSpPr>
                <p:cNvPr id="60" name="Chord 59"/>
                <p:cNvSpPr>
                  <a:spLocks noChangeAspect="1"/>
                </p:cNvSpPr>
                <p:nvPr/>
              </p:nvSpPr>
              <p:spPr bwMode="auto">
                <a:xfrm rot="17490285">
                  <a:off x="6534694" y="3467819"/>
                  <a:ext cx="90617" cy="90861"/>
                </a:xfrm>
                <a:prstGeom prst="chord">
                  <a:avLst>
                    <a:gd name="adj1" fmla="val 3251766"/>
                    <a:gd name="adj2" fmla="val 15595398"/>
                  </a:avLst>
                </a:prstGeom>
                <a:solidFill>
                  <a:srgbClr val="FFFF00"/>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dirty="0">
                    <a:ea typeface="ＭＳ Ｐゴシック" pitchFamily="1" charset="-128"/>
                  </a:endParaRPr>
                </a:p>
              </p:txBody>
            </p:sp>
            <p:sp>
              <p:nvSpPr>
                <p:cNvPr id="43122" name="Rectangle 283"/>
                <p:cNvSpPr>
                  <a:spLocks noChangeArrowheads="1"/>
                </p:cNvSpPr>
                <p:nvPr/>
              </p:nvSpPr>
              <p:spPr bwMode="auto">
                <a:xfrm>
                  <a:off x="5533827" y="3503389"/>
                  <a:ext cx="1048767" cy="58769"/>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grpSp>
          <p:sp>
            <p:nvSpPr>
              <p:cNvPr id="59" name="Chord 58"/>
              <p:cNvSpPr>
                <a:spLocks noChangeAspect="1"/>
              </p:cNvSpPr>
              <p:nvPr/>
            </p:nvSpPr>
            <p:spPr bwMode="auto">
              <a:xfrm rot="17490285">
                <a:off x="5315156" y="2927894"/>
                <a:ext cx="90617" cy="90862"/>
              </a:xfrm>
              <a:prstGeom prst="chord">
                <a:avLst>
                  <a:gd name="adj1" fmla="val 3251766"/>
                  <a:gd name="adj2" fmla="val 15595398"/>
                </a:avLst>
              </a:prstGeom>
              <a:solidFill>
                <a:srgbClr val="FFFF00"/>
              </a:solid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dirty="0">
                  <a:ea typeface="ＭＳ Ｐゴシック" pitchFamily="1" charset="-128"/>
                </a:endParaRPr>
              </a:p>
            </p:txBody>
          </p:sp>
        </p:grpSp>
        <p:sp>
          <p:nvSpPr>
            <p:cNvPr id="56" name="Rectangle 173"/>
            <p:cNvSpPr>
              <a:spLocks noChangeArrowheads="1"/>
            </p:cNvSpPr>
            <p:nvPr/>
          </p:nvSpPr>
          <p:spPr bwMode="auto">
            <a:xfrm>
              <a:off x="611560" y="3644451"/>
              <a:ext cx="134896" cy="162156"/>
            </a:xfrm>
            <a:prstGeom prst="rect">
              <a:avLst/>
            </a:prstGeom>
            <a:noFill/>
            <a:ln w="9525">
              <a:noFill/>
              <a:miter lim="800000"/>
              <a:headEnd/>
              <a:tailEnd/>
            </a:ln>
          </p:spPr>
          <p:txBody>
            <a:bodyPr wrap="none" lIns="0" tIns="0" rIns="0" bIns="0">
              <a:spAutoFit/>
            </a:bodyPr>
            <a:lstStyle/>
            <a:p>
              <a:pPr marL="342900" indent="-342900">
                <a:defRPr/>
              </a:pPr>
              <a:r>
                <a:rPr lang="en-US" sz="1050" dirty="0">
                  <a:solidFill>
                    <a:srgbClr val="000000"/>
                  </a:solidFill>
                  <a:latin typeface="Arial" pitchFamily="34" charset="0"/>
                  <a:cs typeface="Arial" pitchFamily="34" charset="0"/>
                </a:rPr>
                <a:t>p</a:t>
              </a:r>
              <a:r>
                <a:rPr lang="en-US" sz="1200" baseline="30000" dirty="0">
                  <a:solidFill>
                    <a:srgbClr val="000000"/>
                  </a:solidFill>
                  <a:latin typeface="Arial" pitchFamily="34" charset="0"/>
                  <a:cs typeface="Arial" pitchFamily="34" charset="0"/>
                </a:rPr>
                <a:t>+</a:t>
              </a:r>
              <a:endParaRPr lang="en-US" sz="1200" baseline="30000" dirty="0">
                <a:latin typeface="Arial" pitchFamily="34" charset="0"/>
                <a:cs typeface="Arial" pitchFamily="34" charset="0"/>
              </a:endParaRPr>
            </a:p>
          </p:txBody>
        </p:sp>
        <p:cxnSp>
          <p:nvCxnSpPr>
            <p:cNvPr id="43118" name="Straight Connector 304"/>
            <p:cNvCxnSpPr>
              <a:cxnSpLocks noChangeShapeType="1"/>
            </p:cNvCxnSpPr>
            <p:nvPr/>
          </p:nvCxnSpPr>
          <p:spPr bwMode="auto">
            <a:xfrm flipH="1">
              <a:off x="676358" y="3384062"/>
              <a:ext cx="162453" cy="28302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43055" name="Straight Connector 310"/>
          <p:cNvCxnSpPr>
            <a:cxnSpLocks noChangeShapeType="1"/>
          </p:cNvCxnSpPr>
          <p:nvPr/>
        </p:nvCxnSpPr>
        <p:spPr bwMode="auto">
          <a:xfrm>
            <a:off x="2646363" y="3429000"/>
            <a:ext cx="179387" cy="1762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3056" name="Rectangle 173"/>
          <p:cNvSpPr>
            <a:spLocks noChangeArrowheads="1"/>
          </p:cNvSpPr>
          <p:nvPr/>
        </p:nvSpPr>
        <p:spPr bwMode="auto">
          <a:xfrm>
            <a:off x="3468688" y="2133600"/>
            <a:ext cx="4000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r>
              <a:rPr lang="en-US" sz="1200">
                <a:solidFill>
                  <a:srgbClr val="000000"/>
                </a:solidFill>
                <a:cs typeface="Arial" charset="0"/>
              </a:rPr>
              <a:t>select</a:t>
            </a:r>
            <a:endParaRPr lang="en-US" sz="1200">
              <a:cs typeface="Arial" charset="0"/>
            </a:endParaRPr>
          </a:p>
        </p:txBody>
      </p:sp>
      <p:sp>
        <p:nvSpPr>
          <p:cNvPr id="43057" name="Isosceles Triangle 314"/>
          <p:cNvSpPr>
            <a:spLocks noChangeArrowheads="1"/>
          </p:cNvSpPr>
          <p:nvPr/>
        </p:nvSpPr>
        <p:spPr bwMode="auto">
          <a:xfrm rot="10800000">
            <a:off x="3094038" y="4197350"/>
            <a:ext cx="215900" cy="142875"/>
          </a:xfrm>
          <a:prstGeom prst="triangle">
            <a:avLst>
              <a:gd name="adj"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cxnSp>
        <p:nvCxnSpPr>
          <p:cNvPr id="43058" name="Straight Connector 327"/>
          <p:cNvCxnSpPr>
            <a:cxnSpLocks noChangeShapeType="1"/>
          </p:cNvCxnSpPr>
          <p:nvPr/>
        </p:nvCxnSpPr>
        <p:spPr bwMode="auto">
          <a:xfrm flipV="1">
            <a:off x="3203575" y="4076700"/>
            <a:ext cx="0" cy="14446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3059" name="Isosceles Triangle 329"/>
          <p:cNvSpPr>
            <a:spLocks noChangeArrowheads="1"/>
          </p:cNvSpPr>
          <p:nvPr/>
        </p:nvSpPr>
        <p:spPr bwMode="auto">
          <a:xfrm rot="10800000">
            <a:off x="3876675" y="5008563"/>
            <a:ext cx="215900" cy="144462"/>
          </a:xfrm>
          <a:prstGeom prst="triangle">
            <a:avLst>
              <a:gd name="adj" fmla="val 50000"/>
            </a:avLst>
          </a:prstGeom>
          <a:noFill/>
          <a:ln w="12700" algn="ctr">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sp>
        <p:nvSpPr>
          <p:cNvPr id="43060" name="Oval 330"/>
          <p:cNvSpPr>
            <a:spLocks noChangeArrowheads="1"/>
          </p:cNvSpPr>
          <p:nvPr/>
        </p:nvSpPr>
        <p:spPr bwMode="auto">
          <a:xfrm>
            <a:off x="3851275" y="4365625"/>
            <a:ext cx="288925" cy="287338"/>
          </a:xfrm>
          <a:prstGeom prst="ellipse">
            <a:avLst/>
          </a:prstGeom>
          <a:noFill/>
          <a:ln w="127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sp>
        <p:nvSpPr>
          <p:cNvPr id="43061" name="Oval 331"/>
          <p:cNvSpPr>
            <a:spLocks noChangeArrowheads="1"/>
          </p:cNvSpPr>
          <p:nvPr/>
        </p:nvSpPr>
        <p:spPr bwMode="auto">
          <a:xfrm>
            <a:off x="3851275" y="4508500"/>
            <a:ext cx="288925" cy="288925"/>
          </a:xfrm>
          <a:prstGeom prst="ellipse">
            <a:avLst/>
          </a:prstGeom>
          <a:noFill/>
          <a:ln w="127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cxnSp>
        <p:nvCxnSpPr>
          <p:cNvPr id="43062" name="Straight Connector 334"/>
          <p:cNvCxnSpPr>
            <a:cxnSpLocks noChangeShapeType="1"/>
          </p:cNvCxnSpPr>
          <p:nvPr/>
        </p:nvCxnSpPr>
        <p:spPr bwMode="auto">
          <a:xfrm flipV="1">
            <a:off x="3995738" y="4797425"/>
            <a:ext cx="0" cy="215900"/>
          </a:xfrm>
          <a:prstGeom prst="line">
            <a:avLst/>
          </a:prstGeom>
          <a:noFill/>
          <a:ln w="127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43063" name="Straight Connector 338"/>
          <p:cNvCxnSpPr>
            <a:cxnSpLocks noChangeShapeType="1"/>
          </p:cNvCxnSpPr>
          <p:nvPr/>
        </p:nvCxnSpPr>
        <p:spPr bwMode="auto">
          <a:xfrm>
            <a:off x="3635375" y="1484313"/>
            <a:ext cx="360363" cy="0"/>
          </a:xfrm>
          <a:prstGeom prst="line">
            <a:avLst/>
          </a:prstGeom>
          <a:noFill/>
          <a:ln w="127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43064" name="Straight Connector 340"/>
          <p:cNvCxnSpPr>
            <a:cxnSpLocks noChangeShapeType="1"/>
          </p:cNvCxnSpPr>
          <p:nvPr/>
        </p:nvCxnSpPr>
        <p:spPr bwMode="auto">
          <a:xfrm flipV="1">
            <a:off x="3995738" y="1196975"/>
            <a:ext cx="0" cy="1079500"/>
          </a:xfrm>
          <a:prstGeom prst="line">
            <a:avLst/>
          </a:prstGeom>
          <a:noFill/>
          <a:ln w="127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43065" name="Straight Connector 342"/>
          <p:cNvCxnSpPr>
            <a:cxnSpLocks noChangeShapeType="1"/>
          </p:cNvCxnSpPr>
          <p:nvPr/>
        </p:nvCxnSpPr>
        <p:spPr bwMode="auto">
          <a:xfrm>
            <a:off x="3635375" y="3860800"/>
            <a:ext cx="360363" cy="0"/>
          </a:xfrm>
          <a:prstGeom prst="line">
            <a:avLst/>
          </a:prstGeom>
          <a:noFill/>
          <a:ln w="127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43066" name="Straight Connector 202"/>
          <p:cNvCxnSpPr>
            <a:cxnSpLocks noChangeShapeType="1"/>
          </p:cNvCxnSpPr>
          <p:nvPr/>
        </p:nvCxnSpPr>
        <p:spPr bwMode="auto">
          <a:xfrm>
            <a:off x="395288" y="3357563"/>
            <a:ext cx="295275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3067" name="Straight Connector 340"/>
          <p:cNvCxnSpPr>
            <a:cxnSpLocks noChangeShapeType="1"/>
            <a:stCxn id="43060" idx="0"/>
          </p:cNvCxnSpPr>
          <p:nvPr/>
        </p:nvCxnSpPr>
        <p:spPr bwMode="auto">
          <a:xfrm flipV="1">
            <a:off x="3995738" y="3500438"/>
            <a:ext cx="0" cy="865187"/>
          </a:xfrm>
          <a:prstGeom prst="line">
            <a:avLst/>
          </a:prstGeom>
          <a:noFill/>
          <a:ln w="12700" algn="ctr">
            <a:solidFill>
              <a:schemeClr val="tx1"/>
            </a:solidFill>
            <a:prstDash val="sysDash"/>
            <a:round/>
            <a:headEnd/>
            <a:tailEnd/>
          </a:ln>
          <a:extLst>
            <a:ext uri="{909E8E84-426E-40DD-AFC4-6F175D3DCCD1}">
              <a14:hiddenFill xmlns:a14="http://schemas.microsoft.com/office/drawing/2010/main">
                <a:noFill/>
              </a14:hiddenFill>
            </a:ext>
          </a:extLst>
        </p:spPr>
      </p:cxnSp>
      <p:grpSp>
        <p:nvGrpSpPr>
          <p:cNvPr id="7" name="Group 80"/>
          <p:cNvGrpSpPr>
            <a:grpSpLocks/>
          </p:cNvGrpSpPr>
          <p:nvPr/>
        </p:nvGrpSpPr>
        <p:grpSpPr bwMode="auto">
          <a:xfrm>
            <a:off x="1908175" y="2133600"/>
            <a:ext cx="1511300" cy="1366838"/>
            <a:chOff x="1979712" y="2132856"/>
            <a:chExt cx="1512168" cy="1368152"/>
          </a:xfrm>
        </p:grpSpPr>
        <p:sp>
          <p:nvSpPr>
            <p:cNvPr id="43113" name="Oval 78"/>
            <p:cNvSpPr>
              <a:spLocks noChangeArrowheads="1"/>
            </p:cNvSpPr>
            <p:nvPr/>
          </p:nvSpPr>
          <p:spPr bwMode="auto">
            <a:xfrm>
              <a:off x="1979712" y="2852936"/>
              <a:ext cx="648072" cy="64807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sp>
          <p:nvSpPr>
            <p:cNvPr id="43114" name="Oval 79"/>
            <p:cNvSpPr>
              <a:spLocks noChangeArrowheads="1"/>
            </p:cNvSpPr>
            <p:nvPr/>
          </p:nvSpPr>
          <p:spPr bwMode="auto">
            <a:xfrm>
              <a:off x="2843808" y="2132856"/>
              <a:ext cx="648072" cy="64807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grpSp>
      <p:sp>
        <p:nvSpPr>
          <p:cNvPr id="82" name="Oval 81"/>
          <p:cNvSpPr>
            <a:spLocks noChangeArrowheads="1"/>
          </p:cNvSpPr>
          <p:nvPr/>
        </p:nvSpPr>
        <p:spPr bwMode="auto">
          <a:xfrm>
            <a:off x="2771775" y="2133600"/>
            <a:ext cx="647700" cy="6477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sp>
        <p:nvSpPr>
          <p:cNvPr id="43070" name="Rectangle 82"/>
          <p:cNvSpPr>
            <a:spLocks noChangeArrowheads="1"/>
          </p:cNvSpPr>
          <p:nvPr/>
        </p:nvSpPr>
        <p:spPr bwMode="auto">
          <a:xfrm>
            <a:off x="5292725" y="3716338"/>
            <a:ext cx="2232025" cy="1657350"/>
          </a:xfrm>
          <a:prstGeom prst="rect">
            <a:avLst/>
          </a:prstGeom>
          <a:solidFill>
            <a:srgbClr val="92D050"/>
          </a:solidFill>
          <a:ln w="9525" algn="ctr">
            <a:solidFill>
              <a:srgbClr val="000000"/>
            </a:solidFill>
            <a:round/>
            <a:headEnd/>
            <a:tailEnd/>
          </a:ln>
        </p:spPr>
        <p:txBody>
          <a:bodyPr/>
          <a:lstStyle/>
          <a:p>
            <a:pPr marL="342900" indent="-342900">
              <a:spcBef>
                <a:spcPct val="20000"/>
              </a:spcBef>
              <a:buFontTx/>
              <a:buChar char="•"/>
            </a:pPr>
            <a:endParaRPr lang="it-IT"/>
          </a:p>
        </p:txBody>
      </p:sp>
      <p:grpSp>
        <p:nvGrpSpPr>
          <p:cNvPr id="43071" name="Group 87"/>
          <p:cNvGrpSpPr>
            <a:grpSpLocks/>
          </p:cNvGrpSpPr>
          <p:nvPr/>
        </p:nvGrpSpPr>
        <p:grpSpPr bwMode="auto">
          <a:xfrm>
            <a:off x="6040438" y="5297488"/>
            <a:ext cx="719137" cy="863600"/>
            <a:chOff x="6068828" y="5293620"/>
            <a:chExt cx="576066" cy="864096"/>
          </a:xfrm>
        </p:grpSpPr>
        <p:sp>
          <p:nvSpPr>
            <p:cNvPr id="43110" name="Rectangle 83"/>
            <p:cNvSpPr>
              <a:spLocks noChangeArrowheads="1"/>
            </p:cNvSpPr>
            <p:nvPr/>
          </p:nvSpPr>
          <p:spPr bwMode="auto">
            <a:xfrm>
              <a:off x="6068829" y="5293620"/>
              <a:ext cx="576064" cy="280444"/>
            </a:xfrm>
            <a:prstGeom prst="rect">
              <a:avLst/>
            </a:prstGeom>
            <a:solidFill>
              <a:srgbClr val="FF0000"/>
            </a:solidFill>
            <a:ln w="9525" algn="ctr">
              <a:solidFill>
                <a:srgbClr val="000000"/>
              </a:solidFill>
              <a:round/>
              <a:headEnd/>
              <a:tailEnd/>
            </a:ln>
          </p:spPr>
          <p:txBody>
            <a:bodyPr/>
            <a:lstStyle/>
            <a:p>
              <a:pPr marL="342900" indent="-342900">
                <a:spcBef>
                  <a:spcPct val="20000"/>
                </a:spcBef>
                <a:buFontTx/>
                <a:buChar char="•"/>
              </a:pPr>
              <a:endParaRPr lang="it-IT"/>
            </a:p>
          </p:txBody>
        </p:sp>
        <p:sp>
          <p:nvSpPr>
            <p:cNvPr id="43111" name="Rectangle 84"/>
            <p:cNvSpPr>
              <a:spLocks noChangeArrowheads="1"/>
            </p:cNvSpPr>
            <p:nvPr/>
          </p:nvSpPr>
          <p:spPr bwMode="auto">
            <a:xfrm>
              <a:off x="6068830" y="5725668"/>
              <a:ext cx="576064" cy="144016"/>
            </a:xfrm>
            <a:prstGeom prst="rect">
              <a:avLst/>
            </a:prstGeom>
            <a:solidFill>
              <a:srgbClr val="FF0000"/>
            </a:solidFill>
            <a:ln w="9525" algn="ctr">
              <a:solidFill>
                <a:srgbClr val="000000"/>
              </a:solidFill>
              <a:round/>
              <a:headEnd/>
              <a:tailEnd/>
            </a:ln>
          </p:spPr>
          <p:txBody>
            <a:bodyPr/>
            <a:lstStyle/>
            <a:p>
              <a:pPr marL="342900" indent="-342900">
                <a:spcBef>
                  <a:spcPct val="20000"/>
                </a:spcBef>
                <a:buFontTx/>
                <a:buChar char="•"/>
              </a:pPr>
              <a:endParaRPr lang="it-IT"/>
            </a:p>
          </p:txBody>
        </p:sp>
        <p:sp>
          <p:nvSpPr>
            <p:cNvPr id="43112" name="Rectangle 85"/>
            <p:cNvSpPr>
              <a:spLocks noChangeArrowheads="1"/>
            </p:cNvSpPr>
            <p:nvPr/>
          </p:nvSpPr>
          <p:spPr bwMode="auto">
            <a:xfrm>
              <a:off x="6068828" y="6013700"/>
              <a:ext cx="576064" cy="144016"/>
            </a:xfrm>
            <a:prstGeom prst="rect">
              <a:avLst/>
            </a:prstGeom>
            <a:solidFill>
              <a:srgbClr val="FF0000"/>
            </a:solidFill>
            <a:ln w="9525" algn="ctr">
              <a:solidFill>
                <a:srgbClr val="000000"/>
              </a:solidFill>
              <a:round/>
              <a:headEnd/>
              <a:tailEnd/>
            </a:ln>
          </p:spPr>
          <p:txBody>
            <a:bodyPr/>
            <a:lstStyle/>
            <a:p>
              <a:pPr marL="342900" indent="-342900">
                <a:spcBef>
                  <a:spcPct val="20000"/>
                </a:spcBef>
                <a:buFontTx/>
                <a:buChar char="•"/>
              </a:pPr>
              <a:endParaRPr lang="it-IT"/>
            </a:p>
          </p:txBody>
        </p:sp>
      </p:grpSp>
      <p:grpSp>
        <p:nvGrpSpPr>
          <p:cNvPr id="43072" name="Group 124"/>
          <p:cNvGrpSpPr>
            <a:grpSpLocks/>
          </p:cNvGrpSpPr>
          <p:nvPr/>
        </p:nvGrpSpPr>
        <p:grpSpPr bwMode="auto">
          <a:xfrm>
            <a:off x="6732588" y="5516563"/>
            <a:ext cx="1368425" cy="884237"/>
            <a:chOff x="6732588" y="5517034"/>
            <a:chExt cx="1008062" cy="884039"/>
          </a:xfrm>
        </p:grpSpPr>
        <p:sp>
          <p:nvSpPr>
            <p:cNvPr id="43107" name="TextBox 89"/>
            <p:cNvSpPr txBox="1">
              <a:spLocks noChangeArrowheads="1"/>
            </p:cNvSpPr>
            <p:nvPr/>
          </p:nvSpPr>
          <p:spPr bwMode="auto">
            <a:xfrm>
              <a:off x="6732588" y="5517034"/>
              <a:ext cx="1008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400">
                  <a:solidFill>
                    <a:srgbClr val="FF0000"/>
                  </a:solidFill>
                </a:rPr>
                <a:t>transfer gate</a:t>
              </a:r>
            </a:p>
          </p:txBody>
        </p:sp>
        <p:sp>
          <p:nvSpPr>
            <p:cNvPr id="43108" name="TextBox 90"/>
            <p:cNvSpPr txBox="1">
              <a:spLocks noChangeArrowheads="1"/>
            </p:cNvSpPr>
            <p:nvPr/>
          </p:nvSpPr>
          <p:spPr bwMode="auto">
            <a:xfrm>
              <a:off x="6732588" y="5805959"/>
              <a:ext cx="1008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400">
                  <a:solidFill>
                    <a:srgbClr val="FF0000"/>
                  </a:solidFill>
                </a:rPr>
                <a:t>reset</a:t>
              </a:r>
            </a:p>
          </p:txBody>
        </p:sp>
        <p:sp>
          <p:nvSpPr>
            <p:cNvPr id="43109" name="TextBox 91"/>
            <p:cNvSpPr txBox="1">
              <a:spLocks noChangeArrowheads="1"/>
            </p:cNvSpPr>
            <p:nvPr/>
          </p:nvSpPr>
          <p:spPr bwMode="auto">
            <a:xfrm>
              <a:off x="6732588" y="6093296"/>
              <a:ext cx="1008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400">
                  <a:solidFill>
                    <a:srgbClr val="FF0000"/>
                  </a:solidFill>
                </a:rPr>
                <a:t>select</a:t>
              </a:r>
            </a:p>
          </p:txBody>
        </p:sp>
      </p:grpSp>
      <p:sp>
        <p:nvSpPr>
          <p:cNvPr id="43073" name="Rectangle 92"/>
          <p:cNvSpPr>
            <a:spLocks noChangeArrowheads="1"/>
          </p:cNvSpPr>
          <p:nvPr/>
        </p:nvSpPr>
        <p:spPr bwMode="auto">
          <a:xfrm>
            <a:off x="5256213" y="3681413"/>
            <a:ext cx="2305050" cy="1727200"/>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Tx/>
              <a:buChar char="•"/>
            </a:pPr>
            <a:endParaRPr lang="it-IT"/>
          </a:p>
        </p:txBody>
      </p:sp>
      <p:cxnSp>
        <p:nvCxnSpPr>
          <p:cNvPr id="43074" name="Straight Connector 94"/>
          <p:cNvCxnSpPr>
            <a:cxnSpLocks noChangeShapeType="1"/>
          </p:cNvCxnSpPr>
          <p:nvPr/>
        </p:nvCxnSpPr>
        <p:spPr bwMode="auto">
          <a:xfrm>
            <a:off x="5219700" y="54451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43075" name="TextBox 88"/>
          <p:cNvSpPr txBox="1">
            <a:spLocks noChangeArrowheads="1"/>
          </p:cNvSpPr>
          <p:nvPr/>
        </p:nvSpPr>
        <p:spPr bwMode="auto">
          <a:xfrm>
            <a:off x="5370513" y="3751263"/>
            <a:ext cx="1584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200">
                <a:solidFill>
                  <a:srgbClr val="009900"/>
                </a:solidFill>
              </a:rPr>
              <a:t>Pinned photodiode</a:t>
            </a:r>
          </a:p>
        </p:txBody>
      </p:sp>
      <p:sp>
        <p:nvSpPr>
          <p:cNvPr id="43076" name="TextBox 126"/>
          <p:cNvSpPr txBox="1">
            <a:spLocks noChangeArrowheads="1"/>
          </p:cNvSpPr>
          <p:nvPr/>
        </p:nvSpPr>
        <p:spPr bwMode="auto">
          <a:xfrm>
            <a:off x="7812088" y="4508500"/>
            <a:ext cx="1008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200"/>
              <a:t>p implant</a:t>
            </a:r>
          </a:p>
        </p:txBody>
      </p:sp>
      <p:grpSp>
        <p:nvGrpSpPr>
          <p:cNvPr id="10" name="Group 134"/>
          <p:cNvGrpSpPr>
            <a:grpSpLocks/>
          </p:cNvGrpSpPr>
          <p:nvPr/>
        </p:nvGrpSpPr>
        <p:grpSpPr bwMode="auto">
          <a:xfrm>
            <a:off x="5219700" y="3644900"/>
            <a:ext cx="3673475" cy="1800225"/>
            <a:chOff x="5220072" y="3645024"/>
            <a:chExt cx="3672134" cy="1800200"/>
          </a:xfrm>
        </p:grpSpPr>
        <p:cxnSp>
          <p:nvCxnSpPr>
            <p:cNvPr id="43096" name="Straight Connector 96"/>
            <p:cNvCxnSpPr>
              <a:cxnSpLocks noChangeShapeType="1"/>
            </p:cNvCxnSpPr>
            <p:nvPr/>
          </p:nvCxnSpPr>
          <p:spPr bwMode="auto">
            <a:xfrm flipV="1">
              <a:off x="5220072" y="3645024"/>
              <a:ext cx="0" cy="1800200"/>
            </a:xfrm>
            <a:prstGeom prst="line">
              <a:avLst/>
            </a:prstGeom>
            <a:noFill/>
            <a:ln w="2857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43097" name="Straight Connector 98"/>
            <p:cNvCxnSpPr>
              <a:cxnSpLocks noChangeShapeType="1"/>
            </p:cNvCxnSpPr>
            <p:nvPr/>
          </p:nvCxnSpPr>
          <p:spPr bwMode="auto">
            <a:xfrm flipV="1">
              <a:off x="7596336" y="3645024"/>
              <a:ext cx="0" cy="1800200"/>
            </a:xfrm>
            <a:prstGeom prst="line">
              <a:avLst/>
            </a:prstGeom>
            <a:noFill/>
            <a:ln w="2857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43098" name="Straight Connector 99"/>
            <p:cNvCxnSpPr>
              <a:cxnSpLocks noChangeShapeType="1"/>
            </p:cNvCxnSpPr>
            <p:nvPr/>
          </p:nvCxnSpPr>
          <p:spPr bwMode="auto">
            <a:xfrm flipH="1">
              <a:off x="5220072" y="3645024"/>
              <a:ext cx="2376264" cy="0"/>
            </a:xfrm>
            <a:prstGeom prst="line">
              <a:avLst/>
            </a:prstGeom>
            <a:noFill/>
            <a:ln w="2857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43099" name="Straight Connector 104"/>
            <p:cNvCxnSpPr>
              <a:cxnSpLocks noChangeShapeType="1"/>
            </p:cNvCxnSpPr>
            <p:nvPr/>
          </p:nvCxnSpPr>
          <p:spPr bwMode="auto">
            <a:xfrm flipH="1">
              <a:off x="5220072" y="5445224"/>
              <a:ext cx="648072" cy="0"/>
            </a:xfrm>
            <a:prstGeom prst="line">
              <a:avLst/>
            </a:prstGeom>
            <a:noFill/>
            <a:ln w="2857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43100" name="Straight Connector 106"/>
            <p:cNvCxnSpPr>
              <a:cxnSpLocks noChangeShapeType="1"/>
            </p:cNvCxnSpPr>
            <p:nvPr/>
          </p:nvCxnSpPr>
          <p:spPr bwMode="auto">
            <a:xfrm flipH="1">
              <a:off x="5940152" y="4797152"/>
              <a:ext cx="936104" cy="0"/>
            </a:xfrm>
            <a:prstGeom prst="line">
              <a:avLst/>
            </a:prstGeom>
            <a:noFill/>
            <a:ln w="2857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43101" name="Straight Connector 108"/>
            <p:cNvCxnSpPr>
              <a:cxnSpLocks noChangeShapeType="1"/>
            </p:cNvCxnSpPr>
            <p:nvPr/>
          </p:nvCxnSpPr>
          <p:spPr bwMode="auto">
            <a:xfrm flipH="1">
              <a:off x="6876256" y="5445224"/>
              <a:ext cx="720080" cy="0"/>
            </a:xfrm>
            <a:prstGeom prst="line">
              <a:avLst/>
            </a:prstGeom>
            <a:noFill/>
            <a:ln w="2857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43102" name="Straight Connector 110"/>
            <p:cNvCxnSpPr>
              <a:cxnSpLocks noChangeShapeType="1"/>
            </p:cNvCxnSpPr>
            <p:nvPr/>
          </p:nvCxnSpPr>
          <p:spPr bwMode="auto">
            <a:xfrm flipV="1">
              <a:off x="5940152" y="4797152"/>
              <a:ext cx="0" cy="648072"/>
            </a:xfrm>
            <a:prstGeom prst="line">
              <a:avLst/>
            </a:prstGeom>
            <a:noFill/>
            <a:ln w="2857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43103" name="Straight Connector 113"/>
            <p:cNvCxnSpPr>
              <a:cxnSpLocks noChangeShapeType="1"/>
            </p:cNvCxnSpPr>
            <p:nvPr/>
          </p:nvCxnSpPr>
          <p:spPr bwMode="auto">
            <a:xfrm flipV="1">
              <a:off x="6876256" y="4797152"/>
              <a:ext cx="0" cy="648072"/>
            </a:xfrm>
            <a:prstGeom prst="line">
              <a:avLst/>
            </a:prstGeom>
            <a:noFill/>
            <a:ln w="28575" algn="ctr">
              <a:solidFill>
                <a:srgbClr val="000000"/>
              </a:solidFill>
              <a:prstDash val="dash"/>
              <a:round/>
              <a:headEnd/>
              <a:tailEnd/>
            </a:ln>
            <a:extLst>
              <a:ext uri="{909E8E84-426E-40DD-AFC4-6F175D3DCCD1}">
                <a14:hiddenFill xmlns:a14="http://schemas.microsoft.com/office/drawing/2010/main">
                  <a:noFill/>
                </a14:hiddenFill>
              </a:ext>
            </a:extLst>
          </p:spPr>
        </p:cxnSp>
        <p:grpSp>
          <p:nvGrpSpPr>
            <p:cNvPr id="11" name="Group 124"/>
            <p:cNvGrpSpPr/>
            <p:nvPr/>
          </p:nvGrpSpPr>
          <p:grpSpPr>
            <a:xfrm>
              <a:off x="5220072" y="3645024"/>
              <a:ext cx="2376264" cy="1800200"/>
              <a:chOff x="9540552" y="2924944"/>
              <a:chExt cx="2376264" cy="1800200"/>
            </a:xfrm>
            <a:solidFill>
              <a:srgbClr val="00B050">
                <a:alpha val="20000"/>
              </a:srgbClr>
            </a:solidFill>
          </p:grpSpPr>
          <p:sp>
            <p:nvSpPr>
              <p:cNvPr id="120" name="Rectangle 119"/>
              <p:cNvSpPr/>
              <p:nvPr/>
            </p:nvSpPr>
            <p:spPr bwMode="auto">
              <a:xfrm>
                <a:off x="9540552" y="2924944"/>
                <a:ext cx="720080" cy="1800200"/>
              </a:xfrm>
              <a:prstGeom prst="rect">
                <a:avLst/>
              </a:prstGeom>
              <a:grp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a:ea typeface="ＭＳ Ｐゴシック" pitchFamily="1" charset="-128"/>
                </a:endParaRPr>
              </a:p>
            </p:txBody>
          </p:sp>
          <p:sp>
            <p:nvSpPr>
              <p:cNvPr id="121" name="Rectangle 120"/>
              <p:cNvSpPr/>
              <p:nvPr/>
            </p:nvSpPr>
            <p:spPr bwMode="auto">
              <a:xfrm>
                <a:off x="11196736" y="2924944"/>
                <a:ext cx="720080" cy="1800200"/>
              </a:xfrm>
              <a:prstGeom prst="rect">
                <a:avLst/>
              </a:prstGeom>
              <a:grp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dirty="0">
                  <a:ea typeface="ＭＳ Ｐゴシック" pitchFamily="1" charset="-128"/>
                </a:endParaRPr>
              </a:p>
            </p:txBody>
          </p:sp>
          <p:sp>
            <p:nvSpPr>
              <p:cNvPr id="124" name="Rectangle 123"/>
              <p:cNvSpPr/>
              <p:nvPr/>
            </p:nvSpPr>
            <p:spPr bwMode="auto">
              <a:xfrm>
                <a:off x="10260632" y="2924944"/>
                <a:ext cx="936104" cy="1152128"/>
              </a:xfrm>
              <a:prstGeom prst="rect">
                <a:avLst/>
              </a:prstGeom>
              <a:grpFill/>
              <a:ln w="9525" cap="flat" cmpd="sng" algn="ctr">
                <a:noFill/>
                <a:prstDash val="solid"/>
                <a:round/>
                <a:headEnd type="none" w="med" len="med"/>
                <a:tailEnd type="none" w="med" len="med"/>
              </a:ln>
              <a:effectLst/>
            </p:spPr>
            <p:txBody>
              <a:bodyPr/>
              <a:lstStyle/>
              <a:p>
                <a:pPr marL="342900" indent="-342900">
                  <a:spcBef>
                    <a:spcPct val="20000"/>
                  </a:spcBef>
                  <a:buFontTx/>
                  <a:buChar char="•"/>
                  <a:defRPr/>
                </a:pPr>
                <a:endParaRPr lang="en-US" dirty="0">
                  <a:ea typeface="ＭＳ Ｐゴシック" pitchFamily="1" charset="-128"/>
                </a:endParaRPr>
              </a:p>
            </p:txBody>
          </p:sp>
        </p:grpSp>
        <p:sp>
          <p:nvSpPr>
            <p:cNvPr id="43105" name="TextBox 125"/>
            <p:cNvSpPr txBox="1">
              <a:spLocks noChangeArrowheads="1"/>
            </p:cNvSpPr>
            <p:nvPr/>
          </p:nvSpPr>
          <p:spPr bwMode="auto">
            <a:xfrm>
              <a:off x="7812276" y="3861048"/>
              <a:ext cx="1079930"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400" b="1"/>
                <a:t>p+ implant</a:t>
              </a:r>
            </a:p>
          </p:txBody>
        </p:sp>
        <p:cxnSp>
          <p:nvCxnSpPr>
            <p:cNvPr id="43106" name="Straight Connector 128"/>
            <p:cNvCxnSpPr>
              <a:cxnSpLocks noChangeShapeType="1"/>
            </p:cNvCxnSpPr>
            <p:nvPr/>
          </p:nvCxnSpPr>
          <p:spPr bwMode="auto">
            <a:xfrm flipV="1">
              <a:off x="7598638" y="4054318"/>
              <a:ext cx="288032" cy="144016"/>
            </a:xfrm>
            <a:prstGeom prst="line">
              <a:avLst/>
            </a:prstGeom>
            <a:noFill/>
            <a:ln w="9525" algn="ctr">
              <a:solidFill>
                <a:srgbClr val="000000"/>
              </a:solidFill>
              <a:round/>
              <a:headEnd type="oval" w="sm" len="sm"/>
              <a:tailEnd/>
            </a:ln>
            <a:extLst>
              <a:ext uri="{909E8E84-426E-40DD-AFC4-6F175D3DCCD1}">
                <a14:hiddenFill xmlns:a14="http://schemas.microsoft.com/office/drawing/2010/main">
                  <a:noFill/>
                </a14:hiddenFill>
              </a:ext>
            </a:extLst>
          </p:spPr>
        </p:cxnSp>
      </p:grpSp>
      <p:cxnSp>
        <p:nvCxnSpPr>
          <p:cNvPr id="43078" name="Straight Connector 131"/>
          <p:cNvCxnSpPr>
            <a:cxnSpLocks noChangeShapeType="1"/>
          </p:cNvCxnSpPr>
          <p:nvPr/>
        </p:nvCxnSpPr>
        <p:spPr bwMode="auto">
          <a:xfrm flipV="1">
            <a:off x="7553325" y="4568825"/>
            <a:ext cx="287338" cy="144463"/>
          </a:xfrm>
          <a:prstGeom prst="line">
            <a:avLst/>
          </a:prstGeom>
          <a:noFill/>
          <a:ln w="9525" algn="ctr">
            <a:solidFill>
              <a:srgbClr val="000000"/>
            </a:solidFill>
            <a:round/>
            <a:headEnd type="oval" w="sm" len="sm"/>
            <a:tailEnd/>
          </a:ln>
          <a:extLst>
            <a:ext uri="{909E8E84-426E-40DD-AFC4-6F175D3DCCD1}">
              <a14:hiddenFill xmlns:a14="http://schemas.microsoft.com/office/drawing/2010/main">
                <a:noFill/>
              </a14:hiddenFill>
            </a:ext>
          </a:extLst>
        </p:spPr>
      </p:cxnSp>
      <p:grpSp>
        <p:nvGrpSpPr>
          <p:cNvPr id="12" name="Group 184"/>
          <p:cNvGrpSpPr>
            <a:grpSpLocks/>
          </p:cNvGrpSpPr>
          <p:nvPr/>
        </p:nvGrpSpPr>
        <p:grpSpPr bwMode="auto">
          <a:xfrm>
            <a:off x="5435600" y="4005263"/>
            <a:ext cx="1879600" cy="1223962"/>
            <a:chOff x="827584" y="4653136"/>
            <a:chExt cx="1879526" cy="1224136"/>
          </a:xfrm>
        </p:grpSpPr>
        <p:grpSp>
          <p:nvGrpSpPr>
            <p:cNvPr id="43080" name="Group 142"/>
            <p:cNvGrpSpPr>
              <a:grpSpLocks/>
            </p:cNvGrpSpPr>
            <p:nvPr/>
          </p:nvGrpSpPr>
          <p:grpSpPr bwMode="auto">
            <a:xfrm>
              <a:off x="971600" y="4653136"/>
              <a:ext cx="151334" cy="128068"/>
              <a:chOff x="2620000" y="5617081"/>
              <a:chExt cx="151334" cy="128068"/>
            </a:xfrm>
          </p:grpSpPr>
          <p:sp>
            <p:nvSpPr>
              <p:cNvPr id="43094" name="Freeform 155"/>
              <p:cNvSpPr>
                <a:spLocks/>
              </p:cNvSpPr>
              <p:nvPr/>
            </p:nvSpPr>
            <p:spPr bwMode="auto">
              <a:xfrm>
                <a:off x="2620000" y="5617081"/>
                <a:ext cx="151334" cy="128068"/>
              </a:xfrm>
              <a:custGeom>
                <a:avLst/>
                <a:gdLst>
                  <a:gd name="T0" fmla="*/ 2147483647 w 77"/>
                  <a:gd name="T1" fmla="*/ 2147483647 h 80"/>
                  <a:gd name="T2" fmla="*/ 2147483647 w 77"/>
                  <a:gd name="T3" fmla="*/ 2147483647 h 80"/>
                  <a:gd name="T4" fmla="*/ 2147483647 w 77"/>
                  <a:gd name="T5" fmla="*/ 2147483647 h 80"/>
                  <a:gd name="T6" fmla="*/ 2147483647 w 77"/>
                  <a:gd name="T7" fmla="*/ 2147483647 h 80"/>
                  <a:gd name="T8" fmla="*/ 2147483647 w 77"/>
                  <a:gd name="T9" fmla="*/ 2147483647 h 80"/>
                  <a:gd name="T10" fmla="*/ 2147483647 w 77"/>
                  <a:gd name="T11" fmla="*/ 2147483647 h 80"/>
                  <a:gd name="T12" fmla="*/ 2147483647 w 77"/>
                  <a:gd name="T13" fmla="*/ 2147483647 h 80"/>
                  <a:gd name="T14" fmla="*/ 2147483647 w 77"/>
                  <a:gd name="T15" fmla="*/ 0 h 80"/>
                  <a:gd name="T16" fmla="*/ 2147483647 w 77"/>
                  <a:gd name="T17" fmla="*/ 0 h 80"/>
                  <a:gd name="T18" fmla="*/ 2147483647 w 77"/>
                  <a:gd name="T19" fmla="*/ 2147483647 h 80"/>
                  <a:gd name="T20" fmla="*/ 2147483647 w 77"/>
                  <a:gd name="T21" fmla="*/ 2147483647 h 80"/>
                  <a:gd name="T22" fmla="*/ 2147483647 w 77"/>
                  <a:gd name="T23" fmla="*/ 2147483647 h 80"/>
                  <a:gd name="T24" fmla="*/ 2147483647 w 77"/>
                  <a:gd name="T25" fmla="*/ 2147483647 h 80"/>
                  <a:gd name="T26" fmla="*/ 2147483647 w 77"/>
                  <a:gd name="T27" fmla="*/ 2147483647 h 80"/>
                  <a:gd name="T28" fmla="*/ 2147483647 w 77"/>
                  <a:gd name="T29" fmla="*/ 2147483647 h 80"/>
                  <a:gd name="T30" fmla="*/ 0 w 77"/>
                  <a:gd name="T31" fmla="*/ 2147483647 h 80"/>
                  <a:gd name="T32" fmla="*/ 0 w 77"/>
                  <a:gd name="T33" fmla="*/ 2147483647 h 80"/>
                  <a:gd name="T34" fmla="*/ 2147483647 w 77"/>
                  <a:gd name="T35" fmla="*/ 2147483647 h 80"/>
                  <a:gd name="T36" fmla="*/ 2147483647 w 77"/>
                  <a:gd name="T37" fmla="*/ 2147483647 h 80"/>
                  <a:gd name="T38" fmla="*/ 2147483647 w 77"/>
                  <a:gd name="T39" fmla="*/ 2147483647 h 80"/>
                  <a:gd name="T40" fmla="*/ 2147483647 w 77"/>
                  <a:gd name="T41" fmla="*/ 2147483647 h 80"/>
                  <a:gd name="T42" fmla="*/ 2147483647 w 77"/>
                  <a:gd name="T43" fmla="*/ 2147483647 h 80"/>
                  <a:gd name="T44" fmla="*/ 2147483647 w 77"/>
                  <a:gd name="T45" fmla="*/ 2147483647 h 80"/>
                  <a:gd name="T46" fmla="*/ 2147483647 w 77"/>
                  <a:gd name="T47" fmla="*/ 2147483647 h 80"/>
                  <a:gd name="T48" fmla="*/ 2147483647 w 77"/>
                  <a:gd name="T49" fmla="*/ 2147483647 h 80"/>
                  <a:gd name="T50" fmla="*/ 2147483647 w 77"/>
                  <a:gd name="T51" fmla="*/ 2147483647 h 80"/>
                  <a:gd name="T52" fmla="*/ 2147483647 w 77"/>
                  <a:gd name="T53" fmla="*/ 2147483647 h 80"/>
                  <a:gd name="T54" fmla="*/ 2147483647 w 77"/>
                  <a:gd name="T55" fmla="*/ 2147483647 h 80"/>
                  <a:gd name="T56" fmla="*/ 2147483647 w 77"/>
                  <a:gd name="T57" fmla="*/ 2147483647 h 80"/>
                  <a:gd name="T58" fmla="*/ 2147483647 w 77"/>
                  <a:gd name="T59" fmla="*/ 2147483647 h 80"/>
                  <a:gd name="T60" fmla="*/ 2147483647 w 77"/>
                  <a:gd name="T61" fmla="*/ 2147483647 h 80"/>
                  <a:gd name="T62" fmla="*/ 2147483647 w 77"/>
                  <a:gd name="T63" fmla="*/ 2147483647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80"/>
                  <a:gd name="T98" fmla="*/ 77 w 77"/>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80">
                    <a:moveTo>
                      <a:pt x="77" y="41"/>
                    </a:moveTo>
                    <a:lnTo>
                      <a:pt x="77" y="36"/>
                    </a:lnTo>
                    <a:lnTo>
                      <a:pt x="75" y="32"/>
                    </a:lnTo>
                    <a:lnTo>
                      <a:pt x="74" y="29"/>
                    </a:lnTo>
                    <a:lnTo>
                      <a:pt x="74" y="24"/>
                    </a:lnTo>
                    <a:lnTo>
                      <a:pt x="72" y="21"/>
                    </a:lnTo>
                    <a:lnTo>
                      <a:pt x="69" y="17"/>
                    </a:lnTo>
                    <a:lnTo>
                      <a:pt x="68" y="14"/>
                    </a:lnTo>
                    <a:lnTo>
                      <a:pt x="65" y="12"/>
                    </a:lnTo>
                    <a:lnTo>
                      <a:pt x="63" y="9"/>
                    </a:lnTo>
                    <a:lnTo>
                      <a:pt x="60" y="6"/>
                    </a:lnTo>
                    <a:lnTo>
                      <a:pt x="56" y="5"/>
                    </a:lnTo>
                    <a:lnTo>
                      <a:pt x="53" y="3"/>
                    </a:lnTo>
                    <a:lnTo>
                      <a:pt x="50" y="2"/>
                    </a:lnTo>
                    <a:lnTo>
                      <a:pt x="47" y="2"/>
                    </a:lnTo>
                    <a:lnTo>
                      <a:pt x="42" y="0"/>
                    </a:lnTo>
                    <a:lnTo>
                      <a:pt x="38" y="0"/>
                    </a:lnTo>
                    <a:lnTo>
                      <a:pt x="35" y="0"/>
                    </a:lnTo>
                    <a:lnTo>
                      <a:pt x="30" y="2"/>
                    </a:lnTo>
                    <a:lnTo>
                      <a:pt x="27" y="2"/>
                    </a:lnTo>
                    <a:lnTo>
                      <a:pt x="24" y="3"/>
                    </a:lnTo>
                    <a:lnTo>
                      <a:pt x="21" y="5"/>
                    </a:lnTo>
                    <a:lnTo>
                      <a:pt x="17" y="6"/>
                    </a:lnTo>
                    <a:lnTo>
                      <a:pt x="14" y="9"/>
                    </a:lnTo>
                    <a:lnTo>
                      <a:pt x="12" y="12"/>
                    </a:lnTo>
                    <a:lnTo>
                      <a:pt x="9" y="14"/>
                    </a:lnTo>
                    <a:lnTo>
                      <a:pt x="8" y="17"/>
                    </a:lnTo>
                    <a:lnTo>
                      <a:pt x="5" y="21"/>
                    </a:lnTo>
                    <a:lnTo>
                      <a:pt x="3" y="24"/>
                    </a:lnTo>
                    <a:lnTo>
                      <a:pt x="3" y="29"/>
                    </a:lnTo>
                    <a:lnTo>
                      <a:pt x="2" y="32"/>
                    </a:lnTo>
                    <a:lnTo>
                      <a:pt x="0" y="36"/>
                    </a:lnTo>
                    <a:lnTo>
                      <a:pt x="0" y="41"/>
                    </a:lnTo>
                    <a:lnTo>
                      <a:pt x="0" y="45"/>
                    </a:lnTo>
                    <a:lnTo>
                      <a:pt x="2" y="48"/>
                    </a:lnTo>
                    <a:lnTo>
                      <a:pt x="3" y="51"/>
                    </a:lnTo>
                    <a:lnTo>
                      <a:pt x="3" y="56"/>
                    </a:lnTo>
                    <a:lnTo>
                      <a:pt x="5" y="59"/>
                    </a:lnTo>
                    <a:lnTo>
                      <a:pt x="8" y="62"/>
                    </a:lnTo>
                    <a:lnTo>
                      <a:pt x="9" y="65"/>
                    </a:lnTo>
                    <a:lnTo>
                      <a:pt x="12" y="68"/>
                    </a:lnTo>
                    <a:lnTo>
                      <a:pt x="14" y="71"/>
                    </a:lnTo>
                    <a:lnTo>
                      <a:pt x="17" y="74"/>
                    </a:lnTo>
                    <a:lnTo>
                      <a:pt x="21" y="75"/>
                    </a:lnTo>
                    <a:lnTo>
                      <a:pt x="24" y="77"/>
                    </a:lnTo>
                    <a:lnTo>
                      <a:pt x="27" y="78"/>
                    </a:lnTo>
                    <a:lnTo>
                      <a:pt x="30" y="78"/>
                    </a:lnTo>
                    <a:lnTo>
                      <a:pt x="35" y="80"/>
                    </a:lnTo>
                    <a:lnTo>
                      <a:pt x="38" y="80"/>
                    </a:lnTo>
                    <a:lnTo>
                      <a:pt x="42" y="80"/>
                    </a:lnTo>
                    <a:lnTo>
                      <a:pt x="47" y="78"/>
                    </a:lnTo>
                    <a:lnTo>
                      <a:pt x="50" y="78"/>
                    </a:lnTo>
                    <a:lnTo>
                      <a:pt x="53" y="77"/>
                    </a:lnTo>
                    <a:lnTo>
                      <a:pt x="56" y="75"/>
                    </a:lnTo>
                    <a:lnTo>
                      <a:pt x="60" y="74"/>
                    </a:lnTo>
                    <a:lnTo>
                      <a:pt x="63" y="71"/>
                    </a:lnTo>
                    <a:lnTo>
                      <a:pt x="65" y="68"/>
                    </a:lnTo>
                    <a:lnTo>
                      <a:pt x="68" y="65"/>
                    </a:lnTo>
                    <a:lnTo>
                      <a:pt x="69" y="62"/>
                    </a:lnTo>
                    <a:lnTo>
                      <a:pt x="72" y="59"/>
                    </a:lnTo>
                    <a:lnTo>
                      <a:pt x="74" y="56"/>
                    </a:lnTo>
                    <a:lnTo>
                      <a:pt x="74" y="51"/>
                    </a:lnTo>
                    <a:lnTo>
                      <a:pt x="75" y="48"/>
                    </a:lnTo>
                    <a:lnTo>
                      <a:pt x="77" y="45"/>
                    </a:lnTo>
                    <a:lnTo>
                      <a:pt x="77" y="41"/>
                    </a:lnTo>
                    <a:close/>
                  </a:path>
                </a:pathLst>
              </a:custGeom>
              <a:solidFill>
                <a:srgbClr val="FFFFFF"/>
              </a:solidFill>
              <a:ln w="9525">
                <a:solidFill>
                  <a:srgbClr val="000000"/>
                </a:solidFill>
                <a:round/>
                <a:headEnd/>
                <a:tailEnd/>
              </a:ln>
            </p:spPr>
            <p:txBody>
              <a:bodyPr/>
              <a:lstStyle/>
              <a:p>
                <a:endParaRPr lang="it-IT"/>
              </a:p>
            </p:txBody>
          </p:sp>
          <p:sp>
            <p:nvSpPr>
              <p:cNvPr id="43095" name="Line 157"/>
              <p:cNvSpPr>
                <a:spLocks noChangeShapeType="1"/>
              </p:cNvSpPr>
              <p:nvPr/>
            </p:nvSpPr>
            <p:spPr bwMode="auto">
              <a:xfrm>
                <a:off x="2665204" y="5682715"/>
                <a:ext cx="60926" cy="1601"/>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43081" name="Group 145"/>
            <p:cNvGrpSpPr>
              <a:grpSpLocks/>
            </p:cNvGrpSpPr>
            <p:nvPr/>
          </p:nvGrpSpPr>
          <p:grpSpPr bwMode="auto">
            <a:xfrm>
              <a:off x="2555776" y="5445224"/>
              <a:ext cx="151334" cy="128068"/>
              <a:chOff x="2547992" y="5329049"/>
              <a:chExt cx="151334" cy="128068"/>
            </a:xfrm>
          </p:grpSpPr>
          <p:sp>
            <p:nvSpPr>
              <p:cNvPr id="43092" name="Freeform 155"/>
              <p:cNvSpPr>
                <a:spLocks/>
              </p:cNvSpPr>
              <p:nvPr/>
            </p:nvSpPr>
            <p:spPr bwMode="auto">
              <a:xfrm>
                <a:off x="2547992" y="5329049"/>
                <a:ext cx="151334" cy="128068"/>
              </a:xfrm>
              <a:custGeom>
                <a:avLst/>
                <a:gdLst>
                  <a:gd name="T0" fmla="*/ 2147483647 w 77"/>
                  <a:gd name="T1" fmla="*/ 2147483647 h 80"/>
                  <a:gd name="T2" fmla="*/ 2147483647 w 77"/>
                  <a:gd name="T3" fmla="*/ 2147483647 h 80"/>
                  <a:gd name="T4" fmla="*/ 2147483647 w 77"/>
                  <a:gd name="T5" fmla="*/ 2147483647 h 80"/>
                  <a:gd name="T6" fmla="*/ 2147483647 w 77"/>
                  <a:gd name="T7" fmla="*/ 2147483647 h 80"/>
                  <a:gd name="T8" fmla="*/ 2147483647 w 77"/>
                  <a:gd name="T9" fmla="*/ 2147483647 h 80"/>
                  <a:gd name="T10" fmla="*/ 2147483647 w 77"/>
                  <a:gd name="T11" fmla="*/ 2147483647 h 80"/>
                  <a:gd name="T12" fmla="*/ 2147483647 w 77"/>
                  <a:gd name="T13" fmla="*/ 2147483647 h 80"/>
                  <a:gd name="T14" fmla="*/ 2147483647 w 77"/>
                  <a:gd name="T15" fmla="*/ 0 h 80"/>
                  <a:gd name="T16" fmla="*/ 2147483647 w 77"/>
                  <a:gd name="T17" fmla="*/ 0 h 80"/>
                  <a:gd name="T18" fmla="*/ 2147483647 w 77"/>
                  <a:gd name="T19" fmla="*/ 2147483647 h 80"/>
                  <a:gd name="T20" fmla="*/ 2147483647 w 77"/>
                  <a:gd name="T21" fmla="*/ 2147483647 h 80"/>
                  <a:gd name="T22" fmla="*/ 2147483647 w 77"/>
                  <a:gd name="T23" fmla="*/ 2147483647 h 80"/>
                  <a:gd name="T24" fmla="*/ 2147483647 w 77"/>
                  <a:gd name="T25" fmla="*/ 2147483647 h 80"/>
                  <a:gd name="T26" fmla="*/ 2147483647 w 77"/>
                  <a:gd name="T27" fmla="*/ 2147483647 h 80"/>
                  <a:gd name="T28" fmla="*/ 2147483647 w 77"/>
                  <a:gd name="T29" fmla="*/ 2147483647 h 80"/>
                  <a:gd name="T30" fmla="*/ 0 w 77"/>
                  <a:gd name="T31" fmla="*/ 2147483647 h 80"/>
                  <a:gd name="T32" fmla="*/ 0 w 77"/>
                  <a:gd name="T33" fmla="*/ 2147483647 h 80"/>
                  <a:gd name="T34" fmla="*/ 2147483647 w 77"/>
                  <a:gd name="T35" fmla="*/ 2147483647 h 80"/>
                  <a:gd name="T36" fmla="*/ 2147483647 w 77"/>
                  <a:gd name="T37" fmla="*/ 2147483647 h 80"/>
                  <a:gd name="T38" fmla="*/ 2147483647 w 77"/>
                  <a:gd name="T39" fmla="*/ 2147483647 h 80"/>
                  <a:gd name="T40" fmla="*/ 2147483647 w 77"/>
                  <a:gd name="T41" fmla="*/ 2147483647 h 80"/>
                  <a:gd name="T42" fmla="*/ 2147483647 w 77"/>
                  <a:gd name="T43" fmla="*/ 2147483647 h 80"/>
                  <a:gd name="T44" fmla="*/ 2147483647 w 77"/>
                  <a:gd name="T45" fmla="*/ 2147483647 h 80"/>
                  <a:gd name="T46" fmla="*/ 2147483647 w 77"/>
                  <a:gd name="T47" fmla="*/ 2147483647 h 80"/>
                  <a:gd name="T48" fmla="*/ 2147483647 w 77"/>
                  <a:gd name="T49" fmla="*/ 2147483647 h 80"/>
                  <a:gd name="T50" fmla="*/ 2147483647 w 77"/>
                  <a:gd name="T51" fmla="*/ 2147483647 h 80"/>
                  <a:gd name="T52" fmla="*/ 2147483647 w 77"/>
                  <a:gd name="T53" fmla="*/ 2147483647 h 80"/>
                  <a:gd name="T54" fmla="*/ 2147483647 w 77"/>
                  <a:gd name="T55" fmla="*/ 2147483647 h 80"/>
                  <a:gd name="T56" fmla="*/ 2147483647 w 77"/>
                  <a:gd name="T57" fmla="*/ 2147483647 h 80"/>
                  <a:gd name="T58" fmla="*/ 2147483647 w 77"/>
                  <a:gd name="T59" fmla="*/ 2147483647 h 80"/>
                  <a:gd name="T60" fmla="*/ 2147483647 w 77"/>
                  <a:gd name="T61" fmla="*/ 2147483647 h 80"/>
                  <a:gd name="T62" fmla="*/ 2147483647 w 77"/>
                  <a:gd name="T63" fmla="*/ 2147483647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80"/>
                  <a:gd name="T98" fmla="*/ 77 w 77"/>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80">
                    <a:moveTo>
                      <a:pt x="77" y="41"/>
                    </a:moveTo>
                    <a:lnTo>
                      <a:pt x="77" y="36"/>
                    </a:lnTo>
                    <a:lnTo>
                      <a:pt x="75" y="32"/>
                    </a:lnTo>
                    <a:lnTo>
                      <a:pt x="74" y="29"/>
                    </a:lnTo>
                    <a:lnTo>
                      <a:pt x="74" y="24"/>
                    </a:lnTo>
                    <a:lnTo>
                      <a:pt x="72" y="21"/>
                    </a:lnTo>
                    <a:lnTo>
                      <a:pt x="69" y="17"/>
                    </a:lnTo>
                    <a:lnTo>
                      <a:pt x="68" y="14"/>
                    </a:lnTo>
                    <a:lnTo>
                      <a:pt x="65" y="12"/>
                    </a:lnTo>
                    <a:lnTo>
                      <a:pt x="63" y="9"/>
                    </a:lnTo>
                    <a:lnTo>
                      <a:pt x="60" y="6"/>
                    </a:lnTo>
                    <a:lnTo>
                      <a:pt x="56" y="5"/>
                    </a:lnTo>
                    <a:lnTo>
                      <a:pt x="53" y="3"/>
                    </a:lnTo>
                    <a:lnTo>
                      <a:pt x="50" y="2"/>
                    </a:lnTo>
                    <a:lnTo>
                      <a:pt x="47" y="2"/>
                    </a:lnTo>
                    <a:lnTo>
                      <a:pt x="42" y="0"/>
                    </a:lnTo>
                    <a:lnTo>
                      <a:pt x="38" y="0"/>
                    </a:lnTo>
                    <a:lnTo>
                      <a:pt x="35" y="0"/>
                    </a:lnTo>
                    <a:lnTo>
                      <a:pt x="30" y="2"/>
                    </a:lnTo>
                    <a:lnTo>
                      <a:pt x="27" y="2"/>
                    </a:lnTo>
                    <a:lnTo>
                      <a:pt x="24" y="3"/>
                    </a:lnTo>
                    <a:lnTo>
                      <a:pt x="21" y="5"/>
                    </a:lnTo>
                    <a:lnTo>
                      <a:pt x="17" y="6"/>
                    </a:lnTo>
                    <a:lnTo>
                      <a:pt x="14" y="9"/>
                    </a:lnTo>
                    <a:lnTo>
                      <a:pt x="12" y="12"/>
                    </a:lnTo>
                    <a:lnTo>
                      <a:pt x="9" y="14"/>
                    </a:lnTo>
                    <a:lnTo>
                      <a:pt x="8" y="17"/>
                    </a:lnTo>
                    <a:lnTo>
                      <a:pt x="5" y="21"/>
                    </a:lnTo>
                    <a:lnTo>
                      <a:pt x="3" y="24"/>
                    </a:lnTo>
                    <a:lnTo>
                      <a:pt x="3" y="29"/>
                    </a:lnTo>
                    <a:lnTo>
                      <a:pt x="2" y="32"/>
                    </a:lnTo>
                    <a:lnTo>
                      <a:pt x="0" y="36"/>
                    </a:lnTo>
                    <a:lnTo>
                      <a:pt x="0" y="41"/>
                    </a:lnTo>
                    <a:lnTo>
                      <a:pt x="0" y="45"/>
                    </a:lnTo>
                    <a:lnTo>
                      <a:pt x="2" y="48"/>
                    </a:lnTo>
                    <a:lnTo>
                      <a:pt x="3" y="51"/>
                    </a:lnTo>
                    <a:lnTo>
                      <a:pt x="3" y="56"/>
                    </a:lnTo>
                    <a:lnTo>
                      <a:pt x="5" y="59"/>
                    </a:lnTo>
                    <a:lnTo>
                      <a:pt x="8" y="62"/>
                    </a:lnTo>
                    <a:lnTo>
                      <a:pt x="9" y="65"/>
                    </a:lnTo>
                    <a:lnTo>
                      <a:pt x="12" y="68"/>
                    </a:lnTo>
                    <a:lnTo>
                      <a:pt x="14" y="71"/>
                    </a:lnTo>
                    <a:lnTo>
                      <a:pt x="17" y="74"/>
                    </a:lnTo>
                    <a:lnTo>
                      <a:pt x="21" y="75"/>
                    </a:lnTo>
                    <a:lnTo>
                      <a:pt x="24" y="77"/>
                    </a:lnTo>
                    <a:lnTo>
                      <a:pt x="27" y="78"/>
                    </a:lnTo>
                    <a:lnTo>
                      <a:pt x="30" y="78"/>
                    </a:lnTo>
                    <a:lnTo>
                      <a:pt x="35" y="80"/>
                    </a:lnTo>
                    <a:lnTo>
                      <a:pt x="38" y="80"/>
                    </a:lnTo>
                    <a:lnTo>
                      <a:pt x="42" y="80"/>
                    </a:lnTo>
                    <a:lnTo>
                      <a:pt x="47" y="78"/>
                    </a:lnTo>
                    <a:lnTo>
                      <a:pt x="50" y="78"/>
                    </a:lnTo>
                    <a:lnTo>
                      <a:pt x="53" y="77"/>
                    </a:lnTo>
                    <a:lnTo>
                      <a:pt x="56" y="75"/>
                    </a:lnTo>
                    <a:lnTo>
                      <a:pt x="60" y="74"/>
                    </a:lnTo>
                    <a:lnTo>
                      <a:pt x="63" y="71"/>
                    </a:lnTo>
                    <a:lnTo>
                      <a:pt x="65" y="68"/>
                    </a:lnTo>
                    <a:lnTo>
                      <a:pt x="68" y="65"/>
                    </a:lnTo>
                    <a:lnTo>
                      <a:pt x="69" y="62"/>
                    </a:lnTo>
                    <a:lnTo>
                      <a:pt x="72" y="59"/>
                    </a:lnTo>
                    <a:lnTo>
                      <a:pt x="74" y="56"/>
                    </a:lnTo>
                    <a:lnTo>
                      <a:pt x="74" y="51"/>
                    </a:lnTo>
                    <a:lnTo>
                      <a:pt x="75" y="48"/>
                    </a:lnTo>
                    <a:lnTo>
                      <a:pt x="77" y="45"/>
                    </a:lnTo>
                    <a:lnTo>
                      <a:pt x="77" y="41"/>
                    </a:lnTo>
                    <a:close/>
                  </a:path>
                </a:pathLst>
              </a:custGeom>
              <a:solidFill>
                <a:srgbClr val="FFFFFF"/>
              </a:solidFill>
              <a:ln w="9525">
                <a:solidFill>
                  <a:srgbClr val="000000"/>
                </a:solidFill>
                <a:round/>
                <a:headEnd/>
                <a:tailEnd/>
              </a:ln>
            </p:spPr>
            <p:txBody>
              <a:bodyPr/>
              <a:lstStyle/>
              <a:p>
                <a:endParaRPr lang="it-IT"/>
              </a:p>
            </p:txBody>
          </p:sp>
          <p:sp>
            <p:nvSpPr>
              <p:cNvPr id="43093" name="Line 157"/>
              <p:cNvSpPr>
                <a:spLocks noChangeShapeType="1"/>
              </p:cNvSpPr>
              <p:nvPr/>
            </p:nvSpPr>
            <p:spPr bwMode="auto">
              <a:xfrm>
                <a:off x="2593196" y="5394683"/>
                <a:ext cx="60926" cy="1601"/>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43082" name="Group 148"/>
            <p:cNvGrpSpPr>
              <a:grpSpLocks/>
            </p:cNvGrpSpPr>
            <p:nvPr/>
          </p:nvGrpSpPr>
          <p:grpSpPr bwMode="auto">
            <a:xfrm>
              <a:off x="2339752" y="4869160"/>
              <a:ext cx="151334" cy="128068"/>
              <a:chOff x="2620000" y="5617081"/>
              <a:chExt cx="151334" cy="128068"/>
            </a:xfrm>
          </p:grpSpPr>
          <p:sp>
            <p:nvSpPr>
              <p:cNvPr id="43090" name="Freeform 155"/>
              <p:cNvSpPr>
                <a:spLocks/>
              </p:cNvSpPr>
              <p:nvPr/>
            </p:nvSpPr>
            <p:spPr bwMode="auto">
              <a:xfrm>
                <a:off x="2620000" y="5617081"/>
                <a:ext cx="151334" cy="128068"/>
              </a:xfrm>
              <a:custGeom>
                <a:avLst/>
                <a:gdLst>
                  <a:gd name="T0" fmla="*/ 2147483647 w 77"/>
                  <a:gd name="T1" fmla="*/ 2147483647 h 80"/>
                  <a:gd name="T2" fmla="*/ 2147483647 w 77"/>
                  <a:gd name="T3" fmla="*/ 2147483647 h 80"/>
                  <a:gd name="T4" fmla="*/ 2147483647 w 77"/>
                  <a:gd name="T5" fmla="*/ 2147483647 h 80"/>
                  <a:gd name="T6" fmla="*/ 2147483647 w 77"/>
                  <a:gd name="T7" fmla="*/ 2147483647 h 80"/>
                  <a:gd name="T8" fmla="*/ 2147483647 w 77"/>
                  <a:gd name="T9" fmla="*/ 2147483647 h 80"/>
                  <a:gd name="T10" fmla="*/ 2147483647 w 77"/>
                  <a:gd name="T11" fmla="*/ 2147483647 h 80"/>
                  <a:gd name="T12" fmla="*/ 2147483647 w 77"/>
                  <a:gd name="T13" fmla="*/ 2147483647 h 80"/>
                  <a:gd name="T14" fmla="*/ 2147483647 w 77"/>
                  <a:gd name="T15" fmla="*/ 0 h 80"/>
                  <a:gd name="T16" fmla="*/ 2147483647 w 77"/>
                  <a:gd name="T17" fmla="*/ 0 h 80"/>
                  <a:gd name="T18" fmla="*/ 2147483647 w 77"/>
                  <a:gd name="T19" fmla="*/ 2147483647 h 80"/>
                  <a:gd name="T20" fmla="*/ 2147483647 w 77"/>
                  <a:gd name="T21" fmla="*/ 2147483647 h 80"/>
                  <a:gd name="T22" fmla="*/ 2147483647 w 77"/>
                  <a:gd name="T23" fmla="*/ 2147483647 h 80"/>
                  <a:gd name="T24" fmla="*/ 2147483647 w 77"/>
                  <a:gd name="T25" fmla="*/ 2147483647 h 80"/>
                  <a:gd name="T26" fmla="*/ 2147483647 w 77"/>
                  <a:gd name="T27" fmla="*/ 2147483647 h 80"/>
                  <a:gd name="T28" fmla="*/ 2147483647 w 77"/>
                  <a:gd name="T29" fmla="*/ 2147483647 h 80"/>
                  <a:gd name="T30" fmla="*/ 0 w 77"/>
                  <a:gd name="T31" fmla="*/ 2147483647 h 80"/>
                  <a:gd name="T32" fmla="*/ 0 w 77"/>
                  <a:gd name="T33" fmla="*/ 2147483647 h 80"/>
                  <a:gd name="T34" fmla="*/ 2147483647 w 77"/>
                  <a:gd name="T35" fmla="*/ 2147483647 h 80"/>
                  <a:gd name="T36" fmla="*/ 2147483647 w 77"/>
                  <a:gd name="T37" fmla="*/ 2147483647 h 80"/>
                  <a:gd name="T38" fmla="*/ 2147483647 w 77"/>
                  <a:gd name="T39" fmla="*/ 2147483647 h 80"/>
                  <a:gd name="T40" fmla="*/ 2147483647 w 77"/>
                  <a:gd name="T41" fmla="*/ 2147483647 h 80"/>
                  <a:gd name="T42" fmla="*/ 2147483647 w 77"/>
                  <a:gd name="T43" fmla="*/ 2147483647 h 80"/>
                  <a:gd name="T44" fmla="*/ 2147483647 w 77"/>
                  <a:gd name="T45" fmla="*/ 2147483647 h 80"/>
                  <a:gd name="T46" fmla="*/ 2147483647 w 77"/>
                  <a:gd name="T47" fmla="*/ 2147483647 h 80"/>
                  <a:gd name="T48" fmla="*/ 2147483647 w 77"/>
                  <a:gd name="T49" fmla="*/ 2147483647 h 80"/>
                  <a:gd name="T50" fmla="*/ 2147483647 w 77"/>
                  <a:gd name="T51" fmla="*/ 2147483647 h 80"/>
                  <a:gd name="T52" fmla="*/ 2147483647 w 77"/>
                  <a:gd name="T53" fmla="*/ 2147483647 h 80"/>
                  <a:gd name="T54" fmla="*/ 2147483647 w 77"/>
                  <a:gd name="T55" fmla="*/ 2147483647 h 80"/>
                  <a:gd name="T56" fmla="*/ 2147483647 w 77"/>
                  <a:gd name="T57" fmla="*/ 2147483647 h 80"/>
                  <a:gd name="T58" fmla="*/ 2147483647 w 77"/>
                  <a:gd name="T59" fmla="*/ 2147483647 h 80"/>
                  <a:gd name="T60" fmla="*/ 2147483647 w 77"/>
                  <a:gd name="T61" fmla="*/ 2147483647 h 80"/>
                  <a:gd name="T62" fmla="*/ 2147483647 w 77"/>
                  <a:gd name="T63" fmla="*/ 2147483647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80"/>
                  <a:gd name="T98" fmla="*/ 77 w 77"/>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80">
                    <a:moveTo>
                      <a:pt x="77" y="41"/>
                    </a:moveTo>
                    <a:lnTo>
                      <a:pt x="77" y="36"/>
                    </a:lnTo>
                    <a:lnTo>
                      <a:pt x="75" y="32"/>
                    </a:lnTo>
                    <a:lnTo>
                      <a:pt x="74" y="29"/>
                    </a:lnTo>
                    <a:lnTo>
                      <a:pt x="74" y="24"/>
                    </a:lnTo>
                    <a:lnTo>
                      <a:pt x="72" y="21"/>
                    </a:lnTo>
                    <a:lnTo>
                      <a:pt x="69" y="17"/>
                    </a:lnTo>
                    <a:lnTo>
                      <a:pt x="68" y="14"/>
                    </a:lnTo>
                    <a:lnTo>
                      <a:pt x="65" y="12"/>
                    </a:lnTo>
                    <a:lnTo>
                      <a:pt x="63" y="9"/>
                    </a:lnTo>
                    <a:lnTo>
                      <a:pt x="60" y="6"/>
                    </a:lnTo>
                    <a:lnTo>
                      <a:pt x="56" y="5"/>
                    </a:lnTo>
                    <a:lnTo>
                      <a:pt x="53" y="3"/>
                    </a:lnTo>
                    <a:lnTo>
                      <a:pt x="50" y="2"/>
                    </a:lnTo>
                    <a:lnTo>
                      <a:pt x="47" y="2"/>
                    </a:lnTo>
                    <a:lnTo>
                      <a:pt x="42" y="0"/>
                    </a:lnTo>
                    <a:lnTo>
                      <a:pt x="38" y="0"/>
                    </a:lnTo>
                    <a:lnTo>
                      <a:pt x="35" y="0"/>
                    </a:lnTo>
                    <a:lnTo>
                      <a:pt x="30" y="2"/>
                    </a:lnTo>
                    <a:lnTo>
                      <a:pt x="27" y="2"/>
                    </a:lnTo>
                    <a:lnTo>
                      <a:pt x="24" y="3"/>
                    </a:lnTo>
                    <a:lnTo>
                      <a:pt x="21" y="5"/>
                    </a:lnTo>
                    <a:lnTo>
                      <a:pt x="17" y="6"/>
                    </a:lnTo>
                    <a:lnTo>
                      <a:pt x="14" y="9"/>
                    </a:lnTo>
                    <a:lnTo>
                      <a:pt x="12" y="12"/>
                    </a:lnTo>
                    <a:lnTo>
                      <a:pt x="9" y="14"/>
                    </a:lnTo>
                    <a:lnTo>
                      <a:pt x="8" y="17"/>
                    </a:lnTo>
                    <a:lnTo>
                      <a:pt x="5" y="21"/>
                    </a:lnTo>
                    <a:lnTo>
                      <a:pt x="3" y="24"/>
                    </a:lnTo>
                    <a:lnTo>
                      <a:pt x="3" y="29"/>
                    </a:lnTo>
                    <a:lnTo>
                      <a:pt x="2" y="32"/>
                    </a:lnTo>
                    <a:lnTo>
                      <a:pt x="0" y="36"/>
                    </a:lnTo>
                    <a:lnTo>
                      <a:pt x="0" y="41"/>
                    </a:lnTo>
                    <a:lnTo>
                      <a:pt x="0" y="45"/>
                    </a:lnTo>
                    <a:lnTo>
                      <a:pt x="2" y="48"/>
                    </a:lnTo>
                    <a:lnTo>
                      <a:pt x="3" y="51"/>
                    </a:lnTo>
                    <a:lnTo>
                      <a:pt x="3" y="56"/>
                    </a:lnTo>
                    <a:lnTo>
                      <a:pt x="5" y="59"/>
                    </a:lnTo>
                    <a:lnTo>
                      <a:pt x="8" y="62"/>
                    </a:lnTo>
                    <a:lnTo>
                      <a:pt x="9" y="65"/>
                    </a:lnTo>
                    <a:lnTo>
                      <a:pt x="12" y="68"/>
                    </a:lnTo>
                    <a:lnTo>
                      <a:pt x="14" y="71"/>
                    </a:lnTo>
                    <a:lnTo>
                      <a:pt x="17" y="74"/>
                    </a:lnTo>
                    <a:lnTo>
                      <a:pt x="21" y="75"/>
                    </a:lnTo>
                    <a:lnTo>
                      <a:pt x="24" y="77"/>
                    </a:lnTo>
                    <a:lnTo>
                      <a:pt x="27" y="78"/>
                    </a:lnTo>
                    <a:lnTo>
                      <a:pt x="30" y="78"/>
                    </a:lnTo>
                    <a:lnTo>
                      <a:pt x="35" y="80"/>
                    </a:lnTo>
                    <a:lnTo>
                      <a:pt x="38" y="80"/>
                    </a:lnTo>
                    <a:lnTo>
                      <a:pt x="42" y="80"/>
                    </a:lnTo>
                    <a:lnTo>
                      <a:pt x="47" y="78"/>
                    </a:lnTo>
                    <a:lnTo>
                      <a:pt x="50" y="78"/>
                    </a:lnTo>
                    <a:lnTo>
                      <a:pt x="53" y="77"/>
                    </a:lnTo>
                    <a:lnTo>
                      <a:pt x="56" y="75"/>
                    </a:lnTo>
                    <a:lnTo>
                      <a:pt x="60" y="74"/>
                    </a:lnTo>
                    <a:lnTo>
                      <a:pt x="63" y="71"/>
                    </a:lnTo>
                    <a:lnTo>
                      <a:pt x="65" y="68"/>
                    </a:lnTo>
                    <a:lnTo>
                      <a:pt x="68" y="65"/>
                    </a:lnTo>
                    <a:lnTo>
                      <a:pt x="69" y="62"/>
                    </a:lnTo>
                    <a:lnTo>
                      <a:pt x="72" y="59"/>
                    </a:lnTo>
                    <a:lnTo>
                      <a:pt x="74" y="56"/>
                    </a:lnTo>
                    <a:lnTo>
                      <a:pt x="74" y="51"/>
                    </a:lnTo>
                    <a:lnTo>
                      <a:pt x="75" y="48"/>
                    </a:lnTo>
                    <a:lnTo>
                      <a:pt x="77" y="45"/>
                    </a:lnTo>
                    <a:lnTo>
                      <a:pt x="77" y="41"/>
                    </a:lnTo>
                    <a:close/>
                  </a:path>
                </a:pathLst>
              </a:custGeom>
              <a:solidFill>
                <a:srgbClr val="FFFFFF"/>
              </a:solidFill>
              <a:ln w="9525">
                <a:solidFill>
                  <a:srgbClr val="000000"/>
                </a:solidFill>
                <a:round/>
                <a:headEnd/>
                <a:tailEnd/>
              </a:ln>
            </p:spPr>
            <p:txBody>
              <a:bodyPr/>
              <a:lstStyle/>
              <a:p>
                <a:endParaRPr lang="it-IT"/>
              </a:p>
            </p:txBody>
          </p:sp>
          <p:sp>
            <p:nvSpPr>
              <p:cNvPr id="43091" name="Line 157"/>
              <p:cNvSpPr>
                <a:spLocks noChangeShapeType="1"/>
              </p:cNvSpPr>
              <p:nvPr/>
            </p:nvSpPr>
            <p:spPr bwMode="auto">
              <a:xfrm>
                <a:off x="2665204" y="5682715"/>
                <a:ext cx="60926" cy="1601"/>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43083" name="Group 151"/>
            <p:cNvGrpSpPr>
              <a:grpSpLocks/>
            </p:cNvGrpSpPr>
            <p:nvPr/>
          </p:nvGrpSpPr>
          <p:grpSpPr bwMode="auto">
            <a:xfrm>
              <a:off x="827584" y="5661248"/>
              <a:ext cx="151334" cy="128068"/>
              <a:chOff x="2620000" y="5617081"/>
              <a:chExt cx="151334" cy="128068"/>
            </a:xfrm>
          </p:grpSpPr>
          <p:sp>
            <p:nvSpPr>
              <p:cNvPr id="43088" name="Freeform 155"/>
              <p:cNvSpPr>
                <a:spLocks/>
              </p:cNvSpPr>
              <p:nvPr/>
            </p:nvSpPr>
            <p:spPr bwMode="auto">
              <a:xfrm>
                <a:off x="2620000" y="5617081"/>
                <a:ext cx="151334" cy="128068"/>
              </a:xfrm>
              <a:custGeom>
                <a:avLst/>
                <a:gdLst>
                  <a:gd name="T0" fmla="*/ 2147483647 w 77"/>
                  <a:gd name="T1" fmla="*/ 2147483647 h 80"/>
                  <a:gd name="T2" fmla="*/ 2147483647 w 77"/>
                  <a:gd name="T3" fmla="*/ 2147483647 h 80"/>
                  <a:gd name="T4" fmla="*/ 2147483647 w 77"/>
                  <a:gd name="T5" fmla="*/ 2147483647 h 80"/>
                  <a:gd name="T6" fmla="*/ 2147483647 w 77"/>
                  <a:gd name="T7" fmla="*/ 2147483647 h 80"/>
                  <a:gd name="T8" fmla="*/ 2147483647 w 77"/>
                  <a:gd name="T9" fmla="*/ 2147483647 h 80"/>
                  <a:gd name="T10" fmla="*/ 2147483647 w 77"/>
                  <a:gd name="T11" fmla="*/ 2147483647 h 80"/>
                  <a:gd name="T12" fmla="*/ 2147483647 w 77"/>
                  <a:gd name="T13" fmla="*/ 2147483647 h 80"/>
                  <a:gd name="T14" fmla="*/ 2147483647 w 77"/>
                  <a:gd name="T15" fmla="*/ 0 h 80"/>
                  <a:gd name="T16" fmla="*/ 2147483647 w 77"/>
                  <a:gd name="T17" fmla="*/ 0 h 80"/>
                  <a:gd name="T18" fmla="*/ 2147483647 w 77"/>
                  <a:gd name="T19" fmla="*/ 2147483647 h 80"/>
                  <a:gd name="T20" fmla="*/ 2147483647 w 77"/>
                  <a:gd name="T21" fmla="*/ 2147483647 h 80"/>
                  <a:gd name="T22" fmla="*/ 2147483647 w 77"/>
                  <a:gd name="T23" fmla="*/ 2147483647 h 80"/>
                  <a:gd name="T24" fmla="*/ 2147483647 w 77"/>
                  <a:gd name="T25" fmla="*/ 2147483647 h 80"/>
                  <a:gd name="T26" fmla="*/ 2147483647 w 77"/>
                  <a:gd name="T27" fmla="*/ 2147483647 h 80"/>
                  <a:gd name="T28" fmla="*/ 2147483647 w 77"/>
                  <a:gd name="T29" fmla="*/ 2147483647 h 80"/>
                  <a:gd name="T30" fmla="*/ 0 w 77"/>
                  <a:gd name="T31" fmla="*/ 2147483647 h 80"/>
                  <a:gd name="T32" fmla="*/ 0 w 77"/>
                  <a:gd name="T33" fmla="*/ 2147483647 h 80"/>
                  <a:gd name="T34" fmla="*/ 2147483647 w 77"/>
                  <a:gd name="T35" fmla="*/ 2147483647 h 80"/>
                  <a:gd name="T36" fmla="*/ 2147483647 w 77"/>
                  <a:gd name="T37" fmla="*/ 2147483647 h 80"/>
                  <a:gd name="T38" fmla="*/ 2147483647 w 77"/>
                  <a:gd name="T39" fmla="*/ 2147483647 h 80"/>
                  <a:gd name="T40" fmla="*/ 2147483647 w 77"/>
                  <a:gd name="T41" fmla="*/ 2147483647 h 80"/>
                  <a:gd name="T42" fmla="*/ 2147483647 w 77"/>
                  <a:gd name="T43" fmla="*/ 2147483647 h 80"/>
                  <a:gd name="T44" fmla="*/ 2147483647 w 77"/>
                  <a:gd name="T45" fmla="*/ 2147483647 h 80"/>
                  <a:gd name="T46" fmla="*/ 2147483647 w 77"/>
                  <a:gd name="T47" fmla="*/ 2147483647 h 80"/>
                  <a:gd name="T48" fmla="*/ 2147483647 w 77"/>
                  <a:gd name="T49" fmla="*/ 2147483647 h 80"/>
                  <a:gd name="T50" fmla="*/ 2147483647 w 77"/>
                  <a:gd name="T51" fmla="*/ 2147483647 h 80"/>
                  <a:gd name="T52" fmla="*/ 2147483647 w 77"/>
                  <a:gd name="T53" fmla="*/ 2147483647 h 80"/>
                  <a:gd name="T54" fmla="*/ 2147483647 w 77"/>
                  <a:gd name="T55" fmla="*/ 2147483647 h 80"/>
                  <a:gd name="T56" fmla="*/ 2147483647 w 77"/>
                  <a:gd name="T57" fmla="*/ 2147483647 h 80"/>
                  <a:gd name="T58" fmla="*/ 2147483647 w 77"/>
                  <a:gd name="T59" fmla="*/ 2147483647 h 80"/>
                  <a:gd name="T60" fmla="*/ 2147483647 w 77"/>
                  <a:gd name="T61" fmla="*/ 2147483647 h 80"/>
                  <a:gd name="T62" fmla="*/ 2147483647 w 77"/>
                  <a:gd name="T63" fmla="*/ 2147483647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80"/>
                  <a:gd name="T98" fmla="*/ 77 w 77"/>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80">
                    <a:moveTo>
                      <a:pt x="77" y="41"/>
                    </a:moveTo>
                    <a:lnTo>
                      <a:pt x="77" y="36"/>
                    </a:lnTo>
                    <a:lnTo>
                      <a:pt x="75" y="32"/>
                    </a:lnTo>
                    <a:lnTo>
                      <a:pt x="74" y="29"/>
                    </a:lnTo>
                    <a:lnTo>
                      <a:pt x="74" y="24"/>
                    </a:lnTo>
                    <a:lnTo>
                      <a:pt x="72" y="21"/>
                    </a:lnTo>
                    <a:lnTo>
                      <a:pt x="69" y="17"/>
                    </a:lnTo>
                    <a:lnTo>
                      <a:pt x="68" y="14"/>
                    </a:lnTo>
                    <a:lnTo>
                      <a:pt x="65" y="12"/>
                    </a:lnTo>
                    <a:lnTo>
                      <a:pt x="63" y="9"/>
                    </a:lnTo>
                    <a:lnTo>
                      <a:pt x="60" y="6"/>
                    </a:lnTo>
                    <a:lnTo>
                      <a:pt x="56" y="5"/>
                    </a:lnTo>
                    <a:lnTo>
                      <a:pt x="53" y="3"/>
                    </a:lnTo>
                    <a:lnTo>
                      <a:pt x="50" y="2"/>
                    </a:lnTo>
                    <a:lnTo>
                      <a:pt x="47" y="2"/>
                    </a:lnTo>
                    <a:lnTo>
                      <a:pt x="42" y="0"/>
                    </a:lnTo>
                    <a:lnTo>
                      <a:pt x="38" y="0"/>
                    </a:lnTo>
                    <a:lnTo>
                      <a:pt x="35" y="0"/>
                    </a:lnTo>
                    <a:lnTo>
                      <a:pt x="30" y="2"/>
                    </a:lnTo>
                    <a:lnTo>
                      <a:pt x="27" y="2"/>
                    </a:lnTo>
                    <a:lnTo>
                      <a:pt x="24" y="3"/>
                    </a:lnTo>
                    <a:lnTo>
                      <a:pt x="21" y="5"/>
                    </a:lnTo>
                    <a:lnTo>
                      <a:pt x="17" y="6"/>
                    </a:lnTo>
                    <a:lnTo>
                      <a:pt x="14" y="9"/>
                    </a:lnTo>
                    <a:lnTo>
                      <a:pt x="12" y="12"/>
                    </a:lnTo>
                    <a:lnTo>
                      <a:pt x="9" y="14"/>
                    </a:lnTo>
                    <a:lnTo>
                      <a:pt x="8" y="17"/>
                    </a:lnTo>
                    <a:lnTo>
                      <a:pt x="5" y="21"/>
                    </a:lnTo>
                    <a:lnTo>
                      <a:pt x="3" y="24"/>
                    </a:lnTo>
                    <a:lnTo>
                      <a:pt x="3" y="29"/>
                    </a:lnTo>
                    <a:lnTo>
                      <a:pt x="2" y="32"/>
                    </a:lnTo>
                    <a:lnTo>
                      <a:pt x="0" y="36"/>
                    </a:lnTo>
                    <a:lnTo>
                      <a:pt x="0" y="41"/>
                    </a:lnTo>
                    <a:lnTo>
                      <a:pt x="0" y="45"/>
                    </a:lnTo>
                    <a:lnTo>
                      <a:pt x="2" y="48"/>
                    </a:lnTo>
                    <a:lnTo>
                      <a:pt x="3" y="51"/>
                    </a:lnTo>
                    <a:lnTo>
                      <a:pt x="3" y="56"/>
                    </a:lnTo>
                    <a:lnTo>
                      <a:pt x="5" y="59"/>
                    </a:lnTo>
                    <a:lnTo>
                      <a:pt x="8" y="62"/>
                    </a:lnTo>
                    <a:lnTo>
                      <a:pt x="9" y="65"/>
                    </a:lnTo>
                    <a:lnTo>
                      <a:pt x="12" y="68"/>
                    </a:lnTo>
                    <a:lnTo>
                      <a:pt x="14" y="71"/>
                    </a:lnTo>
                    <a:lnTo>
                      <a:pt x="17" y="74"/>
                    </a:lnTo>
                    <a:lnTo>
                      <a:pt x="21" y="75"/>
                    </a:lnTo>
                    <a:lnTo>
                      <a:pt x="24" y="77"/>
                    </a:lnTo>
                    <a:lnTo>
                      <a:pt x="27" y="78"/>
                    </a:lnTo>
                    <a:lnTo>
                      <a:pt x="30" y="78"/>
                    </a:lnTo>
                    <a:lnTo>
                      <a:pt x="35" y="80"/>
                    </a:lnTo>
                    <a:lnTo>
                      <a:pt x="38" y="80"/>
                    </a:lnTo>
                    <a:lnTo>
                      <a:pt x="42" y="80"/>
                    </a:lnTo>
                    <a:lnTo>
                      <a:pt x="47" y="78"/>
                    </a:lnTo>
                    <a:lnTo>
                      <a:pt x="50" y="78"/>
                    </a:lnTo>
                    <a:lnTo>
                      <a:pt x="53" y="77"/>
                    </a:lnTo>
                    <a:lnTo>
                      <a:pt x="56" y="75"/>
                    </a:lnTo>
                    <a:lnTo>
                      <a:pt x="60" y="74"/>
                    </a:lnTo>
                    <a:lnTo>
                      <a:pt x="63" y="71"/>
                    </a:lnTo>
                    <a:lnTo>
                      <a:pt x="65" y="68"/>
                    </a:lnTo>
                    <a:lnTo>
                      <a:pt x="68" y="65"/>
                    </a:lnTo>
                    <a:lnTo>
                      <a:pt x="69" y="62"/>
                    </a:lnTo>
                    <a:lnTo>
                      <a:pt x="72" y="59"/>
                    </a:lnTo>
                    <a:lnTo>
                      <a:pt x="74" y="56"/>
                    </a:lnTo>
                    <a:lnTo>
                      <a:pt x="74" y="51"/>
                    </a:lnTo>
                    <a:lnTo>
                      <a:pt x="75" y="48"/>
                    </a:lnTo>
                    <a:lnTo>
                      <a:pt x="77" y="45"/>
                    </a:lnTo>
                    <a:lnTo>
                      <a:pt x="77" y="41"/>
                    </a:lnTo>
                    <a:close/>
                  </a:path>
                </a:pathLst>
              </a:custGeom>
              <a:solidFill>
                <a:srgbClr val="FFFFFF"/>
              </a:solidFill>
              <a:ln w="9525">
                <a:solidFill>
                  <a:srgbClr val="000000"/>
                </a:solidFill>
                <a:round/>
                <a:headEnd/>
                <a:tailEnd/>
              </a:ln>
            </p:spPr>
            <p:txBody>
              <a:bodyPr/>
              <a:lstStyle/>
              <a:p>
                <a:endParaRPr lang="it-IT"/>
              </a:p>
            </p:txBody>
          </p:sp>
          <p:sp>
            <p:nvSpPr>
              <p:cNvPr id="43089" name="Line 157"/>
              <p:cNvSpPr>
                <a:spLocks noChangeShapeType="1"/>
              </p:cNvSpPr>
              <p:nvPr/>
            </p:nvSpPr>
            <p:spPr bwMode="auto">
              <a:xfrm>
                <a:off x="2665204" y="5682715"/>
                <a:ext cx="60926" cy="1601"/>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cxnSp>
          <p:nvCxnSpPr>
            <p:cNvPr id="43084" name="Straight Arrow Connector 171"/>
            <p:cNvCxnSpPr>
              <a:cxnSpLocks noChangeShapeType="1"/>
            </p:cNvCxnSpPr>
            <p:nvPr/>
          </p:nvCxnSpPr>
          <p:spPr bwMode="auto">
            <a:xfrm>
              <a:off x="1043608" y="4797152"/>
              <a:ext cx="576064" cy="936104"/>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3085" name="Straight Arrow Connector 173"/>
            <p:cNvCxnSpPr>
              <a:cxnSpLocks noChangeShapeType="1"/>
            </p:cNvCxnSpPr>
            <p:nvPr/>
          </p:nvCxnSpPr>
          <p:spPr bwMode="auto">
            <a:xfrm flipH="1">
              <a:off x="1979712" y="5013176"/>
              <a:ext cx="432048" cy="72008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3086" name="Straight Arrow Connector 176"/>
            <p:cNvCxnSpPr>
              <a:cxnSpLocks noChangeShapeType="1"/>
            </p:cNvCxnSpPr>
            <p:nvPr/>
          </p:nvCxnSpPr>
          <p:spPr bwMode="auto">
            <a:xfrm flipH="1">
              <a:off x="2051720" y="5589240"/>
              <a:ext cx="504056" cy="288032"/>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3087" name="Straight Arrow Connector 181"/>
            <p:cNvCxnSpPr>
              <a:cxnSpLocks noChangeShapeType="1"/>
            </p:cNvCxnSpPr>
            <p:nvPr/>
          </p:nvCxnSpPr>
          <p:spPr bwMode="auto">
            <a:xfrm>
              <a:off x="971600" y="5733256"/>
              <a:ext cx="504056" cy="144016"/>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subTnLst>
                                    <p:set>
                                      <p:cBhvr override="childStyle">
                                        <p:cTn dur="1" fill="hold" display="0" masterRel="nextClick" afterEffect="1"/>
                                        <p:tgtEl>
                                          <p:spTgt spid="82"/>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836613"/>
            <a:ext cx="5400675"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a:xfrm>
            <a:off x="827088" y="188913"/>
            <a:ext cx="6643687" cy="500062"/>
          </a:xfrm>
        </p:spPr>
        <p:txBody>
          <a:bodyPr/>
          <a:lstStyle/>
          <a:p>
            <a:r>
              <a:rPr lang="en-US" sz="2800" b="1" smtClean="0"/>
              <a:t>Deployment of AONGC WFS Cameras</a:t>
            </a:r>
          </a:p>
        </p:txBody>
      </p:sp>
      <p:sp>
        <p:nvSpPr>
          <p:cNvPr id="12292" name="Date Placeholder 1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12293" name="Slide Number Placeholder 1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9BD845F3-5641-44E6-975C-735C6F576E5F}" type="slidenum">
              <a:rPr lang="en-US" sz="1400" smtClean="0"/>
              <a:pPr/>
              <a:t>4</a:t>
            </a:fld>
            <a:endParaRPr lang="en-US" sz="1400" smtClean="0"/>
          </a:p>
        </p:txBody>
      </p:sp>
      <p:sp>
        <p:nvSpPr>
          <p:cNvPr id="12294" name="Footer Placeholder 1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grpSp>
        <p:nvGrpSpPr>
          <p:cNvPr id="12295" name="Group 18"/>
          <p:cNvGrpSpPr>
            <a:grpSpLocks/>
          </p:cNvGrpSpPr>
          <p:nvPr/>
        </p:nvGrpSpPr>
        <p:grpSpPr bwMode="auto">
          <a:xfrm>
            <a:off x="6443663" y="4221163"/>
            <a:ext cx="2232025" cy="1755775"/>
            <a:chOff x="2843808" y="4581128"/>
            <a:chExt cx="2232248" cy="1755171"/>
          </a:xfrm>
        </p:grpSpPr>
        <p:pic>
          <p:nvPicPr>
            <p:cNvPr id="12305" name="Picture 18" descr="HAW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725144"/>
              <a:ext cx="2232248" cy="161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Text Box 9"/>
            <p:cNvSpPr txBox="1">
              <a:spLocks noChangeArrowheads="1"/>
            </p:cNvSpPr>
            <p:nvPr/>
          </p:nvSpPr>
          <p:spPr bwMode="auto">
            <a:xfrm>
              <a:off x="3563888" y="4581128"/>
              <a:ext cx="1008112" cy="427979"/>
            </a:xfrm>
            <a:prstGeom prst="rect">
              <a:avLst/>
            </a:prstGeom>
            <a:solidFill>
              <a:srgbClr val="CCFFFF"/>
            </a:solidFill>
            <a:ln w="9525">
              <a:solidFill>
                <a:schemeClr val="tx1"/>
              </a:solidFill>
              <a:miter lim="800000"/>
              <a:headEnd/>
              <a:tailEnd/>
            </a:ln>
          </p:spPr>
          <p:txBody>
            <a:bodyPr lIns="0" tIns="90000" rIns="90000" bIns="90000">
              <a:spAutoFit/>
            </a:bodyPr>
            <a:lstStyle>
              <a:lvl1pPr marL="358775" indent="-179388"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ts val="600"/>
                </a:spcBef>
              </a:pPr>
              <a:r>
                <a:rPr lang="en-US" sz="1600" b="1">
                  <a:solidFill>
                    <a:srgbClr val="0000FF"/>
                  </a:solidFill>
                </a:rPr>
                <a:t>HAWKI</a:t>
              </a:r>
            </a:p>
          </p:txBody>
        </p:sp>
      </p:grpSp>
      <p:grpSp>
        <p:nvGrpSpPr>
          <p:cNvPr id="12296" name="Group 22"/>
          <p:cNvGrpSpPr>
            <a:grpSpLocks/>
          </p:cNvGrpSpPr>
          <p:nvPr/>
        </p:nvGrpSpPr>
        <p:grpSpPr bwMode="auto">
          <a:xfrm>
            <a:off x="250825" y="3860800"/>
            <a:ext cx="2160588" cy="1939925"/>
            <a:chOff x="4932040" y="4869160"/>
            <a:chExt cx="2160240" cy="1940146"/>
          </a:xfrm>
        </p:grpSpPr>
        <p:pic>
          <p:nvPicPr>
            <p:cNvPr id="12303" name="Picture 20" descr="http://www.eso.org/sci/facilities/develop/instruments/sphere/img/sphereSche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869160"/>
              <a:ext cx="2160240" cy="166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9"/>
            <p:cNvSpPr txBox="1">
              <a:spLocks noChangeArrowheads="1"/>
            </p:cNvSpPr>
            <p:nvPr/>
          </p:nvSpPr>
          <p:spPr bwMode="auto">
            <a:xfrm>
              <a:off x="5364088" y="6381327"/>
              <a:ext cx="1152128" cy="427979"/>
            </a:xfrm>
            <a:prstGeom prst="rect">
              <a:avLst/>
            </a:prstGeom>
            <a:solidFill>
              <a:srgbClr val="CCFFFF"/>
            </a:solidFill>
            <a:ln w="9525">
              <a:solidFill>
                <a:schemeClr val="tx1"/>
              </a:solidFill>
              <a:miter lim="800000"/>
              <a:headEnd/>
              <a:tailEnd/>
            </a:ln>
          </p:spPr>
          <p:txBody>
            <a:bodyPr lIns="0" tIns="90000" rIns="90000" bIns="90000">
              <a:spAutoFit/>
            </a:bodyPr>
            <a:lstStyle>
              <a:lvl1pPr marL="358775" indent="-179388"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ts val="600"/>
                </a:spcBef>
              </a:pPr>
              <a:r>
                <a:rPr lang="en-US" sz="1600" b="1">
                  <a:solidFill>
                    <a:srgbClr val="0000FF"/>
                  </a:solidFill>
                </a:rPr>
                <a:t>SPHERE</a:t>
              </a:r>
            </a:p>
          </p:txBody>
        </p:sp>
      </p:grpSp>
      <p:grpSp>
        <p:nvGrpSpPr>
          <p:cNvPr id="12297" name="Group 24"/>
          <p:cNvGrpSpPr>
            <a:grpSpLocks/>
          </p:cNvGrpSpPr>
          <p:nvPr/>
        </p:nvGrpSpPr>
        <p:grpSpPr bwMode="auto">
          <a:xfrm>
            <a:off x="6588125" y="836613"/>
            <a:ext cx="2043113" cy="1939925"/>
            <a:chOff x="6813589" y="4725144"/>
            <a:chExt cx="2042379" cy="1940083"/>
          </a:xfrm>
        </p:grpSpPr>
        <p:pic>
          <p:nvPicPr>
            <p:cNvPr id="12301"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3589" y="4725144"/>
              <a:ext cx="2042379"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9"/>
            <p:cNvSpPr txBox="1">
              <a:spLocks noChangeArrowheads="1"/>
            </p:cNvSpPr>
            <p:nvPr/>
          </p:nvSpPr>
          <p:spPr bwMode="auto">
            <a:xfrm>
              <a:off x="7317563" y="6237248"/>
              <a:ext cx="1152128" cy="427979"/>
            </a:xfrm>
            <a:prstGeom prst="rect">
              <a:avLst/>
            </a:prstGeom>
            <a:solidFill>
              <a:srgbClr val="CCFFFF"/>
            </a:solidFill>
            <a:ln w="9525">
              <a:solidFill>
                <a:schemeClr val="tx1"/>
              </a:solidFill>
              <a:miter lim="800000"/>
              <a:headEnd/>
              <a:tailEnd/>
            </a:ln>
          </p:spPr>
          <p:txBody>
            <a:bodyPr lIns="0" tIns="90000" rIns="90000" bIns="90000">
              <a:spAutoFit/>
            </a:bodyPr>
            <a:lstStyle>
              <a:lvl1pPr marL="358775" indent="-179388"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ts val="600"/>
                </a:spcBef>
              </a:pPr>
              <a:r>
                <a:rPr lang="en-US" sz="1600" b="1">
                  <a:solidFill>
                    <a:srgbClr val="0000FF"/>
                  </a:solidFill>
                </a:rPr>
                <a:t>ERIS</a:t>
              </a:r>
            </a:p>
          </p:txBody>
        </p:sp>
      </p:grpSp>
      <p:grpSp>
        <p:nvGrpSpPr>
          <p:cNvPr id="12298" name="Group 15"/>
          <p:cNvGrpSpPr>
            <a:grpSpLocks/>
          </p:cNvGrpSpPr>
          <p:nvPr/>
        </p:nvGrpSpPr>
        <p:grpSpPr bwMode="auto">
          <a:xfrm>
            <a:off x="3276600" y="4797425"/>
            <a:ext cx="2519363" cy="1820863"/>
            <a:chOff x="323528" y="4293096"/>
            <a:chExt cx="2520280" cy="1821586"/>
          </a:xfrm>
        </p:grpSpPr>
        <p:pic>
          <p:nvPicPr>
            <p:cNvPr id="12299" name="Picture 16" descr="http://muse.univ-lyon1.fr/IMG/jpg/MUSE_sept_2013_2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437112"/>
              <a:ext cx="2520280" cy="16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9"/>
            <p:cNvSpPr txBox="1">
              <a:spLocks noChangeArrowheads="1"/>
            </p:cNvSpPr>
            <p:nvPr/>
          </p:nvSpPr>
          <p:spPr bwMode="auto">
            <a:xfrm>
              <a:off x="1043608" y="4293096"/>
              <a:ext cx="864096" cy="427979"/>
            </a:xfrm>
            <a:prstGeom prst="rect">
              <a:avLst/>
            </a:prstGeom>
            <a:solidFill>
              <a:srgbClr val="CCFFFF"/>
            </a:solidFill>
            <a:ln w="9525">
              <a:solidFill>
                <a:schemeClr val="tx1"/>
              </a:solidFill>
              <a:miter lim="800000"/>
              <a:headEnd/>
              <a:tailEnd/>
            </a:ln>
          </p:spPr>
          <p:txBody>
            <a:bodyPr lIns="0" tIns="90000" rIns="90000" bIns="90000">
              <a:spAutoFit/>
            </a:bodyPr>
            <a:lstStyle>
              <a:lvl1pPr marL="358775" indent="-179388"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spcBef>
                  <a:spcPts val="600"/>
                </a:spcBef>
              </a:pPr>
              <a:r>
                <a:rPr lang="en-US" sz="1600" b="1">
                  <a:solidFill>
                    <a:srgbClr val="0000FF"/>
                  </a:solidFill>
                </a:rPr>
                <a:t>MUSE</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4213" y="115888"/>
            <a:ext cx="6886575" cy="776287"/>
          </a:xfrm>
        </p:spPr>
        <p:txBody>
          <a:bodyPr/>
          <a:lstStyle/>
          <a:p>
            <a:r>
              <a:rPr lang="en-US" sz="2800" smtClean="0"/>
              <a:t>CCD220 Impressive </a:t>
            </a:r>
            <a:br>
              <a:rPr lang="en-US" sz="2800" smtClean="0"/>
            </a:br>
            <a:r>
              <a:rPr lang="en-US" sz="2800" smtClean="0"/>
              <a:t>(Measured) Test Results</a:t>
            </a:r>
            <a:endParaRPr lang="en-US" sz="2400" i="1" smtClean="0"/>
          </a:p>
        </p:txBody>
      </p:sp>
      <p:sp>
        <p:nvSpPr>
          <p:cNvPr id="1331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133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133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17F94DC7-5C94-465C-84E5-2BEA2BAFBBD2}" type="slidenum">
              <a:rPr lang="en-US" sz="1400" smtClean="0"/>
              <a:pPr/>
              <a:t>5</a:t>
            </a:fld>
            <a:endParaRPr lang="en-US" sz="1400" smtClean="0"/>
          </a:p>
        </p:txBody>
      </p:sp>
      <p:graphicFrame>
        <p:nvGraphicFramePr>
          <p:cNvPr id="9" name="Table 8"/>
          <p:cNvGraphicFramePr>
            <a:graphicFrameLocks noGrp="1"/>
          </p:cNvGraphicFramePr>
          <p:nvPr/>
        </p:nvGraphicFramePr>
        <p:xfrm>
          <a:off x="755650" y="1268413"/>
          <a:ext cx="7704138" cy="2465387"/>
        </p:xfrm>
        <a:graphic>
          <a:graphicData uri="http://schemas.openxmlformats.org/drawingml/2006/table">
            <a:tbl>
              <a:tblPr/>
              <a:tblGrid>
                <a:gridCol w="3456062"/>
                <a:gridCol w="1936834"/>
                <a:gridCol w="2311242"/>
              </a:tblGrid>
              <a:tr h="395831">
                <a:tc>
                  <a:txBody>
                    <a:bodyPr/>
                    <a:lstStyle/>
                    <a:p>
                      <a:pPr algn="ctr">
                        <a:spcAft>
                          <a:spcPts val="0"/>
                        </a:spcAft>
                      </a:pPr>
                      <a:r>
                        <a:rPr lang="en-US" sz="2000" b="1" dirty="0">
                          <a:latin typeface="Arial" pitchFamily="34" charset="0"/>
                          <a:ea typeface="Times New Roman"/>
                          <a:cs typeface="Arial" pitchFamily="34" charset="0"/>
                        </a:rPr>
                        <a:t>Requirement</a:t>
                      </a:r>
                      <a:endParaRPr lang="en-US" sz="2400" b="1" dirty="0">
                        <a:latin typeface="Arial" pitchFamily="34" charset="0"/>
                        <a:ea typeface="Times New Roman"/>
                        <a:cs typeface="Arial"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algn="ctr">
                        <a:spcAft>
                          <a:spcPts val="0"/>
                        </a:spcAft>
                      </a:pPr>
                      <a:r>
                        <a:rPr lang="en-US" sz="2000" b="1" dirty="0" smtClean="0">
                          <a:latin typeface="Arial" pitchFamily="34" charset="0"/>
                          <a:ea typeface="Times New Roman"/>
                          <a:cs typeface="Arial" pitchFamily="34" charset="0"/>
                        </a:rPr>
                        <a:t>Measured</a:t>
                      </a:r>
                      <a:endParaRPr lang="en-US" sz="2400" b="1" dirty="0">
                        <a:latin typeface="Arial" pitchFamily="34" charset="0"/>
                        <a:ea typeface="Times New Roman"/>
                        <a:cs typeface="Arial"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algn="ctr">
                        <a:spcAft>
                          <a:spcPts val="0"/>
                        </a:spcAft>
                      </a:pPr>
                      <a:r>
                        <a:rPr lang="en-US" sz="2000" b="1" dirty="0">
                          <a:latin typeface="Arial" pitchFamily="34" charset="0"/>
                          <a:ea typeface="Times New Roman"/>
                          <a:cs typeface="Arial" pitchFamily="34" charset="0"/>
                        </a:rPr>
                        <a:t>Specification</a:t>
                      </a:r>
                      <a:endParaRPr lang="en-US" sz="2400" b="1" dirty="0">
                        <a:latin typeface="Arial" pitchFamily="34" charset="0"/>
                        <a:ea typeface="Times New Roman"/>
                        <a:cs typeface="Arial"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r>
              <a:tr h="335650">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600" dirty="0" smtClean="0">
                          <a:latin typeface="Arial" pitchFamily="34" charset="0"/>
                          <a:ea typeface="Times New Roman"/>
                          <a:cs typeface="Arial" pitchFamily="34" charset="0"/>
                        </a:rPr>
                        <a:t>Frame Rate:</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indent="0" algn="ctr" defTabSz="914400" rtl="0" eaLnBrk="1" fontAlgn="auto" latinLnBrk="0" hangingPunct="1">
                        <a:lnSpc>
                          <a:spcPct val="100000"/>
                        </a:lnSpc>
                        <a:spcBef>
                          <a:spcPts val="300"/>
                        </a:spcBef>
                        <a:spcAft>
                          <a:spcPts val="0"/>
                        </a:spcAft>
                        <a:buClrTx/>
                        <a:buSzTx/>
                        <a:buFontTx/>
                        <a:buNone/>
                        <a:tabLst/>
                        <a:defRPr/>
                      </a:pPr>
                      <a:r>
                        <a:rPr lang="en-US" sz="1600" dirty="0" smtClean="0">
                          <a:latin typeface="Arial" pitchFamily="34" charset="0"/>
                          <a:ea typeface="Times New Roman"/>
                          <a:cs typeface="Arial" pitchFamily="34" charset="0"/>
                        </a:rPr>
                        <a:t>&gt; 1,500 fps</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l">
                        <a:spcBef>
                          <a:spcPts val="300"/>
                        </a:spcBef>
                        <a:spcAft>
                          <a:spcPts val="0"/>
                        </a:spcAft>
                        <a:buFont typeface="Wingdings" pitchFamily="2" charset="2"/>
                        <a:buChar char="ü"/>
                      </a:pPr>
                      <a:r>
                        <a:rPr lang="en-US" sz="1600" dirty="0" smtClean="0">
                          <a:solidFill>
                            <a:srgbClr val="FF0000"/>
                          </a:solidFill>
                          <a:latin typeface="Arial" pitchFamily="34" charset="0"/>
                          <a:ea typeface="Times New Roman"/>
                          <a:cs typeface="Arial" pitchFamily="34" charset="0"/>
                        </a:rPr>
                        <a:t> </a:t>
                      </a:r>
                      <a:r>
                        <a:rPr lang="en-US" sz="1600" dirty="0" smtClean="0">
                          <a:latin typeface="Arial" pitchFamily="34" charset="0"/>
                          <a:ea typeface="Times New Roman"/>
                          <a:cs typeface="Arial" pitchFamily="34" charset="0"/>
                        </a:rPr>
                        <a:t>   &gt;1,200 fps </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48760">
                <a:tc>
                  <a:txBody>
                    <a:bodyPr/>
                    <a:lstStyle/>
                    <a:p>
                      <a:pPr algn="l">
                        <a:spcBef>
                          <a:spcPts val="300"/>
                        </a:spcBef>
                        <a:spcAft>
                          <a:spcPts val="0"/>
                        </a:spcAft>
                      </a:pPr>
                      <a:r>
                        <a:rPr lang="en-US" sz="1600" dirty="0">
                          <a:latin typeface="Arial" pitchFamily="34" charset="0"/>
                          <a:ea typeface="Times New Roman"/>
                          <a:cs typeface="Arial" pitchFamily="34" charset="0"/>
                        </a:rPr>
                        <a:t>Read </a:t>
                      </a:r>
                      <a:r>
                        <a:rPr lang="en-US" sz="1600" dirty="0" smtClean="0">
                          <a:latin typeface="Arial" pitchFamily="34" charset="0"/>
                          <a:ea typeface="Times New Roman"/>
                          <a:cs typeface="Arial" pitchFamily="34" charset="0"/>
                        </a:rPr>
                        <a:t>noise at gain </a:t>
                      </a:r>
                      <a:r>
                        <a:rPr lang="en-US" sz="1600" dirty="0">
                          <a:latin typeface="Arial" pitchFamily="34" charset="0"/>
                          <a:ea typeface="Times New Roman"/>
                          <a:cs typeface="Arial" pitchFamily="34" charset="0"/>
                        </a:rPr>
                        <a:t>of </a:t>
                      </a:r>
                      <a:r>
                        <a:rPr lang="en-US" sz="1600" dirty="0" smtClean="0">
                          <a:latin typeface="Arial" pitchFamily="34" charset="0"/>
                          <a:ea typeface="Times New Roman"/>
                          <a:cs typeface="Arial" pitchFamily="34" charset="0"/>
                        </a:rPr>
                        <a:t>300</a:t>
                      </a:r>
                      <a:endParaRPr lang="en-US" sz="1600" dirty="0">
                        <a:latin typeface="Arial" pitchFamily="34" charset="0"/>
                        <a:ea typeface="Times New Roman"/>
                        <a:cs typeface="Arial"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spcBef>
                          <a:spcPts val="300"/>
                        </a:spcBef>
                        <a:spcAft>
                          <a:spcPts val="0"/>
                        </a:spcAft>
                      </a:pPr>
                      <a:r>
                        <a:rPr lang="en-US" sz="1600" dirty="0">
                          <a:latin typeface="Arial" pitchFamily="34" charset="0"/>
                          <a:ea typeface="Times New Roman"/>
                          <a:cs typeface="Arial" pitchFamily="34" charset="0"/>
                        </a:rPr>
                        <a:t>&lt; </a:t>
                      </a:r>
                      <a:r>
                        <a:rPr lang="en-US" sz="1600" dirty="0" smtClean="0">
                          <a:latin typeface="Arial" pitchFamily="34" charset="0"/>
                          <a:ea typeface="Times New Roman"/>
                          <a:cs typeface="Arial" pitchFamily="34" charset="0"/>
                        </a:rPr>
                        <a:t>0.2 e-</a:t>
                      </a:r>
                      <a:endParaRPr lang="en-US" sz="1600" dirty="0">
                        <a:latin typeface="Arial" pitchFamily="34" charset="0"/>
                        <a:ea typeface="Times New Roman"/>
                        <a:cs typeface="Arial"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l">
                        <a:spcBef>
                          <a:spcPts val="300"/>
                        </a:spcBef>
                        <a:spcAft>
                          <a:spcPts val="0"/>
                        </a:spcAft>
                        <a:buFont typeface="Wingdings" pitchFamily="2" charset="2"/>
                        <a:buChar char="ü"/>
                      </a:pPr>
                      <a:r>
                        <a:rPr lang="en-US" sz="1600" dirty="0" smtClean="0">
                          <a:solidFill>
                            <a:srgbClr val="FF0000"/>
                          </a:solidFill>
                          <a:latin typeface="Arial" pitchFamily="34" charset="0"/>
                          <a:ea typeface="Times New Roman"/>
                          <a:cs typeface="Arial" pitchFamily="34" charset="0"/>
                        </a:rPr>
                        <a:t> </a:t>
                      </a:r>
                      <a:r>
                        <a:rPr lang="en-US" sz="1600" dirty="0" smtClean="0">
                          <a:latin typeface="Arial" pitchFamily="34" charset="0"/>
                          <a:ea typeface="Times New Roman"/>
                          <a:cs typeface="Arial" pitchFamily="34" charset="0"/>
                        </a:rPr>
                        <a:t>   &lt; 1.0 e-</a:t>
                      </a:r>
                      <a:endParaRPr lang="en-US" sz="1600" dirty="0">
                        <a:latin typeface="Arial" pitchFamily="34" charset="0"/>
                        <a:ea typeface="Times New Roman"/>
                        <a:cs typeface="Arial"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16819">
                <a:tc>
                  <a:txBody>
                    <a:bodyPr/>
                    <a:lstStyle/>
                    <a:p>
                      <a:pPr algn="l">
                        <a:spcBef>
                          <a:spcPts val="300"/>
                        </a:spcBef>
                        <a:spcAft>
                          <a:spcPts val="0"/>
                        </a:spcAft>
                      </a:pPr>
                      <a:r>
                        <a:rPr lang="en-US" sz="1600" dirty="0">
                          <a:latin typeface="Arial" pitchFamily="34" charset="0"/>
                          <a:ea typeface="Times New Roman"/>
                          <a:cs typeface="Arial" pitchFamily="34" charset="0"/>
                        </a:rPr>
                        <a:t>Image Area Full </a:t>
                      </a:r>
                      <a:r>
                        <a:rPr lang="en-US" sz="1600" dirty="0" smtClean="0">
                          <a:latin typeface="Arial" pitchFamily="34" charset="0"/>
                          <a:ea typeface="Times New Roman"/>
                          <a:cs typeface="Arial" pitchFamily="34" charset="0"/>
                        </a:rPr>
                        <a:t>Well:</a:t>
                      </a:r>
                      <a:endParaRPr lang="en-US" sz="1600" dirty="0">
                        <a:latin typeface="Arial" pitchFamily="34" charset="0"/>
                        <a:ea typeface="Times New Roman"/>
                        <a:cs typeface="Arial"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spcBef>
                          <a:spcPts val="300"/>
                        </a:spcBef>
                        <a:spcAft>
                          <a:spcPts val="0"/>
                        </a:spcAft>
                      </a:pPr>
                      <a:r>
                        <a:rPr lang="en-US" sz="1600" dirty="0">
                          <a:latin typeface="Arial" pitchFamily="34" charset="0"/>
                          <a:ea typeface="Times New Roman"/>
                          <a:cs typeface="Arial" pitchFamily="34" charset="0"/>
                        </a:rPr>
                        <a:t>&gt; </a:t>
                      </a:r>
                      <a:r>
                        <a:rPr lang="en-US" sz="1600" dirty="0" smtClean="0">
                          <a:latin typeface="Arial" pitchFamily="34" charset="0"/>
                          <a:ea typeface="Times New Roman"/>
                          <a:cs typeface="Arial" pitchFamily="34" charset="0"/>
                        </a:rPr>
                        <a:t>160 </a:t>
                      </a:r>
                      <a:r>
                        <a:rPr lang="en-US" sz="1600" dirty="0" err="1" smtClean="0">
                          <a:latin typeface="Arial" pitchFamily="34" charset="0"/>
                          <a:ea typeface="Times New Roman"/>
                          <a:cs typeface="Arial" pitchFamily="34" charset="0"/>
                        </a:rPr>
                        <a:t>ke</a:t>
                      </a:r>
                      <a:r>
                        <a:rPr lang="en-US" sz="1600" dirty="0" smtClean="0">
                          <a:latin typeface="Arial" pitchFamily="34" charset="0"/>
                          <a:ea typeface="Times New Roman"/>
                          <a:cs typeface="Arial" pitchFamily="34" charset="0"/>
                        </a:rPr>
                        <a:t>-</a:t>
                      </a:r>
                      <a:endParaRPr lang="en-US" sz="1600" dirty="0">
                        <a:latin typeface="Arial" pitchFamily="34" charset="0"/>
                        <a:ea typeface="Times New Roman"/>
                        <a:cs typeface="Arial"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l">
                        <a:spcBef>
                          <a:spcPts val="300"/>
                        </a:spcBef>
                        <a:spcAft>
                          <a:spcPts val="0"/>
                        </a:spcAft>
                        <a:buFont typeface="Wingdings" pitchFamily="2" charset="2"/>
                        <a:buChar char="ü"/>
                      </a:pPr>
                      <a:r>
                        <a:rPr lang="en-US" sz="1600" dirty="0" smtClean="0">
                          <a:solidFill>
                            <a:srgbClr val="FF0000"/>
                          </a:solidFill>
                          <a:latin typeface="Arial" pitchFamily="34" charset="0"/>
                          <a:ea typeface="Times New Roman"/>
                          <a:cs typeface="Arial" pitchFamily="34" charset="0"/>
                        </a:rPr>
                        <a:t> </a:t>
                      </a:r>
                      <a:r>
                        <a:rPr lang="en-US" sz="1600" dirty="0" smtClean="0">
                          <a:latin typeface="Arial" pitchFamily="34" charset="0"/>
                          <a:ea typeface="Times New Roman"/>
                          <a:cs typeface="Arial" pitchFamily="34" charset="0"/>
                        </a:rPr>
                        <a:t>   &gt; 5,000</a:t>
                      </a:r>
                      <a:r>
                        <a:rPr lang="en-US" sz="1600" baseline="0" dirty="0" smtClean="0">
                          <a:latin typeface="Arial" pitchFamily="34" charset="0"/>
                          <a:ea typeface="Times New Roman"/>
                          <a:cs typeface="Arial" pitchFamily="34" charset="0"/>
                        </a:rPr>
                        <a:t> </a:t>
                      </a:r>
                      <a:r>
                        <a:rPr lang="en-US" sz="1600" dirty="0" smtClean="0">
                          <a:latin typeface="Arial" pitchFamily="34" charset="0"/>
                          <a:ea typeface="Times New Roman"/>
                          <a:cs typeface="Arial" pitchFamily="34" charset="0"/>
                        </a:rPr>
                        <a:t>e-</a:t>
                      </a:r>
                      <a:endParaRPr lang="en-US" sz="1600" dirty="0">
                        <a:latin typeface="Arial" pitchFamily="34" charset="0"/>
                        <a:ea typeface="Times New Roman"/>
                        <a:cs typeface="Arial"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542488">
                <a:tc>
                  <a:txBody>
                    <a:bodyPr/>
                    <a:lstStyle/>
                    <a:p>
                      <a:pPr algn="l">
                        <a:spcBef>
                          <a:spcPts val="300"/>
                        </a:spcBef>
                        <a:spcAft>
                          <a:spcPts val="0"/>
                        </a:spcAft>
                      </a:pPr>
                      <a:r>
                        <a:rPr lang="en-US" sz="1600" dirty="0" smtClean="0">
                          <a:latin typeface="Arial" pitchFamily="34" charset="0"/>
                          <a:ea typeface="Times New Roman"/>
                          <a:cs typeface="Arial" pitchFamily="34" charset="0"/>
                        </a:rPr>
                        <a:t>Cosmetics:</a:t>
                      </a:r>
                    </a:p>
                    <a:p>
                      <a:pPr algn="l">
                        <a:spcBef>
                          <a:spcPts val="300"/>
                        </a:spcBef>
                        <a:spcAft>
                          <a:spcPts val="0"/>
                        </a:spcAft>
                      </a:pPr>
                      <a:r>
                        <a:rPr lang="en-US" sz="1600" baseline="0" dirty="0" smtClean="0">
                          <a:latin typeface="Arial" pitchFamily="34" charset="0"/>
                          <a:ea typeface="Times New Roman"/>
                          <a:cs typeface="Arial" pitchFamily="34" charset="0"/>
                        </a:rPr>
                        <a:t>  </a:t>
                      </a:r>
                      <a:r>
                        <a:rPr lang="en-US" sz="1600" dirty="0" smtClean="0">
                          <a:latin typeface="Arial" pitchFamily="34" charset="0"/>
                          <a:ea typeface="Times New Roman"/>
                          <a:cs typeface="Arial" pitchFamily="34" charset="0"/>
                        </a:rPr>
                        <a:t># of traps, bright/dark defects</a:t>
                      </a:r>
                      <a:endParaRPr lang="en-US" sz="1600" dirty="0">
                        <a:latin typeface="Arial" pitchFamily="34" charset="0"/>
                        <a:ea typeface="Times New Roman"/>
                        <a:cs typeface="Arial"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spcBef>
                          <a:spcPts val="300"/>
                        </a:spcBef>
                        <a:spcAft>
                          <a:spcPts val="0"/>
                        </a:spcAft>
                      </a:pPr>
                      <a:r>
                        <a:rPr lang="en-US" sz="1600" dirty="0">
                          <a:latin typeface="Arial" pitchFamily="34" charset="0"/>
                          <a:ea typeface="Times New Roman"/>
                          <a:cs typeface="Arial" pitchFamily="34" charset="0"/>
                        </a:rPr>
                        <a:t>0</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l">
                        <a:spcBef>
                          <a:spcPts val="300"/>
                        </a:spcBef>
                        <a:spcAft>
                          <a:spcPts val="0"/>
                        </a:spcAft>
                        <a:buFont typeface="Wingdings" pitchFamily="2" charset="2"/>
                        <a:buChar char="ü"/>
                      </a:pPr>
                      <a:r>
                        <a:rPr lang="en-US" sz="1600" dirty="0" smtClean="0">
                          <a:solidFill>
                            <a:srgbClr val="FF0000"/>
                          </a:solidFill>
                          <a:latin typeface="Arial" pitchFamily="34" charset="0"/>
                          <a:ea typeface="Times New Roman"/>
                          <a:cs typeface="Arial" pitchFamily="34" charset="0"/>
                        </a:rPr>
                        <a:t> </a:t>
                      </a:r>
                      <a:r>
                        <a:rPr lang="en-US" sz="1600" dirty="0" smtClean="0">
                          <a:latin typeface="Arial" pitchFamily="34" charset="0"/>
                          <a:ea typeface="Times New Roman"/>
                          <a:cs typeface="Arial" pitchFamily="34" charset="0"/>
                        </a:rPr>
                        <a:t>   &lt; </a:t>
                      </a:r>
                      <a:r>
                        <a:rPr lang="en-US" sz="1600" dirty="0">
                          <a:latin typeface="Arial" pitchFamily="34" charset="0"/>
                          <a:ea typeface="Times New Roman"/>
                          <a:cs typeface="Arial" pitchFamily="34" charset="0"/>
                        </a:rPr>
                        <a:t>25</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525839">
                <a:tc>
                  <a:txBody>
                    <a:bodyPr/>
                    <a:lstStyle/>
                    <a:p>
                      <a:pPr algn="l">
                        <a:spcBef>
                          <a:spcPts val="300"/>
                        </a:spcBef>
                        <a:spcAft>
                          <a:spcPts val="0"/>
                        </a:spcAft>
                      </a:pPr>
                      <a:r>
                        <a:rPr lang="en-US" sz="1600" dirty="0">
                          <a:latin typeface="Arial" pitchFamily="34" charset="0"/>
                          <a:ea typeface="Times New Roman"/>
                          <a:cs typeface="Arial" pitchFamily="34" charset="0"/>
                        </a:rPr>
                        <a:t>Dark </a:t>
                      </a:r>
                      <a:r>
                        <a:rPr lang="en-US" sz="1600" dirty="0" smtClean="0">
                          <a:latin typeface="Arial" pitchFamily="34" charset="0"/>
                          <a:ea typeface="Times New Roman"/>
                          <a:cs typeface="Arial" pitchFamily="34" charset="0"/>
                        </a:rPr>
                        <a:t>Current:</a:t>
                      </a:r>
                      <a:r>
                        <a:rPr lang="en-US" sz="1600" baseline="0" dirty="0" smtClean="0">
                          <a:latin typeface="Arial" pitchFamily="34" charset="0"/>
                          <a:ea typeface="Times New Roman"/>
                          <a:cs typeface="Arial" pitchFamily="34" charset="0"/>
                        </a:rPr>
                        <a:t>    12</a:t>
                      </a:r>
                      <a:r>
                        <a:rPr lang="en-US" sz="1600" dirty="0" smtClean="0">
                          <a:latin typeface="Arial" pitchFamily="34" charset="0"/>
                          <a:ea typeface="Times New Roman"/>
                          <a:cs typeface="Arial" pitchFamily="34" charset="0"/>
                        </a:rPr>
                        <a:t>00fps &amp; -40ºC</a:t>
                      </a:r>
                    </a:p>
                    <a:p>
                      <a:pPr algn="l">
                        <a:spcBef>
                          <a:spcPts val="300"/>
                        </a:spcBef>
                        <a:spcAft>
                          <a:spcPts val="0"/>
                        </a:spcAft>
                      </a:pPr>
                      <a:r>
                        <a:rPr lang="en-US" sz="1600" dirty="0" smtClean="0">
                          <a:latin typeface="Arial" pitchFamily="34" charset="0"/>
                          <a:ea typeface="Times New Roman"/>
                          <a:cs typeface="Arial" pitchFamily="34" charset="0"/>
                        </a:rPr>
                        <a:t>                           100fps &amp; -50ºC</a:t>
                      </a:r>
                      <a:endParaRPr lang="en-US" sz="1600" dirty="0">
                        <a:latin typeface="Arial" pitchFamily="34" charset="0"/>
                        <a:ea typeface="Times New Roman"/>
                        <a:cs typeface="Arial"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spcBef>
                          <a:spcPts val="300"/>
                        </a:spcBef>
                        <a:spcAft>
                          <a:spcPts val="0"/>
                        </a:spcAft>
                      </a:pPr>
                      <a:r>
                        <a:rPr lang="en-US" sz="1600" dirty="0" smtClean="0">
                          <a:latin typeface="Arial" pitchFamily="34" charset="0"/>
                          <a:ea typeface="Times New Roman"/>
                          <a:cs typeface="Arial" pitchFamily="34" charset="0"/>
                        </a:rPr>
                        <a:t>&lt; 0.02 e-/pix/frame</a:t>
                      </a:r>
                    </a:p>
                    <a:p>
                      <a:pPr algn="ctr">
                        <a:spcBef>
                          <a:spcPts val="300"/>
                        </a:spcBef>
                        <a:spcAft>
                          <a:spcPts val="0"/>
                        </a:spcAft>
                      </a:pPr>
                      <a:r>
                        <a:rPr lang="en-US" sz="1600" dirty="0" smtClean="0">
                          <a:latin typeface="Arial" pitchFamily="34" charset="0"/>
                          <a:ea typeface="Times New Roman"/>
                          <a:cs typeface="Arial" pitchFamily="34" charset="0"/>
                        </a:rPr>
                        <a:t>&lt;</a:t>
                      </a:r>
                      <a:r>
                        <a:rPr lang="en-US" sz="1600" baseline="0" dirty="0" smtClean="0">
                          <a:latin typeface="Arial" pitchFamily="34" charset="0"/>
                          <a:ea typeface="Times New Roman"/>
                          <a:cs typeface="Arial" pitchFamily="34" charset="0"/>
                        </a:rPr>
                        <a:t> </a:t>
                      </a:r>
                      <a:r>
                        <a:rPr lang="en-US" sz="1600" dirty="0" smtClean="0">
                          <a:latin typeface="Arial" pitchFamily="34" charset="0"/>
                          <a:ea typeface="Times New Roman"/>
                          <a:cs typeface="Arial" pitchFamily="34" charset="0"/>
                        </a:rPr>
                        <a:t>0.05 e-/pix/frame</a:t>
                      </a:r>
                      <a:endParaRPr lang="en-US" sz="1600" dirty="0">
                        <a:latin typeface="Arial" pitchFamily="34" charset="0"/>
                        <a:ea typeface="Times New Roman"/>
                        <a:cs typeface="Arial"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l">
                        <a:spcBef>
                          <a:spcPts val="300"/>
                        </a:spcBef>
                        <a:spcAft>
                          <a:spcPts val="0"/>
                        </a:spcAft>
                        <a:buFont typeface="Wingdings" pitchFamily="2" charset="2"/>
                        <a:buChar char="ü"/>
                      </a:pPr>
                      <a:r>
                        <a:rPr lang="en-US" sz="1600" dirty="0" smtClean="0">
                          <a:solidFill>
                            <a:srgbClr val="FF0000"/>
                          </a:solidFill>
                          <a:latin typeface="Arial" pitchFamily="34" charset="0"/>
                          <a:ea typeface="Times New Roman"/>
                          <a:cs typeface="Arial" pitchFamily="34" charset="0"/>
                        </a:rPr>
                        <a:t> </a:t>
                      </a:r>
                      <a:r>
                        <a:rPr lang="en-US" sz="1600" dirty="0" smtClean="0">
                          <a:latin typeface="Arial" pitchFamily="34" charset="0"/>
                          <a:ea typeface="Times New Roman"/>
                          <a:cs typeface="Arial" pitchFamily="34" charset="0"/>
                        </a:rPr>
                        <a:t>  &lt; 0.04 e-/pix/frame</a:t>
                      </a:r>
                      <a:endParaRPr lang="en-US" sz="1600" dirty="0">
                        <a:latin typeface="Arial" pitchFamily="34" charset="0"/>
                        <a:ea typeface="Times New Roman"/>
                        <a:cs typeface="Arial"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bl>
          </a:graphicData>
        </a:graphic>
      </p:graphicFrame>
      <p:sp>
        <p:nvSpPr>
          <p:cNvPr id="13348" name="Text Box 10"/>
          <p:cNvSpPr txBox="1">
            <a:spLocks noChangeArrowheads="1"/>
          </p:cNvSpPr>
          <p:nvPr/>
        </p:nvSpPr>
        <p:spPr bwMode="auto">
          <a:xfrm>
            <a:off x="684213" y="4076700"/>
            <a:ext cx="7747000" cy="2062163"/>
          </a:xfrm>
          <a:prstGeom prst="rect">
            <a:avLst/>
          </a:prstGeom>
          <a:solidFill>
            <a:srgbClr val="CCFFFF"/>
          </a:solidFill>
          <a:ln w="9525">
            <a:solidFill>
              <a:schemeClr val="tx1"/>
            </a:solidFill>
            <a:miter lim="800000"/>
            <a:headEnd/>
            <a:tailEnd/>
          </a:ln>
        </p:spPr>
        <p:txBody>
          <a:bodyPr>
            <a:spAutoFit/>
          </a:bodyPr>
          <a:lstStyle>
            <a:lvl1pPr marL="342900" indent="-342900"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spcBef>
                <a:spcPct val="50000"/>
              </a:spcBef>
              <a:buFont typeface="Wingdings" pitchFamily="2" charset="2"/>
              <a:buChar char="ü"/>
            </a:pPr>
            <a:r>
              <a:rPr lang="en-US" sz="1600"/>
              <a:t>Key goal specs are met</a:t>
            </a:r>
          </a:p>
          <a:p>
            <a:pPr eaLnBrk="1" hangingPunct="1">
              <a:spcBef>
                <a:spcPct val="50000"/>
              </a:spcBef>
              <a:buFont typeface="Wingdings" pitchFamily="2" charset="2"/>
              <a:buChar char="ü"/>
            </a:pPr>
            <a:r>
              <a:rPr lang="en-US" sz="1600"/>
              <a:t>Deep Depletion (highly sought after for better red response) is working as good as the standard silicon devices.</a:t>
            </a:r>
          </a:p>
          <a:p>
            <a:pPr eaLnBrk="1" hangingPunct="1">
              <a:spcBef>
                <a:spcPct val="50000"/>
              </a:spcBef>
            </a:pPr>
            <a:r>
              <a:rPr lang="en-US" sz="1600" b="1" u="sng"/>
              <a:t>Next Steps:</a:t>
            </a:r>
          </a:p>
          <a:p>
            <a:pPr eaLnBrk="1" hangingPunct="1">
              <a:spcBef>
                <a:spcPct val="50000"/>
              </a:spcBef>
              <a:buFont typeface="Arial" charset="0"/>
              <a:buChar char="•"/>
            </a:pPr>
            <a:r>
              <a:rPr lang="en-US" sz="1600"/>
              <a:t>Increase frame rate to 2,500 fps to extend use to E-ELT XAO (Extreme AO).</a:t>
            </a:r>
          </a:p>
          <a:p>
            <a:pPr eaLnBrk="1" hangingPunct="1">
              <a:spcBef>
                <a:spcPct val="50000"/>
              </a:spcBef>
              <a:buFont typeface="Arial" charset="0"/>
              <a:buChar char="•"/>
            </a:pPr>
            <a:r>
              <a:rPr lang="en-US" sz="1600"/>
              <a:t>Test shuttered device CCD219 for pulsed laser guide star applications.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27088" y="188913"/>
            <a:ext cx="6840537" cy="633412"/>
          </a:xfrm>
        </p:spPr>
        <p:txBody>
          <a:bodyPr/>
          <a:lstStyle/>
          <a:p>
            <a:r>
              <a:rPr lang="en-US" sz="2400" smtClean="0"/>
              <a:t>Trades made with Deep Depletion Device</a:t>
            </a:r>
          </a:p>
        </p:txBody>
      </p:sp>
      <p:sp>
        <p:nvSpPr>
          <p:cNvPr id="14339" name="Content Placeholder 2"/>
          <p:cNvSpPr>
            <a:spLocks noGrp="1"/>
          </p:cNvSpPr>
          <p:nvPr>
            <p:ph idx="1"/>
          </p:nvPr>
        </p:nvSpPr>
        <p:spPr>
          <a:xfrm>
            <a:off x="685800" y="981075"/>
            <a:ext cx="7989888" cy="1368425"/>
          </a:xfrm>
        </p:spPr>
        <p:txBody>
          <a:bodyPr/>
          <a:lstStyle/>
          <a:p>
            <a:r>
              <a:rPr lang="en-US" sz="1800" smtClean="0"/>
              <a:t>Deep Depletion enabled devices to be built out of thicker silicon (40µm) for better red response;</a:t>
            </a:r>
          </a:p>
          <a:p>
            <a:pPr lvl="1"/>
            <a:r>
              <a:rPr lang="en-US" sz="1600" smtClean="0"/>
              <a:t>Highly sought after for applications using Natural Guide Stars.</a:t>
            </a:r>
          </a:p>
        </p:txBody>
      </p:sp>
      <p:sp>
        <p:nvSpPr>
          <p:cNvPr id="143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143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143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717E65F9-4C12-4EE5-B8EF-65116A10E21C}" type="slidenum">
              <a:rPr lang="en-US" sz="1400" smtClean="0"/>
              <a:pPr/>
              <a:t>6</a:t>
            </a:fld>
            <a:endParaRPr lang="en-US" sz="1400" smtClean="0"/>
          </a:p>
        </p:txBody>
      </p:sp>
      <p:pic>
        <p:nvPicPr>
          <p:cNvPr id="143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420938"/>
            <a:ext cx="3740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Up-Down Arrow 11"/>
          <p:cNvSpPr>
            <a:spLocks noChangeArrowheads="1"/>
          </p:cNvSpPr>
          <p:nvPr/>
        </p:nvSpPr>
        <p:spPr bwMode="auto">
          <a:xfrm>
            <a:off x="5291138" y="3502025"/>
            <a:ext cx="215900" cy="647700"/>
          </a:xfrm>
          <a:prstGeom prst="upDown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14345" name="Text Box 9"/>
          <p:cNvSpPr txBox="1">
            <a:spLocks noChangeArrowheads="1"/>
          </p:cNvSpPr>
          <p:nvPr/>
        </p:nvSpPr>
        <p:spPr bwMode="auto">
          <a:xfrm>
            <a:off x="5795963" y="3573463"/>
            <a:ext cx="2232025" cy="458787"/>
          </a:xfrm>
          <a:prstGeom prst="rect">
            <a:avLst/>
          </a:prstGeom>
          <a:solidFill>
            <a:srgbClr val="CCFFFF"/>
          </a:solidFill>
          <a:ln w="19050">
            <a:solidFill>
              <a:schemeClr val="tx1"/>
            </a:solidFill>
            <a:miter lim="800000"/>
            <a:headEnd/>
            <a:tailEnd/>
          </a:ln>
        </p:spPr>
        <p:txBody>
          <a:bodyPr lIns="0" tIns="90000" rIns="90000" bIns="90000">
            <a:spAutoFit/>
          </a:bodyPr>
          <a:lstStyle>
            <a:lvl1pPr marL="342900" indent="-342900" eaLnBrk="0" hangingPunct="0">
              <a:defRPr sz="3200">
                <a:solidFill>
                  <a:schemeClr val="tx1"/>
                </a:solidFill>
                <a:latin typeface="Arial" charset="0"/>
                <a:ea typeface="ＭＳ Ｐゴシック" pitchFamily="34" charset="-128"/>
              </a:defRPr>
            </a:lvl1pPr>
            <a:lvl2pPr marL="539750" indent="-358775"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lvl="1" eaLnBrk="1" hangingPunct="1"/>
            <a:r>
              <a:rPr lang="en-US" sz="1800">
                <a:solidFill>
                  <a:srgbClr val="0000FF"/>
                </a:solidFill>
              </a:rPr>
              <a:t>75%  improvement</a:t>
            </a:r>
          </a:p>
        </p:txBody>
      </p:sp>
      <p:cxnSp>
        <p:nvCxnSpPr>
          <p:cNvPr id="14346" name="Straight Connector 149"/>
          <p:cNvCxnSpPr>
            <a:cxnSpLocks noChangeShapeType="1"/>
          </p:cNvCxnSpPr>
          <p:nvPr/>
        </p:nvCxnSpPr>
        <p:spPr bwMode="auto">
          <a:xfrm>
            <a:off x="5219700" y="3502025"/>
            <a:ext cx="503238" cy="0"/>
          </a:xfrm>
          <a:prstGeom prst="line">
            <a:avLst/>
          </a:prstGeom>
          <a:noFill/>
          <a:ln w="19050"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14347" name="Straight Connector 149"/>
          <p:cNvCxnSpPr>
            <a:cxnSpLocks noChangeShapeType="1"/>
          </p:cNvCxnSpPr>
          <p:nvPr/>
        </p:nvCxnSpPr>
        <p:spPr bwMode="auto">
          <a:xfrm>
            <a:off x="5219700" y="4149725"/>
            <a:ext cx="503238" cy="0"/>
          </a:xfrm>
          <a:prstGeom prst="line">
            <a:avLst/>
          </a:prstGeom>
          <a:noFill/>
          <a:ln w="19050" algn="ctr">
            <a:solidFill>
              <a:srgbClr val="FF0000"/>
            </a:solidFill>
            <a:prstDash val="sysDash"/>
            <a:round/>
            <a:headEnd/>
            <a:tailE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684213" y="981075"/>
            <a:ext cx="7989887" cy="1727200"/>
          </a:xfrm>
        </p:spPr>
        <p:txBody>
          <a:bodyPr/>
          <a:lstStyle/>
          <a:p>
            <a:r>
              <a:rPr lang="en-US" sz="1800" smtClean="0"/>
              <a:t>Deep Depletion enabled devices to be built out of thicker silicon (40µm) for better red response;</a:t>
            </a:r>
          </a:p>
          <a:p>
            <a:pPr lvl="1"/>
            <a:r>
              <a:rPr lang="en-US" sz="1600" smtClean="0"/>
              <a:t>Highly sought after for applications using Natural Guide Stars.</a:t>
            </a:r>
          </a:p>
          <a:p>
            <a:r>
              <a:rPr lang="en-US" sz="1800" smtClean="0"/>
              <a:t>During charge integration if the image area is simply run into inversion for lowest dark current like the Std Si device then obtain very poor PSF.</a:t>
            </a:r>
          </a:p>
        </p:txBody>
      </p:sp>
      <p:sp>
        <p:nvSpPr>
          <p:cNvPr id="1536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153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153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728C203C-48F3-47EF-8F1E-E652C01944C9}" type="slidenum">
              <a:rPr lang="en-US" sz="1400" smtClean="0"/>
              <a:pPr/>
              <a:t>7</a:t>
            </a:fld>
            <a:endParaRPr lang="en-US" sz="1400" smtClean="0"/>
          </a:p>
        </p:txBody>
      </p:sp>
      <p:sp>
        <p:nvSpPr>
          <p:cNvPr id="15366" name="Text Box 9"/>
          <p:cNvSpPr txBox="1">
            <a:spLocks noChangeArrowheads="1"/>
          </p:cNvSpPr>
          <p:nvPr/>
        </p:nvSpPr>
        <p:spPr bwMode="auto">
          <a:xfrm>
            <a:off x="2987675" y="2852738"/>
            <a:ext cx="5472113" cy="1289050"/>
          </a:xfrm>
          <a:prstGeom prst="rect">
            <a:avLst/>
          </a:prstGeom>
          <a:solidFill>
            <a:srgbClr val="CCFFFF"/>
          </a:solidFill>
          <a:ln w="19050">
            <a:solidFill>
              <a:schemeClr val="tx1"/>
            </a:solidFill>
            <a:miter lim="800000"/>
            <a:headEnd/>
            <a:tailEnd/>
          </a:ln>
        </p:spPr>
        <p:txBody>
          <a:bodyPr lIns="0" tIns="90000" rIns="90000" bIns="90000">
            <a:spAutoFit/>
          </a:bodyPr>
          <a:lstStyle>
            <a:lvl1pPr marL="342900" indent="-342900" eaLnBrk="0" hangingPunct="0">
              <a:defRPr sz="3200">
                <a:solidFill>
                  <a:schemeClr val="tx1"/>
                </a:solidFill>
                <a:latin typeface="Arial" charset="0"/>
                <a:ea typeface="ＭＳ Ｐゴシック" pitchFamily="34" charset="-128"/>
              </a:defRPr>
            </a:lvl1pPr>
            <a:lvl2pPr marL="539750" indent="-358775"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lvl="1" eaLnBrk="1" hangingPunct="1">
              <a:buFont typeface="Arial" charset="0"/>
              <a:buChar char="•"/>
            </a:pPr>
            <a:r>
              <a:rPr lang="en-US" sz="1800">
                <a:solidFill>
                  <a:srgbClr val="0000FF"/>
                </a:solidFill>
              </a:rPr>
              <a:t>Has an additional “p” well implant for EMCCD to work.</a:t>
            </a:r>
          </a:p>
          <a:p>
            <a:pPr lvl="1" eaLnBrk="1" hangingPunct="1">
              <a:buFont typeface="Arial" charset="0"/>
              <a:buChar char="•"/>
            </a:pPr>
            <a:r>
              <a:rPr lang="en-US" sz="1800">
                <a:solidFill>
                  <a:srgbClr val="0000FF"/>
                </a:solidFill>
              </a:rPr>
              <a:t>A minimum bias is required to “punch-through” (depletion  to extend beyond) this “p” well.</a:t>
            </a:r>
          </a:p>
        </p:txBody>
      </p:sp>
      <p:sp>
        <p:nvSpPr>
          <p:cNvPr id="15367" name="Title 1"/>
          <p:cNvSpPr>
            <a:spLocks noGrp="1"/>
          </p:cNvSpPr>
          <p:nvPr>
            <p:ph type="title"/>
          </p:nvPr>
        </p:nvSpPr>
        <p:spPr>
          <a:xfrm>
            <a:off x="827088" y="188913"/>
            <a:ext cx="6840537" cy="633412"/>
          </a:xfrm>
        </p:spPr>
        <p:txBody>
          <a:bodyPr/>
          <a:lstStyle/>
          <a:p>
            <a:r>
              <a:rPr lang="en-US" sz="2400" smtClean="0"/>
              <a:t>Trades made with Deep Depletion Device</a:t>
            </a:r>
          </a:p>
        </p:txBody>
      </p:sp>
      <p:grpSp>
        <p:nvGrpSpPr>
          <p:cNvPr id="15368" name="Group 11"/>
          <p:cNvGrpSpPr>
            <a:grpSpLocks/>
          </p:cNvGrpSpPr>
          <p:nvPr/>
        </p:nvGrpSpPr>
        <p:grpSpPr bwMode="auto">
          <a:xfrm>
            <a:off x="6300788" y="4581525"/>
            <a:ext cx="1295400" cy="2090738"/>
            <a:chOff x="5652120" y="4437111"/>
            <a:chExt cx="1296144" cy="2090349"/>
          </a:xfrm>
        </p:grpSpPr>
        <p:pic>
          <p:nvPicPr>
            <p:cNvPr id="15372" name="Picture 6"/>
            <p:cNvPicPr>
              <a:picLocks noChangeAspect="1" noChangeArrowheads="1"/>
            </p:cNvPicPr>
            <p:nvPr/>
          </p:nvPicPr>
          <p:blipFill>
            <a:blip r:embed="rId2">
              <a:extLst>
                <a:ext uri="{28A0092B-C50C-407E-A947-70E740481C1C}">
                  <a14:useLocalDpi xmlns:a14="http://schemas.microsoft.com/office/drawing/2010/main" val="0"/>
                </a:ext>
              </a:extLst>
            </a:blip>
            <a:srcRect l="7413" t="23724" r="33295" b="21394"/>
            <a:stretch>
              <a:fillRect/>
            </a:stretch>
          </p:blipFill>
          <p:spPr bwMode="auto">
            <a:xfrm>
              <a:off x="5652120" y="4437111"/>
              <a:ext cx="1296144" cy="209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Box 9"/>
            <p:cNvSpPr txBox="1">
              <a:spLocks noChangeArrowheads="1"/>
            </p:cNvSpPr>
            <p:nvPr/>
          </p:nvSpPr>
          <p:spPr bwMode="auto">
            <a:xfrm>
              <a:off x="5796136" y="6165304"/>
              <a:ext cx="1079500" cy="338554"/>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a:solidFill>
                    <a:srgbClr val="0070C0"/>
                  </a:solidFill>
                </a:rPr>
                <a:t>Std Si</a:t>
              </a:r>
            </a:p>
          </p:txBody>
        </p:sp>
      </p:grpSp>
      <p:grpSp>
        <p:nvGrpSpPr>
          <p:cNvPr id="15369" name="Group 12"/>
          <p:cNvGrpSpPr>
            <a:grpSpLocks/>
          </p:cNvGrpSpPr>
          <p:nvPr/>
        </p:nvGrpSpPr>
        <p:grpSpPr bwMode="auto">
          <a:xfrm>
            <a:off x="539750" y="2852738"/>
            <a:ext cx="2232025" cy="3074987"/>
            <a:chOff x="539750" y="2852738"/>
            <a:chExt cx="2232025" cy="3075056"/>
          </a:xfrm>
        </p:grpSpPr>
        <p:pic>
          <p:nvPicPr>
            <p:cNvPr id="15370" name="Picture 2"/>
            <p:cNvPicPr>
              <a:picLocks noChangeAspect="1" noChangeArrowheads="1"/>
            </p:cNvPicPr>
            <p:nvPr/>
          </p:nvPicPr>
          <p:blipFill>
            <a:blip r:embed="rId3">
              <a:extLst>
                <a:ext uri="{28A0092B-C50C-407E-A947-70E740481C1C}">
                  <a14:useLocalDpi xmlns:a14="http://schemas.microsoft.com/office/drawing/2010/main" val="0"/>
                </a:ext>
              </a:extLst>
            </a:blip>
            <a:srcRect l="26309" t="13870" r="53574" b="55402"/>
            <a:stretch>
              <a:fillRect/>
            </a:stretch>
          </p:blipFill>
          <p:spPr bwMode="auto">
            <a:xfrm>
              <a:off x="539750" y="2852738"/>
              <a:ext cx="2232025"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Box 10"/>
            <p:cNvSpPr txBox="1">
              <a:spLocks noChangeArrowheads="1"/>
            </p:cNvSpPr>
            <p:nvPr/>
          </p:nvSpPr>
          <p:spPr bwMode="auto">
            <a:xfrm>
              <a:off x="827584" y="5589240"/>
              <a:ext cx="1656184" cy="338554"/>
            </a:xfrm>
            <a:prstGeom prst="rect">
              <a:avLst/>
            </a:prstGeom>
            <a:solidFill>
              <a:srgbClr val="CCFFFF"/>
            </a:solidFill>
            <a:ln w="9525">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a:solidFill>
                    <a:srgbClr val="0070C0"/>
                  </a:solidFill>
                </a:rPr>
                <a:t>Deep Depletion</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7"/>
          <p:cNvSpPr>
            <a:spLocks noChangeArrowheads="1"/>
          </p:cNvSpPr>
          <p:nvPr/>
        </p:nvSpPr>
        <p:spPr bwMode="auto">
          <a:xfrm>
            <a:off x="468313" y="4149725"/>
            <a:ext cx="8280400" cy="2159000"/>
          </a:xfrm>
          <a:prstGeom prst="rect">
            <a:avLst/>
          </a:prstGeom>
          <a:solidFill>
            <a:srgbClr val="CC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grpSp>
        <p:nvGrpSpPr>
          <p:cNvPr id="16387" name="Group 92"/>
          <p:cNvGrpSpPr>
            <a:grpSpLocks/>
          </p:cNvGrpSpPr>
          <p:nvPr/>
        </p:nvGrpSpPr>
        <p:grpSpPr bwMode="auto">
          <a:xfrm>
            <a:off x="3095625" y="4941888"/>
            <a:ext cx="2160588" cy="1223962"/>
            <a:chOff x="3095328" y="5301208"/>
            <a:chExt cx="2160240" cy="936104"/>
          </a:xfrm>
        </p:grpSpPr>
        <p:cxnSp>
          <p:nvCxnSpPr>
            <p:cNvPr id="16433" name="Straight Connector 50"/>
            <p:cNvCxnSpPr>
              <a:cxnSpLocks noChangeShapeType="1"/>
            </p:cNvCxnSpPr>
            <p:nvPr/>
          </p:nvCxnSpPr>
          <p:spPr bwMode="auto">
            <a:xfrm>
              <a:off x="3095328" y="5301208"/>
              <a:ext cx="0" cy="93610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434" name="Straight Connector 62"/>
            <p:cNvCxnSpPr>
              <a:cxnSpLocks noChangeShapeType="1"/>
            </p:cNvCxnSpPr>
            <p:nvPr/>
          </p:nvCxnSpPr>
          <p:spPr bwMode="auto">
            <a:xfrm>
              <a:off x="5255568" y="5301208"/>
              <a:ext cx="0" cy="93610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3" name="Group 94"/>
          <p:cNvGrpSpPr>
            <a:grpSpLocks/>
          </p:cNvGrpSpPr>
          <p:nvPr/>
        </p:nvGrpSpPr>
        <p:grpSpPr bwMode="auto">
          <a:xfrm>
            <a:off x="1258888" y="4508500"/>
            <a:ext cx="7237412" cy="1223963"/>
            <a:chOff x="1259632" y="4581128"/>
            <a:chExt cx="7236296" cy="1224136"/>
          </a:xfrm>
        </p:grpSpPr>
        <p:sp>
          <p:nvSpPr>
            <p:cNvPr id="16426" name="Rectangle 89"/>
            <p:cNvSpPr>
              <a:spLocks noChangeArrowheads="1"/>
            </p:cNvSpPr>
            <p:nvPr/>
          </p:nvSpPr>
          <p:spPr bwMode="auto">
            <a:xfrm>
              <a:off x="1259632" y="4581128"/>
              <a:ext cx="1944216" cy="720080"/>
            </a:xfrm>
            <a:prstGeom prst="rect">
              <a:avLst/>
            </a:prstGeom>
            <a:solidFill>
              <a:srgbClr val="CC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16427" name="Rectangle 93"/>
            <p:cNvSpPr>
              <a:spLocks noChangeArrowheads="1"/>
            </p:cNvSpPr>
            <p:nvPr/>
          </p:nvSpPr>
          <p:spPr bwMode="auto">
            <a:xfrm>
              <a:off x="5148064" y="4581128"/>
              <a:ext cx="1944216" cy="720080"/>
            </a:xfrm>
            <a:prstGeom prst="rect">
              <a:avLst/>
            </a:prstGeom>
            <a:solidFill>
              <a:srgbClr val="CC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cxnSp>
          <p:nvCxnSpPr>
            <p:cNvPr id="16428" name="Straight Connector 49"/>
            <p:cNvCxnSpPr>
              <a:cxnSpLocks noChangeShapeType="1"/>
            </p:cNvCxnSpPr>
            <p:nvPr/>
          </p:nvCxnSpPr>
          <p:spPr bwMode="auto">
            <a:xfrm>
              <a:off x="1295128" y="5301208"/>
              <a:ext cx="18002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429" name="Straight Connector 63"/>
            <p:cNvCxnSpPr>
              <a:cxnSpLocks noChangeShapeType="1"/>
            </p:cNvCxnSpPr>
            <p:nvPr/>
          </p:nvCxnSpPr>
          <p:spPr bwMode="auto">
            <a:xfrm>
              <a:off x="5255568" y="5301208"/>
              <a:ext cx="936104"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6430" name="Up-Down Arrow 71"/>
            <p:cNvSpPr>
              <a:spLocks noChangeArrowheads="1"/>
            </p:cNvSpPr>
            <p:nvPr/>
          </p:nvSpPr>
          <p:spPr bwMode="auto">
            <a:xfrm>
              <a:off x="1799184" y="4869160"/>
              <a:ext cx="432048" cy="936104"/>
            </a:xfrm>
            <a:prstGeom prst="upDownArrow">
              <a:avLst>
                <a:gd name="adj1" fmla="val 50000"/>
                <a:gd name="adj2" fmla="val 50004"/>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16431" name="TextBox 75"/>
            <p:cNvSpPr txBox="1">
              <a:spLocks noChangeArrowheads="1"/>
            </p:cNvSpPr>
            <p:nvPr/>
          </p:nvSpPr>
          <p:spPr bwMode="auto">
            <a:xfrm>
              <a:off x="6839744" y="5157192"/>
              <a:ext cx="1656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Very High Level</a:t>
              </a:r>
            </a:p>
          </p:txBody>
        </p:sp>
        <p:cxnSp>
          <p:nvCxnSpPr>
            <p:cNvPr id="16432" name="Straight Connector 76"/>
            <p:cNvCxnSpPr>
              <a:cxnSpLocks noChangeShapeType="1"/>
            </p:cNvCxnSpPr>
            <p:nvPr/>
          </p:nvCxnSpPr>
          <p:spPr bwMode="auto">
            <a:xfrm>
              <a:off x="6263680" y="5301208"/>
              <a:ext cx="504056"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grpSp>
      <p:sp>
        <p:nvSpPr>
          <p:cNvPr id="16389" name="Content Placeholder 2"/>
          <p:cNvSpPr>
            <a:spLocks noGrp="1"/>
          </p:cNvSpPr>
          <p:nvPr>
            <p:ph idx="1"/>
          </p:nvPr>
        </p:nvSpPr>
        <p:spPr>
          <a:xfrm>
            <a:off x="684213" y="981075"/>
            <a:ext cx="7989887" cy="3292475"/>
          </a:xfrm>
        </p:spPr>
        <p:txBody>
          <a:bodyPr/>
          <a:lstStyle/>
          <a:p>
            <a:r>
              <a:rPr lang="en-US" sz="1800" smtClean="0"/>
              <a:t>Deep Depletion enabled devices to be built out of thicker silicon (40µm) for better red response;</a:t>
            </a:r>
          </a:p>
          <a:p>
            <a:pPr lvl="1"/>
            <a:r>
              <a:rPr lang="en-US" sz="1600" smtClean="0"/>
              <a:t>Highly sought after for applications using Natural Guide Stars.</a:t>
            </a:r>
          </a:p>
          <a:p>
            <a:r>
              <a:rPr lang="en-US" sz="1800" smtClean="0"/>
              <a:t>During charge integration if the image area is simply run into inversion for lowest dark current like the Std Si device then obtain very poor PSF.</a:t>
            </a:r>
          </a:p>
          <a:p>
            <a:r>
              <a:rPr lang="en-US" sz="1800" smtClean="0"/>
              <a:t>Solution is to use Tri-Level clocking to obtain the best trade between PSF and Dark Current.</a:t>
            </a:r>
          </a:p>
          <a:p>
            <a:pPr lvl="1"/>
            <a:r>
              <a:rPr lang="en-US" sz="1600" smtClean="0"/>
              <a:t>Low Level that takes the device into inversion for low dark current.</a:t>
            </a:r>
          </a:p>
          <a:p>
            <a:pPr lvl="1"/>
            <a:r>
              <a:rPr lang="en-US" sz="1600" smtClean="0"/>
              <a:t>High Level just right for good frame transfer and low Clock Induced Charge.</a:t>
            </a:r>
          </a:p>
          <a:p>
            <a:pPr lvl="1"/>
            <a:r>
              <a:rPr lang="en-US" sz="1600" smtClean="0"/>
              <a:t>Very High Level for integrating charge to tune the PSF.</a:t>
            </a:r>
          </a:p>
          <a:p>
            <a:pPr lvl="1"/>
            <a:endParaRPr lang="en-US" sz="1600" smtClean="0"/>
          </a:p>
        </p:txBody>
      </p:sp>
      <p:sp>
        <p:nvSpPr>
          <p:cNvPr id="163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163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Downing Optical AO WFS </a:t>
            </a:r>
            <a:endParaRPr lang="en-US" sz="1400" smtClean="0"/>
          </a:p>
        </p:txBody>
      </p:sp>
      <p:sp>
        <p:nvSpPr>
          <p:cNvPr id="163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B4641022-CD5B-460D-AA0C-C6FBDCDBBF90}" type="slidenum">
              <a:rPr lang="en-US" sz="1400" smtClean="0"/>
              <a:pPr/>
              <a:t>8</a:t>
            </a:fld>
            <a:endParaRPr lang="en-US" sz="1400" smtClean="0"/>
          </a:p>
        </p:txBody>
      </p:sp>
      <p:cxnSp>
        <p:nvCxnSpPr>
          <p:cNvPr id="16393" name="Straight Connector 48"/>
          <p:cNvCxnSpPr>
            <a:cxnSpLocks noChangeShapeType="1"/>
          </p:cNvCxnSpPr>
          <p:nvPr/>
        </p:nvCxnSpPr>
        <p:spPr bwMode="auto">
          <a:xfrm>
            <a:off x="2087563" y="5805488"/>
            <a:ext cx="1295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6394" name="Straight Connector 51"/>
          <p:cNvCxnSpPr>
            <a:cxnSpLocks noChangeShapeType="1"/>
          </p:cNvCxnSpPr>
          <p:nvPr/>
        </p:nvCxnSpPr>
        <p:spPr bwMode="auto">
          <a:xfrm>
            <a:off x="3095625" y="6165850"/>
            <a:ext cx="2159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395" name="Straight Connector 52"/>
          <p:cNvCxnSpPr>
            <a:cxnSpLocks noChangeShapeType="1"/>
          </p:cNvCxnSpPr>
          <p:nvPr/>
        </p:nvCxnSpPr>
        <p:spPr bwMode="auto">
          <a:xfrm>
            <a:off x="3311525" y="5732463"/>
            <a:ext cx="2159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396" name="Straight Connector 53"/>
          <p:cNvCxnSpPr>
            <a:cxnSpLocks noChangeShapeType="1"/>
          </p:cNvCxnSpPr>
          <p:nvPr/>
        </p:nvCxnSpPr>
        <p:spPr bwMode="auto">
          <a:xfrm>
            <a:off x="3527425" y="6165850"/>
            <a:ext cx="2159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397" name="Straight Connector 54"/>
          <p:cNvCxnSpPr>
            <a:cxnSpLocks noChangeShapeType="1"/>
          </p:cNvCxnSpPr>
          <p:nvPr/>
        </p:nvCxnSpPr>
        <p:spPr bwMode="auto">
          <a:xfrm>
            <a:off x="3743325" y="5732463"/>
            <a:ext cx="2159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398" name="Straight Connector 55"/>
          <p:cNvCxnSpPr>
            <a:cxnSpLocks noChangeShapeType="1"/>
          </p:cNvCxnSpPr>
          <p:nvPr/>
        </p:nvCxnSpPr>
        <p:spPr bwMode="auto">
          <a:xfrm>
            <a:off x="3959225" y="6165850"/>
            <a:ext cx="2159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399" name="Straight Connector 56"/>
          <p:cNvCxnSpPr>
            <a:cxnSpLocks noChangeShapeType="1"/>
          </p:cNvCxnSpPr>
          <p:nvPr/>
        </p:nvCxnSpPr>
        <p:spPr bwMode="auto">
          <a:xfrm>
            <a:off x="4175125" y="5732463"/>
            <a:ext cx="14446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400" name="Straight Connector 57"/>
          <p:cNvCxnSpPr>
            <a:cxnSpLocks noChangeShapeType="1"/>
          </p:cNvCxnSpPr>
          <p:nvPr/>
        </p:nvCxnSpPr>
        <p:spPr bwMode="auto">
          <a:xfrm>
            <a:off x="4464050" y="5732463"/>
            <a:ext cx="1428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401" name="Straight Connector 58"/>
          <p:cNvCxnSpPr>
            <a:cxnSpLocks noChangeShapeType="1"/>
          </p:cNvCxnSpPr>
          <p:nvPr/>
        </p:nvCxnSpPr>
        <p:spPr bwMode="auto">
          <a:xfrm>
            <a:off x="4606925" y="6165850"/>
            <a:ext cx="2159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402" name="Straight Connector 59"/>
          <p:cNvCxnSpPr>
            <a:cxnSpLocks noChangeShapeType="1"/>
          </p:cNvCxnSpPr>
          <p:nvPr/>
        </p:nvCxnSpPr>
        <p:spPr bwMode="auto">
          <a:xfrm>
            <a:off x="4822825" y="5732463"/>
            <a:ext cx="2174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nvGrpSpPr>
          <p:cNvPr id="16403" name="Group 80"/>
          <p:cNvGrpSpPr>
            <a:grpSpLocks/>
          </p:cNvGrpSpPr>
          <p:nvPr/>
        </p:nvGrpSpPr>
        <p:grpSpPr bwMode="auto">
          <a:xfrm>
            <a:off x="3311525" y="5732463"/>
            <a:ext cx="1728788" cy="433387"/>
            <a:chOff x="2915816" y="2492896"/>
            <a:chExt cx="1728192" cy="288032"/>
          </a:xfrm>
        </p:grpSpPr>
        <p:cxnSp>
          <p:nvCxnSpPr>
            <p:cNvPr id="16418" name="Straight Connector 79"/>
            <p:cNvCxnSpPr>
              <a:cxnSpLocks noChangeShapeType="1"/>
            </p:cNvCxnSpPr>
            <p:nvPr/>
          </p:nvCxnSpPr>
          <p:spPr bwMode="auto">
            <a:xfrm>
              <a:off x="2915816" y="2492896"/>
              <a:ext cx="0" cy="28803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419" name="Straight Connector 80"/>
            <p:cNvCxnSpPr>
              <a:cxnSpLocks noChangeShapeType="1"/>
            </p:cNvCxnSpPr>
            <p:nvPr/>
          </p:nvCxnSpPr>
          <p:spPr bwMode="auto">
            <a:xfrm>
              <a:off x="3131840" y="2492896"/>
              <a:ext cx="0" cy="28803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420" name="Straight Connector 81"/>
            <p:cNvCxnSpPr>
              <a:cxnSpLocks noChangeShapeType="1"/>
            </p:cNvCxnSpPr>
            <p:nvPr/>
          </p:nvCxnSpPr>
          <p:spPr bwMode="auto">
            <a:xfrm>
              <a:off x="3347864" y="2492896"/>
              <a:ext cx="0" cy="28803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421" name="Straight Connector 82"/>
            <p:cNvCxnSpPr>
              <a:cxnSpLocks noChangeShapeType="1"/>
            </p:cNvCxnSpPr>
            <p:nvPr/>
          </p:nvCxnSpPr>
          <p:spPr bwMode="auto">
            <a:xfrm>
              <a:off x="3563888" y="2492896"/>
              <a:ext cx="0" cy="28803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422" name="Straight Connector 83"/>
            <p:cNvCxnSpPr>
              <a:cxnSpLocks noChangeShapeType="1"/>
            </p:cNvCxnSpPr>
            <p:nvPr/>
          </p:nvCxnSpPr>
          <p:spPr bwMode="auto">
            <a:xfrm>
              <a:off x="3779912" y="2492896"/>
              <a:ext cx="0" cy="28803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423" name="Straight Connector 84"/>
            <p:cNvCxnSpPr>
              <a:cxnSpLocks noChangeShapeType="1"/>
            </p:cNvCxnSpPr>
            <p:nvPr/>
          </p:nvCxnSpPr>
          <p:spPr bwMode="auto">
            <a:xfrm>
              <a:off x="4211960" y="2492896"/>
              <a:ext cx="0" cy="28803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424" name="Straight Connector 85"/>
            <p:cNvCxnSpPr>
              <a:cxnSpLocks noChangeShapeType="1"/>
            </p:cNvCxnSpPr>
            <p:nvPr/>
          </p:nvCxnSpPr>
          <p:spPr bwMode="auto">
            <a:xfrm>
              <a:off x="4427984" y="2492896"/>
              <a:ext cx="0" cy="28803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425" name="Straight Connector 86"/>
            <p:cNvCxnSpPr>
              <a:cxnSpLocks noChangeShapeType="1"/>
            </p:cNvCxnSpPr>
            <p:nvPr/>
          </p:nvCxnSpPr>
          <p:spPr bwMode="auto">
            <a:xfrm>
              <a:off x="4644008" y="2492896"/>
              <a:ext cx="0" cy="28803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cxnSp>
        <p:nvCxnSpPr>
          <p:cNvPr id="16404" name="Straight Connector 61"/>
          <p:cNvCxnSpPr>
            <a:cxnSpLocks noChangeShapeType="1"/>
          </p:cNvCxnSpPr>
          <p:nvPr/>
        </p:nvCxnSpPr>
        <p:spPr bwMode="auto">
          <a:xfrm>
            <a:off x="5040313" y="6165850"/>
            <a:ext cx="2159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6405" name="TextBox 64"/>
          <p:cNvSpPr txBox="1">
            <a:spLocks noChangeArrowheads="1"/>
          </p:cNvSpPr>
          <p:nvPr/>
        </p:nvSpPr>
        <p:spPr bwMode="auto">
          <a:xfrm>
            <a:off x="3240088" y="4941888"/>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800"/>
              <a:t>Frame Transfer</a:t>
            </a:r>
          </a:p>
        </p:txBody>
      </p:sp>
      <p:sp>
        <p:nvSpPr>
          <p:cNvPr id="16406" name="TextBox 65"/>
          <p:cNvSpPr txBox="1">
            <a:spLocks noChangeArrowheads="1"/>
          </p:cNvSpPr>
          <p:nvPr/>
        </p:nvSpPr>
        <p:spPr bwMode="auto">
          <a:xfrm>
            <a:off x="1331913" y="4149725"/>
            <a:ext cx="1439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800"/>
              <a:t>Integration</a:t>
            </a:r>
          </a:p>
        </p:txBody>
      </p:sp>
      <p:grpSp>
        <p:nvGrpSpPr>
          <p:cNvPr id="16407" name="Group 60"/>
          <p:cNvGrpSpPr>
            <a:grpSpLocks/>
          </p:cNvGrpSpPr>
          <p:nvPr/>
        </p:nvGrpSpPr>
        <p:grpSpPr bwMode="auto">
          <a:xfrm>
            <a:off x="4319588" y="5589588"/>
            <a:ext cx="144462" cy="215900"/>
            <a:chOff x="7020272" y="2348880"/>
            <a:chExt cx="144016" cy="216025"/>
          </a:xfrm>
        </p:grpSpPr>
        <p:sp>
          <p:nvSpPr>
            <p:cNvPr id="16416" name="Freeform 77"/>
            <p:cNvSpPr>
              <a:spLocks/>
            </p:cNvSpPr>
            <p:nvPr/>
          </p:nvSpPr>
          <p:spPr bwMode="auto">
            <a:xfrm>
              <a:off x="7020272" y="2348881"/>
              <a:ext cx="72008" cy="216024"/>
            </a:xfrm>
            <a:custGeom>
              <a:avLst/>
              <a:gdLst>
                <a:gd name="T0" fmla="*/ 40 w 198834"/>
                <a:gd name="T1" fmla="*/ 0 h 557213"/>
                <a:gd name="T2" fmla="*/ 443 w 198834"/>
                <a:gd name="T3" fmla="*/ 849 h 557213"/>
                <a:gd name="T4" fmla="*/ 8 w 198834"/>
                <a:gd name="T5" fmla="*/ 1189 h 557213"/>
                <a:gd name="T6" fmla="*/ 395 w 198834"/>
                <a:gd name="T7" fmla="*/ 1892 h 557213"/>
                <a:gd name="T8" fmla="*/ 395 w 198834"/>
                <a:gd name="T9" fmla="*/ 1892 h 557213"/>
                <a:gd name="T10" fmla="*/ 0 60000 65536"/>
                <a:gd name="T11" fmla="*/ 0 60000 65536"/>
                <a:gd name="T12" fmla="*/ 0 60000 65536"/>
                <a:gd name="T13" fmla="*/ 0 60000 65536"/>
                <a:gd name="T14" fmla="*/ 0 60000 65536"/>
                <a:gd name="T15" fmla="*/ 0 w 198834"/>
                <a:gd name="T16" fmla="*/ 0 h 557213"/>
                <a:gd name="T17" fmla="*/ 198834 w 198834"/>
                <a:gd name="T18" fmla="*/ 557213 h 557213"/>
              </a:gdLst>
              <a:ahLst/>
              <a:cxnLst>
                <a:cxn ang="T10">
                  <a:pos x="T0" y="T1"/>
                </a:cxn>
                <a:cxn ang="T11">
                  <a:pos x="T2" y="T3"/>
                </a:cxn>
                <a:cxn ang="T12">
                  <a:pos x="T4" y="T5"/>
                </a:cxn>
                <a:cxn ang="T13">
                  <a:pos x="T6" y="T7"/>
                </a:cxn>
                <a:cxn ang="T14">
                  <a:pos x="T8" y="T9"/>
                </a:cxn>
              </a:cxnLst>
              <a:rect l="T15" t="T16" r="T17" b="T18"/>
              <a:pathLst>
                <a:path w="198834" h="557213">
                  <a:moveTo>
                    <a:pt x="17859" y="0"/>
                  </a:moveTo>
                  <a:cubicBezTo>
                    <a:pt x="108346" y="95845"/>
                    <a:pt x="198834" y="191690"/>
                    <a:pt x="196453" y="250031"/>
                  </a:cubicBezTo>
                  <a:cubicBezTo>
                    <a:pt x="194072" y="308372"/>
                    <a:pt x="7144" y="298847"/>
                    <a:pt x="3572" y="350044"/>
                  </a:cubicBezTo>
                  <a:cubicBezTo>
                    <a:pt x="0" y="401241"/>
                    <a:pt x="175022" y="557213"/>
                    <a:pt x="175022" y="557213"/>
                  </a:cubicBezTo>
                </a:path>
              </a:pathLst>
            </a:cu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17" name="Freeform 78"/>
            <p:cNvSpPr>
              <a:spLocks/>
            </p:cNvSpPr>
            <p:nvPr/>
          </p:nvSpPr>
          <p:spPr bwMode="auto">
            <a:xfrm>
              <a:off x="7092280" y="2348880"/>
              <a:ext cx="72008" cy="216024"/>
            </a:xfrm>
            <a:custGeom>
              <a:avLst/>
              <a:gdLst>
                <a:gd name="T0" fmla="*/ 40 w 198834"/>
                <a:gd name="T1" fmla="*/ 0 h 557213"/>
                <a:gd name="T2" fmla="*/ 443 w 198834"/>
                <a:gd name="T3" fmla="*/ 849 h 557213"/>
                <a:gd name="T4" fmla="*/ 8 w 198834"/>
                <a:gd name="T5" fmla="*/ 1189 h 557213"/>
                <a:gd name="T6" fmla="*/ 395 w 198834"/>
                <a:gd name="T7" fmla="*/ 1892 h 557213"/>
                <a:gd name="T8" fmla="*/ 395 w 198834"/>
                <a:gd name="T9" fmla="*/ 1892 h 557213"/>
                <a:gd name="T10" fmla="*/ 0 60000 65536"/>
                <a:gd name="T11" fmla="*/ 0 60000 65536"/>
                <a:gd name="T12" fmla="*/ 0 60000 65536"/>
                <a:gd name="T13" fmla="*/ 0 60000 65536"/>
                <a:gd name="T14" fmla="*/ 0 60000 65536"/>
                <a:gd name="T15" fmla="*/ 0 w 198834"/>
                <a:gd name="T16" fmla="*/ 0 h 557213"/>
                <a:gd name="T17" fmla="*/ 198834 w 198834"/>
                <a:gd name="T18" fmla="*/ 557213 h 557213"/>
              </a:gdLst>
              <a:ahLst/>
              <a:cxnLst>
                <a:cxn ang="T10">
                  <a:pos x="T0" y="T1"/>
                </a:cxn>
                <a:cxn ang="T11">
                  <a:pos x="T2" y="T3"/>
                </a:cxn>
                <a:cxn ang="T12">
                  <a:pos x="T4" y="T5"/>
                </a:cxn>
                <a:cxn ang="T13">
                  <a:pos x="T6" y="T7"/>
                </a:cxn>
                <a:cxn ang="T14">
                  <a:pos x="T8" y="T9"/>
                </a:cxn>
              </a:cxnLst>
              <a:rect l="T15" t="T16" r="T17" b="T18"/>
              <a:pathLst>
                <a:path w="198834" h="557213">
                  <a:moveTo>
                    <a:pt x="17859" y="0"/>
                  </a:moveTo>
                  <a:cubicBezTo>
                    <a:pt x="108346" y="95845"/>
                    <a:pt x="198834" y="191690"/>
                    <a:pt x="196453" y="250031"/>
                  </a:cubicBezTo>
                  <a:cubicBezTo>
                    <a:pt x="194072" y="308372"/>
                    <a:pt x="7144" y="298847"/>
                    <a:pt x="3572" y="350044"/>
                  </a:cubicBezTo>
                  <a:cubicBezTo>
                    <a:pt x="0" y="401241"/>
                    <a:pt x="175022" y="557213"/>
                    <a:pt x="175022" y="557213"/>
                  </a:cubicBezTo>
                </a:path>
              </a:pathLst>
            </a:cu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cxnSp>
        <p:nvCxnSpPr>
          <p:cNvPr id="16408" name="Straight Connector 67"/>
          <p:cNvCxnSpPr>
            <a:cxnSpLocks noChangeShapeType="1"/>
          </p:cNvCxnSpPr>
          <p:nvPr/>
        </p:nvCxnSpPr>
        <p:spPr bwMode="auto">
          <a:xfrm>
            <a:off x="5399088" y="5732463"/>
            <a:ext cx="1368425"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6409" name="Straight Connector 68"/>
          <p:cNvCxnSpPr>
            <a:cxnSpLocks noChangeShapeType="1"/>
          </p:cNvCxnSpPr>
          <p:nvPr/>
        </p:nvCxnSpPr>
        <p:spPr bwMode="auto">
          <a:xfrm>
            <a:off x="5399088" y="6165850"/>
            <a:ext cx="1368425"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6410" name="TextBox 69"/>
          <p:cNvSpPr txBox="1">
            <a:spLocks noChangeArrowheads="1"/>
          </p:cNvSpPr>
          <p:nvPr/>
        </p:nvSpPr>
        <p:spPr bwMode="auto">
          <a:xfrm>
            <a:off x="6840538" y="5949950"/>
            <a:ext cx="574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-8V</a:t>
            </a:r>
          </a:p>
        </p:txBody>
      </p:sp>
      <p:sp>
        <p:nvSpPr>
          <p:cNvPr id="16411" name="TextBox 70"/>
          <p:cNvSpPr txBox="1">
            <a:spLocks noChangeArrowheads="1"/>
          </p:cNvSpPr>
          <p:nvPr/>
        </p:nvSpPr>
        <p:spPr bwMode="auto">
          <a:xfrm>
            <a:off x="6696075" y="5589588"/>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-0.5V</a:t>
            </a:r>
          </a:p>
        </p:txBody>
      </p:sp>
      <p:sp>
        <p:nvSpPr>
          <p:cNvPr id="16412" name="TextBox 72"/>
          <p:cNvSpPr txBox="1">
            <a:spLocks noChangeArrowheads="1"/>
          </p:cNvSpPr>
          <p:nvPr/>
        </p:nvSpPr>
        <p:spPr bwMode="auto">
          <a:xfrm>
            <a:off x="395288" y="5157788"/>
            <a:ext cx="1116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a:t>Image Area Clock</a:t>
            </a:r>
          </a:p>
        </p:txBody>
      </p:sp>
      <p:sp>
        <p:nvSpPr>
          <p:cNvPr id="16413" name="TextBox 73"/>
          <p:cNvSpPr txBox="1">
            <a:spLocks noChangeArrowheads="1"/>
          </p:cNvSpPr>
          <p:nvPr/>
        </p:nvSpPr>
        <p:spPr bwMode="auto">
          <a:xfrm>
            <a:off x="7343775" y="5949950"/>
            <a:ext cx="11160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Low Level</a:t>
            </a:r>
          </a:p>
        </p:txBody>
      </p:sp>
      <p:sp>
        <p:nvSpPr>
          <p:cNvPr id="16414" name="TextBox 74"/>
          <p:cNvSpPr txBox="1">
            <a:spLocks noChangeArrowheads="1"/>
          </p:cNvSpPr>
          <p:nvPr/>
        </p:nvSpPr>
        <p:spPr bwMode="auto">
          <a:xfrm>
            <a:off x="7272338" y="5589588"/>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t>High Level</a:t>
            </a:r>
          </a:p>
        </p:txBody>
      </p:sp>
      <p:sp>
        <p:nvSpPr>
          <p:cNvPr id="16415" name="Title 1"/>
          <p:cNvSpPr>
            <a:spLocks noGrp="1"/>
          </p:cNvSpPr>
          <p:nvPr>
            <p:ph type="title"/>
          </p:nvPr>
        </p:nvSpPr>
        <p:spPr>
          <a:xfrm>
            <a:off x="827088" y="188913"/>
            <a:ext cx="6840537" cy="633412"/>
          </a:xfrm>
        </p:spPr>
        <p:txBody>
          <a:bodyPr/>
          <a:lstStyle/>
          <a:p>
            <a:r>
              <a:rPr lang="en-US" sz="2400" smtClean="0"/>
              <a:t>Trades made with Deep Depletion Device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autoRev="1" fill="hold" nodeType="withEffect">
                                  <p:stCondLst>
                                    <p:cond delay="0"/>
                                  </p:stCondLst>
                                  <p:childTnLst>
                                    <p:animMotion origin="layout" path="M -0.00017 -0.0472 L -0.00052 0.04304 " pathEditMode="relative" rAng="0" ptsTypes="AA">
                                      <p:cBhvr>
                                        <p:cTn id="6" dur="2000" fill="hold"/>
                                        <p:tgtEl>
                                          <p:spTgt spid="3"/>
                                        </p:tgtEl>
                                        <p:attrNameLst>
                                          <p:attrName>ppt_x</p:attrName>
                                          <p:attrName>ppt_y</p:attrName>
                                        </p:attrNameLst>
                                      </p:cBhvr>
                                      <p:rCtr x="-17" y="45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55650" y="188913"/>
            <a:ext cx="6886575" cy="633412"/>
          </a:xfrm>
        </p:spPr>
        <p:txBody>
          <a:bodyPr/>
          <a:lstStyle/>
          <a:p>
            <a:r>
              <a:rPr lang="en-US" sz="2800" smtClean="0"/>
              <a:t>Adjust Very High Level to Tune PSF</a:t>
            </a:r>
          </a:p>
        </p:txBody>
      </p:sp>
      <p:sp>
        <p:nvSpPr>
          <p:cNvPr id="17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09 Oct 2013</a:t>
            </a:r>
          </a:p>
        </p:txBody>
      </p:sp>
      <p:sp>
        <p:nvSpPr>
          <p:cNvPr id="174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Downing Optical AO WFS </a:t>
            </a:r>
          </a:p>
        </p:txBody>
      </p:sp>
      <p:sp>
        <p:nvSpPr>
          <p:cNvPr id="17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B18690CB-194E-49DA-9B04-AE31477E0EE4}" type="slidenum">
              <a:rPr lang="en-US" sz="1400" smtClean="0"/>
              <a:pPr/>
              <a:t>9</a:t>
            </a:fld>
            <a:endParaRPr lang="en-US" sz="1400" smtClean="0"/>
          </a:p>
        </p:txBody>
      </p:sp>
      <p:grpSp>
        <p:nvGrpSpPr>
          <p:cNvPr id="17414" name="Group 25"/>
          <p:cNvGrpSpPr>
            <a:grpSpLocks/>
          </p:cNvGrpSpPr>
          <p:nvPr/>
        </p:nvGrpSpPr>
        <p:grpSpPr bwMode="auto">
          <a:xfrm>
            <a:off x="4643438" y="3213100"/>
            <a:ext cx="4032250" cy="3181350"/>
            <a:chOff x="4572000" y="3068960"/>
            <a:chExt cx="4032447" cy="3182230"/>
          </a:xfrm>
        </p:grpSpPr>
        <p:pic>
          <p:nvPicPr>
            <p:cNvPr id="17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68960"/>
              <a:ext cx="4032447" cy="318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38" name="Straight Connector 149"/>
            <p:cNvCxnSpPr>
              <a:cxnSpLocks noChangeShapeType="1"/>
            </p:cNvCxnSpPr>
            <p:nvPr/>
          </p:nvCxnSpPr>
          <p:spPr bwMode="auto">
            <a:xfrm>
              <a:off x="5148064" y="4365104"/>
              <a:ext cx="2448272" cy="0"/>
            </a:xfrm>
            <a:prstGeom prst="line">
              <a:avLst/>
            </a:prstGeom>
            <a:noFill/>
            <a:ln w="19050"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17439" name="Straight Connector 150"/>
            <p:cNvCxnSpPr>
              <a:cxnSpLocks noChangeShapeType="1"/>
            </p:cNvCxnSpPr>
            <p:nvPr/>
          </p:nvCxnSpPr>
          <p:spPr bwMode="auto">
            <a:xfrm>
              <a:off x="5220072" y="5013176"/>
              <a:ext cx="3096344" cy="0"/>
            </a:xfrm>
            <a:prstGeom prst="line">
              <a:avLst/>
            </a:prstGeom>
            <a:noFill/>
            <a:ln w="19050" algn="ctr">
              <a:solidFill>
                <a:srgbClr val="33CC33"/>
              </a:solidFill>
              <a:prstDash val="sysDash"/>
              <a:round/>
              <a:headEnd/>
              <a:tailEnd/>
            </a:ln>
            <a:extLst>
              <a:ext uri="{909E8E84-426E-40DD-AFC4-6F175D3DCCD1}">
                <a14:hiddenFill xmlns:a14="http://schemas.microsoft.com/office/drawing/2010/main">
                  <a:noFill/>
                </a14:hiddenFill>
              </a:ext>
            </a:extLst>
          </p:spPr>
        </p:cxnSp>
        <p:sp>
          <p:nvSpPr>
            <p:cNvPr id="17440" name="TextBox 151"/>
            <p:cNvSpPr txBox="1">
              <a:spLocks noChangeArrowheads="1"/>
            </p:cNvSpPr>
            <p:nvPr/>
          </p:nvSpPr>
          <p:spPr bwMode="auto">
            <a:xfrm>
              <a:off x="5220072" y="4077072"/>
              <a:ext cx="576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600">
                  <a:solidFill>
                    <a:srgbClr val="FF0000"/>
                  </a:solidFill>
                </a:rPr>
                <a:t>Min.</a:t>
              </a:r>
              <a:endParaRPr lang="en-US">
                <a:solidFill>
                  <a:srgbClr val="FF0000"/>
                </a:solidFill>
              </a:endParaRPr>
            </a:p>
          </p:txBody>
        </p:sp>
        <p:sp>
          <p:nvSpPr>
            <p:cNvPr id="17441" name="TextBox 152"/>
            <p:cNvSpPr txBox="1">
              <a:spLocks noChangeArrowheads="1"/>
            </p:cNvSpPr>
            <p:nvPr/>
          </p:nvSpPr>
          <p:spPr bwMode="auto">
            <a:xfrm>
              <a:off x="5220072" y="4725144"/>
              <a:ext cx="647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600">
                  <a:solidFill>
                    <a:srgbClr val="00B050"/>
                  </a:solidFill>
                </a:rPr>
                <a:t>Goal</a:t>
              </a:r>
              <a:endParaRPr lang="en-US">
                <a:solidFill>
                  <a:srgbClr val="00B050"/>
                </a:solidFill>
              </a:endParaRPr>
            </a:p>
          </p:txBody>
        </p:sp>
      </p:grpSp>
      <p:graphicFrame>
        <p:nvGraphicFramePr>
          <p:cNvPr id="32" name="Chart 31"/>
          <p:cNvGraphicFramePr>
            <a:graphicFrameLocks/>
          </p:cNvGraphicFramePr>
          <p:nvPr/>
        </p:nvGraphicFramePr>
        <p:xfrm>
          <a:off x="251520" y="3212976"/>
          <a:ext cx="4032448" cy="3165351"/>
        </p:xfrm>
        <a:graphic>
          <a:graphicData uri="http://schemas.openxmlformats.org/drawingml/2006/chart">
            <c:chart xmlns:c="http://schemas.openxmlformats.org/drawingml/2006/chart" xmlns:r="http://schemas.openxmlformats.org/officeDocument/2006/relationships" r:id="rId3"/>
          </a:graphicData>
        </a:graphic>
      </p:graphicFrame>
      <p:grpSp>
        <p:nvGrpSpPr>
          <p:cNvPr id="17416" name="Group 21"/>
          <p:cNvGrpSpPr>
            <a:grpSpLocks/>
          </p:cNvGrpSpPr>
          <p:nvPr/>
        </p:nvGrpSpPr>
        <p:grpSpPr bwMode="auto">
          <a:xfrm>
            <a:off x="323850" y="1052513"/>
            <a:ext cx="8496300" cy="2089150"/>
            <a:chOff x="323850" y="620713"/>
            <a:chExt cx="8496300" cy="2088233"/>
          </a:xfrm>
        </p:grpSpPr>
        <p:pic>
          <p:nvPicPr>
            <p:cNvPr id="17425" name="Picture 2"/>
            <p:cNvPicPr>
              <a:picLocks noChangeAspect="1" noChangeArrowheads="1"/>
            </p:cNvPicPr>
            <p:nvPr/>
          </p:nvPicPr>
          <p:blipFill>
            <a:blip r:embed="rId4">
              <a:extLst>
                <a:ext uri="{28A0092B-C50C-407E-A947-70E740481C1C}">
                  <a14:useLocalDpi xmlns:a14="http://schemas.microsoft.com/office/drawing/2010/main" val="0"/>
                </a:ext>
              </a:extLst>
            </a:blip>
            <a:srcRect l="26309" t="13870" r="53574" b="49805"/>
            <a:stretch>
              <a:fillRect/>
            </a:stretch>
          </p:blipFill>
          <p:spPr bwMode="auto">
            <a:xfrm>
              <a:off x="323850" y="620713"/>
              <a:ext cx="1295400" cy="208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TextBox 10"/>
            <p:cNvSpPr txBox="1">
              <a:spLocks noChangeArrowheads="1"/>
            </p:cNvSpPr>
            <p:nvPr/>
          </p:nvSpPr>
          <p:spPr bwMode="auto">
            <a:xfrm>
              <a:off x="353942" y="2349598"/>
              <a:ext cx="1224135" cy="307777"/>
            </a:xfrm>
            <a:prstGeom prst="rect">
              <a:avLst/>
            </a:prstGeom>
            <a:solidFill>
              <a:srgbClr val="CCFFFF"/>
            </a:solidFill>
            <a:ln w="19050">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solidFill>
                    <a:srgbClr val="0000FF"/>
                  </a:solidFill>
                </a:rPr>
                <a:t>VInteg=-8V</a:t>
              </a:r>
            </a:p>
          </p:txBody>
        </p:sp>
        <p:pic>
          <p:nvPicPr>
            <p:cNvPr id="17427" name="Picture 3"/>
            <p:cNvPicPr>
              <a:picLocks noChangeAspect="1" noChangeArrowheads="1"/>
            </p:cNvPicPr>
            <p:nvPr/>
          </p:nvPicPr>
          <p:blipFill>
            <a:blip r:embed="rId5">
              <a:extLst>
                <a:ext uri="{28A0092B-C50C-407E-A947-70E740481C1C}">
                  <a14:useLocalDpi xmlns:a14="http://schemas.microsoft.com/office/drawing/2010/main" val="0"/>
                </a:ext>
              </a:extLst>
            </a:blip>
            <a:srcRect l="12115" t="26196" r="29732" b="21185"/>
            <a:stretch>
              <a:fillRect/>
            </a:stretch>
          </p:blipFill>
          <p:spPr bwMode="auto">
            <a:xfrm>
              <a:off x="1763713" y="620713"/>
              <a:ext cx="1295400" cy="208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8" name="TextBox 10"/>
            <p:cNvSpPr txBox="1">
              <a:spLocks noChangeArrowheads="1"/>
            </p:cNvSpPr>
            <p:nvPr/>
          </p:nvSpPr>
          <p:spPr bwMode="auto">
            <a:xfrm>
              <a:off x="1793408" y="2349598"/>
              <a:ext cx="1224830" cy="307777"/>
            </a:xfrm>
            <a:prstGeom prst="rect">
              <a:avLst/>
            </a:prstGeom>
            <a:solidFill>
              <a:srgbClr val="CCFFFF"/>
            </a:solidFill>
            <a:ln w="19050">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solidFill>
                    <a:srgbClr val="0000FF"/>
                  </a:solidFill>
                </a:rPr>
                <a:t>VInteg=-4V</a:t>
              </a:r>
            </a:p>
          </p:txBody>
        </p:sp>
        <p:pic>
          <p:nvPicPr>
            <p:cNvPr id="17429" name="Picture 4"/>
            <p:cNvPicPr>
              <a:picLocks noChangeAspect="1" noChangeArrowheads="1"/>
            </p:cNvPicPr>
            <p:nvPr/>
          </p:nvPicPr>
          <p:blipFill>
            <a:blip r:embed="rId6">
              <a:extLst>
                <a:ext uri="{28A0092B-C50C-407E-A947-70E740481C1C}">
                  <a14:useLocalDpi xmlns:a14="http://schemas.microsoft.com/office/drawing/2010/main" val="0"/>
                </a:ext>
              </a:extLst>
            </a:blip>
            <a:srcRect l="6332" t="29773" r="25436" b="16330"/>
            <a:stretch>
              <a:fillRect/>
            </a:stretch>
          </p:blipFill>
          <p:spPr bwMode="auto">
            <a:xfrm>
              <a:off x="3203575" y="620713"/>
              <a:ext cx="1296988" cy="208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0" name="TextBox 10"/>
            <p:cNvSpPr txBox="1">
              <a:spLocks noChangeArrowheads="1"/>
            </p:cNvSpPr>
            <p:nvPr/>
          </p:nvSpPr>
          <p:spPr bwMode="auto">
            <a:xfrm>
              <a:off x="3233269" y="2349598"/>
              <a:ext cx="1225128" cy="307777"/>
            </a:xfrm>
            <a:prstGeom prst="rect">
              <a:avLst/>
            </a:prstGeom>
            <a:solidFill>
              <a:srgbClr val="CCFFFF"/>
            </a:solidFill>
            <a:ln w="19050">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solidFill>
                    <a:srgbClr val="0000FF"/>
                  </a:solidFill>
                </a:rPr>
                <a:t>VInteg=0V</a:t>
              </a:r>
            </a:p>
          </p:txBody>
        </p:sp>
        <p:pic>
          <p:nvPicPr>
            <p:cNvPr id="17431" name="Picture 5"/>
            <p:cNvPicPr>
              <a:picLocks noChangeAspect="1" noChangeArrowheads="1"/>
            </p:cNvPicPr>
            <p:nvPr/>
          </p:nvPicPr>
          <p:blipFill>
            <a:blip r:embed="rId7">
              <a:extLst>
                <a:ext uri="{28A0092B-C50C-407E-A947-70E740481C1C}">
                  <a14:useLocalDpi xmlns:a14="http://schemas.microsoft.com/office/drawing/2010/main" val="0"/>
                </a:ext>
              </a:extLst>
            </a:blip>
            <a:srcRect l="18060" t="29124" r="20015" b="17465"/>
            <a:stretch>
              <a:fillRect/>
            </a:stretch>
          </p:blipFill>
          <p:spPr bwMode="auto">
            <a:xfrm>
              <a:off x="4643438" y="620713"/>
              <a:ext cx="1296987" cy="208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Box 10"/>
            <p:cNvSpPr txBox="1">
              <a:spLocks noChangeArrowheads="1"/>
            </p:cNvSpPr>
            <p:nvPr/>
          </p:nvSpPr>
          <p:spPr bwMode="auto">
            <a:xfrm>
              <a:off x="4673132" y="2349598"/>
              <a:ext cx="1225425" cy="307777"/>
            </a:xfrm>
            <a:prstGeom prst="rect">
              <a:avLst/>
            </a:prstGeom>
            <a:solidFill>
              <a:srgbClr val="CCFFFF"/>
            </a:solidFill>
            <a:ln w="19050">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solidFill>
                    <a:srgbClr val="0000FF"/>
                  </a:solidFill>
                </a:rPr>
                <a:t>VInteg=4V</a:t>
              </a:r>
            </a:p>
          </p:txBody>
        </p:sp>
        <p:pic>
          <p:nvPicPr>
            <p:cNvPr id="17433" name="Picture 6"/>
            <p:cNvPicPr>
              <a:picLocks noChangeAspect="1" noChangeArrowheads="1"/>
            </p:cNvPicPr>
            <p:nvPr/>
          </p:nvPicPr>
          <p:blipFill>
            <a:blip r:embed="rId8">
              <a:extLst>
                <a:ext uri="{28A0092B-C50C-407E-A947-70E740481C1C}">
                  <a14:useLocalDpi xmlns:a14="http://schemas.microsoft.com/office/drawing/2010/main" val="0"/>
                </a:ext>
              </a:extLst>
            </a:blip>
            <a:srcRect l="7413" t="23724" r="33295" b="21394"/>
            <a:stretch>
              <a:fillRect/>
            </a:stretch>
          </p:blipFill>
          <p:spPr bwMode="auto">
            <a:xfrm>
              <a:off x="6084888" y="620713"/>
              <a:ext cx="1295400" cy="208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TextBox 10"/>
            <p:cNvSpPr txBox="1">
              <a:spLocks noChangeArrowheads="1"/>
            </p:cNvSpPr>
            <p:nvPr/>
          </p:nvSpPr>
          <p:spPr bwMode="auto">
            <a:xfrm>
              <a:off x="6114581" y="2349598"/>
              <a:ext cx="1224136" cy="307777"/>
            </a:xfrm>
            <a:prstGeom prst="rect">
              <a:avLst/>
            </a:prstGeom>
            <a:solidFill>
              <a:srgbClr val="CCFFFF"/>
            </a:solidFill>
            <a:ln w="19050">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solidFill>
                    <a:srgbClr val="0000FF"/>
                  </a:solidFill>
                </a:rPr>
                <a:t>VInteg=8V</a:t>
              </a:r>
            </a:p>
          </p:txBody>
        </p:sp>
        <p:pic>
          <p:nvPicPr>
            <p:cNvPr id="17435" name="Picture 7"/>
            <p:cNvPicPr>
              <a:picLocks noChangeAspect="1" noChangeArrowheads="1"/>
            </p:cNvPicPr>
            <p:nvPr/>
          </p:nvPicPr>
          <p:blipFill>
            <a:blip r:embed="rId9">
              <a:extLst>
                <a:ext uri="{28A0092B-C50C-407E-A947-70E740481C1C}">
                  <a14:useLocalDpi xmlns:a14="http://schemas.microsoft.com/office/drawing/2010/main" val="0"/>
                </a:ext>
              </a:extLst>
            </a:blip>
            <a:srcRect l="19174" t="30089" r="15088" b="18134"/>
            <a:stretch>
              <a:fillRect/>
            </a:stretch>
          </p:blipFill>
          <p:spPr bwMode="auto">
            <a:xfrm>
              <a:off x="7524750" y="620713"/>
              <a:ext cx="1295400" cy="208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6" name="TextBox 10"/>
            <p:cNvSpPr txBox="1">
              <a:spLocks noChangeArrowheads="1"/>
            </p:cNvSpPr>
            <p:nvPr/>
          </p:nvSpPr>
          <p:spPr bwMode="auto">
            <a:xfrm>
              <a:off x="7554741" y="2349598"/>
              <a:ext cx="1224136" cy="307777"/>
            </a:xfrm>
            <a:prstGeom prst="rect">
              <a:avLst/>
            </a:prstGeom>
            <a:solidFill>
              <a:srgbClr val="CCFFFF"/>
            </a:solidFill>
            <a:ln w="19050">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a:solidFill>
                    <a:srgbClr val="0000FF"/>
                  </a:solidFill>
                </a:rPr>
                <a:t>VInteg=12V</a:t>
              </a:r>
            </a:p>
          </p:txBody>
        </p:sp>
      </p:grpSp>
      <p:cxnSp>
        <p:nvCxnSpPr>
          <p:cNvPr id="17417" name="Straight Connector 149"/>
          <p:cNvCxnSpPr>
            <a:cxnSpLocks noChangeShapeType="1"/>
          </p:cNvCxnSpPr>
          <p:nvPr/>
        </p:nvCxnSpPr>
        <p:spPr bwMode="auto">
          <a:xfrm flipV="1">
            <a:off x="2268538" y="5586413"/>
            <a:ext cx="1728787" cy="3175"/>
          </a:xfrm>
          <a:prstGeom prst="line">
            <a:avLst/>
          </a:prstGeom>
          <a:noFill/>
          <a:ln w="19050"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17418" name="Straight Connector 150"/>
          <p:cNvCxnSpPr>
            <a:cxnSpLocks noChangeShapeType="1"/>
          </p:cNvCxnSpPr>
          <p:nvPr/>
        </p:nvCxnSpPr>
        <p:spPr bwMode="auto">
          <a:xfrm>
            <a:off x="1042988" y="5732463"/>
            <a:ext cx="1944687" cy="0"/>
          </a:xfrm>
          <a:prstGeom prst="line">
            <a:avLst/>
          </a:prstGeom>
          <a:noFill/>
          <a:ln w="19050" algn="ctr">
            <a:solidFill>
              <a:srgbClr val="33CC33"/>
            </a:solidFill>
            <a:prstDash val="sysDash"/>
            <a:round/>
            <a:headEnd/>
            <a:tailEnd/>
          </a:ln>
          <a:extLst>
            <a:ext uri="{909E8E84-426E-40DD-AFC4-6F175D3DCCD1}">
              <a14:hiddenFill xmlns:a14="http://schemas.microsoft.com/office/drawing/2010/main">
                <a:noFill/>
              </a14:hiddenFill>
            </a:ext>
          </a:extLst>
        </p:spPr>
      </p:cxnSp>
      <p:sp>
        <p:nvSpPr>
          <p:cNvPr id="17419" name="TextBox 151"/>
          <p:cNvSpPr txBox="1">
            <a:spLocks noChangeArrowheads="1"/>
          </p:cNvSpPr>
          <p:nvPr/>
        </p:nvSpPr>
        <p:spPr bwMode="auto">
          <a:xfrm>
            <a:off x="3132138" y="5229225"/>
            <a:ext cx="576262"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600">
                <a:solidFill>
                  <a:srgbClr val="FF0000"/>
                </a:solidFill>
              </a:rPr>
              <a:t>Min.</a:t>
            </a:r>
            <a:endParaRPr lang="en-US">
              <a:solidFill>
                <a:srgbClr val="FF0000"/>
              </a:solidFill>
            </a:endParaRPr>
          </a:p>
        </p:txBody>
      </p:sp>
      <p:sp>
        <p:nvSpPr>
          <p:cNvPr id="17420" name="TextBox 152"/>
          <p:cNvSpPr txBox="1">
            <a:spLocks noChangeArrowheads="1"/>
          </p:cNvSpPr>
          <p:nvPr/>
        </p:nvSpPr>
        <p:spPr bwMode="auto">
          <a:xfrm>
            <a:off x="1116013" y="5373688"/>
            <a:ext cx="6477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600">
                <a:solidFill>
                  <a:srgbClr val="00B050"/>
                </a:solidFill>
              </a:rPr>
              <a:t>Goal</a:t>
            </a:r>
            <a:endParaRPr lang="en-US">
              <a:solidFill>
                <a:srgbClr val="00B050"/>
              </a:solidFill>
            </a:endParaRPr>
          </a:p>
        </p:txBody>
      </p:sp>
      <p:grpSp>
        <p:nvGrpSpPr>
          <p:cNvPr id="4" name="Group 43"/>
          <p:cNvGrpSpPr>
            <a:grpSpLocks/>
          </p:cNvGrpSpPr>
          <p:nvPr/>
        </p:nvGrpSpPr>
        <p:grpSpPr bwMode="auto">
          <a:xfrm>
            <a:off x="2195513" y="3500438"/>
            <a:ext cx="3168650" cy="3048000"/>
            <a:chOff x="2195736" y="3501008"/>
            <a:chExt cx="3168352" cy="3046988"/>
          </a:xfrm>
        </p:grpSpPr>
        <p:sp>
          <p:nvSpPr>
            <p:cNvPr id="17423" name="TextBox 10"/>
            <p:cNvSpPr txBox="1">
              <a:spLocks noChangeArrowheads="1"/>
            </p:cNvSpPr>
            <p:nvPr/>
          </p:nvSpPr>
          <p:spPr bwMode="auto">
            <a:xfrm>
              <a:off x="2195736" y="3861048"/>
              <a:ext cx="2376264" cy="1015663"/>
            </a:xfrm>
            <a:prstGeom prst="rect">
              <a:avLst/>
            </a:prstGeom>
            <a:solidFill>
              <a:srgbClr val="CCFFFF"/>
            </a:solidFill>
            <a:ln w="12700">
              <a:solidFill>
                <a:schemeClr val="tx1"/>
              </a:solidFill>
              <a:miter lim="800000"/>
              <a:headEnd/>
              <a:tailEnd/>
            </a:ln>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lnSpc>
                  <a:spcPct val="150000"/>
                </a:lnSpc>
              </a:pPr>
              <a:r>
                <a:rPr lang="en-US" sz="2000">
                  <a:solidFill>
                    <a:srgbClr val="0000FF"/>
                  </a:solidFill>
                </a:rPr>
                <a:t>Min met at &gt; 2V.</a:t>
              </a:r>
            </a:p>
            <a:p>
              <a:pPr algn="ctr" eaLnBrk="1" hangingPunct="1">
                <a:lnSpc>
                  <a:spcPct val="150000"/>
                </a:lnSpc>
              </a:pPr>
              <a:r>
                <a:rPr lang="en-US" sz="2000">
                  <a:solidFill>
                    <a:srgbClr val="0000FF"/>
                  </a:solidFill>
                </a:rPr>
                <a:t>Goal met at &gt; 8V.</a:t>
              </a:r>
            </a:p>
          </p:txBody>
        </p:sp>
        <p:sp>
          <p:nvSpPr>
            <p:cNvPr id="17424" name="TextBox 42"/>
            <p:cNvSpPr txBox="1">
              <a:spLocks noChangeArrowheads="1"/>
            </p:cNvSpPr>
            <p:nvPr/>
          </p:nvSpPr>
          <p:spPr bwMode="auto">
            <a:xfrm>
              <a:off x="4644008" y="3501008"/>
              <a:ext cx="72008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buFont typeface="Wingdings" pitchFamily="2" charset="2"/>
                <a:buChar char="ü"/>
              </a:pPr>
              <a:r>
                <a:rPr lang="en-US" sz="9600">
                  <a:solidFill>
                    <a:srgbClr val="00B050"/>
                  </a:solidFill>
                </a:rPr>
                <a:t>  </a:t>
              </a:r>
            </a:p>
          </p:txBody>
        </p:sp>
      </p:grpSp>
      <p:pic>
        <p:nvPicPr>
          <p:cNvPr id="17444" name="Picture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95720">
            <a:off x="361950" y="2798763"/>
            <a:ext cx="8424863"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171502</TotalTime>
  <Words>2669</Words>
  <Application>Microsoft Office PowerPoint</Application>
  <PresentationFormat>Presentazione su schermo (4:3)</PresentationFormat>
  <Paragraphs>699</Paragraphs>
  <Slides>34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34</vt:i4>
      </vt:variant>
    </vt:vector>
  </HeadingPairs>
  <TitlesOfParts>
    <vt:vector size="41" baseType="lpstr">
      <vt:lpstr>Arial</vt:lpstr>
      <vt:lpstr>ＭＳ Ｐゴシック</vt:lpstr>
      <vt:lpstr>Wingdings</vt:lpstr>
      <vt:lpstr>Arial Narrow</vt:lpstr>
      <vt:lpstr>Times New Roman</vt:lpstr>
      <vt:lpstr>Calibri</vt:lpstr>
      <vt:lpstr>Blank Presentation</vt:lpstr>
      <vt:lpstr>Optical AO WFS Detector Developments at ESO</vt:lpstr>
      <vt:lpstr>Outline</vt:lpstr>
      <vt:lpstr>e2v L3Vision CCD220</vt:lpstr>
      <vt:lpstr>Deployment of AONGC WFS Cameras</vt:lpstr>
      <vt:lpstr>CCD220 Impressive  (Measured) Test Results</vt:lpstr>
      <vt:lpstr>Trades made with Deep Depletion Device</vt:lpstr>
      <vt:lpstr>Trades made with Deep Depletion Device</vt:lpstr>
      <vt:lpstr>Trades made with Deep Depletion Device</vt:lpstr>
      <vt:lpstr>Adjust Very High Level to Tune PSF</vt:lpstr>
      <vt:lpstr>and trade with CIC and Dark Current</vt:lpstr>
      <vt:lpstr>Improvement to Design of HV Clock</vt:lpstr>
      <vt:lpstr>At Unity Gain: Flat field is very flat</vt:lpstr>
      <vt:lpstr>However at gain, flat field varies with readout</vt:lpstr>
      <vt:lpstr>Solution is to use full PID controller  in the feedback loop</vt:lpstr>
      <vt:lpstr>Original design with step input</vt:lpstr>
      <vt:lpstr>Optimised design with step input</vt:lpstr>
      <vt:lpstr>“Proof of the Pudding”</vt:lpstr>
      <vt:lpstr>SCTE - Long Tail of Residual Charge</vt:lpstr>
      <vt:lpstr>SCTE - Long Tail of Residual Charge</vt:lpstr>
      <vt:lpstr>The need for good SCTE</vt:lpstr>
      <vt:lpstr>Gain 400; SCTE Vs Serial Clock Low Level </vt:lpstr>
      <vt:lpstr>Gain 400: SCTE &lt; 1% for all amplifiers with VROL=-7V</vt:lpstr>
      <vt:lpstr>Outline</vt:lpstr>
      <vt:lpstr>Block Diagram of Full Size Device; LGSD</vt:lpstr>
      <vt:lpstr>Specifications of the LGSD (NGSD) Physical characteristics</vt:lpstr>
      <vt:lpstr>Specifications of the LGSD (NGSD) Read out</vt:lpstr>
      <vt:lpstr>Specifications of the LGSD/NGSD Performance</vt:lpstr>
      <vt:lpstr>Video Chain – single slope ADC</vt:lpstr>
      <vt:lpstr>LGSD Tentative Stitching Plan</vt:lpstr>
      <vt:lpstr>NGSD anticipates scaling to LGSD</vt:lpstr>
      <vt:lpstr>Read out</vt:lpstr>
      <vt:lpstr>Summary</vt:lpstr>
      <vt:lpstr>Thank You</vt:lpstr>
      <vt:lpstr>TVP – optimises pixel deisgn</vt:lpstr>
    </vt:vector>
  </TitlesOfParts>
  <Company>ESO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ESO User</dc:creator>
  <cp:lastModifiedBy>tecno</cp:lastModifiedBy>
  <cp:revision>5513</cp:revision>
  <cp:lastPrinted>2007-04-16T13:36:15Z</cp:lastPrinted>
  <dcterms:created xsi:type="dcterms:W3CDTF">2007-02-06T14:57:56Z</dcterms:created>
  <dcterms:modified xsi:type="dcterms:W3CDTF">2013-10-09T07:07:48Z</dcterms:modified>
</cp:coreProperties>
</file>