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9" r:id="rId2"/>
    <p:sldId id="260" r:id="rId3"/>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87805" autoAdjust="0"/>
  </p:normalViewPr>
  <p:slideViewPr>
    <p:cSldViewPr>
      <p:cViewPr varScale="1">
        <p:scale>
          <a:sx n="76" d="100"/>
          <a:sy n="76" d="100"/>
        </p:scale>
        <p:origin x="-186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B87683-9899-4379-993F-EACBA3C13388}" type="datetimeFigureOut">
              <a:rPr lang="en-US" smtClean="0"/>
              <a:t>10/8/2013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CE49E5-34C7-4D8E-9FA2-13DF831A662C}" type="slidenum">
              <a:rPr lang="en-US" smtClean="0"/>
              <a:t>‹N›</a:t>
            </a:fld>
            <a:endParaRPr lang="en-US"/>
          </a:p>
        </p:txBody>
      </p:sp>
    </p:spTree>
    <p:extLst>
      <p:ext uri="{BB962C8B-B14F-4D97-AF65-F5344CB8AC3E}">
        <p14:creationId xmlns:p14="http://schemas.microsoft.com/office/powerpoint/2010/main" val="1045201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devices presented are hybridized silicon array-based Geiger-mode avalanche photodiodes. These photon-counting detectors are 256 x 256 pixels and represent some of first of their kind. We have irradiated them with 10x the equivalent of an 11 year mission at an L2 orbit. We dosed the arrays in geometric steps, taking data between doses, up to a total cumulative dose of 50 krad (Si). </a:t>
            </a:r>
          </a:p>
          <a:p>
            <a:endParaRPr lang="en-US" baseline="0" dirty="0" smtClean="0"/>
          </a:p>
          <a:p>
            <a:r>
              <a:rPr lang="en-US" baseline="0" dirty="0" smtClean="0"/>
              <a:t>New slide:</a:t>
            </a:r>
          </a:p>
          <a:p>
            <a:r>
              <a:rPr lang="en-US" baseline="0" dirty="0" smtClean="0"/>
              <a:t>List of 1-2 word points</a:t>
            </a:r>
          </a:p>
          <a:p>
            <a:r>
              <a:rPr lang="en-US" baseline="0" dirty="0" smtClean="0"/>
              <a:t>Prioritize</a:t>
            </a:r>
          </a:p>
          <a:p>
            <a:r>
              <a:rPr lang="en-US" baseline="0" dirty="0" smtClean="0"/>
              <a:t>Make sentences</a:t>
            </a:r>
          </a:p>
          <a:p>
            <a:r>
              <a:rPr lang="en-US" baseline="0" dirty="0" smtClean="0"/>
              <a:t>Zero read noise?</a:t>
            </a:r>
          </a:p>
          <a:p>
            <a:r>
              <a:rPr lang="en-US" baseline="0" dirty="0" smtClean="0"/>
              <a:t>Moore Foundation / LL</a:t>
            </a:r>
            <a:endParaRPr lang="en-US" dirty="0"/>
          </a:p>
        </p:txBody>
      </p:sp>
      <p:sp>
        <p:nvSpPr>
          <p:cNvPr id="4" name="Slide Number Placeholder 3"/>
          <p:cNvSpPr>
            <a:spLocks noGrp="1"/>
          </p:cNvSpPr>
          <p:nvPr>
            <p:ph type="sldNum" sz="quarter" idx="10"/>
          </p:nvPr>
        </p:nvSpPr>
        <p:spPr/>
        <p:txBody>
          <a:bodyPr/>
          <a:lstStyle/>
          <a:p>
            <a:fld id="{59CE49E5-34C7-4D8E-9FA2-13DF831A662C}" type="slidenum">
              <a:rPr lang="en-US" smtClean="0"/>
              <a:t>1</a:t>
            </a:fld>
            <a:endParaRPr lang="en-US"/>
          </a:p>
        </p:txBody>
      </p:sp>
    </p:spTree>
    <p:extLst>
      <p:ext uri="{BB962C8B-B14F-4D97-AF65-F5344CB8AC3E}">
        <p14:creationId xmlns:p14="http://schemas.microsoft.com/office/powerpoint/2010/main" val="3377600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plot on the left shows median dark count rate as measured by 10,000 sample data sets over time. The vertical red lines coincide with the end of each intermediate radiation dose. The device was cold for these measurements. After the 11 year mission equivalent at 5 krad (Si), the dark count rate had increased by a factor of 1.3,  and after the full dose of 50 krad (Si), the dark count rate had increased by a factor of 15.</a:t>
            </a:r>
          </a:p>
          <a:p>
            <a:endParaRPr lang="en-US" baseline="0" dirty="0" smtClean="0"/>
          </a:p>
          <a:p>
            <a:r>
              <a:rPr lang="en-US" baseline="0" dirty="0" smtClean="0"/>
              <a:t>The plot on the right shows median dark count rate as measured by 10,000 sample data sets over time. The device was warm for these measurements. The red line shows an exponential decay fit to the data, from which we calculated the 99% settling point of the DCR.</a:t>
            </a:r>
          </a:p>
          <a:p>
            <a:endParaRPr lang="en-US" baseline="0" dirty="0" smtClean="0"/>
          </a:p>
          <a:p>
            <a:r>
              <a:rPr lang="en-US" baseline="0" dirty="0" smtClean="0"/>
              <a:t>We experienced no catastrophic failures following the final dose and the device continued to operate rationally.</a:t>
            </a:r>
          </a:p>
          <a:p>
            <a:endParaRPr lang="en-US" baseline="0" dirty="0" smtClean="0"/>
          </a:p>
          <a:p>
            <a:r>
              <a:rPr lang="en-US" baseline="0" dirty="0" smtClean="0"/>
              <a:t>After the dark count rate reached a 99% settling point, the device was cooled and characterization of the post-radiation dark count rate and afterpulsing probability was completed for various operating temperatures.</a:t>
            </a:r>
            <a:endParaRPr lang="en-US" dirty="0"/>
          </a:p>
        </p:txBody>
      </p:sp>
      <p:sp>
        <p:nvSpPr>
          <p:cNvPr id="4" name="Slide Number Placeholder 3"/>
          <p:cNvSpPr>
            <a:spLocks noGrp="1"/>
          </p:cNvSpPr>
          <p:nvPr>
            <p:ph type="sldNum" sz="quarter" idx="10"/>
          </p:nvPr>
        </p:nvSpPr>
        <p:spPr/>
        <p:txBody>
          <a:bodyPr/>
          <a:lstStyle/>
          <a:p>
            <a:fld id="{59CE49E5-34C7-4D8E-9FA2-13DF831A662C}" type="slidenum">
              <a:rPr lang="en-US" smtClean="0"/>
              <a:t>3</a:t>
            </a:fld>
            <a:endParaRPr lang="en-US"/>
          </a:p>
        </p:txBody>
      </p:sp>
    </p:spTree>
    <p:extLst>
      <p:ext uri="{BB962C8B-B14F-4D97-AF65-F5344CB8AC3E}">
        <p14:creationId xmlns:p14="http://schemas.microsoft.com/office/powerpoint/2010/main" val="22831320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3010" name="Rectangle 2"/>
          <p:cNvSpPr>
            <a:spLocks noGrp="1" noChangeArrowheads="1"/>
          </p:cNvSpPr>
          <p:nvPr>
            <p:ph type="ctrTitle" sz="quarter"/>
          </p:nvPr>
        </p:nvSpPr>
        <p:spPr>
          <a:xfrm>
            <a:off x="1371600" y="2130425"/>
            <a:ext cx="7772400" cy="1470025"/>
          </a:xfrm>
        </p:spPr>
        <p:txBody>
          <a:bodyPr/>
          <a:lstStyle>
            <a:lvl1pPr algn="l">
              <a:defRPr b="1"/>
            </a:lvl1pPr>
          </a:lstStyle>
          <a:p>
            <a:pPr lvl="0"/>
            <a:r>
              <a:rPr lang="en-US" noProof="0" smtClean="0"/>
              <a:t>Click to edit Master title style</a:t>
            </a:r>
          </a:p>
        </p:txBody>
      </p:sp>
      <p:sp>
        <p:nvSpPr>
          <p:cNvPr id="43011" name="Rectangle 3"/>
          <p:cNvSpPr>
            <a:spLocks noGrp="1" noChangeArrowheads="1"/>
          </p:cNvSpPr>
          <p:nvPr>
            <p:ph type="subTitle" sz="quarter" idx="1"/>
          </p:nvPr>
        </p:nvSpPr>
        <p:spPr>
          <a:xfrm>
            <a:off x="1371600" y="3886200"/>
            <a:ext cx="6400800" cy="1752600"/>
          </a:xfrm>
        </p:spPr>
        <p:txBody>
          <a:bodyPr/>
          <a:lstStyle>
            <a:lvl1pPr marL="0" indent="0">
              <a:buFontTx/>
              <a:buNone/>
              <a:defRPr sz="1600"/>
            </a:lvl1pPr>
          </a:lstStyle>
          <a:p>
            <a:pPr lvl="0"/>
            <a:r>
              <a:rPr lang="en-US" noProof="0" smtClean="0"/>
              <a:t>Click to edit Master subtitle style</a:t>
            </a:r>
          </a:p>
        </p:txBody>
      </p:sp>
      <p:pic>
        <p:nvPicPr>
          <p:cNvPr id="8" name="Picture 11" descr="C:\Users\Kim Kolb\Desktop\CfD with lettering orange with black lettering transparen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03629"/>
            <a:ext cx="1857407" cy="1420371"/>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Kim Kolb\Desktop\tiger_walking_rit_color.jpg"/>
          <p:cNvPicPr>
            <a:picLocks noChangeAspect="1" noChangeArrowheads="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62800" y="157732"/>
            <a:ext cx="1828800" cy="13121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10/8/2013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242082098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76200"/>
            <a:ext cx="207645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07695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10/8/2013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133302220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10/8/2013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244277980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10/8/2013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227115066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10/8/2013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164187107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D8BD707-D9CF-40AE-B4C6-C98DA3205C09}" type="datetimeFigureOut">
              <a:rPr lang="en-US" smtClean="0"/>
              <a:pPr/>
              <a:t>10/8/2013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104260134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D8BD707-D9CF-40AE-B4C6-C98DA3205C09}" type="datetimeFigureOut">
              <a:rPr lang="en-US" smtClean="0"/>
              <a:pPr/>
              <a:t>10/8/2013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348184677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D8BD707-D9CF-40AE-B4C6-C98DA3205C09}" type="datetimeFigureOut">
              <a:rPr lang="en-US" smtClean="0"/>
              <a:pPr/>
              <a:t>10/8/2013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43204785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10/8/2013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169420471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10/8/2013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‹N›</a:t>
            </a:fld>
            <a:endParaRPr lang="en-US"/>
          </a:p>
        </p:txBody>
      </p:sp>
    </p:spTree>
    <p:extLst>
      <p:ext uri="{BB962C8B-B14F-4D97-AF65-F5344CB8AC3E}">
        <p14:creationId xmlns:p14="http://schemas.microsoft.com/office/powerpoint/2010/main" val="296326448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41989" name="Rectangle 5"/>
          <p:cNvSpPr>
            <a:spLocks noGrp="1" noChangeArrowheads="1"/>
          </p:cNvSpPr>
          <p:nvPr>
            <p:ph type="title"/>
          </p:nvPr>
        </p:nvSpPr>
        <p:spPr bwMode="auto">
          <a:xfrm>
            <a:off x="1871663" y="76200"/>
            <a:ext cx="689133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990" name="Rectangle 6"/>
          <p:cNvSpPr>
            <a:spLocks noGrp="1" noChangeArrowheads="1"/>
          </p:cNvSpPr>
          <p:nvPr>
            <p:ph type="body" idx="1"/>
          </p:nvPr>
        </p:nvSpPr>
        <p:spPr bwMode="auto">
          <a:xfrm>
            <a:off x="457200" y="1295400"/>
            <a:ext cx="8229600" cy="483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993" name="Line 9"/>
          <p:cNvSpPr>
            <a:spLocks noChangeShapeType="1"/>
          </p:cNvSpPr>
          <p:nvPr/>
        </p:nvSpPr>
        <p:spPr bwMode="auto">
          <a:xfrm>
            <a:off x="1592263" y="1057275"/>
            <a:ext cx="7551737" cy="0"/>
          </a:xfrm>
          <a:prstGeom prst="line">
            <a:avLst/>
          </a:prstGeom>
          <a:noFill/>
          <a:ln w="76200">
            <a:solidFill>
              <a:srgbClr val="FF6A0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5" name="Rectangle 11"/>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1D8BD707-D9CF-40AE-B4C6-C98DA3205C09}" type="datetimeFigureOut">
              <a:rPr lang="en-US" smtClean="0"/>
              <a:pPr/>
              <a:t>10/8/2013</a:t>
            </a:fld>
            <a:endParaRPr lang="en-US"/>
          </a:p>
        </p:txBody>
      </p:sp>
      <p:sp>
        <p:nvSpPr>
          <p:cNvPr id="41996" name="Rectangle 12"/>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1997" name="Rectangle 13"/>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6F15528-21DE-4FAA-801E-634DDDAF4B2B}" type="slidenum">
              <a:rPr lang="en-US" smtClean="0"/>
              <a:pPr/>
              <a:t>‹N›</a:t>
            </a:fld>
            <a:endParaRPr lang="en-US"/>
          </a:p>
        </p:txBody>
      </p:sp>
      <p:pic>
        <p:nvPicPr>
          <p:cNvPr id="9" name="Picture 11" descr="C:\Users\Kim Kolb\Desktop\CfD with lettering orange with black lettering transparent.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00725" y="152400"/>
            <a:ext cx="1247075" cy="953646"/>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par>
    </p:tnLst>
  </p:timing>
  <p:txStyles>
    <p:titleStyle>
      <a:lvl1pPr algn="ctr" rtl="0" eaLnBrk="1" fontAlgn="base" hangingPunct="1">
        <a:spcBef>
          <a:spcPct val="0"/>
        </a:spcBef>
        <a:spcAft>
          <a:spcPct val="0"/>
        </a:spcAft>
        <a:defRPr sz="3200">
          <a:solidFill>
            <a:schemeClr val="tx1"/>
          </a:solidFill>
          <a:latin typeface="+mj-lt"/>
          <a:ea typeface="+mj-ea"/>
          <a:cs typeface="+mj-cs"/>
        </a:defRPr>
      </a:lvl1pPr>
      <a:lvl2pPr algn="ctr" rtl="0" eaLnBrk="1" fontAlgn="base" hangingPunct="1">
        <a:spcBef>
          <a:spcPct val="0"/>
        </a:spcBef>
        <a:spcAft>
          <a:spcPct val="0"/>
        </a:spcAft>
        <a:defRPr sz="3200">
          <a:solidFill>
            <a:schemeClr val="tx1"/>
          </a:solidFill>
          <a:latin typeface="Arial" charset="0"/>
        </a:defRPr>
      </a:lvl2pPr>
      <a:lvl3pPr algn="ctr" rtl="0" eaLnBrk="1" fontAlgn="base" hangingPunct="1">
        <a:spcBef>
          <a:spcPct val="0"/>
        </a:spcBef>
        <a:spcAft>
          <a:spcPct val="0"/>
        </a:spcAft>
        <a:defRPr sz="3200">
          <a:solidFill>
            <a:schemeClr val="tx1"/>
          </a:solidFill>
          <a:latin typeface="Arial" charset="0"/>
        </a:defRPr>
      </a:lvl3pPr>
      <a:lvl4pPr algn="ctr" rtl="0" eaLnBrk="1" fontAlgn="base" hangingPunct="1">
        <a:spcBef>
          <a:spcPct val="0"/>
        </a:spcBef>
        <a:spcAft>
          <a:spcPct val="0"/>
        </a:spcAft>
        <a:defRPr sz="3200">
          <a:solidFill>
            <a:schemeClr val="tx1"/>
          </a:solidFill>
          <a:latin typeface="Arial" charset="0"/>
        </a:defRPr>
      </a:lvl4pPr>
      <a:lvl5pPr algn="ctr" rtl="0" eaLnBrk="1" fontAlgn="base" hangingPunct="1">
        <a:spcBef>
          <a:spcPct val="0"/>
        </a:spcBef>
        <a:spcAft>
          <a:spcPct val="0"/>
        </a:spcAft>
        <a:defRPr sz="3200">
          <a:solidFill>
            <a:schemeClr val="tx1"/>
          </a:solidFill>
          <a:latin typeface="Arial" charset="0"/>
        </a:defRPr>
      </a:lvl5pPr>
      <a:lvl6pPr marL="457200" algn="ctr" rtl="0" eaLnBrk="1" fontAlgn="base" hangingPunct="1">
        <a:spcBef>
          <a:spcPct val="0"/>
        </a:spcBef>
        <a:spcAft>
          <a:spcPct val="0"/>
        </a:spcAft>
        <a:defRPr sz="3200">
          <a:solidFill>
            <a:schemeClr val="tx1"/>
          </a:solidFill>
          <a:latin typeface="Arial" charset="0"/>
        </a:defRPr>
      </a:lvl6pPr>
      <a:lvl7pPr marL="914400" algn="ctr" rtl="0" eaLnBrk="1" fontAlgn="base" hangingPunct="1">
        <a:spcBef>
          <a:spcPct val="0"/>
        </a:spcBef>
        <a:spcAft>
          <a:spcPct val="0"/>
        </a:spcAft>
        <a:defRPr sz="3200">
          <a:solidFill>
            <a:schemeClr val="tx1"/>
          </a:solidFill>
          <a:latin typeface="Arial" charset="0"/>
        </a:defRPr>
      </a:lvl7pPr>
      <a:lvl8pPr marL="1371600" algn="ctr" rtl="0" eaLnBrk="1" fontAlgn="base" hangingPunct="1">
        <a:spcBef>
          <a:spcPct val="0"/>
        </a:spcBef>
        <a:spcAft>
          <a:spcPct val="0"/>
        </a:spcAft>
        <a:defRPr sz="3200">
          <a:solidFill>
            <a:schemeClr val="tx1"/>
          </a:solidFill>
          <a:latin typeface="Arial" charset="0"/>
        </a:defRPr>
      </a:lvl8pPr>
      <a:lvl9pPr marL="1828800" algn="ctr" rtl="0" eaLnBrk="1" fontAlgn="base" hangingPunct="1">
        <a:spcBef>
          <a:spcPct val="0"/>
        </a:spcBef>
        <a:spcAft>
          <a:spcPct val="0"/>
        </a:spcAft>
        <a:defRPr sz="3200">
          <a:solidFill>
            <a:schemeClr val="tx1"/>
          </a:solidFill>
          <a:latin typeface="Arial" charset="0"/>
        </a:defRPr>
      </a:lvl9pPr>
    </p:titleStyle>
    <p:bodyStyle>
      <a:lvl1pPr marL="342900" indent="-342900" algn="l" rtl="0" eaLnBrk="1" fontAlgn="base" hangingPunct="1">
        <a:spcBef>
          <a:spcPct val="20000"/>
        </a:spcBef>
        <a:spcAft>
          <a:spcPct val="0"/>
        </a:spcAft>
        <a:buClr>
          <a:srgbClr val="FF6A06"/>
        </a:buClr>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FF6A06"/>
        </a:buClr>
        <a:buChar char="–"/>
        <a:defRPr sz="2400">
          <a:solidFill>
            <a:schemeClr val="tx1"/>
          </a:solidFill>
          <a:latin typeface="+mn-lt"/>
        </a:defRPr>
      </a:lvl2pPr>
      <a:lvl3pPr marL="1143000" indent="-228600" algn="l" rtl="0" eaLnBrk="1" fontAlgn="base" hangingPunct="1">
        <a:spcBef>
          <a:spcPct val="20000"/>
        </a:spcBef>
        <a:spcAft>
          <a:spcPct val="0"/>
        </a:spcAft>
        <a:buClr>
          <a:srgbClr val="FF6A06"/>
        </a:buClr>
        <a:buChar char="•"/>
        <a:defRPr sz="2000">
          <a:solidFill>
            <a:schemeClr val="tx1"/>
          </a:solidFill>
          <a:latin typeface="+mn-lt"/>
        </a:defRPr>
      </a:lvl3pPr>
      <a:lvl4pPr marL="1600200" indent="-228600" algn="l" rtl="0" eaLnBrk="1" fontAlgn="base" hangingPunct="1">
        <a:spcBef>
          <a:spcPct val="20000"/>
        </a:spcBef>
        <a:spcAft>
          <a:spcPct val="0"/>
        </a:spcAft>
        <a:buClr>
          <a:srgbClr val="FF6A06"/>
        </a:buClr>
        <a:buChar char="–"/>
        <a:defRPr>
          <a:solidFill>
            <a:schemeClr val="tx1"/>
          </a:solidFill>
          <a:latin typeface="+mn-lt"/>
        </a:defRPr>
      </a:lvl4pPr>
      <a:lvl5pPr marL="2057400" indent="-228600" algn="l" rtl="0" eaLnBrk="1" fontAlgn="base" hangingPunct="1">
        <a:spcBef>
          <a:spcPct val="20000"/>
        </a:spcBef>
        <a:spcAft>
          <a:spcPct val="0"/>
        </a:spcAft>
        <a:buClr>
          <a:srgbClr val="FF6A06"/>
        </a:buClr>
        <a:buChar char="»"/>
        <a:defRPr>
          <a:solidFill>
            <a:schemeClr val="tx1"/>
          </a:solidFill>
          <a:latin typeface="+mn-lt"/>
        </a:defRPr>
      </a:lvl5pPr>
      <a:lvl6pPr marL="2514600" indent="-228600" algn="l" rtl="0" eaLnBrk="1" fontAlgn="base" hangingPunct="1">
        <a:spcBef>
          <a:spcPct val="20000"/>
        </a:spcBef>
        <a:spcAft>
          <a:spcPct val="0"/>
        </a:spcAft>
        <a:buClr>
          <a:srgbClr val="FF6A06"/>
        </a:buClr>
        <a:buChar char="»"/>
        <a:defRPr>
          <a:solidFill>
            <a:schemeClr val="tx1"/>
          </a:solidFill>
          <a:latin typeface="+mn-lt"/>
        </a:defRPr>
      </a:lvl6pPr>
      <a:lvl7pPr marL="2971800" indent="-228600" algn="l" rtl="0" eaLnBrk="1" fontAlgn="base" hangingPunct="1">
        <a:spcBef>
          <a:spcPct val="20000"/>
        </a:spcBef>
        <a:spcAft>
          <a:spcPct val="0"/>
        </a:spcAft>
        <a:buClr>
          <a:srgbClr val="FF6A06"/>
        </a:buClr>
        <a:buChar char="»"/>
        <a:defRPr>
          <a:solidFill>
            <a:schemeClr val="tx1"/>
          </a:solidFill>
          <a:latin typeface="+mn-lt"/>
        </a:defRPr>
      </a:lvl7pPr>
      <a:lvl8pPr marL="3429000" indent="-228600" algn="l" rtl="0" eaLnBrk="1" fontAlgn="base" hangingPunct="1">
        <a:spcBef>
          <a:spcPct val="20000"/>
        </a:spcBef>
        <a:spcAft>
          <a:spcPct val="0"/>
        </a:spcAft>
        <a:buClr>
          <a:srgbClr val="FF6A06"/>
        </a:buClr>
        <a:buChar char="»"/>
        <a:defRPr>
          <a:solidFill>
            <a:schemeClr val="tx1"/>
          </a:solidFill>
          <a:latin typeface="+mn-lt"/>
        </a:defRPr>
      </a:lvl8pPr>
      <a:lvl9pPr marL="3886200" indent="-228600" algn="l" rtl="0" eaLnBrk="1" fontAlgn="base" hangingPunct="1">
        <a:spcBef>
          <a:spcPct val="20000"/>
        </a:spcBef>
        <a:spcAft>
          <a:spcPct val="0"/>
        </a:spcAft>
        <a:buClr>
          <a:srgbClr val="FF6A06"/>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p:txBody>
          <a:bodyPr/>
          <a:lstStyle/>
          <a:p>
            <a:r>
              <a:rPr lang="en-US" sz="2800" dirty="0"/>
              <a:t>Test Results for an Array-Based GM-APD Detector Before and After Irradiation</a:t>
            </a:r>
          </a:p>
        </p:txBody>
      </p:sp>
      <p:sp>
        <p:nvSpPr>
          <p:cNvPr id="5" name="Subtitle 4"/>
          <p:cNvSpPr>
            <a:spLocks noGrp="1"/>
          </p:cNvSpPr>
          <p:nvPr>
            <p:ph type="subTitle" sz="quarter" idx="1"/>
          </p:nvPr>
        </p:nvSpPr>
        <p:spPr/>
        <p:txBody>
          <a:bodyPr/>
          <a:lstStyle/>
          <a:p>
            <a:r>
              <a:rPr lang="en-US" dirty="0" smtClean="0"/>
              <a:t>Kimberly Kolb, Brandon </a:t>
            </a:r>
            <a:r>
              <a:rPr lang="en-US" dirty="0" err="1" smtClean="0"/>
              <a:t>Hanold</a:t>
            </a:r>
            <a:r>
              <a:rPr lang="en-US" dirty="0" smtClean="0"/>
              <a:t>, Joong Lee, Don Figer</a:t>
            </a:r>
          </a:p>
          <a:p>
            <a:endParaRPr lang="en-US" dirty="0" smtClean="0"/>
          </a:p>
          <a:p>
            <a:r>
              <a:rPr lang="en-US" dirty="0" smtClean="0"/>
              <a:t>SDW 2013 Conference</a:t>
            </a:r>
          </a:p>
          <a:p>
            <a:r>
              <a:rPr lang="en-US" dirty="0" smtClean="0"/>
              <a:t>October 9, 2013</a:t>
            </a:r>
            <a:endParaRPr lang="en-US" dirty="0"/>
          </a:p>
        </p:txBody>
      </p:sp>
    </p:spTree>
    <p:extLst>
      <p:ext uri="{BB962C8B-B14F-4D97-AF65-F5344CB8AC3E}">
        <p14:creationId xmlns:p14="http://schemas.microsoft.com/office/powerpoint/2010/main" val="255644769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Detector</a:t>
            </a:r>
            <a:endParaRPr lang="en-US" dirty="0"/>
          </a:p>
        </p:txBody>
      </p:sp>
      <p:sp>
        <p:nvSpPr>
          <p:cNvPr id="3" name="Content Placeholder 2"/>
          <p:cNvSpPr>
            <a:spLocks noGrp="1"/>
          </p:cNvSpPr>
          <p:nvPr>
            <p:ph idx="1"/>
          </p:nvPr>
        </p:nvSpPr>
        <p:spPr>
          <a:xfrm>
            <a:off x="457200" y="1295400"/>
            <a:ext cx="4572000" cy="4830763"/>
          </a:xfrm>
        </p:spPr>
        <p:txBody>
          <a:bodyPr/>
          <a:lstStyle/>
          <a:p>
            <a:r>
              <a:rPr lang="en-US" sz="2400" dirty="0" smtClean="0"/>
              <a:t>Photon Counting</a:t>
            </a:r>
          </a:p>
          <a:p>
            <a:r>
              <a:rPr lang="en-US" sz="2400" dirty="0" smtClean="0"/>
              <a:t>Zero Read Noise</a:t>
            </a:r>
          </a:p>
          <a:p>
            <a:r>
              <a:rPr lang="en-US" sz="2400" dirty="0" smtClean="0"/>
              <a:t>Geiger-mode </a:t>
            </a:r>
            <a:r>
              <a:rPr lang="en-US" sz="2400" dirty="0"/>
              <a:t>avalanche photodiodes</a:t>
            </a:r>
          </a:p>
          <a:p>
            <a:r>
              <a:rPr lang="en-US" sz="2400" dirty="0" smtClean="0"/>
              <a:t>256 x 256 pixel array</a:t>
            </a:r>
          </a:p>
          <a:p>
            <a:r>
              <a:rPr lang="en-US" sz="2400" dirty="0" smtClean="0"/>
              <a:t>Hybridized (silicon to silicon)</a:t>
            </a:r>
          </a:p>
          <a:p>
            <a:endParaRPr lang="en-US" sz="2400" dirty="0" smtClean="0"/>
          </a:p>
          <a:p>
            <a:r>
              <a:rPr lang="en-US" sz="2400" dirty="0"/>
              <a:t>Developed with MIT Lincoln Laboratory with support from the Moore </a:t>
            </a:r>
            <a:r>
              <a:rPr lang="en-US" sz="2400" dirty="0" smtClean="0"/>
              <a:t>Foundation</a:t>
            </a:r>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7649"/>
          <a:stretch/>
        </p:blipFill>
        <p:spPr bwMode="auto">
          <a:xfrm>
            <a:off x="5115339" y="1427922"/>
            <a:ext cx="3800061" cy="46109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5112026" y="6038832"/>
            <a:ext cx="3803374" cy="261610"/>
          </a:xfrm>
          <a:prstGeom prst="rect">
            <a:avLst/>
          </a:prstGeom>
        </p:spPr>
        <p:txBody>
          <a:bodyPr wrap="square">
            <a:spAutoFit/>
          </a:bodyPr>
          <a:lstStyle/>
          <a:p>
            <a:r>
              <a:rPr lang="en-US" sz="1100" i="1" dirty="0" smtClean="0"/>
              <a:t>RIT / A</a:t>
            </a:r>
            <a:r>
              <a:rPr lang="en-US" sz="1100" i="1" dirty="0"/>
              <a:t>. Sue </a:t>
            </a:r>
            <a:r>
              <a:rPr lang="en-US" sz="1100" i="1" dirty="0" err="1"/>
              <a:t>Weisler</a:t>
            </a:r>
            <a:endParaRPr lang="en-US" sz="1100" i="1" dirty="0"/>
          </a:p>
        </p:txBody>
      </p:sp>
    </p:spTree>
    <p:extLst>
      <p:ext uri="{BB962C8B-B14F-4D97-AF65-F5344CB8AC3E}">
        <p14:creationId xmlns:p14="http://schemas.microsoft.com/office/powerpoint/2010/main" val="17278024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Pre- and Post-Radiation Results</a:t>
            </a:r>
            <a:endParaRPr lang="en-US" dirty="0"/>
          </a:p>
        </p:txBody>
      </p:sp>
      <p:grpSp>
        <p:nvGrpSpPr>
          <p:cNvPr id="13" name="Group 12"/>
          <p:cNvGrpSpPr/>
          <p:nvPr/>
        </p:nvGrpSpPr>
        <p:grpSpPr>
          <a:xfrm>
            <a:off x="304800" y="1622218"/>
            <a:ext cx="4114800" cy="3141167"/>
            <a:chOff x="838200" y="2474276"/>
            <a:chExt cx="4114800" cy="3141167"/>
          </a:xfrm>
        </p:grpSpPr>
        <p:pic>
          <p:nvPicPr>
            <p:cNvPr id="8" name="Picture 7"/>
            <p:cNvPicPr>
              <a:picLocks noChangeAspect="1"/>
            </p:cNvPicPr>
            <p:nvPr/>
          </p:nvPicPr>
          <p:blipFill rotWithShape="1">
            <a:blip r:embed="rId3"/>
            <a:srcRect l="11538" t="16934" r="9503" b="44247"/>
            <a:stretch/>
          </p:blipFill>
          <p:spPr bwMode="auto">
            <a:xfrm>
              <a:off x="838200" y="2474276"/>
              <a:ext cx="4114800" cy="2864168"/>
            </a:xfrm>
            <a:prstGeom prst="rect">
              <a:avLst/>
            </a:prstGeom>
            <a:ln>
              <a:noFill/>
            </a:ln>
            <a:extLst>
              <a:ext uri="{53640926-AAD7-44D8-BBD7-CCE9431645EC}">
                <a14:shadowObscured xmlns:a14="http://schemas.microsoft.com/office/drawing/2010/main"/>
              </a:ext>
            </a:extLst>
          </p:spPr>
        </p:pic>
        <p:sp>
          <p:nvSpPr>
            <p:cNvPr id="12" name="Rectangle 11"/>
            <p:cNvSpPr/>
            <p:nvPr/>
          </p:nvSpPr>
          <p:spPr>
            <a:xfrm>
              <a:off x="838200" y="5338444"/>
              <a:ext cx="4114800" cy="276999"/>
            </a:xfrm>
            <a:prstGeom prst="rect">
              <a:avLst/>
            </a:prstGeom>
          </p:spPr>
          <p:txBody>
            <a:bodyPr wrap="square">
              <a:spAutoFit/>
            </a:bodyPr>
            <a:lstStyle/>
            <a:p>
              <a:pPr algn="ctr"/>
              <a:r>
                <a:rPr lang="en-US" sz="1200" dirty="0"/>
                <a:t>Median DCR </a:t>
              </a:r>
              <a:r>
                <a:rPr lang="en-US" sz="1200" dirty="0" err="1"/>
                <a:t>vs</a:t>
              </a:r>
              <a:r>
                <a:rPr lang="en-US" sz="1200" dirty="0"/>
                <a:t> time over incremental radiation </a:t>
              </a:r>
              <a:r>
                <a:rPr lang="en-US" sz="1200" dirty="0" smtClean="0"/>
                <a:t>doses </a:t>
              </a:r>
              <a:endParaRPr lang="en-US" sz="1200" dirty="0"/>
            </a:p>
          </p:txBody>
        </p:sp>
      </p:grpSp>
      <p:graphicFrame>
        <p:nvGraphicFramePr>
          <p:cNvPr id="3" name="Table 2"/>
          <p:cNvGraphicFramePr>
            <a:graphicFrameLocks noGrp="1"/>
          </p:cNvGraphicFramePr>
          <p:nvPr>
            <p:extLst>
              <p:ext uri="{D42A27DB-BD31-4B8C-83A1-F6EECF244321}">
                <p14:modId xmlns:p14="http://schemas.microsoft.com/office/powerpoint/2010/main" val="173380484"/>
              </p:ext>
            </p:extLst>
          </p:nvPr>
        </p:nvGraphicFramePr>
        <p:xfrm>
          <a:off x="533400" y="4968240"/>
          <a:ext cx="8072437" cy="1127760"/>
        </p:xfrm>
        <a:graphic>
          <a:graphicData uri="http://schemas.openxmlformats.org/drawingml/2006/table">
            <a:tbl>
              <a:tblPr firstRow="1" bandRow="1">
                <a:tableStyleId>{073A0DAA-6AF3-43AB-8588-CEC1D06C72B9}</a:tableStyleId>
              </a:tblPr>
              <a:tblGrid>
                <a:gridCol w="1748155"/>
                <a:gridCol w="1384617"/>
                <a:gridCol w="1481455"/>
                <a:gridCol w="1729105"/>
                <a:gridCol w="1729105"/>
              </a:tblGrid>
              <a:tr h="370840">
                <a:tc>
                  <a:txBody>
                    <a:bodyPr/>
                    <a:lstStyle/>
                    <a:p>
                      <a:pPr algn="ctr"/>
                      <a:r>
                        <a:rPr lang="en-US" sz="1400" dirty="0" smtClean="0"/>
                        <a:t>Goal</a:t>
                      </a:r>
                      <a:r>
                        <a:rPr lang="en-US" sz="1400" baseline="0" dirty="0" smtClean="0"/>
                        <a:t> for </a:t>
                      </a:r>
                    </a:p>
                    <a:p>
                      <a:pPr algn="ctr"/>
                      <a:r>
                        <a:rPr lang="en-US" sz="1400" baseline="0" dirty="0" smtClean="0"/>
                        <a:t>DCR (170 K)</a:t>
                      </a:r>
                      <a:endParaRPr lang="en-US" sz="1400" dirty="0"/>
                    </a:p>
                  </a:txBody>
                  <a:tcPr anchor="ctr"/>
                </a:tc>
                <a:tc>
                  <a:txBody>
                    <a:bodyPr/>
                    <a:lstStyle/>
                    <a:p>
                      <a:pPr algn="ctr"/>
                      <a:r>
                        <a:rPr lang="en-US" sz="1400" dirty="0" smtClean="0"/>
                        <a:t>Pre-Radiation</a:t>
                      </a:r>
                    </a:p>
                    <a:p>
                      <a:pPr algn="ctr"/>
                      <a:r>
                        <a:rPr lang="en-US" sz="1400" dirty="0" smtClean="0"/>
                        <a:t>DCR (170 K)</a:t>
                      </a:r>
                      <a:endParaRPr lang="en-US" sz="1400" dirty="0"/>
                    </a:p>
                  </a:txBody>
                  <a:tcPr anchor="ctr"/>
                </a:tc>
                <a:tc>
                  <a:txBody>
                    <a:bodyPr/>
                    <a:lstStyle/>
                    <a:p>
                      <a:pPr algn="ctr"/>
                      <a:r>
                        <a:rPr lang="en-US" sz="1400" dirty="0" smtClean="0"/>
                        <a:t>Post-Radiation</a:t>
                      </a:r>
                    </a:p>
                    <a:p>
                      <a:pPr algn="ctr"/>
                      <a:r>
                        <a:rPr lang="en-US" sz="1400" dirty="0" smtClean="0"/>
                        <a:t>DCR (170</a:t>
                      </a:r>
                      <a:r>
                        <a:rPr lang="en-US" sz="1400" baseline="0" dirty="0" smtClean="0"/>
                        <a:t> K)</a:t>
                      </a:r>
                      <a:endParaRPr lang="en-US" sz="1400" dirty="0"/>
                    </a:p>
                  </a:txBody>
                  <a:tcPr anchor="ctr"/>
                </a:tc>
                <a:tc>
                  <a:txBody>
                    <a:bodyPr/>
                    <a:lstStyle/>
                    <a:p>
                      <a:pPr algn="ctr"/>
                      <a:r>
                        <a:rPr lang="en-US" sz="1400" dirty="0" smtClean="0"/>
                        <a:t>Goal for </a:t>
                      </a:r>
                    </a:p>
                    <a:p>
                      <a:pPr algn="ctr"/>
                      <a:r>
                        <a:rPr lang="en-US" sz="1400" dirty="0" smtClean="0"/>
                        <a:t>DCR</a:t>
                      </a:r>
                      <a:r>
                        <a:rPr lang="en-US" sz="1400" baseline="0" dirty="0" smtClean="0"/>
                        <a:t> Increase at</a:t>
                      </a:r>
                    </a:p>
                    <a:p>
                      <a:pPr algn="ctr"/>
                      <a:r>
                        <a:rPr lang="en-US" sz="1400" baseline="0" dirty="0" smtClean="0"/>
                        <a:t>5 krad (Si) (253 K)</a:t>
                      </a:r>
                      <a:endParaRPr lang="en-US" sz="1400" dirty="0"/>
                    </a:p>
                  </a:txBody>
                  <a:tcPr anchor="ctr"/>
                </a:tc>
                <a:tc>
                  <a:txBody>
                    <a:bodyPr/>
                    <a:lstStyle/>
                    <a:p>
                      <a:pPr algn="ctr"/>
                      <a:r>
                        <a:rPr lang="en-US" sz="1400" dirty="0" smtClean="0"/>
                        <a:t>Actual </a:t>
                      </a:r>
                    </a:p>
                    <a:p>
                      <a:pPr algn="ctr"/>
                      <a:r>
                        <a:rPr lang="en-US" sz="1400" dirty="0" smtClean="0"/>
                        <a:t>DCR</a:t>
                      </a:r>
                      <a:r>
                        <a:rPr lang="en-US" sz="1400" baseline="0" dirty="0" smtClean="0"/>
                        <a:t> Increase at</a:t>
                      </a:r>
                    </a:p>
                    <a:p>
                      <a:pPr algn="ctr"/>
                      <a:r>
                        <a:rPr lang="en-US" sz="1400" baseline="0" dirty="0" smtClean="0"/>
                        <a:t>5 krad (Si) (223 K)</a:t>
                      </a:r>
                      <a:endParaRPr lang="en-US" sz="1400" dirty="0"/>
                    </a:p>
                  </a:txBody>
                  <a:tcPr anchor="ctr"/>
                </a:tc>
              </a:tr>
              <a:tr h="370840">
                <a:tc>
                  <a:txBody>
                    <a:bodyPr/>
                    <a:lstStyle/>
                    <a:p>
                      <a:pPr algn="ctr"/>
                      <a:r>
                        <a:rPr lang="en-US" sz="2000" dirty="0" smtClean="0"/>
                        <a:t>0.002 e</a:t>
                      </a:r>
                      <a:r>
                        <a:rPr lang="en-US" sz="2000" baseline="30000" dirty="0" smtClean="0"/>
                        <a:t>-</a:t>
                      </a:r>
                      <a:r>
                        <a:rPr lang="en-US" sz="2000" dirty="0" smtClean="0"/>
                        <a:t>/pix/s</a:t>
                      </a:r>
                      <a:endParaRPr lang="en-US" sz="2000" dirty="0"/>
                    </a:p>
                  </a:txBody>
                  <a:tcPr anchor="ctr"/>
                </a:tc>
                <a:tc>
                  <a:txBody>
                    <a:bodyPr/>
                    <a:lstStyle/>
                    <a:p>
                      <a:pPr algn="ctr"/>
                      <a:r>
                        <a:rPr lang="en-US" sz="2000" dirty="0" smtClean="0"/>
                        <a:t> 9 e</a:t>
                      </a:r>
                      <a:r>
                        <a:rPr lang="en-US" sz="2000" baseline="30000" dirty="0" smtClean="0"/>
                        <a:t>-</a:t>
                      </a:r>
                      <a:r>
                        <a:rPr lang="en-US" sz="2000" dirty="0" smtClean="0"/>
                        <a:t>/pix/s</a:t>
                      </a:r>
                      <a:endParaRPr lang="en-US" sz="2000" dirty="0"/>
                    </a:p>
                  </a:txBody>
                  <a:tcPr anchor="ctr"/>
                </a:tc>
                <a:tc>
                  <a:txBody>
                    <a:bodyPr/>
                    <a:lstStyle/>
                    <a:p>
                      <a:pPr algn="ctr"/>
                      <a:r>
                        <a:rPr lang="en-US" sz="2000" dirty="0" smtClean="0"/>
                        <a:t>45 e</a:t>
                      </a:r>
                      <a:r>
                        <a:rPr lang="en-US" sz="2000" baseline="30000" dirty="0" smtClean="0"/>
                        <a:t>-</a:t>
                      </a:r>
                      <a:r>
                        <a:rPr lang="en-US" sz="2000" dirty="0" smtClean="0"/>
                        <a:t>/pix/s</a:t>
                      </a:r>
                      <a:endParaRPr lang="en-US" sz="2000" dirty="0"/>
                    </a:p>
                  </a:txBody>
                  <a:tcPr anchor="ctr"/>
                </a:tc>
                <a:tc>
                  <a:txBody>
                    <a:bodyPr/>
                    <a:lstStyle/>
                    <a:p>
                      <a:pPr algn="ctr"/>
                      <a:r>
                        <a:rPr lang="en-US" sz="2000" dirty="0" smtClean="0"/>
                        <a:t>0.5 e</a:t>
                      </a:r>
                      <a:r>
                        <a:rPr lang="en-US" sz="2000" baseline="30000" dirty="0" smtClean="0"/>
                        <a:t>-</a:t>
                      </a:r>
                      <a:r>
                        <a:rPr lang="en-US" sz="2000" dirty="0" smtClean="0"/>
                        <a:t>/pix/s</a:t>
                      </a:r>
                      <a:endParaRPr lang="en-US" sz="2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20 e</a:t>
                      </a:r>
                      <a:r>
                        <a:rPr lang="en-US" sz="2000" baseline="30000" dirty="0" smtClean="0"/>
                        <a:t>-</a:t>
                      </a:r>
                      <a:r>
                        <a:rPr lang="en-US" sz="2000" dirty="0" smtClean="0"/>
                        <a:t>/pix/s*</a:t>
                      </a:r>
                      <a:endParaRPr lang="en-US" sz="2000" dirty="0"/>
                    </a:p>
                  </a:txBody>
                  <a:tcPr anchor="ctr"/>
                </a:tc>
              </a:tr>
            </a:tbl>
          </a:graphicData>
        </a:graphic>
      </p:graphicFrame>
      <p:pic>
        <p:nvPicPr>
          <p:cNvPr id="307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4767" t="16969" r="9707" b="44115"/>
          <a:stretch/>
        </p:blipFill>
        <p:spPr bwMode="auto">
          <a:xfrm>
            <a:off x="4800600" y="1553089"/>
            <a:ext cx="4114800" cy="30024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Rectangle 17"/>
          <p:cNvSpPr/>
          <p:nvPr/>
        </p:nvSpPr>
        <p:spPr>
          <a:xfrm>
            <a:off x="4724400" y="4555515"/>
            <a:ext cx="4267200" cy="276999"/>
          </a:xfrm>
          <a:prstGeom prst="rect">
            <a:avLst/>
          </a:prstGeom>
        </p:spPr>
        <p:txBody>
          <a:bodyPr wrap="square">
            <a:spAutoFit/>
          </a:bodyPr>
          <a:lstStyle/>
          <a:p>
            <a:pPr algn="ctr"/>
            <a:r>
              <a:rPr lang="en-US" sz="1200" dirty="0"/>
              <a:t>Median DCR </a:t>
            </a:r>
            <a:r>
              <a:rPr lang="en-US" sz="1200" dirty="0" err="1"/>
              <a:t>vs</a:t>
            </a:r>
            <a:r>
              <a:rPr lang="en-US" sz="1200" dirty="0"/>
              <a:t> </a:t>
            </a:r>
            <a:r>
              <a:rPr lang="en-US" sz="1200" dirty="0" smtClean="0"/>
              <a:t>temperature results pre- and post-radiation</a:t>
            </a:r>
            <a:endParaRPr lang="en-US" sz="1200" dirty="0"/>
          </a:p>
        </p:txBody>
      </p:sp>
      <p:sp>
        <p:nvSpPr>
          <p:cNvPr id="5" name="TextBox 4"/>
          <p:cNvSpPr txBox="1"/>
          <p:nvPr/>
        </p:nvSpPr>
        <p:spPr>
          <a:xfrm>
            <a:off x="0" y="6581001"/>
            <a:ext cx="5029200" cy="276999"/>
          </a:xfrm>
          <a:prstGeom prst="rect">
            <a:avLst/>
          </a:prstGeom>
          <a:noFill/>
        </p:spPr>
        <p:txBody>
          <a:bodyPr wrap="square" rtlCol="0">
            <a:spAutoFit/>
          </a:bodyPr>
          <a:lstStyle/>
          <a:p>
            <a:r>
              <a:rPr lang="en-US" sz="1200" dirty="0" smtClean="0"/>
              <a:t>* this is an un-settled DCR value taken from in-situ measurements</a:t>
            </a:r>
            <a:endParaRPr lang="en-US" sz="1200" dirty="0"/>
          </a:p>
        </p:txBody>
      </p:sp>
    </p:spTree>
    <p:extLst>
      <p:ext uri="{BB962C8B-B14F-4D97-AF65-F5344CB8AC3E}">
        <p14:creationId xmlns:p14="http://schemas.microsoft.com/office/powerpoint/2010/main" val="192050030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CfD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CfD Template</Template>
  <TotalTime>389</TotalTime>
  <Words>451</Words>
  <Application>Microsoft Office PowerPoint</Application>
  <PresentationFormat>Presentazione su schermo (4:3)</PresentationFormat>
  <Paragraphs>52</Paragraphs>
  <Slides>3</Slides>
  <Notes>2</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CfD Template</vt:lpstr>
      <vt:lpstr>Test Results for an Array-Based GM-APD Detector Before and After Irradiation</vt:lpstr>
      <vt:lpstr>The Detector</vt:lpstr>
      <vt:lpstr>Pre- and Post-Radiation Results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Kolb</dc:creator>
  <cp:lastModifiedBy>tecno</cp:lastModifiedBy>
  <cp:revision>36</cp:revision>
  <dcterms:created xsi:type="dcterms:W3CDTF">2006-08-16T00:00:00Z</dcterms:created>
  <dcterms:modified xsi:type="dcterms:W3CDTF">2013-10-08T08:41:40Z</dcterms:modified>
</cp:coreProperties>
</file>