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34" r:id="rId1"/>
  </p:sldMasterIdLst>
  <p:notesMasterIdLst>
    <p:notesMasterId r:id="rId5"/>
  </p:notesMasterIdLst>
  <p:handoutMasterIdLst>
    <p:handoutMasterId r:id="rId6"/>
  </p:handoutMasterIdLst>
  <p:sldIdLst>
    <p:sldId id="5218" r:id="rId2"/>
    <p:sldId id="5223" r:id="rId3"/>
    <p:sldId id="5228" r:id="rId4"/>
  </p:sldIdLst>
  <p:sldSz cx="9144000" cy="6858000" type="screen4x3"/>
  <p:notesSz cx="7104063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66FF99"/>
    <a:srgbClr val="CCFFCC"/>
    <a:srgbClr val="0033CC"/>
    <a:srgbClr val="CC9900"/>
    <a:srgbClr val="FFCC00"/>
    <a:srgbClr val="FFCC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어두운 스타일 1 - 강조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7CE84F3-28C3-443E-9E96-99CF82512B78}" styleName="어두운 스타일 1 - 강조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어두운 스타일 1 - 강조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테마 스타일 2 - 강조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879" autoAdjust="0"/>
    <p:restoredTop sz="99094" autoAdjust="0"/>
  </p:normalViewPr>
  <p:slideViewPr>
    <p:cSldViewPr>
      <p:cViewPr varScale="1">
        <p:scale>
          <a:sx n="69" d="100"/>
          <a:sy n="69" d="100"/>
        </p:scale>
        <p:origin x="-10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88" y="-96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wrap="square" lIns="94676" tIns="47337" rIns="94676" bIns="4733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wrap="square" lIns="94676" tIns="47337" rIns="94676" bIns="4733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CCF88B-33A4-48E2-AD54-F4171DF91BAA}" type="datetimeFigureOut">
              <a:rPr lang="ko-KR" altLang="it-IT"/>
              <a:pPr/>
              <a:t>2013-10-08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wrap="square" lIns="94676" tIns="47337" rIns="94676" bIns="4733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2" cy="512762"/>
          </a:xfrm>
          <a:prstGeom prst="rect">
            <a:avLst/>
          </a:prstGeom>
        </p:spPr>
        <p:txBody>
          <a:bodyPr vert="horz" wrap="square" lIns="94676" tIns="47337" rIns="94676" bIns="4733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F4C965-7F6B-4ECC-BD68-1FFB0261B87E}" type="slidenum">
              <a:rPr lang="ko-KR" altLang="en-US"/>
              <a:pPr/>
              <a:t>‹N›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9780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0" tIns="47334" rIns="94670" bIns="4733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1536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9687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0" tIns="47334" rIns="94670" bIns="4733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9750" cy="512762"/>
          </a:xfrm>
          <a:prstGeom prst="rect">
            <a:avLst/>
          </a:prstGeom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043CA9-BEB4-41FA-9113-E3033EF9478C}" type="slidenum">
              <a:rPr lang="ko-KR" altLang="en-US"/>
              <a:pPr/>
              <a:t>‹N›</a:t>
            </a:fld>
            <a:endParaRPr lang="ko-KR" altLang="en-US"/>
          </a:p>
        </p:txBody>
      </p:sp>
      <p:sp>
        <p:nvSpPr>
          <p:cNvPr id="3" name="슬라이드 노트 개체 틀 2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2288668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709613" y="4860925"/>
            <a:ext cx="5684837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57" tIns="47379" rIns="94757" bIns="47379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85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81000" y="1219200"/>
            <a:ext cx="8382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402F4BF-0C65-4B57-AA46-F870EED5CE31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64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95500" cy="6019800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34100" cy="6019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A1B24EC-CC80-4500-8711-158C27159133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296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바탕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9"/>
          <p:cNvPicPr>
            <a:picLocks noChangeAspect="1"/>
          </p:cNvPicPr>
          <p:nvPr userDrawn="1"/>
        </p:nvPicPr>
        <p:blipFill>
          <a:blip r:embed="rId2">
            <a:lum bright="-38000" contrast="-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9525"/>
            <a:ext cx="91694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0610995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62000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3008" y="980728"/>
            <a:ext cx="8295456" cy="52676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itchFamily="2" charset="2"/>
              <a:buChar char="v"/>
              <a:defRPr sz="2000">
                <a:latin typeface="HY헤드라인M" pitchFamily="18" charset="-127"/>
                <a:ea typeface="HY헤드라인M" pitchFamily="18" charset="-127"/>
              </a:defRPr>
            </a:lvl1pPr>
            <a:lvl2pPr>
              <a:defRPr>
                <a:latin typeface="HY헤드라인M" pitchFamily="18" charset="-127"/>
                <a:ea typeface="HY헤드라인M" pitchFamily="18" charset="-127"/>
              </a:defRPr>
            </a:lvl2pPr>
            <a:lvl3pPr>
              <a:defRPr sz="1800">
                <a:latin typeface="HY헤드라인M" pitchFamily="18" charset="-127"/>
                <a:ea typeface="HY헤드라인M" pitchFamily="18" charset="-127"/>
              </a:defRPr>
            </a:lvl3pPr>
            <a:lvl4pPr marL="1600200" indent="-228600">
              <a:buFont typeface="Wingdings" pitchFamily="2" charset="2"/>
              <a:buChar char="Ø"/>
              <a:defRPr>
                <a:latin typeface="HY헤드라인M" pitchFamily="18" charset="-127"/>
                <a:ea typeface="HY헤드라인M" pitchFamily="18" charset="-127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7667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4092FAB-F6D0-4B4C-98DA-C9EB05385BE9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061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 txBox="1">
            <a:spLocks/>
          </p:cNvSpPr>
          <p:nvPr/>
        </p:nvSpPr>
        <p:spPr bwMode="auto">
          <a:xfrm>
            <a:off x="6553200" y="64008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9pPr>
          </a:lstStyle>
          <a:p>
            <a:pPr algn="r" eaLnBrk="1" hangingPunct="1"/>
            <a:fld id="{E1726109-D383-4780-B958-4B3F02AEA6C6}" type="slidenum">
              <a:rPr lang="en-US" altLang="ko-KR" sz="1200" b="1">
                <a:solidFill>
                  <a:srgbClr val="000000"/>
                </a:solidFill>
                <a:latin typeface="Verdana" pitchFamily="34" charset="0"/>
              </a:rPr>
              <a:pPr algn="r" eaLnBrk="1" hangingPunct="1"/>
              <a:t>‹N›</a:t>
            </a:fld>
            <a:endParaRPr lang="en-US" altLang="ko-KR" sz="12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114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14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882DB72-4B2E-4452-B89A-B15FA5A30849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6535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9C97BA9-5EC4-4D06-A0D1-E732064E5464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2551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54E3FD1-866B-4C91-95E0-CF501EE466F1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755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10ED493-F8AA-4FA5-9323-707006D0C6FA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1798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B166822-727A-449E-BEB0-44923D4ECBBC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5131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dirty="0" smtClean="0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65D6ED1-F1C4-4C69-9F34-48354C8CA977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539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4613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altLang="ko-K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52513"/>
            <a:ext cx="8382000" cy="519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altLang="ko-KR" smtClean="0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488950" y="558800"/>
            <a:ext cx="9699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b="1" dirty="0">
                <a:solidFill>
                  <a:srgbClr val="5F5F5F"/>
                </a:solidFill>
              </a:rPr>
              <a:t>NEXTSat-1</a:t>
            </a:r>
            <a:endParaRPr lang="en-US" altLang="ko-KR" sz="1200" b="1" dirty="0">
              <a:solidFill>
                <a:srgbClr val="5F5F5F"/>
              </a:solidFill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457200" y="836613"/>
            <a:ext cx="8226425" cy="555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457200" y="6354763"/>
            <a:ext cx="8226425" cy="4603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457200" y="6354763"/>
            <a:ext cx="8226425" cy="4603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44463"/>
            <a:ext cx="7080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374650" y="6442075"/>
            <a:ext cx="34766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ko-KR" sz="1000" b="1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SDW2012 [Oct. 9, 2013]</a:t>
            </a:r>
            <a:endParaRPr lang="en-US" altLang="ko-KR" sz="1000" b="1" dirty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7" r:id="rId1"/>
    <p:sldLayoutId id="2147484558" r:id="rId2"/>
    <p:sldLayoutId id="2147484559" r:id="rId3"/>
    <p:sldLayoutId id="2147484560" r:id="rId4"/>
    <p:sldLayoutId id="2147484561" r:id="rId5"/>
    <p:sldLayoutId id="2147484562" r:id="rId6"/>
    <p:sldLayoutId id="2147484563" r:id="rId7"/>
    <p:sldLayoutId id="2147484564" r:id="rId8"/>
    <p:sldLayoutId id="2147484565" r:id="rId9"/>
    <p:sldLayoutId id="2147484566" r:id="rId10"/>
    <p:sldLayoutId id="2147484567" r:id="rId11"/>
    <p:sldLayoutId id="2147484568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Y헤드라인M" pitchFamily="18" charset="-127"/>
          <a:ea typeface="HY헤드라인M" pitchFamily="18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HY헤드라인M" pitchFamily="18" charset="-127"/>
          <a:ea typeface="HY헤드라인M" pitchFamily="18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HY헤드라인M" pitchFamily="18" charset="-127"/>
          <a:ea typeface="HY헤드라인M" pitchFamily="18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HY헤드라인M" pitchFamily="18" charset="-127"/>
          <a:ea typeface="HY헤드라인M" pitchFamily="18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HY헤드라인M" pitchFamily="18" charset="-127"/>
          <a:ea typeface="HY헤드라인M" pitchFamily="18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Verdana" pitchFamily="34" charset="0"/>
          <a:ea typeface="굴림" pitchFamily="50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Verdana" pitchFamily="34" charset="0"/>
          <a:ea typeface="굴림" pitchFamily="50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Verdana" pitchFamily="34" charset="0"/>
          <a:ea typeface="굴림" pitchFamily="50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Verdana" pitchFamily="34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v"/>
        <a:defRPr kumimoji="1" sz="2400">
          <a:solidFill>
            <a:schemeClr val="tx1"/>
          </a:solidFill>
          <a:latin typeface="HY헤드라인M" pitchFamily="18" charset="-127"/>
          <a:ea typeface="HY헤드라인M" pitchFamily="18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HY헤드라인M" pitchFamily="18" charset="-127"/>
          <a:ea typeface="HY헤드라인M" pitchFamily="18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HY헤드라인M" pitchFamily="18" charset="-127"/>
          <a:ea typeface="HY헤드라인M" pitchFamily="18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000">
          <a:solidFill>
            <a:schemeClr val="tx1"/>
          </a:solidFill>
          <a:latin typeface="HY헤드라인M" pitchFamily="18" charset="-127"/>
          <a:ea typeface="HY헤드라인M" pitchFamily="18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>
          <a:solidFill>
            <a:schemeClr val="tx1"/>
          </a:solidFill>
          <a:latin typeface="HY헤드라인M" pitchFamily="18" charset="-127"/>
          <a:ea typeface="HY헤드라인M" pitchFamily="18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323850" y="1304925"/>
            <a:ext cx="860425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9pPr>
          </a:lstStyle>
          <a:p>
            <a:pPr algn="ctr" eaLnBrk="1" hangingPunct="1">
              <a:lnSpc>
                <a:spcPts val="6625"/>
              </a:lnSpc>
            </a:pPr>
            <a:r>
              <a:rPr lang="en-US" altLang="ko-KR" sz="4000">
                <a:solidFill>
                  <a:srgbClr val="FFFF00"/>
                </a:solidFill>
              </a:rPr>
              <a:t>Near-infrared Imaging Spectrometer </a:t>
            </a:r>
          </a:p>
          <a:p>
            <a:pPr algn="ctr" eaLnBrk="1" hangingPunct="1">
              <a:lnSpc>
                <a:spcPts val="6625"/>
              </a:lnSpc>
            </a:pPr>
            <a:r>
              <a:rPr lang="en-US" altLang="ko-KR" sz="4000">
                <a:solidFill>
                  <a:srgbClr val="FFFF00"/>
                </a:solidFill>
              </a:rPr>
              <a:t>for NEXTSat-1</a:t>
            </a:r>
            <a:endParaRPr lang="en-US" altLang="ko-KR" sz="400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291" name="Text Box 38"/>
          <p:cNvSpPr txBox="1">
            <a:spLocks noChangeArrowheads="1"/>
          </p:cNvSpPr>
          <p:nvPr/>
        </p:nvSpPr>
        <p:spPr bwMode="auto">
          <a:xfrm>
            <a:off x="250825" y="3897313"/>
            <a:ext cx="86550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7" tIns="45391" rIns="90797" bIns="453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lang="en-US" altLang="ko-KR" sz="3100">
                <a:solidFill>
                  <a:schemeClr val="bg1"/>
                </a:solidFill>
              </a:rPr>
              <a:t>Dae‐Hee Lee</a:t>
            </a:r>
          </a:p>
          <a:p>
            <a:pPr algn="ctr" eaLnBrk="1" hangingPunct="1"/>
            <a:endParaRPr lang="en-US" altLang="ko-KR" sz="3100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ko-KR" sz="2000" i="1">
                <a:solidFill>
                  <a:schemeClr val="bg1"/>
                </a:solidFill>
              </a:rPr>
              <a:t>Korea Astronomy and Space Science Institute</a:t>
            </a:r>
            <a:endParaRPr lang="en-US" altLang="ko-KR" sz="1600" i="1">
              <a:solidFill>
                <a:schemeClr val="bg1"/>
              </a:solidFill>
              <a:latin typeface="Lucida Console" pitchFamily="49" charset="0"/>
              <a:ea typeface="돋움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3644900"/>
            <a:ext cx="2074862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62000"/>
          </a:xfrm>
        </p:spPr>
        <p:txBody>
          <a:bodyPr/>
          <a:lstStyle/>
          <a:p>
            <a:r>
              <a:rPr kumimoji="0" lang="en-US" altLang="ko-KR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NISS on NEXTSat-1</a:t>
            </a:r>
            <a:endParaRPr lang="ko-KR" altLang="en-US" sz="24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6" name="Text Box 339"/>
          <p:cNvSpPr txBox="1">
            <a:spLocks noChangeArrowheads="1"/>
          </p:cNvSpPr>
          <p:nvPr/>
        </p:nvSpPr>
        <p:spPr bwMode="auto">
          <a:xfrm>
            <a:off x="-26988" y="1160463"/>
            <a:ext cx="9170988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7" tIns="45395" rIns="90797" bIns="45395">
            <a:spAutoFit/>
          </a:bodyPr>
          <a:lstStyle>
            <a:lvl1pPr marL="342900" indent="-342900" defTabSz="9080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1pPr>
            <a:lvl2pPr marL="908050" indent="-457200" defTabSz="9080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2pPr>
            <a:lvl3pPr marL="1362075" indent="-457200" defTabSz="9080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3pPr>
            <a:lvl4pPr marL="1816100" indent="-457200" defTabSz="9080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4pPr>
            <a:lvl5pPr marL="2057400" indent="-228600" defTabSz="9080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5pPr>
            <a:lvl6pPr marL="2514600" indent="-228600" defTabSz="90805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6pPr>
            <a:lvl7pPr marL="2971800" indent="-228600" defTabSz="90805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7pPr>
            <a:lvl8pPr marL="3429000" indent="-228600" defTabSz="90805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8pPr>
            <a:lvl9pPr marL="3886200" indent="-228600" defTabSz="90805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9pPr>
          </a:lstStyle>
          <a:p>
            <a:pPr lvl="1" eaLnBrk="1" hangingPunct="1">
              <a:buFont typeface="Arial" charset="0"/>
              <a:buChar char="•"/>
            </a:pPr>
            <a:r>
              <a:rPr lang="en-US" altLang="ko-KR"/>
              <a:t>NEXTSat-1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Korea’s 3</a:t>
            </a:r>
            <a:r>
              <a:rPr lang="en-US" altLang="ko-KR" baseline="30000"/>
              <a:t>rd</a:t>
            </a:r>
            <a:r>
              <a:rPr lang="en-US" altLang="ko-KR"/>
              <a:t> Scientific Micro-satellite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PI institute: SaTReC, KAIST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Spacecraft mass ~ 136 kg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Spacecraft size ~ 60x60x80 cm3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Sun-sync orbit with 3 axis attitude control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Scheduled launch in 2017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ko-KR"/>
              <a:t>NISS 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NIR Imaging Spectrometer for Star formation history</a:t>
            </a:r>
          </a:p>
          <a:p>
            <a:pPr lvl="3" eaLnBrk="1" hangingPunct="1">
              <a:buFont typeface="Wingdings" pitchFamily="2" charset="2"/>
              <a:buChar char="ü"/>
            </a:pPr>
            <a:r>
              <a:rPr lang="en-US" altLang="ko-KR"/>
              <a:t>Observing emission/absorption spectral lines</a:t>
            </a:r>
          </a:p>
          <a:p>
            <a:pPr lvl="3" eaLnBrk="1" hangingPunct="1">
              <a:buFont typeface="Wingdings" pitchFamily="2" charset="2"/>
              <a:buChar char="ü"/>
            </a:pPr>
            <a:r>
              <a:rPr lang="en-US" altLang="ko-KR"/>
              <a:t>Cosmic NIR background observation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PI institute: KASI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Mass ~ 18 kg, Size ~ 29x27x40 cm3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Spectral coverage : 0.95 – 3.8 um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Spectral resolution ~ 20 with LVF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FoV: 2 x 2 degrees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Survey area &gt; 100 sq degree</a:t>
            </a:r>
          </a:p>
        </p:txBody>
      </p:sp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89025"/>
            <a:ext cx="26289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62000"/>
          </a:xfrm>
        </p:spPr>
        <p:txBody>
          <a:bodyPr/>
          <a:lstStyle/>
          <a:p>
            <a:r>
              <a:rPr kumimoji="0" lang="en-US" altLang="ko-KR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IR sensor &amp; readout</a:t>
            </a:r>
            <a:endParaRPr lang="ko-KR" altLang="en-US" sz="24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직사각형 177"/>
          <p:cNvSpPr>
            <a:spLocks noChangeArrowheads="1"/>
          </p:cNvSpPr>
          <p:nvPr/>
        </p:nvSpPr>
        <p:spPr bwMode="auto">
          <a:xfrm>
            <a:off x="395288" y="944563"/>
            <a:ext cx="8748712" cy="535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n-US" altLang="ko-KR">
                <a:cs typeface="Tahoma" pitchFamily="34" charset="0"/>
              </a:rPr>
              <a:t>  Teledyne HgCdTe sensor</a:t>
            </a:r>
          </a:p>
          <a:p>
            <a:pPr lvl="1" algn="just">
              <a:buFontTx/>
              <a:buChar char="-"/>
            </a:pPr>
            <a:r>
              <a:rPr lang="en-US" altLang="ko-KR">
                <a:cs typeface="Tahoma" pitchFamily="34" charset="0"/>
                <a:sym typeface="Symbol" pitchFamily="18" charset="2"/>
              </a:rPr>
              <a:t> 1K x 1K array using technologies from H2RG (</a:t>
            </a:r>
            <a:r>
              <a:rPr lang="en-US" altLang="ko-KR">
                <a:cs typeface="Tahoma" pitchFamily="34" charset="0"/>
              </a:rPr>
              <a:t>18</a:t>
            </a:r>
            <a:r>
              <a:rPr lang="en-US" altLang="ko-KR">
                <a:cs typeface="Tahoma" pitchFamily="34" charset="0"/>
                <a:sym typeface="Symbol" pitchFamily="18" charset="2"/>
              </a:rPr>
              <a:t>m cell pitch)</a:t>
            </a:r>
          </a:p>
          <a:p>
            <a:pPr lvl="1" algn="just"/>
            <a:r>
              <a:rPr lang="en-US" altLang="ko-KR">
                <a:cs typeface="Tahoma" pitchFamily="34" charset="0"/>
                <a:sym typeface="Symbol" pitchFamily="18" charset="2"/>
              </a:rPr>
              <a:t>   (GBA H2RG FPA with reduced Active Pixels and PRICE!)</a:t>
            </a:r>
          </a:p>
          <a:p>
            <a:pPr lvl="1" algn="just">
              <a:buFontTx/>
              <a:buChar char="-"/>
            </a:pPr>
            <a:r>
              <a:rPr lang="en-US" altLang="ko-KR">
                <a:cs typeface="Tahoma" pitchFamily="34" charset="0"/>
                <a:sym typeface="Symbol" pitchFamily="18" charset="2"/>
              </a:rPr>
              <a:t> Low noise (~10e</a:t>
            </a:r>
            <a:r>
              <a:rPr lang="en-US" altLang="ko-KR" baseline="30000">
                <a:cs typeface="Tahoma" pitchFamily="34" charset="0"/>
                <a:sym typeface="Symbol" pitchFamily="18" charset="2"/>
              </a:rPr>
              <a:t>-</a:t>
            </a:r>
            <a:r>
              <a:rPr lang="en-US" altLang="ko-KR">
                <a:cs typeface="Tahoma" pitchFamily="34" charset="0"/>
                <a:sym typeface="Symbol" pitchFamily="18" charset="2"/>
              </a:rPr>
              <a:t>) &amp; low heat dissipation (~ 1mW)</a:t>
            </a:r>
          </a:p>
          <a:p>
            <a:pPr lvl="1" algn="just">
              <a:buFontTx/>
              <a:buChar char="-"/>
            </a:pPr>
            <a:r>
              <a:rPr lang="en-US" altLang="ko-KR">
                <a:cs typeface="Tahoma" pitchFamily="34" charset="0"/>
                <a:sym typeface="Symbol" pitchFamily="18" charset="2"/>
              </a:rPr>
              <a:t> Quantum efficiency : 75 ~ 85%</a:t>
            </a:r>
          </a:p>
          <a:p>
            <a:pPr lvl="1" algn="just">
              <a:buFontTx/>
              <a:buChar char="-"/>
            </a:pPr>
            <a:r>
              <a:rPr lang="en-US" altLang="ko-KR">
                <a:cs typeface="Tahoma" pitchFamily="34" charset="0"/>
              </a:rPr>
              <a:t> </a:t>
            </a:r>
            <a:r>
              <a:rPr lang="en-US" altLang="ko-KR">
                <a:solidFill>
                  <a:srgbClr val="FF0000"/>
                </a:solidFill>
                <a:cs typeface="Tahoma" pitchFamily="34" charset="0"/>
              </a:rPr>
              <a:t>Customized cut-off freq. : 3.8 </a:t>
            </a:r>
            <a:r>
              <a:rPr lang="en-US" altLang="ko-KR">
                <a:solidFill>
                  <a:srgbClr val="FF0000"/>
                </a:solidFill>
                <a:cs typeface="Tahoma" pitchFamily="34" charset="0"/>
                <a:sym typeface="Symbol" pitchFamily="18" charset="2"/>
              </a:rPr>
              <a:t>m </a:t>
            </a:r>
          </a:p>
          <a:p>
            <a:pPr lvl="1" algn="just">
              <a:buFontTx/>
              <a:buChar char="-"/>
            </a:pPr>
            <a:r>
              <a:rPr lang="en-US" altLang="ko-KR">
                <a:cs typeface="Tahoma" pitchFamily="34" charset="0"/>
              </a:rPr>
              <a:t> Dark current at 80 K &lt; 0.1e</a:t>
            </a:r>
            <a:r>
              <a:rPr lang="en-US" altLang="ko-KR" baseline="30000">
                <a:cs typeface="Tahoma" pitchFamily="34" charset="0"/>
                <a:sym typeface="Symbol" pitchFamily="18" charset="2"/>
              </a:rPr>
              <a:t>-</a:t>
            </a:r>
            <a:r>
              <a:rPr lang="en-US" altLang="ko-KR">
                <a:cs typeface="Tahoma" pitchFamily="34" charset="0"/>
              </a:rPr>
              <a:t>/s @3.8 um</a:t>
            </a:r>
          </a:p>
          <a:p>
            <a:pPr lvl="1" algn="just">
              <a:buFontTx/>
              <a:buChar char="-"/>
            </a:pPr>
            <a:endParaRPr lang="en-US" altLang="ko-KR">
              <a:cs typeface="Tahoma" pitchFamily="34" charset="0"/>
            </a:endParaRP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r>
              <a:rPr lang="en-US" altLang="ko-KR">
                <a:cs typeface="Tahoma" pitchFamily="34" charset="0"/>
              </a:rPr>
              <a:t>    </a:t>
            </a: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r>
              <a:rPr lang="en-US" altLang="ko-KR">
                <a:cs typeface="Tahoma" pitchFamily="34" charset="0"/>
              </a:rPr>
              <a:t>                                                                              (Beletic et al. 2008, SPIE)</a:t>
            </a:r>
          </a:p>
          <a:p>
            <a:pPr algn="just"/>
            <a:r>
              <a:rPr lang="en-US" altLang="ko-KR">
                <a:cs typeface="Tahoma" pitchFamily="34" charset="0"/>
              </a:rPr>
              <a:t>     - Readout method: Window mode</a:t>
            </a:r>
          </a:p>
          <a:p>
            <a:pPr algn="just"/>
            <a:r>
              <a:rPr lang="en-US" altLang="ko-KR">
                <a:cs typeface="Tahoma" pitchFamily="34" charset="0"/>
              </a:rPr>
              <a:t>     - Reference pixel usage</a:t>
            </a:r>
            <a:r>
              <a:rPr lang="en-US" altLang="ko-KR">
                <a:solidFill>
                  <a:srgbClr val="FF0000"/>
                </a:solidFill>
                <a:cs typeface="Tahoma" pitchFamily="34" charset="0"/>
              </a:rPr>
              <a:t>: CIBER2 heritage “Modified Guide Mode”</a:t>
            </a:r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033713"/>
            <a:ext cx="3600450" cy="254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오른쪽 화살표 7"/>
          <p:cNvSpPr/>
          <p:nvPr/>
        </p:nvSpPr>
        <p:spPr>
          <a:xfrm rot="8118884">
            <a:off x="3160713" y="4419600"/>
            <a:ext cx="546100" cy="2063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ko-KR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EPS SDR_20071210_2003 버전_Upd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굴림"/>
        <a:cs typeface=""/>
      </a:majorFont>
      <a:minorFont>
        <a:latin typeface="Verdana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EPS SDR_20071210_2003 버전_Update</Template>
  <TotalTime>136684</TotalTime>
  <Words>212</Words>
  <Application>Microsoft Office PowerPoint</Application>
  <PresentationFormat>Presentazione su schermo (4:3)</PresentationFormat>
  <Paragraphs>43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3" baseType="lpstr">
      <vt:lpstr>Arial</vt:lpstr>
      <vt:lpstr>굴림</vt:lpstr>
      <vt:lpstr>HY헤드라인M</vt:lpstr>
      <vt:lpstr>Wingdings</vt:lpstr>
      <vt:lpstr>Verdana</vt:lpstr>
      <vt:lpstr>Tahoma</vt:lpstr>
      <vt:lpstr>Lucida Console</vt:lpstr>
      <vt:lpstr>돋움</vt:lpstr>
      <vt:lpstr>Symbol</vt:lpstr>
      <vt:lpstr>13_EPS SDR_20071210_2003 버전_Update</vt:lpstr>
      <vt:lpstr>Presentazione standard di PowerPoint</vt:lpstr>
      <vt:lpstr>NISS on NEXTSat-1</vt:lpstr>
      <vt:lpstr>IR sensor &amp; readout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</dc:creator>
  <cp:lastModifiedBy>tecno</cp:lastModifiedBy>
  <cp:revision>9152</cp:revision>
  <cp:lastPrinted>2013-06-19T00:08:10Z</cp:lastPrinted>
  <dcterms:created xsi:type="dcterms:W3CDTF">2008-03-10T02:34:45Z</dcterms:created>
  <dcterms:modified xsi:type="dcterms:W3CDTF">2013-10-08T11:16:37Z</dcterms:modified>
</cp:coreProperties>
</file>