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>
        <p:scale>
          <a:sx n="75" d="100"/>
          <a:sy n="75" d="100"/>
        </p:scale>
        <p:origin x="-8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2B73F-28AB-4D1A-A45D-2E76CAF826A5}" type="datetimeFigureOut">
              <a:rPr lang="de-DE" smtClean="0"/>
              <a:pPr/>
              <a:t>07.10.2013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A7A6E-80B4-47FB-928B-B011E5BEE6A0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40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7A6E-80B4-47FB-928B-B011E5BEE6A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8F64-520D-40FD-8C12-86180AC78BD9}" type="datetime1">
              <a:rPr lang="de-DE" smtClean="0"/>
              <a:pPr/>
              <a:t>07.10.2013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31F1-E11D-45BC-9671-DC3E67118978}" type="datetime1">
              <a:rPr lang="de-DE" smtClean="0"/>
              <a:pPr/>
              <a:t>07.10.2013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BE969-8F64-4038-AC92-53834CB06544}" type="datetime1">
              <a:rPr lang="de-DE" smtClean="0"/>
              <a:pPr/>
              <a:t>07.10.2013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A5B7-0963-4085-9E88-56D6F50BBA3F}" type="datetime1">
              <a:rPr lang="de-DE" smtClean="0"/>
              <a:pPr/>
              <a:t>07.10.2013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D23D-EB28-42C0-B892-36C7A4A99FAE}" type="datetime1">
              <a:rPr lang="de-DE" smtClean="0"/>
              <a:pPr/>
              <a:t>07.10.2013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D5FF0-CCD1-4B6C-824C-2CFF9E03F1FC}" type="datetime1">
              <a:rPr lang="de-DE" smtClean="0"/>
              <a:pPr/>
              <a:t>07.10.2013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9B34-3E60-4594-873D-878E925125F1}" type="datetime1">
              <a:rPr lang="de-DE" smtClean="0"/>
              <a:pPr/>
              <a:t>07.10.2013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68A4-BC73-4FFC-A965-A1673A0E400D}" type="datetime1">
              <a:rPr lang="de-DE" smtClean="0"/>
              <a:pPr/>
              <a:t>07.10.2013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1851-8E80-4ADA-AB6B-D53C04A6E479}" type="datetime1">
              <a:rPr lang="de-DE" smtClean="0"/>
              <a:pPr/>
              <a:t>07.10.2013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52CB-3E17-4973-B3A2-6187694BB2E4}" type="datetime1">
              <a:rPr lang="de-DE" smtClean="0"/>
              <a:pPr/>
              <a:t>07.10.2013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126-0A23-4F73-A0C3-76C26D2FFB53}" type="datetime1">
              <a:rPr lang="de-DE" smtClean="0"/>
              <a:pPr/>
              <a:t>07.10.2013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05B71-003C-4AE2-A9A4-4743F5ECCC82}" type="datetime1">
              <a:rPr lang="de-DE" smtClean="0"/>
              <a:pPr/>
              <a:t>07.10.2013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622475"/>
              </p:ext>
            </p:extLst>
          </p:nvPr>
        </p:nvGraphicFramePr>
        <p:xfrm>
          <a:off x="6934200" y="4648200"/>
          <a:ext cx="1828800" cy="1927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3" name="CorelDRAW" r:id="rId4" imgW="2289240" imgH="2415600" progId="">
                  <p:embed/>
                </p:oleObj>
              </mc:Choice>
              <mc:Fallback>
                <p:oleObj name="CorelDRAW" r:id="rId4" imgW="2289240" imgH="241560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648200"/>
                        <a:ext cx="1828800" cy="19277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6" cstate="print"/>
          <a:srcRect l="21875" t="23773" r="3750" b="61757"/>
          <a:stretch>
            <a:fillRect/>
          </a:stretch>
        </p:blipFill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 descr="I:\uni zeugs vom Stick\Promotion\Vortrag\Semiramis_innofspec\proces net Tagung\Logo_innofspec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05400" y="0"/>
            <a:ext cx="1447800" cy="660822"/>
          </a:xfrm>
          <a:prstGeom prst="rect">
            <a:avLst/>
          </a:prstGeom>
          <a:noFill/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z="1800" smtClean="0"/>
              <a:pPr/>
              <a:t>1</a:t>
            </a:fld>
            <a:endParaRPr lang="de-DE" sz="1800" dirty="0"/>
          </a:p>
        </p:txBody>
      </p:sp>
      <p:sp>
        <p:nvSpPr>
          <p:cNvPr id="10" name="Rechteck 9"/>
          <p:cNvSpPr/>
          <p:nvPr/>
        </p:nvSpPr>
        <p:spPr>
          <a:xfrm>
            <a:off x="609600" y="1556553"/>
            <a:ext cx="792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Fiber-based spectrally and spatially resolved light sensing in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photobioreactors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04800" y="3352800"/>
            <a:ext cx="8610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Michael Sandmann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, Marvin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Münzberg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, Julia Mießner, Roland Hass,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Lena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Bressel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Oliver Reich</a:t>
            </a:r>
          </a:p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innoFSPEC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, Institute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Chemistry, University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Potsdam, </a:t>
            </a:r>
          </a:p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Am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Mühlenberg 3, D-14476 Potsdam/Golm, Germany.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 l="21875" t="23773" r="3750" b="61757"/>
          <a:stretch>
            <a:fillRect/>
          </a:stretch>
        </p:blipFill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z="1800" smtClean="0"/>
              <a:pPr/>
              <a:t>2</a:t>
            </a:fld>
            <a:endParaRPr lang="de-DE" sz="1800" dirty="0"/>
          </a:p>
        </p:txBody>
      </p:sp>
      <p:grpSp>
        <p:nvGrpSpPr>
          <p:cNvPr id="12" name="Gruppieren 11"/>
          <p:cNvGrpSpPr/>
          <p:nvPr/>
        </p:nvGrpSpPr>
        <p:grpSpPr>
          <a:xfrm>
            <a:off x="304800" y="838200"/>
            <a:ext cx="5538467" cy="5837558"/>
            <a:chOff x="395536" y="476672"/>
            <a:chExt cx="5764092" cy="5432061"/>
          </a:xfrm>
        </p:grpSpPr>
        <p:grpSp>
          <p:nvGrpSpPr>
            <p:cNvPr id="13" name="Gruppieren 12"/>
            <p:cNvGrpSpPr/>
            <p:nvPr/>
          </p:nvGrpSpPr>
          <p:grpSpPr>
            <a:xfrm>
              <a:off x="395536" y="476672"/>
              <a:ext cx="5764092" cy="5432061"/>
              <a:chOff x="395536" y="476672"/>
              <a:chExt cx="5764092" cy="5432061"/>
            </a:xfrm>
          </p:grpSpPr>
          <p:sp>
            <p:nvSpPr>
              <p:cNvPr id="16" name="Line 140"/>
              <p:cNvSpPr>
                <a:spLocks noChangeShapeType="1"/>
              </p:cNvSpPr>
              <p:nvPr/>
            </p:nvSpPr>
            <p:spPr bwMode="auto">
              <a:xfrm flipV="1">
                <a:off x="5580113" y="3129484"/>
                <a:ext cx="0" cy="117740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 sz="1600"/>
              </a:p>
            </p:txBody>
          </p:sp>
          <p:grpSp>
            <p:nvGrpSpPr>
              <p:cNvPr id="17" name="Gruppieren 34"/>
              <p:cNvGrpSpPr>
                <a:grpSpLocks noChangeAspect="1"/>
              </p:cNvGrpSpPr>
              <p:nvPr/>
            </p:nvGrpSpPr>
            <p:grpSpPr bwMode="auto">
              <a:xfrm>
                <a:off x="1982169" y="1415321"/>
                <a:ext cx="2092942" cy="2641165"/>
                <a:chOff x="1154546" y="1874983"/>
                <a:chExt cx="3417455" cy="4313381"/>
              </a:xfrm>
            </p:grpSpPr>
            <p:cxnSp>
              <p:nvCxnSpPr>
                <p:cNvPr id="136" name="Gerade Verbindung 5"/>
                <p:cNvCxnSpPr>
                  <a:cxnSpLocks noChangeShapeType="1"/>
                </p:cNvCxnSpPr>
                <p:nvPr/>
              </p:nvCxnSpPr>
              <p:spPr bwMode="auto">
                <a:xfrm>
                  <a:off x="1173018" y="6188364"/>
                  <a:ext cx="2567709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37" name="Gerade Verbindung 9"/>
                <p:cNvCxnSpPr>
                  <a:cxnSpLocks noChangeShapeType="1"/>
                </p:cNvCxnSpPr>
                <p:nvPr/>
              </p:nvCxnSpPr>
              <p:spPr bwMode="auto">
                <a:xfrm>
                  <a:off x="1173018" y="2687782"/>
                  <a:ext cx="0" cy="3500582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38" name="Gerade Verbindung 12"/>
                <p:cNvCxnSpPr>
                  <a:cxnSpLocks noChangeShapeType="1"/>
                </p:cNvCxnSpPr>
                <p:nvPr/>
              </p:nvCxnSpPr>
              <p:spPr bwMode="auto">
                <a:xfrm>
                  <a:off x="1173018" y="2687782"/>
                  <a:ext cx="2567709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39" name="Gerade Verbindung 16"/>
                <p:cNvCxnSpPr>
                  <a:cxnSpLocks noChangeShapeType="1"/>
                </p:cNvCxnSpPr>
                <p:nvPr/>
              </p:nvCxnSpPr>
              <p:spPr bwMode="auto">
                <a:xfrm>
                  <a:off x="3740727" y="2687782"/>
                  <a:ext cx="0" cy="3500582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40" name="Gerade Verbindung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40727" y="1884219"/>
                  <a:ext cx="831274" cy="803563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41" name="Gerade Verbindung 20"/>
                <p:cNvCxnSpPr>
                  <a:cxnSpLocks noChangeShapeType="1"/>
                </p:cNvCxnSpPr>
                <p:nvPr/>
              </p:nvCxnSpPr>
              <p:spPr bwMode="auto">
                <a:xfrm>
                  <a:off x="4572001" y="1884219"/>
                  <a:ext cx="0" cy="3482108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42" name="Gerade Verbindung 22"/>
                <p:cNvCxnSpPr>
                  <a:cxnSpLocks noChangeShapeType="1"/>
                </p:cNvCxnSpPr>
                <p:nvPr/>
              </p:nvCxnSpPr>
              <p:spPr bwMode="auto">
                <a:xfrm flipH="1">
                  <a:off x="3740727" y="5366327"/>
                  <a:ext cx="831274" cy="822037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43" name="Gerade Verbindung 24"/>
                <p:cNvCxnSpPr>
                  <a:cxnSpLocks noChangeShapeType="1"/>
                </p:cNvCxnSpPr>
                <p:nvPr/>
              </p:nvCxnSpPr>
              <p:spPr bwMode="auto">
                <a:xfrm flipH="1">
                  <a:off x="1948873" y="1884219"/>
                  <a:ext cx="2623128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44" name="Gerade Verbindung 26"/>
                <p:cNvCxnSpPr>
                  <a:cxnSpLocks noChangeShapeType="1"/>
                </p:cNvCxnSpPr>
                <p:nvPr/>
              </p:nvCxnSpPr>
              <p:spPr bwMode="auto">
                <a:xfrm flipH="1">
                  <a:off x="1173018" y="1884219"/>
                  <a:ext cx="775855" cy="803563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45" name="Gerade Verbindung 31"/>
                <p:cNvCxnSpPr>
                  <a:cxnSpLocks noChangeShapeType="1"/>
                </p:cNvCxnSpPr>
                <p:nvPr/>
              </p:nvCxnSpPr>
              <p:spPr bwMode="auto">
                <a:xfrm>
                  <a:off x="2004292" y="5370945"/>
                  <a:ext cx="2567709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prstDash val="sys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46" name="Gerade Verbindung 32"/>
                <p:cNvCxnSpPr>
                  <a:cxnSpLocks noChangeShapeType="1"/>
                </p:cNvCxnSpPr>
                <p:nvPr/>
              </p:nvCxnSpPr>
              <p:spPr bwMode="auto">
                <a:xfrm>
                  <a:off x="1958109" y="1874983"/>
                  <a:ext cx="0" cy="3500582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prstDash val="sys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47" name="Gerade Verbindung 33"/>
                <p:cNvCxnSpPr>
                  <a:cxnSpLocks noChangeShapeType="1"/>
                </p:cNvCxnSpPr>
                <p:nvPr/>
              </p:nvCxnSpPr>
              <p:spPr bwMode="auto">
                <a:xfrm flipH="1">
                  <a:off x="1154546" y="5361709"/>
                  <a:ext cx="831274" cy="822037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prstDash val="sys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48" name="Ellipse 28"/>
                <p:cNvSpPr>
                  <a:spLocks noChangeArrowheads="1"/>
                </p:cNvSpPr>
                <p:nvPr/>
              </p:nvSpPr>
              <p:spPr bwMode="auto">
                <a:xfrm>
                  <a:off x="1616365" y="2096647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49" name="Ellipse 36"/>
                <p:cNvSpPr>
                  <a:spLocks noChangeArrowheads="1"/>
                </p:cNvSpPr>
                <p:nvPr/>
              </p:nvSpPr>
              <p:spPr bwMode="auto">
                <a:xfrm>
                  <a:off x="1602517" y="2406059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50" name="Ellipse 37"/>
                <p:cNvSpPr>
                  <a:spLocks noChangeArrowheads="1"/>
                </p:cNvSpPr>
                <p:nvPr/>
              </p:nvSpPr>
              <p:spPr bwMode="auto">
                <a:xfrm>
                  <a:off x="1607141" y="2724707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51" name="Ellipse 38"/>
                <p:cNvSpPr>
                  <a:spLocks noChangeArrowheads="1"/>
                </p:cNvSpPr>
                <p:nvPr/>
              </p:nvSpPr>
              <p:spPr bwMode="auto">
                <a:xfrm>
                  <a:off x="1602529" y="3043355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52" name="Ellipse 39"/>
                <p:cNvSpPr>
                  <a:spLocks noChangeArrowheads="1"/>
                </p:cNvSpPr>
                <p:nvPr/>
              </p:nvSpPr>
              <p:spPr bwMode="auto">
                <a:xfrm>
                  <a:off x="1607153" y="3325059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53" name="Ellipse 40"/>
                <p:cNvSpPr>
                  <a:spLocks noChangeArrowheads="1"/>
                </p:cNvSpPr>
                <p:nvPr/>
              </p:nvSpPr>
              <p:spPr bwMode="auto">
                <a:xfrm>
                  <a:off x="1602541" y="3652943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54" name="Ellipse 41"/>
                <p:cNvSpPr>
                  <a:spLocks noChangeArrowheads="1"/>
                </p:cNvSpPr>
                <p:nvPr/>
              </p:nvSpPr>
              <p:spPr bwMode="auto">
                <a:xfrm>
                  <a:off x="1616401" y="3962355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55" name="Ellipse 42"/>
                <p:cNvSpPr>
                  <a:spLocks noChangeArrowheads="1"/>
                </p:cNvSpPr>
                <p:nvPr/>
              </p:nvSpPr>
              <p:spPr bwMode="auto">
                <a:xfrm>
                  <a:off x="1621025" y="4262531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56" name="Ellipse 43"/>
                <p:cNvSpPr>
                  <a:spLocks noChangeArrowheads="1"/>
                </p:cNvSpPr>
                <p:nvPr/>
              </p:nvSpPr>
              <p:spPr bwMode="auto">
                <a:xfrm>
                  <a:off x="1634885" y="4553471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57" name="Ellipse 44"/>
                <p:cNvSpPr>
                  <a:spLocks noChangeArrowheads="1"/>
                </p:cNvSpPr>
                <p:nvPr/>
              </p:nvSpPr>
              <p:spPr bwMode="auto">
                <a:xfrm>
                  <a:off x="1630273" y="4853647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58" name="Ellipse 45"/>
                <p:cNvSpPr>
                  <a:spLocks noChangeArrowheads="1"/>
                </p:cNvSpPr>
                <p:nvPr/>
              </p:nvSpPr>
              <p:spPr bwMode="auto">
                <a:xfrm>
                  <a:off x="1644133" y="5153823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</p:grpSp>
          <p:sp>
            <p:nvSpPr>
              <p:cNvPr id="18" name="Textfeld 182"/>
              <p:cNvSpPr txBox="1">
                <a:spLocks noChangeArrowheads="1"/>
              </p:cNvSpPr>
              <p:nvPr/>
            </p:nvSpPr>
            <p:spPr bwMode="auto">
              <a:xfrm>
                <a:off x="3243057" y="764704"/>
                <a:ext cx="2628719" cy="310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sz="1600" dirty="0" err="1" smtClean="0">
                    <a:solidFill>
                      <a:srgbClr val="FF0000"/>
                    </a:solidFill>
                  </a:rPr>
                  <a:t>reference</a:t>
                </a:r>
                <a:r>
                  <a:rPr lang="de-DE" sz="1600" dirty="0" smtClean="0">
                    <a:solidFill>
                      <a:srgbClr val="FF0000"/>
                    </a:solidFill>
                  </a:rPr>
                  <a:t> </a:t>
                </a:r>
                <a:r>
                  <a:rPr lang="de-DE" sz="1600" dirty="0" err="1" smtClean="0">
                    <a:solidFill>
                      <a:srgbClr val="FF0000"/>
                    </a:solidFill>
                  </a:rPr>
                  <a:t>fibers</a:t>
                </a:r>
                <a:r>
                  <a:rPr lang="de-DE" sz="1600" dirty="0" smtClean="0">
                    <a:solidFill>
                      <a:srgbClr val="FF0000"/>
                    </a:solidFill>
                  </a:rPr>
                  <a:t> outside </a:t>
                </a:r>
                <a:endParaRPr lang="de-DE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9" name="Textfeld 14"/>
              <p:cNvSpPr txBox="1">
                <a:spLocks noChangeArrowheads="1"/>
              </p:cNvSpPr>
              <p:nvPr/>
            </p:nvSpPr>
            <p:spPr bwMode="auto">
              <a:xfrm>
                <a:off x="4190390" y="4291511"/>
                <a:ext cx="1728787" cy="536757"/>
              </a:xfrm>
              <a:prstGeom prst="rect">
                <a:avLst/>
              </a:prstGeom>
              <a:noFill/>
              <a:ln w="38100" cmpd="sng">
                <a:solidFill>
                  <a:srgbClr val="A3A3E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sz="1600" dirty="0" smtClean="0"/>
                  <a:t>fiber-</a:t>
                </a:r>
                <a:r>
                  <a:rPr lang="de-DE" sz="1600" dirty="0" err="1" smtClean="0"/>
                  <a:t>optical</a:t>
                </a:r>
                <a:r>
                  <a:rPr lang="de-DE" sz="1600" dirty="0" smtClean="0"/>
                  <a:t> </a:t>
                </a:r>
                <a:r>
                  <a:rPr lang="en-US" sz="1600" dirty="0" smtClean="0"/>
                  <a:t>switch</a:t>
                </a:r>
                <a:endParaRPr lang="en-US" sz="1600" dirty="0"/>
              </a:p>
            </p:txBody>
          </p:sp>
          <p:grpSp>
            <p:nvGrpSpPr>
              <p:cNvPr id="20" name="Gruppieren 19"/>
              <p:cNvGrpSpPr/>
              <p:nvPr/>
            </p:nvGrpSpPr>
            <p:grpSpPr>
              <a:xfrm>
                <a:off x="2767991" y="1150792"/>
                <a:ext cx="1645207" cy="2779815"/>
                <a:chOff x="4716016" y="1283533"/>
                <a:chExt cx="1645207" cy="2779815"/>
              </a:xfrm>
            </p:grpSpPr>
            <p:sp>
              <p:nvSpPr>
                <p:cNvPr id="116" name="Ellipse 93"/>
                <p:cNvSpPr>
                  <a:spLocks noChangeArrowheads="1"/>
                </p:cNvSpPr>
                <p:nvPr/>
              </p:nvSpPr>
              <p:spPr bwMode="auto">
                <a:xfrm>
                  <a:off x="4716016" y="2237040"/>
                  <a:ext cx="90510" cy="113429"/>
                </a:xfrm>
                <a:prstGeom prst="ellipse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17" name="Ellipse 93"/>
                <p:cNvSpPr>
                  <a:spLocks noChangeArrowheads="1"/>
                </p:cNvSpPr>
                <p:nvPr/>
              </p:nvSpPr>
              <p:spPr bwMode="auto">
                <a:xfrm>
                  <a:off x="4716016" y="1946704"/>
                  <a:ext cx="90510" cy="113428"/>
                </a:xfrm>
                <a:prstGeom prst="ellipse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18" name="Ellipse 93"/>
                <p:cNvSpPr>
                  <a:spLocks noChangeArrowheads="1"/>
                </p:cNvSpPr>
                <p:nvPr/>
              </p:nvSpPr>
              <p:spPr bwMode="auto">
                <a:xfrm>
                  <a:off x="4716016" y="2856216"/>
                  <a:ext cx="90510" cy="113428"/>
                </a:xfrm>
                <a:prstGeom prst="ellipse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19" name="Ellipse 93"/>
                <p:cNvSpPr>
                  <a:spLocks noChangeArrowheads="1"/>
                </p:cNvSpPr>
                <p:nvPr/>
              </p:nvSpPr>
              <p:spPr bwMode="auto">
                <a:xfrm>
                  <a:off x="5573032" y="1283533"/>
                  <a:ext cx="90510" cy="113429"/>
                </a:xfrm>
                <a:prstGeom prst="ellipse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20" name="Ellipse 93"/>
                <p:cNvSpPr>
                  <a:spLocks noChangeArrowheads="1"/>
                </p:cNvSpPr>
                <p:nvPr/>
              </p:nvSpPr>
              <p:spPr bwMode="auto">
                <a:xfrm>
                  <a:off x="4716016" y="2536742"/>
                  <a:ext cx="90510" cy="113429"/>
                </a:xfrm>
                <a:prstGeom prst="ellipse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21" name="Ellipse 93"/>
                <p:cNvSpPr>
                  <a:spLocks noChangeArrowheads="1"/>
                </p:cNvSpPr>
                <p:nvPr/>
              </p:nvSpPr>
              <p:spPr bwMode="auto">
                <a:xfrm>
                  <a:off x="4716016" y="3184014"/>
                  <a:ext cx="90510" cy="113429"/>
                </a:xfrm>
                <a:prstGeom prst="ellipse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22" name="Ellipse 93"/>
                <p:cNvSpPr>
                  <a:spLocks noChangeArrowheads="1"/>
                </p:cNvSpPr>
                <p:nvPr/>
              </p:nvSpPr>
              <p:spPr bwMode="auto">
                <a:xfrm>
                  <a:off x="4716016" y="3832328"/>
                  <a:ext cx="90510" cy="113428"/>
                </a:xfrm>
                <a:prstGeom prst="ellipse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23" name="Ellipse 93"/>
                <p:cNvSpPr>
                  <a:spLocks noChangeArrowheads="1"/>
                </p:cNvSpPr>
                <p:nvPr/>
              </p:nvSpPr>
              <p:spPr bwMode="auto">
                <a:xfrm>
                  <a:off x="4716016" y="3529504"/>
                  <a:ext cx="90510" cy="113429"/>
                </a:xfrm>
                <a:prstGeom prst="ellipse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24" name="Line 130"/>
                <p:cNvSpPr>
                  <a:spLocks noChangeShapeType="1"/>
                </p:cNvSpPr>
                <p:nvPr/>
              </p:nvSpPr>
              <p:spPr bwMode="auto">
                <a:xfrm>
                  <a:off x="4806526" y="2010183"/>
                  <a:ext cx="1092719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25" name="Line 131"/>
                <p:cNvSpPr>
                  <a:spLocks noChangeShapeType="1"/>
                </p:cNvSpPr>
                <p:nvPr/>
              </p:nvSpPr>
              <p:spPr bwMode="auto">
                <a:xfrm>
                  <a:off x="4812183" y="2292194"/>
                  <a:ext cx="1092719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26" name="Line 132"/>
                <p:cNvSpPr>
                  <a:spLocks noChangeShapeType="1"/>
                </p:cNvSpPr>
                <p:nvPr/>
              </p:nvSpPr>
              <p:spPr bwMode="auto">
                <a:xfrm>
                  <a:off x="4812183" y="2599180"/>
                  <a:ext cx="1092719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27" name="Line 133"/>
                <p:cNvSpPr>
                  <a:spLocks noChangeShapeType="1"/>
                </p:cNvSpPr>
                <p:nvPr/>
              </p:nvSpPr>
              <p:spPr bwMode="auto">
                <a:xfrm>
                  <a:off x="4811240" y="2917613"/>
                  <a:ext cx="1092719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28" name="Line 134"/>
                <p:cNvSpPr>
                  <a:spLocks noChangeShapeType="1"/>
                </p:cNvSpPr>
                <p:nvPr/>
              </p:nvSpPr>
              <p:spPr bwMode="auto">
                <a:xfrm>
                  <a:off x="4812183" y="3240208"/>
                  <a:ext cx="1092719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29" name="Line 135"/>
                <p:cNvSpPr>
                  <a:spLocks noChangeShapeType="1"/>
                </p:cNvSpPr>
                <p:nvPr/>
              </p:nvSpPr>
              <p:spPr bwMode="auto">
                <a:xfrm>
                  <a:off x="4806526" y="3586739"/>
                  <a:ext cx="1092719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30" name="Line 136"/>
                <p:cNvSpPr>
                  <a:spLocks noChangeShapeType="1"/>
                </p:cNvSpPr>
                <p:nvPr/>
              </p:nvSpPr>
              <p:spPr bwMode="auto">
                <a:xfrm>
                  <a:off x="4812183" y="3890603"/>
                  <a:ext cx="1092719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31" name="Line 137"/>
                <p:cNvSpPr>
                  <a:spLocks noChangeShapeType="1"/>
                </p:cNvSpPr>
                <p:nvPr/>
              </p:nvSpPr>
              <p:spPr bwMode="auto">
                <a:xfrm>
                  <a:off x="5663542" y="1340768"/>
                  <a:ext cx="241360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32" name="Line 138"/>
                <p:cNvSpPr>
                  <a:spLocks noChangeShapeType="1"/>
                </p:cNvSpPr>
                <p:nvPr/>
              </p:nvSpPr>
              <p:spPr bwMode="auto">
                <a:xfrm>
                  <a:off x="5899245" y="1340768"/>
                  <a:ext cx="5657" cy="2549835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33" name="Line 141"/>
                <p:cNvSpPr>
                  <a:spLocks noChangeShapeType="1"/>
                </p:cNvSpPr>
                <p:nvPr/>
              </p:nvSpPr>
              <p:spPr bwMode="auto">
                <a:xfrm>
                  <a:off x="5904902" y="3890603"/>
                  <a:ext cx="220618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34" name="Line 141"/>
                <p:cNvSpPr>
                  <a:spLocks noChangeShapeType="1"/>
                </p:cNvSpPr>
                <p:nvPr/>
              </p:nvSpPr>
              <p:spPr bwMode="auto">
                <a:xfrm flipV="1">
                  <a:off x="6125520" y="4060226"/>
                  <a:ext cx="235703" cy="3122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35" name="Line 141"/>
                <p:cNvSpPr>
                  <a:spLocks noChangeShapeType="1"/>
                </p:cNvSpPr>
                <p:nvPr/>
              </p:nvSpPr>
              <p:spPr bwMode="auto">
                <a:xfrm rot="5400000">
                  <a:off x="6041389" y="3970732"/>
                  <a:ext cx="1852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</p:grpSp>
          <p:grpSp>
            <p:nvGrpSpPr>
              <p:cNvPr id="21" name="Gruppieren 34"/>
              <p:cNvGrpSpPr>
                <a:grpSpLocks noChangeAspect="1"/>
              </p:cNvGrpSpPr>
              <p:nvPr/>
            </p:nvGrpSpPr>
            <p:grpSpPr bwMode="auto">
              <a:xfrm>
                <a:off x="1238323" y="2201756"/>
                <a:ext cx="2092942" cy="2641165"/>
                <a:chOff x="1154546" y="1874983"/>
                <a:chExt cx="3417455" cy="4313381"/>
              </a:xfrm>
            </p:grpSpPr>
            <p:cxnSp>
              <p:nvCxnSpPr>
                <p:cNvPr id="93" name="Gerade Verbindung 5"/>
                <p:cNvCxnSpPr>
                  <a:cxnSpLocks noChangeShapeType="1"/>
                </p:cNvCxnSpPr>
                <p:nvPr/>
              </p:nvCxnSpPr>
              <p:spPr bwMode="auto">
                <a:xfrm>
                  <a:off x="1173018" y="6188364"/>
                  <a:ext cx="2567709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4" name="Gerade Verbindung 9"/>
                <p:cNvCxnSpPr>
                  <a:cxnSpLocks noChangeShapeType="1"/>
                </p:cNvCxnSpPr>
                <p:nvPr/>
              </p:nvCxnSpPr>
              <p:spPr bwMode="auto">
                <a:xfrm>
                  <a:off x="1173018" y="2687782"/>
                  <a:ext cx="0" cy="3500582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5" name="Gerade Verbindung 12"/>
                <p:cNvCxnSpPr>
                  <a:cxnSpLocks noChangeShapeType="1"/>
                </p:cNvCxnSpPr>
                <p:nvPr/>
              </p:nvCxnSpPr>
              <p:spPr bwMode="auto">
                <a:xfrm>
                  <a:off x="1173018" y="2687782"/>
                  <a:ext cx="2567709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6" name="Gerade Verbindung 16"/>
                <p:cNvCxnSpPr>
                  <a:cxnSpLocks noChangeShapeType="1"/>
                </p:cNvCxnSpPr>
                <p:nvPr/>
              </p:nvCxnSpPr>
              <p:spPr bwMode="auto">
                <a:xfrm>
                  <a:off x="3740727" y="2687782"/>
                  <a:ext cx="0" cy="3500582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7" name="Gerade Verbindung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40727" y="1884219"/>
                  <a:ext cx="831274" cy="803563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8" name="Gerade Verbindung 20"/>
                <p:cNvCxnSpPr>
                  <a:cxnSpLocks noChangeShapeType="1"/>
                </p:cNvCxnSpPr>
                <p:nvPr/>
              </p:nvCxnSpPr>
              <p:spPr bwMode="auto">
                <a:xfrm>
                  <a:off x="4572001" y="1884219"/>
                  <a:ext cx="0" cy="3482108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9" name="Gerade Verbindung 22"/>
                <p:cNvCxnSpPr>
                  <a:cxnSpLocks noChangeShapeType="1"/>
                </p:cNvCxnSpPr>
                <p:nvPr/>
              </p:nvCxnSpPr>
              <p:spPr bwMode="auto">
                <a:xfrm flipH="1">
                  <a:off x="3740727" y="5366327"/>
                  <a:ext cx="831274" cy="822037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00" name="Gerade Verbindung 24"/>
                <p:cNvCxnSpPr>
                  <a:cxnSpLocks noChangeShapeType="1"/>
                </p:cNvCxnSpPr>
                <p:nvPr/>
              </p:nvCxnSpPr>
              <p:spPr bwMode="auto">
                <a:xfrm flipH="1">
                  <a:off x="1948873" y="1884219"/>
                  <a:ext cx="2623128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01" name="Gerade Verbindung 26"/>
                <p:cNvCxnSpPr>
                  <a:cxnSpLocks noChangeShapeType="1"/>
                </p:cNvCxnSpPr>
                <p:nvPr/>
              </p:nvCxnSpPr>
              <p:spPr bwMode="auto">
                <a:xfrm flipH="1">
                  <a:off x="1173018" y="1884219"/>
                  <a:ext cx="775855" cy="803563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02" name="Gerade Verbindung 31"/>
                <p:cNvCxnSpPr>
                  <a:cxnSpLocks noChangeShapeType="1"/>
                </p:cNvCxnSpPr>
                <p:nvPr/>
              </p:nvCxnSpPr>
              <p:spPr bwMode="auto">
                <a:xfrm>
                  <a:off x="2004292" y="5370945"/>
                  <a:ext cx="2567709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prstDash val="sys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03" name="Gerade Verbindung 32"/>
                <p:cNvCxnSpPr>
                  <a:cxnSpLocks noChangeShapeType="1"/>
                </p:cNvCxnSpPr>
                <p:nvPr/>
              </p:nvCxnSpPr>
              <p:spPr bwMode="auto">
                <a:xfrm>
                  <a:off x="1958109" y="1874983"/>
                  <a:ext cx="0" cy="3500582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prstDash val="sys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04" name="Gerade Verbindung 33"/>
                <p:cNvCxnSpPr>
                  <a:cxnSpLocks noChangeShapeType="1"/>
                </p:cNvCxnSpPr>
                <p:nvPr/>
              </p:nvCxnSpPr>
              <p:spPr bwMode="auto">
                <a:xfrm flipH="1">
                  <a:off x="1154546" y="5361709"/>
                  <a:ext cx="831274" cy="822037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prstDash val="sys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05" name="Ellipse 28"/>
                <p:cNvSpPr>
                  <a:spLocks noChangeArrowheads="1"/>
                </p:cNvSpPr>
                <p:nvPr/>
              </p:nvSpPr>
              <p:spPr bwMode="auto">
                <a:xfrm>
                  <a:off x="1616365" y="2096647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06" name="Ellipse 36"/>
                <p:cNvSpPr>
                  <a:spLocks noChangeArrowheads="1"/>
                </p:cNvSpPr>
                <p:nvPr/>
              </p:nvSpPr>
              <p:spPr bwMode="auto">
                <a:xfrm>
                  <a:off x="1602517" y="2406059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07" name="Ellipse 37"/>
                <p:cNvSpPr>
                  <a:spLocks noChangeArrowheads="1"/>
                </p:cNvSpPr>
                <p:nvPr/>
              </p:nvSpPr>
              <p:spPr bwMode="auto">
                <a:xfrm>
                  <a:off x="1607141" y="2724707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08" name="Ellipse 38"/>
                <p:cNvSpPr>
                  <a:spLocks noChangeArrowheads="1"/>
                </p:cNvSpPr>
                <p:nvPr/>
              </p:nvSpPr>
              <p:spPr bwMode="auto">
                <a:xfrm>
                  <a:off x="1602529" y="3043355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09" name="Ellipse 39"/>
                <p:cNvSpPr>
                  <a:spLocks noChangeArrowheads="1"/>
                </p:cNvSpPr>
                <p:nvPr/>
              </p:nvSpPr>
              <p:spPr bwMode="auto">
                <a:xfrm>
                  <a:off x="1607153" y="3325059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10" name="Ellipse 40"/>
                <p:cNvSpPr>
                  <a:spLocks noChangeArrowheads="1"/>
                </p:cNvSpPr>
                <p:nvPr/>
              </p:nvSpPr>
              <p:spPr bwMode="auto">
                <a:xfrm>
                  <a:off x="1602541" y="3652943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11" name="Ellipse 41"/>
                <p:cNvSpPr>
                  <a:spLocks noChangeArrowheads="1"/>
                </p:cNvSpPr>
                <p:nvPr/>
              </p:nvSpPr>
              <p:spPr bwMode="auto">
                <a:xfrm>
                  <a:off x="1616401" y="3962355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12" name="Ellipse 42"/>
                <p:cNvSpPr>
                  <a:spLocks noChangeArrowheads="1"/>
                </p:cNvSpPr>
                <p:nvPr/>
              </p:nvSpPr>
              <p:spPr bwMode="auto">
                <a:xfrm>
                  <a:off x="1621025" y="4262531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13" name="Ellipse 43"/>
                <p:cNvSpPr>
                  <a:spLocks noChangeArrowheads="1"/>
                </p:cNvSpPr>
                <p:nvPr/>
              </p:nvSpPr>
              <p:spPr bwMode="auto">
                <a:xfrm>
                  <a:off x="1634885" y="4553471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14" name="Ellipse 44"/>
                <p:cNvSpPr>
                  <a:spLocks noChangeArrowheads="1"/>
                </p:cNvSpPr>
                <p:nvPr/>
              </p:nvSpPr>
              <p:spPr bwMode="auto">
                <a:xfrm>
                  <a:off x="1630273" y="4853647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115" name="Ellipse 45"/>
                <p:cNvSpPr>
                  <a:spLocks noChangeArrowheads="1"/>
                </p:cNvSpPr>
                <p:nvPr/>
              </p:nvSpPr>
              <p:spPr bwMode="auto">
                <a:xfrm>
                  <a:off x="1644133" y="5153823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</p:grpSp>
          <p:grpSp>
            <p:nvGrpSpPr>
              <p:cNvPr id="22" name="Gruppieren 34"/>
              <p:cNvGrpSpPr>
                <a:grpSpLocks noChangeAspect="1"/>
              </p:cNvGrpSpPr>
              <p:nvPr/>
            </p:nvGrpSpPr>
            <p:grpSpPr bwMode="auto">
              <a:xfrm>
                <a:off x="494477" y="2956814"/>
                <a:ext cx="2092942" cy="2641165"/>
                <a:chOff x="1154546" y="1874983"/>
                <a:chExt cx="3417455" cy="4313381"/>
              </a:xfrm>
            </p:grpSpPr>
            <p:cxnSp>
              <p:nvCxnSpPr>
                <p:cNvPr id="70" name="Gerade Verbindung 5"/>
                <p:cNvCxnSpPr>
                  <a:cxnSpLocks noChangeShapeType="1"/>
                </p:cNvCxnSpPr>
                <p:nvPr/>
              </p:nvCxnSpPr>
              <p:spPr bwMode="auto">
                <a:xfrm>
                  <a:off x="1173018" y="6188364"/>
                  <a:ext cx="2567709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1" name="Gerade Verbindung 9"/>
                <p:cNvCxnSpPr>
                  <a:cxnSpLocks noChangeShapeType="1"/>
                </p:cNvCxnSpPr>
                <p:nvPr/>
              </p:nvCxnSpPr>
              <p:spPr bwMode="auto">
                <a:xfrm>
                  <a:off x="1173018" y="2687782"/>
                  <a:ext cx="0" cy="3500582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2" name="Gerade Verbindung 12"/>
                <p:cNvCxnSpPr>
                  <a:cxnSpLocks noChangeShapeType="1"/>
                </p:cNvCxnSpPr>
                <p:nvPr/>
              </p:nvCxnSpPr>
              <p:spPr bwMode="auto">
                <a:xfrm>
                  <a:off x="1173018" y="2687782"/>
                  <a:ext cx="2567709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3" name="Gerade Verbindung 16"/>
                <p:cNvCxnSpPr>
                  <a:cxnSpLocks noChangeShapeType="1"/>
                </p:cNvCxnSpPr>
                <p:nvPr/>
              </p:nvCxnSpPr>
              <p:spPr bwMode="auto">
                <a:xfrm>
                  <a:off x="3740727" y="2687782"/>
                  <a:ext cx="0" cy="3500582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4" name="Gerade Verbindung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40727" y="1884219"/>
                  <a:ext cx="831274" cy="803563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5" name="Gerade Verbindung 20"/>
                <p:cNvCxnSpPr>
                  <a:cxnSpLocks noChangeShapeType="1"/>
                </p:cNvCxnSpPr>
                <p:nvPr/>
              </p:nvCxnSpPr>
              <p:spPr bwMode="auto">
                <a:xfrm>
                  <a:off x="4572001" y="1884219"/>
                  <a:ext cx="0" cy="3482108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6" name="Gerade Verbindung 22"/>
                <p:cNvCxnSpPr>
                  <a:cxnSpLocks noChangeShapeType="1"/>
                </p:cNvCxnSpPr>
                <p:nvPr/>
              </p:nvCxnSpPr>
              <p:spPr bwMode="auto">
                <a:xfrm flipH="1">
                  <a:off x="3740727" y="5366327"/>
                  <a:ext cx="831274" cy="822037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7" name="Gerade Verbindung 24"/>
                <p:cNvCxnSpPr>
                  <a:cxnSpLocks noChangeShapeType="1"/>
                </p:cNvCxnSpPr>
                <p:nvPr/>
              </p:nvCxnSpPr>
              <p:spPr bwMode="auto">
                <a:xfrm flipH="1">
                  <a:off x="1948873" y="1884219"/>
                  <a:ext cx="2623128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8" name="Gerade Verbindung 26"/>
                <p:cNvCxnSpPr>
                  <a:cxnSpLocks noChangeShapeType="1"/>
                </p:cNvCxnSpPr>
                <p:nvPr/>
              </p:nvCxnSpPr>
              <p:spPr bwMode="auto">
                <a:xfrm flipH="1">
                  <a:off x="1173018" y="1884219"/>
                  <a:ext cx="775855" cy="803563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9" name="Gerade Verbindung 31"/>
                <p:cNvCxnSpPr>
                  <a:cxnSpLocks noChangeShapeType="1"/>
                </p:cNvCxnSpPr>
                <p:nvPr/>
              </p:nvCxnSpPr>
              <p:spPr bwMode="auto">
                <a:xfrm>
                  <a:off x="2004292" y="5370945"/>
                  <a:ext cx="2567709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prstDash val="sys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80" name="Gerade Verbindung 32"/>
                <p:cNvCxnSpPr>
                  <a:cxnSpLocks noChangeShapeType="1"/>
                </p:cNvCxnSpPr>
                <p:nvPr/>
              </p:nvCxnSpPr>
              <p:spPr bwMode="auto">
                <a:xfrm>
                  <a:off x="1958109" y="1874983"/>
                  <a:ext cx="0" cy="3500582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prstDash val="sys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81" name="Gerade Verbindung 33"/>
                <p:cNvCxnSpPr>
                  <a:cxnSpLocks noChangeShapeType="1"/>
                </p:cNvCxnSpPr>
                <p:nvPr/>
              </p:nvCxnSpPr>
              <p:spPr bwMode="auto">
                <a:xfrm flipH="1">
                  <a:off x="1154546" y="5361709"/>
                  <a:ext cx="831274" cy="822037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prstDash val="sys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82" name="Ellipse 28"/>
                <p:cNvSpPr>
                  <a:spLocks noChangeArrowheads="1"/>
                </p:cNvSpPr>
                <p:nvPr/>
              </p:nvSpPr>
              <p:spPr bwMode="auto">
                <a:xfrm>
                  <a:off x="1616365" y="2096647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83" name="Ellipse 36"/>
                <p:cNvSpPr>
                  <a:spLocks noChangeArrowheads="1"/>
                </p:cNvSpPr>
                <p:nvPr/>
              </p:nvSpPr>
              <p:spPr bwMode="auto">
                <a:xfrm>
                  <a:off x="1602517" y="2406059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84" name="Ellipse 37"/>
                <p:cNvSpPr>
                  <a:spLocks noChangeArrowheads="1"/>
                </p:cNvSpPr>
                <p:nvPr/>
              </p:nvSpPr>
              <p:spPr bwMode="auto">
                <a:xfrm>
                  <a:off x="1607141" y="2724707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85" name="Ellipse 38"/>
                <p:cNvSpPr>
                  <a:spLocks noChangeArrowheads="1"/>
                </p:cNvSpPr>
                <p:nvPr/>
              </p:nvSpPr>
              <p:spPr bwMode="auto">
                <a:xfrm>
                  <a:off x="1602529" y="3043355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86" name="Ellipse 39"/>
                <p:cNvSpPr>
                  <a:spLocks noChangeArrowheads="1"/>
                </p:cNvSpPr>
                <p:nvPr/>
              </p:nvSpPr>
              <p:spPr bwMode="auto">
                <a:xfrm>
                  <a:off x="1607153" y="3325059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87" name="Ellipse 40"/>
                <p:cNvSpPr>
                  <a:spLocks noChangeArrowheads="1"/>
                </p:cNvSpPr>
                <p:nvPr/>
              </p:nvSpPr>
              <p:spPr bwMode="auto">
                <a:xfrm>
                  <a:off x="1602541" y="3652943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88" name="Ellipse 41"/>
                <p:cNvSpPr>
                  <a:spLocks noChangeArrowheads="1"/>
                </p:cNvSpPr>
                <p:nvPr/>
              </p:nvSpPr>
              <p:spPr bwMode="auto">
                <a:xfrm>
                  <a:off x="1616401" y="3962355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89" name="Ellipse 42"/>
                <p:cNvSpPr>
                  <a:spLocks noChangeArrowheads="1"/>
                </p:cNvSpPr>
                <p:nvPr/>
              </p:nvSpPr>
              <p:spPr bwMode="auto">
                <a:xfrm>
                  <a:off x="1621025" y="4262531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90" name="Ellipse 43"/>
                <p:cNvSpPr>
                  <a:spLocks noChangeArrowheads="1"/>
                </p:cNvSpPr>
                <p:nvPr/>
              </p:nvSpPr>
              <p:spPr bwMode="auto">
                <a:xfrm>
                  <a:off x="1634885" y="4553471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91" name="Ellipse 44"/>
                <p:cNvSpPr>
                  <a:spLocks noChangeArrowheads="1"/>
                </p:cNvSpPr>
                <p:nvPr/>
              </p:nvSpPr>
              <p:spPr bwMode="auto">
                <a:xfrm>
                  <a:off x="1630273" y="4853647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92" name="Ellipse 45"/>
                <p:cNvSpPr>
                  <a:spLocks noChangeArrowheads="1"/>
                </p:cNvSpPr>
                <p:nvPr/>
              </p:nvSpPr>
              <p:spPr bwMode="auto">
                <a:xfrm>
                  <a:off x="1644133" y="5153823"/>
                  <a:ext cx="2475343" cy="803563"/>
                </a:xfrm>
                <a:prstGeom prst="ellipse">
                  <a:avLst/>
                </a:prstGeom>
                <a:solidFill>
                  <a:srgbClr val="99CC00">
                    <a:alpha val="30196"/>
                  </a:srgbClr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</p:grpSp>
          <p:sp>
            <p:nvSpPr>
              <p:cNvPr id="23" name="Textfeld 35"/>
              <p:cNvSpPr txBox="1">
                <a:spLocks noChangeArrowheads="1"/>
              </p:cNvSpPr>
              <p:nvPr/>
            </p:nvSpPr>
            <p:spPr bwMode="auto">
              <a:xfrm>
                <a:off x="1015787" y="5597979"/>
                <a:ext cx="551257" cy="310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de-DE" sz="1600" dirty="0"/>
                  <a:t>2 m</a:t>
                </a:r>
              </a:p>
            </p:txBody>
          </p:sp>
          <p:grpSp>
            <p:nvGrpSpPr>
              <p:cNvPr id="24" name="Gruppieren 23"/>
              <p:cNvGrpSpPr/>
              <p:nvPr/>
            </p:nvGrpSpPr>
            <p:grpSpPr>
              <a:xfrm>
                <a:off x="1995356" y="2203741"/>
                <a:ext cx="1645207" cy="2613025"/>
                <a:chOff x="5346179" y="1360241"/>
                <a:chExt cx="2770188" cy="3986213"/>
              </a:xfrm>
              <a:solidFill>
                <a:srgbClr val="FF0000">
                  <a:alpha val="65000"/>
                </a:srgbClr>
              </a:solidFill>
            </p:grpSpPr>
            <p:sp>
              <p:nvSpPr>
                <p:cNvPr id="50" name="Ellipse 93"/>
                <p:cNvSpPr>
                  <a:spLocks noChangeArrowheads="1"/>
                </p:cNvSpPr>
                <p:nvPr/>
              </p:nvSpPr>
              <p:spPr bwMode="auto">
                <a:xfrm>
                  <a:off x="5346179" y="2560391"/>
                  <a:ext cx="152400" cy="173038"/>
                </a:xfrm>
                <a:prstGeom prst="ellipse">
                  <a:avLst/>
                </a:prstGeom>
                <a:grpFill/>
                <a:ln w="9525" algn="ctr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51" name="Ellipse 93"/>
                <p:cNvSpPr>
                  <a:spLocks noChangeArrowheads="1"/>
                </p:cNvSpPr>
                <p:nvPr/>
              </p:nvSpPr>
              <p:spPr bwMode="auto">
                <a:xfrm>
                  <a:off x="5346179" y="2117479"/>
                  <a:ext cx="152400" cy="173037"/>
                </a:xfrm>
                <a:prstGeom prst="ellipse">
                  <a:avLst/>
                </a:prstGeom>
                <a:grpFill/>
                <a:ln w="9525" algn="ctr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52" name="Ellipse 93"/>
                <p:cNvSpPr>
                  <a:spLocks noChangeArrowheads="1"/>
                </p:cNvSpPr>
                <p:nvPr/>
              </p:nvSpPr>
              <p:spPr bwMode="auto">
                <a:xfrm>
                  <a:off x="5346179" y="3504954"/>
                  <a:ext cx="152400" cy="173037"/>
                </a:xfrm>
                <a:prstGeom prst="ellipse">
                  <a:avLst/>
                </a:prstGeom>
                <a:grpFill/>
                <a:ln w="9525" algn="ctr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53" name="Ellipse 93"/>
                <p:cNvSpPr>
                  <a:spLocks noChangeArrowheads="1"/>
                </p:cNvSpPr>
                <p:nvPr/>
              </p:nvSpPr>
              <p:spPr bwMode="auto">
                <a:xfrm>
                  <a:off x="6789217" y="1360241"/>
                  <a:ext cx="152400" cy="173038"/>
                </a:xfrm>
                <a:prstGeom prst="ellipse">
                  <a:avLst/>
                </a:prstGeom>
                <a:grpFill/>
                <a:ln w="9525" algn="ctr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54" name="Ellipse 93"/>
                <p:cNvSpPr>
                  <a:spLocks noChangeArrowheads="1"/>
                </p:cNvSpPr>
                <p:nvPr/>
              </p:nvSpPr>
              <p:spPr bwMode="auto">
                <a:xfrm>
                  <a:off x="5346179" y="3017591"/>
                  <a:ext cx="152400" cy="173038"/>
                </a:xfrm>
                <a:prstGeom prst="ellipse">
                  <a:avLst/>
                </a:prstGeom>
                <a:grpFill/>
                <a:ln w="9525" algn="ctr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55" name="Ellipse 93"/>
                <p:cNvSpPr>
                  <a:spLocks noChangeArrowheads="1"/>
                </p:cNvSpPr>
                <p:nvPr/>
              </p:nvSpPr>
              <p:spPr bwMode="auto">
                <a:xfrm>
                  <a:off x="5346179" y="4005016"/>
                  <a:ext cx="152400" cy="173038"/>
                </a:xfrm>
                <a:prstGeom prst="ellipse">
                  <a:avLst/>
                </a:prstGeom>
                <a:grpFill/>
                <a:ln w="9525" algn="ctr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56" name="Ellipse 93"/>
                <p:cNvSpPr>
                  <a:spLocks noChangeArrowheads="1"/>
                </p:cNvSpPr>
                <p:nvPr/>
              </p:nvSpPr>
              <p:spPr bwMode="auto">
                <a:xfrm>
                  <a:off x="5346179" y="4994029"/>
                  <a:ext cx="152400" cy="173037"/>
                </a:xfrm>
                <a:prstGeom prst="ellipse">
                  <a:avLst/>
                </a:prstGeom>
                <a:grpFill/>
                <a:ln w="9525" algn="ctr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57" name="Ellipse 93"/>
                <p:cNvSpPr>
                  <a:spLocks noChangeArrowheads="1"/>
                </p:cNvSpPr>
                <p:nvPr/>
              </p:nvSpPr>
              <p:spPr bwMode="auto">
                <a:xfrm>
                  <a:off x="5346179" y="4532066"/>
                  <a:ext cx="152400" cy="173038"/>
                </a:xfrm>
                <a:prstGeom prst="ellipse">
                  <a:avLst/>
                </a:prstGeom>
                <a:grpFill/>
                <a:ln w="9525" algn="ctr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58" name="Line 130"/>
                <p:cNvSpPr>
                  <a:spLocks noChangeShapeType="1"/>
                </p:cNvSpPr>
                <p:nvPr/>
              </p:nvSpPr>
              <p:spPr bwMode="auto">
                <a:xfrm>
                  <a:off x="5498579" y="2214316"/>
                  <a:ext cx="1839913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59" name="Line 131"/>
                <p:cNvSpPr>
                  <a:spLocks noChangeShapeType="1"/>
                </p:cNvSpPr>
                <p:nvPr/>
              </p:nvSpPr>
              <p:spPr bwMode="auto">
                <a:xfrm>
                  <a:off x="5508104" y="2644529"/>
                  <a:ext cx="1839913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60" name="Line 132"/>
                <p:cNvSpPr>
                  <a:spLocks noChangeShapeType="1"/>
                </p:cNvSpPr>
                <p:nvPr/>
              </p:nvSpPr>
              <p:spPr bwMode="auto">
                <a:xfrm>
                  <a:off x="5508104" y="3112841"/>
                  <a:ext cx="1839913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61" name="Line 133"/>
                <p:cNvSpPr>
                  <a:spLocks noChangeShapeType="1"/>
                </p:cNvSpPr>
                <p:nvPr/>
              </p:nvSpPr>
              <p:spPr bwMode="auto">
                <a:xfrm>
                  <a:off x="5506517" y="3598616"/>
                  <a:ext cx="1839912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62" name="Line 134"/>
                <p:cNvSpPr>
                  <a:spLocks noChangeShapeType="1"/>
                </p:cNvSpPr>
                <p:nvPr/>
              </p:nvSpPr>
              <p:spPr bwMode="auto">
                <a:xfrm>
                  <a:off x="5508104" y="4090741"/>
                  <a:ext cx="1839913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63" name="Line 135"/>
                <p:cNvSpPr>
                  <a:spLocks noChangeShapeType="1"/>
                </p:cNvSpPr>
                <p:nvPr/>
              </p:nvSpPr>
              <p:spPr bwMode="auto">
                <a:xfrm>
                  <a:off x="5498579" y="4619379"/>
                  <a:ext cx="1839913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64" name="Line 136"/>
                <p:cNvSpPr>
                  <a:spLocks noChangeShapeType="1"/>
                </p:cNvSpPr>
                <p:nvPr/>
              </p:nvSpPr>
              <p:spPr bwMode="auto">
                <a:xfrm>
                  <a:off x="5508104" y="5082929"/>
                  <a:ext cx="1839913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65" name="Line 137"/>
                <p:cNvSpPr>
                  <a:spLocks noChangeShapeType="1"/>
                </p:cNvSpPr>
                <p:nvPr/>
              </p:nvSpPr>
              <p:spPr bwMode="auto">
                <a:xfrm>
                  <a:off x="6941617" y="1447554"/>
                  <a:ext cx="406400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66" name="Line 138"/>
                <p:cNvSpPr>
                  <a:spLocks noChangeShapeType="1"/>
                </p:cNvSpPr>
                <p:nvPr/>
              </p:nvSpPr>
              <p:spPr bwMode="auto">
                <a:xfrm>
                  <a:off x="7338492" y="1447554"/>
                  <a:ext cx="9525" cy="3635375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67" name="Line 141"/>
                <p:cNvSpPr>
                  <a:spLocks noChangeShapeType="1"/>
                </p:cNvSpPr>
                <p:nvPr/>
              </p:nvSpPr>
              <p:spPr bwMode="auto">
                <a:xfrm>
                  <a:off x="7348017" y="5082929"/>
                  <a:ext cx="371475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68" name="Line 141"/>
                <p:cNvSpPr>
                  <a:spLocks noChangeShapeType="1"/>
                </p:cNvSpPr>
                <p:nvPr/>
              </p:nvSpPr>
              <p:spPr bwMode="auto">
                <a:xfrm flipV="1">
                  <a:off x="7719492" y="5341691"/>
                  <a:ext cx="396875" cy="4763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69" name="Line 141"/>
                <p:cNvSpPr>
                  <a:spLocks noChangeShapeType="1"/>
                </p:cNvSpPr>
                <p:nvPr/>
              </p:nvSpPr>
              <p:spPr bwMode="auto">
                <a:xfrm rot="5400000">
                  <a:off x="7592491" y="5205167"/>
                  <a:ext cx="282575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</p:grpSp>
          <p:grpSp>
            <p:nvGrpSpPr>
              <p:cNvPr id="25" name="Gruppieren 24"/>
              <p:cNvGrpSpPr/>
              <p:nvPr/>
            </p:nvGrpSpPr>
            <p:grpSpPr>
              <a:xfrm>
                <a:off x="1358487" y="2928438"/>
                <a:ext cx="1645207" cy="2613025"/>
                <a:chOff x="5346179" y="1360241"/>
                <a:chExt cx="2770188" cy="3986213"/>
              </a:xfrm>
              <a:solidFill>
                <a:srgbClr val="FF0000">
                  <a:alpha val="65000"/>
                </a:srgbClr>
              </a:solidFill>
            </p:grpSpPr>
            <p:sp>
              <p:nvSpPr>
                <p:cNvPr id="30" name="Ellipse 93"/>
                <p:cNvSpPr>
                  <a:spLocks noChangeArrowheads="1"/>
                </p:cNvSpPr>
                <p:nvPr/>
              </p:nvSpPr>
              <p:spPr bwMode="auto">
                <a:xfrm>
                  <a:off x="5346179" y="2560391"/>
                  <a:ext cx="152400" cy="173038"/>
                </a:xfrm>
                <a:prstGeom prst="ellipse">
                  <a:avLst/>
                </a:prstGeom>
                <a:grpFill/>
                <a:ln w="9525" algn="ctr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31" name="Ellipse 93"/>
                <p:cNvSpPr>
                  <a:spLocks noChangeArrowheads="1"/>
                </p:cNvSpPr>
                <p:nvPr/>
              </p:nvSpPr>
              <p:spPr bwMode="auto">
                <a:xfrm>
                  <a:off x="5346179" y="2117479"/>
                  <a:ext cx="152400" cy="173037"/>
                </a:xfrm>
                <a:prstGeom prst="ellipse">
                  <a:avLst/>
                </a:prstGeom>
                <a:grpFill/>
                <a:ln w="9525" algn="ctr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32" name="Ellipse 93"/>
                <p:cNvSpPr>
                  <a:spLocks noChangeArrowheads="1"/>
                </p:cNvSpPr>
                <p:nvPr/>
              </p:nvSpPr>
              <p:spPr bwMode="auto">
                <a:xfrm>
                  <a:off x="5346179" y="3504954"/>
                  <a:ext cx="152400" cy="173037"/>
                </a:xfrm>
                <a:prstGeom prst="ellipse">
                  <a:avLst/>
                </a:prstGeom>
                <a:grpFill/>
                <a:ln w="9525" algn="ctr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33" name="Ellipse 93"/>
                <p:cNvSpPr>
                  <a:spLocks noChangeArrowheads="1"/>
                </p:cNvSpPr>
                <p:nvPr/>
              </p:nvSpPr>
              <p:spPr bwMode="auto">
                <a:xfrm>
                  <a:off x="6789217" y="1360241"/>
                  <a:ext cx="152400" cy="173038"/>
                </a:xfrm>
                <a:prstGeom prst="ellipse">
                  <a:avLst/>
                </a:prstGeom>
                <a:grpFill/>
                <a:ln w="9525" algn="ctr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34" name="Ellipse 93"/>
                <p:cNvSpPr>
                  <a:spLocks noChangeArrowheads="1"/>
                </p:cNvSpPr>
                <p:nvPr/>
              </p:nvSpPr>
              <p:spPr bwMode="auto">
                <a:xfrm>
                  <a:off x="5346179" y="3017591"/>
                  <a:ext cx="152400" cy="173038"/>
                </a:xfrm>
                <a:prstGeom prst="ellipse">
                  <a:avLst/>
                </a:prstGeom>
                <a:grpFill/>
                <a:ln w="9525" algn="ctr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35" name="Ellipse 93"/>
                <p:cNvSpPr>
                  <a:spLocks noChangeArrowheads="1"/>
                </p:cNvSpPr>
                <p:nvPr/>
              </p:nvSpPr>
              <p:spPr bwMode="auto">
                <a:xfrm>
                  <a:off x="5346179" y="4005016"/>
                  <a:ext cx="152400" cy="173038"/>
                </a:xfrm>
                <a:prstGeom prst="ellipse">
                  <a:avLst/>
                </a:prstGeom>
                <a:grpFill/>
                <a:ln w="9525" algn="ctr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36" name="Ellipse 93"/>
                <p:cNvSpPr>
                  <a:spLocks noChangeArrowheads="1"/>
                </p:cNvSpPr>
                <p:nvPr/>
              </p:nvSpPr>
              <p:spPr bwMode="auto">
                <a:xfrm>
                  <a:off x="5346179" y="4994029"/>
                  <a:ext cx="152400" cy="173037"/>
                </a:xfrm>
                <a:prstGeom prst="ellipse">
                  <a:avLst/>
                </a:prstGeom>
                <a:grpFill/>
                <a:ln w="9525" algn="ctr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37" name="Ellipse 93"/>
                <p:cNvSpPr>
                  <a:spLocks noChangeArrowheads="1"/>
                </p:cNvSpPr>
                <p:nvPr/>
              </p:nvSpPr>
              <p:spPr bwMode="auto">
                <a:xfrm>
                  <a:off x="5346179" y="4532066"/>
                  <a:ext cx="152400" cy="173038"/>
                </a:xfrm>
                <a:prstGeom prst="ellipse">
                  <a:avLst/>
                </a:prstGeom>
                <a:grpFill/>
                <a:ln w="9525" algn="ctr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38" name="Line 130"/>
                <p:cNvSpPr>
                  <a:spLocks noChangeShapeType="1"/>
                </p:cNvSpPr>
                <p:nvPr/>
              </p:nvSpPr>
              <p:spPr bwMode="auto">
                <a:xfrm>
                  <a:off x="5498579" y="2214316"/>
                  <a:ext cx="1839913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39" name="Line 131"/>
                <p:cNvSpPr>
                  <a:spLocks noChangeShapeType="1"/>
                </p:cNvSpPr>
                <p:nvPr/>
              </p:nvSpPr>
              <p:spPr bwMode="auto">
                <a:xfrm>
                  <a:off x="5508104" y="2644529"/>
                  <a:ext cx="1839913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40" name="Line 132"/>
                <p:cNvSpPr>
                  <a:spLocks noChangeShapeType="1"/>
                </p:cNvSpPr>
                <p:nvPr/>
              </p:nvSpPr>
              <p:spPr bwMode="auto">
                <a:xfrm>
                  <a:off x="5508104" y="3112841"/>
                  <a:ext cx="1839913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41" name="Line 133"/>
                <p:cNvSpPr>
                  <a:spLocks noChangeShapeType="1"/>
                </p:cNvSpPr>
                <p:nvPr/>
              </p:nvSpPr>
              <p:spPr bwMode="auto">
                <a:xfrm>
                  <a:off x="5506517" y="3598616"/>
                  <a:ext cx="1839912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42" name="Line 134"/>
                <p:cNvSpPr>
                  <a:spLocks noChangeShapeType="1"/>
                </p:cNvSpPr>
                <p:nvPr/>
              </p:nvSpPr>
              <p:spPr bwMode="auto">
                <a:xfrm>
                  <a:off x="5508104" y="4090741"/>
                  <a:ext cx="1839913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43" name="Line 135"/>
                <p:cNvSpPr>
                  <a:spLocks noChangeShapeType="1"/>
                </p:cNvSpPr>
                <p:nvPr/>
              </p:nvSpPr>
              <p:spPr bwMode="auto">
                <a:xfrm>
                  <a:off x="5498579" y="4619379"/>
                  <a:ext cx="1839913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44" name="Line 136"/>
                <p:cNvSpPr>
                  <a:spLocks noChangeShapeType="1"/>
                </p:cNvSpPr>
                <p:nvPr/>
              </p:nvSpPr>
              <p:spPr bwMode="auto">
                <a:xfrm>
                  <a:off x="5508104" y="5082929"/>
                  <a:ext cx="1839913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45" name="Line 137"/>
                <p:cNvSpPr>
                  <a:spLocks noChangeShapeType="1"/>
                </p:cNvSpPr>
                <p:nvPr/>
              </p:nvSpPr>
              <p:spPr bwMode="auto">
                <a:xfrm>
                  <a:off x="6941617" y="1447554"/>
                  <a:ext cx="406400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46" name="Line 138"/>
                <p:cNvSpPr>
                  <a:spLocks noChangeShapeType="1"/>
                </p:cNvSpPr>
                <p:nvPr/>
              </p:nvSpPr>
              <p:spPr bwMode="auto">
                <a:xfrm>
                  <a:off x="7338492" y="1447554"/>
                  <a:ext cx="9525" cy="3635375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47" name="Line 141"/>
                <p:cNvSpPr>
                  <a:spLocks noChangeShapeType="1"/>
                </p:cNvSpPr>
                <p:nvPr/>
              </p:nvSpPr>
              <p:spPr bwMode="auto">
                <a:xfrm>
                  <a:off x="7348017" y="5082929"/>
                  <a:ext cx="371475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48" name="Line 141"/>
                <p:cNvSpPr>
                  <a:spLocks noChangeShapeType="1"/>
                </p:cNvSpPr>
                <p:nvPr/>
              </p:nvSpPr>
              <p:spPr bwMode="auto">
                <a:xfrm flipV="1">
                  <a:off x="7719492" y="5341691"/>
                  <a:ext cx="396875" cy="4763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  <p:sp>
              <p:nvSpPr>
                <p:cNvPr id="49" name="Line 141"/>
                <p:cNvSpPr>
                  <a:spLocks noChangeShapeType="1"/>
                </p:cNvSpPr>
                <p:nvPr/>
              </p:nvSpPr>
              <p:spPr bwMode="auto">
                <a:xfrm rot="5400000">
                  <a:off x="7592491" y="5205167"/>
                  <a:ext cx="282575" cy="0"/>
                </a:xfrm>
                <a:prstGeom prst="line">
                  <a:avLst/>
                </a:prstGeom>
                <a:grpFill/>
                <a:ln w="38100">
                  <a:solidFill>
                    <a:srgbClr val="FF0000">
                      <a:alpha val="64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 sz="1600"/>
                </a:p>
              </p:txBody>
            </p:sp>
          </p:grpSp>
          <p:sp>
            <p:nvSpPr>
              <p:cNvPr id="26" name="Textfeld 14"/>
              <p:cNvSpPr txBox="1">
                <a:spLocks noChangeArrowheads="1"/>
              </p:cNvSpPr>
              <p:nvPr/>
            </p:nvSpPr>
            <p:spPr bwMode="auto">
              <a:xfrm>
                <a:off x="4319604" y="2592727"/>
                <a:ext cx="1840024" cy="536757"/>
              </a:xfrm>
              <a:prstGeom prst="rect">
                <a:avLst/>
              </a:prstGeom>
              <a:noFill/>
              <a:ln w="38100" cmpd="sng">
                <a:solidFill>
                  <a:srgbClr val="A3A3E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sz="1600" dirty="0"/>
                  <a:t>compact</a:t>
                </a:r>
              </a:p>
              <a:p>
                <a:pPr algn="ctr"/>
                <a:r>
                  <a:rPr lang="en-US" sz="1600" dirty="0"/>
                  <a:t>spectrometer</a:t>
                </a:r>
              </a:p>
            </p:txBody>
          </p:sp>
          <p:cxnSp>
            <p:nvCxnSpPr>
              <p:cNvPr id="27" name="Gerade Verbindung 26"/>
              <p:cNvCxnSpPr>
                <a:stCxn id="134" idx="1"/>
              </p:cNvCxnSpPr>
              <p:nvPr/>
            </p:nvCxnSpPr>
            <p:spPr>
              <a:xfrm flipH="1">
                <a:off x="2986256" y="3927485"/>
                <a:ext cx="1426942" cy="1613978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27"/>
              <p:cNvCxnSpPr>
                <a:endCxn id="19" idx="1"/>
              </p:cNvCxnSpPr>
              <p:nvPr/>
            </p:nvCxnSpPr>
            <p:spPr>
              <a:xfrm flipV="1">
                <a:off x="3725558" y="4559889"/>
                <a:ext cx="464832" cy="139285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Stern mit 32 Zacken 28"/>
              <p:cNvSpPr/>
              <p:nvPr/>
            </p:nvSpPr>
            <p:spPr>
              <a:xfrm>
                <a:off x="395536" y="476672"/>
                <a:ext cx="1156760" cy="1074378"/>
              </a:xfrm>
              <a:prstGeom prst="star32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SUN</a:t>
                </a:r>
                <a:endParaRPr lang="de-DE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14" name="Gerade Verbindung mit Pfeil 13"/>
            <p:cNvCxnSpPr>
              <a:stCxn id="15" idx="1"/>
            </p:cNvCxnSpPr>
            <p:nvPr/>
          </p:nvCxnSpPr>
          <p:spPr>
            <a:xfrm flipH="1">
              <a:off x="3184242" y="1445623"/>
              <a:ext cx="1752246" cy="186082"/>
            </a:xfrm>
            <a:prstGeom prst="straightConnector1">
              <a:avLst/>
            </a:prstGeom>
            <a:ln w="38100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feld 14"/>
            <p:cNvSpPr txBox="1"/>
            <p:nvPr/>
          </p:nvSpPr>
          <p:spPr>
            <a:xfrm>
              <a:off x="4936488" y="1290246"/>
              <a:ext cx="620123" cy="3107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1" dirty="0" err="1" smtClean="0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nets</a:t>
              </a:r>
              <a:endParaRPr lang="de-DE" sz="16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Rechteck 1"/>
          <p:cNvSpPr/>
          <p:nvPr/>
        </p:nvSpPr>
        <p:spPr>
          <a:xfrm>
            <a:off x="769534" y="164070"/>
            <a:ext cx="4083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Setup inside of the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photobioreactor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5943600" y="2184777"/>
            <a:ext cx="2971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Modular mesh ultra-thin layer (MUTL)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photobio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-reactor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(patent by IGV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Fiber ends are used as light collecting device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Up to 150 optical fiber ends are fixed at different positions inside the PBR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Fibers are connected to a spectrometer via a fiber-optical switch.</a:t>
            </a:r>
          </a:p>
        </p:txBody>
      </p:sp>
      <p:pic>
        <p:nvPicPr>
          <p:cNvPr id="159" name="Picture 2" descr="I:\uni zeugs vom Stick\Promotion\Vortrag\Semiramis_innofspec\proces net Tagung\Logo_innofspe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0"/>
            <a:ext cx="1447800" cy="66082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Presentazione su schermo (4:3)</PresentationFormat>
  <Paragraphs>24</Paragraphs>
  <Slides>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4" baseType="lpstr">
      <vt:lpstr>Larissa-Design</vt:lpstr>
      <vt:lpstr>CorelDRAW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Michael</dc:creator>
  <cp:lastModifiedBy>tecno</cp:lastModifiedBy>
  <cp:revision>84</cp:revision>
  <dcterms:modified xsi:type="dcterms:W3CDTF">2013-10-07T11:53:01Z</dcterms:modified>
</cp:coreProperties>
</file>