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  <p:sldMasterId id="2147483660" r:id="rId7"/>
    <p:sldMasterId id="2147483661" r:id="rId8"/>
    <p:sldMasterId id="2147483662" r:id="rId9"/>
    <p:sldMasterId id="2147483663" r:id="rId10"/>
    <p:sldMasterId id="2147483664" r:id="rId11"/>
    <p:sldMasterId id="2147483665" r:id="rId12"/>
    <p:sldMasterId id="2147483666" r:id="rId13"/>
  </p:sldMasterIdLst>
  <p:sldIdLst>
    <p:sldId id="290" r:id="rId14"/>
    <p:sldId id="291" r:id="rId1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chemeClr val="tx1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66" d="100"/>
          <a:sy n="66" d="100"/>
        </p:scale>
        <p:origin x="-1362" y="6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C9EC-D4F4-A344-B956-0B2D3F285F3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25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7357-2EAD-F24D-BD41-9751701BD6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2008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6BBE-9265-4044-A26A-731C045456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605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8287-B1C3-8D41-8F7A-FA9D22FE84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6E7A-0A0B-A449-BA76-E5DFF55BC0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18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FF75-710F-D943-8473-C42996EFC5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804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0472-5B34-6A46-A0BC-CB0FBF3A2E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6204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F828-A3C8-7C4E-BA4A-C17359C5A5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632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B71F-8A8F-6047-A6BB-5892CC503A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7710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F4ED-7483-9F4A-A34D-AAD372F5D2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30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BCF3-D251-9543-9D51-D779EF4325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306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94711-89C4-354C-9182-CA3AE9D3B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2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6795-D629-404A-A35D-09E15EF1264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354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A2E6-9C70-5F4A-A9C3-1D3A41AC00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547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441C-98E1-0C44-AD7F-DF6EA68043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937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CBE6-09EB-F94E-8B13-65CEDEA79E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63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6708-DB18-B046-8CBC-65BEC89E51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097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F885-BD26-234A-841A-8BD3523E63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352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6162-E684-ED4C-81BF-C7A1A2D6BB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90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2994-45E5-1841-83AE-19AAD152A9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787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11CB-8C28-B244-9848-A6EC6BFAAD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587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F225-474A-B643-B137-C9457D7CFD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404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5492-C1A6-D246-AA2D-63FC902020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35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B9A0-69DD-7141-8075-28A61B179E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556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8FD4-FE0E-324D-8E0F-AC55CEA255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576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BCDA-60AD-D442-8437-46BC74C67F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589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B444-41EE-2346-A425-5A59804B57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824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D0D7-E20B-174C-8A24-4FC2A9A9C3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545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7D20-D756-0646-B85E-06418B00D4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7215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B6C7-368C-CD42-B0D9-CDC39E0192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990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D19D-E124-EB4B-B168-C878149F92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187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6AEE-E8F4-6C40-BC86-4F284FC614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890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2D91-81C3-5F4C-BD99-E0990EA3F4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396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764B-C90E-604F-ABA0-B9EA5B0A46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97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4D29-02B8-BE40-B334-A2369E75F03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278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774C-9D6E-294C-895C-3639D30FD6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401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B8C3-3A67-FD49-90CD-F7F8CD34E3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410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F387-FFF1-9E4B-8F6F-84A89A7BDD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078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6A86-4DD6-9748-80AA-9396FC9678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35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54B-40F7-CC44-A15F-18DEB14AA06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212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D727-9D61-1446-86D5-E6C80A5886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384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B163-FED2-8841-921F-764C91CC67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274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8309-A3C2-2048-A38E-A8C3FD611C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586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8C4C-2B0B-FC43-88DD-8781207293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995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A674-B493-174C-AEAE-7DD4FBB2A9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8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5554-5EDD-B744-9A89-77D885CF30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88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BD6F-1FB6-2845-9299-74105E953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470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A869-EB99-284A-AB91-267E1951C9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580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5B87-7A28-664C-B445-2CCA631BCC3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616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A3E5-CC69-7444-B987-EDB25FF339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7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0309-ADB4-CC45-9945-DE1EE06901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69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13A41-A16B-4940-B87F-3442340EB3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20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64F7-2716-7C4C-AC35-68FC4B2F50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50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EEBC-7463-F54B-897D-77D634714A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37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93E1-B29C-2241-A48E-5B1D695B9A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90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DFC0-EFA7-0E4B-ACFA-AC5C46CD2B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895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B903-A09D-8348-BB65-2D03CB784D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0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DA6F-D4A7-B341-AE93-BDEB7952DE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16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6B68-B4D7-D149-BCE1-E5FD0B2CFD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05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1409-C8DA-DE40-B626-D9811952BE3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62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A81C-A29B-AA49-961B-6BC7C45EDD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90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F315-6415-D14E-BB6F-590220F878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52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68712-6A5E-D14A-B06E-84BDFF4A14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851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7A508-43DB-1244-B052-4F708CACA5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28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E3DF-8AAE-7D4F-9B6E-C5EC5CC6CA8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01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5573-0E08-3B40-8EC0-DEDB849EE6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57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3478-B63D-414E-A77E-1329663D6A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027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BF3D3-B88B-0845-AF5A-CCFF31904B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21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C953-EC72-FF44-8049-D4244DBB47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30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DC95-7DF1-564C-B192-C523E4E0D2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76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E848-4130-7543-8006-5462FF54E8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32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9A5-0A93-C042-BE16-1E6CFF7323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59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8C47-1E4A-3040-BD58-64EF0813BB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5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7C49-E41A-2B4E-A1DC-20A67E67C4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73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79E2-FB6D-924C-ACEE-54FFB450F6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119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6B4A-DE6F-0C4E-96D9-72B6C8CCDA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72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703D-A18C-7949-AFF0-46CA93CFC0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9FC4-FDFD-8748-A62F-4D17D4CCC1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204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D99C-CC70-894A-859C-3A0375A94D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184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E242-A0E4-5147-85D7-DCC5C40F89B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18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D1976-8C99-1146-B064-970B54CC4A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443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C2C6-A444-8140-9EC1-1C7B3354D7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919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B128-BBCB-3746-9CD8-A578794E6B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90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A42B3-F9D8-FA46-BD4C-F9EFA719F1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04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1113-F475-D148-84BA-4A0E9A0D38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23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EDCA-C1BA-1B4A-8B7C-72383D818C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49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91CF2-6B5B-DC43-A829-C8CC451D76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65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6BD8-BF78-4549-99CC-FF5024B2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D122-72C7-B646-89A8-014B460AC1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41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F8FE-0D4D-FB4D-84A3-1E3D92178A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271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25D4-5EA7-A046-819A-50AA28548E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15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AF5C-B6F3-F844-85FE-4D212A49AD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98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C626-778E-A341-9CC5-930F3DFFF4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542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194F-D278-4048-A187-1C884F394B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736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5FCD-FBB3-F642-9551-EA83E61961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640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25DD-864E-E244-99FD-A65A48BDA1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58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3255-A0E8-0144-8CB2-C481F836D6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23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E340-13D8-B54F-8F5D-C767DEACF93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02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725D-AF36-5442-B06C-7C74C5E00E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32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D358-0718-F940-B1D6-78EEE3CD2E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4778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88C6-85F6-4E41-AED0-6249A43524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225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B125-5EC0-764F-B412-339F5FF3FE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41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8145-0AD2-D748-A952-22F432C871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379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0286-679E-994A-ABFD-44328F087B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09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EC9-FDF7-0C46-8194-DAE5411638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463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1CC3-152E-DB41-8C4C-EA026A3403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78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54E0-776F-1344-8122-3B942968DD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93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E411-15D3-7947-829E-88B73CB8F68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233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8F59-1CBA-0A4F-9A32-E0A457ECA9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7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C35A-82D5-2742-A7E1-F698BAC445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079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44E9-BE72-9947-B1B9-4409106A15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79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666A-37DD-C44C-B03F-688E0712A93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00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2CD5-09A3-1B40-95C8-B748748A20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FB5B-3BEF-154A-BC3F-1074653D9C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278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C845-6911-6047-8BBB-A56FE1655B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29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B538-D778-6E4E-8CAA-F4581E74593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650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586F-7A5E-C942-AD94-78D7D7E9E8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83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1698-F88B-174D-A848-F0D2203C18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293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1FC7-948F-6B45-8E59-824844FCB0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40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C852-AC46-114A-B629-CAECAEDDB8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299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68E6-97C8-E74C-AC6B-E4022FE44F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67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6969-323F-6148-AB9D-A73E1DEEDA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470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87ED-2283-DC49-96B8-F4B7BDF5D64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3862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54EC-EA4A-9E4A-B4B2-D25B79202D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174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50D8-B2D1-B947-BF54-16DCE9B9F1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810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6830-29CC-F845-A262-734E72DA0E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267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F62F-3051-034B-9796-CFADA9CA8F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618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84F94-8BBD-2548-86D9-4885AFD0BC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900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0F78-BA25-F448-AC9C-18184CA120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52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045C-B102-FB4D-91A9-FA944517154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375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8001-4E85-C540-A22B-E6887F74CC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226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574A-9925-0C46-8FE6-E72724F251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22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2340-D658-FA48-895B-19B4419F4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167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3F71-DB25-3841-A253-7041430100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202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D380-E129-D544-911C-84103C5193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152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6000-2F8E-0745-8131-7AE38A0D20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93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EDF8-F92A-FA4E-9F64-035E808F32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9719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0C8D-BB05-9548-B8FB-31DBA2CD4F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330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5AFA-5166-8046-A5D9-5F2725C8D5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282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FA38-15EB-624B-96E9-7158D1701A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6355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CC9F-E62B-1845-9FEE-C8B14FB68DE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07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FDD52-012D-BF49-9AC9-11F9D10BC3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60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16A6-A06A-1E42-9A8C-C8D7F81229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9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4443413" y="1776413"/>
            <a:ext cx="0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8545513" y="1776413"/>
            <a:ext cx="0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2156CD22-F06F-1D49-801D-8DAF6525A3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A5A9E51D-10E6-4F47-BA37-DE97AB8446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1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741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0D53AA43-CB1E-074C-8F42-B7A216B424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Line 1"/>
          <p:cNvSpPr>
            <a:spLocks noChangeShapeType="1"/>
          </p:cNvSpPr>
          <p:nvPr/>
        </p:nvSpPr>
        <p:spPr bwMode="auto">
          <a:xfrm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8437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A92F3B0E-8E14-6E47-B703-2071DE6CC5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"/>
          <p:cNvSpPr>
            <a:spLocks noChangeShapeType="1"/>
          </p:cNvSpPr>
          <p:nvPr/>
        </p:nvSpPr>
        <p:spPr bwMode="auto">
          <a:xfrm>
            <a:off x="6488113" y="508000"/>
            <a:ext cx="0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946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25A4F18D-0BF3-5E4D-A962-B57C0724E5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81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1488D38C-ACB9-F04F-98EB-F9C8781E71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"/>
          <p:cNvSpPr>
            <a:spLocks noChangeShapeType="1"/>
          </p:cNvSpPr>
          <p:nvPr/>
        </p:nvSpPr>
        <p:spPr bwMode="auto">
          <a:xfrm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2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81686FCE-8501-6345-85BF-2BB2F52DDA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"/>
          <p:cNvSpPr>
            <a:spLocks noChangeShapeType="1"/>
          </p:cNvSpPr>
          <p:nvPr/>
        </p:nvSpPr>
        <p:spPr bwMode="auto">
          <a:xfrm>
            <a:off x="6488113" y="519113"/>
            <a:ext cx="0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1" name="Line 2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CE55F1B6-A3BC-3E48-90E3-459DD83848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1"/>
          <p:cNvSpPr>
            <a:spLocks noChangeShapeType="1"/>
          </p:cNvSpPr>
          <p:nvPr/>
        </p:nvSpPr>
        <p:spPr bwMode="auto">
          <a:xfrm>
            <a:off x="9066213" y="519113"/>
            <a:ext cx="0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0179" name="Line 2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0180" name="Line 3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60D213C9-2677-FE49-868D-F56A56526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1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4DDBBE3A-29F5-544C-89B5-D8EF8DA50A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331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A7FD132D-52E6-CE43-B1C3-6407D469E4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1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6D5B48FA-BB46-C743-AC12-32F127B6A4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1"/>
          <p:cNvSpPr>
            <a:spLocks noChangeShapeType="1"/>
          </p:cNvSpPr>
          <p:nvPr/>
        </p:nvSpPr>
        <p:spPr bwMode="auto">
          <a:xfrm>
            <a:off x="4430713" y="1778000"/>
            <a:ext cx="0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2032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8200" y="91948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Helvetica Neue" charset="0"/>
                <a:sym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55394306-EA26-7B40-93A7-423B79594A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E069-9404-B049-B400-397531BA8BA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38125" y="0"/>
            <a:ext cx="3168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 Neue" charset="0"/>
                <a:cs typeface="Helvetica Neue" charset="0"/>
                <a:sym typeface="Helvetica Neue" charset="0"/>
              </a:rPr>
              <a:t>Poster L2</a:t>
            </a:r>
            <a:endParaRPr lang="en-US" b="1" dirty="0" smtClean="0">
              <a:solidFill>
                <a:srgbClr val="FF0000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1607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060450"/>
            <a:ext cx="3956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Rectangle 1"/>
          <p:cNvSpPr txBox="1">
            <a:spLocks noChangeArrowheads="1"/>
          </p:cNvSpPr>
          <p:nvPr/>
        </p:nvSpPr>
        <p:spPr bwMode="auto">
          <a:xfrm>
            <a:off x="4341813" y="844550"/>
            <a:ext cx="8645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 sz="3600" b="1">
                <a:latin typeface="Helvetica Neue" charset="0"/>
                <a:cs typeface="Helvetica Neue" charset="0"/>
                <a:sym typeface="Helvetica Neue" charset="0"/>
              </a:rPr>
              <a:t>Filtergraph calibration for the</a:t>
            </a:r>
            <a:br>
              <a:rPr lang="en-US" sz="3600" b="1">
                <a:latin typeface="Helvetica Neue" charset="0"/>
                <a:cs typeface="Helvetica Neue" charset="0"/>
                <a:sym typeface="Helvetica Neue" charset="0"/>
              </a:rPr>
            </a:br>
            <a:r>
              <a:rPr lang="en-US" sz="3600" b="1">
                <a:latin typeface="Helvetica Neue" charset="0"/>
                <a:cs typeface="Helvetica Neue" charset="0"/>
                <a:sym typeface="Helvetica Neue" charset="0"/>
              </a:rPr>
              <a:t>Polarimetric and Helioseismic Imager</a:t>
            </a:r>
            <a:br>
              <a:rPr lang="en-US" sz="3600" b="1">
                <a:latin typeface="Helvetica Neue" charset="0"/>
                <a:cs typeface="Helvetica Neue" charset="0"/>
                <a:sym typeface="Helvetica Neue" charset="0"/>
              </a:rPr>
            </a:br>
            <a:r>
              <a:rPr lang="en-US" sz="3600" b="1">
                <a:latin typeface="Helvetica Neue" charset="0"/>
                <a:cs typeface="Helvetica Neue" charset="0"/>
                <a:sym typeface="Helvetica Neue" charset="0"/>
              </a:rPr>
              <a:t>Solar Orbiter</a:t>
            </a:r>
            <a:endParaRPr lang="en-US" sz="3600" b="1"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160773" name="Rectangle 2"/>
          <p:cNvSpPr txBox="1">
            <a:spLocks noChangeArrowheads="1"/>
          </p:cNvSpPr>
          <p:nvPr/>
        </p:nvSpPr>
        <p:spPr bwMode="auto">
          <a:xfrm>
            <a:off x="4414838" y="3005138"/>
            <a:ext cx="8280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 sz="2000">
                <a:latin typeface="Helvetica Neue" charset="0"/>
                <a:sym typeface="Helvetica Neue" charset="0"/>
              </a:rPr>
              <a:t>Carlos DOMINGUEZ-TAGLE</a:t>
            </a:r>
            <a:r>
              <a:rPr lang="en-US" sz="2000" i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, et al</a:t>
            </a:r>
          </a:p>
          <a:p>
            <a:pPr algn="l" eaLnBrk="1" hangingPunct="1"/>
            <a:r>
              <a:rPr lang="en-US" sz="2400">
                <a:solidFill>
                  <a:srgbClr val="727272"/>
                </a:solidFill>
                <a:latin typeface="Helvetica Neue" charset="0"/>
                <a:sym typeface="Helvetica Neue" charset="0"/>
              </a:rPr>
              <a:t>Institut d</a:t>
            </a:r>
            <a:r>
              <a:rPr lang="ja-JP" altLang="en-US" sz="2400">
                <a:solidFill>
                  <a:srgbClr val="727272"/>
                </a:solidFill>
                <a:latin typeface="Arial" charset="0"/>
                <a:sym typeface="Helvetica Neue" charset="0"/>
              </a:rPr>
              <a:t>’</a:t>
            </a:r>
            <a:r>
              <a:rPr lang="en-US" altLang="ja-JP" sz="2400">
                <a:solidFill>
                  <a:srgbClr val="727272"/>
                </a:solidFill>
                <a:latin typeface="Helvetica Neue" charset="0"/>
                <a:sym typeface="Helvetica Neue" charset="0"/>
              </a:rPr>
              <a:t>Astrophysique Spatiale, CNRS </a:t>
            </a:r>
            <a:r>
              <a:rPr lang="fr-FR" altLang="ja-JP" sz="2400">
                <a:solidFill>
                  <a:srgbClr val="727272"/>
                </a:solidFill>
                <a:latin typeface="Helvetica Neue" charset="0"/>
                <a:sym typeface="Helvetica Neue" charset="0"/>
              </a:rPr>
              <a:t>–</a:t>
            </a:r>
            <a:r>
              <a:rPr lang="en-US" altLang="ja-JP" sz="2400">
                <a:solidFill>
                  <a:srgbClr val="727272"/>
                </a:solidFill>
                <a:latin typeface="Helvetica Neue" charset="0"/>
                <a:sym typeface="Helvetica Neue" charset="0"/>
              </a:rPr>
              <a:t> Univ. Paris Sud</a:t>
            </a:r>
          </a:p>
          <a:p>
            <a:pPr algn="l" eaLnBrk="1" hangingPunct="1"/>
            <a:endParaRPr lang="en-US" sz="2000">
              <a:solidFill>
                <a:srgbClr val="727272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60774" name="Rectangle 2"/>
          <p:cNvSpPr txBox="1">
            <a:spLocks noChangeArrowheads="1"/>
          </p:cNvSpPr>
          <p:nvPr/>
        </p:nvSpPr>
        <p:spPr bwMode="auto">
          <a:xfrm>
            <a:off x="1245816" y="6244952"/>
            <a:ext cx="26641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 sz="2000" i="1" dirty="0">
                <a:solidFill>
                  <a:srgbClr val="727272"/>
                </a:solidFill>
                <a:latin typeface="Helvetica Neue" charset="0"/>
                <a:sym typeface="Helvetica Neue" charset="0"/>
              </a:rPr>
              <a:t>How the Sun creates and controls the </a:t>
            </a:r>
            <a:r>
              <a:rPr lang="en-US" sz="2000" i="1" dirty="0" err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heliosphere</a:t>
            </a:r>
            <a:r>
              <a:rPr lang="en-US" sz="2000" i="1" dirty="0">
                <a:solidFill>
                  <a:srgbClr val="727272"/>
                </a:solidFill>
                <a:latin typeface="Helvetica Neue" charset="0"/>
                <a:sym typeface="Helvetica Neue" charset="0"/>
              </a:rPr>
              <a:t>?</a:t>
            </a:r>
          </a:p>
        </p:txBody>
      </p:sp>
      <p:pic>
        <p:nvPicPr>
          <p:cNvPr id="160775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4430713"/>
            <a:ext cx="2574925" cy="1741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948238"/>
            <a:ext cx="3743325" cy="255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6172200"/>
            <a:ext cx="3832225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885825" y="3436938"/>
            <a:ext cx="360363" cy="1008062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533525" y="3076575"/>
            <a:ext cx="2305050" cy="1368425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262313" y="5092700"/>
            <a:ext cx="1152525" cy="237648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333750" y="4948238"/>
            <a:ext cx="1081088" cy="73025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854700" y="6821488"/>
            <a:ext cx="3168650" cy="1871662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5997575" y="6172200"/>
            <a:ext cx="2952750" cy="43338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784" name="Rectangle 6"/>
          <p:cNvSpPr txBox="1">
            <a:spLocks noChangeArrowheads="1"/>
          </p:cNvSpPr>
          <p:nvPr/>
        </p:nvSpPr>
        <p:spPr bwMode="auto">
          <a:xfrm>
            <a:off x="5854700" y="4516438"/>
            <a:ext cx="792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/>
              <a:t>PHI</a:t>
            </a:r>
          </a:p>
        </p:txBody>
      </p:sp>
      <p:sp>
        <p:nvSpPr>
          <p:cNvPr id="160785" name="Rectangle 6"/>
          <p:cNvSpPr txBox="1">
            <a:spLocks noChangeArrowheads="1"/>
          </p:cNvSpPr>
          <p:nvPr/>
        </p:nvSpPr>
        <p:spPr bwMode="auto">
          <a:xfrm>
            <a:off x="1246188" y="4013200"/>
            <a:ext cx="194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/>
              <a:t>Solar Orbiter</a:t>
            </a:r>
          </a:p>
        </p:txBody>
      </p:sp>
      <p:sp>
        <p:nvSpPr>
          <p:cNvPr id="160786" name="Rectangle 6"/>
          <p:cNvSpPr txBox="1">
            <a:spLocks noChangeArrowheads="1"/>
          </p:cNvSpPr>
          <p:nvPr/>
        </p:nvSpPr>
        <p:spPr bwMode="auto">
          <a:xfrm>
            <a:off x="9886950" y="5597525"/>
            <a:ext cx="1655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/>
              <a:t>Filtergraph</a:t>
            </a:r>
          </a:p>
        </p:txBody>
      </p:sp>
      <p:sp>
        <p:nvSpPr>
          <p:cNvPr id="160787" name="Rectangle 2"/>
          <p:cNvSpPr txBox="1">
            <a:spLocks noChangeArrowheads="1"/>
          </p:cNvSpPr>
          <p:nvPr/>
        </p:nvSpPr>
        <p:spPr bwMode="auto">
          <a:xfrm>
            <a:off x="4341813" y="7613650"/>
            <a:ext cx="3384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spcBef>
                <a:spcPts val="3800"/>
              </a:spcBef>
            </a:pPr>
            <a:r>
              <a:rPr lang="en-US" sz="2000" i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Doppler- and  Zeeman-effects in the photospheric FeI 6173 Å absorption line</a:t>
            </a:r>
          </a:p>
        </p:txBody>
      </p:sp>
      <p:sp>
        <p:nvSpPr>
          <p:cNvPr id="160788" name="Rectangle 2"/>
          <p:cNvSpPr txBox="1">
            <a:spLocks noChangeArrowheads="1"/>
          </p:cNvSpPr>
          <p:nvPr/>
        </p:nvSpPr>
        <p:spPr bwMode="auto">
          <a:xfrm>
            <a:off x="9023350" y="8909050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spcBef>
                <a:spcPts val="3800"/>
              </a:spcBef>
            </a:pPr>
            <a:r>
              <a:rPr lang="en-US" sz="2000" i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Fabry-Perot (LiNbO</a:t>
            </a:r>
            <a:r>
              <a:rPr lang="en-US" sz="1400" i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3</a:t>
            </a:r>
            <a:r>
              <a:rPr lang="en-US" sz="2000" i="1">
                <a:solidFill>
                  <a:srgbClr val="727272"/>
                </a:solidFill>
                <a:latin typeface="Helvetica Neue" charset="0"/>
                <a:sym typeface="Helvetica Neue" charset="0"/>
              </a:rPr>
              <a:t>) + NB filter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461840" y="8045152"/>
            <a:ext cx="2576116" cy="1371327"/>
            <a:chOff x="0" y="0"/>
            <a:chExt cx="3104" cy="150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4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734"/>
              <a:ext cx="28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D041F-F932-4445-A9AE-37EF231050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38125" y="0"/>
            <a:ext cx="3168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 Neue" charset="0"/>
                <a:cs typeface="Helvetica Neue" charset="0"/>
                <a:sym typeface="Helvetica Neue" charset="0"/>
              </a:rPr>
              <a:t>Poster L2</a:t>
            </a:r>
            <a:endParaRPr lang="en-US" b="1" dirty="0" smtClean="0">
              <a:solidFill>
                <a:srgbClr val="FF0000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161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060450"/>
            <a:ext cx="1873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/>
          </p:cNvSpPr>
          <p:nvPr/>
        </p:nvSpPr>
        <p:spPr bwMode="auto">
          <a:xfrm>
            <a:off x="598488" y="4516438"/>
            <a:ext cx="4216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FF6600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FF66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Solar spectra: continuum with absorption lines. FeI 6173 Å (center)</a:t>
            </a:r>
          </a:p>
          <a:p>
            <a:pPr marL="266700" indent="-266700" algn="l">
              <a:spcBef>
                <a:spcPts val="4800"/>
              </a:spcBef>
              <a:buClr>
                <a:srgbClr val="FF0000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Faby-Perot </a:t>
            </a:r>
            <a:r>
              <a:rPr lang="fr-FR" sz="260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(LiNbO</a:t>
            </a:r>
            <a:r>
              <a:rPr lang="fr-FR" sz="2600" baseline="-2500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3</a:t>
            </a:r>
            <a:r>
              <a:rPr lang="fr-FR" sz="260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)</a:t>
            </a:r>
            <a:r>
              <a:rPr lang="en-US" sz="260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        passband: 0.1 Å</a:t>
            </a:r>
          </a:p>
          <a:p>
            <a:pPr marL="266700" indent="-266700" algn="l">
              <a:spcBef>
                <a:spcPts val="4800"/>
              </a:spcBef>
              <a:buClr>
                <a:srgbClr val="009900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0099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Measured NB filter         FWHM= 2.7 Å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060450"/>
            <a:ext cx="2736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Rectangle 3"/>
          <p:cNvSpPr txBox="1">
            <a:spLocks noChangeArrowheads="1"/>
          </p:cNvSpPr>
          <p:nvPr/>
        </p:nvSpPr>
        <p:spPr bwMode="auto">
          <a:xfrm>
            <a:off x="598488" y="3292475"/>
            <a:ext cx="31226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 sz="3200" b="1"/>
              <a:t>Filtergraph scan</a:t>
            </a:r>
          </a:p>
        </p:txBody>
      </p:sp>
      <p:pic>
        <p:nvPicPr>
          <p:cNvPr id="1617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060450"/>
            <a:ext cx="20875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Image 20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60450"/>
            <a:ext cx="23034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g13_Mat0k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1104" y="3004592"/>
            <a:ext cx="8128000" cy="650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Pages>0</Pages>
  <Words>65</Words>
  <Characters>0</Characters>
  <Application>Microsoft Office PowerPoint</Application>
  <PresentationFormat>Personalizzato</PresentationFormat>
  <Lines>0</Lines>
  <Paragraphs>17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2</vt:i4>
      </vt:variant>
    </vt:vector>
  </HeadingPairs>
  <TitlesOfParts>
    <vt:vector size="15" baseType="lpstr">
      <vt:lpstr>Photo - 3 Up Portrait</vt:lpstr>
      <vt:lpstr>Photo - Big</vt:lpstr>
      <vt:lpstr>Photo - 2 Up Landscape</vt:lpstr>
      <vt:lpstr>Photo - 3 Up</vt:lpstr>
      <vt:lpstr>Photo - 4 Up</vt:lpstr>
      <vt:lpstr>Title &amp; Bullets - Right</vt:lpstr>
      <vt:lpstr>Bullets</vt:lpstr>
      <vt:lpstr>Title - Top</vt:lpstr>
      <vt:lpstr>Photo - 2 Up Portrait &amp; Landscape</vt:lpstr>
      <vt:lpstr>Blank</vt:lpstr>
      <vt:lpstr>Photo - Vertical</vt:lpstr>
      <vt:lpstr>Photo - Horizontal</vt:lpstr>
      <vt:lpstr>Photo - 2 Up Portrait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Filtergraph calibration for the Polarimetric and Helioseismic Imager</dc:title>
  <dc:subject/>
  <dc:creator/>
  <cp:keywords/>
  <dc:description/>
  <cp:lastModifiedBy>tecno</cp:lastModifiedBy>
  <cp:revision>20</cp:revision>
  <dcterms:modified xsi:type="dcterms:W3CDTF">2013-10-08T08:42:07Z</dcterms:modified>
</cp:coreProperties>
</file>