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25"/>
  </p:notesMasterIdLst>
  <p:handoutMasterIdLst>
    <p:handoutMasterId r:id="rId26"/>
  </p:handoutMasterIdLst>
  <p:sldIdLst>
    <p:sldId id="256" r:id="rId4"/>
    <p:sldId id="409" r:id="rId5"/>
    <p:sldId id="397" r:id="rId6"/>
    <p:sldId id="375" r:id="rId7"/>
    <p:sldId id="376" r:id="rId8"/>
    <p:sldId id="400" r:id="rId9"/>
    <p:sldId id="402" r:id="rId10"/>
    <p:sldId id="396" r:id="rId11"/>
    <p:sldId id="406" r:id="rId12"/>
    <p:sldId id="405" r:id="rId13"/>
    <p:sldId id="403" r:id="rId14"/>
    <p:sldId id="404" r:id="rId15"/>
    <p:sldId id="407" r:id="rId16"/>
    <p:sldId id="408" r:id="rId17"/>
    <p:sldId id="412" r:id="rId18"/>
    <p:sldId id="385" r:id="rId19"/>
    <p:sldId id="399" r:id="rId20"/>
    <p:sldId id="379" r:id="rId21"/>
    <p:sldId id="410" r:id="rId22"/>
    <p:sldId id="390" r:id="rId23"/>
    <p:sldId id="41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00CC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310" autoAdjust="0"/>
    <p:restoredTop sz="96499" autoAdjust="0"/>
  </p:normalViewPr>
  <p:slideViewPr>
    <p:cSldViewPr>
      <p:cViewPr>
        <p:scale>
          <a:sx n="100" d="100"/>
          <a:sy n="10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F558F-8357-4D9B-B668-D6F72BA9246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8D03C-525C-4598-9D51-5AA7FDBB95B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6BC575-A869-4DC0-9F8D-46D897814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7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4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2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0005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6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1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27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14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26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5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0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0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0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146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0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5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1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0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9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2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28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1720" r="66216" b="83635"/>
          <a:stretch>
            <a:fillRect/>
          </a:stretch>
        </p:blipFill>
        <p:spPr bwMode="auto">
          <a:xfrm>
            <a:off x="76200" y="6297828"/>
            <a:ext cx="261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Text Box 15"/>
          <p:cNvSpPr txBox="1">
            <a:spLocks noChangeArrowheads="1"/>
          </p:cNvSpPr>
          <p:nvPr userDrawn="1"/>
        </p:nvSpPr>
        <p:spPr bwMode="auto">
          <a:xfrm>
            <a:off x="517525" y="569913"/>
            <a:ext cx="8321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eaLnBrk="1" hangingPunct="1">
              <a:defRPr/>
            </a:pPr>
            <a:endParaRPr lang="en-US" sz="1800" b="0" smtClean="0">
              <a:latin typeface="Arial" charset="0"/>
            </a:endParaRPr>
          </a:p>
        </p:txBody>
      </p:sp>
      <p:grpSp>
        <p:nvGrpSpPr>
          <p:cNvPr id="1030" name="Group 16"/>
          <p:cNvGrpSpPr>
            <a:grpSpLocks/>
          </p:cNvGrpSpPr>
          <p:nvPr userDrawn="1"/>
        </p:nvGrpSpPr>
        <p:grpSpPr bwMode="auto">
          <a:xfrm>
            <a:off x="2743200" y="6477000"/>
            <a:ext cx="6021388" cy="96838"/>
            <a:chOff x="1824" y="3928"/>
            <a:chExt cx="3512" cy="61"/>
          </a:xfrm>
        </p:grpSpPr>
        <p:sp>
          <p:nvSpPr>
            <p:cNvPr id="1037" name="Line 17"/>
            <p:cNvSpPr>
              <a:spLocks noChangeShapeType="1"/>
            </p:cNvSpPr>
            <p:nvPr userDrawn="1"/>
          </p:nvSpPr>
          <p:spPr bwMode="auto">
            <a:xfrm>
              <a:off x="1824" y="3928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8" name="Line 18"/>
            <p:cNvSpPr>
              <a:spLocks noChangeShapeType="1"/>
            </p:cNvSpPr>
            <p:nvPr userDrawn="1"/>
          </p:nvSpPr>
          <p:spPr bwMode="auto">
            <a:xfrm>
              <a:off x="1824" y="3958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9" name="Line 19"/>
            <p:cNvSpPr>
              <a:spLocks noChangeShapeType="1"/>
            </p:cNvSpPr>
            <p:nvPr userDrawn="1"/>
          </p:nvSpPr>
          <p:spPr bwMode="auto">
            <a:xfrm>
              <a:off x="1824" y="3989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228600" y="838200"/>
            <a:ext cx="8686800" cy="96838"/>
            <a:chOff x="1824" y="3928"/>
            <a:chExt cx="3512" cy="61"/>
          </a:xfrm>
        </p:grpSpPr>
        <p:sp>
          <p:nvSpPr>
            <p:cNvPr id="1034" name="Line 21"/>
            <p:cNvSpPr>
              <a:spLocks noChangeShapeType="1"/>
            </p:cNvSpPr>
            <p:nvPr userDrawn="1"/>
          </p:nvSpPr>
          <p:spPr bwMode="auto">
            <a:xfrm>
              <a:off x="1824" y="3928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5" name="Line 22"/>
            <p:cNvSpPr>
              <a:spLocks noChangeShapeType="1"/>
            </p:cNvSpPr>
            <p:nvPr userDrawn="1"/>
          </p:nvSpPr>
          <p:spPr bwMode="auto">
            <a:xfrm>
              <a:off x="1824" y="3958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6" name="Line 23"/>
            <p:cNvSpPr>
              <a:spLocks noChangeShapeType="1"/>
            </p:cNvSpPr>
            <p:nvPr userDrawn="1"/>
          </p:nvSpPr>
          <p:spPr bwMode="auto">
            <a:xfrm>
              <a:off x="1824" y="3989"/>
              <a:ext cx="3512" cy="0"/>
            </a:xfrm>
            <a:prstGeom prst="line">
              <a:avLst/>
            </a:prstGeom>
            <a:noFill/>
            <a:ln w="9525">
              <a:solidFill>
                <a:srgbClr val="0A57A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399FF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62C8-5317-4374-9501-4DE375ABCFD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552B-AEBE-42E0-82A9-A5AD61AE6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EE91-27DF-4C68-8CAD-4077FC0828EB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9672-0E26-4F20-9981-A7749FD1F71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xfrm flipH="1">
            <a:off x="8534400" y="6561138"/>
            <a:ext cx="533400" cy="288925"/>
          </a:xfrm>
        </p:spPr>
        <p:txBody>
          <a:bodyPr/>
          <a:lstStyle/>
          <a:p>
            <a:pPr eaLnBrk="1" hangingPunct="1"/>
            <a:r>
              <a:rPr lang="en-US" sz="800" dirty="0" smtClean="0"/>
              <a:t>.</a:t>
            </a:r>
          </a:p>
        </p:txBody>
      </p:sp>
      <p:pic>
        <p:nvPicPr>
          <p:cNvPr id="205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1720" r="66216" b="83635"/>
          <a:stretch>
            <a:fillRect/>
          </a:stretch>
        </p:blipFill>
        <p:spPr>
          <a:xfrm>
            <a:off x="2327910" y="63513"/>
            <a:ext cx="4149090" cy="737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762000" y="1143000"/>
            <a:ext cx="8305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Investigation of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Linear-Mode, Photon Counting  HgCdTe APDs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for Astronomical Observations</a:t>
            </a:r>
            <a:endParaRPr lang="en-US" sz="2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209550" y="4483417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Donald N. B. Hall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187354" y="5105400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University 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of Hawaii, Institute for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Astronomy</a:t>
            </a:r>
            <a:endParaRPr lang="en-US" sz="2400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48108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Science Detector Workshop 2013, Florence Italy</a:t>
            </a:r>
            <a:endParaRPr lang="en-US" sz="2400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103" y="76200"/>
            <a:ext cx="8844897" cy="685800"/>
          </a:xfrm>
        </p:spPr>
        <p:txBody>
          <a:bodyPr/>
          <a:lstStyle/>
          <a:p>
            <a:r>
              <a:rPr lang="en-US" altLang="en-US" sz="3600" dirty="0" smtClean="0"/>
              <a:t>UH-RVS HILO development status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529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32x32@20 µm pitch SB485 ROIC produced and characterized: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Three versions – basic Virgo unit cell plus two voltage hardened derivatives – HVN and HVP.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All have 64 outputs with perimeter row and column of reference pixels.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Characterized the basic and HVN  versions - fully operable and met all requirements.</a:t>
            </a:r>
            <a:endParaRPr lang="en-US" altLang="en-US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RVS achieved MBE layers with required micro-defect density.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The program developed  both an initial 124 pin LCC test package and a custom package concept.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However detector fabrication resulted in arrays with unacceptably high dark current.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Program is on hold pending outcome of RVS investigation of root cause.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UH has developed laboratory and telescope test capability.</a:t>
            </a:r>
          </a:p>
        </p:txBody>
      </p:sp>
    </p:spTree>
    <p:extLst>
      <p:ext uri="{BB962C8B-B14F-4D97-AF65-F5344CB8AC3E}">
        <p14:creationId xmlns:p14="http://schemas.microsoft.com/office/powerpoint/2010/main" val="29087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z="3600" dirty="0" smtClean="0"/>
              <a:t>KSPEC with Cryogenic Integrating Sphere.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 descr="D:\130114_My Documents_SYNC\13 TRAVEL CHRONOLOGICAL\TRAVEL 2013\1001-15_ITO-FCO-ITO_SDW13\130930_Pictures\DSC_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z="3600" dirty="0" smtClean="0"/>
              <a:t>LCC Focal Plane.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098" name="Picture 2" descr="D:\130114_My Documents_SYNC\13 TRAVEL CHRONOLOGICAL\TRAVEL 2013\1001-15_ITO-FCO-ITO_SDW13\130930_Pictures\DSC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8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z="3200" dirty="0" smtClean="0"/>
              <a:t>Telescope tests will utilize GL Scientific cryostat.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122" name="Picture 2" descr="D:\130114_My Documents_SYNC\13 TRAVEL CHRONOLOGICAL\TRAVEL 2013\1001-15_ITO-FCO-ITO_SDW13\130930_Pictures\130930_SCC_JK_assembly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2473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8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6200"/>
            <a:ext cx="9144000" cy="685800"/>
          </a:xfrm>
        </p:spPr>
        <p:txBody>
          <a:bodyPr/>
          <a:lstStyle/>
          <a:p>
            <a:r>
              <a:rPr lang="en-US" altLang="en-US" sz="3600" dirty="0" smtClean="0"/>
              <a:t>Why Photon Count when Read Noise &lt; 1 </a:t>
            </a:r>
            <a:r>
              <a:rPr lang="en-US" altLang="en-US" sz="3600" dirty="0" err="1" smtClean="0"/>
              <a:t>rms</a:t>
            </a:r>
            <a:r>
              <a:rPr lang="en-US" altLang="en-US" sz="3600" dirty="0" smtClean="0"/>
              <a:t> e- ?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526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The assumption of uniform signal in each frame, inherent in traditional noise reduction through multiple CDS or SUTR, is not valid at the single photon level: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The ramp is replaced by irregularly timed steps.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Photon events in the first or last frame have zero weight while those half way up the ramp have weight 2.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Solution is to take much longer ramps and to convolve with a template – simplest is a multiple CDS.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Photon counting requires a SNR of ~ 3 or higher.</a:t>
            </a:r>
            <a:endParaRPr lang="en-US" altLang="en-US" sz="2000" dirty="0" smtClean="0">
              <a:latin typeface="Arial Narrow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629400" cy="220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1524000" y="4991100"/>
            <a:ext cx="3352800" cy="114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876800" y="4572000"/>
            <a:ext cx="25146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876800" y="4648200"/>
            <a:ext cx="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219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9144000" cy="685800"/>
          </a:xfrm>
        </p:spPr>
        <p:txBody>
          <a:bodyPr/>
          <a:lstStyle/>
          <a:p>
            <a:r>
              <a:rPr lang="en-US" altLang="en-US" sz="3600" dirty="0" smtClean="0"/>
              <a:t>Some examples of photon starved observations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3526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There are both ground based and space observations that </a:t>
            </a:r>
            <a:r>
              <a:rPr lang="en-US" altLang="en-US" sz="2800" dirty="0">
                <a:latin typeface="Arial Narrow" pitchFamily="34" charset="0"/>
              </a:rPr>
              <a:t>require this level of performance: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3399FF"/>
                </a:solidFill>
                <a:latin typeface="Comic Sans MS" pitchFamily="66" charset="0"/>
              </a:rPr>
              <a:t>Ground based IFU spectrographs at the AO diffraction limit, particularly with FBG OH suppression.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3399FF"/>
                </a:solidFill>
                <a:latin typeface="Comic Sans MS" pitchFamily="66" charset="0"/>
              </a:rPr>
              <a:t>IR spectroscopy from Near-Earth/ Sun-Earth L2.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3399FF"/>
                </a:solidFill>
                <a:latin typeface="Comic Sans MS" pitchFamily="66" charset="0"/>
              </a:rPr>
              <a:t>Extra Zodiacal missions enabled by ion drive technology – Extra Zodiacal Explorer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3399FF"/>
                </a:solidFill>
                <a:latin typeface="Comic Sans MS" pitchFamily="66" charset="0"/>
              </a:rPr>
              <a:t>Time domain </a:t>
            </a: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astronomy</a:t>
            </a:r>
            <a:endParaRPr lang="en-US" altLang="en-US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Narrow" pitchFamily="34" charset="0"/>
              </a:rPr>
              <a:t>Also allows noiseless binning of photons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Nodding for background, particularly spectroscopic OH suppression.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Sampling throughout a fast period orbit</a:t>
            </a:r>
          </a:p>
        </p:txBody>
      </p:sp>
    </p:spTree>
    <p:extLst>
      <p:ext uri="{BB962C8B-B14F-4D97-AF65-F5344CB8AC3E}">
        <p14:creationId xmlns:p14="http://schemas.microsoft.com/office/powerpoint/2010/main" val="1631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103" y="76200"/>
            <a:ext cx="8844897" cy="685800"/>
          </a:xfrm>
        </p:spPr>
        <p:txBody>
          <a:bodyPr/>
          <a:lstStyle/>
          <a:p>
            <a:r>
              <a:rPr lang="en-US" altLang="en-US" sz="3600" dirty="0" smtClean="0"/>
              <a:t>Dark Current in </a:t>
            </a:r>
            <a:r>
              <a:rPr lang="en-US" altLang="en-US" sz="3600" dirty="0"/>
              <a:t>HgCdTe </a:t>
            </a:r>
            <a:r>
              <a:rPr lang="en-US" altLang="en-US" sz="3600" dirty="0" smtClean="0"/>
              <a:t>L-APDs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52002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Avalanching in HgCdTe requires n-on-p material to inject a photo-electron: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LPE HgCdTe is n-on-p and has been used until now by 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Mature MBE is p-on-n but Raytheon has developed n-on-p for APDs.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is now growing n-on-p with MOVPE in 320x256 format.</a:t>
            </a:r>
            <a:endParaRPr lang="en-US" altLang="en-US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At low bias voltages the RVS APDs have G-R limited dark current comparable to HAWAII arrays except for differences in maturity of n-on-p technology.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As voltage is increased to produce avalanching, there is a precipitous onset of tunneling current: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Band to band tunneling is a fundamental limitation that can be ameliorated by band-gap engineering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Trap assisted tunneling is usually the dominant current.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It can be reduced with lower trap densities/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bandgap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engineering. 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Arial Narrow" pitchFamily="34" charset="0"/>
              </a:rPr>
              <a:t>For low background, photon counting applications, the challenge is to achieve the required avalanche gain before the onset of tunneling current!</a:t>
            </a:r>
            <a:endParaRPr lang="en-US" altLang="en-US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8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z="3200" dirty="0" smtClean="0"/>
              <a:t>Avalanche Gain </a:t>
            </a:r>
            <a:r>
              <a:rPr lang="en-US" sz="3200" dirty="0" err="1" smtClean="0"/>
              <a:t>vs</a:t>
            </a:r>
            <a:r>
              <a:rPr lang="en-US" sz="3200" dirty="0" smtClean="0"/>
              <a:t> Tunneling Current for </a:t>
            </a:r>
            <a:r>
              <a:rPr lang="el-GR" sz="3200" dirty="0" smtClean="0"/>
              <a:t>λ</a:t>
            </a:r>
            <a:r>
              <a:rPr lang="en-US" sz="3200" dirty="0" smtClean="0"/>
              <a:t>c ~ 2.5 </a:t>
            </a:r>
            <a:r>
              <a:rPr lang="el-GR" sz="3200" dirty="0" smtClean="0"/>
              <a:t>µ</a:t>
            </a:r>
            <a:r>
              <a:rPr lang="en-US" sz="3200" dirty="0" smtClean="0"/>
              <a:t>m.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19925" cy="52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3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/>
          <a:lstStyle/>
          <a:p>
            <a:r>
              <a:rPr lang="en-US" sz="3200" dirty="0" smtClean="0"/>
              <a:t>The avalanche gain of HgCdTe varies with </a:t>
            </a:r>
            <a:r>
              <a:rPr lang="en-US" sz="3200" dirty="0" err="1" smtClean="0"/>
              <a:t>bandgap</a:t>
            </a:r>
            <a:r>
              <a:rPr lang="en-US" sz="3200" dirty="0"/>
              <a:t>.</a:t>
            </a:r>
            <a:endParaRPr lang="en-US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324850" cy="490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685800"/>
          </a:xfrm>
        </p:spPr>
        <p:txBody>
          <a:bodyPr/>
          <a:lstStyle/>
          <a:p>
            <a:r>
              <a:rPr lang="en-US" altLang="en-US" sz="3600" dirty="0" smtClean="0"/>
              <a:t>Towards HgCdTe L-APDs for low background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MBE and MOVPE processes allow for </a:t>
            </a:r>
            <a:r>
              <a:rPr lang="en-US" altLang="en-US" sz="2400" dirty="0" err="1" smtClean="0">
                <a:latin typeface="Arial Narrow" pitchFamily="34" charset="0"/>
              </a:rPr>
              <a:t>bandgap</a:t>
            </a:r>
            <a:r>
              <a:rPr lang="en-US" altLang="en-US" sz="2400" dirty="0" smtClean="0">
                <a:latin typeface="Arial Narrow" pitchFamily="34" charset="0"/>
              </a:rPr>
              <a:t> engineering with:</a:t>
            </a:r>
            <a:endParaRPr lang="en-US" altLang="en-US" sz="24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SEPARATE ABSORPTION AND MULTIPLICATION LAYER BANDGAPS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WIDEST POSSIBLE ABSORPTION LAYER BANDGAP TO IMPROVE SUFACE PASSIVATION</a:t>
            </a:r>
            <a:endParaRPr lang="en-US" altLang="en-US" sz="18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NARROWER MULTIPLICATION LAYER BANDGAP RAISES AVALANCHE GAIN (AT COST OF LOWER OPERATING TEMPERATURE)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BUT INTERMEDIATE ENERGY PHOTONS PASS THROUGH THE ABSORPTION LAYER AND ARE ABSORBED IN MULTIPLICATION LAYER (THERMAL BACKGROUND)</a:t>
            </a:r>
            <a:endParaRPr lang="en-US" altLang="en-US" sz="1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Arial Narrow" pitchFamily="34" charset="0"/>
              </a:rPr>
              <a:t>For </a:t>
            </a:r>
            <a:r>
              <a:rPr lang="en-US" altLang="en-US" sz="2400" dirty="0" err="1" smtClean="0">
                <a:latin typeface="Arial Narrow" pitchFamily="34" charset="0"/>
              </a:rPr>
              <a:t>NASA,explore</a:t>
            </a:r>
            <a:r>
              <a:rPr lang="en-US" altLang="en-US" sz="2400" dirty="0" smtClean="0">
                <a:latin typeface="Arial Narrow" pitchFamily="34" charset="0"/>
              </a:rPr>
              <a:t> the optimization of these to achieve highest avalanche gain with low G-R current before the onset of tunneling current:</a:t>
            </a:r>
            <a:endParaRPr lang="en-US" altLang="en-US" sz="24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MEASURE DARK COUNT RATE </a:t>
            </a:r>
            <a:r>
              <a:rPr lang="en-US" altLang="en-US" sz="1800" dirty="0" err="1" smtClean="0">
                <a:solidFill>
                  <a:srgbClr val="3399FF"/>
                </a:solidFill>
                <a:latin typeface="Comic Sans MS" pitchFamily="66" charset="0"/>
              </a:rPr>
              <a:t>vs</a:t>
            </a: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 AVALANCHE BIAS VOLTAGE FOR REPRESENTATIVE CRYOGENIC OPERATING TEMPERATURES (35K TO 80K) FOR EXISITING ARRAYS</a:t>
            </a:r>
            <a:endParaRPr lang="en-US" altLang="en-US" sz="18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3399FF"/>
                </a:solidFill>
                <a:latin typeface="Comic Sans MS" pitchFamily="66" charset="0"/>
              </a:rPr>
              <a:t>FEED INTO MODELS AND ITERATE SAM ARCHITECTURE</a:t>
            </a:r>
            <a:endParaRPr lang="en-US" altLang="en-US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7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Team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Arial Narrow" pitchFamily="34" charset="0"/>
              </a:rPr>
              <a:t>University of Hawaii –Institute for Astronomy:</a:t>
            </a:r>
            <a:endParaRPr lang="en-US" altLang="en-US" sz="36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400" dirty="0" err="1" smtClean="0">
                <a:solidFill>
                  <a:srgbClr val="3399FF"/>
                </a:solidFill>
                <a:latin typeface="Comic Sans MS" pitchFamily="66" charset="0"/>
              </a:rPr>
              <a:t>Dani</a:t>
            </a: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 Atkinson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Marta Bryan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Klaus </a:t>
            </a:r>
            <a:r>
              <a:rPr lang="en-US" altLang="en-US" sz="2400" dirty="0" err="1" smtClean="0">
                <a:solidFill>
                  <a:srgbClr val="3399FF"/>
                </a:solidFill>
                <a:latin typeface="Comic Sans MS" pitchFamily="66" charset="0"/>
              </a:rPr>
              <a:t>Hodapp</a:t>
            </a:r>
            <a:endParaRPr lang="en-US" altLang="en-US" sz="2400" dirty="0" smtClean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Shane Jacobson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Arial Narrow" pitchFamily="34" charset="0"/>
              </a:rPr>
              <a:t>Raytheon Vision Systems:</a:t>
            </a:r>
            <a:endParaRPr lang="en-US" altLang="en-US" sz="36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Mike Jack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Justin </a:t>
            </a:r>
            <a:r>
              <a:rPr lang="en-US" altLang="en-US" sz="2400" dirty="0" err="1" smtClean="0">
                <a:solidFill>
                  <a:srgbClr val="3399FF"/>
                </a:solidFill>
                <a:latin typeface="Comic Sans MS" pitchFamily="66" charset="0"/>
              </a:rPr>
              <a:t>Wehner</a:t>
            </a:r>
            <a:endParaRPr lang="en-US" altLang="en-US" sz="2400" dirty="0" smtClean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Eric </a:t>
            </a:r>
            <a:r>
              <a:rPr lang="en-US" altLang="en-US" sz="2400" dirty="0" err="1" smtClean="0">
                <a:solidFill>
                  <a:srgbClr val="3399FF"/>
                </a:solidFill>
                <a:latin typeface="Comic Sans MS" pitchFamily="66" charset="0"/>
              </a:rPr>
              <a:t>Beuville</a:t>
            </a:r>
            <a:endParaRPr lang="en-US" altLang="en-US" sz="2400" dirty="0" smtClean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Mark Murray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Aaron Ramirez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Trish </a:t>
            </a:r>
            <a:r>
              <a:rPr lang="en-US" altLang="en-US" sz="2400" dirty="0" err="1" smtClean="0">
                <a:solidFill>
                  <a:srgbClr val="3399FF"/>
                </a:solidFill>
                <a:latin typeface="Comic Sans MS" pitchFamily="66" charset="0"/>
              </a:rPr>
              <a:t>Veeder</a:t>
            </a:r>
            <a:r>
              <a:rPr lang="en-US" altLang="en-US" sz="24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endParaRPr lang="en-US" altLang="en-US" sz="2400" dirty="0">
              <a:solidFill>
                <a:srgbClr val="33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5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sz="3600" dirty="0" err="1" smtClean="0"/>
              <a:t>Selex</a:t>
            </a:r>
            <a:r>
              <a:rPr lang="en-US" sz="3600" dirty="0" smtClean="0"/>
              <a:t> MOVPE enables engineering of </a:t>
            </a:r>
            <a:r>
              <a:rPr lang="en-US" sz="3600" dirty="0" err="1" smtClean="0"/>
              <a:t>bandgap</a:t>
            </a:r>
            <a:r>
              <a:rPr lang="en-US" sz="3600" dirty="0" smtClean="0"/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6248400"/>
            <a:ext cx="457200" cy="152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7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9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534400" cy="685800"/>
          </a:xfrm>
        </p:spPr>
        <p:txBody>
          <a:bodyPr/>
          <a:lstStyle/>
          <a:p>
            <a:r>
              <a:rPr lang="en-US" altLang="en-US" sz="3600" dirty="0" smtClean="0"/>
              <a:t>UH program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IN THE COMING YEAR UH WILL :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CHARACTERIZE SEVERAL EXISTING SELEX SAPHIRA MOVPE ARRAYS (ALREADY ORDERED) FOR AO WAVEFRONT SENSING &amp; LOW BACKGROUND APPLICATIONS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FUND AN MOVPE GROWTH RUN OF APDs WITH IMPROVED ARCHITECTURE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CHARACTERIZE THESE IN THE LAB AT LOW BACKGROUND</a:t>
            </a:r>
            <a:endParaRPr lang="en-US" alt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IN SUBSEQUENT YEARS UH MAY: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FUND FURTHER IMPROVEMENT OF SELEX MOVPE APDs – POSSIBLY IN 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Selex’s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LFNIR FORMAT – 1280X1024@15µM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CHARACTERIZE THESE IN THE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LAB AT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LOW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BACKGROUND AND AT THE UH88 TELESCOPE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WORK WITH 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TO MODEL PERFORMANCE 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GOAL IS TO DEVELOP LARGE FORMAT PHOTON COUNTING ARRAYS AND DEMONSTRATE PERFORMANCE FOR NASA ASTROPHYSICS IR (AND VIS) MISSONS.</a:t>
            </a:r>
          </a:p>
        </p:txBody>
      </p:sp>
    </p:spTree>
    <p:extLst>
      <p:ext uri="{BB962C8B-B14F-4D97-AF65-F5344CB8AC3E}">
        <p14:creationId xmlns:p14="http://schemas.microsoft.com/office/powerpoint/2010/main" val="75207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Overview</a:t>
            </a:r>
            <a:endParaRPr lang="en-US" altLang="en-US" sz="36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 Narrow" pitchFamily="34" charset="0"/>
              </a:rPr>
              <a:t>Status of University of Hawaii – Raytheon Vision Systems program to develop photon counting HgCdTe L-APD arrays</a:t>
            </a:r>
            <a:endParaRPr lang="en-US" altLang="en-US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 Narrow" pitchFamily="34" charset="0"/>
              </a:rPr>
              <a:t>Noiseless </a:t>
            </a:r>
            <a:r>
              <a:rPr lang="en-US" altLang="en-US" dirty="0" smtClean="0">
                <a:latin typeface="Arial Narrow" pitchFamily="34" charset="0"/>
              </a:rPr>
              <a:t>linear-mode avalanche </a:t>
            </a:r>
            <a:r>
              <a:rPr lang="en-US" altLang="en-US" dirty="0">
                <a:latin typeface="Arial Narrow" pitchFamily="34" charset="0"/>
              </a:rPr>
              <a:t>gain can be used either to amplify photo-charge relative to readout noise or, if high enough, to count individual </a:t>
            </a:r>
            <a:r>
              <a:rPr lang="en-US" altLang="en-US" dirty="0" smtClean="0">
                <a:latin typeface="Arial Narrow" pitchFamily="34" charset="0"/>
              </a:rPr>
              <a:t>photons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 Narrow" pitchFamily="34" charset="0"/>
              </a:rPr>
              <a:t>Why count photons when CDS noise is already below 1 </a:t>
            </a:r>
            <a:r>
              <a:rPr lang="en-US" altLang="en-US" dirty="0" err="1" smtClean="0">
                <a:latin typeface="Arial Narrow" pitchFamily="34" charset="0"/>
              </a:rPr>
              <a:t>rms</a:t>
            </a:r>
            <a:r>
              <a:rPr lang="en-US" altLang="en-US" dirty="0" smtClean="0">
                <a:latin typeface="Arial Narrow" pitchFamily="34" charset="0"/>
              </a:rPr>
              <a:t> e- ?</a:t>
            </a:r>
            <a:endParaRPr lang="en-US" altLang="en-US" dirty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 Narrow" pitchFamily="34" charset="0"/>
              </a:rPr>
              <a:t>The major challenge is to push back the onset of tunneling current so as to achieve the required avalanche gain at low dark count rate.</a:t>
            </a:r>
          </a:p>
        </p:txBody>
      </p:sp>
    </p:spTree>
    <p:extLst>
      <p:ext uri="{BB962C8B-B14F-4D97-AF65-F5344CB8AC3E}">
        <p14:creationId xmlns:p14="http://schemas.microsoft.com/office/powerpoint/2010/main" val="386331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Advantages of HgCdTe L-APD Approach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Arial Narrow" pitchFamily="34" charset="0"/>
              </a:rPr>
              <a:t>“Conventional” APDs exhibit excess noise that severely degrades photon counting in linear mode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Both holes and electrons participate in the avalanche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The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avalanche is statistical with redistribution of carriers between ionizing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events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Photon counting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driven to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Geiger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mode with its limitations</a:t>
            </a:r>
            <a:endParaRPr lang="en-US" alt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 Narrow" pitchFamily="34" charset="0"/>
              </a:rPr>
              <a:t>HgCdTe is unique among known semiconductors in that the linear avalanche process is “noise free”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Only electrons participate in the avalanche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Holes are too “heavy” with low ionization cross section.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There are no phonon interactions between ionizing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collisions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The avalanche is ballistic and so deterministic!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 Narrow" pitchFamily="34" charset="0"/>
              </a:rPr>
              <a:t>Noiseless avalanche gain can be used either to amplify photo-charge relative to readout noise or, if high enough, to count individual </a:t>
            </a:r>
            <a:r>
              <a:rPr lang="en-US" altLang="en-US" sz="2400" dirty="0" smtClean="0">
                <a:latin typeface="Arial Narrow" pitchFamily="34" charset="0"/>
              </a:rPr>
              <a:t>photons</a:t>
            </a:r>
            <a:endParaRPr lang="en-US" alt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3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HgCdTe L-APD Arrays for AO Wavefront  Sensing &amp; Fringe Tracking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153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Both UH </a:t>
            </a:r>
            <a:r>
              <a:rPr lang="en-US" altLang="en-US" sz="2000" dirty="0" err="1">
                <a:latin typeface="Arial Narrow" pitchFamily="34" charset="0"/>
              </a:rPr>
              <a:t>IfA</a:t>
            </a:r>
            <a:r>
              <a:rPr lang="en-US" altLang="en-US" sz="2000" dirty="0">
                <a:latin typeface="Arial Narrow" pitchFamily="34" charset="0"/>
              </a:rPr>
              <a:t> </a:t>
            </a:r>
            <a:r>
              <a:rPr lang="en-US" altLang="en-US" sz="2000" dirty="0" smtClean="0">
                <a:latin typeface="Arial Narrow" pitchFamily="34" charset="0"/>
              </a:rPr>
              <a:t>(with NSF ATI funding) and </a:t>
            </a:r>
            <a:r>
              <a:rPr lang="en-US" altLang="en-US" sz="2000" dirty="0">
                <a:latin typeface="Arial Narrow" pitchFamily="34" charset="0"/>
              </a:rPr>
              <a:t>ESO (</a:t>
            </a:r>
            <a:r>
              <a:rPr lang="en-US" altLang="en-US" sz="2000" dirty="0" err="1">
                <a:latin typeface="Arial Narrow" pitchFamily="34" charset="0"/>
              </a:rPr>
              <a:t>Gert</a:t>
            </a:r>
            <a:r>
              <a:rPr lang="en-US" altLang="en-US" sz="2000" dirty="0">
                <a:latin typeface="Arial Narrow" pitchFamily="34" charset="0"/>
              </a:rPr>
              <a:t> Finger) </a:t>
            </a:r>
            <a:r>
              <a:rPr lang="en-US" altLang="en-US" sz="2000" dirty="0" smtClean="0">
                <a:latin typeface="Arial Narrow" pitchFamily="34" charset="0"/>
              </a:rPr>
              <a:t>have developed </a:t>
            </a:r>
            <a:r>
              <a:rPr lang="en-US" altLang="en-US" sz="2000" dirty="0">
                <a:latin typeface="Arial Narrow" pitchFamily="34" charset="0"/>
              </a:rPr>
              <a:t>L-APD HgCdTe sensors, initially for </a:t>
            </a:r>
            <a:r>
              <a:rPr lang="en-US" altLang="en-US" sz="2000" dirty="0" smtClean="0">
                <a:latin typeface="Arial Narrow" pitchFamily="34" charset="0"/>
              </a:rPr>
              <a:t>AO </a:t>
            </a:r>
            <a:r>
              <a:rPr lang="en-US" altLang="en-US" sz="2000" dirty="0">
                <a:latin typeface="Arial Narrow" pitchFamily="34" charset="0"/>
              </a:rPr>
              <a:t>Wavefront Sensing and Fringe </a:t>
            </a:r>
            <a:r>
              <a:rPr lang="en-US" altLang="en-US" sz="2000" dirty="0" smtClean="0">
                <a:latin typeface="Arial Narrow" pitchFamily="34" charset="0"/>
              </a:rPr>
              <a:t>Tracking (which are least demanding on dark current at &lt; 100 counts/second):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The UH </a:t>
            </a:r>
            <a:r>
              <a:rPr lang="en-US" altLang="en-US" sz="2000" dirty="0" err="1">
                <a:solidFill>
                  <a:srgbClr val="3399FF"/>
                </a:solidFill>
                <a:latin typeface="Comic Sans MS" pitchFamily="66" charset="0"/>
              </a:rPr>
              <a:t>IfA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 effort, now partnered with Raytheon Vision Systems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, focuses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on photon counting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The ESO effort, partnered with 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, has been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directed to avalanche gained charge integration</a:t>
            </a:r>
            <a:endParaRPr lang="en-US" alt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These complimentary efforts build from Defense/Aerospace investment in LADAR and Range Gated Imaging </a:t>
            </a:r>
            <a:r>
              <a:rPr lang="en-US" altLang="en-US" sz="2000" dirty="0" smtClean="0">
                <a:latin typeface="Arial Narrow" pitchFamily="34" charset="0"/>
              </a:rPr>
              <a:t>technology: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RVS 4x4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SB415B GHz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bandwidth LADAR sensor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Swallow 320x256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LADAR sensor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The UH/RVS effort has demonstrated photon counting down </a:t>
            </a:r>
            <a:r>
              <a:rPr lang="en-US" altLang="en-US" sz="2000" dirty="0" smtClean="0">
                <a:latin typeface="Arial Narrow" pitchFamily="34" charset="0"/>
              </a:rPr>
              <a:t>into 10 kHz range. </a:t>
            </a:r>
            <a:endParaRPr lang="en-US" alt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The </a:t>
            </a:r>
            <a:r>
              <a:rPr lang="en-US" altLang="en-US" sz="2000" dirty="0" smtClean="0">
                <a:latin typeface="Arial Narrow" pitchFamily="34" charset="0"/>
              </a:rPr>
              <a:t>ESO/</a:t>
            </a:r>
            <a:r>
              <a:rPr lang="en-US" altLang="en-US" sz="2000" dirty="0" err="1" smtClean="0">
                <a:latin typeface="Arial Narrow" pitchFamily="34" charset="0"/>
              </a:rPr>
              <a:t>Selex</a:t>
            </a:r>
            <a:r>
              <a:rPr lang="en-US" altLang="en-US" sz="2000" dirty="0" smtClean="0">
                <a:latin typeface="Arial Narrow" pitchFamily="34" charset="0"/>
              </a:rPr>
              <a:t> </a:t>
            </a:r>
            <a:r>
              <a:rPr lang="en-US" altLang="en-US" sz="2000" dirty="0">
                <a:latin typeface="Arial Narrow" pitchFamily="34" charset="0"/>
              </a:rPr>
              <a:t>effort has demonstrated photon noise limited imaging at </a:t>
            </a:r>
            <a:r>
              <a:rPr lang="en-US" altLang="en-US" sz="2000" dirty="0" smtClean="0">
                <a:latin typeface="Arial Narrow" pitchFamily="34" charset="0"/>
              </a:rPr>
              <a:t>&lt;100 </a:t>
            </a:r>
            <a:r>
              <a:rPr lang="en-US" altLang="en-US" sz="2000" dirty="0">
                <a:latin typeface="Arial Narrow" pitchFamily="34" charset="0"/>
              </a:rPr>
              <a:t>e-/sec gain normalized dark </a:t>
            </a:r>
            <a:r>
              <a:rPr lang="en-US" altLang="en-US" sz="2000" dirty="0" smtClean="0">
                <a:latin typeface="Arial Narrow" pitchFamily="34" charset="0"/>
              </a:rPr>
              <a:t>current </a:t>
            </a:r>
            <a:r>
              <a:rPr lang="en-US" altLang="en-US" sz="2000" dirty="0" smtClean="0">
                <a:solidFill>
                  <a:srgbClr val="3399FF"/>
                </a:solidFill>
                <a:latin typeface="Arial Narrow" pitchFamily="34" charset="0"/>
              </a:rPr>
              <a:t>– 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anose="030F0702030302020204" pitchFamily="66" charset="0"/>
              </a:rPr>
              <a:t>Gert’s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anose="030F0702030302020204" pitchFamily="66" charset="0"/>
              </a:rPr>
              <a:t> talk.</a:t>
            </a:r>
            <a:endParaRPr lang="en-US" altLang="en-US" sz="2000" dirty="0">
              <a:solidFill>
                <a:srgbClr val="3399FF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Both </a:t>
            </a:r>
            <a:r>
              <a:rPr lang="en-US" altLang="en-US" sz="2000" dirty="0" smtClean="0">
                <a:latin typeface="Arial Narrow" pitchFamily="34" charset="0"/>
              </a:rPr>
              <a:t>efforts have </a:t>
            </a:r>
            <a:r>
              <a:rPr lang="en-US" altLang="en-US" sz="2000" dirty="0">
                <a:latin typeface="Arial Narrow" pitchFamily="34" charset="0"/>
              </a:rPr>
              <a:t>now </a:t>
            </a:r>
            <a:r>
              <a:rPr lang="en-US" altLang="en-US" sz="2000" dirty="0" smtClean="0">
                <a:latin typeface="Arial Narrow" pitchFamily="34" charset="0"/>
              </a:rPr>
              <a:t>developed </a:t>
            </a:r>
            <a:r>
              <a:rPr lang="en-US" altLang="en-US" sz="2000" dirty="0">
                <a:latin typeface="Arial Narrow" pitchFamily="34" charset="0"/>
              </a:rPr>
              <a:t>new readouts optimized for </a:t>
            </a:r>
            <a:r>
              <a:rPr lang="en-US" altLang="en-US" sz="2000" dirty="0" smtClean="0">
                <a:latin typeface="Arial Narrow" pitchFamily="34" charset="0"/>
              </a:rPr>
              <a:t>astronomy:</a:t>
            </a:r>
            <a:endParaRPr lang="en-US" altLang="en-US" sz="20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UH-RVS 32X32 HILO from VIRGO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ESO-</a:t>
            </a:r>
            <a:r>
              <a:rPr lang="en-US" altLang="en-US" sz="2000" dirty="0" err="1" smtClean="0">
                <a:solidFill>
                  <a:srgbClr val="3399FF"/>
                </a:solidFill>
                <a:latin typeface="Comic Sans MS" pitchFamily="66" charset="0"/>
              </a:rPr>
              <a:t>Selex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 320x256 SAPHIRA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6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2469356"/>
            <a:ext cx="396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u="sng" dirty="0">
                <a:latin typeface="Arial" charset="0"/>
              </a:rPr>
              <a:t>2007</a:t>
            </a:r>
            <a:r>
              <a:rPr lang="en-US" altLang="en-US" sz="1600" dirty="0">
                <a:latin typeface="Arial" charset="0"/>
              </a:rPr>
              <a:t> Photon Counting with                 </a:t>
            </a:r>
            <a:r>
              <a:rPr lang="en-US" altLang="en-US" sz="1600" u="sng" dirty="0">
                <a:latin typeface="Arial" charset="0"/>
              </a:rPr>
              <a:t>Dark Count~500,000/sec;  </a:t>
            </a:r>
            <a:r>
              <a:rPr lang="en-US" altLang="en-US" sz="1600" u="sng" dirty="0" err="1">
                <a:latin typeface="Arial" charset="0"/>
              </a:rPr>
              <a:t>Isurf</a:t>
            </a:r>
            <a:r>
              <a:rPr lang="en-US" altLang="en-US" sz="1600" u="sng" dirty="0">
                <a:latin typeface="Arial" charset="0"/>
              </a:rPr>
              <a:t> ~10</a:t>
            </a:r>
            <a:r>
              <a:rPr lang="en-US" altLang="en-US" sz="1600" u="sng" baseline="30000" dirty="0">
                <a:latin typeface="Arial" charset="0"/>
              </a:rPr>
              <a:t>-9</a:t>
            </a:r>
            <a:r>
              <a:rPr lang="en-US" altLang="en-US" sz="1600" u="sng" dirty="0">
                <a:latin typeface="Arial" charset="0"/>
              </a:rPr>
              <a:t>A</a:t>
            </a:r>
          </a:p>
        </p:txBody>
      </p:sp>
      <p:sp>
        <p:nvSpPr>
          <p:cNvPr id="51203" name="AutoShape 3"/>
          <p:cNvSpPr>
            <a:spLocks noChangeAspect="1" noChangeArrowheads="1" noTextEdit="1"/>
          </p:cNvSpPr>
          <p:nvPr/>
        </p:nvSpPr>
        <p:spPr bwMode="auto">
          <a:xfrm>
            <a:off x="685800" y="1828800"/>
            <a:ext cx="26384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33900" y="2362200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u="sng" dirty="0">
                <a:latin typeface="Arial" charset="0"/>
              </a:rPr>
              <a:t>2010</a:t>
            </a:r>
            <a:r>
              <a:rPr lang="en-US" altLang="en-US" sz="1600" dirty="0">
                <a:latin typeface="Arial" charset="0"/>
              </a:rPr>
              <a:t> Photon Counting with                  </a:t>
            </a:r>
            <a:r>
              <a:rPr lang="en-US" altLang="en-US" sz="1600" u="sng" dirty="0">
                <a:latin typeface="Arial" charset="0"/>
              </a:rPr>
              <a:t>Dark Count ~30,000/sec;  </a:t>
            </a:r>
            <a:r>
              <a:rPr lang="en-US" altLang="en-US" sz="1600" u="sng" dirty="0" err="1">
                <a:latin typeface="Arial" charset="0"/>
              </a:rPr>
              <a:t>Isurf</a:t>
            </a:r>
            <a:r>
              <a:rPr lang="en-US" altLang="en-US" sz="1600" u="sng" dirty="0">
                <a:latin typeface="Arial" charset="0"/>
              </a:rPr>
              <a:t> ~10</a:t>
            </a:r>
            <a:r>
              <a:rPr lang="en-US" altLang="en-US" sz="1600" u="sng" baseline="30000" dirty="0">
                <a:latin typeface="Arial" charset="0"/>
              </a:rPr>
              <a:t>-14</a:t>
            </a:r>
            <a:r>
              <a:rPr lang="en-US" altLang="en-US" sz="1600" u="sng" dirty="0">
                <a:latin typeface="Arial" charset="0"/>
              </a:rPr>
              <a:t>A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0"/>
          <a:stretch>
            <a:fillRect/>
          </a:stretch>
        </p:blipFill>
        <p:spPr bwMode="auto">
          <a:xfrm>
            <a:off x="260350" y="3124200"/>
            <a:ext cx="37782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6360"/>
          <a:stretch>
            <a:fillRect/>
          </a:stretch>
        </p:blipFill>
        <p:spPr bwMode="auto">
          <a:xfrm>
            <a:off x="4038600" y="3124200"/>
            <a:ext cx="4114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620000" y="3808413"/>
            <a:ext cx="1371600" cy="787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1">
                <a:latin typeface="Arial" charset="0"/>
              </a:rPr>
              <a:t>Flat Slope Enables         Tint to 10ms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15000" y="3050381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Arial" charset="0"/>
              </a:rPr>
              <a:t>Slope ~ Isurf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981700" y="3050381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3399FF"/>
                </a:solidFill>
              </a:rPr>
              <a:t>Under the NSF program Raytheon improved dark current</a:t>
            </a:r>
            <a:endParaRPr lang="en-US" altLang="en-US" sz="2800" dirty="0">
              <a:solidFill>
                <a:srgbClr val="3399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6679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Raytheon demonstrated noiseless photon counting at GHz bandwidth in 2007. NASA ROSES program reduced Dark Count X20 and Surface Current X100,000 in SB415.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33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709738"/>
            <a:ext cx="6935787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3399FF"/>
                </a:solidFill>
              </a:rPr>
              <a:t>Si </a:t>
            </a:r>
            <a:r>
              <a:rPr lang="en-US" altLang="en-US" sz="2800" dirty="0" err="1">
                <a:solidFill>
                  <a:srgbClr val="3399FF"/>
                </a:solidFill>
              </a:rPr>
              <a:t>b</a:t>
            </a:r>
            <a:r>
              <a:rPr lang="en-US" altLang="en-US" sz="2800" dirty="0" err="1" smtClean="0">
                <a:solidFill>
                  <a:srgbClr val="3399FF"/>
                </a:solidFill>
              </a:rPr>
              <a:t>andgap</a:t>
            </a:r>
            <a:r>
              <a:rPr lang="en-US" altLang="en-US" sz="2800" dirty="0" smtClean="0">
                <a:solidFill>
                  <a:srgbClr val="3399FF"/>
                </a:solidFill>
              </a:rPr>
              <a:t> images reveal glow from readout amplifiers.</a:t>
            </a:r>
            <a:endParaRPr lang="en-US" altLang="en-US" sz="2800" dirty="0">
              <a:solidFill>
                <a:srgbClr val="3399FF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Full Power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486400" y="5257800"/>
            <a:ext cx="2819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Reduced Power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100 X  exposure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CC00"/>
                </a:solidFill>
              </a:rPr>
              <a:t>Bare readout imaged at Si bandgap wavelength</a:t>
            </a:r>
          </a:p>
        </p:txBody>
      </p:sp>
    </p:spTree>
    <p:extLst>
      <p:ext uri="{BB962C8B-B14F-4D97-AF65-F5344CB8AC3E}">
        <p14:creationId xmlns:p14="http://schemas.microsoft.com/office/powerpoint/2010/main" val="198713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L-APD HgCdTe Photon Counting at 10 KHz Frame Rate </a:t>
            </a:r>
          </a:p>
        </p:txBody>
      </p:sp>
      <p:pic>
        <p:nvPicPr>
          <p:cNvPr id="737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467600" cy="4381500"/>
          </a:xfrm>
          <a:noFill/>
          <a:ln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09600" y="5257800"/>
            <a:ext cx="739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 Narrow" pitchFamily="34" charset="0"/>
              </a:rPr>
              <a:t>Outputs #6 and #11 of SB415B  - 90 </a:t>
            </a:r>
            <a:r>
              <a:rPr lang="el-GR" altLang="en-US" sz="2000" dirty="0">
                <a:latin typeface="Arial Narrow" pitchFamily="34" charset="0"/>
              </a:rPr>
              <a:t>μ</a:t>
            </a:r>
            <a:r>
              <a:rPr lang="en-US" altLang="en-US" sz="2000" dirty="0">
                <a:latin typeface="Arial Narrow" pitchFamily="34" charset="0"/>
              </a:rPr>
              <a:t>sec exposures after 10</a:t>
            </a:r>
            <a:r>
              <a:rPr lang="el-GR" altLang="en-US" sz="2000" dirty="0">
                <a:latin typeface="Arial Narrow" pitchFamily="34" charset="0"/>
              </a:rPr>
              <a:t>μ</a:t>
            </a:r>
            <a:r>
              <a:rPr lang="en-US" altLang="en-US" sz="2000" dirty="0">
                <a:latin typeface="Arial Narrow" pitchFamily="34" charset="0"/>
              </a:rPr>
              <a:t>sec reset with 4 </a:t>
            </a:r>
            <a:r>
              <a:rPr lang="el-GR" altLang="en-US" sz="2000" dirty="0">
                <a:latin typeface="Arial Narrow" pitchFamily="34" charset="0"/>
              </a:rPr>
              <a:t>μ</a:t>
            </a:r>
            <a:r>
              <a:rPr lang="en-US" altLang="en-US" sz="2000" dirty="0">
                <a:latin typeface="Arial Narrow" pitchFamily="34" charset="0"/>
              </a:rPr>
              <a:t>sec illumination by an IR LED. The vertical scale is </a:t>
            </a:r>
            <a:r>
              <a:rPr lang="en-US" altLang="en-US" sz="2000" dirty="0" smtClean="0">
                <a:latin typeface="Arial Narrow" pitchFamily="34" charset="0"/>
              </a:rPr>
              <a:t>0.5 </a:t>
            </a:r>
            <a:r>
              <a:rPr lang="en-US" altLang="en-US" sz="2000" dirty="0">
                <a:latin typeface="Arial Narrow" pitchFamily="34" charset="0"/>
              </a:rPr>
              <a:t>division per photon</a:t>
            </a:r>
            <a:endParaRPr lang="el-GR" alt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9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altLang="en-US" sz="3600" dirty="0" smtClean="0"/>
              <a:t>UH/RVS </a:t>
            </a:r>
            <a:r>
              <a:rPr lang="en-US" altLang="en-US" sz="3600" dirty="0"/>
              <a:t>p</a:t>
            </a:r>
            <a:r>
              <a:rPr lang="en-US" altLang="en-US" sz="3600" dirty="0" smtClean="0"/>
              <a:t>hoton </a:t>
            </a:r>
            <a:r>
              <a:rPr lang="en-US" altLang="en-US" sz="3600" dirty="0"/>
              <a:t>c</a:t>
            </a:r>
            <a:r>
              <a:rPr lang="en-US" altLang="en-US" sz="3600" dirty="0" smtClean="0"/>
              <a:t>ounting </a:t>
            </a:r>
            <a:r>
              <a:rPr lang="en-US" altLang="en-US" sz="3600" dirty="0"/>
              <a:t>L-APD </a:t>
            </a:r>
            <a:r>
              <a:rPr lang="en-US" altLang="en-US" sz="3600" dirty="0" smtClean="0"/>
              <a:t>ROIC approach</a:t>
            </a:r>
            <a:endParaRPr lang="en-US" altLang="en-US" sz="36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Base on a proven low background astronomy readout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Raytheon VIRGO </a:t>
            </a: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glow-suppressed architecture</a:t>
            </a:r>
            <a:endParaRPr lang="en-US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VIRGO 1k x 1k has demonstrated readout noise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 smtClean="0">
                <a:solidFill>
                  <a:srgbClr val="3399FF"/>
                </a:solidFill>
                <a:latin typeface="Comic Sans MS" pitchFamily="66" charset="0"/>
              </a:rPr>
              <a:t>Readout noise scales 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with Fowler samples averaged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0.5 </a:t>
            </a:r>
            <a:r>
              <a:rPr lang="el-GR" altLang="en-US" sz="2000" dirty="0">
                <a:solidFill>
                  <a:srgbClr val="3399FF"/>
                </a:solidFill>
                <a:latin typeface="Comic Sans MS" pitchFamily="66" charset="0"/>
              </a:rPr>
              <a:t>μ</a:t>
            </a: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m CMOS process robust against avalanche bias voltages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Paths to further voltage protection</a:t>
            </a:r>
            <a:endParaRPr lang="el-GR" altLang="en-US" sz="2000" dirty="0">
              <a:solidFill>
                <a:srgbClr val="3399FF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 Narrow" pitchFamily="34" charset="0"/>
              </a:rPr>
              <a:t>64 output, 32x32 AO tip-tilt wavefront sensor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64 outputs (32 top and 32 bottom) each reading up to 16 pixels in column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 62.5 KHz frame rate at 1 MHz pixel rate, 250 KHz - 4 MHz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Higher frame rates for rectangular sub-arrays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rial Narrow" pitchFamily="34" charset="0"/>
              </a:rPr>
              <a:t>Future: 64 </a:t>
            </a:r>
            <a:r>
              <a:rPr lang="en-US" altLang="en-US" sz="2000" dirty="0">
                <a:latin typeface="Arial Narrow" pitchFamily="34" charset="0"/>
              </a:rPr>
              <a:t>output, 1k x 1k with four 16x16 guide windows</a:t>
            </a:r>
            <a:endParaRPr lang="en-US" altLang="en-US" sz="2400" dirty="0">
              <a:solidFill>
                <a:srgbClr val="3399FF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Full frame rate is 60 HZ at 1 MHZ, 240 Hz at 4 MHz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1k x 1k divided into four quadrants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3399FF"/>
                </a:solidFill>
                <a:latin typeface="Comic Sans MS" pitchFamily="66" charset="0"/>
              </a:rPr>
              <a:t>Each contains a 16x16 guide window </a:t>
            </a:r>
          </a:p>
        </p:txBody>
      </p:sp>
    </p:spTree>
    <p:extLst>
      <p:ext uri="{BB962C8B-B14F-4D97-AF65-F5344CB8AC3E}">
        <p14:creationId xmlns:p14="http://schemas.microsoft.com/office/powerpoint/2010/main" val="341338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68329</TotalTime>
  <Words>1434</Words>
  <Application>Microsoft Office PowerPoint</Application>
  <PresentationFormat>Presentazione su schermo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Default Design</vt:lpstr>
      <vt:lpstr>Custom Design</vt:lpstr>
      <vt:lpstr>1_Custom Design</vt:lpstr>
      <vt:lpstr>.</vt:lpstr>
      <vt:lpstr>Team</vt:lpstr>
      <vt:lpstr>Overview</vt:lpstr>
      <vt:lpstr>Advantages of HgCdTe L-APD Approach</vt:lpstr>
      <vt:lpstr>HgCdTe L-APD Arrays for AO Wavefront  Sensing &amp; Fringe Tracking</vt:lpstr>
      <vt:lpstr>Presentazione standard di PowerPoint</vt:lpstr>
      <vt:lpstr>Presentazione standard di PowerPoint</vt:lpstr>
      <vt:lpstr>L-APD HgCdTe Photon Counting at 10 KHz Frame Rate </vt:lpstr>
      <vt:lpstr>UH/RVS photon counting L-APD ROIC approach</vt:lpstr>
      <vt:lpstr>UH-RVS HILO development status</vt:lpstr>
      <vt:lpstr>KSPEC with Cryogenic Integrating Sphere.</vt:lpstr>
      <vt:lpstr>LCC Focal Plane.</vt:lpstr>
      <vt:lpstr>Telescope tests will utilize GL Scientific cryostat.</vt:lpstr>
      <vt:lpstr>Why Photon Count when Read Noise &lt; 1 rms e- ?</vt:lpstr>
      <vt:lpstr>Some examples of photon starved observations</vt:lpstr>
      <vt:lpstr>Dark Current in HgCdTe L-APDs</vt:lpstr>
      <vt:lpstr>Avalanche Gain vs Tunneling Current for λc ~ 2.5 µm.</vt:lpstr>
      <vt:lpstr>The avalanche gain of HgCdTe varies with bandgap.</vt:lpstr>
      <vt:lpstr>Towards HgCdTe L-APDs for low background</vt:lpstr>
      <vt:lpstr>Selex MOVPE enables engineering of bandgap.</vt:lpstr>
      <vt:lpstr>UH program</vt:lpstr>
    </vt:vector>
  </TitlesOfParts>
  <Company>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 h</dc:creator>
  <cp:lastModifiedBy>tecno</cp:lastModifiedBy>
  <cp:revision>419</cp:revision>
  <dcterms:created xsi:type="dcterms:W3CDTF">2011-01-03T19:30:35Z</dcterms:created>
  <dcterms:modified xsi:type="dcterms:W3CDTF">2013-10-09T06:09:56Z</dcterms:modified>
</cp:coreProperties>
</file>