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1"/>
  </p:notesMasterIdLst>
  <p:handoutMasterIdLst>
    <p:handoutMasterId r:id="rId52"/>
  </p:handoutMasterIdLst>
  <p:sldIdLst>
    <p:sldId id="258" r:id="rId2"/>
    <p:sldId id="261" r:id="rId3"/>
    <p:sldId id="370" r:id="rId4"/>
    <p:sldId id="327" r:id="rId5"/>
    <p:sldId id="328" r:id="rId6"/>
    <p:sldId id="329" r:id="rId7"/>
    <p:sldId id="347" r:id="rId8"/>
    <p:sldId id="371" r:id="rId9"/>
    <p:sldId id="278" r:id="rId10"/>
    <p:sldId id="315" r:id="rId11"/>
    <p:sldId id="326" r:id="rId12"/>
    <p:sldId id="325" r:id="rId13"/>
    <p:sldId id="346" r:id="rId14"/>
    <p:sldId id="334" r:id="rId15"/>
    <p:sldId id="332" r:id="rId16"/>
    <p:sldId id="333" r:id="rId17"/>
    <p:sldId id="344" r:id="rId18"/>
    <p:sldId id="365" r:id="rId19"/>
    <p:sldId id="355" r:id="rId20"/>
    <p:sldId id="359" r:id="rId21"/>
    <p:sldId id="345" r:id="rId22"/>
    <p:sldId id="372" r:id="rId23"/>
    <p:sldId id="351" r:id="rId24"/>
    <p:sldId id="369" r:id="rId25"/>
    <p:sldId id="373" r:id="rId26"/>
    <p:sldId id="288" r:id="rId27"/>
    <p:sldId id="290" r:id="rId28"/>
    <p:sldId id="352" r:id="rId29"/>
    <p:sldId id="353" r:id="rId30"/>
    <p:sldId id="354" r:id="rId31"/>
    <p:sldId id="286" r:id="rId32"/>
    <p:sldId id="366" r:id="rId33"/>
    <p:sldId id="367" r:id="rId34"/>
    <p:sldId id="368" r:id="rId35"/>
    <p:sldId id="312" r:id="rId36"/>
    <p:sldId id="319" r:id="rId37"/>
    <p:sldId id="313" r:id="rId38"/>
    <p:sldId id="360" r:id="rId39"/>
    <p:sldId id="361" r:id="rId40"/>
    <p:sldId id="338" r:id="rId41"/>
    <p:sldId id="299" r:id="rId42"/>
    <p:sldId id="259" r:id="rId43"/>
    <p:sldId id="348" r:id="rId44"/>
    <p:sldId id="349" r:id="rId45"/>
    <p:sldId id="374" r:id="rId46"/>
    <p:sldId id="356" r:id="rId47"/>
    <p:sldId id="331" r:id="rId48"/>
    <p:sldId id="357" r:id="rId49"/>
    <p:sldId id="358" r:id="rId50"/>
  </p:sldIdLst>
  <p:sldSz cx="9144000" cy="6858000" type="screen4x3"/>
  <p:notesSz cx="6797675" cy="9926638"/>
  <p:defaultTextStyle>
    <a:defPPr>
      <a:defRPr lang="fr-FR"/>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99"/>
    <a:srgbClr val="FF0000"/>
    <a:srgbClr val="009900"/>
    <a:srgbClr val="0067A1"/>
    <a:srgbClr val="0000FF"/>
    <a:srgbClr val="FF9900"/>
    <a:srgbClr val="FF9999"/>
    <a:srgbClr val="525F6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ferSingleView="1">
    <p:restoredLeft sz="22170" autoAdjust="0"/>
    <p:restoredTop sz="86353" autoAdjust="0"/>
  </p:normalViewPr>
  <p:slideViewPr>
    <p:cSldViewPr snapToGrid="0">
      <p:cViewPr varScale="1">
        <p:scale>
          <a:sx n="69" d="100"/>
          <a:sy n="69" d="100"/>
        </p:scale>
        <p:origin x="-1038" y="-9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57" d="100"/>
        <a:sy n="57" d="100"/>
      </p:scale>
      <p:origin x="0" y="0"/>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NULL"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6546701803706576"/>
          <c:y val="3.6971401689150085E-2"/>
          <c:w val="0.78802207416380643"/>
          <c:h val="0.82302347519599606"/>
        </c:manualLayout>
      </c:layout>
      <c:scatterChart>
        <c:scatterStyle val="lineMarker"/>
        <c:varyColors val="0"/>
        <c:ser>
          <c:idx val="3"/>
          <c:order val="0"/>
          <c:tx>
            <c:strRef>
              <c:f>'[Analyse RAPID 1111 stycast ET theorie.xlsx]SW  RAPID 3mu'!$M$7</c:f>
              <c:strCache>
                <c:ptCount val="1"/>
                <c:pt idx="0">
                  <c:v>Jgr</c:v>
                </c:pt>
              </c:strCache>
            </c:strRef>
          </c:tx>
          <c:spPr>
            <a:ln w="25400">
              <a:solidFill>
                <a:srgbClr val="FF00FF"/>
              </a:solidFill>
              <a:prstDash val="solid"/>
            </a:ln>
          </c:spPr>
          <c:marker>
            <c:symbol val="none"/>
          </c:marker>
          <c:xVal>
            <c:numRef>
              <c:f>'[Analyse RAPID 1111 stycast ET theorie.xlsx]SW  RAPID 3mu'!$B$8:$B$14</c:f>
              <c:numCache>
                <c:formatCode>General</c:formatCode>
                <c:ptCount val="7"/>
                <c:pt idx="0">
                  <c:v>300</c:v>
                </c:pt>
                <c:pt idx="1">
                  <c:v>240</c:v>
                </c:pt>
                <c:pt idx="2">
                  <c:v>200</c:v>
                </c:pt>
                <c:pt idx="3">
                  <c:v>150</c:v>
                </c:pt>
                <c:pt idx="4">
                  <c:v>120</c:v>
                </c:pt>
                <c:pt idx="5">
                  <c:v>100</c:v>
                </c:pt>
                <c:pt idx="6">
                  <c:v>80</c:v>
                </c:pt>
              </c:numCache>
            </c:numRef>
          </c:xVal>
          <c:yVal>
            <c:numRef>
              <c:f>'[Analyse RAPID 1111 stycast ET theorie.xlsx]SW  RAPID 3mu'!$M$8:$M$14</c:f>
              <c:numCache>
                <c:formatCode>0.00E+00</c:formatCode>
                <c:ptCount val="7"/>
                <c:pt idx="0">
                  <c:v>1.0002841322471845E-4</c:v>
                </c:pt>
                <c:pt idx="1">
                  <c:v>9.7841092185859302E-6</c:v>
                </c:pt>
                <c:pt idx="2">
                  <c:v>1.0260728618736502E-6</c:v>
                </c:pt>
                <c:pt idx="3">
                  <c:v>1.2817357993282809E-8</c:v>
                </c:pt>
                <c:pt idx="4">
                  <c:v>1.7760678715956935E-10</c:v>
                </c:pt>
                <c:pt idx="5">
                  <c:v>2.6230437132504045E-12</c:v>
                </c:pt>
                <c:pt idx="6">
                  <c:v>5.0829040231337743E-15</c:v>
                </c:pt>
              </c:numCache>
            </c:numRef>
          </c:yVal>
          <c:smooth val="1"/>
        </c:ser>
        <c:ser>
          <c:idx val="4"/>
          <c:order val="1"/>
          <c:tx>
            <c:strRef>
              <c:f>'[Analyse RAPID 1111 stycast ET theorie.xlsx]SW  RAPID 3mu'!$N$7</c:f>
              <c:strCache>
                <c:ptCount val="1"/>
                <c:pt idx="0">
                  <c:v>Jdiff</c:v>
                </c:pt>
              </c:strCache>
            </c:strRef>
          </c:tx>
          <c:spPr>
            <a:ln w="25400">
              <a:solidFill>
                <a:srgbClr val="92D050"/>
              </a:solidFill>
              <a:prstDash val="solid"/>
            </a:ln>
          </c:spPr>
          <c:marker>
            <c:symbol val="none"/>
          </c:marker>
          <c:xVal>
            <c:numRef>
              <c:f>'[Analyse RAPID 1111 stycast ET theorie.xlsx]SW  RAPID 3mu'!$B$8:$B$13</c:f>
              <c:numCache>
                <c:formatCode>General</c:formatCode>
                <c:ptCount val="6"/>
                <c:pt idx="0">
                  <c:v>300</c:v>
                </c:pt>
                <c:pt idx="1">
                  <c:v>240</c:v>
                </c:pt>
                <c:pt idx="2">
                  <c:v>200</c:v>
                </c:pt>
                <c:pt idx="3">
                  <c:v>150</c:v>
                </c:pt>
                <c:pt idx="4">
                  <c:v>120</c:v>
                </c:pt>
                <c:pt idx="5">
                  <c:v>100</c:v>
                </c:pt>
              </c:numCache>
            </c:numRef>
          </c:xVal>
          <c:yVal>
            <c:numRef>
              <c:f>'[Analyse RAPID 1111 stycast ET theorie.xlsx]SW  RAPID 3,3 mu'!$N$8:$N$14</c:f>
              <c:numCache>
                <c:formatCode>0.00E+00</c:formatCode>
                <c:ptCount val="7"/>
                <c:pt idx="0">
                  <c:v>1.2761789977864037E-2</c:v>
                </c:pt>
                <c:pt idx="1">
                  <c:v>1.8399607504785971E-4</c:v>
                </c:pt>
                <c:pt idx="2">
                  <c:v>2.985321794195176E-6</c:v>
                </c:pt>
                <c:pt idx="3">
                  <c:v>1.010973561050659E-9</c:v>
                </c:pt>
                <c:pt idx="4">
                  <c:v>4.2184248755645691E-13</c:v>
                </c:pt>
                <c:pt idx="5">
                  <c:v>2.0008020445594879E-16</c:v>
                </c:pt>
                <c:pt idx="6">
                  <c:v>2.4096836898520303E-21</c:v>
                </c:pt>
              </c:numCache>
            </c:numRef>
          </c:yVal>
          <c:smooth val="1"/>
        </c:ser>
        <c:ser>
          <c:idx val="9"/>
          <c:order val="2"/>
          <c:tx>
            <c:strRef>
              <c:f>'[Analyse RAPID 1111 stycast ET theorie.xlsx]SW  RAPID 3mu'!$B$36</c:f>
              <c:strCache>
                <c:ptCount val="1"/>
                <c:pt idx="0">
                  <c:v>FPA @ 3µm Jdark(6,3V) / M</c:v>
                </c:pt>
              </c:strCache>
            </c:strRef>
          </c:tx>
          <c:spPr>
            <a:ln>
              <a:noFill/>
            </a:ln>
          </c:spPr>
          <c:marker>
            <c:spPr>
              <a:solidFill>
                <a:srgbClr val="FF0000"/>
              </a:solidFill>
              <a:ln>
                <a:noFill/>
              </a:ln>
            </c:spPr>
          </c:marker>
          <c:xVal>
            <c:numRef>
              <c:f>'[Analyse RAPID 1111 stycast ET theorie.xlsx]SW  RAPID 3mu'!$B$38:$B$45</c:f>
              <c:numCache>
                <c:formatCode>General</c:formatCode>
                <c:ptCount val="8"/>
                <c:pt idx="0">
                  <c:v>82</c:v>
                </c:pt>
                <c:pt idx="1">
                  <c:v>90</c:v>
                </c:pt>
                <c:pt idx="2">
                  <c:v>100</c:v>
                </c:pt>
                <c:pt idx="3">
                  <c:v>110</c:v>
                </c:pt>
                <c:pt idx="4">
                  <c:v>120</c:v>
                </c:pt>
                <c:pt idx="5">
                  <c:v>140</c:v>
                </c:pt>
                <c:pt idx="6">
                  <c:v>160</c:v>
                </c:pt>
                <c:pt idx="7">
                  <c:v>190</c:v>
                </c:pt>
              </c:numCache>
            </c:numRef>
          </c:xVal>
          <c:yVal>
            <c:numRef>
              <c:f>'[Analyse RAPID 1111 stycast ET theorie.xlsx]SW  RAPID 3mu'!$C$38:$C$45</c:f>
              <c:numCache>
                <c:formatCode>0.00E+00</c:formatCode>
                <c:ptCount val="8"/>
                <c:pt idx="0">
                  <c:v>8.2521795241186805E-13</c:v>
                </c:pt>
                <c:pt idx="1">
                  <c:v>9.4634247311249804E-13</c:v>
                </c:pt>
                <c:pt idx="2">
                  <c:v>2.79245442182685E-12</c:v>
                </c:pt>
                <c:pt idx="3">
                  <c:v>1.1851115623903201E-11</c:v>
                </c:pt>
                <c:pt idx="4">
                  <c:v>8.44584803122586E-11</c:v>
                </c:pt>
                <c:pt idx="5">
                  <c:v>1.2737108304320601E-9</c:v>
                </c:pt>
                <c:pt idx="6">
                  <c:v>1.7293130970436701E-8</c:v>
                </c:pt>
                <c:pt idx="7">
                  <c:v>5.2942339385723102E-7</c:v>
                </c:pt>
              </c:numCache>
            </c:numRef>
          </c:yVal>
          <c:smooth val="0"/>
        </c:ser>
        <c:ser>
          <c:idx val="10"/>
          <c:order val="3"/>
          <c:tx>
            <c:strRef>
              <c:f>'[Analyse RAPID 1111 stycast ET theorie.xlsx]SW  RAPID 3mu'!$E$36</c:f>
              <c:strCache>
                <c:ptCount val="1"/>
                <c:pt idx="0">
                  <c:v>FPA @ 3µm Jdark (-0,2V)</c:v>
                </c:pt>
              </c:strCache>
            </c:strRef>
          </c:tx>
          <c:spPr>
            <a:ln>
              <a:noFill/>
            </a:ln>
          </c:spPr>
          <c:marker>
            <c:symbol val="triangle"/>
            <c:size val="7"/>
            <c:spPr>
              <a:solidFill>
                <a:srgbClr val="00B050"/>
              </a:solidFill>
              <a:ln>
                <a:noFill/>
              </a:ln>
            </c:spPr>
          </c:marker>
          <c:xVal>
            <c:numRef>
              <c:f>'[Analyse RAPID 1111 stycast ET theorie.xlsx]SW  RAPID 3mu'!$E$38:$E$45</c:f>
              <c:numCache>
                <c:formatCode>General</c:formatCode>
                <c:ptCount val="8"/>
                <c:pt idx="0">
                  <c:v>82</c:v>
                </c:pt>
                <c:pt idx="1">
                  <c:v>90</c:v>
                </c:pt>
                <c:pt idx="2">
                  <c:v>100</c:v>
                </c:pt>
                <c:pt idx="3">
                  <c:v>110</c:v>
                </c:pt>
                <c:pt idx="4">
                  <c:v>120</c:v>
                </c:pt>
                <c:pt idx="5">
                  <c:v>140</c:v>
                </c:pt>
                <c:pt idx="6">
                  <c:v>160</c:v>
                </c:pt>
                <c:pt idx="7">
                  <c:v>190</c:v>
                </c:pt>
              </c:numCache>
            </c:numRef>
          </c:xVal>
          <c:yVal>
            <c:numRef>
              <c:f>'[Analyse RAPID 1111 stycast ET theorie.xlsx]SW  RAPID 3mu'!$F$38:$F$45</c:f>
              <c:numCache>
                <c:formatCode>0.00E+00</c:formatCode>
                <c:ptCount val="8"/>
                <c:pt idx="0">
                  <c:v>9.45079175731804E-13</c:v>
                </c:pt>
                <c:pt idx="1">
                  <c:v>1.0340042758088601E-12</c:v>
                </c:pt>
                <c:pt idx="2">
                  <c:v>1.1938272146232999E-12</c:v>
                </c:pt>
                <c:pt idx="3">
                  <c:v>2.0033075839658301E-12</c:v>
                </c:pt>
                <c:pt idx="4">
                  <c:v>6.2229542792597894E-12</c:v>
                </c:pt>
                <c:pt idx="5">
                  <c:v>1.5581376929032199E-10</c:v>
                </c:pt>
                <c:pt idx="6">
                  <c:v>4.8238939709133601E-9</c:v>
                </c:pt>
                <c:pt idx="7">
                  <c:v>4.2887274424235E-7</c:v>
                </c:pt>
              </c:numCache>
            </c:numRef>
          </c:yVal>
          <c:smooth val="0"/>
        </c:ser>
        <c:dLbls>
          <c:showLegendKey val="0"/>
          <c:showVal val="0"/>
          <c:showCatName val="0"/>
          <c:showSerName val="0"/>
          <c:showPercent val="0"/>
          <c:showBubbleSize val="0"/>
        </c:dLbls>
        <c:axId val="48064768"/>
        <c:axId val="48065344"/>
      </c:scatterChart>
      <c:valAx>
        <c:axId val="48064768"/>
        <c:scaling>
          <c:orientation val="minMax"/>
          <c:max val="250"/>
          <c:min val="50"/>
        </c:scaling>
        <c:delete val="0"/>
        <c:axPos val="b"/>
        <c:majorGridlines>
          <c:spPr>
            <a:ln w="3175">
              <a:solidFill>
                <a:srgbClr val="C0C0C0"/>
              </a:solidFill>
              <a:prstDash val="solid"/>
            </a:ln>
          </c:spPr>
        </c:majorGridlines>
        <c:title>
          <c:tx>
            <c:rich>
              <a:bodyPr/>
              <a:lstStyle/>
              <a:p>
                <a:pPr>
                  <a:defRPr sz="1200" b="1" i="0" u="none" strike="noStrike" baseline="0">
                    <a:solidFill>
                      <a:srgbClr val="000000"/>
                    </a:solidFill>
                    <a:latin typeface="Arial"/>
                    <a:ea typeface="Arial"/>
                    <a:cs typeface="Arial"/>
                  </a:defRPr>
                </a:pPr>
                <a:r>
                  <a:rPr lang="fr-FR" sz="1200"/>
                  <a:t>T(K)</a:t>
                </a:r>
              </a:p>
            </c:rich>
          </c:tx>
          <c:layout>
            <c:manualLayout>
              <c:xMode val="edge"/>
              <c:yMode val="edge"/>
              <c:x val="0.52325611914789716"/>
              <c:y val="0.91956613032066636"/>
            </c:manualLayout>
          </c:layout>
          <c:overlay val="0"/>
          <c:spPr>
            <a:noFill/>
            <a:ln w="25400">
              <a:noFill/>
            </a:ln>
          </c:spPr>
        </c:title>
        <c:numFmt formatCode="General" sourceLinked="1"/>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48065344"/>
        <c:crossesAt val="9.9999999999999995E-21"/>
        <c:crossBetween val="midCat"/>
      </c:valAx>
      <c:valAx>
        <c:axId val="48065344"/>
        <c:scaling>
          <c:logBase val="10"/>
          <c:orientation val="minMax"/>
          <c:max val="1.0000000000000002E-2"/>
          <c:min val="1.0000000000000009E-15"/>
        </c:scaling>
        <c:delete val="0"/>
        <c:axPos val="l"/>
        <c:majorGridlines>
          <c:spPr>
            <a:ln w="3175">
              <a:solidFill>
                <a:srgbClr val="C0C0C0"/>
              </a:solidFill>
              <a:prstDash val="solid"/>
            </a:ln>
          </c:spPr>
        </c:majorGridlines>
        <c:title>
          <c:tx>
            <c:rich>
              <a:bodyPr/>
              <a:lstStyle/>
              <a:p>
                <a:pPr>
                  <a:defRPr sz="1100" b="1" i="0" u="none" strike="noStrike" baseline="0">
                    <a:solidFill>
                      <a:srgbClr val="000000"/>
                    </a:solidFill>
                    <a:latin typeface="Arial"/>
                    <a:ea typeface="Arial"/>
                    <a:cs typeface="Arial"/>
                  </a:defRPr>
                </a:pPr>
                <a:r>
                  <a:rPr lang="fr-FR" sz="1100"/>
                  <a:t>Jdark (A/cm²)</a:t>
                </a:r>
              </a:p>
            </c:rich>
          </c:tx>
          <c:layout>
            <c:manualLayout>
              <c:xMode val="edge"/>
              <c:yMode val="edge"/>
              <c:x val="1.7350524303318425E-2"/>
              <c:y val="0.35004969039064293"/>
            </c:manualLayout>
          </c:layout>
          <c:overlay val="0"/>
          <c:spPr>
            <a:noFill/>
            <a:ln w="25400">
              <a:noFill/>
            </a:ln>
          </c:spPr>
        </c:title>
        <c:numFmt formatCode="0.E+00" sourceLinked="0"/>
        <c:majorTickMark val="out"/>
        <c:minorTickMark val="none"/>
        <c:tickLblPos val="nextTo"/>
        <c:spPr>
          <a:ln w="3175">
            <a:solidFill>
              <a:srgbClr val="000000"/>
            </a:solidFill>
            <a:prstDash val="solid"/>
          </a:ln>
        </c:spPr>
        <c:txPr>
          <a:bodyPr rot="0" vert="horz"/>
          <a:lstStyle/>
          <a:p>
            <a:pPr>
              <a:defRPr sz="1000" b="0" i="0" u="none" strike="noStrike" baseline="0">
                <a:solidFill>
                  <a:srgbClr val="000000"/>
                </a:solidFill>
                <a:latin typeface="Arial"/>
                <a:ea typeface="Arial"/>
                <a:cs typeface="Arial"/>
              </a:defRPr>
            </a:pPr>
            <a:endParaRPr lang="it-IT"/>
          </a:p>
        </c:txPr>
        <c:crossAx val="48064768"/>
        <c:crosses val="autoZero"/>
        <c:crossBetween val="midCat"/>
      </c:valAx>
      <c:spPr>
        <a:solidFill>
          <a:srgbClr val="FFFFFF"/>
        </a:solidFill>
        <a:ln w="12700">
          <a:solidFill>
            <a:srgbClr val="808080"/>
          </a:solidFill>
          <a:prstDash val="solid"/>
        </a:ln>
      </c:spPr>
    </c:plotArea>
    <c:legend>
      <c:legendPos val="r"/>
      <c:layout>
        <c:manualLayout>
          <c:xMode val="edge"/>
          <c:yMode val="edge"/>
          <c:x val="0.17477759055520969"/>
          <c:y val="5.6941416805657924E-2"/>
          <c:w val="0.34921217610251032"/>
          <c:h val="0.35743170034780136"/>
        </c:manualLayout>
      </c:layout>
      <c:overlay val="0"/>
      <c:spPr>
        <a:solidFill>
          <a:srgbClr val="FFFFFF"/>
        </a:solidFill>
        <a:ln w="3175">
          <a:solidFill>
            <a:srgbClr val="000000"/>
          </a:solidFill>
          <a:prstDash val="solid"/>
        </a:ln>
      </c:spPr>
      <c:txPr>
        <a:bodyPr/>
        <a:lstStyle/>
        <a:p>
          <a:pPr>
            <a:defRPr sz="900" b="0" i="0" u="none" strike="noStrike" baseline="0">
              <a:solidFill>
                <a:srgbClr val="000000"/>
              </a:solidFill>
              <a:latin typeface="Arial"/>
              <a:ea typeface="Arial"/>
              <a:cs typeface="Arial"/>
            </a:defRPr>
          </a:pPr>
          <a:endParaRPr lang="it-IT"/>
        </a:p>
      </c:txPr>
    </c:legend>
    <c:plotVisOnly val="1"/>
    <c:dispBlanksAs val="gap"/>
    <c:showDLblsOverMax val="0"/>
  </c:chart>
  <c:spPr>
    <a:solidFill>
      <a:srgbClr val="FFFFFF"/>
    </a:solidFill>
    <a:ln w="3175">
      <a:noFill/>
      <a:prstDash val="solid"/>
    </a:ln>
  </c:spPr>
  <c:txPr>
    <a:bodyPr/>
    <a:lstStyle/>
    <a:p>
      <a:pPr>
        <a:defRPr sz="1000" b="0" i="0" u="none" strike="noStrike" baseline="0">
          <a:solidFill>
            <a:srgbClr val="000000"/>
          </a:solidFill>
          <a:latin typeface="Arial"/>
          <a:ea typeface="Arial"/>
          <a:cs typeface="Arial"/>
        </a:defRPr>
      </a:pPr>
      <a:endParaRPr lang="it-IT"/>
    </a:p>
  </c:txPr>
  <c:externalData r:id="rId1">
    <c:autoUpdate val="0"/>
  </c:externalData>
  <c:userShapes r:id="rId2"/>
</c:chartSpace>
</file>

<file path=ppt/drawings/_rels/vmlDrawing1.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1.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9.wmf"/><Relationship Id="rId1" Type="http://schemas.openxmlformats.org/officeDocument/2006/relationships/image" Target="../media/image28.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5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63.wmf"/></Relationships>
</file>

<file path=ppt/drawings/drawing1.xml><?xml version="1.0" encoding="utf-8"?>
<c:userShapes xmlns:c="http://schemas.openxmlformats.org/drawingml/2006/chart">
  <cdr:relSizeAnchor xmlns:cdr="http://schemas.openxmlformats.org/drawingml/2006/chartDrawing">
    <cdr:from>
      <cdr:x>0.50342</cdr:x>
      <cdr:y>0.54545</cdr:y>
    </cdr:from>
    <cdr:to>
      <cdr:x>0.66781</cdr:x>
      <cdr:y>0.82698</cdr:y>
    </cdr:to>
    <cdr:sp macro="" textlink="">
      <cdr:nvSpPr>
        <cdr:cNvPr id="2" name="ZoneTexte 1"/>
        <cdr:cNvSpPr txBox="1"/>
      </cdr:nvSpPr>
      <cdr:spPr>
        <a:xfrm xmlns:a="http://schemas.openxmlformats.org/drawingml/2006/main">
          <a:off x="2800350" y="1771649"/>
          <a:ext cx="914400" cy="91440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fr-FR" sz="1100"/>
        </a:p>
      </cdr:txBody>
    </cdr:sp>
  </cdr:relSizeAnchor>
  <cdr:relSizeAnchor xmlns:cdr="http://schemas.openxmlformats.org/drawingml/2006/chartDrawing">
    <cdr:from>
      <cdr:x>0.60274</cdr:x>
      <cdr:y>0.61338</cdr:y>
    </cdr:from>
    <cdr:to>
      <cdr:x>0.90411</cdr:x>
      <cdr:y>0.70722</cdr:y>
    </cdr:to>
    <cdr:sp macro="" textlink="">
      <cdr:nvSpPr>
        <cdr:cNvPr id="3" name="ZoneTexte 2"/>
        <cdr:cNvSpPr txBox="1"/>
      </cdr:nvSpPr>
      <cdr:spPr>
        <a:xfrm xmlns:a="http://schemas.openxmlformats.org/drawingml/2006/main">
          <a:off x="3352783" y="2372040"/>
          <a:ext cx="1676418" cy="362893"/>
        </a:xfrm>
        <a:prstGeom xmlns:a="http://schemas.openxmlformats.org/drawingml/2006/main" prst="rect">
          <a:avLst/>
        </a:prstGeom>
        <a:ln xmlns:a="http://schemas.openxmlformats.org/drawingml/2006/main">
          <a:solidFill>
            <a:schemeClr val="bg1"/>
          </a:solidFill>
        </a:ln>
      </cdr:spPr>
      <cdr:style>
        <a:lnRef xmlns:a="http://schemas.openxmlformats.org/drawingml/2006/main" idx="2">
          <a:schemeClr val="accent1"/>
        </a:lnRef>
        <a:fillRef xmlns:a="http://schemas.openxmlformats.org/drawingml/2006/main" idx="1">
          <a:schemeClr val="lt1"/>
        </a:fillRef>
        <a:effectRef xmlns:a="http://schemas.openxmlformats.org/drawingml/2006/main" idx="0">
          <a:schemeClr val="accent1"/>
        </a:effectRef>
        <a:fontRef xmlns:a="http://schemas.openxmlformats.org/drawingml/2006/main" idx="minor">
          <a:schemeClr val="dk1"/>
        </a:fontRef>
      </cdr:style>
      <cdr:txBody>
        <a:bodyPr xmlns:a="http://schemas.openxmlformats.org/drawingml/2006/main" vertOverflow="clip" wrap="none" rtlCol="0"/>
        <a:lstStyle xmlns:a="http://schemas.openxmlformats.org/drawingml/2006/main"/>
        <a:p xmlns:a="http://schemas.openxmlformats.org/drawingml/2006/main">
          <a:r>
            <a:rPr lang="fr-FR" sz="1400">
              <a:solidFill>
                <a:srgbClr val="0070C0"/>
              </a:solidFill>
            </a:rPr>
            <a:t>ROIC Glow ~ 50</a:t>
          </a:r>
          <a:r>
            <a:rPr lang="fr-FR" sz="1400" baseline="0">
              <a:solidFill>
                <a:srgbClr val="0070C0"/>
              </a:solidFill>
            </a:rPr>
            <a:t> e-/s/pixel</a:t>
          </a:r>
          <a:endParaRPr lang="fr-FR" sz="1400">
            <a:solidFill>
              <a:srgbClr val="0070C0"/>
            </a:solidFill>
          </a:endParaRPr>
        </a:p>
      </cdr:txBody>
    </cdr:sp>
  </cdr:relSizeAnchor>
  <cdr:relSizeAnchor xmlns:cdr="http://schemas.openxmlformats.org/drawingml/2006/chartDrawing">
    <cdr:from>
      <cdr:x>0.20891</cdr:x>
      <cdr:y>0.68473</cdr:y>
    </cdr:from>
    <cdr:to>
      <cdr:x>0.77398</cdr:x>
      <cdr:y>0.68473</cdr:y>
    </cdr:to>
    <cdr:cxnSp macro="">
      <cdr:nvCxnSpPr>
        <cdr:cNvPr id="19" name="Connecteur droit 18"/>
        <cdr:cNvCxnSpPr/>
      </cdr:nvCxnSpPr>
      <cdr:spPr>
        <a:xfrm xmlns:a="http://schemas.openxmlformats.org/drawingml/2006/main">
          <a:off x="1162064" y="2647961"/>
          <a:ext cx="3143259" cy="0"/>
        </a:xfrm>
        <a:prstGeom xmlns:a="http://schemas.openxmlformats.org/drawingml/2006/main" prst="line">
          <a:avLst/>
        </a:prstGeom>
        <a:ln xmlns:a="http://schemas.openxmlformats.org/drawingml/2006/main" w="19050">
          <a:solidFill>
            <a:srgbClr val="0070C0"/>
          </a:solidFill>
          <a:prstDash val="dash"/>
        </a:ln>
      </cdr:spPr>
      <cdr: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7650"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fr-FR"/>
          </a:p>
        </p:txBody>
      </p:sp>
      <p:sp>
        <p:nvSpPr>
          <p:cNvPr id="27651" name="Rectangle 3"/>
          <p:cNvSpPr>
            <a:spLocks noGrp="1" noChangeArrowheads="1"/>
          </p:cNvSpPr>
          <p:nvPr>
            <p:ph type="dt" sz="quarter"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fr-FR"/>
          </a:p>
        </p:txBody>
      </p:sp>
      <p:sp>
        <p:nvSpPr>
          <p:cNvPr id="27652" name="Rectangle 4"/>
          <p:cNvSpPr>
            <a:spLocks noGrp="1" noChangeArrowheads="1"/>
          </p:cNvSpPr>
          <p:nvPr>
            <p:ph type="ftr" sz="quarter" idx="2"/>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fr-FR"/>
          </a:p>
        </p:txBody>
      </p:sp>
      <p:sp>
        <p:nvSpPr>
          <p:cNvPr id="27653" name="Rectangle 5"/>
          <p:cNvSpPr>
            <a:spLocks noGrp="1" noChangeArrowheads="1"/>
          </p:cNvSpPr>
          <p:nvPr>
            <p:ph type="sldNum" sz="quarter" idx="3"/>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6E710FDD-02E1-47C0-A2A0-CE32993FD179}" type="slidenum">
              <a:rPr lang="fr-FR"/>
              <a:pPr>
                <a:defRPr/>
              </a:pPr>
              <a:t>‹N›</a:t>
            </a:fld>
            <a:endParaRPr lang="fr-FR"/>
          </a:p>
        </p:txBody>
      </p:sp>
    </p:spTree>
    <p:extLst>
      <p:ext uri="{BB962C8B-B14F-4D97-AF65-F5344CB8AC3E}">
        <p14:creationId xmlns:p14="http://schemas.microsoft.com/office/powerpoint/2010/main" val="167395060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1746" name="Rectangle 2"/>
          <p:cNvSpPr>
            <a:spLocks noGrp="1" noChangeArrowheads="1"/>
          </p:cNvSpPr>
          <p:nvPr>
            <p:ph type="hdr" sz="quarter"/>
          </p:nvPr>
        </p:nvSpPr>
        <p:spPr bwMode="auto">
          <a:xfrm>
            <a:off x="0"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fr-FR"/>
          </a:p>
        </p:txBody>
      </p:sp>
      <p:sp>
        <p:nvSpPr>
          <p:cNvPr id="31747" name="Rectangle 3"/>
          <p:cNvSpPr>
            <a:spLocks noGrp="1" noChangeArrowheads="1"/>
          </p:cNvSpPr>
          <p:nvPr>
            <p:ph type="dt" idx="1"/>
          </p:nvPr>
        </p:nvSpPr>
        <p:spPr bwMode="auto">
          <a:xfrm>
            <a:off x="3849688" y="0"/>
            <a:ext cx="2946400" cy="496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fr-FR"/>
          </a:p>
        </p:txBody>
      </p:sp>
      <p:sp>
        <p:nvSpPr>
          <p:cNvPr id="33796"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31749" name="Rectangle 5"/>
          <p:cNvSpPr>
            <a:spLocks noGrp="1" noChangeArrowheads="1"/>
          </p:cNvSpPr>
          <p:nvPr>
            <p:ph type="body" sz="quarter" idx="3"/>
          </p:nvPr>
        </p:nvSpPr>
        <p:spPr bwMode="auto">
          <a:xfrm>
            <a:off x="679450" y="4714875"/>
            <a:ext cx="5438775" cy="4467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noProof="0" smtClean="0"/>
              <a:t>Cliquez pour modifier les styles du texte du masque</a:t>
            </a:r>
          </a:p>
          <a:p>
            <a:pPr lvl="1"/>
            <a:r>
              <a:rPr lang="fr-FR" noProof="0" smtClean="0"/>
              <a:t>Deuxième niveau</a:t>
            </a:r>
          </a:p>
          <a:p>
            <a:pPr lvl="2"/>
            <a:r>
              <a:rPr lang="fr-FR" noProof="0" smtClean="0"/>
              <a:t>Troisième niveau</a:t>
            </a:r>
          </a:p>
          <a:p>
            <a:pPr lvl="3"/>
            <a:r>
              <a:rPr lang="fr-FR" noProof="0" smtClean="0"/>
              <a:t>Quatrième niveau</a:t>
            </a:r>
          </a:p>
          <a:p>
            <a:pPr lvl="4"/>
            <a:r>
              <a:rPr lang="fr-FR" noProof="0" smtClean="0"/>
              <a:t>Cinquième niveau</a:t>
            </a:r>
          </a:p>
        </p:txBody>
      </p:sp>
      <p:sp>
        <p:nvSpPr>
          <p:cNvPr id="31750" name="Rectangle 6"/>
          <p:cNvSpPr>
            <a:spLocks noGrp="1" noChangeArrowheads="1"/>
          </p:cNvSpPr>
          <p:nvPr>
            <p:ph type="ftr" sz="quarter" idx="4"/>
          </p:nvPr>
        </p:nvSpPr>
        <p:spPr bwMode="auto">
          <a:xfrm>
            <a:off x="0"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fr-FR"/>
          </a:p>
        </p:txBody>
      </p:sp>
      <p:sp>
        <p:nvSpPr>
          <p:cNvPr id="31751" name="Rectangle 7"/>
          <p:cNvSpPr>
            <a:spLocks noGrp="1" noChangeArrowheads="1"/>
          </p:cNvSpPr>
          <p:nvPr>
            <p:ph type="sldNum" sz="quarter" idx="5"/>
          </p:nvPr>
        </p:nvSpPr>
        <p:spPr bwMode="auto">
          <a:xfrm>
            <a:off x="3849688" y="9428163"/>
            <a:ext cx="2946400" cy="496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8CEA5D32-3BB8-4EC8-BC15-AB54483BF5F0}" type="slidenum">
              <a:rPr lang="fr-FR"/>
              <a:pPr>
                <a:defRPr/>
              </a:pPr>
              <a:t>‹N›</a:t>
            </a:fld>
            <a:endParaRPr lang="fr-FR"/>
          </a:p>
        </p:txBody>
      </p:sp>
    </p:spTree>
    <p:extLst>
      <p:ext uri="{BB962C8B-B14F-4D97-AF65-F5344CB8AC3E}">
        <p14:creationId xmlns:p14="http://schemas.microsoft.com/office/powerpoint/2010/main" val="276783062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0269E11F-8545-4B73-80CE-0FD74BEEAFD5}" type="slidenum">
              <a:rPr lang="fr-FR"/>
              <a:pPr eaLnBrk="1" hangingPunct="1"/>
              <a:t>2</a:t>
            </a:fld>
            <a:endParaRPr lang="fr-FR"/>
          </a:p>
        </p:txBody>
      </p:sp>
      <p:sp>
        <p:nvSpPr>
          <p:cNvPr id="34819" name="Rectangle 2"/>
          <p:cNvSpPr>
            <a:spLocks noGrp="1" noRot="1" noChangeAspect="1" noChangeArrowheads="1" noTextEdit="1"/>
          </p:cNvSpPr>
          <p:nvPr>
            <p:ph type="sldImg"/>
          </p:nvPr>
        </p:nvSpPr>
        <p:spPr>
          <a:xfrm>
            <a:off x="915988" y="742950"/>
            <a:ext cx="4965700" cy="3724275"/>
          </a:xfrm>
          <a:ln/>
        </p:spPr>
      </p:sp>
      <p:sp>
        <p:nvSpPr>
          <p:cNvPr id="34820" name="Rectangle 3"/>
          <p:cNvSpPr>
            <a:spLocks noGrp="1" noChangeArrowheads="1"/>
          </p:cNvSpPr>
          <p:nvPr>
            <p:ph type="body" idx="1"/>
          </p:nvPr>
        </p:nvSpPr>
        <p:spPr>
          <a:xfrm>
            <a:off x="906463" y="4716463"/>
            <a:ext cx="4984750" cy="4467225"/>
          </a:xfrm>
          <a:noFill/>
        </p:spPr>
        <p:txBody>
          <a:bodyPr/>
          <a:lstStyle/>
          <a:p>
            <a:pPr eaLnBrk="1" hangingPunct="1"/>
            <a:endParaRPr lang="en-US" sz="1800"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E68F4EDB-9970-4CB2-B306-D9F5084A393F}" type="slidenum">
              <a:rPr lang="fr-FR"/>
              <a:pPr eaLnBrk="1" hangingPunct="1"/>
              <a:t>9</a:t>
            </a:fld>
            <a:endParaRPr lang="fr-FR"/>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n-US"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Here is plotted the evolution of the median current density</a:t>
            </a:r>
            <a:r>
              <a:rPr lang="en-US" baseline="0" noProof="0" dirty="0" smtClean="0"/>
              <a:t> with temperature for the 64 top lines of the FPA witch are less affected by the glow. Even for these lines we are limited by the glow at a value of about 50 </a:t>
            </a:r>
            <a:r>
              <a:rPr lang="en-US" baseline="0" noProof="0" dirty="0" err="1" smtClean="0"/>
              <a:t>elec</a:t>
            </a:r>
            <a:r>
              <a:rPr lang="en-US" baseline="0" noProof="0" dirty="0" smtClean="0"/>
              <a:t> per sec. </a:t>
            </a:r>
          </a:p>
          <a:p>
            <a:endParaRPr lang="en-US" baseline="0" noProof="0" dirty="0" smtClean="0"/>
          </a:p>
          <a:p>
            <a:r>
              <a:rPr lang="en-US" baseline="0" noProof="0" dirty="0" smtClean="0"/>
              <a:t>Anyway we can observe interesting things. First at high bias voltage, ...</a:t>
            </a:r>
          </a:p>
          <a:p>
            <a:r>
              <a:rPr lang="en-US" baseline="0" noProof="0" dirty="0" smtClean="0"/>
              <a:t>At low bias …</a:t>
            </a:r>
          </a:p>
          <a:p>
            <a:endParaRPr lang="en-US" baseline="0" noProof="0" dirty="0" smtClean="0"/>
          </a:p>
        </p:txBody>
      </p:sp>
      <p:sp>
        <p:nvSpPr>
          <p:cNvPr id="4" name="Espace réservé du pied de page 3"/>
          <p:cNvSpPr>
            <a:spLocks noGrp="1"/>
          </p:cNvSpPr>
          <p:nvPr>
            <p:ph type="ftr" sz="quarter" idx="10"/>
          </p:nvPr>
        </p:nvSpPr>
        <p:spPr/>
        <p:txBody>
          <a:bodyPr/>
          <a:lstStyle/>
          <a:p>
            <a:pPr>
              <a:defRPr/>
            </a:pPr>
            <a:r>
              <a:rPr lang="fr-FR" smtClean="0"/>
              <a:t>CONFIDENTIEL</a:t>
            </a:r>
            <a:endParaRPr lang="fr-FR"/>
          </a:p>
        </p:txBody>
      </p:sp>
      <p:sp>
        <p:nvSpPr>
          <p:cNvPr id="5" name="Espace réservé du numéro de diapositive 4"/>
          <p:cNvSpPr>
            <a:spLocks noGrp="1"/>
          </p:cNvSpPr>
          <p:nvPr>
            <p:ph type="sldNum" sz="quarter" idx="11"/>
          </p:nvPr>
        </p:nvSpPr>
        <p:spPr/>
        <p:txBody>
          <a:bodyPr/>
          <a:lstStyle/>
          <a:p>
            <a:pPr>
              <a:defRPr/>
            </a:pPr>
            <a:fld id="{41390226-F639-43E1-AD44-30D181E5359B}" type="slidenum">
              <a:rPr lang="fr-FR" smtClean="0"/>
              <a:pPr>
                <a:defRPr/>
              </a:pPr>
              <a:t>18</a:t>
            </a:fld>
            <a:endParaRPr lang="fr-FR"/>
          </a:p>
        </p:txBody>
      </p:sp>
    </p:spTree>
    <p:extLst>
      <p:ext uri="{BB962C8B-B14F-4D97-AF65-F5344CB8AC3E}">
        <p14:creationId xmlns:p14="http://schemas.microsoft.com/office/powerpoint/2010/main" val="273364152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03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GB" smtClean="0">
              <a:ea typeface="ＭＳ Ｐゴシック" pitchFamily="1" charset="-128"/>
            </a:endParaRPr>
          </a:p>
        </p:txBody>
      </p:sp>
      <p:sp>
        <p:nvSpPr>
          <p:cNvPr id="1003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fld id="{1B51634C-9DE4-4246-90A7-250848FB582D}" type="slidenum">
              <a:rPr lang="it-IT" sz="1200" smtClean="0">
                <a:latin typeface="Calibri" pitchFamily="34" charset="0"/>
                <a:cs typeface="Arial" charset="0"/>
              </a:rPr>
              <a:pPr eaLnBrk="1" hangingPunct="1"/>
              <a:t>30</a:t>
            </a:fld>
            <a:endParaRPr lang="it-IT" sz="1200" smtClean="0">
              <a:latin typeface="Calibri" pitchFamily="34"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Now we will go on with the 3.3 µm cut off test results.</a:t>
            </a:r>
          </a:p>
          <a:p>
            <a:r>
              <a:rPr lang="en-US" noProof="0" dirty="0" smtClean="0"/>
              <a:t>For</a:t>
            </a:r>
            <a:r>
              <a:rPr lang="en-US" baseline="0" noProof="0" dirty="0" smtClean="0"/>
              <a:t> a reverse bias voltage of 8 volts we get a gain of 31 with a very good operability. </a:t>
            </a:r>
          </a:p>
          <a:p>
            <a:r>
              <a:rPr lang="en-US" baseline="0" noProof="0" dirty="0" smtClean="0"/>
              <a:t>We have also evaluated the excess noise factor. We get a mean value under 1 witch is not realistic. We think that it comes from an evolution of the effective </a:t>
            </a:r>
            <a:r>
              <a:rPr lang="en-US" baseline="0" noProof="0" dirty="0" err="1" smtClean="0"/>
              <a:t>quatum</a:t>
            </a:r>
            <a:r>
              <a:rPr lang="en-US" baseline="0" noProof="0" dirty="0" smtClean="0"/>
              <a:t> efficiency with the diode bias. </a:t>
            </a:r>
            <a:r>
              <a:rPr lang="en-US" noProof="0" dirty="0" smtClean="0"/>
              <a:t>In that case, the measure</a:t>
            </a:r>
            <a:r>
              <a:rPr lang="en-US" baseline="0" noProof="0" dirty="0" smtClean="0"/>
              <a:t> gives the true value of </a:t>
            </a:r>
            <a:r>
              <a:rPr lang="en-US" noProof="0" dirty="0" smtClean="0"/>
              <a:t>F multiply by the ratio between the low</a:t>
            </a:r>
            <a:r>
              <a:rPr lang="en-US" baseline="0" noProof="0" dirty="0" smtClean="0"/>
              <a:t> bias quantum efficiency to the high bias one.</a:t>
            </a:r>
            <a:endParaRPr lang="en-US" noProof="0" dirty="0"/>
          </a:p>
        </p:txBody>
      </p:sp>
      <p:sp>
        <p:nvSpPr>
          <p:cNvPr id="4" name="Espace réservé du pied de page 3"/>
          <p:cNvSpPr>
            <a:spLocks noGrp="1"/>
          </p:cNvSpPr>
          <p:nvPr>
            <p:ph type="ftr" sz="quarter" idx="10"/>
          </p:nvPr>
        </p:nvSpPr>
        <p:spPr/>
        <p:txBody>
          <a:bodyPr/>
          <a:lstStyle/>
          <a:p>
            <a:pPr>
              <a:defRPr/>
            </a:pPr>
            <a:r>
              <a:rPr lang="fr-FR" smtClean="0"/>
              <a:t>CONFIDENTIEL</a:t>
            </a:r>
            <a:endParaRPr lang="fr-FR"/>
          </a:p>
        </p:txBody>
      </p:sp>
      <p:sp>
        <p:nvSpPr>
          <p:cNvPr id="5" name="Espace réservé du numéro de diapositive 4"/>
          <p:cNvSpPr>
            <a:spLocks noGrp="1"/>
          </p:cNvSpPr>
          <p:nvPr>
            <p:ph type="sldNum" sz="quarter" idx="11"/>
          </p:nvPr>
        </p:nvSpPr>
        <p:spPr/>
        <p:txBody>
          <a:bodyPr/>
          <a:lstStyle/>
          <a:p>
            <a:pPr>
              <a:defRPr/>
            </a:pPr>
            <a:fld id="{41390226-F639-43E1-AD44-30D181E5359B}" type="slidenum">
              <a:rPr lang="fr-FR" smtClean="0"/>
              <a:pPr>
                <a:defRPr/>
              </a:pPr>
              <a:t>32</a:t>
            </a:fld>
            <a:endParaRPr lang="fr-FR"/>
          </a:p>
        </p:txBody>
      </p:sp>
    </p:spTree>
    <p:extLst>
      <p:ext uri="{BB962C8B-B14F-4D97-AF65-F5344CB8AC3E}">
        <p14:creationId xmlns:p14="http://schemas.microsoft.com/office/powerpoint/2010/main" val="42105836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So as we can’t access to</a:t>
            </a:r>
            <a:r>
              <a:rPr lang="en-US" baseline="0" noProof="0" dirty="0" smtClean="0"/>
              <a:t> the true value of F</a:t>
            </a:r>
            <a:r>
              <a:rPr lang="en-US" noProof="0" dirty="0" smtClean="0"/>
              <a:t>, the good figure of merit to quantify the information conservation is</a:t>
            </a:r>
            <a:r>
              <a:rPr lang="en-US" baseline="0" noProof="0" dirty="0" smtClean="0"/>
              <a:t> the quantum efficiency excess noise ratio. By definition this is the quantum efficiency at high bias voltage divide by the true value of F. As we have seen before this true F value is not accessible from direct measurement. Fortunately it can be measurable  parameters, the unity gain quantum efficiency and the previously measured F factor. In our case we get a mean array value of 0.57.</a:t>
            </a:r>
            <a:endParaRPr lang="en-US" noProof="0" dirty="0"/>
          </a:p>
        </p:txBody>
      </p:sp>
      <p:sp>
        <p:nvSpPr>
          <p:cNvPr id="4" name="Espace réservé du pied de page 3"/>
          <p:cNvSpPr>
            <a:spLocks noGrp="1"/>
          </p:cNvSpPr>
          <p:nvPr>
            <p:ph type="ftr" sz="quarter" idx="10"/>
          </p:nvPr>
        </p:nvSpPr>
        <p:spPr/>
        <p:txBody>
          <a:bodyPr/>
          <a:lstStyle/>
          <a:p>
            <a:pPr>
              <a:defRPr/>
            </a:pPr>
            <a:r>
              <a:rPr lang="fr-FR" smtClean="0"/>
              <a:t>CONFIDENTIEL</a:t>
            </a:r>
            <a:endParaRPr lang="fr-FR"/>
          </a:p>
        </p:txBody>
      </p:sp>
      <p:sp>
        <p:nvSpPr>
          <p:cNvPr id="5" name="Espace réservé du numéro de diapositive 4"/>
          <p:cNvSpPr>
            <a:spLocks noGrp="1"/>
          </p:cNvSpPr>
          <p:nvPr>
            <p:ph type="sldNum" sz="quarter" idx="11"/>
          </p:nvPr>
        </p:nvSpPr>
        <p:spPr/>
        <p:txBody>
          <a:bodyPr/>
          <a:lstStyle/>
          <a:p>
            <a:pPr>
              <a:defRPr/>
            </a:pPr>
            <a:fld id="{41390226-F639-43E1-AD44-30D181E5359B}" type="slidenum">
              <a:rPr lang="fr-FR" smtClean="0"/>
              <a:pPr>
                <a:defRPr/>
              </a:pPr>
              <a:t>33</a:t>
            </a:fld>
            <a:endParaRPr lang="fr-FR"/>
          </a:p>
        </p:txBody>
      </p:sp>
    </p:spTree>
    <p:extLst>
      <p:ext uri="{BB962C8B-B14F-4D97-AF65-F5344CB8AC3E}">
        <p14:creationId xmlns:p14="http://schemas.microsoft.com/office/powerpoint/2010/main" val="402256450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For this same FPA, the input</a:t>
            </a:r>
            <a:r>
              <a:rPr lang="en-US" baseline="0" noProof="0" dirty="0" smtClean="0"/>
              <a:t> referred noise in the dark at 600 µs integration time reaches a mean value of 1,7 electrons. </a:t>
            </a:r>
            <a:r>
              <a:rPr lang="en-US" i="1" baseline="0" noProof="0" dirty="0" smtClean="0"/>
              <a:t>Taking into account the previously calculated QEFR this gives a equivalent photon noise lower than 3 photons per pixel per frame.</a:t>
            </a:r>
            <a:endParaRPr lang="en-US" i="1" noProof="0" dirty="0"/>
          </a:p>
        </p:txBody>
      </p:sp>
      <p:sp>
        <p:nvSpPr>
          <p:cNvPr id="4" name="Espace réservé du pied de page 3"/>
          <p:cNvSpPr>
            <a:spLocks noGrp="1"/>
          </p:cNvSpPr>
          <p:nvPr>
            <p:ph type="ftr" sz="quarter" idx="10"/>
          </p:nvPr>
        </p:nvSpPr>
        <p:spPr/>
        <p:txBody>
          <a:bodyPr/>
          <a:lstStyle/>
          <a:p>
            <a:pPr>
              <a:defRPr/>
            </a:pPr>
            <a:r>
              <a:rPr lang="fr-FR" smtClean="0"/>
              <a:t>CONFIDENTIEL</a:t>
            </a:r>
            <a:endParaRPr lang="fr-FR"/>
          </a:p>
        </p:txBody>
      </p:sp>
      <p:sp>
        <p:nvSpPr>
          <p:cNvPr id="5" name="Espace réservé du numéro de diapositive 4"/>
          <p:cNvSpPr>
            <a:spLocks noGrp="1"/>
          </p:cNvSpPr>
          <p:nvPr>
            <p:ph type="sldNum" sz="quarter" idx="11"/>
          </p:nvPr>
        </p:nvSpPr>
        <p:spPr/>
        <p:txBody>
          <a:bodyPr/>
          <a:lstStyle/>
          <a:p>
            <a:pPr>
              <a:defRPr/>
            </a:pPr>
            <a:fld id="{41390226-F639-43E1-AD44-30D181E5359B}" type="slidenum">
              <a:rPr lang="fr-FR" smtClean="0"/>
              <a:pPr>
                <a:defRPr/>
              </a:pPr>
              <a:t>34</a:t>
            </a:fld>
            <a:endParaRPr lang="fr-FR"/>
          </a:p>
        </p:txBody>
      </p:sp>
    </p:spTree>
    <p:extLst>
      <p:ext uri="{BB962C8B-B14F-4D97-AF65-F5344CB8AC3E}">
        <p14:creationId xmlns:p14="http://schemas.microsoft.com/office/powerpoint/2010/main" val="25013566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noProof="0" dirty="0" smtClean="0"/>
              <a:t>Now I will switch on measurement in dark conditions. The FPA was use to evaluate the dark and gain normalized dark current evolution with</a:t>
            </a:r>
            <a:r>
              <a:rPr lang="en-US" baseline="0" noProof="0" dirty="0" smtClean="0"/>
              <a:t> photodiodes temperature. To get a significant signal level we had to use long integration time. As an example, you can seen here the raw images that we get for 600 µs integration time and 2s. We have observed an excess of current coming from the bottom of the FPA. We know now that this due to ROIC glow. </a:t>
            </a:r>
          </a:p>
          <a:p>
            <a:r>
              <a:rPr lang="en-US" noProof="0" dirty="0" smtClean="0"/>
              <a:t>As we will see later this glow doesn’t affect the FPA performance at the short integration times needed for astronomical applications</a:t>
            </a:r>
            <a:r>
              <a:rPr lang="en-US" baseline="0" noProof="0" dirty="0" smtClean="0"/>
              <a:t>.</a:t>
            </a:r>
            <a:endParaRPr lang="en-US" noProof="0" dirty="0" smtClean="0"/>
          </a:p>
        </p:txBody>
      </p:sp>
      <p:sp>
        <p:nvSpPr>
          <p:cNvPr id="4" name="Espace réservé du pied de page 3"/>
          <p:cNvSpPr>
            <a:spLocks noGrp="1"/>
          </p:cNvSpPr>
          <p:nvPr>
            <p:ph type="ftr" sz="quarter" idx="10"/>
          </p:nvPr>
        </p:nvSpPr>
        <p:spPr/>
        <p:txBody>
          <a:bodyPr/>
          <a:lstStyle/>
          <a:p>
            <a:pPr>
              <a:defRPr/>
            </a:pPr>
            <a:r>
              <a:rPr lang="fr-FR" smtClean="0"/>
              <a:t>CONFIDENTIEL</a:t>
            </a:r>
            <a:endParaRPr lang="fr-FR"/>
          </a:p>
        </p:txBody>
      </p:sp>
      <p:sp>
        <p:nvSpPr>
          <p:cNvPr id="5" name="Espace réservé du numéro de diapositive 4"/>
          <p:cNvSpPr>
            <a:spLocks noGrp="1"/>
          </p:cNvSpPr>
          <p:nvPr>
            <p:ph type="sldNum" sz="quarter" idx="11"/>
          </p:nvPr>
        </p:nvSpPr>
        <p:spPr/>
        <p:txBody>
          <a:bodyPr/>
          <a:lstStyle/>
          <a:p>
            <a:pPr>
              <a:defRPr/>
            </a:pPr>
            <a:fld id="{41390226-F639-43E1-AD44-30D181E5359B}" type="slidenum">
              <a:rPr lang="fr-FR" smtClean="0"/>
              <a:pPr>
                <a:defRPr/>
              </a:pPr>
              <a:t>45</a:t>
            </a:fld>
            <a:endParaRPr lang="fr-FR"/>
          </a:p>
        </p:txBody>
      </p:sp>
    </p:spTree>
    <p:extLst>
      <p:ext uri="{BB962C8B-B14F-4D97-AF65-F5344CB8AC3E}">
        <p14:creationId xmlns:p14="http://schemas.microsoft.com/office/powerpoint/2010/main" val="243916725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pic>
        <p:nvPicPr>
          <p:cNvPr id="4" name="Picture 14" descr="page1_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Rectangle 15"/>
          <p:cNvSpPr>
            <a:spLocks noGrp="1" noChangeArrowheads="1"/>
          </p:cNvSpPr>
          <p:nvPr>
            <p:ph type="subTitle" idx="1"/>
          </p:nvPr>
        </p:nvSpPr>
        <p:spPr>
          <a:xfrm>
            <a:off x="1331913" y="3886200"/>
            <a:ext cx="7632700" cy="1752600"/>
          </a:xfrm>
        </p:spPr>
        <p:txBody>
          <a:bodyPr/>
          <a:lstStyle>
            <a:lvl1pPr marL="0" indent="0">
              <a:buFont typeface="Wingdings" pitchFamily="2" charset="2"/>
              <a:buNone/>
              <a:defRPr/>
            </a:lvl1pPr>
          </a:lstStyle>
          <a:p>
            <a:pPr lvl="0"/>
            <a:r>
              <a:rPr lang="fr-FR" noProof="0" smtClean="0"/>
              <a:t>Cliquez pour modifier le style des sous-titres du masque</a:t>
            </a:r>
          </a:p>
        </p:txBody>
      </p:sp>
      <p:sp>
        <p:nvSpPr>
          <p:cNvPr id="7173" name="Rectangle 16"/>
          <p:cNvSpPr>
            <a:spLocks noGrp="1" noChangeArrowheads="1"/>
          </p:cNvSpPr>
          <p:nvPr>
            <p:ph type="ctrTitle"/>
          </p:nvPr>
        </p:nvSpPr>
        <p:spPr>
          <a:xfrm>
            <a:off x="1331913" y="2708275"/>
            <a:ext cx="7627937" cy="1152525"/>
          </a:xfrm>
        </p:spPr>
        <p:txBody>
          <a:bodyPr/>
          <a:lstStyle>
            <a:lvl1pPr>
              <a:defRPr sz="3600">
                <a:solidFill>
                  <a:schemeClr val="tx1"/>
                </a:solidFill>
              </a:defRPr>
            </a:lvl1pPr>
          </a:lstStyle>
          <a:p>
            <a:pPr lvl="0"/>
            <a:r>
              <a:rPr lang="fr-FR" noProof="0" smtClean="0"/>
              <a:t>Cliquez pour modifier le style du titre</a:t>
            </a:r>
          </a:p>
        </p:txBody>
      </p:sp>
    </p:spTree>
    <p:extLst>
      <p:ext uri="{BB962C8B-B14F-4D97-AF65-F5344CB8AC3E}">
        <p14:creationId xmlns:p14="http://schemas.microsoft.com/office/powerpoint/2010/main" val="3834922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4142875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59563" y="-17463"/>
            <a:ext cx="2087562" cy="6507163"/>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395288" y="-17463"/>
            <a:ext cx="6111875" cy="6507163"/>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131877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379413" y="252413"/>
            <a:ext cx="8386762" cy="61483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3" name="Rectangle 62"/>
          <p:cNvSpPr>
            <a:spLocks noGrp="1" noChangeArrowheads="1"/>
          </p:cNvSpPr>
          <p:nvPr>
            <p:ph type="dt" sz="half" idx="10"/>
          </p:nvPr>
        </p:nvSpPr>
        <p:spPr>
          <a:xfrm>
            <a:off x="457200" y="6356350"/>
            <a:ext cx="2133600" cy="365125"/>
          </a:xfrm>
          <a:prstGeom prst="rect">
            <a:avLst/>
          </a:prstGeom>
          <a:ln/>
        </p:spPr>
        <p:txBody>
          <a:bodyPr/>
          <a:lstStyle>
            <a:lvl1pPr>
              <a:defRPr/>
            </a:lvl1pPr>
          </a:lstStyle>
          <a:p>
            <a:pPr>
              <a:defRPr/>
            </a:pPr>
            <a:fld id="{BF562B63-2A67-475B-8BD9-36C038A58C15}" type="datetime1">
              <a:rPr lang="it-IT"/>
              <a:pPr>
                <a:defRPr/>
              </a:pPr>
              <a:t>09/10/2013</a:t>
            </a:fld>
            <a:endParaRPr lang="it-IT"/>
          </a:p>
        </p:txBody>
      </p:sp>
      <p:sp>
        <p:nvSpPr>
          <p:cNvPr id="4" name="Rectangle 63"/>
          <p:cNvSpPr>
            <a:spLocks noGrp="1" noChangeArrowheads="1"/>
          </p:cNvSpPr>
          <p:nvPr>
            <p:ph type="ftr" sz="quarter" idx="11"/>
          </p:nvPr>
        </p:nvSpPr>
        <p:spPr>
          <a:xfrm>
            <a:off x="3124200" y="6356350"/>
            <a:ext cx="2895600" cy="365125"/>
          </a:xfrm>
          <a:prstGeom prst="rect">
            <a:avLst/>
          </a:prstGeom>
          <a:ln/>
        </p:spPr>
        <p:txBody>
          <a:bodyPr/>
          <a:lstStyle>
            <a:lvl1pPr>
              <a:defRPr/>
            </a:lvl1pPr>
          </a:lstStyle>
          <a:p>
            <a:pPr>
              <a:defRPr/>
            </a:pPr>
            <a:r>
              <a:rPr lang="en-GB"/>
              <a:t>Selex Galileo Proprietary - In Strict Confidence</a:t>
            </a:r>
          </a:p>
        </p:txBody>
      </p:sp>
      <p:sp>
        <p:nvSpPr>
          <p:cNvPr id="5" name="Rectangle 64"/>
          <p:cNvSpPr>
            <a:spLocks noGrp="1" noChangeArrowheads="1"/>
          </p:cNvSpPr>
          <p:nvPr>
            <p:ph type="sldNum" sz="quarter" idx="12"/>
          </p:nvPr>
        </p:nvSpPr>
        <p:spPr>
          <a:xfrm>
            <a:off x="6553200" y="6356350"/>
            <a:ext cx="2133600" cy="365125"/>
          </a:xfrm>
          <a:prstGeom prst="rect">
            <a:avLst/>
          </a:prstGeom>
          <a:ln/>
        </p:spPr>
        <p:txBody>
          <a:bodyPr/>
          <a:lstStyle>
            <a:lvl1pPr>
              <a:defRPr/>
            </a:lvl1pPr>
          </a:lstStyle>
          <a:p>
            <a:pPr>
              <a:defRPr/>
            </a:pPr>
            <a:fld id="{2B1203F7-F963-4AD4-B2FE-FA355E95D6FB}" type="slidenum">
              <a:rPr lang="it-IT"/>
              <a:pPr>
                <a:defRPr/>
              </a:pPr>
              <a:t>‹N›</a:t>
            </a:fld>
            <a:endParaRPr lang="it-IT"/>
          </a:p>
        </p:txBody>
      </p:sp>
    </p:spTree>
    <p:extLst>
      <p:ext uri="{BB962C8B-B14F-4D97-AF65-F5344CB8AC3E}">
        <p14:creationId xmlns:p14="http://schemas.microsoft.com/office/powerpoint/2010/main" val="3489946972"/>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655468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Modifiez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Modifiez les styles du texte du masque</a:t>
            </a:r>
          </a:p>
        </p:txBody>
      </p:sp>
    </p:spTree>
    <p:extLst>
      <p:ext uri="{BB962C8B-B14F-4D97-AF65-F5344CB8AC3E}">
        <p14:creationId xmlns:p14="http://schemas.microsoft.com/office/powerpoint/2010/main" val="40277840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395288" y="1268413"/>
            <a:ext cx="4098925" cy="5221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6613" y="1268413"/>
            <a:ext cx="4100512" cy="522128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2454911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Modifiez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32657470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Tree>
    <p:extLst>
      <p:ext uri="{BB962C8B-B14F-4D97-AF65-F5344CB8AC3E}">
        <p14:creationId xmlns:p14="http://schemas.microsoft.com/office/powerpoint/2010/main" val="42772115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6524429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Modifiez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38497731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Modifiez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Tree>
    <p:extLst>
      <p:ext uri="{BB962C8B-B14F-4D97-AF65-F5344CB8AC3E}">
        <p14:creationId xmlns:p14="http://schemas.microsoft.com/office/powerpoint/2010/main" val="1512499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descr="fond"/>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52" name="Text Box 28"/>
          <p:cNvSpPr txBox="1">
            <a:spLocks noChangeArrowheads="1"/>
          </p:cNvSpPr>
          <p:nvPr/>
        </p:nvSpPr>
        <p:spPr bwMode="auto">
          <a:xfrm>
            <a:off x="7058025" y="6692900"/>
            <a:ext cx="1666875" cy="184150"/>
          </a:xfrm>
          <a:prstGeom prst="rect">
            <a:avLst/>
          </a:prstGeom>
          <a:noFill/>
          <a:ln w="9525">
            <a:noFill/>
            <a:miter lim="800000"/>
            <a:headEnd/>
            <a:tailEnd/>
          </a:ln>
          <a:effectLst/>
        </p:spPr>
        <p:txBody>
          <a:bodyPr>
            <a:spAutoFit/>
          </a:bodyPr>
          <a:lstStyle>
            <a:lvl1pPr>
              <a:defRPr>
                <a:solidFill>
                  <a:schemeClr val="tx1"/>
                </a:solidFill>
                <a:latin typeface="Arial" charset="0"/>
              </a:defRPr>
            </a:lvl1pPr>
            <a:lvl2pPr marL="37931725" indent="-37474525">
              <a:defRPr>
                <a:solidFill>
                  <a:schemeClr val="tx1"/>
                </a:solidFill>
                <a:latin typeface="Arial" charset="0"/>
              </a:defRPr>
            </a:lvl2pPr>
            <a:lvl3pPr>
              <a:defRPr>
                <a:solidFill>
                  <a:schemeClr val="tx1"/>
                </a:solidFill>
                <a:latin typeface="Arial" charset="0"/>
              </a:defRPr>
            </a:lvl3pPr>
            <a:lvl4pPr>
              <a:defRPr>
                <a:solidFill>
                  <a:schemeClr val="tx1"/>
                </a:solidFill>
                <a:latin typeface="Arial" charset="0"/>
              </a:defRPr>
            </a:lvl4pPr>
            <a:lvl5pPr>
              <a:defRPr>
                <a:solidFill>
                  <a:schemeClr val="tx1"/>
                </a:solidFill>
                <a:latin typeface="Arial" charset="0"/>
              </a:defRPr>
            </a:lvl5pPr>
            <a:lvl6pPr marL="457200" fontAlgn="base">
              <a:spcBef>
                <a:spcPct val="0"/>
              </a:spcBef>
              <a:spcAft>
                <a:spcPct val="0"/>
              </a:spcAft>
              <a:defRPr>
                <a:solidFill>
                  <a:schemeClr val="tx1"/>
                </a:solidFill>
                <a:latin typeface="Arial" charset="0"/>
              </a:defRPr>
            </a:lvl6pPr>
            <a:lvl7pPr marL="914400" fontAlgn="base">
              <a:spcBef>
                <a:spcPct val="0"/>
              </a:spcBef>
              <a:spcAft>
                <a:spcPct val="0"/>
              </a:spcAft>
              <a:defRPr>
                <a:solidFill>
                  <a:schemeClr val="tx1"/>
                </a:solidFill>
                <a:latin typeface="Arial" charset="0"/>
              </a:defRPr>
            </a:lvl7pPr>
            <a:lvl8pPr marL="1371600" fontAlgn="base">
              <a:spcBef>
                <a:spcPct val="0"/>
              </a:spcBef>
              <a:spcAft>
                <a:spcPct val="0"/>
              </a:spcAft>
              <a:defRPr>
                <a:solidFill>
                  <a:schemeClr val="tx1"/>
                </a:solidFill>
                <a:latin typeface="Arial" charset="0"/>
              </a:defRPr>
            </a:lvl8pPr>
            <a:lvl9pPr marL="1828800" fontAlgn="base">
              <a:spcBef>
                <a:spcPct val="0"/>
              </a:spcBef>
              <a:spcAft>
                <a:spcPct val="0"/>
              </a:spcAft>
              <a:defRPr>
                <a:solidFill>
                  <a:schemeClr val="tx1"/>
                </a:solidFill>
                <a:latin typeface="Arial" charset="0"/>
              </a:defRPr>
            </a:lvl9pPr>
          </a:lstStyle>
          <a:p>
            <a:pPr algn="r" eaLnBrk="0" hangingPunct="0">
              <a:defRPr/>
            </a:pPr>
            <a:r>
              <a:rPr lang="fr-FR" sz="600" smtClean="0">
                <a:solidFill>
                  <a:schemeClr val="bg2"/>
                </a:solidFill>
                <a:latin typeface="Calibri" pitchFamily="34" charset="0"/>
                <a:ea typeface="ＭＳ Ｐゴシック" pitchFamily="34" charset="-128"/>
              </a:rPr>
              <a:t>© CEA. All rights reserved</a:t>
            </a:r>
          </a:p>
        </p:txBody>
      </p:sp>
      <p:sp>
        <p:nvSpPr>
          <p:cNvPr id="1028" name="Rectangle 15"/>
          <p:cNvSpPr>
            <a:spLocks noGrp="1" noChangeArrowheads="1"/>
          </p:cNvSpPr>
          <p:nvPr>
            <p:ph type="body" idx="1"/>
          </p:nvPr>
        </p:nvSpPr>
        <p:spPr bwMode="auto">
          <a:xfrm>
            <a:off x="395288" y="1268413"/>
            <a:ext cx="8351837" cy="5221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fr-FR" smtClean="0"/>
              <a:t>Premier niveau</a:t>
            </a:r>
          </a:p>
          <a:p>
            <a:pPr lvl="1"/>
            <a:r>
              <a:rPr lang="fr-FR" smtClean="0"/>
              <a:t>Deuxième niveau</a:t>
            </a:r>
          </a:p>
          <a:p>
            <a:pPr lvl="2"/>
            <a:r>
              <a:rPr lang="fr-FR" smtClean="0"/>
              <a:t>Troisième niveau</a:t>
            </a:r>
          </a:p>
          <a:p>
            <a:pPr lvl="3"/>
            <a:r>
              <a:rPr lang="fr-FR" smtClean="0"/>
              <a:t>Quatrième niveau</a:t>
            </a:r>
          </a:p>
        </p:txBody>
      </p:sp>
      <p:sp>
        <p:nvSpPr>
          <p:cNvPr id="1029" name="Rectangle 16"/>
          <p:cNvSpPr>
            <a:spLocks noGrp="1" noChangeArrowheads="1"/>
          </p:cNvSpPr>
          <p:nvPr>
            <p:ph type="title"/>
          </p:nvPr>
        </p:nvSpPr>
        <p:spPr bwMode="auto">
          <a:xfrm>
            <a:off x="395288" y="-17463"/>
            <a:ext cx="8351837" cy="1214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fr-FR" smtClean="0"/>
              <a:t>Diaporama</a:t>
            </a:r>
          </a:p>
        </p:txBody>
      </p:sp>
      <p:sp>
        <p:nvSpPr>
          <p:cNvPr id="2" name="ZoneTexte 7"/>
          <p:cNvSpPr txBox="1">
            <a:spLocks noChangeArrowheads="1"/>
          </p:cNvSpPr>
          <p:nvPr/>
        </p:nvSpPr>
        <p:spPr bwMode="auto">
          <a:xfrm>
            <a:off x="3978275" y="6432550"/>
            <a:ext cx="3570287"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fontAlgn="base">
              <a:spcBef>
                <a:spcPct val="0"/>
              </a:spcBef>
              <a:spcAft>
                <a:spcPct val="0"/>
              </a:spcAft>
              <a:defRPr>
                <a:solidFill>
                  <a:schemeClr val="tx1"/>
                </a:solidFill>
                <a:latin typeface="Arial" charset="0"/>
              </a:defRPr>
            </a:lvl6pPr>
            <a:lvl7pPr marL="2971800" indent="-228600" fontAlgn="base">
              <a:spcBef>
                <a:spcPct val="0"/>
              </a:spcBef>
              <a:spcAft>
                <a:spcPct val="0"/>
              </a:spcAft>
              <a:defRPr>
                <a:solidFill>
                  <a:schemeClr val="tx1"/>
                </a:solidFill>
                <a:latin typeface="Arial" charset="0"/>
              </a:defRPr>
            </a:lvl7pPr>
            <a:lvl8pPr marL="3429000" indent="-228600" fontAlgn="base">
              <a:spcBef>
                <a:spcPct val="0"/>
              </a:spcBef>
              <a:spcAft>
                <a:spcPct val="0"/>
              </a:spcAft>
              <a:defRPr>
                <a:solidFill>
                  <a:schemeClr val="tx1"/>
                </a:solidFill>
                <a:latin typeface="Arial" charset="0"/>
              </a:defRPr>
            </a:lvl8pPr>
            <a:lvl9pPr marL="3886200" indent="-228600" fontAlgn="base">
              <a:spcBef>
                <a:spcPct val="0"/>
              </a:spcBef>
              <a:spcAft>
                <a:spcPct val="0"/>
              </a:spcAft>
              <a:defRPr>
                <a:solidFill>
                  <a:schemeClr val="tx1"/>
                </a:solidFill>
                <a:latin typeface="Arial" charset="0"/>
              </a:defRPr>
            </a:lvl9pPr>
          </a:lstStyle>
          <a:p>
            <a:pPr algn="r">
              <a:defRPr/>
            </a:pPr>
            <a:r>
              <a:rPr lang="fr-FR" sz="1200" dirty="0" smtClean="0">
                <a:solidFill>
                  <a:schemeClr val="bg2"/>
                </a:solidFill>
                <a:latin typeface="Calibri" pitchFamily="34" charset="0"/>
                <a:ea typeface="ＭＳ Ｐゴシック" pitchFamily="34" charset="-128"/>
              </a:rPr>
              <a:t> </a:t>
            </a:r>
            <a:r>
              <a:rPr lang="fr-FR" sz="1200" dirty="0" err="1" smtClean="0">
                <a:solidFill>
                  <a:schemeClr val="bg2"/>
                </a:solidFill>
                <a:latin typeface="Calibri" pitchFamily="34" charset="0"/>
                <a:ea typeface="ＭＳ Ｐゴシック" pitchFamily="34" charset="-128"/>
              </a:rPr>
              <a:t>Physics</a:t>
            </a:r>
            <a:r>
              <a:rPr lang="fr-FR" sz="1200" dirty="0" smtClean="0">
                <a:solidFill>
                  <a:schemeClr val="bg2"/>
                </a:solidFill>
                <a:latin typeface="Calibri" pitchFamily="34" charset="0"/>
                <a:ea typeface="ＭＳ Ｐゴシック" pitchFamily="34" charset="-128"/>
              </a:rPr>
              <a:t> and applications of </a:t>
            </a:r>
            <a:r>
              <a:rPr lang="fr-FR" sz="1200" dirty="0" err="1" smtClean="0">
                <a:solidFill>
                  <a:schemeClr val="bg2"/>
                </a:solidFill>
                <a:latin typeface="Calibri" pitchFamily="34" charset="0"/>
                <a:ea typeface="ＭＳ Ｐゴシック" pitchFamily="34" charset="-128"/>
              </a:rPr>
              <a:t>HgCdTe</a:t>
            </a:r>
            <a:r>
              <a:rPr lang="fr-FR" sz="1200" dirty="0" smtClean="0">
                <a:solidFill>
                  <a:schemeClr val="bg2"/>
                </a:solidFill>
                <a:latin typeface="Calibri" pitchFamily="34" charset="0"/>
                <a:ea typeface="ＭＳ Ｐゴシック" pitchFamily="34" charset="-128"/>
              </a:rPr>
              <a:t> </a:t>
            </a:r>
            <a:r>
              <a:rPr lang="fr-FR" sz="1200" dirty="0" err="1" smtClean="0">
                <a:solidFill>
                  <a:schemeClr val="bg2"/>
                </a:solidFill>
                <a:latin typeface="Calibri" pitchFamily="34" charset="0"/>
                <a:ea typeface="ＭＳ Ｐゴシック" pitchFamily="34" charset="-128"/>
              </a:rPr>
              <a:t>APDs</a:t>
            </a:r>
            <a:r>
              <a:rPr lang="fr-FR" sz="1200" dirty="0" smtClean="0">
                <a:solidFill>
                  <a:schemeClr val="bg2"/>
                </a:solidFill>
                <a:latin typeface="Calibri" pitchFamily="34" charset="0"/>
                <a:ea typeface="ＭＳ Ｐゴシック" pitchFamily="34" charset="-128"/>
              </a:rPr>
              <a:t>, </a:t>
            </a:r>
          </a:p>
          <a:p>
            <a:pPr algn="r">
              <a:defRPr/>
            </a:pPr>
            <a:r>
              <a:rPr lang="fr-FR" sz="1200" dirty="0" smtClean="0">
                <a:solidFill>
                  <a:schemeClr val="bg2"/>
                </a:solidFill>
                <a:latin typeface="Calibri" pitchFamily="34" charset="0"/>
                <a:ea typeface="ＭＳ Ｐゴシック" pitchFamily="34" charset="-128"/>
              </a:rPr>
              <a:t>Baker</a:t>
            </a:r>
            <a:r>
              <a:rPr lang="fr-FR" sz="1200" baseline="0" dirty="0" smtClean="0">
                <a:solidFill>
                  <a:schemeClr val="bg2"/>
                </a:solidFill>
                <a:latin typeface="Calibri" pitchFamily="34" charset="0"/>
                <a:ea typeface="ＭＳ Ｐゴシック" pitchFamily="34" charset="-128"/>
              </a:rPr>
              <a:t> and </a:t>
            </a:r>
            <a:r>
              <a:rPr lang="fr-FR" sz="1200" baseline="0" dirty="0" err="1" smtClean="0">
                <a:solidFill>
                  <a:schemeClr val="bg2"/>
                </a:solidFill>
                <a:latin typeface="Calibri" pitchFamily="34" charset="0"/>
                <a:ea typeface="ＭＳ Ｐゴシック" pitchFamily="34" charset="-128"/>
              </a:rPr>
              <a:t>Rothman</a:t>
            </a:r>
            <a:r>
              <a:rPr lang="fr-FR" sz="1200" baseline="0" dirty="0" smtClean="0">
                <a:solidFill>
                  <a:schemeClr val="bg2"/>
                </a:solidFill>
                <a:latin typeface="Calibri" pitchFamily="34" charset="0"/>
                <a:ea typeface="ＭＳ Ｐゴシック" pitchFamily="34" charset="-128"/>
              </a:rPr>
              <a:t> </a:t>
            </a:r>
            <a:r>
              <a:rPr lang="fr-FR" sz="1200" dirty="0" smtClean="0">
                <a:solidFill>
                  <a:schemeClr val="bg2"/>
                </a:solidFill>
                <a:latin typeface="Calibri" pitchFamily="34" charset="0"/>
                <a:ea typeface="ＭＳ Ｐゴシック" pitchFamily="34" charset="-128"/>
              </a:rPr>
              <a:t> 9.10/2013</a:t>
            </a:r>
          </a:p>
        </p:txBody>
      </p:sp>
      <p:sp>
        <p:nvSpPr>
          <p:cNvPr id="1030" name="ZoneTexte 9"/>
          <p:cNvSpPr txBox="1">
            <a:spLocks noChangeArrowheads="1"/>
          </p:cNvSpPr>
          <p:nvPr/>
        </p:nvSpPr>
        <p:spPr bwMode="auto">
          <a:xfrm>
            <a:off x="8553450" y="6472238"/>
            <a:ext cx="704850" cy="290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algn="ctr" eaLnBrk="0" fontAlgn="base" hangingPunct="0">
              <a:spcBef>
                <a:spcPct val="0"/>
              </a:spcBef>
              <a:spcAft>
                <a:spcPct val="0"/>
              </a:spcAft>
              <a:defRPr>
                <a:solidFill>
                  <a:schemeClr val="tx1"/>
                </a:solidFill>
                <a:latin typeface="Arial" pitchFamily="34" charset="0"/>
              </a:defRPr>
            </a:lvl6pPr>
            <a:lvl7pPr marL="2971800" indent="-228600" algn="ctr" eaLnBrk="0" fontAlgn="base" hangingPunct="0">
              <a:spcBef>
                <a:spcPct val="0"/>
              </a:spcBef>
              <a:spcAft>
                <a:spcPct val="0"/>
              </a:spcAft>
              <a:defRPr>
                <a:solidFill>
                  <a:schemeClr val="tx1"/>
                </a:solidFill>
                <a:latin typeface="Arial" pitchFamily="34" charset="0"/>
              </a:defRPr>
            </a:lvl7pPr>
            <a:lvl8pPr marL="3429000" indent="-228600" algn="ctr" eaLnBrk="0" fontAlgn="base" hangingPunct="0">
              <a:spcBef>
                <a:spcPct val="0"/>
              </a:spcBef>
              <a:spcAft>
                <a:spcPct val="0"/>
              </a:spcAft>
              <a:defRPr>
                <a:solidFill>
                  <a:schemeClr val="tx1"/>
                </a:solidFill>
                <a:latin typeface="Arial" pitchFamily="34" charset="0"/>
              </a:defRPr>
            </a:lvl8pPr>
            <a:lvl9pPr marL="3886200" indent="-228600" algn="ctr" eaLnBrk="0" fontAlgn="base" hangingPunct="0">
              <a:spcBef>
                <a:spcPct val="0"/>
              </a:spcBef>
              <a:spcAft>
                <a:spcPct val="0"/>
              </a:spcAft>
              <a:defRPr>
                <a:solidFill>
                  <a:schemeClr val="tx1"/>
                </a:solidFill>
                <a:latin typeface="Arial" pitchFamily="34" charset="0"/>
              </a:defRPr>
            </a:lvl9pPr>
          </a:lstStyle>
          <a:p>
            <a:pPr eaLnBrk="1" hangingPunct="1">
              <a:defRPr/>
            </a:pPr>
            <a:r>
              <a:rPr lang="fr-FR" sz="1300" b="1" smtClean="0">
                <a:solidFill>
                  <a:srgbClr val="0067A1"/>
                </a:solidFill>
                <a:latin typeface="Calibri" pitchFamily="34" charset="0"/>
                <a:cs typeface="Calibri" pitchFamily="34" charset="0"/>
              </a:rPr>
              <a:t>| </a:t>
            </a:r>
            <a:fld id="{D334F1AE-05B9-45E1-83AC-69D87592FC07}" type="slidenum">
              <a:rPr lang="fr-FR" sz="1300" b="1" smtClean="0">
                <a:solidFill>
                  <a:srgbClr val="0067A1"/>
                </a:solidFill>
                <a:latin typeface="Calibri" pitchFamily="34" charset="0"/>
                <a:cs typeface="Calibri" pitchFamily="34" charset="0"/>
              </a:rPr>
              <a:pPr eaLnBrk="1" hangingPunct="1">
                <a:defRPr/>
              </a:pPr>
              <a:t>‹N›</a:t>
            </a:fld>
            <a:endParaRPr lang="fr-FR" sz="1300" b="1" smtClean="0">
              <a:solidFill>
                <a:srgbClr val="0067A1"/>
              </a:solidFill>
              <a:latin typeface="Calibri" pitchFamily="34" charset="0"/>
              <a:cs typeface="Calibri" pitchFamily="34" charset="0"/>
            </a:endParaRPr>
          </a:p>
        </p:txBody>
      </p:sp>
      <p:pic>
        <p:nvPicPr>
          <p:cNvPr id="1032" name="Picture 13" descr="Leti"/>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07963" y="6550025"/>
            <a:ext cx="476250"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71" r:id="rId1"/>
    <p:sldLayoutId id="2147483661" r:id="rId2"/>
    <p:sldLayoutId id="2147483662" r:id="rId3"/>
    <p:sldLayoutId id="2147483663" r:id="rId4"/>
    <p:sldLayoutId id="2147483664" r:id="rId5"/>
    <p:sldLayoutId id="2147483665" r:id="rId6"/>
    <p:sldLayoutId id="2147483666" r:id="rId7"/>
    <p:sldLayoutId id="2147483667" r:id="rId8"/>
    <p:sldLayoutId id="2147483668" r:id="rId9"/>
    <p:sldLayoutId id="2147483669" r:id="rId10"/>
    <p:sldLayoutId id="2147483670" r:id="rId11"/>
    <p:sldLayoutId id="2147483672" r:id="rId12"/>
  </p:sldLayoutIdLst>
  <p:timing>
    <p:tnLst>
      <p:par>
        <p:cTn id="1" dur="indefinite" restart="never" nodeType="tmRoot"/>
      </p:par>
    </p:tnLst>
  </p:timing>
  <p:txStyles>
    <p:titleStyle>
      <a:lvl1pPr algn="l" rtl="0" eaLnBrk="0" fontAlgn="base" hangingPunct="0">
        <a:spcBef>
          <a:spcPct val="0"/>
        </a:spcBef>
        <a:spcAft>
          <a:spcPct val="0"/>
        </a:spcAft>
        <a:defRPr sz="4000" b="1">
          <a:solidFill>
            <a:srgbClr val="0067A1"/>
          </a:solidFill>
          <a:latin typeface="+mj-lt"/>
          <a:ea typeface="+mj-ea"/>
          <a:cs typeface="+mj-cs"/>
        </a:defRPr>
      </a:lvl1pPr>
      <a:lvl2pPr algn="l" rtl="0" eaLnBrk="0" fontAlgn="base" hangingPunct="0">
        <a:spcBef>
          <a:spcPct val="0"/>
        </a:spcBef>
        <a:spcAft>
          <a:spcPct val="0"/>
        </a:spcAft>
        <a:defRPr sz="4000" b="1">
          <a:solidFill>
            <a:srgbClr val="0067A1"/>
          </a:solidFill>
          <a:latin typeface="Calibri" pitchFamily="34" charset="0"/>
        </a:defRPr>
      </a:lvl2pPr>
      <a:lvl3pPr algn="l" rtl="0" eaLnBrk="0" fontAlgn="base" hangingPunct="0">
        <a:spcBef>
          <a:spcPct val="0"/>
        </a:spcBef>
        <a:spcAft>
          <a:spcPct val="0"/>
        </a:spcAft>
        <a:defRPr sz="4000" b="1">
          <a:solidFill>
            <a:srgbClr val="0067A1"/>
          </a:solidFill>
          <a:latin typeface="Calibri" pitchFamily="34" charset="0"/>
        </a:defRPr>
      </a:lvl3pPr>
      <a:lvl4pPr algn="l" rtl="0" eaLnBrk="0" fontAlgn="base" hangingPunct="0">
        <a:spcBef>
          <a:spcPct val="0"/>
        </a:spcBef>
        <a:spcAft>
          <a:spcPct val="0"/>
        </a:spcAft>
        <a:defRPr sz="4000" b="1">
          <a:solidFill>
            <a:srgbClr val="0067A1"/>
          </a:solidFill>
          <a:latin typeface="Calibri" pitchFamily="34" charset="0"/>
        </a:defRPr>
      </a:lvl4pPr>
      <a:lvl5pPr algn="l" rtl="0" eaLnBrk="0" fontAlgn="base" hangingPunct="0">
        <a:spcBef>
          <a:spcPct val="0"/>
        </a:spcBef>
        <a:spcAft>
          <a:spcPct val="0"/>
        </a:spcAft>
        <a:defRPr sz="4000" b="1">
          <a:solidFill>
            <a:srgbClr val="0067A1"/>
          </a:solidFill>
          <a:latin typeface="Calibri" pitchFamily="34" charset="0"/>
        </a:defRPr>
      </a:lvl5pPr>
      <a:lvl6pPr marL="457200" algn="l" rtl="0" fontAlgn="base">
        <a:spcBef>
          <a:spcPct val="0"/>
        </a:spcBef>
        <a:spcAft>
          <a:spcPct val="0"/>
        </a:spcAft>
        <a:defRPr sz="4000" b="1">
          <a:solidFill>
            <a:srgbClr val="0067A1"/>
          </a:solidFill>
          <a:latin typeface="Calibri" pitchFamily="34" charset="0"/>
        </a:defRPr>
      </a:lvl6pPr>
      <a:lvl7pPr marL="914400" algn="l" rtl="0" fontAlgn="base">
        <a:spcBef>
          <a:spcPct val="0"/>
        </a:spcBef>
        <a:spcAft>
          <a:spcPct val="0"/>
        </a:spcAft>
        <a:defRPr sz="4000" b="1">
          <a:solidFill>
            <a:srgbClr val="0067A1"/>
          </a:solidFill>
          <a:latin typeface="Calibri" pitchFamily="34" charset="0"/>
        </a:defRPr>
      </a:lvl7pPr>
      <a:lvl8pPr marL="1371600" algn="l" rtl="0" fontAlgn="base">
        <a:spcBef>
          <a:spcPct val="0"/>
        </a:spcBef>
        <a:spcAft>
          <a:spcPct val="0"/>
        </a:spcAft>
        <a:defRPr sz="4000" b="1">
          <a:solidFill>
            <a:srgbClr val="0067A1"/>
          </a:solidFill>
          <a:latin typeface="Calibri" pitchFamily="34" charset="0"/>
        </a:defRPr>
      </a:lvl8pPr>
      <a:lvl9pPr marL="1828800" algn="l" rtl="0" fontAlgn="base">
        <a:spcBef>
          <a:spcPct val="0"/>
        </a:spcBef>
        <a:spcAft>
          <a:spcPct val="0"/>
        </a:spcAft>
        <a:defRPr sz="4000" b="1">
          <a:solidFill>
            <a:srgbClr val="0067A1"/>
          </a:solidFill>
          <a:latin typeface="Calibri" pitchFamily="34" charset="0"/>
        </a:defRPr>
      </a:lvl9pPr>
    </p:titleStyle>
    <p:bodyStyle>
      <a:lvl1pPr marL="342900" indent="-342900" algn="l" rtl="0" eaLnBrk="0" fontAlgn="base" hangingPunct="0">
        <a:spcBef>
          <a:spcPct val="20000"/>
        </a:spcBef>
        <a:spcAft>
          <a:spcPct val="0"/>
        </a:spcAft>
        <a:buClr>
          <a:schemeClr val="folHlink"/>
        </a:buClr>
        <a:buFont typeface="Wingdings" pitchFamily="2" charset="2"/>
        <a:buChar char="§"/>
        <a:defRPr sz="2800">
          <a:solidFill>
            <a:schemeClr val="tx1"/>
          </a:solidFill>
          <a:latin typeface="+mn-lt"/>
          <a:ea typeface="+mn-ea"/>
          <a:cs typeface="+mn-cs"/>
        </a:defRPr>
      </a:lvl1pPr>
      <a:lvl2pPr marL="742950" indent="-285750" algn="l" rtl="0" eaLnBrk="0" fontAlgn="base" hangingPunct="0">
        <a:spcBef>
          <a:spcPct val="20000"/>
        </a:spcBef>
        <a:spcAft>
          <a:spcPct val="0"/>
        </a:spcAft>
        <a:buClr>
          <a:srgbClr val="0067A1"/>
        </a:buClr>
        <a:buFont typeface="Wingdings" pitchFamily="2" charset="2"/>
        <a:buChar char="§"/>
        <a:defRPr sz="2000">
          <a:solidFill>
            <a:schemeClr val="tx1"/>
          </a:solidFill>
          <a:latin typeface="+mn-lt"/>
        </a:defRPr>
      </a:lvl2pPr>
      <a:lvl3pPr marL="1143000" indent="-228600" algn="l" rtl="0" eaLnBrk="0" fontAlgn="base" hangingPunct="0">
        <a:spcBef>
          <a:spcPct val="20000"/>
        </a:spcBef>
        <a:spcAft>
          <a:spcPct val="0"/>
        </a:spcAft>
        <a:buClr>
          <a:srgbClr val="0067A1"/>
        </a:buClr>
        <a:buFont typeface="Wingdings" pitchFamily="2" charset="2"/>
        <a:buChar char="§"/>
        <a:defRPr>
          <a:solidFill>
            <a:schemeClr val="tx1"/>
          </a:solidFill>
          <a:latin typeface="+mn-lt"/>
        </a:defRPr>
      </a:lvl3pPr>
      <a:lvl4pPr marL="1600200" indent="-228600" algn="l" rtl="0" eaLnBrk="0" fontAlgn="base" hangingPunct="0">
        <a:spcBef>
          <a:spcPct val="20000"/>
        </a:spcBef>
        <a:spcAft>
          <a:spcPct val="0"/>
        </a:spcAft>
        <a:buClr>
          <a:srgbClr val="0067A1"/>
        </a:buClr>
        <a:buFont typeface="Wingdings" pitchFamily="2" charset="2"/>
        <a:buChar char="§"/>
        <a:defRPr sz="16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Arial" charset="0"/>
        </a:defRPr>
      </a:lvl5pPr>
      <a:lvl6pPr marL="2514600" indent="-228600" algn="l" rtl="0" fontAlgn="base">
        <a:spcBef>
          <a:spcPct val="20000"/>
        </a:spcBef>
        <a:spcAft>
          <a:spcPct val="0"/>
        </a:spcAft>
        <a:buChar char="»"/>
        <a:defRPr sz="2000">
          <a:solidFill>
            <a:schemeClr val="tx1"/>
          </a:solidFill>
          <a:latin typeface="Arial" charset="0"/>
        </a:defRPr>
      </a:lvl6pPr>
      <a:lvl7pPr marL="2971800" indent="-228600" algn="l" rtl="0" fontAlgn="base">
        <a:spcBef>
          <a:spcPct val="20000"/>
        </a:spcBef>
        <a:spcAft>
          <a:spcPct val="0"/>
        </a:spcAft>
        <a:buChar char="»"/>
        <a:defRPr sz="2000">
          <a:solidFill>
            <a:schemeClr val="tx1"/>
          </a:solidFill>
          <a:latin typeface="Arial" charset="0"/>
        </a:defRPr>
      </a:lvl7pPr>
      <a:lvl8pPr marL="3429000" indent="-228600" algn="l" rtl="0" fontAlgn="base">
        <a:spcBef>
          <a:spcPct val="20000"/>
        </a:spcBef>
        <a:spcAft>
          <a:spcPct val="0"/>
        </a:spcAft>
        <a:buChar char="»"/>
        <a:defRPr sz="2000">
          <a:solidFill>
            <a:schemeClr val="tx1"/>
          </a:solidFill>
          <a:latin typeface="Arial" charset="0"/>
        </a:defRPr>
      </a:lvl8pPr>
      <a:lvl9pPr marL="3886200" indent="-228600" algn="l" rtl="0" fontAlgn="base">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4" Type="http://schemas.openxmlformats.org/officeDocument/2006/relationships/image" Target="../media/image20.emf"/></Relationships>
</file>

<file path=ppt/slides/_rels/slide1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7.xml"/><Relationship Id="rId1" Type="http://schemas.openxmlformats.org/officeDocument/2006/relationships/vmlDrawing" Target="../drawings/vmlDrawing3.vml"/><Relationship Id="rId5" Type="http://schemas.openxmlformats.org/officeDocument/2006/relationships/image" Target="../media/image21.wmf"/><Relationship Id="rId4" Type="http://schemas.openxmlformats.org/officeDocument/2006/relationships/oleObject" Target="../embeddings/oleObject5.bin"/></Relationships>
</file>

<file path=ppt/slides/_rels/slide12.xml.rels><?xml version="1.0" encoding="UTF-8" standalone="yes"?>
<Relationships xmlns="http://schemas.openxmlformats.org/package/2006/relationships"><Relationship Id="rId3" Type="http://schemas.openxmlformats.org/officeDocument/2006/relationships/image" Target="../media/image24.emf"/><Relationship Id="rId2" Type="http://schemas.openxmlformats.org/officeDocument/2006/relationships/image" Target="../media/image23.png"/><Relationship Id="rId1" Type="http://schemas.openxmlformats.org/officeDocument/2006/relationships/slideLayout" Target="../slideLayouts/slideLayout7.xml"/><Relationship Id="rId5" Type="http://schemas.openxmlformats.org/officeDocument/2006/relationships/image" Target="../media/image19.pn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4.vml"/><Relationship Id="rId6" Type="http://schemas.openxmlformats.org/officeDocument/2006/relationships/image" Target="../media/image29.wmf"/><Relationship Id="rId5" Type="http://schemas.openxmlformats.org/officeDocument/2006/relationships/oleObject" Target="../embeddings/oleObject7.bin"/><Relationship Id="rId4" Type="http://schemas.openxmlformats.org/officeDocument/2006/relationships/image" Target="../media/image28.emf"/></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emf"/><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38.emf"/><Relationship Id="rId2" Type="http://schemas.openxmlformats.org/officeDocument/2006/relationships/image" Target="../media/image37.e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39.emf"/><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2.emf"/></Relationships>
</file>

<file path=ppt/slides/_rels/slide3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emf"/><Relationship Id="rId2" Type="http://schemas.openxmlformats.org/officeDocument/2006/relationships/notesSlide" Target="../notesSlides/notesSlide5.xml"/><Relationship Id="rId1" Type="http://schemas.openxmlformats.org/officeDocument/2006/relationships/slideLayout" Target="../slideLayouts/slideLayout6.xml"/><Relationship Id="rId5" Type="http://schemas.openxmlformats.org/officeDocument/2006/relationships/image" Target="../media/image47.png"/><Relationship Id="rId4" Type="http://schemas.openxmlformats.org/officeDocument/2006/relationships/image" Target="../media/image46.emf"/></Relationships>
</file>

<file path=ppt/slides/_rels/slide33.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47.emf"/></Relationships>
</file>

<file path=ppt/slides/_rels/slide34.xml.rels><?xml version="1.0" encoding="UTF-8" standalone="yes"?>
<Relationships xmlns="http://schemas.openxmlformats.org/package/2006/relationships"><Relationship Id="rId3" Type="http://schemas.openxmlformats.org/officeDocument/2006/relationships/image" Target="../media/image48.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7.xml"/><Relationship Id="rId4" Type="http://schemas.openxmlformats.org/officeDocument/2006/relationships/image" Target="../media/image51.emf"/></Relationships>
</file>

<file path=ppt/slides/_rels/slide38.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jpe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image" Target="../media/image5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4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emf"/><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55.jpe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12.xml"/><Relationship Id="rId1" Type="http://schemas.openxmlformats.org/officeDocument/2006/relationships/vmlDrawing" Target="../drawings/vmlDrawing5.vml"/><Relationship Id="rId4" Type="http://schemas.openxmlformats.org/officeDocument/2006/relationships/image" Target="../media/image57.wmf"/></Relationships>
</file>

<file path=ppt/slides/_rels/slide44.xml.rels><?xml version="1.0" encoding="UTF-8" standalone="yes"?>
<Relationships xmlns="http://schemas.openxmlformats.org/package/2006/relationships"><Relationship Id="rId2" Type="http://schemas.openxmlformats.org/officeDocument/2006/relationships/image" Target="../media/image58.emf"/><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9.emf"/><Relationship Id="rId2" Type="http://schemas.openxmlformats.org/officeDocument/2006/relationships/notesSlide" Target="../notesSlides/notesSlide8.xml"/><Relationship Id="rId1" Type="http://schemas.openxmlformats.org/officeDocument/2006/relationships/slideLayout" Target="../slideLayouts/slideLayout6.xml"/><Relationship Id="rId4" Type="http://schemas.openxmlformats.org/officeDocument/2006/relationships/image" Target="../media/image60.emf"/></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slideLayout" Target="../slideLayouts/slideLayout7.xml"/><Relationship Id="rId1" Type="http://schemas.openxmlformats.org/officeDocument/2006/relationships/vmlDrawing" Target="../drawings/vmlDrawing6.vml"/><Relationship Id="rId5" Type="http://schemas.openxmlformats.org/officeDocument/2006/relationships/image" Target="../media/image63.wmf"/><Relationship Id="rId4" Type="http://schemas.openxmlformats.org/officeDocument/2006/relationships/oleObject" Target="../embeddings/oleObject9.bin"/></Relationships>
</file>

<file path=ppt/slides/_rels/slide48.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7.wmf"/></Relationships>
</file>

<file path=ppt/slides/_rels/slide6.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image" Target="../media/image13.png"/><Relationship Id="rId7" Type="http://schemas.openxmlformats.org/officeDocument/2006/relationships/image" Target="../media/image15.wmf"/><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10.wmf"/><Relationship Id="rId11" Type="http://schemas.openxmlformats.org/officeDocument/2006/relationships/image" Target="../media/image12.wmf"/><Relationship Id="rId5" Type="http://schemas.openxmlformats.org/officeDocument/2006/relationships/oleObject" Target="../embeddings/oleObject1.bin"/><Relationship Id="rId10" Type="http://schemas.openxmlformats.org/officeDocument/2006/relationships/oleObject" Target="../embeddings/oleObject3.bin"/><Relationship Id="rId4" Type="http://schemas.openxmlformats.org/officeDocument/2006/relationships/image" Target="../media/image14.png"/><Relationship Id="rId9" Type="http://schemas.openxmlformats.org/officeDocument/2006/relationships/image" Target="../media/image11.wmf"/></Relationships>
</file>

<file path=ppt/slides/_rels/slide7.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2.vml"/><Relationship Id="rId5" Type="http://schemas.openxmlformats.org/officeDocument/2006/relationships/image" Target="../media/image17.emf"/><Relationship Id="rId4" Type="http://schemas.openxmlformats.org/officeDocument/2006/relationships/oleObject" Target="../embeddings/oleObject4.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1331913" y="2951163"/>
            <a:ext cx="7627937" cy="1152525"/>
          </a:xfrm>
        </p:spPr>
        <p:txBody>
          <a:bodyPr/>
          <a:lstStyle/>
          <a:p>
            <a:pPr eaLnBrk="1" hangingPunct="1"/>
            <a:r>
              <a:rPr lang="en-US" b="0" i="1" smtClean="0"/>
              <a:t>Physics and applications of HgCdTe APDs</a:t>
            </a:r>
            <a:endParaRPr lang="en-US" b="0" smtClean="0"/>
          </a:p>
        </p:txBody>
      </p:sp>
      <p:sp>
        <p:nvSpPr>
          <p:cNvPr id="3075" name="Rectangle 5"/>
          <p:cNvSpPr>
            <a:spLocks noGrp="1" noChangeArrowheads="1"/>
          </p:cNvSpPr>
          <p:nvPr>
            <p:ph type="subTitle" idx="1"/>
          </p:nvPr>
        </p:nvSpPr>
        <p:spPr>
          <a:xfrm>
            <a:off x="1331913" y="4343400"/>
            <a:ext cx="7632700" cy="1752600"/>
          </a:xfrm>
        </p:spPr>
        <p:txBody>
          <a:bodyPr/>
          <a:lstStyle/>
          <a:p>
            <a:pPr eaLnBrk="1" hangingPunct="1">
              <a:lnSpc>
                <a:spcPct val="90000"/>
              </a:lnSpc>
            </a:pPr>
            <a:endParaRPr lang="en-US" sz="2400" dirty="0" smtClean="0"/>
          </a:p>
          <a:p>
            <a:pPr eaLnBrk="1" hangingPunct="1">
              <a:lnSpc>
                <a:spcPct val="90000"/>
              </a:lnSpc>
            </a:pPr>
            <a:r>
              <a:rPr lang="en-US" sz="2400" dirty="0" smtClean="0"/>
              <a:t>Ian Baker (SELEX) and Johan Rothman (CEA LETI)</a:t>
            </a:r>
          </a:p>
          <a:p>
            <a:pPr eaLnBrk="1" hangingPunct="1">
              <a:lnSpc>
                <a:spcPct val="90000"/>
              </a:lnSpc>
            </a:pPr>
            <a:r>
              <a:rPr lang="en-US" sz="2400" dirty="0" smtClean="0"/>
              <a:t>09/10/2013</a:t>
            </a:r>
          </a:p>
        </p:txBody>
      </p:sp>
      <p:pic>
        <p:nvPicPr>
          <p:cNvPr id="3077" name="Picture 5" descr="http://www.selexgalileo.com/~/media/Images/S/Selex-Galileo/logo/selex-es-logo.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67981" y="198120"/>
            <a:ext cx="5084579" cy="214884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4"/>
          <p:cNvPicPr>
            <a:picLocks noChangeAspect="1" noChangeArrowheads="1"/>
          </p:cNvPicPr>
          <p:nvPr/>
        </p:nvPicPr>
        <p:blipFill>
          <a:blip r:embed="rId2">
            <a:extLst>
              <a:ext uri="{28A0092B-C50C-407E-A947-70E740481C1C}">
                <a14:useLocalDpi xmlns:a14="http://schemas.microsoft.com/office/drawing/2010/main" val="0"/>
              </a:ext>
            </a:extLst>
          </a:blip>
          <a:srcRect b="7629"/>
          <a:stretch>
            <a:fillRect/>
          </a:stretch>
        </p:blipFill>
        <p:spPr bwMode="auto">
          <a:xfrm>
            <a:off x="319088" y="3446463"/>
            <a:ext cx="3924300" cy="2697162"/>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5"/>
          <p:cNvPicPr>
            <a:picLocks noChangeAspect="1" noChangeArrowheads="1"/>
          </p:cNvPicPr>
          <p:nvPr/>
        </p:nvPicPr>
        <p:blipFill>
          <a:blip r:embed="rId3">
            <a:extLst>
              <a:ext uri="{28A0092B-C50C-407E-A947-70E740481C1C}">
                <a14:useLocalDpi xmlns:a14="http://schemas.microsoft.com/office/drawing/2010/main" val="0"/>
              </a:ext>
            </a:extLst>
          </a:blip>
          <a:srcRect b="7565"/>
          <a:stretch>
            <a:fillRect/>
          </a:stretch>
        </p:blipFill>
        <p:spPr bwMode="auto">
          <a:xfrm>
            <a:off x="5041900" y="3457575"/>
            <a:ext cx="3892550" cy="2676525"/>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4" name="Text Box 9"/>
          <p:cNvSpPr txBox="1">
            <a:spLocks noChangeArrowheads="1"/>
          </p:cNvSpPr>
          <p:nvPr/>
        </p:nvSpPr>
        <p:spPr bwMode="auto">
          <a:xfrm>
            <a:off x="6227763" y="2715109"/>
            <a:ext cx="199390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dirty="0"/>
              <a:t>ADV=0 (flux zéro)</a:t>
            </a:r>
          </a:p>
          <a:p>
            <a:pPr eaLnBrk="1" hangingPunct="1"/>
            <a:r>
              <a:rPr lang="fr-FR" dirty="0" err="1"/>
              <a:t>Dark</a:t>
            </a:r>
            <a:r>
              <a:rPr lang="fr-FR" dirty="0"/>
              <a:t> </a:t>
            </a:r>
            <a:r>
              <a:rPr lang="fr-FR" dirty="0" err="1"/>
              <a:t>events</a:t>
            </a:r>
            <a:endParaRPr lang="fr-FR" dirty="0"/>
          </a:p>
        </p:txBody>
      </p:sp>
      <p:sp>
        <p:nvSpPr>
          <p:cNvPr id="15365" name="Text Box 10"/>
          <p:cNvSpPr txBox="1">
            <a:spLocks noChangeArrowheads="1"/>
          </p:cNvSpPr>
          <p:nvPr/>
        </p:nvSpPr>
        <p:spPr bwMode="auto">
          <a:xfrm>
            <a:off x="185738" y="2820988"/>
            <a:ext cx="5844933"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dirty="0" err="1"/>
              <a:t>Residual</a:t>
            </a:r>
            <a:r>
              <a:rPr lang="fr-FR" dirty="0"/>
              <a:t> thermal flux </a:t>
            </a:r>
            <a:r>
              <a:rPr lang="fr-FR" dirty="0" err="1"/>
              <a:t>detected</a:t>
            </a:r>
            <a:r>
              <a:rPr lang="fr-FR" dirty="0"/>
              <a:t> </a:t>
            </a:r>
            <a:r>
              <a:rPr lang="fr-FR" dirty="0" err="1"/>
              <a:t>with</a:t>
            </a:r>
            <a:r>
              <a:rPr lang="fr-FR" dirty="0"/>
              <a:t> </a:t>
            </a:r>
            <a:r>
              <a:rPr lang="fr-FR" dirty="0" smtClean="0"/>
              <a:t>MWIR APD 4.6 µm)</a:t>
            </a:r>
            <a:endParaRPr lang="fr-FR" dirty="0"/>
          </a:p>
          <a:p>
            <a:pPr eaLnBrk="1" hangingPunct="1"/>
            <a:r>
              <a:rPr lang="fr-FR" dirty="0"/>
              <a:t>Single photon </a:t>
            </a:r>
            <a:r>
              <a:rPr lang="fr-FR" dirty="0" err="1"/>
              <a:t>events</a:t>
            </a:r>
            <a:r>
              <a:rPr lang="fr-FR" dirty="0"/>
              <a:t> 1.6MHz (I</a:t>
            </a:r>
            <a:r>
              <a:rPr lang="fr-FR" baseline="-25000" dirty="0"/>
              <a:t>res</a:t>
            </a:r>
            <a:r>
              <a:rPr lang="fr-FR" dirty="0"/>
              <a:t>=230 </a:t>
            </a:r>
            <a:r>
              <a:rPr lang="fr-FR" dirty="0" err="1"/>
              <a:t>fA</a:t>
            </a:r>
            <a:r>
              <a:rPr lang="fr-FR" dirty="0"/>
              <a:t>)</a:t>
            </a:r>
          </a:p>
        </p:txBody>
      </p:sp>
      <p:sp>
        <p:nvSpPr>
          <p:cNvPr id="15366" name="Text Box 11"/>
          <p:cNvSpPr txBox="1">
            <a:spLocks noChangeArrowheads="1"/>
          </p:cNvSpPr>
          <p:nvPr/>
        </p:nvSpPr>
        <p:spPr bwMode="auto">
          <a:xfrm rot="-5400000">
            <a:off x="4699794" y="4564856"/>
            <a:ext cx="911225" cy="182563"/>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1200"/>
              <a:t>amp (V)</a:t>
            </a:r>
          </a:p>
        </p:txBody>
      </p:sp>
      <p:sp>
        <p:nvSpPr>
          <p:cNvPr id="15367" name="Text Box 12"/>
          <p:cNvSpPr txBox="1">
            <a:spLocks noChangeArrowheads="1"/>
          </p:cNvSpPr>
          <p:nvPr/>
        </p:nvSpPr>
        <p:spPr bwMode="auto">
          <a:xfrm>
            <a:off x="6548438" y="5948363"/>
            <a:ext cx="911225" cy="182562"/>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1200"/>
              <a:t>time (µs)</a:t>
            </a:r>
          </a:p>
        </p:txBody>
      </p:sp>
      <p:sp>
        <p:nvSpPr>
          <p:cNvPr id="15368" name="Freeform 13"/>
          <p:cNvSpPr>
            <a:spLocks/>
          </p:cNvSpPr>
          <p:nvPr/>
        </p:nvSpPr>
        <p:spPr bwMode="auto">
          <a:xfrm>
            <a:off x="5802313" y="1204913"/>
            <a:ext cx="2419350" cy="1352550"/>
          </a:xfrm>
          <a:custGeom>
            <a:avLst/>
            <a:gdLst>
              <a:gd name="T0" fmla="*/ 0 w 2282"/>
              <a:gd name="T1" fmla="*/ 120486 h 1392"/>
              <a:gd name="T2" fmla="*/ 0 w 2282"/>
              <a:gd name="T3" fmla="*/ 1352550 h 1392"/>
              <a:gd name="T4" fmla="*/ 2419350 w 2282"/>
              <a:gd name="T5" fmla="*/ 1352550 h 1392"/>
              <a:gd name="T6" fmla="*/ 2419350 w 2282"/>
              <a:gd name="T7" fmla="*/ 0 h 1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2" h="1392">
                <a:moveTo>
                  <a:pt x="0" y="124"/>
                </a:moveTo>
                <a:lnTo>
                  <a:pt x="0" y="1392"/>
                </a:lnTo>
                <a:lnTo>
                  <a:pt x="2282" y="1392"/>
                </a:lnTo>
                <a:lnTo>
                  <a:pt x="2282" y="0"/>
                </a:lnTo>
              </a:path>
            </a:pathLst>
          </a:custGeom>
          <a:noFill/>
          <a:ln w="28575" cmpd="sng">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69" name="Rectangle 14"/>
          <p:cNvSpPr>
            <a:spLocks noGrp="1" noChangeArrowheads="1"/>
          </p:cNvSpPr>
          <p:nvPr>
            <p:ph type="title" idx="4294967295"/>
          </p:nvPr>
        </p:nvSpPr>
        <p:spPr/>
        <p:txBody>
          <a:bodyPr/>
          <a:lstStyle/>
          <a:p>
            <a:pPr eaLnBrk="1" hangingPunct="1"/>
            <a:r>
              <a:rPr lang="fr-FR" sz="3600" dirty="0" smtClean="0"/>
              <a:t>Multiplication gain distribution </a:t>
            </a:r>
            <a:r>
              <a:rPr lang="fr-FR" sz="3600" dirty="0" err="1" smtClean="0"/>
              <a:t>estimated</a:t>
            </a:r>
            <a:r>
              <a:rPr lang="fr-FR" sz="3600" dirty="0" smtClean="0"/>
              <a:t> </a:t>
            </a:r>
            <a:r>
              <a:rPr lang="fr-FR" sz="3600" dirty="0" err="1" smtClean="0"/>
              <a:t>from</a:t>
            </a:r>
            <a:r>
              <a:rPr lang="fr-FR" sz="3600" dirty="0" smtClean="0"/>
              <a:t> single photon </a:t>
            </a:r>
            <a:r>
              <a:rPr lang="fr-FR" sz="3600" dirty="0" err="1" smtClean="0"/>
              <a:t>detection</a:t>
            </a:r>
            <a:r>
              <a:rPr lang="fr-FR" sz="3600" dirty="0" smtClean="0"/>
              <a:t> (CEA-LETI) </a:t>
            </a:r>
          </a:p>
        </p:txBody>
      </p:sp>
      <p:grpSp>
        <p:nvGrpSpPr>
          <p:cNvPr id="15370" name="Group 17"/>
          <p:cNvGrpSpPr>
            <a:grpSpLocks/>
          </p:cNvGrpSpPr>
          <p:nvPr/>
        </p:nvGrpSpPr>
        <p:grpSpPr bwMode="auto">
          <a:xfrm>
            <a:off x="468313" y="1419225"/>
            <a:ext cx="2209800" cy="1111250"/>
            <a:chOff x="1959" y="450"/>
            <a:chExt cx="1983" cy="1198"/>
          </a:xfrm>
        </p:grpSpPr>
        <p:sp>
          <p:nvSpPr>
            <p:cNvPr id="15377" name="Freeform 15"/>
            <p:cNvSpPr>
              <a:spLocks/>
            </p:cNvSpPr>
            <p:nvPr/>
          </p:nvSpPr>
          <p:spPr bwMode="auto">
            <a:xfrm>
              <a:off x="1959" y="450"/>
              <a:ext cx="1983" cy="1173"/>
            </a:xfrm>
            <a:custGeom>
              <a:avLst/>
              <a:gdLst>
                <a:gd name="T0" fmla="*/ 0 w 2282"/>
                <a:gd name="T1" fmla="*/ 104 h 1392"/>
                <a:gd name="T2" fmla="*/ 0 w 2282"/>
                <a:gd name="T3" fmla="*/ 1173 h 1392"/>
                <a:gd name="T4" fmla="*/ 1983 w 2282"/>
                <a:gd name="T5" fmla="*/ 1173 h 1392"/>
                <a:gd name="T6" fmla="*/ 1983 w 2282"/>
                <a:gd name="T7" fmla="*/ 0 h 139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2282" h="1392">
                  <a:moveTo>
                    <a:pt x="0" y="124"/>
                  </a:moveTo>
                  <a:lnTo>
                    <a:pt x="0" y="1392"/>
                  </a:lnTo>
                  <a:lnTo>
                    <a:pt x="2282" y="1392"/>
                  </a:lnTo>
                  <a:lnTo>
                    <a:pt x="2282" y="0"/>
                  </a:lnTo>
                </a:path>
              </a:pathLst>
            </a:custGeom>
            <a:noFill/>
            <a:ln w="28575" cmpd="sng">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5378" name="Rectangle 16"/>
            <p:cNvSpPr>
              <a:spLocks noChangeArrowheads="1"/>
            </p:cNvSpPr>
            <p:nvPr/>
          </p:nvSpPr>
          <p:spPr bwMode="auto">
            <a:xfrm>
              <a:off x="2683" y="1553"/>
              <a:ext cx="408" cy="95"/>
            </a:xfrm>
            <a:prstGeom prst="rect">
              <a:avLst/>
            </a:prstGeom>
            <a:solidFill>
              <a:schemeClr val="hlink"/>
            </a:solidFill>
            <a:ln w="9525">
              <a:solidFill>
                <a:srgbClr val="0000FF"/>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grpSp>
      <p:sp>
        <p:nvSpPr>
          <p:cNvPr id="15371" name="Text Box 21"/>
          <p:cNvSpPr txBox="1">
            <a:spLocks noChangeArrowheads="1"/>
          </p:cNvSpPr>
          <p:nvPr/>
        </p:nvSpPr>
        <p:spPr bwMode="auto">
          <a:xfrm>
            <a:off x="5984875" y="3595688"/>
            <a:ext cx="2749550" cy="915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dirty="0"/>
              <a:t>DCR=20-300 kHz</a:t>
            </a:r>
          </a:p>
          <a:p>
            <a:pPr eaLnBrk="1" hangingPunct="1"/>
            <a:r>
              <a:rPr lang="fr-FR" dirty="0"/>
              <a:t>Seuil de &lt;M&gt; à 0.25 &lt;M&gt;</a:t>
            </a:r>
          </a:p>
          <a:p>
            <a:pPr eaLnBrk="1" hangingPunct="1"/>
            <a:r>
              <a:rPr lang="fr-FR" dirty="0" smtClean="0"/>
              <a:t>(DCR </a:t>
            </a:r>
            <a:r>
              <a:rPr lang="fr-FR" dirty="0"/>
              <a:t>SWIR &lt;&lt; 10 </a:t>
            </a:r>
            <a:r>
              <a:rPr lang="fr-FR" dirty="0" smtClean="0"/>
              <a:t>kHz)</a:t>
            </a:r>
            <a:endParaRPr lang="fr-FR" dirty="0"/>
          </a:p>
        </p:txBody>
      </p:sp>
      <p:sp>
        <p:nvSpPr>
          <p:cNvPr id="15372" name="Text Box 22"/>
          <p:cNvSpPr txBox="1">
            <a:spLocks noChangeArrowheads="1"/>
          </p:cNvSpPr>
          <p:nvPr/>
        </p:nvSpPr>
        <p:spPr bwMode="auto">
          <a:xfrm>
            <a:off x="2993176" y="2339010"/>
            <a:ext cx="1041400" cy="33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1600" dirty="0">
                <a:solidFill>
                  <a:srgbClr val="0067A1"/>
                </a:solidFill>
              </a:rPr>
              <a:t>Cold </a:t>
            </a:r>
            <a:r>
              <a:rPr lang="fr-FR" sz="1600" dirty="0" err="1">
                <a:solidFill>
                  <a:srgbClr val="0067A1"/>
                </a:solidFill>
              </a:rPr>
              <a:t>filter</a:t>
            </a:r>
            <a:endParaRPr lang="fr-FR" sz="1600" dirty="0">
              <a:solidFill>
                <a:srgbClr val="0067A1"/>
              </a:solidFill>
            </a:endParaRPr>
          </a:p>
        </p:txBody>
      </p:sp>
      <p:sp>
        <p:nvSpPr>
          <p:cNvPr id="15373" name="Line 23"/>
          <p:cNvSpPr>
            <a:spLocks noChangeShapeType="1"/>
          </p:cNvSpPr>
          <p:nvPr/>
        </p:nvSpPr>
        <p:spPr bwMode="auto">
          <a:xfrm flipH="1" flipV="1">
            <a:off x="1754186" y="2442353"/>
            <a:ext cx="1133475" cy="115109"/>
          </a:xfrm>
          <a:prstGeom prst="line">
            <a:avLst/>
          </a:prstGeom>
          <a:noFill/>
          <a:ln w="9525">
            <a:solidFill>
              <a:srgbClr val="0067A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pic>
        <p:nvPicPr>
          <p:cNvPr id="15374" name="Picture 24"/>
          <p:cNvPicPr>
            <a:picLocks noChangeAspect="1" noChangeArrowheads="1"/>
          </p:cNvPicPr>
          <p:nvPr/>
        </p:nvPicPr>
        <p:blipFill>
          <a:blip r:embed="rId4" cstate="print">
            <a:extLst>
              <a:ext uri="{28A0092B-C50C-407E-A947-70E740481C1C}">
                <a14:useLocalDpi xmlns:a14="http://schemas.microsoft.com/office/drawing/2010/main" val="0"/>
              </a:ext>
            </a:extLst>
          </a:blip>
          <a:srcRect t="25049"/>
          <a:stretch>
            <a:fillRect/>
          </a:stretch>
        </p:blipFill>
        <p:spPr bwMode="auto">
          <a:xfrm rot="10800000">
            <a:off x="506413" y="1443038"/>
            <a:ext cx="20589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75" name="Picture 26"/>
          <p:cNvPicPr>
            <a:picLocks noChangeAspect="1" noChangeArrowheads="1"/>
          </p:cNvPicPr>
          <p:nvPr/>
        </p:nvPicPr>
        <p:blipFill>
          <a:blip r:embed="rId4" cstate="print">
            <a:extLst>
              <a:ext uri="{28A0092B-C50C-407E-A947-70E740481C1C}">
                <a14:useLocalDpi xmlns:a14="http://schemas.microsoft.com/office/drawing/2010/main" val="0"/>
              </a:ext>
            </a:extLst>
          </a:blip>
          <a:srcRect t="25049"/>
          <a:stretch>
            <a:fillRect/>
          </a:stretch>
        </p:blipFill>
        <p:spPr bwMode="auto">
          <a:xfrm rot="10800000">
            <a:off x="5905500" y="1347788"/>
            <a:ext cx="2058988"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76" name="Text Box 27"/>
          <p:cNvSpPr txBox="1">
            <a:spLocks noChangeArrowheads="1"/>
          </p:cNvSpPr>
          <p:nvPr/>
        </p:nvSpPr>
        <p:spPr bwMode="auto">
          <a:xfrm>
            <a:off x="2733675" y="1109663"/>
            <a:ext cx="3095625"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2000" b="1"/>
              <a:t>APD hybridised on a </a:t>
            </a:r>
          </a:p>
          <a:p>
            <a:pPr eaLnBrk="1" hangingPunct="1"/>
            <a:r>
              <a:rPr lang="fr-FR" sz="2000" b="1"/>
              <a:t>low noise ROIC</a:t>
            </a:r>
          </a:p>
          <a:p>
            <a:pPr eaLnBrk="1" hangingPunct="1"/>
            <a:r>
              <a:rPr lang="fr-FR" sz="2000"/>
              <a:t>Noise/TC = 10-20 elect.</a:t>
            </a:r>
          </a:p>
          <a:p>
            <a:pPr eaLnBrk="1" hangingPunct="1"/>
            <a:r>
              <a:rPr lang="fr-FR" sz="2000"/>
              <a:t>BW= 7 MHz</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3">
            <a:extLst>
              <a:ext uri="{28A0092B-C50C-407E-A947-70E740481C1C}">
                <a14:useLocalDpi xmlns:a14="http://schemas.microsoft.com/office/drawing/2010/main" val="0"/>
              </a:ext>
            </a:extLst>
          </a:blip>
          <a:srcRect l="247" t="50626" r="50444" b="5095"/>
          <a:stretch>
            <a:fillRect/>
          </a:stretch>
        </p:blipFill>
        <p:spPr bwMode="auto">
          <a:xfrm>
            <a:off x="1326525" y="1152525"/>
            <a:ext cx="4783764" cy="34371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7" name="Rectangle 7"/>
          <p:cNvSpPr>
            <a:spLocks noGrp="1" noChangeArrowheads="1"/>
          </p:cNvSpPr>
          <p:nvPr>
            <p:ph type="body" idx="4294967295"/>
          </p:nvPr>
        </p:nvSpPr>
        <p:spPr>
          <a:xfrm>
            <a:off x="395288" y="4589630"/>
            <a:ext cx="8529771" cy="1900069"/>
          </a:xfrm>
        </p:spPr>
        <p:txBody>
          <a:bodyPr/>
          <a:lstStyle/>
          <a:p>
            <a:pPr eaLnBrk="1" hangingPunct="1">
              <a:lnSpc>
                <a:spcPct val="80000"/>
              </a:lnSpc>
            </a:pPr>
            <a:r>
              <a:rPr lang="en-US" sz="2400" smtClean="0"/>
              <a:t>Direct estimation of F= 1.25 </a:t>
            </a:r>
          </a:p>
          <a:p>
            <a:pPr eaLnBrk="1" hangingPunct="1">
              <a:lnSpc>
                <a:spcPct val="80000"/>
              </a:lnSpc>
            </a:pPr>
            <a:r>
              <a:rPr lang="en-US" sz="2400" smtClean="0"/>
              <a:t>The observed distribution enables high photon detection efficiency and the possibility to make photon number resolved (PNR) detection </a:t>
            </a:r>
          </a:p>
          <a:p>
            <a:pPr lvl="1" eaLnBrk="1" hangingPunct="1">
              <a:lnSpc>
                <a:spcPct val="80000"/>
              </a:lnSpc>
            </a:pPr>
            <a:r>
              <a:rPr lang="en-US" sz="1800" smtClean="0"/>
              <a:t>PDE=90 % at 0.5x&lt;</a:t>
            </a:r>
            <a:r>
              <a:rPr lang="en-US" sz="1800" i="1" smtClean="0"/>
              <a:t>M</a:t>
            </a:r>
            <a:r>
              <a:rPr lang="en-US" sz="1800" smtClean="0"/>
              <a:t>&gt;</a:t>
            </a:r>
          </a:p>
          <a:p>
            <a:pPr lvl="1" eaLnBrk="1" hangingPunct="1">
              <a:lnSpc>
                <a:spcPct val="80000"/>
              </a:lnSpc>
            </a:pPr>
            <a:r>
              <a:rPr lang="en-US" sz="1800" smtClean="0"/>
              <a:t>At the limit of PNR which is not possible with F&gt;1.3 (F&gt;=2 EMCCDs, SI/III-V APDs)</a:t>
            </a:r>
            <a:endParaRPr lang="en-US" sz="1800"/>
          </a:p>
        </p:txBody>
      </p:sp>
      <p:graphicFrame>
        <p:nvGraphicFramePr>
          <p:cNvPr id="16388" name="Object 8"/>
          <p:cNvGraphicFramePr>
            <a:graphicFrameLocks noChangeAspect="1"/>
          </p:cNvGraphicFramePr>
          <p:nvPr>
            <p:extLst>
              <p:ext uri="{D42A27DB-BD31-4B8C-83A1-F6EECF244321}">
                <p14:modId xmlns:p14="http://schemas.microsoft.com/office/powerpoint/2010/main" val="3700398958"/>
              </p:ext>
            </p:extLst>
          </p:nvPr>
        </p:nvGraphicFramePr>
        <p:xfrm>
          <a:off x="3784600" y="1978024"/>
          <a:ext cx="2194333" cy="1191895"/>
        </p:xfrm>
        <a:graphic>
          <a:graphicData uri="http://schemas.openxmlformats.org/presentationml/2006/ole">
            <mc:AlternateContent xmlns:mc="http://schemas.openxmlformats.org/markup-compatibility/2006">
              <mc:Choice xmlns:v="urn:schemas-microsoft-com:vml" Requires="v">
                <p:oleObj spid="_x0000_s16449" name="Equation" r:id="rId4" imgW="850531" imgH="469696" progId="Equation.3">
                  <p:embed/>
                </p:oleObj>
              </mc:Choice>
              <mc:Fallback>
                <p:oleObj name="Equation" r:id="rId4" imgW="850531" imgH="469696" progId="Equation.3">
                  <p:embed/>
                  <p:pic>
                    <p:nvPicPr>
                      <p:cNvPr id="0" name="Object 8"/>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84600" y="1978024"/>
                        <a:ext cx="2194333" cy="1191895"/>
                      </a:xfrm>
                      <a:prstGeom prst="rect">
                        <a:avLst/>
                      </a:prstGeom>
                      <a:noFill/>
                      <a:ln>
                        <a:noFill/>
                      </a:ln>
                    </p:spPr>
                  </p:pic>
                </p:oleObj>
              </mc:Fallback>
            </mc:AlternateContent>
          </a:graphicData>
        </a:graphic>
      </p:graphicFrame>
      <p:sp>
        <p:nvSpPr>
          <p:cNvPr id="16389" name="Rectangle 11"/>
          <p:cNvSpPr>
            <a:spLocks noGrp="1" noChangeArrowheads="1"/>
          </p:cNvSpPr>
          <p:nvPr>
            <p:ph type="title" idx="4294967295"/>
          </p:nvPr>
        </p:nvSpPr>
        <p:spPr/>
        <p:txBody>
          <a:bodyPr/>
          <a:lstStyle/>
          <a:p>
            <a:pPr eaLnBrk="1" hangingPunct="1"/>
            <a:r>
              <a:rPr lang="fr-FR" sz="3600" dirty="0" smtClean="0"/>
              <a:t>Gain </a:t>
            </a:r>
            <a:r>
              <a:rPr lang="fr-FR" sz="3600" dirty="0" err="1" smtClean="0"/>
              <a:t>probability</a:t>
            </a:r>
            <a:r>
              <a:rPr lang="fr-FR" sz="3600" dirty="0" smtClean="0"/>
              <a:t> </a:t>
            </a:r>
            <a:r>
              <a:rPr lang="fr-FR" sz="3600" dirty="0" err="1" smtClean="0"/>
              <a:t>density</a:t>
            </a:r>
            <a:r>
              <a:rPr lang="fr-FR" sz="3600" dirty="0" smtClean="0"/>
              <a:t> </a:t>
            </a:r>
            <a:r>
              <a:rPr lang="fr-FR" sz="3600" dirty="0" err="1" smtClean="0"/>
              <a:t>function</a:t>
            </a:r>
            <a:r>
              <a:rPr lang="fr-FR" sz="3600" dirty="0" smtClean="0"/>
              <a:t> (PDF) of  MWIR CEA-LETI </a:t>
            </a:r>
            <a:r>
              <a:rPr lang="fr-FR" sz="3600" dirty="0" err="1" smtClean="0"/>
              <a:t>HgCdTe</a:t>
            </a:r>
            <a:r>
              <a:rPr lang="fr-FR" sz="3600" dirty="0" smtClean="0"/>
              <a:t> APD </a:t>
            </a:r>
            <a:r>
              <a:rPr lang="fr-FR" sz="3600" dirty="0" err="1" smtClean="0"/>
              <a:t>at</a:t>
            </a:r>
            <a:r>
              <a:rPr lang="fr-FR" sz="3600" dirty="0" smtClean="0"/>
              <a:t> 80  K</a:t>
            </a:r>
          </a:p>
        </p:txBody>
      </p:sp>
      <p:sp>
        <p:nvSpPr>
          <p:cNvPr id="16390" name="Text Box 12"/>
          <p:cNvSpPr txBox="1">
            <a:spLocks noChangeArrowheads="1"/>
          </p:cNvSpPr>
          <p:nvPr/>
        </p:nvSpPr>
        <p:spPr bwMode="auto">
          <a:xfrm>
            <a:off x="4016375" y="1514475"/>
            <a:ext cx="11557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t>&lt;</a:t>
            </a:r>
            <a:r>
              <a:rPr lang="fr-FR" i="1"/>
              <a:t>M</a:t>
            </a:r>
            <a:r>
              <a:rPr lang="fr-FR"/>
              <a:t>&gt;=368</a:t>
            </a:r>
          </a:p>
        </p:txBody>
      </p:sp>
      <p:sp>
        <p:nvSpPr>
          <p:cNvPr id="16391" name="Text Box 13"/>
          <p:cNvSpPr txBox="1">
            <a:spLocks noChangeArrowheads="1"/>
          </p:cNvSpPr>
          <p:nvPr/>
        </p:nvSpPr>
        <p:spPr bwMode="auto">
          <a:xfrm>
            <a:off x="5998528" y="2269966"/>
            <a:ext cx="1095172"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2800" dirty="0"/>
              <a:t>=1.25</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b="12413"/>
          <a:stretch>
            <a:fillRect/>
          </a:stretch>
        </p:blipFill>
        <p:spPr bwMode="auto">
          <a:xfrm>
            <a:off x="1558925" y="1023938"/>
            <a:ext cx="5259388" cy="357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4"/>
          <p:cNvSpPr>
            <a:spLocks noGrp="1" noChangeArrowheads="1"/>
          </p:cNvSpPr>
          <p:nvPr>
            <p:ph type="title" idx="4294967295"/>
          </p:nvPr>
        </p:nvSpPr>
        <p:spPr/>
        <p:txBody>
          <a:bodyPr/>
          <a:lstStyle/>
          <a:p>
            <a:pPr eaLnBrk="1" hangingPunct="1"/>
            <a:r>
              <a:rPr lang="fr-FR" sz="3600" dirty="0" err="1" smtClean="0"/>
              <a:t>Linear</a:t>
            </a:r>
            <a:r>
              <a:rPr lang="fr-FR" sz="3600" dirty="0" smtClean="0"/>
              <a:t> mode photon </a:t>
            </a:r>
            <a:r>
              <a:rPr lang="fr-FR" sz="3600" dirty="0" err="1" smtClean="0"/>
              <a:t>counting</a:t>
            </a:r>
            <a:r>
              <a:rPr lang="fr-FR" sz="3600" dirty="0" smtClean="0"/>
              <a:t> </a:t>
            </a:r>
            <a:r>
              <a:rPr lang="fr-FR" sz="3600" dirty="0" err="1" smtClean="0"/>
              <a:t>with</a:t>
            </a:r>
            <a:r>
              <a:rPr lang="fr-FR" sz="3600" dirty="0" smtClean="0"/>
              <a:t> a CEA-LETI </a:t>
            </a:r>
            <a:r>
              <a:rPr lang="fr-FR" sz="3600" dirty="0" err="1" smtClean="0"/>
              <a:t>HgCdTe</a:t>
            </a:r>
            <a:r>
              <a:rPr lang="fr-FR" sz="3600" dirty="0" smtClean="0"/>
              <a:t> APD </a:t>
            </a:r>
          </a:p>
        </p:txBody>
      </p:sp>
      <p:sp>
        <p:nvSpPr>
          <p:cNvPr id="17412" name="Rectangle 8"/>
          <p:cNvSpPr>
            <a:spLocks noChangeArrowheads="1"/>
          </p:cNvSpPr>
          <p:nvPr/>
        </p:nvSpPr>
        <p:spPr bwMode="auto">
          <a:xfrm>
            <a:off x="0" y="31496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fr-FR"/>
          </a:p>
        </p:txBody>
      </p:sp>
      <p:sp>
        <p:nvSpPr>
          <p:cNvPr id="17413" name="Text Box 11"/>
          <p:cNvSpPr txBox="1">
            <a:spLocks noChangeArrowheads="1"/>
          </p:cNvSpPr>
          <p:nvPr/>
        </p:nvSpPr>
        <p:spPr bwMode="auto">
          <a:xfrm>
            <a:off x="2598738" y="1763713"/>
            <a:ext cx="2846387" cy="493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fr-FR" sz="1200" b="1">
                <a:solidFill>
                  <a:srgbClr val="E81606"/>
                </a:solidFill>
              </a:rPr>
              <a:t>Measured</a:t>
            </a:r>
          </a:p>
          <a:p>
            <a:pPr eaLnBrk="1" hangingPunct="1">
              <a:spcBef>
                <a:spcPct val="20000"/>
              </a:spcBef>
            </a:pPr>
            <a:r>
              <a:rPr lang="fr-FR" sz="1200" b="1">
                <a:solidFill>
                  <a:srgbClr val="E81606"/>
                </a:solidFill>
              </a:rPr>
              <a:t>Distributed dark-current generation</a:t>
            </a:r>
          </a:p>
        </p:txBody>
      </p:sp>
      <p:sp>
        <p:nvSpPr>
          <p:cNvPr id="17414" name="Text Box 12"/>
          <p:cNvSpPr txBox="1">
            <a:spLocks noChangeArrowheads="1"/>
          </p:cNvSpPr>
          <p:nvPr/>
        </p:nvSpPr>
        <p:spPr bwMode="auto">
          <a:xfrm>
            <a:off x="3395663" y="2932113"/>
            <a:ext cx="2595562" cy="5794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1000" b="1">
                <a:solidFill>
                  <a:srgbClr val="0000FF"/>
                </a:solidFill>
              </a:rPr>
              <a:t>Measured 1 photon</a:t>
            </a:r>
          </a:p>
          <a:p>
            <a:pPr eaLnBrk="1" hangingPunct="1"/>
            <a:r>
              <a:rPr lang="fr-FR" sz="1000" b="1">
                <a:solidFill>
                  <a:srgbClr val="0000FF"/>
                </a:solidFill>
              </a:rPr>
              <a:t>APD gain PDF (+dark counts &gt; 6 mV)</a:t>
            </a:r>
          </a:p>
          <a:p>
            <a:pPr eaLnBrk="1" hangingPunct="1">
              <a:spcBef>
                <a:spcPct val="20000"/>
              </a:spcBef>
            </a:pPr>
            <a:r>
              <a:rPr lang="fr-FR" sz="1000" b="1">
                <a:solidFill>
                  <a:srgbClr val="0000FF"/>
                </a:solidFill>
              </a:rPr>
              <a:t> </a:t>
            </a:r>
          </a:p>
        </p:txBody>
      </p:sp>
      <p:pic>
        <p:nvPicPr>
          <p:cNvPr id="17415" name="Picture 1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308600" y="1352550"/>
            <a:ext cx="1144588" cy="703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6" name="Rectangle 15"/>
          <p:cNvSpPr>
            <a:spLocks noChangeArrowheads="1"/>
          </p:cNvSpPr>
          <p:nvPr/>
        </p:nvSpPr>
        <p:spPr bwMode="auto">
          <a:xfrm>
            <a:off x="339725" y="4619625"/>
            <a:ext cx="8570913" cy="1584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folHlink"/>
              </a:buClr>
              <a:buFont typeface="Wingdings" pitchFamily="2" charset="2"/>
              <a:buChar char="§"/>
            </a:pPr>
            <a:r>
              <a:rPr lang="en-US" sz="3200" dirty="0">
                <a:latin typeface="Calibri" pitchFamily="34" charset="0"/>
                <a:sym typeface="Wingdings" pitchFamily="2" charset="2"/>
              </a:rPr>
              <a:t>Distributed dark current generation </a:t>
            </a:r>
          </a:p>
          <a:p>
            <a:pPr marL="742950" lvl="1" indent="-285750">
              <a:lnSpc>
                <a:spcPct val="80000"/>
              </a:lnSpc>
              <a:spcBef>
                <a:spcPct val="20000"/>
              </a:spcBef>
              <a:buClr>
                <a:srgbClr val="0067A1"/>
              </a:buClr>
              <a:buFont typeface="Wingdings" pitchFamily="2" charset="2"/>
              <a:buChar char="§"/>
            </a:pPr>
            <a:r>
              <a:rPr lang="en-US" sz="2400" dirty="0">
                <a:latin typeface="Calibri" pitchFamily="34" charset="0"/>
                <a:sym typeface="Wingdings" pitchFamily="2" charset="2"/>
              </a:rPr>
              <a:t>Discrimination of non-amplified dark current events  </a:t>
            </a:r>
            <a:r>
              <a:rPr lang="en-US" sz="2400" dirty="0" smtClean="0">
                <a:latin typeface="Calibri" pitchFamily="34" charset="0"/>
                <a:sym typeface="Wingdings" pitchFamily="2" charset="2"/>
              </a:rPr>
              <a:t>Lower</a:t>
            </a:r>
            <a:r>
              <a:rPr lang="en-US" sz="2000" dirty="0" smtClean="0">
                <a:latin typeface="Calibri" pitchFamily="34" charset="0"/>
                <a:sym typeface="Wingdings" pitchFamily="2" charset="2"/>
              </a:rPr>
              <a:t> </a:t>
            </a:r>
            <a:r>
              <a:rPr lang="en-US" sz="2000" dirty="0">
                <a:latin typeface="Calibri" pitchFamily="34" charset="0"/>
                <a:sym typeface="Wingdings" pitchFamily="2" charset="2"/>
              </a:rPr>
              <a:t>DCR</a:t>
            </a:r>
          </a:p>
          <a:p>
            <a:pPr marL="742950" lvl="1" indent="-285750">
              <a:lnSpc>
                <a:spcPct val="80000"/>
              </a:lnSpc>
              <a:spcBef>
                <a:spcPct val="20000"/>
              </a:spcBef>
              <a:buClr>
                <a:srgbClr val="0067A1"/>
              </a:buClr>
              <a:buFont typeface="Wingdings" pitchFamily="2" charset="2"/>
              <a:buChar char="§"/>
            </a:pPr>
            <a:r>
              <a:rPr lang="en-US" sz="2000" dirty="0">
                <a:latin typeface="Calibri" pitchFamily="34" charset="0"/>
                <a:sym typeface="Wingdings" pitchFamily="2" charset="2"/>
              </a:rPr>
              <a:t>Low noise </a:t>
            </a:r>
            <a:r>
              <a:rPr lang="en-US" sz="2000" dirty="0" smtClean="0">
                <a:latin typeface="Calibri" pitchFamily="34" charset="0"/>
                <a:sym typeface="Wingdings" pitchFamily="2" charset="2"/>
              </a:rPr>
              <a:t>on the amplified </a:t>
            </a:r>
            <a:r>
              <a:rPr lang="en-US" sz="2000" dirty="0">
                <a:latin typeface="Calibri" pitchFamily="34" charset="0"/>
                <a:sym typeface="Wingdings" pitchFamily="2" charset="2"/>
              </a:rPr>
              <a:t>dark </a:t>
            </a:r>
            <a:r>
              <a:rPr lang="en-US" sz="2000" dirty="0" smtClean="0">
                <a:latin typeface="Calibri" pitchFamily="34" charset="0"/>
                <a:sym typeface="Wingdings" pitchFamily="2" charset="2"/>
              </a:rPr>
              <a:t>current   Noise on the dark current is the limiting parameter </a:t>
            </a:r>
            <a:endParaRPr lang="en-US" sz="2000" dirty="0">
              <a:latin typeface="Calibri" pitchFamily="34" charset="0"/>
              <a:sym typeface="Wingdings" pitchFamily="2" charset="2"/>
            </a:endParaRPr>
          </a:p>
        </p:txBody>
      </p:sp>
      <p:sp>
        <p:nvSpPr>
          <p:cNvPr id="17417" name="Line 16"/>
          <p:cNvSpPr>
            <a:spLocks noChangeShapeType="1"/>
          </p:cNvSpPr>
          <p:nvPr/>
        </p:nvSpPr>
        <p:spPr bwMode="auto">
          <a:xfrm>
            <a:off x="5454650" y="1624013"/>
            <a:ext cx="139700" cy="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7418" name="Text Box 17"/>
          <p:cNvSpPr txBox="1">
            <a:spLocks noChangeArrowheads="1"/>
          </p:cNvSpPr>
          <p:nvPr/>
        </p:nvSpPr>
        <p:spPr bwMode="auto">
          <a:xfrm>
            <a:off x="6402382" y="3671643"/>
            <a:ext cx="27495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dirty="0"/>
              <a:t>DCR=20-300 kHz</a:t>
            </a:r>
          </a:p>
          <a:p>
            <a:pPr eaLnBrk="1" hangingPunct="1"/>
            <a:r>
              <a:rPr lang="fr-FR" dirty="0"/>
              <a:t>Seuil de &lt;M&gt; à 0.25 &lt;M&gt;</a:t>
            </a:r>
          </a:p>
        </p:txBody>
      </p:sp>
      <p:pic>
        <p:nvPicPr>
          <p:cNvPr id="11"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b="7629"/>
          <a:stretch>
            <a:fillRect/>
          </a:stretch>
        </p:blipFill>
        <p:spPr bwMode="auto">
          <a:xfrm>
            <a:off x="6788727" y="723564"/>
            <a:ext cx="1960996" cy="1347788"/>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b="7565"/>
          <a:stretch>
            <a:fillRect/>
          </a:stretch>
        </p:blipFill>
        <p:spPr bwMode="auto">
          <a:xfrm>
            <a:off x="6804592" y="2174074"/>
            <a:ext cx="1945131" cy="1337476"/>
          </a:xfrm>
          <a:prstGeom prst="rect">
            <a:avLst/>
          </a:prstGeom>
          <a:noFill/>
          <a:ln w="28575">
            <a:solidFill>
              <a:srgbClr val="FF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Connecteur droit avec flèche 2"/>
          <p:cNvCxnSpPr/>
          <p:nvPr/>
        </p:nvCxnSpPr>
        <p:spPr>
          <a:xfrm flipH="1">
            <a:off x="3168203" y="1893194"/>
            <a:ext cx="3620524" cy="1328637"/>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5" name="Connecteur droit avec flèche 14"/>
          <p:cNvCxnSpPr/>
          <p:nvPr/>
        </p:nvCxnSpPr>
        <p:spPr>
          <a:xfrm flipH="1">
            <a:off x="2936383" y="3009218"/>
            <a:ext cx="3881930" cy="880202"/>
          </a:xfrm>
          <a:prstGeom prst="straightConnector1">
            <a:avLst/>
          </a:prstGeom>
          <a:ln>
            <a:solidFill>
              <a:srgbClr val="FF0000"/>
            </a:solidFill>
            <a:tailEnd type="arrow"/>
          </a:ln>
        </p:spPr>
        <p:style>
          <a:lnRef idx="2">
            <a:schemeClr val="accent2"/>
          </a:lnRef>
          <a:fillRef idx="0">
            <a:schemeClr val="accent2"/>
          </a:fillRef>
          <a:effectRef idx="1">
            <a:schemeClr val="accent2"/>
          </a:effectRef>
          <a:fontRef idx="minor">
            <a:schemeClr val="tx1"/>
          </a:fontRef>
        </p:style>
      </p:cxnSp>
      <p:cxnSp>
        <p:nvCxnSpPr>
          <p:cNvPr id="5" name="Connecteur droit avec flèche 4"/>
          <p:cNvCxnSpPr/>
          <p:nvPr/>
        </p:nvCxnSpPr>
        <p:spPr>
          <a:xfrm>
            <a:off x="5880894" y="2412653"/>
            <a:ext cx="110331" cy="51946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Line 2"/>
          <p:cNvSpPr>
            <a:spLocks noChangeShapeType="1"/>
          </p:cNvSpPr>
          <p:nvPr/>
        </p:nvSpPr>
        <p:spPr bwMode="auto">
          <a:xfrm>
            <a:off x="4843463" y="2625725"/>
            <a:ext cx="0" cy="771525"/>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0483" name="Group 8"/>
          <p:cNvGrpSpPr>
            <a:grpSpLocks/>
          </p:cNvGrpSpPr>
          <p:nvPr/>
        </p:nvGrpSpPr>
        <p:grpSpPr bwMode="auto">
          <a:xfrm>
            <a:off x="7737475" y="2265363"/>
            <a:ext cx="107950" cy="104775"/>
            <a:chOff x="4786" y="2776"/>
            <a:chExt cx="75" cy="66"/>
          </a:xfrm>
        </p:grpSpPr>
        <p:sp>
          <p:nvSpPr>
            <p:cNvPr id="20628" name="Oval 9"/>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29" name="Line 10"/>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484" name="Group 11"/>
          <p:cNvGrpSpPr>
            <a:grpSpLocks/>
          </p:cNvGrpSpPr>
          <p:nvPr/>
        </p:nvGrpSpPr>
        <p:grpSpPr bwMode="auto">
          <a:xfrm>
            <a:off x="4789488" y="4037013"/>
            <a:ext cx="119062" cy="119062"/>
            <a:chOff x="4922" y="2908"/>
            <a:chExt cx="75" cy="75"/>
          </a:xfrm>
        </p:grpSpPr>
        <p:sp>
          <p:nvSpPr>
            <p:cNvPr id="20625" name="Oval 12"/>
            <p:cNvSpPr>
              <a:spLocks noChangeArrowheads="1"/>
            </p:cNvSpPr>
            <p:nvPr/>
          </p:nvSpPr>
          <p:spPr bwMode="auto">
            <a:xfrm>
              <a:off x="4925" y="2912"/>
              <a:ext cx="72" cy="6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26" name="Line 13"/>
            <p:cNvSpPr>
              <a:spLocks noChangeShapeType="1"/>
            </p:cNvSpPr>
            <p:nvPr/>
          </p:nvSpPr>
          <p:spPr bwMode="auto">
            <a:xfrm>
              <a:off x="4922" y="2948"/>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627" name="Line 14"/>
            <p:cNvSpPr>
              <a:spLocks noChangeShapeType="1"/>
            </p:cNvSpPr>
            <p:nvPr/>
          </p:nvSpPr>
          <p:spPr bwMode="auto">
            <a:xfrm rot="5400000">
              <a:off x="4923" y="2946"/>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485" name="Group 15"/>
          <p:cNvGrpSpPr>
            <a:grpSpLocks/>
          </p:cNvGrpSpPr>
          <p:nvPr/>
        </p:nvGrpSpPr>
        <p:grpSpPr bwMode="auto">
          <a:xfrm>
            <a:off x="4779963" y="3390900"/>
            <a:ext cx="119062" cy="104775"/>
            <a:chOff x="4786" y="2776"/>
            <a:chExt cx="75" cy="66"/>
          </a:xfrm>
        </p:grpSpPr>
        <p:sp>
          <p:nvSpPr>
            <p:cNvPr id="20623" name="Oval 16"/>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24" name="Line 17"/>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486" name="Group 18"/>
          <p:cNvGrpSpPr>
            <a:grpSpLocks/>
          </p:cNvGrpSpPr>
          <p:nvPr/>
        </p:nvGrpSpPr>
        <p:grpSpPr bwMode="auto">
          <a:xfrm>
            <a:off x="7739063" y="2771775"/>
            <a:ext cx="119062" cy="119063"/>
            <a:chOff x="4922" y="2908"/>
            <a:chExt cx="75" cy="75"/>
          </a:xfrm>
        </p:grpSpPr>
        <p:sp>
          <p:nvSpPr>
            <p:cNvPr id="20620" name="Oval 19"/>
            <p:cNvSpPr>
              <a:spLocks noChangeArrowheads="1"/>
            </p:cNvSpPr>
            <p:nvPr/>
          </p:nvSpPr>
          <p:spPr bwMode="auto">
            <a:xfrm>
              <a:off x="4925" y="2912"/>
              <a:ext cx="72" cy="6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21" name="Line 20"/>
            <p:cNvSpPr>
              <a:spLocks noChangeShapeType="1"/>
            </p:cNvSpPr>
            <p:nvPr/>
          </p:nvSpPr>
          <p:spPr bwMode="auto">
            <a:xfrm>
              <a:off x="4922" y="2948"/>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622" name="Line 21"/>
            <p:cNvSpPr>
              <a:spLocks noChangeShapeType="1"/>
            </p:cNvSpPr>
            <p:nvPr/>
          </p:nvSpPr>
          <p:spPr bwMode="auto">
            <a:xfrm rot="5400000">
              <a:off x="4923" y="2946"/>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487" name="Group 22"/>
          <p:cNvGrpSpPr>
            <a:grpSpLocks/>
          </p:cNvGrpSpPr>
          <p:nvPr/>
        </p:nvGrpSpPr>
        <p:grpSpPr bwMode="auto">
          <a:xfrm>
            <a:off x="4789488" y="3143250"/>
            <a:ext cx="119062" cy="104775"/>
            <a:chOff x="4786" y="2776"/>
            <a:chExt cx="75" cy="66"/>
          </a:xfrm>
        </p:grpSpPr>
        <p:sp>
          <p:nvSpPr>
            <p:cNvPr id="20618" name="Oval 23"/>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19" name="Line 24"/>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488" name="Group 25"/>
          <p:cNvGrpSpPr>
            <a:grpSpLocks/>
          </p:cNvGrpSpPr>
          <p:nvPr/>
        </p:nvGrpSpPr>
        <p:grpSpPr bwMode="auto">
          <a:xfrm>
            <a:off x="2647950" y="5891213"/>
            <a:ext cx="119063" cy="119062"/>
            <a:chOff x="4922" y="2908"/>
            <a:chExt cx="75" cy="75"/>
          </a:xfrm>
        </p:grpSpPr>
        <p:sp>
          <p:nvSpPr>
            <p:cNvPr id="20615" name="Oval 26"/>
            <p:cNvSpPr>
              <a:spLocks noChangeArrowheads="1"/>
            </p:cNvSpPr>
            <p:nvPr/>
          </p:nvSpPr>
          <p:spPr bwMode="auto">
            <a:xfrm>
              <a:off x="4925" y="2912"/>
              <a:ext cx="72" cy="6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16" name="Line 27"/>
            <p:cNvSpPr>
              <a:spLocks noChangeShapeType="1"/>
            </p:cNvSpPr>
            <p:nvPr/>
          </p:nvSpPr>
          <p:spPr bwMode="auto">
            <a:xfrm>
              <a:off x="4922" y="2948"/>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617" name="Line 28"/>
            <p:cNvSpPr>
              <a:spLocks noChangeShapeType="1"/>
            </p:cNvSpPr>
            <p:nvPr/>
          </p:nvSpPr>
          <p:spPr bwMode="auto">
            <a:xfrm rot="5400000">
              <a:off x="4923" y="2946"/>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489" name="Group 29"/>
          <p:cNvGrpSpPr>
            <a:grpSpLocks/>
          </p:cNvGrpSpPr>
          <p:nvPr/>
        </p:nvGrpSpPr>
        <p:grpSpPr bwMode="auto">
          <a:xfrm>
            <a:off x="3209925" y="4773613"/>
            <a:ext cx="119063" cy="104775"/>
            <a:chOff x="4786" y="2776"/>
            <a:chExt cx="75" cy="66"/>
          </a:xfrm>
        </p:grpSpPr>
        <p:sp>
          <p:nvSpPr>
            <p:cNvPr id="20613" name="Oval 30"/>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14" name="Line 31"/>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490" name="Group 32"/>
          <p:cNvGrpSpPr>
            <a:grpSpLocks/>
          </p:cNvGrpSpPr>
          <p:nvPr/>
        </p:nvGrpSpPr>
        <p:grpSpPr bwMode="auto">
          <a:xfrm>
            <a:off x="3711575" y="4308475"/>
            <a:ext cx="119063" cy="104775"/>
            <a:chOff x="4786" y="2776"/>
            <a:chExt cx="75" cy="66"/>
          </a:xfrm>
        </p:grpSpPr>
        <p:sp>
          <p:nvSpPr>
            <p:cNvPr id="20611" name="Oval 33"/>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12" name="Line 34"/>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491" name="Group 35"/>
          <p:cNvGrpSpPr>
            <a:grpSpLocks/>
          </p:cNvGrpSpPr>
          <p:nvPr/>
        </p:nvGrpSpPr>
        <p:grpSpPr bwMode="auto">
          <a:xfrm>
            <a:off x="3211513" y="4532313"/>
            <a:ext cx="119062" cy="104775"/>
            <a:chOff x="4786" y="2776"/>
            <a:chExt cx="75" cy="66"/>
          </a:xfrm>
        </p:grpSpPr>
        <p:sp>
          <p:nvSpPr>
            <p:cNvPr id="20609" name="Oval 36"/>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10" name="Line 37"/>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492" name="Group 38"/>
          <p:cNvGrpSpPr>
            <a:grpSpLocks/>
          </p:cNvGrpSpPr>
          <p:nvPr/>
        </p:nvGrpSpPr>
        <p:grpSpPr bwMode="auto">
          <a:xfrm>
            <a:off x="4051300" y="4684713"/>
            <a:ext cx="119063" cy="119062"/>
            <a:chOff x="4922" y="2908"/>
            <a:chExt cx="75" cy="75"/>
          </a:xfrm>
        </p:grpSpPr>
        <p:sp>
          <p:nvSpPr>
            <p:cNvPr id="20606" name="Oval 39"/>
            <p:cNvSpPr>
              <a:spLocks noChangeArrowheads="1"/>
            </p:cNvSpPr>
            <p:nvPr/>
          </p:nvSpPr>
          <p:spPr bwMode="auto">
            <a:xfrm>
              <a:off x="4925" y="2912"/>
              <a:ext cx="72" cy="6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07" name="Line 40"/>
            <p:cNvSpPr>
              <a:spLocks noChangeShapeType="1"/>
            </p:cNvSpPr>
            <p:nvPr/>
          </p:nvSpPr>
          <p:spPr bwMode="auto">
            <a:xfrm>
              <a:off x="4922" y="2948"/>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608" name="Line 41"/>
            <p:cNvSpPr>
              <a:spLocks noChangeShapeType="1"/>
            </p:cNvSpPr>
            <p:nvPr/>
          </p:nvSpPr>
          <p:spPr bwMode="auto">
            <a:xfrm rot="5400000">
              <a:off x="4923" y="2946"/>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493" name="Group 42"/>
          <p:cNvGrpSpPr>
            <a:grpSpLocks/>
          </p:cNvGrpSpPr>
          <p:nvPr/>
        </p:nvGrpSpPr>
        <p:grpSpPr bwMode="auto">
          <a:xfrm>
            <a:off x="3738563" y="4943475"/>
            <a:ext cx="119062" cy="119063"/>
            <a:chOff x="4922" y="2908"/>
            <a:chExt cx="75" cy="75"/>
          </a:xfrm>
        </p:grpSpPr>
        <p:sp>
          <p:nvSpPr>
            <p:cNvPr id="20603" name="Oval 43"/>
            <p:cNvSpPr>
              <a:spLocks noChangeArrowheads="1"/>
            </p:cNvSpPr>
            <p:nvPr/>
          </p:nvSpPr>
          <p:spPr bwMode="auto">
            <a:xfrm>
              <a:off x="4925" y="2912"/>
              <a:ext cx="72" cy="6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04" name="Line 44"/>
            <p:cNvSpPr>
              <a:spLocks noChangeShapeType="1"/>
            </p:cNvSpPr>
            <p:nvPr/>
          </p:nvSpPr>
          <p:spPr bwMode="auto">
            <a:xfrm>
              <a:off x="4922" y="2948"/>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605" name="Line 45"/>
            <p:cNvSpPr>
              <a:spLocks noChangeShapeType="1"/>
            </p:cNvSpPr>
            <p:nvPr/>
          </p:nvSpPr>
          <p:spPr bwMode="auto">
            <a:xfrm rot="5400000">
              <a:off x="4923" y="2946"/>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494" name="Line 46"/>
          <p:cNvSpPr>
            <a:spLocks noChangeShapeType="1"/>
          </p:cNvSpPr>
          <p:nvPr/>
        </p:nvSpPr>
        <p:spPr bwMode="auto">
          <a:xfrm flipV="1">
            <a:off x="4848225" y="4044950"/>
            <a:ext cx="161925" cy="16192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0495" name="Group 144"/>
          <p:cNvGrpSpPr>
            <a:grpSpLocks/>
          </p:cNvGrpSpPr>
          <p:nvPr/>
        </p:nvGrpSpPr>
        <p:grpSpPr bwMode="auto">
          <a:xfrm>
            <a:off x="663575" y="2378075"/>
            <a:ext cx="7294563" cy="3836988"/>
            <a:chOff x="340" y="1480"/>
            <a:chExt cx="4799" cy="2555"/>
          </a:xfrm>
        </p:grpSpPr>
        <p:sp>
          <p:nvSpPr>
            <p:cNvPr id="20597" name="Freeform 3"/>
            <p:cNvSpPr>
              <a:spLocks/>
            </p:cNvSpPr>
            <p:nvPr/>
          </p:nvSpPr>
          <p:spPr bwMode="auto">
            <a:xfrm>
              <a:off x="2731" y="1732"/>
              <a:ext cx="2406" cy="1162"/>
            </a:xfrm>
            <a:custGeom>
              <a:avLst/>
              <a:gdLst>
                <a:gd name="T0" fmla="*/ 0 w 2406"/>
                <a:gd name="T1" fmla="*/ 3038 h 990"/>
                <a:gd name="T2" fmla="*/ 462 w 2406"/>
                <a:gd name="T3" fmla="*/ 1973 h 990"/>
                <a:gd name="T4" fmla="*/ 828 w 2406"/>
                <a:gd name="T5" fmla="*/ 1088 h 990"/>
                <a:gd name="T6" fmla="*/ 1122 w 2406"/>
                <a:gd name="T7" fmla="*/ 478 h 990"/>
                <a:gd name="T8" fmla="*/ 1362 w 2406"/>
                <a:gd name="T9" fmla="*/ 201 h 990"/>
                <a:gd name="T10" fmla="*/ 1620 w 2406"/>
                <a:gd name="T11" fmla="*/ 90 h 990"/>
                <a:gd name="T12" fmla="*/ 1992 w 2406"/>
                <a:gd name="T13" fmla="*/ 18 h 990"/>
                <a:gd name="T14" fmla="*/ 2406 w 2406"/>
                <a:gd name="T15" fmla="*/ 0 h 9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06" h="990">
                  <a:moveTo>
                    <a:pt x="0" y="990"/>
                  </a:moveTo>
                  <a:cubicBezTo>
                    <a:pt x="162" y="869"/>
                    <a:pt x="324" y="748"/>
                    <a:pt x="462" y="642"/>
                  </a:cubicBezTo>
                  <a:cubicBezTo>
                    <a:pt x="600" y="536"/>
                    <a:pt x="718" y="435"/>
                    <a:pt x="828" y="354"/>
                  </a:cubicBezTo>
                  <a:cubicBezTo>
                    <a:pt x="938" y="273"/>
                    <a:pt x="1033" y="204"/>
                    <a:pt x="1122" y="156"/>
                  </a:cubicBezTo>
                  <a:cubicBezTo>
                    <a:pt x="1211" y="108"/>
                    <a:pt x="1279" y="87"/>
                    <a:pt x="1362" y="66"/>
                  </a:cubicBezTo>
                  <a:cubicBezTo>
                    <a:pt x="1445" y="45"/>
                    <a:pt x="1515" y="40"/>
                    <a:pt x="1620" y="30"/>
                  </a:cubicBezTo>
                  <a:cubicBezTo>
                    <a:pt x="1725" y="20"/>
                    <a:pt x="1861" y="11"/>
                    <a:pt x="1992" y="6"/>
                  </a:cubicBezTo>
                  <a:cubicBezTo>
                    <a:pt x="2123" y="1"/>
                    <a:pt x="2336" y="2"/>
                    <a:pt x="2406" y="0"/>
                  </a:cubicBez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0598" name="Group 4"/>
            <p:cNvGrpSpPr>
              <a:grpSpLocks/>
            </p:cNvGrpSpPr>
            <p:nvPr/>
          </p:nvGrpSpPr>
          <p:grpSpPr bwMode="auto">
            <a:xfrm>
              <a:off x="340" y="1480"/>
              <a:ext cx="4799" cy="2313"/>
              <a:chOff x="703" y="1230"/>
              <a:chExt cx="4799" cy="2313"/>
            </a:xfrm>
          </p:grpSpPr>
          <p:sp>
            <p:nvSpPr>
              <p:cNvPr id="20601" name="Freeform 5"/>
              <p:cNvSpPr>
                <a:spLocks/>
              </p:cNvSpPr>
              <p:nvPr/>
            </p:nvSpPr>
            <p:spPr bwMode="auto">
              <a:xfrm>
                <a:off x="3096" y="1230"/>
                <a:ext cx="2406" cy="1162"/>
              </a:xfrm>
              <a:custGeom>
                <a:avLst/>
                <a:gdLst>
                  <a:gd name="T0" fmla="*/ 0 w 2406"/>
                  <a:gd name="T1" fmla="*/ 3038 h 990"/>
                  <a:gd name="T2" fmla="*/ 462 w 2406"/>
                  <a:gd name="T3" fmla="*/ 1973 h 990"/>
                  <a:gd name="T4" fmla="*/ 828 w 2406"/>
                  <a:gd name="T5" fmla="*/ 1088 h 990"/>
                  <a:gd name="T6" fmla="*/ 1122 w 2406"/>
                  <a:gd name="T7" fmla="*/ 478 h 990"/>
                  <a:gd name="T8" fmla="*/ 1362 w 2406"/>
                  <a:gd name="T9" fmla="*/ 201 h 990"/>
                  <a:gd name="T10" fmla="*/ 1620 w 2406"/>
                  <a:gd name="T11" fmla="*/ 90 h 990"/>
                  <a:gd name="T12" fmla="*/ 1992 w 2406"/>
                  <a:gd name="T13" fmla="*/ 18 h 990"/>
                  <a:gd name="T14" fmla="*/ 2406 w 2406"/>
                  <a:gd name="T15" fmla="*/ 0 h 9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06" h="990">
                    <a:moveTo>
                      <a:pt x="0" y="990"/>
                    </a:moveTo>
                    <a:cubicBezTo>
                      <a:pt x="162" y="869"/>
                      <a:pt x="324" y="748"/>
                      <a:pt x="462" y="642"/>
                    </a:cubicBezTo>
                    <a:cubicBezTo>
                      <a:pt x="600" y="536"/>
                      <a:pt x="718" y="435"/>
                      <a:pt x="828" y="354"/>
                    </a:cubicBezTo>
                    <a:cubicBezTo>
                      <a:pt x="938" y="273"/>
                      <a:pt x="1033" y="204"/>
                      <a:pt x="1122" y="156"/>
                    </a:cubicBezTo>
                    <a:cubicBezTo>
                      <a:pt x="1211" y="108"/>
                      <a:pt x="1279" y="87"/>
                      <a:pt x="1362" y="66"/>
                    </a:cubicBezTo>
                    <a:cubicBezTo>
                      <a:pt x="1445" y="45"/>
                      <a:pt x="1515" y="40"/>
                      <a:pt x="1620" y="30"/>
                    </a:cubicBezTo>
                    <a:cubicBezTo>
                      <a:pt x="1725" y="20"/>
                      <a:pt x="1861" y="11"/>
                      <a:pt x="1992" y="6"/>
                    </a:cubicBezTo>
                    <a:cubicBezTo>
                      <a:pt x="2123" y="1"/>
                      <a:pt x="2336" y="2"/>
                      <a:pt x="2406"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602" name="Freeform 6"/>
              <p:cNvSpPr>
                <a:spLocks/>
              </p:cNvSpPr>
              <p:nvPr/>
            </p:nvSpPr>
            <p:spPr bwMode="auto">
              <a:xfrm flipH="1" flipV="1">
                <a:off x="703" y="2381"/>
                <a:ext cx="2406" cy="1162"/>
              </a:xfrm>
              <a:custGeom>
                <a:avLst/>
                <a:gdLst>
                  <a:gd name="T0" fmla="*/ 0 w 2406"/>
                  <a:gd name="T1" fmla="*/ 3038 h 990"/>
                  <a:gd name="T2" fmla="*/ 462 w 2406"/>
                  <a:gd name="T3" fmla="*/ 1973 h 990"/>
                  <a:gd name="T4" fmla="*/ 828 w 2406"/>
                  <a:gd name="T5" fmla="*/ 1088 h 990"/>
                  <a:gd name="T6" fmla="*/ 1122 w 2406"/>
                  <a:gd name="T7" fmla="*/ 478 h 990"/>
                  <a:gd name="T8" fmla="*/ 1362 w 2406"/>
                  <a:gd name="T9" fmla="*/ 201 h 990"/>
                  <a:gd name="T10" fmla="*/ 1620 w 2406"/>
                  <a:gd name="T11" fmla="*/ 90 h 990"/>
                  <a:gd name="T12" fmla="*/ 1992 w 2406"/>
                  <a:gd name="T13" fmla="*/ 18 h 990"/>
                  <a:gd name="T14" fmla="*/ 2406 w 2406"/>
                  <a:gd name="T15" fmla="*/ 0 h 9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06" h="990">
                    <a:moveTo>
                      <a:pt x="0" y="990"/>
                    </a:moveTo>
                    <a:cubicBezTo>
                      <a:pt x="162" y="869"/>
                      <a:pt x="324" y="748"/>
                      <a:pt x="462" y="642"/>
                    </a:cubicBezTo>
                    <a:cubicBezTo>
                      <a:pt x="600" y="536"/>
                      <a:pt x="718" y="435"/>
                      <a:pt x="828" y="354"/>
                    </a:cubicBezTo>
                    <a:cubicBezTo>
                      <a:pt x="938" y="273"/>
                      <a:pt x="1033" y="204"/>
                      <a:pt x="1122" y="156"/>
                    </a:cubicBezTo>
                    <a:cubicBezTo>
                      <a:pt x="1211" y="108"/>
                      <a:pt x="1279" y="87"/>
                      <a:pt x="1362" y="66"/>
                    </a:cubicBezTo>
                    <a:cubicBezTo>
                      <a:pt x="1445" y="45"/>
                      <a:pt x="1515" y="40"/>
                      <a:pt x="1620" y="30"/>
                    </a:cubicBezTo>
                    <a:cubicBezTo>
                      <a:pt x="1725" y="20"/>
                      <a:pt x="1861" y="11"/>
                      <a:pt x="1992" y="6"/>
                    </a:cubicBezTo>
                    <a:cubicBezTo>
                      <a:pt x="2123" y="1"/>
                      <a:pt x="2336" y="2"/>
                      <a:pt x="2406" y="0"/>
                    </a:cubicBezTo>
                  </a:path>
                </a:pathLst>
              </a:cu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599" name="Freeform 7"/>
            <p:cNvSpPr>
              <a:spLocks/>
            </p:cNvSpPr>
            <p:nvPr/>
          </p:nvSpPr>
          <p:spPr bwMode="auto">
            <a:xfrm rot="10800000">
              <a:off x="350" y="2873"/>
              <a:ext cx="2406" cy="1162"/>
            </a:xfrm>
            <a:custGeom>
              <a:avLst/>
              <a:gdLst>
                <a:gd name="T0" fmla="*/ 0 w 2406"/>
                <a:gd name="T1" fmla="*/ 3038 h 990"/>
                <a:gd name="T2" fmla="*/ 462 w 2406"/>
                <a:gd name="T3" fmla="*/ 1973 h 990"/>
                <a:gd name="T4" fmla="*/ 828 w 2406"/>
                <a:gd name="T5" fmla="*/ 1088 h 990"/>
                <a:gd name="T6" fmla="*/ 1122 w 2406"/>
                <a:gd name="T7" fmla="*/ 478 h 990"/>
                <a:gd name="T8" fmla="*/ 1362 w 2406"/>
                <a:gd name="T9" fmla="*/ 201 h 990"/>
                <a:gd name="T10" fmla="*/ 1620 w 2406"/>
                <a:gd name="T11" fmla="*/ 90 h 990"/>
                <a:gd name="T12" fmla="*/ 1992 w 2406"/>
                <a:gd name="T13" fmla="*/ 18 h 990"/>
                <a:gd name="T14" fmla="*/ 2406 w 2406"/>
                <a:gd name="T15" fmla="*/ 0 h 99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2406" h="990">
                  <a:moveTo>
                    <a:pt x="0" y="990"/>
                  </a:moveTo>
                  <a:cubicBezTo>
                    <a:pt x="162" y="869"/>
                    <a:pt x="324" y="748"/>
                    <a:pt x="462" y="642"/>
                  </a:cubicBezTo>
                  <a:cubicBezTo>
                    <a:pt x="600" y="536"/>
                    <a:pt x="718" y="435"/>
                    <a:pt x="828" y="354"/>
                  </a:cubicBezTo>
                  <a:cubicBezTo>
                    <a:pt x="938" y="273"/>
                    <a:pt x="1033" y="204"/>
                    <a:pt x="1122" y="156"/>
                  </a:cubicBezTo>
                  <a:cubicBezTo>
                    <a:pt x="1211" y="108"/>
                    <a:pt x="1279" y="87"/>
                    <a:pt x="1362" y="66"/>
                  </a:cubicBezTo>
                  <a:cubicBezTo>
                    <a:pt x="1445" y="45"/>
                    <a:pt x="1515" y="40"/>
                    <a:pt x="1620" y="30"/>
                  </a:cubicBezTo>
                  <a:cubicBezTo>
                    <a:pt x="1725" y="20"/>
                    <a:pt x="1861" y="11"/>
                    <a:pt x="1992" y="6"/>
                  </a:cubicBezTo>
                  <a:cubicBezTo>
                    <a:pt x="2123" y="1"/>
                    <a:pt x="2336" y="2"/>
                    <a:pt x="2406" y="0"/>
                  </a:cubicBezTo>
                </a:path>
              </a:pathLst>
            </a:cu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600" name="Freeform 47"/>
            <p:cNvSpPr>
              <a:spLocks/>
            </p:cNvSpPr>
            <p:nvPr/>
          </p:nvSpPr>
          <p:spPr bwMode="auto">
            <a:xfrm>
              <a:off x="357" y="1690"/>
              <a:ext cx="4782" cy="2045"/>
            </a:xfrm>
            <a:custGeom>
              <a:avLst/>
              <a:gdLst>
                <a:gd name="T0" fmla="*/ 4782 w 4782"/>
                <a:gd name="T1" fmla="*/ 0 h 2075"/>
                <a:gd name="T2" fmla="*/ 4452 w 4782"/>
                <a:gd name="T3" fmla="*/ 6 h 2075"/>
                <a:gd name="T4" fmla="*/ 4020 w 4782"/>
                <a:gd name="T5" fmla="*/ 34 h 2075"/>
                <a:gd name="T6" fmla="*/ 3666 w 4782"/>
                <a:gd name="T7" fmla="*/ 77 h 2075"/>
                <a:gd name="T8" fmla="*/ 3384 w 4782"/>
                <a:gd name="T9" fmla="*/ 142 h 2075"/>
                <a:gd name="T10" fmla="*/ 3180 w 4782"/>
                <a:gd name="T11" fmla="*/ 288 h 2075"/>
                <a:gd name="T12" fmla="*/ 1722 w 4782"/>
                <a:gd name="T13" fmla="*/ 1473 h 2075"/>
                <a:gd name="T14" fmla="*/ 1332 w 4782"/>
                <a:gd name="T15" fmla="*/ 1755 h 2075"/>
                <a:gd name="T16" fmla="*/ 876 w 4782"/>
                <a:gd name="T17" fmla="*/ 1843 h 2075"/>
                <a:gd name="T18" fmla="*/ 360 w 4782"/>
                <a:gd name="T19" fmla="*/ 1870 h 2075"/>
                <a:gd name="T20" fmla="*/ 0 w 4782"/>
                <a:gd name="T21" fmla="*/ 1870 h 20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4782" h="2075">
                  <a:moveTo>
                    <a:pt x="4782" y="0"/>
                  </a:moveTo>
                  <a:cubicBezTo>
                    <a:pt x="4680" y="0"/>
                    <a:pt x="4579" y="0"/>
                    <a:pt x="4452" y="6"/>
                  </a:cubicBezTo>
                  <a:cubicBezTo>
                    <a:pt x="4325" y="12"/>
                    <a:pt x="4151" y="23"/>
                    <a:pt x="4020" y="36"/>
                  </a:cubicBezTo>
                  <a:cubicBezTo>
                    <a:pt x="3889" y="49"/>
                    <a:pt x="3772" y="64"/>
                    <a:pt x="3666" y="84"/>
                  </a:cubicBezTo>
                  <a:cubicBezTo>
                    <a:pt x="3560" y="104"/>
                    <a:pt x="3465" y="117"/>
                    <a:pt x="3384" y="156"/>
                  </a:cubicBezTo>
                  <a:cubicBezTo>
                    <a:pt x="3303" y="195"/>
                    <a:pt x="3457" y="72"/>
                    <a:pt x="3180" y="318"/>
                  </a:cubicBezTo>
                  <a:cubicBezTo>
                    <a:pt x="2903" y="564"/>
                    <a:pt x="2030" y="1361"/>
                    <a:pt x="1722" y="1632"/>
                  </a:cubicBezTo>
                  <a:cubicBezTo>
                    <a:pt x="1414" y="1903"/>
                    <a:pt x="1473" y="1876"/>
                    <a:pt x="1332" y="1944"/>
                  </a:cubicBezTo>
                  <a:cubicBezTo>
                    <a:pt x="1191" y="2012"/>
                    <a:pt x="1038" y="2019"/>
                    <a:pt x="876" y="2040"/>
                  </a:cubicBezTo>
                  <a:cubicBezTo>
                    <a:pt x="714" y="2061"/>
                    <a:pt x="506" y="2065"/>
                    <a:pt x="360" y="2070"/>
                  </a:cubicBezTo>
                  <a:cubicBezTo>
                    <a:pt x="214" y="2075"/>
                    <a:pt x="107" y="2072"/>
                    <a:pt x="0" y="2070"/>
                  </a:cubicBezTo>
                </a:path>
              </a:pathLst>
            </a:custGeom>
            <a:noFill/>
            <a:ln w="25400" cap="flat">
              <a:solidFill>
                <a:srgbClr val="008000"/>
              </a:solidFill>
              <a:prstDash val="dash"/>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496" name="Group 48"/>
          <p:cNvGrpSpPr>
            <a:grpSpLocks/>
          </p:cNvGrpSpPr>
          <p:nvPr/>
        </p:nvGrpSpPr>
        <p:grpSpPr bwMode="auto">
          <a:xfrm>
            <a:off x="3717925" y="4105275"/>
            <a:ext cx="119063" cy="104775"/>
            <a:chOff x="4786" y="2776"/>
            <a:chExt cx="75" cy="66"/>
          </a:xfrm>
        </p:grpSpPr>
        <p:sp>
          <p:nvSpPr>
            <p:cNvPr id="20595" name="Oval 49"/>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96" name="Line 50"/>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497" name="Line 51"/>
          <p:cNvSpPr>
            <a:spLocks noChangeShapeType="1"/>
          </p:cNvSpPr>
          <p:nvPr/>
        </p:nvSpPr>
        <p:spPr bwMode="auto">
          <a:xfrm>
            <a:off x="3271838" y="4041775"/>
            <a:ext cx="4762" cy="728663"/>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98" name="Line 52"/>
          <p:cNvSpPr>
            <a:spLocks noChangeShapeType="1"/>
          </p:cNvSpPr>
          <p:nvPr/>
        </p:nvSpPr>
        <p:spPr bwMode="auto">
          <a:xfrm>
            <a:off x="3097213" y="4181475"/>
            <a:ext cx="3175" cy="595313"/>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499" name="Line 53"/>
          <p:cNvSpPr>
            <a:spLocks noChangeShapeType="1"/>
          </p:cNvSpPr>
          <p:nvPr/>
        </p:nvSpPr>
        <p:spPr bwMode="auto">
          <a:xfrm>
            <a:off x="3776663" y="3597275"/>
            <a:ext cx="0" cy="70485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0500" name="Group 54"/>
          <p:cNvGrpSpPr>
            <a:grpSpLocks/>
          </p:cNvGrpSpPr>
          <p:nvPr/>
        </p:nvGrpSpPr>
        <p:grpSpPr bwMode="auto">
          <a:xfrm>
            <a:off x="2852738" y="5040313"/>
            <a:ext cx="119062" cy="104775"/>
            <a:chOff x="4786" y="2776"/>
            <a:chExt cx="75" cy="66"/>
          </a:xfrm>
        </p:grpSpPr>
        <p:sp>
          <p:nvSpPr>
            <p:cNvPr id="20593" name="Oval 55"/>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94" name="Line 56"/>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501" name="Group 57"/>
          <p:cNvGrpSpPr>
            <a:grpSpLocks/>
          </p:cNvGrpSpPr>
          <p:nvPr/>
        </p:nvGrpSpPr>
        <p:grpSpPr bwMode="auto">
          <a:xfrm>
            <a:off x="2854325" y="4975225"/>
            <a:ext cx="119063" cy="104775"/>
            <a:chOff x="4786" y="2776"/>
            <a:chExt cx="75" cy="66"/>
          </a:xfrm>
        </p:grpSpPr>
        <p:sp>
          <p:nvSpPr>
            <p:cNvPr id="20591" name="Oval 58"/>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92" name="Line 59"/>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502" name="Group 60"/>
          <p:cNvGrpSpPr>
            <a:grpSpLocks/>
          </p:cNvGrpSpPr>
          <p:nvPr/>
        </p:nvGrpSpPr>
        <p:grpSpPr bwMode="auto">
          <a:xfrm>
            <a:off x="3044825" y="5588000"/>
            <a:ext cx="119063" cy="119063"/>
            <a:chOff x="4922" y="2908"/>
            <a:chExt cx="75" cy="75"/>
          </a:xfrm>
        </p:grpSpPr>
        <p:sp>
          <p:nvSpPr>
            <p:cNvPr id="20588" name="Oval 61"/>
            <p:cNvSpPr>
              <a:spLocks noChangeArrowheads="1"/>
            </p:cNvSpPr>
            <p:nvPr/>
          </p:nvSpPr>
          <p:spPr bwMode="auto">
            <a:xfrm>
              <a:off x="4925" y="2912"/>
              <a:ext cx="72" cy="6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9" name="Line 62"/>
            <p:cNvSpPr>
              <a:spLocks noChangeShapeType="1"/>
            </p:cNvSpPr>
            <p:nvPr/>
          </p:nvSpPr>
          <p:spPr bwMode="auto">
            <a:xfrm>
              <a:off x="4922" y="2948"/>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90" name="Line 63"/>
            <p:cNvSpPr>
              <a:spLocks noChangeShapeType="1"/>
            </p:cNvSpPr>
            <p:nvPr/>
          </p:nvSpPr>
          <p:spPr bwMode="auto">
            <a:xfrm rot="5400000">
              <a:off x="4923" y="2946"/>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503" name="Group 64"/>
          <p:cNvGrpSpPr>
            <a:grpSpLocks/>
          </p:cNvGrpSpPr>
          <p:nvPr/>
        </p:nvGrpSpPr>
        <p:grpSpPr bwMode="auto">
          <a:xfrm>
            <a:off x="2487613" y="5465763"/>
            <a:ext cx="119062" cy="104775"/>
            <a:chOff x="4786" y="2776"/>
            <a:chExt cx="75" cy="66"/>
          </a:xfrm>
        </p:grpSpPr>
        <p:sp>
          <p:nvSpPr>
            <p:cNvPr id="20586" name="Oval 65"/>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7" name="Line 66"/>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504" name="Group 67"/>
          <p:cNvGrpSpPr>
            <a:grpSpLocks/>
          </p:cNvGrpSpPr>
          <p:nvPr/>
        </p:nvGrpSpPr>
        <p:grpSpPr bwMode="auto">
          <a:xfrm>
            <a:off x="2498725" y="5257800"/>
            <a:ext cx="119063" cy="104775"/>
            <a:chOff x="4786" y="2776"/>
            <a:chExt cx="75" cy="66"/>
          </a:xfrm>
        </p:grpSpPr>
        <p:sp>
          <p:nvSpPr>
            <p:cNvPr id="20584" name="Oval 68"/>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5" name="Line 69"/>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505" name="Group 70"/>
          <p:cNvGrpSpPr>
            <a:grpSpLocks/>
          </p:cNvGrpSpPr>
          <p:nvPr/>
        </p:nvGrpSpPr>
        <p:grpSpPr bwMode="auto">
          <a:xfrm>
            <a:off x="3222625" y="5432425"/>
            <a:ext cx="119063" cy="119063"/>
            <a:chOff x="4922" y="2908"/>
            <a:chExt cx="75" cy="75"/>
          </a:xfrm>
        </p:grpSpPr>
        <p:sp>
          <p:nvSpPr>
            <p:cNvPr id="20581" name="Oval 71"/>
            <p:cNvSpPr>
              <a:spLocks noChangeArrowheads="1"/>
            </p:cNvSpPr>
            <p:nvPr/>
          </p:nvSpPr>
          <p:spPr bwMode="auto">
            <a:xfrm>
              <a:off x="4925" y="2912"/>
              <a:ext cx="72" cy="6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2" name="Line 72"/>
            <p:cNvSpPr>
              <a:spLocks noChangeShapeType="1"/>
            </p:cNvSpPr>
            <p:nvPr/>
          </p:nvSpPr>
          <p:spPr bwMode="auto">
            <a:xfrm>
              <a:off x="4922" y="2948"/>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83" name="Line 73"/>
            <p:cNvSpPr>
              <a:spLocks noChangeShapeType="1"/>
            </p:cNvSpPr>
            <p:nvPr/>
          </p:nvSpPr>
          <p:spPr bwMode="auto">
            <a:xfrm rot="5400000">
              <a:off x="4923" y="2946"/>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506" name="Group 74"/>
          <p:cNvGrpSpPr>
            <a:grpSpLocks/>
          </p:cNvGrpSpPr>
          <p:nvPr/>
        </p:nvGrpSpPr>
        <p:grpSpPr bwMode="auto">
          <a:xfrm>
            <a:off x="3049588" y="4903788"/>
            <a:ext cx="119062" cy="104775"/>
            <a:chOff x="4786" y="2776"/>
            <a:chExt cx="75" cy="66"/>
          </a:xfrm>
        </p:grpSpPr>
        <p:sp>
          <p:nvSpPr>
            <p:cNvPr id="20579" name="Oval 75"/>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0" name="Line 76"/>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507" name="Group 77"/>
          <p:cNvGrpSpPr>
            <a:grpSpLocks/>
          </p:cNvGrpSpPr>
          <p:nvPr/>
        </p:nvGrpSpPr>
        <p:grpSpPr bwMode="auto">
          <a:xfrm>
            <a:off x="3051175" y="4791075"/>
            <a:ext cx="119063" cy="104775"/>
            <a:chOff x="4786" y="2776"/>
            <a:chExt cx="75" cy="66"/>
          </a:xfrm>
        </p:grpSpPr>
        <p:sp>
          <p:nvSpPr>
            <p:cNvPr id="20577" name="Oval 78"/>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78" name="Line 79"/>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508" name="Group 80"/>
          <p:cNvGrpSpPr>
            <a:grpSpLocks/>
          </p:cNvGrpSpPr>
          <p:nvPr/>
        </p:nvGrpSpPr>
        <p:grpSpPr bwMode="auto">
          <a:xfrm>
            <a:off x="2855913" y="5737225"/>
            <a:ext cx="119062" cy="119063"/>
            <a:chOff x="4922" y="2908"/>
            <a:chExt cx="75" cy="75"/>
          </a:xfrm>
        </p:grpSpPr>
        <p:sp>
          <p:nvSpPr>
            <p:cNvPr id="20574" name="Oval 81"/>
            <p:cNvSpPr>
              <a:spLocks noChangeArrowheads="1"/>
            </p:cNvSpPr>
            <p:nvPr/>
          </p:nvSpPr>
          <p:spPr bwMode="auto">
            <a:xfrm>
              <a:off x="4925" y="2912"/>
              <a:ext cx="72" cy="6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75" name="Line 82"/>
            <p:cNvSpPr>
              <a:spLocks noChangeShapeType="1"/>
            </p:cNvSpPr>
            <p:nvPr/>
          </p:nvSpPr>
          <p:spPr bwMode="auto">
            <a:xfrm>
              <a:off x="4922" y="2948"/>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76" name="Line 83"/>
            <p:cNvSpPr>
              <a:spLocks noChangeShapeType="1"/>
            </p:cNvSpPr>
            <p:nvPr/>
          </p:nvSpPr>
          <p:spPr bwMode="auto">
            <a:xfrm rot="5400000">
              <a:off x="4923" y="2946"/>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509" name="Line 84"/>
          <p:cNvSpPr>
            <a:spLocks noChangeShapeType="1"/>
          </p:cNvSpPr>
          <p:nvPr/>
        </p:nvSpPr>
        <p:spPr bwMode="auto">
          <a:xfrm>
            <a:off x="2557463" y="4702175"/>
            <a:ext cx="0" cy="762000"/>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10" name="Line 85"/>
          <p:cNvSpPr>
            <a:spLocks noChangeShapeType="1"/>
          </p:cNvSpPr>
          <p:nvPr/>
        </p:nvSpPr>
        <p:spPr bwMode="auto">
          <a:xfrm>
            <a:off x="2921000" y="4351338"/>
            <a:ext cx="1588" cy="614362"/>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0511" name="Group 148"/>
          <p:cNvGrpSpPr>
            <a:grpSpLocks/>
          </p:cNvGrpSpPr>
          <p:nvPr/>
        </p:nvGrpSpPr>
        <p:grpSpPr bwMode="auto">
          <a:xfrm>
            <a:off x="7739063" y="1577975"/>
            <a:ext cx="82550" cy="638175"/>
            <a:chOff x="4875" y="802"/>
            <a:chExt cx="82" cy="540"/>
          </a:xfrm>
        </p:grpSpPr>
        <p:sp>
          <p:nvSpPr>
            <p:cNvPr id="20562" name="Freeform 86"/>
            <p:cNvSpPr>
              <a:spLocks/>
            </p:cNvSpPr>
            <p:nvPr/>
          </p:nvSpPr>
          <p:spPr bwMode="auto">
            <a:xfrm flipH="1">
              <a:off x="4892" y="1190"/>
              <a:ext cx="65" cy="65"/>
            </a:xfrm>
            <a:custGeom>
              <a:avLst/>
              <a:gdLst>
                <a:gd name="T0" fmla="*/ 0 w 306"/>
                <a:gd name="T1" fmla="*/ 0 h 546"/>
                <a:gd name="T2" fmla="*/ 0 w 306"/>
                <a:gd name="T3" fmla="*/ 0 h 546"/>
                <a:gd name="T4" fmla="*/ 0 w 306"/>
                <a:gd name="T5" fmla="*/ 0 h 546"/>
                <a:gd name="T6" fmla="*/ 0 w 306"/>
                <a:gd name="T7" fmla="*/ 0 h 546"/>
                <a:gd name="T8" fmla="*/ 0 w 306"/>
                <a:gd name="T9" fmla="*/ 0 h 546"/>
                <a:gd name="T10" fmla="*/ 0 w 306"/>
                <a:gd name="T11" fmla="*/ 0 h 546"/>
                <a:gd name="T12" fmla="*/ 0 w 306"/>
                <a:gd name="T13" fmla="*/ 0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0563" name="Group 87"/>
            <p:cNvGrpSpPr>
              <a:grpSpLocks/>
            </p:cNvGrpSpPr>
            <p:nvPr/>
          </p:nvGrpSpPr>
          <p:grpSpPr bwMode="auto">
            <a:xfrm>
              <a:off x="4891" y="1062"/>
              <a:ext cx="66" cy="128"/>
              <a:chOff x="4326" y="2662"/>
              <a:chExt cx="310" cy="1076"/>
            </a:xfrm>
          </p:grpSpPr>
          <p:sp>
            <p:nvSpPr>
              <p:cNvPr id="20572" name="Freeform 88"/>
              <p:cNvSpPr>
                <a:spLocks/>
              </p:cNvSpPr>
              <p:nvPr/>
            </p:nvSpPr>
            <p:spPr bwMode="auto">
              <a:xfrm>
                <a:off x="4326" y="319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73" name="Freeform 89"/>
              <p:cNvSpPr>
                <a:spLocks/>
              </p:cNvSpPr>
              <p:nvPr/>
            </p:nvSpPr>
            <p:spPr bwMode="auto">
              <a:xfrm flipH="1">
                <a:off x="4330" y="266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564" name="Group 90"/>
            <p:cNvGrpSpPr>
              <a:grpSpLocks/>
            </p:cNvGrpSpPr>
            <p:nvPr/>
          </p:nvGrpSpPr>
          <p:grpSpPr bwMode="auto">
            <a:xfrm>
              <a:off x="4889" y="802"/>
              <a:ext cx="66" cy="256"/>
              <a:chOff x="4324" y="1592"/>
              <a:chExt cx="312" cy="2146"/>
            </a:xfrm>
          </p:grpSpPr>
          <p:grpSp>
            <p:nvGrpSpPr>
              <p:cNvPr id="20566" name="Group 91"/>
              <p:cNvGrpSpPr>
                <a:grpSpLocks/>
              </p:cNvGrpSpPr>
              <p:nvPr/>
            </p:nvGrpSpPr>
            <p:grpSpPr bwMode="auto">
              <a:xfrm>
                <a:off x="4326" y="2662"/>
                <a:ext cx="310" cy="1076"/>
                <a:chOff x="4326" y="2662"/>
                <a:chExt cx="310" cy="1076"/>
              </a:xfrm>
            </p:grpSpPr>
            <p:sp>
              <p:nvSpPr>
                <p:cNvPr id="20570" name="Freeform 92"/>
                <p:cNvSpPr>
                  <a:spLocks/>
                </p:cNvSpPr>
                <p:nvPr/>
              </p:nvSpPr>
              <p:spPr bwMode="auto">
                <a:xfrm>
                  <a:off x="4326" y="319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71" name="Freeform 93"/>
                <p:cNvSpPr>
                  <a:spLocks/>
                </p:cNvSpPr>
                <p:nvPr/>
              </p:nvSpPr>
              <p:spPr bwMode="auto">
                <a:xfrm flipH="1">
                  <a:off x="4330" y="266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567" name="Group 94"/>
              <p:cNvGrpSpPr>
                <a:grpSpLocks/>
              </p:cNvGrpSpPr>
              <p:nvPr/>
            </p:nvGrpSpPr>
            <p:grpSpPr bwMode="auto">
              <a:xfrm>
                <a:off x="4324" y="1592"/>
                <a:ext cx="310" cy="1076"/>
                <a:chOff x="4326" y="2662"/>
                <a:chExt cx="310" cy="1076"/>
              </a:xfrm>
            </p:grpSpPr>
            <p:sp>
              <p:nvSpPr>
                <p:cNvPr id="20568" name="Freeform 95"/>
                <p:cNvSpPr>
                  <a:spLocks/>
                </p:cNvSpPr>
                <p:nvPr/>
              </p:nvSpPr>
              <p:spPr bwMode="auto">
                <a:xfrm>
                  <a:off x="4326" y="319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69" name="Freeform 96"/>
                <p:cNvSpPr>
                  <a:spLocks/>
                </p:cNvSpPr>
                <p:nvPr/>
              </p:nvSpPr>
              <p:spPr bwMode="auto">
                <a:xfrm flipH="1">
                  <a:off x="4330" y="266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20565" name="AutoShape 97"/>
            <p:cNvSpPr>
              <a:spLocks noChangeArrowheads="1"/>
            </p:cNvSpPr>
            <p:nvPr/>
          </p:nvSpPr>
          <p:spPr bwMode="auto">
            <a:xfrm flipV="1">
              <a:off x="4875" y="1246"/>
              <a:ext cx="78" cy="96"/>
            </a:xfrm>
            <a:prstGeom prst="triangle">
              <a:avLst>
                <a:gd name="adj" fmla="val 50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0512" name="Text Box 98"/>
          <p:cNvSpPr txBox="1">
            <a:spLocks noChangeArrowheads="1"/>
          </p:cNvSpPr>
          <p:nvPr/>
        </p:nvSpPr>
        <p:spPr bwMode="auto">
          <a:xfrm>
            <a:off x="4805363" y="4291013"/>
            <a:ext cx="4071937"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pPr algn="l" eaLnBrk="1" hangingPunct="1"/>
            <a:r>
              <a:rPr lang="en-GB" sz="1200" b="1" dirty="0"/>
              <a:t>Heavy hole mass – 0.55m</a:t>
            </a:r>
            <a:r>
              <a:rPr lang="en-GB" sz="1200" b="1" baseline="-25000" dirty="0"/>
              <a:t>0</a:t>
            </a:r>
            <a:r>
              <a:rPr lang="en-GB" sz="1200" b="1" dirty="0"/>
              <a:t> - low mobility </a:t>
            </a:r>
          </a:p>
          <a:p>
            <a:pPr algn="l" eaLnBrk="1" hangingPunct="1"/>
            <a:r>
              <a:rPr lang="en-GB" sz="1200" b="1" dirty="0"/>
              <a:t>Holes must migrate to P-region to complete signal but otherwise do not take part in avalanche process hence low noise figure in </a:t>
            </a:r>
            <a:r>
              <a:rPr lang="en-GB" sz="1200" b="1" dirty="0" err="1" smtClean="0"/>
              <a:t>HgCdTe</a:t>
            </a:r>
            <a:endParaRPr lang="en-GB" sz="1200" b="1" dirty="0" smtClean="0"/>
          </a:p>
        </p:txBody>
      </p:sp>
      <p:grpSp>
        <p:nvGrpSpPr>
          <p:cNvPr id="20513" name="Group 99"/>
          <p:cNvGrpSpPr>
            <a:grpSpLocks/>
          </p:cNvGrpSpPr>
          <p:nvPr/>
        </p:nvGrpSpPr>
        <p:grpSpPr bwMode="auto">
          <a:xfrm>
            <a:off x="4037013" y="3933825"/>
            <a:ext cx="119062" cy="104775"/>
            <a:chOff x="4786" y="2776"/>
            <a:chExt cx="75" cy="66"/>
          </a:xfrm>
        </p:grpSpPr>
        <p:sp>
          <p:nvSpPr>
            <p:cNvPr id="20560" name="Oval 100"/>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61" name="Line 101"/>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514" name="Group 102"/>
          <p:cNvGrpSpPr>
            <a:grpSpLocks/>
          </p:cNvGrpSpPr>
          <p:nvPr/>
        </p:nvGrpSpPr>
        <p:grpSpPr bwMode="auto">
          <a:xfrm>
            <a:off x="4043363" y="3821113"/>
            <a:ext cx="119062" cy="104775"/>
            <a:chOff x="4786" y="2776"/>
            <a:chExt cx="75" cy="66"/>
          </a:xfrm>
        </p:grpSpPr>
        <p:sp>
          <p:nvSpPr>
            <p:cNvPr id="20558" name="Oval 103"/>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59" name="Line 104"/>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515" name="Line 105"/>
          <p:cNvSpPr>
            <a:spLocks noChangeShapeType="1"/>
          </p:cNvSpPr>
          <p:nvPr/>
        </p:nvSpPr>
        <p:spPr bwMode="auto">
          <a:xfrm>
            <a:off x="4087813" y="3275013"/>
            <a:ext cx="14287" cy="561975"/>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16" name="Freeform 106"/>
          <p:cNvSpPr>
            <a:spLocks/>
          </p:cNvSpPr>
          <p:nvPr/>
        </p:nvSpPr>
        <p:spPr bwMode="auto">
          <a:xfrm>
            <a:off x="3821113" y="3451225"/>
            <a:ext cx="947737" cy="109538"/>
          </a:xfrm>
          <a:custGeom>
            <a:avLst/>
            <a:gdLst>
              <a:gd name="T0" fmla="*/ 2147483647 w 1284"/>
              <a:gd name="T1" fmla="*/ 0 h 366"/>
              <a:gd name="T2" fmla="*/ 2147483647 w 1284"/>
              <a:gd name="T3" fmla="*/ 2147483647 h 366"/>
              <a:gd name="T4" fmla="*/ 2147483647 w 1284"/>
              <a:gd name="T5" fmla="*/ 2147483647 h 366"/>
              <a:gd name="T6" fmla="*/ 2147483647 w 1284"/>
              <a:gd name="T7" fmla="*/ 2147483647 h 366"/>
              <a:gd name="T8" fmla="*/ 0 w 1284"/>
              <a:gd name="T9" fmla="*/ 2147483647 h 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4" h="366">
                <a:moveTo>
                  <a:pt x="1284" y="0"/>
                </a:moveTo>
                <a:cubicBezTo>
                  <a:pt x="1138" y="14"/>
                  <a:pt x="993" y="29"/>
                  <a:pt x="876" y="48"/>
                </a:cubicBezTo>
                <a:cubicBezTo>
                  <a:pt x="759" y="67"/>
                  <a:pt x="682" y="85"/>
                  <a:pt x="582" y="114"/>
                </a:cubicBezTo>
                <a:cubicBezTo>
                  <a:pt x="482" y="143"/>
                  <a:pt x="373" y="180"/>
                  <a:pt x="276" y="222"/>
                </a:cubicBezTo>
                <a:cubicBezTo>
                  <a:pt x="179" y="264"/>
                  <a:pt x="44" y="343"/>
                  <a:pt x="0" y="3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17" name="Freeform 107"/>
          <p:cNvSpPr>
            <a:spLocks/>
          </p:cNvSpPr>
          <p:nvPr/>
        </p:nvSpPr>
        <p:spPr bwMode="auto">
          <a:xfrm>
            <a:off x="4130675" y="3194050"/>
            <a:ext cx="709613" cy="80963"/>
          </a:xfrm>
          <a:custGeom>
            <a:avLst/>
            <a:gdLst>
              <a:gd name="T0" fmla="*/ 2147483647 w 1284"/>
              <a:gd name="T1" fmla="*/ 0 h 366"/>
              <a:gd name="T2" fmla="*/ 2147483647 w 1284"/>
              <a:gd name="T3" fmla="*/ 2147483647 h 366"/>
              <a:gd name="T4" fmla="*/ 2147483647 w 1284"/>
              <a:gd name="T5" fmla="*/ 2147483647 h 366"/>
              <a:gd name="T6" fmla="*/ 2147483647 w 1284"/>
              <a:gd name="T7" fmla="*/ 2147483647 h 366"/>
              <a:gd name="T8" fmla="*/ 0 w 1284"/>
              <a:gd name="T9" fmla="*/ 2147483647 h 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4" h="366">
                <a:moveTo>
                  <a:pt x="1284" y="0"/>
                </a:moveTo>
                <a:cubicBezTo>
                  <a:pt x="1138" y="14"/>
                  <a:pt x="993" y="29"/>
                  <a:pt x="876" y="48"/>
                </a:cubicBezTo>
                <a:cubicBezTo>
                  <a:pt x="759" y="67"/>
                  <a:pt x="682" y="85"/>
                  <a:pt x="582" y="114"/>
                </a:cubicBezTo>
                <a:cubicBezTo>
                  <a:pt x="482" y="143"/>
                  <a:pt x="373" y="180"/>
                  <a:pt x="276" y="222"/>
                </a:cubicBezTo>
                <a:cubicBezTo>
                  <a:pt x="179" y="264"/>
                  <a:pt x="44" y="343"/>
                  <a:pt x="0" y="3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18" name="Freeform 108"/>
          <p:cNvSpPr>
            <a:spLocks/>
          </p:cNvSpPr>
          <p:nvPr/>
        </p:nvSpPr>
        <p:spPr bwMode="auto">
          <a:xfrm>
            <a:off x="4872038" y="2309813"/>
            <a:ext cx="2924175" cy="273050"/>
          </a:xfrm>
          <a:custGeom>
            <a:avLst/>
            <a:gdLst>
              <a:gd name="T0" fmla="*/ 2147483647 w 1968"/>
              <a:gd name="T1" fmla="*/ 2147483647 h 349"/>
              <a:gd name="T2" fmla="*/ 2147483647 w 1968"/>
              <a:gd name="T3" fmla="*/ 2147483647 h 349"/>
              <a:gd name="T4" fmla="*/ 2147483647 w 1968"/>
              <a:gd name="T5" fmla="*/ 2147483647 h 349"/>
              <a:gd name="T6" fmla="*/ 2147483647 w 1968"/>
              <a:gd name="T7" fmla="*/ 2147483647 h 349"/>
              <a:gd name="T8" fmla="*/ 2147483647 w 1968"/>
              <a:gd name="T9" fmla="*/ 2147483647 h 349"/>
              <a:gd name="T10" fmla="*/ 0 w 1968"/>
              <a:gd name="T11" fmla="*/ 2147483647 h 349"/>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968" h="349">
                <a:moveTo>
                  <a:pt x="1968" y="7"/>
                </a:moveTo>
                <a:cubicBezTo>
                  <a:pt x="1809" y="3"/>
                  <a:pt x="1650" y="0"/>
                  <a:pt x="1482" y="7"/>
                </a:cubicBezTo>
                <a:cubicBezTo>
                  <a:pt x="1314" y="14"/>
                  <a:pt x="1124" y="26"/>
                  <a:pt x="960" y="49"/>
                </a:cubicBezTo>
                <a:cubicBezTo>
                  <a:pt x="796" y="72"/>
                  <a:pt x="633" y="109"/>
                  <a:pt x="498" y="145"/>
                </a:cubicBezTo>
                <a:cubicBezTo>
                  <a:pt x="363" y="181"/>
                  <a:pt x="233" y="231"/>
                  <a:pt x="150" y="265"/>
                </a:cubicBezTo>
                <a:cubicBezTo>
                  <a:pt x="67" y="299"/>
                  <a:pt x="33" y="324"/>
                  <a:pt x="0" y="349"/>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19" name="Freeform 109"/>
          <p:cNvSpPr>
            <a:spLocks/>
          </p:cNvSpPr>
          <p:nvPr/>
        </p:nvSpPr>
        <p:spPr bwMode="auto">
          <a:xfrm>
            <a:off x="2751138" y="4357688"/>
            <a:ext cx="962025" cy="123825"/>
          </a:xfrm>
          <a:custGeom>
            <a:avLst/>
            <a:gdLst>
              <a:gd name="T0" fmla="*/ 2147483647 w 1284"/>
              <a:gd name="T1" fmla="*/ 0 h 366"/>
              <a:gd name="T2" fmla="*/ 2147483647 w 1284"/>
              <a:gd name="T3" fmla="*/ 2147483647 h 366"/>
              <a:gd name="T4" fmla="*/ 2147483647 w 1284"/>
              <a:gd name="T5" fmla="*/ 2147483647 h 366"/>
              <a:gd name="T6" fmla="*/ 2147483647 w 1284"/>
              <a:gd name="T7" fmla="*/ 2147483647 h 366"/>
              <a:gd name="T8" fmla="*/ 0 w 1284"/>
              <a:gd name="T9" fmla="*/ 2147483647 h 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4" h="366">
                <a:moveTo>
                  <a:pt x="1284" y="0"/>
                </a:moveTo>
                <a:cubicBezTo>
                  <a:pt x="1138" y="14"/>
                  <a:pt x="993" y="29"/>
                  <a:pt x="876" y="48"/>
                </a:cubicBezTo>
                <a:cubicBezTo>
                  <a:pt x="759" y="67"/>
                  <a:pt x="682" y="85"/>
                  <a:pt x="582" y="114"/>
                </a:cubicBezTo>
                <a:cubicBezTo>
                  <a:pt x="482" y="143"/>
                  <a:pt x="373" y="180"/>
                  <a:pt x="276" y="222"/>
                </a:cubicBezTo>
                <a:cubicBezTo>
                  <a:pt x="179" y="264"/>
                  <a:pt x="44" y="343"/>
                  <a:pt x="0" y="3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20" name="Freeform 110"/>
          <p:cNvSpPr>
            <a:spLocks/>
          </p:cNvSpPr>
          <p:nvPr/>
        </p:nvSpPr>
        <p:spPr bwMode="auto">
          <a:xfrm>
            <a:off x="2970213" y="4152900"/>
            <a:ext cx="752475" cy="147638"/>
          </a:xfrm>
          <a:custGeom>
            <a:avLst/>
            <a:gdLst>
              <a:gd name="T0" fmla="*/ 2147483647 w 1284"/>
              <a:gd name="T1" fmla="*/ 0 h 366"/>
              <a:gd name="T2" fmla="*/ 2147483647 w 1284"/>
              <a:gd name="T3" fmla="*/ 2147483647 h 366"/>
              <a:gd name="T4" fmla="*/ 2147483647 w 1284"/>
              <a:gd name="T5" fmla="*/ 2147483647 h 366"/>
              <a:gd name="T6" fmla="*/ 2147483647 w 1284"/>
              <a:gd name="T7" fmla="*/ 2147483647 h 366"/>
              <a:gd name="T8" fmla="*/ 0 w 1284"/>
              <a:gd name="T9" fmla="*/ 2147483647 h 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4" h="366">
                <a:moveTo>
                  <a:pt x="1284" y="0"/>
                </a:moveTo>
                <a:cubicBezTo>
                  <a:pt x="1138" y="14"/>
                  <a:pt x="993" y="29"/>
                  <a:pt x="876" y="48"/>
                </a:cubicBezTo>
                <a:cubicBezTo>
                  <a:pt x="759" y="67"/>
                  <a:pt x="682" y="85"/>
                  <a:pt x="582" y="114"/>
                </a:cubicBezTo>
                <a:cubicBezTo>
                  <a:pt x="482" y="143"/>
                  <a:pt x="373" y="180"/>
                  <a:pt x="276" y="222"/>
                </a:cubicBezTo>
                <a:cubicBezTo>
                  <a:pt x="179" y="264"/>
                  <a:pt x="44" y="343"/>
                  <a:pt x="0" y="3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21" name="Freeform 111"/>
          <p:cNvSpPr>
            <a:spLocks/>
          </p:cNvSpPr>
          <p:nvPr/>
        </p:nvSpPr>
        <p:spPr bwMode="auto">
          <a:xfrm>
            <a:off x="3136900" y="3981450"/>
            <a:ext cx="900113" cy="157163"/>
          </a:xfrm>
          <a:custGeom>
            <a:avLst/>
            <a:gdLst>
              <a:gd name="T0" fmla="*/ 2147483647 w 1284"/>
              <a:gd name="T1" fmla="*/ 0 h 366"/>
              <a:gd name="T2" fmla="*/ 2147483647 w 1284"/>
              <a:gd name="T3" fmla="*/ 2147483647 h 366"/>
              <a:gd name="T4" fmla="*/ 2147483647 w 1284"/>
              <a:gd name="T5" fmla="*/ 2147483647 h 366"/>
              <a:gd name="T6" fmla="*/ 2147483647 w 1284"/>
              <a:gd name="T7" fmla="*/ 2147483647 h 366"/>
              <a:gd name="T8" fmla="*/ 0 w 1284"/>
              <a:gd name="T9" fmla="*/ 2147483647 h 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4" h="366">
                <a:moveTo>
                  <a:pt x="1284" y="0"/>
                </a:moveTo>
                <a:cubicBezTo>
                  <a:pt x="1138" y="14"/>
                  <a:pt x="993" y="29"/>
                  <a:pt x="876" y="48"/>
                </a:cubicBezTo>
                <a:cubicBezTo>
                  <a:pt x="759" y="67"/>
                  <a:pt x="682" y="85"/>
                  <a:pt x="582" y="114"/>
                </a:cubicBezTo>
                <a:cubicBezTo>
                  <a:pt x="482" y="143"/>
                  <a:pt x="373" y="180"/>
                  <a:pt x="276" y="222"/>
                </a:cubicBezTo>
                <a:cubicBezTo>
                  <a:pt x="179" y="264"/>
                  <a:pt x="44" y="343"/>
                  <a:pt x="0" y="3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22" name="Freeform 112"/>
          <p:cNvSpPr>
            <a:spLocks/>
          </p:cNvSpPr>
          <p:nvPr/>
        </p:nvSpPr>
        <p:spPr bwMode="auto">
          <a:xfrm>
            <a:off x="3328988" y="3875088"/>
            <a:ext cx="714375" cy="112712"/>
          </a:xfrm>
          <a:custGeom>
            <a:avLst/>
            <a:gdLst>
              <a:gd name="T0" fmla="*/ 2147483647 w 396"/>
              <a:gd name="T1" fmla="*/ 2147483647 h 122"/>
              <a:gd name="T2" fmla="*/ 2147483647 w 396"/>
              <a:gd name="T3" fmla="*/ 2147483647 h 122"/>
              <a:gd name="T4" fmla="*/ 2147483647 w 396"/>
              <a:gd name="T5" fmla="*/ 2147483647 h 122"/>
              <a:gd name="T6" fmla="*/ 0 w 396"/>
              <a:gd name="T7" fmla="*/ 2147483647 h 122"/>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396" h="122">
                <a:moveTo>
                  <a:pt x="390" y="5"/>
                </a:moveTo>
                <a:cubicBezTo>
                  <a:pt x="393" y="2"/>
                  <a:pt x="396" y="0"/>
                  <a:pt x="369" y="5"/>
                </a:cubicBezTo>
                <a:cubicBezTo>
                  <a:pt x="342" y="10"/>
                  <a:pt x="286" y="16"/>
                  <a:pt x="225" y="35"/>
                </a:cubicBezTo>
                <a:cubicBezTo>
                  <a:pt x="164" y="54"/>
                  <a:pt x="82" y="88"/>
                  <a:pt x="0" y="122"/>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23" name="Freeform 113"/>
          <p:cNvSpPr>
            <a:spLocks/>
          </p:cNvSpPr>
          <p:nvPr/>
        </p:nvSpPr>
        <p:spPr bwMode="auto">
          <a:xfrm>
            <a:off x="2603500" y="4581525"/>
            <a:ext cx="609600" cy="66675"/>
          </a:xfrm>
          <a:custGeom>
            <a:avLst/>
            <a:gdLst>
              <a:gd name="T0" fmla="*/ 2147483647 w 1284"/>
              <a:gd name="T1" fmla="*/ 0 h 366"/>
              <a:gd name="T2" fmla="*/ 2147483647 w 1284"/>
              <a:gd name="T3" fmla="*/ 2147483647 h 366"/>
              <a:gd name="T4" fmla="*/ 2147483647 w 1284"/>
              <a:gd name="T5" fmla="*/ 2147483647 h 366"/>
              <a:gd name="T6" fmla="*/ 2147483647 w 1284"/>
              <a:gd name="T7" fmla="*/ 2147483647 h 366"/>
              <a:gd name="T8" fmla="*/ 0 w 1284"/>
              <a:gd name="T9" fmla="*/ 2147483647 h 36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284" h="366">
                <a:moveTo>
                  <a:pt x="1284" y="0"/>
                </a:moveTo>
                <a:cubicBezTo>
                  <a:pt x="1138" y="14"/>
                  <a:pt x="993" y="29"/>
                  <a:pt x="876" y="48"/>
                </a:cubicBezTo>
                <a:cubicBezTo>
                  <a:pt x="759" y="67"/>
                  <a:pt x="682" y="85"/>
                  <a:pt x="582" y="114"/>
                </a:cubicBezTo>
                <a:cubicBezTo>
                  <a:pt x="482" y="143"/>
                  <a:pt x="373" y="180"/>
                  <a:pt x="276" y="222"/>
                </a:cubicBezTo>
                <a:cubicBezTo>
                  <a:pt x="179" y="264"/>
                  <a:pt x="44" y="343"/>
                  <a:pt x="0" y="366"/>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20524" name="Group 114"/>
          <p:cNvGrpSpPr>
            <a:grpSpLocks/>
          </p:cNvGrpSpPr>
          <p:nvPr/>
        </p:nvGrpSpPr>
        <p:grpSpPr bwMode="auto">
          <a:xfrm>
            <a:off x="2644775" y="5213350"/>
            <a:ext cx="119063" cy="104775"/>
            <a:chOff x="4786" y="2776"/>
            <a:chExt cx="75" cy="66"/>
          </a:xfrm>
        </p:grpSpPr>
        <p:sp>
          <p:nvSpPr>
            <p:cNvPr id="20556" name="Oval 115"/>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57" name="Line 116"/>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20525" name="Group 117"/>
          <p:cNvGrpSpPr>
            <a:grpSpLocks/>
          </p:cNvGrpSpPr>
          <p:nvPr/>
        </p:nvGrpSpPr>
        <p:grpSpPr bwMode="auto">
          <a:xfrm>
            <a:off x="2646363" y="5148263"/>
            <a:ext cx="119062" cy="104775"/>
            <a:chOff x="4786" y="2776"/>
            <a:chExt cx="75" cy="66"/>
          </a:xfrm>
        </p:grpSpPr>
        <p:sp>
          <p:nvSpPr>
            <p:cNvPr id="20554" name="Oval 118"/>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55" name="Line 119"/>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526" name="Line 120"/>
          <p:cNvSpPr>
            <a:spLocks noChangeShapeType="1"/>
          </p:cNvSpPr>
          <p:nvPr/>
        </p:nvSpPr>
        <p:spPr bwMode="auto">
          <a:xfrm>
            <a:off x="2711450" y="4519613"/>
            <a:ext cx="3175" cy="614362"/>
          </a:xfrm>
          <a:prstGeom prst="line">
            <a:avLst/>
          </a:prstGeom>
          <a:noFill/>
          <a:ln w="12700">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27" name="AutoShape 121"/>
          <p:cNvSpPr>
            <a:spLocks noChangeArrowheads="1"/>
          </p:cNvSpPr>
          <p:nvPr/>
        </p:nvSpPr>
        <p:spPr bwMode="auto">
          <a:xfrm>
            <a:off x="2513013" y="4614863"/>
            <a:ext cx="95250" cy="88900"/>
          </a:xfrm>
          <a:prstGeom prst="plus">
            <a:avLst>
              <a:gd name="adj" fmla="val 25000"/>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28" name="AutoShape 122"/>
          <p:cNvSpPr>
            <a:spLocks noChangeArrowheads="1"/>
          </p:cNvSpPr>
          <p:nvPr/>
        </p:nvSpPr>
        <p:spPr bwMode="auto">
          <a:xfrm>
            <a:off x="2657475" y="4430713"/>
            <a:ext cx="95250" cy="88900"/>
          </a:xfrm>
          <a:prstGeom prst="plus">
            <a:avLst>
              <a:gd name="adj" fmla="val 25000"/>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29" name="AutoShape 123"/>
          <p:cNvSpPr>
            <a:spLocks noChangeArrowheads="1"/>
          </p:cNvSpPr>
          <p:nvPr/>
        </p:nvSpPr>
        <p:spPr bwMode="auto">
          <a:xfrm>
            <a:off x="2871788" y="4264025"/>
            <a:ext cx="95250" cy="88900"/>
          </a:xfrm>
          <a:prstGeom prst="plus">
            <a:avLst>
              <a:gd name="adj" fmla="val 25000"/>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30" name="AutoShape 124"/>
          <p:cNvSpPr>
            <a:spLocks noChangeArrowheads="1"/>
          </p:cNvSpPr>
          <p:nvPr/>
        </p:nvSpPr>
        <p:spPr bwMode="auto">
          <a:xfrm>
            <a:off x="3051175" y="4100513"/>
            <a:ext cx="95250" cy="88900"/>
          </a:xfrm>
          <a:prstGeom prst="plus">
            <a:avLst>
              <a:gd name="adj" fmla="val 25000"/>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31" name="AutoShape 125"/>
          <p:cNvSpPr>
            <a:spLocks noChangeArrowheads="1"/>
          </p:cNvSpPr>
          <p:nvPr/>
        </p:nvSpPr>
        <p:spPr bwMode="auto">
          <a:xfrm>
            <a:off x="3225800" y="3956050"/>
            <a:ext cx="95250" cy="88900"/>
          </a:xfrm>
          <a:prstGeom prst="plus">
            <a:avLst>
              <a:gd name="adj" fmla="val 25000"/>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32" name="AutoShape 126"/>
          <p:cNvSpPr>
            <a:spLocks noChangeArrowheads="1"/>
          </p:cNvSpPr>
          <p:nvPr/>
        </p:nvSpPr>
        <p:spPr bwMode="auto">
          <a:xfrm>
            <a:off x="3727450" y="3524250"/>
            <a:ext cx="95250" cy="88900"/>
          </a:xfrm>
          <a:prstGeom prst="plus">
            <a:avLst>
              <a:gd name="adj" fmla="val 25000"/>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33" name="AutoShape 127"/>
          <p:cNvSpPr>
            <a:spLocks noChangeArrowheads="1"/>
          </p:cNvSpPr>
          <p:nvPr/>
        </p:nvSpPr>
        <p:spPr bwMode="auto">
          <a:xfrm>
            <a:off x="4048125" y="3235325"/>
            <a:ext cx="95250" cy="88900"/>
          </a:xfrm>
          <a:prstGeom prst="plus">
            <a:avLst>
              <a:gd name="adj" fmla="val 25000"/>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34" name="AutoShape 128"/>
          <p:cNvSpPr>
            <a:spLocks noChangeArrowheads="1"/>
          </p:cNvSpPr>
          <p:nvPr/>
        </p:nvSpPr>
        <p:spPr bwMode="auto">
          <a:xfrm>
            <a:off x="4805363" y="2559050"/>
            <a:ext cx="85725" cy="88900"/>
          </a:xfrm>
          <a:prstGeom prst="plus">
            <a:avLst>
              <a:gd name="adj" fmla="val 25000"/>
            </a:avLst>
          </a:prstGeom>
          <a:solidFill>
            <a:srgbClr val="FFFF99"/>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0535" name="Group 129"/>
          <p:cNvGrpSpPr>
            <a:grpSpLocks/>
          </p:cNvGrpSpPr>
          <p:nvPr/>
        </p:nvGrpSpPr>
        <p:grpSpPr bwMode="auto">
          <a:xfrm>
            <a:off x="2492375" y="6011863"/>
            <a:ext cx="119063" cy="119062"/>
            <a:chOff x="4922" y="2908"/>
            <a:chExt cx="75" cy="75"/>
          </a:xfrm>
        </p:grpSpPr>
        <p:sp>
          <p:nvSpPr>
            <p:cNvPr id="20551" name="Oval 130"/>
            <p:cNvSpPr>
              <a:spLocks noChangeArrowheads="1"/>
            </p:cNvSpPr>
            <p:nvPr/>
          </p:nvSpPr>
          <p:spPr bwMode="auto">
            <a:xfrm>
              <a:off x="4925" y="2912"/>
              <a:ext cx="72" cy="66"/>
            </a:xfrm>
            <a:prstGeom prst="ellipse">
              <a:avLst/>
            </a:prstGeom>
            <a:noFill/>
            <a:ln w="2540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52" name="Line 131"/>
            <p:cNvSpPr>
              <a:spLocks noChangeShapeType="1"/>
            </p:cNvSpPr>
            <p:nvPr/>
          </p:nvSpPr>
          <p:spPr bwMode="auto">
            <a:xfrm>
              <a:off x="4922" y="2948"/>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53" name="Line 132"/>
            <p:cNvSpPr>
              <a:spLocks noChangeShapeType="1"/>
            </p:cNvSpPr>
            <p:nvPr/>
          </p:nvSpPr>
          <p:spPr bwMode="auto">
            <a:xfrm rot="5400000">
              <a:off x="4923" y="2946"/>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20536" name="Line 133"/>
          <p:cNvSpPr>
            <a:spLocks noChangeShapeType="1"/>
          </p:cNvSpPr>
          <p:nvPr/>
        </p:nvSpPr>
        <p:spPr bwMode="auto">
          <a:xfrm flipV="1">
            <a:off x="4121150" y="4699000"/>
            <a:ext cx="161925" cy="16192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37" name="Line 134"/>
          <p:cNvSpPr>
            <a:spLocks noChangeShapeType="1"/>
          </p:cNvSpPr>
          <p:nvPr/>
        </p:nvSpPr>
        <p:spPr bwMode="auto">
          <a:xfrm flipV="1">
            <a:off x="3798888" y="4962525"/>
            <a:ext cx="161925" cy="16192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38" name="Line 135"/>
          <p:cNvSpPr>
            <a:spLocks noChangeShapeType="1"/>
          </p:cNvSpPr>
          <p:nvPr/>
        </p:nvSpPr>
        <p:spPr bwMode="auto">
          <a:xfrm flipV="1">
            <a:off x="3295650" y="5449888"/>
            <a:ext cx="161925" cy="16192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39" name="Line 136"/>
          <p:cNvSpPr>
            <a:spLocks noChangeShapeType="1"/>
          </p:cNvSpPr>
          <p:nvPr/>
        </p:nvSpPr>
        <p:spPr bwMode="auto">
          <a:xfrm flipV="1">
            <a:off x="3111500" y="5608638"/>
            <a:ext cx="161925" cy="16192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40" name="Line 137"/>
          <p:cNvSpPr>
            <a:spLocks noChangeShapeType="1"/>
          </p:cNvSpPr>
          <p:nvPr/>
        </p:nvSpPr>
        <p:spPr bwMode="auto">
          <a:xfrm flipV="1">
            <a:off x="2917825" y="5762625"/>
            <a:ext cx="161925" cy="16192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41" name="Line 138"/>
          <p:cNvSpPr>
            <a:spLocks noChangeShapeType="1"/>
          </p:cNvSpPr>
          <p:nvPr/>
        </p:nvSpPr>
        <p:spPr bwMode="auto">
          <a:xfrm flipV="1">
            <a:off x="2714625" y="5911850"/>
            <a:ext cx="161925" cy="16192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42" name="Line 139"/>
          <p:cNvSpPr>
            <a:spLocks noChangeShapeType="1"/>
          </p:cNvSpPr>
          <p:nvPr/>
        </p:nvSpPr>
        <p:spPr bwMode="auto">
          <a:xfrm flipV="1">
            <a:off x="2497138" y="6084888"/>
            <a:ext cx="200025" cy="138112"/>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43" name="Line 140"/>
          <p:cNvSpPr>
            <a:spLocks noChangeShapeType="1"/>
          </p:cNvSpPr>
          <p:nvPr/>
        </p:nvSpPr>
        <p:spPr bwMode="auto">
          <a:xfrm flipH="1">
            <a:off x="2124075" y="4635500"/>
            <a:ext cx="952500" cy="833438"/>
          </a:xfrm>
          <a:prstGeom prst="line">
            <a:avLst/>
          </a:prstGeom>
          <a:noFill/>
          <a:ln w="38100">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44" name="Text Box 141"/>
          <p:cNvSpPr txBox="1">
            <a:spLocks noChangeArrowheads="1"/>
          </p:cNvSpPr>
          <p:nvPr/>
        </p:nvSpPr>
        <p:spPr bwMode="auto">
          <a:xfrm>
            <a:off x="730250" y="903288"/>
            <a:ext cx="4867275" cy="2062162"/>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pPr>
              <a:spcBef>
                <a:spcPct val="50000"/>
              </a:spcBef>
            </a:pPr>
            <a:r>
              <a:rPr lang="en-US" b="1"/>
              <a:t>Foundations for MCT APD technology</a:t>
            </a:r>
            <a:r>
              <a:rPr lang="en-US"/>
              <a:t> </a:t>
            </a:r>
          </a:p>
          <a:p>
            <a:pPr algn="l"/>
            <a:r>
              <a:rPr lang="en-US" sz="1200" b="1"/>
              <a:t>Absorption of photons must be on the P-side to generate electrons for full benefit of avalanche gain.</a:t>
            </a:r>
          </a:p>
          <a:p>
            <a:pPr algn="l"/>
            <a:endParaRPr lang="en-US" sz="1200" b="1"/>
          </a:p>
          <a:p>
            <a:pPr algn="l"/>
            <a:r>
              <a:rPr lang="en-US" sz="1200" b="1"/>
              <a:t>Above a depletion width of 2.5-3.0</a:t>
            </a:r>
            <a:r>
              <a:rPr lang="en-US" sz="1200" b="1">
                <a:cs typeface="Arial" charset="0"/>
              </a:rPr>
              <a:t>µm</a:t>
            </a:r>
            <a:r>
              <a:rPr lang="en-US" sz="1200" b="1" baseline="30000">
                <a:cs typeface="Arial" charset="0"/>
              </a:rPr>
              <a:t>1,2</a:t>
            </a:r>
            <a:r>
              <a:rPr lang="en-US" sz="1200" b="1"/>
              <a:t> alloy and phonon scattering starts to impact ionisation threshold</a:t>
            </a:r>
            <a:r>
              <a:rPr lang="en-US" sz="1200"/>
              <a:t> </a:t>
            </a:r>
            <a:r>
              <a:rPr lang="en-US" sz="1200" b="1"/>
              <a:t>voltage</a:t>
            </a:r>
            <a:r>
              <a:rPr lang="en-US" sz="1200" b="1">
                <a:cs typeface="Arial" charset="0"/>
              </a:rPr>
              <a:t>. </a:t>
            </a:r>
          </a:p>
          <a:p>
            <a:pPr algn="l"/>
            <a:endParaRPr lang="en-US" sz="1200" b="1">
              <a:cs typeface="Arial" charset="0"/>
            </a:endParaRPr>
          </a:p>
          <a:p>
            <a:pPr algn="l"/>
            <a:r>
              <a:rPr lang="en-US" sz="1200" b="1">
                <a:cs typeface="Arial" charset="0"/>
              </a:rPr>
              <a:t>Below approximately 1.0 to 1.5</a:t>
            </a:r>
            <a:r>
              <a:rPr lang="en-US" sz="1200" b="1"/>
              <a:t>µm</a:t>
            </a:r>
            <a:r>
              <a:rPr lang="en-US" sz="1200" b="1">
                <a:cs typeface="Arial" charset="0"/>
              </a:rPr>
              <a:t> there is risk of gain saturation and tunnelling currents. </a:t>
            </a:r>
          </a:p>
          <a:p>
            <a:pPr algn="l">
              <a:spcBef>
                <a:spcPct val="50000"/>
              </a:spcBef>
            </a:pPr>
            <a:r>
              <a:rPr lang="en-US" sz="1200" b="1">
                <a:cs typeface="Arial" charset="0"/>
              </a:rPr>
              <a:t>	 </a:t>
            </a:r>
            <a:r>
              <a:rPr lang="en-US" sz="1200" b="1" u="sng">
                <a:cs typeface="Arial" charset="0"/>
              </a:rPr>
              <a:t>1.5-2.5</a:t>
            </a:r>
            <a:r>
              <a:rPr lang="en-US" sz="1200" b="1" u="sng"/>
              <a:t>µm is </a:t>
            </a:r>
            <a:r>
              <a:rPr lang="en-US" sz="1200" b="1" u="sng">
                <a:cs typeface="Arial" charset="0"/>
              </a:rPr>
              <a:t>technologically convenient</a:t>
            </a:r>
            <a:endParaRPr lang="en-GB" sz="1200" b="1" u="sng">
              <a:cs typeface="Arial" charset="0"/>
            </a:endParaRPr>
          </a:p>
        </p:txBody>
      </p:sp>
      <p:sp>
        <p:nvSpPr>
          <p:cNvPr id="20545" name="Rectangle 142"/>
          <p:cNvSpPr>
            <a:spLocks noChangeArrowheads="1"/>
          </p:cNvSpPr>
          <p:nvPr/>
        </p:nvSpPr>
        <p:spPr bwMode="auto">
          <a:xfrm>
            <a:off x="1004552" y="230188"/>
            <a:ext cx="7942598"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000" b="1" dirty="0"/>
              <a:t>Avalanche gain in HgCdTe – </a:t>
            </a:r>
            <a:br>
              <a:rPr lang="en-GB" sz="2000" b="1" dirty="0"/>
            </a:br>
            <a:r>
              <a:rPr lang="en-GB" sz="1600" b="1" dirty="0"/>
              <a:t>illustration of </a:t>
            </a:r>
            <a:r>
              <a:rPr lang="en-GB" sz="1600" b="1" dirty="0" smtClean="0"/>
              <a:t>single carrier (electron) history </a:t>
            </a:r>
            <a:r>
              <a:rPr lang="en-GB" sz="1600" b="1" dirty="0"/>
              <a:t>dependent impact ionisation</a:t>
            </a:r>
          </a:p>
        </p:txBody>
      </p:sp>
      <p:sp>
        <p:nvSpPr>
          <p:cNvPr id="20546" name="Text Box 143"/>
          <p:cNvSpPr txBox="1">
            <a:spLocks noChangeArrowheads="1"/>
          </p:cNvSpPr>
          <p:nvPr/>
        </p:nvSpPr>
        <p:spPr bwMode="auto">
          <a:xfrm>
            <a:off x="3205163" y="5265738"/>
            <a:ext cx="5975350" cy="1270000"/>
          </a:xfrm>
          <a:prstGeom prst="rect">
            <a:avLst/>
          </a:prstGeom>
          <a:noFill/>
          <a:ln>
            <a:noFill/>
          </a:ln>
          <a:effectLst/>
          <a:extLst>
            <a:ext uri="{909E8E84-426E-40DD-AFC4-6F175D3DCCD1}">
              <a14:hiddenFill xmlns:a14="http://schemas.microsoft.com/office/drawing/2010/main">
                <a:solidFill>
                  <a:srgbClr val="FFFF99"/>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pPr>
              <a:spcBef>
                <a:spcPct val="50000"/>
              </a:spcBef>
            </a:pPr>
            <a:r>
              <a:rPr lang="en-US" sz="1100" b="1"/>
              <a:t>Recent literature</a:t>
            </a:r>
          </a:p>
          <a:p>
            <a:pPr>
              <a:spcBef>
                <a:spcPct val="50000"/>
              </a:spcBef>
              <a:buFontTx/>
              <a:buAutoNum type="arabicPlain"/>
            </a:pPr>
            <a:r>
              <a:rPr lang="en-US" sz="1100" b="1"/>
              <a:t>Johan Rothman, Laurent Mollard, Sylain Gout et al, “History-Dependent Impact Ionisation Theory Applied to HgCdTe e-APDs”, Jn of Elec Mat, Vol 40, No 8, 2011</a:t>
            </a:r>
          </a:p>
          <a:p>
            <a:pPr>
              <a:spcBef>
                <a:spcPct val="50000"/>
              </a:spcBef>
              <a:buFontTx/>
              <a:buAutoNum type="arabicPlain"/>
            </a:pPr>
            <a:r>
              <a:rPr lang="en-GB" sz="1100" b="1"/>
              <a:t>Mike Kinch and Ian Baker, “HgCdTe Electron Avalanche Photodiodes”, Chapter 21, Mercury Cadmium Telluride - Growth, Properties and Applications, published by Wiley</a:t>
            </a:r>
          </a:p>
        </p:txBody>
      </p:sp>
      <p:sp>
        <p:nvSpPr>
          <p:cNvPr id="20547" name="Text Box 145"/>
          <p:cNvSpPr txBox="1">
            <a:spLocks noChangeArrowheads="1"/>
          </p:cNvSpPr>
          <p:nvPr/>
        </p:nvSpPr>
        <p:spPr bwMode="auto">
          <a:xfrm>
            <a:off x="7627938" y="1343025"/>
            <a:ext cx="4476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spcBef>
                <a:spcPct val="50000"/>
              </a:spcBef>
            </a:pPr>
            <a:r>
              <a:rPr lang="en-GB" sz="1200" b="1"/>
              <a:t>hv</a:t>
            </a:r>
          </a:p>
        </p:txBody>
      </p:sp>
      <p:sp>
        <p:nvSpPr>
          <p:cNvPr id="20548" name="Line 146"/>
          <p:cNvSpPr>
            <a:spLocks noChangeShapeType="1"/>
          </p:cNvSpPr>
          <p:nvPr/>
        </p:nvSpPr>
        <p:spPr bwMode="auto">
          <a:xfrm flipV="1">
            <a:off x="619125" y="3248025"/>
            <a:ext cx="0" cy="2419350"/>
          </a:xfrm>
          <a:prstGeom prst="line">
            <a:avLst/>
          </a:prstGeom>
          <a:noFill/>
          <a:ln w="190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0549" name="Text Box 147"/>
          <p:cNvSpPr txBox="1">
            <a:spLocks noChangeArrowheads="1"/>
          </p:cNvSpPr>
          <p:nvPr/>
        </p:nvSpPr>
        <p:spPr bwMode="auto">
          <a:xfrm>
            <a:off x="700088" y="3321050"/>
            <a:ext cx="16287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spcBef>
                <a:spcPct val="50000"/>
              </a:spcBef>
            </a:pPr>
            <a:r>
              <a:rPr lang="en-GB" sz="1200" b="1"/>
              <a:t>Potential energy</a:t>
            </a:r>
          </a:p>
        </p:txBody>
      </p:sp>
      <p:sp>
        <p:nvSpPr>
          <p:cNvPr id="2" name="ZoneTexte 1"/>
          <p:cNvSpPr txBox="1"/>
          <p:nvPr/>
        </p:nvSpPr>
        <p:spPr>
          <a:xfrm>
            <a:off x="585649" y="3676948"/>
            <a:ext cx="1978701" cy="923330"/>
          </a:xfrm>
          <a:prstGeom prst="rect">
            <a:avLst/>
          </a:prstGeom>
          <a:noFill/>
        </p:spPr>
        <p:txBody>
          <a:bodyPr wrap="square" rtlCol="0">
            <a:spAutoFit/>
          </a:bodyPr>
          <a:lstStyle/>
          <a:p>
            <a:r>
              <a:rPr lang="en-US" dirty="0" smtClean="0">
                <a:solidFill>
                  <a:srgbClr val="FF0000"/>
                </a:solidFill>
              </a:rPr>
              <a:t>Low F due to spatially ordered multiplication</a:t>
            </a:r>
            <a:endParaRPr lang="en-US" dirty="0">
              <a:solidFill>
                <a:srgbClr val="FF0000"/>
              </a:solidFill>
            </a:endParaRPr>
          </a:p>
        </p:txBody>
      </p:sp>
      <p:cxnSp>
        <p:nvCxnSpPr>
          <p:cNvPr id="7" name="Connecteur droit avec flèche 6"/>
          <p:cNvCxnSpPr/>
          <p:nvPr/>
        </p:nvCxnSpPr>
        <p:spPr>
          <a:xfrm>
            <a:off x="2328863" y="4000500"/>
            <a:ext cx="638175" cy="95250"/>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ZoneTexte 7"/>
          <p:cNvSpPr txBox="1"/>
          <p:nvPr/>
        </p:nvSpPr>
        <p:spPr>
          <a:xfrm>
            <a:off x="6130116" y="3104985"/>
            <a:ext cx="2305319" cy="923330"/>
          </a:xfrm>
          <a:prstGeom prst="rect">
            <a:avLst/>
          </a:prstGeom>
          <a:noFill/>
        </p:spPr>
        <p:txBody>
          <a:bodyPr wrap="square" rtlCol="0">
            <a:spAutoFit/>
          </a:bodyPr>
          <a:lstStyle/>
          <a:p>
            <a:r>
              <a:rPr lang="en-US" dirty="0" smtClean="0">
                <a:solidFill>
                  <a:srgbClr val="009900"/>
                </a:solidFill>
              </a:rPr>
              <a:t>Electron and hole velocities limits the response time</a:t>
            </a:r>
            <a:endParaRPr lang="en-US" dirty="0">
              <a:solidFill>
                <a:srgbClr val="009900"/>
              </a:solidFill>
            </a:endParaRPr>
          </a:p>
        </p:txBody>
      </p:sp>
      <p:cxnSp>
        <p:nvCxnSpPr>
          <p:cNvPr id="12" name="Connecteur droit avec flèche 11"/>
          <p:cNvCxnSpPr/>
          <p:nvPr/>
        </p:nvCxnSpPr>
        <p:spPr>
          <a:xfrm flipH="1">
            <a:off x="4300976" y="3324225"/>
            <a:ext cx="1891862" cy="496888"/>
          </a:xfrm>
          <a:prstGeom prst="straightConnector1">
            <a:avLst/>
          </a:prstGeom>
          <a:ln>
            <a:solidFill>
              <a:srgbClr val="009900"/>
            </a:solidFill>
            <a:tailEnd type="arrow"/>
          </a:ln>
        </p:spPr>
        <p:style>
          <a:lnRef idx="1">
            <a:schemeClr val="accent1"/>
          </a:lnRef>
          <a:fillRef idx="0">
            <a:schemeClr val="accent1"/>
          </a:fillRef>
          <a:effectRef idx="0">
            <a:schemeClr val="accent1"/>
          </a:effectRef>
          <a:fontRef idx="minor">
            <a:schemeClr val="tx1"/>
          </a:fontRef>
        </p:style>
      </p:cxnSp>
      <p:cxnSp>
        <p:nvCxnSpPr>
          <p:cNvPr id="14" name="Connecteur droit avec flèche 13"/>
          <p:cNvCxnSpPr>
            <a:stCxn id="8" idx="1"/>
          </p:cNvCxnSpPr>
          <p:nvPr/>
        </p:nvCxnSpPr>
        <p:spPr>
          <a:xfrm flipH="1">
            <a:off x="5246907" y="3566650"/>
            <a:ext cx="883209" cy="389400"/>
          </a:xfrm>
          <a:prstGeom prst="straightConnector1">
            <a:avLst/>
          </a:prstGeom>
          <a:ln>
            <a:solidFill>
              <a:srgbClr val="0099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6665529"/>
      </p:ext>
    </p:extLst>
  </p:cSld>
  <p:clrMapOvr>
    <a:masterClrMapping/>
  </p:clrMapOvr>
  <p:transition spd="slow"/>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idx="4294967295"/>
          </p:nvPr>
        </p:nvSpPr>
        <p:spPr>
          <a:xfrm>
            <a:off x="301625" y="0"/>
            <a:ext cx="8437563" cy="957263"/>
          </a:xfrm>
        </p:spPr>
        <p:txBody>
          <a:bodyPr/>
          <a:lstStyle/>
          <a:p>
            <a:pPr eaLnBrk="1" hangingPunct="1"/>
            <a:r>
              <a:rPr lang="en-US" sz="2800" dirty="0" smtClean="0"/>
              <a:t>Influence of  junction geometry on gain and noise </a:t>
            </a:r>
            <a:br>
              <a:rPr lang="en-US" sz="2800" dirty="0" smtClean="0"/>
            </a:br>
            <a:r>
              <a:rPr lang="en-US" sz="2800" dirty="0" smtClean="0"/>
              <a:t>Front side illuminated APDs with </a:t>
            </a:r>
            <a:r>
              <a:rPr lang="en-US" sz="2800" dirty="0" err="1" smtClean="0">
                <a:latin typeface="Symbol" pitchFamily="18" charset="2"/>
              </a:rPr>
              <a:t>l</a:t>
            </a:r>
            <a:r>
              <a:rPr lang="en-US" sz="2800" baseline="-25000" dirty="0" err="1" smtClean="0"/>
              <a:t>c</a:t>
            </a:r>
            <a:r>
              <a:rPr lang="en-US" sz="2800" dirty="0" smtClean="0"/>
              <a:t>=4.6 µm at T=80 K</a:t>
            </a:r>
          </a:p>
        </p:txBody>
      </p:sp>
      <p:pic>
        <p:nvPicPr>
          <p:cNvPr id="10243" name="Picture 5"/>
          <p:cNvPicPr>
            <a:picLocks noChangeAspect="1" noChangeArrowheads="1"/>
          </p:cNvPicPr>
          <p:nvPr/>
        </p:nvPicPr>
        <p:blipFill>
          <a:blip r:embed="rId2">
            <a:extLst>
              <a:ext uri="{28A0092B-C50C-407E-A947-70E740481C1C}">
                <a14:useLocalDpi xmlns:a14="http://schemas.microsoft.com/office/drawing/2010/main" val="0"/>
              </a:ext>
            </a:extLst>
          </a:blip>
          <a:srcRect b="14537"/>
          <a:stretch>
            <a:fillRect/>
          </a:stretch>
        </p:blipFill>
        <p:spPr bwMode="auto">
          <a:xfrm>
            <a:off x="4043363" y="1597025"/>
            <a:ext cx="4348162" cy="3001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4" name="Rectangle 10"/>
          <p:cNvSpPr>
            <a:spLocks noGrp="1" noChangeArrowheads="1"/>
          </p:cNvSpPr>
          <p:nvPr>
            <p:ph type="body" idx="4294967295"/>
          </p:nvPr>
        </p:nvSpPr>
        <p:spPr>
          <a:xfrm>
            <a:off x="623887" y="4433328"/>
            <a:ext cx="7767638" cy="1771650"/>
          </a:xfrm>
        </p:spPr>
        <p:txBody>
          <a:bodyPr/>
          <a:lstStyle/>
          <a:p>
            <a:pPr eaLnBrk="1" hangingPunct="1">
              <a:lnSpc>
                <a:spcPct val="90000"/>
              </a:lnSpc>
            </a:pPr>
            <a:r>
              <a:rPr lang="en-US" sz="2400" dirty="0" smtClean="0"/>
              <a:t>The gain is correlated with the average junction extension</a:t>
            </a:r>
          </a:p>
          <a:p>
            <a:pPr lvl="1" eaLnBrk="1" hangingPunct="1">
              <a:lnSpc>
                <a:spcPct val="90000"/>
              </a:lnSpc>
            </a:pPr>
            <a:r>
              <a:rPr lang="en-US" sz="1800" dirty="0" smtClean="0"/>
              <a:t>Increased threshold voltage, ~ constant slope</a:t>
            </a:r>
          </a:p>
          <a:p>
            <a:pPr lvl="1" eaLnBrk="1" hangingPunct="1">
              <a:lnSpc>
                <a:spcPct val="90000"/>
              </a:lnSpc>
            </a:pPr>
            <a:r>
              <a:rPr lang="en-US" sz="1800" dirty="0" smtClean="0"/>
              <a:t>Gain variation have been modeled as a function of </a:t>
            </a:r>
            <a:r>
              <a:rPr lang="en-US" sz="1800" dirty="0" err="1" smtClean="0"/>
              <a:t>x</a:t>
            </a:r>
            <a:r>
              <a:rPr lang="en-US" sz="1800" baseline="-25000" dirty="0" err="1" smtClean="0"/>
              <a:t>Cd</a:t>
            </a:r>
            <a:r>
              <a:rPr lang="en-US" sz="1800" baseline="-25000" dirty="0" smtClean="0"/>
              <a:t> </a:t>
            </a:r>
            <a:r>
              <a:rPr lang="en-US" sz="1800" dirty="0" smtClean="0"/>
              <a:t>and T*</a:t>
            </a:r>
          </a:p>
          <a:p>
            <a:pPr eaLnBrk="1" hangingPunct="1">
              <a:lnSpc>
                <a:spcPct val="90000"/>
              </a:lnSpc>
            </a:pPr>
            <a:r>
              <a:rPr lang="en-US" sz="2400" dirty="0" smtClean="0"/>
              <a:t>The excess noise has been found increases with increasing junction width </a:t>
            </a:r>
            <a:endParaRPr lang="en-US" sz="2400" dirty="0"/>
          </a:p>
          <a:p>
            <a:pPr lvl="1" eaLnBrk="1" hangingPunct="1">
              <a:lnSpc>
                <a:spcPct val="90000"/>
              </a:lnSpc>
            </a:pPr>
            <a:r>
              <a:rPr lang="en-US" sz="1600" dirty="0" smtClean="0"/>
              <a:t>Junction geometry fluctuations and enhanced uncertainty on the gain ?</a:t>
            </a:r>
            <a:endParaRPr lang="en-US" sz="200" dirty="0" smtClean="0"/>
          </a:p>
        </p:txBody>
      </p:sp>
      <p:sp>
        <p:nvSpPr>
          <p:cNvPr id="10245" name="Text Box 11"/>
          <p:cNvSpPr txBox="1">
            <a:spLocks noChangeArrowheads="1"/>
          </p:cNvSpPr>
          <p:nvPr/>
        </p:nvSpPr>
        <p:spPr bwMode="auto">
          <a:xfrm>
            <a:off x="4492625" y="1144588"/>
            <a:ext cx="3697807"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1600" dirty="0">
                <a:latin typeface="Arial Rounded MT Bold" pitchFamily="34" charset="0"/>
              </a:rPr>
              <a:t>Gain in </a:t>
            </a:r>
            <a:r>
              <a:rPr lang="fr-FR" sz="1600" dirty="0" smtClean="0">
                <a:latin typeface="Arial Rounded MT Bold" pitchFamily="34" charset="0"/>
              </a:rPr>
              <a:t>CEA- </a:t>
            </a:r>
            <a:r>
              <a:rPr lang="fr-FR" sz="1600" dirty="0" err="1" smtClean="0">
                <a:latin typeface="Arial Rounded MT Bold" pitchFamily="34" charset="0"/>
              </a:rPr>
              <a:t>APDs</a:t>
            </a:r>
            <a:r>
              <a:rPr lang="fr-FR" sz="1600" dirty="0" smtClean="0">
                <a:latin typeface="Arial Rounded MT Bold" pitchFamily="34" charset="0"/>
              </a:rPr>
              <a:t> </a:t>
            </a:r>
            <a:r>
              <a:rPr lang="fr-FR" sz="1600" dirty="0" err="1">
                <a:latin typeface="Arial Rounded MT Bold" pitchFamily="34" charset="0"/>
              </a:rPr>
              <a:t>with</a:t>
            </a:r>
            <a:r>
              <a:rPr lang="fr-FR" sz="1600" dirty="0">
                <a:latin typeface="Arial Rounded MT Bold" pitchFamily="34" charset="0"/>
              </a:rPr>
              <a:t> </a:t>
            </a:r>
            <a:r>
              <a:rPr lang="fr-FR" sz="1600" dirty="0" err="1">
                <a:latin typeface="Arial Rounded MT Bold" pitchFamily="34" charset="0"/>
              </a:rPr>
              <a:t>different</a:t>
            </a:r>
            <a:r>
              <a:rPr lang="fr-FR" sz="1600" dirty="0">
                <a:latin typeface="Arial Rounded MT Bold" pitchFamily="34" charset="0"/>
              </a:rPr>
              <a:t> </a:t>
            </a:r>
            <a:r>
              <a:rPr lang="fr-FR" sz="1600" i="1" dirty="0">
                <a:latin typeface="Times New Roman" pitchFamily="18" charset="0"/>
              </a:rPr>
              <a:t>&lt;</a:t>
            </a:r>
            <a:r>
              <a:rPr lang="fr-FR" sz="1600" i="1" dirty="0" err="1">
                <a:latin typeface="Times New Roman" pitchFamily="18" charset="0"/>
              </a:rPr>
              <a:t>w</a:t>
            </a:r>
            <a:r>
              <a:rPr lang="fr-FR" sz="1600" i="1" baseline="-25000" dirty="0" err="1">
                <a:latin typeface="Times New Roman" pitchFamily="18" charset="0"/>
              </a:rPr>
              <a:t>c</a:t>
            </a:r>
            <a:r>
              <a:rPr lang="fr-FR" sz="1600" i="1" dirty="0">
                <a:latin typeface="Times New Roman" pitchFamily="18" charset="0"/>
              </a:rPr>
              <a:t>&gt;</a:t>
            </a:r>
            <a:endParaRPr lang="fr-FR" sz="1600" i="1" baseline="-25000" dirty="0">
              <a:latin typeface="Times New Roman" pitchFamily="18" charset="0"/>
            </a:endParaRPr>
          </a:p>
        </p:txBody>
      </p:sp>
      <p:grpSp>
        <p:nvGrpSpPr>
          <p:cNvPr id="10246" name="Group 17"/>
          <p:cNvGrpSpPr>
            <a:grpSpLocks/>
          </p:cNvGrpSpPr>
          <p:nvPr/>
        </p:nvGrpSpPr>
        <p:grpSpPr bwMode="auto">
          <a:xfrm>
            <a:off x="149225" y="1954213"/>
            <a:ext cx="3462338" cy="2171700"/>
            <a:chOff x="2413" y="715"/>
            <a:chExt cx="1144" cy="624"/>
          </a:xfrm>
        </p:grpSpPr>
        <p:sp>
          <p:nvSpPr>
            <p:cNvPr id="10255" name="Arc 12"/>
            <p:cNvSpPr>
              <a:spLocks/>
            </p:cNvSpPr>
            <p:nvPr/>
          </p:nvSpPr>
          <p:spPr bwMode="auto">
            <a:xfrm flipV="1">
              <a:off x="2444" y="715"/>
              <a:ext cx="1075" cy="212"/>
            </a:xfrm>
            <a:custGeom>
              <a:avLst/>
              <a:gdLst>
                <a:gd name="T0" fmla="*/ 1 w 43200"/>
                <a:gd name="T1" fmla="*/ 212 h 22648"/>
                <a:gd name="T2" fmla="*/ 1075 w 43200"/>
                <a:gd name="T3" fmla="*/ 202 h 22648"/>
                <a:gd name="T4" fmla="*/ 538 w 43200"/>
                <a:gd name="T5" fmla="*/ 202 h 22648"/>
                <a:gd name="T6" fmla="*/ 0 60000 65536"/>
                <a:gd name="T7" fmla="*/ 0 60000 65536"/>
                <a:gd name="T8" fmla="*/ 0 60000 65536"/>
              </a:gdLst>
              <a:ahLst/>
              <a:cxnLst>
                <a:cxn ang="T6">
                  <a:pos x="T0" y="T1"/>
                </a:cxn>
                <a:cxn ang="T7">
                  <a:pos x="T2" y="T3"/>
                </a:cxn>
                <a:cxn ang="T8">
                  <a:pos x="T4" y="T5"/>
                </a:cxn>
              </a:cxnLst>
              <a:rect l="0" t="0" r="r" b="b"/>
              <a:pathLst>
                <a:path w="43200" h="22648" fill="none" extrusionOk="0">
                  <a:moveTo>
                    <a:pt x="25" y="22647"/>
                  </a:moveTo>
                  <a:cubicBezTo>
                    <a:pt x="8" y="22298"/>
                    <a:pt x="0" y="21949"/>
                    <a:pt x="0" y="21600"/>
                  </a:cubicBezTo>
                  <a:cubicBezTo>
                    <a:pt x="0" y="9670"/>
                    <a:pt x="9670" y="0"/>
                    <a:pt x="21600" y="0"/>
                  </a:cubicBezTo>
                  <a:cubicBezTo>
                    <a:pt x="33529" y="-1"/>
                    <a:pt x="43199" y="9670"/>
                    <a:pt x="43200" y="21599"/>
                  </a:cubicBezTo>
                </a:path>
                <a:path w="43200" h="22648" stroke="0" extrusionOk="0">
                  <a:moveTo>
                    <a:pt x="25" y="22647"/>
                  </a:moveTo>
                  <a:cubicBezTo>
                    <a:pt x="8" y="22298"/>
                    <a:pt x="0" y="21949"/>
                    <a:pt x="0" y="21600"/>
                  </a:cubicBezTo>
                  <a:cubicBezTo>
                    <a:pt x="0" y="9670"/>
                    <a:pt x="9670" y="0"/>
                    <a:pt x="21600" y="0"/>
                  </a:cubicBezTo>
                  <a:cubicBezTo>
                    <a:pt x="33529" y="-1"/>
                    <a:pt x="43199" y="9670"/>
                    <a:pt x="43200" y="21599"/>
                  </a:cubicBezTo>
                  <a:lnTo>
                    <a:pt x="21600" y="21600"/>
                  </a:lnTo>
                  <a:lnTo>
                    <a:pt x="25" y="22647"/>
                  </a:lnTo>
                  <a:close/>
                </a:path>
              </a:pathLst>
            </a:custGeom>
            <a:solidFill>
              <a:srgbClr val="FF7C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56" name="Arc 13"/>
            <p:cNvSpPr>
              <a:spLocks/>
            </p:cNvSpPr>
            <p:nvPr/>
          </p:nvSpPr>
          <p:spPr bwMode="auto">
            <a:xfrm flipV="1">
              <a:off x="2577" y="736"/>
              <a:ext cx="830" cy="69"/>
            </a:xfrm>
            <a:custGeom>
              <a:avLst/>
              <a:gdLst>
                <a:gd name="T0" fmla="*/ 0 w 42971"/>
                <a:gd name="T1" fmla="*/ 59 h 21600"/>
                <a:gd name="T2" fmla="*/ 830 w 42971"/>
                <a:gd name="T3" fmla="*/ 69 h 21600"/>
                <a:gd name="T4" fmla="*/ 413 w 42971"/>
                <a:gd name="T5" fmla="*/ 69 h 21600"/>
                <a:gd name="T6" fmla="*/ 0 60000 65536"/>
                <a:gd name="T7" fmla="*/ 0 60000 65536"/>
                <a:gd name="T8" fmla="*/ 0 60000 65536"/>
              </a:gdLst>
              <a:ahLst/>
              <a:cxnLst>
                <a:cxn ang="T6">
                  <a:pos x="T0" y="T1"/>
                </a:cxn>
                <a:cxn ang="T7">
                  <a:pos x="T2" y="T3"/>
                </a:cxn>
                <a:cxn ang="T8">
                  <a:pos x="T4" y="T5"/>
                </a:cxn>
              </a:cxnLst>
              <a:rect l="0" t="0" r="r" b="b"/>
              <a:pathLst>
                <a:path w="42971" h="21600" fill="none" extrusionOk="0">
                  <a:moveTo>
                    <a:pt x="0" y="18463"/>
                  </a:moveTo>
                  <a:cubicBezTo>
                    <a:pt x="1556" y="7858"/>
                    <a:pt x="10653" y="-1"/>
                    <a:pt x="21371" y="0"/>
                  </a:cubicBezTo>
                  <a:cubicBezTo>
                    <a:pt x="33300" y="0"/>
                    <a:pt x="42971" y="9670"/>
                    <a:pt x="42971" y="21600"/>
                  </a:cubicBezTo>
                </a:path>
                <a:path w="42971" h="21600" stroke="0" extrusionOk="0">
                  <a:moveTo>
                    <a:pt x="0" y="18463"/>
                  </a:moveTo>
                  <a:cubicBezTo>
                    <a:pt x="1556" y="7858"/>
                    <a:pt x="10653" y="-1"/>
                    <a:pt x="21371" y="0"/>
                  </a:cubicBezTo>
                  <a:cubicBezTo>
                    <a:pt x="33300" y="0"/>
                    <a:pt x="42971" y="9670"/>
                    <a:pt x="42971" y="21600"/>
                  </a:cubicBezTo>
                  <a:lnTo>
                    <a:pt x="21371" y="21600"/>
                  </a:lnTo>
                  <a:lnTo>
                    <a:pt x="0" y="18463"/>
                  </a:lnTo>
                  <a:close/>
                </a:path>
              </a:pathLst>
            </a:cu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57" name="Rectangle 14"/>
            <p:cNvSpPr>
              <a:spLocks noChangeArrowheads="1"/>
            </p:cNvSpPr>
            <p:nvPr/>
          </p:nvSpPr>
          <p:spPr bwMode="auto">
            <a:xfrm>
              <a:off x="2413" y="732"/>
              <a:ext cx="1144" cy="607"/>
            </a:xfrm>
            <a:prstGeom prst="rect">
              <a:avLst/>
            </a:prstGeom>
            <a:noFill/>
            <a:ln w="28575">
              <a:solidFill>
                <a:schemeClr val="tx1"/>
              </a:solidFill>
              <a:miter lim="800000"/>
              <a:headEnd/>
              <a:tailEnd/>
            </a:ln>
            <a:effectLst/>
            <a:extLst>
              <a:ext uri="{909E8E84-426E-40DD-AFC4-6F175D3DCCD1}">
                <a14:hiddenFill xmlns:a14="http://schemas.microsoft.com/office/drawing/2010/main">
                  <a:solidFill>
                    <a:schemeClr val="bg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0258" name="Text Box 15"/>
            <p:cNvSpPr txBox="1">
              <a:spLocks noChangeArrowheads="1"/>
            </p:cNvSpPr>
            <p:nvPr/>
          </p:nvSpPr>
          <p:spPr bwMode="auto">
            <a:xfrm>
              <a:off x="2750" y="777"/>
              <a:ext cx="324" cy="1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2800" dirty="0">
                  <a:latin typeface="Times New Roman" pitchFamily="18" charset="0"/>
                </a:rPr>
                <a:t>&lt;</a:t>
              </a:r>
              <a:r>
                <a:rPr lang="en-US" sz="2800" i="1" dirty="0" err="1" smtClean="0">
                  <a:latin typeface="Times New Roman" pitchFamily="18" charset="0"/>
                </a:rPr>
                <a:t>w</a:t>
              </a:r>
              <a:r>
                <a:rPr lang="en-US" sz="2800" baseline="-25000" dirty="0" err="1" smtClean="0">
                  <a:latin typeface="Times New Roman" pitchFamily="18" charset="0"/>
                </a:rPr>
                <a:t>C</a:t>
              </a:r>
              <a:r>
                <a:rPr lang="en-US" sz="2800" dirty="0" smtClean="0">
                  <a:latin typeface="Times New Roman" pitchFamily="18" charset="0"/>
                </a:rPr>
                <a:t>&gt;</a:t>
              </a:r>
              <a:endParaRPr lang="en-US" sz="2800" dirty="0">
                <a:latin typeface="Times New Roman" pitchFamily="18" charset="0"/>
              </a:endParaRPr>
            </a:p>
          </p:txBody>
        </p:sp>
        <p:sp>
          <p:nvSpPr>
            <p:cNvPr id="10259" name="Line 16"/>
            <p:cNvSpPr>
              <a:spLocks noChangeShapeType="1"/>
            </p:cNvSpPr>
            <p:nvPr/>
          </p:nvSpPr>
          <p:spPr bwMode="auto">
            <a:xfrm>
              <a:off x="3059" y="802"/>
              <a:ext cx="15" cy="133"/>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10247" name="Text Box 18"/>
          <p:cNvSpPr txBox="1">
            <a:spLocks noChangeArrowheads="1"/>
          </p:cNvSpPr>
          <p:nvPr/>
        </p:nvSpPr>
        <p:spPr bwMode="auto">
          <a:xfrm>
            <a:off x="498475" y="946150"/>
            <a:ext cx="32702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t>Planar N+n-P diodes in</a:t>
            </a:r>
          </a:p>
          <a:p>
            <a:pPr eaLnBrk="1" hangingPunct="1"/>
            <a:r>
              <a:rPr lang="fr-FR"/>
              <a:t>EPL and MBE grown epitaxies</a:t>
            </a:r>
          </a:p>
        </p:txBody>
      </p:sp>
      <p:sp>
        <p:nvSpPr>
          <p:cNvPr id="10248" name="Text Box 19"/>
          <p:cNvSpPr txBox="1">
            <a:spLocks noChangeArrowheads="1"/>
          </p:cNvSpPr>
          <p:nvPr/>
        </p:nvSpPr>
        <p:spPr bwMode="auto">
          <a:xfrm>
            <a:off x="2084388" y="3249613"/>
            <a:ext cx="14589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t>P~ 10</a:t>
            </a:r>
            <a:r>
              <a:rPr lang="fr-FR" baseline="30000"/>
              <a:t>16</a:t>
            </a:r>
            <a:r>
              <a:rPr lang="fr-FR"/>
              <a:t> cm</a:t>
            </a:r>
            <a:r>
              <a:rPr lang="fr-FR" baseline="30000"/>
              <a:t>-3</a:t>
            </a:r>
          </a:p>
        </p:txBody>
      </p:sp>
      <p:sp>
        <p:nvSpPr>
          <p:cNvPr id="10249" name="Text Box 20"/>
          <p:cNvSpPr txBox="1">
            <a:spLocks noChangeArrowheads="1"/>
          </p:cNvSpPr>
          <p:nvPr/>
        </p:nvSpPr>
        <p:spPr bwMode="auto">
          <a:xfrm>
            <a:off x="2235200" y="2278063"/>
            <a:ext cx="142081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t>n</a:t>
            </a:r>
            <a:r>
              <a:rPr lang="fr-FR" baseline="30000"/>
              <a:t>-</a:t>
            </a:r>
            <a:r>
              <a:rPr lang="fr-FR"/>
              <a:t>~10</a:t>
            </a:r>
            <a:r>
              <a:rPr lang="fr-FR" baseline="30000"/>
              <a:t>14</a:t>
            </a:r>
            <a:r>
              <a:rPr lang="fr-FR"/>
              <a:t> cm</a:t>
            </a:r>
            <a:r>
              <a:rPr lang="fr-FR" baseline="30000"/>
              <a:t>-3</a:t>
            </a:r>
          </a:p>
        </p:txBody>
      </p:sp>
      <p:sp>
        <p:nvSpPr>
          <p:cNvPr id="10250" name="Text Box 21"/>
          <p:cNvSpPr txBox="1">
            <a:spLocks noChangeArrowheads="1"/>
          </p:cNvSpPr>
          <p:nvPr/>
        </p:nvSpPr>
        <p:spPr bwMode="auto">
          <a:xfrm>
            <a:off x="1939925" y="1938338"/>
            <a:ext cx="48260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t>N+</a:t>
            </a:r>
          </a:p>
        </p:txBody>
      </p:sp>
      <p:sp>
        <p:nvSpPr>
          <p:cNvPr id="10251" name="Text Box 22"/>
          <p:cNvSpPr txBox="1">
            <a:spLocks noChangeArrowheads="1"/>
          </p:cNvSpPr>
          <p:nvPr/>
        </p:nvSpPr>
        <p:spPr bwMode="auto">
          <a:xfrm>
            <a:off x="6605588" y="3063875"/>
            <a:ext cx="126206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i="1">
                <a:solidFill>
                  <a:srgbClr val="0000FF"/>
                </a:solidFill>
              </a:rPr>
              <a:t>w</a:t>
            </a:r>
            <a:r>
              <a:rPr lang="fr-FR" baseline="-25000">
                <a:solidFill>
                  <a:srgbClr val="0000FF"/>
                </a:solidFill>
              </a:rPr>
              <a:t>c</a:t>
            </a:r>
            <a:r>
              <a:rPr lang="fr-FR">
                <a:solidFill>
                  <a:srgbClr val="0000FF"/>
                </a:solidFill>
              </a:rPr>
              <a:t>=0.8 µm</a:t>
            </a:r>
          </a:p>
        </p:txBody>
      </p:sp>
      <p:sp>
        <p:nvSpPr>
          <p:cNvPr id="10252" name="Text Box 23"/>
          <p:cNvSpPr txBox="1">
            <a:spLocks noChangeArrowheads="1"/>
          </p:cNvSpPr>
          <p:nvPr/>
        </p:nvSpPr>
        <p:spPr bwMode="auto">
          <a:xfrm>
            <a:off x="4762500" y="1822450"/>
            <a:ext cx="17716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i="1"/>
              <a:t>Tunnel currents</a:t>
            </a:r>
            <a:endParaRPr lang="fr-FR"/>
          </a:p>
        </p:txBody>
      </p:sp>
      <p:sp>
        <p:nvSpPr>
          <p:cNvPr id="10253" name="Text Box 24"/>
          <p:cNvSpPr txBox="1">
            <a:spLocks noChangeArrowheads="1"/>
          </p:cNvSpPr>
          <p:nvPr/>
        </p:nvSpPr>
        <p:spPr bwMode="auto">
          <a:xfrm>
            <a:off x="5791200" y="2551113"/>
            <a:ext cx="1262063"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i="1">
                <a:solidFill>
                  <a:srgbClr val="FF0000"/>
                </a:solidFill>
              </a:rPr>
              <a:t>w</a:t>
            </a:r>
            <a:r>
              <a:rPr lang="fr-FR" baseline="-25000">
                <a:solidFill>
                  <a:srgbClr val="FF0000"/>
                </a:solidFill>
              </a:rPr>
              <a:t>c</a:t>
            </a:r>
            <a:r>
              <a:rPr lang="fr-FR">
                <a:solidFill>
                  <a:srgbClr val="FF0000"/>
                </a:solidFill>
              </a:rPr>
              <a:t>=1.4 µm</a:t>
            </a:r>
          </a:p>
        </p:txBody>
      </p:sp>
      <p:sp>
        <p:nvSpPr>
          <p:cNvPr id="10254" name="Text Box 25"/>
          <p:cNvSpPr txBox="1">
            <a:spLocks noChangeArrowheads="1"/>
          </p:cNvSpPr>
          <p:nvPr/>
        </p:nvSpPr>
        <p:spPr bwMode="auto">
          <a:xfrm>
            <a:off x="4652963" y="3576638"/>
            <a:ext cx="12620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i="1">
                <a:solidFill>
                  <a:srgbClr val="009900"/>
                </a:solidFill>
              </a:rPr>
              <a:t>w</a:t>
            </a:r>
            <a:r>
              <a:rPr lang="fr-FR" baseline="-25000">
                <a:solidFill>
                  <a:srgbClr val="009900"/>
                </a:solidFill>
              </a:rPr>
              <a:t>c</a:t>
            </a:r>
            <a:r>
              <a:rPr lang="fr-FR">
                <a:solidFill>
                  <a:srgbClr val="009900"/>
                </a:solidFill>
              </a:rPr>
              <a:t>=2.4 µm</a:t>
            </a:r>
          </a:p>
        </p:txBody>
      </p:sp>
      <p:sp>
        <p:nvSpPr>
          <p:cNvPr id="20" name="Rectangle 19"/>
          <p:cNvSpPr/>
          <p:nvPr/>
        </p:nvSpPr>
        <p:spPr>
          <a:xfrm>
            <a:off x="853039" y="6457777"/>
            <a:ext cx="3114955" cy="307777"/>
          </a:xfrm>
          <a:prstGeom prst="rect">
            <a:avLst/>
          </a:prstGeom>
        </p:spPr>
        <p:txBody>
          <a:bodyPr wrap="none">
            <a:spAutoFit/>
          </a:bodyPr>
          <a:lstStyle/>
          <a:p>
            <a:r>
              <a:rPr lang="fr-FR" sz="1400" baseline="30000" dirty="0" smtClean="0"/>
              <a:t>*</a:t>
            </a:r>
            <a:r>
              <a:rPr lang="fr-FR" sz="1400" dirty="0" err="1" smtClean="0"/>
              <a:t>Rothman</a:t>
            </a:r>
            <a:r>
              <a:rPr lang="fr-FR" sz="1400" dirty="0" smtClean="0"/>
              <a:t> </a:t>
            </a:r>
            <a:r>
              <a:rPr lang="fr-FR" sz="1400" dirty="0"/>
              <a:t>et al, JEM 41, 2928 (</a:t>
            </a:r>
            <a:r>
              <a:rPr lang="fr-FR" sz="1400" dirty="0" smtClean="0"/>
              <a:t>2012)</a:t>
            </a:r>
            <a:endParaRPr lang="fr-FR" sz="1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Grp="1" noChangeArrowheads="1"/>
          </p:cNvSpPr>
          <p:nvPr>
            <p:ph type="title" idx="4294967295"/>
          </p:nvPr>
        </p:nvSpPr>
        <p:spPr>
          <a:xfrm>
            <a:off x="328613" y="0"/>
            <a:ext cx="8351837" cy="1214438"/>
          </a:xfrm>
        </p:spPr>
        <p:txBody>
          <a:bodyPr/>
          <a:lstStyle/>
          <a:p>
            <a:pPr eaLnBrk="1" hangingPunct="1"/>
            <a:r>
              <a:rPr lang="en-US" dirty="0" smtClean="0"/>
              <a:t>Gain as a function of </a:t>
            </a:r>
            <a:r>
              <a:rPr lang="en-US" dirty="0" err="1" smtClean="0">
                <a:latin typeface="Symbol" pitchFamily="18" charset="2"/>
              </a:rPr>
              <a:t>l</a:t>
            </a:r>
            <a:r>
              <a:rPr lang="en-US" baseline="-25000" dirty="0" err="1" smtClean="0"/>
              <a:t>c</a:t>
            </a:r>
            <a:r>
              <a:rPr lang="en-US" dirty="0" smtClean="0"/>
              <a:t> at </a:t>
            </a:r>
            <a:r>
              <a:rPr lang="en-US" i="1" dirty="0" smtClean="0"/>
              <a:t>T</a:t>
            </a:r>
            <a:r>
              <a:rPr lang="en-US" dirty="0" smtClean="0"/>
              <a:t>=80 K</a:t>
            </a:r>
            <a:br>
              <a:rPr lang="en-US" dirty="0" smtClean="0"/>
            </a:br>
            <a:r>
              <a:rPr lang="en-US" dirty="0" smtClean="0"/>
              <a:t>CEA-</a:t>
            </a:r>
            <a:r>
              <a:rPr lang="en-US" dirty="0" err="1" smtClean="0"/>
              <a:t>Leti</a:t>
            </a:r>
            <a:r>
              <a:rPr lang="en-US" dirty="0" smtClean="0"/>
              <a:t> APDs</a:t>
            </a:r>
          </a:p>
        </p:txBody>
      </p:sp>
      <p:pic>
        <p:nvPicPr>
          <p:cNvPr id="12293" name="Picture 1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88117" y="1138237"/>
            <a:ext cx="4378325" cy="3014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2294" name="Rectangle 14"/>
          <p:cNvSpPr>
            <a:spLocks noChangeArrowheads="1"/>
          </p:cNvSpPr>
          <p:nvPr/>
        </p:nvSpPr>
        <p:spPr bwMode="auto">
          <a:xfrm>
            <a:off x="290513" y="4152900"/>
            <a:ext cx="8351837" cy="224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folHlink"/>
              </a:buClr>
              <a:buFont typeface="Wingdings" pitchFamily="2" charset="2"/>
              <a:buChar char="§"/>
            </a:pPr>
            <a:r>
              <a:rPr lang="en-US" sz="2000" dirty="0">
                <a:latin typeface="Calibri" pitchFamily="34" charset="0"/>
              </a:rPr>
              <a:t>The gain decreases with decreasing </a:t>
            </a:r>
            <a:r>
              <a:rPr lang="en-US" sz="2000" dirty="0" err="1" smtClean="0">
                <a:latin typeface="Symbol" pitchFamily="18" charset="2"/>
              </a:rPr>
              <a:t>l</a:t>
            </a:r>
            <a:r>
              <a:rPr lang="en-US" sz="2000" baseline="-25000" dirty="0" err="1" smtClean="0">
                <a:latin typeface="Calibri" pitchFamily="34" charset="0"/>
              </a:rPr>
              <a:t>c</a:t>
            </a:r>
            <a:endParaRPr lang="en-US" sz="2000" baseline="-25000" dirty="0" smtClean="0">
              <a:latin typeface="Calibri" pitchFamily="34" charset="0"/>
            </a:endParaRPr>
          </a:p>
          <a:p>
            <a:pPr marL="342900" indent="-342900">
              <a:lnSpc>
                <a:spcPct val="80000"/>
              </a:lnSpc>
              <a:spcBef>
                <a:spcPct val="20000"/>
              </a:spcBef>
              <a:buClr>
                <a:schemeClr val="folHlink"/>
              </a:buClr>
              <a:buFont typeface="Wingdings" pitchFamily="2" charset="2"/>
              <a:buChar char="§"/>
            </a:pPr>
            <a:r>
              <a:rPr lang="en-US" sz="2000" dirty="0" smtClean="0">
                <a:latin typeface="Calibri" pitchFamily="34" charset="0"/>
              </a:rPr>
              <a:t>Exclusive electron multiplication with low F have been demonstrated down to </a:t>
            </a:r>
            <a:r>
              <a:rPr lang="en-US" sz="2000" dirty="0" err="1" smtClean="0">
                <a:latin typeface="Symbol" pitchFamily="18" charset="2"/>
              </a:rPr>
              <a:t>l</a:t>
            </a:r>
            <a:r>
              <a:rPr lang="en-US" sz="2000" baseline="-25000" dirty="0" err="1" smtClean="0">
                <a:latin typeface="Calibri" pitchFamily="34" charset="0"/>
              </a:rPr>
              <a:t>c</a:t>
            </a:r>
            <a:r>
              <a:rPr lang="en-US" sz="2000" dirty="0" smtClean="0">
                <a:latin typeface="Calibri" pitchFamily="34" charset="0"/>
              </a:rPr>
              <a:t>= 2.2 µm (M=20 at 20 V)</a:t>
            </a:r>
          </a:p>
          <a:p>
            <a:pPr marL="800100" lvl="1" indent="-342900">
              <a:lnSpc>
                <a:spcPct val="80000"/>
              </a:lnSpc>
              <a:spcBef>
                <a:spcPct val="20000"/>
              </a:spcBef>
              <a:buClr>
                <a:schemeClr val="folHlink"/>
              </a:buClr>
              <a:buFont typeface="Wingdings" pitchFamily="2" charset="2"/>
              <a:buChar char="§"/>
            </a:pPr>
            <a:r>
              <a:rPr lang="en-US" sz="2000" dirty="0" smtClean="0">
                <a:latin typeface="Calibri" pitchFamily="34" charset="0"/>
              </a:rPr>
              <a:t>Limits the lowest possible dark current</a:t>
            </a:r>
          </a:p>
          <a:p>
            <a:pPr marL="342900" indent="-342900">
              <a:lnSpc>
                <a:spcPct val="80000"/>
              </a:lnSpc>
              <a:spcBef>
                <a:spcPct val="20000"/>
              </a:spcBef>
              <a:buClr>
                <a:schemeClr val="folHlink"/>
              </a:buClr>
              <a:buFont typeface="Wingdings" pitchFamily="2" charset="2"/>
              <a:buChar char="§"/>
            </a:pPr>
            <a:r>
              <a:rPr lang="en-US" sz="2000" dirty="0" smtClean="0">
                <a:latin typeface="Calibri" pitchFamily="34" charset="0"/>
              </a:rPr>
              <a:t>The behavior of lower </a:t>
            </a:r>
            <a:r>
              <a:rPr lang="en-US" sz="2000" dirty="0" err="1" smtClean="0">
                <a:latin typeface="Symbol" pitchFamily="18" charset="2"/>
              </a:rPr>
              <a:t>l</a:t>
            </a:r>
            <a:r>
              <a:rPr lang="en-US" sz="2000" baseline="-25000" dirty="0" err="1" smtClean="0">
                <a:latin typeface="Calibri" pitchFamily="34" charset="0"/>
              </a:rPr>
              <a:t>c</a:t>
            </a:r>
            <a:r>
              <a:rPr lang="en-US" sz="2000" dirty="0" smtClean="0">
                <a:latin typeface="Calibri" pitchFamily="34" charset="0"/>
              </a:rPr>
              <a:t> APDs is still not clear</a:t>
            </a:r>
          </a:p>
          <a:p>
            <a:pPr marL="800100" lvl="1" indent="-342900">
              <a:lnSpc>
                <a:spcPct val="80000"/>
              </a:lnSpc>
              <a:spcBef>
                <a:spcPct val="20000"/>
              </a:spcBef>
              <a:buClr>
                <a:schemeClr val="folHlink"/>
              </a:buClr>
              <a:buFont typeface="Wingdings" pitchFamily="2" charset="2"/>
              <a:buChar char="§"/>
            </a:pPr>
            <a:r>
              <a:rPr lang="en-US" sz="2000" dirty="0" smtClean="0">
                <a:latin typeface="Calibri" pitchFamily="34" charset="0"/>
              </a:rPr>
              <a:t>Onset of hole multiplication will strongly increase F and kill the particularity of </a:t>
            </a:r>
            <a:r>
              <a:rPr lang="en-US" sz="2000" dirty="0" err="1" smtClean="0">
                <a:latin typeface="Calibri" pitchFamily="34" charset="0"/>
              </a:rPr>
              <a:t>HgCdTe</a:t>
            </a:r>
            <a:r>
              <a:rPr lang="en-US" sz="2000" dirty="0" smtClean="0">
                <a:latin typeface="Calibri" pitchFamily="34" charset="0"/>
              </a:rPr>
              <a:t> APDs !</a:t>
            </a:r>
            <a:endParaRPr lang="en-US" sz="2000" dirty="0">
              <a:latin typeface="Calibri" pitchFamily="34" charset="0"/>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e 1"/>
          <p:cNvGrpSpPr/>
          <p:nvPr/>
        </p:nvGrpSpPr>
        <p:grpSpPr>
          <a:xfrm>
            <a:off x="2007338" y="1272382"/>
            <a:ext cx="4619625" cy="3224212"/>
            <a:chOff x="0" y="1458913"/>
            <a:chExt cx="4619625" cy="3224212"/>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b="22717"/>
            <a:stretch>
              <a:fillRect/>
            </a:stretch>
          </p:blipFill>
          <p:spPr bwMode="auto">
            <a:xfrm>
              <a:off x="0" y="1458913"/>
              <a:ext cx="4619625" cy="3224212"/>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6" name="Text Box 4"/>
            <p:cNvSpPr txBox="1">
              <a:spLocks noChangeArrowheads="1"/>
            </p:cNvSpPr>
            <p:nvPr/>
          </p:nvSpPr>
          <p:spPr bwMode="auto">
            <a:xfrm>
              <a:off x="1847850" y="3838575"/>
              <a:ext cx="588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1200" b="1">
                  <a:solidFill>
                    <a:srgbClr val="0000FF"/>
                  </a:solidFill>
                </a:rPr>
                <a:t>293 K</a:t>
              </a:r>
            </a:p>
          </p:txBody>
        </p:sp>
        <p:sp>
          <p:nvSpPr>
            <p:cNvPr id="13317" name="Text Box 5"/>
            <p:cNvSpPr txBox="1">
              <a:spLocks noChangeArrowheads="1"/>
            </p:cNvSpPr>
            <p:nvPr/>
          </p:nvSpPr>
          <p:spPr bwMode="auto">
            <a:xfrm>
              <a:off x="3559175" y="2185988"/>
              <a:ext cx="5461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1200" b="1">
                  <a:solidFill>
                    <a:srgbClr val="00FFFF"/>
                  </a:solidFill>
                </a:rPr>
                <a:t>220K</a:t>
              </a:r>
            </a:p>
          </p:txBody>
        </p:sp>
        <p:sp>
          <p:nvSpPr>
            <p:cNvPr id="13318" name="Text Box 6"/>
            <p:cNvSpPr txBox="1">
              <a:spLocks noChangeArrowheads="1"/>
            </p:cNvSpPr>
            <p:nvPr/>
          </p:nvSpPr>
          <p:spPr bwMode="auto">
            <a:xfrm>
              <a:off x="2638425" y="3162300"/>
              <a:ext cx="588963"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1200" b="1">
                  <a:solidFill>
                    <a:schemeClr val="folHlink"/>
                  </a:solidFill>
                </a:rPr>
                <a:t>273 K</a:t>
              </a:r>
            </a:p>
          </p:txBody>
        </p:sp>
        <p:sp>
          <p:nvSpPr>
            <p:cNvPr id="13319" name="Text Box 7"/>
            <p:cNvSpPr txBox="1">
              <a:spLocks noChangeArrowheads="1"/>
            </p:cNvSpPr>
            <p:nvPr/>
          </p:nvSpPr>
          <p:spPr bwMode="auto">
            <a:xfrm>
              <a:off x="3028950" y="2308225"/>
              <a:ext cx="546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1200" b="1">
                  <a:solidFill>
                    <a:srgbClr val="FFCC00"/>
                  </a:solidFill>
                </a:rPr>
                <a:t>200K</a:t>
              </a:r>
            </a:p>
          </p:txBody>
        </p:sp>
        <p:sp>
          <p:nvSpPr>
            <p:cNvPr id="13320" name="Text Box 8"/>
            <p:cNvSpPr txBox="1">
              <a:spLocks noChangeArrowheads="1"/>
            </p:cNvSpPr>
            <p:nvPr/>
          </p:nvSpPr>
          <p:spPr bwMode="auto">
            <a:xfrm>
              <a:off x="2320925" y="2609850"/>
              <a:ext cx="5461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1200" b="1">
                  <a:solidFill>
                    <a:srgbClr val="FF0000"/>
                  </a:solidFill>
                </a:rPr>
                <a:t>180K</a:t>
              </a:r>
            </a:p>
          </p:txBody>
        </p:sp>
      </p:grpSp>
      <p:sp>
        <p:nvSpPr>
          <p:cNvPr id="13321" name="Rectangle 9"/>
          <p:cNvSpPr>
            <a:spLocks noGrp="1" noChangeArrowheads="1"/>
          </p:cNvSpPr>
          <p:nvPr>
            <p:ph type="title" idx="4294967295"/>
          </p:nvPr>
        </p:nvSpPr>
        <p:spPr>
          <a:xfrm>
            <a:off x="395288" y="-17463"/>
            <a:ext cx="8351837" cy="1052513"/>
          </a:xfrm>
        </p:spPr>
        <p:txBody>
          <a:bodyPr/>
          <a:lstStyle/>
          <a:p>
            <a:pPr eaLnBrk="1" hangingPunct="1"/>
            <a:r>
              <a:rPr lang="en-US" sz="3600" smtClean="0"/>
              <a:t>Variation of the gain as a function of temperature (</a:t>
            </a:r>
            <a:r>
              <a:rPr lang="en-US" sz="3600" smtClean="0">
                <a:latin typeface="Symbol" pitchFamily="18" charset="2"/>
              </a:rPr>
              <a:t>l</a:t>
            </a:r>
            <a:r>
              <a:rPr lang="en-US" sz="3600" baseline="-25000" smtClean="0"/>
              <a:t>c</a:t>
            </a:r>
            <a:r>
              <a:rPr lang="en-US" sz="3600" smtClean="0"/>
              <a:t>=3.3 µm at T= 80K)</a:t>
            </a:r>
          </a:p>
        </p:txBody>
      </p:sp>
      <p:sp>
        <p:nvSpPr>
          <p:cNvPr id="13324" name="Rectangle 12"/>
          <p:cNvSpPr>
            <a:spLocks noGrp="1" noChangeArrowheads="1"/>
          </p:cNvSpPr>
          <p:nvPr>
            <p:ph type="body" idx="4294967295"/>
          </p:nvPr>
        </p:nvSpPr>
        <p:spPr>
          <a:xfrm>
            <a:off x="395288" y="4613275"/>
            <a:ext cx="8351837" cy="1876425"/>
          </a:xfrm>
        </p:spPr>
        <p:txBody>
          <a:bodyPr/>
          <a:lstStyle/>
          <a:p>
            <a:pPr eaLnBrk="1" hangingPunct="1">
              <a:lnSpc>
                <a:spcPct val="80000"/>
              </a:lnSpc>
            </a:pPr>
            <a:r>
              <a:rPr lang="en-US" sz="2400" dirty="0" smtClean="0"/>
              <a:t>The gain decreases as a function of temperature</a:t>
            </a:r>
          </a:p>
          <a:p>
            <a:pPr eaLnBrk="1" hangingPunct="1">
              <a:lnSpc>
                <a:spcPct val="80000"/>
              </a:lnSpc>
            </a:pPr>
            <a:r>
              <a:rPr lang="en-US" sz="2400" dirty="0" smtClean="0"/>
              <a:t>Local gain model </a:t>
            </a:r>
            <a:r>
              <a:rPr lang="en-US" sz="2400" dirty="0" smtClean="0">
                <a:sym typeface="Wingdings" pitchFamily="2" charset="2"/>
              </a:rPr>
              <a:t> variation of the band gap and increased (low) energy dispersion </a:t>
            </a:r>
            <a:r>
              <a:rPr lang="en-US" sz="2400" dirty="0">
                <a:sym typeface="Wingdings" pitchFamily="2" charset="2"/>
              </a:rPr>
              <a:t>*</a:t>
            </a:r>
            <a:endParaRPr lang="en-US" sz="2400" dirty="0" smtClean="0"/>
          </a:p>
        </p:txBody>
      </p:sp>
      <p:sp>
        <p:nvSpPr>
          <p:cNvPr id="14" name="Rectangle 13"/>
          <p:cNvSpPr/>
          <p:nvPr/>
        </p:nvSpPr>
        <p:spPr>
          <a:xfrm>
            <a:off x="853039" y="6457777"/>
            <a:ext cx="3114955" cy="307777"/>
          </a:xfrm>
          <a:prstGeom prst="rect">
            <a:avLst/>
          </a:prstGeom>
        </p:spPr>
        <p:txBody>
          <a:bodyPr wrap="none">
            <a:spAutoFit/>
          </a:bodyPr>
          <a:lstStyle/>
          <a:p>
            <a:r>
              <a:rPr lang="fr-FR" sz="1400" baseline="30000" dirty="0" smtClean="0"/>
              <a:t>*</a:t>
            </a:r>
            <a:r>
              <a:rPr lang="fr-FR" sz="1400" dirty="0" err="1" smtClean="0"/>
              <a:t>Rothman</a:t>
            </a:r>
            <a:r>
              <a:rPr lang="fr-FR" sz="1400" dirty="0" smtClean="0"/>
              <a:t> </a:t>
            </a:r>
            <a:r>
              <a:rPr lang="fr-FR" sz="1400" dirty="0"/>
              <a:t>et al, JEM 41, 2928 (</a:t>
            </a:r>
            <a:r>
              <a:rPr lang="fr-FR" sz="1400" dirty="0" smtClean="0"/>
              <a:t>2012)</a:t>
            </a:r>
            <a:endParaRPr lang="fr-FR" sz="14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0304" name="Object 16"/>
          <p:cNvGraphicFramePr>
            <a:graphicFrameLocks noChangeAspect="1"/>
          </p:cNvGraphicFramePr>
          <p:nvPr>
            <p:extLst>
              <p:ext uri="{D42A27DB-BD31-4B8C-83A1-F6EECF244321}">
                <p14:modId xmlns:p14="http://schemas.microsoft.com/office/powerpoint/2010/main" val="3644493273"/>
              </p:ext>
            </p:extLst>
          </p:nvPr>
        </p:nvGraphicFramePr>
        <p:xfrm>
          <a:off x="3878574" y="939801"/>
          <a:ext cx="5094014" cy="3163888"/>
        </p:xfrm>
        <a:graphic>
          <a:graphicData uri="http://schemas.openxmlformats.org/presentationml/2006/ole">
            <mc:AlternateContent xmlns:mc="http://schemas.openxmlformats.org/markup-compatibility/2006">
              <mc:Choice xmlns:v="urn:schemas-microsoft-com:vml" Requires="v">
                <p:oleObj spid="_x0000_s18566" name="Graphique" r:id="rId3" imgW="6696172" imgH="4219732" progId="Excel.Chart.8">
                  <p:embed/>
                </p:oleObj>
              </mc:Choice>
              <mc:Fallback>
                <p:oleObj name="Graphique" r:id="rId3" imgW="6696172" imgH="4219732" progId="Excel.Chart.8">
                  <p:embed/>
                  <p:pic>
                    <p:nvPicPr>
                      <p:cNvPr id="0" name="Object 16"/>
                      <p:cNvPicPr>
                        <a:picLocks noChangeAspect="1" noChangeArrowheads="1"/>
                      </p:cNvPicPr>
                      <p:nvPr/>
                    </p:nvPicPr>
                    <p:blipFill>
                      <a:blip r:embed="rId4">
                        <a:extLst>
                          <a:ext uri="{28A0092B-C50C-407E-A947-70E740481C1C}">
                            <a14:useLocalDpi xmlns:a14="http://schemas.microsoft.com/office/drawing/2010/main" val="0"/>
                          </a:ext>
                        </a:extLst>
                      </a:blip>
                      <a:srcRect l="1991" t="2441" r="1991" b="2896"/>
                      <a:stretch>
                        <a:fillRect/>
                      </a:stretch>
                    </p:blipFill>
                    <p:spPr bwMode="auto">
                      <a:xfrm>
                        <a:off x="3878574" y="939801"/>
                        <a:ext cx="5094014" cy="3163888"/>
                      </a:xfrm>
                      <a:prstGeom prst="rect">
                        <a:avLst/>
                      </a:prstGeom>
                      <a:noFill/>
                      <a:ln>
                        <a:noFill/>
                      </a:ln>
                      <a:effectLst/>
                      <a:extLst/>
                    </p:spPr>
                  </p:pic>
                </p:oleObj>
              </mc:Fallback>
            </mc:AlternateContent>
          </a:graphicData>
        </a:graphic>
      </p:graphicFrame>
      <p:sp>
        <p:nvSpPr>
          <p:cNvPr id="18435" name="Rectangle 17"/>
          <p:cNvSpPr>
            <a:spLocks noGrp="1" noChangeArrowheads="1"/>
          </p:cNvSpPr>
          <p:nvPr>
            <p:ph type="title" idx="4294967295"/>
          </p:nvPr>
        </p:nvSpPr>
        <p:spPr/>
        <p:txBody>
          <a:bodyPr/>
          <a:lstStyle/>
          <a:p>
            <a:pPr eaLnBrk="1" hangingPunct="1"/>
            <a:r>
              <a:rPr lang="fr-FR" sz="3600" dirty="0" err="1" smtClean="0"/>
              <a:t>Dark</a:t>
            </a:r>
            <a:r>
              <a:rPr lang="fr-FR" sz="3600" dirty="0" smtClean="0"/>
              <a:t> </a:t>
            </a:r>
            <a:r>
              <a:rPr lang="fr-FR" sz="3600" dirty="0" err="1" smtClean="0"/>
              <a:t>currents</a:t>
            </a:r>
            <a:r>
              <a:rPr lang="fr-FR" sz="3600" dirty="0" smtClean="0"/>
              <a:t> in </a:t>
            </a:r>
            <a:r>
              <a:rPr lang="fr-FR" sz="3600" dirty="0" err="1" smtClean="0"/>
              <a:t>HgCdTe</a:t>
            </a:r>
            <a:r>
              <a:rPr lang="fr-FR" sz="3600" dirty="0" smtClean="0"/>
              <a:t> </a:t>
            </a:r>
            <a:r>
              <a:rPr lang="fr-FR" sz="3600" dirty="0" err="1" smtClean="0"/>
              <a:t>APDs</a:t>
            </a:r>
            <a:endParaRPr lang="fr-FR" sz="3600" dirty="0" smtClean="0"/>
          </a:p>
        </p:txBody>
      </p:sp>
      <p:sp>
        <p:nvSpPr>
          <p:cNvPr id="18436" name="Rectangle 18"/>
          <p:cNvSpPr>
            <a:spLocks noChangeArrowheads="1"/>
          </p:cNvSpPr>
          <p:nvPr/>
        </p:nvSpPr>
        <p:spPr bwMode="auto">
          <a:xfrm>
            <a:off x="755650" y="6461125"/>
            <a:ext cx="3705225"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r>
              <a:rPr lang="fr-FR" sz="1000" b="1" baseline="30000">
                <a:solidFill>
                  <a:srgbClr val="FF0000"/>
                </a:solidFill>
              </a:rPr>
              <a:t>1</a:t>
            </a:r>
            <a:r>
              <a:rPr lang="fr-FR" sz="1000" b="1">
                <a:solidFill>
                  <a:srgbClr val="FF0000"/>
                </a:solidFill>
              </a:rPr>
              <a:t>G. Perrais (Ph.D.S.),</a:t>
            </a:r>
            <a:r>
              <a:rPr lang="fr-FR" sz="1000"/>
              <a:t> et al., J. electron. Mater., 36, 963 (2007)</a:t>
            </a:r>
            <a:endParaRPr lang="en-GB" sz="1000" b="1"/>
          </a:p>
          <a:p>
            <a:r>
              <a:rPr lang="en-GB" sz="1000" baseline="30000"/>
              <a:t>2</a:t>
            </a:r>
            <a:r>
              <a:rPr lang="en-GB" sz="1000"/>
              <a:t>J.  Rothman, et al., Proc. SPIE, </a:t>
            </a:r>
            <a:r>
              <a:rPr lang="en-GB" sz="1000" b="1"/>
              <a:t>7834</a:t>
            </a:r>
            <a:r>
              <a:rPr lang="en-GB" sz="1000"/>
              <a:t>, 78340O 2010</a:t>
            </a:r>
            <a:endParaRPr lang="fr-FR" sz="1000"/>
          </a:p>
        </p:txBody>
      </p:sp>
      <p:grpSp>
        <p:nvGrpSpPr>
          <p:cNvPr id="18437" name="Group 19"/>
          <p:cNvGrpSpPr>
            <a:grpSpLocks/>
          </p:cNvGrpSpPr>
          <p:nvPr/>
        </p:nvGrpSpPr>
        <p:grpSpPr bwMode="auto">
          <a:xfrm>
            <a:off x="533104" y="1268030"/>
            <a:ext cx="2320925" cy="1084262"/>
            <a:chOff x="158" y="2115"/>
            <a:chExt cx="1451" cy="862"/>
          </a:xfrm>
        </p:grpSpPr>
        <p:sp>
          <p:nvSpPr>
            <p:cNvPr id="18441" name="Rectangle 20"/>
            <p:cNvSpPr>
              <a:spLocks noChangeArrowheads="1"/>
            </p:cNvSpPr>
            <p:nvPr/>
          </p:nvSpPr>
          <p:spPr bwMode="auto">
            <a:xfrm>
              <a:off x="158" y="2115"/>
              <a:ext cx="1451" cy="862"/>
            </a:xfrm>
            <a:prstGeom prst="rect">
              <a:avLst/>
            </a:prstGeom>
            <a:solidFill>
              <a:schemeClr val="bg1"/>
            </a:solidFill>
            <a:ln w="28575">
              <a:solidFill>
                <a:srgbClr val="990099"/>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442" name="Text Box 21"/>
            <p:cNvSpPr txBox="1">
              <a:spLocks noChangeArrowheads="1"/>
            </p:cNvSpPr>
            <p:nvPr/>
          </p:nvSpPr>
          <p:spPr bwMode="auto">
            <a:xfrm>
              <a:off x="384" y="2147"/>
              <a:ext cx="794" cy="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FR" sz="1200">
                  <a:solidFill>
                    <a:schemeClr val="accent2"/>
                  </a:solidFill>
                  <a:latin typeface="Comic Sans MS" pitchFamily="66" charset="0"/>
                </a:rPr>
                <a:t>I</a:t>
              </a:r>
              <a:r>
                <a:rPr lang="fr-FR" sz="1200" baseline="-25000">
                  <a:solidFill>
                    <a:schemeClr val="accent2"/>
                  </a:solidFill>
                  <a:latin typeface="Comic Sans MS" pitchFamily="66" charset="0"/>
                </a:rPr>
                <a:t>eq_in</a:t>
              </a:r>
              <a:r>
                <a:rPr lang="fr-FR" sz="1200">
                  <a:solidFill>
                    <a:schemeClr val="accent2"/>
                  </a:solidFill>
                  <a:latin typeface="Comic Sans MS" pitchFamily="66" charset="0"/>
                </a:rPr>
                <a:t> (M</a:t>
              </a:r>
              <a:r>
                <a:rPr lang="fr-FR" sz="1200" baseline="-25000">
                  <a:solidFill>
                    <a:schemeClr val="accent2"/>
                  </a:solidFill>
                  <a:latin typeface="Comic Sans MS" pitchFamily="66" charset="0"/>
                </a:rPr>
                <a:t>dark</a:t>
              </a:r>
              <a:r>
                <a:rPr lang="fr-FR" sz="1200">
                  <a:solidFill>
                    <a:schemeClr val="accent2"/>
                  </a:solidFill>
                  <a:latin typeface="Comic Sans MS" pitchFamily="66" charset="0"/>
                </a:rPr>
                <a:t>&lt; M)</a:t>
              </a:r>
            </a:p>
          </p:txBody>
        </p:sp>
        <p:sp>
          <p:nvSpPr>
            <p:cNvPr id="18443" name="Rectangle 22"/>
            <p:cNvSpPr>
              <a:spLocks noChangeArrowheads="1"/>
            </p:cNvSpPr>
            <p:nvPr/>
          </p:nvSpPr>
          <p:spPr bwMode="auto">
            <a:xfrm>
              <a:off x="657" y="2569"/>
              <a:ext cx="544" cy="362"/>
            </a:xfrm>
            <a:prstGeom prst="rect">
              <a:avLst/>
            </a:prstGeom>
            <a:solidFill>
              <a:srgbClr val="FF0000"/>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18444" name="Line 23"/>
            <p:cNvSpPr>
              <a:spLocks noChangeShapeType="1"/>
            </p:cNvSpPr>
            <p:nvPr/>
          </p:nvSpPr>
          <p:spPr bwMode="auto">
            <a:xfrm>
              <a:off x="657" y="2433"/>
              <a:ext cx="0" cy="4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445" name="Line 24"/>
            <p:cNvSpPr>
              <a:spLocks noChangeShapeType="1"/>
            </p:cNvSpPr>
            <p:nvPr/>
          </p:nvSpPr>
          <p:spPr bwMode="auto">
            <a:xfrm>
              <a:off x="1202" y="2433"/>
              <a:ext cx="0" cy="49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446" name="Text Box 25"/>
            <p:cNvSpPr txBox="1">
              <a:spLocks noChangeArrowheads="1"/>
            </p:cNvSpPr>
            <p:nvPr/>
          </p:nvSpPr>
          <p:spPr bwMode="auto">
            <a:xfrm>
              <a:off x="340" y="2555"/>
              <a:ext cx="176"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1400"/>
                <a:t>p</a:t>
              </a:r>
            </a:p>
          </p:txBody>
        </p:sp>
        <p:sp>
          <p:nvSpPr>
            <p:cNvPr id="18447" name="Text Box 26"/>
            <p:cNvSpPr txBox="1">
              <a:spLocks noChangeArrowheads="1"/>
            </p:cNvSpPr>
            <p:nvPr/>
          </p:nvSpPr>
          <p:spPr bwMode="auto">
            <a:xfrm>
              <a:off x="789" y="2555"/>
              <a:ext cx="140"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1400"/>
                <a:t>i</a:t>
              </a:r>
            </a:p>
          </p:txBody>
        </p:sp>
        <p:sp>
          <p:nvSpPr>
            <p:cNvPr id="18448" name="Text Box 27"/>
            <p:cNvSpPr txBox="1">
              <a:spLocks noChangeArrowheads="1"/>
            </p:cNvSpPr>
            <p:nvPr/>
          </p:nvSpPr>
          <p:spPr bwMode="auto">
            <a:xfrm>
              <a:off x="1383" y="2555"/>
              <a:ext cx="176" cy="2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1400"/>
                <a:t>n</a:t>
              </a:r>
            </a:p>
          </p:txBody>
        </p:sp>
        <p:sp>
          <p:nvSpPr>
            <p:cNvPr id="18449" name="Line 28"/>
            <p:cNvSpPr>
              <a:spLocks noChangeShapeType="1"/>
            </p:cNvSpPr>
            <p:nvPr/>
          </p:nvSpPr>
          <p:spPr bwMode="auto">
            <a:xfrm>
              <a:off x="249" y="2932"/>
              <a:ext cx="136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450" name="Line 29"/>
            <p:cNvSpPr>
              <a:spLocks noChangeShapeType="1"/>
            </p:cNvSpPr>
            <p:nvPr/>
          </p:nvSpPr>
          <p:spPr bwMode="auto">
            <a:xfrm flipV="1">
              <a:off x="249" y="2251"/>
              <a:ext cx="0" cy="681"/>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18451" name="Text Box 30"/>
            <p:cNvSpPr txBox="1">
              <a:spLocks noChangeArrowheads="1"/>
            </p:cNvSpPr>
            <p:nvPr/>
          </p:nvSpPr>
          <p:spPr bwMode="auto">
            <a:xfrm>
              <a:off x="195" y="2319"/>
              <a:ext cx="754" cy="1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a:r>
                <a:rPr lang="fr-FR" sz="900" dirty="0">
                  <a:solidFill>
                    <a:schemeClr val="accent2"/>
                  </a:solidFill>
                  <a:latin typeface="Comic Sans MS" pitchFamily="66" charset="0"/>
                </a:rPr>
                <a:t>DC </a:t>
              </a:r>
              <a:r>
                <a:rPr lang="fr-FR" sz="900" dirty="0" err="1">
                  <a:solidFill>
                    <a:schemeClr val="accent2"/>
                  </a:solidFill>
                  <a:latin typeface="Comic Sans MS" pitchFamily="66" charset="0"/>
                </a:rPr>
                <a:t>generation</a:t>
              </a:r>
              <a:endParaRPr lang="fr-FR" sz="900" dirty="0">
                <a:solidFill>
                  <a:schemeClr val="accent2"/>
                </a:solidFill>
                <a:latin typeface="Comic Sans MS" pitchFamily="66" charset="0"/>
              </a:endParaRPr>
            </a:p>
          </p:txBody>
        </p:sp>
      </p:grpSp>
      <p:graphicFrame>
        <p:nvGraphicFramePr>
          <p:cNvPr id="140319" name="Object 31"/>
          <p:cNvGraphicFramePr>
            <a:graphicFrameLocks noChangeAspect="1"/>
          </p:cNvGraphicFramePr>
          <p:nvPr>
            <p:extLst>
              <p:ext uri="{D42A27DB-BD31-4B8C-83A1-F6EECF244321}">
                <p14:modId xmlns:p14="http://schemas.microsoft.com/office/powerpoint/2010/main" val="4116523252"/>
              </p:ext>
            </p:extLst>
          </p:nvPr>
        </p:nvGraphicFramePr>
        <p:xfrm>
          <a:off x="437854" y="2585655"/>
          <a:ext cx="3017838" cy="1063625"/>
        </p:xfrm>
        <a:graphic>
          <a:graphicData uri="http://schemas.openxmlformats.org/presentationml/2006/ole">
            <mc:AlternateContent xmlns:mc="http://schemas.openxmlformats.org/markup-compatibility/2006">
              <mc:Choice xmlns:v="urn:schemas-microsoft-com:vml" Requires="v">
                <p:oleObj spid="_x0000_s18567" name="Equation" r:id="rId5" imgW="1295400" imgH="457200" progId="Equation.3">
                  <p:embed/>
                </p:oleObj>
              </mc:Choice>
              <mc:Fallback>
                <p:oleObj name="Equation" r:id="rId5" imgW="1295400" imgH="457200" progId="Equation.3">
                  <p:embed/>
                  <p:pic>
                    <p:nvPicPr>
                      <p:cNvPr id="0" name="Object 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37854" y="2585655"/>
                        <a:ext cx="3017838" cy="1063625"/>
                      </a:xfrm>
                      <a:prstGeom prst="rect">
                        <a:avLst/>
                      </a:prstGeom>
                      <a:noFill/>
                      <a:ln w="28575">
                        <a:solidFill>
                          <a:srgbClr val="CC3399"/>
                        </a:solidFill>
                        <a:miter lim="800000"/>
                        <a:headEnd/>
                        <a:tailEnd/>
                      </a:ln>
                      <a:extLst>
                        <a:ext uri="{909E8E84-426E-40DD-AFC4-6F175D3DCCD1}">
                          <a14:hiddenFill xmlns:a14="http://schemas.microsoft.com/office/drawing/2010/main">
                            <a:solidFill>
                              <a:srgbClr val="F7FBFC"/>
                            </a:solidFill>
                          </a14:hiddenFill>
                        </a:ext>
                      </a:extLst>
                    </p:spPr>
                  </p:pic>
                </p:oleObj>
              </mc:Fallback>
            </mc:AlternateContent>
          </a:graphicData>
        </a:graphic>
      </p:graphicFrame>
      <p:sp>
        <p:nvSpPr>
          <p:cNvPr id="140320" name="Rectangle 32"/>
          <p:cNvSpPr>
            <a:spLocks noGrp="1" noChangeArrowheads="1"/>
          </p:cNvSpPr>
          <p:nvPr>
            <p:ph type="body" idx="4294967295"/>
          </p:nvPr>
        </p:nvSpPr>
        <p:spPr>
          <a:xfrm>
            <a:off x="234950" y="4013200"/>
            <a:ext cx="7343775" cy="2197100"/>
          </a:xfrm>
        </p:spPr>
        <p:txBody>
          <a:bodyPr/>
          <a:lstStyle/>
          <a:p>
            <a:pPr eaLnBrk="1" hangingPunct="1">
              <a:lnSpc>
                <a:spcPct val="80000"/>
              </a:lnSpc>
            </a:pPr>
            <a:r>
              <a:rPr lang="en-US" i="1" dirty="0" err="1" smtClean="0"/>
              <a:t>I</a:t>
            </a:r>
            <a:r>
              <a:rPr lang="en-US" baseline="-25000" dirty="0" err="1" smtClean="0"/>
              <a:t>eq_in</a:t>
            </a:r>
            <a:r>
              <a:rPr lang="en-US" dirty="0" smtClean="0"/>
              <a:t> decreases </a:t>
            </a:r>
            <a:r>
              <a:rPr lang="en-US" dirty="0" err="1" smtClean="0">
                <a:latin typeface="Symbol" pitchFamily="18" charset="2"/>
              </a:rPr>
              <a:t>l</a:t>
            </a:r>
            <a:r>
              <a:rPr lang="en-US" baseline="-25000" dirty="0" err="1" smtClean="0"/>
              <a:t>c</a:t>
            </a:r>
            <a:r>
              <a:rPr lang="en-US" dirty="0" smtClean="0"/>
              <a:t> at constant gain and temperature</a:t>
            </a:r>
          </a:p>
          <a:p>
            <a:pPr eaLnBrk="1" hangingPunct="1">
              <a:lnSpc>
                <a:spcPct val="80000"/>
              </a:lnSpc>
            </a:pPr>
            <a:r>
              <a:rPr lang="en-US" dirty="0" smtClean="0"/>
              <a:t>Dark current of 10 e/s have been observed for APDs with </a:t>
            </a:r>
            <a:r>
              <a:rPr lang="en-US" dirty="0" err="1" smtClean="0"/>
              <a:t>lc</a:t>
            </a:r>
            <a:r>
              <a:rPr lang="en-US" dirty="0" smtClean="0"/>
              <a:t>&gt;3.0 µm </a:t>
            </a:r>
            <a:r>
              <a:rPr lang="en-US" dirty="0" smtClean="0">
                <a:sym typeface="Wingdings" pitchFamily="2" charset="2"/>
              </a:rPr>
              <a:t> Low flux applications in astronomy </a:t>
            </a:r>
            <a:endParaRPr lang="en-US" baseline="30000" dirty="0" smtClean="0">
              <a:sym typeface="Wingdings" pitchFamily="2" charset="2"/>
            </a:endParaRPr>
          </a:p>
          <a:p>
            <a:pPr lvl="1" eaLnBrk="1" hangingPunct="1">
              <a:lnSpc>
                <a:spcPct val="80000"/>
              </a:lnSpc>
            </a:pPr>
            <a:r>
              <a:rPr lang="en-US" dirty="0" err="1" smtClean="0">
                <a:sym typeface="Wingdings" pitchFamily="2" charset="2"/>
              </a:rPr>
              <a:t>Wavefront</a:t>
            </a:r>
            <a:r>
              <a:rPr lang="en-US" dirty="0" smtClean="0">
                <a:sym typeface="Wingdings" pitchFamily="2" charset="2"/>
              </a:rPr>
              <a:t> sensing, interferometry…</a:t>
            </a:r>
          </a:p>
        </p:txBody>
      </p:sp>
      <p:sp>
        <p:nvSpPr>
          <p:cNvPr id="140322" name="Text Box 34"/>
          <p:cNvSpPr txBox="1">
            <a:spLocks noChangeArrowheads="1"/>
          </p:cNvSpPr>
          <p:nvPr/>
        </p:nvSpPr>
        <p:spPr bwMode="auto">
          <a:xfrm>
            <a:off x="6604794" y="756443"/>
            <a:ext cx="1446212"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i="1" dirty="0" err="1">
                <a:solidFill>
                  <a:srgbClr val="CC3399"/>
                </a:solidFill>
              </a:rPr>
              <a:t>I</a:t>
            </a:r>
            <a:r>
              <a:rPr lang="fr-FR" baseline="-25000" dirty="0" err="1">
                <a:solidFill>
                  <a:srgbClr val="CC3399"/>
                </a:solidFill>
              </a:rPr>
              <a:t>eq_in</a:t>
            </a:r>
            <a:r>
              <a:rPr lang="fr-FR" dirty="0">
                <a:solidFill>
                  <a:srgbClr val="CC3399"/>
                </a:solidFill>
              </a:rPr>
              <a:t> @ 80 K</a:t>
            </a:r>
          </a:p>
        </p:txBody>
      </p:sp>
      <p:sp>
        <p:nvSpPr>
          <p:cNvPr id="2" name="ZoneTexte 1"/>
          <p:cNvSpPr txBox="1"/>
          <p:nvPr/>
        </p:nvSpPr>
        <p:spPr>
          <a:xfrm rot="16200000">
            <a:off x="3438658" y="1991471"/>
            <a:ext cx="1122423" cy="369332"/>
          </a:xfrm>
          <a:prstGeom prst="rect">
            <a:avLst/>
          </a:prstGeom>
          <a:solidFill>
            <a:schemeClr val="bg1"/>
          </a:solidFill>
        </p:spPr>
        <p:txBody>
          <a:bodyPr wrap="none" rtlCol="0">
            <a:spAutoFit/>
          </a:bodyPr>
          <a:lstStyle/>
          <a:p>
            <a:r>
              <a:rPr lang="fr-FR" dirty="0" err="1" smtClean="0"/>
              <a:t>I</a:t>
            </a:r>
            <a:r>
              <a:rPr lang="fr-FR" baseline="-25000" dirty="0" err="1" smtClean="0"/>
              <a:t>eq_in</a:t>
            </a:r>
            <a:r>
              <a:rPr lang="fr-FR" dirty="0" smtClean="0"/>
              <a:t> (</a:t>
            </a:r>
            <a:r>
              <a:rPr lang="fr-FR" dirty="0" err="1" smtClean="0"/>
              <a:t>pA</a:t>
            </a:r>
            <a:r>
              <a:rPr lang="fr-FR" dirty="0" smtClean="0"/>
              <a:t>)</a:t>
            </a:r>
            <a:endParaRPr lang="fr-F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140319"/>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40304"/>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40320">
                                            <p:txEl>
                                              <p:pRg st="0" end="0"/>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40320">
                                            <p:txEl>
                                              <p:pRg st="1" end="1"/>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40320">
                                            <p:txEl>
                                              <p:pRg st="2" end="2"/>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40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OleChart spid="140304" grpId="0"/>
      <p:bldP spid="140322"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9" name="Graphique 8"/>
          <p:cNvGraphicFramePr>
            <a:graphicFrameLocks/>
          </p:cNvGraphicFramePr>
          <p:nvPr>
            <p:extLst>
              <p:ext uri="{D42A27DB-BD31-4B8C-83A1-F6EECF244321}">
                <p14:modId xmlns:p14="http://schemas.microsoft.com/office/powerpoint/2010/main" val="3574223699"/>
              </p:ext>
            </p:extLst>
          </p:nvPr>
        </p:nvGraphicFramePr>
        <p:xfrm>
          <a:off x="3297009" y="2518584"/>
          <a:ext cx="5705476" cy="392430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re 1"/>
          <p:cNvSpPr>
            <a:spLocks noGrp="1"/>
          </p:cNvSpPr>
          <p:nvPr>
            <p:ph type="title"/>
          </p:nvPr>
        </p:nvSpPr>
        <p:spPr/>
        <p:txBody>
          <a:bodyPr/>
          <a:lstStyle/>
          <a:p>
            <a:r>
              <a:rPr lang="en-US" dirty="0"/>
              <a:t>3 µm cut off FPA : dark measurement </a:t>
            </a:r>
            <a:r>
              <a:rPr lang="en-US" dirty="0" smtClean="0"/>
              <a:t>CEA-LETI/SFD FPA (RAPID)</a:t>
            </a:r>
            <a:endParaRPr lang="en-US" dirty="0"/>
          </a:p>
        </p:txBody>
      </p:sp>
      <p:sp>
        <p:nvSpPr>
          <p:cNvPr id="4" name="Espace réservé du numéro de diapositive 3"/>
          <p:cNvSpPr>
            <a:spLocks noGrp="1"/>
          </p:cNvSpPr>
          <p:nvPr>
            <p:ph type="sldNum" sz="quarter" idx="4294967295"/>
          </p:nvPr>
        </p:nvSpPr>
        <p:spPr>
          <a:xfrm>
            <a:off x="8558213" y="6429375"/>
            <a:ext cx="585787" cy="365125"/>
          </a:xfrm>
          <a:prstGeom prst="rect">
            <a:avLst/>
          </a:prstGeom>
        </p:spPr>
        <p:txBody>
          <a:bodyPr/>
          <a:lstStyle/>
          <a:p>
            <a:pPr>
              <a:defRPr/>
            </a:pPr>
            <a:r>
              <a:rPr lang="fr-FR" smtClean="0"/>
              <a:t>| </a:t>
            </a:r>
            <a:fld id="{59A0E522-90FA-4F74-88DA-0AE5F368AF49}" type="slidenum">
              <a:rPr lang="fr-FR" smtClean="0"/>
              <a:pPr>
                <a:defRPr/>
              </a:pPr>
              <a:t>18</a:t>
            </a:fld>
            <a:endParaRPr lang="fr-FR"/>
          </a:p>
        </p:txBody>
      </p:sp>
      <p:sp>
        <p:nvSpPr>
          <p:cNvPr id="7" name="Espace réservé du contenu 2"/>
          <p:cNvSpPr txBox="1">
            <a:spLocks/>
          </p:cNvSpPr>
          <p:nvPr/>
        </p:nvSpPr>
        <p:spPr>
          <a:xfrm>
            <a:off x="80680" y="1221852"/>
            <a:ext cx="8921805" cy="2080372"/>
          </a:xfrm>
          <a:prstGeom prst="rect">
            <a:avLst/>
          </a:prstGeom>
        </p:spPr>
        <p:txBody>
          <a:bodyPr/>
          <a:lstStyle>
            <a:lvl1pPr marL="342900" indent="-342900" algn="l" rtl="0" eaLnBrk="1" fontAlgn="base" hangingPunct="1">
              <a:spcBef>
                <a:spcPct val="20000"/>
              </a:spcBef>
              <a:spcAft>
                <a:spcPct val="0"/>
              </a:spcAft>
              <a:buClr>
                <a:srgbClr val="92D050"/>
              </a:buClr>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67A1"/>
              </a:buClr>
              <a:buFont typeface="Wingdings" pitchFamily="2" charset="2"/>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067A1"/>
              </a:buClr>
              <a:buFont typeface="Wingdings" pitchFamily="2" charset="2"/>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0067A1"/>
              </a:buClr>
              <a:buFont typeface="Wingdings" pitchFamily="2" charset="2"/>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000" dirty="0" smtClean="0"/>
              <a:t>Under ~ 100 K, both currents reaches the same low level limited by the glow</a:t>
            </a:r>
          </a:p>
          <a:p>
            <a:r>
              <a:rPr lang="en-US" sz="2000" dirty="0" smtClean="0"/>
              <a:t>At V</a:t>
            </a:r>
            <a:r>
              <a:rPr lang="en-US" sz="2000" baseline="-25000" dirty="0" smtClean="0"/>
              <a:t>APD</a:t>
            </a:r>
            <a:r>
              <a:rPr lang="en-US" sz="2000" dirty="0" smtClean="0"/>
              <a:t> = -6,3 V, the GR dominates gain normalized current </a:t>
            </a:r>
            <a:r>
              <a:rPr lang="en-US" sz="2000" dirty="0"/>
              <a:t>under </a:t>
            </a:r>
            <a:r>
              <a:rPr lang="en-US" sz="2000" dirty="0" smtClean="0"/>
              <a:t>190 K</a:t>
            </a:r>
          </a:p>
          <a:p>
            <a:r>
              <a:rPr lang="en-US" sz="2000" dirty="0">
                <a:solidFill>
                  <a:srgbClr val="009900"/>
                </a:solidFill>
              </a:rPr>
              <a:t>Would reach </a:t>
            </a:r>
            <a:r>
              <a:rPr lang="en-US" sz="2000" dirty="0" smtClean="0">
                <a:solidFill>
                  <a:srgbClr val="009900"/>
                </a:solidFill>
              </a:rPr>
              <a:t>sub 5x10</a:t>
            </a:r>
            <a:r>
              <a:rPr lang="en-US" sz="2000" baseline="30000" dirty="0" smtClean="0">
                <a:solidFill>
                  <a:srgbClr val="009900"/>
                </a:solidFill>
              </a:rPr>
              <a:t>-15</a:t>
            </a:r>
            <a:r>
              <a:rPr lang="en-US" sz="2000" dirty="0" smtClean="0">
                <a:solidFill>
                  <a:srgbClr val="009900"/>
                </a:solidFill>
              </a:rPr>
              <a:t> </a:t>
            </a:r>
            <a:r>
              <a:rPr lang="en-US" sz="2000" dirty="0">
                <a:solidFill>
                  <a:srgbClr val="009900"/>
                </a:solidFill>
              </a:rPr>
              <a:t>A/cm² or </a:t>
            </a:r>
            <a:r>
              <a:rPr lang="en-US" sz="2000" dirty="0" smtClean="0">
                <a:solidFill>
                  <a:srgbClr val="009900"/>
                </a:solidFill>
              </a:rPr>
              <a:t>0.3 </a:t>
            </a:r>
            <a:r>
              <a:rPr lang="en-US" sz="2000" dirty="0">
                <a:solidFill>
                  <a:srgbClr val="009900"/>
                </a:solidFill>
              </a:rPr>
              <a:t>e-/s/pixel @ 80 K without glow</a:t>
            </a:r>
          </a:p>
          <a:p>
            <a:pPr lvl="1"/>
            <a:endParaRPr lang="en-US" sz="1600" dirty="0" smtClean="0">
              <a:solidFill>
                <a:schemeClr val="bg1">
                  <a:lumMod val="50000"/>
                </a:schemeClr>
              </a:solidFill>
            </a:endParaRPr>
          </a:p>
          <a:p>
            <a:pPr lvl="1"/>
            <a:endParaRPr lang="en-US" sz="1600" dirty="0" smtClean="0">
              <a:solidFill>
                <a:schemeClr val="bg1">
                  <a:lumMod val="50000"/>
                </a:schemeClr>
              </a:solidFill>
            </a:endParaRPr>
          </a:p>
        </p:txBody>
      </p:sp>
      <p:sp>
        <p:nvSpPr>
          <p:cNvPr id="11" name="Espace réservé du contenu 2"/>
          <p:cNvSpPr txBox="1">
            <a:spLocks/>
          </p:cNvSpPr>
          <p:nvPr/>
        </p:nvSpPr>
        <p:spPr>
          <a:xfrm>
            <a:off x="0" y="2644287"/>
            <a:ext cx="3484717" cy="2080372"/>
          </a:xfrm>
          <a:prstGeom prst="rect">
            <a:avLst/>
          </a:prstGeom>
        </p:spPr>
        <p:txBody>
          <a:bodyPr/>
          <a:lstStyle>
            <a:lvl1pPr marL="342900" indent="-342900" algn="l" rtl="0" eaLnBrk="1" fontAlgn="base" hangingPunct="1">
              <a:spcBef>
                <a:spcPct val="20000"/>
              </a:spcBef>
              <a:spcAft>
                <a:spcPct val="0"/>
              </a:spcAft>
              <a:buClr>
                <a:srgbClr val="92D050"/>
              </a:buClr>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67A1"/>
              </a:buClr>
              <a:buFont typeface="Wingdings" pitchFamily="2" charset="2"/>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067A1"/>
              </a:buClr>
              <a:buFont typeface="Wingdings" pitchFamily="2" charset="2"/>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0067A1"/>
              </a:buClr>
              <a:buFont typeface="Wingdings" pitchFamily="2" charset="2"/>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endParaRPr lang="en-US" dirty="0" smtClean="0"/>
          </a:p>
          <a:p>
            <a:pPr lvl="1"/>
            <a:r>
              <a:rPr lang="en-US" dirty="0" smtClean="0"/>
              <a:t>At </a:t>
            </a:r>
            <a:r>
              <a:rPr lang="en-US" dirty="0"/>
              <a:t>low </a:t>
            </a:r>
            <a:r>
              <a:rPr lang="en-US" dirty="0" smtClean="0"/>
              <a:t>bias, diffusion </a:t>
            </a:r>
            <a:r>
              <a:rPr lang="en-US" dirty="0"/>
              <a:t>limited at </a:t>
            </a:r>
            <a:r>
              <a:rPr lang="en-US" dirty="0" smtClean="0"/>
              <a:t>temp. &gt; 140 K</a:t>
            </a:r>
          </a:p>
        </p:txBody>
      </p:sp>
    </p:spTree>
    <p:extLst>
      <p:ext uri="{BB962C8B-B14F-4D97-AF65-F5344CB8AC3E}">
        <p14:creationId xmlns:p14="http://schemas.microsoft.com/office/powerpoint/2010/main" val="142897413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z="3600" dirty="0" err="1" smtClean="0"/>
              <a:t>Response</a:t>
            </a:r>
            <a:r>
              <a:rPr lang="fr-FR" sz="3600" dirty="0" smtClean="0"/>
              <a:t> time variation as a </a:t>
            </a:r>
            <a:r>
              <a:rPr lang="fr-FR" sz="3600" dirty="0" err="1" smtClean="0"/>
              <a:t>function</a:t>
            </a:r>
            <a:r>
              <a:rPr lang="fr-FR" sz="3600" dirty="0" smtClean="0"/>
              <a:t> of </a:t>
            </a:r>
            <a:r>
              <a:rPr lang="fr-FR" sz="3600" dirty="0" err="1" smtClean="0"/>
              <a:t>bias</a:t>
            </a:r>
            <a:r>
              <a:rPr lang="fr-FR" sz="3600" dirty="0" smtClean="0"/>
              <a:t> and gain</a:t>
            </a:r>
            <a:endParaRPr lang="fr-FR" sz="3600" dirty="0"/>
          </a:p>
        </p:txBody>
      </p:sp>
      <p:sp>
        <p:nvSpPr>
          <p:cNvPr id="3" name="Espace réservé du contenu 2"/>
          <p:cNvSpPr>
            <a:spLocks noGrp="1"/>
          </p:cNvSpPr>
          <p:nvPr>
            <p:ph idx="1"/>
          </p:nvPr>
        </p:nvSpPr>
        <p:spPr>
          <a:xfrm>
            <a:off x="363681" y="4446861"/>
            <a:ext cx="8229600" cy="2213601"/>
          </a:xfrm>
        </p:spPr>
        <p:txBody>
          <a:bodyPr/>
          <a:lstStyle/>
          <a:p>
            <a:r>
              <a:rPr lang="en-US" sz="2400" dirty="0" smtClean="0"/>
              <a:t>Delayed response at high gain with constant exponential decay with </a:t>
            </a:r>
            <a:r>
              <a:rPr lang="en-US" sz="2400" dirty="0" smtClean="0">
                <a:latin typeface="Symbol" pitchFamily="18" charset="2"/>
              </a:rPr>
              <a:t>t</a:t>
            </a:r>
            <a:r>
              <a:rPr lang="en-US" sz="2400" dirty="0" smtClean="0"/>
              <a:t> =270 </a:t>
            </a:r>
            <a:r>
              <a:rPr lang="en-US" sz="2400" dirty="0" err="1" smtClean="0"/>
              <a:t>ps</a:t>
            </a:r>
            <a:endParaRPr lang="en-US" sz="2400" dirty="0" smtClean="0"/>
          </a:p>
          <a:p>
            <a:pPr lvl="1"/>
            <a:r>
              <a:rPr lang="en-US" sz="1600" dirty="0" smtClean="0"/>
              <a:t>Exponential decay due to impedance miss-matching </a:t>
            </a:r>
          </a:p>
          <a:p>
            <a:pPr lvl="1"/>
            <a:r>
              <a:rPr lang="en-US" sz="1800" dirty="0" smtClean="0"/>
              <a:t>Delayed  response is due to a reduction </a:t>
            </a:r>
            <a:r>
              <a:rPr lang="en-US" sz="1800" dirty="0"/>
              <a:t>of electron and holes </a:t>
            </a:r>
            <a:r>
              <a:rPr lang="en-US" sz="1800" dirty="0" smtClean="0"/>
              <a:t>velocities </a:t>
            </a:r>
            <a:r>
              <a:rPr lang="en-US" sz="1800" dirty="0" err="1" smtClean="0"/>
              <a:t>v</a:t>
            </a:r>
            <a:r>
              <a:rPr lang="en-US" sz="1800" baseline="-25000" dirty="0" err="1" smtClean="0"/>
              <a:t>e</a:t>
            </a:r>
            <a:r>
              <a:rPr lang="en-US" sz="1800" dirty="0" smtClean="0"/>
              <a:t>=3.5x10</a:t>
            </a:r>
            <a:r>
              <a:rPr lang="en-US" sz="1800" baseline="30000" dirty="0" smtClean="0"/>
              <a:t>6</a:t>
            </a:r>
            <a:r>
              <a:rPr lang="en-US" sz="1800" dirty="0" smtClean="0"/>
              <a:t> cm/s, </a:t>
            </a:r>
            <a:r>
              <a:rPr lang="en-US" sz="1800" dirty="0" err="1" smtClean="0"/>
              <a:t>v</a:t>
            </a:r>
            <a:r>
              <a:rPr lang="en-US" sz="1800" baseline="-25000" dirty="0" err="1" smtClean="0"/>
              <a:t>h</a:t>
            </a:r>
            <a:r>
              <a:rPr lang="en-US" sz="1800" dirty="0" smtClean="0"/>
              <a:t>=1.5x10</a:t>
            </a:r>
            <a:r>
              <a:rPr lang="en-US" sz="1800" baseline="30000" dirty="0" smtClean="0"/>
              <a:t>6</a:t>
            </a:r>
            <a:r>
              <a:rPr lang="en-US" sz="1800" dirty="0" smtClean="0"/>
              <a:t> cm/s</a:t>
            </a:r>
          </a:p>
          <a:p>
            <a:pPr lvl="2"/>
            <a:r>
              <a:rPr lang="en-US" sz="1600" dirty="0" smtClean="0"/>
              <a:t>BW </a:t>
            </a:r>
            <a:r>
              <a:rPr lang="en-US" sz="1600" dirty="0" smtClean="0">
                <a:sym typeface="Wingdings" pitchFamily="2" charset="2"/>
              </a:rPr>
              <a:t> 10 GHz in narrow junctions (optimized resolution~20 </a:t>
            </a:r>
            <a:r>
              <a:rPr lang="en-US" sz="1600" dirty="0" err="1" smtClean="0">
                <a:sym typeface="Wingdings" pitchFamily="2" charset="2"/>
              </a:rPr>
              <a:t>ps</a:t>
            </a:r>
            <a:r>
              <a:rPr lang="en-US" sz="1600" dirty="0" smtClean="0">
                <a:sym typeface="Wingdings" pitchFamily="2" charset="2"/>
              </a:rPr>
              <a:t>)</a:t>
            </a:r>
          </a:p>
          <a:p>
            <a:pPr lvl="2"/>
            <a:r>
              <a:rPr lang="en-US" sz="1600" dirty="0" smtClean="0">
                <a:sym typeface="Wingdings" pitchFamily="2" charset="2"/>
              </a:rPr>
              <a:t>Close to Independent on temperature</a:t>
            </a:r>
            <a:endParaRPr lang="en-US" sz="1600" dirty="0"/>
          </a:p>
        </p:txBody>
      </p:sp>
      <p:sp>
        <p:nvSpPr>
          <p:cNvPr id="5" name="Espace réservé du numéro de diapositive 4"/>
          <p:cNvSpPr>
            <a:spLocks noGrp="1"/>
          </p:cNvSpPr>
          <p:nvPr>
            <p:ph type="sldNum" sz="quarter" idx="4294967295"/>
          </p:nvPr>
        </p:nvSpPr>
        <p:spPr>
          <a:xfrm>
            <a:off x="8557841" y="6429903"/>
            <a:ext cx="2133600" cy="365125"/>
          </a:xfrm>
          <a:prstGeom prst="rect">
            <a:avLst/>
          </a:prstGeom>
        </p:spPr>
        <p:txBody>
          <a:bodyPr/>
          <a:lstStyle/>
          <a:p>
            <a:pPr>
              <a:defRPr/>
            </a:pPr>
            <a:r>
              <a:rPr lang="fr-FR" smtClean="0"/>
              <a:t>| </a:t>
            </a:r>
            <a:fld id="{3F169D8C-C5DE-4464-9C56-26593AF832F4}" type="slidenum">
              <a:rPr lang="fr-FR" smtClean="0"/>
              <a:pPr>
                <a:defRPr/>
              </a:pPr>
              <a:t>19</a:t>
            </a:fld>
            <a:endParaRPr lang="fr-FR" dirty="0"/>
          </a:p>
        </p:txBody>
      </p:sp>
      <p:pic>
        <p:nvPicPr>
          <p:cNvPr id="7171"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t="1" b="16947"/>
          <a:stretch/>
        </p:blipFill>
        <p:spPr bwMode="auto">
          <a:xfrm>
            <a:off x="3868240" y="640013"/>
            <a:ext cx="4834783" cy="3867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42911" y="1090234"/>
            <a:ext cx="2172940" cy="7307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9" name="Connecteur droit avec flèche 8"/>
          <p:cNvCxnSpPr/>
          <p:nvPr/>
        </p:nvCxnSpPr>
        <p:spPr>
          <a:xfrm flipV="1">
            <a:off x="7329381" y="1920010"/>
            <a:ext cx="0" cy="648072"/>
          </a:xfrm>
          <a:prstGeom prst="straightConnector1">
            <a:avLst/>
          </a:prstGeom>
          <a:ln>
            <a:solidFill>
              <a:srgbClr val="0067A1"/>
            </a:solidFill>
            <a:tailEnd type="arrow"/>
          </a:ln>
        </p:spPr>
        <p:style>
          <a:lnRef idx="3">
            <a:schemeClr val="accent1"/>
          </a:lnRef>
          <a:fillRef idx="0">
            <a:schemeClr val="accent1"/>
          </a:fillRef>
          <a:effectRef idx="2">
            <a:schemeClr val="accent1"/>
          </a:effectRef>
          <a:fontRef idx="minor">
            <a:schemeClr val="tx1"/>
          </a:fontRef>
        </p:style>
      </p:cxnSp>
      <p:pic>
        <p:nvPicPr>
          <p:cNvPr id="10"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344" y="1226499"/>
            <a:ext cx="3584575" cy="1189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ZoneTexte 10"/>
          <p:cNvSpPr txBox="1"/>
          <p:nvPr/>
        </p:nvSpPr>
        <p:spPr>
          <a:xfrm>
            <a:off x="209948" y="2415536"/>
            <a:ext cx="3711272" cy="2031325"/>
          </a:xfrm>
          <a:prstGeom prst="rect">
            <a:avLst/>
          </a:prstGeom>
          <a:noFill/>
        </p:spPr>
        <p:txBody>
          <a:bodyPr wrap="none" rtlCol="0">
            <a:spAutoFit/>
          </a:bodyPr>
          <a:lstStyle/>
          <a:p>
            <a:r>
              <a:rPr lang="en-US" b="1" dirty="0" smtClean="0">
                <a:solidFill>
                  <a:srgbClr val="0067A1"/>
                </a:solidFill>
              </a:rPr>
              <a:t>Localized injection (APD center)</a:t>
            </a:r>
          </a:p>
          <a:p>
            <a:r>
              <a:rPr lang="en-US" b="1" dirty="0" smtClean="0">
                <a:solidFill>
                  <a:srgbClr val="0067A1"/>
                </a:solidFill>
              </a:rPr>
              <a:t>T= 80 K</a:t>
            </a:r>
          </a:p>
          <a:p>
            <a:r>
              <a:rPr lang="en-US" b="1" dirty="0" smtClean="0">
                <a:solidFill>
                  <a:srgbClr val="FF0000"/>
                </a:solidFill>
              </a:rPr>
              <a:t>-- M= 1.( (6 V), </a:t>
            </a:r>
            <a:r>
              <a:rPr lang="en-US" b="1" dirty="0" err="1" smtClean="0">
                <a:solidFill>
                  <a:srgbClr val="FF0000"/>
                </a:solidFill>
              </a:rPr>
              <a:t>risetime</a:t>
            </a:r>
            <a:r>
              <a:rPr lang="en-US" b="1" dirty="0" smtClean="0">
                <a:solidFill>
                  <a:srgbClr val="FF0000"/>
                </a:solidFill>
              </a:rPr>
              <a:t> 50 </a:t>
            </a:r>
            <a:r>
              <a:rPr lang="en-US" b="1" dirty="0" err="1" smtClean="0">
                <a:solidFill>
                  <a:srgbClr val="FF0000"/>
                </a:solidFill>
              </a:rPr>
              <a:t>ps</a:t>
            </a:r>
            <a:endParaRPr lang="en-US" b="1" dirty="0" smtClean="0">
              <a:solidFill>
                <a:srgbClr val="FF0000"/>
              </a:solidFill>
            </a:endParaRPr>
          </a:p>
          <a:p>
            <a:r>
              <a:rPr lang="en-US" b="1" dirty="0">
                <a:solidFill>
                  <a:srgbClr val="FFC000"/>
                </a:solidFill>
              </a:rPr>
              <a:t>-- </a:t>
            </a:r>
            <a:r>
              <a:rPr lang="en-US" b="1" dirty="0" smtClean="0">
                <a:solidFill>
                  <a:srgbClr val="FFC000"/>
                </a:solidFill>
              </a:rPr>
              <a:t>M=5 (10 V)</a:t>
            </a:r>
            <a:endParaRPr lang="en-US" b="1" dirty="0">
              <a:solidFill>
                <a:srgbClr val="FFC000"/>
              </a:solidFill>
            </a:endParaRPr>
          </a:p>
          <a:p>
            <a:r>
              <a:rPr lang="en-US" b="1" dirty="0">
                <a:solidFill>
                  <a:srgbClr val="FFFF00"/>
                </a:solidFill>
              </a:rPr>
              <a:t>-- M= </a:t>
            </a:r>
            <a:r>
              <a:rPr lang="en-US" b="1" dirty="0" smtClean="0">
                <a:solidFill>
                  <a:srgbClr val="FFFF00"/>
                </a:solidFill>
              </a:rPr>
              <a:t>35 (14 V)</a:t>
            </a:r>
          </a:p>
          <a:p>
            <a:r>
              <a:rPr lang="en-US" b="1" dirty="0" smtClean="0">
                <a:solidFill>
                  <a:srgbClr val="00B050"/>
                </a:solidFill>
              </a:rPr>
              <a:t>-- </a:t>
            </a:r>
            <a:r>
              <a:rPr lang="en-US" b="1" dirty="0">
                <a:solidFill>
                  <a:srgbClr val="00B050"/>
                </a:solidFill>
              </a:rPr>
              <a:t>M= </a:t>
            </a:r>
            <a:r>
              <a:rPr lang="en-US" b="1" dirty="0" smtClean="0">
                <a:solidFill>
                  <a:srgbClr val="00B050"/>
                </a:solidFill>
              </a:rPr>
              <a:t>70 </a:t>
            </a:r>
            <a:r>
              <a:rPr lang="en-US" b="1" dirty="0">
                <a:solidFill>
                  <a:srgbClr val="00B050"/>
                </a:solidFill>
              </a:rPr>
              <a:t>(</a:t>
            </a:r>
            <a:r>
              <a:rPr lang="en-US" b="1" dirty="0" smtClean="0">
                <a:solidFill>
                  <a:srgbClr val="00B050"/>
                </a:solidFill>
              </a:rPr>
              <a:t>16 </a:t>
            </a:r>
            <a:r>
              <a:rPr lang="en-US" b="1" dirty="0">
                <a:solidFill>
                  <a:srgbClr val="00B050"/>
                </a:solidFill>
              </a:rPr>
              <a:t>V</a:t>
            </a:r>
            <a:r>
              <a:rPr lang="en-US" b="1" dirty="0" smtClean="0">
                <a:solidFill>
                  <a:srgbClr val="00B050"/>
                </a:solidFill>
              </a:rPr>
              <a:t>)</a:t>
            </a:r>
            <a:endParaRPr lang="en-US" b="1" dirty="0">
              <a:solidFill>
                <a:srgbClr val="00B050"/>
              </a:solidFill>
            </a:endParaRPr>
          </a:p>
          <a:p>
            <a:r>
              <a:rPr lang="en-US" b="1" dirty="0">
                <a:solidFill>
                  <a:srgbClr val="0067A1"/>
                </a:solidFill>
              </a:rPr>
              <a:t>-- M= </a:t>
            </a:r>
            <a:r>
              <a:rPr lang="en-US" b="1" dirty="0" smtClean="0">
                <a:solidFill>
                  <a:srgbClr val="0067A1"/>
                </a:solidFill>
              </a:rPr>
              <a:t>130 (18 V), </a:t>
            </a:r>
            <a:r>
              <a:rPr lang="en-US" b="1" dirty="0" err="1" smtClean="0">
                <a:solidFill>
                  <a:srgbClr val="0067A1"/>
                </a:solidFill>
              </a:rPr>
              <a:t>risetime</a:t>
            </a:r>
            <a:r>
              <a:rPr lang="en-US" b="1" dirty="0" smtClean="0">
                <a:solidFill>
                  <a:srgbClr val="0067A1"/>
                </a:solidFill>
              </a:rPr>
              <a:t> 100 </a:t>
            </a:r>
            <a:r>
              <a:rPr lang="en-US" b="1" dirty="0" err="1" smtClean="0">
                <a:solidFill>
                  <a:srgbClr val="0067A1"/>
                </a:solidFill>
              </a:rPr>
              <a:t>ps</a:t>
            </a:r>
            <a:endParaRPr lang="en-US" b="1" dirty="0">
              <a:solidFill>
                <a:srgbClr val="0067A1"/>
              </a:solidFill>
            </a:endParaRPr>
          </a:p>
        </p:txBody>
      </p:sp>
    </p:spTree>
    <p:extLst>
      <p:ext uri="{BB962C8B-B14F-4D97-AF65-F5344CB8AC3E}">
        <p14:creationId xmlns:p14="http://schemas.microsoft.com/office/powerpoint/2010/main" val="243958598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fr-FR" smtClean="0"/>
              <a:t>Outline</a:t>
            </a:r>
          </a:p>
        </p:txBody>
      </p:sp>
      <p:sp>
        <p:nvSpPr>
          <p:cNvPr id="4099" name="Rectangle 3"/>
          <p:cNvSpPr>
            <a:spLocks noGrp="1" noChangeArrowheads="1"/>
          </p:cNvSpPr>
          <p:nvPr>
            <p:ph type="body" idx="1"/>
          </p:nvPr>
        </p:nvSpPr>
        <p:spPr/>
        <p:txBody>
          <a:bodyPr/>
          <a:lstStyle/>
          <a:p>
            <a:pPr eaLnBrk="1" hangingPunct="1"/>
            <a:r>
              <a:rPr lang="en-US" dirty="0" smtClean="0"/>
              <a:t>Amplified </a:t>
            </a:r>
            <a:r>
              <a:rPr lang="en-US" dirty="0" err="1" smtClean="0"/>
              <a:t>photodetection</a:t>
            </a:r>
            <a:endParaRPr lang="en-US" dirty="0" smtClean="0"/>
          </a:p>
          <a:p>
            <a:pPr eaLnBrk="1" hangingPunct="1"/>
            <a:r>
              <a:rPr lang="en-US" dirty="0" err="1" smtClean="0">
                <a:sym typeface="Wingdings" pitchFamily="2" charset="2"/>
              </a:rPr>
              <a:t>HgCdTe</a:t>
            </a:r>
            <a:r>
              <a:rPr lang="en-US" dirty="0" smtClean="0">
                <a:sym typeface="Wingdings" pitchFamily="2" charset="2"/>
              </a:rPr>
              <a:t> APDs physics and limitations</a:t>
            </a:r>
          </a:p>
          <a:p>
            <a:pPr eaLnBrk="1" hangingPunct="1"/>
            <a:r>
              <a:rPr lang="en-US" dirty="0" err="1" smtClean="0">
                <a:sym typeface="Wingdings" pitchFamily="2" charset="2"/>
              </a:rPr>
              <a:t>HgCdTe</a:t>
            </a:r>
            <a:r>
              <a:rPr lang="en-US" dirty="0" smtClean="0">
                <a:sym typeface="Wingdings" pitchFamily="2" charset="2"/>
              </a:rPr>
              <a:t> APD </a:t>
            </a:r>
          </a:p>
          <a:p>
            <a:pPr eaLnBrk="1" hangingPunct="1"/>
            <a:r>
              <a:rPr lang="en-US" dirty="0" err="1" smtClean="0">
                <a:sym typeface="Wingdings" pitchFamily="2" charset="2"/>
              </a:rPr>
              <a:t>HgCdTe</a:t>
            </a:r>
            <a:r>
              <a:rPr lang="en-US" dirty="0" smtClean="0">
                <a:sym typeface="Wingdings" pitchFamily="2" charset="2"/>
              </a:rPr>
              <a:t> APD applications with arrays (imagery) and single pixel detectors</a:t>
            </a:r>
          </a:p>
          <a:p>
            <a:pPr eaLnBrk="1" hangingPunct="1"/>
            <a:r>
              <a:rPr lang="en-US" dirty="0" smtClean="0">
                <a:sym typeface="Wingdings" pitchFamily="2" charset="2"/>
              </a:rPr>
              <a:t>Summary/perspectives</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High gain perspectives</a:t>
            </a:r>
            <a:endParaRPr lang="fr-FR" dirty="0"/>
          </a:p>
        </p:txBody>
      </p:sp>
      <p:sp>
        <p:nvSpPr>
          <p:cNvPr id="3" name="Espace réservé du contenu 2"/>
          <p:cNvSpPr>
            <a:spLocks noGrp="1"/>
          </p:cNvSpPr>
          <p:nvPr>
            <p:ph idx="1"/>
          </p:nvPr>
        </p:nvSpPr>
        <p:spPr>
          <a:xfrm>
            <a:off x="436418" y="4510972"/>
            <a:ext cx="8229600" cy="1754746"/>
          </a:xfrm>
        </p:spPr>
        <p:txBody>
          <a:bodyPr/>
          <a:lstStyle/>
          <a:p>
            <a:r>
              <a:rPr lang="en-US" dirty="0" smtClean="0"/>
              <a:t>Gain in excess of 1000 enables photon-counting with sub ns resolution using deported </a:t>
            </a:r>
            <a:r>
              <a:rPr lang="en-US" dirty="0" err="1" smtClean="0"/>
              <a:t>transimpedance</a:t>
            </a:r>
            <a:r>
              <a:rPr lang="en-US" dirty="0" smtClean="0"/>
              <a:t> amplifier (TIA)</a:t>
            </a:r>
          </a:p>
          <a:p>
            <a:pPr lvl="1"/>
            <a:r>
              <a:rPr lang="en-US" dirty="0" smtClean="0"/>
              <a:t>But at reduced BW is expected due to the  large </a:t>
            </a:r>
            <a:r>
              <a:rPr lang="en-US" dirty="0" err="1" smtClean="0"/>
              <a:t>x</a:t>
            </a:r>
            <a:r>
              <a:rPr lang="en-US" baseline="-25000" dirty="0" err="1" smtClean="0"/>
              <a:t>j</a:t>
            </a:r>
            <a:r>
              <a:rPr lang="en-US" dirty="0" smtClean="0"/>
              <a:t> ~ 2 GHz</a:t>
            </a:r>
            <a:endParaRPr lang="en-US" dirty="0"/>
          </a:p>
        </p:txBody>
      </p:sp>
      <p:sp>
        <p:nvSpPr>
          <p:cNvPr id="5" name="Espace réservé du numéro de diapositive 4"/>
          <p:cNvSpPr>
            <a:spLocks noGrp="1"/>
          </p:cNvSpPr>
          <p:nvPr>
            <p:ph type="sldNum" sz="quarter" idx="4294967295"/>
          </p:nvPr>
        </p:nvSpPr>
        <p:spPr>
          <a:xfrm>
            <a:off x="8557841" y="6429903"/>
            <a:ext cx="2133600" cy="365125"/>
          </a:xfrm>
          <a:prstGeom prst="rect">
            <a:avLst/>
          </a:prstGeom>
        </p:spPr>
        <p:txBody>
          <a:bodyPr/>
          <a:lstStyle/>
          <a:p>
            <a:pPr>
              <a:defRPr/>
            </a:pPr>
            <a:r>
              <a:rPr lang="fr-FR" smtClean="0"/>
              <a:t>| </a:t>
            </a:r>
            <a:fld id="{3F169D8C-C5DE-4464-9C56-26593AF832F4}" type="slidenum">
              <a:rPr lang="fr-FR" smtClean="0"/>
              <a:pPr>
                <a:defRPr/>
              </a:pPr>
              <a:t>20</a:t>
            </a:fld>
            <a:endParaRPr lang="fr-FR" dirty="0"/>
          </a:p>
        </p:txBody>
      </p:sp>
      <p:pic>
        <p:nvPicPr>
          <p:cNvPr id="1331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b="3965"/>
          <a:stretch/>
        </p:blipFill>
        <p:spPr bwMode="auto">
          <a:xfrm>
            <a:off x="4814695" y="1411035"/>
            <a:ext cx="4122543" cy="327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15"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3837"/>
          <a:stretch/>
        </p:blipFill>
        <p:spPr bwMode="auto">
          <a:xfrm>
            <a:off x="314703" y="1411035"/>
            <a:ext cx="4499992" cy="30836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1238318" y="787885"/>
            <a:ext cx="2790829" cy="646331"/>
          </a:xfrm>
          <a:prstGeom prst="rect">
            <a:avLst/>
          </a:prstGeom>
          <a:noFill/>
        </p:spPr>
        <p:txBody>
          <a:bodyPr wrap="none" rtlCol="0">
            <a:spAutoFit/>
          </a:bodyPr>
          <a:lstStyle/>
          <a:p>
            <a:r>
              <a:rPr lang="en-US" b="1" dirty="0" err="1" smtClean="0">
                <a:solidFill>
                  <a:srgbClr val="0067A1"/>
                </a:solidFill>
              </a:rPr>
              <a:t>x</a:t>
            </a:r>
            <a:r>
              <a:rPr lang="en-US" b="1" baseline="-25000" dirty="0" err="1" smtClean="0">
                <a:solidFill>
                  <a:srgbClr val="0067A1"/>
                </a:solidFill>
              </a:rPr>
              <a:t>j</a:t>
            </a:r>
            <a:r>
              <a:rPr lang="en-US" b="1" dirty="0" smtClean="0">
                <a:solidFill>
                  <a:srgbClr val="0067A1"/>
                </a:solidFill>
              </a:rPr>
              <a:t>=3.4 µm APD at T=180 K</a:t>
            </a:r>
          </a:p>
          <a:p>
            <a:r>
              <a:rPr lang="en-US" b="1" dirty="0" smtClean="0">
                <a:solidFill>
                  <a:srgbClr val="0067A1"/>
                </a:solidFill>
              </a:rPr>
              <a:t>Stable gain M=1800 at 28 V</a:t>
            </a:r>
            <a:endParaRPr lang="en-US" b="1" dirty="0">
              <a:solidFill>
                <a:srgbClr val="0067A1"/>
              </a:solidFill>
            </a:endParaRPr>
          </a:p>
        </p:txBody>
      </p:sp>
      <p:sp>
        <p:nvSpPr>
          <p:cNvPr id="9" name="ZoneTexte 8"/>
          <p:cNvSpPr txBox="1"/>
          <p:nvPr/>
        </p:nvSpPr>
        <p:spPr>
          <a:xfrm>
            <a:off x="5234458" y="544266"/>
            <a:ext cx="3283015" cy="923330"/>
          </a:xfrm>
          <a:prstGeom prst="rect">
            <a:avLst/>
          </a:prstGeom>
          <a:noFill/>
        </p:spPr>
        <p:txBody>
          <a:bodyPr wrap="none" rtlCol="0">
            <a:spAutoFit/>
          </a:bodyPr>
          <a:lstStyle/>
          <a:p>
            <a:r>
              <a:rPr lang="en-US" b="1" dirty="0" smtClean="0">
                <a:solidFill>
                  <a:srgbClr val="0067A1"/>
                </a:solidFill>
              </a:rPr>
              <a:t>Impulse response with substrate</a:t>
            </a:r>
          </a:p>
          <a:p>
            <a:r>
              <a:rPr lang="en-US" b="1" dirty="0" smtClean="0">
                <a:solidFill>
                  <a:srgbClr val="0067A1"/>
                </a:solidFill>
              </a:rPr>
              <a:t>(edge and center response)</a:t>
            </a:r>
          </a:p>
          <a:p>
            <a:r>
              <a:rPr lang="en-US" b="1" dirty="0" smtClean="0">
                <a:solidFill>
                  <a:srgbClr val="0067A1"/>
                </a:solidFill>
              </a:rPr>
              <a:t>At 28 V and M= 1800 (180 K)</a:t>
            </a:r>
            <a:endParaRPr lang="en-US" b="1" dirty="0">
              <a:solidFill>
                <a:srgbClr val="0067A1"/>
              </a:solidFill>
            </a:endParaRPr>
          </a:p>
        </p:txBody>
      </p:sp>
    </p:spTree>
    <p:extLst>
      <p:ext uri="{BB962C8B-B14F-4D97-AF65-F5344CB8AC3E}">
        <p14:creationId xmlns:p14="http://schemas.microsoft.com/office/powerpoint/2010/main" val="292605392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67544" y="476672"/>
            <a:ext cx="7783338" cy="766763"/>
          </a:xfrm>
          <a:noFill/>
          <a:extLst>
            <a:ext uri="{91240B29-F687-4F45-9708-019B960494DF}">
              <a14:hiddenLine xmlns:a14="http://schemas.microsoft.com/office/drawing/2010/main" w="12700">
                <a:solidFill>
                  <a:schemeClr val="tx1"/>
                </a:solidFill>
                <a:miter lim="800000"/>
                <a:headEnd/>
                <a:tailEnd/>
              </a14:hiddenLine>
            </a:ext>
          </a:extLst>
        </p:spPr>
        <p:txBody>
          <a:bodyPr>
            <a:normAutofit/>
          </a:bodyPr>
          <a:lstStyle/>
          <a:p>
            <a:pPr eaLnBrk="1" hangingPunct="1"/>
            <a:r>
              <a:rPr lang="en-GB" sz="2000" b="1" dirty="0" smtClean="0"/>
              <a:t>Electronic engineers view of an avalanche photodiode in HgCdTe </a:t>
            </a:r>
          </a:p>
        </p:txBody>
      </p:sp>
      <p:sp>
        <p:nvSpPr>
          <p:cNvPr id="5123" name="Text Box 4"/>
          <p:cNvSpPr txBox="1">
            <a:spLocks noChangeArrowheads="1"/>
          </p:cNvSpPr>
          <p:nvPr/>
        </p:nvSpPr>
        <p:spPr bwMode="auto">
          <a:xfrm>
            <a:off x="2333625" y="1781175"/>
            <a:ext cx="4891423" cy="2893100"/>
          </a:xfrm>
          <a:prstGeom prst="rect">
            <a:avLst/>
          </a:prstGeom>
          <a:solidFill>
            <a:srgbClr val="CCFFCC"/>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a:spcBef>
                <a:spcPct val="50000"/>
              </a:spcBef>
            </a:pPr>
            <a:r>
              <a:rPr lang="en-GB" sz="1400" b="1" dirty="0">
                <a:latin typeface="Arial" charset="0"/>
              </a:rPr>
              <a:t>The very impossible amplifier</a:t>
            </a:r>
            <a:endParaRPr lang="en-GB" sz="1400" dirty="0">
              <a:latin typeface="Arial" charset="0"/>
            </a:endParaRPr>
          </a:p>
          <a:p>
            <a:pPr>
              <a:spcBef>
                <a:spcPct val="50000"/>
              </a:spcBef>
              <a:buFontTx/>
              <a:buChar char="•"/>
            </a:pPr>
            <a:r>
              <a:rPr lang="en-GB" sz="1400" b="1" dirty="0">
                <a:solidFill>
                  <a:srgbClr val="009900"/>
                </a:solidFill>
                <a:latin typeface="Arial" charset="0"/>
              </a:rPr>
              <a:t>Voltage controlled gain at the point of absorption</a:t>
            </a:r>
          </a:p>
          <a:p>
            <a:pPr>
              <a:spcBef>
                <a:spcPct val="50000"/>
              </a:spcBef>
              <a:buFontTx/>
              <a:buChar char="•"/>
            </a:pPr>
            <a:r>
              <a:rPr lang="en-GB" sz="1400" b="1" dirty="0">
                <a:solidFill>
                  <a:srgbClr val="009900"/>
                </a:solidFill>
                <a:latin typeface="Arial" charset="0"/>
              </a:rPr>
              <a:t>Little additional noise</a:t>
            </a:r>
          </a:p>
          <a:p>
            <a:pPr>
              <a:spcBef>
                <a:spcPct val="50000"/>
              </a:spcBef>
              <a:buFontTx/>
              <a:buChar char="•"/>
            </a:pPr>
            <a:r>
              <a:rPr lang="en-GB" sz="1400" b="1" dirty="0">
                <a:solidFill>
                  <a:srgbClr val="009900"/>
                </a:solidFill>
                <a:latin typeface="Arial" charset="0"/>
              </a:rPr>
              <a:t>Up to (10) GHz bandwidth</a:t>
            </a:r>
          </a:p>
          <a:p>
            <a:pPr>
              <a:spcBef>
                <a:spcPct val="50000"/>
              </a:spcBef>
              <a:buFontTx/>
              <a:buChar char="•"/>
            </a:pPr>
            <a:r>
              <a:rPr lang="en-GB" sz="1400" b="1" dirty="0">
                <a:solidFill>
                  <a:srgbClr val="009900"/>
                </a:solidFill>
                <a:latin typeface="Arial" charset="0"/>
              </a:rPr>
              <a:t>Requires no </a:t>
            </a:r>
            <a:r>
              <a:rPr lang="en-GB" sz="1400" b="1" dirty="0" smtClean="0">
                <a:solidFill>
                  <a:srgbClr val="009900"/>
                </a:solidFill>
                <a:latin typeface="Arial" charset="0"/>
              </a:rPr>
              <a:t>Si/</a:t>
            </a:r>
            <a:r>
              <a:rPr lang="en-GB" sz="1400" b="1" dirty="0" err="1" smtClean="0">
                <a:solidFill>
                  <a:srgbClr val="009900"/>
                </a:solidFill>
                <a:latin typeface="Arial" charset="0"/>
              </a:rPr>
              <a:t>Ge</a:t>
            </a:r>
            <a:r>
              <a:rPr lang="en-GB" sz="1400" b="1" dirty="0" smtClean="0">
                <a:solidFill>
                  <a:srgbClr val="009900"/>
                </a:solidFill>
                <a:latin typeface="Arial" charset="0"/>
              </a:rPr>
              <a:t>/III-V </a:t>
            </a:r>
            <a:r>
              <a:rPr lang="en-GB" sz="1400" b="1" dirty="0">
                <a:solidFill>
                  <a:srgbClr val="009900"/>
                </a:solidFill>
                <a:latin typeface="Arial" charset="0"/>
              </a:rPr>
              <a:t>real estate</a:t>
            </a:r>
          </a:p>
          <a:p>
            <a:pPr>
              <a:spcBef>
                <a:spcPct val="50000"/>
              </a:spcBef>
              <a:buFontTx/>
              <a:buChar char="•"/>
            </a:pPr>
            <a:r>
              <a:rPr lang="en-GB" sz="1400" b="1" dirty="0">
                <a:solidFill>
                  <a:srgbClr val="009900"/>
                </a:solidFill>
                <a:latin typeface="Arial" charset="0"/>
              </a:rPr>
              <a:t>Negligible power consumption</a:t>
            </a:r>
          </a:p>
          <a:p>
            <a:pPr>
              <a:spcBef>
                <a:spcPct val="50000"/>
              </a:spcBef>
              <a:buFontTx/>
              <a:buChar char="•"/>
            </a:pPr>
            <a:r>
              <a:rPr lang="en-GB" sz="1400" b="1" dirty="0" smtClean="0">
                <a:solidFill>
                  <a:srgbClr val="FFC000"/>
                </a:solidFill>
                <a:latin typeface="Arial" charset="0"/>
                <a:cs typeface="Arial" charset="0"/>
              </a:rPr>
              <a:t>Negligible </a:t>
            </a:r>
            <a:r>
              <a:rPr lang="en-GB" sz="1400" b="1" dirty="0">
                <a:solidFill>
                  <a:srgbClr val="FFC000"/>
                </a:solidFill>
                <a:latin typeface="Arial" charset="0"/>
                <a:cs typeface="Arial" charset="0"/>
              </a:rPr>
              <a:t>non-uniformity</a:t>
            </a:r>
            <a:r>
              <a:rPr lang="en-GB" sz="1400" b="1" dirty="0">
                <a:solidFill>
                  <a:srgbClr val="FFC000"/>
                </a:solidFill>
                <a:latin typeface="Arial" charset="0"/>
              </a:rPr>
              <a:t> </a:t>
            </a:r>
          </a:p>
          <a:p>
            <a:pPr>
              <a:spcBef>
                <a:spcPct val="50000"/>
              </a:spcBef>
              <a:buFontTx/>
              <a:buChar char="•"/>
            </a:pPr>
            <a:r>
              <a:rPr lang="en-GB" sz="1400" b="1" dirty="0">
                <a:solidFill>
                  <a:srgbClr val="FFC000"/>
                </a:solidFill>
                <a:latin typeface="Arial" charset="0"/>
              </a:rPr>
              <a:t>Shrinkable to the micron scale</a:t>
            </a:r>
          </a:p>
          <a:p>
            <a:pPr>
              <a:spcBef>
                <a:spcPct val="50000"/>
              </a:spcBef>
              <a:buFontTx/>
              <a:buChar char="•"/>
            </a:pPr>
            <a:r>
              <a:rPr lang="en-GB" sz="1400" b="1" dirty="0" smtClean="0">
                <a:solidFill>
                  <a:srgbClr val="FFC000"/>
                </a:solidFill>
                <a:latin typeface="Arial" charset="0"/>
              </a:rPr>
              <a:t>Fundamentally </a:t>
            </a:r>
            <a:r>
              <a:rPr lang="en-GB" sz="1400" b="1" dirty="0">
                <a:solidFill>
                  <a:srgbClr val="FFC000"/>
                </a:solidFill>
                <a:latin typeface="Arial" charset="0"/>
              </a:rPr>
              <a:t>highly </a:t>
            </a:r>
            <a:r>
              <a:rPr lang="en-GB" sz="1400" b="1" dirty="0" smtClean="0">
                <a:solidFill>
                  <a:srgbClr val="FFC000"/>
                </a:solidFill>
                <a:latin typeface="Arial" charset="0"/>
              </a:rPr>
              <a:t>stable</a:t>
            </a:r>
            <a:endParaRPr lang="en-GB" sz="1400" b="1" dirty="0">
              <a:solidFill>
                <a:srgbClr val="FFC000"/>
              </a:solidFill>
              <a:latin typeface="Arial" charset="0"/>
            </a:endParaRPr>
          </a:p>
        </p:txBody>
      </p:sp>
      <p:sp>
        <p:nvSpPr>
          <p:cNvPr id="5124" name="Text Box 5"/>
          <p:cNvSpPr txBox="1">
            <a:spLocks noChangeArrowheads="1"/>
          </p:cNvSpPr>
          <p:nvPr/>
        </p:nvSpPr>
        <p:spPr bwMode="auto">
          <a:xfrm>
            <a:off x="2582930" y="5245100"/>
            <a:ext cx="4436056" cy="369332"/>
          </a:xfrm>
          <a:prstGeom prst="rect">
            <a:avLst/>
          </a:prstGeom>
          <a:solidFill>
            <a:srgbClr val="FFFF00"/>
          </a:solidFill>
          <a:ln w="12700">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190500" indent="-190500"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spcBef>
                <a:spcPct val="50000"/>
              </a:spcBef>
            </a:pPr>
            <a:r>
              <a:rPr lang="en-GB" sz="1800" b="1" dirty="0" smtClean="0">
                <a:latin typeface="Arial" charset="0"/>
              </a:rPr>
              <a:t>Ian Baker : Quite </a:t>
            </a:r>
            <a:r>
              <a:rPr lang="en-GB" sz="1800" b="1" dirty="0">
                <a:latin typeface="Arial" charset="0"/>
              </a:rPr>
              <a:t>a useful component!</a:t>
            </a:r>
            <a:endParaRPr lang="en-GB" sz="1800" dirty="0">
              <a:latin typeface="Arial" charset="0"/>
            </a:endParaRPr>
          </a:p>
        </p:txBody>
      </p:sp>
    </p:spTree>
    <p:extLst>
      <p:ext uri="{BB962C8B-B14F-4D97-AF65-F5344CB8AC3E}">
        <p14:creationId xmlns:p14="http://schemas.microsoft.com/office/powerpoint/2010/main" val="379879488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r>
              <a:rPr lang="fr-FR" sz="2800" dirty="0" err="1" smtClean="0"/>
              <a:t>HgCdTe</a:t>
            </a:r>
            <a:r>
              <a:rPr lang="fr-FR" sz="2800" dirty="0" smtClean="0"/>
              <a:t> APD technologies</a:t>
            </a:r>
          </a:p>
          <a:p>
            <a:r>
              <a:rPr lang="fr-FR" sz="2800" dirty="0" smtClean="0"/>
              <a:t>SELEX, DRS, Raytheon, BAE, LETI</a:t>
            </a:r>
            <a:endParaRPr lang="fr-FR" sz="2800" dirty="0"/>
          </a:p>
        </p:txBody>
      </p:sp>
    </p:spTree>
    <p:extLst>
      <p:ext uri="{BB962C8B-B14F-4D97-AF65-F5344CB8AC3E}">
        <p14:creationId xmlns:p14="http://schemas.microsoft.com/office/powerpoint/2010/main" val="298971513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792480" y="332656"/>
            <a:ext cx="6846569" cy="642704"/>
          </a:xfrm>
        </p:spPr>
        <p:txBody>
          <a:bodyPr>
            <a:normAutofit fontScale="90000"/>
          </a:bodyPr>
          <a:lstStyle/>
          <a:p>
            <a:pPr eaLnBrk="1" hangingPunct="1"/>
            <a:r>
              <a:rPr lang="en-GB" sz="2400" b="1" dirty="0" smtClean="0"/>
              <a:t>Avalanche photodiode technologies:  </a:t>
            </a:r>
            <a:br>
              <a:rPr lang="en-GB" sz="2400" b="1" dirty="0" smtClean="0"/>
            </a:br>
            <a:endParaRPr lang="en-GB" sz="2400" b="1" dirty="0" smtClean="0"/>
          </a:p>
        </p:txBody>
      </p:sp>
      <p:sp>
        <p:nvSpPr>
          <p:cNvPr id="13315" name="Rectangle 3"/>
          <p:cNvSpPr>
            <a:spLocks noChangeArrowheads="1"/>
          </p:cNvSpPr>
          <p:nvPr/>
        </p:nvSpPr>
        <p:spPr bwMode="auto">
          <a:xfrm flipV="1">
            <a:off x="4905375" y="2422525"/>
            <a:ext cx="3568700" cy="481013"/>
          </a:xfrm>
          <a:prstGeom prst="rect">
            <a:avLst/>
          </a:prstGeom>
          <a:gradFill rotWithShape="0">
            <a:gsLst>
              <a:gs pos="0">
                <a:srgbClr val="99CCFF"/>
              </a:gs>
              <a:gs pos="100000">
                <a:srgbClr val="ABFFC1"/>
              </a:gs>
            </a:gsLst>
            <a:lin ang="5400000" scaled="1"/>
          </a:gradFill>
          <a:ln w="9525">
            <a:solidFill>
              <a:srgbClr val="000000"/>
            </a:solidFill>
            <a:miter lim="800000"/>
            <a:headEnd/>
            <a:tailEnd/>
          </a:ln>
        </p:spPr>
        <p:txBody>
          <a:bodyPr/>
          <a:lstStyle/>
          <a:p>
            <a:endParaRPr lang="en-GB"/>
          </a:p>
        </p:txBody>
      </p:sp>
      <p:sp>
        <p:nvSpPr>
          <p:cNvPr id="13316" name="Rectangle 5"/>
          <p:cNvSpPr>
            <a:spLocks noChangeArrowheads="1"/>
          </p:cNvSpPr>
          <p:nvPr/>
        </p:nvSpPr>
        <p:spPr bwMode="auto">
          <a:xfrm>
            <a:off x="4899025" y="1919288"/>
            <a:ext cx="3575050" cy="5429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7" name="Rectangle 6"/>
          <p:cNvSpPr>
            <a:spLocks noChangeArrowheads="1"/>
          </p:cNvSpPr>
          <p:nvPr/>
        </p:nvSpPr>
        <p:spPr bwMode="auto">
          <a:xfrm>
            <a:off x="4906963" y="2890838"/>
            <a:ext cx="3567112" cy="236537"/>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8" name="Rectangle 7"/>
          <p:cNvSpPr>
            <a:spLocks noChangeArrowheads="1"/>
          </p:cNvSpPr>
          <p:nvPr/>
        </p:nvSpPr>
        <p:spPr bwMode="auto">
          <a:xfrm flipV="1">
            <a:off x="4914900" y="3116263"/>
            <a:ext cx="3551238" cy="85725"/>
          </a:xfrm>
          <a:prstGeom prst="rect">
            <a:avLst/>
          </a:prstGeom>
          <a:solidFill>
            <a:srgbClr val="FF0000"/>
          </a:solidFill>
          <a:ln w="9525">
            <a:solidFill>
              <a:srgbClr val="000000"/>
            </a:solidFill>
            <a:miter lim="800000"/>
            <a:headEnd/>
            <a:tailEnd/>
          </a:ln>
        </p:spPr>
        <p:txBody>
          <a:bodyPr/>
          <a:lstStyle/>
          <a:p>
            <a:endParaRPr lang="en-GB"/>
          </a:p>
        </p:txBody>
      </p:sp>
      <p:sp>
        <p:nvSpPr>
          <p:cNvPr id="13319" name="Oval 8"/>
          <p:cNvSpPr>
            <a:spLocks noChangeArrowheads="1"/>
          </p:cNvSpPr>
          <p:nvPr/>
        </p:nvSpPr>
        <p:spPr bwMode="auto">
          <a:xfrm>
            <a:off x="6294438" y="3224213"/>
            <a:ext cx="801687" cy="52546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20" name="Rectangle 9"/>
          <p:cNvSpPr>
            <a:spLocks noChangeArrowheads="1"/>
          </p:cNvSpPr>
          <p:nvPr/>
        </p:nvSpPr>
        <p:spPr bwMode="auto">
          <a:xfrm>
            <a:off x="6186488" y="3190875"/>
            <a:ext cx="1030287" cy="1095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21" name="Rectangle 10"/>
          <p:cNvSpPr>
            <a:spLocks noChangeArrowheads="1"/>
          </p:cNvSpPr>
          <p:nvPr/>
        </p:nvSpPr>
        <p:spPr bwMode="auto">
          <a:xfrm>
            <a:off x="5764213" y="3711575"/>
            <a:ext cx="1874837" cy="11271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3322" name="Group 11"/>
          <p:cNvGrpSpPr>
            <a:grpSpLocks/>
          </p:cNvGrpSpPr>
          <p:nvPr/>
        </p:nvGrpSpPr>
        <p:grpSpPr bwMode="auto">
          <a:xfrm flipV="1">
            <a:off x="4943475" y="3824288"/>
            <a:ext cx="3535363" cy="555625"/>
            <a:chOff x="4320" y="11446"/>
            <a:chExt cx="2592" cy="2919"/>
          </a:xfrm>
        </p:grpSpPr>
        <p:sp>
          <p:nvSpPr>
            <p:cNvPr id="13405" name="Rectangle 12"/>
            <p:cNvSpPr>
              <a:spLocks noChangeArrowheads="1"/>
            </p:cNvSpPr>
            <p:nvPr/>
          </p:nvSpPr>
          <p:spPr bwMode="auto">
            <a:xfrm>
              <a:off x="4325" y="11446"/>
              <a:ext cx="2587" cy="2736"/>
            </a:xfrm>
            <a:prstGeom prst="rect">
              <a:avLst/>
            </a:prstGeom>
            <a:gradFill rotWithShape="0">
              <a:gsLst>
                <a:gs pos="0">
                  <a:srgbClr val="FFFFFF"/>
                </a:gs>
                <a:gs pos="100000">
                  <a:srgbClr val="767676"/>
                </a:gs>
              </a:gsLst>
              <a:lin ang="5400000" scaled="1"/>
            </a:gradFill>
            <a:ln w="9525">
              <a:solidFill>
                <a:srgbClr val="000000"/>
              </a:solidFill>
              <a:miter lim="800000"/>
              <a:headEnd/>
              <a:tailEnd/>
            </a:ln>
          </p:spPr>
          <p:txBody>
            <a:bodyPr/>
            <a:lstStyle/>
            <a:p>
              <a:endParaRPr lang="en-GB"/>
            </a:p>
          </p:txBody>
        </p:sp>
        <p:sp>
          <p:nvSpPr>
            <p:cNvPr id="13406" name="Rectangle 13"/>
            <p:cNvSpPr>
              <a:spLocks noChangeArrowheads="1"/>
            </p:cNvSpPr>
            <p:nvPr/>
          </p:nvSpPr>
          <p:spPr bwMode="auto">
            <a:xfrm>
              <a:off x="4320" y="14221"/>
              <a:ext cx="2587" cy="144"/>
            </a:xfrm>
            <a:prstGeom prst="rect">
              <a:avLst/>
            </a:prstGeom>
            <a:solidFill>
              <a:srgbClr val="FF0000"/>
            </a:solidFill>
            <a:ln w="9525">
              <a:solidFill>
                <a:srgbClr val="000000"/>
              </a:solidFill>
              <a:miter lim="800000"/>
              <a:headEnd/>
              <a:tailEnd/>
            </a:ln>
          </p:spPr>
          <p:txBody>
            <a:bodyPr/>
            <a:lstStyle/>
            <a:p>
              <a:endParaRPr lang="en-GB"/>
            </a:p>
          </p:txBody>
        </p:sp>
      </p:grpSp>
      <p:sp>
        <p:nvSpPr>
          <p:cNvPr id="13323" name="Rectangle 14"/>
          <p:cNvSpPr>
            <a:spLocks noChangeArrowheads="1"/>
          </p:cNvSpPr>
          <p:nvPr/>
        </p:nvSpPr>
        <p:spPr bwMode="auto">
          <a:xfrm>
            <a:off x="8297863" y="3698875"/>
            <a:ext cx="176212" cy="1143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24" name="Rectangle 15"/>
          <p:cNvSpPr>
            <a:spLocks noChangeArrowheads="1"/>
          </p:cNvSpPr>
          <p:nvPr/>
        </p:nvSpPr>
        <p:spPr bwMode="auto">
          <a:xfrm>
            <a:off x="4948238" y="3716338"/>
            <a:ext cx="160337" cy="10318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25" name="Text Box 18"/>
          <p:cNvSpPr txBox="1">
            <a:spLocks noChangeArrowheads="1"/>
          </p:cNvSpPr>
          <p:nvPr/>
        </p:nvSpPr>
        <p:spPr bwMode="auto">
          <a:xfrm>
            <a:off x="6411913" y="2870200"/>
            <a:ext cx="1476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000" b="1">
                <a:latin typeface="Arial" charset="0"/>
              </a:rPr>
              <a:t>Avalanche region n</a:t>
            </a:r>
            <a:r>
              <a:rPr lang="en-GB" sz="1200" b="1" baseline="30000">
                <a:latin typeface="Arial" charset="0"/>
              </a:rPr>
              <a:t>-</a:t>
            </a:r>
          </a:p>
        </p:txBody>
      </p:sp>
      <p:sp>
        <p:nvSpPr>
          <p:cNvPr id="13326" name="Line 19"/>
          <p:cNvSpPr>
            <a:spLocks noChangeShapeType="1"/>
          </p:cNvSpPr>
          <p:nvPr/>
        </p:nvSpPr>
        <p:spPr bwMode="auto">
          <a:xfrm flipH="1">
            <a:off x="6791325" y="1962150"/>
            <a:ext cx="1588" cy="801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7" name="Line 31"/>
          <p:cNvSpPr>
            <a:spLocks noChangeShapeType="1"/>
          </p:cNvSpPr>
          <p:nvPr/>
        </p:nvSpPr>
        <p:spPr bwMode="auto">
          <a:xfrm flipH="1">
            <a:off x="6029325" y="2646363"/>
            <a:ext cx="0" cy="47625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8" name="Line 32"/>
          <p:cNvSpPr>
            <a:spLocks noChangeShapeType="1"/>
          </p:cNvSpPr>
          <p:nvPr/>
        </p:nvSpPr>
        <p:spPr bwMode="auto">
          <a:xfrm>
            <a:off x="6029325" y="2884488"/>
            <a:ext cx="161925" cy="200025"/>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9" name="Line 33"/>
          <p:cNvSpPr>
            <a:spLocks noChangeShapeType="1"/>
          </p:cNvSpPr>
          <p:nvPr/>
        </p:nvSpPr>
        <p:spPr bwMode="auto">
          <a:xfrm flipH="1">
            <a:off x="5884863" y="2874963"/>
            <a:ext cx="133350" cy="225425"/>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0" name="Line 39"/>
          <p:cNvSpPr>
            <a:spLocks noChangeShapeType="1"/>
          </p:cNvSpPr>
          <p:nvPr/>
        </p:nvSpPr>
        <p:spPr bwMode="auto">
          <a:xfrm flipV="1">
            <a:off x="4905375" y="1914525"/>
            <a:ext cx="0" cy="590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1" name="Line 40"/>
          <p:cNvSpPr>
            <a:spLocks noChangeShapeType="1"/>
          </p:cNvSpPr>
          <p:nvPr/>
        </p:nvSpPr>
        <p:spPr bwMode="auto">
          <a:xfrm>
            <a:off x="4895850" y="1914525"/>
            <a:ext cx="35766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2" name="Line 41"/>
          <p:cNvSpPr>
            <a:spLocks noChangeShapeType="1"/>
          </p:cNvSpPr>
          <p:nvPr/>
        </p:nvSpPr>
        <p:spPr bwMode="auto">
          <a:xfrm flipV="1">
            <a:off x="8472488" y="1909763"/>
            <a:ext cx="0" cy="5476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3" name="AutoShape 42"/>
          <p:cNvSpPr>
            <a:spLocks noChangeArrowheads="1"/>
          </p:cNvSpPr>
          <p:nvPr/>
        </p:nvSpPr>
        <p:spPr bwMode="auto">
          <a:xfrm flipH="1" flipV="1">
            <a:off x="5267325" y="2681288"/>
            <a:ext cx="342900" cy="523875"/>
          </a:xfrm>
          <a:custGeom>
            <a:avLst/>
            <a:gdLst>
              <a:gd name="T0" fmla="*/ 300038 w 21600"/>
              <a:gd name="T1" fmla="*/ 261938 h 21600"/>
              <a:gd name="T2" fmla="*/ 171450 w 21600"/>
              <a:gd name="T3" fmla="*/ 523875 h 21600"/>
              <a:gd name="T4" fmla="*/ 42863 w 21600"/>
              <a:gd name="T5" fmla="*/ 261938 h 21600"/>
              <a:gd name="T6" fmla="*/ 17145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34" name="AutoShape 43"/>
          <p:cNvSpPr>
            <a:spLocks noChangeArrowheads="1"/>
          </p:cNvSpPr>
          <p:nvPr/>
        </p:nvSpPr>
        <p:spPr bwMode="auto">
          <a:xfrm flipH="1" flipV="1">
            <a:off x="7769225" y="2692400"/>
            <a:ext cx="342900" cy="523875"/>
          </a:xfrm>
          <a:custGeom>
            <a:avLst/>
            <a:gdLst>
              <a:gd name="T0" fmla="*/ 300038 w 21600"/>
              <a:gd name="T1" fmla="*/ 261938 h 21600"/>
              <a:gd name="T2" fmla="*/ 171450 w 21600"/>
              <a:gd name="T3" fmla="*/ 523875 h 21600"/>
              <a:gd name="T4" fmla="*/ 42863 w 21600"/>
              <a:gd name="T5" fmla="*/ 261938 h 21600"/>
              <a:gd name="T6" fmla="*/ 17145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35" name="Text Box 44"/>
          <p:cNvSpPr txBox="1">
            <a:spLocks noChangeArrowheads="1"/>
          </p:cNvSpPr>
          <p:nvPr/>
        </p:nvSpPr>
        <p:spPr bwMode="auto">
          <a:xfrm>
            <a:off x="6761163" y="2009775"/>
            <a:ext cx="1733550" cy="47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000" b="1">
                <a:latin typeface="Arial" charset="0"/>
              </a:rPr>
              <a:t>Graded composition </a:t>
            </a:r>
          </a:p>
          <a:p>
            <a:pPr eaLnBrk="1" hangingPunct="1">
              <a:spcBef>
                <a:spcPct val="50000"/>
              </a:spcBef>
            </a:pPr>
            <a:r>
              <a:rPr lang="en-GB" sz="1000" b="1">
                <a:latin typeface="Arial" charset="0"/>
              </a:rPr>
              <a:t>P</a:t>
            </a:r>
            <a:r>
              <a:rPr lang="en-GB" sz="1000" b="1" baseline="30000">
                <a:latin typeface="Arial" charset="0"/>
              </a:rPr>
              <a:t>+</a:t>
            </a:r>
            <a:r>
              <a:rPr lang="en-GB" sz="1000" b="1">
                <a:latin typeface="Arial" charset="0"/>
              </a:rPr>
              <a:t> to p</a:t>
            </a:r>
            <a:r>
              <a:rPr lang="en-GB" sz="1200" b="1" baseline="30000">
                <a:latin typeface="Arial" charset="0"/>
              </a:rPr>
              <a:t>-</a:t>
            </a:r>
            <a:endParaRPr lang="en-GB" sz="1000" b="1" baseline="30000">
              <a:latin typeface="Arial" charset="0"/>
            </a:endParaRPr>
          </a:p>
        </p:txBody>
      </p:sp>
      <p:sp>
        <p:nvSpPr>
          <p:cNvPr id="13336" name="Text Box 45"/>
          <p:cNvSpPr txBox="1">
            <a:spLocks noChangeArrowheads="1"/>
          </p:cNvSpPr>
          <p:nvPr/>
        </p:nvSpPr>
        <p:spPr bwMode="auto">
          <a:xfrm>
            <a:off x="7364413" y="3175000"/>
            <a:ext cx="447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000" b="1">
                <a:latin typeface="Arial" charset="0"/>
              </a:rPr>
              <a:t>N+</a:t>
            </a:r>
          </a:p>
        </p:txBody>
      </p:sp>
      <p:grpSp>
        <p:nvGrpSpPr>
          <p:cNvPr id="13337" name="Group 76"/>
          <p:cNvGrpSpPr>
            <a:grpSpLocks/>
          </p:cNvGrpSpPr>
          <p:nvPr/>
        </p:nvGrpSpPr>
        <p:grpSpPr bwMode="auto">
          <a:xfrm>
            <a:off x="5992813" y="1887538"/>
            <a:ext cx="76200" cy="747712"/>
            <a:chOff x="4075" y="889"/>
            <a:chExt cx="48" cy="471"/>
          </a:xfrm>
        </p:grpSpPr>
        <p:sp>
          <p:nvSpPr>
            <p:cNvPr id="13393" name="Freeform 46"/>
            <p:cNvSpPr>
              <a:spLocks/>
            </p:cNvSpPr>
            <p:nvPr/>
          </p:nvSpPr>
          <p:spPr bwMode="auto">
            <a:xfrm flipH="1">
              <a:off x="4085" y="1240"/>
              <a:ext cx="38" cy="59"/>
            </a:xfrm>
            <a:custGeom>
              <a:avLst/>
              <a:gdLst>
                <a:gd name="T0" fmla="*/ 1 w 306"/>
                <a:gd name="T1" fmla="*/ 0 h 546"/>
                <a:gd name="T2" fmla="*/ 1 w 306"/>
                <a:gd name="T3" fmla="*/ 8 h 546"/>
                <a:gd name="T4" fmla="*/ 5 w 306"/>
                <a:gd name="T5" fmla="*/ 19 h 546"/>
                <a:gd name="T6" fmla="*/ 16 w 306"/>
                <a:gd name="T7" fmla="*/ 29 h 546"/>
                <a:gd name="T8" fmla="*/ 29 w 306"/>
                <a:gd name="T9" fmla="*/ 39 h 546"/>
                <a:gd name="T10" fmla="*/ 37 w 306"/>
                <a:gd name="T11" fmla="*/ 49 h 546"/>
                <a:gd name="T12" fmla="*/ 38 w 306"/>
                <a:gd name="T13" fmla="*/ 59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394" name="Group 47"/>
            <p:cNvGrpSpPr>
              <a:grpSpLocks/>
            </p:cNvGrpSpPr>
            <p:nvPr/>
          </p:nvGrpSpPr>
          <p:grpSpPr bwMode="auto">
            <a:xfrm>
              <a:off x="4084" y="1122"/>
              <a:ext cx="39" cy="118"/>
              <a:chOff x="4326" y="2662"/>
              <a:chExt cx="310" cy="1076"/>
            </a:xfrm>
          </p:grpSpPr>
          <p:sp>
            <p:nvSpPr>
              <p:cNvPr id="13403" name="Freeform 48"/>
              <p:cNvSpPr>
                <a:spLocks/>
              </p:cNvSpPr>
              <p:nvPr/>
            </p:nvSpPr>
            <p:spPr bwMode="auto">
              <a:xfrm>
                <a:off x="4326" y="319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04" name="Freeform 49"/>
              <p:cNvSpPr>
                <a:spLocks/>
              </p:cNvSpPr>
              <p:nvPr/>
            </p:nvSpPr>
            <p:spPr bwMode="auto">
              <a:xfrm flipH="1">
                <a:off x="4330" y="266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95" name="Group 50"/>
            <p:cNvGrpSpPr>
              <a:grpSpLocks/>
            </p:cNvGrpSpPr>
            <p:nvPr/>
          </p:nvGrpSpPr>
          <p:grpSpPr bwMode="auto">
            <a:xfrm>
              <a:off x="4083" y="889"/>
              <a:ext cx="39" cy="235"/>
              <a:chOff x="4324" y="1592"/>
              <a:chExt cx="312" cy="2146"/>
            </a:xfrm>
          </p:grpSpPr>
          <p:grpSp>
            <p:nvGrpSpPr>
              <p:cNvPr id="13397" name="Group 51"/>
              <p:cNvGrpSpPr>
                <a:grpSpLocks/>
              </p:cNvGrpSpPr>
              <p:nvPr/>
            </p:nvGrpSpPr>
            <p:grpSpPr bwMode="auto">
              <a:xfrm>
                <a:off x="4326" y="2662"/>
                <a:ext cx="310" cy="1076"/>
                <a:chOff x="4326" y="2662"/>
                <a:chExt cx="310" cy="1076"/>
              </a:xfrm>
            </p:grpSpPr>
            <p:sp>
              <p:nvSpPr>
                <p:cNvPr id="13401" name="Freeform 52"/>
                <p:cNvSpPr>
                  <a:spLocks/>
                </p:cNvSpPr>
                <p:nvPr/>
              </p:nvSpPr>
              <p:spPr bwMode="auto">
                <a:xfrm>
                  <a:off x="4326" y="319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02" name="Freeform 53"/>
                <p:cNvSpPr>
                  <a:spLocks/>
                </p:cNvSpPr>
                <p:nvPr/>
              </p:nvSpPr>
              <p:spPr bwMode="auto">
                <a:xfrm flipH="1">
                  <a:off x="4330" y="266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98" name="Group 54"/>
              <p:cNvGrpSpPr>
                <a:grpSpLocks/>
              </p:cNvGrpSpPr>
              <p:nvPr/>
            </p:nvGrpSpPr>
            <p:grpSpPr bwMode="auto">
              <a:xfrm>
                <a:off x="4324" y="1592"/>
                <a:ext cx="310" cy="1076"/>
                <a:chOff x="4326" y="2662"/>
                <a:chExt cx="310" cy="1076"/>
              </a:xfrm>
            </p:grpSpPr>
            <p:sp>
              <p:nvSpPr>
                <p:cNvPr id="13399" name="Freeform 55"/>
                <p:cNvSpPr>
                  <a:spLocks/>
                </p:cNvSpPr>
                <p:nvPr/>
              </p:nvSpPr>
              <p:spPr bwMode="auto">
                <a:xfrm>
                  <a:off x="4326" y="319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00" name="Freeform 56"/>
                <p:cNvSpPr>
                  <a:spLocks/>
                </p:cNvSpPr>
                <p:nvPr/>
              </p:nvSpPr>
              <p:spPr bwMode="auto">
                <a:xfrm flipH="1">
                  <a:off x="4330" y="266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3396" name="AutoShape 57"/>
            <p:cNvSpPr>
              <a:spLocks noChangeArrowheads="1"/>
            </p:cNvSpPr>
            <p:nvPr/>
          </p:nvSpPr>
          <p:spPr bwMode="auto">
            <a:xfrm flipV="1">
              <a:off x="4075" y="1293"/>
              <a:ext cx="46" cy="67"/>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3338" name="Text Box 62"/>
          <p:cNvSpPr txBox="1">
            <a:spLocks noChangeArrowheads="1"/>
          </p:cNvSpPr>
          <p:nvPr/>
        </p:nvSpPr>
        <p:spPr bwMode="auto">
          <a:xfrm>
            <a:off x="5875338" y="1657350"/>
            <a:ext cx="447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000" b="1">
                <a:latin typeface="Arial" charset="0"/>
              </a:rPr>
              <a:t>hv</a:t>
            </a:r>
          </a:p>
        </p:txBody>
      </p:sp>
      <p:sp>
        <p:nvSpPr>
          <p:cNvPr id="13339" name="AutoShape 63"/>
          <p:cNvSpPr>
            <a:spLocks noChangeArrowheads="1"/>
          </p:cNvSpPr>
          <p:nvPr/>
        </p:nvSpPr>
        <p:spPr bwMode="auto">
          <a:xfrm>
            <a:off x="1962150" y="3638550"/>
            <a:ext cx="685800" cy="981075"/>
          </a:xfrm>
          <a:prstGeom prst="can">
            <a:avLst>
              <a:gd name="adj" fmla="val 22988"/>
            </a:avLst>
          </a:prstGeom>
          <a:solidFill>
            <a:srgbClr val="80808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40" name="AutoShape 64"/>
          <p:cNvSpPr>
            <a:spLocks noChangeArrowheads="1"/>
          </p:cNvSpPr>
          <p:nvPr/>
        </p:nvSpPr>
        <p:spPr bwMode="auto">
          <a:xfrm>
            <a:off x="1057275" y="3457575"/>
            <a:ext cx="2495550" cy="1400175"/>
          </a:xfrm>
          <a:prstGeom prst="can">
            <a:avLst>
              <a:gd name="adj" fmla="val 38602"/>
            </a:avLst>
          </a:prstGeom>
          <a:solidFill>
            <a:srgbClr val="FFCC00">
              <a:alpha val="38823"/>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41" name="AutoShape 65"/>
          <p:cNvSpPr>
            <a:spLocks noChangeArrowheads="1"/>
          </p:cNvSpPr>
          <p:nvPr/>
        </p:nvSpPr>
        <p:spPr bwMode="auto">
          <a:xfrm>
            <a:off x="1758950" y="3594100"/>
            <a:ext cx="1066800" cy="1079500"/>
          </a:xfrm>
          <a:prstGeom prst="can">
            <a:avLst>
              <a:gd name="adj" fmla="val 23489"/>
            </a:avLst>
          </a:prstGeom>
          <a:solidFill>
            <a:srgbClr val="FF0000">
              <a:alpha val="50980"/>
            </a:srgbClr>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42" name="Oval 66" descr="Dark vertical"/>
          <p:cNvSpPr>
            <a:spLocks noChangeArrowheads="1"/>
          </p:cNvSpPr>
          <p:nvPr/>
        </p:nvSpPr>
        <p:spPr bwMode="auto">
          <a:xfrm>
            <a:off x="1962150" y="3641725"/>
            <a:ext cx="685800" cy="146050"/>
          </a:xfrm>
          <a:prstGeom prst="ellipse">
            <a:avLst/>
          </a:prstGeom>
          <a:pattFill prst="dkVert">
            <a:fgClr>
              <a:schemeClr val="accent1"/>
            </a:fgClr>
            <a:bgClr>
              <a:schemeClr val="hlink"/>
            </a:bgClr>
          </a:patt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43" name="Rectangle 67"/>
          <p:cNvSpPr>
            <a:spLocks noChangeArrowheads="1"/>
          </p:cNvSpPr>
          <p:nvPr/>
        </p:nvSpPr>
        <p:spPr bwMode="auto">
          <a:xfrm>
            <a:off x="1390650" y="1695450"/>
            <a:ext cx="1781175" cy="1524000"/>
          </a:xfrm>
          <a:prstGeom prst="rect">
            <a:avLst/>
          </a:prstGeom>
          <a:solidFill>
            <a:srgbClr val="CCFFCC"/>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44" name="Oval 68"/>
          <p:cNvSpPr>
            <a:spLocks noChangeArrowheads="1"/>
          </p:cNvSpPr>
          <p:nvPr/>
        </p:nvSpPr>
        <p:spPr bwMode="auto">
          <a:xfrm>
            <a:off x="1919288" y="2109788"/>
            <a:ext cx="709612" cy="690562"/>
          </a:xfrm>
          <a:prstGeom prst="ellipse">
            <a:avLst/>
          </a:prstGeom>
          <a:solidFill>
            <a:srgbClr val="FFCC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45" name="Oval 69"/>
          <p:cNvSpPr>
            <a:spLocks noChangeArrowheads="1"/>
          </p:cNvSpPr>
          <p:nvPr/>
        </p:nvSpPr>
        <p:spPr bwMode="auto">
          <a:xfrm>
            <a:off x="2044700" y="2235200"/>
            <a:ext cx="466725" cy="4476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46" name="Oval 70"/>
          <p:cNvSpPr>
            <a:spLocks noChangeArrowheads="1"/>
          </p:cNvSpPr>
          <p:nvPr/>
        </p:nvSpPr>
        <p:spPr bwMode="auto">
          <a:xfrm>
            <a:off x="2098675" y="2289175"/>
            <a:ext cx="361950" cy="333375"/>
          </a:xfrm>
          <a:prstGeom prst="ellipse">
            <a:avLst/>
          </a:prstGeom>
          <a:solidFill>
            <a:srgbClr val="00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47" name="Line 71"/>
          <p:cNvSpPr>
            <a:spLocks noChangeShapeType="1"/>
          </p:cNvSpPr>
          <p:nvPr/>
        </p:nvSpPr>
        <p:spPr bwMode="auto">
          <a:xfrm flipV="1">
            <a:off x="1066800" y="2476500"/>
            <a:ext cx="828675" cy="12334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48" name="Line 72"/>
          <p:cNvSpPr>
            <a:spLocks noChangeShapeType="1"/>
          </p:cNvSpPr>
          <p:nvPr/>
        </p:nvSpPr>
        <p:spPr bwMode="auto">
          <a:xfrm flipH="1" flipV="1">
            <a:off x="2654300" y="2473325"/>
            <a:ext cx="895350" cy="1233488"/>
          </a:xfrm>
          <a:prstGeom prst="line">
            <a:avLst/>
          </a:prstGeom>
          <a:noFill/>
          <a:ln w="9525">
            <a:solidFill>
              <a:schemeClr val="tx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49" name="Text Box 73"/>
          <p:cNvSpPr txBox="1">
            <a:spLocks noChangeArrowheads="1"/>
          </p:cNvSpPr>
          <p:nvPr/>
        </p:nvSpPr>
        <p:spPr bwMode="auto">
          <a:xfrm>
            <a:off x="1903413" y="1781175"/>
            <a:ext cx="9048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000" b="1">
                <a:latin typeface="Arial" charset="0"/>
              </a:rPr>
              <a:t>P absorber</a:t>
            </a:r>
            <a:endParaRPr lang="en-GB" sz="1000" b="1" baseline="30000">
              <a:latin typeface="Arial" charset="0"/>
            </a:endParaRPr>
          </a:p>
        </p:txBody>
      </p:sp>
      <p:sp>
        <p:nvSpPr>
          <p:cNvPr id="13350" name="Text Box 74"/>
          <p:cNvSpPr txBox="1">
            <a:spLocks noChangeArrowheads="1"/>
          </p:cNvSpPr>
          <p:nvPr/>
        </p:nvSpPr>
        <p:spPr bwMode="auto">
          <a:xfrm>
            <a:off x="1668463" y="4632325"/>
            <a:ext cx="1476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000" b="1">
                <a:latin typeface="Arial" charset="0"/>
              </a:rPr>
              <a:t>Avalanche region n</a:t>
            </a:r>
            <a:r>
              <a:rPr lang="en-GB" sz="1200" b="1" baseline="30000">
                <a:latin typeface="Arial" charset="0"/>
              </a:rPr>
              <a:t>-</a:t>
            </a:r>
          </a:p>
        </p:txBody>
      </p:sp>
      <p:sp>
        <p:nvSpPr>
          <p:cNvPr id="13351" name="Text Box 75"/>
          <p:cNvSpPr txBox="1">
            <a:spLocks noChangeArrowheads="1"/>
          </p:cNvSpPr>
          <p:nvPr/>
        </p:nvSpPr>
        <p:spPr bwMode="auto">
          <a:xfrm>
            <a:off x="2078038" y="4098925"/>
            <a:ext cx="447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000" b="1">
                <a:latin typeface="Arial" charset="0"/>
              </a:rPr>
              <a:t>N+</a:t>
            </a:r>
          </a:p>
        </p:txBody>
      </p:sp>
      <p:grpSp>
        <p:nvGrpSpPr>
          <p:cNvPr id="13352" name="Group 77"/>
          <p:cNvGrpSpPr>
            <a:grpSpLocks/>
          </p:cNvGrpSpPr>
          <p:nvPr/>
        </p:nvGrpSpPr>
        <p:grpSpPr bwMode="auto">
          <a:xfrm rot="3029291">
            <a:off x="3274219" y="1789907"/>
            <a:ext cx="76200" cy="747712"/>
            <a:chOff x="4075" y="889"/>
            <a:chExt cx="48" cy="471"/>
          </a:xfrm>
        </p:grpSpPr>
        <p:sp>
          <p:nvSpPr>
            <p:cNvPr id="13381" name="Freeform 78"/>
            <p:cNvSpPr>
              <a:spLocks/>
            </p:cNvSpPr>
            <p:nvPr/>
          </p:nvSpPr>
          <p:spPr bwMode="auto">
            <a:xfrm flipH="1">
              <a:off x="4085" y="1240"/>
              <a:ext cx="38" cy="59"/>
            </a:xfrm>
            <a:custGeom>
              <a:avLst/>
              <a:gdLst>
                <a:gd name="T0" fmla="*/ 1 w 306"/>
                <a:gd name="T1" fmla="*/ 0 h 546"/>
                <a:gd name="T2" fmla="*/ 1 w 306"/>
                <a:gd name="T3" fmla="*/ 8 h 546"/>
                <a:gd name="T4" fmla="*/ 5 w 306"/>
                <a:gd name="T5" fmla="*/ 19 h 546"/>
                <a:gd name="T6" fmla="*/ 16 w 306"/>
                <a:gd name="T7" fmla="*/ 29 h 546"/>
                <a:gd name="T8" fmla="*/ 29 w 306"/>
                <a:gd name="T9" fmla="*/ 39 h 546"/>
                <a:gd name="T10" fmla="*/ 37 w 306"/>
                <a:gd name="T11" fmla="*/ 49 h 546"/>
                <a:gd name="T12" fmla="*/ 38 w 306"/>
                <a:gd name="T13" fmla="*/ 59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382" name="Group 79"/>
            <p:cNvGrpSpPr>
              <a:grpSpLocks/>
            </p:cNvGrpSpPr>
            <p:nvPr/>
          </p:nvGrpSpPr>
          <p:grpSpPr bwMode="auto">
            <a:xfrm>
              <a:off x="4084" y="1122"/>
              <a:ext cx="39" cy="118"/>
              <a:chOff x="4326" y="2662"/>
              <a:chExt cx="310" cy="1076"/>
            </a:xfrm>
          </p:grpSpPr>
          <p:sp>
            <p:nvSpPr>
              <p:cNvPr id="13391" name="Freeform 80"/>
              <p:cNvSpPr>
                <a:spLocks/>
              </p:cNvSpPr>
              <p:nvPr/>
            </p:nvSpPr>
            <p:spPr bwMode="auto">
              <a:xfrm>
                <a:off x="4326" y="319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92" name="Freeform 81"/>
              <p:cNvSpPr>
                <a:spLocks/>
              </p:cNvSpPr>
              <p:nvPr/>
            </p:nvSpPr>
            <p:spPr bwMode="auto">
              <a:xfrm flipH="1">
                <a:off x="4330" y="266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83" name="Group 82"/>
            <p:cNvGrpSpPr>
              <a:grpSpLocks/>
            </p:cNvGrpSpPr>
            <p:nvPr/>
          </p:nvGrpSpPr>
          <p:grpSpPr bwMode="auto">
            <a:xfrm>
              <a:off x="4083" y="889"/>
              <a:ext cx="39" cy="235"/>
              <a:chOff x="4324" y="1592"/>
              <a:chExt cx="312" cy="2146"/>
            </a:xfrm>
          </p:grpSpPr>
          <p:grpSp>
            <p:nvGrpSpPr>
              <p:cNvPr id="13385" name="Group 83"/>
              <p:cNvGrpSpPr>
                <a:grpSpLocks/>
              </p:cNvGrpSpPr>
              <p:nvPr/>
            </p:nvGrpSpPr>
            <p:grpSpPr bwMode="auto">
              <a:xfrm>
                <a:off x="4326" y="2662"/>
                <a:ext cx="310" cy="1076"/>
                <a:chOff x="4326" y="2662"/>
                <a:chExt cx="310" cy="1076"/>
              </a:xfrm>
            </p:grpSpPr>
            <p:sp>
              <p:nvSpPr>
                <p:cNvPr id="13389" name="Freeform 84"/>
                <p:cNvSpPr>
                  <a:spLocks/>
                </p:cNvSpPr>
                <p:nvPr/>
              </p:nvSpPr>
              <p:spPr bwMode="auto">
                <a:xfrm>
                  <a:off x="4326" y="319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90" name="Freeform 85"/>
                <p:cNvSpPr>
                  <a:spLocks/>
                </p:cNvSpPr>
                <p:nvPr/>
              </p:nvSpPr>
              <p:spPr bwMode="auto">
                <a:xfrm flipH="1">
                  <a:off x="4330" y="266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86" name="Group 86"/>
              <p:cNvGrpSpPr>
                <a:grpSpLocks/>
              </p:cNvGrpSpPr>
              <p:nvPr/>
            </p:nvGrpSpPr>
            <p:grpSpPr bwMode="auto">
              <a:xfrm>
                <a:off x="4324" y="1592"/>
                <a:ext cx="310" cy="1076"/>
                <a:chOff x="4326" y="2662"/>
                <a:chExt cx="310" cy="1076"/>
              </a:xfrm>
            </p:grpSpPr>
            <p:sp>
              <p:nvSpPr>
                <p:cNvPr id="13387" name="Freeform 87"/>
                <p:cNvSpPr>
                  <a:spLocks/>
                </p:cNvSpPr>
                <p:nvPr/>
              </p:nvSpPr>
              <p:spPr bwMode="auto">
                <a:xfrm>
                  <a:off x="4326" y="319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88" name="Freeform 88"/>
                <p:cNvSpPr>
                  <a:spLocks/>
                </p:cNvSpPr>
                <p:nvPr/>
              </p:nvSpPr>
              <p:spPr bwMode="auto">
                <a:xfrm flipH="1">
                  <a:off x="4330" y="266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3384" name="AutoShape 89"/>
            <p:cNvSpPr>
              <a:spLocks noChangeArrowheads="1"/>
            </p:cNvSpPr>
            <p:nvPr/>
          </p:nvSpPr>
          <p:spPr bwMode="auto">
            <a:xfrm flipV="1">
              <a:off x="4075" y="1293"/>
              <a:ext cx="46" cy="67"/>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3353" name="Text Box 90"/>
          <p:cNvSpPr txBox="1">
            <a:spLocks noChangeArrowheads="1"/>
          </p:cNvSpPr>
          <p:nvPr/>
        </p:nvSpPr>
        <p:spPr bwMode="auto">
          <a:xfrm>
            <a:off x="3586163" y="1768475"/>
            <a:ext cx="447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000" b="1">
                <a:latin typeface="Arial" charset="0"/>
              </a:rPr>
              <a:t>hv</a:t>
            </a:r>
          </a:p>
        </p:txBody>
      </p:sp>
      <p:sp>
        <p:nvSpPr>
          <p:cNvPr id="13354" name="Freeform 91"/>
          <p:cNvSpPr>
            <a:spLocks/>
          </p:cNvSpPr>
          <p:nvPr/>
        </p:nvSpPr>
        <p:spPr bwMode="auto">
          <a:xfrm>
            <a:off x="2643188" y="2365375"/>
            <a:ext cx="361950" cy="130175"/>
          </a:xfrm>
          <a:custGeom>
            <a:avLst/>
            <a:gdLst>
              <a:gd name="T0" fmla="*/ 361950 w 228"/>
              <a:gd name="T1" fmla="*/ 44450 h 82"/>
              <a:gd name="T2" fmla="*/ 319088 w 228"/>
              <a:gd name="T3" fmla="*/ 73025 h 82"/>
              <a:gd name="T4" fmla="*/ 304800 w 228"/>
              <a:gd name="T5" fmla="*/ 120650 h 82"/>
              <a:gd name="T6" fmla="*/ 242888 w 228"/>
              <a:gd name="T7" fmla="*/ 120650 h 82"/>
              <a:gd name="T8" fmla="*/ 238125 w 228"/>
              <a:gd name="T9" fmla="*/ 63500 h 82"/>
              <a:gd name="T10" fmla="*/ 219075 w 228"/>
              <a:gd name="T11" fmla="*/ 11113 h 82"/>
              <a:gd name="T12" fmla="*/ 157163 w 228"/>
              <a:gd name="T13" fmla="*/ 6350 h 82"/>
              <a:gd name="T14" fmla="*/ 85725 w 228"/>
              <a:gd name="T15" fmla="*/ 49213 h 82"/>
              <a:gd name="T16" fmla="*/ 71438 w 228"/>
              <a:gd name="T17" fmla="*/ 92075 h 82"/>
              <a:gd name="T18" fmla="*/ 0 w 228"/>
              <a:gd name="T19" fmla="*/ 92075 h 8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28" h="82">
                <a:moveTo>
                  <a:pt x="228" y="28"/>
                </a:moveTo>
                <a:cubicBezTo>
                  <a:pt x="217" y="33"/>
                  <a:pt x="207" y="38"/>
                  <a:pt x="201" y="46"/>
                </a:cubicBezTo>
                <a:cubicBezTo>
                  <a:pt x="195" y="54"/>
                  <a:pt x="200" y="71"/>
                  <a:pt x="192" y="76"/>
                </a:cubicBezTo>
                <a:cubicBezTo>
                  <a:pt x="184" y="81"/>
                  <a:pt x="160" y="82"/>
                  <a:pt x="153" y="76"/>
                </a:cubicBezTo>
                <a:cubicBezTo>
                  <a:pt x="146" y="70"/>
                  <a:pt x="152" y="51"/>
                  <a:pt x="150" y="40"/>
                </a:cubicBezTo>
                <a:cubicBezTo>
                  <a:pt x="148" y="29"/>
                  <a:pt x="147" y="13"/>
                  <a:pt x="138" y="7"/>
                </a:cubicBezTo>
                <a:cubicBezTo>
                  <a:pt x="129" y="1"/>
                  <a:pt x="113" y="0"/>
                  <a:pt x="99" y="4"/>
                </a:cubicBezTo>
                <a:cubicBezTo>
                  <a:pt x="85" y="8"/>
                  <a:pt x="63" y="22"/>
                  <a:pt x="54" y="31"/>
                </a:cubicBezTo>
                <a:cubicBezTo>
                  <a:pt x="45" y="40"/>
                  <a:pt x="54" y="54"/>
                  <a:pt x="45" y="58"/>
                </a:cubicBezTo>
                <a:cubicBezTo>
                  <a:pt x="36" y="62"/>
                  <a:pt x="10" y="60"/>
                  <a:pt x="0" y="58"/>
                </a:cubicBezTo>
              </a:path>
            </a:pathLst>
          </a:cu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355" name="Group 92"/>
          <p:cNvGrpSpPr>
            <a:grpSpLocks/>
          </p:cNvGrpSpPr>
          <p:nvPr/>
        </p:nvGrpSpPr>
        <p:grpSpPr bwMode="auto">
          <a:xfrm>
            <a:off x="3370263" y="4152900"/>
            <a:ext cx="119062" cy="104775"/>
            <a:chOff x="4786" y="2776"/>
            <a:chExt cx="75" cy="66"/>
          </a:xfrm>
        </p:grpSpPr>
        <p:sp>
          <p:nvSpPr>
            <p:cNvPr id="13379" name="Oval 93"/>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80" name="Line 94"/>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56" name="Group 95"/>
          <p:cNvGrpSpPr>
            <a:grpSpLocks/>
          </p:cNvGrpSpPr>
          <p:nvPr/>
        </p:nvGrpSpPr>
        <p:grpSpPr bwMode="auto">
          <a:xfrm>
            <a:off x="3186113" y="4073525"/>
            <a:ext cx="119062" cy="104775"/>
            <a:chOff x="4786" y="2776"/>
            <a:chExt cx="75" cy="66"/>
          </a:xfrm>
        </p:grpSpPr>
        <p:sp>
          <p:nvSpPr>
            <p:cNvPr id="13377" name="Oval 96"/>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78" name="Line 97"/>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57" name="Group 98"/>
          <p:cNvGrpSpPr>
            <a:grpSpLocks/>
          </p:cNvGrpSpPr>
          <p:nvPr/>
        </p:nvGrpSpPr>
        <p:grpSpPr bwMode="auto">
          <a:xfrm>
            <a:off x="3173413" y="4203700"/>
            <a:ext cx="119062" cy="104775"/>
            <a:chOff x="4786" y="2776"/>
            <a:chExt cx="75" cy="66"/>
          </a:xfrm>
        </p:grpSpPr>
        <p:sp>
          <p:nvSpPr>
            <p:cNvPr id="13375" name="Oval 99"/>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76" name="Line 100"/>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58" name="Group 101"/>
          <p:cNvGrpSpPr>
            <a:grpSpLocks/>
          </p:cNvGrpSpPr>
          <p:nvPr/>
        </p:nvGrpSpPr>
        <p:grpSpPr bwMode="auto">
          <a:xfrm>
            <a:off x="2932113" y="3990975"/>
            <a:ext cx="147637" cy="104775"/>
            <a:chOff x="4786" y="2776"/>
            <a:chExt cx="75" cy="66"/>
          </a:xfrm>
        </p:grpSpPr>
        <p:sp>
          <p:nvSpPr>
            <p:cNvPr id="13373" name="Oval 102"/>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74" name="Line 103"/>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59" name="Group 104"/>
          <p:cNvGrpSpPr>
            <a:grpSpLocks/>
          </p:cNvGrpSpPr>
          <p:nvPr/>
        </p:nvGrpSpPr>
        <p:grpSpPr bwMode="auto">
          <a:xfrm>
            <a:off x="2833688" y="4054475"/>
            <a:ext cx="147637" cy="104775"/>
            <a:chOff x="4786" y="2776"/>
            <a:chExt cx="75" cy="66"/>
          </a:xfrm>
        </p:grpSpPr>
        <p:sp>
          <p:nvSpPr>
            <p:cNvPr id="13371" name="Oval 105"/>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72" name="Line 106"/>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60" name="Group 107"/>
          <p:cNvGrpSpPr>
            <a:grpSpLocks/>
          </p:cNvGrpSpPr>
          <p:nvPr/>
        </p:nvGrpSpPr>
        <p:grpSpPr bwMode="auto">
          <a:xfrm>
            <a:off x="2859088" y="4156075"/>
            <a:ext cx="147637" cy="104775"/>
            <a:chOff x="4786" y="2776"/>
            <a:chExt cx="75" cy="66"/>
          </a:xfrm>
        </p:grpSpPr>
        <p:sp>
          <p:nvSpPr>
            <p:cNvPr id="13369" name="Oval 108"/>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70" name="Line 109"/>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61" name="Group 110"/>
          <p:cNvGrpSpPr>
            <a:grpSpLocks/>
          </p:cNvGrpSpPr>
          <p:nvPr/>
        </p:nvGrpSpPr>
        <p:grpSpPr bwMode="auto">
          <a:xfrm>
            <a:off x="2979738" y="4086225"/>
            <a:ext cx="147637" cy="104775"/>
            <a:chOff x="4786" y="2776"/>
            <a:chExt cx="75" cy="66"/>
          </a:xfrm>
        </p:grpSpPr>
        <p:sp>
          <p:nvSpPr>
            <p:cNvPr id="13367" name="Oval 111"/>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68" name="Line 112"/>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62" name="Group 113"/>
          <p:cNvGrpSpPr>
            <a:grpSpLocks/>
          </p:cNvGrpSpPr>
          <p:nvPr/>
        </p:nvGrpSpPr>
        <p:grpSpPr bwMode="auto">
          <a:xfrm>
            <a:off x="5957888" y="2635250"/>
            <a:ext cx="119062" cy="104775"/>
            <a:chOff x="4786" y="2776"/>
            <a:chExt cx="75" cy="66"/>
          </a:xfrm>
        </p:grpSpPr>
        <p:sp>
          <p:nvSpPr>
            <p:cNvPr id="13365" name="Oval 114"/>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66" name="Line 115"/>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363" name="Text Box 116"/>
          <p:cNvSpPr txBox="1">
            <a:spLocks noChangeArrowheads="1"/>
          </p:cNvSpPr>
          <p:nvPr/>
        </p:nvSpPr>
        <p:spPr bwMode="auto">
          <a:xfrm>
            <a:off x="1016000" y="5051425"/>
            <a:ext cx="2794000"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b="1" dirty="0">
                <a:latin typeface="Arial" charset="0"/>
              </a:rPr>
              <a:t>LPE/via-hole technology</a:t>
            </a:r>
          </a:p>
          <a:p>
            <a:pPr eaLnBrk="1" hangingPunct="1">
              <a:spcBef>
                <a:spcPct val="50000"/>
              </a:spcBef>
            </a:pPr>
            <a:r>
              <a:rPr lang="en-GB" sz="1200" b="1" dirty="0" smtClean="0">
                <a:latin typeface="Arial" charset="0"/>
              </a:rPr>
              <a:t>  Excellent </a:t>
            </a:r>
            <a:r>
              <a:rPr lang="en-GB" sz="1200" b="1" dirty="0">
                <a:latin typeface="Arial" charset="0"/>
              </a:rPr>
              <a:t>breakdown quality</a:t>
            </a:r>
          </a:p>
          <a:p>
            <a:pPr eaLnBrk="1" hangingPunct="1">
              <a:spcBef>
                <a:spcPct val="50000"/>
              </a:spcBef>
            </a:pPr>
            <a:r>
              <a:rPr lang="en-GB" sz="1200" b="1" dirty="0" smtClean="0">
                <a:latin typeface="Arial" charset="0"/>
              </a:rPr>
              <a:t>  High avalanche gain</a:t>
            </a:r>
            <a:endParaRPr lang="en-GB" sz="1200" b="1" dirty="0">
              <a:latin typeface="Arial" charset="0"/>
            </a:endParaRPr>
          </a:p>
          <a:p>
            <a:pPr eaLnBrk="1" hangingPunct="1">
              <a:spcBef>
                <a:spcPct val="50000"/>
              </a:spcBef>
            </a:pPr>
            <a:r>
              <a:rPr lang="en-GB" sz="1200" b="1" dirty="0" smtClean="0">
                <a:latin typeface="Arial" charset="0"/>
              </a:rPr>
              <a:t>  Panchromatic spectral response</a:t>
            </a:r>
          </a:p>
        </p:txBody>
      </p:sp>
      <p:sp>
        <p:nvSpPr>
          <p:cNvPr id="13364" name="Text Box 117"/>
          <p:cNvSpPr txBox="1">
            <a:spLocks noChangeArrowheads="1"/>
          </p:cNvSpPr>
          <p:nvPr/>
        </p:nvSpPr>
        <p:spPr bwMode="auto">
          <a:xfrm>
            <a:off x="5651500" y="4648200"/>
            <a:ext cx="2552700"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b="1" dirty="0">
                <a:latin typeface="Arial" charset="0"/>
              </a:rPr>
              <a:t>MOVPE/mesa technology</a:t>
            </a:r>
          </a:p>
          <a:p>
            <a:pPr eaLnBrk="1" hangingPunct="1">
              <a:spcBef>
                <a:spcPct val="50000"/>
              </a:spcBef>
            </a:pPr>
            <a:r>
              <a:rPr lang="en-GB" sz="1200" b="1" dirty="0" smtClean="0">
                <a:latin typeface="Arial" charset="0"/>
              </a:rPr>
              <a:t>  Higher operating temperature</a:t>
            </a:r>
            <a:endParaRPr lang="en-GB" sz="1200" b="1" dirty="0">
              <a:latin typeface="Arial" charset="0"/>
            </a:endParaRPr>
          </a:p>
          <a:p>
            <a:pPr eaLnBrk="1" hangingPunct="1">
              <a:spcBef>
                <a:spcPct val="50000"/>
              </a:spcBef>
            </a:pPr>
            <a:r>
              <a:rPr lang="en-GB" sz="1200" b="1" dirty="0" smtClean="0">
                <a:latin typeface="Arial" charset="0"/>
              </a:rPr>
              <a:t>  High avalanche QE</a:t>
            </a:r>
          </a:p>
          <a:p>
            <a:pPr eaLnBrk="1" hangingPunct="1">
              <a:spcBef>
                <a:spcPct val="50000"/>
              </a:spcBef>
            </a:pPr>
            <a:r>
              <a:rPr lang="en-GB" sz="1200" b="1" dirty="0" smtClean="0">
                <a:latin typeface="Arial" charset="0"/>
              </a:rPr>
              <a:t>  Few pixel defects</a:t>
            </a:r>
          </a:p>
          <a:p>
            <a:pPr eaLnBrk="1" hangingPunct="1">
              <a:spcBef>
                <a:spcPct val="50000"/>
              </a:spcBef>
            </a:pPr>
            <a:r>
              <a:rPr lang="en-GB" sz="1200" b="1" dirty="0">
                <a:latin typeface="Arial" charset="0"/>
              </a:rPr>
              <a:t> </a:t>
            </a:r>
            <a:r>
              <a:rPr lang="en-GB" sz="1200" b="1" dirty="0" smtClean="0">
                <a:latin typeface="Arial" charset="0"/>
              </a:rPr>
              <a:t> Low excess noise F</a:t>
            </a:r>
          </a:p>
          <a:p>
            <a:pPr eaLnBrk="1" hangingPunct="1">
              <a:spcBef>
                <a:spcPct val="50000"/>
              </a:spcBef>
            </a:pPr>
            <a:r>
              <a:rPr lang="en-GB" sz="1200" b="1" dirty="0" smtClean="0">
                <a:latin typeface="Arial" charset="0"/>
              </a:rPr>
              <a:t>  Wafer scale processing</a:t>
            </a:r>
          </a:p>
        </p:txBody>
      </p:sp>
      <p:sp>
        <p:nvSpPr>
          <p:cNvPr id="96" name="Rectangle 2"/>
          <p:cNvSpPr txBox="1">
            <a:spLocks noChangeArrowheads="1"/>
          </p:cNvSpPr>
          <p:nvPr/>
        </p:nvSpPr>
        <p:spPr bwMode="auto">
          <a:xfrm>
            <a:off x="1141015" y="1114425"/>
            <a:ext cx="2321719"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2500"/>
          </a:bodyPr>
          <a:lstStyle>
            <a:lvl1pPr algn="l" rtl="0" eaLnBrk="0" fontAlgn="base" hangingPunct="0">
              <a:spcBef>
                <a:spcPct val="0"/>
              </a:spcBef>
              <a:spcAft>
                <a:spcPct val="0"/>
              </a:spcAft>
              <a:defRPr sz="4000" b="1">
                <a:solidFill>
                  <a:srgbClr val="0067A1"/>
                </a:solidFill>
                <a:latin typeface="+mj-lt"/>
                <a:ea typeface="+mj-ea"/>
                <a:cs typeface="+mj-cs"/>
              </a:defRPr>
            </a:lvl1pPr>
            <a:lvl2pPr algn="l" rtl="0" eaLnBrk="0" fontAlgn="base" hangingPunct="0">
              <a:spcBef>
                <a:spcPct val="0"/>
              </a:spcBef>
              <a:spcAft>
                <a:spcPct val="0"/>
              </a:spcAft>
              <a:defRPr sz="4000" b="1">
                <a:solidFill>
                  <a:srgbClr val="0067A1"/>
                </a:solidFill>
                <a:latin typeface="Calibri" pitchFamily="34" charset="0"/>
              </a:defRPr>
            </a:lvl2pPr>
            <a:lvl3pPr algn="l" rtl="0" eaLnBrk="0" fontAlgn="base" hangingPunct="0">
              <a:spcBef>
                <a:spcPct val="0"/>
              </a:spcBef>
              <a:spcAft>
                <a:spcPct val="0"/>
              </a:spcAft>
              <a:defRPr sz="4000" b="1">
                <a:solidFill>
                  <a:srgbClr val="0067A1"/>
                </a:solidFill>
                <a:latin typeface="Calibri" pitchFamily="34" charset="0"/>
              </a:defRPr>
            </a:lvl3pPr>
            <a:lvl4pPr algn="l" rtl="0" eaLnBrk="0" fontAlgn="base" hangingPunct="0">
              <a:spcBef>
                <a:spcPct val="0"/>
              </a:spcBef>
              <a:spcAft>
                <a:spcPct val="0"/>
              </a:spcAft>
              <a:defRPr sz="4000" b="1">
                <a:solidFill>
                  <a:srgbClr val="0067A1"/>
                </a:solidFill>
                <a:latin typeface="Calibri" pitchFamily="34" charset="0"/>
              </a:defRPr>
            </a:lvl4pPr>
            <a:lvl5pPr algn="l" rtl="0" eaLnBrk="0" fontAlgn="base" hangingPunct="0">
              <a:spcBef>
                <a:spcPct val="0"/>
              </a:spcBef>
              <a:spcAft>
                <a:spcPct val="0"/>
              </a:spcAft>
              <a:defRPr sz="4000" b="1">
                <a:solidFill>
                  <a:srgbClr val="0067A1"/>
                </a:solidFill>
                <a:latin typeface="Calibri" pitchFamily="34" charset="0"/>
              </a:defRPr>
            </a:lvl5pPr>
            <a:lvl6pPr marL="457200" algn="l" rtl="0" fontAlgn="base">
              <a:spcBef>
                <a:spcPct val="0"/>
              </a:spcBef>
              <a:spcAft>
                <a:spcPct val="0"/>
              </a:spcAft>
              <a:defRPr sz="4000" b="1">
                <a:solidFill>
                  <a:srgbClr val="0067A1"/>
                </a:solidFill>
                <a:latin typeface="Calibri" pitchFamily="34" charset="0"/>
              </a:defRPr>
            </a:lvl6pPr>
            <a:lvl7pPr marL="914400" algn="l" rtl="0" fontAlgn="base">
              <a:spcBef>
                <a:spcPct val="0"/>
              </a:spcBef>
              <a:spcAft>
                <a:spcPct val="0"/>
              </a:spcAft>
              <a:defRPr sz="4000" b="1">
                <a:solidFill>
                  <a:srgbClr val="0067A1"/>
                </a:solidFill>
                <a:latin typeface="Calibri" pitchFamily="34" charset="0"/>
              </a:defRPr>
            </a:lvl7pPr>
            <a:lvl8pPr marL="1371600" algn="l" rtl="0" fontAlgn="base">
              <a:spcBef>
                <a:spcPct val="0"/>
              </a:spcBef>
              <a:spcAft>
                <a:spcPct val="0"/>
              </a:spcAft>
              <a:defRPr sz="4000" b="1">
                <a:solidFill>
                  <a:srgbClr val="0067A1"/>
                </a:solidFill>
                <a:latin typeface="Calibri" pitchFamily="34" charset="0"/>
              </a:defRPr>
            </a:lvl8pPr>
            <a:lvl9pPr marL="1828800" algn="l" rtl="0" fontAlgn="base">
              <a:spcBef>
                <a:spcPct val="0"/>
              </a:spcBef>
              <a:spcAft>
                <a:spcPct val="0"/>
              </a:spcAft>
              <a:defRPr sz="4000" b="1">
                <a:solidFill>
                  <a:srgbClr val="0067A1"/>
                </a:solidFill>
                <a:latin typeface="Calibri" pitchFamily="34" charset="0"/>
              </a:defRPr>
            </a:lvl9pPr>
          </a:lstStyle>
          <a:p>
            <a:pPr eaLnBrk="1" hangingPunct="1"/>
            <a:r>
              <a:rPr lang="en-GB" sz="1800" dirty="0" smtClean="0"/>
              <a:t>Selex (UK) and DRS (US)</a:t>
            </a:r>
          </a:p>
        </p:txBody>
      </p:sp>
      <p:sp>
        <p:nvSpPr>
          <p:cNvPr id="97" name="Rectangle 2"/>
          <p:cNvSpPr txBox="1">
            <a:spLocks noChangeArrowheads="1"/>
          </p:cNvSpPr>
          <p:nvPr/>
        </p:nvSpPr>
        <p:spPr bwMode="auto">
          <a:xfrm>
            <a:off x="5669280" y="1114424"/>
            <a:ext cx="2321719"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a:bodyPr>
          <a:lstStyle>
            <a:lvl1pPr algn="l" rtl="0" eaLnBrk="0" fontAlgn="base" hangingPunct="0">
              <a:spcBef>
                <a:spcPct val="0"/>
              </a:spcBef>
              <a:spcAft>
                <a:spcPct val="0"/>
              </a:spcAft>
              <a:defRPr sz="4000" b="1">
                <a:solidFill>
                  <a:srgbClr val="0067A1"/>
                </a:solidFill>
                <a:latin typeface="+mj-lt"/>
                <a:ea typeface="+mj-ea"/>
                <a:cs typeface="+mj-cs"/>
              </a:defRPr>
            </a:lvl1pPr>
            <a:lvl2pPr algn="l" rtl="0" eaLnBrk="0" fontAlgn="base" hangingPunct="0">
              <a:spcBef>
                <a:spcPct val="0"/>
              </a:spcBef>
              <a:spcAft>
                <a:spcPct val="0"/>
              </a:spcAft>
              <a:defRPr sz="4000" b="1">
                <a:solidFill>
                  <a:srgbClr val="0067A1"/>
                </a:solidFill>
                <a:latin typeface="Calibri" pitchFamily="34" charset="0"/>
              </a:defRPr>
            </a:lvl2pPr>
            <a:lvl3pPr algn="l" rtl="0" eaLnBrk="0" fontAlgn="base" hangingPunct="0">
              <a:spcBef>
                <a:spcPct val="0"/>
              </a:spcBef>
              <a:spcAft>
                <a:spcPct val="0"/>
              </a:spcAft>
              <a:defRPr sz="4000" b="1">
                <a:solidFill>
                  <a:srgbClr val="0067A1"/>
                </a:solidFill>
                <a:latin typeface="Calibri" pitchFamily="34" charset="0"/>
              </a:defRPr>
            </a:lvl3pPr>
            <a:lvl4pPr algn="l" rtl="0" eaLnBrk="0" fontAlgn="base" hangingPunct="0">
              <a:spcBef>
                <a:spcPct val="0"/>
              </a:spcBef>
              <a:spcAft>
                <a:spcPct val="0"/>
              </a:spcAft>
              <a:defRPr sz="4000" b="1">
                <a:solidFill>
                  <a:srgbClr val="0067A1"/>
                </a:solidFill>
                <a:latin typeface="Calibri" pitchFamily="34" charset="0"/>
              </a:defRPr>
            </a:lvl4pPr>
            <a:lvl5pPr algn="l" rtl="0" eaLnBrk="0" fontAlgn="base" hangingPunct="0">
              <a:spcBef>
                <a:spcPct val="0"/>
              </a:spcBef>
              <a:spcAft>
                <a:spcPct val="0"/>
              </a:spcAft>
              <a:defRPr sz="4000" b="1">
                <a:solidFill>
                  <a:srgbClr val="0067A1"/>
                </a:solidFill>
                <a:latin typeface="Calibri" pitchFamily="34" charset="0"/>
              </a:defRPr>
            </a:lvl5pPr>
            <a:lvl6pPr marL="457200" algn="l" rtl="0" fontAlgn="base">
              <a:spcBef>
                <a:spcPct val="0"/>
              </a:spcBef>
              <a:spcAft>
                <a:spcPct val="0"/>
              </a:spcAft>
              <a:defRPr sz="4000" b="1">
                <a:solidFill>
                  <a:srgbClr val="0067A1"/>
                </a:solidFill>
                <a:latin typeface="Calibri" pitchFamily="34" charset="0"/>
              </a:defRPr>
            </a:lvl6pPr>
            <a:lvl7pPr marL="914400" algn="l" rtl="0" fontAlgn="base">
              <a:spcBef>
                <a:spcPct val="0"/>
              </a:spcBef>
              <a:spcAft>
                <a:spcPct val="0"/>
              </a:spcAft>
              <a:defRPr sz="4000" b="1">
                <a:solidFill>
                  <a:srgbClr val="0067A1"/>
                </a:solidFill>
                <a:latin typeface="Calibri" pitchFamily="34" charset="0"/>
              </a:defRPr>
            </a:lvl7pPr>
            <a:lvl8pPr marL="1371600" algn="l" rtl="0" fontAlgn="base">
              <a:spcBef>
                <a:spcPct val="0"/>
              </a:spcBef>
              <a:spcAft>
                <a:spcPct val="0"/>
              </a:spcAft>
              <a:defRPr sz="4000" b="1">
                <a:solidFill>
                  <a:srgbClr val="0067A1"/>
                </a:solidFill>
                <a:latin typeface="Calibri" pitchFamily="34" charset="0"/>
              </a:defRPr>
            </a:lvl8pPr>
            <a:lvl9pPr marL="1828800" algn="l" rtl="0" fontAlgn="base">
              <a:spcBef>
                <a:spcPct val="0"/>
              </a:spcBef>
              <a:spcAft>
                <a:spcPct val="0"/>
              </a:spcAft>
              <a:defRPr sz="4000" b="1">
                <a:solidFill>
                  <a:srgbClr val="0067A1"/>
                </a:solidFill>
                <a:latin typeface="Calibri" pitchFamily="34" charset="0"/>
              </a:defRPr>
            </a:lvl9pPr>
          </a:lstStyle>
          <a:p>
            <a:pPr eaLnBrk="1" hangingPunct="1"/>
            <a:r>
              <a:rPr lang="en-GB" sz="1800" dirty="0" smtClean="0"/>
              <a:t>Selex (UK)</a:t>
            </a:r>
          </a:p>
        </p:txBody>
      </p:sp>
    </p:spTree>
    <p:extLst>
      <p:ext uri="{BB962C8B-B14F-4D97-AF65-F5344CB8AC3E}">
        <p14:creationId xmlns:p14="http://schemas.microsoft.com/office/powerpoint/2010/main" val="246323149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1285876" y="342816"/>
            <a:ext cx="5126037" cy="542925"/>
          </a:xfrm>
        </p:spPr>
        <p:txBody>
          <a:bodyPr>
            <a:normAutofit/>
          </a:bodyPr>
          <a:lstStyle/>
          <a:p>
            <a:pPr eaLnBrk="1" hangingPunct="1"/>
            <a:r>
              <a:rPr lang="en-GB" sz="2400" b="1" dirty="0" smtClean="0"/>
              <a:t>Avalanche photodiode technologies : </a:t>
            </a:r>
          </a:p>
        </p:txBody>
      </p:sp>
      <p:sp>
        <p:nvSpPr>
          <p:cNvPr id="13315" name="Rectangle 3"/>
          <p:cNvSpPr>
            <a:spLocks noChangeArrowheads="1"/>
          </p:cNvSpPr>
          <p:nvPr/>
        </p:nvSpPr>
        <p:spPr bwMode="auto">
          <a:xfrm flipV="1">
            <a:off x="4905375" y="1958881"/>
            <a:ext cx="3568700" cy="481013"/>
          </a:xfrm>
          <a:prstGeom prst="rect">
            <a:avLst/>
          </a:prstGeom>
          <a:gradFill rotWithShape="0">
            <a:gsLst>
              <a:gs pos="0">
                <a:srgbClr val="99CCFF"/>
              </a:gs>
              <a:gs pos="100000">
                <a:srgbClr val="ABFFC1"/>
              </a:gs>
            </a:gsLst>
            <a:lin ang="5400000" scaled="1"/>
          </a:gradFill>
          <a:ln w="9525">
            <a:solidFill>
              <a:srgbClr val="000000"/>
            </a:solidFill>
            <a:miter lim="800000"/>
            <a:headEnd/>
            <a:tailEnd/>
          </a:ln>
        </p:spPr>
        <p:txBody>
          <a:bodyPr/>
          <a:lstStyle/>
          <a:p>
            <a:endParaRPr lang="en-GB"/>
          </a:p>
        </p:txBody>
      </p:sp>
      <p:sp>
        <p:nvSpPr>
          <p:cNvPr id="13316" name="Rectangle 5"/>
          <p:cNvSpPr>
            <a:spLocks noChangeArrowheads="1"/>
          </p:cNvSpPr>
          <p:nvPr/>
        </p:nvSpPr>
        <p:spPr bwMode="auto">
          <a:xfrm>
            <a:off x="4899025" y="1455644"/>
            <a:ext cx="3575050" cy="542925"/>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7" name="Rectangle 6"/>
          <p:cNvSpPr>
            <a:spLocks noChangeArrowheads="1"/>
          </p:cNvSpPr>
          <p:nvPr/>
        </p:nvSpPr>
        <p:spPr bwMode="auto">
          <a:xfrm>
            <a:off x="4906963" y="2427194"/>
            <a:ext cx="3567112" cy="236537"/>
          </a:xfrm>
          <a:prstGeom prst="rect">
            <a:avLst/>
          </a:prstGeom>
          <a:solidFill>
            <a:srgbClr val="FFCC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18" name="Rectangle 7"/>
          <p:cNvSpPr>
            <a:spLocks noChangeArrowheads="1"/>
          </p:cNvSpPr>
          <p:nvPr/>
        </p:nvSpPr>
        <p:spPr bwMode="auto">
          <a:xfrm flipV="1">
            <a:off x="4914900" y="2652619"/>
            <a:ext cx="3551238" cy="85725"/>
          </a:xfrm>
          <a:prstGeom prst="rect">
            <a:avLst/>
          </a:prstGeom>
          <a:solidFill>
            <a:srgbClr val="FF0000"/>
          </a:solidFill>
          <a:ln w="9525">
            <a:solidFill>
              <a:srgbClr val="000000"/>
            </a:solidFill>
            <a:miter lim="800000"/>
            <a:headEnd/>
            <a:tailEnd/>
          </a:ln>
        </p:spPr>
        <p:txBody>
          <a:bodyPr/>
          <a:lstStyle/>
          <a:p>
            <a:endParaRPr lang="en-GB"/>
          </a:p>
        </p:txBody>
      </p:sp>
      <p:sp>
        <p:nvSpPr>
          <p:cNvPr id="13325" name="Text Box 18"/>
          <p:cNvSpPr txBox="1">
            <a:spLocks noChangeArrowheads="1"/>
          </p:cNvSpPr>
          <p:nvPr/>
        </p:nvSpPr>
        <p:spPr bwMode="auto">
          <a:xfrm>
            <a:off x="6411913" y="2406556"/>
            <a:ext cx="14763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000" b="1" dirty="0">
                <a:latin typeface="Arial" charset="0"/>
              </a:rPr>
              <a:t>Avalanche </a:t>
            </a:r>
            <a:r>
              <a:rPr lang="en-GB" sz="1000" b="1" dirty="0" smtClean="0">
                <a:latin typeface="Arial" charset="0"/>
              </a:rPr>
              <a:t>region</a:t>
            </a:r>
            <a:endParaRPr lang="en-GB" sz="1200" b="1" baseline="30000" dirty="0">
              <a:latin typeface="Arial" charset="0"/>
            </a:endParaRPr>
          </a:p>
        </p:txBody>
      </p:sp>
      <p:sp>
        <p:nvSpPr>
          <p:cNvPr id="13326" name="Line 19"/>
          <p:cNvSpPr>
            <a:spLocks noChangeShapeType="1"/>
          </p:cNvSpPr>
          <p:nvPr/>
        </p:nvSpPr>
        <p:spPr bwMode="auto">
          <a:xfrm flipH="1">
            <a:off x="6791325" y="1498506"/>
            <a:ext cx="1588" cy="8016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3" name="Groupe 2"/>
          <p:cNvGrpSpPr/>
          <p:nvPr/>
        </p:nvGrpSpPr>
        <p:grpSpPr>
          <a:xfrm>
            <a:off x="5884863" y="2182719"/>
            <a:ext cx="306387" cy="476250"/>
            <a:chOff x="5884863" y="2182719"/>
            <a:chExt cx="306387" cy="476250"/>
          </a:xfrm>
        </p:grpSpPr>
        <p:sp>
          <p:nvSpPr>
            <p:cNvPr id="13327" name="Line 31"/>
            <p:cNvSpPr>
              <a:spLocks noChangeShapeType="1"/>
            </p:cNvSpPr>
            <p:nvPr/>
          </p:nvSpPr>
          <p:spPr bwMode="auto">
            <a:xfrm flipH="1">
              <a:off x="6029325" y="2182719"/>
              <a:ext cx="0" cy="47625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8" name="Line 32"/>
            <p:cNvSpPr>
              <a:spLocks noChangeShapeType="1"/>
            </p:cNvSpPr>
            <p:nvPr/>
          </p:nvSpPr>
          <p:spPr bwMode="auto">
            <a:xfrm>
              <a:off x="6029325" y="2420844"/>
              <a:ext cx="161925" cy="200025"/>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29" name="Line 33"/>
            <p:cNvSpPr>
              <a:spLocks noChangeShapeType="1"/>
            </p:cNvSpPr>
            <p:nvPr/>
          </p:nvSpPr>
          <p:spPr bwMode="auto">
            <a:xfrm flipH="1">
              <a:off x="5884863" y="2411319"/>
              <a:ext cx="133350" cy="225425"/>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330" name="Line 39"/>
          <p:cNvSpPr>
            <a:spLocks noChangeShapeType="1"/>
          </p:cNvSpPr>
          <p:nvPr/>
        </p:nvSpPr>
        <p:spPr bwMode="auto">
          <a:xfrm flipV="1">
            <a:off x="4905375" y="1450881"/>
            <a:ext cx="0" cy="5905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1" name="Line 40"/>
          <p:cNvSpPr>
            <a:spLocks noChangeShapeType="1"/>
          </p:cNvSpPr>
          <p:nvPr/>
        </p:nvSpPr>
        <p:spPr bwMode="auto">
          <a:xfrm>
            <a:off x="4895850" y="1450881"/>
            <a:ext cx="3576638"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2" name="Line 41"/>
          <p:cNvSpPr>
            <a:spLocks noChangeShapeType="1"/>
          </p:cNvSpPr>
          <p:nvPr/>
        </p:nvSpPr>
        <p:spPr bwMode="auto">
          <a:xfrm flipV="1">
            <a:off x="8472488" y="1446119"/>
            <a:ext cx="0" cy="5476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33" name="AutoShape 42"/>
          <p:cNvSpPr>
            <a:spLocks noChangeArrowheads="1"/>
          </p:cNvSpPr>
          <p:nvPr/>
        </p:nvSpPr>
        <p:spPr bwMode="auto">
          <a:xfrm flipH="1" flipV="1">
            <a:off x="5267325" y="2217644"/>
            <a:ext cx="342900" cy="523875"/>
          </a:xfrm>
          <a:custGeom>
            <a:avLst/>
            <a:gdLst>
              <a:gd name="T0" fmla="*/ 300038 w 21600"/>
              <a:gd name="T1" fmla="*/ 261938 h 21600"/>
              <a:gd name="T2" fmla="*/ 171450 w 21600"/>
              <a:gd name="T3" fmla="*/ 523875 h 21600"/>
              <a:gd name="T4" fmla="*/ 42863 w 21600"/>
              <a:gd name="T5" fmla="*/ 261938 h 21600"/>
              <a:gd name="T6" fmla="*/ 17145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34" name="AutoShape 43"/>
          <p:cNvSpPr>
            <a:spLocks noChangeArrowheads="1"/>
          </p:cNvSpPr>
          <p:nvPr/>
        </p:nvSpPr>
        <p:spPr bwMode="auto">
          <a:xfrm flipH="1" flipV="1">
            <a:off x="7769225" y="2228756"/>
            <a:ext cx="342900" cy="523875"/>
          </a:xfrm>
          <a:custGeom>
            <a:avLst/>
            <a:gdLst>
              <a:gd name="T0" fmla="*/ 300038 w 21600"/>
              <a:gd name="T1" fmla="*/ 261938 h 21600"/>
              <a:gd name="T2" fmla="*/ 171450 w 21600"/>
              <a:gd name="T3" fmla="*/ 523875 h 21600"/>
              <a:gd name="T4" fmla="*/ 42863 w 21600"/>
              <a:gd name="T5" fmla="*/ 261938 h 21600"/>
              <a:gd name="T6" fmla="*/ 171450 w 21600"/>
              <a:gd name="T7" fmla="*/ 0 h 21600"/>
              <a:gd name="T8" fmla="*/ 0 60000 65536"/>
              <a:gd name="T9" fmla="*/ 0 60000 65536"/>
              <a:gd name="T10" fmla="*/ 0 60000 65536"/>
              <a:gd name="T11" fmla="*/ 0 60000 65536"/>
              <a:gd name="T12" fmla="*/ 4500 w 21600"/>
              <a:gd name="T13" fmla="*/ 4500 h 21600"/>
              <a:gd name="T14" fmla="*/ 17100 w 21600"/>
              <a:gd name="T15" fmla="*/ 17100 h 21600"/>
            </a:gdLst>
            <a:ahLst/>
            <a:cxnLst>
              <a:cxn ang="T8">
                <a:pos x="T0" y="T1"/>
              </a:cxn>
              <a:cxn ang="T9">
                <a:pos x="T2" y="T3"/>
              </a:cxn>
              <a:cxn ang="T10">
                <a:pos x="T4" y="T5"/>
              </a:cxn>
              <a:cxn ang="T11">
                <a:pos x="T6" y="T7"/>
              </a:cxn>
            </a:cxnLst>
            <a:rect l="T12" t="T13" r="T14" b="T15"/>
            <a:pathLst>
              <a:path w="21600" h="21600">
                <a:moveTo>
                  <a:pt x="0" y="0"/>
                </a:moveTo>
                <a:lnTo>
                  <a:pt x="5400" y="21600"/>
                </a:lnTo>
                <a:lnTo>
                  <a:pt x="16200" y="21600"/>
                </a:lnTo>
                <a:lnTo>
                  <a:pt x="21600" y="0"/>
                </a:lnTo>
                <a:lnTo>
                  <a:pt x="0" y="0"/>
                </a:lnTo>
                <a:close/>
              </a:path>
            </a:pathLst>
          </a:custGeom>
          <a:solidFill>
            <a:schemeClr val="bg1"/>
          </a:solidFill>
          <a:ln w="9525">
            <a:solidFill>
              <a:schemeClr val="bg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35" name="Text Box 44"/>
          <p:cNvSpPr txBox="1">
            <a:spLocks noChangeArrowheads="1"/>
          </p:cNvSpPr>
          <p:nvPr/>
        </p:nvSpPr>
        <p:spPr bwMode="auto">
          <a:xfrm>
            <a:off x="6761163" y="1546131"/>
            <a:ext cx="1733550"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000" b="1" dirty="0" smtClean="0">
                <a:latin typeface="Arial" charset="0"/>
              </a:rPr>
              <a:t>Absorbing layer</a:t>
            </a:r>
            <a:endParaRPr lang="en-GB" sz="1000" b="1" baseline="30000" dirty="0">
              <a:latin typeface="Arial" charset="0"/>
            </a:endParaRPr>
          </a:p>
        </p:txBody>
      </p:sp>
      <p:grpSp>
        <p:nvGrpSpPr>
          <p:cNvPr id="2" name="Groupe 1"/>
          <p:cNvGrpSpPr/>
          <p:nvPr/>
        </p:nvGrpSpPr>
        <p:grpSpPr>
          <a:xfrm>
            <a:off x="4943475" y="2679491"/>
            <a:ext cx="3748087" cy="1236778"/>
            <a:chOff x="4943475" y="3143135"/>
            <a:chExt cx="3748087" cy="1236778"/>
          </a:xfrm>
        </p:grpSpPr>
        <p:sp>
          <p:nvSpPr>
            <p:cNvPr id="13319" name="Oval 8"/>
            <p:cNvSpPr>
              <a:spLocks noChangeArrowheads="1"/>
            </p:cNvSpPr>
            <p:nvPr/>
          </p:nvSpPr>
          <p:spPr bwMode="auto">
            <a:xfrm>
              <a:off x="6294438" y="3224213"/>
              <a:ext cx="801687" cy="52546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20" name="Rectangle 9"/>
            <p:cNvSpPr>
              <a:spLocks noChangeArrowheads="1"/>
            </p:cNvSpPr>
            <p:nvPr/>
          </p:nvSpPr>
          <p:spPr bwMode="auto">
            <a:xfrm>
              <a:off x="6186488" y="3190875"/>
              <a:ext cx="1030287" cy="1095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21" name="Rectangle 10"/>
            <p:cNvSpPr>
              <a:spLocks noChangeArrowheads="1"/>
            </p:cNvSpPr>
            <p:nvPr/>
          </p:nvSpPr>
          <p:spPr bwMode="auto">
            <a:xfrm>
              <a:off x="5764213" y="3711575"/>
              <a:ext cx="1874837" cy="11271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13322" name="Group 11"/>
            <p:cNvGrpSpPr>
              <a:grpSpLocks/>
            </p:cNvGrpSpPr>
            <p:nvPr/>
          </p:nvGrpSpPr>
          <p:grpSpPr bwMode="auto">
            <a:xfrm flipV="1">
              <a:off x="4943475" y="3824288"/>
              <a:ext cx="3535363" cy="555625"/>
              <a:chOff x="4320" y="11446"/>
              <a:chExt cx="2592" cy="2919"/>
            </a:xfrm>
          </p:grpSpPr>
          <p:sp>
            <p:nvSpPr>
              <p:cNvPr id="13405" name="Rectangle 12"/>
              <p:cNvSpPr>
                <a:spLocks noChangeArrowheads="1"/>
              </p:cNvSpPr>
              <p:nvPr/>
            </p:nvSpPr>
            <p:spPr bwMode="auto">
              <a:xfrm>
                <a:off x="4325" y="11446"/>
                <a:ext cx="2587" cy="2736"/>
              </a:xfrm>
              <a:prstGeom prst="rect">
                <a:avLst/>
              </a:prstGeom>
              <a:gradFill rotWithShape="0">
                <a:gsLst>
                  <a:gs pos="0">
                    <a:srgbClr val="FFFFFF"/>
                  </a:gs>
                  <a:gs pos="100000">
                    <a:srgbClr val="767676"/>
                  </a:gs>
                </a:gsLst>
                <a:lin ang="5400000" scaled="1"/>
              </a:gradFill>
              <a:ln w="9525">
                <a:solidFill>
                  <a:srgbClr val="000000"/>
                </a:solidFill>
                <a:miter lim="800000"/>
                <a:headEnd/>
                <a:tailEnd/>
              </a:ln>
            </p:spPr>
            <p:txBody>
              <a:bodyPr/>
              <a:lstStyle/>
              <a:p>
                <a:endParaRPr lang="en-GB"/>
              </a:p>
            </p:txBody>
          </p:sp>
          <p:sp>
            <p:nvSpPr>
              <p:cNvPr id="13406" name="Rectangle 13"/>
              <p:cNvSpPr>
                <a:spLocks noChangeArrowheads="1"/>
              </p:cNvSpPr>
              <p:nvPr/>
            </p:nvSpPr>
            <p:spPr bwMode="auto">
              <a:xfrm>
                <a:off x="4320" y="14221"/>
                <a:ext cx="2587" cy="144"/>
              </a:xfrm>
              <a:prstGeom prst="rect">
                <a:avLst/>
              </a:prstGeom>
              <a:solidFill>
                <a:srgbClr val="FF0000"/>
              </a:solidFill>
              <a:ln w="9525">
                <a:solidFill>
                  <a:srgbClr val="000000"/>
                </a:solidFill>
                <a:miter lim="800000"/>
                <a:headEnd/>
                <a:tailEnd/>
              </a:ln>
            </p:spPr>
            <p:txBody>
              <a:bodyPr/>
              <a:lstStyle/>
              <a:p>
                <a:endParaRPr lang="en-GB"/>
              </a:p>
            </p:txBody>
          </p:sp>
        </p:grpSp>
        <p:sp>
          <p:nvSpPr>
            <p:cNvPr id="13323" name="Rectangle 14"/>
            <p:cNvSpPr>
              <a:spLocks noChangeArrowheads="1"/>
            </p:cNvSpPr>
            <p:nvPr/>
          </p:nvSpPr>
          <p:spPr bwMode="auto">
            <a:xfrm>
              <a:off x="8297863" y="3698875"/>
              <a:ext cx="176212" cy="1143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24" name="Rectangle 15"/>
            <p:cNvSpPr>
              <a:spLocks noChangeArrowheads="1"/>
            </p:cNvSpPr>
            <p:nvPr/>
          </p:nvSpPr>
          <p:spPr bwMode="auto">
            <a:xfrm>
              <a:off x="4948238" y="3716338"/>
              <a:ext cx="160337" cy="10318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36" name="Text Box 45"/>
            <p:cNvSpPr txBox="1">
              <a:spLocks noChangeArrowheads="1"/>
            </p:cNvSpPr>
            <p:nvPr/>
          </p:nvSpPr>
          <p:spPr bwMode="auto">
            <a:xfrm>
              <a:off x="7216775" y="3143135"/>
              <a:ext cx="147478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000" b="1" dirty="0" smtClean="0">
                  <a:latin typeface="Arial" charset="0"/>
                </a:rPr>
                <a:t>Collection layer</a:t>
              </a:r>
              <a:endParaRPr lang="en-GB" sz="1000" b="1" dirty="0">
                <a:latin typeface="Arial" charset="0"/>
              </a:endParaRPr>
            </a:p>
          </p:txBody>
        </p:sp>
      </p:grpSp>
      <p:grpSp>
        <p:nvGrpSpPr>
          <p:cNvPr id="13337" name="Group 76"/>
          <p:cNvGrpSpPr>
            <a:grpSpLocks/>
          </p:cNvGrpSpPr>
          <p:nvPr/>
        </p:nvGrpSpPr>
        <p:grpSpPr bwMode="auto">
          <a:xfrm>
            <a:off x="5992813" y="1423894"/>
            <a:ext cx="76200" cy="747712"/>
            <a:chOff x="4075" y="889"/>
            <a:chExt cx="48" cy="471"/>
          </a:xfrm>
        </p:grpSpPr>
        <p:sp>
          <p:nvSpPr>
            <p:cNvPr id="13393" name="Freeform 46"/>
            <p:cNvSpPr>
              <a:spLocks/>
            </p:cNvSpPr>
            <p:nvPr/>
          </p:nvSpPr>
          <p:spPr bwMode="auto">
            <a:xfrm flipH="1">
              <a:off x="4085" y="1240"/>
              <a:ext cx="38" cy="59"/>
            </a:xfrm>
            <a:custGeom>
              <a:avLst/>
              <a:gdLst>
                <a:gd name="T0" fmla="*/ 1 w 306"/>
                <a:gd name="T1" fmla="*/ 0 h 546"/>
                <a:gd name="T2" fmla="*/ 1 w 306"/>
                <a:gd name="T3" fmla="*/ 8 h 546"/>
                <a:gd name="T4" fmla="*/ 5 w 306"/>
                <a:gd name="T5" fmla="*/ 19 h 546"/>
                <a:gd name="T6" fmla="*/ 16 w 306"/>
                <a:gd name="T7" fmla="*/ 29 h 546"/>
                <a:gd name="T8" fmla="*/ 29 w 306"/>
                <a:gd name="T9" fmla="*/ 39 h 546"/>
                <a:gd name="T10" fmla="*/ 37 w 306"/>
                <a:gd name="T11" fmla="*/ 49 h 546"/>
                <a:gd name="T12" fmla="*/ 38 w 306"/>
                <a:gd name="T13" fmla="*/ 59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394" name="Group 47"/>
            <p:cNvGrpSpPr>
              <a:grpSpLocks/>
            </p:cNvGrpSpPr>
            <p:nvPr/>
          </p:nvGrpSpPr>
          <p:grpSpPr bwMode="auto">
            <a:xfrm>
              <a:off x="4084" y="1122"/>
              <a:ext cx="39" cy="118"/>
              <a:chOff x="4326" y="2662"/>
              <a:chExt cx="310" cy="1076"/>
            </a:xfrm>
          </p:grpSpPr>
          <p:sp>
            <p:nvSpPr>
              <p:cNvPr id="13403" name="Freeform 48"/>
              <p:cNvSpPr>
                <a:spLocks/>
              </p:cNvSpPr>
              <p:nvPr/>
            </p:nvSpPr>
            <p:spPr bwMode="auto">
              <a:xfrm>
                <a:off x="4326" y="319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04" name="Freeform 49"/>
              <p:cNvSpPr>
                <a:spLocks/>
              </p:cNvSpPr>
              <p:nvPr/>
            </p:nvSpPr>
            <p:spPr bwMode="auto">
              <a:xfrm flipH="1">
                <a:off x="4330" y="266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95" name="Group 50"/>
            <p:cNvGrpSpPr>
              <a:grpSpLocks/>
            </p:cNvGrpSpPr>
            <p:nvPr/>
          </p:nvGrpSpPr>
          <p:grpSpPr bwMode="auto">
            <a:xfrm>
              <a:off x="4083" y="889"/>
              <a:ext cx="39" cy="235"/>
              <a:chOff x="4324" y="1592"/>
              <a:chExt cx="312" cy="2146"/>
            </a:xfrm>
          </p:grpSpPr>
          <p:grpSp>
            <p:nvGrpSpPr>
              <p:cNvPr id="13397" name="Group 51"/>
              <p:cNvGrpSpPr>
                <a:grpSpLocks/>
              </p:cNvGrpSpPr>
              <p:nvPr/>
            </p:nvGrpSpPr>
            <p:grpSpPr bwMode="auto">
              <a:xfrm>
                <a:off x="4326" y="2662"/>
                <a:ext cx="310" cy="1076"/>
                <a:chOff x="4326" y="2662"/>
                <a:chExt cx="310" cy="1076"/>
              </a:xfrm>
            </p:grpSpPr>
            <p:sp>
              <p:nvSpPr>
                <p:cNvPr id="13401" name="Freeform 52"/>
                <p:cNvSpPr>
                  <a:spLocks/>
                </p:cNvSpPr>
                <p:nvPr/>
              </p:nvSpPr>
              <p:spPr bwMode="auto">
                <a:xfrm>
                  <a:off x="4326" y="319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02" name="Freeform 53"/>
                <p:cNvSpPr>
                  <a:spLocks/>
                </p:cNvSpPr>
                <p:nvPr/>
              </p:nvSpPr>
              <p:spPr bwMode="auto">
                <a:xfrm flipH="1">
                  <a:off x="4330" y="266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98" name="Group 54"/>
              <p:cNvGrpSpPr>
                <a:grpSpLocks/>
              </p:cNvGrpSpPr>
              <p:nvPr/>
            </p:nvGrpSpPr>
            <p:grpSpPr bwMode="auto">
              <a:xfrm>
                <a:off x="4324" y="1592"/>
                <a:ext cx="310" cy="1076"/>
                <a:chOff x="4326" y="2662"/>
                <a:chExt cx="310" cy="1076"/>
              </a:xfrm>
            </p:grpSpPr>
            <p:sp>
              <p:nvSpPr>
                <p:cNvPr id="13399" name="Freeform 55"/>
                <p:cNvSpPr>
                  <a:spLocks/>
                </p:cNvSpPr>
                <p:nvPr/>
              </p:nvSpPr>
              <p:spPr bwMode="auto">
                <a:xfrm>
                  <a:off x="4326" y="319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400" name="Freeform 56"/>
                <p:cNvSpPr>
                  <a:spLocks/>
                </p:cNvSpPr>
                <p:nvPr/>
              </p:nvSpPr>
              <p:spPr bwMode="auto">
                <a:xfrm flipH="1">
                  <a:off x="4330" y="266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3396" name="AutoShape 57"/>
            <p:cNvSpPr>
              <a:spLocks noChangeArrowheads="1"/>
            </p:cNvSpPr>
            <p:nvPr/>
          </p:nvSpPr>
          <p:spPr bwMode="auto">
            <a:xfrm flipV="1">
              <a:off x="4075" y="1293"/>
              <a:ext cx="46" cy="67"/>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13338" name="Text Box 62"/>
          <p:cNvSpPr txBox="1">
            <a:spLocks noChangeArrowheads="1"/>
          </p:cNvSpPr>
          <p:nvPr/>
        </p:nvSpPr>
        <p:spPr bwMode="auto">
          <a:xfrm>
            <a:off x="5875338" y="1193706"/>
            <a:ext cx="447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000" b="1">
                <a:latin typeface="Arial" charset="0"/>
              </a:rPr>
              <a:t>hv</a:t>
            </a:r>
          </a:p>
        </p:txBody>
      </p:sp>
      <p:sp>
        <p:nvSpPr>
          <p:cNvPr id="13353" name="Text Box 90"/>
          <p:cNvSpPr txBox="1">
            <a:spLocks noChangeArrowheads="1"/>
          </p:cNvSpPr>
          <p:nvPr/>
        </p:nvSpPr>
        <p:spPr bwMode="auto">
          <a:xfrm>
            <a:off x="2746469" y="1247448"/>
            <a:ext cx="447675" cy="244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000" b="1" dirty="0" err="1">
                <a:latin typeface="Arial" charset="0"/>
              </a:rPr>
              <a:t>hv</a:t>
            </a:r>
            <a:endParaRPr lang="en-GB" sz="1000" b="1" dirty="0">
              <a:latin typeface="Arial" charset="0"/>
            </a:endParaRPr>
          </a:p>
        </p:txBody>
      </p:sp>
      <p:grpSp>
        <p:nvGrpSpPr>
          <p:cNvPr id="13362" name="Group 113"/>
          <p:cNvGrpSpPr>
            <a:grpSpLocks/>
          </p:cNvGrpSpPr>
          <p:nvPr/>
        </p:nvGrpSpPr>
        <p:grpSpPr bwMode="auto">
          <a:xfrm>
            <a:off x="5957888" y="2171606"/>
            <a:ext cx="119062" cy="104775"/>
            <a:chOff x="4786" y="2776"/>
            <a:chExt cx="75" cy="66"/>
          </a:xfrm>
        </p:grpSpPr>
        <p:sp>
          <p:nvSpPr>
            <p:cNvPr id="13365" name="Oval 114"/>
            <p:cNvSpPr>
              <a:spLocks noChangeArrowheads="1"/>
            </p:cNvSpPr>
            <p:nvPr/>
          </p:nvSpPr>
          <p:spPr bwMode="auto">
            <a:xfrm>
              <a:off x="4789" y="2776"/>
              <a:ext cx="72" cy="66"/>
            </a:xfrm>
            <a:prstGeom prst="ellipse">
              <a:avLst/>
            </a:prstGeom>
            <a:noFill/>
            <a:ln w="25400">
              <a:solidFill>
                <a:srgbClr val="FF33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3366" name="Line 115"/>
            <p:cNvSpPr>
              <a:spLocks noChangeShapeType="1"/>
            </p:cNvSpPr>
            <p:nvPr/>
          </p:nvSpPr>
          <p:spPr bwMode="auto">
            <a:xfrm>
              <a:off x="4786" y="2812"/>
              <a:ext cx="75"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3363" name="Text Box 116"/>
          <p:cNvSpPr txBox="1">
            <a:spLocks noChangeArrowheads="1"/>
          </p:cNvSpPr>
          <p:nvPr/>
        </p:nvSpPr>
        <p:spPr bwMode="auto">
          <a:xfrm>
            <a:off x="738138" y="4130630"/>
            <a:ext cx="2794000"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b="1" dirty="0" smtClean="0">
                <a:latin typeface="Arial" charset="0"/>
              </a:rPr>
              <a:t>Planar LPE technology</a:t>
            </a:r>
            <a:endParaRPr lang="en-GB" sz="1400" b="1" dirty="0">
              <a:latin typeface="Arial" charset="0"/>
            </a:endParaRPr>
          </a:p>
          <a:p>
            <a:pPr eaLnBrk="1" hangingPunct="1">
              <a:spcBef>
                <a:spcPct val="50000"/>
              </a:spcBef>
            </a:pPr>
            <a:r>
              <a:rPr lang="en-GB" sz="1200" b="1" dirty="0" smtClean="0">
                <a:latin typeface="Arial" charset="0"/>
              </a:rPr>
              <a:t>  Excellent </a:t>
            </a:r>
            <a:r>
              <a:rPr lang="en-GB" sz="1200" b="1" dirty="0">
                <a:latin typeface="Arial" charset="0"/>
              </a:rPr>
              <a:t>breakdown quality</a:t>
            </a:r>
          </a:p>
          <a:p>
            <a:pPr eaLnBrk="1" hangingPunct="1">
              <a:spcBef>
                <a:spcPct val="50000"/>
              </a:spcBef>
            </a:pPr>
            <a:r>
              <a:rPr lang="en-GB" sz="1200" b="1" dirty="0" smtClean="0">
                <a:latin typeface="Arial" charset="0"/>
              </a:rPr>
              <a:t>  High avalanche gain</a:t>
            </a:r>
            <a:endParaRPr lang="en-GB" sz="1200" b="1" dirty="0">
              <a:latin typeface="Arial" charset="0"/>
            </a:endParaRPr>
          </a:p>
          <a:p>
            <a:pPr eaLnBrk="1" hangingPunct="1">
              <a:spcBef>
                <a:spcPct val="50000"/>
              </a:spcBef>
            </a:pPr>
            <a:r>
              <a:rPr lang="en-GB" sz="1200" b="1" dirty="0" smtClean="0">
                <a:latin typeface="Arial" charset="0"/>
              </a:rPr>
              <a:t>  Panchromatic spectral response</a:t>
            </a:r>
          </a:p>
          <a:p>
            <a:pPr eaLnBrk="1" hangingPunct="1">
              <a:spcBef>
                <a:spcPct val="50000"/>
              </a:spcBef>
            </a:pPr>
            <a:r>
              <a:rPr lang="en-GB" sz="1200" b="1" dirty="0" smtClean="0">
                <a:latin typeface="Arial" charset="0"/>
              </a:rPr>
              <a:t>  Fast response</a:t>
            </a:r>
          </a:p>
          <a:p>
            <a:pPr eaLnBrk="1" hangingPunct="1">
              <a:spcBef>
                <a:spcPct val="50000"/>
              </a:spcBef>
            </a:pPr>
            <a:r>
              <a:rPr lang="en-GB" sz="1200" b="1" dirty="0" smtClean="0">
                <a:latin typeface="Arial" charset="0"/>
              </a:rPr>
              <a:t>Low gain dispersion</a:t>
            </a:r>
          </a:p>
          <a:p>
            <a:pPr eaLnBrk="1" hangingPunct="1">
              <a:spcBef>
                <a:spcPct val="50000"/>
              </a:spcBef>
            </a:pPr>
            <a:r>
              <a:rPr lang="en-GB" sz="1200" b="1" dirty="0" smtClean="0">
                <a:latin typeface="Arial" charset="0"/>
              </a:rPr>
              <a:t>Low dark current</a:t>
            </a:r>
          </a:p>
          <a:p>
            <a:pPr eaLnBrk="1" hangingPunct="1">
              <a:spcBef>
                <a:spcPct val="50000"/>
              </a:spcBef>
            </a:pPr>
            <a:r>
              <a:rPr lang="en-GB" sz="1200" b="1" dirty="0" smtClean="0">
                <a:latin typeface="Arial" charset="0"/>
              </a:rPr>
              <a:t>High operability</a:t>
            </a:r>
          </a:p>
        </p:txBody>
      </p:sp>
      <p:sp>
        <p:nvSpPr>
          <p:cNvPr id="13364" name="Text Box 117"/>
          <p:cNvSpPr txBox="1">
            <a:spLocks noChangeArrowheads="1"/>
          </p:cNvSpPr>
          <p:nvPr/>
        </p:nvSpPr>
        <p:spPr bwMode="auto">
          <a:xfrm>
            <a:off x="5651500" y="4648200"/>
            <a:ext cx="2552700" cy="14157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400" b="1" dirty="0" smtClean="0">
                <a:latin typeface="Arial" charset="0"/>
              </a:rPr>
              <a:t>MBE/mesa </a:t>
            </a:r>
            <a:r>
              <a:rPr lang="en-GB" sz="1400" b="1" dirty="0">
                <a:latin typeface="Arial" charset="0"/>
              </a:rPr>
              <a:t>technology</a:t>
            </a:r>
          </a:p>
          <a:p>
            <a:pPr eaLnBrk="1" hangingPunct="1">
              <a:spcBef>
                <a:spcPct val="50000"/>
              </a:spcBef>
            </a:pPr>
            <a:r>
              <a:rPr lang="en-GB" sz="1200" b="1" dirty="0" smtClean="0">
                <a:latin typeface="Arial" charset="0"/>
              </a:rPr>
              <a:t>  Higher operating temperature</a:t>
            </a:r>
            <a:endParaRPr lang="en-GB" sz="1200" b="1" dirty="0">
              <a:latin typeface="Arial" charset="0"/>
            </a:endParaRPr>
          </a:p>
          <a:p>
            <a:pPr eaLnBrk="1" hangingPunct="1">
              <a:spcBef>
                <a:spcPct val="50000"/>
              </a:spcBef>
            </a:pPr>
            <a:r>
              <a:rPr lang="en-GB" sz="1200" b="1" dirty="0" smtClean="0">
                <a:latin typeface="Arial" charset="0"/>
              </a:rPr>
              <a:t>  High avalanche QE</a:t>
            </a:r>
          </a:p>
          <a:p>
            <a:pPr eaLnBrk="1" hangingPunct="1">
              <a:spcBef>
                <a:spcPct val="50000"/>
              </a:spcBef>
            </a:pPr>
            <a:r>
              <a:rPr lang="en-GB" sz="1200" b="1" dirty="0" smtClean="0">
                <a:latin typeface="Arial" charset="0"/>
              </a:rPr>
              <a:t>  Fast response</a:t>
            </a:r>
          </a:p>
          <a:p>
            <a:pPr eaLnBrk="1" hangingPunct="1">
              <a:spcBef>
                <a:spcPct val="50000"/>
              </a:spcBef>
            </a:pPr>
            <a:r>
              <a:rPr lang="en-GB" sz="1200" b="1" dirty="0" smtClean="0">
                <a:latin typeface="Arial" charset="0"/>
              </a:rPr>
              <a:t>  Low F</a:t>
            </a:r>
          </a:p>
        </p:txBody>
      </p:sp>
      <p:sp>
        <p:nvSpPr>
          <p:cNvPr id="95" name="Rectangle 2"/>
          <p:cNvSpPr txBox="1">
            <a:spLocks noChangeArrowheads="1"/>
          </p:cNvSpPr>
          <p:nvPr/>
        </p:nvSpPr>
        <p:spPr bwMode="auto">
          <a:xfrm>
            <a:off x="308995" y="816659"/>
            <a:ext cx="3417302"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2500"/>
          </a:bodyPr>
          <a:lstStyle>
            <a:lvl1pPr algn="l" rtl="0" eaLnBrk="0" fontAlgn="base" hangingPunct="0">
              <a:spcBef>
                <a:spcPct val="0"/>
              </a:spcBef>
              <a:spcAft>
                <a:spcPct val="0"/>
              </a:spcAft>
              <a:defRPr sz="4000" b="1">
                <a:solidFill>
                  <a:srgbClr val="0067A1"/>
                </a:solidFill>
                <a:latin typeface="+mj-lt"/>
                <a:ea typeface="+mj-ea"/>
                <a:cs typeface="+mj-cs"/>
              </a:defRPr>
            </a:lvl1pPr>
            <a:lvl2pPr algn="l" rtl="0" eaLnBrk="0" fontAlgn="base" hangingPunct="0">
              <a:spcBef>
                <a:spcPct val="0"/>
              </a:spcBef>
              <a:spcAft>
                <a:spcPct val="0"/>
              </a:spcAft>
              <a:defRPr sz="4000" b="1">
                <a:solidFill>
                  <a:srgbClr val="0067A1"/>
                </a:solidFill>
                <a:latin typeface="Calibri" pitchFamily="34" charset="0"/>
              </a:defRPr>
            </a:lvl2pPr>
            <a:lvl3pPr algn="l" rtl="0" eaLnBrk="0" fontAlgn="base" hangingPunct="0">
              <a:spcBef>
                <a:spcPct val="0"/>
              </a:spcBef>
              <a:spcAft>
                <a:spcPct val="0"/>
              </a:spcAft>
              <a:defRPr sz="4000" b="1">
                <a:solidFill>
                  <a:srgbClr val="0067A1"/>
                </a:solidFill>
                <a:latin typeface="Calibri" pitchFamily="34" charset="0"/>
              </a:defRPr>
            </a:lvl3pPr>
            <a:lvl4pPr algn="l" rtl="0" eaLnBrk="0" fontAlgn="base" hangingPunct="0">
              <a:spcBef>
                <a:spcPct val="0"/>
              </a:spcBef>
              <a:spcAft>
                <a:spcPct val="0"/>
              </a:spcAft>
              <a:defRPr sz="4000" b="1">
                <a:solidFill>
                  <a:srgbClr val="0067A1"/>
                </a:solidFill>
                <a:latin typeface="Calibri" pitchFamily="34" charset="0"/>
              </a:defRPr>
            </a:lvl4pPr>
            <a:lvl5pPr algn="l" rtl="0" eaLnBrk="0" fontAlgn="base" hangingPunct="0">
              <a:spcBef>
                <a:spcPct val="0"/>
              </a:spcBef>
              <a:spcAft>
                <a:spcPct val="0"/>
              </a:spcAft>
              <a:defRPr sz="4000" b="1">
                <a:solidFill>
                  <a:srgbClr val="0067A1"/>
                </a:solidFill>
                <a:latin typeface="Calibri" pitchFamily="34" charset="0"/>
              </a:defRPr>
            </a:lvl5pPr>
            <a:lvl6pPr marL="457200" algn="l" rtl="0" fontAlgn="base">
              <a:spcBef>
                <a:spcPct val="0"/>
              </a:spcBef>
              <a:spcAft>
                <a:spcPct val="0"/>
              </a:spcAft>
              <a:defRPr sz="4000" b="1">
                <a:solidFill>
                  <a:srgbClr val="0067A1"/>
                </a:solidFill>
                <a:latin typeface="Calibri" pitchFamily="34" charset="0"/>
              </a:defRPr>
            </a:lvl6pPr>
            <a:lvl7pPr marL="914400" algn="l" rtl="0" fontAlgn="base">
              <a:spcBef>
                <a:spcPct val="0"/>
              </a:spcBef>
              <a:spcAft>
                <a:spcPct val="0"/>
              </a:spcAft>
              <a:defRPr sz="4000" b="1">
                <a:solidFill>
                  <a:srgbClr val="0067A1"/>
                </a:solidFill>
                <a:latin typeface="Calibri" pitchFamily="34" charset="0"/>
              </a:defRPr>
            </a:lvl7pPr>
            <a:lvl8pPr marL="1371600" algn="l" rtl="0" fontAlgn="base">
              <a:spcBef>
                <a:spcPct val="0"/>
              </a:spcBef>
              <a:spcAft>
                <a:spcPct val="0"/>
              </a:spcAft>
              <a:defRPr sz="4000" b="1">
                <a:solidFill>
                  <a:srgbClr val="0067A1"/>
                </a:solidFill>
                <a:latin typeface="Calibri" pitchFamily="34" charset="0"/>
              </a:defRPr>
            </a:lvl8pPr>
            <a:lvl9pPr marL="1828800" algn="l" rtl="0" fontAlgn="base">
              <a:spcBef>
                <a:spcPct val="0"/>
              </a:spcBef>
              <a:spcAft>
                <a:spcPct val="0"/>
              </a:spcAft>
              <a:defRPr sz="4000" b="1">
                <a:solidFill>
                  <a:srgbClr val="0067A1"/>
                </a:solidFill>
                <a:latin typeface="Calibri" pitchFamily="34" charset="0"/>
              </a:defRPr>
            </a:lvl9pPr>
          </a:lstStyle>
          <a:p>
            <a:pPr eaLnBrk="1" hangingPunct="1"/>
            <a:r>
              <a:rPr lang="en-GB" sz="1800" dirty="0" smtClean="0"/>
              <a:t>CEA-</a:t>
            </a:r>
            <a:r>
              <a:rPr lang="en-GB" sz="1800" dirty="0" err="1" smtClean="0"/>
              <a:t>Leti</a:t>
            </a:r>
            <a:r>
              <a:rPr lang="en-GB" sz="1800" dirty="0" smtClean="0"/>
              <a:t>/</a:t>
            </a:r>
            <a:r>
              <a:rPr lang="en-GB" sz="1800" dirty="0" err="1" smtClean="0"/>
              <a:t>Sofradir</a:t>
            </a:r>
            <a:r>
              <a:rPr lang="en-GB" sz="1800" dirty="0" smtClean="0"/>
              <a:t> (</a:t>
            </a:r>
            <a:r>
              <a:rPr lang="en-GB" sz="1800" dirty="0" err="1" smtClean="0"/>
              <a:t>Fr</a:t>
            </a:r>
            <a:r>
              <a:rPr lang="en-GB" sz="1800" dirty="0" smtClean="0"/>
              <a:t>) and BAE (US)</a:t>
            </a:r>
          </a:p>
        </p:txBody>
      </p:sp>
      <p:sp>
        <p:nvSpPr>
          <p:cNvPr id="96" name="Rectangle 2"/>
          <p:cNvSpPr txBox="1">
            <a:spLocks noChangeArrowheads="1"/>
          </p:cNvSpPr>
          <p:nvPr/>
        </p:nvSpPr>
        <p:spPr bwMode="auto">
          <a:xfrm>
            <a:off x="5317331" y="833158"/>
            <a:ext cx="2886869"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normAutofit fontScale="92500"/>
          </a:bodyPr>
          <a:lstStyle>
            <a:lvl1pPr algn="l" rtl="0" eaLnBrk="0" fontAlgn="base" hangingPunct="0">
              <a:spcBef>
                <a:spcPct val="0"/>
              </a:spcBef>
              <a:spcAft>
                <a:spcPct val="0"/>
              </a:spcAft>
              <a:defRPr sz="4000" b="1">
                <a:solidFill>
                  <a:srgbClr val="0067A1"/>
                </a:solidFill>
                <a:latin typeface="+mj-lt"/>
                <a:ea typeface="+mj-ea"/>
                <a:cs typeface="+mj-cs"/>
              </a:defRPr>
            </a:lvl1pPr>
            <a:lvl2pPr algn="l" rtl="0" eaLnBrk="0" fontAlgn="base" hangingPunct="0">
              <a:spcBef>
                <a:spcPct val="0"/>
              </a:spcBef>
              <a:spcAft>
                <a:spcPct val="0"/>
              </a:spcAft>
              <a:defRPr sz="4000" b="1">
                <a:solidFill>
                  <a:srgbClr val="0067A1"/>
                </a:solidFill>
                <a:latin typeface="Calibri" pitchFamily="34" charset="0"/>
              </a:defRPr>
            </a:lvl2pPr>
            <a:lvl3pPr algn="l" rtl="0" eaLnBrk="0" fontAlgn="base" hangingPunct="0">
              <a:spcBef>
                <a:spcPct val="0"/>
              </a:spcBef>
              <a:spcAft>
                <a:spcPct val="0"/>
              </a:spcAft>
              <a:defRPr sz="4000" b="1">
                <a:solidFill>
                  <a:srgbClr val="0067A1"/>
                </a:solidFill>
                <a:latin typeface="Calibri" pitchFamily="34" charset="0"/>
              </a:defRPr>
            </a:lvl3pPr>
            <a:lvl4pPr algn="l" rtl="0" eaLnBrk="0" fontAlgn="base" hangingPunct="0">
              <a:spcBef>
                <a:spcPct val="0"/>
              </a:spcBef>
              <a:spcAft>
                <a:spcPct val="0"/>
              </a:spcAft>
              <a:defRPr sz="4000" b="1">
                <a:solidFill>
                  <a:srgbClr val="0067A1"/>
                </a:solidFill>
                <a:latin typeface="Calibri" pitchFamily="34" charset="0"/>
              </a:defRPr>
            </a:lvl4pPr>
            <a:lvl5pPr algn="l" rtl="0" eaLnBrk="0" fontAlgn="base" hangingPunct="0">
              <a:spcBef>
                <a:spcPct val="0"/>
              </a:spcBef>
              <a:spcAft>
                <a:spcPct val="0"/>
              </a:spcAft>
              <a:defRPr sz="4000" b="1">
                <a:solidFill>
                  <a:srgbClr val="0067A1"/>
                </a:solidFill>
                <a:latin typeface="Calibri" pitchFamily="34" charset="0"/>
              </a:defRPr>
            </a:lvl5pPr>
            <a:lvl6pPr marL="457200" algn="l" rtl="0" fontAlgn="base">
              <a:spcBef>
                <a:spcPct val="0"/>
              </a:spcBef>
              <a:spcAft>
                <a:spcPct val="0"/>
              </a:spcAft>
              <a:defRPr sz="4000" b="1">
                <a:solidFill>
                  <a:srgbClr val="0067A1"/>
                </a:solidFill>
                <a:latin typeface="Calibri" pitchFamily="34" charset="0"/>
              </a:defRPr>
            </a:lvl6pPr>
            <a:lvl7pPr marL="914400" algn="l" rtl="0" fontAlgn="base">
              <a:spcBef>
                <a:spcPct val="0"/>
              </a:spcBef>
              <a:spcAft>
                <a:spcPct val="0"/>
              </a:spcAft>
              <a:defRPr sz="4000" b="1">
                <a:solidFill>
                  <a:srgbClr val="0067A1"/>
                </a:solidFill>
                <a:latin typeface="Calibri" pitchFamily="34" charset="0"/>
              </a:defRPr>
            </a:lvl7pPr>
            <a:lvl8pPr marL="1371600" algn="l" rtl="0" fontAlgn="base">
              <a:spcBef>
                <a:spcPct val="0"/>
              </a:spcBef>
              <a:spcAft>
                <a:spcPct val="0"/>
              </a:spcAft>
              <a:defRPr sz="4000" b="1">
                <a:solidFill>
                  <a:srgbClr val="0067A1"/>
                </a:solidFill>
                <a:latin typeface="Calibri" pitchFamily="34" charset="0"/>
              </a:defRPr>
            </a:lvl8pPr>
            <a:lvl9pPr marL="1828800" algn="l" rtl="0" fontAlgn="base">
              <a:spcBef>
                <a:spcPct val="0"/>
              </a:spcBef>
              <a:spcAft>
                <a:spcPct val="0"/>
              </a:spcAft>
              <a:defRPr sz="4000" b="1">
                <a:solidFill>
                  <a:srgbClr val="0067A1"/>
                </a:solidFill>
                <a:latin typeface="Calibri" pitchFamily="34" charset="0"/>
              </a:defRPr>
            </a:lvl9pPr>
          </a:lstStyle>
          <a:p>
            <a:pPr eaLnBrk="1" hangingPunct="1"/>
            <a:r>
              <a:rPr lang="en-GB" sz="1800" dirty="0" smtClean="0"/>
              <a:t>Raytheon (US) ? (cf. Don Hall)</a:t>
            </a:r>
          </a:p>
        </p:txBody>
      </p:sp>
      <p:pic>
        <p:nvPicPr>
          <p:cNvPr id="97"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0800000">
            <a:off x="434886" y="1534434"/>
            <a:ext cx="3519805" cy="11837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64" name="Groupe 63"/>
          <p:cNvGrpSpPr/>
          <p:nvPr/>
        </p:nvGrpSpPr>
        <p:grpSpPr>
          <a:xfrm>
            <a:off x="410926" y="2658120"/>
            <a:ext cx="3748087" cy="1236778"/>
            <a:chOff x="4943475" y="3143135"/>
            <a:chExt cx="3748087" cy="1236778"/>
          </a:xfrm>
        </p:grpSpPr>
        <p:sp>
          <p:nvSpPr>
            <p:cNvPr id="65" name="Oval 8"/>
            <p:cNvSpPr>
              <a:spLocks noChangeArrowheads="1"/>
            </p:cNvSpPr>
            <p:nvPr/>
          </p:nvSpPr>
          <p:spPr bwMode="auto">
            <a:xfrm>
              <a:off x="6294438" y="3224213"/>
              <a:ext cx="801687" cy="525462"/>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6" name="Rectangle 9"/>
            <p:cNvSpPr>
              <a:spLocks noChangeArrowheads="1"/>
            </p:cNvSpPr>
            <p:nvPr/>
          </p:nvSpPr>
          <p:spPr bwMode="auto">
            <a:xfrm>
              <a:off x="6186488" y="3190875"/>
              <a:ext cx="1030287" cy="109538"/>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67" name="Rectangle 10"/>
            <p:cNvSpPr>
              <a:spLocks noChangeArrowheads="1"/>
            </p:cNvSpPr>
            <p:nvPr/>
          </p:nvSpPr>
          <p:spPr bwMode="auto">
            <a:xfrm>
              <a:off x="5764213" y="3711575"/>
              <a:ext cx="1874837" cy="112713"/>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68" name="Group 11"/>
            <p:cNvGrpSpPr>
              <a:grpSpLocks/>
            </p:cNvGrpSpPr>
            <p:nvPr/>
          </p:nvGrpSpPr>
          <p:grpSpPr bwMode="auto">
            <a:xfrm flipV="1">
              <a:off x="4943475" y="3824288"/>
              <a:ext cx="3535363" cy="555625"/>
              <a:chOff x="4320" y="11446"/>
              <a:chExt cx="2592" cy="2919"/>
            </a:xfrm>
          </p:grpSpPr>
          <p:sp>
            <p:nvSpPr>
              <p:cNvPr id="72" name="Rectangle 12"/>
              <p:cNvSpPr>
                <a:spLocks noChangeArrowheads="1"/>
              </p:cNvSpPr>
              <p:nvPr/>
            </p:nvSpPr>
            <p:spPr bwMode="auto">
              <a:xfrm>
                <a:off x="4325" y="11446"/>
                <a:ext cx="2587" cy="2736"/>
              </a:xfrm>
              <a:prstGeom prst="rect">
                <a:avLst/>
              </a:prstGeom>
              <a:gradFill rotWithShape="0">
                <a:gsLst>
                  <a:gs pos="0">
                    <a:srgbClr val="FFFFFF"/>
                  </a:gs>
                  <a:gs pos="100000">
                    <a:srgbClr val="767676"/>
                  </a:gs>
                </a:gsLst>
                <a:lin ang="5400000" scaled="1"/>
              </a:gradFill>
              <a:ln w="9525">
                <a:solidFill>
                  <a:srgbClr val="000000"/>
                </a:solidFill>
                <a:miter lim="800000"/>
                <a:headEnd/>
                <a:tailEnd/>
              </a:ln>
            </p:spPr>
            <p:txBody>
              <a:bodyPr/>
              <a:lstStyle/>
              <a:p>
                <a:endParaRPr lang="en-GB"/>
              </a:p>
            </p:txBody>
          </p:sp>
          <p:sp>
            <p:nvSpPr>
              <p:cNvPr id="73" name="Rectangle 13"/>
              <p:cNvSpPr>
                <a:spLocks noChangeArrowheads="1"/>
              </p:cNvSpPr>
              <p:nvPr/>
            </p:nvSpPr>
            <p:spPr bwMode="auto">
              <a:xfrm>
                <a:off x="4320" y="14221"/>
                <a:ext cx="2587" cy="144"/>
              </a:xfrm>
              <a:prstGeom prst="rect">
                <a:avLst/>
              </a:prstGeom>
              <a:solidFill>
                <a:srgbClr val="FF0000"/>
              </a:solidFill>
              <a:ln w="9525">
                <a:solidFill>
                  <a:srgbClr val="000000"/>
                </a:solidFill>
                <a:miter lim="800000"/>
                <a:headEnd/>
                <a:tailEnd/>
              </a:ln>
            </p:spPr>
            <p:txBody>
              <a:bodyPr/>
              <a:lstStyle/>
              <a:p>
                <a:endParaRPr lang="en-GB"/>
              </a:p>
            </p:txBody>
          </p:sp>
        </p:grpSp>
        <p:sp>
          <p:nvSpPr>
            <p:cNvPr id="69" name="Rectangle 14"/>
            <p:cNvSpPr>
              <a:spLocks noChangeArrowheads="1"/>
            </p:cNvSpPr>
            <p:nvPr/>
          </p:nvSpPr>
          <p:spPr bwMode="auto">
            <a:xfrm>
              <a:off x="8297863" y="3698875"/>
              <a:ext cx="176212" cy="114300"/>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0" name="Rectangle 15"/>
            <p:cNvSpPr>
              <a:spLocks noChangeArrowheads="1"/>
            </p:cNvSpPr>
            <p:nvPr/>
          </p:nvSpPr>
          <p:spPr bwMode="auto">
            <a:xfrm>
              <a:off x="4948238" y="3716338"/>
              <a:ext cx="160337" cy="103187"/>
            </a:xfrm>
            <a:prstGeom prst="rect">
              <a:avLst/>
            </a:prstGeom>
            <a:solidFill>
              <a:srgbClr val="FFFF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71" name="Text Box 45"/>
            <p:cNvSpPr txBox="1">
              <a:spLocks noChangeArrowheads="1"/>
            </p:cNvSpPr>
            <p:nvPr/>
          </p:nvSpPr>
          <p:spPr bwMode="auto">
            <a:xfrm>
              <a:off x="7216775" y="3143135"/>
              <a:ext cx="1474787"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endParaRPr lang="en-GB" sz="1000" b="1" dirty="0">
                <a:latin typeface="Arial" charset="0"/>
              </a:endParaRPr>
            </a:p>
          </p:txBody>
        </p:sp>
      </p:grpSp>
      <p:grpSp>
        <p:nvGrpSpPr>
          <p:cNvPr id="13352" name="Group 77"/>
          <p:cNvGrpSpPr>
            <a:grpSpLocks/>
          </p:cNvGrpSpPr>
          <p:nvPr/>
        </p:nvGrpSpPr>
        <p:grpSpPr bwMode="auto">
          <a:xfrm rot="10800000" flipV="1">
            <a:off x="2621983" y="1227496"/>
            <a:ext cx="124486" cy="557481"/>
            <a:chOff x="4075" y="889"/>
            <a:chExt cx="48" cy="471"/>
          </a:xfrm>
        </p:grpSpPr>
        <p:sp>
          <p:nvSpPr>
            <p:cNvPr id="13381" name="Freeform 78"/>
            <p:cNvSpPr>
              <a:spLocks/>
            </p:cNvSpPr>
            <p:nvPr/>
          </p:nvSpPr>
          <p:spPr bwMode="auto">
            <a:xfrm flipH="1">
              <a:off x="4085" y="1240"/>
              <a:ext cx="38" cy="59"/>
            </a:xfrm>
            <a:custGeom>
              <a:avLst/>
              <a:gdLst>
                <a:gd name="T0" fmla="*/ 1 w 306"/>
                <a:gd name="T1" fmla="*/ 0 h 546"/>
                <a:gd name="T2" fmla="*/ 1 w 306"/>
                <a:gd name="T3" fmla="*/ 8 h 546"/>
                <a:gd name="T4" fmla="*/ 5 w 306"/>
                <a:gd name="T5" fmla="*/ 19 h 546"/>
                <a:gd name="T6" fmla="*/ 16 w 306"/>
                <a:gd name="T7" fmla="*/ 29 h 546"/>
                <a:gd name="T8" fmla="*/ 29 w 306"/>
                <a:gd name="T9" fmla="*/ 39 h 546"/>
                <a:gd name="T10" fmla="*/ 37 w 306"/>
                <a:gd name="T11" fmla="*/ 49 h 546"/>
                <a:gd name="T12" fmla="*/ 38 w 306"/>
                <a:gd name="T13" fmla="*/ 59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nvGrpSpPr>
            <p:cNvPr id="13382" name="Group 79"/>
            <p:cNvGrpSpPr>
              <a:grpSpLocks/>
            </p:cNvGrpSpPr>
            <p:nvPr/>
          </p:nvGrpSpPr>
          <p:grpSpPr bwMode="auto">
            <a:xfrm>
              <a:off x="4084" y="1122"/>
              <a:ext cx="39" cy="118"/>
              <a:chOff x="4326" y="2662"/>
              <a:chExt cx="310" cy="1076"/>
            </a:xfrm>
          </p:grpSpPr>
          <p:sp>
            <p:nvSpPr>
              <p:cNvPr id="13391" name="Freeform 80"/>
              <p:cNvSpPr>
                <a:spLocks/>
              </p:cNvSpPr>
              <p:nvPr/>
            </p:nvSpPr>
            <p:spPr bwMode="auto">
              <a:xfrm>
                <a:off x="4326" y="319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92" name="Freeform 81"/>
              <p:cNvSpPr>
                <a:spLocks/>
              </p:cNvSpPr>
              <p:nvPr/>
            </p:nvSpPr>
            <p:spPr bwMode="auto">
              <a:xfrm flipH="1">
                <a:off x="4330" y="266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83" name="Group 82"/>
            <p:cNvGrpSpPr>
              <a:grpSpLocks/>
            </p:cNvGrpSpPr>
            <p:nvPr/>
          </p:nvGrpSpPr>
          <p:grpSpPr bwMode="auto">
            <a:xfrm>
              <a:off x="4083" y="889"/>
              <a:ext cx="39" cy="235"/>
              <a:chOff x="4324" y="1592"/>
              <a:chExt cx="312" cy="2146"/>
            </a:xfrm>
          </p:grpSpPr>
          <p:grpSp>
            <p:nvGrpSpPr>
              <p:cNvPr id="13385" name="Group 83"/>
              <p:cNvGrpSpPr>
                <a:grpSpLocks/>
              </p:cNvGrpSpPr>
              <p:nvPr/>
            </p:nvGrpSpPr>
            <p:grpSpPr bwMode="auto">
              <a:xfrm>
                <a:off x="4326" y="2662"/>
                <a:ext cx="310" cy="1076"/>
                <a:chOff x="4326" y="2662"/>
                <a:chExt cx="310" cy="1076"/>
              </a:xfrm>
            </p:grpSpPr>
            <p:sp>
              <p:nvSpPr>
                <p:cNvPr id="13389" name="Freeform 84"/>
                <p:cNvSpPr>
                  <a:spLocks/>
                </p:cNvSpPr>
                <p:nvPr/>
              </p:nvSpPr>
              <p:spPr bwMode="auto">
                <a:xfrm>
                  <a:off x="4326" y="319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90" name="Freeform 85"/>
                <p:cNvSpPr>
                  <a:spLocks/>
                </p:cNvSpPr>
                <p:nvPr/>
              </p:nvSpPr>
              <p:spPr bwMode="auto">
                <a:xfrm flipH="1">
                  <a:off x="4330" y="266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nvGrpSpPr>
              <p:cNvPr id="13386" name="Group 86"/>
              <p:cNvGrpSpPr>
                <a:grpSpLocks/>
              </p:cNvGrpSpPr>
              <p:nvPr/>
            </p:nvGrpSpPr>
            <p:grpSpPr bwMode="auto">
              <a:xfrm>
                <a:off x="4324" y="1592"/>
                <a:ext cx="310" cy="1076"/>
                <a:chOff x="4326" y="2662"/>
                <a:chExt cx="310" cy="1076"/>
              </a:xfrm>
            </p:grpSpPr>
            <p:sp>
              <p:nvSpPr>
                <p:cNvPr id="13387" name="Freeform 87"/>
                <p:cNvSpPr>
                  <a:spLocks/>
                </p:cNvSpPr>
                <p:nvPr/>
              </p:nvSpPr>
              <p:spPr bwMode="auto">
                <a:xfrm>
                  <a:off x="4326" y="319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3388" name="Freeform 88"/>
                <p:cNvSpPr>
                  <a:spLocks/>
                </p:cNvSpPr>
                <p:nvPr/>
              </p:nvSpPr>
              <p:spPr bwMode="auto">
                <a:xfrm flipH="1">
                  <a:off x="4330" y="2662"/>
                  <a:ext cx="306" cy="546"/>
                </a:xfrm>
                <a:custGeom>
                  <a:avLst/>
                  <a:gdLst>
                    <a:gd name="T0" fmla="*/ 6 w 306"/>
                    <a:gd name="T1" fmla="*/ 0 h 546"/>
                    <a:gd name="T2" fmla="*/ 6 w 306"/>
                    <a:gd name="T3" fmla="*/ 78 h 546"/>
                    <a:gd name="T4" fmla="*/ 42 w 306"/>
                    <a:gd name="T5" fmla="*/ 180 h 546"/>
                    <a:gd name="T6" fmla="*/ 132 w 306"/>
                    <a:gd name="T7" fmla="*/ 270 h 546"/>
                    <a:gd name="T8" fmla="*/ 234 w 306"/>
                    <a:gd name="T9" fmla="*/ 360 h 546"/>
                    <a:gd name="T10" fmla="*/ 294 w 306"/>
                    <a:gd name="T11" fmla="*/ 456 h 546"/>
                    <a:gd name="T12" fmla="*/ 306 w 306"/>
                    <a:gd name="T13" fmla="*/ 546 h 54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6" h="546">
                      <a:moveTo>
                        <a:pt x="6" y="0"/>
                      </a:moveTo>
                      <a:cubicBezTo>
                        <a:pt x="3" y="24"/>
                        <a:pt x="0" y="48"/>
                        <a:pt x="6" y="78"/>
                      </a:cubicBezTo>
                      <a:cubicBezTo>
                        <a:pt x="12" y="108"/>
                        <a:pt x="21" y="148"/>
                        <a:pt x="42" y="180"/>
                      </a:cubicBezTo>
                      <a:cubicBezTo>
                        <a:pt x="63" y="212"/>
                        <a:pt x="100" y="240"/>
                        <a:pt x="132" y="270"/>
                      </a:cubicBezTo>
                      <a:cubicBezTo>
                        <a:pt x="164" y="300"/>
                        <a:pt x="207" y="329"/>
                        <a:pt x="234" y="360"/>
                      </a:cubicBezTo>
                      <a:cubicBezTo>
                        <a:pt x="261" y="391"/>
                        <a:pt x="282" y="425"/>
                        <a:pt x="294" y="456"/>
                      </a:cubicBezTo>
                      <a:cubicBezTo>
                        <a:pt x="306" y="487"/>
                        <a:pt x="306" y="516"/>
                        <a:pt x="306" y="546"/>
                      </a:cubicBezTo>
                    </a:path>
                  </a:pathLst>
                </a:custGeom>
                <a:noFill/>
                <a:ln w="19050">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grpSp>
        <p:sp>
          <p:nvSpPr>
            <p:cNvPr id="13384" name="AutoShape 89"/>
            <p:cNvSpPr>
              <a:spLocks noChangeArrowheads="1"/>
            </p:cNvSpPr>
            <p:nvPr/>
          </p:nvSpPr>
          <p:spPr bwMode="auto">
            <a:xfrm flipV="1">
              <a:off x="4075" y="1293"/>
              <a:ext cx="46" cy="67"/>
            </a:xfrm>
            <a:prstGeom prst="triangle">
              <a:avLst>
                <a:gd name="adj" fmla="val 50000"/>
              </a:avLst>
            </a:prstGeom>
            <a:solidFill>
              <a:schemeClr val="tx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75" name="Groupe 74"/>
          <p:cNvGrpSpPr/>
          <p:nvPr/>
        </p:nvGrpSpPr>
        <p:grpSpPr>
          <a:xfrm>
            <a:off x="2533625" y="1836643"/>
            <a:ext cx="306387" cy="476250"/>
            <a:chOff x="5884863" y="2182719"/>
            <a:chExt cx="306387" cy="476250"/>
          </a:xfrm>
        </p:grpSpPr>
        <p:sp>
          <p:nvSpPr>
            <p:cNvPr id="76" name="Line 31"/>
            <p:cNvSpPr>
              <a:spLocks noChangeShapeType="1"/>
            </p:cNvSpPr>
            <p:nvPr/>
          </p:nvSpPr>
          <p:spPr bwMode="auto">
            <a:xfrm flipH="1">
              <a:off x="6029325" y="2182719"/>
              <a:ext cx="0" cy="476250"/>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7" name="Line 32"/>
            <p:cNvSpPr>
              <a:spLocks noChangeShapeType="1"/>
            </p:cNvSpPr>
            <p:nvPr/>
          </p:nvSpPr>
          <p:spPr bwMode="auto">
            <a:xfrm>
              <a:off x="6029325" y="2420844"/>
              <a:ext cx="161925" cy="200025"/>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8" name="Line 33"/>
            <p:cNvSpPr>
              <a:spLocks noChangeShapeType="1"/>
            </p:cNvSpPr>
            <p:nvPr/>
          </p:nvSpPr>
          <p:spPr bwMode="auto">
            <a:xfrm flipH="1">
              <a:off x="5884863" y="2411319"/>
              <a:ext cx="133350" cy="225425"/>
            </a:xfrm>
            <a:prstGeom prst="line">
              <a:avLst/>
            </a:prstGeom>
            <a:noFill/>
            <a:ln w="2540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Tree>
    <p:extLst>
      <p:ext uri="{BB962C8B-B14F-4D97-AF65-F5344CB8AC3E}">
        <p14:creationId xmlns:p14="http://schemas.microsoft.com/office/powerpoint/2010/main" val="32607661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r>
              <a:rPr lang="fr-FR" sz="3200" dirty="0" err="1" smtClean="0"/>
              <a:t>HgCdTe</a:t>
            </a:r>
            <a:r>
              <a:rPr lang="fr-FR" sz="3200" dirty="0" smtClean="0"/>
              <a:t> APD applications</a:t>
            </a:r>
          </a:p>
          <a:p>
            <a:pPr marL="342900" indent="-342900">
              <a:buFontTx/>
              <a:buChar char="-"/>
            </a:pPr>
            <a:r>
              <a:rPr lang="fr-FR" sz="3200" dirty="0" smtClean="0"/>
              <a:t>MWIR </a:t>
            </a:r>
            <a:r>
              <a:rPr lang="fr-FR" sz="3200" dirty="0" err="1" smtClean="0"/>
              <a:t>HgCdTe</a:t>
            </a:r>
            <a:r>
              <a:rPr lang="fr-FR" sz="3200" dirty="0" smtClean="0"/>
              <a:t> </a:t>
            </a:r>
            <a:r>
              <a:rPr lang="fr-FR" sz="3200" dirty="0" err="1" smtClean="0"/>
              <a:t>APDs</a:t>
            </a:r>
            <a:r>
              <a:rPr lang="fr-FR" sz="3200" dirty="0" smtClean="0"/>
              <a:t> for </a:t>
            </a:r>
            <a:r>
              <a:rPr lang="fr-FR" sz="3200" dirty="0" err="1" smtClean="0"/>
              <a:t>imagery</a:t>
            </a:r>
            <a:endParaRPr lang="fr-FR" sz="3200" dirty="0" smtClean="0"/>
          </a:p>
          <a:p>
            <a:pPr marL="342900" indent="-342900">
              <a:buFontTx/>
              <a:buChar char="-"/>
            </a:pPr>
            <a:r>
              <a:rPr lang="fr-FR" sz="3200" dirty="0" smtClean="0"/>
              <a:t>SWIR </a:t>
            </a:r>
            <a:r>
              <a:rPr lang="fr-FR" sz="3200" dirty="0" err="1" smtClean="0"/>
              <a:t>HgCdTe</a:t>
            </a:r>
            <a:r>
              <a:rPr lang="fr-FR" sz="3200" dirty="0" smtClean="0"/>
              <a:t> </a:t>
            </a:r>
            <a:r>
              <a:rPr lang="fr-FR" sz="3200" dirty="0" err="1" smtClean="0"/>
              <a:t>APDs</a:t>
            </a:r>
            <a:r>
              <a:rPr lang="fr-FR" sz="3200" dirty="0" smtClean="0"/>
              <a:t> for </a:t>
            </a:r>
            <a:r>
              <a:rPr lang="fr-FR" sz="3200" dirty="0" err="1" smtClean="0"/>
              <a:t>imagery</a:t>
            </a:r>
            <a:endParaRPr lang="fr-FR" sz="3200" dirty="0" smtClean="0"/>
          </a:p>
          <a:p>
            <a:pPr marL="342900" indent="-342900">
              <a:buFontTx/>
              <a:buChar char="-"/>
            </a:pPr>
            <a:r>
              <a:rPr lang="fr-FR" sz="3200" dirty="0" err="1" smtClean="0"/>
              <a:t>Singel</a:t>
            </a:r>
            <a:r>
              <a:rPr lang="fr-FR" sz="3200" dirty="0" smtClean="0"/>
              <a:t> </a:t>
            </a:r>
            <a:r>
              <a:rPr lang="fr-FR" sz="3200" dirty="0" err="1" smtClean="0"/>
              <a:t>element</a:t>
            </a:r>
            <a:r>
              <a:rPr lang="fr-FR" sz="3200" dirty="0" smtClean="0"/>
              <a:t> applications</a:t>
            </a:r>
          </a:p>
        </p:txBody>
      </p:sp>
    </p:spTree>
    <p:extLst>
      <p:ext uri="{BB962C8B-B14F-4D97-AF65-F5344CB8AC3E}">
        <p14:creationId xmlns:p14="http://schemas.microsoft.com/office/powerpoint/2010/main" val="345827270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a:xfrm>
            <a:off x="0" y="-17463"/>
            <a:ext cx="8351838" cy="1214438"/>
          </a:xfrm>
        </p:spPr>
        <p:txBody>
          <a:bodyPr/>
          <a:lstStyle/>
          <a:p>
            <a:pPr eaLnBrk="1" hangingPunct="1"/>
            <a:r>
              <a:rPr lang="fr-FR" sz="3600" smtClean="0"/>
              <a:t>Typical performance of MWIR HgCdTe APDs at 80 K</a:t>
            </a:r>
          </a:p>
        </p:txBody>
      </p:sp>
      <p:pic>
        <p:nvPicPr>
          <p:cNvPr id="21507"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r="25743"/>
          <a:stretch>
            <a:fillRect/>
          </a:stretch>
        </p:blipFill>
        <p:spPr bwMode="auto">
          <a:xfrm>
            <a:off x="444500" y="1662113"/>
            <a:ext cx="3535363" cy="191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Rectangle 8"/>
          <p:cNvSpPr>
            <a:spLocks noGrp="1" noChangeArrowheads="1"/>
          </p:cNvSpPr>
          <p:nvPr>
            <p:ph type="body" idx="4294967295"/>
          </p:nvPr>
        </p:nvSpPr>
        <p:spPr>
          <a:xfrm>
            <a:off x="465138" y="4075113"/>
            <a:ext cx="8329612" cy="2333625"/>
          </a:xfrm>
        </p:spPr>
        <p:txBody>
          <a:bodyPr/>
          <a:lstStyle/>
          <a:p>
            <a:pPr eaLnBrk="1" hangingPunct="1"/>
            <a:r>
              <a:rPr lang="en-US" sz="2400" dirty="0" smtClean="0"/>
              <a:t>Multifunctional thermal and/or active imaging</a:t>
            </a:r>
          </a:p>
          <a:p>
            <a:pPr lvl="1" eaLnBrk="1" hangingPunct="1"/>
            <a:r>
              <a:rPr lang="en-US" sz="1800" dirty="0" smtClean="0"/>
              <a:t>Detection and identification</a:t>
            </a:r>
          </a:p>
          <a:p>
            <a:pPr lvl="1" eaLnBrk="1" hangingPunct="1"/>
            <a:r>
              <a:rPr lang="en-US" sz="1800" dirty="0" smtClean="0"/>
              <a:t>Aerospatiale navigation</a:t>
            </a:r>
          </a:p>
          <a:p>
            <a:pPr lvl="1" eaLnBrk="1" hangingPunct="1"/>
            <a:r>
              <a:rPr lang="en-US" sz="1800" dirty="0" smtClean="0"/>
              <a:t>Bio-medical research/cancer detection</a:t>
            </a:r>
          </a:p>
          <a:p>
            <a:pPr eaLnBrk="1" hangingPunct="1"/>
            <a:r>
              <a:rPr lang="en-US" sz="2400" dirty="0" smtClean="0"/>
              <a:t>FPAs for short integration times (30 ns – 1 µs) have been developed by Selex, DRS, CEA/SFD  and Raytheon </a:t>
            </a:r>
          </a:p>
        </p:txBody>
      </p:sp>
      <p:pic>
        <p:nvPicPr>
          <p:cNvPr id="21509" name="Picture 13"/>
          <p:cNvPicPr>
            <a:picLocks noChangeAspect="1" noChangeArrowheads="1"/>
          </p:cNvPicPr>
          <p:nvPr/>
        </p:nvPicPr>
        <p:blipFill>
          <a:blip r:embed="rId3">
            <a:extLst>
              <a:ext uri="{28A0092B-C50C-407E-A947-70E740481C1C}">
                <a14:useLocalDpi xmlns:a14="http://schemas.microsoft.com/office/drawing/2010/main" val="0"/>
              </a:ext>
            </a:extLst>
          </a:blip>
          <a:srcRect b="6613"/>
          <a:stretch>
            <a:fillRect/>
          </a:stretch>
        </p:blipFill>
        <p:spPr bwMode="auto">
          <a:xfrm>
            <a:off x="4743450" y="1311275"/>
            <a:ext cx="4000500"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510" name="Text Box 14"/>
          <p:cNvSpPr txBox="1">
            <a:spLocks noChangeArrowheads="1"/>
          </p:cNvSpPr>
          <p:nvPr/>
        </p:nvSpPr>
        <p:spPr bwMode="auto">
          <a:xfrm>
            <a:off x="5624513" y="725488"/>
            <a:ext cx="25590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solidFill>
                  <a:srgbClr val="FF0000"/>
                </a:solidFill>
              </a:rPr>
              <a:t>Linear APD gain record</a:t>
            </a:r>
          </a:p>
          <a:p>
            <a:pPr eaLnBrk="1" hangingPunct="1"/>
            <a:r>
              <a:rPr lang="fr-FR">
                <a:solidFill>
                  <a:srgbClr val="FF0000"/>
                </a:solidFill>
              </a:rPr>
              <a:t>M=12 000 (SFD 2011) </a:t>
            </a:r>
          </a:p>
        </p:txBody>
      </p:sp>
      <p:sp>
        <p:nvSpPr>
          <p:cNvPr id="21511" name="Text Box 15"/>
          <p:cNvSpPr txBox="1">
            <a:spLocks noChangeArrowheads="1"/>
          </p:cNvSpPr>
          <p:nvPr/>
        </p:nvSpPr>
        <p:spPr bwMode="auto">
          <a:xfrm>
            <a:off x="3139439" y="2146300"/>
            <a:ext cx="840423" cy="21544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400" dirty="0"/>
              <a:t>12 000</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4"/>
          <p:cNvSpPr>
            <a:spLocks noGrp="1" noChangeArrowheads="1"/>
          </p:cNvSpPr>
          <p:nvPr>
            <p:ph type="title" idx="4294967295"/>
          </p:nvPr>
        </p:nvSpPr>
        <p:spPr/>
        <p:txBody>
          <a:bodyPr/>
          <a:lstStyle/>
          <a:p>
            <a:pPr eaLnBrk="1" hangingPunct="1"/>
            <a:r>
              <a:rPr lang="fr-FR" smtClean="0"/>
              <a:t>SWIR HgCdTe APDs</a:t>
            </a:r>
          </a:p>
        </p:txBody>
      </p:sp>
      <p:pic>
        <p:nvPicPr>
          <p:cNvPr id="23555"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59606" y="810895"/>
            <a:ext cx="4229100" cy="3130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556"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5113" y="1382713"/>
            <a:ext cx="3949700" cy="1816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3557" name="Rectangle 8"/>
          <p:cNvSpPr>
            <a:spLocks noGrp="1" noChangeArrowheads="1"/>
          </p:cNvSpPr>
          <p:nvPr>
            <p:ph type="body" idx="4294967295"/>
          </p:nvPr>
        </p:nvSpPr>
        <p:spPr>
          <a:xfrm>
            <a:off x="336868" y="3644583"/>
            <a:ext cx="8351838" cy="2505075"/>
          </a:xfrm>
        </p:spPr>
        <p:txBody>
          <a:bodyPr/>
          <a:lstStyle/>
          <a:p>
            <a:pPr eaLnBrk="1" hangingPunct="1">
              <a:lnSpc>
                <a:spcPct val="80000"/>
              </a:lnSpc>
            </a:pPr>
            <a:r>
              <a:rPr lang="en-US" sz="2400" dirty="0" smtClean="0"/>
              <a:t>Reduced gain at constant reverse bias</a:t>
            </a:r>
          </a:p>
          <a:p>
            <a:pPr eaLnBrk="1" hangingPunct="1">
              <a:lnSpc>
                <a:spcPct val="80000"/>
              </a:lnSpc>
            </a:pPr>
            <a:r>
              <a:rPr lang="en-US" sz="2400" b="1" dirty="0" smtClean="0"/>
              <a:t>Reduced dark current at constant bias and temperature</a:t>
            </a:r>
          </a:p>
          <a:p>
            <a:pPr eaLnBrk="1" hangingPunct="1">
              <a:lnSpc>
                <a:spcPct val="80000"/>
              </a:lnSpc>
            </a:pPr>
            <a:r>
              <a:rPr lang="en-US" sz="2400" dirty="0" smtClean="0"/>
              <a:t>Passive low flux fast frame rate imaging </a:t>
            </a:r>
            <a:endParaRPr lang="en-US" sz="2400" dirty="0" smtClean="0">
              <a:sym typeface="Wingdings" pitchFamily="2" charset="2"/>
            </a:endParaRPr>
          </a:p>
          <a:p>
            <a:pPr lvl="1" eaLnBrk="1" hangingPunct="1">
              <a:lnSpc>
                <a:spcPct val="80000"/>
              </a:lnSpc>
            </a:pPr>
            <a:r>
              <a:rPr lang="en-US" sz="1600" dirty="0" smtClean="0">
                <a:sym typeface="Wingdings" pitchFamily="2" charset="2"/>
              </a:rPr>
              <a:t> SELEX SAPHIRE Presentation by </a:t>
            </a:r>
            <a:r>
              <a:rPr lang="en-US" sz="1600" dirty="0" err="1" smtClean="0">
                <a:sym typeface="Wingdings" pitchFamily="2" charset="2"/>
              </a:rPr>
              <a:t>Gert</a:t>
            </a:r>
            <a:r>
              <a:rPr lang="en-US" sz="1600" dirty="0" smtClean="0">
                <a:sym typeface="Wingdings" pitchFamily="2" charset="2"/>
              </a:rPr>
              <a:t> Finger</a:t>
            </a:r>
          </a:p>
          <a:p>
            <a:pPr lvl="1" eaLnBrk="1" hangingPunct="1">
              <a:lnSpc>
                <a:spcPct val="80000"/>
              </a:lnSpc>
            </a:pPr>
            <a:r>
              <a:rPr lang="en-US" sz="1600" dirty="0" smtClean="0">
                <a:sym typeface="Wingdings" pitchFamily="2" charset="2"/>
              </a:rPr>
              <a:t> RAPID CAMERA (LETI/SFD/IPAG/ONERA/LAM), Presentation by Philippe </a:t>
            </a:r>
            <a:r>
              <a:rPr lang="en-US" sz="1600" dirty="0" err="1" smtClean="0">
                <a:sym typeface="Wingdings" pitchFamily="2" charset="2"/>
              </a:rPr>
              <a:t>Feautrier</a:t>
            </a:r>
            <a:endParaRPr lang="en-US" sz="1600" dirty="0" smtClean="0"/>
          </a:p>
          <a:p>
            <a:pPr eaLnBrk="1" hangingPunct="1">
              <a:lnSpc>
                <a:spcPct val="80000"/>
              </a:lnSpc>
            </a:pPr>
            <a:r>
              <a:rPr lang="en-US" sz="2400" dirty="0" smtClean="0"/>
              <a:t>High operating temperature (200-300 K) for high BW applications :</a:t>
            </a:r>
          </a:p>
          <a:p>
            <a:pPr lvl="1" eaLnBrk="1" hangingPunct="1">
              <a:lnSpc>
                <a:spcPct val="80000"/>
              </a:lnSpc>
            </a:pPr>
            <a:r>
              <a:rPr lang="en-US" sz="1800" dirty="0" smtClean="0"/>
              <a:t>active imaging (2D, 3D)</a:t>
            </a:r>
          </a:p>
          <a:p>
            <a:pPr lvl="1" eaLnBrk="1" hangingPunct="1">
              <a:lnSpc>
                <a:spcPct val="80000"/>
              </a:lnSpc>
            </a:pPr>
            <a:r>
              <a:rPr lang="en-US" sz="1800" dirty="0" smtClean="0"/>
              <a:t>single element detection …</a:t>
            </a:r>
          </a:p>
        </p:txBody>
      </p:sp>
      <p:sp>
        <p:nvSpPr>
          <p:cNvPr id="23558" name="Text Box 9"/>
          <p:cNvSpPr txBox="1">
            <a:spLocks noChangeArrowheads="1"/>
          </p:cNvSpPr>
          <p:nvPr/>
        </p:nvSpPr>
        <p:spPr bwMode="auto">
          <a:xfrm>
            <a:off x="1095375" y="987425"/>
            <a:ext cx="19367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a:t>80K performance</a:t>
            </a:r>
          </a:p>
        </p:txBody>
      </p:sp>
      <p:sp>
        <p:nvSpPr>
          <p:cNvPr id="7" name="Text Box 15"/>
          <p:cNvSpPr txBox="1">
            <a:spLocks noChangeArrowheads="1"/>
          </p:cNvSpPr>
          <p:nvPr/>
        </p:nvSpPr>
        <p:spPr bwMode="auto">
          <a:xfrm>
            <a:off x="3123632" y="2939422"/>
            <a:ext cx="1019373" cy="1846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t>0.4-10 ns</a:t>
            </a:r>
            <a:endParaRPr lang="en-US" sz="1200" dirty="0"/>
          </a:p>
        </p:txBody>
      </p:sp>
      <p:sp>
        <p:nvSpPr>
          <p:cNvPr id="8" name="Text Box 15"/>
          <p:cNvSpPr txBox="1">
            <a:spLocks noChangeArrowheads="1"/>
          </p:cNvSpPr>
          <p:nvPr/>
        </p:nvSpPr>
        <p:spPr bwMode="auto">
          <a:xfrm>
            <a:off x="3103096" y="2724350"/>
            <a:ext cx="1111717" cy="184666"/>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t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en-US" sz="1200" dirty="0" smtClean="0"/>
              <a:t>(&lt; 0.05aA) ?</a:t>
            </a:r>
            <a:endParaRPr lang="en-US" sz="1200"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81113" y="1262063"/>
            <a:ext cx="6591300" cy="418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1" name="Rectangle 3"/>
          <p:cNvSpPr>
            <a:spLocks noGrp="1" noChangeArrowheads="1"/>
          </p:cNvSpPr>
          <p:nvPr>
            <p:ph type="title"/>
          </p:nvPr>
        </p:nvSpPr>
        <p:spPr>
          <a:xfrm>
            <a:off x="1047952" y="437815"/>
            <a:ext cx="7057622" cy="824248"/>
          </a:xfrm>
          <a:noFill/>
        </p:spPr>
        <p:txBody>
          <a:bodyPr>
            <a:normAutofit/>
          </a:bodyPr>
          <a:lstStyle/>
          <a:p>
            <a:pPr eaLnBrk="1" hangingPunct="1"/>
            <a:r>
              <a:rPr lang="en-GB" sz="1800" b="1" dirty="0" smtClean="0"/>
              <a:t>Uniformity of avalanche gain in LPE/via hole technology at SELEX</a:t>
            </a:r>
          </a:p>
        </p:txBody>
      </p:sp>
      <p:sp>
        <p:nvSpPr>
          <p:cNvPr id="17412" name="Text Box 5"/>
          <p:cNvSpPr txBox="1">
            <a:spLocks noChangeArrowheads="1"/>
          </p:cNvSpPr>
          <p:nvPr/>
        </p:nvSpPr>
        <p:spPr bwMode="auto">
          <a:xfrm>
            <a:off x="1974850" y="5507038"/>
            <a:ext cx="5627688" cy="553998"/>
          </a:xfrm>
          <a:prstGeom prst="rect">
            <a:avLst/>
          </a:prstGeom>
          <a:solidFill>
            <a:srgbClr val="FFFF99"/>
          </a:solidFill>
          <a:ln w="9525">
            <a:solidFill>
              <a:schemeClr val="tx1"/>
            </a:solid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200" b="1" dirty="0">
                <a:latin typeface="Arial" charset="0"/>
              </a:rPr>
              <a:t>Avalanche gain adds virtually nothing to non-uniformity</a:t>
            </a:r>
          </a:p>
          <a:p>
            <a:pPr algn="ctr" eaLnBrk="1" hangingPunct="1">
              <a:spcBef>
                <a:spcPct val="50000"/>
              </a:spcBef>
            </a:pPr>
            <a:r>
              <a:rPr lang="en-GB" sz="1200" b="1" dirty="0">
                <a:latin typeface="Arial" charset="0"/>
              </a:rPr>
              <a:t>Depends only on voltage and alloy composition</a:t>
            </a:r>
          </a:p>
        </p:txBody>
      </p:sp>
    </p:spTree>
    <p:extLst>
      <p:ext uri="{BB962C8B-B14F-4D97-AF65-F5344CB8AC3E}">
        <p14:creationId xmlns:p14="http://schemas.microsoft.com/office/powerpoint/2010/main" val="353742166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title" sz="quarter" idx="4294967295"/>
          </p:nvPr>
        </p:nvSpPr>
        <p:spPr>
          <a:xfrm>
            <a:off x="611560" y="116632"/>
            <a:ext cx="8083550" cy="504056"/>
          </a:xfrm>
        </p:spPr>
        <p:txBody>
          <a:bodyPr lIns="92075" tIns="46038" rIns="92075" bIns="46038" anchor="b">
            <a:normAutofit fontScale="90000"/>
          </a:bodyPr>
          <a:lstStyle/>
          <a:p>
            <a:pPr eaLnBrk="1" hangingPunct="1"/>
            <a:r>
              <a:rPr lang="en-US" sz="1800" b="1" dirty="0" smtClean="0"/>
              <a:t>Example of avalanche gain in astronomy using LPE/via hole technology</a:t>
            </a:r>
            <a:br>
              <a:rPr lang="en-US" sz="1800" b="1" dirty="0" smtClean="0"/>
            </a:br>
            <a:r>
              <a:rPr lang="en-US" sz="1800" dirty="0" smtClean="0"/>
              <a:t>SELEX </a:t>
            </a:r>
            <a:r>
              <a:rPr lang="en-US" sz="1800" dirty="0" err="1" smtClean="0"/>
              <a:t>Saphira</a:t>
            </a:r>
            <a:endParaRPr lang="en-US" sz="1800" b="1" dirty="0" smtClean="0"/>
          </a:p>
        </p:txBody>
      </p:sp>
      <p:sp>
        <p:nvSpPr>
          <p:cNvPr id="30723" name="Text Box 5"/>
          <p:cNvSpPr txBox="1">
            <a:spLocks noChangeArrowheads="1"/>
          </p:cNvSpPr>
          <p:nvPr/>
        </p:nvSpPr>
        <p:spPr bwMode="auto">
          <a:xfrm>
            <a:off x="7123674" y="1944991"/>
            <a:ext cx="2000250" cy="14157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47675" eaLnBrk="0" hangingPunct="0">
              <a:defRPr sz="2400">
                <a:solidFill>
                  <a:schemeClr val="tx1"/>
                </a:solidFill>
                <a:latin typeface="Times New Roman" pitchFamily="18" charset="0"/>
              </a:defRPr>
            </a:lvl1pPr>
            <a:lvl2pPr marL="742950" indent="-285750" defTabSz="447675" eaLnBrk="0" hangingPunct="0">
              <a:defRPr sz="2400">
                <a:solidFill>
                  <a:schemeClr val="tx1"/>
                </a:solidFill>
                <a:latin typeface="Times New Roman" pitchFamily="18" charset="0"/>
              </a:defRPr>
            </a:lvl2pPr>
            <a:lvl3pPr marL="1143000" indent="-228600" defTabSz="447675" eaLnBrk="0" hangingPunct="0">
              <a:defRPr sz="2400">
                <a:solidFill>
                  <a:schemeClr val="tx1"/>
                </a:solidFill>
                <a:latin typeface="Times New Roman" pitchFamily="18" charset="0"/>
              </a:defRPr>
            </a:lvl3pPr>
            <a:lvl4pPr marL="1600200" indent="-228600" defTabSz="447675" eaLnBrk="0" hangingPunct="0">
              <a:defRPr sz="2400">
                <a:solidFill>
                  <a:schemeClr val="tx1"/>
                </a:solidFill>
                <a:latin typeface="Times New Roman" pitchFamily="18" charset="0"/>
              </a:defRPr>
            </a:lvl4pPr>
            <a:lvl5pPr marL="2057400" indent="-228600" defTabSz="447675" eaLnBrk="0" hangingPunct="0">
              <a:defRPr sz="2400">
                <a:solidFill>
                  <a:schemeClr val="tx1"/>
                </a:solidFill>
                <a:latin typeface="Times New Roman" pitchFamily="18" charset="0"/>
              </a:defRPr>
            </a:lvl5pPr>
            <a:lvl6pPr marL="2514600" indent="-228600" defTabSz="447675" eaLnBrk="0" fontAlgn="base" hangingPunct="0">
              <a:spcBef>
                <a:spcPct val="0"/>
              </a:spcBef>
              <a:spcAft>
                <a:spcPct val="0"/>
              </a:spcAft>
              <a:defRPr sz="2400">
                <a:solidFill>
                  <a:schemeClr val="tx1"/>
                </a:solidFill>
                <a:latin typeface="Times New Roman" pitchFamily="18" charset="0"/>
              </a:defRPr>
            </a:lvl6pPr>
            <a:lvl7pPr marL="2971800" indent="-228600" defTabSz="447675" eaLnBrk="0" fontAlgn="base" hangingPunct="0">
              <a:spcBef>
                <a:spcPct val="0"/>
              </a:spcBef>
              <a:spcAft>
                <a:spcPct val="0"/>
              </a:spcAft>
              <a:defRPr sz="2400">
                <a:solidFill>
                  <a:schemeClr val="tx1"/>
                </a:solidFill>
                <a:latin typeface="Times New Roman" pitchFamily="18" charset="0"/>
              </a:defRPr>
            </a:lvl7pPr>
            <a:lvl8pPr marL="3429000" indent="-228600" defTabSz="447675" eaLnBrk="0" fontAlgn="base" hangingPunct="0">
              <a:spcBef>
                <a:spcPct val="0"/>
              </a:spcBef>
              <a:spcAft>
                <a:spcPct val="0"/>
              </a:spcAft>
              <a:defRPr sz="2400">
                <a:solidFill>
                  <a:schemeClr val="tx1"/>
                </a:solidFill>
                <a:latin typeface="Times New Roman" pitchFamily="18" charset="0"/>
              </a:defRPr>
            </a:lvl8pPr>
            <a:lvl9pPr marL="3886200" indent="-228600" defTabSz="447675"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dirty="0">
                <a:solidFill>
                  <a:srgbClr val="000000"/>
                </a:solidFill>
                <a:latin typeface="Arial" charset="0"/>
              </a:rPr>
              <a:t>	</a:t>
            </a:r>
            <a:r>
              <a:rPr lang="en-US" sz="1200" b="1" dirty="0">
                <a:solidFill>
                  <a:srgbClr val="000000"/>
                </a:solidFill>
                <a:latin typeface="Arial" charset="0"/>
              </a:rPr>
              <a:t>APD sensor</a:t>
            </a:r>
          </a:p>
          <a:p>
            <a:pPr eaLnBrk="1" hangingPunct="1"/>
            <a:endParaRPr lang="en-US" sz="1200" b="1" dirty="0">
              <a:solidFill>
                <a:srgbClr val="000000"/>
              </a:solidFill>
              <a:latin typeface="Arial" charset="0"/>
            </a:endParaRPr>
          </a:p>
          <a:p>
            <a:pPr eaLnBrk="1" hangingPunct="1"/>
            <a:r>
              <a:rPr lang="en-US" sz="1200" b="1" dirty="0">
                <a:solidFill>
                  <a:srgbClr val="000000"/>
                </a:solidFill>
                <a:latin typeface="Arial" charset="0"/>
              </a:rPr>
              <a:t>	</a:t>
            </a:r>
            <a:r>
              <a:rPr lang="en-US" sz="1200" b="1" dirty="0" smtClean="0">
                <a:solidFill>
                  <a:srgbClr val="000000"/>
                </a:solidFill>
                <a:latin typeface="Arial" charset="0"/>
              </a:rPr>
              <a:t>Cutoff </a:t>
            </a:r>
            <a:r>
              <a:rPr lang="en-US" sz="1200" b="1" dirty="0">
                <a:solidFill>
                  <a:srgbClr val="000000"/>
                </a:solidFill>
                <a:latin typeface="Arial" charset="0"/>
              </a:rPr>
              <a:t>- 2.45 µm </a:t>
            </a:r>
          </a:p>
          <a:p>
            <a:pPr eaLnBrk="1" hangingPunct="1"/>
            <a:r>
              <a:rPr lang="en-US" sz="1200" b="1" dirty="0">
                <a:latin typeface="Arial" charset="0"/>
              </a:rPr>
              <a:t>	Temperature - 40K</a:t>
            </a:r>
          </a:p>
          <a:p>
            <a:pPr eaLnBrk="1" hangingPunct="1"/>
            <a:r>
              <a:rPr lang="en-US" sz="1200" b="1" dirty="0">
                <a:latin typeface="Arial" charset="0"/>
              </a:rPr>
              <a:t>	Int. time – 5.06ms</a:t>
            </a:r>
          </a:p>
          <a:p>
            <a:pPr eaLnBrk="1" hangingPunct="1"/>
            <a:r>
              <a:rPr lang="en-US" sz="1200" b="1" dirty="0">
                <a:latin typeface="Arial" charset="0"/>
              </a:rPr>
              <a:t>	Bandwidth – 5MHz</a:t>
            </a:r>
          </a:p>
          <a:p>
            <a:pPr eaLnBrk="1" hangingPunct="1"/>
            <a:r>
              <a:rPr lang="en-US" sz="1200" b="1" dirty="0">
                <a:latin typeface="Arial" charset="0"/>
              </a:rPr>
              <a:t>	APD gain – 33x</a:t>
            </a:r>
            <a:endParaRPr lang="en-GB" sz="1200" dirty="0">
              <a:latin typeface="Arial" charset="0"/>
            </a:endParaRPr>
          </a:p>
        </p:txBody>
      </p:sp>
      <p:pic>
        <p:nvPicPr>
          <p:cNvPr id="30724" name="Picture 6" descr="noise_hist_Fowler8_C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836712"/>
            <a:ext cx="6755489" cy="48245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5"/>
          <p:cNvSpPr txBox="1">
            <a:spLocks noChangeArrowheads="1"/>
          </p:cNvSpPr>
          <p:nvPr/>
        </p:nvSpPr>
        <p:spPr bwMode="auto">
          <a:xfrm>
            <a:off x="6012160" y="6317582"/>
            <a:ext cx="295232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defTabSz="447675" eaLnBrk="0" hangingPunct="0">
              <a:defRPr sz="2400">
                <a:solidFill>
                  <a:schemeClr val="tx1"/>
                </a:solidFill>
                <a:latin typeface="Times New Roman" pitchFamily="18" charset="0"/>
              </a:defRPr>
            </a:lvl1pPr>
            <a:lvl2pPr marL="742950" indent="-285750" defTabSz="447675" eaLnBrk="0" hangingPunct="0">
              <a:defRPr sz="2400">
                <a:solidFill>
                  <a:schemeClr val="tx1"/>
                </a:solidFill>
                <a:latin typeface="Times New Roman" pitchFamily="18" charset="0"/>
              </a:defRPr>
            </a:lvl2pPr>
            <a:lvl3pPr marL="1143000" indent="-228600" defTabSz="447675" eaLnBrk="0" hangingPunct="0">
              <a:defRPr sz="2400">
                <a:solidFill>
                  <a:schemeClr val="tx1"/>
                </a:solidFill>
                <a:latin typeface="Times New Roman" pitchFamily="18" charset="0"/>
              </a:defRPr>
            </a:lvl3pPr>
            <a:lvl4pPr marL="1600200" indent="-228600" defTabSz="447675" eaLnBrk="0" hangingPunct="0">
              <a:defRPr sz="2400">
                <a:solidFill>
                  <a:schemeClr val="tx1"/>
                </a:solidFill>
                <a:latin typeface="Times New Roman" pitchFamily="18" charset="0"/>
              </a:defRPr>
            </a:lvl4pPr>
            <a:lvl5pPr marL="2057400" indent="-228600" defTabSz="447675" eaLnBrk="0" hangingPunct="0">
              <a:defRPr sz="2400">
                <a:solidFill>
                  <a:schemeClr val="tx1"/>
                </a:solidFill>
                <a:latin typeface="Times New Roman" pitchFamily="18" charset="0"/>
              </a:defRPr>
            </a:lvl5pPr>
            <a:lvl6pPr marL="2514600" indent="-228600" defTabSz="447675" eaLnBrk="0" fontAlgn="base" hangingPunct="0">
              <a:spcBef>
                <a:spcPct val="0"/>
              </a:spcBef>
              <a:spcAft>
                <a:spcPct val="0"/>
              </a:spcAft>
              <a:defRPr sz="2400">
                <a:solidFill>
                  <a:schemeClr val="tx1"/>
                </a:solidFill>
                <a:latin typeface="Times New Roman" pitchFamily="18" charset="0"/>
              </a:defRPr>
            </a:lvl6pPr>
            <a:lvl7pPr marL="2971800" indent="-228600" defTabSz="447675" eaLnBrk="0" fontAlgn="base" hangingPunct="0">
              <a:spcBef>
                <a:spcPct val="0"/>
              </a:spcBef>
              <a:spcAft>
                <a:spcPct val="0"/>
              </a:spcAft>
              <a:defRPr sz="2400">
                <a:solidFill>
                  <a:schemeClr val="tx1"/>
                </a:solidFill>
                <a:latin typeface="Times New Roman" pitchFamily="18" charset="0"/>
              </a:defRPr>
            </a:lvl7pPr>
            <a:lvl8pPr marL="3429000" indent="-228600" defTabSz="447675" eaLnBrk="0" fontAlgn="base" hangingPunct="0">
              <a:spcBef>
                <a:spcPct val="0"/>
              </a:spcBef>
              <a:spcAft>
                <a:spcPct val="0"/>
              </a:spcAft>
              <a:defRPr sz="2400">
                <a:solidFill>
                  <a:schemeClr val="tx1"/>
                </a:solidFill>
                <a:latin typeface="Times New Roman" pitchFamily="18" charset="0"/>
              </a:defRPr>
            </a:lvl8pPr>
            <a:lvl9pPr marL="3886200" indent="-228600" defTabSz="447675" eaLnBrk="0" fontAlgn="base" hangingPunct="0">
              <a:spcBef>
                <a:spcPct val="0"/>
              </a:spcBef>
              <a:spcAft>
                <a:spcPct val="0"/>
              </a:spcAft>
              <a:defRPr sz="2400">
                <a:solidFill>
                  <a:schemeClr val="tx1"/>
                </a:solidFill>
                <a:latin typeface="Times New Roman" pitchFamily="18" charset="0"/>
              </a:defRPr>
            </a:lvl9pPr>
          </a:lstStyle>
          <a:p>
            <a:pPr algn="ctr" eaLnBrk="1" hangingPunct="1"/>
            <a:r>
              <a:rPr lang="en-US" sz="1400" b="1" dirty="0">
                <a:solidFill>
                  <a:srgbClr val="000000"/>
                </a:solidFill>
                <a:latin typeface="Arial" charset="0"/>
              </a:rPr>
              <a:t>	</a:t>
            </a:r>
            <a:r>
              <a:rPr lang="en-US" sz="1200" b="1" dirty="0" smtClean="0">
                <a:solidFill>
                  <a:srgbClr val="000000"/>
                </a:solidFill>
                <a:latin typeface="Arial" charset="0"/>
              </a:rPr>
              <a:t>Courtesy: </a:t>
            </a:r>
            <a:r>
              <a:rPr lang="en-US" sz="1200" b="1" dirty="0" err="1" smtClean="0">
                <a:solidFill>
                  <a:srgbClr val="000000"/>
                </a:solidFill>
                <a:latin typeface="Arial" charset="0"/>
              </a:rPr>
              <a:t>Gert</a:t>
            </a:r>
            <a:r>
              <a:rPr lang="en-US" sz="1200" b="1" dirty="0" smtClean="0">
                <a:solidFill>
                  <a:srgbClr val="000000"/>
                </a:solidFill>
                <a:latin typeface="Arial" charset="0"/>
              </a:rPr>
              <a:t> Finger - ESO</a:t>
            </a:r>
            <a:endParaRPr lang="en-GB" sz="1200" dirty="0">
              <a:latin typeface="Arial" charset="0"/>
            </a:endParaRPr>
          </a:p>
        </p:txBody>
      </p:sp>
      <p:sp>
        <p:nvSpPr>
          <p:cNvPr id="6" name="Text Box 5"/>
          <p:cNvSpPr txBox="1">
            <a:spLocks noChangeArrowheads="1"/>
          </p:cNvSpPr>
          <p:nvPr/>
        </p:nvSpPr>
        <p:spPr bwMode="auto">
          <a:xfrm>
            <a:off x="1619672" y="5661248"/>
            <a:ext cx="5627688" cy="461665"/>
          </a:xfrm>
          <a:prstGeom prst="rect">
            <a:avLst/>
          </a:prstGeom>
          <a:solidFill>
            <a:srgbClr val="FFFF99"/>
          </a:solidFill>
          <a:ln w="9525">
            <a:solidFill>
              <a:schemeClr val="tx1"/>
            </a:solidFill>
            <a:miter lim="800000"/>
            <a:headEnd/>
            <a:tailEnd/>
          </a:ln>
          <a:effec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algn="ctr" eaLnBrk="1" hangingPunct="1">
              <a:spcBef>
                <a:spcPct val="50000"/>
              </a:spcBef>
            </a:pPr>
            <a:r>
              <a:rPr lang="en-GB" sz="1200" b="1" dirty="0" smtClean="0">
                <a:latin typeface="Arial" charset="0"/>
              </a:rPr>
              <a:t>In photon starved applications can get two orders of magnitude improvement in sensitivity compared with conventional sensors</a:t>
            </a:r>
            <a:endParaRPr lang="en-GB" sz="1200" b="1" dirty="0">
              <a:latin typeface="Arial" charset="0"/>
            </a:endParaRPr>
          </a:p>
        </p:txBody>
      </p:sp>
    </p:spTree>
    <p:extLst>
      <p:ext uri="{BB962C8B-B14F-4D97-AF65-F5344CB8AC3E}">
        <p14:creationId xmlns:p14="http://schemas.microsoft.com/office/powerpoint/2010/main" val="137817244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texte 2"/>
          <p:cNvSpPr>
            <a:spLocks noGrp="1"/>
          </p:cNvSpPr>
          <p:nvPr>
            <p:ph type="body" idx="1"/>
          </p:nvPr>
        </p:nvSpPr>
        <p:spPr/>
        <p:txBody>
          <a:bodyPr/>
          <a:lstStyle/>
          <a:p>
            <a:r>
              <a:rPr lang="fr-FR" sz="3200" dirty="0" err="1" smtClean="0"/>
              <a:t>Amplified</a:t>
            </a:r>
            <a:r>
              <a:rPr lang="fr-FR" sz="3200" dirty="0" smtClean="0"/>
              <a:t> </a:t>
            </a:r>
            <a:r>
              <a:rPr lang="fr-FR" sz="3200" dirty="0" err="1" smtClean="0"/>
              <a:t>photodetection</a:t>
            </a:r>
            <a:endParaRPr lang="fr-FR" sz="3200" dirty="0"/>
          </a:p>
        </p:txBody>
      </p:sp>
    </p:spTree>
    <p:extLst>
      <p:ext uri="{BB962C8B-B14F-4D97-AF65-F5344CB8AC3E}">
        <p14:creationId xmlns:p14="http://schemas.microsoft.com/office/powerpoint/2010/main" val="78870548"/>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16" descr="Pic 10"/>
          <p:cNvPicPr>
            <a:picLocks noChangeAspect="1" noChangeArrowheads="1"/>
          </p:cNvPicPr>
          <p:nvPr/>
        </p:nvPicPr>
        <p:blipFill>
          <a:blip r:embed="rId3" cstate="print">
            <a:lum bright="12000"/>
            <a:extLst>
              <a:ext uri="{28A0092B-C50C-407E-A947-70E740481C1C}">
                <a14:useLocalDpi xmlns:a14="http://schemas.microsoft.com/office/drawing/2010/main" val="0"/>
              </a:ext>
            </a:extLst>
          </a:blip>
          <a:srcRect/>
          <a:stretch>
            <a:fillRect/>
          </a:stretch>
        </p:blipFill>
        <p:spPr bwMode="auto">
          <a:xfrm>
            <a:off x="3348038" y="838200"/>
            <a:ext cx="2692400" cy="2074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21"/>
          <p:cNvSpPr>
            <a:spLocks noChangeArrowheads="1"/>
          </p:cNvSpPr>
          <p:nvPr/>
        </p:nvSpPr>
        <p:spPr bwMode="auto">
          <a:xfrm>
            <a:off x="0" y="44450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txBody>
          <a:bodyPr wrap="none" anchor="ctr">
            <a:spAutoFit/>
          </a:bodyPr>
          <a:lstStyle/>
          <a:p>
            <a:pPr eaLnBrk="0" hangingPunct="0">
              <a:tabLst>
                <a:tab pos="-457200" algn="l"/>
                <a:tab pos="457200" algn="l"/>
              </a:tabLst>
            </a:pPr>
            <a:endParaRPr lang="en-GB"/>
          </a:p>
        </p:txBody>
      </p:sp>
      <p:sp>
        <p:nvSpPr>
          <p:cNvPr id="18437" name="Rectangle 24"/>
          <p:cNvSpPr>
            <a:spLocks noChangeArrowheads="1"/>
          </p:cNvSpPr>
          <p:nvPr/>
        </p:nvSpPr>
        <p:spPr bwMode="auto">
          <a:xfrm>
            <a:off x="4841875" y="812800"/>
            <a:ext cx="0" cy="0"/>
          </a:xfrm>
          <a:prstGeom prst="rect">
            <a:avLst/>
          </a:prstGeom>
          <a:solidFill>
            <a:schemeClr val="accent1"/>
          </a:solidFill>
          <a:ln w="9525" algn="ctr">
            <a:solidFill>
              <a:schemeClr val="tx1"/>
            </a:solidFill>
            <a:miter lim="800000"/>
            <a:headEnd/>
            <a:tailEnd/>
          </a:ln>
        </p:spPr>
        <p:txBody>
          <a:bodyPr wrap="none" anchor="ctr"/>
          <a:lstStyle/>
          <a:p>
            <a:endParaRPr lang="en-GB"/>
          </a:p>
        </p:txBody>
      </p:sp>
      <p:sp>
        <p:nvSpPr>
          <p:cNvPr id="18439" name="Rectangle 26"/>
          <p:cNvSpPr>
            <a:spLocks noGrp="1" noChangeArrowheads="1"/>
          </p:cNvSpPr>
          <p:nvPr>
            <p:ph type="title"/>
          </p:nvPr>
        </p:nvSpPr>
        <p:spPr>
          <a:xfrm>
            <a:off x="539750" y="182563"/>
            <a:ext cx="8139113" cy="523875"/>
          </a:xfrm>
        </p:spPr>
        <p:txBody>
          <a:bodyPr>
            <a:normAutofit/>
          </a:bodyPr>
          <a:lstStyle/>
          <a:p>
            <a:pPr algn="ctr"/>
            <a:r>
              <a:rPr lang="it-IT" sz="1800" b="1" dirty="0" smtClean="0">
                <a:ea typeface="ＭＳ Ｐゴシック" pitchFamily="1" charset="-128"/>
              </a:rPr>
              <a:t>MOVPE technology for advanced eAPDs at SELEX</a:t>
            </a:r>
          </a:p>
        </p:txBody>
      </p:sp>
      <p:sp>
        <p:nvSpPr>
          <p:cNvPr id="18440" name="Rectangle 25"/>
          <p:cNvSpPr>
            <a:spLocks noChangeArrowheads="1"/>
          </p:cNvSpPr>
          <p:nvPr/>
        </p:nvSpPr>
        <p:spPr bwMode="auto">
          <a:xfrm>
            <a:off x="73025" y="1393825"/>
            <a:ext cx="2986088" cy="954088"/>
          </a:xfrm>
          <a:prstGeom prst="rect">
            <a:avLst/>
          </a:prstGeom>
          <a:solidFill>
            <a:srgbClr val="FFFF99"/>
          </a:solidFill>
          <a:ln w="9525" algn="ctr">
            <a:solidFill>
              <a:srgbClr val="000000"/>
            </a:solidFill>
            <a:miter lim="800000"/>
            <a:headEnd/>
            <a:tailEnd/>
          </a:ln>
        </p:spPr>
        <p:txBody>
          <a:bodyPr anchor="ctr">
            <a:spAutoFit/>
          </a:bodyPr>
          <a:lstStyle/>
          <a:p>
            <a:pPr eaLnBrk="0" hangingPunct="0">
              <a:tabLst>
                <a:tab pos="-457200" algn="l"/>
                <a:tab pos="457200" algn="l"/>
                <a:tab pos="914400" algn="l"/>
              </a:tabLst>
            </a:pPr>
            <a:r>
              <a:rPr lang="en-GB" sz="1400" b="1" dirty="0">
                <a:solidFill>
                  <a:srgbClr val="000000"/>
                </a:solidFill>
                <a:cs typeface="Arial" charset="0"/>
              </a:rPr>
              <a:t>Mesa isolation provides photon confinement for high absorption efficiency and reduction of crosstalk and stray light export</a:t>
            </a:r>
            <a:endParaRPr lang="en-GB" sz="1400" b="1" dirty="0">
              <a:cs typeface="Arial" charset="0"/>
            </a:endParaRPr>
          </a:p>
        </p:txBody>
      </p:sp>
      <p:pic>
        <p:nvPicPr>
          <p:cNvPr id="14" name="Picture 26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 y="3375025"/>
            <a:ext cx="5183188" cy="3468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Lst>
        </p:spPr>
      </p:pic>
      <p:sp>
        <p:nvSpPr>
          <p:cNvPr id="18442" name="Text Box 158"/>
          <p:cNvSpPr txBox="1">
            <a:spLocks noChangeArrowheads="1"/>
          </p:cNvSpPr>
          <p:nvPr/>
        </p:nvSpPr>
        <p:spPr bwMode="auto">
          <a:xfrm>
            <a:off x="2005013" y="4894263"/>
            <a:ext cx="1409700" cy="365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1400">
                <a:solidFill>
                  <a:schemeClr val="tx1"/>
                </a:solidFill>
                <a:latin typeface="Arial" charset="0"/>
                <a:ea typeface="ＭＳ Ｐゴシック" pitchFamily="1" charset="-128"/>
              </a:defRPr>
            </a:lvl1pPr>
            <a:lvl2pPr marL="742950" indent="-285750" eaLnBrk="0" hangingPunct="0">
              <a:defRPr sz="1400">
                <a:solidFill>
                  <a:schemeClr val="tx1"/>
                </a:solidFill>
                <a:latin typeface="Arial" charset="0"/>
                <a:ea typeface="ＭＳ Ｐゴシック" pitchFamily="1" charset="-128"/>
              </a:defRPr>
            </a:lvl2pPr>
            <a:lvl3pPr marL="1143000" indent="-228600" eaLnBrk="0" hangingPunct="0">
              <a:defRPr sz="1400">
                <a:solidFill>
                  <a:schemeClr val="tx1"/>
                </a:solidFill>
                <a:latin typeface="Arial" charset="0"/>
                <a:ea typeface="ＭＳ Ｐゴシック" pitchFamily="1" charset="-128"/>
              </a:defRPr>
            </a:lvl3pPr>
            <a:lvl4pPr marL="1600200" indent="-228600" eaLnBrk="0" hangingPunct="0">
              <a:defRPr sz="1400">
                <a:solidFill>
                  <a:schemeClr val="tx1"/>
                </a:solidFill>
                <a:latin typeface="Arial" charset="0"/>
                <a:ea typeface="ＭＳ Ｐゴシック" pitchFamily="1" charset="-128"/>
              </a:defRPr>
            </a:lvl4pPr>
            <a:lvl5pPr marL="2057400" indent="-228600" eaLnBrk="0" hangingPunct="0">
              <a:defRPr sz="1400">
                <a:solidFill>
                  <a:schemeClr val="tx1"/>
                </a:solidFill>
                <a:latin typeface="Arial" charset="0"/>
                <a:ea typeface="ＭＳ Ｐゴシック" pitchFamily="1" charset="-128"/>
              </a:defRPr>
            </a:lvl5pPr>
            <a:lvl6pPr marL="25146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6pPr>
            <a:lvl7pPr marL="29718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7pPr>
            <a:lvl8pPr marL="34290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8pPr>
            <a:lvl9pPr marL="3886200" indent="-228600" algn="ctr" defTabSz="457200" eaLnBrk="0" fontAlgn="base" hangingPunct="0">
              <a:spcBef>
                <a:spcPct val="0"/>
              </a:spcBef>
              <a:spcAft>
                <a:spcPct val="0"/>
              </a:spcAft>
              <a:defRPr sz="1400">
                <a:solidFill>
                  <a:schemeClr val="tx1"/>
                </a:solidFill>
                <a:latin typeface="Arial" charset="0"/>
                <a:ea typeface="ＭＳ Ｐゴシック" pitchFamily="1" charset="-128"/>
              </a:defRPr>
            </a:lvl9pPr>
          </a:lstStyle>
          <a:p>
            <a:pPr eaLnBrk="1" hangingPunct="1">
              <a:spcBef>
                <a:spcPct val="50000"/>
              </a:spcBef>
            </a:pPr>
            <a:r>
              <a:rPr lang="en-GB" sz="900" b="1">
                <a:latin typeface="Calibri" pitchFamily="34" charset="0"/>
              </a:rPr>
              <a:t>Narrow bandgap N-type for avalanching</a:t>
            </a:r>
          </a:p>
        </p:txBody>
      </p:sp>
      <p:sp>
        <p:nvSpPr>
          <p:cNvPr id="18443" name="Rectangle 25"/>
          <p:cNvSpPr>
            <a:spLocks noChangeArrowheads="1"/>
          </p:cNvSpPr>
          <p:nvPr/>
        </p:nvSpPr>
        <p:spPr bwMode="auto">
          <a:xfrm>
            <a:off x="5436096" y="5143753"/>
            <a:ext cx="2986088" cy="523875"/>
          </a:xfrm>
          <a:prstGeom prst="rect">
            <a:avLst/>
          </a:prstGeom>
          <a:solidFill>
            <a:srgbClr val="FFFF99"/>
          </a:solidFill>
          <a:ln w="9525" algn="ctr">
            <a:solidFill>
              <a:schemeClr val="tx1"/>
            </a:solidFill>
            <a:miter lim="800000"/>
            <a:headEnd/>
            <a:tailEnd/>
          </a:ln>
        </p:spPr>
        <p:txBody>
          <a:bodyPr anchor="ctr">
            <a:spAutoFit/>
          </a:bodyPr>
          <a:lstStyle/>
          <a:p>
            <a:pPr eaLnBrk="0" hangingPunct="0">
              <a:tabLst>
                <a:tab pos="-457200" algn="l"/>
                <a:tab pos="457200" algn="l"/>
                <a:tab pos="914400" algn="l"/>
              </a:tabLst>
            </a:pPr>
            <a:r>
              <a:rPr lang="en-GB" sz="1400" b="1" dirty="0">
                <a:solidFill>
                  <a:srgbClr val="000000"/>
                </a:solidFill>
                <a:cs typeface="Arial" charset="0"/>
              </a:rPr>
              <a:t>All photo-electrons experience avalanche gain</a:t>
            </a:r>
            <a:endParaRPr lang="en-GB" sz="1400" b="1" dirty="0">
              <a:cs typeface="Arial" charset="0"/>
            </a:endParaRPr>
          </a:p>
        </p:txBody>
      </p:sp>
      <p:sp>
        <p:nvSpPr>
          <p:cNvPr id="12" name="Rectangle 25"/>
          <p:cNvSpPr>
            <a:spLocks noChangeArrowheads="1"/>
          </p:cNvSpPr>
          <p:nvPr/>
        </p:nvSpPr>
        <p:spPr bwMode="auto">
          <a:xfrm>
            <a:off x="5436096" y="3675915"/>
            <a:ext cx="2986088" cy="830997"/>
          </a:xfrm>
          <a:prstGeom prst="rect">
            <a:avLst/>
          </a:prstGeom>
          <a:solidFill>
            <a:srgbClr val="FFFF99"/>
          </a:solidFill>
          <a:ln w="9525" algn="ctr">
            <a:solidFill>
              <a:schemeClr val="tx1"/>
            </a:solidFill>
            <a:miter lim="800000"/>
            <a:headEnd/>
            <a:tailEnd/>
          </a:ln>
        </p:spPr>
        <p:txBody>
          <a:bodyPr anchor="ctr">
            <a:spAutoFit/>
          </a:bodyPr>
          <a:lstStyle/>
          <a:p>
            <a:pPr eaLnBrk="0" hangingPunct="0">
              <a:tabLst>
                <a:tab pos="-457200" algn="l"/>
                <a:tab pos="457200" algn="l"/>
                <a:tab pos="914400" algn="l"/>
              </a:tabLst>
            </a:pPr>
            <a:r>
              <a:rPr lang="en-GB" sz="1600" b="1" dirty="0" err="1" smtClean="0">
                <a:solidFill>
                  <a:srgbClr val="000000"/>
                </a:solidFill>
                <a:cs typeface="Arial" charset="0"/>
              </a:rPr>
              <a:t>Bandgap</a:t>
            </a:r>
            <a:r>
              <a:rPr lang="en-GB" sz="1600" b="1" dirty="0" smtClean="0">
                <a:solidFill>
                  <a:srgbClr val="000000"/>
                </a:solidFill>
                <a:cs typeface="Arial" charset="0"/>
              </a:rPr>
              <a:t> engineering to minimize breakdown, dark currents</a:t>
            </a:r>
            <a:r>
              <a:rPr lang="en-GB" sz="1600" b="1" dirty="0">
                <a:cs typeface="Arial" charset="0"/>
              </a:rPr>
              <a:t> </a:t>
            </a:r>
            <a:r>
              <a:rPr lang="en-GB" sz="1600" b="1" dirty="0" smtClean="0">
                <a:cs typeface="Arial" charset="0"/>
              </a:rPr>
              <a:t>and response time</a:t>
            </a:r>
            <a:endParaRPr lang="en-GB" sz="1600" b="1" dirty="0" smtClean="0">
              <a:solidFill>
                <a:srgbClr val="000000"/>
              </a:solidFill>
              <a:cs typeface="Arial" charset="0"/>
            </a:endParaRPr>
          </a:p>
        </p:txBody>
      </p:sp>
    </p:spTree>
    <p:extLst>
      <p:ext uri="{BB962C8B-B14F-4D97-AF65-F5344CB8AC3E}">
        <p14:creationId xmlns:p14="http://schemas.microsoft.com/office/powerpoint/2010/main" val="241627673"/>
      </p:ext>
    </p:extLst>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p:cTn id="7" dur="500" fill="hold"/>
                                        <p:tgtEl>
                                          <p:spTgt spid="14"/>
                                        </p:tgtEl>
                                        <p:attrNameLst>
                                          <p:attrName>ppt_w</p:attrName>
                                        </p:attrNameLst>
                                      </p:cBhvr>
                                      <p:tavLst>
                                        <p:tav tm="0">
                                          <p:val>
                                            <p:fltVal val="0"/>
                                          </p:val>
                                        </p:tav>
                                        <p:tav tm="100000">
                                          <p:val>
                                            <p:strVal val="#ppt_w"/>
                                          </p:val>
                                        </p:tav>
                                      </p:tavLst>
                                    </p:anim>
                                    <p:anim calcmode="lin" valueType="num">
                                      <p:cBhvr>
                                        <p:cTn id="8" dur="500" fill="hold"/>
                                        <p:tgtEl>
                                          <p:spTgt spid="14"/>
                                        </p:tgtEl>
                                        <p:attrNameLst>
                                          <p:attrName>ppt_h</p:attrName>
                                        </p:attrNameLst>
                                      </p:cBhvr>
                                      <p:tavLst>
                                        <p:tav tm="0">
                                          <p:val>
                                            <p:fltVal val="0"/>
                                          </p:val>
                                        </p:tav>
                                        <p:tav tm="100000">
                                          <p:val>
                                            <p:strVal val="#ppt_h"/>
                                          </p:val>
                                        </p:tav>
                                      </p:tavLst>
                                    </p:anim>
                                    <p:animEffect transition="in" filter="fade">
                                      <p:cBhvr>
                                        <p:cTn id="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4"/>
          <p:cNvSpPr>
            <a:spLocks noGrp="1"/>
          </p:cNvSpPr>
          <p:nvPr>
            <p:ph type="title" idx="4294967295"/>
          </p:nvPr>
        </p:nvSpPr>
        <p:spPr>
          <a:xfrm>
            <a:off x="685800" y="152400"/>
            <a:ext cx="4724400" cy="1143000"/>
          </a:xfrm>
        </p:spPr>
        <p:txBody>
          <a:bodyPr lIns="45692" tIns="45692" rIns="45692" bIns="45692"/>
          <a:lstStyle/>
          <a:p>
            <a:pPr eaLnBrk="1" hangingPunct="1"/>
            <a:r>
              <a:rPr lang="fr-FR" sz="3600" smtClean="0"/>
              <a:t>Ultra fast SWIR e-APD FPA and Camera </a:t>
            </a:r>
          </a:p>
        </p:txBody>
      </p:sp>
      <p:sp>
        <p:nvSpPr>
          <p:cNvPr id="24579" name="Espace réservé du contenu 5"/>
          <p:cNvSpPr>
            <a:spLocks noGrp="1"/>
          </p:cNvSpPr>
          <p:nvPr>
            <p:ph idx="4294967295"/>
          </p:nvPr>
        </p:nvSpPr>
        <p:spPr>
          <a:xfrm>
            <a:off x="544513" y="1371600"/>
            <a:ext cx="8361362" cy="5486400"/>
          </a:xfrm>
        </p:spPr>
        <p:txBody>
          <a:bodyPr lIns="91381" tIns="45692" rIns="91381" bIns="45692"/>
          <a:lstStyle/>
          <a:p>
            <a:pPr marL="419100" indent="-382588" eaLnBrk="1" hangingPunct="1">
              <a:lnSpc>
                <a:spcPct val="80000"/>
              </a:lnSpc>
              <a:buFont typeface="Wingdings" pitchFamily="2" charset="2"/>
              <a:buChar char="q"/>
            </a:pPr>
            <a:r>
              <a:rPr lang="en-US" sz="2400" dirty="0" err="1" smtClean="0"/>
              <a:t>Minalogic</a:t>
            </a:r>
            <a:r>
              <a:rPr lang="en-US" sz="2400" dirty="0" smtClean="0"/>
              <a:t> (Rhone-</a:t>
            </a:r>
            <a:r>
              <a:rPr lang="en-US" sz="2400" dirty="0" err="1" smtClean="0"/>
              <a:t>Alpes</a:t>
            </a:r>
            <a:r>
              <a:rPr lang="en-US" sz="2400" dirty="0" smtClean="0"/>
              <a:t>/Isère) funded project :</a:t>
            </a:r>
          </a:p>
          <a:p>
            <a:pPr marL="720725" lvl="1" indent="-273050" eaLnBrk="1" hangingPunct="1">
              <a:lnSpc>
                <a:spcPct val="80000"/>
              </a:lnSpc>
              <a:buFont typeface="Wingdings" pitchFamily="2" charset="2"/>
              <a:buChar char="q"/>
            </a:pPr>
            <a:r>
              <a:rPr lang="en-US" sz="1800" dirty="0" smtClean="0"/>
              <a:t>Partners: </a:t>
            </a:r>
          </a:p>
          <a:p>
            <a:pPr lvl="2" eaLnBrk="1" hangingPunct="1">
              <a:lnSpc>
                <a:spcPct val="80000"/>
              </a:lnSpc>
              <a:buFont typeface="Wingdings" pitchFamily="2" charset="2"/>
              <a:buChar char="q"/>
            </a:pPr>
            <a:r>
              <a:rPr lang="en-US" sz="1600" dirty="0" smtClean="0"/>
              <a:t>FPA </a:t>
            </a:r>
            <a:r>
              <a:rPr lang="en-US" sz="1600" dirty="0" err="1" smtClean="0"/>
              <a:t>developement</a:t>
            </a:r>
            <a:r>
              <a:rPr lang="en-US" sz="1600" dirty="0" smtClean="0"/>
              <a:t> : </a:t>
            </a:r>
            <a:r>
              <a:rPr lang="en-US" sz="1600" dirty="0" smtClean="0">
                <a:solidFill>
                  <a:srgbClr val="0067A1"/>
                </a:solidFill>
              </a:rPr>
              <a:t>CEA-</a:t>
            </a:r>
            <a:r>
              <a:rPr lang="en-US" sz="1600" dirty="0" err="1" smtClean="0">
                <a:solidFill>
                  <a:srgbClr val="0067A1"/>
                </a:solidFill>
              </a:rPr>
              <a:t>Leti</a:t>
            </a:r>
            <a:r>
              <a:rPr lang="en-US" sz="1600" dirty="0" smtClean="0">
                <a:solidFill>
                  <a:srgbClr val="0067A1"/>
                </a:solidFill>
              </a:rPr>
              <a:t>, </a:t>
            </a:r>
            <a:r>
              <a:rPr lang="en-US" sz="1600" dirty="0" err="1" smtClean="0">
                <a:solidFill>
                  <a:srgbClr val="0067A1"/>
                </a:solidFill>
              </a:rPr>
              <a:t>Sofradir</a:t>
            </a:r>
            <a:endParaRPr lang="en-US" sz="1600" dirty="0" smtClean="0">
              <a:solidFill>
                <a:srgbClr val="0067A1"/>
              </a:solidFill>
            </a:endParaRPr>
          </a:p>
          <a:p>
            <a:pPr lvl="2" eaLnBrk="1" hangingPunct="1">
              <a:lnSpc>
                <a:spcPct val="80000"/>
              </a:lnSpc>
              <a:buFont typeface="Wingdings" pitchFamily="2" charset="2"/>
              <a:buChar char="q"/>
            </a:pPr>
            <a:r>
              <a:rPr lang="en-US" sz="1600" dirty="0" smtClean="0"/>
              <a:t>Camera development and demonstration : </a:t>
            </a:r>
            <a:r>
              <a:rPr lang="en-US" sz="1600" dirty="0" smtClean="0">
                <a:solidFill>
                  <a:srgbClr val="0067A1"/>
                </a:solidFill>
              </a:rPr>
              <a:t>IPAG, </a:t>
            </a:r>
            <a:r>
              <a:rPr lang="en-US" sz="1600" dirty="0" err="1" smtClean="0">
                <a:solidFill>
                  <a:srgbClr val="0067A1"/>
                </a:solidFill>
              </a:rPr>
              <a:t>Onera</a:t>
            </a:r>
            <a:r>
              <a:rPr lang="en-US" sz="1600" dirty="0" smtClean="0">
                <a:solidFill>
                  <a:srgbClr val="0067A1"/>
                </a:solidFill>
              </a:rPr>
              <a:t>, LAM…</a:t>
            </a:r>
            <a:endParaRPr lang="en-US" sz="1600" dirty="0" smtClean="0"/>
          </a:p>
          <a:p>
            <a:pPr marL="419100" indent="-382588" eaLnBrk="1" hangingPunct="1">
              <a:lnSpc>
                <a:spcPct val="80000"/>
              </a:lnSpc>
              <a:buFont typeface="Wingdings" pitchFamily="2" charset="2"/>
              <a:buChar char="q"/>
            </a:pPr>
            <a:r>
              <a:rPr lang="en-US" sz="2400" dirty="0" smtClean="0"/>
              <a:t>Measured Detector performance</a:t>
            </a:r>
            <a:endParaRPr lang="en-US" sz="2400" b="1" dirty="0" smtClean="0">
              <a:solidFill>
                <a:schemeClr val="accent2"/>
              </a:solidFill>
            </a:endParaRPr>
          </a:p>
          <a:p>
            <a:pPr marL="720725" lvl="1" indent="-273050" eaLnBrk="1" hangingPunct="1">
              <a:lnSpc>
                <a:spcPct val="80000"/>
              </a:lnSpc>
              <a:buFont typeface="Wingdings" pitchFamily="2" charset="2"/>
              <a:buChar char="q"/>
            </a:pPr>
            <a:r>
              <a:rPr lang="en-US" sz="1700" dirty="0" smtClean="0"/>
              <a:t>320 x 240 pixels 30 µm pitch APD array : </a:t>
            </a:r>
            <a:r>
              <a:rPr lang="en-US" sz="1700" b="1" dirty="0" smtClean="0"/>
              <a:t>LETI on top</a:t>
            </a:r>
          </a:p>
          <a:p>
            <a:pPr marL="720725" lvl="1" indent="-273050" eaLnBrk="1" hangingPunct="1">
              <a:lnSpc>
                <a:spcPct val="80000"/>
              </a:lnSpc>
              <a:buFont typeface="Wingdings" pitchFamily="2" charset="2"/>
              <a:buChar char="q"/>
            </a:pPr>
            <a:r>
              <a:rPr lang="en-US" sz="1700" dirty="0" smtClean="0"/>
              <a:t>8 outputs of 60 row @ 20 MHz : </a:t>
            </a:r>
            <a:r>
              <a:rPr lang="en-US" sz="1700" b="1" dirty="0" err="1" smtClean="0"/>
              <a:t>Sofradir</a:t>
            </a:r>
            <a:r>
              <a:rPr lang="en-US" sz="1700" b="1" dirty="0" smtClean="0"/>
              <a:t> bellow</a:t>
            </a:r>
          </a:p>
          <a:p>
            <a:pPr marL="720725" lvl="1" indent="-273050" eaLnBrk="1" hangingPunct="1">
              <a:lnSpc>
                <a:spcPct val="80000"/>
              </a:lnSpc>
              <a:buFont typeface="Wingdings" pitchFamily="2" charset="2"/>
              <a:buChar char="q"/>
            </a:pPr>
            <a:r>
              <a:rPr lang="en-US" sz="1700" dirty="0" smtClean="0"/>
              <a:t>Wavelength: </a:t>
            </a:r>
            <a:r>
              <a:rPr lang="en-US" sz="1700" b="1" dirty="0" smtClean="0"/>
              <a:t>0.2 – 3.2 µm</a:t>
            </a:r>
          </a:p>
          <a:p>
            <a:pPr marL="720725" lvl="1" indent="-273050" eaLnBrk="1" hangingPunct="1">
              <a:lnSpc>
                <a:spcPct val="80000"/>
              </a:lnSpc>
              <a:buFont typeface="Wingdings" pitchFamily="2" charset="2"/>
              <a:buChar char="q"/>
            </a:pPr>
            <a:r>
              <a:rPr lang="en-US" sz="1700" b="1" dirty="0" smtClean="0"/>
              <a:t>M=10-30, QE/F~0.7</a:t>
            </a:r>
          </a:p>
          <a:p>
            <a:pPr marL="720725" lvl="1" indent="-273050" eaLnBrk="1" hangingPunct="1">
              <a:lnSpc>
                <a:spcPct val="80000"/>
              </a:lnSpc>
              <a:buFont typeface="Wingdings" pitchFamily="2" charset="2"/>
              <a:buChar char="q"/>
            </a:pPr>
            <a:r>
              <a:rPr lang="en-US" sz="1700" b="1" dirty="0" smtClean="0"/>
              <a:t>Full frame readout: 1500 Hz (0.67 </a:t>
            </a:r>
            <a:r>
              <a:rPr lang="en-US" sz="1700" b="1" dirty="0" err="1" smtClean="0"/>
              <a:t>ms</a:t>
            </a:r>
            <a:r>
              <a:rPr lang="en-US" sz="1700" b="1" dirty="0" smtClean="0"/>
              <a:t>) min, up to 2 kHz, pixel frequency 20 MHz</a:t>
            </a:r>
          </a:p>
          <a:p>
            <a:pPr marL="720725" lvl="1" indent="-273050" eaLnBrk="1" hangingPunct="1">
              <a:lnSpc>
                <a:spcPct val="80000"/>
              </a:lnSpc>
              <a:buFont typeface="Wingdings" pitchFamily="2" charset="2"/>
              <a:buChar char="q"/>
            </a:pPr>
            <a:r>
              <a:rPr lang="en-US" sz="1700" dirty="0" smtClean="0"/>
              <a:t>Windows: one rectangular window of any number of lines, each line read in 2.7 µs</a:t>
            </a:r>
          </a:p>
          <a:p>
            <a:pPr marL="1120775" lvl="2" indent="-273050" eaLnBrk="1" hangingPunct="1">
              <a:lnSpc>
                <a:spcPct val="80000"/>
              </a:lnSpc>
              <a:buFont typeface="Wingdings" pitchFamily="2" charset="2"/>
              <a:buChar char="q"/>
            </a:pPr>
            <a:r>
              <a:rPr lang="en-US" sz="1500" dirty="0" smtClean="0"/>
              <a:t>Maximum “</a:t>
            </a:r>
            <a:r>
              <a:rPr lang="en-US" sz="1500" dirty="0" err="1" smtClean="0"/>
              <a:t>fram</a:t>
            </a:r>
            <a:r>
              <a:rPr lang="en-US" sz="1500" dirty="0" smtClean="0"/>
              <a:t> rate” = 370 kHz</a:t>
            </a:r>
          </a:p>
          <a:p>
            <a:pPr marL="720725" lvl="1" indent="-273050" eaLnBrk="1" hangingPunct="1">
              <a:lnSpc>
                <a:spcPct val="80000"/>
              </a:lnSpc>
              <a:buFont typeface="Wingdings" pitchFamily="2" charset="2"/>
              <a:buChar char="q"/>
            </a:pPr>
            <a:r>
              <a:rPr lang="en-US" sz="1700" b="1" dirty="0" smtClean="0"/>
              <a:t>System Noise: ~ 2-3 photons at 1500 Hz frame rate (with gain x15)</a:t>
            </a:r>
          </a:p>
          <a:p>
            <a:pPr marL="720725" lvl="1" indent="-273050" eaLnBrk="1" hangingPunct="1">
              <a:lnSpc>
                <a:spcPct val="80000"/>
              </a:lnSpc>
              <a:buFont typeface="Wingdings" pitchFamily="2" charset="2"/>
              <a:buChar char="q"/>
            </a:pPr>
            <a:r>
              <a:rPr lang="en-US" sz="1700" b="1" dirty="0" smtClean="0"/>
              <a:t>Median Dark current : ~ 10 e/s/pixel  </a:t>
            </a:r>
          </a:p>
          <a:p>
            <a:pPr marL="720725" lvl="1" indent="-273050" eaLnBrk="1" hangingPunct="1">
              <a:lnSpc>
                <a:spcPct val="80000"/>
              </a:lnSpc>
              <a:buFont typeface="Wingdings" pitchFamily="2" charset="2"/>
              <a:buChar char="q"/>
            </a:pPr>
            <a:r>
              <a:rPr lang="en-US" sz="1700" b="1" dirty="0" smtClean="0"/>
              <a:t>Full well: 40 000 e (with gain x1) </a:t>
            </a:r>
            <a:r>
              <a:rPr lang="en-US" sz="1700" b="1" dirty="0" smtClean="0">
                <a:sym typeface="Wingdings" pitchFamily="2" charset="2"/>
              </a:rPr>
              <a:t> low SNR images</a:t>
            </a:r>
            <a:endParaRPr lang="en-US" sz="1700" b="1" dirty="0" smtClean="0"/>
          </a:p>
          <a:p>
            <a:pPr marL="720725" lvl="1" indent="-273050" eaLnBrk="1" hangingPunct="1">
              <a:lnSpc>
                <a:spcPct val="80000"/>
              </a:lnSpc>
              <a:buFont typeface="Wingdings" pitchFamily="2" charset="2"/>
              <a:buChar char="q"/>
            </a:pPr>
            <a:r>
              <a:rPr lang="en-US" sz="1700" b="1" dirty="0" smtClean="0"/>
              <a:t>Gain </a:t>
            </a:r>
            <a:r>
              <a:rPr lang="en-US" sz="1700" b="1" dirty="0"/>
              <a:t>and dark noise operability : </a:t>
            </a:r>
            <a:r>
              <a:rPr lang="en-US" sz="1700" b="1" dirty="0" smtClean="0"/>
              <a:t>&gt;99.5% at low flux</a:t>
            </a:r>
          </a:p>
        </p:txBody>
      </p:sp>
      <p:sp>
        <p:nvSpPr>
          <p:cNvPr id="4" name="Espace réservé du numéro de diapositive 3"/>
          <p:cNvSpPr txBox="1">
            <a:spLocks noGrp="1"/>
          </p:cNvSpPr>
          <p:nvPr/>
        </p:nvSpPr>
        <p:spPr>
          <a:xfrm>
            <a:off x="457200" y="6421438"/>
            <a:ext cx="2133600" cy="365125"/>
          </a:xfrm>
          <a:prstGeom prst="rect">
            <a:avLst/>
          </a:prstGeom>
          <a:noFill/>
        </p:spPr>
        <p:txBody>
          <a:bodyPr lIns="91381" tIns="45692" rIns="91381" bIns="0" anchor="b"/>
          <a:lstStyle/>
          <a:p>
            <a:pPr>
              <a:defRPr/>
            </a:pPr>
            <a:fld id="{8C8C008C-6AD5-4126-A787-58E68A6A9201}" type="slidenum">
              <a:rPr lang="en-GB" sz="1000">
                <a:solidFill>
                  <a:schemeClr val="tx2">
                    <a:shade val="50000"/>
                  </a:schemeClr>
                </a:solidFill>
                <a:latin typeface="Arial" charset="0"/>
                <a:cs typeface="Arial" charset="0"/>
              </a:rPr>
              <a:pPr>
                <a:defRPr/>
              </a:pPr>
              <a:t>31</a:t>
            </a:fld>
            <a:endParaRPr lang="en-GB" sz="1000">
              <a:solidFill>
                <a:schemeClr val="tx2">
                  <a:shade val="50000"/>
                </a:schemeClr>
              </a:solidFill>
              <a:latin typeface="Arial" charset="0"/>
              <a:cs typeface="Arial" charset="0"/>
            </a:endParaRPr>
          </a:p>
        </p:txBody>
      </p:sp>
      <p:pic>
        <p:nvPicPr>
          <p:cNvPr id="24581" name="Picture 2" descr="C:\Users\Philippe\Documents\APD-IR\RAPID\logo_RAPID.jpeg"/>
          <p:cNvPicPr>
            <a:picLocks noChangeAspect="1" noChangeArrowheads="1"/>
          </p:cNvPicPr>
          <p:nvPr/>
        </p:nvPicPr>
        <p:blipFill>
          <a:blip r:embed="rId2">
            <a:extLst>
              <a:ext uri="{28A0092B-C50C-407E-A947-70E740481C1C}">
                <a14:useLocalDpi xmlns:a14="http://schemas.microsoft.com/office/drawing/2010/main" val="0"/>
              </a:ext>
            </a:extLst>
          </a:blip>
          <a:srcRect l="2367" t="7143" r="592" b="7143"/>
          <a:stretch>
            <a:fillRect/>
          </a:stretch>
        </p:blipFill>
        <p:spPr bwMode="auto">
          <a:xfrm>
            <a:off x="5875338" y="188913"/>
            <a:ext cx="3106737" cy="909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Espace réservé de la date 8"/>
          <p:cNvSpPr txBox="1">
            <a:spLocks noGrp="1"/>
          </p:cNvSpPr>
          <p:nvPr/>
        </p:nvSpPr>
        <p:spPr>
          <a:xfrm>
            <a:off x="457200" y="6421438"/>
            <a:ext cx="2133600" cy="365125"/>
          </a:xfrm>
          <a:prstGeom prst="rect">
            <a:avLst/>
          </a:prstGeom>
          <a:noFill/>
        </p:spPr>
        <p:txBody>
          <a:bodyPr lIns="91381" tIns="45692" rIns="91381" bIns="0" anchor="b"/>
          <a:lstStyle/>
          <a:p>
            <a:pPr>
              <a:defRPr/>
            </a:pPr>
            <a:r>
              <a:rPr lang="fr-FR" sz="1000">
                <a:solidFill>
                  <a:schemeClr val="tx2">
                    <a:shade val="50000"/>
                  </a:schemeClr>
                </a:solidFill>
                <a:latin typeface="Arial" charset="0"/>
                <a:cs typeface="Arial" charset="0"/>
              </a:rPr>
              <a:t>26/09/2011</a:t>
            </a:r>
            <a:endParaRPr lang="en-GB" sz="1000">
              <a:solidFill>
                <a:schemeClr val="tx2">
                  <a:shade val="50000"/>
                </a:schemeClr>
              </a:solidFill>
              <a:latin typeface="Arial" charset="0"/>
              <a:cs typeface="Arial" charset="0"/>
            </a:endParaRPr>
          </a:p>
        </p:txBody>
      </p:sp>
      <p:sp>
        <p:nvSpPr>
          <p:cNvPr id="24583" name="Espace réservé du pied de page 9"/>
          <p:cNvSpPr txBox="1">
            <a:spLocks noGrp="1"/>
          </p:cNvSpPr>
          <p:nvPr/>
        </p:nvSpPr>
        <p:spPr bwMode="auto">
          <a:xfrm>
            <a:off x="3124200" y="6421438"/>
            <a:ext cx="2895600"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45692" r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1000">
                <a:solidFill>
                  <a:srgbClr val="9B9A98"/>
                </a:solidFill>
                <a:cs typeface="Arial" pitchFamily="34" charset="0"/>
              </a:rPr>
              <a:t>Ultra fast and sensitive </a:t>
            </a:r>
            <a:endParaRPr lang="en-GB" sz="1000">
              <a:solidFill>
                <a:srgbClr val="9B9A98"/>
              </a:solidFill>
              <a:cs typeface="Arial" pitchFamily="34" charset="0"/>
            </a:endParaRPr>
          </a:p>
        </p:txBody>
      </p:sp>
      <p:pic>
        <p:nvPicPr>
          <p:cNvPr id="24584"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50088" y="1204913"/>
            <a:ext cx="2016125" cy="1851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57200" y="116632"/>
            <a:ext cx="8493162" cy="792088"/>
          </a:xfrm>
        </p:spPr>
        <p:txBody>
          <a:bodyPr/>
          <a:lstStyle/>
          <a:p>
            <a:pPr lvl="1"/>
            <a:r>
              <a:rPr lang="en-US" dirty="0" smtClean="0"/>
              <a:t>3.3 µm </a:t>
            </a:r>
            <a:r>
              <a:rPr lang="en-US" dirty="0" err="1" smtClean="0">
                <a:latin typeface="Symbol" pitchFamily="18" charset="2"/>
              </a:rPr>
              <a:t>l</a:t>
            </a:r>
            <a:r>
              <a:rPr lang="en-US" baseline="-25000" dirty="0" err="1" smtClean="0"/>
              <a:t>c</a:t>
            </a:r>
            <a:r>
              <a:rPr lang="en-US" dirty="0" smtClean="0"/>
              <a:t> RAPID FPA : V</a:t>
            </a:r>
            <a:r>
              <a:rPr lang="en-US" baseline="-25000" dirty="0" smtClean="0"/>
              <a:t>APD</a:t>
            </a:r>
            <a:r>
              <a:rPr lang="en-US" dirty="0" smtClean="0"/>
              <a:t> </a:t>
            </a:r>
            <a:r>
              <a:rPr lang="en-US" dirty="0"/>
              <a:t>= </a:t>
            </a:r>
            <a:r>
              <a:rPr lang="en-US" dirty="0" smtClean="0"/>
              <a:t>-8 V</a:t>
            </a:r>
            <a:endParaRPr lang="en-US" dirty="0"/>
          </a:p>
        </p:txBody>
      </p:sp>
      <p:sp>
        <p:nvSpPr>
          <p:cNvPr id="4" name="Espace réservé du numéro de diapositive 3"/>
          <p:cNvSpPr>
            <a:spLocks noGrp="1"/>
          </p:cNvSpPr>
          <p:nvPr>
            <p:ph type="sldNum" sz="quarter" idx="4294967295"/>
          </p:nvPr>
        </p:nvSpPr>
        <p:spPr>
          <a:xfrm>
            <a:off x="8558213" y="6429375"/>
            <a:ext cx="585787" cy="365125"/>
          </a:xfrm>
          <a:prstGeom prst="rect">
            <a:avLst/>
          </a:prstGeom>
        </p:spPr>
        <p:txBody>
          <a:bodyPr/>
          <a:lstStyle/>
          <a:p>
            <a:pPr>
              <a:defRPr/>
            </a:pPr>
            <a:r>
              <a:rPr lang="fr-FR" smtClean="0"/>
              <a:t>| </a:t>
            </a:r>
            <a:fld id="{59A0E522-90FA-4F74-88DA-0AE5F368AF49}" type="slidenum">
              <a:rPr lang="fr-FR" smtClean="0"/>
              <a:pPr>
                <a:defRPr/>
              </a:pPr>
              <a:t>32</a:t>
            </a:fld>
            <a:endParaRPr lang="fr-FR"/>
          </a:p>
        </p:txBody>
      </p:sp>
      <p:sp>
        <p:nvSpPr>
          <p:cNvPr id="12" name="Espace réservé du contenu 2"/>
          <p:cNvSpPr txBox="1">
            <a:spLocks/>
          </p:cNvSpPr>
          <p:nvPr/>
        </p:nvSpPr>
        <p:spPr>
          <a:xfrm>
            <a:off x="80682" y="977153"/>
            <a:ext cx="8884024" cy="5404174"/>
          </a:xfrm>
          <a:prstGeom prst="rect">
            <a:avLst/>
          </a:prstGeom>
        </p:spPr>
        <p:txBody>
          <a:bodyPr/>
          <a:lstStyle>
            <a:lvl1pPr marL="342900" indent="-342900" algn="l" rtl="0" eaLnBrk="1" fontAlgn="base" hangingPunct="1">
              <a:spcBef>
                <a:spcPct val="20000"/>
              </a:spcBef>
              <a:spcAft>
                <a:spcPct val="0"/>
              </a:spcAft>
              <a:buClr>
                <a:srgbClr val="92D050"/>
              </a:buClr>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67A1"/>
              </a:buClr>
              <a:buFont typeface="Wingdings" pitchFamily="2" charset="2"/>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067A1"/>
              </a:buClr>
              <a:buFont typeface="Wingdings" pitchFamily="2" charset="2"/>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0067A1"/>
              </a:buClr>
              <a:buFont typeface="Wingdings" pitchFamily="2" charset="2"/>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FPA photonic measurement @ T</a:t>
            </a:r>
            <a:r>
              <a:rPr lang="en-US" baseline="-25000" dirty="0" smtClean="0"/>
              <a:t>FPA</a:t>
            </a:r>
            <a:r>
              <a:rPr lang="en-US" dirty="0" smtClean="0"/>
              <a:t> = 80 K, V</a:t>
            </a:r>
            <a:r>
              <a:rPr lang="en-US" baseline="-25000" dirty="0" smtClean="0"/>
              <a:t>APD</a:t>
            </a:r>
            <a:r>
              <a:rPr lang="en-US" dirty="0" smtClean="0"/>
              <a:t> =  -8V</a:t>
            </a:r>
            <a:endParaRPr lang="en-US" b="1" dirty="0" smtClean="0"/>
          </a:p>
        </p:txBody>
      </p:sp>
      <p:pic>
        <p:nvPicPr>
          <p:cNvPr id="3078"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t="56940" b="3445"/>
          <a:stretch/>
        </p:blipFill>
        <p:spPr bwMode="auto">
          <a:xfrm>
            <a:off x="4347368" y="3607905"/>
            <a:ext cx="4727058" cy="27928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ZoneTexte 8"/>
          <p:cNvSpPr txBox="1"/>
          <p:nvPr/>
        </p:nvSpPr>
        <p:spPr>
          <a:xfrm>
            <a:off x="484093" y="1527586"/>
            <a:ext cx="3666802" cy="1631216"/>
          </a:xfrm>
          <a:prstGeom prst="rect">
            <a:avLst/>
          </a:prstGeom>
          <a:solidFill>
            <a:schemeClr val="bg1"/>
          </a:solidFill>
        </p:spPr>
        <p:txBody>
          <a:bodyPr wrap="square" rtlCol="0">
            <a:spAutoFit/>
          </a:bodyPr>
          <a:lstStyle/>
          <a:p>
            <a:endParaRPr lang="en-US" sz="2000" dirty="0" smtClean="0">
              <a:solidFill>
                <a:srgbClr val="0067A1"/>
              </a:solidFill>
            </a:endParaRPr>
          </a:p>
          <a:p>
            <a:r>
              <a:rPr lang="en-US" sz="2000" b="1" dirty="0" smtClean="0">
                <a:solidFill>
                  <a:srgbClr val="0067A1"/>
                </a:solidFill>
              </a:rPr>
              <a:t>Gain </a:t>
            </a:r>
          </a:p>
          <a:p>
            <a:endParaRPr lang="en-US" sz="2000" b="1" dirty="0" smtClean="0">
              <a:solidFill>
                <a:srgbClr val="0067A1"/>
              </a:solidFill>
            </a:endParaRPr>
          </a:p>
          <a:p>
            <a:r>
              <a:rPr lang="en-US" sz="2000" dirty="0" smtClean="0">
                <a:solidFill>
                  <a:srgbClr val="0067A1"/>
                </a:solidFill>
              </a:rPr>
              <a:t>&lt;M&gt; = 31 ; Median = 30,8</a:t>
            </a:r>
          </a:p>
          <a:p>
            <a:r>
              <a:rPr lang="en-US" sz="2000" dirty="0" smtClean="0">
                <a:solidFill>
                  <a:srgbClr val="0067A1"/>
                </a:solidFill>
              </a:rPr>
              <a:t>99,8 % </a:t>
            </a:r>
            <a:r>
              <a:rPr lang="en-US" sz="2000" dirty="0">
                <a:solidFill>
                  <a:srgbClr val="0067A1"/>
                </a:solidFill>
              </a:rPr>
              <a:t>Operability (+/- 50</a:t>
            </a:r>
            <a:r>
              <a:rPr lang="en-US" sz="2000" dirty="0" smtClean="0">
                <a:solidFill>
                  <a:srgbClr val="0067A1"/>
                </a:solidFill>
              </a:rPr>
              <a:t>%) </a:t>
            </a:r>
          </a:p>
        </p:txBody>
      </p:sp>
      <p:pic>
        <p:nvPicPr>
          <p:cNvPr id="3079" name="Picture 7"/>
          <p:cNvPicPr>
            <a:picLocks noChangeAspect="1" noChangeArrowheads="1"/>
          </p:cNvPicPr>
          <p:nvPr/>
        </p:nvPicPr>
        <p:blipFill rotWithShape="1">
          <a:blip r:embed="rId4">
            <a:extLst>
              <a:ext uri="{28A0092B-C50C-407E-A947-70E740481C1C}">
                <a14:useLocalDpi xmlns:a14="http://schemas.microsoft.com/office/drawing/2010/main" val="0"/>
              </a:ext>
            </a:extLst>
          </a:blip>
          <a:srcRect t="58004" b="3103"/>
          <a:stretch/>
        </p:blipFill>
        <p:spPr bwMode="auto">
          <a:xfrm>
            <a:off x="216799" y="3679241"/>
            <a:ext cx="4714875" cy="2741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mc:AlternateContent xmlns:mc="http://schemas.openxmlformats.org/markup-compatibility/2006" xmlns:a14="http://schemas.microsoft.com/office/drawing/2010/main">
        <mc:Choice Requires="a14">
          <p:sp>
            <p:nvSpPr>
              <p:cNvPr id="8" name="ZoneTexte 7"/>
              <p:cNvSpPr txBox="1"/>
              <p:nvPr/>
            </p:nvSpPr>
            <p:spPr>
              <a:xfrm>
                <a:off x="4611758" y="1541758"/>
                <a:ext cx="4306332" cy="2090829"/>
              </a:xfrm>
              <a:prstGeom prst="rect">
                <a:avLst/>
              </a:prstGeom>
              <a:solidFill>
                <a:schemeClr val="bg1"/>
              </a:solidFill>
            </p:spPr>
            <p:txBody>
              <a:bodyPr wrap="square" rtlCol="0">
                <a:spAutoFit/>
              </a:bodyPr>
              <a:lstStyle/>
              <a:p>
                <a:pPr marL="97200" lvl="1"/>
                <a:endParaRPr lang="en-US" b="1" dirty="0" smtClean="0">
                  <a:solidFill>
                    <a:srgbClr val="0067A1"/>
                  </a:solidFill>
                </a:endParaRPr>
              </a:p>
              <a:p>
                <a:pPr marL="97200" lvl="1"/>
                <a:r>
                  <a:rPr lang="en-US" b="1" dirty="0" smtClean="0">
                    <a:solidFill>
                      <a:srgbClr val="0067A1"/>
                    </a:solidFill>
                  </a:rPr>
                  <a:t>Excess noise</a:t>
                </a:r>
                <a:endParaRPr lang="en-US" b="1" dirty="0" smtClean="0"/>
              </a:p>
              <a:p>
                <a:pPr marL="97200" lvl="1"/>
                <a:r>
                  <a:rPr lang="en-US" sz="2000" dirty="0" smtClean="0">
                    <a:solidFill>
                      <a:srgbClr val="0067A1"/>
                    </a:solidFill>
                  </a:rPr>
                  <a:t>&lt;</a:t>
                </a:r>
                <a:r>
                  <a:rPr lang="en-US" sz="2000" dirty="0" err="1">
                    <a:solidFill>
                      <a:srgbClr val="0067A1"/>
                    </a:solidFill>
                  </a:rPr>
                  <a:t>F</a:t>
                </a:r>
                <a:r>
                  <a:rPr lang="en-US" sz="2000" baseline="-25000" dirty="0" err="1">
                    <a:solidFill>
                      <a:srgbClr val="0067A1"/>
                    </a:solidFill>
                  </a:rPr>
                  <a:t>meas</a:t>
                </a:r>
                <a:r>
                  <a:rPr lang="en-US" sz="2000" dirty="0">
                    <a:solidFill>
                      <a:srgbClr val="0067A1"/>
                    </a:solidFill>
                  </a:rPr>
                  <a:t>&gt; = 0,99 </a:t>
                </a:r>
                <a:endParaRPr lang="en-US" sz="2000" dirty="0" smtClean="0">
                  <a:solidFill>
                    <a:srgbClr val="0067A1"/>
                  </a:solidFill>
                </a:endParaRPr>
              </a:p>
              <a:p>
                <a:pPr marL="97200" lvl="1"/>
                <a:r>
                  <a:rPr lang="en-US" sz="2000" dirty="0" err="1" smtClean="0">
                    <a:solidFill>
                      <a:srgbClr val="0067A1"/>
                    </a:solidFill>
                  </a:rPr>
                  <a:t>Hyp</a:t>
                </a:r>
                <a:r>
                  <a:rPr lang="en-US" sz="2000" dirty="0" smtClean="0">
                    <a:solidFill>
                      <a:srgbClr val="0067A1"/>
                    </a:solidFill>
                  </a:rPr>
                  <a:t>. : quantum </a:t>
                </a:r>
                <a:r>
                  <a:rPr lang="en-US" sz="2000" dirty="0">
                    <a:solidFill>
                      <a:srgbClr val="0067A1"/>
                    </a:solidFill>
                  </a:rPr>
                  <a:t>efficiency increase with </a:t>
                </a:r>
                <a:r>
                  <a:rPr lang="en-US" sz="2000" dirty="0" smtClean="0">
                    <a:solidFill>
                      <a:srgbClr val="0067A1"/>
                    </a:solidFill>
                  </a:rPr>
                  <a:t>bias </a:t>
                </a:r>
                <a:r>
                  <a:rPr lang="en-US" sz="2000" i="1" dirty="0" err="1" smtClean="0">
                    <a:solidFill>
                      <a:srgbClr val="0067A1"/>
                    </a:solidFill>
                    <a:latin typeface="Symbol" pitchFamily="18" charset="2"/>
                  </a:rPr>
                  <a:t>h</a:t>
                </a:r>
                <a:r>
                  <a:rPr lang="en-US" sz="2000" i="1" baseline="-25000" dirty="0" err="1" smtClean="0">
                    <a:solidFill>
                      <a:srgbClr val="0067A1"/>
                    </a:solidFill>
                  </a:rPr>
                  <a:t>M</a:t>
                </a:r>
                <a:r>
                  <a:rPr lang="en-US" sz="2000" i="1" dirty="0" smtClean="0">
                    <a:solidFill>
                      <a:srgbClr val="0067A1"/>
                    </a:solidFill>
                  </a:rPr>
                  <a:t>&gt;</a:t>
                </a:r>
                <a:r>
                  <a:rPr lang="en-US" sz="2000" i="1" dirty="0" smtClean="0">
                    <a:solidFill>
                      <a:srgbClr val="0067A1"/>
                    </a:solidFill>
                    <a:latin typeface="Symbol" pitchFamily="18" charset="2"/>
                  </a:rPr>
                  <a:t>h</a:t>
                </a:r>
                <a:r>
                  <a:rPr lang="en-US" sz="2000" i="1" baseline="-25000" dirty="0" smtClean="0">
                    <a:solidFill>
                      <a:srgbClr val="0067A1"/>
                    </a:solidFill>
                  </a:rPr>
                  <a:t>1 </a:t>
                </a:r>
                <a:endParaRPr lang="en-US" i="1" baseline="-25000" dirty="0" smtClean="0"/>
              </a:p>
              <a:p>
                <a:pPr lvl="2"/>
                <a14:m>
                  <m:oMathPara xmlns:m="http://schemas.openxmlformats.org/officeDocument/2006/math">
                    <m:oMathParaPr>
                      <m:jc m:val="centerGroup"/>
                    </m:oMathParaPr>
                    <m:oMath xmlns:m="http://schemas.openxmlformats.org/officeDocument/2006/math">
                      <m:sSub>
                        <m:sSubPr>
                          <m:ctrlPr>
                            <a:rPr lang="fr-FR" i="1">
                              <a:solidFill>
                                <a:srgbClr val="0070C0"/>
                              </a:solidFill>
                              <a:latin typeface="Cambria Math"/>
                            </a:rPr>
                          </m:ctrlPr>
                        </m:sSubPr>
                        <m:e>
                          <m:r>
                            <a:rPr lang="fr-FR" i="1">
                              <a:solidFill>
                                <a:srgbClr val="0070C0"/>
                              </a:solidFill>
                              <a:latin typeface="Cambria Math"/>
                            </a:rPr>
                            <m:t>𝐹</m:t>
                          </m:r>
                        </m:e>
                        <m:sub>
                          <m:r>
                            <a:rPr lang="fr-FR" i="1">
                              <a:solidFill>
                                <a:srgbClr val="0070C0"/>
                              </a:solidFill>
                              <a:latin typeface="Cambria Math"/>
                            </a:rPr>
                            <m:t>𝑚𝑒𝑎𝑠</m:t>
                          </m:r>
                        </m:sub>
                      </m:sSub>
                      <m:r>
                        <a:rPr lang="fr-FR" i="1">
                          <a:solidFill>
                            <a:srgbClr val="0070C0"/>
                          </a:solidFill>
                          <a:latin typeface="Cambria Math"/>
                        </a:rPr>
                        <m:t>≞</m:t>
                      </m:r>
                      <m:f>
                        <m:fPr>
                          <m:ctrlPr>
                            <a:rPr lang="fr-FR" i="1">
                              <a:solidFill>
                                <a:srgbClr val="0070C0"/>
                              </a:solidFill>
                              <a:latin typeface="Cambria Math"/>
                            </a:rPr>
                          </m:ctrlPr>
                        </m:fPr>
                        <m:num>
                          <m:sSub>
                            <m:sSubPr>
                              <m:ctrlPr>
                                <a:rPr lang="fr-FR" i="1">
                                  <a:solidFill>
                                    <a:srgbClr val="0070C0"/>
                                  </a:solidFill>
                                  <a:latin typeface="Cambria Math"/>
                                </a:rPr>
                              </m:ctrlPr>
                            </m:sSubPr>
                            <m:e>
                              <m:r>
                                <a:rPr lang="fr-FR" i="1">
                                  <a:solidFill>
                                    <a:srgbClr val="0070C0"/>
                                  </a:solidFill>
                                  <a:latin typeface="Cambria Math"/>
                                </a:rPr>
                                <m:t>𝜂</m:t>
                              </m:r>
                            </m:e>
                            <m:sub>
                              <m:r>
                                <a:rPr lang="fr-FR" i="1" smtClean="0">
                                  <a:solidFill>
                                    <a:srgbClr val="0070C0"/>
                                  </a:solidFill>
                                  <a:latin typeface="Cambria Math"/>
                                </a:rPr>
                                <m:t>1</m:t>
                              </m:r>
                            </m:sub>
                          </m:sSub>
                        </m:num>
                        <m:den>
                          <m:sSub>
                            <m:sSubPr>
                              <m:ctrlPr>
                                <a:rPr lang="fr-FR" i="1">
                                  <a:solidFill>
                                    <a:srgbClr val="0070C0"/>
                                  </a:solidFill>
                                  <a:latin typeface="Cambria Math"/>
                                </a:rPr>
                              </m:ctrlPr>
                            </m:sSubPr>
                            <m:e>
                              <m:r>
                                <a:rPr lang="fr-FR" i="1">
                                  <a:solidFill>
                                    <a:srgbClr val="0070C0"/>
                                  </a:solidFill>
                                  <a:latin typeface="Cambria Math"/>
                                </a:rPr>
                                <m:t>𝜂</m:t>
                              </m:r>
                            </m:e>
                            <m:sub>
                              <m:r>
                                <a:rPr lang="fr-FR" i="1">
                                  <a:solidFill>
                                    <a:srgbClr val="0070C0"/>
                                  </a:solidFill>
                                  <a:latin typeface="Cambria Math"/>
                                </a:rPr>
                                <m:t>𝑀</m:t>
                              </m:r>
                            </m:sub>
                          </m:sSub>
                        </m:den>
                      </m:f>
                      <m:r>
                        <a:rPr lang="fr-FR" i="1">
                          <a:solidFill>
                            <a:srgbClr val="0070C0"/>
                          </a:solidFill>
                          <a:latin typeface="Cambria Math"/>
                        </a:rPr>
                        <m:t>𝐹</m:t>
                      </m:r>
                    </m:oMath>
                  </m:oMathPara>
                </a14:m>
                <a:endParaRPr lang="en-US" dirty="0" smtClean="0"/>
              </a:p>
            </p:txBody>
          </p:sp>
        </mc:Choice>
        <mc:Fallback xmlns="">
          <p:sp>
            <p:nvSpPr>
              <p:cNvPr id="8" name="ZoneTexte 7"/>
              <p:cNvSpPr txBox="1">
                <a:spLocks noRot="1" noChangeAspect="1" noMove="1" noResize="1" noEditPoints="1" noAdjustHandles="1" noChangeArrowheads="1" noChangeShapeType="1" noTextEdit="1"/>
              </p:cNvSpPr>
              <p:nvPr/>
            </p:nvSpPr>
            <p:spPr>
              <a:xfrm>
                <a:off x="4611758" y="1541758"/>
                <a:ext cx="4306332" cy="2090829"/>
              </a:xfrm>
              <a:prstGeom prst="rect">
                <a:avLst/>
              </a:prstGeom>
              <a:blipFill rotWithShape="1">
                <a:blip r:embed="rId5"/>
                <a:stretch>
                  <a:fillRect/>
                </a:stretch>
              </a:blipFill>
            </p:spPr>
            <p:txBody>
              <a:bodyPr/>
              <a:lstStyle/>
              <a:p>
                <a:r>
                  <a:rPr lang="fr-FR">
                    <a:noFill/>
                  </a:rPr>
                  <a:t> </a:t>
                </a:r>
              </a:p>
            </p:txBody>
          </p:sp>
        </mc:Fallback>
      </mc:AlternateContent>
    </p:spTree>
    <p:extLst>
      <p:ext uri="{BB962C8B-B14F-4D97-AF65-F5344CB8AC3E}">
        <p14:creationId xmlns:p14="http://schemas.microsoft.com/office/powerpoint/2010/main" val="34603926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078"/>
                                        </p:tgtEl>
                                        <p:attrNameLst>
                                          <p:attrName>style.visibility</p:attrName>
                                        </p:attrNameLst>
                                      </p:cBhvr>
                                      <p:to>
                                        <p:strVal val="visible"/>
                                      </p:to>
                                    </p:set>
                                    <p:anim calcmode="lin" valueType="num">
                                      <p:cBhvr additive="base">
                                        <p:cTn id="11" dur="500" fill="hold"/>
                                        <p:tgtEl>
                                          <p:spTgt spid="3078"/>
                                        </p:tgtEl>
                                        <p:attrNameLst>
                                          <p:attrName>ppt_x</p:attrName>
                                        </p:attrNameLst>
                                      </p:cBhvr>
                                      <p:tavLst>
                                        <p:tav tm="0">
                                          <p:val>
                                            <p:strVal val="#ppt_x"/>
                                          </p:val>
                                        </p:tav>
                                        <p:tav tm="100000">
                                          <p:val>
                                            <p:strVal val="#ppt_x"/>
                                          </p:val>
                                        </p:tav>
                                      </p:tavLst>
                                    </p:anim>
                                    <p:anim calcmode="lin" valueType="num">
                                      <p:cBhvr additive="base">
                                        <p:cTn id="12" dur="500" fill="hold"/>
                                        <p:tgtEl>
                                          <p:spTgt spid="30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3,3 µm </a:t>
            </a:r>
            <a:r>
              <a:rPr lang="en-US" dirty="0" err="1">
                <a:latin typeface="Symbol" pitchFamily="18" charset="2"/>
              </a:rPr>
              <a:t>l</a:t>
            </a:r>
            <a:r>
              <a:rPr lang="en-US" baseline="-25000" dirty="0" err="1"/>
              <a:t>c</a:t>
            </a:r>
            <a:r>
              <a:rPr lang="en-US" dirty="0"/>
              <a:t> RAPID </a:t>
            </a:r>
            <a:r>
              <a:rPr lang="en-US" dirty="0" smtClean="0"/>
              <a:t>FPA: QEFR</a:t>
            </a:r>
            <a:endParaRPr lang="fr-FR" dirty="0"/>
          </a:p>
        </p:txBody>
      </p:sp>
      <mc:AlternateContent xmlns:mc="http://schemas.openxmlformats.org/markup-compatibility/2006" xmlns:a14="http://schemas.microsoft.com/office/drawing/2010/main">
        <mc:Choice Requires="a14">
          <p:sp>
            <p:nvSpPr>
              <p:cNvPr id="3" name="Espace réservé du contenu 2"/>
              <p:cNvSpPr>
                <a:spLocks noGrp="1"/>
              </p:cNvSpPr>
              <p:nvPr>
                <p:ph idx="1"/>
              </p:nvPr>
            </p:nvSpPr>
            <p:spPr>
              <a:xfrm>
                <a:off x="457199" y="838200"/>
                <a:ext cx="8453535" cy="5543128"/>
              </a:xfrm>
            </p:spPr>
            <p:txBody>
              <a:bodyPr/>
              <a:lstStyle/>
              <a:p>
                <a:r>
                  <a:rPr lang="en-US" dirty="0" smtClean="0"/>
                  <a:t>QEFR is the only measurable FOM</a:t>
                </a:r>
                <a14:m>
                  <m:oMath xmlns:m="http://schemas.openxmlformats.org/officeDocument/2006/math">
                    <m:r>
                      <a:rPr lang="fr-FR">
                        <a:solidFill>
                          <a:srgbClr val="0070C0"/>
                        </a:solidFill>
                        <a:latin typeface="Cambria Math"/>
                      </a:rPr>
                      <m:t> </m:t>
                    </m:r>
                    <m:sSub>
                      <m:sSubPr>
                        <m:ctrlPr>
                          <a:rPr lang="en-US" i="1">
                            <a:solidFill>
                              <a:srgbClr val="0070C0"/>
                            </a:solidFill>
                            <a:latin typeface="Cambria Math"/>
                          </a:rPr>
                        </m:ctrlPr>
                      </m:sSubPr>
                      <m:e>
                        <m:r>
                          <a:rPr lang="en-US" i="1">
                            <a:solidFill>
                              <a:srgbClr val="0070C0"/>
                            </a:solidFill>
                            <a:latin typeface="Cambria Math"/>
                          </a:rPr>
                          <m:t>𝑄</m:t>
                        </m:r>
                      </m:e>
                      <m:sub>
                        <m:r>
                          <a:rPr lang="en-US" i="1">
                            <a:solidFill>
                              <a:srgbClr val="0070C0"/>
                            </a:solidFill>
                            <a:latin typeface="Cambria Math"/>
                          </a:rPr>
                          <m:t>𝐸𝐹𝑅</m:t>
                        </m:r>
                      </m:sub>
                    </m:sSub>
                    <m:r>
                      <a:rPr lang="en-US" i="1">
                        <a:solidFill>
                          <a:srgbClr val="0070C0"/>
                        </a:solidFill>
                        <a:latin typeface="Cambria Math"/>
                      </a:rPr>
                      <m:t>≝</m:t>
                    </m:r>
                    <m:f>
                      <m:fPr>
                        <m:ctrlPr>
                          <a:rPr lang="en-US" i="1">
                            <a:solidFill>
                              <a:srgbClr val="0070C0"/>
                            </a:solidFill>
                            <a:latin typeface="Cambria Math"/>
                          </a:rPr>
                        </m:ctrlPr>
                      </m:fPr>
                      <m:num>
                        <m:r>
                          <m:rPr>
                            <m:nor/>
                          </m:rPr>
                          <a:rPr lang="en-US" i="1" smtClean="0">
                            <a:solidFill>
                              <a:srgbClr val="0070C0"/>
                            </a:solidFill>
                            <a:latin typeface="Symbol" pitchFamily="18" charset="2"/>
                          </a:rPr>
                          <m:t>h</m:t>
                        </m:r>
                        <m:r>
                          <m:rPr>
                            <m:nor/>
                          </m:rPr>
                          <a:rPr lang="en-US" i="1" baseline="-25000">
                            <a:solidFill>
                              <a:srgbClr val="0070C0"/>
                            </a:solidFill>
                          </a:rPr>
                          <m:t>M</m:t>
                        </m:r>
                      </m:num>
                      <m:den>
                        <m:r>
                          <a:rPr lang="fr-FR" b="0" i="1" smtClean="0">
                            <a:solidFill>
                              <a:srgbClr val="0070C0"/>
                            </a:solidFill>
                            <a:latin typeface="Cambria Math"/>
                          </a:rPr>
                          <m:t>𝐹</m:t>
                        </m:r>
                      </m:den>
                    </m:f>
                  </m:oMath>
                </a14:m>
                <a:r>
                  <a:rPr lang="en-US" dirty="0" smtClean="0"/>
                  <a:t>  </a:t>
                </a:r>
              </a:p>
              <a:p>
                <a:r>
                  <a:rPr lang="en-US" dirty="0" smtClean="0"/>
                  <a:t>It can be estimated from measurable FOM</a:t>
                </a:r>
              </a:p>
              <a:p>
                <a:r>
                  <a:rPr lang="en-US" dirty="0" smtClean="0"/>
                  <a:t> </a:t>
                </a:r>
                <a14:m>
                  <m:oMath xmlns:m="http://schemas.openxmlformats.org/officeDocument/2006/math">
                    <m:sSub>
                      <m:sSubPr>
                        <m:ctrlPr>
                          <a:rPr lang="en-US" sz="2400" i="1" baseline="-25000">
                            <a:solidFill>
                              <a:srgbClr val="0070C0"/>
                            </a:solidFill>
                            <a:latin typeface="Cambria Math"/>
                          </a:rPr>
                        </m:ctrlPr>
                      </m:sSubPr>
                      <m:e>
                        <m:r>
                          <a:rPr lang="en-US" sz="2400" i="1">
                            <a:solidFill>
                              <a:srgbClr val="0070C0"/>
                            </a:solidFill>
                            <a:latin typeface="Cambria Math"/>
                          </a:rPr>
                          <m:t>𝑄</m:t>
                        </m:r>
                      </m:e>
                      <m:sub>
                        <m:r>
                          <a:rPr lang="en-US" sz="2400" i="1" baseline="-25000">
                            <a:solidFill>
                              <a:srgbClr val="0070C0"/>
                            </a:solidFill>
                            <a:latin typeface="Cambria Math"/>
                          </a:rPr>
                          <m:t>𝐸𝐹𝑅</m:t>
                        </m:r>
                      </m:sub>
                    </m:sSub>
                    <m:r>
                      <a:rPr lang="en-US" sz="2400" i="1" smtClean="0">
                        <a:solidFill>
                          <a:srgbClr val="0070C0"/>
                        </a:solidFill>
                        <a:latin typeface="Cambria Math"/>
                      </a:rPr>
                      <m:t>≞</m:t>
                    </m:r>
                    <m:f>
                      <m:fPr>
                        <m:ctrlPr>
                          <a:rPr lang="en-US" sz="2400" i="1">
                            <a:solidFill>
                              <a:srgbClr val="0070C0"/>
                            </a:solidFill>
                            <a:latin typeface="Cambria Math"/>
                          </a:rPr>
                        </m:ctrlPr>
                      </m:fPr>
                      <m:num>
                        <m:r>
                          <m:rPr>
                            <m:nor/>
                          </m:rPr>
                          <a:rPr lang="en-US" sz="2400" i="1">
                            <a:solidFill>
                              <a:srgbClr val="0070C0"/>
                            </a:solidFill>
                            <a:latin typeface="Symbol" pitchFamily="18" charset="2"/>
                          </a:rPr>
                          <m:t>h</m:t>
                        </m:r>
                        <m:r>
                          <m:rPr>
                            <m:nor/>
                          </m:rPr>
                          <a:rPr lang="en-US" sz="2400" i="1" baseline="-25000">
                            <a:solidFill>
                              <a:srgbClr val="0070C0"/>
                            </a:solidFill>
                          </a:rPr>
                          <m:t>1</m:t>
                        </m:r>
                      </m:num>
                      <m:den>
                        <m:sSub>
                          <m:sSubPr>
                            <m:ctrlPr>
                              <a:rPr lang="en-US" sz="2400" i="1">
                                <a:solidFill>
                                  <a:srgbClr val="0070C0"/>
                                </a:solidFill>
                                <a:latin typeface="Cambria Math"/>
                              </a:rPr>
                            </m:ctrlPr>
                          </m:sSubPr>
                          <m:e>
                            <m:r>
                              <a:rPr lang="fr-FR" sz="2400" b="0" i="1" smtClean="0">
                                <a:solidFill>
                                  <a:srgbClr val="0070C0"/>
                                </a:solidFill>
                                <a:latin typeface="Cambria Math"/>
                              </a:rPr>
                              <m:t>&lt;</m:t>
                            </m:r>
                            <m:r>
                              <a:rPr lang="en-US" sz="2400" i="1">
                                <a:solidFill>
                                  <a:srgbClr val="0070C0"/>
                                </a:solidFill>
                                <a:latin typeface="Cambria Math"/>
                              </a:rPr>
                              <m:t>𝐹</m:t>
                            </m:r>
                          </m:e>
                          <m:sub>
                            <m:r>
                              <a:rPr lang="en-US" sz="2400" i="1">
                                <a:solidFill>
                                  <a:srgbClr val="0070C0"/>
                                </a:solidFill>
                                <a:latin typeface="Cambria Math"/>
                              </a:rPr>
                              <m:t>𝑚𝑒</m:t>
                            </m:r>
                            <m:r>
                              <a:rPr lang="en-US" sz="2400" b="0" i="1" smtClean="0">
                                <a:solidFill>
                                  <a:srgbClr val="0070C0"/>
                                </a:solidFill>
                                <a:latin typeface="Cambria Math"/>
                              </a:rPr>
                              <m:t>𝑎</m:t>
                            </m:r>
                            <m:r>
                              <a:rPr lang="en-US" sz="2400" i="1">
                                <a:solidFill>
                                  <a:srgbClr val="0070C0"/>
                                </a:solidFill>
                                <a:latin typeface="Cambria Math"/>
                              </a:rPr>
                              <m:t>𝑠</m:t>
                            </m:r>
                          </m:sub>
                        </m:sSub>
                        <m:r>
                          <a:rPr lang="fr-FR" sz="2400" b="0" i="1" smtClean="0">
                            <a:solidFill>
                              <a:srgbClr val="0070C0"/>
                            </a:solidFill>
                            <a:latin typeface="Cambria Math"/>
                          </a:rPr>
                          <m:t>&gt;</m:t>
                        </m:r>
                      </m:den>
                    </m:f>
                  </m:oMath>
                </a14:m>
                <a:endParaRPr lang="en-US" dirty="0" smtClean="0"/>
              </a:p>
              <a:p>
                <a:r>
                  <a:rPr lang="en-US" dirty="0" smtClean="0"/>
                  <a:t>&lt;QEFR&gt; = 0,57 for at a gain 31 !</a:t>
                </a:r>
                <a:endParaRPr lang="en-US" dirty="0"/>
              </a:p>
            </p:txBody>
          </p:sp>
        </mc:Choice>
        <mc:Fallback xmlns="">
          <p:sp>
            <p:nvSpPr>
              <p:cNvPr id="3" name="Espace réservé du contenu 2"/>
              <p:cNvSpPr>
                <a:spLocks noGrp="1" noRot="1" noChangeAspect="1" noMove="1" noResize="1" noEditPoints="1" noAdjustHandles="1" noChangeArrowheads="1" noChangeShapeType="1" noTextEdit="1"/>
              </p:cNvSpPr>
              <p:nvPr>
                <p:ph idx="1"/>
              </p:nvPr>
            </p:nvSpPr>
            <p:spPr>
              <a:xfrm>
                <a:off x="457199" y="838200"/>
                <a:ext cx="8453535" cy="5543128"/>
              </a:xfrm>
              <a:blipFill rotWithShape="1">
                <a:blip r:embed="rId3"/>
                <a:stretch>
                  <a:fillRect l="-1226"/>
                </a:stretch>
              </a:blipFill>
            </p:spPr>
            <p:txBody>
              <a:bodyPr/>
              <a:lstStyle/>
              <a:p>
                <a:r>
                  <a:rPr lang="fr-FR">
                    <a:noFill/>
                  </a:rPr>
                  <a:t> </a:t>
                </a:r>
              </a:p>
            </p:txBody>
          </p:sp>
        </mc:Fallback>
      </mc:AlternateContent>
      <p:sp>
        <p:nvSpPr>
          <p:cNvPr id="5" name="Espace réservé du numéro de diapositive 4"/>
          <p:cNvSpPr>
            <a:spLocks noGrp="1"/>
          </p:cNvSpPr>
          <p:nvPr>
            <p:ph type="sldNum" sz="quarter" idx="4294967295"/>
          </p:nvPr>
        </p:nvSpPr>
        <p:spPr>
          <a:xfrm>
            <a:off x="8558213" y="6429375"/>
            <a:ext cx="585787" cy="365125"/>
          </a:xfrm>
          <a:prstGeom prst="rect">
            <a:avLst/>
          </a:prstGeom>
        </p:spPr>
        <p:txBody>
          <a:bodyPr/>
          <a:lstStyle/>
          <a:p>
            <a:pPr>
              <a:defRPr/>
            </a:pPr>
            <a:r>
              <a:rPr lang="fr-FR" smtClean="0"/>
              <a:t>| </a:t>
            </a:r>
            <a:fld id="{91A39AE6-C9E7-472C-BCF4-7936F47FC8F1}" type="slidenum">
              <a:rPr lang="fr-FR" smtClean="0"/>
              <a:pPr>
                <a:defRPr/>
              </a:pPr>
              <a:t>33</a:t>
            </a:fld>
            <a:endParaRPr lang="fr-FR"/>
          </a:p>
        </p:txBody>
      </p:sp>
      <p:pic>
        <p:nvPicPr>
          <p:cNvPr id="4099"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t="61205" b="2689"/>
          <a:stretch/>
        </p:blipFill>
        <p:spPr bwMode="auto">
          <a:xfrm>
            <a:off x="1744615" y="3373821"/>
            <a:ext cx="5607971" cy="30269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0121494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a:t>3,3 µm </a:t>
            </a:r>
            <a:r>
              <a:rPr lang="en-US" dirty="0" err="1">
                <a:latin typeface="Symbol" pitchFamily="18" charset="2"/>
              </a:rPr>
              <a:t>l</a:t>
            </a:r>
            <a:r>
              <a:rPr lang="en-US" baseline="-25000" dirty="0" err="1"/>
              <a:t>c</a:t>
            </a:r>
            <a:r>
              <a:rPr lang="en-US" dirty="0"/>
              <a:t> RAPID FPA </a:t>
            </a:r>
            <a:r>
              <a:rPr lang="en-US" dirty="0" smtClean="0"/>
              <a:t>: </a:t>
            </a:r>
            <a:r>
              <a:rPr lang="fr-FR" dirty="0" err="1" smtClean="0"/>
              <a:t>dark</a:t>
            </a:r>
            <a:r>
              <a:rPr lang="fr-FR" dirty="0" smtClean="0"/>
              <a:t> noise</a:t>
            </a:r>
            <a:endParaRPr lang="fr-FR" dirty="0"/>
          </a:p>
        </p:txBody>
      </p:sp>
      <p:sp>
        <p:nvSpPr>
          <p:cNvPr id="4" name="Espace réservé du numéro de diapositive 3"/>
          <p:cNvSpPr>
            <a:spLocks noGrp="1"/>
          </p:cNvSpPr>
          <p:nvPr>
            <p:ph type="sldNum" sz="quarter" idx="4294967295"/>
          </p:nvPr>
        </p:nvSpPr>
        <p:spPr>
          <a:xfrm>
            <a:off x="8558213" y="6429375"/>
            <a:ext cx="585787" cy="365125"/>
          </a:xfrm>
          <a:prstGeom prst="rect">
            <a:avLst/>
          </a:prstGeom>
        </p:spPr>
        <p:txBody>
          <a:bodyPr/>
          <a:lstStyle/>
          <a:p>
            <a:pPr>
              <a:defRPr/>
            </a:pPr>
            <a:r>
              <a:rPr lang="fr-FR" smtClean="0"/>
              <a:t>| </a:t>
            </a:r>
            <a:fld id="{59A0E522-90FA-4F74-88DA-0AE5F368AF49}" type="slidenum">
              <a:rPr lang="fr-FR" smtClean="0"/>
              <a:pPr>
                <a:defRPr/>
              </a:pPr>
              <a:t>34</a:t>
            </a:fld>
            <a:endParaRPr lang="fr-FR"/>
          </a:p>
        </p:txBody>
      </p:sp>
      <p:sp>
        <p:nvSpPr>
          <p:cNvPr id="6" name="Espace réservé du contenu 2"/>
          <p:cNvSpPr txBox="1">
            <a:spLocks/>
          </p:cNvSpPr>
          <p:nvPr/>
        </p:nvSpPr>
        <p:spPr>
          <a:xfrm>
            <a:off x="80682" y="977153"/>
            <a:ext cx="8884024" cy="5404174"/>
          </a:xfrm>
          <a:prstGeom prst="rect">
            <a:avLst/>
          </a:prstGeom>
        </p:spPr>
        <p:txBody>
          <a:bodyPr/>
          <a:lstStyle>
            <a:lvl1pPr marL="342900" indent="-342900" algn="l" rtl="0" eaLnBrk="1" fontAlgn="base" hangingPunct="1">
              <a:spcBef>
                <a:spcPct val="20000"/>
              </a:spcBef>
              <a:spcAft>
                <a:spcPct val="0"/>
              </a:spcAft>
              <a:buClr>
                <a:srgbClr val="92D050"/>
              </a:buClr>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67A1"/>
              </a:buClr>
              <a:buFont typeface="Wingdings" pitchFamily="2" charset="2"/>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067A1"/>
              </a:buClr>
              <a:buFont typeface="Wingdings" pitchFamily="2" charset="2"/>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0067A1"/>
              </a:buClr>
              <a:buFont typeface="Wingdings" pitchFamily="2" charset="2"/>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FPA input referred dark noise @ M=31 : </a:t>
            </a:r>
            <a:r>
              <a:rPr lang="en-US" dirty="0"/>
              <a:t>end user </a:t>
            </a:r>
            <a:r>
              <a:rPr lang="en-US" dirty="0" smtClean="0"/>
              <a:t>FOM </a:t>
            </a:r>
          </a:p>
          <a:p>
            <a:pPr lvl="1"/>
            <a:r>
              <a:rPr lang="en-US" dirty="0" smtClean="0"/>
              <a:t>T</a:t>
            </a:r>
            <a:r>
              <a:rPr lang="en-US" baseline="-25000" dirty="0" smtClean="0"/>
              <a:t>FPA</a:t>
            </a:r>
            <a:r>
              <a:rPr lang="en-US" dirty="0" smtClean="0"/>
              <a:t> = 82 K, V</a:t>
            </a:r>
            <a:r>
              <a:rPr lang="en-US" baseline="-25000" dirty="0" smtClean="0"/>
              <a:t>APD</a:t>
            </a:r>
            <a:r>
              <a:rPr lang="en-US" dirty="0" smtClean="0"/>
              <a:t> = -8 V, Tint =  600 µs</a:t>
            </a:r>
          </a:p>
          <a:p>
            <a:pPr lvl="1"/>
            <a:r>
              <a:rPr lang="en-US" dirty="0" smtClean="0"/>
              <a:t>Pixel by pixel input referred dark noise evaluation</a:t>
            </a:r>
          </a:p>
          <a:p>
            <a:pPr lvl="1"/>
            <a:r>
              <a:rPr lang="en-US" b="1" dirty="0" smtClean="0"/>
              <a:t>Mean noise = 1,7 e- ; Median 1,5 e-</a:t>
            </a:r>
          </a:p>
          <a:p>
            <a:pPr lvl="1"/>
            <a:r>
              <a:rPr lang="en-US" dirty="0" smtClean="0"/>
              <a:t>99,54 % of pixels with noise &lt; 10e- </a:t>
            </a: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t="15372" b="4029"/>
          <a:stretch/>
        </p:blipFill>
        <p:spPr bwMode="auto">
          <a:xfrm>
            <a:off x="506896" y="3053797"/>
            <a:ext cx="8526359" cy="3293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91634697"/>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r-FR" smtClean="0"/>
              <a:t>Single element (mini-arrays )</a:t>
            </a:r>
          </a:p>
        </p:txBody>
      </p:sp>
      <p:sp>
        <p:nvSpPr>
          <p:cNvPr id="26627" name="Rectangle 3"/>
          <p:cNvSpPr>
            <a:spLocks noGrp="1" noChangeArrowheads="1"/>
          </p:cNvSpPr>
          <p:nvPr>
            <p:ph type="body" idx="1"/>
          </p:nvPr>
        </p:nvSpPr>
        <p:spPr>
          <a:xfrm>
            <a:off x="395288" y="1239838"/>
            <a:ext cx="8351837" cy="1803400"/>
          </a:xfrm>
        </p:spPr>
        <p:txBody>
          <a:bodyPr/>
          <a:lstStyle/>
          <a:p>
            <a:pPr eaLnBrk="1" hangingPunct="1"/>
            <a:r>
              <a:rPr lang="en-US" sz="2400" smtClean="0"/>
              <a:t>System requirements and/or Optimisation is different than in FPA applications:</a:t>
            </a:r>
          </a:p>
          <a:p>
            <a:pPr lvl="2" eaLnBrk="1" hangingPunct="1">
              <a:buFont typeface="Wingdings" pitchFamily="2" charset="2"/>
              <a:buNone/>
            </a:pPr>
            <a:r>
              <a:rPr lang="en-US" sz="2400" smtClean="0">
                <a:solidFill>
                  <a:srgbClr val="0000FF"/>
                </a:solidFill>
              </a:rPr>
              <a:t>BW/operating temperature/sensivity/active area…</a:t>
            </a:r>
          </a:p>
        </p:txBody>
      </p:sp>
      <p:sp>
        <p:nvSpPr>
          <p:cNvPr id="26628" name="Text Box 4"/>
          <p:cNvSpPr txBox="1">
            <a:spLocks noChangeArrowheads="1"/>
          </p:cNvSpPr>
          <p:nvPr/>
        </p:nvSpPr>
        <p:spPr bwMode="auto">
          <a:xfrm>
            <a:off x="100013" y="3783013"/>
            <a:ext cx="3121025" cy="120015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b="1"/>
              <a:t>Spectroscopy</a:t>
            </a:r>
          </a:p>
          <a:p>
            <a:pPr eaLnBrk="1" hangingPunct="1"/>
            <a:r>
              <a:rPr lang="fr-FR"/>
              <a:t>-nanoscience/biochemistry</a:t>
            </a:r>
          </a:p>
          <a:p>
            <a:pPr eaLnBrk="1" hangingPunct="1"/>
            <a:r>
              <a:rPr lang="fr-FR"/>
              <a:t>TC=1s-1ns</a:t>
            </a:r>
          </a:p>
          <a:p>
            <a:pPr eaLnBrk="1" hangingPunct="1"/>
            <a:r>
              <a:rPr lang="fr-FR"/>
              <a:t>Signal=0.001-10000 photons</a:t>
            </a:r>
          </a:p>
        </p:txBody>
      </p:sp>
      <p:sp>
        <p:nvSpPr>
          <p:cNvPr id="26629" name="Text Box 5"/>
          <p:cNvSpPr txBox="1">
            <a:spLocks noChangeArrowheads="1"/>
          </p:cNvSpPr>
          <p:nvPr/>
        </p:nvSpPr>
        <p:spPr bwMode="auto">
          <a:xfrm>
            <a:off x="3336925" y="2957513"/>
            <a:ext cx="3135313" cy="1749425"/>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b="1"/>
              <a:t>Direct detection /Lidar/optical meas.</a:t>
            </a:r>
          </a:p>
          <a:p>
            <a:pPr eaLnBrk="1" hangingPunct="1"/>
            <a:r>
              <a:rPr lang="fr-FR"/>
              <a:t>-Gaz analysis /TOF/</a:t>
            </a:r>
          </a:p>
          <a:p>
            <a:pPr eaLnBrk="1" hangingPunct="1"/>
            <a:r>
              <a:rPr lang="fr-FR"/>
              <a:t>TC=50 ns- 10ps</a:t>
            </a:r>
          </a:p>
          <a:p>
            <a:pPr eaLnBrk="1" hangingPunct="1"/>
            <a:r>
              <a:rPr lang="fr-FR"/>
              <a:t>Signal 0.001-100 photons/TC</a:t>
            </a:r>
          </a:p>
        </p:txBody>
      </p:sp>
      <p:sp>
        <p:nvSpPr>
          <p:cNvPr id="26630" name="Text Box 6"/>
          <p:cNvSpPr txBox="1">
            <a:spLocks noChangeArrowheads="1"/>
          </p:cNvSpPr>
          <p:nvPr/>
        </p:nvSpPr>
        <p:spPr bwMode="auto">
          <a:xfrm>
            <a:off x="2484438" y="5048250"/>
            <a:ext cx="4067175" cy="1200150"/>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b="1"/>
              <a:t>Photon counting (number resolved)</a:t>
            </a:r>
          </a:p>
          <a:p>
            <a:pPr eaLnBrk="1" hangingPunct="1"/>
            <a:r>
              <a:rPr lang="fr-FR"/>
              <a:t>-Quantum physics/</a:t>
            </a:r>
          </a:p>
          <a:p>
            <a:pPr eaLnBrk="1" hangingPunct="1"/>
            <a:r>
              <a:rPr lang="fr-FR"/>
              <a:t>/high-energy phys./astrophys./biomed.</a:t>
            </a:r>
          </a:p>
          <a:p>
            <a:pPr eaLnBrk="1" hangingPunct="1"/>
            <a:r>
              <a:rPr lang="fr-FR"/>
              <a:t>TC=1s-10ps</a:t>
            </a:r>
          </a:p>
        </p:txBody>
      </p:sp>
      <p:sp>
        <p:nvSpPr>
          <p:cNvPr id="26631" name="Text Box 7"/>
          <p:cNvSpPr txBox="1">
            <a:spLocks noChangeArrowheads="1"/>
          </p:cNvSpPr>
          <p:nvPr/>
        </p:nvSpPr>
        <p:spPr bwMode="auto">
          <a:xfrm>
            <a:off x="6597650" y="3992563"/>
            <a:ext cx="2479675" cy="925512"/>
          </a:xfrm>
          <a:prstGeom prst="rect">
            <a:avLst/>
          </a:pr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b="1"/>
              <a:t>Telecom</a:t>
            </a:r>
          </a:p>
          <a:p>
            <a:pPr eaLnBrk="1" hangingPunct="1"/>
            <a:r>
              <a:rPr lang="fr-FR"/>
              <a:t>TC=10 ns-10ps</a:t>
            </a:r>
          </a:p>
          <a:p>
            <a:pPr eaLnBrk="1" hangingPunct="1"/>
            <a:r>
              <a:rPr lang="fr-FR"/>
              <a:t>Signal 1-1000 photons</a:t>
            </a:r>
          </a:p>
        </p:txBody>
      </p:sp>
      <p:sp>
        <p:nvSpPr>
          <p:cNvPr id="26632" name="AutoShape 9"/>
          <p:cNvSpPr>
            <a:spLocks noChangeArrowheads="1"/>
          </p:cNvSpPr>
          <p:nvPr/>
        </p:nvSpPr>
        <p:spPr bwMode="auto">
          <a:xfrm rot="-1674209">
            <a:off x="2144713" y="3195638"/>
            <a:ext cx="1106487" cy="966787"/>
          </a:xfrm>
          <a:custGeom>
            <a:avLst/>
            <a:gdLst>
              <a:gd name="T0" fmla="*/ 335122 w 21600"/>
              <a:gd name="T1" fmla="*/ 39119 h 21600"/>
              <a:gd name="T2" fmla="*/ 274009 w 21600"/>
              <a:gd name="T3" fmla="*/ 295855 h 21600"/>
              <a:gd name="T4" fmla="*/ 493719 w 21600"/>
              <a:gd name="T5" fmla="*/ 362142 h 21600"/>
              <a:gd name="T6" fmla="*/ 625729 w 21600"/>
              <a:gd name="T7" fmla="*/ -117536 h 21600"/>
              <a:gd name="T8" fmla="*/ 927759 w 21600"/>
              <a:gd name="T9" fmla="*/ 208486 h 21600"/>
              <a:gd name="T10" fmla="*/ 554524 w 21600"/>
              <a:gd name="T11" fmla="*/ 4723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108" y="7869"/>
                </a:moveTo>
                <a:cubicBezTo>
                  <a:pt x="11006" y="7858"/>
                  <a:pt x="10903" y="7853"/>
                  <a:pt x="10800" y="7853"/>
                </a:cubicBezTo>
                <a:cubicBezTo>
                  <a:pt x="9884" y="7852"/>
                  <a:pt x="9021" y="8278"/>
                  <a:pt x="8463" y="9004"/>
                </a:cubicBezTo>
                <a:lnTo>
                  <a:pt x="2237" y="4218"/>
                </a:lnTo>
                <a:cubicBezTo>
                  <a:pt x="4281" y="1558"/>
                  <a:pt x="7445" y="-1"/>
                  <a:pt x="10800" y="0"/>
                </a:cubicBezTo>
                <a:cubicBezTo>
                  <a:pt x="11178" y="0"/>
                  <a:pt x="11556" y="19"/>
                  <a:pt x="11932" y="59"/>
                </a:cubicBezTo>
                <a:lnTo>
                  <a:pt x="12215" y="-2626"/>
                </a:lnTo>
                <a:lnTo>
                  <a:pt x="18111" y="4658"/>
                </a:lnTo>
                <a:lnTo>
                  <a:pt x="10825" y="10554"/>
                </a:lnTo>
                <a:lnTo>
                  <a:pt x="11108" y="7869"/>
                </a:lnTo>
                <a:close/>
              </a:path>
            </a:pathLst>
          </a:cu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633" name="AutoShape 10"/>
          <p:cNvSpPr>
            <a:spLocks noChangeArrowheads="1"/>
          </p:cNvSpPr>
          <p:nvPr/>
        </p:nvSpPr>
        <p:spPr bwMode="auto">
          <a:xfrm rot="1013134">
            <a:off x="6503988" y="3319463"/>
            <a:ext cx="1106487" cy="966787"/>
          </a:xfrm>
          <a:custGeom>
            <a:avLst/>
            <a:gdLst>
              <a:gd name="T0" fmla="*/ 335122 w 21600"/>
              <a:gd name="T1" fmla="*/ 39119 h 21600"/>
              <a:gd name="T2" fmla="*/ 274009 w 21600"/>
              <a:gd name="T3" fmla="*/ 295855 h 21600"/>
              <a:gd name="T4" fmla="*/ 493719 w 21600"/>
              <a:gd name="T5" fmla="*/ 362142 h 21600"/>
              <a:gd name="T6" fmla="*/ 625729 w 21600"/>
              <a:gd name="T7" fmla="*/ -117536 h 21600"/>
              <a:gd name="T8" fmla="*/ 927759 w 21600"/>
              <a:gd name="T9" fmla="*/ 208486 h 21600"/>
              <a:gd name="T10" fmla="*/ 554524 w 21600"/>
              <a:gd name="T11" fmla="*/ 4723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108" y="7869"/>
                </a:moveTo>
                <a:cubicBezTo>
                  <a:pt x="11006" y="7858"/>
                  <a:pt x="10903" y="7853"/>
                  <a:pt x="10800" y="7853"/>
                </a:cubicBezTo>
                <a:cubicBezTo>
                  <a:pt x="9884" y="7852"/>
                  <a:pt x="9021" y="8278"/>
                  <a:pt x="8463" y="9004"/>
                </a:cubicBezTo>
                <a:lnTo>
                  <a:pt x="2237" y="4218"/>
                </a:lnTo>
                <a:cubicBezTo>
                  <a:pt x="4281" y="1558"/>
                  <a:pt x="7445" y="-1"/>
                  <a:pt x="10800" y="0"/>
                </a:cubicBezTo>
                <a:cubicBezTo>
                  <a:pt x="11178" y="0"/>
                  <a:pt x="11556" y="19"/>
                  <a:pt x="11932" y="59"/>
                </a:cubicBezTo>
                <a:lnTo>
                  <a:pt x="12215" y="-2626"/>
                </a:lnTo>
                <a:lnTo>
                  <a:pt x="18111" y="4658"/>
                </a:lnTo>
                <a:lnTo>
                  <a:pt x="10825" y="10554"/>
                </a:lnTo>
                <a:lnTo>
                  <a:pt x="11108" y="7869"/>
                </a:lnTo>
                <a:close/>
              </a:path>
            </a:pathLst>
          </a:cu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634" name="AutoShape 11"/>
          <p:cNvSpPr>
            <a:spLocks noChangeArrowheads="1"/>
          </p:cNvSpPr>
          <p:nvPr/>
        </p:nvSpPr>
        <p:spPr bwMode="auto">
          <a:xfrm rot="7805934">
            <a:off x="6842125" y="4681538"/>
            <a:ext cx="1106487" cy="966788"/>
          </a:xfrm>
          <a:custGeom>
            <a:avLst/>
            <a:gdLst>
              <a:gd name="T0" fmla="*/ 335122 w 21600"/>
              <a:gd name="T1" fmla="*/ 39119 h 21600"/>
              <a:gd name="T2" fmla="*/ 274009 w 21600"/>
              <a:gd name="T3" fmla="*/ 295855 h 21600"/>
              <a:gd name="T4" fmla="*/ 493719 w 21600"/>
              <a:gd name="T5" fmla="*/ 362143 h 21600"/>
              <a:gd name="T6" fmla="*/ 625729 w 21600"/>
              <a:gd name="T7" fmla="*/ -117536 h 21600"/>
              <a:gd name="T8" fmla="*/ 927759 w 21600"/>
              <a:gd name="T9" fmla="*/ 208486 h 21600"/>
              <a:gd name="T10" fmla="*/ 554524 w 21600"/>
              <a:gd name="T11" fmla="*/ 4723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108" y="7869"/>
                </a:moveTo>
                <a:cubicBezTo>
                  <a:pt x="11006" y="7858"/>
                  <a:pt x="10903" y="7853"/>
                  <a:pt x="10800" y="7853"/>
                </a:cubicBezTo>
                <a:cubicBezTo>
                  <a:pt x="9884" y="7852"/>
                  <a:pt x="9021" y="8278"/>
                  <a:pt x="8463" y="9004"/>
                </a:cubicBezTo>
                <a:lnTo>
                  <a:pt x="2237" y="4218"/>
                </a:lnTo>
                <a:cubicBezTo>
                  <a:pt x="4281" y="1558"/>
                  <a:pt x="7445" y="-1"/>
                  <a:pt x="10800" y="0"/>
                </a:cubicBezTo>
                <a:cubicBezTo>
                  <a:pt x="11178" y="0"/>
                  <a:pt x="11556" y="19"/>
                  <a:pt x="11932" y="59"/>
                </a:cubicBezTo>
                <a:lnTo>
                  <a:pt x="12215" y="-2626"/>
                </a:lnTo>
                <a:lnTo>
                  <a:pt x="18111" y="4658"/>
                </a:lnTo>
                <a:lnTo>
                  <a:pt x="10825" y="10554"/>
                </a:lnTo>
                <a:lnTo>
                  <a:pt x="11108" y="7869"/>
                </a:lnTo>
                <a:close/>
              </a:path>
            </a:pathLst>
          </a:cu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6635" name="AutoShape 12"/>
          <p:cNvSpPr>
            <a:spLocks noChangeArrowheads="1"/>
          </p:cNvSpPr>
          <p:nvPr/>
        </p:nvSpPr>
        <p:spPr bwMode="auto">
          <a:xfrm rot="-8825712">
            <a:off x="1471613" y="4802188"/>
            <a:ext cx="1106487" cy="966787"/>
          </a:xfrm>
          <a:custGeom>
            <a:avLst/>
            <a:gdLst>
              <a:gd name="T0" fmla="*/ 335122 w 21600"/>
              <a:gd name="T1" fmla="*/ 39119 h 21600"/>
              <a:gd name="T2" fmla="*/ 274009 w 21600"/>
              <a:gd name="T3" fmla="*/ 295855 h 21600"/>
              <a:gd name="T4" fmla="*/ 493719 w 21600"/>
              <a:gd name="T5" fmla="*/ 362142 h 21600"/>
              <a:gd name="T6" fmla="*/ 625729 w 21600"/>
              <a:gd name="T7" fmla="*/ -117536 h 21600"/>
              <a:gd name="T8" fmla="*/ 927759 w 21600"/>
              <a:gd name="T9" fmla="*/ 208486 h 21600"/>
              <a:gd name="T10" fmla="*/ 554524 w 21600"/>
              <a:gd name="T11" fmla="*/ 472383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1108" y="7869"/>
                </a:moveTo>
                <a:cubicBezTo>
                  <a:pt x="11006" y="7858"/>
                  <a:pt x="10903" y="7853"/>
                  <a:pt x="10800" y="7853"/>
                </a:cubicBezTo>
                <a:cubicBezTo>
                  <a:pt x="9884" y="7852"/>
                  <a:pt x="9021" y="8278"/>
                  <a:pt x="8463" y="9004"/>
                </a:cubicBezTo>
                <a:lnTo>
                  <a:pt x="2237" y="4218"/>
                </a:lnTo>
                <a:cubicBezTo>
                  <a:pt x="4281" y="1558"/>
                  <a:pt x="7445" y="-1"/>
                  <a:pt x="10800" y="0"/>
                </a:cubicBezTo>
                <a:cubicBezTo>
                  <a:pt x="11178" y="0"/>
                  <a:pt x="11556" y="19"/>
                  <a:pt x="11932" y="59"/>
                </a:cubicBezTo>
                <a:lnTo>
                  <a:pt x="12215" y="-2626"/>
                </a:lnTo>
                <a:lnTo>
                  <a:pt x="18111" y="4658"/>
                </a:lnTo>
                <a:lnTo>
                  <a:pt x="10825" y="10554"/>
                </a:lnTo>
                <a:lnTo>
                  <a:pt x="11108" y="7869"/>
                </a:lnTo>
                <a:close/>
              </a:path>
            </a:pathLst>
          </a:custGeom>
          <a:solidFill>
            <a:schemeClr val="folHlink"/>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idx="4294967295"/>
          </p:nvPr>
        </p:nvSpPr>
        <p:spPr>
          <a:xfrm>
            <a:off x="218940" y="0"/>
            <a:ext cx="8351838" cy="1214438"/>
          </a:xfrm>
        </p:spPr>
        <p:txBody>
          <a:bodyPr/>
          <a:lstStyle/>
          <a:p>
            <a:pPr eaLnBrk="1" hangingPunct="1"/>
            <a:r>
              <a:rPr lang="en-US" sz="2800" smtClean="0"/>
              <a:t>Detection system adapted to system requirements</a:t>
            </a:r>
          </a:p>
        </p:txBody>
      </p:sp>
      <p:sp>
        <p:nvSpPr>
          <p:cNvPr id="27651" name="Oval 4"/>
          <p:cNvSpPr>
            <a:spLocks noChangeArrowheads="1"/>
          </p:cNvSpPr>
          <p:nvPr/>
        </p:nvSpPr>
        <p:spPr bwMode="auto">
          <a:xfrm>
            <a:off x="493713" y="4221163"/>
            <a:ext cx="4319587" cy="2016125"/>
          </a:xfrm>
          <a:prstGeom prst="ellipse">
            <a:avLst/>
          </a:prstGeom>
          <a:solidFill>
            <a:schemeClr val="bg1"/>
          </a:solidFill>
          <a:ln w="9525">
            <a:round/>
            <a:headEnd/>
            <a:tailEnd/>
          </a:ln>
          <a:effectLst/>
          <a:scene3d>
            <a:camera prst="legacyObliqueTopRight">
              <a:rot lat="16199997" lon="0" rev="0"/>
            </a:camera>
            <a:lightRig rig="legacyFlat3" dir="b"/>
          </a:scene3d>
          <a:sp3d extrusionH="1254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a:p>
        </p:txBody>
      </p:sp>
      <p:sp>
        <p:nvSpPr>
          <p:cNvPr id="27652" name="AutoShape 5"/>
          <p:cNvSpPr>
            <a:spLocks noChangeArrowheads="1"/>
          </p:cNvSpPr>
          <p:nvPr/>
        </p:nvSpPr>
        <p:spPr bwMode="auto">
          <a:xfrm>
            <a:off x="1403350" y="4797425"/>
            <a:ext cx="2214563" cy="681038"/>
          </a:xfrm>
          <a:prstGeom prst="cube">
            <a:avLst>
              <a:gd name="adj" fmla="val 75278"/>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653" name="Rectangle 6"/>
          <p:cNvSpPr>
            <a:spLocks noChangeArrowheads="1"/>
          </p:cNvSpPr>
          <p:nvPr/>
        </p:nvSpPr>
        <p:spPr bwMode="auto">
          <a:xfrm>
            <a:off x="2178050" y="4652963"/>
            <a:ext cx="576263" cy="576262"/>
          </a:xfrm>
          <a:prstGeom prst="rect">
            <a:avLst/>
          </a:prstGeom>
          <a:solidFill>
            <a:srgbClr val="FF9900"/>
          </a:solidFill>
          <a:ln w="9525">
            <a:miter lim="800000"/>
            <a:headEnd/>
            <a:tailEnd/>
          </a:ln>
          <a:effectLst/>
          <a:scene3d>
            <a:camera prst="legacyObliqueTopRight">
              <a:rot lat="16199997" lon="0" rev="0"/>
            </a:camera>
            <a:lightRig rig="legacyFlat3" dir="b"/>
          </a:scene3d>
          <a:sp3d extrusionH="11100" prstMaterial="legacyMatte">
            <a:bevelT w="13500" h="13500" prst="angle"/>
            <a:bevelB w="13500" h="13500" prst="angle"/>
            <a:extrusionClr>
              <a:srgbClr val="FF99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a:p>
        </p:txBody>
      </p:sp>
      <p:sp>
        <p:nvSpPr>
          <p:cNvPr id="27654" name="Rectangle 7"/>
          <p:cNvSpPr>
            <a:spLocks noChangeArrowheads="1"/>
          </p:cNvSpPr>
          <p:nvPr/>
        </p:nvSpPr>
        <p:spPr bwMode="auto">
          <a:xfrm>
            <a:off x="2320925" y="4724400"/>
            <a:ext cx="360363" cy="360363"/>
          </a:xfrm>
          <a:prstGeom prst="rect">
            <a:avLst/>
          </a:prstGeom>
          <a:solidFill>
            <a:srgbClr val="993300"/>
          </a:solidFill>
          <a:ln w="9525">
            <a:miter lim="800000"/>
            <a:headEnd/>
            <a:tailEnd/>
          </a:ln>
          <a:effectLst/>
          <a:scene3d>
            <a:camera prst="legacyObliqueTopRight">
              <a:rot lat="16199997" lon="0" rev="0"/>
            </a:camera>
            <a:lightRig rig="legacyFlat3" dir="b"/>
          </a:scene3d>
          <a:sp3d extrusionH="11100" prstMaterial="legacyMatte">
            <a:bevelT w="13500" h="13500" prst="angle"/>
            <a:bevelB w="13500" h="13500" prst="angle"/>
            <a:extrusionClr>
              <a:srgbClr val="99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a:p>
        </p:txBody>
      </p:sp>
      <p:grpSp>
        <p:nvGrpSpPr>
          <p:cNvPr id="27655" name="Group 20"/>
          <p:cNvGrpSpPr>
            <a:grpSpLocks/>
          </p:cNvGrpSpPr>
          <p:nvPr/>
        </p:nvGrpSpPr>
        <p:grpSpPr bwMode="auto">
          <a:xfrm>
            <a:off x="2538413" y="4781550"/>
            <a:ext cx="925512" cy="930275"/>
            <a:chOff x="2762" y="2726"/>
            <a:chExt cx="583" cy="586"/>
          </a:xfrm>
        </p:grpSpPr>
        <p:sp>
          <p:nvSpPr>
            <p:cNvPr id="27685" name="AutoShape 21"/>
            <p:cNvSpPr>
              <a:spLocks noChangeArrowheads="1"/>
            </p:cNvSpPr>
            <p:nvPr/>
          </p:nvSpPr>
          <p:spPr bwMode="auto">
            <a:xfrm>
              <a:off x="2807" y="2736"/>
              <a:ext cx="402" cy="340"/>
            </a:xfrm>
            <a:prstGeom prst="parallelogram">
              <a:avLst>
                <a:gd name="adj" fmla="val 100588"/>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686" name="AutoShape 22"/>
            <p:cNvSpPr>
              <a:spLocks noChangeArrowheads="1"/>
            </p:cNvSpPr>
            <p:nvPr/>
          </p:nvSpPr>
          <p:spPr bwMode="auto">
            <a:xfrm>
              <a:off x="2943" y="2736"/>
              <a:ext cx="402" cy="340"/>
            </a:xfrm>
            <a:prstGeom prst="parallelogram">
              <a:avLst>
                <a:gd name="adj" fmla="val 100588"/>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687" name="Freeform 23"/>
            <p:cNvSpPr>
              <a:spLocks/>
            </p:cNvSpPr>
            <p:nvPr/>
          </p:nvSpPr>
          <p:spPr bwMode="auto">
            <a:xfrm>
              <a:off x="2910" y="2726"/>
              <a:ext cx="317" cy="94"/>
            </a:xfrm>
            <a:custGeom>
              <a:avLst/>
              <a:gdLst>
                <a:gd name="T0" fmla="*/ 317 w 363"/>
                <a:gd name="T1" fmla="*/ 94 h 144"/>
                <a:gd name="T2" fmla="*/ 198 w 363"/>
                <a:gd name="T3" fmla="*/ 5 h 144"/>
                <a:gd name="T4" fmla="*/ 0 w 363"/>
                <a:gd name="T5" fmla="*/ 64 h 144"/>
                <a:gd name="T6" fmla="*/ 0 60000 65536"/>
                <a:gd name="T7" fmla="*/ 0 60000 65536"/>
                <a:gd name="T8" fmla="*/ 0 60000 65536"/>
              </a:gdLst>
              <a:ahLst/>
              <a:cxnLst>
                <a:cxn ang="T6">
                  <a:pos x="T0" y="T1"/>
                </a:cxn>
                <a:cxn ang="T7">
                  <a:pos x="T2" y="T3"/>
                </a:cxn>
                <a:cxn ang="T8">
                  <a:pos x="T4" y="T5"/>
                </a:cxn>
              </a:cxnLst>
              <a:rect l="0" t="0" r="r" b="b"/>
              <a:pathLst>
                <a:path w="363" h="144">
                  <a:moveTo>
                    <a:pt x="363" y="144"/>
                  </a:moveTo>
                  <a:cubicBezTo>
                    <a:pt x="325" y="80"/>
                    <a:pt x="287" y="16"/>
                    <a:pt x="227" y="8"/>
                  </a:cubicBezTo>
                  <a:cubicBezTo>
                    <a:pt x="167" y="0"/>
                    <a:pt x="83" y="49"/>
                    <a:pt x="0" y="98"/>
                  </a:cubicBezTo>
                </a:path>
              </a:pathLst>
            </a:custGeom>
            <a:noFill/>
            <a:ln w="28575"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688" name="Freeform 24"/>
            <p:cNvSpPr>
              <a:spLocks/>
            </p:cNvSpPr>
            <p:nvPr/>
          </p:nvSpPr>
          <p:spPr bwMode="auto">
            <a:xfrm>
              <a:off x="2840" y="2796"/>
              <a:ext cx="168" cy="105"/>
            </a:xfrm>
            <a:custGeom>
              <a:avLst/>
              <a:gdLst>
                <a:gd name="T0" fmla="*/ 168 w 363"/>
                <a:gd name="T1" fmla="*/ 105 h 144"/>
                <a:gd name="T2" fmla="*/ 105 w 363"/>
                <a:gd name="T3" fmla="*/ 6 h 144"/>
                <a:gd name="T4" fmla="*/ 0 w 363"/>
                <a:gd name="T5" fmla="*/ 71 h 144"/>
                <a:gd name="T6" fmla="*/ 0 60000 65536"/>
                <a:gd name="T7" fmla="*/ 0 60000 65536"/>
                <a:gd name="T8" fmla="*/ 0 60000 65536"/>
              </a:gdLst>
              <a:ahLst/>
              <a:cxnLst>
                <a:cxn ang="T6">
                  <a:pos x="T0" y="T1"/>
                </a:cxn>
                <a:cxn ang="T7">
                  <a:pos x="T2" y="T3"/>
                </a:cxn>
                <a:cxn ang="T8">
                  <a:pos x="T4" y="T5"/>
                </a:cxn>
              </a:cxnLst>
              <a:rect l="0" t="0" r="r" b="b"/>
              <a:pathLst>
                <a:path w="363" h="144">
                  <a:moveTo>
                    <a:pt x="363" y="144"/>
                  </a:moveTo>
                  <a:cubicBezTo>
                    <a:pt x="325" y="80"/>
                    <a:pt x="287" y="16"/>
                    <a:pt x="227" y="8"/>
                  </a:cubicBezTo>
                  <a:cubicBezTo>
                    <a:pt x="167" y="0"/>
                    <a:pt x="83" y="49"/>
                    <a:pt x="0" y="98"/>
                  </a:cubicBezTo>
                </a:path>
              </a:pathLst>
            </a:custGeom>
            <a:noFill/>
            <a:ln w="28575"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689" name="Text Box 25"/>
            <p:cNvSpPr txBox="1">
              <a:spLocks noChangeArrowheads="1"/>
            </p:cNvSpPr>
            <p:nvPr/>
          </p:nvSpPr>
          <p:spPr bwMode="auto">
            <a:xfrm>
              <a:off x="2898" y="3100"/>
              <a:ext cx="116"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endParaRPr lang="en-US" sz="1600" i="1"/>
            </a:p>
          </p:txBody>
        </p:sp>
        <p:sp>
          <p:nvSpPr>
            <p:cNvPr id="27690" name="Line 26"/>
            <p:cNvSpPr>
              <a:spLocks noChangeShapeType="1"/>
            </p:cNvSpPr>
            <p:nvPr/>
          </p:nvSpPr>
          <p:spPr bwMode="auto">
            <a:xfrm flipH="1">
              <a:off x="2762" y="3098"/>
              <a:ext cx="136" cy="136"/>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pSp>
      <p:sp>
        <p:nvSpPr>
          <p:cNvPr id="27656" name="Oval 39"/>
          <p:cNvSpPr>
            <a:spLocks noChangeArrowheads="1"/>
          </p:cNvSpPr>
          <p:nvPr/>
        </p:nvSpPr>
        <p:spPr bwMode="auto">
          <a:xfrm>
            <a:off x="2517775" y="1914525"/>
            <a:ext cx="1285875" cy="1098550"/>
          </a:xfrm>
          <a:prstGeom prst="ellipse">
            <a:avLst/>
          </a:prstGeom>
          <a:solidFill>
            <a:schemeClr val="bg1"/>
          </a:solidFill>
          <a:ln w="9525">
            <a:round/>
            <a:headEnd/>
            <a:tailEnd/>
          </a:ln>
          <a:effectLst/>
          <a:scene3d>
            <a:camera prst="legacyObliqueTopRight">
              <a:rot lat="16199997" lon="0" rev="0"/>
            </a:camera>
            <a:lightRig rig="legacyFlat3" dir="b"/>
          </a:scene3d>
          <a:sp3d extrusionH="125400" prstMaterial="legacyMatte">
            <a:bevelT w="13500" h="13500" prst="angle"/>
            <a:bevelB w="13500" h="13500" prst="angle"/>
            <a:extrusionClr>
              <a:schemeClr val="bg1"/>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a:p>
        </p:txBody>
      </p:sp>
      <p:sp>
        <p:nvSpPr>
          <p:cNvPr id="27657" name="AutoShape 40"/>
          <p:cNvSpPr>
            <a:spLocks noChangeArrowheads="1"/>
          </p:cNvSpPr>
          <p:nvPr/>
        </p:nvSpPr>
        <p:spPr bwMode="auto">
          <a:xfrm>
            <a:off x="722313" y="2276475"/>
            <a:ext cx="1776412" cy="719138"/>
          </a:xfrm>
          <a:prstGeom prst="cube">
            <a:avLst>
              <a:gd name="adj" fmla="val 75278"/>
            </a:avLst>
          </a:prstGeom>
          <a:solidFill>
            <a:srgbClr val="FFCC99"/>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658" name="Rectangle 41"/>
          <p:cNvSpPr>
            <a:spLocks noChangeArrowheads="1"/>
          </p:cNvSpPr>
          <p:nvPr/>
        </p:nvSpPr>
        <p:spPr bwMode="auto">
          <a:xfrm>
            <a:off x="2633663" y="2122488"/>
            <a:ext cx="576262" cy="576262"/>
          </a:xfrm>
          <a:prstGeom prst="rect">
            <a:avLst/>
          </a:prstGeom>
          <a:solidFill>
            <a:srgbClr val="66FF33"/>
          </a:solidFill>
          <a:ln w="9525">
            <a:miter lim="800000"/>
            <a:headEnd/>
            <a:tailEnd/>
          </a:ln>
          <a:effectLst/>
          <a:scene3d>
            <a:camera prst="legacyObliqueTopRight">
              <a:rot lat="16199997" lon="0" rev="0"/>
            </a:camera>
            <a:lightRig rig="legacyFlat3" dir="b"/>
          </a:scene3d>
          <a:sp3d extrusionH="11100" prstMaterial="legacyMatte">
            <a:bevelT w="13500" h="13500" prst="angle"/>
            <a:bevelB w="13500" h="13500" prst="angle"/>
            <a:extrusionClr>
              <a:srgbClr val="66FF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a:p>
        </p:txBody>
      </p:sp>
      <p:sp>
        <p:nvSpPr>
          <p:cNvPr id="27659" name="Rectangle 42"/>
          <p:cNvSpPr>
            <a:spLocks noChangeArrowheads="1"/>
          </p:cNvSpPr>
          <p:nvPr/>
        </p:nvSpPr>
        <p:spPr bwMode="auto">
          <a:xfrm>
            <a:off x="2786063" y="2193925"/>
            <a:ext cx="360362" cy="360363"/>
          </a:xfrm>
          <a:prstGeom prst="rect">
            <a:avLst/>
          </a:prstGeom>
          <a:solidFill>
            <a:srgbClr val="993300"/>
          </a:solidFill>
          <a:ln w="9525">
            <a:miter lim="800000"/>
            <a:headEnd/>
            <a:tailEnd/>
          </a:ln>
          <a:effectLst/>
          <a:scene3d>
            <a:camera prst="legacyObliqueTopRight">
              <a:rot lat="16199997" lon="0" rev="0"/>
            </a:camera>
            <a:lightRig rig="legacyFlat3" dir="b"/>
          </a:scene3d>
          <a:sp3d extrusionH="11100" prstMaterial="legacyMatte">
            <a:bevelT w="13500" h="13500" prst="angle"/>
            <a:bevelB w="13500" h="13500" prst="angle"/>
            <a:extrusionClr>
              <a:srgbClr val="993300"/>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a:p>
        </p:txBody>
      </p:sp>
      <p:grpSp>
        <p:nvGrpSpPr>
          <p:cNvPr id="27660" name="Group 44"/>
          <p:cNvGrpSpPr>
            <a:grpSpLocks/>
          </p:cNvGrpSpPr>
          <p:nvPr/>
        </p:nvGrpSpPr>
        <p:grpSpPr bwMode="auto">
          <a:xfrm>
            <a:off x="-455613" y="2122488"/>
            <a:ext cx="3154363" cy="935037"/>
            <a:chOff x="584" y="2645"/>
            <a:chExt cx="1987" cy="589"/>
          </a:xfrm>
        </p:grpSpPr>
        <p:sp>
          <p:nvSpPr>
            <p:cNvPr id="27676" name="Rectangle 45"/>
            <p:cNvSpPr>
              <a:spLocks noChangeArrowheads="1"/>
            </p:cNvSpPr>
            <p:nvPr/>
          </p:nvSpPr>
          <p:spPr bwMode="auto">
            <a:xfrm>
              <a:off x="1945" y="2645"/>
              <a:ext cx="363" cy="363"/>
            </a:xfrm>
            <a:prstGeom prst="rect">
              <a:avLst/>
            </a:prstGeom>
            <a:solidFill>
              <a:srgbClr val="FF9933"/>
            </a:solidFill>
            <a:ln w="9525">
              <a:miter lim="800000"/>
              <a:headEnd/>
              <a:tailEnd/>
            </a:ln>
            <a:effectLst/>
            <a:scene3d>
              <a:camera prst="legacyObliqueTopRight">
                <a:rot lat="16199997" lon="0" rev="0"/>
              </a:camera>
              <a:lightRig rig="legacyFlat3" dir="b"/>
            </a:scene3d>
            <a:sp3d extrusionH="11100" prstMaterial="legacyMatte">
              <a:bevelT w="13500" h="13500" prst="angle"/>
              <a:bevelB w="13500" h="13500" prst="angle"/>
              <a:extrusionClr>
                <a:srgbClr val="FF9933"/>
              </a:extrusionClr>
            </a:sp3d>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flatTx/>
            </a:bodyPr>
            <a:lstStyle/>
            <a:p>
              <a:endParaRPr lang="fr-FR"/>
            </a:p>
          </p:txBody>
        </p:sp>
        <p:sp>
          <p:nvSpPr>
            <p:cNvPr id="27677" name="Freeform 46"/>
            <p:cNvSpPr>
              <a:spLocks/>
            </p:cNvSpPr>
            <p:nvPr/>
          </p:nvSpPr>
          <p:spPr bwMode="auto">
            <a:xfrm>
              <a:off x="2217" y="2774"/>
              <a:ext cx="294" cy="99"/>
            </a:xfrm>
            <a:custGeom>
              <a:avLst/>
              <a:gdLst>
                <a:gd name="T0" fmla="*/ 294 w 363"/>
                <a:gd name="T1" fmla="*/ 99 h 144"/>
                <a:gd name="T2" fmla="*/ 184 w 363"/>
                <a:gd name="T3" fmla="*/ 6 h 144"/>
                <a:gd name="T4" fmla="*/ 0 w 363"/>
                <a:gd name="T5" fmla="*/ 67 h 144"/>
                <a:gd name="T6" fmla="*/ 0 60000 65536"/>
                <a:gd name="T7" fmla="*/ 0 60000 65536"/>
                <a:gd name="T8" fmla="*/ 0 60000 65536"/>
              </a:gdLst>
              <a:ahLst/>
              <a:cxnLst>
                <a:cxn ang="T6">
                  <a:pos x="T0" y="T1"/>
                </a:cxn>
                <a:cxn ang="T7">
                  <a:pos x="T2" y="T3"/>
                </a:cxn>
                <a:cxn ang="T8">
                  <a:pos x="T4" y="T5"/>
                </a:cxn>
              </a:cxnLst>
              <a:rect l="0" t="0" r="r" b="b"/>
              <a:pathLst>
                <a:path w="363" h="144">
                  <a:moveTo>
                    <a:pt x="363" y="144"/>
                  </a:moveTo>
                  <a:cubicBezTo>
                    <a:pt x="325" y="80"/>
                    <a:pt x="287" y="16"/>
                    <a:pt x="227" y="8"/>
                  </a:cubicBezTo>
                  <a:cubicBezTo>
                    <a:pt x="167" y="0"/>
                    <a:pt x="83" y="49"/>
                    <a:pt x="0" y="98"/>
                  </a:cubicBezTo>
                </a:path>
              </a:pathLst>
            </a:custGeom>
            <a:noFill/>
            <a:ln w="28575"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678" name="Freeform 47"/>
            <p:cNvSpPr>
              <a:spLocks/>
            </p:cNvSpPr>
            <p:nvPr/>
          </p:nvSpPr>
          <p:spPr bwMode="auto">
            <a:xfrm>
              <a:off x="2277" y="2714"/>
              <a:ext cx="294" cy="99"/>
            </a:xfrm>
            <a:custGeom>
              <a:avLst/>
              <a:gdLst>
                <a:gd name="T0" fmla="*/ 294 w 363"/>
                <a:gd name="T1" fmla="*/ 99 h 144"/>
                <a:gd name="T2" fmla="*/ 184 w 363"/>
                <a:gd name="T3" fmla="*/ 6 h 144"/>
                <a:gd name="T4" fmla="*/ 0 w 363"/>
                <a:gd name="T5" fmla="*/ 67 h 144"/>
                <a:gd name="T6" fmla="*/ 0 60000 65536"/>
                <a:gd name="T7" fmla="*/ 0 60000 65536"/>
                <a:gd name="T8" fmla="*/ 0 60000 65536"/>
              </a:gdLst>
              <a:ahLst/>
              <a:cxnLst>
                <a:cxn ang="T6">
                  <a:pos x="T0" y="T1"/>
                </a:cxn>
                <a:cxn ang="T7">
                  <a:pos x="T2" y="T3"/>
                </a:cxn>
                <a:cxn ang="T8">
                  <a:pos x="T4" y="T5"/>
                </a:cxn>
              </a:cxnLst>
              <a:rect l="0" t="0" r="r" b="b"/>
              <a:pathLst>
                <a:path w="363" h="144">
                  <a:moveTo>
                    <a:pt x="363" y="144"/>
                  </a:moveTo>
                  <a:cubicBezTo>
                    <a:pt x="325" y="80"/>
                    <a:pt x="287" y="16"/>
                    <a:pt x="227" y="8"/>
                  </a:cubicBezTo>
                  <a:cubicBezTo>
                    <a:pt x="167" y="0"/>
                    <a:pt x="83" y="49"/>
                    <a:pt x="0" y="98"/>
                  </a:cubicBezTo>
                </a:path>
              </a:pathLst>
            </a:custGeom>
            <a:noFill/>
            <a:ln w="28575"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679" name="AutoShape 48"/>
            <p:cNvSpPr>
              <a:spLocks noChangeArrowheads="1"/>
            </p:cNvSpPr>
            <p:nvPr/>
          </p:nvSpPr>
          <p:spPr bwMode="auto">
            <a:xfrm>
              <a:off x="1401" y="2736"/>
              <a:ext cx="402" cy="340"/>
            </a:xfrm>
            <a:prstGeom prst="parallelogram">
              <a:avLst>
                <a:gd name="adj" fmla="val 100588"/>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680" name="AutoShape 49"/>
            <p:cNvSpPr>
              <a:spLocks noChangeArrowheads="1"/>
            </p:cNvSpPr>
            <p:nvPr/>
          </p:nvSpPr>
          <p:spPr bwMode="auto">
            <a:xfrm>
              <a:off x="1537" y="2736"/>
              <a:ext cx="402" cy="340"/>
            </a:xfrm>
            <a:prstGeom prst="parallelogram">
              <a:avLst>
                <a:gd name="adj" fmla="val 100588"/>
              </a:avLst>
            </a:prstGeom>
            <a:solidFill>
              <a:srgbClr val="FF6600"/>
            </a:solidFill>
            <a:ln w="9525">
              <a:solidFill>
                <a:srgbClr val="FF66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681" name="Freeform 50"/>
            <p:cNvSpPr>
              <a:spLocks/>
            </p:cNvSpPr>
            <p:nvPr/>
          </p:nvSpPr>
          <p:spPr bwMode="auto">
            <a:xfrm>
              <a:off x="1718" y="2714"/>
              <a:ext cx="317" cy="94"/>
            </a:xfrm>
            <a:custGeom>
              <a:avLst/>
              <a:gdLst>
                <a:gd name="T0" fmla="*/ 317 w 363"/>
                <a:gd name="T1" fmla="*/ 94 h 144"/>
                <a:gd name="T2" fmla="*/ 198 w 363"/>
                <a:gd name="T3" fmla="*/ 5 h 144"/>
                <a:gd name="T4" fmla="*/ 0 w 363"/>
                <a:gd name="T5" fmla="*/ 64 h 144"/>
                <a:gd name="T6" fmla="*/ 0 60000 65536"/>
                <a:gd name="T7" fmla="*/ 0 60000 65536"/>
                <a:gd name="T8" fmla="*/ 0 60000 65536"/>
              </a:gdLst>
              <a:ahLst/>
              <a:cxnLst>
                <a:cxn ang="T6">
                  <a:pos x="T0" y="T1"/>
                </a:cxn>
                <a:cxn ang="T7">
                  <a:pos x="T2" y="T3"/>
                </a:cxn>
                <a:cxn ang="T8">
                  <a:pos x="T4" y="T5"/>
                </a:cxn>
              </a:cxnLst>
              <a:rect l="0" t="0" r="r" b="b"/>
              <a:pathLst>
                <a:path w="363" h="144">
                  <a:moveTo>
                    <a:pt x="363" y="144"/>
                  </a:moveTo>
                  <a:cubicBezTo>
                    <a:pt x="325" y="80"/>
                    <a:pt x="287" y="16"/>
                    <a:pt x="227" y="8"/>
                  </a:cubicBezTo>
                  <a:cubicBezTo>
                    <a:pt x="167" y="0"/>
                    <a:pt x="83" y="49"/>
                    <a:pt x="0" y="98"/>
                  </a:cubicBezTo>
                </a:path>
              </a:pathLst>
            </a:custGeom>
            <a:noFill/>
            <a:ln w="28575"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682" name="Freeform 51"/>
            <p:cNvSpPr>
              <a:spLocks/>
            </p:cNvSpPr>
            <p:nvPr/>
          </p:nvSpPr>
          <p:spPr bwMode="auto">
            <a:xfrm flipH="1">
              <a:off x="1764" y="2781"/>
              <a:ext cx="226" cy="91"/>
            </a:xfrm>
            <a:custGeom>
              <a:avLst/>
              <a:gdLst>
                <a:gd name="T0" fmla="*/ 226 w 363"/>
                <a:gd name="T1" fmla="*/ 91 h 144"/>
                <a:gd name="T2" fmla="*/ 141 w 363"/>
                <a:gd name="T3" fmla="*/ 5 h 144"/>
                <a:gd name="T4" fmla="*/ 0 w 363"/>
                <a:gd name="T5" fmla="*/ 62 h 144"/>
                <a:gd name="T6" fmla="*/ 0 60000 65536"/>
                <a:gd name="T7" fmla="*/ 0 60000 65536"/>
                <a:gd name="T8" fmla="*/ 0 60000 65536"/>
              </a:gdLst>
              <a:ahLst/>
              <a:cxnLst>
                <a:cxn ang="T6">
                  <a:pos x="T0" y="T1"/>
                </a:cxn>
                <a:cxn ang="T7">
                  <a:pos x="T2" y="T3"/>
                </a:cxn>
                <a:cxn ang="T8">
                  <a:pos x="T4" y="T5"/>
                </a:cxn>
              </a:cxnLst>
              <a:rect l="0" t="0" r="r" b="b"/>
              <a:pathLst>
                <a:path w="363" h="144">
                  <a:moveTo>
                    <a:pt x="363" y="144"/>
                  </a:moveTo>
                  <a:cubicBezTo>
                    <a:pt x="325" y="80"/>
                    <a:pt x="287" y="16"/>
                    <a:pt x="227" y="8"/>
                  </a:cubicBezTo>
                  <a:cubicBezTo>
                    <a:pt x="167" y="0"/>
                    <a:pt x="83" y="49"/>
                    <a:pt x="0" y="98"/>
                  </a:cubicBezTo>
                </a:path>
              </a:pathLst>
            </a:custGeom>
            <a:noFill/>
            <a:ln w="28575" cmpd="sng">
              <a:solidFill>
                <a:srgbClr val="FFCC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683" name="Line 52"/>
            <p:cNvSpPr>
              <a:spLocks noChangeShapeType="1"/>
            </p:cNvSpPr>
            <p:nvPr/>
          </p:nvSpPr>
          <p:spPr bwMode="auto">
            <a:xfrm flipH="1">
              <a:off x="1355" y="3098"/>
              <a:ext cx="136" cy="136"/>
            </a:xfrm>
            <a:prstGeom prst="line">
              <a:avLst/>
            </a:prstGeom>
            <a:noFill/>
            <a:ln w="38100">
              <a:solidFill>
                <a:schemeClr val="tx1"/>
              </a:solidFill>
              <a:round/>
              <a:headEnd/>
              <a:tailEnd type="stealth"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684" name="Text Box 53"/>
            <p:cNvSpPr txBox="1">
              <a:spLocks noChangeArrowheads="1"/>
            </p:cNvSpPr>
            <p:nvPr/>
          </p:nvSpPr>
          <p:spPr bwMode="auto">
            <a:xfrm>
              <a:off x="584" y="2919"/>
              <a:ext cx="159" cy="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1600" i="1"/>
                <a:t>)</a:t>
              </a:r>
            </a:p>
          </p:txBody>
        </p:sp>
      </p:grpSp>
      <p:sp>
        <p:nvSpPr>
          <p:cNvPr id="27661" name="Text Box 61"/>
          <p:cNvSpPr txBox="1">
            <a:spLocks noChangeArrowheads="1"/>
          </p:cNvSpPr>
          <p:nvPr/>
        </p:nvSpPr>
        <p:spPr bwMode="auto">
          <a:xfrm>
            <a:off x="1214438" y="1012825"/>
            <a:ext cx="2702984"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2400" dirty="0" err="1" smtClean="0">
                <a:solidFill>
                  <a:srgbClr val="0000FF"/>
                </a:solidFill>
              </a:rPr>
              <a:t>Deported</a:t>
            </a:r>
            <a:r>
              <a:rPr lang="fr-FR" sz="2400" dirty="0" smtClean="0">
                <a:solidFill>
                  <a:srgbClr val="0000FF"/>
                </a:solidFill>
              </a:rPr>
              <a:t> amplifier</a:t>
            </a:r>
            <a:endParaRPr lang="fr-FR" sz="2400" dirty="0">
              <a:solidFill>
                <a:srgbClr val="0000FF"/>
              </a:solidFill>
            </a:endParaRPr>
          </a:p>
        </p:txBody>
      </p:sp>
      <p:sp>
        <p:nvSpPr>
          <p:cNvPr id="27662" name="Text Box 62"/>
          <p:cNvSpPr txBox="1">
            <a:spLocks noChangeArrowheads="1"/>
          </p:cNvSpPr>
          <p:nvPr/>
        </p:nvSpPr>
        <p:spPr bwMode="auto">
          <a:xfrm>
            <a:off x="876300" y="3483444"/>
            <a:ext cx="290881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sz="2400" dirty="0" err="1" smtClean="0">
                <a:solidFill>
                  <a:srgbClr val="FF0000"/>
                </a:solidFill>
              </a:rPr>
              <a:t>Hybridized</a:t>
            </a:r>
            <a:r>
              <a:rPr lang="fr-FR" sz="2400" dirty="0" smtClean="0">
                <a:solidFill>
                  <a:srgbClr val="FF0000"/>
                </a:solidFill>
              </a:rPr>
              <a:t> amplifier</a:t>
            </a:r>
            <a:endParaRPr lang="fr-FR" sz="2400" dirty="0">
              <a:solidFill>
                <a:srgbClr val="FF0000"/>
              </a:solidFill>
            </a:endParaRPr>
          </a:p>
        </p:txBody>
      </p:sp>
      <p:sp>
        <p:nvSpPr>
          <p:cNvPr id="27663" name="Line 63"/>
          <p:cNvSpPr>
            <a:spLocks noChangeShapeType="1"/>
          </p:cNvSpPr>
          <p:nvPr/>
        </p:nvSpPr>
        <p:spPr bwMode="auto">
          <a:xfrm>
            <a:off x="1995488" y="1430338"/>
            <a:ext cx="101600" cy="879475"/>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664" name="Line 64"/>
          <p:cNvSpPr>
            <a:spLocks noChangeShapeType="1"/>
          </p:cNvSpPr>
          <p:nvPr/>
        </p:nvSpPr>
        <p:spPr bwMode="auto">
          <a:xfrm>
            <a:off x="1900238" y="3957638"/>
            <a:ext cx="304800" cy="1011237"/>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665" name="Text Box 65"/>
          <p:cNvSpPr txBox="1">
            <a:spLocks noChangeArrowheads="1"/>
          </p:cNvSpPr>
          <p:nvPr/>
        </p:nvSpPr>
        <p:spPr bwMode="auto">
          <a:xfrm>
            <a:off x="3122613" y="1731963"/>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t>APD</a:t>
            </a:r>
          </a:p>
        </p:txBody>
      </p:sp>
      <p:sp>
        <p:nvSpPr>
          <p:cNvPr id="27666" name="Text Box 66"/>
          <p:cNvSpPr txBox="1">
            <a:spLocks noChangeArrowheads="1"/>
          </p:cNvSpPr>
          <p:nvPr/>
        </p:nvSpPr>
        <p:spPr bwMode="auto">
          <a:xfrm>
            <a:off x="2747963" y="4202113"/>
            <a:ext cx="6540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t>APD</a:t>
            </a:r>
          </a:p>
        </p:txBody>
      </p:sp>
      <p:sp>
        <p:nvSpPr>
          <p:cNvPr id="27667" name="Rectangle 67"/>
          <p:cNvSpPr>
            <a:spLocks noGrp="1" noChangeArrowheads="1"/>
          </p:cNvSpPr>
          <p:nvPr>
            <p:ph type="body" idx="4294967295"/>
          </p:nvPr>
        </p:nvSpPr>
        <p:spPr>
          <a:xfrm>
            <a:off x="5173663" y="974725"/>
            <a:ext cx="3970337" cy="2466975"/>
          </a:xfrm>
        </p:spPr>
        <p:txBody>
          <a:bodyPr/>
          <a:lstStyle/>
          <a:p>
            <a:pPr eaLnBrk="1" hangingPunct="1">
              <a:lnSpc>
                <a:spcPct val="90000"/>
              </a:lnSpc>
            </a:pPr>
            <a:r>
              <a:rPr lang="fr-FR" sz="2000" smtClean="0">
                <a:solidFill>
                  <a:srgbClr val="0000FF"/>
                </a:solidFill>
              </a:rPr>
              <a:t>High operating temperature</a:t>
            </a:r>
          </a:p>
          <a:p>
            <a:pPr lvl="1" eaLnBrk="1" hangingPunct="1">
              <a:lnSpc>
                <a:spcPct val="90000"/>
              </a:lnSpc>
            </a:pPr>
            <a:r>
              <a:rPr lang="fr-FR" sz="1800" smtClean="0"/>
              <a:t>BW 1Hz à 60 GHz</a:t>
            </a:r>
          </a:p>
          <a:p>
            <a:pPr lvl="1" eaLnBrk="1" hangingPunct="1">
              <a:lnSpc>
                <a:spcPct val="90000"/>
              </a:lnSpc>
            </a:pPr>
            <a:r>
              <a:rPr lang="fr-FR" sz="1800" smtClean="0"/>
              <a:t>Noise 300-1000 électrons/TC</a:t>
            </a:r>
          </a:p>
          <a:p>
            <a:pPr lvl="1" eaLnBrk="1" hangingPunct="1">
              <a:lnSpc>
                <a:spcPct val="90000"/>
              </a:lnSpc>
            </a:pPr>
            <a:r>
              <a:rPr lang="fr-FR" sz="1800" smtClean="0"/>
              <a:t>Compatible low T TEC &lt;180 K</a:t>
            </a:r>
          </a:p>
          <a:p>
            <a:pPr eaLnBrk="1" hangingPunct="1">
              <a:lnSpc>
                <a:spcPct val="90000"/>
              </a:lnSpc>
            </a:pPr>
            <a:r>
              <a:rPr lang="fr-FR" sz="2000" smtClean="0">
                <a:solidFill>
                  <a:srgbClr val="0000FF"/>
                </a:solidFill>
              </a:rPr>
              <a:t>LIDAR, Télécom, Bio-médicale, science (magnéto-optique)</a:t>
            </a:r>
          </a:p>
        </p:txBody>
      </p:sp>
      <p:sp>
        <p:nvSpPr>
          <p:cNvPr id="27668" name="Rectangle 68"/>
          <p:cNvSpPr>
            <a:spLocks noChangeArrowheads="1"/>
          </p:cNvSpPr>
          <p:nvPr/>
        </p:nvSpPr>
        <p:spPr bwMode="auto">
          <a:xfrm>
            <a:off x="5165725" y="3508375"/>
            <a:ext cx="3978275" cy="2698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marL="342900" indent="-342900">
              <a:lnSpc>
                <a:spcPct val="80000"/>
              </a:lnSpc>
              <a:spcBef>
                <a:spcPct val="20000"/>
              </a:spcBef>
              <a:buClr>
                <a:schemeClr val="folHlink"/>
              </a:buClr>
              <a:buFont typeface="Wingdings" pitchFamily="2" charset="2"/>
              <a:buChar char="§"/>
            </a:pPr>
            <a:r>
              <a:rPr lang="fr-FR" sz="2000">
                <a:solidFill>
                  <a:srgbClr val="FF0000"/>
                </a:solidFill>
                <a:latin typeface="Calibri" pitchFamily="34" charset="0"/>
              </a:rPr>
              <a:t>High sensitivity</a:t>
            </a:r>
          </a:p>
          <a:p>
            <a:pPr marL="742950" lvl="1" indent="-285750">
              <a:lnSpc>
                <a:spcPct val="80000"/>
              </a:lnSpc>
              <a:spcBef>
                <a:spcPct val="20000"/>
              </a:spcBef>
              <a:buClr>
                <a:srgbClr val="0067A1"/>
              </a:buClr>
              <a:buFont typeface="Wingdings" pitchFamily="2" charset="2"/>
              <a:buChar char="§"/>
            </a:pPr>
            <a:r>
              <a:rPr lang="fr-FR">
                <a:latin typeface="Calibri" pitchFamily="34" charset="0"/>
              </a:rPr>
              <a:t>BW max ~ GHz</a:t>
            </a:r>
          </a:p>
          <a:p>
            <a:pPr marL="742950" lvl="1" indent="-285750">
              <a:lnSpc>
                <a:spcPct val="80000"/>
              </a:lnSpc>
              <a:spcBef>
                <a:spcPct val="20000"/>
              </a:spcBef>
              <a:buClr>
                <a:srgbClr val="0067A1"/>
              </a:buClr>
              <a:buFont typeface="Wingdings" pitchFamily="2" charset="2"/>
              <a:buChar char="§"/>
            </a:pPr>
            <a:r>
              <a:rPr lang="fr-FR">
                <a:latin typeface="Calibri" pitchFamily="34" charset="0"/>
              </a:rPr>
              <a:t>noise 10-100 électrons/TC/pixel</a:t>
            </a:r>
          </a:p>
          <a:p>
            <a:pPr marL="1143000" lvl="2" indent="-228600">
              <a:lnSpc>
                <a:spcPct val="80000"/>
              </a:lnSpc>
              <a:spcBef>
                <a:spcPct val="20000"/>
              </a:spcBef>
              <a:buClr>
                <a:srgbClr val="0067A1"/>
              </a:buClr>
              <a:buFont typeface="Wingdings" pitchFamily="2" charset="2"/>
              <a:buChar char="§"/>
            </a:pPr>
            <a:r>
              <a:rPr lang="fr-FR" sz="1600">
                <a:latin typeface="Calibri" pitchFamily="34" charset="0"/>
              </a:rPr>
              <a:t>Low temperature </a:t>
            </a:r>
          </a:p>
          <a:p>
            <a:pPr marL="742950" lvl="1" indent="-285750">
              <a:lnSpc>
                <a:spcPct val="80000"/>
              </a:lnSpc>
              <a:spcBef>
                <a:spcPct val="20000"/>
              </a:spcBef>
              <a:buClr>
                <a:srgbClr val="0067A1"/>
              </a:buClr>
              <a:buFont typeface="Wingdings" pitchFamily="2" charset="2"/>
              <a:buChar char="§"/>
            </a:pPr>
            <a:r>
              <a:rPr lang="fr-FR">
                <a:latin typeface="Calibri" pitchFamily="34" charset="0"/>
              </a:rPr>
              <a:t>Intelligent MUX</a:t>
            </a:r>
          </a:p>
          <a:p>
            <a:pPr marL="742950" lvl="1" indent="-285750">
              <a:lnSpc>
                <a:spcPct val="80000"/>
              </a:lnSpc>
              <a:spcBef>
                <a:spcPct val="20000"/>
              </a:spcBef>
              <a:buClr>
                <a:srgbClr val="0067A1"/>
              </a:buClr>
              <a:buFont typeface="Wingdings" pitchFamily="2" charset="2"/>
              <a:buChar char="§"/>
            </a:pPr>
            <a:r>
              <a:rPr lang="fr-FR">
                <a:latin typeface="Calibri" pitchFamily="34" charset="0"/>
              </a:rPr>
              <a:t>Photon counting resolution</a:t>
            </a:r>
          </a:p>
          <a:p>
            <a:pPr marL="342900" indent="-342900">
              <a:lnSpc>
                <a:spcPct val="80000"/>
              </a:lnSpc>
              <a:spcBef>
                <a:spcPct val="20000"/>
              </a:spcBef>
              <a:buClr>
                <a:schemeClr val="folHlink"/>
              </a:buClr>
              <a:buFont typeface="Wingdings" pitchFamily="2" charset="2"/>
              <a:buChar char="§"/>
            </a:pPr>
            <a:r>
              <a:rPr lang="fr-FR" sz="2000">
                <a:solidFill>
                  <a:srgbClr val="FF0000"/>
                </a:solidFill>
                <a:latin typeface="Calibri" pitchFamily="34" charset="0"/>
              </a:rPr>
              <a:t>Optique quantique/ LIDAR/fluorescence moléculaire/spectroscopie…</a:t>
            </a:r>
          </a:p>
        </p:txBody>
      </p:sp>
      <p:sp>
        <p:nvSpPr>
          <p:cNvPr id="27669" name="AutoShape 69"/>
          <p:cNvSpPr>
            <a:spLocks noChangeArrowheads="1"/>
          </p:cNvSpPr>
          <p:nvPr/>
        </p:nvSpPr>
        <p:spPr bwMode="auto">
          <a:xfrm>
            <a:off x="66675" y="949325"/>
            <a:ext cx="9005888" cy="2336800"/>
          </a:xfrm>
          <a:prstGeom prst="roundRect">
            <a:avLst>
              <a:gd name="adj" fmla="val 16667"/>
            </a:avLst>
          </a:prstGeom>
          <a:noFill/>
          <a:ln w="19050">
            <a:solidFill>
              <a:srgbClr val="0000FF"/>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27670" name="AutoShape 70"/>
          <p:cNvSpPr>
            <a:spLocks noChangeArrowheads="1"/>
          </p:cNvSpPr>
          <p:nvPr/>
        </p:nvSpPr>
        <p:spPr bwMode="auto">
          <a:xfrm>
            <a:off x="60325" y="3400425"/>
            <a:ext cx="9005888" cy="2951163"/>
          </a:xfrm>
          <a:prstGeom prst="roundRect">
            <a:avLst>
              <a:gd name="adj" fmla="val 16667"/>
            </a:avLst>
          </a:prstGeom>
          <a:noFill/>
          <a:ln w="1905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endParaRPr lang="en-US">
              <a:solidFill>
                <a:srgbClr val="FF0000"/>
              </a:solidFill>
            </a:endParaRPr>
          </a:p>
        </p:txBody>
      </p:sp>
      <p:sp>
        <p:nvSpPr>
          <p:cNvPr id="27671" name="Line 72"/>
          <p:cNvSpPr>
            <a:spLocks noChangeShapeType="1"/>
          </p:cNvSpPr>
          <p:nvPr/>
        </p:nvSpPr>
        <p:spPr bwMode="auto">
          <a:xfrm flipH="1">
            <a:off x="3082925" y="1974850"/>
            <a:ext cx="350838" cy="3508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672" name="Text Box 73"/>
          <p:cNvSpPr txBox="1">
            <a:spLocks noChangeArrowheads="1"/>
          </p:cNvSpPr>
          <p:nvPr/>
        </p:nvSpPr>
        <p:spPr bwMode="auto">
          <a:xfrm>
            <a:off x="4019550" y="1933575"/>
            <a:ext cx="1439863" cy="969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fr-FR" dirty="0" smtClean="0"/>
              <a:t>Cold </a:t>
            </a:r>
            <a:r>
              <a:rPr lang="fr-FR" dirty="0" err="1" smtClean="0"/>
              <a:t>finger</a:t>
            </a:r>
            <a:endParaRPr lang="fr-FR" dirty="0" smtClean="0"/>
          </a:p>
          <a:p>
            <a:pPr eaLnBrk="1" hangingPunct="1">
              <a:spcBef>
                <a:spcPct val="50000"/>
              </a:spcBef>
            </a:pPr>
            <a:r>
              <a:rPr lang="fr-FR" dirty="0" smtClean="0"/>
              <a:t>(TEC </a:t>
            </a:r>
            <a:r>
              <a:rPr lang="fr-FR" dirty="0" err="1" smtClean="0"/>
              <a:t>cooled</a:t>
            </a:r>
            <a:r>
              <a:rPr lang="fr-FR" dirty="0" smtClean="0"/>
              <a:t>)</a:t>
            </a:r>
            <a:endParaRPr lang="fr-FR" dirty="0"/>
          </a:p>
        </p:txBody>
      </p:sp>
      <p:sp>
        <p:nvSpPr>
          <p:cNvPr id="27673" name="Line 74"/>
          <p:cNvSpPr>
            <a:spLocks noChangeShapeType="1"/>
          </p:cNvSpPr>
          <p:nvPr/>
        </p:nvSpPr>
        <p:spPr bwMode="auto">
          <a:xfrm flipH="1">
            <a:off x="3540125" y="2392363"/>
            <a:ext cx="496888" cy="10795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7674" name="Text Box 75"/>
          <p:cNvSpPr txBox="1">
            <a:spLocks noChangeArrowheads="1"/>
          </p:cNvSpPr>
          <p:nvPr/>
        </p:nvSpPr>
        <p:spPr bwMode="auto">
          <a:xfrm>
            <a:off x="3556000" y="4913313"/>
            <a:ext cx="1439863"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tIns="0" bIns="0">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50000"/>
              </a:spcBef>
            </a:pPr>
            <a:r>
              <a:rPr lang="fr-FR" dirty="0" smtClean="0"/>
              <a:t>Cold </a:t>
            </a:r>
            <a:r>
              <a:rPr lang="fr-FR" dirty="0" err="1" smtClean="0"/>
              <a:t>finger</a:t>
            </a:r>
            <a:endParaRPr lang="fr-FR" dirty="0"/>
          </a:p>
        </p:txBody>
      </p:sp>
      <p:sp>
        <p:nvSpPr>
          <p:cNvPr id="27675" name="Line 76"/>
          <p:cNvSpPr>
            <a:spLocks noChangeShapeType="1"/>
          </p:cNvSpPr>
          <p:nvPr/>
        </p:nvSpPr>
        <p:spPr bwMode="auto">
          <a:xfrm flipH="1">
            <a:off x="2441575" y="4505325"/>
            <a:ext cx="350838" cy="35083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31"/>
          <p:cNvPicPr>
            <a:picLocks noChangeAspect="1" noChangeArrowheads="1"/>
          </p:cNvPicPr>
          <p:nvPr/>
        </p:nvPicPr>
        <p:blipFill>
          <a:blip r:embed="rId2">
            <a:extLst>
              <a:ext uri="{28A0092B-C50C-407E-A947-70E740481C1C}">
                <a14:useLocalDpi xmlns:a14="http://schemas.microsoft.com/office/drawing/2010/main" val="0"/>
              </a:ext>
            </a:extLst>
          </a:blip>
          <a:srcRect l="10776" t="12607" r="10899" b="21819"/>
          <a:stretch>
            <a:fillRect/>
          </a:stretch>
        </p:blipFill>
        <p:spPr bwMode="auto">
          <a:xfrm>
            <a:off x="0" y="1577975"/>
            <a:ext cx="2828925" cy="2827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8675" name="Picture 4"/>
          <p:cNvPicPr>
            <a:picLocks noChangeAspect="1" noChangeArrowheads="1"/>
          </p:cNvPicPr>
          <p:nvPr/>
        </p:nvPicPr>
        <p:blipFill>
          <a:blip r:embed="rId3">
            <a:extLst>
              <a:ext uri="{28A0092B-C50C-407E-A947-70E740481C1C}">
                <a14:useLocalDpi xmlns:a14="http://schemas.microsoft.com/office/drawing/2010/main" val="0"/>
              </a:ext>
            </a:extLst>
          </a:blip>
          <a:srcRect l="7045" t="40463" r="14531" b="6413"/>
          <a:stretch>
            <a:fillRect/>
          </a:stretch>
        </p:blipFill>
        <p:spPr bwMode="auto">
          <a:xfrm>
            <a:off x="2946400" y="1500188"/>
            <a:ext cx="6197600" cy="3359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76" name="Rectangle 5"/>
          <p:cNvSpPr>
            <a:spLocks noGrp="1" noChangeArrowheads="1"/>
          </p:cNvSpPr>
          <p:nvPr>
            <p:ph type="title" idx="4294967295"/>
          </p:nvPr>
        </p:nvSpPr>
        <p:spPr/>
        <p:txBody>
          <a:bodyPr/>
          <a:lstStyle/>
          <a:p>
            <a:pPr eaLnBrk="1" hangingPunct="1"/>
            <a:r>
              <a:rPr lang="fr-FR" sz="3600" smtClean="0"/>
              <a:t>HgCdTE APD for LIDAR application with deported TIA </a:t>
            </a:r>
            <a:endParaRPr lang="fr-FR" sz="2000" smtClean="0"/>
          </a:p>
        </p:txBody>
      </p:sp>
      <p:sp>
        <p:nvSpPr>
          <p:cNvPr id="102406" name="Rectangle 6"/>
          <p:cNvSpPr>
            <a:spLocks noGrp="1" noChangeArrowheads="1"/>
          </p:cNvSpPr>
          <p:nvPr>
            <p:ph type="body" idx="4294967295"/>
          </p:nvPr>
        </p:nvSpPr>
        <p:spPr>
          <a:xfrm>
            <a:off x="249238" y="4792663"/>
            <a:ext cx="8351837" cy="1812925"/>
          </a:xfrm>
        </p:spPr>
        <p:txBody>
          <a:bodyPr/>
          <a:lstStyle/>
          <a:p>
            <a:pPr eaLnBrk="1" hangingPunct="1">
              <a:lnSpc>
                <a:spcPct val="90000"/>
              </a:lnSpc>
            </a:pPr>
            <a:r>
              <a:rPr lang="en-US" sz="2000" b="1" dirty="0" smtClean="0"/>
              <a:t>System optimization/ </a:t>
            </a:r>
            <a:r>
              <a:rPr lang="en-US" sz="2000" dirty="0" smtClean="0"/>
              <a:t>Operating temperature (</a:t>
            </a:r>
            <a:r>
              <a:rPr lang="en-US" sz="2000" dirty="0" smtClean="0">
                <a:solidFill>
                  <a:srgbClr val="FF0000"/>
                </a:solidFill>
              </a:rPr>
              <a:t>high</a:t>
            </a:r>
            <a:r>
              <a:rPr lang="en-US" sz="2000" dirty="0" smtClean="0"/>
              <a:t>/</a:t>
            </a:r>
            <a:r>
              <a:rPr lang="en-US" sz="2000" dirty="0" smtClean="0">
                <a:solidFill>
                  <a:srgbClr val="0000FF"/>
                </a:solidFill>
              </a:rPr>
              <a:t>low</a:t>
            </a:r>
            <a:r>
              <a:rPr lang="en-US" sz="2000" dirty="0" smtClean="0"/>
              <a:t>) :</a:t>
            </a:r>
            <a:endParaRPr lang="en-US" sz="2000" b="1" dirty="0" smtClean="0"/>
          </a:p>
          <a:p>
            <a:pPr algn="ctr" eaLnBrk="1" hangingPunct="1">
              <a:lnSpc>
                <a:spcPct val="90000"/>
              </a:lnSpc>
              <a:buFont typeface="Wingdings" pitchFamily="2" charset="2"/>
              <a:buNone/>
            </a:pPr>
            <a:r>
              <a:rPr lang="en-US" sz="2000" dirty="0" smtClean="0">
                <a:solidFill>
                  <a:srgbClr val="FF0000"/>
                </a:solidFill>
              </a:rPr>
              <a:t>Signal</a:t>
            </a:r>
            <a:r>
              <a:rPr lang="en-US" sz="2000" dirty="0" smtClean="0"/>
              <a:t> ↔</a:t>
            </a:r>
            <a:r>
              <a:rPr lang="en-US" sz="2000" dirty="0" smtClean="0">
                <a:solidFill>
                  <a:srgbClr val="FF0000"/>
                </a:solidFill>
              </a:rPr>
              <a:t>BW</a:t>
            </a:r>
            <a:r>
              <a:rPr lang="en-US" sz="2000" dirty="0" smtClean="0"/>
              <a:t> ↔ </a:t>
            </a:r>
            <a:r>
              <a:rPr lang="en-US" sz="2000" dirty="0" smtClean="0">
                <a:solidFill>
                  <a:srgbClr val="FF0000"/>
                </a:solidFill>
              </a:rPr>
              <a:t>TIA noise</a:t>
            </a:r>
            <a:r>
              <a:rPr lang="en-US" sz="2000" dirty="0" smtClean="0"/>
              <a:t> ↔ </a:t>
            </a:r>
            <a:r>
              <a:rPr lang="en-US" sz="2000" dirty="0" smtClean="0">
                <a:solidFill>
                  <a:srgbClr val="0000FF"/>
                </a:solidFill>
              </a:rPr>
              <a:t>Surface</a:t>
            </a:r>
            <a:r>
              <a:rPr lang="en-US" sz="2000" dirty="0" smtClean="0"/>
              <a:t> ↔ </a:t>
            </a:r>
            <a:r>
              <a:rPr lang="en-US" sz="2000" dirty="0" smtClean="0">
                <a:solidFill>
                  <a:srgbClr val="0000FF"/>
                </a:solidFill>
              </a:rPr>
              <a:t>gain</a:t>
            </a:r>
            <a:r>
              <a:rPr lang="en-US" sz="2000" dirty="0" smtClean="0"/>
              <a:t> ↔ </a:t>
            </a:r>
            <a:r>
              <a:rPr lang="en-US" sz="2000" dirty="0" err="1" smtClean="0">
                <a:solidFill>
                  <a:srgbClr val="0000FF"/>
                </a:solidFill>
                <a:latin typeface="Symbol" pitchFamily="18" charset="2"/>
              </a:rPr>
              <a:t>l</a:t>
            </a:r>
            <a:r>
              <a:rPr lang="en-US" sz="2000" baseline="-25000" dirty="0" err="1" smtClean="0">
                <a:solidFill>
                  <a:srgbClr val="0000FF"/>
                </a:solidFill>
              </a:rPr>
              <a:t>c</a:t>
            </a:r>
            <a:r>
              <a:rPr lang="en-US" sz="2000" dirty="0" smtClean="0">
                <a:solidFill>
                  <a:srgbClr val="0000FF"/>
                </a:solidFill>
              </a:rPr>
              <a:t>(</a:t>
            </a:r>
            <a:r>
              <a:rPr lang="en-US" sz="2000" dirty="0" err="1" smtClean="0">
                <a:solidFill>
                  <a:srgbClr val="0000FF"/>
                </a:solidFill>
              </a:rPr>
              <a:t>x</a:t>
            </a:r>
            <a:r>
              <a:rPr lang="en-US" sz="2000" baseline="-25000" dirty="0" err="1" smtClean="0">
                <a:solidFill>
                  <a:srgbClr val="0000FF"/>
                </a:solidFill>
              </a:rPr>
              <a:t>Cd</a:t>
            </a:r>
            <a:r>
              <a:rPr lang="en-US" sz="2000" dirty="0" smtClean="0">
                <a:solidFill>
                  <a:srgbClr val="0000FF"/>
                </a:solidFill>
              </a:rPr>
              <a:t>) </a:t>
            </a:r>
          </a:p>
          <a:p>
            <a:pPr eaLnBrk="1" hangingPunct="1">
              <a:lnSpc>
                <a:spcPct val="90000"/>
              </a:lnSpc>
            </a:pPr>
            <a:r>
              <a:rPr lang="en-US" sz="2000" dirty="0" smtClean="0">
                <a:solidFill>
                  <a:srgbClr val="0000FF"/>
                </a:solidFill>
              </a:rPr>
              <a:t>2 Demonstrators with deported TIA are currently being assembled at CEA</a:t>
            </a:r>
          </a:p>
          <a:p>
            <a:pPr lvl="1" eaLnBrk="1" hangingPunct="1">
              <a:lnSpc>
                <a:spcPct val="90000"/>
              </a:lnSpc>
            </a:pPr>
            <a:r>
              <a:rPr lang="en-US" sz="1600" dirty="0" smtClean="0"/>
              <a:t>BW</a:t>
            </a:r>
            <a:r>
              <a:rPr lang="en-US" sz="1600" baseline="-25000" dirty="0" smtClean="0"/>
              <a:t>TIA</a:t>
            </a:r>
            <a:r>
              <a:rPr lang="en-US" sz="1600" dirty="0" smtClean="0"/>
              <a:t>=30 MHz, </a:t>
            </a:r>
            <a:r>
              <a:rPr lang="en-US" sz="1600" i="1" dirty="0" err="1" smtClean="0"/>
              <a:t>i</a:t>
            </a:r>
            <a:r>
              <a:rPr lang="en-US" sz="1600" baseline="-25000" dirty="0" err="1" smtClean="0"/>
              <a:t>TIA</a:t>
            </a:r>
            <a:r>
              <a:rPr lang="en-US" sz="1600" dirty="0" smtClean="0"/>
              <a:t>&lt;1 </a:t>
            </a:r>
            <a:r>
              <a:rPr lang="en-US" sz="1600" dirty="0" err="1" smtClean="0"/>
              <a:t>pA</a:t>
            </a:r>
            <a:r>
              <a:rPr lang="en-US" sz="1600" dirty="0" smtClean="0"/>
              <a:t>/Hz</a:t>
            </a:r>
            <a:r>
              <a:rPr lang="en-US" sz="1600" baseline="30000" dirty="0" smtClean="0"/>
              <a:t>0.5</a:t>
            </a:r>
            <a:r>
              <a:rPr lang="en-US" sz="1600" dirty="0" smtClean="0"/>
              <a:t> , </a:t>
            </a:r>
            <a:r>
              <a:rPr lang="en-US" sz="1600" dirty="0" smtClean="0">
                <a:sym typeface="Wingdings" pitchFamily="2" charset="2"/>
              </a:rPr>
              <a:t>T</a:t>
            </a:r>
            <a:r>
              <a:rPr lang="en-US" sz="1600" baseline="-25000" dirty="0" smtClean="0">
                <a:sym typeface="Wingdings" pitchFamily="2" charset="2"/>
              </a:rPr>
              <a:t>op</a:t>
            </a:r>
            <a:r>
              <a:rPr lang="en-US" sz="1600" dirty="0" smtClean="0">
                <a:sym typeface="Wingdings" pitchFamily="2" charset="2"/>
              </a:rPr>
              <a:t>=160-200 K (TEC), </a:t>
            </a:r>
            <a:r>
              <a:rPr lang="en-US" sz="1600" dirty="0" smtClean="0">
                <a:latin typeface="Symbol" pitchFamily="18" charset="2"/>
                <a:sym typeface="Wingdings" pitchFamily="2" charset="2"/>
              </a:rPr>
              <a:t>f</a:t>
            </a:r>
            <a:r>
              <a:rPr lang="en-US" sz="1600" dirty="0" smtClean="0">
                <a:sym typeface="Wingdings" pitchFamily="2" charset="2"/>
              </a:rPr>
              <a:t>&gt;100 µm : CO</a:t>
            </a:r>
            <a:r>
              <a:rPr lang="en-US" sz="1600" baseline="-25000" dirty="0" smtClean="0">
                <a:sym typeface="Wingdings" pitchFamily="2" charset="2"/>
              </a:rPr>
              <a:t>2</a:t>
            </a:r>
            <a:r>
              <a:rPr lang="en-US" sz="1600" dirty="0" smtClean="0">
                <a:sym typeface="Wingdings" pitchFamily="2" charset="2"/>
              </a:rPr>
              <a:t>, H</a:t>
            </a:r>
            <a:r>
              <a:rPr lang="en-US" sz="1600" baseline="-25000" dirty="0" smtClean="0">
                <a:sym typeface="Wingdings" pitchFamily="2" charset="2"/>
              </a:rPr>
              <a:t>2</a:t>
            </a:r>
            <a:r>
              <a:rPr lang="en-US" sz="1600" dirty="0" smtClean="0">
                <a:sym typeface="Wingdings" pitchFamily="2" charset="2"/>
              </a:rPr>
              <a:t>0, CH</a:t>
            </a:r>
            <a:r>
              <a:rPr lang="en-US" sz="1600" baseline="-25000" dirty="0" smtClean="0">
                <a:sym typeface="Wingdings" pitchFamily="2" charset="2"/>
              </a:rPr>
              <a:t>4</a:t>
            </a:r>
            <a:r>
              <a:rPr lang="en-US" sz="1600" dirty="0" smtClean="0">
                <a:sym typeface="Wingdings" pitchFamily="2" charset="2"/>
              </a:rPr>
              <a:t> LIDAR</a:t>
            </a:r>
            <a:endParaRPr lang="en-US" sz="1600" dirty="0" smtClean="0"/>
          </a:p>
          <a:p>
            <a:pPr lvl="1" eaLnBrk="1" hangingPunct="1">
              <a:lnSpc>
                <a:spcPct val="90000"/>
              </a:lnSpc>
            </a:pPr>
            <a:r>
              <a:rPr lang="en-US" sz="1600" dirty="0" smtClean="0"/>
              <a:t>BW</a:t>
            </a:r>
            <a:r>
              <a:rPr lang="en-US" sz="1600" baseline="-25000" dirty="0" smtClean="0"/>
              <a:t>TIA</a:t>
            </a:r>
            <a:r>
              <a:rPr lang="en-US" sz="1600" dirty="0" smtClean="0"/>
              <a:t>=480 MHz, </a:t>
            </a:r>
            <a:r>
              <a:rPr lang="en-US" sz="1600" dirty="0" err="1" smtClean="0"/>
              <a:t>i</a:t>
            </a:r>
            <a:r>
              <a:rPr lang="en-US" sz="1600" baseline="-25000" dirty="0" err="1" smtClean="0"/>
              <a:t>TIA</a:t>
            </a:r>
            <a:r>
              <a:rPr lang="en-US" sz="1600" dirty="0" smtClean="0"/>
              <a:t>=2.1 </a:t>
            </a:r>
            <a:r>
              <a:rPr lang="en-US" sz="1600" dirty="0" err="1" smtClean="0"/>
              <a:t>pA</a:t>
            </a:r>
            <a:r>
              <a:rPr lang="en-US" sz="1600" dirty="0" smtClean="0"/>
              <a:t>/Hz0.5 </a:t>
            </a:r>
            <a:r>
              <a:rPr lang="en-US" sz="1600" dirty="0" smtClean="0">
                <a:sym typeface="Wingdings" pitchFamily="2" charset="2"/>
              </a:rPr>
              <a:t>T</a:t>
            </a:r>
            <a:r>
              <a:rPr lang="en-US" sz="1600" baseline="-25000" dirty="0" smtClean="0">
                <a:sym typeface="Wingdings" pitchFamily="2" charset="2"/>
              </a:rPr>
              <a:t>op</a:t>
            </a:r>
            <a:r>
              <a:rPr lang="en-US" sz="1600" dirty="0" smtClean="0">
                <a:sym typeface="Wingdings" pitchFamily="2" charset="2"/>
              </a:rPr>
              <a:t>=180-220 K (TEC): TOF, free space telecom </a:t>
            </a:r>
          </a:p>
        </p:txBody>
      </p:sp>
      <p:sp>
        <p:nvSpPr>
          <p:cNvPr id="28678" name="Line 7"/>
          <p:cNvSpPr>
            <a:spLocks noChangeShapeType="1"/>
          </p:cNvSpPr>
          <p:nvPr/>
        </p:nvSpPr>
        <p:spPr bwMode="auto">
          <a:xfrm flipH="1">
            <a:off x="4327525" y="3430588"/>
            <a:ext cx="1389063" cy="0"/>
          </a:xfrm>
          <a:prstGeom prst="line">
            <a:avLst/>
          </a:prstGeom>
          <a:noFill/>
          <a:ln w="2857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79" name="Line 8"/>
          <p:cNvSpPr>
            <a:spLocks noChangeShapeType="1"/>
          </p:cNvSpPr>
          <p:nvPr/>
        </p:nvSpPr>
        <p:spPr bwMode="auto">
          <a:xfrm>
            <a:off x="6599238" y="2344738"/>
            <a:ext cx="1111250" cy="0"/>
          </a:xfrm>
          <a:prstGeom prst="line">
            <a:avLst/>
          </a:prstGeom>
          <a:noFill/>
          <a:ln w="2857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80" name="Rectangle 27"/>
          <p:cNvSpPr>
            <a:spLocks noChangeArrowheads="1"/>
          </p:cNvSpPr>
          <p:nvPr/>
        </p:nvSpPr>
        <p:spPr bwMode="auto">
          <a:xfrm>
            <a:off x="3022600" y="1155700"/>
            <a:ext cx="5880100" cy="30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fr-FR" sz="1400" b="1">
                <a:solidFill>
                  <a:srgbClr val="0067A1"/>
                </a:solidFill>
              </a:rPr>
              <a:t>Expected performance, </a:t>
            </a:r>
            <a:r>
              <a:rPr lang="fr-FR" sz="1400" b="1" i="1">
                <a:solidFill>
                  <a:srgbClr val="0067A1"/>
                </a:solidFill>
              </a:rPr>
              <a:t>i</a:t>
            </a:r>
            <a:r>
              <a:rPr lang="fr-FR" sz="1400" b="1" baseline="-25000">
                <a:solidFill>
                  <a:srgbClr val="0067A1"/>
                </a:solidFill>
              </a:rPr>
              <a:t>TIA</a:t>
            </a:r>
            <a:r>
              <a:rPr lang="fr-FR" sz="1400" b="1">
                <a:solidFill>
                  <a:srgbClr val="0067A1"/>
                </a:solidFill>
              </a:rPr>
              <a:t>= 1pA/Hz</a:t>
            </a:r>
            <a:r>
              <a:rPr lang="fr-FR" sz="1400" b="1" baseline="30000">
                <a:solidFill>
                  <a:srgbClr val="0067A1"/>
                </a:solidFill>
              </a:rPr>
              <a:t>0.5</a:t>
            </a:r>
            <a:r>
              <a:rPr lang="fr-FR" sz="1400" b="1">
                <a:solidFill>
                  <a:srgbClr val="0067A1"/>
                </a:solidFill>
              </a:rPr>
              <a:t> </a:t>
            </a:r>
            <a:r>
              <a:rPr lang="fr-FR" sz="1400" b="1">
                <a:solidFill>
                  <a:srgbClr val="0067A1"/>
                </a:solidFill>
                <a:latin typeface="Symbol" pitchFamily="18" charset="2"/>
              </a:rPr>
              <a:t>f</a:t>
            </a:r>
            <a:r>
              <a:rPr lang="fr-FR" sz="1400" b="1">
                <a:solidFill>
                  <a:srgbClr val="0067A1"/>
                </a:solidFill>
              </a:rPr>
              <a:t>=120 µm ,</a:t>
            </a:r>
            <a:r>
              <a:rPr lang="fr-FR" sz="1400" b="1">
                <a:solidFill>
                  <a:srgbClr val="0067A1"/>
                </a:solidFill>
                <a:latin typeface="Symbol" pitchFamily="18" charset="2"/>
              </a:rPr>
              <a:t>l</a:t>
            </a:r>
            <a:r>
              <a:rPr lang="fr-FR" sz="1400" b="1" baseline="-25000">
                <a:solidFill>
                  <a:srgbClr val="0067A1"/>
                </a:solidFill>
              </a:rPr>
              <a:t>c</a:t>
            </a:r>
            <a:r>
              <a:rPr lang="fr-FR" sz="1400" b="1">
                <a:solidFill>
                  <a:srgbClr val="0067A1"/>
                </a:solidFill>
              </a:rPr>
              <a:t>=3.15 µm à 180 K</a:t>
            </a:r>
          </a:p>
        </p:txBody>
      </p:sp>
      <p:pic>
        <p:nvPicPr>
          <p:cNvPr id="28681" name="Picture 30"/>
          <p:cNvPicPr>
            <a:picLocks noChangeAspect="1" noChangeArrowheads="1"/>
          </p:cNvPicPr>
          <p:nvPr/>
        </p:nvPicPr>
        <p:blipFill>
          <a:blip r:embed="rId4" cstate="print">
            <a:extLst>
              <a:ext uri="{28A0092B-C50C-407E-A947-70E740481C1C}">
                <a14:useLocalDpi xmlns:a14="http://schemas.microsoft.com/office/drawing/2010/main" val="0"/>
              </a:ext>
            </a:extLst>
          </a:blip>
          <a:srcRect l="22452"/>
          <a:stretch>
            <a:fillRect/>
          </a:stretch>
        </p:blipFill>
        <p:spPr bwMode="auto">
          <a:xfrm rot="-6049351">
            <a:off x="581026" y="3170237"/>
            <a:ext cx="1116012" cy="46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8682" name="Text Box 32"/>
          <p:cNvSpPr txBox="1">
            <a:spLocks noChangeArrowheads="1"/>
          </p:cNvSpPr>
          <p:nvPr/>
        </p:nvSpPr>
        <p:spPr bwMode="auto">
          <a:xfrm>
            <a:off x="6748463" y="1965325"/>
            <a:ext cx="7810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solidFill>
                  <a:srgbClr val="FF0000"/>
                </a:solidFill>
              </a:rPr>
              <a:t>NEPh</a:t>
            </a:r>
          </a:p>
        </p:txBody>
      </p:sp>
      <p:sp>
        <p:nvSpPr>
          <p:cNvPr id="28683" name="Text Box 33"/>
          <p:cNvSpPr txBox="1">
            <a:spLocks noChangeArrowheads="1"/>
          </p:cNvSpPr>
          <p:nvPr/>
        </p:nvSpPr>
        <p:spPr bwMode="auto">
          <a:xfrm>
            <a:off x="4510088" y="3014663"/>
            <a:ext cx="6667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solidFill>
                  <a:srgbClr val="0000FF"/>
                </a:solidFill>
              </a:rPr>
              <a:t>Gain</a:t>
            </a:r>
          </a:p>
        </p:txBody>
      </p:sp>
      <p:sp>
        <p:nvSpPr>
          <p:cNvPr id="28684" name="Text Box 34"/>
          <p:cNvSpPr txBox="1">
            <a:spLocks noChangeArrowheads="1"/>
          </p:cNvSpPr>
          <p:nvPr/>
        </p:nvSpPr>
        <p:spPr bwMode="auto">
          <a:xfrm>
            <a:off x="4602163" y="1649413"/>
            <a:ext cx="3651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t>Limited by TIA noise (gain(T, xCd)</a:t>
            </a:r>
          </a:p>
        </p:txBody>
      </p:sp>
      <p:sp>
        <p:nvSpPr>
          <p:cNvPr id="28685" name="Text Box 35"/>
          <p:cNvSpPr txBox="1">
            <a:spLocks noChangeArrowheads="1"/>
          </p:cNvSpPr>
          <p:nvPr/>
        </p:nvSpPr>
        <p:spPr bwMode="auto">
          <a:xfrm>
            <a:off x="5365750" y="3843338"/>
            <a:ext cx="3778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t>Limited by dark current</a:t>
            </a:r>
            <a:r>
              <a:rPr lang="fr-FR" baseline="-25000"/>
              <a:t> </a:t>
            </a:r>
            <a:r>
              <a:rPr lang="fr-FR"/>
              <a:t>(T</a:t>
            </a:r>
            <a:r>
              <a:rPr lang="fr-FR" baseline="-25000"/>
              <a:t>op</a:t>
            </a:r>
            <a:r>
              <a:rPr lang="fr-FR"/>
              <a:t>, f, xCd)</a:t>
            </a:r>
            <a:r>
              <a:rPr lang="fr-FR" baseline="-25000"/>
              <a:t> </a:t>
            </a:r>
          </a:p>
        </p:txBody>
      </p:sp>
      <p:sp>
        <p:nvSpPr>
          <p:cNvPr id="28686" name="Line 36"/>
          <p:cNvSpPr>
            <a:spLocks noChangeShapeType="1"/>
          </p:cNvSpPr>
          <p:nvPr/>
        </p:nvSpPr>
        <p:spPr bwMode="auto">
          <a:xfrm flipH="1">
            <a:off x="5313363" y="1990725"/>
            <a:ext cx="277812" cy="242888"/>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8687" name="Line 37"/>
          <p:cNvSpPr>
            <a:spLocks noChangeShapeType="1"/>
          </p:cNvSpPr>
          <p:nvPr/>
        </p:nvSpPr>
        <p:spPr bwMode="auto">
          <a:xfrm flipH="1" flipV="1">
            <a:off x="8043863" y="3633788"/>
            <a:ext cx="12700" cy="185737"/>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06">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02406">
                                            <p:txEl>
                                              <p:pRg st="1" end="1"/>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102406">
                                            <p:txEl>
                                              <p:pRg st="2" end="2"/>
                                            </p:txEl>
                                          </p:spTgt>
                                        </p:tgtEl>
                                        <p:attrNameLst>
                                          <p:attrName>style.visibility</p:attrName>
                                        </p:attrNameLst>
                                      </p:cBhvr>
                                      <p:to>
                                        <p:strVal val="visible"/>
                                      </p:to>
                                    </p:set>
                                  </p:childTnLst>
                                </p:cTn>
                              </p:par>
                            </p:childTnLst>
                          </p:cTn>
                        </p:par>
                      </p:childTnLst>
                    </p:cTn>
                  </p:par>
                  <p:par>
                    <p:cTn id="13" fill="hold" nodeType="clickPar">
                      <p:stCondLst>
                        <p:cond delay="indefinite"/>
                      </p:stCondLst>
                      <p:childTnLst>
                        <p:par>
                          <p:cTn id="14" fill="hold" nodeType="withGroup">
                            <p:stCondLst>
                              <p:cond delay="0"/>
                            </p:stCondLst>
                            <p:childTnLst>
                              <p:par>
                                <p:cTn id="15" presetID="1" presetClass="entr" presetSubtype="0" fill="hold" nodeType="clickEffect">
                                  <p:stCondLst>
                                    <p:cond delay="0"/>
                                  </p:stCondLst>
                                  <p:childTnLst>
                                    <p:set>
                                      <p:cBhvr>
                                        <p:cTn id="16" dur="1" fill="hold">
                                          <p:stCondLst>
                                            <p:cond delay="0"/>
                                          </p:stCondLst>
                                        </p:cTn>
                                        <p:tgtEl>
                                          <p:spTgt spid="102406">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102406">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6" name="Picture 20" descr="PICT032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288" y="1059311"/>
            <a:ext cx="3240087" cy="3240087"/>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sp>
        <p:nvSpPr>
          <p:cNvPr id="13317" name="Titre 4"/>
          <p:cNvSpPr>
            <a:spLocks noGrp="1"/>
          </p:cNvSpPr>
          <p:nvPr>
            <p:ph type="title" idx="4294967295"/>
          </p:nvPr>
        </p:nvSpPr>
        <p:spPr>
          <a:xfrm>
            <a:off x="395288" y="260350"/>
            <a:ext cx="8351837" cy="746125"/>
          </a:xfrm>
        </p:spPr>
        <p:txBody>
          <a:bodyPr/>
          <a:lstStyle/>
          <a:p>
            <a:r>
              <a:rPr lang="fr-FR" dirty="0" smtClean="0"/>
              <a:t>Performance</a:t>
            </a:r>
            <a:r>
              <a:rPr lang="fr-FR" dirty="0"/>
              <a:t> </a:t>
            </a:r>
            <a:r>
              <a:rPr lang="fr-FR" dirty="0" smtClean="0"/>
              <a:t>MEATS-1 detector(CEA</a:t>
            </a:r>
            <a:r>
              <a:rPr lang="fr-FR" dirty="0"/>
              <a:t>) </a:t>
            </a:r>
            <a:endParaRPr lang="fr-FR" dirty="0" smtClean="0"/>
          </a:p>
        </p:txBody>
      </p:sp>
      <p:sp>
        <p:nvSpPr>
          <p:cNvPr id="13318" name="Espace réservé du texte 5"/>
          <p:cNvSpPr>
            <a:spLocks noGrp="1"/>
          </p:cNvSpPr>
          <p:nvPr>
            <p:ph type="body" idx="4294967295"/>
          </p:nvPr>
        </p:nvSpPr>
        <p:spPr>
          <a:xfrm>
            <a:off x="4138613" y="1118871"/>
            <a:ext cx="4606925" cy="5148262"/>
          </a:xfrm>
        </p:spPr>
        <p:txBody>
          <a:bodyPr/>
          <a:lstStyle/>
          <a:p>
            <a:r>
              <a:rPr lang="fr-FR" dirty="0" smtClean="0"/>
              <a:t>BW TIA=450 MHz</a:t>
            </a:r>
          </a:p>
          <a:p>
            <a:r>
              <a:rPr lang="fr-FR" dirty="0" smtClean="0"/>
              <a:t>BW APD=50 MHz (diffusion </a:t>
            </a:r>
            <a:r>
              <a:rPr lang="fr-FR" dirty="0" err="1" smtClean="0"/>
              <a:t>limited</a:t>
            </a:r>
            <a:r>
              <a:rPr lang="fr-FR" dirty="0" smtClean="0"/>
              <a:t>)</a:t>
            </a:r>
          </a:p>
          <a:p>
            <a:r>
              <a:rPr lang="fr-FR" dirty="0" smtClean="0"/>
              <a:t>NEP= 20 </a:t>
            </a:r>
            <a:r>
              <a:rPr lang="fr-FR" dirty="0" err="1" smtClean="0"/>
              <a:t>fW</a:t>
            </a:r>
            <a:r>
              <a:rPr lang="fr-FR" dirty="0" smtClean="0"/>
              <a:t>/Hz0.5</a:t>
            </a:r>
          </a:p>
          <a:p>
            <a:r>
              <a:rPr lang="fr-FR" dirty="0" smtClean="0"/>
              <a:t>Active area 160 µm</a:t>
            </a:r>
          </a:p>
          <a:p>
            <a:r>
              <a:rPr lang="fr-FR" dirty="0" smtClean="0"/>
              <a:t>T</a:t>
            </a:r>
            <a:r>
              <a:rPr lang="fr-FR" baseline="-25000" dirty="0" smtClean="0"/>
              <a:t>op</a:t>
            </a:r>
            <a:r>
              <a:rPr lang="fr-FR" dirty="0" smtClean="0"/>
              <a:t>=192 K</a:t>
            </a:r>
          </a:p>
        </p:txBody>
      </p:sp>
      <p:pic>
        <p:nvPicPr>
          <p:cNvPr id="13319"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6113" y="4490720"/>
            <a:ext cx="6985000" cy="1776413"/>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3320" name="ZoneTexte 6"/>
          <p:cNvSpPr txBox="1">
            <a:spLocks noChangeArrowheads="1"/>
          </p:cNvSpPr>
          <p:nvPr/>
        </p:nvSpPr>
        <p:spPr bwMode="auto">
          <a:xfrm>
            <a:off x="395288" y="4305776"/>
            <a:ext cx="7235825" cy="369888"/>
          </a:xfrm>
          <a:prstGeom prst="rect">
            <a:avLst/>
          </a:prstGeom>
          <a:solidFill>
            <a:schemeClr val="bg1"/>
          </a:solidFill>
          <a:ln>
            <a:noFill/>
          </a:ln>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dirty="0" err="1"/>
              <a:t>Impluse</a:t>
            </a:r>
            <a:r>
              <a:rPr lang="fr-FR" dirty="0"/>
              <a:t> </a:t>
            </a:r>
            <a:r>
              <a:rPr lang="fr-FR" dirty="0" err="1"/>
              <a:t>response</a:t>
            </a:r>
            <a:r>
              <a:rPr lang="fr-FR" dirty="0"/>
              <a:t> of 30 µm diode </a:t>
            </a:r>
            <a:r>
              <a:rPr lang="fr-FR" dirty="0" err="1"/>
              <a:t>at</a:t>
            </a:r>
            <a:r>
              <a:rPr lang="fr-FR" dirty="0"/>
              <a:t> 1 </a:t>
            </a:r>
            <a:r>
              <a:rPr lang="fr-FR" dirty="0" err="1"/>
              <a:t>nW</a:t>
            </a:r>
            <a:r>
              <a:rPr lang="fr-FR" dirty="0"/>
              <a:t> input power (APD gain=50)</a:t>
            </a:r>
          </a:p>
        </p:txBody>
      </p:sp>
    </p:spTree>
    <p:extLst>
      <p:ext uri="{BB962C8B-B14F-4D97-AF65-F5344CB8AC3E}">
        <p14:creationId xmlns:p14="http://schemas.microsoft.com/office/powerpoint/2010/main" val="321398155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39975" y="1125538"/>
            <a:ext cx="6443663" cy="4841875"/>
          </a:xfrm>
          <a:prstGeom prst="rect">
            <a:avLst/>
          </a:prstGeom>
          <a:noFill/>
          <a:ln>
            <a:noFill/>
          </a:ln>
          <a:effectLst>
            <a:prstShdw prst="shdw13" dist="53882" dir="13500000">
              <a:schemeClr val="bg2">
                <a:alpha val="50000"/>
              </a:schemeClr>
            </a:prst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89" name="Picture 20" descr="PICT032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7813" y="1420813"/>
            <a:ext cx="1944687" cy="2513012"/>
          </a:xfrm>
          <a:prstGeom prst="rect">
            <a:avLst/>
          </a:prstGeom>
          <a:noFill/>
          <a:ln w="9525">
            <a:solidFill>
              <a:srgbClr val="FF0000"/>
            </a:solidFill>
            <a:miter lim="800000"/>
            <a:headEnd/>
            <a:tailEnd/>
          </a:ln>
          <a:extLst>
            <a:ext uri="{909E8E84-426E-40DD-AFC4-6F175D3DCCD1}">
              <a14:hiddenFill xmlns:a14="http://schemas.microsoft.com/office/drawing/2010/main">
                <a:solidFill>
                  <a:srgbClr val="FFFFFF"/>
                </a:solidFill>
              </a14:hiddenFill>
            </a:ext>
          </a:extLst>
        </p:spPr>
      </p:pic>
      <p:cxnSp>
        <p:nvCxnSpPr>
          <p:cNvPr id="6" name="Connecteur droit avec flèche 5"/>
          <p:cNvCxnSpPr/>
          <p:nvPr/>
        </p:nvCxnSpPr>
        <p:spPr>
          <a:xfrm>
            <a:off x="2222500" y="2601913"/>
            <a:ext cx="3340100" cy="94456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6391" name="Titre 6"/>
          <p:cNvSpPr>
            <a:spLocks noGrp="1"/>
          </p:cNvSpPr>
          <p:nvPr>
            <p:ph type="title" idx="4294967295"/>
          </p:nvPr>
        </p:nvSpPr>
        <p:spPr>
          <a:xfrm>
            <a:off x="277813" y="115888"/>
            <a:ext cx="8351837" cy="746125"/>
          </a:xfrm>
        </p:spPr>
        <p:txBody>
          <a:bodyPr/>
          <a:lstStyle/>
          <a:p>
            <a:r>
              <a:rPr lang="fr-FR" dirty="0" smtClean="0"/>
              <a:t>MEATS-1 for </a:t>
            </a:r>
            <a:r>
              <a:rPr lang="fr-FR" dirty="0" err="1" smtClean="0"/>
              <a:t>lunar</a:t>
            </a:r>
            <a:r>
              <a:rPr lang="fr-FR" dirty="0" smtClean="0"/>
              <a:t> laser communication </a:t>
            </a:r>
            <a:r>
              <a:rPr lang="fr-FR" dirty="0" err="1" smtClean="0"/>
              <a:t>with</a:t>
            </a:r>
            <a:r>
              <a:rPr lang="fr-FR" dirty="0" smtClean="0"/>
              <a:t> ESA and NASA</a:t>
            </a:r>
          </a:p>
        </p:txBody>
      </p:sp>
      <p:sp>
        <p:nvSpPr>
          <p:cNvPr id="16392" name="Espace réservé du texte 8"/>
          <p:cNvSpPr>
            <a:spLocks noGrp="1"/>
          </p:cNvSpPr>
          <p:nvPr>
            <p:ph type="body" idx="4294967295"/>
          </p:nvPr>
        </p:nvSpPr>
        <p:spPr>
          <a:xfrm>
            <a:off x="395288" y="5720080"/>
            <a:ext cx="8351837" cy="769620"/>
          </a:xfrm>
        </p:spPr>
        <p:txBody>
          <a:bodyPr/>
          <a:lstStyle/>
          <a:p>
            <a:r>
              <a:rPr lang="en-US" sz="2400" dirty="0" smtClean="0"/>
              <a:t>RF MEATS detector is waiting for photons from the moon on Tenerife </a:t>
            </a:r>
          </a:p>
        </p:txBody>
      </p:sp>
    </p:spTree>
    <p:extLst>
      <p:ext uri="{BB962C8B-B14F-4D97-AF65-F5344CB8AC3E}">
        <p14:creationId xmlns:p14="http://schemas.microsoft.com/office/powerpoint/2010/main" val="81291451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862013"/>
            <a:ext cx="6129338"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3203575"/>
            <a:ext cx="61293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925" y="2251075"/>
            <a:ext cx="2184400" cy="16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125" name="Rectangle 5"/>
          <p:cNvSpPr>
            <a:spLocks noGrp="1" noChangeArrowheads="1"/>
          </p:cNvSpPr>
          <p:nvPr>
            <p:ph type="title" idx="4294967295"/>
          </p:nvPr>
        </p:nvSpPr>
        <p:spPr>
          <a:xfrm>
            <a:off x="395288" y="-17463"/>
            <a:ext cx="7696200" cy="1214438"/>
          </a:xfrm>
        </p:spPr>
        <p:txBody>
          <a:bodyPr/>
          <a:lstStyle/>
          <a:p>
            <a:pPr eaLnBrk="1" hangingPunct="1"/>
            <a:r>
              <a:rPr lang="fr-FR" sz="3200" smtClean="0"/>
              <a:t>Photodetection without internal gain</a:t>
            </a:r>
            <a:endParaRPr lang="fr-FR" sz="3200" baseline="-25000" smtClean="0"/>
          </a:p>
        </p:txBody>
      </p:sp>
      <p:sp>
        <p:nvSpPr>
          <p:cNvPr id="5126" name="Text Box 6"/>
          <p:cNvSpPr txBox="1">
            <a:spLocks noChangeArrowheads="1"/>
          </p:cNvSpPr>
          <p:nvPr/>
        </p:nvSpPr>
        <p:spPr bwMode="auto">
          <a:xfrm>
            <a:off x="6013450" y="1490663"/>
            <a:ext cx="1741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fr-FR">
                <a:solidFill>
                  <a:srgbClr val="E81606"/>
                </a:solidFill>
                <a:latin typeface="Arial Rounded MT Bold" pitchFamily="34" charset="0"/>
              </a:rPr>
              <a:t>Photon signal</a:t>
            </a:r>
          </a:p>
        </p:txBody>
      </p:sp>
      <p:sp>
        <p:nvSpPr>
          <p:cNvPr id="5127" name="Text Box 7"/>
          <p:cNvSpPr txBox="1">
            <a:spLocks noChangeArrowheads="1"/>
          </p:cNvSpPr>
          <p:nvPr/>
        </p:nvSpPr>
        <p:spPr bwMode="auto">
          <a:xfrm>
            <a:off x="5940425" y="2276475"/>
            <a:ext cx="260985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fr-FR">
                <a:solidFill>
                  <a:schemeClr val="accent2"/>
                </a:solidFill>
                <a:latin typeface="Arial Rounded MT Bold" pitchFamily="34" charset="0"/>
              </a:rPr>
              <a:t>Readout noise s</a:t>
            </a:r>
            <a:r>
              <a:rPr lang="fr-FR" baseline="-25000">
                <a:solidFill>
                  <a:schemeClr val="accent2"/>
                </a:solidFill>
                <a:latin typeface="Arial Rounded MT Bold" pitchFamily="34" charset="0"/>
              </a:rPr>
              <a:t>RO</a:t>
            </a:r>
          </a:p>
        </p:txBody>
      </p:sp>
      <p:sp>
        <p:nvSpPr>
          <p:cNvPr id="5128" name="Text Box 8"/>
          <p:cNvSpPr txBox="1">
            <a:spLocks noChangeArrowheads="1"/>
          </p:cNvSpPr>
          <p:nvPr/>
        </p:nvSpPr>
        <p:spPr bwMode="auto">
          <a:xfrm>
            <a:off x="6130925" y="3773488"/>
            <a:ext cx="2757488"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fr-FR">
                <a:solidFill>
                  <a:srgbClr val="00CC00"/>
                </a:solidFill>
                <a:latin typeface="Arial Rounded MT Bold" pitchFamily="34" charset="0"/>
              </a:rPr>
              <a:t>Measured signal</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0" y="-17463"/>
            <a:ext cx="8351838" cy="1214438"/>
          </a:xfrm>
        </p:spPr>
        <p:txBody>
          <a:bodyPr/>
          <a:lstStyle/>
          <a:p>
            <a:pPr eaLnBrk="1" hangingPunct="1"/>
            <a:r>
              <a:rPr lang="fr-FR" sz="3600" smtClean="0"/>
              <a:t>Photon counting detector perspectives</a:t>
            </a:r>
          </a:p>
        </p:txBody>
      </p:sp>
      <p:pic>
        <p:nvPicPr>
          <p:cNvPr id="30723"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t="25049"/>
          <a:stretch>
            <a:fillRect/>
          </a:stretch>
        </p:blipFill>
        <p:spPr bwMode="auto">
          <a:xfrm rot="10800000">
            <a:off x="1335088" y="1293813"/>
            <a:ext cx="2058987" cy="542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4" name="Rectangle 5"/>
          <p:cNvSpPr>
            <a:spLocks noGrp="1" noChangeArrowheads="1"/>
          </p:cNvSpPr>
          <p:nvPr>
            <p:ph type="body" idx="4294967295"/>
          </p:nvPr>
        </p:nvSpPr>
        <p:spPr>
          <a:xfrm>
            <a:off x="374968" y="2288223"/>
            <a:ext cx="8351837" cy="4110037"/>
          </a:xfrm>
        </p:spPr>
        <p:txBody>
          <a:bodyPr/>
          <a:lstStyle/>
          <a:p>
            <a:pPr eaLnBrk="1" hangingPunct="1"/>
            <a:r>
              <a:rPr lang="en-US" dirty="0" smtClean="0"/>
              <a:t>APD- with low noise ROIC and/or fast amplifier</a:t>
            </a:r>
          </a:p>
          <a:p>
            <a:pPr lvl="1" eaLnBrk="1" hangingPunct="1"/>
            <a:r>
              <a:rPr lang="en-US" dirty="0" smtClean="0"/>
              <a:t>Quantum physics and </a:t>
            </a:r>
            <a:r>
              <a:rPr lang="en-US" dirty="0" err="1" smtClean="0"/>
              <a:t>telecomunications</a:t>
            </a:r>
            <a:r>
              <a:rPr lang="en-US" dirty="0" smtClean="0"/>
              <a:t>, </a:t>
            </a:r>
            <a:r>
              <a:rPr lang="en-US" dirty="0" err="1" smtClean="0"/>
              <a:t>Lidar</a:t>
            </a:r>
            <a:r>
              <a:rPr lang="en-US" dirty="0" smtClean="0"/>
              <a:t>, spectroscopy, fluorescence life time, real-time physics</a:t>
            </a:r>
          </a:p>
          <a:p>
            <a:pPr eaLnBrk="1" hangingPunct="1"/>
            <a:r>
              <a:rPr lang="en-US" dirty="0" smtClean="0"/>
              <a:t>Optimal detector performances (applications)</a:t>
            </a:r>
          </a:p>
          <a:p>
            <a:pPr lvl="1" eaLnBrk="1" hangingPunct="1"/>
            <a:r>
              <a:rPr lang="en-US" dirty="0" smtClean="0"/>
              <a:t>High PDE : </a:t>
            </a:r>
            <a:r>
              <a:rPr lang="en-US" dirty="0" smtClean="0">
                <a:solidFill>
                  <a:srgbClr val="009900"/>
                </a:solidFill>
              </a:rPr>
              <a:t>ok &gt; 90 %</a:t>
            </a:r>
            <a:r>
              <a:rPr lang="en-US" dirty="0" err="1" smtClean="0">
                <a:solidFill>
                  <a:srgbClr val="009900"/>
                </a:solidFill>
              </a:rPr>
              <a:t>xQE</a:t>
            </a:r>
            <a:endParaRPr lang="en-US" dirty="0" smtClean="0">
              <a:solidFill>
                <a:srgbClr val="009900"/>
              </a:solidFill>
            </a:endParaRPr>
          </a:p>
          <a:p>
            <a:pPr lvl="1" eaLnBrk="1" hangingPunct="1"/>
            <a:r>
              <a:rPr lang="en-US" dirty="0" smtClean="0"/>
              <a:t>Low DCR : </a:t>
            </a:r>
            <a:r>
              <a:rPr lang="en-US" dirty="0" smtClean="0">
                <a:solidFill>
                  <a:srgbClr val="FF9900"/>
                </a:solidFill>
              </a:rPr>
              <a:t>~ok (&lt; 1 kHz in SWIR) at low temperature</a:t>
            </a:r>
          </a:p>
          <a:p>
            <a:pPr lvl="1" eaLnBrk="1" hangingPunct="1"/>
            <a:r>
              <a:rPr lang="en-US" dirty="0" smtClean="0"/>
              <a:t>Photon number resolution : </a:t>
            </a:r>
            <a:r>
              <a:rPr lang="en-US" dirty="0" smtClean="0">
                <a:solidFill>
                  <a:srgbClr val="009900"/>
                </a:solidFill>
              </a:rPr>
              <a:t>ok</a:t>
            </a:r>
          </a:p>
          <a:p>
            <a:pPr lvl="1" eaLnBrk="1" hangingPunct="1"/>
            <a:r>
              <a:rPr lang="en-US" dirty="0" smtClean="0"/>
              <a:t>Temporal resolution </a:t>
            </a:r>
            <a:r>
              <a:rPr lang="en-US" dirty="0" smtClean="0">
                <a:solidFill>
                  <a:srgbClr val="FF9900"/>
                </a:solidFill>
              </a:rPr>
              <a:t>20 ps</a:t>
            </a:r>
            <a:r>
              <a:rPr lang="en-US" dirty="0" smtClean="0"/>
              <a:t>-</a:t>
            </a:r>
            <a:r>
              <a:rPr lang="en-US" dirty="0" smtClean="0">
                <a:solidFill>
                  <a:srgbClr val="009900"/>
                </a:solidFill>
              </a:rPr>
              <a:t>10 ns </a:t>
            </a:r>
          </a:p>
          <a:p>
            <a:pPr lvl="1" eaLnBrk="1" hangingPunct="1"/>
            <a:r>
              <a:rPr lang="en-US" dirty="0" smtClean="0"/>
              <a:t>Max repetition rate : </a:t>
            </a:r>
            <a:r>
              <a:rPr lang="en-US" dirty="0"/>
              <a:t> </a:t>
            </a:r>
            <a:r>
              <a:rPr lang="en-US" dirty="0" smtClean="0"/>
              <a:t>1- 10 GHz: </a:t>
            </a:r>
            <a:r>
              <a:rPr lang="en-US" dirty="0" smtClean="0">
                <a:solidFill>
                  <a:srgbClr val="009900"/>
                </a:solidFill>
              </a:rPr>
              <a:t>possible, with external TIA and high gain &gt; 300</a:t>
            </a:r>
          </a:p>
          <a:p>
            <a:pPr lvl="1" eaLnBrk="1" hangingPunct="1"/>
            <a:r>
              <a:rPr lang="en-US" dirty="0" smtClean="0"/>
              <a:t>Spatial resolution -&gt; </a:t>
            </a:r>
            <a:r>
              <a:rPr lang="en-US" dirty="0" smtClean="0">
                <a:solidFill>
                  <a:srgbClr val="FF9900"/>
                </a:solidFill>
              </a:rPr>
              <a:t>photon counting imager : possible</a:t>
            </a:r>
          </a:p>
        </p:txBody>
      </p:sp>
      <p:pic>
        <p:nvPicPr>
          <p:cNvPr id="30725"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b="7629"/>
          <a:stretch>
            <a:fillRect/>
          </a:stretch>
        </p:blipFill>
        <p:spPr bwMode="auto">
          <a:xfrm>
            <a:off x="4383088" y="827625"/>
            <a:ext cx="2257425" cy="1552575"/>
          </a:xfrm>
          <a:prstGeom prst="rect">
            <a:avLst/>
          </a:prstGeom>
          <a:noFill/>
          <a:ln w="2857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26" name="Line 7"/>
          <p:cNvSpPr>
            <a:spLocks noChangeShapeType="1"/>
          </p:cNvSpPr>
          <p:nvPr/>
        </p:nvSpPr>
        <p:spPr bwMode="auto">
          <a:xfrm flipV="1">
            <a:off x="2441575" y="1192213"/>
            <a:ext cx="1817688" cy="196850"/>
          </a:xfrm>
          <a:prstGeom prst="line">
            <a:avLst/>
          </a:prstGeom>
          <a:noFill/>
          <a:ln w="9525">
            <a:solidFill>
              <a:srgbClr val="0000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30727" name="Text Box 8"/>
          <p:cNvSpPr txBox="1">
            <a:spLocks noChangeArrowheads="1"/>
          </p:cNvSpPr>
          <p:nvPr/>
        </p:nvSpPr>
        <p:spPr bwMode="auto">
          <a:xfrm>
            <a:off x="6829425" y="1017588"/>
            <a:ext cx="2314575"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t>First CEA/Leti </a:t>
            </a:r>
          </a:p>
          <a:p>
            <a:pPr eaLnBrk="1" hangingPunct="1"/>
            <a:r>
              <a:rPr lang="fr-FR"/>
              <a:t>photon counting </a:t>
            </a:r>
          </a:p>
          <a:p>
            <a:pPr eaLnBrk="1" hangingPunct="1"/>
            <a:r>
              <a:rPr lang="fr-FR"/>
              <a:t>demonstration, </a:t>
            </a:r>
          </a:p>
          <a:p>
            <a:pPr eaLnBrk="1" hangingPunct="1"/>
            <a:r>
              <a:rPr lang="fr-FR"/>
              <a:t>BW=7 MHz</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fr-FR" smtClean="0"/>
              <a:t>Summary</a:t>
            </a:r>
          </a:p>
        </p:txBody>
      </p:sp>
      <p:sp>
        <p:nvSpPr>
          <p:cNvPr id="31747" name="Rectangle 3"/>
          <p:cNvSpPr>
            <a:spLocks noGrp="1" noChangeArrowheads="1"/>
          </p:cNvSpPr>
          <p:nvPr>
            <p:ph type="body" idx="1"/>
          </p:nvPr>
        </p:nvSpPr>
        <p:spPr>
          <a:xfrm>
            <a:off x="381000" y="893763"/>
            <a:ext cx="8351838" cy="5343525"/>
          </a:xfrm>
        </p:spPr>
        <p:txBody>
          <a:bodyPr/>
          <a:lstStyle/>
          <a:p>
            <a:pPr eaLnBrk="1" hangingPunct="1">
              <a:lnSpc>
                <a:spcPct val="90000"/>
              </a:lnSpc>
            </a:pPr>
            <a:r>
              <a:rPr lang="en-US" sz="2400" dirty="0" err="1" smtClean="0"/>
              <a:t>HgCdTe</a:t>
            </a:r>
            <a:r>
              <a:rPr lang="en-US" sz="2400" dirty="0" smtClean="0"/>
              <a:t> APDs  detects 0 to 1000 photons with minimal loss of information from </a:t>
            </a:r>
            <a:r>
              <a:rPr lang="en-US" sz="2400" dirty="0" err="1" smtClean="0"/>
              <a:t>uv</a:t>
            </a:r>
            <a:r>
              <a:rPr lang="en-US" sz="2400" dirty="0" smtClean="0"/>
              <a:t> to IR</a:t>
            </a:r>
          </a:p>
          <a:p>
            <a:pPr lvl="1" eaLnBrk="1" hangingPunct="1">
              <a:lnSpc>
                <a:spcPct val="90000"/>
              </a:lnSpc>
            </a:pPr>
            <a:r>
              <a:rPr lang="en-US" sz="1800" dirty="0" smtClean="0"/>
              <a:t>High gain M&gt;1000</a:t>
            </a:r>
          </a:p>
          <a:p>
            <a:pPr lvl="1" eaLnBrk="1" hangingPunct="1">
              <a:lnSpc>
                <a:spcPct val="90000"/>
              </a:lnSpc>
            </a:pPr>
            <a:r>
              <a:rPr lang="en-US" sz="1800" dirty="0" smtClean="0"/>
              <a:t>Record high QEFR~60-80 %</a:t>
            </a:r>
          </a:p>
          <a:p>
            <a:pPr lvl="1" eaLnBrk="1" hangingPunct="1">
              <a:lnSpc>
                <a:spcPct val="90000"/>
              </a:lnSpc>
            </a:pPr>
            <a:r>
              <a:rPr lang="en-US" sz="1800" dirty="0" err="1" smtClean="0"/>
              <a:t>I</a:t>
            </a:r>
            <a:r>
              <a:rPr lang="en-US" sz="1800" baseline="-25000" dirty="0" err="1" smtClean="0"/>
              <a:t>dark</a:t>
            </a:r>
            <a:r>
              <a:rPr lang="en-US" sz="1800" dirty="0" smtClean="0"/>
              <a:t> (</a:t>
            </a:r>
            <a:r>
              <a:rPr lang="en-US" sz="1800" dirty="0" err="1" smtClean="0"/>
              <a:t>I</a:t>
            </a:r>
            <a:r>
              <a:rPr lang="en-US" sz="1800" baseline="-25000" dirty="0" err="1" smtClean="0"/>
              <a:t>eq_in</a:t>
            </a:r>
            <a:r>
              <a:rPr lang="en-US" sz="1800" dirty="0" smtClean="0"/>
              <a:t>) down to electrons/s</a:t>
            </a:r>
          </a:p>
          <a:p>
            <a:pPr eaLnBrk="1" hangingPunct="1">
              <a:lnSpc>
                <a:spcPct val="90000"/>
              </a:lnSpc>
            </a:pPr>
            <a:r>
              <a:rPr lang="en-US" sz="2400" dirty="0" err="1" smtClean="0"/>
              <a:t>HgCdTe</a:t>
            </a:r>
            <a:r>
              <a:rPr lang="en-US" sz="2400" dirty="0" smtClean="0"/>
              <a:t> APD FPAs for active and passive imaging have been demonstrated with  performances close to non-</a:t>
            </a:r>
            <a:r>
              <a:rPr lang="en-US" sz="2400" dirty="0" err="1" smtClean="0"/>
              <a:t>amplifed</a:t>
            </a:r>
            <a:r>
              <a:rPr lang="en-US" sz="2400" dirty="0" smtClean="0"/>
              <a:t> FPAs</a:t>
            </a:r>
          </a:p>
          <a:p>
            <a:pPr lvl="1" eaLnBrk="1" hangingPunct="1">
              <a:lnSpc>
                <a:spcPct val="90000"/>
              </a:lnSpc>
            </a:pPr>
            <a:r>
              <a:rPr lang="en-US" sz="1800" dirty="0" smtClean="0"/>
              <a:t>Low noise, high uniformity, high operability &gt; 99.5 %</a:t>
            </a:r>
          </a:p>
          <a:p>
            <a:pPr eaLnBrk="1" hangingPunct="1">
              <a:lnSpc>
                <a:spcPct val="90000"/>
              </a:lnSpc>
            </a:pPr>
            <a:r>
              <a:rPr lang="en-US" sz="2400" dirty="0" smtClean="0"/>
              <a:t>Single/multi element detectors</a:t>
            </a:r>
          </a:p>
          <a:p>
            <a:pPr lvl="1" eaLnBrk="1" hangingPunct="1">
              <a:lnSpc>
                <a:spcPct val="90000"/>
              </a:lnSpc>
            </a:pPr>
            <a:r>
              <a:rPr lang="en-US" sz="1800" dirty="0" smtClean="0"/>
              <a:t>Large horizon of applications</a:t>
            </a:r>
          </a:p>
          <a:p>
            <a:pPr lvl="1" eaLnBrk="1" hangingPunct="1">
              <a:lnSpc>
                <a:spcPct val="90000"/>
              </a:lnSpc>
            </a:pPr>
            <a:r>
              <a:rPr lang="en-US" sz="1800" dirty="0" smtClean="0"/>
              <a:t>2 demonstrators are under developments</a:t>
            </a:r>
          </a:p>
          <a:p>
            <a:pPr lvl="2" eaLnBrk="1" hangingPunct="1">
              <a:lnSpc>
                <a:spcPct val="90000"/>
              </a:lnSpc>
            </a:pPr>
            <a:r>
              <a:rPr lang="en-US" sz="1600" dirty="0" smtClean="0"/>
              <a:t>BW=30 et 500 MHz, </a:t>
            </a:r>
            <a:r>
              <a:rPr lang="en-US" sz="1600" dirty="0" err="1" smtClean="0"/>
              <a:t>NEPh</a:t>
            </a:r>
            <a:r>
              <a:rPr lang="en-US" sz="1600" dirty="0" smtClean="0"/>
              <a:t>&lt; 10 photons (NEP&lt; 10 </a:t>
            </a:r>
            <a:r>
              <a:rPr lang="en-US" sz="1600" dirty="0" err="1" smtClean="0"/>
              <a:t>fW</a:t>
            </a:r>
            <a:r>
              <a:rPr lang="en-US" sz="1600" dirty="0" smtClean="0"/>
              <a:t>/Hz0.5) à T</a:t>
            </a:r>
            <a:r>
              <a:rPr lang="en-US" sz="1600" baseline="-25000" dirty="0" smtClean="0"/>
              <a:t>op</a:t>
            </a:r>
            <a:r>
              <a:rPr lang="en-US" sz="1600" dirty="0" smtClean="0"/>
              <a:t>~200K</a:t>
            </a:r>
          </a:p>
          <a:p>
            <a:pPr lvl="1" eaLnBrk="1" hangingPunct="1">
              <a:lnSpc>
                <a:spcPct val="90000"/>
              </a:lnSpc>
            </a:pPr>
            <a:r>
              <a:rPr lang="en-US" sz="1800" dirty="0" smtClean="0"/>
              <a:t>Demonstration of photon counting</a:t>
            </a:r>
          </a:p>
          <a:p>
            <a:pPr eaLnBrk="1" hangingPunct="1">
              <a:lnSpc>
                <a:spcPct val="90000"/>
              </a:lnSpc>
            </a:pPr>
            <a:r>
              <a:rPr lang="en-US" sz="2400" dirty="0" smtClean="0"/>
              <a:t>Perspectives</a:t>
            </a:r>
          </a:p>
          <a:p>
            <a:pPr lvl="1" eaLnBrk="1" hangingPunct="1">
              <a:lnSpc>
                <a:spcPct val="90000"/>
              </a:lnSpc>
            </a:pPr>
            <a:r>
              <a:rPr lang="en-US" sz="1800" dirty="0" smtClean="0"/>
              <a:t>Cameras and detectors with optimized QE, F, </a:t>
            </a:r>
            <a:r>
              <a:rPr lang="en-US" sz="1800" dirty="0" err="1" smtClean="0"/>
              <a:t>I</a:t>
            </a:r>
            <a:r>
              <a:rPr lang="en-US" sz="1800" baseline="-25000" dirty="0" err="1" smtClean="0"/>
              <a:t>eq_in</a:t>
            </a:r>
            <a:r>
              <a:rPr lang="en-US" sz="1800" dirty="0"/>
              <a:t>, </a:t>
            </a:r>
            <a:r>
              <a:rPr lang="en-US" sz="1800" dirty="0" smtClean="0"/>
              <a:t>BW, operating temperature</a:t>
            </a:r>
          </a:p>
          <a:p>
            <a:pPr lvl="1" eaLnBrk="1" hangingPunct="1">
              <a:lnSpc>
                <a:spcPct val="90000"/>
              </a:lnSpc>
            </a:pPr>
            <a:r>
              <a:rPr lang="en-US" sz="1800" dirty="0" smtClean="0"/>
              <a:t>Photon counting arrays and detectors with photon number resolution</a:t>
            </a:r>
          </a:p>
          <a:p>
            <a:pPr lvl="1" eaLnBrk="1" hangingPunct="1">
              <a:lnSpc>
                <a:spcPct val="90000"/>
              </a:lnSpc>
            </a:pPr>
            <a:r>
              <a:rPr lang="en-US" sz="1800" dirty="0" smtClean="0"/>
              <a:t>Single photon detection with sub-20 </a:t>
            </a:r>
            <a:r>
              <a:rPr lang="en-US" sz="1800" dirty="0" err="1" smtClean="0"/>
              <a:t>ps</a:t>
            </a:r>
            <a:r>
              <a:rPr lang="en-US" sz="1800" dirty="0" smtClean="0"/>
              <a:t> resolution at record high PDE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12" descr="slide_conclus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65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1" name="Rectangle 5"/>
          <p:cNvSpPr>
            <a:spLocks noGrp="1" noChangeArrowheads="1"/>
          </p:cNvSpPr>
          <p:nvPr>
            <p:ph type="ctrTitle"/>
          </p:nvPr>
        </p:nvSpPr>
        <p:spPr>
          <a:xfrm>
            <a:off x="3419475" y="3573463"/>
            <a:ext cx="4535488" cy="1512887"/>
          </a:xfrm>
        </p:spPr>
        <p:txBody>
          <a:bodyPr/>
          <a:lstStyle/>
          <a:p>
            <a:pPr eaLnBrk="1" hangingPunct="1"/>
            <a:r>
              <a:rPr lang="fr-FR" sz="5400" smtClean="0">
                <a:solidFill>
                  <a:srgbClr val="0067A1"/>
                </a:solidFill>
              </a:rPr>
              <a:t>Merci de votre attention</a:t>
            </a:r>
          </a:p>
        </p:txBody>
      </p:sp>
      <p:pic>
        <p:nvPicPr>
          <p:cNvPr id="32772" name="Picture 13" descr="R qualité"/>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388" y="5949950"/>
            <a:ext cx="768350"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44"/>
          <p:cNvSpPr>
            <a:spLocks noChangeArrowheads="1"/>
          </p:cNvSpPr>
          <p:nvPr/>
        </p:nvSpPr>
        <p:spPr bwMode="auto">
          <a:xfrm>
            <a:off x="216693" y="5403850"/>
            <a:ext cx="8624887" cy="925166"/>
          </a:xfrm>
          <a:prstGeom prst="rect">
            <a:avLst/>
          </a:pr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43" name="Text Box 3"/>
          <p:cNvSpPr txBox="1">
            <a:spLocks noChangeArrowheads="1"/>
          </p:cNvSpPr>
          <p:nvPr/>
        </p:nvSpPr>
        <p:spPr bwMode="auto">
          <a:xfrm>
            <a:off x="3670299" y="5129213"/>
            <a:ext cx="2644775"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dirty="0">
                <a:latin typeface="Arial" charset="0"/>
              </a:rPr>
              <a:t>Increasing </a:t>
            </a:r>
            <a:r>
              <a:rPr lang="en-GB" sz="1200" b="1" dirty="0" smtClean="0">
                <a:latin typeface="Arial" charset="0"/>
              </a:rPr>
              <a:t>gain (bias voltage)</a:t>
            </a:r>
            <a:endParaRPr lang="en-GB" sz="1200" b="1" dirty="0">
              <a:latin typeface="Arial" charset="0"/>
            </a:endParaRPr>
          </a:p>
        </p:txBody>
      </p:sp>
      <p:grpSp>
        <p:nvGrpSpPr>
          <p:cNvPr id="10244" name="Group 4"/>
          <p:cNvGrpSpPr>
            <a:grpSpLocks/>
          </p:cNvGrpSpPr>
          <p:nvPr/>
        </p:nvGrpSpPr>
        <p:grpSpPr bwMode="auto">
          <a:xfrm>
            <a:off x="1485900" y="1314450"/>
            <a:ext cx="6076950" cy="3609975"/>
            <a:chOff x="942" y="936"/>
            <a:chExt cx="3828" cy="2274"/>
          </a:xfrm>
        </p:grpSpPr>
        <p:sp>
          <p:nvSpPr>
            <p:cNvPr id="10268" name="Rectangle 5"/>
            <p:cNvSpPr>
              <a:spLocks noChangeArrowheads="1"/>
            </p:cNvSpPr>
            <p:nvPr/>
          </p:nvSpPr>
          <p:spPr bwMode="auto">
            <a:xfrm>
              <a:off x="942" y="936"/>
              <a:ext cx="3822" cy="227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69" name="Line 6"/>
            <p:cNvSpPr>
              <a:spLocks noChangeShapeType="1"/>
            </p:cNvSpPr>
            <p:nvPr/>
          </p:nvSpPr>
          <p:spPr bwMode="auto">
            <a:xfrm>
              <a:off x="948" y="2754"/>
              <a:ext cx="38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70" name="Line 7"/>
            <p:cNvSpPr>
              <a:spLocks noChangeShapeType="1"/>
            </p:cNvSpPr>
            <p:nvPr/>
          </p:nvSpPr>
          <p:spPr bwMode="auto">
            <a:xfrm>
              <a:off x="948" y="2296"/>
              <a:ext cx="38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71" name="Line 8"/>
            <p:cNvSpPr>
              <a:spLocks noChangeShapeType="1"/>
            </p:cNvSpPr>
            <p:nvPr/>
          </p:nvSpPr>
          <p:spPr bwMode="auto">
            <a:xfrm>
              <a:off x="948" y="1840"/>
              <a:ext cx="38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72" name="Line 9"/>
            <p:cNvSpPr>
              <a:spLocks noChangeShapeType="1"/>
            </p:cNvSpPr>
            <p:nvPr/>
          </p:nvSpPr>
          <p:spPr bwMode="auto">
            <a:xfrm>
              <a:off x="948" y="1388"/>
              <a:ext cx="38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10245" name="Text Box 10"/>
          <p:cNvSpPr txBox="1">
            <a:spLocks noChangeArrowheads="1"/>
          </p:cNvSpPr>
          <p:nvPr/>
        </p:nvSpPr>
        <p:spPr bwMode="auto">
          <a:xfrm>
            <a:off x="771525" y="1181100"/>
            <a:ext cx="752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100mV</a:t>
            </a:r>
          </a:p>
        </p:txBody>
      </p:sp>
      <p:sp>
        <p:nvSpPr>
          <p:cNvPr id="10246" name="Text Box 11"/>
          <p:cNvSpPr txBox="1">
            <a:spLocks noChangeArrowheads="1"/>
          </p:cNvSpPr>
          <p:nvPr/>
        </p:nvSpPr>
        <p:spPr bwMode="auto">
          <a:xfrm>
            <a:off x="815975" y="1873250"/>
            <a:ext cx="752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10mV</a:t>
            </a:r>
          </a:p>
        </p:txBody>
      </p:sp>
      <p:sp>
        <p:nvSpPr>
          <p:cNvPr id="10247" name="Text Box 12"/>
          <p:cNvSpPr txBox="1">
            <a:spLocks noChangeArrowheads="1"/>
          </p:cNvSpPr>
          <p:nvPr/>
        </p:nvSpPr>
        <p:spPr bwMode="auto">
          <a:xfrm>
            <a:off x="901700" y="2568575"/>
            <a:ext cx="752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1mV</a:t>
            </a:r>
          </a:p>
        </p:txBody>
      </p:sp>
      <p:sp>
        <p:nvSpPr>
          <p:cNvPr id="10248" name="Text Box 13"/>
          <p:cNvSpPr txBox="1">
            <a:spLocks noChangeArrowheads="1"/>
          </p:cNvSpPr>
          <p:nvPr/>
        </p:nvSpPr>
        <p:spPr bwMode="auto">
          <a:xfrm>
            <a:off x="777875" y="3311525"/>
            <a:ext cx="752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100</a:t>
            </a:r>
            <a:r>
              <a:rPr lang="en-GB" sz="1200" b="1">
                <a:latin typeface="Arial" charset="0"/>
                <a:cs typeface="Arial" charset="0"/>
              </a:rPr>
              <a:t>µ</a:t>
            </a:r>
            <a:r>
              <a:rPr lang="en-GB" sz="1200" b="1">
                <a:latin typeface="Arial" charset="0"/>
              </a:rPr>
              <a:t>V</a:t>
            </a:r>
          </a:p>
        </p:txBody>
      </p:sp>
      <p:sp>
        <p:nvSpPr>
          <p:cNvPr id="10249" name="Text Box 14"/>
          <p:cNvSpPr txBox="1">
            <a:spLocks noChangeArrowheads="1"/>
          </p:cNvSpPr>
          <p:nvPr/>
        </p:nvSpPr>
        <p:spPr bwMode="auto">
          <a:xfrm>
            <a:off x="879475" y="4070350"/>
            <a:ext cx="752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10</a:t>
            </a:r>
            <a:r>
              <a:rPr lang="en-GB" sz="1200" b="1">
                <a:latin typeface="Arial" charset="0"/>
                <a:cs typeface="Arial" charset="0"/>
              </a:rPr>
              <a:t>µ</a:t>
            </a:r>
            <a:r>
              <a:rPr lang="en-GB" sz="1200" b="1">
                <a:latin typeface="Arial" charset="0"/>
              </a:rPr>
              <a:t>V</a:t>
            </a:r>
          </a:p>
        </p:txBody>
      </p:sp>
      <p:sp>
        <p:nvSpPr>
          <p:cNvPr id="10250" name="Text Box 15"/>
          <p:cNvSpPr txBox="1">
            <a:spLocks noChangeArrowheads="1"/>
          </p:cNvSpPr>
          <p:nvPr/>
        </p:nvSpPr>
        <p:spPr bwMode="auto">
          <a:xfrm>
            <a:off x="946150" y="4794250"/>
            <a:ext cx="752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1</a:t>
            </a:r>
            <a:r>
              <a:rPr lang="en-GB" sz="1200" b="1">
                <a:latin typeface="Arial" charset="0"/>
                <a:cs typeface="Arial" charset="0"/>
              </a:rPr>
              <a:t>µ</a:t>
            </a:r>
            <a:r>
              <a:rPr lang="en-GB" sz="1200" b="1">
                <a:latin typeface="Arial" charset="0"/>
              </a:rPr>
              <a:t>V</a:t>
            </a:r>
          </a:p>
        </p:txBody>
      </p:sp>
      <p:sp>
        <p:nvSpPr>
          <p:cNvPr id="10251" name="Line 16"/>
          <p:cNvSpPr>
            <a:spLocks noChangeShapeType="1"/>
          </p:cNvSpPr>
          <p:nvPr/>
        </p:nvSpPr>
        <p:spPr bwMode="auto">
          <a:xfrm>
            <a:off x="3533775" y="5048250"/>
            <a:ext cx="222885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2" name="Line 17"/>
          <p:cNvSpPr>
            <a:spLocks noChangeShapeType="1"/>
          </p:cNvSpPr>
          <p:nvPr/>
        </p:nvSpPr>
        <p:spPr bwMode="auto">
          <a:xfrm flipV="1">
            <a:off x="2486025" y="1590675"/>
            <a:ext cx="5086350" cy="1981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3" name="Line 18"/>
          <p:cNvSpPr>
            <a:spLocks noChangeShapeType="1"/>
          </p:cNvSpPr>
          <p:nvPr/>
        </p:nvSpPr>
        <p:spPr bwMode="auto">
          <a:xfrm flipV="1">
            <a:off x="1511300" y="3568700"/>
            <a:ext cx="971550"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4" name="Rectangle 19" descr="10%"/>
          <p:cNvSpPr>
            <a:spLocks noChangeArrowheads="1"/>
          </p:cNvSpPr>
          <p:nvPr/>
        </p:nvSpPr>
        <p:spPr bwMode="auto">
          <a:xfrm>
            <a:off x="1485900" y="3752850"/>
            <a:ext cx="6067425" cy="1171575"/>
          </a:xfrm>
          <a:prstGeom prst="rect">
            <a:avLst/>
          </a:prstGeom>
          <a:pattFill prst="pct10">
            <a:fgClr>
              <a:schemeClr val="tx1">
                <a:alpha val="54117"/>
              </a:schemeClr>
            </a:fgClr>
            <a:bgClr>
              <a:schemeClr val="bg1">
                <a:alpha val="54117"/>
              </a:schemeClr>
            </a:bgClr>
          </a:patt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10255" name="Line 20"/>
          <p:cNvSpPr>
            <a:spLocks noChangeShapeType="1"/>
          </p:cNvSpPr>
          <p:nvPr/>
        </p:nvSpPr>
        <p:spPr bwMode="auto">
          <a:xfrm flipV="1">
            <a:off x="2501900" y="2322513"/>
            <a:ext cx="5048250" cy="19605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6" name="Line 21"/>
          <p:cNvSpPr>
            <a:spLocks noChangeShapeType="1"/>
          </p:cNvSpPr>
          <p:nvPr/>
        </p:nvSpPr>
        <p:spPr bwMode="auto">
          <a:xfrm flipV="1">
            <a:off x="1498600" y="4279900"/>
            <a:ext cx="100012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57" name="Text Box 22"/>
          <p:cNvSpPr txBox="1">
            <a:spLocks noChangeArrowheads="1"/>
          </p:cNvSpPr>
          <p:nvPr/>
        </p:nvSpPr>
        <p:spPr bwMode="auto">
          <a:xfrm>
            <a:off x="3959225" y="1730375"/>
            <a:ext cx="2400300" cy="290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300" b="1">
                <a:solidFill>
                  <a:srgbClr val="3333FF"/>
                </a:solidFill>
                <a:latin typeface="Arial" charset="0"/>
              </a:rPr>
              <a:t>Signal (100 photo-electron)</a:t>
            </a:r>
          </a:p>
        </p:txBody>
      </p:sp>
      <p:sp>
        <p:nvSpPr>
          <p:cNvPr id="10258" name="Text Box 23"/>
          <p:cNvSpPr txBox="1">
            <a:spLocks noChangeArrowheads="1"/>
          </p:cNvSpPr>
          <p:nvPr/>
        </p:nvSpPr>
        <p:spPr bwMode="auto">
          <a:xfrm>
            <a:off x="6350000" y="3073400"/>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solidFill>
                  <a:srgbClr val="FF3300"/>
                </a:solidFill>
                <a:latin typeface="Arial" charset="0"/>
              </a:rPr>
              <a:t>Photon noise (10e rms)</a:t>
            </a:r>
          </a:p>
        </p:txBody>
      </p:sp>
      <p:sp>
        <p:nvSpPr>
          <p:cNvPr id="10259" name="Line 24"/>
          <p:cNvSpPr>
            <a:spLocks noChangeShapeType="1"/>
          </p:cNvSpPr>
          <p:nvPr/>
        </p:nvSpPr>
        <p:spPr bwMode="auto">
          <a:xfrm>
            <a:off x="5514975" y="2057400"/>
            <a:ext cx="142875" cy="171450"/>
          </a:xfrm>
          <a:prstGeom prst="line">
            <a:avLst/>
          </a:prstGeom>
          <a:noFill/>
          <a:ln w="952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0" name="Line 25"/>
          <p:cNvSpPr>
            <a:spLocks noChangeShapeType="1"/>
          </p:cNvSpPr>
          <p:nvPr/>
        </p:nvSpPr>
        <p:spPr bwMode="auto">
          <a:xfrm flipH="1" flipV="1">
            <a:off x="6315075" y="2886075"/>
            <a:ext cx="142875" cy="1809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10261" name="Text Box 26"/>
          <p:cNvSpPr txBox="1">
            <a:spLocks noChangeArrowheads="1"/>
          </p:cNvSpPr>
          <p:nvPr/>
        </p:nvSpPr>
        <p:spPr bwMode="auto">
          <a:xfrm>
            <a:off x="5178425" y="3740150"/>
            <a:ext cx="2171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Electronic noise floor (FN)</a:t>
            </a:r>
          </a:p>
        </p:txBody>
      </p:sp>
      <p:sp>
        <p:nvSpPr>
          <p:cNvPr id="10262" name="Text Box 28"/>
          <p:cNvSpPr txBox="1">
            <a:spLocks noChangeArrowheads="1"/>
          </p:cNvSpPr>
          <p:nvPr/>
        </p:nvSpPr>
        <p:spPr bwMode="auto">
          <a:xfrm>
            <a:off x="123825" y="2859088"/>
            <a:ext cx="1314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Output voltage</a:t>
            </a:r>
          </a:p>
        </p:txBody>
      </p:sp>
      <p:sp>
        <p:nvSpPr>
          <p:cNvPr id="10263" name="Line 29"/>
          <p:cNvSpPr>
            <a:spLocks noChangeShapeType="1"/>
          </p:cNvSpPr>
          <p:nvPr/>
        </p:nvSpPr>
        <p:spPr bwMode="auto">
          <a:xfrm flipV="1">
            <a:off x="2514600" y="2162175"/>
            <a:ext cx="5038725" cy="2095500"/>
          </a:xfrm>
          <a:prstGeom prst="line">
            <a:avLst/>
          </a:pr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aphicFrame>
        <p:nvGraphicFramePr>
          <p:cNvPr id="10265" name="Object 40"/>
          <p:cNvGraphicFramePr>
            <a:graphicFrameLocks noGrp="1" noChangeAspect="1"/>
          </p:cNvGraphicFramePr>
          <p:nvPr>
            <p:ph/>
            <p:extLst>
              <p:ext uri="{D42A27DB-BD31-4B8C-83A1-F6EECF244321}">
                <p14:modId xmlns:p14="http://schemas.microsoft.com/office/powerpoint/2010/main" val="2202906305"/>
              </p:ext>
            </p:extLst>
          </p:nvPr>
        </p:nvGraphicFramePr>
        <p:xfrm>
          <a:off x="2973187" y="5459677"/>
          <a:ext cx="3098080" cy="840370"/>
        </p:xfrm>
        <a:graphic>
          <a:graphicData uri="http://schemas.openxmlformats.org/presentationml/2006/ole">
            <mc:AlternateContent xmlns:mc="http://schemas.openxmlformats.org/markup-compatibility/2006">
              <mc:Choice xmlns:v="urn:schemas-microsoft-com:vml" Requires="v">
                <p:oleObj spid="_x0000_s39997" name="Equation" r:id="rId3" imgW="2247900" imgH="609600" progId="Equation.3">
                  <p:embed/>
                </p:oleObj>
              </mc:Choice>
              <mc:Fallback>
                <p:oleObj name="Equation" r:id="rId3" imgW="2247900" imgH="6096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73187" y="5459677"/>
                        <a:ext cx="3098080" cy="840370"/>
                      </a:xfrm>
                      <a:prstGeom prst="rect">
                        <a:avLst/>
                      </a:prstGeom>
                      <a:noFill/>
                      <a:ln>
                        <a:noFill/>
                      </a:ln>
                      <a:effectLst/>
                    </p:spPr>
                  </p:pic>
                </p:oleObj>
              </mc:Fallback>
            </mc:AlternateContent>
          </a:graphicData>
        </a:graphic>
      </p:graphicFrame>
      <p:sp>
        <p:nvSpPr>
          <p:cNvPr id="10266" name="Text Box 42"/>
          <p:cNvSpPr txBox="1">
            <a:spLocks noChangeArrowheads="1"/>
          </p:cNvSpPr>
          <p:nvPr/>
        </p:nvSpPr>
        <p:spPr bwMode="auto">
          <a:xfrm>
            <a:off x="6987974" y="5350139"/>
            <a:ext cx="1747589" cy="1015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dirty="0"/>
              <a:t>F – Noise Figure            Q – Quantum efficiency       FN – Fixed noise                  T – Transfer function          M – Avalanche gain</a:t>
            </a:r>
          </a:p>
        </p:txBody>
      </p:sp>
      <p:sp>
        <p:nvSpPr>
          <p:cNvPr id="10267" name="Text Box 43"/>
          <p:cNvSpPr txBox="1">
            <a:spLocks noChangeArrowheads="1"/>
          </p:cNvSpPr>
          <p:nvPr/>
        </p:nvSpPr>
        <p:spPr bwMode="auto">
          <a:xfrm>
            <a:off x="279038" y="5450935"/>
            <a:ext cx="2387922"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dirty="0">
                <a:latin typeface="Arial" charset="0"/>
              </a:rPr>
              <a:t>APD system sensitivity:</a:t>
            </a:r>
          </a:p>
          <a:p>
            <a:pPr algn="ctr" eaLnBrk="1" hangingPunct="1">
              <a:spcBef>
                <a:spcPct val="50000"/>
              </a:spcBef>
            </a:pPr>
            <a:r>
              <a:rPr lang="en-GB" sz="1200" b="1" dirty="0">
                <a:latin typeface="Arial" charset="0"/>
              </a:rPr>
              <a:t>Noise Equivalent Photons</a:t>
            </a:r>
          </a:p>
          <a:p>
            <a:pPr algn="ctr" eaLnBrk="1" hangingPunct="1">
              <a:spcBef>
                <a:spcPct val="50000"/>
              </a:spcBef>
            </a:pPr>
            <a:r>
              <a:rPr lang="en-GB" sz="1200" b="1" dirty="0" err="1" smtClean="0">
                <a:latin typeface="Arial" charset="0"/>
              </a:rPr>
              <a:t>NEPh</a:t>
            </a:r>
            <a:r>
              <a:rPr lang="en-GB" sz="1200" b="1" dirty="0" smtClean="0">
                <a:latin typeface="Arial" charset="0"/>
              </a:rPr>
              <a:t> (SELEX </a:t>
            </a:r>
            <a:r>
              <a:rPr lang="en-GB" sz="1200" b="1" dirty="0" err="1" smtClean="0">
                <a:latin typeface="Arial" charset="0"/>
              </a:rPr>
              <a:t>def</a:t>
            </a:r>
            <a:r>
              <a:rPr lang="en-GB" sz="1200" b="1" dirty="0" smtClean="0">
                <a:latin typeface="Arial" charset="0"/>
              </a:rPr>
              <a:t>)</a:t>
            </a:r>
            <a:endParaRPr lang="en-GB" sz="1200" b="1" dirty="0">
              <a:latin typeface="Arial" charset="0"/>
            </a:endParaRPr>
          </a:p>
        </p:txBody>
      </p:sp>
      <p:sp>
        <p:nvSpPr>
          <p:cNvPr id="33" name="Rectangle 25"/>
          <p:cNvSpPr>
            <a:spLocks noChangeArrowheads="1"/>
          </p:cNvSpPr>
          <p:nvPr/>
        </p:nvSpPr>
        <p:spPr bwMode="auto">
          <a:xfrm>
            <a:off x="1498600" y="644736"/>
            <a:ext cx="6051550" cy="830997"/>
          </a:xfrm>
          <a:prstGeom prst="rect">
            <a:avLst/>
          </a:prstGeom>
          <a:solidFill>
            <a:srgbClr val="FFFF99"/>
          </a:solidFill>
          <a:ln w="9525" algn="ctr">
            <a:solidFill>
              <a:schemeClr val="tx1"/>
            </a:solidFill>
            <a:miter lim="800000"/>
            <a:headEnd/>
            <a:tailEnd/>
          </a:ln>
        </p:spPr>
        <p:txBody>
          <a:bodyPr wrap="square" anchor="ctr">
            <a:spAutoFit/>
          </a:bodyPr>
          <a:lstStyle/>
          <a:p>
            <a:pPr algn="ctr" eaLnBrk="0" hangingPunct="0">
              <a:tabLst>
                <a:tab pos="-457200" algn="l"/>
                <a:tab pos="457200" algn="l"/>
                <a:tab pos="914400" algn="l"/>
              </a:tabLst>
            </a:pPr>
            <a:r>
              <a:rPr lang="en-GB" sz="1600" b="1" dirty="0" smtClean="0">
                <a:solidFill>
                  <a:srgbClr val="000000"/>
                </a:solidFill>
                <a:cs typeface="Arial" charset="0"/>
              </a:rPr>
              <a:t>Need a new figure of merit for APDs</a:t>
            </a:r>
          </a:p>
          <a:p>
            <a:pPr algn="ctr" eaLnBrk="0" hangingPunct="0">
              <a:tabLst>
                <a:tab pos="-457200" algn="l"/>
                <a:tab pos="457200" algn="l"/>
                <a:tab pos="914400" algn="l"/>
              </a:tabLst>
            </a:pPr>
            <a:r>
              <a:rPr lang="en-GB" sz="1600" b="1" dirty="0" smtClean="0">
                <a:solidFill>
                  <a:srgbClr val="000000"/>
                </a:solidFill>
                <a:cs typeface="Arial" charset="0"/>
              </a:rPr>
              <a:t>as noise is now a combination of photon noise, gain noise and system noise</a:t>
            </a:r>
            <a:endParaRPr lang="en-GB" sz="1600" b="1" dirty="0">
              <a:cs typeface="Arial" charset="0"/>
            </a:endParaRPr>
          </a:p>
        </p:txBody>
      </p:sp>
      <p:sp>
        <p:nvSpPr>
          <p:cNvPr id="34" name="Rectangle 142"/>
          <p:cNvSpPr>
            <a:spLocks noChangeArrowheads="1"/>
          </p:cNvSpPr>
          <p:nvPr/>
        </p:nvSpPr>
        <p:spPr bwMode="auto">
          <a:xfrm>
            <a:off x="2032879" y="188640"/>
            <a:ext cx="5462827"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000" b="1" dirty="0"/>
              <a:t>Avalanche gain in </a:t>
            </a:r>
            <a:r>
              <a:rPr lang="en-GB" sz="2000" b="1" dirty="0" smtClean="0"/>
              <a:t>astronomy applications </a:t>
            </a:r>
            <a:endParaRPr lang="en-GB" sz="1600" b="1" dirty="0"/>
          </a:p>
        </p:txBody>
      </p:sp>
    </p:spTree>
    <p:extLst>
      <p:ext uri="{BB962C8B-B14F-4D97-AF65-F5344CB8AC3E}">
        <p14:creationId xmlns:p14="http://schemas.microsoft.com/office/powerpoint/2010/main" val="3515886239"/>
      </p:ext>
    </p:extLst>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5"/>
          <p:cNvSpPr>
            <a:spLocks noGrp="1" noChangeArrowheads="1"/>
          </p:cNvSpPr>
          <p:nvPr>
            <p:ph type="title"/>
          </p:nvPr>
        </p:nvSpPr>
        <p:spPr>
          <a:xfrm>
            <a:off x="2548731" y="260648"/>
            <a:ext cx="4059237" cy="542925"/>
          </a:xfrm>
        </p:spPr>
        <p:txBody>
          <a:bodyPr>
            <a:normAutofit fontScale="90000"/>
          </a:bodyPr>
          <a:lstStyle/>
          <a:p>
            <a:pPr eaLnBrk="1" hangingPunct="1"/>
            <a:r>
              <a:rPr lang="en-GB" sz="1800" b="1" dirty="0" smtClean="0"/>
              <a:t>Example of </a:t>
            </a:r>
            <a:r>
              <a:rPr lang="en-GB" sz="1800" b="1" dirty="0" err="1" smtClean="0"/>
              <a:t>NEPh</a:t>
            </a:r>
            <a:r>
              <a:rPr lang="en-GB" sz="1800" b="1" dirty="0" smtClean="0"/>
              <a:t>-Selex in a practical system</a:t>
            </a:r>
          </a:p>
        </p:txBody>
      </p:sp>
      <p:pic>
        <p:nvPicPr>
          <p:cNvPr id="11267" name="Picture 10"/>
          <p:cNvPicPr>
            <a:picLocks noChangeAspect="1" noChangeArrowheads="1"/>
          </p:cNvPicPr>
          <p:nvPr/>
        </p:nvPicPr>
        <p:blipFill rotWithShape="1">
          <a:blip r:embed="rId2">
            <a:extLst>
              <a:ext uri="{28A0092B-C50C-407E-A947-70E740481C1C}">
                <a14:useLocalDpi xmlns:a14="http://schemas.microsoft.com/office/drawing/2010/main" val="0"/>
              </a:ext>
            </a:extLst>
          </a:blip>
          <a:srcRect r="11269"/>
          <a:stretch/>
        </p:blipFill>
        <p:spPr bwMode="auto">
          <a:xfrm>
            <a:off x="766764" y="1590675"/>
            <a:ext cx="6837362" cy="4857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268" name="Text Box 11"/>
          <p:cNvSpPr txBox="1">
            <a:spLocks noChangeArrowheads="1"/>
          </p:cNvSpPr>
          <p:nvPr/>
        </p:nvSpPr>
        <p:spPr bwMode="auto">
          <a:xfrm>
            <a:off x="3619500" y="3867150"/>
            <a:ext cx="361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x3</a:t>
            </a:r>
          </a:p>
        </p:txBody>
      </p:sp>
      <p:sp>
        <p:nvSpPr>
          <p:cNvPr id="11269" name="Text Box 12"/>
          <p:cNvSpPr txBox="1">
            <a:spLocks noChangeArrowheads="1"/>
          </p:cNvSpPr>
          <p:nvPr/>
        </p:nvSpPr>
        <p:spPr bwMode="auto">
          <a:xfrm>
            <a:off x="4397375" y="4597400"/>
            <a:ext cx="3619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x6</a:t>
            </a:r>
          </a:p>
        </p:txBody>
      </p:sp>
      <p:sp>
        <p:nvSpPr>
          <p:cNvPr id="11270" name="Text Box 13"/>
          <p:cNvSpPr txBox="1">
            <a:spLocks noChangeArrowheads="1"/>
          </p:cNvSpPr>
          <p:nvPr/>
        </p:nvSpPr>
        <p:spPr bwMode="auto">
          <a:xfrm>
            <a:off x="5051425" y="4832350"/>
            <a:ext cx="43815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x12</a:t>
            </a:r>
          </a:p>
        </p:txBody>
      </p:sp>
      <p:sp>
        <p:nvSpPr>
          <p:cNvPr id="11271" name="Text Box 14"/>
          <p:cNvSpPr txBox="1">
            <a:spLocks noChangeArrowheads="1"/>
          </p:cNvSpPr>
          <p:nvPr/>
        </p:nvSpPr>
        <p:spPr bwMode="auto">
          <a:xfrm>
            <a:off x="5791200" y="4886325"/>
            <a:ext cx="4572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x25</a:t>
            </a:r>
          </a:p>
        </p:txBody>
      </p:sp>
      <p:sp>
        <p:nvSpPr>
          <p:cNvPr id="11272" name="Text Box 15"/>
          <p:cNvSpPr txBox="1">
            <a:spLocks noChangeArrowheads="1"/>
          </p:cNvSpPr>
          <p:nvPr/>
        </p:nvSpPr>
        <p:spPr bwMode="auto">
          <a:xfrm>
            <a:off x="6483350" y="4883150"/>
            <a:ext cx="5334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x50</a:t>
            </a:r>
          </a:p>
        </p:txBody>
      </p:sp>
      <p:sp>
        <p:nvSpPr>
          <p:cNvPr id="11273" name="Text Box 16"/>
          <p:cNvSpPr txBox="1">
            <a:spLocks noChangeArrowheads="1"/>
          </p:cNvSpPr>
          <p:nvPr/>
        </p:nvSpPr>
        <p:spPr bwMode="auto">
          <a:xfrm>
            <a:off x="5029200" y="2209800"/>
            <a:ext cx="2028825" cy="1647825"/>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a:latin typeface="Arial" charset="0"/>
              </a:rPr>
              <a:t>Cutoff – 4.4</a:t>
            </a:r>
            <a:r>
              <a:rPr lang="en-GB" sz="1200">
                <a:latin typeface="Arial" charset="0"/>
                <a:cs typeface="Times New Roman" pitchFamily="18" charset="0"/>
              </a:rPr>
              <a:t>µm</a:t>
            </a:r>
          </a:p>
          <a:p>
            <a:pPr eaLnBrk="1" hangingPunct="1">
              <a:spcBef>
                <a:spcPct val="50000"/>
              </a:spcBef>
            </a:pPr>
            <a:r>
              <a:rPr lang="en-GB" sz="1200">
                <a:latin typeface="Arial" charset="0"/>
                <a:cs typeface="Times New Roman" pitchFamily="18" charset="0"/>
              </a:rPr>
              <a:t>Fno - 4.5</a:t>
            </a:r>
          </a:p>
          <a:p>
            <a:pPr eaLnBrk="1" hangingPunct="1">
              <a:spcBef>
                <a:spcPct val="50000"/>
              </a:spcBef>
            </a:pPr>
            <a:r>
              <a:rPr lang="en-GB" sz="1200">
                <a:latin typeface="Arial" charset="0"/>
                <a:cs typeface="Times New Roman" pitchFamily="18" charset="0"/>
              </a:rPr>
              <a:t>Quantum efficiency – 0.7</a:t>
            </a:r>
          </a:p>
          <a:p>
            <a:pPr eaLnBrk="1" hangingPunct="1">
              <a:spcBef>
                <a:spcPct val="50000"/>
              </a:spcBef>
            </a:pPr>
            <a:r>
              <a:rPr lang="en-GB" sz="1200">
                <a:latin typeface="Arial" charset="0"/>
                <a:cs typeface="Times New Roman" pitchFamily="18" charset="0"/>
              </a:rPr>
              <a:t>Temperature – 90K</a:t>
            </a:r>
          </a:p>
          <a:p>
            <a:pPr eaLnBrk="1" hangingPunct="1">
              <a:spcBef>
                <a:spcPct val="50000"/>
              </a:spcBef>
            </a:pPr>
            <a:r>
              <a:rPr lang="en-GB" sz="1200">
                <a:latin typeface="Arial" charset="0"/>
                <a:cs typeface="Times New Roman" pitchFamily="18" charset="0"/>
              </a:rPr>
              <a:t>Fixed noise - 50</a:t>
            </a:r>
            <a:r>
              <a:rPr lang="en-GB" sz="1200">
                <a:latin typeface="Arial" charset="0"/>
              </a:rPr>
              <a:t>µV rms</a:t>
            </a:r>
          </a:p>
          <a:p>
            <a:pPr eaLnBrk="1" hangingPunct="1">
              <a:spcBef>
                <a:spcPct val="50000"/>
              </a:spcBef>
            </a:pPr>
            <a:r>
              <a:rPr lang="en-GB" sz="1200">
                <a:latin typeface="Arial" charset="0"/>
              </a:rPr>
              <a:t>Noise Figure – 1.3</a:t>
            </a:r>
          </a:p>
        </p:txBody>
      </p:sp>
      <p:sp>
        <p:nvSpPr>
          <p:cNvPr id="11274" name="Text Box 18"/>
          <p:cNvSpPr txBox="1">
            <a:spLocks noChangeArrowheads="1"/>
          </p:cNvSpPr>
          <p:nvPr/>
        </p:nvSpPr>
        <p:spPr bwMode="auto">
          <a:xfrm>
            <a:off x="7452320" y="4872038"/>
            <a:ext cx="1691680" cy="830997"/>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dirty="0" smtClean="0">
                <a:latin typeface="Arial" charset="0"/>
              </a:rPr>
              <a:t>Actual </a:t>
            </a:r>
            <a:r>
              <a:rPr lang="en-GB" sz="1200" b="1" dirty="0" err="1" smtClean="0">
                <a:latin typeface="Arial" charset="0"/>
              </a:rPr>
              <a:t>NEPh</a:t>
            </a:r>
            <a:r>
              <a:rPr lang="en-GB" sz="1200" b="1" dirty="0" smtClean="0">
                <a:latin typeface="Arial" charset="0"/>
              </a:rPr>
              <a:t> effected by stray light and dark current</a:t>
            </a:r>
            <a:endParaRPr lang="en-GB" sz="1200" dirty="0">
              <a:latin typeface="Arial" charset="0"/>
              <a:cs typeface="Times New Roman" pitchFamily="18" charset="0"/>
            </a:endParaRPr>
          </a:p>
        </p:txBody>
      </p:sp>
      <p:sp>
        <p:nvSpPr>
          <p:cNvPr id="11275" name="Line 19"/>
          <p:cNvSpPr>
            <a:spLocks noChangeShapeType="1"/>
          </p:cNvSpPr>
          <p:nvPr/>
        </p:nvSpPr>
        <p:spPr bwMode="auto">
          <a:xfrm flipH="1" flipV="1">
            <a:off x="7016748" y="4832350"/>
            <a:ext cx="1" cy="612874"/>
          </a:xfrm>
          <a:prstGeom prst="line">
            <a:avLst/>
          </a:prstGeom>
          <a:ln>
            <a:solidFill>
              <a:schemeClr val="bg1"/>
            </a:solidFill>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GB"/>
          </a:p>
        </p:txBody>
      </p:sp>
      <p:sp>
        <p:nvSpPr>
          <p:cNvPr id="12" name="Rectangle 25"/>
          <p:cNvSpPr>
            <a:spLocks noChangeArrowheads="1"/>
          </p:cNvSpPr>
          <p:nvPr/>
        </p:nvSpPr>
        <p:spPr bwMode="auto">
          <a:xfrm>
            <a:off x="971600" y="828130"/>
            <a:ext cx="6729680" cy="954107"/>
          </a:xfrm>
          <a:prstGeom prst="rect">
            <a:avLst/>
          </a:prstGeom>
          <a:solidFill>
            <a:srgbClr val="FFFF99"/>
          </a:solidFill>
          <a:ln w="9525" algn="ctr">
            <a:solidFill>
              <a:schemeClr val="tx1"/>
            </a:solidFill>
            <a:miter lim="800000"/>
            <a:headEnd/>
            <a:tailEnd/>
          </a:ln>
        </p:spPr>
        <p:txBody>
          <a:bodyPr wrap="square" anchor="ctr">
            <a:spAutoFit/>
          </a:bodyPr>
          <a:lstStyle/>
          <a:p>
            <a:pPr eaLnBrk="0" hangingPunct="0">
              <a:tabLst>
                <a:tab pos="-457200" algn="l"/>
                <a:tab pos="457200" algn="l"/>
                <a:tab pos="914400" algn="l"/>
              </a:tabLst>
            </a:pPr>
            <a:r>
              <a:rPr lang="en-GB" sz="1400" b="1" dirty="0" err="1" smtClean="0">
                <a:solidFill>
                  <a:srgbClr val="000000"/>
                </a:solidFill>
                <a:cs typeface="Arial" charset="0"/>
              </a:rPr>
              <a:t>NEPh</a:t>
            </a:r>
            <a:r>
              <a:rPr lang="en-GB" sz="1400" b="1" dirty="0" smtClean="0">
                <a:solidFill>
                  <a:srgbClr val="000000"/>
                </a:solidFill>
                <a:cs typeface="Arial" charset="0"/>
              </a:rPr>
              <a:t> drops pro rata with avalanche gain until the photon noise becomes significant. </a:t>
            </a:r>
          </a:p>
          <a:p>
            <a:pPr eaLnBrk="0" hangingPunct="0">
              <a:tabLst>
                <a:tab pos="-457200" algn="l"/>
                <a:tab pos="457200" algn="l"/>
                <a:tab pos="914400" algn="l"/>
              </a:tabLst>
            </a:pPr>
            <a:r>
              <a:rPr lang="en-GB" sz="1400" b="1" dirty="0" smtClean="0">
                <a:solidFill>
                  <a:srgbClr val="000000"/>
                </a:solidFill>
                <a:cs typeface="Arial" charset="0"/>
              </a:rPr>
              <a:t>It then limits to some value dependent on the stray light and dark current.</a:t>
            </a:r>
          </a:p>
          <a:p>
            <a:pPr eaLnBrk="0" hangingPunct="0">
              <a:tabLst>
                <a:tab pos="-457200" algn="l"/>
                <a:tab pos="457200" algn="l"/>
                <a:tab pos="914400" algn="l"/>
              </a:tabLst>
            </a:pPr>
            <a:r>
              <a:rPr lang="en-GB" sz="1400" b="1" dirty="0" smtClean="0">
                <a:solidFill>
                  <a:srgbClr val="000000"/>
                </a:solidFill>
                <a:cs typeface="Arial" charset="0"/>
              </a:rPr>
              <a:t>The ultimate sensitivity is noise figure/QE (1/QEFR) </a:t>
            </a:r>
            <a:endParaRPr lang="en-GB" sz="1400" b="1" dirty="0">
              <a:cs typeface="Arial" charset="0"/>
            </a:endParaRPr>
          </a:p>
        </p:txBody>
      </p:sp>
      <p:sp>
        <p:nvSpPr>
          <p:cNvPr id="13" name="Text Box 18"/>
          <p:cNvSpPr txBox="1">
            <a:spLocks noChangeArrowheads="1"/>
          </p:cNvSpPr>
          <p:nvPr/>
        </p:nvSpPr>
        <p:spPr bwMode="auto">
          <a:xfrm>
            <a:off x="2673277" y="5011485"/>
            <a:ext cx="1512168" cy="646331"/>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dirty="0" smtClean="0">
                <a:latin typeface="Arial" charset="0"/>
              </a:rPr>
              <a:t>Ultimate </a:t>
            </a:r>
            <a:r>
              <a:rPr lang="en-GB" sz="1200" b="1" dirty="0" err="1" smtClean="0">
                <a:latin typeface="Arial" charset="0"/>
              </a:rPr>
              <a:t>NEPh</a:t>
            </a:r>
            <a:r>
              <a:rPr lang="en-GB" sz="1200" b="1" dirty="0" smtClean="0">
                <a:latin typeface="Arial" charset="0"/>
              </a:rPr>
              <a:t> is noise figure/QE=1/QEFR</a:t>
            </a:r>
            <a:endParaRPr lang="en-GB" sz="1200" dirty="0">
              <a:latin typeface="Arial" charset="0"/>
              <a:cs typeface="Times New Roman" pitchFamily="18" charset="0"/>
            </a:endParaRPr>
          </a:p>
        </p:txBody>
      </p:sp>
      <p:sp>
        <p:nvSpPr>
          <p:cNvPr id="14" name="Line 19"/>
          <p:cNvSpPr>
            <a:spLocks noChangeShapeType="1"/>
          </p:cNvSpPr>
          <p:nvPr/>
        </p:nvSpPr>
        <p:spPr bwMode="auto">
          <a:xfrm flipV="1">
            <a:off x="4431293" y="5445224"/>
            <a:ext cx="1148818" cy="0"/>
          </a:xfrm>
          <a:prstGeom prst="line">
            <a:avLst/>
          </a:prstGeom>
          <a:ln>
            <a:solidFill>
              <a:schemeClr val="bg1"/>
            </a:solidFill>
            <a:headEnd/>
            <a:tailEnd type="triangle" w="med" len="med"/>
          </a:ln>
        </p:spPr>
        <p:style>
          <a:lnRef idx="2">
            <a:schemeClr val="dk1"/>
          </a:lnRef>
          <a:fillRef idx="0">
            <a:schemeClr val="dk1"/>
          </a:fillRef>
          <a:effectRef idx="1">
            <a:schemeClr val="dk1"/>
          </a:effectRef>
          <a:fontRef idx="minor">
            <a:schemeClr val="tx1"/>
          </a:fontRef>
        </p:style>
        <p:txBody>
          <a:bodyPr/>
          <a:lstStyle/>
          <a:p>
            <a:endParaRPr lang="en-GB"/>
          </a:p>
        </p:txBody>
      </p:sp>
    </p:spTree>
    <p:extLst>
      <p:ext uri="{BB962C8B-B14F-4D97-AF65-F5344CB8AC3E}">
        <p14:creationId xmlns:p14="http://schemas.microsoft.com/office/powerpoint/2010/main" val="414613946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Dark measurement on a RAPID retina with 3 µm cut off</a:t>
            </a:r>
            <a:endParaRPr lang="fr-FR" dirty="0"/>
          </a:p>
        </p:txBody>
      </p:sp>
      <p:sp>
        <p:nvSpPr>
          <p:cNvPr id="4" name="Espace réservé du numéro de diapositive 3"/>
          <p:cNvSpPr>
            <a:spLocks noGrp="1"/>
          </p:cNvSpPr>
          <p:nvPr>
            <p:ph type="sldNum" sz="quarter" idx="4294967295"/>
          </p:nvPr>
        </p:nvSpPr>
        <p:spPr>
          <a:xfrm>
            <a:off x="8558213" y="6429375"/>
            <a:ext cx="585787" cy="365125"/>
          </a:xfrm>
          <a:prstGeom prst="rect">
            <a:avLst/>
          </a:prstGeom>
        </p:spPr>
        <p:txBody>
          <a:bodyPr/>
          <a:lstStyle/>
          <a:p>
            <a:pPr>
              <a:defRPr/>
            </a:pPr>
            <a:r>
              <a:rPr lang="fr-FR" smtClean="0"/>
              <a:t>| </a:t>
            </a:r>
            <a:fld id="{59A0E522-90FA-4F74-88DA-0AE5F368AF49}" type="slidenum">
              <a:rPr lang="fr-FR" smtClean="0"/>
              <a:pPr>
                <a:defRPr/>
              </a:pPr>
              <a:t>45</a:t>
            </a:fld>
            <a:endParaRPr lang="fr-FR"/>
          </a:p>
        </p:txBody>
      </p:sp>
      <p:sp>
        <p:nvSpPr>
          <p:cNvPr id="7" name="Espace réservé du contenu 2"/>
          <p:cNvSpPr txBox="1">
            <a:spLocks/>
          </p:cNvSpPr>
          <p:nvPr/>
        </p:nvSpPr>
        <p:spPr>
          <a:xfrm>
            <a:off x="80682" y="977153"/>
            <a:ext cx="8697558" cy="1647713"/>
          </a:xfrm>
          <a:prstGeom prst="rect">
            <a:avLst/>
          </a:prstGeom>
        </p:spPr>
        <p:txBody>
          <a:bodyPr/>
          <a:lstStyle>
            <a:lvl1pPr marL="342900" indent="-342900" algn="l" rtl="0" eaLnBrk="1" fontAlgn="base" hangingPunct="1">
              <a:spcBef>
                <a:spcPct val="20000"/>
              </a:spcBef>
              <a:spcAft>
                <a:spcPct val="0"/>
              </a:spcAft>
              <a:buClr>
                <a:srgbClr val="92D050"/>
              </a:buClr>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67A1"/>
              </a:buClr>
              <a:buFont typeface="Wingdings" pitchFamily="2" charset="2"/>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067A1"/>
              </a:buClr>
              <a:buFont typeface="Wingdings" pitchFamily="2" charset="2"/>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0067A1"/>
              </a:buClr>
              <a:buFont typeface="Wingdings" pitchFamily="2" charset="2"/>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dirty="0" smtClean="0"/>
              <a:t>Evaluate the dark current (low bias) and gain normalized dark current (high bias) evolution with FPA temperature</a:t>
            </a:r>
          </a:p>
          <a:p>
            <a:pPr lvl="1"/>
            <a:r>
              <a:rPr lang="en-US" sz="2400" dirty="0" smtClean="0"/>
              <a:t>At low temp. Long Tint is needed (up to 4s)</a:t>
            </a:r>
          </a:p>
          <a:p>
            <a:r>
              <a:rPr lang="en-US" dirty="0" smtClean="0"/>
              <a:t>Example of short and long T</a:t>
            </a:r>
            <a:r>
              <a:rPr lang="en-US" baseline="-25000" dirty="0" smtClean="0"/>
              <a:t>int</a:t>
            </a:r>
            <a:r>
              <a:rPr lang="en-US" dirty="0" smtClean="0"/>
              <a:t> images @ 80 K</a:t>
            </a:r>
          </a:p>
        </p:txBody>
      </p:sp>
      <p:grpSp>
        <p:nvGrpSpPr>
          <p:cNvPr id="6" name="Groupe 5"/>
          <p:cNvGrpSpPr/>
          <p:nvPr/>
        </p:nvGrpSpPr>
        <p:grpSpPr>
          <a:xfrm>
            <a:off x="4928645" y="2942789"/>
            <a:ext cx="4066383" cy="2739887"/>
            <a:chOff x="4928645" y="2511464"/>
            <a:chExt cx="4066383" cy="2739887"/>
          </a:xfrm>
        </p:grpSpPr>
        <p:sp>
          <p:nvSpPr>
            <p:cNvPr id="11" name="Espace réservé du contenu 2"/>
            <p:cNvSpPr txBox="1">
              <a:spLocks/>
            </p:cNvSpPr>
            <p:nvPr/>
          </p:nvSpPr>
          <p:spPr>
            <a:xfrm>
              <a:off x="4928645" y="2511464"/>
              <a:ext cx="4066383" cy="419550"/>
            </a:xfrm>
            <a:prstGeom prst="rect">
              <a:avLst/>
            </a:prstGeom>
          </p:spPr>
          <p:txBody>
            <a:bodyPr/>
            <a:lstStyle>
              <a:lvl1pPr marL="342900" indent="-342900" algn="l" rtl="0" eaLnBrk="1" fontAlgn="base" hangingPunct="1">
                <a:spcBef>
                  <a:spcPct val="20000"/>
                </a:spcBef>
                <a:spcAft>
                  <a:spcPct val="0"/>
                </a:spcAft>
                <a:buClr>
                  <a:srgbClr val="92D050"/>
                </a:buClr>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67A1"/>
                </a:buClr>
                <a:buFont typeface="Wingdings" pitchFamily="2" charset="2"/>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067A1"/>
                </a:buClr>
                <a:buFont typeface="Wingdings" pitchFamily="2" charset="2"/>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0067A1"/>
                </a:buClr>
                <a:buFont typeface="Wingdings" pitchFamily="2" charset="2"/>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rgbClr val="193DD7"/>
                  </a:solidFill>
                </a:rPr>
                <a:t>V</a:t>
              </a:r>
              <a:r>
                <a:rPr lang="en-US" sz="2000" baseline="-25000" dirty="0" smtClean="0">
                  <a:solidFill>
                    <a:srgbClr val="193DD7"/>
                  </a:solidFill>
                </a:rPr>
                <a:t>APD</a:t>
              </a:r>
              <a:r>
                <a:rPr lang="en-US" sz="2000" dirty="0" smtClean="0">
                  <a:solidFill>
                    <a:srgbClr val="193DD7"/>
                  </a:solidFill>
                </a:rPr>
                <a:t> = -0,2 V, </a:t>
              </a:r>
              <a:r>
                <a:rPr lang="en-US" sz="2000" b="1" dirty="0" smtClean="0">
                  <a:solidFill>
                    <a:srgbClr val="193DD7"/>
                  </a:solidFill>
                </a:rPr>
                <a:t>Tint = 2 s</a:t>
              </a:r>
              <a:endParaRPr lang="en-US" sz="2000" dirty="0" smtClean="0">
                <a:solidFill>
                  <a:srgbClr val="193DD7"/>
                </a:solidFill>
              </a:endParaRPr>
            </a:p>
          </p:txBody>
        </p:sp>
        <p:pic>
          <p:nvPicPr>
            <p:cNvPr id="2053" name="Picture 5"/>
            <p:cNvPicPr>
              <a:picLocks noChangeAspect="1" noChangeArrowheads="1"/>
            </p:cNvPicPr>
            <p:nvPr/>
          </p:nvPicPr>
          <p:blipFill rotWithShape="1">
            <a:blip r:embed="rId3">
              <a:extLst>
                <a:ext uri="{28A0092B-C50C-407E-A947-70E740481C1C}">
                  <a14:useLocalDpi xmlns:a14="http://schemas.microsoft.com/office/drawing/2010/main" val="0"/>
                </a:ext>
              </a:extLst>
            </a:blip>
            <a:srcRect t="15816" r="45803" b="5920"/>
            <a:stretch/>
          </p:blipFill>
          <p:spPr bwMode="auto">
            <a:xfrm>
              <a:off x="5118651" y="2896552"/>
              <a:ext cx="3399183" cy="23547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5" name="Groupe 4"/>
          <p:cNvGrpSpPr/>
          <p:nvPr/>
        </p:nvGrpSpPr>
        <p:grpSpPr>
          <a:xfrm>
            <a:off x="556123" y="2922913"/>
            <a:ext cx="4249271" cy="2654361"/>
            <a:chOff x="556123" y="2491588"/>
            <a:chExt cx="4249271" cy="2654361"/>
          </a:xfrm>
        </p:grpSpPr>
        <p:sp>
          <p:nvSpPr>
            <p:cNvPr id="10" name="Espace réservé du contenu 2"/>
            <p:cNvSpPr txBox="1">
              <a:spLocks/>
            </p:cNvSpPr>
            <p:nvPr/>
          </p:nvSpPr>
          <p:spPr>
            <a:xfrm>
              <a:off x="556123" y="2491588"/>
              <a:ext cx="4249271" cy="419550"/>
            </a:xfrm>
            <a:prstGeom prst="rect">
              <a:avLst/>
            </a:prstGeom>
          </p:spPr>
          <p:txBody>
            <a:bodyPr/>
            <a:lstStyle>
              <a:lvl1pPr marL="342900" indent="-342900" algn="l" rtl="0" eaLnBrk="1" fontAlgn="base" hangingPunct="1">
                <a:spcBef>
                  <a:spcPct val="20000"/>
                </a:spcBef>
                <a:spcAft>
                  <a:spcPct val="0"/>
                </a:spcAft>
                <a:buClr>
                  <a:srgbClr val="92D050"/>
                </a:buClr>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67A1"/>
                </a:buClr>
                <a:buFont typeface="Wingdings" pitchFamily="2" charset="2"/>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067A1"/>
                </a:buClr>
                <a:buFont typeface="Wingdings" pitchFamily="2" charset="2"/>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0067A1"/>
                </a:buClr>
                <a:buFont typeface="Wingdings" pitchFamily="2" charset="2"/>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r>
                <a:rPr lang="en-US" sz="2000" dirty="0" smtClean="0">
                  <a:solidFill>
                    <a:srgbClr val="193DD7"/>
                  </a:solidFill>
                </a:rPr>
                <a:t>V</a:t>
              </a:r>
              <a:r>
                <a:rPr lang="en-US" sz="2000" baseline="-25000" dirty="0" smtClean="0">
                  <a:solidFill>
                    <a:srgbClr val="193DD7"/>
                  </a:solidFill>
                </a:rPr>
                <a:t>APD</a:t>
              </a:r>
              <a:r>
                <a:rPr lang="en-US" sz="2000" dirty="0" smtClean="0">
                  <a:solidFill>
                    <a:srgbClr val="193DD7"/>
                  </a:solidFill>
                </a:rPr>
                <a:t> = -0,2 V, </a:t>
              </a:r>
              <a:r>
                <a:rPr lang="en-US" sz="2000" b="1" dirty="0" smtClean="0">
                  <a:solidFill>
                    <a:srgbClr val="193DD7"/>
                  </a:solidFill>
                </a:rPr>
                <a:t>Tint = 600 µs</a:t>
              </a:r>
              <a:endParaRPr lang="en-US" sz="2000" dirty="0" smtClean="0">
                <a:solidFill>
                  <a:srgbClr val="193DD7"/>
                </a:solidFill>
              </a:endParaRPr>
            </a:p>
          </p:txBody>
        </p:sp>
        <p:pic>
          <p:nvPicPr>
            <p:cNvPr id="2054" name="Picture 6"/>
            <p:cNvPicPr>
              <a:picLocks noChangeAspect="1" noChangeArrowheads="1"/>
            </p:cNvPicPr>
            <p:nvPr/>
          </p:nvPicPr>
          <p:blipFill rotWithShape="1">
            <a:blip r:embed="rId4">
              <a:extLst>
                <a:ext uri="{28A0092B-C50C-407E-A947-70E740481C1C}">
                  <a14:useLocalDpi xmlns:a14="http://schemas.microsoft.com/office/drawing/2010/main" val="0"/>
                </a:ext>
              </a:extLst>
            </a:blip>
            <a:srcRect t="16611" r="47558" b="7706"/>
            <a:stretch/>
          </p:blipFill>
          <p:spPr bwMode="auto">
            <a:xfrm>
              <a:off x="738033" y="2886621"/>
              <a:ext cx="3266469" cy="2259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2" name="Espace réservé du contenu 2"/>
          <p:cNvSpPr txBox="1">
            <a:spLocks/>
          </p:cNvSpPr>
          <p:nvPr/>
        </p:nvSpPr>
        <p:spPr>
          <a:xfrm>
            <a:off x="312595" y="5613664"/>
            <a:ext cx="8697558" cy="836734"/>
          </a:xfrm>
          <a:prstGeom prst="rect">
            <a:avLst/>
          </a:prstGeom>
        </p:spPr>
        <p:txBody>
          <a:bodyPr/>
          <a:lstStyle>
            <a:lvl1pPr marL="342900" indent="-342900" algn="l" rtl="0" eaLnBrk="1" fontAlgn="base" hangingPunct="1">
              <a:spcBef>
                <a:spcPct val="20000"/>
              </a:spcBef>
              <a:spcAft>
                <a:spcPct val="0"/>
              </a:spcAft>
              <a:buClr>
                <a:srgbClr val="92D050"/>
              </a:buClr>
              <a:buFont typeface="Wingdings" pitchFamily="2" charset="2"/>
              <a:buChar char="§"/>
              <a:defRPr sz="2800" kern="1200">
                <a:solidFill>
                  <a:schemeClr val="tx1"/>
                </a:solidFill>
                <a:latin typeface="+mn-lt"/>
                <a:ea typeface="+mn-ea"/>
                <a:cs typeface="+mn-cs"/>
              </a:defRPr>
            </a:lvl1pPr>
            <a:lvl2pPr marL="742950" indent="-285750" algn="l" rtl="0" eaLnBrk="1" fontAlgn="base" hangingPunct="1">
              <a:spcBef>
                <a:spcPct val="20000"/>
              </a:spcBef>
              <a:spcAft>
                <a:spcPct val="0"/>
              </a:spcAft>
              <a:buClr>
                <a:srgbClr val="0067A1"/>
              </a:buClr>
              <a:buFont typeface="Wingdings" pitchFamily="2" charset="2"/>
              <a:buChar char="§"/>
              <a:defRPr sz="2000" kern="1200">
                <a:solidFill>
                  <a:schemeClr val="tx1"/>
                </a:solidFill>
                <a:latin typeface="+mn-lt"/>
                <a:ea typeface="+mn-ea"/>
                <a:cs typeface="+mn-cs"/>
              </a:defRPr>
            </a:lvl2pPr>
            <a:lvl3pPr marL="1143000" indent="-228600" algn="l" rtl="0" eaLnBrk="1" fontAlgn="base" hangingPunct="1">
              <a:spcBef>
                <a:spcPct val="20000"/>
              </a:spcBef>
              <a:spcAft>
                <a:spcPct val="0"/>
              </a:spcAft>
              <a:buClr>
                <a:srgbClr val="0067A1"/>
              </a:buClr>
              <a:buFont typeface="Wingdings" pitchFamily="2" charset="2"/>
              <a:buChar char="§"/>
              <a:defRPr kern="1200">
                <a:solidFill>
                  <a:schemeClr val="tx1"/>
                </a:solidFill>
                <a:latin typeface="+mn-lt"/>
                <a:ea typeface="+mn-ea"/>
                <a:cs typeface="+mn-cs"/>
              </a:defRPr>
            </a:lvl3pPr>
            <a:lvl4pPr marL="1600200" indent="-228600" algn="l" rtl="0" eaLnBrk="1" fontAlgn="base" hangingPunct="1">
              <a:spcBef>
                <a:spcPct val="20000"/>
              </a:spcBef>
              <a:spcAft>
                <a:spcPct val="0"/>
              </a:spcAft>
              <a:buClr>
                <a:srgbClr val="0067A1"/>
              </a:buClr>
              <a:buFont typeface="Wingdings" pitchFamily="2" charset="2"/>
              <a:buChar char="§"/>
              <a:defRPr sz="1600" kern="1200">
                <a:solidFill>
                  <a:schemeClr val="tx1"/>
                </a:solidFill>
                <a:latin typeface="+mn-lt"/>
                <a:ea typeface="+mn-ea"/>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lvl="1"/>
            <a:r>
              <a:rPr lang="en-US" sz="2400" dirty="0" smtClean="0"/>
              <a:t>ROIC glow is observed for long Tint, doesn't  </a:t>
            </a:r>
            <a:r>
              <a:rPr lang="en-US" sz="2400" dirty="0"/>
              <a:t>affect short integration </a:t>
            </a:r>
            <a:r>
              <a:rPr lang="en-US" sz="2400" dirty="0" smtClean="0"/>
              <a:t>time EO performances</a:t>
            </a:r>
          </a:p>
        </p:txBody>
      </p:sp>
    </p:spTree>
    <p:extLst>
      <p:ext uri="{BB962C8B-B14F-4D97-AF65-F5344CB8AC3E}">
        <p14:creationId xmlns:p14="http://schemas.microsoft.com/office/powerpoint/2010/main" val="329483431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err="1" smtClean="0"/>
              <a:t>Response</a:t>
            </a:r>
            <a:r>
              <a:rPr lang="fr-FR" dirty="0" smtClean="0"/>
              <a:t> time </a:t>
            </a:r>
            <a:r>
              <a:rPr lang="fr-FR" dirty="0" err="1" smtClean="0"/>
              <a:t>modelling</a:t>
            </a:r>
            <a:r>
              <a:rPr lang="fr-FR" dirty="0" smtClean="0"/>
              <a:t> </a:t>
            </a:r>
            <a:r>
              <a:rPr lang="fr-FR" dirty="0" err="1" smtClean="0"/>
              <a:t>using</a:t>
            </a:r>
            <a:r>
              <a:rPr lang="fr-FR" dirty="0" smtClean="0"/>
              <a:t> the</a:t>
            </a:r>
            <a:br>
              <a:rPr lang="fr-FR" dirty="0" smtClean="0"/>
            </a:br>
            <a:r>
              <a:rPr lang="fr-FR" dirty="0" smtClean="0"/>
              <a:t>charge drift and multiplication model</a:t>
            </a:r>
            <a:r>
              <a:rPr lang="fr-FR" baseline="30000" dirty="0"/>
              <a:t>*</a:t>
            </a:r>
          </a:p>
        </p:txBody>
      </p:sp>
      <p:sp>
        <p:nvSpPr>
          <p:cNvPr id="4" name="Espace réservé du pied de page 3"/>
          <p:cNvSpPr>
            <a:spLocks noGrp="1"/>
          </p:cNvSpPr>
          <p:nvPr>
            <p:ph type="ftr" sz="quarter" idx="4294967295"/>
          </p:nvPr>
        </p:nvSpPr>
        <p:spPr>
          <a:xfrm>
            <a:off x="5782851" y="6423273"/>
            <a:ext cx="2895600" cy="365125"/>
          </a:xfrm>
          <a:prstGeom prst="rect">
            <a:avLst/>
          </a:prstGeom>
        </p:spPr>
        <p:txBody>
          <a:bodyPr/>
          <a:lstStyle/>
          <a:p>
            <a:r>
              <a:rPr lang="fr-FR" dirty="0" err="1"/>
              <a:t>Response</a:t>
            </a:r>
            <a:r>
              <a:rPr lang="fr-FR" dirty="0"/>
              <a:t> time </a:t>
            </a:r>
            <a:r>
              <a:rPr lang="fr-FR" dirty="0" err="1"/>
              <a:t>measurements</a:t>
            </a:r>
            <a:r>
              <a:rPr lang="fr-FR" dirty="0"/>
              <a:t> in SWIR </a:t>
            </a:r>
            <a:r>
              <a:rPr lang="fr-FR" dirty="0" err="1"/>
              <a:t>HgCdTe</a:t>
            </a:r>
            <a:r>
              <a:rPr lang="fr-FR" dirty="0"/>
              <a:t> e-</a:t>
            </a:r>
            <a:r>
              <a:rPr lang="fr-FR" dirty="0" err="1"/>
              <a:t>APDs</a:t>
            </a:r>
            <a:r>
              <a:rPr lang="fr-FR" dirty="0"/>
              <a:t>, II-VI workshop 2013, J. </a:t>
            </a:r>
            <a:r>
              <a:rPr lang="fr-FR" dirty="0" err="1"/>
              <a:t>Rothman</a:t>
            </a:r>
            <a:endParaRPr lang="fr-FR" dirty="0"/>
          </a:p>
        </p:txBody>
      </p:sp>
      <p:sp>
        <p:nvSpPr>
          <p:cNvPr id="5" name="Espace réservé du numéro de diapositive 4"/>
          <p:cNvSpPr>
            <a:spLocks noGrp="1"/>
          </p:cNvSpPr>
          <p:nvPr>
            <p:ph type="sldNum" sz="quarter" idx="4294967295"/>
          </p:nvPr>
        </p:nvSpPr>
        <p:spPr>
          <a:xfrm>
            <a:off x="8557841" y="6429903"/>
            <a:ext cx="2133600" cy="365125"/>
          </a:xfrm>
          <a:prstGeom prst="rect">
            <a:avLst/>
          </a:prstGeom>
        </p:spPr>
        <p:txBody>
          <a:bodyPr/>
          <a:lstStyle/>
          <a:p>
            <a:pPr>
              <a:defRPr/>
            </a:pPr>
            <a:r>
              <a:rPr lang="fr-FR" smtClean="0"/>
              <a:t>| </a:t>
            </a:r>
            <a:fld id="{3F169D8C-C5DE-4464-9C56-26593AF832F4}" type="slidenum">
              <a:rPr lang="fr-FR" smtClean="0"/>
              <a:pPr>
                <a:defRPr/>
              </a:pPr>
              <a:t>46</a:t>
            </a:fld>
            <a:endParaRPr lang="fr-FR" dirty="0"/>
          </a:p>
        </p:txBody>
      </p:sp>
      <p:pic>
        <p:nvPicPr>
          <p:cNvPr id="10242" name="Picture 2" descr="Comp_tresp_Calculwith RC.vi"/>
          <p:cNvPicPr>
            <a:picLocks noChangeAspect="1" noChangeArrowheads="1"/>
          </p:cNvPicPr>
          <p:nvPr/>
        </p:nvPicPr>
        <p:blipFill rotWithShape="1">
          <a:blip r:embed="rId2">
            <a:extLst>
              <a:ext uri="{28A0092B-C50C-407E-A947-70E740481C1C}">
                <a14:useLocalDpi xmlns:a14="http://schemas.microsoft.com/office/drawing/2010/main" val="0"/>
              </a:ext>
            </a:extLst>
          </a:blip>
          <a:srcRect l="17812" t="14184" r="38774" b="32970"/>
          <a:stretch/>
        </p:blipFill>
        <p:spPr bwMode="auto">
          <a:xfrm>
            <a:off x="4572000" y="1725656"/>
            <a:ext cx="4427984" cy="3104077"/>
          </a:xfrm>
          <a:prstGeom prst="rect">
            <a:avLst/>
          </a:prstGeom>
          <a:noFill/>
          <a:extLst>
            <a:ext uri="{909E8E84-426E-40DD-AFC4-6F175D3DCCD1}">
              <a14:hiddenFill xmlns:a14="http://schemas.microsoft.com/office/drawing/2010/main">
                <a:solidFill>
                  <a:srgbClr val="FFFFFF"/>
                </a:solidFill>
              </a14:hiddenFill>
            </a:ext>
          </a:extLst>
        </p:spPr>
      </p:pic>
      <p:sp>
        <p:nvSpPr>
          <p:cNvPr id="7" name="Espace réservé du contenu 6"/>
          <p:cNvSpPr>
            <a:spLocks noGrp="1"/>
          </p:cNvSpPr>
          <p:nvPr>
            <p:ph idx="1"/>
          </p:nvPr>
        </p:nvSpPr>
        <p:spPr>
          <a:xfrm>
            <a:off x="457200" y="4653136"/>
            <a:ext cx="8229600" cy="1728192"/>
          </a:xfrm>
        </p:spPr>
        <p:txBody>
          <a:bodyPr>
            <a:normAutofit fontScale="85000" lnSpcReduction="10000"/>
          </a:bodyPr>
          <a:lstStyle/>
          <a:p>
            <a:r>
              <a:rPr lang="en-US" dirty="0" smtClean="0"/>
              <a:t>Electron and hole velocity is estimated from the adjustment of the rise time (M given by gain measurements)</a:t>
            </a:r>
            <a:endParaRPr lang="en-US" dirty="0"/>
          </a:p>
          <a:p>
            <a:r>
              <a:rPr lang="en-US" dirty="0" smtClean="0"/>
              <a:t>RC constant is close to constant for each sample </a:t>
            </a:r>
          </a:p>
          <a:p>
            <a:pPr lvl="1"/>
            <a:r>
              <a:rPr lang="en-US" dirty="0" smtClean="0"/>
              <a:t>RC</a:t>
            </a:r>
            <a:r>
              <a:rPr lang="en-US" baseline="-25000" dirty="0" smtClean="0"/>
              <a:t>1A</a:t>
            </a:r>
            <a:r>
              <a:rPr lang="en-US" dirty="0" smtClean="0"/>
              <a:t>=270 </a:t>
            </a:r>
            <a:r>
              <a:rPr lang="en-US" dirty="0" err="1" smtClean="0"/>
              <a:t>ps</a:t>
            </a:r>
            <a:r>
              <a:rPr lang="en-US" dirty="0" smtClean="0"/>
              <a:t> </a:t>
            </a:r>
            <a:r>
              <a:rPr lang="en-US" dirty="0" smtClean="0">
                <a:sym typeface="Wingdings" pitchFamily="2" charset="2"/>
              </a:rPr>
              <a:t> BW=600 MHz</a:t>
            </a:r>
          </a:p>
          <a:p>
            <a:pPr lvl="1"/>
            <a:r>
              <a:rPr lang="en-US" dirty="0" smtClean="0">
                <a:sym typeface="Wingdings" pitchFamily="2" charset="2"/>
              </a:rPr>
              <a:t>Probably due to parasitic impedance in the interconnection circuit</a:t>
            </a:r>
            <a:endParaRPr lang="en-US" dirty="0"/>
          </a:p>
        </p:txBody>
      </p:sp>
      <p:pic>
        <p:nvPicPr>
          <p:cNvPr id="10247" name="Picture 7"/>
          <p:cNvPicPr>
            <a:picLocks noChangeAspect="1" noChangeArrowheads="1"/>
          </p:cNvPicPr>
          <p:nvPr/>
        </p:nvPicPr>
        <p:blipFill rotWithShape="1">
          <a:blip r:embed="rId3">
            <a:extLst>
              <a:ext uri="{28A0092B-C50C-407E-A947-70E740481C1C}">
                <a14:useLocalDpi xmlns:a14="http://schemas.microsoft.com/office/drawing/2010/main" val="0"/>
              </a:ext>
            </a:extLst>
          </a:blip>
          <a:srcRect t="3657"/>
          <a:stretch/>
        </p:blipFill>
        <p:spPr bwMode="auto">
          <a:xfrm>
            <a:off x="220901" y="1828799"/>
            <a:ext cx="4017990" cy="27171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ZoneTexte 7"/>
          <p:cNvSpPr txBox="1"/>
          <p:nvPr/>
        </p:nvSpPr>
        <p:spPr>
          <a:xfrm>
            <a:off x="164202" y="1043443"/>
            <a:ext cx="4092915" cy="646331"/>
          </a:xfrm>
          <a:prstGeom prst="rect">
            <a:avLst/>
          </a:prstGeom>
          <a:noFill/>
        </p:spPr>
        <p:txBody>
          <a:bodyPr wrap="none" rtlCol="0">
            <a:spAutoFit/>
          </a:bodyPr>
          <a:lstStyle/>
          <a:p>
            <a:r>
              <a:rPr lang="fr-FR" dirty="0" smtClean="0"/>
              <a:t>Short-circuit </a:t>
            </a:r>
            <a:r>
              <a:rPr lang="fr-FR" dirty="0" err="1" smtClean="0"/>
              <a:t>response</a:t>
            </a:r>
            <a:endParaRPr lang="fr-FR" dirty="0" smtClean="0"/>
          </a:p>
          <a:p>
            <a:r>
              <a:rPr lang="fr-FR" dirty="0" smtClean="0"/>
              <a:t>M=60, </a:t>
            </a:r>
            <a:r>
              <a:rPr lang="fr-FR" dirty="0" err="1" smtClean="0"/>
              <a:t>v</a:t>
            </a:r>
            <a:r>
              <a:rPr lang="fr-FR" baseline="-25000" dirty="0" err="1" smtClean="0"/>
              <a:t>e</a:t>
            </a:r>
            <a:r>
              <a:rPr lang="fr-FR" dirty="0" smtClean="0"/>
              <a:t> =3.5x10</a:t>
            </a:r>
            <a:r>
              <a:rPr lang="fr-FR" baseline="30000" dirty="0" smtClean="0"/>
              <a:t>6 </a:t>
            </a:r>
            <a:r>
              <a:rPr lang="fr-FR" dirty="0" smtClean="0"/>
              <a:t>cm/s, </a:t>
            </a:r>
            <a:r>
              <a:rPr lang="fr-FR" dirty="0" err="1" smtClean="0"/>
              <a:t>v</a:t>
            </a:r>
            <a:r>
              <a:rPr lang="fr-FR" baseline="-25000" dirty="0" err="1" smtClean="0"/>
              <a:t>h</a:t>
            </a:r>
            <a:r>
              <a:rPr lang="fr-FR" dirty="0" smtClean="0"/>
              <a:t>=1.9x10</a:t>
            </a:r>
            <a:r>
              <a:rPr lang="fr-FR" baseline="30000" dirty="0" smtClean="0"/>
              <a:t>6</a:t>
            </a:r>
            <a:r>
              <a:rPr lang="fr-FR" dirty="0" smtClean="0"/>
              <a:t> cm/s</a:t>
            </a:r>
            <a:endParaRPr lang="fr-FR" dirty="0"/>
          </a:p>
        </p:txBody>
      </p:sp>
      <p:sp>
        <p:nvSpPr>
          <p:cNvPr id="9" name="Flèche droite 8"/>
          <p:cNvSpPr/>
          <p:nvPr/>
        </p:nvSpPr>
        <p:spPr>
          <a:xfrm>
            <a:off x="2483768" y="2708920"/>
            <a:ext cx="2448272" cy="15490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dirty="0" err="1" smtClean="0"/>
              <a:t>FWHM</a:t>
            </a:r>
            <a:r>
              <a:rPr lang="fr-FR" baseline="-25000" dirty="0" err="1" smtClean="0"/>
              <a:t>laser</a:t>
            </a:r>
            <a:r>
              <a:rPr lang="fr-FR" dirty="0" smtClean="0"/>
              <a:t>=52 </a:t>
            </a:r>
            <a:r>
              <a:rPr lang="fr-FR" dirty="0" err="1" smtClean="0"/>
              <a:t>ps</a:t>
            </a:r>
            <a:endParaRPr lang="fr-FR" dirty="0" smtClean="0"/>
          </a:p>
          <a:p>
            <a:pPr algn="ctr"/>
            <a:r>
              <a:rPr lang="fr-FR" dirty="0" smtClean="0"/>
              <a:t>RC=270 </a:t>
            </a:r>
            <a:r>
              <a:rPr lang="fr-FR" dirty="0" err="1" smtClean="0"/>
              <a:t>ps</a:t>
            </a:r>
            <a:endParaRPr lang="fr-FR" dirty="0"/>
          </a:p>
        </p:txBody>
      </p:sp>
      <p:sp>
        <p:nvSpPr>
          <p:cNvPr id="16" name="ZoneTexte 15"/>
          <p:cNvSpPr txBox="1"/>
          <p:nvPr/>
        </p:nvSpPr>
        <p:spPr>
          <a:xfrm>
            <a:off x="5637280" y="971505"/>
            <a:ext cx="2297424" cy="646331"/>
          </a:xfrm>
          <a:prstGeom prst="rect">
            <a:avLst/>
          </a:prstGeom>
          <a:noFill/>
        </p:spPr>
        <p:txBody>
          <a:bodyPr wrap="none" rtlCol="0">
            <a:spAutoFit/>
          </a:bodyPr>
          <a:lstStyle/>
          <a:p>
            <a:r>
              <a:rPr lang="fr-FR" dirty="0" err="1" smtClean="0"/>
              <a:t>Sample</a:t>
            </a:r>
            <a:r>
              <a:rPr lang="fr-FR" dirty="0" smtClean="0"/>
              <a:t> 1A (</a:t>
            </a:r>
            <a:r>
              <a:rPr lang="fr-FR" dirty="0" err="1" smtClean="0"/>
              <a:t>x</a:t>
            </a:r>
            <a:r>
              <a:rPr lang="fr-FR" baseline="-25000" dirty="0" err="1" smtClean="0"/>
              <a:t>j</a:t>
            </a:r>
            <a:r>
              <a:rPr lang="fr-FR" dirty="0" smtClean="0"/>
              <a:t>=2.2 µm)</a:t>
            </a:r>
          </a:p>
          <a:p>
            <a:r>
              <a:rPr lang="fr-FR" dirty="0" smtClean="0"/>
              <a:t>18V </a:t>
            </a:r>
            <a:r>
              <a:rPr lang="fr-FR" dirty="0" err="1" smtClean="0"/>
              <a:t>bias</a:t>
            </a:r>
            <a:r>
              <a:rPr lang="fr-FR" dirty="0" smtClean="0"/>
              <a:t>, M=60</a:t>
            </a:r>
            <a:endParaRPr lang="fr-FR" dirty="0"/>
          </a:p>
        </p:txBody>
      </p:sp>
      <p:sp>
        <p:nvSpPr>
          <p:cNvPr id="10" name="Rectangle 9"/>
          <p:cNvSpPr/>
          <p:nvPr/>
        </p:nvSpPr>
        <p:spPr>
          <a:xfrm>
            <a:off x="1043608" y="6474647"/>
            <a:ext cx="3431389" cy="369332"/>
          </a:xfrm>
          <a:prstGeom prst="rect">
            <a:avLst/>
          </a:prstGeom>
        </p:spPr>
        <p:txBody>
          <a:bodyPr wrap="none">
            <a:spAutoFit/>
          </a:bodyPr>
          <a:lstStyle/>
          <a:p>
            <a:r>
              <a:rPr lang="fr-FR" dirty="0"/>
              <a:t>*</a:t>
            </a:r>
            <a:r>
              <a:rPr lang="fr-FR" dirty="0" err="1" smtClean="0"/>
              <a:t>Perrais</a:t>
            </a:r>
            <a:r>
              <a:rPr lang="fr-FR" dirty="0" smtClean="0"/>
              <a:t> </a:t>
            </a:r>
            <a:r>
              <a:rPr lang="fr-FR" dirty="0"/>
              <a:t>et al, JEM 38, 1790 (2009)</a:t>
            </a:r>
          </a:p>
        </p:txBody>
      </p:sp>
    </p:spTree>
    <p:extLst>
      <p:ext uri="{BB962C8B-B14F-4D97-AF65-F5344CB8AC3E}">
        <p14:creationId xmlns:p14="http://schemas.microsoft.com/office/powerpoint/2010/main" val="552522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3">
            <a:extLst>
              <a:ext uri="{28A0092B-C50C-407E-A947-70E740481C1C}">
                <a14:useLocalDpi xmlns:a14="http://schemas.microsoft.com/office/drawing/2010/main" val="0"/>
              </a:ext>
            </a:extLst>
          </a:blip>
          <a:srcRect r="1244" b="14288"/>
          <a:stretch>
            <a:fillRect/>
          </a:stretch>
        </p:blipFill>
        <p:spPr bwMode="auto">
          <a:xfrm>
            <a:off x="1087438" y="1146175"/>
            <a:ext cx="6096000" cy="4273550"/>
          </a:xfrm>
          <a:prstGeom prst="rect">
            <a:avLst/>
          </a:prstGeom>
          <a:noFill/>
          <a:ln>
            <a:noFill/>
          </a:ln>
          <a:effectLst/>
          <a:extLst>
            <a:ext uri="{909E8E84-426E-40DD-AFC4-6F175D3DCCD1}">
              <a14:hiddenFill xmlns:a14="http://schemas.microsoft.com/office/drawing/2010/main">
                <a:solidFill>
                  <a:srgbClr val="000000"/>
                </a:solidFill>
              </a14:hiddenFill>
            </a:ext>
            <a:ext uri="{91240B29-F687-4F45-9708-019B960494DF}">
              <a14:hiddenLine xmlns:a14="http://schemas.microsoft.com/office/drawing/2010/main" w="1">
                <a:solidFill>
                  <a:srgbClr val="FFFFFF"/>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aphicFrame>
        <p:nvGraphicFramePr>
          <p:cNvPr id="127012" name="Group 36"/>
          <p:cNvGraphicFramePr>
            <a:graphicFrameLocks noGrp="1"/>
          </p:cNvGraphicFramePr>
          <p:nvPr/>
        </p:nvGraphicFramePr>
        <p:xfrm>
          <a:off x="2071688" y="1538288"/>
          <a:ext cx="3179762" cy="1440200"/>
        </p:xfrm>
        <a:graphic>
          <a:graphicData uri="http://schemas.openxmlformats.org/drawingml/2006/table">
            <a:tbl>
              <a:tblPr/>
              <a:tblGrid>
                <a:gridCol w="1039812"/>
                <a:gridCol w="1081088"/>
                <a:gridCol w="1058862"/>
              </a:tblGrid>
              <a:tr h="312600">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chemeClr val="tx1"/>
                          </a:solidFill>
                          <a:effectLst/>
                          <a:latin typeface="Arial" charset="0"/>
                          <a:cs typeface="Arial" charset="0"/>
                        </a:rPr>
                        <a:t>w</a:t>
                      </a:r>
                      <a:r>
                        <a:rPr kumimoji="0" lang="fr-FR" sz="800" b="0" i="1" u="none" strike="noStrike" cap="none" normalizeH="0" baseline="0" smtClean="0">
                          <a:ln>
                            <a:noFill/>
                          </a:ln>
                          <a:solidFill>
                            <a:schemeClr val="tx1"/>
                          </a:solidFill>
                          <a:effectLst/>
                          <a:latin typeface="Arial" charset="0"/>
                          <a:cs typeface="Arial" charset="0"/>
                        </a:rPr>
                        <a:t>c</a:t>
                      </a:r>
                      <a:r>
                        <a:rPr kumimoji="0" lang="fr-FR" sz="1400" b="0" i="1" u="none" strike="noStrike" cap="none" normalizeH="0" baseline="0" smtClean="0">
                          <a:ln>
                            <a:noFill/>
                          </a:ln>
                          <a:solidFill>
                            <a:schemeClr val="tx1"/>
                          </a:solidFill>
                          <a:effectLst/>
                          <a:latin typeface="Arial" charset="0"/>
                          <a:cs typeface="Arial" charset="0"/>
                        </a:rPr>
                        <a:t>  </a:t>
                      </a:r>
                      <a:endParaRPr kumimoji="0" lang="fr-FR" sz="2400" b="0" i="1" u="none" strike="noStrike" cap="none" normalizeH="0" baseline="0" smtClean="0">
                        <a:ln>
                          <a:noFill/>
                        </a:ln>
                        <a:solidFill>
                          <a:schemeClr val="tx1"/>
                        </a:solidFill>
                        <a:effectLst/>
                        <a:latin typeface="Arial" charset="0"/>
                      </a:endParaRPr>
                    </a:p>
                  </a:txBody>
                  <a:tcPr marT="45700" marB="457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chemeClr val="tx1"/>
                          </a:solidFill>
                          <a:effectLst/>
                          <a:latin typeface="Arial" charset="0"/>
                          <a:cs typeface="Arial" charset="0"/>
                        </a:rPr>
                        <a:t>aEg/q </a:t>
                      </a:r>
                      <a:endParaRPr kumimoji="0" lang="fr-FR" sz="2400" b="0" i="1" u="none" strike="noStrike" cap="none" normalizeH="0" baseline="0" smtClean="0">
                        <a:ln>
                          <a:noFill/>
                        </a:ln>
                        <a:solidFill>
                          <a:schemeClr val="tx1"/>
                        </a:solidFill>
                        <a:effectLst/>
                        <a:latin typeface="Arial" charset="0"/>
                      </a:endParaRPr>
                    </a:p>
                  </a:txBody>
                  <a:tcPr marT="45700" marB="457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1" u="none" strike="noStrike" cap="none" normalizeH="0" baseline="0" smtClean="0">
                          <a:ln>
                            <a:noFill/>
                          </a:ln>
                          <a:solidFill>
                            <a:schemeClr val="tx1"/>
                          </a:solidFill>
                          <a:effectLst/>
                          <a:latin typeface="Arial" charset="0"/>
                          <a:cs typeface="Arial" charset="0"/>
                        </a:rPr>
                        <a:t>b</a:t>
                      </a:r>
                      <a:endParaRPr kumimoji="0" lang="fr-FR" sz="2400" b="0" i="1" u="none" strike="noStrike" cap="none" normalizeH="0" baseline="0" smtClean="0">
                        <a:ln>
                          <a:noFill/>
                        </a:ln>
                        <a:solidFill>
                          <a:schemeClr val="tx1"/>
                        </a:solidFill>
                        <a:effectLst/>
                        <a:latin typeface="Arial" charset="0"/>
                      </a:endParaRPr>
                    </a:p>
                  </a:txBody>
                  <a:tcPr marT="45700" marB="457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lnTlToBr>
                      <a:noFill/>
                    </a:lnTlToBr>
                    <a:lnBlToTr>
                      <a:noFill/>
                    </a:lnBlToTr>
                    <a:solidFill>
                      <a:schemeClr val="bg1"/>
                    </a:solidFill>
                  </a:tcPr>
                </a:tc>
              </a:tr>
              <a:tr h="304665">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cs typeface="Arial" charset="0"/>
                        </a:rPr>
                        <a:t>(µm)</a:t>
                      </a:r>
                      <a:endParaRPr kumimoji="0" lang="fr-FR" sz="2400" b="0" i="0" u="none" strike="noStrike" cap="none" normalizeH="0" baseline="0" smtClean="0">
                        <a:ln>
                          <a:noFill/>
                        </a:ln>
                        <a:solidFill>
                          <a:schemeClr val="tx1"/>
                        </a:solidFill>
                        <a:effectLst/>
                        <a:latin typeface="Arial" charset="0"/>
                      </a:endParaRPr>
                    </a:p>
                  </a:txBody>
                  <a:tcPr marT="45700" marB="45700" anchor="b" horzOverflow="overflow">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cs typeface="Arial" charset="0"/>
                        </a:rPr>
                        <a:t>(V/cm)</a:t>
                      </a:r>
                      <a:r>
                        <a:rPr kumimoji="0" lang="fr-FR" sz="1400" b="0" i="0" u="none" strike="noStrike" cap="none" normalizeH="0" baseline="30000" smtClean="0">
                          <a:ln>
                            <a:noFill/>
                          </a:ln>
                          <a:solidFill>
                            <a:schemeClr val="tx1"/>
                          </a:solidFill>
                          <a:effectLst/>
                          <a:latin typeface="Arial" charset="0"/>
                          <a:cs typeface="Arial" charset="0"/>
                        </a:rPr>
                        <a:t>1-c</a:t>
                      </a:r>
                      <a:endParaRPr kumimoji="0" lang="fr-FR" sz="2400" b="0" i="0" u="none" strike="noStrike" cap="none" normalizeH="0" baseline="0" smtClean="0">
                        <a:ln>
                          <a:noFill/>
                        </a:ln>
                        <a:solidFill>
                          <a:schemeClr val="tx1"/>
                        </a:solidFill>
                        <a:effectLst/>
                        <a:latin typeface="Arial" charset="0"/>
                      </a:endParaRPr>
                    </a:p>
                  </a:txBody>
                  <a:tcPr marT="45700" marB="457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fr-FR" sz="1400" b="0" i="0" u="none" strike="noStrike" cap="none" normalizeH="0" baseline="0" smtClean="0">
                          <a:ln>
                            <a:noFill/>
                          </a:ln>
                          <a:solidFill>
                            <a:schemeClr val="tx1"/>
                          </a:solidFill>
                          <a:effectLst/>
                          <a:latin typeface="Arial" charset="0"/>
                          <a:cs typeface="Arial" charset="0"/>
                        </a:rPr>
                        <a:t>(V/cm)</a:t>
                      </a:r>
                      <a:endParaRPr kumimoji="0" lang="fr-FR" sz="2400" b="0" i="0" u="none" strike="noStrike" cap="none" normalizeH="0" baseline="0" smtClean="0">
                        <a:ln>
                          <a:noFill/>
                        </a:ln>
                        <a:solidFill>
                          <a:schemeClr val="tx1"/>
                        </a:solidFill>
                        <a:effectLst/>
                        <a:latin typeface="Arial" charset="0"/>
                      </a:endParaRPr>
                    </a:p>
                  </a:txBody>
                  <a:tcPr marT="45700" marB="457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3175" cap="flat" cmpd="sng" algn="ctr">
                      <a:solidFill>
                        <a:schemeClr val="tx1"/>
                      </a:solidFill>
                      <a:prstDash val="solid"/>
                      <a:round/>
                      <a:headEnd type="none" w="med" len="med"/>
                      <a:tailEnd type="none" w="med" len="med"/>
                    </a:lnB>
                    <a:lnTlToBr>
                      <a:noFill/>
                    </a:lnTlToBr>
                    <a:lnBlToTr>
                      <a:noFill/>
                    </a:lnBlToTr>
                    <a:solidFill>
                      <a:schemeClr val="bg1"/>
                    </a:solidFill>
                  </a:tcPr>
                </a:tc>
              </a:tr>
              <a:tr h="274199">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333399"/>
                          </a:solidFill>
                          <a:effectLst/>
                          <a:latin typeface="Arial" charset="0"/>
                          <a:cs typeface="Arial" charset="0"/>
                        </a:rPr>
                        <a:t>0.77</a:t>
                      </a:r>
                      <a:endParaRPr kumimoji="0" lang="fr-FR" sz="2400" b="0" i="0" u="none" strike="noStrike" cap="none" normalizeH="0" baseline="0" smtClean="0">
                        <a:ln>
                          <a:noFill/>
                        </a:ln>
                        <a:solidFill>
                          <a:schemeClr val="tx1"/>
                        </a:solidFill>
                        <a:effectLst/>
                        <a:latin typeface="Arial" charset="0"/>
                      </a:endParaRPr>
                    </a:p>
                  </a:txBody>
                  <a:tcPr marT="45700" marB="45700" anchor="b" horzOverflow="overflow">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333399"/>
                          </a:solidFill>
                          <a:effectLst/>
                          <a:latin typeface="Arial" charset="0"/>
                          <a:cs typeface="Arial" charset="0"/>
                        </a:rPr>
                        <a:t>22.2</a:t>
                      </a:r>
                      <a:endParaRPr kumimoji="0" lang="fr-FR" sz="2400" b="0" i="0" u="none" strike="noStrike" cap="none" normalizeH="0" baseline="0" smtClean="0">
                        <a:ln>
                          <a:noFill/>
                        </a:ln>
                        <a:solidFill>
                          <a:schemeClr val="tx1"/>
                        </a:solidFill>
                        <a:effectLst/>
                        <a:latin typeface="Arial" charset="0"/>
                      </a:endParaRPr>
                    </a:p>
                  </a:txBody>
                  <a:tcPr marT="45700" marB="457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333399"/>
                          </a:solidFill>
                          <a:effectLst/>
                          <a:latin typeface="Arial" charset="0"/>
                          <a:cs typeface="Arial" charset="0"/>
                        </a:rPr>
                        <a:t>3.24E+04</a:t>
                      </a:r>
                      <a:endParaRPr kumimoji="0" lang="fr-FR" sz="2400" b="0" i="0" u="none" strike="noStrike" cap="none" normalizeH="0" baseline="0" smtClean="0">
                        <a:ln>
                          <a:noFill/>
                        </a:ln>
                        <a:solidFill>
                          <a:schemeClr val="tx1"/>
                        </a:solidFill>
                        <a:effectLst/>
                        <a:latin typeface="Arial" charset="0"/>
                      </a:endParaRPr>
                    </a:p>
                  </a:txBody>
                  <a:tcPr marT="45700" marB="457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317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199">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0000"/>
                          </a:solidFill>
                          <a:effectLst/>
                          <a:latin typeface="Arial" charset="0"/>
                          <a:cs typeface="Arial" charset="0"/>
                        </a:rPr>
                        <a:t>1.40</a:t>
                      </a:r>
                      <a:endParaRPr kumimoji="0" lang="fr-FR" sz="2400" b="0" i="0" u="none" strike="noStrike" cap="none" normalizeH="0" baseline="0" smtClean="0">
                        <a:ln>
                          <a:noFill/>
                        </a:ln>
                        <a:solidFill>
                          <a:schemeClr val="tx1"/>
                        </a:solidFill>
                        <a:effectLst/>
                        <a:latin typeface="Arial" charset="0"/>
                      </a:endParaRPr>
                    </a:p>
                  </a:txBody>
                  <a:tcPr marT="45700" marB="45700" anchor="b" horzOverflow="overflow">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0000"/>
                          </a:solidFill>
                          <a:effectLst/>
                          <a:latin typeface="Arial" charset="0"/>
                          <a:cs typeface="Arial" charset="0"/>
                        </a:rPr>
                        <a:t>22.4</a:t>
                      </a:r>
                      <a:endParaRPr kumimoji="0" lang="fr-FR" sz="2400" b="0" i="0" u="none" strike="noStrike" cap="none" normalizeH="0" baseline="0" smtClean="0">
                        <a:ln>
                          <a:noFill/>
                        </a:ln>
                        <a:solidFill>
                          <a:schemeClr val="tx1"/>
                        </a:solidFill>
                        <a:effectLst/>
                        <a:latin typeface="Arial" charset="0"/>
                      </a:endParaRPr>
                    </a:p>
                  </a:txBody>
                  <a:tcPr marT="45700" marB="457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FF0000"/>
                          </a:solidFill>
                          <a:effectLst/>
                          <a:latin typeface="Arial" charset="0"/>
                          <a:cs typeface="Arial" charset="0"/>
                        </a:rPr>
                        <a:t>3.28E+04</a:t>
                      </a:r>
                      <a:endParaRPr kumimoji="0" lang="fr-FR" sz="2400" b="0" i="0" u="none" strike="noStrike" cap="none" normalizeH="0" baseline="0" smtClean="0">
                        <a:ln>
                          <a:noFill/>
                        </a:ln>
                        <a:solidFill>
                          <a:schemeClr val="tx1"/>
                        </a:solidFill>
                        <a:effectLst/>
                        <a:latin typeface="Arial" charset="0"/>
                      </a:endParaRPr>
                    </a:p>
                  </a:txBody>
                  <a:tcPr marT="45700" marB="457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r h="274199">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99CC00"/>
                          </a:solidFill>
                          <a:effectLst/>
                          <a:latin typeface="Arial" charset="0"/>
                          <a:cs typeface="Arial" charset="0"/>
                        </a:rPr>
                        <a:t>2.40</a:t>
                      </a:r>
                      <a:endParaRPr kumimoji="0" lang="fr-FR" sz="2400" b="0" i="0" u="none" strike="noStrike" cap="none" normalizeH="0" baseline="0" smtClean="0">
                        <a:ln>
                          <a:noFill/>
                        </a:ln>
                        <a:solidFill>
                          <a:schemeClr val="tx1"/>
                        </a:solidFill>
                        <a:effectLst/>
                        <a:latin typeface="Arial" charset="0"/>
                      </a:endParaRPr>
                    </a:p>
                  </a:txBody>
                  <a:tcPr marT="45700" marB="45700" anchor="b" horzOverflow="overflow">
                    <a:lnL w="3175"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99CC00"/>
                          </a:solidFill>
                          <a:effectLst/>
                          <a:latin typeface="Arial" charset="0"/>
                          <a:cs typeface="Arial" charset="0"/>
                        </a:rPr>
                        <a:t>22.6</a:t>
                      </a:r>
                      <a:endParaRPr kumimoji="0" lang="fr-FR" sz="2400" b="0" i="0" u="none" strike="noStrike" cap="none" normalizeH="0" baseline="0" smtClean="0">
                        <a:ln>
                          <a:noFill/>
                        </a:ln>
                        <a:solidFill>
                          <a:schemeClr val="tx1"/>
                        </a:solidFill>
                        <a:effectLst/>
                        <a:latin typeface="Arial" charset="0"/>
                      </a:endParaRPr>
                    </a:p>
                  </a:txBody>
                  <a:tcPr marT="45700" marB="457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p>
                      <a:pPr marL="0" marR="0" lvl="0" indent="0" algn="r" defTabSz="914400" rtl="0" eaLnBrk="1" fontAlgn="b" latinLnBrk="0" hangingPunct="1">
                        <a:lnSpc>
                          <a:spcPct val="100000"/>
                        </a:lnSpc>
                        <a:spcBef>
                          <a:spcPct val="0"/>
                        </a:spcBef>
                        <a:spcAft>
                          <a:spcPct val="0"/>
                        </a:spcAft>
                        <a:buClrTx/>
                        <a:buSzTx/>
                        <a:buFontTx/>
                        <a:buNone/>
                        <a:tabLst/>
                      </a:pPr>
                      <a:r>
                        <a:rPr kumimoji="0" lang="fr-FR" sz="1200" b="1" i="0" u="none" strike="noStrike" cap="none" normalizeH="0" baseline="0" smtClean="0">
                          <a:ln>
                            <a:noFill/>
                          </a:ln>
                          <a:solidFill>
                            <a:srgbClr val="99CC00"/>
                          </a:solidFill>
                          <a:effectLst/>
                          <a:latin typeface="Arial" charset="0"/>
                          <a:cs typeface="Arial" charset="0"/>
                        </a:rPr>
                        <a:t>3.25E+04</a:t>
                      </a:r>
                      <a:endParaRPr kumimoji="0" lang="fr-FR" sz="2400" b="0" i="0" u="none" strike="noStrike" cap="none" normalizeH="0" baseline="0" smtClean="0">
                        <a:ln>
                          <a:noFill/>
                        </a:ln>
                        <a:solidFill>
                          <a:schemeClr val="tx1"/>
                        </a:solidFill>
                        <a:effectLst/>
                        <a:latin typeface="Arial" charset="0"/>
                      </a:endParaRPr>
                    </a:p>
                  </a:txBody>
                  <a:tcPr marT="45700" marB="45700" anchor="b"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solidFill>
                      <a:schemeClr val="bg1"/>
                    </a:solidFill>
                  </a:tcPr>
                </a:tc>
              </a:tr>
            </a:tbl>
          </a:graphicData>
        </a:graphic>
      </p:graphicFrame>
      <p:graphicFrame>
        <p:nvGraphicFramePr>
          <p:cNvPr id="11293" name="Object 29"/>
          <p:cNvGraphicFramePr>
            <a:graphicFrameLocks noChangeAspect="1"/>
          </p:cNvGraphicFramePr>
          <p:nvPr/>
        </p:nvGraphicFramePr>
        <p:xfrm>
          <a:off x="4032250" y="282575"/>
          <a:ext cx="3059113" cy="857250"/>
        </p:xfrm>
        <a:graphic>
          <a:graphicData uri="http://schemas.openxmlformats.org/presentationml/2006/ole">
            <mc:AlternateContent xmlns:mc="http://schemas.openxmlformats.org/markup-compatibility/2006">
              <mc:Choice xmlns:v="urn:schemas-microsoft-com:vml" Requires="v">
                <p:oleObj spid="_x0000_s11354" name="Equation" r:id="rId4" imgW="1231366" imgH="342751" progId="Equation.3">
                  <p:embed/>
                </p:oleObj>
              </mc:Choice>
              <mc:Fallback>
                <p:oleObj name="Equation" r:id="rId4" imgW="1231366" imgH="342751" progId="Equation.3">
                  <p:embed/>
                  <p:pic>
                    <p:nvPicPr>
                      <p:cNvPr id="0" name="Object 29"/>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32250" y="282575"/>
                        <a:ext cx="3059113" cy="8572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1294" name="Rectangle 30"/>
          <p:cNvSpPr>
            <a:spLocks noGrp="1" noChangeArrowheads="1"/>
          </p:cNvSpPr>
          <p:nvPr>
            <p:ph type="title" idx="4294967295"/>
          </p:nvPr>
        </p:nvSpPr>
        <p:spPr/>
        <p:txBody>
          <a:bodyPr/>
          <a:lstStyle/>
          <a:p>
            <a:pPr eaLnBrk="1" hangingPunct="1"/>
            <a:r>
              <a:rPr lang="en-US" sz="3600" smtClean="0"/>
              <a:t>Physics of the gain</a:t>
            </a:r>
            <a:r>
              <a:rPr lang="en-US" sz="3600" smtClean="0">
                <a:latin typeface="Symbol" pitchFamily="18" charset="2"/>
              </a:rPr>
              <a:t> </a:t>
            </a:r>
            <a:br>
              <a:rPr lang="en-US" sz="3600" smtClean="0">
                <a:latin typeface="Symbol" pitchFamily="18" charset="2"/>
              </a:rPr>
            </a:br>
            <a:r>
              <a:rPr lang="en-US" sz="3600" smtClean="0"/>
              <a:t>Local gain model</a:t>
            </a:r>
            <a:endParaRPr lang="en-US" sz="1800" smtClean="0"/>
          </a:p>
        </p:txBody>
      </p:sp>
      <p:sp>
        <p:nvSpPr>
          <p:cNvPr id="11295" name="Rectangle 31"/>
          <p:cNvSpPr>
            <a:spLocks noGrp="1" noChangeArrowheads="1"/>
          </p:cNvSpPr>
          <p:nvPr>
            <p:ph type="body" idx="4294967295"/>
          </p:nvPr>
        </p:nvSpPr>
        <p:spPr>
          <a:xfrm>
            <a:off x="395288" y="5272088"/>
            <a:ext cx="8351837" cy="1217612"/>
          </a:xfrm>
        </p:spPr>
        <p:txBody>
          <a:bodyPr/>
          <a:lstStyle/>
          <a:p>
            <a:pPr eaLnBrk="1" hangingPunct="1">
              <a:lnSpc>
                <a:spcPct val="80000"/>
              </a:lnSpc>
            </a:pPr>
            <a:r>
              <a:rPr lang="en-US" sz="2000" smtClean="0"/>
              <a:t>Excellent fit of gain on-set </a:t>
            </a:r>
            <a:r>
              <a:rPr lang="en-US" sz="2000" i="1" smtClean="0"/>
              <a:t>and</a:t>
            </a:r>
            <a:r>
              <a:rPr lang="en-US" sz="2000" smtClean="0"/>
              <a:t> gain saturation</a:t>
            </a:r>
          </a:p>
          <a:p>
            <a:pPr lvl="1" eaLnBrk="1" hangingPunct="1">
              <a:lnSpc>
                <a:spcPct val="80000"/>
              </a:lnSpc>
            </a:pPr>
            <a:r>
              <a:rPr lang="en-US" sz="1600" i="1" smtClean="0"/>
              <a:t>a</a:t>
            </a:r>
            <a:r>
              <a:rPr lang="en-US" sz="1600" smtClean="0"/>
              <a:t> and </a:t>
            </a:r>
            <a:r>
              <a:rPr lang="en-US" sz="1600" i="1" smtClean="0"/>
              <a:t>b</a:t>
            </a:r>
            <a:r>
              <a:rPr lang="en-US" sz="1600" smtClean="0"/>
              <a:t> independent of junction width </a:t>
            </a:r>
            <a:r>
              <a:rPr lang="en-US" sz="1600" i="1" smtClean="0"/>
              <a:t>w</a:t>
            </a:r>
            <a:r>
              <a:rPr lang="en-US" sz="1600" baseline="-25000" smtClean="0"/>
              <a:t>c</a:t>
            </a:r>
          </a:p>
          <a:p>
            <a:pPr eaLnBrk="1" hangingPunct="1">
              <a:lnSpc>
                <a:spcPct val="80000"/>
              </a:lnSpc>
            </a:pPr>
            <a:r>
              <a:rPr lang="en-US" sz="2000" i="1" smtClean="0"/>
              <a:t>a</a:t>
            </a:r>
            <a:r>
              <a:rPr lang="en-US" sz="2000" smtClean="0"/>
              <a:t>: saturating high field multiplication efficiency</a:t>
            </a:r>
          </a:p>
          <a:p>
            <a:pPr eaLnBrk="1" hangingPunct="1">
              <a:lnSpc>
                <a:spcPct val="80000"/>
              </a:lnSpc>
            </a:pPr>
            <a:r>
              <a:rPr lang="en-US" sz="2000" i="1" smtClean="0"/>
              <a:t>b</a:t>
            </a:r>
            <a:r>
              <a:rPr lang="en-US" sz="2000" smtClean="0"/>
              <a:t>: critical field at which the electrons the electrons start to multiply</a:t>
            </a:r>
          </a:p>
        </p:txBody>
      </p:sp>
      <p:sp>
        <p:nvSpPr>
          <p:cNvPr id="11296" name="Text Box 32"/>
          <p:cNvSpPr txBox="1">
            <a:spLocks noChangeArrowheads="1"/>
          </p:cNvSpPr>
          <p:nvPr/>
        </p:nvSpPr>
        <p:spPr bwMode="auto">
          <a:xfrm>
            <a:off x="7308850" y="574675"/>
            <a:ext cx="938213" cy="457200"/>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r>
              <a:rPr lang="en-US" sz="2400" i="1"/>
              <a:t>c</a:t>
            </a:r>
            <a:r>
              <a:rPr lang="en-US" sz="2400"/>
              <a:t>=0.6</a:t>
            </a:r>
            <a:endParaRPr lang="en-US" sz="2400" baseline="-25000"/>
          </a:p>
        </p:txBody>
      </p:sp>
      <p:sp>
        <p:nvSpPr>
          <p:cNvPr id="11297" name="Rectangle 37"/>
          <p:cNvSpPr>
            <a:spLocks noChangeArrowheads="1"/>
          </p:cNvSpPr>
          <p:nvPr/>
        </p:nvSpPr>
        <p:spPr bwMode="auto">
          <a:xfrm>
            <a:off x="6884988" y="1230313"/>
            <a:ext cx="194151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b="1" i="1">
                <a:solidFill>
                  <a:srgbClr val="0067A1"/>
                </a:solidFill>
                <a:latin typeface="Symbol" pitchFamily="18" charset="2"/>
              </a:rPr>
              <a:t>l</a:t>
            </a:r>
            <a:r>
              <a:rPr lang="en-US" b="1" baseline="-25000">
                <a:solidFill>
                  <a:srgbClr val="0067A1"/>
                </a:solidFill>
              </a:rPr>
              <a:t>c</a:t>
            </a:r>
            <a:r>
              <a:rPr lang="en-US" b="1">
                <a:solidFill>
                  <a:srgbClr val="0067A1"/>
                </a:solidFill>
              </a:rPr>
              <a:t>=4.6 µm (80 K)</a:t>
            </a:r>
            <a:endParaRPr lang="fr-FR" b="1">
              <a:solidFill>
                <a:srgbClr val="0067A1"/>
              </a:solidFill>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Electron and hole velocities in a </a:t>
            </a:r>
            <a:r>
              <a:rPr lang="en-US" dirty="0" err="1" smtClean="0"/>
              <a:t>x</a:t>
            </a:r>
            <a:r>
              <a:rPr lang="en-US" baseline="-25000" dirty="0" err="1" smtClean="0"/>
              <a:t>j</a:t>
            </a:r>
            <a:r>
              <a:rPr lang="en-US" dirty="0" smtClean="0"/>
              <a:t>=2.2 µm APD</a:t>
            </a:r>
            <a:endParaRPr lang="en-US" dirty="0"/>
          </a:p>
        </p:txBody>
      </p:sp>
      <p:sp>
        <p:nvSpPr>
          <p:cNvPr id="4" name="Espace réservé du pied de page 3"/>
          <p:cNvSpPr>
            <a:spLocks noGrp="1"/>
          </p:cNvSpPr>
          <p:nvPr>
            <p:ph type="ftr" sz="quarter" idx="4294967295"/>
          </p:nvPr>
        </p:nvSpPr>
        <p:spPr>
          <a:xfrm>
            <a:off x="5782851" y="6423273"/>
            <a:ext cx="2895600" cy="365125"/>
          </a:xfrm>
          <a:prstGeom prst="rect">
            <a:avLst/>
          </a:prstGeom>
        </p:spPr>
        <p:txBody>
          <a:bodyPr/>
          <a:lstStyle/>
          <a:p>
            <a:r>
              <a:rPr lang="fr-FR" dirty="0" err="1"/>
              <a:t>Response</a:t>
            </a:r>
            <a:r>
              <a:rPr lang="fr-FR" dirty="0"/>
              <a:t> time </a:t>
            </a:r>
            <a:r>
              <a:rPr lang="fr-FR" dirty="0" err="1"/>
              <a:t>measurements</a:t>
            </a:r>
            <a:r>
              <a:rPr lang="fr-FR" dirty="0"/>
              <a:t> in SWIR </a:t>
            </a:r>
            <a:r>
              <a:rPr lang="fr-FR" dirty="0" err="1"/>
              <a:t>HgCdTe</a:t>
            </a:r>
            <a:r>
              <a:rPr lang="fr-FR" dirty="0"/>
              <a:t> e-</a:t>
            </a:r>
            <a:r>
              <a:rPr lang="fr-FR" dirty="0" err="1"/>
              <a:t>APDs</a:t>
            </a:r>
            <a:r>
              <a:rPr lang="fr-FR" dirty="0"/>
              <a:t>, II-VI workshop 2013, J. </a:t>
            </a:r>
            <a:r>
              <a:rPr lang="fr-FR" dirty="0" err="1"/>
              <a:t>Rothman</a:t>
            </a:r>
            <a:endParaRPr lang="fr-FR" dirty="0"/>
          </a:p>
        </p:txBody>
      </p:sp>
      <p:sp>
        <p:nvSpPr>
          <p:cNvPr id="5" name="Espace réservé du numéro de diapositive 4"/>
          <p:cNvSpPr>
            <a:spLocks noGrp="1"/>
          </p:cNvSpPr>
          <p:nvPr>
            <p:ph type="sldNum" sz="quarter" idx="4294967295"/>
          </p:nvPr>
        </p:nvSpPr>
        <p:spPr>
          <a:xfrm>
            <a:off x="8557841" y="6429903"/>
            <a:ext cx="2133600" cy="365125"/>
          </a:xfrm>
          <a:prstGeom prst="rect">
            <a:avLst/>
          </a:prstGeom>
        </p:spPr>
        <p:txBody>
          <a:bodyPr/>
          <a:lstStyle/>
          <a:p>
            <a:pPr>
              <a:defRPr/>
            </a:pPr>
            <a:r>
              <a:rPr lang="fr-FR" smtClean="0"/>
              <a:t>| </a:t>
            </a:r>
            <a:fld id="{3F169D8C-C5DE-4464-9C56-26593AF832F4}" type="slidenum">
              <a:rPr lang="fr-FR" smtClean="0"/>
              <a:pPr>
                <a:defRPr/>
              </a:pPr>
              <a:t>48</a:t>
            </a:fld>
            <a:endParaRPr lang="fr-FR" dirty="0"/>
          </a:p>
        </p:txBody>
      </p:sp>
      <p:sp>
        <p:nvSpPr>
          <p:cNvPr id="3" name="Espace réservé du contenu 2"/>
          <p:cNvSpPr>
            <a:spLocks noGrp="1"/>
          </p:cNvSpPr>
          <p:nvPr>
            <p:ph idx="1"/>
          </p:nvPr>
        </p:nvSpPr>
        <p:spPr>
          <a:xfrm>
            <a:off x="457200" y="4293096"/>
            <a:ext cx="8229600" cy="2088232"/>
          </a:xfrm>
        </p:spPr>
        <p:txBody>
          <a:bodyPr>
            <a:normAutofit fontScale="92500" lnSpcReduction="20000"/>
          </a:bodyPr>
          <a:lstStyle/>
          <a:p>
            <a:r>
              <a:rPr lang="en-US" dirty="0" smtClean="0"/>
              <a:t>The low field low gain electron velocity decreases </a:t>
            </a:r>
          </a:p>
          <a:p>
            <a:r>
              <a:rPr lang="en-US" dirty="0" smtClean="0"/>
              <a:t>The high field high gain electron and hole velocities are close to independent of the temperature</a:t>
            </a:r>
          </a:p>
          <a:p>
            <a:pPr lvl="1"/>
            <a:r>
              <a:rPr lang="en-US" dirty="0" smtClean="0"/>
              <a:t>v</a:t>
            </a:r>
            <a:r>
              <a:rPr lang="en-US" baseline="-25000" dirty="0" smtClean="0"/>
              <a:t>e</a:t>
            </a:r>
            <a:r>
              <a:rPr lang="en-US" dirty="0" smtClean="0"/>
              <a:t>~3.5x10</a:t>
            </a:r>
            <a:r>
              <a:rPr lang="en-US" baseline="30000" dirty="0" smtClean="0"/>
              <a:t>6</a:t>
            </a:r>
            <a:r>
              <a:rPr lang="en-US" dirty="0" smtClean="0"/>
              <a:t> cm/s and v</a:t>
            </a:r>
            <a:r>
              <a:rPr lang="en-US" baseline="-25000" dirty="0" smtClean="0"/>
              <a:t>h</a:t>
            </a:r>
            <a:r>
              <a:rPr lang="en-US" dirty="0" smtClean="0"/>
              <a:t>~1.5-2 x10</a:t>
            </a:r>
            <a:r>
              <a:rPr lang="en-US" baseline="30000" dirty="0" smtClean="0"/>
              <a:t>6</a:t>
            </a:r>
            <a:r>
              <a:rPr lang="en-US" dirty="0" smtClean="0"/>
              <a:t> cm/s at M~100</a:t>
            </a:r>
          </a:p>
          <a:p>
            <a:pPr lvl="1"/>
            <a:r>
              <a:rPr lang="en-US" dirty="0" smtClean="0"/>
              <a:t>But it reduces at high temperature at constant gain (as the same gain requires higher bias at higher temperature)</a:t>
            </a:r>
            <a:endParaRPr lang="en-US" dirty="0"/>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504" y="1366959"/>
            <a:ext cx="4392488" cy="27430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36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91576" y="1331277"/>
            <a:ext cx="4438408" cy="27766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ZoneTexte 5"/>
          <p:cNvSpPr txBox="1"/>
          <p:nvPr/>
        </p:nvSpPr>
        <p:spPr>
          <a:xfrm>
            <a:off x="634958" y="932217"/>
            <a:ext cx="3642857" cy="400110"/>
          </a:xfrm>
          <a:prstGeom prst="rect">
            <a:avLst/>
          </a:prstGeom>
          <a:noFill/>
        </p:spPr>
        <p:txBody>
          <a:bodyPr wrap="none" rtlCol="0">
            <a:spAutoFit/>
          </a:bodyPr>
          <a:lstStyle/>
          <a:p>
            <a:r>
              <a:rPr lang="fr-FR" sz="2000" dirty="0" smtClean="0">
                <a:solidFill>
                  <a:srgbClr val="FF0000"/>
                </a:solidFill>
              </a:rPr>
              <a:t>Electron </a:t>
            </a:r>
            <a:r>
              <a:rPr lang="fr-FR" sz="2000" dirty="0" err="1" smtClean="0">
                <a:solidFill>
                  <a:srgbClr val="FF0000"/>
                </a:solidFill>
              </a:rPr>
              <a:t>junction</a:t>
            </a:r>
            <a:r>
              <a:rPr lang="fr-FR" sz="2000" dirty="0" smtClean="0">
                <a:solidFill>
                  <a:srgbClr val="FF0000"/>
                </a:solidFill>
              </a:rPr>
              <a:t> drift </a:t>
            </a:r>
            <a:r>
              <a:rPr lang="fr-FR" sz="2000" dirty="0" err="1" smtClean="0">
                <a:solidFill>
                  <a:srgbClr val="FF0000"/>
                </a:solidFill>
              </a:rPr>
              <a:t>velocity</a:t>
            </a:r>
            <a:r>
              <a:rPr lang="fr-FR" sz="2000" dirty="0" smtClean="0">
                <a:solidFill>
                  <a:srgbClr val="FF0000"/>
                </a:solidFill>
              </a:rPr>
              <a:t> </a:t>
            </a:r>
            <a:r>
              <a:rPr lang="fr-FR" sz="2000" dirty="0" err="1" smtClean="0">
                <a:solidFill>
                  <a:srgbClr val="FF0000"/>
                </a:solidFill>
              </a:rPr>
              <a:t>v</a:t>
            </a:r>
            <a:r>
              <a:rPr lang="fr-FR" sz="2000" baseline="-25000" dirty="0" err="1" smtClean="0">
                <a:solidFill>
                  <a:srgbClr val="FF0000"/>
                </a:solidFill>
              </a:rPr>
              <a:t>e</a:t>
            </a:r>
            <a:r>
              <a:rPr lang="fr-FR" sz="2000" dirty="0" smtClean="0">
                <a:solidFill>
                  <a:srgbClr val="FF0000"/>
                </a:solidFill>
              </a:rPr>
              <a:t> </a:t>
            </a:r>
            <a:endParaRPr lang="fr-FR" sz="2000" dirty="0">
              <a:solidFill>
                <a:srgbClr val="FF0000"/>
              </a:solidFill>
            </a:endParaRPr>
          </a:p>
        </p:txBody>
      </p:sp>
      <p:sp>
        <p:nvSpPr>
          <p:cNvPr id="13" name="ZoneTexte 12"/>
          <p:cNvSpPr txBox="1"/>
          <p:nvPr/>
        </p:nvSpPr>
        <p:spPr>
          <a:xfrm>
            <a:off x="5241990" y="961945"/>
            <a:ext cx="3269549" cy="400110"/>
          </a:xfrm>
          <a:prstGeom prst="rect">
            <a:avLst/>
          </a:prstGeom>
          <a:noFill/>
        </p:spPr>
        <p:txBody>
          <a:bodyPr wrap="none" rtlCol="0">
            <a:spAutoFit/>
          </a:bodyPr>
          <a:lstStyle/>
          <a:p>
            <a:r>
              <a:rPr lang="fr-FR" sz="2000" dirty="0" err="1" smtClean="0">
                <a:solidFill>
                  <a:srgbClr val="0067A1"/>
                </a:solidFill>
              </a:rPr>
              <a:t>Hole</a:t>
            </a:r>
            <a:r>
              <a:rPr lang="fr-FR" sz="2000" dirty="0" smtClean="0">
                <a:solidFill>
                  <a:srgbClr val="0067A1"/>
                </a:solidFill>
              </a:rPr>
              <a:t> </a:t>
            </a:r>
            <a:r>
              <a:rPr lang="fr-FR" sz="2000" dirty="0" err="1" smtClean="0">
                <a:solidFill>
                  <a:srgbClr val="0067A1"/>
                </a:solidFill>
              </a:rPr>
              <a:t>junction</a:t>
            </a:r>
            <a:r>
              <a:rPr lang="fr-FR" sz="2000" dirty="0" smtClean="0">
                <a:solidFill>
                  <a:srgbClr val="0067A1"/>
                </a:solidFill>
              </a:rPr>
              <a:t> drift </a:t>
            </a:r>
            <a:r>
              <a:rPr lang="fr-FR" sz="2000" dirty="0" err="1" smtClean="0">
                <a:solidFill>
                  <a:srgbClr val="0067A1"/>
                </a:solidFill>
              </a:rPr>
              <a:t>velocity</a:t>
            </a:r>
            <a:r>
              <a:rPr lang="fr-FR" sz="2000" dirty="0" smtClean="0">
                <a:solidFill>
                  <a:srgbClr val="0067A1"/>
                </a:solidFill>
              </a:rPr>
              <a:t> </a:t>
            </a:r>
            <a:r>
              <a:rPr lang="fr-FR" sz="2000" dirty="0" err="1" smtClean="0">
                <a:solidFill>
                  <a:srgbClr val="0067A1"/>
                </a:solidFill>
              </a:rPr>
              <a:t>v</a:t>
            </a:r>
            <a:r>
              <a:rPr lang="fr-FR" sz="2000" baseline="-25000" dirty="0" err="1" smtClean="0">
                <a:solidFill>
                  <a:srgbClr val="0067A1"/>
                </a:solidFill>
              </a:rPr>
              <a:t>h</a:t>
            </a:r>
            <a:r>
              <a:rPr lang="fr-FR" sz="2000" dirty="0" smtClean="0">
                <a:solidFill>
                  <a:srgbClr val="0067A1"/>
                </a:solidFill>
              </a:rPr>
              <a:t> </a:t>
            </a:r>
            <a:endParaRPr lang="fr-FR" sz="2000" dirty="0">
              <a:solidFill>
                <a:srgbClr val="0067A1"/>
              </a:solidFill>
            </a:endParaRPr>
          </a:p>
        </p:txBody>
      </p:sp>
    </p:spTree>
    <p:extLst>
      <p:ext uri="{BB962C8B-B14F-4D97-AF65-F5344CB8AC3E}">
        <p14:creationId xmlns:p14="http://schemas.microsoft.com/office/powerpoint/2010/main" val="3755318032"/>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US" dirty="0" smtClean="0"/>
              <a:t>High BW perspectives at gains of 100 and </a:t>
            </a:r>
            <a:br>
              <a:rPr lang="en-US" dirty="0" smtClean="0"/>
            </a:br>
            <a:r>
              <a:rPr lang="en-US" dirty="0" smtClean="0"/>
              <a:t>T= 200-300 K</a:t>
            </a:r>
            <a:endParaRPr lang="en-US" dirty="0"/>
          </a:p>
        </p:txBody>
      </p:sp>
      <p:sp>
        <p:nvSpPr>
          <p:cNvPr id="3" name="Espace réservé du contenu 2"/>
          <p:cNvSpPr>
            <a:spLocks noGrp="1"/>
          </p:cNvSpPr>
          <p:nvPr>
            <p:ph idx="1"/>
          </p:nvPr>
        </p:nvSpPr>
        <p:spPr>
          <a:xfrm>
            <a:off x="467544" y="5229200"/>
            <a:ext cx="8229600" cy="1388690"/>
          </a:xfrm>
        </p:spPr>
        <p:txBody>
          <a:bodyPr/>
          <a:lstStyle/>
          <a:p>
            <a:r>
              <a:rPr lang="fr-FR" dirty="0" err="1" smtClean="0"/>
              <a:t>x</a:t>
            </a:r>
            <a:r>
              <a:rPr lang="fr-FR" baseline="-25000" dirty="0" err="1" smtClean="0"/>
              <a:t>j</a:t>
            </a:r>
            <a:r>
              <a:rPr lang="fr-FR" dirty="0" smtClean="0"/>
              <a:t>=0.8 µm, </a:t>
            </a:r>
            <a:r>
              <a:rPr lang="fr-FR" dirty="0" err="1" smtClean="0"/>
              <a:t>v</a:t>
            </a:r>
            <a:r>
              <a:rPr lang="fr-FR" baseline="-25000" dirty="0" err="1" smtClean="0"/>
              <a:t>e</a:t>
            </a:r>
            <a:r>
              <a:rPr lang="fr-FR" dirty="0" smtClean="0"/>
              <a:t>=3.5x10</a:t>
            </a:r>
            <a:r>
              <a:rPr lang="fr-FR" baseline="30000" dirty="0" smtClean="0"/>
              <a:t>6</a:t>
            </a:r>
            <a:r>
              <a:rPr lang="fr-FR" dirty="0" smtClean="0"/>
              <a:t>, </a:t>
            </a:r>
            <a:r>
              <a:rPr lang="fr-FR" dirty="0" err="1" smtClean="0"/>
              <a:t>v</a:t>
            </a:r>
            <a:r>
              <a:rPr lang="fr-FR" baseline="-25000" dirty="0" err="1" smtClean="0"/>
              <a:t>h</a:t>
            </a:r>
            <a:r>
              <a:rPr lang="fr-FR" dirty="0" smtClean="0"/>
              <a:t>=1.9x10</a:t>
            </a:r>
            <a:r>
              <a:rPr lang="fr-FR" baseline="30000" dirty="0" smtClean="0"/>
              <a:t>6</a:t>
            </a:r>
            <a:r>
              <a:rPr lang="fr-FR" dirty="0" smtClean="0"/>
              <a:t>  short-circuit </a:t>
            </a:r>
            <a:r>
              <a:rPr lang="fr-FR" dirty="0" err="1" smtClean="0"/>
              <a:t>limit</a:t>
            </a:r>
            <a:r>
              <a:rPr lang="fr-FR" dirty="0" smtClean="0"/>
              <a:t> </a:t>
            </a:r>
            <a:r>
              <a:rPr lang="fr-FR" dirty="0" smtClean="0">
                <a:sym typeface="Wingdings" pitchFamily="2" charset="2"/>
              </a:rPr>
              <a:t></a:t>
            </a:r>
            <a:endParaRPr lang="fr-FR" dirty="0" smtClean="0"/>
          </a:p>
          <a:p>
            <a:pPr marL="0" indent="0" algn="ctr">
              <a:buNone/>
            </a:pPr>
            <a:r>
              <a:rPr lang="fr-FR" b="1" dirty="0" smtClean="0">
                <a:sym typeface="Wingdings" pitchFamily="2" charset="2"/>
              </a:rPr>
              <a:t>FWHM&lt; 50 </a:t>
            </a:r>
            <a:r>
              <a:rPr lang="fr-FR" b="1" dirty="0" err="1" smtClean="0">
                <a:sym typeface="Wingdings" pitchFamily="2" charset="2"/>
              </a:rPr>
              <a:t>ps</a:t>
            </a:r>
            <a:r>
              <a:rPr lang="fr-FR" b="1" dirty="0" smtClean="0">
                <a:sym typeface="Wingdings" pitchFamily="2" charset="2"/>
              </a:rPr>
              <a:t>, BW = 9 GHz !</a:t>
            </a:r>
            <a:endParaRPr lang="fr-FR" b="1" dirty="0"/>
          </a:p>
        </p:txBody>
      </p:sp>
      <p:sp>
        <p:nvSpPr>
          <p:cNvPr id="4" name="Espace réservé du pied de page 3"/>
          <p:cNvSpPr>
            <a:spLocks noGrp="1"/>
          </p:cNvSpPr>
          <p:nvPr>
            <p:ph type="ftr" sz="quarter" idx="4294967295"/>
          </p:nvPr>
        </p:nvSpPr>
        <p:spPr>
          <a:xfrm>
            <a:off x="5782851" y="6423273"/>
            <a:ext cx="2895600" cy="365125"/>
          </a:xfrm>
          <a:prstGeom prst="rect">
            <a:avLst/>
          </a:prstGeom>
        </p:spPr>
        <p:txBody>
          <a:bodyPr/>
          <a:lstStyle/>
          <a:p>
            <a:r>
              <a:rPr lang="fr-FR" dirty="0" err="1"/>
              <a:t>Response</a:t>
            </a:r>
            <a:r>
              <a:rPr lang="fr-FR" dirty="0"/>
              <a:t> time </a:t>
            </a:r>
            <a:r>
              <a:rPr lang="fr-FR" dirty="0" err="1"/>
              <a:t>measurements</a:t>
            </a:r>
            <a:r>
              <a:rPr lang="fr-FR" dirty="0"/>
              <a:t> in SWIR </a:t>
            </a:r>
            <a:r>
              <a:rPr lang="fr-FR" dirty="0" err="1"/>
              <a:t>HgCdTe</a:t>
            </a:r>
            <a:r>
              <a:rPr lang="fr-FR" dirty="0"/>
              <a:t> e-</a:t>
            </a:r>
            <a:r>
              <a:rPr lang="fr-FR" dirty="0" err="1"/>
              <a:t>APDs</a:t>
            </a:r>
            <a:r>
              <a:rPr lang="fr-FR" dirty="0"/>
              <a:t>, II-VI workshop 2013, J. </a:t>
            </a:r>
            <a:r>
              <a:rPr lang="fr-FR" dirty="0" err="1"/>
              <a:t>Rothman</a:t>
            </a:r>
            <a:endParaRPr lang="fr-FR" dirty="0"/>
          </a:p>
        </p:txBody>
      </p:sp>
      <p:sp>
        <p:nvSpPr>
          <p:cNvPr id="5" name="Espace réservé du numéro de diapositive 4"/>
          <p:cNvSpPr>
            <a:spLocks noGrp="1"/>
          </p:cNvSpPr>
          <p:nvPr>
            <p:ph type="sldNum" sz="quarter" idx="4294967295"/>
          </p:nvPr>
        </p:nvSpPr>
        <p:spPr>
          <a:xfrm>
            <a:off x="8557841" y="6429903"/>
            <a:ext cx="2133600" cy="365125"/>
          </a:xfrm>
          <a:prstGeom prst="rect">
            <a:avLst/>
          </a:prstGeom>
        </p:spPr>
        <p:txBody>
          <a:bodyPr/>
          <a:lstStyle/>
          <a:p>
            <a:pPr>
              <a:defRPr/>
            </a:pPr>
            <a:r>
              <a:rPr lang="fr-FR" smtClean="0"/>
              <a:t>| </a:t>
            </a:r>
            <a:fld id="{3F169D8C-C5DE-4464-9C56-26593AF832F4}" type="slidenum">
              <a:rPr lang="fr-FR" smtClean="0"/>
              <a:pPr>
                <a:defRPr/>
              </a:pPr>
              <a:t>49</a:t>
            </a:fld>
            <a:endParaRPr lang="fr-FR" dirty="0"/>
          </a:p>
        </p:txBody>
      </p:sp>
      <p:pic>
        <p:nvPicPr>
          <p:cNvPr id="8196"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t="4403" r="24962"/>
          <a:stretch/>
        </p:blipFill>
        <p:spPr bwMode="auto">
          <a:xfrm>
            <a:off x="1187624" y="1124744"/>
            <a:ext cx="6089595" cy="39882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2199"/>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06700" y="862013"/>
            <a:ext cx="6129338" cy="24622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6700" y="3190875"/>
            <a:ext cx="6129338" cy="2462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14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6925" y="2251075"/>
            <a:ext cx="2184400" cy="1668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49" name="Text Box 5"/>
          <p:cNvSpPr txBox="1">
            <a:spLocks noChangeArrowheads="1"/>
          </p:cNvSpPr>
          <p:nvPr/>
        </p:nvSpPr>
        <p:spPr bwMode="auto">
          <a:xfrm>
            <a:off x="227013" y="1712913"/>
            <a:ext cx="2265362" cy="825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fr-FR" sz="1600">
                <a:solidFill>
                  <a:srgbClr val="E81606"/>
                </a:solidFill>
                <a:latin typeface="Arial Rounded MT Bold" pitchFamily="34" charset="0"/>
              </a:rPr>
              <a:t>Internal photodetector gain M</a:t>
            </a:r>
          </a:p>
        </p:txBody>
      </p:sp>
      <p:sp>
        <p:nvSpPr>
          <p:cNvPr id="6150" name="AutoShape 6"/>
          <p:cNvSpPr>
            <a:spLocks noChangeArrowheads="1"/>
          </p:cNvSpPr>
          <p:nvPr/>
        </p:nvSpPr>
        <p:spPr bwMode="auto">
          <a:xfrm>
            <a:off x="1543050" y="2171700"/>
            <a:ext cx="1057275" cy="914400"/>
          </a:xfrm>
          <a:prstGeom prst="triangle">
            <a:avLst>
              <a:gd name="adj" fmla="val 50000"/>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6151" name="Text Box 7"/>
          <p:cNvSpPr txBox="1">
            <a:spLocks noChangeArrowheads="1"/>
          </p:cNvSpPr>
          <p:nvPr/>
        </p:nvSpPr>
        <p:spPr bwMode="auto">
          <a:xfrm>
            <a:off x="896938" y="3049588"/>
            <a:ext cx="493712"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fr-FR" sz="2400">
                <a:solidFill>
                  <a:srgbClr val="E81606"/>
                </a:solidFill>
                <a:latin typeface="Arial Rounded MT Bold" pitchFamily="34" charset="0"/>
              </a:rPr>
              <a:t>M</a:t>
            </a:r>
          </a:p>
        </p:txBody>
      </p:sp>
      <p:sp>
        <p:nvSpPr>
          <p:cNvPr id="6152" name="Text Box 8"/>
          <p:cNvSpPr txBox="1">
            <a:spLocks noChangeArrowheads="1"/>
          </p:cNvSpPr>
          <p:nvPr/>
        </p:nvSpPr>
        <p:spPr bwMode="auto">
          <a:xfrm>
            <a:off x="392113" y="5470525"/>
            <a:ext cx="8751887" cy="1027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eaLnBrk="1" hangingPunct="1">
              <a:spcBef>
                <a:spcPct val="20000"/>
              </a:spcBef>
            </a:pPr>
            <a:r>
              <a:rPr lang="en-US">
                <a:solidFill>
                  <a:srgbClr val="FF0000"/>
                </a:solidFill>
                <a:latin typeface="Arial Rounded MT Bold" pitchFamily="34" charset="0"/>
              </a:rPr>
              <a:t>The gain extracts the signal from the read-out nosie:</a:t>
            </a:r>
          </a:p>
          <a:p>
            <a:pPr algn="ctr" eaLnBrk="1" hangingPunct="1">
              <a:spcBef>
                <a:spcPct val="20000"/>
              </a:spcBef>
            </a:pPr>
            <a:r>
              <a:rPr lang="en-US">
                <a:latin typeface="Arial Rounded MT Bold" pitchFamily="34" charset="0"/>
              </a:rPr>
              <a:t>Low signals and/or high read-out noise :</a:t>
            </a:r>
          </a:p>
          <a:p>
            <a:pPr algn="ctr" eaLnBrk="1" hangingPunct="1">
              <a:spcBef>
                <a:spcPct val="20000"/>
              </a:spcBef>
            </a:pPr>
            <a:r>
              <a:rPr lang="en-US">
                <a:latin typeface="Arial Rounded MT Bold" pitchFamily="34" charset="0"/>
              </a:rPr>
              <a:t>0.001- 10 000 photons per observation time</a:t>
            </a:r>
          </a:p>
        </p:txBody>
      </p:sp>
      <p:sp>
        <p:nvSpPr>
          <p:cNvPr id="6153" name="Text Box 9"/>
          <p:cNvSpPr txBox="1">
            <a:spLocks noChangeArrowheads="1"/>
          </p:cNvSpPr>
          <p:nvPr/>
        </p:nvSpPr>
        <p:spPr bwMode="auto">
          <a:xfrm>
            <a:off x="6834188" y="1014413"/>
            <a:ext cx="22653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fr-FR">
                <a:solidFill>
                  <a:srgbClr val="E81606"/>
                </a:solidFill>
                <a:latin typeface="Arial Rounded MT Bold" pitchFamily="34" charset="0"/>
              </a:rPr>
              <a:t>M x Photon signal</a:t>
            </a:r>
          </a:p>
        </p:txBody>
      </p:sp>
      <p:sp>
        <p:nvSpPr>
          <p:cNvPr id="6154" name="Text Box 10"/>
          <p:cNvSpPr txBox="1">
            <a:spLocks noChangeArrowheads="1"/>
          </p:cNvSpPr>
          <p:nvPr/>
        </p:nvSpPr>
        <p:spPr bwMode="auto">
          <a:xfrm>
            <a:off x="7323138" y="3484563"/>
            <a:ext cx="1820862"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fr-FR">
                <a:solidFill>
                  <a:srgbClr val="00CC00"/>
                </a:solidFill>
                <a:latin typeface="Arial Rounded MT Bold" pitchFamily="34" charset="0"/>
              </a:rPr>
              <a:t>Measured signal</a:t>
            </a:r>
          </a:p>
        </p:txBody>
      </p:sp>
      <p:sp>
        <p:nvSpPr>
          <p:cNvPr id="6155" name="Text Box 11"/>
          <p:cNvSpPr txBox="1">
            <a:spLocks noChangeArrowheads="1"/>
          </p:cNvSpPr>
          <p:nvPr/>
        </p:nvSpPr>
        <p:spPr bwMode="auto">
          <a:xfrm>
            <a:off x="7031038" y="2230438"/>
            <a:ext cx="2112962"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fr-FR">
                <a:solidFill>
                  <a:schemeClr val="accent2"/>
                </a:solidFill>
                <a:latin typeface="Arial Rounded MT Bold" pitchFamily="34" charset="0"/>
              </a:rPr>
              <a:t>RO noise</a:t>
            </a:r>
          </a:p>
        </p:txBody>
      </p:sp>
      <p:sp>
        <p:nvSpPr>
          <p:cNvPr id="6156" name="Rectangle 12"/>
          <p:cNvSpPr>
            <a:spLocks noGrp="1" noChangeArrowheads="1"/>
          </p:cNvSpPr>
          <p:nvPr>
            <p:ph type="title" idx="4294967295"/>
          </p:nvPr>
        </p:nvSpPr>
        <p:spPr>
          <a:xfrm>
            <a:off x="395288" y="-17463"/>
            <a:ext cx="7696200" cy="1214438"/>
          </a:xfrm>
        </p:spPr>
        <p:txBody>
          <a:bodyPr/>
          <a:lstStyle/>
          <a:p>
            <a:pPr eaLnBrk="1" hangingPunct="1"/>
            <a:r>
              <a:rPr lang="fr-FR" smtClean="0"/>
              <a:t>Photodetection with gain M</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4050" y="877888"/>
            <a:ext cx="3825875"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7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5725" y="884238"/>
            <a:ext cx="3825875" cy="1536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2" name="Rectangle 4"/>
          <p:cNvSpPr>
            <a:spLocks noGrp="1" noChangeArrowheads="1"/>
          </p:cNvSpPr>
          <p:nvPr>
            <p:ph type="title" idx="4294967295"/>
          </p:nvPr>
        </p:nvSpPr>
        <p:spPr/>
        <p:txBody>
          <a:bodyPr/>
          <a:lstStyle/>
          <a:p>
            <a:pPr eaLnBrk="1" hangingPunct="1"/>
            <a:r>
              <a:rPr lang="fr-FR" smtClean="0"/>
              <a:t>Photodetector gain</a:t>
            </a:r>
          </a:p>
        </p:txBody>
      </p:sp>
      <p:sp>
        <p:nvSpPr>
          <p:cNvPr id="7173" name="Rectangle 5"/>
          <p:cNvSpPr>
            <a:spLocks noGrp="1" noChangeArrowheads="1"/>
          </p:cNvSpPr>
          <p:nvPr>
            <p:ph type="body" idx="4294967295"/>
          </p:nvPr>
        </p:nvSpPr>
        <p:spPr>
          <a:xfrm>
            <a:off x="817563" y="2392363"/>
            <a:ext cx="8326437" cy="1612900"/>
          </a:xfrm>
        </p:spPr>
        <p:txBody>
          <a:bodyPr/>
          <a:lstStyle/>
          <a:p>
            <a:pPr eaLnBrk="1" hangingPunct="1"/>
            <a:r>
              <a:rPr lang="fr-FR" smtClean="0">
                <a:solidFill>
                  <a:srgbClr val="0067A1"/>
                </a:solidFill>
              </a:rPr>
              <a:t>Amplifies the signal to avoid SNR degradation due to the noise in the read-out electronics</a:t>
            </a:r>
          </a:p>
          <a:p>
            <a:pPr eaLnBrk="1" hangingPunct="1"/>
            <a:r>
              <a:rPr lang="fr-FR" smtClean="0">
                <a:solidFill>
                  <a:srgbClr val="0067A1"/>
                </a:solidFill>
              </a:rPr>
              <a:t>Avoid loosing information … at best:</a:t>
            </a:r>
          </a:p>
        </p:txBody>
      </p:sp>
      <p:graphicFrame>
        <p:nvGraphicFramePr>
          <p:cNvPr id="124934" name="Object 6"/>
          <p:cNvGraphicFramePr>
            <a:graphicFrameLocks noChangeAspect="1"/>
          </p:cNvGraphicFramePr>
          <p:nvPr/>
        </p:nvGraphicFramePr>
        <p:xfrm>
          <a:off x="6197600" y="4157663"/>
          <a:ext cx="2663825" cy="952500"/>
        </p:xfrm>
        <a:graphic>
          <a:graphicData uri="http://schemas.openxmlformats.org/presentationml/2006/ole">
            <mc:AlternateContent xmlns:mc="http://schemas.openxmlformats.org/markup-compatibility/2006">
              <mc:Choice xmlns:v="urn:schemas-microsoft-com:vml" Requires="v">
                <p:oleObj spid="_x0000_s7359" name="Equation" r:id="rId5" imgW="1435100" imgH="508000" progId="Equation.3">
                  <p:embed/>
                </p:oleObj>
              </mc:Choice>
              <mc:Fallback>
                <p:oleObj name="Equation" r:id="rId5" imgW="1435100" imgH="508000" progId="Equation.3">
                  <p:embed/>
                  <p:pic>
                    <p:nvPicPr>
                      <p:cNvPr id="0" name="Object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97600" y="4157663"/>
                        <a:ext cx="2663825" cy="952500"/>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7175" name="AutoShape 8"/>
          <p:cNvSpPr>
            <a:spLocks noChangeArrowheads="1"/>
          </p:cNvSpPr>
          <p:nvPr/>
        </p:nvSpPr>
        <p:spPr bwMode="auto">
          <a:xfrm>
            <a:off x="4470400" y="898525"/>
            <a:ext cx="817563" cy="1519238"/>
          </a:xfrm>
          <a:prstGeom prst="rightArrow">
            <a:avLst>
              <a:gd name="adj1" fmla="val 67333"/>
              <a:gd name="adj2" fmla="val 33593"/>
            </a:avLst>
          </a:prstGeom>
          <a:noFill/>
          <a:ln w="9525" algn="ctr">
            <a:solidFill>
              <a:srgbClr val="E81606"/>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fr-FR"/>
          </a:p>
        </p:txBody>
      </p:sp>
      <p:sp>
        <p:nvSpPr>
          <p:cNvPr id="7176" name="Text Box 9"/>
          <p:cNvSpPr txBox="1">
            <a:spLocks noChangeArrowheads="1"/>
          </p:cNvSpPr>
          <p:nvPr/>
        </p:nvSpPr>
        <p:spPr bwMode="auto">
          <a:xfrm>
            <a:off x="4441825" y="1157288"/>
            <a:ext cx="822325" cy="895350"/>
          </a:xfrm>
          <a:prstGeom prst="rect">
            <a:avLst/>
          </a:prstGeom>
          <a:noFill/>
          <a:ln>
            <a:noFill/>
          </a:ln>
          <a:effectLst/>
          <a:extLst>
            <a:ext uri="{909E8E84-426E-40DD-AFC4-6F175D3DCCD1}">
              <a14:hiddenFill xmlns:a14="http://schemas.microsoft.com/office/drawing/2010/main">
                <a:solidFill>
                  <a:srgbClr val="E81606"/>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fr-FR" sz="2400">
                <a:solidFill>
                  <a:srgbClr val="E81606"/>
                </a:solidFill>
                <a:latin typeface="Arial Rounded MT Bold" pitchFamily="34" charset="0"/>
              </a:rPr>
              <a:t>PD </a:t>
            </a:r>
          </a:p>
          <a:p>
            <a:pPr eaLnBrk="1" hangingPunct="1">
              <a:spcBef>
                <a:spcPct val="20000"/>
              </a:spcBef>
            </a:pPr>
            <a:r>
              <a:rPr lang="fr-FR" sz="2400">
                <a:solidFill>
                  <a:srgbClr val="E81606"/>
                </a:solidFill>
                <a:latin typeface="Arial Rounded MT Bold" pitchFamily="34" charset="0"/>
              </a:rPr>
              <a:t>gain</a:t>
            </a:r>
          </a:p>
        </p:txBody>
      </p:sp>
      <p:grpSp>
        <p:nvGrpSpPr>
          <p:cNvPr id="124938" name="Group 10"/>
          <p:cNvGrpSpPr>
            <a:grpSpLocks/>
          </p:cNvGrpSpPr>
          <p:nvPr/>
        </p:nvGrpSpPr>
        <p:grpSpPr bwMode="auto">
          <a:xfrm>
            <a:off x="539750" y="3789363"/>
            <a:ext cx="4119563" cy="1628775"/>
            <a:chOff x="340" y="2387"/>
            <a:chExt cx="2595" cy="1026"/>
          </a:xfrm>
        </p:grpSpPr>
        <p:sp>
          <p:nvSpPr>
            <p:cNvPr id="7183" name="Text Box 11"/>
            <p:cNvSpPr txBox="1">
              <a:spLocks noChangeArrowheads="1"/>
            </p:cNvSpPr>
            <p:nvPr/>
          </p:nvSpPr>
          <p:spPr bwMode="auto">
            <a:xfrm>
              <a:off x="2699" y="3158"/>
              <a:ext cx="236"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FR"/>
                <a:t>M</a:t>
              </a:r>
            </a:p>
          </p:txBody>
        </p:sp>
        <p:sp>
          <p:nvSpPr>
            <p:cNvPr id="7184" name="Text Box 12"/>
            <p:cNvSpPr txBox="1">
              <a:spLocks noChangeArrowheads="1"/>
            </p:cNvSpPr>
            <p:nvPr/>
          </p:nvSpPr>
          <p:spPr bwMode="auto">
            <a:xfrm>
              <a:off x="2161" y="3182"/>
              <a:ext cx="404"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FR"/>
                <a:t>&lt;M&gt;</a:t>
              </a:r>
            </a:p>
          </p:txBody>
        </p:sp>
        <p:sp>
          <p:nvSpPr>
            <p:cNvPr id="7185" name="Line 13"/>
            <p:cNvSpPr>
              <a:spLocks noChangeShapeType="1"/>
            </p:cNvSpPr>
            <p:nvPr/>
          </p:nvSpPr>
          <p:spPr bwMode="auto">
            <a:xfrm flipV="1">
              <a:off x="888" y="2460"/>
              <a:ext cx="0" cy="723"/>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86" name="Line 14"/>
            <p:cNvSpPr>
              <a:spLocks noChangeShapeType="1"/>
            </p:cNvSpPr>
            <p:nvPr/>
          </p:nvSpPr>
          <p:spPr bwMode="auto">
            <a:xfrm>
              <a:off x="888" y="3183"/>
              <a:ext cx="1834" cy="2"/>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87" name="Text Box 15"/>
            <p:cNvSpPr txBox="1">
              <a:spLocks noChangeArrowheads="1"/>
            </p:cNvSpPr>
            <p:nvPr/>
          </p:nvSpPr>
          <p:spPr bwMode="auto">
            <a:xfrm>
              <a:off x="340" y="2387"/>
              <a:ext cx="428"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FR"/>
                <a:t>P(M)</a:t>
              </a:r>
            </a:p>
          </p:txBody>
        </p:sp>
        <p:pic>
          <p:nvPicPr>
            <p:cNvPr id="7188" name="Picture 16"/>
            <p:cNvPicPr>
              <a:picLocks noChangeAspect="1" noChangeArrowheads="1"/>
            </p:cNvPicPr>
            <p:nvPr/>
          </p:nvPicPr>
          <p:blipFill>
            <a:blip r:embed="rId7">
              <a:extLst>
                <a:ext uri="{28A0092B-C50C-407E-A947-70E740481C1C}">
                  <a14:useLocalDpi xmlns:a14="http://schemas.microsoft.com/office/drawing/2010/main" val="0"/>
                </a:ext>
              </a:extLst>
            </a:blip>
            <a:srcRect l="25340" t="9843" r="22849" b="1579"/>
            <a:stretch>
              <a:fillRect/>
            </a:stretch>
          </p:blipFill>
          <p:spPr bwMode="auto">
            <a:xfrm>
              <a:off x="1769" y="2445"/>
              <a:ext cx="973" cy="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89" name="Line 17"/>
            <p:cNvSpPr>
              <a:spLocks noChangeShapeType="1"/>
            </p:cNvSpPr>
            <p:nvPr/>
          </p:nvSpPr>
          <p:spPr bwMode="auto">
            <a:xfrm>
              <a:off x="2058" y="2905"/>
              <a:ext cx="350" cy="0"/>
            </a:xfrm>
            <a:prstGeom prst="line">
              <a:avLst/>
            </a:prstGeom>
            <a:noFill/>
            <a:ln w="9525">
              <a:solidFill>
                <a:schemeClr val="tx1"/>
              </a:solidFill>
              <a:round/>
              <a:headEnd type="triangle" w="med" len="me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7190" name="Text Box 18"/>
            <p:cNvSpPr txBox="1">
              <a:spLocks noChangeArrowheads="1"/>
            </p:cNvSpPr>
            <p:nvPr/>
          </p:nvSpPr>
          <p:spPr bwMode="auto">
            <a:xfrm>
              <a:off x="2183" y="2816"/>
              <a:ext cx="283" cy="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r>
                <a:rPr lang="fr-FR">
                  <a:latin typeface="Symbol" pitchFamily="18" charset="2"/>
                </a:rPr>
                <a:t>s</a:t>
              </a:r>
              <a:r>
                <a:rPr lang="fr-FR" baseline="-25000"/>
                <a:t>M</a:t>
              </a:r>
            </a:p>
          </p:txBody>
        </p:sp>
      </p:grpSp>
      <p:sp>
        <p:nvSpPr>
          <p:cNvPr id="124948" name="Text Box 20"/>
          <p:cNvSpPr txBox="1">
            <a:spLocks noChangeArrowheads="1"/>
          </p:cNvSpPr>
          <p:nvPr/>
        </p:nvSpPr>
        <p:spPr bwMode="auto">
          <a:xfrm>
            <a:off x="4440238" y="3937000"/>
            <a:ext cx="1530350" cy="641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solidFill>
                  <a:srgbClr val="0000CC"/>
                </a:solidFill>
              </a:rPr>
              <a:t>Excess noise</a:t>
            </a:r>
          </a:p>
          <a:p>
            <a:pPr eaLnBrk="1" hangingPunct="1"/>
            <a:r>
              <a:rPr lang="fr-FR">
                <a:solidFill>
                  <a:srgbClr val="0000CC"/>
                </a:solidFill>
              </a:rPr>
              <a:t>factor</a:t>
            </a:r>
          </a:p>
        </p:txBody>
      </p:sp>
      <p:sp>
        <p:nvSpPr>
          <p:cNvPr id="124949" name="Line 21"/>
          <p:cNvSpPr>
            <a:spLocks noChangeShapeType="1"/>
          </p:cNvSpPr>
          <p:nvPr/>
        </p:nvSpPr>
        <p:spPr bwMode="auto">
          <a:xfrm>
            <a:off x="4500563" y="4581525"/>
            <a:ext cx="1511300" cy="0"/>
          </a:xfrm>
          <a:prstGeom prst="line">
            <a:avLst/>
          </a:prstGeom>
          <a:noFill/>
          <a:ln w="9525">
            <a:solidFill>
              <a:srgbClr val="0000CC"/>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graphicFrame>
        <p:nvGraphicFramePr>
          <p:cNvPr id="124950" name="Object 22"/>
          <p:cNvGraphicFramePr>
            <a:graphicFrameLocks noChangeAspect="1"/>
          </p:cNvGraphicFramePr>
          <p:nvPr/>
        </p:nvGraphicFramePr>
        <p:xfrm>
          <a:off x="6145213" y="5589588"/>
          <a:ext cx="1531937" cy="738187"/>
        </p:xfrm>
        <a:graphic>
          <a:graphicData uri="http://schemas.openxmlformats.org/presentationml/2006/ole">
            <mc:AlternateContent xmlns:mc="http://schemas.openxmlformats.org/markup-compatibility/2006">
              <mc:Choice xmlns:v="urn:schemas-microsoft-com:vml" Requires="v">
                <p:oleObj spid="_x0000_s7360" name="Equation" r:id="rId8" imgW="825500" imgH="393700" progId="Equation.3">
                  <p:embed/>
                </p:oleObj>
              </mc:Choice>
              <mc:Fallback>
                <p:oleObj name="Equation" r:id="rId8" imgW="825500" imgH="393700" progId="Equation.3">
                  <p:embed/>
                  <p:pic>
                    <p:nvPicPr>
                      <p:cNvPr id="0" name="Object 2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145213" y="5589588"/>
                        <a:ext cx="1531937" cy="73818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24951" name="Text Box 23"/>
          <p:cNvSpPr txBox="1">
            <a:spLocks noChangeArrowheads="1"/>
          </p:cNvSpPr>
          <p:nvPr/>
        </p:nvSpPr>
        <p:spPr bwMode="auto">
          <a:xfrm>
            <a:off x="5099050" y="5208588"/>
            <a:ext cx="31432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a:solidFill>
                  <a:srgbClr val="0000CC"/>
                </a:solidFill>
              </a:rPr>
              <a:t>Information conservation FM </a:t>
            </a:r>
          </a:p>
        </p:txBody>
      </p:sp>
      <p:graphicFrame>
        <p:nvGraphicFramePr>
          <p:cNvPr id="124953" name="Object 25"/>
          <p:cNvGraphicFramePr>
            <a:graphicFrameLocks noChangeAspect="1"/>
          </p:cNvGraphicFramePr>
          <p:nvPr/>
        </p:nvGraphicFramePr>
        <p:xfrm>
          <a:off x="844550" y="5608638"/>
          <a:ext cx="3843338" cy="738187"/>
        </p:xfrm>
        <a:graphic>
          <a:graphicData uri="http://schemas.openxmlformats.org/presentationml/2006/ole">
            <mc:AlternateContent xmlns:mc="http://schemas.openxmlformats.org/markup-compatibility/2006">
              <mc:Choice xmlns:v="urn:schemas-microsoft-com:vml" Requires="v">
                <p:oleObj spid="_x0000_s7361" name="Equation" r:id="rId10" imgW="2070100" imgH="393700" progId="Equation.3">
                  <p:embed/>
                </p:oleObj>
              </mc:Choice>
              <mc:Fallback>
                <p:oleObj name="Equation" r:id="rId10" imgW="2070100" imgH="393700" progId="Equation.3">
                  <p:embed/>
                  <p:pic>
                    <p:nvPicPr>
                      <p:cNvPr id="0" name="Object 25"/>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44550" y="5608638"/>
                        <a:ext cx="3843338" cy="738187"/>
                      </a:xfrm>
                      <a:prstGeom prst="rect">
                        <a:avLst/>
                      </a:prstGeom>
                      <a:noFill/>
                      <a:ln w="9525">
                        <a:solidFill>
                          <a:srgbClr val="0000FF"/>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2493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494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24949"/>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12493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4951"/>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124950"/>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12495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4948" grpId="0"/>
      <p:bldP spid="124949" grpId="0" animBg="1"/>
      <p:bldP spid="1249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ext Box 3"/>
          <p:cNvSpPr txBox="1">
            <a:spLocks noChangeArrowheads="1"/>
          </p:cNvSpPr>
          <p:nvPr/>
        </p:nvSpPr>
        <p:spPr bwMode="auto">
          <a:xfrm>
            <a:off x="3670300" y="5129213"/>
            <a:ext cx="198120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dirty="0">
                <a:latin typeface="Arial" charset="0"/>
              </a:rPr>
              <a:t>Increasing </a:t>
            </a:r>
            <a:r>
              <a:rPr lang="en-GB" sz="1200" b="1" dirty="0" smtClean="0">
                <a:latin typeface="Arial" charset="0"/>
              </a:rPr>
              <a:t>Gain</a:t>
            </a:r>
            <a:endParaRPr lang="en-GB" sz="1200" b="1" dirty="0">
              <a:latin typeface="Arial" charset="0"/>
            </a:endParaRPr>
          </a:p>
        </p:txBody>
      </p:sp>
      <p:grpSp>
        <p:nvGrpSpPr>
          <p:cNvPr id="9219" name="Group 4"/>
          <p:cNvGrpSpPr>
            <a:grpSpLocks/>
          </p:cNvGrpSpPr>
          <p:nvPr/>
        </p:nvGrpSpPr>
        <p:grpSpPr bwMode="auto">
          <a:xfrm>
            <a:off x="1485900" y="1314450"/>
            <a:ext cx="6076950" cy="3609975"/>
            <a:chOff x="942" y="936"/>
            <a:chExt cx="3828" cy="2274"/>
          </a:xfrm>
        </p:grpSpPr>
        <p:sp>
          <p:nvSpPr>
            <p:cNvPr id="9242" name="Rectangle 5"/>
            <p:cNvSpPr>
              <a:spLocks noChangeArrowheads="1"/>
            </p:cNvSpPr>
            <p:nvPr/>
          </p:nvSpPr>
          <p:spPr bwMode="auto">
            <a:xfrm>
              <a:off x="942" y="936"/>
              <a:ext cx="3822" cy="2274"/>
            </a:xfrm>
            <a:prstGeom prst="rect">
              <a:avLst/>
            </a:prstGeom>
            <a:solidFill>
              <a:srgbClr val="C0C0C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9243" name="Line 6"/>
            <p:cNvSpPr>
              <a:spLocks noChangeShapeType="1"/>
            </p:cNvSpPr>
            <p:nvPr/>
          </p:nvSpPr>
          <p:spPr bwMode="auto">
            <a:xfrm>
              <a:off x="948" y="2754"/>
              <a:ext cx="38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44" name="Line 7"/>
            <p:cNvSpPr>
              <a:spLocks noChangeShapeType="1"/>
            </p:cNvSpPr>
            <p:nvPr/>
          </p:nvSpPr>
          <p:spPr bwMode="auto">
            <a:xfrm>
              <a:off x="948" y="2296"/>
              <a:ext cx="38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45" name="Line 8"/>
            <p:cNvSpPr>
              <a:spLocks noChangeShapeType="1"/>
            </p:cNvSpPr>
            <p:nvPr/>
          </p:nvSpPr>
          <p:spPr bwMode="auto">
            <a:xfrm>
              <a:off x="948" y="1840"/>
              <a:ext cx="38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46" name="Line 9"/>
            <p:cNvSpPr>
              <a:spLocks noChangeShapeType="1"/>
            </p:cNvSpPr>
            <p:nvPr/>
          </p:nvSpPr>
          <p:spPr bwMode="auto">
            <a:xfrm>
              <a:off x="948" y="1388"/>
              <a:ext cx="3822"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grpSp>
      <p:sp>
        <p:nvSpPr>
          <p:cNvPr id="9220" name="Text Box 10"/>
          <p:cNvSpPr txBox="1">
            <a:spLocks noChangeArrowheads="1"/>
          </p:cNvSpPr>
          <p:nvPr/>
        </p:nvSpPr>
        <p:spPr bwMode="auto">
          <a:xfrm>
            <a:off x="771525" y="1181100"/>
            <a:ext cx="752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100mV</a:t>
            </a:r>
          </a:p>
        </p:txBody>
      </p:sp>
      <p:sp>
        <p:nvSpPr>
          <p:cNvPr id="9221" name="Text Box 11"/>
          <p:cNvSpPr txBox="1">
            <a:spLocks noChangeArrowheads="1"/>
          </p:cNvSpPr>
          <p:nvPr/>
        </p:nvSpPr>
        <p:spPr bwMode="auto">
          <a:xfrm>
            <a:off x="815975" y="1873250"/>
            <a:ext cx="752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10mV</a:t>
            </a:r>
          </a:p>
        </p:txBody>
      </p:sp>
      <p:sp>
        <p:nvSpPr>
          <p:cNvPr id="9222" name="Text Box 12"/>
          <p:cNvSpPr txBox="1">
            <a:spLocks noChangeArrowheads="1"/>
          </p:cNvSpPr>
          <p:nvPr/>
        </p:nvSpPr>
        <p:spPr bwMode="auto">
          <a:xfrm>
            <a:off x="901700" y="2568575"/>
            <a:ext cx="752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1mV</a:t>
            </a:r>
          </a:p>
        </p:txBody>
      </p:sp>
      <p:sp>
        <p:nvSpPr>
          <p:cNvPr id="9223" name="Text Box 13"/>
          <p:cNvSpPr txBox="1">
            <a:spLocks noChangeArrowheads="1"/>
          </p:cNvSpPr>
          <p:nvPr/>
        </p:nvSpPr>
        <p:spPr bwMode="auto">
          <a:xfrm>
            <a:off x="777875" y="3311525"/>
            <a:ext cx="752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100</a:t>
            </a:r>
            <a:r>
              <a:rPr lang="en-GB" sz="1200" b="1">
                <a:latin typeface="Arial" charset="0"/>
                <a:cs typeface="Arial" charset="0"/>
              </a:rPr>
              <a:t>µ</a:t>
            </a:r>
            <a:r>
              <a:rPr lang="en-GB" sz="1200" b="1">
                <a:latin typeface="Arial" charset="0"/>
              </a:rPr>
              <a:t>V</a:t>
            </a:r>
          </a:p>
        </p:txBody>
      </p:sp>
      <p:sp>
        <p:nvSpPr>
          <p:cNvPr id="9224" name="Text Box 14"/>
          <p:cNvSpPr txBox="1">
            <a:spLocks noChangeArrowheads="1"/>
          </p:cNvSpPr>
          <p:nvPr/>
        </p:nvSpPr>
        <p:spPr bwMode="auto">
          <a:xfrm>
            <a:off x="879475" y="4070350"/>
            <a:ext cx="752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10</a:t>
            </a:r>
            <a:r>
              <a:rPr lang="en-GB" sz="1200" b="1">
                <a:latin typeface="Arial" charset="0"/>
                <a:cs typeface="Arial" charset="0"/>
              </a:rPr>
              <a:t>µ</a:t>
            </a:r>
            <a:r>
              <a:rPr lang="en-GB" sz="1200" b="1">
                <a:latin typeface="Arial" charset="0"/>
              </a:rPr>
              <a:t>V</a:t>
            </a:r>
          </a:p>
        </p:txBody>
      </p:sp>
      <p:sp>
        <p:nvSpPr>
          <p:cNvPr id="9225" name="Text Box 15"/>
          <p:cNvSpPr txBox="1">
            <a:spLocks noChangeArrowheads="1"/>
          </p:cNvSpPr>
          <p:nvPr/>
        </p:nvSpPr>
        <p:spPr bwMode="auto">
          <a:xfrm>
            <a:off x="946150" y="4794250"/>
            <a:ext cx="752475"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1</a:t>
            </a:r>
            <a:r>
              <a:rPr lang="en-GB" sz="1200" b="1">
                <a:latin typeface="Arial" charset="0"/>
                <a:cs typeface="Arial" charset="0"/>
              </a:rPr>
              <a:t>µ</a:t>
            </a:r>
            <a:r>
              <a:rPr lang="en-GB" sz="1200" b="1">
                <a:latin typeface="Arial" charset="0"/>
              </a:rPr>
              <a:t>V</a:t>
            </a:r>
          </a:p>
        </p:txBody>
      </p:sp>
      <p:sp>
        <p:nvSpPr>
          <p:cNvPr id="9226" name="Line 16"/>
          <p:cNvSpPr>
            <a:spLocks noChangeShapeType="1"/>
          </p:cNvSpPr>
          <p:nvPr/>
        </p:nvSpPr>
        <p:spPr bwMode="auto">
          <a:xfrm>
            <a:off x="3533775" y="5048250"/>
            <a:ext cx="2228850" cy="0"/>
          </a:xfrm>
          <a:prstGeom prst="line">
            <a:avLst/>
          </a:prstGeom>
          <a:noFill/>
          <a:ln w="2540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7" name="Line 17"/>
          <p:cNvSpPr>
            <a:spLocks noChangeShapeType="1"/>
          </p:cNvSpPr>
          <p:nvPr/>
        </p:nvSpPr>
        <p:spPr bwMode="auto">
          <a:xfrm flipV="1">
            <a:off x="2486025" y="1590675"/>
            <a:ext cx="5086350" cy="198120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8" name="Line 18"/>
          <p:cNvSpPr>
            <a:spLocks noChangeShapeType="1"/>
          </p:cNvSpPr>
          <p:nvPr/>
        </p:nvSpPr>
        <p:spPr bwMode="auto">
          <a:xfrm flipV="1">
            <a:off x="1511300" y="3568700"/>
            <a:ext cx="971550" cy="0"/>
          </a:xfrm>
          <a:prstGeom prst="line">
            <a:avLst/>
          </a:prstGeom>
          <a:noFill/>
          <a:ln w="19050">
            <a:solidFill>
              <a:srgbClr val="00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29" name="Rectangle 19" descr="10%"/>
          <p:cNvSpPr>
            <a:spLocks noChangeArrowheads="1"/>
          </p:cNvSpPr>
          <p:nvPr/>
        </p:nvSpPr>
        <p:spPr bwMode="auto">
          <a:xfrm>
            <a:off x="1485900" y="3752850"/>
            <a:ext cx="6067425" cy="1171575"/>
          </a:xfrm>
          <a:prstGeom prst="rect">
            <a:avLst/>
          </a:prstGeom>
          <a:pattFill prst="pct10">
            <a:fgClr>
              <a:schemeClr val="tx1">
                <a:alpha val="54117"/>
              </a:schemeClr>
            </a:fgClr>
            <a:bgClr>
              <a:schemeClr val="bg1">
                <a:alpha val="54117"/>
              </a:schemeClr>
            </a:bgClr>
          </a:pattFill>
          <a:ln w="9525">
            <a:solidFill>
              <a:srgbClr val="FF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dirty="0"/>
          </a:p>
        </p:txBody>
      </p:sp>
      <p:sp>
        <p:nvSpPr>
          <p:cNvPr id="9230" name="Line 20"/>
          <p:cNvSpPr>
            <a:spLocks noChangeShapeType="1"/>
          </p:cNvSpPr>
          <p:nvPr/>
        </p:nvSpPr>
        <p:spPr bwMode="auto">
          <a:xfrm flipV="1">
            <a:off x="2501900" y="2322513"/>
            <a:ext cx="5048250" cy="1960562"/>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1" name="Line 21"/>
          <p:cNvSpPr>
            <a:spLocks noChangeShapeType="1"/>
          </p:cNvSpPr>
          <p:nvPr/>
        </p:nvSpPr>
        <p:spPr bwMode="auto">
          <a:xfrm flipV="1">
            <a:off x="1498600" y="4279900"/>
            <a:ext cx="1000125" cy="0"/>
          </a:xfrm>
          <a:prstGeom prst="line">
            <a:avLst/>
          </a:prstGeom>
          <a:noFill/>
          <a:ln w="1905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2" name="Text Box 22"/>
          <p:cNvSpPr txBox="1">
            <a:spLocks noChangeArrowheads="1"/>
          </p:cNvSpPr>
          <p:nvPr/>
        </p:nvSpPr>
        <p:spPr bwMode="auto">
          <a:xfrm>
            <a:off x="3959225" y="1730375"/>
            <a:ext cx="2400300"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300" b="1" dirty="0">
                <a:solidFill>
                  <a:srgbClr val="3333FF"/>
                </a:solidFill>
                <a:latin typeface="Arial" charset="0"/>
              </a:rPr>
              <a:t>Signal (100 </a:t>
            </a:r>
            <a:r>
              <a:rPr lang="en-GB" sz="1300" b="1" dirty="0" smtClean="0">
                <a:solidFill>
                  <a:srgbClr val="3333FF"/>
                </a:solidFill>
                <a:latin typeface="Arial" charset="0"/>
              </a:rPr>
              <a:t>photons)</a:t>
            </a:r>
            <a:endParaRPr lang="en-GB" sz="1300" b="1" dirty="0">
              <a:solidFill>
                <a:srgbClr val="3333FF"/>
              </a:solidFill>
              <a:latin typeface="Arial" charset="0"/>
            </a:endParaRPr>
          </a:p>
        </p:txBody>
      </p:sp>
      <p:sp>
        <p:nvSpPr>
          <p:cNvPr id="9233" name="Text Box 23"/>
          <p:cNvSpPr txBox="1">
            <a:spLocks noChangeArrowheads="1"/>
          </p:cNvSpPr>
          <p:nvPr/>
        </p:nvSpPr>
        <p:spPr bwMode="auto">
          <a:xfrm>
            <a:off x="6350000" y="3073400"/>
            <a:ext cx="1152525"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dirty="0">
                <a:solidFill>
                  <a:srgbClr val="FF3300"/>
                </a:solidFill>
                <a:latin typeface="Arial" charset="0"/>
              </a:rPr>
              <a:t>Photon noise (</a:t>
            </a:r>
            <a:r>
              <a:rPr lang="en-GB" sz="1200" b="1" dirty="0" smtClean="0">
                <a:solidFill>
                  <a:srgbClr val="FF3300"/>
                </a:solidFill>
                <a:latin typeface="Arial" charset="0"/>
              </a:rPr>
              <a:t>10 </a:t>
            </a:r>
            <a:r>
              <a:rPr lang="en-GB" sz="1200" b="1" dirty="0" err="1" smtClean="0">
                <a:solidFill>
                  <a:srgbClr val="FF3300"/>
                </a:solidFill>
                <a:latin typeface="Arial" charset="0"/>
              </a:rPr>
              <a:t>x√QE</a:t>
            </a:r>
            <a:r>
              <a:rPr lang="en-GB" sz="1200" b="1" dirty="0" smtClean="0">
                <a:solidFill>
                  <a:srgbClr val="FF3300"/>
                </a:solidFill>
                <a:latin typeface="Arial" charset="0"/>
              </a:rPr>
              <a:t>)</a:t>
            </a:r>
            <a:endParaRPr lang="en-GB" sz="1200" b="1" dirty="0">
              <a:solidFill>
                <a:srgbClr val="FF3300"/>
              </a:solidFill>
              <a:latin typeface="Arial" charset="0"/>
            </a:endParaRPr>
          </a:p>
        </p:txBody>
      </p:sp>
      <p:sp>
        <p:nvSpPr>
          <p:cNvPr id="9234" name="Line 24"/>
          <p:cNvSpPr>
            <a:spLocks noChangeShapeType="1"/>
          </p:cNvSpPr>
          <p:nvPr/>
        </p:nvSpPr>
        <p:spPr bwMode="auto">
          <a:xfrm>
            <a:off x="5514975" y="2057400"/>
            <a:ext cx="142875" cy="171450"/>
          </a:xfrm>
          <a:prstGeom prst="line">
            <a:avLst/>
          </a:prstGeom>
          <a:noFill/>
          <a:ln w="952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5" name="Line 25"/>
          <p:cNvSpPr>
            <a:spLocks noChangeShapeType="1"/>
          </p:cNvSpPr>
          <p:nvPr/>
        </p:nvSpPr>
        <p:spPr bwMode="auto">
          <a:xfrm flipH="1" flipV="1">
            <a:off x="6315075" y="2886075"/>
            <a:ext cx="142875" cy="18097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6" name="Text Box 26"/>
          <p:cNvSpPr txBox="1">
            <a:spLocks noChangeArrowheads="1"/>
          </p:cNvSpPr>
          <p:nvPr/>
        </p:nvSpPr>
        <p:spPr bwMode="auto">
          <a:xfrm>
            <a:off x="5178425" y="3740150"/>
            <a:ext cx="2171700" cy="274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Electronic noise floor (FN)</a:t>
            </a:r>
          </a:p>
        </p:txBody>
      </p:sp>
      <p:sp>
        <p:nvSpPr>
          <p:cNvPr id="9237" name="Text Box 27"/>
          <p:cNvSpPr txBox="1">
            <a:spLocks noChangeArrowheads="1"/>
          </p:cNvSpPr>
          <p:nvPr/>
        </p:nvSpPr>
        <p:spPr bwMode="auto">
          <a:xfrm>
            <a:off x="123825" y="2859088"/>
            <a:ext cx="1314450" cy="2746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a:latin typeface="Arial" charset="0"/>
              </a:rPr>
              <a:t>Output voltage</a:t>
            </a:r>
          </a:p>
        </p:txBody>
      </p:sp>
      <p:sp>
        <p:nvSpPr>
          <p:cNvPr id="9238" name="Line 28"/>
          <p:cNvSpPr>
            <a:spLocks noChangeShapeType="1"/>
          </p:cNvSpPr>
          <p:nvPr/>
        </p:nvSpPr>
        <p:spPr bwMode="auto">
          <a:xfrm flipV="1">
            <a:off x="2514600" y="2212975"/>
            <a:ext cx="5038725" cy="2044700"/>
          </a:xfrm>
          <a:custGeom>
            <a:avLst/>
            <a:gdLst>
              <a:gd name="connsiteX0" fmla="*/ 0 w 5038725"/>
              <a:gd name="connsiteY0" fmla="*/ 0 h 2095500"/>
              <a:gd name="connsiteX1" fmla="*/ 5038725 w 5038725"/>
              <a:gd name="connsiteY1" fmla="*/ 2095500 h 2095500"/>
              <a:gd name="connsiteX0" fmla="*/ 0 w 5038725"/>
              <a:gd name="connsiteY0" fmla="*/ 0 h 2095500"/>
              <a:gd name="connsiteX1" fmla="*/ 1457960 w 5038725"/>
              <a:gd name="connsiteY1" fmla="*/ 640715 h 2095500"/>
              <a:gd name="connsiteX2" fmla="*/ 5038725 w 5038725"/>
              <a:gd name="connsiteY2" fmla="*/ 2095500 h 2095500"/>
              <a:gd name="connsiteX0" fmla="*/ 0 w 5038725"/>
              <a:gd name="connsiteY0" fmla="*/ 0 h 2044700"/>
              <a:gd name="connsiteX1" fmla="*/ 1457960 w 5038725"/>
              <a:gd name="connsiteY1" fmla="*/ 640715 h 2044700"/>
              <a:gd name="connsiteX2" fmla="*/ 5038725 w 5038725"/>
              <a:gd name="connsiteY2" fmla="*/ 2044700 h 2044700"/>
              <a:gd name="connsiteX0" fmla="*/ 0 w 5038725"/>
              <a:gd name="connsiteY0" fmla="*/ 0 h 2044700"/>
              <a:gd name="connsiteX1" fmla="*/ 1447800 w 5038725"/>
              <a:gd name="connsiteY1" fmla="*/ 610235 h 2044700"/>
              <a:gd name="connsiteX2" fmla="*/ 5038725 w 5038725"/>
              <a:gd name="connsiteY2" fmla="*/ 2044700 h 2044700"/>
            </a:gdLst>
            <a:ahLst/>
            <a:cxnLst>
              <a:cxn ang="0">
                <a:pos x="connsiteX0" y="connsiteY0"/>
              </a:cxn>
              <a:cxn ang="0">
                <a:pos x="connsiteX1" y="connsiteY1"/>
              </a:cxn>
              <a:cxn ang="0">
                <a:pos x="connsiteX2" y="connsiteY2"/>
              </a:cxn>
            </a:cxnLst>
            <a:rect l="l" t="t" r="r" b="b"/>
            <a:pathLst>
              <a:path w="5038725" h="2044700">
                <a:moveTo>
                  <a:pt x="0" y="0"/>
                </a:moveTo>
                <a:lnTo>
                  <a:pt x="1447800" y="610235"/>
                </a:lnTo>
                <a:cubicBezTo>
                  <a:pt x="1608455" y="668020"/>
                  <a:pt x="3359150" y="1346200"/>
                  <a:pt x="5038725" y="2044700"/>
                </a:cubicBezTo>
              </a:path>
            </a:pathLst>
          </a:custGeom>
          <a:noFill/>
          <a:ln w="19050">
            <a:solidFill>
              <a:srgbClr val="FF0000"/>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9239" name="Text Box 29"/>
          <p:cNvSpPr txBox="1">
            <a:spLocks noChangeArrowheads="1"/>
          </p:cNvSpPr>
          <p:nvPr/>
        </p:nvSpPr>
        <p:spPr bwMode="auto">
          <a:xfrm>
            <a:off x="7606145" y="2549167"/>
            <a:ext cx="1495425" cy="11079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200" b="1" dirty="0">
                <a:latin typeface="Arial" charset="0"/>
              </a:rPr>
              <a:t>Variance in gain multiplies photon </a:t>
            </a:r>
            <a:r>
              <a:rPr lang="en-GB" sz="1200" b="1" dirty="0" smtClean="0">
                <a:latin typeface="Arial" charset="0"/>
              </a:rPr>
              <a:t>noise </a:t>
            </a:r>
            <a:r>
              <a:rPr lang="en-GB" sz="1200" b="1" dirty="0" err="1" smtClean="0">
                <a:latin typeface="Arial" charset="0"/>
              </a:rPr>
              <a:t>x√</a:t>
            </a:r>
            <a:r>
              <a:rPr lang="en-GB" sz="1200" b="1" dirty="0" err="1">
                <a:latin typeface="Arial" charset="0"/>
              </a:rPr>
              <a:t>F</a:t>
            </a:r>
            <a:endParaRPr lang="en-GB" sz="1200" dirty="0"/>
          </a:p>
          <a:p>
            <a:pPr eaLnBrk="1" hangingPunct="1">
              <a:spcBef>
                <a:spcPct val="50000"/>
              </a:spcBef>
            </a:pPr>
            <a:r>
              <a:rPr lang="en-GB" sz="1200" b="1" dirty="0" smtClean="0">
                <a:latin typeface="Arial" charset="0"/>
              </a:rPr>
              <a:t>(F=APD excess  </a:t>
            </a:r>
            <a:r>
              <a:rPr lang="en-GB" sz="1200" b="1" dirty="0">
                <a:latin typeface="Arial" charset="0"/>
              </a:rPr>
              <a:t>Noise </a:t>
            </a:r>
            <a:r>
              <a:rPr lang="en-GB" sz="1200" b="1" dirty="0" smtClean="0">
                <a:latin typeface="Arial" charset="0"/>
              </a:rPr>
              <a:t>Factor)</a:t>
            </a:r>
            <a:endParaRPr lang="en-GB" dirty="0"/>
          </a:p>
        </p:txBody>
      </p:sp>
      <p:sp>
        <p:nvSpPr>
          <p:cNvPr id="9240" name="Line 30"/>
          <p:cNvSpPr>
            <a:spLocks noChangeShapeType="1"/>
          </p:cNvSpPr>
          <p:nvPr/>
        </p:nvSpPr>
        <p:spPr bwMode="auto">
          <a:xfrm flipH="1" flipV="1">
            <a:off x="7599677" y="2212975"/>
            <a:ext cx="528320" cy="288925"/>
          </a:xfrm>
          <a:prstGeom prst="line">
            <a:avLst/>
          </a:prstGeom>
          <a:noFill/>
          <a:ln w="9525">
            <a:solidFill>
              <a:srgbClr val="FF0000"/>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1" name="Rectangle 25"/>
          <p:cNvSpPr>
            <a:spLocks noChangeArrowheads="1"/>
          </p:cNvSpPr>
          <p:nvPr/>
        </p:nvSpPr>
        <p:spPr bwMode="auto">
          <a:xfrm>
            <a:off x="1704181" y="5419641"/>
            <a:ext cx="5649912" cy="954107"/>
          </a:xfrm>
          <a:prstGeom prst="rect">
            <a:avLst/>
          </a:prstGeom>
          <a:solidFill>
            <a:srgbClr val="FFFF99"/>
          </a:solidFill>
          <a:ln w="9525" algn="ctr">
            <a:solidFill>
              <a:schemeClr val="tx1"/>
            </a:solidFill>
            <a:miter lim="800000"/>
            <a:headEnd/>
            <a:tailEnd/>
          </a:ln>
        </p:spPr>
        <p:txBody>
          <a:bodyPr wrap="square" anchor="ctr">
            <a:spAutoFit/>
          </a:bodyPr>
          <a:lstStyle/>
          <a:p>
            <a:pPr algn="ctr" eaLnBrk="0" hangingPunct="0">
              <a:tabLst>
                <a:tab pos="-457200" algn="l"/>
                <a:tab pos="457200" algn="l"/>
                <a:tab pos="914400" algn="l"/>
              </a:tabLst>
            </a:pPr>
            <a:r>
              <a:rPr lang="en-GB" sz="1400" b="1" dirty="0" smtClean="0">
                <a:solidFill>
                  <a:srgbClr val="000000"/>
                </a:solidFill>
                <a:cs typeface="Arial" charset="0"/>
              </a:rPr>
              <a:t>The object of avalanche gain is to increase the signal and photon noise above the fixed noise of the system</a:t>
            </a:r>
          </a:p>
          <a:p>
            <a:pPr algn="ctr" eaLnBrk="0" hangingPunct="0">
              <a:tabLst>
                <a:tab pos="-457200" algn="l"/>
                <a:tab pos="457200" algn="l"/>
                <a:tab pos="914400" algn="l"/>
              </a:tabLst>
            </a:pPr>
            <a:r>
              <a:rPr lang="en-GB" sz="1400" b="1" dirty="0" smtClean="0">
                <a:solidFill>
                  <a:srgbClr val="000000"/>
                </a:solidFill>
                <a:cs typeface="Arial" charset="0"/>
              </a:rPr>
              <a:t>QEFR=QE/F should be maximal</a:t>
            </a:r>
          </a:p>
          <a:p>
            <a:pPr algn="ctr" eaLnBrk="0" hangingPunct="0">
              <a:tabLst>
                <a:tab pos="-457200" algn="l"/>
                <a:tab pos="457200" algn="l"/>
                <a:tab pos="914400" algn="l"/>
              </a:tabLst>
            </a:pPr>
            <a:r>
              <a:rPr lang="en-GB" sz="1400" b="1" dirty="0" smtClean="0">
                <a:solidFill>
                  <a:srgbClr val="000000"/>
                </a:solidFill>
                <a:cs typeface="Arial" charset="0"/>
              </a:rPr>
              <a:t>Dark current noise should be minimal</a:t>
            </a:r>
            <a:endParaRPr lang="en-GB" sz="1400" b="1" dirty="0">
              <a:cs typeface="Arial" charset="0"/>
            </a:endParaRPr>
          </a:p>
        </p:txBody>
      </p:sp>
      <p:sp>
        <p:nvSpPr>
          <p:cNvPr id="32" name="Rectangle 142"/>
          <p:cNvSpPr>
            <a:spLocks noChangeArrowheads="1"/>
          </p:cNvSpPr>
          <p:nvPr/>
        </p:nvSpPr>
        <p:spPr bwMode="auto">
          <a:xfrm>
            <a:off x="1881741" y="811654"/>
            <a:ext cx="5462827" cy="5095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r>
              <a:rPr lang="en-GB" sz="2000" b="1" dirty="0"/>
              <a:t>Avalanche gain </a:t>
            </a:r>
            <a:r>
              <a:rPr lang="en-GB" sz="2000" b="1" dirty="0" smtClean="0"/>
              <a:t>with low excess noise</a:t>
            </a:r>
            <a:endParaRPr lang="en-GB" sz="1600" b="1" dirty="0"/>
          </a:p>
        </p:txBody>
      </p:sp>
      <p:pic>
        <p:nvPicPr>
          <p:cNvPr id="33" name="Picture 11"/>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0197" y="0"/>
            <a:ext cx="2184400" cy="166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4" name="Text Box 12"/>
          <p:cNvSpPr txBox="1">
            <a:spLocks noChangeArrowheads="1"/>
          </p:cNvSpPr>
          <p:nvPr/>
        </p:nvSpPr>
        <p:spPr bwMode="auto">
          <a:xfrm>
            <a:off x="2570908" y="192051"/>
            <a:ext cx="3815468" cy="3385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spcBef>
                <a:spcPct val="20000"/>
              </a:spcBef>
            </a:pPr>
            <a:r>
              <a:rPr lang="en-US" sz="1600" dirty="0" err="1">
                <a:solidFill>
                  <a:srgbClr val="0000FF"/>
                </a:solidFill>
                <a:latin typeface="Arial Rounded MT Bold" pitchFamily="34" charset="0"/>
              </a:rPr>
              <a:t>MxSignal</a:t>
            </a:r>
            <a:r>
              <a:rPr lang="en-US" sz="1600" dirty="0">
                <a:solidFill>
                  <a:srgbClr val="FF0000"/>
                </a:solidFill>
                <a:latin typeface="Arial Rounded MT Bold" pitchFamily="34" charset="0"/>
              </a:rPr>
              <a:t>+ Read out </a:t>
            </a:r>
            <a:r>
              <a:rPr lang="en-US" sz="1600" dirty="0" smtClean="0">
                <a:solidFill>
                  <a:srgbClr val="FF0000"/>
                </a:solidFill>
                <a:latin typeface="Arial Rounded MT Bold" pitchFamily="34" charset="0"/>
              </a:rPr>
              <a:t>noise (Noise floor) </a:t>
            </a:r>
            <a:endParaRPr lang="en-US" sz="1600" dirty="0">
              <a:solidFill>
                <a:srgbClr val="FF0000"/>
              </a:solidFill>
              <a:latin typeface="Arial Rounded MT Bold" pitchFamily="34" charset="0"/>
            </a:endParaRPr>
          </a:p>
        </p:txBody>
      </p:sp>
      <p:sp>
        <p:nvSpPr>
          <p:cNvPr id="35" name="Line 28"/>
          <p:cNvSpPr>
            <a:spLocks noChangeShapeType="1"/>
          </p:cNvSpPr>
          <p:nvPr/>
        </p:nvSpPr>
        <p:spPr bwMode="auto">
          <a:xfrm flipV="1">
            <a:off x="2566670" y="1822450"/>
            <a:ext cx="4966335" cy="2406650"/>
          </a:xfrm>
          <a:custGeom>
            <a:avLst/>
            <a:gdLst>
              <a:gd name="connsiteX0" fmla="*/ 0 w 4935855"/>
              <a:gd name="connsiteY0" fmla="*/ 0 h 2355850"/>
              <a:gd name="connsiteX1" fmla="*/ 4935855 w 4935855"/>
              <a:gd name="connsiteY1" fmla="*/ 2355850 h 2355850"/>
              <a:gd name="connsiteX0" fmla="*/ 0 w 4935855"/>
              <a:gd name="connsiteY0" fmla="*/ 0 h 2355850"/>
              <a:gd name="connsiteX1" fmla="*/ 877570 w 4935855"/>
              <a:gd name="connsiteY1" fmla="*/ 459740 h 2355850"/>
              <a:gd name="connsiteX2" fmla="*/ 4935855 w 4935855"/>
              <a:gd name="connsiteY2" fmla="*/ 2355850 h 2355850"/>
              <a:gd name="connsiteX0" fmla="*/ 0 w 4966335"/>
              <a:gd name="connsiteY0" fmla="*/ 0 h 2406650"/>
              <a:gd name="connsiteX1" fmla="*/ 877570 w 4966335"/>
              <a:gd name="connsiteY1" fmla="*/ 459740 h 2406650"/>
              <a:gd name="connsiteX2" fmla="*/ 4966335 w 4966335"/>
              <a:gd name="connsiteY2" fmla="*/ 2406650 h 2406650"/>
              <a:gd name="connsiteX0" fmla="*/ 0 w 4966335"/>
              <a:gd name="connsiteY0" fmla="*/ 0 h 2406650"/>
              <a:gd name="connsiteX1" fmla="*/ 877570 w 4966335"/>
              <a:gd name="connsiteY1" fmla="*/ 459740 h 2406650"/>
              <a:gd name="connsiteX2" fmla="*/ 2025650 w 4966335"/>
              <a:gd name="connsiteY2" fmla="*/ 1079500 h 2406650"/>
              <a:gd name="connsiteX3" fmla="*/ 4966335 w 4966335"/>
              <a:gd name="connsiteY3" fmla="*/ 2406650 h 2406650"/>
            </a:gdLst>
            <a:ahLst/>
            <a:cxnLst>
              <a:cxn ang="0">
                <a:pos x="connsiteX0" y="connsiteY0"/>
              </a:cxn>
              <a:cxn ang="0">
                <a:pos x="connsiteX1" y="connsiteY1"/>
              </a:cxn>
              <a:cxn ang="0">
                <a:pos x="connsiteX2" y="connsiteY2"/>
              </a:cxn>
              <a:cxn ang="0">
                <a:pos x="connsiteX3" y="connsiteY3"/>
              </a:cxn>
            </a:cxnLst>
            <a:rect l="l" t="t" r="r" b="b"/>
            <a:pathLst>
              <a:path w="4966335" h="2406650">
                <a:moveTo>
                  <a:pt x="0" y="0"/>
                </a:moveTo>
                <a:cubicBezTo>
                  <a:pt x="306070" y="146473"/>
                  <a:pt x="571500" y="313267"/>
                  <a:pt x="877570" y="459740"/>
                </a:cubicBezTo>
                <a:cubicBezTo>
                  <a:pt x="1273810" y="656167"/>
                  <a:pt x="1629410" y="883073"/>
                  <a:pt x="2025650" y="1079500"/>
                </a:cubicBezTo>
                <a:lnTo>
                  <a:pt x="4966335" y="2406650"/>
                </a:lnTo>
              </a:path>
            </a:pathLst>
          </a:custGeom>
          <a:noFill/>
          <a:ln w="19050">
            <a:solidFill>
              <a:srgbClr val="CC0099"/>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6" name="Line 18"/>
          <p:cNvSpPr>
            <a:spLocks noChangeShapeType="1"/>
          </p:cNvSpPr>
          <p:nvPr/>
        </p:nvSpPr>
        <p:spPr bwMode="auto">
          <a:xfrm flipV="1">
            <a:off x="1498600" y="3721100"/>
            <a:ext cx="971550" cy="0"/>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7" name="Line 17"/>
          <p:cNvSpPr>
            <a:spLocks noChangeShapeType="1"/>
          </p:cNvSpPr>
          <p:nvPr/>
        </p:nvSpPr>
        <p:spPr bwMode="auto">
          <a:xfrm flipV="1">
            <a:off x="2486025" y="1730375"/>
            <a:ext cx="5086350" cy="1981200"/>
          </a:xfrm>
          <a:prstGeom prst="line">
            <a:avLst/>
          </a:prstGeom>
          <a:noFill/>
          <a:ln w="19050">
            <a:solidFill>
              <a:srgbClr val="0000FF"/>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38" name="Text Box 22"/>
          <p:cNvSpPr txBox="1">
            <a:spLocks noChangeArrowheads="1"/>
          </p:cNvSpPr>
          <p:nvPr/>
        </p:nvSpPr>
        <p:spPr bwMode="auto">
          <a:xfrm>
            <a:off x="7648575" y="1462579"/>
            <a:ext cx="141713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300" b="1" dirty="0">
                <a:solidFill>
                  <a:srgbClr val="3333FF"/>
                </a:solidFill>
                <a:latin typeface="Arial" charset="0"/>
              </a:rPr>
              <a:t>Signal </a:t>
            </a:r>
            <a:r>
              <a:rPr lang="en-GB" sz="1300" b="1" dirty="0" smtClean="0">
                <a:solidFill>
                  <a:srgbClr val="3333FF"/>
                </a:solidFill>
                <a:latin typeface="Arial" charset="0"/>
              </a:rPr>
              <a:t>x QE</a:t>
            </a:r>
            <a:endParaRPr lang="en-GB" sz="1300" b="1" dirty="0">
              <a:solidFill>
                <a:srgbClr val="3333FF"/>
              </a:solidFill>
              <a:latin typeface="Arial" charset="0"/>
            </a:endParaRPr>
          </a:p>
        </p:txBody>
      </p:sp>
      <p:sp>
        <p:nvSpPr>
          <p:cNvPr id="39" name="Text Box 22"/>
          <p:cNvSpPr txBox="1">
            <a:spLocks noChangeArrowheads="1"/>
          </p:cNvSpPr>
          <p:nvPr/>
        </p:nvSpPr>
        <p:spPr bwMode="auto">
          <a:xfrm rot="1832443">
            <a:off x="7439749" y="2231365"/>
            <a:ext cx="141713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300" b="1" dirty="0" smtClean="0">
                <a:solidFill>
                  <a:srgbClr val="FF0000"/>
                </a:solidFill>
                <a:latin typeface="Arial" charset="0"/>
              </a:rPr>
              <a:t>Low F</a:t>
            </a:r>
            <a:endParaRPr lang="en-GB" sz="1300" b="1" dirty="0">
              <a:solidFill>
                <a:srgbClr val="FF0000"/>
              </a:solidFill>
              <a:latin typeface="Arial" charset="0"/>
            </a:endParaRPr>
          </a:p>
        </p:txBody>
      </p:sp>
      <p:sp>
        <p:nvSpPr>
          <p:cNvPr id="40" name="Text Box 22"/>
          <p:cNvSpPr txBox="1">
            <a:spLocks noChangeArrowheads="1"/>
          </p:cNvSpPr>
          <p:nvPr/>
        </p:nvSpPr>
        <p:spPr bwMode="auto">
          <a:xfrm rot="2090048">
            <a:off x="7727893" y="2178317"/>
            <a:ext cx="1417139" cy="292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GB" sz="1300" b="1" dirty="0" smtClean="0">
                <a:solidFill>
                  <a:srgbClr val="CC0099"/>
                </a:solidFill>
                <a:latin typeface="Arial" charset="0"/>
              </a:rPr>
              <a:t>High F</a:t>
            </a:r>
            <a:endParaRPr lang="en-GB" sz="1300" b="1" dirty="0">
              <a:solidFill>
                <a:srgbClr val="CC0099"/>
              </a:solidFill>
              <a:latin typeface="Arial" charset="0"/>
            </a:endParaRPr>
          </a:p>
        </p:txBody>
      </p:sp>
      <p:sp>
        <p:nvSpPr>
          <p:cNvPr id="41" name="Line 30"/>
          <p:cNvSpPr>
            <a:spLocks noChangeShapeType="1"/>
          </p:cNvSpPr>
          <p:nvPr/>
        </p:nvSpPr>
        <p:spPr bwMode="auto">
          <a:xfrm flipH="1" flipV="1">
            <a:off x="7599676" y="1852295"/>
            <a:ext cx="757467" cy="570230"/>
          </a:xfrm>
          <a:prstGeom prst="line">
            <a:avLst/>
          </a:prstGeom>
          <a:noFill/>
          <a:ln w="9525">
            <a:solidFill>
              <a:srgbClr val="CC0099"/>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42" name="Line 24"/>
          <p:cNvSpPr>
            <a:spLocks noChangeShapeType="1"/>
          </p:cNvSpPr>
          <p:nvPr/>
        </p:nvSpPr>
        <p:spPr bwMode="auto">
          <a:xfrm flipH="1">
            <a:off x="7599676" y="1666876"/>
            <a:ext cx="264160" cy="63500"/>
          </a:xfrm>
          <a:prstGeom prst="line">
            <a:avLst/>
          </a:prstGeom>
          <a:noFill/>
          <a:ln w="9525">
            <a:solidFill>
              <a:srgbClr val="3333FF"/>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cxnSp>
        <p:nvCxnSpPr>
          <p:cNvPr id="3" name="Connecteur droit avec flèche 2"/>
          <p:cNvCxnSpPr/>
          <p:nvPr/>
        </p:nvCxnSpPr>
        <p:spPr>
          <a:xfrm>
            <a:off x="1984375" y="3556447"/>
            <a:ext cx="14287" cy="672653"/>
          </a:xfrm>
          <a:prstGeom prst="straightConnector1">
            <a:avLst/>
          </a:prstGeom>
          <a:ln>
            <a:solidFill>
              <a:srgbClr val="0099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 name="ZoneTexte 3"/>
          <p:cNvSpPr txBox="1"/>
          <p:nvPr/>
        </p:nvSpPr>
        <p:spPr>
          <a:xfrm>
            <a:off x="1568450" y="2827119"/>
            <a:ext cx="1050288" cy="646331"/>
          </a:xfrm>
          <a:prstGeom prst="rect">
            <a:avLst/>
          </a:prstGeom>
          <a:noFill/>
        </p:spPr>
        <p:txBody>
          <a:bodyPr wrap="none" rtlCol="0">
            <a:spAutoFit/>
          </a:bodyPr>
          <a:lstStyle/>
          <a:p>
            <a:r>
              <a:rPr lang="fr-FR" dirty="0" smtClean="0">
                <a:solidFill>
                  <a:srgbClr val="009900"/>
                </a:solidFill>
              </a:rPr>
              <a:t>~Photon</a:t>
            </a:r>
          </a:p>
          <a:p>
            <a:r>
              <a:rPr lang="fr-FR" dirty="0" smtClean="0">
                <a:solidFill>
                  <a:srgbClr val="009900"/>
                </a:solidFill>
              </a:rPr>
              <a:t>SNR</a:t>
            </a:r>
            <a:endParaRPr lang="fr-FR" dirty="0">
              <a:solidFill>
                <a:srgbClr val="009900"/>
              </a:solidFill>
            </a:endParaRPr>
          </a:p>
        </p:txBody>
      </p:sp>
      <p:cxnSp>
        <p:nvCxnSpPr>
          <p:cNvPr id="45" name="Connecteur droit avec flèche 44"/>
          <p:cNvCxnSpPr/>
          <p:nvPr/>
        </p:nvCxnSpPr>
        <p:spPr>
          <a:xfrm>
            <a:off x="5122862" y="2620446"/>
            <a:ext cx="0" cy="579861"/>
          </a:xfrm>
          <a:prstGeom prst="straightConnector1">
            <a:avLst/>
          </a:prstGeom>
          <a:ln>
            <a:solidFill>
              <a:srgbClr val="FF0000"/>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6" name="ZoneTexte 45"/>
          <p:cNvSpPr txBox="1"/>
          <p:nvPr/>
        </p:nvSpPr>
        <p:spPr>
          <a:xfrm>
            <a:off x="3490142" y="2179835"/>
            <a:ext cx="1685077" cy="369332"/>
          </a:xfrm>
          <a:prstGeom prst="rect">
            <a:avLst/>
          </a:prstGeom>
          <a:noFill/>
        </p:spPr>
        <p:txBody>
          <a:bodyPr wrap="none" rtlCol="0">
            <a:spAutoFit/>
          </a:bodyPr>
          <a:lstStyle/>
          <a:p>
            <a:r>
              <a:rPr lang="fr-FR" dirty="0" err="1" smtClean="0">
                <a:solidFill>
                  <a:srgbClr val="FF0000"/>
                </a:solidFill>
              </a:rPr>
              <a:t>Amplified</a:t>
            </a:r>
            <a:r>
              <a:rPr lang="fr-FR" dirty="0" smtClean="0">
                <a:solidFill>
                  <a:srgbClr val="FF0000"/>
                </a:solidFill>
              </a:rPr>
              <a:t> SNR</a:t>
            </a:r>
            <a:endParaRPr lang="fr-FR" dirty="0">
              <a:solidFill>
                <a:srgbClr val="FF0000"/>
              </a:solidFill>
            </a:endParaRPr>
          </a:p>
        </p:txBody>
      </p:sp>
      <p:cxnSp>
        <p:nvCxnSpPr>
          <p:cNvPr id="48" name="Connecteur droit avec flèche 47"/>
          <p:cNvCxnSpPr/>
          <p:nvPr/>
        </p:nvCxnSpPr>
        <p:spPr>
          <a:xfrm>
            <a:off x="6099510" y="2259236"/>
            <a:ext cx="0" cy="242664"/>
          </a:xfrm>
          <a:prstGeom prst="straightConnector1">
            <a:avLst/>
          </a:prstGeom>
          <a:ln>
            <a:solidFill>
              <a:srgbClr val="CC0099"/>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47" name="Line 20"/>
          <p:cNvSpPr>
            <a:spLocks noChangeShapeType="1"/>
          </p:cNvSpPr>
          <p:nvPr/>
        </p:nvSpPr>
        <p:spPr bwMode="auto">
          <a:xfrm flipV="1">
            <a:off x="2474608" y="2501900"/>
            <a:ext cx="5027917" cy="2262751"/>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2" name="ZoneTexte 1"/>
          <p:cNvSpPr txBox="1"/>
          <p:nvPr/>
        </p:nvSpPr>
        <p:spPr>
          <a:xfrm>
            <a:off x="3857170" y="4338637"/>
            <a:ext cx="2069797" cy="369332"/>
          </a:xfrm>
          <a:prstGeom prst="rect">
            <a:avLst/>
          </a:prstGeom>
          <a:noFill/>
        </p:spPr>
        <p:txBody>
          <a:bodyPr wrap="none" rtlCol="0">
            <a:spAutoFit/>
          </a:bodyPr>
          <a:lstStyle/>
          <a:p>
            <a:r>
              <a:rPr lang="fr-FR" dirty="0" err="1" smtClean="0"/>
              <a:t>Dark</a:t>
            </a:r>
            <a:r>
              <a:rPr lang="fr-FR" dirty="0" smtClean="0"/>
              <a:t> </a:t>
            </a:r>
            <a:r>
              <a:rPr lang="fr-FR" dirty="0" err="1" smtClean="0"/>
              <a:t>current</a:t>
            </a:r>
            <a:r>
              <a:rPr lang="fr-FR" dirty="0" smtClean="0"/>
              <a:t> noise</a:t>
            </a:r>
            <a:endParaRPr lang="fr-FR" dirty="0"/>
          </a:p>
        </p:txBody>
      </p:sp>
      <p:cxnSp>
        <p:nvCxnSpPr>
          <p:cNvPr id="6" name="Connecteur droit avec flèche 5"/>
          <p:cNvCxnSpPr/>
          <p:nvPr/>
        </p:nvCxnSpPr>
        <p:spPr>
          <a:xfrm flipH="1" flipV="1">
            <a:off x="3670300" y="4229100"/>
            <a:ext cx="288925" cy="115888"/>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4938094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texte 2"/>
          <p:cNvSpPr>
            <a:spLocks noGrp="1"/>
          </p:cNvSpPr>
          <p:nvPr>
            <p:ph type="body" idx="1"/>
          </p:nvPr>
        </p:nvSpPr>
        <p:spPr>
          <a:xfrm>
            <a:off x="722313" y="1574801"/>
            <a:ext cx="7772400" cy="2832100"/>
          </a:xfrm>
        </p:spPr>
        <p:txBody>
          <a:bodyPr/>
          <a:lstStyle/>
          <a:p>
            <a:r>
              <a:rPr lang="fr-FR" sz="2800" dirty="0" err="1" smtClean="0"/>
              <a:t>HgCdTe</a:t>
            </a:r>
            <a:r>
              <a:rPr lang="fr-FR" sz="2800" dirty="0" smtClean="0"/>
              <a:t> avalanche photodiodes</a:t>
            </a:r>
          </a:p>
          <a:p>
            <a:pPr marL="342900" indent="-342900">
              <a:buFontTx/>
              <a:buChar char="-"/>
            </a:pPr>
            <a:r>
              <a:rPr lang="fr-FR" sz="2800" dirty="0" err="1" smtClean="0"/>
              <a:t>Typical</a:t>
            </a:r>
            <a:r>
              <a:rPr lang="fr-FR" sz="2800" dirty="0" smtClean="0"/>
              <a:t> gain </a:t>
            </a:r>
            <a:r>
              <a:rPr lang="fr-FR" sz="2800" dirty="0" err="1" smtClean="0"/>
              <a:t>curve</a:t>
            </a:r>
            <a:endParaRPr lang="fr-FR" sz="2800" dirty="0" smtClean="0"/>
          </a:p>
          <a:p>
            <a:pPr marL="342900" indent="-342900">
              <a:buFontTx/>
              <a:buChar char="-"/>
            </a:pPr>
            <a:r>
              <a:rPr lang="fr-FR" sz="2800" dirty="0" smtClean="0"/>
              <a:t>Gain </a:t>
            </a:r>
            <a:r>
              <a:rPr lang="fr-FR" sz="2800" dirty="0" err="1" smtClean="0"/>
              <a:t>Probability</a:t>
            </a:r>
            <a:r>
              <a:rPr lang="fr-FR" sz="2800" dirty="0" smtClean="0"/>
              <a:t> Distribution </a:t>
            </a:r>
            <a:r>
              <a:rPr lang="fr-FR" sz="2800" dirty="0" err="1" smtClean="0"/>
              <a:t>Function</a:t>
            </a:r>
            <a:r>
              <a:rPr lang="fr-FR" sz="2800" dirty="0" smtClean="0"/>
              <a:t> (PDF) and </a:t>
            </a:r>
            <a:r>
              <a:rPr lang="fr-FR" sz="2800" dirty="0" err="1" smtClean="0"/>
              <a:t>excess</a:t>
            </a:r>
            <a:r>
              <a:rPr lang="fr-FR" sz="2800" dirty="0" smtClean="0"/>
              <a:t> noise factor</a:t>
            </a:r>
          </a:p>
          <a:p>
            <a:pPr marL="342900" indent="-342900">
              <a:buFontTx/>
              <a:buChar char="-"/>
            </a:pPr>
            <a:r>
              <a:rPr lang="fr-FR" sz="2800" dirty="0" smtClean="0"/>
              <a:t>Gain </a:t>
            </a:r>
            <a:r>
              <a:rPr lang="fr-FR" sz="2800" dirty="0" err="1" smtClean="0"/>
              <a:t>physics</a:t>
            </a:r>
            <a:r>
              <a:rPr lang="fr-FR" sz="2800" dirty="0" smtClean="0"/>
              <a:t> (</a:t>
            </a:r>
            <a:r>
              <a:rPr lang="fr-FR" sz="2800" dirty="0" err="1" smtClean="0"/>
              <a:t>geometry</a:t>
            </a:r>
            <a:r>
              <a:rPr lang="fr-FR" sz="2800" dirty="0" smtClean="0"/>
              <a:t>, </a:t>
            </a:r>
            <a:r>
              <a:rPr lang="fr-FR" sz="2800" dirty="0" err="1" smtClean="0"/>
              <a:t>lc</a:t>
            </a:r>
            <a:r>
              <a:rPr lang="fr-FR" sz="2800" dirty="0" smtClean="0"/>
              <a:t>, </a:t>
            </a:r>
            <a:r>
              <a:rPr lang="fr-FR" sz="2800" dirty="0" err="1" smtClean="0"/>
              <a:t>temperature</a:t>
            </a:r>
            <a:r>
              <a:rPr lang="fr-FR" sz="2800" dirty="0" smtClean="0"/>
              <a:t>)</a:t>
            </a:r>
          </a:p>
          <a:p>
            <a:pPr marL="342900" indent="-342900">
              <a:buFontTx/>
              <a:buChar char="-"/>
            </a:pPr>
            <a:r>
              <a:rPr lang="fr-FR" sz="2800" dirty="0" err="1"/>
              <a:t>Dark</a:t>
            </a:r>
            <a:r>
              <a:rPr lang="fr-FR" sz="2800" dirty="0"/>
              <a:t> </a:t>
            </a:r>
            <a:r>
              <a:rPr lang="fr-FR" sz="2800" dirty="0" err="1"/>
              <a:t>current</a:t>
            </a:r>
            <a:r>
              <a:rPr lang="fr-FR" sz="2800" dirty="0"/>
              <a:t> limitations</a:t>
            </a:r>
          </a:p>
          <a:p>
            <a:pPr marL="342900" indent="-342900">
              <a:buFontTx/>
              <a:buChar char="-"/>
            </a:pPr>
            <a:r>
              <a:rPr lang="fr-FR" sz="2800" dirty="0" err="1" smtClean="0"/>
              <a:t>Response</a:t>
            </a:r>
            <a:r>
              <a:rPr lang="fr-FR" sz="2800" dirty="0" smtClean="0"/>
              <a:t> time </a:t>
            </a:r>
            <a:r>
              <a:rPr lang="fr-FR" sz="2800" dirty="0" err="1" smtClean="0"/>
              <a:t>measurements</a:t>
            </a:r>
            <a:endParaRPr lang="fr-FR" sz="2800" dirty="0" smtClean="0"/>
          </a:p>
        </p:txBody>
      </p:sp>
    </p:spTree>
    <p:extLst>
      <p:ext uri="{BB962C8B-B14F-4D97-AF65-F5344CB8AC3E}">
        <p14:creationId xmlns:p14="http://schemas.microsoft.com/office/powerpoint/2010/main" val="3645779904"/>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3"/>
          <p:cNvSpPr>
            <a:spLocks noGrp="1" noChangeArrowheads="1"/>
          </p:cNvSpPr>
          <p:nvPr>
            <p:ph type="title" idx="4294967295"/>
          </p:nvPr>
        </p:nvSpPr>
        <p:spPr/>
        <p:txBody>
          <a:bodyPr/>
          <a:lstStyle/>
          <a:p>
            <a:pPr eaLnBrk="1" hangingPunct="1"/>
            <a:r>
              <a:rPr lang="fr-FR" sz="3600" dirty="0" err="1" smtClean="0"/>
              <a:t>HgCdTe</a:t>
            </a:r>
            <a:r>
              <a:rPr lang="fr-FR" sz="3600" dirty="0" smtClean="0"/>
              <a:t> Avalanche photodiodes (</a:t>
            </a:r>
            <a:r>
              <a:rPr lang="fr-FR" sz="3600" dirty="0" err="1" smtClean="0"/>
              <a:t>APDs</a:t>
            </a:r>
            <a:r>
              <a:rPr lang="fr-FR" sz="3600" dirty="0" smtClean="0"/>
              <a:t>)</a:t>
            </a:r>
          </a:p>
        </p:txBody>
      </p:sp>
      <p:sp>
        <p:nvSpPr>
          <p:cNvPr id="9219" name="Rectangle 4"/>
          <p:cNvSpPr>
            <a:spLocks noGrp="1" noChangeArrowheads="1"/>
          </p:cNvSpPr>
          <p:nvPr>
            <p:ph type="body" idx="4294967295"/>
          </p:nvPr>
        </p:nvSpPr>
        <p:spPr>
          <a:xfrm>
            <a:off x="399245" y="4015909"/>
            <a:ext cx="8216721" cy="2281860"/>
          </a:xfrm>
        </p:spPr>
        <p:txBody>
          <a:bodyPr/>
          <a:lstStyle/>
          <a:p>
            <a:pPr eaLnBrk="1" hangingPunct="1"/>
            <a:r>
              <a:rPr lang="en-US" sz="2000" dirty="0" smtClean="0"/>
              <a:t>Avalanche gain M&gt;1000 to detect light from </a:t>
            </a:r>
            <a:r>
              <a:rPr lang="en-US" sz="2000" dirty="0" err="1" smtClean="0"/>
              <a:t>uv</a:t>
            </a:r>
            <a:r>
              <a:rPr lang="en-US" sz="2000" dirty="0" smtClean="0"/>
              <a:t> to the IR cut-off wavelength</a:t>
            </a:r>
          </a:p>
          <a:p>
            <a:pPr eaLnBrk="1" hangingPunct="1"/>
            <a:r>
              <a:rPr lang="en-US" sz="2000" dirty="0" smtClean="0"/>
              <a:t>Low excess noise factor  F=1.1-1.3 (DRS, Selex, BAE, Raytheon, CEA)</a:t>
            </a:r>
          </a:p>
          <a:p>
            <a:pPr eaLnBrk="1" hangingPunct="1"/>
            <a:r>
              <a:rPr lang="en-US" sz="2000" dirty="0" smtClean="0"/>
              <a:t>Information conservation record : QEFR ~60-90 % </a:t>
            </a:r>
          </a:p>
          <a:p>
            <a:pPr lvl="1" eaLnBrk="1" hangingPunct="1"/>
            <a:r>
              <a:rPr lang="en-US" sz="1600" dirty="0" smtClean="0"/>
              <a:t>QEFR &lt; 0.5 for all other amplified detectors (PM, Si/II-V APDs, EMCCD..) !</a:t>
            </a:r>
          </a:p>
          <a:p>
            <a:pPr eaLnBrk="1" hangingPunct="1"/>
            <a:r>
              <a:rPr lang="en-US" sz="2000" dirty="0" smtClean="0"/>
              <a:t>Potentially the best detector for low photon detection and photon counting  ?</a:t>
            </a:r>
          </a:p>
        </p:txBody>
      </p:sp>
      <p:graphicFrame>
        <p:nvGraphicFramePr>
          <p:cNvPr id="9220" name="Object 37"/>
          <p:cNvGraphicFramePr>
            <a:graphicFrameLocks noChangeAspect="1"/>
          </p:cNvGraphicFramePr>
          <p:nvPr>
            <p:extLst>
              <p:ext uri="{D42A27DB-BD31-4B8C-83A1-F6EECF244321}">
                <p14:modId xmlns:p14="http://schemas.microsoft.com/office/powerpoint/2010/main" val="490111288"/>
              </p:ext>
            </p:extLst>
          </p:nvPr>
        </p:nvGraphicFramePr>
        <p:xfrm>
          <a:off x="1306917" y="922644"/>
          <a:ext cx="4896546" cy="3046861"/>
        </p:xfrm>
        <a:graphic>
          <a:graphicData uri="http://schemas.openxmlformats.org/presentationml/2006/ole">
            <mc:AlternateContent xmlns:mc="http://schemas.openxmlformats.org/markup-compatibility/2006">
              <mc:Choice xmlns:v="urn:schemas-microsoft-com:vml" Requires="v">
                <p:oleObj spid="_x0000_s9281" name="Graphique" r:id="rId4" imgW="9239250" imgH="5752998" progId="Excel.Chart.8">
                  <p:embed/>
                </p:oleObj>
              </mc:Choice>
              <mc:Fallback>
                <p:oleObj name="Graphique" r:id="rId4" imgW="9239250" imgH="5752998" progId="Excel.Chart.8">
                  <p:embed/>
                  <p:pic>
                    <p:nvPicPr>
                      <p:cNvPr id="0" name="Object 3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917" y="922644"/>
                        <a:ext cx="4896546" cy="3046861"/>
                      </a:xfrm>
                      <a:prstGeom prst="rect">
                        <a:avLst/>
                      </a:prstGeom>
                      <a:noFill/>
                      <a:ln>
                        <a:noFill/>
                      </a:ln>
                      <a:effectLst/>
                      <a:extLst/>
                    </p:spPr>
                  </p:pic>
                </p:oleObj>
              </mc:Fallback>
            </mc:AlternateContent>
          </a:graphicData>
        </a:graphic>
      </p:graphicFrame>
      <p:sp>
        <p:nvSpPr>
          <p:cNvPr id="9221" name="Text Box 41"/>
          <p:cNvSpPr txBox="1">
            <a:spLocks noChangeArrowheads="1"/>
          </p:cNvSpPr>
          <p:nvPr/>
        </p:nvSpPr>
        <p:spPr bwMode="auto">
          <a:xfrm>
            <a:off x="3841640" y="1096963"/>
            <a:ext cx="5044784"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r>
              <a:rPr lang="fr-FR" dirty="0" smtClean="0"/>
              <a:t>Signature of multiplication </a:t>
            </a:r>
            <a:r>
              <a:rPr lang="fr-FR" dirty="0" err="1"/>
              <a:t>without</a:t>
            </a:r>
            <a:r>
              <a:rPr lang="fr-FR" dirty="0"/>
              <a:t> avalanche breakdown:</a:t>
            </a:r>
          </a:p>
          <a:p>
            <a:pPr eaLnBrk="1" hangingPunct="1"/>
            <a:r>
              <a:rPr lang="fr-FR" dirty="0"/>
              <a:t>Single carrier multiplication: SCM !!!</a:t>
            </a:r>
          </a:p>
        </p:txBody>
      </p:sp>
      <p:sp>
        <p:nvSpPr>
          <p:cNvPr id="9222" name="Line 42"/>
          <p:cNvSpPr>
            <a:spLocks noChangeShapeType="1"/>
          </p:cNvSpPr>
          <p:nvPr/>
        </p:nvSpPr>
        <p:spPr bwMode="auto">
          <a:xfrm flipH="1">
            <a:off x="3400113" y="1767761"/>
            <a:ext cx="323850" cy="2540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fr-FR"/>
          </a:p>
        </p:txBody>
      </p:sp>
      <p:sp>
        <p:nvSpPr>
          <p:cNvPr id="2" name="ZoneTexte 1"/>
          <p:cNvSpPr txBox="1"/>
          <p:nvPr/>
        </p:nvSpPr>
        <p:spPr>
          <a:xfrm rot="16200000">
            <a:off x="354092" y="2280311"/>
            <a:ext cx="2274982" cy="369332"/>
          </a:xfrm>
          <a:prstGeom prst="rect">
            <a:avLst/>
          </a:prstGeom>
          <a:solidFill>
            <a:schemeClr val="bg1"/>
          </a:solidFill>
        </p:spPr>
        <p:txBody>
          <a:bodyPr wrap="none" rtlCol="0">
            <a:spAutoFit/>
          </a:bodyPr>
          <a:lstStyle/>
          <a:p>
            <a:r>
              <a:rPr lang="fr-FR" dirty="0" smtClean="0"/>
              <a:t>Multiplication gain M</a:t>
            </a:r>
            <a:endParaRPr lang="fr-FR" dirty="0"/>
          </a:p>
        </p:txBody>
      </p:sp>
      <p:sp>
        <p:nvSpPr>
          <p:cNvPr id="8" name="ZoneTexte 7"/>
          <p:cNvSpPr txBox="1"/>
          <p:nvPr/>
        </p:nvSpPr>
        <p:spPr>
          <a:xfrm>
            <a:off x="3048000" y="3672334"/>
            <a:ext cx="1903085" cy="369332"/>
          </a:xfrm>
          <a:prstGeom prst="rect">
            <a:avLst/>
          </a:prstGeom>
          <a:solidFill>
            <a:schemeClr val="bg1"/>
          </a:solidFill>
        </p:spPr>
        <p:txBody>
          <a:bodyPr wrap="none" rtlCol="0">
            <a:spAutoFit/>
          </a:bodyPr>
          <a:lstStyle/>
          <a:p>
            <a:r>
              <a:rPr lang="fr-FR" dirty="0" smtClean="0"/>
              <a:t>Reverse </a:t>
            </a:r>
            <a:r>
              <a:rPr lang="fr-FR" dirty="0" err="1" smtClean="0"/>
              <a:t>bias</a:t>
            </a:r>
            <a:r>
              <a:rPr lang="fr-FR" dirty="0" smtClean="0"/>
              <a:t> (V)</a:t>
            </a:r>
            <a:endParaRPr lang="fr-FR"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theme/theme1.xml><?xml version="1.0" encoding="utf-8"?>
<a:theme xmlns:a="http://schemas.openxmlformats.org/drawingml/2006/main" name="Masque présentation LETI 2011">
  <a:themeElements>
    <a:clrScheme name="Masque présentation LETI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Masque présentation LETI 2011">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Masque présentation LETI 2011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Masque présentation LETI 2011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Masque présentation LETI 2011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Masque présentation LETI 2011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Masque présentation LETI 2011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Masque présentation LETI 2011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Masque présentation LETI 2011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Masque présentation LETI 2011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Masque présentation LETI 2011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Masque présentation LETI 2011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Masque présentation LETI 2011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Masque présentation LETI 2011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Masque présentation LETI 2011</Template>
  <TotalTime>44313</TotalTime>
  <Words>3739</Words>
  <Application>Microsoft Office PowerPoint</Application>
  <PresentationFormat>Presentazione su schermo (4:3)</PresentationFormat>
  <Paragraphs>558</Paragraphs>
  <Slides>49</Slides>
  <Notes>8</Notes>
  <HiddenSlides>0</HiddenSlides>
  <MMClips>0</MMClips>
  <ScaleCrop>false</ScaleCrop>
  <HeadingPairs>
    <vt:vector size="6" baseType="variant">
      <vt:variant>
        <vt:lpstr>Tema</vt:lpstr>
      </vt:variant>
      <vt:variant>
        <vt:i4>1</vt:i4>
      </vt:variant>
      <vt:variant>
        <vt:lpstr>Server OLE incorporati</vt:lpstr>
      </vt:variant>
      <vt:variant>
        <vt:i4>2</vt:i4>
      </vt:variant>
      <vt:variant>
        <vt:lpstr>Titoli diapositive</vt:lpstr>
      </vt:variant>
      <vt:variant>
        <vt:i4>49</vt:i4>
      </vt:variant>
    </vt:vector>
  </HeadingPairs>
  <TitlesOfParts>
    <vt:vector size="52" baseType="lpstr">
      <vt:lpstr>Masque présentation LETI 2011</vt:lpstr>
      <vt:lpstr>Equation</vt:lpstr>
      <vt:lpstr>Graphique</vt:lpstr>
      <vt:lpstr>Physics and applications of HgCdTe APDs</vt:lpstr>
      <vt:lpstr>Outline</vt:lpstr>
      <vt:lpstr>Presentazione standard di PowerPoint</vt:lpstr>
      <vt:lpstr>Photodetection without internal gain</vt:lpstr>
      <vt:lpstr>Photodetection with gain M</vt:lpstr>
      <vt:lpstr>Photodetector gain</vt:lpstr>
      <vt:lpstr>Presentazione standard di PowerPoint</vt:lpstr>
      <vt:lpstr>Presentazione standard di PowerPoint</vt:lpstr>
      <vt:lpstr>HgCdTe Avalanche photodiodes (APDs)</vt:lpstr>
      <vt:lpstr>Multiplication gain distribution estimated from single photon detection (CEA-LETI) </vt:lpstr>
      <vt:lpstr>Gain probability density function (PDF) of  MWIR CEA-LETI HgCdTe APD at 80  K</vt:lpstr>
      <vt:lpstr>Linear mode photon counting with a CEA-LETI HgCdTe APD </vt:lpstr>
      <vt:lpstr>Presentazione standard di PowerPoint</vt:lpstr>
      <vt:lpstr>Influence of  junction geometry on gain and noise  Front side illuminated APDs with lc=4.6 µm at T=80 K</vt:lpstr>
      <vt:lpstr>Gain as a function of lc at T=80 K CEA-Leti APDs</vt:lpstr>
      <vt:lpstr>Variation of the gain as a function of temperature (lc=3.3 µm at T= 80K)</vt:lpstr>
      <vt:lpstr>Dark currents in HgCdTe APDs</vt:lpstr>
      <vt:lpstr>3 µm cut off FPA : dark measurement CEA-LETI/SFD FPA (RAPID)</vt:lpstr>
      <vt:lpstr>Response time variation as a function of bias and gain</vt:lpstr>
      <vt:lpstr>High gain perspectives</vt:lpstr>
      <vt:lpstr>Electronic engineers view of an avalanche photodiode in HgCdTe </vt:lpstr>
      <vt:lpstr>Presentazione standard di PowerPoint</vt:lpstr>
      <vt:lpstr>Avalanche photodiode technologies:   </vt:lpstr>
      <vt:lpstr>Avalanche photodiode technologies : </vt:lpstr>
      <vt:lpstr>Presentazione standard di PowerPoint</vt:lpstr>
      <vt:lpstr>Typical performance of MWIR HgCdTe APDs at 80 K</vt:lpstr>
      <vt:lpstr>SWIR HgCdTe APDs</vt:lpstr>
      <vt:lpstr>Uniformity of avalanche gain in LPE/via hole technology at SELEX</vt:lpstr>
      <vt:lpstr>Example of avalanche gain in astronomy using LPE/via hole technology SELEX Saphira</vt:lpstr>
      <vt:lpstr>MOVPE technology for advanced eAPDs at SELEX</vt:lpstr>
      <vt:lpstr>Ultra fast SWIR e-APD FPA and Camera </vt:lpstr>
      <vt:lpstr>3.3 µm lc RAPID FPA : VAPD = -8 V</vt:lpstr>
      <vt:lpstr>3,3 µm lc RAPID FPA: QEFR</vt:lpstr>
      <vt:lpstr>3,3 µm lc RAPID FPA : dark noise</vt:lpstr>
      <vt:lpstr>Single element (mini-arrays )</vt:lpstr>
      <vt:lpstr>Detection system adapted to system requirements</vt:lpstr>
      <vt:lpstr>HgCdTE APD for LIDAR application with deported TIA </vt:lpstr>
      <vt:lpstr>Performance MEATS-1 detector(CEA) </vt:lpstr>
      <vt:lpstr>MEATS-1 for lunar laser communication with ESA and NASA</vt:lpstr>
      <vt:lpstr>Photon counting detector perspectives</vt:lpstr>
      <vt:lpstr>Summary</vt:lpstr>
      <vt:lpstr>Merci de votre attention</vt:lpstr>
      <vt:lpstr>Presentazione standard di PowerPoint</vt:lpstr>
      <vt:lpstr>Example of NEPh-Selex in a practical system</vt:lpstr>
      <vt:lpstr>Dark measurement on a RAPID retina with 3 µm cut off</vt:lpstr>
      <vt:lpstr>Response time modelling using the charge drift and multiplication model*</vt:lpstr>
      <vt:lpstr>Physics of the gain  Local gain model</vt:lpstr>
      <vt:lpstr>Electron and hole velocities in a xj=2.2 µm APD</vt:lpstr>
      <vt:lpstr>High BW perspectives at gains of 100 and  T= 200-300 K</vt:lpstr>
    </vt:vector>
  </TitlesOfParts>
  <Company>CEA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Diapositive 1</dc:title>
  <dc:creator>jr205514</dc:creator>
  <cp:lastModifiedBy>tecno</cp:lastModifiedBy>
  <cp:revision>131</cp:revision>
  <dcterms:created xsi:type="dcterms:W3CDTF">2011-12-06T16:09:54Z</dcterms:created>
  <dcterms:modified xsi:type="dcterms:W3CDTF">2013-10-09T06:01:48Z</dcterms:modified>
</cp:coreProperties>
</file>