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1.bin"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30"/>
  </p:notesMasterIdLst>
  <p:sldIdLst>
    <p:sldId id="256" r:id="rId3"/>
    <p:sldId id="301" r:id="rId4"/>
    <p:sldId id="278" r:id="rId5"/>
    <p:sldId id="271" r:id="rId6"/>
    <p:sldId id="259" r:id="rId7"/>
    <p:sldId id="276" r:id="rId8"/>
    <p:sldId id="267" r:id="rId9"/>
    <p:sldId id="275" r:id="rId10"/>
    <p:sldId id="281" r:id="rId11"/>
    <p:sldId id="293" r:id="rId12"/>
    <p:sldId id="295" r:id="rId13"/>
    <p:sldId id="300" r:id="rId14"/>
    <p:sldId id="272" r:id="rId15"/>
    <p:sldId id="298" r:id="rId16"/>
    <p:sldId id="299" r:id="rId17"/>
    <p:sldId id="270" r:id="rId18"/>
    <p:sldId id="297" r:id="rId19"/>
    <p:sldId id="289" r:id="rId20"/>
    <p:sldId id="274" r:id="rId21"/>
    <p:sldId id="294" r:id="rId22"/>
    <p:sldId id="296" r:id="rId23"/>
    <p:sldId id="282" r:id="rId24"/>
    <p:sldId id="283" r:id="rId25"/>
    <p:sldId id="284" r:id="rId26"/>
    <p:sldId id="285" r:id="rId27"/>
    <p:sldId id="286" r:id="rId28"/>
    <p:sldId id="287"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imes" charset="0"/>
        <a:ea typeface="MS PGothic" pitchFamily="34" charset="-128"/>
        <a:cs typeface="+mn-cs"/>
      </a:defRPr>
    </a:lvl5pPr>
    <a:lvl6pPr marL="2286000" algn="l" defTabSz="914400" rtl="0" eaLnBrk="1" latinLnBrk="0" hangingPunct="1">
      <a:defRPr kern="1200">
        <a:solidFill>
          <a:schemeClr val="tx1"/>
        </a:solidFill>
        <a:latin typeface="Times" charset="0"/>
        <a:ea typeface="MS PGothic" pitchFamily="34" charset="-128"/>
        <a:cs typeface="+mn-cs"/>
      </a:defRPr>
    </a:lvl6pPr>
    <a:lvl7pPr marL="2743200" algn="l" defTabSz="914400" rtl="0" eaLnBrk="1" latinLnBrk="0" hangingPunct="1">
      <a:defRPr kern="1200">
        <a:solidFill>
          <a:schemeClr val="tx1"/>
        </a:solidFill>
        <a:latin typeface="Times" charset="0"/>
        <a:ea typeface="MS PGothic" pitchFamily="34" charset="-128"/>
        <a:cs typeface="+mn-cs"/>
      </a:defRPr>
    </a:lvl7pPr>
    <a:lvl8pPr marL="3200400" algn="l" defTabSz="914400" rtl="0" eaLnBrk="1" latinLnBrk="0" hangingPunct="1">
      <a:defRPr kern="1200">
        <a:solidFill>
          <a:schemeClr val="tx1"/>
        </a:solidFill>
        <a:latin typeface="Times" charset="0"/>
        <a:ea typeface="MS PGothic" pitchFamily="34" charset="-128"/>
        <a:cs typeface="+mn-cs"/>
      </a:defRPr>
    </a:lvl8pPr>
    <a:lvl9pPr marL="3657600" algn="l" defTabSz="914400" rtl="0" eaLnBrk="1" latinLnBrk="0" hangingPunct="1">
      <a:defRPr kern="1200">
        <a:solidFill>
          <a:schemeClr val="tx1"/>
        </a:solidFill>
        <a:latin typeface="Times"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D27C"/>
    <a:srgbClr val="6600CC"/>
    <a:srgbClr val="000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4660"/>
  </p:normalViewPr>
  <p:slideViewPr>
    <p:cSldViewPr snapToGrid="0">
      <p:cViewPr>
        <p:scale>
          <a:sx n="48" d="100"/>
          <a:sy n="48" d="100"/>
        </p:scale>
        <p:origin x="-1638" y="-5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 Id="rId4"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image" Target="../media/image45.emf"/><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4756D7BA-86A7-45C7-94EE-CFCBEF954331}" type="slidenum">
              <a:rPr lang="en-US"/>
              <a:pPr/>
              <a:t>‹N›</a:t>
            </a:fld>
            <a:endParaRPr lang="en-US"/>
          </a:p>
        </p:txBody>
      </p:sp>
    </p:spTree>
    <p:extLst>
      <p:ext uri="{BB962C8B-B14F-4D97-AF65-F5344CB8AC3E}">
        <p14:creationId xmlns:p14="http://schemas.microsoft.com/office/powerpoint/2010/main" val="561273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BB70FD6-5F09-4A7A-BD0D-3C52012581EE}" type="slidenum">
              <a:rPr lang="en-US" sz="1200"/>
              <a:pPr/>
              <a:t>18</a:t>
            </a:fld>
            <a:endParaRPr lang="en-US" sz="1200"/>
          </a:p>
        </p:txBody>
      </p:sp>
      <p:sp>
        <p:nvSpPr>
          <p:cNvPr id="43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Table shows result of a study for a number typical applications.  It qualitatively shows that the allowing the image surface to be curved will dramatically reduces the number of optical elements and  achieving large FOV.  For example, the systems pointed by blue arrows have the same focal length, f number, and field of view.  The first system allows severe curvature in the image surface while the second system</a:t>
            </a:r>
            <a:r>
              <a:rPr lang="ja-JP" altLang="en-US" smtClean="0">
                <a:latin typeface="Arial" pitchFamily="34" charset="0"/>
              </a:rPr>
              <a:t>’</a:t>
            </a:r>
            <a:r>
              <a:rPr lang="en-US" altLang="ja-JP" smtClean="0"/>
              <a:t>s image surface is basically flat.  By allowing the curvature, the system goes from 11 to 2 optical elements.  </a:t>
            </a: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8F56068-0AA1-4903-824E-75B3D0102D60}" type="slidenum">
              <a:rPr lang="en-US" sz="1200"/>
              <a:pPr/>
              <a:t>22</a:t>
            </a:fld>
            <a:endParaRPr lang="en-US"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smtClean="0">
                <a:ea typeface="ＭＳ Ｐゴシック" charset="0"/>
                <a:cs typeface="+mn-cs"/>
              </a:rPr>
              <a:t>Geometrical calculations were used to map a square array to a spherical surface keeping in mind the silicon strain of 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4485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075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4271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167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hangingPunct="0">
              <a:defRPr/>
            </a:lvl1pPr>
          </a:lstStyle>
          <a:p>
            <a:fld id="{ACDA0F73-1B4E-4EBC-A8B1-A81F6143A985}" type="datetimeFigureOut">
              <a:rPr lang="en-US"/>
              <a:pPr/>
              <a:t>10/8/2013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fld id="{922136DE-0BCE-4C5C-A646-52BA7C14D977}" type="slidenum">
              <a:rPr lang="en-US"/>
              <a:pPr/>
              <a:t>‹N›</a:t>
            </a:fld>
            <a:endParaRPr lang="en-US"/>
          </a:p>
        </p:txBody>
      </p:sp>
    </p:spTree>
    <p:extLst>
      <p:ext uri="{BB962C8B-B14F-4D97-AF65-F5344CB8AC3E}">
        <p14:creationId xmlns:p14="http://schemas.microsoft.com/office/powerpoint/2010/main" val="159240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fld id="{DB485F66-F92A-4169-A395-D3AE7B582B8E}" type="datetimeFigureOut">
              <a:rPr lang="en-US"/>
              <a:pPr/>
              <a:t>10/8/2013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fld id="{79B1F202-D926-44B5-992F-33BF6679D54C}" type="slidenum">
              <a:rPr lang="en-US"/>
              <a:pPr/>
              <a:t>‹N›</a:t>
            </a:fld>
            <a:endParaRPr lang="en-US"/>
          </a:p>
        </p:txBody>
      </p:sp>
    </p:spTree>
    <p:extLst>
      <p:ext uri="{BB962C8B-B14F-4D97-AF65-F5344CB8AC3E}">
        <p14:creationId xmlns:p14="http://schemas.microsoft.com/office/powerpoint/2010/main" val="373000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fld id="{06C4EF19-E5CC-4760-B508-A75DBFC41A7B}" type="datetimeFigureOut">
              <a:rPr lang="en-US"/>
              <a:pPr/>
              <a:t>10/8/2013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fld id="{4AA27352-7465-4B8F-A4FA-5EAEAFCB275F}" type="slidenum">
              <a:rPr lang="en-US"/>
              <a:pPr/>
              <a:t>‹N›</a:t>
            </a:fld>
            <a:endParaRPr lang="en-US"/>
          </a:p>
        </p:txBody>
      </p:sp>
    </p:spTree>
    <p:extLst>
      <p:ext uri="{BB962C8B-B14F-4D97-AF65-F5344CB8AC3E}">
        <p14:creationId xmlns:p14="http://schemas.microsoft.com/office/powerpoint/2010/main" val="4089271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hangingPunct="0">
              <a:defRPr/>
            </a:lvl1pPr>
          </a:lstStyle>
          <a:p>
            <a:fld id="{991CFB04-0196-41FF-88EF-3E95A66CBCB4}" type="datetimeFigureOut">
              <a:rPr lang="en-US"/>
              <a:pPr/>
              <a:t>10/8/2013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vl1pPr>
          </a:lstStyle>
          <a:p>
            <a:fld id="{586CEB23-2A37-4085-BC89-14DFFBF0044C}" type="slidenum">
              <a:rPr lang="en-US"/>
              <a:pPr/>
              <a:t>‹N›</a:t>
            </a:fld>
            <a:endParaRPr lang="en-US"/>
          </a:p>
        </p:txBody>
      </p:sp>
    </p:spTree>
    <p:extLst>
      <p:ext uri="{BB962C8B-B14F-4D97-AF65-F5344CB8AC3E}">
        <p14:creationId xmlns:p14="http://schemas.microsoft.com/office/powerpoint/2010/main" val="1178999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hangingPunct="0">
              <a:defRPr/>
            </a:lvl1pPr>
          </a:lstStyle>
          <a:p>
            <a:fld id="{A2BB5AE4-A2E4-4CB5-82F4-1554BC1B5B41}" type="datetimeFigureOut">
              <a:rPr lang="en-US"/>
              <a:pPr/>
              <a:t>10/8/2013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hangingPunct="0">
              <a:defRPr/>
            </a:lvl1pPr>
          </a:lstStyle>
          <a:p>
            <a:fld id="{F3CE0BFF-016F-444E-8B53-301D0523F737}" type="slidenum">
              <a:rPr lang="en-US"/>
              <a:pPr/>
              <a:t>‹N›</a:t>
            </a:fld>
            <a:endParaRPr lang="en-US"/>
          </a:p>
        </p:txBody>
      </p:sp>
    </p:spTree>
    <p:extLst>
      <p:ext uri="{BB962C8B-B14F-4D97-AF65-F5344CB8AC3E}">
        <p14:creationId xmlns:p14="http://schemas.microsoft.com/office/powerpoint/2010/main" val="3967974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hangingPunct="0">
              <a:defRPr/>
            </a:lvl1pPr>
          </a:lstStyle>
          <a:p>
            <a:fld id="{E3FA3B4A-C2F3-4832-9ED2-1EC64F975F9D}" type="datetimeFigureOut">
              <a:rPr lang="en-US"/>
              <a:pPr/>
              <a:t>10/8/2013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hangingPunct="0">
              <a:defRPr/>
            </a:lvl1pPr>
          </a:lstStyle>
          <a:p>
            <a:fld id="{00EB1108-4FED-4B76-84E4-BBFBD4B50950}" type="slidenum">
              <a:rPr lang="en-US"/>
              <a:pPr/>
              <a:t>‹N›</a:t>
            </a:fld>
            <a:endParaRPr lang="en-US"/>
          </a:p>
        </p:txBody>
      </p:sp>
    </p:spTree>
    <p:extLst>
      <p:ext uri="{BB962C8B-B14F-4D97-AF65-F5344CB8AC3E}">
        <p14:creationId xmlns:p14="http://schemas.microsoft.com/office/powerpoint/2010/main" val="3547474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hangingPunct="0">
              <a:defRPr/>
            </a:lvl1pPr>
          </a:lstStyle>
          <a:p>
            <a:fld id="{37436D25-BC33-4633-ABB6-237902D7C10F}" type="datetimeFigureOut">
              <a:rPr lang="en-US"/>
              <a:pPr/>
              <a:t>10/8/2013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hangingPunct="0">
              <a:defRPr/>
            </a:lvl1pPr>
          </a:lstStyle>
          <a:p>
            <a:fld id="{55FDB1FB-41CE-4C9A-AD2A-6BFD3EC0B4C7}" type="slidenum">
              <a:rPr lang="en-US"/>
              <a:pPr/>
              <a:t>‹N›</a:t>
            </a:fld>
            <a:endParaRPr lang="en-US"/>
          </a:p>
        </p:txBody>
      </p:sp>
    </p:spTree>
    <p:extLst>
      <p:ext uri="{BB962C8B-B14F-4D97-AF65-F5344CB8AC3E}">
        <p14:creationId xmlns:p14="http://schemas.microsoft.com/office/powerpoint/2010/main" val="318549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503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6D86BCE5-3B7A-4CF1-A3CB-7FA722C22D2C}" type="datetimeFigureOut">
              <a:rPr lang="en-US"/>
              <a:pPr/>
              <a:t>10/8/2013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vl1pPr>
          </a:lstStyle>
          <a:p>
            <a:fld id="{FC98B73F-4273-4E93-9F05-F8D424CE5DC6}" type="slidenum">
              <a:rPr lang="en-US"/>
              <a:pPr/>
              <a:t>‹N›</a:t>
            </a:fld>
            <a:endParaRPr lang="en-US"/>
          </a:p>
        </p:txBody>
      </p:sp>
    </p:spTree>
    <p:extLst>
      <p:ext uri="{BB962C8B-B14F-4D97-AF65-F5344CB8AC3E}">
        <p14:creationId xmlns:p14="http://schemas.microsoft.com/office/powerpoint/2010/main" val="914901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5C3CED55-88C0-4C20-A16D-129056264341}" type="datetimeFigureOut">
              <a:rPr lang="en-US"/>
              <a:pPr/>
              <a:t>10/8/2013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vl1pPr>
          </a:lstStyle>
          <a:p>
            <a:fld id="{DBC87348-9396-454B-9747-B4620C1135E9}" type="slidenum">
              <a:rPr lang="en-US"/>
              <a:pPr/>
              <a:t>‹N›</a:t>
            </a:fld>
            <a:endParaRPr lang="en-US"/>
          </a:p>
        </p:txBody>
      </p:sp>
    </p:spTree>
    <p:extLst>
      <p:ext uri="{BB962C8B-B14F-4D97-AF65-F5344CB8AC3E}">
        <p14:creationId xmlns:p14="http://schemas.microsoft.com/office/powerpoint/2010/main" val="270650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fld id="{E32FF2AC-8822-432A-91E1-A46B9D737F24}" type="datetimeFigureOut">
              <a:rPr lang="en-US"/>
              <a:pPr/>
              <a:t>10/8/2013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fld id="{A435225C-8E48-46BD-A41A-C452F505280B}" type="slidenum">
              <a:rPr lang="en-US"/>
              <a:pPr/>
              <a:t>‹N›</a:t>
            </a:fld>
            <a:endParaRPr lang="en-US"/>
          </a:p>
        </p:txBody>
      </p:sp>
    </p:spTree>
    <p:extLst>
      <p:ext uri="{BB962C8B-B14F-4D97-AF65-F5344CB8AC3E}">
        <p14:creationId xmlns:p14="http://schemas.microsoft.com/office/powerpoint/2010/main" val="1060313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fld id="{F1ACC7F6-287F-43B0-9728-0B93EF7D547B}" type="datetimeFigureOut">
              <a:rPr lang="en-US"/>
              <a:pPr/>
              <a:t>10/8/2013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fld id="{5ACE18F5-3180-470F-AF91-1344D9812944}" type="slidenum">
              <a:rPr lang="en-US"/>
              <a:pPr/>
              <a:t>‹N›</a:t>
            </a:fld>
            <a:endParaRPr lang="en-US"/>
          </a:p>
        </p:txBody>
      </p:sp>
    </p:spTree>
    <p:extLst>
      <p:ext uri="{BB962C8B-B14F-4D97-AF65-F5344CB8AC3E}">
        <p14:creationId xmlns:p14="http://schemas.microsoft.com/office/powerpoint/2010/main" val="265381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3124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039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8025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92996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50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548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9066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Line 9"/>
          <p:cNvSpPr>
            <a:spLocks noChangeShapeType="1"/>
          </p:cNvSpPr>
          <p:nvPr userDrawn="1"/>
        </p:nvSpPr>
        <p:spPr bwMode="auto">
          <a:xfrm>
            <a:off x="231775" y="762000"/>
            <a:ext cx="87090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defRPr>
            </a:lvl1pPr>
          </a:lstStyle>
          <a:p>
            <a:fld id="{83734877-C4A5-45D7-A5F8-FD362FDF0338}" type="datetimeFigureOut">
              <a:rPr lang="en-US"/>
              <a:pPr/>
              <a:t>10/8/2013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defRPr>
            </a:lvl1pPr>
          </a:lstStyle>
          <a:p>
            <a:fld id="{14D1A4A6-A897-410B-BB3B-B3941E2A371C}"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jpeg"/><Relationship Id="rId2" Type="http://schemas.openxmlformats.org/officeDocument/2006/relationships/audio" Target="../media/audio1.bin"/><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audio" Target="../media/audio1.bin"/><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3.emf"/><Relationship Id="rId4" Type="http://schemas.openxmlformats.org/officeDocument/2006/relationships/image" Target="../media/image35.png"/><Relationship Id="rId9"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42.emf"/><Relationship Id="rId5" Type="http://schemas.openxmlformats.org/officeDocument/2006/relationships/oleObject" Target="../embeddings/oleObject6.bin"/><Relationship Id="rId10" Type="http://schemas.openxmlformats.org/officeDocument/2006/relationships/image" Target="../media/image44.emf"/><Relationship Id="rId4" Type="http://schemas.openxmlformats.org/officeDocument/2006/relationships/image" Target="../media/image41.emf"/><Relationship Id="rId9"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49.emf"/><Relationship Id="rId2" Type="http://schemas.openxmlformats.org/officeDocument/2006/relationships/slideLayout" Target="../slideLayouts/slideLayout7.xml"/><Relationship Id="rId16" Type="http://schemas.openxmlformats.org/officeDocument/2006/relationships/image" Target="../media/image51.emf"/><Relationship Id="rId1" Type="http://schemas.openxmlformats.org/officeDocument/2006/relationships/vmlDrawing" Target="../drawings/vmlDrawing6.vml"/><Relationship Id="rId6" Type="http://schemas.openxmlformats.org/officeDocument/2006/relationships/image" Target="../media/image46.e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48.emf"/><Relationship Id="rId4" Type="http://schemas.openxmlformats.org/officeDocument/2006/relationships/image" Target="../media/image45.emf"/><Relationship Id="rId9" Type="http://schemas.openxmlformats.org/officeDocument/2006/relationships/oleObject" Target="../embeddings/oleObject12.bin"/><Relationship Id="rId14" Type="http://schemas.openxmlformats.org/officeDocument/2006/relationships/image" Target="../media/image50.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53.emf"/><Relationship Id="rId5" Type="http://schemas.openxmlformats.org/officeDocument/2006/relationships/oleObject" Target="../embeddings/oleObject17.bin"/><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2047875"/>
            <a:ext cx="9144000" cy="424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endParaRPr lang="en-US"/>
          </a:p>
          <a:p>
            <a:pPr algn="ctr"/>
            <a:endParaRPr lang="en-US"/>
          </a:p>
          <a:p>
            <a:pPr algn="ctr"/>
            <a:r>
              <a:rPr lang="en-US" sz="2000" b="1">
                <a:solidFill>
                  <a:srgbClr val="0000E1"/>
                </a:solidFill>
              </a:rPr>
              <a:t>Shouleh Nikzad</a:t>
            </a:r>
            <a:endParaRPr lang="en-US" sz="2400" b="1">
              <a:solidFill>
                <a:srgbClr val="0000E1"/>
              </a:solidFill>
            </a:endParaRPr>
          </a:p>
          <a:p>
            <a:pPr algn="ctr"/>
            <a:r>
              <a:rPr lang="en-US" sz="2400" b="1" i="1"/>
              <a:t>Advanced UV/Vis/NIR Detector Arrays and Imaging Systems</a:t>
            </a:r>
          </a:p>
          <a:p>
            <a:pPr algn="ctr"/>
            <a:r>
              <a:rPr lang="en-US" sz="2400" b="1" i="1"/>
              <a:t>NASA</a:t>
            </a:r>
            <a:r>
              <a:rPr lang="en-US" altLang="en-US" sz="2400" b="1" i="1"/>
              <a:t>’</a:t>
            </a:r>
            <a:r>
              <a:rPr lang="en-US" sz="2400" b="1" i="1"/>
              <a:t>s Jet Propulsion Laboratory, California Institute of Technology</a:t>
            </a:r>
          </a:p>
          <a:p>
            <a:pPr algn="ctr"/>
            <a:r>
              <a:rPr lang="en-US" sz="2400" b="1" i="1"/>
              <a:t>Pasadena, California</a:t>
            </a:r>
          </a:p>
          <a:p>
            <a:pPr algn="ctr"/>
            <a:endParaRPr lang="en-US" sz="2400" b="1">
              <a:solidFill>
                <a:srgbClr val="0000E1"/>
              </a:solidFill>
            </a:endParaRPr>
          </a:p>
          <a:p>
            <a:pPr algn="ctr"/>
            <a:endParaRPr lang="en-US" sz="2000" b="1">
              <a:solidFill>
                <a:srgbClr val="0000E1"/>
              </a:solidFill>
            </a:endParaRPr>
          </a:p>
          <a:p>
            <a:pPr algn="ctr"/>
            <a:r>
              <a:rPr lang="en-US" b="1" i="1"/>
              <a:t>Presentation</a:t>
            </a:r>
            <a:endParaRPr lang="en-US" b="1"/>
          </a:p>
          <a:p>
            <a:pPr algn="ctr"/>
            <a:r>
              <a:rPr lang="en-US" b="1" i="1"/>
              <a:t>Scientific Detector Workshop 2013</a:t>
            </a:r>
          </a:p>
          <a:p>
            <a:pPr algn="ctr"/>
            <a:r>
              <a:rPr lang="en-US" b="1" i="1"/>
              <a:t>Round Table Discussion on Curved Focal Plane Array</a:t>
            </a:r>
          </a:p>
          <a:p>
            <a:pPr algn="ctr" eaLnBrk="1" hangingPunct="1">
              <a:lnSpc>
                <a:spcPct val="90000"/>
              </a:lnSpc>
              <a:spcBef>
                <a:spcPct val="20000"/>
              </a:spcBef>
              <a:buFont typeface="Wingdings" pitchFamily="2" charset="2"/>
              <a:buNone/>
            </a:pPr>
            <a:r>
              <a:rPr lang="en-US" b="1" i="1"/>
              <a:t>Florence, Italy</a:t>
            </a:r>
          </a:p>
          <a:p>
            <a:pPr algn="ctr" eaLnBrk="1" hangingPunct="1">
              <a:lnSpc>
                <a:spcPct val="90000"/>
              </a:lnSpc>
              <a:spcBef>
                <a:spcPct val="20000"/>
              </a:spcBef>
              <a:buFont typeface="Wingdings" pitchFamily="2" charset="2"/>
              <a:buNone/>
            </a:pPr>
            <a:r>
              <a:rPr lang="en-US" b="1" i="1"/>
              <a:t>8 October 2013</a:t>
            </a:r>
            <a:endParaRPr lang="en-US" b="1">
              <a:solidFill>
                <a:srgbClr val="0000E1"/>
              </a:solidFill>
            </a:endParaRPr>
          </a:p>
        </p:txBody>
      </p:sp>
      <p:sp>
        <p:nvSpPr>
          <p:cNvPr id="2051" name="Text Box 3"/>
          <p:cNvSpPr txBox="1">
            <a:spLocks noChangeArrowheads="1"/>
          </p:cNvSpPr>
          <p:nvPr/>
        </p:nvSpPr>
        <p:spPr bwMode="auto">
          <a:xfrm>
            <a:off x="719138" y="857250"/>
            <a:ext cx="7188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a:solidFill>
                  <a:srgbClr val="0000E1"/>
                </a:solidFill>
                <a:ea typeface="ＭＳ Ｐゴシック" charset="0"/>
              </a:rPr>
              <a:t>Curved Focal Plane Array Technologies</a:t>
            </a:r>
          </a:p>
          <a:p>
            <a:pPr algn="ctr">
              <a:defRPr/>
            </a:pPr>
            <a:r>
              <a:rPr lang="en-US" sz="2800" b="1">
                <a:solidFill>
                  <a:srgbClr val="0000E1"/>
                </a:solidFill>
                <a:ea typeface="ＭＳ Ｐゴシック" charset="0"/>
              </a:rPr>
              <a:t>Enabling </a:t>
            </a:r>
          </a:p>
          <a:p>
            <a:pPr algn="ctr">
              <a:defRPr/>
            </a:pPr>
            <a:r>
              <a:rPr lang="en-US" sz="2800" b="1">
                <a:solidFill>
                  <a:srgbClr val="0000E1"/>
                </a:solidFill>
                <a:ea typeface="ＭＳ Ｐゴシック" charset="0"/>
              </a:rPr>
              <a:t>Compact, Wide Field of View Optical Systems</a:t>
            </a:r>
            <a:endParaRPr lang="en-US" sz="2800" b="1">
              <a:solidFill>
                <a:schemeClr val="bg1"/>
              </a:solidFill>
              <a:ea typeface="ＭＳ Ｐゴシック" charset="0"/>
            </a:endParaRPr>
          </a:p>
        </p:txBody>
      </p:sp>
      <p:pic>
        <p:nvPicPr>
          <p:cNvPr id="3076" name="Picture 7" descr="na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0538" y="50800"/>
            <a:ext cx="10334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8"/>
          <p:cNvSpPr>
            <a:spLocks noChangeArrowheads="1"/>
          </p:cNvSpPr>
          <p:nvPr/>
        </p:nvSpPr>
        <p:spPr bwMode="auto">
          <a:xfrm>
            <a:off x="6240463" y="296863"/>
            <a:ext cx="1958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solidFill>
                  <a:srgbClr val="5F5F5F"/>
                </a:solidFill>
                <a:latin typeface="Helvetica" charset="0"/>
              </a:rPr>
              <a:t>National Aeronautics and Space Administration</a:t>
            </a:r>
          </a:p>
        </p:txBody>
      </p:sp>
      <p:sp>
        <p:nvSpPr>
          <p:cNvPr id="3078" name="Rectangle 5"/>
          <p:cNvSpPr>
            <a:spLocks noChangeArrowheads="1"/>
          </p:cNvSpPr>
          <p:nvPr/>
        </p:nvSpPr>
        <p:spPr bwMode="auto">
          <a:xfrm>
            <a:off x="139700" y="6519863"/>
            <a:ext cx="7073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i="1"/>
              <a:t>© 2013 California Institute of Technology. Government sponsorship acknowledged.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76200"/>
            <a:ext cx="7772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eaLnBrk="1" hangingPunct="1">
              <a:defRPr/>
            </a:pPr>
            <a:r>
              <a:rPr lang="en-US" sz="2800" b="1" smtClean="0">
                <a:solidFill>
                  <a:srgbClr val="0000E0"/>
                </a:solidFill>
                <a:ea typeface="+mj-ea"/>
                <a:cs typeface="+mj-cs"/>
              </a:rPr>
              <a:t>Experimental Results of Thinned CFPA</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2606675"/>
            <a:ext cx="2251075"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l="22415" t="18518" r="25986" b="21429"/>
          <a:stretch>
            <a:fillRect/>
          </a:stretch>
        </p:blipFill>
        <p:spPr bwMode="auto">
          <a:xfrm>
            <a:off x="4724400" y="1524000"/>
            <a:ext cx="3303588"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l="22415" t="18518" r="25986" b="20900"/>
          <a:stretch>
            <a:fillRect/>
          </a:stretch>
        </p:blipFill>
        <p:spPr bwMode="auto">
          <a:xfrm>
            <a:off x="4710113" y="1511300"/>
            <a:ext cx="330358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p:cNvPicPr>
            <a:picLocks noChangeAspect="1" noChangeArrowheads="1"/>
          </p:cNvPicPr>
          <p:nvPr/>
        </p:nvPicPr>
        <p:blipFill>
          <a:blip r:embed="rId6">
            <a:extLst>
              <a:ext uri="{28A0092B-C50C-407E-A947-70E740481C1C}">
                <a14:useLocalDpi xmlns:a14="http://schemas.microsoft.com/office/drawing/2010/main" val="0"/>
              </a:ext>
            </a:extLst>
          </a:blip>
          <a:srcRect l="22415" t="18784" r="26382" b="21693"/>
          <a:stretch>
            <a:fillRect/>
          </a:stretch>
        </p:blipFill>
        <p:spPr bwMode="auto">
          <a:xfrm>
            <a:off x="4710113" y="1511300"/>
            <a:ext cx="32781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p:cNvPicPr>
            <a:picLocks noChangeAspect="1" noChangeArrowheads="1"/>
          </p:cNvPicPr>
          <p:nvPr/>
        </p:nvPicPr>
        <p:blipFill>
          <a:blip r:embed="rId7">
            <a:extLst>
              <a:ext uri="{28A0092B-C50C-407E-A947-70E740481C1C}">
                <a14:useLocalDpi xmlns:a14="http://schemas.microsoft.com/office/drawing/2010/main" val="0"/>
              </a:ext>
            </a:extLst>
          </a:blip>
          <a:srcRect l="22217" t="18520" r="26382" b="20898"/>
          <a:stretch>
            <a:fillRect/>
          </a:stretch>
        </p:blipFill>
        <p:spPr bwMode="auto">
          <a:xfrm>
            <a:off x="4710113" y="1498600"/>
            <a:ext cx="329088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p:cNvPicPr>
            <a:picLocks noChangeAspect="1" noChangeArrowheads="1"/>
          </p:cNvPicPr>
          <p:nvPr/>
        </p:nvPicPr>
        <p:blipFill>
          <a:blip r:embed="rId8">
            <a:extLst>
              <a:ext uri="{28A0092B-C50C-407E-A947-70E740481C1C}">
                <a14:useLocalDpi xmlns:a14="http://schemas.microsoft.com/office/drawing/2010/main" val="0"/>
              </a:ext>
            </a:extLst>
          </a:blip>
          <a:srcRect l="22415" t="18254" r="26184" b="20900"/>
          <a:stretch>
            <a:fillRect/>
          </a:stretch>
        </p:blipFill>
        <p:spPr bwMode="auto">
          <a:xfrm>
            <a:off x="4710113" y="1485900"/>
            <a:ext cx="329088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p:cNvPicPr>
            <a:picLocks noChangeAspect="1" noChangeArrowheads="1"/>
          </p:cNvPicPr>
          <p:nvPr/>
        </p:nvPicPr>
        <p:blipFill>
          <a:blip r:embed="rId9">
            <a:extLst>
              <a:ext uri="{28A0092B-C50C-407E-A947-70E740481C1C}">
                <a14:useLocalDpi xmlns:a14="http://schemas.microsoft.com/office/drawing/2010/main" val="0"/>
              </a:ext>
            </a:extLst>
          </a:blip>
          <a:srcRect l="22415" t="18520" r="26382" b="21164"/>
          <a:stretch>
            <a:fillRect/>
          </a:stretch>
        </p:blipFill>
        <p:spPr bwMode="auto">
          <a:xfrm>
            <a:off x="4722813" y="1485900"/>
            <a:ext cx="32781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0"/>
          <p:cNvPicPr>
            <a:picLocks noChangeAspect="1" noChangeArrowheads="1"/>
          </p:cNvPicPr>
          <p:nvPr/>
        </p:nvPicPr>
        <p:blipFill>
          <a:blip r:embed="rId10">
            <a:extLst>
              <a:ext uri="{28A0092B-C50C-407E-A947-70E740481C1C}">
                <a14:useLocalDpi xmlns:a14="http://schemas.microsoft.com/office/drawing/2010/main" val="0"/>
              </a:ext>
            </a:extLst>
          </a:blip>
          <a:srcRect l="21820" t="18784" r="26184" b="21428"/>
          <a:stretch>
            <a:fillRect/>
          </a:stretch>
        </p:blipFill>
        <p:spPr bwMode="auto">
          <a:xfrm>
            <a:off x="4697413" y="1485900"/>
            <a:ext cx="332898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 Box 11"/>
          <p:cNvSpPr txBox="1">
            <a:spLocks noChangeArrowheads="1"/>
          </p:cNvSpPr>
          <p:nvPr/>
        </p:nvSpPr>
        <p:spPr bwMode="auto">
          <a:xfrm>
            <a:off x="520700" y="5543550"/>
            <a:ext cx="7931150" cy="131445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ea typeface="ＭＳ Ｐゴシック" charset="0"/>
              </a:rPr>
              <a:t>Freestanding thinned membrane 1k x1k pixel CCDs were curved to different curvatures using air pressure</a:t>
            </a:r>
          </a:p>
          <a:p>
            <a:pPr>
              <a:defRPr/>
            </a:pPr>
            <a:endParaRPr lang="en-US" sz="1600">
              <a:ea typeface="ＭＳ Ｐゴシック" charset="0"/>
            </a:endParaRPr>
          </a:p>
          <a:p>
            <a:pPr>
              <a:defRPr/>
            </a:pPr>
            <a:r>
              <a:rPr lang="en-US" sz="1600">
                <a:ea typeface="ＭＳ Ｐゴシック" charset="0"/>
              </a:rPr>
              <a:t>CCD was taken from essentially flat configuration to ~250 mm radius of curvature (ROC) with no observed mechanical damage</a:t>
            </a:r>
          </a:p>
        </p:txBody>
      </p:sp>
      <p:pic>
        <p:nvPicPr>
          <p:cNvPr id="47116" name="Picture 12"/>
          <p:cNvPicPr>
            <a:picLocks noChangeAspect="1" noChangeArrowheads="1"/>
          </p:cNvPicPr>
          <p:nvPr/>
        </p:nvPicPr>
        <p:blipFill>
          <a:blip r:embed="rId4">
            <a:extLst>
              <a:ext uri="{28A0092B-C50C-407E-A947-70E740481C1C}">
                <a14:useLocalDpi xmlns:a14="http://schemas.microsoft.com/office/drawing/2010/main" val="0"/>
              </a:ext>
            </a:extLst>
          </a:blip>
          <a:srcRect l="34714" t="34126" r="38086" b="35449"/>
          <a:stretch>
            <a:fillRect/>
          </a:stretch>
        </p:blipFill>
        <p:spPr bwMode="auto">
          <a:xfrm>
            <a:off x="406400" y="914400"/>
            <a:ext cx="174148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3"/>
          <p:cNvPicPr>
            <a:picLocks noChangeAspect="1" noChangeArrowheads="1"/>
          </p:cNvPicPr>
          <p:nvPr/>
        </p:nvPicPr>
        <p:blipFill>
          <a:blip r:embed="rId10">
            <a:extLst>
              <a:ext uri="{28A0092B-C50C-407E-A947-70E740481C1C}">
                <a14:useLocalDpi xmlns:a14="http://schemas.microsoft.com/office/drawing/2010/main" val="0"/>
              </a:ext>
            </a:extLst>
          </a:blip>
          <a:srcRect l="34515" t="33598" r="37888" b="35185"/>
          <a:stretch>
            <a:fillRect/>
          </a:stretch>
        </p:blipFill>
        <p:spPr bwMode="auto">
          <a:xfrm>
            <a:off x="2182813" y="901700"/>
            <a:ext cx="17668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4710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4710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ypewriter"/>
                                        </p:tgtEl>
                                      </p:cMediaNode>
                                    </p:audio>
                                  </p:sub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4711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Typewriter"/>
                                        </p:tgtEl>
                                      </p:cMediaNode>
                                    </p:audio>
                                  </p:subTnLst>
                                </p:cTn>
                              </p:par>
                            </p:childTnLst>
                          </p:cTn>
                        </p:par>
                        <p:par>
                          <p:cTn id="13" fill="hold" nodeType="afterGroup">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4711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Typewriter"/>
                                        </p:tgtEl>
                                      </p:cMediaNode>
                                    </p:audio>
                                  </p:subTnLst>
                                </p:cTn>
                              </p:par>
                            </p:childTnLst>
                          </p:cTn>
                        </p:par>
                        <p:par>
                          <p:cTn id="16" fill="hold" nodeType="afterGroup">
                            <p:stCondLst>
                              <p:cond delay="6000"/>
                            </p:stCondLst>
                            <p:childTnLst>
                              <p:par>
                                <p:cTn id="17" presetID="1" presetClass="entr" presetSubtype="0" fill="hold" nodeType="afterEffect">
                                  <p:stCondLst>
                                    <p:cond delay="1000"/>
                                  </p:stCondLst>
                                  <p:childTnLst>
                                    <p:set>
                                      <p:cBhvr>
                                        <p:cTn id="18" dur="1" fill="hold">
                                          <p:stCondLst>
                                            <p:cond delay="499"/>
                                          </p:stCondLst>
                                        </p:cTn>
                                        <p:tgtEl>
                                          <p:spTgt spid="471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riter"/>
                                        </p:tgtEl>
                                      </p:cMediaNode>
                                    </p:audio>
                                  </p:subTnLst>
                                </p:cTn>
                              </p:par>
                            </p:childTnLst>
                          </p:cTn>
                        </p:par>
                        <p:par>
                          <p:cTn id="19" fill="hold" nodeType="afterGroup">
                            <p:stCondLst>
                              <p:cond delay="7500"/>
                            </p:stCondLst>
                            <p:childTnLst>
                              <p:par>
                                <p:cTn id="20" presetID="1" presetClass="entr" presetSubtype="0" fill="hold" nodeType="afterEffect">
                                  <p:stCondLst>
                                    <p:cond delay="1000"/>
                                  </p:stCondLst>
                                  <p:childTnLst>
                                    <p:set>
                                      <p:cBhvr>
                                        <p:cTn id="21" dur="1" fill="hold">
                                          <p:stCondLst>
                                            <p:cond delay="499"/>
                                          </p:stCondLst>
                                        </p:cTn>
                                        <p:tgtEl>
                                          <p:spTgt spid="4711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Typewriter"/>
                                        </p:tgtEl>
                                      </p:cMediaNode>
                                    </p:audio>
                                  </p:subTnLst>
                                </p:cTn>
                              </p:par>
                            </p:childTnLst>
                          </p:cTn>
                        </p:par>
                        <p:par>
                          <p:cTn id="22" fill="hold" nodeType="afterGroup">
                            <p:stCondLst>
                              <p:cond delay="9000"/>
                            </p:stCondLst>
                            <p:childTnLst>
                              <p:par>
                                <p:cTn id="23" presetID="1" presetClass="entr" presetSubtype="0" fill="hold" nodeType="afterEffect">
                                  <p:stCondLst>
                                    <p:cond delay="1000"/>
                                  </p:stCondLst>
                                  <p:childTnLst>
                                    <p:set>
                                      <p:cBhvr>
                                        <p:cTn id="24" dur="1" fill="hold">
                                          <p:stCondLst>
                                            <p:cond delay="499"/>
                                          </p:stCondLst>
                                        </p:cTn>
                                        <p:tgtEl>
                                          <p:spTgt spid="4711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Typewriter"/>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4711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47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1038225"/>
            <a:ext cx="3640138"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3" name="Rectangle 3"/>
          <p:cNvSpPr>
            <a:spLocks noChangeArrowheads="1"/>
          </p:cNvSpPr>
          <p:nvPr/>
        </p:nvSpPr>
        <p:spPr bwMode="auto">
          <a:xfrm>
            <a:off x="5321300" y="1511300"/>
            <a:ext cx="1117600" cy="3175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1204" name="Line 4"/>
          <p:cNvSpPr>
            <a:spLocks noChangeShapeType="1"/>
          </p:cNvSpPr>
          <p:nvPr/>
        </p:nvSpPr>
        <p:spPr bwMode="auto">
          <a:xfrm flipH="1">
            <a:off x="4406900" y="1701800"/>
            <a:ext cx="927100" cy="8890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1205" name="Rectangle 5"/>
          <p:cNvSpPr>
            <a:spLocks noChangeArrowheads="1"/>
          </p:cNvSpPr>
          <p:nvPr/>
        </p:nvSpPr>
        <p:spPr bwMode="auto">
          <a:xfrm>
            <a:off x="546100" y="50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2800" b="1">
                <a:solidFill>
                  <a:srgbClr val="0000E0"/>
                </a:solidFill>
                <a:ea typeface="ＭＳ Ｐゴシック" charset="0"/>
              </a:rPr>
              <a:t>Imaging Results of Thinned CFPA</a:t>
            </a:r>
          </a:p>
        </p:txBody>
      </p:sp>
      <p:grpSp>
        <p:nvGrpSpPr>
          <p:cNvPr id="51206" name="Group 6"/>
          <p:cNvGrpSpPr>
            <a:grpSpLocks/>
          </p:cNvGrpSpPr>
          <p:nvPr/>
        </p:nvGrpSpPr>
        <p:grpSpPr bwMode="auto">
          <a:xfrm>
            <a:off x="368300" y="1643063"/>
            <a:ext cx="3952875" cy="1290637"/>
            <a:chOff x="216" y="451"/>
            <a:chExt cx="2490" cy="813"/>
          </a:xfrm>
        </p:grpSpPr>
        <p:pic>
          <p:nvPicPr>
            <p:cNvPr id="13333" name="Picture 7"/>
            <p:cNvPicPr>
              <a:picLocks noChangeAspect="1" noChangeArrowheads="1"/>
            </p:cNvPicPr>
            <p:nvPr/>
          </p:nvPicPr>
          <p:blipFill>
            <a:blip r:embed="rId4">
              <a:extLst>
                <a:ext uri="{28A0092B-C50C-407E-A947-70E740481C1C}">
                  <a14:useLocalDpi xmlns:a14="http://schemas.microsoft.com/office/drawing/2010/main" val="0"/>
                </a:ext>
              </a:extLst>
            </a:blip>
            <a:srcRect l="4802" r="15945" b="30641"/>
            <a:stretch>
              <a:fillRect/>
            </a:stretch>
          </p:blipFill>
          <p:spPr bwMode="auto">
            <a:xfrm>
              <a:off x="216" y="451"/>
              <a:ext cx="2490"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 Box 8"/>
            <p:cNvSpPr txBox="1">
              <a:spLocks noChangeArrowheads="1"/>
            </p:cNvSpPr>
            <p:nvPr/>
          </p:nvSpPr>
          <p:spPr bwMode="auto">
            <a:xfrm>
              <a:off x="310" y="646"/>
              <a:ext cx="14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i="1">
                  <a:solidFill>
                    <a:srgbClr val="FF0000"/>
                  </a:solidFill>
                  <a:ea typeface="ＭＳ Ｐゴシック" charset="0"/>
                </a:rPr>
                <a:t>Freestanding (Before Image)</a:t>
              </a:r>
            </a:p>
          </p:txBody>
        </p:sp>
      </p:grpSp>
      <p:grpSp>
        <p:nvGrpSpPr>
          <p:cNvPr id="51209" name="Group 9"/>
          <p:cNvGrpSpPr>
            <a:grpSpLocks/>
          </p:cNvGrpSpPr>
          <p:nvPr/>
        </p:nvGrpSpPr>
        <p:grpSpPr bwMode="auto">
          <a:xfrm>
            <a:off x="355600" y="1655763"/>
            <a:ext cx="3952875" cy="1306512"/>
            <a:chOff x="168" y="1315"/>
            <a:chExt cx="2490" cy="823"/>
          </a:xfrm>
        </p:grpSpPr>
        <p:pic>
          <p:nvPicPr>
            <p:cNvPr id="13331" name="Picture 10"/>
            <p:cNvPicPr>
              <a:picLocks noChangeAspect="1" noChangeArrowheads="1"/>
            </p:cNvPicPr>
            <p:nvPr/>
          </p:nvPicPr>
          <p:blipFill>
            <a:blip r:embed="rId5">
              <a:extLst>
                <a:ext uri="{28A0092B-C50C-407E-A947-70E740481C1C}">
                  <a14:useLocalDpi xmlns:a14="http://schemas.microsoft.com/office/drawing/2010/main" val="0"/>
                </a:ext>
              </a:extLst>
            </a:blip>
            <a:srcRect l="4388" r="18204" b="30197"/>
            <a:stretch>
              <a:fillRect/>
            </a:stretch>
          </p:blipFill>
          <p:spPr bwMode="auto">
            <a:xfrm>
              <a:off x="168" y="1315"/>
              <a:ext cx="2490" cy="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 Box 11"/>
            <p:cNvSpPr txBox="1">
              <a:spLocks noChangeArrowheads="1"/>
            </p:cNvSpPr>
            <p:nvPr/>
          </p:nvSpPr>
          <p:spPr bwMode="auto">
            <a:xfrm>
              <a:off x="270" y="1542"/>
              <a:ext cx="8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i="1">
                  <a:solidFill>
                    <a:srgbClr val="FF0000"/>
                  </a:solidFill>
                  <a:ea typeface="ＭＳ Ｐゴシック" charset="0"/>
                </a:rPr>
                <a:t>Positive 0.1 psi</a:t>
              </a:r>
            </a:p>
          </p:txBody>
        </p:sp>
      </p:grpSp>
      <p:grpSp>
        <p:nvGrpSpPr>
          <p:cNvPr id="51212" name="Group 12"/>
          <p:cNvGrpSpPr>
            <a:grpSpLocks/>
          </p:cNvGrpSpPr>
          <p:nvPr/>
        </p:nvGrpSpPr>
        <p:grpSpPr bwMode="auto">
          <a:xfrm>
            <a:off x="368300" y="1649413"/>
            <a:ext cx="3940175" cy="1298575"/>
            <a:chOff x="176" y="2175"/>
            <a:chExt cx="2482" cy="818"/>
          </a:xfrm>
        </p:grpSpPr>
        <p:pic>
          <p:nvPicPr>
            <p:cNvPr id="13329" name="Picture 13"/>
            <p:cNvPicPr>
              <a:picLocks noChangeAspect="1" noChangeArrowheads="1"/>
            </p:cNvPicPr>
            <p:nvPr/>
          </p:nvPicPr>
          <p:blipFill>
            <a:blip r:embed="rId6">
              <a:extLst>
                <a:ext uri="{28A0092B-C50C-407E-A947-70E740481C1C}">
                  <a14:useLocalDpi xmlns:a14="http://schemas.microsoft.com/office/drawing/2010/main" val="0"/>
                </a:ext>
              </a:extLst>
            </a:blip>
            <a:srcRect l="5418" r="17197" b="31076"/>
            <a:stretch>
              <a:fillRect/>
            </a:stretch>
          </p:blipFill>
          <p:spPr bwMode="auto">
            <a:xfrm>
              <a:off x="176" y="2175"/>
              <a:ext cx="2482"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14"/>
            <p:cNvSpPr txBox="1">
              <a:spLocks noChangeArrowheads="1"/>
            </p:cNvSpPr>
            <p:nvPr/>
          </p:nvSpPr>
          <p:spPr bwMode="auto">
            <a:xfrm>
              <a:off x="302" y="2382"/>
              <a:ext cx="8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i="1">
                  <a:solidFill>
                    <a:srgbClr val="FF0000"/>
                  </a:solidFill>
                  <a:ea typeface="ＭＳ Ｐゴシック" charset="0"/>
                </a:rPr>
                <a:t>Positive 0.2 psi</a:t>
              </a:r>
            </a:p>
          </p:txBody>
        </p:sp>
      </p:grpSp>
      <p:grpSp>
        <p:nvGrpSpPr>
          <p:cNvPr id="51215" name="Group 15"/>
          <p:cNvGrpSpPr>
            <a:grpSpLocks/>
          </p:cNvGrpSpPr>
          <p:nvPr/>
        </p:nvGrpSpPr>
        <p:grpSpPr bwMode="auto">
          <a:xfrm>
            <a:off x="647700" y="1593850"/>
            <a:ext cx="3632200" cy="1211263"/>
            <a:chOff x="3104" y="2564"/>
            <a:chExt cx="2288" cy="763"/>
          </a:xfrm>
        </p:grpSpPr>
        <p:pic>
          <p:nvPicPr>
            <p:cNvPr id="13327" name="Picture 16"/>
            <p:cNvPicPr>
              <a:picLocks noChangeAspect="1" noChangeArrowheads="1"/>
            </p:cNvPicPr>
            <p:nvPr/>
          </p:nvPicPr>
          <p:blipFill>
            <a:blip r:embed="rId7">
              <a:extLst>
                <a:ext uri="{28A0092B-C50C-407E-A947-70E740481C1C}">
                  <a14:useLocalDpi xmlns:a14="http://schemas.microsoft.com/office/drawing/2010/main" val="0"/>
                </a:ext>
              </a:extLst>
            </a:blip>
            <a:srcRect l="4846" r="17688" b="30237"/>
            <a:stretch>
              <a:fillRect/>
            </a:stretch>
          </p:blipFill>
          <p:spPr bwMode="auto">
            <a:xfrm>
              <a:off x="3104" y="2564"/>
              <a:ext cx="2288" cy="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17"/>
            <p:cNvSpPr txBox="1">
              <a:spLocks noChangeArrowheads="1"/>
            </p:cNvSpPr>
            <p:nvPr/>
          </p:nvSpPr>
          <p:spPr bwMode="auto">
            <a:xfrm>
              <a:off x="3246" y="2766"/>
              <a:ext cx="84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i="1">
                  <a:solidFill>
                    <a:srgbClr val="FF0000"/>
                  </a:solidFill>
                  <a:ea typeface="ＭＳ Ｐゴシック" charset="0"/>
                </a:rPr>
                <a:t>Negative 0.2 psi</a:t>
              </a:r>
            </a:p>
          </p:txBody>
        </p:sp>
      </p:grpSp>
      <p:grpSp>
        <p:nvGrpSpPr>
          <p:cNvPr id="51218" name="Group 18"/>
          <p:cNvGrpSpPr>
            <a:grpSpLocks/>
          </p:cNvGrpSpPr>
          <p:nvPr/>
        </p:nvGrpSpPr>
        <p:grpSpPr bwMode="auto">
          <a:xfrm>
            <a:off x="622300" y="1533525"/>
            <a:ext cx="3670300" cy="1323975"/>
            <a:chOff x="3000" y="3366"/>
            <a:chExt cx="2312" cy="834"/>
          </a:xfrm>
        </p:grpSpPr>
        <p:pic>
          <p:nvPicPr>
            <p:cNvPr id="13325" name="Picture 19"/>
            <p:cNvPicPr>
              <a:picLocks noChangeAspect="1" noChangeArrowheads="1"/>
            </p:cNvPicPr>
            <p:nvPr/>
          </p:nvPicPr>
          <p:blipFill>
            <a:blip r:embed="rId8">
              <a:extLst>
                <a:ext uri="{28A0092B-C50C-407E-A947-70E740481C1C}">
                  <a14:useLocalDpi xmlns:a14="http://schemas.microsoft.com/office/drawing/2010/main" val="0"/>
                </a:ext>
              </a:extLst>
            </a:blip>
            <a:srcRect l="5011" r="16501" b="20000"/>
            <a:stretch>
              <a:fillRect/>
            </a:stretch>
          </p:blipFill>
          <p:spPr bwMode="auto">
            <a:xfrm>
              <a:off x="3000" y="3366"/>
              <a:ext cx="2312"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0" name="Text Box 20"/>
            <p:cNvSpPr txBox="1">
              <a:spLocks noChangeArrowheads="1"/>
            </p:cNvSpPr>
            <p:nvPr/>
          </p:nvSpPr>
          <p:spPr bwMode="auto">
            <a:xfrm>
              <a:off x="3094" y="3566"/>
              <a:ext cx="139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i="1">
                  <a:solidFill>
                    <a:srgbClr val="FF0000"/>
                  </a:solidFill>
                  <a:ea typeface="ＭＳ Ｐゴシック" charset="0"/>
                </a:rPr>
                <a:t>Freestanding (After Image)</a:t>
              </a:r>
            </a:p>
          </p:txBody>
        </p:sp>
      </p:grpSp>
      <p:grpSp>
        <p:nvGrpSpPr>
          <p:cNvPr id="51221" name="Group 21"/>
          <p:cNvGrpSpPr>
            <a:grpSpLocks/>
          </p:cNvGrpSpPr>
          <p:nvPr/>
        </p:nvGrpSpPr>
        <p:grpSpPr bwMode="auto">
          <a:xfrm>
            <a:off x="355600" y="1598613"/>
            <a:ext cx="3949700" cy="1314450"/>
            <a:chOff x="152" y="3207"/>
            <a:chExt cx="2488" cy="828"/>
          </a:xfrm>
        </p:grpSpPr>
        <p:pic>
          <p:nvPicPr>
            <p:cNvPr id="13323" name="Picture 22"/>
            <p:cNvPicPr>
              <a:picLocks noChangeAspect="1" noChangeArrowheads="1"/>
            </p:cNvPicPr>
            <p:nvPr/>
          </p:nvPicPr>
          <p:blipFill>
            <a:blip r:embed="rId9">
              <a:extLst>
                <a:ext uri="{28A0092B-C50C-407E-A947-70E740481C1C}">
                  <a14:useLocalDpi xmlns:a14="http://schemas.microsoft.com/office/drawing/2010/main" val="0"/>
                </a:ext>
              </a:extLst>
            </a:blip>
            <a:srcRect l="5678" b="30817"/>
            <a:stretch>
              <a:fillRect/>
            </a:stretch>
          </p:blipFill>
          <p:spPr bwMode="auto">
            <a:xfrm>
              <a:off x="152" y="3207"/>
              <a:ext cx="2488"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Text Box 23"/>
            <p:cNvSpPr txBox="1">
              <a:spLocks noChangeArrowheads="1"/>
            </p:cNvSpPr>
            <p:nvPr/>
          </p:nvSpPr>
          <p:spPr bwMode="auto">
            <a:xfrm>
              <a:off x="214" y="3430"/>
              <a:ext cx="84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i="1">
                  <a:solidFill>
                    <a:srgbClr val="FF0000"/>
                  </a:solidFill>
                  <a:ea typeface="ＭＳ Ｐゴシック" charset="0"/>
                </a:rPr>
                <a:t>Negative 0.1 psi</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500"/>
                                  </p:stCondLst>
                                  <p:childTnLst>
                                    <p:set>
                                      <p:cBhvr>
                                        <p:cTn id="6" dur="1" fill="hold">
                                          <p:stCondLst>
                                            <p:cond delay="0"/>
                                          </p:stCondLst>
                                        </p:cTn>
                                        <p:tgtEl>
                                          <p:spTgt spid="51206"/>
                                        </p:tgtEl>
                                        <p:attrNameLst>
                                          <p:attrName>style.visibility</p:attrName>
                                        </p:attrNameLst>
                                      </p:cBhvr>
                                      <p:to>
                                        <p:strVal val="visible"/>
                                      </p:to>
                                    </p:set>
                                    <p:anim calcmode="lin" valueType="num">
                                      <p:cBhvr>
                                        <p:cTn id="7" dur="500" fill="hold"/>
                                        <p:tgtEl>
                                          <p:spTgt spid="51206"/>
                                        </p:tgtEl>
                                        <p:attrNameLst>
                                          <p:attrName>ppt_w</p:attrName>
                                        </p:attrNameLst>
                                      </p:cBhvr>
                                      <p:tavLst>
                                        <p:tav tm="0">
                                          <p:val>
                                            <p:fltVal val="0"/>
                                          </p:val>
                                        </p:tav>
                                        <p:tav tm="100000">
                                          <p:val>
                                            <p:strVal val="#ppt_w"/>
                                          </p:val>
                                        </p:tav>
                                      </p:tavLst>
                                    </p:anim>
                                    <p:anim calcmode="lin" valueType="num">
                                      <p:cBhvr>
                                        <p:cTn id="8" dur="500" fill="hold"/>
                                        <p:tgtEl>
                                          <p:spTgt spid="5120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par>
                          <p:cTn id="9" fill="hold" nodeType="afterGroup">
                            <p:stCondLst>
                              <p:cond delay="1000"/>
                            </p:stCondLst>
                            <p:childTnLst>
                              <p:par>
                                <p:cTn id="10" presetID="23" presetClass="entr" presetSubtype="16" fill="hold" nodeType="afterEffect">
                                  <p:stCondLst>
                                    <p:cond delay="500"/>
                                  </p:stCondLst>
                                  <p:childTnLst>
                                    <p:set>
                                      <p:cBhvr>
                                        <p:cTn id="11" dur="1" fill="hold">
                                          <p:stCondLst>
                                            <p:cond delay="0"/>
                                          </p:stCondLst>
                                        </p:cTn>
                                        <p:tgtEl>
                                          <p:spTgt spid="51209"/>
                                        </p:tgtEl>
                                        <p:attrNameLst>
                                          <p:attrName>style.visibility</p:attrName>
                                        </p:attrNameLst>
                                      </p:cBhvr>
                                      <p:to>
                                        <p:strVal val="visible"/>
                                      </p:to>
                                    </p:set>
                                    <p:anim calcmode="lin" valueType="num">
                                      <p:cBhvr>
                                        <p:cTn id="12" dur="500" fill="hold"/>
                                        <p:tgtEl>
                                          <p:spTgt spid="51209"/>
                                        </p:tgtEl>
                                        <p:attrNameLst>
                                          <p:attrName>ppt_w</p:attrName>
                                        </p:attrNameLst>
                                      </p:cBhvr>
                                      <p:tavLst>
                                        <p:tav tm="0">
                                          <p:val>
                                            <p:fltVal val="0"/>
                                          </p:val>
                                        </p:tav>
                                        <p:tav tm="100000">
                                          <p:val>
                                            <p:strVal val="#ppt_w"/>
                                          </p:val>
                                        </p:tav>
                                      </p:tavLst>
                                    </p:anim>
                                    <p:anim calcmode="lin" valueType="num">
                                      <p:cBhvr>
                                        <p:cTn id="13" dur="500" fill="hold"/>
                                        <p:tgtEl>
                                          <p:spTgt spid="5120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Typewriter"/>
                                        </p:tgtEl>
                                      </p:cMediaNode>
                                    </p:audio>
                                  </p:subTnLst>
                                </p:cTn>
                              </p:par>
                            </p:childTnLst>
                          </p:cTn>
                        </p:par>
                        <p:par>
                          <p:cTn id="14" fill="hold" nodeType="afterGroup">
                            <p:stCondLst>
                              <p:cond delay="2000"/>
                            </p:stCondLst>
                            <p:childTnLst>
                              <p:par>
                                <p:cTn id="15" presetID="23" presetClass="entr" presetSubtype="16" fill="hold" nodeType="afterEffect">
                                  <p:stCondLst>
                                    <p:cond delay="500"/>
                                  </p:stCondLst>
                                  <p:childTnLst>
                                    <p:set>
                                      <p:cBhvr>
                                        <p:cTn id="16" dur="1" fill="hold">
                                          <p:stCondLst>
                                            <p:cond delay="0"/>
                                          </p:stCondLst>
                                        </p:cTn>
                                        <p:tgtEl>
                                          <p:spTgt spid="51212"/>
                                        </p:tgtEl>
                                        <p:attrNameLst>
                                          <p:attrName>style.visibility</p:attrName>
                                        </p:attrNameLst>
                                      </p:cBhvr>
                                      <p:to>
                                        <p:strVal val="visible"/>
                                      </p:to>
                                    </p:set>
                                    <p:anim calcmode="lin" valueType="num">
                                      <p:cBhvr>
                                        <p:cTn id="17" dur="500" fill="hold"/>
                                        <p:tgtEl>
                                          <p:spTgt spid="51212"/>
                                        </p:tgtEl>
                                        <p:attrNameLst>
                                          <p:attrName>ppt_w</p:attrName>
                                        </p:attrNameLst>
                                      </p:cBhvr>
                                      <p:tavLst>
                                        <p:tav tm="0">
                                          <p:val>
                                            <p:fltVal val="0"/>
                                          </p:val>
                                        </p:tav>
                                        <p:tav tm="100000">
                                          <p:val>
                                            <p:strVal val="#ppt_w"/>
                                          </p:val>
                                        </p:tav>
                                      </p:tavLst>
                                    </p:anim>
                                    <p:anim calcmode="lin" valueType="num">
                                      <p:cBhvr>
                                        <p:cTn id="18" dur="500" fill="hold"/>
                                        <p:tgtEl>
                                          <p:spTgt spid="512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Typewriter"/>
                                        </p:tgtEl>
                                      </p:cMediaNode>
                                    </p:audio>
                                  </p:subTnLst>
                                </p:cTn>
                              </p:par>
                            </p:childTnLst>
                          </p:cTn>
                        </p:par>
                        <p:par>
                          <p:cTn id="19" fill="hold" nodeType="afterGroup">
                            <p:stCondLst>
                              <p:cond delay="3000"/>
                            </p:stCondLst>
                            <p:childTnLst>
                              <p:par>
                                <p:cTn id="20" presetID="23" presetClass="entr" presetSubtype="16" fill="hold" nodeType="afterEffect">
                                  <p:stCondLst>
                                    <p:cond delay="500"/>
                                  </p:stCondLst>
                                  <p:childTnLst>
                                    <p:set>
                                      <p:cBhvr>
                                        <p:cTn id="21" dur="1" fill="hold">
                                          <p:stCondLst>
                                            <p:cond delay="0"/>
                                          </p:stCondLst>
                                        </p:cTn>
                                        <p:tgtEl>
                                          <p:spTgt spid="51215"/>
                                        </p:tgtEl>
                                        <p:attrNameLst>
                                          <p:attrName>style.visibility</p:attrName>
                                        </p:attrNameLst>
                                      </p:cBhvr>
                                      <p:to>
                                        <p:strVal val="visible"/>
                                      </p:to>
                                    </p:set>
                                    <p:anim calcmode="lin" valueType="num">
                                      <p:cBhvr>
                                        <p:cTn id="22" dur="500" fill="hold"/>
                                        <p:tgtEl>
                                          <p:spTgt spid="51215"/>
                                        </p:tgtEl>
                                        <p:attrNameLst>
                                          <p:attrName>ppt_w</p:attrName>
                                        </p:attrNameLst>
                                      </p:cBhvr>
                                      <p:tavLst>
                                        <p:tav tm="0">
                                          <p:val>
                                            <p:fltVal val="0"/>
                                          </p:val>
                                        </p:tav>
                                        <p:tav tm="100000">
                                          <p:val>
                                            <p:strVal val="#ppt_w"/>
                                          </p:val>
                                        </p:tav>
                                      </p:tavLst>
                                    </p:anim>
                                    <p:anim calcmode="lin" valueType="num">
                                      <p:cBhvr>
                                        <p:cTn id="23" dur="500" fill="hold"/>
                                        <p:tgtEl>
                                          <p:spTgt spid="5121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Typewriter"/>
                                        </p:tgtEl>
                                      </p:cMediaNode>
                                    </p:audio>
                                  </p:subTnLst>
                                </p:cTn>
                              </p:par>
                            </p:childTnLst>
                          </p:cTn>
                        </p:par>
                        <p:par>
                          <p:cTn id="24" fill="hold" nodeType="afterGroup">
                            <p:stCondLst>
                              <p:cond delay="4000"/>
                            </p:stCondLst>
                            <p:childTnLst>
                              <p:par>
                                <p:cTn id="25" presetID="23" presetClass="entr" presetSubtype="16" fill="hold" nodeType="afterEffect">
                                  <p:stCondLst>
                                    <p:cond delay="500"/>
                                  </p:stCondLst>
                                  <p:childTnLst>
                                    <p:set>
                                      <p:cBhvr>
                                        <p:cTn id="26" dur="1" fill="hold">
                                          <p:stCondLst>
                                            <p:cond delay="0"/>
                                          </p:stCondLst>
                                        </p:cTn>
                                        <p:tgtEl>
                                          <p:spTgt spid="51218"/>
                                        </p:tgtEl>
                                        <p:attrNameLst>
                                          <p:attrName>style.visibility</p:attrName>
                                        </p:attrNameLst>
                                      </p:cBhvr>
                                      <p:to>
                                        <p:strVal val="visible"/>
                                      </p:to>
                                    </p:set>
                                    <p:anim calcmode="lin" valueType="num">
                                      <p:cBhvr>
                                        <p:cTn id="27" dur="500" fill="hold"/>
                                        <p:tgtEl>
                                          <p:spTgt spid="51218"/>
                                        </p:tgtEl>
                                        <p:attrNameLst>
                                          <p:attrName>ppt_w</p:attrName>
                                        </p:attrNameLst>
                                      </p:cBhvr>
                                      <p:tavLst>
                                        <p:tav tm="0">
                                          <p:val>
                                            <p:fltVal val="0"/>
                                          </p:val>
                                        </p:tav>
                                        <p:tav tm="100000">
                                          <p:val>
                                            <p:strVal val="#ppt_w"/>
                                          </p:val>
                                        </p:tav>
                                      </p:tavLst>
                                    </p:anim>
                                    <p:anim calcmode="lin" valueType="num">
                                      <p:cBhvr>
                                        <p:cTn id="28" dur="500" fill="hold"/>
                                        <p:tgtEl>
                                          <p:spTgt spid="512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Typewriter"/>
                                        </p:tgtEl>
                                      </p:cMediaNode>
                                    </p:audio>
                                  </p:subTnLst>
                                </p:cTn>
                              </p:par>
                            </p:childTnLst>
                          </p:cTn>
                        </p:par>
                        <p:par>
                          <p:cTn id="29" fill="hold" nodeType="afterGroup">
                            <p:stCondLst>
                              <p:cond delay="5000"/>
                            </p:stCondLst>
                            <p:childTnLst>
                              <p:par>
                                <p:cTn id="30" presetID="23" presetClass="entr" presetSubtype="16" fill="hold" nodeType="afterEffect">
                                  <p:stCondLst>
                                    <p:cond delay="500"/>
                                  </p:stCondLst>
                                  <p:childTnLst>
                                    <p:set>
                                      <p:cBhvr>
                                        <p:cTn id="31" dur="1" fill="hold">
                                          <p:stCondLst>
                                            <p:cond delay="0"/>
                                          </p:stCondLst>
                                        </p:cTn>
                                        <p:tgtEl>
                                          <p:spTgt spid="51221"/>
                                        </p:tgtEl>
                                        <p:attrNameLst>
                                          <p:attrName>style.visibility</p:attrName>
                                        </p:attrNameLst>
                                      </p:cBhvr>
                                      <p:to>
                                        <p:strVal val="visible"/>
                                      </p:to>
                                    </p:set>
                                    <p:anim calcmode="lin" valueType="num">
                                      <p:cBhvr>
                                        <p:cTn id="32" dur="500" fill="hold"/>
                                        <p:tgtEl>
                                          <p:spTgt spid="51221"/>
                                        </p:tgtEl>
                                        <p:attrNameLst>
                                          <p:attrName>ppt_w</p:attrName>
                                        </p:attrNameLst>
                                      </p:cBhvr>
                                      <p:tavLst>
                                        <p:tav tm="0">
                                          <p:val>
                                            <p:fltVal val="0"/>
                                          </p:val>
                                        </p:tav>
                                        <p:tav tm="100000">
                                          <p:val>
                                            <p:strVal val="#ppt_w"/>
                                          </p:val>
                                        </p:tav>
                                      </p:tavLst>
                                    </p:anim>
                                    <p:anim calcmode="lin" valueType="num">
                                      <p:cBhvr>
                                        <p:cTn id="33" dur="500" fill="hold"/>
                                        <p:tgtEl>
                                          <p:spTgt spid="512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Typewri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8"/>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it-IT"/>
          </a:p>
        </p:txBody>
      </p:sp>
      <p:pic>
        <p:nvPicPr>
          <p:cNvPr id="14338" name="Picture 26" descr="ISTOS_SnT14.png"/>
          <p:cNvPicPr>
            <a:picLocks noChangeAspect="1"/>
          </p:cNvPicPr>
          <p:nvPr/>
        </p:nvPicPr>
        <p:blipFill>
          <a:blip r:embed="rId2">
            <a:extLst>
              <a:ext uri="{28A0092B-C50C-407E-A947-70E740481C1C}">
                <a14:useLocalDpi xmlns:a14="http://schemas.microsoft.com/office/drawing/2010/main" val="0"/>
              </a:ext>
            </a:extLst>
          </a:blip>
          <a:srcRect l="8681" t="1431" r="6076" b="4297"/>
          <a:stretch>
            <a:fillRect/>
          </a:stretch>
        </p:blipFill>
        <p:spPr bwMode="auto">
          <a:xfrm>
            <a:off x="5021525" y="1071563"/>
            <a:ext cx="222567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8" descr="\\.PSF\.Home\Share\sw\ISTOS\ccd_assem_r170.jpg"/>
          <p:cNvPicPr>
            <a:picLocks noChangeAspect="1" noChangeArrowheads="1"/>
          </p:cNvPicPr>
          <p:nvPr/>
        </p:nvPicPr>
        <p:blipFill>
          <a:blip r:embed="rId3" cstate="print"/>
          <a:srcRect l="28298" t="2730" r="30066" b="8191"/>
          <a:stretch>
            <a:fillRect/>
          </a:stretch>
        </p:blipFill>
        <p:spPr bwMode="auto">
          <a:xfrm rot="5400000">
            <a:off x="699231" y="4684903"/>
            <a:ext cx="1611997" cy="2233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1031"/>
          <p:cNvSpPr txBox="1">
            <a:spLocks noChangeArrowheads="1"/>
          </p:cNvSpPr>
          <p:nvPr/>
        </p:nvSpPr>
        <p:spPr bwMode="auto">
          <a:xfrm>
            <a:off x="1079500" y="63500"/>
            <a:ext cx="5645150" cy="523875"/>
          </a:xfrm>
          <a:prstGeom prst="rect">
            <a:avLst/>
          </a:prstGeom>
          <a:noFill/>
          <a:ln>
            <a:noFill/>
          </a:ln>
          <a:effectLst/>
          <a:extLst/>
        </p:spPr>
        <p:txBody>
          <a:bodyPr wrap="none">
            <a:spAutoFit/>
          </a:bodyPr>
          <a:lstStyle/>
          <a:p>
            <a:pPr>
              <a:defRPr/>
            </a:pPr>
            <a:r>
              <a:rPr lang="en-US" sz="2800" b="1" dirty="0">
                <a:solidFill>
                  <a:srgbClr val="CCFFCC"/>
                </a:solidFill>
                <a:ea typeface="ＭＳ Ｐゴシック" charset="0"/>
              </a:rPr>
              <a:t>Example: Explorer-ISTOS Concept</a:t>
            </a:r>
          </a:p>
        </p:txBody>
      </p:sp>
      <p:pic>
        <p:nvPicPr>
          <p:cNvPr id="1434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2350" y="917575"/>
            <a:ext cx="27432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31"/>
          <p:cNvSpPr txBox="1">
            <a:spLocks noChangeArrowheads="1"/>
          </p:cNvSpPr>
          <p:nvPr/>
        </p:nvSpPr>
        <p:spPr bwMode="auto">
          <a:xfrm>
            <a:off x="1341837" y="3519488"/>
            <a:ext cx="3765550" cy="1200150"/>
          </a:xfrm>
          <a:prstGeom prst="rect">
            <a:avLst/>
          </a:prstGeom>
          <a:noFill/>
          <a:ln>
            <a:noFill/>
          </a:ln>
          <a:effectLst/>
          <a:extLst/>
        </p:spPr>
        <p:txBody>
          <a:bodyPr>
            <a:spAutoFit/>
          </a:bodyPr>
          <a:lstStyle/>
          <a:p>
            <a:pPr>
              <a:defRPr/>
            </a:pPr>
            <a:r>
              <a:rPr lang="en-US" sz="2400" dirty="0">
                <a:solidFill>
                  <a:srgbClr val="CCFFCC"/>
                </a:solidFill>
                <a:ea typeface="ＭＳ Ｐゴシック" charset="0"/>
              </a:rPr>
              <a:t>A GALEX follow on mission, benefits from curved detector arrays</a:t>
            </a:r>
          </a:p>
        </p:txBody>
      </p:sp>
      <p:pic>
        <p:nvPicPr>
          <p:cNvPr id="14344" name="Picture 16" descr="Cylindrical_CFPA_closeup_3_crop"/>
          <p:cNvPicPr>
            <a:picLocks noChangeAspect="1" noChangeArrowheads="1"/>
          </p:cNvPicPr>
          <p:nvPr/>
        </p:nvPicPr>
        <p:blipFill>
          <a:blip r:embed="rId5">
            <a:extLst>
              <a:ext uri="{28A0092B-C50C-407E-A947-70E740481C1C}">
                <a14:useLocalDpi xmlns:a14="http://schemas.microsoft.com/office/drawing/2010/main" val="0"/>
              </a:ext>
            </a:extLst>
          </a:blip>
          <a:srcRect t="16216"/>
          <a:stretch>
            <a:fillRect/>
          </a:stretch>
        </p:blipFill>
        <p:spPr bwMode="auto">
          <a:xfrm>
            <a:off x="3316288" y="5083175"/>
            <a:ext cx="13716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31"/>
          <p:cNvSpPr txBox="1">
            <a:spLocks noChangeArrowheads="1"/>
          </p:cNvSpPr>
          <p:nvPr/>
        </p:nvSpPr>
        <p:spPr bwMode="auto">
          <a:xfrm>
            <a:off x="4813300" y="4694238"/>
            <a:ext cx="4213225" cy="1938337"/>
          </a:xfrm>
          <a:prstGeom prst="rect">
            <a:avLst/>
          </a:prstGeom>
          <a:noFill/>
          <a:ln>
            <a:noFill/>
          </a:ln>
          <a:effectLst/>
          <a:extLst/>
        </p:spPr>
        <p:txBody>
          <a:bodyPr>
            <a:spAutoFit/>
          </a:bodyPr>
          <a:lstStyle/>
          <a:p>
            <a:pPr>
              <a:defRPr/>
            </a:pPr>
            <a:r>
              <a:rPr lang="en-US" sz="2000" dirty="0">
                <a:solidFill>
                  <a:srgbClr val="CCFFCC"/>
                </a:solidFill>
                <a:ea typeface="ＭＳ Ｐゴシック" charset="0"/>
              </a:rPr>
              <a:t>Preliminary work demonstrated a CCD array, thinned to 20 microns membrane and curved (supported) with ROC ~ 12 mm, far beyond ISTOS requirements. Strain for this severe curvature is 0.1% (limit of Si is 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133600" y="0"/>
            <a:ext cx="556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0000E1"/>
                </a:solidFill>
                <a:latin typeface="Times New Roman" charset="0"/>
                <a:ea typeface="ＭＳ Ｐゴシック" charset="0"/>
              </a:rPr>
              <a:t>Curved  Wide Bandgap Arrays</a:t>
            </a:r>
          </a:p>
        </p:txBody>
      </p:sp>
      <p:sp>
        <p:nvSpPr>
          <p:cNvPr id="21507" name="Text Box 3"/>
          <p:cNvSpPr txBox="1">
            <a:spLocks noChangeArrowheads="1"/>
          </p:cNvSpPr>
          <p:nvPr/>
        </p:nvSpPr>
        <p:spPr bwMode="auto">
          <a:xfrm>
            <a:off x="279400" y="4038600"/>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latin typeface="Times New Roman" charset="0"/>
                <a:ea typeface="ＭＳ Ｐゴシック" charset="0"/>
              </a:rPr>
              <a:t>-</a:t>
            </a:r>
            <a:r>
              <a:rPr lang="en-US" sz="2400">
                <a:latin typeface="Times New Roman" charset="0"/>
                <a:ea typeface="ＭＳ Ｐゴシック" charset="0"/>
              </a:rPr>
              <a:t> </a:t>
            </a:r>
            <a:r>
              <a:rPr lang="en-US" sz="2000">
                <a:latin typeface="Times New Roman" charset="0"/>
                <a:ea typeface="ＭＳ Ｐゴシック" charset="0"/>
              </a:rPr>
              <a:t>Bandgap Selective</a:t>
            </a:r>
          </a:p>
          <a:p>
            <a:pPr>
              <a:spcBef>
                <a:spcPct val="50000"/>
              </a:spcBef>
              <a:defRPr/>
            </a:pPr>
            <a:r>
              <a:rPr lang="en-US" sz="2000">
                <a:latin typeface="Times New Roman" charset="0"/>
                <a:ea typeface="ＭＳ Ｐゴシック" charset="0"/>
              </a:rPr>
              <a:t>- Dopant Selective</a:t>
            </a:r>
          </a:p>
        </p:txBody>
      </p:sp>
      <p:grpSp>
        <p:nvGrpSpPr>
          <p:cNvPr id="15363" name="Group 56"/>
          <p:cNvGrpSpPr>
            <a:grpSpLocks/>
          </p:cNvGrpSpPr>
          <p:nvPr/>
        </p:nvGrpSpPr>
        <p:grpSpPr bwMode="auto">
          <a:xfrm>
            <a:off x="5029200" y="4572000"/>
            <a:ext cx="2590800" cy="2133600"/>
            <a:chOff x="144" y="1536"/>
            <a:chExt cx="2304" cy="2208"/>
          </a:xfrm>
        </p:grpSpPr>
        <p:sp>
          <p:nvSpPr>
            <p:cNvPr id="21508" name="Freeform 4"/>
            <p:cNvSpPr>
              <a:spLocks/>
            </p:cNvSpPr>
            <p:nvPr/>
          </p:nvSpPr>
          <p:spPr bwMode="auto">
            <a:xfrm>
              <a:off x="912" y="1824"/>
              <a:ext cx="672" cy="289"/>
            </a:xfrm>
            <a:custGeom>
              <a:avLst/>
              <a:gdLst>
                <a:gd name="T0" fmla="*/ 0 w 672"/>
                <a:gd name="T1" fmla="*/ 289 h 288"/>
                <a:gd name="T2" fmla="*/ 480 w 672"/>
                <a:gd name="T3" fmla="*/ 241 h 288"/>
                <a:gd name="T4" fmla="*/ 672 w 672"/>
                <a:gd name="T5" fmla="*/ 0 h 288"/>
                <a:gd name="T6" fmla="*/ 0 60000 65536"/>
                <a:gd name="T7" fmla="*/ 0 60000 65536"/>
                <a:gd name="T8" fmla="*/ 0 60000 65536"/>
              </a:gdLst>
              <a:ahLst/>
              <a:cxnLst>
                <a:cxn ang="T6">
                  <a:pos x="T0" y="T1"/>
                </a:cxn>
                <a:cxn ang="T7">
                  <a:pos x="T2" y="T3"/>
                </a:cxn>
                <a:cxn ang="T8">
                  <a:pos x="T4" y="T5"/>
                </a:cxn>
              </a:cxnLst>
              <a:rect l="0" t="0" r="r" b="b"/>
              <a:pathLst>
                <a:path w="672" h="288">
                  <a:moveTo>
                    <a:pt x="0" y="288"/>
                  </a:moveTo>
                  <a:cubicBezTo>
                    <a:pt x="184" y="288"/>
                    <a:pt x="368" y="288"/>
                    <a:pt x="480" y="240"/>
                  </a:cubicBezTo>
                  <a:cubicBezTo>
                    <a:pt x="592" y="192"/>
                    <a:pt x="632" y="96"/>
                    <a:pt x="672"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21509" name="Freeform 5"/>
            <p:cNvSpPr>
              <a:spLocks/>
            </p:cNvSpPr>
            <p:nvPr/>
          </p:nvSpPr>
          <p:spPr bwMode="auto">
            <a:xfrm>
              <a:off x="912" y="2303"/>
              <a:ext cx="672" cy="289"/>
            </a:xfrm>
            <a:custGeom>
              <a:avLst/>
              <a:gdLst>
                <a:gd name="T0" fmla="*/ 0 w 672"/>
                <a:gd name="T1" fmla="*/ 289 h 288"/>
                <a:gd name="T2" fmla="*/ 480 w 672"/>
                <a:gd name="T3" fmla="*/ 241 h 288"/>
                <a:gd name="T4" fmla="*/ 672 w 672"/>
                <a:gd name="T5" fmla="*/ 0 h 288"/>
                <a:gd name="T6" fmla="*/ 0 60000 65536"/>
                <a:gd name="T7" fmla="*/ 0 60000 65536"/>
                <a:gd name="T8" fmla="*/ 0 60000 65536"/>
              </a:gdLst>
              <a:ahLst/>
              <a:cxnLst>
                <a:cxn ang="T6">
                  <a:pos x="T0" y="T1"/>
                </a:cxn>
                <a:cxn ang="T7">
                  <a:pos x="T2" y="T3"/>
                </a:cxn>
                <a:cxn ang="T8">
                  <a:pos x="T4" y="T5"/>
                </a:cxn>
              </a:cxnLst>
              <a:rect l="0" t="0" r="r" b="b"/>
              <a:pathLst>
                <a:path w="672" h="288">
                  <a:moveTo>
                    <a:pt x="0" y="288"/>
                  </a:moveTo>
                  <a:cubicBezTo>
                    <a:pt x="184" y="288"/>
                    <a:pt x="368" y="288"/>
                    <a:pt x="480" y="240"/>
                  </a:cubicBezTo>
                  <a:cubicBezTo>
                    <a:pt x="592" y="192"/>
                    <a:pt x="632" y="96"/>
                    <a:pt x="672"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21510" name="Line 6"/>
            <p:cNvSpPr>
              <a:spLocks noChangeShapeType="1"/>
            </p:cNvSpPr>
            <p:nvPr/>
          </p:nvSpPr>
          <p:spPr bwMode="auto">
            <a:xfrm>
              <a:off x="912" y="2208"/>
              <a:ext cx="672" cy="0"/>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11" name="Line 7"/>
            <p:cNvSpPr>
              <a:spLocks noChangeShapeType="1"/>
            </p:cNvSpPr>
            <p:nvPr/>
          </p:nvSpPr>
          <p:spPr bwMode="auto">
            <a:xfrm flipH="1">
              <a:off x="1584" y="1728"/>
              <a:ext cx="0" cy="2016"/>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12" name="Line 8"/>
            <p:cNvSpPr>
              <a:spLocks noChangeShapeType="1"/>
            </p:cNvSpPr>
            <p:nvPr/>
          </p:nvSpPr>
          <p:spPr bwMode="auto">
            <a:xfrm>
              <a:off x="1584" y="2208"/>
              <a:ext cx="48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13" name="Text Box 9"/>
            <p:cNvSpPr txBox="1">
              <a:spLocks noChangeArrowheads="1"/>
            </p:cNvSpPr>
            <p:nvPr/>
          </p:nvSpPr>
          <p:spPr bwMode="auto">
            <a:xfrm>
              <a:off x="702" y="1988"/>
              <a:ext cx="336"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E</a:t>
              </a:r>
              <a:r>
                <a:rPr lang="en-US" sz="1200" baseline="-25000">
                  <a:latin typeface="Times New Roman" charset="0"/>
                  <a:ea typeface="ＭＳ Ｐゴシック" charset="0"/>
                </a:rPr>
                <a:t>C</a:t>
              </a:r>
              <a:endParaRPr lang="en-US" sz="1200">
                <a:latin typeface="Times New Roman" charset="0"/>
                <a:ea typeface="ＭＳ Ｐゴシック" charset="0"/>
              </a:endParaRPr>
            </a:p>
          </p:txBody>
        </p:sp>
        <p:sp>
          <p:nvSpPr>
            <p:cNvPr id="21514" name="Text Box 10"/>
            <p:cNvSpPr txBox="1">
              <a:spLocks noChangeArrowheads="1"/>
            </p:cNvSpPr>
            <p:nvPr/>
          </p:nvSpPr>
          <p:spPr bwMode="auto">
            <a:xfrm>
              <a:off x="702" y="2491"/>
              <a:ext cx="336"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E</a:t>
              </a:r>
              <a:r>
                <a:rPr lang="en-US" sz="1200" baseline="-25000">
                  <a:latin typeface="Times New Roman" charset="0"/>
                  <a:ea typeface="ＭＳ Ｐゴシック" charset="0"/>
                </a:rPr>
                <a:t>V</a:t>
              </a:r>
              <a:endParaRPr lang="en-US" sz="1200">
                <a:latin typeface="Times New Roman" charset="0"/>
                <a:ea typeface="ＭＳ Ｐゴシック" charset="0"/>
              </a:endParaRPr>
            </a:p>
          </p:txBody>
        </p:sp>
        <p:sp>
          <p:nvSpPr>
            <p:cNvPr id="21515" name="Text Box 11"/>
            <p:cNvSpPr txBox="1">
              <a:spLocks noChangeArrowheads="1"/>
            </p:cNvSpPr>
            <p:nvPr/>
          </p:nvSpPr>
          <p:spPr bwMode="auto">
            <a:xfrm>
              <a:off x="702" y="2116"/>
              <a:ext cx="336"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E</a:t>
              </a:r>
              <a:r>
                <a:rPr lang="en-US" sz="1200" baseline="-25000">
                  <a:latin typeface="Times New Roman" charset="0"/>
                  <a:ea typeface="ＭＳ Ｐゴシック" charset="0"/>
                </a:rPr>
                <a:t>F</a:t>
              </a:r>
              <a:endParaRPr lang="en-US" sz="1200">
                <a:latin typeface="Times New Roman" charset="0"/>
                <a:ea typeface="ＭＳ Ｐゴシック" charset="0"/>
              </a:endParaRPr>
            </a:p>
          </p:txBody>
        </p:sp>
        <p:sp>
          <p:nvSpPr>
            <p:cNvPr id="21516" name="Text Box 12"/>
            <p:cNvSpPr txBox="1">
              <a:spLocks noChangeArrowheads="1"/>
            </p:cNvSpPr>
            <p:nvPr/>
          </p:nvSpPr>
          <p:spPr bwMode="auto">
            <a:xfrm>
              <a:off x="1008" y="1536"/>
              <a:ext cx="43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GaN</a:t>
              </a:r>
            </a:p>
          </p:txBody>
        </p:sp>
        <p:sp>
          <p:nvSpPr>
            <p:cNvPr id="21517" name="Text Box 13"/>
            <p:cNvSpPr txBox="1">
              <a:spLocks noChangeArrowheads="1"/>
            </p:cNvSpPr>
            <p:nvPr/>
          </p:nvSpPr>
          <p:spPr bwMode="auto">
            <a:xfrm>
              <a:off x="1680" y="1536"/>
              <a:ext cx="76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Electrolyte</a:t>
              </a:r>
            </a:p>
          </p:txBody>
        </p:sp>
        <p:sp>
          <p:nvSpPr>
            <p:cNvPr id="21518" name="Freeform 14"/>
            <p:cNvSpPr>
              <a:spLocks/>
            </p:cNvSpPr>
            <p:nvPr/>
          </p:nvSpPr>
          <p:spPr bwMode="auto">
            <a:xfrm flipV="1">
              <a:off x="912" y="2880"/>
              <a:ext cx="672" cy="288"/>
            </a:xfrm>
            <a:custGeom>
              <a:avLst/>
              <a:gdLst>
                <a:gd name="T0" fmla="*/ 0 w 672"/>
                <a:gd name="T1" fmla="*/ 288 h 288"/>
                <a:gd name="T2" fmla="*/ 480 w 672"/>
                <a:gd name="T3" fmla="*/ 240 h 288"/>
                <a:gd name="T4" fmla="*/ 672 w 672"/>
                <a:gd name="T5" fmla="*/ 0 h 288"/>
                <a:gd name="T6" fmla="*/ 0 60000 65536"/>
                <a:gd name="T7" fmla="*/ 0 60000 65536"/>
                <a:gd name="T8" fmla="*/ 0 60000 65536"/>
              </a:gdLst>
              <a:ahLst/>
              <a:cxnLst>
                <a:cxn ang="T6">
                  <a:pos x="T0" y="T1"/>
                </a:cxn>
                <a:cxn ang="T7">
                  <a:pos x="T2" y="T3"/>
                </a:cxn>
                <a:cxn ang="T8">
                  <a:pos x="T4" y="T5"/>
                </a:cxn>
              </a:cxnLst>
              <a:rect l="0" t="0" r="r" b="b"/>
              <a:pathLst>
                <a:path w="672" h="288">
                  <a:moveTo>
                    <a:pt x="0" y="288"/>
                  </a:moveTo>
                  <a:cubicBezTo>
                    <a:pt x="184" y="288"/>
                    <a:pt x="368" y="288"/>
                    <a:pt x="480" y="240"/>
                  </a:cubicBezTo>
                  <a:cubicBezTo>
                    <a:pt x="592" y="192"/>
                    <a:pt x="632" y="96"/>
                    <a:pt x="672"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21519" name="Freeform 15"/>
            <p:cNvSpPr>
              <a:spLocks/>
            </p:cNvSpPr>
            <p:nvPr/>
          </p:nvSpPr>
          <p:spPr bwMode="auto">
            <a:xfrm flipV="1">
              <a:off x="906" y="3323"/>
              <a:ext cx="672" cy="289"/>
            </a:xfrm>
            <a:custGeom>
              <a:avLst/>
              <a:gdLst>
                <a:gd name="T0" fmla="*/ 0 w 672"/>
                <a:gd name="T1" fmla="*/ 289 h 288"/>
                <a:gd name="T2" fmla="*/ 480 w 672"/>
                <a:gd name="T3" fmla="*/ 241 h 288"/>
                <a:gd name="T4" fmla="*/ 672 w 672"/>
                <a:gd name="T5" fmla="*/ 0 h 288"/>
                <a:gd name="T6" fmla="*/ 0 60000 65536"/>
                <a:gd name="T7" fmla="*/ 0 60000 65536"/>
                <a:gd name="T8" fmla="*/ 0 60000 65536"/>
              </a:gdLst>
              <a:ahLst/>
              <a:cxnLst>
                <a:cxn ang="T6">
                  <a:pos x="T0" y="T1"/>
                </a:cxn>
                <a:cxn ang="T7">
                  <a:pos x="T2" y="T3"/>
                </a:cxn>
                <a:cxn ang="T8">
                  <a:pos x="T4" y="T5"/>
                </a:cxn>
              </a:cxnLst>
              <a:rect l="0" t="0" r="r" b="b"/>
              <a:pathLst>
                <a:path w="672" h="288">
                  <a:moveTo>
                    <a:pt x="0" y="288"/>
                  </a:moveTo>
                  <a:cubicBezTo>
                    <a:pt x="184" y="288"/>
                    <a:pt x="368" y="288"/>
                    <a:pt x="480" y="240"/>
                  </a:cubicBezTo>
                  <a:cubicBezTo>
                    <a:pt x="592" y="192"/>
                    <a:pt x="632" y="96"/>
                    <a:pt x="672"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21520" name="Line 16"/>
            <p:cNvSpPr>
              <a:spLocks noChangeShapeType="1"/>
            </p:cNvSpPr>
            <p:nvPr/>
          </p:nvSpPr>
          <p:spPr bwMode="auto">
            <a:xfrm>
              <a:off x="912" y="3264"/>
              <a:ext cx="672" cy="0"/>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21" name="Line 17"/>
            <p:cNvSpPr>
              <a:spLocks noChangeShapeType="1"/>
            </p:cNvSpPr>
            <p:nvPr/>
          </p:nvSpPr>
          <p:spPr bwMode="auto">
            <a:xfrm>
              <a:off x="1584" y="3264"/>
              <a:ext cx="48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22" name="Text Box 18"/>
            <p:cNvSpPr txBox="1">
              <a:spLocks noChangeArrowheads="1"/>
            </p:cNvSpPr>
            <p:nvPr/>
          </p:nvSpPr>
          <p:spPr bwMode="auto">
            <a:xfrm>
              <a:off x="144" y="2160"/>
              <a:ext cx="624"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n-GaN</a:t>
              </a:r>
            </a:p>
          </p:txBody>
        </p:sp>
        <p:sp>
          <p:nvSpPr>
            <p:cNvPr id="21523" name="Text Box 19"/>
            <p:cNvSpPr txBox="1">
              <a:spLocks noChangeArrowheads="1"/>
            </p:cNvSpPr>
            <p:nvPr/>
          </p:nvSpPr>
          <p:spPr bwMode="auto">
            <a:xfrm>
              <a:off x="144" y="3120"/>
              <a:ext cx="624"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p-GaN</a:t>
              </a:r>
            </a:p>
          </p:txBody>
        </p:sp>
        <p:sp>
          <p:nvSpPr>
            <p:cNvPr id="21524" name="Line 20"/>
            <p:cNvSpPr>
              <a:spLocks noChangeShapeType="1"/>
            </p:cNvSpPr>
            <p:nvPr/>
          </p:nvSpPr>
          <p:spPr bwMode="auto">
            <a:xfrm>
              <a:off x="240" y="2735"/>
              <a:ext cx="2208" cy="0"/>
            </a:xfrm>
            <a:prstGeom prst="line">
              <a:avLst/>
            </a:prstGeom>
            <a:noFill/>
            <a:ln w="952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grpSp>
        <p:nvGrpSpPr>
          <p:cNvPr id="15364" name="Group 54"/>
          <p:cNvGrpSpPr>
            <a:grpSpLocks/>
          </p:cNvGrpSpPr>
          <p:nvPr/>
        </p:nvGrpSpPr>
        <p:grpSpPr bwMode="auto">
          <a:xfrm>
            <a:off x="5099050" y="1371600"/>
            <a:ext cx="4044950" cy="2971800"/>
            <a:chOff x="2592" y="1152"/>
            <a:chExt cx="2548" cy="1872"/>
          </a:xfrm>
        </p:grpSpPr>
        <p:sp>
          <p:nvSpPr>
            <p:cNvPr id="21526" name="Rectangle 22"/>
            <p:cNvSpPr>
              <a:spLocks noChangeArrowheads="1"/>
            </p:cNvSpPr>
            <p:nvPr/>
          </p:nvSpPr>
          <p:spPr bwMode="auto">
            <a:xfrm>
              <a:off x="2592" y="1382"/>
              <a:ext cx="1676" cy="1642"/>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27" name="Rectangle 23"/>
            <p:cNvSpPr>
              <a:spLocks noChangeArrowheads="1"/>
            </p:cNvSpPr>
            <p:nvPr/>
          </p:nvSpPr>
          <p:spPr bwMode="auto">
            <a:xfrm>
              <a:off x="2689" y="1382"/>
              <a:ext cx="1483" cy="1543"/>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28" name="Rectangle 24"/>
            <p:cNvSpPr>
              <a:spLocks noChangeArrowheads="1"/>
            </p:cNvSpPr>
            <p:nvPr/>
          </p:nvSpPr>
          <p:spPr bwMode="auto">
            <a:xfrm>
              <a:off x="2818" y="1612"/>
              <a:ext cx="32" cy="689"/>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29" name="Text Box 25"/>
            <p:cNvSpPr txBox="1">
              <a:spLocks noChangeArrowheads="1"/>
            </p:cNvSpPr>
            <p:nvPr/>
          </p:nvSpPr>
          <p:spPr bwMode="auto">
            <a:xfrm>
              <a:off x="2753" y="2433"/>
              <a:ext cx="5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Pt Cathode</a:t>
              </a:r>
            </a:p>
          </p:txBody>
        </p:sp>
        <p:sp>
          <p:nvSpPr>
            <p:cNvPr id="21530" name="Line 26"/>
            <p:cNvSpPr>
              <a:spLocks noChangeShapeType="1"/>
            </p:cNvSpPr>
            <p:nvPr/>
          </p:nvSpPr>
          <p:spPr bwMode="auto">
            <a:xfrm flipH="1" flipV="1">
              <a:off x="2882" y="2236"/>
              <a:ext cx="97" cy="1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31" name="Rectangle 27"/>
            <p:cNvSpPr>
              <a:spLocks noChangeArrowheads="1"/>
            </p:cNvSpPr>
            <p:nvPr/>
          </p:nvSpPr>
          <p:spPr bwMode="auto">
            <a:xfrm>
              <a:off x="3237" y="2104"/>
              <a:ext cx="838" cy="132"/>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32" name="Text Box 28"/>
            <p:cNvSpPr txBox="1">
              <a:spLocks noChangeArrowheads="1"/>
            </p:cNvSpPr>
            <p:nvPr/>
          </p:nvSpPr>
          <p:spPr bwMode="auto">
            <a:xfrm>
              <a:off x="2979" y="2780"/>
              <a:ext cx="11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Aqueous KOH (pH ~14)</a:t>
              </a:r>
            </a:p>
          </p:txBody>
        </p:sp>
        <p:grpSp>
          <p:nvGrpSpPr>
            <p:cNvPr id="15376" name="Group 29"/>
            <p:cNvGrpSpPr>
              <a:grpSpLocks/>
            </p:cNvGrpSpPr>
            <p:nvPr/>
          </p:nvGrpSpPr>
          <p:grpSpPr bwMode="auto">
            <a:xfrm>
              <a:off x="3495" y="1612"/>
              <a:ext cx="343" cy="523"/>
              <a:chOff x="3696" y="1008"/>
              <a:chExt cx="511" cy="429"/>
            </a:xfrm>
          </p:grpSpPr>
          <p:sp>
            <p:nvSpPr>
              <p:cNvPr id="21534" name="Freeform 30"/>
              <p:cNvSpPr>
                <a:spLocks noChangeAspect="1"/>
              </p:cNvSpPr>
              <p:nvPr/>
            </p:nvSpPr>
            <p:spPr bwMode="auto">
              <a:xfrm flipV="1">
                <a:off x="3696" y="1008"/>
                <a:ext cx="127" cy="429"/>
              </a:xfrm>
              <a:custGeom>
                <a:avLst/>
                <a:gdLst>
                  <a:gd name="T0" fmla="*/ 0 w 256"/>
                  <a:gd name="T1" fmla="*/ 429 h 864"/>
                  <a:gd name="T2" fmla="*/ 119 w 256"/>
                  <a:gd name="T3" fmla="*/ 381 h 864"/>
                  <a:gd name="T4" fmla="*/ 0 w 256"/>
                  <a:gd name="T5" fmla="*/ 334 h 864"/>
                  <a:gd name="T6" fmla="*/ 119 w 256"/>
                  <a:gd name="T7" fmla="*/ 286 h 864"/>
                  <a:gd name="T8" fmla="*/ 0 w 256"/>
                  <a:gd name="T9" fmla="*/ 238 h 864"/>
                  <a:gd name="T10" fmla="*/ 119 w 256"/>
                  <a:gd name="T11" fmla="*/ 191 h 864"/>
                  <a:gd name="T12" fmla="*/ 0 w 256"/>
                  <a:gd name="T13" fmla="*/ 143 h 864"/>
                  <a:gd name="T14" fmla="*/ 119 w 256"/>
                  <a:gd name="T15" fmla="*/ 95 h 864"/>
                  <a:gd name="T16" fmla="*/ 48 w 256"/>
                  <a:gd name="T17" fmla="*/ 72 h 864"/>
                  <a:gd name="T18" fmla="*/ 48 w 256"/>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6" h="864">
                    <a:moveTo>
                      <a:pt x="0" y="864"/>
                    </a:moveTo>
                    <a:cubicBezTo>
                      <a:pt x="120" y="832"/>
                      <a:pt x="240" y="800"/>
                      <a:pt x="240" y="768"/>
                    </a:cubicBezTo>
                    <a:cubicBezTo>
                      <a:pt x="240" y="736"/>
                      <a:pt x="0" y="704"/>
                      <a:pt x="0" y="672"/>
                    </a:cubicBezTo>
                    <a:cubicBezTo>
                      <a:pt x="0" y="640"/>
                      <a:pt x="240" y="608"/>
                      <a:pt x="240" y="576"/>
                    </a:cubicBezTo>
                    <a:cubicBezTo>
                      <a:pt x="240" y="544"/>
                      <a:pt x="0" y="512"/>
                      <a:pt x="0" y="480"/>
                    </a:cubicBezTo>
                    <a:cubicBezTo>
                      <a:pt x="0" y="448"/>
                      <a:pt x="240" y="416"/>
                      <a:pt x="240" y="384"/>
                    </a:cubicBezTo>
                    <a:cubicBezTo>
                      <a:pt x="240" y="352"/>
                      <a:pt x="0" y="320"/>
                      <a:pt x="0" y="288"/>
                    </a:cubicBezTo>
                    <a:cubicBezTo>
                      <a:pt x="0" y="256"/>
                      <a:pt x="224" y="216"/>
                      <a:pt x="240" y="192"/>
                    </a:cubicBezTo>
                    <a:cubicBezTo>
                      <a:pt x="256" y="168"/>
                      <a:pt x="120" y="176"/>
                      <a:pt x="96" y="144"/>
                    </a:cubicBezTo>
                    <a:lnTo>
                      <a:pt x="96" y="0"/>
                    </a:lnTo>
                  </a:path>
                </a:pathLst>
              </a:custGeom>
              <a:noFill/>
              <a:ln w="9525">
                <a:solidFill>
                  <a:srgbClr val="80008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21535" name="Freeform 31"/>
              <p:cNvSpPr>
                <a:spLocks noChangeAspect="1"/>
              </p:cNvSpPr>
              <p:nvPr/>
            </p:nvSpPr>
            <p:spPr bwMode="auto">
              <a:xfrm flipV="1">
                <a:off x="3888" y="1008"/>
                <a:ext cx="127" cy="429"/>
              </a:xfrm>
              <a:custGeom>
                <a:avLst/>
                <a:gdLst>
                  <a:gd name="T0" fmla="*/ 0 w 256"/>
                  <a:gd name="T1" fmla="*/ 429 h 864"/>
                  <a:gd name="T2" fmla="*/ 119 w 256"/>
                  <a:gd name="T3" fmla="*/ 381 h 864"/>
                  <a:gd name="T4" fmla="*/ 0 w 256"/>
                  <a:gd name="T5" fmla="*/ 334 h 864"/>
                  <a:gd name="T6" fmla="*/ 119 w 256"/>
                  <a:gd name="T7" fmla="*/ 286 h 864"/>
                  <a:gd name="T8" fmla="*/ 0 w 256"/>
                  <a:gd name="T9" fmla="*/ 238 h 864"/>
                  <a:gd name="T10" fmla="*/ 119 w 256"/>
                  <a:gd name="T11" fmla="*/ 191 h 864"/>
                  <a:gd name="T12" fmla="*/ 0 w 256"/>
                  <a:gd name="T13" fmla="*/ 143 h 864"/>
                  <a:gd name="T14" fmla="*/ 119 w 256"/>
                  <a:gd name="T15" fmla="*/ 95 h 864"/>
                  <a:gd name="T16" fmla="*/ 48 w 256"/>
                  <a:gd name="T17" fmla="*/ 72 h 864"/>
                  <a:gd name="T18" fmla="*/ 48 w 256"/>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6" h="864">
                    <a:moveTo>
                      <a:pt x="0" y="864"/>
                    </a:moveTo>
                    <a:cubicBezTo>
                      <a:pt x="120" y="832"/>
                      <a:pt x="240" y="800"/>
                      <a:pt x="240" y="768"/>
                    </a:cubicBezTo>
                    <a:cubicBezTo>
                      <a:pt x="240" y="736"/>
                      <a:pt x="0" y="704"/>
                      <a:pt x="0" y="672"/>
                    </a:cubicBezTo>
                    <a:cubicBezTo>
                      <a:pt x="0" y="640"/>
                      <a:pt x="240" y="608"/>
                      <a:pt x="240" y="576"/>
                    </a:cubicBezTo>
                    <a:cubicBezTo>
                      <a:pt x="240" y="544"/>
                      <a:pt x="0" y="512"/>
                      <a:pt x="0" y="480"/>
                    </a:cubicBezTo>
                    <a:cubicBezTo>
                      <a:pt x="0" y="448"/>
                      <a:pt x="240" y="416"/>
                      <a:pt x="240" y="384"/>
                    </a:cubicBezTo>
                    <a:cubicBezTo>
                      <a:pt x="240" y="352"/>
                      <a:pt x="0" y="320"/>
                      <a:pt x="0" y="288"/>
                    </a:cubicBezTo>
                    <a:cubicBezTo>
                      <a:pt x="0" y="256"/>
                      <a:pt x="224" y="216"/>
                      <a:pt x="240" y="192"/>
                    </a:cubicBezTo>
                    <a:cubicBezTo>
                      <a:pt x="256" y="168"/>
                      <a:pt x="120" y="176"/>
                      <a:pt x="96" y="144"/>
                    </a:cubicBezTo>
                    <a:lnTo>
                      <a:pt x="96" y="0"/>
                    </a:lnTo>
                  </a:path>
                </a:pathLst>
              </a:custGeom>
              <a:noFill/>
              <a:ln w="9525">
                <a:solidFill>
                  <a:srgbClr val="80008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21536" name="Freeform 32"/>
              <p:cNvSpPr>
                <a:spLocks noChangeAspect="1"/>
              </p:cNvSpPr>
              <p:nvPr/>
            </p:nvSpPr>
            <p:spPr bwMode="auto">
              <a:xfrm flipV="1">
                <a:off x="4080" y="1008"/>
                <a:ext cx="127" cy="429"/>
              </a:xfrm>
              <a:custGeom>
                <a:avLst/>
                <a:gdLst>
                  <a:gd name="T0" fmla="*/ 0 w 256"/>
                  <a:gd name="T1" fmla="*/ 429 h 864"/>
                  <a:gd name="T2" fmla="*/ 119 w 256"/>
                  <a:gd name="T3" fmla="*/ 381 h 864"/>
                  <a:gd name="T4" fmla="*/ 0 w 256"/>
                  <a:gd name="T5" fmla="*/ 334 h 864"/>
                  <a:gd name="T6" fmla="*/ 119 w 256"/>
                  <a:gd name="T7" fmla="*/ 286 h 864"/>
                  <a:gd name="T8" fmla="*/ 0 w 256"/>
                  <a:gd name="T9" fmla="*/ 238 h 864"/>
                  <a:gd name="T10" fmla="*/ 119 w 256"/>
                  <a:gd name="T11" fmla="*/ 191 h 864"/>
                  <a:gd name="T12" fmla="*/ 0 w 256"/>
                  <a:gd name="T13" fmla="*/ 143 h 864"/>
                  <a:gd name="T14" fmla="*/ 119 w 256"/>
                  <a:gd name="T15" fmla="*/ 95 h 864"/>
                  <a:gd name="T16" fmla="*/ 48 w 256"/>
                  <a:gd name="T17" fmla="*/ 72 h 864"/>
                  <a:gd name="T18" fmla="*/ 48 w 256"/>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6" h="864">
                    <a:moveTo>
                      <a:pt x="0" y="864"/>
                    </a:moveTo>
                    <a:cubicBezTo>
                      <a:pt x="120" y="832"/>
                      <a:pt x="240" y="800"/>
                      <a:pt x="240" y="768"/>
                    </a:cubicBezTo>
                    <a:cubicBezTo>
                      <a:pt x="240" y="736"/>
                      <a:pt x="0" y="704"/>
                      <a:pt x="0" y="672"/>
                    </a:cubicBezTo>
                    <a:cubicBezTo>
                      <a:pt x="0" y="640"/>
                      <a:pt x="240" y="608"/>
                      <a:pt x="240" y="576"/>
                    </a:cubicBezTo>
                    <a:cubicBezTo>
                      <a:pt x="240" y="544"/>
                      <a:pt x="0" y="512"/>
                      <a:pt x="0" y="480"/>
                    </a:cubicBezTo>
                    <a:cubicBezTo>
                      <a:pt x="0" y="448"/>
                      <a:pt x="240" y="416"/>
                      <a:pt x="240" y="384"/>
                    </a:cubicBezTo>
                    <a:cubicBezTo>
                      <a:pt x="240" y="352"/>
                      <a:pt x="0" y="320"/>
                      <a:pt x="0" y="288"/>
                    </a:cubicBezTo>
                    <a:cubicBezTo>
                      <a:pt x="0" y="256"/>
                      <a:pt x="224" y="216"/>
                      <a:pt x="240" y="192"/>
                    </a:cubicBezTo>
                    <a:cubicBezTo>
                      <a:pt x="256" y="168"/>
                      <a:pt x="120" y="176"/>
                      <a:pt x="96" y="144"/>
                    </a:cubicBezTo>
                    <a:lnTo>
                      <a:pt x="96" y="0"/>
                    </a:lnTo>
                  </a:path>
                </a:pathLst>
              </a:custGeom>
              <a:noFill/>
              <a:ln w="9525">
                <a:solidFill>
                  <a:srgbClr val="80008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sp>
          <p:nvSpPr>
            <p:cNvPr id="21537" name="Text Box 33"/>
            <p:cNvSpPr txBox="1">
              <a:spLocks noChangeArrowheads="1"/>
            </p:cNvSpPr>
            <p:nvPr/>
          </p:nvSpPr>
          <p:spPr bwMode="auto">
            <a:xfrm>
              <a:off x="3360" y="1152"/>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UV (Xenon Arc Lamp)</a:t>
              </a:r>
            </a:p>
          </p:txBody>
        </p:sp>
        <p:sp>
          <p:nvSpPr>
            <p:cNvPr id="21538" name="Text Box 34"/>
            <p:cNvSpPr txBox="1">
              <a:spLocks noChangeArrowheads="1"/>
            </p:cNvSpPr>
            <p:nvPr/>
          </p:nvSpPr>
          <p:spPr bwMode="auto">
            <a:xfrm>
              <a:off x="4301" y="2104"/>
              <a:ext cx="64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p-AlInGaN</a:t>
              </a:r>
            </a:p>
          </p:txBody>
        </p:sp>
        <p:sp>
          <p:nvSpPr>
            <p:cNvPr id="21539" name="Line 35"/>
            <p:cNvSpPr>
              <a:spLocks noChangeShapeType="1"/>
            </p:cNvSpPr>
            <p:nvPr/>
          </p:nvSpPr>
          <p:spPr bwMode="auto">
            <a:xfrm flipV="1">
              <a:off x="3301" y="1251"/>
              <a:ext cx="0" cy="6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0" name="Line 36"/>
            <p:cNvSpPr>
              <a:spLocks noChangeShapeType="1"/>
            </p:cNvSpPr>
            <p:nvPr/>
          </p:nvSpPr>
          <p:spPr bwMode="auto">
            <a:xfrm>
              <a:off x="2840" y="1251"/>
              <a:ext cx="12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1" name="Line 37"/>
            <p:cNvSpPr>
              <a:spLocks noChangeShapeType="1"/>
            </p:cNvSpPr>
            <p:nvPr/>
          </p:nvSpPr>
          <p:spPr bwMode="auto">
            <a:xfrm>
              <a:off x="3031" y="1152"/>
              <a:ext cx="0" cy="1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2" name="Line 38"/>
            <p:cNvSpPr>
              <a:spLocks noChangeShapeType="1"/>
            </p:cNvSpPr>
            <p:nvPr/>
          </p:nvSpPr>
          <p:spPr bwMode="auto">
            <a:xfrm flipH="1">
              <a:off x="3043" y="1251"/>
              <a:ext cx="2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3" name="Line 39"/>
            <p:cNvSpPr>
              <a:spLocks noChangeShapeType="1"/>
            </p:cNvSpPr>
            <p:nvPr/>
          </p:nvSpPr>
          <p:spPr bwMode="auto">
            <a:xfrm>
              <a:off x="2979" y="1218"/>
              <a:ext cx="0" cy="6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4" name="Rectangle 40"/>
            <p:cNvSpPr>
              <a:spLocks noChangeArrowheads="1"/>
            </p:cNvSpPr>
            <p:nvPr/>
          </p:nvSpPr>
          <p:spPr bwMode="auto">
            <a:xfrm>
              <a:off x="3237" y="2236"/>
              <a:ext cx="838" cy="197"/>
            </a:xfrm>
            <a:prstGeom prst="rect">
              <a:avLst/>
            </a:prstGeom>
            <a:gradFill rotWithShape="0">
              <a:gsLst>
                <a:gs pos="0">
                  <a:srgbClr val="FFFF99"/>
                </a:gs>
                <a:gs pos="100000">
                  <a:srgbClr val="FFFF99">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5" name="Text Box 41"/>
            <p:cNvSpPr txBox="1">
              <a:spLocks noChangeArrowheads="1"/>
            </p:cNvSpPr>
            <p:nvPr/>
          </p:nvSpPr>
          <p:spPr bwMode="auto">
            <a:xfrm>
              <a:off x="4320" y="2256"/>
              <a:ext cx="82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ProtectedMUX</a:t>
              </a:r>
            </a:p>
          </p:txBody>
        </p:sp>
        <p:sp>
          <p:nvSpPr>
            <p:cNvPr id="21546" name="Line 42"/>
            <p:cNvSpPr>
              <a:spLocks noChangeShapeType="1"/>
            </p:cNvSpPr>
            <p:nvPr/>
          </p:nvSpPr>
          <p:spPr bwMode="auto">
            <a:xfrm flipH="1">
              <a:off x="4097" y="2189"/>
              <a:ext cx="22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7" name="Line 43"/>
            <p:cNvSpPr>
              <a:spLocks noChangeShapeType="1"/>
            </p:cNvSpPr>
            <p:nvPr/>
          </p:nvSpPr>
          <p:spPr bwMode="auto">
            <a:xfrm>
              <a:off x="2838" y="1251"/>
              <a:ext cx="0" cy="3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8" name="Rectangle 44"/>
            <p:cNvSpPr>
              <a:spLocks noChangeArrowheads="1"/>
            </p:cNvSpPr>
            <p:nvPr/>
          </p:nvSpPr>
          <p:spPr bwMode="auto">
            <a:xfrm>
              <a:off x="3237" y="1973"/>
              <a:ext cx="193" cy="131"/>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49" name="Rectangle 45"/>
            <p:cNvSpPr>
              <a:spLocks noChangeArrowheads="1"/>
            </p:cNvSpPr>
            <p:nvPr/>
          </p:nvSpPr>
          <p:spPr bwMode="auto">
            <a:xfrm>
              <a:off x="3882" y="1973"/>
              <a:ext cx="193" cy="131"/>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50" name="Rectangle 46"/>
            <p:cNvSpPr>
              <a:spLocks noChangeArrowheads="1"/>
            </p:cNvSpPr>
            <p:nvPr/>
          </p:nvSpPr>
          <p:spPr bwMode="auto">
            <a:xfrm>
              <a:off x="3237" y="1940"/>
              <a:ext cx="193" cy="3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51" name="Rectangle 47"/>
            <p:cNvSpPr>
              <a:spLocks noChangeArrowheads="1"/>
            </p:cNvSpPr>
            <p:nvPr/>
          </p:nvSpPr>
          <p:spPr bwMode="auto">
            <a:xfrm>
              <a:off x="3882" y="1940"/>
              <a:ext cx="193" cy="3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52" name="Line 48"/>
            <p:cNvSpPr>
              <a:spLocks noChangeShapeType="1"/>
            </p:cNvSpPr>
            <p:nvPr/>
          </p:nvSpPr>
          <p:spPr bwMode="auto">
            <a:xfrm flipH="1" flipV="1">
              <a:off x="4101" y="2345"/>
              <a:ext cx="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53" name="Text Box 49"/>
            <p:cNvSpPr txBox="1">
              <a:spLocks noChangeArrowheads="1"/>
            </p:cNvSpPr>
            <p:nvPr/>
          </p:nvSpPr>
          <p:spPr bwMode="auto">
            <a:xfrm>
              <a:off x="4301" y="1975"/>
              <a:ext cx="54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n-GaN</a:t>
              </a:r>
            </a:p>
          </p:txBody>
        </p:sp>
        <p:sp>
          <p:nvSpPr>
            <p:cNvPr id="21554" name="Line 50"/>
            <p:cNvSpPr>
              <a:spLocks noChangeShapeType="1"/>
            </p:cNvSpPr>
            <p:nvPr/>
          </p:nvSpPr>
          <p:spPr bwMode="auto">
            <a:xfrm flipH="1">
              <a:off x="4094" y="2065"/>
              <a:ext cx="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555" name="Text Box 51"/>
            <p:cNvSpPr txBox="1">
              <a:spLocks noChangeArrowheads="1"/>
            </p:cNvSpPr>
            <p:nvPr/>
          </p:nvSpPr>
          <p:spPr bwMode="auto">
            <a:xfrm>
              <a:off x="4301" y="1645"/>
              <a:ext cx="49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imes New Roman" charset="0"/>
                  <a:ea typeface="ＭＳ Ｐゴシック" charset="0"/>
                </a:rPr>
                <a:t>Opaque Mask</a:t>
              </a:r>
            </a:p>
          </p:txBody>
        </p:sp>
        <p:sp>
          <p:nvSpPr>
            <p:cNvPr id="21556" name="Line 52"/>
            <p:cNvSpPr>
              <a:spLocks noChangeShapeType="1"/>
            </p:cNvSpPr>
            <p:nvPr/>
          </p:nvSpPr>
          <p:spPr bwMode="auto">
            <a:xfrm flipH="1">
              <a:off x="4011" y="1776"/>
              <a:ext cx="290" cy="1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21557" name="Text Box 53"/>
          <p:cNvSpPr txBox="1">
            <a:spLocks noChangeArrowheads="1"/>
          </p:cNvSpPr>
          <p:nvPr/>
        </p:nvSpPr>
        <p:spPr bwMode="auto">
          <a:xfrm>
            <a:off x="76200" y="2959100"/>
            <a:ext cx="39735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Times New Roman" charset="0"/>
                <a:ea typeface="ＭＳ Ｐゴシック" charset="0"/>
              </a:rPr>
              <a:t>Holes created by UV light are swept</a:t>
            </a:r>
          </a:p>
          <a:p>
            <a:pPr eaLnBrk="1" hangingPunct="1">
              <a:defRPr/>
            </a:pPr>
            <a:r>
              <a:rPr lang="en-US" sz="2000">
                <a:latin typeface="Times New Roman" charset="0"/>
                <a:ea typeface="ＭＳ Ｐゴシック" charset="0"/>
              </a:rPr>
              <a:t>away from surface in p-type, towards</a:t>
            </a:r>
          </a:p>
          <a:p>
            <a:pPr eaLnBrk="1" hangingPunct="1">
              <a:defRPr/>
            </a:pPr>
            <a:r>
              <a:rPr lang="en-US" sz="2000">
                <a:latin typeface="Times New Roman" charset="0"/>
                <a:ea typeface="ＭＳ Ｐゴシック" charset="0"/>
              </a:rPr>
              <a:t>surface in n-type -&gt; n-type etching</a:t>
            </a:r>
          </a:p>
        </p:txBody>
      </p:sp>
      <p:pic>
        <p:nvPicPr>
          <p:cNvPr id="15366" name="Picture 57" descr="GCFPASE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041400"/>
            <a:ext cx="28321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2" name="Text Box 58"/>
          <p:cNvSpPr txBox="1">
            <a:spLocks noChangeArrowheads="1"/>
          </p:cNvSpPr>
          <p:nvPr/>
        </p:nvSpPr>
        <p:spPr bwMode="auto">
          <a:xfrm>
            <a:off x="4292600" y="939800"/>
            <a:ext cx="446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ea typeface="ＭＳ Ｐゴシック" charset="0"/>
              </a:rPr>
              <a:t>Photo-ElectroChemical Etching (PEC) of GaN</a:t>
            </a:r>
          </a:p>
        </p:txBody>
      </p:sp>
      <p:pic>
        <p:nvPicPr>
          <p:cNvPr id="21564" name="Picture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5054600"/>
            <a:ext cx="1741488"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9144000" cy="1200150"/>
          </a:xfrm>
          <a:prstGeom prst="rect">
            <a:avLst/>
          </a:prstGeom>
          <a:noFill/>
        </p:spPr>
        <p:txBody>
          <a:bodyPr>
            <a:spAutoFit/>
          </a:bodyPr>
          <a:lstStyle/>
          <a:p>
            <a:pPr algn="ctr" defTabSz="457200" eaLnBrk="1" fontAlgn="auto" hangingPunct="1">
              <a:spcBef>
                <a:spcPts val="0"/>
              </a:spcBef>
              <a:spcAft>
                <a:spcPts val="0"/>
              </a:spcAft>
              <a:defRPr/>
            </a:pPr>
            <a:r>
              <a:rPr lang="en-US" sz="3600" b="1" i="1" dirty="0">
                <a:solidFill>
                  <a:prstClr val="white"/>
                </a:solidFill>
                <a:latin typeface="Calibri"/>
                <a:ea typeface="+mn-ea"/>
              </a:rPr>
              <a:t>What does NASA space technology have to do with neuroscience,  neurosurgery, or medicine? </a:t>
            </a:r>
          </a:p>
        </p:txBody>
      </p:sp>
      <p:sp>
        <p:nvSpPr>
          <p:cNvPr id="3" name="TextBox 2"/>
          <p:cNvSpPr txBox="1"/>
          <p:nvPr/>
        </p:nvSpPr>
        <p:spPr>
          <a:xfrm>
            <a:off x="153988" y="1433513"/>
            <a:ext cx="8831262" cy="5016500"/>
          </a:xfrm>
          <a:prstGeom prst="rect">
            <a:avLst/>
          </a:prstGeom>
          <a:noFill/>
        </p:spPr>
        <p:txBody>
          <a:bodyPr>
            <a:spAutoFit/>
          </a:bodyPr>
          <a:lstStyle>
            <a:lvl1pPr defTabSz="457200">
              <a:defRPr sz="2400">
                <a:solidFill>
                  <a:schemeClr val="tx1"/>
                </a:solidFill>
                <a:latin typeface="Times" charset="0"/>
                <a:ea typeface="MS PGothic" pitchFamily="34" charset="-128"/>
              </a:defRPr>
            </a:lvl1pPr>
            <a:lvl2pPr marL="742950" indent="-285750" defTabSz="457200">
              <a:defRPr sz="2400">
                <a:solidFill>
                  <a:schemeClr val="tx1"/>
                </a:solidFill>
                <a:latin typeface="Times" charset="0"/>
                <a:ea typeface="MS PGothic" pitchFamily="34" charset="-128"/>
              </a:defRPr>
            </a:lvl2pPr>
            <a:lvl3pPr marL="1143000" indent="-228600" defTabSz="457200">
              <a:defRPr sz="2400">
                <a:solidFill>
                  <a:schemeClr val="tx1"/>
                </a:solidFill>
                <a:latin typeface="Times" charset="0"/>
                <a:ea typeface="MS PGothic" pitchFamily="34" charset="-128"/>
              </a:defRPr>
            </a:lvl3pPr>
            <a:lvl4pPr marL="1600200" indent="-228600" defTabSz="457200">
              <a:defRPr sz="2400">
                <a:solidFill>
                  <a:schemeClr val="tx1"/>
                </a:solidFill>
                <a:latin typeface="Times" charset="0"/>
                <a:ea typeface="MS PGothic" pitchFamily="34" charset="-128"/>
              </a:defRPr>
            </a:lvl4pPr>
            <a:lvl5pPr marL="2057400" indent="-228600" defTabSz="457200">
              <a:defRPr sz="24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endParaRPr lang="en-US" sz="2800">
              <a:solidFill>
                <a:srgbClr val="FFFFFF"/>
              </a:solidFill>
              <a:latin typeface="Calibri" pitchFamily="34" charset="0"/>
            </a:endParaRPr>
          </a:p>
          <a:p>
            <a:pPr eaLnBrk="1" hangingPunct="1"/>
            <a:r>
              <a:rPr lang="en-US" sz="2800" b="1" u="sng">
                <a:solidFill>
                  <a:srgbClr val="FFFFFF"/>
                </a:solidFill>
                <a:latin typeface="Calibri" pitchFamily="34" charset="0"/>
              </a:rPr>
              <a:t>NASA Requirements:</a:t>
            </a:r>
          </a:p>
          <a:p>
            <a:pPr eaLnBrk="1" hangingPunct="1"/>
            <a:endParaRPr lang="en-US" sz="1200">
              <a:solidFill>
                <a:srgbClr val="FFFFFF"/>
              </a:solidFill>
              <a:latin typeface="Calibri" pitchFamily="34" charset="0"/>
            </a:endParaRPr>
          </a:p>
          <a:p>
            <a:pPr eaLnBrk="1" hangingPunct="1"/>
            <a:r>
              <a:rPr lang="en-US" sz="2800">
                <a:solidFill>
                  <a:srgbClr val="FFFFFF"/>
                </a:solidFill>
                <a:latin typeface="Calibri" pitchFamily="34" charset="0"/>
              </a:rPr>
              <a:t>Great efforts and resources go into developing technologies and instruments to detect signatures from faint objects, characterize planetary atmospheres, detect remnants of dying stars, explore planetary bodies, look for signs of life… </a:t>
            </a:r>
          </a:p>
          <a:p>
            <a:pPr eaLnBrk="1" hangingPunct="1"/>
            <a:endParaRPr lang="en-US" sz="2800">
              <a:solidFill>
                <a:srgbClr val="FFFFFF"/>
              </a:solidFill>
              <a:latin typeface="Calibri" pitchFamily="34" charset="0"/>
            </a:endParaRPr>
          </a:p>
          <a:p>
            <a:pPr eaLnBrk="1" hangingPunct="1"/>
            <a:r>
              <a:rPr lang="en-US" sz="2800">
                <a:solidFill>
                  <a:srgbClr val="FFFFFF"/>
                </a:solidFill>
                <a:latin typeface="Calibri" pitchFamily="34" charset="0"/>
              </a:rPr>
              <a:t>These require high sensitivity, high accuracy, reliable, robust, compact, low power, low mass, non-invasive instruments that can work in harsh and unfriendly environments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9144000" cy="646113"/>
          </a:xfrm>
          <a:prstGeom prst="rect">
            <a:avLst/>
          </a:prstGeom>
          <a:noFill/>
        </p:spPr>
        <p:txBody>
          <a:bodyPr>
            <a:spAutoFit/>
          </a:bodyPr>
          <a:lstStyle/>
          <a:p>
            <a:pPr algn="ctr" defTabSz="457200" eaLnBrk="1" fontAlgn="auto" hangingPunct="1">
              <a:spcBef>
                <a:spcPts val="0"/>
              </a:spcBef>
              <a:spcAft>
                <a:spcPts val="0"/>
              </a:spcAft>
              <a:defRPr/>
            </a:pPr>
            <a:r>
              <a:rPr lang="en-US" sz="3600" b="1" i="1" dirty="0">
                <a:solidFill>
                  <a:prstClr val="white"/>
                </a:solidFill>
                <a:latin typeface="Calibri"/>
                <a:ea typeface="+mn-ea"/>
              </a:rPr>
              <a:t>Should Sound familiar to Medical Doctors</a:t>
            </a:r>
          </a:p>
        </p:txBody>
      </p:sp>
      <p:sp>
        <p:nvSpPr>
          <p:cNvPr id="3" name="TextBox 2"/>
          <p:cNvSpPr txBox="1"/>
          <p:nvPr/>
        </p:nvSpPr>
        <p:spPr>
          <a:xfrm>
            <a:off x="85725" y="57150"/>
            <a:ext cx="8990013" cy="6862763"/>
          </a:xfrm>
          <a:prstGeom prst="rect">
            <a:avLst/>
          </a:prstGeom>
          <a:noFill/>
        </p:spPr>
        <p:txBody>
          <a:bodyPr>
            <a:spAutoFit/>
          </a:bodyPr>
          <a:lstStyle>
            <a:lvl1pPr defTabSz="457200">
              <a:defRPr sz="2400">
                <a:solidFill>
                  <a:schemeClr val="tx1"/>
                </a:solidFill>
                <a:latin typeface="Times" charset="0"/>
                <a:ea typeface="MS PGothic" pitchFamily="34" charset="-128"/>
              </a:defRPr>
            </a:lvl1pPr>
            <a:lvl2pPr marL="742950" indent="-285750" defTabSz="457200">
              <a:defRPr sz="2400">
                <a:solidFill>
                  <a:schemeClr val="tx1"/>
                </a:solidFill>
                <a:latin typeface="Times" charset="0"/>
                <a:ea typeface="MS PGothic" pitchFamily="34" charset="-128"/>
              </a:defRPr>
            </a:lvl2pPr>
            <a:lvl3pPr marL="1143000" indent="-228600" defTabSz="457200">
              <a:defRPr sz="2400">
                <a:solidFill>
                  <a:schemeClr val="tx1"/>
                </a:solidFill>
                <a:latin typeface="Times" charset="0"/>
                <a:ea typeface="MS PGothic" pitchFamily="34" charset="-128"/>
              </a:defRPr>
            </a:lvl3pPr>
            <a:lvl4pPr marL="1600200" indent="-228600" defTabSz="457200">
              <a:defRPr sz="2400">
                <a:solidFill>
                  <a:schemeClr val="tx1"/>
                </a:solidFill>
                <a:latin typeface="Times" charset="0"/>
                <a:ea typeface="MS PGothic" pitchFamily="34" charset="-128"/>
              </a:defRPr>
            </a:lvl4pPr>
            <a:lvl5pPr marL="2057400" indent="-228600" defTabSz="457200">
              <a:defRPr sz="24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endParaRPr lang="en-US" sz="2800">
              <a:solidFill>
                <a:srgbClr val="FFFFFF"/>
              </a:solidFill>
              <a:latin typeface="Calibri" pitchFamily="34" charset="0"/>
            </a:endParaRPr>
          </a:p>
          <a:p>
            <a:pPr eaLnBrk="1" hangingPunct="1"/>
            <a:r>
              <a:rPr lang="en-US" sz="2800" b="1" u="sng">
                <a:solidFill>
                  <a:srgbClr val="FFFFFF"/>
                </a:solidFill>
                <a:latin typeface="Calibri" pitchFamily="34" charset="0"/>
              </a:rPr>
              <a:t>Requirements in medicine</a:t>
            </a:r>
          </a:p>
          <a:p>
            <a:pPr eaLnBrk="1" hangingPunct="1"/>
            <a:endParaRPr lang="en-US" sz="1200">
              <a:solidFill>
                <a:srgbClr val="FFFFFF"/>
              </a:solidFill>
              <a:latin typeface="Calibri" pitchFamily="34" charset="0"/>
            </a:endParaRPr>
          </a:p>
          <a:p>
            <a:pPr eaLnBrk="1" hangingPunct="1"/>
            <a:r>
              <a:rPr lang="en-US" sz="2800">
                <a:solidFill>
                  <a:srgbClr val="FFFFFF"/>
                </a:solidFill>
                <a:latin typeface="Calibri" pitchFamily="34" charset="0"/>
              </a:rPr>
              <a:t>We as a people are/should be willing to spend great efforts and resources to help patients. We try to detect faint signals to delineate good cells from bad, get close to the area of interest without disturbing others , look for signs of life… </a:t>
            </a:r>
          </a:p>
          <a:p>
            <a:pPr eaLnBrk="1" hangingPunct="1"/>
            <a:endParaRPr lang="en-US" sz="2800">
              <a:solidFill>
                <a:srgbClr val="FFFFFF"/>
              </a:solidFill>
              <a:latin typeface="Calibri" pitchFamily="34" charset="0"/>
            </a:endParaRPr>
          </a:p>
          <a:p>
            <a:pPr eaLnBrk="1" hangingPunct="1"/>
            <a:r>
              <a:rPr lang="en-US" sz="2800">
                <a:solidFill>
                  <a:srgbClr val="FFFFFF"/>
                </a:solidFill>
                <a:latin typeface="Calibri" pitchFamily="34" charset="0"/>
              </a:rPr>
              <a:t>These conditions require high sensitivity, high accuracy, reliable, robust, compact, low power, low mass, non-invasive instruments that can work in unfriendly environments</a:t>
            </a:r>
          </a:p>
          <a:p>
            <a:pPr eaLnBrk="1" hangingPunct="1"/>
            <a:endParaRPr lang="en-US" sz="2800">
              <a:solidFill>
                <a:srgbClr val="FFFFFF"/>
              </a:solidFill>
              <a:latin typeface="Calibri" pitchFamily="34" charset="0"/>
            </a:endParaRPr>
          </a:p>
          <a:p>
            <a:pPr algn="ctr" eaLnBrk="1" hangingPunct="1"/>
            <a:r>
              <a:rPr lang="en-US" sz="2800">
                <a:solidFill>
                  <a:srgbClr val="FFFFFF"/>
                </a:solidFill>
                <a:latin typeface="Calibri" pitchFamily="34" charset="0"/>
              </a:rPr>
              <a:t>There is great synergy and a great deal to leverage from. </a:t>
            </a:r>
            <a:r>
              <a:rPr lang="en-US" sz="3200" b="1">
                <a:solidFill>
                  <a:srgbClr val="FFFFFF"/>
                </a:solidFill>
                <a:latin typeface="Calibri" pitchFamily="34" charset="0"/>
              </a:rPr>
              <a:t>With relatively small investment great gains can be achieved</a:t>
            </a:r>
            <a:r>
              <a:rPr lang="en-US" sz="3200">
                <a:solidFill>
                  <a:srgbClr val="FFFFFF"/>
                </a:solidFill>
                <a:latin typeface="Calibri"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76200"/>
            <a:ext cx="7772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eaLnBrk="1" hangingPunct="1">
              <a:defRPr/>
            </a:pPr>
            <a:r>
              <a:rPr lang="en-US" sz="2800" b="1" smtClean="0">
                <a:solidFill>
                  <a:srgbClr val="0000E0"/>
                </a:solidFill>
                <a:ea typeface="+mj-ea"/>
                <a:cs typeface="+mj-cs"/>
              </a:rPr>
              <a:t>Summary</a:t>
            </a:r>
            <a:endParaRPr lang="en-US" sz="6600" smtClean="0">
              <a:solidFill>
                <a:srgbClr val="0000E0"/>
              </a:solidFill>
              <a:ea typeface="+mj-ea"/>
              <a:cs typeface="+mj-cs"/>
            </a:endParaRPr>
          </a:p>
        </p:txBody>
      </p:sp>
      <p:sp>
        <p:nvSpPr>
          <p:cNvPr id="19459" name="Text Box 3"/>
          <p:cNvSpPr txBox="1">
            <a:spLocks noChangeArrowheads="1"/>
          </p:cNvSpPr>
          <p:nvPr/>
        </p:nvSpPr>
        <p:spPr bwMode="auto">
          <a:xfrm>
            <a:off x="171450" y="1854200"/>
            <a:ext cx="897255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2000" dirty="0">
                <a:latin typeface="Times New Roman" charset="0"/>
                <a:ea typeface="ＭＳ Ｐゴシック" charset="0"/>
              </a:rPr>
              <a:t>Curved focal plane arrays enable large FOV, high throughput, low mass, and compact optical systems</a:t>
            </a:r>
          </a:p>
          <a:p>
            <a:pPr>
              <a:defRPr/>
            </a:pPr>
            <a:endParaRPr lang="en-US" sz="2000" dirty="0">
              <a:latin typeface="Times New Roman" charset="0"/>
              <a:ea typeface="ＭＳ Ｐゴシック" charset="0"/>
            </a:endParaRPr>
          </a:p>
          <a:p>
            <a:pPr>
              <a:defRPr/>
            </a:pPr>
            <a:r>
              <a:rPr lang="en-US" sz="2000" dirty="0">
                <a:latin typeface="Times New Roman" charset="0"/>
                <a:ea typeface="ＭＳ Ｐゴシック" charset="0"/>
              </a:rPr>
              <a:t>The key to a practical (and low cost) fabrication approach for CFPAs is </a:t>
            </a:r>
            <a:r>
              <a:rPr lang="en-US" sz="2000" i="1" dirty="0">
                <a:latin typeface="Times New Roman" charset="0"/>
                <a:ea typeface="ＭＳ Ｐゴシック" charset="0"/>
              </a:rPr>
              <a:t>to decouple the VLSI fabrication from the required curvature</a:t>
            </a:r>
          </a:p>
          <a:p>
            <a:pPr>
              <a:defRPr/>
            </a:pPr>
            <a:endParaRPr lang="en-US" sz="2000" dirty="0">
              <a:latin typeface="Times New Roman" charset="0"/>
              <a:ea typeface="ＭＳ Ｐゴシック" charset="0"/>
            </a:endParaRPr>
          </a:p>
          <a:p>
            <a:pPr>
              <a:lnSpc>
                <a:spcPct val="80000"/>
              </a:lnSpc>
              <a:defRPr/>
            </a:pPr>
            <a:r>
              <a:rPr lang="en-US" sz="2000" dirty="0">
                <a:latin typeface="Times New Roman" charset="0"/>
                <a:ea typeface="ＭＳ Ｐゴシック" charset="0"/>
              </a:rPr>
              <a:t>We have demonstrated multiple simple, practical approaches for fabrication of CFPAs</a:t>
            </a:r>
          </a:p>
          <a:p>
            <a:pPr>
              <a:lnSpc>
                <a:spcPct val="80000"/>
              </a:lnSpc>
              <a:defRPr/>
            </a:pPr>
            <a:endParaRPr lang="en-US" sz="2000" dirty="0">
              <a:latin typeface="Times New Roman" charset="0"/>
              <a:ea typeface="ＭＳ Ｐゴシック" charset="0"/>
            </a:endParaRPr>
          </a:p>
          <a:p>
            <a:pPr>
              <a:lnSpc>
                <a:spcPct val="80000"/>
              </a:lnSpc>
              <a:defRPr/>
            </a:pPr>
            <a:r>
              <a:rPr lang="en-US" sz="2000" dirty="0">
                <a:latin typeface="Times New Roman" charset="0"/>
                <a:ea typeface="ＭＳ Ｐゴシック" charset="0"/>
              </a:rPr>
              <a:t>Simple modeling was performed to investigate deformation thinned membrane arrays</a:t>
            </a:r>
          </a:p>
          <a:p>
            <a:pPr>
              <a:lnSpc>
                <a:spcPct val="80000"/>
              </a:lnSpc>
              <a:defRPr/>
            </a:pPr>
            <a:endParaRPr lang="en-US" sz="2000" dirty="0">
              <a:latin typeface="Times New Roman" charset="0"/>
              <a:ea typeface="ＭＳ Ｐゴシック" charset="0"/>
            </a:endParaRPr>
          </a:p>
          <a:p>
            <a:pPr>
              <a:lnSpc>
                <a:spcPct val="80000"/>
              </a:lnSpc>
              <a:defRPr/>
            </a:pPr>
            <a:r>
              <a:rPr lang="en-US" sz="2000" dirty="0">
                <a:latin typeface="Times New Roman" charset="0"/>
                <a:ea typeface="ＭＳ Ｐゴシック" charset="0"/>
              </a:rPr>
              <a:t>Some of the techniques were extended to GaN materials and devices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2"/>
          <p:cNvSpPr txBox="1">
            <a:spLocks noChangeArrowheads="1"/>
          </p:cNvSpPr>
          <p:nvPr/>
        </p:nvSpPr>
        <p:spPr bwMode="auto">
          <a:xfrm>
            <a:off x="3251200" y="2946400"/>
            <a:ext cx="283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0000FF"/>
                </a:solidFill>
              </a:rPr>
              <a:t>Backup Slides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2171700"/>
            <a:ext cx="20574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7410" name="Object 1027"/>
          <p:cNvGraphicFramePr>
            <a:graphicFrameLocks noChangeAspect="1"/>
          </p:cNvGraphicFramePr>
          <p:nvPr/>
        </p:nvGraphicFramePr>
        <p:xfrm>
          <a:off x="2679700" y="3600450"/>
          <a:ext cx="5962650" cy="2673350"/>
        </p:xfrm>
        <a:graphic>
          <a:graphicData uri="http://schemas.openxmlformats.org/presentationml/2006/ole">
            <mc:AlternateContent xmlns:mc="http://schemas.openxmlformats.org/markup-compatibility/2006">
              <mc:Choice xmlns:v="urn:schemas-microsoft-com:vml" Requires="v">
                <p:oleObj spid="_x0000_s17420" name="Document" r:id="rId5" imgW="5956300" imgH="2667000" progId="Word.Document.8">
                  <p:embed/>
                </p:oleObj>
              </mc:Choice>
              <mc:Fallback>
                <p:oleObj name="Document" r:id="rId5" imgW="5956300" imgH="2667000" progId="Word.Document.8">
                  <p:embed/>
                  <p:pic>
                    <p:nvPicPr>
                      <p:cNvPr id="0" name="Object 1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9700" y="3600450"/>
                        <a:ext cx="5962650" cy="267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1988" name="Text Box 1028"/>
          <p:cNvSpPr txBox="1">
            <a:spLocks noChangeArrowheads="1"/>
          </p:cNvSpPr>
          <p:nvPr/>
        </p:nvSpPr>
        <p:spPr bwMode="auto">
          <a:xfrm>
            <a:off x="5813425" y="1371600"/>
            <a:ext cx="34067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400">
                <a:solidFill>
                  <a:srgbClr val="0000E1"/>
                </a:solidFill>
                <a:ea typeface="ＭＳ Ｐゴシック" charset="0"/>
              </a:rPr>
              <a:t>Two-element simplification of design</a:t>
            </a:r>
          </a:p>
          <a:p>
            <a:pPr algn="ctr">
              <a:defRPr/>
            </a:pPr>
            <a:r>
              <a:rPr lang="en-US" sz="1400">
                <a:solidFill>
                  <a:srgbClr val="0000E1"/>
                </a:solidFill>
                <a:ea typeface="ＭＳ Ｐゴシック" charset="0"/>
              </a:rPr>
              <a:t>(elimination of field flatteners)</a:t>
            </a:r>
          </a:p>
        </p:txBody>
      </p:sp>
      <p:sp>
        <p:nvSpPr>
          <p:cNvPr id="41989" name="Text Box 1029"/>
          <p:cNvSpPr txBox="1">
            <a:spLocks noChangeArrowheads="1"/>
          </p:cNvSpPr>
          <p:nvPr/>
        </p:nvSpPr>
        <p:spPr bwMode="auto">
          <a:xfrm>
            <a:off x="2667000" y="90488"/>
            <a:ext cx="46497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dirty="0">
                <a:solidFill>
                  <a:srgbClr val="0000E1"/>
                </a:solidFill>
                <a:ea typeface="ＭＳ Ｐゴシック" charset="0"/>
              </a:rPr>
              <a:t>Some Motivations for CFPAs</a:t>
            </a:r>
          </a:p>
        </p:txBody>
      </p:sp>
      <p:sp>
        <p:nvSpPr>
          <p:cNvPr id="41990" name="Text Box 1030"/>
          <p:cNvSpPr txBox="1">
            <a:spLocks noChangeArrowheads="1"/>
          </p:cNvSpPr>
          <p:nvPr/>
        </p:nvSpPr>
        <p:spPr bwMode="auto">
          <a:xfrm>
            <a:off x="38100" y="825500"/>
            <a:ext cx="5981700" cy="256381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charset="0"/>
                <a:ea typeface="MS PGothic" pitchFamily="34" charset="-128"/>
              </a:defRPr>
            </a:lvl1pPr>
            <a:lvl2pPr marL="11430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lvl="1"/>
            <a:r>
              <a:rPr lang="en-US" sz="1800"/>
              <a:t>Optical wave fronts are curved and don</a:t>
            </a:r>
            <a:r>
              <a:rPr lang="ja-JP" altLang="en-US" sz="1800">
                <a:latin typeface="Arial" pitchFamily="34" charset="0"/>
              </a:rPr>
              <a:t>’</a:t>
            </a:r>
            <a:r>
              <a:rPr lang="en-US" altLang="ja-JP" sz="1800"/>
              <a:t>t match the FPAs  Field flatteners are used to match the FPA</a:t>
            </a:r>
          </a:p>
          <a:p>
            <a:pPr lvl="1"/>
            <a:r>
              <a:rPr lang="en-US" sz="1800"/>
              <a:t>Allowing the FPA to be curved will:</a:t>
            </a:r>
          </a:p>
          <a:p>
            <a:pPr lvl="3">
              <a:buFontTx/>
              <a:buChar char="&gt;"/>
            </a:pPr>
            <a:r>
              <a:rPr lang="en-US" sz="1800"/>
              <a:t>eliminate optical elements</a:t>
            </a:r>
          </a:p>
          <a:p>
            <a:pPr lvl="3">
              <a:buFontTx/>
              <a:buChar char="&gt;"/>
            </a:pPr>
            <a:r>
              <a:rPr lang="en-US" sz="1800"/>
              <a:t> Reduce size and mass</a:t>
            </a:r>
          </a:p>
          <a:p>
            <a:pPr lvl="3">
              <a:buFontTx/>
              <a:buChar char="&gt;"/>
            </a:pPr>
            <a:r>
              <a:rPr lang="en-US" sz="1800"/>
              <a:t> Reduce complexity</a:t>
            </a:r>
          </a:p>
          <a:p>
            <a:pPr lvl="3">
              <a:buFontTx/>
              <a:buChar char="&gt;"/>
            </a:pPr>
            <a:r>
              <a:rPr lang="en-US" sz="1800"/>
              <a:t> Increase throughput and image quality</a:t>
            </a:r>
          </a:p>
          <a:p>
            <a:pPr lvl="3">
              <a:buFontTx/>
              <a:buChar char="&gt;"/>
            </a:pPr>
            <a:r>
              <a:rPr lang="en-US" sz="1800"/>
              <a:t> Dramatically increase the field of view (FOV)</a:t>
            </a:r>
          </a:p>
          <a:p>
            <a:pPr lvl="3">
              <a:buFontTx/>
              <a:buChar char="&gt;"/>
            </a:pPr>
            <a:r>
              <a:rPr lang="en-US" sz="1800"/>
              <a:t>Allow designer more parameters</a:t>
            </a:r>
          </a:p>
        </p:txBody>
      </p:sp>
      <p:sp>
        <p:nvSpPr>
          <p:cNvPr id="41991" name="AutoShape 1031"/>
          <p:cNvSpPr>
            <a:spLocks noChangeArrowheads="1"/>
          </p:cNvSpPr>
          <p:nvPr/>
        </p:nvSpPr>
        <p:spPr bwMode="auto">
          <a:xfrm>
            <a:off x="1409700" y="4495800"/>
            <a:ext cx="1257300" cy="152400"/>
          </a:xfrm>
          <a:prstGeom prst="rightArrow">
            <a:avLst>
              <a:gd name="adj1" fmla="val 50000"/>
              <a:gd name="adj2" fmla="val 206250"/>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1992" name="AutoShape 1032"/>
          <p:cNvSpPr>
            <a:spLocks noChangeArrowheads="1"/>
          </p:cNvSpPr>
          <p:nvPr/>
        </p:nvSpPr>
        <p:spPr bwMode="auto">
          <a:xfrm>
            <a:off x="1371600" y="5257800"/>
            <a:ext cx="1257300" cy="152400"/>
          </a:xfrm>
          <a:prstGeom prst="rightArrow">
            <a:avLst>
              <a:gd name="adj1" fmla="val 50000"/>
              <a:gd name="adj2" fmla="val 206250"/>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1993" name="Text Box 1033"/>
          <p:cNvSpPr txBox="1">
            <a:spLocks noChangeArrowheads="1"/>
          </p:cNvSpPr>
          <p:nvPr/>
        </p:nvSpPr>
        <p:spPr bwMode="auto">
          <a:xfrm>
            <a:off x="279400" y="3995738"/>
            <a:ext cx="25003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a:solidFill>
                  <a:srgbClr val="0000E1"/>
                </a:solidFill>
                <a:ea typeface="ＭＳ Ｐゴシック" charset="0"/>
              </a:rPr>
              <a:t>Wide FOV, severely curved, needs </a:t>
            </a:r>
            <a:r>
              <a:rPr lang="en-US" sz="1400" i="1">
                <a:solidFill>
                  <a:srgbClr val="0000E1"/>
                </a:solidFill>
                <a:ea typeface="ＭＳ Ｐゴシック" charset="0"/>
              </a:rPr>
              <a:t>only 2</a:t>
            </a:r>
            <a:r>
              <a:rPr lang="en-US" sz="1400">
                <a:solidFill>
                  <a:srgbClr val="0000E1"/>
                </a:solidFill>
                <a:ea typeface="ＭＳ Ｐゴシック" charset="0"/>
              </a:rPr>
              <a:t> </a:t>
            </a:r>
            <a:r>
              <a:rPr lang="en-US" sz="1400" i="1">
                <a:solidFill>
                  <a:srgbClr val="0000E1"/>
                </a:solidFill>
                <a:ea typeface="ＭＳ Ｐゴシック" charset="0"/>
              </a:rPr>
              <a:t>optical elements</a:t>
            </a:r>
            <a:endParaRPr lang="en-US" sz="1400">
              <a:solidFill>
                <a:srgbClr val="0000E1"/>
              </a:solidFill>
              <a:ea typeface="ＭＳ Ｐゴシック" charset="0"/>
            </a:endParaRPr>
          </a:p>
        </p:txBody>
      </p:sp>
      <p:sp>
        <p:nvSpPr>
          <p:cNvPr id="41994" name="Text Box 1034"/>
          <p:cNvSpPr txBox="1">
            <a:spLocks noChangeArrowheads="1"/>
          </p:cNvSpPr>
          <p:nvPr/>
        </p:nvSpPr>
        <p:spPr bwMode="auto">
          <a:xfrm>
            <a:off x="355600" y="5443538"/>
            <a:ext cx="21796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a:solidFill>
                  <a:srgbClr val="0000E1"/>
                </a:solidFill>
                <a:ea typeface="ＭＳ Ｐゴシック" charset="0"/>
              </a:rPr>
              <a:t>Wide FOV, essentially flat, needs </a:t>
            </a:r>
            <a:r>
              <a:rPr lang="en-US" sz="1400" i="1">
                <a:solidFill>
                  <a:srgbClr val="0000E1"/>
                </a:solidFill>
                <a:ea typeface="ＭＳ Ｐゴシック" charset="0"/>
              </a:rPr>
              <a:t>11 optical elements</a:t>
            </a:r>
            <a:endParaRPr lang="en-US" sz="1400">
              <a:solidFill>
                <a:srgbClr val="0000E1"/>
              </a:solidFill>
              <a:ea typeface="ＭＳ Ｐゴシック" charset="0"/>
            </a:endParaRPr>
          </a:p>
        </p:txBody>
      </p:sp>
      <p:sp>
        <p:nvSpPr>
          <p:cNvPr id="41995" name="Text Box 1035"/>
          <p:cNvSpPr txBox="1">
            <a:spLocks noChangeArrowheads="1"/>
          </p:cNvSpPr>
          <p:nvPr/>
        </p:nvSpPr>
        <p:spPr bwMode="auto">
          <a:xfrm>
            <a:off x="2574925" y="6127750"/>
            <a:ext cx="60642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i="1">
                <a:ea typeface="ＭＳ Ｐゴシック" charset="0"/>
              </a:rPr>
              <a:t>Table qualitatively shows that optical systems with the same focal length (FL), field of view (FOV),  allowing the FPA to be curved, reduces the number of optical elements</a:t>
            </a:r>
            <a:endParaRPr lang="en-US" sz="1600" i="1">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428750"/>
            <a:ext cx="13636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0" y="1390650"/>
            <a:ext cx="12223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377950"/>
            <a:ext cx="13112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0" y="13970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1300" y="1022350"/>
            <a:ext cx="172243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0" y="1697038"/>
            <a:ext cx="868363"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200">
                <a:ea typeface="ＭＳ Ｐゴシック" charset="0"/>
              </a:rPr>
              <a:t>Evolution of CCD flatness</a:t>
            </a:r>
            <a:endParaRPr lang="en-US" sz="1400">
              <a:ea typeface="ＭＳ Ｐゴシック" charset="0"/>
            </a:endParaRPr>
          </a:p>
        </p:txBody>
      </p:sp>
      <p:sp>
        <p:nvSpPr>
          <p:cNvPr id="23580" name="Text Box 28"/>
          <p:cNvSpPr txBox="1">
            <a:spLocks noChangeArrowheads="1"/>
          </p:cNvSpPr>
          <p:nvPr/>
        </p:nvSpPr>
        <p:spPr bwMode="auto">
          <a:xfrm>
            <a:off x="622300" y="63500"/>
            <a:ext cx="755808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200" b="1">
                <a:solidFill>
                  <a:srgbClr val="0000E1"/>
                </a:solidFill>
                <a:ea typeface="ＭＳ Ｐゴシック" charset="0"/>
              </a:rPr>
              <a:t>Experimental Methods for CFPAs using Thinned Membranes</a:t>
            </a:r>
          </a:p>
        </p:txBody>
      </p:sp>
      <p:pic>
        <p:nvPicPr>
          <p:cNvPr id="194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00" y="3238500"/>
            <a:ext cx="181768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1" name="Text Box 29"/>
          <p:cNvSpPr txBox="1">
            <a:spLocks noChangeArrowheads="1"/>
          </p:cNvSpPr>
          <p:nvPr/>
        </p:nvSpPr>
        <p:spPr bwMode="auto">
          <a:xfrm>
            <a:off x="520700" y="2797175"/>
            <a:ext cx="3903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0000E1"/>
                </a:solidFill>
                <a:ea typeface="ＭＳ Ｐゴシック" charset="0"/>
              </a:rPr>
              <a:t>Vacuum conforming of imagers (full contact)</a:t>
            </a:r>
          </a:p>
        </p:txBody>
      </p:sp>
      <p:sp>
        <p:nvSpPr>
          <p:cNvPr id="23633" name="Rectangle 81"/>
          <p:cNvSpPr>
            <a:spLocks noChangeArrowheads="1"/>
          </p:cNvSpPr>
          <p:nvPr/>
        </p:nvSpPr>
        <p:spPr bwMode="auto">
          <a:xfrm>
            <a:off x="2946400" y="884238"/>
            <a:ext cx="2776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0000E1"/>
                </a:solidFill>
                <a:ea typeface="ＭＳ Ｐゴシック" charset="0"/>
              </a:rPr>
              <a:t>Pressure conforming of  Imager</a:t>
            </a:r>
          </a:p>
        </p:txBody>
      </p:sp>
      <p:sp>
        <p:nvSpPr>
          <p:cNvPr id="23634" name="Text Box 82"/>
          <p:cNvSpPr txBox="1">
            <a:spLocks noChangeArrowheads="1"/>
          </p:cNvSpPr>
          <p:nvPr/>
        </p:nvSpPr>
        <p:spPr bwMode="auto">
          <a:xfrm>
            <a:off x="241300" y="5118100"/>
            <a:ext cx="6340475"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en-US" sz="1600">
                <a:ea typeface="ＭＳ Ｐゴシック" charset="0"/>
              </a:rPr>
              <a:t> Thinned membranes can be conformed to substrates for flat or curved </a:t>
            </a:r>
          </a:p>
          <a:p>
            <a:pPr>
              <a:defRPr/>
            </a:pPr>
            <a:r>
              <a:rPr lang="en-US" sz="1600">
                <a:ea typeface="ＭＳ Ｐゴシック" charset="0"/>
              </a:rPr>
              <a:t>   focal planes</a:t>
            </a:r>
          </a:p>
          <a:p>
            <a:pPr>
              <a:buFontTx/>
              <a:buChar char="•"/>
              <a:defRPr/>
            </a:pPr>
            <a:endParaRPr lang="en-US" sz="1000">
              <a:ea typeface="ＭＳ Ｐゴシック" charset="0"/>
            </a:endParaRPr>
          </a:p>
          <a:p>
            <a:pPr>
              <a:buFontTx/>
              <a:buChar char="•"/>
              <a:defRPr/>
            </a:pPr>
            <a:r>
              <a:rPr lang="en-US" sz="1600">
                <a:ea typeface="ＭＳ Ｐゴシック" charset="0"/>
              </a:rPr>
              <a:t> Real time adjustment of curvature possible with no substrate attachment</a:t>
            </a:r>
          </a:p>
        </p:txBody>
      </p:sp>
      <p:graphicFrame>
        <p:nvGraphicFramePr>
          <p:cNvPr id="19468" name="Object 83"/>
          <p:cNvGraphicFramePr>
            <a:graphicFrameLocks noChangeAspect="1"/>
          </p:cNvGraphicFramePr>
          <p:nvPr/>
        </p:nvGraphicFramePr>
        <p:xfrm>
          <a:off x="2578100" y="3276600"/>
          <a:ext cx="1803400" cy="1352550"/>
        </p:xfrm>
        <a:graphic>
          <a:graphicData uri="http://schemas.openxmlformats.org/presentationml/2006/ole">
            <mc:AlternateContent xmlns:mc="http://schemas.openxmlformats.org/markup-compatibility/2006">
              <mc:Choice xmlns:v="urn:schemas-microsoft-com:vml" Requires="v">
                <p:oleObj spid="_x0000_s19488" name="Document" r:id="rId9" imgW="1803400" imgH="1358900" progId="Word.Document.8">
                  <p:embed/>
                </p:oleObj>
              </mc:Choice>
              <mc:Fallback>
                <p:oleObj name="Document" r:id="rId9" imgW="1803400" imgH="1358900" progId="Word.Document.8">
                  <p:embed/>
                  <p:pic>
                    <p:nvPicPr>
                      <p:cNvPr id="0" name="Object 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8100" y="3276600"/>
                        <a:ext cx="1803400" cy="135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705" name="Rectangle 153"/>
          <p:cNvSpPr>
            <a:spLocks noChangeArrowheads="1"/>
          </p:cNvSpPr>
          <p:nvPr/>
        </p:nvSpPr>
        <p:spPr bwMode="auto">
          <a:xfrm rot="5373117" flipH="1">
            <a:off x="6348412" y="4992688"/>
            <a:ext cx="295275" cy="565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06" name="Text Box 154"/>
          <p:cNvSpPr txBox="1">
            <a:spLocks noChangeArrowheads="1"/>
          </p:cNvSpPr>
          <p:nvPr/>
        </p:nvSpPr>
        <p:spPr bwMode="auto">
          <a:xfrm>
            <a:off x="5902325" y="3302000"/>
            <a:ext cx="11318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ea typeface="ＭＳ Ｐゴシック" charset="0"/>
              </a:rPr>
              <a:t>Detector Array</a:t>
            </a:r>
          </a:p>
        </p:txBody>
      </p:sp>
      <p:sp>
        <p:nvSpPr>
          <p:cNvPr id="23707" name="Line 155"/>
          <p:cNvSpPr>
            <a:spLocks noChangeShapeType="1"/>
          </p:cNvSpPr>
          <p:nvPr/>
        </p:nvSpPr>
        <p:spPr bwMode="auto">
          <a:xfrm flipH="1">
            <a:off x="7950200" y="3702050"/>
            <a:ext cx="187325" cy="3000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58" name="Oval 206"/>
          <p:cNvSpPr>
            <a:spLocks noChangeArrowheads="1"/>
          </p:cNvSpPr>
          <p:nvPr/>
        </p:nvSpPr>
        <p:spPr bwMode="auto">
          <a:xfrm rot="5373117" flipH="1">
            <a:off x="6238876" y="4448175"/>
            <a:ext cx="2730500" cy="650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1600">
              <a:solidFill>
                <a:schemeClr val="bg1"/>
              </a:solidFill>
              <a:ea typeface="ＭＳ Ｐゴシック" charset="0"/>
            </a:endParaRPr>
          </a:p>
        </p:txBody>
      </p:sp>
      <p:sp>
        <p:nvSpPr>
          <p:cNvPr id="23759" name="Oval 207"/>
          <p:cNvSpPr>
            <a:spLocks noChangeArrowheads="1"/>
          </p:cNvSpPr>
          <p:nvPr/>
        </p:nvSpPr>
        <p:spPr bwMode="auto">
          <a:xfrm rot="5373117" flipH="1">
            <a:off x="6088063" y="4498975"/>
            <a:ext cx="2578100" cy="650875"/>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1600">
              <a:solidFill>
                <a:schemeClr val="bg1"/>
              </a:solidFill>
              <a:ea typeface="ＭＳ Ｐゴシック" charset="0"/>
            </a:endParaRPr>
          </a:p>
        </p:txBody>
      </p:sp>
      <p:sp>
        <p:nvSpPr>
          <p:cNvPr id="23760" name="Oval 208"/>
          <p:cNvSpPr>
            <a:spLocks noChangeArrowheads="1"/>
          </p:cNvSpPr>
          <p:nvPr/>
        </p:nvSpPr>
        <p:spPr bwMode="auto">
          <a:xfrm rot="5373117" flipH="1">
            <a:off x="6013450" y="4500563"/>
            <a:ext cx="2517775" cy="6381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1" name="Rectangle 209"/>
          <p:cNvSpPr>
            <a:spLocks noChangeArrowheads="1"/>
          </p:cNvSpPr>
          <p:nvPr/>
        </p:nvSpPr>
        <p:spPr bwMode="auto">
          <a:xfrm rot="5373117" flipH="1">
            <a:off x="7148512" y="5881688"/>
            <a:ext cx="295275" cy="565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2" name="Line 210"/>
          <p:cNvSpPr>
            <a:spLocks noChangeShapeType="1"/>
          </p:cNvSpPr>
          <p:nvPr/>
        </p:nvSpPr>
        <p:spPr bwMode="auto">
          <a:xfrm rot="5373117" flipH="1">
            <a:off x="7452519" y="5947569"/>
            <a:ext cx="0" cy="134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3" name="Line 211"/>
          <p:cNvSpPr>
            <a:spLocks noChangeShapeType="1"/>
          </p:cNvSpPr>
          <p:nvPr/>
        </p:nvSpPr>
        <p:spPr bwMode="auto">
          <a:xfrm rot="5373117" flipH="1">
            <a:off x="7377907" y="3502819"/>
            <a:ext cx="0" cy="1349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4" name="Rectangle 212"/>
          <p:cNvSpPr>
            <a:spLocks noChangeArrowheads="1"/>
          </p:cNvSpPr>
          <p:nvPr/>
        </p:nvSpPr>
        <p:spPr bwMode="auto">
          <a:xfrm rot="5373117" flipH="1">
            <a:off x="5820569" y="4688682"/>
            <a:ext cx="2498725" cy="3317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5" name="Rectangle 213"/>
          <p:cNvSpPr>
            <a:spLocks noChangeArrowheads="1"/>
          </p:cNvSpPr>
          <p:nvPr/>
        </p:nvSpPr>
        <p:spPr bwMode="auto">
          <a:xfrm>
            <a:off x="7004050" y="3289300"/>
            <a:ext cx="292100" cy="444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6" name="Rectangle 214"/>
          <p:cNvSpPr>
            <a:spLocks noChangeArrowheads="1"/>
          </p:cNvSpPr>
          <p:nvPr/>
        </p:nvSpPr>
        <p:spPr bwMode="auto">
          <a:xfrm>
            <a:off x="7086600" y="3352800"/>
            <a:ext cx="368300"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7" name="Line 215"/>
          <p:cNvSpPr>
            <a:spLocks noChangeShapeType="1"/>
          </p:cNvSpPr>
          <p:nvPr/>
        </p:nvSpPr>
        <p:spPr bwMode="auto">
          <a:xfrm>
            <a:off x="7505700" y="6019800"/>
            <a:ext cx="25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8" name="Line 216"/>
          <p:cNvSpPr>
            <a:spLocks noChangeShapeType="1"/>
          </p:cNvSpPr>
          <p:nvPr/>
        </p:nvSpPr>
        <p:spPr bwMode="auto">
          <a:xfrm>
            <a:off x="7480300" y="3556000"/>
            <a:ext cx="25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69" name="Rectangle 217"/>
          <p:cNvSpPr>
            <a:spLocks noChangeArrowheads="1"/>
          </p:cNvSpPr>
          <p:nvPr/>
        </p:nvSpPr>
        <p:spPr bwMode="auto">
          <a:xfrm>
            <a:off x="6959600" y="3187700"/>
            <a:ext cx="1282700" cy="368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70" name="Text Box 218"/>
          <p:cNvSpPr txBox="1">
            <a:spLocks noChangeArrowheads="1"/>
          </p:cNvSpPr>
          <p:nvPr/>
        </p:nvSpPr>
        <p:spPr bwMode="auto">
          <a:xfrm>
            <a:off x="7945438" y="3203575"/>
            <a:ext cx="10080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a:ea typeface="ＭＳ Ｐゴシック" charset="0"/>
              </a:rPr>
              <a:t>Curved Substrate</a:t>
            </a:r>
          </a:p>
        </p:txBody>
      </p:sp>
      <p:sp>
        <p:nvSpPr>
          <p:cNvPr id="23771" name="Line 219"/>
          <p:cNvSpPr>
            <a:spLocks noChangeShapeType="1"/>
          </p:cNvSpPr>
          <p:nvPr/>
        </p:nvSpPr>
        <p:spPr bwMode="auto">
          <a:xfrm>
            <a:off x="6772275" y="3552825"/>
            <a:ext cx="606425" cy="193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3772" name="Rectangle 220"/>
          <p:cNvSpPr>
            <a:spLocks noChangeArrowheads="1"/>
          </p:cNvSpPr>
          <p:nvPr/>
        </p:nvSpPr>
        <p:spPr bwMode="auto">
          <a:xfrm>
            <a:off x="6946900" y="6007100"/>
            <a:ext cx="1282700" cy="368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it-IT"/>
          </a:p>
        </p:txBody>
      </p:sp>
      <p:sp>
        <p:nvSpPr>
          <p:cNvPr id="27655" name="Text Box 1031"/>
          <p:cNvSpPr txBox="1">
            <a:spLocks noChangeArrowheads="1"/>
          </p:cNvSpPr>
          <p:nvPr/>
        </p:nvSpPr>
        <p:spPr bwMode="auto">
          <a:xfrm>
            <a:off x="1079500" y="63500"/>
            <a:ext cx="62309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dirty="0">
                <a:solidFill>
                  <a:srgbClr val="FFFF00"/>
                </a:solidFill>
                <a:ea typeface="ＭＳ Ｐゴシック" charset="0"/>
              </a:rPr>
              <a:t>More on Motivation, Solid State CFPAs</a:t>
            </a:r>
          </a:p>
        </p:txBody>
      </p:sp>
      <p:sp>
        <p:nvSpPr>
          <p:cNvPr id="27663" name="Text Box 1039"/>
          <p:cNvSpPr txBox="1">
            <a:spLocks noChangeArrowheads="1"/>
          </p:cNvSpPr>
          <p:nvPr/>
        </p:nvSpPr>
        <p:spPr bwMode="auto">
          <a:xfrm>
            <a:off x="161925" y="61864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ea typeface="ＭＳ Ｐゴシック" charset="0"/>
            </a:endParaRPr>
          </a:p>
        </p:txBody>
      </p:sp>
      <p:sp>
        <p:nvSpPr>
          <p:cNvPr id="27656" name="Rectangle 1032"/>
          <p:cNvSpPr>
            <a:spLocks noChangeArrowheads="1"/>
          </p:cNvSpPr>
          <p:nvPr/>
        </p:nvSpPr>
        <p:spPr bwMode="auto">
          <a:xfrm>
            <a:off x="1165225" y="4410075"/>
            <a:ext cx="7289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14300" indent="-114300"/>
            <a:endParaRPr lang="en-US">
              <a:solidFill>
                <a:srgbClr val="FFFF00"/>
              </a:solidFill>
            </a:endParaRPr>
          </a:p>
          <a:p>
            <a:pPr marL="114300" indent="-114300">
              <a:buFontTx/>
              <a:buChar char="•"/>
            </a:pPr>
            <a:r>
              <a:rPr lang="en-US">
                <a:solidFill>
                  <a:srgbClr val="FFFF00"/>
                </a:solidFill>
              </a:rPr>
              <a:t>In a small Panoramic Camera, a CFPA can remove 3-4 elements which improves:</a:t>
            </a:r>
          </a:p>
          <a:p>
            <a:pPr marL="571500" lvl="1" indent="-114300"/>
            <a:r>
              <a:rPr lang="en-US">
                <a:solidFill>
                  <a:srgbClr val="FFFF00"/>
                </a:solidFill>
              </a:rPr>
              <a:t>  Throughput (~order of magnitude)</a:t>
            </a:r>
          </a:p>
          <a:p>
            <a:pPr marL="571500" lvl="1" indent="-114300"/>
            <a:r>
              <a:rPr lang="en-US">
                <a:solidFill>
                  <a:srgbClr val="FFFF00"/>
                </a:solidFill>
              </a:rPr>
              <a:t>  Efficiency </a:t>
            </a:r>
          </a:p>
          <a:p>
            <a:pPr marL="571500" lvl="1" indent="-114300"/>
            <a:r>
              <a:rPr lang="en-US">
                <a:solidFill>
                  <a:srgbClr val="FFFF00"/>
                </a:solidFill>
              </a:rPr>
              <a:t>  Field of view (factor of 2)</a:t>
            </a:r>
          </a:p>
          <a:p>
            <a:pPr marL="571500" lvl="1" indent="-114300"/>
            <a:r>
              <a:rPr lang="en-US">
                <a:solidFill>
                  <a:srgbClr val="FFFF00"/>
                </a:solidFill>
              </a:rPr>
              <a:t>  Image quality (aberration is introduced by each field flattener)</a:t>
            </a:r>
          </a:p>
          <a:p>
            <a:pPr marL="571500" lvl="1" indent="-114300"/>
            <a:r>
              <a:rPr lang="en-US">
                <a:solidFill>
                  <a:srgbClr val="FFFF00"/>
                </a:solidFill>
              </a:rPr>
              <a:t>  Simplicity………</a:t>
            </a:r>
          </a:p>
        </p:txBody>
      </p:sp>
      <p:pic>
        <p:nvPicPr>
          <p:cNvPr id="4101" name="Picture 4" descr="Shouleh_Rovers_PHoto_D2012_0928_D714.jpg"/>
          <p:cNvPicPr>
            <a:picLocks noChangeAspect="1"/>
          </p:cNvPicPr>
          <p:nvPr/>
        </p:nvPicPr>
        <p:blipFill>
          <a:blip r:embed="rId2">
            <a:extLst>
              <a:ext uri="{28A0092B-C50C-407E-A947-70E740481C1C}">
                <a14:useLocalDpi xmlns:a14="http://schemas.microsoft.com/office/drawing/2010/main" val="0"/>
              </a:ext>
            </a:extLst>
          </a:blip>
          <a:srcRect t="35210"/>
          <a:stretch>
            <a:fillRect/>
          </a:stretch>
        </p:blipFill>
        <p:spPr bwMode="auto">
          <a:xfrm>
            <a:off x="985838" y="1069975"/>
            <a:ext cx="7237412"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31"/>
          <p:cNvSpPr txBox="1">
            <a:spLocks noChangeArrowheads="1"/>
          </p:cNvSpPr>
          <p:nvPr/>
        </p:nvSpPr>
        <p:spPr bwMode="auto">
          <a:xfrm>
            <a:off x="973138" y="3767138"/>
            <a:ext cx="63881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1" dirty="0">
                <a:solidFill>
                  <a:schemeClr val="bg1">
                    <a:lumMod val="50000"/>
                  </a:schemeClr>
                </a:solidFill>
                <a:ea typeface="ＭＳ Ｐゴシック" charset="0"/>
              </a:rPr>
              <a:t>Where were you vacationing last summer?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2311400" y="82550"/>
            <a:ext cx="4100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a:solidFill>
                  <a:srgbClr val="2106CC"/>
                </a:solidFill>
                <a:latin typeface="Times New Roman" charset="0"/>
                <a:ea typeface="ＭＳ Ｐゴシック" charset="0"/>
              </a:rPr>
              <a:t>Large Focal Plane Arrays</a:t>
            </a:r>
            <a:endParaRPr lang="en-US" sz="2800" b="1">
              <a:solidFill>
                <a:srgbClr val="2106CC"/>
              </a:solidFill>
              <a:latin typeface="CommercialPi BT" charset="0"/>
              <a:ea typeface="ＭＳ Ｐゴシック" charset="0"/>
            </a:endParaRPr>
          </a:p>
        </p:txBody>
      </p:sp>
      <p:grpSp>
        <p:nvGrpSpPr>
          <p:cNvPr id="20482" name="Group 4"/>
          <p:cNvGrpSpPr>
            <a:grpSpLocks/>
          </p:cNvGrpSpPr>
          <p:nvPr/>
        </p:nvGrpSpPr>
        <p:grpSpPr bwMode="auto">
          <a:xfrm>
            <a:off x="2298700" y="4267200"/>
            <a:ext cx="2955925" cy="2590800"/>
            <a:chOff x="2722" y="954"/>
            <a:chExt cx="1862" cy="1632"/>
          </a:xfrm>
        </p:grpSpPr>
        <p:grpSp>
          <p:nvGrpSpPr>
            <p:cNvPr id="20584" name="Group 5"/>
            <p:cNvGrpSpPr>
              <a:grpSpLocks/>
            </p:cNvGrpSpPr>
            <p:nvPr/>
          </p:nvGrpSpPr>
          <p:grpSpPr bwMode="auto">
            <a:xfrm rot="5373117" flipH="1">
              <a:off x="2825" y="1463"/>
              <a:ext cx="1632" cy="614"/>
              <a:chOff x="488" y="3580"/>
              <a:chExt cx="1936" cy="604"/>
            </a:xfrm>
          </p:grpSpPr>
          <p:sp>
            <p:nvSpPr>
              <p:cNvPr id="50182" name="Oval 6"/>
              <p:cNvSpPr>
                <a:spLocks noChangeArrowheads="1"/>
              </p:cNvSpPr>
              <p:nvPr/>
            </p:nvSpPr>
            <p:spPr bwMode="auto">
              <a:xfrm>
                <a:off x="1080" y="3580"/>
                <a:ext cx="652" cy="1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83" name="Oval 7"/>
              <p:cNvSpPr>
                <a:spLocks noChangeArrowheads="1"/>
              </p:cNvSpPr>
              <p:nvPr/>
            </p:nvSpPr>
            <p:spPr bwMode="auto">
              <a:xfrm>
                <a:off x="618" y="3668"/>
                <a:ext cx="1680" cy="42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1400">
                  <a:solidFill>
                    <a:schemeClr val="bg1"/>
                  </a:solidFill>
                  <a:ea typeface="ＭＳ Ｐゴシック" charset="0"/>
                </a:endParaRPr>
              </a:p>
            </p:txBody>
          </p:sp>
          <p:sp>
            <p:nvSpPr>
              <p:cNvPr id="50184" name="Oval 8"/>
              <p:cNvSpPr>
                <a:spLocks noChangeArrowheads="1"/>
              </p:cNvSpPr>
              <p:nvPr/>
            </p:nvSpPr>
            <p:spPr bwMode="auto">
              <a:xfrm>
                <a:off x="640" y="3739"/>
                <a:ext cx="1641" cy="41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85" name="Rectangle 9"/>
              <p:cNvSpPr>
                <a:spLocks noChangeArrowheads="1"/>
              </p:cNvSpPr>
              <p:nvPr/>
            </p:nvSpPr>
            <p:spPr bwMode="auto">
              <a:xfrm>
                <a:off x="489" y="3754"/>
                <a:ext cx="192" cy="3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86" name="Rectangle 10"/>
              <p:cNvSpPr>
                <a:spLocks noChangeArrowheads="1"/>
              </p:cNvSpPr>
              <p:nvPr/>
            </p:nvSpPr>
            <p:spPr bwMode="auto">
              <a:xfrm>
                <a:off x="2232" y="3752"/>
                <a:ext cx="192" cy="3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87" name="Line 11"/>
              <p:cNvSpPr>
                <a:spLocks noChangeShapeType="1"/>
              </p:cNvSpPr>
              <p:nvPr/>
            </p:nvSpPr>
            <p:spPr bwMode="auto">
              <a:xfrm>
                <a:off x="682" y="3789"/>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88" name="Line 12"/>
              <p:cNvSpPr>
                <a:spLocks noChangeShapeType="1"/>
              </p:cNvSpPr>
              <p:nvPr/>
            </p:nvSpPr>
            <p:spPr bwMode="auto">
              <a:xfrm>
                <a:off x="2234" y="3796"/>
                <a:ext cx="0"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89" name="Rectangle 13"/>
              <p:cNvSpPr>
                <a:spLocks noChangeArrowheads="1"/>
              </p:cNvSpPr>
              <p:nvPr/>
            </p:nvSpPr>
            <p:spPr bwMode="auto">
              <a:xfrm>
                <a:off x="625" y="3968"/>
                <a:ext cx="1629" cy="2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90" name="Line 14"/>
              <p:cNvSpPr>
                <a:spLocks noChangeShapeType="1"/>
              </p:cNvSpPr>
              <p:nvPr/>
            </p:nvSpPr>
            <p:spPr bwMode="auto">
              <a:xfrm flipH="1">
                <a:off x="1129" y="3616"/>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91" name="Line 15"/>
              <p:cNvSpPr>
                <a:spLocks noChangeShapeType="1"/>
              </p:cNvSpPr>
              <p:nvPr/>
            </p:nvSpPr>
            <p:spPr bwMode="auto">
              <a:xfrm flipH="1">
                <a:off x="1702" y="3621"/>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92" name="Rectangle 16"/>
              <p:cNvSpPr>
                <a:spLocks noChangeArrowheads="1"/>
              </p:cNvSpPr>
              <p:nvPr/>
            </p:nvSpPr>
            <p:spPr bwMode="auto">
              <a:xfrm>
                <a:off x="964" y="3590"/>
                <a:ext cx="158" cy="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93" name="Rectangle 17"/>
              <p:cNvSpPr>
                <a:spLocks noChangeArrowheads="1"/>
              </p:cNvSpPr>
              <p:nvPr/>
            </p:nvSpPr>
            <p:spPr bwMode="auto">
              <a:xfrm>
                <a:off x="1711" y="3584"/>
                <a:ext cx="158" cy="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grpSp>
          <p:nvGrpSpPr>
            <p:cNvPr id="20585" name="Group 18"/>
            <p:cNvGrpSpPr>
              <a:grpSpLocks/>
            </p:cNvGrpSpPr>
            <p:nvPr/>
          </p:nvGrpSpPr>
          <p:grpSpPr bwMode="auto">
            <a:xfrm>
              <a:off x="2722" y="1083"/>
              <a:ext cx="1862" cy="1290"/>
              <a:chOff x="1072" y="2835"/>
              <a:chExt cx="1862" cy="1290"/>
            </a:xfrm>
          </p:grpSpPr>
          <p:sp>
            <p:nvSpPr>
              <p:cNvPr id="50195" name="Rectangle 19"/>
              <p:cNvSpPr>
                <a:spLocks noChangeArrowheads="1"/>
              </p:cNvSpPr>
              <p:nvPr/>
            </p:nvSpPr>
            <p:spPr bwMode="auto">
              <a:xfrm>
                <a:off x="2480" y="2845"/>
                <a:ext cx="248" cy="12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96" name="Oval 20"/>
              <p:cNvSpPr>
                <a:spLocks noChangeArrowheads="1"/>
              </p:cNvSpPr>
              <p:nvPr/>
            </p:nvSpPr>
            <p:spPr bwMode="auto">
              <a:xfrm>
                <a:off x="2392" y="2837"/>
                <a:ext cx="520" cy="128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197" name="Text Box 21"/>
              <p:cNvSpPr txBox="1">
                <a:spLocks noChangeArrowheads="1"/>
              </p:cNvSpPr>
              <p:nvPr/>
            </p:nvSpPr>
            <p:spPr bwMode="auto">
              <a:xfrm>
                <a:off x="2104" y="2835"/>
                <a:ext cx="83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ea typeface="ＭＳ Ｐゴシック" charset="0"/>
                  </a:rPr>
                  <a:t>Frontside circuitry</a:t>
                </a:r>
              </a:p>
            </p:txBody>
          </p:sp>
          <p:sp>
            <p:nvSpPr>
              <p:cNvPr id="50198" name="Line 22"/>
              <p:cNvSpPr>
                <a:spLocks noChangeShapeType="1"/>
              </p:cNvSpPr>
              <p:nvPr/>
            </p:nvSpPr>
            <p:spPr bwMode="auto">
              <a:xfrm flipH="1">
                <a:off x="2248" y="3001"/>
                <a:ext cx="40" cy="2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nvGrpSpPr>
              <p:cNvPr id="20590" name="Group 23"/>
              <p:cNvGrpSpPr>
                <a:grpSpLocks/>
              </p:cNvGrpSpPr>
              <p:nvPr/>
            </p:nvGrpSpPr>
            <p:grpSpPr bwMode="auto">
              <a:xfrm>
                <a:off x="1072" y="3117"/>
                <a:ext cx="878" cy="595"/>
                <a:chOff x="2088" y="2940"/>
                <a:chExt cx="878" cy="595"/>
              </a:xfrm>
            </p:grpSpPr>
            <p:grpSp>
              <p:nvGrpSpPr>
                <p:cNvPr id="20591" name="Group 24"/>
                <p:cNvGrpSpPr>
                  <a:grpSpLocks/>
                </p:cNvGrpSpPr>
                <p:nvPr/>
              </p:nvGrpSpPr>
              <p:grpSpPr bwMode="auto">
                <a:xfrm rot="-1979022">
                  <a:off x="2456" y="3036"/>
                  <a:ext cx="318" cy="203"/>
                  <a:chOff x="323" y="2040"/>
                  <a:chExt cx="318" cy="203"/>
                </a:xfrm>
              </p:grpSpPr>
              <p:sp>
                <p:nvSpPr>
                  <p:cNvPr id="50201" name="Freeform 25"/>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20630" name="Group 26"/>
                  <p:cNvGrpSpPr>
                    <a:grpSpLocks/>
                  </p:cNvGrpSpPr>
                  <p:nvPr/>
                </p:nvGrpSpPr>
                <p:grpSpPr bwMode="auto">
                  <a:xfrm>
                    <a:off x="323" y="2040"/>
                    <a:ext cx="310" cy="195"/>
                    <a:chOff x="323" y="2040"/>
                    <a:chExt cx="310" cy="195"/>
                  </a:xfrm>
                </p:grpSpPr>
                <p:sp>
                  <p:nvSpPr>
                    <p:cNvPr id="50203" name="Freeform 27"/>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04" name="Freeform 28"/>
                    <p:cNvSpPr>
                      <a:spLocks/>
                    </p:cNvSpPr>
                    <p:nvPr/>
                  </p:nvSpPr>
                  <p:spPr bwMode="auto">
                    <a:xfrm>
                      <a:off x="357" y="2072"/>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05" name="Freeform 29"/>
                    <p:cNvSpPr>
                      <a:spLocks/>
                    </p:cNvSpPr>
                    <p:nvPr/>
                  </p:nvSpPr>
                  <p:spPr bwMode="auto">
                    <a:xfrm>
                      <a:off x="400" y="2091"/>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06" name="Freeform 30"/>
                    <p:cNvSpPr>
                      <a:spLocks/>
                    </p:cNvSpPr>
                    <p:nvPr/>
                  </p:nvSpPr>
                  <p:spPr bwMode="auto">
                    <a:xfrm>
                      <a:off x="476"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07" name="Freeform 31"/>
                    <p:cNvSpPr>
                      <a:spLocks/>
                    </p:cNvSpPr>
                    <p:nvPr/>
                  </p:nvSpPr>
                  <p:spPr bwMode="auto">
                    <a:xfrm>
                      <a:off x="515"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20636" name="Group 32"/>
                    <p:cNvGrpSpPr>
                      <a:grpSpLocks/>
                    </p:cNvGrpSpPr>
                    <p:nvPr/>
                  </p:nvGrpSpPr>
                  <p:grpSpPr bwMode="auto">
                    <a:xfrm>
                      <a:off x="592" y="2199"/>
                      <a:ext cx="41" cy="36"/>
                      <a:chOff x="592" y="2199"/>
                      <a:chExt cx="41" cy="36"/>
                    </a:xfrm>
                  </p:grpSpPr>
                  <p:sp>
                    <p:nvSpPr>
                      <p:cNvPr id="50209" name="Freeform 33"/>
                      <p:cNvSpPr>
                        <a:spLocks/>
                      </p:cNvSpPr>
                      <p:nvPr/>
                    </p:nvSpPr>
                    <p:spPr bwMode="auto">
                      <a:xfrm>
                        <a:off x="592"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10" name="Line 34"/>
                      <p:cNvSpPr>
                        <a:spLocks noChangeShapeType="1"/>
                      </p:cNvSpPr>
                      <p:nvPr/>
                    </p:nvSpPr>
                    <p:spPr bwMode="auto">
                      <a:xfrm>
                        <a:off x="596" y="2206"/>
                        <a:ext cx="7"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0211" name="Arc 35"/>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sp>
              <p:nvSpPr>
                <p:cNvPr id="50212" name="Rectangle 36"/>
                <p:cNvSpPr>
                  <a:spLocks noChangeArrowheads="1"/>
                </p:cNvSpPr>
                <p:nvPr/>
              </p:nvSpPr>
              <p:spPr bwMode="auto">
                <a:xfrm>
                  <a:off x="2088" y="2940"/>
                  <a:ext cx="418"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nSpc>
                      <a:spcPct val="90000"/>
                    </a:lnSpc>
                    <a:defRPr/>
                  </a:pPr>
                  <a:r>
                    <a:rPr lang="en-US" sz="1200">
                      <a:ea typeface="ＭＳ Ｐゴシック" charset="0"/>
                    </a:rPr>
                    <a:t>photons</a:t>
                  </a:r>
                </a:p>
              </p:txBody>
            </p:sp>
            <p:grpSp>
              <p:nvGrpSpPr>
                <p:cNvPr id="20593" name="Group 37"/>
                <p:cNvGrpSpPr>
                  <a:grpSpLocks/>
                </p:cNvGrpSpPr>
                <p:nvPr/>
              </p:nvGrpSpPr>
              <p:grpSpPr bwMode="auto">
                <a:xfrm rot="-1979022">
                  <a:off x="2552" y="3132"/>
                  <a:ext cx="318" cy="203"/>
                  <a:chOff x="323" y="2040"/>
                  <a:chExt cx="318" cy="203"/>
                </a:xfrm>
              </p:grpSpPr>
              <p:sp>
                <p:nvSpPr>
                  <p:cNvPr id="50214" name="Freeform 38"/>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20619" name="Group 39"/>
                  <p:cNvGrpSpPr>
                    <a:grpSpLocks/>
                  </p:cNvGrpSpPr>
                  <p:nvPr/>
                </p:nvGrpSpPr>
                <p:grpSpPr bwMode="auto">
                  <a:xfrm>
                    <a:off x="323" y="2040"/>
                    <a:ext cx="310" cy="195"/>
                    <a:chOff x="323" y="2040"/>
                    <a:chExt cx="310" cy="195"/>
                  </a:xfrm>
                </p:grpSpPr>
                <p:sp>
                  <p:nvSpPr>
                    <p:cNvPr id="50216" name="Freeform 40"/>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17" name="Freeform 41"/>
                    <p:cNvSpPr>
                      <a:spLocks/>
                    </p:cNvSpPr>
                    <p:nvPr/>
                  </p:nvSpPr>
                  <p:spPr bwMode="auto">
                    <a:xfrm>
                      <a:off x="357" y="2072"/>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18" name="Freeform 42"/>
                    <p:cNvSpPr>
                      <a:spLocks/>
                    </p:cNvSpPr>
                    <p:nvPr/>
                  </p:nvSpPr>
                  <p:spPr bwMode="auto">
                    <a:xfrm>
                      <a:off x="400" y="2091"/>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19" name="Freeform 43"/>
                    <p:cNvSpPr>
                      <a:spLocks/>
                    </p:cNvSpPr>
                    <p:nvPr/>
                  </p:nvSpPr>
                  <p:spPr bwMode="auto">
                    <a:xfrm>
                      <a:off x="476"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20" name="Freeform 44"/>
                    <p:cNvSpPr>
                      <a:spLocks/>
                    </p:cNvSpPr>
                    <p:nvPr/>
                  </p:nvSpPr>
                  <p:spPr bwMode="auto">
                    <a:xfrm>
                      <a:off x="515"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20625" name="Group 45"/>
                    <p:cNvGrpSpPr>
                      <a:grpSpLocks/>
                    </p:cNvGrpSpPr>
                    <p:nvPr/>
                  </p:nvGrpSpPr>
                  <p:grpSpPr bwMode="auto">
                    <a:xfrm>
                      <a:off x="592" y="2199"/>
                      <a:ext cx="41" cy="36"/>
                      <a:chOff x="592" y="2199"/>
                      <a:chExt cx="41" cy="36"/>
                    </a:xfrm>
                  </p:grpSpPr>
                  <p:sp>
                    <p:nvSpPr>
                      <p:cNvPr id="50222" name="Freeform 46"/>
                      <p:cNvSpPr>
                        <a:spLocks/>
                      </p:cNvSpPr>
                      <p:nvPr/>
                    </p:nvSpPr>
                    <p:spPr bwMode="auto">
                      <a:xfrm>
                        <a:off x="592"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23" name="Line 47"/>
                      <p:cNvSpPr>
                        <a:spLocks noChangeShapeType="1"/>
                      </p:cNvSpPr>
                      <p:nvPr/>
                    </p:nvSpPr>
                    <p:spPr bwMode="auto">
                      <a:xfrm>
                        <a:off x="596" y="2206"/>
                        <a:ext cx="7"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0224" name="Arc 48"/>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nvGrpSpPr>
                <p:cNvPr id="20594" name="Group 49"/>
                <p:cNvGrpSpPr>
                  <a:grpSpLocks/>
                </p:cNvGrpSpPr>
                <p:nvPr/>
              </p:nvGrpSpPr>
              <p:grpSpPr bwMode="auto">
                <a:xfrm rot="-1979022">
                  <a:off x="2648" y="3228"/>
                  <a:ext cx="318" cy="203"/>
                  <a:chOff x="323" y="2040"/>
                  <a:chExt cx="318" cy="203"/>
                </a:xfrm>
              </p:grpSpPr>
              <p:sp>
                <p:nvSpPr>
                  <p:cNvPr id="50226" name="Freeform 50"/>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20608" name="Group 51"/>
                  <p:cNvGrpSpPr>
                    <a:grpSpLocks/>
                  </p:cNvGrpSpPr>
                  <p:nvPr/>
                </p:nvGrpSpPr>
                <p:grpSpPr bwMode="auto">
                  <a:xfrm>
                    <a:off x="323" y="2040"/>
                    <a:ext cx="310" cy="195"/>
                    <a:chOff x="323" y="2040"/>
                    <a:chExt cx="310" cy="195"/>
                  </a:xfrm>
                </p:grpSpPr>
                <p:sp>
                  <p:nvSpPr>
                    <p:cNvPr id="50228" name="Freeform 52"/>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29" name="Freeform 53"/>
                    <p:cNvSpPr>
                      <a:spLocks/>
                    </p:cNvSpPr>
                    <p:nvPr/>
                  </p:nvSpPr>
                  <p:spPr bwMode="auto">
                    <a:xfrm>
                      <a:off x="357" y="2072"/>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30" name="Freeform 54"/>
                    <p:cNvSpPr>
                      <a:spLocks/>
                    </p:cNvSpPr>
                    <p:nvPr/>
                  </p:nvSpPr>
                  <p:spPr bwMode="auto">
                    <a:xfrm>
                      <a:off x="400" y="2091"/>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31" name="Freeform 55"/>
                    <p:cNvSpPr>
                      <a:spLocks/>
                    </p:cNvSpPr>
                    <p:nvPr/>
                  </p:nvSpPr>
                  <p:spPr bwMode="auto">
                    <a:xfrm>
                      <a:off x="476"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32" name="Freeform 56"/>
                    <p:cNvSpPr>
                      <a:spLocks/>
                    </p:cNvSpPr>
                    <p:nvPr/>
                  </p:nvSpPr>
                  <p:spPr bwMode="auto">
                    <a:xfrm>
                      <a:off x="515"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20614" name="Group 57"/>
                    <p:cNvGrpSpPr>
                      <a:grpSpLocks/>
                    </p:cNvGrpSpPr>
                    <p:nvPr/>
                  </p:nvGrpSpPr>
                  <p:grpSpPr bwMode="auto">
                    <a:xfrm>
                      <a:off x="592" y="2199"/>
                      <a:ext cx="41" cy="36"/>
                      <a:chOff x="592" y="2199"/>
                      <a:chExt cx="41" cy="36"/>
                    </a:xfrm>
                  </p:grpSpPr>
                  <p:sp>
                    <p:nvSpPr>
                      <p:cNvPr id="50234" name="Freeform 58"/>
                      <p:cNvSpPr>
                        <a:spLocks/>
                      </p:cNvSpPr>
                      <p:nvPr/>
                    </p:nvSpPr>
                    <p:spPr bwMode="auto">
                      <a:xfrm>
                        <a:off x="592"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35" name="Line 59"/>
                      <p:cNvSpPr>
                        <a:spLocks noChangeShapeType="1"/>
                      </p:cNvSpPr>
                      <p:nvPr/>
                    </p:nvSpPr>
                    <p:spPr bwMode="auto">
                      <a:xfrm>
                        <a:off x="596" y="2206"/>
                        <a:ext cx="7"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0236" name="Arc 60"/>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nvGrpSpPr>
                <p:cNvPr id="20595" name="Group 61"/>
                <p:cNvGrpSpPr>
                  <a:grpSpLocks/>
                </p:cNvGrpSpPr>
                <p:nvPr/>
              </p:nvGrpSpPr>
              <p:grpSpPr bwMode="auto">
                <a:xfrm rot="-1979022">
                  <a:off x="2448" y="3332"/>
                  <a:ext cx="318" cy="203"/>
                  <a:chOff x="323" y="2040"/>
                  <a:chExt cx="318" cy="203"/>
                </a:xfrm>
              </p:grpSpPr>
              <p:sp>
                <p:nvSpPr>
                  <p:cNvPr id="50238" name="Freeform 62"/>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20597" name="Group 63"/>
                  <p:cNvGrpSpPr>
                    <a:grpSpLocks/>
                  </p:cNvGrpSpPr>
                  <p:nvPr/>
                </p:nvGrpSpPr>
                <p:grpSpPr bwMode="auto">
                  <a:xfrm>
                    <a:off x="323" y="2040"/>
                    <a:ext cx="310" cy="195"/>
                    <a:chOff x="323" y="2040"/>
                    <a:chExt cx="310" cy="195"/>
                  </a:xfrm>
                </p:grpSpPr>
                <p:sp>
                  <p:nvSpPr>
                    <p:cNvPr id="50240" name="Freeform 64"/>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41" name="Freeform 65"/>
                    <p:cNvSpPr>
                      <a:spLocks/>
                    </p:cNvSpPr>
                    <p:nvPr/>
                  </p:nvSpPr>
                  <p:spPr bwMode="auto">
                    <a:xfrm>
                      <a:off x="357" y="2072"/>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42" name="Freeform 66"/>
                    <p:cNvSpPr>
                      <a:spLocks/>
                    </p:cNvSpPr>
                    <p:nvPr/>
                  </p:nvSpPr>
                  <p:spPr bwMode="auto">
                    <a:xfrm>
                      <a:off x="400" y="2091"/>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43" name="Freeform 67"/>
                    <p:cNvSpPr>
                      <a:spLocks/>
                    </p:cNvSpPr>
                    <p:nvPr/>
                  </p:nvSpPr>
                  <p:spPr bwMode="auto">
                    <a:xfrm>
                      <a:off x="476"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44" name="Freeform 68"/>
                    <p:cNvSpPr>
                      <a:spLocks/>
                    </p:cNvSpPr>
                    <p:nvPr/>
                  </p:nvSpPr>
                  <p:spPr bwMode="auto">
                    <a:xfrm>
                      <a:off x="515"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20603" name="Group 69"/>
                    <p:cNvGrpSpPr>
                      <a:grpSpLocks/>
                    </p:cNvGrpSpPr>
                    <p:nvPr/>
                  </p:nvGrpSpPr>
                  <p:grpSpPr bwMode="auto">
                    <a:xfrm>
                      <a:off x="592" y="2199"/>
                      <a:ext cx="41" cy="36"/>
                      <a:chOff x="592" y="2199"/>
                      <a:chExt cx="41" cy="36"/>
                    </a:xfrm>
                  </p:grpSpPr>
                  <p:sp>
                    <p:nvSpPr>
                      <p:cNvPr id="50246" name="Freeform 70"/>
                      <p:cNvSpPr>
                        <a:spLocks/>
                      </p:cNvSpPr>
                      <p:nvPr/>
                    </p:nvSpPr>
                    <p:spPr bwMode="auto">
                      <a:xfrm>
                        <a:off x="592"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0247" name="Line 71"/>
                      <p:cNvSpPr>
                        <a:spLocks noChangeShapeType="1"/>
                      </p:cNvSpPr>
                      <p:nvPr/>
                    </p:nvSpPr>
                    <p:spPr bwMode="auto">
                      <a:xfrm>
                        <a:off x="596" y="2206"/>
                        <a:ext cx="7"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0248" name="Arc 72"/>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grpSp>
      </p:grpSp>
      <p:grpSp>
        <p:nvGrpSpPr>
          <p:cNvPr id="20483" name="Group 73"/>
          <p:cNvGrpSpPr>
            <a:grpSpLocks/>
          </p:cNvGrpSpPr>
          <p:nvPr/>
        </p:nvGrpSpPr>
        <p:grpSpPr bwMode="auto">
          <a:xfrm>
            <a:off x="520700" y="1168400"/>
            <a:ext cx="2895600" cy="3200400"/>
            <a:chOff x="2541" y="720"/>
            <a:chExt cx="3062" cy="2880"/>
          </a:xfrm>
        </p:grpSpPr>
        <p:sp>
          <p:nvSpPr>
            <p:cNvPr id="50250" name="Freeform 74"/>
            <p:cNvSpPr>
              <a:spLocks/>
            </p:cNvSpPr>
            <p:nvPr/>
          </p:nvSpPr>
          <p:spPr bwMode="auto">
            <a:xfrm>
              <a:off x="3558" y="720"/>
              <a:ext cx="1823" cy="816"/>
            </a:xfrm>
            <a:custGeom>
              <a:avLst/>
              <a:gdLst>
                <a:gd name="T0" fmla="*/ 0 w 1824"/>
                <a:gd name="T1" fmla="*/ 0 h 816"/>
                <a:gd name="T2" fmla="*/ 498 w 1824"/>
                <a:gd name="T3" fmla="*/ 42 h 816"/>
                <a:gd name="T4" fmla="*/ 1031 w 1824"/>
                <a:gd name="T5" fmla="*/ 189 h 816"/>
                <a:gd name="T6" fmla="*/ 1418 w 1824"/>
                <a:gd name="T7" fmla="*/ 402 h 816"/>
                <a:gd name="T8" fmla="*/ 1673 w 1824"/>
                <a:gd name="T9" fmla="*/ 642 h 816"/>
                <a:gd name="T10" fmla="*/ 1823 w 1824"/>
                <a:gd name="T11" fmla="*/ 816 h 8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24" h="816">
                  <a:moveTo>
                    <a:pt x="0" y="0"/>
                  </a:moveTo>
                  <a:cubicBezTo>
                    <a:pt x="83" y="7"/>
                    <a:pt x="326" y="11"/>
                    <a:pt x="498" y="42"/>
                  </a:cubicBezTo>
                  <a:cubicBezTo>
                    <a:pt x="670" y="73"/>
                    <a:pt x="879" y="129"/>
                    <a:pt x="1032" y="189"/>
                  </a:cubicBezTo>
                  <a:cubicBezTo>
                    <a:pt x="1185" y="249"/>
                    <a:pt x="1312" y="326"/>
                    <a:pt x="1419" y="402"/>
                  </a:cubicBezTo>
                  <a:cubicBezTo>
                    <a:pt x="1526" y="478"/>
                    <a:pt x="1606" y="573"/>
                    <a:pt x="1674" y="642"/>
                  </a:cubicBezTo>
                  <a:cubicBezTo>
                    <a:pt x="1742" y="711"/>
                    <a:pt x="1793" y="780"/>
                    <a:pt x="1824" y="816"/>
                  </a:cubicBezTo>
                </a:path>
              </a:pathLst>
            </a:custGeom>
            <a:noFill/>
            <a:ln w="76200" cmpd="sng">
              <a:solidFill>
                <a:srgbClr val="206B92"/>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51" name="Freeform 75"/>
            <p:cNvSpPr>
              <a:spLocks/>
            </p:cNvSpPr>
            <p:nvPr/>
          </p:nvSpPr>
          <p:spPr bwMode="auto">
            <a:xfrm>
              <a:off x="5338" y="1530"/>
              <a:ext cx="265" cy="1863"/>
            </a:xfrm>
            <a:custGeom>
              <a:avLst/>
              <a:gdLst>
                <a:gd name="T0" fmla="*/ 48 w 266"/>
                <a:gd name="T1" fmla="*/ 0 h 1863"/>
                <a:gd name="T2" fmla="*/ 164 w 266"/>
                <a:gd name="T3" fmla="*/ 285 h 1863"/>
                <a:gd name="T4" fmla="*/ 257 w 266"/>
                <a:gd name="T5" fmla="*/ 783 h 1863"/>
                <a:gd name="T6" fmla="*/ 212 w 266"/>
                <a:gd name="T7" fmla="*/ 1311 h 1863"/>
                <a:gd name="T8" fmla="*/ 0 w 266"/>
                <a:gd name="T9" fmla="*/ 1863 h 18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1863">
                  <a:moveTo>
                    <a:pt x="48" y="0"/>
                  </a:moveTo>
                  <a:cubicBezTo>
                    <a:pt x="67" y="47"/>
                    <a:pt x="130" y="155"/>
                    <a:pt x="165" y="285"/>
                  </a:cubicBezTo>
                  <a:cubicBezTo>
                    <a:pt x="200" y="415"/>
                    <a:pt x="250" y="612"/>
                    <a:pt x="258" y="783"/>
                  </a:cubicBezTo>
                  <a:cubicBezTo>
                    <a:pt x="266" y="954"/>
                    <a:pt x="256" y="1131"/>
                    <a:pt x="213" y="1311"/>
                  </a:cubicBezTo>
                  <a:cubicBezTo>
                    <a:pt x="170" y="1491"/>
                    <a:pt x="44" y="1748"/>
                    <a:pt x="0" y="1863"/>
                  </a:cubicBezTo>
                </a:path>
              </a:pathLst>
            </a:custGeom>
            <a:noFill/>
            <a:ln w="76200" cmpd="sng">
              <a:solidFill>
                <a:srgbClr val="206B92"/>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52" name="Freeform 76"/>
            <p:cNvSpPr>
              <a:spLocks/>
            </p:cNvSpPr>
            <p:nvPr/>
          </p:nvSpPr>
          <p:spPr bwMode="auto">
            <a:xfrm>
              <a:off x="5296" y="3341"/>
              <a:ext cx="55" cy="67"/>
            </a:xfrm>
            <a:custGeom>
              <a:avLst/>
              <a:gdLst>
                <a:gd name="T0" fmla="*/ 55 w 57"/>
                <a:gd name="T1" fmla="*/ 67 h 66"/>
                <a:gd name="T2" fmla="*/ 0 w 57"/>
                <a:gd name="T3" fmla="*/ 0 h 66"/>
                <a:gd name="T4" fmla="*/ 0 60000 65536"/>
                <a:gd name="T5" fmla="*/ 0 60000 65536"/>
              </a:gdLst>
              <a:ahLst/>
              <a:cxnLst>
                <a:cxn ang="T4">
                  <a:pos x="T0" y="T1"/>
                </a:cxn>
                <a:cxn ang="T5">
                  <a:pos x="T2" y="T3"/>
                </a:cxn>
              </a:cxnLst>
              <a:rect l="0" t="0" r="r" b="b"/>
              <a:pathLst>
                <a:path w="57" h="66">
                  <a:moveTo>
                    <a:pt x="57" y="66"/>
                  </a:moveTo>
                  <a:lnTo>
                    <a:pt x="0" y="0"/>
                  </a:lnTo>
                </a:path>
              </a:pathLst>
            </a:custGeom>
            <a:noFill/>
            <a:ln w="76200" cmpd="sng">
              <a:solidFill>
                <a:srgbClr val="206B9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53" name="Freeform 77"/>
            <p:cNvSpPr>
              <a:spLocks/>
            </p:cNvSpPr>
            <p:nvPr/>
          </p:nvSpPr>
          <p:spPr bwMode="auto">
            <a:xfrm>
              <a:off x="3573" y="723"/>
              <a:ext cx="24" cy="49"/>
            </a:xfrm>
            <a:custGeom>
              <a:avLst/>
              <a:gdLst>
                <a:gd name="T0" fmla="*/ 24 w 24"/>
                <a:gd name="T1" fmla="*/ 49 h 48"/>
                <a:gd name="T2" fmla="*/ 0 w 24"/>
                <a:gd name="T3" fmla="*/ 0 h 48"/>
                <a:gd name="T4" fmla="*/ 0 60000 65536"/>
                <a:gd name="T5" fmla="*/ 0 60000 65536"/>
              </a:gdLst>
              <a:ahLst/>
              <a:cxnLst>
                <a:cxn ang="T4">
                  <a:pos x="T0" y="T1"/>
                </a:cxn>
                <a:cxn ang="T5">
                  <a:pos x="T2" y="T3"/>
                </a:cxn>
              </a:cxnLst>
              <a:rect l="0" t="0" r="r" b="b"/>
              <a:pathLst>
                <a:path w="24" h="48">
                  <a:moveTo>
                    <a:pt x="24" y="48"/>
                  </a:moveTo>
                  <a:lnTo>
                    <a:pt x="0" y="0"/>
                  </a:lnTo>
                </a:path>
              </a:pathLst>
            </a:custGeom>
            <a:noFill/>
            <a:ln w="76200" cmpd="sng">
              <a:solidFill>
                <a:srgbClr val="206B9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grpSp>
          <p:nvGrpSpPr>
            <p:cNvPr id="20491" name="Group 78"/>
            <p:cNvGrpSpPr>
              <a:grpSpLocks/>
            </p:cNvGrpSpPr>
            <p:nvPr/>
          </p:nvGrpSpPr>
          <p:grpSpPr bwMode="auto">
            <a:xfrm>
              <a:off x="3504" y="768"/>
              <a:ext cx="2028" cy="2595"/>
              <a:chOff x="480" y="720"/>
              <a:chExt cx="2028" cy="2595"/>
            </a:xfrm>
          </p:grpSpPr>
          <p:sp>
            <p:nvSpPr>
              <p:cNvPr id="50255" name="Freeform 79"/>
              <p:cNvSpPr>
                <a:spLocks/>
              </p:cNvSpPr>
              <p:nvPr/>
            </p:nvSpPr>
            <p:spPr bwMode="auto">
              <a:xfrm>
                <a:off x="2166" y="1536"/>
                <a:ext cx="144" cy="81"/>
              </a:xfrm>
              <a:custGeom>
                <a:avLst/>
                <a:gdLst>
                  <a:gd name="T0" fmla="*/ 0 w 144"/>
                  <a:gd name="T1" fmla="*/ 81 h 81"/>
                  <a:gd name="T2" fmla="*/ 144 w 144"/>
                  <a:gd name="T3" fmla="*/ 0 h 81"/>
                  <a:gd name="T4" fmla="*/ 0 60000 65536"/>
                  <a:gd name="T5" fmla="*/ 0 60000 65536"/>
                </a:gdLst>
                <a:ahLst/>
                <a:cxnLst>
                  <a:cxn ang="T4">
                    <a:pos x="T0" y="T1"/>
                  </a:cxn>
                  <a:cxn ang="T5">
                    <a:pos x="T2" y="T3"/>
                  </a:cxn>
                </a:cxnLst>
                <a:rect l="0" t="0" r="r" b="b"/>
                <a:pathLst>
                  <a:path w="144" h="81">
                    <a:moveTo>
                      <a:pt x="0" y="81"/>
                    </a:moveTo>
                    <a:lnTo>
                      <a:pt x="144"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56" name="Freeform 80"/>
              <p:cNvSpPr>
                <a:spLocks/>
              </p:cNvSpPr>
              <p:nvPr/>
            </p:nvSpPr>
            <p:spPr bwMode="auto">
              <a:xfrm>
                <a:off x="1926" y="2401"/>
                <a:ext cx="384" cy="383"/>
              </a:xfrm>
              <a:custGeom>
                <a:avLst/>
                <a:gdLst>
                  <a:gd name="T0" fmla="*/ 0 w 384"/>
                  <a:gd name="T1" fmla="*/ 0 h 384"/>
                  <a:gd name="T2" fmla="*/ 204 w 384"/>
                  <a:gd name="T3" fmla="*/ 186 h 384"/>
                  <a:gd name="T4" fmla="*/ 384 w 384"/>
                  <a:gd name="T5" fmla="*/ 383 h 384"/>
                  <a:gd name="T6" fmla="*/ 0 60000 65536"/>
                  <a:gd name="T7" fmla="*/ 0 60000 65536"/>
                  <a:gd name="T8" fmla="*/ 0 60000 65536"/>
                </a:gdLst>
                <a:ahLst/>
                <a:cxnLst>
                  <a:cxn ang="T6">
                    <a:pos x="T0" y="T1"/>
                  </a:cxn>
                  <a:cxn ang="T7">
                    <a:pos x="T2" y="T3"/>
                  </a:cxn>
                  <a:cxn ang="T8">
                    <a:pos x="T4" y="T5"/>
                  </a:cxn>
                </a:cxnLst>
                <a:rect l="0" t="0" r="r" b="b"/>
                <a:pathLst>
                  <a:path w="384" h="384">
                    <a:moveTo>
                      <a:pt x="0" y="0"/>
                    </a:moveTo>
                    <a:cubicBezTo>
                      <a:pt x="34" y="31"/>
                      <a:pt x="140" y="122"/>
                      <a:pt x="204" y="186"/>
                    </a:cubicBezTo>
                    <a:cubicBezTo>
                      <a:pt x="268" y="250"/>
                      <a:pt x="347" y="343"/>
                      <a:pt x="384" y="384"/>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57" name="Freeform 81"/>
              <p:cNvSpPr>
                <a:spLocks/>
              </p:cNvSpPr>
              <p:nvPr/>
            </p:nvSpPr>
            <p:spPr bwMode="auto">
              <a:xfrm>
                <a:off x="1735" y="2928"/>
                <a:ext cx="384" cy="384"/>
              </a:xfrm>
              <a:custGeom>
                <a:avLst/>
                <a:gdLst>
                  <a:gd name="T0" fmla="*/ 0 w 384"/>
                  <a:gd name="T1" fmla="*/ 0 h 384"/>
                  <a:gd name="T2" fmla="*/ 195 w 384"/>
                  <a:gd name="T3" fmla="*/ 177 h 384"/>
                  <a:gd name="T4" fmla="*/ 384 w 384"/>
                  <a:gd name="T5" fmla="*/ 384 h 384"/>
                  <a:gd name="T6" fmla="*/ 0 60000 65536"/>
                  <a:gd name="T7" fmla="*/ 0 60000 65536"/>
                  <a:gd name="T8" fmla="*/ 0 60000 65536"/>
                </a:gdLst>
                <a:ahLst/>
                <a:cxnLst>
                  <a:cxn ang="T6">
                    <a:pos x="T0" y="T1"/>
                  </a:cxn>
                  <a:cxn ang="T7">
                    <a:pos x="T2" y="T3"/>
                  </a:cxn>
                  <a:cxn ang="T8">
                    <a:pos x="T4" y="T5"/>
                  </a:cxn>
                </a:cxnLst>
                <a:rect l="0" t="0" r="r" b="b"/>
                <a:pathLst>
                  <a:path w="384" h="384">
                    <a:moveTo>
                      <a:pt x="0" y="0"/>
                    </a:moveTo>
                    <a:cubicBezTo>
                      <a:pt x="32" y="29"/>
                      <a:pt x="131" y="113"/>
                      <a:pt x="195" y="177"/>
                    </a:cubicBezTo>
                    <a:cubicBezTo>
                      <a:pt x="259" y="241"/>
                      <a:pt x="345" y="341"/>
                      <a:pt x="384" y="384"/>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58" name="Freeform 82"/>
              <p:cNvSpPr>
                <a:spLocks/>
              </p:cNvSpPr>
              <p:nvPr/>
            </p:nvSpPr>
            <p:spPr bwMode="auto">
              <a:xfrm>
                <a:off x="2119" y="2781"/>
                <a:ext cx="203" cy="531"/>
              </a:xfrm>
              <a:custGeom>
                <a:avLst/>
                <a:gdLst>
                  <a:gd name="T0" fmla="*/ 203 w 204"/>
                  <a:gd name="T1" fmla="*/ 0 h 531"/>
                  <a:gd name="T2" fmla="*/ 119 w 204"/>
                  <a:gd name="T3" fmla="*/ 267 h 531"/>
                  <a:gd name="T4" fmla="*/ 0 w 204"/>
                  <a:gd name="T5" fmla="*/ 531 h 531"/>
                  <a:gd name="T6" fmla="*/ 0 60000 65536"/>
                  <a:gd name="T7" fmla="*/ 0 60000 65536"/>
                  <a:gd name="T8" fmla="*/ 0 60000 65536"/>
                </a:gdLst>
                <a:ahLst/>
                <a:cxnLst>
                  <a:cxn ang="T6">
                    <a:pos x="T0" y="T1"/>
                  </a:cxn>
                  <a:cxn ang="T7">
                    <a:pos x="T2" y="T3"/>
                  </a:cxn>
                  <a:cxn ang="T8">
                    <a:pos x="T4" y="T5"/>
                  </a:cxn>
                </a:cxnLst>
                <a:rect l="0" t="0" r="r" b="b"/>
                <a:pathLst>
                  <a:path w="204" h="531">
                    <a:moveTo>
                      <a:pt x="204" y="0"/>
                    </a:moveTo>
                    <a:cubicBezTo>
                      <a:pt x="190" y="44"/>
                      <a:pt x="154" y="179"/>
                      <a:pt x="120" y="267"/>
                    </a:cubicBezTo>
                    <a:cubicBezTo>
                      <a:pt x="86" y="355"/>
                      <a:pt x="25" y="476"/>
                      <a:pt x="0" y="531"/>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59" name="Freeform 83"/>
              <p:cNvSpPr>
                <a:spLocks/>
              </p:cNvSpPr>
              <p:nvPr/>
            </p:nvSpPr>
            <p:spPr bwMode="auto">
              <a:xfrm>
                <a:off x="1735" y="2401"/>
                <a:ext cx="191" cy="527"/>
              </a:xfrm>
              <a:custGeom>
                <a:avLst/>
                <a:gdLst>
                  <a:gd name="T0" fmla="*/ 191 w 192"/>
                  <a:gd name="T1" fmla="*/ 0 h 528"/>
                  <a:gd name="T2" fmla="*/ 110 w 192"/>
                  <a:gd name="T3" fmla="*/ 275 h 528"/>
                  <a:gd name="T4" fmla="*/ 0 w 192"/>
                  <a:gd name="T5" fmla="*/ 527 h 528"/>
                  <a:gd name="T6" fmla="*/ 0 60000 65536"/>
                  <a:gd name="T7" fmla="*/ 0 60000 65536"/>
                  <a:gd name="T8" fmla="*/ 0 60000 65536"/>
                </a:gdLst>
                <a:ahLst/>
                <a:cxnLst>
                  <a:cxn ang="T6">
                    <a:pos x="T0" y="T1"/>
                  </a:cxn>
                  <a:cxn ang="T7">
                    <a:pos x="T2" y="T3"/>
                  </a:cxn>
                  <a:cxn ang="T8">
                    <a:pos x="T4" y="T5"/>
                  </a:cxn>
                </a:cxnLst>
                <a:rect l="0" t="0" r="r" b="b"/>
                <a:pathLst>
                  <a:path w="192" h="528">
                    <a:moveTo>
                      <a:pt x="192" y="0"/>
                    </a:moveTo>
                    <a:cubicBezTo>
                      <a:pt x="179" y="46"/>
                      <a:pt x="143" y="188"/>
                      <a:pt x="111" y="276"/>
                    </a:cubicBezTo>
                    <a:cubicBezTo>
                      <a:pt x="79" y="364"/>
                      <a:pt x="23" y="476"/>
                      <a:pt x="0" y="52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0" name="Freeform 84"/>
              <p:cNvSpPr>
                <a:spLocks/>
              </p:cNvSpPr>
              <p:nvPr/>
            </p:nvSpPr>
            <p:spPr bwMode="auto">
              <a:xfrm>
                <a:off x="1159" y="2641"/>
                <a:ext cx="522" cy="254"/>
              </a:xfrm>
              <a:custGeom>
                <a:avLst/>
                <a:gdLst>
                  <a:gd name="T0" fmla="*/ 0 w 522"/>
                  <a:gd name="T1" fmla="*/ 0 h 255"/>
                  <a:gd name="T2" fmla="*/ 252 w 522"/>
                  <a:gd name="T3" fmla="*/ 96 h 255"/>
                  <a:gd name="T4" fmla="*/ 522 w 522"/>
                  <a:gd name="T5" fmla="*/ 254 h 255"/>
                  <a:gd name="T6" fmla="*/ 0 60000 65536"/>
                  <a:gd name="T7" fmla="*/ 0 60000 65536"/>
                  <a:gd name="T8" fmla="*/ 0 60000 65536"/>
                </a:gdLst>
                <a:ahLst/>
                <a:cxnLst>
                  <a:cxn ang="T6">
                    <a:pos x="T0" y="T1"/>
                  </a:cxn>
                  <a:cxn ang="T7">
                    <a:pos x="T2" y="T3"/>
                  </a:cxn>
                  <a:cxn ang="T8">
                    <a:pos x="T4" y="T5"/>
                  </a:cxn>
                </a:cxnLst>
                <a:rect l="0" t="0" r="r" b="b"/>
                <a:pathLst>
                  <a:path w="522" h="255">
                    <a:moveTo>
                      <a:pt x="0" y="0"/>
                    </a:moveTo>
                    <a:cubicBezTo>
                      <a:pt x="42" y="16"/>
                      <a:pt x="165" y="54"/>
                      <a:pt x="252" y="96"/>
                    </a:cubicBezTo>
                    <a:cubicBezTo>
                      <a:pt x="339" y="138"/>
                      <a:pt x="466" y="222"/>
                      <a:pt x="522" y="255"/>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1" name="Freeform 85"/>
              <p:cNvSpPr>
                <a:spLocks/>
              </p:cNvSpPr>
              <p:nvPr/>
            </p:nvSpPr>
            <p:spPr bwMode="auto">
              <a:xfrm>
                <a:off x="1681" y="2363"/>
                <a:ext cx="198" cy="529"/>
              </a:xfrm>
              <a:custGeom>
                <a:avLst/>
                <a:gdLst>
                  <a:gd name="T0" fmla="*/ 198 w 198"/>
                  <a:gd name="T1" fmla="*/ 0 h 528"/>
                  <a:gd name="T2" fmla="*/ 105 w 198"/>
                  <a:gd name="T3" fmla="*/ 268 h 528"/>
                  <a:gd name="T4" fmla="*/ 0 w 198"/>
                  <a:gd name="T5" fmla="*/ 529 h 528"/>
                  <a:gd name="T6" fmla="*/ 0 60000 65536"/>
                  <a:gd name="T7" fmla="*/ 0 60000 65536"/>
                  <a:gd name="T8" fmla="*/ 0 60000 65536"/>
                </a:gdLst>
                <a:ahLst/>
                <a:cxnLst>
                  <a:cxn ang="T6">
                    <a:pos x="T0" y="T1"/>
                  </a:cxn>
                  <a:cxn ang="T7">
                    <a:pos x="T2" y="T3"/>
                  </a:cxn>
                  <a:cxn ang="T8">
                    <a:pos x="T4" y="T5"/>
                  </a:cxn>
                </a:cxnLst>
                <a:rect l="0" t="0" r="r" b="b"/>
                <a:pathLst>
                  <a:path w="198" h="528">
                    <a:moveTo>
                      <a:pt x="198" y="0"/>
                    </a:moveTo>
                    <a:cubicBezTo>
                      <a:pt x="183" y="44"/>
                      <a:pt x="138" y="179"/>
                      <a:pt x="105" y="267"/>
                    </a:cubicBezTo>
                    <a:cubicBezTo>
                      <a:pt x="72" y="355"/>
                      <a:pt x="22" y="474"/>
                      <a:pt x="0" y="52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2" name="Freeform 86"/>
              <p:cNvSpPr>
                <a:spLocks/>
              </p:cNvSpPr>
              <p:nvPr/>
            </p:nvSpPr>
            <p:spPr bwMode="auto">
              <a:xfrm>
                <a:off x="1162" y="2112"/>
                <a:ext cx="191" cy="519"/>
              </a:xfrm>
              <a:custGeom>
                <a:avLst/>
                <a:gdLst>
                  <a:gd name="T0" fmla="*/ 191 w 192"/>
                  <a:gd name="T1" fmla="*/ 0 h 519"/>
                  <a:gd name="T2" fmla="*/ 110 w 192"/>
                  <a:gd name="T3" fmla="*/ 231 h 519"/>
                  <a:gd name="T4" fmla="*/ 0 w 192"/>
                  <a:gd name="T5" fmla="*/ 519 h 519"/>
                  <a:gd name="T6" fmla="*/ 0 60000 65536"/>
                  <a:gd name="T7" fmla="*/ 0 60000 65536"/>
                  <a:gd name="T8" fmla="*/ 0 60000 65536"/>
                </a:gdLst>
                <a:ahLst/>
                <a:cxnLst>
                  <a:cxn ang="T6">
                    <a:pos x="T0" y="T1"/>
                  </a:cxn>
                  <a:cxn ang="T7">
                    <a:pos x="T2" y="T3"/>
                  </a:cxn>
                  <a:cxn ang="T8">
                    <a:pos x="T4" y="T5"/>
                  </a:cxn>
                </a:cxnLst>
                <a:rect l="0" t="0" r="r" b="b"/>
                <a:pathLst>
                  <a:path w="192" h="519">
                    <a:moveTo>
                      <a:pt x="192" y="0"/>
                    </a:moveTo>
                    <a:cubicBezTo>
                      <a:pt x="178" y="38"/>
                      <a:pt x="143" y="145"/>
                      <a:pt x="111" y="231"/>
                    </a:cubicBezTo>
                    <a:cubicBezTo>
                      <a:pt x="79" y="317"/>
                      <a:pt x="23" y="459"/>
                      <a:pt x="0" y="519"/>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3" name="Freeform 87"/>
              <p:cNvSpPr>
                <a:spLocks/>
              </p:cNvSpPr>
              <p:nvPr/>
            </p:nvSpPr>
            <p:spPr bwMode="auto">
              <a:xfrm>
                <a:off x="1350" y="2112"/>
                <a:ext cx="532" cy="256"/>
              </a:xfrm>
              <a:custGeom>
                <a:avLst/>
                <a:gdLst>
                  <a:gd name="T0" fmla="*/ 0 w 531"/>
                  <a:gd name="T1" fmla="*/ 0 h 255"/>
                  <a:gd name="T2" fmla="*/ 252 w 531"/>
                  <a:gd name="T3" fmla="*/ 96 h 255"/>
                  <a:gd name="T4" fmla="*/ 532 w 531"/>
                  <a:gd name="T5" fmla="*/ 256 h 255"/>
                  <a:gd name="T6" fmla="*/ 0 60000 65536"/>
                  <a:gd name="T7" fmla="*/ 0 60000 65536"/>
                  <a:gd name="T8" fmla="*/ 0 60000 65536"/>
                </a:gdLst>
                <a:ahLst/>
                <a:cxnLst>
                  <a:cxn ang="T6">
                    <a:pos x="T0" y="T1"/>
                  </a:cxn>
                  <a:cxn ang="T7">
                    <a:pos x="T2" y="T3"/>
                  </a:cxn>
                  <a:cxn ang="T8">
                    <a:pos x="T4" y="T5"/>
                  </a:cxn>
                </a:cxnLst>
                <a:rect l="0" t="0" r="r" b="b"/>
                <a:pathLst>
                  <a:path w="531" h="255">
                    <a:moveTo>
                      <a:pt x="0" y="0"/>
                    </a:moveTo>
                    <a:cubicBezTo>
                      <a:pt x="42" y="16"/>
                      <a:pt x="164" y="54"/>
                      <a:pt x="252" y="96"/>
                    </a:cubicBezTo>
                    <a:cubicBezTo>
                      <a:pt x="340" y="138"/>
                      <a:pt x="473" y="222"/>
                      <a:pt x="531" y="255"/>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4" name="Freeform 88"/>
              <p:cNvSpPr>
                <a:spLocks/>
              </p:cNvSpPr>
              <p:nvPr/>
            </p:nvSpPr>
            <p:spPr bwMode="auto">
              <a:xfrm>
                <a:off x="484" y="2521"/>
                <a:ext cx="621" cy="87"/>
              </a:xfrm>
              <a:custGeom>
                <a:avLst/>
                <a:gdLst>
                  <a:gd name="T0" fmla="*/ 0 w 621"/>
                  <a:gd name="T1" fmla="*/ 0 h 87"/>
                  <a:gd name="T2" fmla="*/ 288 w 621"/>
                  <a:gd name="T3" fmla="*/ 30 h 87"/>
                  <a:gd name="T4" fmla="*/ 621 w 621"/>
                  <a:gd name="T5" fmla="*/ 87 h 87"/>
                  <a:gd name="T6" fmla="*/ 0 60000 65536"/>
                  <a:gd name="T7" fmla="*/ 0 60000 65536"/>
                  <a:gd name="T8" fmla="*/ 0 60000 65536"/>
                </a:gdLst>
                <a:ahLst/>
                <a:cxnLst>
                  <a:cxn ang="T6">
                    <a:pos x="T0" y="T1"/>
                  </a:cxn>
                  <a:cxn ang="T7">
                    <a:pos x="T2" y="T3"/>
                  </a:cxn>
                  <a:cxn ang="T8">
                    <a:pos x="T4" y="T5"/>
                  </a:cxn>
                </a:cxnLst>
                <a:rect l="0" t="0" r="r" b="b"/>
                <a:pathLst>
                  <a:path w="621" h="87">
                    <a:moveTo>
                      <a:pt x="0" y="0"/>
                    </a:moveTo>
                    <a:cubicBezTo>
                      <a:pt x="48" y="4"/>
                      <a:pt x="185" y="16"/>
                      <a:pt x="288" y="30"/>
                    </a:cubicBezTo>
                    <a:cubicBezTo>
                      <a:pt x="391" y="44"/>
                      <a:pt x="552" y="75"/>
                      <a:pt x="621" y="8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5" name="Freeform 89"/>
              <p:cNvSpPr>
                <a:spLocks/>
              </p:cNvSpPr>
              <p:nvPr/>
            </p:nvSpPr>
            <p:spPr bwMode="auto">
              <a:xfrm>
                <a:off x="1098" y="2088"/>
                <a:ext cx="190" cy="526"/>
              </a:xfrm>
              <a:custGeom>
                <a:avLst/>
                <a:gdLst>
                  <a:gd name="T0" fmla="*/ 190 w 189"/>
                  <a:gd name="T1" fmla="*/ 0 h 525"/>
                  <a:gd name="T2" fmla="*/ 118 w 189"/>
                  <a:gd name="T3" fmla="*/ 243 h 525"/>
                  <a:gd name="T4" fmla="*/ 0 w 189"/>
                  <a:gd name="T5" fmla="*/ 526 h 525"/>
                  <a:gd name="T6" fmla="*/ 0 60000 65536"/>
                  <a:gd name="T7" fmla="*/ 0 60000 65536"/>
                  <a:gd name="T8" fmla="*/ 0 60000 65536"/>
                </a:gdLst>
                <a:ahLst/>
                <a:cxnLst>
                  <a:cxn ang="T6">
                    <a:pos x="T0" y="T1"/>
                  </a:cxn>
                  <a:cxn ang="T7">
                    <a:pos x="T2" y="T3"/>
                  </a:cxn>
                  <a:cxn ang="T8">
                    <a:pos x="T4" y="T5"/>
                  </a:cxn>
                </a:cxnLst>
                <a:rect l="0" t="0" r="r" b="b"/>
                <a:pathLst>
                  <a:path w="189" h="525">
                    <a:moveTo>
                      <a:pt x="189" y="0"/>
                    </a:moveTo>
                    <a:cubicBezTo>
                      <a:pt x="177" y="40"/>
                      <a:pt x="148" y="156"/>
                      <a:pt x="117" y="243"/>
                    </a:cubicBezTo>
                    <a:cubicBezTo>
                      <a:pt x="86" y="330"/>
                      <a:pt x="24" y="466"/>
                      <a:pt x="0" y="525"/>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6" name="Freeform 90"/>
              <p:cNvSpPr>
                <a:spLocks/>
              </p:cNvSpPr>
              <p:nvPr/>
            </p:nvSpPr>
            <p:spPr bwMode="auto">
              <a:xfrm>
                <a:off x="481" y="1983"/>
                <a:ext cx="180" cy="537"/>
              </a:xfrm>
              <a:custGeom>
                <a:avLst/>
                <a:gdLst>
                  <a:gd name="T0" fmla="*/ 180 w 180"/>
                  <a:gd name="T1" fmla="*/ 0 h 537"/>
                  <a:gd name="T2" fmla="*/ 120 w 180"/>
                  <a:gd name="T3" fmla="*/ 237 h 537"/>
                  <a:gd name="T4" fmla="*/ 0 w 180"/>
                  <a:gd name="T5" fmla="*/ 537 h 537"/>
                  <a:gd name="T6" fmla="*/ 0 60000 65536"/>
                  <a:gd name="T7" fmla="*/ 0 60000 65536"/>
                  <a:gd name="T8" fmla="*/ 0 60000 65536"/>
                </a:gdLst>
                <a:ahLst/>
                <a:cxnLst>
                  <a:cxn ang="T6">
                    <a:pos x="T0" y="T1"/>
                  </a:cxn>
                  <a:cxn ang="T7">
                    <a:pos x="T2" y="T3"/>
                  </a:cxn>
                  <a:cxn ang="T8">
                    <a:pos x="T4" y="T5"/>
                  </a:cxn>
                </a:cxnLst>
                <a:rect l="0" t="0" r="r" b="b"/>
                <a:pathLst>
                  <a:path w="180" h="537">
                    <a:moveTo>
                      <a:pt x="180" y="0"/>
                    </a:moveTo>
                    <a:cubicBezTo>
                      <a:pt x="171" y="39"/>
                      <a:pt x="150" y="148"/>
                      <a:pt x="120" y="237"/>
                    </a:cubicBezTo>
                    <a:cubicBezTo>
                      <a:pt x="90" y="326"/>
                      <a:pt x="25" y="474"/>
                      <a:pt x="0" y="53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7" name="Freeform 91"/>
              <p:cNvSpPr>
                <a:spLocks/>
              </p:cNvSpPr>
              <p:nvPr/>
            </p:nvSpPr>
            <p:spPr bwMode="auto">
              <a:xfrm>
                <a:off x="652" y="1998"/>
                <a:ext cx="633" cy="93"/>
              </a:xfrm>
              <a:custGeom>
                <a:avLst/>
                <a:gdLst>
                  <a:gd name="T0" fmla="*/ 0 w 633"/>
                  <a:gd name="T1" fmla="*/ 0 h 93"/>
                  <a:gd name="T2" fmla="*/ 315 w 633"/>
                  <a:gd name="T3" fmla="*/ 33 h 93"/>
                  <a:gd name="T4" fmla="*/ 633 w 633"/>
                  <a:gd name="T5" fmla="*/ 93 h 93"/>
                  <a:gd name="T6" fmla="*/ 0 60000 65536"/>
                  <a:gd name="T7" fmla="*/ 0 60000 65536"/>
                  <a:gd name="T8" fmla="*/ 0 60000 65536"/>
                </a:gdLst>
                <a:ahLst/>
                <a:cxnLst>
                  <a:cxn ang="T6">
                    <a:pos x="T0" y="T1"/>
                  </a:cxn>
                  <a:cxn ang="T7">
                    <a:pos x="T2" y="T3"/>
                  </a:cxn>
                  <a:cxn ang="T8">
                    <a:pos x="T4" y="T5"/>
                  </a:cxn>
                </a:cxnLst>
                <a:rect l="0" t="0" r="r" b="b"/>
                <a:pathLst>
                  <a:path w="633" h="93">
                    <a:moveTo>
                      <a:pt x="0" y="0"/>
                    </a:moveTo>
                    <a:cubicBezTo>
                      <a:pt x="52" y="6"/>
                      <a:pt x="209" y="18"/>
                      <a:pt x="315" y="33"/>
                    </a:cubicBezTo>
                    <a:cubicBezTo>
                      <a:pt x="421" y="48"/>
                      <a:pt x="567" y="81"/>
                      <a:pt x="633" y="93"/>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8" name="Freeform 92"/>
              <p:cNvSpPr>
                <a:spLocks/>
              </p:cNvSpPr>
              <p:nvPr/>
            </p:nvSpPr>
            <p:spPr bwMode="auto">
              <a:xfrm>
                <a:off x="687" y="1945"/>
                <a:ext cx="609" cy="86"/>
              </a:xfrm>
              <a:custGeom>
                <a:avLst/>
                <a:gdLst>
                  <a:gd name="T0" fmla="*/ 0 w 609"/>
                  <a:gd name="T1" fmla="*/ 0 h 87"/>
                  <a:gd name="T2" fmla="*/ 300 w 609"/>
                  <a:gd name="T3" fmla="*/ 30 h 87"/>
                  <a:gd name="T4" fmla="*/ 609 w 609"/>
                  <a:gd name="T5" fmla="*/ 86 h 87"/>
                  <a:gd name="T6" fmla="*/ 0 60000 65536"/>
                  <a:gd name="T7" fmla="*/ 0 60000 65536"/>
                  <a:gd name="T8" fmla="*/ 0 60000 65536"/>
                </a:gdLst>
                <a:ahLst/>
                <a:cxnLst>
                  <a:cxn ang="T6">
                    <a:pos x="T0" y="T1"/>
                  </a:cxn>
                  <a:cxn ang="T7">
                    <a:pos x="T2" y="T3"/>
                  </a:cxn>
                  <a:cxn ang="T8">
                    <a:pos x="T4" y="T5"/>
                  </a:cxn>
                </a:cxnLst>
                <a:rect l="0" t="0" r="r" b="b"/>
                <a:pathLst>
                  <a:path w="609" h="87">
                    <a:moveTo>
                      <a:pt x="0" y="0"/>
                    </a:moveTo>
                    <a:cubicBezTo>
                      <a:pt x="50" y="4"/>
                      <a:pt x="199" y="16"/>
                      <a:pt x="300" y="30"/>
                    </a:cubicBezTo>
                    <a:cubicBezTo>
                      <a:pt x="401" y="44"/>
                      <a:pt x="545" y="75"/>
                      <a:pt x="609" y="8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69" name="Freeform 93"/>
              <p:cNvSpPr>
                <a:spLocks/>
              </p:cNvSpPr>
              <p:nvPr/>
            </p:nvSpPr>
            <p:spPr bwMode="auto">
              <a:xfrm>
                <a:off x="1296" y="1446"/>
                <a:ext cx="32" cy="581"/>
              </a:xfrm>
              <a:custGeom>
                <a:avLst/>
                <a:gdLst>
                  <a:gd name="T0" fmla="*/ 9 w 32"/>
                  <a:gd name="T1" fmla="*/ 0 h 582"/>
                  <a:gd name="T2" fmla="*/ 30 w 32"/>
                  <a:gd name="T3" fmla="*/ 335 h 582"/>
                  <a:gd name="T4" fmla="*/ 0 w 32"/>
                  <a:gd name="T5" fmla="*/ 581 h 582"/>
                  <a:gd name="T6" fmla="*/ 0 60000 65536"/>
                  <a:gd name="T7" fmla="*/ 0 60000 65536"/>
                  <a:gd name="T8" fmla="*/ 0 60000 65536"/>
                </a:gdLst>
                <a:ahLst/>
                <a:cxnLst>
                  <a:cxn ang="T6">
                    <a:pos x="T0" y="T1"/>
                  </a:cxn>
                  <a:cxn ang="T7">
                    <a:pos x="T2" y="T3"/>
                  </a:cxn>
                  <a:cxn ang="T8">
                    <a:pos x="T4" y="T5"/>
                  </a:cxn>
                </a:cxnLst>
                <a:rect l="0" t="0" r="r" b="b"/>
                <a:pathLst>
                  <a:path w="32" h="582">
                    <a:moveTo>
                      <a:pt x="9" y="0"/>
                    </a:moveTo>
                    <a:cubicBezTo>
                      <a:pt x="12" y="56"/>
                      <a:pt x="32" y="239"/>
                      <a:pt x="30" y="336"/>
                    </a:cubicBezTo>
                    <a:cubicBezTo>
                      <a:pt x="28" y="433"/>
                      <a:pt x="6" y="531"/>
                      <a:pt x="0" y="582"/>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0" name="Freeform 94"/>
              <p:cNvSpPr>
                <a:spLocks/>
              </p:cNvSpPr>
              <p:nvPr/>
            </p:nvSpPr>
            <p:spPr bwMode="auto">
              <a:xfrm>
                <a:off x="682" y="1353"/>
                <a:ext cx="27" cy="587"/>
              </a:xfrm>
              <a:custGeom>
                <a:avLst/>
                <a:gdLst>
                  <a:gd name="T0" fmla="*/ 6 w 28"/>
                  <a:gd name="T1" fmla="*/ 0 h 588"/>
                  <a:gd name="T2" fmla="*/ 26 w 28"/>
                  <a:gd name="T3" fmla="*/ 296 h 588"/>
                  <a:gd name="T4" fmla="*/ 0 w 28"/>
                  <a:gd name="T5" fmla="*/ 587 h 588"/>
                  <a:gd name="T6" fmla="*/ 0 60000 65536"/>
                  <a:gd name="T7" fmla="*/ 0 60000 65536"/>
                  <a:gd name="T8" fmla="*/ 0 60000 65536"/>
                </a:gdLst>
                <a:ahLst/>
                <a:cxnLst>
                  <a:cxn ang="T6">
                    <a:pos x="T0" y="T1"/>
                  </a:cxn>
                  <a:cxn ang="T7">
                    <a:pos x="T2" y="T3"/>
                  </a:cxn>
                  <a:cxn ang="T8">
                    <a:pos x="T4" y="T5"/>
                  </a:cxn>
                </a:cxnLst>
                <a:rect l="0" t="0" r="r" b="b"/>
                <a:pathLst>
                  <a:path w="28" h="588">
                    <a:moveTo>
                      <a:pt x="6" y="0"/>
                    </a:moveTo>
                    <a:cubicBezTo>
                      <a:pt x="9" y="49"/>
                      <a:pt x="28" y="199"/>
                      <a:pt x="27" y="297"/>
                    </a:cubicBezTo>
                    <a:cubicBezTo>
                      <a:pt x="26" y="395"/>
                      <a:pt x="6" y="528"/>
                      <a:pt x="0" y="58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1" name="Freeform 95"/>
              <p:cNvSpPr>
                <a:spLocks/>
              </p:cNvSpPr>
              <p:nvPr/>
            </p:nvSpPr>
            <p:spPr bwMode="auto">
              <a:xfrm>
                <a:off x="682" y="1351"/>
                <a:ext cx="633" cy="93"/>
              </a:xfrm>
              <a:custGeom>
                <a:avLst/>
                <a:gdLst>
                  <a:gd name="T0" fmla="*/ 0 w 633"/>
                  <a:gd name="T1" fmla="*/ 0 h 93"/>
                  <a:gd name="T2" fmla="*/ 297 w 633"/>
                  <a:gd name="T3" fmla="*/ 27 h 93"/>
                  <a:gd name="T4" fmla="*/ 633 w 633"/>
                  <a:gd name="T5" fmla="*/ 93 h 93"/>
                  <a:gd name="T6" fmla="*/ 0 60000 65536"/>
                  <a:gd name="T7" fmla="*/ 0 60000 65536"/>
                  <a:gd name="T8" fmla="*/ 0 60000 65536"/>
                </a:gdLst>
                <a:ahLst/>
                <a:cxnLst>
                  <a:cxn ang="T6">
                    <a:pos x="T0" y="T1"/>
                  </a:cxn>
                  <a:cxn ang="T7">
                    <a:pos x="T2" y="T3"/>
                  </a:cxn>
                  <a:cxn ang="T8">
                    <a:pos x="T4" y="T5"/>
                  </a:cxn>
                </a:cxnLst>
                <a:rect l="0" t="0" r="r" b="b"/>
                <a:pathLst>
                  <a:path w="633" h="93">
                    <a:moveTo>
                      <a:pt x="0" y="0"/>
                    </a:moveTo>
                    <a:cubicBezTo>
                      <a:pt x="49" y="5"/>
                      <a:pt x="191" y="12"/>
                      <a:pt x="297" y="27"/>
                    </a:cubicBezTo>
                    <a:cubicBezTo>
                      <a:pt x="403" y="42"/>
                      <a:pt x="563" y="79"/>
                      <a:pt x="633" y="93"/>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2" name="Freeform 96"/>
              <p:cNvSpPr>
                <a:spLocks/>
              </p:cNvSpPr>
              <p:nvPr/>
            </p:nvSpPr>
            <p:spPr bwMode="auto">
              <a:xfrm>
                <a:off x="1357" y="2046"/>
                <a:ext cx="542" cy="257"/>
              </a:xfrm>
              <a:custGeom>
                <a:avLst/>
                <a:gdLst>
                  <a:gd name="T0" fmla="*/ 0 w 543"/>
                  <a:gd name="T1" fmla="*/ 0 h 258"/>
                  <a:gd name="T2" fmla="*/ 267 w 543"/>
                  <a:gd name="T3" fmla="*/ 96 h 258"/>
                  <a:gd name="T4" fmla="*/ 542 w 543"/>
                  <a:gd name="T5" fmla="*/ 257 h 258"/>
                  <a:gd name="T6" fmla="*/ 0 60000 65536"/>
                  <a:gd name="T7" fmla="*/ 0 60000 65536"/>
                  <a:gd name="T8" fmla="*/ 0 60000 65536"/>
                </a:gdLst>
                <a:ahLst/>
                <a:cxnLst>
                  <a:cxn ang="T6">
                    <a:pos x="T0" y="T1"/>
                  </a:cxn>
                  <a:cxn ang="T7">
                    <a:pos x="T2" y="T3"/>
                  </a:cxn>
                  <a:cxn ang="T8">
                    <a:pos x="T4" y="T5"/>
                  </a:cxn>
                </a:cxnLst>
                <a:rect l="0" t="0" r="r" b="b"/>
                <a:pathLst>
                  <a:path w="543" h="258">
                    <a:moveTo>
                      <a:pt x="0" y="0"/>
                    </a:moveTo>
                    <a:cubicBezTo>
                      <a:pt x="44" y="16"/>
                      <a:pt x="177" y="53"/>
                      <a:pt x="267" y="96"/>
                    </a:cubicBezTo>
                    <a:cubicBezTo>
                      <a:pt x="357" y="139"/>
                      <a:pt x="486" y="224"/>
                      <a:pt x="543" y="25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3" name="Freeform 97"/>
              <p:cNvSpPr>
                <a:spLocks/>
              </p:cNvSpPr>
              <p:nvPr/>
            </p:nvSpPr>
            <p:spPr bwMode="auto">
              <a:xfrm>
                <a:off x="1891" y="1732"/>
                <a:ext cx="34" cy="566"/>
              </a:xfrm>
              <a:custGeom>
                <a:avLst/>
                <a:gdLst>
                  <a:gd name="T0" fmla="*/ 19 w 33"/>
                  <a:gd name="T1" fmla="*/ 0 h 567"/>
                  <a:gd name="T2" fmla="*/ 31 w 33"/>
                  <a:gd name="T3" fmla="*/ 323 h 567"/>
                  <a:gd name="T4" fmla="*/ 0 w 33"/>
                  <a:gd name="T5" fmla="*/ 566 h 567"/>
                  <a:gd name="T6" fmla="*/ 0 60000 65536"/>
                  <a:gd name="T7" fmla="*/ 0 60000 65536"/>
                  <a:gd name="T8" fmla="*/ 0 60000 65536"/>
                </a:gdLst>
                <a:ahLst/>
                <a:cxnLst>
                  <a:cxn ang="T6">
                    <a:pos x="T0" y="T1"/>
                  </a:cxn>
                  <a:cxn ang="T7">
                    <a:pos x="T2" y="T3"/>
                  </a:cxn>
                  <a:cxn ang="T8">
                    <a:pos x="T4" y="T5"/>
                  </a:cxn>
                </a:cxnLst>
                <a:rect l="0" t="0" r="r" b="b"/>
                <a:pathLst>
                  <a:path w="33" h="567">
                    <a:moveTo>
                      <a:pt x="18" y="0"/>
                    </a:moveTo>
                    <a:cubicBezTo>
                      <a:pt x="20" y="54"/>
                      <a:pt x="33" y="230"/>
                      <a:pt x="30" y="324"/>
                    </a:cubicBezTo>
                    <a:cubicBezTo>
                      <a:pt x="27" y="418"/>
                      <a:pt x="6" y="517"/>
                      <a:pt x="0" y="56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4" name="Freeform 98"/>
              <p:cNvSpPr>
                <a:spLocks/>
              </p:cNvSpPr>
              <p:nvPr/>
            </p:nvSpPr>
            <p:spPr bwMode="auto">
              <a:xfrm>
                <a:off x="1362" y="1462"/>
                <a:ext cx="35" cy="587"/>
              </a:xfrm>
              <a:custGeom>
                <a:avLst/>
                <a:gdLst>
                  <a:gd name="T0" fmla="*/ 12 w 35"/>
                  <a:gd name="T1" fmla="*/ 0 h 588"/>
                  <a:gd name="T2" fmla="*/ 33 w 35"/>
                  <a:gd name="T3" fmla="*/ 326 h 588"/>
                  <a:gd name="T4" fmla="*/ 0 w 35"/>
                  <a:gd name="T5" fmla="*/ 587 h 588"/>
                  <a:gd name="T6" fmla="*/ 0 60000 65536"/>
                  <a:gd name="T7" fmla="*/ 0 60000 65536"/>
                  <a:gd name="T8" fmla="*/ 0 60000 65536"/>
                </a:gdLst>
                <a:ahLst/>
                <a:cxnLst>
                  <a:cxn ang="T6">
                    <a:pos x="T0" y="T1"/>
                  </a:cxn>
                  <a:cxn ang="T7">
                    <a:pos x="T2" y="T3"/>
                  </a:cxn>
                  <a:cxn ang="T8">
                    <a:pos x="T4" y="T5"/>
                  </a:cxn>
                </a:cxnLst>
                <a:rect l="0" t="0" r="r" b="b"/>
                <a:pathLst>
                  <a:path w="35" h="588">
                    <a:moveTo>
                      <a:pt x="12" y="0"/>
                    </a:moveTo>
                    <a:cubicBezTo>
                      <a:pt x="16" y="54"/>
                      <a:pt x="35" y="229"/>
                      <a:pt x="33" y="327"/>
                    </a:cubicBezTo>
                    <a:cubicBezTo>
                      <a:pt x="31" y="425"/>
                      <a:pt x="7" y="534"/>
                      <a:pt x="0" y="58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5" name="Freeform 99"/>
              <p:cNvSpPr>
                <a:spLocks/>
              </p:cNvSpPr>
              <p:nvPr/>
            </p:nvSpPr>
            <p:spPr bwMode="auto">
              <a:xfrm>
                <a:off x="1372" y="1458"/>
                <a:ext cx="534" cy="270"/>
              </a:xfrm>
              <a:custGeom>
                <a:avLst/>
                <a:gdLst>
                  <a:gd name="T0" fmla="*/ 0 w 534"/>
                  <a:gd name="T1" fmla="*/ 0 h 270"/>
                  <a:gd name="T2" fmla="*/ 267 w 534"/>
                  <a:gd name="T3" fmla="*/ 111 h 270"/>
                  <a:gd name="T4" fmla="*/ 534 w 534"/>
                  <a:gd name="T5" fmla="*/ 270 h 270"/>
                  <a:gd name="T6" fmla="*/ 0 60000 65536"/>
                  <a:gd name="T7" fmla="*/ 0 60000 65536"/>
                  <a:gd name="T8" fmla="*/ 0 60000 65536"/>
                </a:gdLst>
                <a:ahLst/>
                <a:cxnLst>
                  <a:cxn ang="T6">
                    <a:pos x="T0" y="T1"/>
                  </a:cxn>
                  <a:cxn ang="T7">
                    <a:pos x="T2" y="T3"/>
                  </a:cxn>
                  <a:cxn ang="T8">
                    <a:pos x="T4" y="T5"/>
                  </a:cxn>
                </a:cxnLst>
                <a:rect l="0" t="0" r="r" b="b"/>
                <a:pathLst>
                  <a:path w="534" h="270">
                    <a:moveTo>
                      <a:pt x="0" y="0"/>
                    </a:moveTo>
                    <a:cubicBezTo>
                      <a:pt x="44" y="18"/>
                      <a:pt x="178" y="66"/>
                      <a:pt x="267" y="111"/>
                    </a:cubicBezTo>
                    <a:cubicBezTo>
                      <a:pt x="356" y="156"/>
                      <a:pt x="479" y="237"/>
                      <a:pt x="534" y="270"/>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6" name="Freeform 100"/>
              <p:cNvSpPr>
                <a:spLocks/>
              </p:cNvSpPr>
              <p:nvPr/>
            </p:nvSpPr>
            <p:spPr bwMode="auto">
              <a:xfrm>
                <a:off x="1956" y="1773"/>
                <a:ext cx="358" cy="363"/>
              </a:xfrm>
              <a:custGeom>
                <a:avLst/>
                <a:gdLst>
                  <a:gd name="T0" fmla="*/ 0 w 357"/>
                  <a:gd name="T1" fmla="*/ 0 h 363"/>
                  <a:gd name="T2" fmla="*/ 174 w 357"/>
                  <a:gd name="T3" fmla="*/ 162 h 363"/>
                  <a:gd name="T4" fmla="*/ 358 w 357"/>
                  <a:gd name="T5" fmla="*/ 363 h 363"/>
                  <a:gd name="T6" fmla="*/ 0 60000 65536"/>
                  <a:gd name="T7" fmla="*/ 0 60000 65536"/>
                  <a:gd name="T8" fmla="*/ 0 60000 65536"/>
                </a:gdLst>
                <a:ahLst/>
                <a:cxnLst>
                  <a:cxn ang="T6">
                    <a:pos x="T0" y="T1"/>
                  </a:cxn>
                  <a:cxn ang="T7">
                    <a:pos x="T2" y="T3"/>
                  </a:cxn>
                  <a:cxn ang="T8">
                    <a:pos x="T4" y="T5"/>
                  </a:cxn>
                </a:cxnLst>
                <a:rect l="0" t="0" r="r" b="b"/>
                <a:pathLst>
                  <a:path w="357" h="363">
                    <a:moveTo>
                      <a:pt x="0" y="0"/>
                    </a:moveTo>
                    <a:cubicBezTo>
                      <a:pt x="29" y="27"/>
                      <a:pt x="115" y="102"/>
                      <a:pt x="174" y="162"/>
                    </a:cubicBezTo>
                    <a:cubicBezTo>
                      <a:pt x="233" y="222"/>
                      <a:pt x="319" y="321"/>
                      <a:pt x="357" y="363"/>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7" name="Freeform 101"/>
              <p:cNvSpPr>
                <a:spLocks/>
              </p:cNvSpPr>
              <p:nvPr/>
            </p:nvSpPr>
            <p:spPr bwMode="auto">
              <a:xfrm>
                <a:off x="1941" y="2341"/>
                <a:ext cx="391" cy="387"/>
              </a:xfrm>
              <a:custGeom>
                <a:avLst/>
                <a:gdLst>
                  <a:gd name="T0" fmla="*/ 0 w 390"/>
                  <a:gd name="T1" fmla="*/ 0 h 387"/>
                  <a:gd name="T2" fmla="*/ 192 w 390"/>
                  <a:gd name="T3" fmla="*/ 171 h 387"/>
                  <a:gd name="T4" fmla="*/ 391 w 390"/>
                  <a:gd name="T5" fmla="*/ 387 h 387"/>
                  <a:gd name="T6" fmla="*/ 0 60000 65536"/>
                  <a:gd name="T7" fmla="*/ 0 60000 65536"/>
                  <a:gd name="T8" fmla="*/ 0 60000 65536"/>
                </a:gdLst>
                <a:ahLst/>
                <a:cxnLst>
                  <a:cxn ang="T6">
                    <a:pos x="T0" y="T1"/>
                  </a:cxn>
                  <a:cxn ang="T7">
                    <a:pos x="T2" y="T3"/>
                  </a:cxn>
                  <a:cxn ang="T8">
                    <a:pos x="T4" y="T5"/>
                  </a:cxn>
                </a:cxnLst>
                <a:rect l="0" t="0" r="r" b="b"/>
                <a:pathLst>
                  <a:path w="390" h="387">
                    <a:moveTo>
                      <a:pt x="0" y="0"/>
                    </a:moveTo>
                    <a:cubicBezTo>
                      <a:pt x="32" y="28"/>
                      <a:pt x="127" y="107"/>
                      <a:pt x="192" y="171"/>
                    </a:cubicBezTo>
                    <a:cubicBezTo>
                      <a:pt x="257" y="235"/>
                      <a:pt x="349" y="342"/>
                      <a:pt x="390" y="38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8" name="Freeform 102"/>
              <p:cNvSpPr>
                <a:spLocks/>
              </p:cNvSpPr>
              <p:nvPr/>
            </p:nvSpPr>
            <p:spPr bwMode="auto">
              <a:xfrm>
                <a:off x="2319" y="2128"/>
                <a:ext cx="42" cy="587"/>
              </a:xfrm>
              <a:custGeom>
                <a:avLst/>
                <a:gdLst>
                  <a:gd name="T0" fmla="*/ 0 w 41"/>
                  <a:gd name="T1" fmla="*/ 0 h 588"/>
                  <a:gd name="T2" fmla="*/ 40 w 41"/>
                  <a:gd name="T3" fmla="*/ 302 h 588"/>
                  <a:gd name="T4" fmla="*/ 12 w 41"/>
                  <a:gd name="T5" fmla="*/ 587 h 588"/>
                  <a:gd name="T6" fmla="*/ 0 60000 65536"/>
                  <a:gd name="T7" fmla="*/ 0 60000 65536"/>
                  <a:gd name="T8" fmla="*/ 0 60000 65536"/>
                </a:gdLst>
                <a:ahLst/>
                <a:cxnLst>
                  <a:cxn ang="T6">
                    <a:pos x="T0" y="T1"/>
                  </a:cxn>
                  <a:cxn ang="T7">
                    <a:pos x="T2" y="T3"/>
                  </a:cxn>
                  <a:cxn ang="T8">
                    <a:pos x="T4" y="T5"/>
                  </a:cxn>
                </a:cxnLst>
                <a:rect l="0" t="0" r="r" b="b"/>
                <a:pathLst>
                  <a:path w="41" h="588">
                    <a:moveTo>
                      <a:pt x="0" y="0"/>
                    </a:moveTo>
                    <a:cubicBezTo>
                      <a:pt x="6" y="50"/>
                      <a:pt x="37" y="205"/>
                      <a:pt x="39" y="303"/>
                    </a:cubicBezTo>
                    <a:cubicBezTo>
                      <a:pt x="41" y="401"/>
                      <a:pt x="18" y="529"/>
                      <a:pt x="12" y="58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79" name="Freeform 103"/>
              <p:cNvSpPr>
                <a:spLocks/>
              </p:cNvSpPr>
              <p:nvPr/>
            </p:nvSpPr>
            <p:spPr bwMode="auto">
              <a:xfrm>
                <a:off x="1941" y="1773"/>
                <a:ext cx="32" cy="567"/>
              </a:xfrm>
              <a:custGeom>
                <a:avLst/>
                <a:gdLst>
                  <a:gd name="T0" fmla="*/ 15 w 32"/>
                  <a:gd name="T1" fmla="*/ 0 h 567"/>
                  <a:gd name="T2" fmla="*/ 30 w 32"/>
                  <a:gd name="T3" fmla="*/ 306 h 567"/>
                  <a:gd name="T4" fmla="*/ 0 w 32"/>
                  <a:gd name="T5" fmla="*/ 567 h 567"/>
                  <a:gd name="T6" fmla="*/ 0 60000 65536"/>
                  <a:gd name="T7" fmla="*/ 0 60000 65536"/>
                  <a:gd name="T8" fmla="*/ 0 60000 65536"/>
                </a:gdLst>
                <a:ahLst/>
                <a:cxnLst>
                  <a:cxn ang="T6">
                    <a:pos x="T0" y="T1"/>
                  </a:cxn>
                  <a:cxn ang="T7">
                    <a:pos x="T2" y="T3"/>
                  </a:cxn>
                  <a:cxn ang="T8">
                    <a:pos x="T4" y="T5"/>
                  </a:cxn>
                </a:cxnLst>
                <a:rect l="0" t="0" r="r" b="b"/>
                <a:pathLst>
                  <a:path w="32" h="567">
                    <a:moveTo>
                      <a:pt x="15" y="0"/>
                    </a:moveTo>
                    <a:cubicBezTo>
                      <a:pt x="17" y="51"/>
                      <a:pt x="32" y="212"/>
                      <a:pt x="30" y="306"/>
                    </a:cubicBezTo>
                    <a:cubicBezTo>
                      <a:pt x="28" y="400"/>
                      <a:pt x="6" y="513"/>
                      <a:pt x="0" y="56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0" name="Freeform 104"/>
              <p:cNvSpPr>
                <a:spLocks/>
              </p:cNvSpPr>
              <p:nvPr/>
            </p:nvSpPr>
            <p:spPr bwMode="auto">
              <a:xfrm>
                <a:off x="685" y="1302"/>
                <a:ext cx="614" cy="81"/>
              </a:xfrm>
              <a:custGeom>
                <a:avLst/>
                <a:gdLst>
                  <a:gd name="T0" fmla="*/ 0 w 615"/>
                  <a:gd name="T1" fmla="*/ 0 h 81"/>
                  <a:gd name="T2" fmla="*/ 306 w 615"/>
                  <a:gd name="T3" fmla="*/ 27 h 81"/>
                  <a:gd name="T4" fmla="*/ 614 w 615"/>
                  <a:gd name="T5" fmla="*/ 81 h 81"/>
                  <a:gd name="T6" fmla="*/ 0 60000 65536"/>
                  <a:gd name="T7" fmla="*/ 0 60000 65536"/>
                  <a:gd name="T8" fmla="*/ 0 60000 65536"/>
                </a:gdLst>
                <a:ahLst/>
                <a:cxnLst>
                  <a:cxn ang="T6">
                    <a:pos x="T0" y="T1"/>
                  </a:cxn>
                  <a:cxn ang="T7">
                    <a:pos x="T2" y="T3"/>
                  </a:cxn>
                  <a:cxn ang="T8">
                    <a:pos x="T4" y="T5"/>
                  </a:cxn>
                </a:cxnLst>
                <a:rect l="0" t="0" r="r" b="b"/>
                <a:pathLst>
                  <a:path w="615" h="81">
                    <a:moveTo>
                      <a:pt x="0" y="0"/>
                    </a:moveTo>
                    <a:cubicBezTo>
                      <a:pt x="51" y="4"/>
                      <a:pt x="204" y="14"/>
                      <a:pt x="306" y="27"/>
                    </a:cubicBezTo>
                    <a:cubicBezTo>
                      <a:pt x="408" y="40"/>
                      <a:pt x="551" y="70"/>
                      <a:pt x="615" y="81"/>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1" name="Freeform 105"/>
              <p:cNvSpPr>
                <a:spLocks/>
              </p:cNvSpPr>
              <p:nvPr/>
            </p:nvSpPr>
            <p:spPr bwMode="auto">
              <a:xfrm>
                <a:off x="1137" y="919"/>
                <a:ext cx="156" cy="461"/>
              </a:xfrm>
              <a:custGeom>
                <a:avLst/>
                <a:gdLst>
                  <a:gd name="T0" fmla="*/ 0 w 156"/>
                  <a:gd name="T1" fmla="*/ 0 h 462"/>
                  <a:gd name="T2" fmla="*/ 93 w 156"/>
                  <a:gd name="T3" fmla="*/ 222 h 462"/>
                  <a:gd name="T4" fmla="*/ 156 w 156"/>
                  <a:gd name="T5" fmla="*/ 461 h 462"/>
                  <a:gd name="T6" fmla="*/ 0 60000 65536"/>
                  <a:gd name="T7" fmla="*/ 0 60000 65536"/>
                  <a:gd name="T8" fmla="*/ 0 60000 65536"/>
                </a:gdLst>
                <a:ahLst/>
                <a:cxnLst>
                  <a:cxn ang="T6">
                    <a:pos x="T0" y="T1"/>
                  </a:cxn>
                  <a:cxn ang="T7">
                    <a:pos x="T2" y="T3"/>
                  </a:cxn>
                  <a:cxn ang="T8">
                    <a:pos x="T4" y="T5"/>
                  </a:cxn>
                </a:cxnLst>
                <a:rect l="0" t="0" r="r" b="b"/>
                <a:pathLst>
                  <a:path w="156" h="462">
                    <a:moveTo>
                      <a:pt x="0" y="0"/>
                    </a:moveTo>
                    <a:cubicBezTo>
                      <a:pt x="15" y="37"/>
                      <a:pt x="67" y="145"/>
                      <a:pt x="93" y="222"/>
                    </a:cubicBezTo>
                    <a:cubicBezTo>
                      <a:pt x="119" y="299"/>
                      <a:pt x="143" y="412"/>
                      <a:pt x="156" y="462"/>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2" name="Freeform 106"/>
              <p:cNvSpPr>
                <a:spLocks/>
              </p:cNvSpPr>
              <p:nvPr/>
            </p:nvSpPr>
            <p:spPr bwMode="auto">
              <a:xfrm>
                <a:off x="531" y="819"/>
                <a:ext cx="163" cy="486"/>
              </a:xfrm>
              <a:custGeom>
                <a:avLst/>
                <a:gdLst>
                  <a:gd name="T0" fmla="*/ 0 w 162"/>
                  <a:gd name="T1" fmla="*/ 0 h 486"/>
                  <a:gd name="T2" fmla="*/ 91 w 162"/>
                  <a:gd name="T3" fmla="*/ 228 h 486"/>
                  <a:gd name="T4" fmla="*/ 163 w 162"/>
                  <a:gd name="T5" fmla="*/ 486 h 486"/>
                  <a:gd name="T6" fmla="*/ 0 60000 65536"/>
                  <a:gd name="T7" fmla="*/ 0 60000 65536"/>
                  <a:gd name="T8" fmla="*/ 0 60000 65536"/>
                </a:gdLst>
                <a:ahLst/>
                <a:cxnLst>
                  <a:cxn ang="T6">
                    <a:pos x="T0" y="T1"/>
                  </a:cxn>
                  <a:cxn ang="T7">
                    <a:pos x="T2" y="T3"/>
                  </a:cxn>
                  <a:cxn ang="T8">
                    <a:pos x="T4" y="T5"/>
                  </a:cxn>
                </a:cxnLst>
                <a:rect l="0" t="0" r="r" b="b"/>
                <a:pathLst>
                  <a:path w="162" h="486">
                    <a:moveTo>
                      <a:pt x="0" y="0"/>
                    </a:moveTo>
                    <a:cubicBezTo>
                      <a:pt x="14" y="38"/>
                      <a:pt x="63" y="147"/>
                      <a:pt x="90" y="228"/>
                    </a:cubicBezTo>
                    <a:cubicBezTo>
                      <a:pt x="117" y="309"/>
                      <a:pt x="147" y="432"/>
                      <a:pt x="162" y="486"/>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3" name="Freeform 107"/>
              <p:cNvSpPr>
                <a:spLocks/>
              </p:cNvSpPr>
              <p:nvPr/>
            </p:nvSpPr>
            <p:spPr bwMode="auto">
              <a:xfrm>
                <a:off x="534" y="829"/>
                <a:ext cx="603" cy="86"/>
              </a:xfrm>
              <a:custGeom>
                <a:avLst/>
                <a:gdLst>
                  <a:gd name="T0" fmla="*/ 0 w 603"/>
                  <a:gd name="T1" fmla="*/ 0 h 87"/>
                  <a:gd name="T2" fmla="*/ 309 w 603"/>
                  <a:gd name="T3" fmla="*/ 30 h 87"/>
                  <a:gd name="T4" fmla="*/ 603 w 603"/>
                  <a:gd name="T5" fmla="*/ 86 h 87"/>
                  <a:gd name="T6" fmla="*/ 0 60000 65536"/>
                  <a:gd name="T7" fmla="*/ 0 60000 65536"/>
                  <a:gd name="T8" fmla="*/ 0 60000 65536"/>
                </a:gdLst>
                <a:ahLst/>
                <a:cxnLst>
                  <a:cxn ang="T6">
                    <a:pos x="T0" y="T1"/>
                  </a:cxn>
                  <a:cxn ang="T7">
                    <a:pos x="T2" y="T3"/>
                  </a:cxn>
                  <a:cxn ang="T8">
                    <a:pos x="T4" y="T5"/>
                  </a:cxn>
                </a:cxnLst>
                <a:rect l="0" t="0" r="r" b="b"/>
                <a:pathLst>
                  <a:path w="603" h="87">
                    <a:moveTo>
                      <a:pt x="0" y="0"/>
                    </a:moveTo>
                    <a:cubicBezTo>
                      <a:pt x="51" y="5"/>
                      <a:pt x="209" y="16"/>
                      <a:pt x="309" y="30"/>
                    </a:cubicBezTo>
                    <a:cubicBezTo>
                      <a:pt x="409" y="44"/>
                      <a:pt x="542" y="75"/>
                      <a:pt x="603" y="8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4" name="Freeform 108"/>
              <p:cNvSpPr>
                <a:spLocks/>
              </p:cNvSpPr>
              <p:nvPr/>
            </p:nvSpPr>
            <p:spPr bwMode="auto">
              <a:xfrm>
                <a:off x="1360" y="1408"/>
                <a:ext cx="527" cy="240"/>
              </a:xfrm>
              <a:custGeom>
                <a:avLst/>
                <a:gdLst>
                  <a:gd name="T0" fmla="*/ 0 w 528"/>
                  <a:gd name="T1" fmla="*/ 0 h 240"/>
                  <a:gd name="T2" fmla="*/ 255 w 528"/>
                  <a:gd name="T3" fmla="*/ 87 h 240"/>
                  <a:gd name="T4" fmla="*/ 527 w 528"/>
                  <a:gd name="T5" fmla="*/ 240 h 240"/>
                  <a:gd name="T6" fmla="*/ 0 60000 65536"/>
                  <a:gd name="T7" fmla="*/ 0 60000 65536"/>
                  <a:gd name="T8" fmla="*/ 0 60000 65536"/>
                </a:gdLst>
                <a:ahLst/>
                <a:cxnLst>
                  <a:cxn ang="T6">
                    <a:pos x="T0" y="T1"/>
                  </a:cxn>
                  <a:cxn ang="T7">
                    <a:pos x="T2" y="T3"/>
                  </a:cxn>
                  <a:cxn ang="T8">
                    <a:pos x="T4" y="T5"/>
                  </a:cxn>
                </a:cxnLst>
                <a:rect l="0" t="0" r="r" b="b"/>
                <a:pathLst>
                  <a:path w="528" h="240">
                    <a:moveTo>
                      <a:pt x="0" y="0"/>
                    </a:moveTo>
                    <a:cubicBezTo>
                      <a:pt x="43" y="14"/>
                      <a:pt x="167" y="47"/>
                      <a:pt x="255" y="87"/>
                    </a:cubicBezTo>
                    <a:cubicBezTo>
                      <a:pt x="343" y="127"/>
                      <a:pt x="471" y="208"/>
                      <a:pt x="528" y="240"/>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5" name="Freeform 109"/>
              <p:cNvSpPr>
                <a:spLocks/>
              </p:cNvSpPr>
              <p:nvPr/>
            </p:nvSpPr>
            <p:spPr bwMode="auto">
              <a:xfrm>
                <a:off x="1726" y="1146"/>
                <a:ext cx="165" cy="513"/>
              </a:xfrm>
              <a:custGeom>
                <a:avLst/>
                <a:gdLst>
                  <a:gd name="T0" fmla="*/ 0 w 165"/>
                  <a:gd name="T1" fmla="*/ 0 h 513"/>
                  <a:gd name="T2" fmla="*/ 90 w 165"/>
                  <a:gd name="T3" fmla="*/ 246 h 513"/>
                  <a:gd name="T4" fmla="*/ 165 w 165"/>
                  <a:gd name="T5" fmla="*/ 513 h 513"/>
                  <a:gd name="T6" fmla="*/ 0 60000 65536"/>
                  <a:gd name="T7" fmla="*/ 0 60000 65536"/>
                  <a:gd name="T8" fmla="*/ 0 60000 65536"/>
                </a:gdLst>
                <a:ahLst/>
                <a:cxnLst>
                  <a:cxn ang="T6">
                    <a:pos x="T0" y="T1"/>
                  </a:cxn>
                  <a:cxn ang="T7">
                    <a:pos x="T2" y="T3"/>
                  </a:cxn>
                  <a:cxn ang="T8">
                    <a:pos x="T4" y="T5"/>
                  </a:cxn>
                </a:cxnLst>
                <a:rect l="0" t="0" r="r" b="b"/>
                <a:pathLst>
                  <a:path w="165" h="513">
                    <a:moveTo>
                      <a:pt x="0" y="0"/>
                    </a:moveTo>
                    <a:cubicBezTo>
                      <a:pt x="14" y="40"/>
                      <a:pt x="63" y="161"/>
                      <a:pt x="90" y="246"/>
                    </a:cubicBezTo>
                    <a:cubicBezTo>
                      <a:pt x="117" y="331"/>
                      <a:pt x="150" y="458"/>
                      <a:pt x="165" y="513"/>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6" name="Freeform 110"/>
              <p:cNvSpPr>
                <a:spLocks/>
              </p:cNvSpPr>
              <p:nvPr/>
            </p:nvSpPr>
            <p:spPr bwMode="auto">
              <a:xfrm>
                <a:off x="1224" y="939"/>
                <a:ext cx="138" cy="471"/>
              </a:xfrm>
              <a:custGeom>
                <a:avLst/>
                <a:gdLst>
                  <a:gd name="T0" fmla="*/ 0 w 138"/>
                  <a:gd name="T1" fmla="*/ 0 h 471"/>
                  <a:gd name="T2" fmla="*/ 87 w 138"/>
                  <a:gd name="T3" fmla="*/ 246 h 471"/>
                  <a:gd name="T4" fmla="*/ 138 w 138"/>
                  <a:gd name="T5" fmla="*/ 471 h 471"/>
                  <a:gd name="T6" fmla="*/ 0 60000 65536"/>
                  <a:gd name="T7" fmla="*/ 0 60000 65536"/>
                  <a:gd name="T8" fmla="*/ 0 60000 65536"/>
                </a:gdLst>
                <a:ahLst/>
                <a:cxnLst>
                  <a:cxn ang="T6">
                    <a:pos x="T0" y="T1"/>
                  </a:cxn>
                  <a:cxn ang="T7">
                    <a:pos x="T2" y="T3"/>
                  </a:cxn>
                  <a:cxn ang="T8">
                    <a:pos x="T4" y="T5"/>
                  </a:cxn>
                </a:cxnLst>
                <a:rect l="0" t="0" r="r" b="b"/>
                <a:pathLst>
                  <a:path w="138" h="471">
                    <a:moveTo>
                      <a:pt x="0" y="0"/>
                    </a:moveTo>
                    <a:cubicBezTo>
                      <a:pt x="14" y="41"/>
                      <a:pt x="64" y="168"/>
                      <a:pt x="87" y="246"/>
                    </a:cubicBezTo>
                    <a:cubicBezTo>
                      <a:pt x="110" y="324"/>
                      <a:pt x="128" y="424"/>
                      <a:pt x="138" y="471"/>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7" name="Freeform 111"/>
              <p:cNvSpPr>
                <a:spLocks/>
              </p:cNvSpPr>
              <p:nvPr/>
            </p:nvSpPr>
            <p:spPr bwMode="auto">
              <a:xfrm>
                <a:off x="1219" y="931"/>
                <a:ext cx="519" cy="229"/>
              </a:xfrm>
              <a:custGeom>
                <a:avLst/>
                <a:gdLst>
                  <a:gd name="T0" fmla="*/ 0 w 519"/>
                  <a:gd name="T1" fmla="*/ 0 h 228"/>
                  <a:gd name="T2" fmla="*/ 339 w 519"/>
                  <a:gd name="T3" fmla="*/ 124 h 228"/>
                  <a:gd name="T4" fmla="*/ 519 w 519"/>
                  <a:gd name="T5" fmla="*/ 229 h 228"/>
                  <a:gd name="T6" fmla="*/ 0 60000 65536"/>
                  <a:gd name="T7" fmla="*/ 0 60000 65536"/>
                  <a:gd name="T8" fmla="*/ 0 60000 65536"/>
                </a:gdLst>
                <a:ahLst/>
                <a:cxnLst>
                  <a:cxn ang="T6">
                    <a:pos x="T0" y="T1"/>
                  </a:cxn>
                  <a:cxn ang="T7">
                    <a:pos x="T2" y="T3"/>
                  </a:cxn>
                  <a:cxn ang="T8">
                    <a:pos x="T4" y="T5"/>
                  </a:cxn>
                </a:cxnLst>
                <a:rect l="0" t="0" r="r" b="b"/>
                <a:pathLst>
                  <a:path w="519" h="228">
                    <a:moveTo>
                      <a:pt x="0" y="0"/>
                    </a:moveTo>
                    <a:cubicBezTo>
                      <a:pt x="56" y="20"/>
                      <a:pt x="252" y="85"/>
                      <a:pt x="339" y="123"/>
                    </a:cubicBezTo>
                    <a:cubicBezTo>
                      <a:pt x="426" y="161"/>
                      <a:pt x="482" y="206"/>
                      <a:pt x="519" y="22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8" name="Freeform 112"/>
              <p:cNvSpPr>
                <a:spLocks/>
              </p:cNvSpPr>
              <p:nvPr/>
            </p:nvSpPr>
            <p:spPr bwMode="auto">
              <a:xfrm>
                <a:off x="1800" y="1206"/>
                <a:ext cx="366" cy="417"/>
              </a:xfrm>
              <a:custGeom>
                <a:avLst/>
                <a:gdLst>
                  <a:gd name="T0" fmla="*/ 0 w 366"/>
                  <a:gd name="T1" fmla="*/ 0 h 417"/>
                  <a:gd name="T2" fmla="*/ 225 w 366"/>
                  <a:gd name="T3" fmla="*/ 210 h 417"/>
                  <a:gd name="T4" fmla="*/ 366 w 366"/>
                  <a:gd name="T5" fmla="*/ 417 h 417"/>
                  <a:gd name="T6" fmla="*/ 0 60000 65536"/>
                  <a:gd name="T7" fmla="*/ 0 60000 65536"/>
                  <a:gd name="T8" fmla="*/ 0 60000 65536"/>
                </a:gdLst>
                <a:ahLst/>
                <a:cxnLst>
                  <a:cxn ang="T6">
                    <a:pos x="T0" y="T1"/>
                  </a:cxn>
                  <a:cxn ang="T7">
                    <a:pos x="T2" y="T3"/>
                  </a:cxn>
                  <a:cxn ang="T8">
                    <a:pos x="T4" y="T5"/>
                  </a:cxn>
                </a:cxnLst>
                <a:rect l="0" t="0" r="r" b="b"/>
                <a:pathLst>
                  <a:path w="366" h="417">
                    <a:moveTo>
                      <a:pt x="0" y="0"/>
                    </a:moveTo>
                    <a:cubicBezTo>
                      <a:pt x="37" y="35"/>
                      <a:pt x="164" y="140"/>
                      <a:pt x="225" y="210"/>
                    </a:cubicBezTo>
                    <a:cubicBezTo>
                      <a:pt x="286" y="280"/>
                      <a:pt x="337" y="374"/>
                      <a:pt x="366" y="41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89" name="Freeform 113"/>
              <p:cNvSpPr>
                <a:spLocks/>
              </p:cNvSpPr>
              <p:nvPr/>
            </p:nvSpPr>
            <p:spPr bwMode="auto">
              <a:xfrm>
                <a:off x="1948" y="1698"/>
                <a:ext cx="366" cy="367"/>
              </a:xfrm>
              <a:custGeom>
                <a:avLst/>
                <a:gdLst>
                  <a:gd name="T0" fmla="*/ 0 w 366"/>
                  <a:gd name="T1" fmla="*/ 0 h 366"/>
                  <a:gd name="T2" fmla="*/ 183 w 366"/>
                  <a:gd name="T3" fmla="*/ 168 h 366"/>
                  <a:gd name="T4" fmla="*/ 366 w 366"/>
                  <a:gd name="T5" fmla="*/ 367 h 366"/>
                  <a:gd name="T6" fmla="*/ 0 60000 65536"/>
                  <a:gd name="T7" fmla="*/ 0 60000 65536"/>
                  <a:gd name="T8" fmla="*/ 0 60000 65536"/>
                </a:gdLst>
                <a:ahLst/>
                <a:cxnLst>
                  <a:cxn ang="T6">
                    <a:pos x="T0" y="T1"/>
                  </a:cxn>
                  <a:cxn ang="T7">
                    <a:pos x="T2" y="T3"/>
                  </a:cxn>
                  <a:cxn ang="T8">
                    <a:pos x="T4" y="T5"/>
                  </a:cxn>
                </a:cxnLst>
                <a:rect l="0" t="0" r="r" b="b"/>
                <a:pathLst>
                  <a:path w="366" h="366">
                    <a:moveTo>
                      <a:pt x="0" y="0"/>
                    </a:moveTo>
                    <a:cubicBezTo>
                      <a:pt x="30" y="28"/>
                      <a:pt x="122" y="107"/>
                      <a:pt x="183" y="168"/>
                    </a:cubicBezTo>
                    <a:cubicBezTo>
                      <a:pt x="244" y="229"/>
                      <a:pt x="328" y="325"/>
                      <a:pt x="366" y="366"/>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90" name="Freeform 114"/>
              <p:cNvSpPr>
                <a:spLocks/>
              </p:cNvSpPr>
              <p:nvPr/>
            </p:nvSpPr>
            <p:spPr bwMode="auto">
              <a:xfrm>
                <a:off x="2166" y="1626"/>
                <a:ext cx="151" cy="447"/>
              </a:xfrm>
              <a:custGeom>
                <a:avLst/>
                <a:gdLst>
                  <a:gd name="T0" fmla="*/ 0 w 150"/>
                  <a:gd name="T1" fmla="*/ 0 h 447"/>
                  <a:gd name="T2" fmla="*/ 85 w 150"/>
                  <a:gd name="T3" fmla="*/ 216 h 447"/>
                  <a:gd name="T4" fmla="*/ 151 w 150"/>
                  <a:gd name="T5" fmla="*/ 447 h 447"/>
                  <a:gd name="T6" fmla="*/ 0 60000 65536"/>
                  <a:gd name="T7" fmla="*/ 0 60000 65536"/>
                  <a:gd name="T8" fmla="*/ 0 60000 65536"/>
                </a:gdLst>
                <a:ahLst/>
                <a:cxnLst>
                  <a:cxn ang="T6">
                    <a:pos x="T0" y="T1"/>
                  </a:cxn>
                  <a:cxn ang="T7">
                    <a:pos x="T2" y="T3"/>
                  </a:cxn>
                  <a:cxn ang="T8">
                    <a:pos x="T4" y="T5"/>
                  </a:cxn>
                </a:cxnLst>
                <a:rect l="0" t="0" r="r" b="b"/>
                <a:pathLst>
                  <a:path w="150" h="447">
                    <a:moveTo>
                      <a:pt x="0" y="0"/>
                    </a:moveTo>
                    <a:cubicBezTo>
                      <a:pt x="14" y="36"/>
                      <a:pt x="59" y="142"/>
                      <a:pt x="84" y="216"/>
                    </a:cubicBezTo>
                    <a:cubicBezTo>
                      <a:pt x="109" y="290"/>
                      <a:pt x="136" y="399"/>
                      <a:pt x="150" y="44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91" name="Freeform 115"/>
              <p:cNvSpPr>
                <a:spLocks/>
              </p:cNvSpPr>
              <p:nvPr/>
            </p:nvSpPr>
            <p:spPr bwMode="auto">
              <a:xfrm>
                <a:off x="1795" y="1198"/>
                <a:ext cx="156" cy="500"/>
              </a:xfrm>
              <a:custGeom>
                <a:avLst/>
                <a:gdLst>
                  <a:gd name="T0" fmla="*/ 0 w 156"/>
                  <a:gd name="T1" fmla="*/ 0 h 501"/>
                  <a:gd name="T2" fmla="*/ 111 w 156"/>
                  <a:gd name="T3" fmla="*/ 293 h 501"/>
                  <a:gd name="T4" fmla="*/ 156 w 156"/>
                  <a:gd name="T5" fmla="*/ 500 h 501"/>
                  <a:gd name="T6" fmla="*/ 0 60000 65536"/>
                  <a:gd name="T7" fmla="*/ 0 60000 65536"/>
                  <a:gd name="T8" fmla="*/ 0 60000 65536"/>
                </a:gdLst>
                <a:ahLst/>
                <a:cxnLst>
                  <a:cxn ang="T6">
                    <a:pos x="T0" y="T1"/>
                  </a:cxn>
                  <a:cxn ang="T7">
                    <a:pos x="T2" y="T3"/>
                  </a:cxn>
                  <a:cxn ang="T8">
                    <a:pos x="T4" y="T5"/>
                  </a:cxn>
                </a:cxnLst>
                <a:rect l="0" t="0" r="r" b="b"/>
                <a:pathLst>
                  <a:path w="156" h="501">
                    <a:moveTo>
                      <a:pt x="0" y="0"/>
                    </a:moveTo>
                    <a:cubicBezTo>
                      <a:pt x="18" y="49"/>
                      <a:pt x="85" y="211"/>
                      <a:pt x="111" y="294"/>
                    </a:cubicBezTo>
                    <a:cubicBezTo>
                      <a:pt x="137" y="377"/>
                      <a:pt x="147" y="458"/>
                      <a:pt x="156" y="501"/>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92" name="Freeform 116"/>
              <p:cNvSpPr>
                <a:spLocks/>
              </p:cNvSpPr>
              <p:nvPr/>
            </p:nvSpPr>
            <p:spPr bwMode="auto">
              <a:xfrm>
                <a:off x="2310" y="2005"/>
                <a:ext cx="159" cy="60"/>
              </a:xfrm>
              <a:custGeom>
                <a:avLst/>
                <a:gdLst>
                  <a:gd name="T0" fmla="*/ 0 w 159"/>
                  <a:gd name="T1" fmla="*/ 60 h 60"/>
                  <a:gd name="T2" fmla="*/ 159 w 159"/>
                  <a:gd name="T3" fmla="*/ 0 h 60"/>
                  <a:gd name="T4" fmla="*/ 0 60000 65536"/>
                  <a:gd name="T5" fmla="*/ 0 60000 65536"/>
                </a:gdLst>
                <a:ahLst/>
                <a:cxnLst>
                  <a:cxn ang="T4">
                    <a:pos x="T0" y="T1"/>
                  </a:cxn>
                  <a:cxn ang="T5">
                    <a:pos x="T2" y="T3"/>
                  </a:cxn>
                </a:cxnLst>
                <a:rect l="0" t="0" r="r" b="b"/>
                <a:pathLst>
                  <a:path w="159" h="60">
                    <a:moveTo>
                      <a:pt x="0" y="60"/>
                    </a:moveTo>
                    <a:lnTo>
                      <a:pt x="15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93" name="Freeform 117"/>
              <p:cNvSpPr>
                <a:spLocks/>
              </p:cNvSpPr>
              <p:nvPr/>
            </p:nvSpPr>
            <p:spPr bwMode="auto">
              <a:xfrm>
                <a:off x="2322" y="2091"/>
                <a:ext cx="163" cy="46"/>
              </a:xfrm>
              <a:custGeom>
                <a:avLst/>
                <a:gdLst>
                  <a:gd name="T0" fmla="*/ 0 w 162"/>
                  <a:gd name="T1" fmla="*/ 46 h 45"/>
                  <a:gd name="T2" fmla="*/ 163 w 162"/>
                  <a:gd name="T3" fmla="*/ 0 h 45"/>
                  <a:gd name="T4" fmla="*/ 0 60000 65536"/>
                  <a:gd name="T5" fmla="*/ 0 60000 65536"/>
                </a:gdLst>
                <a:ahLst/>
                <a:cxnLst>
                  <a:cxn ang="T4">
                    <a:pos x="T0" y="T1"/>
                  </a:cxn>
                  <a:cxn ang="T5">
                    <a:pos x="T2" y="T3"/>
                  </a:cxn>
                </a:cxnLst>
                <a:rect l="0" t="0" r="r" b="b"/>
                <a:pathLst>
                  <a:path w="162" h="45">
                    <a:moveTo>
                      <a:pt x="0" y="45"/>
                    </a:moveTo>
                    <a:lnTo>
                      <a:pt x="162"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94" name="Freeform 118"/>
              <p:cNvSpPr>
                <a:spLocks/>
              </p:cNvSpPr>
              <p:nvPr/>
            </p:nvSpPr>
            <p:spPr bwMode="auto">
              <a:xfrm>
                <a:off x="2329" y="2689"/>
                <a:ext cx="173" cy="29"/>
              </a:xfrm>
              <a:custGeom>
                <a:avLst/>
                <a:gdLst>
                  <a:gd name="T0" fmla="*/ 0 w 174"/>
                  <a:gd name="T1" fmla="*/ 29 h 29"/>
                  <a:gd name="T2" fmla="*/ 173 w 174"/>
                  <a:gd name="T3" fmla="*/ 0 h 29"/>
                  <a:gd name="T4" fmla="*/ 0 60000 65536"/>
                  <a:gd name="T5" fmla="*/ 0 60000 65536"/>
                </a:gdLst>
                <a:ahLst/>
                <a:cxnLst>
                  <a:cxn ang="T4">
                    <a:pos x="T0" y="T1"/>
                  </a:cxn>
                  <a:cxn ang="T5">
                    <a:pos x="T2" y="T3"/>
                  </a:cxn>
                </a:cxnLst>
                <a:rect l="0" t="0" r="r" b="b"/>
                <a:pathLst>
                  <a:path w="174" h="29">
                    <a:moveTo>
                      <a:pt x="0" y="29"/>
                    </a:moveTo>
                    <a:lnTo>
                      <a:pt x="174"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95" name="Freeform 119"/>
              <p:cNvSpPr>
                <a:spLocks/>
              </p:cNvSpPr>
              <p:nvPr/>
            </p:nvSpPr>
            <p:spPr bwMode="auto">
              <a:xfrm>
                <a:off x="2319" y="2766"/>
                <a:ext cx="168" cy="24"/>
              </a:xfrm>
              <a:custGeom>
                <a:avLst/>
                <a:gdLst>
                  <a:gd name="T0" fmla="*/ 0 w 168"/>
                  <a:gd name="T1" fmla="*/ 24 h 24"/>
                  <a:gd name="T2" fmla="*/ 168 w 168"/>
                  <a:gd name="T3" fmla="*/ 0 h 24"/>
                  <a:gd name="T4" fmla="*/ 0 60000 65536"/>
                  <a:gd name="T5" fmla="*/ 0 60000 65536"/>
                </a:gdLst>
                <a:ahLst/>
                <a:cxnLst>
                  <a:cxn ang="T4">
                    <a:pos x="T0" y="T1"/>
                  </a:cxn>
                  <a:cxn ang="T5">
                    <a:pos x="T2" y="T3"/>
                  </a:cxn>
                </a:cxnLst>
                <a:rect l="0" t="0" r="r" b="b"/>
                <a:pathLst>
                  <a:path w="168" h="24">
                    <a:moveTo>
                      <a:pt x="0" y="24"/>
                    </a:moveTo>
                    <a:lnTo>
                      <a:pt x="168"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20549" name="Line 120"/>
              <p:cNvSpPr>
                <a:spLocks noChangeShapeType="1"/>
              </p:cNvSpPr>
              <p:nvPr/>
            </p:nvSpPr>
            <p:spPr bwMode="auto">
              <a:xfrm>
                <a:off x="2118" y="3312"/>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0297" name="Freeform 121"/>
              <p:cNvSpPr>
                <a:spLocks/>
              </p:cNvSpPr>
              <p:nvPr/>
            </p:nvSpPr>
            <p:spPr bwMode="auto">
              <a:xfrm>
                <a:off x="1924" y="2401"/>
                <a:ext cx="99" cy="9"/>
              </a:xfrm>
              <a:custGeom>
                <a:avLst/>
                <a:gdLst>
                  <a:gd name="T0" fmla="*/ 0 w 99"/>
                  <a:gd name="T1" fmla="*/ 9 h 8"/>
                  <a:gd name="T2" fmla="*/ 99 w 99"/>
                  <a:gd name="T3" fmla="*/ 0 h 8"/>
                  <a:gd name="T4" fmla="*/ 0 60000 65536"/>
                  <a:gd name="T5" fmla="*/ 0 60000 65536"/>
                </a:gdLst>
                <a:ahLst/>
                <a:cxnLst>
                  <a:cxn ang="T4">
                    <a:pos x="T0" y="T1"/>
                  </a:cxn>
                  <a:cxn ang="T5">
                    <a:pos x="T2" y="T3"/>
                  </a:cxn>
                </a:cxnLst>
                <a:rect l="0" t="0" r="r" b="b"/>
                <a:pathLst>
                  <a:path w="99" h="8">
                    <a:moveTo>
                      <a:pt x="0" y="8"/>
                    </a:moveTo>
                    <a:lnTo>
                      <a:pt x="9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98" name="Freeform 122"/>
              <p:cNvSpPr>
                <a:spLocks/>
              </p:cNvSpPr>
              <p:nvPr/>
            </p:nvSpPr>
            <p:spPr bwMode="auto">
              <a:xfrm>
                <a:off x="1872" y="2353"/>
                <a:ext cx="102" cy="14"/>
              </a:xfrm>
              <a:custGeom>
                <a:avLst/>
                <a:gdLst>
                  <a:gd name="T0" fmla="*/ 0 w 102"/>
                  <a:gd name="T1" fmla="*/ 14 h 14"/>
                  <a:gd name="T2" fmla="*/ 102 w 102"/>
                  <a:gd name="T3" fmla="*/ 0 h 14"/>
                  <a:gd name="T4" fmla="*/ 0 60000 65536"/>
                  <a:gd name="T5" fmla="*/ 0 60000 65536"/>
                </a:gdLst>
                <a:ahLst/>
                <a:cxnLst>
                  <a:cxn ang="T4">
                    <a:pos x="T0" y="T1"/>
                  </a:cxn>
                  <a:cxn ang="T5">
                    <a:pos x="T2" y="T3"/>
                  </a:cxn>
                </a:cxnLst>
                <a:rect l="0" t="0" r="r" b="b"/>
                <a:pathLst>
                  <a:path w="102" h="14">
                    <a:moveTo>
                      <a:pt x="0" y="14"/>
                    </a:moveTo>
                    <a:lnTo>
                      <a:pt x="102"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299" name="Freeform 123"/>
              <p:cNvSpPr>
                <a:spLocks/>
              </p:cNvSpPr>
              <p:nvPr/>
            </p:nvSpPr>
            <p:spPr bwMode="auto">
              <a:xfrm>
                <a:off x="1887" y="2286"/>
                <a:ext cx="57" cy="11"/>
              </a:xfrm>
              <a:custGeom>
                <a:avLst/>
                <a:gdLst>
                  <a:gd name="T0" fmla="*/ 0 w 57"/>
                  <a:gd name="T1" fmla="*/ 11 h 12"/>
                  <a:gd name="T2" fmla="*/ 57 w 57"/>
                  <a:gd name="T3" fmla="*/ 0 h 12"/>
                  <a:gd name="T4" fmla="*/ 0 60000 65536"/>
                  <a:gd name="T5" fmla="*/ 0 60000 65536"/>
                </a:gdLst>
                <a:ahLst/>
                <a:cxnLst>
                  <a:cxn ang="T4">
                    <a:pos x="T0" y="T1"/>
                  </a:cxn>
                  <a:cxn ang="T5">
                    <a:pos x="T2" y="T3"/>
                  </a:cxn>
                </a:cxnLst>
                <a:rect l="0" t="0" r="r" b="b"/>
                <a:pathLst>
                  <a:path w="57" h="12">
                    <a:moveTo>
                      <a:pt x="0" y="12"/>
                    </a:moveTo>
                    <a:lnTo>
                      <a:pt x="57"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0" name="Freeform 124"/>
              <p:cNvSpPr>
                <a:spLocks/>
              </p:cNvSpPr>
              <p:nvPr/>
            </p:nvSpPr>
            <p:spPr bwMode="auto">
              <a:xfrm>
                <a:off x="1681" y="2886"/>
                <a:ext cx="69" cy="3"/>
              </a:xfrm>
              <a:custGeom>
                <a:avLst/>
                <a:gdLst>
                  <a:gd name="T0" fmla="*/ 0 w 69"/>
                  <a:gd name="T1" fmla="*/ 3 h 3"/>
                  <a:gd name="T2" fmla="*/ 69 w 69"/>
                  <a:gd name="T3" fmla="*/ 0 h 3"/>
                  <a:gd name="T4" fmla="*/ 0 60000 65536"/>
                  <a:gd name="T5" fmla="*/ 0 60000 65536"/>
                </a:gdLst>
                <a:ahLst/>
                <a:cxnLst>
                  <a:cxn ang="T4">
                    <a:pos x="T0" y="T1"/>
                  </a:cxn>
                  <a:cxn ang="T5">
                    <a:pos x="T2" y="T3"/>
                  </a:cxn>
                </a:cxnLst>
                <a:rect l="0" t="0" r="r" b="b"/>
                <a:pathLst>
                  <a:path w="69" h="3">
                    <a:moveTo>
                      <a:pt x="0" y="3"/>
                    </a:moveTo>
                    <a:lnTo>
                      <a:pt x="6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1" name="Freeform 125"/>
              <p:cNvSpPr>
                <a:spLocks/>
              </p:cNvSpPr>
              <p:nvPr/>
            </p:nvSpPr>
            <p:spPr bwMode="auto">
              <a:xfrm>
                <a:off x="1098" y="2593"/>
                <a:ext cx="60" cy="14"/>
              </a:xfrm>
              <a:custGeom>
                <a:avLst/>
                <a:gdLst>
                  <a:gd name="T0" fmla="*/ 0 w 60"/>
                  <a:gd name="T1" fmla="*/ 14 h 14"/>
                  <a:gd name="T2" fmla="*/ 60 w 60"/>
                  <a:gd name="T3" fmla="*/ 0 h 14"/>
                  <a:gd name="T4" fmla="*/ 0 60000 65536"/>
                  <a:gd name="T5" fmla="*/ 0 60000 65536"/>
                </a:gdLst>
                <a:ahLst/>
                <a:cxnLst>
                  <a:cxn ang="T4">
                    <a:pos x="T0" y="T1"/>
                  </a:cxn>
                  <a:cxn ang="T5">
                    <a:pos x="T2" y="T3"/>
                  </a:cxn>
                </a:cxnLst>
                <a:rect l="0" t="0" r="r" b="b"/>
                <a:pathLst>
                  <a:path w="60" h="14">
                    <a:moveTo>
                      <a:pt x="0" y="14"/>
                    </a:moveTo>
                    <a:lnTo>
                      <a:pt x="60"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2" name="Freeform 126"/>
              <p:cNvSpPr>
                <a:spLocks/>
              </p:cNvSpPr>
              <p:nvPr/>
            </p:nvSpPr>
            <p:spPr bwMode="auto">
              <a:xfrm>
                <a:off x="1350" y="2068"/>
                <a:ext cx="72" cy="44"/>
              </a:xfrm>
              <a:custGeom>
                <a:avLst/>
                <a:gdLst>
                  <a:gd name="T0" fmla="*/ 0 w 72"/>
                  <a:gd name="T1" fmla="*/ 44 h 45"/>
                  <a:gd name="T2" fmla="*/ 72 w 72"/>
                  <a:gd name="T3" fmla="*/ 0 h 45"/>
                  <a:gd name="T4" fmla="*/ 0 60000 65536"/>
                  <a:gd name="T5" fmla="*/ 0 60000 65536"/>
                </a:gdLst>
                <a:ahLst/>
                <a:cxnLst>
                  <a:cxn ang="T4">
                    <a:pos x="T0" y="T1"/>
                  </a:cxn>
                  <a:cxn ang="T5">
                    <a:pos x="T2" y="T3"/>
                  </a:cxn>
                </a:cxnLst>
                <a:rect l="0" t="0" r="r" b="b"/>
                <a:pathLst>
                  <a:path w="72" h="45">
                    <a:moveTo>
                      <a:pt x="0" y="45"/>
                    </a:moveTo>
                    <a:lnTo>
                      <a:pt x="72"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3" name="Freeform 127"/>
              <p:cNvSpPr>
                <a:spLocks/>
              </p:cNvSpPr>
              <p:nvPr/>
            </p:nvSpPr>
            <p:spPr bwMode="auto">
              <a:xfrm>
                <a:off x="1276" y="2041"/>
                <a:ext cx="77" cy="57"/>
              </a:xfrm>
              <a:custGeom>
                <a:avLst/>
                <a:gdLst>
                  <a:gd name="T0" fmla="*/ 0 w 78"/>
                  <a:gd name="T1" fmla="*/ 57 h 57"/>
                  <a:gd name="T2" fmla="*/ 77 w 78"/>
                  <a:gd name="T3" fmla="*/ 0 h 57"/>
                  <a:gd name="T4" fmla="*/ 0 60000 65536"/>
                  <a:gd name="T5" fmla="*/ 0 60000 65536"/>
                </a:gdLst>
                <a:ahLst/>
                <a:cxnLst>
                  <a:cxn ang="T4">
                    <a:pos x="T0" y="T1"/>
                  </a:cxn>
                  <a:cxn ang="T5">
                    <a:pos x="T2" y="T3"/>
                  </a:cxn>
                </a:cxnLst>
                <a:rect l="0" t="0" r="r" b="b"/>
                <a:pathLst>
                  <a:path w="78" h="57">
                    <a:moveTo>
                      <a:pt x="0" y="57"/>
                    </a:moveTo>
                    <a:lnTo>
                      <a:pt x="78"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4" name="Freeform 128"/>
              <p:cNvSpPr>
                <a:spLocks/>
              </p:cNvSpPr>
              <p:nvPr/>
            </p:nvSpPr>
            <p:spPr bwMode="auto">
              <a:xfrm>
                <a:off x="657" y="1956"/>
                <a:ext cx="42" cy="36"/>
              </a:xfrm>
              <a:custGeom>
                <a:avLst/>
                <a:gdLst>
                  <a:gd name="T0" fmla="*/ 0 w 42"/>
                  <a:gd name="T1" fmla="*/ 36 h 36"/>
                  <a:gd name="T2" fmla="*/ 42 w 42"/>
                  <a:gd name="T3" fmla="*/ 0 h 36"/>
                  <a:gd name="T4" fmla="*/ 0 60000 65536"/>
                  <a:gd name="T5" fmla="*/ 0 60000 65536"/>
                </a:gdLst>
                <a:ahLst/>
                <a:cxnLst>
                  <a:cxn ang="T4">
                    <a:pos x="T0" y="T1"/>
                  </a:cxn>
                  <a:cxn ang="T5">
                    <a:pos x="T2" y="T3"/>
                  </a:cxn>
                </a:cxnLst>
                <a:rect l="0" t="0" r="r" b="b"/>
                <a:pathLst>
                  <a:path w="42" h="36">
                    <a:moveTo>
                      <a:pt x="0" y="36"/>
                    </a:moveTo>
                    <a:lnTo>
                      <a:pt x="42"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5" name="Freeform 129"/>
              <p:cNvSpPr>
                <a:spLocks/>
              </p:cNvSpPr>
              <p:nvPr/>
            </p:nvSpPr>
            <p:spPr bwMode="auto">
              <a:xfrm>
                <a:off x="1285" y="1989"/>
                <a:ext cx="87" cy="39"/>
              </a:xfrm>
              <a:custGeom>
                <a:avLst/>
                <a:gdLst>
                  <a:gd name="T0" fmla="*/ 0 w 87"/>
                  <a:gd name="T1" fmla="*/ 39 h 39"/>
                  <a:gd name="T2" fmla="*/ 87 w 87"/>
                  <a:gd name="T3" fmla="*/ 0 h 39"/>
                  <a:gd name="T4" fmla="*/ 0 60000 65536"/>
                  <a:gd name="T5" fmla="*/ 0 60000 65536"/>
                </a:gdLst>
                <a:ahLst/>
                <a:cxnLst>
                  <a:cxn ang="T4">
                    <a:pos x="T0" y="T1"/>
                  </a:cxn>
                  <a:cxn ang="T5">
                    <a:pos x="T2" y="T3"/>
                  </a:cxn>
                </a:cxnLst>
                <a:rect l="0" t="0" r="r" b="b"/>
                <a:pathLst>
                  <a:path w="87" h="39">
                    <a:moveTo>
                      <a:pt x="0" y="39"/>
                    </a:moveTo>
                    <a:lnTo>
                      <a:pt x="87"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6" name="Freeform 130"/>
              <p:cNvSpPr>
                <a:spLocks/>
              </p:cNvSpPr>
              <p:nvPr/>
            </p:nvSpPr>
            <p:spPr bwMode="auto">
              <a:xfrm>
                <a:off x="1375" y="1428"/>
                <a:ext cx="39" cy="30"/>
              </a:xfrm>
              <a:custGeom>
                <a:avLst/>
                <a:gdLst>
                  <a:gd name="T0" fmla="*/ 0 w 39"/>
                  <a:gd name="T1" fmla="*/ 30 h 30"/>
                  <a:gd name="T2" fmla="*/ 39 w 39"/>
                  <a:gd name="T3" fmla="*/ 0 h 30"/>
                  <a:gd name="T4" fmla="*/ 0 60000 65536"/>
                  <a:gd name="T5" fmla="*/ 0 60000 65536"/>
                </a:gdLst>
                <a:ahLst/>
                <a:cxnLst>
                  <a:cxn ang="T4">
                    <a:pos x="T0" y="T1"/>
                  </a:cxn>
                  <a:cxn ang="T5">
                    <a:pos x="T2" y="T3"/>
                  </a:cxn>
                </a:cxnLst>
                <a:rect l="0" t="0" r="r" b="b"/>
                <a:pathLst>
                  <a:path w="39" h="30">
                    <a:moveTo>
                      <a:pt x="0" y="30"/>
                    </a:moveTo>
                    <a:lnTo>
                      <a:pt x="3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7" name="Freeform 131"/>
              <p:cNvSpPr>
                <a:spLocks/>
              </p:cNvSpPr>
              <p:nvPr/>
            </p:nvSpPr>
            <p:spPr bwMode="auto">
              <a:xfrm>
                <a:off x="1312" y="1402"/>
                <a:ext cx="45" cy="39"/>
              </a:xfrm>
              <a:custGeom>
                <a:avLst/>
                <a:gdLst>
                  <a:gd name="T0" fmla="*/ 0 w 45"/>
                  <a:gd name="T1" fmla="*/ 39 h 39"/>
                  <a:gd name="T2" fmla="*/ 45 w 45"/>
                  <a:gd name="T3" fmla="*/ 0 h 39"/>
                  <a:gd name="T4" fmla="*/ 0 60000 65536"/>
                  <a:gd name="T5" fmla="*/ 0 60000 65536"/>
                </a:gdLst>
                <a:ahLst/>
                <a:cxnLst>
                  <a:cxn ang="T4">
                    <a:pos x="T0" y="T1"/>
                  </a:cxn>
                  <a:cxn ang="T5">
                    <a:pos x="T2" y="T3"/>
                  </a:cxn>
                </a:cxnLst>
                <a:rect l="0" t="0" r="r" b="b"/>
                <a:pathLst>
                  <a:path w="45" h="39">
                    <a:moveTo>
                      <a:pt x="0" y="39"/>
                    </a:moveTo>
                    <a:lnTo>
                      <a:pt x="45"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8" name="Freeform 132"/>
              <p:cNvSpPr>
                <a:spLocks/>
              </p:cNvSpPr>
              <p:nvPr/>
            </p:nvSpPr>
            <p:spPr bwMode="auto">
              <a:xfrm>
                <a:off x="1290" y="1345"/>
                <a:ext cx="64" cy="41"/>
              </a:xfrm>
              <a:custGeom>
                <a:avLst/>
                <a:gdLst>
                  <a:gd name="T0" fmla="*/ 0 w 63"/>
                  <a:gd name="T1" fmla="*/ 41 h 42"/>
                  <a:gd name="T2" fmla="*/ 64 w 63"/>
                  <a:gd name="T3" fmla="*/ 0 h 42"/>
                  <a:gd name="T4" fmla="*/ 0 60000 65536"/>
                  <a:gd name="T5" fmla="*/ 0 60000 65536"/>
                </a:gdLst>
                <a:ahLst/>
                <a:cxnLst>
                  <a:cxn ang="T4">
                    <a:pos x="T0" y="T1"/>
                  </a:cxn>
                  <a:cxn ang="T5">
                    <a:pos x="T2" y="T3"/>
                  </a:cxn>
                </a:cxnLst>
                <a:rect l="0" t="0" r="r" b="b"/>
                <a:pathLst>
                  <a:path w="63" h="42">
                    <a:moveTo>
                      <a:pt x="0" y="42"/>
                    </a:moveTo>
                    <a:lnTo>
                      <a:pt x="63"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09" name="Freeform 133"/>
              <p:cNvSpPr>
                <a:spLocks/>
              </p:cNvSpPr>
              <p:nvPr/>
            </p:nvSpPr>
            <p:spPr bwMode="auto">
              <a:xfrm>
                <a:off x="1135" y="816"/>
                <a:ext cx="74" cy="96"/>
              </a:xfrm>
              <a:custGeom>
                <a:avLst/>
                <a:gdLst>
                  <a:gd name="T0" fmla="*/ 0 w 75"/>
                  <a:gd name="T1" fmla="*/ 96 h 96"/>
                  <a:gd name="T2" fmla="*/ 74 w 75"/>
                  <a:gd name="T3" fmla="*/ 0 h 96"/>
                  <a:gd name="T4" fmla="*/ 0 60000 65536"/>
                  <a:gd name="T5" fmla="*/ 0 60000 65536"/>
                </a:gdLst>
                <a:ahLst/>
                <a:cxnLst>
                  <a:cxn ang="T4">
                    <a:pos x="T0" y="T1"/>
                  </a:cxn>
                  <a:cxn ang="T5">
                    <a:pos x="T2" y="T3"/>
                  </a:cxn>
                </a:cxnLst>
                <a:rect l="0" t="0" r="r" b="b"/>
                <a:pathLst>
                  <a:path w="75" h="96">
                    <a:moveTo>
                      <a:pt x="0" y="96"/>
                    </a:moveTo>
                    <a:lnTo>
                      <a:pt x="75"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0" name="Freeform 134"/>
              <p:cNvSpPr>
                <a:spLocks/>
              </p:cNvSpPr>
              <p:nvPr/>
            </p:nvSpPr>
            <p:spPr bwMode="auto">
              <a:xfrm>
                <a:off x="1219" y="835"/>
                <a:ext cx="65" cy="90"/>
              </a:xfrm>
              <a:custGeom>
                <a:avLst/>
                <a:gdLst>
                  <a:gd name="T0" fmla="*/ 0 w 66"/>
                  <a:gd name="T1" fmla="*/ 90 h 90"/>
                  <a:gd name="T2" fmla="*/ 65 w 66"/>
                  <a:gd name="T3" fmla="*/ 0 h 90"/>
                  <a:gd name="T4" fmla="*/ 0 60000 65536"/>
                  <a:gd name="T5" fmla="*/ 0 60000 65536"/>
                </a:gdLst>
                <a:ahLst/>
                <a:cxnLst>
                  <a:cxn ang="T4">
                    <a:pos x="T0" y="T1"/>
                  </a:cxn>
                  <a:cxn ang="T5">
                    <a:pos x="T2" y="T3"/>
                  </a:cxn>
                </a:cxnLst>
                <a:rect l="0" t="0" r="r" b="b"/>
                <a:pathLst>
                  <a:path w="66" h="90">
                    <a:moveTo>
                      <a:pt x="0" y="90"/>
                    </a:moveTo>
                    <a:lnTo>
                      <a:pt x="66"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1" name="Freeform 135"/>
              <p:cNvSpPr>
                <a:spLocks/>
              </p:cNvSpPr>
              <p:nvPr/>
            </p:nvSpPr>
            <p:spPr bwMode="auto">
              <a:xfrm>
                <a:off x="534" y="721"/>
                <a:ext cx="7" cy="96"/>
              </a:xfrm>
              <a:custGeom>
                <a:avLst/>
                <a:gdLst>
                  <a:gd name="T0" fmla="*/ 0 w 6"/>
                  <a:gd name="T1" fmla="*/ 96 h 96"/>
                  <a:gd name="T2" fmla="*/ 7 w 6"/>
                  <a:gd name="T3" fmla="*/ 0 h 96"/>
                  <a:gd name="T4" fmla="*/ 0 60000 65536"/>
                  <a:gd name="T5" fmla="*/ 0 60000 65536"/>
                </a:gdLst>
                <a:ahLst/>
                <a:cxnLst>
                  <a:cxn ang="T4">
                    <a:pos x="T0" y="T1"/>
                  </a:cxn>
                  <a:cxn ang="T5">
                    <a:pos x="T2" y="T3"/>
                  </a:cxn>
                </a:cxnLst>
                <a:rect l="0" t="0" r="r" b="b"/>
                <a:pathLst>
                  <a:path w="6" h="96">
                    <a:moveTo>
                      <a:pt x="0" y="96"/>
                    </a:moveTo>
                    <a:lnTo>
                      <a:pt x="6"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2" name="Freeform 136"/>
              <p:cNvSpPr>
                <a:spLocks/>
              </p:cNvSpPr>
              <p:nvPr/>
            </p:nvSpPr>
            <p:spPr bwMode="auto">
              <a:xfrm>
                <a:off x="687" y="1315"/>
                <a:ext cx="34" cy="36"/>
              </a:xfrm>
              <a:custGeom>
                <a:avLst/>
                <a:gdLst>
                  <a:gd name="T0" fmla="*/ 0 w 33"/>
                  <a:gd name="T1" fmla="*/ 36 h 36"/>
                  <a:gd name="T2" fmla="*/ 34 w 33"/>
                  <a:gd name="T3" fmla="*/ 0 h 36"/>
                  <a:gd name="T4" fmla="*/ 0 60000 65536"/>
                  <a:gd name="T5" fmla="*/ 0 60000 65536"/>
                </a:gdLst>
                <a:ahLst/>
                <a:cxnLst>
                  <a:cxn ang="T4">
                    <a:pos x="T0" y="T1"/>
                  </a:cxn>
                  <a:cxn ang="T5">
                    <a:pos x="T2" y="T3"/>
                  </a:cxn>
                </a:cxnLst>
                <a:rect l="0" t="0" r="r" b="b"/>
                <a:pathLst>
                  <a:path w="33" h="36">
                    <a:moveTo>
                      <a:pt x="0" y="36"/>
                    </a:moveTo>
                    <a:lnTo>
                      <a:pt x="33"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3" name="Freeform 137"/>
              <p:cNvSpPr>
                <a:spLocks/>
              </p:cNvSpPr>
              <p:nvPr/>
            </p:nvSpPr>
            <p:spPr bwMode="auto">
              <a:xfrm>
                <a:off x="1783" y="1111"/>
                <a:ext cx="126" cy="90"/>
              </a:xfrm>
              <a:custGeom>
                <a:avLst/>
                <a:gdLst>
                  <a:gd name="T0" fmla="*/ 0 w 126"/>
                  <a:gd name="T1" fmla="*/ 90 h 90"/>
                  <a:gd name="T2" fmla="*/ 126 w 126"/>
                  <a:gd name="T3" fmla="*/ 0 h 90"/>
                  <a:gd name="T4" fmla="*/ 0 60000 65536"/>
                  <a:gd name="T5" fmla="*/ 0 60000 65536"/>
                </a:gdLst>
                <a:ahLst/>
                <a:cxnLst>
                  <a:cxn ang="T4">
                    <a:pos x="T0" y="T1"/>
                  </a:cxn>
                  <a:cxn ang="T5">
                    <a:pos x="T2" y="T3"/>
                  </a:cxn>
                </a:cxnLst>
                <a:rect l="0" t="0" r="r" b="b"/>
                <a:pathLst>
                  <a:path w="126" h="90">
                    <a:moveTo>
                      <a:pt x="0" y="90"/>
                    </a:moveTo>
                    <a:lnTo>
                      <a:pt x="126"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4" name="Freeform 138"/>
              <p:cNvSpPr>
                <a:spLocks/>
              </p:cNvSpPr>
              <p:nvPr/>
            </p:nvSpPr>
            <p:spPr bwMode="auto">
              <a:xfrm>
                <a:off x="1735" y="1072"/>
                <a:ext cx="118" cy="80"/>
              </a:xfrm>
              <a:custGeom>
                <a:avLst/>
                <a:gdLst>
                  <a:gd name="T0" fmla="*/ 0 w 117"/>
                  <a:gd name="T1" fmla="*/ 80 h 81"/>
                  <a:gd name="T2" fmla="*/ 118 w 117"/>
                  <a:gd name="T3" fmla="*/ 0 h 81"/>
                  <a:gd name="T4" fmla="*/ 0 60000 65536"/>
                  <a:gd name="T5" fmla="*/ 0 60000 65536"/>
                </a:gdLst>
                <a:ahLst/>
                <a:cxnLst>
                  <a:cxn ang="T4">
                    <a:pos x="T0" y="T1"/>
                  </a:cxn>
                  <a:cxn ang="T5">
                    <a:pos x="T2" y="T3"/>
                  </a:cxn>
                </a:cxnLst>
                <a:rect l="0" t="0" r="r" b="b"/>
                <a:pathLst>
                  <a:path w="117" h="81">
                    <a:moveTo>
                      <a:pt x="0" y="81"/>
                    </a:moveTo>
                    <a:lnTo>
                      <a:pt x="117"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5" name="Freeform 139"/>
              <p:cNvSpPr>
                <a:spLocks/>
              </p:cNvSpPr>
              <p:nvPr/>
            </p:nvSpPr>
            <p:spPr bwMode="auto">
              <a:xfrm>
                <a:off x="1956" y="1755"/>
                <a:ext cx="49" cy="21"/>
              </a:xfrm>
              <a:custGeom>
                <a:avLst/>
                <a:gdLst>
                  <a:gd name="T0" fmla="*/ 0 w 48"/>
                  <a:gd name="T1" fmla="*/ 21 h 21"/>
                  <a:gd name="T2" fmla="*/ 49 w 48"/>
                  <a:gd name="T3" fmla="*/ 0 h 21"/>
                  <a:gd name="T4" fmla="*/ 0 60000 65536"/>
                  <a:gd name="T5" fmla="*/ 0 60000 65536"/>
                </a:gdLst>
                <a:ahLst/>
                <a:cxnLst>
                  <a:cxn ang="T4">
                    <a:pos x="T0" y="T1"/>
                  </a:cxn>
                  <a:cxn ang="T5">
                    <a:pos x="T2" y="T3"/>
                  </a:cxn>
                </a:cxnLst>
                <a:rect l="0" t="0" r="r" b="b"/>
                <a:pathLst>
                  <a:path w="48" h="21">
                    <a:moveTo>
                      <a:pt x="0" y="21"/>
                    </a:moveTo>
                    <a:lnTo>
                      <a:pt x="48"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6" name="Freeform 140"/>
              <p:cNvSpPr>
                <a:spLocks/>
              </p:cNvSpPr>
              <p:nvPr/>
            </p:nvSpPr>
            <p:spPr bwMode="auto">
              <a:xfrm>
                <a:off x="1909" y="1716"/>
                <a:ext cx="50" cy="16"/>
              </a:xfrm>
              <a:custGeom>
                <a:avLst/>
                <a:gdLst>
                  <a:gd name="T0" fmla="*/ 0 w 51"/>
                  <a:gd name="T1" fmla="*/ 16 h 15"/>
                  <a:gd name="T2" fmla="*/ 50 w 51"/>
                  <a:gd name="T3" fmla="*/ 0 h 15"/>
                  <a:gd name="T4" fmla="*/ 0 60000 65536"/>
                  <a:gd name="T5" fmla="*/ 0 60000 65536"/>
                </a:gdLst>
                <a:ahLst/>
                <a:cxnLst>
                  <a:cxn ang="T4">
                    <a:pos x="T0" y="T1"/>
                  </a:cxn>
                  <a:cxn ang="T5">
                    <a:pos x="T2" y="T3"/>
                  </a:cxn>
                </a:cxnLst>
                <a:rect l="0" t="0" r="r" b="b"/>
                <a:pathLst>
                  <a:path w="51" h="15">
                    <a:moveTo>
                      <a:pt x="0" y="15"/>
                    </a:moveTo>
                    <a:lnTo>
                      <a:pt x="51"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7" name="Freeform 141"/>
              <p:cNvSpPr>
                <a:spLocks/>
              </p:cNvSpPr>
              <p:nvPr/>
            </p:nvSpPr>
            <p:spPr bwMode="auto">
              <a:xfrm>
                <a:off x="1891" y="1633"/>
                <a:ext cx="35" cy="14"/>
              </a:xfrm>
              <a:custGeom>
                <a:avLst/>
                <a:gdLst>
                  <a:gd name="T0" fmla="*/ 0 w 36"/>
                  <a:gd name="T1" fmla="*/ 14 h 14"/>
                  <a:gd name="T2" fmla="*/ 35 w 36"/>
                  <a:gd name="T3" fmla="*/ 0 h 14"/>
                  <a:gd name="T4" fmla="*/ 0 60000 65536"/>
                  <a:gd name="T5" fmla="*/ 0 60000 65536"/>
                </a:gdLst>
                <a:ahLst/>
                <a:cxnLst>
                  <a:cxn ang="T4">
                    <a:pos x="T0" y="T1"/>
                  </a:cxn>
                  <a:cxn ang="T5">
                    <a:pos x="T2" y="T3"/>
                  </a:cxn>
                </a:cxnLst>
                <a:rect l="0" t="0" r="r" b="b"/>
                <a:pathLst>
                  <a:path w="36" h="14">
                    <a:moveTo>
                      <a:pt x="0" y="14"/>
                    </a:moveTo>
                    <a:lnTo>
                      <a:pt x="36"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8" name="Freeform 142"/>
              <p:cNvSpPr>
                <a:spLocks/>
              </p:cNvSpPr>
              <p:nvPr/>
            </p:nvSpPr>
            <p:spPr bwMode="auto">
              <a:xfrm>
                <a:off x="538" y="721"/>
                <a:ext cx="668" cy="96"/>
              </a:xfrm>
              <a:custGeom>
                <a:avLst/>
                <a:gdLst>
                  <a:gd name="T0" fmla="*/ 0 w 669"/>
                  <a:gd name="T1" fmla="*/ 0 h 96"/>
                  <a:gd name="T2" fmla="*/ 380 w 669"/>
                  <a:gd name="T3" fmla="*/ 36 h 96"/>
                  <a:gd name="T4" fmla="*/ 668 w 669"/>
                  <a:gd name="T5" fmla="*/ 96 h 96"/>
                  <a:gd name="T6" fmla="*/ 0 60000 65536"/>
                  <a:gd name="T7" fmla="*/ 0 60000 65536"/>
                  <a:gd name="T8" fmla="*/ 0 60000 65536"/>
                </a:gdLst>
                <a:ahLst/>
                <a:cxnLst>
                  <a:cxn ang="T6">
                    <a:pos x="T0" y="T1"/>
                  </a:cxn>
                  <a:cxn ang="T7">
                    <a:pos x="T2" y="T3"/>
                  </a:cxn>
                  <a:cxn ang="T8">
                    <a:pos x="T4" y="T5"/>
                  </a:cxn>
                </a:cxnLst>
                <a:rect l="0" t="0" r="r" b="b"/>
                <a:pathLst>
                  <a:path w="669" h="96">
                    <a:moveTo>
                      <a:pt x="0" y="0"/>
                    </a:moveTo>
                    <a:cubicBezTo>
                      <a:pt x="63" y="6"/>
                      <a:pt x="270" y="20"/>
                      <a:pt x="381" y="36"/>
                    </a:cubicBezTo>
                    <a:cubicBezTo>
                      <a:pt x="492" y="52"/>
                      <a:pt x="609" y="84"/>
                      <a:pt x="669" y="96"/>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19" name="Freeform 143"/>
              <p:cNvSpPr>
                <a:spLocks/>
              </p:cNvSpPr>
              <p:nvPr/>
            </p:nvSpPr>
            <p:spPr bwMode="auto">
              <a:xfrm>
                <a:off x="1285" y="832"/>
                <a:ext cx="572" cy="240"/>
              </a:xfrm>
              <a:custGeom>
                <a:avLst/>
                <a:gdLst>
                  <a:gd name="T0" fmla="*/ 0 w 573"/>
                  <a:gd name="T1" fmla="*/ 0 h 240"/>
                  <a:gd name="T2" fmla="*/ 285 w 573"/>
                  <a:gd name="T3" fmla="*/ 99 h 240"/>
                  <a:gd name="T4" fmla="*/ 572 w 573"/>
                  <a:gd name="T5" fmla="*/ 240 h 240"/>
                  <a:gd name="T6" fmla="*/ 0 60000 65536"/>
                  <a:gd name="T7" fmla="*/ 0 60000 65536"/>
                  <a:gd name="T8" fmla="*/ 0 60000 65536"/>
                </a:gdLst>
                <a:ahLst/>
                <a:cxnLst>
                  <a:cxn ang="T6">
                    <a:pos x="T0" y="T1"/>
                  </a:cxn>
                  <a:cxn ang="T7">
                    <a:pos x="T2" y="T3"/>
                  </a:cxn>
                  <a:cxn ang="T8">
                    <a:pos x="T4" y="T5"/>
                  </a:cxn>
                </a:cxnLst>
                <a:rect l="0" t="0" r="r" b="b"/>
                <a:pathLst>
                  <a:path w="573" h="240">
                    <a:moveTo>
                      <a:pt x="0" y="0"/>
                    </a:moveTo>
                    <a:cubicBezTo>
                      <a:pt x="47" y="16"/>
                      <a:pt x="190" y="59"/>
                      <a:pt x="285" y="99"/>
                    </a:cubicBezTo>
                    <a:cubicBezTo>
                      <a:pt x="380" y="139"/>
                      <a:pt x="513" y="211"/>
                      <a:pt x="573" y="240"/>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20" name="Freeform 144"/>
              <p:cNvSpPr>
                <a:spLocks/>
              </p:cNvSpPr>
              <p:nvPr/>
            </p:nvSpPr>
            <p:spPr bwMode="auto">
              <a:xfrm>
                <a:off x="1902" y="1113"/>
                <a:ext cx="408" cy="429"/>
              </a:xfrm>
              <a:custGeom>
                <a:avLst/>
                <a:gdLst>
                  <a:gd name="T0" fmla="*/ 0 w 408"/>
                  <a:gd name="T1" fmla="*/ 0 h 429"/>
                  <a:gd name="T2" fmla="*/ 213 w 408"/>
                  <a:gd name="T3" fmla="*/ 195 h 429"/>
                  <a:gd name="T4" fmla="*/ 408 w 408"/>
                  <a:gd name="T5" fmla="*/ 429 h 429"/>
                  <a:gd name="T6" fmla="*/ 0 60000 65536"/>
                  <a:gd name="T7" fmla="*/ 0 60000 65536"/>
                  <a:gd name="T8" fmla="*/ 0 60000 65536"/>
                </a:gdLst>
                <a:ahLst/>
                <a:cxnLst>
                  <a:cxn ang="T6">
                    <a:pos x="T0" y="T1"/>
                  </a:cxn>
                  <a:cxn ang="T7">
                    <a:pos x="T2" y="T3"/>
                  </a:cxn>
                  <a:cxn ang="T8">
                    <a:pos x="T4" y="T5"/>
                  </a:cxn>
                </a:cxnLst>
                <a:rect l="0" t="0" r="r" b="b"/>
                <a:pathLst>
                  <a:path w="408" h="429">
                    <a:moveTo>
                      <a:pt x="0" y="0"/>
                    </a:moveTo>
                    <a:cubicBezTo>
                      <a:pt x="35" y="32"/>
                      <a:pt x="145" y="123"/>
                      <a:pt x="213" y="195"/>
                    </a:cubicBezTo>
                    <a:cubicBezTo>
                      <a:pt x="281" y="267"/>
                      <a:pt x="368" y="380"/>
                      <a:pt x="408" y="429"/>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21" name="Freeform 145"/>
              <p:cNvSpPr>
                <a:spLocks/>
              </p:cNvSpPr>
              <p:nvPr/>
            </p:nvSpPr>
            <p:spPr bwMode="auto">
              <a:xfrm>
                <a:off x="2317" y="1545"/>
                <a:ext cx="158" cy="460"/>
              </a:xfrm>
              <a:custGeom>
                <a:avLst/>
                <a:gdLst>
                  <a:gd name="T0" fmla="*/ 0 w 159"/>
                  <a:gd name="T1" fmla="*/ 0 h 459"/>
                  <a:gd name="T2" fmla="*/ 98 w 159"/>
                  <a:gd name="T3" fmla="*/ 238 h 459"/>
                  <a:gd name="T4" fmla="*/ 158 w 159"/>
                  <a:gd name="T5" fmla="*/ 460 h 459"/>
                  <a:gd name="T6" fmla="*/ 0 60000 65536"/>
                  <a:gd name="T7" fmla="*/ 0 60000 65536"/>
                  <a:gd name="T8" fmla="*/ 0 60000 65536"/>
                </a:gdLst>
                <a:ahLst/>
                <a:cxnLst>
                  <a:cxn ang="T6">
                    <a:pos x="T0" y="T1"/>
                  </a:cxn>
                  <a:cxn ang="T7">
                    <a:pos x="T2" y="T3"/>
                  </a:cxn>
                  <a:cxn ang="T8">
                    <a:pos x="T4" y="T5"/>
                  </a:cxn>
                </a:cxnLst>
                <a:rect l="0" t="0" r="r" b="b"/>
                <a:pathLst>
                  <a:path w="159" h="459">
                    <a:moveTo>
                      <a:pt x="0" y="0"/>
                    </a:moveTo>
                    <a:cubicBezTo>
                      <a:pt x="16" y="39"/>
                      <a:pt x="73" y="161"/>
                      <a:pt x="99" y="237"/>
                    </a:cubicBezTo>
                    <a:cubicBezTo>
                      <a:pt x="125" y="313"/>
                      <a:pt x="147" y="413"/>
                      <a:pt x="159" y="459"/>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22" name="Freeform 146"/>
              <p:cNvSpPr>
                <a:spLocks/>
              </p:cNvSpPr>
              <p:nvPr/>
            </p:nvSpPr>
            <p:spPr bwMode="auto">
              <a:xfrm>
                <a:off x="2490" y="2091"/>
                <a:ext cx="18" cy="600"/>
              </a:xfrm>
              <a:custGeom>
                <a:avLst/>
                <a:gdLst>
                  <a:gd name="T0" fmla="*/ 0 w 18"/>
                  <a:gd name="T1" fmla="*/ 0 h 600"/>
                  <a:gd name="T2" fmla="*/ 18 w 18"/>
                  <a:gd name="T3" fmla="*/ 315 h 600"/>
                  <a:gd name="T4" fmla="*/ 3 w 18"/>
                  <a:gd name="T5" fmla="*/ 600 h 600"/>
                  <a:gd name="T6" fmla="*/ 0 60000 65536"/>
                  <a:gd name="T7" fmla="*/ 0 60000 65536"/>
                  <a:gd name="T8" fmla="*/ 0 60000 65536"/>
                </a:gdLst>
                <a:ahLst/>
                <a:cxnLst>
                  <a:cxn ang="T6">
                    <a:pos x="T0" y="T1"/>
                  </a:cxn>
                  <a:cxn ang="T7">
                    <a:pos x="T2" y="T3"/>
                  </a:cxn>
                  <a:cxn ang="T8">
                    <a:pos x="T4" y="T5"/>
                  </a:cxn>
                </a:cxnLst>
                <a:rect l="0" t="0" r="r" b="b"/>
                <a:pathLst>
                  <a:path w="18" h="600">
                    <a:moveTo>
                      <a:pt x="0" y="0"/>
                    </a:moveTo>
                    <a:cubicBezTo>
                      <a:pt x="2" y="52"/>
                      <a:pt x="18" y="215"/>
                      <a:pt x="18" y="315"/>
                    </a:cubicBezTo>
                    <a:cubicBezTo>
                      <a:pt x="18" y="415"/>
                      <a:pt x="6" y="541"/>
                      <a:pt x="3" y="600"/>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23" name="Freeform 147"/>
              <p:cNvSpPr>
                <a:spLocks/>
              </p:cNvSpPr>
              <p:nvPr/>
            </p:nvSpPr>
            <p:spPr bwMode="auto">
              <a:xfrm>
                <a:off x="2257" y="2772"/>
                <a:ext cx="218" cy="543"/>
              </a:xfrm>
              <a:custGeom>
                <a:avLst/>
                <a:gdLst>
                  <a:gd name="T0" fmla="*/ 218 w 219"/>
                  <a:gd name="T1" fmla="*/ 0 h 543"/>
                  <a:gd name="T2" fmla="*/ 122 w 219"/>
                  <a:gd name="T3" fmla="*/ 303 h 543"/>
                  <a:gd name="T4" fmla="*/ 0 w 219"/>
                  <a:gd name="T5" fmla="*/ 543 h 543"/>
                  <a:gd name="T6" fmla="*/ 0 60000 65536"/>
                  <a:gd name="T7" fmla="*/ 0 60000 65536"/>
                  <a:gd name="T8" fmla="*/ 0 60000 65536"/>
                </a:gdLst>
                <a:ahLst/>
                <a:cxnLst>
                  <a:cxn ang="T6">
                    <a:pos x="T0" y="T1"/>
                  </a:cxn>
                  <a:cxn ang="T7">
                    <a:pos x="T2" y="T3"/>
                  </a:cxn>
                  <a:cxn ang="T8">
                    <a:pos x="T4" y="T5"/>
                  </a:cxn>
                </a:cxnLst>
                <a:rect l="0" t="0" r="r" b="b"/>
                <a:pathLst>
                  <a:path w="219" h="543">
                    <a:moveTo>
                      <a:pt x="219" y="0"/>
                    </a:moveTo>
                    <a:cubicBezTo>
                      <a:pt x="203" y="50"/>
                      <a:pt x="160" y="212"/>
                      <a:pt x="123" y="303"/>
                    </a:cubicBezTo>
                    <a:cubicBezTo>
                      <a:pt x="86" y="394"/>
                      <a:pt x="26" y="493"/>
                      <a:pt x="0" y="543"/>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20577" name="Line 148"/>
              <p:cNvSpPr>
                <a:spLocks noChangeShapeType="1"/>
              </p:cNvSpPr>
              <p:nvPr/>
            </p:nvSpPr>
            <p:spPr bwMode="auto">
              <a:xfrm>
                <a:off x="2454" y="2784"/>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0325" name="Freeform 149"/>
              <p:cNvSpPr>
                <a:spLocks/>
              </p:cNvSpPr>
              <p:nvPr/>
            </p:nvSpPr>
            <p:spPr bwMode="auto">
              <a:xfrm>
                <a:off x="2418" y="2028"/>
                <a:ext cx="72" cy="63"/>
              </a:xfrm>
              <a:custGeom>
                <a:avLst/>
                <a:gdLst>
                  <a:gd name="T0" fmla="*/ 72 w 72"/>
                  <a:gd name="T1" fmla="*/ 63 h 63"/>
                  <a:gd name="T2" fmla="*/ 0 w 72"/>
                  <a:gd name="T3" fmla="*/ 0 h 63"/>
                  <a:gd name="T4" fmla="*/ 0 60000 65536"/>
                  <a:gd name="T5" fmla="*/ 0 60000 65536"/>
                </a:gdLst>
                <a:ahLst/>
                <a:cxnLst>
                  <a:cxn ang="T4">
                    <a:pos x="T0" y="T1"/>
                  </a:cxn>
                  <a:cxn ang="T5">
                    <a:pos x="T2" y="T3"/>
                  </a:cxn>
                </a:cxnLst>
                <a:rect l="0" t="0" r="r" b="b"/>
                <a:pathLst>
                  <a:path w="72" h="63">
                    <a:moveTo>
                      <a:pt x="72" y="63"/>
                    </a:moveTo>
                    <a:lnTo>
                      <a:pt x="0"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26" name="Freeform 150"/>
              <p:cNvSpPr>
                <a:spLocks/>
              </p:cNvSpPr>
              <p:nvPr/>
            </p:nvSpPr>
            <p:spPr bwMode="auto">
              <a:xfrm>
                <a:off x="1152" y="2035"/>
                <a:ext cx="205" cy="560"/>
              </a:xfrm>
              <a:custGeom>
                <a:avLst/>
                <a:gdLst>
                  <a:gd name="T0" fmla="*/ 205 w 204"/>
                  <a:gd name="T1" fmla="*/ 0 h 561"/>
                  <a:gd name="T2" fmla="*/ 0 w 204"/>
                  <a:gd name="T3" fmla="*/ 560 h 561"/>
                  <a:gd name="T4" fmla="*/ 0 60000 65536"/>
                  <a:gd name="T5" fmla="*/ 0 60000 65536"/>
                </a:gdLst>
                <a:ahLst/>
                <a:cxnLst>
                  <a:cxn ang="T4">
                    <a:pos x="T0" y="T1"/>
                  </a:cxn>
                  <a:cxn ang="T5">
                    <a:pos x="T2" y="T3"/>
                  </a:cxn>
                </a:cxnLst>
                <a:rect l="0" t="0" r="r" b="b"/>
                <a:pathLst>
                  <a:path w="204" h="561">
                    <a:moveTo>
                      <a:pt x="204" y="0"/>
                    </a:moveTo>
                    <a:lnTo>
                      <a:pt x="0" y="561"/>
                    </a:lnTo>
                  </a:path>
                </a:pathLst>
              </a:custGeom>
              <a:noFill/>
              <a:ln w="19050"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27" name="Freeform 151"/>
              <p:cNvSpPr>
                <a:spLocks/>
              </p:cNvSpPr>
              <p:nvPr/>
            </p:nvSpPr>
            <p:spPr bwMode="auto">
              <a:xfrm>
                <a:off x="2421" y="2703"/>
                <a:ext cx="60" cy="63"/>
              </a:xfrm>
              <a:custGeom>
                <a:avLst/>
                <a:gdLst>
                  <a:gd name="T0" fmla="*/ 60 w 60"/>
                  <a:gd name="T1" fmla="*/ 63 h 63"/>
                  <a:gd name="T2" fmla="*/ 0 w 60"/>
                  <a:gd name="T3" fmla="*/ 0 h 63"/>
                  <a:gd name="T4" fmla="*/ 0 60000 65536"/>
                  <a:gd name="T5" fmla="*/ 0 60000 65536"/>
                </a:gdLst>
                <a:ahLst/>
                <a:cxnLst>
                  <a:cxn ang="T4">
                    <a:pos x="T0" y="T1"/>
                  </a:cxn>
                  <a:cxn ang="T5">
                    <a:pos x="T2" y="T3"/>
                  </a:cxn>
                </a:cxnLst>
                <a:rect l="0" t="0" r="r" b="b"/>
                <a:pathLst>
                  <a:path w="60" h="63">
                    <a:moveTo>
                      <a:pt x="60" y="63"/>
                    </a:moveTo>
                    <a:lnTo>
                      <a:pt x="0"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28" name="Freeform 152"/>
              <p:cNvSpPr>
                <a:spLocks/>
              </p:cNvSpPr>
              <p:nvPr/>
            </p:nvSpPr>
            <p:spPr bwMode="auto">
              <a:xfrm>
                <a:off x="1849" y="1065"/>
                <a:ext cx="24" cy="73"/>
              </a:xfrm>
              <a:custGeom>
                <a:avLst/>
                <a:gdLst>
                  <a:gd name="T0" fmla="*/ 0 w 24"/>
                  <a:gd name="T1" fmla="*/ 0 h 72"/>
                  <a:gd name="T2" fmla="*/ 24 w 24"/>
                  <a:gd name="T3" fmla="*/ 73 h 72"/>
                  <a:gd name="T4" fmla="*/ 0 60000 65536"/>
                  <a:gd name="T5" fmla="*/ 0 60000 65536"/>
                </a:gdLst>
                <a:ahLst/>
                <a:cxnLst>
                  <a:cxn ang="T4">
                    <a:pos x="T0" y="T1"/>
                  </a:cxn>
                  <a:cxn ang="T5">
                    <a:pos x="T2" y="T3"/>
                  </a:cxn>
                </a:cxnLst>
                <a:rect l="0" t="0" r="r" b="b"/>
                <a:pathLst>
                  <a:path w="24" h="72">
                    <a:moveTo>
                      <a:pt x="0" y="0"/>
                    </a:moveTo>
                    <a:lnTo>
                      <a:pt x="24" y="72"/>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29" name="Freeform 153"/>
              <p:cNvSpPr>
                <a:spLocks/>
              </p:cNvSpPr>
              <p:nvPr/>
            </p:nvSpPr>
            <p:spPr bwMode="auto">
              <a:xfrm>
                <a:off x="1206" y="816"/>
                <a:ext cx="37" cy="73"/>
              </a:xfrm>
              <a:custGeom>
                <a:avLst/>
                <a:gdLst>
                  <a:gd name="T0" fmla="*/ 0 w 36"/>
                  <a:gd name="T1" fmla="*/ 0 h 72"/>
                  <a:gd name="T2" fmla="*/ 37 w 36"/>
                  <a:gd name="T3" fmla="*/ 73 h 72"/>
                  <a:gd name="T4" fmla="*/ 0 60000 65536"/>
                  <a:gd name="T5" fmla="*/ 0 60000 65536"/>
                </a:gdLst>
                <a:ahLst/>
                <a:cxnLst>
                  <a:cxn ang="T4">
                    <a:pos x="T0" y="T1"/>
                  </a:cxn>
                  <a:cxn ang="T5">
                    <a:pos x="T2" y="T3"/>
                  </a:cxn>
                </a:cxnLst>
                <a:rect l="0" t="0" r="r" b="b"/>
                <a:pathLst>
                  <a:path w="36" h="72">
                    <a:moveTo>
                      <a:pt x="0" y="0"/>
                    </a:moveTo>
                    <a:lnTo>
                      <a:pt x="36" y="72"/>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0" name="Freeform 154"/>
              <p:cNvSpPr>
                <a:spLocks/>
              </p:cNvSpPr>
              <p:nvPr/>
            </p:nvSpPr>
            <p:spPr bwMode="auto">
              <a:xfrm>
                <a:off x="1231" y="2019"/>
                <a:ext cx="119" cy="30"/>
              </a:xfrm>
              <a:custGeom>
                <a:avLst/>
                <a:gdLst>
                  <a:gd name="T0" fmla="*/ 119 w 120"/>
                  <a:gd name="T1" fmla="*/ 30 h 30"/>
                  <a:gd name="T2" fmla="*/ 0 w 120"/>
                  <a:gd name="T3" fmla="*/ 0 h 30"/>
                  <a:gd name="T4" fmla="*/ 0 60000 65536"/>
                  <a:gd name="T5" fmla="*/ 0 60000 65536"/>
                </a:gdLst>
                <a:ahLst/>
                <a:cxnLst>
                  <a:cxn ang="T4">
                    <a:pos x="T0" y="T1"/>
                  </a:cxn>
                  <a:cxn ang="T5">
                    <a:pos x="T2" y="T3"/>
                  </a:cxn>
                </a:cxnLst>
                <a:rect l="0" t="0" r="r" b="b"/>
                <a:pathLst>
                  <a:path w="120" h="30">
                    <a:moveTo>
                      <a:pt x="120" y="30"/>
                    </a:moveTo>
                    <a:lnTo>
                      <a:pt x="0" y="0"/>
                    </a:lnTo>
                  </a:path>
                </a:pathLst>
              </a:custGeom>
              <a:noFill/>
              <a:ln w="19050"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grpSp>
        <p:sp>
          <p:nvSpPr>
            <p:cNvPr id="50331" name="Freeform 155"/>
            <p:cNvSpPr>
              <a:spLocks/>
            </p:cNvSpPr>
            <p:nvPr/>
          </p:nvSpPr>
          <p:spPr bwMode="auto">
            <a:xfrm>
              <a:off x="2831" y="1824"/>
              <a:ext cx="675" cy="426"/>
            </a:xfrm>
            <a:custGeom>
              <a:avLst/>
              <a:gdLst>
                <a:gd name="T0" fmla="*/ 0 w 675"/>
                <a:gd name="T1" fmla="*/ 0 h 426"/>
                <a:gd name="T2" fmla="*/ 207 w 675"/>
                <a:gd name="T3" fmla="*/ 84 h 426"/>
                <a:gd name="T4" fmla="*/ 504 w 675"/>
                <a:gd name="T5" fmla="*/ 261 h 426"/>
                <a:gd name="T6" fmla="*/ 675 w 675"/>
                <a:gd name="T7" fmla="*/ 426 h 4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5" h="426">
                  <a:moveTo>
                    <a:pt x="0" y="0"/>
                  </a:moveTo>
                  <a:cubicBezTo>
                    <a:pt x="34" y="14"/>
                    <a:pt x="123" y="41"/>
                    <a:pt x="207" y="84"/>
                  </a:cubicBezTo>
                  <a:cubicBezTo>
                    <a:pt x="291" y="127"/>
                    <a:pt x="426" y="204"/>
                    <a:pt x="504" y="261"/>
                  </a:cubicBezTo>
                  <a:cubicBezTo>
                    <a:pt x="582" y="318"/>
                    <a:pt x="640" y="392"/>
                    <a:pt x="675" y="426"/>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2" name="Freeform 156"/>
            <p:cNvSpPr>
              <a:spLocks/>
            </p:cNvSpPr>
            <p:nvPr/>
          </p:nvSpPr>
          <p:spPr bwMode="auto">
            <a:xfrm>
              <a:off x="2857" y="2796"/>
              <a:ext cx="678" cy="556"/>
            </a:xfrm>
            <a:custGeom>
              <a:avLst/>
              <a:gdLst>
                <a:gd name="T0" fmla="*/ 0 w 678"/>
                <a:gd name="T1" fmla="*/ 0 h 556"/>
                <a:gd name="T2" fmla="*/ 228 w 678"/>
                <a:gd name="T3" fmla="*/ 102 h 556"/>
                <a:gd name="T4" fmla="*/ 498 w 678"/>
                <a:gd name="T5" fmla="*/ 306 h 556"/>
                <a:gd name="T6" fmla="*/ 678 w 678"/>
                <a:gd name="T7" fmla="*/ 556 h 5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8" h="556">
                  <a:moveTo>
                    <a:pt x="0" y="0"/>
                  </a:moveTo>
                  <a:cubicBezTo>
                    <a:pt x="38" y="17"/>
                    <a:pt x="145" y="51"/>
                    <a:pt x="228" y="102"/>
                  </a:cubicBezTo>
                  <a:cubicBezTo>
                    <a:pt x="311" y="153"/>
                    <a:pt x="423" y="230"/>
                    <a:pt x="498" y="306"/>
                  </a:cubicBezTo>
                  <a:cubicBezTo>
                    <a:pt x="573" y="382"/>
                    <a:pt x="641" y="504"/>
                    <a:pt x="678" y="556"/>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3" name="Freeform 157"/>
            <p:cNvSpPr>
              <a:spLocks/>
            </p:cNvSpPr>
            <p:nvPr/>
          </p:nvSpPr>
          <p:spPr bwMode="auto">
            <a:xfrm>
              <a:off x="3506" y="2256"/>
              <a:ext cx="84" cy="1104"/>
            </a:xfrm>
            <a:custGeom>
              <a:avLst/>
              <a:gdLst>
                <a:gd name="T0" fmla="*/ 0 w 83"/>
                <a:gd name="T1" fmla="*/ 0 h 1104"/>
                <a:gd name="T2" fmla="*/ 67 w 83"/>
                <a:gd name="T3" fmla="*/ 318 h 1104"/>
                <a:gd name="T4" fmla="*/ 79 w 83"/>
                <a:gd name="T5" fmla="*/ 735 h 1104"/>
                <a:gd name="T6" fmla="*/ 33 w 83"/>
                <a:gd name="T7" fmla="*/ 1104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04">
                  <a:moveTo>
                    <a:pt x="0" y="0"/>
                  </a:moveTo>
                  <a:cubicBezTo>
                    <a:pt x="11" y="53"/>
                    <a:pt x="53" y="196"/>
                    <a:pt x="66" y="318"/>
                  </a:cubicBezTo>
                  <a:cubicBezTo>
                    <a:pt x="79" y="440"/>
                    <a:pt x="83" y="604"/>
                    <a:pt x="78" y="735"/>
                  </a:cubicBezTo>
                  <a:cubicBezTo>
                    <a:pt x="73" y="866"/>
                    <a:pt x="42" y="1027"/>
                    <a:pt x="33" y="1104"/>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4" name="Freeform 158"/>
            <p:cNvSpPr>
              <a:spLocks/>
            </p:cNvSpPr>
            <p:nvPr/>
          </p:nvSpPr>
          <p:spPr bwMode="auto">
            <a:xfrm>
              <a:off x="2841" y="1824"/>
              <a:ext cx="57" cy="977"/>
            </a:xfrm>
            <a:custGeom>
              <a:avLst/>
              <a:gdLst>
                <a:gd name="T0" fmla="*/ 0 w 57"/>
                <a:gd name="T1" fmla="*/ 0 h 978"/>
                <a:gd name="T2" fmla="*/ 48 w 57"/>
                <a:gd name="T3" fmla="*/ 258 h 978"/>
                <a:gd name="T4" fmla="*/ 51 w 57"/>
                <a:gd name="T5" fmla="*/ 668 h 978"/>
                <a:gd name="T6" fmla="*/ 9 w 57"/>
                <a:gd name="T7" fmla="*/ 977 h 9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978">
                  <a:moveTo>
                    <a:pt x="0" y="0"/>
                  </a:moveTo>
                  <a:cubicBezTo>
                    <a:pt x="8" y="43"/>
                    <a:pt x="40" y="147"/>
                    <a:pt x="48" y="258"/>
                  </a:cubicBezTo>
                  <a:cubicBezTo>
                    <a:pt x="56" y="369"/>
                    <a:pt x="57" y="549"/>
                    <a:pt x="51" y="669"/>
                  </a:cubicBezTo>
                  <a:cubicBezTo>
                    <a:pt x="45" y="789"/>
                    <a:pt x="18" y="914"/>
                    <a:pt x="9" y="978"/>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5" name="Freeform 159"/>
            <p:cNvSpPr>
              <a:spLocks/>
            </p:cNvSpPr>
            <p:nvPr/>
          </p:nvSpPr>
          <p:spPr bwMode="auto">
            <a:xfrm>
              <a:off x="3516" y="2211"/>
              <a:ext cx="129" cy="41"/>
            </a:xfrm>
            <a:custGeom>
              <a:avLst/>
              <a:gdLst>
                <a:gd name="T0" fmla="*/ 0 w 129"/>
                <a:gd name="T1" fmla="*/ 41 h 42"/>
                <a:gd name="T2" fmla="*/ 129 w 129"/>
                <a:gd name="T3" fmla="*/ 0 h 42"/>
                <a:gd name="T4" fmla="*/ 0 60000 65536"/>
                <a:gd name="T5" fmla="*/ 0 60000 65536"/>
              </a:gdLst>
              <a:ahLst/>
              <a:cxnLst>
                <a:cxn ang="T4">
                  <a:pos x="T0" y="T1"/>
                </a:cxn>
                <a:cxn ang="T5">
                  <a:pos x="T2" y="T3"/>
                </a:cxn>
              </a:cxnLst>
              <a:rect l="0" t="0" r="r" b="b"/>
              <a:pathLst>
                <a:path w="129" h="42">
                  <a:moveTo>
                    <a:pt x="0" y="42"/>
                  </a:moveTo>
                  <a:lnTo>
                    <a:pt x="12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6" name="Freeform 160"/>
            <p:cNvSpPr>
              <a:spLocks/>
            </p:cNvSpPr>
            <p:nvPr/>
          </p:nvSpPr>
          <p:spPr bwMode="auto">
            <a:xfrm>
              <a:off x="3536" y="3281"/>
              <a:ext cx="109" cy="79"/>
            </a:xfrm>
            <a:custGeom>
              <a:avLst/>
              <a:gdLst>
                <a:gd name="T0" fmla="*/ 0 w 108"/>
                <a:gd name="T1" fmla="*/ 79 h 78"/>
                <a:gd name="T2" fmla="*/ 109 w 108"/>
                <a:gd name="T3" fmla="*/ 0 h 78"/>
                <a:gd name="T4" fmla="*/ 0 60000 65536"/>
                <a:gd name="T5" fmla="*/ 0 60000 65536"/>
              </a:gdLst>
              <a:ahLst/>
              <a:cxnLst>
                <a:cxn ang="T4">
                  <a:pos x="T0" y="T1"/>
                </a:cxn>
                <a:cxn ang="T5">
                  <a:pos x="T2" y="T3"/>
                </a:cxn>
              </a:cxnLst>
              <a:rect l="0" t="0" r="r" b="b"/>
              <a:pathLst>
                <a:path w="108" h="78">
                  <a:moveTo>
                    <a:pt x="0" y="78"/>
                  </a:moveTo>
                  <a:lnTo>
                    <a:pt x="108"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7" name="Freeform 161"/>
            <p:cNvSpPr>
              <a:spLocks/>
            </p:cNvSpPr>
            <p:nvPr/>
          </p:nvSpPr>
          <p:spPr bwMode="auto">
            <a:xfrm>
              <a:off x="2841" y="1794"/>
              <a:ext cx="104" cy="21"/>
            </a:xfrm>
            <a:custGeom>
              <a:avLst/>
              <a:gdLst>
                <a:gd name="T0" fmla="*/ 0 w 105"/>
                <a:gd name="T1" fmla="*/ 21 h 21"/>
                <a:gd name="T2" fmla="*/ 104 w 105"/>
                <a:gd name="T3" fmla="*/ 0 h 21"/>
                <a:gd name="T4" fmla="*/ 0 60000 65536"/>
                <a:gd name="T5" fmla="*/ 0 60000 65536"/>
              </a:gdLst>
              <a:ahLst/>
              <a:cxnLst>
                <a:cxn ang="T4">
                  <a:pos x="T0" y="T1"/>
                </a:cxn>
                <a:cxn ang="T5">
                  <a:pos x="T2" y="T3"/>
                </a:cxn>
              </a:cxnLst>
              <a:rect l="0" t="0" r="r" b="b"/>
              <a:pathLst>
                <a:path w="105" h="21">
                  <a:moveTo>
                    <a:pt x="0" y="21"/>
                  </a:moveTo>
                  <a:lnTo>
                    <a:pt x="105"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8" name="Freeform 162"/>
            <p:cNvSpPr>
              <a:spLocks/>
            </p:cNvSpPr>
            <p:nvPr/>
          </p:nvSpPr>
          <p:spPr bwMode="auto">
            <a:xfrm>
              <a:off x="2942" y="1794"/>
              <a:ext cx="703" cy="420"/>
            </a:xfrm>
            <a:custGeom>
              <a:avLst/>
              <a:gdLst>
                <a:gd name="T0" fmla="*/ 0 w 702"/>
                <a:gd name="T1" fmla="*/ 0 h 420"/>
                <a:gd name="T2" fmla="*/ 703 w 702"/>
                <a:gd name="T3" fmla="*/ 420 h 420"/>
                <a:gd name="T4" fmla="*/ 0 60000 65536"/>
                <a:gd name="T5" fmla="*/ 0 60000 65536"/>
              </a:gdLst>
              <a:ahLst/>
              <a:cxnLst>
                <a:cxn ang="T4">
                  <a:pos x="T0" y="T1"/>
                </a:cxn>
                <a:cxn ang="T5">
                  <a:pos x="T2" y="T3"/>
                </a:cxn>
              </a:cxnLst>
              <a:rect l="0" t="0" r="r" b="b"/>
              <a:pathLst>
                <a:path w="702" h="420">
                  <a:moveTo>
                    <a:pt x="0" y="0"/>
                  </a:moveTo>
                  <a:lnTo>
                    <a:pt x="702" y="42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39" name="Freeform 163"/>
            <p:cNvSpPr>
              <a:spLocks/>
            </p:cNvSpPr>
            <p:nvPr/>
          </p:nvSpPr>
          <p:spPr bwMode="auto">
            <a:xfrm>
              <a:off x="3647" y="2206"/>
              <a:ext cx="3" cy="1080"/>
            </a:xfrm>
            <a:custGeom>
              <a:avLst/>
              <a:gdLst>
                <a:gd name="T0" fmla="*/ 3 w 3"/>
                <a:gd name="T1" fmla="*/ 0 h 1080"/>
                <a:gd name="T2" fmla="*/ 0 w 3"/>
                <a:gd name="T3" fmla="*/ 1080 h 1080"/>
                <a:gd name="T4" fmla="*/ 0 60000 65536"/>
                <a:gd name="T5" fmla="*/ 0 60000 65536"/>
              </a:gdLst>
              <a:ahLst/>
              <a:cxnLst>
                <a:cxn ang="T4">
                  <a:pos x="T0" y="T1"/>
                </a:cxn>
                <a:cxn ang="T5">
                  <a:pos x="T2" y="T3"/>
                </a:cxn>
              </a:cxnLst>
              <a:rect l="0" t="0" r="r" b="b"/>
              <a:pathLst>
                <a:path w="3" h="1080">
                  <a:moveTo>
                    <a:pt x="3" y="0"/>
                  </a:moveTo>
                  <a:lnTo>
                    <a:pt x="0" y="108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40" name="Freeform 164"/>
            <p:cNvSpPr>
              <a:spLocks/>
            </p:cNvSpPr>
            <p:nvPr/>
          </p:nvSpPr>
          <p:spPr bwMode="auto">
            <a:xfrm>
              <a:off x="3228" y="2340"/>
              <a:ext cx="1711" cy="1260"/>
            </a:xfrm>
            <a:custGeom>
              <a:avLst/>
              <a:gdLst>
                <a:gd name="T0" fmla="*/ 0 w 1710"/>
                <a:gd name="T1" fmla="*/ 1260 h 1260"/>
                <a:gd name="T2" fmla="*/ 1711 w 1710"/>
                <a:gd name="T3" fmla="*/ 0 h 1260"/>
                <a:gd name="T4" fmla="*/ 0 60000 65536"/>
                <a:gd name="T5" fmla="*/ 0 60000 65536"/>
              </a:gdLst>
              <a:ahLst/>
              <a:cxnLst>
                <a:cxn ang="T4">
                  <a:pos x="T0" y="T1"/>
                </a:cxn>
                <a:cxn ang="T5">
                  <a:pos x="T2" y="T3"/>
                </a:cxn>
              </a:cxnLst>
              <a:rect l="0" t="0" r="r" b="b"/>
              <a:pathLst>
                <a:path w="1710" h="1260">
                  <a:moveTo>
                    <a:pt x="0" y="1260"/>
                  </a:moveTo>
                  <a:lnTo>
                    <a:pt x="1710" y="0"/>
                  </a:lnTo>
                </a:path>
              </a:pathLst>
            </a:custGeom>
            <a:noFill/>
            <a:ln w="952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41" name="Freeform 165"/>
            <p:cNvSpPr>
              <a:spLocks/>
            </p:cNvSpPr>
            <p:nvPr/>
          </p:nvSpPr>
          <p:spPr bwMode="auto">
            <a:xfrm>
              <a:off x="2541" y="1489"/>
              <a:ext cx="1905" cy="380"/>
            </a:xfrm>
            <a:custGeom>
              <a:avLst/>
              <a:gdLst>
                <a:gd name="T0" fmla="*/ 0 w 1905"/>
                <a:gd name="T1" fmla="*/ 380 h 381"/>
                <a:gd name="T2" fmla="*/ 1905 w 1905"/>
                <a:gd name="T3" fmla="*/ 0 h 381"/>
                <a:gd name="T4" fmla="*/ 0 60000 65536"/>
                <a:gd name="T5" fmla="*/ 0 60000 65536"/>
              </a:gdLst>
              <a:ahLst/>
              <a:cxnLst>
                <a:cxn ang="T4">
                  <a:pos x="T0" y="T1"/>
                </a:cxn>
                <a:cxn ang="T5">
                  <a:pos x="T2" y="T3"/>
                </a:cxn>
              </a:cxnLst>
              <a:rect l="0" t="0" r="r" b="b"/>
              <a:pathLst>
                <a:path w="1905" h="381">
                  <a:moveTo>
                    <a:pt x="0" y="381"/>
                  </a:moveTo>
                  <a:lnTo>
                    <a:pt x="1905" y="0"/>
                  </a:lnTo>
                </a:path>
              </a:pathLst>
            </a:custGeom>
            <a:noFill/>
            <a:ln w="952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42" name="Freeform 166"/>
            <p:cNvSpPr>
              <a:spLocks/>
            </p:cNvSpPr>
            <p:nvPr/>
          </p:nvSpPr>
          <p:spPr bwMode="auto">
            <a:xfrm>
              <a:off x="3155" y="1781"/>
              <a:ext cx="1788" cy="600"/>
            </a:xfrm>
            <a:custGeom>
              <a:avLst/>
              <a:gdLst>
                <a:gd name="T0" fmla="*/ 0 w 1788"/>
                <a:gd name="T1" fmla="*/ 600 h 600"/>
                <a:gd name="T2" fmla="*/ 1788 w 1788"/>
                <a:gd name="T3" fmla="*/ 0 h 600"/>
                <a:gd name="T4" fmla="*/ 0 60000 65536"/>
                <a:gd name="T5" fmla="*/ 0 60000 65536"/>
              </a:gdLst>
              <a:ahLst/>
              <a:cxnLst>
                <a:cxn ang="T4">
                  <a:pos x="T0" y="T1"/>
                </a:cxn>
                <a:cxn ang="T5">
                  <a:pos x="T2" y="T3"/>
                </a:cxn>
              </a:cxnLst>
              <a:rect l="0" t="0" r="r" b="b"/>
              <a:pathLst>
                <a:path w="1788" h="600">
                  <a:moveTo>
                    <a:pt x="0" y="600"/>
                  </a:moveTo>
                  <a:lnTo>
                    <a:pt x="1788" y="0"/>
                  </a:lnTo>
                </a:path>
              </a:pathLst>
            </a:custGeom>
            <a:noFill/>
            <a:ln w="952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43" name="Freeform 167"/>
            <p:cNvSpPr>
              <a:spLocks/>
            </p:cNvSpPr>
            <p:nvPr/>
          </p:nvSpPr>
          <p:spPr bwMode="auto">
            <a:xfrm>
              <a:off x="2556" y="2070"/>
              <a:ext cx="1865" cy="859"/>
            </a:xfrm>
            <a:custGeom>
              <a:avLst/>
              <a:gdLst>
                <a:gd name="T0" fmla="*/ 0 w 1866"/>
                <a:gd name="T1" fmla="*/ 859 h 858"/>
                <a:gd name="T2" fmla="*/ 1865 w 1866"/>
                <a:gd name="T3" fmla="*/ 0 h 858"/>
                <a:gd name="T4" fmla="*/ 0 60000 65536"/>
                <a:gd name="T5" fmla="*/ 0 60000 65536"/>
              </a:gdLst>
              <a:ahLst/>
              <a:cxnLst>
                <a:cxn ang="T4">
                  <a:pos x="T0" y="T1"/>
                </a:cxn>
                <a:cxn ang="T5">
                  <a:pos x="T2" y="T3"/>
                </a:cxn>
              </a:cxnLst>
              <a:rect l="0" t="0" r="r" b="b"/>
              <a:pathLst>
                <a:path w="1866" h="858">
                  <a:moveTo>
                    <a:pt x="0" y="858"/>
                  </a:moveTo>
                  <a:lnTo>
                    <a:pt x="1866" y="0"/>
                  </a:lnTo>
                </a:path>
              </a:pathLst>
            </a:custGeom>
            <a:noFill/>
            <a:ln w="952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44" name="Freeform 168"/>
            <p:cNvSpPr>
              <a:spLocks/>
            </p:cNvSpPr>
            <p:nvPr/>
          </p:nvSpPr>
          <p:spPr bwMode="auto">
            <a:xfrm>
              <a:off x="3516" y="2223"/>
              <a:ext cx="129" cy="1126"/>
            </a:xfrm>
            <a:custGeom>
              <a:avLst/>
              <a:gdLst>
                <a:gd name="T0" fmla="*/ 123 w 129"/>
                <a:gd name="T1" fmla="*/ 0 h 1125"/>
                <a:gd name="T2" fmla="*/ 129 w 129"/>
                <a:gd name="T3" fmla="*/ 1051 h 1125"/>
                <a:gd name="T4" fmla="*/ 36 w 129"/>
                <a:gd name="T5" fmla="*/ 1126 h 1125"/>
                <a:gd name="T6" fmla="*/ 81 w 129"/>
                <a:gd name="T7" fmla="*/ 799 h 1125"/>
                <a:gd name="T8" fmla="*/ 78 w 129"/>
                <a:gd name="T9" fmla="*/ 516 h 1125"/>
                <a:gd name="T10" fmla="*/ 54 w 129"/>
                <a:gd name="T11" fmla="*/ 252 h 1125"/>
                <a:gd name="T12" fmla="*/ 0 w 129"/>
                <a:gd name="T13" fmla="*/ 39 h 1125"/>
                <a:gd name="T14" fmla="*/ 123 w 129"/>
                <a:gd name="T15" fmla="*/ 0 h 11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 h="1125">
                  <a:moveTo>
                    <a:pt x="123" y="0"/>
                  </a:moveTo>
                  <a:lnTo>
                    <a:pt x="129" y="1050"/>
                  </a:lnTo>
                  <a:lnTo>
                    <a:pt x="36" y="1125"/>
                  </a:lnTo>
                  <a:lnTo>
                    <a:pt x="81" y="798"/>
                  </a:lnTo>
                  <a:lnTo>
                    <a:pt x="78" y="516"/>
                  </a:lnTo>
                  <a:lnTo>
                    <a:pt x="54" y="252"/>
                  </a:lnTo>
                  <a:lnTo>
                    <a:pt x="0" y="39"/>
                  </a:lnTo>
                  <a:lnTo>
                    <a:pt x="123" y="0"/>
                  </a:lnTo>
                  <a:close/>
                </a:path>
              </a:pathLst>
            </a:cu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45" name="Freeform 169"/>
            <p:cNvSpPr>
              <a:spLocks/>
            </p:cNvSpPr>
            <p:nvPr/>
          </p:nvSpPr>
          <p:spPr bwMode="auto">
            <a:xfrm>
              <a:off x="2853" y="1841"/>
              <a:ext cx="725" cy="1489"/>
            </a:xfrm>
            <a:custGeom>
              <a:avLst/>
              <a:gdLst>
                <a:gd name="T0" fmla="*/ 0 w 726"/>
                <a:gd name="T1" fmla="*/ 0 h 1488"/>
                <a:gd name="T2" fmla="*/ 99 w 726"/>
                <a:gd name="T3" fmla="*/ 33 h 1488"/>
                <a:gd name="T4" fmla="*/ 210 w 726"/>
                <a:gd name="T5" fmla="*/ 87 h 1488"/>
                <a:gd name="T6" fmla="*/ 416 w 726"/>
                <a:gd name="T7" fmla="*/ 198 h 1488"/>
                <a:gd name="T8" fmla="*/ 548 w 726"/>
                <a:gd name="T9" fmla="*/ 303 h 1488"/>
                <a:gd name="T10" fmla="*/ 644 w 726"/>
                <a:gd name="T11" fmla="*/ 417 h 1488"/>
                <a:gd name="T12" fmla="*/ 692 w 726"/>
                <a:gd name="T13" fmla="*/ 612 h 1488"/>
                <a:gd name="T14" fmla="*/ 716 w 726"/>
                <a:gd name="T15" fmla="*/ 805 h 1488"/>
                <a:gd name="T16" fmla="*/ 725 w 726"/>
                <a:gd name="T17" fmla="*/ 1093 h 1488"/>
                <a:gd name="T18" fmla="*/ 713 w 726"/>
                <a:gd name="T19" fmla="*/ 1294 h 1488"/>
                <a:gd name="T20" fmla="*/ 680 w 726"/>
                <a:gd name="T21" fmla="*/ 1489 h 1488"/>
                <a:gd name="T22" fmla="*/ 548 w 726"/>
                <a:gd name="T23" fmla="*/ 1303 h 1488"/>
                <a:gd name="T24" fmla="*/ 407 w 726"/>
                <a:gd name="T25" fmla="*/ 1171 h 1488"/>
                <a:gd name="T26" fmla="*/ 219 w 726"/>
                <a:gd name="T27" fmla="*/ 1039 h 1488"/>
                <a:gd name="T28" fmla="*/ 114 w 726"/>
                <a:gd name="T29" fmla="*/ 991 h 1488"/>
                <a:gd name="T30" fmla="*/ 9 w 726"/>
                <a:gd name="T31" fmla="*/ 949 h 1488"/>
                <a:gd name="T32" fmla="*/ 39 w 726"/>
                <a:gd name="T33" fmla="*/ 705 h 1488"/>
                <a:gd name="T34" fmla="*/ 54 w 726"/>
                <a:gd name="T35" fmla="*/ 507 h 1488"/>
                <a:gd name="T36" fmla="*/ 48 w 726"/>
                <a:gd name="T37" fmla="*/ 270 h 1488"/>
                <a:gd name="T38" fmla="*/ 27 w 726"/>
                <a:gd name="T39" fmla="*/ 126 h 1488"/>
                <a:gd name="T40" fmla="*/ 0 w 726"/>
                <a:gd name="T41" fmla="*/ 0 h 1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6" h="1488">
                  <a:moveTo>
                    <a:pt x="0" y="0"/>
                  </a:moveTo>
                  <a:lnTo>
                    <a:pt x="99" y="33"/>
                  </a:lnTo>
                  <a:lnTo>
                    <a:pt x="210" y="87"/>
                  </a:lnTo>
                  <a:lnTo>
                    <a:pt x="417" y="198"/>
                  </a:lnTo>
                  <a:lnTo>
                    <a:pt x="549" y="303"/>
                  </a:lnTo>
                  <a:lnTo>
                    <a:pt x="645" y="417"/>
                  </a:lnTo>
                  <a:lnTo>
                    <a:pt x="693" y="612"/>
                  </a:lnTo>
                  <a:lnTo>
                    <a:pt x="717" y="804"/>
                  </a:lnTo>
                  <a:lnTo>
                    <a:pt x="726" y="1092"/>
                  </a:lnTo>
                  <a:lnTo>
                    <a:pt x="714" y="1293"/>
                  </a:lnTo>
                  <a:lnTo>
                    <a:pt x="681" y="1488"/>
                  </a:lnTo>
                  <a:lnTo>
                    <a:pt x="549" y="1302"/>
                  </a:lnTo>
                  <a:lnTo>
                    <a:pt x="408" y="1170"/>
                  </a:lnTo>
                  <a:lnTo>
                    <a:pt x="219" y="1038"/>
                  </a:lnTo>
                  <a:lnTo>
                    <a:pt x="114" y="990"/>
                  </a:lnTo>
                  <a:lnTo>
                    <a:pt x="9" y="948"/>
                  </a:lnTo>
                  <a:lnTo>
                    <a:pt x="39" y="705"/>
                  </a:lnTo>
                  <a:lnTo>
                    <a:pt x="54" y="507"/>
                  </a:lnTo>
                  <a:lnTo>
                    <a:pt x="48" y="270"/>
                  </a:lnTo>
                  <a:lnTo>
                    <a:pt x="27" y="126"/>
                  </a:lnTo>
                  <a:lnTo>
                    <a:pt x="0" y="0"/>
                  </a:lnTo>
                  <a:close/>
                </a:path>
              </a:pathLst>
            </a:custGeom>
            <a:gradFill rotWithShape="0">
              <a:gsLst>
                <a:gs pos="0">
                  <a:srgbClr val="0000FF"/>
                </a:gs>
                <a:gs pos="100000">
                  <a:srgbClr val="000076"/>
                </a:gs>
              </a:gsLst>
              <a:path path="rect">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sp>
          <p:nvSpPr>
            <p:cNvPr id="50346" name="Freeform 170"/>
            <p:cNvSpPr>
              <a:spLocks/>
            </p:cNvSpPr>
            <p:nvPr/>
          </p:nvSpPr>
          <p:spPr bwMode="auto">
            <a:xfrm>
              <a:off x="2858" y="1800"/>
              <a:ext cx="760" cy="447"/>
            </a:xfrm>
            <a:custGeom>
              <a:avLst/>
              <a:gdLst>
                <a:gd name="T0" fmla="*/ 0 w 759"/>
                <a:gd name="T1" fmla="*/ 24 h 447"/>
                <a:gd name="T2" fmla="*/ 84 w 759"/>
                <a:gd name="T3" fmla="*/ 0 h 447"/>
                <a:gd name="T4" fmla="*/ 760 w 759"/>
                <a:gd name="T5" fmla="*/ 408 h 447"/>
                <a:gd name="T6" fmla="*/ 652 w 759"/>
                <a:gd name="T7" fmla="*/ 447 h 447"/>
                <a:gd name="T8" fmla="*/ 574 w 759"/>
                <a:gd name="T9" fmla="*/ 357 h 447"/>
                <a:gd name="T10" fmla="*/ 484 w 759"/>
                <a:gd name="T11" fmla="*/ 273 h 447"/>
                <a:gd name="T12" fmla="*/ 397 w 759"/>
                <a:gd name="T13" fmla="*/ 216 h 447"/>
                <a:gd name="T14" fmla="*/ 243 w 759"/>
                <a:gd name="T15" fmla="*/ 129 h 447"/>
                <a:gd name="T16" fmla="*/ 156 w 759"/>
                <a:gd name="T17" fmla="*/ 81 h 447"/>
                <a:gd name="T18" fmla="*/ 66 w 759"/>
                <a:gd name="T19" fmla="*/ 45 h 447"/>
                <a:gd name="T20" fmla="*/ 0 w 759"/>
                <a:gd name="T21" fmla="*/ 24 h 4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9" h="447">
                  <a:moveTo>
                    <a:pt x="0" y="24"/>
                  </a:moveTo>
                  <a:lnTo>
                    <a:pt x="84" y="0"/>
                  </a:lnTo>
                  <a:lnTo>
                    <a:pt x="759" y="408"/>
                  </a:lnTo>
                  <a:lnTo>
                    <a:pt x="651" y="447"/>
                  </a:lnTo>
                  <a:lnTo>
                    <a:pt x="573" y="357"/>
                  </a:lnTo>
                  <a:lnTo>
                    <a:pt x="483" y="273"/>
                  </a:lnTo>
                  <a:lnTo>
                    <a:pt x="396" y="216"/>
                  </a:lnTo>
                  <a:lnTo>
                    <a:pt x="243" y="129"/>
                  </a:lnTo>
                  <a:lnTo>
                    <a:pt x="156" y="81"/>
                  </a:lnTo>
                  <a:lnTo>
                    <a:pt x="66" y="45"/>
                  </a:lnTo>
                  <a:lnTo>
                    <a:pt x="0" y="24"/>
                  </a:lnTo>
                  <a:close/>
                </a:path>
              </a:pathLst>
            </a:cu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endParaRPr lang="it-IT"/>
            </a:p>
          </p:txBody>
        </p:sp>
      </p:grpSp>
      <p:graphicFrame>
        <p:nvGraphicFramePr>
          <p:cNvPr id="20484" name="Object 171"/>
          <p:cNvGraphicFramePr>
            <a:graphicFrameLocks noChangeAspect="1"/>
          </p:cNvGraphicFramePr>
          <p:nvPr/>
        </p:nvGraphicFramePr>
        <p:xfrm>
          <a:off x="5730875" y="3482975"/>
          <a:ext cx="2879725" cy="2479675"/>
        </p:xfrm>
        <a:graphic>
          <a:graphicData uri="http://schemas.openxmlformats.org/presentationml/2006/ole">
            <mc:AlternateContent xmlns:mc="http://schemas.openxmlformats.org/markup-compatibility/2006">
              <mc:Choice xmlns:v="urn:schemas-microsoft-com:vml" Requires="v">
                <p:oleObj spid="_x0000_s20653" name="Document" r:id="rId3" imgW="2501900" imgH="2146300" progId="Word.Document.8">
                  <p:embed/>
                </p:oleObj>
              </mc:Choice>
              <mc:Fallback>
                <p:oleObj name="Document" r:id="rId3" imgW="2501900" imgH="2146300" progId="Word.Document.8">
                  <p:embed/>
                  <p:pic>
                    <p:nvPicPr>
                      <p:cNvPr id="0" name="Object 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875" y="3482975"/>
                        <a:ext cx="2879725" cy="247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0349" name="Text Box 173"/>
          <p:cNvSpPr txBox="1">
            <a:spLocks noChangeArrowheads="1"/>
          </p:cNvSpPr>
          <p:nvPr/>
        </p:nvSpPr>
        <p:spPr bwMode="auto">
          <a:xfrm>
            <a:off x="4165600" y="1600200"/>
            <a:ext cx="4244975" cy="13112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i="1">
                <a:solidFill>
                  <a:srgbClr val="2106CC"/>
                </a:solidFill>
                <a:ea typeface="ＭＳ Ｐゴシック" charset="0"/>
              </a:rPr>
              <a:t>Mosaics of curved detector arrays can form a large focal plane array that can be curved to the specifications of the system</a:t>
            </a:r>
          </a:p>
        </p:txBody>
      </p:sp>
      <p:sp>
        <p:nvSpPr>
          <p:cNvPr id="50354" name="Text Box 178"/>
          <p:cNvSpPr txBox="1">
            <a:spLocks noChangeArrowheads="1"/>
          </p:cNvSpPr>
          <p:nvPr/>
        </p:nvSpPr>
        <p:spPr bwMode="auto">
          <a:xfrm>
            <a:off x="1676400" y="12954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bg1"/>
                </a:solidFill>
                <a:ea typeface="ＭＳ Ｐゴシック" charset="0"/>
              </a:rPr>
              <a:t>flat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l="2023" r="4552" b="20000"/>
          <a:stretch>
            <a:fillRect/>
          </a:stretch>
        </p:blipFill>
        <p:spPr bwMode="auto">
          <a:xfrm>
            <a:off x="4775200" y="3784600"/>
            <a:ext cx="4368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546100" y="50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2800" b="1">
                <a:solidFill>
                  <a:srgbClr val="0000E0"/>
                </a:solidFill>
                <a:ea typeface="ＭＳ Ｐゴシック" charset="0"/>
              </a:rPr>
              <a:t>Imaging Results of Thinned CFPA</a:t>
            </a:r>
          </a:p>
        </p:txBody>
      </p:sp>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l="1492" r="3978" b="30641"/>
          <a:stretch>
            <a:fillRect/>
          </a:stretch>
        </p:blipFill>
        <p:spPr bwMode="auto">
          <a:xfrm>
            <a:off x="0" y="703263"/>
            <a:ext cx="471487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p:cNvPicPr>
            <a:picLocks noChangeAspect="1" noChangeArrowheads="1"/>
          </p:cNvPicPr>
          <p:nvPr/>
        </p:nvPicPr>
        <p:blipFill>
          <a:blip r:embed="rId4">
            <a:extLst>
              <a:ext uri="{28A0092B-C50C-407E-A947-70E740481C1C}">
                <a14:useLocalDpi xmlns:a14="http://schemas.microsoft.com/office/drawing/2010/main" val="0"/>
              </a:ext>
            </a:extLst>
          </a:blip>
          <a:srcRect l="1700" b="30817"/>
          <a:stretch>
            <a:fillRect/>
          </a:stretch>
        </p:blipFill>
        <p:spPr bwMode="auto">
          <a:xfrm>
            <a:off x="4749800" y="658813"/>
            <a:ext cx="43942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p:cNvPicPr>
            <a:picLocks noChangeAspect="1" noChangeArrowheads="1"/>
          </p:cNvPicPr>
          <p:nvPr/>
        </p:nvPicPr>
        <p:blipFill>
          <a:blip r:embed="rId5">
            <a:extLst>
              <a:ext uri="{28A0092B-C50C-407E-A947-70E740481C1C}">
                <a14:useLocalDpi xmlns:a14="http://schemas.microsoft.com/office/drawing/2010/main" val="0"/>
              </a:ext>
            </a:extLst>
          </a:blip>
          <a:srcRect l="1866" r="5228" b="30237"/>
          <a:stretch>
            <a:fillRect/>
          </a:stretch>
        </p:blipFill>
        <p:spPr bwMode="auto">
          <a:xfrm>
            <a:off x="4787900" y="2305050"/>
            <a:ext cx="43561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p:cNvPicPr>
            <a:picLocks noChangeAspect="1" noChangeArrowheads="1"/>
          </p:cNvPicPr>
          <p:nvPr/>
        </p:nvPicPr>
        <p:blipFill>
          <a:blip r:embed="rId6">
            <a:extLst>
              <a:ext uri="{28A0092B-C50C-407E-A947-70E740481C1C}">
                <a14:useLocalDpi xmlns:a14="http://schemas.microsoft.com/office/drawing/2010/main" val="0"/>
              </a:ext>
            </a:extLst>
          </a:blip>
          <a:srcRect l="1404" r="5769" b="30197"/>
          <a:stretch>
            <a:fillRect/>
          </a:stretch>
        </p:blipFill>
        <p:spPr bwMode="auto">
          <a:xfrm>
            <a:off x="0" y="2290763"/>
            <a:ext cx="474027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p:cNvPicPr>
            <a:picLocks noChangeAspect="1" noChangeArrowheads="1"/>
          </p:cNvPicPr>
          <p:nvPr/>
        </p:nvPicPr>
        <p:blipFill>
          <a:blip r:embed="rId7">
            <a:extLst>
              <a:ext uri="{28A0092B-C50C-407E-A947-70E740481C1C}">
                <a14:useLocalDpi xmlns:a14="http://schemas.microsoft.com/office/drawing/2010/main" val="0"/>
              </a:ext>
            </a:extLst>
          </a:blip>
          <a:srcRect l="2176" r="4974" b="31076"/>
          <a:stretch>
            <a:fillRect/>
          </a:stretch>
        </p:blipFill>
        <p:spPr bwMode="auto">
          <a:xfrm>
            <a:off x="0" y="3783013"/>
            <a:ext cx="47275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76200"/>
            <a:ext cx="7772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eaLnBrk="1" hangingPunct="1">
              <a:defRPr/>
            </a:pPr>
            <a:r>
              <a:rPr lang="en-US" sz="2400" b="1" smtClean="0">
                <a:solidFill>
                  <a:srgbClr val="0000E0"/>
                </a:solidFill>
                <a:ea typeface="+mj-ea"/>
                <a:cs typeface="+mj-cs"/>
              </a:rPr>
              <a:t>Conforming Thinned Silicon</a:t>
            </a:r>
            <a:endParaRPr lang="en-US" sz="6600" smtClean="0">
              <a:solidFill>
                <a:srgbClr val="0000E0"/>
              </a:solidFill>
              <a:ea typeface="+mj-ea"/>
              <a:cs typeface="+mj-cs"/>
            </a:endParaRPr>
          </a:p>
        </p:txBody>
      </p:sp>
      <p:sp>
        <p:nvSpPr>
          <p:cNvPr id="31747" name="Text Box 3"/>
          <p:cNvSpPr txBox="1">
            <a:spLocks noChangeArrowheads="1"/>
          </p:cNvSpPr>
          <p:nvPr/>
        </p:nvSpPr>
        <p:spPr bwMode="auto">
          <a:xfrm>
            <a:off x="517525" y="4471988"/>
            <a:ext cx="8264525"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en-US">
                <a:ea typeface="ＭＳ Ｐゴシック" charset="0"/>
              </a:rPr>
              <a:t> Smaller arrays accommodate tighter ROCs, larger arrays require gentler ROCs,</a:t>
            </a:r>
          </a:p>
          <a:p>
            <a:pPr>
              <a:buFontTx/>
              <a:buChar char="•"/>
              <a:defRPr/>
            </a:pPr>
            <a:endParaRPr lang="en-US">
              <a:ea typeface="ＭＳ Ｐゴシック" charset="0"/>
            </a:endParaRPr>
          </a:p>
          <a:p>
            <a:pPr>
              <a:buFontTx/>
              <a:buChar char="•"/>
              <a:defRPr/>
            </a:pPr>
            <a:r>
              <a:rPr lang="en-US">
                <a:ea typeface="ＭＳ Ｐゴシック" charset="0"/>
              </a:rPr>
              <a:t> Mosaiced arrays can accommodate a larger range of ROCs</a:t>
            </a:r>
          </a:p>
          <a:p>
            <a:pPr>
              <a:buFontTx/>
              <a:buChar char="•"/>
              <a:defRPr/>
            </a:pPr>
            <a:endParaRPr lang="en-US">
              <a:ea typeface="ＭＳ Ｐゴシック" charset="0"/>
            </a:endParaRPr>
          </a:p>
          <a:p>
            <a:pPr>
              <a:buFontTx/>
              <a:buChar char="•"/>
              <a:defRPr/>
            </a:pPr>
            <a:r>
              <a:rPr lang="en-US">
                <a:ea typeface="ＭＳ Ｐゴシック" charset="0"/>
              </a:rPr>
              <a:t> Silicon has a mechanical deformation limit of 1.0 percent  </a:t>
            </a:r>
          </a:p>
          <a:p>
            <a:pPr>
              <a:buFontTx/>
              <a:buChar char="•"/>
              <a:defRPr/>
            </a:pPr>
            <a:endParaRPr lang="en-US">
              <a:ea typeface="ＭＳ Ｐゴシック" charset="0"/>
            </a:endParaRPr>
          </a:p>
          <a:p>
            <a:pPr>
              <a:buFontTx/>
              <a:buChar char="•"/>
              <a:defRPr/>
            </a:pPr>
            <a:r>
              <a:rPr lang="en-US">
                <a:ea typeface="ＭＳ Ｐゴシック" charset="0"/>
              </a:rPr>
              <a:t> Conforming a square array onto spherical substrate  </a:t>
            </a:r>
          </a:p>
        </p:txBody>
      </p:sp>
      <p:sp>
        <p:nvSpPr>
          <p:cNvPr id="22531" name="Rectangle 4"/>
          <p:cNvSpPr>
            <a:spLocks noChangeArrowheads="1"/>
          </p:cNvSpPr>
          <p:nvPr/>
        </p:nvSpPr>
        <p:spPr bwMode="auto">
          <a:xfrm>
            <a:off x="2517775" y="781050"/>
            <a:ext cx="4413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000000"/>
                </a:solidFill>
                <a:latin typeface="Times New Roman" pitchFamily="18" charset="0"/>
              </a:rPr>
              <a:t>Sharpest Radius of Curvature for 0.01 Strain</a:t>
            </a:r>
            <a:endParaRPr lang="en-US"/>
          </a:p>
        </p:txBody>
      </p:sp>
      <p:sp>
        <p:nvSpPr>
          <p:cNvPr id="22532" name="Rectangle 5"/>
          <p:cNvSpPr>
            <a:spLocks noChangeArrowheads="1"/>
          </p:cNvSpPr>
          <p:nvPr/>
        </p:nvSpPr>
        <p:spPr bwMode="auto">
          <a:xfrm>
            <a:off x="3644900" y="4164013"/>
            <a:ext cx="187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Times New Roman" pitchFamily="18" charset="0"/>
              </a:rPr>
              <a:t>Square Array Side (mm)</a:t>
            </a:r>
            <a:endParaRPr lang="en-US"/>
          </a:p>
        </p:txBody>
      </p:sp>
      <p:grpSp>
        <p:nvGrpSpPr>
          <p:cNvPr id="22533" name="Group 6"/>
          <p:cNvGrpSpPr>
            <a:grpSpLocks/>
          </p:cNvGrpSpPr>
          <p:nvPr/>
        </p:nvGrpSpPr>
        <p:grpSpPr bwMode="auto">
          <a:xfrm>
            <a:off x="1168400" y="1152525"/>
            <a:ext cx="6429375" cy="3048000"/>
            <a:chOff x="736" y="654"/>
            <a:chExt cx="4050" cy="1920"/>
          </a:xfrm>
        </p:grpSpPr>
        <p:sp>
          <p:nvSpPr>
            <p:cNvPr id="22534" name="Freeform 7"/>
            <p:cNvSpPr>
              <a:spLocks/>
            </p:cNvSpPr>
            <p:nvPr/>
          </p:nvSpPr>
          <p:spPr bwMode="auto">
            <a:xfrm>
              <a:off x="1158" y="703"/>
              <a:ext cx="3573" cy="1643"/>
            </a:xfrm>
            <a:custGeom>
              <a:avLst/>
              <a:gdLst>
                <a:gd name="T0" fmla="*/ 0 w 3573"/>
                <a:gd name="T1" fmla="*/ 0 h 1643"/>
                <a:gd name="T2" fmla="*/ 3573 w 3573"/>
                <a:gd name="T3" fmla="*/ 0 h 1643"/>
                <a:gd name="T4" fmla="*/ 3573 w 3573"/>
                <a:gd name="T5" fmla="*/ 1643 h 1643"/>
                <a:gd name="T6" fmla="*/ 0 w 3573"/>
                <a:gd name="T7" fmla="*/ 1643 h 1643"/>
                <a:gd name="T8" fmla="*/ 0 w 3573"/>
                <a:gd name="T9" fmla="*/ 0 h 1643"/>
                <a:gd name="T10" fmla="*/ 0 w 3573"/>
                <a:gd name="T11" fmla="*/ 0 h 16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73" h="1643">
                  <a:moveTo>
                    <a:pt x="0" y="0"/>
                  </a:moveTo>
                  <a:lnTo>
                    <a:pt x="3573" y="0"/>
                  </a:lnTo>
                  <a:lnTo>
                    <a:pt x="3573" y="1643"/>
                  </a:lnTo>
                  <a:lnTo>
                    <a:pt x="0" y="164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35" name="Freeform 8"/>
            <p:cNvSpPr>
              <a:spLocks/>
            </p:cNvSpPr>
            <p:nvPr/>
          </p:nvSpPr>
          <p:spPr bwMode="auto">
            <a:xfrm>
              <a:off x="1158" y="703"/>
              <a:ext cx="3573" cy="1"/>
            </a:xfrm>
            <a:custGeom>
              <a:avLst/>
              <a:gdLst>
                <a:gd name="T0" fmla="*/ 0 w 3573"/>
                <a:gd name="T1" fmla="*/ 0 h 1"/>
                <a:gd name="T2" fmla="*/ 3573 w 3573"/>
                <a:gd name="T3" fmla="*/ 0 h 1"/>
                <a:gd name="T4" fmla="*/ 0 w 3573"/>
                <a:gd name="T5" fmla="*/ 0 h 1"/>
                <a:gd name="T6" fmla="*/ 0 60000 65536"/>
                <a:gd name="T7" fmla="*/ 0 60000 65536"/>
                <a:gd name="T8" fmla="*/ 0 60000 65536"/>
              </a:gdLst>
              <a:ahLst/>
              <a:cxnLst>
                <a:cxn ang="T6">
                  <a:pos x="T0" y="T1"/>
                </a:cxn>
                <a:cxn ang="T7">
                  <a:pos x="T2" y="T3"/>
                </a:cxn>
                <a:cxn ang="T8">
                  <a:pos x="T4" y="T5"/>
                </a:cxn>
              </a:cxnLst>
              <a:rect l="0" t="0" r="r" b="b"/>
              <a:pathLst>
                <a:path w="3573" h="1">
                  <a:moveTo>
                    <a:pt x="0" y="0"/>
                  </a:moveTo>
                  <a:lnTo>
                    <a:pt x="357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36" name="Freeform 9"/>
            <p:cNvSpPr>
              <a:spLocks/>
            </p:cNvSpPr>
            <p:nvPr/>
          </p:nvSpPr>
          <p:spPr bwMode="auto">
            <a:xfrm>
              <a:off x="4731" y="703"/>
              <a:ext cx="1" cy="1643"/>
            </a:xfrm>
            <a:custGeom>
              <a:avLst/>
              <a:gdLst>
                <a:gd name="T0" fmla="*/ 0 w 1"/>
                <a:gd name="T1" fmla="*/ 0 h 1643"/>
                <a:gd name="T2" fmla="*/ 0 w 1"/>
                <a:gd name="T3" fmla="*/ 1643 h 1643"/>
                <a:gd name="T4" fmla="*/ 0 w 1"/>
                <a:gd name="T5" fmla="*/ 0 h 1643"/>
                <a:gd name="T6" fmla="*/ 0 60000 65536"/>
                <a:gd name="T7" fmla="*/ 0 60000 65536"/>
                <a:gd name="T8" fmla="*/ 0 60000 65536"/>
              </a:gdLst>
              <a:ahLst/>
              <a:cxnLst>
                <a:cxn ang="T6">
                  <a:pos x="T0" y="T1"/>
                </a:cxn>
                <a:cxn ang="T7">
                  <a:pos x="T2" y="T3"/>
                </a:cxn>
                <a:cxn ang="T8">
                  <a:pos x="T4" y="T5"/>
                </a:cxn>
              </a:cxnLst>
              <a:rect l="0" t="0" r="r" b="b"/>
              <a:pathLst>
                <a:path w="1" h="1643">
                  <a:moveTo>
                    <a:pt x="0" y="0"/>
                  </a:moveTo>
                  <a:lnTo>
                    <a:pt x="0" y="164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37" name="Line 10"/>
            <p:cNvSpPr>
              <a:spLocks noChangeShapeType="1"/>
            </p:cNvSpPr>
            <p:nvPr/>
          </p:nvSpPr>
          <p:spPr bwMode="auto">
            <a:xfrm flipH="1">
              <a:off x="1158" y="703"/>
              <a:ext cx="3563" cy="1"/>
            </a:xfrm>
            <a:prstGeom prst="line">
              <a:avLst/>
            </a:prstGeom>
            <a:noFill/>
            <a:ln w="1746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38" name="Line 11"/>
            <p:cNvSpPr>
              <a:spLocks noChangeShapeType="1"/>
            </p:cNvSpPr>
            <p:nvPr/>
          </p:nvSpPr>
          <p:spPr bwMode="auto">
            <a:xfrm flipV="1">
              <a:off x="4721" y="703"/>
              <a:ext cx="1" cy="1643"/>
            </a:xfrm>
            <a:prstGeom prst="line">
              <a:avLst/>
            </a:prstGeom>
            <a:noFill/>
            <a:ln w="1746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39" name="Freeform 12"/>
            <p:cNvSpPr>
              <a:spLocks/>
            </p:cNvSpPr>
            <p:nvPr/>
          </p:nvSpPr>
          <p:spPr bwMode="auto">
            <a:xfrm>
              <a:off x="1158" y="2346"/>
              <a:ext cx="3573" cy="1"/>
            </a:xfrm>
            <a:custGeom>
              <a:avLst/>
              <a:gdLst>
                <a:gd name="T0" fmla="*/ 3573 w 3573"/>
                <a:gd name="T1" fmla="*/ 0 h 1"/>
                <a:gd name="T2" fmla="*/ 0 w 3573"/>
                <a:gd name="T3" fmla="*/ 0 h 1"/>
                <a:gd name="T4" fmla="*/ 3573 w 3573"/>
                <a:gd name="T5" fmla="*/ 0 h 1"/>
                <a:gd name="T6" fmla="*/ 0 60000 65536"/>
                <a:gd name="T7" fmla="*/ 0 60000 65536"/>
                <a:gd name="T8" fmla="*/ 0 60000 65536"/>
              </a:gdLst>
              <a:ahLst/>
              <a:cxnLst>
                <a:cxn ang="T6">
                  <a:pos x="T0" y="T1"/>
                </a:cxn>
                <a:cxn ang="T7">
                  <a:pos x="T2" y="T3"/>
                </a:cxn>
                <a:cxn ang="T8">
                  <a:pos x="T4" y="T5"/>
                </a:cxn>
              </a:cxnLst>
              <a:rect l="0" t="0" r="r" b="b"/>
              <a:pathLst>
                <a:path w="3573" h="1">
                  <a:moveTo>
                    <a:pt x="3573" y="0"/>
                  </a:moveTo>
                  <a:lnTo>
                    <a:pt x="0" y="0"/>
                  </a:lnTo>
                  <a:lnTo>
                    <a:pt x="35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40" name="Freeform 13"/>
            <p:cNvSpPr>
              <a:spLocks/>
            </p:cNvSpPr>
            <p:nvPr/>
          </p:nvSpPr>
          <p:spPr bwMode="auto">
            <a:xfrm>
              <a:off x="1158" y="703"/>
              <a:ext cx="1" cy="1643"/>
            </a:xfrm>
            <a:custGeom>
              <a:avLst/>
              <a:gdLst>
                <a:gd name="T0" fmla="*/ 0 w 1"/>
                <a:gd name="T1" fmla="*/ 1643 h 1643"/>
                <a:gd name="T2" fmla="*/ 0 w 1"/>
                <a:gd name="T3" fmla="*/ 0 h 1643"/>
                <a:gd name="T4" fmla="*/ 0 w 1"/>
                <a:gd name="T5" fmla="*/ 1643 h 1643"/>
                <a:gd name="T6" fmla="*/ 0 60000 65536"/>
                <a:gd name="T7" fmla="*/ 0 60000 65536"/>
                <a:gd name="T8" fmla="*/ 0 60000 65536"/>
              </a:gdLst>
              <a:ahLst/>
              <a:cxnLst>
                <a:cxn ang="T6">
                  <a:pos x="T0" y="T1"/>
                </a:cxn>
                <a:cxn ang="T7">
                  <a:pos x="T2" y="T3"/>
                </a:cxn>
                <a:cxn ang="T8">
                  <a:pos x="T4" y="T5"/>
                </a:cxn>
              </a:cxnLst>
              <a:rect l="0" t="0" r="r" b="b"/>
              <a:pathLst>
                <a:path w="1" h="1643">
                  <a:moveTo>
                    <a:pt x="0" y="1643"/>
                  </a:moveTo>
                  <a:lnTo>
                    <a:pt x="0" y="0"/>
                  </a:lnTo>
                  <a:lnTo>
                    <a:pt x="0" y="16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41" name="Line 14"/>
            <p:cNvSpPr>
              <a:spLocks noChangeShapeType="1"/>
            </p:cNvSpPr>
            <p:nvPr/>
          </p:nvSpPr>
          <p:spPr bwMode="auto">
            <a:xfrm>
              <a:off x="1158" y="2346"/>
              <a:ext cx="3563" cy="1"/>
            </a:xfrm>
            <a:prstGeom prst="line">
              <a:avLst/>
            </a:prstGeom>
            <a:noFill/>
            <a:ln w="1746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42" name="Line 15"/>
            <p:cNvSpPr>
              <a:spLocks noChangeShapeType="1"/>
            </p:cNvSpPr>
            <p:nvPr/>
          </p:nvSpPr>
          <p:spPr bwMode="auto">
            <a:xfrm>
              <a:off x="1158" y="703"/>
              <a:ext cx="1" cy="1643"/>
            </a:xfrm>
            <a:prstGeom prst="line">
              <a:avLst/>
            </a:prstGeom>
            <a:noFill/>
            <a:ln w="1746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43" name="Freeform 16"/>
            <p:cNvSpPr>
              <a:spLocks/>
            </p:cNvSpPr>
            <p:nvPr/>
          </p:nvSpPr>
          <p:spPr bwMode="auto">
            <a:xfrm>
              <a:off x="1158" y="703"/>
              <a:ext cx="1" cy="1643"/>
            </a:xfrm>
            <a:custGeom>
              <a:avLst/>
              <a:gdLst>
                <a:gd name="T0" fmla="*/ 0 w 1"/>
                <a:gd name="T1" fmla="*/ 0 h 1643"/>
                <a:gd name="T2" fmla="*/ 0 w 1"/>
                <a:gd name="T3" fmla="*/ 1643 h 1643"/>
                <a:gd name="T4" fmla="*/ 0 w 1"/>
                <a:gd name="T5" fmla="*/ 0 h 1643"/>
                <a:gd name="T6" fmla="*/ 0 60000 65536"/>
                <a:gd name="T7" fmla="*/ 0 60000 65536"/>
                <a:gd name="T8" fmla="*/ 0 60000 65536"/>
              </a:gdLst>
              <a:ahLst/>
              <a:cxnLst>
                <a:cxn ang="T6">
                  <a:pos x="T0" y="T1"/>
                </a:cxn>
                <a:cxn ang="T7">
                  <a:pos x="T2" y="T3"/>
                </a:cxn>
                <a:cxn ang="T8">
                  <a:pos x="T4" y="T5"/>
                </a:cxn>
              </a:cxnLst>
              <a:rect l="0" t="0" r="r" b="b"/>
              <a:pathLst>
                <a:path w="1" h="1643">
                  <a:moveTo>
                    <a:pt x="0" y="0"/>
                  </a:moveTo>
                  <a:lnTo>
                    <a:pt x="0" y="164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44" name="Freeform 17"/>
            <p:cNvSpPr>
              <a:spLocks/>
            </p:cNvSpPr>
            <p:nvPr/>
          </p:nvSpPr>
          <p:spPr bwMode="auto">
            <a:xfrm>
              <a:off x="1125" y="2346"/>
              <a:ext cx="33" cy="1"/>
            </a:xfrm>
            <a:custGeom>
              <a:avLst/>
              <a:gdLst>
                <a:gd name="T0" fmla="*/ 0 w 33"/>
                <a:gd name="T1" fmla="*/ 0 h 1"/>
                <a:gd name="T2" fmla="*/ 33 w 33"/>
                <a:gd name="T3" fmla="*/ 0 h 1"/>
                <a:gd name="T4" fmla="*/ 0 w 33"/>
                <a:gd name="T5" fmla="*/ 0 h 1"/>
                <a:gd name="T6" fmla="*/ 0 60000 65536"/>
                <a:gd name="T7" fmla="*/ 0 60000 65536"/>
                <a:gd name="T8" fmla="*/ 0 60000 65536"/>
              </a:gdLst>
              <a:ahLst/>
              <a:cxnLst>
                <a:cxn ang="T6">
                  <a:pos x="T0" y="T1"/>
                </a:cxn>
                <a:cxn ang="T7">
                  <a:pos x="T2" y="T3"/>
                </a:cxn>
                <a:cxn ang="T8">
                  <a:pos x="T4" y="T5"/>
                </a:cxn>
              </a:cxnLst>
              <a:rect l="0" t="0" r="r" b="b"/>
              <a:pathLst>
                <a:path w="33" h="1">
                  <a:moveTo>
                    <a:pt x="0" y="0"/>
                  </a:moveTo>
                  <a:lnTo>
                    <a:pt x="3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45" name="Line 18"/>
            <p:cNvSpPr>
              <a:spLocks noChangeShapeType="1"/>
            </p:cNvSpPr>
            <p:nvPr/>
          </p:nvSpPr>
          <p:spPr bwMode="auto">
            <a:xfrm flipV="1">
              <a:off x="1158" y="703"/>
              <a:ext cx="1" cy="164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46" name="Line 19"/>
            <p:cNvSpPr>
              <a:spLocks noChangeShapeType="1"/>
            </p:cNvSpPr>
            <p:nvPr/>
          </p:nvSpPr>
          <p:spPr bwMode="auto">
            <a:xfrm flipH="1">
              <a:off x="1125" y="2346"/>
              <a:ext cx="3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47" name="Freeform 20"/>
            <p:cNvSpPr>
              <a:spLocks/>
            </p:cNvSpPr>
            <p:nvPr/>
          </p:nvSpPr>
          <p:spPr bwMode="auto">
            <a:xfrm>
              <a:off x="1125" y="2118"/>
              <a:ext cx="33" cy="1"/>
            </a:xfrm>
            <a:custGeom>
              <a:avLst/>
              <a:gdLst>
                <a:gd name="T0" fmla="*/ 0 w 33"/>
                <a:gd name="T1" fmla="*/ 0 h 1"/>
                <a:gd name="T2" fmla="*/ 33 w 33"/>
                <a:gd name="T3" fmla="*/ 0 h 1"/>
                <a:gd name="T4" fmla="*/ 0 w 33"/>
                <a:gd name="T5" fmla="*/ 0 h 1"/>
                <a:gd name="T6" fmla="*/ 0 60000 65536"/>
                <a:gd name="T7" fmla="*/ 0 60000 65536"/>
                <a:gd name="T8" fmla="*/ 0 60000 65536"/>
              </a:gdLst>
              <a:ahLst/>
              <a:cxnLst>
                <a:cxn ang="T6">
                  <a:pos x="T0" y="T1"/>
                </a:cxn>
                <a:cxn ang="T7">
                  <a:pos x="T2" y="T3"/>
                </a:cxn>
                <a:cxn ang="T8">
                  <a:pos x="T4" y="T5"/>
                </a:cxn>
              </a:cxnLst>
              <a:rect l="0" t="0" r="r" b="b"/>
              <a:pathLst>
                <a:path w="33" h="1">
                  <a:moveTo>
                    <a:pt x="0" y="0"/>
                  </a:moveTo>
                  <a:lnTo>
                    <a:pt x="3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48" name="Freeform 21"/>
            <p:cNvSpPr>
              <a:spLocks/>
            </p:cNvSpPr>
            <p:nvPr/>
          </p:nvSpPr>
          <p:spPr bwMode="auto">
            <a:xfrm>
              <a:off x="1125" y="1878"/>
              <a:ext cx="33" cy="1"/>
            </a:xfrm>
            <a:custGeom>
              <a:avLst/>
              <a:gdLst>
                <a:gd name="T0" fmla="*/ 0 w 33"/>
                <a:gd name="T1" fmla="*/ 0 h 1"/>
                <a:gd name="T2" fmla="*/ 33 w 33"/>
                <a:gd name="T3" fmla="*/ 0 h 1"/>
                <a:gd name="T4" fmla="*/ 0 w 33"/>
                <a:gd name="T5" fmla="*/ 0 h 1"/>
                <a:gd name="T6" fmla="*/ 0 60000 65536"/>
                <a:gd name="T7" fmla="*/ 0 60000 65536"/>
                <a:gd name="T8" fmla="*/ 0 60000 65536"/>
              </a:gdLst>
              <a:ahLst/>
              <a:cxnLst>
                <a:cxn ang="T6">
                  <a:pos x="T0" y="T1"/>
                </a:cxn>
                <a:cxn ang="T7">
                  <a:pos x="T2" y="T3"/>
                </a:cxn>
                <a:cxn ang="T8">
                  <a:pos x="T4" y="T5"/>
                </a:cxn>
              </a:cxnLst>
              <a:rect l="0" t="0" r="r" b="b"/>
              <a:pathLst>
                <a:path w="33" h="1">
                  <a:moveTo>
                    <a:pt x="0" y="0"/>
                  </a:moveTo>
                  <a:lnTo>
                    <a:pt x="3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49" name="Line 22"/>
            <p:cNvSpPr>
              <a:spLocks noChangeShapeType="1"/>
            </p:cNvSpPr>
            <p:nvPr/>
          </p:nvSpPr>
          <p:spPr bwMode="auto">
            <a:xfrm flipH="1">
              <a:off x="1125" y="2107"/>
              <a:ext cx="3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50" name="Line 23"/>
            <p:cNvSpPr>
              <a:spLocks noChangeShapeType="1"/>
            </p:cNvSpPr>
            <p:nvPr/>
          </p:nvSpPr>
          <p:spPr bwMode="auto">
            <a:xfrm flipH="1">
              <a:off x="1125" y="1878"/>
              <a:ext cx="3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51" name="Freeform 24"/>
            <p:cNvSpPr>
              <a:spLocks/>
            </p:cNvSpPr>
            <p:nvPr/>
          </p:nvSpPr>
          <p:spPr bwMode="auto">
            <a:xfrm>
              <a:off x="1125" y="1650"/>
              <a:ext cx="33" cy="1"/>
            </a:xfrm>
            <a:custGeom>
              <a:avLst/>
              <a:gdLst>
                <a:gd name="T0" fmla="*/ 0 w 33"/>
                <a:gd name="T1" fmla="*/ 0 h 1"/>
                <a:gd name="T2" fmla="*/ 33 w 33"/>
                <a:gd name="T3" fmla="*/ 0 h 1"/>
                <a:gd name="T4" fmla="*/ 0 w 33"/>
                <a:gd name="T5" fmla="*/ 0 h 1"/>
                <a:gd name="T6" fmla="*/ 0 60000 65536"/>
                <a:gd name="T7" fmla="*/ 0 60000 65536"/>
                <a:gd name="T8" fmla="*/ 0 60000 65536"/>
              </a:gdLst>
              <a:ahLst/>
              <a:cxnLst>
                <a:cxn ang="T6">
                  <a:pos x="T0" y="T1"/>
                </a:cxn>
                <a:cxn ang="T7">
                  <a:pos x="T2" y="T3"/>
                </a:cxn>
                <a:cxn ang="T8">
                  <a:pos x="T4" y="T5"/>
                </a:cxn>
              </a:cxnLst>
              <a:rect l="0" t="0" r="r" b="b"/>
              <a:pathLst>
                <a:path w="33" h="1">
                  <a:moveTo>
                    <a:pt x="0" y="0"/>
                  </a:moveTo>
                  <a:lnTo>
                    <a:pt x="3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52" name="Freeform 25"/>
            <p:cNvSpPr>
              <a:spLocks/>
            </p:cNvSpPr>
            <p:nvPr/>
          </p:nvSpPr>
          <p:spPr bwMode="auto">
            <a:xfrm>
              <a:off x="1125" y="1410"/>
              <a:ext cx="33" cy="1"/>
            </a:xfrm>
            <a:custGeom>
              <a:avLst/>
              <a:gdLst>
                <a:gd name="T0" fmla="*/ 0 w 33"/>
                <a:gd name="T1" fmla="*/ 0 h 1"/>
                <a:gd name="T2" fmla="*/ 33 w 33"/>
                <a:gd name="T3" fmla="*/ 0 h 1"/>
                <a:gd name="T4" fmla="*/ 0 w 33"/>
                <a:gd name="T5" fmla="*/ 0 h 1"/>
                <a:gd name="T6" fmla="*/ 0 60000 65536"/>
                <a:gd name="T7" fmla="*/ 0 60000 65536"/>
                <a:gd name="T8" fmla="*/ 0 60000 65536"/>
              </a:gdLst>
              <a:ahLst/>
              <a:cxnLst>
                <a:cxn ang="T6">
                  <a:pos x="T0" y="T1"/>
                </a:cxn>
                <a:cxn ang="T7">
                  <a:pos x="T2" y="T3"/>
                </a:cxn>
                <a:cxn ang="T8">
                  <a:pos x="T4" y="T5"/>
                </a:cxn>
              </a:cxnLst>
              <a:rect l="0" t="0" r="r" b="b"/>
              <a:pathLst>
                <a:path w="33" h="1">
                  <a:moveTo>
                    <a:pt x="0" y="0"/>
                  </a:moveTo>
                  <a:lnTo>
                    <a:pt x="3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53" name="Line 26"/>
            <p:cNvSpPr>
              <a:spLocks noChangeShapeType="1"/>
            </p:cNvSpPr>
            <p:nvPr/>
          </p:nvSpPr>
          <p:spPr bwMode="auto">
            <a:xfrm flipH="1">
              <a:off x="1125" y="1639"/>
              <a:ext cx="3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54" name="Line 27"/>
            <p:cNvSpPr>
              <a:spLocks noChangeShapeType="1"/>
            </p:cNvSpPr>
            <p:nvPr/>
          </p:nvSpPr>
          <p:spPr bwMode="auto">
            <a:xfrm flipH="1">
              <a:off x="1125" y="1400"/>
              <a:ext cx="3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55" name="Freeform 28"/>
            <p:cNvSpPr>
              <a:spLocks/>
            </p:cNvSpPr>
            <p:nvPr/>
          </p:nvSpPr>
          <p:spPr bwMode="auto">
            <a:xfrm>
              <a:off x="1125" y="1171"/>
              <a:ext cx="33" cy="1"/>
            </a:xfrm>
            <a:custGeom>
              <a:avLst/>
              <a:gdLst>
                <a:gd name="T0" fmla="*/ 0 w 33"/>
                <a:gd name="T1" fmla="*/ 0 h 1"/>
                <a:gd name="T2" fmla="*/ 33 w 33"/>
                <a:gd name="T3" fmla="*/ 0 h 1"/>
                <a:gd name="T4" fmla="*/ 0 w 33"/>
                <a:gd name="T5" fmla="*/ 0 h 1"/>
                <a:gd name="T6" fmla="*/ 0 60000 65536"/>
                <a:gd name="T7" fmla="*/ 0 60000 65536"/>
                <a:gd name="T8" fmla="*/ 0 60000 65536"/>
              </a:gdLst>
              <a:ahLst/>
              <a:cxnLst>
                <a:cxn ang="T6">
                  <a:pos x="T0" y="T1"/>
                </a:cxn>
                <a:cxn ang="T7">
                  <a:pos x="T2" y="T3"/>
                </a:cxn>
                <a:cxn ang="T8">
                  <a:pos x="T4" y="T5"/>
                </a:cxn>
              </a:cxnLst>
              <a:rect l="0" t="0" r="r" b="b"/>
              <a:pathLst>
                <a:path w="33" h="1">
                  <a:moveTo>
                    <a:pt x="0" y="0"/>
                  </a:moveTo>
                  <a:lnTo>
                    <a:pt x="3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56" name="Freeform 29"/>
            <p:cNvSpPr>
              <a:spLocks/>
            </p:cNvSpPr>
            <p:nvPr/>
          </p:nvSpPr>
          <p:spPr bwMode="auto">
            <a:xfrm>
              <a:off x="1125" y="943"/>
              <a:ext cx="33" cy="1"/>
            </a:xfrm>
            <a:custGeom>
              <a:avLst/>
              <a:gdLst>
                <a:gd name="T0" fmla="*/ 0 w 33"/>
                <a:gd name="T1" fmla="*/ 0 h 1"/>
                <a:gd name="T2" fmla="*/ 33 w 33"/>
                <a:gd name="T3" fmla="*/ 0 h 1"/>
                <a:gd name="T4" fmla="*/ 0 w 33"/>
                <a:gd name="T5" fmla="*/ 0 h 1"/>
                <a:gd name="T6" fmla="*/ 0 60000 65536"/>
                <a:gd name="T7" fmla="*/ 0 60000 65536"/>
                <a:gd name="T8" fmla="*/ 0 60000 65536"/>
              </a:gdLst>
              <a:ahLst/>
              <a:cxnLst>
                <a:cxn ang="T6">
                  <a:pos x="T0" y="T1"/>
                </a:cxn>
                <a:cxn ang="T7">
                  <a:pos x="T2" y="T3"/>
                </a:cxn>
                <a:cxn ang="T8">
                  <a:pos x="T4" y="T5"/>
                </a:cxn>
              </a:cxnLst>
              <a:rect l="0" t="0" r="r" b="b"/>
              <a:pathLst>
                <a:path w="33" h="1">
                  <a:moveTo>
                    <a:pt x="0" y="0"/>
                  </a:moveTo>
                  <a:lnTo>
                    <a:pt x="3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57" name="Line 30"/>
            <p:cNvSpPr>
              <a:spLocks noChangeShapeType="1"/>
            </p:cNvSpPr>
            <p:nvPr/>
          </p:nvSpPr>
          <p:spPr bwMode="auto">
            <a:xfrm flipH="1">
              <a:off x="1125" y="1171"/>
              <a:ext cx="3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58" name="Line 31"/>
            <p:cNvSpPr>
              <a:spLocks noChangeShapeType="1"/>
            </p:cNvSpPr>
            <p:nvPr/>
          </p:nvSpPr>
          <p:spPr bwMode="auto">
            <a:xfrm flipH="1">
              <a:off x="1125" y="932"/>
              <a:ext cx="3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59" name="Freeform 32"/>
            <p:cNvSpPr>
              <a:spLocks/>
            </p:cNvSpPr>
            <p:nvPr/>
          </p:nvSpPr>
          <p:spPr bwMode="auto">
            <a:xfrm>
              <a:off x="1125" y="703"/>
              <a:ext cx="33" cy="1"/>
            </a:xfrm>
            <a:custGeom>
              <a:avLst/>
              <a:gdLst>
                <a:gd name="T0" fmla="*/ 0 w 33"/>
                <a:gd name="T1" fmla="*/ 0 h 1"/>
                <a:gd name="T2" fmla="*/ 33 w 33"/>
                <a:gd name="T3" fmla="*/ 0 h 1"/>
                <a:gd name="T4" fmla="*/ 0 w 33"/>
                <a:gd name="T5" fmla="*/ 0 h 1"/>
                <a:gd name="T6" fmla="*/ 0 60000 65536"/>
                <a:gd name="T7" fmla="*/ 0 60000 65536"/>
                <a:gd name="T8" fmla="*/ 0 60000 65536"/>
              </a:gdLst>
              <a:ahLst/>
              <a:cxnLst>
                <a:cxn ang="T6">
                  <a:pos x="T0" y="T1"/>
                </a:cxn>
                <a:cxn ang="T7">
                  <a:pos x="T2" y="T3"/>
                </a:cxn>
                <a:cxn ang="T8">
                  <a:pos x="T4" y="T5"/>
                </a:cxn>
              </a:cxnLst>
              <a:rect l="0" t="0" r="r" b="b"/>
              <a:pathLst>
                <a:path w="33" h="1">
                  <a:moveTo>
                    <a:pt x="0" y="0"/>
                  </a:moveTo>
                  <a:lnTo>
                    <a:pt x="3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60" name="Freeform 33"/>
            <p:cNvSpPr>
              <a:spLocks/>
            </p:cNvSpPr>
            <p:nvPr/>
          </p:nvSpPr>
          <p:spPr bwMode="auto">
            <a:xfrm>
              <a:off x="1158" y="2346"/>
              <a:ext cx="3573" cy="1"/>
            </a:xfrm>
            <a:custGeom>
              <a:avLst/>
              <a:gdLst>
                <a:gd name="T0" fmla="*/ 0 w 3573"/>
                <a:gd name="T1" fmla="*/ 0 h 1"/>
                <a:gd name="T2" fmla="*/ 3573 w 3573"/>
                <a:gd name="T3" fmla="*/ 0 h 1"/>
                <a:gd name="T4" fmla="*/ 0 w 3573"/>
                <a:gd name="T5" fmla="*/ 0 h 1"/>
                <a:gd name="T6" fmla="*/ 0 60000 65536"/>
                <a:gd name="T7" fmla="*/ 0 60000 65536"/>
                <a:gd name="T8" fmla="*/ 0 60000 65536"/>
              </a:gdLst>
              <a:ahLst/>
              <a:cxnLst>
                <a:cxn ang="T6">
                  <a:pos x="T0" y="T1"/>
                </a:cxn>
                <a:cxn ang="T7">
                  <a:pos x="T2" y="T3"/>
                </a:cxn>
                <a:cxn ang="T8">
                  <a:pos x="T4" y="T5"/>
                </a:cxn>
              </a:cxnLst>
              <a:rect l="0" t="0" r="r" b="b"/>
              <a:pathLst>
                <a:path w="3573" h="1">
                  <a:moveTo>
                    <a:pt x="0" y="0"/>
                  </a:moveTo>
                  <a:lnTo>
                    <a:pt x="357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61" name="Line 34"/>
            <p:cNvSpPr>
              <a:spLocks noChangeShapeType="1"/>
            </p:cNvSpPr>
            <p:nvPr/>
          </p:nvSpPr>
          <p:spPr bwMode="auto">
            <a:xfrm flipH="1">
              <a:off x="1125" y="703"/>
              <a:ext cx="3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62" name="Line 35"/>
            <p:cNvSpPr>
              <a:spLocks noChangeShapeType="1"/>
            </p:cNvSpPr>
            <p:nvPr/>
          </p:nvSpPr>
          <p:spPr bwMode="auto">
            <a:xfrm flipH="1">
              <a:off x="1158" y="2346"/>
              <a:ext cx="356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63" name="Freeform 36"/>
            <p:cNvSpPr>
              <a:spLocks/>
            </p:cNvSpPr>
            <p:nvPr/>
          </p:nvSpPr>
          <p:spPr bwMode="auto">
            <a:xfrm>
              <a:off x="1158" y="2346"/>
              <a:ext cx="1" cy="33"/>
            </a:xfrm>
            <a:custGeom>
              <a:avLst/>
              <a:gdLst>
                <a:gd name="T0" fmla="*/ 0 w 1"/>
                <a:gd name="T1" fmla="*/ 33 h 33"/>
                <a:gd name="T2" fmla="*/ 0 w 1"/>
                <a:gd name="T3" fmla="*/ 0 h 33"/>
                <a:gd name="T4" fmla="*/ 0 w 1"/>
                <a:gd name="T5" fmla="*/ 33 h 33"/>
                <a:gd name="T6" fmla="*/ 0 60000 65536"/>
                <a:gd name="T7" fmla="*/ 0 60000 65536"/>
                <a:gd name="T8" fmla="*/ 0 60000 65536"/>
              </a:gdLst>
              <a:ahLst/>
              <a:cxnLst>
                <a:cxn ang="T6">
                  <a:pos x="T0" y="T1"/>
                </a:cxn>
                <a:cxn ang="T7">
                  <a:pos x="T2" y="T3"/>
                </a:cxn>
                <a:cxn ang="T8">
                  <a:pos x="T4" y="T5"/>
                </a:cxn>
              </a:cxnLst>
              <a:rect l="0" t="0" r="r" b="b"/>
              <a:pathLst>
                <a:path w="1" h="33">
                  <a:moveTo>
                    <a:pt x="0" y="33"/>
                  </a:moveTo>
                  <a:lnTo>
                    <a:pt x="0" y="0"/>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64" name="Freeform 37"/>
            <p:cNvSpPr>
              <a:spLocks/>
            </p:cNvSpPr>
            <p:nvPr/>
          </p:nvSpPr>
          <p:spPr bwMode="auto">
            <a:xfrm>
              <a:off x="1877" y="2346"/>
              <a:ext cx="1" cy="33"/>
            </a:xfrm>
            <a:custGeom>
              <a:avLst/>
              <a:gdLst>
                <a:gd name="T0" fmla="*/ 0 w 1"/>
                <a:gd name="T1" fmla="*/ 33 h 33"/>
                <a:gd name="T2" fmla="*/ 0 w 1"/>
                <a:gd name="T3" fmla="*/ 0 h 33"/>
                <a:gd name="T4" fmla="*/ 0 w 1"/>
                <a:gd name="T5" fmla="*/ 33 h 33"/>
                <a:gd name="T6" fmla="*/ 0 60000 65536"/>
                <a:gd name="T7" fmla="*/ 0 60000 65536"/>
                <a:gd name="T8" fmla="*/ 0 60000 65536"/>
              </a:gdLst>
              <a:ahLst/>
              <a:cxnLst>
                <a:cxn ang="T6">
                  <a:pos x="T0" y="T1"/>
                </a:cxn>
                <a:cxn ang="T7">
                  <a:pos x="T2" y="T3"/>
                </a:cxn>
                <a:cxn ang="T8">
                  <a:pos x="T4" y="T5"/>
                </a:cxn>
              </a:cxnLst>
              <a:rect l="0" t="0" r="r" b="b"/>
              <a:pathLst>
                <a:path w="1" h="33">
                  <a:moveTo>
                    <a:pt x="0" y="33"/>
                  </a:moveTo>
                  <a:lnTo>
                    <a:pt x="0" y="0"/>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65" name="Line 38"/>
            <p:cNvSpPr>
              <a:spLocks noChangeShapeType="1"/>
            </p:cNvSpPr>
            <p:nvPr/>
          </p:nvSpPr>
          <p:spPr bwMode="auto">
            <a:xfrm>
              <a:off x="1158" y="2346"/>
              <a:ext cx="1" cy="3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66" name="Line 39"/>
            <p:cNvSpPr>
              <a:spLocks noChangeShapeType="1"/>
            </p:cNvSpPr>
            <p:nvPr/>
          </p:nvSpPr>
          <p:spPr bwMode="auto">
            <a:xfrm>
              <a:off x="1866" y="2346"/>
              <a:ext cx="1" cy="3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67" name="Freeform 40"/>
            <p:cNvSpPr>
              <a:spLocks/>
            </p:cNvSpPr>
            <p:nvPr/>
          </p:nvSpPr>
          <p:spPr bwMode="auto">
            <a:xfrm>
              <a:off x="2585" y="2346"/>
              <a:ext cx="1" cy="33"/>
            </a:xfrm>
            <a:custGeom>
              <a:avLst/>
              <a:gdLst>
                <a:gd name="T0" fmla="*/ 0 w 1"/>
                <a:gd name="T1" fmla="*/ 33 h 33"/>
                <a:gd name="T2" fmla="*/ 0 w 1"/>
                <a:gd name="T3" fmla="*/ 0 h 33"/>
                <a:gd name="T4" fmla="*/ 0 w 1"/>
                <a:gd name="T5" fmla="*/ 33 h 33"/>
                <a:gd name="T6" fmla="*/ 0 60000 65536"/>
                <a:gd name="T7" fmla="*/ 0 60000 65536"/>
                <a:gd name="T8" fmla="*/ 0 60000 65536"/>
              </a:gdLst>
              <a:ahLst/>
              <a:cxnLst>
                <a:cxn ang="T6">
                  <a:pos x="T0" y="T1"/>
                </a:cxn>
                <a:cxn ang="T7">
                  <a:pos x="T2" y="T3"/>
                </a:cxn>
                <a:cxn ang="T8">
                  <a:pos x="T4" y="T5"/>
                </a:cxn>
              </a:cxnLst>
              <a:rect l="0" t="0" r="r" b="b"/>
              <a:pathLst>
                <a:path w="1" h="33">
                  <a:moveTo>
                    <a:pt x="0" y="33"/>
                  </a:moveTo>
                  <a:lnTo>
                    <a:pt x="0" y="0"/>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68" name="Freeform 41"/>
            <p:cNvSpPr>
              <a:spLocks/>
            </p:cNvSpPr>
            <p:nvPr/>
          </p:nvSpPr>
          <p:spPr bwMode="auto">
            <a:xfrm>
              <a:off x="3304" y="2346"/>
              <a:ext cx="1" cy="33"/>
            </a:xfrm>
            <a:custGeom>
              <a:avLst/>
              <a:gdLst>
                <a:gd name="T0" fmla="*/ 0 w 1"/>
                <a:gd name="T1" fmla="*/ 33 h 33"/>
                <a:gd name="T2" fmla="*/ 0 w 1"/>
                <a:gd name="T3" fmla="*/ 0 h 33"/>
                <a:gd name="T4" fmla="*/ 0 w 1"/>
                <a:gd name="T5" fmla="*/ 33 h 33"/>
                <a:gd name="T6" fmla="*/ 0 60000 65536"/>
                <a:gd name="T7" fmla="*/ 0 60000 65536"/>
                <a:gd name="T8" fmla="*/ 0 60000 65536"/>
              </a:gdLst>
              <a:ahLst/>
              <a:cxnLst>
                <a:cxn ang="T6">
                  <a:pos x="T0" y="T1"/>
                </a:cxn>
                <a:cxn ang="T7">
                  <a:pos x="T2" y="T3"/>
                </a:cxn>
                <a:cxn ang="T8">
                  <a:pos x="T4" y="T5"/>
                </a:cxn>
              </a:cxnLst>
              <a:rect l="0" t="0" r="r" b="b"/>
              <a:pathLst>
                <a:path w="1" h="33">
                  <a:moveTo>
                    <a:pt x="0" y="33"/>
                  </a:moveTo>
                  <a:lnTo>
                    <a:pt x="0" y="0"/>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69" name="Line 42"/>
            <p:cNvSpPr>
              <a:spLocks noChangeShapeType="1"/>
            </p:cNvSpPr>
            <p:nvPr/>
          </p:nvSpPr>
          <p:spPr bwMode="auto">
            <a:xfrm>
              <a:off x="2585" y="2346"/>
              <a:ext cx="1" cy="3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70" name="Line 43"/>
            <p:cNvSpPr>
              <a:spLocks noChangeShapeType="1"/>
            </p:cNvSpPr>
            <p:nvPr/>
          </p:nvSpPr>
          <p:spPr bwMode="auto">
            <a:xfrm>
              <a:off x="3293" y="2346"/>
              <a:ext cx="1" cy="3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71" name="Freeform 44"/>
            <p:cNvSpPr>
              <a:spLocks/>
            </p:cNvSpPr>
            <p:nvPr/>
          </p:nvSpPr>
          <p:spPr bwMode="auto">
            <a:xfrm>
              <a:off x="4012" y="2346"/>
              <a:ext cx="1" cy="33"/>
            </a:xfrm>
            <a:custGeom>
              <a:avLst/>
              <a:gdLst>
                <a:gd name="T0" fmla="*/ 0 w 1"/>
                <a:gd name="T1" fmla="*/ 33 h 33"/>
                <a:gd name="T2" fmla="*/ 0 w 1"/>
                <a:gd name="T3" fmla="*/ 0 h 33"/>
                <a:gd name="T4" fmla="*/ 0 w 1"/>
                <a:gd name="T5" fmla="*/ 33 h 33"/>
                <a:gd name="T6" fmla="*/ 0 60000 65536"/>
                <a:gd name="T7" fmla="*/ 0 60000 65536"/>
                <a:gd name="T8" fmla="*/ 0 60000 65536"/>
              </a:gdLst>
              <a:ahLst/>
              <a:cxnLst>
                <a:cxn ang="T6">
                  <a:pos x="T0" y="T1"/>
                </a:cxn>
                <a:cxn ang="T7">
                  <a:pos x="T2" y="T3"/>
                </a:cxn>
                <a:cxn ang="T8">
                  <a:pos x="T4" y="T5"/>
                </a:cxn>
              </a:cxnLst>
              <a:rect l="0" t="0" r="r" b="b"/>
              <a:pathLst>
                <a:path w="1" h="33">
                  <a:moveTo>
                    <a:pt x="0" y="33"/>
                  </a:moveTo>
                  <a:lnTo>
                    <a:pt x="0" y="0"/>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72" name="Freeform 45"/>
            <p:cNvSpPr>
              <a:spLocks/>
            </p:cNvSpPr>
            <p:nvPr/>
          </p:nvSpPr>
          <p:spPr bwMode="auto">
            <a:xfrm>
              <a:off x="4731" y="2346"/>
              <a:ext cx="1" cy="33"/>
            </a:xfrm>
            <a:custGeom>
              <a:avLst/>
              <a:gdLst>
                <a:gd name="T0" fmla="*/ 0 w 1"/>
                <a:gd name="T1" fmla="*/ 33 h 33"/>
                <a:gd name="T2" fmla="*/ 0 w 1"/>
                <a:gd name="T3" fmla="*/ 0 h 33"/>
                <a:gd name="T4" fmla="*/ 0 w 1"/>
                <a:gd name="T5" fmla="*/ 33 h 33"/>
                <a:gd name="T6" fmla="*/ 0 60000 65536"/>
                <a:gd name="T7" fmla="*/ 0 60000 65536"/>
                <a:gd name="T8" fmla="*/ 0 60000 65536"/>
              </a:gdLst>
              <a:ahLst/>
              <a:cxnLst>
                <a:cxn ang="T6">
                  <a:pos x="T0" y="T1"/>
                </a:cxn>
                <a:cxn ang="T7">
                  <a:pos x="T2" y="T3"/>
                </a:cxn>
                <a:cxn ang="T8">
                  <a:pos x="T4" y="T5"/>
                </a:cxn>
              </a:cxnLst>
              <a:rect l="0" t="0" r="r" b="b"/>
              <a:pathLst>
                <a:path w="1" h="33">
                  <a:moveTo>
                    <a:pt x="0" y="33"/>
                  </a:moveTo>
                  <a:lnTo>
                    <a:pt x="0" y="0"/>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73" name="Line 46"/>
            <p:cNvSpPr>
              <a:spLocks noChangeShapeType="1"/>
            </p:cNvSpPr>
            <p:nvPr/>
          </p:nvSpPr>
          <p:spPr bwMode="auto">
            <a:xfrm>
              <a:off x="4012" y="2346"/>
              <a:ext cx="1" cy="3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74" name="Line 47"/>
            <p:cNvSpPr>
              <a:spLocks noChangeShapeType="1"/>
            </p:cNvSpPr>
            <p:nvPr/>
          </p:nvSpPr>
          <p:spPr bwMode="auto">
            <a:xfrm>
              <a:off x="4721" y="2346"/>
              <a:ext cx="1" cy="3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575" name="Freeform 48"/>
            <p:cNvSpPr>
              <a:spLocks/>
            </p:cNvSpPr>
            <p:nvPr/>
          </p:nvSpPr>
          <p:spPr bwMode="auto">
            <a:xfrm>
              <a:off x="1147" y="2335"/>
              <a:ext cx="33" cy="33"/>
            </a:xfrm>
            <a:custGeom>
              <a:avLst/>
              <a:gdLst>
                <a:gd name="T0" fmla="*/ 11 w 33"/>
                <a:gd name="T1" fmla="*/ 0 h 33"/>
                <a:gd name="T2" fmla="*/ 33 w 33"/>
                <a:gd name="T3" fmla="*/ 11 h 33"/>
                <a:gd name="T4" fmla="*/ 11 w 33"/>
                <a:gd name="T5" fmla="*/ 33 h 33"/>
                <a:gd name="T6" fmla="*/ 0 w 33"/>
                <a:gd name="T7" fmla="*/ 11 h 33"/>
                <a:gd name="T8" fmla="*/ 11 w 33"/>
                <a:gd name="T9" fmla="*/ 0 h 33"/>
                <a:gd name="T10" fmla="*/ 11 w 33"/>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11" y="0"/>
                  </a:moveTo>
                  <a:lnTo>
                    <a:pt x="33" y="11"/>
                  </a:lnTo>
                  <a:lnTo>
                    <a:pt x="11" y="33"/>
                  </a:lnTo>
                  <a:lnTo>
                    <a:pt x="0" y="11"/>
                  </a:lnTo>
                  <a:lnTo>
                    <a:pt x="11" y="0"/>
                  </a:lnTo>
                  <a:close/>
                </a:path>
              </a:pathLst>
            </a:custGeom>
            <a:solidFill>
              <a:srgbClr val="000080"/>
            </a:solidFill>
            <a:ln w="17463">
              <a:solidFill>
                <a:srgbClr val="000080"/>
              </a:solidFill>
              <a:prstDash val="solid"/>
              <a:round/>
              <a:headEnd/>
              <a:tailEnd/>
            </a:ln>
          </p:spPr>
          <p:txBody>
            <a:bodyPr/>
            <a:lstStyle/>
            <a:p>
              <a:endParaRPr lang="it-IT"/>
            </a:p>
          </p:txBody>
        </p:sp>
        <p:sp>
          <p:nvSpPr>
            <p:cNvPr id="22576" name="Freeform 49"/>
            <p:cNvSpPr>
              <a:spLocks/>
            </p:cNvSpPr>
            <p:nvPr/>
          </p:nvSpPr>
          <p:spPr bwMode="auto">
            <a:xfrm>
              <a:off x="1507" y="2172"/>
              <a:ext cx="32" cy="33"/>
            </a:xfrm>
            <a:custGeom>
              <a:avLst/>
              <a:gdLst>
                <a:gd name="T0" fmla="*/ 10 w 32"/>
                <a:gd name="T1" fmla="*/ 0 h 33"/>
                <a:gd name="T2" fmla="*/ 32 w 32"/>
                <a:gd name="T3" fmla="*/ 11 h 33"/>
                <a:gd name="T4" fmla="*/ 10 w 32"/>
                <a:gd name="T5" fmla="*/ 33 h 33"/>
                <a:gd name="T6" fmla="*/ 0 w 32"/>
                <a:gd name="T7" fmla="*/ 11 h 33"/>
                <a:gd name="T8" fmla="*/ 10 w 32"/>
                <a:gd name="T9" fmla="*/ 0 h 33"/>
                <a:gd name="T10" fmla="*/ 10 w 32"/>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3">
                  <a:moveTo>
                    <a:pt x="10" y="0"/>
                  </a:moveTo>
                  <a:lnTo>
                    <a:pt x="32" y="11"/>
                  </a:lnTo>
                  <a:lnTo>
                    <a:pt x="10" y="33"/>
                  </a:lnTo>
                  <a:lnTo>
                    <a:pt x="0" y="11"/>
                  </a:lnTo>
                  <a:lnTo>
                    <a:pt x="10" y="0"/>
                  </a:lnTo>
                  <a:close/>
                </a:path>
              </a:pathLst>
            </a:custGeom>
            <a:solidFill>
              <a:srgbClr val="000080"/>
            </a:solidFill>
            <a:ln w="17463">
              <a:solidFill>
                <a:srgbClr val="000080"/>
              </a:solidFill>
              <a:prstDash val="solid"/>
              <a:round/>
              <a:headEnd/>
              <a:tailEnd/>
            </a:ln>
          </p:spPr>
          <p:txBody>
            <a:bodyPr/>
            <a:lstStyle/>
            <a:p>
              <a:endParaRPr lang="it-IT"/>
            </a:p>
          </p:txBody>
        </p:sp>
        <p:sp>
          <p:nvSpPr>
            <p:cNvPr id="22577" name="Freeform 50"/>
            <p:cNvSpPr>
              <a:spLocks/>
            </p:cNvSpPr>
            <p:nvPr/>
          </p:nvSpPr>
          <p:spPr bwMode="auto">
            <a:xfrm>
              <a:off x="1855" y="1998"/>
              <a:ext cx="33" cy="32"/>
            </a:xfrm>
            <a:custGeom>
              <a:avLst/>
              <a:gdLst>
                <a:gd name="T0" fmla="*/ 22 w 33"/>
                <a:gd name="T1" fmla="*/ 0 h 32"/>
                <a:gd name="T2" fmla="*/ 33 w 33"/>
                <a:gd name="T3" fmla="*/ 22 h 32"/>
                <a:gd name="T4" fmla="*/ 22 w 33"/>
                <a:gd name="T5" fmla="*/ 32 h 32"/>
                <a:gd name="T6" fmla="*/ 0 w 33"/>
                <a:gd name="T7" fmla="*/ 22 h 32"/>
                <a:gd name="T8" fmla="*/ 22 w 33"/>
                <a:gd name="T9" fmla="*/ 0 h 32"/>
                <a:gd name="T10" fmla="*/ 22 w 33"/>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2">
                  <a:moveTo>
                    <a:pt x="22" y="0"/>
                  </a:moveTo>
                  <a:lnTo>
                    <a:pt x="33" y="22"/>
                  </a:lnTo>
                  <a:lnTo>
                    <a:pt x="22" y="32"/>
                  </a:lnTo>
                  <a:lnTo>
                    <a:pt x="0" y="22"/>
                  </a:lnTo>
                  <a:lnTo>
                    <a:pt x="22" y="0"/>
                  </a:lnTo>
                  <a:close/>
                </a:path>
              </a:pathLst>
            </a:custGeom>
            <a:solidFill>
              <a:srgbClr val="000080"/>
            </a:solidFill>
            <a:ln w="17463">
              <a:solidFill>
                <a:srgbClr val="000080"/>
              </a:solidFill>
              <a:prstDash val="solid"/>
              <a:round/>
              <a:headEnd/>
              <a:tailEnd/>
            </a:ln>
          </p:spPr>
          <p:txBody>
            <a:bodyPr/>
            <a:lstStyle/>
            <a:p>
              <a:endParaRPr lang="it-IT"/>
            </a:p>
          </p:txBody>
        </p:sp>
        <p:sp>
          <p:nvSpPr>
            <p:cNvPr id="22578" name="Freeform 51"/>
            <p:cNvSpPr>
              <a:spLocks/>
            </p:cNvSpPr>
            <p:nvPr/>
          </p:nvSpPr>
          <p:spPr bwMode="auto">
            <a:xfrm>
              <a:off x="2215" y="1835"/>
              <a:ext cx="32" cy="32"/>
            </a:xfrm>
            <a:custGeom>
              <a:avLst/>
              <a:gdLst>
                <a:gd name="T0" fmla="*/ 21 w 32"/>
                <a:gd name="T1" fmla="*/ 0 h 32"/>
                <a:gd name="T2" fmla="*/ 32 w 32"/>
                <a:gd name="T3" fmla="*/ 21 h 32"/>
                <a:gd name="T4" fmla="*/ 21 w 32"/>
                <a:gd name="T5" fmla="*/ 32 h 32"/>
                <a:gd name="T6" fmla="*/ 0 w 32"/>
                <a:gd name="T7" fmla="*/ 21 h 32"/>
                <a:gd name="T8" fmla="*/ 21 w 32"/>
                <a:gd name="T9" fmla="*/ 0 h 32"/>
                <a:gd name="T10" fmla="*/ 21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21" y="0"/>
                  </a:moveTo>
                  <a:lnTo>
                    <a:pt x="32" y="21"/>
                  </a:lnTo>
                  <a:lnTo>
                    <a:pt x="21" y="32"/>
                  </a:lnTo>
                  <a:lnTo>
                    <a:pt x="0" y="21"/>
                  </a:lnTo>
                  <a:lnTo>
                    <a:pt x="21" y="0"/>
                  </a:lnTo>
                  <a:close/>
                </a:path>
              </a:pathLst>
            </a:custGeom>
            <a:solidFill>
              <a:srgbClr val="000080"/>
            </a:solidFill>
            <a:ln w="17463">
              <a:solidFill>
                <a:srgbClr val="000080"/>
              </a:solidFill>
              <a:prstDash val="solid"/>
              <a:round/>
              <a:headEnd/>
              <a:tailEnd/>
            </a:ln>
          </p:spPr>
          <p:txBody>
            <a:bodyPr/>
            <a:lstStyle/>
            <a:p>
              <a:endParaRPr lang="it-IT"/>
            </a:p>
          </p:txBody>
        </p:sp>
        <p:sp>
          <p:nvSpPr>
            <p:cNvPr id="22579" name="Freeform 52"/>
            <p:cNvSpPr>
              <a:spLocks/>
            </p:cNvSpPr>
            <p:nvPr/>
          </p:nvSpPr>
          <p:spPr bwMode="auto">
            <a:xfrm>
              <a:off x="2574" y="1671"/>
              <a:ext cx="33" cy="33"/>
            </a:xfrm>
            <a:custGeom>
              <a:avLst/>
              <a:gdLst>
                <a:gd name="T0" fmla="*/ 11 w 33"/>
                <a:gd name="T1" fmla="*/ 0 h 33"/>
                <a:gd name="T2" fmla="*/ 33 w 33"/>
                <a:gd name="T3" fmla="*/ 11 h 33"/>
                <a:gd name="T4" fmla="*/ 11 w 33"/>
                <a:gd name="T5" fmla="*/ 33 h 33"/>
                <a:gd name="T6" fmla="*/ 0 w 33"/>
                <a:gd name="T7" fmla="*/ 11 h 33"/>
                <a:gd name="T8" fmla="*/ 11 w 33"/>
                <a:gd name="T9" fmla="*/ 0 h 33"/>
                <a:gd name="T10" fmla="*/ 11 w 33"/>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11" y="0"/>
                  </a:moveTo>
                  <a:lnTo>
                    <a:pt x="33" y="11"/>
                  </a:lnTo>
                  <a:lnTo>
                    <a:pt x="11" y="33"/>
                  </a:lnTo>
                  <a:lnTo>
                    <a:pt x="0" y="11"/>
                  </a:lnTo>
                  <a:lnTo>
                    <a:pt x="11" y="0"/>
                  </a:lnTo>
                  <a:close/>
                </a:path>
              </a:pathLst>
            </a:custGeom>
            <a:solidFill>
              <a:srgbClr val="000080"/>
            </a:solidFill>
            <a:ln w="17463">
              <a:solidFill>
                <a:srgbClr val="000080"/>
              </a:solidFill>
              <a:prstDash val="solid"/>
              <a:round/>
              <a:headEnd/>
              <a:tailEnd/>
            </a:ln>
          </p:spPr>
          <p:txBody>
            <a:bodyPr/>
            <a:lstStyle/>
            <a:p>
              <a:endParaRPr lang="it-IT"/>
            </a:p>
          </p:txBody>
        </p:sp>
        <p:sp>
          <p:nvSpPr>
            <p:cNvPr id="22580" name="Freeform 53"/>
            <p:cNvSpPr>
              <a:spLocks/>
            </p:cNvSpPr>
            <p:nvPr/>
          </p:nvSpPr>
          <p:spPr bwMode="auto">
            <a:xfrm>
              <a:off x="2934" y="1508"/>
              <a:ext cx="32" cy="33"/>
            </a:xfrm>
            <a:custGeom>
              <a:avLst/>
              <a:gdLst>
                <a:gd name="T0" fmla="*/ 11 w 32"/>
                <a:gd name="T1" fmla="*/ 0 h 33"/>
                <a:gd name="T2" fmla="*/ 32 w 32"/>
                <a:gd name="T3" fmla="*/ 11 h 33"/>
                <a:gd name="T4" fmla="*/ 11 w 32"/>
                <a:gd name="T5" fmla="*/ 33 h 33"/>
                <a:gd name="T6" fmla="*/ 0 w 32"/>
                <a:gd name="T7" fmla="*/ 11 h 33"/>
                <a:gd name="T8" fmla="*/ 11 w 32"/>
                <a:gd name="T9" fmla="*/ 0 h 33"/>
                <a:gd name="T10" fmla="*/ 11 w 32"/>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3">
                  <a:moveTo>
                    <a:pt x="11" y="0"/>
                  </a:moveTo>
                  <a:lnTo>
                    <a:pt x="32" y="11"/>
                  </a:lnTo>
                  <a:lnTo>
                    <a:pt x="11" y="33"/>
                  </a:lnTo>
                  <a:lnTo>
                    <a:pt x="0" y="11"/>
                  </a:lnTo>
                  <a:lnTo>
                    <a:pt x="11" y="0"/>
                  </a:lnTo>
                  <a:close/>
                </a:path>
              </a:pathLst>
            </a:custGeom>
            <a:solidFill>
              <a:srgbClr val="000080"/>
            </a:solidFill>
            <a:ln w="17463">
              <a:solidFill>
                <a:srgbClr val="000080"/>
              </a:solidFill>
              <a:prstDash val="solid"/>
              <a:round/>
              <a:headEnd/>
              <a:tailEnd/>
            </a:ln>
          </p:spPr>
          <p:txBody>
            <a:bodyPr/>
            <a:lstStyle/>
            <a:p>
              <a:endParaRPr lang="it-IT"/>
            </a:p>
          </p:txBody>
        </p:sp>
        <p:sp>
          <p:nvSpPr>
            <p:cNvPr id="22581" name="Freeform 54"/>
            <p:cNvSpPr>
              <a:spLocks/>
            </p:cNvSpPr>
            <p:nvPr/>
          </p:nvSpPr>
          <p:spPr bwMode="auto">
            <a:xfrm>
              <a:off x="3282" y="1334"/>
              <a:ext cx="33" cy="33"/>
            </a:xfrm>
            <a:custGeom>
              <a:avLst/>
              <a:gdLst>
                <a:gd name="T0" fmla="*/ 22 w 33"/>
                <a:gd name="T1" fmla="*/ 0 h 33"/>
                <a:gd name="T2" fmla="*/ 33 w 33"/>
                <a:gd name="T3" fmla="*/ 22 h 33"/>
                <a:gd name="T4" fmla="*/ 22 w 33"/>
                <a:gd name="T5" fmla="*/ 33 h 33"/>
                <a:gd name="T6" fmla="*/ 0 w 33"/>
                <a:gd name="T7" fmla="*/ 22 h 33"/>
                <a:gd name="T8" fmla="*/ 22 w 33"/>
                <a:gd name="T9" fmla="*/ 0 h 33"/>
                <a:gd name="T10" fmla="*/ 22 w 33"/>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22" y="0"/>
                  </a:moveTo>
                  <a:lnTo>
                    <a:pt x="33" y="22"/>
                  </a:lnTo>
                  <a:lnTo>
                    <a:pt x="22" y="33"/>
                  </a:lnTo>
                  <a:lnTo>
                    <a:pt x="0" y="22"/>
                  </a:lnTo>
                  <a:lnTo>
                    <a:pt x="22" y="0"/>
                  </a:lnTo>
                  <a:close/>
                </a:path>
              </a:pathLst>
            </a:custGeom>
            <a:solidFill>
              <a:srgbClr val="000080"/>
            </a:solidFill>
            <a:ln w="17463">
              <a:solidFill>
                <a:srgbClr val="000080"/>
              </a:solidFill>
              <a:prstDash val="solid"/>
              <a:round/>
              <a:headEnd/>
              <a:tailEnd/>
            </a:ln>
          </p:spPr>
          <p:txBody>
            <a:bodyPr/>
            <a:lstStyle/>
            <a:p>
              <a:endParaRPr lang="it-IT"/>
            </a:p>
          </p:txBody>
        </p:sp>
        <p:sp>
          <p:nvSpPr>
            <p:cNvPr id="22582" name="Freeform 55"/>
            <p:cNvSpPr>
              <a:spLocks/>
            </p:cNvSpPr>
            <p:nvPr/>
          </p:nvSpPr>
          <p:spPr bwMode="auto">
            <a:xfrm>
              <a:off x="3642" y="1171"/>
              <a:ext cx="33" cy="33"/>
            </a:xfrm>
            <a:custGeom>
              <a:avLst/>
              <a:gdLst>
                <a:gd name="T0" fmla="*/ 22 w 33"/>
                <a:gd name="T1" fmla="*/ 0 h 33"/>
                <a:gd name="T2" fmla="*/ 33 w 33"/>
                <a:gd name="T3" fmla="*/ 22 h 33"/>
                <a:gd name="T4" fmla="*/ 22 w 33"/>
                <a:gd name="T5" fmla="*/ 33 h 33"/>
                <a:gd name="T6" fmla="*/ 0 w 33"/>
                <a:gd name="T7" fmla="*/ 22 h 33"/>
                <a:gd name="T8" fmla="*/ 22 w 33"/>
                <a:gd name="T9" fmla="*/ 0 h 33"/>
                <a:gd name="T10" fmla="*/ 22 w 33"/>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22" y="0"/>
                  </a:moveTo>
                  <a:lnTo>
                    <a:pt x="33" y="22"/>
                  </a:lnTo>
                  <a:lnTo>
                    <a:pt x="22" y="33"/>
                  </a:lnTo>
                  <a:lnTo>
                    <a:pt x="0" y="22"/>
                  </a:lnTo>
                  <a:lnTo>
                    <a:pt x="22" y="0"/>
                  </a:lnTo>
                  <a:close/>
                </a:path>
              </a:pathLst>
            </a:custGeom>
            <a:solidFill>
              <a:srgbClr val="000080"/>
            </a:solidFill>
            <a:ln w="17463">
              <a:solidFill>
                <a:srgbClr val="000080"/>
              </a:solidFill>
              <a:prstDash val="solid"/>
              <a:round/>
              <a:headEnd/>
              <a:tailEnd/>
            </a:ln>
          </p:spPr>
          <p:txBody>
            <a:bodyPr/>
            <a:lstStyle/>
            <a:p>
              <a:endParaRPr lang="it-IT"/>
            </a:p>
          </p:txBody>
        </p:sp>
        <p:sp>
          <p:nvSpPr>
            <p:cNvPr id="22583" name="Freeform 56"/>
            <p:cNvSpPr>
              <a:spLocks/>
            </p:cNvSpPr>
            <p:nvPr/>
          </p:nvSpPr>
          <p:spPr bwMode="auto">
            <a:xfrm>
              <a:off x="4001" y="1008"/>
              <a:ext cx="33" cy="33"/>
            </a:xfrm>
            <a:custGeom>
              <a:avLst/>
              <a:gdLst>
                <a:gd name="T0" fmla="*/ 11 w 33"/>
                <a:gd name="T1" fmla="*/ 0 h 33"/>
                <a:gd name="T2" fmla="*/ 33 w 33"/>
                <a:gd name="T3" fmla="*/ 11 h 33"/>
                <a:gd name="T4" fmla="*/ 11 w 33"/>
                <a:gd name="T5" fmla="*/ 33 h 33"/>
                <a:gd name="T6" fmla="*/ 0 w 33"/>
                <a:gd name="T7" fmla="*/ 11 h 33"/>
                <a:gd name="T8" fmla="*/ 11 w 33"/>
                <a:gd name="T9" fmla="*/ 0 h 33"/>
                <a:gd name="T10" fmla="*/ 11 w 33"/>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11" y="0"/>
                  </a:moveTo>
                  <a:lnTo>
                    <a:pt x="33" y="11"/>
                  </a:lnTo>
                  <a:lnTo>
                    <a:pt x="11" y="33"/>
                  </a:lnTo>
                  <a:lnTo>
                    <a:pt x="0" y="11"/>
                  </a:lnTo>
                  <a:lnTo>
                    <a:pt x="11" y="0"/>
                  </a:lnTo>
                  <a:close/>
                </a:path>
              </a:pathLst>
            </a:custGeom>
            <a:solidFill>
              <a:srgbClr val="000080"/>
            </a:solidFill>
            <a:ln w="17463">
              <a:solidFill>
                <a:srgbClr val="000080"/>
              </a:solidFill>
              <a:prstDash val="solid"/>
              <a:round/>
              <a:headEnd/>
              <a:tailEnd/>
            </a:ln>
          </p:spPr>
          <p:txBody>
            <a:bodyPr/>
            <a:lstStyle/>
            <a:p>
              <a:endParaRPr lang="it-IT"/>
            </a:p>
          </p:txBody>
        </p:sp>
        <p:sp>
          <p:nvSpPr>
            <p:cNvPr id="22584" name="Freeform 57"/>
            <p:cNvSpPr>
              <a:spLocks/>
            </p:cNvSpPr>
            <p:nvPr/>
          </p:nvSpPr>
          <p:spPr bwMode="auto">
            <a:xfrm>
              <a:off x="4361" y="845"/>
              <a:ext cx="33" cy="32"/>
            </a:xfrm>
            <a:custGeom>
              <a:avLst/>
              <a:gdLst>
                <a:gd name="T0" fmla="*/ 11 w 33"/>
                <a:gd name="T1" fmla="*/ 0 h 32"/>
                <a:gd name="T2" fmla="*/ 33 w 33"/>
                <a:gd name="T3" fmla="*/ 11 h 32"/>
                <a:gd name="T4" fmla="*/ 11 w 33"/>
                <a:gd name="T5" fmla="*/ 32 h 32"/>
                <a:gd name="T6" fmla="*/ 0 w 33"/>
                <a:gd name="T7" fmla="*/ 11 h 32"/>
                <a:gd name="T8" fmla="*/ 11 w 33"/>
                <a:gd name="T9" fmla="*/ 0 h 32"/>
                <a:gd name="T10" fmla="*/ 11 w 33"/>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2">
                  <a:moveTo>
                    <a:pt x="11" y="0"/>
                  </a:moveTo>
                  <a:lnTo>
                    <a:pt x="33" y="11"/>
                  </a:lnTo>
                  <a:lnTo>
                    <a:pt x="11" y="32"/>
                  </a:lnTo>
                  <a:lnTo>
                    <a:pt x="0" y="11"/>
                  </a:lnTo>
                  <a:lnTo>
                    <a:pt x="11" y="0"/>
                  </a:lnTo>
                  <a:close/>
                </a:path>
              </a:pathLst>
            </a:custGeom>
            <a:solidFill>
              <a:srgbClr val="000080"/>
            </a:solidFill>
            <a:ln w="17463">
              <a:solidFill>
                <a:srgbClr val="000080"/>
              </a:solidFill>
              <a:prstDash val="solid"/>
              <a:round/>
              <a:headEnd/>
              <a:tailEnd/>
            </a:ln>
          </p:spPr>
          <p:txBody>
            <a:bodyPr/>
            <a:lstStyle/>
            <a:p>
              <a:endParaRPr lang="it-IT"/>
            </a:p>
          </p:txBody>
        </p:sp>
        <p:sp>
          <p:nvSpPr>
            <p:cNvPr id="22585" name="Rectangle 58"/>
            <p:cNvSpPr>
              <a:spLocks noChangeArrowheads="1"/>
            </p:cNvSpPr>
            <p:nvPr/>
          </p:nvSpPr>
          <p:spPr bwMode="auto">
            <a:xfrm>
              <a:off x="1032" y="2297"/>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0</a:t>
              </a:r>
              <a:endParaRPr lang="en-US"/>
            </a:p>
          </p:txBody>
        </p:sp>
        <p:sp>
          <p:nvSpPr>
            <p:cNvPr id="22586" name="Rectangle 59"/>
            <p:cNvSpPr>
              <a:spLocks noChangeArrowheads="1"/>
            </p:cNvSpPr>
            <p:nvPr/>
          </p:nvSpPr>
          <p:spPr bwMode="auto">
            <a:xfrm>
              <a:off x="978" y="2068"/>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50</a:t>
              </a:r>
              <a:endParaRPr lang="en-US"/>
            </a:p>
          </p:txBody>
        </p:sp>
        <p:sp>
          <p:nvSpPr>
            <p:cNvPr id="22587" name="Rectangle 60"/>
            <p:cNvSpPr>
              <a:spLocks noChangeArrowheads="1"/>
            </p:cNvSpPr>
            <p:nvPr/>
          </p:nvSpPr>
          <p:spPr bwMode="auto">
            <a:xfrm>
              <a:off x="934" y="1829"/>
              <a:ext cx="15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100</a:t>
              </a:r>
              <a:endParaRPr lang="en-US"/>
            </a:p>
          </p:txBody>
        </p:sp>
        <p:sp>
          <p:nvSpPr>
            <p:cNvPr id="22588" name="Rectangle 61"/>
            <p:cNvSpPr>
              <a:spLocks noChangeArrowheads="1"/>
            </p:cNvSpPr>
            <p:nvPr/>
          </p:nvSpPr>
          <p:spPr bwMode="auto">
            <a:xfrm>
              <a:off x="934" y="1600"/>
              <a:ext cx="15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150</a:t>
              </a:r>
              <a:endParaRPr lang="en-US"/>
            </a:p>
          </p:txBody>
        </p:sp>
        <p:sp>
          <p:nvSpPr>
            <p:cNvPr id="22589" name="Rectangle 62"/>
            <p:cNvSpPr>
              <a:spLocks noChangeArrowheads="1"/>
            </p:cNvSpPr>
            <p:nvPr/>
          </p:nvSpPr>
          <p:spPr bwMode="auto">
            <a:xfrm>
              <a:off x="934" y="1361"/>
              <a:ext cx="15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200</a:t>
              </a:r>
              <a:endParaRPr lang="en-US"/>
            </a:p>
          </p:txBody>
        </p:sp>
        <p:sp>
          <p:nvSpPr>
            <p:cNvPr id="22590" name="Rectangle 63"/>
            <p:cNvSpPr>
              <a:spLocks noChangeArrowheads="1"/>
            </p:cNvSpPr>
            <p:nvPr/>
          </p:nvSpPr>
          <p:spPr bwMode="auto">
            <a:xfrm>
              <a:off x="934" y="1122"/>
              <a:ext cx="15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250</a:t>
              </a:r>
              <a:endParaRPr lang="en-US"/>
            </a:p>
          </p:txBody>
        </p:sp>
        <p:sp>
          <p:nvSpPr>
            <p:cNvPr id="22591" name="Rectangle 64"/>
            <p:cNvSpPr>
              <a:spLocks noChangeArrowheads="1"/>
            </p:cNvSpPr>
            <p:nvPr/>
          </p:nvSpPr>
          <p:spPr bwMode="auto">
            <a:xfrm>
              <a:off x="934" y="893"/>
              <a:ext cx="15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300</a:t>
              </a:r>
              <a:endParaRPr lang="en-US"/>
            </a:p>
          </p:txBody>
        </p:sp>
        <p:sp>
          <p:nvSpPr>
            <p:cNvPr id="22592" name="Rectangle 65"/>
            <p:cNvSpPr>
              <a:spLocks noChangeArrowheads="1"/>
            </p:cNvSpPr>
            <p:nvPr/>
          </p:nvSpPr>
          <p:spPr bwMode="auto">
            <a:xfrm>
              <a:off x="934" y="654"/>
              <a:ext cx="15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350</a:t>
              </a:r>
              <a:endParaRPr lang="en-US"/>
            </a:p>
          </p:txBody>
        </p:sp>
        <p:sp>
          <p:nvSpPr>
            <p:cNvPr id="22593" name="Rectangle 66"/>
            <p:cNvSpPr>
              <a:spLocks noChangeArrowheads="1"/>
            </p:cNvSpPr>
            <p:nvPr/>
          </p:nvSpPr>
          <p:spPr bwMode="auto">
            <a:xfrm>
              <a:off x="1141" y="2449"/>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0</a:t>
              </a:r>
              <a:endParaRPr lang="en-US"/>
            </a:p>
          </p:txBody>
        </p:sp>
        <p:sp>
          <p:nvSpPr>
            <p:cNvPr id="22594" name="Rectangle 67"/>
            <p:cNvSpPr>
              <a:spLocks noChangeArrowheads="1"/>
            </p:cNvSpPr>
            <p:nvPr/>
          </p:nvSpPr>
          <p:spPr bwMode="auto">
            <a:xfrm>
              <a:off x="1827" y="2449"/>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10</a:t>
              </a:r>
              <a:endParaRPr lang="en-US"/>
            </a:p>
          </p:txBody>
        </p:sp>
        <p:sp>
          <p:nvSpPr>
            <p:cNvPr id="22595" name="Rectangle 68"/>
            <p:cNvSpPr>
              <a:spLocks noChangeArrowheads="1"/>
            </p:cNvSpPr>
            <p:nvPr/>
          </p:nvSpPr>
          <p:spPr bwMode="auto">
            <a:xfrm>
              <a:off x="2536" y="2449"/>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20</a:t>
              </a:r>
              <a:endParaRPr lang="en-US"/>
            </a:p>
          </p:txBody>
        </p:sp>
        <p:sp>
          <p:nvSpPr>
            <p:cNvPr id="22596" name="Rectangle 69"/>
            <p:cNvSpPr>
              <a:spLocks noChangeArrowheads="1"/>
            </p:cNvSpPr>
            <p:nvPr/>
          </p:nvSpPr>
          <p:spPr bwMode="auto">
            <a:xfrm>
              <a:off x="3255" y="2449"/>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30</a:t>
              </a:r>
              <a:endParaRPr lang="en-US"/>
            </a:p>
          </p:txBody>
        </p:sp>
        <p:sp>
          <p:nvSpPr>
            <p:cNvPr id="22597" name="Rectangle 70"/>
            <p:cNvSpPr>
              <a:spLocks noChangeArrowheads="1"/>
            </p:cNvSpPr>
            <p:nvPr/>
          </p:nvSpPr>
          <p:spPr bwMode="auto">
            <a:xfrm>
              <a:off x="3963" y="2449"/>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40</a:t>
              </a:r>
              <a:endParaRPr lang="en-US"/>
            </a:p>
          </p:txBody>
        </p:sp>
        <p:sp>
          <p:nvSpPr>
            <p:cNvPr id="22598" name="Rectangle 71"/>
            <p:cNvSpPr>
              <a:spLocks noChangeArrowheads="1"/>
            </p:cNvSpPr>
            <p:nvPr/>
          </p:nvSpPr>
          <p:spPr bwMode="auto">
            <a:xfrm>
              <a:off x="4682" y="2449"/>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rPr>
                <a:t>50</a:t>
              </a:r>
              <a:endParaRPr lang="en-US"/>
            </a:p>
          </p:txBody>
        </p:sp>
        <p:sp>
          <p:nvSpPr>
            <p:cNvPr id="22599" name="Rectangle 72"/>
            <p:cNvSpPr>
              <a:spLocks noChangeArrowheads="1"/>
            </p:cNvSpPr>
            <p:nvPr/>
          </p:nvSpPr>
          <p:spPr bwMode="auto">
            <a:xfrm rot="-5400000">
              <a:off x="164" y="1458"/>
              <a:ext cx="12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Times New Roman" pitchFamily="18" charset="0"/>
                </a:rPr>
                <a:t>Radius of Curvature (mm)</a:t>
              </a: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758825" y="1092200"/>
            <a:ext cx="5972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a:solidFill>
                  <a:schemeClr val="accent2"/>
                </a:solidFill>
                <a:ea typeface="ＭＳ Ｐゴシック" charset="0"/>
              </a:rPr>
              <a:t>Elastic Deformation - Basic Equations</a:t>
            </a:r>
            <a:endParaRPr lang="en-US" sz="2800" b="1">
              <a:solidFill>
                <a:srgbClr val="02821E"/>
              </a:solidFill>
              <a:ea typeface="ＭＳ Ｐゴシック" charset="0"/>
            </a:endParaRPr>
          </a:p>
        </p:txBody>
      </p:sp>
      <p:sp>
        <p:nvSpPr>
          <p:cNvPr id="35844" name="Rectangle 4"/>
          <p:cNvSpPr>
            <a:spLocks noChangeArrowheads="1"/>
          </p:cNvSpPr>
          <p:nvPr/>
        </p:nvSpPr>
        <p:spPr bwMode="auto">
          <a:xfrm>
            <a:off x="5886450" y="1400175"/>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ea typeface="ＭＳ Ｐゴシック" charset="0"/>
            </a:endParaRPr>
          </a:p>
        </p:txBody>
      </p:sp>
      <p:sp>
        <p:nvSpPr>
          <p:cNvPr id="35845" name="Rectangle 5"/>
          <p:cNvSpPr>
            <a:spLocks noChangeArrowheads="1"/>
          </p:cNvSpPr>
          <p:nvPr/>
        </p:nvSpPr>
        <p:spPr bwMode="auto">
          <a:xfrm>
            <a:off x="5943600" y="125730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ea typeface="ＭＳ Ｐゴシック" charset="0"/>
            </a:endParaRPr>
          </a:p>
        </p:txBody>
      </p:sp>
      <p:sp>
        <p:nvSpPr>
          <p:cNvPr id="35846" name="Text Box 6"/>
          <p:cNvSpPr txBox="1">
            <a:spLocks noChangeArrowheads="1"/>
          </p:cNvSpPr>
          <p:nvPr/>
        </p:nvSpPr>
        <p:spPr bwMode="auto">
          <a:xfrm>
            <a:off x="1774825" y="1728788"/>
            <a:ext cx="2070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Displacement field:</a:t>
            </a:r>
          </a:p>
        </p:txBody>
      </p:sp>
      <p:graphicFrame>
        <p:nvGraphicFramePr>
          <p:cNvPr id="24581" name="Object 7"/>
          <p:cNvGraphicFramePr>
            <a:graphicFrameLocks noChangeAspect="1"/>
          </p:cNvGraphicFramePr>
          <p:nvPr/>
        </p:nvGraphicFramePr>
        <p:xfrm>
          <a:off x="2400300" y="5854700"/>
          <a:ext cx="3136900" cy="838200"/>
        </p:xfrm>
        <a:graphic>
          <a:graphicData uri="http://schemas.openxmlformats.org/presentationml/2006/ole">
            <mc:AlternateContent xmlns:mc="http://schemas.openxmlformats.org/markup-compatibility/2006">
              <mc:Choice xmlns:v="urn:schemas-microsoft-com:vml" Requires="v">
                <p:oleObj spid="_x0000_s24592" name="Equation" r:id="rId3" imgW="3136900" imgH="838200" progId="Equation.3">
                  <p:embed/>
                </p:oleObj>
              </mc:Choice>
              <mc:Fallback>
                <p:oleObj name="Equation" r:id="rId3" imgW="3136900" imgH="8382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5854700"/>
                        <a:ext cx="31369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4582" name="Object 8"/>
          <p:cNvGraphicFramePr>
            <a:graphicFrameLocks noChangeAspect="1"/>
          </p:cNvGraphicFramePr>
          <p:nvPr/>
        </p:nvGraphicFramePr>
        <p:xfrm>
          <a:off x="2501900" y="2203450"/>
          <a:ext cx="1498600" cy="330200"/>
        </p:xfrm>
        <a:graphic>
          <a:graphicData uri="http://schemas.openxmlformats.org/presentationml/2006/ole">
            <mc:AlternateContent xmlns:mc="http://schemas.openxmlformats.org/markup-compatibility/2006">
              <mc:Choice xmlns:v="urn:schemas-microsoft-com:vml" Requires="v">
                <p:oleObj spid="_x0000_s24593" name="Equation" r:id="rId5" imgW="1498600" imgH="330200" progId="Equation.3">
                  <p:embed/>
                </p:oleObj>
              </mc:Choice>
              <mc:Fallback>
                <p:oleObj name="Equation" r:id="rId5" imgW="1498600" imgH="3302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1900" y="2203450"/>
                        <a:ext cx="14986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9" name="Text Box 9"/>
          <p:cNvSpPr txBox="1">
            <a:spLocks noChangeArrowheads="1"/>
          </p:cNvSpPr>
          <p:nvPr/>
        </p:nvSpPr>
        <p:spPr bwMode="auto">
          <a:xfrm>
            <a:off x="1866900" y="5486400"/>
            <a:ext cx="294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Static equilibrium equation:</a:t>
            </a:r>
          </a:p>
        </p:txBody>
      </p:sp>
      <p:sp>
        <p:nvSpPr>
          <p:cNvPr id="35850" name="Text Box 10"/>
          <p:cNvSpPr txBox="1">
            <a:spLocks noChangeArrowheads="1"/>
          </p:cNvSpPr>
          <p:nvPr/>
        </p:nvSpPr>
        <p:spPr bwMode="auto">
          <a:xfrm>
            <a:off x="1790700" y="2895600"/>
            <a:ext cx="2476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Stress and strain fields:</a:t>
            </a:r>
          </a:p>
        </p:txBody>
      </p:sp>
      <p:graphicFrame>
        <p:nvGraphicFramePr>
          <p:cNvPr id="24585" name="Object 11"/>
          <p:cNvGraphicFramePr>
            <a:graphicFrameLocks noChangeAspect="1"/>
          </p:cNvGraphicFramePr>
          <p:nvPr/>
        </p:nvGraphicFramePr>
        <p:xfrm>
          <a:off x="2501900" y="3276600"/>
          <a:ext cx="3479800" cy="736600"/>
        </p:xfrm>
        <a:graphic>
          <a:graphicData uri="http://schemas.openxmlformats.org/presentationml/2006/ole">
            <mc:AlternateContent xmlns:mc="http://schemas.openxmlformats.org/markup-compatibility/2006">
              <mc:Choice xmlns:v="urn:schemas-microsoft-com:vml" Requires="v">
                <p:oleObj spid="_x0000_s24594" name="Equation" r:id="rId7" imgW="3479800" imgH="736600" progId="Equation.3">
                  <p:embed/>
                </p:oleObj>
              </mc:Choice>
              <mc:Fallback>
                <p:oleObj name="Equation" r:id="rId7" imgW="3479800" imgH="7366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1900" y="3276600"/>
                        <a:ext cx="34798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4586" name="Object 12"/>
          <p:cNvGraphicFramePr>
            <a:graphicFrameLocks noChangeAspect="1"/>
          </p:cNvGraphicFramePr>
          <p:nvPr/>
        </p:nvGraphicFramePr>
        <p:xfrm>
          <a:off x="2501900" y="4191000"/>
          <a:ext cx="2184400" cy="838200"/>
        </p:xfrm>
        <a:graphic>
          <a:graphicData uri="http://schemas.openxmlformats.org/presentationml/2006/ole">
            <mc:AlternateContent xmlns:mc="http://schemas.openxmlformats.org/markup-compatibility/2006">
              <mc:Choice xmlns:v="urn:schemas-microsoft-com:vml" Requires="v">
                <p:oleObj spid="_x0000_s24595" name="Equation" r:id="rId9" imgW="2184400" imgH="838200" progId="Equation.3">
                  <p:embed/>
                </p:oleObj>
              </mc:Choice>
              <mc:Fallback>
                <p:oleObj name="Equation" r:id="rId9" imgW="2184400" imgH="83820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1900" y="4191000"/>
                        <a:ext cx="2184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53" name="Text Box 13"/>
          <p:cNvSpPr txBox="1">
            <a:spLocks noChangeArrowheads="1"/>
          </p:cNvSpPr>
          <p:nvPr/>
        </p:nvSpPr>
        <p:spPr bwMode="auto">
          <a:xfrm>
            <a:off x="730250" y="101600"/>
            <a:ext cx="726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b="1">
                <a:solidFill>
                  <a:srgbClr val="0000E1"/>
                </a:solidFill>
                <a:ea typeface="ＭＳ Ｐゴシック" charset="0"/>
              </a:rPr>
              <a:t>Finite Difference Analysis for Membrane Deformation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344488" y="838200"/>
            <a:ext cx="3511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a:solidFill>
                  <a:schemeClr val="accent2"/>
                </a:solidFill>
                <a:ea typeface="ＭＳ Ｐゴシック" charset="0"/>
              </a:rPr>
              <a:t>Si Membrane - Model</a:t>
            </a:r>
            <a:endParaRPr lang="en-US" sz="2800" b="1">
              <a:solidFill>
                <a:srgbClr val="02821E"/>
              </a:solidFill>
              <a:ea typeface="ＭＳ Ｐゴシック" charset="0"/>
            </a:endParaRPr>
          </a:p>
        </p:txBody>
      </p:sp>
      <p:sp>
        <p:nvSpPr>
          <p:cNvPr id="36868" name="Rectangle 4"/>
          <p:cNvSpPr>
            <a:spLocks noChangeArrowheads="1"/>
          </p:cNvSpPr>
          <p:nvPr/>
        </p:nvSpPr>
        <p:spPr bwMode="auto">
          <a:xfrm>
            <a:off x="1109663" y="1752600"/>
            <a:ext cx="388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6869" name="Line 5"/>
          <p:cNvSpPr>
            <a:spLocks noChangeShapeType="1"/>
          </p:cNvSpPr>
          <p:nvPr/>
        </p:nvSpPr>
        <p:spPr bwMode="auto">
          <a:xfrm>
            <a:off x="3048000" y="1447800"/>
            <a:ext cx="0" cy="1219200"/>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6870" name="Line 6"/>
          <p:cNvSpPr>
            <a:spLocks noChangeShapeType="1"/>
          </p:cNvSpPr>
          <p:nvPr/>
        </p:nvSpPr>
        <p:spPr bwMode="auto">
          <a:xfrm>
            <a:off x="4995863" y="1447800"/>
            <a:ext cx="0" cy="304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6871" name="Line 7"/>
          <p:cNvSpPr>
            <a:spLocks noChangeShapeType="1"/>
          </p:cNvSpPr>
          <p:nvPr/>
        </p:nvSpPr>
        <p:spPr bwMode="auto">
          <a:xfrm>
            <a:off x="3048000" y="1600200"/>
            <a:ext cx="193833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6872" name="Text Box 8"/>
          <p:cNvSpPr txBox="1">
            <a:spLocks noChangeArrowheads="1"/>
          </p:cNvSpPr>
          <p:nvPr/>
        </p:nvSpPr>
        <p:spPr bwMode="auto">
          <a:xfrm>
            <a:off x="3841750" y="13096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ea typeface="ＭＳ Ｐゴシック" charset="0"/>
              </a:rPr>
              <a:t>R</a:t>
            </a:r>
            <a:endParaRPr lang="en-US" sz="2400">
              <a:ea typeface="ＭＳ Ｐゴシック" charset="0"/>
            </a:endParaRPr>
          </a:p>
        </p:txBody>
      </p:sp>
      <p:sp>
        <p:nvSpPr>
          <p:cNvPr id="36873" name="Line 9"/>
          <p:cNvSpPr>
            <a:spLocks noChangeShapeType="1"/>
          </p:cNvSpPr>
          <p:nvPr/>
        </p:nvSpPr>
        <p:spPr bwMode="auto">
          <a:xfrm flipH="1">
            <a:off x="4986338" y="1752600"/>
            <a:ext cx="26193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6874" name="Line 10"/>
          <p:cNvSpPr>
            <a:spLocks noChangeShapeType="1"/>
          </p:cNvSpPr>
          <p:nvPr/>
        </p:nvSpPr>
        <p:spPr bwMode="auto">
          <a:xfrm flipH="1">
            <a:off x="4995863" y="2286000"/>
            <a:ext cx="26193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6875" name="Line 11"/>
          <p:cNvSpPr>
            <a:spLocks noChangeShapeType="1"/>
          </p:cNvSpPr>
          <p:nvPr/>
        </p:nvSpPr>
        <p:spPr bwMode="auto">
          <a:xfrm>
            <a:off x="5181600" y="1752600"/>
            <a:ext cx="0" cy="5334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6876" name="Text Box 12"/>
          <p:cNvSpPr txBox="1">
            <a:spLocks noChangeArrowheads="1"/>
          </p:cNvSpPr>
          <p:nvPr/>
        </p:nvSpPr>
        <p:spPr bwMode="auto">
          <a:xfrm>
            <a:off x="5257800" y="18288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ea typeface="ＭＳ Ｐゴシック" charset="0"/>
              </a:rPr>
              <a:t>H</a:t>
            </a:r>
            <a:endParaRPr lang="en-US" sz="2400">
              <a:ea typeface="ＭＳ Ｐゴシック" charset="0"/>
            </a:endParaRPr>
          </a:p>
        </p:txBody>
      </p:sp>
      <p:sp>
        <p:nvSpPr>
          <p:cNvPr id="36877" name="Text Box 13"/>
          <p:cNvSpPr txBox="1">
            <a:spLocks noChangeArrowheads="1"/>
          </p:cNvSpPr>
          <p:nvPr/>
        </p:nvSpPr>
        <p:spPr bwMode="auto">
          <a:xfrm>
            <a:off x="6248400" y="1828800"/>
            <a:ext cx="2324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Cylindrical symmetry</a:t>
            </a:r>
          </a:p>
        </p:txBody>
      </p:sp>
      <p:sp>
        <p:nvSpPr>
          <p:cNvPr id="36878" name="Text Box 14"/>
          <p:cNvSpPr txBox="1">
            <a:spLocks noChangeArrowheads="1"/>
          </p:cNvSpPr>
          <p:nvPr/>
        </p:nvSpPr>
        <p:spPr bwMode="auto">
          <a:xfrm>
            <a:off x="304800" y="3200400"/>
            <a:ext cx="2298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Boundary conditions:</a:t>
            </a:r>
          </a:p>
        </p:txBody>
      </p:sp>
      <p:sp>
        <p:nvSpPr>
          <p:cNvPr id="36879" name="Text Box 15"/>
          <p:cNvSpPr txBox="1">
            <a:spLocks noChangeArrowheads="1"/>
          </p:cNvSpPr>
          <p:nvPr/>
        </p:nvSpPr>
        <p:spPr bwMode="auto">
          <a:xfrm>
            <a:off x="2895600" y="26670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ea typeface="ＭＳ Ｐゴシック" charset="0"/>
              </a:rPr>
              <a:t>0</a:t>
            </a:r>
            <a:endParaRPr lang="en-US" sz="2400">
              <a:ea typeface="ＭＳ Ｐゴシック" charset="0"/>
            </a:endParaRPr>
          </a:p>
        </p:txBody>
      </p:sp>
      <p:sp>
        <p:nvSpPr>
          <p:cNvPr id="36880" name="Text Box 16"/>
          <p:cNvSpPr txBox="1">
            <a:spLocks noChangeArrowheads="1"/>
          </p:cNvSpPr>
          <p:nvPr/>
        </p:nvSpPr>
        <p:spPr bwMode="auto">
          <a:xfrm>
            <a:off x="533400" y="3810000"/>
            <a:ext cx="2476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1) Contact with sphere:</a:t>
            </a:r>
          </a:p>
        </p:txBody>
      </p:sp>
      <p:sp>
        <p:nvSpPr>
          <p:cNvPr id="36881" name="Text Box 17"/>
          <p:cNvSpPr txBox="1">
            <a:spLocks noChangeArrowheads="1"/>
          </p:cNvSpPr>
          <p:nvPr/>
        </p:nvSpPr>
        <p:spPr bwMode="auto">
          <a:xfrm>
            <a:off x="533400" y="5257800"/>
            <a:ext cx="255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2) Hydrostatic pressure:</a:t>
            </a:r>
          </a:p>
        </p:txBody>
      </p:sp>
      <p:graphicFrame>
        <p:nvGraphicFramePr>
          <p:cNvPr id="25616" name="Object 18"/>
          <p:cNvGraphicFramePr>
            <a:graphicFrameLocks noChangeAspect="1"/>
          </p:cNvGraphicFramePr>
          <p:nvPr/>
        </p:nvGraphicFramePr>
        <p:xfrm>
          <a:off x="762000" y="4267200"/>
          <a:ext cx="1587500" cy="812800"/>
        </p:xfrm>
        <a:graphic>
          <a:graphicData uri="http://schemas.openxmlformats.org/presentationml/2006/ole">
            <mc:AlternateContent xmlns:mc="http://schemas.openxmlformats.org/markup-compatibility/2006">
              <mc:Choice xmlns:v="urn:schemas-microsoft-com:vml" Requires="v">
                <p:oleObj spid="_x0000_s25643" name="Equation" r:id="rId3" imgW="1587500" imgH="812800" progId="Equation.3">
                  <p:embed/>
                </p:oleObj>
              </mc:Choice>
              <mc:Fallback>
                <p:oleObj name="Equation" r:id="rId3" imgW="1587500" imgH="812800" progId="Equation.3">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267200"/>
                        <a:ext cx="15875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5617" name="Object 19"/>
          <p:cNvGraphicFramePr>
            <a:graphicFrameLocks noChangeAspect="1"/>
          </p:cNvGraphicFramePr>
          <p:nvPr/>
        </p:nvGraphicFramePr>
        <p:xfrm>
          <a:off x="685800" y="5664200"/>
          <a:ext cx="1257300" cy="812800"/>
        </p:xfrm>
        <a:graphic>
          <a:graphicData uri="http://schemas.openxmlformats.org/presentationml/2006/ole">
            <mc:AlternateContent xmlns:mc="http://schemas.openxmlformats.org/markup-compatibility/2006">
              <mc:Choice xmlns:v="urn:schemas-microsoft-com:vml" Requires="v">
                <p:oleObj spid="_x0000_s25644" name="Equation" r:id="rId5" imgW="1257300" imgH="812800" progId="Equation.3">
                  <p:embed/>
                </p:oleObj>
              </mc:Choice>
              <mc:Fallback>
                <p:oleObj name="Equation" r:id="rId5" imgW="1257300" imgH="812800" progId="Equation.3">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664200"/>
                        <a:ext cx="12573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5618" name="Group 20"/>
          <p:cNvGrpSpPr>
            <a:grpSpLocks/>
          </p:cNvGrpSpPr>
          <p:nvPr/>
        </p:nvGrpSpPr>
        <p:grpSpPr bwMode="auto">
          <a:xfrm>
            <a:off x="4381500" y="3200400"/>
            <a:ext cx="4610100" cy="368300"/>
            <a:chOff x="2640" y="1776"/>
            <a:chExt cx="2904" cy="232"/>
          </a:xfrm>
        </p:grpSpPr>
        <p:graphicFrame>
          <p:nvGraphicFramePr>
            <p:cNvPr id="25634" name="Object 21"/>
            <p:cNvGraphicFramePr>
              <a:graphicFrameLocks noChangeAspect="1"/>
            </p:cNvGraphicFramePr>
            <p:nvPr/>
          </p:nvGraphicFramePr>
          <p:xfrm>
            <a:off x="4848" y="1776"/>
            <a:ext cx="696" cy="232"/>
          </p:xfrm>
          <a:graphic>
            <a:graphicData uri="http://schemas.openxmlformats.org/presentationml/2006/ole">
              <mc:AlternateContent xmlns:mc="http://schemas.openxmlformats.org/markup-compatibility/2006">
                <mc:Choice xmlns:v="urn:schemas-microsoft-com:vml" Requires="v">
                  <p:oleObj spid="_x0000_s25645" name="Equation" r:id="rId7" imgW="1104900" imgH="368300" progId="Equation.3">
                    <p:embed/>
                  </p:oleObj>
                </mc:Choice>
                <mc:Fallback>
                  <p:oleObj name="Equation" r:id="rId7" imgW="1104900" imgH="368300" progId="Equation.3">
                    <p:embed/>
                    <p:pic>
                      <p:nvPicPr>
                        <p:cNvPr id="0"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8" y="1776"/>
                          <a:ext cx="696"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886" name="Text Box 22"/>
            <p:cNvSpPr txBox="1">
              <a:spLocks noChangeArrowheads="1"/>
            </p:cNvSpPr>
            <p:nvPr/>
          </p:nvSpPr>
          <p:spPr bwMode="auto">
            <a:xfrm>
              <a:off x="2640" y="1776"/>
              <a:ext cx="222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Pressure on element with norm </a:t>
              </a:r>
              <a:r>
                <a:rPr lang="en-US" b="1" i="1">
                  <a:solidFill>
                    <a:schemeClr val="accent2"/>
                  </a:solidFill>
                  <a:ea typeface="ＭＳ Ｐゴシック" charset="0"/>
                </a:rPr>
                <a:t>n</a:t>
              </a:r>
              <a:r>
                <a:rPr lang="en-US" b="1" i="1" baseline="-25000">
                  <a:solidFill>
                    <a:schemeClr val="accent2"/>
                  </a:solidFill>
                  <a:ea typeface="ＭＳ Ｐゴシック" charset="0"/>
                </a:rPr>
                <a:t>i</a:t>
              </a:r>
              <a:r>
                <a:rPr lang="en-US" b="1">
                  <a:solidFill>
                    <a:schemeClr val="accent2"/>
                  </a:solidFill>
                  <a:ea typeface="ＭＳ Ｐゴシック" charset="0"/>
                </a:rPr>
                <a:t>:</a:t>
              </a:r>
            </a:p>
          </p:txBody>
        </p:sp>
      </p:grpSp>
      <p:sp>
        <p:nvSpPr>
          <p:cNvPr id="36887" name="Text Box 23"/>
          <p:cNvSpPr txBox="1">
            <a:spLocks noChangeArrowheads="1"/>
          </p:cNvSpPr>
          <p:nvPr/>
        </p:nvSpPr>
        <p:spPr bwMode="auto">
          <a:xfrm>
            <a:off x="2374900" y="4510088"/>
            <a:ext cx="1130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on sphere</a:t>
            </a:r>
          </a:p>
        </p:txBody>
      </p:sp>
      <p:grpSp>
        <p:nvGrpSpPr>
          <p:cNvPr id="25620" name="Group 24"/>
          <p:cNvGrpSpPr>
            <a:grpSpLocks/>
          </p:cNvGrpSpPr>
          <p:nvPr/>
        </p:nvGrpSpPr>
        <p:grpSpPr bwMode="auto">
          <a:xfrm>
            <a:off x="3886200" y="4343400"/>
            <a:ext cx="1981200" cy="812800"/>
            <a:chOff x="2448" y="2736"/>
            <a:chExt cx="1248" cy="512"/>
          </a:xfrm>
        </p:grpSpPr>
        <p:graphicFrame>
          <p:nvGraphicFramePr>
            <p:cNvPr id="25632" name="Object 25"/>
            <p:cNvGraphicFramePr>
              <a:graphicFrameLocks noChangeAspect="1"/>
            </p:cNvGraphicFramePr>
            <p:nvPr/>
          </p:nvGraphicFramePr>
          <p:xfrm>
            <a:off x="2448" y="2736"/>
            <a:ext cx="672" cy="512"/>
          </p:xfrm>
          <a:graphic>
            <a:graphicData uri="http://schemas.openxmlformats.org/presentationml/2006/ole">
              <mc:AlternateContent xmlns:mc="http://schemas.openxmlformats.org/markup-compatibility/2006">
                <mc:Choice xmlns:v="urn:schemas-microsoft-com:vml" Requires="v">
                  <p:oleObj spid="_x0000_s25646" name="Equation" r:id="rId9" imgW="1066800" imgH="812800" progId="Equation.3">
                    <p:embed/>
                  </p:oleObj>
                </mc:Choice>
                <mc:Fallback>
                  <p:oleObj name="Equation" r:id="rId9" imgW="1066800" imgH="812800" progId="Equation.3">
                    <p:embed/>
                    <p:pic>
                      <p:nvPicPr>
                        <p:cNvPr id="0" name="Object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8" y="2736"/>
                          <a:ext cx="672"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890" name="Text Box 26"/>
            <p:cNvSpPr txBox="1">
              <a:spLocks noChangeArrowheads="1"/>
            </p:cNvSpPr>
            <p:nvPr/>
          </p:nvSpPr>
          <p:spPr bwMode="auto">
            <a:xfrm>
              <a:off x="3120" y="2784"/>
              <a:ext cx="5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accent2"/>
                  </a:solidFill>
                  <a:ea typeface="ＭＳ Ｐゴシック" charset="0"/>
                </a:rPr>
                <a:t>on free surface</a:t>
              </a:r>
            </a:p>
          </p:txBody>
        </p:sp>
      </p:grpSp>
      <p:grpSp>
        <p:nvGrpSpPr>
          <p:cNvPr id="25621" name="Group 27"/>
          <p:cNvGrpSpPr>
            <a:grpSpLocks/>
          </p:cNvGrpSpPr>
          <p:nvPr/>
        </p:nvGrpSpPr>
        <p:grpSpPr bwMode="auto">
          <a:xfrm>
            <a:off x="6477000" y="4343400"/>
            <a:ext cx="1739900" cy="747713"/>
            <a:chOff x="4080" y="2736"/>
            <a:chExt cx="1096" cy="471"/>
          </a:xfrm>
        </p:grpSpPr>
        <p:graphicFrame>
          <p:nvGraphicFramePr>
            <p:cNvPr id="25630" name="Object 28"/>
            <p:cNvGraphicFramePr>
              <a:graphicFrameLocks noChangeAspect="1"/>
            </p:cNvGraphicFramePr>
            <p:nvPr/>
          </p:nvGraphicFramePr>
          <p:xfrm>
            <a:off x="4128" y="2736"/>
            <a:ext cx="848" cy="208"/>
          </p:xfrm>
          <a:graphic>
            <a:graphicData uri="http://schemas.openxmlformats.org/presentationml/2006/ole">
              <mc:AlternateContent xmlns:mc="http://schemas.openxmlformats.org/markup-compatibility/2006">
                <mc:Choice xmlns:v="urn:schemas-microsoft-com:vml" Requires="v">
                  <p:oleObj spid="_x0000_s25647" name="Equation" r:id="rId11" imgW="1346200" imgH="330200" progId="Equation.3">
                    <p:embed/>
                  </p:oleObj>
                </mc:Choice>
                <mc:Fallback>
                  <p:oleObj name="Equation" r:id="rId11" imgW="1346200" imgH="330200" progId="Equation.3">
                    <p:embed/>
                    <p:pic>
                      <p:nvPicPr>
                        <p:cNvPr id="0" name="Object 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8" y="2736"/>
                          <a:ext cx="848"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893" name="Text Box 29"/>
            <p:cNvSpPr txBox="1">
              <a:spLocks noChangeArrowheads="1"/>
            </p:cNvSpPr>
            <p:nvPr/>
          </p:nvSpPr>
          <p:spPr bwMode="auto">
            <a:xfrm>
              <a:off x="4080" y="2976"/>
              <a:ext cx="10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ja-JP" altLang="en-US" sz="1800" b="1">
                  <a:solidFill>
                    <a:schemeClr val="accent2"/>
                  </a:solidFill>
                  <a:latin typeface="Arial" pitchFamily="34" charset="0"/>
                </a:rPr>
                <a:t>“</a:t>
              </a:r>
              <a:r>
                <a:rPr lang="en-US" altLang="ja-JP" sz="1800" b="1">
                  <a:solidFill>
                    <a:schemeClr val="accent2"/>
                  </a:solidFill>
                </a:rPr>
                <a:t>clamped edge</a:t>
              </a:r>
              <a:r>
                <a:rPr lang="ja-JP" altLang="en-US" sz="1800" b="1">
                  <a:solidFill>
                    <a:schemeClr val="accent2"/>
                  </a:solidFill>
                  <a:latin typeface="Arial" pitchFamily="34" charset="0"/>
                </a:rPr>
                <a:t>”</a:t>
              </a:r>
              <a:endParaRPr lang="en-US" sz="1800" b="1">
                <a:solidFill>
                  <a:schemeClr val="accent2"/>
                </a:solidFill>
              </a:endParaRPr>
            </a:p>
          </p:txBody>
        </p:sp>
      </p:grpSp>
      <p:sp>
        <p:nvSpPr>
          <p:cNvPr id="36894" name="Text Box 30"/>
          <p:cNvSpPr txBox="1">
            <a:spLocks noChangeArrowheads="1"/>
          </p:cNvSpPr>
          <p:nvPr/>
        </p:nvSpPr>
        <p:spPr bwMode="auto">
          <a:xfrm>
            <a:off x="2133600" y="57912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accent2"/>
                </a:solidFill>
                <a:ea typeface="ＭＳ Ｐゴシック" charset="0"/>
              </a:rPr>
              <a:t>on pressurized surface</a:t>
            </a:r>
          </a:p>
        </p:txBody>
      </p:sp>
      <p:grpSp>
        <p:nvGrpSpPr>
          <p:cNvPr id="25623" name="Group 31"/>
          <p:cNvGrpSpPr>
            <a:grpSpLocks/>
          </p:cNvGrpSpPr>
          <p:nvPr/>
        </p:nvGrpSpPr>
        <p:grpSpPr bwMode="auto">
          <a:xfrm>
            <a:off x="3886200" y="5638800"/>
            <a:ext cx="1981200" cy="812800"/>
            <a:chOff x="2448" y="2736"/>
            <a:chExt cx="1248" cy="512"/>
          </a:xfrm>
        </p:grpSpPr>
        <p:graphicFrame>
          <p:nvGraphicFramePr>
            <p:cNvPr id="25628" name="Object 32"/>
            <p:cNvGraphicFramePr>
              <a:graphicFrameLocks noChangeAspect="1"/>
            </p:cNvGraphicFramePr>
            <p:nvPr/>
          </p:nvGraphicFramePr>
          <p:xfrm>
            <a:off x="2448" y="2736"/>
            <a:ext cx="672" cy="512"/>
          </p:xfrm>
          <a:graphic>
            <a:graphicData uri="http://schemas.openxmlformats.org/presentationml/2006/ole">
              <mc:AlternateContent xmlns:mc="http://schemas.openxmlformats.org/markup-compatibility/2006">
                <mc:Choice xmlns:v="urn:schemas-microsoft-com:vml" Requires="v">
                  <p:oleObj spid="_x0000_s25648" name="Equation" r:id="rId13" imgW="1066800" imgH="812800" progId="Equation.3">
                    <p:embed/>
                  </p:oleObj>
                </mc:Choice>
                <mc:Fallback>
                  <p:oleObj name="Equation" r:id="rId13" imgW="1066800" imgH="812800" progId="Equation.3">
                    <p:embed/>
                    <p:pic>
                      <p:nvPicPr>
                        <p:cNvPr id="0" name="Object 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48" y="2736"/>
                          <a:ext cx="672"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897" name="Text Box 33"/>
            <p:cNvSpPr txBox="1">
              <a:spLocks noChangeArrowheads="1"/>
            </p:cNvSpPr>
            <p:nvPr/>
          </p:nvSpPr>
          <p:spPr bwMode="auto">
            <a:xfrm>
              <a:off x="3120" y="2784"/>
              <a:ext cx="5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accent2"/>
                  </a:solidFill>
                  <a:ea typeface="ＭＳ Ｐゴシック" charset="0"/>
                </a:rPr>
                <a:t>on free surface</a:t>
              </a:r>
            </a:p>
          </p:txBody>
        </p:sp>
      </p:grpSp>
      <p:grpSp>
        <p:nvGrpSpPr>
          <p:cNvPr id="25624" name="Group 34"/>
          <p:cNvGrpSpPr>
            <a:grpSpLocks/>
          </p:cNvGrpSpPr>
          <p:nvPr/>
        </p:nvGrpSpPr>
        <p:grpSpPr bwMode="auto">
          <a:xfrm>
            <a:off x="6477000" y="5576888"/>
            <a:ext cx="1739900" cy="747712"/>
            <a:chOff x="4080" y="2736"/>
            <a:chExt cx="1096" cy="471"/>
          </a:xfrm>
        </p:grpSpPr>
        <p:graphicFrame>
          <p:nvGraphicFramePr>
            <p:cNvPr id="25626" name="Object 35"/>
            <p:cNvGraphicFramePr>
              <a:graphicFrameLocks noChangeAspect="1"/>
            </p:cNvGraphicFramePr>
            <p:nvPr/>
          </p:nvGraphicFramePr>
          <p:xfrm>
            <a:off x="4128" y="2736"/>
            <a:ext cx="848" cy="208"/>
          </p:xfrm>
          <a:graphic>
            <a:graphicData uri="http://schemas.openxmlformats.org/presentationml/2006/ole">
              <mc:AlternateContent xmlns:mc="http://schemas.openxmlformats.org/markup-compatibility/2006">
                <mc:Choice xmlns:v="urn:schemas-microsoft-com:vml" Requires="v">
                  <p:oleObj spid="_x0000_s25649" name="Equation" r:id="rId15" imgW="1346200" imgH="330200" progId="Equation.3">
                    <p:embed/>
                  </p:oleObj>
                </mc:Choice>
                <mc:Fallback>
                  <p:oleObj name="Equation" r:id="rId15" imgW="1346200" imgH="330200" progId="Equation.3">
                    <p:embed/>
                    <p:pic>
                      <p:nvPicPr>
                        <p:cNvPr id="0" name="Object 3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28" y="2736"/>
                          <a:ext cx="848"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900" name="Text Box 36"/>
            <p:cNvSpPr txBox="1">
              <a:spLocks noChangeArrowheads="1"/>
            </p:cNvSpPr>
            <p:nvPr/>
          </p:nvSpPr>
          <p:spPr bwMode="auto">
            <a:xfrm>
              <a:off x="4080" y="2976"/>
              <a:ext cx="10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ja-JP" altLang="en-US" sz="1800" b="1">
                  <a:solidFill>
                    <a:schemeClr val="accent2"/>
                  </a:solidFill>
                  <a:latin typeface="Arial" pitchFamily="34" charset="0"/>
                </a:rPr>
                <a:t>“</a:t>
              </a:r>
              <a:r>
                <a:rPr lang="en-US" altLang="ja-JP" sz="1800" b="1">
                  <a:solidFill>
                    <a:schemeClr val="accent2"/>
                  </a:solidFill>
                </a:rPr>
                <a:t>clamped edge</a:t>
              </a:r>
              <a:r>
                <a:rPr lang="ja-JP" altLang="en-US" sz="1800" b="1">
                  <a:solidFill>
                    <a:schemeClr val="accent2"/>
                  </a:solidFill>
                  <a:latin typeface="Arial" pitchFamily="34" charset="0"/>
                </a:rPr>
                <a:t>”</a:t>
              </a:r>
              <a:endParaRPr lang="en-US" sz="1800" b="1">
                <a:solidFill>
                  <a:schemeClr val="accent2"/>
                </a:solidFill>
              </a:endParaRPr>
            </a:p>
          </p:txBody>
        </p:sp>
      </p:grpSp>
      <p:sp>
        <p:nvSpPr>
          <p:cNvPr id="36901" name="Text Box 37"/>
          <p:cNvSpPr txBox="1">
            <a:spLocks noChangeArrowheads="1"/>
          </p:cNvSpPr>
          <p:nvPr/>
        </p:nvSpPr>
        <p:spPr bwMode="auto">
          <a:xfrm>
            <a:off x="730250" y="101600"/>
            <a:ext cx="726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b="1">
                <a:solidFill>
                  <a:srgbClr val="0000E1"/>
                </a:solidFill>
                <a:ea typeface="ＭＳ Ｐゴシック" charset="0"/>
              </a:rPr>
              <a:t>Finite Difference Analysis for Membrane Deformation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Small grid"/>
          <p:cNvSpPr>
            <a:spLocks noChangeArrowheads="1"/>
          </p:cNvSpPr>
          <p:nvPr/>
        </p:nvSpPr>
        <p:spPr bwMode="auto">
          <a:xfrm>
            <a:off x="1295400" y="1905000"/>
            <a:ext cx="2895600" cy="990600"/>
          </a:xfrm>
          <a:prstGeom prst="rect">
            <a:avLst/>
          </a:prstGeom>
          <a:pattFill prst="smGrid">
            <a:fgClr>
              <a:schemeClr val="tx1"/>
            </a:fgClr>
            <a:bgClr>
              <a:schemeClr val="accent1"/>
            </a:bgClr>
          </a:patt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7891" name="Text Box 3"/>
          <p:cNvSpPr txBox="1">
            <a:spLocks noChangeArrowheads="1"/>
          </p:cNvSpPr>
          <p:nvPr/>
        </p:nvSpPr>
        <p:spPr bwMode="auto">
          <a:xfrm>
            <a:off x="301625" y="952500"/>
            <a:ext cx="43037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a:solidFill>
                  <a:schemeClr val="accent2"/>
                </a:solidFill>
                <a:ea typeface="ＭＳ Ｐゴシック" charset="0"/>
              </a:rPr>
              <a:t>Numerical Implementation</a:t>
            </a:r>
            <a:endParaRPr lang="en-US" sz="2800" b="1">
              <a:solidFill>
                <a:srgbClr val="02821E"/>
              </a:solidFill>
              <a:ea typeface="ＭＳ Ｐゴシック" charset="0"/>
            </a:endParaRPr>
          </a:p>
        </p:txBody>
      </p:sp>
      <p:sp>
        <p:nvSpPr>
          <p:cNvPr id="37893" name="Text Box 5"/>
          <p:cNvSpPr txBox="1">
            <a:spLocks noChangeArrowheads="1"/>
          </p:cNvSpPr>
          <p:nvPr/>
        </p:nvSpPr>
        <p:spPr bwMode="auto">
          <a:xfrm>
            <a:off x="381000" y="1460500"/>
            <a:ext cx="385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Uniform Cartesian grid in </a:t>
            </a:r>
            <a:r>
              <a:rPr lang="en-US" b="1" i="1">
                <a:solidFill>
                  <a:schemeClr val="accent2"/>
                </a:solidFill>
                <a:ea typeface="ＭＳ Ｐゴシック" charset="0"/>
              </a:rPr>
              <a:t>(r,z)</a:t>
            </a:r>
            <a:r>
              <a:rPr lang="en-US" b="1">
                <a:solidFill>
                  <a:schemeClr val="accent2"/>
                </a:solidFill>
                <a:ea typeface="ＭＳ Ｐゴシック" charset="0"/>
              </a:rPr>
              <a:t> plane:</a:t>
            </a:r>
          </a:p>
        </p:txBody>
      </p:sp>
      <p:sp>
        <p:nvSpPr>
          <p:cNvPr id="37894" name="Text Box 6"/>
          <p:cNvSpPr txBox="1">
            <a:spLocks noChangeArrowheads="1"/>
          </p:cNvSpPr>
          <p:nvPr/>
        </p:nvSpPr>
        <p:spPr bwMode="auto">
          <a:xfrm>
            <a:off x="4494213" y="2101850"/>
            <a:ext cx="2973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i="1">
                <a:ea typeface="ＭＳ Ｐゴシック" charset="0"/>
              </a:rPr>
              <a:t>N</a:t>
            </a:r>
            <a:r>
              <a:rPr lang="en-US" b="1" i="1" baseline="-25000">
                <a:ea typeface="ＭＳ Ｐゴシック" charset="0"/>
              </a:rPr>
              <a:t>r</a:t>
            </a:r>
            <a:r>
              <a:rPr lang="en-US" b="1">
                <a:ea typeface="ＭＳ Ｐゴシック" charset="0"/>
              </a:rPr>
              <a:t> points along the radius</a:t>
            </a:r>
          </a:p>
          <a:p>
            <a:pPr>
              <a:defRPr/>
            </a:pPr>
            <a:r>
              <a:rPr lang="en-US" b="1" i="1">
                <a:ea typeface="ＭＳ Ｐゴシック" charset="0"/>
              </a:rPr>
              <a:t>N</a:t>
            </a:r>
            <a:r>
              <a:rPr lang="en-US" b="1" i="1" baseline="-25000">
                <a:ea typeface="ＭＳ Ｐゴシック" charset="0"/>
              </a:rPr>
              <a:t>z</a:t>
            </a:r>
            <a:r>
              <a:rPr lang="en-US" b="1">
                <a:ea typeface="ＭＳ Ｐゴシック" charset="0"/>
              </a:rPr>
              <a:t> points along the thickness</a:t>
            </a:r>
          </a:p>
        </p:txBody>
      </p:sp>
      <p:grpSp>
        <p:nvGrpSpPr>
          <p:cNvPr id="26629" name="Group 7"/>
          <p:cNvGrpSpPr>
            <a:grpSpLocks/>
          </p:cNvGrpSpPr>
          <p:nvPr/>
        </p:nvGrpSpPr>
        <p:grpSpPr bwMode="auto">
          <a:xfrm>
            <a:off x="838200" y="2514600"/>
            <a:ext cx="685800" cy="762000"/>
            <a:chOff x="432" y="1488"/>
            <a:chExt cx="432" cy="480"/>
          </a:xfrm>
        </p:grpSpPr>
        <p:sp>
          <p:nvSpPr>
            <p:cNvPr id="37896" name="Line 8"/>
            <p:cNvSpPr>
              <a:spLocks noChangeShapeType="1"/>
            </p:cNvSpPr>
            <p:nvPr/>
          </p:nvSpPr>
          <p:spPr bwMode="auto">
            <a:xfrm>
              <a:off x="528" y="1488"/>
              <a:ext cx="0" cy="48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7897" name="Line 9"/>
            <p:cNvSpPr>
              <a:spLocks noChangeShapeType="1"/>
            </p:cNvSpPr>
            <p:nvPr/>
          </p:nvSpPr>
          <p:spPr bwMode="auto">
            <a:xfrm>
              <a:off x="432" y="1872"/>
              <a:ext cx="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37898" name="Text Box 10"/>
          <p:cNvSpPr txBox="1">
            <a:spLocks noChangeArrowheads="1"/>
          </p:cNvSpPr>
          <p:nvPr/>
        </p:nvSpPr>
        <p:spPr bwMode="auto">
          <a:xfrm>
            <a:off x="1314450" y="31384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i="1">
                <a:ea typeface="ＭＳ Ｐゴシック" charset="0"/>
              </a:rPr>
              <a:t>r</a:t>
            </a:r>
            <a:endParaRPr lang="en-US" sz="2400">
              <a:ea typeface="ＭＳ Ｐゴシック" charset="0"/>
            </a:endParaRPr>
          </a:p>
        </p:txBody>
      </p:sp>
      <p:sp>
        <p:nvSpPr>
          <p:cNvPr id="37899" name="Text Box 11"/>
          <p:cNvSpPr txBox="1">
            <a:spLocks noChangeArrowheads="1"/>
          </p:cNvSpPr>
          <p:nvPr/>
        </p:nvSpPr>
        <p:spPr bwMode="auto">
          <a:xfrm>
            <a:off x="717550" y="2362200"/>
            <a:ext cx="27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i="1">
                <a:ea typeface="ＭＳ Ｐゴシック" charset="0"/>
              </a:rPr>
              <a:t>z</a:t>
            </a:r>
            <a:endParaRPr lang="en-US" sz="2400">
              <a:ea typeface="ＭＳ Ｐゴシック" charset="0"/>
            </a:endParaRPr>
          </a:p>
        </p:txBody>
      </p:sp>
      <p:sp>
        <p:nvSpPr>
          <p:cNvPr id="37900" name="Text Box 12"/>
          <p:cNvSpPr txBox="1">
            <a:spLocks noChangeArrowheads="1"/>
          </p:cNvSpPr>
          <p:nvPr/>
        </p:nvSpPr>
        <p:spPr bwMode="auto">
          <a:xfrm>
            <a:off x="412750" y="3733800"/>
            <a:ext cx="324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Finite difference discretization:</a:t>
            </a:r>
          </a:p>
        </p:txBody>
      </p:sp>
      <p:graphicFrame>
        <p:nvGraphicFramePr>
          <p:cNvPr id="26633" name="Object 13"/>
          <p:cNvGraphicFramePr>
            <a:graphicFrameLocks noChangeAspect="1"/>
          </p:cNvGraphicFramePr>
          <p:nvPr/>
        </p:nvGraphicFramePr>
        <p:xfrm>
          <a:off x="1014413" y="5105400"/>
          <a:ext cx="5614987" cy="812800"/>
        </p:xfrm>
        <a:graphic>
          <a:graphicData uri="http://schemas.openxmlformats.org/presentationml/2006/ole">
            <mc:AlternateContent xmlns:mc="http://schemas.openxmlformats.org/markup-compatibility/2006">
              <mc:Choice xmlns:v="urn:schemas-microsoft-com:vml" Requires="v">
                <p:oleObj spid="_x0000_s26640" name="Equation" r:id="rId3" imgW="5613400" imgH="812800" progId="Equation.3">
                  <p:embed/>
                </p:oleObj>
              </mc:Choice>
              <mc:Fallback>
                <p:oleObj name="Equation" r:id="rId3" imgW="5613400" imgH="812800" progId="Equation.3">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3" y="5105400"/>
                        <a:ext cx="5614987"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6634" name="Object 14"/>
          <p:cNvGraphicFramePr>
            <a:graphicFrameLocks noChangeAspect="1"/>
          </p:cNvGraphicFramePr>
          <p:nvPr/>
        </p:nvGraphicFramePr>
        <p:xfrm>
          <a:off x="1014413" y="4279900"/>
          <a:ext cx="4178300" cy="787400"/>
        </p:xfrm>
        <a:graphic>
          <a:graphicData uri="http://schemas.openxmlformats.org/presentationml/2006/ole">
            <mc:AlternateContent xmlns:mc="http://schemas.openxmlformats.org/markup-compatibility/2006">
              <mc:Choice xmlns:v="urn:schemas-microsoft-com:vml" Requires="v">
                <p:oleObj spid="_x0000_s26641" name="Equation" r:id="rId5" imgW="4178300" imgH="787400" progId="Equation.3">
                  <p:embed/>
                </p:oleObj>
              </mc:Choice>
              <mc:Fallback>
                <p:oleObj name="Equation" r:id="rId5" imgW="4178300" imgH="787400" progId="Equation.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4279900"/>
                        <a:ext cx="41783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7903" name="Text Box 15"/>
          <p:cNvSpPr txBox="1">
            <a:spLocks noChangeArrowheads="1"/>
          </p:cNvSpPr>
          <p:nvPr/>
        </p:nvSpPr>
        <p:spPr bwMode="auto">
          <a:xfrm>
            <a:off x="755650" y="88900"/>
            <a:ext cx="726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b="1">
                <a:solidFill>
                  <a:srgbClr val="0000E1"/>
                </a:solidFill>
                <a:ea typeface="ＭＳ Ｐゴシック" charset="0"/>
              </a:rPr>
              <a:t>Finite Difference Analysis for Membrane Deformation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147763" y="101600"/>
            <a:ext cx="6888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a:solidFill>
                  <a:srgbClr val="0000E1"/>
                </a:solidFill>
                <a:ea typeface="ＭＳ Ｐゴシック" charset="0"/>
              </a:rPr>
              <a:t>Results of Analysis for Hydrostatic Pressure</a:t>
            </a:r>
          </a:p>
        </p:txBody>
      </p:sp>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r="6371"/>
          <a:stretch>
            <a:fillRect/>
          </a:stretch>
        </p:blipFill>
        <p:spPr bwMode="auto">
          <a:xfrm>
            <a:off x="381000" y="1211263"/>
            <a:ext cx="354647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457200" y="4876800"/>
            <a:ext cx="31956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Membrane radius = 2 mm</a:t>
            </a:r>
          </a:p>
          <a:p>
            <a:pPr>
              <a:defRPr/>
            </a:pPr>
            <a:r>
              <a:rPr lang="en-US" b="1">
                <a:solidFill>
                  <a:schemeClr val="accent2"/>
                </a:solidFill>
                <a:ea typeface="ＭＳ Ｐゴシック" charset="0"/>
              </a:rPr>
              <a:t>Membrane thickness H = 5 </a:t>
            </a:r>
            <a:r>
              <a:rPr lang="en-US" b="1">
                <a:solidFill>
                  <a:schemeClr val="accent2"/>
                </a:solidFill>
                <a:latin typeface="Symbol" charset="0"/>
                <a:ea typeface="ＭＳ Ｐゴシック" charset="0"/>
              </a:rPr>
              <a:t>m</a:t>
            </a:r>
            <a:r>
              <a:rPr lang="en-US" b="1">
                <a:solidFill>
                  <a:schemeClr val="accent2"/>
                </a:solidFill>
                <a:ea typeface="ＭＳ Ｐゴシック" charset="0"/>
              </a:rPr>
              <a:t>m</a:t>
            </a:r>
          </a:p>
          <a:p>
            <a:pPr>
              <a:defRPr/>
            </a:pPr>
            <a:r>
              <a:rPr lang="en-US" b="1">
                <a:solidFill>
                  <a:schemeClr val="accent2"/>
                </a:solidFill>
                <a:ea typeface="ＭＳ Ｐゴシック" charset="0"/>
              </a:rPr>
              <a:t>Pressure = 5 * Young modulus</a:t>
            </a:r>
          </a:p>
        </p:txBody>
      </p:sp>
      <p:pic>
        <p:nvPicPr>
          <p:cNvPr id="276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725" y="3876675"/>
            <a:ext cx="32670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0" y="850900"/>
            <a:ext cx="35052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8"/>
          <p:cNvSpPr txBox="1">
            <a:spLocks noChangeArrowheads="1"/>
          </p:cNvSpPr>
          <p:nvPr/>
        </p:nvSpPr>
        <p:spPr bwMode="auto">
          <a:xfrm>
            <a:off x="1816100" y="1157288"/>
            <a:ext cx="1460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Radial strain</a:t>
            </a:r>
          </a:p>
        </p:txBody>
      </p:sp>
      <p:sp>
        <p:nvSpPr>
          <p:cNvPr id="38921" name="Text Box 9"/>
          <p:cNvSpPr txBox="1">
            <a:spLocks noChangeArrowheads="1"/>
          </p:cNvSpPr>
          <p:nvPr/>
        </p:nvSpPr>
        <p:spPr bwMode="auto">
          <a:xfrm>
            <a:off x="4216400" y="175260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accent2"/>
                </a:solidFill>
                <a:ea typeface="ＭＳ Ｐゴシック" charset="0"/>
              </a:rPr>
              <a:t>Radial displacement</a:t>
            </a:r>
          </a:p>
        </p:txBody>
      </p:sp>
      <p:sp>
        <p:nvSpPr>
          <p:cNvPr id="38922" name="Text Box 10"/>
          <p:cNvSpPr txBox="1">
            <a:spLocks noChangeArrowheads="1"/>
          </p:cNvSpPr>
          <p:nvPr/>
        </p:nvSpPr>
        <p:spPr bwMode="auto">
          <a:xfrm>
            <a:off x="4191000" y="480060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accent2"/>
                </a:solidFill>
                <a:ea typeface="ＭＳ Ｐゴシック" charset="0"/>
              </a:rPr>
              <a:t>Vertical displacement</a:t>
            </a:r>
          </a:p>
        </p:txBody>
      </p:sp>
      <p:grpSp>
        <p:nvGrpSpPr>
          <p:cNvPr id="27657" name="Group 11"/>
          <p:cNvGrpSpPr>
            <a:grpSpLocks/>
          </p:cNvGrpSpPr>
          <p:nvPr/>
        </p:nvGrpSpPr>
        <p:grpSpPr bwMode="auto">
          <a:xfrm>
            <a:off x="1033463" y="5943600"/>
            <a:ext cx="1709737" cy="823913"/>
            <a:chOff x="651" y="3744"/>
            <a:chExt cx="1077" cy="519"/>
          </a:xfrm>
        </p:grpSpPr>
        <p:grpSp>
          <p:nvGrpSpPr>
            <p:cNvPr id="27658" name="Group 12"/>
            <p:cNvGrpSpPr>
              <a:grpSpLocks/>
            </p:cNvGrpSpPr>
            <p:nvPr/>
          </p:nvGrpSpPr>
          <p:grpSpPr bwMode="auto">
            <a:xfrm>
              <a:off x="651" y="3744"/>
              <a:ext cx="1077" cy="480"/>
              <a:chOff x="651" y="3792"/>
              <a:chExt cx="1077" cy="480"/>
            </a:xfrm>
          </p:grpSpPr>
          <p:sp>
            <p:nvSpPr>
              <p:cNvPr id="38925" name="Arc 13"/>
              <p:cNvSpPr>
                <a:spLocks/>
              </p:cNvSpPr>
              <p:nvPr/>
            </p:nvSpPr>
            <p:spPr bwMode="auto">
              <a:xfrm>
                <a:off x="1186" y="3792"/>
                <a:ext cx="192" cy="242"/>
              </a:xfrm>
              <a:custGeom>
                <a:avLst/>
                <a:gdLst>
                  <a:gd name="T0" fmla="*/ 0 w 21404"/>
                  <a:gd name="T1" fmla="*/ 0 h 21600"/>
                  <a:gd name="T2" fmla="*/ 192 w 21404"/>
                  <a:gd name="T3" fmla="*/ 210 h 21600"/>
                  <a:gd name="T4" fmla="*/ 0 w 21404"/>
                  <a:gd name="T5" fmla="*/ 242 h 21600"/>
                  <a:gd name="T6" fmla="*/ 0 60000 65536"/>
                  <a:gd name="T7" fmla="*/ 0 60000 65536"/>
                  <a:gd name="T8" fmla="*/ 0 60000 65536"/>
                </a:gdLst>
                <a:ahLst/>
                <a:cxnLst>
                  <a:cxn ang="T6">
                    <a:pos x="T0" y="T1"/>
                  </a:cxn>
                  <a:cxn ang="T7">
                    <a:pos x="T2" y="T3"/>
                  </a:cxn>
                  <a:cxn ang="T8">
                    <a:pos x="T4" y="T5"/>
                  </a:cxn>
                </a:cxnLst>
                <a:rect l="0" t="0" r="r" b="b"/>
                <a:pathLst>
                  <a:path w="21404" h="21600" fill="none" extrusionOk="0">
                    <a:moveTo>
                      <a:pt x="0" y="-1"/>
                    </a:moveTo>
                    <a:cubicBezTo>
                      <a:pt x="10808" y="-1"/>
                      <a:pt x="19953" y="7989"/>
                      <a:pt x="21404" y="18699"/>
                    </a:cubicBezTo>
                  </a:path>
                  <a:path w="21404" h="21600" stroke="0" extrusionOk="0">
                    <a:moveTo>
                      <a:pt x="0" y="-1"/>
                    </a:moveTo>
                    <a:cubicBezTo>
                      <a:pt x="10808" y="-1"/>
                      <a:pt x="19953" y="7989"/>
                      <a:pt x="21404" y="18699"/>
                    </a:cubicBezTo>
                    <a:lnTo>
                      <a:pt x="0" y="21600"/>
                    </a:lnTo>
                    <a:lnTo>
                      <a:pt x="0" y="-1"/>
                    </a:lnTo>
                    <a:close/>
                  </a:path>
                </a:pathLst>
              </a:custGeom>
              <a:noFill/>
              <a:ln w="1016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38926" name="Arc 14"/>
              <p:cNvSpPr>
                <a:spLocks/>
              </p:cNvSpPr>
              <p:nvPr/>
            </p:nvSpPr>
            <p:spPr bwMode="auto">
              <a:xfrm flipH="1">
                <a:off x="1001" y="3794"/>
                <a:ext cx="192" cy="242"/>
              </a:xfrm>
              <a:custGeom>
                <a:avLst/>
                <a:gdLst>
                  <a:gd name="T0" fmla="*/ 0 w 21404"/>
                  <a:gd name="T1" fmla="*/ 0 h 21600"/>
                  <a:gd name="T2" fmla="*/ 192 w 21404"/>
                  <a:gd name="T3" fmla="*/ 210 h 21600"/>
                  <a:gd name="T4" fmla="*/ 0 w 21404"/>
                  <a:gd name="T5" fmla="*/ 242 h 21600"/>
                  <a:gd name="T6" fmla="*/ 0 60000 65536"/>
                  <a:gd name="T7" fmla="*/ 0 60000 65536"/>
                  <a:gd name="T8" fmla="*/ 0 60000 65536"/>
                </a:gdLst>
                <a:ahLst/>
                <a:cxnLst>
                  <a:cxn ang="T6">
                    <a:pos x="T0" y="T1"/>
                  </a:cxn>
                  <a:cxn ang="T7">
                    <a:pos x="T2" y="T3"/>
                  </a:cxn>
                  <a:cxn ang="T8">
                    <a:pos x="T4" y="T5"/>
                  </a:cxn>
                </a:cxnLst>
                <a:rect l="0" t="0" r="r" b="b"/>
                <a:pathLst>
                  <a:path w="21404" h="21600" fill="none" extrusionOk="0">
                    <a:moveTo>
                      <a:pt x="0" y="-1"/>
                    </a:moveTo>
                    <a:cubicBezTo>
                      <a:pt x="10808" y="-1"/>
                      <a:pt x="19953" y="7989"/>
                      <a:pt x="21404" y="18699"/>
                    </a:cubicBezTo>
                  </a:path>
                  <a:path w="21404" h="21600" stroke="0" extrusionOk="0">
                    <a:moveTo>
                      <a:pt x="0" y="-1"/>
                    </a:moveTo>
                    <a:cubicBezTo>
                      <a:pt x="10808" y="-1"/>
                      <a:pt x="19953" y="7989"/>
                      <a:pt x="21404" y="18699"/>
                    </a:cubicBezTo>
                    <a:lnTo>
                      <a:pt x="0" y="21600"/>
                    </a:lnTo>
                    <a:lnTo>
                      <a:pt x="0" y="-1"/>
                    </a:lnTo>
                    <a:close/>
                  </a:path>
                </a:pathLst>
              </a:custGeom>
              <a:noFill/>
              <a:ln w="1016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38927" name="Line 15"/>
              <p:cNvSpPr>
                <a:spLocks noChangeShapeType="1"/>
              </p:cNvSpPr>
              <p:nvPr/>
            </p:nvSpPr>
            <p:spPr bwMode="auto">
              <a:xfrm>
                <a:off x="1344" y="3988"/>
                <a:ext cx="384" cy="0"/>
              </a:xfrm>
              <a:prstGeom prst="line">
                <a:avLst/>
              </a:prstGeom>
              <a:noFill/>
              <a:ln w="1016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8928" name="Line 16"/>
              <p:cNvSpPr>
                <a:spLocks noChangeShapeType="1"/>
              </p:cNvSpPr>
              <p:nvPr/>
            </p:nvSpPr>
            <p:spPr bwMode="auto">
              <a:xfrm>
                <a:off x="651" y="3988"/>
                <a:ext cx="384" cy="0"/>
              </a:xfrm>
              <a:prstGeom prst="line">
                <a:avLst/>
              </a:prstGeom>
              <a:noFill/>
              <a:ln w="1016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8929" name="Line 17"/>
              <p:cNvSpPr>
                <a:spLocks noChangeShapeType="1"/>
              </p:cNvSpPr>
              <p:nvPr/>
            </p:nvSpPr>
            <p:spPr bwMode="auto">
              <a:xfrm flipV="1">
                <a:off x="1180" y="3936"/>
                <a:ext cx="0" cy="33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38930" name="Text Box 18"/>
            <p:cNvSpPr txBox="1">
              <a:spLocks noChangeArrowheads="1"/>
            </p:cNvSpPr>
            <p:nvPr/>
          </p:nvSpPr>
          <p:spPr bwMode="auto">
            <a:xfrm>
              <a:off x="1200" y="4032"/>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ea typeface="ＭＳ Ｐゴシック" charset="0"/>
                </a:rPr>
                <a:t>P</a:t>
              </a:r>
              <a:endParaRPr lang="en-US" b="1">
                <a:solidFill>
                  <a:schemeClr val="accent2"/>
                </a:solidFill>
                <a:ea typeface="ＭＳ Ｐゴシック"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760413" y="50800"/>
            <a:ext cx="7219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a:solidFill>
                  <a:srgbClr val="0000E1"/>
                </a:solidFill>
                <a:ea typeface="ＭＳ Ｐゴシック" charset="0"/>
              </a:rPr>
              <a:t>Analysis Results for Full Contact With Sphere</a:t>
            </a:r>
          </a:p>
        </p:txBody>
      </p:sp>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1713"/>
            <a:ext cx="3330575"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65575"/>
            <a:ext cx="32543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73138"/>
            <a:ext cx="327660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886200"/>
            <a:ext cx="333057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p:cNvSpPr txBox="1">
            <a:spLocks noChangeArrowheads="1"/>
          </p:cNvSpPr>
          <p:nvPr/>
        </p:nvSpPr>
        <p:spPr bwMode="auto">
          <a:xfrm>
            <a:off x="6553200" y="1219200"/>
            <a:ext cx="23495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u="sng">
                <a:solidFill>
                  <a:schemeClr val="accent2"/>
                </a:solidFill>
                <a:ea typeface="ＭＳ Ｐゴシック" charset="0"/>
              </a:rPr>
              <a:t>Membrane:</a:t>
            </a:r>
            <a:r>
              <a:rPr lang="en-US" b="1">
                <a:solidFill>
                  <a:schemeClr val="accent2"/>
                </a:solidFill>
                <a:ea typeface="ＭＳ Ｐゴシック" charset="0"/>
              </a:rPr>
              <a:t> </a:t>
            </a:r>
          </a:p>
          <a:p>
            <a:pPr>
              <a:defRPr/>
            </a:pPr>
            <a:r>
              <a:rPr lang="en-US" b="1">
                <a:solidFill>
                  <a:schemeClr val="accent2"/>
                </a:solidFill>
                <a:ea typeface="ＭＳ Ｐゴシック" charset="0"/>
              </a:rPr>
              <a:t>  radius = 2 mm</a:t>
            </a:r>
          </a:p>
          <a:p>
            <a:pPr>
              <a:defRPr/>
            </a:pPr>
            <a:r>
              <a:rPr lang="en-US" b="1">
                <a:solidFill>
                  <a:schemeClr val="accent2"/>
                </a:solidFill>
                <a:ea typeface="ＭＳ Ｐゴシック" charset="0"/>
              </a:rPr>
              <a:t>  thickness H = 5 </a:t>
            </a:r>
            <a:r>
              <a:rPr lang="en-US" b="1">
                <a:solidFill>
                  <a:schemeClr val="accent2"/>
                </a:solidFill>
                <a:latin typeface="Symbol" charset="0"/>
                <a:ea typeface="ＭＳ Ｐゴシック" charset="0"/>
              </a:rPr>
              <a:t>m</a:t>
            </a:r>
            <a:r>
              <a:rPr lang="en-US" b="1">
                <a:solidFill>
                  <a:schemeClr val="accent2"/>
                </a:solidFill>
                <a:ea typeface="ＭＳ Ｐゴシック" charset="0"/>
              </a:rPr>
              <a:t>m</a:t>
            </a:r>
          </a:p>
          <a:p>
            <a:pPr>
              <a:defRPr/>
            </a:pPr>
            <a:endParaRPr lang="en-US" b="1">
              <a:solidFill>
                <a:schemeClr val="accent2"/>
              </a:solidFill>
              <a:ea typeface="ＭＳ Ｐゴシック" charset="0"/>
            </a:endParaRPr>
          </a:p>
          <a:p>
            <a:pPr>
              <a:defRPr/>
            </a:pPr>
            <a:endParaRPr lang="en-US" b="1">
              <a:solidFill>
                <a:schemeClr val="accent2"/>
              </a:solidFill>
              <a:ea typeface="ＭＳ Ｐゴシック" charset="0"/>
            </a:endParaRPr>
          </a:p>
          <a:p>
            <a:pPr>
              <a:defRPr/>
            </a:pPr>
            <a:endParaRPr lang="en-US" b="1">
              <a:solidFill>
                <a:schemeClr val="accent2"/>
              </a:solidFill>
              <a:ea typeface="ＭＳ Ｐゴシック" charset="0"/>
            </a:endParaRPr>
          </a:p>
          <a:p>
            <a:pPr>
              <a:defRPr/>
            </a:pPr>
            <a:endParaRPr lang="en-US" b="1">
              <a:solidFill>
                <a:schemeClr val="accent2"/>
              </a:solidFill>
              <a:ea typeface="ＭＳ Ｐゴシック" charset="0"/>
            </a:endParaRPr>
          </a:p>
          <a:p>
            <a:pPr>
              <a:defRPr/>
            </a:pPr>
            <a:endParaRPr lang="en-US" b="1">
              <a:solidFill>
                <a:schemeClr val="accent2"/>
              </a:solidFill>
              <a:ea typeface="ＭＳ Ｐゴシック" charset="0"/>
            </a:endParaRPr>
          </a:p>
          <a:p>
            <a:pPr>
              <a:defRPr/>
            </a:pPr>
            <a:endParaRPr lang="en-US" b="1">
              <a:solidFill>
                <a:schemeClr val="accent2"/>
              </a:solidFill>
              <a:ea typeface="ＭＳ Ｐゴシック" charset="0"/>
            </a:endParaRPr>
          </a:p>
          <a:p>
            <a:pPr>
              <a:defRPr/>
            </a:pPr>
            <a:endParaRPr lang="en-US" b="1">
              <a:solidFill>
                <a:schemeClr val="accent2"/>
              </a:solidFill>
              <a:ea typeface="ＭＳ Ｐゴシック" charset="0"/>
            </a:endParaRPr>
          </a:p>
          <a:p>
            <a:pPr>
              <a:defRPr/>
            </a:pPr>
            <a:endParaRPr lang="en-US" b="1">
              <a:solidFill>
                <a:schemeClr val="accent2"/>
              </a:solidFill>
              <a:ea typeface="ＭＳ Ｐゴシック" charset="0"/>
            </a:endParaRPr>
          </a:p>
          <a:p>
            <a:pPr>
              <a:defRPr/>
            </a:pPr>
            <a:r>
              <a:rPr lang="en-US" b="1">
                <a:solidFill>
                  <a:schemeClr val="accent2"/>
                </a:solidFill>
                <a:ea typeface="ＭＳ Ｐゴシック" charset="0"/>
              </a:rPr>
              <a:t>Sphere in full contact:</a:t>
            </a:r>
          </a:p>
        </p:txBody>
      </p:sp>
      <p:grpSp>
        <p:nvGrpSpPr>
          <p:cNvPr id="28679" name="Group 9"/>
          <p:cNvGrpSpPr>
            <a:grpSpLocks/>
          </p:cNvGrpSpPr>
          <p:nvPr/>
        </p:nvGrpSpPr>
        <p:grpSpPr bwMode="auto">
          <a:xfrm>
            <a:off x="6781800" y="4794250"/>
            <a:ext cx="1709738" cy="615950"/>
            <a:chOff x="4272" y="3020"/>
            <a:chExt cx="1077" cy="388"/>
          </a:xfrm>
        </p:grpSpPr>
        <p:sp>
          <p:nvSpPr>
            <p:cNvPr id="39946" name="Oval 10"/>
            <p:cNvSpPr>
              <a:spLocks noChangeArrowheads="1"/>
            </p:cNvSpPr>
            <p:nvPr/>
          </p:nvSpPr>
          <p:spPr bwMode="auto">
            <a:xfrm>
              <a:off x="4656" y="3024"/>
              <a:ext cx="317" cy="3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9947" name="Arc 11"/>
            <p:cNvSpPr>
              <a:spLocks/>
            </p:cNvSpPr>
            <p:nvPr/>
          </p:nvSpPr>
          <p:spPr bwMode="auto">
            <a:xfrm>
              <a:off x="4807" y="3020"/>
              <a:ext cx="192" cy="242"/>
            </a:xfrm>
            <a:custGeom>
              <a:avLst/>
              <a:gdLst>
                <a:gd name="T0" fmla="*/ 0 w 21404"/>
                <a:gd name="T1" fmla="*/ 0 h 21600"/>
                <a:gd name="T2" fmla="*/ 192 w 21404"/>
                <a:gd name="T3" fmla="*/ 210 h 21600"/>
                <a:gd name="T4" fmla="*/ 0 w 21404"/>
                <a:gd name="T5" fmla="*/ 242 h 21600"/>
                <a:gd name="T6" fmla="*/ 0 60000 65536"/>
                <a:gd name="T7" fmla="*/ 0 60000 65536"/>
                <a:gd name="T8" fmla="*/ 0 60000 65536"/>
              </a:gdLst>
              <a:ahLst/>
              <a:cxnLst>
                <a:cxn ang="T6">
                  <a:pos x="T0" y="T1"/>
                </a:cxn>
                <a:cxn ang="T7">
                  <a:pos x="T2" y="T3"/>
                </a:cxn>
                <a:cxn ang="T8">
                  <a:pos x="T4" y="T5"/>
                </a:cxn>
              </a:cxnLst>
              <a:rect l="0" t="0" r="r" b="b"/>
              <a:pathLst>
                <a:path w="21404" h="21600" fill="none" extrusionOk="0">
                  <a:moveTo>
                    <a:pt x="0" y="-1"/>
                  </a:moveTo>
                  <a:cubicBezTo>
                    <a:pt x="10808" y="-1"/>
                    <a:pt x="19953" y="7989"/>
                    <a:pt x="21404" y="18699"/>
                  </a:cubicBezTo>
                </a:path>
                <a:path w="21404" h="21600" stroke="0" extrusionOk="0">
                  <a:moveTo>
                    <a:pt x="0" y="-1"/>
                  </a:moveTo>
                  <a:cubicBezTo>
                    <a:pt x="10808" y="-1"/>
                    <a:pt x="19953" y="7989"/>
                    <a:pt x="21404" y="18699"/>
                  </a:cubicBezTo>
                  <a:lnTo>
                    <a:pt x="0" y="21600"/>
                  </a:lnTo>
                  <a:lnTo>
                    <a:pt x="0" y="-1"/>
                  </a:lnTo>
                  <a:close/>
                </a:path>
              </a:pathLst>
            </a:custGeom>
            <a:noFill/>
            <a:ln w="1016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39948" name="Arc 12"/>
            <p:cNvSpPr>
              <a:spLocks/>
            </p:cNvSpPr>
            <p:nvPr/>
          </p:nvSpPr>
          <p:spPr bwMode="auto">
            <a:xfrm flipH="1">
              <a:off x="4622" y="3022"/>
              <a:ext cx="192" cy="242"/>
            </a:xfrm>
            <a:custGeom>
              <a:avLst/>
              <a:gdLst>
                <a:gd name="T0" fmla="*/ 0 w 21404"/>
                <a:gd name="T1" fmla="*/ 0 h 21600"/>
                <a:gd name="T2" fmla="*/ 192 w 21404"/>
                <a:gd name="T3" fmla="*/ 210 h 21600"/>
                <a:gd name="T4" fmla="*/ 0 w 21404"/>
                <a:gd name="T5" fmla="*/ 242 h 21600"/>
                <a:gd name="T6" fmla="*/ 0 60000 65536"/>
                <a:gd name="T7" fmla="*/ 0 60000 65536"/>
                <a:gd name="T8" fmla="*/ 0 60000 65536"/>
              </a:gdLst>
              <a:ahLst/>
              <a:cxnLst>
                <a:cxn ang="T6">
                  <a:pos x="T0" y="T1"/>
                </a:cxn>
                <a:cxn ang="T7">
                  <a:pos x="T2" y="T3"/>
                </a:cxn>
                <a:cxn ang="T8">
                  <a:pos x="T4" y="T5"/>
                </a:cxn>
              </a:cxnLst>
              <a:rect l="0" t="0" r="r" b="b"/>
              <a:pathLst>
                <a:path w="21404" h="21600" fill="none" extrusionOk="0">
                  <a:moveTo>
                    <a:pt x="0" y="-1"/>
                  </a:moveTo>
                  <a:cubicBezTo>
                    <a:pt x="10808" y="-1"/>
                    <a:pt x="19953" y="7989"/>
                    <a:pt x="21404" y="18699"/>
                  </a:cubicBezTo>
                </a:path>
                <a:path w="21404" h="21600" stroke="0" extrusionOk="0">
                  <a:moveTo>
                    <a:pt x="0" y="-1"/>
                  </a:moveTo>
                  <a:cubicBezTo>
                    <a:pt x="10808" y="-1"/>
                    <a:pt x="19953" y="7989"/>
                    <a:pt x="21404" y="18699"/>
                  </a:cubicBezTo>
                  <a:lnTo>
                    <a:pt x="0" y="21600"/>
                  </a:lnTo>
                  <a:lnTo>
                    <a:pt x="0" y="-1"/>
                  </a:lnTo>
                  <a:close/>
                </a:path>
              </a:pathLst>
            </a:custGeom>
            <a:noFill/>
            <a:ln w="1016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39949" name="Line 13"/>
            <p:cNvSpPr>
              <a:spLocks noChangeShapeType="1"/>
            </p:cNvSpPr>
            <p:nvPr/>
          </p:nvSpPr>
          <p:spPr bwMode="auto">
            <a:xfrm>
              <a:off x="4965" y="3216"/>
              <a:ext cx="384" cy="0"/>
            </a:xfrm>
            <a:prstGeom prst="line">
              <a:avLst/>
            </a:prstGeom>
            <a:noFill/>
            <a:ln w="1016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9950" name="Line 14"/>
            <p:cNvSpPr>
              <a:spLocks noChangeShapeType="1"/>
            </p:cNvSpPr>
            <p:nvPr/>
          </p:nvSpPr>
          <p:spPr bwMode="auto">
            <a:xfrm>
              <a:off x="4272" y="3216"/>
              <a:ext cx="384" cy="0"/>
            </a:xfrm>
            <a:prstGeom prst="line">
              <a:avLst/>
            </a:prstGeom>
            <a:noFill/>
            <a:ln w="1016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39951" name="Text Box 15"/>
          <p:cNvSpPr txBox="1">
            <a:spLocks noChangeArrowheads="1"/>
          </p:cNvSpPr>
          <p:nvPr/>
        </p:nvSpPr>
        <p:spPr bwMode="auto">
          <a:xfrm>
            <a:off x="3549650" y="35052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Strain</a:t>
            </a:r>
          </a:p>
        </p:txBody>
      </p:sp>
      <p:sp>
        <p:nvSpPr>
          <p:cNvPr id="39952" name="Text Box 16"/>
          <p:cNvSpPr txBox="1">
            <a:spLocks noChangeArrowheads="1"/>
          </p:cNvSpPr>
          <p:nvPr/>
        </p:nvSpPr>
        <p:spPr bwMode="auto">
          <a:xfrm>
            <a:off x="171450" y="35814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ea typeface="ＭＳ Ｐゴシック" charset="0"/>
              </a:rPr>
              <a:t>Displacement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5" name="Text Box 1031"/>
          <p:cNvSpPr txBox="1">
            <a:spLocks noChangeArrowheads="1"/>
          </p:cNvSpPr>
          <p:nvPr/>
        </p:nvSpPr>
        <p:spPr bwMode="auto">
          <a:xfrm>
            <a:off x="1079500" y="63500"/>
            <a:ext cx="74469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dirty="0">
                <a:solidFill>
                  <a:srgbClr val="0000E1"/>
                </a:solidFill>
                <a:ea typeface="ＭＳ Ｐゴシック" charset="0"/>
              </a:rPr>
              <a:t>Curved Arrays have flown on multiple missions</a:t>
            </a:r>
          </a:p>
        </p:txBody>
      </p:sp>
      <p:graphicFrame>
        <p:nvGraphicFramePr>
          <p:cNvPr id="5122" name="Object 1028"/>
          <p:cNvGraphicFramePr>
            <a:graphicFrameLocks noChangeAspect="1"/>
          </p:cNvGraphicFramePr>
          <p:nvPr/>
        </p:nvGraphicFramePr>
        <p:xfrm>
          <a:off x="5597525" y="882650"/>
          <a:ext cx="3189288" cy="4856163"/>
        </p:xfrm>
        <a:graphic>
          <a:graphicData uri="http://schemas.openxmlformats.org/presentationml/2006/ole">
            <mc:AlternateContent xmlns:mc="http://schemas.openxmlformats.org/markup-compatibility/2006">
              <mc:Choice xmlns:v="urn:schemas-microsoft-com:vml" Requires="v">
                <p:oleObj spid="_x0000_s5129" name="Document" r:id="rId3" imgW="3009524" imgH="4596825" progId="Word.Document.8">
                  <p:embed/>
                </p:oleObj>
              </mc:Choice>
              <mc:Fallback>
                <p:oleObj name="Document" r:id="rId3" imgW="3009524" imgH="4596825" progId="Word.Document.8">
                  <p:embed/>
                  <p:pic>
                    <p:nvPicPr>
                      <p:cNvPr id="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525" y="882650"/>
                        <a:ext cx="3189288"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4" name="Text Box 1030"/>
          <p:cNvSpPr txBox="1">
            <a:spLocks noChangeArrowheads="1"/>
          </p:cNvSpPr>
          <p:nvPr/>
        </p:nvSpPr>
        <p:spPr bwMode="auto">
          <a:xfrm>
            <a:off x="1911350" y="5222875"/>
            <a:ext cx="3351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solidFill>
                  <a:schemeClr val="accent2"/>
                </a:solidFill>
                <a:ea typeface="ＭＳ Ｐゴシック" charset="0"/>
              </a:rPr>
              <a:t>Optical layout of FUSE instrument showing  </a:t>
            </a:r>
          </a:p>
          <a:p>
            <a:pPr>
              <a:defRPr/>
            </a:pPr>
            <a:r>
              <a:rPr lang="en-US" sz="1400" dirty="0">
                <a:solidFill>
                  <a:schemeClr val="accent2"/>
                </a:solidFill>
                <a:ea typeface="ＭＳ Ｐゴシック" charset="0"/>
              </a:rPr>
              <a:t>curved MCPs on the Rowland circle</a:t>
            </a:r>
          </a:p>
        </p:txBody>
      </p:sp>
      <p:sp>
        <p:nvSpPr>
          <p:cNvPr id="27662" name="Text Box 1038"/>
          <p:cNvSpPr txBox="1">
            <a:spLocks noChangeArrowheads="1"/>
          </p:cNvSpPr>
          <p:nvPr/>
        </p:nvSpPr>
        <p:spPr bwMode="auto">
          <a:xfrm>
            <a:off x="238125" y="1501775"/>
            <a:ext cx="5002213" cy="36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77800" indent="-177800">
              <a:defRPr sz="2400">
                <a:solidFill>
                  <a:schemeClr val="tx1"/>
                </a:solidFill>
                <a:latin typeface="Times" charset="0"/>
                <a:ea typeface="ＭＳ Ｐゴシック" charset="0"/>
              </a:defRPr>
            </a:lvl1pPr>
            <a:lvl2pPr>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1800" dirty="0" smtClean="0">
                <a:solidFill>
                  <a:schemeClr val="accent2"/>
                </a:solidFill>
              </a:rPr>
              <a:t>Curved microchannel plates (MCPs) have been used to enable missions such as FUSE and Alice instrument in Rosetta, </a:t>
            </a:r>
            <a:r>
              <a:rPr lang="en-US" sz="1800" i="1" dirty="0" smtClean="0">
                <a:solidFill>
                  <a:schemeClr val="accent2"/>
                </a:solidFill>
              </a:rPr>
              <a:t>however,  curved solid state detectors will have clear advantages</a:t>
            </a:r>
          </a:p>
          <a:p>
            <a:pPr>
              <a:buFontTx/>
              <a:buChar char="•"/>
              <a:defRPr/>
            </a:pPr>
            <a:endParaRPr lang="en-US" sz="1800" i="1" dirty="0" smtClean="0">
              <a:solidFill>
                <a:schemeClr val="accent2"/>
              </a:solidFill>
            </a:endParaRPr>
          </a:p>
          <a:p>
            <a:pPr>
              <a:buFontTx/>
              <a:buChar char="•"/>
              <a:defRPr/>
            </a:pPr>
            <a:r>
              <a:rPr lang="en-US" sz="1800" dirty="0">
                <a:solidFill>
                  <a:schemeClr val="accent2"/>
                </a:solidFill>
                <a:cs typeface="ＭＳ Ｐゴシック" charset="0"/>
              </a:rPr>
              <a:t>Also imaging spectrograph Alice has been used on Rosetta, on New Horizon, on LRO (LAMP), and as UVS on JUNO uses MCPs with 75 mm </a:t>
            </a:r>
            <a:r>
              <a:rPr lang="en-US" sz="1800" dirty="0" smtClean="0">
                <a:solidFill>
                  <a:schemeClr val="accent2"/>
                </a:solidFill>
                <a:cs typeface="ＭＳ Ｐゴシック" charset="0"/>
              </a:rPr>
              <a:t>ROC. Called revolutionary because of capability and size.</a:t>
            </a:r>
            <a:endParaRPr lang="en-US" sz="1800" dirty="0">
              <a:solidFill>
                <a:schemeClr val="accent2"/>
              </a:solidFill>
              <a:cs typeface="ＭＳ Ｐゴシック" charset="0"/>
            </a:endParaRPr>
          </a:p>
          <a:p>
            <a:pPr>
              <a:buFontTx/>
              <a:buChar char="•"/>
              <a:defRPr/>
            </a:pPr>
            <a:endParaRPr lang="en-US" sz="1800" i="1" dirty="0" smtClean="0">
              <a:solidFill>
                <a:schemeClr val="accent2"/>
              </a:solidFill>
            </a:endParaRPr>
          </a:p>
          <a:p>
            <a:pPr>
              <a:buFontTx/>
              <a:buChar char="•"/>
              <a:defRPr/>
            </a:pPr>
            <a:endParaRPr lang="en-US" sz="1800" i="1" dirty="0">
              <a:solidFill>
                <a:schemeClr val="accent2"/>
              </a:solidFill>
            </a:endParaRPr>
          </a:p>
          <a:p>
            <a:pPr>
              <a:buFontTx/>
              <a:buChar char="•"/>
              <a:defRPr/>
            </a:pPr>
            <a:endParaRPr lang="en-US" sz="1800" i="1" dirty="0" smtClean="0">
              <a:solidFill>
                <a:schemeClr val="accent2"/>
              </a:solidFill>
            </a:endParaRPr>
          </a:p>
        </p:txBody>
      </p:sp>
      <p:sp>
        <p:nvSpPr>
          <p:cNvPr id="27663" name="Text Box 1039"/>
          <p:cNvSpPr txBox="1">
            <a:spLocks noChangeArrowheads="1"/>
          </p:cNvSpPr>
          <p:nvPr/>
        </p:nvSpPr>
        <p:spPr bwMode="auto">
          <a:xfrm>
            <a:off x="161925" y="61864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ea typeface="ＭＳ Ｐゴシック" charset="0"/>
            </a:endParaRPr>
          </a:p>
        </p:txBody>
      </p:sp>
      <p:cxnSp>
        <p:nvCxnSpPr>
          <p:cNvPr id="3" name="Straight Arrow Connector 2"/>
          <p:cNvCxnSpPr/>
          <p:nvPr/>
        </p:nvCxnSpPr>
        <p:spPr bwMode="auto">
          <a:xfrm flipV="1">
            <a:off x="5045075" y="3186113"/>
            <a:ext cx="2068513" cy="2141537"/>
          </a:xfrm>
          <a:prstGeom prst="straightConnector1">
            <a:avLst/>
          </a:prstGeom>
          <a:solidFill>
            <a:schemeClr val="accent1"/>
          </a:solidFill>
          <a:ln w="9525" cap="flat" cmpd="sng" algn="ctr">
            <a:solidFill>
              <a:srgbClr val="4F81BD"/>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V="1">
            <a:off x="5067300" y="2903538"/>
            <a:ext cx="1646238" cy="2387600"/>
          </a:xfrm>
          <a:prstGeom prst="straightConnector1">
            <a:avLst/>
          </a:prstGeom>
          <a:solidFill>
            <a:schemeClr val="accent1"/>
          </a:solidFill>
          <a:ln w="9525" cap="flat" cmpd="sng" algn="ctr">
            <a:solidFill>
              <a:srgbClr val="4F81BD"/>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42900" y="666750"/>
            <a:ext cx="9144000" cy="43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55000"/>
              </a:lnSpc>
              <a:spcBef>
                <a:spcPct val="50000"/>
              </a:spcBef>
              <a:buFontTx/>
              <a:buChar char="•"/>
              <a:defRPr/>
            </a:pPr>
            <a:endParaRPr lang="en-US" sz="2400" dirty="0">
              <a:latin typeface="Times New Roman" charset="0"/>
              <a:ea typeface="ＭＳ Ｐゴシック" charset="0"/>
            </a:endParaRPr>
          </a:p>
          <a:p>
            <a:pPr>
              <a:lnSpc>
                <a:spcPct val="50000"/>
              </a:lnSpc>
              <a:spcBef>
                <a:spcPct val="50000"/>
              </a:spcBef>
              <a:defRPr/>
            </a:pPr>
            <a:r>
              <a:rPr lang="en-US" sz="2400" b="1" i="1" dirty="0">
                <a:solidFill>
                  <a:srgbClr val="0000E1"/>
                </a:solidFill>
                <a:latin typeface="Times New Roman" charset="0"/>
                <a:ea typeface="ＭＳ Ｐゴシック" charset="0"/>
                <a:cs typeface="ＭＳ Ｐゴシック" charset="0"/>
              </a:rPr>
              <a:t>Challenges:</a:t>
            </a:r>
          </a:p>
          <a:p>
            <a:pPr>
              <a:lnSpc>
                <a:spcPct val="50000"/>
              </a:lnSpc>
              <a:spcBef>
                <a:spcPct val="50000"/>
              </a:spcBef>
              <a:defRPr/>
            </a:pPr>
            <a:endParaRPr lang="en-US" sz="2400" b="1" i="1" dirty="0">
              <a:solidFill>
                <a:srgbClr val="000000"/>
              </a:solidFill>
              <a:latin typeface="Times New Roman" charset="0"/>
              <a:ea typeface="ＭＳ Ｐゴシック" charset="0"/>
              <a:cs typeface="ＭＳ Ｐゴシック" charset="0"/>
            </a:endParaRPr>
          </a:p>
          <a:p>
            <a:pPr>
              <a:lnSpc>
                <a:spcPct val="50000"/>
              </a:lnSpc>
              <a:spcBef>
                <a:spcPct val="50000"/>
              </a:spcBef>
              <a:buFontTx/>
              <a:buChar char="•"/>
              <a:defRPr/>
            </a:pPr>
            <a:r>
              <a:rPr lang="en-US" sz="2400" b="1" i="1" dirty="0">
                <a:solidFill>
                  <a:srgbClr val="000000"/>
                </a:solidFill>
                <a:latin typeface="Times New Roman" charset="0"/>
                <a:ea typeface="ＭＳ Ｐゴシック" charset="0"/>
                <a:cs typeface="ＭＳ Ｐゴシック" charset="0"/>
              </a:rPr>
              <a:t> </a:t>
            </a:r>
            <a:r>
              <a:rPr lang="en-US" sz="2400" dirty="0">
                <a:solidFill>
                  <a:srgbClr val="000000"/>
                </a:solidFill>
                <a:latin typeface="Times New Roman" charset="0"/>
                <a:ea typeface="ＭＳ Ｐゴシック" charset="0"/>
                <a:cs typeface="ＭＳ Ｐゴシック" charset="0"/>
              </a:rPr>
              <a:t>Microchannel plates  require high voltage, are bulky, and have low  </a:t>
            </a:r>
          </a:p>
          <a:p>
            <a:pPr>
              <a:lnSpc>
                <a:spcPct val="50000"/>
              </a:lnSpc>
              <a:spcBef>
                <a:spcPct val="50000"/>
              </a:spcBef>
              <a:defRPr/>
            </a:pPr>
            <a:r>
              <a:rPr lang="en-US" sz="2400" dirty="0">
                <a:solidFill>
                  <a:srgbClr val="000000"/>
                </a:solidFill>
                <a:latin typeface="Times New Roman" charset="0"/>
                <a:ea typeface="ＭＳ Ｐゴシック" charset="0"/>
                <a:cs typeface="ＭＳ Ｐゴシック" charset="0"/>
              </a:rPr>
              <a:t>  efficiency.</a:t>
            </a:r>
          </a:p>
          <a:p>
            <a:pPr>
              <a:lnSpc>
                <a:spcPct val="50000"/>
              </a:lnSpc>
              <a:spcBef>
                <a:spcPct val="50000"/>
              </a:spcBef>
              <a:buFontTx/>
              <a:buChar char="•"/>
              <a:defRPr/>
            </a:pPr>
            <a:r>
              <a:rPr lang="en-US" sz="2400" dirty="0">
                <a:latin typeface="Times New Roman" charset="0"/>
                <a:ea typeface="ＭＳ Ｐゴシック" charset="0"/>
                <a:cs typeface="ＭＳ Ｐゴシック" charset="0"/>
              </a:rPr>
              <a:t>Lithography and direct write on curved substrates is expensive and </a:t>
            </a:r>
          </a:p>
          <a:p>
            <a:pPr>
              <a:lnSpc>
                <a:spcPct val="50000"/>
              </a:lnSpc>
              <a:spcBef>
                <a:spcPct val="50000"/>
              </a:spcBef>
              <a:defRPr/>
            </a:pPr>
            <a:r>
              <a:rPr lang="en-US" sz="2400" dirty="0">
                <a:latin typeface="Times New Roman" charset="0"/>
                <a:ea typeface="ＭＳ Ｐゴシック" charset="0"/>
                <a:cs typeface="ＭＳ Ｐゴシック" charset="0"/>
              </a:rPr>
              <a:t>  impractical.</a:t>
            </a:r>
            <a:endParaRPr lang="en-US" sz="2400" dirty="0">
              <a:latin typeface="Times New Roman" charset="0"/>
              <a:ea typeface="ＭＳ Ｐゴシック" charset="0"/>
            </a:endParaRPr>
          </a:p>
          <a:p>
            <a:pPr>
              <a:lnSpc>
                <a:spcPct val="50000"/>
              </a:lnSpc>
              <a:spcBef>
                <a:spcPct val="50000"/>
              </a:spcBef>
              <a:buFontTx/>
              <a:buChar char="•"/>
              <a:defRPr/>
            </a:pPr>
            <a:r>
              <a:rPr lang="en-US" sz="2400" b="1" i="1" dirty="0">
                <a:latin typeface="Times New Roman" charset="0"/>
                <a:ea typeface="ＭＳ Ｐゴシック" charset="0"/>
                <a:cs typeface="ＭＳ Ｐゴシック" charset="0"/>
              </a:rPr>
              <a:t> </a:t>
            </a:r>
            <a:r>
              <a:rPr lang="en-US" sz="2400" dirty="0">
                <a:latin typeface="Times New Roman" charset="0"/>
                <a:ea typeface="ＭＳ Ｐゴシック" charset="0"/>
                <a:cs typeface="ＭＳ Ｐゴシック" charset="0"/>
              </a:rPr>
              <a:t>Require a simple, low-cost method to manufacture CFPAs using   </a:t>
            </a:r>
          </a:p>
          <a:p>
            <a:pPr>
              <a:lnSpc>
                <a:spcPct val="50000"/>
              </a:lnSpc>
              <a:spcBef>
                <a:spcPct val="50000"/>
              </a:spcBef>
              <a:defRPr/>
            </a:pPr>
            <a:r>
              <a:rPr lang="en-US" sz="2400" dirty="0">
                <a:latin typeface="Times New Roman" charset="0"/>
                <a:ea typeface="ＭＳ Ｐゴシック" charset="0"/>
                <a:cs typeface="ＭＳ Ｐゴシック" charset="0"/>
              </a:rPr>
              <a:t>  solid state  detectors.</a:t>
            </a:r>
            <a:endParaRPr lang="en-US" sz="2400" dirty="0">
              <a:latin typeface="Times New Roman" charset="0"/>
              <a:ea typeface="ＭＳ Ｐゴシック" charset="0"/>
            </a:endParaRPr>
          </a:p>
          <a:p>
            <a:pPr>
              <a:spcBef>
                <a:spcPct val="50000"/>
              </a:spcBef>
              <a:buFontTx/>
              <a:buChar char="•"/>
              <a:defRPr/>
            </a:pPr>
            <a:r>
              <a:rPr lang="en-US" sz="2400" b="1" i="1" dirty="0">
                <a:solidFill>
                  <a:srgbClr val="0000E1"/>
                </a:solidFill>
                <a:latin typeface="Times New Roman" charset="0"/>
                <a:ea typeface="ＭＳ Ｐゴシック" charset="0"/>
              </a:rPr>
              <a:t> Solution: </a:t>
            </a:r>
          </a:p>
          <a:p>
            <a:pPr lvl="1">
              <a:spcBef>
                <a:spcPct val="50000"/>
              </a:spcBef>
              <a:buFontTx/>
              <a:buChar char="•"/>
              <a:defRPr/>
            </a:pPr>
            <a:r>
              <a:rPr lang="en-US" sz="2400" b="1" i="1" dirty="0">
                <a:solidFill>
                  <a:srgbClr val="0000E1"/>
                </a:solidFill>
                <a:latin typeface="Times New Roman" charset="0"/>
                <a:ea typeface="ＭＳ Ｐゴシック" charset="0"/>
              </a:rPr>
              <a:t>Decouple VLSI fabrication process from the required curvature</a:t>
            </a:r>
          </a:p>
        </p:txBody>
      </p:sp>
      <p:sp>
        <p:nvSpPr>
          <p:cNvPr id="20483" name="Text Box 3"/>
          <p:cNvSpPr txBox="1">
            <a:spLocks noChangeArrowheads="1"/>
          </p:cNvSpPr>
          <p:nvPr/>
        </p:nvSpPr>
        <p:spPr bwMode="auto">
          <a:xfrm>
            <a:off x="2705100" y="152400"/>
            <a:ext cx="4000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a:solidFill>
                  <a:srgbClr val="0000FF"/>
                </a:solidFill>
                <a:latin typeface="Times New Roman" charset="0"/>
                <a:ea typeface="ＭＳ Ｐゴシック" charset="0"/>
              </a:rPr>
              <a:t>Challenges and Solutions</a:t>
            </a:r>
          </a:p>
        </p:txBody>
      </p:sp>
      <p:sp>
        <p:nvSpPr>
          <p:cNvPr id="20568" name="Rectangle 88"/>
          <p:cNvSpPr>
            <a:spLocks noChangeArrowheads="1"/>
          </p:cNvSpPr>
          <p:nvPr/>
        </p:nvSpPr>
        <p:spPr bwMode="auto">
          <a:xfrm rot="21573117" flipH="1">
            <a:off x="4600575" y="5143500"/>
            <a:ext cx="295275" cy="565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nvGrpSpPr>
          <p:cNvPr id="6148" name="Group 188"/>
          <p:cNvGrpSpPr>
            <a:grpSpLocks/>
          </p:cNvGrpSpPr>
          <p:nvPr/>
        </p:nvGrpSpPr>
        <p:grpSpPr bwMode="auto">
          <a:xfrm>
            <a:off x="4903788" y="5005388"/>
            <a:ext cx="2932112" cy="1560512"/>
            <a:chOff x="3089" y="3073"/>
            <a:chExt cx="1847" cy="983"/>
          </a:xfrm>
        </p:grpSpPr>
        <p:grpSp>
          <p:nvGrpSpPr>
            <p:cNvPr id="6157" name="Group 186"/>
            <p:cNvGrpSpPr>
              <a:grpSpLocks/>
            </p:cNvGrpSpPr>
            <p:nvPr/>
          </p:nvGrpSpPr>
          <p:grpSpPr bwMode="auto">
            <a:xfrm>
              <a:off x="3089" y="3376"/>
              <a:ext cx="1847" cy="680"/>
              <a:chOff x="3065" y="3000"/>
              <a:chExt cx="1847" cy="680"/>
            </a:xfrm>
          </p:grpSpPr>
          <p:sp>
            <p:nvSpPr>
              <p:cNvPr id="20567" name="Rectangle 87"/>
              <p:cNvSpPr>
                <a:spLocks noChangeArrowheads="1"/>
              </p:cNvSpPr>
              <p:nvPr/>
            </p:nvSpPr>
            <p:spPr bwMode="auto">
              <a:xfrm rot="21573117" flipH="1">
                <a:off x="4584" y="3227"/>
                <a:ext cx="186" cy="3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571" name="Rectangle 91"/>
              <p:cNvSpPr>
                <a:spLocks noChangeArrowheads="1"/>
              </p:cNvSpPr>
              <p:nvPr/>
            </p:nvSpPr>
            <p:spPr bwMode="auto">
              <a:xfrm rot="21573117" flipH="1">
                <a:off x="3065" y="3442"/>
                <a:ext cx="1574" cy="2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657" name="Oval 177" descr="80%"/>
              <p:cNvSpPr>
                <a:spLocks noChangeArrowheads="1"/>
              </p:cNvSpPr>
              <p:nvPr/>
            </p:nvSpPr>
            <p:spPr bwMode="auto">
              <a:xfrm>
                <a:off x="3248" y="3000"/>
                <a:ext cx="1512" cy="504"/>
              </a:xfrm>
              <a:prstGeom prst="ellipse">
                <a:avLst/>
              </a:prstGeom>
              <a:pattFill prst="pct80">
                <a:fgClr>
                  <a:srgbClr val="0000E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658" name="Oval 178" descr="Wide downward diagonal"/>
              <p:cNvSpPr>
                <a:spLocks noChangeArrowheads="1"/>
              </p:cNvSpPr>
              <p:nvPr/>
            </p:nvSpPr>
            <p:spPr bwMode="auto">
              <a:xfrm>
                <a:off x="3264" y="3088"/>
                <a:ext cx="1512" cy="504"/>
              </a:xfrm>
              <a:prstGeom prst="ellipse">
                <a:avLst/>
              </a:prstGeom>
              <a:pattFill prst="wdDnDiag">
                <a:fgClr>
                  <a:srgbClr val="969696"/>
                </a:fgClr>
                <a:bgClr>
                  <a:srgbClr val="FFFFFF"/>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659" name="Oval 179"/>
              <p:cNvSpPr>
                <a:spLocks noChangeArrowheads="1"/>
              </p:cNvSpPr>
              <p:nvPr/>
            </p:nvSpPr>
            <p:spPr bwMode="auto">
              <a:xfrm>
                <a:off x="3280" y="3176"/>
                <a:ext cx="1512" cy="50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660" name="Rectangle 180"/>
              <p:cNvSpPr>
                <a:spLocks noChangeArrowheads="1"/>
              </p:cNvSpPr>
              <p:nvPr/>
            </p:nvSpPr>
            <p:spPr bwMode="auto">
              <a:xfrm>
                <a:off x="3120" y="3136"/>
                <a:ext cx="192" cy="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661" name="Rectangle 181"/>
              <p:cNvSpPr>
                <a:spLocks noChangeArrowheads="1"/>
              </p:cNvSpPr>
              <p:nvPr/>
            </p:nvSpPr>
            <p:spPr bwMode="auto">
              <a:xfrm>
                <a:off x="4720" y="3096"/>
                <a:ext cx="192" cy="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20665" name="Text Box 185"/>
            <p:cNvSpPr txBox="1">
              <a:spLocks noChangeArrowheads="1"/>
            </p:cNvSpPr>
            <p:nvPr/>
          </p:nvSpPr>
          <p:spPr bwMode="auto">
            <a:xfrm>
              <a:off x="3534" y="3073"/>
              <a:ext cx="10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ea typeface="ＭＳ Ｐゴシック" charset="0"/>
                </a:rPr>
                <a:t>Imaging Array </a:t>
              </a:r>
            </a:p>
          </p:txBody>
        </p:sp>
      </p:grpSp>
      <p:grpSp>
        <p:nvGrpSpPr>
          <p:cNvPr id="6149" name="Group 189"/>
          <p:cNvGrpSpPr>
            <a:grpSpLocks/>
          </p:cNvGrpSpPr>
          <p:nvPr/>
        </p:nvGrpSpPr>
        <p:grpSpPr bwMode="auto">
          <a:xfrm>
            <a:off x="1225550" y="5005388"/>
            <a:ext cx="1985963" cy="1852612"/>
            <a:chOff x="772" y="3129"/>
            <a:chExt cx="1251" cy="1167"/>
          </a:xfrm>
        </p:grpSpPr>
        <p:sp>
          <p:nvSpPr>
            <p:cNvPr id="20487" name="Rectangle 7" descr="Wide downward diagonal"/>
            <p:cNvSpPr>
              <a:spLocks noChangeArrowheads="1"/>
            </p:cNvSpPr>
            <p:nvPr/>
          </p:nvSpPr>
          <p:spPr bwMode="auto">
            <a:xfrm rot="-5400000">
              <a:off x="1042" y="3213"/>
              <a:ext cx="720" cy="1241"/>
            </a:xfrm>
            <a:prstGeom prst="rect">
              <a:avLst/>
            </a:prstGeom>
            <a:pattFill prst="wdDnDiag">
              <a:fgClr>
                <a:schemeClr val="bg2"/>
              </a:fgClr>
              <a:bgClr>
                <a:schemeClr val="bg1"/>
              </a:bgClr>
            </a:patt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491" name="Rectangle 11" descr="80%"/>
            <p:cNvSpPr>
              <a:spLocks noChangeArrowheads="1"/>
            </p:cNvSpPr>
            <p:nvPr/>
          </p:nvSpPr>
          <p:spPr bwMode="auto">
            <a:xfrm rot="-5400000">
              <a:off x="1364" y="2814"/>
              <a:ext cx="72" cy="1246"/>
            </a:xfrm>
            <a:prstGeom prst="rect">
              <a:avLst/>
            </a:prstGeom>
            <a:pattFill prst="pct80">
              <a:fgClr>
                <a:srgbClr val="063DE8"/>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494" name="AutoShape 14"/>
            <p:cNvSpPr>
              <a:spLocks noChangeArrowheads="1"/>
            </p:cNvSpPr>
            <p:nvPr/>
          </p:nvSpPr>
          <p:spPr bwMode="auto">
            <a:xfrm rot="-16289224">
              <a:off x="1266" y="3444"/>
              <a:ext cx="253" cy="1241"/>
            </a:xfrm>
            <a:prstGeom prst="moon">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495" name="Rectangle 15"/>
            <p:cNvSpPr>
              <a:spLocks noChangeArrowheads="1"/>
            </p:cNvSpPr>
            <p:nvPr/>
          </p:nvSpPr>
          <p:spPr bwMode="auto">
            <a:xfrm rot="-5400000">
              <a:off x="1318" y="3633"/>
              <a:ext cx="196" cy="1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557" name="Rectangle 77"/>
            <p:cNvSpPr>
              <a:spLocks noChangeArrowheads="1"/>
            </p:cNvSpPr>
            <p:nvPr/>
          </p:nvSpPr>
          <p:spPr bwMode="auto">
            <a:xfrm>
              <a:off x="1828" y="4132"/>
              <a:ext cx="184" cy="1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559" name="Text Box 79"/>
            <p:cNvSpPr txBox="1">
              <a:spLocks noChangeArrowheads="1"/>
            </p:cNvSpPr>
            <p:nvPr/>
          </p:nvSpPr>
          <p:spPr bwMode="auto">
            <a:xfrm>
              <a:off x="878" y="3129"/>
              <a:ext cx="10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ea typeface="ＭＳ Ｐゴシック" charset="0"/>
                </a:rPr>
                <a:t>Imaging Array </a:t>
              </a:r>
            </a:p>
          </p:txBody>
        </p:sp>
        <p:sp>
          <p:nvSpPr>
            <p:cNvPr id="20556" name="Rectangle 76"/>
            <p:cNvSpPr>
              <a:spLocks noChangeArrowheads="1"/>
            </p:cNvSpPr>
            <p:nvPr/>
          </p:nvSpPr>
          <p:spPr bwMode="auto">
            <a:xfrm>
              <a:off x="788" y="4128"/>
              <a:ext cx="184" cy="1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3" name="Text Box 93"/>
          <p:cNvSpPr txBox="1">
            <a:spLocks noChangeArrowheads="1"/>
          </p:cNvSpPr>
          <p:nvPr/>
        </p:nvSpPr>
        <p:spPr bwMode="auto">
          <a:xfrm>
            <a:off x="2082800" y="63500"/>
            <a:ext cx="5508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a:solidFill>
                  <a:srgbClr val="0000E1"/>
                </a:solidFill>
                <a:ea typeface="ＭＳ Ｐゴシック" charset="0"/>
              </a:rPr>
              <a:t>Curved High-purity Silicon Arrays</a:t>
            </a:r>
          </a:p>
        </p:txBody>
      </p:sp>
      <p:sp>
        <p:nvSpPr>
          <p:cNvPr id="5215" name="Rectangle 95"/>
          <p:cNvSpPr>
            <a:spLocks noChangeArrowheads="1"/>
          </p:cNvSpPr>
          <p:nvPr/>
        </p:nvSpPr>
        <p:spPr bwMode="auto">
          <a:xfrm>
            <a:off x="4114800" y="5181600"/>
            <a:ext cx="1143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16" name="Text Box 96"/>
          <p:cNvSpPr txBox="1">
            <a:spLocks noChangeArrowheads="1"/>
          </p:cNvSpPr>
          <p:nvPr/>
        </p:nvSpPr>
        <p:spPr bwMode="auto">
          <a:xfrm>
            <a:off x="165100" y="952500"/>
            <a:ext cx="43815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en-US" sz="2000" dirty="0">
                <a:solidFill>
                  <a:srgbClr val="6600CC"/>
                </a:solidFill>
                <a:ea typeface="ＭＳ Ｐゴシック" charset="0"/>
              </a:rPr>
              <a:t> High-purity imagers with full </a:t>
            </a:r>
          </a:p>
          <a:p>
            <a:pPr>
              <a:defRPr/>
            </a:pPr>
            <a:r>
              <a:rPr lang="en-US" sz="2000" dirty="0">
                <a:solidFill>
                  <a:srgbClr val="6600CC"/>
                </a:solidFill>
                <a:ea typeface="ＭＳ Ｐゴシック" charset="0"/>
              </a:rPr>
              <a:t>  depletion can be back-illuminated  </a:t>
            </a:r>
          </a:p>
          <a:p>
            <a:pPr>
              <a:defRPr/>
            </a:pPr>
            <a:r>
              <a:rPr lang="en-US" sz="2000" dirty="0">
                <a:solidFill>
                  <a:srgbClr val="6600CC"/>
                </a:solidFill>
                <a:ea typeface="ＭＳ Ｐゴシック" charset="0"/>
              </a:rPr>
              <a:t>  without thinning</a:t>
            </a:r>
          </a:p>
          <a:p>
            <a:pPr>
              <a:defRPr/>
            </a:pPr>
            <a:endParaRPr lang="en-US" sz="1000" dirty="0">
              <a:solidFill>
                <a:srgbClr val="6600CC"/>
              </a:solidFill>
              <a:ea typeface="ＭＳ Ｐゴシック" charset="0"/>
            </a:endParaRPr>
          </a:p>
          <a:p>
            <a:pPr>
              <a:buFontTx/>
              <a:buChar char="•"/>
              <a:defRPr/>
            </a:pPr>
            <a:r>
              <a:rPr lang="en-US" sz="2000" dirty="0">
                <a:solidFill>
                  <a:srgbClr val="6600CC"/>
                </a:solidFill>
                <a:ea typeface="ＭＳ Ｐゴシック" charset="0"/>
              </a:rPr>
              <a:t>  Require a back electrode for depletion</a:t>
            </a:r>
          </a:p>
          <a:p>
            <a:pPr>
              <a:buFontTx/>
              <a:buChar char="•"/>
              <a:defRPr/>
            </a:pPr>
            <a:endParaRPr lang="en-US" sz="1000" dirty="0">
              <a:solidFill>
                <a:srgbClr val="6600CC"/>
              </a:solidFill>
              <a:ea typeface="ＭＳ Ｐゴシック" charset="0"/>
            </a:endParaRPr>
          </a:p>
          <a:p>
            <a:pPr>
              <a:buFontTx/>
              <a:buChar char="•"/>
              <a:defRPr/>
            </a:pPr>
            <a:r>
              <a:rPr lang="en-US" sz="2000" dirty="0">
                <a:solidFill>
                  <a:srgbClr val="6600CC"/>
                </a:solidFill>
                <a:ea typeface="ＭＳ Ｐゴシック" charset="0"/>
              </a:rPr>
              <a:t> Require a back surface treatment to </a:t>
            </a:r>
          </a:p>
          <a:p>
            <a:pPr>
              <a:defRPr/>
            </a:pPr>
            <a:r>
              <a:rPr lang="en-US" sz="2000" dirty="0">
                <a:solidFill>
                  <a:srgbClr val="6600CC"/>
                </a:solidFill>
                <a:ea typeface="ＭＳ Ｐゴシック" charset="0"/>
              </a:rPr>
              <a:t>  deplete all the way to the surface</a:t>
            </a:r>
          </a:p>
          <a:p>
            <a:pPr>
              <a:defRPr/>
            </a:pPr>
            <a:endParaRPr lang="en-US" sz="2000" dirty="0">
              <a:solidFill>
                <a:srgbClr val="6600CC"/>
              </a:solidFill>
              <a:latin typeface="CommercialPi BT" charset="0"/>
              <a:ea typeface="ＭＳ Ｐゴシック" charset="0"/>
            </a:endParaRPr>
          </a:p>
        </p:txBody>
      </p:sp>
      <p:grpSp>
        <p:nvGrpSpPr>
          <p:cNvPr id="7172" name="Group 174"/>
          <p:cNvGrpSpPr>
            <a:grpSpLocks/>
          </p:cNvGrpSpPr>
          <p:nvPr/>
        </p:nvGrpSpPr>
        <p:grpSpPr bwMode="auto">
          <a:xfrm>
            <a:off x="4773613" y="914400"/>
            <a:ext cx="4114800" cy="3060700"/>
            <a:chOff x="0" y="2280"/>
            <a:chExt cx="2592" cy="1928"/>
          </a:xfrm>
        </p:grpSpPr>
        <p:sp>
          <p:nvSpPr>
            <p:cNvPr id="5214" name="Rectangle 94"/>
            <p:cNvSpPr>
              <a:spLocks noChangeArrowheads="1"/>
            </p:cNvSpPr>
            <p:nvPr/>
          </p:nvSpPr>
          <p:spPr bwMode="auto">
            <a:xfrm>
              <a:off x="1872" y="2928"/>
              <a:ext cx="672"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20" name="Rectangle 100"/>
            <p:cNvSpPr>
              <a:spLocks noChangeArrowheads="1"/>
            </p:cNvSpPr>
            <p:nvPr/>
          </p:nvSpPr>
          <p:spPr bwMode="auto">
            <a:xfrm>
              <a:off x="1024" y="2648"/>
              <a:ext cx="974" cy="153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21" name="Line 101"/>
            <p:cNvSpPr>
              <a:spLocks noChangeShapeType="1"/>
            </p:cNvSpPr>
            <p:nvPr/>
          </p:nvSpPr>
          <p:spPr bwMode="auto">
            <a:xfrm>
              <a:off x="1039" y="2561"/>
              <a:ext cx="97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22" name="Arc 102"/>
            <p:cNvSpPr>
              <a:spLocks/>
            </p:cNvSpPr>
            <p:nvPr/>
          </p:nvSpPr>
          <p:spPr bwMode="auto">
            <a:xfrm>
              <a:off x="1905" y="2518"/>
              <a:ext cx="110" cy="68"/>
            </a:xfrm>
            <a:custGeom>
              <a:avLst/>
              <a:gdLst>
                <a:gd name="T0" fmla="*/ 4 w 21600"/>
                <a:gd name="T1" fmla="*/ 68 h 11787"/>
                <a:gd name="T2" fmla="*/ 4 w 21600"/>
                <a:gd name="T3" fmla="*/ 0 h 11787"/>
                <a:gd name="T4" fmla="*/ 110 w 21600"/>
                <a:gd name="T5" fmla="*/ 35 h 11787"/>
                <a:gd name="T6" fmla="*/ 0 60000 65536"/>
                <a:gd name="T7" fmla="*/ 0 60000 65536"/>
                <a:gd name="T8" fmla="*/ 0 60000 65536"/>
              </a:gdLst>
              <a:ahLst/>
              <a:cxnLst>
                <a:cxn ang="T6">
                  <a:pos x="T0" y="T1"/>
                </a:cxn>
                <a:cxn ang="T7">
                  <a:pos x="T2" y="T3"/>
                </a:cxn>
                <a:cxn ang="T8">
                  <a:pos x="T4" y="T5"/>
                </a:cxn>
              </a:cxnLst>
              <a:rect l="0" t="0" r="r" b="b"/>
              <a:pathLst>
                <a:path w="21600" h="11787" fill="none" extrusionOk="0">
                  <a:moveTo>
                    <a:pt x="792" y="11787"/>
                  </a:moveTo>
                  <a:cubicBezTo>
                    <a:pt x="266" y="9899"/>
                    <a:pt x="0" y="7948"/>
                    <a:pt x="0" y="5989"/>
                  </a:cubicBezTo>
                  <a:cubicBezTo>
                    <a:pt x="0" y="3962"/>
                    <a:pt x="285" y="1946"/>
                    <a:pt x="846" y="-1"/>
                  </a:cubicBezTo>
                </a:path>
                <a:path w="21600" h="11787" stroke="0" extrusionOk="0">
                  <a:moveTo>
                    <a:pt x="792" y="11787"/>
                  </a:moveTo>
                  <a:cubicBezTo>
                    <a:pt x="266" y="9899"/>
                    <a:pt x="0" y="7948"/>
                    <a:pt x="0" y="5989"/>
                  </a:cubicBezTo>
                  <a:cubicBezTo>
                    <a:pt x="0" y="3962"/>
                    <a:pt x="285" y="1946"/>
                    <a:pt x="846" y="-1"/>
                  </a:cubicBezTo>
                  <a:lnTo>
                    <a:pt x="21600" y="5989"/>
                  </a:lnTo>
                  <a:lnTo>
                    <a:pt x="792" y="11787"/>
                  </a:lnTo>
                  <a:close/>
                </a:path>
              </a:pathLst>
            </a:custGeom>
            <a:solidFill>
              <a:srgbClr val="00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5223" name="Arc 103"/>
            <p:cNvSpPr>
              <a:spLocks/>
            </p:cNvSpPr>
            <p:nvPr/>
          </p:nvSpPr>
          <p:spPr bwMode="auto">
            <a:xfrm>
              <a:off x="1038" y="2517"/>
              <a:ext cx="109" cy="69"/>
            </a:xfrm>
            <a:custGeom>
              <a:avLst/>
              <a:gdLst>
                <a:gd name="T0" fmla="*/ 105 w 21600"/>
                <a:gd name="T1" fmla="*/ 0 h 11950"/>
                <a:gd name="T2" fmla="*/ 105 w 21600"/>
                <a:gd name="T3" fmla="*/ 69 h 11950"/>
                <a:gd name="T4" fmla="*/ 0 w 21600"/>
                <a:gd name="T5" fmla="*/ 35 h 11950"/>
                <a:gd name="T6" fmla="*/ 0 60000 65536"/>
                <a:gd name="T7" fmla="*/ 0 60000 65536"/>
                <a:gd name="T8" fmla="*/ 0 60000 65536"/>
              </a:gdLst>
              <a:ahLst/>
              <a:cxnLst>
                <a:cxn ang="T6">
                  <a:pos x="T0" y="T1"/>
                </a:cxn>
                <a:cxn ang="T7">
                  <a:pos x="T2" y="T3"/>
                </a:cxn>
                <a:cxn ang="T8">
                  <a:pos x="T4" y="T5"/>
                </a:cxn>
              </a:cxnLst>
              <a:rect l="0" t="0" r="r" b="b"/>
              <a:pathLst>
                <a:path w="21600" h="11950" fill="none" extrusionOk="0">
                  <a:moveTo>
                    <a:pt x="20728" y="-1"/>
                  </a:moveTo>
                  <a:cubicBezTo>
                    <a:pt x="21306" y="1972"/>
                    <a:pt x="21600" y="4016"/>
                    <a:pt x="21600" y="6072"/>
                  </a:cubicBezTo>
                  <a:cubicBezTo>
                    <a:pt x="21600" y="8059"/>
                    <a:pt x="21325" y="10037"/>
                    <a:pt x="20784" y="11950"/>
                  </a:cubicBezTo>
                </a:path>
                <a:path w="21600" h="11950" stroke="0" extrusionOk="0">
                  <a:moveTo>
                    <a:pt x="20728" y="-1"/>
                  </a:moveTo>
                  <a:cubicBezTo>
                    <a:pt x="21306" y="1972"/>
                    <a:pt x="21600" y="4016"/>
                    <a:pt x="21600" y="6072"/>
                  </a:cubicBezTo>
                  <a:cubicBezTo>
                    <a:pt x="21600" y="8059"/>
                    <a:pt x="21325" y="10037"/>
                    <a:pt x="20784" y="11950"/>
                  </a:cubicBezTo>
                  <a:lnTo>
                    <a:pt x="0" y="6072"/>
                  </a:lnTo>
                  <a:lnTo>
                    <a:pt x="20728" y="-1"/>
                  </a:lnTo>
                  <a:close/>
                </a:path>
              </a:pathLst>
            </a:custGeom>
            <a:solidFill>
              <a:srgbClr val="000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sp>
          <p:nvSpPr>
            <p:cNvPr id="5224" name="Rectangle 104" descr="50%"/>
            <p:cNvSpPr>
              <a:spLocks noChangeArrowheads="1"/>
            </p:cNvSpPr>
            <p:nvPr/>
          </p:nvSpPr>
          <p:spPr bwMode="auto">
            <a:xfrm>
              <a:off x="1999" y="2881"/>
              <a:ext cx="81" cy="1062"/>
            </a:xfrm>
            <a:prstGeom prst="rect">
              <a:avLst/>
            </a:prstGeom>
            <a:pattFill prst="pct50">
              <a:fgClr>
                <a:srgbClr val="063DE8"/>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25" name="Rectangle 105"/>
            <p:cNvSpPr>
              <a:spLocks noChangeArrowheads="1"/>
            </p:cNvSpPr>
            <p:nvPr/>
          </p:nvSpPr>
          <p:spPr bwMode="auto">
            <a:xfrm>
              <a:off x="2080" y="2364"/>
              <a:ext cx="512" cy="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nSpc>
                  <a:spcPct val="90000"/>
                </a:lnSpc>
                <a:defRPr/>
              </a:pPr>
              <a:r>
                <a:rPr lang="en-US" sz="1400" dirty="0">
                  <a:solidFill>
                    <a:srgbClr val="000000"/>
                  </a:solidFill>
                  <a:ea typeface="ＭＳ Ｐゴシック" charset="0"/>
                </a:rPr>
                <a:t>Imager</a:t>
              </a:r>
            </a:p>
            <a:p>
              <a:pPr>
                <a:lnSpc>
                  <a:spcPct val="90000"/>
                </a:lnSpc>
                <a:defRPr/>
              </a:pPr>
              <a:r>
                <a:rPr lang="en-US" sz="1400" dirty="0">
                  <a:solidFill>
                    <a:srgbClr val="000000"/>
                  </a:solidFill>
                  <a:ea typeface="ＭＳ Ｐゴシック" charset="0"/>
                </a:rPr>
                <a:t>frontside</a:t>
              </a:r>
            </a:p>
            <a:p>
              <a:pPr>
                <a:lnSpc>
                  <a:spcPct val="90000"/>
                </a:lnSpc>
                <a:defRPr/>
              </a:pPr>
              <a:r>
                <a:rPr lang="en-US" sz="1400" dirty="0">
                  <a:solidFill>
                    <a:srgbClr val="000000"/>
                  </a:solidFill>
                  <a:ea typeface="ＭＳ Ｐゴシック" charset="0"/>
                </a:rPr>
                <a:t>circuitry</a:t>
              </a:r>
            </a:p>
          </p:txBody>
        </p:sp>
        <p:sp>
          <p:nvSpPr>
            <p:cNvPr id="5226" name="Rectangle 106"/>
            <p:cNvSpPr>
              <a:spLocks noChangeArrowheads="1"/>
            </p:cNvSpPr>
            <p:nvPr/>
          </p:nvSpPr>
          <p:spPr bwMode="auto">
            <a:xfrm>
              <a:off x="1376" y="2708"/>
              <a:ext cx="514"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90000"/>
                </a:lnSpc>
                <a:defRPr/>
              </a:pPr>
              <a:r>
                <a:rPr lang="en-US" sz="1400">
                  <a:ea typeface="ＭＳ Ｐゴシック" charset="0"/>
                </a:rPr>
                <a:t>High-purity Si</a:t>
              </a:r>
            </a:p>
          </p:txBody>
        </p:sp>
        <p:sp>
          <p:nvSpPr>
            <p:cNvPr id="5227" name="AutoShape 107"/>
            <p:cNvSpPr>
              <a:spLocks noChangeArrowheads="1"/>
            </p:cNvSpPr>
            <p:nvPr/>
          </p:nvSpPr>
          <p:spPr bwMode="auto">
            <a:xfrm rot="-10889224">
              <a:off x="1029" y="2638"/>
              <a:ext cx="342" cy="1537"/>
            </a:xfrm>
            <a:prstGeom prst="moon">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28" name="Rectangle 108"/>
            <p:cNvSpPr>
              <a:spLocks noChangeArrowheads="1"/>
            </p:cNvSpPr>
            <p:nvPr/>
          </p:nvSpPr>
          <p:spPr bwMode="auto">
            <a:xfrm>
              <a:off x="793" y="2648"/>
              <a:ext cx="260" cy="15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29" name="Oval 109"/>
            <p:cNvSpPr>
              <a:spLocks noChangeArrowheads="1"/>
            </p:cNvSpPr>
            <p:nvPr/>
          </p:nvSpPr>
          <p:spPr bwMode="auto">
            <a:xfrm>
              <a:off x="700" y="2638"/>
              <a:ext cx="547" cy="15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30" name="Text Box 110"/>
            <p:cNvSpPr txBox="1">
              <a:spLocks noChangeArrowheads="1"/>
            </p:cNvSpPr>
            <p:nvPr/>
          </p:nvSpPr>
          <p:spPr bwMode="auto">
            <a:xfrm>
              <a:off x="984" y="2280"/>
              <a:ext cx="10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Fully-depleted silicon</a:t>
              </a:r>
            </a:p>
          </p:txBody>
        </p:sp>
        <p:sp>
          <p:nvSpPr>
            <p:cNvPr id="5231" name="Text Box 111"/>
            <p:cNvSpPr txBox="1">
              <a:spLocks noChangeArrowheads="1"/>
            </p:cNvSpPr>
            <p:nvPr/>
          </p:nvSpPr>
          <p:spPr bwMode="auto">
            <a:xfrm>
              <a:off x="1517" y="3193"/>
              <a:ext cx="2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e-</a:t>
              </a:r>
            </a:p>
          </p:txBody>
        </p:sp>
        <p:sp>
          <p:nvSpPr>
            <p:cNvPr id="5232" name="Line 112"/>
            <p:cNvSpPr>
              <a:spLocks noChangeShapeType="1"/>
            </p:cNvSpPr>
            <p:nvPr/>
          </p:nvSpPr>
          <p:spPr bwMode="auto">
            <a:xfrm>
              <a:off x="1398" y="3436"/>
              <a:ext cx="27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nvGrpSpPr>
            <p:cNvPr id="7191" name="Group 113"/>
            <p:cNvGrpSpPr>
              <a:grpSpLocks/>
            </p:cNvGrpSpPr>
            <p:nvPr/>
          </p:nvGrpSpPr>
          <p:grpSpPr bwMode="auto">
            <a:xfrm>
              <a:off x="280" y="2975"/>
              <a:ext cx="923" cy="715"/>
              <a:chOff x="2088" y="2940"/>
              <a:chExt cx="878" cy="595"/>
            </a:xfrm>
          </p:grpSpPr>
          <p:grpSp>
            <p:nvGrpSpPr>
              <p:cNvPr id="7197" name="Group 114"/>
              <p:cNvGrpSpPr>
                <a:grpSpLocks/>
              </p:cNvGrpSpPr>
              <p:nvPr/>
            </p:nvGrpSpPr>
            <p:grpSpPr bwMode="auto">
              <a:xfrm rot="-1979022">
                <a:off x="2456" y="3036"/>
                <a:ext cx="318" cy="203"/>
                <a:chOff x="323" y="2040"/>
                <a:chExt cx="318" cy="203"/>
              </a:xfrm>
            </p:grpSpPr>
            <p:sp>
              <p:nvSpPr>
                <p:cNvPr id="5235" name="Freeform 115"/>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7236" name="Group 116"/>
                <p:cNvGrpSpPr>
                  <a:grpSpLocks/>
                </p:cNvGrpSpPr>
                <p:nvPr/>
              </p:nvGrpSpPr>
              <p:grpSpPr bwMode="auto">
                <a:xfrm>
                  <a:off x="323" y="2040"/>
                  <a:ext cx="310" cy="195"/>
                  <a:chOff x="323" y="2040"/>
                  <a:chExt cx="310" cy="195"/>
                </a:xfrm>
              </p:grpSpPr>
              <p:sp>
                <p:nvSpPr>
                  <p:cNvPr id="5237" name="Freeform 117"/>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38" name="Freeform 118"/>
                  <p:cNvSpPr>
                    <a:spLocks/>
                  </p:cNvSpPr>
                  <p:nvPr/>
                </p:nvSpPr>
                <p:spPr bwMode="auto">
                  <a:xfrm>
                    <a:off x="358" y="2072"/>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39" name="Freeform 119"/>
                  <p:cNvSpPr>
                    <a:spLocks/>
                  </p:cNvSpPr>
                  <p:nvPr/>
                </p:nvSpPr>
                <p:spPr bwMode="auto">
                  <a:xfrm>
                    <a:off x="400" y="2091"/>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40" name="Freeform 120"/>
                  <p:cNvSpPr>
                    <a:spLocks/>
                  </p:cNvSpPr>
                  <p:nvPr/>
                </p:nvSpPr>
                <p:spPr bwMode="auto">
                  <a:xfrm>
                    <a:off x="478" y="2138"/>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41" name="Freeform 121"/>
                  <p:cNvSpPr>
                    <a:spLocks/>
                  </p:cNvSpPr>
                  <p:nvPr/>
                </p:nvSpPr>
                <p:spPr bwMode="auto">
                  <a:xfrm>
                    <a:off x="515"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7242" name="Group 122"/>
                  <p:cNvGrpSpPr>
                    <a:grpSpLocks/>
                  </p:cNvGrpSpPr>
                  <p:nvPr/>
                </p:nvGrpSpPr>
                <p:grpSpPr bwMode="auto">
                  <a:xfrm>
                    <a:off x="592" y="2199"/>
                    <a:ext cx="41" cy="36"/>
                    <a:chOff x="592" y="2199"/>
                    <a:chExt cx="41" cy="36"/>
                  </a:xfrm>
                </p:grpSpPr>
                <p:sp>
                  <p:nvSpPr>
                    <p:cNvPr id="5243" name="Freeform 123"/>
                    <p:cNvSpPr>
                      <a:spLocks/>
                    </p:cNvSpPr>
                    <p:nvPr/>
                  </p:nvSpPr>
                  <p:spPr bwMode="auto">
                    <a:xfrm>
                      <a:off x="592"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44" name="Line 124"/>
                    <p:cNvSpPr>
                      <a:spLocks noChangeShapeType="1"/>
                    </p:cNvSpPr>
                    <p:nvPr/>
                  </p:nvSpPr>
                  <p:spPr bwMode="auto">
                    <a:xfrm>
                      <a:off x="596" y="2207"/>
                      <a:ext cx="9"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245" name="Arc 125"/>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sp>
            <p:nvSpPr>
              <p:cNvPr id="5246" name="Rectangle 126"/>
              <p:cNvSpPr>
                <a:spLocks noChangeArrowheads="1"/>
              </p:cNvSpPr>
              <p:nvPr/>
            </p:nvSpPr>
            <p:spPr bwMode="auto">
              <a:xfrm>
                <a:off x="2088" y="2940"/>
                <a:ext cx="446"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nSpc>
                    <a:spcPct val="90000"/>
                  </a:lnSpc>
                  <a:defRPr/>
                </a:pPr>
                <a:r>
                  <a:rPr lang="en-US" sz="1400">
                    <a:ea typeface="ＭＳ Ｐゴシック" charset="0"/>
                  </a:rPr>
                  <a:t>photons</a:t>
                </a:r>
              </a:p>
            </p:txBody>
          </p:sp>
          <p:grpSp>
            <p:nvGrpSpPr>
              <p:cNvPr id="7199" name="Group 127"/>
              <p:cNvGrpSpPr>
                <a:grpSpLocks/>
              </p:cNvGrpSpPr>
              <p:nvPr/>
            </p:nvGrpSpPr>
            <p:grpSpPr bwMode="auto">
              <a:xfrm rot="-1979022">
                <a:off x="2552" y="3132"/>
                <a:ext cx="318" cy="203"/>
                <a:chOff x="323" y="2040"/>
                <a:chExt cx="318" cy="203"/>
              </a:xfrm>
            </p:grpSpPr>
            <p:sp>
              <p:nvSpPr>
                <p:cNvPr id="5248" name="Freeform 128"/>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7225" name="Group 129"/>
                <p:cNvGrpSpPr>
                  <a:grpSpLocks/>
                </p:cNvGrpSpPr>
                <p:nvPr/>
              </p:nvGrpSpPr>
              <p:grpSpPr bwMode="auto">
                <a:xfrm>
                  <a:off x="323" y="2040"/>
                  <a:ext cx="310" cy="195"/>
                  <a:chOff x="323" y="2040"/>
                  <a:chExt cx="310" cy="195"/>
                </a:xfrm>
              </p:grpSpPr>
              <p:sp>
                <p:nvSpPr>
                  <p:cNvPr id="5250" name="Freeform 130"/>
                  <p:cNvSpPr>
                    <a:spLocks/>
                  </p:cNvSpPr>
                  <p:nvPr/>
                </p:nvSpPr>
                <p:spPr bwMode="auto">
                  <a:xfrm>
                    <a:off x="322" y="2039"/>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51" name="Freeform 131"/>
                  <p:cNvSpPr>
                    <a:spLocks/>
                  </p:cNvSpPr>
                  <p:nvPr/>
                </p:nvSpPr>
                <p:spPr bwMode="auto">
                  <a:xfrm>
                    <a:off x="358" y="2073"/>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52" name="Freeform 132"/>
                  <p:cNvSpPr>
                    <a:spLocks/>
                  </p:cNvSpPr>
                  <p:nvPr/>
                </p:nvSpPr>
                <p:spPr bwMode="auto">
                  <a:xfrm>
                    <a:off x="400" y="2091"/>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53" name="Freeform 133"/>
                  <p:cNvSpPr>
                    <a:spLocks/>
                  </p:cNvSpPr>
                  <p:nvPr/>
                </p:nvSpPr>
                <p:spPr bwMode="auto">
                  <a:xfrm>
                    <a:off x="477"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54" name="Freeform 134"/>
                  <p:cNvSpPr>
                    <a:spLocks/>
                  </p:cNvSpPr>
                  <p:nvPr/>
                </p:nvSpPr>
                <p:spPr bwMode="auto">
                  <a:xfrm>
                    <a:off x="515"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7231" name="Group 135"/>
                  <p:cNvGrpSpPr>
                    <a:grpSpLocks/>
                  </p:cNvGrpSpPr>
                  <p:nvPr/>
                </p:nvGrpSpPr>
                <p:grpSpPr bwMode="auto">
                  <a:xfrm>
                    <a:off x="592" y="2199"/>
                    <a:ext cx="41" cy="36"/>
                    <a:chOff x="592" y="2199"/>
                    <a:chExt cx="41" cy="36"/>
                  </a:xfrm>
                </p:grpSpPr>
                <p:sp>
                  <p:nvSpPr>
                    <p:cNvPr id="5256" name="Freeform 136"/>
                    <p:cNvSpPr>
                      <a:spLocks/>
                    </p:cNvSpPr>
                    <p:nvPr/>
                  </p:nvSpPr>
                  <p:spPr bwMode="auto">
                    <a:xfrm>
                      <a:off x="592" y="2198"/>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57" name="Line 137"/>
                    <p:cNvSpPr>
                      <a:spLocks noChangeShapeType="1"/>
                    </p:cNvSpPr>
                    <p:nvPr/>
                  </p:nvSpPr>
                  <p:spPr bwMode="auto">
                    <a:xfrm>
                      <a:off x="596" y="2207"/>
                      <a:ext cx="9"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258" name="Arc 138"/>
                  <p:cNvSpPr>
                    <a:spLocks/>
                  </p:cNvSpPr>
                  <p:nvPr/>
                </p:nvSpPr>
                <p:spPr bwMode="auto">
                  <a:xfrm>
                    <a:off x="438" y="2129"/>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nvGrpSpPr>
              <p:cNvPr id="7200" name="Group 139"/>
              <p:cNvGrpSpPr>
                <a:grpSpLocks/>
              </p:cNvGrpSpPr>
              <p:nvPr/>
            </p:nvGrpSpPr>
            <p:grpSpPr bwMode="auto">
              <a:xfrm rot="-1979022">
                <a:off x="2648" y="3228"/>
                <a:ext cx="318" cy="203"/>
                <a:chOff x="323" y="2040"/>
                <a:chExt cx="318" cy="203"/>
              </a:xfrm>
            </p:grpSpPr>
            <p:sp>
              <p:nvSpPr>
                <p:cNvPr id="5260" name="Freeform 140"/>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7214" name="Group 141"/>
                <p:cNvGrpSpPr>
                  <a:grpSpLocks/>
                </p:cNvGrpSpPr>
                <p:nvPr/>
              </p:nvGrpSpPr>
              <p:grpSpPr bwMode="auto">
                <a:xfrm>
                  <a:off x="323" y="2040"/>
                  <a:ext cx="310" cy="195"/>
                  <a:chOff x="323" y="2040"/>
                  <a:chExt cx="310" cy="195"/>
                </a:xfrm>
              </p:grpSpPr>
              <p:sp>
                <p:nvSpPr>
                  <p:cNvPr id="5262" name="Freeform 142"/>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63" name="Freeform 143"/>
                  <p:cNvSpPr>
                    <a:spLocks/>
                  </p:cNvSpPr>
                  <p:nvPr/>
                </p:nvSpPr>
                <p:spPr bwMode="auto">
                  <a:xfrm>
                    <a:off x="358" y="2073"/>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64" name="Freeform 144"/>
                  <p:cNvSpPr>
                    <a:spLocks/>
                  </p:cNvSpPr>
                  <p:nvPr/>
                </p:nvSpPr>
                <p:spPr bwMode="auto">
                  <a:xfrm>
                    <a:off x="400" y="2091"/>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65" name="Freeform 145"/>
                  <p:cNvSpPr>
                    <a:spLocks/>
                  </p:cNvSpPr>
                  <p:nvPr/>
                </p:nvSpPr>
                <p:spPr bwMode="auto">
                  <a:xfrm>
                    <a:off x="478"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66" name="Freeform 146"/>
                  <p:cNvSpPr>
                    <a:spLocks/>
                  </p:cNvSpPr>
                  <p:nvPr/>
                </p:nvSpPr>
                <p:spPr bwMode="auto">
                  <a:xfrm>
                    <a:off x="515"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7220" name="Group 147"/>
                  <p:cNvGrpSpPr>
                    <a:grpSpLocks/>
                  </p:cNvGrpSpPr>
                  <p:nvPr/>
                </p:nvGrpSpPr>
                <p:grpSpPr bwMode="auto">
                  <a:xfrm>
                    <a:off x="592" y="2199"/>
                    <a:ext cx="41" cy="36"/>
                    <a:chOff x="592" y="2199"/>
                    <a:chExt cx="41" cy="36"/>
                  </a:xfrm>
                </p:grpSpPr>
                <p:sp>
                  <p:nvSpPr>
                    <p:cNvPr id="5268" name="Freeform 148"/>
                    <p:cNvSpPr>
                      <a:spLocks/>
                    </p:cNvSpPr>
                    <p:nvPr/>
                  </p:nvSpPr>
                  <p:spPr bwMode="auto">
                    <a:xfrm>
                      <a:off x="592"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69" name="Line 149"/>
                    <p:cNvSpPr>
                      <a:spLocks noChangeShapeType="1"/>
                    </p:cNvSpPr>
                    <p:nvPr/>
                  </p:nvSpPr>
                  <p:spPr bwMode="auto">
                    <a:xfrm>
                      <a:off x="596" y="2207"/>
                      <a:ext cx="9"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270" name="Arc 150"/>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nvGrpSpPr>
              <p:cNvPr id="7201" name="Group 151"/>
              <p:cNvGrpSpPr>
                <a:grpSpLocks/>
              </p:cNvGrpSpPr>
              <p:nvPr/>
            </p:nvGrpSpPr>
            <p:grpSpPr bwMode="auto">
              <a:xfrm rot="-1979022">
                <a:off x="2448" y="3332"/>
                <a:ext cx="318" cy="203"/>
                <a:chOff x="323" y="2040"/>
                <a:chExt cx="318" cy="203"/>
              </a:xfrm>
            </p:grpSpPr>
            <p:sp>
              <p:nvSpPr>
                <p:cNvPr id="5272" name="Freeform 152"/>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7203" name="Group 153"/>
                <p:cNvGrpSpPr>
                  <a:grpSpLocks/>
                </p:cNvGrpSpPr>
                <p:nvPr/>
              </p:nvGrpSpPr>
              <p:grpSpPr bwMode="auto">
                <a:xfrm>
                  <a:off x="323" y="2040"/>
                  <a:ext cx="310" cy="195"/>
                  <a:chOff x="323" y="2040"/>
                  <a:chExt cx="310" cy="195"/>
                </a:xfrm>
              </p:grpSpPr>
              <p:sp>
                <p:nvSpPr>
                  <p:cNvPr id="5274" name="Freeform 154"/>
                  <p:cNvSpPr>
                    <a:spLocks/>
                  </p:cNvSpPr>
                  <p:nvPr/>
                </p:nvSpPr>
                <p:spPr bwMode="auto">
                  <a:xfrm>
                    <a:off x="323"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75" name="Freeform 155"/>
                  <p:cNvSpPr>
                    <a:spLocks/>
                  </p:cNvSpPr>
                  <p:nvPr/>
                </p:nvSpPr>
                <p:spPr bwMode="auto">
                  <a:xfrm>
                    <a:off x="357" y="2073"/>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76" name="Freeform 156"/>
                  <p:cNvSpPr>
                    <a:spLocks/>
                  </p:cNvSpPr>
                  <p:nvPr/>
                </p:nvSpPr>
                <p:spPr bwMode="auto">
                  <a:xfrm>
                    <a:off x="399" y="2091"/>
                    <a:ext cx="45"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30 w 44"/>
                      <a:gd name="T11" fmla="*/ 0 h 40"/>
                      <a:gd name="T12" fmla="*/ 34 w 44"/>
                      <a:gd name="T13" fmla="*/ 0 h 40"/>
                      <a:gd name="T14" fmla="*/ 39 w 44"/>
                      <a:gd name="T15" fmla="*/ 5 h 40"/>
                      <a:gd name="T16" fmla="*/ 44 w 44"/>
                      <a:gd name="T17" fmla="*/ 10 h 40"/>
                      <a:gd name="T18" fmla="*/ 44 w 44"/>
                      <a:gd name="T19" fmla="*/ 15 h 40"/>
                      <a:gd name="T20" fmla="*/ 44 w 44"/>
                      <a:gd name="T21" fmla="*/ 19 h 40"/>
                      <a:gd name="T22" fmla="*/ 44 w 44"/>
                      <a:gd name="T23" fmla="*/ 29 h 40"/>
                      <a:gd name="T24" fmla="*/ 39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77" name="Freeform 157"/>
                  <p:cNvSpPr>
                    <a:spLocks/>
                  </p:cNvSpPr>
                  <p:nvPr/>
                </p:nvSpPr>
                <p:spPr bwMode="auto">
                  <a:xfrm>
                    <a:off x="476"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78" name="Freeform 158"/>
                  <p:cNvSpPr>
                    <a:spLocks/>
                  </p:cNvSpPr>
                  <p:nvPr/>
                </p:nvSpPr>
                <p:spPr bwMode="auto">
                  <a:xfrm>
                    <a:off x="516"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7209" name="Group 159"/>
                  <p:cNvGrpSpPr>
                    <a:grpSpLocks/>
                  </p:cNvGrpSpPr>
                  <p:nvPr/>
                </p:nvGrpSpPr>
                <p:grpSpPr bwMode="auto">
                  <a:xfrm>
                    <a:off x="592" y="2199"/>
                    <a:ext cx="41" cy="36"/>
                    <a:chOff x="592" y="2199"/>
                    <a:chExt cx="41" cy="36"/>
                  </a:xfrm>
                </p:grpSpPr>
                <p:sp>
                  <p:nvSpPr>
                    <p:cNvPr id="5280" name="Freeform 160"/>
                    <p:cNvSpPr>
                      <a:spLocks/>
                    </p:cNvSpPr>
                    <p:nvPr/>
                  </p:nvSpPr>
                  <p:spPr bwMode="auto">
                    <a:xfrm>
                      <a:off x="593"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5281" name="Line 161"/>
                    <p:cNvSpPr>
                      <a:spLocks noChangeShapeType="1"/>
                    </p:cNvSpPr>
                    <p:nvPr/>
                  </p:nvSpPr>
                  <p:spPr bwMode="auto">
                    <a:xfrm>
                      <a:off x="596" y="2207"/>
                      <a:ext cx="9"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282" name="Arc 162"/>
                  <p:cNvSpPr>
                    <a:spLocks/>
                  </p:cNvSpPr>
                  <p:nvPr/>
                </p:nvSpPr>
                <p:spPr bwMode="auto">
                  <a:xfrm>
                    <a:off x="437" y="2129"/>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sp>
          <p:nvSpPr>
            <p:cNvPr id="5283" name="Line 163"/>
            <p:cNvSpPr>
              <a:spLocks noChangeShapeType="1"/>
            </p:cNvSpPr>
            <p:nvPr/>
          </p:nvSpPr>
          <p:spPr bwMode="auto">
            <a:xfrm>
              <a:off x="1499" y="3551"/>
              <a:ext cx="27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84" name="Line 164"/>
            <p:cNvSpPr>
              <a:spLocks noChangeShapeType="1"/>
            </p:cNvSpPr>
            <p:nvPr/>
          </p:nvSpPr>
          <p:spPr bwMode="auto">
            <a:xfrm>
              <a:off x="1440" y="3215"/>
              <a:ext cx="27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85" name="Text Box 165"/>
            <p:cNvSpPr txBox="1">
              <a:spLocks noChangeArrowheads="1"/>
            </p:cNvSpPr>
            <p:nvPr/>
          </p:nvSpPr>
          <p:spPr bwMode="auto">
            <a:xfrm>
              <a:off x="0" y="2445"/>
              <a:ext cx="84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Delta layer</a:t>
              </a:r>
            </a:p>
            <a:p>
              <a:pPr>
                <a:defRPr/>
              </a:pPr>
              <a:r>
                <a:rPr lang="en-US" sz="1400">
                  <a:ea typeface="ＭＳ Ｐゴシック" charset="0"/>
                </a:rPr>
                <a:t>(Thin electrode)</a:t>
              </a:r>
            </a:p>
          </p:txBody>
        </p:sp>
        <p:sp>
          <p:nvSpPr>
            <p:cNvPr id="5286" name="Line 166"/>
            <p:cNvSpPr>
              <a:spLocks noChangeShapeType="1"/>
            </p:cNvSpPr>
            <p:nvPr/>
          </p:nvSpPr>
          <p:spPr bwMode="auto">
            <a:xfrm>
              <a:off x="776" y="2620"/>
              <a:ext cx="412" cy="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87" name="Rectangle 167"/>
            <p:cNvSpPr>
              <a:spLocks noChangeArrowheads="1"/>
            </p:cNvSpPr>
            <p:nvPr/>
          </p:nvSpPr>
          <p:spPr bwMode="auto">
            <a:xfrm>
              <a:off x="752" y="3976"/>
              <a:ext cx="344" cy="2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5288" name="Rectangle 168"/>
          <p:cNvSpPr>
            <a:spLocks noChangeArrowheads="1"/>
          </p:cNvSpPr>
          <p:nvPr/>
        </p:nvSpPr>
        <p:spPr bwMode="auto">
          <a:xfrm>
            <a:off x="5105400" y="5207000"/>
            <a:ext cx="1079500"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89" name="Rectangle 169"/>
          <p:cNvSpPr>
            <a:spLocks noChangeArrowheads="1"/>
          </p:cNvSpPr>
          <p:nvPr/>
        </p:nvSpPr>
        <p:spPr bwMode="auto">
          <a:xfrm>
            <a:off x="5156200" y="4914900"/>
            <a:ext cx="812800" cy="266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291" name="Text Box 171"/>
          <p:cNvSpPr txBox="1">
            <a:spLocks noChangeArrowheads="1"/>
          </p:cNvSpPr>
          <p:nvPr/>
        </p:nvSpPr>
        <p:spPr bwMode="auto">
          <a:xfrm>
            <a:off x="400050" y="4376738"/>
            <a:ext cx="6145213"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u="sng" dirty="0">
                <a:solidFill>
                  <a:srgbClr val="6600CC"/>
                </a:solidFill>
                <a:ea typeface="ＭＳ Ｐゴシック" charset="0"/>
              </a:rPr>
              <a:t>Advantages:</a:t>
            </a:r>
          </a:p>
          <a:p>
            <a:pPr>
              <a:buFontTx/>
              <a:buChar char="•"/>
              <a:defRPr/>
            </a:pPr>
            <a:r>
              <a:rPr lang="en-US" sz="1600" b="1" dirty="0">
                <a:solidFill>
                  <a:srgbClr val="6600CC"/>
                </a:solidFill>
                <a:ea typeface="ＭＳ Ｐゴシック" charset="0"/>
              </a:rPr>
              <a:t> Simple approach</a:t>
            </a:r>
          </a:p>
          <a:p>
            <a:pPr>
              <a:buFontTx/>
              <a:buChar char="•"/>
              <a:defRPr/>
            </a:pPr>
            <a:r>
              <a:rPr lang="en-US" sz="1600" b="1" dirty="0">
                <a:solidFill>
                  <a:srgbClr val="6600CC"/>
                </a:solidFill>
                <a:ea typeface="ＭＳ Ｐゴシック" charset="0"/>
              </a:rPr>
              <a:t> Applicable to fully-processed devices</a:t>
            </a:r>
          </a:p>
          <a:p>
            <a:pPr>
              <a:buFontTx/>
              <a:buChar char="•"/>
              <a:defRPr/>
            </a:pPr>
            <a:r>
              <a:rPr lang="en-US" sz="1600" b="1" dirty="0">
                <a:solidFill>
                  <a:srgbClr val="6600CC"/>
                </a:solidFill>
                <a:ea typeface="ＭＳ Ｐゴシック" charset="0"/>
              </a:rPr>
              <a:t> A wide range of shapes and curvatures  can be obtained</a:t>
            </a:r>
          </a:p>
          <a:p>
            <a:pPr>
              <a:buFontTx/>
              <a:buChar char="•"/>
              <a:defRPr/>
            </a:pPr>
            <a:endParaRPr lang="en-US" sz="1000" b="1" dirty="0">
              <a:solidFill>
                <a:srgbClr val="6600CC"/>
              </a:solidFill>
              <a:ea typeface="ＭＳ Ｐゴシック" charset="0"/>
            </a:endParaRPr>
          </a:p>
          <a:p>
            <a:pPr>
              <a:defRPr/>
            </a:pPr>
            <a:r>
              <a:rPr lang="en-US" sz="1600" b="1" u="sng" dirty="0">
                <a:solidFill>
                  <a:srgbClr val="6600CC"/>
                </a:solidFill>
                <a:ea typeface="ＭＳ Ｐゴシック" charset="0"/>
              </a:rPr>
              <a:t>Important factors:</a:t>
            </a:r>
            <a:endParaRPr lang="en-US" sz="1600" b="1" dirty="0">
              <a:solidFill>
                <a:srgbClr val="6600CC"/>
              </a:solidFill>
              <a:ea typeface="ＭＳ Ｐゴシック" charset="0"/>
            </a:endParaRPr>
          </a:p>
          <a:p>
            <a:pPr>
              <a:buFontTx/>
              <a:buChar char="•"/>
              <a:defRPr/>
            </a:pPr>
            <a:r>
              <a:rPr lang="en-US" sz="1600" b="1" dirty="0">
                <a:solidFill>
                  <a:srgbClr val="6600CC"/>
                </a:solidFill>
                <a:ea typeface="ＭＳ Ｐゴシック" charset="0"/>
              </a:rPr>
              <a:t> Array thickness, array size </a:t>
            </a:r>
          </a:p>
          <a:p>
            <a:pPr>
              <a:buFontTx/>
              <a:buChar char="•"/>
              <a:defRPr/>
            </a:pPr>
            <a:r>
              <a:rPr lang="en-US" sz="1600" b="1" dirty="0">
                <a:solidFill>
                  <a:srgbClr val="6600CC"/>
                </a:solidFill>
                <a:ea typeface="ＭＳ Ｐゴシック" charset="0"/>
              </a:rPr>
              <a:t> Silicon purity, depletion voltage, breakdown</a:t>
            </a:r>
          </a:p>
          <a:p>
            <a:pPr>
              <a:buFontTx/>
              <a:buChar char="•"/>
              <a:defRPr/>
            </a:pPr>
            <a:r>
              <a:rPr lang="en-US" sz="1600" b="1" u="sng" dirty="0">
                <a:solidFill>
                  <a:srgbClr val="6600CC"/>
                </a:solidFill>
                <a:ea typeface="ＭＳ Ｐゴシック" charset="0"/>
              </a:rPr>
              <a:t> Near IR variation as a function of thickness </a:t>
            </a:r>
          </a:p>
        </p:txBody>
      </p:sp>
      <p:sp>
        <p:nvSpPr>
          <p:cNvPr id="5293" name="Rectangle 173"/>
          <p:cNvSpPr>
            <a:spLocks noChangeArrowheads="1"/>
          </p:cNvSpPr>
          <p:nvPr/>
        </p:nvSpPr>
        <p:spPr bwMode="auto">
          <a:xfrm>
            <a:off x="5016500" y="4495800"/>
            <a:ext cx="9525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59"/>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it-IT"/>
          </a:p>
        </p:txBody>
      </p:sp>
      <p:sp>
        <p:nvSpPr>
          <p:cNvPr id="25668" name="Text Box 68"/>
          <p:cNvSpPr txBox="1">
            <a:spLocks noChangeArrowheads="1"/>
          </p:cNvSpPr>
          <p:nvPr/>
        </p:nvSpPr>
        <p:spPr bwMode="auto">
          <a:xfrm>
            <a:off x="1993900" y="0"/>
            <a:ext cx="474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FFFF00"/>
                </a:solidFill>
                <a:latin typeface="Times New Roman" charset="0"/>
                <a:ea typeface="ＭＳ Ｐゴシック" charset="0"/>
              </a:rPr>
              <a:t>Curved High-purity Silicon Arrays</a:t>
            </a:r>
          </a:p>
        </p:txBody>
      </p:sp>
      <p:sp>
        <p:nvSpPr>
          <p:cNvPr id="25676" name="Rectangle 76"/>
          <p:cNvSpPr>
            <a:spLocks noChangeArrowheads="1"/>
          </p:cNvSpPr>
          <p:nvPr/>
        </p:nvSpPr>
        <p:spPr bwMode="auto">
          <a:xfrm>
            <a:off x="0" y="4208463"/>
            <a:ext cx="9144000"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77800" indent="-177800">
              <a:buFontTx/>
              <a:buChar char="•"/>
              <a:defRPr/>
            </a:pPr>
            <a:r>
              <a:rPr lang="en-US" dirty="0">
                <a:solidFill>
                  <a:srgbClr val="FFFF00"/>
                </a:solidFill>
                <a:ea typeface="ＭＳ Ｐゴシック" charset="0"/>
              </a:rPr>
              <a:t>Fabricated PIN diode arrays* to achieve ROC of 260 mm</a:t>
            </a:r>
          </a:p>
          <a:p>
            <a:pPr marL="171450" indent="-171450">
              <a:buFont typeface="Arial"/>
              <a:buChar char="•"/>
              <a:defRPr/>
            </a:pPr>
            <a:endParaRPr lang="en-US" sz="900" dirty="0">
              <a:solidFill>
                <a:srgbClr val="FFFF00"/>
              </a:solidFill>
              <a:ea typeface="ＭＳ Ｐゴシック" charset="0"/>
            </a:endParaRPr>
          </a:p>
          <a:p>
            <a:pPr marL="742950" lvl="1" indent="-285750">
              <a:buFont typeface="Arial"/>
              <a:buChar char="•"/>
              <a:defRPr/>
            </a:pPr>
            <a:r>
              <a:rPr lang="en-US" dirty="0">
                <a:solidFill>
                  <a:srgbClr val="FFFF00"/>
                </a:solidFill>
                <a:ea typeface="ＭＳ Ｐゴシック" charset="0"/>
              </a:rPr>
              <a:t>Devices were electrically functional and </a:t>
            </a:r>
            <a:r>
              <a:rPr lang="en-US" i="1" dirty="0">
                <a:solidFill>
                  <a:srgbClr val="FFFF00"/>
                </a:solidFill>
                <a:ea typeface="ＭＳ Ｐゴシック" charset="0"/>
              </a:rPr>
              <a:t>no punch through was observed. Over depletion is possible</a:t>
            </a:r>
            <a:endParaRPr lang="en-US" sz="800" i="1" dirty="0">
              <a:solidFill>
                <a:srgbClr val="FFFF00"/>
              </a:solidFill>
              <a:ea typeface="ＭＳ Ｐゴシック" charset="0"/>
            </a:endParaRPr>
          </a:p>
          <a:p>
            <a:pPr marL="742950" lvl="1" indent="-285750">
              <a:buFont typeface="Arial"/>
              <a:buChar char="•"/>
              <a:defRPr/>
            </a:pPr>
            <a:r>
              <a:rPr lang="en-US" dirty="0">
                <a:solidFill>
                  <a:srgbClr val="FFFF00"/>
                </a:solidFill>
                <a:ea typeface="ＭＳ Ｐゴシック" charset="0"/>
              </a:rPr>
              <a:t>Devices  responded to light</a:t>
            </a:r>
          </a:p>
          <a:p>
            <a:pPr lvl="1">
              <a:defRPr/>
            </a:pPr>
            <a:endParaRPr lang="en-US" dirty="0">
              <a:solidFill>
                <a:srgbClr val="FFFF00"/>
              </a:solidFill>
              <a:ea typeface="ＭＳ Ｐゴシック" charset="0"/>
            </a:endParaRPr>
          </a:p>
          <a:p>
            <a:pPr marL="177800" indent="-177800">
              <a:buFontTx/>
              <a:buChar char="•"/>
              <a:defRPr/>
            </a:pPr>
            <a:r>
              <a:rPr lang="en-US" dirty="0">
                <a:solidFill>
                  <a:srgbClr val="FFFF00"/>
                </a:solidFill>
                <a:ea typeface="ＭＳ Ｐゴシック" charset="0"/>
              </a:rPr>
              <a:t>CCDs* with 100 mm ROC was also fabricated.</a:t>
            </a:r>
          </a:p>
          <a:p>
            <a:pPr marL="177800" indent="-177800">
              <a:buFontTx/>
              <a:buChar char="•"/>
              <a:defRPr/>
            </a:pPr>
            <a:endParaRPr lang="en-US" dirty="0">
              <a:solidFill>
                <a:srgbClr val="FFFF00"/>
              </a:solidFill>
              <a:ea typeface="ＭＳ Ｐゴシック" charset="0"/>
            </a:endParaRPr>
          </a:p>
          <a:p>
            <a:pPr>
              <a:defRPr/>
            </a:pPr>
            <a:r>
              <a:rPr lang="en-US" dirty="0">
                <a:solidFill>
                  <a:srgbClr val="FFFF00"/>
                </a:solidFill>
                <a:ea typeface="ＭＳ Ｐゴシック" charset="0"/>
              </a:rPr>
              <a:t>* </a:t>
            </a:r>
            <a:r>
              <a:rPr lang="en-US" i="1" dirty="0">
                <a:solidFill>
                  <a:srgbClr val="FFFF00"/>
                </a:solidFill>
                <a:ea typeface="ＭＳ Ｐゴシック" charset="0"/>
              </a:rPr>
              <a:t>All LBNL devices</a:t>
            </a:r>
          </a:p>
        </p:txBody>
      </p:sp>
      <p:sp>
        <p:nvSpPr>
          <p:cNvPr id="8196" name="Rectangle 1"/>
          <p:cNvSpPr>
            <a:spLocks noChangeArrowheads="1"/>
          </p:cNvSpPr>
          <p:nvPr/>
        </p:nvSpPr>
        <p:spPr bwMode="auto">
          <a:xfrm>
            <a:off x="4962525" y="635000"/>
            <a:ext cx="4181475" cy="3221038"/>
          </a:xfrm>
          <a:prstGeom prst="rect">
            <a:avLst/>
          </a:prstGeom>
          <a:solidFill>
            <a:srgbClr val="FFFFFF"/>
          </a:solidFill>
          <a:ln w="9525">
            <a:solidFill>
              <a:schemeClr val="tx1"/>
            </a:solidFill>
            <a:round/>
            <a:headEnd/>
            <a:tailEnd/>
          </a:ln>
        </p:spPr>
        <p:txBody>
          <a:bodyPr/>
          <a:lstStyle/>
          <a:p>
            <a:endParaRPr lang="it-IT"/>
          </a:p>
        </p:txBody>
      </p:sp>
      <p:sp>
        <p:nvSpPr>
          <p:cNvPr id="25678" name="Text Box 78"/>
          <p:cNvSpPr txBox="1">
            <a:spLocks noChangeArrowheads="1"/>
          </p:cNvSpPr>
          <p:nvPr/>
        </p:nvSpPr>
        <p:spPr bwMode="auto">
          <a:xfrm>
            <a:off x="5697538" y="1651000"/>
            <a:ext cx="1235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ymbol" charset="0"/>
                <a:ea typeface="ＭＳ Ｐゴシック" charset="0"/>
              </a:rPr>
              <a:t>l</a:t>
            </a:r>
            <a:r>
              <a:rPr lang="en-US" sz="1400">
                <a:ea typeface="ＭＳ Ｐゴシック" charset="0"/>
              </a:rPr>
              <a:t>=500 nm, RT</a:t>
            </a:r>
          </a:p>
        </p:txBody>
      </p:sp>
      <p:grpSp>
        <p:nvGrpSpPr>
          <p:cNvPr id="8198" name="Group 104"/>
          <p:cNvGrpSpPr>
            <a:grpSpLocks/>
          </p:cNvGrpSpPr>
          <p:nvPr/>
        </p:nvGrpSpPr>
        <p:grpSpPr bwMode="auto">
          <a:xfrm>
            <a:off x="5119688" y="1190625"/>
            <a:ext cx="3186112" cy="2009775"/>
            <a:chOff x="3225" y="750"/>
            <a:chExt cx="2007" cy="1266"/>
          </a:xfrm>
        </p:grpSpPr>
        <p:sp>
          <p:nvSpPr>
            <p:cNvPr id="8230" name="Line 81"/>
            <p:cNvSpPr>
              <a:spLocks noChangeShapeType="1"/>
            </p:cNvSpPr>
            <p:nvPr/>
          </p:nvSpPr>
          <p:spPr bwMode="auto">
            <a:xfrm>
              <a:off x="3557" y="750"/>
              <a:ext cx="1" cy="126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31" name="Line 82"/>
            <p:cNvSpPr>
              <a:spLocks noChangeShapeType="1"/>
            </p:cNvSpPr>
            <p:nvPr/>
          </p:nvSpPr>
          <p:spPr bwMode="auto">
            <a:xfrm>
              <a:off x="5180" y="750"/>
              <a:ext cx="1" cy="126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32" name="Line 83"/>
            <p:cNvSpPr>
              <a:spLocks noChangeShapeType="1"/>
            </p:cNvSpPr>
            <p:nvPr/>
          </p:nvSpPr>
          <p:spPr bwMode="auto">
            <a:xfrm flipH="1">
              <a:off x="5180" y="820"/>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33" name="Line 84"/>
            <p:cNvSpPr>
              <a:spLocks noChangeShapeType="1"/>
            </p:cNvSpPr>
            <p:nvPr/>
          </p:nvSpPr>
          <p:spPr bwMode="auto">
            <a:xfrm>
              <a:off x="3505" y="820"/>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34" name="Rectangle 85"/>
            <p:cNvSpPr>
              <a:spLocks noChangeArrowheads="1"/>
            </p:cNvSpPr>
            <p:nvPr/>
          </p:nvSpPr>
          <p:spPr bwMode="auto">
            <a:xfrm>
              <a:off x="3375" y="776"/>
              <a:ext cx="1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140</a:t>
              </a:r>
              <a:endParaRPr lang="en-US"/>
            </a:p>
          </p:txBody>
        </p:sp>
        <p:sp>
          <p:nvSpPr>
            <p:cNvPr id="8235" name="Line 86"/>
            <p:cNvSpPr>
              <a:spLocks noChangeShapeType="1"/>
            </p:cNvSpPr>
            <p:nvPr/>
          </p:nvSpPr>
          <p:spPr bwMode="auto">
            <a:xfrm flipH="1">
              <a:off x="5180" y="1029"/>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36" name="Line 87"/>
            <p:cNvSpPr>
              <a:spLocks noChangeShapeType="1"/>
            </p:cNvSpPr>
            <p:nvPr/>
          </p:nvSpPr>
          <p:spPr bwMode="auto">
            <a:xfrm>
              <a:off x="3505" y="1029"/>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37" name="Rectangle 88"/>
            <p:cNvSpPr>
              <a:spLocks noChangeArrowheads="1"/>
            </p:cNvSpPr>
            <p:nvPr/>
          </p:nvSpPr>
          <p:spPr bwMode="auto">
            <a:xfrm>
              <a:off x="3375" y="986"/>
              <a:ext cx="1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120</a:t>
              </a:r>
              <a:endParaRPr lang="en-US"/>
            </a:p>
          </p:txBody>
        </p:sp>
        <p:sp>
          <p:nvSpPr>
            <p:cNvPr id="8238" name="Line 89"/>
            <p:cNvSpPr>
              <a:spLocks noChangeShapeType="1"/>
            </p:cNvSpPr>
            <p:nvPr/>
          </p:nvSpPr>
          <p:spPr bwMode="auto">
            <a:xfrm flipH="1">
              <a:off x="5180" y="1239"/>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39" name="Line 90"/>
            <p:cNvSpPr>
              <a:spLocks noChangeShapeType="1"/>
            </p:cNvSpPr>
            <p:nvPr/>
          </p:nvSpPr>
          <p:spPr bwMode="auto">
            <a:xfrm>
              <a:off x="3505" y="1239"/>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0" name="Rectangle 91"/>
            <p:cNvSpPr>
              <a:spLocks noChangeArrowheads="1"/>
            </p:cNvSpPr>
            <p:nvPr/>
          </p:nvSpPr>
          <p:spPr bwMode="auto">
            <a:xfrm>
              <a:off x="3375" y="1196"/>
              <a:ext cx="1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100</a:t>
              </a:r>
              <a:endParaRPr lang="en-US"/>
            </a:p>
          </p:txBody>
        </p:sp>
        <p:sp>
          <p:nvSpPr>
            <p:cNvPr id="8241" name="Line 92"/>
            <p:cNvSpPr>
              <a:spLocks noChangeShapeType="1"/>
            </p:cNvSpPr>
            <p:nvPr/>
          </p:nvSpPr>
          <p:spPr bwMode="auto">
            <a:xfrm flipH="1">
              <a:off x="5180" y="1449"/>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2" name="Line 93"/>
            <p:cNvSpPr>
              <a:spLocks noChangeShapeType="1"/>
            </p:cNvSpPr>
            <p:nvPr/>
          </p:nvSpPr>
          <p:spPr bwMode="auto">
            <a:xfrm>
              <a:off x="3505" y="1449"/>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3" name="Rectangle 94"/>
            <p:cNvSpPr>
              <a:spLocks noChangeArrowheads="1"/>
            </p:cNvSpPr>
            <p:nvPr/>
          </p:nvSpPr>
          <p:spPr bwMode="auto">
            <a:xfrm>
              <a:off x="3412" y="1406"/>
              <a:ext cx="8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80</a:t>
              </a:r>
              <a:endParaRPr lang="en-US"/>
            </a:p>
          </p:txBody>
        </p:sp>
        <p:sp>
          <p:nvSpPr>
            <p:cNvPr id="8244" name="Line 95"/>
            <p:cNvSpPr>
              <a:spLocks noChangeShapeType="1"/>
            </p:cNvSpPr>
            <p:nvPr/>
          </p:nvSpPr>
          <p:spPr bwMode="auto">
            <a:xfrm flipH="1">
              <a:off x="5180" y="1667"/>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5" name="Line 96"/>
            <p:cNvSpPr>
              <a:spLocks noChangeShapeType="1"/>
            </p:cNvSpPr>
            <p:nvPr/>
          </p:nvSpPr>
          <p:spPr bwMode="auto">
            <a:xfrm>
              <a:off x="3505" y="1667"/>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6" name="Rectangle 97"/>
            <p:cNvSpPr>
              <a:spLocks noChangeArrowheads="1"/>
            </p:cNvSpPr>
            <p:nvPr/>
          </p:nvSpPr>
          <p:spPr bwMode="auto">
            <a:xfrm>
              <a:off x="3412" y="1623"/>
              <a:ext cx="8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60</a:t>
              </a:r>
              <a:endParaRPr lang="en-US"/>
            </a:p>
          </p:txBody>
        </p:sp>
        <p:sp>
          <p:nvSpPr>
            <p:cNvPr id="8247" name="Line 98"/>
            <p:cNvSpPr>
              <a:spLocks noChangeShapeType="1"/>
            </p:cNvSpPr>
            <p:nvPr/>
          </p:nvSpPr>
          <p:spPr bwMode="auto">
            <a:xfrm flipH="1">
              <a:off x="5180" y="1877"/>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8" name="Line 99"/>
            <p:cNvSpPr>
              <a:spLocks noChangeShapeType="1"/>
            </p:cNvSpPr>
            <p:nvPr/>
          </p:nvSpPr>
          <p:spPr bwMode="auto">
            <a:xfrm>
              <a:off x="3505" y="1877"/>
              <a:ext cx="5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9" name="Rectangle 100"/>
            <p:cNvSpPr>
              <a:spLocks noChangeArrowheads="1"/>
            </p:cNvSpPr>
            <p:nvPr/>
          </p:nvSpPr>
          <p:spPr bwMode="auto">
            <a:xfrm>
              <a:off x="3412" y="1833"/>
              <a:ext cx="8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40</a:t>
              </a:r>
              <a:endParaRPr lang="en-US"/>
            </a:p>
          </p:txBody>
        </p:sp>
        <p:sp>
          <p:nvSpPr>
            <p:cNvPr id="8250" name="Rectangle 101"/>
            <p:cNvSpPr>
              <a:spLocks noChangeArrowheads="1"/>
            </p:cNvSpPr>
            <p:nvPr/>
          </p:nvSpPr>
          <p:spPr bwMode="auto">
            <a:xfrm rot="-5400000">
              <a:off x="3240" y="1379"/>
              <a:ext cx="1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x10</a:t>
              </a:r>
              <a:endParaRPr lang="en-US"/>
            </a:p>
          </p:txBody>
        </p:sp>
        <p:sp>
          <p:nvSpPr>
            <p:cNvPr id="8251" name="Rectangle 102"/>
            <p:cNvSpPr>
              <a:spLocks noChangeArrowheads="1"/>
            </p:cNvSpPr>
            <p:nvPr/>
          </p:nvSpPr>
          <p:spPr bwMode="auto">
            <a:xfrm rot="-5400000">
              <a:off x="3221" y="1299"/>
              <a:ext cx="7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rPr>
                <a:t>-12</a:t>
              </a:r>
              <a:endParaRPr lang="en-US"/>
            </a:p>
          </p:txBody>
        </p:sp>
        <p:sp>
          <p:nvSpPr>
            <p:cNvPr id="8252" name="Rectangle 103"/>
            <p:cNvSpPr>
              <a:spLocks noChangeArrowheads="1"/>
            </p:cNvSpPr>
            <p:nvPr/>
          </p:nvSpPr>
          <p:spPr bwMode="auto">
            <a:xfrm rot="-5400000">
              <a:off x="3290" y="1244"/>
              <a:ext cx="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 </a:t>
              </a:r>
              <a:endParaRPr lang="en-US"/>
            </a:p>
          </p:txBody>
        </p:sp>
      </p:grpSp>
      <p:grpSp>
        <p:nvGrpSpPr>
          <p:cNvPr id="8199" name="Group 131"/>
          <p:cNvGrpSpPr>
            <a:grpSpLocks/>
          </p:cNvGrpSpPr>
          <p:nvPr/>
        </p:nvGrpSpPr>
        <p:grpSpPr bwMode="auto">
          <a:xfrm>
            <a:off x="5646738" y="1092200"/>
            <a:ext cx="2576512" cy="2414588"/>
            <a:chOff x="3557" y="688"/>
            <a:chExt cx="1623" cy="1521"/>
          </a:xfrm>
        </p:grpSpPr>
        <p:sp>
          <p:nvSpPr>
            <p:cNvPr id="8204" name="Line 105"/>
            <p:cNvSpPr>
              <a:spLocks noChangeShapeType="1"/>
            </p:cNvSpPr>
            <p:nvPr/>
          </p:nvSpPr>
          <p:spPr bwMode="auto">
            <a:xfrm>
              <a:off x="3557" y="2024"/>
              <a:ext cx="1623"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5" name="Line 106"/>
            <p:cNvSpPr>
              <a:spLocks noChangeShapeType="1"/>
            </p:cNvSpPr>
            <p:nvPr/>
          </p:nvSpPr>
          <p:spPr bwMode="auto">
            <a:xfrm>
              <a:off x="3557" y="742"/>
              <a:ext cx="1623"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6" name="Line 107"/>
            <p:cNvSpPr>
              <a:spLocks noChangeShapeType="1"/>
            </p:cNvSpPr>
            <p:nvPr/>
          </p:nvSpPr>
          <p:spPr bwMode="auto">
            <a:xfrm>
              <a:off x="5069" y="688"/>
              <a:ext cx="1" cy="5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7" name="Line 108"/>
            <p:cNvSpPr>
              <a:spLocks noChangeShapeType="1"/>
            </p:cNvSpPr>
            <p:nvPr/>
          </p:nvSpPr>
          <p:spPr bwMode="auto">
            <a:xfrm flipV="1">
              <a:off x="5069" y="2024"/>
              <a:ext cx="1" cy="5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8" name="Rectangle 109"/>
            <p:cNvSpPr>
              <a:spLocks noChangeArrowheads="1"/>
            </p:cNvSpPr>
            <p:nvPr/>
          </p:nvSpPr>
          <p:spPr bwMode="auto">
            <a:xfrm>
              <a:off x="5020" y="2113"/>
              <a:ext cx="1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140</a:t>
              </a:r>
              <a:endParaRPr lang="en-US"/>
            </a:p>
          </p:txBody>
        </p:sp>
        <p:sp>
          <p:nvSpPr>
            <p:cNvPr id="8209" name="Line 110"/>
            <p:cNvSpPr>
              <a:spLocks noChangeShapeType="1"/>
            </p:cNvSpPr>
            <p:nvPr/>
          </p:nvSpPr>
          <p:spPr bwMode="auto">
            <a:xfrm>
              <a:off x="4854" y="688"/>
              <a:ext cx="1" cy="5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0" name="Line 111"/>
            <p:cNvSpPr>
              <a:spLocks noChangeShapeType="1"/>
            </p:cNvSpPr>
            <p:nvPr/>
          </p:nvSpPr>
          <p:spPr bwMode="auto">
            <a:xfrm flipV="1">
              <a:off x="4854" y="2024"/>
              <a:ext cx="1" cy="5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1" name="Rectangle 112"/>
            <p:cNvSpPr>
              <a:spLocks noChangeArrowheads="1"/>
            </p:cNvSpPr>
            <p:nvPr/>
          </p:nvSpPr>
          <p:spPr bwMode="auto">
            <a:xfrm>
              <a:off x="4805" y="2113"/>
              <a:ext cx="1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120</a:t>
              </a:r>
              <a:endParaRPr lang="en-US"/>
            </a:p>
          </p:txBody>
        </p:sp>
        <p:sp>
          <p:nvSpPr>
            <p:cNvPr id="8212" name="Line 113"/>
            <p:cNvSpPr>
              <a:spLocks noChangeShapeType="1"/>
            </p:cNvSpPr>
            <p:nvPr/>
          </p:nvSpPr>
          <p:spPr bwMode="auto">
            <a:xfrm>
              <a:off x="4639" y="688"/>
              <a:ext cx="1" cy="5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3" name="Line 114"/>
            <p:cNvSpPr>
              <a:spLocks noChangeShapeType="1"/>
            </p:cNvSpPr>
            <p:nvPr/>
          </p:nvSpPr>
          <p:spPr bwMode="auto">
            <a:xfrm flipV="1">
              <a:off x="4639" y="2024"/>
              <a:ext cx="1" cy="5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4" name="Rectangle 115"/>
            <p:cNvSpPr>
              <a:spLocks noChangeArrowheads="1"/>
            </p:cNvSpPr>
            <p:nvPr/>
          </p:nvSpPr>
          <p:spPr bwMode="auto">
            <a:xfrm>
              <a:off x="4590" y="2113"/>
              <a:ext cx="1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100</a:t>
              </a:r>
              <a:endParaRPr lang="en-US"/>
            </a:p>
          </p:txBody>
        </p:sp>
        <p:sp>
          <p:nvSpPr>
            <p:cNvPr id="8215" name="Line 116"/>
            <p:cNvSpPr>
              <a:spLocks noChangeShapeType="1"/>
            </p:cNvSpPr>
            <p:nvPr/>
          </p:nvSpPr>
          <p:spPr bwMode="auto">
            <a:xfrm>
              <a:off x="4424" y="688"/>
              <a:ext cx="1" cy="5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6" name="Line 117"/>
            <p:cNvSpPr>
              <a:spLocks noChangeShapeType="1"/>
            </p:cNvSpPr>
            <p:nvPr/>
          </p:nvSpPr>
          <p:spPr bwMode="auto">
            <a:xfrm flipV="1">
              <a:off x="4424" y="2024"/>
              <a:ext cx="1" cy="5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7" name="Rectangle 118"/>
            <p:cNvSpPr>
              <a:spLocks noChangeArrowheads="1"/>
            </p:cNvSpPr>
            <p:nvPr/>
          </p:nvSpPr>
          <p:spPr bwMode="auto">
            <a:xfrm>
              <a:off x="4390" y="2113"/>
              <a:ext cx="8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80</a:t>
              </a:r>
              <a:endParaRPr lang="en-US"/>
            </a:p>
          </p:txBody>
        </p:sp>
        <p:sp>
          <p:nvSpPr>
            <p:cNvPr id="8218" name="Line 119"/>
            <p:cNvSpPr>
              <a:spLocks noChangeShapeType="1"/>
            </p:cNvSpPr>
            <p:nvPr/>
          </p:nvSpPr>
          <p:spPr bwMode="auto">
            <a:xfrm>
              <a:off x="4209" y="688"/>
              <a:ext cx="1" cy="5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9" name="Line 120"/>
            <p:cNvSpPr>
              <a:spLocks noChangeShapeType="1"/>
            </p:cNvSpPr>
            <p:nvPr/>
          </p:nvSpPr>
          <p:spPr bwMode="auto">
            <a:xfrm flipV="1">
              <a:off x="4209" y="2024"/>
              <a:ext cx="1" cy="5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0" name="Rectangle 121"/>
            <p:cNvSpPr>
              <a:spLocks noChangeArrowheads="1"/>
            </p:cNvSpPr>
            <p:nvPr/>
          </p:nvSpPr>
          <p:spPr bwMode="auto">
            <a:xfrm>
              <a:off x="4175" y="2113"/>
              <a:ext cx="8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60</a:t>
              </a:r>
              <a:endParaRPr lang="en-US"/>
            </a:p>
          </p:txBody>
        </p:sp>
        <p:sp>
          <p:nvSpPr>
            <p:cNvPr id="8221" name="Line 122"/>
            <p:cNvSpPr>
              <a:spLocks noChangeShapeType="1"/>
            </p:cNvSpPr>
            <p:nvPr/>
          </p:nvSpPr>
          <p:spPr bwMode="auto">
            <a:xfrm>
              <a:off x="4002" y="688"/>
              <a:ext cx="1" cy="5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2" name="Line 123"/>
            <p:cNvSpPr>
              <a:spLocks noChangeShapeType="1"/>
            </p:cNvSpPr>
            <p:nvPr/>
          </p:nvSpPr>
          <p:spPr bwMode="auto">
            <a:xfrm flipV="1">
              <a:off x="4002" y="2024"/>
              <a:ext cx="1" cy="5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3" name="Rectangle 124"/>
            <p:cNvSpPr>
              <a:spLocks noChangeArrowheads="1"/>
            </p:cNvSpPr>
            <p:nvPr/>
          </p:nvSpPr>
          <p:spPr bwMode="auto">
            <a:xfrm>
              <a:off x="3968" y="2113"/>
              <a:ext cx="8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40</a:t>
              </a:r>
              <a:endParaRPr lang="en-US"/>
            </a:p>
          </p:txBody>
        </p:sp>
        <p:sp>
          <p:nvSpPr>
            <p:cNvPr id="8224" name="Line 125"/>
            <p:cNvSpPr>
              <a:spLocks noChangeShapeType="1"/>
            </p:cNvSpPr>
            <p:nvPr/>
          </p:nvSpPr>
          <p:spPr bwMode="auto">
            <a:xfrm>
              <a:off x="3787" y="688"/>
              <a:ext cx="1" cy="5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5" name="Line 126"/>
            <p:cNvSpPr>
              <a:spLocks noChangeShapeType="1"/>
            </p:cNvSpPr>
            <p:nvPr/>
          </p:nvSpPr>
          <p:spPr bwMode="auto">
            <a:xfrm flipV="1">
              <a:off x="3787" y="2024"/>
              <a:ext cx="1" cy="5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6" name="Rectangle 127"/>
            <p:cNvSpPr>
              <a:spLocks noChangeArrowheads="1"/>
            </p:cNvSpPr>
            <p:nvPr/>
          </p:nvSpPr>
          <p:spPr bwMode="auto">
            <a:xfrm>
              <a:off x="3753" y="2113"/>
              <a:ext cx="8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20</a:t>
              </a:r>
              <a:endParaRPr lang="en-US"/>
            </a:p>
          </p:txBody>
        </p:sp>
        <p:sp>
          <p:nvSpPr>
            <p:cNvPr id="8227" name="Line 128"/>
            <p:cNvSpPr>
              <a:spLocks noChangeShapeType="1"/>
            </p:cNvSpPr>
            <p:nvPr/>
          </p:nvSpPr>
          <p:spPr bwMode="auto">
            <a:xfrm>
              <a:off x="3572" y="688"/>
              <a:ext cx="1" cy="5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8" name="Line 129"/>
            <p:cNvSpPr>
              <a:spLocks noChangeShapeType="1"/>
            </p:cNvSpPr>
            <p:nvPr/>
          </p:nvSpPr>
          <p:spPr bwMode="auto">
            <a:xfrm flipV="1">
              <a:off x="3572" y="2024"/>
              <a:ext cx="1" cy="5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9" name="Rectangle 130"/>
            <p:cNvSpPr>
              <a:spLocks noChangeArrowheads="1"/>
            </p:cNvSpPr>
            <p:nvPr/>
          </p:nvSpPr>
          <p:spPr bwMode="auto">
            <a:xfrm>
              <a:off x="3560" y="2113"/>
              <a:ext cx="4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0</a:t>
              </a:r>
              <a:endParaRPr lang="en-US"/>
            </a:p>
          </p:txBody>
        </p:sp>
      </p:grpSp>
      <p:sp>
        <p:nvSpPr>
          <p:cNvPr id="8200" name="Freeform 132"/>
          <p:cNvSpPr>
            <a:spLocks/>
          </p:cNvSpPr>
          <p:nvPr/>
        </p:nvSpPr>
        <p:spPr bwMode="auto">
          <a:xfrm>
            <a:off x="6353175" y="1201738"/>
            <a:ext cx="1693863" cy="1998662"/>
          </a:xfrm>
          <a:custGeom>
            <a:avLst/>
            <a:gdLst>
              <a:gd name="T0" fmla="*/ 35282198 w 1067"/>
              <a:gd name="T1" fmla="*/ 2147483647 h 1259"/>
              <a:gd name="T2" fmla="*/ 93246603 w 1067"/>
              <a:gd name="T3" fmla="*/ 2147483647 h 1259"/>
              <a:gd name="T4" fmla="*/ 148690056 w 1067"/>
              <a:gd name="T5" fmla="*/ 2147483647 h 1259"/>
              <a:gd name="T6" fmla="*/ 186491618 w 1067"/>
              <a:gd name="T7" fmla="*/ 2147483647 h 1259"/>
              <a:gd name="T8" fmla="*/ 241935071 w 1067"/>
              <a:gd name="T9" fmla="*/ 2147483647 h 1259"/>
              <a:gd name="T10" fmla="*/ 297378525 w 1067"/>
              <a:gd name="T11" fmla="*/ 2147483647 h 1259"/>
              <a:gd name="T12" fmla="*/ 352821979 w 1067"/>
              <a:gd name="T13" fmla="*/ 2147483647 h 1259"/>
              <a:gd name="T14" fmla="*/ 410786384 w 1067"/>
              <a:gd name="T15" fmla="*/ 2147483647 h 1259"/>
              <a:gd name="T16" fmla="*/ 466229838 w 1067"/>
              <a:gd name="T17" fmla="*/ 2147483647 h 1259"/>
              <a:gd name="T18" fmla="*/ 521673291 w 1067"/>
              <a:gd name="T19" fmla="*/ 2147483647 h 1259"/>
              <a:gd name="T20" fmla="*/ 577116745 w 1067"/>
              <a:gd name="T21" fmla="*/ 2147483647 h 1259"/>
              <a:gd name="T22" fmla="*/ 614918307 w 1067"/>
              <a:gd name="T23" fmla="*/ 2147483647 h 1259"/>
              <a:gd name="T24" fmla="*/ 670361760 w 1067"/>
              <a:gd name="T25" fmla="*/ 2147483647 h 1259"/>
              <a:gd name="T26" fmla="*/ 728326165 w 1067"/>
              <a:gd name="T27" fmla="*/ 2147483647 h 1259"/>
              <a:gd name="T28" fmla="*/ 783769619 w 1067"/>
              <a:gd name="T29" fmla="*/ 2147483647 h 1259"/>
              <a:gd name="T30" fmla="*/ 839213073 w 1067"/>
              <a:gd name="T31" fmla="*/ 2147483647 h 1259"/>
              <a:gd name="T32" fmla="*/ 894656527 w 1067"/>
              <a:gd name="T33" fmla="*/ 2147483647 h 1259"/>
              <a:gd name="T34" fmla="*/ 950099980 w 1067"/>
              <a:gd name="T35" fmla="*/ 2147483647 h 1259"/>
              <a:gd name="T36" fmla="*/ 1008062798 w 1067"/>
              <a:gd name="T37" fmla="*/ 2147483647 h 1259"/>
              <a:gd name="T38" fmla="*/ 1063506251 w 1067"/>
              <a:gd name="T39" fmla="*/ 2147483647 h 1259"/>
              <a:gd name="T40" fmla="*/ 1139110961 w 1067"/>
              <a:gd name="T41" fmla="*/ 2147483647 h 1259"/>
              <a:gd name="T42" fmla="*/ 1194554415 w 1067"/>
              <a:gd name="T43" fmla="*/ 2038805102 h 1259"/>
              <a:gd name="T44" fmla="*/ 1249997869 w 1067"/>
              <a:gd name="T45" fmla="*/ 1882555454 h 1259"/>
              <a:gd name="T46" fmla="*/ 1287801018 w 1067"/>
              <a:gd name="T47" fmla="*/ 1743947689 h 1259"/>
              <a:gd name="T48" fmla="*/ 1360884777 w 1067"/>
              <a:gd name="T49" fmla="*/ 1411287147 h 1259"/>
              <a:gd name="T50" fmla="*/ 1418849181 w 1067"/>
              <a:gd name="T51" fmla="*/ 1136589391 h 1259"/>
              <a:gd name="T52" fmla="*/ 1474292635 w 1067"/>
              <a:gd name="T53" fmla="*/ 960178497 h 1259"/>
              <a:gd name="T54" fmla="*/ 1529736089 w 1067"/>
              <a:gd name="T55" fmla="*/ 685482329 h 1259"/>
              <a:gd name="T56" fmla="*/ 1585179543 w 1067"/>
              <a:gd name="T57" fmla="*/ 511590797 h 1259"/>
              <a:gd name="T58" fmla="*/ 1622981104 w 1067"/>
              <a:gd name="T59" fmla="*/ 372983032 h 1259"/>
              <a:gd name="T60" fmla="*/ 1678424558 w 1067"/>
              <a:gd name="T61" fmla="*/ 236894628 h 1259"/>
              <a:gd name="T62" fmla="*/ 1736388963 w 1067"/>
              <a:gd name="T63" fmla="*/ 236894628 h 1259"/>
              <a:gd name="T64" fmla="*/ 1791832416 w 1067"/>
              <a:gd name="T65" fmla="*/ 294857414 h 1259"/>
              <a:gd name="T66" fmla="*/ 1847275870 w 1067"/>
              <a:gd name="T67" fmla="*/ 216733383 h 1259"/>
              <a:gd name="T68" fmla="*/ 1922880580 w 1067"/>
              <a:gd name="T69" fmla="*/ 158769010 h 1259"/>
              <a:gd name="T70" fmla="*/ 1960682141 w 1067"/>
              <a:gd name="T71" fmla="*/ 138607765 h 1259"/>
              <a:gd name="T72" fmla="*/ 2016125595 w 1067"/>
              <a:gd name="T73" fmla="*/ 176410893 h 1259"/>
              <a:gd name="T74" fmla="*/ 2071569049 w 1067"/>
              <a:gd name="T75" fmla="*/ 80644980 h 1259"/>
              <a:gd name="T76" fmla="*/ 2127012503 w 1067"/>
              <a:gd name="T77" fmla="*/ 176410893 h 1259"/>
              <a:gd name="T78" fmla="*/ 2147483647 w 1067"/>
              <a:gd name="T79" fmla="*/ 80644980 h 1259"/>
              <a:gd name="T80" fmla="*/ 2147483647 w 1067"/>
              <a:gd name="T81" fmla="*/ 138607765 h 1259"/>
              <a:gd name="T82" fmla="*/ 2147483647 w 1067"/>
              <a:gd name="T83" fmla="*/ 176410893 h 1259"/>
              <a:gd name="T84" fmla="*/ 2147483647 w 1067"/>
              <a:gd name="T85" fmla="*/ 176410893 h 1259"/>
              <a:gd name="T86" fmla="*/ 2147483647 w 1067"/>
              <a:gd name="T87" fmla="*/ 98285275 h 1259"/>
              <a:gd name="T88" fmla="*/ 2147483647 w 1067"/>
              <a:gd name="T89" fmla="*/ 20161245 h 1259"/>
              <a:gd name="T90" fmla="*/ 2147483647 w 1067"/>
              <a:gd name="T91" fmla="*/ 80644980 h 1259"/>
              <a:gd name="T92" fmla="*/ 2147483647 w 1067"/>
              <a:gd name="T93" fmla="*/ 138607765 h 1259"/>
              <a:gd name="T94" fmla="*/ 2147483647 w 1067"/>
              <a:gd name="T95" fmla="*/ 98285275 h 1259"/>
              <a:gd name="T96" fmla="*/ 2147483647 w 1067"/>
              <a:gd name="T97" fmla="*/ 98285275 h 1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67" h="1259">
                <a:moveTo>
                  <a:pt x="0" y="622"/>
                </a:moveTo>
                <a:lnTo>
                  <a:pt x="0" y="1057"/>
                </a:lnTo>
                <a:lnTo>
                  <a:pt x="7" y="1143"/>
                </a:lnTo>
                <a:lnTo>
                  <a:pt x="14" y="1213"/>
                </a:lnTo>
                <a:lnTo>
                  <a:pt x="14" y="1205"/>
                </a:lnTo>
                <a:lnTo>
                  <a:pt x="22" y="1182"/>
                </a:lnTo>
                <a:lnTo>
                  <a:pt x="29" y="1190"/>
                </a:lnTo>
                <a:lnTo>
                  <a:pt x="37" y="1259"/>
                </a:lnTo>
                <a:lnTo>
                  <a:pt x="37" y="1244"/>
                </a:lnTo>
                <a:lnTo>
                  <a:pt x="44" y="1221"/>
                </a:lnTo>
                <a:lnTo>
                  <a:pt x="51" y="1252"/>
                </a:lnTo>
                <a:lnTo>
                  <a:pt x="59" y="1213"/>
                </a:lnTo>
                <a:lnTo>
                  <a:pt x="59" y="1244"/>
                </a:lnTo>
                <a:lnTo>
                  <a:pt x="66" y="1213"/>
                </a:lnTo>
                <a:lnTo>
                  <a:pt x="74" y="1236"/>
                </a:lnTo>
                <a:lnTo>
                  <a:pt x="74" y="1190"/>
                </a:lnTo>
                <a:lnTo>
                  <a:pt x="81" y="1252"/>
                </a:lnTo>
                <a:lnTo>
                  <a:pt x="88" y="1221"/>
                </a:lnTo>
                <a:lnTo>
                  <a:pt x="96" y="1228"/>
                </a:lnTo>
                <a:lnTo>
                  <a:pt x="96" y="1213"/>
                </a:lnTo>
                <a:lnTo>
                  <a:pt x="103" y="1228"/>
                </a:lnTo>
                <a:lnTo>
                  <a:pt x="111" y="1205"/>
                </a:lnTo>
                <a:lnTo>
                  <a:pt x="111" y="1236"/>
                </a:lnTo>
                <a:lnTo>
                  <a:pt x="118" y="1190"/>
                </a:lnTo>
                <a:lnTo>
                  <a:pt x="125" y="1197"/>
                </a:lnTo>
                <a:lnTo>
                  <a:pt x="133" y="1221"/>
                </a:lnTo>
                <a:lnTo>
                  <a:pt x="133" y="1205"/>
                </a:lnTo>
                <a:lnTo>
                  <a:pt x="140" y="1166"/>
                </a:lnTo>
                <a:lnTo>
                  <a:pt x="148" y="1213"/>
                </a:lnTo>
                <a:lnTo>
                  <a:pt x="148" y="1174"/>
                </a:lnTo>
                <a:lnTo>
                  <a:pt x="155" y="1213"/>
                </a:lnTo>
                <a:lnTo>
                  <a:pt x="163" y="1174"/>
                </a:lnTo>
                <a:lnTo>
                  <a:pt x="170" y="1213"/>
                </a:lnTo>
                <a:lnTo>
                  <a:pt x="170" y="1158"/>
                </a:lnTo>
                <a:lnTo>
                  <a:pt x="177" y="1166"/>
                </a:lnTo>
                <a:lnTo>
                  <a:pt x="185" y="1158"/>
                </a:lnTo>
                <a:lnTo>
                  <a:pt x="192" y="1158"/>
                </a:lnTo>
                <a:lnTo>
                  <a:pt x="192" y="1174"/>
                </a:lnTo>
                <a:lnTo>
                  <a:pt x="200" y="1143"/>
                </a:lnTo>
                <a:lnTo>
                  <a:pt x="207" y="1166"/>
                </a:lnTo>
                <a:lnTo>
                  <a:pt x="207" y="1151"/>
                </a:lnTo>
                <a:lnTo>
                  <a:pt x="214" y="1143"/>
                </a:lnTo>
                <a:lnTo>
                  <a:pt x="222" y="1174"/>
                </a:lnTo>
                <a:lnTo>
                  <a:pt x="229" y="1127"/>
                </a:lnTo>
                <a:lnTo>
                  <a:pt x="229" y="1151"/>
                </a:lnTo>
                <a:lnTo>
                  <a:pt x="237" y="1151"/>
                </a:lnTo>
                <a:lnTo>
                  <a:pt x="244" y="1120"/>
                </a:lnTo>
                <a:lnTo>
                  <a:pt x="244" y="1151"/>
                </a:lnTo>
                <a:lnTo>
                  <a:pt x="251" y="1143"/>
                </a:lnTo>
                <a:lnTo>
                  <a:pt x="259" y="1120"/>
                </a:lnTo>
                <a:lnTo>
                  <a:pt x="266" y="1158"/>
                </a:lnTo>
                <a:lnTo>
                  <a:pt x="266" y="1104"/>
                </a:lnTo>
                <a:lnTo>
                  <a:pt x="274" y="1120"/>
                </a:lnTo>
                <a:lnTo>
                  <a:pt x="281" y="1073"/>
                </a:lnTo>
                <a:lnTo>
                  <a:pt x="281" y="1120"/>
                </a:lnTo>
                <a:lnTo>
                  <a:pt x="289" y="1088"/>
                </a:lnTo>
                <a:lnTo>
                  <a:pt x="296" y="1104"/>
                </a:lnTo>
                <a:lnTo>
                  <a:pt x="303" y="1104"/>
                </a:lnTo>
                <a:lnTo>
                  <a:pt x="303" y="1050"/>
                </a:lnTo>
                <a:lnTo>
                  <a:pt x="311" y="1073"/>
                </a:lnTo>
                <a:lnTo>
                  <a:pt x="318" y="1073"/>
                </a:lnTo>
                <a:lnTo>
                  <a:pt x="326" y="1019"/>
                </a:lnTo>
                <a:lnTo>
                  <a:pt x="326" y="1057"/>
                </a:lnTo>
                <a:lnTo>
                  <a:pt x="333" y="1073"/>
                </a:lnTo>
                <a:lnTo>
                  <a:pt x="340" y="1073"/>
                </a:lnTo>
                <a:lnTo>
                  <a:pt x="340" y="1042"/>
                </a:lnTo>
                <a:lnTo>
                  <a:pt x="348" y="1034"/>
                </a:lnTo>
                <a:lnTo>
                  <a:pt x="355" y="1026"/>
                </a:lnTo>
                <a:lnTo>
                  <a:pt x="363" y="995"/>
                </a:lnTo>
                <a:lnTo>
                  <a:pt x="363" y="1019"/>
                </a:lnTo>
                <a:lnTo>
                  <a:pt x="370" y="964"/>
                </a:lnTo>
                <a:lnTo>
                  <a:pt x="377" y="995"/>
                </a:lnTo>
                <a:lnTo>
                  <a:pt x="377" y="972"/>
                </a:lnTo>
                <a:lnTo>
                  <a:pt x="385" y="1003"/>
                </a:lnTo>
                <a:lnTo>
                  <a:pt x="392" y="956"/>
                </a:lnTo>
                <a:lnTo>
                  <a:pt x="400" y="956"/>
                </a:lnTo>
                <a:lnTo>
                  <a:pt x="407" y="910"/>
                </a:lnTo>
                <a:lnTo>
                  <a:pt x="415" y="894"/>
                </a:lnTo>
                <a:lnTo>
                  <a:pt x="415" y="956"/>
                </a:lnTo>
                <a:lnTo>
                  <a:pt x="422" y="933"/>
                </a:lnTo>
                <a:lnTo>
                  <a:pt x="429" y="879"/>
                </a:lnTo>
                <a:lnTo>
                  <a:pt x="437" y="894"/>
                </a:lnTo>
                <a:lnTo>
                  <a:pt x="444" y="863"/>
                </a:lnTo>
                <a:lnTo>
                  <a:pt x="452" y="855"/>
                </a:lnTo>
                <a:lnTo>
                  <a:pt x="459" y="824"/>
                </a:lnTo>
                <a:lnTo>
                  <a:pt x="459" y="855"/>
                </a:lnTo>
                <a:lnTo>
                  <a:pt x="466" y="832"/>
                </a:lnTo>
                <a:lnTo>
                  <a:pt x="474" y="809"/>
                </a:lnTo>
                <a:lnTo>
                  <a:pt x="474" y="785"/>
                </a:lnTo>
                <a:lnTo>
                  <a:pt x="481" y="809"/>
                </a:lnTo>
                <a:lnTo>
                  <a:pt x="489" y="723"/>
                </a:lnTo>
                <a:lnTo>
                  <a:pt x="496" y="747"/>
                </a:lnTo>
                <a:lnTo>
                  <a:pt x="496" y="762"/>
                </a:lnTo>
                <a:lnTo>
                  <a:pt x="503" y="708"/>
                </a:lnTo>
                <a:lnTo>
                  <a:pt x="511" y="708"/>
                </a:lnTo>
                <a:lnTo>
                  <a:pt x="511" y="692"/>
                </a:lnTo>
                <a:lnTo>
                  <a:pt x="518" y="638"/>
                </a:lnTo>
                <a:lnTo>
                  <a:pt x="526" y="646"/>
                </a:lnTo>
                <a:lnTo>
                  <a:pt x="533" y="583"/>
                </a:lnTo>
                <a:lnTo>
                  <a:pt x="540" y="560"/>
                </a:lnTo>
                <a:lnTo>
                  <a:pt x="548" y="529"/>
                </a:lnTo>
                <a:lnTo>
                  <a:pt x="548" y="513"/>
                </a:lnTo>
                <a:lnTo>
                  <a:pt x="555" y="498"/>
                </a:lnTo>
                <a:lnTo>
                  <a:pt x="563" y="451"/>
                </a:lnTo>
                <a:lnTo>
                  <a:pt x="570" y="366"/>
                </a:lnTo>
                <a:lnTo>
                  <a:pt x="570" y="420"/>
                </a:lnTo>
                <a:lnTo>
                  <a:pt x="578" y="350"/>
                </a:lnTo>
                <a:lnTo>
                  <a:pt x="585" y="381"/>
                </a:lnTo>
                <a:lnTo>
                  <a:pt x="592" y="327"/>
                </a:lnTo>
                <a:lnTo>
                  <a:pt x="592" y="288"/>
                </a:lnTo>
                <a:lnTo>
                  <a:pt x="600" y="241"/>
                </a:lnTo>
                <a:lnTo>
                  <a:pt x="607" y="272"/>
                </a:lnTo>
                <a:lnTo>
                  <a:pt x="607" y="210"/>
                </a:lnTo>
                <a:lnTo>
                  <a:pt x="615" y="234"/>
                </a:lnTo>
                <a:lnTo>
                  <a:pt x="622" y="187"/>
                </a:lnTo>
                <a:lnTo>
                  <a:pt x="629" y="203"/>
                </a:lnTo>
                <a:lnTo>
                  <a:pt x="629" y="148"/>
                </a:lnTo>
                <a:lnTo>
                  <a:pt x="637" y="179"/>
                </a:lnTo>
                <a:lnTo>
                  <a:pt x="644" y="125"/>
                </a:lnTo>
                <a:lnTo>
                  <a:pt x="644" y="148"/>
                </a:lnTo>
                <a:lnTo>
                  <a:pt x="652" y="140"/>
                </a:lnTo>
                <a:lnTo>
                  <a:pt x="659" y="117"/>
                </a:lnTo>
                <a:lnTo>
                  <a:pt x="666" y="125"/>
                </a:lnTo>
                <a:lnTo>
                  <a:pt x="666" y="94"/>
                </a:lnTo>
                <a:lnTo>
                  <a:pt x="674" y="140"/>
                </a:lnTo>
                <a:lnTo>
                  <a:pt x="681" y="94"/>
                </a:lnTo>
                <a:lnTo>
                  <a:pt x="681" y="109"/>
                </a:lnTo>
                <a:lnTo>
                  <a:pt x="689" y="94"/>
                </a:lnTo>
                <a:lnTo>
                  <a:pt x="696" y="70"/>
                </a:lnTo>
                <a:lnTo>
                  <a:pt x="704" y="109"/>
                </a:lnTo>
                <a:lnTo>
                  <a:pt x="704" y="70"/>
                </a:lnTo>
                <a:lnTo>
                  <a:pt x="711" y="117"/>
                </a:lnTo>
                <a:lnTo>
                  <a:pt x="718" y="63"/>
                </a:lnTo>
                <a:lnTo>
                  <a:pt x="726" y="109"/>
                </a:lnTo>
                <a:lnTo>
                  <a:pt x="726" y="70"/>
                </a:lnTo>
                <a:lnTo>
                  <a:pt x="733" y="86"/>
                </a:lnTo>
                <a:lnTo>
                  <a:pt x="741" y="70"/>
                </a:lnTo>
                <a:lnTo>
                  <a:pt x="748" y="55"/>
                </a:lnTo>
                <a:lnTo>
                  <a:pt x="755" y="94"/>
                </a:lnTo>
                <a:lnTo>
                  <a:pt x="763" y="63"/>
                </a:lnTo>
                <a:lnTo>
                  <a:pt x="763" y="86"/>
                </a:lnTo>
                <a:lnTo>
                  <a:pt x="770" y="55"/>
                </a:lnTo>
                <a:lnTo>
                  <a:pt x="778" y="86"/>
                </a:lnTo>
                <a:lnTo>
                  <a:pt x="778" y="55"/>
                </a:lnTo>
                <a:lnTo>
                  <a:pt x="785" y="70"/>
                </a:lnTo>
                <a:lnTo>
                  <a:pt x="792" y="94"/>
                </a:lnTo>
                <a:lnTo>
                  <a:pt x="800" y="55"/>
                </a:lnTo>
                <a:lnTo>
                  <a:pt x="800" y="70"/>
                </a:lnTo>
                <a:lnTo>
                  <a:pt x="807" y="39"/>
                </a:lnTo>
                <a:lnTo>
                  <a:pt x="815" y="70"/>
                </a:lnTo>
                <a:lnTo>
                  <a:pt x="815" y="94"/>
                </a:lnTo>
                <a:lnTo>
                  <a:pt x="822" y="32"/>
                </a:lnTo>
                <a:lnTo>
                  <a:pt x="829" y="55"/>
                </a:lnTo>
                <a:lnTo>
                  <a:pt x="837" y="70"/>
                </a:lnTo>
                <a:lnTo>
                  <a:pt x="837" y="32"/>
                </a:lnTo>
                <a:lnTo>
                  <a:pt x="844" y="70"/>
                </a:lnTo>
                <a:lnTo>
                  <a:pt x="852" y="39"/>
                </a:lnTo>
                <a:lnTo>
                  <a:pt x="859" y="39"/>
                </a:lnTo>
                <a:lnTo>
                  <a:pt x="859" y="55"/>
                </a:lnTo>
                <a:lnTo>
                  <a:pt x="867" y="32"/>
                </a:lnTo>
                <a:lnTo>
                  <a:pt x="874" y="70"/>
                </a:lnTo>
                <a:lnTo>
                  <a:pt x="874" y="55"/>
                </a:lnTo>
                <a:lnTo>
                  <a:pt x="881" y="55"/>
                </a:lnTo>
                <a:lnTo>
                  <a:pt x="889" y="55"/>
                </a:lnTo>
                <a:lnTo>
                  <a:pt x="896" y="39"/>
                </a:lnTo>
                <a:lnTo>
                  <a:pt x="896" y="70"/>
                </a:lnTo>
                <a:lnTo>
                  <a:pt x="904" y="24"/>
                </a:lnTo>
                <a:lnTo>
                  <a:pt x="911" y="70"/>
                </a:lnTo>
                <a:lnTo>
                  <a:pt x="911" y="39"/>
                </a:lnTo>
                <a:lnTo>
                  <a:pt x="918" y="70"/>
                </a:lnTo>
                <a:lnTo>
                  <a:pt x="926" y="24"/>
                </a:lnTo>
                <a:lnTo>
                  <a:pt x="933" y="70"/>
                </a:lnTo>
                <a:lnTo>
                  <a:pt x="933" y="8"/>
                </a:lnTo>
                <a:lnTo>
                  <a:pt x="941" y="55"/>
                </a:lnTo>
                <a:lnTo>
                  <a:pt x="948" y="32"/>
                </a:lnTo>
                <a:lnTo>
                  <a:pt x="948" y="39"/>
                </a:lnTo>
                <a:lnTo>
                  <a:pt x="955" y="63"/>
                </a:lnTo>
                <a:lnTo>
                  <a:pt x="963" y="109"/>
                </a:lnTo>
                <a:lnTo>
                  <a:pt x="970" y="70"/>
                </a:lnTo>
                <a:lnTo>
                  <a:pt x="970" y="8"/>
                </a:lnTo>
                <a:lnTo>
                  <a:pt x="978" y="70"/>
                </a:lnTo>
                <a:lnTo>
                  <a:pt x="985" y="32"/>
                </a:lnTo>
                <a:lnTo>
                  <a:pt x="993" y="70"/>
                </a:lnTo>
                <a:lnTo>
                  <a:pt x="993" y="32"/>
                </a:lnTo>
                <a:lnTo>
                  <a:pt x="1000" y="24"/>
                </a:lnTo>
                <a:lnTo>
                  <a:pt x="1007" y="55"/>
                </a:lnTo>
                <a:lnTo>
                  <a:pt x="1007" y="32"/>
                </a:lnTo>
                <a:lnTo>
                  <a:pt x="1015" y="55"/>
                </a:lnTo>
                <a:lnTo>
                  <a:pt x="1022" y="8"/>
                </a:lnTo>
                <a:lnTo>
                  <a:pt x="1030" y="39"/>
                </a:lnTo>
                <a:lnTo>
                  <a:pt x="1030" y="0"/>
                </a:lnTo>
                <a:lnTo>
                  <a:pt x="1037" y="39"/>
                </a:lnTo>
                <a:lnTo>
                  <a:pt x="1044" y="39"/>
                </a:lnTo>
                <a:lnTo>
                  <a:pt x="1044" y="55"/>
                </a:lnTo>
                <a:lnTo>
                  <a:pt x="1052" y="24"/>
                </a:lnTo>
                <a:lnTo>
                  <a:pt x="1059" y="39"/>
                </a:lnTo>
                <a:lnTo>
                  <a:pt x="1067" y="63"/>
                </a:lnTo>
              </a:path>
            </a:pathLst>
          </a:custGeom>
          <a:noFill/>
          <a:ln w="11113">
            <a:solidFill>
              <a:srgbClr val="4D00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80" name="Text Box 80"/>
          <p:cNvSpPr txBox="1">
            <a:spLocks noChangeArrowheads="1"/>
          </p:cNvSpPr>
          <p:nvPr/>
        </p:nvSpPr>
        <p:spPr bwMode="auto">
          <a:xfrm>
            <a:off x="6384925" y="3627438"/>
            <a:ext cx="1038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Voltage (V)</a:t>
            </a:r>
          </a:p>
        </p:txBody>
      </p:sp>
      <p:sp>
        <p:nvSpPr>
          <p:cNvPr id="25733" name="Rectangle 133"/>
          <p:cNvSpPr>
            <a:spLocks noChangeArrowheads="1"/>
          </p:cNvSpPr>
          <p:nvPr/>
        </p:nvSpPr>
        <p:spPr bwMode="auto">
          <a:xfrm>
            <a:off x="6210300" y="1930400"/>
            <a:ext cx="190500" cy="1257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pic>
        <p:nvPicPr>
          <p:cNvPr id="25734" name="Picture 1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168400"/>
            <a:ext cx="2660650"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93900" y="25400"/>
            <a:ext cx="5367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a:solidFill>
                  <a:srgbClr val="0000E1"/>
                </a:solidFill>
                <a:ea typeface="ＭＳ Ｐゴシック" charset="0"/>
              </a:rPr>
              <a:t>Curved Silicon Membrane Arrays</a:t>
            </a:r>
          </a:p>
        </p:txBody>
      </p:sp>
      <p:sp>
        <p:nvSpPr>
          <p:cNvPr id="16392" name="Text Box 8"/>
          <p:cNvSpPr txBox="1">
            <a:spLocks noChangeArrowheads="1"/>
          </p:cNvSpPr>
          <p:nvPr/>
        </p:nvSpPr>
        <p:spPr bwMode="auto">
          <a:xfrm>
            <a:off x="228600" y="2251075"/>
            <a:ext cx="537845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u="sng">
                <a:solidFill>
                  <a:srgbClr val="6600CC"/>
                </a:solidFill>
                <a:ea typeface="ＭＳ Ｐゴシック" charset="0"/>
              </a:rPr>
              <a:t>Advantages:  </a:t>
            </a:r>
          </a:p>
          <a:p>
            <a:pPr>
              <a:defRPr/>
            </a:pPr>
            <a:endParaRPr lang="en-US" sz="2000" u="sng">
              <a:solidFill>
                <a:srgbClr val="6600CC"/>
              </a:solidFill>
              <a:ea typeface="ＭＳ Ｐゴシック" charset="0"/>
            </a:endParaRPr>
          </a:p>
          <a:p>
            <a:pPr>
              <a:buFontTx/>
              <a:buChar char="•"/>
              <a:defRPr/>
            </a:pPr>
            <a:r>
              <a:rPr lang="en-US" sz="2000">
                <a:solidFill>
                  <a:srgbClr val="6600CC"/>
                </a:solidFill>
                <a:ea typeface="ＭＳ Ｐゴシック" charset="0"/>
              </a:rPr>
              <a:t> Simple Approach</a:t>
            </a:r>
          </a:p>
          <a:p>
            <a:pPr>
              <a:buFontTx/>
              <a:buChar char="•"/>
              <a:defRPr/>
            </a:pPr>
            <a:r>
              <a:rPr lang="en-US" sz="2000">
                <a:solidFill>
                  <a:srgbClr val="6600CC"/>
                </a:solidFill>
                <a:ea typeface="ＭＳ Ｐゴシック" charset="0"/>
              </a:rPr>
              <a:t> Applicable to  </a:t>
            </a:r>
            <a:r>
              <a:rPr lang="en-US" sz="2000" i="1">
                <a:solidFill>
                  <a:srgbClr val="6600CC"/>
                </a:solidFill>
                <a:ea typeface="ＭＳ Ｐゴシック" charset="0"/>
              </a:rPr>
              <a:t>front or back</a:t>
            </a:r>
            <a:r>
              <a:rPr lang="en-US" sz="2000">
                <a:solidFill>
                  <a:srgbClr val="6600CC"/>
                </a:solidFill>
                <a:ea typeface="ＭＳ Ｐゴシック" charset="0"/>
              </a:rPr>
              <a:t> illuminated devices</a:t>
            </a:r>
          </a:p>
          <a:p>
            <a:pPr>
              <a:buFontTx/>
              <a:buChar char="•"/>
              <a:defRPr/>
            </a:pPr>
            <a:r>
              <a:rPr lang="en-US" sz="2000">
                <a:solidFill>
                  <a:srgbClr val="6600CC"/>
                </a:solidFill>
                <a:ea typeface="ＭＳ Ｐゴシック" charset="0"/>
              </a:rPr>
              <a:t> Applicable to a wide variety of  silicon arrays</a:t>
            </a:r>
          </a:p>
          <a:p>
            <a:pPr>
              <a:buFontTx/>
              <a:buChar char="•"/>
              <a:defRPr/>
            </a:pPr>
            <a:r>
              <a:rPr lang="en-US" sz="2000">
                <a:solidFill>
                  <a:srgbClr val="6600CC"/>
                </a:solidFill>
                <a:ea typeface="ＭＳ Ｐゴシック" charset="0"/>
              </a:rPr>
              <a:t> Compatible with delta doping for high and stable </a:t>
            </a:r>
          </a:p>
          <a:p>
            <a:pPr>
              <a:defRPr/>
            </a:pPr>
            <a:r>
              <a:rPr lang="en-US" sz="2000">
                <a:solidFill>
                  <a:srgbClr val="6600CC"/>
                </a:solidFill>
                <a:ea typeface="ＭＳ Ｐゴシック" charset="0"/>
              </a:rPr>
              <a:t>  efficiency</a:t>
            </a:r>
          </a:p>
          <a:p>
            <a:pPr>
              <a:defRPr/>
            </a:pPr>
            <a:endParaRPr lang="en-US" sz="2000" u="sng">
              <a:solidFill>
                <a:srgbClr val="6600CC"/>
              </a:solidFill>
              <a:ea typeface="ＭＳ Ｐゴシック" charset="0"/>
            </a:endParaRPr>
          </a:p>
          <a:p>
            <a:pPr>
              <a:defRPr/>
            </a:pPr>
            <a:r>
              <a:rPr lang="en-US" sz="2000" u="sng">
                <a:solidFill>
                  <a:srgbClr val="6600CC"/>
                </a:solidFill>
                <a:ea typeface="ＭＳ Ｐゴシック" charset="0"/>
              </a:rPr>
              <a:t>Challenges: </a:t>
            </a:r>
          </a:p>
          <a:p>
            <a:pPr>
              <a:defRPr/>
            </a:pPr>
            <a:endParaRPr lang="en-US" sz="2000" u="sng">
              <a:solidFill>
                <a:srgbClr val="6600CC"/>
              </a:solidFill>
              <a:ea typeface="ＭＳ Ｐゴシック" charset="0"/>
            </a:endParaRPr>
          </a:p>
          <a:p>
            <a:pPr>
              <a:buFontTx/>
              <a:buChar char="•"/>
              <a:defRPr/>
            </a:pPr>
            <a:r>
              <a:rPr lang="en-US" sz="2000">
                <a:solidFill>
                  <a:srgbClr val="6600CC"/>
                </a:solidFill>
                <a:ea typeface="ＭＳ Ｐゴシック" charset="0"/>
              </a:rPr>
              <a:t> limits of silicon membrane deformation</a:t>
            </a:r>
          </a:p>
          <a:p>
            <a:pPr>
              <a:buFontTx/>
              <a:buChar char="•"/>
              <a:defRPr/>
            </a:pPr>
            <a:r>
              <a:rPr lang="en-US" sz="2000">
                <a:solidFill>
                  <a:srgbClr val="6600CC"/>
                </a:solidFill>
                <a:ea typeface="ＭＳ Ｐゴシック" charset="0"/>
              </a:rPr>
              <a:t> Field effects</a:t>
            </a:r>
          </a:p>
        </p:txBody>
      </p:sp>
      <p:sp>
        <p:nvSpPr>
          <p:cNvPr id="16462" name="Text Box 78"/>
          <p:cNvSpPr txBox="1">
            <a:spLocks noChangeArrowheads="1"/>
          </p:cNvSpPr>
          <p:nvPr/>
        </p:nvSpPr>
        <p:spPr bwMode="auto">
          <a:xfrm>
            <a:off x="228600" y="914400"/>
            <a:ext cx="80930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a:solidFill>
                  <a:srgbClr val="0000E1"/>
                </a:solidFill>
                <a:ea typeface="ＭＳ Ｐゴシック" charset="0"/>
              </a:rPr>
              <a:t>Thinned membrane arrays conformed or attached to curved substrates</a:t>
            </a:r>
          </a:p>
        </p:txBody>
      </p:sp>
      <p:sp>
        <p:nvSpPr>
          <p:cNvPr id="16532" name="Rectangle 148"/>
          <p:cNvSpPr>
            <a:spLocks noChangeArrowheads="1"/>
          </p:cNvSpPr>
          <p:nvPr/>
        </p:nvSpPr>
        <p:spPr bwMode="auto">
          <a:xfrm rot="5373117" flipH="1">
            <a:off x="6348412" y="4103688"/>
            <a:ext cx="295275" cy="565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33" name="Text Box 149"/>
          <p:cNvSpPr txBox="1">
            <a:spLocks noChangeArrowheads="1"/>
          </p:cNvSpPr>
          <p:nvPr/>
        </p:nvSpPr>
        <p:spPr bwMode="auto">
          <a:xfrm>
            <a:off x="5495925" y="2095500"/>
            <a:ext cx="11318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ea typeface="ＭＳ Ｐゴシック" charset="0"/>
              </a:rPr>
              <a:t>Detector Array</a:t>
            </a:r>
          </a:p>
        </p:txBody>
      </p:sp>
      <p:sp>
        <p:nvSpPr>
          <p:cNvPr id="16534" name="Line 150"/>
          <p:cNvSpPr>
            <a:spLocks noChangeShapeType="1"/>
          </p:cNvSpPr>
          <p:nvPr/>
        </p:nvSpPr>
        <p:spPr bwMode="auto">
          <a:xfrm flipH="1">
            <a:off x="7899400" y="2686050"/>
            <a:ext cx="187325" cy="3000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35" name="Rectangle 151"/>
          <p:cNvSpPr>
            <a:spLocks noChangeArrowheads="1"/>
          </p:cNvSpPr>
          <p:nvPr/>
        </p:nvSpPr>
        <p:spPr bwMode="auto">
          <a:xfrm flipH="1">
            <a:off x="5908675" y="3189288"/>
            <a:ext cx="825500"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nSpc>
                <a:spcPct val="90000"/>
              </a:lnSpc>
              <a:defRPr/>
            </a:pPr>
            <a:r>
              <a:rPr lang="en-US" sz="1600">
                <a:ea typeface="ＭＳ Ｐゴシック" charset="0"/>
              </a:rPr>
              <a:t>photons</a:t>
            </a:r>
          </a:p>
        </p:txBody>
      </p:sp>
      <p:grpSp>
        <p:nvGrpSpPr>
          <p:cNvPr id="9224" name="Group 152"/>
          <p:cNvGrpSpPr>
            <a:grpSpLocks/>
          </p:cNvGrpSpPr>
          <p:nvPr/>
        </p:nvGrpSpPr>
        <p:grpSpPr bwMode="auto">
          <a:xfrm flipH="1">
            <a:off x="6038850" y="3414713"/>
            <a:ext cx="781050" cy="909637"/>
            <a:chOff x="3924" y="2319"/>
            <a:chExt cx="492" cy="573"/>
          </a:xfrm>
        </p:grpSpPr>
        <p:grpSp>
          <p:nvGrpSpPr>
            <p:cNvPr id="9240" name="Group 153"/>
            <p:cNvGrpSpPr>
              <a:grpSpLocks/>
            </p:cNvGrpSpPr>
            <p:nvPr/>
          </p:nvGrpSpPr>
          <p:grpSpPr bwMode="auto">
            <a:xfrm rot="1979022" flipH="1">
              <a:off x="4106" y="2319"/>
              <a:ext cx="303" cy="233"/>
              <a:chOff x="323" y="2040"/>
              <a:chExt cx="318" cy="203"/>
            </a:xfrm>
          </p:grpSpPr>
          <p:sp>
            <p:nvSpPr>
              <p:cNvPr id="16538" name="Freeform 154"/>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9278" name="Group 155"/>
              <p:cNvGrpSpPr>
                <a:grpSpLocks/>
              </p:cNvGrpSpPr>
              <p:nvPr/>
            </p:nvGrpSpPr>
            <p:grpSpPr bwMode="auto">
              <a:xfrm>
                <a:off x="323" y="2040"/>
                <a:ext cx="310" cy="195"/>
                <a:chOff x="323" y="2040"/>
                <a:chExt cx="310" cy="195"/>
              </a:xfrm>
            </p:grpSpPr>
            <p:sp>
              <p:nvSpPr>
                <p:cNvPr id="16540" name="Freeform 156"/>
                <p:cNvSpPr>
                  <a:spLocks/>
                </p:cNvSpPr>
                <p:nvPr/>
              </p:nvSpPr>
              <p:spPr bwMode="auto">
                <a:xfrm>
                  <a:off x="323" y="2039"/>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41" name="Freeform 157"/>
                <p:cNvSpPr>
                  <a:spLocks/>
                </p:cNvSpPr>
                <p:nvPr/>
              </p:nvSpPr>
              <p:spPr bwMode="auto">
                <a:xfrm>
                  <a:off x="356" y="2073"/>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42" name="Freeform 158"/>
                <p:cNvSpPr>
                  <a:spLocks/>
                </p:cNvSpPr>
                <p:nvPr/>
              </p:nvSpPr>
              <p:spPr bwMode="auto">
                <a:xfrm>
                  <a:off x="399" y="2091"/>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43" name="Freeform 159"/>
                <p:cNvSpPr>
                  <a:spLocks/>
                </p:cNvSpPr>
                <p:nvPr/>
              </p:nvSpPr>
              <p:spPr bwMode="auto">
                <a:xfrm>
                  <a:off x="477" y="2140"/>
                  <a:ext cx="48"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2 w 49"/>
                    <a:gd name="T11" fmla="*/ 0 h 40"/>
                    <a:gd name="T12" fmla="*/ 37 w 49"/>
                    <a:gd name="T13" fmla="*/ 0 h 40"/>
                    <a:gd name="T14" fmla="*/ 42 w 49"/>
                    <a:gd name="T15" fmla="*/ 5 h 40"/>
                    <a:gd name="T16" fmla="*/ 47 w 49"/>
                    <a:gd name="T17" fmla="*/ 10 h 40"/>
                    <a:gd name="T18" fmla="*/ 47 w 49"/>
                    <a:gd name="T19" fmla="*/ 15 h 40"/>
                    <a:gd name="T20" fmla="*/ 47 w 49"/>
                    <a:gd name="T21" fmla="*/ 24 h 40"/>
                    <a:gd name="T22" fmla="*/ 47 w 49"/>
                    <a:gd name="T23" fmla="*/ 34 h 40"/>
                    <a:gd name="T24" fmla="*/ 42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44" name="Freeform 160"/>
                <p:cNvSpPr>
                  <a:spLocks/>
                </p:cNvSpPr>
                <p:nvPr/>
              </p:nvSpPr>
              <p:spPr bwMode="auto">
                <a:xfrm>
                  <a:off x="515" y="2179"/>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9284" name="Group 161"/>
                <p:cNvGrpSpPr>
                  <a:grpSpLocks/>
                </p:cNvGrpSpPr>
                <p:nvPr/>
              </p:nvGrpSpPr>
              <p:grpSpPr bwMode="auto">
                <a:xfrm>
                  <a:off x="592" y="2199"/>
                  <a:ext cx="41" cy="36"/>
                  <a:chOff x="592" y="2199"/>
                  <a:chExt cx="41" cy="36"/>
                </a:xfrm>
              </p:grpSpPr>
              <p:sp>
                <p:nvSpPr>
                  <p:cNvPr id="16546" name="Freeform 162"/>
                  <p:cNvSpPr>
                    <a:spLocks/>
                  </p:cNvSpPr>
                  <p:nvPr/>
                </p:nvSpPr>
                <p:spPr bwMode="auto">
                  <a:xfrm>
                    <a:off x="591" y="2198"/>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47" name="Line 163"/>
                  <p:cNvSpPr>
                    <a:spLocks noChangeShapeType="1"/>
                  </p:cNvSpPr>
                  <p:nvPr/>
                </p:nvSpPr>
                <p:spPr bwMode="auto">
                  <a:xfrm>
                    <a:off x="594" y="2210"/>
                    <a:ext cx="6"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16548" name="Arc 164"/>
                <p:cNvSpPr>
                  <a:spLocks/>
                </p:cNvSpPr>
                <p:nvPr/>
              </p:nvSpPr>
              <p:spPr bwMode="auto">
                <a:xfrm>
                  <a:off x="437" y="2128"/>
                  <a:ext cx="35" cy="40"/>
                </a:xfrm>
                <a:custGeom>
                  <a:avLst/>
                  <a:gdLst>
                    <a:gd name="T0" fmla="*/ 35 w 38174"/>
                    <a:gd name="T1" fmla="*/ 26 h 21600"/>
                    <a:gd name="T2" fmla="*/ 0 w 38174"/>
                    <a:gd name="T3" fmla="*/ 0 h 21600"/>
                    <a:gd name="T4" fmla="*/ 20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nvGrpSpPr>
            <p:cNvPr id="9241" name="Group 165"/>
            <p:cNvGrpSpPr>
              <a:grpSpLocks/>
            </p:cNvGrpSpPr>
            <p:nvPr/>
          </p:nvGrpSpPr>
          <p:grpSpPr bwMode="auto">
            <a:xfrm rot="1979022" flipH="1">
              <a:off x="4015" y="2429"/>
              <a:ext cx="302" cy="233"/>
              <a:chOff x="323" y="2040"/>
              <a:chExt cx="318" cy="203"/>
            </a:xfrm>
          </p:grpSpPr>
          <p:sp>
            <p:nvSpPr>
              <p:cNvPr id="16550" name="Freeform 166"/>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9267" name="Group 167"/>
              <p:cNvGrpSpPr>
                <a:grpSpLocks/>
              </p:cNvGrpSpPr>
              <p:nvPr/>
            </p:nvGrpSpPr>
            <p:grpSpPr bwMode="auto">
              <a:xfrm>
                <a:off x="323" y="2040"/>
                <a:ext cx="310" cy="195"/>
                <a:chOff x="323" y="2040"/>
                <a:chExt cx="310" cy="195"/>
              </a:xfrm>
            </p:grpSpPr>
            <p:sp>
              <p:nvSpPr>
                <p:cNvPr id="16552" name="Freeform 168"/>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53" name="Freeform 169"/>
                <p:cNvSpPr>
                  <a:spLocks/>
                </p:cNvSpPr>
                <p:nvPr/>
              </p:nvSpPr>
              <p:spPr bwMode="auto">
                <a:xfrm>
                  <a:off x="356" y="2072"/>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54" name="Freeform 170"/>
                <p:cNvSpPr>
                  <a:spLocks/>
                </p:cNvSpPr>
                <p:nvPr/>
              </p:nvSpPr>
              <p:spPr bwMode="auto">
                <a:xfrm>
                  <a:off x="399" y="2092"/>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55" name="Freeform 171"/>
                <p:cNvSpPr>
                  <a:spLocks/>
                </p:cNvSpPr>
                <p:nvPr/>
              </p:nvSpPr>
              <p:spPr bwMode="auto">
                <a:xfrm>
                  <a:off x="475"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56" name="Freeform 172"/>
                <p:cNvSpPr>
                  <a:spLocks/>
                </p:cNvSpPr>
                <p:nvPr/>
              </p:nvSpPr>
              <p:spPr bwMode="auto">
                <a:xfrm>
                  <a:off x="514"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9273" name="Group 173"/>
                <p:cNvGrpSpPr>
                  <a:grpSpLocks/>
                </p:cNvGrpSpPr>
                <p:nvPr/>
              </p:nvGrpSpPr>
              <p:grpSpPr bwMode="auto">
                <a:xfrm>
                  <a:off x="592" y="2199"/>
                  <a:ext cx="41" cy="36"/>
                  <a:chOff x="592" y="2199"/>
                  <a:chExt cx="41" cy="36"/>
                </a:xfrm>
              </p:grpSpPr>
              <p:sp>
                <p:nvSpPr>
                  <p:cNvPr id="16558" name="Freeform 174"/>
                  <p:cNvSpPr>
                    <a:spLocks/>
                  </p:cNvSpPr>
                  <p:nvPr/>
                </p:nvSpPr>
                <p:spPr bwMode="auto">
                  <a:xfrm>
                    <a:off x="591"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59" name="Line 175"/>
                  <p:cNvSpPr>
                    <a:spLocks noChangeShapeType="1"/>
                  </p:cNvSpPr>
                  <p:nvPr/>
                </p:nvSpPr>
                <p:spPr bwMode="auto">
                  <a:xfrm>
                    <a:off x="594" y="2209"/>
                    <a:ext cx="6"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16560" name="Arc 176"/>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nvGrpSpPr>
            <p:cNvPr id="9242" name="Group 177"/>
            <p:cNvGrpSpPr>
              <a:grpSpLocks/>
            </p:cNvGrpSpPr>
            <p:nvPr/>
          </p:nvGrpSpPr>
          <p:grpSpPr bwMode="auto">
            <a:xfrm rot="1979022" flipH="1">
              <a:off x="3924" y="2540"/>
              <a:ext cx="302" cy="233"/>
              <a:chOff x="323" y="2040"/>
              <a:chExt cx="318" cy="203"/>
            </a:xfrm>
          </p:grpSpPr>
          <p:sp>
            <p:nvSpPr>
              <p:cNvPr id="16562" name="Freeform 178"/>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9256" name="Group 179"/>
              <p:cNvGrpSpPr>
                <a:grpSpLocks/>
              </p:cNvGrpSpPr>
              <p:nvPr/>
            </p:nvGrpSpPr>
            <p:grpSpPr bwMode="auto">
              <a:xfrm>
                <a:off x="323" y="2040"/>
                <a:ext cx="310" cy="195"/>
                <a:chOff x="323" y="2040"/>
                <a:chExt cx="310" cy="195"/>
              </a:xfrm>
            </p:grpSpPr>
            <p:sp>
              <p:nvSpPr>
                <p:cNvPr id="16564" name="Freeform 180"/>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65" name="Freeform 181"/>
                <p:cNvSpPr>
                  <a:spLocks/>
                </p:cNvSpPr>
                <p:nvPr/>
              </p:nvSpPr>
              <p:spPr bwMode="auto">
                <a:xfrm>
                  <a:off x="356" y="2072"/>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66" name="Freeform 182"/>
                <p:cNvSpPr>
                  <a:spLocks/>
                </p:cNvSpPr>
                <p:nvPr/>
              </p:nvSpPr>
              <p:spPr bwMode="auto">
                <a:xfrm>
                  <a:off x="399" y="2092"/>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67" name="Freeform 183"/>
                <p:cNvSpPr>
                  <a:spLocks/>
                </p:cNvSpPr>
                <p:nvPr/>
              </p:nvSpPr>
              <p:spPr bwMode="auto">
                <a:xfrm>
                  <a:off x="475"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68" name="Freeform 184"/>
                <p:cNvSpPr>
                  <a:spLocks/>
                </p:cNvSpPr>
                <p:nvPr/>
              </p:nvSpPr>
              <p:spPr bwMode="auto">
                <a:xfrm>
                  <a:off x="514"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9262" name="Group 185"/>
                <p:cNvGrpSpPr>
                  <a:grpSpLocks/>
                </p:cNvGrpSpPr>
                <p:nvPr/>
              </p:nvGrpSpPr>
              <p:grpSpPr bwMode="auto">
                <a:xfrm>
                  <a:off x="592" y="2199"/>
                  <a:ext cx="41" cy="36"/>
                  <a:chOff x="592" y="2199"/>
                  <a:chExt cx="41" cy="36"/>
                </a:xfrm>
              </p:grpSpPr>
              <p:sp>
                <p:nvSpPr>
                  <p:cNvPr id="16570" name="Freeform 186"/>
                  <p:cNvSpPr>
                    <a:spLocks/>
                  </p:cNvSpPr>
                  <p:nvPr/>
                </p:nvSpPr>
                <p:spPr bwMode="auto">
                  <a:xfrm>
                    <a:off x="591"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71" name="Line 187"/>
                  <p:cNvSpPr>
                    <a:spLocks noChangeShapeType="1"/>
                  </p:cNvSpPr>
                  <p:nvPr/>
                </p:nvSpPr>
                <p:spPr bwMode="auto">
                  <a:xfrm>
                    <a:off x="594" y="2209"/>
                    <a:ext cx="6"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16572" name="Arc 188"/>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nvGrpSpPr>
            <p:cNvPr id="9243" name="Group 189"/>
            <p:cNvGrpSpPr>
              <a:grpSpLocks/>
            </p:cNvGrpSpPr>
            <p:nvPr/>
          </p:nvGrpSpPr>
          <p:grpSpPr bwMode="auto">
            <a:xfrm rot="1979022" flipH="1">
              <a:off x="4114" y="2659"/>
              <a:ext cx="302" cy="233"/>
              <a:chOff x="323" y="2040"/>
              <a:chExt cx="318" cy="203"/>
            </a:xfrm>
          </p:grpSpPr>
          <p:sp>
            <p:nvSpPr>
              <p:cNvPr id="16574" name="Freeform 190"/>
              <p:cNvSpPr>
                <a:spLocks/>
              </p:cNvSpPr>
              <p:nvPr/>
            </p:nvSpPr>
            <p:spPr bwMode="auto">
              <a:xfrm>
                <a:off x="558" y="2203"/>
                <a:ext cx="83" cy="39"/>
              </a:xfrm>
              <a:custGeom>
                <a:avLst/>
                <a:gdLst>
                  <a:gd name="T0" fmla="*/ 0 w 83"/>
                  <a:gd name="T1" fmla="*/ 0 h 39"/>
                  <a:gd name="T2" fmla="*/ 10 w 83"/>
                  <a:gd name="T3" fmla="*/ 0 h 39"/>
                  <a:gd name="T4" fmla="*/ 29 w 83"/>
                  <a:gd name="T5" fmla="*/ 4 h 39"/>
                  <a:gd name="T6" fmla="*/ 48 w 83"/>
                  <a:gd name="T7" fmla="*/ 14 h 39"/>
                  <a:gd name="T8" fmla="*/ 72 w 83"/>
                  <a:gd name="T9" fmla="*/ 28 h 39"/>
                  <a:gd name="T10" fmla="*/ 82 w 83"/>
                  <a:gd name="T11" fmla="*/ 38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39">
                    <a:moveTo>
                      <a:pt x="0" y="0"/>
                    </a:moveTo>
                    <a:lnTo>
                      <a:pt x="10" y="0"/>
                    </a:lnTo>
                    <a:lnTo>
                      <a:pt x="29" y="4"/>
                    </a:lnTo>
                    <a:lnTo>
                      <a:pt x="48" y="14"/>
                    </a:lnTo>
                    <a:lnTo>
                      <a:pt x="72" y="28"/>
                    </a:lnTo>
                    <a:lnTo>
                      <a:pt x="82" y="38"/>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9245" name="Group 191"/>
              <p:cNvGrpSpPr>
                <a:grpSpLocks/>
              </p:cNvGrpSpPr>
              <p:nvPr/>
            </p:nvGrpSpPr>
            <p:grpSpPr bwMode="auto">
              <a:xfrm>
                <a:off x="323" y="2040"/>
                <a:ext cx="310" cy="195"/>
                <a:chOff x="323" y="2040"/>
                <a:chExt cx="310" cy="195"/>
              </a:xfrm>
            </p:grpSpPr>
            <p:sp>
              <p:nvSpPr>
                <p:cNvPr id="16576" name="Freeform 192"/>
                <p:cNvSpPr>
                  <a:spLocks/>
                </p:cNvSpPr>
                <p:nvPr/>
              </p:nvSpPr>
              <p:spPr bwMode="auto">
                <a:xfrm>
                  <a:off x="322" y="2038"/>
                  <a:ext cx="44" cy="40"/>
                </a:xfrm>
                <a:custGeom>
                  <a:avLst/>
                  <a:gdLst>
                    <a:gd name="T0" fmla="*/ 0 w 44"/>
                    <a:gd name="T1" fmla="*/ 10 h 40"/>
                    <a:gd name="T2" fmla="*/ 5 w 44"/>
                    <a:gd name="T3" fmla="*/ 5 h 40"/>
                    <a:gd name="T4" fmla="*/ 10 w 44"/>
                    <a:gd name="T5" fmla="*/ 0 h 40"/>
                    <a:gd name="T6" fmla="*/ 14 w 44"/>
                    <a:gd name="T7" fmla="*/ 0 h 40"/>
                    <a:gd name="T8" fmla="*/ 19 w 44"/>
                    <a:gd name="T9" fmla="*/ 0 h 40"/>
                    <a:gd name="T10" fmla="*/ 29 w 44"/>
                    <a:gd name="T11" fmla="*/ 0 h 40"/>
                    <a:gd name="T12" fmla="*/ 34 w 44"/>
                    <a:gd name="T13" fmla="*/ 0 h 40"/>
                    <a:gd name="T14" fmla="*/ 38 w 44"/>
                    <a:gd name="T15" fmla="*/ 5 h 40"/>
                    <a:gd name="T16" fmla="*/ 43 w 44"/>
                    <a:gd name="T17" fmla="*/ 10 h 40"/>
                    <a:gd name="T18" fmla="*/ 43 w 44"/>
                    <a:gd name="T19" fmla="*/ 15 h 40"/>
                    <a:gd name="T20" fmla="*/ 43 w 44"/>
                    <a:gd name="T21" fmla="*/ 24 h 40"/>
                    <a:gd name="T22" fmla="*/ 43 w 44"/>
                    <a:gd name="T23" fmla="*/ 34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10" y="0"/>
                      </a:lnTo>
                      <a:lnTo>
                        <a:pt x="14" y="0"/>
                      </a:lnTo>
                      <a:lnTo>
                        <a:pt x="19" y="0"/>
                      </a:lnTo>
                      <a:lnTo>
                        <a:pt x="29" y="0"/>
                      </a:lnTo>
                      <a:lnTo>
                        <a:pt x="34" y="0"/>
                      </a:lnTo>
                      <a:lnTo>
                        <a:pt x="38" y="5"/>
                      </a:lnTo>
                      <a:lnTo>
                        <a:pt x="43" y="10"/>
                      </a:lnTo>
                      <a:lnTo>
                        <a:pt x="43" y="15"/>
                      </a:lnTo>
                      <a:lnTo>
                        <a:pt x="43" y="24"/>
                      </a:lnTo>
                      <a:lnTo>
                        <a:pt x="43" y="34"/>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77" name="Freeform 193"/>
                <p:cNvSpPr>
                  <a:spLocks/>
                </p:cNvSpPr>
                <p:nvPr/>
              </p:nvSpPr>
              <p:spPr bwMode="auto">
                <a:xfrm>
                  <a:off x="356" y="2072"/>
                  <a:ext cx="44" cy="44"/>
                </a:xfrm>
                <a:custGeom>
                  <a:avLst/>
                  <a:gdLst>
                    <a:gd name="T0" fmla="*/ 43 w 44"/>
                    <a:gd name="T1" fmla="*/ 24 h 44"/>
                    <a:gd name="T2" fmla="*/ 43 w 44"/>
                    <a:gd name="T3" fmla="*/ 24 h 44"/>
                    <a:gd name="T4" fmla="*/ 38 w 44"/>
                    <a:gd name="T5" fmla="*/ 34 h 44"/>
                    <a:gd name="T6" fmla="*/ 33 w 44"/>
                    <a:gd name="T7" fmla="*/ 38 h 44"/>
                    <a:gd name="T8" fmla="*/ 28 w 44"/>
                    <a:gd name="T9" fmla="*/ 38 h 44"/>
                    <a:gd name="T10" fmla="*/ 19 w 44"/>
                    <a:gd name="T11" fmla="*/ 43 h 44"/>
                    <a:gd name="T12" fmla="*/ 14 w 44"/>
                    <a:gd name="T13" fmla="*/ 43 h 44"/>
                    <a:gd name="T14" fmla="*/ 9 w 44"/>
                    <a:gd name="T15" fmla="*/ 38 h 44"/>
                    <a:gd name="T16" fmla="*/ 4 w 44"/>
                    <a:gd name="T17" fmla="*/ 38 h 44"/>
                    <a:gd name="T18" fmla="*/ 0 w 44"/>
                    <a:gd name="T19" fmla="*/ 29 h 44"/>
                    <a:gd name="T20" fmla="*/ 0 w 44"/>
                    <a:gd name="T21" fmla="*/ 24 h 44"/>
                    <a:gd name="T22" fmla="*/ 0 w 44"/>
                    <a:gd name="T23" fmla="*/ 19 h 44"/>
                    <a:gd name="T24" fmla="*/ 4 w 44"/>
                    <a:gd name="T25" fmla="*/ 5 h 44"/>
                    <a:gd name="T26" fmla="*/ 4 w 44"/>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4">
                      <a:moveTo>
                        <a:pt x="43" y="24"/>
                      </a:moveTo>
                      <a:lnTo>
                        <a:pt x="43" y="24"/>
                      </a:lnTo>
                      <a:lnTo>
                        <a:pt x="38" y="34"/>
                      </a:lnTo>
                      <a:lnTo>
                        <a:pt x="33" y="38"/>
                      </a:lnTo>
                      <a:lnTo>
                        <a:pt x="28" y="38"/>
                      </a:lnTo>
                      <a:lnTo>
                        <a:pt x="19" y="43"/>
                      </a:lnTo>
                      <a:lnTo>
                        <a:pt x="14" y="43"/>
                      </a:lnTo>
                      <a:lnTo>
                        <a:pt x="9" y="38"/>
                      </a:lnTo>
                      <a:lnTo>
                        <a:pt x="4" y="38"/>
                      </a:lnTo>
                      <a:lnTo>
                        <a:pt x="0" y="29"/>
                      </a:lnTo>
                      <a:lnTo>
                        <a:pt x="0" y="24"/>
                      </a:lnTo>
                      <a:lnTo>
                        <a:pt x="0" y="19"/>
                      </a:lnTo>
                      <a:lnTo>
                        <a:pt x="4" y="5"/>
                      </a:lnTo>
                      <a:lnTo>
                        <a:pt x="4"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78" name="Freeform 194"/>
                <p:cNvSpPr>
                  <a:spLocks/>
                </p:cNvSpPr>
                <p:nvPr/>
              </p:nvSpPr>
              <p:spPr bwMode="auto">
                <a:xfrm>
                  <a:off x="399" y="2092"/>
                  <a:ext cx="44" cy="40"/>
                </a:xfrm>
                <a:custGeom>
                  <a:avLst/>
                  <a:gdLst>
                    <a:gd name="T0" fmla="*/ 0 w 44"/>
                    <a:gd name="T1" fmla="*/ 10 h 40"/>
                    <a:gd name="T2" fmla="*/ 5 w 44"/>
                    <a:gd name="T3" fmla="*/ 5 h 40"/>
                    <a:gd name="T4" fmla="*/ 9 w 44"/>
                    <a:gd name="T5" fmla="*/ 0 h 40"/>
                    <a:gd name="T6" fmla="*/ 14 w 44"/>
                    <a:gd name="T7" fmla="*/ 0 h 40"/>
                    <a:gd name="T8" fmla="*/ 19 w 44"/>
                    <a:gd name="T9" fmla="*/ 0 h 40"/>
                    <a:gd name="T10" fmla="*/ 29 w 44"/>
                    <a:gd name="T11" fmla="*/ 0 h 40"/>
                    <a:gd name="T12" fmla="*/ 33 w 44"/>
                    <a:gd name="T13" fmla="*/ 0 h 40"/>
                    <a:gd name="T14" fmla="*/ 38 w 44"/>
                    <a:gd name="T15" fmla="*/ 5 h 40"/>
                    <a:gd name="T16" fmla="*/ 43 w 44"/>
                    <a:gd name="T17" fmla="*/ 10 h 40"/>
                    <a:gd name="T18" fmla="*/ 43 w 44"/>
                    <a:gd name="T19" fmla="*/ 15 h 40"/>
                    <a:gd name="T20" fmla="*/ 43 w 44"/>
                    <a:gd name="T21" fmla="*/ 19 h 40"/>
                    <a:gd name="T22" fmla="*/ 43 w 44"/>
                    <a:gd name="T23" fmla="*/ 29 h 40"/>
                    <a:gd name="T24" fmla="*/ 38 w 44"/>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0">
                      <a:moveTo>
                        <a:pt x="0" y="10"/>
                      </a:moveTo>
                      <a:lnTo>
                        <a:pt x="5" y="5"/>
                      </a:lnTo>
                      <a:lnTo>
                        <a:pt x="9" y="0"/>
                      </a:lnTo>
                      <a:lnTo>
                        <a:pt x="14" y="0"/>
                      </a:lnTo>
                      <a:lnTo>
                        <a:pt x="19" y="0"/>
                      </a:lnTo>
                      <a:lnTo>
                        <a:pt x="29" y="0"/>
                      </a:lnTo>
                      <a:lnTo>
                        <a:pt x="33" y="0"/>
                      </a:lnTo>
                      <a:lnTo>
                        <a:pt x="38" y="5"/>
                      </a:lnTo>
                      <a:lnTo>
                        <a:pt x="43" y="10"/>
                      </a:lnTo>
                      <a:lnTo>
                        <a:pt x="43" y="15"/>
                      </a:lnTo>
                      <a:lnTo>
                        <a:pt x="43" y="19"/>
                      </a:lnTo>
                      <a:lnTo>
                        <a:pt x="43" y="29"/>
                      </a:lnTo>
                      <a:lnTo>
                        <a:pt x="38"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79" name="Freeform 195"/>
                <p:cNvSpPr>
                  <a:spLocks/>
                </p:cNvSpPr>
                <p:nvPr/>
              </p:nvSpPr>
              <p:spPr bwMode="auto">
                <a:xfrm>
                  <a:off x="475" y="2139"/>
                  <a:ext cx="49" cy="40"/>
                </a:xfrm>
                <a:custGeom>
                  <a:avLst/>
                  <a:gdLst>
                    <a:gd name="T0" fmla="*/ 0 w 49"/>
                    <a:gd name="T1" fmla="*/ 15 h 40"/>
                    <a:gd name="T2" fmla="*/ 4 w 49"/>
                    <a:gd name="T3" fmla="*/ 10 h 40"/>
                    <a:gd name="T4" fmla="*/ 14 w 49"/>
                    <a:gd name="T5" fmla="*/ 5 h 40"/>
                    <a:gd name="T6" fmla="*/ 19 w 49"/>
                    <a:gd name="T7" fmla="*/ 0 h 40"/>
                    <a:gd name="T8" fmla="*/ 24 w 49"/>
                    <a:gd name="T9" fmla="*/ 0 h 40"/>
                    <a:gd name="T10" fmla="*/ 33 w 49"/>
                    <a:gd name="T11" fmla="*/ 0 h 40"/>
                    <a:gd name="T12" fmla="*/ 38 w 49"/>
                    <a:gd name="T13" fmla="*/ 0 h 40"/>
                    <a:gd name="T14" fmla="*/ 43 w 49"/>
                    <a:gd name="T15" fmla="*/ 5 h 40"/>
                    <a:gd name="T16" fmla="*/ 48 w 49"/>
                    <a:gd name="T17" fmla="*/ 10 h 40"/>
                    <a:gd name="T18" fmla="*/ 48 w 49"/>
                    <a:gd name="T19" fmla="*/ 15 h 40"/>
                    <a:gd name="T20" fmla="*/ 48 w 49"/>
                    <a:gd name="T21" fmla="*/ 24 h 40"/>
                    <a:gd name="T22" fmla="*/ 48 w 49"/>
                    <a:gd name="T23" fmla="*/ 34 h 40"/>
                    <a:gd name="T24" fmla="*/ 43 w 49"/>
                    <a:gd name="T25" fmla="*/ 39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0">
                      <a:moveTo>
                        <a:pt x="0" y="15"/>
                      </a:moveTo>
                      <a:lnTo>
                        <a:pt x="4" y="10"/>
                      </a:lnTo>
                      <a:lnTo>
                        <a:pt x="14" y="5"/>
                      </a:lnTo>
                      <a:lnTo>
                        <a:pt x="19" y="0"/>
                      </a:lnTo>
                      <a:lnTo>
                        <a:pt x="24" y="0"/>
                      </a:lnTo>
                      <a:lnTo>
                        <a:pt x="33" y="0"/>
                      </a:lnTo>
                      <a:lnTo>
                        <a:pt x="38" y="0"/>
                      </a:lnTo>
                      <a:lnTo>
                        <a:pt x="43" y="5"/>
                      </a:lnTo>
                      <a:lnTo>
                        <a:pt x="48" y="10"/>
                      </a:lnTo>
                      <a:lnTo>
                        <a:pt x="48" y="15"/>
                      </a:lnTo>
                      <a:lnTo>
                        <a:pt x="48" y="24"/>
                      </a:lnTo>
                      <a:lnTo>
                        <a:pt x="48" y="34"/>
                      </a:lnTo>
                      <a:lnTo>
                        <a:pt x="43" y="39"/>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80" name="Freeform 196"/>
                <p:cNvSpPr>
                  <a:spLocks/>
                </p:cNvSpPr>
                <p:nvPr/>
              </p:nvSpPr>
              <p:spPr bwMode="auto">
                <a:xfrm>
                  <a:off x="514" y="2178"/>
                  <a:ext cx="44" cy="44"/>
                </a:xfrm>
                <a:custGeom>
                  <a:avLst/>
                  <a:gdLst>
                    <a:gd name="T0" fmla="*/ 43 w 44"/>
                    <a:gd name="T1" fmla="*/ 24 h 44"/>
                    <a:gd name="T2" fmla="*/ 38 w 44"/>
                    <a:gd name="T3" fmla="*/ 28 h 44"/>
                    <a:gd name="T4" fmla="*/ 29 w 44"/>
                    <a:gd name="T5" fmla="*/ 38 h 44"/>
                    <a:gd name="T6" fmla="*/ 24 w 44"/>
                    <a:gd name="T7" fmla="*/ 38 h 44"/>
                    <a:gd name="T8" fmla="*/ 19 w 44"/>
                    <a:gd name="T9" fmla="*/ 43 h 44"/>
                    <a:gd name="T10" fmla="*/ 14 w 44"/>
                    <a:gd name="T11" fmla="*/ 43 h 44"/>
                    <a:gd name="T12" fmla="*/ 10 w 44"/>
                    <a:gd name="T13" fmla="*/ 38 h 44"/>
                    <a:gd name="T14" fmla="*/ 5 w 44"/>
                    <a:gd name="T15" fmla="*/ 33 h 44"/>
                    <a:gd name="T16" fmla="*/ 0 w 44"/>
                    <a:gd name="T17" fmla="*/ 24 h 44"/>
                    <a:gd name="T18" fmla="*/ 0 w 44"/>
                    <a:gd name="T19" fmla="*/ 19 h 44"/>
                    <a:gd name="T20" fmla="*/ 0 w 44"/>
                    <a:gd name="T21" fmla="*/ 14 h 44"/>
                    <a:gd name="T22" fmla="*/ 0 w 44"/>
                    <a:gd name="T23" fmla="*/ 4 h 44"/>
                    <a:gd name="T24" fmla="*/ 5 w 44"/>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44">
                      <a:moveTo>
                        <a:pt x="43" y="24"/>
                      </a:moveTo>
                      <a:lnTo>
                        <a:pt x="38" y="28"/>
                      </a:lnTo>
                      <a:lnTo>
                        <a:pt x="29" y="38"/>
                      </a:lnTo>
                      <a:lnTo>
                        <a:pt x="24" y="38"/>
                      </a:lnTo>
                      <a:lnTo>
                        <a:pt x="19" y="43"/>
                      </a:lnTo>
                      <a:lnTo>
                        <a:pt x="14" y="43"/>
                      </a:lnTo>
                      <a:lnTo>
                        <a:pt x="10" y="38"/>
                      </a:lnTo>
                      <a:lnTo>
                        <a:pt x="5" y="33"/>
                      </a:lnTo>
                      <a:lnTo>
                        <a:pt x="0" y="24"/>
                      </a:lnTo>
                      <a:lnTo>
                        <a:pt x="0" y="19"/>
                      </a:lnTo>
                      <a:lnTo>
                        <a:pt x="0" y="14"/>
                      </a:lnTo>
                      <a:lnTo>
                        <a:pt x="0" y="4"/>
                      </a:lnTo>
                      <a:lnTo>
                        <a:pt x="5" y="0"/>
                      </a:lnTo>
                    </a:path>
                  </a:pathLst>
                </a:custGeom>
                <a:noFill/>
                <a:ln w="12700" cap="rnd" cmpd="sng">
                  <a:solidFill>
                    <a:srgbClr val="5000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grpSp>
              <p:nvGrpSpPr>
                <p:cNvPr id="9251" name="Group 197"/>
                <p:cNvGrpSpPr>
                  <a:grpSpLocks/>
                </p:cNvGrpSpPr>
                <p:nvPr/>
              </p:nvGrpSpPr>
              <p:grpSpPr bwMode="auto">
                <a:xfrm>
                  <a:off x="592" y="2199"/>
                  <a:ext cx="41" cy="36"/>
                  <a:chOff x="592" y="2199"/>
                  <a:chExt cx="41" cy="36"/>
                </a:xfrm>
              </p:grpSpPr>
              <p:sp>
                <p:nvSpPr>
                  <p:cNvPr id="16582" name="Freeform 198"/>
                  <p:cNvSpPr>
                    <a:spLocks/>
                  </p:cNvSpPr>
                  <p:nvPr/>
                </p:nvSpPr>
                <p:spPr bwMode="auto">
                  <a:xfrm>
                    <a:off x="591" y="2197"/>
                    <a:ext cx="41" cy="36"/>
                  </a:xfrm>
                  <a:custGeom>
                    <a:avLst/>
                    <a:gdLst>
                      <a:gd name="T0" fmla="*/ 40 w 41"/>
                      <a:gd name="T1" fmla="*/ 35 h 36"/>
                      <a:gd name="T2" fmla="*/ 0 w 41"/>
                      <a:gd name="T3" fmla="*/ 31 h 36"/>
                      <a:gd name="T4" fmla="*/ 8 w 41"/>
                      <a:gd name="T5" fmla="*/ 15 h 36"/>
                      <a:gd name="T6" fmla="*/ 20 w 41"/>
                      <a:gd name="T7" fmla="*/ 0 h 36"/>
                      <a:gd name="T8" fmla="*/ 40 w 41"/>
                      <a:gd name="T9" fmla="*/ 35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6">
                        <a:moveTo>
                          <a:pt x="40" y="35"/>
                        </a:moveTo>
                        <a:lnTo>
                          <a:pt x="0" y="31"/>
                        </a:lnTo>
                        <a:lnTo>
                          <a:pt x="8" y="15"/>
                        </a:lnTo>
                        <a:lnTo>
                          <a:pt x="20" y="0"/>
                        </a:lnTo>
                        <a:lnTo>
                          <a:pt x="40" y="35"/>
                        </a:lnTo>
                      </a:path>
                    </a:pathLst>
                  </a:custGeom>
                  <a:solidFill>
                    <a:srgbClr val="500093"/>
                  </a:solidFill>
                  <a:ln w="12700" cap="rnd" cmpd="sng">
                    <a:solidFill>
                      <a:srgbClr val="50009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it-IT"/>
                  </a:p>
                </p:txBody>
              </p:sp>
              <p:sp>
                <p:nvSpPr>
                  <p:cNvPr id="16583" name="Line 199"/>
                  <p:cNvSpPr>
                    <a:spLocks noChangeShapeType="1"/>
                  </p:cNvSpPr>
                  <p:nvPr/>
                </p:nvSpPr>
                <p:spPr bwMode="auto">
                  <a:xfrm>
                    <a:off x="594" y="2209"/>
                    <a:ext cx="6" cy="7"/>
                  </a:xfrm>
                  <a:prstGeom prst="line">
                    <a:avLst/>
                  </a:prstGeom>
                  <a:noFill/>
                  <a:ln w="12700">
                    <a:solidFill>
                      <a:srgbClr val="50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16584" name="Arc 200"/>
                <p:cNvSpPr>
                  <a:spLocks/>
                </p:cNvSpPr>
                <p:nvPr/>
              </p:nvSpPr>
              <p:spPr bwMode="auto">
                <a:xfrm>
                  <a:off x="438" y="2128"/>
                  <a:ext cx="34" cy="40"/>
                </a:xfrm>
                <a:custGeom>
                  <a:avLst/>
                  <a:gdLst>
                    <a:gd name="T0" fmla="*/ 34 w 38174"/>
                    <a:gd name="T1" fmla="*/ 26 h 21600"/>
                    <a:gd name="T2" fmla="*/ 0 w 38174"/>
                    <a:gd name="T3" fmla="*/ 0 h 21600"/>
                    <a:gd name="T4" fmla="*/ 19 w 38174"/>
                    <a:gd name="T5" fmla="*/ 0 h 21600"/>
                    <a:gd name="T6" fmla="*/ 0 60000 65536"/>
                    <a:gd name="T7" fmla="*/ 0 60000 65536"/>
                    <a:gd name="T8" fmla="*/ 0 60000 65536"/>
                  </a:gdLst>
                  <a:ahLst/>
                  <a:cxnLst>
                    <a:cxn ang="T6">
                      <a:pos x="T0" y="T1"/>
                    </a:cxn>
                    <a:cxn ang="T7">
                      <a:pos x="T2" y="T3"/>
                    </a:cxn>
                    <a:cxn ang="T8">
                      <a:pos x="T4" y="T5"/>
                    </a:cxn>
                  </a:cxnLst>
                  <a:rect l="0" t="0" r="r" b="b"/>
                  <a:pathLst>
                    <a:path w="38174" h="21600" fill="none" extrusionOk="0">
                      <a:moveTo>
                        <a:pt x="38174" y="13851"/>
                      </a:moveTo>
                      <a:cubicBezTo>
                        <a:pt x="34070" y="18761"/>
                        <a:pt x="27999" y="21599"/>
                        <a:pt x="21600" y="21599"/>
                      </a:cubicBezTo>
                      <a:cubicBezTo>
                        <a:pt x="9670" y="21599"/>
                        <a:pt x="-1" y="11929"/>
                        <a:pt x="-1" y="-1"/>
                      </a:cubicBezTo>
                    </a:path>
                    <a:path w="38174" h="21600" stroke="0" extrusionOk="0">
                      <a:moveTo>
                        <a:pt x="38174" y="13851"/>
                      </a:moveTo>
                      <a:cubicBezTo>
                        <a:pt x="34070" y="18761"/>
                        <a:pt x="27999" y="21599"/>
                        <a:pt x="21600" y="21599"/>
                      </a:cubicBezTo>
                      <a:cubicBezTo>
                        <a:pt x="9670" y="21599"/>
                        <a:pt x="-1" y="11929"/>
                        <a:pt x="-1" y="-1"/>
                      </a:cubicBezTo>
                      <a:lnTo>
                        <a:pt x="21600" y="0"/>
                      </a:lnTo>
                      <a:lnTo>
                        <a:pt x="38174" y="13851"/>
                      </a:lnTo>
                      <a:close/>
                    </a:path>
                  </a:pathLst>
                </a:custGeom>
                <a:noFill/>
                <a:ln w="12700" cap="rnd">
                  <a:solidFill>
                    <a:srgbClr val="50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it-IT"/>
                </a:p>
              </p:txBody>
            </p:sp>
          </p:grpSp>
        </p:grpSp>
      </p:grpSp>
      <p:sp>
        <p:nvSpPr>
          <p:cNvPr id="16585" name="Oval 201"/>
          <p:cNvSpPr>
            <a:spLocks noChangeArrowheads="1"/>
          </p:cNvSpPr>
          <p:nvPr/>
        </p:nvSpPr>
        <p:spPr bwMode="auto">
          <a:xfrm rot="5373117" flipH="1">
            <a:off x="6238876" y="3559175"/>
            <a:ext cx="2730500" cy="650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1600">
              <a:solidFill>
                <a:schemeClr val="bg1"/>
              </a:solidFill>
              <a:ea typeface="ＭＳ Ｐゴシック" charset="0"/>
            </a:endParaRPr>
          </a:p>
        </p:txBody>
      </p:sp>
      <p:sp>
        <p:nvSpPr>
          <p:cNvPr id="16586" name="Oval 202"/>
          <p:cNvSpPr>
            <a:spLocks noChangeArrowheads="1"/>
          </p:cNvSpPr>
          <p:nvPr/>
        </p:nvSpPr>
        <p:spPr bwMode="auto">
          <a:xfrm rot="5373117" flipH="1">
            <a:off x="6088063" y="3609975"/>
            <a:ext cx="2578100" cy="650875"/>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1600">
              <a:solidFill>
                <a:schemeClr val="bg1"/>
              </a:solidFill>
              <a:ea typeface="ＭＳ Ｐゴシック" charset="0"/>
            </a:endParaRPr>
          </a:p>
        </p:txBody>
      </p:sp>
      <p:sp>
        <p:nvSpPr>
          <p:cNvPr id="16587" name="Oval 203"/>
          <p:cNvSpPr>
            <a:spLocks noChangeArrowheads="1"/>
          </p:cNvSpPr>
          <p:nvPr/>
        </p:nvSpPr>
        <p:spPr bwMode="auto">
          <a:xfrm rot="5373117" flipH="1">
            <a:off x="6013450" y="3611563"/>
            <a:ext cx="2517775" cy="6381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88" name="Rectangle 204"/>
          <p:cNvSpPr>
            <a:spLocks noChangeArrowheads="1"/>
          </p:cNvSpPr>
          <p:nvPr/>
        </p:nvSpPr>
        <p:spPr bwMode="auto">
          <a:xfrm rot="5373117" flipH="1">
            <a:off x="7148512" y="4992688"/>
            <a:ext cx="295275" cy="565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89" name="Line 205"/>
          <p:cNvSpPr>
            <a:spLocks noChangeShapeType="1"/>
          </p:cNvSpPr>
          <p:nvPr/>
        </p:nvSpPr>
        <p:spPr bwMode="auto">
          <a:xfrm rot="5373117" flipH="1">
            <a:off x="7452519" y="5058569"/>
            <a:ext cx="0" cy="134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0" name="Line 206"/>
          <p:cNvSpPr>
            <a:spLocks noChangeShapeType="1"/>
          </p:cNvSpPr>
          <p:nvPr/>
        </p:nvSpPr>
        <p:spPr bwMode="auto">
          <a:xfrm rot="5373117" flipH="1">
            <a:off x="7377907" y="2613819"/>
            <a:ext cx="0" cy="1349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1" name="Rectangle 207"/>
          <p:cNvSpPr>
            <a:spLocks noChangeArrowheads="1"/>
          </p:cNvSpPr>
          <p:nvPr/>
        </p:nvSpPr>
        <p:spPr bwMode="auto">
          <a:xfrm rot="5373117" flipH="1">
            <a:off x="5820569" y="3799682"/>
            <a:ext cx="2498725" cy="3317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2" name="Rectangle 208"/>
          <p:cNvSpPr>
            <a:spLocks noChangeArrowheads="1"/>
          </p:cNvSpPr>
          <p:nvPr/>
        </p:nvSpPr>
        <p:spPr bwMode="auto">
          <a:xfrm>
            <a:off x="7004050" y="2400300"/>
            <a:ext cx="292100" cy="444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3" name="Rectangle 209"/>
          <p:cNvSpPr>
            <a:spLocks noChangeArrowheads="1"/>
          </p:cNvSpPr>
          <p:nvPr/>
        </p:nvSpPr>
        <p:spPr bwMode="auto">
          <a:xfrm>
            <a:off x="7086600" y="2463800"/>
            <a:ext cx="368300"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4" name="Line 210"/>
          <p:cNvSpPr>
            <a:spLocks noChangeShapeType="1"/>
          </p:cNvSpPr>
          <p:nvPr/>
        </p:nvSpPr>
        <p:spPr bwMode="auto">
          <a:xfrm>
            <a:off x="7505700" y="5130800"/>
            <a:ext cx="25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5" name="Line 211"/>
          <p:cNvSpPr>
            <a:spLocks noChangeShapeType="1"/>
          </p:cNvSpPr>
          <p:nvPr/>
        </p:nvSpPr>
        <p:spPr bwMode="auto">
          <a:xfrm>
            <a:off x="7480300" y="2667000"/>
            <a:ext cx="25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6" name="Rectangle 212"/>
          <p:cNvSpPr>
            <a:spLocks noChangeArrowheads="1"/>
          </p:cNvSpPr>
          <p:nvPr/>
        </p:nvSpPr>
        <p:spPr bwMode="auto">
          <a:xfrm>
            <a:off x="6731000" y="2286000"/>
            <a:ext cx="1282700" cy="368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7" name="Text Box 213"/>
          <p:cNvSpPr txBox="1">
            <a:spLocks noChangeArrowheads="1"/>
          </p:cNvSpPr>
          <p:nvPr/>
        </p:nvSpPr>
        <p:spPr bwMode="auto">
          <a:xfrm>
            <a:off x="7932738" y="2136775"/>
            <a:ext cx="10080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a:ea typeface="ＭＳ Ｐゴシック" charset="0"/>
              </a:rPr>
              <a:t>Curved Substrate</a:t>
            </a:r>
          </a:p>
        </p:txBody>
      </p:sp>
      <p:sp>
        <p:nvSpPr>
          <p:cNvPr id="16598" name="Line 214"/>
          <p:cNvSpPr>
            <a:spLocks noChangeShapeType="1"/>
          </p:cNvSpPr>
          <p:nvPr/>
        </p:nvSpPr>
        <p:spPr bwMode="auto">
          <a:xfrm>
            <a:off x="6365875" y="2447925"/>
            <a:ext cx="1012825" cy="409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6599" name="Rectangle 215"/>
          <p:cNvSpPr>
            <a:spLocks noChangeArrowheads="1"/>
          </p:cNvSpPr>
          <p:nvPr/>
        </p:nvSpPr>
        <p:spPr bwMode="auto">
          <a:xfrm>
            <a:off x="6946900" y="5118100"/>
            <a:ext cx="1282700" cy="368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it-IT"/>
          </a:p>
        </p:txBody>
      </p:sp>
      <p:sp>
        <p:nvSpPr>
          <p:cNvPr id="24586" name="Rectangle 10"/>
          <p:cNvSpPr>
            <a:spLocks noChangeArrowheads="1"/>
          </p:cNvSpPr>
          <p:nvPr/>
        </p:nvSpPr>
        <p:spPr bwMode="auto">
          <a:xfrm>
            <a:off x="0" y="825500"/>
            <a:ext cx="8763000" cy="40640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0" y="965200"/>
            <a:ext cx="3497263"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0" name="Text Box 4"/>
          <p:cNvSpPr txBox="1">
            <a:spLocks noChangeArrowheads="1"/>
          </p:cNvSpPr>
          <p:nvPr/>
        </p:nvSpPr>
        <p:spPr bwMode="auto">
          <a:xfrm>
            <a:off x="2520950" y="176213"/>
            <a:ext cx="51577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dirty="0">
                <a:solidFill>
                  <a:srgbClr val="FFFF00"/>
                </a:solidFill>
                <a:ea typeface="ＭＳ Ｐゴシック" charset="0"/>
              </a:rPr>
              <a:t>Thinned Curved CCD Arrays</a:t>
            </a:r>
          </a:p>
        </p:txBody>
      </p:sp>
      <p:sp>
        <p:nvSpPr>
          <p:cNvPr id="24581" name="Text Box 5"/>
          <p:cNvSpPr txBox="1">
            <a:spLocks noChangeArrowheads="1"/>
          </p:cNvSpPr>
          <p:nvPr/>
        </p:nvSpPr>
        <p:spPr bwMode="auto">
          <a:xfrm>
            <a:off x="203200" y="5321300"/>
            <a:ext cx="8661400" cy="9159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a:t>1K x1K, 12 µm pixel  CCDs were thinned and attached to curved substrates ROC=250 mm </a:t>
            </a:r>
          </a:p>
          <a:p>
            <a:endParaRPr lang="en-US" sz="1800"/>
          </a:p>
          <a:p>
            <a:r>
              <a:rPr lang="en-US" sz="1800"/>
              <a:t>For comparison, same CCD formats were thinned and attached to flat substrates  </a:t>
            </a:r>
          </a:p>
        </p:txBody>
      </p:sp>
      <p:grpSp>
        <p:nvGrpSpPr>
          <p:cNvPr id="10246" name="Group 9"/>
          <p:cNvGrpSpPr>
            <a:grpSpLocks/>
          </p:cNvGrpSpPr>
          <p:nvPr/>
        </p:nvGrpSpPr>
        <p:grpSpPr bwMode="auto">
          <a:xfrm>
            <a:off x="520700" y="965200"/>
            <a:ext cx="3470275" cy="3749675"/>
            <a:chOff x="0" y="3048"/>
            <a:chExt cx="1802" cy="1794"/>
          </a:xfrm>
        </p:grpSpPr>
        <p:grpSp>
          <p:nvGrpSpPr>
            <p:cNvPr id="10249" name="Group 8"/>
            <p:cNvGrpSpPr>
              <a:grpSpLocks/>
            </p:cNvGrpSpPr>
            <p:nvPr/>
          </p:nvGrpSpPr>
          <p:grpSpPr bwMode="auto">
            <a:xfrm>
              <a:off x="0" y="3048"/>
              <a:ext cx="1802" cy="1794"/>
              <a:chOff x="352" y="680"/>
              <a:chExt cx="1802" cy="1794"/>
            </a:xfrm>
          </p:grpSpPr>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 y="680"/>
                <a:ext cx="1802" cy="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2" name="Text Box 6"/>
              <p:cNvSpPr txBox="1">
                <a:spLocks noChangeArrowheads="1"/>
              </p:cNvSpPr>
              <p:nvPr/>
            </p:nvSpPr>
            <p:spPr bwMode="auto">
              <a:xfrm>
                <a:off x="470" y="2209"/>
                <a:ext cx="445"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bg1"/>
                    </a:solidFill>
                    <a:ea typeface="ＭＳ Ｐゴシック" charset="0"/>
                  </a:rPr>
                  <a:t>Curved</a:t>
                </a:r>
              </a:p>
            </p:txBody>
          </p:sp>
        </p:grpSp>
        <p:sp>
          <p:nvSpPr>
            <p:cNvPr id="24583" name="Text Box 7"/>
            <p:cNvSpPr txBox="1">
              <a:spLocks noChangeArrowheads="1"/>
            </p:cNvSpPr>
            <p:nvPr/>
          </p:nvSpPr>
          <p:spPr bwMode="auto">
            <a:xfrm>
              <a:off x="110" y="3913"/>
              <a:ext cx="2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bg1"/>
                  </a:solidFill>
                  <a:ea typeface="ＭＳ Ｐゴシック" charset="0"/>
                </a:rPr>
                <a:t>Flat</a:t>
              </a:r>
            </a:p>
          </p:txBody>
        </p:sp>
      </p:grpSp>
      <p:sp>
        <p:nvSpPr>
          <p:cNvPr id="24587" name="Text Box 11"/>
          <p:cNvSpPr txBox="1">
            <a:spLocks noChangeArrowheads="1"/>
          </p:cNvSpPr>
          <p:nvPr/>
        </p:nvSpPr>
        <p:spPr bwMode="auto">
          <a:xfrm>
            <a:off x="4775200" y="4089400"/>
            <a:ext cx="88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chemeClr val="bg1"/>
                </a:solidFill>
                <a:ea typeface="ＭＳ Ｐゴシック" charset="0"/>
              </a:rPr>
              <a:t>Curved </a:t>
            </a:r>
          </a:p>
        </p:txBody>
      </p:sp>
      <p:sp>
        <p:nvSpPr>
          <p:cNvPr id="24588" name="Text Box 12"/>
          <p:cNvSpPr txBox="1">
            <a:spLocks noChangeArrowheads="1"/>
          </p:cNvSpPr>
          <p:nvPr/>
        </p:nvSpPr>
        <p:spPr bwMode="auto">
          <a:xfrm>
            <a:off x="4762500" y="2679700"/>
            <a:ext cx="534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chemeClr val="bg1"/>
                </a:solidFill>
                <a:ea typeface="ＭＳ Ｐゴシック" charset="0"/>
              </a:rPr>
              <a:t>Flat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355600" y="76200"/>
            <a:ext cx="7772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eaLnBrk="1" hangingPunct="1">
              <a:defRPr/>
            </a:pPr>
            <a:r>
              <a:rPr lang="en-US" sz="2800" b="1" smtClean="0">
                <a:solidFill>
                  <a:srgbClr val="0000E0"/>
                </a:solidFill>
                <a:ea typeface="+mj-ea"/>
                <a:cs typeface="+mj-cs"/>
              </a:rPr>
              <a:t>Results of Thinned CFPA, continued</a:t>
            </a:r>
            <a:endParaRPr lang="en-US" sz="6600" smtClean="0">
              <a:solidFill>
                <a:srgbClr val="0000E0"/>
              </a:solidFill>
              <a:ea typeface="+mj-ea"/>
              <a:cs typeface="+mj-cs"/>
            </a:endParaRPr>
          </a:p>
        </p:txBody>
      </p:sp>
      <p:sp>
        <p:nvSpPr>
          <p:cNvPr id="11266" name="Rectangle 112"/>
          <p:cNvSpPr>
            <a:spLocks noChangeArrowheads="1"/>
          </p:cNvSpPr>
          <p:nvPr/>
        </p:nvSpPr>
        <p:spPr bwMode="auto">
          <a:xfrm>
            <a:off x="912813" y="2413000"/>
            <a:ext cx="26717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Air pressure: 14 psi, ROC ~ 500 mm </a:t>
            </a:r>
            <a:endParaRPr lang="en-US" sz="1400"/>
          </a:p>
        </p:txBody>
      </p:sp>
      <p:sp>
        <p:nvSpPr>
          <p:cNvPr id="11267" name="Freeform 9"/>
          <p:cNvSpPr>
            <a:spLocks/>
          </p:cNvSpPr>
          <p:nvPr/>
        </p:nvSpPr>
        <p:spPr bwMode="auto">
          <a:xfrm>
            <a:off x="641350" y="974725"/>
            <a:ext cx="3046413" cy="1730375"/>
          </a:xfrm>
          <a:custGeom>
            <a:avLst/>
            <a:gdLst>
              <a:gd name="T0" fmla="*/ 0 w 1919"/>
              <a:gd name="T1" fmla="*/ 0 h 1090"/>
              <a:gd name="T2" fmla="*/ 2147483647 w 1919"/>
              <a:gd name="T3" fmla="*/ 0 h 1090"/>
              <a:gd name="T4" fmla="*/ 2147483647 w 1919"/>
              <a:gd name="T5" fmla="*/ 2147483647 h 1090"/>
              <a:gd name="T6" fmla="*/ 0 w 1919"/>
              <a:gd name="T7" fmla="*/ 2147483647 h 1090"/>
              <a:gd name="T8" fmla="*/ 0 w 1919"/>
              <a:gd name="T9" fmla="*/ 0 h 1090"/>
              <a:gd name="T10" fmla="*/ 0 w 1919"/>
              <a:gd name="T11" fmla="*/ 2147483647 h 10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19" h="1090">
                <a:moveTo>
                  <a:pt x="0" y="0"/>
                </a:moveTo>
                <a:lnTo>
                  <a:pt x="1919" y="0"/>
                </a:lnTo>
                <a:lnTo>
                  <a:pt x="1919" y="1090"/>
                </a:lnTo>
                <a:lnTo>
                  <a:pt x="0" y="1090"/>
                </a:lnTo>
                <a:lnTo>
                  <a:pt x="0" y="0"/>
                </a:lnTo>
                <a:lnTo>
                  <a:pt x="0" y="109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8" name="Line 10"/>
          <p:cNvSpPr>
            <a:spLocks noChangeShapeType="1"/>
          </p:cNvSpPr>
          <p:nvPr/>
        </p:nvSpPr>
        <p:spPr bwMode="auto">
          <a:xfrm>
            <a:off x="601663" y="2705100"/>
            <a:ext cx="39687"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69" name="Line 11"/>
          <p:cNvSpPr>
            <a:spLocks noChangeShapeType="1"/>
          </p:cNvSpPr>
          <p:nvPr/>
        </p:nvSpPr>
        <p:spPr bwMode="auto">
          <a:xfrm>
            <a:off x="601663" y="2532063"/>
            <a:ext cx="39687"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0" name="Line 12"/>
          <p:cNvSpPr>
            <a:spLocks noChangeShapeType="1"/>
          </p:cNvSpPr>
          <p:nvPr/>
        </p:nvSpPr>
        <p:spPr bwMode="auto">
          <a:xfrm>
            <a:off x="601663" y="2357438"/>
            <a:ext cx="39687"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1" name="Line 13"/>
          <p:cNvSpPr>
            <a:spLocks noChangeShapeType="1"/>
          </p:cNvSpPr>
          <p:nvPr/>
        </p:nvSpPr>
        <p:spPr bwMode="auto">
          <a:xfrm>
            <a:off x="601663" y="2187575"/>
            <a:ext cx="39687"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2" name="Line 14"/>
          <p:cNvSpPr>
            <a:spLocks noChangeShapeType="1"/>
          </p:cNvSpPr>
          <p:nvPr/>
        </p:nvSpPr>
        <p:spPr bwMode="auto">
          <a:xfrm>
            <a:off x="601663" y="2014538"/>
            <a:ext cx="39687"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3" name="Line 15"/>
          <p:cNvSpPr>
            <a:spLocks noChangeShapeType="1"/>
          </p:cNvSpPr>
          <p:nvPr/>
        </p:nvSpPr>
        <p:spPr bwMode="auto">
          <a:xfrm>
            <a:off x="601663" y="1839913"/>
            <a:ext cx="39687"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4" name="Line 16"/>
          <p:cNvSpPr>
            <a:spLocks noChangeShapeType="1"/>
          </p:cNvSpPr>
          <p:nvPr/>
        </p:nvSpPr>
        <p:spPr bwMode="auto">
          <a:xfrm>
            <a:off x="601663" y="1666875"/>
            <a:ext cx="39687"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5" name="Line 17"/>
          <p:cNvSpPr>
            <a:spLocks noChangeShapeType="1"/>
          </p:cNvSpPr>
          <p:nvPr/>
        </p:nvSpPr>
        <p:spPr bwMode="auto">
          <a:xfrm>
            <a:off x="601663" y="1492250"/>
            <a:ext cx="39687"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6" name="Line 18"/>
          <p:cNvSpPr>
            <a:spLocks noChangeShapeType="1"/>
          </p:cNvSpPr>
          <p:nvPr/>
        </p:nvSpPr>
        <p:spPr bwMode="auto">
          <a:xfrm>
            <a:off x="601663" y="1322388"/>
            <a:ext cx="39687"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7" name="Line 19"/>
          <p:cNvSpPr>
            <a:spLocks noChangeShapeType="1"/>
          </p:cNvSpPr>
          <p:nvPr/>
        </p:nvSpPr>
        <p:spPr bwMode="auto">
          <a:xfrm>
            <a:off x="601663" y="1147763"/>
            <a:ext cx="39687"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8" name="Line 20"/>
          <p:cNvSpPr>
            <a:spLocks noChangeShapeType="1"/>
          </p:cNvSpPr>
          <p:nvPr/>
        </p:nvSpPr>
        <p:spPr bwMode="auto">
          <a:xfrm>
            <a:off x="601663" y="974725"/>
            <a:ext cx="39687"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9" name="Line 21"/>
          <p:cNvSpPr>
            <a:spLocks noChangeShapeType="1"/>
          </p:cNvSpPr>
          <p:nvPr/>
        </p:nvSpPr>
        <p:spPr bwMode="auto">
          <a:xfrm>
            <a:off x="641350" y="2705100"/>
            <a:ext cx="3046413"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80" name="Line 22"/>
          <p:cNvSpPr>
            <a:spLocks noChangeShapeType="1"/>
          </p:cNvSpPr>
          <p:nvPr/>
        </p:nvSpPr>
        <p:spPr bwMode="auto">
          <a:xfrm flipV="1">
            <a:off x="641350" y="2705100"/>
            <a:ext cx="1588" cy="396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81" name="Line 23"/>
          <p:cNvSpPr>
            <a:spLocks noChangeShapeType="1"/>
          </p:cNvSpPr>
          <p:nvPr/>
        </p:nvSpPr>
        <p:spPr bwMode="auto">
          <a:xfrm flipV="1">
            <a:off x="1657350" y="2705100"/>
            <a:ext cx="1588" cy="396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82" name="Line 24"/>
          <p:cNvSpPr>
            <a:spLocks noChangeShapeType="1"/>
          </p:cNvSpPr>
          <p:nvPr/>
        </p:nvSpPr>
        <p:spPr bwMode="auto">
          <a:xfrm flipV="1">
            <a:off x="2671763" y="2705100"/>
            <a:ext cx="1587" cy="396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83" name="Line 25"/>
          <p:cNvSpPr>
            <a:spLocks noChangeShapeType="1"/>
          </p:cNvSpPr>
          <p:nvPr/>
        </p:nvSpPr>
        <p:spPr bwMode="auto">
          <a:xfrm flipV="1">
            <a:off x="3687763" y="2705100"/>
            <a:ext cx="1587" cy="396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84" name="Freeform 26"/>
          <p:cNvSpPr>
            <a:spLocks/>
          </p:cNvSpPr>
          <p:nvPr/>
        </p:nvSpPr>
        <p:spPr bwMode="auto">
          <a:xfrm>
            <a:off x="635000" y="1117600"/>
            <a:ext cx="2841625" cy="1285875"/>
          </a:xfrm>
          <a:custGeom>
            <a:avLst/>
            <a:gdLst>
              <a:gd name="T0" fmla="*/ 0 w 1790"/>
              <a:gd name="T1" fmla="*/ 2041326563 h 810"/>
              <a:gd name="T2" fmla="*/ 645160000 w 1790"/>
              <a:gd name="T3" fmla="*/ 1988404075 h 810"/>
              <a:gd name="T4" fmla="*/ 808970950 w 1790"/>
              <a:gd name="T5" fmla="*/ 1839714063 h 810"/>
              <a:gd name="T6" fmla="*/ 967740000 w 1790"/>
              <a:gd name="T7" fmla="*/ 1668343438 h 810"/>
              <a:gd name="T8" fmla="*/ 1129030000 w 1790"/>
              <a:gd name="T9" fmla="*/ 1504534075 h 810"/>
              <a:gd name="T10" fmla="*/ 1287800638 w 1790"/>
              <a:gd name="T11" fmla="*/ 1292840950 h 810"/>
              <a:gd name="T12" fmla="*/ 1454130950 w 1790"/>
              <a:gd name="T13" fmla="*/ 1073586563 h 810"/>
              <a:gd name="T14" fmla="*/ 1612900000 w 1790"/>
              <a:gd name="T15" fmla="*/ 846772500 h 810"/>
              <a:gd name="T16" fmla="*/ 1771670638 w 1790"/>
              <a:gd name="T17" fmla="*/ 677922825 h 810"/>
              <a:gd name="T18" fmla="*/ 1938000950 w 1790"/>
              <a:gd name="T19" fmla="*/ 451108763 h 810"/>
              <a:gd name="T20" fmla="*/ 2096770000 w 1790"/>
              <a:gd name="T21" fmla="*/ 383063750 h 810"/>
              <a:gd name="T22" fmla="*/ 2147483647 w 1790"/>
              <a:gd name="T23" fmla="*/ 347781563 h 810"/>
              <a:gd name="T24" fmla="*/ 2147483647 w 1790"/>
              <a:gd name="T25" fmla="*/ 320060638 h 810"/>
              <a:gd name="T26" fmla="*/ 2147483647 w 1790"/>
              <a:gd name="T27" fmla="*/ 284778450 h 810"/>
              <a:gd name="T28" fmla="*/ 2147483647 w 1790"/>
              <a:gd name="T29" fmla="*/ 262096250 h 810"/>
              <a:gd name="T30" fmla="*/ 2147483647 w 1790"/>
              <a:gd name="T31" fmla="*/ 231854375 h 810"/>
              <a:gd name="T32" fmla="*/ 2147483647 w 1790"/>
              <a:gd name="T33" fmla="*/ 168851263 h 810"/>
              <a:gd name="T34" fmla="*/ 2147483647 w 1790"/>
              <a:gd name="T35" fmla="*/ 93246575 h 810"/>
              <a:gd name="T36" fmla="*/ 2147483647 w 1790"/>
              <a:gd name="T37" fmla="*/ 30241875 h 810"/>
              <a:gd name="T38" fmla="*/ 2147483647 w 1790"/>
              <a:gd name="T39" fmla="*/ 5040313 h 810"/>
              <a:gd name="T40" fmla="*/ 2147483647 w 1790"/>
              <a:gd name="T41" fmla="*/ 0 h 8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90" h="810">
                <a:moveTo>
                  <a:pt x="0" y="810"/>
                </a:moveTo>
                <a:lnTo>
                  <a:pt x="256" y="789"/>
                </a:lnTo>
                <a:lnTo>
                  <a:pt x="321" y="730"/>
                </a:lnTo>
                <a:lnTo>
                  <a:pt x="384" y="662"/>
                </a:lnTo>
                <a:lnTo>
                  <a:pt x="448" y="597"/>
                </a:lnTo>
                <a:lnTo>
                  <a:pt x="511" y="513"/>
                </a:lnTo>
                <a:lnTo>
                  <a:pt x="577" y="426"/>
                </a:lnTo>
                <a:lnTo>
                  <a:pt x="640" y="336"/>
                </a:lnTo>
                <a:lnTo>
                  <a:pt x="703" y="269"/>
                </a:lnTo>
                <a:lnTo>
                  <a:pt x="769" y="179"/>
                </a:lnTo>
                <a:lnTo>
                  <a:pt x="832" y="152"/>
                </a:lnTo>
                <a:lnTo>
                  <a:pt x="895" y="138"/>
                </a:lnTo>
                <a:lnTo>
                  <a:pt x="959" y="127"/>
                </a:lnTo>
                <a:lnTo>
                  <a:pt x="1024" y="113"/>
                </a:lnTo>
                <a:lnTo>
                  <a:pt x="1087" y="104"/>
                </a:lnTo>
                <a:lnTo>
                  <a:pt x="1151" y="92"/>
                </a:lnTo>
                <a:lnTo>
                  <a:pt x="1279" y="67"/>
                </a:lnTo>
                <a:lnTo>
                  <a:pt x="1408" y="37"/>
                </a:lnTo>
                <a:lnTo>
                  <a:pt x="1535" y="12"/>
                </a:lnTo>
                <a:lnTo>
                  <a:pt x="1663" y="2"/>
                </a:lnTo>
                <a:lnTo>
                  <a:pt x="1790" y="0"/>
                </a:lnTo>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5" name="Freeform 27"/>
          <p:cNvSpPr>
            <a:spLocks/>
          </p:cNvSpPr>
          <p:nvPr/>
        </p:nvSpPr>
        <p:spPr bwMode="auto">
          <a:xfrm>
            <a:off x="635000" y="1114425"/>
            <a:ext cx="2841625" cy="1282700"/>
          </a:xfrm>
          <a:custGeom>
            <a:avLst/>
            <a:gdLst>
              <a:gd name="T0" fmla="*/ 0 w 1790"/>
              <a:gd name="T1" fmla="*/ 2036286250 h 808"/>
              <a:gd name="T2" fmla="*/ 645160000 w 1790"/>
              <a:gd name="T3" fmla="*/ 1988404075 h 808"/>
              <a:gd name="T4" fmla="*/ 808970950 w 1790"/>
              <a:gd name="T5" fmla="*/ 1839714063 h 808"/>
              <a:gd name="T6" fmla="*/ 967740000 w 1790"/>
              <a:gd name="T7" fmla="*/ 1665824075 h 808"/>
              <a:gd name="T8" fmla="*/ 1129030000 w 1790"/>
              <a:gd name="T9" fmla="*/ 1499493763 h 808"/>
              <a:gd name="T10" fmla="*/ 1287800638 w 1790"/>
              <a:gd name="T11" fmla="*/ 1287800638 h 808"/>
              <a:gd name="T12" fmla="*/ 1454130950 w 1790"/>
              <a:gd name="T13" fmla="*/ 1060986575 h 808"/>
              <a:gd name="T14" fmla="*/ 1612900000 w 1790"/>
              <a:gd name="T15" fmla="*/ 831651563 h 808"/>
              <a:gd name="T16" fmla="*/ 1771670638 w 1790"/>
              <a:gd name="T17" fmla="*/ 662801888 h 808"/>
              <a:gd name="T18" fmla="*/ 1938000950 w 1790"/>
              <a:gd name="T19" fmla="*/ 446068450 h 808"/>
              <a:gd name="T20" fmla="*/ 2096770000 w 1790"/>
              <a:gd name="T21" fmla="*/ 388104063 h 808"/>
              <a:gd name="T22" fmla="*/ 2147483647 w 1790"/>
              <a:gd name="T23" fmla="*/ 347781563 h 808"/>
              <a:gd name="T24" fmla="*/ 2147483647 w 1790"/>
              <a:gd name="T25" fmla="*/ 325100950 h 808"/>
              <a:gd name="T26" fmla="*/ 2147483647 w 1790"/>
              <a:gd name="T27" fmla="*/ 289818763 h 808"/>
              <a:gd name="T28" fmla="*/ 2147483647 w 1790"/>
              <a:gd name="T29" fmla="*/ 267136563 h 808"/>
              <a:gd name="T30" fmla="*/ 2147483647 w 1790"/>
              <a:gd name="T31" fmla="*/ 236894688 h 808"/>
              <a:gd name="T32" fmla="*/ 2147483647 w 1790"/>
              <a:gd name="T33" fmla="*/ 168851263 h 808"/>
              <a:gd name="T34" fmla="*/ 2147483647 w 1790"/>
              <a:gd name="T35" fmla="*/ 93246575 h 808"/>
              <a:gd name="T36" fmla="*/ 2147483647 w 1790"/>
              <a:gd name="T37" fmla="*/ 25201563 h 808"/>
              <a:gd name="T38" fmla="*/ 2147483647 w 1790"/>
              <a:gd name="T39" fmla="*/ 5040313 h 808"/>
              <a:gd name="T40" fmla="*/ 2147483647 w 1790"/>
              <a:gd name="T41" fmla="*/ 0 h 8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90" h="808">
                <a:moveTo>
                  <a:pt x="0" y="808"/>
                </a:moveTo>
                <a:lnTo>
                  <a:pt x="256" y="789"/>
                </a:lnTo>
                <a:lnTo>
                  <a:pt x="321" y="730"/>
                </a:lnTo>
                <a:lnTo>
                  <a:pt x="384" y="661"/>
                </a:lnTo>
                <a:lnTo>
                  <a:pt x="448" y="595"/>
                </a:lnTo>
                <a:lnTo>
                  <a:pt x="511" y="511"/>
                </a:lnTo>
                <a:lnTo>
                  <a:pt x="577" y="421"/>
                </a:lnTo>
                <a:lnTo>
                  <a:pt x="640" y="330"/>
                </a:lnTo>
                <a:lnTo>
                  <a:pt x="703" y="263"/>
                </a:lnTo>
                <a:lnTo>
                  <a:pt x="769" y="177"/>
                </a:lnTo>
                <a:lnTo>
                  <a:pt x="832" y="154"/>
                </a:lnTo>
                <a:lnTo>
                  <a:pt x="895" y="138"/>
                </a:lnTo>
                <a:lnTo>
                  <a:pt x="959" y="129"/>
                </a:lnTo>
                <a:lnTo>
                  <a:pt x="1024" y="115"/>
                </a:lnTo>
                <a:lnTo>
                  <a:pt x="1087" y="106"/>
                </a:lnTo>
                <a:lnTo>
                  <a:pt x="1151" y="94"/>
                </a:lnTo>
                <a:lnTo>
                  <a:pt x="1279" y="67"/>
                </a:lnTo>
                <a:lnTo>
                  <a:pt x="1408" y="37"/>
                </a:lnTo>
                <a:lnTo>
                  <a:pt x="1535" y="10"/>
                </a:lnTo>
                <a:lnTo>
                  <a:pt x="1663" y="2"/>
                </a:lnTo>
                <a:lnTo>
                  <a:pt x="1790" y="0"/>
                </a:lnTo>
              </a:path>
            </a:pathLst>
          </a:custGeom>
          <a:noFill/>
          <a:ln w="127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6" name="Freeform 28"/>
          <p:cNvSpPr>
            <a:spLocks/>
          </p:cNvSpPr>
          <p:nvPr/>
        </p:nvSpPr>
        <p:spPr bwMode="auto">
          <a:xfrm>
            <a:off x="611188" y="2379663"/>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87" name="Freeform 29"/>
          <p:cNvSpPr>
            <a:spLocks/>
          </p:cNvSpPr>
          <p:nvPr/>
        </p:nvSpPr>
        <p:spPr bwMode="auto">
          <a:xfrm>
            <a:off x="604838" y="2373313"/>
            <a:ext cx="61912" cy="60325"/>
          </a:xfrm>
          <a:custGeom>
            <a:avLst/>
            <a:gdLst>
              <a:gd name="T0" fmla="*/ 47881788 w 39"/>
              <a:gd name="T1" fmla="*/ 0 h 38"/>
              <a:gd name="T2" fmla="*/ 98284506 w 39"/>
              <a:gd name="T3" fmla="*/ 47883763 h 38"/>
              <a:gd name="T4" fmla="*/ 47881788 w 39"/>
              <a:gd name="T5" fmla="*/ 95765938 h 38"/>
              <a:gd name="T6" fmla="*/ 0 w 39"/>
              <a:gd name="T7" fmla="*/ 47883763 h 38"/>
              <a:gd name="T8" fmla="*/ 47881788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8" name="Freeform 30"/>
          <p:cNvSpPr>
            <a:spLocks/>
          </p:cNvSpPr>
          <p:nvPr/>
        </p:nvSpPr>
        <p:spPr bwMode="auto">
          <a:xfrm>
            <a:off x="1016000" y="2346325"/>
            <a:ext cx="61913" cy="60325"/>
          </a:xfrm>
          <a:custGeom>
            <a:avLst/>
            <a:gdLst>
              <a:gd name="T0" fmla="*/ 50403532 w 39"/>
              <a:gd name="T1" fmla="*/ 0 h 38"/>
              <a:gd name="T2" fmla="*/ 98287681 w 39"/>
              <a:gd name="T3" fmla="*/ 47883763 h 38"/>
              <a:gd name="T4" fmla="*/ 50403532 w 39"/>
              <a:gd name="T5" fmla="*/ 95765938 h 38"/>
              <a:gd name="T6" fmla="*/ 0 w 39"/>
              <a:gd name="T7" fmla="*/ 47883763 h 38"/>
              <a:gd name="T8" fmla="*/ 5040353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89" name="Freeform 31"/>
          <p:cNvSpPr>
            <a:spLocks/>
          </p:cNvSpPr>
          <p:nvPr/>
        </p:nvSpPr>
        <p:spPr bwMode="auto">
          <a:xfrm>
            <a:off x="1011238" y="2339975"/>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0" name="Freeform 32"/>
          <p:cNvSpPr>
            <a:spLocks/>
          </p:cNvSpPr>
          <p:nvPr/>
        </p:nvSpPr>
        <p:spPr bwMode="auto">
          <a:xfrm>
            <a:off x="1120775" y="2251075"/>
            <a:ext cx="60325" cy="61913"/>
          </a:xfrm>
          <a:custGeom>
            <a:avLst/>
            <a:gdLst>
              <a:gd name="T0" fmla="*/ 47883763 w 38"/>
              <a:gd name="T1" fmla="*/ 0 h 39"/>
              <a:gd name="T2" fmla="*/ 95765938 w 38"/>
              <a:gd name="T3" fmla="*/ 47884149 h 39"/>
              <a:gd name="T4" fmla="*/ 47883763 w 38"/>
              <a:gd name="T5" fmla="*/ 98287681 h 39"/>
              <a:gd name="T6" fmla="*/ 0 w 38"/>
              <a:gd name="T7" fmla="*/ 47884149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1" name="Freeform 33"/>
          <p:cNvSpPr>
            <a:spLocks/>
          </p:cNvSpPr>
          <p:nvPr/>
        </p:nvSpPr>
        <p:spPr bwMode="auto">
          <a:xfrm>
            <a:off x="1114425" y="2244725"/>
            <a:ext cx="60325" cy="61913"/>
          </a:xfrm>
          <a:custGeom>
            <a:avLst/>
            <a:gdLst>
              <a:gd name="T0" fmla="*/ 47883763 w 38"/>
              <a:gd name="T1" fmla="*/ 0 h 39"/>
              <a:gd name="T2" fmla="*/ 95765938 w 38"/>
              <a:gd name="T3" fmla="*/ 50403532 h 39"/>
              <a:gd name="T4" fmla="*/ 47883763 w 38"/>
              <a:gd name="T5" fmla="*/ 98287681 h 39"/>
              <a:gd name="T6" fmla="*/ 0 w 38"/>
              <a:gd name="T7" fmla="*/ 50403532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2" name="Freeform 34"/>
          <p:cNvSpPr>
            <a:spLocks/>
          </p:cNvSpPr>
          <p:nvPr/>
        </p:nvSpPr>
        <p:spPr bwMode="auto">
          <a:xfrm>
            <a:off x="1220788" y="2144713"/>
            <a:ext cx="61912" cy="60325"/>
          </a:xfrm>
          <a:custGeom>
            <a:avLst/>
            <a:gdLst>
              <a:gd name="T0" fmla="*/ 47881788 w 39"/>
              <a:gd name="T1" fmla="*/ 0 h 38"/>
              <a:gd name="T2" fmla="*/ 98284506 w 39"/>
              <a:gd name="T3" fmla="*/ 47883763 h 38"/>
              <a:gd name="T4" fmla="*/ 47881788 w 39"/>
              <a:gd name="T5" fmla="*/ 95765938 h 38"/>
              <a:gd name="T6" fmla="*/ 0 w 39"/>
              <a:gd name="T7" fmla="*/ 47883763 h 38"/>
              <a:gd name="T8" fmla="*/ 47881788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3" name="Freeform 35"/>
          <p:cNvSpPr>
            <a:spLocks/>
          </p:cNvSpPr>
          <p:nvPr/>
        </p:nvSpPr>
        <p:spPr bwMode="auto">
          <a:xfrm>
            <a:off x="1214438" y="2138363"/>
            <a:ext cx="61912" cy="61912"/>
          </a:xfrm>
          <a:custGeom>
            <a:avLst/>
            <a:gdLst>
              <a:gd name="T0" fmla="*/ 47881788 w 39"/>
              <a:gd name="T1" fmla="*/ 0 h 39"/>
              <a:gd name="T2" fmla="*/ 98284506 w 39"/>
              <a:gd name="T3" fmla="*/ 47881788 h 39"/>
              <a:gd name="T4" fmla="*/ 47881788 w 39"/>
              <a:gd name="T5" fmla="*/ 98284506 h 39"/>
              <a:gd name="T6" fmla="*/ 0 w 39"/>
              <a:gd name="T7" fmla="*/ 47881788 h 39"/>
              <a:gd name="T8" fmla="*/ 47881788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19" y="0"/>
                </a:moveTo>
                <a:lnTo>
                  <a:pt x="39"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4" name="Freeform 36"/>
          <p:cNvSpPr>
            <a:spLocks/>
          </p:cNvSpPr>
          <p:nvPr/>
        </p:nvSpPr>
        <p:spPr bwMode="auto">
          <a:xfrm>
            <a:off x="1320800" y="2041525"/>
            <a:ext cx="61913" cy="60325"/>
          </a:xfrm>
          <a:custGeom>
            <a:avLst/>
            <a:gdLst>
              <a:gd name="T0" fmla="*/ 50403532 w 39"/>
              <a:gd name="T1" fmla="*/ 0 h 38"/>
              <a:gd name="T2" fmla="*/ 98287681 w 39"/>
              <a:gd name="T3" fmla="*/ 47883763 h 38"/>
              <a:gd name="T4" fmla="*/ 50403532 w 39"/>
              <a:gd name="T5" fmla="*/ 95765938 h 38"/>
              <a:gd name="T6" fmla="*/ 0 w 39"/>
              <a:gd name="T7" fmla="*/ 47883763 h 38"/>
              <a:gd name="T8" fmla="*/ 5040353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5" name="Freeform 37"/>
          <p:cNvSpPr>
            <a:spLocks/>
          </p:cNvSpPr>
          <p:nvPr/>
        </p:nvSpPr>
        <p:spPr bwMode="auto">
          <a:xfrm>
            <a:off x="1316038" y="2035175"/>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6" name="Freeform 38"/>
          <p:cNvSpPr>
            <a:spLocks/>
          </p:cNvSpPr>
          <p:nvPr/>
        </p:nvSpPr>
        <p:spPr bwMode="auto">
          <a:xfrm>
            <a:off x="1422400" y="1906588"/>
            <a:ext cx="60325" cy="61912"/>
          </a:xfrm>
          <a:custGeom>
            <a:avLst/>
            <a:gdLst>
              <a:gd name="T0" fmla="*/ 47883763 w 38"/>
              <a:gd name="T1" fmla="*/ 0 h 39"/>
              <a:gd name="T2" fmla="*/ 95765938 w 38"/>
              <a:gd name="T3" fmla="*/ 50402718 h 39"/>
              <a:gd name="T4" fmla="*/ 47883763 w 38"/>
              <a:gd name="T5" fmla="*/ 98284506 h 39"/>
              <a:gd name="T6" fmla="*/ 0 w 38"/>
              <a:gd name="T7" fmla="*/ 50402718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7" name="Freeform 39"/>
          <p:cNvSpPr>
            <a:spLocks/>
          </p:cNvSpPr>
          <p:nvPr/>
        </p:nvSpPr>
        <p:spPr bwMode="auto">
          <a:xfrm>
            <a:off x="1416050" y="1900238"/>
            <a:ext cx="60325" cy="61912"/>
          </a:xfrm>
          <a:custGeom>
            <a:avLst/>
            <a:gdLst>
              <a:gd name="T0" fmla="*/ 47883763 w 38"/>
              <a:gd name="T1" fmla="*/ 0 h 39"/>
              <a:gd name="T2" fmla="*/ 95765938 w 38"/>
              <a:gd name="T3" fmla="*/ 50402718 h 39"/>
              <a:gd name="T4" fmla="*/ 47883763 w 38"/>
              <a:gd name="T5" fmla="*/ 98284506 h 39"/>
              <a:gd name="T6" fmla="*/ 0 w 38"/>
              <a:gd name="T7" fmla="*/ 50402718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8" name="Freeform 40"/>
          <p:cNvSpPr>
            <a:spLocks/>
          </p:cNvSpPr>
          <p:nvPr/>
        </p:nvSpPr>
        <p:spPr bwMode="auto">
          <a:xfrm>
            <a:off x="1525588" y="1770063"/>
            <a:ext cx="61912" cy="60325"/>
          </a:xfrm>
          <a:custGeom>
            <a:avLst/>
            <a:gdLst>
              <a:gd name="T0" fmla="*/ 47881788 w 39"/>
              <a:gd name="T1" fmla="*/ 0 h 38"/>
              <a:gd name="T2" fmla="*/ 98284506 w 39"/>
              <a:gd name="T3" fmla="*/ 47883763 h 38"/>
              <a:gd name="T4" fmla="*/ 47881788 w 39"/>
              <a:gd name="T5" fmla="*/ 95765938 h 38"/>
              <a:gd name="T6" fmla="*/ 0 w 39"/>
              <a:gd name="T7" fmla="*/ 47883763 h 38"/>
              <a:gd name="T8" fmla="*/ 47881788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9" name="Freeform 41"/>
          <p:cNvSpPr>
            <a:spLocks/>
          </p:cNvSpPr>
          <p:nvPr/>
        </p:nvSpPr>
        <p:spPr bwMode="auto">
          <a:xfrm>
            <a:off x="1519238" y="1763713"/>
            <a:ext cx="61912" cy="60325"/>
          </a:xfrm>
          <a:custGeom>
            <a:avLst/>
            <a:gdLst>
              <a:gd name="T0" fmla="*/ 50402718 w 39"/>
              <a:gd name="T1" fmla="*/ 0 h 38"/>
              <a:gd name="T2" fmla="*/ 98284506 w 39"/>
              <a:gd name="T3" fmla="*/ 47883763 h 38"/>
              <a:gd name="T4" fmla="*/ 50402718 w 39"/>
              <a:gd name="T5" fmla="*/ 95765938 h 38"/>
              <a:gd name="T6" fmla="*/ 0 w 39"/>
              <a:gd name="T7" fmla="*/ 47883763 h 38"/>
              <a:gd name="T8" fmla="*/ 50402718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0" name="Freeform 42"/>
          <p:cNvSpPr>
            <a:spLocks/>
          </p:cNvSpPr>
          <p:nvPr/>
        </p:nvSpPr>
        <p:spPr bwMode="auto">
          <a:xfrm>
            <a:off x="1627188" y="1627188"/>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1" name="Freeform 43"/>
          <p:cNvSpPr>
            <a:spLocks/>
          </p:cNvSpPr>
          <p:nvPr/>
        </p:nvSpPr>
        <p:spPr bwMode="auto">
          <a:xfrm>
            <a:off x="1620838" y="1620838"/>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2" name="Freeform 44"/>
          <p:cNvSpPr>
            <a:spLocks/>
          </p:cNvSpPr>
          <p:nvPr/>
        </p:nvSpPr>
        <p:spPr bwMode="auto">
          <a:xfrm>
            <a:off x="1727200" y="1520825"/>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3" name="Freeform 45"/>
          <p:cNvSpPr>
            <a:spLocks/>
          </p:cNvSpPr>
          <p:nvPr/>
        </p:nvSpPr>
        <p:spPr bwMode="auto">
          <a:xfrm>
            <a:off x="1720850" y="1514475"/>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4" name="Freeform 46"/>
          <p:cNvSpPr>
            <a:spLocks/>
          </p:cNvSpPr>
          <p:nvPr/>
        </p:nvSpPr>
        <p:spPr bwMode="auto">
          <a:xfrm>
            <a:off x="1830388" y="1376363"/>
            <a:ext cx="61912" cy="61912"/>
          </a:xfrm>
          <a:custGeom>
            <a:avLst/>
            <a:gdLst>
              <a:gd name="T0" fmla="*/ 47881788 w 39"/>
              <a:gd name="T1" fmla="*/ 0 h 39"/>
              <a:gd name="T2" fmla="*/ 98284506 w 39"/>
              <a:gd name="T3" fmla="*/ 47881788 h 39"/>
              <a:gd name="T4" fmla="*/ 47881788 w 39"/>
              <a:gd name="T5" fmla="*/ 98284506 h 39"/>
              <a:gd name="T6" fmla="*/ 0 w 39"/>
              <a:gd name="T7" fmla="*/ 47881788 h 39"/>
              <a:gd name="T8" fmla="*/ 47881788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19" y="0"/>
                </a:moveTo>
                <a:lnTo>
                  <a:pt x="39" y="19"/>
                </a:lnTo>
                <a:lnTo>
                  <a:pt x="19" y="39"/>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5" name="Freeform 47"/>
          <p:cNvSpPr>
            <a:spLocks/>
          </p:cNvSpPr>
          <p:nvPr/>
        </p:nvSpPr>
        <p:spPr bwMode="auto">
          <a:xfrm>
            <a:off x="1824038" y="1370013"/>
            <a:ext cx="61912" cy="61912"/>
          </a:xfrm>
          <a:custGeom>
            <a:avLst/>
            <a:gdLst>
              <a:gd name="T0" fmla="*/ 50402718 w 39"/>
              <a:gd name="T1" fmla="*/ 0 h 39"/>
              <a:gd name="T2" fmla="*/ 98284506 w 39"/>
              <a:gd name="T3" fmla="*/ 50402718 h 39"/>
              <a:gd name="T4" fmla="*/ 50402718 w 39"/>
              <a:gd name="T5" fmla="*/ 98284506 h 39"/>
              <a:gd name="T6" fmla="*/ 0 w 39"/>
              <a:gd name="T7" fmla="*/ 50402718 h 39"/>
              <a:gd name="T8" fmla="*/ 50402718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20"/>
                </a:lnTo>
                <a:lnTo>
                  <a:pt x="20" y="39"/>
                </a:lnTo>
                <a:lnTo>
                  <a:pt x="0" y="20"/>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6" name="Freeform 48"/>
          <p:cNvSpPr>
            <a:spLocks/>
          </p:cNvSpPr>
          <p:nvPr/>
        </p:nvSpPr>
        <p:spPr bwMode="auto">
          <a:xfrm>
            <a:off x="1931988" y="1333500"/>
            <a:ext cx="60325" cy="61913"/>
          </a:xfrm>
          <a:custGeom>
            <a:avLst/>
            <a:gdLst>
              <a:gd name="T0" fmla="*/ 47883763 w 38"/>
              <a:gd name="T1" fmla="*/ 0 h 39"/>
              <a:gd name="T2" fmla="*/ 95765938 w 38"/>
              <a:gd name="T3" fmla="*/ 50403532 h 39"/>
              <a:gd name="T4" fmla="*/ 47883763 w 38"/>
              <a:gd name="T5" fmla="*/ 98287681 h 39"/>
              <a:gd name="T6" fmla="*/ 0 w 38"/>
              <a:gd name="T7" fmla="*/ 50403532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7" name="Freeform 49"/>
          <p:cNvSpPr>
            <a:spLocks/>
          </p:cNvSpPr>
          <p:nvPr/>
        </p:nvSpPr>
        <p:spPr bwMode="auto">
          <a:xfrm>
            <a:off x="1925638" y="1328738"/>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8" name="Freeform 50"/>
          <p:cNvSpPr>
            <a:spLocks/>
          </p:cNvSpPr>
          <p:nvPr/>
        </p:nvSpPr>
        <p:spPr bwMode="auto">
          <a:xfrm>
            <a:off x="2032000" y="1312863"/>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9" name="Freeform 51"/>
          <p:cNvSpPr>
            <a:spLocks/>
          </p:cNvSpPr>
          <p:nvPr/>
        </p:nvSpPr>
        <p:spPr bwMode="auto">
          <a:xfrm>
            <a:off x="2025650" y="1306513"/>
            <a:ext cx="60325" cy="61912"/>
          </a:xfrm>
          <a:custGeom>
            <a:avLst/>
            <a:gdLst>
              <a:gd name="T0" fmla="*/ 47883763 w 38"/>
              <a:gd name="T1" fmla="*/ 0 h 39"/>
              <a:gd name="T2" fmla="*/ 95765938 w 38"/>
              <a:gd name="T3" fmla="*/ 47881788 h 39"/>
              <a:gd name="T4" fmla="*/ 47883763 w 38"/>
              <a:gd name="T5" fmla="*/ 98284506 h 39"/>
              <a:gd name="T6" fmla="*/ 0 w 38"/>
              <a:gd name="T7" fmla="*/ 47881788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0" name="Freeform 52"/>
          <p:cNvSpPr>
            <a:spLocks/>
          </p:cNvSpPr>
          <p:nvPr/>
        </p:nvSpPr>
        <p:spPr bwMode="auto">
          <a:xfrm>
            <a:off x="2132013" y="1293813"/>
            <a:ext cx="61912" cy="61912"/>
          </a:xfrm>
          <a:custGeom>
            <a:avLst/>
            <a:gdLst>
              <a:gd name="T0" fmla="*/ 47881788 w 39"/>
              <a:gd name="T1" fmla="*/ 0 h 39"/>
              <a:gd name="T2" fmla="*/ 98284506 w 39"/>
              <a:gd name="T3" fmla="*/ 50402718 h 39"/>
              <a:gd name="T4" fmla="*/ 47881788 w 39"/>
              <a:gd name="T5" fmla="*/ 98284506 h 39"/>
              <a:gd name="T6" fmla="*/ 0 w 39"/>
              <a:gd name="T7" fmla="*/ 50402718 h 39"/>
              <a:gd name="T8" fmla="*/ 47881788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19" y="0"/>
                </a:moveTo>
                <a:lnTo>
                  <a:pt x="39" y="20"/>
                </a:lnTo>
                <a:lnTo>
                  <a:pt x="19" y="39"/>
                </a:lnTo>
                <a:lnTo>
                  <a:pt x="0" y="20"/>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1" name="Freeform 53"/>
          <p:cNvSpPr>
            <a:spLocks/>
          </p:cNvSpPr>
          <p:nvPr/>
        </p:nvSpPr>
        <p:spPr bwMode="auto">
          <a:xfrm>
            <a:off x="2125663" y="1289050"/>
            <a:ext cx="61912" cy="60325"/>
          </a:xfrm>
          <a:custGeom>
            <a:avLst/>
            <a:gdLst>
              <a:gd name="T0" fmla="*/ 50402718 w 39"/>
              <a:gd name="T1" fmla="*/ 0 h 38"/>
              <a:gd name="T2" fmla="*/ 98284506 w 39"/>
              <a:gd name="T3" fmla="*/ 47883763 h 38"/>
              <a:gd name="T4" fmla="*/ 50402718 w 39"/>
              <a:gd name="T5" fmla="*/ 95765938 h 38"/>
              <a:gd name="T6" fmla="*/ 0 w 39"/>
              <a:gd name="T7" fmla="*/ 47883763 h 38"/>
              <a:gd name="T8" fmla="*/ 50402718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2" name="Freeform 54"/>
          <p:cNvSpPr>
            <a:spLocks/>
          </p:cNvSpPr>
          <p:nvPr/>
        </p:nvSpPr>
        <p:spPr bwMode="auto">
          <a:xfrm>
            <a:off x="2236788" y="1273175"/>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3" name="Freeform 55"/>
          <p:cNvSpPr>
            <a:spLocks/>
          </p:cNvSpPr>
          <p:nvPr/>
        </p:nvSpPr>
        <p:spPr bwMode="auto">
          <a:xfrm>
            <a:off x="2230438" y="1266825"/>
            <a:ext cx="60325" cy="61913"/>
          </a:xfrm>
          <a:custGeom>
            <a:avLst/>
            <a:gdLst>
              <a:gd name="T0" fmla="*/ 47883763 w 38"/>
              <a:gd name="T1" fmla="*/ 0 h 39"/>
              <a:gd name="T2" fmla="*/ 95765938 w 38"/>
              <a:gd name="T3" fmla="*/ 47884149 h 39"/>
              <a:gd name="T4" fmla="*/ 47883763 w 38"/>
              <a:gd name="T5" fmla="*/ 98287681 h 39"/>
              <a:gd name="T6" fmla="*/ 0 w 38"/>
              <a:gd name="T7" fmla="*/ 47884149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4" name="Freeform 56"/>
          <p:cNvSpPr>
            <a:spLocks/>
          </p:cNvSpPr>
          <p:nvPr/>
        </p:nvSpPr>
        <p:spPr bwMode="auto">
          <a:xfrm>
            <a:off x="2336800" y="1257300"/>
            <a:ext cx="60325" cy="61913"/>
          </a:xfrm>
          <a:custGeom>
            <a:avLst/>
            <a:gdLst>
              <a:gd name="T0" fmla="*/ 47883763 w 38"/>
              <a:gd name="T1" fmla="*/ 0 h 39"/>
              <a:gd name="T2" fmla="*/ 95765938 w 38"/>
              <a:gd name="T3" fmla="*/ 50403532 h 39"/>
              <a:gd name="T4" fmla="*/ 47883763 w 38"/>
              <a:gd name="T5" fmla="*/ 98287681 h 39"/>
              <a:gd name="T6" fmla="*/ 0 w 38"/>
              <a:gd name="T7" fmla="*/ 50403532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5" name="Freeform 57"/>
          <p:cNvSpPr>
            <a:spLocks/>
          </p:cNvSpPr>
          <p:nvPr/>
        </p:nvSpPr>
        <p:spPr bwMode="auto">
          <a:xfrm>
            <a:off x="2330450" y="1252538"/>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6" name="Freeform 58"/>
          <p:cNvSpPr>
            <a:spLocks/>
          </p:cNvSpPr>
          <p:nvPr/>
        </p:nvSpPr>
        <p:spPr bwMode="auto">
          <a:xfrm>
            <a:off x="2436813" y="1239838"/>
            <a:ext cx="61912" cy="60325"/>
          </a:xfrm>
          <a:custGeom>
            <a:avLst/>
            <a:gdLst>
              <a:gd name="T0" fmla="*/ 47881788 w 39"/>
              <a:gd name="T1" fmla="*/ 0 h 38"/>
              <a:gd name="T2" fmla="*/ 98284506 w 39"/>
              <a:gd name="T3" fmla="*/ 47883763 h 38"/>
              <a:gd name="T4" fmla="*/ 47881788 w 39"/>
              <a:gd name="T5" fmla="*/ 95765938 h 38"/>
              <a:gd name="T6" fmla="*/ 0 w 39"/>
              <a:gd name="T7" fmla="*/ 47883763 h 38"/>
              <a:gd name="T8" fmla="*/ 47881788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7" name="Freeform 59"/>
          <p:cNvSpPr>
            <a:spLocks/>
          </p:cNvSpPr>
          <p:nvPr/>
        </p:nvSpPr>
        <p:spPr bwMode="auto">
          <a:xfrm>
            <a:off x="2430463" y="1233488"/>
            <a:ext cx="61912" cy="60325"/>
          </a:xfrm>
          <a:custGeom>
            <a:avLst/>
            <a:gdLst>
              <a:gd name="T0" fmla="*/ 50402718 w 39"/>
              <a:gd name="T1" fmla="*/ 0 h 38"/>
              <a:gd name="T2" fmla="*/ 98284506 w 39"/>
              <a:gd name="T3" fmla="*/ 47883763 h 38"/>
              <a:gd name="T4" fmla="*/ 50402718 w 39"/>
              <a:gd name="T5" fmla="*/ 95765938 h 38"/>
              <a:gd name="T6" fmla="*/ 0 w 39"/>
              <a:gd name="T7" fmla="*/ 47883763 h 38"/>
              <a:gd name="T8" fmla="*/ 50402718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8" name="Freeform 60"/>
          <p:cNvSpPr>
            <a:spLocks/>
          </p:cNvSpPr>
          <p:nvPr/>
        </p:nvSpPr>
        <p:spPr bwMode="auto">
          <a:xfrm>
            <a:off x="2641600" y="1200150"/>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9" name="Freeform 61"/>
          <p:cNvSpPr>
            <a:spLocks/>
          </p:cNvSpPr>
          <p:nvPr/>
        </p:nvSpPr>
        <p:spPr bwMode="auto">
          <a:xfrm>
            <a:off x="2635250" y="1193800"/>
            <a:ext cx="60325" cy="61913"/>
          </a:xfrm>
          <a:custGeom>
            <a:avLst/>
            <a:gdLst>
              <a:gd name="T0" fmla="*/ 47883763 w 38"/>
              <a:gd name="T1" fmla="*/ 0 h 39"/>
              <a:gd name="T2" fmla="*/ 95765938 w 38"/>
              <a:gd name="T3" fmla="*/ 47884149 h 39"/>
              <a:gd name="T4" fmla="*/ 47883763 w 38"/>
              <a:gd name="T5" fmla="*/ 98287681 h 39"/>
              <a:gd name="T6" fmla="*/ 0 w 38"/>
              <a:gd name="T7" fmla="*/ 47884149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0" name="Freeform 62"/>
          <p:cNvSpPr>
            <a:spLocks/>
          </p:cNvSpPr>
          <p:nvPr/>
        </p:nvSpPr>
        <p:spPr bwMode="auto">
          <a:xfrm>
            <a:off x="2846388" y="1150938"/>
            <a:ext cx="60325" cy="61912"/>
          </a:xfrm>
          <a:custGeom>
            <a:avLst/>
            <a:gdLst>
              <a:gd name="T0" fmla="*/ 47883763 w 38"/>
              <a:gd name="T1" fmla="*/ 0 h 39"/>
              <a:gd name="T2" fmla="*/ 95765938 w 38"/>
              <a:gd name="T3" fmla="*/ 47881788 h 39"/>
              <a:gd name="T4" fmla="*/ 47883763 w 38"/>
              <a:gd name="T5" fmla="*/ 98284506 h 39"/>
              <a:gd name="T6" fmla="*/ 0 w 38"/>
              <a:gd name="T7" fmla="*/ 47881788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1" name="Freeform 63"/>
          <p:cNvSpPr>
            <a:spLocks/>
          </p:cNvSpPr>
          <p:nvPr/>
        </p:nvSpPr>
        <p:spPr bwMode="auto">
          <a:xfrm>
            <a:off x="2840038" y="1144588"/>
            <a:ext cx="60325" cy="61912"/>
          </a:xfrm>
          <a:custGeom>
            <a:avLst/>
            <a:gdLst>
              <a:gd name="T0" fmla="*/ 47883763 w 38"/>
              <a:gd name="T1" fmla="*/ 0 h 39"/>
              <a:gd name="T2" fmla="*/ 95765938 w 38"/>
              <a:gd name="T3" fmla="*/ 50402718 h 39"/>
              <a:gd name="T4" fmla="*/ 47883763 w 38"/>
              <a:gd name="T5" fmla="*/ 98284506 h 39"/>
              <a:gd name="T6" fmla="*/ 0 w 38"/>
              <a:gd name="T7" fmla="*/ 50402718 h 39"/>
              <a:gd name="T8" fmla="*/ 4788376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2" name="Freeform 64"/>
          <p:cNvSpPr>
            <a:spLocks/>
          </p:cNvSpPr>
          <p:nvPr/>
        </p:nvSpPr>
        <p:spPr bwMode="auto">
          <a:xfrm>
            <a:off x="3046413" y="1111250"/>
            <a:ext cx="61912" cy="61913"/>
          </a:xfrm>
          <a:custGeom>
            <a:avLst/>
            <a:gdLst>
              <a:gd name="T0" fmla="*/ 50402718 w 39"/>
              <a:gd name="T1" fmla="*/ 0 h 39"/>
              <a:gd name="T2" fmla="*/ 98284506 w 39"/>
              <a:gd name="T3" fmla="*/ 47884149 h 39"/>
              <a:gd name="T4" fmla="*/ 50402718 w 39"/>
              <a:gd name="T5" fmla="*/ 98287681 h 39"/>
              <a:gd name="T6" fmla="*/ 0 w 39"/>
              <a:gd name="T7" fmla="*/ 47884149 h 39"/>
              <a:gd name="T8" fmla="*/ 50402718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19"/>
                </a:lnTo>
                <a:lnTo>
                  <a:pt x="20" y="39"/>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3" name="Freeform 65"/>
          <p:cNvSpPr>
            <a:spLocks/>
          </p:cNvSpPr>
          <p:nvPr/>
        </p:nvSpPr>
        <p:spPr bwMode="auto">
          <a:xfrm>
            <a:off x="3040063" y="1104900"/>
            <a:ext cx="61912" cy="61913"/>
          </a:xfrm>
          <a:custGeom>
            <a:avLst/>
            <a:gdLst>
              <a:gd name="T0" fmla="*/ 50402718 w 39"/>
              <a:gd name="T1" fmla="*/ 0 h 39"/>
              <a:gd name="T2" fmla="*/ 98284506 w 39"/>
              <a:gd name="T3" fmla="*/ 50403532 h 39"/>
              <a:gd name="T4" fmla="*/ 50402718 w 39"/>
              <a:gd name="T5" fmla="*/ 98287681 h 39"/>
              <a:gd name="T6" fmla="*/ 0 w 39"/>
              <a:gd name="T7" fmla="*/ 50403532 h 39"/>
              <a:gd name="T8" fmla="*/ 50402718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20"/>
                </a:lnTo>
                <a:lnTo>
                  <a:pt x="20" y="39"/>
                </a:lnTo>
                <a:lnTo>
                  <a:pt x="0" y="20"/>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4" name="Freeform 66"/>
          <p:cNvSpPr>
            <a:spLocks/>
          </p:cNvSpPr>
          <p:nvPr/>
        </p:nvSpPr>
        <p:spPr bwMode="auto">
          <a:xfrm>
            <a:off x="3251200" y="1096963"/>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5" name="Freeform 67"/>
          <p:cNvSpPr>
            <a:spLocks/>
          </p:cNvSpPr>
          <p:nvPr/>
        </p:nvSpPr>
        <p:spPr bwMode="auto">
          <a:xfrm>
            <a:off x="3244850" y="1090613"/>
            <a:ext cx="61913" cy="60325"/>
          </a:xfrm>
          <a:custGeom>
            <a:avLst/>
            <a:gdLst>
              <a:gd name="T0" fmla="*/ 47884149 w 39"/>
              <a:gd name="T1" fmla="*/ 0 h 38"/>
              <a:gd name="T2" fmla="*/ 98287681 w 39"/>
              <a:gd name="T3" fmla="*/ 47883763 h 38"/>
              <a:gd name="T4" fmla="*/ 47884149 w 39"/>
              <a:gd name="T5" fmla="*/ 95765938 h 38"/>
              <a:gd name="T6" fmla="*/ 0 w 39"/>
              <a:gd name="T7" fmla="*/ 47883763 h 38"/>
              <a:gd name="T8" fmla="*/ 47884149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6" name="Freeform 68"/>
          <p:cNvSpPr>
            <a:spLocks/>
          </p:cNvSpPr>
          <p:nvPr/>
        </p:nvSpPr>
        <p:spPr bwMode="auto">
          <a:xfrm>
            <a:off x="3452813" y="1093788"/>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7" name="Freeform 69"/>
          <p:cNvSpPr>
            <a:spLocks/>
          </p:cNvSpPr>
          <p:nvPr/>
        </p:nvSpPr>
        <p:spPr bwMode="auto">
          <a:xfrm>
            <a:off x="3446463" y="1087438"/>
            <a:ext cx="60325" cy="60325"/>
          </a:xfrm>
          <a:custGeom>
            <a:avLst/>
            <a:gdLst>
              <a:gd name="T0" fmla="*/ 47883763 w 38"/>
              <a:gd name="T1" fmla="*/ 0 h 38"/>
              <a:gd name="T2" fmla="*/ 95765938 w 38"/>
              <a:gd name="T3" fmla="*/ 47883763 h 38"/>
              <a:gd name="T4" fmla="*/ 47883763 w 38"/>
              <a:gd name="T5" fmla="*/ 95765938 h 38"/>
              <a:gd name="T6" fmla="*/ 0 w 38"/>
              <a:gd name="T7" fmla="*/ 47883763 h 38"/>
              <a:gd name="T8" fmla="*/ 4788376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8" name="Rectangle 70"/>
          <p:cNvSpPr>
            <a:spLocks noChangeArrowheads="1"/>
          </p:cNvSpPr>
          <p:nvPr/>
        </p:nvSpPr>
        <p:spPr bwMode="auto">
          <a:xfrm>
            <a:off x="608013" y="2370138"/>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29" name="Rectangle 71"/>
          <p:cNvSpPr>
            <a:spLocks noChangeArrowheads="1"/>
          </p:cNvSpPr>
          <p:nvPr/>
        </p:nvSpPr>
        <p:spPr bwMode="auto">
          <a:xfrm>
            <a:off x="604838" y="2366963"/>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0" name="Rectangle 72"/>
          <p:cNvSpPr>
            <a:spLocks noChangeArrowheads="1"/>
          </p:cNvSpPr>
          <p:nvPr/>
        </p:nvSpPr>
        <p:spPr bwMode="auto">
          <a:xfrm>
            <a:off x="1014413" y="2339975"/>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31" name="Rectangle 73"/>
          <p:cNvSpPr>
            <a:spLocks noChangeArrowheads="1"/>
          </p:cNvSpPr>
          <p:nvPr/>
        </p:nvSpPr>
        <p:spPr bwMode="auto">
          <a:xfrm>
            <a:off x="1011238" y="2336800"/>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2" name="Rectangle 74"/>
          <p:cNvSpPr>
            <a:spLocks noChangeArrowheads="1"/>
          </p:cNvSpPr>
          <p:nvPr/>
        </p:nvSpPr>
        <p:spPr bwMode="auto">
          <a:xfrm>
            <a:off x="1117600" y="2244725"/>
            <a:ext cx="63500" cy="65088"/>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33" name="Rectangle 75"/>
          <p:cNvSpPr>
            <a:spLocks noChangeArrowheads="1"/>
          </p:cNvSpPr>
          <p:nvPr/>
        </p:nvSpPr>
        <p:spPr bwMode="auto">
          <a:xfrm>
            <a:off x="1114425" y="2241550"/>
            <a:ext cx="69850" cy="71438"/>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4" name="Rectangle 76"/>
          <p:cNvSpPr>
            <a:spLocks noChangeArrowheads="1"/>
          </p:cNvSpPr>
          <p:nvPr/>
        </p:nvSpPr>
        <p:spPr bwMode="auto">
          <a:xfrm>
            <a:off x="1217613" y="2135188"/>
            <a:ext cx="65087" cy="650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35" name="Rectangle 77"/>
          <p:cNvSpPr>
            <a:spLocks noChangeArrowheads="1"/>
          </p:cNvSpPr>
          <p:nvPr/>
        </p:nvSpPr>
        <p:spPr bwMode="auto">
          <a:xfrm>
            <a:off x="1214438" y="2132013"/>
            <a:ext cx="69850" cy="7143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6" name="Rectangle 78"/>
          <p:cNvSpPr>
            <a:spLocks noChangeArrowheads="1"/>
          </p:cNvSpPr>
          <p:nvPr/>
        </p:nvSpPr>
        <p:spPr bwMode="auto">
          <a:xfrm>
            <a:off x="1319213" y="2032000"/>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37" name="Rectangle 79"/>
          <p:cNvSpPr>
            <a:spLocks noChangeArrowheads="1"/>
          </p:cNvSpPr>
          <p:nvPr/>
        </p:nvSpPr>
        <p:spPr bwMode="auto">
          <a:xfrm>
            <a:off x="1316038" y="2028825"/>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8" name="Rectangle 80"/>
          <p:cNvSpPr>
            <a:spLocks noChangeArrowheads="1"/>
          </p:cNvSpPr>
          <p:nvPr/>
        </p:nvSpPr>
        <p:spPr bwMode="auto">
          <a:xfrm>
            <a:off x="1419225" y="1898650"/>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39" name="Rectangle 81"/>
          <p:cNvSpPr>
            <a:spLocks noChangeArrowheads="1"/>
          </p:cNvSpPr>
          <p:nvPr/>
        </p:nvSpPr>
        <p:spPr bwMode="auto">
          <a:xfrm>
            <a:off x="1416050" y="1895475"/>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0" name="Rectangle 82"/>
          <p:cNvSpPr>
            <a:spLocks noChangeArrowheads="1"/>
          </p:cNvSpPr>
          <p:nvPr/>
        </p:nvSpPr>
        <p:spPr bwMode="auto">
          <a:xfrm>
            <a:off x="1522413" y="1754188"/>
            <a:ext cx="65087" cy="650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41" name="Rectangle 83"/>
          <p:cNvSpPr>
            <a:spLocks noChangeArrowheads="1"/>
          </p:cNvSpPr>
          <p:nvPr/>
        </p:nvSpPr>
        <p:spPr bwMode="auto">
          <a:xfrm>
            <a:off x="1519238" y="1751013"/>
            <a:ext cx="69850" cy="7143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2" name="Rectangle 84"/>
          <p:cNvSpPr>
            <a:spLocks noChangeArrowheads="1"/>
          </p:cNvSpPr>
          <p:nvPr/>
        </p:nvSpPr>
        <p:spPr bwMode="auto">
          <a:xfrm>
            <a:off x="1624013" y="1611313"/>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43" name="Rectangle 85"/>
          <p:cNvSpPr>
            <a:spLocks noChangeArrowheads="1"/>
          </p:cNvSpPr>
          <p:nvPr/>
        </p:nvSpPr>
        <p:spPr bwMode="auto">
          <a:xfrm>
            <a:off x="1620838" y="1608138"/>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4" name="Rectangle 86"/>
          <p:cNvSpPr>
            <a:spLocks noChangeArrowheads="1"/>
          </p:cNvSpPr>
          <p:nvPr/>
        </p:nvSpPr>
        <p:spPr bwMode="auto">
          <a:xfrm>
            <a:off x="1724025" y="1504950"/>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45" name="Rectangle 87"/>
          <p:cNvSpPr>
            <a:spLocks noChangeArrowheads="1"/>
          </p:cNvSpPr>
          <p:nvPr/>
        </p:nvSpPr>
        <p:spPr bwMode="auto">
          <a:xfrm>
            <a:off x="1720850" y="1501775"/>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6" name="Rectangle 88"/>
          <p:cNvSpPr>
            <a:spLocks noChangeArrowheads="1"/>
          </p:cNvSpPr>
          <p:nvPr/>
        </p:nvSpPr>
        <p:spPr bwMode="auto">
          <a:xfrm>
            <a:off x="1827213" y="1368425"/>
            <a:ext cx="65087"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47" name="Rectangle 89"/>
          <p:cNvSpPr>
            <a:spLocks noChangeArrowheads="1"/>
          </p:cNvSpPr>
          <p:nvPr/>
        </p:nvSpPr>
        <p:spPr bwMode="auto">
          <a:xfrm>
            <a:off x="1824038" y="1365250"/>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8" name="Rectangle 90"/>
          <p:cNvSpPr>
            <a:spLocks noChangeArrowheads="1"/>
          </p:cNvSpPr>
          <p:nvPr/>
        </p:nvSpPr>
        <p:spPr bwMode="auto">
          <a:xfrm>
            <a:off x="1928813" y="1330325"/>
            <a:ext cx="63500" cy="65088"/>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49" name="Rectangle 91"/>
          <p:cNvSpPr>
            <a:spLocks noChangeArrowheads="1"/>
          </p:cNvSpPr>
          <p:nvPr/>
        </p:nvSpPr>
        <p:spPr bwMode="auto">
          <a:xfrm>
            <a:off x="1925638" y="1328738"/>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0" name="Rectangle 92"/>
          <p:cNvSpPr>
            <a:spLocks noChangeArrowheads="1"/>
          </p:cNvSpPr>
          <p:nvPr/>
        </p:nvSpPr>
        <p:spPr bwMode="auto">
          <a:xfrm>
            <a:off x="2028825" y="1306513"/>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51" name="Rectangle 93"/>
          <p:cNvSpPr>
            <a:spLocks noChangeArrowheads="1"/>
          </p:cNvSpPr>
          <p:nvPr/>
        </p:nvSpPr>
        <p:spPr bwMode="auto">
          <a:xfrm>
            <a:off x="2025650" y="1303338"/>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2" name="Rectangle 94"/>
          <p:cNvSpPr>
            <a:spLocks noChangeArrowheads="1"/>
          </p:cNvSpPr>
          <p:nvPr/>
        </p:nvSpPr>
        <p:spPr bwMode="auto">
          <a:xfrm>
            <a:off x="2128838" y="1292225"/>
            <a:ext cx="65087"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53" name="Rectangle 95"/>
          <p:cNvSpPr>
            <a:spLocks noChangeArrowheads="1"/>
          </p:cNvSpPr>
          <p:nvPr/>
        </p:nvSpPr>
        <p:spPr bwMode="auto">
          <a:xfrm>
            <a:off x="2125663" y="1289050"/>
            <a:ext cx="71437"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4" name="Rectangle 96"/>
          <p:cNvSpPr>
            <a:spLocks noChangeArrowheads="1"/>
          </p:cNvSpPr>
          <p:nvPr/>
        </p:nvSpPr>
        <p:spPr bwMode="auto">
          <a:xfrm>
            <a:off x="2233613" y="1270000"/>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55" name="Rectangle 97"/>
          <p:cNvSpPr>
            <a:spLocks noChangeArrowheads="1"/>
          </p:cNvSpPr>
          <p:nvPr/>
        </p:nvSpPr>
        <p:spPr bwMode="auto">
          <a:xfrm>
            <a:off x="2230438" y="1266825"/>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6" name="Rectangle 98"/>
          <p:cNvSpPr>
            <a:spLocks noChangeArrowheads="1"/>
          </p:cNvSpPr>
          <p:nvPr/>
        </p:nvSpPr>
        <p:spPr bwMode="auto">
          <a:xfrm>
            <a:off x="2333625" y="1255713"/>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57" name="Rectangle 99"/>
          <p:cNvSpPr>
            <a:spLocks noChangeArrowheads="1"/>
          </p:cNvSpPr>
          <p:nvPr/>
        </p:nvSpPr>
        <p:spPr bwMode="auto">
          <a:xfrm>
            <a:off x="2330450" y="1252538"/>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8" name="Rectangle 100"/>
          <p:cNvSpPr>
            <a:spLocks noChangeArrowheads="1"/>
          </p:cNvSpPr>
          <p:nvPr/>
        </p:nvSpPr>
        <p:spPr bwMode="auto">
          <a:xfrm>
            <a:off x="2433638" y="1236663"/>
            <a:ext cx="65087"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59" name="Rectangle 101"/>
          <p:cNvSpPr>
            <a:spLocks noChangeArrowheads="1"/>
          </p:cNvSpPr>
          <p:nvPr/>
        </p:nvSpPr>
        <p:spPr bwMode="auto">
          <a:xfrm>
            <a:off x="2430463" y="1233488"/>
            <a:ext cx="71437"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0" name="Rectangle 102"/>
          <p:cNvSpPr>
            <a:spLocks noChangeArrowheads="1"/>
          </p:cNvSpPr>
          <p:nvPr/>
        </p:nvSpPr>
        <p:spPr bwMode="auto">
          <a:xfrm>
            <a:off x="2638425" y="1193800"/>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61" name="Rectangle 103"/>
          <p:cNvSpPr>
            <a:spLocks noChangeArrowheads="1"/>
          </p:cNvSpPr>
          <p:nvPr/>
        </p:nvSpPr>
        <p:spPr bwMode="auto">
          <a:xfrm>
            <a:off x="2635250" y="1190625"/>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2" name="Rectangle 104"/>
          <p:cNvSpPr>
            <a:spLocks noChangeArrowheads="1"/>
          </p:cNvSpPr>
          <p:nvPr/>
        </p:nvSpPr>
        <p:spPr bwMode="auto">
          <a:xfrm>
            <a:off x="2843213" y="1144588"/>
            <a:ext cx="63500" cy="650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63" name="Rectangle 105"/>
          <p:cNvSpPr>
            <a:spLocks noChangeArrowheads="1"/>
          </p:cNvSpPr>
          <p:nvPr/>
        </p:nvSpPr>
        <p:spPr bwMode="auto">
          <a:xfrm>
            <a:off x="2840038" y="1141413"/>
            <a:ext cx="69850" cy="7143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4" name="Rectangle 106"/>
          <p:cNvSpPr>
            <a:spLocks noChangeArrowheads="1"/>
          </p:cNvSpPr>
          <p:nvPr/>
        </p:nvSpPr>
        <p:spPr bwMode="auto">
          <a:xfrm>
            <a:off x="3043238" y="1103313"/>
            <a:ext cx="65087"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65" name="Rectangle 107"/>
          <p:cNvSpPr>
            <a:spLocks noChangeArrowheads="1"/>
          </p:cNvSpPr>
          <p:nvPr/>
        </p:nvSpPr>
        <p:spPr bwMode="auto">
          <a:xfrm>
            <a:off x="3040063" y="1100138"/>
            <a:ext cx="71437"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6" name="Rectangle 108"/>
          <p:cNvSpPr>
            <a:spLocks noChangeArrowheads="1"/>
          </p:cNvSpPr>
          <p:nvPr/>
        </p:nvSpPr>
        <p:spPr bwMode="auto">
          <a:xfrm>
            <a:off x="3248025" y="1090613"/>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67" name="Rectangle 109"/>
          <p:cNvSpPr>
            <a:spLocks noChangeArrowheads="1"/>
          </p:cNvSpPr>
          <p:nvPr/>
        </p:nvSpPr>
        <p:spPr bwMode="auto">
          <a:xfrm>
            <a:off x="3244850" y="1087438"/>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8" name="Rectangle 110"/>
          <p:cNvSpPr>
            <a:spLocks noChangeArrowheads="1"/>
          </p:cNvSpPr>
          <p:nvPr/>
        </p:nvSpPr>
        <p:spPr bwMode="auto">
          <a:xfrm>
            <a:off x="3449638" y="1087438"/>
            <a:ext cx="63500"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69" name="Rectangle 111"/>
          <p:cNvSpPr>
            <a:spLocks noChangeArrowheads="1"/>
          </p:cNvSpPr>
          <p:nvPr/>
        </p:nvSpPr>
        <p:spPr bwMode="auto">
          <a:xfrm>
            <a:off x="3446463" y="1084263"/>
            <a:ext cx="69850" cy="69850"/>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0" name="Rectangle 113"/>
          <p:cNvSpPr>
            <a:spLocks noChangeArrowheads="1"/>
          </p:cNvSpPr>
          <p:nvPr/>
        </p:nvSpPr>
        <p:spPr bwMode="auto">
          <a:xfrm>
            <a:off x="477838" y="264636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0</a:t>
            </a:r>
            <a:endParaRPr lang="en-US"/>
          </a:p>
        </p:txBody>
      </p:sp>
      <p:sp>
        <p:nvSpPr>
          <p:cNvPr id="11371" name="Rectangle 114"/>
          <p:cNvSpPr>
            <a:spLocks noChangeArrowheads="1"/>
          </p:cNvSpPr>
          <p:nvPr/>
        </p:nvSpPr>
        <p:spPr bwMode="auto">
          <a:xfrm>
            <a:off x="477838" y="247173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1</a:t>
            </a:r>
            <a:endParaRPr lang="en-US"/>
          </a:p>
        </p:txBody>
      </p:sp>
      <p:sp>
        <p:nvSpPr>
          <p:cNvPr id="11372" name="Rectangle 115"/>
          <p:cNvSpPr>
            <a:spLocks noChangeArrowheads="1"/>
          </p:cNvSpPr>
          <p:nvPr/>
        </p:nvSpPr>
        <p:spPr bwMode="auto">
          <a:xfrm>
            <a:off x="477838" y="2298700"/>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2</a:t>
            </a:r>
            <a:endParaRPr lang="en-US"/>
          </a:p>
        </p:txBody>
      </p:sp>
      <p:sp>
        <p:nvSpPr>
          <p:cNvPr id="11373" name="Rectangle 116"/>
          <p:cNvSpPr>
            <a:spLocks noChangeArrowheads="1"/>
          </p:cNvSpPr>
          <p:nvPr/>
        </p:nvSpPr>
        <p:spPr bwMode="auto">
          <a:xfrm>
            <a:off x="477838" y="2127250"/>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3</a:t>
            </a:r>
            <a:endParaRPr lang="en-US"/>
          </a:p>
        </p:txBody>
      </p:sp>
      <p:sp>
        <p:nvSpPr>
          <p:cNvPr id="11374" name="Rectangle 117"/>
          <p:cNvSpPr>
            <a:spLocks noChangeArrowheads="1"/>
          </p:cNvSpPr>
          <p:nvPr/>
        </p:nvSpPr>
        <p:spPr bwMode="auto">
          <a:xfrm>
            <a:off x="477838" y="19542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4</a:t>
            </a:r>
            <a:endParaRPr lang="en-US"/>
          </a:p>
        </p:txBody>
      </p:sp>
      <p:sp>
        <p:nvSpPr>
          <p:cNvPr id="11375" name="Rectangle 118"/>
          <p:cNvSpPr>
            <a:spLocks noChangeArrowheads="1"/>
          </p:cNvSpPr>
          <p:nvPr/>
        </p:nvSpPr>
        <p:spPr bwMode="auto">
          <a:xfrm>
            <a:off x="477838" y="177958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5</a:t>
            </a:r>
            <a:endParaRPr lang="en-US"/>
          </a:p>
        </p:txBody>
      </p:sp>
      <p:sp>
        <p:nvSpPr>
          <p:cNvPr id="11376" name="Rectangle 119"/>
          <p:cNvSpPr>
            <a:spLocks noChangeArrowheads="1"/>
          </p:cNvSpPr>
          <p:nvPr/>
        </p:nvSpPr>
        <p:spPr bwMode="auto">
          <a:xfrm>
            <a:off x="477838" y="1606550"/>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6</a:t>
            </a:r>
            <a:endParaRPr lang="en-US"/>
          </a:p>
        </p:txBody>
      </p:sp>
      <p:sp>
        <p:nvSpPr>
          <p:cNvPr id="11377" name="Rectangle 120"/>
          <p:cNvSpPr>
            <a:spLocks noChangeArrowheads="1"/>
          </p:cNvSpPr>
          <p:nvPr/>
        </p:nvSpPr>
        <p:spPr bwMode="auto">
          <a:xfrm>
            <a:off x="477838" y="14335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7</a:t>
            </a:r>
            <a:endParaRPr lang="en-US"/>
          </a:p>
        </p:txBody>
      </p:sp>
      <p:sp>
        <p:nvSpPr>
          <p:cNvPr id="11378" name="Rectangle 121"/>
          <p:cNvSpPr>
            <a:spLocks noChangeArrowheads="1"/>
          </p:cNvSpPr>
          <p:nvPr/>
        </p:nvSpPr>
        <p:spPr bwMode="auto">
          <a:xfrm>
            <a:off x="477838" y="126206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8</a:t>
            </a:r>
            <a:endParaRPr lang="en-US"/>
          </a:p>
        </p:txBody>
      </p:sp>
      <p:sp>
        <p:nvSpPr>
          <p:cNvPr id="11379" name="Rectangle 122"/>
          <p:cNvSpPr>
            <a:spLocks noChangeArrowheads="1"/>
          </p:cNvSpPr>
          <p:nvPr/>
        </p:nvSpPr>
        <p:spPr bwMode="auto">
          <a:xfrm>
            <a:off x="477838" y="1089025"/>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9</a:t>
            </a:r>
            <a:endParaRPr lang="en-US"/>
          </a:p>
        </p:txBody>
      </p:sp>
      <p:sp>
        <p:nvSpPr>
          <p:cNvPr id="11380" name="Rectangle 123"/>
          <p:cNvSpPr>
            <a:spLocks noChangeArrowheads="1"/>
          </p:cNvSpPr>
          <p:nvPr/>
        </p:nvSpPr>
        <p:spPr bwMode="auto">
          <a:xfrm>
            <a:off x="411163" y="914400"/>
            <a:ext cx="1397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10</a:t>
            </a:r>
            <a:endParaRPr lang="en-US"/>
          </a:p>
        </p:txBody>
      </p:sp>
      <p:sp>
        <p:nvSpPr>
          <p:cNvPr id="11381" name="Rectangle 124"/>
          <p:cNvSpPr>
            <a:spLocks noChangeArrowheads="1"/>
          </p:cNvSpPr>
          <p:nvPr/>
        </p:nvSpPr>
        <p:spPr bwMode="auto">
          <a:xfrm>
            <a:off x="609600" y="2838450"/>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0</a:t>
            </a:r>
            <a:endParaRPr lang="en-US"/>
          </a:p>
        </p:txBody>
      </p:sp>
      <p:sp>
        <p:nvSpPr>
          <p:cNvPr id="11382" name="Rectangle 125"/>
          <p:cNvSpPr>
            <a:spLocks noChangeArrowheads="1"/>
          </p:cNvSpPr>
          <p:nvPr/>
        </p:nvSpPr>
        <p:spPr bwMode="auto">
          <a:xfrm>
            <a:off x="1624013" y="2838450"/>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5</a:t>
            </a:r>
            <a:endParaRPr lang="en-US"/>
          </a:p>
        </p:txBody>
      </p:sp>
      <p:sp>
        <p:nvSpPr>
          <p:cNvPr id="11383" name="Rectangle 126"/>
          <p:cNvSpPr>
            <a:spLocks noChangeArrowheads="1"/>
          </p:cNvSpPr>
          <p:nvPr/>
        </p:nvSpPr>
        <p:spPr bwMode="auto">
          <a:xfrm>
            <a:off x="2605088" y="2838450"/>
            <a:ext cx="1397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10</a:t>
            </a:r>
            <a:endParaRPr lang="en-US"/>
          </a:p>
        </p:txBody>
      </p:sp>
      <p:sp>
        <p:nvSpPr>
          <p:cNvPr id="11384" name="Rectangle 127"/>
          <p:cNvSpPr>
            <a:spLocks noChangeArrowheads="1"/>
          </p:cNvSpPr>
          <p:nvPr/>
        </p:nvSpPr>
        <p:spPr bwMode="auto">
          <a:xfrm>
            <a:off x="3621088" y="2838450"/>
            <a:ext cx="1397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rPr>
              <a:t>15</a:t>
            </a:r>
            <a:endParaRPr lang="en-US"/>
          </a:p>
        </p:txBody>
      </p:sp>
      <p:sp>
        <p:nvSpPr>
          <p:cNvPr id="11385" name="Rectangle 128"/>
          <p:cNvSpPr>
            <a:spLocks noChangeArrowheads="1"/>
          </p:cNvSpPr>
          <p:nvPr/>
        </p:nvSpPr>
        <p:spPr bwMode="auto">
          <a:xfrm>
            <a:off x="1223963" y="3063875"/>
            <a:ext cx="17033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Light Intensity (arb units)</a:t>
            </a:r>
            <a:endParaRPr lang="en-US" sz="1300"/>
          </a:p>
        </p:txBody>
      </p:sp>
      <p:sp>
        <p:nvSpPr>
          <p:cNvPr id="11386" name="Rectangle 129"/>
          <p:cNvSpPr>
            <a:spLocks noChangeArrowheads="1"/>
          </p:cNvSpPr>
          <p:nvPr/>
        </p:nvSpPr>
        <p:spPr bwMode="auto">
          <a:xfrm rot="-5400000">
            <a:off x="-366712" y="1487488"/>
            <a:ext cx="14049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Preamp Output (mV)</a:t>
            </a:r>
            <a:endParaRPr lang="en-US" sz="1300"/>
          </a:p>
        </p:txBody>
      </p:sp>
      <p:grpSp>
        <p:nvGrpSpPr>
          <p:cNvPr id="11387" name="Group 140"/>
          <p:cNvGrpSpPr>
            <a:grpSpLocks/>
          </p:cNvGrpSpPr>
          <p:nvPr/>
        </p:nvGrpSpPr>
        <p:grpSpPr bwMode="auto">
          <a:xfrm>
            <a:off x="2352675" y="1620838"/>
            <a:ext cx="1287463" cy="446087"/>
            <a:chOff x="2610" y="1459"/>
            <a:chExt cx="811" cy="281"/>
          </a:xfrm>
        </p:grpSpPr>
        <p:sp>
          <p:nvSpPr>
            <p:cNvPr id="11595" name="Rectangle 130"/>
            <p:cNvSpPr>
              <a:spLocks noChangeArrowheads="1"/>
            </p:cNvSpPr>
            <p:nvPr/>
          </p:nvSpPr>
          <p:spPr bwMode="auto">
            <a:xfrm>
              <a:off x="2610" y="1459"/>
              <a:ext cx="506"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96" name="Line 132"/>
            <p:cNvSpPr>
              <a:spLocks noChangeShapeType="1"/>
            </p:cNvSpPr>
            <p:nvPr/>
          </p:nvSpPr>
          <p:spPr bwMode="auto">
            <a:xfrm>
              <a:off x="2631" y="1517"/>
              <a:ext cx="184"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97" name="Freeform 133"/>
            <p:cNvSpPr>
              <a:spLocks/>
            </p:cNvSpPr>
            <p:nvPr/>
          </p:nvSpPr>
          <p:spPr bwMode="auto">
            <a:xfrm>
              <a:off x="2707" y="1501"/>
              <a:ext cx="39" cy="39"/>
            </a:xfrm>
            <a:custGeom>
              <a:avLst/>
              <a:gdLst>
                <a:gd name="T0" fmla="*/ 20 w 39"/>
                <a:gd name="T1" fmla="*/ 0 h 39"/>
                <a:gd name="T2" fmla="*/ 39 w 39"/>
                <a:gd name="T3" fmla="*/ 19 h 39"/>
                <a:gd name="T4" fmla="*/ 20 w 39"/>
                <a:gd name="T5" fmla="*/ 39 h 39"/>
                <a:gd name="T6" fmla="*/ 0 w 39"/>
                <a:gd name="T7" fmla="*/ 19 h 39"/>
                <a:gd name="T8" fmla="*/ 20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19"/>
                  </a:lnTo>
                  <a:lnTo>
                    <a:pt x="20" y="39"/>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8" name="Freeform 134"/>
            <p:cNvSpPr>
              <a:spLocks/>
            </p:cNvSpPr>
            <p:nvPr/>
          </p:nvSpPr>
          <p:spPr bwMode="auto">
            <a:xfrm>
              <a:off x="2704" y="1497"/>
              <a:ext cx="38" cy="39"/>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99" name="Rectangle 135"/>
            <p:cNvSpPr>
              <a:spLocks noChangeArrowheads="1"/>
            </p:cNvSpPr>
            <p:nvPr/>
          </p:nvSpPr>
          <p:spPr bwMode="auto">
            <a:xfrm>
              <a:off x="2838" y="1485"/>
              <a:ext cx="58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Air Off (flat)</a:t>
              </a:r>
              <a:endParaRPr lang="en-US" sz="1400"/>
            </a:p>
          </p:txBody>
        </p:sp>
        <p:sp>
          <p:nvSpPr>
            <p:cNvPr id="11600" name="Line 136"/>
            <p:cNvSpPr>
              <a:spLocks noChangeShapeType="1"/>
            </p:cNvSpPr>
            <p:nvPr/>
          </p:nvSpPr>
          <p:spPr bwMode="auto">
            <a:xfrm>
              <a:off x="2631" y="1638"/>
              <a:ext cx="184"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01" name="Rectangle 137"/>
            <p:cNvSpPr>
              <a:spLocks noChangeArrowheads="1"/>
            </p:cNvSpPr>
            <p:nvPr/>
          </p:nvSpPr>
          <p:spPr bwMode="auto">
            <a:xfrm>
              <a:off x="2706" y="1620"/>
              <a:ext cx="40" cy="4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602" name="Rectangle 138"/>
            <p:cNvSpPr>
              <a:spLocks noChangeArrowheads="1"/>
            </p:cNvSpPr>
            <p:nvPr/>
          </p:nvSpPr>
          <p:spPr bwMode="auto">
            <a:xfrm>
              <a:off x="2704" y="1618"/>
              <a:ext cx="44" cy="4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603" name="Rectangle 139"/>
            <p:cNvSpPr>
              <a:spLocks noChangeArrowheads="1"/>
            </p:cNvSpPr>
            <p:nvPr/>
          </p:nvSpPr>
          <p:spPr bwMode="auto">
            <a:xfrm>
              <a:off x="2838" y="1606"/>
              <a:ext cx="31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Air On</a:t>
              </a:r>
              <a:endParaRPr lang="en-US" sz="1400"/>
            </a:p>
          </p:txBody>
        </p:sp>
      </p:grpSp>
      <p:grpSp>
        <p:nvGrpSpPr>
          <p:cNvPr id="11388" name="Group 474"/>
          <p:cNvGrpSpPr>
            <a:grpSpLocks/>
          </p:cNvGrpSpPr>
          <p:nvPr/>
        </p:nvGrpSpPr>
        <p:grpSpPr bwMode="auto">
          <a:xfrm>
            <a:off x="4573588" y="850900"/>
            <a:ext cx="3602037" cy="2586038"/>
            <a:chOff x="161" y="2208"/>
            <a:chExt cx="2269" cy="1629"/>
          </a:xfrm>
        </p:grpSpPr>
        <p:sp>
          <p:nvSpPr>
            <p:cNvPr id="11476" name="Rectangle 234"/>
            <p:cNvSpPr>
              <a:spLocks noChangeArrowheads="1"/>
            </p:cNvSpPr>
            <p:nvPr/>
          </p:nvSpPr>
          <p:spPr bwMode="auto">
            <a:xfrm>
              <a:off x="440" y="2268"/>
              <a:ext cx="1931" cy="1154"/>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7" name="Line 236"/>
            <p:cNvSpPr>
              <a:spLocks noChangeShapeType="1"/>
            </p:cNvSpPr>
            <p:nvPr/>
          </p:nvSpPr>
          <p:spPr bwMode="auto">
            <a:xfrm>
              <a:off x="418" y="3426"/>
              <a:ext cx="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8" name="Line 237"/>
            <p:cNvSpPr>
              <a:spLocks noChangeShapeType="1"/>
            </p:cNvSpPr>
            <p:nvPr/>
          </p:nvSpPr>
          <p:spPr bwMode="auto">
            <a:xfrm>
              <a:off x="418" y="3195"/>
              <a:ext cx="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9" name="Line 238"/>
            <p:cNvSpPr>
              <a:spLocks noChangeShapeType="1"/>
            </p:cNvSpPr>
            <p:nvPr/>
          </p:nvSpPr>
          <p:spPr bwMode="auto">
            <a:xfrm>
              <a:off x="418" y="2965"/>
              <a:ext cx="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0" name="Line 239"/>
            <p:cNvSpPr>
              <a:spLocks noChangeShapeType="1"/>
            </p:cNvSpPr>
            <p:nvPr/>
          </p:nvSpPr>
          <p:spPr bwMode="auto">
            <a:xfrm>
              <a:off x="418" y="2733"/>
              <a:ext cx="25"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1" name="Line 240"/>
            <p:cNvSpPr>
              <a:spLocks noChangeShapeType="1"/>
            </p:cNvSpPr>
            <p:nvPr/>
          </p:nvSpPr>
          <p:spPr bwMode="auto">
            <a:xfrm>
              <a:off x="418" y="2503"/>
              <a:ext cx="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2" name="Line 241"/>
            <p:cNvSpPr>
              <a:spLocks noChangeShapeType="1"/>
            </p:cNvSpPr>
            <p:nvPr/>
          </p:nvSpPr>
          <p:spPr bwMode="auto">
            <a:xfrm>
              <a:off x="418" y="2272"/>
              <a:ext cx="25"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3" name="Line 243"/>
            <p:cNvSpPr>
              <a:spLocks noChangeShapeType="1"/>
            </p:cNvSpPr>
            <p:nvPr/>
          </p:nvSpPr>
          <p:spPr bwMode="auto">
            <a:xfrm flipV="1">
              <a:off x="443" y="3426"/>
              <a:ext cx="1" cy="2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4" name="Line 244"/>
            <p:cNvSpPr>
              <a:spLocks noChangeShapeType="1"/>
            </p:cNvSpPr>
            <p:nvPr/>
          </p:nvSpPr>
          <p:spPr bwMode="auto">
            <a:xfrm flipV="1">
              <a:off x="1087" y="3426"/>
              <a:ext cx="1" cy="2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5" name="Line 245"/>
            <p:cNvSpPr>
              <a:spLocks noChangeShapeType="1"/>
            </p:cNvSpPr>
            <p:nvPr/>
          </p:nvSpPr>
          <p:spPr bwMode="auto">
            <a:xfrm flipV="1">
              <a:off x="1732" y="3426"/>
              <a:ext cx="2" cy="2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6" name="Line 246"/>
            <p:cNvSpPr>
              <a:spLocks noChangeShapeType="1"/>
            </p:cNvSpPr>
            <p:nvPr/>
          </p:nvSpPr>
          <p:spPr bwMode="auto">
            <a:xfrm flipV="1">
              <a:off x="2375" y="3426"/>
              <a:ext cx="1" cy="2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7" name="Freeform 247"/>
            <p:cNvSpPr>
              <a:spLocks/>
            </p:cNvSpPr>
            <p:nvPr/>
          </p:nvSpPr>
          <p:spPr bwMode="auto">
            <a:xfrm>
              <a:off x="440" y="2366"/>
              <a:ext cx="1802" cy="864"/>
            </a:xfrm>
            <a:custGeom>
              <a:avLst/>
              <a:gdLst>
                <a:gd name="T0" fmla="*/ 0 w 1711"/>
                <a:gd name="T1" fmla="*/ 1087 h 687"/>
                <a:gd name="T2" fmla="*/ 271 w 1711"/>
                <a:gd name="T3" fmla="*/ 1056 h 687"/>
                <a:gd name="T4" fmla="*/ 338 w 1711"/>
                <a:gd name="T5" fmla="*/ 990 h 687"/>
                <a:gd name="T6" fmla="*/ 405 w 1711"/>
                <a:gd name="T7" fmla="*/ 904 h 687"/>
                <a:gd name="T8" fmla="*/ 475 w 1711"/>
                <a:gd name="T9" fmla="*/ 792 h 687"/>
                <a:gd name="T10" fmla="*/ 542 w 1711"/>
                <a:gd name="T11" fmla="*/ 677 h 687"/>
                <a:gd name="T12" fmla="*/ 611 w 1711"/>
                <a:gd name="T13" fmla="*/ 601 h 687"/>
                <a:gd name="T14" fmla="*/ 676 w 1711"/>
                <a:gd name="T15" fmla="*/ 404 h 687"/>
                <a:gd name="T16" fmla="*/ 746 w 1711"/>
                <a:gd name="T17" fmla="*/ 303 h 687"/>
                <a:gd name="T18" fmla="*/ 813 w 1711"/>
                <a:gd name="T19" fmla="*/ 231 h 687"/>
                <a:gd name="T20" fmla="*/ 882 w 1711"/>
                <a:gd name="T21" fmla="*/ 208 h 687"/>
                <a:gd name="T22" fmla="*/ 950 w 1711"/>
                <a:gd name="T23" fmla="*/ 189 h 687"/>
                <a:gd name="T24" fmla="*/ 1017 w 1711"/>
                <a:gd name="T25" fmla="*/ 172 h 687"/>
                <a:gd name="T26" fmla="*/ 1084 w 1711"/>
                <a:gd name="T27" fmla="*/ 155 h 687"/>
                <a:gd name="T28" fmla="*/ 1151 w 1711"/>
                <a:gd name="T29" fmla="*/ 146 h 687"/>
                <a:gd name="T30" fmla="*/ 1221 w 1711"/>
                <a:gd name="T31" fmla="*/ 122 h 687"/>
                <a:gd name="T32" fmla="*/ 1357 w 1711"/>
                <a:gd name="T33" fmla="*/ 93 h 687"/>
                <a:gd name="T34" fmla="*/ 1490 w 1711"/>
                <a:gd name="T35" fmla="*/ 57 h 687"/>
                <a:gd name="T36" fmla="*/ 1627 w 1711"/>
                <a:gd name="T37" fmla="*/ 30 h 687"/>
                <a:gd name="T38" fmla="*/ 1764 w 1711"/>
                <a:gd name="T39" fmla="*/ 4 h 687"/>
                <a:gd name="T40" fmla="*/ 1898 w 1711"/>
                <a:gd name="T41" fmla="*/ 0 h 6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11" h="687">
                  <a:moveTo>
                    <a:pt x="0" y="687"/>
                  </a:moveTo>
                  <a:lnTo>
                    <a:pt x="244" y="668"/>
                  </a:lnTo>
                  <a:lnTo>
                    <a:pt x="305" y="626"/>
                  </a:lnTo>
                  <a:lnTo>
                    <a:pt x="366" y="572"/>
                  </a:lnTo>
                  <a:lnTo>
                    <a:pt x="428" y="501"/>
                  </a:lnTo>
                  <a:lnTo>
                    <a:pt x="489" y="428"/>
                  </a:lnTo>
                  <a:lnTo>
                    <a:pt x="551" y="380"/>
                  </a:lnTo>
                  <a:lnTo>
                    <a:pt x="610" y="255"/>
                  </a:lnTo>
                  <a:lnTo>
                    <a:pt x="672" y="192"/>
                  </a:lnTo>
                  <a:lnTo>
                    <a:pt x="733" y="146"/>
                  </a:lnTo>
                  <a:lnTo>
                    <a:pt x="795" y="131"/>
                  </a:lnTo>
                  <a:lnTo>
                    <a:pt x="856" y="119"/>
                  </a:lnTo>
                  <a:lnTo>
                    <a:pt x="917" y="109"/>
                  </a:lnTo>
                  <a:lnTo>
                    <a:pt x="977" y="98"/>
                  </a:lnTo>
                  <a:lnTo>
                    <a:pt x="1038" y="92"/>
                  </a:lnTo>
                  <a:lnTo>
                    <a:pt x="1100" y="77"/>
                  </a:lnTo>
                  <a:lnTo>
                    <a:pt x="1223" y="59"/>
                  </a:lnTo>
                  <a:lnTo>
                    <a:pt x="1344" y="36"/>
                  </a:lnTo>
                  <a:lnTo>
                    <a:pt x="1467" y="19"/>
                  </a:lnTo>
                  <a:lnTo>
                    <a:pt x="1590" y="2"/>
                  </a:lnTo>
                  <a:lnTo>
                    <a:pt x="1711" y="0"/>
                  </a:lnTo>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8" name="Freeform 248"/>
            <p:cNvSpPr>
              <a:spLocks/>
            </p:cNvSpPr>
            <p:nvPr/>
          </p:nvSpPr>
          <p:spPr bwMode="auto">
            <a:xfrm>
              <a:off x="440" y="2364"/>
              <a:ext cx="1802" cy="861"/>
            </a:xfrm>
            <a:custGeom>
              <a:avLst/>
              <a:gdLst>
                <a:gd name="T0" fmla="*/ 0 w 1711"/>
                <a:gd name="T1" fmla="*/ 1082 h 685"/>
                <a:gd name="T2" fmla="*/ 271 w 1711"/>
                <a:gd name="T3" fmla="*/ 1050 h 685"/>
                <a:gd name="T4" fmla="*/ 338 w 1711"/>
                <a:gd name="T5" fmla="*/ 983 h 685"/>
                <a:gd name="T6" fmla="*/ 405 w 1711"/>
                <a:gd name="T7" fmla="*/ 897 h 685"/>
                <a:gd name="T8" fmla="*/ 475 w 1711"/>
                <a:gd name="T9" fmla="*/ 786 h 685"/>
                <a:gd name="T10" fmla="*/ 542 w 1711"/>
                <a:gd name="T11" fmla="*/ 666 h 685"/>
                <a:gd name="T12" fmla="*/ 611 w 1711"/>
                <a:gd name="T13" fmla="*/ 591 h 685"/>
                <a:gd name="T14" fmla="*/ 676 w 1711"/>
                <a:gd name="T15" fmla="*/ 392 h 685"/>
                <a:gd name="T16" fmla="*/ 746 w 1711"/>
                <a:gd name="T17" fmla="*/ 294 h 685"/>
                <a:gd name="T18" fmla="*/ 813 w 1711"/>
                <a:gd name="T19" fmla="*/ 228 h 685"/>
                <a:gd name="T20" fmla="*/ 882 w 1711"/>
                <a:gd name="T21" fmla="*/ 207 h 685"/>
                <a:gd name="T22" fmla="*/ 950 w 1711"/>
                <a:gd name="T23" fmla="*/ 189 h 685"/>
                <a:gd name="T24" fmla="*/ 1017 w 1711"/>
                <a:gd name="T25" fmla="*/ 172 h 685"/>
                <a:gd name="T26" fmla="*/ 1084 w 1711"/>
                <a:gd name="T27" fmla="*/ 158 h 685"/>
                <a:gd name="T28" fmla="*/ 1151 w 1711"/>
                <a:gd name="T29" fmla="*/ 146 h 685"/>
                <a:gd name="T30" fmla="*/ 1221 w 1711"/>
                <a:gd name="T31" fmla="*/ 124 h 685"/>
                <a:gd name="T32" fmla="*/ 1357 w 1711"/>
                <a:gd name="T33" fmla="*/ 97 h 685"/>
                <a:gd name="T34" fmla="*/ 1490 w 1711"/>
                <a:gd name="T35" fmla="*/ 59 h 685"/>
                <a:gd name="T36" fmla="*/ 1627 w 1711"/>
                <a:gd name="T37" fmla="*/ 33 h 685"/>
                <a:gd name="T38" fmla="*/ 1764 w 1711"/>
                <a:gd name="T39" fmla="*/ 4 h 685"/>
                <a:gd name="T40" fmla="*/ 1898 w 1711"/>
                <a:gd name="T41" fmla="*/ 0 h 6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11" h="685">
                  <a:moveTo>
                    <a:pt x="0" y="685"/>
                  </a:moveTo>
                  <a:lnTo>
                    <a:pt x="244" y="664"/>
                  </a:lnTo>
                  <a:lnTo>
                    <a:pt x="305" y="622"/>
                  </a:lnTo>
                  <a:lnTo>
                    <a:pt x="366" y="568"/>
                  </a:lnTo>
                  <a:lnTo>
                    <a:pt x="428" y="497"/>
                  </a:lnTo>
                  <a:lnTo>
                    <a:pt x="489" y="422"/>
                  </a:lnTo>
                  <a:lnTo>
                    <a:pt x="551" y="374"/>
                  </a:lnTo>
                  <a:lnTo>
                    <a:pt x="610" y="248"/>
                  </a:lnTo>
                  <a:lnTo>
                    <a:pt x="672" y="186"/>
                  </a:lnTo>
                  <a:lnTo>
                    <a:pt x="733" y="144"/>
                  </a:lnTo>
                  <a:lnTo>
                    <a:pt x="795" y="131"/>
                  </a:lnTo>
                  <a:lnTo>
                    <a:pt x="856" y="119"/>
                  </a:lnTo>
                  <a:lnTo>
                    <a:pt x="917" y="109"/>
                  </a:lnTo>
                  <a:lnTo>
                    <a:pt x="977" y="100"/>
                  </a:lnTo>
                  <a:lnTo>
                    <a:pt x="1038" y="92"/>
                  </a:lnTo>
                  <a:lnTo>
                    <a:pt x="1100" y="79"/>
                  </a:lnTo>
                  <a:lnTo>
                    <a:pt x="1223" y="61"/>
                  </a:lnTo>
                  <a:lnTo>
                    <a:pt x="1344" y="37"/>
                  </a:lnTo>
                  <a:lnTo>
                    <a:pt x="1467" y="21"/>
                  </a:lnTo>
                  <a:lnTo>
                    <a:pt x="1590" y="2"/>
                  </a:lnTo>
                  <a:lnTo>
                    <a:pt x="1711" y="0"/>
                  </a:lnTo>
                </a:path>
              </a:pathLst>
            </a:custGeom>
            <a:noFill/>
            <a:ln w="127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9" name="Freeform 249"/>
            <p:cNvSpPr>
              <a:spLocks/>
            </p:cNvSpPr>
            <p:nvPr/>
          </p:nvSpPr>
          <p:spPr bwMode="auto">
            <a:xfrm>
              <a:off x="423" y="3211"/>
              <a:ext cx="41" cy="48"/>
            </a:xfrm>
            <a:custGeom>
              <a:avLst/>
              <a:gdLst>
                <a:gd name="T0" fmla="*/ 21 w 39"/>
                <a:gd name="T1" fmla="*/ 0 h 38"/>
                <a:gd name="T2" fmla="*/ 43 w 39"/>
                <a:gd name="T3" fmla="*/ 30 h 38"/>
                <a:gd name="T4" fmla="*/ 21 w 39"/>
                <a:gd name="T5" fmla="*/ 61 h 38"/>
                <a:gd name="T6" fmla="*/ 0 w 39"/>
                <a:gd name="T7" fmla="*/ 30 h 38"/>
                <a:gd name="T8" fmla="*/ 21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90" name="Freeform 250"/>
            <p:cNvSpPr>
              <a:spLocks/>
            </p:cNvSpPr>
            <p:nvPr/>
          </p:nvSpPr>
          <p:spPr bwMode="auto">
            <a:xfrm>
              <a:off x="418" y="3206"/>
              <a:ext cx="42" cy="49"/>
            </a:xfrm>
            <a:custGeom>
              <a:avLst/>
              <a:gdLst>
                <a:gd name="T0" fmla="*/ 24 w 39"/>
                <a:gd name="T1" fmla="*/ 0 h 39"/>
                <a:gd name="T2" fmla="*/ 45 w 39"/>
                <a:gd name="T3" fmla="*/ 30 h 39"/>
                <a:gd name="T4" fmla="*/ 24 w 39"/>
                <a:gd name="T5" fmla="*/ 62 h 39"/>
                <a:gd name="T6" fmla="*/ 0 w 39"/>
                <a:gd name="T7" fmla="*/ 30 h 39"/>
                <a:gd name="T8" fmla="*/ 24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19"/>
                  </a:lnTo>
                  <a:lnTo>
                    <a:pt x="20" y="39"/>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1" name="Freeform 251"/>
            <p:cNvSpPr>
              <a:spLocks/>
            </p:cNvSpPr>
            <p:nvPr/>
          </p:nvSpPr>
          <p:spPr bwMode="auto">
            <a:xfrm>
              <a:off x="680" y="3188"/>
              <a:ext cx="41" cy="46"/>
            </a:xfrm>
            <a:custGeom>
              <a:avLst/>
              <a:gdLst>
                <a:gd name="T0" fmla="*/ 21 w 39"/>
                <a:gd name="T1" fmla="*/ 0 h 38"/>
                <a:gd name="T2" fmla="*/ 43 w 39"/>
                <a:gd name="T3" fmla="*/ 28 h 38"/>
                <a:gd name="T4" fmla="*/ 21 w 39"/>
                <a:gd name="T5" fmla="*/ 56 h 38"/>
                <a:gd name="T6" fmla="*/ 0 w 39"/>
                <a:gd name="T7" fmla="*/ 28 h 38"/>
                <a:gd name="T8" fmla="*/ 21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92" name="Freeform 252"/>
            <p:cNvSpPr>
              <a:spLocks/>
            </p:cNvSpPr>
            <p:nvPr/>
          </p:nvSpPr>
          <p:spPr bwMode="auto">
            <a:xfrm>
              <a:off x="676" y="3182"/>
              <a:ext cx="41" cy="48"/>
            </a:xfrm>
            <a:custGeom>
              <a:avLst/>
              <a:gdLst>
                <a:gd name="T0" fmla="*/ 22 w 39"/>
                <a:gd name="T1" fmla="*/ 0 h 38"/>
                <a:gd name="T2" fmla="*/ 43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3" name="Freeform 253"/>
            <p:cNvSpPr>
              <a:spLocks/>
            </p:cNvSpPr>
            <p:nvPr/>
          </p:nvSpPr>
          <p:spPr bwMode="auto">
            <a:xfrm>
              <a:off x="745" y="3135"/>
              <a:ext cx="40" cy="47"/>
            </a:xfrm>
            <a:custGeom>
              <a:avLst/>
              <a:gdLst>
                <a:gd name="T0" fmla="*/ 21 w 38"/>
                <a:gd name="T1" fmla="*/ 0 h 38"/>
                <a:gd name="T2" fmla="*/ 42 w 38"/>
                <a:gd name="T3" fmla="*/ 30 h 38"/>
                <a:gd name="T4" fmla="*/ 21 w 38"/>
                <a:gd name="T5" fmla="*/ 58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94" name="Freeform 254"/>
            <p:cNvSpPr>
              <a:spLocks/>
            </p:cNvSpPr>
            <p:nvPr/>
          </p:nvSpPr>
          <p:spPr bwMode="auto">
            <a:xfrm>
              <a:off x="741" y="3129"/>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5" name="Freeform 255"/>
            <p:cNvSpPr>
              <a:spLocks/>
            </p:cNvSpPr>
            <p:nvPr/>
          </p:nvSpPr>
          <p:spPr bwMode="auto">
            <a:xfrm>
              <a:off x="809" y="3067"/>
              <a:ext cx="40" cy="47"/>
            </a:xfrm>
            <a:custGeom>
              <a:avLst/>
              <a:gdLst>
                <a:gd name="T0" fmla="*/ 21 w 38"/>
                <a:gd name="T1" fmla="*/ 0 h 38"/>
                <a:gd name="T2" fmla="*/ 42 w 38"/>
                <a:gd name="T3" fmla="*/ 30 h 38"/>
                <a:gd name="T4" fmla="*/ 21 w 38"/>
                <a:gd name="T5" fmla="*/ 58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96" name="Freeform 256"/>
            <p:cNvSpPr>
              <a:spLocks/>
            </p:cNvSpPr>
            <p:nvPr/>
          </p:nvSpPr>
          <p:spPr bwMode="auto">
            <a:xfrm>
              <a:off x="805" y="3061"/>
              <a:ext cx="41" cy="48"/>
            </a:xfrm>
            <a:custGeom>
              <a:avLst/>
              <a:gdLst>
                <a:gd name="T0" fmla="*/ 21 w 39"/>
                <a:gd name="T1" fmla="*/ 0 h 38"/>
                <a:gd name="T2" fmla="*/ 43 w 39"/>
                <a:gd name="T3" fmla="*/ 30 h 38"/>
                <a:gd name="T4" fmla="*/ 21 w 39"/>
                <a:gd name="T5" fmla="*/ 61 h 38"/>
                <a:gd name="T6" fmla="*/ 0 w 39"/>
                <a:gd name="T7" fmla="*/ 30 h 38"/>
                <a:gd name="T8" fmla="*/ 21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7" name="Freeform 257"/>
            <p:cNvSpPr>
              <a:spLocks/>
            </p:cNvSpPr>
            <p:nvPr/>
          </p:nvSpPr>
          <p:spPr bwMode="auto">
            <a:xfrm>
              <a:off x="874" y="2977"/>
              <a:ext cx="41" cy="48"/>
            </a:xfrm>
            <a:custGeom>
              <a:avLst/>
              <a:gdLst>
                <a:gd name="T0" fmla="*/ 22 w 39"/>
                <a:gd name="T1" fmla="*/ 0 h 38"/>
                <a:gd name="T2" fmla="*/ 43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98" name="Freeform 258"/>
            <p:cNvSpPr>
              <a:spLocks/>
            </p:cNvSpPr>
            <p:nvPr/>
          </p:nvSpPr>
          <p:spPr bwMode="auto">
            <a:xfrm>
              <a:off x="871" y="2972"/>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9" name="Freeform 259"/>
            <p:cNvSpPr>
              <a:spLocks/>
            </p:cNvSpPr>
            <p:nvPr/>
          </p:nvSpPr>
          <p:spPr bwMode="auto">
            <a:xfrm>
              <a:off x="939" y="2886"/>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00" name="Freeform 260"/>
            <p:cNvSpPr>
              <a:spLocks/>
            </p:cNvSpPr>
            <p:nvPr/>
          </p:nvSpPr>
          <p:spPr bwMode="auto">
            <a:xfrm>
              <a:off x="935" y="2881"/>
              <a:ext cx="40" cy="47"/>
            </a:xfrm>
            <a:custGeom>
              <a:avLst/>
              <a:gdLst>
                <a:gd name="T0" fmla="*/ 21 w 38"/>
                <a:gd name="T1" fmla="*/ 0 h 38"/>
                <a:gd name="T2" fmla="*/ 42 w 38"/>
                <a:gd name="T3" fmla="*/ 30 h 38"/>
                <a:gd name="T4" fmla="*/ 21 w 38"/>
                <a:gd name="T5" fmla="*/ 58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1" name="Freeform 261"/>
            <p:cNvSpPr>
              <a:spLocks/>
            </p:cNvSpPr>
            <p:nvPr/>
          </p:nvSpPr>
          <p:spPr bwMode="auto">
            <a:xfrm>
              <a:off x="1003" y="2825"/>
              <a:ext cx="41" cy="48"/>
            </a:xfrm>
            <a:custGeom>
              <a:avLst/>
              <a:gdLst>
                <a:gd name="T0" fmla="*/ 22 w 39"/>
                <a:gd name="T1" fmla="*/ 0 h 38"/>
                <a:gd name="T2" fmla="*/ 43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02" name="Freeform 262"/>
            <p:cNvSpPr>
              <a:spLocks/>
            </p:cNvSpPr>
            <p:nvPr/>
          </p:nvSpPr>
          <p:spPr bwMode="auto">
            <a:xfrm>
              <a:off x="1000" y="2820"/>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3" name="Freeform 263"/>
            <p:cNvSpPr>
              <a:spLocks/>
            </p:cNvSpPr>
            <p:nvPr/>
          </p:nvSpPr>
          <p:spPr bwMode="auto">
            <a:xfrm>
              <a:off x="1067" y="2668"/>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04" name="Freeform 264"/>
            <p:cNvSpPr>
              <a:spLocks/>
            </p:cNvSpPr>
            <p:nvPr/>
          </p:nvSpPr>
          <p:spPr bwMode="auto">
            <a:xfrm>
              <a:off x="1062" y="2663"/>
              <a:ext cx="40" cy="49"/>
            </a:xfrm>
            <a:custGeom>
              <a:avLst/>
              <a:gdLst>
                <a:gd name="T0" fmla="*/ 21 w 38"/>
                <a:gd name="T1" fmla="*/ 0 h 39"/>
                <a:gd name="T2" fmla="*/ 42 w 38"/>
                <a:gd name="T3" fmla="*/ 30 h 39"/>
                <a:gd name="T4" fmla="*/ 21 w 38"/>
                <a:gd name="T5" fmla="*/ 62 h 39"/>
                <a:gd name="T6" fmla="*/ 0 w 38"/>
                <a:gd name="T7" fmla="*/ 30 h 39"/>
                <a:gd name="T8" fmla="*/ 21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5" name="Freeform 265"/>
            <p:cNvSpPr>
              <a:spLocks/>
            </p:cNvSpPr>
            <p:nvPr/>
          </p:nvSpPr>
          <p:spPr bwMode="auto">
            <a:xfrm>
              <a:off x="1131" y="2588"/>
              <a:ext cx="41" cy="48"/>
            </a:xfrm>
            <a:custGeom>
              <a:avLst/>
              <a:gdLst>
                <a:gd name="T0" fmla="*/ 22 w 39"/>
                <a:gd name="T1" fmla="*/ 0 h 38"/>
                <a:gd name="T2" fmla="*/ 43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06" name="Freeform 266"/>
            <p:cNvSpPr>
              <a:spLocks/>
            </p:cNvSpPr>
            <p:nvPr/>
          </p:nvSpPr>
          <p:spPr bwMode="auto">
            <a:xfrm>
              <a:off x="1128" y="2584"/>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7" name="Freeform 267"/>
            <p:cNvSpPr>
              <a:spLocks/>
            </p:cNvSpPr>
            <p:nvPr/>
          </p:nvSpPr>
          <p:spPr bwMode="auto">
            <a:xfrm>
              <a:off x="1196" y="2531"/>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08" name="Freeform 268"/>
            <p:cNvSpPr>
              <a:spLocks/>
            </p:cNvSpPr>
            <p:nvPr/>
          </p:nvSpPr>
          <p:spPr bwMode="auto">
            <a:xfrm>
              <a:off x="1192" y="2526"/>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9" name="Freeform 269"/>
            <p:cNvSpPr>
              <a:spLocks/>
            </p:cNvSpPr>
            <p:nvPr/>
          </p:nvSpPr>
          <p:spPr bwMode="auto">
            <a:xfrm>
              <a:off x="1260" y="2511"/>
              <a:ext cx="41" cy="49"/>
            </a:xfrm>
            <a:custGeom>
              <a:avLst/>
              <a:gdLst>
                <a:gd name="T0" fmla="*/ 21 w 39"/>
                <a:gd name="T1" fmla="*/ 0 h 39"/>
                <a:gd name="T2" fmla="*/ 43 w 39"/>
                <a:gd name="T3" fmla="*/ 30 h 39"/>
                <a:gd name="T4" fmla="*/ 21 w 39"/>
                <a:gd name="T5" fmla="*/ 62 h 39"/>
                <a:gd name="T6" fmla="*/ 0 w 39"/>
                <a:gd name="T7" fmla="*/ 30 h 39"/>
                <a:gd name="T8" fmla="*/ 21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19" y="0"/>
                  </a:moveTo>
                  <a:lnTo>
                    <a:pt x="39" y="19"/>
                  </a:lnTo>
                  <a:lnTo>
                    <a:pt x="19" y="39"/>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10" name="Freeform 270"/>
            <p:cNvSpPr>
              <a:spLocks/>
            </p:cNvSpPr>
            <p:nvPr/>
          </p:nvSpPr>
          <p:spPr bwMode="auto">
            <a:xfrm>
              <a:off x="1256" y="2506"/>
              <a:ext cx="41" cy="48"/>
            </a:xfrm>
            <a:custGeom>
              <a:avLst/>
              <a:gdLst>
                <a:gd name="T0" fmla="*/ 22 w 39"/>
                <a:gd name="T1" fmla="*/ 0 h 39"/>
                <a:gd name="T2" fmla="*/ 43 w 39"/>
                <a:gd name="T3" fmla="*/ 31 h 39"/>
                <a:gd name="T4" fmla="*/ 22 w 39"/>
                <a:gd name="T5" fmla="*/ 59 h 39"/>
                <a:gd name="T6" fmla="*/ 0 w 39"/>
                <a:gd name="T7" fmla="*/ 31 h 39"/>
                <a:gd name="T8" fmla="*/ 22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20"/>
                  </a:lnTo>
                  <a:lnTo>
                    <a:pt x="20" y="39"/>
                  </a:lnTo>
                  <a:lnTo>
                    <a:pt x="0" y="20"/>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1" name="Freeform 271"/>
            <p:cNvSpPr>
              <a:spLocks/>
            </p:cNvSpPr>
            <p:nvPr/>
          </p:nvSpPr>
          <p:spPr bwMode="auto">
            <a:xfrm>
              <a:off x="1326" y="2497"/>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12" name="Freeform 272"/>
            <p:cNvSpPr>
              <a:spLocks/>
            </p:cNvSpPr>
            <p:nvPr/>
          </p:nvSpPr>
          <p:spPr bwMode="auto">
            <a:xfrm>
              <a:off x="1322" y="2492"/>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3" name="Freeform 273"/>
            <p:cNvSpPr>
              <a:spLocks/>
            </p:cNvSpPr>
            <p:nvPr/>
          </p:nvSpPr>
          <p:spPr bwMode="auto">
            <a:xfrm>
              <a:off x="1390" y="2484"/>
              <a:ext cx="41" cy="48"/>
            </a:xfrm>
            <a:custGeom>
              <a:avLst/>
              <a:gdLst>
                <a:gd name="T0" fmla="*/ 21 w 39"/>
                <a:gd name="T1" fmla="*/ 0 h 38"/>
                <a:gd name="T2" fmla="*/ 43 w 39"/>
                <a:gd name="T3" fmla="*/ 30 h 38"/>
                <a:gd name="T4" fmla="*/ 21 w 39"/>
                <a:gd name="T5" fmla="*/ 61 h 38"/>
                <a:gd name="T6" fmla="*/ 0 w 39"/>
                <a:gd name="T7" fmla="*/ 30 h 38"/>
                <a:gd name="T8" fmla="*/ 21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14" name="Freeform 274"/>
            <p:cNvSpPr>
              <a:spLocks/>
            </p:cNvSpPr>
            <p:nvPr/>
          </p:nvSpPr>
          <p:spPr bwMode="auto">
            <a:xfrm>
              <a:off x="1386" y="2480"/>
              <a:ext cx="41" cy="49"/>
            </a:xfrm>
            <a:custGeom>
              <a:avLst/>
              <a:gdLst>
                <a:gd name="T0" fmla="*/ 21 w 39"/>
                <a:gd name="T1" fmla="*/ 0 h 39"/>
                <a:gd name="T2" fmla="*/ 43 w 39"/>
                <a:gd name="T3" fmla="*/ 30 h 39"/>
                <a:gd name="T4" fmla="*/ 21 w 39"/>
                <a:gd name="T5" fmla="*/ 62 h 39"/>
                <a:gd name="T6" fmla="*/ 0 w 39"/>
                <a:gd name="T7" fmla="*/ 30 h 39"/>
                <a:gd name="T8" fmla="*/ 21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19" y="0"/>
                  </a:moveTo>
                  <a:lnTo>
                    <a:pt x="39"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5" name="Freeform 275"/>
            <p:cNvSpPr>
              <a:spLocks/>
            </p:cNvSpPr>
            <p:nvPr/>
          </p:nvSpPr>
          <p:spPr bwMode="auto">
            <a:xfrm>
              <a:off x="1453" y="2470"/>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16" name="Freeform 276"/>
            <p:cNvSpPr>
              <a:spLocks/>
            </p:cNvSpPr>
            <p:nvPr/>
          </p:nvSpPr>
          <p:spPr bwMode="auto">
            <a:xfrm>
              <a:off x="1449" y="2466"/>
              <a:ext cx="40" cy="47"/>
            </a:xfrm>
            <a:custGeom>
              <a:avLst/>
              <a:gdLst>
                <a:gd name="T0" fmla="*/ 21 w 38"/>
                <a:gd name="T1" fmla="*/ 0 h 38"/>
                <a:gd name="T2" fmla="*/ 42 w 38"/>
                <a:gd name="T3" fmla="*/ 30 h 38"/>
                <a:gd name="T4" fmla="*/ 21 w 38"/>
                <a:gd name="T5" fmla="*/ 58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7" name="Freeform 277"/>
            <p:cNvSpPr>
              <a:spLocks/>
            </p:cNvSpPr>
            <p:nvPr/>
          </p:nvSpPr>
          <p:spPr bwMode="auto">
            <a:xfrm>
              <a:off x="1518" y="2463"/>
              <a:ext cx="41" cy="48"/>
            </a:xfrm>
            <a:custGeom>
              <a:avLst/>
              <a:gdLst>
                <a:gd name="T0" fmla="*/ 21 w 39"/>
                <a:gd name="T1" fmla="*/ 0 h 38"/>
                <a:gd name="T2" fmla="*/ 43 w 39"/>
                <a:gd name="T3" fmla="*/ 30 h 38"/>
                <a:gd name="T4" fmla="*/ 21 w 39"/>
                <a:gd name="T5" fmla="*/ 61 h 38"/>
                <a:gd name="T6" fmla="*/ 0 w 39"/>
                <a:gd name="T7" fmla="*/ 30 h 38"/>
                <a:gd name="T8" fmla="*/ 21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18" name="Freeform 278"/>
            <p:cNvSpPr>
              <a:spLocks/>
            </p:cNvSpPr>
            <p:nvPr/>
          </p:nvSpPr>
          <p:spPr bwMode="auto">
            <a:xfrm>
              <a:off x="1513" y="2458"/>
              <a:ext cx="41" cy="48"/>
            </a:xfrm>
            <a:custGeom>
              <a:avLst/>
              <a:gdLst>
                <a:gd name="T0" fmla="*/ 21 w 39"/>
                <a:gd name="T1" fmla="*/ 0 h 38"/>
                <a:gd name="T2" fmla="*/ 43 w 39"/>
                <a:gd name="T3" fmla="*/ 30 h 38"/>
                <a:gd name="T4" fmla="*/ 21 w 39"/>
                <a:gd name="T5" fmla="*/ 61 h 38"/>
                <a:gd name="T6" fmla="*/ 0 w 39"/>
                <a:gd name="T7" fmla="*/ 30 h 38"/>
                <a:gd name="T8" fmla="*/ 21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9" name="Freeform 279"/>
            <p:cNvSpPr>
              <a:spLocks/>
            </p:cNvSpPr>
            <p:nvPr/>
          </p:nvSpPr>
          <p:spPr bwMode="auto">
            <a:xfrm>
              <a:off x="1583" y="2443"/>
              <a:ext cx="40" cy="49"/>
            </a:xfrm>
            <a:custGeom>
              <a:avLst/>
              <a:gdLst>
                <a:gd name="T0" fmla="*/ 21 w 38"/>
                <a:gd name="T1" fmla="*/ 0 h 39"/>
                <a:gd name="T2" fmla="*/ 42 w 38"/>
                <a:gd name="T3" fmla="*/ 31 h 39"/>
                <a:gd name="T4" fmla="*/ 21 w 38"/>
                <a:gd name="T5" fmla="*/ 62 h 39"/>
                <a:gd name="T6" fmla="*/ 0 w 38"/>
                <a:gd name="T7" fmla="*/ 31 h 39"/>
                <a:gd name="T8" fmla="*/ 21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20" name="Freeform 280"/>
            <p:cNvSpPr>
              <a:spLocks/>
            </p:cNvSpPr>
            <p:nvPr/>
          </p:nvSpPr>
          <p:spPr bwMode="auto">
            <a:xfrm>
              <a:off x="1579" y="2440"/>
              <a:ext cx="40" cy="47"/>
            </a:xfrm>
            <a:custGeom>
              <a:avLst/>
              <a:gdLst>
                <a:gd name="T0" fmla="*/ 21 w 38"/>
                <a:gd name="T1" fmla="*/ 0 h 38"/>
                <a:gd name="T2" fmla="*/ 42 w 38"/>
                <a:gd name="T3" fmla="*/ 30 h 38"/>
                <a:gd name="T4" fmla="*/ 21 w 38"/>
                <a:gd name="T5" fmla="*/ 58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1" name="Freeform 281"/>
            <p:cNvSpPr>
              <a:spLocks/>
            </p:cNvSpPr>
            <p:nvPr/>
          </p:nvSpPr>
          <p:spPr bwMode="auto">
            <a:xfrm>
              <a:off x="1711" y="2422"/>
              <a:ext cx="41" cy="48"/>
            </a:xfrm>
            <a:custGeom>
              <a:avLst/>
              <a:gdLst>
                <a:gd name="T0" fmla="*/ 22 w 39"/>
                <a:gd name="T1" fmla="*/ 0 h 39"/>
                <a:gd name="T2" fmla="*/ 43 w 39"/>
                <a:gd name="T3" fmla="*/ 28 h 39"/>
                <a:gd name="T4" fmla="*/ 22 w 39"/>
                <a:gd name="T5" fmla="*/ 59 h 39"/>
                <a:gd name="T6" fmla="*/ 0 w 39"/>
                <a:gd name="T7" fmla="*/ 28 h 39"/>
                <a:gd name="T8" fmla="*/ 22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19"/>
                  </a:lnTo>
                  <a:lnTo>
                    <a:pt x="20" y="39"/>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22" name="Freeform 282"/>
            <p:cNvSpPr>
              <a:spLocks/>
            </p:cNvSpPr>
            <p:nvPr/>
          </p:nvSpPr>
          <p:spPr bwMode="auto">
            <a:xfrm>
              <a:off x="1708" y="2416"/>
              <a:ext cx="40" cy="50"/>
            </a:xfrm>
            <a:custGeom>
              <a:avLst/>
              <a:gdLst>
                <a:gd name="T0" fmla="*/ 21 w 38"/>
                <a:gd name="T1" fmla="*/ 0 h 39"/>
                <a:gd name="T2" fmla="*/ 42 w 38"/>
                <a:gd name="T3" fmla="*/ 31 h 39"/>
                <a:gd name="T4" fmla="*/ 21 w 38"/>
                <a:gd name="T5" fmla="*/ 64 h 39"/>
                <a:gd name="T6" fmla="*/ 0 w 38"/>
                <a:gd name="T7" fmla="*/ 31 h 39"/>
                <a:gd name="T8" fmla="*/ 21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3" name="Freeform 283"/>
            <p:cNvSpPr>
              <a:spLocks/>
            </p:cNvSpPr>
            <p:nvPr/>
          </p:nvSpPr>
          <p:spPr bwMode="auto">
            <a:xfrm>
              <a:off x="1839" y="2393"/>
              <a:ext cx="41" cy="48"/>
            </a:xfrm>
            <a:custGeom>
              <a:avLst/>
              <a:gdLst>
                <a:gd name="T0" fmla="*/ 22 w 39"/>
                <a:gd name="T1" fmla="*/ 0 h 38"/>
                <a:gd name="T2" fmla="*/ 43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24" name="Freeform 284"/>
            <p:cNvSpPr>
              <a:spLocks/>
            </p:cNvSpPr>
            <p:nvPr/>
          </p:nvSpPr>
          <p:spPr bwMode="auto">
            <a:xfrm>
              <a:off x="1836" y="2388"/>
              <a:ext cx="40" cy="48"/>
            </a:xfrm>
            <a:custGeom>
              <a:avLst/>
              <a:gdLst>
                <a:gd name="T0" fmla="*/ 21 w 38"/>
                <a:gd name="T1" fmla="*/ 0 h 39"/>
                <a:gd name="T2" fmla="*/ 42 w 38"/>
                <a:gd name="T3" fmla="*/ 28 h 39"/>
                <a:gd name="T4" fmla="*/ 21 w 38"/>
                <a:gd name="T5" fmla="*/ 59 h 39"/>
                <a:gd name="T6" fmla="*/ 0 w 38"/>
                <a:gd name="T7" fmla="*/ 28 h 39"/>
                <a:gd name="T8" fmla="*/ 21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5" name="Freeform 285"/>
            <p:cNvSpPr>
              <a:spLocks/>
            </p:cNvSpPr>
            <p:nvPr/>
          </p:nvSpPr>
          <p:spPr bwMode="auto">
            <a:xfrm>
              <a:off x="1968" y="2372"/>
              <a:ext cx="42" cy="47"/>
            </a:xfrm>
            <a:custGeom>
              <a:avLst/>
              <a:gdLst>
                <a:gd name="T0" fmla="*/ 24 w 39"/>
                <a:gd name="T1" fmla="*/ 0 h 38"/>
                <a:gd name="T2" fmla="*/ 45 w 39"/>
                <a:gd name="T3" fmla="*/ 30 h 38"/>
                <a:gd name="T4" fmla="*/ 24 w 39"/>
                <a:gd name="T5" fmla="*/ 58 h 38"/>
                <a:gd name="T6" fmla="*/ 0 w 39"/>
                <a:gd name="T7" fmla="*/ 30 h 38"/>
                <a:gd name="T8" fmla="*/ 24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26" name="Freeform 286"/>
            <p:cNvSpPr>
              <a:spLocks/>
            </p:cNvSpPr>
            <p:nvPr/>
          </p:nvSpPr>
          <p:spPr bwMode="auto">
            <a:xfrm>
              <a:off x="1964" y="2366"/>
              <a:ext cx="41" cy="48"/>
            </a:xfrm>
            <a:custGeom>
              <a:avLst/>
              <a:gdLst>
                <a:gd name="T0" fmla="*/ 22 w 39"/>
                <a:gd name="T1" fmla="*/ 0 h 38"/>
                <a:gd name="T2" fmla="*/ 43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7" name="Freeform 287"/>
            <p:cNvSpPr>
              <a:spLocks/>
            </p:cNvSpPr>
            <p:nvPr/>
          </p:nvSpPr>
          <p:spPr bwMode="auto">
            <a:xfrm>
              <a:off x="2098" y="2350"/>
              <a:ext cx="41" cy="48"/>
            </a:xfrm>
            <a:custGeom>
              <a:avLst/>
              <a:gdLst>
                <a:gd name="T0" fmla="*/ 21 w 39"/>
                <a:gd name="T1" fmla="*/ 0 h 38"/>
                <a:gd name="T2" fmla="*/ 43 w 39"/>
                <a:gd name="T3" fmla="*/ 30 h 38"/>
                <a:gd name="T4" fmla="*/ 21 w 39"/>
                <a:gd name="T5" fmla="*/ 61 h 38"/>
                <a:gd name="T6" fmla="*/ 0 w 39"/>
                <a:gd name="T7" fmla="*/ 30 h 38"/>
                <a:gd name="T8" fmla="*/ 21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28" name="Freeform 288"/>
            <p:cNvSpPr>
              <a:spLocks/>
            </p:cNvSpPr>
            <p:nvPr/>
          </p:nvSpPr>
          <p:spPr bwMode="auto">
            <a:xfrm>
              <a:off x="2094" y="2345"/>
              <a:ext cx="41" cy="48"/>
            </a:xfrm>
            <a:custGeom>
              <a:avLst/>
              <a:gdLst>
                <a:gd name="T0" fmla="*/ 22 w 39"/>
                <a:gd name="T1" fmla="*/ 0 h 38"/>
                <a:gd name="T2" fmla="*/ 43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9" name="Freeform 289"/>
            <p:cNvSpPr>
              <a:spLocks/>
            </p:cNvSpPr>
            <p:nvPr/>
          </p:nvSpPr>
          <p:spPr bwMode="auto">
            <a:xfrm>
              <a:off x="2226" y="2347"/>
              <a:ext cx="41" cy="48"/>
            </a:xfrm>
            <a:custGeom>
              <a:avLst/>
              <a:gdLst>
                <a:gd name="T0" fmla="*/ 21 w 39"/>
                <a:gd name="T1" fmla="*/ 0 h 38"/>
                <a:gd name="T2" fmla="*/ 43 w 39"/>
                <a:gd name="T3" fmla="*/ 30 h 38"/>
                <a:gd name="T4" fmla="*/ 21 w 39"/>
                <a:gd name="T5" fmla="*/ 61 h 38"/>
                <a:gd name="T6" fmla="*/ 0 w 39"/>
                <a:gd name="T7" fmla="*/ 30 h 38"/>
                <a:gd name="T8" fmla="*/ 21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30" name="Freeform 290"/>
            <p:cNvSpPr>
              <a:spLocks/>
            </p:cNvSpPr>
            <p:nvPr/>
          </p:nvSpPr>
          <p:spPr bwMode="auto">
            <a:xfrm>
              <a:off x="2221" y="2343"/>
              <a:ext cx="41" cy="48"/>
            </a:xfrm>
            <a:custGeom>
              <a:avLst/>
              <a:gdLst>
                <a:gd name="T0" fmla="*/ 22 w 39"/>
                <a:gd name="T1" fmla="*/ 0 h 38"/>
                <a:gd name="T2" fmla="*/ 43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1" name="Rectangle 291"/>
            <p:cNvSpPr>
              <a:spLocks noChangeArrowheads="1"/>
            </p:cNvSpPr>
            <p:nvPr/>
          </p:nvSpPr>
          <p:spPr bwMode="auto">
            <a:xfrm>
              <a:off x="421" y="3204"/>
              <a:ext cx="43"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2" name="Rectangle 292"/>
            <p:cNvSpPr>
              <a:spLocks noChangeArrowheads="1"/>
            </p:cNvSpPr>
            <p:nvPr/>
          </p:nvSpPr>
          <p:spPr bwMode="auto">
            <a:xfrm>
              <a:off x="418" y="3202"/>
              <a:ext cx="48"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3" name="Rectangle 293"/>
            <p:cNvSpPr>
              <a:spLocks noChangeArrowheads="1"/>
            </p:cNvSpPr>
            <p:nvPr/>
          </p:nvSpPr>
          <p:spPr bwMode="auto">
            <a:xfrm>
              <a:off x="678" y="3177"/>
              <a:ext cx="43"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4" name="Rectangle 294"/>
            <p:cNvSpPr>
              <a:spLocks noChangeArrowheads="1"/>
            </p:cNvSpPr>
            <p:nvPr/>
          </p:nvSpPr>
          <p:spPr bwMode="auto">
            <a:xfrm>
              <a:off x="676" y="3175"/>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5" name="Rectangle 295"/>
            <p:cNvSpPr>
              <a:spLocks noChangeArrowheads="1"/>
            </p:cNvSpPr>
            <p:nvPr/>
          </p:nvSpPr>
          <p:spPr bwMode="auto">
            <a:xfrm>
              <a:off x="743" y="3124"/>
              <a:ext cx="42"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6" name="Rectangle 296"/>
            <p:cNvSpPr>
              <a:spLocks noChangeArrowheads="1"/>
            </p:cNvSpPr>
            <p:nvPr/>
          </p:nvSpPr>
          <p:spPr bwMode="auto">
            <a:xfrm>
              <a:off x="741" y="3122"/>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7" name="Rectangle 297"/>
            <p:cNvSpPr>
              <a:spLocks noChangeArrowheads="1"/>
            </p:cNvSpPr>
            <p:nvPr/>
          </p:nvSpPr>
          <p:spPr bwMode="auto">
            <a:xfrm>
              <a:off x="807" y="3056"/>
              <a:ext cx="42"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8" name="Rectangle 298"/>
            <p:cNvSpPr>
              <a:spLocks noChangeArrowheads="1"/>
            </p:cNvSpPr>
            <p:nvPr/>
          </p:nvSpPr>
          <p:spPr bwMode="auto">
            <a:xfrm>
              <a:off x="805" y="3054"/>
              <a:ext cx="47"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9" name="Rectangle 299"/>
            <p:cNvSpPr>
              <a:spLocks noChangeArrowheads="1"/>
            </p:cNvSpPr>
            <p:nvPr/>
          </p:nvSpPr>
          <p:spPr bwMode="auto">
            <a:xfrm>
              <a:off x="873" y="2967"/>
              <a:ext cx="42"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40" name="Rectangle 300"/>
            <p:cNvSpPr>
              <a:spLocks noChangeArrowheads="1"/>
            </p:cNvSpPr>
            <p:nvPr/>
          </p:nvSpPr>
          <p:spPr bwMode="auto">
            <a:xfrm>
              <a:off x="871" y="2965"/>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41" name="Rectangle 301"/>
            <p:cNvSpPr>
              <a:spLocks noChangeArrowheads="1"/>
            </p:cNvSpPr>
            <p:nvPr/>
          </p:nvSpPr>
          <p:spPr bwMode="auto">
            <a:xfrm>
              <a:off x="937" y="2873"/>
              <a:ext cx="42"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42" name="Rectangle 302"/>
            <p:cNvSpPr>
              <a:spLocks noChangeArrowheads="1"/>
            </p:cNvSpPr>
            <p:nvPr/>
          </p:nvSpPr>
          <p:spPr bwMode="auto">
            <a:xfrm>
              <a:off x="935" y="2870"/>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43" name="Rectangle 303"/>
            <p:cNvSpPr>
              <a:spLocks noChangeArrowheads="1"/>
            </p:cNvSpPr>
            <p:nvPr/>
          </p:nvSpPr>
          <p:spPr bwMode="auto">
            <a:xfrm>
              <a:off x="1001" y="2813"/>
              <a:ext cx="43"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44" name="Rectangle 304"/>
            <p:cNvSpPr>
              <a:spLocks noChangeArrowheads="1"/>
            </p:cNvSpPr>
            <p:nvPr/>
          </p:nvSpPr>
          <p:spPr bwMode="auto">
            <a:xfrm>
              <a:off x="1000" y="2811"/>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45" name="Rectangle 305"/>
            <p:cNvSpPr>
              <a:spLocks noChangeArrowheads="1"/>
            </p:cNvSpPr>
            <p:nvPr/>
          </p:nvSpPr>
          <p:spPr bwMode="auto">
            <a:xfrm>
              <a:off x="1064" y="2653"/>
              <a:ext cx="43"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46" name="Rectangle 306"/>
            <p:cNvSpPr>
              <a:spLocks noChangeArrowheads="1"/>
            </p:cNvSpPr>
            <p:nvPr/>
          </p:nvSpPr>
          <p:spPr bwMode="auto">
            <a:xfrm>
              <a:off x="1062" y="2652"/>
              <a:ext cx="47"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47" name="Rectangle 307"/>
            <p:cNvSpPr>
              <a:spLocks noChangeArrowheads="1"/>
            </p:cNvSpPr>
            <p:nvPr/>
          </p:nvSpPr>
          <p:spPr bwMode="auto">
            <a:xfrm>
              <a:off x="1129" y="2577"/>
              <a:ext cx="43"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48" name="Rectangle 308"/>
            <p:cNvSpPr>
              <a:spLocks noChangeArrowheads="1"/>
            </p:cNvSpPr>
            <p:nvPr/>
          </p:nvSpPr>
          <p:spPr bwMode="auto">
            <a:xfrm>
              <a:off x="1128" y="2574"/>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49" name="Rectangle 309"/>
            <p:cNvSpPr>
              <a:spLocks noChangeArrowheads="1"/>
            </p:cNvSpPr>
            <p:nvPr/>
          </p:nvSpPr>
          <p:spPr bwMode="auto">
            <a:xfrm>
              <a:off x="1194" y="2524"/>
              <a:ext cx="42"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50" name="Rectangle 310"/>
            <p:cNvSpPr>
              <a:spLocks noChangeArrowheads="1"/>
            </p:cNvSpPr>
            <p:nvPr/>
          </p:nvSpPr>
          <p:spPr bwMode="auto">
            <a:xfrm>
              <a:off x="1192" y="2521"/>
              <a:ext cx="46" cy="56"/>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51" name="Rectangle 311"/>
            <p:cNvSpPr>
              <a:spLocks noChangeArrowheads="1"/>
            </p:cNvSpPr>
            <p:nvPr/>
          </p:nvSpPr>
          <p:spPr bwMode="auto">
            <a:xfrm>
              <a:off x="1258" y="2506"/>
              <a:ext cx="43"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52" name="Rectangle 312"/>
            <p:cNvSpPr>
              <a:spLocks noChangeArrowheads="1"/>
            </p:cNvSpPr>
            <p:nvPr/>
          </p:nvSpPr>
          <p:spPr bwMode="auto">
            <a:xfrm>
              <a:off x="1256" y="2503"/>
              <a:ext cx="48"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53" name="Rectangle 313"/>
            <p:cNvSpPr>
              <a:spLocks noChangeArrowheads="1"/>
            </p:cNvSpPr>
            <p:nvPr/>
          </p:nvSpPr>
          <p:spPr bwMode="auto">
            <a:xfrm>
              <a:off x="1324" y="2492"/>
              <a:ext cx="42"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54" name="Rectangle 314"/>
            <p:cNvSpPr>
              <a:spLocks noChangeArrowheads="1"/>
            </p:cNvSpPr>
            <p:nvPr/>
          </p:nvSpPr>
          <p:spPr bwMode="auto">
            <a:xfrm>
              <a:off x="1322" y="2490"/>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55" name="Rectangle 315"/>
            <p:cNvSpPr>
              <a:spLocks noChangeArrowheads="1"/>
            </p:cNvSpPr>
            <p:nvPr/>
          </p:nvSpPr>
          <p:spPr bwMode="auto">
            <a:xfrm>
              <a:off x="1388" y="2480"/>
              <a:ext cx="43"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56" name="Rectangle 316"/>
            <p:cNvSpPr>
              <a:spLocks noChangeArrowheads="1"/>
            </p:cNvSpPr>
            <p:nvPr/>
          </p:nvSpPr>
          <p:spPr bwMode="auto">
            <a:xfrm>
              <a:off x="1386" y="2477"/>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57" name="Rectangle 317"/>
            <p:cNvSpPr>
              <a:spLocks noChangeArrowheads="1"/>
            </p:cNvSpPr>
            <p:nvPr/>
          </p:nvSpPr>
          <p:spPr bwMode="auto">
            <a:xfrm>
              <a:off x="1451" y="2468"/>
              <a:ext cx="42"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58" name="Rectangle 318"/>
            <p:cNvSpPr>
              <a:spLocks noChangeArrowheads="1"/>
            </p:cNvSpPr>
            <p:nvPr/>
          </p:nvSpPr>
          <p:spPr bwMode="auto">
            <a:xfrm>
              <a:off x="1449" y="2466"/>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59" name="Rectangle 319"/>
            <p:cNvSpPr>
              <a:spLocks noChangeArrowheads="1"/>
            </p:cNvSpPr>
            <p:nvPr/>
          </p:nvSpPr>
          <p:spPr bwMode="auto">
            <a:xfrm>
              <a:off x="1515" y="2458"/>
              <a:ext cx="44"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60" name="Rectangle 320"/>
            <p:cNvSpPr>
              <a:spLocks noChangeArrowheads="1"/>
            </p:cNvSpPr>
            <p:nvPr/>
          </p:nvSpPr>
          <p:spPr bwMode="auto">
            <a:xfrm>
              <a:off x="1513" y="2456"/>
              <a:ext cx="47"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61" name="Rectangle 321"/>
            <p:cNvSpPr>
              <a:spLocks noChangeArrowheads="1"/>
            </p:cNvSpPr>
            <p:nvPr/>
          </p:nvSpPr>
          <p:spPr bwMode="auto">
            <a:xfrm>
              <a:off x="1581" y="2441"/>
              <a:ext cx="42"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62" name="Rectangle 322"/>
            <p:cNvSpPr>
              <a:spLocks noChangeArrowheads="1"/>
            </p:cNvSpPr>
            <p:nvPr/>
          </p:nvSpPr>
          <p:spPr bwMode="auto">
            <a:xfrm>
              <a:off x="1579" y="2440"/>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63" name="Rectangle 323"/>
            <p:cNvSpPr>
              <a:spLocks noChangeArrowheads="1"/>
            </p:cNvSpPr>
            <p:nvPr/>
          </p:nvSpPr>
          <p:spPr bwMode="auto">
            <a:xfrm>
              <a:off x="1710" y="2419"/>
              <a:ext cx="42"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64" name="Rectangle 324"/>
            <p:cNvSpPr>
              <a:spLocks noChangeArrowheads="1"/>
            </p:cNvSpPr>
            <p:nvPr/>
          </p:nvSpPr>
          <p:spPr bwMode="auto">
            <a:xfrm>
              <a:off x="1708" y="2416"/>
              <a:ext cx="47" cy="56"/>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65" name="Rectangle 325"/>
            <p:cNvSpPr>
              <a:spLocks noChangeArrowheads="1"/>
            </p:cNvSpPr>
            <p:nvPr/>
          </p:nvSpPr>
          <p:spPr bwMode="auto">
            <a:xfrm>
              <a:off x="1838" y="2388"/>
              <a:ext cx="42"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66" name="Rectangle 326"/>
            <p:cNvSpPr>
              <a:spLocks noChangeArrowheads="1"/>
            </p:cNvSpPr>
            <p:nvPr/>
          </p:nvSpPr>
          <p:spPr bwMode="auto">
            <a:xfrm>
              <a:off x="1836" y="2385"/>
              <a:ext cx="46" cy="56"/>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67" name="Rectangle 327"/>
            <p:cNvSpPr>
              <a:spLocks noChangeArrowheads="1"/>
            </p:cNvSpPr>
            <p:nvPr/>
          </p:nvSpPr>
          <p:spPr bwMode="auto">
            <a:xfrm>
              <a:off x="1966" y="2368"/>
              <a:ext cx="44"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68" name="Rectangle 328"/>
            <p:cNvSpPr>
              <a:spLocks noChangeArrowheads="1"/>
            </p:cNvSpPr>
            <p:nvPr/>
          </p:nvSpPr>
          <p:spPr bwMode="auto">
            <a:xfrm>
              <a:off x="1964" y="2366"/>
              <a:ext cx="48" cy="56"/>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69" name="Rectangle 329"/>
            <p:cNvSpPr>
              <a:spLocks noChangeArrowheads="1"/>
            </p:cNvSpPr>
            <p:nvPr/>
          </p:nvSpPr>
          <p:spPr bwMode="auto">
            <a:xfrm>
              <a:off x="2096" y="2345"/>
              <a:ext cx="43"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70" name="Rectangle 330"/>
            <p:cNvSpPr>
              <a:spLocks noChangeArrowheads="1"/>
            </p:cNvSpPr>
            <p:nvPr/>
          </p:nvSpPr>
          <p:spPr bwMode="auto">
            <a:xfrm>
              <a:off x="2094" y="2343"/>
              <a:ext cx="47"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71" name="Rectangle 331"/>
            <p:cNvSpPr>
              <a:spLocks noChangeArrowheads="1"/>
            </p:cNvSpPr>
            <p:nvPr/>
          </p:nvSpPr>
          <p:spPr bwMode="auto">
            <a:xfrm>
              <a:off x="2223" y="2343"/>
              <a:ext cx="44"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72" name="Rectangle 332"/>
            <p:cNvSpPr>
              <a:spLocks noChangeArrowheads="1"/>
            </p:cNvSpPr>
            <p:nvPr/>
          </p:nvSpPr>
          <p:spPr bwMode="auto">
            <a:xfrm>
              <a:off x="2221" y="2340"/>
              <a:ext cx="48"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73" name="Rectangle 333"/>
            <p:cNvSpPr>
              <a:spLocks noChangeArrowheads="1"/>
            </p:cNvSpPr>
            <p:nvPr/>
          </p:nvSpPr>
          <p:spPr bwMode="auto">
            <a:xfrm>
              <a:off x="785" y="3211"/>
              <a:ext cx="139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Air pressure 18 psi, ROC~ 400</a:t>
              </a:r>
              <a:endParaRPr lang="en-US" sz="1400"/>
            </a:p>
          </p:txBody>
        </p:sp>
        <p:sp>
          <p:nvSpPr>
            <p:cNvPr id="11574" name="Rectangle 334"/>
            <p:cNvSpPr>
              <a:spLocks noChangeArrowheads="1"/>
            </p:cNvSpPr>
            <p:nvPr/>
          </p:nvSpPr>
          <p:spPr bwMode="auto">
            <a:xfrm>
              <a:off x="330" y="3361"/>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0</a:t>
              </a:r>
              <a:endParaRPr lang="en-US"/>
            </a:p>
          </p:txBody>
        </p:sp>
        <p:sp>
          <p:nvSpPr>
            <p:cNvPr id="11575" name="Rectangle 335"/>
            <p:cNvSpPr>
              <a:spLocks noChangeArrowheads="1"/>
            </p:cNvSpPr>
            <p:nvPr/>
          </p:nvSpPr>
          <p:spPr bwMode="auto">
            <a:xfrm>
              <a:off x="330" y="3129"/>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2</a:t>
              </a:r>
              <a:endParaRPr lang="en-US"/>
            </a:p>
          </p:txBody>
        </p:sp>
        <p:sp>
          <p:nvSpPr>
            <p:cNvPr id="11576" name="Rectangle 336"/>
            <p:cNvSpPr>
              <a:spLocks noChangeArrowheads="1"/>
            </p:cNvSpPr>
            <p:nvPr/>
          </p:nvSpPr>
          <p:spPr bwMode="auto">
            <a:xfrm>
              <a:off x="330" y="2901"/>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4</a:t>
              </a:r>
              <a:endParaRPr lang="en-US"/>
            </a:p>
          </p:txBody>
        </p:sp>
        <p:sp>
          <p:nvSpPr>
            <p:cNvPr id="11577" name="Rectangle 337"/>
            <p:cNvSpPr>
              <a:spLocks noChangeArrowheads="1"/>
            </p:cNvSpPr>
            <p:nvPr/>
          </p:nvSpPr>
          <p:spPr bwMode="auto">
            <a:xfrm>
              <a:off x="330" y="2668"/>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6</a:t>
              </a:r>
              <a:endParaRPr lang="en-US"/>
            </a:p>
          </p:txBody>
        </p:sp>
        <p:sp>
          <p:nvSpPr>
            <p:cNvPr id="11578" name="Rectangle 338"/>
            <p:cNvSpPr>
              <a:spLocks noChangeArrowheads="1"/>
            </p:cNvSpPr>
            <p:nvPr/>
          </p:nvSpPr>
          <p:spPr bwMode="auto">
            <a:xfrm>
              <a:off x="330" y="2440"/>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8</a:t>
              </a:r>
              <a:endParaRPr lang="en-US"/>
            </a:p>
          </p:txBody>
        </p:sp>
        <p:sp>
          <p:nvSpPr>
            <p:cNvPr id="11579" name="Rectangle 339"/>
            <p:cNvSpPr>
              <a:spLocks noChangeArrowheads="1"/>
            </p:cNvSpPr>
            <p:nvPr/>
          </p:nvSpPr>
          <p:spPr bwMode="auto">
            <a:xfrm>
              <a:off x="277" y="2208"/>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10</a:t>
              </a:r>
              <a:endParaRPr lang="en-US"/>
            </a:p>
          </p:txBody>
        </p:sp>
        <p:sp>
          <p:nvSpPr>
            <p:cNvPr id="11580" name="Rectangle 340"/>
            <p:cNvSpPr>
              <a:spLocks noChangeArrowheads="1"/>
            </p:cNvSpPr>
            <p:nvPr/>
          </p:nvSpPr>
          <p:spPr bwMode="auto">
            <a:xfrm>
              <a:off x="420" y="3515"/>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0</a:t>
              </a:r>
              <a:endParaRPr lang="en-US"/>
            </a:p>
          </p:txBody>
        </p:sp>
        <p:sp>
          <p:nvSpPr>
            <p:cNvPr id="11581" name="Rectangle 341"/>
            <p:cNvSpPr>
              <a:spLocks noChangeArrowheads="1"/>
            </p:cNvSpPr>
            <p:nvPr/>
          </p:nvSpPr>
          <p:spPr bwMode="auto">
            <a:xfrm>
              <a:off x="1063" y="3515"/>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5</a:t>
              </a:r>
              <a:endParaRPr lang="en-US"/>
            </a:p>
          </p:txBody>
        </p:sp>
        <p:sp>
          <p:nvSpPr>
            <p:cNvPr id="11582" name="Rectangle 342"/>
            <p:cNvSpPr>
              <a:spLocks noChangeArrowheads="1"/>
            </p:cNvSpPr>
            <p:nvPr/>
          </p:nvSpPr>
          <p:spPr bwMode="auto">
            <a:xfrm>
              <a:off x="1682" y="3515"/>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10</a:t>
              </a:r>
              <a:endParaRPr lang="en-US"/>
            </a:p>
          </p:txBody>
        </p:sp>
        <p:sp>
          <p:nvSpPr>
            <p:cNvPr id="11583" name="Rectangle 343"/>
            <p:cNvSpPr>
              <a:spLocks noChangeArrowheads="1"/>
            </p:cNvSpPr>
            <p:nvPr/>
          </p:nvSpPr>
          <p:spPr bwMode="auto">
            <a:xfrm>
              <a:off x="2326" y="3515"/>
              <a:ext cx="1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15</a:t>
              </a:r>
              <a:endParaRPr lang="en-US"/>
            </a:p>
          </p:txBody>
        </p:sp>
        <p:sp>
          <p:nvSpPr>
            <p:cNvPr id="11584" name="Rectangle 344"/>
            <p:cNvSpPr>
              <a:spLocks noChangeArrowheads="1"/>
            </p:cNvSpPr>
            <p:nvPr/>
          </p:nvSpPr>
          <p:spPr bwMode="auto">
            <a:xfrm>
              <a:off x="1059" y="3712"/>
              <a:ext cx="107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Light Intensity (arb units)</a:t>
              </a:r>
              <a:endParaRPr lang="en-US"/>
            </a:p>
          </p:txBody>
        </p:sp>
        <p:sp>
          <p:nvSpPr>
            <p:cNvPr id="11585" name="Rectangle 345"/>
            <p:cNvSpPr>
              <a:spLocks noChangeArrowheads="1"/>
            </p:cNvSpPr>
            <p:nvPr/>
          </p:nvSpPr>
          <p:spPr bwMode="auto">
            <a:xfrm rot="-5400000">
              <a:off x="-219" y="2839"/>
              <a:ext cx="88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Preamp Output (mV)</a:t>
              </a:r>
              <a:endParaRPr lang="en-US"/>
            </a:p>
          </p:txBody>
        </p:sp>
        <p:sp>
          <p:nvSpPr>
            <p:cNvPr id="11586" name="Rectangle 346"/>
            <p:cNvSpPr>
              <a:spLocks noChangeArrowheads="1"/>
            </p:cNvSpPr>
            <p:nvPr/>
          </p:nvSpPr>
          <p:spPr bwMode="auto">
            <a:xfrm>
              <a:off x="1757" y="2736"/>
              <a:ext cx="578" cy="3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87" name="Line 347"/>
            <p:cNvSpPr>
              <a:spLocks noChangeShapeType="1"/>
            </p:cNvSpPr>
            <p:nvPr/>
          </p:nvSpPr>
          <p:spPr bwMode="auto">
            <a:xfrm>
              <a:off x="1779" y="2807"/>
              <a:ext cx="194"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88" name="Freeform 348"/>
            <p:cNvSpPr>
              <a:spLocks/>
            </p:cNvSpPr>
            <p:nvPr/>
          </p:nvSpPr>
          <p:spPr bwMode="auto">
            <a:xfrm>
              <a:off x="1860" y="2789"/>
              <a:ext cx="40" cy="47"/>
            </a:xfrm>
            <a:custGeom>
              <a:avLst/>
              <a:gdLst>
                <a:gd name="T0" fmla="*/ 21 w 38"/>
                <a:gd name="T1" fmla="*/ 0 h 38"/>
                <a:gd name="T2" fmla="*/ 42 w 38"/>
                <a:gd name="T3" fmla="*/ 30 h 38"/>
                <a:gd name="T4" fmla="*/ 21 w 38"/>
                <a:gd name="T5" fmla="*/ 58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9" name="Freeform 349"/>
            <p:cNvSpPr>
              <a:spLocks/>
            </p:cNvSpPr>
            <p:nvPr/>
          </p:nvSpPr>
          <p:spPr bwMode="auto">
            <a:xfrm>
              <a:off x="1856" y="2784"/>
              <a:ext cx="40" cy="49"/>
            </a:xfrm>
            <a:custGeom>
              <a:avLst/>
              <a:gdLst>
                <a:gd name="T0" fmla="*/ 21 w 38"/>
                <a:gd name="T1" fmla="*/ 0 h 39"/>
                <a:gd name="T2" fmla="*/ 42 w 38"/>
                <a:gd name="T3" fmla="*/ 30 h 39"/>
                <a:gd name="T4" fmla="*/ 21 w 38"/>
                <a:gd name="T5" fmla="*/ 62 h 39"/>
                <a:gd name="T6" fmla="*/ 0 w 38"/>
                <a:gd name="T7" fmla="*/ 30 h 39"/>
                <a:gd name="T8" fmla="*/ 21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90" name="Rectangle 350"/>
            <p:cNvSpPr>
              <a:spLocks noChangeArrowheads="1"/>
            </p:cNvSpPr>
            <p:nvPr/>
          </p:nvSpPr>
          <p:spPr bwMode="auto">
            <a:xfrm>
              <a:off x="1998" y="2755"/>
              <a:ext cx="31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Air Off</a:t>
              </a:r>
              <a:endParaRPr lang="en-US"/>
            </a:p>
          </p:txBody>
        </p:sp>
        <p:sp>
          <p:nvSpPr>
            <p:cNvPr id="11591" name="Line 351"/>
            <p:cNvSpPr>
              <a:spLocks noChangeShapeType="1"/>
            </p:cNvSpPr>
            <p:nvPr/>
          </p:nvSpPr>
          <p:spPr bwMode="auto">
            <a:xfrm>
              <a:off x="1779" y="2965"/>
              <a:ext cx="194"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92" name="Rectangle 352"/>
            <p:cNvSpPr>
              <a:spLocks noChangeArrowheads="1"/>
            </p:cNvSpPr>
            <p:nvPr/>
          </p:nvSpPr>
          <p:spPr bwMode="auto">
            <a:xfrm>
              <a:off x="1858" y="2943"/>
              <a:ext cx="42" cy="5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93" name="Rectangle 353"/>
            <p:cNvSpPr>
              <a:spLocks noChangeArrowheads="1"/>
            </p:cNvSpPr>
            <p:nvPr/>
          </p:nvSpPr>
          <p:spPr bwMode="auto">
            <a:xfrm>
              <a:off x="1856" y="2941"/>
              <a:ext cx="46" cy="55"/>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94" name="Rectangle 354"/>
            <p:cNvSpPr>
              <a:spLocks noChangeArrowheads="1"/>
            </p:cNvSpPr>
            <p:nvPr/>
          </p:nvSpPr>
          <p:spPr bwMode="auto">
            <a:xfrm>
              <a:off x="1998" y="2911"/>
              <a:ext cx="29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Air On</a:t>
              </a:r>
              <a:endParaRPr lang="en-US"/>
            </a:p>
          </p:txBody>
        </p:sp>
      </p:grpSp>
      <p:grpSp>
        <p:nvGrpSpPr>
          <p:cNvPr id="11389" name="Group 473"/>
          <p:cNvGrpSpPr>
            <a:grpSpLocks/>
          </p:cNvGrpSpPr>
          <p:nvPr/>
        </p:nvGrpSpPr>
        <p:grpSpPr bwMode="auto">
          <a:xfrm>
            <a:off x="249238" y="3644900"/>
            <a:ext cx="4106862" cy="2413000"/>
            <a:chOff x="2693" y="624"/>
            <a:chExt cx="2587" cy="1520"/>
          </a:xfrm>
        </p:grpSpPr>
        <p:sp>
          <p:nvSpPr>
            <p:cNvPr id="11391" name="Rectangle 143"/>
            <p:cNvSpPr>
              <a:spLocks noChangeArrowheads="1"/>
            </p:cNvSpPr>
            <p:nvPr/>
          </p:nvSpPr>
          <p:spPr bwMode="auto">
            <a:xfrm>
              <a:off x="2958" y="667"/>
              <a:ext cx="2033" cy="114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2" name="Line 144"/>
            <p:cNvSpPr>
              <a:spLocks noChangeShapeType="1"/>
            </p:cNvSpPr>
            <p:nvPr/>
          </p:nvSpPr>
          <p:spPr bwMode="auto">
            <a:xfrm>
              <a:off x="2962" y="673"/>
              <a:ext cx="2" cy="113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393" name="Line 145"/>
            <p:cNvSpPr>
              <a:spLocks noChangeShapeType="1"/>
            </p:cNvSpPr>
            <p:nvPr/>
          </p:nvSpPr>
          <p:spPr bwMode="auto">
            <a:xfrm>
              <a:off x="2937" y="1812"/>
              <a:ext cx="25"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394" name="Line 146"/>
            <p:cNvSpPr>
              <a:spLocks noChangeShapeType="1"/>
            </p:cNvSpPr>
            <p:nvPr/>
          </p:nvSpPr>
          <p:spPr bwMode="auto">
            <a:xfrm>
              <a:off x="2937" y="1583"/>
              <a:ext cx="25"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395" name="Line 147"/>
            <p:cNvSpPr>
              <a:spLocks noChangeShapeType="1"/>
            </p:cNvSpPr>
            <p:nvPr/>
          </p:nvSpPr>
          <p:spPr bwMode="auto">
            <a:xfrm>
              <a:off x="2937" y="1355"/>
              <a:ext cx="25" cy="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396" name="Line 148"/>
            <p:cNvSpPr>
              <a:spLocks noChangeShapeType="1"/>
            </p:cNvSpPr>
            <p:nvPr/>
          </p:nvSpPr>
          <p:spPr bwMode="auto">
            <a:xfrm>
              <a:off x="2937" y="1129"/>
              <a:ext cx="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397" name="Line 149"/>
            <p:cNvSpPr>
              <a:spLocks noChangeShapeType="1"/>
            </p:cNvSpPr>
            <p:nvPr/>
          </p:nvSpPr>
          <p:spPr bwMode="auto">
            <a:xfrm>
              <a:off x="2937" y="901"/>
              <a:ext cx="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398" name="Line 150"/>
            <p:cNvSpPr>
              <a:spLocks noChangeShapeType="1"/>
            </p:cNvSpPr>
            <p:nvPr/>
          </p:nvSpPr>
          <p:spPr bwMode="auto">
            <a:xfrm>
              <a:off x="2937" y="673"/>
              <a:ext cx="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399" name="Line 152"/>
            <p:cNvSpPr>
              <a:spLocks noChangeShapeType="1"/>
            </p:cNvSpPr>
            <p:nvPr/>
          </p:nvSpPr>
          <p:spPr bwMode="auto">
            <a:xfrm flipV="1">
              <a:off x="2962" y="1812"/>
              <a:ext cx="2" cy="3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00" name="Line 153"/>
            <p:cNvSpPr>
              <a:spLocks noChangeShapeType="1"/>
            </p:cNvSpPr>
            <p:nvPr/>
          </p:nvSpPr>
          <p:spPr bwMode="auto">
            <a:xfrm flipV="1">
              <a:off x="3640" y="1812"/>
              <a:ext cx="1" cy="3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01" name="Line 154"/>
            <p:cNvSpPr>
              <a:spLocks noChangeShapeType="1"/>
            </p:cNvSpPr>
            <p:nvPr/>
          </p:nvSpPr>
          <p:spPr bwMode="auto">
            <a:xfrm flipV="1">
              <a:off x="4316" y="1812"/>
              <a:ext cx="1" cy="3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02" name="Line 155"/>
            <p:cNvSpPr>
              <a:spLocks noChangeShapeType="1"/>
            </p:cNvSpPr>
            <p:nvPr/>
          </p:nvSpPr>
          <p:spPr bwMode="auto">
            <a:xfrm flipV="1">
              <a:off x="4995" y="1812"/>
              <a:ext cx="1" cy="3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03" name="Freeform 156"/>
            <p:cNvSpPr>
              <a:spLocks/>
            </p:cNvSpPr>
            <p:nvPr/>
          </p:nvSpPr>
          <p:spPr bwMode="auto">
            <a:xfrm>
              <a:off x="2958" y="1315"/>
              <a:ext cx="543" cy="309"/>
            </a:xfrm>
            <a:custGeom>
              <a:avLst/>
              <a:gdLst>
                <a:gd name="T0" fmla="*/ 0 w 517"/>
                <a:gd name="T1" fmla="*/ 401 h 238"/>
                <a:gd name="T2" fmla="*/ 284 w 517"/>
                <a:gd name="T3" fmla="*/ 334 h 238"/>
                <a:gd name="T4" fmla="*/ 356 w 517"/>
                <a:gd name="T5" fmla="*/ 261 h 238"/>
                <a:gd name="T6" fmla="*/ 429 w 517"/>
                <a:gd name="T7" fmla="*/ 191 h 238"/>
                <a:gd name="T8" fmla="*/ 498 w 517"/>
                <a:gd name="T9" fmla="*/ 64 h 238"/>
                <a:gd name="T10" fmla="*/ 570 w 517"/>
                <a:gd name="T11" fmla="*/ 0 h 2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 h="238">
                  <a:moveTo>
                    <a:pt x="0" y="238"/>
                  </a:moveTo>
                  <a:lnTo>
                    <a:pt x="257" y="198"/>
                  </a:lnTo>
                  <a:lnTo>
                    <a:pt x="323" y="155"/>
                  </a:lnTo>
                  <a:lnTo>
                    <a:pt x="388" y="113"/>
                  </a:lnTo>
                  <a:lnTo>
                    <a:pt x="451" y="38"/>
                  </a:lnTo>
                  <a:lnTo>
                    <a:pt x="517" y="0"/>
                  </a:lnTo>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4" name="Freeform 157"/>
            <p:cNvSpPr>
              <a:spLocks/>
            </p:cNvSpPr>
            <p:nvPr/>
          </p:nvSpPr>
          <p:spPr bwMode="auto">
            <a:xfrm>
              <a:off x="2958" y="1308"/>
              <a:ext cx="543" cy="312"/>
            </a:xfrm>
            <a:custGeom>
              <a:avLst/>
              <a:gdLst>
                <a:gd name="T0" fmla="*/ 0 w 517"/>
                <a:gd name="T1" fmla="*/ 402 h 242"/>
                <a:gd name="T2" fmla="*/ 284 w 517"/>
                <a:gd name="T3" fmla="*/ 339 h 242"/>
                <a:gd name="T4" fmla="*/ 356 w 517"/>
                <a:gd name="T5" fmla="*/ 264 h 242"/>
                <a:gd name="T6" fmla="*/ 429 w 517"/>
                <a:gd name="T7" fmla="*/ 195 h 242"/>
                <a:gd name="T8" fmla="*/ 498 w 517"/>
                <a:gd name="T9" fmla="*/ 63 h 242"/>
                <a:gd name="T10" fmla="*/ 570 w 517"/>
                <a:gd name="T11" fmla="*/ 0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 h="242">
                  <a:moveTo>
                    <a:pt x="0" y="242"/>
                  </a:moveTo>
                  <a:lnTo>
                    <a:pt x="257" y="204"/>
                  </a:lnTo>
                  <a:lnTo>
                    <a:pt x="323" y="159"/>
                  </a:lnTo>
                  <a:lnTo>
                    <a:pt x="388" y="117"/>
                  </a:lnTo>
                  <a:lnTo>
                    <a:pt x="451" y="38"/>
                  </a:lnTo>
                  <a:lnTo>
                    <a:pt x="517" y="0"/>
                  </a:lnTo>
                </a:path>
              </a:pathLst>
            </a:custGeom>
            <a:noFill/>
            <a:ln w="127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5" name="Freeform 158"/>
            <p:cNvSpPr>
              <a:spLocks/>
            </p:cNvSpPr>
            <p:nvPr/>
          </p:nvSpPr>
          <p:spPr bwMode="auto">
            <a:xfrm>
              <a:off x="2943" y="1604"/>
              <a:ext cx="39" cy="49"/>
            </a:xfrm>
            <a:custGeom>
              <a:avLst/>
              <a:gdLst>
                <a:gd name="T0" fmla="*/ 21 w 38"/>
                <a:gd name="T1" fmla="*/ 0 h 38"/>
                <a:gd name="T2" fmla="*/ 40 w 38"/>
                <a:gd name="T3" fmla="*/ 32 h 38"/>
                <a:gd name="T4" fmla="*/ 21 w 38"/>
                <a:gd name="T5" fmla="*/ 63 h 38"/>
                <a:gd name="T6" fmla="*/ 0 w 38"/>
                <a:gd name="T7" fmla="*/ 32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6" name="Freeform 159"/>
            <p:cNvSpPr>
              <a:spLocks/>
            </p:cNvSpPr>
            <p:nvPr/>
          </p:nvSpPr>
          <p:spPr bwMode="auto">
            <a:xfrm>
              <a:off x="2939" y="1598"/>
              <a:ext cx="39" cy="50"/>
            </a:xfrm>
            <a:custGeom>
              <a:avLst/>
              <a:gdLst>
                <a:gd name="T0" fmla="*/ 21 w 38"/>
                <a:gd name="T1" fmla="*/ 0 h 38"/>
                <a:gd name="T2" fmla="*/ 40 w 38"/>
                <a:gd name="T3" fmla="*/ 33 h 38"/>
                <a:gd name="T4" fmla="*/ 21 w 38"/>
                <a:gd name="T5" fmla="*/ 66 h 38"/>
                <a:gd name="T6" fmla="*/ 0 w 38"/>
                <a:gd name="T7" fmla="*/ 33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7" name="Freeform 160"/>
            <p:cNvSpPr>
              <a:spLocks/>
            </p:cNvSpPr>
            <p:nvPr/>
          </p:nvSpPr>
          <p:spPr bwMode="auto">
            <a:xfrm>
              <a:off x="3212" y="1551"/>
              <a:ext cx="40" cy="50"/>
            </a:xfrm>
            <a:custGeom>
              <a:avLst/>
              <a:gdLst>
                <a:gd name="T0" fmla="*/ 21 w 38"/>
                <a:gd name="T1" fmla="*/ 0 h 39"/>
                <a:gd name="T2" fmla="*/ 42 w 38"/>
                <a:gd name="T3" fmla="*/ 31 h 39"/>
                <a:gd name="T4" fmla="*/ 21 w 38"/>
                <a:gd name="T5" fmla="*/ 64 h 39"/>
                <a:gd name="T6" fmla="*/ 0 w 38"/>
                <a:gd name="T7" fmla="*/ 31 h 39"/>
                <a:gd name="T8" fmla="*/ 21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8" name="Freeform 161"/>
            <p:cNvSpPr>
              <a:spLocks/>
            </p:cNvSpPr>
            <p:nvPr/>
          </p:nvSpPr>
          <p:spPr bwMode="auto">
            <a:xfrm>
              <a:off x="3208" y="1545"/>
              <a:ext cx="40" cy="51"/>
            </a:xfrm>
            <a:custGeom>
              <a:avLst/>
              <a:gdLst>
                <a:gd name="T0" fmla="*/ 21 w 38"/>
                <a:gd name="T1" fmla="*/ 0 h 39"/>
                <a:gd name="T2" fmla="*/ 42 w 38"/>
                <a:gd name="T3" fmla="*/ 34 h 39"/>
                <a:gd name="T4" fmla="*/ 21 w 38"/>
                <a:gd name="T5" fmla="*/ 67 h 39"/>
                <a:gd name="T6" fmla="*/ 0 w 38"/>
                <a:gd name="T7" fmla="*/ 34 h 39"/>
                <a:gd name="T8" fmla="*/ 21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9" name="Freeform 162"/>
            <p:cNvSpPr>
              <a:spLocks/>
            </p:cNvSpPr>
            <p:nvPr/>
          </p:nvSpPr>
          <p:spPr bwMode="auto">
            <a:xfrm>
              <a:off x="3280" y="1497"/>
              <a:ext cx="42" cy="48"/>
            </a:xfrm>
            <a:custGeom>
              <a:avLst/>
              <a:gdLst>
                <a:gd name="T0" fmla="*/ 22 w 39"/>
                <a:gd name="T1" fmla="*/ 0 h 38"/>
                <a:gd name="T2" fmla="*/ 45 w 39"/>
                <a:gd name="T3" fmla="*/ 30 h 38"/>
                <a:gd name="T4" fmla="*/ 22 w 39"/>
                <a:gd name="T5" fmla="*/ 61 h 38"/>
                <a:gd name="T6" fmla="*/ 0 w 39"/>
                <a:gd name="T7" fmla="*/ 30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0" name="Freeform 163"/>
            <p:cNvSpPr>
              <a:spLocks/>
            </p:cNvSpPr>
            <p:nvPr/>
          </p:nvSpPr>
          <p:spPr bwMode="auto">
            <a:xfrm>
              <a:off x="3276" y="1492"/>
              <a:ext cx="42" cy="50"/>
            </a:xfrm>
            <a:custGeom>
              <a:avLst/>
              <a:gdLst>
                <a:gd name="T0" fmla="*/ 24 w 39"/>
                <a:gd name="T1" fmla="*/ 0 h 39"/>
                <a:gd name="T2" fmla="*/ 45 w 39"/>
                <a:gd name="T3" fmla="*/ 31 h 39"/>
                <a:gd name="T4" fmla="*/ 24 w 39"/>
                <a:gd name="T5" fmla="*/ 64 h 39"/>
                <a:gd name="T6" fmla="*/ 0 w 39"/>
                <a:gd name="T7" fmla="*/ 31 h 39"/>
                <a:gd name="T8" fmla="*/ 24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19"/>
                  </a:lnTo>
                  <a:lnTo>
                    <a:pt x="20" y="39"/>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1" name="Freeform 164"/>
            <p:cNvSpPr>
              <a:spLocks/>
            </p:cNvSpPr>
            <p:nvPr/>
          </p:nvSpPr>
          <p:spPr bwMode="auto">
            <a:xfrm>
              <a:off x="3349" y="1442"/>
              <a:ext cx="41" cy="50"/>
            </a:xfrm>
            <a:custGeom>
              <a:avLst/>
              <a:gdLst>
                <a:gd name="T0" fmla="*/ 22 w 39"/>
                <a:gd name="T1" fmla="*/ 0 h 38"/>
                <a:gd name="T2" fmla="*/ 43 w 39"/>
                <a:gd name="T3" fmla="*/ 33 h 38"/>
                <a:gd name="T4" fmla="*/ 22 w 39"/>
                <a:gd name="T5" fmla="*/ 66 h 38"/>
                <a:gd name="T6" fmla="*/ 0 w 39"/>
                <a:gd name="T7" fmla="*/ 33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2" name="Freeform 165"/>
            <p:cNvSpPr>
              <a:spLocks/>
            </p:cNvSpPr>
            <p:nvPr/>
          </p:nvSpPr>
          <p:spPr bwMode="auto">
            <a:xfrm>
              <a:off x="3346" y="1437"/>
              <a:ext cx="39" cy="49"/>
            </a:xfrm>
            <a:custGeom>
              <a:avLst/>
              <a:gdLst>
                <a:gd name="T0" fmla="*/ 21 w 38"/>
                <a:gd name="T1" fmla="*/ 0 h 38"/>
                <a:gd name="T2" fmla="*/ 40 w 38"/>
                <a:gd name="T3" fmla="*/ 32 h 38"/>
                <a:gd name="T4" fmla="*/ 21 w 38"/>
                <a:gd name="T5" fmla="*/ 63 h 38"/>
                <a:gd name="T6" fmla="*/ 0 w 38"/>
                <a:gd name="T7" fmla="*/ 32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3" name="Freeform 166"/>
            <p:cNvSpPr>
              <a:spLocks/>
            </p:cNvSpPr>
            <p:nvPr/>
          </p:nvSpPr>
          <p:spPr bwMode="auto">
            <a:xfrm>
              <a:off x="3416" y="1346"/>
              <a:ext cx="40" cy="48"/>
            </a:xfrm>
            <a:custGeom>
              <a:avLst/>
              <a:gdLst>
                <a:gd name="T0" fmla="*/ 21 w 38"/>
                <a:gd name="T1" fmla="*/ 0 h 38"/>
                <a:gd name="T2" fmla="*/ 42 w 38"/>
                <a:gd name="T3" fmla="*/ 30 h 38"/>
                <a:gd name="T4" fmla="*/ 21 w 38"/>
                <a:gd name="T5" fmla="*/ 61 h 38"/>
                <a:gd name="T6" fmla="*/ 0 w 38"/>
                <a:gd name="T7" fmla="*/ 30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4" name="Freeform 167"/>
            <p:cNvSpPr>
              <a:spLocks/>
            </p:cNvSpPr>
            <p:nvPr/>
          </p:nvSpPr>
          <p:spPr bwMode="auto">
            <a:xfrm>
              <a:off x="3412" y="1340"/>
              <a:ext cx="39" cy="49"/>
            </a:xfrm>
            <a:custGeom>
              <a:avLst/>
              <a:gdLst>
                <a:gd name="T0" fmla="*/ 21 w 38"/>
                <a:gd name="T1" fmla="*/ 0 h 38"/>
                <a:gd name="T2" fmla="*/ 40 w 38"/>
                <a:gd name="T3" fmla="*/ 32 h 38"/>
                <a:gd name="T4" fmla="*/ 21 w 38"/>
                <a:gd name="T5" fmla="*/ 63 h 38"/>
                <a:gd name="T6" fmla="*/ 0 w 38"/>
                <a:gd name="T7" fmla="*/ 32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5" name="Freeform 168"/>
            <p:cNvSpPr>
              <a:spLocks/>
            </p:cNvSpPr>
            <p:nvPr/>
          </p:nvSpPr>
          <p:spPr bwMode="auto">
            <a:xfrm>
              <a:off x="3485" y="1295"/>
              <a:ext cx="40" cy="51"/>
            </a:xfrm>
            <a:custGeom>
              <a:avLst/>
              <a:gdLst>
                <a:gd name="T0" fmla="*/ 19 w 39"/>
                <a:gd name="T1" fmla="*/ 0 h 39"/>
                <a:gd name="T2" fmla="*/ 41 w 39"/>
                <a:gd name="T3" fmla="*/ 34 h 39"/>
                <a:gd name="T4" fmla="*/ 19 w 39"/>
                <a:gd name="T5" fmla="*/ 67 h 39"/>
                <a:gd name="T6" fmla="*/ 0 w 39"/>
                <a:gd name="T7" fmla="*/ 34 h 39"/>
                <a:gd name="T8" fmla="*/ 19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19" y="0"/>
                  </a:moveTo>
                  <a:lnTo>
                    <a:pt x="39" y="20"/>
                  </a:lnTo>
                  <a:lnTo>
                    <a:pt x="19" y="39"/>
                  </a:lnTo>
                  <a:lnTo>
                    <a:pt x="0" y="20"/>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6" name="Freeform 169"/>
            <p:cNvSpPr>
              <a:spLocks/>
            </p:cNvSpPr>
            <p:nvPr/>
          </p:nvSpPr>
          <p:spPr bwMode="auto">
            <a:xfrm>
              <a:off x="3480" y="1291"/>
              <a:ext cx="41" cy="49"/>
            </a:xfrm>
            <a:custGeom>
              <a:avLst/>
              <a:gdLst>
                <a:gd name="T0" fmla="*/ 22 w 39"/>
                <a:gd name="T1" fmla="*/ 0 h 38"/>
                <a:gd name="T2" fmla="*/ 43 w 39"/>
                <a:gd name="T3" fmla="*/ 32 h 38"/>
                <a:gd name="T4" fmla="*/ 22 w 39"/>
                <a:gd name="T5" fmla="*/ 63 h 38"/>
                <a:gd name="T6" fmla="*/ 0 w 39"/>
                <a:gd name="T7" fmla="*/ 32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7" name="Freeform 170"/>
            <p:cNvSpPr>
              <a:spLocks/>
            </p:cNvSpPr>
            <p:nvPr/>
          </p:nvSpPr>
          <p:spPr bwMode="auto">
            <a:xfrm>
              <a:off x="3619" y="1087"/>
              <a:ext cx="41" cy="51"/>
            </a:xfrm>
            <a:custGeom>
              <a:avLst/>
              <a:gdLst>
                <a:gd name="T0" fmla="*/ 23 w 38"/>
                <a:gd name="T1" fmla="*/ 0 h 39"/>
                <a:gd name="T2" fmla="*/ 44 w 38"/>
                <a:gd name="T3" fmla="*/ 33 h 39"/>
                <a:gd name="T4" fmla="*/ 23 w 38"/>
                <a:gd name="T5" fmla="*/ 67 h 39"/>
                <a:gd name="T6" fmla="*/ 0 w 38"/>
                <a:gd name="T7" fmla="*/ 33 h 39"/>
                <a:gd name="T8" fmla="*/ 23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19"/>
                  </a:lnTo>
                  <a:lnTo>
                    <a:pt x="19" y="39"/>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8" name="Freeform 171"/>
            <p:cNvSpPr>
              <a:spLocks/>
            </p:cNvSpPr>
            <p:nvPr/>
          </p:nvSpPr>
          <p:spPr bwMode="auto">
            <a:xfrm>
              <a:off x="3615" y="1082"/>
              <a:ext cx="40" cy="50"/>
            </a:xfrm>
            <a:custGeom>
              <a:avLst/>
              <a:gdLst>
                <a:gd name="T0" fmla="*/ 21 w 38"/>
                <a:gd name="T1" fmla="*/ 0 h 39"/>
                <a:gd name="T2" fmla="*/ 42 w 38"/>
                <a:gd name="T3" fmla="*/ 33 h 39"/>
                <a:gd name="T4" fmla="*/ 21 w 38"/>
                <a:gd name="T5" fmla="*/ 64 h 39"/>
                <a:gd name="T6" fmla="*/ 0 w 38"/>
                <a:gd name="T7" fmla="*/ 33 h 39"/>
                <a:gd name="T8" fmla="*/ 21 w 38"/>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9">
                  <a:moveTo>
                    <a:pt x="19" y="0"/>
                  </a:moveTo>
                  <a:lnTo>
                    <a:pt x="38" y="20"/>
                  </a:lnTo>
                  <a:lnTo>
                    <a:pt x="19" y="39"/>
                  </a:lnTo>
                  <a:lnTo>
                    <a:pt x="0" y="20"/>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9" name="Freeform 172"/>
            <p:cNvSpPr>
              <a:spLocks/>
            </p:cNvSpPr>
            <p:nvPr/>
          </p:nvSpPr>
          <p:spPr bwMode="auto">
            <a:xfrm>
              <a:off x="3754" y="927"/>
              <a:ext cx="41" cy="51"/>
            </a:xfrm>
            <a:custGeom>
              <a:avLst/>
              <a:gdLst>
                <a:gd name="T0" fmla="*/ 22 w 39"/>
                <a:gd name="T1" fmla="*/ 0 h 39"/>
                <a:gd name="T2" fmla="*/ 43 w 39"/>
                <a:gd name="T3" fmla="*/ 34 h 39"/>
                <a:gd name="T4" fmla="*/ 22 w 39"/>
                <a:gd name="T5" fmla="*/ 67 h 39"/>
                <a:gd name="T6" fmla="*/ 0 w 39"/>
                <a:gd name="T7" fmla="*/ 34 h 39"/>
                <a:gd name="T8" fmla="*/ 22 w 39"/>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9">
                  <a:moveTo>
                    <a:pt x="20" y="0"/>
                  </a:moveTo>
                  <a:lnTo>
                    <a:pt x="39" y="20"/>
                  </a:lnTo>
                  <a:lnTo>
                    <a:pt x="20" y="39"/>
                  </a:lnTo>
                  <a:lnTo>
                    <a:pt x="0" y="20"/>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0" name="Freeform 173"/>
            <p:cNvSpPr>
              <a:spLocks/>
            </p:cNvSpPr>
            <p:nvPr/>
          </p:nvSpPr>
          <p:spPr bwMode="auto">
            <a:xfrm>
              <a:off x="3751" y="924"/>
              <a:ext cx="40" cy="49"/>
            </a:xfrm>
            <a:custGeom>
              <a:avLst/>
              <a:gdLst>
                <a:gd name="T0" fmla="*/ 21 w 38"/>
                <a:gd name="T1" fmla="*/ 0 h 38"/>
                <a:gd name="T2" fmla="*/ 42 w 38"/>
                <a:gd name="T3" fmla="*/ 32 h 38"/>
                <a:gd name="T4" fmla="*/ 21 w 38"/>
                <a:gd name="T5" fmla="*/ 63 h 38"/>
                <a:gd name="T6" fmla="*/ 0 w 38"/>
                <a:gd name="T7" fmla="*/ 32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1" name="Freeform 174"/>
            <p:cNvSpPr>
              <a:spLocks/>
            </p:cNvSpPr>
            <p:nvPr/>
          </p:nvSpPr>
          <p:spPr bwMode="auto">
            <a:xfrm>
              <a:off x="3890" y="886"/>
              <a:ext cx="40" cy="50"/>
            </a:xfrm>
            <a:custGeom>
              <a:avLst/>
              <a:gdLst>
                <a:gd name="T0" fmla="*/ 19 w 39"/>
                <a:gd name="T1" fmla="*/ 0 h 38"/>
                <a:gd name="T2" fmla="*/ 41 w 39"/>
                <a:gd name="T3" fmla="*/ 33 h 38"/>
                <a:gd name="T4" fmla="*/ 19 w 39"/>
                <a:gd name="T5" fmla="*/ 66 h 38"/>
                <a:gd name="T6" fmla="*/ 0 w 39"/>
                <a:gd name="T7" fmla="*/ 33 h 38"/>
                <a:gd name="T8" fmla="*/ 19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19" y="0"/>
                  </a:moveTo>
                  <a:lnTo>
                    <a:pt x="39"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2" name="Freeform 175"/>
            <p:cNvSpPr>
              <a:spLocks/>
            </p:cNvSpPr>
            <p:nvPr/>
          </p:nvSpPr>
          <p:spPr bwMode="auto">
            <a:xfrm>
              <a:off x="3885" y="881"/>
              <a:ext cx="41" cy="49"/>
            </a:xfrm>
            <a:custGeom>
              <a:avLst/>
              <a:gdLst>
                <a:gd name="T0" fmla="*/ 22 w 39"/>
                <a:gd name="T1" fmla="*/ 0 h 38"/>
                <a:gd name="T2" fmla="*/ 43 w 39"/>
                <a:gd name="T3" fmla="*/ 32 h 38"/>
                <a:gd name="T4" fmla="*/ 22 w 39"/>
                <a:gd name="T5" fmla="*/ 63 h 38"/>
                <a:gd name="T6" fmla="*/ 0 w 39"/>
                <a:gd name="T7" fmla="*/ 32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3" name="Freeform 176"/>
            <p:cNvSpPr>
              <a:spLocks/>
            </p:cNvSpPr>
            <p:nvPr/>
          </p:nvSpPr>
          <p:spPr bwMode="auto">
            <a:xfrm>
              <a:off x="4026" y="862"/>
              <a:ext cx="41" cy="48"/>
            </a:xfrm>
            <a:custGeom>
              <a:avLst/>
              <a:gdLst>
                <a:gd name="T0" fmla="*/ 23 w 38"/>
                <a:gd name="T1" fmla="*/ 0 h 38"/>
                <a:gd name="T2" fmla="*/ 44 w 38"/>
                <a:gd name="T3" fmla="*/ 30 h 38"/>
                <a:gd name="T4" fmla="*/ 23 w 38"/>
                <a:gd name="T5" fmla="*/ 61 h 38"/>
                <a:gd name="T6" fmla="*/ 0 w 38"/>
                <a:gd name="T7" fmla="*/ 30 h 38"/>
                <a:gd name="T8" fmla="*/ 2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4" name="Freeform 177"/>
            <p:cNvSpPr>
              <a:spLocks/>
            </p:cNvSpPr>
            <p:nvPr/>
          </p:nvSpPr>
          <p:spPr bwMode="auto">
            <a:xfrm>
              <a:off x="4022" y="856"/>
              <a:ext cx="40" cy="49"/>
            </a:xfrm>
            <a:custGeom>
              <a:avLst/>
              <a:gdLst>
                <a:gd name="T0" fmla="*/ 21 w 38"/>
                <a:gd name="T1" fmla="*/ 0 h 38"/>
                <a:gd name="T2" fmla="*/ 42 w 38"/>
                <a:gd name="T3" fmla="*/ 32 h 38"/>
                <a:gd name="T4" fmla="*/ 21 w 38"/>
                <a:gd name="T5" fmla="*/ 63 h 38"/>
                <a:gd name="T6" fmla="*/ 0 w 38"/>
                <a:gd name="T7" fmla="*/ 32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5" name="Freeform 178"/>
            <p:cNvSpPr>
              <a:spLocks/>
            </p:cNvSpPr>
            <p:nvPr/>
          </p:nvSpPr>
          <p:spPr bwMode="auto">
            <a:xfrm>
              <a:off x="4161" y="829"/>
              <a:ext cx="41" cy="50"/>
            </a:xfrm>
            <a:custGeom>
              <a:avLst/>
              <a:gdLst>
                <a:gd name="T0" fmla="*/ 22 w 39"/>
                <a:gd name="T1" fmla="*/ 0 h 38"/>
                <a:gd name="T2" fmla="*/ 43 w 39"/>
                <a:gd name="T3" fmla="*/ 33 h 38"/>
                <a:gd name="T4" fmla="*/ 22 w 39"/>
                <a:gd name="T5" fmla="*/ 66 h 38"/>
                <a:gd name="T6" fmla="*/ 0 w 39"/>
                <a:gd name="T7" fmla="*/ 33 h 38"/>
                <a:gd name="T8" fmla="*/ 22 w 39"/>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38">
                  <a:moveTo>
                    <a:pt x="20" y="0"/>
                  </a:moveTo>
                  <a:lnTo>
                    <a:pt x="39" y="19"/>
                  </a:lnTo>
                  <a:lnTo>
                    <a:pt x="20" y="38"/>
                  </a:lnTo>
                  <a:lnTo>
                    <a:pt x="0" y="19"/>
                  </a:lnTo>
                  <a:lnTo>
                    <a:pt x="2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6" name="Freeform 179"/>
            <p:cNvSpPr>
              <a:spLocks/>
            </p:cNvSpPr>
            <p:nvPr/>
          </p:nvSpPr>
          <p:spPr bwMode="auto">
            <a:xfrm>
              <a:off x="4158" y="824"/>
              <a:ext cx="40" cy="49"/>
            </a:xfrm>
            <a:custGeom>
              <a:avLst/>
              <a:gdLst>
                <a:gd name="T0" fmla="*/ 21 w 38"/>
                <a:gd name="T1" fmla="*/ 0 h 38"/>
                <a:gd name="T2" fmla="*/ 42 w 38"/>
                <a:gd name="T3" fmla="*/ 32 h 38"/>
                <a:gd name="T4" fmla="*/ 21 w 38"/>
                <a:gd name="T5" fmla="*/ 63 h 38"/>
                <a:gd name="T6" fmla="*/ 0 w 38"/>
                <a:gd name="T7" fmla="*/ 32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7" name="Freeform 180"/>
            <p:cNvSpPr>
              <a:spLocks/>
            </p:cNvSpPr>
            <p:nvPr/>
          </p:nvSpPr>
          <p:spPr bwMode="auto">
            <a:xfrm>
              <a:off x="4839" y="737"/>
              <a:ext cx="40" cy="50"/>
            </a:xfrm>
            <a:custGeom>
              <a:avLst/>
              <a:gdLst>
                <a:gd name="T0" fmla="*/ 21 w 38"/>
                <a:gd name="T1" fmla="*/ 0 h 38"/>
                <a:gd name="T2" fmla="*/ 42 w 38"/>
                <a:gd name="T3" fmla="*/ 33 h 38"/>
                <a:gd name="T4" fmla="*/ 21 w 38"/>
                <a:gd name="T5" fmla="*/ 66 h 38"/>
                <a:gd name="T6" fmla="*/ 0 w 38"/>
                <a:gd name="T7" fmla="*/ 33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8" name="Freeform 181"/>
            <p:cNvSpPr>
              <a:spLocks/>
            </p:cNvSpPr>
            <p:nvPr/>
          </p:nvSpPr>
          <p:spPr bwMode="auto">
            <a:xfrm>
              <a:off x="4835" y="732"/>
              <a:ext cx="40" cy="49"/>
            </a:xfrm>
            <a:custGeom>
              <a:avLst/>
              <a:gdLst>
                <a:gd name="T0" fmla="*/ 21 w 38"/>
                <a:gd name="T1" fmla="*/ 0 h 38"/>
                <a:gd name="T2" fmla="*/ 42 w 38"/>
                <a:gd name="T3" fmla="*/ 32 h 38"/>
                <a:gd name="T4" fmla="*/ 21 w 38"/>
                <a:gd name="T5" fmla="*/ 63 h 38"/>
                <a:gd name="T6" fmla="*/ 0 w 38"/>
                <a:gd name="T7" fmla="*/ 32 h 38"/>
                <a:gd name="T8" fmla="*/ 21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9" name="Rectangle 182"/>
            <p:cNvSpPr>
              <a:spLocks noChangeArrowheads="1"/>
            </p:cNvSpPr>
            <p:nvPr/>
          </p:nvSpPr>
          <p:spPr bwMode="auto">
            <a:xfrm>
              <a:off x="2941" y="1598"/>
              <a:ext cx="41"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30" name="Rectangle 183"/>
            <p:cNvSpPr>
              <a:spLocks noChangeArrowheads="1"/>
            </p:cNvSpPr>
            <p:nvPr/>
          </p:nvSpPr>
          <p:spPr bwMode="auto">
            <a:xfrm>
              <a:off x="2939" y="1596"/>
              <a:ext cx="45"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1" name="Rectangle 184"/>
            <p:cNvSpPr>
              <a:spLocks noChangeArrowheads="1"/>
            </p:cNvSpPr>
            <p:nvPr/>
          </p:nvSpPr>
          <p:spPr bwMode="auto">
            <a:xfrm>
              <a:off x="3210" y="1549"/>
              <a:ext cx="42"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32" name="Rectangle 185"/>
            <p:cNvSpPr>
              <a:spLocks noChangeArrowheads="1"/>
            </p:cNvSpPr>
            <p:nvPr/>
          </p:nvSpPr>
          <p:spPr bwMode="auto">
            <a:xfrm>
              <a:off x="3208" y="1545"/>
              <a:ext cx="47" cy="59"/>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3" name="Rectangle 186"/>
            <p:cNvSpPr>
              <a:spLocks noChangeArrowheads="1"/>
            </p:cNvSpPr>
            <p:nvPr/>
          </p:nvSpPr>
          <p:spPr bwMode="auto">
            <a:xfrm>
              <a:off x="3278" y="1492"/>
              <a:ext cx="44"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34" name="Rectangle 187"/>
            <p:cNvSpPr>
              <a:spLocks noChangeArrowheads="1"/>
            </p:cNvSpPr>
            <p:nvPr/>
          </p:nvSpPr>
          <p:spPr bwMode="auto">
            <a:xfrm>
              <a:off x="3276" y="1488"/>
              <a:ext cx="48"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5" name="Rectangle 188"/>
            <p:cNvSpPr>
              <a:spLocks noChangeArrowheads="1"/>
            </p:cNvSpPr>
            <p:nvPr/>
          </p:nvSpPr>
          <p:spPr bwMode="auto">
            <a:xfrm>
              <a:off x="3348" y="1437"/>
              <a:ext cx="42" cy="5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36" name="Rectangle 189"/>
            <p:cNvSpPr>
              <a:spLocks noChangeArrowheads="1"/>
            </p:cNvSpPr>
            <p:nvPr/>
          </p:nvSpPr>
          <p:spPr bwMode="auto">
            <a:xfrm>
              <a:off x="3346" y="1434"/>
              <a:ext cx="46" cy="58"/>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7" name="Rectangle 190"/>
            <p:cNvSpPr>
              <a:spLocks noChangeArrowheads="1"/>
            </p:cNvSpPr>
            <p:nvPr/>
          </p:nvSpPr>
          <p:spPr bwMode="auto">
            <a:xfrm>
              <a:off x="3414" y="1335"/>
              <a:ext cx="42" cy="5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38" name="Rectangle 191"/>
            <p:cNvSpPr>
              <a:spLocks noChangeArrowheads="1"/>
            </p:cNvSpPr>
            <p:nvPr/>
          </p:nvSpPr>
          <p:spPr bwMode="auto">
            <a:xfrm>
              <a:off x="3412" y="1332"/>
              <a:ext cx="46"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9" name="Rectangle 192"/>
            <p:cNvSpPr>
              <a:spLocks noChangeArrowheads="1"/>
            </p:cNvSpPr>
            <p:nvPr/>
          </p:nvSpPr>
          <p:spPr bwMode="auto">
            <a:xfrm>
              <a:off x="3482" y="1285"/>
              <a:ext cx="43"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0" name="Rectangle 193"/>
            <p:cNvSpPr>
              <a:spLocks noChangeArrowheads="1"/>
            </p:cNvSpPr>
            <p:nvPr/>
          </p:nvSpPr>
          <p:spPr bwMode="auto">
            <a:xfrm>
              <a:off x="3480" y="1283"/>
              <a:ext cx="46"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1" name="Rectangle 194"/>
            <p:cNvSpPr>
              <a:spLocks noChangeArrowheads="1"/>
            </p:cNvSpPr>
            <p:nvPr/>
          </p:nvSpPr>
          <p:spPr bwMode="auto">
            <a:xfrm>
              <a:off x="3617" y="1075"/>
              <a:ext cx="43"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2" name="Rectangle 195"/>
            <p:cNvSpPr>
              <a:spLocks noChangeArrowheads="1"/>
            </p:cNvSpPr>
            <p:nvPr/>
          </p:nvSpPr>
          <p:spPr bwMode="auto">
            <a:xfrm>
              <a:off x="3615" y="1072"/>
              <a:ext cx="47"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3" name="Rectangle 196"/>
            <p:cNvSpPr>
              <a:spLocks noChangeArrowheads="1"/>
            </p:cNvSpPr>
            <p:nvPr/>
          </p:nvSpPr>
          <p:spPr bwMode="auto">
            <a:xfrm>
              <a:off x="3753" y="924"/>
              <a:ext cx="42"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4" name="Rectangle 197"/>
            <p:cNvSpPr>
              <a:spLocks noChangeArrowheads="1"/>
            </p:cNvSpPr>
            <p:nvPr/>
          </p:nvSpPr>
          <p:spPr bwMode="auto">
            <a:xfrm>
              <a:off x="3751" y="921"/>
              <a:ext cx="46"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5" name="Rectangle 198"/>
            <p:cNvSpPr>
              <a:spLocks noChangeArrowheads="1"/>
            </p:cNvSpPr>
            <p:nvPr/>
          </p:nvSpPr>
          <p:spPr bwMode="auto">
            <a:xfrm>
              <a:off x="3887" y="881"/>
              <a:ext cx="43"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6" name="Rectangle 199"/>
            <p:cNvSpPr>
              <a:spLocks noChangeArrowheads="1"/>
            </p:cNvSpPr>
            <p:nvPr/>
          </p:nvSpPr>
          <p:spPr bwMode="auto">
            <a:xfrm>
              <a:off x="3885" y="879"/>
              <a:ext cx="46"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7" name="Rectangle 200"/>
            <p:cNvSpPr>
              <a:spLocks noChangeArrowheads="1"/>
            </p:cNvSpPr>
            <p:nvPr/>
          </p:nvSpPr>
          <p:spPr bwMode="auto">
            <a:xfrm>
              <a:off x="4024" y="856"/>
              <a:ext cx="43"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8" name="Rectangle 201"/>
            <p:cNvSpPr>
              <a:spLocks noChangeArrowheads="1"/>
            </p:cNvSpPr>
            <p:nvPr/>
          </p:nvSpPr>
          <p:spPr bwMode="auto">
            <a:xfrm>
              <a:off x="4022" y="854"/>
              <a:ext cx="47" cy="56"/>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9" name="Rectangle 202"/>
            <p:cNvSpPr>
              <a:spLocks noChangeArrowheads="1"/>
            </p:cNvSpPr>
            <p:nvPr/>
          </p:nvSpPr>
          <p:spPr bwMode="auto">
            <a:xfrm>
              <a:off x="4160" y="827"/>
              <a:ext cx="42"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50" name="Rectangle 203"/>
            <p:cNvSpPr>
              <a:spLocks noChangeArrowheads="1"/>
            </p:cNvSpPr>
            <p:nvPr/>
          </p:nvSpPr>
          <p:spPr bwMode="auto">
            <a:xfrm>
              <a:off x="4158" y="824"/>
              <a:ext cx="46"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1" name="Rectangle 204"/>
            <p:cNvSpPr>
              <a:spLocks noChangeArrowheads="1"/>
            </p:cNvSpPr>
            <p:nvPr/>
          </p:nvSpPr>
          <p:spPr bwMode="auto">
            <a:xfrm>
              <a:off x="4837" y="732"/>
              <a:ext cx="42" cy="5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52" name="Rectangle 205"/>
            <p:cNvSpPr>
              <a:spLocks noChangeArrowheads="1"/>
            </p:cNvSpPr>
            <p:nvPr/>
          </p:nvSpPr>
          <p:spPr bwMode="auto">
            <a:xfrm>
              <a:off x="4835" y="730"/>
              <a:ext cx="46" cy="57"/>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3" name="Rectangle 206"/>
            <p:cNvSpPr>
              <a:spLocks noChangeArrowheads="1"/>
            </p:cNvSpPr>
            <p:nvPr/>
          </p:nvSpPr>
          <p:spPr bwMode="auto">
            <a:xfrm>
              <a:off x="3366" y="1637"/>
              <a:ext cx="159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Air pressure, 22 psi, ROC~250 mm</a:t>
              </a:r>
              <a:endParaRPr lang="en-US" sz="1400"/>
            </a:p>
          </p:txBody>
        </p:sp>
        <p:sp>
          <p:nvSpPr>
            <p:cNvPr id="11454" name="Rectangle 207"/>
            <p:cNvSpPr>
              <a:spLocks noChangeArrowheads="1"/>
            </p:cNvSpPr>
            <p:nvPr/>
          </p:nvSpPr>
          <p:spPr bwMode="auto">
            <a:xfrm>
              <a:off x="2855" y="1763"/>
              <a:ext cx="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0</a:t>
              </a:r>
              <a:endParaRPr lang="en-US" sz="1400"/>
            </a:p>
          </p:txBody>
        </p:sp>
        <p:sp>
          <p:nvSpPr>
            <p:cNvPr id="11455" name="Rectangle 208"/>
            <p:cNvSpPr>
              <a:spLocks noChangeArrowheads="1"/>
            </p:cNvSpPr>
            <p:nvPr/>
          </p:nvSpPr>
          <p:spPr bwMode="auto">
            <a:xfrm>
              <a:off x="2855" y="1536"/>
              <a:ext cx="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2</a:t>
              </a:r>
              <a:endParaRPr lang="en-US" sz="1400"/>
            </a:p>
          </p:txBody>
        </p:sp>
        <p:sp>
          <p:nvSpPr>
            <p:cNvPr id="11456" name="Rectangle 209"/>
            <p:cNvSpPr>
              <a:spLocks noChangeArrowheads="1"/>
            </p:cNvSpPr>
            <p:nvPr/>
          </p:nvSpPr>
          <p:spPr bwMode="auto">
            <a:xfrm>
              <a:off x="2855" y="1307"/>
              <a:ext cx="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4</a:t>
              </a:r>
              <a:endParaRPr lang="en-US" sz="1400"/>
            </a:p>
          </p:txBody>
        </p:sp>
        <p:sp>
          <p:nvSpPr>
            <p:cNvPr id="11457" name="Rectangle 210"/>
            <p:cNvSpPr>
              <a:spLocks noChangeArrowheads="1"/>
            </p:cNvSpPr>
            <p:nvPr/>
          </p:nvSpPr>
          <p:spPr bwMode="auto">
            <a:xfrm>
              <a:off x="2855" y="1080"/>
              <a:ext cx="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6</a:t>
              </a:r>
              <a:endParaRPr lang="en-US" sz="1400"/>
            </a:p>
          </p:txBody>
        </p:sp>
        <p:sp>
          <p:nvSpPr>
            <p:cNvPr id="11458" name="Rectangle 211"/>
            <p:cNvSpPr>
              <a:spLocks noChangeArrowheads="1"/>
            </p:cNvSpPr>
            <p:nvPr/>
          </p:nvSpPr>
          <p:spPr bwMode="auto">
            <a:xfrm>
              <a:off x="2855" y="852"/>
              <a:ext cx="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8</a:t>
              </a:r>
              <a:endParaRPr lang="en-US" sz="1400"/>
            </a:p>
          </p:txBody>
        </p:sp>
        <p:sp>
          <p:nvSpPr>
            <p:cNvPr id="11459" name="Rectangle 212"/>
            <p:cNvSpPr>
              <a:spLocks noChangeArrowheads="1"/>
            </p:cNvSpPr>
            <p:nvPr/>
          </p:nvSpPr>
          <p:spPr bwMode="auto">
            <a:xfrm>
              <a:off x="2809" y="624"/>
              <a:ext cx="1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10</a:t>
              </a:r>
              <a:endParaRPr lang="en-US" sz="1400"/>
            </a:p>
          </p:txBody>
        </p:sp>
        <p:sp>
          <p:nvSpPr>
            <p:cNvPr id="11460" name="Rectangle 213"/>
            <p:cNvSpPr>
              <a:spLocks noChangeArrowheads="1"/>
            </p:cNvSpPr>
            <p:nvPr/>
          </p:nvSpPr>
          <p:spPr bwMode="auto">
            <a:xfrm>
              <a:off x="2941" y="1919"/>
              <a:ext cx="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0</a:t>
              </a:r>
              <a:endParaRPr lang="en-US" sz="1400"/>
            </a:p>
          </p:txBody>
        </p:sp>
        <p:sp>
          <p:nvSpPr>
            <p:cNvPr id="11461" name="Rectangle 214"/>
            <p:cNvSpPr>
              <a:spLocks noChangeArrowheads="1"/>
            </p:cNvSpPr>
            <p:nvPr/>
          </p:nvSpPr>
          <p:spPr bwMode="auto">
            <a:xfrm>
              <a:off x="3617" y="1919"/>
              <a:ext cx="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5</a:t>
              </a:r>
              <a:endParaRPr lang="en-US" sz="1400"/>
            </a:p>
          </p:txBody>
        </p:sp>
        <p:sp>
          <p:nvSpPr>
            <p:cNvPr id="11462" name="Rectangle 215"/>
            <p:cNvSpPr>
              <a:spLocks noChangeArrowheads="1"/>
            </p:cNvSpPr>
            <p:nvPr/>
          </p:nvSpPr>
          <p:spPr bwMode="auto">
            <a:xfrm>
              <a:off x="4274" y="1919"/>
              <a:ext cx="1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10</a:t>
              </a:r>
              <a:endParaRPr lang="en-US" sz="1400"/>
            </a:p>
          </p:txBody>
        </p:sp>
        <p:sp>
          <p:nvSpPr>
            <p:cNvPr id="11463" name="Rectangle 216"/>
            <p:cNvSpPr>
              <a:spLocks noChangeArrowheads="1"/>
            </p:cNvSpPr>
            <p:nvPr/>
          </p:nvSpPr>
          <p:spPr bwMode="auto">
            <a:xfrm>
              <a:off x="4950" y="1919"/>
              <a:ext cx="1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15</a:t>
              </a:r>
              <a:endParaRPr lang="en-US" sz="1400"/>
            </a:p>
          </p:txBody>
        </p:sp>
        <p:sp>
          <p:nvSpPr>
            <p:cNvPr id="11464" name="Rectangle 217"/>
            <p:cNvSpPr>
              <a:spLocks noChangeArrowheads="1"/>
            </p:cNvSpPr>
            <p:nvPr/>
          </p:nvSpPr>
          <p:spPr bwMode="auto">
            <a:xfrm>
              <a:off x="3595" y="2019"/>
              <a:ext cx="107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Light Intensity (arb units)</a:t>
              </a:r>
              <a:endParaRPr lang="en-US" sz="1300"/>
            </a:p>
          </p:txBody>
        </p:sp>
        <p:sp>
          <p:nvSpPr>
            <p:cNvPr id="11465" name="Rectangle 218"/>
            <p:cNvSpPr>
              <a:spLocks noChangeArrowheads="1"/>
            </p:cNvSpPr>
            <p:nvPr/>
          </p:nvSpPr>
          <p:spPr bwMode="auto">
            <a:xfrm rot="-5400000">
              <a:off x="2313" y="1124"/>
              <a:ext cx="88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Preamp Output (mV)</a:t>
              </a:r>
              <a:endParaRPr lang="en-US" sz="1300"/>
            </a:p>
          </p:txBody>
        </p:sp>
        <p:sp>
          <p:nvSpPr>
            <p:cNvPr id="11466" name="Rectangle 219"/>
            <p:cNvSpPr>
              <a:spLocks noChangeArrowheads="1"/>
            </p:cNvSpPr>
            <p:nvPr/>
          </p:nvSpPr>
          <p:spPr bwMode="auto">
            <a:xfrm>
              <a:off x="4161" y="1067"/>
              <a:ext cx="547" cy="3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67" name="Line 220"/>
            <p:cNvSpPr>
              <a:spLocks noChangeShapeType="1"/>
            </p:cNvSpPr>
            <p:nvPr/>
          </p:nvSpPr>
          <p:spPr bwMode="auto">
            <a:xfrm>
              <a:off x="4180" y="1159"/>
              <a:ext cx="193" cy="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68" name="Freeform 221"/>
            <p:cNvSpPr>
              <a:spLocks/>
            </p:cNvSpPr>
            <p:nvPr/>
          </p:nvSpPr>
          <p:spPr bwMode="auto">
            <a:xfrm>
              <a:off x="4260" y="1140"/>
              <a:ext cx="41" cy="49"/>
            </a:xfrm>
            <a:custGeom>
              <a:avLst/>
              <a:gdLst>
                <a:gd name="T0" fmla="*/ 23 w 38"/>
                <a:gd name="T1" fmla="*/ 0 h 38"/>
                <a:gd name="T2" fmla="*/ 44 w 38"/>
                <a:gd name="T3" fmla="*/ 32 h 38"/>
                <a:gd name="T4" fmla="*/ 23 w 38"/>
                <a:gd name="T5" fmla="*/ 63 h 38"/>
                <a:gd name="T6" fmla="*/ 0 w 38"/>
                <a:gd name="T7" fmla="*/ 32 h 38"/>
                <a:gd name="T8" fmla="*/ 2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69" name="Freeform 222"/>
            <p:cNvSpPr>
              <a:spLocks/>
            </p:cNvSpPr>
            <p:nvPr/>
          </p:nvSpPr>
          <p:spPr bwMode="auto">
            <a:xfrm>
              <a:off x="4256" y="1134"/>
              <a:ext cx="41" cy="50"/>
            </a:xfrm>
            <a:custGeom>
              <a:avLst/>
              <a:gdLst>
                <a:gd name="T0" fmla="*/ 23 w 38"/>
                <a:gd name="T1" fmla="*/ 0 h 38"/>
                <a:gd name="T2" fmla="*/ 44 w 38"/>
                <a:gd name="T3" fmla="*/ 33 h 38"/>
                <a:gd name="T4" fmla="*/ 23 w 38"/>
                <a:gd name="T5" fmla="*/ 66 h 38"/>
                <a:gd name="T6" fmla="*/ 0 w 38"/>
                <a:gd name="T7" fmla="*/ 33 h 38"/>
                <a:gd name="T8" fmla="*/ 23 w 38"/>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8">
                  <a:moveTo>
                    <a:pt x="19" y="0"/>
                  </a:moveTo>
                  <a:lnTo>
                    <a:pt x="38" y="19"/>
                  </a:lnTo>
                  <a:lnTo>
                    <a:pt x="19" y="38"/>
                  </a:lnTo>
                  <a:lnTo>
                    <a:pt x="0" y="19"/>
                  </a:lnTo>
                  <a:lnTo>
                    <a:pt x="19" y="0"/>
                  </a:lnTo>
                  <a:close/>
                </a:path>
              </a:pathLst>
            </a:custGeom>
            <a:noFill/>
            <a:ln w="127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0" name="Rectangle 223"/>
            <p:cNvSpPr>
              <a:spLocks noChangeArrowheads="1"/>
            </p:cNvSpPr>
            <p:nvPr/>
          </p:nvSpPr>
          <p:spPr bwMode="auto">
            <a:xfrm>
              <a:off x="4398" y="1105"/>
              <a:ext cx="58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Air Off (flat)</a:t>
              </a:r>
              <a:endParaRPr lang="en-US" sz="1400"/>
            </a:p>
          </p:txBody>
        </p:sp>
        <p:sp>
          <p:nvSpPr>
            <p:cNvPr id="11471" name="Line 224"/>
            <p:cNvSpPr>
              <a:spLocks noChangeShapeType="1"/>
            </p:cNvSpPr>
            <p:nvPr/>
          </p:nvSpPr>
          <p:spPr bwMode="auto">
            <a:xfrm>
              <a:off x="4180" y="1355"/>
              <a:ext cx="193" cy="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2" name="Rectangle 225"/>
            <p:cNvSpPr>
              <a:spLocks noChangeArrowheads="1"/>
            </p:cNvSpPr>
            <p:nvPr/>
          </p:nvSpPr>
          <p:spPr bwMode="auto">
            <a:xfrm>
              <a:off x="4258" y="1332"/>
              <a:ext cx="43" cy="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73" name="Rectangle 226"/>
            <p:cNvSpPr>
              <a:spLocks noChangeArrowheads="1"/>
            </p:cNvSpPr>
            <p:nvPr/>
          </p:nvSpPr>
          <p:spPr bwMode="auto">
            <a:xfrm>
              <a:off x="4256" y="1330"/>
              <a:ext cx="47" cy="58"/>
            </a:xfrm>
            <a:prstGeom prst="rect">
              <a:avLst/>
            </a:prstGeom>
            <a:noFill/>
            <a:ln w="127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4" name="Rectangle 227"/>
            <p:cNvSpPr>
              <a:spLocks noChangeArrowheads="1"/>
            </p:cNvSpPr>
            <p:nvPr/>
          </p:nvSpPr>
          <p:spPr bwMode="auto">
            <a:xfrm>
              <a:off x="4398" y="1301"/>
              <a:ext cx="31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rPr>
                <a:t>Air On</a:t>
              </a:r>
              <a:endParaRPr lang="en-US" sz="1400"/>
            </a:p>
          </p:txBody>
        </p:sp>
        <p:sp>
          <p:nvSpPr>
            <p:cNvPr id="31126" name="Rectangle 406"/>
            <p:cNvSpPr>
              <a:spLocks noChangeArrowheads="1"/>
            </p:cNvSpPr>
            <p:nvPr/>
          </p:nvSpPr>
          <p:spPr bwMode="auto">
            <a:xfrm>
              <a:off x="5136" y="1200"/>
              <a:ext cx="14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31199" name="Text Box 479"/>
          <p:cNvSpPr txBox="1">
            <a:spLocks noChangeArrowheads="1"/>
          </p:cNvSpPr>
          <p:nvPr/>
        </p:nvSpPr>
        <p:spPr bwMode="auto">
          <a:xfrm>
            <a:off x="4508500" y="3736975"/>
            <a:ext cx="4349750" cy="229235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ea typeface="ＭＳ Ｐゴシック" charset="0"/>
              </a:rPr>
              <a:t>Freestanding thinned membrane CCDs were curved to different curvatures using air pressure</a:t>
            </a:r>
          </a:p>
          <a:p>
            <a:pPr>
              <a:defRPr/>
            </a:pPr>
            <a:endParaRPr lang="en-US" sz="1600">
              <a:ea typeface="ＭＳ Ｐゴシック" charset="0"/>
            </a:endParaRPr>
          </a:p>
          <a:p>
            <a:pPr>
              <a:defRPr/>
            </a:pPr>
            <a:r>
              <a:rPr lang="en-US" sz="1600">
                <a:ea typeface="ＭＳ Ｐゴシック" charset="0"/>
              </a:rPr>
              <a:t>CCD was operated and output current was measured as a function light intensity for CFPAs with three different radius of curvature (ROC)</a:t>
            </a:r>
          </a:p>
          <a:p>
            <a:pPr>
              <a:defRPr/>
            </a:pPr>
            <a:endParaRPr lang="en-US" sz="1600">
              <a:ea typeface="ＭＳ Ｐゴシック" charset="0"/>
            </a:endParaRPr>
          </a:p>
          <a:p>
            <a:pPr>
              <a:defRPr/>
            </a:pPr>
            <a:r>
              <a:rPr lang="en-US" sz="1600">
                <a:ea typeface="ＭＳ Ｐゴシック" charset="0"/>
              </a:rPr>
              <a:t>No change in the signal level or device behavior was observed as a function of curvature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10400</TotalTime>
  <Words>1773</Words>
  <Application>Microsoft Office PowerPoint</Application>
  <PresentationFormat>Presentazione su schermo (4:3)</PresentationFormat>
  <Paragraphs>357</Paragraphs>
  <Slides>27</Slides>
  <Notes>2</Notes>
  <HiddenSlides>0</HiddenSlides>
  <MMClips>0</MMClips>
  <ScaleCrop>false</ScaleCrop>
  <HeadingPairs>
    <vt:vector size="6" baseType="variant">
      <vt:variant>
        <vt:lpstr>Tema</vt:lpstr>
      </vt:variant>
      <vt:variant>
        <vt:i4>2</vt:i4>
      </vt:variant>
      <vt:variant>
        <vt:lpstr>Server OLE incorporati</vt:lpstr>
      </vt:variant>
      <vt:variant>
        <vt:i4>2</vt:i4>
      </vt:variant>
      <vt:variant>
        <vt:lpstr>Titoli diapositive</vt:lpstr>
      </vt:variant>
      <vt:variant>
        <vt:i4>27</vt:i4>
      </vt:variant>
    </vt:vector>
  </HeadingPairs>
  <TitlesOfParts>
    <vt:vector size="31" baseType="lpstr">
      <vt:lpstr>Blank</vt:lpstr>
      <vt:lpstr>Office Theme</vt:lpstr>
      <vt:lpstr>Document</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Results of Thinned CFPA, continued</vt:lpstr>
      <vt:lpstr>Experimental Results of Thinned CFPA</vt:lpstr>
      <vt:lpstr>Presentazione standard di PowerPoint</vt:lpstr>
      <vt:lpstr>Presentazione standard di PowerPoint</vt:lpstr>
      <vt:lpstr>Presentazione standard di PowerPoint</vt:lpstr>
      <vt:lpstr>Presentazione standard di PowerPoint</vt:lpstr>
      <vt:lpstr>Presentazione standard di PowerPoint</vt:lpstr>
      <vt:lpstr>Summary</vt:lpstr>
      <vt:lpstr>Presentazione standard di PowerPoint</vt:lpstr>
      <vt:lpstr>Presentazione standard di PowerPoint</vt:lpstr>
      <vt:lpstr>Presentazione standard di PowerPoint</vt:lpstr>
      <vt:lpstr>Presentazione standard di PowerPoint</vt:lpstr>
      <vt:lpstr>Presentazione standard di PowerPoint</vt:lpstr>
      <vt:lpstr>Conforming Thinned Silicon</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OAO/JPL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OAO JPL</dc:creator>
  <cp:lastModifiedBy>tecno</cp:lastModifiedBy>
  <cp:revision>222</cp:revision>
  <cp:lastPrinted>2006-08-07T18:57:52Z</cp:lastPrinted>
  <dcterms:created xsi:type="dcterms:W3CDTF">2003-04-01T19:25:27Z</dcterms:created>
  <dcterms:modified xsi:type="dcterms:W3CDTF">2013-10-08T09:09:15Z</dcterms:modified>
</cp:coreProperties>
</file>