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9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0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1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  <p:sldMasterId id="2147483649" r:id="rId5"/>
    <p:sldMasterId id="2147483703" r:id="rId6"/>
    <p:sldMasterId id="2147483715" r:id="rId7"/>
    <p:sldMasterId id="2147483727" r:id="rId8"/>
    <p:sldMasterId id="2147483742" r:id="rId9"/>
    <p:sldMasterId id="2147483754" r:id="rId10"/>
    <p:sldMasterId id="2147483780" r:id="rId11"/>
    <p:sldMasterId id="2147483792" r:id="rId12"/>
    <p:sldMasterId id="2147483796" r:id="rId13"/>
    <p:sldMasterId id="2147483813" r:id="rId14"/>
    <p:sldMasterId id="2147483853" r:id="rId15"/>
  </p:sldMasterIdLst>
  <p:notesMasterIdLst>
    <p:notesMasterId r:id="rId40"/>
  </p:notesMasterIdLst>
  <p:handoutMasterIdLst>
    <p:handoutMasterId r:id="rId41"/>
  </p:handoutMasterIdLst>
  <p:sldIdLst>
    <p:sldId id="256" r:id="rId16"/>
    <p:sldId id="409" r:id="rId17"/>
    <p:sldId id="411" r:id="rId18"/>
    <p:sldId id="457" r:id="rId19"/>
    <p:sldId id="444" r:id="rId20"/>
    <p:sldId id="445" r:id="rId21"/>
    <p:sldId id="447" r:id="rId22"/>
    <p:sldId id="415" r:id="rId23"/>
    <p:sldId id="395" r:id="rId24"/>
    <p:sldId id="396" r:id="rId25"/>
    <p:sldId id="399" r:id="rId26"/>
    <p:sldId id="452" r:id="rId27"/>
    <p:sldId id="453" r:id="rId28"/>
    <p:sldId id="450" r:id="rId29"/>
    <p:sldId id="448" r:id="rId30"/>
    <p:sldId id="403" r:id="rId31"/>
    <p:sldId id="404" r:id="rId32"/>
    <p:sldId id="443" r:id="rId33"/>
    <p:sldId id="458" r:id="rId34"/>
    <p:sldId id="461" r:id="rId35"/>
    <p:sldId id="462" r:id="rId36"/>
    <p:sldId id="408" r:id="rId37"/>
    <p:sldId id="466" r:id="rId38"/>
    <p:sldId id="313" r:id="rId39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5pPr>
    <a:lvl6pPr marL="2286000" algn="l" defTabSz="914400" rtl="0" eaLnBrk="1" latinLnBrk="0" hangingPunct="1">
      <a:defRPr sz="12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6pPr>
    <a:lvl7pPr marL="2743200" algn="l" defTabSz="914400" rtl="0" eaLnBrk="1" latinLnBrk="0" hangingPunct="1">
      <a:defRPr sz="12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7pPr>
    <a:lvl8pPr marL="3200400" algn="l" defTabSz="914400" rtl="0" eaLnBrk="1" latinLnBrk="0" hangingPunct="1">
      <a:defRPr sz="12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8pPr>
    <a:lvl9pPr marL="3657600" algn="l" defTabSz="914400" rtl="0" eaLnBrk="1" latinLnBrk="0" hangingPunct="1">
      <a:defRPr sz="1200" kern="1200">
        <a:solidFill>
          <a:srgbClr val="000000"/>
        </a:solidFill>
        <a:latin typeface="Arial" charset="0"/>
        <a:ea typeface="ヒラギノ角ゴ ProN W3" charset="0"/>
        <a:cs typeface="ヒラギノ角ゴ ProN W3" charset="0"/>
        <a:sym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080"/>
    <a:srgbClr val="FF8000"/>
    <a:srgbClr val="8040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 preferSingleView="1">
    <p:restoredLeft sz="16162" autoAdjust="0"/>
    <p:restoredTop sz="99238" autoAdjust="0"/>
  </p:normalViewPr>
  <p:slideViewPr>
    <p:cSldViewPr>
      <p:cViewPr varScale="1">
        <p:scale>
          <a:sx n="46" d="100"/>
          <a:sy n="46" d="100"/>
        </p:scale>
        <p:origin x="-165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2754" y="-7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20" Type="http://schemas.openxmlformats.org/officeDocument/2006/relationships/slide" Target="slides/slide5.xml"/><Relationship Id="rId41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8E5D2-4B41-5F4D-A28F-F27405DAF112}" type="datetimeFigureOut">
              <a:rPr lang="en-US" smtClean="0"/>
              <a:pPr/>
              <a:t>10/8/2013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14D2F-A711-AA45-8DFC-EDD67769D3AB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32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266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07295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035" y="4561226"/>
            <a:ext cx="5367130" cy="4318573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/>
          <a:lstStyle/>
          <a:p>
            <a:fld id="{6B61AB9C-C735-4CC3-BD06-72AC32F0E2A7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0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797425" cy="3598863"/>
          </a:xfrm>
          <a:ln/>
        </p:spPr>
      </p:sp>
      <p:sp>
        <p:nvSpPr>
          <p:cNvPr id="22016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51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75107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</p:spPr>
        <p:txBody>
          <a:bodyPr/>
          <a:lstStyle/>
          <a:p>
            <a:fld id="{1BCA934F-37B0-4483-8FCF-F418A8867C5F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</p:spPr>
        <p:txBody>
          <a:bodyPr/>
          <a:lstStyle/>
          <a:p>
            <a:fld id="{E5A41225-D7B7-4749-818E-671DCAA4460E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797425" cy="3598863"/>
          </a:xfrm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9" y="4560890"/>
            <a:ext cx="5851525" cy="43195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</p:spPr>
        <p:txBody>
          <a:bodyPr/>
          <a:lstStyle/>
          <a:p>
            <a:fld id="{3E342F9F-F90E-4C33-817A-23E2EF1D5DEA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  <a:noFill/>
        </p:spPr>
        <p:txBody>
          <a:bodyPr/>
          <a:lstStyle/>
          <a:p>
            <a:fld id="{2742C72C-C7CB-46EB-AFEB-39F4A47D1EA9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0475" y="720725"/>
            <a:ext cx="4797425" cy="3598863"/>
          </a:xfrm>
          <a:ln/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9" y="4560890"/>
            <a:ext cx="5851525" cy="4319587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034" y="4560894"/>
            <a:ext cx="5365135" cy="431956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dw2013.org/index.html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2.png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dw2013.org/index.html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dw2013.org/index.html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dw2013.org/index.html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dw2013.org/index.html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dw2013.org/index.html" TargetMode="Externa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9975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8D96E-3402-4419-8A07-194E6A5988D9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761390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975" y="76200"/>
            <a:ext cx="7772400" cy="5286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04800" y="914400"/>
            <a:ext cx="7769225" cy="3962400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E4AF4-13E3-44B2-A870-DD6A985B12DA}" type="slidenum">
              <a:rPr lang="en-US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0DF712-4FA0-4CB2-A194-E6361553C6E6}" type="slidenum">
              <a:rPr lang="en-US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3B855-6D2F-4350-8DBE-6BB39ADAA974}" type="slidenum">
              <a:rPr lang="en-US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7388" y="1598613"/>
            <a:ext cx="3808412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98613"/>
            <a:ext cx="3808413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1034CF-86A2-46F5-BA72-0F6FA12A0EF0}" type="slidenum">
              <a:rPr lang="en-US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BDB8E-1477-4F46-B475-C410744AB889}" type="slidenum">
              <a:rPr lang="en-US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4DDD5D-CC84-431A-8659-08082BCF7F78}" type="slidenum">
              <a:rPr lang="en-US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84EBC4-71D1-4FDA-8181-4495EE78D6E8}" type="slidenum">
              <a:rPr lang="en-US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818891-3C33-4B65-9C59-AD9FFBE5B1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B72EA-2ACD-4F01-B1FD-61D0C0873750}" type="slidenum">
              <a:rPr lang="en-US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A7FCE-BD0D-4D9A-9312-4ACE5DF73C6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351031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7DECD-A372-40E8-8E60-58259CAC43BF}" type="slidenum">
              <a:rPr lang="en-US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8275" y="76200"/>
            <a:ext cx="1943100" cy="5484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7388" y="76200"/>
            <a:ext cx="5678487" cy="5484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CD97C-65D1-481F-8752-AD38F982A1CF}" type="slidenum">
              <a:rPr lang="en-US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0E5DE-BEA3-4056-9FE0-BA68530ADFCC}" type="slidenum">
              <a:rPr lang="en-US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4BB45-CF54-45EC-A2A8-7057BD147805}" type="slidenum">
              <a:rPr lang="en-US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0B359-7D4E-42C2-9EBE-DE75797B3D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929896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600B7-64CF-44BC-A6E3-40DA16810F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5" descr="C:\Documents and Settings\rblank\My Documents\TDY\Teledyne Logos - Nov 2012\TIS-C+2.jpg"/>
          <p:cNvPicPr>
            <a:picLocks noChangeAspect="1" noChangeArrowheads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43166"/>
            <a:ext cx="1371600" cy="31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Documents and Settings\rblank\My Documents\TDY\Teledyne Logos - Nov 2012\TIS-C+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6" y="6477000"/>
            <a:ext cx="1394284" cy="320040"/>
          </a:xfrm>
          <a:prstGeom prst="rect">
            <a:avLst/>
          </a:prstGeom>
          <a:noFill/>
        </p:spPr>
      </p:pic>
      <p:pic>
        <p:nvPicPr>
          <p:cNvPr id="9" name="Picture 3" descr="http://www.sdw2013.org/images/logo08.png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400800"/>
            <a:ext cx="457200" cy="38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8884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C1DFC-A408-4BB3-8B63-6287EB094F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198951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600200"/>
            <a:ext cx="4138613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2013" y="1600200"/>
            <a:ext cx="4138612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6FE88-EC5D-408A-B166-0031E3156B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229166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E5085F-B076-466D-A8D0-E5A2E66242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530055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6" name="Picture 5" descr="C:\Documents and Settings\rblank\My Documents\TDY\Teledyne Logos - Nov 2012\TIS-C+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537960"/>
            <a:ext cx="1394284" cy="320040"/>
          </a:xfrm>
          <a:prstGeom prst="rect">
            <a:avLst/>
          </a:prstGeom>
          <a:noFill/>
        </p:spPr>
      </p:pic>
      <p:pic>
        <p:nvPicPr>
          <p:cNvPr id="7" name="Picture 3" descr="http://www.sdw2013.org/images/logo08.png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737" y="6474822"/>
            <a:ext cx="457200" cy="38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7474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 Narrow Bol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3C5FB-98C5-4A23-A17E-B9283F06F1B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468692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8D96E-3402-4419-8A07-194E6A5988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761390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6A7FCE-BD0D-4D9A-9312-4ACE5DF73C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351031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 Narrow Bol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3C5FB-98C5-4A23-A17E-B9283F06F1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468692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9E3163-2ECB-4D1D-A332-9C4A0E66B3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652245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50" y="0"/>
            <a:ext cx="2114550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0"/>
            <a:ext cx="619125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21C866-1FD8-46E3-9E92-9EEAE58E2B3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83083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9E3163-2ECB-4D1D-A332-9C4A0E66B34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65224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50" y="0"/>
            <a:ext cx="2114550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0"/>
            <a:ext cx="619125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21C866-1FD8-46E3-9E92-9EEAE58E2B34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83083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5" name="Picture 5" descr="C:\Documents and Settings\rblank\My Documents\TDY\Teledyne Logos - Nov 2012\TIS-C+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6" y="6477000"/>
            <a:ext cx="1394284" cy="320040"/>
          </a:xfrm>
          <a:prstGeom prst="rect">
            <a:avLst/>
          </a:prstGeom>
          <a:noFill/>
        </p:spPr>
      </p:pic>
      <p:pic>
        <p:nvPicPr>
          <p:cNvPr id="6" name="Picture 3" descr="http://www.sdw2013.org/images/logo08.png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400800"/>
            <a:ext cx="457200" cy="38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0206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74B5150-9CE9-4F3D-A0AE-9D0D6035F182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AE91B92-7F40-4746-BE1F-CE5882B3F463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2C32742-CB0F-4B71-815E-D41C5F6BAEEB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600200"/>
            <a:ext cx="4138613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2013" y="1600200"/>
            <a:ext cx="4138612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7052B98-8BCD-4A91-B583-27D610E9D9DA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3" name="Picture 5" descr="C:\Documents and Settings\rblank\My Documents\TDY\Teledyne Logos - Nov 2012\TIS-C+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537960"/>
            <a:ext cx="1394284" cy="320040"/>
          </a:xfrm>
          <a:prstGeom prst="rect">
            <a:avLst/>
          </a:prstGeom>
          <a:noFill/>
        </p:spPr>
      </p:pic>
      <p:pic>
        <p:nvPicPr>
          <p:cNvPr id="4" name="Picture 3" descr="http://www.sdw2013.org/images/logo08.png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737" y="6474822"/>
            <a:ext cx="457200" cy="38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5855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F4BBB10-55E2-4AE2-A12E-C2152FBA6DFD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4CF005E-3523-4E38-ADD5-C3BAB4AC0592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C54F256-FCB6-4C61-A794-E5446047898A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D2473E7-6215-4CC4-A96B-5DD22A5CCA79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BFB7349-D1C5-4AE3-B27A-831CFD145A38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A381003-A483-4BBB-B4B9-78FBEA087F27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50" y="0"/>
            <a:ext cx="2114550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0"/>
            <a:ext cx="619125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1F79EEA-A175-4817-9584-EC20D1E21056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0B359-7D4E-42C2-9EBE-DE75797B3DF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29896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219200"/>
            <a:ext cx="40005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219200"/>
            <a:ext cx="40005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152400"/>
            <a:ext cx="2038350" cy="5943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152400"/>
            <a:ext cx="5962650" cy="5943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0866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219200"/>
            <a:ext cx="81534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3733800"/>
            <a:ext cx="81534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0866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33400" y="1219200"/>
            <a:ext cx="8153400" cy="48768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xfrm>
            <a:off x="8701576" y="6526803"/>
            <a:ext cx="254000" cy="2413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600B7-64CF-44BC-A6E3-40DA16810F5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pic>
        <p:nvPicPr>
          <p:cNvPr id="8" name="Picture 5" descr="C:\Documents and Settings\rblank\My Documents\TDY\Teledyne Logos - Nov 2012\TIS-C+2.jpg"/>
          <p:cNvPicPr>
            <a:picLocks noChangeAspect="1" noChangeArrowheads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43166"/>
            <a:ext cx="1371600" cy="31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Documents and Settings\rblank\My Documents\TDY\Teledyne Logos - Nov 2012\TIS-C+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6" y="6477000"/>
            <a:ext cx="1394284" cy="320040"/>
          </a:xfrm>
          <a:prstGeom prst="rect">
            <a:avLst/>
          </a:prstGeom>
          <a:noFill/>
        </p:spPr>
      </p:pic>
      <p:pic>
        <p:nvPicPr>
          <p:cNvPr id="9" name="Picture 3" descr="http://www.sdw2013.org/images/logo08.png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400800"/>
            <a:ext cx="457200" cy="38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8884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0866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219200"/>
            <a:ext cx="40005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33400" y="3733800"/>
            <a:ext cx="4000500" cy="2362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86300" y="1219200"/>
            <a:ext cx="40005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032C040-6E7C-4728-887F-507D1E36B2EA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63D957A-827A-4615-92B1-84641EE25A1F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AA89139-FAA1-40E4-A257-A157B3860E1F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600200"/>
            <a:ext cx="4138613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2013" y="1600200"/>
            <a:ext cx="4138612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F1C0742-CD87-45C2-BEBF-787F3C603356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B4D6865-CE0E-4ED1-BFAF-B42D11F7CE14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9BCEFF7-1CCA-47F1-93AC-1EC4B8211673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92771A3-0B80-411F-B508-59352D92C639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EB04FCE-29C2-4520-897B-161F47612CCD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1673BF0-0549-4ECE-86F7-1DFDAF42AB1B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C1DFC-A408-4BB3-8B63-6287EB094F4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198951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4DF2766-6987-4453-BFC4-5063FD3BB54E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50" y="0"/>
            <a:ext cx="2114550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0"/>
            <a:ext cx="619125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B1F56E5-2A1F-4B3E-8B14-18A173F4CF0C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E4AF4-13E3-44B2-A870-DD6A985B12DA}" type="slidenum">
              <a:rPr lang="en-US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0DF712-4FA0-4CB2-A194-E6361553C6E6}" type="slidenum">
              <a:rPr lang="en-US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3B855-6D2F-4350-8DBE-6BB39ADAA974}" type="slidenum">
              <a:rPr lang="en-US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7388" y="1598613"/>
            <a:ext cx="3808412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98613"/>
            <a:ext cx="3808413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1034CF-86A2-46F5-BA72-0F6FA12A0EF0}" type="slidenum">
              <a:rPr lang="en-US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2BDB8E-1477-4F46-B475-C410744AB889}" type="slidenum">
              <a:rPr lang="en-US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4DDD5D-CC84-431A-8659-08082BCF7F78}" type="slidenum">
              <a:rPr lang="en-US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84EBC4-71D1-4FDA-8181-4495EE78D6E8}" type="slidenum">
              <a:rPr lang="en-US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818891-3C33-4B65-9C59-AD9FFBE5B1A8}" type="slidenum">
              <a:rPr lang="en-US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600200"/>
            <a:ext cx="4138613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2013" y="1600200"/>
            <a:ext cx="4138612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6FE88-EC5D-408A-B166-0031E3156B98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229166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B72EA-2ACD-4F01-B1FD-61D0C0873750}" type="slidenum">
              <a:rPr lang="en-US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7DECD-A372-40E8-8E60-58259CAC43BF}" type="slidenum">
              <a:rPr lang="en-US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8275" y="76200"/>
            <a:ext cx="1943100" cy="5484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7388" y="76200"/>
            <a:ext cx="5678487" cy="5484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CD97C-65D1-481F-8752-AD38F982A1CF}" type="slidenum">
              <a:rPr lang="en-US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0E5DE-BEA3-4056-9FE0-BA68530ADFCC}" type="slidenum">
              <a:rPr lang="en-US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4BB45-CF54-45EC-A2A8-7057BD147805}" type="slidenum">
              <a:rPr lang="en-US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1" hangingPunct="1"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D73EFAA7-E8AC-4CA6-AD4D-28544FE6A11E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1" hangingPunct="1"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B144436C-8BCD-4FE2-A9F7-47E82673F61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1" hangingPunct="1"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B00B5425-00C7-4A5C-82ED-8CD061E9F95C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138613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8213" y="1066800"/>
            <a:ext cx="4138612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1" hangingPunct="1"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04EA7771-699D-4DFF-95A7-5ED982B72E6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1" hangingPunct="1"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F73414AC-B99A-493A-A3EB-6A0EF502F7B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E5085F-B076-466D-A8D0-E5A2E662420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530055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1" hangingPunct="1"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5365ABC0-C688-4051-AE2F-6276B74F511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1" hangingPunct="1"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9B0062A1-A179-4990-B54E-46B52EEA33C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1" hangingPunct="1"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365AA4DB-B53E-4D1B-A4F2-3E3CAC284DDA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1" hangingPunct="1"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FC7AD8C4-B063-4503-8ACD-CBE731F15F09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1" hangingPunct="1"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7EED5D80-4697-4DD0-9B68-9ED008546FAD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152400"/>
            <a:ext cx="2114550" cy="4876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191250" cy="4876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1" hangingPunct="1">
              <a:defRPr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B5BC11C8-16AB-429A-BC66-18BCA461A28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eader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Cover_Bkgd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62013"/>
            <a:ext cx="9144000" cy="599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377696"/>
            <a:ext cx="7772400" cy="782671"/>
          </a:xfrm>
        </p:spPr>
        <p:txBody>
          <a:bodyPr/>
          <a:lstStyle>
            <a:lvl1pPr algn="ctr">
              <a:defRPr sz="3200" smtClean="0">
                <a:solidFill>
                  <a:schemeClr val="bg1"/>
                </a:solidFill>
                <a:effectLst>
                  <a:outerShdw sx="1000" sy="1000" algn="ctr" rotWithShape="0">
                    <a:srgbClr val="000000"/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731008"/>
            <a:ext cx="6400800" cy="1731264"/>
          </a:xfrm>
        </p:spPr>
        <p:txBody>
          <a:bodyPr/>
          <a:lstStyle>
            <a:lvl1pPr marL="0" indent="0" algn="ctr">
              <a:buFont typeface="Wingdings 2" pitchFamily="18" charset="2"/>
              <a:buNone/>
              <a:defRPr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subtitle style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567488"/>
            <a:ext cx="2895600" cy="290512"/>
          </a:xfrm>
        </p:spPr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Teledyne Proprietary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010400" y="6564313"/>
            <a:ext cx="2133600" cy="293687"/>
          </a:xfrm>
        </p:spPr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?-</a:t>
            </a:r>
            <a:fld id="{9760F502-4C5B-4B71-8186-D1A938C28CC9}" type="slidenum">
              <a:rPr lang="en-US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hf hd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25" y="200025"/>
            <a:ext cx="8229600" cy="3651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274" y="1092200"/>
            <a:ext cx="8582911" cy="534049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7519E-63E0-48AF-854E-4B83C7F437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Teledyne Proprietary</a:t>
            </a: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46428-2E96-4FDF-9C74-F2E98DC58C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Teledyne Proprietary</a:t>
            </a: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6" name="Picture 5" descr="C:\Documents and Settings\rblank\My Documents\TDY\Teledyne Logos - Nov 2012\TIS-C+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537960"/>
            <a:ext cx="1394284" cy="320040"/>
          </a:xfrm>
          <a:prstGeom prst="rect">
            <a:avLst/>
          </a:prstGeom>
          <a:noFill/>
        </p:spPr>
      </p:pic>
      <p:pic>
        <p:nvPicPr>
          <p:cNvPr id="7" name="Picture 3" descr="http://www.sdw2013.org/images/logo08.png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737" y="6474822"/>
            <a:ext cx="457200" cy="38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7474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914400"/>
            <a:ext cx="3808413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5613" y="914400"/>
            <a:ext cx="3808412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23025" y="76200"/>
            <a:ext cx="2038350" cy="4800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76200"/>
            <a:ext cx="5965825" cy="4800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7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5.jpe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0"/>
            <a:ext cx="8458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Impact" pitchFamily="34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600200"/>
            <a:ext cx="8429625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Arial Narrow Bold" charset="0"/>
              </a:rPr>
              <a:t>Click to edit Master text styles</a:t>
            </a:r>
          </a:p>
          <a:p>
            <a:pPr lvl="1"/>
            <a:r>
              <a:rPr lang="en-US" smtClean="0">
                <a:sym typeface="Arial Narrow Bold" charset="0"/>
              </a:rPr>
              <a:t>Second level</a:t>
            </a:r>
          </a:p>
          <a:p>
            <a:pPr lvl="2"/>
            <a:r>
              <a:rPr lang="en-US" smtClean="0">
                <a:sym typeface="Arial Narrow Bold" charset="0"/>
              </a:rPr>
              <a:t>Third level</a:t>
            </a:r>
          </a:p>
          <a:p>
            <a:pPr lvl="3"/>
            <a:r>
              <a:rPr lang="en-US" smtClean="0">
                <a:sym typeface="Arial Narrow Bold" charset="0"/>
              </a:rPr>
              <a:t>Fourth level</a:t>
            </a:r>
          </a:p>
          <a:p>
            <a:pPr lvl="4"/>
            <a:r>
              <a:rPr lang="en-US" smtClean="0">
                <a:sym typeface="Arial Narrow Bold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7" r:id="rId3"/>
  </p:sldLayoutIdLst>
  <p:transition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+mj-lt"/>
          <a:ea typeface="+mj-ea"/>
          <a:cs typeface="+mj-cs"/>
          <a:sym typeface="Impact" pitchFamily="34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Impact" charset="0"/>
          <a:ea typeface="ヒラギノ角ゴ ProN W6" charset="0"/>
          <a:cs typeface="ヒラギノ角ゴ ProN W6" charset="0"/>
          <a:sym typeface="Impact" pitchFamily="34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Impact" charset="0"/>
          <a:ea typeface="ヒラギノ角ゴ ProN W6" charset="0"/>
          <a:cs typeface="ヒラギノ角ゴ ProN W6" charset="0"/>
          <a:sym typeface="Impact" pitchFamily="34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Impact" charset="0"/>
          <a:ea typeface="ヒラギノ角ゴ ProN W6" charset="0"/>
          <a:cs typeface="ヒラギノ角ゴ ProN W6" charset="0"/>
          <a:sym typeface="Impact" pitchFamily="34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Impact" charset="0"/>
          <a:ea typeface="ヒラギノ角ゴ ProN W6" charset="0"/>
          <a:cs typeface="ヒラギノ角ゴ ProN W6" charset="0"/>
          <a:sym typeface="Impact" pitchFamily="34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Impact" charset="0"/>
          <a:ea typeface="ヒラギノ角ゴ ProN W6" charset="0"/>
          <a:cs typeface="ヒラギノ角ゴ ProN W6" charset="0"/>
          <a:sym typeface="Impact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Impact" charset="0"/>
          <a:ea typeface="ヒラギノ角ゴ ProN W6" charset="0"/>
          <a:cs typeface="ヒラギノ角ゴ ProN W6" charset="0"/>
          <a:sym typeface="Impact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Impact" charset="0"/>
          <a:ea typeface="ヒラギノ角ゴ ProN W6" charset="0"/>
          <a:cs typeface="ヒラギノ角ゴ ProN W6" charset="0"/>
          <a:sym typeface="Impact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Impact" charset="0"/>
          <a:ea typeface="ヒラギノ角ゴ ProN W6" charset="0"/>
          <a:cs typeface="ヒラギノ角ゴ ProN W6" charset="0"/>
          <a:sym typeface="Impact" charset="0"/>
        </a:defRPr>
      </a:lvl9pPr>
    </p:titleStyle>
    <p:bodyStyle>
      <a:lvl1pPr marL="382588" indent="-342900" algn="l" rtl="0" eaLnBrk="0" fontAlgn="base" hangingPunct="0">
        <a:spcBef>
          <a:spcPts val="1400"/>
        </a:spcBef>
        <a:spcAft>
          <a:spcPct val="0"/>
        </a:spcAft>
        <a:buClr>
          <a:srgbClr val="0A57A5"/>
        </a:buClr>
        <a:buSzPct val="100000"/>
        <a:buFont typeface="Times" pitchFamily="18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 Narrow Bold" charset="0"/>
        </a:defRPr>
      </a:lvl1pPr>
      <a:lvl2pPr marL="681038" indent="-285750" algn="l" rtl="0" eaLnBrk="0" fontAlgn="base" hangingPunct="0">
        <a:spcBef>
          <a:spcPct val="0"/>
        </a:spcBef>
        <a:spcAft>
          <a:spcPct val="0"/>
        </a:spcAft>
        <a:buClr>
          <a:srgbClr val="0A57A5"/>
        </a:buClr>
        <a:buSzPct val="100000"/>
        <a:buFont typeface="Arial Narrow" pitchFamily="34" charset="0"/>
        <a:buChar char="–"/>
        <a:defRPr sz="2400">
          <a:solidFill>
            <a:schemeClr val="tx1"/>
          </a:solidFill>
          <a:latin typeface="+mn-lt"/>
          <a:ea typeface="+mn-ea"/>
          <a:cs typeface="+mn-cs"/>
          <a:sym typeface="Arial Narrow Bold" charset="0"/>
        </a:defRPr>
      </a:lvl2pPr>
      <a:lvl3pPr marL="1023938" indent="-228600" algn="l" rtl="0" eaLnBrk="0" fontAlgn="base" hangingPunct="0">
        <a:spcBef>
          <a:spcPct val="0"/>
        </a:spcBef>
        <a:spcAft>
          <a:spcPct val="0"/>
        </a:spcAft>
        <a:buClr>
          <a:srgbClr val="0A57A5"/>
        </a:buClr>
        <a:buSzPct val="100000"/>
        <a:buFont typeface="Times" pitchFamily="18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Arial Narrow Bold" charset="0"/>
        </a:defRPr>
      </a:lvl3pPr>
      <a:lvl4pPr marL="1366838" indent="-228600" algn="l" rtl="0" eaLnBrk="0" fontAlgn="base" hangingPunct="0">
        <a:spcBef>
          <a:spcPct val="0"/>
        </a:spcBef>
        <a:spcAft>
          <a:spcPct val="0"/>
        </a:spcAft>
        <a:buClr>
          <a:srgbClr val="0A57A5"/>
        </a:buClr>
        <a:buSzPct val="100000"/>
        <a:buFont typeface="Arial Narrow" pitchFamily="34" charset="0"/>
        <a:buChar char="–"/>
        <a:defRPr>
          <a:solidFill>
            <a:schemeClr val="tx1"/>
          </a:solidFill>
          <a:latin typeface="+mn-lt"/>
          <a:ea typeface="+mn-ea"/>
          <a:cs typeface="+mn-cs"/>
          <a:sym typeface="Arial Narrow Bold" charset="0"/>
        </a:defRPr>
      </a:lvl4pPr>
      <a:lvl5pPr marL="1709738" indent="-228600" algn="l" rtl="0" eaLnBrk="0" fontAlgn="base" hangingPunct="0">
        <a:spcBef>
          <a:spcPct val="0"/>
        </a:spcBef>
        <a:spcAft>
          <a:spcPct val="0"/>
        </a:spcAft>
        <a:buClr>
          <a:srgbClr val="0A57A5"/>
        </a:buClr>
        <a:buSzPct val="100000"/>
        <a:buFont typeface="Times" pitchFamily="18" charset="0"/>
        <a:buChar char="•"/>
        <a:defRPr>
          <a:solidFill>
            <a:schemeClr val="tx1"/>
          </a:solidFill>
          <a:latin typeface="+mn-lt"/>
          <a:ea typeface="+mn-ea"/>
          <a:cs typeface="+mn-cs"/>
          <a:sym typeface="Arial Narrow Bold" charset="0"/>
        </a:defRPr>
      </a:lvl5pPr>
      <a:lvl6pPr marL="2166938" indent="-228600" algn="l" rtl="0" fontAlgn="base">
        <a:spcBef>
          <a:spcPct val="0"/>
        </a:spcBef>
        <a:spcAft>
          <a:spcPct val="0"/>
        </a:spcAft>
        <a:buClr>
          <a:srgbClr val="0A57A5"/>
        </a:buClr>
        <a:buSzPct val="100000"/>
        <a:buFont typeface="Times" charset="0"/>
        <a:buChar char="•"/>
        <a:defRPr>
          <a:solidFill>
            <a:schemeClr val="tx1"/>
          </a:solidFill>
          <a:latin typeface="+mn-lt"/>
          <a:ea typeface="+mn-ea"/>
          <a:cs typeface="+mn-cs"/>
          <a:sym typeface="Arial Narrow Bold" charset="0"/>
        </a:defRPr>
      </a:lvl6pPr>
      <a:lvl7pPr marL="2624138" indent="-228600" algn="l" rtl="0" fontAlgn="base">
        <a:spcBef>
          <a:spcPct val="0"/>
        </a:spcBef>
        <a:spcAft>
          <a:spcPct val="0"/>
        </a:spcAft>
        <a:buClr>
          <a:srgbClr val="0A57A5"/>
        </a:buClr>
        <a:buSzPct val="100000"/>
        <a:buFont typeface="Times" charset="0"/>
        <a:buChar char="•"/>
        <a:defRPr>
          <a:solidFill>
            <a:schemeClr val="tx1"/>
          </a:solidFill>
          <a:latin typeface="+mn-lt"/>
          <a:ea typeface="+mn-ea"/>
          <a:cs typeface="+mn-cs"/>
          <a:sym typeface="Arial Narrow Bold" charset="0"/>
        </a:defRPr>
      </a:lvl7pPr>
      <a:lvl8pPr marL="3081338" indent="-228600" algn="l" rtl="0" fontAlgn="base">
        <a:spcBef>
          <a:spcPct val="0"/>
        </a:spcBef>
        <a:spcAft>
          <a:spcPct val="0"/>
        </a:spcAft>
        <a:buClr>
          <a:srgbClr val="0A57A5"/>
        </a:buClr>
        <a:buSzPct val="100000"/>
        <a:buFont typeface="Times" charset="0"/>
        <a:buChar char="•"/>
        <a:defRPr>
          <a:solidFill>
            <a:schemeClr val="tx1"/>
          </a:solidFill>
          <a:latin typeface="+mn-lt"/>
          <a:ea typeface="+mn-ea"/>
          <a:cs typeface="+mn-cs"/>
          <a:sym typeface="Arial Narrow Bold" charset="0"/>
        </a:defRPr>
      </a:lvl8pPr>
      <a:lvl9pPr marL="3538538" indent="-228600" algn="l" rtl="0" fontAlgn="base">
        <a:spcBef>
          <a:spcPct val="0"/>
        </a:spcBef>
        <a:spcAft>
          <a:spcPct val="0"/>
        </a:spcAft>
        <a:buClr>
          <a:srgbClr val="0A57A5"/>
        </a:buClr>
        <a:buSzPct val="100000"/>
        <a:buFont typeface="Times" charset="0"/>
        <a:buChar char="•"/>
        <a:defRPr>
          <a:solidFill>
            <a:schemeClr val="tx1"/>
          </a:solidFill>
          <a:latin typeface="+mn-lt"/>
          <a:ea typeface="+mn-ea"/>
          <a:cs typeface="+mn-cs"/>
          <a:sym typeface="Arial Narrow Bold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8975" y="76200"/>
            <a:ext cx="7772400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914400"/>
            <a:ext cx="776922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2" name="Group 18"/>
          <p:cNvGrpSpPr>
            <a:grpSpLocks/>
          </p:cNvGrpSpPr>
          <p:nvPr userDrawn="1"/>
        </p:nvGrpSpPr>
        <p:grpSpPr bwMode="auto">
          <a:xfrm>
            <a:off x="301625" y="606425"/>
            <a:ext cx="8545513" cy="119063"/>
            <a:chOff x="1009" y="979"/>
            <a:chExt cx="4463" cy="73"/>
          </a:xfrm>
        </p:grpSpPr>
        <p:sp>
          <p:nvSpPr>
            <p:cNvPr id="1043" name="Line 19"/>
            <p:cNvSpPr>
              <a:spLocks noChangeShapeType="1"/>
            </p:cNvSpPr>
            <p:nvPr userDrawn="1"/>
          </p:nvSpPr>
          <p:spPr bwMode="auto">
            <a:xfrm>
              <a:off x="1009" y="979"/>
              <a:ext cx="4463" cy="0"/>
            </a:xfrm>
            <a:prstGeom prst="line">
              <a:avLst/>
            </a:prstGeom>
            <a:noFill/>
            <a:ln w="9525">
              <a:solidFill>
                <a:srgbClr val="0A57A5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eaLnBrk="0" hangingPunct="0">
                <a:defRPr/>
              </a:pPr>
              <a:endParaRPr lang="en-US" sz="1400" b="1">
                <a:latin typeface="Arial Narrow" pitchFamily="34" charset="0"/>
                <a:cs typeface="+mn-cs"/>
              </a:endParaRPr>
            </a:p>
          </p:txBody>
        </p:sp>
        <p:sp>
          <p:nvSpPr>
            <p:cNvPr id="1044" name="Line 20"/>
            <p:cNvSpPr>
              <a:spLocks noChangeShapeType="1"/>
            </p:cNvSpPr>
            <p:nvPr userDrawn="1"/>
          </p:nvSpPr>
          <p:spPr bwMode="auto">
            <a:xfrm>
              <a:off x="1009" y="1015"/>
              <a:ext cx="4463" cy="0"/>
            </a:xfrm>
            <a:prstGeom prst="line">
              <a:avLst/>
            </a:prstGeom>
            <a:noFill/>
            <a:ln w="9525">
              <a:solidFill>
                <a:srgbClr val="0A57A5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eaLnBrk="0" hangingPunct="0">
                <a:defRPr/>
              </a:pPr>
              <a:endParaRPr lang="en-US" sz="1400" b="1">
                <a:latin typeface="Arial Narrow" pitchFamily="34" charset="0"/>
                <a:cs typeface="+mn-cs"/>
              </a:endParaRPr>
            </a:p>
          </p:txBody>
        </p:sp>
        <p:sp>
          <p:nvSpPr>
            <p:cNvPr id="1045" name="Line 21"/>
            <p:cNvSpPr>
              <a:spLocks noChangeShapeType="1"/>
            </p:cNvSpPr>
            <p:nvPr userDrawn="1"/>
          </p:nvSpPr>
          <p:spPr bwMode="auto">
            <a:xfrm>
              <a:off x="1009" y="1052"/>
              <a:ext cx="4463" cy="0"/>
            </a:xfrm>
            <a:prstGeom prst="line">
              <a:avLst/>
            </a:prstGeom>
            <a:noFill/>
            <a:ln w="9525">
              <a:solidFill>
                <a:srgbClr val="0A57A5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eaLnBrk="0" hangingPunct="0">
                <a:defRPr/>
              </a:pPr>
              <a:endParaRPr lang="en-US" sz="1400" b="1">
                <a:latin typeface="Arial Narrow" pitchFamily="34" charset="0"/>
                <a:cs typeface="+mn-cs"/>
              </a:endParaRPr>
            </a:p>
          </p:txBody>
        </p:sp>
      </p:grpSp>
      <p:pic>
        <p:nvPicPr>
          <p:cNvPr id="15365" name="Picture 72" descr="TIS_Logo_Small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28600" y="6376988"/>
            <a:ext cx="1455738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+mj-lt"/>
          <a:ea typeface="+mj-ea"/>
          <a:cs typeface="ＭＳ Ｐゴシック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Arial" charset="0"/>
          <a:ea typeface="ＭＳ Ｐゴシック" pitchFamily="34" charset="-128"/>
          <a:cs typeface="ＭＳ Ｐゴシック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Arial" charset="0"/>
          <a:ea typeface="ＭＳ Ｐゴシック" pitchFamily="34" charset="-128"/>
          <a:cs typeface="ＭＳ Ｐゴシック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Arial" charset="0"/>
          <a:ea typeface="ＭＳ Ｐゴシック" pitchFamily="34" charset="-128"/>
          <a:cs typeface="ＭＳ Ｐゴシック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Arial" charset="0"/>
          <a:ea typeface="ＭＳ Ｐゴシック" pitchFamily="34" charset="-128"/>
          <a:cs typeface="ＭＳ Ｐゴシック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Arial" charset="0"/>
          <a:ea typeface="ＭＳ Ｐゴシック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Arial" charset="0"/>
          <a:ea typeface="ＭＳ Ｐゴシック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Arial" charset="0"/>
          <a:ea typeface="ＭＳ Ｐゴシック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Arial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0A57A5"/>
        </a:buClr>
        <a:buFont typeface="Times" pitchFamily="18" charset="0"/>
        <a:buChar char="•"/>
        <a:defRPr sz="2400" b="1">
          <a:solidFill>
            <a:schemeClr val="tx1"/>
          </a:solidFill>
          <a:latin typeface="+mn-lt"/>
          <a:ea typeface="+mn-ea"/>
          <a:cs typeface="ＭＳ Ｐゴシック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0A57A5"/>
        </a:buClr>
        <a:buChar char="–"/>
        <a:defRPr sz="2400" b="1">
          <a:solidFill>
            <a:schemeClr val="tx1"/>
          </a:solidFill>
          <a:latin typeface="+mn-lt"/>
          <a:ea typeface="+mn-ea"/>
          <a:cs typeface="ＭＳ Ｐゴシック"/>
        </a:defRPr>
      </a:lvl2pPr>
      <a:lvl3pPr marL="1085850" indent="-228600" algn="l" rtl="0" eaLnBrk="0" fontAlgn="base" hangingPunct="0">
        <a:spcBef>
          <a:spcPct val="0"/>
        </a:spcBef>
        <a:spcAft>
          <a:spcPct val="0"/>
        </a:spcAft>
        <a:buClr>
          <a:srgbClr val="0A57A5"/>
        </a:buClr>
        <a:buFont typeface="Times" pitchFamily="18" charset="0"/>
        <a:buChar char="•"/>
        <a:defRPr sz="2000" b="1">
          <a:solidFill>
            <a:schemeClr val="tx1"/>
          </a:solidFill>
          <a:latin typeface="+mn-lt"/>
          <a:ea typeface="+mn-ea"/>
          <a:cs typeface="ＭＳ Ｐゴシック"/>
        </a:defRPr>
      </a:lvl3pPr>
      <a:lvl4pPr marL="1428750" indent="-228600" algn="l" rtl="0" eaLnBrk="0" fontAlgn="base" hangingPunct="0">
        <a:spcBef>
          <a:spcPct val="0"/>
        </a:spcBef>
        <a:spcAft>
          <a:spcPct val="0"/>
        </a:spcAft>
        <a:buClr>
          <a:srgbClr val="0A57A5"/>
        </a:buClr>
        <a:buChar char="–"/>
        <a:defRPr b="1">
          <a:solidFill>
            <a:schemeClr val="tx1"/>
          </a:solidFill>
          <a:latin typeface="+mn-lt"/>
          <a:ea typeface="+mn-ea"/>
          <a:cs typeface="ＭＳ Ｐゴシック"/>
        </a:defRPr>
      </a:lvl4pPr>
      <a:lvl5pPr marL="1771650" indent="-228600" algn="l" rtl="0" eaLnBrk="0" fontAlgn="base" hangingPunct="0">
        <a:spcBef>
          <a:spcPct val="0"/>
        </a:spcBef>
        <a:spcAft>
          <a:spcPct val="0"/>
        </a:spcAft>
        <a:buClr>
          <a:srgbClr val="0A57A5"/>
        </a:buClr>
        <a:buFont typeface="Times" pitchFamily="18" charset="0"/>
        <a:buChar char="•"/>
        <a:defRPr b="1">
          <a:solidFill>
            <a:schemeClr val="tx1"/>
          </a:solidFill>
          <a:latin typeface="+mn-lt"/>
          <a:ea typeface="+mn-ea"/>
          <a:cs typeface="ＭＳ Ｐゴシック"/>
        </a:defRPr>
      </a:lvl5pPr>
      <a:lvl6pPr marL="2228850" indent="-228600" algn="l" rtl="0" fontAlgn="base">
        <a:spcBef>
          <a:spcPct val="0"/>
        </a:spcBef>
        <a:spcAft>
          <a:spcPct val="0"/>
        </a:spcAft>
        <a:buClr>
          <a:srgbClr val="0A57A5"/>
        </a:buClr>
        <a:buFont typeface="Times" pitchFamily="18" charset="0"/>
        <a:buChar char="•"/>
        <a:defRPr b="1">
          <a:solidFill>
            <a:schemeClr val="tx1"/>
          </a:solidFill>
          <a:latin typeface="+mn-lt"/>
          <a:ea typeface="+mn-ea"/>
        </a:defRPr>
      </a:lvl6pPr>
      <a:lvl7pPr marL="2686050" indent="-228600" algn="l" rtl="0" fontAlgn="base">
        <a:spcBef>
          <a:spcPct val="0"/>
        </a:spcBef>
        <a:spcAft>
          <a:spcPct val="0"/>
        </a:spcAft>
        <a:buClr>
          <a:srgbClr val="0A57A5"/>
        </a:buClr>
        <a:buFont typeface="Times" pitchFamily="18" charset="0"/>
        <a:buChar char="•"/>
        <a:defRPr b="1">
          <a:solidFill>
            <a:schemeClr val="tx1"/>
          </a:solidFill>
          <a:latin typeface="+mn-lt"/>
          <a:ea typeface="+mn-ea"/>
        </a:defRPr>
      </a:lvl7pPr>
      <a:lvl8pPr marL="3143250" indent="-228600" algn="l" rtl="0" fontAlgn="base">
        <a:spcBef>
          <a:spcPct val="0"/>
        </a:spcBef>
        <a:spcAft>
          <a:spcPct val="0"/>
        </a:spcAft>
        <a:buClr>
          <a:srgbClr val="0A57A5"/>
        </a:buClr>
        <a:buFont typeface="Times" pitchFamily="18" charset="0"/>
        <a:buChar char="•"/>
        <a:defRPr b="1">
          <a:solidFill>
            <a:schemeClr val="tx1"/>
          </a:solidFill>
          <a:latin typeface="+mn-lt"/>
          <a:ea typeface="+mn-ea"/>
        </a:defRPr>
      </a:lvl8pPr>
      <a:lvl9pPr marL="3600450" indent="-228600" algn="l" rtl="0" fontAlgn="base">
        <a:spcBef>
          <a:spcPct val="0"/>
        </a:spcBef>
        <a:spcAft>
          <a:spcPct val="0"/>
        </a:spcAft>
        <a:buClr>
          <a:srgbClr val="0A57A5"/>
        </a:buClr>
        <a:buFont typeface="Times" pitchFamily="18" charset="0"/>
        <a:buChar char="•"/>
        <a:defRPr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76200"/>
            <a:ext cx="868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914400"/>
            <a:ext cx="8610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28600" y="598488"/>
            <a:ext cx="8686800" cy="100012"/>
            <a:chOff x="1009" y="979"/>
            <a:chExt cx="4463" cy="73"/>
          </a:xfrm>
        </p:grpSpPr>
        <p:sp>
          <p:nvSpPr>
            <p:cNvPr id="1043" name="Line 19"/>
            <p:cNvSpPr>
              <a:spLocks noChangeShapeType="1"/>
            </p:cNvSpPr>
            <p:nvPr userDrawn="1"/>
          </p:nvSpPr>
          <p:spPr bwMode="auto">
            <a:xfrm>
              <a:off x="1009" y="979"/>
              <a:ext cx="4463" cy="0"/>
            </a:xfrm>
            <a:prstGeom prst="line">
              <a:avLst/>
            </a:prstGeom>
            <a:noFill/>
            <a:ln w="9525">
              <a:solidFill>
                <a:srgbClr val="0A57A5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eaLnBrk="0" hangingPunct="0">
                <a:defRPr/>
              </a:pPr>
              <a:endParaRPr lang="en-US" sz="1400" b="1">
                <a:latin typeface="Arial Narrow" pitchFamily="1" charset="0"/>
                <a:cs typeface="+mn-cs"/>
              </a:endParaRPr>
            </a:p>
          </p:txBody>
        </p:sp>
        <p:sp>
          <p:nvSpPr>
            <p:cNvPr id="1044" name="Line 20"/>
            <p:cNvSpPr>
              <a:spLocks noChangeShapeType="1"/>
            </p:cNvSpPr>
            <p:nvPr userDrawn="1"/>
          </p:nvSpPr>
          <p:spPr bwMode="auto">
            <a:xfrm>
              <a:off x="1009" y="1015"/>
              <a:ext cx="4463" cy="0"/>
            </a:xfrm>
            <a:prstGeom prst="line">
              <a:avLst/>
            </a:prstGeom>
            <a:noFill/>
            <a:ln w="9525">
              <a:solidFill>
                <a:srgbClr val="0A57A5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eaLnBrk="0" hangingPunct="0">
                <a:defRPr/>
              </a:pPr>
              <a:endParaRPr lang="en-US" sz="1400" b="1">
                <a:latin typeface="Arial Narrow" pitchFamily="1" charset="0"/>
                <a:cs typeface="+mn-cs"/>
              </a:endParaRPr>
            </a:p>
          </p:txBody>
        </p:sp>
        <p:sp>
          <p:nvSpPr>
            <p:cNvPr id="1045" name="Line 21"/>
            <p:cNvSpPr>
              <a:spLocks noChangeShapeType="1"/>
            </p:cNvSpPr>
            <p:nvPr userDrawn="1"/>
          </p:nvSpPr>
          <p:spPr bwMode="auto">
            <a:xfrm>
              <a:off x="1009" y="1052"/>
              <a:ext cx="4463" cy="0"/>
            </a:xfrm>
            <a:prstGeom prst="line">
              <a:avLst/>
            </a:prstGeom>
            <a:noFill/>
            <a:ln w="9525">
              <a:solidFill>
                <a:srgbClr val="0A57A5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eaLnBrk="0" hangingPunct="0">
                <a:defRPr/>
              </a:pPr>
              <a:endParaRPr lang="en-US" sz="1400" b="1">
                <a:latin typeface="Arial Narrow" pitchFamily="1" charset="0"/>
                <a:cs typeface="+mn-cs"/>
              </a:endParaRPr>
            </a:p>
          </p:txBody>
        </p:sp>
      </p:grpSp>
      <p:pic>
        <p:nvPicPr>
          <p:cNvPr id="1029" name="Picture 15" descr="C:\Documents and Settings\kbchapin\My Documents\logos\Imaging Sensors\TIS-C+2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2400" y="6467475"/>
            <a:ext cx="13716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9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86800" y="6567488"/>
            <a:ext cx="381000" cy="200025"/>
          </a:xfrm>
          <a:prstGeom prst="rect">
            <a:avLst/>
          </a:prstGeom>
          <a:solidFill>
            <a:srgbClr val="333333"/>
          </a:solidFill>
          <a:ln w="9525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vert="horz" wrap="square" lIns="18288" tIns="18288" rIns="18288" bIns="18288" numCol="1" anchor="ctr" anchorCtr="1" compatLnSpc="1">
            <a:prstTxWarp prst="textNoShape">
              <a:avLst/>
            </a:prstTxWarp>
            <a:spAutoFit/>
          </a:bodyPr>
          <a:lstStyle>
            <a:lvl1pPr algn="r" eaLnBrk="0" hangingPunct="0">
              <a:defRPr sz="1000" b="0">
                <a:solidFill>
                  <a:schemeClr val="bg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8B5AF50D-A398-49E5-8595-4DE7D147071B}" type="slidenum">
              <a:rPr lang="en-US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Calibri" pitchFamily="34" charset="0"/>
          <a:ea typeface="+mj-ea"/>
          <a:cs typeface="ＭＳ Ｐゴシック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Calibri" pitchFamily="34" charset="0"/>
          <a:ea typeface="ＭＳ Ｐゴシック" pitchFamily="1" charset="-128"/>
          <a:cs typeface="ＭＳ Ｐゴシック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Calibri" pitchFamily="34" charset="0"/>
          <a:ea typeface="ＭＳ Ｐゴシック" pitchFamily="1" charset="-128"/>
          <a:cs typeface="ＭＳ Ｐゴシック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Calibri" pitchFamily="34" charset="0"/>
          <a:ea typeface="ＭＳ Ｐゴシック" pitchFamily="1" charset="-128"/>
          <a:cs typeface="ＭＳ Ｐゴシック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Calibri" pitchFamily="34" charset="0"/>
          <a:ea typeface="ＭＳ Ｐゴシック" pitchFamily="1" charset="-128"/>
          <a:cs typeface="ＭＳ Ｐゴシック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Impact" pitchFamily="1" charset="0"/>
          <a:ea typeface="ＭＳ Ｐゴシック" pitchFamily="1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Impact" pitchFamily="1" charset="0"/>
          <a:ea typeface="ＭＳ Ｐゴシック" pitchFamily="1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Impact" pitchFamily="1" charset="0"/>
          <a:ea typeface="ＭＳ Ｐゴシック" pitchFamily="1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Impact" pitchFamily="1" charset="0"/>
          <a:ea typeface="ＭＳ Ｐゴシック" pitchFamily="1" charset="-128"/>
        </a:defRPr>
      </a:lvl9pPr>
    </p:titleStyle>
    <p:bodyStyle>
      <a:lvl1pPr marL="228600" indent="-228600" algn="l" rtl="0" eaLnBrk="0" fontAlgn="base" hangingPunct="0">
        <a:spcBef>
          <a:spcPct val="50000"/>
        </a:spcBef>
        <a:spcAft>
          <a:spcPct val="0"/>
        </a:spcAft>
        <a:buClr>
          <a:srgbClr val="0A57A5"/>
        </a:buClr>
        <a:buFont typeface="Times" pitchFamily="18" charset="0"/>
        <a:buChar char="•"/>
        <a:defRPr sz="2400" b="1">
          <a:solidFill>
            <a:schemeClr val="tx1"/>
          </a:solidFill>
          <a:latin typeface="Calibri" pitchFamily="34" charset="0"/>
          <a:ea typeface="+mn-ea"/>
          <a:cs typeface="ＭＳ Ｐゴシック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0A57A5"/>
        </a:buClr>
        <a:buChar char="–"/>
        <a:defRPr sz="2400" b="1">
          <a:solidFill>
            <a:schemeClr val="tx1"/>
          </a:solidFill>
          <a:latin typeface="Calibri" pitchFamily="34" charset="0"/>
          <a:ea typeface="+mn-ea"/>
          <a:cs typeface="ＭＳ Ｐゴシック"/>
        </a:defRPr>
      </a:lvl2pPr>
      <a:lvl3pPr marL="1085850" indent="-228600" algn="l" rtl="0" eaLnBrk="0" fontAlgn="base" hangingPunct="0">
        <a:spcBef>
          <a:spcPct val="0"/>
        </a:spcBef>
        <a:spcAft>
          <a:spcPct val="0"/>
        </a:spcAft>
        <a:buClr>
          <a:srgbClr val="0A57A5"/>
        </a:buClr>
        <a:buFont typeface="Times" pitchFamily="18" charset="0"/>
        <a:buChar char="•"/>
        <a:defRPr sz="2000" b="1">
          <a:solidFill>
            <a:schemeClr val="tx1"/>
          </a:solidFill>
          <a:latin typeface="Calibri" pitchFamily="34" charset="0"/>
          <a:ea typeface="+mn-ea"/>
          <a:cs typeface="ＭＳ Ｐゴシック"/>
        </a:defRPr>
      </a:lvl3pPr>
      <a:lvl4pPr marL="1428750" indent="-228600" algn="l" rtl="0" eaLnBrk="0" fontAlgn="base" hangingPunct="0">
        <a:spcBef>
          <a:spcPct val="0"/>
        </a:spcBef>
        <a:spcAft>
          <a:spcPct val="0"/>
        </a:spcAft>
        <a:buClr>
          <a:srgbClr val="0A57A5"/>
        </a:buClr>
        <a:buChar char="–"/>
        <a:defRPr sz="2000" b="1">
          <a:solidFill>
            <a:schemeClr val="tx1"/>
          </a:solidFill>
          <a:latin typeface="Calibri" pitchFamily="34" charset="0"/>
          <a:ea typeface="+mn-ea"/>
          <a:cs typeface="ＭＳ Ｐゴシック"/>
        </a:defRPr>
      </a:lvl4pPr>
      <a:lvl5pPr marL="1771650" indent="-228600" algn="l" rtl="0" eaLnBrk="0" fontAlgn="base" hangingPunct="0">
        <a:spcBef>
          <a:spcPct val="0"/>
        </a:spcBef>
        <a:spcAft>
          <a:spcPct val="0"/>
        </a:spcAft>
        <a:buClr>
          <a:srgbClr val="0A57A5"/>
        </a:buClr>
        <a:buFont typeface="Times" pitchFamily="18" charset="0"/>
        <a:buChar char="•"/>
        <a:defRPr sz="2000" b="1">
          <a:solidFill>
            <a:schemeClr val="tx1"/>
          </a:solidFill>
          <a:latin typeface="Calibri" pitchFamily="34" charset="0"/>
          <a:ea typeface="+mn-ea"/>
          <a:cs typeface="ＭＳ Ｐゴシック"/>
        </a:defRPr>
      </a:lvl5pPr>
      <a:lvl6pPr marL="2228850" indent="-228600" algn="l" rtl="0" eaLnBrk="1" fontAlgn="base" hangingPunct="1">
        <a:spcBef>
          <a:spcPct val="0"/>
        </a:spcBef>
        <a:spcAft>
          <a:spcPct val="0"/>
        </a:spcAft>
        <a:buClr>
          <a:srgbClr val="0A57A5"/>
        </a:buClr>
        <a:buFont typeface="Times" pitchFamily="1" charset="0"/>
        <a:buChar char="•"/>
        <a:defRPr b="1">
          <a:solidFill>
            <a:schemeClr val="tx1"/>
          </a:solidFill>
          <a:latin typeface="+mn-lt"/>
          <a:ea typeface="+mn-ea"/>
        </a:defRPr>
      </a:lvl6pPr>
      <a:lvl7pPr marL="2686050" indent="-228600" algn="l" rtl="0" eaLnBrk="1" fontAlgn="base" hangingPunct="1">
        <a:spcBef>
          <a:spcPct val="0"/>
        </a:spcBef>
        <a:spcAft>
          <a:spcPct val="0"/>
        </a:spcAft>
        <a:buClr>
          <a:srgbClr val="0A57A5"/>
        </a:buClr>
        <a:buFont typeface="Times" pitchFamily="1" charset="0"/>
        <a:buChar char="•"/>
        <a:defRPr b="1">
          <a:solidFill>
            <a:schemeClr val="tx1"/>
          </a:solidFill>
          <a:latin typeface="+mn-lt"/>
          <a:ea typeface="+mn-ea"/>
        </a:defRPr>
      </a:lvl7pPr>
      <a:lvl8pPr marL="3143250" indent="-228600" algn="l" rtl="0" eaLnBrk="1" fontAlgn="base" hangingPunct="1">
        <a:spcBef>
          <a:spcPct val="0"/>
        </a:spcBef>
        <a:spcAft>
          <a:spcPct val="0"/>
        </a:spcAft>
        <a:buClr>
          <a:srgbClr val="0A57A5"/>
        </a:buClr>
        <a:buFont typeface="Times" pitchFamily="1" charset="0"/>
        <a:buChar char="•"/>
        <a:defRPr b="1">
          <a:solidFill>
            <a:schemeClr val="tx1"/>
          </a:solidFill>
          <a:latin typeface="+mn-lt"/>
          <a:ea typeface="+mn-ea"/>
        </a:defRPr>
      </a:lvl8pPr>
      <a:lvl9pPr marL="3600450" indent="-228600" algn="l" rtl="0" eaLnBrk="1" fontAlgn="base" hangingPunct="1">
        <a:spcBef>
          <a:spcPct val="0"/>
        </a:spcBef>
        <a:spcAft>
          <a:spcPct val="0"/>
        </a:spcAft>
        <a:buClr>
          <a:srgbClr val="0A57A5"/>
        </a:buClr>
        <a:buFont typeface="Times" pitchFamily="1" charset="0"/>
        <a:buChar char="•"/>
        <a:defRPr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0"/>
            <a:ext cx="8458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Impact" pitchFamily="34" charset="0"/>
              </a:rPr>
              <a:t>Click to edit Master title style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600200"/>
            <a:ext cx="8429625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Arial Narrow Bold" charset="0"/>
              </a:rPr>
              <a:t>Click to edit Master text styles</a:t>
            </a:r>
          </a:p>
          <a:p>
            <a:pPr lvl="1"/>
            <a:r>
              <a:rPr lang="en-US" smtClean="0">
                <a:sym typeface="Arial Narrow Bold" charset="0"/>
              </a:rPr>
              <a:t>Second level</a:t>
            </a:r>
          </a:p>
          <a:p>
            <a:pPr lvl="2"/>
            <a:r>
              <a:rPr lang="en-US" smtClean="0">
                <a:sym typeface="Arial Narrow Bold" charset="0"/>
              </a:rPr>
              <a:t>Third level</a:t>
            </a:r>
          </a:p>
          <a:p>
            <a:pPr lvl="3"/>
            <a:r>
              <a:rPr lang="en-US" smtClean="0">
                <a:sym typeface="Arial Narrow Bold" charset="0"/>
              </a:rPr>
              <a:t>Fourth level</a:t>
            </a:r>
          </a:p>
          <a:p>
            <a:pPr lvl="4"/>
            <a:r>
              <a:rPr lang="en-US" smtClean="0">
                <a:sym typeface="Arial Narrow Bold" charset="0"/>
              </a:rPr>
              <a:t>Fifth level</a:t>
            </a:r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748713" y="6600825"/>
            <a:ext cx="2540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200">
                <a:solidFill>
                  <a:schemeClr val="tx1"/>
                </a:solidFill>
                <a:latin typeface="Arial" charset="0"/>
              </a:defRPr>
            </a:lvl2pPr>
            <a:lvl3pPr>
              <a:defRPr sz="1200">
                <a:solidFill>
                  <a:schemeClr val="tx1"/>
                </a:solidFill>
                <a:latin typeface="Arial" charset="0"/>
              </a:defRPr>
            </a:lvl3pPr>
            <a:lvl4pPr>
              <a:defRPr sz="1200">
                <a:solidFill>
                  <a:schemeClr val="tx1"/>
                </a:solidFill>
                <a:latin typeface="Arial" charset="0"/>
              </a:defRPr>
            </a:lvl4pPr>
            <a:lvl5pPr>
              <a:defRPr sz="1200"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452A44CB-2C1B-4393-BE71-93274E6465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+mj-lt"/>
          <a:ea typeface="+mj-ea"/>
          <a:cs typeface="+mj-cs"/>
          <a:sym typeface="Impact" pitchFamily="34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Impact" charset="0"/>
          <a:ea typeface="ヒラギノ角ゴ ProN W6" charset="0"/>
          <a:cs typeface="ヒラギノ角ゴ ProN W6" charset="0"/>
          <a:sym typeface="Impact" pitchFamily="34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Impact" charset="0"/>
          <a:ea typeface="ヒラギノ角ゴ ProN W6" charset="0"/>
          <a:cs typeface="ヒラギノ角ゴ ProN W6" charset="0"/>
          <a:sym typeface="Impact" pitchFamily="34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Impact" charset="0"/>
          <a:ea typeface="ヒラギノ角ゴ ProN W6" charset="0"/>
          <a:cs typeface="ヒラギノ角ゴ ProN W6" charset="0"/>
          <a:sym typeface="Impact" pitchFamily="34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Impact" charset="0"/>
          <a:ea typeface="ヒラギノ角ゴ ProN W6" charset="0"/>
          <a:cs typeface="ヒラギノ角ゴ ProN W6" charset="0"/>
          <a:sym typeface="Impact" pitchFamily="34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Impact" charset="0"/>
          <a:ea typeface="ヒラギノ角ゴ ProN W6" charset="0"/>
          <a:cs typeface="ヒラギノ角ゴ ProN W6" charset="0"/>
          <a:sym typeface="Impact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Impact" charset="0"/>
          <a:ea typeface="ヒラギノ角ゴ ProN W6" charset="0"/>
          <a:cs typeface="ヒラギノ角ゴ ProN W6" charset="0"/>
          <a:sym typeface="Impact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Impact" charset="0"/>
          <a:ea typeface="ヒラギノ角ゴ ProN W6" charset="0"/>
          <a:cs typeface="ヒラギノ角ゴ ProN W6" charset="0"/>
          <a:sym typeface="Impact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Impact" charset="0"/>
          <a:ea typeface="ヒラギノ角ゴ ProN W6" charset="0"/>
          <a:cs typeface="ヒラギノ角ゴ ProN W6" charset="0"/>
          <a:sym typeface="Impact" charset="0"/>
        </a:defRPr>
      </a:lvl9pPr>
    </p:titleStyle>
    <p:bodyStyle>
      <a:lvl1pPr marL="382588" indent="-342900" algn="l" rtl="0" eaLnBrk="0" fontAlgn="base" hangingPunct="0">
        <a:spcBef>
          <a:spcPts val="1400"/>
        </a:spcBef>
        <a:spcAft>
          <a:spcPct val="0"/>
        </a:spcAft>
        <a:buClr>
          <a:srgbClr val="0A57A5"/>
        </a:buClr>
        <a:buSzPct val="100000"/>
        <a:buFont typeface="Times" pitchFamily="18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 Narrow Bold" charset="0"/>
        </a:defRPr>
      </a:lvl1pPr>
      <a:lvl2pPr marL="681038" indent="-285750" algn="l" rtl="0" eaLnBrk="0" fontAlgn="base" hangingPunct="0">
        <a:spcBef>
          <a:spcPct val="0"/>
        </a:spcBef>
        <a:spcAft>
          <a:spcPct val="0"/>
        </a:spcAft>
        <a:buClr>
          <a:srgbClr val="0A57A5"/>
        </a:buClr>
        <a:buSzPct val="100000"/>
        <a:buFont typeface="Arial Narrow" pitchFamily="34" charset="0"/>
        <a:buChar char="–"/>
        <a:defRPr sz="2400">
          <a:solidFill>
            <a:schemeClr val="tx1"/>
          </a:solidFill>
          <a:latin typeface="+mn-lt"/>
          <a:ea typeface="+mn-ea"/>
          <a:cs typeface="+mn-cs"/>
          <a:sym typeface="Arial Narrow Bold" charset="0"/>
        </a:defRPr>
      </a:lvl2pPr>
      <a:lvl3pPr marL="1023938" indent="-228600" algn="l" rtl="0" eaLnBrk="0" fontAlgn="base" hangingPunct="0">
        <a:spcBef>
          <a:spcPct val="0"/>
        </a:spcBef>
        <a:spcAft>
          <a:spcPct val="0"/>
        </a:spcAft>
        <a:buClr>
          <a:srgbClr val="0A57A5"/>
        </a:buClr>
        <a:buSzPct val="100000"/>
        <a:buFont typeface="Times" pitchFamily="18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Arial Narrow Bold" charset="0"/>
        </a:defRPr>
      </a:lvl3pPr>
      <a:lvl4pPr marL="1366838" indent="-228600" algn="l" rtl="0" eaLnBrk="0" fontAlgn="base" hangingPunct="0">
        <a:spcBef>
          <a:spcPct val="0"/>
        </a:spcBef>
        <a:spcAft>
          <a:spcPct val="0"/>
        </a:spcAft>
        <a:buClr>
          <a:srgbClr val="0A57A5"/>
        </a:buClr>
        <a:buSzPct val="100000"/>
        <a:buFont typeface="Arial Narrow" pitchFamily="34" charset="0"/>
        <a:buChar char="–"/>
        <a:defRPr>
          <a:solidFill>
            <a:schemeClr val="tx1"/>
          </a:solidFill>
          <a:latin typeface="+mn-lt"/>
          <a:ea typeface="+mn-ea"/>
          <a:cs typeface="+mn-cs"/>
          <a:sym typeface="Arial Narrow Bold" charset="0"/>
        </a:defRPr>
      </a:lvl4pPr>
      <a:lvl5pPr marL="1709738" indent="-228600" algn="l" rtl="0" eaLnBrk="0" fontAlgn="base" hangingPunct="0">
        <a:spcBef>
          <a:spcPct val="0"/>
        </a:spcBef>
        <a:spcAft>
          <a:spcPct val="0"/>
        </a:spcAft>
        <a:buClr>
          <a:srgbClr val="0A57A5"/>
        </a:buClr>
        <a:buSzPct val="100000"/>
        <a:buFont typeface="Times" pitchFamily="18" charset="0"/>
        <a:buChar char="•"/>
        <a:defRPr>
          <a:solidFill>
            <a:schemeClr val="tx1"/>
          </a:solidFill>
          <a:latin typeface="+mn-lt"/>
          <a:ea typeface="+mn-ea"/>
          <a:cs typeface="+mn-cs"/>
          <a:sym typeface="Arial Narrow Bold" charset="0"/>
        </a:defRPr>
      </a:lvl5pPr>
      <a:lvl6pPr marL="2166938" indent="-228600" algn="l" rtl="0" fontAlgn="base">
        <a:spcBef>
          <a:spcPct val="0"/>
        </a:spcBef>
        <a:spcAft>
          <a:spcPct val="0"/>
        </a:spcAft>
        <a:buClr>
          <a:srgbClr val="0A57A5"/>
        </a:buClr>
        <a:buSzPct val="100000"/>
        <a:buFont typeface="Times" charset="0"/>
        <a:buChar char="•"/>
        <a:defRPr>
          <a:solidFill>
            <a:schemeClr val="tx1"/>
          </a:solidFill>
          <a:latin typeface="+mn-lt"/>
          <a:ea typeface="+mn-ea"/>
          <a:cs typeface="+mn-cs"/>
          <a:sym typeface="Arial Narrow Bold" charset="0"/>
        </a:defRPr>
      </a:lvl6pPr>
      <a:lvl7pPr marL="2624138" indent="-228600" algn="l" rtl="0" fontAlgn="base">
        <a:spcBef>
          <a:spcPct val="0"/>
        </a:spcBef>
        <a:spcAft>
          <a:spcPct val="0"/>
        </a:spcAft>
        <a:buClr>
          <a:srgbClr val="0A57A5"/>
        </a:buClr>
        <a:buSzPct val="100000"/>
        <a:buFont typeface="Times" charset="0"/>
        <a:buChar char="•"/>
        <a:defRPr>
          <a:solidFill>
            <a:schemeClr val="tx1"/>
          </a:solidFill>
          <a:latin typeface="+mn-lt"/>
          <a:ea typeface="+mn-ea"/>
          <a:cs typeface="+mn-cs"/>
          <a:sym typeface="Arial Narrow Bold" charset="0"/>
        </a:defRPr>
      </a:lvl7pPr>
      <a:lvl8pPr marL="3081338" indent="-228600" algn="l" rtl="0" fontAlgn="base">
        <a:spcBef>
          <a:spcPct val="0"/>
        </a:spcBef>
        <a:spcAft>
          <a:spcPct val="0"/>
        </a:spcAft>
        <a:buClr>
          <a:srgbClr val="0A57A5"/>
        </a:buClr>
        <a:buSzPct val="100000"/>
        <a:buFont typeface="Times" charset="0"/>
        <a:buChar char="•"/>
        <a:defRPr>
          <a:solidFill>
            <a:schemeClr val="tx1"/>
          </a:solidFill>
          <a:latin typeface="+mn-lt"/>
          <a:ea typeface="+mn-ea"/>
          <a:cs typeface="+mn-cs"/>
          <a:sym typeface="Arial Narrow Bold" charset="0"/>
        </a:defRPr>
      </a:lvl8pPr>
      <a:lvl9pPr marL="3538538" indent="-228600" algn="l" rtl="0" fontAlgn="base">
        <a:spcBef>
          <a:spcPct val="0"/>
        </a:spcBef>
        <a:spcAft>
          <a:spcPct val="0"/>
        </a:spcAft>
        <a:buClr>
          <a:srgbClr val="0A57A5"/>
        </a:buClr>
        <a:buSzPct val="100000"/>
        <a:buFont typeface="Times" charset="0"/>
        <a:buChar char="•"/>
        <a:defRPr>
          <a:solidFill>
            <a:schemeClr val="tx1"/>
          </a:solidFill>
          <a:latin typeface="+mn-lt"/>
          <a:ea typeface="+mn-ea"/>
          <a:cs typeface="+mn-cs"/>
          <a:sym typeface="Arial Narrow Bold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0"/>
            <a:ext cx="8458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Impact" pitchFamily="34" charset="0"/>
              </a:rPr>
              <a:t>Click to edit Master title style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600200"/>
            <a:ext cx="8429625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Arial Narrow Bold" charset="0"/>
              </a:rPr>
              <a:t>Click to edit Master text styles</a:t>
            </a:r>
          </a:p>
          <a:p>
            <a:pPr lvl="1"/>
            <a:r>
              <a:rPr lang="en-US" smtClean="0">
                <a:sym typeface="Arial Narrow Bold" charset="0"/>
              </a:rPr>
              <a:t>Second level</a:t>
            </a:r>
          </a:p>
          <a:p>
            <a:pPr lvl="2"/>
            <a:r>
              <a:rPr lang="en-US" smtClean="0">
                <a:sym typeface="Arial Narrow Bold" charset="0"/>
              </a:rPr>
              <a:t>Third level</a:t>
            </a:r>
          </a:p>
          <a:p>
            <a:pPr lvl="3"/>
            <a:r>
              <a:rPr lang="en-US" smtClean="0">
                <a:sym typeface="Arial Narrow Bold" charset="0"/>
              </a:rPr>
              <a:t>Fourth level</a:t>
            </a:r>
          </a:p>
          <a:p>
            <a:pPr lvl="4"/>
            <a:r>
              <a:rPr lang="en-US" smtClean="0">
                <a:sym typeface="Arial Narrow Bold" charset="0"/>
              </a:rPr>
              <a:t>Fifth level</a:t>
            </a:r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748713" y="6600825"/>
            <a:ext cx="2540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200">
                <a:solidFill>
                  <a:schemeClr val="tx1"/>
                </a:solidFill>
                <a:latin typeface="Arial" charset="0"/>
              </a:defRPr>
            </a:lvl2pPr>
            <a:lvl3pPr>
              <a:defRPr sz="1200">
                <a:solidFill>
                  <a:schemeClr val="tx1"/>
                </a:solidFill>
                <a:latin typeface="Arial" charset="0"/>
              </a:defRPr>
            </a:lvl3pPr>
            <a:lvl4pPr>
              <a:defRPr sz="1200">
                <a:solidFill>
                  <a:schemeClr val="tx1"/>
                </a:solidFill>
                <a:latin typeface="Arial" charset="0"/>
              </a:defRPr>
            </a:lvl4pPr>
            <a:lvl5pPr>
              <a:defRPr sz="1200"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452A44CB-2C1B-4393-BE71-93274E64653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marL="39688" indent="-39688"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+mj-lt"/>
          <a:ea typeface="+mj-ea"/>
          <a:cs typeface="+mj-cs"/>
          <a:sym typeface="Impact" pitchFamily="34" charset="0"/>
        </a:defRPr>
      </a:lvl1pPr>
      <a:lvl2pPr marL="39688" indent="-39688"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Impact" charset="0"/>
          <a:ea typeface="ヒラギノ角ゴ ProN W6" charset="0"/>
          <a:cs typeface="ヒラギノ角ゴ ProN W6" charset="0"/>
          <a:sym typeface="Impact" pitchFamily="34" charset="0"/>
        </a:defRPr>
      </a:lvl2pPr>
      <a:lvl3pPr marL="39688" indent="-39688"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Impact" charset="0"/>
          <a:ea typeface="ヒラギノ角ゴ ProN W6" charset="0"/>
          <a:cs typeface="ヒラギノ角ゴ ProN W6" charset="0"/>
          <a:sym typeface="Impact" pitchFamily="34" charset="0"/>
        </a:defRPr>
      </a:lvl3pPr>
      <a:lvl4pPr marL="39688" indent="-39688"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Impact" charset="0"/>
          <a:ea typeface="ヒラギノ角ゴ ProN W6" charset="0"/>
          <a:cs typeface="ヒラギノ角ゴ ProN W6" charset="0"/>
          <a:sym typeface="Impact" pitchFamily="34" charset="0"/>
        </a:defRPr>
      </a:lvl4pPr>
      <a:lvl5pPr marL="39688" indent="-39688"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Impact" charset="0"/>
          <a:ea typeface="ヒラギノ角ゴ ProN W6" charset="0"/>
          <a:cs typeface="ヒラギノ角ゴ ProN W6" charset="0"/>
          <a:sym typeface="Impact" pitchFamily="34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Impact" charset="0"/>
          <a:ea typeface="ヒラギノ角ゴ ProN W6" charset="0"/>
          <a:cs typeface="ヒラギノ角ゴ ProN W6" charset="0"/>
          <a:sym typeface="Impact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Impact" charset="0"/>
          <a:ea typeface="ヒラギノ角ゴ ProN W6" charset="0"/>
          <a:cs typeface="ヒラギノ角ゴ ProN W6" charset="0"/>
          <a:sym typeface="Impact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Impact" charset="0"/>
          <a:ea typeface="ヒラギノ角ゴ ProN W6" charset="0"/>
          <a:cs typeface="ヒラギノ角ゴ ProN W6" charset="0"/>
          <a:sym typeface="Impact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Impact" charset="0"/>
          <a:ea typeface="ヒラギノ角ゴ ProN W6" charset="0"/>
          <a:cs typeface="ヒラギノ角ゴ ProN W6" charset="0"/>
          <a:sym typeface="Impact" charset="0"/>
        </a:defRPr>
      </a:lvl9pPr>
    </p:titleStyle>
    <p:bodyStyle>
      <a:lvl1pPr marL="382588" indent="-342900" algn="l" rtl="0" eaLnBrk="0" fontAlgn="base" hangingPunct="0">
        <a:spcBef>
          <a:spcPts val="1400"/>
        </a:spcBef>
        <a:spcAft>
          <a:spcPct val="0"/>
        </a:spcAft>
        <a:buClr>
          <a:srgbClr val="0A57A5"/>
        </a:buClr>
        <a:buSzPct val="100000"/>
        <a:buFont typeface="Times" pitchFamily="18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 Narrow Bold" charset="0"/>
        </a:defRPr>
      </a:lvl1pPr>
      <a:lvl2pPr marL="681038" indent="-285750" algn="l" rtl="0" eaLnBrk="0" fontAlgn="base" hangingPunct="0">
        <a:spcBef>
          <a:spcPct val="0"/>
        </a:spcBef>
        <a:spcAft>
          <a:spcPct val="0"/>
        </a:spcAft>
        <a:buClr>
          <a:srgbClr val="0A57A5"/>
        </a:buClr>
        <a:buSzPct val="100000"/>
        <a:buFont typeface="Arial Narrow" pitchFamily="34" charset="0"/>
        <a:buChar char="–"/>
        <a:defRPr sz="2400">
          <a:solidFill>
            <a:schemeClr val="tx1"/>
          </a:solidFill>
          <a:latin typeface="+mn-lt"/>
          <a:ea typeface="+mn-ea"/>
          <a:cs typeface="+mn-cs"/>
          <a:sym typeface="Arial Narrow Bold" charset="0"/>
        </a:defRPr>
      </a:lvl2pPr>
      <a:lvl3pPr marL="1023938" indent="-228600" algn="l" rtl="0" eaLnBrk="0" fontAlgn="base" hangingPunct="0">
        <a:spcBef>
          <a:spcPct val="0"/>
        </a:spcBef>
        <a:spcAft>
          <a:spcPct val="0"/>
        </a:spcAft>
        <a:buClr>
          <a:srgbClr val="0A57A5"/>
        </a:buClr>
        <a:buSzPct val="100000"/>
        <a:buFont typeface="Times" pitchFamily="18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Arial Narrow Bold" charset="0"/>
        </a:defRPr>
      </a:lvl3pPr>
      <a:lvl4pPr marL="1366838" indent="-228600" algn="l" rtl="0" eaLnBrk="0" fontAlgn="base" hangingPunct="0">
        <a:spcBef>
          <a:spcPct val="0"/>
        </a:spcBef>
        <a:spcAft>
          <a:spcPct val="0"/>
        </a:spcAft>
        <a:buClr>
          <a:srgbClr val="0A57A5"/>
        </a:buClr>
        <a:buSzPct val="100000"/>
        <a:buFont typeface="Arial Narrow" pitchFamily="34" charset="0"/>
        <a:buChar char="–"/>
        <a:defRPr>
          <a:solidFill>
            <a:schemeClr val="tx1"/>
          </a:solidFill>
          <a:latin typeface="+mn-lt"/>
          <a:ea typeface="+mn-ea"/>
          <a:cs typeface="+mn-cs"/>
          <a:sym typeface="Arial Narrow Bold" charset="0"/>
        </a:defRPr>
      </a:lvl4pPr>
      <a:lvl5pPr marL="1709738" indent="-228600" algn="l" rtl="0" eaLnBrk="0" fontAlgn="base" hangingPunct="0">
        <a:spcBef>
          <a:spcPct val="0"/>
        </a:spcBef>
        <a:spcAft>
          <a:spcPct val="0"/>
        </a:spcAft>
        <a:buClr>
          <a:srgbClr val="0A57A5"/>
        </a:buClr>
        <a:buSzPct val="100000"/>
        <a:buFont typeface="Times" pitchFamily="18" charset="0"/>
        <a:buChar char="•"/>
        <a:defRPr>
          <a:solidFill>
            <a:schemeClr val="tx1"/>
          </a:solidFill>
          <a:latin typeface="+mn-lt"/>
          <a:ea typeface="+mn-ea"/>
          <a:cs typeface="+mn-cs"/>
          <a:sym typeface="Arial Narrow Bold" charset="0"/>
        </a:defRPr>
      </a:lvl5pPr>
      <a:lvl6pPr marL="2166938" indent="-228600" algn="l" rtl="0" fontAlgn="base">
        <a:spcBef>
          <a:spcPct val="0"/>
        </a:spcBef>
        <a:spcAft>
          <a:spcPct val="0"/>
        </a:spcAft>
        <a:buClr>
          <a:srgbClr val="0A57A5"/>
        </a:buClr>
        <a:buSzPct val="100000"/>
        <a:buFont typeface="Times" charset="0"/>
        <a:buChar char="•"/>
        <a:defRPr>
          <a:solidFill>
            <a:schemeClr val="tx1"/>
          </a:solidFill>
          <a:latin typeface="+mn-lt"/>
          <a:ea typeface="+mn-ea"/>
          <a:cs typeface="+mn-cs"/>
          <a:sym typeface="Arial Narrow Bold" charset="0"/>
        </a:defRPr>
      </a:lvl6pPr>
      <a:lvl7pPr marL="2624138" indent="-228600" algn="l" rtl="0" fontAlgn="base">
        <a:spcBef>
          <a:spcPct val="0"/>
        </a:spcBef>
        <a:spcAft>
          <a:spcPct val="0"/>
        </a:spcAft>
        <a:buClr>
          <a:srgbClr val="0A57A5"/>
        </a:buClr>
        <a:buSzPct val="100000"/>
        <a:buFont typeface="Times" charset="0"/>
        <a:buChar char="•"/>
        <a:defRPr>
          <a:solidFill>
            <a:schemeClr val="tx1"/>
          </a:solidFill>
          <a:latin typeface="+mn-lt"/>
          <a:ea typeface="+mn-ea"/>
          <a:cs typeface="+mn-cs"/>
          <a:sym typeface="Arial Narrow Bold" charset="0"/>
        </a:defRPr>
      </a:lvl7pPr>
      <a:lvl8pPr marL="3081338" indent="-228600" algn="l" rtl="0" fontAlgn="base">
        <a:spcBef>
          <a:spcPct val="0"/>
        </a:spcBef>
        <a:spcAft>
          <a:spcPct val="0"/>
        </a:spcAft>
        <a:buClr>
          <a:srgbClr val="0A57A5"/>
        </a:buClr>
        <a:buSzPct val="100000"/>
        <a:buFont typeface="Times" charset="0"/>
        <a:buChar char="•"/>
        <a:defRPr>
          <a:solidFill>
            <a:schemeClr val="tx1"/>
          </a:solidFill>
          <a:latin typeface="+mn-lt"/>
          <a:ea typeface="+mn-ea"/>
          <a:cs typeface="+mn-cs"/>
          <a:sym typeface="Arial Narrow Bold" charset="0"/>
        </a:defRPr>
      </a:lvl8pPr>
      <a:lvl9pPr marL="3538538" indent="-228600" algn="l" rtl="0" fontAlgn="base">
        <a:spcBef>
          <a:spcPct val="0"/>
        </a:spcBef>
        <a:spcAft>
          <a:spcPct val="0"/>
        </a:spcAft>
        <a:buClr>
          <a:srgbClr val="0A57A5"/>
        </a:buClr>
        <a:buSzPct val="100000"/>
        <a:buFont typeface="Times" charset="0"/>
        <a:buChar char="•"/>
        <a:defRPr>
          <a:solidFill>
            <a:schemeClr val="tx1"/>
          </a:solidFill>
          <a:latin typeface="+mn-lt"/>
          <a:ea typeface="+mn-ea"/>
          <a:cs typeface="+mn-cs"/>
          <a:sym typeface="Arial Narrow Bold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200" b="1">
          <a:solidFill>
            <a:srgbClr val="F8F8F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rgbClr val="F8F8F8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rgbClr val="F8F8F8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rgbClr val="F8F8F8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rgbClr val="F8F8F8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F8F8F8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F8F8F8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F8F8F8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F8F8F8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rgbClr val="FFFFFF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rgbClr val="FFFFFF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rgbClr val="FFFFFF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0"/>
            <a:ext cx="8458200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Impact" charset="0"/>
              </a:rPr>
              <a:t>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600200"/>
            <a:ext cx="8429625" cy="525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Arial Narrow Bold" charset="0"/>
              </a:rPr>
              <a:t>Click to edit Master text styles</a:t>
            </a:r>
          </a:p>
          <a:p>
            <a:pPr lvl="1"/>
            <a:r>
              <a:rPr lang="en-US" smtClean="0">
                <a:sym typeface="Arial Narrow Bold" charset="0"/>
              </a:rPr>
              <a:t>Second level</a:t>
            </a:r>
          </a:p>
          <a:p>
            <a:pPr lvl="2"/>
            <a:r>
              <a:rPr lang="en-US" smtClean="0">
                <a:sym typeface="Arial Narrow Bold" charset="0"/>
              </a:rPr>
              <a:t>Third level</a:t>
            </a:r>
          </a:p>
          <a:p>
            <a:pPr lvl="3"/>
            <a:r>
              <a:rPr lang="en-US" smtClean="0">
                <a:sym typeface="Arial Narrow Bold" charset="0"/>
              </a:rPr>
              <a:t>Fourth level</a:t>
            </a:r>
          </a:p>
          <a:p>
            <a:pPr lvl="4"/>
            <a:r>
              <a:rPr lang="en-US" smtClean="0">
                <a:sym typeface="Arial Narrow Bold" charset="0"/>
              </a:rPr>
              <a:t>Fifth level</a:t>
            </a:r>
          </a:p>
        </p:txBody>
      </p:sp>
      <p:sp>
        <p:nvSpPr>
          <p:cNvPr id="205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748713" y="6600825"/>
            <a:ext cx="255587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tx1"/>
                </a:solidFill>
                <a:cs typeface="Arial" charset="0"/>
              </a:defRPr>
            </a:lvl1pPr>
          </a:lstStyle>
          <a:p>
            <a:fld id="{9728DE35-D19A-453C-ABBE-81826A67B768}" type="slidenum">
              <a:rPr lang="en-US" smtClean="0">
                <a:solidFill>
                  <a:srgbClr val="000000"/>
                </a:solidFill>
                <a:ea typeface="ＭＳ Ｐゴシック" pitchFamily="1" charset="-128"/>
              </a:rPr>
              <a:pPr/>
              <a:t>‹N›</a:t>
            </a:fld>
            <a:endParaRPr lang="en-US" smtClean="0">
              <a:solidFill>
                <a:srgbClr val="000000"/>
              </a:solidFill>
              <a:ea typeface="ＭＳ Ｐゴシック" pitchFamily="1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ransition/>
  <p:hf hdr="0" ftr="0" dt="0"/>
  <p:txStyles>
    <p:titleStyle>
      <a:lvl1pPr marL="39688" algn="l" rtl="0" fontAlgn="base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+mj-lt"/>
          <a:ea typeface="+mj-ea"/>
          <a:cs typeface="+mj-cs"/>
          <a:sym typeface="Impact" charset="0"/>
        </a:defRPr>
      </a:lvl1pPr>
      <a:lvl2pPr marL="39688" algn="l" rtl="0" fontAlgn="base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Impact" charset="0"/>
          <a:ea typeface="ヒラギノ角ゴ ProN W6" charset="0"/>
          <a:cs typeface="ヒラギノ角ゴ ProN W6" charset="0"/>
          <a:sym typeface="Impact" charset="0"/>
        </a:defRPr>
      </a:lvl2pPr>
      <a:lvl3pPr marL="39688" algn="l" rtl="0" fontAlgn="base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Impact" charset="0"/>
          <a:ea typeface="ヒラギノ角ゴ ProN W6" charset="0"/>
          <a:cs typeface="ヒラギノ角ゴ ProN W6" charset="0"/>
          <a:sym typeface="Impact" charset="0"/>
        </a:defRPr>
      </a:lvl3pPr>
      <a:lvl4pPr marL="39688" algn="l" rtl="0" fontAlgn="base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Impact" charset="0"/>
          <a:ea typeface="ヒラギノ角ゴ ProN W6" charset="0"/>
          <a:cs typeface="ヒラギノ角ゴ ProN W6" charset="0"/>
          <a:sym typeface="Impact" charset="0"/>
        </a:defRPr>
      </a:lvl4pPr>
      <a:lvl5pPr marL="39688" algn="l" rtl="0" fontAlgn="base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Impact" charset="0"/>
          <a:ea typeface="ヒラギノ角ゴ ProN W6" charset="0"/>
          <a:cs typeface="ヒラギノ角ゴ ProN W6" charset="0"/>
          <a:sym typeface="Impact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Impact" charset="0"/>
          <a:ea typeface="ヒラギノ角ゴ ProN W6" charset="0"/>
          <a:cs typeface="ヒラギノ角ゴ ProN W6" charset="0"/>
          <a:sym typeface="Impact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Impact" charset="0"/>
          <a:ea typeface="ヒラギノ角ゴ ProN W6" charset="0"/>
          <a:cs typeface="ヒラギノ角ゴ ProN W6" charset="0"/>
          <a:sym typeface="Impact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Impact" charset="0"/>
          <a:ea typeface="ヒラギノ角ゴ ProN W6" charset="0"/>
          <a:cs typeface="ヒラギノ角ゴ ProN W6" charset="0"/>
          <a:sym typeface="Impact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Impact" charset="0"/>
          <a:ea typeface="ヒラギノ角ゴ ProN W6" charset="0"/>
          <a:cs typeface="ヒラギノ角ゴ ProN W6" charset="0"/>
          <a:sym typeface="Impact" charset="0"/>
        </a:defRPr>
      </a:lvl9pPr>
    </p:titleStyle>
    <p:bodyStyle>
      <a:lvl1pPr marL="382588" indent="-342900" algn="l" rtl="0" fontAlgn="base">
        <a:spcBef>
          <a:spcPts val="1400"/>
        </a:spcBef>
        <a:spcAft>
          <a:spcPct val="0"/>
        </a:spcAft>
        <a:buClr>
          <a:srgbClr val="0A57A5"/>
        </a:buClr>
        <a:buSzPct val="100000"/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 Narrow Bold" charset="0"/>
        </a:defRPr>
      </a:lvl1pPr>
      <a:lvl2pPr marL="731838" indent="-285750" algn="l" rtl="0" fontAlgn="base">
        <a:spcBef>
          <a:spcPct val="0"/>
        </a:spcBef>
        <a:spcAft>
          <a:spcPct val="0"/>
        </a:spcAft>
        <a:buClr>
          <a:srgbClr val="0A57A5"/>
        </a:buClr>
        <a:buSzPct val="100000"/>
        <a:buFont typeface="Arial Narrow" charset="0"/>
        <a:buChar char="–"/>
        <a:defRPr sz="2400">
          <a:solidFill>
            <a:schemeClr val="tx1"/>
          </a:solidFill>
          <a:latin typeface="+mn-lt"/>
          <a:ea typeface="+mn-ea"/>
          <a:cs typeface="+mn-cs"/>
          <a:sym typeface="Arial Narrow Bold" charset="0"/>
        </a:defRPr>
      </a:lvl2pPr>
      <a:lvl3pPr marL="1074738" indent="-228600" algn="l" rtl="0" fontAlgn="base">
        <a:spcBef>
          <a:spcPct val="0"/>
        </a:spcBef>
        <a:spcAft>
          <a:spcPct val="0"/>
        </a:spcAft>
        <a:buClr>
          <a:srgbClr val="0A57A5"/>
        </a:buClr>
        <a:buSzPct val="100000"/>
        <a:buFont typeface="Times" charset="0"/>
        <a:buChar char="•"/>
        <a:defRPr sz="2000">
          <a:solidFill>
            <a:schemeClr val="tx1"/>
          </a:solidFill>
          <a:latin typeface="+mn-lt"/>
          <a:ea typeface="+mn-ea"/>
          <a:cs typeface="+mn-cs"/>
          <a:sym typeface="Arial Narrow Bold" charset="0"/>
        </a:defRPr>
      </a:lvl3pPr>
      <a:lvl4pPr marL="1417638" indent="-228600" algn="l" rtl="0" fontAlgn="base">
        <a:spcBef>
          <a:spcPct val="0"/>
        </a:spcBef>
        <a:spcAft>
          <a:spcPct val="0"/>
        </a:spcAft>
        <a:buClr>
          <a:srgbClr val="0A57A5"/>
        </a:buClr>
        <a:buSzPct val="100000"/>
        <a:buFont typeface="Arial Narrow" charset="0"/>
        <a:buChar char="–"/>
        <a:defRPr>
          <a:solidFill>
            <a:schemeClr val="tx1"/>
          </a:solidFill>
          <a:latin typeface="+mn-lt"/>
          <a:ea typeface="+mn-ea"/>
          <a:cs typeface="+mn-cs"/>
          <a:sym typeface="Arial Narrow Bold" charset="0"/>
        </a:defRPr>
      </a:lvl4pPr>
      <a:lvl5pPr marL="1760538" indent="-228600" algn="l" rtl="0" fontAlgn="base">
        <a:spcBef>
          <a:spcPct val="0"/>
        </a:spcBef>
        <a:spcAft>
          <a:spcPct val="0"/>
        </a:spcAft>
        <a:buClr>
          <a:srgbClr val="0A57A5"/>
        </a:buClr>
        <a:buSzPct val="100000"/>
        <a:buFont typeface="Times" charset="0"/>
        <a:buChar char="•"/>
        <a:defRPr>
          <a:solidFill>
            <a:schemeClr val="tx1"/>
          </a:solidFill>
          <a:latin typeface="+mn-lt"/>
          <a:ea typeface="+mn-ea"/>
          <a:cs typeface="+mn-cs"/>
          <a:sym typeface="Arial Narrow Bold" charset="0"/>
        </a:defRPr>
      </a:lvl5pPr>
      <a:lvl6pPr marL="2217738" indent="-228600" algn="l" rtl="0" fontAlgn="base">
        <a:spcBef>
          <a:spcPct val="0"/>
        </a:spcBef>
        <a:spcAft>
          <a:spcPct val="0"/>
        </a:spcAft>
        <a:buClr>
          <a:srgbClr val="0A57A5"/>
        </a:buClr>
        <a:buSzPct val="100000"/>
        <a:buFont typeface="Times" charset="0"/>
        <a:buChar char="•"/>
        <a:defRPr>
          <a:solidFill>
            <a:schemeClr val="tx1"/>
          </a:solidFill>
          <a:latin typeface="+mn-lt"/>
          <a:ea typeface="+mn-ea"/>
          <a:cs typeface="+mn-cs"/>
          <a:sym typeface="Arial Narrow Bold" charset="0"/>
        </a:defRPr>
      </a:lvl6pPr>
      <a:lvl7pPr marL="2674938" indent="-228600" algn="l" rtl="0" fontAlgn="base">
        <a:spcBef>
          <a:spcPct val="0"/>
        </a:spcBef>
        <a:spcAft>
          <a:spcPct val="0"/>
        </a:spcAft>
        <a:buClr>
          <a:srgbClr val="0A57A5"/>
        </a:buClr>
        <a:buSzPct val="100000"/>
        <a:buFont typeface="Times" charset="0"/>
        <a:buChar char="•"/>
        <a:defRPr>
          <a:solidFill>
            <a:schemeClr val="tx1"/>
          </a:solidFill>
          <a:latin typeface="+mn-lt"/>
          <a:ea typeface="+mn-ea"/>
          <a:cs typeface="+mn-cs"/>
          <a:sym typeface="Arial Narrow Bold" charset="0"/>
        </a:defRPr>
      </a:lvl7pPr>
      <a:lvl8pPr marL="3132138" indent="-228600" algn="l" rtl="0" fontAlgn="base">
        <a:spcBef>
          <a:spcPct val="0"/>
        </a:spcBef>
        <a:spcAft>
          <a:spcPct val="0"/>
        </a:spcAft>
        <a:buClr>
          <a:srgbClr val="0A57A5"/>
        </a:buClr>
        <a:buSzPct val="100000"/>
        <a:buFont typeface="Times" charset="0"/>
        <a:buChar char="•"/>
        <a:defRPr>
          <a:solidFill>
            <a:schemeClr val="tx1"/>
          </a:solidFill>
          <a:latin typeface="+mn-lt"/>
          <a:ea typeface="+mn-ea"/>
          <a:cs typeface="+mn-cs"/>
          <a:sym typeface="Arial Narrow Bold" charset="0"/>
        </a:defRPr>
      </a:lvl8pPr>
      <a:lvl9pPr marL="3589338" indent="-228600" algn="l" rtl="0" fontAlgn="base">
        <a:spcBef>
          <a:spcPct val="0"/>
        </a:spcBef>
        <a:spcAft>
          <a:spcPct val="0"/>
        </a:spcAft>
        <a:buClr>
          <a:srgbClr val="0A57A5"/>
        </a:buClr>
        <a:buSzPct val="100000"/>
        <a:buFont typeface="Times" charset="0"/>
        <a:buChar char="•"/>
        <a:defRPr>
          <a:solidFill>
            <a:schemeClr val="tx1"/>
          </a:solidFill>
          <a:latin typeface="+mn-lt"/>
          <a:ea typeface="+mn-ea"/>
          <a:cs typeface="+mn-cs"/>
          <a:sym typeface="Arial Narrow Bold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52400"/>
            <a:ext cx="7086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219200"/>
            <a:ext cx="8153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6" name="Text Box 22"/>
          <p:cNvSpPr txBox="1">
            <a:spLocks noChangeArrowheads="1"/>
          </p:cNvSpPr>
          <p:nvPr/>
        </p:nvSpPr>
        <p:spPr bwMode="auto">
          <a:xfrm>
            <a:off x="41275" y="6630988"/>
            <a:ext cx="32639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smtClean="0">
                <a:latin typeface="Arial" pitchFamily="34" charset="0"/>
                <a:ea typeface="+mn-ea"/>
                <a:cs typeface="+mn-cs"/>
              </a:rPr>
              <a:t>Beletic – Scientific Imaging Sensors – September 2012</a:t>
            </a:r>
          </a:p>
        </p:txBody>
      </p:sp>
      <p:sp>
        <p:nvSpPr>
          <p:cNvPr id="10" name="Slide Number Placeholder 1"/>
          <p:cNvSpPr txBox="1">
            <a:spLocks noGrp="1"/>
          </p:cNvSpPr>
          <p:nvPr userDrawn="1"/>
        </p:nvSpPr>
        <p:spPr bwMode="auto">
          <a:xfrm>
            <a:off x="7229475" y="6600825"/>
            <a:ext cx="19050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fld id="{BD702FCE-A152-4372-8B52-6C6F4DF8F8CC}" type="slidenum">
              <a:rPr lang="en-US" sz="1000" smtClean="0">
                <a:latin typeface="Arial" pitchFamily="34" charset="0"/>
                <a:ea typeface="+mn-ea"/>
                <a:cs typeface="+mn-cs"/>
              </a:rPr>
              <a:pPr algn="r"/>
              <a:t>‹N›</a:t>
            </a:fld>
            <a:endParaRPr lang="en-US" sz="1000" smtClean="0">
              <a:latin typeface="Arial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F8F8F8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F8F8F8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F8F8F8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F8F8F8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0"/>
            <a:ext cx="8458200" cy="68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Impact" pitchFamily="34" charset="0"/>
              </a:rPr>
              <a:t>Click to edit Master title style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600200"/>
            <a:ext cx="8429625" cy="525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Arial Narrow Bold" charset="0"/>
              </a:rPr>
              <a:t>Click to edit Master text styles</a:t>
            </a:r>
          </a:p>
          <a:p>
            <a:pPr lvl="1"/>
            <a:r>
              <a:rPr lang="en-US" smtClean="0">
                <a:sym typeface="Arial Narrow Bold" charset="0"/>
              </a:rPr>
              <a:t>Second level</a:t>
            </a:r>
          </a:p>
          <a:p>
            <a:pPr lvl="2"/>
            <a:r>
              <a:rPr lang="en-US" smtClean="0">
                <a:sym typeface="Arial Narrow Bold" charset="0"/>
              </a:rPr>
              <a:t>Third level</a:t>
            </a:r>
          </a:p>
          <a:p>
            <a:pPr lvl="3"/>
            <a:r>
              <a:rPr lang="en-US" smtClean="0">
                <a:sym typeface="Arial Narrow Bold" charset="0"/>
              </a:rPr>
              <a:t>Fourth level</a:t>
            </a:r>
          </a:p>
          <a:p>
            <a:pPr lvl="4"/>
            <a:r>
              <a:rPr lang="en-US" smtClean="0">
                <a:sym typeface="Arial Narrow Bold" charset="0"/>
              </a:rPr>
              <a:t>Fifth level</a:t>
            </a:r>
          </a:p>
        </p:txBody>
      </p:sp>
      <p:sp>
        <p:nvSpPr>
          <p:cNvPr id="139268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748713" y="6600825"/>
            <a:ext cx="255587" cy="241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cs typeface="Arial" pitchFamily="34" charset="0"/>
                <a:sym typeface="Arial" pitchFamily="34" charset="0"/>
              </a:defRPr>
            </a:lvl1pPr>
          </a:lstStyle>
          <a:p>
            <a:fld id="{D88916A2-0ABF-4861-BB46-7DC39BA524FC}" type="slidenum">
              <a:rPr lang="en-US">
                <a:latin typeface="Arial" pitchFamily="34" charset="0"/>
                <a:ea typeface="+mn-ea"/>
              </a:rPr>
              <a:pPr/>
              <a:t>‹N›</a:t>
            </a:fld>
            <a:endParaRPr lang="en-US">
              <a:latin typeface="Arial" pitchFamily="34" charset="0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ransition/>
  <p:txStyles>
    <p:titleStyle>
      <a:lvl1pPr marL="39688" algn="l" rtl="0" fontAlgn="base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+mj-lt"/>
          <a:ea typeface="+mj-ea"/>
          <a:cs typeface="+mj-cs"/>
          <a:sym typeface="Impact" pitchFamily="34" charset="0"/>
        </a:defRPr>
      </a:lvl1pPr>
      <a:lvl2pPr marL="39688" algn="l" rtl="0" fontAlgn="base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Impact" pitchFamily="34" charset="0"/>
          <a:sym typeface="Impact" pitchFamily="34" charset="0"/>
        </a:defRPr>
      </a:lvl2pPr>
      <a:lvl3pPr marL="39688" algn="l" rtl="0" fontAlgn="base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Impact" pitchFamily="34" charset="0"/>
          <a:sym typeface="Impact" pitchFamily="34" charset="0"/>
        </a:defRPr>
      </a:lvl3pPr>
      <a:lvl4pPr marL="39688" algn="l" rtl="0" fontAlgn="base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Impact" pitchFamily="34" charset="0"/>
          <a:sym typeface="Impact" pitchFamily="34" charset="0"/>
        </a:defRPr>
      </a:lvl4pPr>
      <a:lvl5pPr marL="39688" algn="l" rtl="0" fontAlgn="base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Impact" pitchFamily="34" charset="0"/>
          <a:sym typeface="Impact" pitchFamily="34" charset="0"/>
        </a:defRPr>
      </a:lvl5pPr>
      <a:lvl6pPr marL="496888" algn="l" rtl="0" fontAlgn="base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Impact" pitchFamily="34" charset="0"/>
          <a:sym typeface="Impact" pitchFamily="34" charset="0"/>
        </a:defRPr>
      </a:lvl6pPr>
      <a:lvl7pPr marL="954088" algn="l" rtl="0" fontAlgn="base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Impact" pitchFamily="34" charset="0"/>
          <a:sym typeface="Impact" pitchFamily="34" charset="0"/>
        </a:defRPr>
      </a:lvl7pPr>
      <a:lvl8pPr marL="1411288" algn="l" rtl="0" fontAlgn="base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Impact" pitchFamily="34" charset="0"/>
          <a:sym typeface="Impact" pitchFamily="34" charset="0"/>
        </a:defRPr>
      </a:lvl8pPr>
      <a:lvl9pPr marL="1868488" algn="l" rtl="0" fontAlgn="base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Impact" pitchFamily="34" charset="0"/>
          <a:sym typeface="Impact" pitchFamily="34" charset="0"/>
        </a:defRPr>
      </a:lvl9pPr>
    </p:titleStyle>
    <p:bodyStyle>
      <a:lvl1pPr marL="382588" indent="-342900" algn="l" rtl="0" fontAlgn="base">
        <a:spcBef>
          <a:spcPts val="1400"/>
        </a:spcBef>
        <a:spcAft>
          <a:spcPct val="0"/>
        </a:spcAft>
        <a:buClr>
          <a:srgbClr val="0A57A5"/>
        </a:buClr>
        <a:buSzPct val="100000"/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 Narrow Bold" charset="0"/>
        </a:defRPr>
      </a:lvl1pPr>
      <a:lvl2pPr marL="731838" indent="-285750" algn="l" rtl="0" fontAlgn="base">
        <a:spcBef>
          <a:spcPct val="0"/>
        </a:spcBef>
        <a:spcAft>
          <a:spcPct val="0"/>
        </a:spcAft>
        <a:buClr>
          <a:srgbClr val="0A57A5"/>
        </a:buClr>
        <a:buSzPct val="100000"/>
        <a:buFont typeface="Arial Narrow" pitchFamily="34" charset="0"/>
        <a:buChar char="–"/>
        <a:defRPr sz="2400">
          <a:solidFill>
            <a:schemeClr val="tx1"/>
          </a:solidFill>
          <a:latin typeface="+mn-lt"/>
          <a:sym typeface="Arial Narrow Bold" charset="0"/>
        </a:defRPr>
      </a:lvl2pPr>
      <a:lvl3pPr marL="1074738" indent="-228600" algn="l" rtl="0" fontAlgn="base">
        <a:spcBef>
          <a:spcPct val="0"/>
        </a:spcBef>
        <a:spcAft>
          <a:spcPct val="0"/>
        </a:spcAft>
        <a:buClr>
          <a:srgbClr val="0A57A5"/>
        </a:buClr>
        <a:buSzPct val="100000"/>
        <a:buFont typeface="Times" charset="0"/>
        <a:buChar char="•"/>
        <a:defRPr sz="2000">
          <a:solidFill>
            <a:schemeClr val="tx1"/>
          </a:solidFill>
          <a:latin typeface="+mn-lt"/>
          <a:sym typeface="Arial Narrow Bold" charset="0"/>
        </a:defRPr>
      </a:lvl3pPr>
      <a:lvl4pPr marL="1417638" indent="-228600" algn="l" rtl="0" fontAlgn="base">
        <a:spcBef>
          <a:spcPct val="0"/>
        </a:spcBef>
        <a:spcAft>
          <a:spcPct val="0"/>
        </a:spcAft>
        <a:buClr>
          <a:srgbClr val="0A57A5"/>
        </a:buClr>
        <a:buSzPct val="100000"/>
        <a:buFont typeface="Arial Narrow" pitchFamily="34" charset="0"/>
        <a:buChar char="–"/>
        <a:defRPr>
          <a:solidFill>
            <a:schemeClr val="tx1"/>
          </a:solidFill>
          <a:latin typeface="+mn-lt"/>
          <a:sym typeface="Arial Narrow Bold" charset="0"/>
        </a:defRPr>
      </a:lvl4pPr>
      <a:lvl5pPr marL="1760538" indent="-228600" algn="l" rtl="0" fontAlgn="base">
        <a:spcBef>
          <a:spcPct val="0"/>
        </a:spcBef>
        <a:spcAft>
          <a:spcPct val="0"/>
        </a:spcAft>
        <a:buClr>
          <a:srgbClr val="0A57A5"/>
        </a:buClr>
        <a:buSzPct val="100000"/>
        <a:buFont typeface="Times" charset="0"/>
        <a:buChar char="•"/>
        <a:defRPr>
          <a:solidFill>
            <a:schemeClr val="tx1"/>
          </a:solidFill>
          <a:latin typeface="+mn-lt"/>
          <a:sym typeface="Arial Narrow Bold" charset="0"/>
        </a:defRPr>
      </a:lvl5pPr>
      <a:lvl6pPr marL="2217738" indent="-228600" algn="l" rtl="0" fontAlgn="base">
        <a:spcBef>
          <a:spcPct val="0"/>
        </a:spcBef>
        <a:spcAft>
          <a:spcPct val="0"/>
        </a:spcAft>
        <a:buClr>
          <a:srgbClr val="0A57A5"/>
        </a:buClr>
        <a:buSzPct val="100000"/>
        <a:buFont typeface="Times" charset="0"/>
        <a:buChar char="•"/>
        <a:defRPr>
          <a:solidFill>
            <a:schemeClr val="tx1"/>
          </a:solidFill>
          <a:latin typeface="+mn-lt"/>
          <a:sym typeface="Arial Narrow Bold" charset="0"/>
        </a:defRPr>
      </a:lvl6pPr>
      <a:lvl7pPr marL="2674938" indent="-228600" algn="l" rtl="0" fontAlgn="base">
        <a:spcBef>
          <a:spcPct val="0"/>
        </a:spcBef>
        <a:spcAft>
          <a:spcPct val="0"/>
        </a:spcAft>
        <a:buClr>
          <a:srgbClr val="0A57A5"/>
        </a:buClr>
        <a:buSzPct val="100000"/>
        <a:buFont typeface="Times" charset="0"/>
        <a:buChar char="•"/>
        <a:defRPr>
          <a:solidFill>
            <a:schemeClr val="tx1"/>
          </a:solidFill>
          <a:latin typeface="+mn-lt"/>
          <a:sym typeface="Arial Narrow Bold" charset="0"/>
        </a:defRPr>
      </a:lvl7pPr>
      <a:lvl8pPr marL="3132138" indent="-228600" algn="l" rtl="0" fontAlgn="base">
        <a:spcBef>
          <a:spcPct val="0"/>
        </a:spcBef>
        <a:spcAft>
          <a:spcPct val="0"/>
        </a:spcAft>
        <a:buClr>
          <a:srgbClr val="0A57A5"/>
        </a:buClr>
        <a:buSzPct val="100000"/>
        <a:buFont typeface="Times" charset="0"/>
        <a:buChar char="•"/>
        <a:defRPr>
          <a:solidFill>
            <a:schemeClr val="tx1"/>
          </a:solidFill>
          <a:latin typeface="+mn-lt"/>
          <a:sym typeface="Arial Narrow Bold" charset="0"/>
        </a:defRPr>
      </a:lvl8pPr>
      <a:lvl9pPr marL="3589338" indent="-228600" algn="l" rtl="0" fontAlgn="base">
        <a:spcBef>
          <a:spcPct val="0"/>
        </a:spcBef>
        <a:spcAft>
          <a:spcPct val="0"/>
        </a:spcAft>
        <a:buClr>
          <a:srgbClr val="0A57A5"/>
        </a:buClr>
        <a:buSzPct val="100000"/>
        <a:buFont typeface="Times" charset="0"/>
        <a:buChar char="•"/>
        <a:defRPr>
          <a:solidFill>
            <a:schemeClr val="tx1"/>
          </a:solidFill>
          <a:latin typeface="+mn-lt"/>
          <a:sym typeface="Arial Narrow Bold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76200"/>
            <a:ext cx="868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914400"/>
            <a:ext cx="8610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28600" y="598488"/>
            <a:ext cx="8686800" cy="100012"/>
            <a:chOff x="1009" y="979"/>
            <a:chExt cx="4463" cy="73"/>
          </a:xfrm>
        </p:grpSpPr>
        <p:sp>
          <p:nvSpPr>
            <p:cNvPr id="1043" name="Line 19"/>
            <p:cNvSpPr>
              <a:spLocks noChangeShapeType="1"/>
            </p:cNvSpPr>
            <p:nvPr userDrawn="1"/>
          </p:nvSpPr>
          <p:spPr bwMode="auto">
            <a:xfrm>
              <a:off x="1009" y="979"/>
              <a:ext cx="4463" cy="0"/>
            </a:xfrm>
            <a:prstGeom prst="line">
              <a:avLst/>
            </a:prstGeom>
            <a:noFill/>
            <a:ln w="9525">
              <a:solidFill>
                <a:srgbClr val="0A57A5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eaLnBrk="0" hangingPunct="0">
                <a:defRPr/>
              </a:pPr>
              <a:endParaRPr lang="en-US" sz="1400" b="1">
                <a:latin typeface="Arial Narrow" pitchFamily="1" charset="0"/>
                <a:cs typeface="+mn-cs"/>
              </a:endParaRPr>
            </a:p>
          </p:txBody>
        </p:sp>
        <p:sp>
          <p:nvSpPr>
            <p:cNvPr id="1044" name="Line 20"/>
            <p:cNvSpPr>
              <a:spLocks noChangeShapeType="1"/>
            </p:cNvSpPr>
            <p:nvPr userDrawn="1"/>
          </p:nvSpPr>
          <p:spPr bwMode="auto">
            <a:xfrm>
              <a:off x="1009" y="1015"/>
              <a:ext cx="4463" cy="0"/>
            </a:xfrm>
            <a:prstGeom prst="line">
              <a:avLst/>
            </a:prstGeom>
            <a:noFill/>
            <a:ln w="9525">
              <a:solidFill>
                <a:srgbClr val="0A57A5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eaLnBrk="0" hangingPunct="0">
                <a:defRPr/>
              </a:pPr>
              <a:endParaRPr lang="en-US" sz="1400" b="1">
                <a:latin typeface="Arial Narrow" pitchFamily="1" charset="0"/>
                <a:cs typeface="+mn-cs"/>
              </a:endParaRPr>
            </a:p>
          </p:txBody>
        </p:sp>
        <p:sp>
          <p:nvSpPr>
            <p:cNvPr id="1045" name="Line 21"/>
            <p:cNvSpPr>
              <a:spLocks noChangeShapeType="1"/>
            </p:cNvSpPr>
            <p:nvPr userDrawn="1"/>
          </p:nvSpPr>
          <p:spPr bwMode="auto">
            <a:xfrm>
              <a:off x="1009" y="1052"/>
              <a:ext cx="4463" cy="0"/>
            </a:xfrm>
            <a:prstGeom prst="line">
              <a:avLst/>
            </a:prstGeom>
            <a:noFill/>
            <a:ln w="9525">
              <a:solidFill>
                <a:srgbClr val="0A57A5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eaLnBrk="0" hangingPunct="0">
                <a:defRPr/>
              </a:pPr>
              <a:endParaRPr lang="en-US" sz="1400" b="1">
                <a:latin typeface="Arial Narrow" pitchFamily="1" charset="0"/>
                <a:cs typeface="+mn-cs"/>
              </a:endParaRPr>
            </a:p>
          </p:txBody>
        </p:sp>
      </p:grpSp>
      <p:pic>
        <p:nvPicPr>
          <p:cNvPr id="1029" name="Picture 15" descr="C:\Documents and Settings\kbchapin\My Documents\logos\Imaging Sensors\TIS-C+2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2400" y="6467475"/>
            <a:ext cx="13716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9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86800" y="6567488"/>
            <a:ext cx="381000" cy="200025"/>
          </a:xfrm>
          <a:prstGeom prst="rect">
            <a:avLst/>
          </a:prstGeom>
          <a:solidFill>
            <a:srgbClr val="333333"/>
          </a:solidFill>
          <a:ln w="9525">
            <a:solidFill>
              <a:srgbClr val="C0C0C0"/>
            </a:solidFill>
            <a:miter lim="800000"/>
            <a:headEnd/>
            <a:tailEnd/>
          </a:ln>
          <a:effectLst/>
        </p:spPr>
        <p:txBody>
          <a:bodyPr vert="horz" wrap="square" lIns="18288" tIns="18288" rIns="18288" bIns="18288" numCol="1" anchor="ctr" anchorCtr="1" compatLnSpc="1">
            <a:prstTxWarp prst="textNoShape">
              <a:avLst/>
            </a:prstTxWarp>
            <a:spAutoFit/>
          </a:bodyPr>
          <a:lstStyle>
            <a:lvl1pPr algn="r" eaLnBrk="0" hangingPunct="0">
              <a:defRPr sz="1000" b="0">
                <a:solidFill>
                  <a:schemeClr val="bg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8B5AF50D-A398-49E5-8595-4DE7D147071B}" type="slidenum">
              <a:rPr lang="en-US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Calibri" pitchFamily="34" charset="0"/>
          <a:ea typeface="+mj-ea"/>
          <a:cs typeface="ＭＳ Ｐゴシック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Calibri" pitchFamily="34" charset="0"/>
          <a:ea typeface="ＭＳ Ｐゴシック" pitchFamily="1" charset="-128"/>
          <a:cs typeface="ＭＳ Ｐゴシック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Calibri" pitchFamily="34" charset="0"/>
          <a:ea typeface="ＭＳ Ｐゴシック" pitchFamily="1" charset="-128"/>
          <a:cs typeface="ＭＳ Ｐゴシック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Calibri" pitchFamily="34" charset="0"/>
          <a:ea typeface="ＭＳ Ｐゴシック" pitchFamily="1" charset="-128"/>
          <a:cs typeface="ＭＳ Ｐゴシック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Calibri" pitchFamily="34" charset="0"/>
          <a:ea typeface="ＭＳ Ｐゴシック" pitchFamily="1" charset="-128"/>
          <a:cs typeface="ＭＳ Ｐゴシック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Impact" pitchFamily="1" charset="0"/>
          <a:ea typeface="ＭＳ Ｐゴシック" pitchFamily="1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Impact" pitchFamily="1" charset="0"/>
          <a:ea typeface="ＭＳ Ｐゴシック" pitchFamily="1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Impact" pitchFamily="1" charset="0"/>
          <a:ea typeface="ＭＳ Ｐゴシック" pitchFamily="1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A57A5"/>
          </a:solidFill>
          <a:latin typeface="Impact" pitchFamily="1" charset="0"/>
          <a:ea typeface="ＭＳ Ｐゴシック" pitchFamily="1" charset="-128"/>
        </a:defRPr>
      </a:lvl9pPr>
    </p:titleStyle>
    <p:bodyStyle>
      <a:lvl1pPr marL="228600" indent="-228600" algn="l" rtl="0" eaLnBrk="0" fontAlgn="base" hangingPunct="0">
        <a:spcBef>
          <a:spcPct val="50000"/>
        </a:spcBef>
        <a:spcAft>
          <a:spcPct val="0"/>
        </a:spcAft>
        <a:buClr>
          <a:srgbClr val="0A57A5"/>
        </a:buClr>
        <a:buFont typeface="Times" pitchFamily="18" charset="0"/>
        <a:buChar char="•"/>
        <a:defRPr sz="2400" b="1">
          <a:solidFill>
            <a:schemeClr val="tx1"/>
          </a:solidFill>
          <a:latin typeface="Calibri" pitchFamily="34" charset="0"/>
          <a:ea typeface="+mn-ea"/>
          <a:cs typeface="ＭＳ Ｐゴシック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0A57A5"/>
        </a:buClr>
        <a:buChar char="–"/>
        <a:defRPr sz="2400" b="1">
          <a:solidFill>
            <a:schemeClr val="tx1"/>
          </a:solidFill>
          <a:latin typeface="Calibri" pitchFamily="34" charset="0"/>
          <a:ea typeface="+mn-ea"/>
          <a:cs typeface="ＭＳ Ｐゴシック"/>
        </a:defRPr>
      </a:lvl2pPr>
      <a:lvl3pPr marL="1085850" indent="-228600" algn="l" rtl="0" eaLnBrk="0" fontAlgn="base" hangingPunct="0">
        <a:spcBef>
          <a:spcPct val="0"/>
        </a:spcBef>
        <a:spcAft>
          <a:spcPct val="0"/>
        </a:spcAft>
        <a:buClr>
          <a:srgbClr val="0A57A5"/>
        </a:buClr>
        <a:buFont typeface="Times" pitchFamily="18" charset="0"/>
        <a:buChar char="•"/>
        <a:defRPr sz="2000" b="1">
          <a:solidFill>
            <a:schemeClr val="tx1"/>
          </a:solidFill>
          <a:latin typeface="Calibri" pitchFamily="34" charset="0"/>
          <a:ea typeface="+mn-ea"/>
          <a:cs typeface="ＭＳ Ｐゴシック"/>
        </a:defRPr>
      </a:lvl3pPr>
      <a:lvl4pPr marL="1428750" indent="-228600" algn="l" rtl="0" eaLnBrk="0" fontAlgn="base" hangingPunct="0">
        <a:spcBef>
          <a:spcPct val="0"/>
        </a:spcBef>
        <a:spcAft>
          <a:spcPct val="0"/>
        </a:spcAft>
        <a:buClr>
          <a:srgbClr val="0A57A5"/>
        </a:buClr>
        <a:buChar char="–"/>
        <a:defRPr sz="2000" b="1">
          <a:solidFill>
            <a:schemeClr val="tx1"/>
          </a:solidFill>
          <a:latin typeface="Calibri" pitchFamily="34" charset="0"/>
          <a:ea typeface="+mn-ea"/>
          <a:cs typeface="ＭＳ Ｐゴシック"/>
        </a:defRPr>
      </a:lvl4pPr>
      <a:lvl5pPr marL="1771650" indent="-228600" algn="l" rtl="0" eaLnBrk="0" fontAlgn="base" hangingPunct="0">
        <a:spcBef>
          <a:spcPct val="0"/>
        </a:spcBef>
        <a:spcAft>
          <a:spcPct val="0"/>
        </a:spcAft>
        <a:buClr>
          <a:srgbClr val="0A57A5"/>
        </a:buClr>
        <a:buFont typeface="Times" pitchFamily="18" charset="0"/>
        <a:buChar char="•"/>
        <a:defRPr sz="2000" b="1">
          <a:solidFill>
            <a:schemeClr val="tx1"/>
          </a:solidFill>
          <a:latin typeface="Calibri" pitchFamily="34" charset="0"/>
          <a:ea typeface="+mn-ea"/>
          <a:cs typeface="ＭＳ Ｐゴシック"/>
        </a:defRPr>
      </a:lvl5pPr>
      <a:lvl6pPr marL="2228850" indent="-228600" algn="l" rtl="0" eaLnBrk="1" fontAlgn="base" hangingPunct="1">
        <a:spcBef>
          <a:spcPct val="0"/>
        </a:spcBef>
        <a:spcAft>
          <a:spcPct val="0"/>
        </a:spcAft>
        <a:buClr>
          <a:srgbClr val="0A57A5"/>
        </a:buClr>
        <a:buFont typeface="Times" pitchFamily="1" charset="0"/>
        <a:buChar char="•"/>
        <a:defRPr b="1">
          <a:solidFill>
            <a:schemeClr val="tx1"/>
          </a:solidFill>
          <a:latin typeface="+mn-lt"/>
          <a:ea typeface="+mn-ea"/>
        </a:defRPr>
      </a:lvl6pPr>
      <a:lvl7pPr marL="2686050" indent="-228600" algn="l" rtl="0" eaLnBrk="1" fontAlgn="base" hangingPunct="1">
        <a:spcBef>
          <a:spcPct val="0"/>
        </a:spcBef>
        <a:spcAft>
          <a:spcPct val="0"/>
        </a:spcAft>
        <a:buClr>
          <a:srgbClr val="0A57A5"/>
        </a:buClr>
        <a:buFont typeface="Times" pitchFamily="1" charset="0"/>
        <a:buChar char="•"/>
        <a:defRPr b="1">
          <a:solidFill>
            <a:schemeClr val="tx1"/>
          </a:solidFill>
          <a:latin typeface="+mn-lt"/>
          <a:ea typeface="+mn-ea"/>
        </a:defRPr>
      </a:lvl7pPr>
      <a:lvl8pPr marL="3143250" indent="-228600" algn="l" rtl="0" eaLnBrk="1" fontAlgn="base" hangingPunct="1">
        <a:spcBef>
          <a:spcPct val="0"/>
        </a:spcBef>
        <a:spcAft>
          <a:spcPct val="0"/>
        </a:spcAft>
        <a:buClr>
          <a:srgbClr val="0A57A5"/>
        </a:buClr>
        <a:buFont typeface="Times" pitchFamily="1" charset="0"/>
        <a:buChar char="•"/>
        <a:defRPr b="1">
          <a:solidFill>
            <a:schemeClr val="tx1"/>
          </a:solidFill>
          <a:latin typeface="+mn-lt"/>
          <a:ea typeface="+mn-ea"/>
        </a:defRPr>
      </a:lvl8pPr>
      <a:lvl9pPr marL="3600450" indent="-228600" algn="l" rtl="0" eaLnBrk="1" fontAlgn="base" hangingPunct="1">
        <a:spcBef>
          <a:spcPct val="0"/>
        </a:spcBef>
        <a:spcAft>
          <a:spcPct val="0"/>
        </a:spcAft>
        <a:buClr>
          <a:srgbClr val="0A57A5"/>
        </a:buClr>
        <a:buFont typeface="Times" pitchFamily="1" charset="0"/>
        <a:buChar char="•"/>
        <a:defRPr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8458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66800"/>
            <a:ext cx="842962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457200" y="762000"/>
            <a:ext cx="8458200" cy="115888"/>
            <a:chOff x="1009" y="979"/>
            <a:chExt cx="4463" cy="73"/>
          </a:xfrm>
        </p:grpSpPr>
        <p:sp>
          <p:nvSpPr>
            <p:cNvPr id="1043" name="Line 19"/>
            <p:cNvSpPr>
              <a:spLocks noChangeShapeType="1"/>
            </p:cNvSpPr>
            <p:nvPr userDrawn="1"/>
          </p:nvSpPr>
          <p:spPr bwMode="auto">
            <a:xfrm>
              <a:off x="1009" y="979"/>
              <a:ext cx="4463" cy="0"/>
            </a:xfrm>
            <a:prstGeom prst="line">
              <a:avLst/>
            </a:prstGeom>
            <a:noFill/>
            <a:ln w="9525">
              <a:solidFill>
                <a:srgbClr val="0A57A5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eaLnBrk="0" hangingPunct="0">
                <a:defRPr/>
              </a:pPr>
              <a:endParaRPr lang="en-US" sz="1400" b="1">
                <a:latin typeface="Arial Narrow" pitchFamily="34" charset="0"/>
                <a:cs typeface="+mn-cs"/>
              </a:endParaRPr>
            </a:p>
          </p:txBody>
        </p:sp>
        <p:sp>
          <p:nvSpPr>
            <p:cNvPr id="1044" name="Line 20"/>
            <p:cNvSpPr>
              <a:spLocks noChangeShapeType="1"/>
            </p:cNvSpPr>
            <p:nvPr userDrawn="1"/>
          </p:nvSpPr>
          <p:spPr bwMode="auto">
            <a:xfrm>
              <a:off x="1009" y="1015"/>
              <a:ext cx="4463" cy="0"/>
            </a:xfrm>
            <a:prstGeom prst="line">
              <a:avLst/>
            </a:prstGeom>
            <a:noFill/>
            <a:ln w="9525">
              <a:solidFill>
                <a:srgbClr val="0A57A5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eaLnBrk="0" hangingPunct="0">
                <a:defRPr/>
              </a:pPr>
              <a:endParaRPr lang="en-US" sz="1400" b="1">
                <a:latin typeface="Arial Narrow" pitchFamily="34" charset="0"/>
                <a:cs typeface="+mn-cs"/>
              </a:endParaRPr>
            </a:p>
          </p:txBody>
        </p:sp>
        <p:sp>
          <p:nvSpPr>
            <p:cNvPr id="1045" name="Line 21"/>
            <p:cNvSpPr>
              <a:spLocks noChangeShapeType="1"/>
            </p:cNvSpPr>
            <p:nvPr userDrawn="1"/>
          </p:nvSpPr>
          <p:spPr bwMode="auto">
            <a:xfrm>
              <a:off x="1009" y="1052"/>
              <a:ext cx="4463" cy="0"/>
            </a:xfrm>
            <a:prstGeom prst="line">
              <a:avLst/>
            </a:prstGeom>
            <a:noFill/>
            <a:ln w="9525">
              <a:solidFill>
                <a:srgbClr val="0A57A5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 eaLnBrk="0" hangingPunct="0">
                <a:defRPr/>
              </a:pPr>
              <a:endParaRPr lang="en-US" sz="1400" b="1">
                <a:latin typeface="Arial Narrow" pitchFamily="34" charset="0"/>
                <a:cs typeface="+mn-cs"/>
              </a:endParaRPr>
            </a:p>
          </p:txBody>
        </p:sp>
      </p:grpSp>
      <p:sp>
        <p:nvSpPr>
          <p:cNvPr id="1101" name="Rectangle 7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91000" y="6553200"/>
            <a:ext cx="533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b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+mn-cs"/>
              </a:defRPr>
            </a:lvl1pPr>
          </a:lstStyle>
          <a:p>
            <a:pPr>
              <a:defRPr/>
            </a:pPr>
            <a:fld id="{F5B15343-ADAC-40A6-AAD9-EB81CC34041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pic>
        <p:nvPicPr>
          <p:cNvPr id="93190" name="Picture 78" descr="TIS_Logo_Small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8425" y="6477000"/>
            <a:ext cx="1425575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A57A5"/>
          </a:solidFill>
          <a:latin typeface="+mj-lt"/>
          <a:ea typeface="+mj-ea"/>
          <a:cs typeface="ＭＳ Ｐゴシック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A57A5"/>
          </a:solidFill>
          <a:latin typeface="Calibri" pitchFamily="34" charset="0"/>
          <a:ea typeface="ＭＳ Ｐゴシック" pitchFamily="16" charset="-128"/>
          <a:cs typeface="ＭＳ Ｐゴシック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A57A5"/>
          </a:solidFill>
          <a:latin typeface="Calibri" pitchFamily="34" charset="0"/>
          <a:ea typeface="ＭＳ Ｐゴシック" pitchFamily="16" charset="-128"/>
          <a:cs typeface="ＭＳ Ｐゴシック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A57A5"/>
          </a:solidFill>
          <a:latin typeface="Calibri" pitchFamily="34" charset="0"/>
          <a:ea typeface="ＭＳ Ｐゴシック" pitchFamily="16" charset="-128"/>
          <a:cs typeface="ＭＳ Ｐゴシック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0A57A5"/>
          </a:solidFill>
          <a:latin typeface="Calibri" pitchFamily="34" charset="0"/>
          <a:ea typeface="ＭＳ Ｐゴシック" pitchFamily="16" charset="-128"/>
          <a:cs typeface="ＭＳ Ｐゴシック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rgbClr val="0A57A5"/>
          </a:solidFill>
          <a:latin typeface="Calibri" pitchFamily="34" charset="0"/>
          <a:ea typeface="ＭＳ Ｐゴシック" pitchFamily="16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rgbClr val="0A57A5"/>
          </a:solidFill>
          <a:latin typeface="Calibri" pitchFamily="34" charset="0"/>
          <a:ea typeface="ＭＳ Ｐゴシック" pitchFamily="16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rgbClr val="0A57A5"/>
          </a:solidFill>
          <a:latin typeface="Calibri" pitchFamily="34" charset="0"/>
          <a:ea typeface="ＭＳ Ｐゴシック" pitchFamily="16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rgbClr val="0A57A5"/>
          </a:solidFill>
          <a:latin typeface="Calibri" pitchFamily="34" charset="0"/>
          <a:ea typeface="ＭＳ Ｐゴシック" pitchFamily="16" charset="-128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ct val="50000"/>
        </a:spcBef>
        <a:spcAft>
          <a:spcPct val="0"/>
        </a:spcAft>
        <a:buClr>
          <a:srgbClr val="0A57A5"/>
        </a:buClr>
        <a:buFont typeface="Times" pitchFamily="18" charset="0"/>
        <a:buChar char="•"/>
        <a:defRPr sz="2200" b="1">
          <a:solidFill>
            <a:schemeClr val="tx1"/>
          </a:solidFill>
          <a:latin typeface="+mn-lt"/>
          <a:ea typeface="+mn-ea"/>
          <a:cs typeface="ＭＳ Ｐゴシック"/>
        </a:defRPr>
      </a:lvl1pPr>
      <a:lvl2pPr marL="742950" indent="-28575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0A57A5"/>
        </a:buClr>
        <a:buChar char="–"/>
        <a:defRPr sz="2000">
          <a:solidFill>
            <a:schemeClr val="tx1"/>
          </a:solidFill>
          <a:latin typeface="+mn-lt"/>
          <a:ea typeface="+mn-ea"/>
          <a:cs typeface="ＭＳ Ｐゴシック"/>
        </a:defRPr>
      </a:lvl2pPr>
      <a:lvl3pPr marL="1085850" indent="-22860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0A57A5"/>
        </a:buClr>
        <a:buFont typeface="Times" pitchFamily="18" charset="0"/>
        <a:buChar char="•"/>
        <a:defRPr>
          <a:solidFill>
            <a:schemeClr val="tx1"/>
          </a:solidFill>
          <a:latin typeface="+mn-lt"/>
          <a:ea typeface="+mn-ea"/>
          <a:cs typeface="ＭＳ Ｐゴシック"/>
        </a:defRPr>
      </a:lvl3pPr>
      <a:lvl4pPr marL="1428750" indent="-22860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0A57A5"/>
        </a:buClr>
        <a:buChar char="–"/>
        <a:defRPr sz="1600">
          <a:solidFill>
            <a:schemeClr val="tx1"/>
          </a:solidFill>
          <a:latin typeface="+mn-lt"/>
          <a:ea typeface="+mn-ea"/>
          <a:cs typeface="ＭＳ Ｐゴシック"/>
        </a:defRPr>
      </a:lvl4pPr>
      <a:lvl5pPr marL="1771650" indent="-228600"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buClr>
          <a:srgbClr val="0A57A5"/>
        </a:buClr>
        <a:buFont typeface="Times" pitchFamily="18" charset="0"/>
        <a:buChar char="•"/>
        <a:defRPr sz="1600">
          <a:solidFill>
            <a:schemeClr val="tx1"/>
          </a:solidFill>
          <a:latin typeface="+mn-lt"/>
          <a:ea typeface="+mn-ea"/>
          <a:cs typeface="ＭＳ Ｐゴシック"/>
        </a:defRPr>
      </a:lvl5pPr>
      <a:lvl6pPr marL="2228850" indent="-228600" algn="l" rtl="0" fontAlgn="base">
        <a:lnSpc>
          <a:spcPct val="110000"/>
        </a:lnSpc>
        <a:spcBef>
          <a:spcPct val="0"/>
        </a:spcBef>
        <a:spcAft>
          <a:spcPct val="0"/>
        </a:spcAft>
        <a:buClr>
          <a:srgbClr val="0A57A5"/>
        </a:buClr>
        <a:buFont typeface="Times" pitchFamily="1" charset="0"/>
        <a:buChar char="•"/>
        <a:defRPr sz="1600">
          <a:solidFill>
            <a:schemeClr val="tx1"/>
          </a:solidFill>
          <a:latin typeface="+mn-lt"/>
          <a:ea typeface="+mn-ea"/>
        </a:defRPr>
      </a:lvl6pPr>
      <a:lvl7pPr marL="2686050" indent="-228600" algn="l" rtl="0" fontAlgn="base">
        <a:lnSpc>
          <a:spcPct val="110000"/>
        </a:lnSpc>
        <a:spcBef>
          <a:spcPct val="0"/>
        </a:spcBef>
        <a:spcAft>
          <a:spcPct val="0"/>
        </a:spcAft>
        <a:buClr>
          <a:srgbClr val="0A57A5"/>
        </a:buClr>
        <a:buFont typeface="Times" pitchFamily="1" charset="0"/>
        <a:buChar char="•"/>
        <a:defRPr sz="1600">
          <a:solidFill>
            <a:schemeClr val="tx1"/>
          </a:solidFill>
          <a:latin typeface="+mn-lt"/>
          <a:ea typeface="+mn-ea"/>
        </a:defRPr>
      </a:lvl7pPr>
      <a:lvl8pPr marL="3143250" indent="-228600" algn="l" rtl="0" fontAlgn="base">
        <a:lnSpc>
          <a:spcPct val="110000"/>
        </a:lnSpc>
        <a:spcBef>
          <a:spcPct val="0"/>
        </a:spcBef>
        <a:spcAft>
          <a:spcPct val="0"/>
        </a:spcAft>
        <a:buClr>
          <a:srgbClr val="0A57A5"/>
        </a:buClr>
        <a:buFont typeface="Times" pitchFamily="1" charset="0"/>
        <a:buChar char="•"/>
        <a:defRPr sz="1600">
          <a:solidFill>
            <a:schemeClr val="tx1"/>
          </a:solidFill>
          <a:latin typeface="+mn-lt"/>
          <a:ea typeface="+mn-ea"/>
        </a:defRPr>
      </a:lvl8pPr>
      <a:lvl9pPr marL="3600450" indent="-228600" algn="l" rtl="0" fontAlgn="base">
        <a:lnSpc>
          <a:spcPct val="110000"/>
        </a:lnSpc>
        <a:spcBef>
          <a:spcPct val="0"/>
        </a:spcBef>
        <a:spcAft>
          <a:spcPct val="0"/>
        </a:spcAft>
        <a:buClr>
          <a:srgbClr val="0A57A5"/>
        </a:buClr>
        <a:buFont typeface="Times" pitchFamily="1" charset="0"/>
        <a:buChar char="•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8" descr="Head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3825" y="200025"/>
            <a:ext cx="8229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B2B2B2"/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5275" y="1092200"/>
            <a:ext cx="8532813" cy="515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3725" y="6564313"/>
            <a:ext cx="2133600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203A9309-18BB-4019-BD5F-D88743E1D384}" type="slidenum">
              <a:rPr lang="en-US">
                <a:ea typeface="+mn-ea"/>
                <a:cs typeface="+mn-cs"/>
              </a:rPr>
              <a:pPr>
                <a:defRPr/>
              </a:pPr>
              <a:t>‹N›</a:t>
            </a:fld>
            <a:endParaRPr lang="en-US" dirty="0">
              <a:ea typeface="+mn-ea"/>
              <a:cs typeface="+mn-cs"/>
            </a:endParaRP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50025"/>
            <a:ext cx="2895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dirty="0">
                <a:latin typeface="Arial" charset="0"/>
              </a:defRPr>
            </a:lvl1pPr>
          </a:lstStyle>
          <a:p>
            <a:pPr>
              <a:defRPr/>
            </a:pPr>
            <a:r>
              <a:rPr lang="en-US">
                <a:ea typeface="+mn-ea"/>
                <a:cs typeface="+mn-cs"/>
              </a:rPr>
              <a:t>Teledyne Proprietary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rgbClr val="2F38A7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2F38A7"/>
          </a:solidFill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2F38A7"/>
          </a:solidFill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2F38A7"/>
          </a:solidFill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2F38A7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2F38A7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2F38A7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2F38A7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2F38A7"/>
          </a:solidFill>
          <a:latin typeface="Tahoma" pitchFamily="34" charset="0"/>
        </a:defRPr>
      </a:lvl9pPr>
    </p:titleStyle>
    <p:bodyStyle>
      <a:lvl1pPr marL="225425" indent="-225425" algn="l" rtl="0" fontAlgn="base">
        <a:spcBef>
          <a:spcPct val="0"/>
        </a:spcBef>
        <a:spcAft>
          <a:spcPts val="300"/>
        </a:spcAft>
        <a:buClr>
          <a:srgbClr val="FF0000"/>
        </a:buClr>
        <a:buSzPct val="85000"/>
        <a:buFont typeface="Wingdings 2" pitchFamily="18" charset="2"/>
        <a:buChar char="»"/>
        <a:defRPr sz="2000" b="1">
          <a:solidFill>
            <a:srgbClr val="2F38A7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0"/>
        </a:spcBef>
        <a:spcAft>
          <a:spcPts val="300"/>
        </a:spcAft>
        <a:buClr>
          <a:srgbClr val="2F38A7"/>
        </a:buClr>
        <a:buFont typeface="Wingdings" pitchFamily="2" charset="2"/>
        <a:buChar char="w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0"/>
        </a:spcBef>
        <a:spcAft>
          <a:spcPts val="300"/>
        </a:spcAft>
        <a:buFont typeface="Arial" pitchFamily="34" charset="0"/>
        <a:buChar char="−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0"/>
        </a:spcBef>
        <a:spcAft>
          <a:spcPts val="300"/>
        </a:spcAft>
        <a:buClr>
          <a:srgbClr val="FFCC00"/>
        </a:buClr>
        <a:buSzPct val="85000"/>
        <a:buFont typeface="Arial" pitchFamily="34" charset="0"/>
        <a:buChar char="■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0"/>
        </a:spcBef>
        <a:spcAft>
          <a:spcPts val="300"/>
        </a:spcAft>
        <a:buClr>
          <a:srgbClr val="FFCC00"/>
        </a:buClr>
        <a:buSzPct val="85000"/>
        <a:buFont typeface="Arial" pitchFamily="34" charset="0"/>
        <a:buChar char="■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FFCC00"/>
        </a:buClr>
        <a:buSzPct val="85000"/>
        <a:buFont typeface="Arial" charset="0"/>
        <a:buChar char="■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FFCC00"/>
        </a:buClr>
        <a:buSzPct val="85000"/>
        <a:buFont typeface="Arial" charset="0"/>
        <a:buChar char="■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FFCC00"/>
        </a:buClr>
        <a:buSzPct val="85000"/>
        <a:buFont typeface="Arial" charset="0"/>
        <a:buChar char="■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FFCC00"/>
        </a:buClr>
        <a:buSzPct val="85000"/>
        <a:buFont typeface="Arial" charset="0"/>
        <a:buChar char="■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2.png"/><Relationship Id="rId18" Type="http://schemas.openxmlformats.org/officeDocument/2006/relationships/image" Target="../media/image23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2" Type="http://schemas.openxmlformats.org/officeDocument/2006/relationships/image" Target="../media/image8.jpe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1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emf"/><Relationship Id="rId4" Type="http://schemas.openxmlformats.org/officeDocument/2006/relationships/image" Target="../media/image84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11" Type="http://schemas.openxmlformats.org/officeDocument/2006/relationships/image" Target="../media/image2.png"/><Relationship Id="rId5" Type="http://schemas.openxmlformats.org/officeDocument/2006/relationships/image" Target="../media/image88.jpeg"/><Relationship Id="rId10" Type="http://schemas.openxmlformats.org/officeDocument/2006/relationships/image" Target="../media/image93.jpeg"/><Relationship Id="rId4" Type="http://schemas.openxmlformats.org/officeDocument/2006/relationships/image" Target="../media/image87.jpeg"/><Relationship Id="rId9" Type="http://schemas.openxmlformats.org/officeDocument/2006/relationships/image" Target="../media/image9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02.png"/><Relationship Id="rId3" Type="http://schemas.openxmlformats.org/officeDocument/2006/relationships/image" Target="../media/image8.jpeg"/><Relationship Id="rId7" Type="http://schemas.openxmlformats.org/officeDocument/2006/relationships/image" Target="../media/image97.jpeg"/><Relationship Id="rId12" Type="http://schemas.openxmlformats.org/officeDocument/2006/relationships/image" Target="../media/image101.jpeg"/><Relationship Id="rId1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05.jpe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96.png"/><Relationship Id="rId11" Type="http://schemas.openxmlformats.org/officeDocument/2006/relationships/image" Target="../media/image100.jpeg"/><Relationship Id="rId5" Type="http://schemas.openxmlformats.org/officeDocument/2006/relationships/image" Target="../media/image95.jpeg"/><Relationship Id="rId15" Type="http://schemas.openxmlformats.org/officeDocument/2006/relationships/image" Target="../media/image104.jpeg"/><Relationship Id="rId10" Type="http://schemas.openxmlformats.org/officeDocument/2006/relationships/image" Target="../media/image99.jpeg"/><Relationship Id="rId4" Type="http://schemas.openxmlformats.org/officeDocument/2006/relationships/image" Target="../media/image94.png"/><Relationship Id="rId9" Type="http://schemas.openxmlformats.org/officeDocument/2006/relationships/image" Target="../media/image98.jpeg"/><Relationship Id="rId14" Type="http://schemas.openxmlformats.org/officeDocument/2006/relationships/image" Target="../media/image10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2.png"/><Relationship Id="rId4" Type="http://schemas.openxmlformats.org/officeDocument/2006/relationships/image" Target="../media/image10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09.jpe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12.jpe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14.png"/><Relationship Id="rId7" Type="http://schemas.openxmlformats.org/officeDocument/2006/relationships/image" Target="../media/image11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17.pn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6.emf"/><Relationship Id="rId5" Type="http://schemas.openxmlformats.org/officeDocument/2006/relationships/image" Target="../media/image125.emf"/><Relationship Id="rId4" Type="http://schemas.openxmlformats.org/officeDocument/2006/relationships/image" Target="../media/image1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jpeg"/><Relationship Id="rId3" Type="http://schemas.openxmlformats.org/officeDocument/2006/relationships/image" Target="../media/image25.jpeg"/><Relationship Id="rId7" Type="http://schemas.openxmlformats.org/officeDocument/2006/relationships/image" Target="../media/image28.jpeg"/><Relationship Id="rId12" Type="http://schemas.openxmlformats.org/officeDocument/2006/relationships/image" Target="../media/image33.png"/><Relationship Id="rId2" Type="http://schemas.openxmlformats.org/officeDocument/2006/relationships/image" Target="../media/image24.jpeg"/><Relationship Id="rId16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32.png"/><Relationship Id="rId5" Type="http://schemas.openxmlformats.org/officeDocument/2006/relationships/image" Target="../media/image27.jpeg"/><Relationship Id="rId15" Type="http://schemas.openxmlformats.org/officeDocument/2006/relationships/image" Target="../media/image36.jpeg"/><Relationship Id="rId10" Type="http://schemas.openxmlformats.org/officeDocument/2006/relationships/image" Target="../media/image31.gif"/><Relationship Id="rId4" Type="http://schemas.openxmlformats.org/officeDocument/2006/relationships/image" Target="../media/image26.jpeg"/><Relationship Id="rId9" Type="http://schemas.openxmlformats.org/officeDocument/2006/relationships/image" Target="../media/image30.png"/><Relationship Id="rId14" Type="http://schemas.openxmlformats.org/officeDocument/2006/relationships/image" Target="../media/image3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0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56.emf"/><Relationship Id="rId18" Type="http://schemas.openxmlformats.org/officeDocument/2006/relationships/image" Target="../media/image46.pn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12" Type="http://schemas.openxmlformats.org/officeDocument/2006/relationships/image" Target="../media/image55.jpeg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87.xml"/><Relationship Id="rId16" Type="http://schemas.openxmlformats.org/officeDocument/2006/relationships/image" Target="../media/image59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50.jpeg"/><Relationship Id="rId11" Type="http://schemas.openxmlformats.org/officeDocument/2006/relationships/image" Target="../media/image54.emf"/><Relationship Id="rId5" Type="http://schemas.openxmlformats.org/officeDocument/2006/relationships/image" Target="../media/image49.jpeg"/><Relationship Id="rId15" Type="http://schemas.openxmlformats.org/officeDocument/2006/relationships/image" Target="../media/image58.png"/><Relationship Id="rId10" Type="http://schemas.openxmlformats.org/officeDocument/2006/relationships/image" Target="../media/image53.jpeg"/><Relationship Id="rId19" Type="http://schemas.openxmlformats.org/officeDocument/2006/relationships/image" Target="../media/image60.jpeg"/><Relationship Id="rId4" Type="http://schemas.openxmlformats.org/officeDocument/2006/relationships/image" Target="../media/image48.jpeg"/><Relationship Id="rId9" Type="http://schemas.openxmlformats.org/officeDocument/2006/relationships/image" Target="../media/image52.jpeg"/><Relationship Id="rId14" Type="http://schemas.openxmlformats.org/officeDocument/2006/relationships/image" Target="../media/image5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66.wmf"/><Relationship Id="rId4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3.jpeg"/><Relationship Id="rId5" Type="http://schemas.openxmlformats.org/officeDocument/2006/relationships/image" Target="../media/image65.png"/><Relationship Id="rId4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20.png"/><Relationship Id="rId7" Type="http://schemas.openxmlformats.org/officeDocument/2006/relationships/image" Target="../media/image72.jpeg"/><Relationship Id="rId12" Type="http://schemas.openxmlformats.org/officeDocument/2006/relationships/image" Target="../media/image7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76.png"/><Relationship Id="rId5" Type="http://schemas.openxmlformats.org/officeDocument/2006/relationships/image" Target="../media/image71.wmf"/><Relationship Id="rId10" Type="http://schemas.openxmlformats.org/officeDocument/2006/relationships/image" Target="../media/image75.png"/><Relationship Id="rId4" Type="http://schemas.openxmlformats.org/officeDocument/2006/relationships/image" Target="../media/image70.jpeg"/><Relationship Id="rId9" Type="http://schemas.openxmlformats.org/officeDocument/2006/relationships/image" Target="../media/image7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8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/>
          </p:cNvSpPr>
          <p:nvPr/>
        </p:nvSpPr>
        <p:spPr bwMode="auto">
          <a:xfrm>
            <a:off x="152400" y="1600200"/>
            <a:ext cx="6172200" cy="312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4000" b="1" dirty="0" smtClean="0">
                <a:solidFill>
                  <a:srgbClr val="0A57A5"/>
                </a:solidFill>
                <a:latin typeface="Microsoft Sans Serif"/>
                <a:ea typeface="Impact" pitchFamily="34" charset="0"/>
                <a:cs typeface="Microsoft Sans Serif"/>
                <a:sym typeface="Impact" pitchFamily="34" charset="0"/>
              </a:rPr>
              <a:t>Teledyne Detector Update</a:t>
            </a:r>
            <a:endParaRPr lang="en-US" sz="4000" b="1" dirty="0">
              <a:solidFill>
                <a:srgbClr val="0A57A5"/>
              </a:solidFill>
              <a:latin typeface="Microsoft Sans Serif"/>
              <a:ea typeface="Impact" pitchFamily="34" charset="0"/>
              <a:cs typeface="Microsoft Sans Serif"/>
              <a:sym typeface="Impact" pitchFamily="34" charset="0"/>
            </a:endParaRPr>
          </a:p>
          <a:p>
            <a:pPr algn="ctr"/>
            <a:endParaRPr lang="en-US" sz="1400" b="1" dirty="0" smtClean="0">
              <a:solidFill>
                <a:schemeClr val="tx1"/>
              </a:solidFill>
              <a:latin typeface="Microsoft Sans Serif"/>
              <a:ea typeface="Impact" pitchFamily="34" charset="0"/>
              <a:cs typeface="Microsoft Sans Serif"/>
              <a:sym typeface="Impact" pitchFamily="34" charset="0"/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Microsoft Sans Serif"/>
                <a:ea typeface="Impact" pitchFamily="34" charset="0"/>
                <a:cs typeface="Microsoft Sans Serif"/>
                <a:sym typeface="Impact" pitchFamily="34" charset="0"/>
              </a:rPr>
              <a:t>Presented by James W. Beletic</a:t>
            </a:r>
          </a:p>
          <a:p>
            <a:pPr algn="ctr"/>
            <a:endParaRPr lang="en-US" sz="1400" b="1" dirty="0" smtClean="0">
              <a:solidFill>
                <a:schemeClr val="tx1"/>
              </a:solidFill>
              <a:latin typeface="Microsoft Sans Serif"/>
              <a:ea typeface="Impact" pitchFamily="34" charset="0"/>
              <a:cs typeface="Microsoft Sans Serif"/>
              <a:sym typeface="Impact" pitchFamily="34" charset="0"/>
            </a:endParaRPr>
          </a:p>
          <a:p>
            <a:pPr algn="ctr"/>
            <a:endParaRPr lang="en-US" sz="1400" b="1" dirty="0" smtClean="0">
              <a:solidFill>
                <a:schemeClr val="tx1"/>
              </a:solidFill>
              <a:latin typeface="Microsoft Sans Serif"/>
              <a:ea typeface="Impact" pitchFamily="34" charset="0"/>
              <a:cs typeface="Microsoft Sans Serif"/>
              <a:sym typeface="Impact" pitchFamily="34" charset="0"/>
            </a:endParaRPr>
          </a:p>
          <a:p>
            <a:pPr algn="ctr"/>
            <a:endParaRPr lang="en-US" sz="1400" b="1" dirty="0">
              <a:solidFill>
                <a:schemeClr val="tx1"/>
              </a:solidFill>
              <a:latin typeface="Microsoft Sans Serif"/>
              <a:ea typeface="Impact" pitchFamily="34" charset="0"/>
              <a:cs typeface="Microsoft Sans Serif"/>
              <a:sym typeface="Impact" pitchFamily="34" charset="0"/>
            </a:endParaRPr>
          </a:p>
          <a:p>
            <a:pPr algn="ctr"/>
            <a:endParaRPr lang="en-US" sz="1400" b="1" dirty="0" smtClean="0">
              <a:solidFill>
                <a:schemeClr val="tx1"/>
              </a:solidFill>
              <a:latin typeface="Microsoft Sans Serif"/>
              <a:ea typeface="Impact" pitchFamily="34" charset="0"/>
              <a:cs typeface="Microsoft Sans Serif"/>
              <a:sym typeface="Impact" pitchFamily="34" charset="0"/>
            </a:endParaRPr>
          </a:p>
          <a:p>
            <a:pPr algn="ctr"/>
            <a:endParaRPr lang="en-US" sz="1400" b="1" dirty="0" smtClean="0">
              <a:solidFill>
                <a:schemeClr val="tx1"/>
              </a:solidFill>
              <a:latin typeface="Microsoft Sans Serif"/>
              <a:ea typeface="Impact" pitchFamily="34" charset="0"/>
              <a:cs typeface="Microsoft Sans Serif"/>
              <a:sym typeface="Impact" pitchFamily="34" charset="0"/>
            </a:endParaRP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Microsoft Sans Serif"/>
                <a:ea typeface="Impact" pitchFamily="34" charset="0"/>
                <a:cs typeface="Microsoft Sans Serif"/>
                <a:sym typeface="Impact" pitchFamily="34" charset="0"/>
              </a:rPr>
              <a:t>10. October 2013</a:t>
            </a:r>
          </a:p>
          <a:p>
            <a:pPr algn="ctr"/>
            <a:endParaRPr lang="en-US" sz="1400" b="1" dirty="0" smtClean="0">
              <a:solidFill>
                <a:schemeClr val="tx1"/>
              </a:solidFill>
              <a:latin typeface="Microsoft Sans Serif"/>
              <a:ea typeface="Impact" pitchFamily="34" charset="0"/>
              <a:cs typeface="Microsoft Sans Serif"/>
              <a:sym typeface="Impact" pitchFamily="34" charset="0"/>
            </a:endParaRPr>
          </a:p>
          <a:p>
            <a:pPr algn="ctr"/>
            <a:endParaRPr lang="en-US" sz="1400" b="1" dirty="0">
              <a:solidFill>
                <a:schemeClr val="tx1"/>
              </a:solidFill>
              <a:latin typeface="Microsoft Sans Serif"/>
              <a:ea typeface="Impact" pitchFamily="34" charset="0"/>
              <a:cs typeface="Microsoft Sans Serif"/>
              <a:sym typeface="Impact" pitchFamily="34" charset="0"/>
            </a:endParaRPr>
          </a:p>
          <a:p>
            <a:pPr lvl="0" algn="ctr"/>
            <a:r>
              <a:rPr lang="en-US" sz="1000" dirty="0">
                <a:latin typeface="Microsoft Sans Serif"/>
                <a:cs typeface="Microsoft Sans Serif"/>
              </a:rPr>
              <a:t>Selmer Anglin</a:t>
            </a:r>
            <a:r>
              <a:rPr lang="en-US" sz="1000" baseline="30000" dirty="0">
                <a:latin typeface="Microsoft Sans Serif"/>
                <a:cs typeface="Microsoft Sans Serif"/>
              </a:rPr>
              <a:t>1</a:t>
            </a:r>
            <a:r>
              <a:rPr lang="en-US" sz="1000" dirty="0">
                <a:latin typeface="Microsoft Sans Serif"/>
                <a:cs typeface="Microsoft Sans Serif"/>
              </a:rPr>
              <a:t>, James Beletic</a:t>
            </a:r>
            <a:r>
              <a:rPr lang="en-US" sz="1000" baseline="30000" dirty="0">
                <a:latin typeface="Microsoft Sans Serif"/>
                <a:cs typeface="Microsoft Sans Serif"/>
              </a:rPr>
              <a:t>1</a:t>
            </a:r>
            <a:r>
              <a:rPr lang="en-US" sz="1000" dirty="0">
                <a:latin typeface="Microsoft Sans Serif"/>
                <a:cs typeface="Microsoft Sans Serif"/>
              </a:rPr>
              <a:t>, Richard Blank</a:t>
            </a:r>
            <a:r>
              <a:rPr lang="en-US" sz="1000" baseline="30000" dirty="0">
                <a:latin typeface="Microsoft Sans Serif"/>
                <a:cs typeface="Microsoft Sans Serif"/>
              </a:rPr>
              <a:t>1</a:t>
            </a:r>
            <a:r>
              <a:rPr lang="en-US" sz="1000" dirty="0">
                <a:latin typeface="Microsoft Sans Serif"/>
                <a:cs typeface="Microsoft Sans Serif"/>
              </a:rPr>
              <a:t>, Craig Cabelli</a:t>
            </a:r>
            <a:r>
              <a:rPr lang="en-US" sz="1000" baseline="30000" dirty="0">
                <a:latin typeface="Microsoft Sans Serif"/>
                <a:cs typeface="Microsoft Sans Serif"/>
              </a:rPr>
              <a:t>1</a:t>
            </a:r>
            <a:r>
              <a:rPr lang="en-US" sz="1000" dirty="0">
                <a:latin typeface="Microsoft Sans Serif"/>
                <a:cs typeface="Microsoft Sans Serif"/>
              </a:rPr>
              <a:t>, Scott Cabelli</a:t>
            </a:r>
            <a:r>
              <a:rPr lang="en-US" sz="1000" baseline="30000" dirty="0">
                <a:latin typeface="Microsoft Sans Serif"/>
                <a:cs typeface="Microsoft Sans Serif"/>
              </a:rPr>
              <a:t>1</a:t>
            </a:r>
            <a:r>
              <a:rPr lang="en-US" sz="1000" dirty="0">
                <a:latin typeface="Microsoft Sans Serif"/>
                <a:cs typeface="Microsoft Sans Serif"/>
              </a:rPr>
              <a:t>, Jing Chen</a:t>
            </a:r>
            <a:r>
              <a:rPr lang="en-US" sz="1000" baseline="30000" dirty="0">
                <a:latin typeface="Microsoft Sans Serif"/>
                <a:cs typeface="Microsoft Sans Serif"/>
              </a:rPr>
              <a:t>1</a:t>
            </a:r>
            <a:r>
              <a:rPr lang="en-US" sz="1000" dirty="0">
                <a:latin typeface="Microsoft Sans Serif"/>
                <a:cs typeface="Microsoft Sans Serif"/>
              </a:rPr>
              <a:t>, Richard Demers</a:t>
            </a:r>
            <a:r>
              <a:rPr lang="en-US" sz="1000" baseline="30000" dirty="0">
                <a:latin typeface="Microsoft Sans Serif"/>
                <a:cs typeface="Microsoft Sans Serif"/>
              </a:rPr>
              <a:t>1</a:t>
            </a:r>
            <a:r>
              <a:rPr lang="en-US" sz="1000" dirty="0">
                <a:latin typeface="Microsoft Sans Serif"/>
                <a:cs typeface="Microsoft Sans Serif"/>
              </a:rPr>
              <a:t>, Mark Farris</a:t>
            </a:r>
            <a:r>
              <a:rPr lang="en-US" sz="1000" baseline="30000" dirty="0">
                <a:latin typeface="Microsoft Sans Serif"/>
                <a:cs typeface="Microsoft Sans Serif"/>
              </a:rPr>
              <a:t>1</a:t>
            </a:r>
            <a:r>
              <a:rPr lang="en-US" sz="1000" dirty="0">
                <a:latin typeface="Microsoft Sans Serif"/>
                <a:cs typeface="Microsoft Sans Serif"/>
              </a:rPr>
              <a:t>, Don Lee</a:t>
            </a:r>
            <a:r>
              <a:rPr lang="en-US" sz="1000" baseline="30000" dirty="0">
                <a:latin typeface="Microsoft Sans Serif"/>
                <a:cs typeface="Microsoft Sans Serif"/>
              </a:rPr>
              <a:t>1</a:t>
            </a:r>
            <a:r>
              <a:rPr lang="en-US" sz="1000" dirty="0">
                <a:latin typeface="Microsoft Sans Serif"/>
                <a:cs typeface="Microsoft Sans Serif"/>
              </a:rPr>
              <a:t>, Gerard Luppino</a:t>
            </a:r>
            <a:r>
              <a:rPr lang="en-US" sz="1000" baseline="30000" dirty="0">
                <a:latin typeface="Microsoft Sans Serif"/>
                <a:cs typeface="Microsoft Sans Serif"/>
              </a:rPr>
              <a:t>2</a:t>
            </a:r>
            <a:r>
              <a:rPr lang="en-US" sz="1000" dirty="0" smtClean="0">
                <a:latin typeface="Microsoft Sans Serif"/>
                <a:cs typeface="Microsoft Sans Serif"/>
              </a:rPr>
              <a:t>, Anders Petersen</a:t>
            </a:r>
            <a:r>
              <a:rPr lang="en-US" sz="1000" baseline="30000" dirty="0" smtClean="0">
                <a:latin typeface="Microsoft Sans Serif"/>
                <a:cs typeface="Microsoft Sans Serif"/>
              </a:rPr>
              <a:t>1</a:t>
            </a:r>
            <a:r>
              <a:rPr lang="en-US" sz="1000" dirty="0" smtClean="0">
                <a:latin typeface="Microsoft Sans Serif"/>
                <a:cs typeface="Microsoft Sans Serif"/>
              </a:rPr>
              <a:t>, </a:t>
            </a:r>
            <a:r>
              <a:rPr lang="en-US" sz="1000" dirty="0">
                <a:latin typeface="Microsoft Sans Serif"/>
                <a:cs typeface="Microsoft Sans Serif"/>
              </a:rPr>
              <a:t>Eric Piquette</a:t>
            </a:r>
            <a:r>
              <a:rPr lang="en-US" sz="1000" baseline="30000" dirty="0">
                <a:latin typeface="Microsoft Sans Serif"/>
                <a:cs typeface="Microsoft Sans Serif"/>
              </a:rPr>
              <a:t>1</a:t>
            </a:r>
            <a:r>
              <a:rPr lang="en-US" sz="1000" dirty="0">
                <a:latin typeface="Microsoft Sans Serif"/>
                <a:cs typeface="Microsoft Sans Serif"/>
              </a:rPr>
              <a:t>, Andre Wong</a:t>
            </a:r>
            <a:r>
              <a:rPr lang="en-US" sz="1000" baseline="30000" dirty="0">
                <a:latin typeface="Microsoft Sans Serif"/>
                <a:cs typeface="Microsoft Sans Serif"/>
              </a:rPr>
              <a:t>1</a:t>
            </a:r>
            <a:r>
              <a:rPr lang="en-US" sz="1000" dirty="0">
                <a:latin typeface="Microsoft Sans Serif"/>
                <a:cs typeface="Microsoft Sans Serif"/>
              </a:rPr>
              <a:t>, and Min Xu</a:t>
            </a:r>
            <a:r>
              <a:rPr lang="en-US" sz="1000" baseline="30000" dirty="0">
                <a:latin typeface="Microsoft Sans Serif"/>
                <a:cs typeface="Microsoft Sans Serif"/>
              </a:rPr>
              <a:t>1</a:t>
            </a:r>
            <a:r>
              <a:rPr lang="en-US" sz="1000" dirty="0">
                <a:latin typeface="Microsoft Sans Serif"/>
                <a:cs typeface="Microsoft Sans Serif"/>
              </a:rPr>
              <a:t> </a:t>
            </a:r>
          </a:p>
          <a:p>
            <a:pPr lvl="0" algn="ctr"/>
            <a:endParaRPr lang="en-US" sz="1000" dirty="0">
              <a:latin typeface="Microsoft Sans Serif"/>
              <a:cs typeface="Microsoft Sans Serif"/>
            </a:endParaRPr>
          </a:p>
          <a:p>
            <a:pPr lvl="0" algn="ctr"/>
            <a:r>
              <a:rPr lang="en-US" sz="1000" i="1" baseline="30000" dirty="0">
                <a:latin typeface="Microsoft Sans Serif"/>
                <a:cs typeface="Microsoft Sans Serif"/>
              </a:rPr>
              <a:t>1</a:t>
            </a:r>
            <a:r>
              <a:rPr lang="en-US" sz="1000" i="1" dirty="0">
                <a:latin typeface="Microsoft Sans Serif"/>
                <a:cs typeface="Microsoft Sans Serif"/>
              </a:rPr>
              <a:t> Teledyne Imaging </a:t>
            </a:r>
            <a:r>
              <a:rPr lang="en-US" sz="1000" i="1" dirty="0" smtClean="0">
                <a:latin typeface="Microsoft Sans Serif"/>
                <a:cs typeface="Microsoft Sans Serif"/>
              </a:rPr>
              <a:t>Sensors, 5212 Verdugo Way, Camarillo, CA 93012, USA</a:t>
            </a:r>
            <a:endParaRPr lang="en-US" sz="1000" i="1" dirty="0">
              <a:latin typeface="Microsoft Sans Serif"/>
              <a:cs typeface="Microsoft Sans Serif"/>
            </a:endParaRPr>
          </a:p>
          <a:p>
            <a:pPr lvl="0" algn="ctr"/>
            <a:r>
              <a:rPr lang="en-US" sz="1000" i="1" baseline="30000" dirty="0">
                <a:latin typeface="Microsoft Sans Serif"/>
                <a:cs typeface="Microsoft Sans Serif"/>
              </a:rPr>
              <a:t>2</a:t>
            </a:r>
            <a:r>
              <a:rPr lang="en-US" sz="1000" i="1" dirty="0">
                <a:latin typeface="Microsoft Sans Serif"/>
                <a:cs typeface="Microsoft Sans Serif"/>
              </a:rPr>
              <a:t> GL </a:t>
            </a:r>
            <a:r>
              <a:rPr lang="en-US" sz="1000" i="1" dirty="0" smtClean="0">
                <a:latin typeface="Microsoft Sans Serif"/>
                <a:cs typeface="Microsoft Sans Serif"/>
              </a:rPr>
              <a:t>Scientific, 3367 </a:t>
            </a:r>
            <a:r>
              <a:rPr lang="en-US" sz="1000" i="1" dirty="0" err="1" smtClean="0">
                <a:latin typeface="Microsoft Sans Serif"/>
                <a:cs typeface="Microsoft Sans Serif"/>
              </a:rPr>
              <a:t>Waialae</a:t>
            </a:r>
            <a:r>
              <a:rPr lang="en-US" sz="1000" i="1" dirty="0" smtClean="0">
                <a:latin typeface="Microsoft Sans Serif"/>
                <a:cs typeface="Microsoft Sans Serif"/>
              </a:rPr>
              <a:t> Avenue, Honolulu, HI 96816, USA</a:t>
            </a:r>
            <a:endParaRPr lang="en-US" sz="1000" i="1" dirty="0">
              <a:latin typeface="Microsoft Sans Serif"/>
              <a:cs typeface="Microsoft Sans Serif"/>
            </a:endParaRPr>
          </a:p>
        </p:txBody>
      </p:sp>
      <p:grpSp>
        <p:nvGrpSpPr>
          <p:cNvPr id="5124" name="Group 13"/>
          <p:cNvGrpSpPr>
            <a:grpSpLocks/>
          </p:cNvGrpSpPr>
          <p:nvPr/>
        </p:nvGrpSpPr>
        <p:grpSpPr bwMode="auto">
          <a:xfrm>
            <a:off x="6553200" y="455613"/>
            <a:ext cx="2514600" cy="6021387"/>
            <a:chOff x="0" y="0"/>
            <a:chExt cx="1584" cy="3793"/>
          </a:xfrm>
        </p:grpSpPr>
        <p:sp>
          <p:nvSpPr>
            <p:cNvPr id="5131" name="Rectangle 3"/>
            <p:cNvSpPr>
              <a:spLocks/>
            </p:cNvSpPr>
            <p:nvPr/>
          </p:nvSpPr>
          <p:spPr bwMode="auto">
            <a:xfrm>
              <a:off x="0" y="0"/>
              <a:ext cx="1584" cy="3793"/>
            </a:xfrm>
            <a:prstGeom prst="rect">
              <a:avLst/>
            </a:pr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latin typeface="Microsoft Sans Serif"/>
                <a:cs typeface="Microsoft Sans Serif"/>
              </a:endParaRPr>
            </a:p>
          </p:txBody>
        </p:sp>
        <p:pic>
          <p:nvPicPr>
            <p:cNvPr id="5132" name="Picture 4"/>
            <p:cNvPicPr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" y="1296"/>
              <a:ext cx="147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996633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3" name="Picture 5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392" t="59752" r="18420"/>
            <a:stretch>
              <a:fillRect/>
            </a:stretch>
          </p:blipFill>
          <p:spPr bwMode="auto">
            <a:xfrm>
              <a:off x="758" y="2544"/>
              <a:ext cx="778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4" name="Picture 6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35" t="7420" r="7635" b="1978"/>
            <a:stretch>
              <a:fillRect/>
            </a:stretch>
          </p:blipFill>
          <p:spPr bwMode="auto">
            <a:xfrm>
              <a:off x="39" y="672"/>
              <a:ext cx="720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5" name="Picture 7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47" t="6897" r="6718" b="2011"/>
            <a:stretch>
              <a:fillRect/>
            </a:stretch>
          </p:blipFill>
          <p:spPr bwMode="auto">
            <a:xfrm>
              <a:off x="802" y="672"/>
              <a:ext cx="725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6" name="Picture 8"/>
            <p:cNvPicPr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84"/>
            <a:stretch>
              <a:fillRect/>
            </a:stretch>
          </p:blipFill>
          <p:spPr bwMode="auto">
            <a:xfrm>
              <a:off x="903" y="1920"/>
              <a:ext cx="623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7" name="Picture 9"/>
            <p:cNvPicPr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" y="1920"/>
              <a:ext cx="809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8" name="Picture 10"/>
            <p:cNvPicPr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25" t="24875"/>
            <a:stretch>
              <a:fillRect/>
            </a:stretch>
          </p:blipFill>
          <p:spPr bwMode="auto">
            <a:xfrm>
              <a:off x="48" y="48"/>
              <a:ext cx="1488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9" name="Picture 11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30" t="1482" r="11526"/>
            <a:stretch>
              <a:fillRect/>
            </a:stretch>
          </p:blipFill>
          <p:spPr bwMode="auto">
            <a:xfrm>
              <a:off x="38" y="2541"/>
              <a:ext cx="683" cy="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5140" name="Picture 1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07" t="11273" r="19635" b="11055"/>
            <a:stretch>
              <a:fillRect/>
            </a:stretch>
          </p:blipFill>
          <p:spPr bwMode="auto">
            <a:xfrm>
              <a:off x="40" y="3167"/>
              <a:ext cx="1496" cy="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round/>
                  <a:headEnd/>
                  <a:tailEnd/>
                </a14:hiddenLine>
              </a:ext>
            </a:extLst>
          </p:spPr>
        </p:pic>
      </p:grpSp>
      <p:pic>
        <p:nvPicPr>
          <p:cNvPr id="95237" name="Picture 5" descr="C:\Documents and Settings\rblank\My Documents\TDY\Teledyne Logos - Nov 2012\TIS-C+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821840"/>
            <a:ext cx="1981200" cy="454760"/>
          </a:xfrm>
          <a:prstGeom prst="rect">
            <a:avLst/>
          </a:prstGeom>
          <a:noFill/>
        </p:spPr>
      </p:pic>
      <p:pic>
        <p:nvPicPr>
          <p:cNvPr id="97282" name="Picture 2" descr="http://www.sdw2013.org/images/logo065-layer%20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90500"/>
            <a:ext cx="7429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3" name="Picture 3" descr="http://www.sdw2013.org/images/logo08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247650"/>
            <a:ext cx="100012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95721" y="297418"/>
            <a:ext cx="371928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dirty="0" smtClean="0">
                <a:latin typeface="Microsoft Sans Serif"/>
                <a:cs typeface="Microsoft Sans Serif"/>
              </a:rPr>
              <a:t>Scientific Detector Workshop 2013</a:t>
            </a:r>
          </a:p>
          <a:p>
            <a:pPr algn="ctr"/>
            <a:r>
              <a:rPr lang="en-US" dirty="0" smtClean="0">
                <a:latin typeface="Microsoft Sans Serif"/>
                <a:cs typeface="Microsoft Sans Serif"/>
              </a:rPr>
              <a:t>7-11 October</a:t>
            </a:r>
          </a:p>
          <a:p>
            <a:pPr algn="ctr"/>
            <a:r>
              <a:rPr lang="en-US" dirty="0" smtClean="0">
                <a:latin typeface="Microsoft Sans Serif"/>
                <a:cs typeface="Microsoft Sans Serif"/>
              </a:rPr>
              <a:t>Florence, Italy</a:t>
            </a:r>
            <a:endParaRPr lang="en-US" dirty="0">
              <a:latin typeface="Microsoft Sans Serif"/>
              <a:cs typeface="Microsoft Sans Serif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6200" y="5410200"/>
            <a:ext cx="6257925" cy="1066800"/>
            <a:chOff x="219075" y="5410200"/>
            <a:chExt cx="6257925" cy="1066800"/>
          </a:xfrm>
        </p:grpSpPr>
        <p:sp>
          <p:nvSpPr>
            <p:cNvPr id="5126" name="Rectangle 14"/>
            <p:cNvSpPr>
              <a:spLocks/>
            </p:cNvSpPr>
            <p:nvPr/>
          </p:nvSpPr>
          <p:spPr bwMode="auto">
            <a:xfrm>
              <a:off x="219075" y="5410200"/>
              <a:ext cx="6257925" cy="1066800"/>
            </a:xfrm>
            <a:prstGeom prst="rect">
              <a:avLst/>
            </a:pr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latin typeface="Microsoft Sans Serif"/>
                <a:cs typeface="Microsoft Sans Serif"/>
              </a:endParaRPr>
            </a:p>
          </p:txBody>
        </p:sp>
        <p:pic>
          <p:nvPicPr>
            <p:cNvPr id="5127" name="Picture 15"/>
            <p:cNvPicPr>
              <a:picLocks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99"/>
            <a:stretch>
              <a:fillRect/>
            </a:stretch>
          </p:blipFill>
          <p:spPr bwMode="auto">
            <a:xfrm>
              <a:off x="2701925" y="5486400"/>
              <a:ext cx="1023938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8" name="Picture 16"/>
            <p:cNvPicPr>
              <a:picLocks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36" b="21242"/>
            <a:stretch>
              <a:fillRect/>
            </a:stretch>
          </p:blipFill>
          <p:spPr bwMode="auto">
            <a:xfrm>
              <a:off x="1308100" y="5486400"/>
              <a:ext cx="1316038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9" name="Picture 17"/>
            <p:cNvPicPr>
              <a:picLocks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4775" y="5486400"/>
              <a:ext cx="1216025" cy="91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0" name="Picture 18"/>
            <p:cNvPicPr>
              <a:picLocks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2" t="12621" b="17474"/>
            <a:stretch>
              <a:fillRect/>
            </a:stretch>
          </p:blipFill>
          <p:spPr bwMode="auto">
            <a:xfrm>
              <a:off x="3806825" y="5473700"/>
              <a:ext cx="1304925" cy="914400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3" descr="http://sci.esa.int/../../../science-e-media/img/41/52033_170_euclid-sc.jp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1" y="5491993"/>
              <a:ext cx="914399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9" name="Rectangle 9"/>
          <p:cNvSpPr>
            <a:spLocks noGrp="1" noChangeArrowheads="1"/>
          </p:cNvSpPr>
          <p:nvPr>
            <p:ph type="title"/>
          </p:nvPr>
        </p:nvSpPr>
        <p:spPr>
          <a:xfrm>
            <a:off x="885825" y="0"/>
            <a:ext cx="7496175" cy="6096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32080"/>
          <a:lstStyle/>
          <a:p>
            <a:pPr algn="ctr"/>
            <a:r>
              <a:rPr lang="en-US" b="1" dirty="0" smtClean="0">
                <a:latin typeface="Microsoft Sans Serif"/>
                <a:cs typeface="Microsoft Sans Serif"/>
              </a:rPr>
              <a:t>Performance </a:t>
            </a:r>
            <a:r>
              <a:rPr lang="en-US" b="1" dirty="0">
                <a:latin typeface="Microsoft Sans Serif"/>
                <a:cs typeface="Microsoft Sans Serif"/>
              </a:rPr>
              <a:t>Confirmed by </a:t>
            </a:r>
            <a:r>
              <a:rPr lang="en-US" b="1" dirty="0" smtClean="0">
                <a:latin typeface="Microsoft Sans Serif"/>
                <a:cs typeface="Microsoft Sans Serif"/>
              </a:rPr>
              <a:t>Users</a:t>
            </a:r>
            <a:endParaRPr lang="en-US" b="1" dirty="0">
              <a:latin typeface="Microsoft Sans Serif"/>
              <a:cs typeface="Microsoft Sans Serif"/>
            </a:endParaRPr>
          </a:p>
        </p:txBody>
      </p:sp>
      <p:sp>
        <p:nvSpPr>
          <p:cNvPr id="20491" name="Rectangle 11"/>
          <p:cNvSpPr>
            <a:spLocks/>
          </p:cNvSpPr>
          <p:nvPr/>
        </p:nvSpPr>
        <p:spPr bwMode="auto">
          <a:xfrm>
            <a:off x="306387" y="5816600"/>
            <a:ext cx="264105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dirty="0">
                <a:solidFill>
                  <a:schemeClr val="tx1"/>
                </a:solidFill>
                <a:latin typeface="Microsoft Sans Serif"/>
                <a:ea typeface="ＭＳ Ｐゴシック" charset="0"/>
                <a:cs typeface="Microsoft Sans Serif"/>
                <a:sym typeface="Arial Narrow Bold Italic" charset="0"/>
              </a:rPr>
              <a:t>Data: Courtesy of ESO, KMOS project</a:t>
            </a:r>
          </a:p>
        </p:txBody>
      </p:sp>
      <p:pic>
        <p:nvPicPr>
          <p:cNvPr id="20496" name="Picture 16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176837"/>
            <a:ext cx="1373187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847201" y="3553067"/>
            <a:ext cx="4010799" cy="3000133"/>
            <a:chOff x="2847201" y="3695325"/>
            <a:chExt cx="4010799" cy="3000133"/>
          </a:xfrm>
        </p:grpSpPr>
        <p:pic>
          <p:nvPicPr>
            <p:cNvPr id="17" name="Picture 6" descr="noise_v_nd.eps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3569" y="3800475"/>
              <a:ext cx="3855449" cy="275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2" name="Rectangle 12"/>
            <p:cNvSpPr>
              <a:spLocks/>
            </p:cNvSpPr>
            <p:nvPr/>
          </p:nvSpPr>
          <p:spPr bwMode="auto">
            <a:xfrm>
              <a:off x="3661019" y="4267200"/>
              <a:ext cx="2374900" cy="5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 algn="ctr"/>
              <a:r>
                <a:rPr lang="en-US" b="1" i="1" dirty="0">
                  <a:solidFill>
                    <a:srgbClr val="7575D1"/>
                  </a:solidFill>
                  <a:latin typeface="Microsoft Sans Serif"/>
                  <a:ea typeface="ＭＳ Ｐゴシック" charset="0"/>
                  <a:cs typeface="Microsoft Sans Serif"/>
                  <a:sym typeface="Arial Narrow Bold" charset="0"/>
                </a:rPr>
                <a:t>Record noise performance: </a:t>
              </a:r>
            </a:p>
            <a:p>
              <a:pPr marL="39688" algn="ctr"/>
              <a:r>
                <a:rPr lang="en-US" b="1" i="1" dirty="0">
                  <a:solidFill>
                    <a:srgbClr val="7575D1"/>
                  </a:solidFill>
                  <a:latin typeface="Microsoft Sans Serif"/>
                  <a:ea typeface="ＭＳ Ｐゴシック" charset="0"/>
                  <a:cs typeface="Microsoft Sans Serif"/>
                  <a:sym typeface="Arial Narrow Bold" charset="0"/>
                </a:rPr>
                <a:t>Fowler-32 noise &lt; 2.5 electrons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16200000">
              <a:off x="2125053" y="4914576"/>
              <a:ext cx="1721295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Microsoft Sans Serif"/>
                  <a:cs typeface="Microsoft Sans Serif"/>
                </a:rPr>
                <a:t>Readout Noise [e-</a:t>
              </a:r>
              <a:r>
                <a:rPr lang="en-US" dirty="0" err="1" smtClean="0">
                  <a:latin typeface="Microsoft Sans Serif"/>
                  <a:cs typeface="Microsoft Sans Serif"/>
                </a:rPr>
                <a:t>rms</a:t>
              </a:r>
              <a:r>
                <a:rPr lang="en-US" dirty="0" smtClean="0">
                  <a:latin typeface="Microsoft Sans Serif"/>
                  <a:cs typeface="Microsoft Sans Serif"/>
                </a:rPr>
                <a:t>]</a:t>
              </a:r>
              <a:endParaRPr lang="en-US" dirty="0">
                <a:latin typeface="Microsoft Sans Serif"/>
                <a:cs typeface="Microsoft Sans Serif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065907" y="6121657"/>
              <a:ext cx="261610" cy="24622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Microsoft Sans Serif"/>
                  <a:cs typeface="Microsoft Sans Serif"/>
                </a:rPr>
                <a:t>0</a:t>
              </a:r>
              <a:endParaRPr lang="en-US" sz="1000" dirty="0">
                <a:latin typeface="Microsoft Sans Serif"/>
                <a:cs typeface="Microsoft Sans Serif"/>
              </a:endParaRPr>
            </a:p>
          </p:txBody>
        </p:sp>
        <p:sp>
          <p:nvSpPr>
            <p:cNvPr id="49" name="Rectangle 48"/>
            <p:cNvSpPr/>
            <p:nvPr/>
          </p:nvSpPr>
          <p:spPr bwMode="auto">
            <a:xfrm rot="16200000">
              <a:off x="2490228" y="5138883"/>
              <a:ext cx="1318489" cy="13854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Microsoft Sans Serif"/>
                <a:ea typeface="ヒラギノ角ゴ ProN W3" charset="0"/>
                <a:cs typeface="Microsoft Sans Serif"/>
                <a:sym typeface="Arial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065907" y="5544062"/>
              <a:ext cx="255987" cy="24622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Microsoft Sans Serif"/>
                  <a:cs typeface="Microsoft Sans Serif"/>
                </a:rPr>
                <a:t>2</a:t>
              </a:r>
              <a:endParaRPr lang="en-US" sz="1000" dirty="0">
                <a:latin typeface="Microsoft Sans Serif"/>
                <a:cs typeface="Microsoft Sans Serif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060284" y="4972962"/>
              <a:ext cx="261610" cy="24622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Microsoft Sans Serif"/>
                  <a:cs typeface="Microsoft Sans Serif"/>
                </a:rPr>
                <a:t>4</a:t>
              </a:r>
              <a:endParaRPr lang="en-US" sz="1000" dirty="0">
                <a:latin typeface="Microsoft Sans Serif"/>
                <a:cs typeface="Microsoft Sans Serif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060212" y="4398068"/>
              <a:ext cx="261610" cy="24622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Microsoft Sans Serif"/>
                  <a:cs typeface="Microsoft Sans Serif"/>
                </a:rPr>
                <a:t>6</a:t>
              </a:r>
              <a:endParaRPr lang="en-US" sz="1000" dirty="0">
                <a:latin typeface="Microsoft Sans Serif"/>
                <a:cs typeface="Microsoft Sans Serif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062654" y="3822638"/>
              <a:ext cx="261610" cy="24622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Microsoft Sans Serif"/>
                  <a:cs typeface="Microsoft Sans Serif"/>
                </a:rPr>
                <a:t>8</a:t>
              </a:r>
              <a:endParaRPr lang="en-US" sz="1000" dirty="0">
                <a:latin typeface="Microsoft Sans Serif"/>
                <a:cs typeface="Microsoft Sans Serif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4146075" y="6418459"/>
              <a:ext cx="1797112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Microsoft Sans Serif"/>
                  <a:cs typeface="Microsoft Sans Serif"/>
                </a:rPr>
                <a:t>Number of Fowler Pairs</a:t>
              </a:r>
              <a:endParaRPr lang="en-US" dirty="0">
                <a:latin typeface="Microsoft Sans Serif"/>
                <a:cs typeface="Microsoft Sans Serif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203355" y="6270979"/>
              <a:ext cx="261610" cy="24622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Microsoft Sans Serif"/>
                  <a:cs typeface="Microsoft Sans Serif"/>
                </a:rPr>
                <a:t>0</a:t>
              </a:r>
              <a:endParaRPr lang="en-US" sz="1000" dirty="0">
                <a:latin typeface="Microsoft Sans Serif"/>
                <a:cs typeface="Microsoft Sans Serif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509272" y="6266059"/>
              <a:ext cx="505580" cy="24622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Microsoft Sans Serif"/>
                  <a:cs typeface="Microsoft Sans Serif"/>
                </a:rPr>
                <a:t>1,000</a:t>
              </a:r>
              <a:endParaRPr lang="en-US" sz="1000" dirty="0">
                <a:latin typeface="Microsoft Sans Serif"/>
                <a:cs typeface="Microsoft Sans Serif"/>
              </a:endParaRPr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4419600" y="6324600"/>
              <a:ext cx="990600" cy="152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Microsoft Sans Serif"/>
                <a:ea typeface="ヒラギノ角ゴ ProN W3" charset="0"/>
                <a:cs typeface="Microsoft Sans Serif"/>
                <a:sym typeface="Arial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978196" y="6266059"/>
              <a:ext cx="327308" cy="24622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Microsoft Sans Serif"/>
                  <a:cs typeface="Microsoft Sans Serif"/>
                </a:rPr>
                <a:t>10</a:t>
              </a:r>
              <a:endParaRPr lang="en-US" sz="1000" dirty="0">
                <a:latin typeface="Microsoft Sans Serif"/>
                <a:cs typeface="Microsoft Sans Serif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749112" y="6262183"/>
              <a:ext cx="398629" cy="24622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Microsoft Sans Serif"/>
                  <a:cs typeface="Microsoft Sans Serif"/>
                </a:rPr>
                <a:t>100</a:t>
              </a:r>
              <a:endParaRPr lang="en-US" sz="1000" dirty="0">
                <a:latin typeface="Microsoft Sans Serif"/>
                <a:cs typeface="Microsoft Sans Serif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281099" y="6261038"/>
              <a:ext cx="576901" cy="24622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Microsoft Sans Serif"/>
                  <a:cs typeface="Microsoft Sans Serif"/>
                </a:rPr>
                <a:t>10,000</a:t>
              </a:r>
              <a:endParaRPr lang="en-US" sz="1000" dirty="0">
                <a:latin typeface="Microsoft Sans Serif"/>
                <a:cs typeface="Microsoft Sans Serif"/>
              </a:endParaRPr>
            </a:p>
          </p:txBody>
        </p:sp>
        <p:sp>
          <p:nvSpPr>
            <p:cNvPr id="57" name="Rectangle 56"/>
            <p:cNvSpPr/>
            <p:nvPr/>
          </p:nvSpPr>
          <p:spPr bwMode="auto">
            <a:xfrm>
              <a:off x="3962400" y="3695325"/>
              <a:ext cx="1828800" cy="2464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Microsoft Sans Serif"/>
                <a:ea typeface="ヒラギノ角ゴ ProN W3" charset="0"/>
                <a:cs typeface="Microsoft Sans Serif"/>
                <a:sym typeface="Arial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14644" y="696913"/>
            <a:ext cx="4890756" cy="3085286"/>
            <a:chOff x="214644" y="849313"/>
            <a:chExt cx="4890756" cy="3085286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990600"/>
              <a:ext cx="4161559" cy="2834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0493" name="Rectangle 13"/>
            <p:cNvSpPr>
              <a:spLocks/>
            </p:cNvSpPr>
            <p:nvPr/>
          </p:nvSpPr>
          <p:spPr bwMode="auto">
            <a:xfrm>
              <a:off x="762000" y="849313"/>
              <a:ext cx="3352800" cy="1492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FF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latin typeface="Microsoft Sans Serif"/>
                <a:cs typeface="Microsoft Sans Serif"/>
              </a:endParaRPr>
            </a:p>
          </p:txBody>
        </p:sp>
        <p:sp>
          <p:nvSpPr>
            <p:cNvPr id="20497" name="Rectangle 17"/>
            <p:cNvSpPr>
              <a:spLocks/>
            </p:cNvSpPr>
            <p:nvPr/>
          </p:nvSpPr>
          <p:spPr bwMode="auto">
            <a:xfrm>
              <a:off x="1600200" y="1828800"/>
              <a:ext cx="1295400" cy="533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FF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latin typeface="Microsoft Sans Serif"/>
                <a:cs typeface="Microsoft Sans Serif"/>
              </a:endParaRPr>
            </a:p>
          </p:txBody>
        </p:sp>
        <p:sp>
          <p:nvSpPr>
            <p:cNvPr id="20498" name="Rectangle 18"/>
            <p:cNvSpPr>
              <a:spLocks/>
            </p:cNvSpPr>
            <p:nvPr/>
          </p:nvSpPr>
          <p:spPr bwMode="auto">
            <a:xfrm>
              <a:off x="1449388" y="1981200"/>
              <a:ext cx="1854200" cy="111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 algn="ctr"/>
              <a:r>
                <a:rPr lang="en-US" b="1" i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Microsoft Sans Serif"/>
                  <a:ea typeface="ＭＳ Ｐゴシック" charset="0"/>
                  <a:cs typeface="Microsoft Sans Serif"/>
                  <a:sym typeface="Arial Narrow Bold" charset="0"/>
                </a:rPr>
                <a:t>Quantum efficiency (QE) greater than 80% from visible to IR (shown for 2.5 micron cutoff device)</a:t>
              </a:r>
            </a:p>
          </p:txBody>
        </p:sp>
        <p:sp>
          <p:nvSpPr>
            <p:cNvPr id="3" name="Rectangle 2"/>
            <p:cNvSpPr/>
            <p:nvPr/>
          </p:nvSpPr>
          <p:spPr bwMode="auto">
            <a:xfrm>
              <a:off x="2133600" y="3599280"/>
              <a:ext cx="990600" cy="152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Microsoft Sans Serif"/>
                <a:ea typeface="ヒラギノ角ゴ ProN W3" charset="0"/>
                <a:cs typeface="Microsoft Sans Serif"/>
                <a:sym typeface="Arial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49347" y="3352800"/>
              <a:ext cx="362937" cy="24622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Microsoft Sans Serif"/>
                  <a:cs typeface="Microsoft Sans Serif"/>
                </a:rPr>
                <a:t>0</a:t>
              </a:r>
              <a:r>
                <a:rPr lang="en-US" sz="1000" dirty="0" smtClean="0">
                  <a:latin typeface="Microsoft Sans Serif"/>
                  <a:cs typeface="Microsoft Sans Serif"/>
                </a:rPr>
                <a:t>.0</a:t>
              </a:r>
              <a:endParaRPr lang="en-US" sz="1000" dirty="0">
                <a:latin typeface="Microsoft Sans Serif"/>
                <a:cs typeface="Microsoft Sans Serif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42868" y="2952360"/>
              <a:ext cx="362937" cy="24622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Microsoft Sans Serif"/>
                  <a:cs typeface="Microsoft Sans Serif"/>
                </a:rPr>
                <a:t>0.2</a:t>
              </a:r>
              <a:endParaRPr lang="en-US" sz="1000" dirty="0">
                <a:latin typeface="Microsoft Sans Serif"/>
                <a:cs typeface="Microsoft Sans Serif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49347" y="1308360"/>
              <a:ext cx="362937" cy="24622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Microsoft Sans Serif"/>
                  <a:cs typeface="Microsoft Sans Serif"/>
                </a:rPr>
                <a:t>1.0</a:t>
              </a:r>
              <a:endParaRPr lang="en-US" sz="1000" dirty="0">
                <a:latin typeface="Microsoft Sans Serif"/>
                <a:cs typeface="Microsoft Sans Serif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50721" y="888480"/>
              <a:ext cx="362937" cy="24622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Microsoft Sans Serif"/>
                  <a:cs typeface="Microsoft Sans Serif"/>
                </a:rPr>
                <a:t>1.2</a:t>
              </a:r>
              <a:endParaRPr lang="en-US" sz="1000" dirty="0">
                <a:latin typeface="Microsoft Sans Serif"/>
                <a:cs typeface="Microsoft Sans Serif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 rot="16200000">
              <a:off x="64016" y="2178180"/>
              <a:ext cx="990600" cy="152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Microsoft Sans Serif"/>
                <a:ea typeface="ヒラギノ角ゴ ProN W3" charset="0"/>
                <a:cs typeface="Microsoft Sans Serif"/>
                <a:sym typeface="Arial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16200000">
              <a:off x="-406289" y="2074178"/>
              <a:ext cx="1518865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Microsoft Sans Serif"/>
                  <a:cs typeface="Microsoft Sans Serif"/>
                </a:rPr>
                <a:t>Quantum Efficiency</a:t>
              </a:r>
              <a:endParaRPr lang="en-US" dirty="0">
                <a:latin typeface="Microsoft Sans Serif"/>
                <a:cs typeface="Microsoft Sans Serif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0721" y="2538960"/>
              <a:ext cx="364202" cy="24622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Microsoft Sans Serif"/>
                  <a:cs typeface="Microsoft Sans Serif"/>
                </a:rPr>
                <a:t>0.4</a:t>
              </a:r>
              <a:endParaRPr lang="en-US" sz="1000" dirty="0">
                <a:latin typeface="Microsoft Sans Serif"/>
                <a:cs typeface="Microsoft Sans Serif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48082" y="2127120"/>
              <a:ext cx="362937" cy="24622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Microsoft Sans Serif"/>
                  <a:cs typeface="Microsoft Sans Serif"/>
                </a:rPr>
                <a:t>0.6</a:t>
              </a:r>
              <a:endParaRPr lang="en-US" sz="1000" dirty="0">
                <a:latin typeface="Microsoft Sans Serif"/>
                <a:cs typeface="Microsoft Sans Serif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49347" y="1715539"/>
              <a:ext cx="362937" cy="24622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Microsoft Sans Serif"/>
                  <a:cs typeface="Microsoft Sans Serif"/>
                </a:rPr>
                <a:t>0.8</a:t>
              </a:r>
              <a:endParaRPr lang="en-US" sz="1000" dirty="0">
                <a:latin typeface="Microsoft Sans Serif"/>
                <a:cs typeface="Microsoft Sans Serif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rot="16200000">
              <a:off x="4098604" y="1965004"/>
              <a:ext cx="1279392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latin typeface="Microsoft Sans Serif"/>
                  <a:cs typeface="Microsoft Sans Serif"/>
                </a:rPr>
                <a:t>Number of Pixel</a:t>
              </a:r>
              <a:endParaRPr lang="en-US" dirty="0">
                <a:latin typeface="Microsoft Sans Serif"/>
                <a:cs typeface="Microsoft Sans Serif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771192" y="3657600"/>
              <a:ext cx="1600067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Microsoft Sans Serif"/>
                  <a:cs typeface="Microsoft Sans Serif"/>
                </a:rPr>
                <a:t>Wavelength [micron]</a:t>
              </a:r>
              <a:endParaRPr lang="en-US" dirty="0">
                <a:latin typeface="Microsoft Sans Serif"/>
                <a:cs typeface="Microsoft Sans Serif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138069" y="3510120"/>
              <a:ext cx="362937" cy="24622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Microsoft Sans Serif"/>
                  <a:cs typeface="Microsoft Sans Serif"/>
                </a:rPr>
                <a:t>1.0</a:t>
              </a:r>
              <a:endParaRPr lang="en-US" sz="1000" dirty="0">
                <a:latin typeface="Microsoft Sans Serif"/>
                <a:cs typeface="Microsoft Sans Serif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621996" y="3505200"/>
              <a:ext cx="362937" cy="24622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Microsoft Sans Serif"/>
                  <a:cs typeface="Microsoft Sans Serif"/>
                </a:rPr>
                <a:t>2.5</a:t>
              </a:r>
              <a:endParaRPr lang="en-US" sz="1000" dirty="0">
                <a:latin typeface="Microsoft Sans Serif"/>
                <a:cs typeface="Microsoft Sans Serif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65156" y="3505200"/>
              <a:ext cx="362937" cy="24622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Microsoft Sans Serif"/>
                  <a:cs typeface="Microsoft Sans Serif"/>
                </a:rPr>
                <a:t>1.5</a:t>
              </a:r>
              <a:endParaRPr lang="en-US" sz="1000" dirty="0">
                <a:latin typeface="Microsoft Sans Serif"/>
                <a:cs typeface="Microsoft Sans Serif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788727" y="3505200"/>
              <a:ext cx="362937" cy="24622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Microsoft Sans Serif"/>
                  <a:cs typeface="Microsoft Sans Serif"/>
                </a:rPr>
                <a:t>2.0</a:t>
              </a:r>
              <a:endParaRPr lang="en-US" sz="1000" dirty="0">
                <a:latin typeface="Microsoft Sans Serif"/>
                <a:cs typeface="Microsoft Sans Serif"/>
              </a:endParaRPr>
            </a:p>
          </p:txBody>
        </p:sp>
        <p:sp>
          <p:nvSpPr>
            <p:cNvPr id="65" name="Rectangle 64"/>
            <p:cNvSpPr/>
            <p:nvPr/>
          </p:nvSpPr>
          <p:spPr bwMode="auto">
            <a:xfrm>
              <a:off x="4876800" y="2057400"/>
              <a:ext cx="228600" cy="4956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Microsoft Sans Serif"/>
                <a:ea typeface="ヒラギノ角ゴ ProN W3" charset="0"/>
                <a:cs typeface="Microsoft Sans Serif"/>
                <a:sym typeface="Arial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815366" y="685800"/>
            <a:ext cx="3890871" cy="3076959"/>
            <a:chOff x="4815366" y="838200"/>
            <a:chExt cx="3890871" cy="3076959"/>
          </a:xfrm>
        </p:grpSpPr>
        <p:pic>
          <p:nvPicPr>
            <p:cNvPr id="18" name="Picture 5" descr="noisehist_nd2.eps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6710" y="838200"/>
              <a:ext cx="3830090" cy="2962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0" name="Rectangle 10"/>
            <p:cNvSpPr>
              <a:spLocks/>
            </p:cNvSpPr>
            <p:nvPr/>
          </p:nvSpPr>
          <p:spPr bwMode="auto">
            <a:xfrm>
              <a:off x="6400800" y="1143000"/>
              <a:ext cx="1841500" cy="132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 algn="ctr"/>
              <a:r>
                <a:rPr lang="en-US" b="1" i="1" dirty="0">
                  <a:solidFill>
                    <a:srgbClr val="7575D1"/>
                  </a:solidFill>
                  <a:latin typeface="Microsoft Sans Serif"/>
                  <a:ea typeface="ＭＳ Ｐゴシック" charset="0"/>
                  <a:cs typeface="Microsoft Sans Serif"/>
                  <a:sym typeface="Arial Narrow Bold" charset="0"/>
                </a:rPr>
                <a:t>Mean correlated double sampling (CDS) noise on 3 Science Grade and Engineering Grade KMOS FPAs below 10 electrons</a:t>
              </a:r>
            </a:p>
          </p:txBody>
        </p:sp>
        <p:sp>
          <p:nvSpPr>
            <p:cNvPr id="20494" name="Rectangle 14"/>
            <p:cNvSpPr>
              <a:spLocks/>
            </p:cNvSpPr>
            <p:nvPr/>
          </p:nvSpPr>
          <p:spPr bwMode="auto">
            <a:xfrm>
              <a:off x="5207000" y="847725"/>
              <a:ext cx="3352800" cy="152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FF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latin typeface="Microsoft Sans Serif"/>
                <a:cs typeface="Microsoft Sans Serif"/>
              </a:endParaRPr>
            </a:p>
          </p:txBody>
        </p:sp>
        <p:sp>
          <p:nvSpPr>
            <p:cNvPr id="20495" name="Rectangle 15"/>
            <p:cNvSpPr>
              <a:spLocks/>
            </p:cNvSpPr>
            <p:nvPr/>
          </p:nvSpPr>
          <p:spPr bwMode="auto">
            <a:xfrm>
              <a:off x="5208588" y="3705225"/>
              <a:ext cx="3352800" cy="152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>
                  <a:solidFill>
                    <a:srgbClr val="FF0000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latin typeface="Microsoft Sans Serif"/>
                <a:cs typeface="Microsoft Sans Serif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863459" y="3638160"/>
              <a:ext cx="1721295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Microsoft Sans Serif"/>
                  <a:cs typeface="Microsoft Sans Serif"/>
                </a:rPr>
                <a:t>Readout Noise [e-</a:t>
              </a:r>
              <a:r>
                <a:rPr lang="en-US" dirty="0" err="1" smtClean="0">
                  <a:latin typeface="Microsoft Sans Serif"/>
                  <a:cs typeface="Microsoft Sans Serif"/>
                </a:rPr>
                <a:t>rms</a:t>
              </a:r>
              <a:r>
                <a:rPr lang="en-US" dirty="0" smtClean="0">
                  <a:latin typeface="Microsoft Sans Serif"/>
                  <a:cs typeface="Microsoft Sans Serif"/>
                </a:rPr>
                <a:t>]</a:t>
              </a:r>
              <a:endParaRPr lang="en-US" dirty="0">
                <a:latin typeface="Microsoft Sans Serif"/>
                <a:cs typeface="Microsoft Sans Serif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210976" y="3490680"/>
              <a:ext cx="261610" cy="24622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Microsoft Sans Serif"/>
                  <a:cs typeface="Microsoft Sans Serif"/>
                </a:rPr>
                <a:t>0</a:t>
              </a:r>
              <a:endParaRPr lang="en-US" sz="1000" dirty="0">
                <a:latin typeface="Microsoft Sans Serif"/>
                <a:cs typeface="Microsoft Sans Serif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556758" y="3485760"/>
              <a:ext cx="327308" cy="24622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Microsoft Sans Serif"/>
                  <a:cs typeface="Microsoft Sans Serif"/>
                </a:rPr>
                <a:t>30</a:t>
              </a:r>
              <a:endParaRPr lang="en-US" sz="1000" dirty="0">
                <a:latin typeface="Microsoft Sans Serif"/>
                <a:cs typeface="Microsoft Sans Serif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6225867" y="3579840"/>
              <a:ext cx="990600" cy="1524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Microsoft Sans Serif"/>
                <a:ea typeface="ヒラギノ角ゴ ProN W3" charset="0"/>
                <a:cs typeface="Microsoft Sans Serif"/>
                <a:sym typeface="Arial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963037" y="3485760"/>
              <a:ext cx="325730" cy="20005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bIns="0" rtlCol="0">
              <a:spAutoFit/>
            </a:bodyPr>
            <a:lstStyle/>
            <a:p>
              <a:r>
                <a:rPr lang="en-US" sz="1000" dirty="0" smtClean="0">
                  <a:latin typeface="Microsoft Sans Serif"/>
                  <a:cs typeface="Microsoft Sans Serif"/>
                </a:rPr>
                <a:t>10</a:t>
              </a:r>
              <a:endParaRPr lang="en-US" sz="1000" dirty="0">
                <a:latin typeface="Microsoft Sans Serif"/>
                <a:cs typeface="Microsoft Sans Serif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785208" y="3487579"/>
              <a:ext cx="325730" cy="20005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bIns="0" rtlCol="0">
              <a:spAutoFit/>
            </a:bodyPr>
            <a:lstStyle/>
            <a:p>
              <a:r>
                <a:rPr lang="en-US" sz="1000" dirty="0" smtClean="0">
                  <a:latin typeface="Microsoft Sans Serif"/>
                  <a:cs typeface="Microsoft Sans Serif"/>
                </a:rPr>
                <a:t>20</a:t>
              </a:r>
              <a:endParaRPr lang="en-US" sz="1000" dirty="0">
                <a:latin typeface="Microsoft Sans Serif"/>
                <a:cs typeface="Microsoft Sans Serif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378929" y="3487579"/>
              <a:ext cx="327308" cy="24622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Microsoft Sans Serif"/>
                  <a:cs typeface="Microsoft Sans Serif"/>
                </a:rPr>
                <a:t>4</a:t>
              </a:r>
              <a:r>
                <a:rPr lang="en-US" sz="1000" dirty="0" smtClean="0">
                  <a:latin typeface="Microsoft Sans Serif"/>
                  <a:cs typeface="Microsoft Sans Serif"/>
                </a:rPr>
                <a:t>0</a:t>
              </a:r>
              <a:endParaRPr lang="en-US" sz="1000" dirty="0">
                <a:latin typeface="Microsoft Sans Serif"/>
                <a:cs typeface="Microsoft Sans Serif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962966" y="3334422"/>
              <a:ext cx="362937" cy="24622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Microsoft Sans Serif"/>
                  <a:cs typeface="Microsoft Sans Serif"/>
                </a:rPr>
                <a:t>0</a:t>
              </a:r>
              <a:r>
                <a:rPr lang="en-US" sz="1000" dirty="0" smtClean="0">
                  <a:latin typeface="Microsoft Sans Serif"/>
                  <a:cs typeface="Microsoft Sans Serif"/>
                </a:rPr>
                <a:t>.0</a:t>
              </a:r>
              <a:endParaRPr lang="en-US" sz="1000" dirty="0">
                <a:latin typeface="Microsoft Sans Serif"/>
                <a:cs typeface="Microsoft Sans Serif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818576" y="2858291"/>
              <a:ext cx="505580" cy="24622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Microsoft Sans Serif"/>
                  <a:cs typeface="Microsoft Sans Serif"/>
                </a:rPr>
                <a:t>0.5e5</a:t>
              </a:r>
              <a:endParaRPr lang="en-US" sz="1000" dirty="0">
                <a:latin typeface="Microsoft Sans Serif"/>
                <a:cs typeface="Microsoft Sans Serif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820288" y="1363812"/>
              <a:ext cx="505580" cy="24622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Microsoft Sans Serif"/>
                  <a:cs typeface="Microsoft Sans Serif"/>
                </a:rPr>
                <a:t>2.0e5</a:t>
              </a:r>
              <a:endParaRPr lang="en-US" sz="1000" dirty="0">
                <a:latin typeface="Microsoft Sans Serif"/>
                <a:cs typeface="Microsoft Sans Serif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823498" y="879946"/>
              <a:ext cx="505580" cy="24622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Microsoft Sans Serif"/>
                  <a:cs typeface="Microsoft Sans Serif"/>
                </a:rPr>
                <a:t>2.5e5</a:t>
              </a:r>
              <a:endParaRPr lang="en-US" sz="1000" dirty="0">
                <a:latin typeface="Microsoft Sans Serif"/>
                <a:cs typeface="Microsoft Sans Serif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4815366" y="2362200"/>
              <a:ext cx="505580" cy="24622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Microsoft Sans Serif"/>
                  <a:cs typeface="Microsoft Sans Serif"/>
                </a:rPr>
                <a:t>1.0e5</a:t>
              </a:r>
              <a:endParaRPr lang="en-US" sz="1000" dirty="0">
                <a:latin typeface="Microsoft Sans Serif"/>
                <a:cs typeface="Microsoft Sans Serif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818576" y="1863254"/>
              <a:ext cx="505580" cy="24622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Microsoft Sans Serif"/>
                  <a:cs typeface="Microsoft Sans Serif"/>
                </a:rPr>
                <a:t>1.5e5</a:t>
              </a:r>
              <a:endParaRPr lang="en-US" sz="1000" dirty="0">
                <a:latin typeface="Microsoft Sans Serif"/>
                <a:cs typeface="Microsoft Sans Serif"/>
              </a:endParaRPr>
            </a:p>
          </p:txBody>
        </p:sp>
      </p:grpSp>
      <p:sp>
        <p:nvSpPr>
          <p:cNvPr id="7" name="Rectangle 6"/>
          <p:cNvSpPr/>
          <p:nvPr/>
        </p:nvSpPr>
        <p:spPr bwMode="auto">
          <a:xfrm>
            <a:off x="4861660" y="1956778"/>
            <a:ext cx="1524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Microsoft Sans Serif"/>
              <a:ea typeface="ヒラギノ角ゴ ProN W3" charset="0"/>
              <a:cs typeface="Microsoft Sans Serif"/>
              <a:sym typeface="Arial" charset="0"/>
            </a:endParaRPr>
          </a:p>
        </p:txBody>
      </p:sp>
      <p:sp>
        <p:nvSpPr>
          <p:cNvPr id="66" name="Slide Number Placeholder 42"/>
          <p:cNvSpPr txBox="1">
            <a:spLocks/>
          </p:cNvSpPr>
          <p:nvPr/>
        </p:nvSpPr>
        <p:spPr>
          <a:xfrm>
            <a:off x="4419600" y="6564313"/>
            <a:ext cx="457200" cy="293687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algn="ctr"/>
            <a:fld id="{804C01E0-5EC5-4C54-BF15-108B08F7AA0D}" type="slidenum">
              <a:rPr lang="en-US" smtClean="0">
                <a:latin typeface="Microsoft Sans Serif"/>
                <a:cs typeface="Microsoft Sans Serif"/>
              </a:rPr>
              <a:pPr algn="ctr"/>
              <a:t>10</a:t>
            </a:fld>
            <a:endParaRPr lang="en-US" dirty="0"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34829117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5" descr="C:\Documents and Settings\rblank\My Documents\TDY\Teledyne Logos - Nov 2012\TIS-C+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371600" cy="314834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 bwMode="auto">
          <a:xfrm>
            <a:off x="496661" y="6477000"/>
            <a:ext cx="80772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Microsoft Sans Serif"/>
              <a:ea typeface="ヒラギノ角ゴ ProN W3" charset="0"/>
              <a:cs typeface="Microsoft Sans Serif"/>
              <a:sym typeface="Arial" charset="0"/>
            </a:endParaRPr>
          </a:p>
        </p:txBody>
      </p:sp>
      <p:sp>
        <p:nvSpPr>
          <p:cNvPr id="17491" name="Rectangle 3"/>
          <p:cNvSpPr>
            <a:spLocks/>
          </p:cNvSpPr>
          <p:nvPr/>
        </p:nvSpPr>
        <p:spPr bwMode="auto">
          <a:xfrm>
            <a:off x="571275" y="3238499"/>
            <a:ext cx="2286001" cy="15605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>
              <a:latin typeface="Microsoft Sans Serif"/>
              <a:cs typeface="Microsoft Sans Serif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3156" y="685800"/>
            <a:ext cx="8562293" cy="5997258"/>
            <a:chOff x="202295" y="762000"/>
            <a:chExt cx="8562293" cy="5997258"/>
          </a:xfrm>
        </p:grpSpPr>
        <p:sp>
          <p:nvSpPr>
            <p:cNvPr id="17460" name="Rectangle 40"/>
            <p:cNvSpPr>
              <a:spLocks/>
            </p:cNvSpPr>
            <p:nvPr/>
          </p:nvSpPr>
          <p:spPr bwMode="auto">
            <a:xfrm>
              <a:off x="806451" y="6543814"/>
              <a:ext cx="7868048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400" dirty="0" smtClean="0">
                  <a:solidFill>
                    <a:schemeClr val="tx1"/>
                  </a:solidFill>
                  <a:latin typeface="Microsoft Sans Serif"/>
                  <a:cs typeface="Microsoft Sans Serif"/>
                  <a:sym typeface="Arial Narrow" charset="0"/>
                </a:rPr>
                <a:t> 2002       2003       </a:t>
              </a:r>
              <a:r>
                <a:rPr lang="en-US" sz="1400" dirty="0">
                  <a:solidFill>
                    <a:schemeClr val="tx1"/>
                  </a:solidFill>
                  <a:latin typeface="Microsoft Sans Serif"/>
                  <a:cs typeface="Microsoft Sans Serif"/>
                  <a:sym typeface="Arial Narrow" charset="0"/>
                </a:rPr>
                <a:t>2004     </a:t>
              </a:r>
              <a:r>
                <a:rPr lang="en-US" sz="1400" dirty="0" smtClean="0">
                  <a:solidFill>
                    <a:schemeClr val="tx1"/>
                  </a:solidFill>
                  <a:latin typeface="Microsoft Sans Serif"/>
                  <a:cs typeface="Microsoft Sans Serif"/>
                  <a:sym typeface="Arial Narrow" charset="0"/>
                </a:rPr>
                <a:t> 2005        </a:t>
              </a:r>
              <a:r>
                <a:rPr lang="en-US" sz="1400" dirty="0">
                  <a:solidFill>
                    <a:schemeClr val="tx1"/>
                  </a:solidFill>
                  <a:latin typeface="Microsoft Sans Serif"/>
                  <a:cs typeface="Microsoft Sans Serif"/>
                  <a:sym typeface="Arial Narrow" charset="0"/>
                </a:rPr>
                <a:t>2006  </a:t>
              </a:r>
              <a:r>
                <a:rPr lang="en-US" sz="1400" dirty="0" smtClean="0">
                  <a:solidFill>
                    <a:schemeClr val="tx1"/>
                  </a:solidFill>
                  <a:latin typeface="Microsoft Sans Serif"/>
                  <a:cs typeface="Microsoft Sans Serif"/>
                  <a:sym typeface="Arial Narrow" charset="0"/>
                </a:rPr>
                <a:t>     </a:t>
              </a:r>
              <a:r>
                <a:rPr lang="en-US" sz="1400" dirty="0">
                  <a:solidFill>
                    <a:schemeClr val="tx1"/>
                  </a:solidFill>
                  <a:latin typeface="Microsoft Sans Serif"/>
                  <a:cs typeface="Microsoft Sans Serif"/>
                  <a:sym typeface="Arial Narrow" charset="0"/>
                </a:rPr>
                <a:t>2007     </a:t>
              </a:r>
              <a:r>
                <a:rPr lang="en-US" sz="1400" dirty="0" smtClean="0">
                  <a:solidFill>
                    <a:schemeClr val="tx1"/>
                  </a:solidFill>
                  <a:latin typeface="Microsoft Sans Serif"/>
                  <a:cs typeface="Microsoft Sans Serif"/>
                  <a:sym typeface="Arial Narrow" charset="0"/>
                </a:rPr>
                <a:t>  </a:t>
              </a:r>
              <a:r>
                <a:rPr lang="en-US" sz="1400" dirty="0">
                  <a:solidFill>
                    <a:schemeClr val="tx1"/>
                  </a:solidFill>
                  <a:latin typeface="Microsoft Sans Serif"/>
                  <a:cs typeface="Microsoft Sans Serif"/>
                  <a:sym typeface="Arial Narrow" charset="0"/>
                </a:rPr>
                <a:t>2008       </a:t>
              </a:r>
              <a:r>
                <a:rPr lang="en-US" sz="1400" dirty="0" smtClean="0">
                  <a:solidFill>
                    <a:schemeClr val="tx1"/>
                  </a:solidFill>
                  <a:latin typeface="Microsoft Sans Serif"/>
                  <a:cs typeface="Microsoft Sans Serif"/>
                  <a:sym typeface="Arial Narrow" charset="0"/>
                </a:rPr>
                <a:t> </a:t>
              </a:r>
              <a:r>
                <a:rPr lang="en-US" sz="1400" dirty="0">
                  <a:solidFill>
                    <a:schemeClr val="tx1"/>
                  </a:solidFill>
                  <a:latin typeface="Microsoft Sans Serif"/>
                  <a:cs typeface="Microsoft Sans Serif"/>
                  <a:sym typeface="Arial Narrow" charset="0"/>
                </a:rPr>
                <a:t>2009     </a:t>
              </a:r>
              <a:r>
                <a:rPr lang="en-US" sz="1400" dirty="0" smtClean="0">
                  <a:solidFill>
                    <a:schemeClr val="tx1"/>
                  </a:solidFill>
                  <a:latin typeface="Microsoft Sans Serif"/>
                  <a:cs typeface="Microsoft Sans Serif"/>
                  <a:sym typeface="Arial Narrow" charset="0"/>
                </a:rPr>
                <a:t>  </a:t>
              </a:r>
              <a:r>
                <a:rPr lang="en-US" sz="1400" dirty="0">
                  <a:solidFill>
                    <a:schemeClr val="tx1"/>
                  </a:solidFill>
                  <a:latin typeface="Microsoft Sans Serif"/>
                  <a:cs typeface="Microsoft Sans Serif"/>
                  <a:sym typeface="Arial Narrow" charset="0"/>
                </a:rPr>
                <a:t>2010     </a:t>
              </a:r>
              <a:r>
                <a:rPr lang="en-US" sz="1400" dirty="0" smtClean="0">
                  <a:solidFill>
                    <a:schemeClr val="tx1"/>
                  </a:solidFill>
                  <a:latin typeface="Microsoft Sans Serif"/>
                  <a:cs typeface="Microsoft Sans Serif"/>
                  <a:sym typeface="Arial Narrow" charset="0"/>
                </a:rPr>
                <a:t>  2011       2012</a:t>
              </a:r>
              <a:endParaRPr lang="en-US" sz="1400" dirty="0">
                <a:solidFill>
                  <a:schemeClr val="tx1"/>
                </a:solidFill>
                <a:latin typeface="Microsoft Sans Serif"/>
                <a:cs typeface="Microsoft Sans Serif"/>
                <a:sym typeface="Arial Narrow" charset="0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202295" y="762000"/>
              <a:ext cx="8562293" cy="5791200"/>
              <a:chOff x="202295" y="762000"/>
              <a:chExt cx="8562293" cy="5791200"/>
            </a:xfrm>
          </p:grpSpPr>
          <p:sp>
            <p:nvSpPr>
              <p:cNvPr id="17446" name="Line 26"/>
              <p:cNvSpPr>
                <a:spLocks noChangeShapeType="1"/>
              </p:cNvSpPr>
              <p:nvPr/>
            </p:nvSpPr>
            <p:spPr bwMode="auto">
              <a:xfrm rot="10800000" flipH="1">
                <a:off x="533401" y="838200"/>
                <a:ext cx="0" cy="52578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17447" name="Rectangle 27"/>
              <p:cNvSpPr>
                <a:spLocks/>
              </p:cNvSpPr>
              <p:nvPr/>
            </p:nvSpPr>
            <p:spPr bwMode="auto">
              <a:xfrm rot="16200000">
                <a:off x="-460437" y="3449866"/>
                <a:ext cx="1540908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400" dirty="0" smtClean="0">
                    <a:solidFill>
                      <a:schemeClr val="tx1"/>
                    </a:solidFill>
                    <a:latin typeface="Microsoft Sans Serif"/>
                    <a:cs typeface="Microsoft Sans Serif"/>
                    <a:sym typeface="Arial Bold" charset="0"/>
                  </a:rPr>
                  <a:t>Vertical Integration</a:t>
                </a:r>
                <a:endParaRPr lang="en-US" sz="1400" dirty="0">
                  <a:solidFill>
                    <a:schemeClr val="tx1"/>
                  </a:solidFill>
                  <a:latin typeface="Microsoft Sans Serif"/>
                  <a:cs typeface="Microsoft Sans Serif"/>
                  <a:sym typeface="Arial Bold" charset="0"/>
                </a:endParaRPr>
              </a:p>
            </p:txBody>
          </p:sp>
          <p:grpSp>
            <p:nvGrpSpPr>
              <p:cNvPr id="2" name="Group 1"/>
              <p:cNvGrpSpPr/>
              <p:nvPr/>
            </p:nvGrpSpPr>
            <p:grpSpPr>
              <a:xfrm>
                <a:off x="685801" y="762000"/>
                <a:ext cx="8078787" cy="5791200"/>
                <a:chOff x="685801" y="762000"/>
                <a:chExt cx="8078787" cy="5791200"/>
              </a:xfrm>
            </p:grpSpPr>
            <p:sp>
              <p:nvSpPr>
                <p:cNvPr id="17444" name="Line 24"/>
                <p:cNvSpPr>
                  <a:spLocks noChangeShapeType="1"/>
                </p:cNvSpPr>
                <p:nvPr/>
              </p:nvSpPr>
              <p:spPr bwMode="auto">
                <a:xfrm>
                  <a:off x="1420092" y="762000"/>
                  <a:ext cx="1588" cy="5791200"/>
                </a:xfrm>
                <a:prstGeom prst="line">
                  <a:avLst/>
                </a:prstGeom>
                <a:noFill/>
                <a:ln w="9525">
                  <a:solidFill>
                    <a:srgbClr val="C0C0C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17445" name="Line 25"/>
                <p:cNvSpPr>
                  <a:spLocks noChangeShapeType="1"/>
                </p:cNvSpPr>
                <p:nvPr/>
              </p:nvSpPr>
              <p:spPr bwMode="auto">
                <a:xfrm>
                  <a:off x="7294420" y="762000"/>
                  <a:ext cx="1588" cy="5791200"/>
                </a:xfrm>
                <a:prstGeom prst="line">
                  <a:avLst/>
                </a:prstGeom>
                <a:noFill/>
                <a:ln w="9525">
                  <a:solidFill>
                    <a:srgbClr val="C0C0C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17449" name="Line 29"/>
                <p:cNvSpPr>
                  <a:spLocks noChangeShapeType="1"/>
                </p:cNvSpPr>
                <p:nvPr/>
              </p:nvSpPr>
              <p:spPr bwMode="auto">
                <a:xfrm>
                  <a:off x="685801" y="762000"/>
                  <a:ext cx="1588" cy="5791200"/>
                </a:xfrm>
                <a:prstGeom prst="line">
                  <a:avLst/>
                </a:prstGeom>
                <a:noFill/>
                <a:ln w="9525">
                  <a:solidFill>
                    <a:srgbClr val="C0C0C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17450" name="Line 30"/>
                <p:cNvSpPr>
                  <a:spLocks noChangeShapeType="1"/>
                </p:cNvSpPr>
                <p:nvPr/>
              </p:nvSpPr>
              <p:spPr bwMode="auto">
                <a:xfrm>
                  <a:off x="2154383" y="762000"/>
                  <a:ext cx="1588" cy="5791200"/>
                </a:xfrm>
                <a:prstGeom prst="line">
                  <a:avLst/>
                </a:prstGeom>
                <a:noFill/>
                <a:ln w="9525">
                  <a:solidFill>
                    <a:srgbClr val="C0C0C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17451" name="Line 31"/>
                <p:cNvSpPr>
                  <a:spLocks noChangeShapeType="1"/>
                </p:cNvSpPr>
                <p:nvPr/>
              </p:nvSpPr>
              <p:spPr bwMode="auto">
                <a:xfrm>
                  <a:off x="8028711" y="762000"/>
                  <a:ext cx="1588" cy="5791200"/>
                </a:xfrm>
                <a:prstGeom prst="line">
                  <a:avLst/>
                </a:prstGeom>
                <a:noFill/>
                <a:ln w="9525">
                  <a:solidFill>
                    <a:srgbClr val="C0C0C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17452" name="Line 32"/>
                <p:cNvSpPr>
                  <a:spLocks noChangeShapeType="1"/>
                </p:cNvSpPr>
                <p:nvPr/>
              </p:nvSpPr>
              <p:spPr bwMode="auto">
                <a:xfrm>
                  <a:off x="2888674" y="762000"/>
                  <a:ext cx="1588" cy="5791200"/>
                </a:xfrm>
                <a:prstGeom prst="line">
                  <a:avLst/>
                </a:prstGeom>
                <a:noFill/>
                <a:ln w="9525">
                  <a:solidFill>
                    <a:srgbClr val="C0C0C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17453" name="Line 33"/>
                <p:cNvSpPr>
                  <a:spLocks noChangeShapeType="1"/>
                </p:cNvSpPr>
                <p:nvPr/>
              </p:nvSpPr>
              <p:spPr bwMode="auto">
                <a:xfrm>
                  <a:off x="3622965" y="762000"/>
                  <a:ext cx="1588" cy="5791200"/>
                </a:xfrm>
                <a:prstGeom prst="line">
                  <a:avLst/>
                </a:prstGeom>
                <a:noFill/>
                <a:ln w="9525">
                  <a:solidFill>
                    <a:srgbClr val="C0C0C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17454" name="Line 34"/>
                <p:cNvSpPr>
                  <a:spLocks noChangeShapeType="1"/>
                </p:cNvSpPr>
                <p:nvPr/>
              </p:nvSpPr>
              <p:spPr bwMode="auto">
                <a:xfrm>
                  <a:off x="4357256" y="762000"/>
                  <a:ext cx="1588" cy="5791200"/>
                </a:xfrm>
                <a:prstGeom prst="line">
                  <a:avLst/>
                </a:prstGeom>
                <a:noFill/>
                <a:ln w="9525">
                  <a:solidFill>
                    <a:srgbClr val="C0C0C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17455" name="Line 35"/>
                <p:cNvSpPr>
                  <a:spLocks noChangeShapeType="1"/>
                </p:cNvSpPr>
                <p:nvPr/>
              </p:nvSpPr>
              <p:spPr bwMode="auto">
                <a:xfrm>
                  <a:off x="5091547" y="762000"/>
                  <a:ext cx="1588" cy="5791200"/>
                </a:xfrm>
                <a:prstGeom prst="line">
                  <a:avLst/>
                </a:prstGeom>
                <a:noFill/>
                <a:ln w="9525">
                  <a:solidFill>
                    <a:srgbClr val="C0C0C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17456" name="Line 36"/>
                <p:cNvSpPr>
                  <a:spLocks noChangeShapeType="1"/>
                </p:cNvSpPr>
                <p:nvPr/>
              </p:nvSpPr>
              <p:spPr bwMode="auto">
                <a:xfrm>
                  <a:off x="6560129" y="762000"/>
                  <a:ext cx="1588" cy="5791200"/>
                </a:xfrm>
                <a:prstGeom prst="line">
                  <a:avLst/>
                </a:prstGeom>
                <a:noFill/>
                <a:ln w="9525">
                  <a:solidFill>
                    <a:srgbClr val="C0C0C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17458" name="Line 51"/>
                <p:cNvSpPr>
                  <a:spLocks noChangeShapeType="1"/>
                </p:cNvSpPr>
                <p:nvPr/>
              </p:nvSpPr>
              <p:spPr bwMode="auto">
                <a:xfrm>
                  <a:off x="8763000" y="762000"/>
                  <a:ext cx="1588" cy="5791200"/>
                </a:xfrm>
                <a:prstGeom prst="line">
                  <a:avLst/>
                </a:prstGeom>
                <a:noFill/>
                <a:ln w="9525">
                  <a:solidFill>
                    <a:srgbClr val="C0C0C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85" name="Line 36"/>
                <p:cNvSpPr>
                  <a:spLocks noChangeShapeType="1"/>
                </p:cNvSpPr>
                <p:nvPr/>
              </p:nvSpPr>
              <p:spPr bwMode="auto">
                <a:xfrm>
                  <a:off x="5825838" y="762000"/>
                  <a:ext cx="1588" cy="5791200"/>
                </a:xfrm>
                <a:prstGeom prst="line">
                  <a:avLst/>
                </a:prstGeom>
                <a:noFill/>
                <a:ln w="9525">
                  <a:solidFill>
                    <a:srgbClr val="C0C0C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Microsoft Sans Serif"/>
                    <a:cs typeface="Microsoft Sans Serif"/>
                  </a:endParaRPr>
                </a:p>
              </p:txBody>
            </p:sp>
          </p:grpSp>
        </p:grpSp>
      </p:grpSp>
      <p:grpSp>
        <p:nvGrpSpPr>
          <p:cNvPr id="30" name="Group 29"/>
          <p:cNvGrpSpPr/>
          <p:nvPr/>
        </p:nvGrpSpPr>
        <p:grpSpPr>
          <a:xfrm>
            <a:off x="649059" y="1013280"/>
            <a:ext cx="1295401" cy="4930320"/>
            <a:chOff x="649059" y="1013280"/>
            <a:chExt cx="1295401" cy="4930320"/>
          </a:xfrm>
        </p:grpSpPr>
        <p:sp>
          <p:nvSpPr>
            <p:cNvPr id="95" name="Rectangle 80"/>
            <p:cNvSpPr>
              <a:spLocks/>
            </p:cNvSpPr>
            <p:nvPr/>
          </p:nvSpPr>
          <p:spPr bwMode="auto">
            <a:xfrm>
              <a:off x="649061" y="1013280"/>
              <a:ext cx="1280160" cy="1676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lIns="0" tIns="0" rIns="40639" bIns="0" anchor="ctr"/>
            <a:lstStyle/>
            <a:p>
              <a:pPr marL="39688"/>
              <a:r>
                <a:rPr lang="en-US" sz="1400" dirty="0" smtClean="0">
                  <a:solidFill>
                    <a:schemeClr val="tx1"/>
                  </a:solidFill>
                  <a:latin typeface="Microsoft Sans Serif"/>
                  <a:cs typeface="Microsoft Sans Serif"/>
                </a:rPr>
                <a:t>Cryogenic SCA Package</a:t>
              </a:r>
              <a:r>
                <a:rPr lang="en-US" sz="1000" dirty="0" smtClean="0">
                  <a:solidFill>
                    <a:schemeClr val="tx1"/>
                  </a:solidFill>
                  <a:latin typeface="Microsoft Sans Serif"/>
                  <a:cs typeface="Microsoft Sans Serif"/>
                </a:rPr>
                <a:t> </a:t>
              </a:r>
              <a:endParaRPr lang="en-US" sz="1000" dirty="0">
                <a:solidFill>
                  <a:schemeClr val="tx1"/>
                </a:solidFill>
                <a:latin typeface="Microsoft Sans Serif"/>
                <a:cs typeface="Microsoft Sans Serif"/>
              </a:endParaRPr>
            </a:p>
            <a:p>
              <a:pPr marL="39688">
                <a:buClr>
                  <a:srgbClr val="000000"/>
                </a:buClr>
                <a:buSzPct val="100000"/>
                <a:buFont typeface="Arial" charset="0"/>
                <a:buChar char="•"/>
              </a:pPr>
              <a:r>
                <a:rPr lang="en-US" sz="1000" dirty="0" smtClean="0">
                  <a:solidFill>
                    <a:schemeClr val="tx1"/>
                  </a:solidFill>
                  <a:latin typeface="Microsoft Sans Serif"/>
                  <a:cs typeface="Microsoft Sans Serif"/>
                </a:rPr>
                <a:t>Quasi kinematic mechanical mount</a:t>
              </a:r>
            </a:p>
            <a:p>
              <a:pPr marL="39688">
                <a:buClr>
                  <a:srgbClr val="000000"/>
                </a:buClr>
                <a:buSzPct val="100000"/>
                <a:buFont typeface="Arial" charset="0"/>
                <a:buChar char="•"/>
              </a:pPr>
              <a:r>
                <a:rPr lang="en-US" sz="1000" dirty="0" smtClean="0">
                  <a:solidFill>
                    <a:schemeClr val="tx1"/>
                  </a:solidFill>
                  <a:latin typeface="Microsoft Sans Serif"/>
                  <a:cs typeface="Microsoft Sans Serif"/>
                </a:rPr>
                <a:t>High flatness and parallelism</a:t>
              </a:r>
            </a:p>
            <a:p>
              <a:pPr marL="39688">
                <a:buClr>
                  <a:srgbClr val="000000"/>
                </a:buClr>
                <a:buSzPct val="100000"/>
                <a:buFont typeface="Arial" charset="0"/>
                <a:buChar char="•"/>
              </a:pPr>
              <a:r>
                <a:rPr lang="en-US" sz="1000" dirty="0" smtClean="0">
                  <a:solidFill>
                    <a:schemeClr val="tx1"/>
                  </a:solidFill>
                  <a:latin typeface="Microsoft Sans Serif"/>
                  <a:cs typeface="Microsoft Sans Serif"/>
                </a:rPr>
                <a:t>Comprehensive electrical interface</a:t>
              </a:r>
            </a:p>
          </p:txBody>
        </p:sp>
        <p:pic>
          <p:nvPicPr>
            <p:cNvPr id="86" name="Picture 85" descr="GBA H2RG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981" y="4724400"/>
              <a:ext cx="1097280" cy="857690"/>
            </a:xfrm>
            <a:prstGeom prst="rect">
              <a:avLst/>
            </a:prstGeom>
            <a:noFill/>
          </p:spPr>
        </p:pic>
        <p:sp>
          <p:nvSpPr>
            <p:cNvPr id="17448" name="Line 28"/>
            <p:cNvSpPr>
              <a:spLocks noChangeShapeType="1"/>
            </p:cNvSpPr>
            <p:nvPr/>
          </p:nvSpPr>
          <p:spPr bwMode="auto">
            <a:xfrm rot="10800000" flipH="1">
              <a:off x="649061" y="5683250"/>
              <a:ext cx="1295399" cy="0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Microsoft Sans Serif"/>
                <a:cs typeface="Microsoft Sans Serif"/>
              </a:endParaRPr>
            </a:p>
          </p:txBody>
        </p:sp>
        <p:sp>
          <p:nvSpPr>
            <p:cNvPr id="87" name="Line 70"/>
            <p:cNvSpPr>
              <a:spLocks noChangeShapeType="1"/>
            </p:cNvSpPr>
            <p:nvPr/>
          </p:nvSpPr>
          <p:spPr bwMode="auto">
            <a:xfrm rot="10800000" flipH="1">
              <a:off x="649059" y="5669280"/>
              <a:ext cx="0" cy="274320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Microsoft Sans Serif"/>
                <a:cs typeface="Microsoft Sans Serif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944459" y="990600"/>
            <a:ext cx="1295402" cy="4705350"/>
            <a:chOff x="1944459" y="990600"/>
            <a:chExt cx="1295402" cy="4705350"/>
          </a:xfrm>
        </p:grpSpPr>
        <p:sp>
          <p:nvSpPr>
            <p:cNvPr id="105" name="Rectangle 80"/>
            <p:cNvSpPr>
              <a:spLocks/>
            </p:cNvSpPr>
            <p:nvPr/>
          </p:nvSpPr>
          <p:spPr bwMode="auto">
            <a:xfrm>
              <a:off x="1944461" y="990600"/>
              <a:ext cx="1280160" cy="9630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lIns="0" tIns="0" rIns="40639" bIns="0" anchor="ctr"/>
            <a:lstStyle/>
            <a:p>
              <a:pPr marL="39688"/>
              <a:r>
                <a:rPr lang="en-US" sz="1400" dirty="0" smtClean="0">
                  <a:solidFill>
                    <a:schemeClr val="tx1"/>
                  </a:solidFill>
                  <a:latin typeface="Microsoft Sans Serif"/>
                  <a:cs typeface="Microsoft Sans Serif"/>
                </a:rPr>
                <a:t>Mosaic Focal Plane Arrays</a:t>
              </a:r>
              <a:r>
                <a:rPr lang="en-US" sz="1000" dirty="0" smtClean="0">
                  <a:solidFill>
                    <a:schemeClr val="tx1"/>
                  </a:solidFill>
                  <a:latin typeface="Microsoft Sans Serif"/>
                  <a:cs typeface="Microsoft Sans Serif"/>
                </a:rPr>
                <a:t> </a:t>
              </a:r>
              <a:endParaRPr lang="en-US" sz="1000" dirty="0">
                <a:solidFill>
                  <a:schemeClr val="tx1"/>
                </a:solidFill>
                <a:latin typeface="Microsoft Sans Serif"/>
                <a:cs typeface="Microsoft Sans Serif"/>
              </a:endParaRPr>
            </a:p>
            <a:p>
              <a:pPr marL="39688">
                <a:buClr>
                  <a:srgbClr val="000000"/>
                </a:buClr>
                <a:buSzPct val="100000"/>
                <a:buFont typeface="Arial" charset="0"/>
                <a:buChar char="•"/>
              </a:pPr>
              <a:r>
                <a:rPr lang="en-US" sz="1000" dirty="0" smtClean="0">
                  <a:solidFill>
                    <a:schemeClr val="tx1"/>
                  </a:solidFill>
                  <a:latin typeface="Microsoft Sans Serif"/>
                  <a:cs typeface="Microsoft Sans Serif"/>
                </a:rPr>
                <a:t>2x2 Mosaic modules</a:t>
              </a:r>
              <a:endParaRPr lang="en-US" sz="1000" dirty="0">
                <a:solidFill>
                  <a:schemeClr val="tx1"/>
                </a:solidFill>
                <a:latin typeface="Microsoft Sans Serif"/>
                <a:cs typeface="Microsoft Sans Serif"/>
              </a:endParaRPr>
            </a:p>
          </p:txBody>
        </p:sp>
        <p:pic>
          <p:nvPicPr>
            <p:cNvPr id="102" name="Picture 101" descr="WIRCAM-1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381" y="4343400"/>
              <a:ext cx="1097280" cy="1000698"/>
            </a:xfrm>
            <a:prstGeom prst="rect">
              <a:avLst/>
            </a:prstGeom>
          </p:spPr>
        </p:pic>
        <p:sp>
          <p:nvSpPr>
            <p:cNvPr id="119" name="Line 28"/>
            <p:cNvSpPr>
              <a:spLocks noChangeShapeType="1"/>
            </p:cNvSpPr>
            <p:nvPr/>
          </p:nvSpPr>
          <p:spPr bwMode="auto">
            <a:xfrm rot="10800000" flipH="1">
              <a:off x="1944462" y="5435600"/>
              <a:ext cx="1295399" cy="0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Microsoft Sans Serif"/>
                <a:cs typeface="Microsoft Sans Serif"/>
              </a:endParaRPr>
            </a:p>
          </p:txBody>
        </p:sp>
        <p:sp>
          <p:nvSpPr>
            <p:cNvPr id="120" name="Line 70"/>
            <p:cNvSpPr>
              <a:spLocks noChangeShapeType="1"/>
            </p:cNvSpPr>
            <p:nvPr/>
          </p:nvSpPr>
          <p:spPr bwMode="auto">
            <a:xfrm rot="10800000" flipH="1">
              <a:off x="1944459" y="5421630"/>
              <a:ext cx="0" cy="274320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Microsoft Sans Serif"/>
                <a:cs typeface="Microsoft Sans Serif"/>
              </a:endParaRPr>
            </a:p>
          </p:txBody>
        </p:sp>
      </p:grpSp>
      <p:grpSp>
        <p:nvGrpSpPr>
          <p:cNvPr id="17499" name="Group 17498"/>
          <p:cNvGrpSpPr/>
          <p:nvPr/>
        </p:nvGrpSpPr>
        <p:grpSpPr>
          <a:xfrm>
            <a:off x="7611983" y="137160"/>
            <a:ext cx="1532017" cy="4319731"/>
            <a:chOff x="7611983" y="137160"/>
            <a:chExt cx="1532017" cy="4319731"/>
          </a:xfrm>
        </p:grpSpPr>
        <p:sp>
          <p:nvSpPr>
            <p:cNvPr id="131" name="Rectangle 80"/>
            <p:cNvSpPr>
              <a:spLocks/>
            </p:cNvSpPr>
            <p:nvPr/>
          </p:nvSpPr>
          <p:spPr bwMode="auto">
            <a:xfrm>
              <a:off x="7787640" y="2667000"/>
              <a:ext cx="1280160" cy="17898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lIns="0" tIns="0" rIns="40639" bIns="0" anchor="ctr"/>
            <a:lstStyle/>
            <a:p>
              <a:pPr marL="39688" algn="r"/>
              <a:r>
                <a:rPr lang="en-US" sz="1400" dirty="0" smtClean="0">
                  <a:solidFill>
                    <a:schemeClr val="tx1"/>
                  </a:solidFill>
                  <a:latin typeface="Microsoft Sans Serif"/>
                  <a:cs typeface="Microsoft Sans Serif"/>
                </a:rPr>
                <a:t>Scientific Instruments</a:t>
              </a:r>
              <a:endParaRPr lang="en-US" sz="1000" dirty="0">
                <a:solidFill>
                  <a:schemeClr val="tx1"/>
                </a:solidFill>
                <a:latin typeface="Microsoft Sans Serif"/>
                <a:cs typeface="Microsoft Sans Serif"/>
              </a:endParaRPr>
            </a:p>
            <a:p>
              <a:pPr marL="39688" algn="r">
                <a:buClr>
                  <a:srgbClr val="000000"/>
                </a:buClr>
                <a:buSzPct val="100000"/>
                <a:buFont typeface="Arial" charset="0"/>
                <a:buChar char="•"/>
              </a:pPr>
              <a:r>
                <a:rPr lang="en-US" sz="1000" dirty="0" smtClean="0">
                  <a:solidFill>
                    <a:schemeClr val="tx1"/>
                  </a:solidFill>
                  <a:latin typeface="Microsoft Sans Serif"/>
                  <a:cs typeface="Microsoft Sans Serif"/>
                </a:rPr>
                <a:t>Camera systems</a:t>
              </a:r>
            </a:p>
            <a:p>
              <a:pPr marL="39688" algn="r">
                <a:buClr>
                  <a:srgbClr val="000000"/>
                </a:buClr>
                <a:buSzPct val="100000"/>
                <a:buFont typeface="Arial" charset="0"/>
                <a:buChar char="•"/>
              </a:pPr>
              <a:r>
                <a:rPr lang="en-US" sz="1000" dirty="0" smtClean="0">
                  <a:solidFill>
                    <a:schemeClr val="tx1"/>
                  </a:solidFill>
                  <a:latin typeface="Microsoft Sans Serif"/>
                  <a:cs typeface="Microsoft Sans Serif"/>
                </a:rPr>
                <a:t>Cryogenic </a:t>
              </a:r>
              <a:r>
                <a:rPr lang="en-US" sz="1000" dirty="0" err="1" smtClean="0">
                  <a:solidFill>
                    <a:schemeClr val="tx1"/>
                  </a:solidFill>
                  <a:latin typeface="Microsoft Sans Serif"/>
                  <a:cs typeface="Microsoft Sans Serif"/>
                </a:rPr>
                <a:t>foreoptics</a:t>
              </a:r>
              <a:endParaRPr lang="en-US" sz="1000" dirty="0" smtClean="0">
                <a:solidFill>
                  <a:schemeClr val="tx1"/>
                </a:solidFill>
                <a:latin typeface="Microsoft Sans Serif"/>
                <a:cs typeface="Microsoft Sans Serif"/>
              </a:endParaRPr>
            </a:p>
            <a:p>
              <a:pPr marL="39688" algn="r">
                <a:buClr>
                  <a:srgbClr val="000000"/>
                </a:buClr>
                <a:buSzPct val="100000"/>
                <a:buFont typeface="Arial" charset="0"/>
                <a:buChar char="•"/>
              </a:pPr>
              <a:r>
                <a:rPr lang="en-US" sz="1000" dirty="0" smtClean="0">
                  <a:solidFill>
                    <a:schemeClr val="tx1"/>
                  </a:solidFill>
                  <a:latin typeface="Microsoft Sans Serif"/>
                  <a:cs typeface="Microsoft Sans Serif"/>
                </a:rPr>
                <a:t>Optics calibration modules</a:t>
              </a:r>
            </a:p>
          </p:txBody>
        </p:sp>
        <p:sp>
          <p:nvSpPr>
            <p:cNvPr id="127" name="Line 28"/>
            <p:cNvSpPr>
              <a:spLocks noChangeShapeType="1"/>
            </p:cNvSpPr>
            <p:nvPr/>
          </p:nvSpPr>
          <p:spPr bwMode="auto">
            <a:xfrm rot="10800000" flipH="1">
              <a:off x="8283941" y="1657349"/>
              <a:ext cx="640080" cy="0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Microsoft Sans Serif"/>
                <a:cs typeface="Microsoft Sans Serif"/>
              </a:endParaRPr>
            </a:p>
          </p:txBody>
        </p:sp>
        <p:sp>
          <p:nvSpPr>
            <p:cNvPr id="128" name="Line 70"/>
            <p:cNvSpPr>
              <a:spLocks noChangeShapeType="1"/>
            </p:cNvSpPr>
            <p:nvPr/>
          </p:nvSpPr>
          <p:spPr bwMode="auto">
            <a:xfrm rot="10800000" flipH="1">
              <a:off x="8281759" y="1644650"/>
              <a:ext cx="0" cy="1371600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Microsoft Sans Serif"/>
                <a:cs typeface="Microsoft Sans Serif"/>
              </a:endParaRPr>
            </a:p>
          </p:txBody>
        </p:sp>
        <p:pic>
          <p:nvPicPr>
            <p:cNvPr id="139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27"/>
            <a:stretch>
              <a:fillRect/>
            </a:stretch>
          </p:blipFill>
          <p:spPr bwMode="auto">
            <a:xfrm>
              <a:off x="7611983" y="137160"/>
              <a:ext cx="1532017" cy="1463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417" name="Rectangle 83"/>
          <p:cNvSpPr>
            <a:spLocks/>
          </p:cNvSpPr>
          <p:nvPr/>
        </p:nvSpPr>
        <p:spPr bwMode="auto">
          <a:xfrm>
            <a:off x="2743200" y="98425"/>
            <a:ext cx="6426199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 anchor="ctr"/>
          <a:lstStyle/>
          <a:p>
            <a:pPr marL="39688"/>
            <a:r>
              <a:rPr lang="en-US" sz="2800" b="1" dirty="0" smtClean="0">
                <a:solidFill>
                  <a:srgbClr val="0A57A5"/>
                </a:solidFill>
                <a:latin typeface="Microsoft Sans Serif"/>
                <a:cs typeface="Microsoft Sans Serif"/>
                <a:sym typeface="Impact" charset="0"/>
              </a:rPr>
              <a:t>HxRG Integration</a:t>
            </a:r>
            <a:endParaRPr lang="en-US" sz="2800" b="1" dirty="0">
              <a:solidFill>
                <a:srgbClr val="0A57A5"/>
              </a:solidFill>
              <a:latin typeface="Microsoft Sans Serif"/>
              <a:cs typeface="Microsoft Sans Serif"/>
              <a:sym typeface="Impact" charset="0"/>
            </a:endParaRPr>
          </a:p>
        </p:txBody>
      </p:sp>
      <p:grpSp>
        <p:nvGrpSpPr>
          <p:cNvPr id="17486" name="Group 17485"/>
          <p:cNvGrpSpPr/>
          <p:nvPr/>
        </p:nvGrpSpPr>
        <p:grpSpPr>
          <a:xfrm>
            <a:off x="685800" y="5927586"/>
            <a:ext cx="2590800" cy="342900"/>
            <a:chOff x="685800" y="5927586"/>
            <a:chExt cx="2590800" cy="342900"/>
          </a:xfrm>
        </p:grpSpPr>
        <p:cxnSp>
          <p:nvCxnSpPr>
            <p:cNvPr id="25" name="Straight Connector 24"/>
            <p:cNvCxnSpPr/>
            <p:nvPr/>
          </p:nvCxnSpPr>
          <p:spPr bwMode="auto">
            <a:xfrm>
              <a:off x="685800" y="6096000"/>
              <a:ext cx="2590800" cy="0"/>
            </a:xfrm>
            <a:prstGeom prst="line">
              <a:avLst/>
            </a:prstGeom>
            <a:solidFill>
              <a:srgbClr val="FFFF99"/>
            </a:solidFill>
            <a:ln w="12700" cap="flat" cmpd="sng" algn="ctr">
              <a:solidFill>
                <a:srgbClr val="3366FF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7" name="Rectangle 80"/>
            <p:cNvSpPr>
              <a:spLocks/>
            </p:cNvSpPr>
            <p:nvPr/>
          </p:nvSpPr>
          <p:spPr bwMode="auto">
            <a:xfrm>
              <a:off x="1334861" y="5927586"/>
              <a:ext cx="1332139" cy="342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0" tIns="0" rIns="40639" bIns="0" anchor="ctr"/>
            <a:lstStyle/>
            <a:p>
              <a:pPr marL="39688" algn="ctr"/>
              <a:r>
                <a:rPr lang="en-US" sz="1000" b="1" i="1" dirty="0" smtClean="0">
                  <a:solidFill>
                    <a:srgbClr val="3366FF"/>
                  </a:solidFill>
                  <a:latin typeface="Microsoft Sans Serif"/>
                  <a:cs typeface="Microsoft Sans Serif"/>
                </a:rPr>
                <a:t>photons in</a:t>
              </a:r>
              <a:endParaRPr lang="en-US" sz="1000" b="1" i="1" dirty="0" smtClean="0">
                <a:solidFill>
                  <a:srgbClr val="3366FF"/>
                </a:solidFill>
                <a:latin typeface="Microsoft Sans Serif"/>
                <a:cs typeface="Microsoft Sans Serif"/>
                <a:sym typeface="Wingdings"/>
              </a:endParaRPr>
            </a:p>
            <a:p>
              <a:pPr marL="39688" algn="ctr"/>
              <a:r>
                <a:rPr lang="en-US" sz="1000" b="1" i="1" dirty="0" smtClean="0">
                  <a:solidFill>
                    <a:srgbClr val="3366FF"/>
                  </a:solidFill>
                  <a:latin typeface="Microsoft Sans Serif"/>
                  <a:cs typeface="Microsoft Sans Serif"/>
                  <a:sym typeface="Wingdings"/>
                </a:rPr>
                <a:t>analog voltages out</a:t>
              </a:r>
            </a:p>
          </p:txBody>
        </p:sp>
      </p:grpSp>
      <p:grpSp>
        <p:nvGrpSpPr>
          <p:cNvPr id="17495" name="Group 17494"/>
          <p:cNvGrpSpPr/>
          <p:nvPr/>
        </p:nvGrpSpPr>
        <p:grpSpPr>
          <a:xfrm>
            <a:off x="3200400" y="990600"/>
            <a:ext cx="1472021" cy="4991100"/>
            <a:chOff x="3200400" y="990600"/>
            <a:chExt cx="1472021" cy="4991100"/>
          </a:xfrm>
        </p:grpSpPr>
        <p:sp>
          <p:nvSpPr>
            <p:cNvPr id="94" name="Rectangle 80"/>
            <p:cNvSpPr>
              <a:spLocks/>
            </p:cNvSpPr>
            <p:nvPr/>
          </p:nvSpPr>
          <p:spPr bwMode="auto">
            <a:xfrm>
              <a:off x="3392261" y="990600"/>
              <a:ext cx="1280160" cy="21060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lIns="0" tIns="0" rIns="40639" bIns="0" anchor="ctr"/>
            <a:lstStyle/>
            <a:p>
              <a:pPr marL="39688"/>
              <a:r>
                <a:rPr lang="en-US" sz="1400" dirty="0" smtClean="0">
                  <a:solidFill>
                    <a:schemeClr val="tx1"/>
                  </a:solidFill>
                  <a:latin typeface="Microsoft Sans Serif"/>
                  <a:cs typeface="Microsoft Sans Serif"/>
                </a:rPr>
                <a:t>SIDECAR ASIC Focal Plane Electronics</a:t>
              </a:r>
              <a:r>
                <a:rPr lang="en-US" sz="1000" dirty="0" smtClean="0">
                  <a:solidFill>
                    <a:schemeClr val="tx1"/>
                  </a:solidFill>
                  <a:latin typeface="Microsoft Sans Serif"/>
                  <a:cs typeface="Microsoft Sans Serif"/>
                </a:rPr>
                <a:t> </a:t>
              </a:r>
              <a:endParaRPr lang="en-US" sz="1000" dirty="0">
                <a:solidFill>
                  <a:schemeClr val="tx1"/>
                </a:solidFill>
                <a:latin typeface="Microsoft Sans Serif"/>
                <a:cs typeface="Microsoft Sans Serif"/>
              </a:endParaRPr>
            </a:p>
            <a:p>
              <a:pPr marL="39688">
                <a:buClr>
                  <a:srgbClr val="000000"/>
                </a:buClr>
                <a:buSzPct val="100000"/>
                <a:buFont typeface="Arial" charset="0"/>
                <a:buChar char="•"/>
              </a:pPr>
              <a:r>
                <a:rPr lang="en-US" sz="1000" dirty="0" smtClean="0">
                  <a:solidFill>
                    <a:schemeClr val="tx1"/>
                  </a:solidFill>
                  <a:latin typeface="Microsoft Sans Serif"/>
                  <a:cs typeface="Microsoft Sans Serif"/>
                </a:rPr>
                <a:t>Ultra-compact cryogenic focal plane electronics on a chip</a:t>
              </a:r>
            </a:p>
            <a:p>
              <a:pPr marL="39688">
                <a:buClr>
                  <a:srgbClr val="000000"/>
                </a:buClr>
                <a:buSzPct val="100000"/>
                <a:buFont typeface="Arial" charset="0"/>
                <a:buChar char="•"/>
              </a:pPr>
              <a:r>
                <a:rPr lang="en-US" sz="1000" dirty="0" smtClean="0">
                  <a:solidFill>
                    <a:schemeClr val="tx1"/>
                  </a:solidFill>
                  <a:latin typeface="Microsoft Sans Serif"/>
                  <a:cs typeface="Microsoft Sans Serif"/>
                </a:rPr>
                <a:t>Room-temperature interface electronics </a:t>
              </a:r>
            </a:p>
            <a:p>
              <a:pPr marL="39688">
                <a:buClr>
                  <a:srgbClr val="000000"/>
                </a:buClr>
                <a:buSzPct val="100000"/>
                <a:buFont typeface="Arial" charset="0"/>
                <a:buChar char="•"/>
              </a:pPr>
              <a:r>
                <a:rPr lang="en-US" sz="1000" dirty="0" smtClean="0">
                  <a:solidFill>
                    <a:schemeClr val="tx1"/>
                  </a:solidFill>
                  <a:latin typeface="Microsoft Sans Serif"/>
                  <a:cs typeface="Microsoft Sans Serif"/>
                </a:rPr>
                <a:t>Cable</a:t>
              </a:r>
              <a:endParaRPr lang="en-US" sz="1000" dirty="0">
                <a:solidFill>
                  <a:schemeClr val="tx1"/>
                </a:solidFill>
                <a:latin typeface="Microsoft Sans Serif"/>
                <a:cs typeface="Microsoft Sans Serif"/>
              </a:endParaRPr>
            </a:p>
          </p:txBody>
        </p:sp>
        <p:pic>
          <p:nvPicPr>
            <p:cNvPr id="96" name="Picture 1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1781" y="3962400"/>
              <a:ext cx="1097280" cy="892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1" name="Line 28"/>
            <p:cNvSpPr>
              <a:spLocks noChangeShapeType="1"/>
            </p:cNvSpPr>
            <p:nvPr/>
          </p:nvSpPr>
          <p:spPr bwMode="auto">
            <a:xfrm rot="10800000" flipH="1">
              <a:off x="3239862" y="4911089"/>
              <a:ext cx="1295399" cy="0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Microsoft Sans Serif"/>
                <a:cs typeface="Microsoft Sans Serif"/>
              </a:endParaRPr>
            </a:p>
          </p:txBody>
        </p:sp>
        <p:sp>
          <p:nvSpPr>
            <p:cNvPr id="122" name="Line 70"/>
            <p:cNvSpPr>
              <a:spLocks noChangeShapeType="1"/>
            </p:cNvSpPr>
            <p:nvPr/>
          </p:nvSpPr>
          <p:spPr bwMode="auto">
            <a:xfrm rot="10800000" flipH="1">
              <a:off x="3239859" y="4895850"/>
              <a:ext cx="0" cy="548640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Microsoft Sans Serif"/>
                <a:cs typeface="Microsoft Sans Serif"/>
              </a:endParaRPr>
            </a:p>
          </p:txBody>
        </p:sp>
        <p:grpSp>
          <p:nvGrpSpPr>
            <p:cNvPr id="17488" name="Group 17487"/>
            <p:cNvGrpSpPr/>
            <p:nvPr/>
          </p:nvGrpSpPr>
          <p:grpSpPr>
            <a:xfrm>
              <a:off x="3200400" y="5638800"/>
              <a:ext cx="1344168" cy="342900"/>
              <a:chOff x="3200400" y="5638800"/>
              <a:chExt cx="1344168" cy="342900"/>
            </a:xfrm>
          </p:grpSpPr>
          <p:cxnSp>
            <p:nvCxnSpPr>
              <p:cNvPr id="146" name="Straight Connector 145"/>
              <p:cNvCxnSpPr/>
              <p:nvPr/>
            </p:nvCxnSpPr>
            <p:spPr bwMode="auto">
              <a:xfrm>
                <a:off x="3200400" y="5813286"/>
                <a:ext cx="1344168" cy="0"/>
              </a:xfrm>
              <a:prstGeom prst="line">
                <a:avLst/>
              </a:prstGeom>
              <a:solidFill>
                <a:srgbClr val="FFFF99"/>
              </a:solidFill>
              <a:ln w="12700" cap="flat" cmpd="sng" algn="ctr">
                <a:solidFill>
                  <a:srgbClr val="3366FF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08" name="Rectangle 80"/>
              <p:cNvSpPr>
                <a:spLocks/>
              </p:cNvSpPr>
              <p:nvPr/>
            </p:nvSpPr>
            <p:spPr bwMode="auto">
              <a:xfrm>
                <a:off x="3374886" y="5638800"/>
                <a:ext cx="990600" cy="3429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/>
            </p:spPr>
            <p:txBody>
              <a:bodyPr lIns="0" tIns="0" rIns="40639" bIns="0" anchor="ctr"/>
              <a:lstStyle/>
              <a:p>
                <a:pPr marL="39688" algn="ctr"/>
                <a:r>
                  <a:rPr lang="en-US" sz="1000" b="1" i="1" dirty="0" smtClean="0">
                    <a:solidFill>
                      <a:srgbClr val="3366FF"/>
                    </a:solidFill>
                    <a:latin typeface="Microsoft Sans Serif"/>
                    <a:cs typeface="Microsoft Sans Serif"/>
                  </a:rPr>
                  <a:t>photons in</a:t>
                </a:r>
              </a:p>
              <a:p>
                <a:pPr marL="39688" algn="ctr"/>
                <a:r>
                  <a:rPr lang="en-US" sz="1000" b="1" i="1" dirty="0" smtClean="0">
                    <a:solidFill>
                      <a:srgbClr val="3366FF"/>
                    </a:solidFill>
                    <a:latin typeface="Microsoft Sans Serif"/>
                    <a:cs typeface="Microsoft Sans Serif"/>
                    <a:sym typeface="Wingdings"/>
                  </a:rPr>
                  <a:t>digital signal out</a:t>
                </a:r>
              </a:p>
            </p:txBody>
          </p:sp>
        </p:grpSp>
      </p:grpSp>
      <p:grpSp>
        <p:nvGrpSpPr>
          <p:cNvPr id="17494" name="Group 17493"/>
          <p:cNvGrpSpPr/>
          <p:nvPr/>
        </p:nvGrpSpPr>
        <p:grpSpPr>
          <a:xfrm>
            <a:off x="4495800" y="5922615"/>
            <a:ext cx="4419600" cy="342900"/>
            <a:chOff x="4495800" y="5922615"/>
            <a:chExt cx="4419600" cy="342900"/>
          </a:xfrm>
        </p:grpSpPr>
        <p:cxnSp>
          <p:nvCxnSpPr>
            <p:cNvPr id="150" name="Straight Connector 149"/>
            <p:cNvCxnSpPr/>
            <p:nvPr/>
          </p:nvCxnSpPr>
          <p:spPr bwMode="auto">
            <a:xfrm>
              <a:off x="4495800" y="6096000"/>
              <a:ext cx="4419600" cy="0"/>
            </a:xfrm>
            <a:prstGeom prst="line">
              <a:avLst/>
            </a:prstGeom>
            <a:solidFill>
              <a:srgbClr val="FFFF99"/>
            </a:solidFill>
            <a:ln w="12700" cap="flat" cmpd="sng" algn="ctr">
              <a:solidFill>
                <a:srgbClr val="FF8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0" name="Rectangle 80"/>
            <p:cNvSpPr>
              <a:spLocks/>
            </p:cNvSpPr>
            <p:nvPr/>
          </p:nvSpPr>
          <p:spPr bwMode="auto">
            <a:xfrm>
              <a:off x="5410200" y="5922615"/>
              <a:ext cx="2743200" cy="342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lIns="0" tIns="0" rIns="40639" bIns="0" anchor="ctr"/>
            <a:lstStyle/>
            <a:p>
              <a:pPr marL="39688" algn="ctr"/>
              <a:r>
                <a:rPr lang="en-US" sz="1400" b="1" i="1" dirty="0" smtClean="0">
                  <a:solidFill>
                    <a:srgbClr val="FF8000"/>
                  </a:solidFill>
                  <a:latin typeface="Microsoft Sans Serif"/>
                  <a:cs typeface="Microsoft Sans Serif"/>
                </a:rPr>
                <a:t>Training, Integration &amp; Installation</a:t>
              </a:r>
            </a:p>
          </p:txBody>
        </p:sp>
      </p:grpSp>
      <p:grpSp>
        <p:nvGrpSpPr>
          <p:cNvPr id="17498" name="Group 17497"/>
          <p:cNvGrpSpPr/>
          <p:nvPr/>
        </p:nvGrpSpPr>
        <p:grpSpPr>
          <a:xfrm>
            <a:off x="6764110" y="877109"/>
            <a:ext cx="1517649" cy="3212291"/>
            <a:chOff x="6764110" y="877109"/>
            <a:chExt cx="1517649" cy="3212291"/>
          </a:xfrm>
        </p:grpSpPr>
        <p:sp>
          <p:nvSpPr>
            <p:cNvPr id="130" name="Rectangle 80"/>
            <p:cNvSpPr>
              <a:spLocks/>
            </p:cNvSpPr>
            <p:nvPr/>
          </p:nvSpPr>
          <p:spPr bwMode="auto">
            <a:xfrm>
              <a:off x="6797040" y="877109"/>
              <a:ext cx="1280160" cy="140889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40639" bIns="0" anchor="ctr"/>
            <a:lstStyle/>
            <a:p>
              <a:pPr marL="39688"/>
              <a:r>
                <a:rPr lang="en-US" sz="1400" dirty="0" smtClean="0">
                  <a:solidFill>
                    <a:schemeClr val="tx1"/>
                  </a:solidFill>
                  <a:latin typeface="Microsoft Sans Serif"/>
                  <a:cs typeface="Microsoft Sans Serif"/>
                </a:rPr>
                <a:t>Camera Systems</a:t>
              </a:r>
              <a:endParaRPr lang="en-US" sz="1000" dirty="0">
                <a:solidFill>
                  <a:schemeClr val="tx1"/>
                </a:solidFill>
                <a:latin typeface="Microsoft Sans Serif"/>
                <a:cs typeface="Microsoft Sans Serif"/>
              </a:endParaRPr>
            </a:p>
            <a:p>
              <a:pPr marL="39688">
                <a:buClr>
                  <a:srgbClr val="000000"/>
                </a:buClr>
                <a:buSzPct val="100000"/>
                <a:buFont typeface="Arial" charset="0"/>
                <a:buChar char="•"/>
              </a:pPr>
              <a:r>
                <a:rPr lang="en-US" sz="1000" dirty="0" err="1" smtClean="0">
                  <a:solidFill>
                    <a:schemeClr val="tx1"/>
                  </a:solidFill>
                  <a:latin typeface="Microsoft Sans Serif"/>
                  <a:cs typeface="Microsoft Sans Serif"/>
                </a:rPr>
                <a:t>Stirling</a:t>
              </a:r>
              <a:r>
                <a:rPr lang="en-US" sz="1000" dirty="0" smtClean="0">
                  <a:solidFill>
                    <a:schemeClr val="tx1"/>
                  </a:solidFill>
                  <a:latin typeface="Microsoft Sans Serif"/>
                  <a:cs typeface="Microsoft Sans Serif"/>
                </a:rPr>
                <a:t> Cooler Cryostat</a:t>
              </a:r>
            </a:p>
            <a:p>
              <a:pPr marL="39688">
                <a:buClr>
                  <a:srgbClr val="000000"/>
                </a:buClr>
                <a:buSzPct val="100000"/>
                <a:buFont typeface="Arial" charset="0"/>
                <a:buChar char="•"/>
              </a:pPr>
              <a:r>
                <a:rPr lang="en-US" sz="1000" dirty="0" smtClean="0">
                  <a:solidFill>
                    <a:schemeClr val="tx1"/>
                  </a:solidFill>
                  <a:latin typeface="Microsoft Sans Serif"/>
                  <a:cs typeface="Microsoft Sans Serif"/>
                </a:rPr>
                <a:t>Lab instrumentation</a:t>
              </a:r>
              <a:endParaRPr lang="en-US" sz="1000" dirty="0">
                <a:solidFill>
                  <a:schemeClr val="tx1"/>
                </a:solidFill>
                <a:latin typeface="Microsoft Sans Serif"/>
                <a:cs typeface="Microsoft Sans Serif"/>
              </a:endParaRPr>
            </a:p>
          </p:txBody>
        </p:sp>
        <p:pic>
          <p:nvPicPr>
            <p:cNvPr id="115" name="Picture 1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1800" y="2057400"/>
              <a:ext cx="768096" cy="91440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" name="Picture 1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9792" y="2057400"/>
              <a:ext cx="501361" cy="914400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5" name="Line 28"/>
            <p:cNvSpPr>
              <a:spLocks noChangeShapeType="1"/>
            </p:cNvSpPr>
            <p:nvPr/>
          </p:nvSpPr>
          <p:spPr bwMode="auto">
            <a:xfrm rot="10800000" flipH="1">
              <a:off x="6772999" y="3003550"/>
              <a:ext cx="1508760" cy="0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Microsoft Sans Serif"/>
                <a:cs typeface="Microsoft Sans Serif"/>
              </a:endParaRPr>
            </a:p>
          </p:txBody>
        </p:sp>
        <p:sp>
          <p:nvSpPr>
            <p:cNvPr id="126" name="Line 70"/>
            <p:cNvSpPr>
              <a:spLocks noChangeShapeType="1"/>
            </p:cNvSpPr>
            <p:nvPr/>
          </p:nvSpPr>
          <p:spPr bwMode="auto">
            <a:xfrm rot="10800000" flipH="1">
              <a:off x="6764110" y="2992120"/>
              <a:ext cx="0" cy="1097280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Microsoft Sans Serif"/>
                <a:cs typeface="Microsoft Sans Serif"/>
              </a:endParaRPr>
            </a:p>
          </p:txBody>
        </p:sp>
      </p:grpSp>
      <p:grpSp>
        <p:nvGrpSpPr>
          <p:cNvPr id="17493" name="Group 17492"/>
          <p:cNvGrpSpPr/>
          <p:nvPr/>
        </p:nvGrpSpPr>
        <p:grpSpPr>
          <a:xfrm>
            <a:off x="4495800" y="5029200"/>
            <a:ext cx="4419600" cy="342900"/>
            <a:chOff x="4495800" y="5029200"/>
            <a:chExt cx="4419600" cy="342900"/>
          </a:xfrm>
        </p:grpSpPr>
        <p:cxnSp>
          <p:nvCxnSpPr>
            <p:cNvPr id="148" name="Straight Connector 147"/>
            <p:cNvCxnSpPr/>
            <p:nvPr/>
          </p:nvCxnSpPr>
          <p:spPr bwMode="auto">
            <a:xfrm>
              <a:off x="4495800" y="5202585"/>
              <a:ext cx="4419600" cy="0"/>
            </a:xfrm>
            <a:prstGeom prst="line">
              <a:avLst/>
            </a:prstGeom>
            <a:solidFill>
              <a:srgbClr val="FFFF99"/>
            </a:solidFill>
            <a:ln w="12700" cap="flat" cmpd="sng" algn="ctr">
              <a:solidFill>
                <a:srgbClr val="3366FF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0" name="Rectangle 80"/>
            <p:cNvSpPr>
              <a:spLocks/>
            </p:cNvSpPr>
            <p:nvPr/>
          </p:nvSpPr>
          <p:spPr bwMode="auto">
            <a:xfrm>
              <a:off x="6151215" y="5029200"/>
              <a:ext cx="1143000" cy="342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0" tIns="0" rIns="40639" bIns="0" anchor="ctr"/>
            <a:lstStyle/>
            <a:p>
              <a:pPr marL="39688" algn="ctr"/>
              <a:r>
                <a:rPr lang="en-US" sz="1000" b="1" i="1" dirty="0" smtClean="0">
                  <a:solidFill>
                    <a:srgbClr val="3366FF"/>
                  </a:solidFill>
                  <a:latin typeface="Microsoft Sans Serif"/>
                  <a:cs typeface="Microsoft Sans Serif"/>
                </a:rPr>
                <a:t>photons in</a:t>
              </a:r>
              <a:endParaRPr lang="en-US" sz="1000" b="1" i="1" dirty="0" smtClean="0">
                <a:solidFill>
                  <a:srgbClr val="3366FF"/>
                </a:solidFill>
                <a:latin typeface="Microsoft Sans Serif"/>
                <a:cs typeface="Microsoft Sans Serif"/>
                <a:sym typeface="Wingdings"/>
              </a:endParaRPr>
            </a:p>
            <a:p>
              <a:pPr marL="39688" algn="ctr"/>
              <a:r>
                <a:rPr lang="en-US" sz="1000" b="1" i="1" dirty="0" smtClean="0">
                  <a:solidFill>
                    <a:srgbClr val="3366FF"/>
                  </a:solidFill>
                  <a:latin typeface="Microsoft Sans Serif"/>
                  <a:cs typeface="Microsoft Sans Serif"/>
                  <a:sym typeface="Wingdings"/>
                </a:rPr>
                <a:t>FITS files out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526477" y="914400"/>
            <a:ext cx="2249424" cy="4013200"/>
            <a:chOff x="4526477" y="914400"/>
            <a:chExt cx="2249424" cy="4013200"/>
          </a:xfrm>
        </p:grpSpPr>
        <p:sp>
          <p:nvSpPr>
            <p:cNvPr id="124" name="Line 70"/>
            <p:cNvSpPr>
              <a:spLocks noChangeShapeType="1"/>
            </p:cNvSpPr>
            <p:nvPr/>
          </p:nvSpPr>
          <p:spPr bwMode="auto">
            <a:xfrm rot="10800000" flipH="1">
              <a:off x="4535259" y="4104640"/>
              <a:ext cx="0" cy="822960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Microsoft Sans Serif"/>
                <a:cs typeface="Microsoft Sans Serif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4526477" y="914400"/>
              <a:ext cx="2249424" cy="3175000"/>
              <a:chOff x="4526477" y="914400"/>
              <a:chExt cx="2249424" cy="3175000"/>
            </a:xfrm>
          </p:grpSpPr>
          <p:sp>
            <p:nvSpPr>
              <p:cNvPr id="123" name="Line 28"/>
              <p:cNvSpPr>
                <a:spLocks noChangeShapeType="1"/>
              </p:cNvSpPr>
              <p:nvPr/>
            </p:nvSpPr>
            <p:spPr bwMode="auto">
              <a:xfrm rot="10800000" flipH="1">
                <a:off x="4526477" y="4089400"/>
                <a:ext cx="2249424" cy="0"/>
              </a:xfrm>
              <a:prstGeom prst="line">
                <a:avLst/>
              </a:prstGeom>
              <a:noFill/>
              <a:ln w="28575">
                <a:solidFill>
                  <a:srgbClr val="33CC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114" name="Rectangle 80"/>
              <p:cNvSpPr>
                <a:spLocks/>
              </p:cNvSpPr>
              <p:nvPr/>
            </p:nvSpPr>
            <p:spPr bwMode="auto">
              <a:xfrm>
                <a:off x="5068661" y="914400"/>
                <a:ext cx="1280160" cy="17898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lIns="0" tIns="0" rIns="40639" bIns="0" anchor="ctr"/>
              <a:lstStyle/>
              <a:p>
                <a:pPr marL="39688"/>
                <a:r>
                  <a:rPr lang="en-US" sz="1400" dirty="0" smtClean="0">
                    <a:solidFill>
                      <a:schemeClr val="tx1"/>
                    </a:solidFill>
                    <a:latin typeface="Microsoft Sans Serif"/>
                    <a:cs typeface="Microsoft Sans Serif"/>
                  </a:rPr>
                  <a:t>SIDECAR ASIC Software &amp; Integration Team</a:t>
                </a:r>
                <a:endParaRPr lang="en-US" sz="1000" dirty="0">
                  <a:solidFill>
                    <a:schemeClr val="tx1"/>
                  </a:solidFill>
                  <a:latin typeface="Microsoft Sans Serif"/>
                  <a:cs typeface="Microsoft Sans Serif"/>
                </a:endParaRPr>
              </a:p>
              <a:p>
                <a:pPr marL="39688">
                  <a:buClr>
                    <a:srgbClr val="000000"/>
                  </a:buClr>
                  <a:buSzPct val="100000"/>
                  <a:buFont typeface="Arial" charset="0"/>
                  <a:buChar char="•"/>
                </a:pPr>
                <a:r>
                  <a:rPr lang="en-US" sz="1000" dirty="0" smtClean="0">
                    <a:solidFill>
                      <a:schemeClr val="tx1"/>
                    </a:solidFill>
                    <a:latin typeface="Microsoft Sans Serif"/>
                    <a:cs typeface="Microsoft Sans Serif"/>
                  </a:rPr>
                  <a:t>Software solutions</a:t>
                </a:r>
              </a:p>
              <a:p>
                <a:pPr marL="39688">
                  <a:buClr>
                    <a:srgbClr val="000000"/>
                  </a:buClr>
                  <a:buSzPct val="100000"/>
                  <a:buFont typeface="Arial" charset="0"/>
                  <a:buChar char="•"/>
                </a:pPr>
                <a:r>
                  <a:rPr lang="en-US" sz="1000" dirty="0" smtClean="0">
                    <a:solidFill>
                      <a:schemeClr val="tx1"/>
                    </a:solidFill>
                    <a:latin typeface="Microsoft Sans Serif"/>
                    <a:cs typeface="Microsoft Sans Serif"/>
                  </a:rPr>
                  <a:t>Dedicated customer interfaces</a:t>
                </a:r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4648200" y="3276600"/>
                <a:ext cx="685800" cy="685800"/>
              </a:xfrm>
              <a:prstGeom prst="rect">
                <a:avLst/>
              </a:prstGeom>
            </p:spPr>
          </p:pic>
          <p:pic>
            <p:nvPicPr>
              <p:cNvPr id="97282" name="Picture 2" descr="C:\Documents and Settings\rblank\My Documents\D540 - A&amp;CS\_PROGRAMS\2T043 - 85530 - H2RG GBA Product Pool - 2011 - 2013\10 Years GBA\photo 1.JPG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009" t="23378" r="13720" b="8954"/>
              <a:stretch/>
            </p:blipFill>
            <p:spPr bwMode="auto">
              <a:xfrm>
                <a:off x="5403489" y="3104355"/>
                <a:ext cx="1302111" cy="914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69" name="Picture 3" descr="http://www.sdw2013.org/images/logo08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400800"/>
            <a:ext cx="457200" cy="38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Slide Number Placeholder 42"/>
          <p:cNvSpPr txBox="1">
            <a:spLocks/>
          </p:cNvSpPr>
          <p:nvPr/>
        </p:nvSpPr>
        <p:spPr>
          <a:xfrm>
            <a:off x="-76200" y="6564313"/>
            <a:ext cx="457200" cy="293687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algn="ctr"/>
            <a:fld id="{804C01E0-5EC5-4C54-BF15-108B08F7AA0D}" type="slidenum">
              <a:rPr lang="en-US" smtClean="0">
                <a:latin typeface="Microsoft Sans Serif"/>
                <a:cs typeface="Microsoft Sans Serif"/>
              </a:rPr>
              <a:pPr algn="ctr"/>
              <a:t>11</a:t>
            </a:fld>
            <a:endParaRPr lang="en-US" dirty="0"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4644303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11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305800" cy="609600"/>
          </a:xfrm>
        </p:spPr>
        <p:txBody>
          <a:bodyPr rIns="81279"/>
          <a:lstStyle/>
          <a:p>
            <a:pPr eaLnBrk="1" hangingPunct="1">
              <a:defRPr/>
            </a:pPr>
            <a:r>
              <a:rPr lang="en-US" b="1" kern="1200" dirty="0" smtClean="0">
                <a:sym typeface="Impact" charset="0"/>
              </a:rPr>
              <a:t>H4RG-15 Focal Plane Development</a:t>
            </a:r>
          </a:p>
        </p:txBody>
      </p:sp>
      <p:grpSp>
        <p:nvGrpSpPr>
          <p:cNvPr id="2" name="Group 46"/>
          <p:cNvGrpSpPr>
            <a:grpSpLocks noChangeAspect="1"/>
          </p:cNvGrpSpPr>
          <p:nvPr/>
        </p:nvGrpSpPr>
        <p:grpSpPr bwMode="auto">
          <a:xfrm>
            <a:off x="381000" y="914400"/>
            <a:ext cx="2697163" cy="5394325"/>
            <a:chOff x="3984" y="527"/>
            <a:chExt cx="1584" cy="3169"/>
          </a:xfrm>
        </p:grpSpPr>
        <p:sp>
          <p:nvSpPr>
            <p:cNvPr id="174101" name="Rectangle 36"/>
            <p:cNvSpPr>
              <a:spLocks/>
            </p:cNvSpPr>
            <p:nvPr/>
          </p:nvSpPr>
          <p:spPr bwMode="auto">
            <a:xfrm>
              <a:off x="3984" y="527"/>
              <a:ext cx="1584" cy="3169"/>
            </a:xfrm>
            <a:prstGeom prst="rect">
              <a:avLst/>
            </a:prstGeom>
            <a:solidFill>
              <a:srgbClr val="996633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 sz="1400" b="1">
                <a:latin typeface="Arial Narrow" pitchFamily="34" charset="0"/>
                <a:cs typeface="+mn-cs"/>
              </a:endParaRPr>
            </a:p>
          </p:txBody>
        </p:sp>
        <p:pic>
          <p:nvPicPr>
            <p:cNvPr id="174102" name="Picture 37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39" y="1823"/>
              <a:ext cx="147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03" name="Picture 39"/>
            <p:cNvPicPr>
              <a:picLocks noChangeArrowheads="1"/>
            </p:cNvPicPr>
            <p:nvPr/>
          </p:nvPicPr>
          <p:blipFill>
            <a:blip r:embed="rId4" cstate="print"/>
            <a:srcRect l="7635" t="7420" r="7635" b="1978"/>
            <a:stretch>
              <a:fillRect/>
            </a:stretch>
          </p:blipFill>
          <p:spPr bwMode="auto">
            <a:xfrm>
              <a:off x="4023" y="1199"/>
              <a:ext cx="720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04" name="Picture 40"/>
            <p:cNvPicPr>
              <a:picLocks noChangeArrowheads="1"/>
            </p:cNvPicPr>
            <p:nvPr/>
          </p:nvPicPr>
          <p:blipFill>
            <a:blip r:embed="rId5" cstate="print"/>
            <a:srcRect l="8447" t="6897" r="6718" b="2011"/>
            <a:stretch>
              <a:fillRect/>
            </a:stretch>
          </p:blipFill>
          <p:spPr bwMode="auto">
            <a:xfrm>
              <a:off x="4786" y="1199"/>
              <a:ext cx="725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05" name="Picture 41"/>
            <p:cNvPicPr>
              <a:picLocks noChangeArrowheads="1"/>
            </p:cNvPicPr>
            <p:nvPr/>
          </p:nvPicPr>
          <p:blipFill>
            <a:blip r:embed="rId6" cstate="print"/>
            <a:srcRect l="28084"/>
            <a:stretch>
              <a:fillRect/>
            </a:stretch>
          </p:blipFill>
          <p:spPr bwMode="auto">
            <a:xfrm>
              <a:off x="4887" y="2447"/>
              <a:ext cx="623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06" name="Picture 42"/>
            <p:cNvPicPr>
              <a:picLocks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030" y="2447"/>
              <a:ext cx="809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07" name="Picture 43"/>
            <p:cNvPicPr>
              <a:picLocks noChangeArrowheads="1"/>
            </p:cNvPicPr>
            <p:nvPr/>
          </p:nvPicPr>
          <p:blipFill>
            <a:blip r:embed="rId8" cstate="print"/>
            <a:srcRect l="10725" t="24875"/>
            <a:stretch>
              <a:fillRect/>
            </a:stretch>
          </p:blipFill>
          <p:spPr bwMode="auto">
            <a:xfrm>
              <a:off x="4032" y="575"/>
              <a:ext cx="1488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08" name="Picture 44"/>
            <p:cNvPicPr>
              <a:picLocks noChangeAspect="1" noChangeArrowheads="1"/>
            </p:cNvPicPr>
            <p:nvPr/>
          </p:nvPicPr>
          <p:blipFill>
            <a:blip r:embed="rId9" cstate="print"/>
            <a:srcRect l="11430" t="1482" r="11526"/>
            <a:stretch>
              <a:fillRect/>
            </a:stretch>
          </p:blipFill>
          <p:spPr bwMode="auto">
            <a:xfrm>
              <a:off x="4022" y="3068"/>
              <a:ext cx="683" cy="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09" name="Picture 45"/>
            <p:cNvPicPr>
              <a:picLocks noChangeAspect="1" noChangeArrowheads="1"/>
            </p:cNvPicPr>
            <p:nvPr/>
          </p:nvPicPr>
          <p:blipFill>
            <a:blip r:embed="rId10" cstate="print"/>
            <a:srcRect l="47787" t="11273" r="19635" b="11055"/>
            <a:stretch>
              <a:fillRect/>
            </a:stretch>
          </p:blipFill>
          <p:spPr bwMode="auto">
            <a:xfrm>
              <a:off x="4752" y="3072"/>
              <a:ext cx="768" cy="5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311525" y="2276475"/>
            <a:ext cx="5184775" cy="4281488"/>
            <a:chOff x="3311525" y="2352675"/>
            <a:chExt cx="5184775" cy="4282135"/>
          </a:xfrm>
        </p:grpSpPr>
        <p:grpSp>
          <p:nvGrpSpPr>
            <p:cNvPr id="4" name="Group 4"/>
            <p:cNvGrpSpPr>
              <a:grpSpLocks/>
            </p:cNvGrpSpPr>
            <p:nvPr/>
          </p:nvGrpSpPr>
          <p:grpSpPr bwMode="auto">
            <a:xfrm>
              <a:off x="6210300" y="2352675"/>
              <a:ext cx="2286000" cy="4124325"/>
              <a:chOff x="6210300" y="2352675"/>
              <a:chExt cx="2286000" cy="4124325"/>
            </a:xfrm>
          </p:grpSpPr>
          <p:pic>
            <p:nvPicPr>
              <p:cNvPr id="174097" name="Picture 23"/>
              <p:cNvPicPr>
                <a:picLocks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6362700" y="4648200"/>
                <a:ext cx="1981200" cy="1446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4098" name="Picture 24"/>
              <p:cNvPicPr>
                <a:picLocks noChangeArrowheads="1"/>
              </p:cNvPicPr>
              <p:nvPr/>
            </p:nvPicPr>
            <p:blipFill>
              <a:blip r:embed="rId12" cstate="print"/>
              <a:srcRect b="6068"/>
              <a:stretch>
                <a:fillRect/>
              </a:stretch>
            </p:blipFill>
            <p:spPr bwMode="auto">
              <a:xfrm>
                <a:off x="6286500" y="2352675"/>
                <a:ext cx="2133600" cy="1609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4099" name="Rectangle 25"/>
              <p:cNvSpPr>
                <a:spLocks/>
              </p:cNvSpPr>
              <p:nvPr/>
            </p:nvSpPr>
            <p:spPr bwMode="auto">
              <a:xfrm>
                <a:off x="6273800" y="4038600"/>
                <a:ext cx="2159000" cy="355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40639" bIns="0"/>
              <a:lstStyle/>
              <a:p>
                <a:pPr marL="39688" algn="ctr"/>
                <a:r>
                  <a:rPr lang="en-US" sz="1000" b="1">
                    <a:latin typeface="Calibri" pitchFamily="34" charset="0"/>
                    <a:cs typeface="+mn-cs"/>
                    <a:sym typeface="Arial Narrow" pitchFamily="34" charset="0"/>
                  </a:rPr>
                  <a:t>200 mm Silicon CMOS wafer with four</a:t>
                </a:r>
              </a:p>
              <a:p>
                <a:pPr marL="39688" algn="ctr"/>
                <a:r>
                  <a:rPr lang="en-US" sz="1000" b="1">
                    <a:latin typeface="Calibri" pitchFamily="34" charset="0"/>
                    <a:cs typeface="+mn-cs"/>
                    <a:sym typeface="Arial Narrow" pitchFamily="34" charset="0"/>
                  </a:rPr>
                  <a:t>H4RG-15 ROIC die</a:t>
                </a:r>
              </a:p>
            </p:txBody>
          </p:sp>
          <p:sp>
            <p:nvSpPr>
              <p:cNvPr id="174100" name="Rectangle 26"/>
              <p:cNvSpPr>
                <a:spLocks/>
              </p:cNvSpPr>
              <p:nvPr/>
            </p:nvSpPr>
            <p:spPr bwMode="auto">
              <a:xfrm>
                <a:off x="6210300" y="6121400"/>
                <a:ext cx="2286000" cy="355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40639" bIns="0"/>
              <a:lstStyle/>
              <a:p>
                <a:pPr marL="39688" algn="ctr"/>
                <a:r>
                  <a:rPr lang="en-US" sz="1000" b="1">
                    <a:latin typeface="Calibri" pitchFamily="34" charset="0"/>
                    <a:cs typeface="+mn-cs"/>
                    <a:sym typeface="Arial Narrow" pitchFamily="34" charset="0"/>
                  </a:rPr>
                  <a:t>H4RG-15 dummy hybrid array on SiC with SIDECAR ASIC in next-generation package</a:t>
                </a:r>
              </a:p>
            </p:txBody>
          </p:sp>
        </p:grpSp>
        <p:sp>
          <p:nvSpPr>
            <p:cNvPr id="174093" name="Rectangle 17"/>
            <p:cNvSpPr>
              <a:spLocks/>
            </p:cNvSpPr>
            <p:nvPr/>
          </p:nvSpPr>
          <p:spPr bwMode="auto">
            <a:xfrm>
              <a:off x="3311525" y="2955925"/>
              <a:ext cx="2479675" cy="1793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40639" bIns="0"/>
            <a:lstStyle/>
            <a:p>
              <a:pPr marL="152400" indent="-112713">
                <a:spcBef>
                  <a:spcPts val="100"/>
                </a:spcBef>
                <a:buClr>
                  <a:srgbClr val="000000"/>
                </a:buClr>
                <a:buSzPct val="100000"/>
                <a:buFont typeface="Arial Narrow" pitchFamily="34" charset="0"/>
                <a:buChar char="•"/>
                <a:tabLst>
                  <a:tab pos="279400" algn="l"/>
                  <a:tab pos="558800" algn="l"/>
                  <a:tab pos="914400" algn="l"/>
                </a:tabLst>
              </a:pPr>
              <a:r>
                <a:rPr lang="en-US" sz="1400" b="1" dirty="0">
                  <a:latin typeface="Calibri" pitchFamily="34" charset="0"/>
                  <a:cs typeface="+mn-cs"/>
                  <a:sym typeface="Arial Narrow" pitchFamily="34" charset="0"/>
                </a:rPr>
                <a:t>Kicked off at Teledyne in December 2009</a:t>
              </a:r>
            </a:p>
            <a:p>
              <a:pPr marL="152400" indent="-112713">
                <a:spcBef>
                  <a:spcPts val="100"/>
                </a:spcBef>
                <a:buClr>
                  <a:srgbClr val="000000"/>
                </a:buClr>
                <a:buSzPct val="100000"/>
                <a:buFont typeface="Arial Narrow" pitchFamily="34" charset="0"/>
                <a:buChar char="•"/>
                <a:tabLst>
                  <a:tab pos="279400" algn="l"/>
                  <a:tab pos="558800" algn="l"/>
                  <a:tab pos="914400" algn="l"/>
                </a:tabLst>
              </a:pPr>
              <a:r>
                <a:rPr lang="en-US" sz="1400" b="1" dirty="0">
                  <a:latin typeface="Calibri" pitchFamily="34" charset="0"/>
                  <a:cs typeface="+mn-cs"/>
                  <a:sym typeface="Arial Narrow" pitchFamily="34" charset="0"/>
                </a:rPr>
                <a:t>First prototype arrays have been fabricated and tested</a:t>
              </a:r>
            </a:p>
            <a:p>
              <a:pPr marL="152400" indent="-112713">
                <a:spcBef>
                  <a:spcPts val="100"/>
                </a:spcBef>
                <a:buClr>
                  <a:srgbClr val="000000"/>
                </a:buClr>
                <a:buSzPct val="100000"/>
                <a:buFont typeface="Arial Narrow" pitchFamily="34" charset="0"/>
                <a:buChar char="•"/>
                <a:tabLst>
                  <a:tab pos="279400" algn="l"/>
                  <a:tab pos="558800" algn="l"/>
                  <a:tab pos="914400" algn="l"/>
                </a:tabLst>
              </a:pPr>
              <a:r>
                <a:rPr lang="en-US" sz="1400" b="1" dirty="0">
                  <a:latin typeface="Calibri" pitchFamily="34" charset="0"/>
                  <a:cs typeface="+mn-cs"/>
                  <a:sym typeface="Arial Narrow" pitchFamily="34" charset="0"/>
                </a:rPr>
                <a:t>On-sky evaluation in May - July 2012</a:t>
              </a:r>
            </a:p>
            <a:p>
              <a:pPr marL="152400" indent="-112713">
                <a:spcBef>
                  <a:spcPts val="100"/>
                </a:spcBef>
                <a:buClr>
                  <a:srgbClr val="000000"/>
                </a:buClr>
                <a:buSzPct val="100000"/>
                <a:buFont typeface="Arial Narrow" pitchFamily="34" charset="0"/>
                <a:buChar char="•"/>
                <a:tabLst>
                  <a:tab pos="279400" algn="l"/>
                  <a:tab pos="558800" algn="l"/>
                  <a:tab pos="914400" algn="l"/>
                </a:tabLst>
              </a:pPr>
              <a:r>
                <a:rPr lang="en-US" sz="1400" b="1" dirty="0">
                  <a:latin typeface="Calibri" pitchFamily="34" charset="0"/>
                  <a:cs typeface="+mn-cs"/>
                  <a:sym typeface="Arial Narrow" pitchFamily="34" charset="0"/>
                </a:rPr>
                <a:t>Pilot production </a:t>
              </a:r>
              <a:r>
                <a:rPr lang="en-US" sz="1400" b="1" dirty="0" smtClean="0">
                  <a:latin typeface="Calibri" pitchFamily="34" charset="0"/>
                  <a:cs typeface="+mn-cs"/>
                  <a:sym typeface="Arial Narrow" pitchFamily="34" charset="0"/>
                </a:rPr>
                <a:t>starting </a:t>
              </a:r>
              <a:r>
                <a:rPr lang="en-US" sz="1400" b="1" dirty="0">
                  <a:latin typeface="Calibri" pitchFamily="34" charset="0"/>
                  <a:cs typeface="+mn-cs"/>
                  <a:sym typeface="Arial Narrow" pitchFamily="34" charset="0"/>
                </a:rPr>
                <a:t>in </a:t>
              </a:r>
              <a:r>
                <a:rPr lang="en-US" sz="1400" b="1" dirty="0" smtClean="0">
                  <a:latin typeface="Calibri" pitchFamily="34" charset="0"/>
                  <a:cs typeface="+mn-cs"/>
                  <a:sym typeface="Arial Narrow" pitchFamily="34" charset="0"/>
                </a:rPr>
                <a:t>March 2013</a:t>
              </a:r>
              <a:endParaRPr lang="en-US" sz="1400" b="1" dirty="0">
                <a:latin typeface="Calibri" pitchFamily="34" charset="0"/>
                <a:cs typeface="+mn-cs"/>
                <a:sym typeface="Arial Narrow" pitchFamily="34" charset="0"/>
              </a:endParaRPr>
            </a:p>
          </p:txBody>
        </p:sp>
        <p:grpSp>
          <p:nvGrpSpPr>
            <p:cNvPr id="5" name="Group 6"/>
            <p:cNvGrpSpPr>
              <a:grpSpLocks/>
            </p:cNvGrpSpPr>
            <p:nvPr/>
          </p:nvGrpSpPr>
          <p:grpSpPr bwMode="auto">
            <a:xfrm>
              <a:off x="3544764" y="4876800"/>
              <a:ext cx="2202847" cy="1758010"/>
              <a:chOff x="3544764" y="4876800"/>
              <a:chExt cx="2202847" cy="1758010"/>
            </a:xfrm>
          </p:grpSpPr>
          <p:pic>
            <p:nvPicPr>
              <p:cNvPr id="174095" name="Picture 47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3778250" y="4876800"/>
                <a:ext cx="1544638" cy="1549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4096" name="TextBox 2"/>
              <p:cNvSpPr txBox="1">
                <a:spLocks noChangeArrowheads="1"/>
              </p:cNvSpPr>
              <p:nvPr/>
            </p:nvSpPr>
            <p:spPr bwMode="auto">
              <a:xfrm>
                <a:off x="3544764" y="6388589"/>
                <a:ext cx="2202847" cy="2462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000" b="1">
                    <a:latin typeface="Calibri" pitchFamily="34" charset="0"/>
                    <a:cs typeface="+mn-cs"/>
                  </a:rPr>
                  <a:t>Whirlpool Galaxy, ULBCam, May 2012</a:t>
                </a:r>
              </a:p>
            </p:txBody>
          </p:sp>
        </p:grp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3311525" y="914400"/>
            <a:ext cx="5451475" cy="1981200"/>
            <a:chOff x="3311525" y="990600"/>
            <a:chExt cx="5451475" cy="1981201"/>
          </a:xfrm>
        </p:grpSpPr>
        <p:grpSp>
          <p:nvGrpSpPr>
            <p:cNvPr id="7" name="Group 3"/>
            <p:cNvGrpSpPr>
              <a:grpSpLocks/>
            </p:cNvGrpSpPr>
            <p:nvPr/>
          </p:nvGrpSpPr>
          <p:grpSpPr bwMode="auto">
            <a:xfrm>
              <a:off x="3408363" y="990600"/>
              <a:ext cx="5354637" cy="1524000"/>
              <a:chOff x="3408363" y="990600"/>
              <a:chExt cx="5354637" cy="1524000"/>
            </a:xfrm>
          </p:grpSpPr>
          <p:sp>
            <p:nvSpPr>
              <p:cNvPr id="174087" name="Rectangle 10"/>
              <p:cNvSpPr>
                <a:spLocks/>
              </p:cNvSpPr>
              <p:nvPr/>
            </p:nvSpPr>
            <p:spPr bwMode="auto">
              <a:xfrm>
                <a:off x="5943600" y="990600"/>
                <a:ext cx="2819400" cy="1524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40639" bIns="0"/>
              <a:lstStyle/>
              <a:p>
                <a:pPr marL="152400" indent="-112713">
                  <a:spcBef>
                    <a:spcPts val="100"/>
                  </a:spcBef>
                  <a:buClr>
                    <a:srgbClr val="000000"/>
                  </a:buClr>
                  <a:buSzPct val="100000"/>
                  <a:buFont typeface="Arial Narrow" pitchFamily="34" charset="0"/>
                  <a:buChar char="•"/>
                  <a:tabLst>
                    <a:tab pos="279400" algn="l"/>
                    <a:tab pos="558800" algn="l"/>
                    <a:tab pos="914400" algn="l"/>
                  </a:tabLst>
                </a:pPr>
                <a:r>
                  <a:rPr lang="en-US" sz="1400" b="1">
                    <a:latin typeface="Calibri" pitchFamily="34" charset="0"/>
                    <a:cs typeface="+mn-cs"/>
                    <a:sym typeface="Arial Narrow" pitchFamily="34" charset="0"/>
                  </a:rPr>
                  <a:t>4096×4096, 15 µm pixel pitch FPA </a:t>
                </a:r>
              </a:p>
              <a:p>
                <a:pPr marL="152400" indent="-112713">
                  <a:spcBef>
                    <a:spcPts val="100"/>
                  </a:spcBef>
                  <a:buClr>
                    <a:srgbClr val="000000"/>
                  </a:buClr>
                  <a:buSzPct val="100000"/>
                  <a:buFont typeface="Arial Narrow" pitchFamily="34" charset="0"/>
                  <a:buChar char="•"/>
                  <a:tabLst>
                    <a:tab pos="279400" algn="l"/>
                    <a:tab pos="558800" algn="l"/>
                    <a:tab pos="914400" algn="l"/>
                  </a:tabLst>
                </a:pPr>
                <a:r>
                  <a:rPr lang="en-US" sz="1400" b="1">
                    <a:latin typeface="Calibri" pitchFamily="34" charset="0"/>
                    <a:cs typeface="+mn-cs"/>
                    <a:sym typeface="Arial Narrow" pitchFamily="34" charset="0"/>
                  </a:rPr>
                  <a:t>Significantly reduces price / pixel</a:t>
                </a:r>
              </a:p>
              <a:p>
                <a:pPr marL="152400" indent="-112713">
                  <a:spcBef>
                    <a:spcPts val="100"/>
                  </a:spcBef>
                  <a:buClr>
                    <a:srgbClr val="000000"/>
                  </a:buClr>
                  <a:buSzPct val="100000"/>
                  <a:buFont typeface="Arial Narrow" pitchFamily="34" charset="0"/>
                  <a:buChar char="•"/>
                  <a:tabLst>
                    <a:tab pos="279400" algn="l"/>
                    <a:tab pos="558800" algn="l"/>
                    <a:tab pos="914400" algn="l"/>
                  </a:tabLst>
                </a:pPr>
                <a:r>
                  <a:rPr lang="en-US" sz="1400" b="1">
                    <a:latin typeface="Calibri" pitchFamily="34" charset="0"/>
                    <a:cs typeface="+mn-cs"/>
                    <a:sym typeface="Arial Narrow" pitchFamily="34" charset="0"/>
                  </a:rPr>
                  <a:t>Maintain established H2RG performance</a:t>
                </a:r>
              </a:p>
            </p:txBody>
          </p:sp>
          <p:grpSp>
            <p:nvGrpSpPr>
              <p:cNvPr id="8" name="Group 2"/>
              <p:cNvGrpSpPr>
                <a:grpSpLocks/>
              </p:cNvGrpSpPr>
              <p:nvPr/>
            </p:nvGrpSpPr>
            <p:grpSpPr bwMode="auto">
              <a:xfrm>
                <a:off x="3408363" y="1038225"/>
                <a:ext cx="2286000" cy="1371600"/>
                <a:chOff x="3505200" y="990600"/>
                <a:chExt cx="2286000" cy="1371600"/>
              </a:xfrm>
            </p:grpSpPr>
            <p:pic>
              <p:nvPicPr>
                <p:cNvPr id="174089" name="Picture 20"/>
                <p:cNvPicPr>
                  <a:picLocks noChangeArrowheads="1"/>
                </p:cNvPicPr>
                <p:nvPr/>
              </p:nvPicPr>
              <p:blipFill>
                <a:blip r:embed="rId14" cstate="print"/>
                <a:srcRect l="598" t="11719" r="66214" b="83633"/>
                <a:stretch>
                  <a:fillRect/>
                </a:stretch>
              </p:blipFill>
              <p:spPr bwMode="auto">
                <a:xfrm>
                  <a:off x="3505200" y="990600"/>
                  <a:ext cx="2286000" cy="2555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74090" name="Picture 21"/>
                <p:cNvPicPr>
                  <a:picLocks noChangeArrowheads="1"/>
                </p:cNvPicPr>
                <p:nvPr/>
              </p:nvPicPr>
              <p:blipFill>
                <a:blip r:embed="rId15" cstate="print"/>
                <a:srcRect/>
                <a:stretch>
                  <a:fillRect/>
                </a:stretch>
              </p:blipFill>
              <p:spPr bwMode="auto">
                <a:xfrm>
                  <a:off x="3581400" y="1433513"/>
                  <a:ext cx="2133600" cy="4778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74091" name="Picture 1" descr="GLS Logo.JPG"/>
                <p:cNvPicPr>
                  <a:picLocks noChangeAspect="1"/>
                </p:cNvPicPr>
                <p:nvPr/>
              </p:nvPicPr>
              <p:blipFill>
                <a:blip r:embed="rId16" cstate="print"/>
                <a:srcRect/>
                <a:stretch>
                  <a:fillRect/>
                </a:stretch>
              </p:blipFill>
              <p:spPr bwMode="auto">
                <a:xfrm>
                  <a:off x="4265458" y="1970502"/>
                  <a:ext cx="765484" cy="3916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39" name="Rectangle 17"/>
            <p:cNvSpPr>
              <a:spLocks/>
            </p:cNvSpPr>
            <p:nvPr/>
          </p:nvSpPr>
          <p:spPr bwMode="auto">
            <a:xfrm>
              <a:off x="3311525" y="2514601"/>
              <a:ext cx="2479675" cy="45720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40639" bIns="0"/>
            <a:lstStyle/>
            <a:p>
              <a:pPr marL="152400" indent="-112713">
                <a:spcBef>
                  <a:spcPts val="100"/>
                </a:spcBef>
                <a:buClr>
                  <a:srgbClr val="000000"/>
                </a:buClr>
                <a:buSzPct val="100000"/>
                <a:buFont typeface="Arial Narrow" pitchFamily="34" charset="0"/>
                <a:buChar char="•"/>
                <a:tabLst>
                  <a:tab pos="279400" algn="l"/>
                  <a:tab pos="558800" algn="l"/>
                  <a:tab pos="914400" algn="l"/>
                </a:tabLst>
                <a:defRPr/>
              </a:pPr>
              <a:r>
                <a:rPr lang="en-US" sz="1400" b="1" dirty="0">
                  <a:latin typeface="Calibri" pitchFamily="34" charset="0"/>
                  <a:cs typeface="ＭＳ Ｐゴシック"/>
                  <a:sym typeface="Arial Narrow" pitchFamily="34" charset="0"/>
                </a:rPr>
                <a:t>Project funded by US National Science Foundation</a:t>
              </a:r>
            </a:p>
            <a:p>
              <a:pPr marL="39687">
                <a:spcBef>
                  <a:spcPts val="100"/>
                </a:spcBef>
                <a:buClr>
                  <a:srgbClr val="000000"/>
                </a:buClr>
                <a:buSzPct val="100000"/>
                <a:tabLst>
                  <a:tab pos="279400" algn="l"/>
                  <a:tab pos="558800" algn="l"/>
                  <a:tab pos="914400" algn="l"/>
                </a:tabLst>
                <a:defRPr/>
              </a:pPr>
              <a:endParaRPr lang="en-US" sz="1400" dirty="0">
                <a:latin typeface="Arial Narrow" pitchFamily="34" charset="0"/>
                <a:cs typeface="ＭＳ Ｐゴシック"/>
                <a:sym typeface="Arial Narrow" pitchFamily="34" charset="0"/>
              </a:endParaRPr>
            </a:p>
          </p:txBody>
        </p:sp>
      </p:grpSp>
      <p:pic>
        <p:nvPicPr>
          <p:cNvPr id="31" name="Picture 3" descr="http://www.sdw2013.org/images/logo08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400800"/>
            <a:ext cx="457200" cy="38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Slide Number Placeholder 42"/>
          <p:cNvSpPr txBox="1">
            <a:spLocks/>
          </p:cNvSpPr>
          <p:nvPr/>
        </p:nvSpPr>
        <p:spPr>
          <a:xfrm>
            <a:off x="4419600" y="6564313"/>
            <a:ext cx="457200" cy="293687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algn="ctr"/>
            <a:fld id="{804C01E0-5EC5-4C54-BF15-108B08F7AA0D}" type="slidenum">
              <a:rPr lang="en-US" smtClean="0">
                <a:latin typeface="Microsoft Sans Serif"/>
                <a:cs typeface="Microsoft Sans Serif"/>
              </a:rPr>
              <a:pPr algn="ctr"/>
              <a:t>12</a:t>
            </a:fld>
            <a:endParaRPr lang="en-US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Rectangle 2"/>
          <p:cNvSpPr>
            <a:spLocks noGrp="1" noChangeArrowheads="1"/>
          </p:cNvSpPr>
          <p:nvPr>
            <p:ph type="title"/>
          </p:nvPr>
        </p:nvSpPr>
        <p:spPr>
          <a:xfrm>
            <a:off x="358775" y="98425"/>
            <a:ext cx="8458200" cy="609600"/>
          </a:xfrm>
        </p:spPr>
        <p:txBody>
          <a:bodyPr/>
          <a:lstStyle/>
          <a:p>
            <a:pPr eaLnBrk="1" hangingPunct="1"/>
            <a:r>
              <a:rPr lang="en-US" smtClean="0"/>
              <a:t>Teledyne makes visible sensors also:  H4RG-10 HyViSI</a:t>
            </a:r>
          </a:p>
        </p:txBody>
      </p:sp>
      <p:sp>
        <p:nvSpPr>
          <p:cNvPr id="1781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3200400" cy="990600"/>
          </a:xfrm>
        </p:spPr>
        <p:txBody>
          <a:bodyPr/>
          <a:lstStyle/>
          <a:p>
            <a:pPr marL="228600" indent="-228600" defTabSz="576263" eaLnBrk="1" hangingPunct="1">
              <a:spcBef>
                <a:spcPct val="0"/>
              </a:spcBef>
            </a:pPr>
            <a:r>
              <a:rPr lang="en-US" sz="1600" smtClean="0"/>
              <a:t>4096</a:t>
            </a:r>
            <a:r>
              <a:rPr lang="en-US" sz="1600" b="0" smtClean="0"/>
              <a:t>×</a:t>
            </a:r>
            <a:r>
              <a:rPr lang="en-US" sz="1600" smtClean="0"/>
              <a:t>4096 pixels</a:t>
            </a:r>
          </a:p>
          <a:p>
            <a:pPr marL="228600" indent="-228600" defTabSz="576263" eaLnBrk="1" hangingPunct="1">
              <a:spcBef>
                <a:spcPct val="0"/>
              </a:spcBef>
            </a:pPr>
            <a:r>
              <a:rPr lang="en-US" sz="1600" smtClean="0"/>
              <a:t>10 micron pixel pitch</a:t>
            </a:r>
          </a:p>
          <a:p>
            <a:pPr marL="228600" indent="-228600" defTabSz="576263" eaLnBrk="1" hangingPunct="1">
              <a:spcBef>
                <a:spcPct val="0"/>
              </a:spcBef>
            </a:pPr>
            <a:r>
              <a:rPr lang="en-US" sz="1600" smtClean="0"/>
              <a:t>Silicon Hybrid CMOS on SiC pkg</a:t>
            </a:r>
          </a:p>
        </p:txBody>
      </p:sp>
      <p:pic>
        <p:nvPicPr>
          <p:cNvPr id="178179" name="Picture 4" descr="H4RG-10_frontback_inHand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944688"/>
            <a:ext cx="3276600" cy="194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0" name="Picture 6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958850"/>
            <a:ext cx="4814888" cy="300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1" name="Picture 6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4114800"/>
            <a:ext cx="4124325" cy="248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46"/>
          <p:cNvSpPr>
            <a:spLocks noChangeArrowheads="1"/>
          </p:cNvSpPr>
          <p:nvPr/>
        </p:nvSpPr>
        <p:spPr bwMode="auto">
          <a:xfrm>
            <a:off x="228600" y="4495800"/>
            <a:ext cx="36099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8600" indent="-228600">
              <a:lnSpc>
                <a:spcPct val="90000"/>
              </a:lnSpc>
              <a:spcBef>
                <a:spcPct val="5000"/>
              </a:spcBef>
              <a:buClr>
                <a:srgbClr val="0A57A5"/>
              </a:buClr>
              <a:buFont typeface="Times" pitchFamily="1" charset="0"/>
              <a:buChar char="•"/>
              <a:defRPr/>
            </a:pPr>
            <a:r>
              <a:rPr lang="en-US" sz="2000" b="1" dirty="0">
                <a:latin typeface="Calibri" pitchFamily="34" charset="0"/>
                <a:cs typeface="+mn-cs"/>
              </a:rPr>
              <a:t>Challenges:</a:t>
            </a:r>
          </a:p>
          <a:p>
            <a:pPr marL="685800" lvl="1" indent="-228600">
              <a:lnSpc>
                <a:spcPct val="90000"/>
              </a:lnSpc>
              <a:spcBef>
                <a:spcPct val="5000"/>
              </a:spcBef>
              <a:buClr>
                <a:srgbClr val="0A57A5"/>
              </a:buClr>
              <a:buFont typeface="Times" pitchFamily="1" charset="0"/>
              <a:buChar char="•"/>
              <a:defRPr/>
            </a:pPr>
            <a:r>
              <a:rPr lang="en-US" sz="1800" b="1" dirty="0">
                <a:latin typeface="Calibri" pitchFamily="34" charset="0"/>
                <a:cs typeface="+mn-cs"/>
              </a:rPr>
              <a:t>Charge Diffusion Crosstalk</a:t>
            </a:r>
          </a:p>
          <a:p>
            <a:pPr marL="685800" lvl="1" indent="-228600">
              <a:lnSpc>
                <a:spcPct val="90000"/>
              </a:lnSpc>
              <a:spcBef>
                <a:spcPct val="5000"/>
              </a:spcBef>
              <a:buClr>
                <a:srgbClr val="0A57A5"/>
              </a:buClr>
              <a:buFont typeface="Times" pitchFamily="1" charset="0"/>
              <a:buChar char="•"/>
              <a:defRPr/>
            </a:pPr>
            <a:r>
              <a:rPr lang="en-US" sz="1800" b="1" dirty="0" err="1">
                <a:latin typeface="Calibri" pitchFamily="34" charset="0"/>
                <a:cs typeface="+mn-cs"/>
              </a:rPr>
              <a:t>Interpixel</a:t>
            </a:r>
            <a:r>
              <a:rPr lang="en-US" sz="1800" b="1" dirty="0">
                <a:latin typeface="Calibri" pitchFamily="34" charset="0"/>
                <a:cs typeface="+mn-cs"/>
              </a:rPr>
              <a:t> Coupling Crosstalk</a:t>
            </a:r>
          </a:p>
          <a:p>
            <a:pPr marL="685800" lvl="1" indent="-228600">
              <a:lnSpc>
                <a:spcPct val="90000"/>
              </a:lnSpc>
              <a:spcBef>
                <a:spcPct val="5000"/>
              </a:spcBef>
              <a:buClr>
                <a:srgbClr val="0A57A5"/>
              </a:buClr>
              <a:buFont typeface="Times" pitchFamily="1" charset="0"/>
              <a:buChar char="•"/>
              <a:defRPr/>
            </a:pPr>
            <a:r>
              <a:rPr lang="en-US" sz="1800" b="1" dirty="0">
                <a:latin typeface="Calibri" pitchFamily="34" charset="0"/>
                <a:cs typeface="+mn-cs"/>
              </a:rPr>
              <a:t>Readout noise</a:t>
            </a:r>
          </a:p>
        </p:txBody>
      </p:sp>
      <p:pic>
        <p:nvPicPr>
          <p:cNvPr id="8" name="Picture 3" descr="http://www.sdw2013.org/images/logo0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400800"/>
            <a:ext cx="457200" cy="38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42"/>
          <p:cNvSpPr txBox="1">
            <a:spLocks/>
          </p:cNvSpPr>
          <p:nvPr/>
        </p:nvSpPr>
        <p:spPr>
          <a:xfrm>
            <a:off x="4419600" y="6564313"/>
            <a:ext cx="457200" cy="293687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algn="ctr"/>
            <a:fld id="{804C01E0-5EC5-4C54-BF15-108B08F7AA0D}" type="slidenum">
              <a:rPr lang="en-US" smtClean="0">
                <a:latin typeface="Microsoft Sans Serif"/>
                <a:cs typeface="Microsoft Sans Serif"/>
              </a:rPr>
              <a:pPr algn="ctr"/>
              <a:t>13</a:t>
            </a:fld>
            <a:endParaRPr lang="en-US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29" name="Picture 2" descr="http://neocam.ipac.caltech.edu/system/media_files/binaries/25/thumb/Graphic_R10.jpg?134040129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276600"/>
            <a:ext cx="350520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52400" y="0"/>
            <a:ext cx="8991600" cy="609600"/>
          </a:xfrm>
        </p:spPr>
        <p:txBody>
          <a:bodyPr/>
          <a:lstStyle/>
          <a:p>
            <a:pPr defTabSz="927100" eaLnBrk="1" hangingPunct="1"/>
            <a:r>
              <a:rPr lang="en-US" b="1" smtClean="0"/>
              <a:t>10 µm cutoff for NEOCam asteroid survey mission</a:t>
            </a:r>
          </a:p>
        </p:txBody>
      </p:sp>
      <p:sp>
        <p:nvSpPr>
          <p:cNvPr id="17613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1400" b="1">
              <a:latin typeface="Arial Narrow" pitchFamily="34" charset="0"/>
              <a:cs typeface="+mn-c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495800" y="838200"/>
          <a:ext cx="3962400" cy="1981198"/>
        </p:xfrm>
        <a:graphic>
          <a:graphicData uri="http://schemas.openxmlformats.org/drawingml/2006/table">
            <a:tbl>
              <a:tblPr>
                <a:effectLst>
                  <a:outerShdw sx="1000" sy="1000" algn="ctr" rotWithShape="0">
                    <a:srgbClr val="000000"/>
                  </a:outerShdw>
                </a:effectLst>
              </a:tblPr>
              <a:tblGrid>
                <a:gridCol w="3124200"/>
                <a:gridCol w="838200"/>
              </a:tblGrid>
              <a:tr h="249032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400" b="1" kern="50" dirty="0" smtClean="0">
                          <a:latin typeface="Calibri" pitchFamily="34" charset="0"/>
                          <a:ea typeface="Calibri"/>
                          <a:cs typeface="Calibri"/>
                        </a:rPr>
                        <a:t>Image</a:t>
                      </a:r>
                      <a:r>
                        <a:rPr lang="en-US" sz="1400" b="1" kern="50" baseline="0" dirty="0" smtClean="0">
                          <a:latin typeface="Calibri" pitchFamily="34" charset="0"/>
                          <a:ea typeface="Calibri"/>
                          <a:cs typeface="Calibri"/>
                        </a:rPr>
                        <a:t> Sensor Requirements</a:t>
                      </a:r>
                      <a:endParaRPr lang="en-US" sz="1400" b="1" kern="50" dirty="0">
                        <a:latin typeface="Calibri" pitchFamily="34" charset="0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US" sz="1100" kern="50" dirty="0"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349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kern="50" dirty="0">
                          <a:latin typeface="Calibri" pitchFamily="34" charset="0"/>
                          <a:ea typeface="Calibri"/>
                          <a:cs typeface="Calibri"/>
                        </a:rPr>
                        <a:t>Wavelength </a:t>
                      </a:r>
                      <a:r>
                        <a:rPr lang="en-US" sz="1200" kern="50" dirty="0" smtClean="0">
                          <a:latin typeface="Calibri" pitchFamily="34" charset="0"/>
                          <a:ea typeface="Calibri"/>
                          <a:cs typeface="Calibri"/>
                        </a:rPr>
                        <a:t>(µm</a:t>
                      </a:r>
                      <a:r>
                        <a:rPr lang="en-US" sz="1200" kern="50" dirty="0">
                          <a:latin typeface="Calibri" pitchFamily="34" charset="0"/>
                          <a:ea typeface="Calibri"/>
                          <a:cs typeface="Calibri"/>
                        </a:rPr>
                        <a:t>)</a:t>
                      </a:r>
                      <a:endParaRPr lang="en-US" sz="1100" kern="50" dirty="0">
                        <a:latin typeface="Calibri" pitchFamily="34" charset="0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kern="50">
                          <a:latin typeface="Calibri" pitchFamily="34" charset="0"/>
                          <a:ea typeface="Calibri"/>
                          <a:cs typeface="Calibri"/>
                        </a:rPr>
                        <a:t>6 – 10</a:t>
                      </a:r>
                      <a:endParaRPr lang="en-US" sz="1100" kern="50">
                        <a:latin typeface="Calibri" pitchFamily="34" charset="0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 anchorCtr="1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349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kern="50" dirty="0">
                          <a:latin typeface="Calibri" pitchFamily="34" charset="0"/>
                          <a:ea typeface="Calibri"/>
                          <a:cs typeface="Calibri"/>
                        </a:rPr>
                        <a:t>Operating temperature range (K)</a:t>
                      </a:r>
                      <a:endParaRPr lang="en-US" sz="1100" kern="50" dirty="0">
                        <a:latin typeface="Calibri" pitchFamily="34" charset="0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kern="50" dirty="0">
                          <a:latin typeface="Calibri" pitchFamily="34" charset="0"/>
                          <a:ea typeface="Calibri"/>
                          <a:cs typeface="Calibri"/>
                        </a:rPr>
                        <a:t>35 – 40 </a:t>
                      </a:r>
                      <a:endParaRPr lang="en-US" sz="1100" kern="50" dirty="0">
                        <a:latin typeface="Calibri" pitchFamily="34" charset="0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 anchorCtr="1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349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kern="50">
                          <a:latin typeface="Calibri" pitchFamily="34" charset="0"/>
                          <a:ea typeface="Calibri"/>
                          <a:cs typeface="Calibri"/>
                        </a:rPr>
                        <a:t>Integration time (s)</a:t>
                      </a:r>
                      <a:endParaRPr lang="en-US" sz="1100" kern="50">
                        <a:latin typeface="Calibri" pitchFamily="34" charset="0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kern="50">
                          <a:latin typeface="Calibri" pitchFamily="34" charset="0"/>
                          <a:ea typeface="Calibri"/>
                          <a:cs typeface="Calibri"/>
                        </a:rPr>
                        <a:t>10</a:t>
                      </a:r>
                      <a:endParaRPr lang="en-US" sz="1100" kern="50">
                        <a:latin typeface="Calibri" pitchFamily="34" charset="0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 anchorCtr="1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770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kern="50" dirty="0">
                          <a:latin typeface="Calibri" pitchFamily="34" charset="0"/>
                          <a:ea typeface="Calibri"/>
                          <a:cs typeface="Calibri"/>
                        </a:rPr>
                        <a:t>Dark current (e-/s/pixel)</a:t>
                      </a:r>
                      <a:endParaRPr lang="en-US" sz="1100" kern="50" dirty="0">
                        <a:latin typeface="Calibri" pitchFamily="34" charset="0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kern="50" dirty="0">
                          <a:latin typeface="Calibri" pitchFamily="34" charset="0"/>
                          <a:ea typeface="Calibri"/>
                          <a:cs typeface="Calibri"/>
                        </a:rPr>
                        <a:t>&lt;200</a:t>
                      </a:r>
                      <a:endParaRPr lang="en-US" sz="1100" kern="50" dirty="0">
                        <a:latin typeface="Calibri" pitchFamily="34" charset="0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 anchorCtr="1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349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kern="50">
                          <a:latin typeface="Calibri" pitchFamily="34" charset="0"/>
                          <a:ea typeface="Calibri"/>
                          <a:cs typeface="Calibri"/>
                        </a:rPr>
                        <a:t>Read noise (correlated double sample; e-)</a:t>
                      </a:r>
                      <a:endParaRPr lang="en-US" sz="1100" kern="50">
                        <a:latin typeface="Calibri" pitchFamily="34" charset="0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kern="50">
                          <a:latin typeface="Calibri" pitchFamily="34" charset="0"/>
                          <a:ea typeface="Calibri"/>
                          <a:cs typeface="Calibri"/>
                        </a:rPr>
                        <a:t>&lt;30</a:t>
                      </a:r>
                      <a:endParaRPr lang="en-US" sz="1100" kern="50">
                        <a:latin typeface="Calibri" pitchFamily="34" charset="0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 anchorCtr="1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349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kern="50" dirty="0">
                          <a:latin typeface="Calibri" pitchFamily="34" charset="0"/>
                          <a:ea typeface="Calibri"/>
                          <a:cs typeface="Calibri"/>
                        </a:rPr>
                        <a:t>Quantum efficiency (%)</a:t>
                      </a:r>
                      <a:endParaRPr lang="en-US" sz="1100" kern="50" dirty="0">
                        <a:latin typeface="Calibri" pitchFamily="34" charset="0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kern="50">
                          <a:latin typeface="Calibri" pitchFamily="34" charset="0"/>
                          <a:ea typeface="Calibri"/>
                          <a:cs typeface="Calibri"/>
                        </a:rPr>
                        <a:t>&gt;60</a:t>
                      </a:r>
                      <a:endParaRPr lang="en-US" sz="1100" kern="50">
                        <a:latin typeface="Calibri" pitchFamily="34" charset="0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 anchorCtr="1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349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kern="50" dirty="0">
                          <a:latin typeface="Calibri" pitchFamily="34" charset="0"/>
                          <a:ea typeface="Calibri"/>
                          <a:cs typeface="Calibri"/>
                        </a:rPr>
                        <a:t>Well depth (e-)</a:t>
                      </a:r>
                      <a:endParaRPr lang="en-US" sz="1100" kern="50" dirty="0">
                        <a:latin typeface="Calibri" pitchFamily="34" charset="0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kern="50" dirty="0">
                          <a:latin typeface="Calibri" pitchFamily="34" charset="0"/>
                          <a:ea typeface="Calibri"/>
                          <a:cs typeface="Calibri"/>
                        </a:rPr>
                        <a:t>&gt;</a:t>
                      </a:r>
                      <a:r>
                        <a:rPr lang="en-US" sz="1200" kern="50" dirty="0" smtClean="0">
                          <a:latin typeface="Calibri" pitchFamily="34" charset="0"/>
                          <a:ea typeface="Calibri"/>
                          <a:cs typeface="Calibri"/>
                        </a:rPr>
                        <a:t>45,000</a:t>
                      </a:r>
                      <a:endParaRPr lang="en-US" sz="1100" kern="50" dirty="0">
                        <a:latin typeface="Calibri" pitchFamily="34" charset="0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 anchorCtr="1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349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kern="50" dirty="0">
                          <a:latin typeface="Calibri" pitchFamily="34" charset="0"/>
                          <a:ea typeface="Calibri"/>
                          <a:cs typeface="Calibri"/>
                        </a:rPr>
                        <a:t>Pixel operability (%) (with all above properties)</a:t>
                      </a:r>
                      <a:endParaRPr lang="en-US" sz="1100" kern="50" dirty="0">
                        <a:latin typeface="Calibri" pitchFamily="34" charset="0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200" kern="50" dirty="0">
                          <a:latin typeface="Calibri" pitchFamily="34" charset="0"/>
                          <a:ea typeface="Calibri"/>
                          <a:cs typeface="Calibri"/>
                        </a:rPr>
                        <a:t>&gt;90</a:t>
                      </a:r>
                      <a:endParaRPr lang="en-US" sz="1100" kern="50" dirty="0">
                        <a:latin typeface="Calibri" pitchFamily="34" charset="0"/>
                        <a:ea typeface="Calibri"/>
                        <a:cs typeface="Calibri"/>
                      </a:endParaRPr>
                    </a:p>
                  </a:txBody>
                  <a:tcPr marL="68580" marR="68580" marT="0" marB="0" anchor="ctr" anchorCtr="1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7613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762000"/>
            <a:ext cx="3657600" cy="2235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109571" name="Picture 3" descr="fig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0" y="3048000"/>
            <a:ext cx="5476875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35" name="Picture 4" descr="http://neocam.ipac.caltech.edu/system/media_files/binaries/27/thumb/NEOCAM-2010-08-05.jpg?1340404724"/>
          <p:cNvPicPr>
            <a:picLocks noChangeAspect="1" noChangeArrowheads="1"/>
          </p:cNvPicPr>
          <p:nvPr/>
        </p:nvPicPr>
        <p:blipFill>
          <a:blip r:embed="rId6" cstate="print"/>
          <a:srcRect r="26154"/>
          <a:stretch>
            <a:fillRect/>
          </a:stretch>
        </p:blipFill>
        <p:spPr bwMode="auto">
          <a:xfrm>
            <a:off x="1828800" y="4495800"/>
            <a:ext cx="1828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C:\Users\rtdemers\Desktop\NEOCam_Teledyn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28800" y="3200400"/>
            <a:ext cx="1828801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152400" y="3886200"/>
            <a:ext cx="1600200" cy="1524000"/>
            <a:chOff x="152400" y="3886200"/>
            <a:chExt cx="1600200" cy="1524000"/>
          </a:xfrm>
        </p:grpSpPr>
        <p:sp>
          <p:nvSpPr>
            <p:cNvPr id="12" name="Rounded Rectangle 11"/>
            <p:cNvSpPr/>
            <p:nvPr/>
          </p:nvSpPr>
          <p:spPr bwMode="auto">
            <a:xfrm>
              <a:off x="152400" y="4572000"/>
              <a:ext cx="1447800" cy="838200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Microsoft Sans Serif"/>
                <a:ea typeface="ヒラギノ角ゴ ProN W3" charset="0"/>
                <a:cs typeface="Microsoft Sans Serif"/>
                <a:sym typeface="Arial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52400" y="3886200"/>
              <a:ext cx="1600200" cy="1495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>
                <a:lnSpc>
                  <a:spcPct val="95000"/>
                </a:lnSpc>
                <a:spcBef>
                  <a:spcPts val="0"/>
                </a:spcBef>
              </a:pPr>
              <a:r>
                <a:rPr lang="en-US" i="1" dirty="0" smtClean="0">
                  <a:latin typeface="Microsoft Sans Serif"/>
                  <a:cs typeface="Microsoft Sans Serif"/>
                </a:rPr>
                <a:t>McMurtry </a:t>
              </a:r>
              <a:r>
                <a:rPr lang="en-US" i="1" dirty="0">
                  <a:latin typeface="Microsoft Sans Serif"/>
                  <a:cs typeface="Microsoft Sans Serif"/>
                </a:rPr>
                <a:t>et al., Optical Engineering 52, 091804 (</a:t>
              </a:r>
              <a:r>
                <a:rPr lang="en-US" i="1" dirty="0" smtClean="0">
                  <a:latin typeface="Microsoft Sans Serif"/>
                  <a:cs typeface="Microsoft Sans Serif"/>
                </a:rPr>
                <a:t>2013)</a:t>
              </a:r>
              <a:endParaRPr lang="en-US" i="1" dirty="0">
                <a:latin typeface="Microsoft Sans Serif"/>
                <a:cs typeface="Microsoft Sans Serif"/>
              </a:endParaRPr>
            </a:p>
            <a:p>
              <a:pPr marL="0" indent="0">
                <a:lnSpc>
                  <a:spcPct val="95000"/>
                </a:lnSpc>
                <a:spcBef>
                  <a:spcPts val="0"/>
                </a:spcBef>
              </a:pPr>
              <a:endParaRPr lang="en-US" i="1" dirty="0" smtClean="0">
                <a:latin typeface="Microsoft Sans Serif"/>
                <a:cs typeface="Microsoft Sans Serif"/>
              </a:endParaRPr>
            </a:p>
            <a:p>
              <a:pPr marL="0" indent="0">
                <a:lnSpc>
                  <a:spcPct val="95000"/>
                </a:lnSpc>
                <a:spcBef>
                  <a:spcPts val="0"/>
                </a:spcBef>
              </a:pPr>
              <a:r>
                <a:rPr lang="en-US" i="1" dirty="0" err="1" smtClean="0">
                  <a:latin typeface="Microsoft Sans Serif"/>
                  <a:cs typeface="Microsoft Sans Serif"/>
                </a:rPr>
                <a:t>McMurty</a:t>
              </a:r>
              <a:r>
                <a:rPr lang="en-US" i="1" dirty="0" smtClean="0">
                  <a:latin typeface="Microsoft Sans Serif"/>
                  <a:cs typeface="Microsoft Sans Serif"/>
                </a:rPr>
                <a:t> et al</a:t>
              </a:r>
            </a:p>
            <a:p>
              <a:pPr marL="0" indent="0">
                <a:lnSpc>
                  <a:spcPct val="95000"/>
                </a:lnSpc>
                <a:spcBef>
                  <a:spcPts val="0"/>
                </a:spcBef>
              </a:pPr>
              <a:r>
                <a:rPr lang="en-US" i="1" dirty="0" smtClean="0">
                  <a:latin typeface="Microsoft Sans Serif"/>
                  <a:cs typeface="Microsoft Sans Serif"/>
                </a:rPr>
                <a:t>SDW2013 Presentation</a:t>
              </a:r>
            </a:p>
            <a:p>
              <a:pPr marL="0" indent="0">
                <a:lnSpc>
                  <a:spcPct val="95000"/>
                </a:lnSpc>
                <a:spcBef>
                  <a:spcPts val="0"/>
                </a:spcBef>
              </a:pPr>
              <a:r>
                <a:rPr lang="en-US" i="1" dirty="0" smtClean="0">
                  <a:latin typeface="Microsoft Sans Serif"/>
                  <a:cs typeface="Microsoft Sans Serif"/>
                </a:rPr>
                <a:t>Friday, 11 Oct .</a:t>
              </a:r>
              <a:endParaRPr lang="en-US" i="1" dirty="0">
                <a:latin typeface="Microsoft Sans Serif"/>
                <a:cs typeface="Microsoft Sans Serif"/>
              </a:endParaRPr>
            </a:p>
          </p:txBody>
        </p:sp>
      </p:grpSp>
      <p:pic>
        <p:nvPicPr>
          <p:cNvPr id="15" name="Picture 3" descr="http://www.sdw2013.org/images/logo0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400800"/>
            <a:ext cx="457200" cy="38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lide Number Placeholder 42"/>
          <p:cNvSpPr txBox="1">
            <a:spLocks/>
          </p:cNvSpPr>
          <p:nvPr/>
        </p:nvSpPr>
        <p:spPr>
          <a:xfrm>
            <a:off x="4419600" y="6564313"/>
            <a:ext cx="457200" cy="293687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algn="ctr"/>
            <a:fld id="{804C01E0-5EC5-4C54-BF15-108B08F7AA0D}" type="slidenum">
              <a:rPr lang="en-US" smtClean="0">
                <a:latin typeface="Microsoft Sans Serif"/>
                <a:cs typeface="Microsoft Sans Serif"/>
              </a:rPr>
              <a:pPr algn="ctr"/>
              <a:t>14</a:t>
            </a:fld>
            <a:endParaRPr lang="en-US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9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5C0264-702D-443B-B472-732FCB323D27}" type="slidenum">
              <a:rPr lang="en-US">
                <a:solidFill>
                  <a:srgbClr val="000000"/>
                </a:solidFill>
              </a:rPr>
              <a:pPr/>
              <a:t>15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81000" y="685800"/>
            <a:ext cx="8458200" cy="117475"/>
            <a:chOff x="0" y="0"/>
            <a:chExt cx="5328" cy="74"/>
          </a:xfrm>
        </p:grpSpPr>
        <p:sp>
          <p:nvSpPr>
            <p:cNvPr id="161795" name="Line 3"/>
            <p:cNvSpPr>
              <a:spLocks noChangeShapeType="1"/>
            </p:cNvSpPr>
            <p:nvPr/>
          </p:nvSpPr>
          <p:spPr bwMode="auto">
            <a:xfrm>
              <a:off x="0" y="0"/>
              <a:ext cx="5328" cy="1"/>
            </a:xfrm>
            <a:prstGeom prst="line">
              <a:avLst/>
            </a:prstGeom>
            <a:noFill/>
            <a:ln w="9525">
              <a:solidFill>
                <a:srgbClr val="0A57A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1800"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61796" name="Line 4"/>
            <p:cNvSpPr>
              <a:spLocks noChangeShapeType="1"/>
            </p:cNvSpPr>
            <p:nvPr/>
          </p:nvSpPr>
          <p:spPr bwMode="auto">
            <a:xfrm>
              <a:off x="0" y="36"/>
              <a:ext cx="5328" cy="1"/>
            </a:xfrm>
            <a:prstGeom prst="line">
              <a:avLst/>
            </a:prstGeom>
            <a:noFill/>
            <a:ln w="9525">
              <a:solidFill>
                <a:srgbClr val="0A57A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1800"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61797" name="Line 5"/>
            <p:cNvSpPr>
              <a:spLocks noChangeShapeType="1"/>
            </p:cNvSpPr>
            <p:nvPr/>
          </p:nvSpPr>
          <p:spPr bwMode="auto">
            <a:xfrm>
              <a:off x="0" y="73"/>
              <a:ext cx="5328" cy="1"/>
            </a:xfrm>
            <a:prstGeom prst="line">
              <a:avLst/>
            </a:prstGeom>
            <a:noFill/>
            <a:ln w="9525">
              <a:solidFill>
                <a:srgbClr val="0A57A5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 sz="1800">
                <a:latin typeface="Arial" pitchFamily="34" charset="0"/>
                <a:ea typeface="+mn-ea"/>
                <a:cs typeface="+mn-cs"/>
              </a:endParaRPr>
            </a:p>
          </p:txBody>
        </p:sp>
      </p:grpSp>
      <p:pic>
        <p:nvPicPr>
          <p:cNvPr id="161798" name="Picture 6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65888"/>
            <a:ext cx="1752600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799" name="Rectangle 7"/>
          <p:cNvSpPr>
            <a:spLocks noGrp="1" noChangeArrowheads="1"/>
          </p:cNvSpPr>
          <p:nvPr>
            <p:ph type="title"/>
          </p:nvPr>
        </p:nvSpPr>
        <p:spPr>
          <a:xfrm>
            <a:off x="352425" y="0"/>
            <a:ext cx="8258175" cy="762000"/>
          </a:xfrm>
          <a:ln/>
        </p:spPr>
        <p:txBody>
          <a:bodyPr rIns="132080"/>
          <a:lstStyle/>
          <a:p>
            <a:r>
              <a:rPr lang="en-US" b="1" kern="1200" dirty="0">
                <a:latin typeface="Calibri" pitchFamily="34" charset="0"/>
                <a:cs typeface="ＭＳ Ｐゴシック"/>
              </a:rPr>
              <a:t>SIDECAR ASIC – Focal Plane Electronics on a Chip</a:t>
            </a:r>
          </a:p>
        </p:txBody>
      </p:sp>
      <p:sp>
        <p:nvSpPr>
          <p:cNvPr id="161800" name="Rectangle 8"/>
          <p:cNvSpPr>
            <a:spLocks/>
          </p:cNvSpPr>
          <p:nvPr/>
        </p:nvSpPr>
        <p:spPr bwMode="auto">
          <a:xfrm>
            <a:off x="4419600" y="866775"/>
            <a:ext cx="4508500" cy="3606800"/>
          </a:xfrm>
          <a:prstGeom prst="rect">
            <a:avLst/>
          </a:prstGeom>
          <a:solidFill>
            <a:srgbClr val="EAEAEA"/>
          </a:solidFill>
          <a:ln w="12700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20675" indent="-222250" algn="ctr">
              <a:lnSpc>
                <a:spcPct val="95000"/>
              </a:lnSpc>
            </a:pPr>
            <a:endParaRPr lang="en-US" sz="600">
              <a:latin typeface="Arial Bold" charset="0"/>
              <a:ea typeface="+mn-ea"/>
              <a:cs typeface="+mn-cs"/>
              <a:sym typeface="Arial Bold" charset="0"/>
            </a:endParaRPr>
          </a:p>
          <a:p>
            <a:pPr marL="320675" indent="-222250" algn="ctr">
              <a:lnSpc>
                <a:spcPct val="95000"/>
              </a:lnSpc>
            </a:pPr>
            <a:r>
              <a:rPr lang="en-US" sz="1400">
                <a:latin typeface="Arial Bold" charset="0"/>
                <a:ea typeface="+mn-ea"/>
                <a:cs typeface="Arial Bold" charset="0"/>
                <a:sym typeface="Arial Bold" charset="0"/>
              </a:rPr>
              <a:t>SIDECAR ASIC</a:t>
            </a:r>
          </a:p>
          <a:p>
            <a:pPr marL="320675" indent="-222250">
              <a:lnSpc>
                <a:spcPct val="95000"/>
              </a:lnSpc>
              <a:buClr>
                <a:srgbClr val="000000"/>
              </a:buClr>
              <a:buSzPct val="100000"/>
              <a:buFont typeface="Arial" pitchFamily="34" charset="0"/>
              <a:buChar char="•"/>
            </a:pPr>
            <a:endParaRPr lang="en-US" sz="400">
              <a:latin typeface="Arial Bold" charset="0"/>
              <a:ea typeface="+mn-ea"/>
              <a:cs typeface="+mn-cs"/>
              <a:sym typeface="Arial Bold" charset="0"/>
            </a:endParaRPr>
          </a:p>
          <a:p>
            <a:pPr marL="320675" indent="-222250">
              <a:lnSpc>
                <a:spcPct val="95000"/>
              </a:lnSpc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1400">
                <a:latin typeface="Arial" pitchFamily="34" charset="0"/>
                <a:ea typeface="+mn-ea"/>
                <a:cs typeface="Arial" pitchFamily="34" charset="0"/>
                <a:sym typeface="Arial" pitchFamily="34" charset="0"/>
              </a:rPr>
              <a:t>36 analog input channels</a:t>
            </a:r>
          </a:p>
          <a:p>
            <a:pPr marL="320675" indent="-222250">
              <a:lnSpc>
                <a:spcPct val="95000"/>
              </a:lnSpc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1400">
                <a:latin typeface="Arial" pitchFamily="34" charset="0"/>
                <a:ea typeface="+mn-ea"/>
                <a:cs typeface="Arial" pitchFamily="34" charset="0"/>
                <a:sym typeface="Arial" pitchFamily="34" charset="0"/>
              </a:rPr>
              <a:t>36 16-bit ADCs: up to 500 kHz</a:t>
            </a:r>
          </a:p>
          <a:p>
            <a:pPr marL="320675" indent="-222250">
              <a:lnSpc>
                <a:spcPct val="95000"/>
              </a:lnSpc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1400">
                <a:latin typeface="Arial" pitchFamily="34" charset="0"/>
                <a:ea typeface="+mn-ea"/>
                <a:cs typeface="Arial" pitchFamily="34" charset="0"/>
                <a:sym typeface="Arial" pitchFamily="34" charset="0"/>
              </a:rPr>
              <a:t>36 12-bit ADCs: up to 10 MHz</a:t>
            </a:r>
          </a:p>
          <a:p>
            <a:pPr marL="320675" indent="-222250">
              <a:lnSpc>
                <a:spcPct val="95000"/>
              </a:lnSpc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1400">
                <a:latin typeface="Arial" pitchFamily="34" charset="0"/>
                <a:ea typeface="+mn-ea"/>
                <a:cs typeface="Arial" pitchFamily="34" charset="0"/>
                <a:sym typeface="Arial" pitchFamily="34" charset="0"/>
              </a:rPr>
              <a:t>20 output bias channels</a:t>
            </a:r>
          </a:p>
          <a:p>
            <a:pPr marL="320675" indent="-222250">
              <a:lnSpc>
                <a:spcPct val="95000"/>
              </a:lnSpc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1400">
                <a:latin typeface="Arial" pitchFamily="34" charset="0"/>
                <a:ea typeface="+mn-ea"/>
                <a:cs typeface="Arial" pitchFamily="34" charset="0"/>
                <a:sym typeface="Arial" pitchFamily="34" charset="0"/>
              </a:rPr>
              <a:t>32 digital I/O channels</a:t>
            </a:r>
          </a:p>
          <a:p>
            <a:pPr marL="320675" indent="-222250">
              <a:lnSpc>
                <a:spcPct val="95000"/>
              </a:lnSpc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1400">
                <a:latin typeface="Arial" pitchFamily="34" charset="0"/>
                <a:ea typeface="+mn-ea"/>
                <a:cs typeface="Arial" pitchFamily="34" charset="0"/>
                <a:sym typeface="Arial" pitchFamily="34" charset="0"/>
              </a:rPr>
              <a:t>Microcontroller (low power)</a:t>
            </a:r>
          </a:p>
          <a:p>
            <a:pPr marL="320675" indent="-222250">
              <a:lnSpc>
                <a:spcPct val="95000"/>
              </a:lnSpc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1400">
                <a:latin typeface="Arial" pitchFamily="34" charset="0"/>
                <a:ea typeface="+mn-ea"/>
                <a:cs typeface="Arial" pitchFamily="34" charset="0"/>
                <a:sym typeface="Arial" pitchFamily="34" charset="0"/>
              </a:rPr>
              <a:t>LVDS or CMOS interface</a:t>
            </a:r>
          </a:p>
          <a:p>
            <a:pPr marL="320675" indent="-222250">
              <a:lnSpc>
                <a:spcPct val="95000"/>
              </a:lnSpc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1400">
                <a:latin typeface="Arial" pitchFamily="34" charset="0"/>
                <a:ea typeface="+mn-ea"/>
                <a:cs typeface="Arial" pitchFamily="34" charset="0"/>
                <a:sym typeface="Arial" pitchFamily="34" charset="0"/>
              </a:rPr>
              <a:t>Low power:</a:t>
            </a:r>
          </a:p>
          <a:p>
            <a:pPr marL="320675" indent="-222250">
              <a:lnSpc>
                <a:spcPct val="95000"/>
              </a:lnSpc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1400">
                <a:latin typeface="Arial" pitchFamily="34" charset="0"/>
                <a:ea typeface="+mn-ea"/>
                <a:cs typeface="Arial" pitchFamily="34" charset="0"/>
                <a:sym typeface="Arial" pitchFamily="34" charset="0"/>
              </a:rPr>
              <a:t>&lt;15 mW, 4 channels, 100 kHz, 16-bit ADC</a:t>
            </a:r>
          </a:p>
          <a:p>
            <a:pPr marL="320675" indent="-222250">
              <a:lnSpc>
                <a:spcPct val="95000"/>
              </a:lnSpc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1400">
                <a:latin typeface="Arial" pitchFamily="34" charset="0"/>
                <a:ea typeface="+mn-ea"/>
                <a:cs typeface="Arial" pitchFamily="34" charset="0"/>
                <a:sym typeface="Arial" pitchFamily="34" charset="0"/>
              </a:rPr>
              <a:t>&lt;150 mW, 32 channels, 100 kHz, 16-bit ADC</a:t>
            </a:r>
          </a:p>
          <a:p>
            <a:pPr marL="320675" indent="-222250">
              <a:lnSpc>
                <a:spcPct val="95000"/>
              </a:lnSpc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1400">
                <a:latin typeface="Arial" pitchFamily="34" charset="0"/>
                <a:ea typeface="+mn-ea"/>
                <a:cs typeface="Arial" pitchFamily="34" charset="0"/>
                <a:sym typeface="Arial" pitchFamily="34" charset="0"/>
              </a:rPr>
              <a:t>Operating temperature: 30K to 300K</a:t>
            </a:r>
          </a:p>
          <a:p>
            <a:pPr marL="320675" indent="-222250">
              <a:lnSpc>
                <a:spcPct val="95000"/>
              </a:lnSpc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1400">
                <a:latin typeface="Arial" pitchFamily="34" charset="0"/>
                <a:ea typeface="+mn-ea"/>
                <a:cs typeface="Arial" pitchFamily="34" charset="0"/>
                <a:sym typeface="Arial" pitchFamily="34" charset="0"/>
              </a:rPr>
              <a:t>Interfaces directly to H1RG, H2RG, H4RG</a:t>
            </a:r>
          </a:p>
          <a:p>
            <a:pPr marL="320675" indent="-222250">
              <a:lnSpc>
                <a:spcPct val="95000"/>
              </a:lnSpc>
              <a:buClr>
                <a:srgbClr val="000000"/>
              </a:buClr>
              <a:buSzPct val="100000"/>
              <a:buFont typeface="Arial" pitchFamily="34" charset="0"/>
              <a:buChar char="•"/>
            </a:pPr>
            <a:endParaRPr lang="en-US" sz="800">
              <a:latin typeface="Arial" pitchFamily="34" charset="0"/>
              <a:ea typeface="+mn-ea"/>
              <a:cs typeface="+mn-cs"/>
              <a:sym typeface="Arial" pitchFamily="34" charset="0"/>
            </a:endParaRPr>
          </a:p>
          <a:p>
            <a:pPr marL="320675" indent="-222250">
              <a:lnSpc>
                <a:spcPct val="95000"/>
              </a:lnSpc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1400">
                <a:latin typeface="Arial Bold" charset="0"/>
                <a:ea typeface="+mn-ea"/>
                <a:cs typeface="Arial Bold" charset="0"/>
                <a:sym typeface="Arial Bold" charset="0"/>
              </a:rPr>
              <a:t>Qualified to NASA TRL-9</a:t>
            </a:r>
          </a:p>
          <a:p>
            <a:pPr marL="574675" lvl="1" indent="-117475">
              <a:lnSpc>
                <a:spcPct val="95000"/>
              </a:lnSpc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1400">
                <a:latin typeface="Arial" pitchFamily="34" charset="0"/>
                <a:ea typeface="+mn-ea"/>
                <a:cs typeface="Arial" pitchFamily="34" charset="0"/>
                <a:sym typeface="Arial" pitchFamily="34" charset="0"/>
              </a:rPr>
              <a:t>Vibration, radiation, thermal cycling</a:t>
            </a:r>
          </a:p>
          <a:p>
            <a:pPr marL="574675" lvl="1" indent="-117475">
              <a:lnSpc>
                <a:spcPct val="95000"/>
              </a:lnSpc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sz="1400">
                <a:latin typeface="Arial" pitchFamily="34" charset="0"/>
                <a:ea typeface="+mn-ea"/>
                <a:cs typeface="Arial" pitchFamily="34" charset="0"/>
                <a:sym typeface="Arial" pitchFamily="34" charset="0"/>
              </a:rPr>
              <a:t>Radiation hard to ~100 krad</a:t>
            </a:r>
          </a:p>
        </p:txBody>
      </p:sp>
      <p:pic>
        <p:nvPicPr>
          <p:cNvPr id="161801" name="Picture 9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513" y="974725"/>
            <a:ext cx="1554162" cy="1422400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161802" name="Picture 10"/>
          <p:cNvPicPr>
            <a:picLocks noChangeArrowheads="1"/>
          </p:cNvPicPr>
          <p:nvPr/>
        </p:nvPicPr>
        <p:blipFill>
          <a:blip r:embed="rId4" cstate="print"/>
          <a:srcRect l="9373" t="8701" r="8376" b="3448"/>
          <a:stretch>
            <a:fillRect/>
          </a:stretch>
        </p:blipFill>
        <p:spPr bwMode="auto">
          <a:xfrm>
            <a:off x="2276475" y="3327400"/>
            <a:ext cx="1600200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803" name="Picture 11"/>
          <p:cNvPicPr>
            <a:picLocks noChangeArrowheads="1"/>
          </p:cNvPicPr>
          <p:nvPr/>
        </p:nvPicPr>
        <p:blipFill>
          <a:blip r:embed="rId5" cstate="print"/>
          <a:srcRect l="23108" t="5632" r="10826" b="9155"/>
          <a:stretch>
            <a:fillRect/>
          </a:stretch>
        </p:blipFill>
        <p:spPr bwMode="auto">
          <a:xfrm>
            <a:off x="2276475" y="974725"/>
            <a:ext cx="1600200" cy="171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804" name="Rectangle 12"/>
          <p:cNvSpPr>
            <a:spLocks/>
          </p:cNvSpPr>
          <p:nvPr/>
        </p:nvSpPr>
        <p:spPr bwMode="auto">
          <a:xfrm>
            <a:off x="2293938" y="4479925"/>
            <a:ext cx="1662112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1000">
                <a:latin typeface="Arial Narrow Bold" charset="0"/>
                <a:ea typeface="+mn-ea"/>
                <a:cs typeface="+mn-cs"/>
                <a:sym typeface="Arial Narrow Bold" charset="0"/>
              </a:rPr>
              <a:t>JWST SIDECAR ASIC package</a:t>
            </a:r>
          </a:p>
        </p:txBody>
      </p:sp>
      <p:sp>
        <p:nvSpPr>
          <p:cNvPr id="161805" name="Rectangle 13"/>
          <p:cNvSpPr>
            <a:spLocks/>
          </p:cNvSpPr>
          <p:nvPr/>
        </p:nvSpPr>
        <p:spPr bwMode="auto">
          <a:xfrm>
            <a:off x="2447925" y="2711450"/>
            <a:ext cx="1374775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1000">
                <a:latin typeface="Arial Narrow Bold" charset="0"/>
                <a:ea typeface="+mn-ea"/>
                <a:cs typeface="+mn-cs"/>
                <a:sym typeface="Arial Narrow Bold" charset="0"/>
              </a:rPr>
              <a:t>Hubble Space Telescope</a:t>
            </a:r>
          </a:p>
          <a:p>
            <a:pPr marL="39688" algn="ctr"/>
            <a:r>
              <a:rPr lang="en-US" sz="1000">
                <a:latin typeface="Arial Narrow Bold" charset="0"/>
                <a:ea typeface="+mn-ea"/>
                <a:cs typeface="+mn-cs"/>
                <a:sym typeface="Arial Narrow Bold" charset="0"/>
              </a:rPr>
              <a:t>SIDECAR ASIC package</a:t>
            </a:r>
          </a:p>
          <a:p>
            <a:pPr marL="39688" algn="ctr"/>
            <a:r>
              <a:rPr lang="en-US" sz="1000">
                <a:latin typeface="Arial Narrow Bold" charset="0"/>
                <a:ea typeface="+mn-ea"/>
                <a:cs typeface="+mn-cs"/>
                <a:sym typeface="Arial Narrow Bold" charset="0"/>
              </a:rPr>
              <a:t>(Hermetically Sealed)</a:t>
            </a:r>
          </a:p>
        </p:txBody>
      </p:sp>
      <p:sp>
        <p:nvSpPr>
          <p:cNvPr id="161806" name="Rectangle 14"/>
          <p:cNvSpPr>
            <a:spLocks/>
          </p:cNvSpPr>
          <p:nvPr/>
        </p:nvSpPr>
        <p:spPr bwMode="auto">
          <a:xfrm>
            <a:off x="577850" y="2406650"/>
            <a:ext cx="13112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1000">
                <a:latin typeface="Arial Narrow Bold" charset="0"/>
                <a:ea typeface="+mn-ea"/>
                <a:cs typeface="+mn-cs"/>
                <a:sym typeface="Arial Narrow Bold" charset="0"/>
              </a:rPr>
              <a:t>SIDECAR ASIC</a:t>
            </a:r>
          </a:p>
          <a:p>
            <a:pPr marL="39688" algn="ctr"/>
            <a:r>
              <a:rPr lang="en-US" sz="1000">
                <a:latin typeface="Arial Narrow Bold" charset="0"/>
                <a:ea typeface="+mn-ea"/>
                <a:cs typeface="+mn-cs"/>
                <a:sym typeface="Arial Narrow Bold" charset="0"/>
              </a:rPr>
              <a:t>Ground-based package</a:t>
            </a:r>
          </a:p>
        </p:txBody>
      </p:sp>
      <p:pic>
        <p:nvPicPr>
          <p:cNvPr id="161807" name="Picture 15"/>
          <p:cNvPicPr>
            <a:picLocks noChangeArrowheads="1"/>
          </p:cNvPicPr>
          <p:nvPr/>
        </p:nvPicPr>
        <p:blipFill>
          <a:blip r:embed="rId6" cstate="print"/>
          <a:srcRect l="52344" t="64693" r="34920" b="18860"/>
          <a:stretch>
            <a:fillRect/>
          </a:stretch>
        </p:blipFill>
        <p:spPr bwMode="auto">
          <a:xfrm>
            <a:off x="393700" y="2955925"/>
            <a:ext cx="1600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808" name="Rectangle 16"/>
          <p:cNvSpPr>
            <a:spLocks/>
          </p:cNvSpPr>
          <p:nvPr/>
        </p:nvSpPr>
        <p:spPr bwMode="auto">
          <a:xfrm>
            <a:off x="319088" y="4327525"/>
            <a:ext cx="17399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ctr"/>
            <a:r>
              <a:rPr lang="en-US" sz="1000">
                <a:latin typeface="Arial Narrow Bold" charset="0"/>
                <a:ea typeface="+mn-ea"/>
                <a:cs typeface="+mn-cs"/>
                <a:sym typeface="Arial Narrow Bold" charset="0"/>
              </a:rPr>
              <a:t>Cryogenic SIDECAR Package (Hermetically Sealed)</a:t>
            </a:r>
          </a:p>
        </p:txBody>
      </p:sp>
      <p:pic>
        <p:nvPicPr>
          <p:cNvPr id="161809" name="Picture 17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19600" y="4800600"/>
            <a:ext cx="2697163" cy="183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810" name="Rectangle 18"/>
          <p:cNvSpPr>
            <a:spLocks/>
          </p:cNvSpPr>
          <p:nvPr/>
        </p:nvSpPr>
        <p:spPr bwMode="auto">
          <a:xfrm>
            <a:off x="2360613" y="6248400"/>
            <a:ext cx="2057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r"/>
            <a:r>
              <a:rPr lang="en-US" sz="1000">
                <a:latin typeface="Arial Narrow Bold" charset="0"/>
                <a:ea typeface="+mn-ea"/>
                <a:cs typeface="+mn-cs"/>
                <a:sym typeface="Arial Narrow Bold" charset="0"/>
              </a:rPr>
              <a:t>SIDECAR ASIC cryogenic focal plane electronics with H2RG FPA</a:t>
            </a:r>
          </a:p>
        </p:txBody>
      </p:sp>
      <p:pic>
        <p:nvPicPr>
          <p:cNvPr id="20" name="Picture 3" descr="http://www.sdw2013.org/images/logo08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400800"/>
            <a:ext cx="457200" cy="38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lide Number Placeholder 42"/>
          <p:cNvSpPr txBox="1">
            <a:spLocks/>
          </p:cNvSpPr>
          <p:nvPr/>
        </p:nvSpPr>
        <p:spPr>
          <a:xfrm>
            <a:off x="4419600" y="6564313"/>
            <a:ext cx="457200" cy="293687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algn="ctr"/>
            <a:fld id="{804C01E0-5EC5-4C54-BF15-108B08F7AA0D}" type="slidenum">
              <a:rPr lang="en-US" smtClean="0">
                <a:latin typeface="Microsoft Sans Serif"/>
                <a:cs typeface="Microsoft Sans Serif"/>
              </a:rPr>
              <a:pPr algn="ctr"/>
              <a:t>15</a:t>
            </a:fld>
            <a:endParaRPr lang="en-US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2"/>
          <p:cNvSpPr>
            <a:spLocks noGrp="1"/>
          </p:cNvSpPr>
          <p:nvPr>
            <p:ph type="title"/>
          </p:nvPr>
        </p:nvSpPr>
        <p:spPr>
          <a:xfrm>
            <a:off x="533400" y="685800"/>
            <a:ext cx="1905000" cy="1600200"/>
          </a:xfrm>
        </p:spPr>
        <p:txBody>
          <a:bodyPr/>
          <a:lstStyle/>
          <a:p>
            <a:pPr algn="ctr" eaLnBrk="1" hangingPunct="1"/>
            <a:r>
              <a:rPr lang="en-US" b="1" dirty="0" smtClean="0">
                <a:latin typeface="Microsoft Sans Serif"/>
                <a:cs typeface="Microsoft Sans Serif"/>
              </a:rPr>
              <a:t>The new SIDECAR</a:t>
            </a:r>
            <a:br>
              <a:rPr lang="en-US" b="1" dirty="0" smtClean="0">
                <a:latin typeface="Microsoft Sans Serif"/>
                <a:cs typeface="Microsoft Sans Serif"/>
              </a:rPr>
            </a:br>
            <a:r>
              <a:rPr lang="en-US" b="1" dirty="0" smtClean="0">
                <a:latin typeface="Microsoft Sans Serif"/>
                <a:cs typeface="Microsoft Sans Serif"/>
              </a:rPr>
              <a:t>Module</a:t>
            </a:r>
            <a:br>
              <a:rPr lang="en-US" b="1" dirty="0" smtClean="0">
                <a:latin typeface="Microsoft Sans Serif"/>
                <a:cs typeface="Microsoft Sans Serif"/>
              </a:rPr>
            </a:br>
            <a:r>
              <a:rPr lang="en-US" b="1" dirty="0" smtClean="0">
                <a:latin typeface="Microsoft Sans Serif"/>
                <a:cs typeface="Microsoft Sans Serif"/>
              </a:rPr>
              <a:t>(</a:t>
            </a:r>
            <a:r>
              <a:rPr lang="en-US" b="1" dirty="0" err="1" smtClean="0">
                <a:latin typeface="Microsoft Sans Serif"/>
                <a:cs typeface="Microsoft Sans Serif"/>
              </a:rPr>
              <a:t>SMd</a:t>
            </a:r>
            <a:r>
              <a:rPr lang="en-US" b="1" dirty="0" smtClean="0">
                <a:latin typeface="Microsoft Sans Serif"/>
                <a:cs typeface="Microsoft Sans Serif"/>
              </a:rPr>
              <a:t>)</a:t>
            </a:r>
          </a:p>
        </p:txBody>
      </p:sp>
      <p:pic>
        <p:nvPicPr>
          <p:cNvPr id="10" name="Picture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04800"/>
            <a:ext cx="5715000" cy="3810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28600" y="4327773"/>
            <a:ext cx="868680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90000"/>
              </a:lnSpc>
              <a:buFont typeface="Arial" pitchFamily="34" charset="0"/>
              <a:buChar char="•"/>
            </a:pPr>
            <a:r>
              <a:rPr lang="en-US" sz="1800" b="1" dirty="0" smtClean="0">
                <a:latin typeface="Calibri" pitchFamily="34" charset="0"/>
                <a:cs typeface="Microsoft Sans Serif"/>
              </a:rPr>
              <a:t>The </a:t>
            </a:r>
            <a:r>
              <a:rPr lang="en-US" sz="1800" b="1" dirty="0">
                <a:latin typeface="Calibri" pitchFamily="34" charset="0"/>
                <a:cs typeface="Microsoft Sans Serif"/>
              </a:rPr>
              <a:t>SMd supports</a:t>
            </a:r>
            <a:endParaRPr lang="en-US" sz="2000" b="1" dirty="0">
              <a:latin typeface="Calibri" pitchFamily="34" charset="0"/>
              <a:cs typeface="Microsoft Sans Serif"/>
            </a:endParaRPr>
          </a:p>
          <a:p>
            <a:pPr marL="628650" lvl="1" indent="-171450">
              <a:lnSpc>
                <a:spcPct val="90000"/>
              </a:lnSpc>
              <a:buFont typeface="Arial" pitchFamily="34" charset="0"/>
              <a:buChar char="•"/>
            </a:pPr>
            <a:r>
              <a:rPr lang="en-US" sz="1400" dirty="0">
                <a:latin typeface="Calibri" pitchFamily="34" charset="0"/>
                <a:cs typeface="Microsoft Sans Serif"/>
              </a:rPr>
              <a:t>32 outputs (64 outputs in dual SMd configuration)</a:t>
            </a:r>
          </a:p>
          <a:p>
            <a:pPr marL="628650" lvl="1" indent="-171450">
              <a:lnSpc>
                <a:spcPct val="90000"/>
              </a:lnSpc>
              <a:buFont typeface="Arial" pitchFamily="34" charset="0"/>
              <a:buChar char="•"/>
            </a:pPr>
            <a:r>
              <a:rPr lang="en-US" sz="1400" dirty="0">
                <a:latin typeface="Calibri" pitchFamily="34" charset="0"/>
                <a:cs typeface="Microsoft Sans Serif"/>
              </a:rPr>
              <a:t>Buffered and unbuffered operation of all Teledyne’s HxRG SCAs (x = 1, 2, and 4</a:t>
            </a:r>
            <a:r>
              <a:rPr lang="en-US" sz="1400" dirty="0" smtClean="0">
                <a:latin typeface="Calibri" pitchFamily="34" charset="0"/>
                <a:cs typeface="Microsoft Sans Serif"/>
              </a:rPr>
              <a:t>)</a:t>
            </a:r>
            <a:endParaRPr lang="en-US" sz="1400" dirty="0">
              <a:latin typeface="Calibri" pitchFamily="34" charset="0"/>
              <a:cs typeface="Microsoft Sans Serif"/>
            </a:endParaRPr>
          </a:p>
          <a:p>
            <a:pPr marL="628650" lvl="1" indent="-171450">
              <a:lnSpc>
                <a:spcPct val="90000"/>
              </a:lnSpc>
              <a:buFont typeface="Arial" pitchFamily="34" charset="0"/>
              <a:buChar char="•"/>
            </a:pPr>
            <a:r>
              <a:rPr lang="en-US" sz="1400" dirty="0">
                <a:latin typeface="Calibri" pitchFamily="34" charset="0"/>
                <a:cs typeface="Microsoft Sans Serif"/>
              </a:rPr>
              <a:t>Slow mode (up to 500 </a:t>
            </a:r>
            <a:r>
              <a:rPr lang="en-US" sz="1400" dirty="0" err="1" smtClean="0">
                <a:latin typeface="Calibri" pitchFamily="34" charset="0"/>
                <a:cs typeface="Microsoft Sans Serif"/>
              </a:rPr>
              <a:t>kpix</a:t>
            </a:r>
            <a:r>
              <a:rPr lang="en-US" sz="1400" dirty="0" smtClean="0">
                <a:latin typeface="Calibri" pitchFamily="34" charset="0"/>
                <a:cs typeface="Microsoft Sans Serif"/>
              </a:rPr>
              <a:t>/sec/port, </a:t>
            </a:r>
            <a:r>
              <a:rPr lang="en-US" sz="1400" dirty="0">
                <a:latin typeface="Calibri" pitchFamily="34" charset="0"/>
                <a:cs typeface="Microsoft Sans Serif"/>
              </a:rPr>
              <a:t>16 bit </a:t>
            </a:r>
            <a:r>
              <a:rPr lang="en-US" sz="1400" dirty="0" smtClean="0">
                <a:latin typeface="Calibri" pitchFamily="34" charset="0"/>
                <a:cs typeface="Microsoft Sans Serif"/>
              </a:rPr>
              <a:t>A/D)</a:t>
            </a:r>
            <a:endParaRPr lang="en-US" sz="1400" dirty="0">
              <a:latin typeface="Calibri" pitchFamily="34" charset="0"/>
              <a:cs typeface="Microsoft Sans Serif"/>
            </a:endParaRPr>
          </a:p>
          <a:p>
            <a:pPr marL="628650" lvl="1" indent="-171450">
              <a:lnSpc>
                <a:spcPct val="90000"/>
              </a:lnSpc>
              <a:buFont typeface="Arial" pitchFamily="34" charset="0"/>
              <a:buChar char="•"/>
            </a:pPr>
            <a:r>
              <a:rPr lang="en-US" sz="1400" dirty="0">
                <a:latin typeface="Calibri" pitchFamily="34" charset="0"/>
                <a:cs typeface="Microsoft Sans Serif"/>
              </a:rPr>
              <a:t>Fast </a:t>
            </a:r>
            <a:r>
              <a:rPr lang="en-US" sz="1400" dirty="0" smtClean="0">
                <a:latin typeface="Calibri" pitchFamily="34" charset="0"/>
                <a:cs typeface="Microsoft Sans Serif"/>
              </a:rPr>
              <a:t>mode  </a:t>
            </a:r>
            <a:r>
              <a:rPr lang="en-US" sz="1400" dirty="0">
                <a:latin typeface="Calibri" pitchFamily="34" charset="0"/>
                <a:cs typeface="Microsoft Sans Serif"/>
              </a:rPr>
              <a:t>(up to 5 </a:t>
            </a:r>
            <a:r>
              <a:rPr lang="en-US" sz="1400" dirty="0" err="1" smtClean="0">
                <a:latin typeface="Calibri" pitchFamily="34" charset="0"/>
                <a:cs typeface="Microsoft Sans Serif"/>
              </a:rPr>
              <a:t>Mpix</a:t>
            </a:r>
            <a:r>
              <a:rPr lang="en-US" sz="1400" dirty="0" smtClean="0">
                <a:latin typeface="Calibri" pitchFamily="34" charset="0"/>
                <a:cs typeface="Microsoft Sans Serif"/>
              </a:rPr>
              <a:t>/sec/port, </a:t>
            </a:r>
            <a:r>
              <a:rPr lang="en-US" sz="1400" dirty="0">
                <a:latin typeface="Calibri" pitchFamily="34" charset="0"/>
                <a:cs typeface="Microsoft Sans Serif"/>
              </a:rPr>
              <a:t>12 bit </a:t>
            </a:r>
            <a:r>
              <a:rPr lang="en-US" sz="1400" dirty="0" smtClean="0">
                <a:latin typeface="Calibri" pitchFamily="34" charset="0"/>
                <a:cs typeface="Microsoft Sans Serif"/>
              </a:rPr>
              <a:t>A/D); </a:t>
            </a:r>
            <a:r>
              <a:rPr lang="en-US" sz="1400" dirty="0">
                <a:latin typeface="Calibri" pitchFamily="34" charset="0"/>
                <a:cs typeface="Microsoft Sans Serif"/>
              </a:rPr>
              <a:t>up to 10 </a:t>
            </a:r>
            <a:r>
              <a:rPr lang="en-US" sz="1400" dirty="0" err="1" smtClean="0">
                <a:latin typeface="Calibri" pitchFamily="34" charset="0"/>
                <a:cs typeface="Microsoft Sans Serif"/>
              </a:rPr>
              <a:t>Mpix</a:t>
            </a:r>
            <a:r>
              <a:rPr lang="en-US" sz="1400" dirty="0" smtClean="0">
                <a:latin typeface="Calibri" pitchFamily="34" charset="0"/>
                <a:cs typeface="Microsoft Sans Serif"/>
              </a:rPr>
              <a:t>/sec/port, </a:t>
            </a:r>
            <a:r>
              <a:rPr lang="en-US" sz="1400" dirty="0">
                <a:latin typeface="Calibri" pitchFamily="34" charset="0"/>
                <a:cs typeface="Microsoft Sans Serif"/>
              </a:rPr>
              <a:t>32 </a:t>
            </a:r>
            <a:r>
              <a:rPr lang="en-US" sz="1400" dirty="0" smtClean="0">
                <a:latin typeface="Calibri" pitchFamily="34" charset="0"/>
                <a:cs typeface="Microsoft Sans Serif"/>
              </a:rPr>
              <a:t>output </a:t>
            </a:r>
            <a:r>
              <a:rPr lang="en-US" sz="1400" dirty="0">
                <a:latin typeface="Calibri" pitchFamily="34" charset="0"/>
                <a:cs typeface="Microsoft Sans Serif"/>
              </a:rPr>
              <a:t>dual SMd configurations</a:t>
            </a:r>
            <a:r>
              <a:rPr lang="en-US" sz="1400" dirty="0" smtClean="0">
                <a:latin typeface="Calibri" pitchFamily="34" charset="0"/>
                <a:cs typeface="Microsoft Sans Serif"/>
              </a:rPr>
              <a:t>)</a:t>
            </a:r>
            <a:endParaRPr lang="en-US" sz="2000" dirty="0" smtClean="0">
              <a:latin typeface="Calibri" pitchFamily="34" charset="0"/>
              <a:cs typeface="Microsoft Sans Serif"/>
            </a:endParaRPr>
          </a:p>
          <a:p>
            <a:pPr marL="171450" lvl="0" indent="-171450">
              <a:lnSpc>
                <a:spcPct val="90000"/>
              </a:lnSpc>
              <a:buFont typeface="Arial" pitchFamily="34" charset="0"/>
              <a:buChar char="•"/>
            </a:pPr>
            <a:r>
              <a:rPr lang="en-US" sz="1800" b="1" dirty="0" smtClean="0">
                <a:latin typeface="Calibri" pitchFamily="34" charset="0"/>
                <a:cs typeface="Microsoft Sans Serif"/>
              </a:rPr>
              <a:t>Operating temperature: 	77 </a:t>
            </a:r>
            <a:r>
              <a:rPr lang="en-US" sz="1800" b="1" dirty="0">
                <a:latin typeface="Calibri" pitchFamily="34" charset="0"/>
                <a:cs typeface="Microsoft Sans Serif"/>
              </a:rPr>
              <a:t>K – 323 </a:t>
            </a:r>
            <a:r>
              <a:rPr lang="en-US" sz="1800" b="1" dirty="0" smtClean="0">
                <a:latin typeface="Calibri" pitchFamily="34" charset="0"/>
                <a:cs typeface="Microsoft Sans Serif"/>
              </a:rPr>
              <a:t>K</a:t>
            </a:r>
          </a:p>
          <a:p>
            <a:pPr marL="171450" lvl="0" indent="-171450">
              <a:lnSpc>
                <a:spcPct val="90000"/>
              </a:lnSpc>
              <a:buFont typeface="Arial" pitchFamily="34" charset="0"/>
              <a:buChar char="•"/>
            </a:pPr>
            <a:r>
              <a:rPr lang="en-US" sz="1800" b="1" dirty="0" smtClean="0">
                <a:latin typeface="Calibri" pitchFamily="34" charset="0"/>
                <a:cs typeface="Microsoft Sans Serif"/>
              </a:rPr>
              <a:t>Mass: 			&lt;100 g</a:t>
            </a:r>
            <a:endParaRPr lang="en-US" sz="2000" b="1" dirty="0">
              <a:latin typeface="Calibri" pitchFamily="34" charset="0"/>
              <a:cs typeface="Microsoft Sans Serif"/>
            </a:endParaRPr>
          </a:p>
        </p:txBody>
      </p:sp>
      <p:sp>
        <p:nvSpPr>
          <p:cNvPr id="7" name="Slide Number Placeholder 42"/>
          <p:cNvSpPr txBox="1">
            <a:spLocks/>
          </p:cNvSpPr>
          <p:nvPr/>
        </p:nvSpPr>
        <p:spPr>
          <a:xfrm>
            <a:off x="4419600" y="6553200"/>
            <a:ext cx="457200" cy="293687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algn="ctr"/>
            <a:fld id="{804C01E0-5EC5-4C54-BF15-108B08F7AA0D}" type="slidenum">
              <a:rPr lang="en-US" smtClean="0">
                <a:latin typeface="Microsoft Sans Serif"/>
                <a:cs typeface="Microsoft Sans Serif"/>
              </a:rPr>
              <a:pPr algn="ctr"/>
              <a:t>16</a:t>
            </a:fld>
            <a:endParaRPr lang="en-US" dirty="0"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35217947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1752600" y="4419600"/>
            <a:ext cx="6019800" cy="2362200"/>
            <a:chOff x="1752600" y="4419600"/>
            <a:chExt cx="6019800" cy="236220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4419600"/>
              <a:ext cx="3129647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" name="Group 9"/>
            <p:cNvGrpSpPr/>
            <p:nvPr/>
          </p:nvGrpSpPr>
          <p:grpSpPr>
            <a:xfrm>
              <a:off x="5410200" y="4550228"/>
              <a:ext cx="1545709" cy="618631"/>
              <a:chOff x="2057400" y="4474028"/>
              <a:chExt cx="1545709" cy="618631"/>
            </a:xfrm>
          </p:grpSpPr>
          <p:sp>
            <p:nvSpPr>
              <p:cNvPr id="11" name="Rounded Rectangle 10"/>
              <p:cNvSpPr/>
              <p:nvPr/>
            </p:nvSpPr>
            <p:spPr bwMode="auto">
              <a:xfrm>
                <a:off x="2068286" y="4517572"/>
                <a:ext cx="1447800" cy="533400"/>
              </a:xfrm>
              <a:prstGeom prst="roundRect">
                <a:avLst/>
              </a:prstGeom>
              <a:solidFill>
                <a:srgbClr val="FFFF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Microsoft Sans Serif"/>
                  <a:ea typeface="ヒラギノ角ゴ ProN W3" charset="0"/>
                  <a:cs typeface="Microsoft Sans Serif"/>
                  <a:sym typeface="Arial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057400" y="4474028"/>
                <a:ext cx="1545709" cy="618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indent="0">
                  <a:lnSpc>
                    <a:spcPct val="95000"/>
                  </a:lnSpc>
                  <a:spcBef>
                    <a:spcPts val="400"/>
                  </a:spcBef>
                </a:pPr>
                <a:r>
                  <a:rPr lang="en-US" i="1" dirty="0" smtClean="0">
                    <a:latin typeface="Microsoft Sans Serif"/>
                    <a:cs typeface="Microsoft Sans Serif"/>
                  </a:rPr>
                  <a:t>Selmer Anglin et al SDW2013 Poster Friday, 11 Oct.</a:t>
                </a:r>
                <a:endParaRPr lang="en-US" i="1" dirty="0">
                  <a:latin typeface="Microsoft Sans Serif"/>
                  <a:cs typeface="Microsoft Sans Serif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5105400" y="5257800"/>
              <a:ext cx="26670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Microsoft Sans Serif"/>
                  <a:cs typeface="Microsoft Sans Serif"/>
                </a:rPr>
                <a:t>4×4 H2RG mosaic + 16 </a:t>
              </a:r>
              <a:r>
                <a:rPr lang="en-US" sz="1400" dirty="0" err="1" smtClean="0">
                  <a:latin typeface="Microsoft Sans Serif"/>
                  <a:cs typeface="Microsoft Sans Serif"/>
                </a:rPr>
                <a:t>SMd</a:t>
              </a:r>
              <a:endParaRPr lang="en-US" sz="1400" dirty="0" smtClean="0">
                <a:latin typeface="Microsoft Sans Serif"/>
                <a:cs typeface="Microsoft Sans Serif"/>
              </a:endParaRPr>
            </a:p>
            <a:p>
              <a:r>
                <a:rPr lang="en-US" sz="1400" dirty="0" smtClean="0">
                  <a:latin typeface="Microsoft Sans Serif"/>
                  <a:cs typeface="Microsoft Sans Serif"/>
                </a:rPr>
                <a:t>64 Megapixel IR</a:t>
              </a:r>
            </a:p>
            <a:p>
              <a:r>
                <a:rPr lang="en-US" sz="1400" dirty="0" smtClean="0">
                  <a:latin typeface="Microsoft Sans Serif"/>
                  <a:cs typeface="Microsoft Sans Serif"/>
                </a:rPr>
                <a:t>Focal Plane Array for Euclid</a:t>
              </a:r>
              <a:endParaRPr lang="en-US" sz="1400" dirty="0">
                <a:latin typeface="Microsoft Sans Serif"/>
                <a:cs typeface="Microsoft Sans Serif"/>
              </a:endParaRPr>
            </a:p>
          </p:txBody>
        </p:sp>
      </p:grpSp>
      <p:sp>
        <p:nvSpPr>
          <p:cNvPr id="6146" name="Title 2"/>
          <p:cNvSpPr>
            <a:spLocks noGrp="1"/>
          </p:cNvSpPr>
          <p:nvPr>
            <p:ph type="title"/>
          </p:nvPr>
        </p:nvSpPr>
        <p:spPr>
          <a:xfrm>
            <a:off x="304800" y="0"/>
            <a:ext cx="8458200" cy="685800"/>
          </a:xfrm>
        </p:spPr>
        <p:txBody>
          <a:bodyPr/>
          <a:lstStyle/>
          <a:p>
            <a:pPr eaLnBrk="1" hangingPunct="1"/>
            <a:r>
              <a:rPr lang="en-US" b="1" dirty="0" smtClean="0">
                <a:latin typeface="Microsoft Sans Serif"/>
                <a:cs typeface="Microsoft Sans Serif"/>
              </a:rPr>
              <a:t>SMd Configurations and Performance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" y="762000"/>
            <a:ext cx="411480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>
                <a:latin typeface="Microsoft Sans Serif"/>
                <a:cs typeface="Microsoft Sans Serif"/>
              </a:rPr>
              <a:t>SMd-s</a:t>
            </a:r>
            <a:r>
              <a:rPr lang="en-US" sz="1400" b="1" dirty="0">
                <a:latin typeface="Microsoft Sans Serif"/>
                <a:cs typeface="Microsoft Sans Serif"/>
              </a:rPr>
              <a:t> (“s” for </a:t>
            </a:r>
            <a:r>
              <a:rPr lang="en-US" sz="1400" b="1" u="sng" dirty="0">
                <a:latin typeface="Microsoft Sans Serif"/>
                <a:cs typeface="Microsoft Sans Serif"/>
              </a:rPr>
              <a:t>s</a:t>
            </a:r>
            <a:r>
              <a:rPr lang="en-US" sz="1400" b="1" dirty="0">
                <a:latin typeface="Microsoft Sans Serif"/>
                <a:cs typeface="Microsoft Sans Serif"/>
              </a:rPr>
              <a:t>pace qualified)</a:t>
            </a:r>
            <a:endParaRPr lang="en-US" sz="1400" dirty="0">
              <a:latin typeface="Microsoft Sans Serif"/>
              <a:cs typeface="Microsoft Sans Serif"/>
            </a:endParaRPr>
          </a:p>
          <a:p>
            <a:pPr lvl="0"/>
            <a:r>
              <a:rPr lang="en-US" sz="1400" dirty="0">
                <a:latin typeface="Microsoft Sans Serif"/>
                <a:cs typeface="Microsoft Sans Serif"/>
              </a:rPr>
              <a:t>Manufactured, screened, and qualified for direct use in space flight applications</a:t>
            </a:r>
          </a:p>
          <a:p>
            <a:pPr lvl="0"/>
            <a:r>
              <a:rPr lang="en-US" sz="1400" dirty="0">
                <a:latin typeface="Microsoft Sans Serif"/>
                <a:cs typeface="Microsoft Sans Serif"/>
              </a:rPr>
              <a:t>Passive components </a:t>
            </a:r>
            <a:r>
              <a:rPr lang="en-US" sz="1400" dirty="0" smtClean="0">
                <a:latin typeface="Microsoft Sans Serif"/>
                <a:cs typeface="Microsoft Sans Serif"/>
              </a:rPr>
              <a:t>screened </a:t>
            </a:r>
            <a:r>
              <a:rPr lang="en-US" sz="1400" dirty="0">
                <a:latin typeface="Microsoft Sans Serif"/>
                <a:cs typeface="Microsoft Sans Serif"/>
              </a:rPr>
              <a:t>to EEE-INST-002, level 1</a:t>
            </a:r>
          </a:p>
          <a:p>
            <a:r>
              <a:rPr lang="en-US" sz="1400" dirty="0">
                <a:latin typeface="Microsoft Sans Serif"/>
                <a:cs typeface="Microsoft Sans Serif"/>
              </a:rPr>
              <a:t> </a:t>
            </a:r>
          </a:p>
          <a:p>
            <a:r>
              <a:rPr lang="en-US" sz="1400" b="1" u="sng" dirty="0">
                <a:latin typeface="Microsoft Sans Serif"/>
                <a:cs typeface="Microsoft Sans Serif"/>
              </a:rPr>
              <a:t>SMd</a:t>
            </a:r>
            <a:r>
              <a:rPr lang="en-US" sz="1400" b="1" u="sng" dirty="0" smtClean="0">
                <a:latin typeface="Microsoft Sans Serif"/>
                <a:cs typeface="Microsoft Sans Serif"/>
              </a:rPr>
              <a:t>-e</a:t>
            </a:r>
            <a:r>
              <a:rPr lang="en-US" sz="1400" b="1" dirty="0" smtClean="0">
                <a:latin typeface="Microsoft Sans Serif"/>
                <a:cs typeface="Microsoft Sans Serif"/>
              </a:rPr>
              <a:t> </a:t>
            </a:r>
            <a:r>
              <a:rPr lang="en-US" sz="1400" b="1" dirty="0">
                <a:latin typeface="Microsoft Sans Serif"/>
                <a:cs typeface="Microsoft Sans Serif"/>
              </a:rPr>
              <a:t>(</a:t>
            </a:r>
            <a:r>
              <a:rPr lang="en-US" sz="1400" b="1" dirty="0" smtClean="0">
                <a:latin typeface="Microsoft Sans Serif"/>
                <a:cs typeface="Microsoft Sans Serif"/>
              </a:rPr>
              <a:t>“e” </a:t>
            </a:r>
            <a:r>
              <a:rPr lang="en-US" sz="1400" b="1" dirty="0">
                <a:latin typeface="Microsoft Sans Serif"/>
                <a:cs typeface="Microsoft Sans Serif"/>
              </a:rPr>
              <a:t>for </a:t>
            </a:r>
            <a:r>
              <a:rPr lang="en-US" sz="1400" b="1" u="sng" dirty="0" smtClean="0">
                <a:latin typeface="Microsoft Sans Serif"/>
                <a:cs typeface="Microsoft Sans Serif"/>
              </a:rPr>
              <a:t>e</a:t>
            </a:r>
            <a:r>
              <a:rPr lang="en-US" sz="1400" b="1" dirty="0" smtClean="0">
                <a:latin typeface="Microsoft Sans Serif"/>
                <a:cs typeface="Microsoft Sans Serif"/>
              </a:rPr>
              <a:t>ngineering model)</a:t>
            </a:r>
            <a:endParaRPr lang="en-US" sz="1400" dirty="0">
              <a:latin typeface="Microsoft Sans Serif"/>
              <a:cs typeface="Microsoft Sans Serif"/>
            </a:endParaRPr>
          </a:p>
          <a:p>
            <a:pPr lvl="0"/>
            <a:r>
              <a:rPr lang="en-US" sz="1400" dirty="0">
                <a:latin typeface="Microsoft Sans Serif"/>
                <a:cs typeface="Microsoft Sans Serif"/>
              </a:rPr>
              <a:t>Manufactured to the same print as the SMd-s</a:t>
            </a:r>
          </a:p>
          <a:p>
            <a:pPr lvl="0"/>
            <a:r>
              <a:rPr lang="en-US" sz="1400" dirty="0">
                <a:latin typeface="Microsoft Sans Serif"/>
                <a:cs typeface="Microsoft Sans Serif"/>
              </a:rPr>
              <a:t>Passive components are only “space qualifiable”, i.e. they are the same components as in the SMd-s, but </a:t>
            </a:r>
            <a:r>
              <a:rPr lang="en-US" sz="1400" dirty="0" smtClean="0">
                <a:latin typeface="Microsoft Sans Serif"/>
                <a:cs typeface="Microsoft Sans Serif"/>
              </a:rPr>
              <a:t>have </a:t>
            </a:r>
            <a:r>
              <a:rPr lang="en-US" sz="1400" u="sng" dirty="0" smtClean="0">
                <a:latin typeface="Microsoft Sans Serif"/>
                <a:cs typeface="Microsoft Sans Serif"/>
              </a:rPr>
              <a:t>not</a:t>
            </a:r>
            <a:r>
              <a:rPr lang="en-US" sz="1400" dirty="0" smtClean="0">
                <a:latin typeface="Microsoft Sans Serif"/>
                <a:cs typeface="Microsoft Sans Serif"/>
              </a:rPr>
              <a:t> </a:t>
            </a:r>
            <a:r>
              <a:rPr lang="en-US" sz="1400" dirty="0">
                <a:latin typeface="Microsoft Sans Serif"/>
                <a:cs typeface="Microsoft Sans Serif"/>
              </a:rPr>
              <a:t>been screened to EEE-INST-002</a:t>
            </a:r>
          </a:p>
          <a:p>
            <a:r>
              <a:rPr lang="en-US" sz="1400" dirty="0">
                <a:latin typeface="Microsoft Sans Serif"/>
                <a:cs typeface="Microsoft Sans Serif"/>
              </a:rPr>
              <a:t> </a:t>
            </a:r>
          </a:p>
          <a:p>
            <a:r>
              <a:rPr lang="en-US" sz="1400" b="1" u="sng" dirty="0">
                <a:latin typeface="Microsoft Sans Serif"/>
                <a:cs typeface="Microsoft Sans Serif"/>
              </a:rPr>
              <a:t>SMd-g</a:t>
            </a:r>
            <a:r>
              <a:rPr lang="en-US" sz="1400" b="1" dirty="0">
                <a:latin typeface="Microsoft Sans Serif"/>
                <a:cs typeface="Microsoft Sans Serif"/>
              </a:rPr>
              <a:t> (“g” for </a:t>
            </a:r>
            <a:r>
              <a:rPr lang="en-US" sz="1400" b="1" u="sng" dirty="0" smtClean="0">
                <a:latin typeface="Microsoft Sans Serif"/>
                <a:cs typeface="Microsoft Sans Serif"/>
              </a:rPr>
              <a:t>g</a:t>
            </a:r>
            <a:r>
              <a:rPr lang="en-US" sz="1400" b="1" dirty="0" smtClean="0">
                <a:latin typeface="Microsoft Sans Serif"/>
                <a:cs typeface="Microsoft Sans Serif"/>
              </a:rPr>
              <a:t>round-based)</a:t>
            </a:r>
            <a:endParaRPr lang="en-US" sz="1400" dirty="0">
              <a:latin typeface="Microsoft Sans Serif"/>
              <a:cs typeface="Microsoft Sans Serif"/>
            </a:endParaRPr>
          </a:p>
          <a:p>
            <a:pPr lvl="0"/>
            <a:r>
              <a:rPr lang="en-US" sz="1400" dirty="0">
                <a:latin typeface="Microsoft Sans Serif"/>
                <a:cs typeface="Microsoft Sans Serif"/>
              </a:rPr>
              <a:t>Manufactured to the same print as the SMd-s</a:t>
            </a:r>
          </a:p>
          <a:p>
            <a:pPr lvl="0"/>
            <a:r>
              <a:rPr lang="en-US" sz="1400" dirty="0">
                <a:latin typeface="Microsoft Sans Serif"/>
                <a:cs typeface="Microsoft Sans Serif"/>
              </a:rPr>
              <a:t>Passive components are commercial off the shelf (COTS) components, not appropriate for space flight </a:t>
            </a:r>
          </a:p>
        </p:txBody>
      </p:sp>
      <p:sp>
        <p:nvSpPr>
          <p:cNvPr id="6" name="Slide Number Placeholder 42"/>
          <p:cNvSpPr txBox="1">
            <a:spLocks/>
          </p:cNvSpPr>
          <p:nvPr/>
        </p:nvSpPr>
        <p:spPr>
          <a:xfrm>
            <a:off x="4419600" y="6564313"/>
            <a:ext cx="457200" cy="293687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algn="ctr"/>
            <a:fld id="{804C01E0-5EC5-4C54-BF15-108B08F7AA0D}" type="slidenum">
              <a:rPr lang="en-US" smtClean="0">
                <a:latin typeface="Microsoft Sans Serif"/>
                <a:cs typeface="Microsoft Sans Serif"/>
              </a:rPr>
              <a:pPr algn="ctr"/>
              <a:t>17</a:t>
            </a:fld>
            <a:endParaRPr lang="en-US" dirty="0">
              <a:latin typeface="Microsoft Sans Serif"/>
              <a:cs typeface="Microsoft Sans Serif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769493" y="649696"/>
            <a:ext cx="4374507" cy="3769904"/>
            <a:chOff x="4769493" y="609601"/>
            <a:chExt cx="4374507" cy="3769904"/>
          </a:xfrm>
        </p:grpSpPr>
        <p:pic>
          <p:nvPicPr>
            <p:cNvPr id="5" name="Picture 2" descr="C:\Documents and Settings\rblank\My Documents\D540 - A&amp;CS\_S&amp;A Standard Product Documentation\SMd\Performance Test Data\17178_Fowler_SMd_unbuf_SMd006ESC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685800"/>
              <a:ext cx="4150995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116541" y="3917840"/>
              <a:ext cx="402745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1             2            4            8            16          32          64</a:t>
              </a:r>
            </a:p>
            <a:p>
              <a:pPr algn="ctr"/>
              <a:r>
                <a:rPr lang="en-US" dirty="0" smtClean="0"/>
                <a:t>Sample Size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 rot="16200000">
              <a:off x="3312785" y="2066309"/>
              <a:ext cx="3375081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Readout Noise (e-)</a:t>
              </a:r>
            </a:p>
            <a:p>
              <a:r>
                <a:rPr lang="en-US" dirty="0" smtClean="0"/>
                <a:t>0            2             4            6             8           10</a:t>
              </a:r>
              <a:endParaRPr lang="en-US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248400" y="914400"/>
            <a:ext cx="2590800" cy="1447800"/>
            <a:chOff x="6172200" y="914400"/>
            <a:chExt cx="2590800" cy="1447800"/>
          </a:xfrm>
        </p:grpSpPr>
        <p:sp>
          <p:nvSpPr>
            <p:cNvPr id="18" name="Rounded Rectangle 17"/>
            <p:cNvSpPr/>
            <p:nvPr/>
          </p:nvSpPr>
          <p:spPr bwMode="auto">
            <a:xfrm>
              <a:off x="6172200" y="914400"/>
              <a:ext cx="2590800" cy="14478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N W3" charset="0"/>
                <a:cs typeface="ヒラギノ角ゴ ProN W3" charset="0"/>
                <a:sym typeface="Arial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193517" y="1040249"/>
              <a:ext cx="2569483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H2RG w/ SMd Readout Noise</a:t>
              </a:r>
            </a:p>
            <a:p>
              <a:endParaRPr lang="en-US" sz="1400" dirty="0" smtClean="0"/>
            </a:p>
            <a:p>
              <a:pPr marL="628650" lvl="1" indent="-171450">
                <a:buFont typeface="Arial"/>
                <a:buChar char="•"/>
              </a:pPr>
              <a:r>
                <a:rPr lang="en-US" sz="1400" dirty="0" smtClean="0"/>
                <a:t>CDS	8.5 e-</a:t>
              </a:r>
            </a:p>
            <a:p>
              <a:pPr marL="628650" lvl="1" indent="-171450">
                <a:buFont typeface="Arial"/>
                <a:buChar char="•"/>
              </a:pPr>
              <a:r>
                <a:rPr lang="en-US" sz="1400" dirty="0" smtClean="0"/>
                <a:t>Fowler16</a:t>
              </a:r>
              <a:r>
                <a:rPr lang="en-US" sz="1400" dirty="0"/>
                <a:t>	</a:t>
              </a:r>
              <a:r>
                <a:rPr lang="en-US" sz="1400" dirty="0" smtClean="0"/>
                <a:t>2.5 e-</a:t>
              </a:r>
            </a:p>
            <a:p>
              <a:pPr marL="628650" lvl="1" indent="-171450">
                <a:buFont typeface="Arial"/>
                <a:buChar char="•"/>
              </a:pPr>
              <a:r>
                <a:rPr lang="en-US" sz="1400" dirty="0" smtClean="0"/>
                <a:t>Fowler64	1.5 e-</a:t>
              </a:r>
              <a:endParaRPr lang="en-US" sz="1400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410200" y="3200400"/>
            <a:ext cx="1676400" cy="533400"/>
            <a:chOff x="1143000" y="4572000"/>
            <a:chExt cx="1447800" cy="533400"/>
          </a:xfrm>
        </p:grpSpPr>
        <p:sp>
          <p:nvSpPr>
            <p:cNvPr id="3" name="Rounded Rectangle 2"/>
            <p:cNvSpPr/>
            <p:nvPr/>
          </p:nvSpPr>
          <p:spPr bwMode="auto">
            <a:xfrm>
              <a:off x="1143000" y="4572000"/>
              <a:ext cx="1447800" cy="533400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Microsoft Sans Serif"/>
                <a:ea typeface="ヒラギノ角ゴ ProN W3" charset="0"/>
                <a:cs typeface="Microsoft Sans Serif"/>
                <a:sym typeface="Arial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197491" y="4615632"/>
              <a:ext cx="1371599" cy="444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>
                <a:lnSpc>
                  <a:spcPct val="95000"/>
                </a:lnSpc>
                <a:spcBef>
                  <a:spcPts val="400"/>
                </a:spcBef>
              </a:pPr>
              <a:r>
                <a:rPr lang="en-US" i="1" dirty="0" smtClean="0">
                  <a:latin typeface="Microsoft Sans Serif"/>
                  <a:cs typeface="Microsoft Sans Serif"/>
                </a:rPr>
                <a:t>Scott Cabelli et al Poster Thu. 10. Oct.</a:t>
              </a:r>
              <a:endParaRPr lang="en-US" i="1" dirty="0">
                <a:latin typeface="Microsoft Sans Serif"/>
                <a:cs typeface="Microsoft Sans Serif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39612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304800" y="914400"/>
            <a:ext cx="4191000" cy="10668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6146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latin typeface="Microsoft Sans Serif"/>
                <a:cs typeface="Microsoft Sans Serif"/>
              </a:rPr>
              <a:t>H2RG – SIDECAR ASIC Fast Mode Performance</a:t>
            </a:r>
          </a:p>
        </p:txBody>
      </p:sp>
      <p:sp>
        <p:nvSpPr>
          <p:cNvPr id="6" name="Slide Number Placeholder 42"/>
          <p:cNvSpPr txBox="1">
            <a:spLocks/>
          </p:cNvSpPr>
          <p:nvPr/>
        </p:nvSpPr>
        <p:spPr>
          <a:xfrm>
            <a:off x="4419600" y="6564313"/>
            <a:ext cx="457200" cy="293687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algn="ctr"/>
            <a:fld id="{804C01E0-5EC5-4C54-BF15-108B08F7AA0D}" type="slidenum">
              <a:rPr lang="en-US" smtClean="0">
                <a:latin typeface="Microsoft Sans Serif"/>
                <a:cs typeface="Microsoft Sans Serif"/>
              </a:rPr>
              <a:pPr algn="ctr"/>
              <a:t>18</a:t>
            </a:fld>
            <a:endParaRPr lang="en-US" dirty="0">
              <a:latin typeface="Microsoft Sans Serif"/>
              <a:cs typeface="Microsoft Sans Serif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85800" y="5181600"/>
            <a:ext cx="1524000" cy="685800"/>
            <a:chOff x="1143000" y="4572000"/>
            <a:chExt cx="1524000" cy="685800"/>
          </a:xfrm>
        </p:grpSpPr>
        <p:sp>
          <p:nvSpPr>
            <p:cNvPr id="5" name="Rounded Rectangle 4"/>
            <p:cNvSpPr/>
            <p:nvPr/>
          </p:nvSpPr>
          <p:spPr bwMode="auto">
            <a:xfrm>
              <a:off x="1143000" y="4572000"/>
              <a:ext cx="1447800" cy="685800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Microsoft Sans Serif"/>
                <a:ea typeface="ヒラギノ角ゴ ProN W3" charset="0"/>
                <a:cs typeface="Microsoft Sans Serif"/>
                <a:sym typeface="Arial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197491" y="4615632"/>
              <a:ext cx="1469509" cy="618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>
                <a:lnSpc>
                  <a:spcPct val="95000"/>
                </a:lnSpc>
                <a:spcBef>
                  <a:spcPts val="400"/>
                </a:spcBef>
              </a:pPr>
              <a:r>
                <a:rPr lang="en-US" i="1" dirty="0" smtClean="0">
                  <a:latin typeface="Microsoft Sans Serif"/>
                  <a:cs typeface="Microsoft Sans Serif"/>
                </a:rPr>
                <a:t>Mark Farris et al SDW 2013 Poster Friday, 11 Oct.</a:t>
              </a:r>
              <a:endParaRPr lang="en-US" i="1" dirty="0">
                <a:latin typeface="Microsoft Sans Serif"/>
                <a:cs typeface="Microsoft Sans Serif"/>
              </a:endParaRPr>
            </a:p>
          </p:txBody>
        </p:sp>
      </p:grpSp>
      <p:pic>
        <p:nvPicPr>
          <p:cNvPr id="9" name="Picture 8" descr="SMd_4251_smal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990600"/>
            <a:ext cx="143676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1445" y="990600"/>
            <a:ext cx="133815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Group 9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1104611"/>
              </p:ext>
            </p:extLst>
          </p:nvPr>
        </p:nvGraphicFramePr>
        <p:xfrm>
          <a:off x="4648200" y="970100"/>
          <a:ext cx="4191000" cy="1127760"/>
        </p:xfrm>
        <a:graphic>
          <a:graphicData uri="http://schemas.openxmlformats.org/drawingml/2006/table">
            <a:tbl>
              <a:tblPr/>
              <a:tblGrid>
                <a:gridCol w="1520612"/>
                <a:gridCol w="948519"/>
                <a:gridCol w="880812"/>
                <a:gridCol w="841057"/>
              </a:tblGrid>
              <a:tr h="3546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Sans Serif"/>
                          <a:cs typeface="Microsoft Sans Serif"/>
                        </a:rPr>
                        <a:t>Temperature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Sans Serif"/>
                          <a:cs typeface="Microsoft Sans Serif"/>
                        </a:rPr>
                        <a:t>250mV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Sans Serif"/>
                          <a:cs typeface="Microsoft Sans Serif"/>
                        </a:rPr>
                        <a:t>500mV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crosoft Sans Serif"/>
                          <a:cs typeface="Microsoft Sans Serif"/>
                        </a:rPr>
                        <a:t>1000mV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595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Sans Serif"/>
                          <a:cs typeface="Microsoft Sans Serif"/>
                        </a:rPr>
                        <a:t>130K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Sans Serif"/>
                          <a:cs typeface="Microsoft Sans Serif"/>
                        </a:rPr>
                        <a:t>57 e-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Sans Serif"/>
                          <a:cs typeface="Microsoft Sans Serif"/>
                        </a:rPr>
                        <a:t>71 e-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Sans Serif"/>
                          <a:cs typeface="Microsoft Sans Serif"/>
                        </a:rPr>
                        <a:t>53 e-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595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Sans Serif"/>
                          <a:cs typeface="Microsoft Sans Serif"/>
                        </a:rPr>
                        <a:t>150K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Sans Serif"/>
                          <a:cs typeface="Microsoft Sans Serif"/>
                        </a:rPr>
                        <a:t>70 e-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Sans Serif"/>
                          <a:cs typeface="Microsoft Sans Serif"/>
                        </a:rPr>
                        <a:t>68 e-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icrosoft Sans Serif"/>
                          <a:cs typeface="Microsoft Sans Serif"/>
                        </a:rPr>
                        <a:t>50 e-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pic>
        <p:nvPicPr>
          <p:cNvPr id="15" name="Picture 14" descr="h2r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1" t="3207" r="13890" b="22813"/>
          <a:stretch>
            <a:fillRect/>
          </a:stretch>
        </p:blipFill>
        <p:spPr bwMode="auto">
          <a:xfrm>
            <a:off x="381000" y="990600"/>
            <a:ext cx="1139252" cy="91440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2667000" y="2362200"/>
            <a:ext cx="5181600" cy="4224420"/>
            <a:chOff x="228600" y="2176380"/>
            <a:chExt cx="5181600" cy="4224420"/>
          </a:xfrm>
        </p:grpSpPr>
        <p:grpSp>
          <p:nvGrpSpPr>
            <p:cNvPr id="11" name="Group 17"/>
            <p:cNvGrpSpPr>
              <a:grpSpLocks/>
            </p:cNvGrpSpPr>
            <p:nvPr/>
          </p:nvGrpSpPr>
          <p:grpSpPr bwMode="auto">
            <a:xfrm>
              <a:off x="381000" y="2209800"/>
              <a:ext cx="4953000" cy="4191000"/>
              <a:chOff x="11871551" y="31732068"/>
              <a:chExt cx="9237897" cy="7794476"/>
            </a:xfrm>
          </p:grpSpPr>
          <p:pic>
            <p:nvPicPr>
              <p:cNvPr id="12" name="Picture 14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871551" y="31732068"/>
                <a:ext cx="9237897" cy="77944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Picture 13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6859707" y="35090001"/>
                <a:ext cx="3064480" cy="33600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" name="Rectangle 2"/>
            <p:cNvSpPr/>
            <p:nvPr/>
          </p:nvSpPr>
          <p:spPr bwMode="auto">
            <a:xfrm>
              <a:off x="228600" y="2176380"/>
              <a:ext cx="5181600" cy="152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N W3" charset="0"/>
                <a:cs typeface="ヒラギノ角ゴ ProN W3" charset="0"/>
                <a:sym typeface="Arial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28600" y="2581870"/>
            <a:ext cx="24352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800" dirty="0" smtClean="0"/>
              <a:t>10 </a:t>
            </a:r>
            <a:r>
              <a:rPr lang="en-US" sz="1800" dirty="0" err="1" smtClean="0"/>
              <a:t>Mpix</a:t>
            </a:r>
            <a:r>
              <a:rPr lang="en-US" sz="1800" dirty="0" smtClean="0"/>
              <a:t>/sec/port</a:t>
            </a:r>
          </a:p>
          <a:p>
            <a:pPr marL="171450" indent="-171450">
              <a:buFont typeface="Arial"/>
              <a:buChar char="•"/>
            </a:pPr>
            <a:r>
              <a:rPr lang="en-US" sz="1800" dirty="0" smtClean="0"/>
              <a:t>32 outputs</a:t>
            </a:r>
          </a:p>
          <a:p>
            <a:pPr marL="171450" indent="-171450">
              <a:buFont typeface="Arial"/>
              <a:buChar char="•"/>
            </a:pPr>
            <a:r>
              <a:rPr lang="en-US" sz="1800" dirty="0" smtClean="0"/>
              <a:t>66 Hz full frame rate</a:t>
            </a:r>
            <a:endParaRPr lang="en-US" sz="1800" dirty="0"/>
          </a:p>
        </p:txBody>
      </p:sp>
      <p:sp>
        <p:nvSpPr>
          <p:cNvPr id="18" name="TextBox 17"/>
          <p:cNvSpPr txBox="1"/>
          <p:nvPr/>
        </p:nvSpPr>
        <p:spPr>
          <a:xfrm>
            <a:off x="476335" y="1981200"/>
            <a:ext cx="39432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GBA H2RG                    SMd                          SAM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686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 descr="http://msnbcmedia.msn.com/j/MSNBC/Components/Photo/_new/120125-pb-bluemarble-6p.photoblog900.jpg"/>
          <p:cNvPicPr>
            <a:picLocks noChangeAspect="1" noChangeArrowheads="1"/>
          </p:cNvPicPr>
          <p:nvPr/>
        </p:nvPicPr>
        <p:blipFill>
          <a:blip r:embed="rId3" cstate="print"/>
          <a:srcRect t="2116" b="2646"/>
          <a:stretch>
            <a:fillRect/>
          </a:stretch>
        </p:blipFill>
        <p:spPr bwMode="auto">
          <a:xfrm>
            <a:off x="1066800" y="0"/>
            <a:ext cx="7200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lide Number Placeholder 42"/>
          <p:cNvSpPr txBox="1">
            <a:spLocks/>
          </p:cNvSpPr>
          <p:nvPr/>
        </p:nvSpPr>
        <p:spPr>
          <a:xfrm>
            <a:off x="8839200" y="76200"/>
            <a:ext cx="228600" cy="293687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fld id="{804C01E0-5EC5-4C54-BF15-108B08F7AA0D}" type="slidenum">
              <a:rPr lang="en-US" smtClean="0">
                <a:latin typeface="Microsoft Sans Serif"/>
                <a:cs typeface="Microsoft Sans Serif"/>
              </a:rPr>
              <a:pPr/>
              <a:t>2</a:t>
            </a:fld>
            <a:endParaRPr lang="en-US" dirty="0">
              <a:latin typeface="Microsoft Sans Serif"/>
              <a:cs typeface="Microsoft Sans Serif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3352800" y="5638800"/>
            <a:ext cx="4267200" cy="838199"/>
            <a:chOff x="3352800" y="5638800"/>
            <a:chExt cx="4267200" cy="838199"/>
          </a:xfrm>
        </p:grpSpPr>
        <p:grpSp>
          <p:nvGrpSpPr>
            <p:cNvPr id="38" name="Group 37"/>
            <p:cNvGrpSpPr/>
            <p:nvPr/>
          </p:nvGrpSpPr>
          <p:grpSpPr>
            <a:xfrm>
              <a:off x="3352800" y="5638800"/>
              <a:ext cx="3505200" cy="307975"/>
              <a:chOff x="1752600" y="5559425"/>
              <a:chExt cx="1828800" cy="307975"/>
            </a:xfrm>
          </p:grpSpPr>
          <p:cxnSp>
            <p:nvCxnSpPr>
              <p:cNvPr id="55" name="Straight Connector 54"/>
              <p:cNvCxnSpPr/>
              <p:nvPr/>
            </p:nvCxnSpPr>
            <p:spPr bwMode="auto">
              <a:xfrm flipV="1">
                <a:off x="2688710" y="5559425"/>
                <a:ext cx="0" cy="152400"/>
              </a:xfrm>
              <a:prstGeom prst="line">
                <a:avLst/>
              </a:prstGeom>
              <a:ln/>
              <a:ex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 bwMode="auto">
              <a:xfrm>
                <a:off x="1752600" y="5711825"/>
                <a:ext cx="1828800" cy="0"/>
              </a:xfrm>
              <a:prstGeom prst="line">
                <a:avLst/>
              </a:prstGeom>
              <a:ln/>
              <a:ex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 bwMode="auto">
              <a:xfrm flipV="1">
                <a:off x="1752600" y="5711825"/>
                <a:ext cx="0" cy="152400"/>
              </a:xfrm>
              <a:prstGeom prst="line">
                <a:avLst/>
              </a:prstGeom>
              <a:ln/>
              <a:ex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 bwMode="auto">
              <a:xfrm flipV="1">
                <a:off x="2971800" y="5711825"/>
                <a:ext cx="0" cy="152400"/>
              </a:xfrm>
              <a:prstGeom prst="line">
                <a:avLst/>
              </a:prstGeom>
              <a:ln/>
              <a:ex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 bwMode="auto">
              <a:xfrm flipV="1">
                <a:off x="2362200" y="5711825"/>
                <a:ext cx="0" cy="152400"/>
              </a:xfrm>
              <a:prstGeom prst="line">
                <a:avLst/>
              </a:prstGeom>
              <a:ln/>
              <a:ex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 bwMode="auto">
              <a:xfrm flipV="1">
                <a:off x="3581400" y="5715000"/>
                <a:ext cx="0" cy="152400"/>
              </a:xfrm>
              <a:prstGeom prst="line">
                <a:avLst/>
              </a:prstGeom>
              <a:ln/>
              <a:ex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7" name="Rectangle 28"/>
            <p:cNvSpPr>
              <a:spLocks noChangeArrowheads="1"/>
            </p:cNvSpPr>
            <p:nvPr/>
          </p:nvSpPr>
          <p:spPr bwMode="auto">
            <a:xfrm>
              <a:off x="6019800" y="6019800"/>
              <a:ext cx="1600200" cy="457199"/>
            </a:xfrm>
            <a:prstGeom prst="rect">
              <a:avLst/>
            </a:prstGeom>
            <a:solidFill>
              <a:srgbClr val="1E42A7"/>
            </a:solidFill>
            <a:ln w="12700">
              <a:solidFill>
                <a:srgbClr val="0000A4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>
                <a:lnSpc>
                  <a:spcPct val="90000"/>
                </a:lnSpc>
              </a:pPr>
              <a:r>
                <a:rPr lang="en-US" dirty="0" smtClean="0">
                  <a:solidFill>
                    <a:srgbClr val="FFFFFF"/>
                  </a:solidFill>
                  <a:latin typeface="Microsoft Sans Serif"/>
                  <a:cs typeface="Microsoft Sans Serif"/>
                </a:rPr>
                <a:t>Space &amp; Astronomy</a:t>
              </a:r>
            </a:p>
            <a:p>
              <a:pPr algn="ctr" eaLnBrk="0" hangingPunct="0">
                <a:lnSpc>
                  <a:spcPct val="90000"/>
                </a:lnSpc>
              </a:pPr>
              <a:r>
                <a:rPr lang="en-US" dirty="0" smtClean="0">
                  <a:solidFill>
                    <a:srgbClr val="FFFFFF"/>
                  </a:solidFill>
                  <a:latin typeface="Microsoft Sans Serif"/>
                  <a:cs typeface="Microsoft Sans Serif"/>
                </a:rPr>
                <a:t>Market Segment</a:t>
              </a:r>
              <a:endParaRPr lang="en-US" dirty="0">
                <a:solidFill>
                  <a:srgbClr val="FFFFFF"/>
                </a:solidFill>
                <a:latin typeface="Microsoft Sans Serif"/>
                <a:cs typeface="Microsoft Sans Serif"/>
              </a:endParaRPr>
            </a:p>
          </p:txBody>
        </p:sp>
      </p:grp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4704291" y="1460500"/>
            <a:ext cx="2065337" cy="2427287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>
            <a:solidFill>
              <a:srgbClr val="00008A"/>
            </a:solidFill>
            <a:miter lim="800000"/>
            <a:headEnd type="none" w="sm" len="sm"/>
            <a:tailEnd type="none" w="sm" len="sm"/>
          </a:ln>
          <a:effectLst>
            <a:outerShdw dist="81320" dir="2319588" algn="ctr" rotWithShape="0">
              <a:srgbClr val="95959F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lnSpc>
                <a:spcPct val="80000"/>
              </a:lnSpc>
              <a:defRPr/>
            </a:pPr>
            <a:endParaRPr lang="en-US">
              <a:solidFill>
                <a:srgbClr val="FFFFFF"/>
              </a:solidFill>
              <a:latin typeface="Microsoft Sans Serif"/>
              <a:cs typeface="Microsoft Sans Serif"/>
            </a:endParaRPr>
          </a:p>
        </p:txBody>
      </p:sp>
      <p:sp>
        <p:nvSpPr>
          <p:cNvPr id="9230" name="Rectangle 28"/>
          <p:cNvSpPr>
            <a:spLocks noChangeArrowheads="1"/>
          </p:cNvSpPr>
          <p:nvPr/>
        </p:nvSpPr>
        <p:spPr bwMode="auto">
          <a:xfrm>
            <a:off x="4697941" y="942975"/>
            <a:ext cx="2074862" cy="428625"/>
          </a:xfrm>
          <a:prstGeom prst="rect">
            <a:avLst/>
          </a:prstGeom>
          <a:solidFill>
            <a:srgbClr val="1E42A7"/>
          </a:solidFill>
          <a:ln w="12700">
            <a:solidFill>
              <a:srgbClr val="0000A4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lnSpc>
                <a:spcPts val="2000"/>
              </a:lnSpc>
            </a:pPr>
            <a:r>
              <a:rPr lang="en-US" dirty="0">
                <a:solidFill>
                  <a:srgbClr val="FFFFFF"/>
                </a:solidFill>
                <a:latin typeface="Microsoft Sans Serif"/>
                <a:cs typeface="Microsoft Sans Serif"/>
              </a:rPr>
              <a:t>Instrumentation</a:t>
            </a:r>
          </a:p>
        </p:txBody>
      </p:sp>
      <p:pic>
        <p:nvPicPr>
          <p:cNvPr id="22" name="Picture 21" descr="Instrumentation_T4000-DSC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821766" y="1573212"/>
            <a:ext cx="1306512" cy="13652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 descr="ISCO_Racks_small.jpg"/>
          <p:cNvPicPr>
            <a:picLocks noChangeAspect="1"/>
          </p:cNvPicPr>
          <p:nvPr/>
        </p:nvPicPr>
        <p:blipFill>
          <a:blip r:embed="rId3" cstate="print"/>
          <a:srcRect r="5303"/>
          <a:stretch>
            <a:fillRect/>
          </a:stretch>
        </p:blipFill>
        <p:spPr>
          <a:xfrm>
            <a:off x="5539316" y="2676524"/>
            <a:ext cx="1165225" cy="113506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Rectangle 15"/>
          <p:cNvSpPr>
            <a:spLocks noChangeArrowheads="1"/>
          </p:cNvSpPr>
          <p:nvPr/>
        </p:nvSpPr>
        <p:spPr bwMode="auto">
          <a:xfrm>
            <a:off x="228600" y="1456947"/>
            <a:ext cx="2065337" cy="2427287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>
            <a:solidFill>
              <a:srgbClr val="00008A"/>
            </a:solidFill>
            <a:miter lim="800000"/>
            <a:headEnd type="none" w="sm" len="sm"/>
            <a:tailEnd type="none" w="sm" len="sm"/>
          </a:ln>
          <a:effectLst>
            <a:outerShdw dist="81320" dir="2319588" algn="ctr" rotWithShape="0">
              <a:srgbClr val="95959F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lnSpc>
                <a:spcPct val="80000"/>
              </a:lnSpc>
              <a:defRPr/>
            </a:pPr>
            <a:endParaRPr lang="en-US">
              <a:solidFill>
                <a:srgbClr val="FFFFFF"/>
              </a:solidFill>
              <a:latin typeface="Microsoft Sans Serif"/>
              <a:cs typeface="Microsoft Sans Serif"/>
            </a:endParaRPr>
          </a:p>
        </p:txBody>
      </p:sp>
      <p:pic>
        <p:nvPicPr>
          <p:cNvPr id="7" name="Picture 6" descr="ISS-03_201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31788" y="1539594"/>
            <a:ext cx="1573212" cy="136039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231" name="Rectangle 29"/>
          <p:cNvSpPr>
            <a:spLocks noChangeArrowheads="1"/>
          </p:cNvSpPr>
          <p:nvPr/>
        </p:nvSpPr>
        <p:spPr bwMode="auto">
          <a:xfrm>
            <a:off x="228600" y="942975"/>
            <a:ext cx="2057400" cy="428625"/>
          </a:xfrm>
          <a:prstGeom prst="rect">
            <a:avLst/>
          </a:prstGeom>
          <a:solidFill>
            <a:srgbClr val="1E42A7"/>
          </a:solidFill>
          <a:ln w="12700">
            <a:solidFill>
              <a:srgbClr val="0000A4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lnSpc>
                <a:spcPts val="2000"/>
              </a:lnSpc>
            </a:pPr>
            <a:r>
              <a:rPr lang="en-US" dirty="0">
                <a:solidFill>
                  <a:srgbClr val="FFFFFF"/>
                </a:solidFill>
                <a:latin typeface="Microsoft Sans Serif"/>
                <a:cs typeface="Microsoft Sans Serif"/>
              </a:rPr>
              <a:t>Engineered Systems</a:t>
            </a:r>
          </a:p>
        </p:txBody>
      </p:sp>
      <p:pic>
        <p:nvPicPr>
          <p:cNvPr id="36" name="Picture 35" descr="MUSES.jpg"/>
          <p:cNvPicPr>
            <a:picLocks noChangeAspect="1"/>
          </p:cNvPicPr>
          <p:nvPr/>
        </p:nvPicPr>
        <p:blipFill>
          <a:blip r:embed="rId5" cstate="print"/>
          <a:srcRect l="11901" t="7193" r="10087"/>
          <a:stretch>
            <a:fillRect/>
          </a:stretch>
        </p:blipFill>
        <p:spPr>
          <a:xfrm>
            <a:off x="1039845" y="2599947"/>
            <a:ext cx="1169955" cy="11747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Rectangle 15"/>
          <p:cNvSpPr>
            <a:spLocks noChangeArrowheads="1"/>
          </p:cNvSpPr>
          <p:nvPr/>
        </p:nvSpPr>
        <p:spPr bwMode="auto">
          <a:xfrm>
            <a:off x="2471208" y="1449387"/>
            <a:ext cx="2065337" cy="2428875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>
            <a:solidFill>
              <a:srgbClr val="00008A"/>
            </a:solidFill>
            <a:miter lim="800000"/>
            <a:headEnd type="none" w="sm" len="sm"/>
            <a:tailEnd type="none" w="sm" len="sm"/>
          </a:ln>
          <a:effectLst>
            <a:outerShdw dist="81320" dir="2319588" algn="ctr" rotWithShape="0">
              <a:srgbClr val="95959F">
                <a:alpha val="50000"/>
              </a:srgbClr>
            </a:outerShdw>
          </a:effectLst>
        </p:spPr>
        <p:txBody>
          <a:bodyPr wrap="none" anchor="ctr"/>
          <a:lstStyle/>
          <a:p>
            <a:pPr algn="ctr" eaLnBrk="0" hangingPunct="0">
              <a:lnSpc>
                <a:spcPct val="80000"/>
              </a:lnSpc>
              <a:defRPr/>
            </a:pPr>
            <a:endParaRPr lang="en-US">
              <a:solidFill>
                <a:srgbClr val="FFFFFF"/>
              </a:solidFill>
              <a:latin typeface="Microsoft Sans Serif"/>
              <a:cs typeface="Microsoft Sans Serif"/>
            </a:endParaRPr>
          </a:p>
        </p:txBody>
      </p:sp>
      <p:sp>
        <p:nvSpPr>
          <p:cNvPr id="9229" name="Rectangle 19"/>
          <p:cNvSpPr>
            <a:spLocks noChangeArrowheads="1"/>
          </p:cNvSpPr>
          <p:nvPr/>
        </p:nvSpPr>
        <p:spPr bwMode="auto">
          <a:xfrm>
            <a:off x="2455333" y="942975"/>
            <a:ext cx="2076450" cy="428625"/>
          </a:xfrm>
          <a:prstGeom prst="rect">
            <a:avLst/>
          </a:prstGeom>
          <a:solidFill>
            <a:srgbClr val="1E42A7"/>
          </a:solidFill>
          <a:ln w="12700">
            <a:solidFill>
              <a:srgbClr val="0000A4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lnSpc>
                <a:spcPts val="2000"/>
              </a:lnSpc>
            </a:pPr>
            <a:r>
              <a:rPr lang="en-US">
                <a:solidFill>
                  <a:srgbClr val="FFFFFF"/>
                </a:solidFill>
                <a:latin typeface="Microsoft Sans Serif"/>
                <a:cs typeface="Microsoft Sans Serif"/>
              </a:rPr>
              <a:t>Digital Imaging</a:t>
            </a:r>
          </a:p>
        </p:txBody>
      </p:sp>
      <p:pic>
        <p:nvPicPr>
          <p:cNvPr id="33" name="Picture 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22008" y="1516062"/>
            <a:ext cx="1557337" cy="122872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19" descr="device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68784" y="2582862"/>
            <a:ext cx="1109023" cy="1219200"/>
          </a:xfrm>
          <a:prstGeom prst="rect">
            <a:avLst/>
          </a:prstGeom>
          <a:noFill/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223" name="Group 34"/>
          <p:cNvGrpSpPr>
            <a:grpSpLocks/>
          </p:cNvGrpSpPr>
          <p:nvPr/>
        </p:nvGrpSpPr>
        <p:grpSpPr bwMode="auto">
          <a:xfrm>
            <a:off x="6934200" y="1447800"/>
            <a:ext cx="2078038" cy="2427287"/>
            <a:chOff x="192" y="1710"/>
            <a:chExt cx="1309" cy="2310"/>
          </a:xfrm>
        </p:grpSpPr>
        <p:sp>
          <p:nvSpPr>
            <p:cNvPr id="9242" name="Rectangle 33"/>
            <p:cNvSpPr>
              <a:spLocks noChangeArrowheads="1"/>
            </p:cNvSpPr>
            <p:nvPr/>
          </p:nvSpPr>
          <p:spPr bwMode="auto">
            <a:xfrm>
              <a:off x="192" y="1710"/>
              <a:ext cx="1308" cy="2310"/>
            </a:xfrm>
            <a:prstGeom prst="rect">
              <a:avLst/>
            </a:prstGeom>
            <a:solidFill>
              <a:srgbClr val="F8F8F8"/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  <a:latin typeface="Microsoft Sans Serif"/>
                <a:cs typeface="Microsoft Sans Serif"/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197" y="1720"/>
              <a:ext cx="1304" cy="2296"/>
            </a:xfrm>
            <a:prstGeom prst="rect">
              <a:avLst/>
            </a:prstGeom>
            <a:solidFill>
              <a:srgbClr val="F8F8F8">
                <a:alpha val="0"/>
              </a:srgbClr>
            </a:solidFill>
            <a:ln w="12700">
              <a:solidFill>
                <a:srgbClr val="00008A"/>
              </a:solidFill>
              <a:miter lim="800000"/>
              <a:headEnd type="none" w="sm" len="sm"/>
              <a:tailEnd type="none" w="sm" len="sm"/>
            </a:ln>
            <a:effectLst>
              <a:outerShdw dist="81320" dir="2319588" algn="ctr" rotWithShape="0">
                <a:srgbClr val="95959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eaLnBrk="0" hangingPunct="0">
                <a:lnSpc>
                  <a:spcPct val="80000"/>
                </a:lnSpc>
                <a:defRPr/>
              </a:pPr>
              <a:endParaRPr lang="en-US">
                <a:solidFill>
                  <a:srgbClr val="FFFFFF"/>
                </a:solidFill>
                <a:latin typeface="Microsoft Sans Serif"/>
                <a:cs typeface="Microsoft Sans Serif"/>
              </a:endParaRPr>
            </a:p>
          </p:txBody>
        </p:sp>
      </p:grpSp>
      <p:sp>
        <p:nvSpPr>
          <p:cNvPr id="9224" name="Rectangle 3"/>
          <p:cNvSpPr>
            <a:spLocks noChangeArrowheads="1"/>
          </p:cNvSpPr>
          <p:nvPr/>
        </p:nvSpPr>
        <p:spPr bwMode="auto">
          <a:xfrm>
            <a:off x="6935788" y="942975"/>
            <a:ext cx="2081212" cy="428625"/>
          </a:xfrm>
          <a:prstGeom prst="rect">
            <a:avLst/>
          </a:prstGeom>
          <a:solidFill>
            <a:srgbClr val="1E42A7"/>
          </a:solidFill>
          <a:ln w="12700">
            <a:solidFill>
              <a:srgbClr val="0000A4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>
              <a:lnSpc>
                <a:spcPts val="1600"/>
              </a:lnSpc>
            </a:pPr>
            <a:r>
              <a:rPr lang="en-US" dirty="0">
                <a:solidFill>
                  <a:srgbClr val="FFFFFF"/>
                </a:solidFill>
                <a:latin typeface="Microsoft Sans Serif"/>
                <a:cs typeface="Microsoft Sans Serif"/>
              </a:rPr>
              <a:t>Aerospace and</a:t>
            </a:r>
          </a:p>
          <a:p>
            <a:pPr algn="ctr" eaLnBrk="0" hangingPunct="0">
              <a:lnSpc>
                <a:spcPts val="1600"/>
              </a:lnSpc>
            </a:pPr>
            <a:r>
              <a:rPr lang="en-US" dirty="0">
                <a:solidFill>
                  <a:srgbClr val="FFFFFF"/>
                </a:solidFill>
                <a:latin typeface="Microsoft Sans Serif"/>
                <a:cs typeface="Microsoft Sans Serif"/>
              </a:rPr>
              <a:t>Defense Electronics</a:t>
            </a:r>
          </a:p>
        </p:txBody>
      </p:sp>
      <p:pic>
        <p:nvPicPr>
          <p:cNvPr id="14" name="Picture 8" descr="Newerpla1c"/>
          <p:cNvPicPr>
            <a:picLocks noChangeAspect="1" noChangeArrowheads="1"/>
          </p:cNvPicPr>
          <p:nvPr/>
        </p:nvPicPr>
        <p:blipFill>
          <a:blip r:embed="rId8" cstate="print"/>
          <a:srcRect t="4660" b="3778"/>
          <a:stretch>
            <a:fillRect/>
          </a:stretch>
        </p:blipFill>
        <p:spPr bwMode="auto">
          <a:xfrm>
            <a:off x="7781925" y="2503487"/>
            <a:ext cx="1193800" cy="1279525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>
            <a:solidFill>
              <a:srgbClr val="00008A"/>
            </a:solidFill>
            <a:miter lim="800000"/>
            <a:headEnd/>
            <a:tailEnd/>
          </a:ln>
          <a:effectLst>
            <a:outerShdw dist="81320" dir="2319588" algn="ctr" rotWithShape="0">
              <a:srgbClr val="95959F">
                <a:alpha val="50000"/>
              </a:srgbClr>
            </a:outerShdw>
          </a:effectLst>
        </p:spPr>
      </p:pic>
      <p:pic>
        <p:nvPicPr>
          <p:cNvPr id="12" name="Picture 6" descr="WRLESS1A"/>
          <p:cNvPicPr>
            <a:picLocks noChangeAspect="1" noChangeArrowheads="1"/>
          </p:cNvPicPr>
          <p:nvPr/>
        </p:nvPicPr>
        <p:blipFill>
          <a:blip r:embed="rId9" cstate="print"/>
          <a:srcRect t="9402" b="4828"/>
          <a:stretch>
            <a:fillRect/>
          </a:stretch>
        </p:blipFill>
        <p:spPr bwMode="auto">
          <a:xfrm>
            <a:off x="7116763" y="1549400"/>
            <a:ext cx="1220787" cy="1223962"/>
          </a:xfrm>
          <a:prstGeom prst="rect">
            <a:avLst/>
          </a:prstGeom>
          <a:solidFill>
            <a:schemeClr val="bg1">
              <a:alpha val="50000"/>
            </a:schemeClr>
          </a:solidFill>
          <a:ln w="12700">
            <a:solidFill>
              <a:srgbClr val="00008A"/>
            </a:solidFill>
            <a:miter lim="800000"/>
            <a:headEnd/>
            <a:tailEnd/>
          </a:ln>
          <a:effectLst>
            <a:outerShdw dist="81320" dir="2319588" algn="ctr" rotWithShape="0">
              <a:srgbClr val="95959F">
                <a:alpha val="50000"/>
              </a:srgbClr>
            </a:outerShdw>
          </a:effectLst>
        </p:spPr>
      </p:pic>
      <p:pic>
        <p:nvPicPr>
          <p:cNvPr id="20" name="Picture 19" descr="tdy-logo.gi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085" y="87084"/>
            <a:ext cx="1834515" cy="445770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 bwMode="auto">
          <a:xfrm>
            <a:off x="1295400" y="682625"/>
            <a:ext cx="6629400" cy="0"/>
          </a:xfrm>
          <a:prstGeom prst="line">
            <a:avLst/>
          </a:prstGeom>
          <a:ln/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 bwMode="auto">
          <a:xfrm flipV="1">
            <a:off x="1295400" y="682625"/>
            <a:ext cx="0" cy="152400"/>
          </a:xfrm>
          <a:prstGeom prst="line">
            <a:avLst/>
          </a:prstGeom>
          <a:ln/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 bwMode="auto">
          <a:xfrm flipV="1">
            <a:off x="3505200" y="682625"/>
            <a:ext cx="0" cy="152400"/>
          </a:xfrm>
          <a:prstGeom prst="line">
            <a:avLst/>
          </a:prstGeom>
          <a:ln/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 bwMode="auto">
          <a:xfrm flipV="1">
            <a:off x="5791200" y="682625"/>
            <a:ext cx="0" cy="152400"/>
          </a:xfrm>
          <a:prstGeom prst="line">
            <a:avLst/>
          </a:prstGeom>
          <a:ln/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 bwMode="auto">
          <a:xfrm flipV="1">
            <a:off x="4648200" y="530225"/>
            <a:ext cx="0" cy="152400"/>
          </a:xfrm>
          <a:prstGeom prst="line">
            <a:avLst/>
          </a:prstGeom>
          <a:ln/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 bwMode="auto">
          <a:xfrm flipV="1">
            <a:off x="7924800" y="682625"/>
            <a:ext cx="0" cy="152400"/>
          </a:xfrm>
          <a:prstGeom prst="line">
            <a:avLst/>
          </a:prstGeom>
          <a:ln/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61" name="Group 60"/>
          <p:cNvGrpSpPr/>
          <p:nvPr/>
        </p:nvGrpSpPr>
        <p:grpSpPr>
          <a:xfrm>
            <a:off x="1055914" y="2608340"/>
            <a:ext cx="1153886" cy="1195502"/>
            <a:chOff x="1055914" y="3063953"/>
            <a:chExt cx="1153886" cy="1195502"/>
          </a:xfrm>
        </p:grpSpPr>
        <p:pic>
          <p:nvPicPr>
            <p:cNvPr id="57" name="Picture 56" descr="M_color.pn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55914" y="3063953"/>
              <a:ext cx="1153886" cy="11955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5255">
              <a:off x="1291018" y="3340125"/>
              <a:ext cx="364784" cy="265297"/>
            </a:xfrm>
            <a:prstGeom prst="rect">
              <a:avLst/>
            </a:prstGeom>
          </p:spPr>
        </p:pic>
      </p:grpSp>
      <p:grpSp>
        <p:nvGrpSpPr>
          <p:cNvPr id="73" name="Group 72"/>
          <p:cNvGrpSpPr/>
          <p:nvPr/>
        </p:nvGrpSpPr>
        <p:grpSpPr>
          <a:xfrm>
            <a:off x="1219200" y="3887787"/>
            <a:ext cx="4881563" cy="1751013"/>
            <a:chOff x="1219200" y="3887787"/>
            <a:chExt cx="4881563" cy="1751013"/>
          </a:xfrm>
        </p:grpSpPr>
        <p:pic>
          <p:nvPicPr>
            <p:cNvPr id="54" name="Picture 5" descr="C:\Documents and Settings\rblank\My Documents\TDY\Teledyne Logos - Nov 2012\TIS-C+2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3167" y="5257800"/>
              <a:ext cx="1649228" cy="378560"/>
            </a:xfrm>
            <a:prstGeom prst="rect">
              <a:avLst/>
            </a:prstGeom>
            <a:noFill/>
          </p:spPr>
        </p:pic>
        <p:cxnSp>
          <p:nvCxnSpPr>
            <p:cNvPr id="53" name="Straight Connector 52"/>
            <p:cNvCxnSpPr/>
            <p:nvPr/>
          </p:nvCxnSpPr>
          <p:spPr bwMode="auto">
            <a:xfrm flipV="1">
              <a:off x="5107781" y="4181703"/>
              <a:ext cx="0" cy="237897"/>
            </a:xfrm>
            <a:prstGeom prst="line">
              <a:avLst/>
            </a:prstGeom>
            <a:ln/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 bwMode="auto">
            <a:xfrm>
              <a:off x="2009775" y="4190206"/>
              <a:ext cx="3095625" cy="2381"/>
            </a:xfrm>
            <a:prstGeom prst="line">
              <a:avLst/>
            </a:prstGeom>
            <a:ln/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 bwMode="auto">
            <a:xfrm flipV="1">
              <a:off x="3456603" y="3887787"/>
              <a:ext cx="0" cy="304800"/>
            </a:xfrm>
            <a:prstGeom prst="line">
              <a:avLst/>
            </a:prstGeom>
            <a:ln/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 bwMode="auto">
            <a:xfrm flipV="1">
              <a:off x="2024062" y="4876800"/>
              <a:ext cx="0" cy="304800"/>
            </a:xfrm>
            <a:prstGeom prst="line">
              <a:avLst/>
            </a:prstGeom>
            <a:ln/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 bwMode="auto">
            <a:xfrm flipV="1">
              <a:off x="2024062" y="4192587"/>
              <a:ext cx="0" cy="304800"/>
            </a:xfrm>
            <a:prstGeom prst="line">
              <a:avLst/>
            </a:prstGeom>
            <a:ln/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264194" name="Picture 2" descr="http://www.teledyne-si.com/images/TSIC_Logo.jp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114800" y="4495800"/>
              <a:ext cx="1985963" cy="371475"/>
            </a:xfrm>
            <a:prstGeom prst="rect">
              <a:avLst/>
            </a:prstGeom>
            <a:noFill/>
          </p:spPr>
        </p:pic>
        <p:pic>
          <p:nvPicPr>
            <p:cNvPr id="264196" name="Picture 4" descr="http://osa.multiview.com/userlogo/osa/902523v8v1.jpg"/>
            <p:cNvPicPr>
              <a:picLocks noChangeAspect="1" noChangeArrowheads="1"/>
            </p:cNvPicPr>
            <p:nvPr/>
          </p:nvPicPr>
          <p:blipFill>
            <a:blip r:embed="rId15" cstate="print"/>
            <a:srcRect t="28571" b="28572"/>
            <a:stretch>
              <a:fillRect/>
            </a:stretch>
          </p:blipFill>
          <p:spPr bwMode="auto">
            <a:xfrm>
              <a:off x="1219200" y="4551731"/>
              <a:ext cx="1609725" cy="342899"/>
            </a:xfrm>
            <a:prstGeom prst="rect">
              <a:avLst/>
            </a:prstGeom>
            <a:noFill/>
          </p:spPr>
        </p:pic>
        <p:pic>
          <p:nvPicPr>
            <p:cNvPr id="264198" name="Picture 6" descr="http://www.sparpointgroup.com/uploadedImages/Images/2013/optech.jpg?maxwidth=800&amp;maxheight=600&amp;bgcolor=white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502228" y="5214937"/>
              <a:ext cx="1042988" cy="423863"/>
            </a:xfrm>
            <a:prstGeom prst="rect">
              <a:avLst/>
            </a:prstGeom>
            <a:noFill/>
          </p:spPr>
        </p:pic>
        <p:cxnSp>
          <p:nvCxnSpPr>
            <p:cNvPr id="69" name="Straight Connector 68"/>
            <p:cNvCxnSpPr/>
            <p:nvPr/>
          </p:nvCxnSpPr>
          <p:spPr bwMode="auto">
            <a:xfrm flipV="1">
              <a:off x="5107781" y="4876800"/>
              <a:ext cx="0" cy="304800"/>
            </a:xfrm>
            <a:prstGeom prst="line">
              <a:avLst/>
            </a:prstGeom>
            <a:ln/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2" name="Group 71"/>
          <p:cNvGrpSpPr/>
          <p:nvPr/>
        </p:nvGrpSpPr>
        <p:grpSpPr>
          <a:xfrm>
            <a:off x="7162800" y="4724400"/>
            <a:ext cx="1752600" cy="1652587"/>
            <a:chOff x="7162800" y="4724400"/>
            <a:chExt cx="1752600" cy="1652587"/>
          </a:xfrm>
        </p:grpSpPr>
        <p:sp>
          <p:nvSpPr>
            <p:cNvPr id="9225" name="TextBox 9224"/>
            <p:cNvSpPr txBox="1"/>
            <p:nvPr/>
          </p:nvSpPr>
          <p:spPr>
            <a:xfrm>
              <a:off x="7162800" y="4724400"/>
              <a:ext cx="1752600" cy="84023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800" b="1" dirty="0" smtClean="0">
                  <a:solidFill>
                    <a:schemeClr val="accent2">
                      <a:lumMod val="75000"/>
                    </a:schemeClr>
                  </a:solidFill>
                  <a:latin typeface="Calibri" pitchFamily="34" charset="0"/>
                  <a:cs typeface="Microsoft Sans Serif"/>
                </a:rPr>
                <a:t>Dedicated to the Scientific Community</a:t>
              </a:r>
              <a:endParaRPr lang="en-US" sz="18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Microsoft Sans Serif"/>
              </a:endParaRPr>
            </a:p>
          </p:txBody>
        </p:sp>
        <p:sp>
          <p:nvSpPr>
            <p:cNvPr id="71" name="Bent Arrow 70"/>
            <p:cNvSpPr/>
            <p:nvPr/>
          </p:nvSpPr>
          <p:spPr bwMode="auto">
            <a:xfrm flipH="1" flipV="1">
              <a:off x="7696200" y="5564981"/>
              <a:ext cx="533400" cy="812006"/>
            </a:xfrm>
            <a:prstGeom prst="bentArrow">
              <a:avLst>
                <a:gd name="adj1" fmla="val 18496"/>
                <a:gd name="adj2" fmla="val 24203"/>
                <a:gd name="adj3" fmla="val 19005"/>
                <a:gd name="adj4" fmla="val 43750"/>
              </a:avLst>
            </a:prstGeom>
            <a:solidFill>
              <a:srgbClr val="FFFF99"/>
            </a:solidFill>
            <a:ln>
              <a:solidFill>
                <a:srgbClr val="004080"/>
              </a:solidFill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N W3" charset="0"/>
                <a:cs typeface="ヒラギノ角ゴ ProN W3" charset="0"/>
                <a:sym typeface="Arial" charset="0"/>
              </a:endParaRPr>
            </a:p>
          </p:txBody>
        </p:sp>
      </p:grpSp>
      <p:sp>
        <p:nvSpPr>
          <p:cNvPr id="75" name="Slide Number Placeholder 42"/>
          <p:cNvSpPr txBox="1">
            <a:spLocks/>
          </p:cNvSpPr>
          <p:nvPr/>
        </p:nvSpPr>
        <p:spPr>
          <a:xfrm>
            <a:off x="4419600" y="6564313"/>
            <a:ext cx="457200" cy="293687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algn="ctr"/>
            <a:fld id="{804C01E0-5EC5-4C54-BF15-108B08F7AA0D}" type="slidenum">
              <a:rPr lang="en-US" smtClean="0">
                <a:latin typeface="Microsoft Sans Serif"/>
                <a:cs typeface="Microsoft Sans Serif"/>
              </a:rPr>
              <a:pPr algn="ctr"/>
              <a:t>2</a:t>
            </a:fld>
            <a:endParaRPr lang="en-US" dirty="0"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39346212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52400" y="0"/>
            <a:ext cx="8382000" cy="609600"/>
          </a:xfrm>
        </p:spPr>
        <p:txBody>
          <a:bodyPr/>
          <a:lstStyle/>
          <a:p>
            <a:pPr defTabSz="927100" eaLnBrk="1" hangingPunct="1"/>
            <a:r>
              <a:rPr lang="en-US" b="1" smtClean="0"/>
              <a:t>Hybrid CMOS Imaging Sensors</a:t>
            </a:r>
          </a:p>
        </p:txBody>
      </p:sp>
      <p:pic>
        <p:nvPicPr>
          <p:cNvPr id="195586" name="Picture 3" descr="hybrid array schemat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914400"/>
            <a:ext cx="3581400" cy="347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800600" y="914400"/>
            <a:ext cx="4191000" cy="5516563"/>
            <a:chOff x="3024" y="672"/>
            <a:chExt cx="2640" cy="3475"/>
          </a:xfrm>
        </p:grpSpPr>
        <p:sp>
          <p:nvSpPr>
            <p:cNvPr id="1071109" name="Line 5"/>
            <p:cNvSpPr>
              <a:spLocks noChangeShapeType="1"/>
            </p:cNvSpPr>
            <p:nvPr/>
          </p:nvSpPr>
          <p:spPr bwMode="auto">
            <a:xfrm flipH="1" flipV="1">
              <a:off x="3024" y="2016"/>
              <a:ext cx="62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1400" b="1">
                <a:latin typeface="Arial Narrow" pitchFamily="34" charset="0"/>
                <a:cs typeface="ＭＳ Ｐゴシック"/>
              </a:endParaRPr>
            </a:p>
          </p:txBody>
        </p:sp>
        <p:sp>
          <p:nvSpPr>
            <p:cNvPr id="195593" name="Text Box 6"/>
            <p:cNvSpPr txBox="1">
              <a:spLocks noChangeArrowheads="1"/>
            </p:cNvSpPr>
            <p:nvPr/>
          </p:nvSpPr>
          <p:spPr bwMode="auto">
            <a:xfrm>
              <a:off x="3552" y="672"/>
              <a:ext cx="2112" cy="3475"/>
            </a:xfrm>
            <a:prstGeom prst="rect">
              <a:avLst/>
            </a:prstGeom>
            <a:solidFill>
              <a:srgbClr val="EAEAEA"/>
            </a:solidFill>
            <a:ln w="19050" algn="ctr">
              <a:solidFill>
                <a:srgbClr val="FFCC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000" b="1">
                  <a:latin typeface="Calibri" pitchFamily="34" charset="0"/>
                  <a:cs typeface="+mn-cs"/>
                </a:rPr>
                <a:t>Readout Circuit</a:t>
              </a:r>
            </a:p>
            <a:p>
              <a:pPr algn="ctr"/>
              <a:endParaRPr lang="en-US" sz="400" b="1">
                <a:latin typeface="Calibri" pitchFamily="34" charset="0"/>
                <a:cs typeface="+mn-cs"/>
              </a:endParaRPr>
            </a:p>
            <a:p>
              <a:r>
                <a:rPr lang="en-US" sz="1800" b="1" u="sng">
                  <a:latin typeface="Calibri" pitchFamily="34" charset="0"/>
                  <a:cs typeface="Arial" charset="0"/>
                </a:rPr>
                <a:t>Input signal</a:t>
              </a:r>
            </a:p>
            <a:p>
              <a:pPr marL="338138" lvl="1" indent="-168275">
                <a:buFontTx/>
                <a:buChar char="•"/>
              </a:pPr>
              <a:r>
                <a:rPr lang="en-US" sz="1600" b="1">
                  <a:latin typeface="Calibri" pitchFamily="34" charset="0"/>
                  <a:cs typeface="Arial" charset="0"/>
                </a:rPr>
                <a:t>Flux – object and background</a:t>
              </a:r>
            </a:p>
            <a:p>
              <a:r>
                <a:rPr lang="en-US" sz="1800" b="1" u="sng">
                  <a:latin typeface="Calibri" pitchFamily="34" charset="0"/>
                  <a:cs typeface="Arial" charset="0"/>
                </a:rPr>
                <a:t>Operating Mode</a:t>
              </a:r>
            </a:p>
            <a:p>
              <a:pPr marL="338138" lvl="1" indent="-168275">
                <a:buFontTx/>
                <a:buChar char="•"/>
              </a:pPr>
              <a:r>
                <a:rPr lang="en-US" sz="1600" b="1">
                  <a:latin typeface="Calibri" pitchFamily="34" charset="0"/>
                  <a:cs typeface="Arial" charset="0"/>
                </a:rPr>
                <a:t>Integration time</a:t>
              </a:r>
            </a:p>
            <a:p>
              <a:pPr marL="338138" lvl="1" indent="-168275">
                <a:buFontTx/>
                <a:buChar char="•"/>
              </a:pPr>
              <a:r>
                <a:rPr lang="en-US" sz="1600" b="1">
                  <a:latin typeface="Calibri" pitchFamily="34" charset="0"/>
                  <a:cs typeface="Arial" charset="0"/>
                </a:rPr>
                <a:t>Frame readout time</a:t>
              </a:r>
            </a:p>
            <a:p>
              <a:pPr marL="338138" lvl="1" indent="-168275">
                <a:buFontTx/>
                <a:buChar char="•"/>
              </a:pPr>
              <a:r>
                <a:rPr lang="en-US" sz="1600" b="1">
                  <a:latin typeface="Calibri" pitchFamily="34" charset="0"/>
                  <a:cs typeface="Arial" charset="0"/>
                </a:rPr>
                <a:t>Shutter (rolling, snapshot)</a:t>
              </a:r>
            </a:p>
            <a:p>
              <a:pPr marL="338138" lvl="1" indent="-168275">
                <a:buFontTx/>
                <a:buChar char="•"/>
              </a:pPr>
              <a:r>
                <a:rPr lang="en-US" sz="1600" b="1">
                  <a:latin typeface="Calibri" pitchFamily="34" charset="0"/>
                  <a:cs typeface="Arial" charset="0"/>
                </a:rPr>
                <a:t>Multiple storage cells per pixel</a:t>
              </a:r>
            </a:p>
            <a:p>
              <a:pPr marL="338138" lvl="1" indent="-168275">
                <a:buFontTx/>
                <a:buChar char="•"/>
              </a:pPr>
              <a:r>
                <a:rPr lang="en-US" sz="1600" b="1">
                  <a:latin typeface="Calibri" pitchFamily="34" charset="0"/>
                  <a:cs typeface="+mn-cs"/>
                </a:rPr>
                <a:t>Windows </a:t>
              </a:r>
            </a:p>
            <a:p>
              <a:pPr marL="338138" lvl="1" indent="-168275">
                <a:buFontTx/>
                <a:buChar char="•"/>
              </a:pPr>
              <a:r>
                <a:rPr lang="en-US" sz="1600" b="1">
                  <a:latin typeface="Calibri" pitchFamily="34" charset="0"/>
                  <a:cs typeface="+mn-cs"/>
                </a:rPr>
                <a:t>Reset (pixel, line, global)</a:t>
              </a:r>
            </a:p>
            <a:p>
              <a:pPr marL="338138" lvl="1" indent="-168275">
                <a:buFontTx/>
                <a:buChar char="•"/>
              </a:pPr>
              <a:r>
                <a:rPr lang="en-US" sz="1600" b="1">
                  <a:latin typeface="Calibri" pitchFamily="34" charset="0"/>
                  <a:cs typeface="+mn-cs"/>
                </a:rPr>
                <a:t>Event driven</a:t>
              </a:r>
            </a:p>
            <a:p>
              <a:r>
                <a:rPr lang="en-US" sz="1800" b="1" u="sng">
                  <a:latin typeface="Calibri" pitchFamily="34" charset="0"/>
                  <a:cs typeface="+mn-cs"/>
                </a:rPr>
                <a:t>Interface</a:t>
              </a:r>
            </a:p>
            <a:p>
              <a:pPr marL="338138" lvl="1" indent="-168275">
                <a:buFontTx/>
                <a:buChar char="•"/>
              </a:pPr>
              <a:r>
                <a:rPr lang="en-US" sz="1600" b="1">
                  <a:latin typeface="Calibri" pitchFamily="34" charset="0"/>
                  <a:cs typeface="+mn-cs"/>
                </a:rPr>
                <a:t>Input (analog, digital)</a:t>
              </a:r>
            </a:p>
            <a:p>
              <a:pPr marL="338138" lvl="1" indent="-168275">
                <a:buFontTx/>
                <a:buChar char="•"/>
              </a:pPr>
              <a:r>
                <a:rPr lang="en-US" sz="1600" b="1">
                  <a:latin typeface="Calibri" pitchFamily="34" charset="0"/>
                  <a:cs typeface="+mn-cs"/>
                </a:rPr>
                <a:t>Output (analog, digital)</a:t>
              </a:r>
            </a:p>
            <a:p>
              <a:pPr marL="338138" lvl="1" indent="-168275">
                <a:buFontTx/>
                <a:buChar char="•"/>
              </a:pPr>
              <a:r>
                <a:rPr lang="en-US" sz="1600" b="1">
                  <a:latin typeface="Calibri" pitchFamily="34" charset="0"/>
                  <a:cs typeface="+mn-cs"/>
                </a:rPr>
                <a:t># of readout ports</a:t>
              </a:r>
            </a:p>
            <a:p>
              <a:r>
                <a:rPr lang="en-US" sz="1800" b="1" u="sng">
                  <a:latin typeface="Calibri" pitchFamily="34" charset="0"/>
                  <a:cs typeface="+mn-cs"/>
                </a:rPr>
                <a:t>Environment</a:t>
              </a:r>
            </a:p>
            <a:p>
              <a:pPr marL="338138" lvl="1" indent="-168275">
                <a:buFontTx/>
                <a:buChar char="•"/>
              </a:pPr>
              <a:r>
                <a:rPr lang="en-US" sz="1600" b="1">
                  <a:latin typeface="Calibri" pitchFamily="34" charset="0"/>
                  <a:cs typeface="+mn-cs"/>
                </a:rPr>
                <a:t>Temperature</a:t>
              </a:r>
            </a:p>
            <a:p>
              <a:pPr marL="338138" lvl="1" indent="-168275">
                <a:buFontTx/>
                <a:buChar char="•"/>
              </a:pPr>
              <a:r>
                <a:rPr lang="en-US" sz="1600" b="1">
                  <a:latin typeface="Calibri" pitchFamily="34" charset="0"/>
                  <a:cs typeface="+mn-cs"/>
                </a:rPr>
                <a:t>Radiation</a:t>
              </a:r>
            </a:p>
            <a:p>
              <a:r>
                <a:rPr lang="en-US" sz="1800" b="1" u="sng">
                  <a:latin typeface="Calibri" pitchFamily="34" charset="0"/>
                  <a:cs typeface="+mn-cs"/>
                </a:rPr>
                <a:t>Other Requirements</a:t>
              </a:r>
            </a:p>
            <a:p>
              <a:pPr marL="338138" lvl="1" indent="-168275">
                <a:buFontTx/>
                <a:buChar char="•"/>
              </a:pPr>
              <a:r>
                <a:rPr lang="en-US" sz="1600" b="1">
                  <a:latin typeface="Calibri" pitchFamily="34" charset="0"/>
                  <a:cs typeface="+mn-cs"/>
                </a:rPr>
                <a:t>Linearity</a:t>
              </a:r>
            </a:p>
            <a:p>
              <a:pPr marL="338138" lvl="1" indent="-168275">
                <a:buFontTx/>
                <a:buChar char="•"/>
              </a:pPr>
              <a:r>
                <a:rPr lang="en-US" sz="1600" b="1">
                  <a:latin typeface="Calibri" pitchFamily="34" charset="0"/>
                  <a:cs typeface="+mn-cs"/>
                </a:rPr>
                <a:t>Anti-blooming</a:t>
              </a:r>
            </a:p>
          </p:txBody>
        </p:sp>
      </p:grpSp>
      <p:sp>
        <p:nvSpPr>
          <p:cNvPr id="1071114" name="AutoShape 10"/>
          <p:cNvSpPr>
            <a:spLocks noChangeArrowheads="1"/>
          </p:cNvSpPr>
          <p:nvPr/>
        </p:nvSpPr>
        <p:spPr bwMode="auto">
          <a:xfrm>
            <a:off x="3505200" y="4572000"/>
            <a:ext cx="1905000" cy="1600200"/>
          </a:xfrm>
          <a:prstGeom prst="roundRect">
            <a:avLst>
              <a:gd name="adj" fmla="val 16667"/>
            </a:avLst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45720" rIns="45720" anchor="ctr" anchorCtr="1"/>
          <a:lstStyle/>
          <a:p>
            <a:pPr algn="ctr">
              <a:lnSpc>
                <a:spcPct val="85000"/>
              </a:lnSpc>
            </a:pPr>
            <a:r>
              <a:rPr lang="en-US" sz="1800">
                <a:solidFill>
                  <a:srgbClr val="FFFF66"/>
                </a:solidFill>
                <a:latin typeface="Calibri" pitchFamily="34" charset="0"/>
                <a:cs typeface="+mn-cs"/>
              </a:rPr>
              <a:t>The functionality (“the brains”) of a CMOS-based sensor is provided by the readout circuit</a:t>
            </a: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304800" y="2489200"/>
            <a:ext cx="2946400" cy="3702050"/>
            <a:chOff x="192" y="1568"/>
            <a:chExt cx="1856" cy="2332"/>
          </a:xfrm>
        </p:grpSpPr>
        <p:sp>
          <p:nvSpPr>
            <p:cNvPr id="1071113" name="Freeform 9"/>
            <p:cNvSpPr>
              <a:spLocks/>
            </p:cNvSpPr>
            <p:nvPr/>
          </p:nvSpPr>
          <p:spPr bwMode="auto">
            <a:xfrm>
              <a:off x="408" y="1568"/>
              <a:ext cx="840" cy="1312"/>
            </a:xfrm>
            <a:custGeom>
              <a:avLst/>
              <a:gdLst/>
              <a:ahLst/>
              <a:cxnLst>
                <a:cxn ang="0">
                  <a:pos x="120" y="1312"/>
                </a:cxn>
                <a:cxn ang="0">
                  <a:pos x="24" y="544"/>
                </a:cxn>
                <a:cxn ang="0">
                  <a:pos x="264" y="112"/>
                </a:cxn>
                <a:cxn ang="0">
                  <a:pos x="648" y="16"/>
                </a:cxn>
                <a:cxn ang="0">
                  <a:pos x="840" y="16"/>
                </a:cxn>
              </a:cxnLst>
              <a:rect l="0" t="0" r="r" b="b"/>
              <a:pathLst>
                <a:path w="840" h="1312">
                  <a:moveTo>
                    <a:pt x="120" y="1312"/>
                  </a:moveTo>
                  <a:cubicBezTo>
                    <a:pt x="60" y="1028"/>
                    <a:pt x="0" y="744"/>
                    <a:pt x="24" y="544"/>
                  </a:cubicBezTo>
                  <a:cubicBezTo>
                    <a:pt x="48" y="344"/>
                    <a:pt x="160" y="200"/>
                    <a:pt x="264" y="112"/>
                  </a:cubicBezTo>
                  <a:cubicBezTo>
                    <a:pt x="368" y="24"/>
                    <a:pt x="552" y="32"/>
                    <a:pt x="648" y="16"/>
                  </a:cubicBezTo>
                  <a:cubicBezTo>
                    <a:pt x="744" y="0"/>
                    <a:pt x="792" y="8"/>
                    <a:pt x="840" y="16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1400" b="1">
                <a:latin typeface="Arial Narrow" pitchFamily="34" charset="0"/>
                <a:cs typeface="ＭＳ Ｐゴシック"/>
              </a:endParaRPr>
            </a:p>
          </p:txBody>
        </p:sp>
        <p:sp>
          <p:nvSpPr>
            <p:cNvPr id="195591" name="Text Box 8"/>
            <p:cNvSpPr txBox="1">
              <a:spLocks noChangeArrowheads="1"/>
            </p:cNvSpPr>
            <p:nvPr/>
          </p:nvSpPr>
          <p:spPr bwMode="auto">
            <a:xfrm>
              <a:off x="192" y="2830"/>
              <a:ext cx="1856" cy="1070"/>
            </a:xfrm>
            <a:prstGeom prst="rect">
              <a:avLst/>
            </a:prstGeom>
            <a:solidFill>
              <a:srgbClr val="EAEAEA"/>
            </a:solidFill>
            <a:ln w="19050" algn="ctr">
              <a:solidFill>
                <a:srgbClr val="FFCC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169863" indent="-169863" algn="ctr"/>
              <a:r>
                <a:rPr lang="en-US" sz="2000" b="1">
                  <a:latin typeface="Calibri" pitchFamily="34" charset="0"/>
                  <a:cs typeface="+mn-cs"/>
                </a:rPr>
                <a:t>Detector</a:t>
              </a:r>
            </a:p>
            <a:p>
              <a:pPr marL="169863" indent="-169863"/>
              <a:endParaRPr lang="en-US" sz="400" b="1">
                <a:latin typeface="Calibri" pitchFamily="34" charset="0"/>
                <a:cs typeface="+mn-cs"/>
              </a:endParaRPr>
            </a:p>
            <a:p>
              <a:pPr marL="169863" indent="-169863">
                <a:buFontTx/>
                <a:buChar char="•"/>
              </a:pPr>
              <a:r>
                <a:rPr lang="en-US" sz="1600" b="1">
                  <a:latin typeface="Calibri" pitchFamily="34" charset="0"/>
                  <a:cs typeface="Arial" charset="0"/>
                </a:rPr>
                <a:t>Wavelength (</a:t>
              </a:r>
              <a:r>
                <a:rPr lang="el-GR" sz="1600" b="1">
                  <a:latin typeface="Calibri" pitchFamily="34" charset="0"/>
                  <a:cs typeface="Arial" charset="0"/>
                </a:rPr>
                <a:t>λ</a:t>
              </a:r>
              <a:r>
                <a:rPr lang="en-US" sz="1600" b="1">
                  <a:latin typeface="Calibri" pitchFamily="34" charset="0"/>
                  <a:cs typeface="Arial" charset="0"/>
                </a:rPr>
                <a:t>)</a:t>
              </a:r>
            </a:p>
            <a:p>
              <a:pPr marL="169863" indent="-169863">
                <a:buFontTx/>
                <a:buChar char="•"/>
              </a:pPr>
              <a:r>
                <a:rPr lang="en-US" sz="1600" b="1">
                  <a:latin typeface="Calibri" pitchFamily="34" charset="0"/>
                  <a:cs typeface="Arial" charset="0"/>
                </a:rPr>
                <a:t>Quantum Efficiency</a:t>
              </a:r>
            </a:p>
            <a:p>
              <a:pPr marL="169863" indent="-169863">
                <a:buFontTx/>
                <a:buChar char="•"/>
              </a:pPr>
              <a:r>
                <a:rPr lang="en-US" sz="1600" b="1">
                  <a:latin typeface="Calibri" pitchFamily="34" charset="0"/>
                  <a:cs typeface="Arial" charset="0"/>
                </a:rPr>
                <a:t>Dark current &amp; Noise</a:t>
              </a:r>
            </a:p>
            <a:p>
              <a:pPr marL="169863" indent="-169863">
                <a:buFontTx/>
                <a:buChar char="•"/>
              </a:pPr>
              <a:r>
                <a:rPr lang="en-US" sz="1600" b="1">
                  <a:latin typeface="Calibri" pitchFamily="34" charset="0"/>
                  <a:cs typeface="Arial" charset="0"/>
                </a:rPr>
                <a:t>Radiation environment</a:t>
              </a:r>
            </a:p>
            <a:p>
              <a:pPr marL="169863" indent="-169863">
                <a:buFontTx/>
                <a:buChar char="•"/>
              </a:pPr>
              <a:r>
                <a:rPr lang="en-US" sz="1600" b="1">
                  <a:latin typeface="Calibri" pitchFamily="34" charset="0"/>
                  <a:cs typeface="Arial" charset="0"/>
                </a:rPr>
                <a:t>Persistence</a:t>
              </a:r>
            </a:p>
          </p:txBody>
        </p:sp>
      </p:grpSp>
      <p:pic>
        <p:nvPicPr>
          <p:cNvPr id="11" name="Picture 3" descr="http://www.sdw2013.org/images/logo0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400800"/>
            <a:ext cx="457200" cy="38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lide Number Placeholder 42"/>
          <p:cNvSpPr txBox="1">
            <a:spLocks/>
          </p:cNvSpPr>
          <p:nvPr/>
        </p:nvSpPr>
        <p:spPr>
          <a:xfrm>
            <a:off x="4419600" y="6564313"/>
            <a:ext cx="457200" cy="293687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algn="ctr"/>
            <a:fld id="{804C01E0-5EC5-4C54-BF15-108B08F7AA0D}" type="slidenum">
              <a:rPr lang="en-US" smtClean="0">
                <a:latin typeface="Microsoft Sans Serif"/>
                <a:cs typeface="Microsoft Sans Serif"/>
              </a:rPr>
              <a:pPr algn="ctr"/>
              <a:t>20</a:t>
            </a:fld>
            <a:endParaRPr lang="en-US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7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11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382000" cy="762000"/>
          </a:xfrm>
        </p:spPr>
        <p:txBody>
          <a:bodyPr/>
          <a:lstStyle/>
          <a:p>
            <a:r>
              <a:rPr lang="en-US" b="1" kern="1200" dirty="0" smtClean="0">
                <a:sym typeface="Impact" pitchFamily="34" charset="0"/>
              </a:rPr>
              <a:t>Pixel Amplifier Options</a:t>
            </a:r>
          </a:p>
        </p:txBody>
      </p:sp>
      <p:pic>
        <p:nvPicPr>
          <p:cNvPr id="19763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914400"/>
            <a:ext cx="7543800" cy="496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http://www.sdw2013.org/images/logo0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400800"/>
            <a:ext cx="457200" cy="38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2"/>
          <p:cNvSpPr txBox="1">
            <a:spLocks/>
          </p:cNvSpPr>
          <p:nvPr/>
        </p:nvSpPr>
        <p:spPr>
          <a:xfrm>
            <a:off x="4419600" y="6564313"/>
            <a:ext cx="457200" cy="293687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algn="ctr"/>
            <a:fld id="{804C01E0-5EC5-4C54-BF15-108B08F7AA0D}" type="slidenum">
              <a:rPr lang="en-US" smtClean="0">
                <a:latin typeface="Microsoft Sans Serif"/>
                <a:cs typeface="Microsoft Sans Serif"/>
              </a:rPr>
              <a:pPr algn="ctr"/>
              <a:t>21</a:t>
            </a:fld>
            <a:endParaRPr lang="en-US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/>
          </p:cNvSpPr>
          <p:nvPr/>
        </p:nvSpPr>
        <p:spPr bwMode="auto">
          <a:xfrm>
            <a:off x="304800" y="100013"/>
            <a:ext cx="87122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1275" bIns="0"/>
          <a:lstStyle/>
          <a:p>
            <a:pPr marL="41275"/>
            <a:r>
              <a:rPr lang="en-US" sz="2800" b="1" dirty="0" smtClean="0">
                <a:solidFill>
                  <a:srgbClr val="0A57A5"/>
                </a:solidFill>
                <a:latin typeface="Microsoft Sans Serif"/>
                <a:ea typeface="Impact" pitchFamily="34" charset="0"/>
                <a:cs typeface="Microsoft Sans Serif"/>
                <a:sym typeface="Impact" pitchFamily="34" charset="0"/>
              </a:rPr>
              <a:t>CHROMA™ - Product for </a:t>
            </a:r>
            <a:r>
              <a:rPr lang="en-US" sz="2800" b="1" dirty="0" err="1" smtClean="0">
                <a:solidFill>
                  <a:srgbClr val="0A57A5"/>
                </a:solidFill>
                <a:latin typeface="Microsoft Sans Serif"/>
                <a:ea typeface="Impact" pitchFamily="34" charset="0"/>
                <a:cs typeface="Microsoft Sans Serif"/>
                <a:sym typeface="Impact" pitchFamily="34" charset="0"/>
              </a:rPr>
              <a:t>Hyperspectral</a:t>
            </a:r>
            <a:r>
              <a:rPr lang="en-US" sz="2800" b="1" dirty="0" smtClean="0">
                <a:solidFill>
                  <a:srgbClr val="0A57A5"/>
                </a:solidFill>
                <a:latin typeface="Microsoft Sans Serif"/>
                <a:ea typeface="Impact" pitchFamily="34" charset="0"/>
                <a:cs typeface="Microsoft Sans Serif"/>
                <a:sym typeface="Impact" pitchFamily="34" charset="0"/>
              </a:rPr>
              <a:t> Applications  </a:t>
            </a:r>
            <a:endParaRPr lang="en-US" sz="2800" b="1" dirty="0">
              <a:solidFill>
                <a:srgbClr val="0A57A5"/>
              </a:solidFill>
              <a:latin typeface="Microsoft Sans Serif"/>
              <a:ea typeface="Impact" pitchFamily="34" charset="0"/>
              <a:cs typeface="Microsoft Sans Serif"/>
              <a:sym typeface="Impac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685800"/>
            <a:ext cx="6705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en-US" sz="1600" dirty="0">
                <a:latin typeface="Microsoft Sans Serif"/>
                <a:cs typeface="Microsoft Sans Serif"/>
              </a:rPr>
              <a:t>30 </a:t>
            </a:r>
            <a:r>
              <a:rPr lang="en-US" sz="1600" dirty="0" smtClean="0">
                <a:latin typeface="Microsoft Sans Serif"/>
                <a:cs typeface="Microsoft Sans Serif"/>
              </a:rPr>
              <a:t>µm pixel pitch, </a:t>
            </a:r>
            <a:r>
              <a:rPr lang="en-US" sz="1600" dirty="0">
                <a:latin typeface="Microsoft Sans Serif"/>
                <a:cs typeface="Microsoft Sans Serif"/>
              </a:rPr>
              <a:t>CTIA </a:t>
            </a:r>
            <a:r>
              <a:rPr lang="en-US" sz="1600" dirty="0" smtClean="0">
                <a:latin typeface="Microsoft Sans Serif"/>
                <a:cs typeface="Microsoft Sans Serif"/>
              </a:rPr>
              <a:t>design</a:t>
            </a:r>
          </a:p>
          <a:p>
            <a:pPr lvl="0"/>
            <a:endParaRPr lang="en-US" sz="1600" dirty="0" smtClean="0">
              <a:latin typeface="Microsoft Sans Serif"/>
              <a:cs typeface="Microsoft Sans Serif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n-US" sz="1600" dirty="0" smtClean="0">
                <a:latin typeface="Microsoft Sans Serif"/>
                <a:cs typeface="Microsoft Sans Serif"/>
              </a:rPr>
              <a:t>Snapshot</a:t>
            </a:r>
            <a:r>
              <a:rPr lang="en-US" sz="1600" dirty="0">
                <a:latin typeface="Microsoft Sans Serif"/>
                <a:cs typeface="Microsoft Sans Serif"/>
              </a:rPr>
              <a:t>, integrate-while-read (IWR) operation</a:t>
            </a:r>
          </a:p>
          <a:p>
            <a:pPr marL="285750" lvl="0" indent="-285750">
              <a:buFont typeface="Arial" pitchFamily="34" charset="0"/>
              <a:buChar char="•"/>
            </a:pPr>
            <a:endParaRPr lang="en-US" sz="1600" dirty="0" smtClean="0">
              <a:latin typeface="Microsoft Sans Serif"/>
              <a:cs typeface="Microsoft Sans Serif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n-US" sz="1600" dirty="0" smtClean="0">
                <a:latin typeface="Microsoft Sans Serif"/>
                <a:cs typeface="Microsoft Sans Serif"/>
              </a:rPr>
              <a:t>Correlated </a:t>
            </a:r>
            <a:r>
              <a:rPr lang="en-US" sz="1600" dirty="0">
                <a:latin typeface="Microsoft Sans Serif"/>
                <a:cs typeface="Microsoft Sans Serif"/>
              </a:rPr>
              <a:t>Double Sampling (CDS) in pixel for noise reduction</a:t>
            </a:r>
          </a:p>
          <a:p>
            <a:pPr marL="285750" lvl="0" indent="-285750">
              <a:buFont typeface="Arial" pitchFamily="34" charset="0"/>
              <a:buChar char="•"/>
            </a:pPr>
            <a:endParaRPr lang="en-US" sz="1600" dirty="0" smtClean="0">
              <a:latin typeface="Microsoft Sans Serif"/>
              <a:cs typeface="Microsoft Sans Serif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n-US" sz="1600" dirty="0" smtClean="0">
                <a:latin typeface="Microsoft Sans Serif"/>
                <a:cs typeface="Microsoft Sans Serif"/>
              </a:rPr>
              <a:t>Maximum </a:t>
            </a:r>
            <a:r>
              <a:rPr lang="en-US" sz="1600" dirty="0">
                <a:latin typeface="Microsoft Sans Serif"/>
                <a:cs typeface="Microsoft Sans Serif"/>
              </a:rPr>
              <a:t>full frame rate of 125 Hz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dirty="0">
                <a:latin typeface="Microsoft Sans Serif"/>
                <a:cs typeface="Microsoft Sans Serif"/>
              </a:rPr>
              <a:t>Configurable window by rows for faster frame reads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1600" dirty="0">
                <a:latin typeface="Microsoft Sans Serif"/>
                <a:cs typeface="Microsoft Sans Serif"/>
              </a:rPr>
              <a:t>Frame rate is inversely proportional to number of rows read out</a:t>
            </a:r>
          </a:p>
          <a:p>
            <a:pPr marL="285750" lvl="0" indent="-285750">
              <a:buFont typeface="Arial" pitchFamily="34" charset="0"/>
              <a:buChar char="•"/>
            </a:pPr>
            <a:endParaRPr lang="en-US" sz="1600" dirty="0" smtClean="0">
              <a:latin typeface="Microsoft Sans Serif"/>
              <a:cs typeface="Microsoft Sans Serif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n-US" sz="1600" dirty="0" smtClean="0">
                <a:latin typeface="Microsoft Sans Serif"/>
                <a:cs typeface="Microsoft Sans Serif"/>
              </a:rPr>
              <a:t>Dynamic </a:t>
            </a:r>
            <a:r>
              <a:rPr lang="en-US" sz="1600" dirty="0">
                <a:latin typeface="Microsoft Sans Serif"/>
                <a:cs typeface="Microsoft Sans Serif"/>
              </a:rPr>
              <a:t>range </a:t>
            </a:r>
            <a:r>
              <a:rPr lang="en-US" sz="1600" dirty="0" smtClean="0">
                <a:latin typeface="Microsoft Sans Serif"/>
                <a:cs typeface="Microsoft Sans Serif"/>
              </a:rPr>
              <a:t>of 9000:1 </a:t>
            </a:r>
            <a:r>
              <a:rPr lang="en-US" sz="1600" dirty="0">
                <a:latin typeface="Microsoft Sans Serif"/>
                <a:cs typeface="Microsoft Sans Serif"/>
              </a:rPr>
              <a:t>(ratio of full well size to noise</a:t>
            </a:r>
            <a:r>
              <a:rPr lang="en-US" sz="1600" dirty="0" smtClean="0">
                <a:latin typeface="Microsoft Sans Serif"/>
                <a:cs typeface="Microsoft Sans Serif"/>
              </a:rPr>
              <a:t>)</a:t>
            </a:r>
          </a:p>
          <a:p>
            <a:pPr marL="285750" lvl="0" indent="-285750">
              <a:buFont typeface="Arial" pitchFamily="34" charset="0"/>
              <a:buChar char="•"/>
            </a:pPr>
            <a:endParaRPr lang="en-US" sz="1600" dirty="0" smtClean="0">
              <a:latin typeface="Microsoft Sans Serif"/>
              <a:cs typeface="Microsoft Sans Serif"/>
            </a:endParaRPr>
          </a:p>
          <a:p>
            <a:pPr marL="285750" lvl="0" indent="-285750">
              <a:buFont typeface="Arial" pitchFamily="34" charset="0"/>
              <a:buChar char="•"/>
            </a:pPr>
            <a:r>
              <a:rPr lang="en-US" sz="1600" dirty="0">
                <a:latin typeface="Microsoft Sans Serif"/>
                <a:cs typeface="Microsoft Sans Serif"/>
              </a:rPr>
              <a:t>Stitched in format multiples of 160 columns by 480 rows </a:t>
            </a:r>
          </a:p>
          <a:p>
            <a:pPr marL="285750" lvl="0" indent="-285750">
              <a:buFont typeface="Arial" pitchFamily="34" charset="0"/>
              <a:buChar char="•"/>
            </a:pPr>
            <a:endParaRPr lang="en-US" sz="1600" dirty="0">
              <a:latin typeface="Microsoft Sans Serif"/>
              <a:cs typeface="Microsoft Sans Serif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755" y="782768"/>
            <a:ext cx="2287645" cy="1731832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418582"/>
            <a:ext cx="9043452" cy="1753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858000" y="3352800"/>
            <a:ext cx="1524000" cy="837696"/>
            <a:chOff x="1143000" y="4572000"/>
            <a:chExt cx="1469509" cy="837696"/>
          </a:xfrm>
        </p:grpSpPr>
        <p:sp>
          <p:nvSpPr>
            <p:cNvPr id="11" name="Rounded Rectangle 10"/>
            <p:cNvSpPr/>
            <p:nvPr/>
          </p:nvSpPr>
          <p:spPr bwMode="auto">
            <a:xfrm>
              <a:off x="1143000" y="4572000"/>
              <a:ext cx="1447800" cy="685800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Microsoft Sans Serif"/>
                <a:ea typeface="ヒラギノ角ゴ ProN W3" charset="0"/>
                <a:cs typeface="Microsoft Sans Serif"/>
                <a:sym typeface="Arial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43000" y="4615632"/>
              <a:ext cx="1469509" cy="794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>
                <a:lnSpc>
                  <a:spcPct val="95000"/>
                </a:lnSpc>
                <a:spcBef>
                  <a:spcPts val="400"/>
                </a:spcBef>
              </a:pPr>
              <a:r>
                <a:rPr lang="en-US" i="1" dirty="0" smtClean="0">
                  <a:latin typeface="Microsoft Sans Serif"/>
                  <a:cs typeface="Microsoft Sans Serif"/>
                </a:rPr>
                <a:t>Rick Demers et al SDW 2013 Poster Wednesday, 9 Oct.</a:t>
              </a:r>
              <a:endParaRPr lang="en-US" i="1" dirty="0">
                <a:latin typeface="Microsoft Sans Serif"/>
                <a:cs typeface="Microsoft Sans Serif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661532" y="2253868"/>
            <a:ext cx="21915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</a:rPr>
              <a:t>CHROMA 1280×480 pixel array</a:t>
            </a:r>
            <a:endParaRPr lang="en-US" b="1" dirty="0">
              <a:solidFill>
                <a:schemeClr val="bg1">
                  <a:lumMod val="95000"/>
                </a:schemeClr>
              </a:solidFill>
              <a:latin typeface="Calibri" pitchFamily="34" charset="0"/>
            </a:endParaRPr>
          </a:p>
        </p:txBody>
      </p:sp>
      <p:sp>
        <p:nvSpPr>
          <p:cNvPr id="14" name="Slide Number Placeholder 42"/>
          <p:cNvSpPr txBox="1">
            <a:spLocks/>
          </p:cNvSpPr>
          <p:nvPr/>
        </p:nvSpPr>
        <p:spPr>
          <a:xfrm>
            <a:off x="4419600" y="6564313"/>
            <a:ext cx="457200" cy="293687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algn="ctr"/>
            <a:fld id="{804C01E0-5EC5-4C54-BF15-108B08F7AA0D}" type="slidenum">
              <a:rPr lang="en-US" smtClean="0">
                <a:latin typeface="Microsoft Sans Serif"/>
                <a:cs typeface="Microsoft Sans Serif"/>
              </a:rPr>
              <a:pPr algn="ctr"/>
              <a:t>22</a:t>
            </a:fld>
            <a:endParaRPr lang="en-US" dirty="0"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23455127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/>
          </p:cNvSpPr>
          <p:nvPr/>
        </p:nvSpPr>
        <p:spPr bwMode="auto">
          <a:xfrm>
            <a:off x="304800" y="100012"/>
            <a:ext cx="8712200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1275" bIns="0"/>
          <a:lstStyle/>
          <a:p>
            <a:pPr marL="41275"/>
            <a:r>
              <a:rPr lang="en-US" sz="2800" b="1" dirty="0" smtClean="0">
                <a:solidFill>
                  <a:srgbClr val="0A57A5"/>
                </a:solidFill>
                <a:latin typeface="Microsoft Sans Serif"/>
                <a:ea typeface="Impact" pitchFamily="34" charset="0"/>
                <a:cs typeface="Microsoft Sans Serif"/>
                <a:sym typeface="Impact" pitchFamily="34" charset="0"/>
              </a:rPr>
              <a:t>GeoSnap™ - 2K</a:t>
            </a:r>
            <a:r>
              <a:rPr lang="en-US" sz="2800" dirty="0" smtClean="0">
                <a:solidFill>
                  <a:srgbClr val="0A57A5"/>
                </a:solidFill>
                <a:latin typeface="Microsoft Sans Serif"/>
                <a:ea typeface="Impact" pitchFamily="34" charset="0"/>
                <a:cs typeface="Microsoft Sans Serif"/>
                <a:sym typeface="Impact" pitchFamily="34" charset="0"/>
              </a:rPr>
              <a:t>×</a:t>
            </a:r>
            <a:r>
              <a:rPr lang="en-US" sz="2800" b="1" dirty="0" smtClean="0">
                <a:solidFill>
                  <a:srgbClr val="0A57A5"/>
                </a:solidFill>
                <a:latin typeface="Microsoft Sans Serif"/>
                <a:ea typeface="Impact" pitchFamily="34" charset="0"/>
                <a:cs typeface="Microsoft Sans Serif"/>
                <a:sym typeface="Impact" pitchFamily="34" charset="0"/>
              </a:rPr>
              <a:t>2K Pixel CTIA Product </a:t>
            </a:r>
          </a:p>
          <a:p>
            <a:pPr marL="41275"/>
            <a:r>
              <a:rPr lang="en-US" sz="2800" b="1" dirty="0" smtClean="0">
                <a:solidFill>
                  <a:srgbClr val="0A57A5"/>
                </a:solidFill>
                <a:latin typeface="Microsoft Sans Serif"/>
                <a:ea typeface="Impact" pitchFamily="34" charset="0"/>
                <a:cs typeface="Microsoft Sans Serif"/>
                <a:sym typeface="Impact" pitchFamily="34" charset="0"/>
              </a:rPr>
              <a:t>	For Low to Moderate Flux Applications</a:t>
            </a:r>
            <a:endParaRPr lang="en-US" sz="2800" b="1" dirty="0">
              <a:solidFill>
                <a:srgbClr val="0A57A5"/>
              </a:solidFill>
              <a:latin typeface="Microsoft Sans Serif"/>
              <a:ea typeface="Impact" pitchFamily="34" charset="0"/>
              <a:cs typeface="Microsoft Sans Serif"/>
              <a:sym typeface="Impac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295400"/>
            <a:ext cx="8610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>
                <a:latin typeface="Microsoft Sans Serif"/>
                <a:cs typeface="Microsoft Sans Serif"/>
              </a:rPr>
              <a:t>The 2048×2048 pixel GeoSnap™ is a state-of-the-art CTIA readout integrated </a:t>
            </a:r>
            <a:r>
              <a:rPr lang="en-US" sz="1800" dirty="0" smtClean="0">
                <a:latin typeface="Microsoft Sans Serif"/>
                <a:cs typeface="Microsoft Sans Serif"/>
              </a:rPr>
              <a:t>circuit (ROIC) </a:t>
            </a:r>
            <a:r>
              <a:rPr lang="en-US" sz="1800" dirty="0">
                <a:latin typeface="Microsoft Sans Serif"/>
                <a:cs typeface="Microsoft Sans Serif"/>
              </a:rPr>
              <a:t>for visible and infrared low to moderate flux scientific </a:t>
            </a:r>
            <a:r>
              <a:rPr lang="en-US" sz="1800" dirty="0" smtClean="0">
                <a:latin typeface="Microsoft Sans Serif"/>
                <a:cs typeface="Microsoft Sans Serif"/>
              </a:rPr>
              <a:t>applications</a:t>
            </a:r>
            <a:endParaRPr lang="en-US" sz="1800" dirty="0">
              <a:latin typeface="Microsoft Sans Serif"/>
              <a:cs typeface="Microsoft Sans Serif"/>
            </a:endParaRP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latin typeface="Microsoft Sans Serif"/>
                <a:cs typeface="Microsoft Sans Serif"/>
              </a:rPr>
              <a:t>Compatible </a:t>
            </a:r>
            <a:r>
              <a:rPr lang="en-US" sz="1800" dirty="0">
                <a:latin typeface="Microsoft Sans Serif"/>
                <a:cs typeface="Microsoft Sans Serif"/>
              </a:rPr>
              <a:t>with </a:t>
            </a:r>
            <a:r>
              <a:rPr lang="en-US" sz="1800" dirty="0" smtClean="0">
                <a:latin typeface="Microsoft Sans Serif"/>
                <a:cs typeface="Microsoft Sans Serif"/>
              </a:rPr>
              <a:t>Teledyne’s HgCdTe </a:t>
            </a:r>
            <a:r>
              <a:rPr lang="en-US" sz="1800" dirty="0">
                <a:latin typeface="Microsoft Sans Serif"/>
                <a:cs typeface="Microsoft Sans Serif"/>
              </a:rPr>
              <a:t>infrared (IR) and silicon PIN HyViSI™ visible </a:t>
            </a:r>
            <a:r>
              <a:rPr lang="en-US" sz="1800" dirty="0" smtClean="0">
                <a:latin typeface="Microsoft Sans Serif"/>
                <a:cs typeface="Microsoft Sans Serif"/>
              </a:rPr>
              <a:t>detectors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latin typeface="Microsoft Sans Serif"/>
                <a:cs typeface="Microsoft Sans Serif"/>
              </a:rPr>
              <a:t>Digital input and digital output (ADCs on-chip)</a:t>
            </a:r>
            <a:endParaRPr lang="en-US" sz="1800" dirty="0">
              <a:latin typeface="Microsoft Sans Serif"/>
              <a:cs typeface="Microsoft Sans Serif"/>
            </a:endParaRPr>
          </a:p>
        </p:txBody>
      </p:sp>
      <p:pic>
        <p:nvPicPr>
          <p:cNvPr id="7" name="Picture 2" descr="http://msnbcmedia.msn.com/j/MSNBC/Components/Photo/_new/120125-pb-bluemarble-6p.photoblog900.jpg"/>
          <p:cNvPicPr>
            <a:picLocks noChangeAspect="1" noChangeArrowheads="1"/>
          </p:cNvPicPr>
          <p:nvPr/>
        </p:nvPicPr>
        <p:blipFill>
          <a:blip r:embed="rId2" cstate="print"/>
          <a:srcRect t="2116" b="2646"/>
          <a:stretch>
            <a:fillRect/>
          </a:stretch>
        </p:blipFill>
        <p:spPr bwMode="auto">
          <a:xfrm>
            <a:off x="381000" y="3200400"/>
            <a:ext cx="2286000" cy="2177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568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1461" y="2895600"/>
            <a:ext cx="5975377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42"/>
          <p:cNvSpPr txBox="1">
            <a:spLocks/>
          </p:cNvSpPr>
          <p:nvPr/>
        </p:nvSpPr>
        <p:spPr>
          <a:xfrm>
            <a:off x="4419600" y="6564313"/>
            <a:ext cx="457200" cy="293687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algn="ctr"/>
            <a:fld id="{804C01E0-5EC5-4C54-BF15-108B08F7AA0D}" type="slidenum">
              <a:rPr lang="en-US" smtClean="0">
                <a:latin typeface="Microsoft Sans Serif"/>
                <a:cs typeface="Microsoft Sans Serif"/>
              </a:rPr>
              <a:pPr algn="ctr"/>
              <a:t>23</a:t>
            </a:fld>
            <a:endParaRPr lang="en-US" dirty="0"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38697982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4"/>
          <p:cNvGrpSpPr>
            <a:grpSpLocks/>
          </p:cNvGrpSpPr>
          <p:nvPr/>
        </p:nvGrpSpPr>
        <p:grpSpPr bwMode="auto">
          <a:xfrm>
            <a:off x="609600" y="1333500"/>
            <a:ext cx="8001000" cy="4152900"/>
            <a:chOff x="1392" y="840"/>
            <a:chExt cx="3115" cy="1565"/>
          </a:xfrm>
        </p:grpSpPr>
        <p:pic>
          <p:nvPicPr>
            <p:cNvPr id="5" name="Picture 19" descr="Eagle Nebula (ESO - Hawaii-1)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92" r="1859" b="55402"/>
            <a:stretch>
              <a:fillRect/>
            </a:stretch>
          </p:blipFill>
          <p:spPr bwMode="auto">
            <a:xfrm>
              <a:off x="1440" y="847"/>
              <a:ext cx="3010" cy="1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Freeform 23"/>
            <p:cNvSpPr>
              <a:spLocks noChangeAspect="1"/>
            </p:cNvSpPr>
            <p:nvPr/>
          </p:nvSpPr>
          <p:spPr bwMode="auto">
            <a:xfrm>
              <a:off x="1445" y="899"/>
              <a:ext cx="1425" cy="591"/>
            </a:xfrm>
            <a:custGeom>
              <a:avLst/>
              <a:gdLst>
                <a:gd name="T0" fmla="*/ 416 w 1018"/>
                <a:gd name="T1" fmla="*/ 0 h 422"/>
                <a:gd name="T2" fmla="*/ 1018 w 1018"/>
                <a:gd name="T3" fmla="*/ 2 h 422"/>
                <a:gd name="T4" fmla="*/ 598 w 1018"/>
                <a:gd name="T5" fmla="*/ 422 h 422"/>
                <a:gd name="T6" fmla="*/ 0 w 1018"/>
                <a:gd name="T7" fmla="*/ 422 h 422"/>
                <a:gd name="T8" fmla="*/ 416 w 1018"/>
                <a:gd name="T9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8" h="422">
                  <a:moveTo>
                    <a:pt x="416" y="0"/>
                  </a:moveTo>
                  <a:lnTo>
                    <a:pt x="1018" y="2"/>
                  </a:lnTo>
                  <a:lnTo>
                    <a:pt x="598" y="422"/>
                  </a:lnTo>
                  <a:lnTo>
                    <a:pt x="0" y="422"/>
                  </a:lnTo>
                  <a:lnTo>
                    <a:pt x="416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Freeform 24"/>
            <p:cNvSpPr>
              <a:spLocks noChangeAspect="1"/>
            </p:cNvSpPr>
            <p:nvPr/>
          </p:nvSpPr>
          <p:spPr bwMode="auto">
            <a:xfrm flipH="1">
              <a:off x="3029" y="899"/>
              <a:ext cx="1425" cy="591"/>
            </a:xfrm>
            <a:custGeom>
              <a:avLst/>
              <a:gdLst>
                <a:gd name="T0" fmla="*/ 416 w 1018"/>
                <a:gd name="T1" fmla="*/ 0 h 422"/>
                <a:gd name="T2" fmla="*/ 1018 w 1018"/>
                <a:gd name="T3" fmla="*/ 2 h 422"/>
                <a:gd name="T4" fmla="*/ 598 w 1018"/>
                <a:gd name="T5" fmla="*/ 422 h 422"/>
                <a:gd name="T6" fmla="*/ 0 w 1018"/>
                <a:gd name="T7" fmla="*/ 422 h 422"/>
                <a:gd name="T8" fmla="*/ 416 w 1018"/>
                <a:gd name="T9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8" h="422">
                  <a:moveTo>
                    <a:pt x="416" y="0"/>
                  </a:moveTo>
                  <a:lnTo>
                    <a:pt x="1018" y="2"/>
                  </a:lnTo>
                  <a:lnTo>
                    <a:pt x="598" y="422"/>
                  </a:lnTo>
                  <a:lnTo>
                    <a:pt x="0" y="422"/>
                  </a:lnTo>
                  <a:lnTo>
                    <a:pt x="416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26"/>
            <p:cNvSpPr>
              <a:spLocks noChangeAspect="1"/>
            </p:cNvSpPr>
            <p:nvPr/>
          </p:nvSpPr>
          <p:spPr bwMode="auto">
            <a:xfrm rot="2690363" flipH="1">
              <a:off x="2567" y="1372"/>
              <a:ext cx="1425" cy="591"/>
            </a:xfrm>
            <a:custGeom>
              <a:avLst/>
              <a:gdLst>
                <a:gd name="T0" fmla="*/ 416 w 1018"/>
                <a:gd name="T1" fmla="*/ 0 h 422"/>
                <a:gd name="T2" fmla="*/ 1018 w 1018"/>
                <a:gd name="T3" fmla="*/ 2 h 422"/>
                <a:gd name="T4" fmla="*/ 598 w 1018"/>
                <a:gd name="T5" fmla="*/ 422 h 422"/>
                <a:gd name="T6" fmla="*/ 0 w 1018"/>
                <a:gd name="T7" fmla="*/ 422 h 422"/>
                <a:gd name="T8" fmla="*/ 416 w 1018"/>
                <a:gd name="T9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8" h="422">
                  <a:moveTo>
                    <a:pt x="416" y="0"/>
                  </a:moveTo>
                  <a:lnTo>
                    <a:pt x="1018" y="2"/>
                  </a:lnTo>
                  <a:lnTo>
                    <a:pt x="598" y="422"/>
                  </a:lnTo>
                  <a:lnTo>
                    <a:pt x="0" y="422"/>
                  </a:lnTo>
                  <a:lnTo>
                    <a:pt x="416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Freeform 27"/>
            <p:cNvSpPr>
              <a:spLocks noChangeAspect="1"/>
            </p:cNvSpPr>
            <p:nvPr/>
          </p:nvSpPr>
          <p:spPr bwMode="auto">
            <a:xfrm rot="-2690363">
              <a:off x="1907" y="1372"/>
              <a:ext cx="1425" cy="591"/>
            </a:xfrm>
            <a:custGeom>
              <a:avLst/>
              <a:gdLst>
                <a:gd name="T0" fmla="*/ 416 w 1018"/>
                <a:gd name="T1" fmla="*/ 0 h 422"/>
                <a:gd name="T2" fmla="*/ 1018 w 1018"/>
                <a:gd name="T3" fmla="*/ 2 h 422"/>
                <a:gd name="T4" fmla="*/ 598 w 1018"/>
                <a:gd name="T5" fmla="*/ 422 h 422"/>
                <a:gd name="T6" fmla="*/ 0 w 1018"/>
                <a:gd name="T7" fmla="*/ 422 h 422"/>
                <a:gd name="T8" fmla="*/ 416 w 1018"/>
                <a:gd name="T9" fmla="*/ 0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8" h="422">
                  <a:moveTo>
                    <a:pt x="416" y="0"/>
                  </a:moveTo>
                  <a:lnTo>
                    <a:pt x="1018" y="2"/>
                  </a:lnTo>
                  <a:lnTo>
                    <a:pt x="598" y="422"/>
                  </a:lnTo>
                  <a:lnTo>
                    <a:pt x="0" y="422"/>
                  </a:lnTo>
                  <a:lnTo>
                    <a:pt x="416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317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Freeform 28"/>
            <p:cNvSpPr>
              <a:spLocks noChangeAspect="1"/>
            </p:cNvSpPr>
            <p:nvPr/>
          </p:nvSpPr>
          <p:spPr bwMode="auto">
            <a:xfrm>
              <a:off x="2307" y="889"/>
              <a:ext cx="1296" cy="1516"/>
            </a:xfrm>
            <a:custGeom>
              <a:avLst/>
              <a:gdLst>
                <a:gd name="T0" fmla="*/ 438 w 926"/>
                <a:gd name="T1" fmla="*/ 13 h 1083"/>
                <a:gd name="T2" fmla="*/ 438 w 926"/>
                <a:gd name="T3" fmla="*/ 643 h 1083"/>
                <a:gd name="T4" fmla="*/ 0 w 926"/>
                <a:gd name="T5" fmla="*/ 1078 h 1083"/>
                <a:gd name="T6" fmla="*/ 926 w 926"/>
                <a:gd name="T7" fmla="*/ 1083 h 1083"/>
                <a:gd name="T8" fmla="*/ 480 w 926"/>
                <a:gd name="T9" fmla="*/ 643 h 1083"/>
                <a:gd name="T10" fmla="*/ 483 w 926"/>
                <a:gd name="T11" fmla="*/ 0 h 1083"/>
                <a:gd name="T12" fmla="*/ 438 w 926"/>
                <a:gd name="T13" fmla="*/ 13 h 1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6" h="1083">
                  <a:moveTo>
                    <a:pt x="438" y="13"/>
                  </a:moveTo>
                  <a:lnTo>
                    <a:pt x="438" y="643"/>
                  </a:lnTo>
                  <a:lnTo>
                    <a:pt x="0" y="1078"/>
                  </a:lnTo>
                  <a:lnTo>
                    <a:pt x="926" y="1083"/>
                  </a:lnTo>
                  <a:lnTo>
                    <a:pt x="480" y="643"/>
                  </a:lnTo>
                  <a:lnTo>
                    <a:pt x="483" y="0"/>
                  </a:lnTo>
                  <a:lnTo>
                    <a:pt x="438" y="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Freeform 29"/>
            <p:cNvSpPr>
              <a:spLocks noChangeAspect="1"/>
            </p:cNvSpPr>
            <p:nvPr/>
          </p:nvSpPr>
          <p:spPr bwMode="auto">
            <a:xfrm>
              <a:off x="1396" y="882"/>
              <a:ext cx="1595" cy="1520"/>
            </a:xfrm>
            <a:custGeom>
              <a:avLst/>
              <a:gdLst>
                <a:gd name="T0" fmla="*/ 661 w 1140"/>
                <a:gd name="T1" fmla="*/ 1085 h 1086"/>
                <a:gd name="T2" fmla="*/ 657 w 1140"/>
                <a:gd name="T3" fmla="*/ 476 h 1086"/>
                <a:gd name="T4" fmla="*/ 1140 w 1140"/>
                <a:gd name="T5" fmla="*/ 0 h 1086"/>
                <a:gd name="T6" fmla="*/ 1069 w 1140"/>
                <a:gd name="T7" fmla="*/ 0 h 1086"/>
                <a:gd name="T8" fmla="*/ 633 w 1140"/>
                <a:gd name="T9" fmla="*/ 437 h 1086"/>
                <a:gd name="T10" fmla="*/ 1 w 1140"/>
                <a:gd name="T11" fmla="*/ 435 h 1086"/>
                <a:gd name="T12" fmla="*/ 0 w 1140"/>
                <a:gd name="T13" fmla="*/ 1083 h 1086"/>
                <a:gd name="T14" fmla="*/ 658 w 1140"/>
                <a:gd name="T15" fmla="*/ 1086 h 1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0" h="1086">
                  <a:moveTo>
                    <a:pt x="661" y="1085"/>
                  </a:moveTo>
                  <a:lnTo>
                    <a:pt x="657" y="476"/>
                  </a:lnTo>
                  <a:lnTo>
                    <a:pt x="1140" y="0"/>
                  </a:lnTo>
                  <a:lnTo>
                    <a:pt x="1069" y="0"/>
                  </a:lnTo>
                  <a:lnTo>
                    <a:pt x="633" y="437"/>
                  </a:lnTo>
                  <a:lnTo>
                    <a:pt x="1" y="435"/>
                  </a:lnTo>
                  <a:lnTo>
                    <a:pt x="0" y="1083"/>
                  </a:lnTo>
                  <a:lnTo>
                    <a:pt x="658" y="1086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Freeform 30"/>
            <p:cNvSpPr>
              <a:spLocks noChangeAspect="1"/>
            </p:cNvSpPr>
            <p:nvPr/>
          </p:nvSpPr>
          <p:spPr bwMode="auto">
            <a:xfrm flipH="1">
              <a:off x="2906" y="882"/>
              <a:ext cx="1595" cy="1520"/>
            </a:xfrm>
            <a:custGeom>
              <a:avLst/>
              <a:gdLst>
                <a:gd name="T0" fmla="*/ 661 w 1140"/>
                <a:gd name="T1" fmla="*/ 1085 h 1086"/>
                <a:gd name="T2" fmla="*/ 657 w 1140"/>
                <a:gd name="T3" fmla="*/ 476 h 1086"/>
                <a:gd name="T4" fmla="*/ 1140 w 1140"/>
                <a:gd name="T5" fmla="*/ 0 h 1086"/>
                <a:gd name="T6" fmla="*/ 1069 w 1140"/>
                <a:gd name="T7" fmla="*/ 0 h 1086"/>
                <a:gd name="T8" fmla="*/ 633 w 1140"/>
                <a:gd name="T9" fmla="*/ 437 h 1086"/>
                <a:gd name="T10" fmla="*/ 1 w 1140"/>
                <a:gd name="T11" fmla="*/ 435 h 1086"/>
                <a:gd name="T12" fmla="*/ 0 w 1140"/>
                <a:gd name="T13" fmla="*/ 1083 h 1086"/>
                <a:gd name="T14" fmla="*/ 658 w 1140"/>
                <a:gd name="T15" fmla="*/ 1086 h 1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40" h="1086">
                  <a:moveTo>
                    <a:pt x="661" y="1085"/>
                  </a:moveTo>
                  <a:lnTo>
                    <a:pt x="657" y="476"/>
                  </a:lnTo>
                  <a:lnTo>
                    <a:pt x="1140" y="0"/>
                  </a:lnTo>
                  <a:lnTo>
                    <a:pt x="1069" y="0"/>
                  </a:lnTo>
                  <a:lnTo>
                    <a:pt x="633" y="437"/>
                  </a:lnTo>
                  <a:lnTo>
                    <a:pt x="1" y="435"/>
                  </a:lnTo>
                  <a:lnTo>
                    <a:pt x="0" y="1083"/>
                  </a:lnTo>
                  <a:lnTo>
                    <a:pt x="658" y="1086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31"/>
            <p:cNvSpPr>
              <a:spLocks noChangeAspect="1"/>
            </p:cNvSpPr>
            <p:nvPr/>
          </p:nvSpPr>
          <p:spPr bwMode="auto">
            <a:xfrm>
              <a:off x="2614" y="840"/>
              <a:ext cx="1893" cy="651"/>
            </a:xfrm>
            <a:custGeom>
              <a:avLst/>
              <a:gdLst>
                <a:gd name="T0" fmla="*/ 1320 w 1353"/>
                <a:gd name="T1" fmla="*/ 465 h 465"/>
                <a:gd name="T2" fmla="*/ 898 w 1353"/>
                <a:gd name="T3" fmla="*/ 41 h 465"/>
                <a:gd name="T4" fmla="*/ 0 w 1353"/>
                <a:gd name="T5" fmla="*/ 41 h 465"/>
                <a:gd name="T6" fmla="*/ 3 w 1353"/>
                <a:gd name="T7" fmla="*/ 2 h 465"/>
                <a:gd name="T8" fmla="*/ 1353 w 1353"/>
                <a:gd name="T9" fmla="*/ 0 h 465"/>
                <a:gd name="T10" fmla="*/ 1350 w 1353"/>
                <a:gd name="T11" fmla="*/ 464 h 465"/>
                <a:gd name="T12" fmla="*/ 1320 w 1353"/>
                <a:gd name="T13" fmla="*/ 465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3" h="465">
                  <a:moveTo>
                    <a:pt x="1320" y="465"/>
                  </a:moveTo>
                  <a:lnTo>
                    <a:pt x="898" y="41"/>
                  </a:lnTo>
                  <a:lnTo>
                    <a:pt x="0" y="41"/>
                  </a:lnTo>
                  <a:lnTo>
                    <a:pt x="3" y="2"/>
                  </a:lnTo>
                  <a:lnTo>
                    <a:pt x="1353" y="0"/>
                  </a:lnTo>
                  <a:lnTo>
                    <a:pt x="1350" y="464"/>
                  </a:lnTo>
                  <a:lnTo>
                    <a:pt x="1320" y="46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32"/>
            <p:cNvSpPr>
              <a:spLocks noChangeAspect="1"/>
            </p:cNvSpPr>
            <p:nvPr/>
          </p:nvSpPr>
          <p:spPr bwMode="auto">
            <a:xfrm flipH="1">
              <a:off x="1392" y="840"/>
              <a:ext cx="1893" cy="651"/>
            </a:xfrm>
            <a:custGeom>
              <a:avLst/>
              <a:gdLst>
                <a:gd name="T0" fmla="*/ 1320 w 1353"/>
                <a:gd name="T1" fmla="*/ 465 h 465"/>
                <a:gd name="T2" fmla="*/ 898 w 1353"/>
                <a:gd name="T3" fmla="*/ 41 h 465"/>
                <a:gd name="T4" fmla="*/ 0 w 1353"/>
                <a:gd name="T5" fmla="*/ 41 h 465"/>
                <a:gd name="T6" fmla="*/ 3 w 1353"/>
                <a:gd name="T7" fmla="*/ 2 h 465"/>
                <a:gd name="T8" fmla="*/ 1353 w 1353"/>
                <a:gd name="T9" fmla="*/ 0 h 465"/>
                <a:gd name="T10" fmla="*/ 1350 w 1353"/>
                <a:gd name="T11" fmla="*/ 464 h 465"/>
                <a:gd name="T12" fmla="*/ 1320 w 1353"/>
                <a:gd name="T13" fmla="*/ 465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3" h="465">
                  <a:moveTo>
                    <a:pt x="1320" y="465"/>
                  </a:moveTo>
                  <a:lnTo>
                    <a:pt x="898" y="41"/>
                  </a:lnTo>
                  <a:lnTo>
                    <a:pt x="0" y="41"/>
                  </a:lnTo>
                  <a:lnTo>
                    <a:pt x="3" y="2"/>
                  </a:lnTo>
                  <a:lnTo>
                    <a:pt x="1353" y="0"/>
                  </a:lnTo>
                  <a:lnTo>
                    <a:pt x="1350" y="464"/>
                  </a:lnTo>
                  <a:lnTo>
                    <a:pt x="1320" y="46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635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704245" y="5562600"/>
            <a:ext cx="38117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Teledyne Imaging Sensors</a:t>
            </a:r>
          </a:p>
          <a:p>
            <a:pPr algn="ctr"/>
            <a:r>
              <a:rPr lang="en-US" sz="2400" dirty="0" err="1" smtClean="0"/>
              <a:t>Everywhere</a:t>
            </a:r>
            <a:r>
              <a:rPr lang="en-US" sz="2400" b="1" dirty="0" err="1" smtClean="0"/>
              <a:t>you</a:t>
            </a:r>
            <a:r>
              <a:rPr lang="en-US" sz="2400" dirty="0" err="1" smtClean="0"/>
              <a:t>look</a:t>
            </a:r>
            <a:r>
              <a:rPr lang="en-US" sz="2400" dirty="0" smtClean="0"/>
              <a:t>™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767042" y="452735"/>
            <a:ext cx="76861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THANK  YOU  FOR  YOUR  ATTENTION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57839855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Slide Number Placeholder 42"/>
          <p:cNvSpPr>
            <a:spLocks noGrp="1"/>
          </p:cNvSpPr>
          <p:nvPr>
            <p:ph type="sldNum" sz="quarter" idx="4294967295"/>
          </p:nvPr>
        </p:nvSpPr>
        <p:spPr>
          <a:xfrm>
            <a:off x="4495800" y="6564313"/>
            <a:ext cx="228600" cy="293687"/>
          </a:xfrm>
          <a:prstGeom prst="rect">
            <a:avLst/>
          </a:prstGeom>
          <a:noFill/>
        </p:spPr>
        <p:txBody>
          <a:bodyPr/>
          <a:lstStyle/>
          <a:p>
            <a:fld id="{804C01E0-5EC5-4C54-BF15-108B08F7AA0D}" type="slidenum">
              <a:rPr lang="en-US">
                <a:latin typeface="Microsoft Sans Serif"/>
                <a:cs typeface="Microsoft Sans Serif"/>
              </a:rPr>
              <a:pPr/>
              <a:t>3</a:t>
            </a:fld>
            <a:endParaRPr lang="en-US" dirty="0">
              <a:latin typeface="Microsoft Sans Serif"/>
              <a:cs typeface="Microsoft Sans Serif"/>
            </a:endParaRPr>
          </a:p>
        </p:txBody>
      </p:sp>
      <p:pic>
        <p:nvPicPr>
          <p:cNvPr id="106498" name="Picture 2" descr="German Aerospace Center (DLR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58050" y="838200"/>
            <a:ext cx="1257300" cy="819151"/>
          </a:xfrm>
          <a:prstGeom prst="rect">
            <a:avLst/>
          </a:prstGeom>
          <a:noFill/>
        </p:spPr>
      </p:pic>
      <p:grpSp>
        <p:nvGrpSpPr>
          <p:cNvPr id="71" name="Group 70"/>
          <p:cNvGrpSpPr/>
          <p:nvPr/>
        </p:nvGrpSpPr>
        <p:grpSpPr>
          <a:xfrm>
            <a:off x="152400" y="76200"/>
            <a:ext cx="6248400" cy="3505200"/>
            <a:chOff x="152400" y="152400"/>
            <a:chExt cx="6248400" cy="3505200"/>
          </a:xfrm>
        </p:grpSpPr>
        <p:sp>
          <p:nvSpPr>
            <p:cNvPr id="68" name="Rounded Rectangle 67"/>
            <p:cNvSpPr/>
            <p:nvPr/>
          </p:nvSpPr>
          <p:spPr bwMode="auto">
            <a:xfrm>
              <a:off x="152400" y="152400"/>
              <a:ext cx="6248400" cy="3505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indent="0" algn="l">
                <a:buFontTx/>
                <a:buNone/>
              </a:pPr>
              <a:endParaRPr lang="en-US" b="1" smtClean="0">
                <a:latin typeface="Calibri" pitchFamily="34" charset="0"/>
              </a:endParaRPr>
            </a:p>
          </p:txBody>
        </p:sp>
        <p:pic>
          <p:nvPicPr>
            <p:cNvPr id="106501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" y="304800"/>
              <a:ext cx="5267325" cy="466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6502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9100" y="762000"/>
              <a:ext cx="5791200" cy="99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6503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 r="2614"/>
            <a:stretch>
              <a:fillRect/>
            </a:stretch>
          </p:blipFill>
          <p:spPr bwMode="auto">
            <a:xfrm>
              <a:off x="419100" y="1752600"/>
              <a:ext cx="5676900" cy="1819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6507" name="Picture 11" descr="Go Home using - Teledyne Brown Engineering 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6080" y="152400"/>
            <a:ext cx="2301240" cy="601980"/>
          </a:xfrm>
          <a:prstGeom prst="rect">
            <a:avLst/>
          </a:prstGeom>
          <a:noFill/>
        </p:spPr>
      </p:pic>
      <p:pic>
        <p:nvPicPr>
          <p:cNvPr id="46" name="Picture 45" descr="MUSES_on_ISS.jpg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>
          <a:xfrm>
            <a:off x="304800" y="3701144"/>
            <a:ext cx="3863829" cy="2506889"/>
          </a:xfrm>
          <a:prstGeom prst="rect">
            <a:avLst/>
          </a:prstGeom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701144"/>
            <a:ext cx="1848126" cy="274320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6477000" y="6123801"/>
            <a:ext cx="21118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Calibri" pitchFamily="34" charset="0"/>
              </a:rPr>
              <a:t>DLR </a:t>
            </a:r>
            <a:r>
              <a:rPr lang="en-US" sz="1200" b="1" dirty="0" err="1" smtClean="0">
                <a:latin typeface="Calibri" pitchFamily="34" charset="0"/>
              </a:rPr>
              <a:t>Offner</a:t>
            </a:r>
            <a:r>
              <a:rPr lang="en-US" sz="1200" b="1" dirty="0" smtClean="0">
                <a:latin typeface="Calibri" pitchFamily="34" charset="0"/>
              </a:rPr>
              <a:t> Spectrometer</a:t>
            </a:r>
            <a:endParaRPr lang="en-US" sz="1200" b="1" dirty="0">
              <a:latin typeface="Calibri" pitchFamily="34" charset="0"/>
            </a:endParaRPr>
          </a:p>
        </p:txBody>
      </p:sp>
      <p:sp>
        <p:nvSpPr>
          <p:cNvPr id="66" name="Rounded Rectangle 65"/>
          <p:cNvSpPr/>
          <p:nvPr/>
        </p:nvSpPr>
        <p:spPr bwMode="auto">
          <a:xfrm>
            <a:off x="6781800" y="3810000"/>
            <a:ext cx="2209800" cy="1676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latin typeface="Calibri" pitchFamily="34" charset="0"/>
              </a:rPr>
              <a:t>Image Sensor</a:t>
            </a:r>
          </a:p>
          <a:p>
            <a:pPr marL="119063" marR="0" indent="-1190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sym typeface="Arial" charset="0"/>
              </a:rPr>
              <a:t>BAE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sym typeface="Arial" charset="0"/>
              </a:rPr>
              <a:t> Fairchild</a:t>
            </a:r>
          </a:p>
          <a:p>
            <a:pPr marL="119063" marR="0" indent="-1190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n-US" baseline="0" dirty="0" smtClean="0">
                <a:latin typeface="Calibri" pitchFamily="34" charset="0"/>
              </a:rPr>
              <a:t>Backside</a:t>
            </a:r>
            <a:r>
              <a:rPr lang="en-US" dirty="0" smtClean="0">
                <a:latin typeface="Calibri" pitchFamily="34" charset="0"/>
              </a:rPr>
              <a:t> illuminated CMOS</a:t>
            </a:r>
          </a:p>
          <a:p>
            <a:pPr marL="119063" marR="0" indent="-1190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sym typeface="Arial" charset="0"/>
              </a:rPr>
              <a:t>1024×128 pixels</a:t>
            </a:r>
          </a:p>
          <a:p>
            <a:pPr marL="119063" marR="0" indent="-1190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n-US" dirty="0" smtClean="0">
                <a:latin typeface="Calibri" pitchFamily="34" charset="0"/>
              </a:rPr>
              <a:t>24×24 µm pixel size</a:t>
            </a:r>
          </a:p>
          <a:p>
            <a:pPr marL="119063" marR="0" indent="-1190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sym typeface="Arial" charset="0"/>
              </a:rPr>
              <a:t>1 Me- full well</a:t>
            </a:r>
          </a:p>
          <a:p>
            <a:pPr marL="119063" marR="0" indent="-1190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n-US" dirty="0" smtClean="0">
                <a:latin typeface="Calibri" pitchFamily="34" charset="0"/>
              </a:rPr>
              <a:t>70 e- noise (high gain)</a:t>
            </a:r>
          </a:p>
          <a:p>
            <a:pPr marL="119063" marR="0" indent="-1190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sym typeface="Arial" charset="0"/>
              </a:rPr>
              <a:t>13 bit column parallel ADC</a:t>
            </a:r>
          </a:p>
        </p:txBody>
      </p:sp>
      <p:pic>
        <p:nvPicPr>
          <p:cNvPr id="106508" name="Picture 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65206" y="1828800"/>
            <a:ext cx="1042988" cy="997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TextBox 66"/>
          <p:cNvSpPr txBox="1"/>
          <p:nvPr/>
        </p:nvSpPr>
        <p:spPr>
          <a:xfrm>
            <a:off x="7005690" y="2895600"/>
            <a:ext cx="1762021" cy="76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19063" indent="-119063">
              <a:buFont typeface="Arial" pitchFamily="34" charset="0"/>
              <a:buChar char="•"/>
            </a:pPr>
            <a:r>
              <a:rPr lang="en-US" sz="1100" b="1" dirty="0" smtClean="0">
                <a:latin typeface="Calibri" pitchFamily="34" charset="0"/>
              </a:rPr>
              <a:t>Copy of </a:t>
            </a:r>
            <a:r>
              <a:rPr lang="en-US" sz="1100" b="1" dirty="0" err="1" smtClean="0">
                <a:latin typeface="Calibri" pitchFamily="34" charset="0"/>
              </a:rPr>
              <a:t>EnMAP</a:t>
            </a:r>
            <a:r>
              <a:rPr lang="en-US" sz="1100" b="1" dirty="0" smtClean="0">
                <a:latin typeface="Calibri" pitchFamily="34" charset="0"/>
              </a:rPr>
              <a:t> VNIR spectrometer</a:t>
            </a:r>
          </a:p>
          <a:p>
            <a:pPr marL="119063" indent="-119063">
              <a:buFont typeface="Arial" pitchFamily="34" charset="0"/>
              <a:buChar char="•"/>
            </a:pPr>
            <a:r>
              <a:rPr lang="en-US" sz="1100" b="1" dirty="0" smtClean="0">
                <a:latin typeface="Calibri" pitchFamily="34" charset="0"/>
              </a:rPr>
              <a:t>420-1000 nm</a:t>
            </a:r>
          </a:p>
          <a:p>
            <a:pPr marL="119063" indent="-119063">
              <a:buFont typeface="Arial" pitchFamily="34" charset="0"/>
              <a:buChar char="•"/>
            </a:pPr>
            <a:r>
              <a:rPr lang="en-US" sz="1100" b="1" dirty="0" smtClean="0">
                <a:latin typeface="Calibri" pitchFamily="34" charset="0"/>
              </a:rPr>
              <a:t>5 nm spectral sampling</a:t>
            </a:r>
          </a:p>
        </p:txBody>
      </p:sp>
    </p:spTree>
    <p:extLst>
      <p:ext uri="{BB962C8B-B14F-4D97-AF65-F5344CB8AC3E}">
        <p14:creationId xmlns:p14="http://schemas.microsoft.com/office/powerpoint/2010/main" val="36654791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597" y="156259"/>
            <a:ext cx="8229600" cy="430887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rgbClr val="0A57A5"/>
                </a:solidFill>
                <a:latin typeface="Calibri" pitchFamily="34" charset="0"/>
                <a:cs typeface="ＭＳ Ｐゴシック"/>
              </a:rPr>
              <a:t>High-Performance Image Sensor Technologies</a:t>
            </a:r>
          </a:p>
        </p:txBody>
      </p:sp>
      <p:grpSp>
        <p:nvGrpSpPr>
          <p:cNvPr id="3" name="Group 135"/>
          <p:cNvGrpSpPr>
            <a:grpSpLocks/>
          </p:cNvGrpSpPr>
          <p:nvPr/>
        </p:nvGrpSpPr>
        <p:grpSpPr bwMode="auto">
          <a:xfrm>
            <a:off x="992188" y="939800"/>
            <a:ext cx="7186612" cy="2128838"/>
            <a:chOff x="70" y="622"/>
            <a:chExt cx="4527" cy="1341"/>
          </a:xfrm>
        </p:grpSpPr>
        <p:sp>
          <p:nvSpPr>
            <p:cNvPr id="1060" name="Rectangle 80"/>
            <p:cNvSpPr>
              <a:spLocks noChangeArrowheads="1"/>
            </p:cNvSpPr>
            <p:nvPr/>
          </p:nvSpPr>
          <p:spPr bwMode="auto">
            <a:xfrm>
              <a:off x="70" y="622"/>
              <a:ext cx="4516" cy="1341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800"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1061" name="Picture 75" descr="hybrid array schematic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56" y="696"/>
              <a:ext cx="1235" cy="1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47" name="Rectangle 79"/>
            <p:cNvSpPr>
              <a:spLocks noChangeArrowheads="1"/>
            </p:cNvSpPr>
            <p:nvPr/>
          </p:nvSpPr>
          <p:spPr bwMode="auto">
            <a:xfrm>
              <a:off x="2351" y="1424"/>
              <a:ext cx="2081" cy="46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2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168275" indent="-168275" algn="ctr" eaLnBrk="0" hangingPunct="0">
                <a:spcAft>
                  <a:spcPct val="10000"/>
                </a:spcAft>
                <a:defRPr/>
              </a:pPr>
              <a:r>
                <a:rPr lang="en-US" sz="1100" b="1" u="sng" dirty="0">
                  <a:ea typeface="ＭＳ Ｐゴシック" pitchFamily="34" charset="-128"/>
                  <a:cs typeface="+mn-cs"/>
                </a:rPr>
                <a:t>Three Key Technologies</a:t>
              </a:r>
            </a:p>
            <a:p>
              <a:pPr marL="168275" indent="-168275" eaLnBrk="0" hangingPunct="0">
                <a:buFontTx/>
                <a:buAutoNum type="arabicPeriod"/>
                <a:defRPr/>
              </a:pPr>
              <a:r>
                <a:rPr lang="en-US" sz="1000" b="1" dirty="0">
                  <a:ea typeface="ＭＳ Ｐゴシック" pitchFamily="34" charset="-128"/>
                  <a:cs typeface="+mn-cs"/>
                </a:rPr>
                <a:t>Growth and processing of </a:t>
              </a:r>
              <a:r>
                <a:rPr lang="en-US" sz="1000" b="1" dirty="0" err="1">
                  <a:ea typeface="ＭＳ Ｐゴシック" pitchFamily="34" charset="-128"/>
                  <a:cs typeface="+mn-cs"/>
                </a:rPr>
                <a:t>HgCdTe</a:t>
              </a:r>
              <a:r>
                <a:rPr lang="en-US" sz="1000" b="1" dirty="0">
                  <a:ea typeface="ＭＳ Ｐゴシック" pitchFamily="34" charset="-128"/>
                  <a:cs typeface="+mn-cs"/>
                </a:rPr>
                <a:t> detector</a:t>
              </a:r>
            </a:p>
            <a:p>
              <a:pPr marL="168275" indent="-168275" eaLnBrk="0" hangingPunct="0">
                <a:buFontTx/>
                <a:buAutoNum type="arabicPeriod"/>
                <a:defRPr/>
              </a:pPr>
              <a:r>
                <a:rPr lang="en-US" sz="1000" b="1" dirty="0">
                  <a:ea typeface="ＭＳ Ｐゴシック" pitchFamily="34" charset="-128"/>
                  <a:cs typeface="+mn-cs"/>
                </a:rPr>
                <a:t>Design and fabrication of CMOS readout circuit </a:t>
              </a:r>
            </a:p>
            <a:p>
              <a:pPr marL="168275" indent="-168275" eaLnBrk="0" hangingPunct="0">
                <a:buFontTx/>
                <a:buAutoNum type="arabicPeriod"/>
                <a:defRPr/>
              </a:pPr>
              <a:r>
                <a:rPr lang="en-US" sz="1000" b="1" dirty="0">
                  <a:ea typeface="+mn-ea"/>
                  <a:cs typeface="+mn-cs"/>
                </a:rPr>
                <a:t>Hybridization of detector to CMOS readout</a:t>
              </a:r>
            </a:p>
          </p:txBody>
        </p:sp>
        <p:sp>
          <p:nvSpPr>
            <p:cNvPr id="1063" name="Line 81"/>
            <p:cNvSpPr>
              <a:spLocks noChangeShapeType="1"/>
            </p:cNvSpPr>
            <p:nvPr/>
          </p:nvSpPr>
          <p:spPr bwMode="auto">
            <a:xfrm>
              <a:off x="578" y="917"/>
              <a:ext cx="485" cy="25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800"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64" name="Line 82"/>
            <p:cNvSpPr>
              <a:spLocks noChangeShapeType="1"/>
            </p:cNvSpPr>
            <p:nvPr/>
          </p:nvSpPr>
          <p:spPr bwMode="auto">
            <a:xfrm flipV="1">
              <a:off x="530" y="1412"/>
              <a:ext cx="569" cy="27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800">
                <a:latin typeface="Arial" pitchFamily="34" charset="0"/>
                <a:ea typeface="+mn-ea"/>
                <a:cs typeface="+mn-cs"/>
              </a:endParaRPr>
            </a:p>
          </p:txBody>
        </p:sp>
        <p:pic>
          <p:nvPicPr>
            <p:cNvPr id="1065" name="Picture 78" descr="sca"/>
            <p:cNvPicPr preferRelativeResize="0">
              <a:picLocks noChangeAspect="1" noChangeArrowheads="1"/>
            </p:cNvPicPr>
            <p:nvPr/>
          </p:nvPicPr>
          <p:blipFill>
            <a:blip r:embed="rId4" cstate="print"/>
            <a:srcRect l="21515" t="3836" r="7878" b="26869"/>
            <a:stretch>
              <a:fillRect/>
            </a:stretch>
          </p:blipFill>
          <p:spPr bwMode="auto">
            <a:xfrm>
              <a:off x="2153" y="696"/>
              <a:ext cx="722" cy="61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  <p:sp>
          <p:nvSpPr>
            <p:cNvPr id="1066" name="Text Box 83"/>
            <p:cNvSpPr txBox="1">
              <a:spLocks noChangeArrowheads="1"/>
            </p:cNvSpPr>
            <p:nvPr/>
          </p:nvSpPr>
          <p:spPr bwMode="auto">
            <a:xfrm>
              <a:off x="2908" y="761"/>
              <a:ext cx="1689" cy="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>
                  <a:latin typeface="Arial" pitchFamily="34" charset="0"/>
                  <a:ea typeface="+mn-ea"/>
                  <a:cs typeface="+mn-cs"/>
                </a:rPr>
                <a:t>The highest performance</a:t>
              </a:r>
            </a:p>
            <a:p>
              <a:pPr algn="ctr"/>
              <a:r>
                <a:rPr lang="en-US" sz="1400">
                  <a:latin typeface="Arial" pitchFamily="34" charset="0"/>
                  <a:ea typeface="+mn-ea"/>
                  <a:cs typeface="+mn-cs"/>
                </a:rPr>
                <a:t>infrared sensors are</a:t>
              </a:r>
            </a:p>
            <a:p>
              <a:pPr algn="ctr"/>
              <a:r>
                <a:rPr lang="en-US" sz="1400" b="1">
                  <a:latin typeface="Arial" pitchFamily="34" charset="0"/>
                  <a:ea typeface="+mn-ea"/>
                  <a:cs typeface="+mn-cs"/>
                </a:rPr>
                <a:t>Hybrid CMOS image sensors.</a:t>
              </a:r>
            </a:p>
          </p:txBody>
        </p:sp>
        <p:pic>
          <p:nvPicPr>
            <p:cNvPr id="1067" name="Picture 76" descr="H2RG-Metal wafer"/>
            <p:cNvPicPr preferRelativeResize="0">
              <a:picLocks noChangeAspect="1" noChangeArrowheads="1"/>
            </p:cNvPicPr>
            <p:nvPr/>
          </p:nvPicPr>
          <p:blipFill>
            <a:blip r:embed="rId5" cstate="print"/>
            <a:srcRect l="7271" t="6403" r="7794" b="5670"/>
            <a:stretch>
              <a:fillRect/>
            </a:stretch>
          </p:blipFill>
          <p:spPr bwMode="auto">
            <a:xfrm>
              <a:off x="147" y="1318"/>
              <a:ext cx="571" cy="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68" name="Picture 77" descr="6x6 picture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54" y="696"/>
              <a:ext cx="475" cy="4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29" name="Rectangle 88"/>
          <p:cNvSpPr>
            <a:spLocks noChangeArrowheads="1"/>
          </p:cNvSpPr>
          <p:nvPr/>
        </p:nvSpPr>
        <p:spPr bwMode="auto">
          <a:xfrm>
            <a:off x="106363" y="3159125"/>
            <a:ext cx="1755775" cy="18811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242" name="Text Box 74"/>
          <p:cNvSpPr txBox="1">
            <a:spLocks noChangeArrowheads="1"/>
          </p:cNvSpPr>
          <p:nvPr/>
        </p:nvSpPr>
        <p:spPr bwMode="auto">
          <a:xfrm>
            <a:off x="247650" y="4037013"/>
            <a:ext cx="1444625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7432" rIns="0">
            <a:spAutoFit/>
          </a:bodyPr>
          <a:lstStyle/>
          <a:p>
            <a:pPr marL="174625" indent="-120650" algn="ctr">
              <a:lnSpc>
                <a:spcPts val="900"/>
              </a:lnSpc>
              <a:spcAft>
                <a:spcPts val="0"/>
              </a:spcAft>
              <a:defRPr/>
            </a:pPr>
            <a:r>
              <a:rPr lang="en-US" b="1" dirty="0">
                <a:solidFill>
                  <a:srgbClr val="003A90"/>
                </a:solidFill>
                <a:ea typeface="+mn-ea"/>
                <a:cs typeface="+mn-cs"/>
              </a:rPr>
              <a:t>H1R/H1RG</a:t>
            </a:r>
          </a:p>
          <a:p>
            <a:pPr marL="168275" indent="-114300" algn="ctr">
              <a:lnSpc>
                <a:spcPts val="900"/>
              </a:lnSpc>
              <a:spcAft>
                <a:spcPts val="300"/>
              </a:spcAft>
              <a:defRPr/>
            </a:pPr>
            <a:r>
              <a:rPr lang="en-US" sz="800" dirty="0">
                <a:ea typeface="+mn-ea"/>
                <a:cs typeface="+mn-cs"/>
              </a:rPr>
              <a:t>1024x1024 pixels</a:t>
            </a:r>
            <a:endParaRPr lang="en-US" b="1" dirty="0">
              <a:solidFill>
                <a:srgbClr val="003A90"/>
              </a:solidFill>
              <a:ea typeface="+mn-ea"/>
              <a:cs typeface="+mn-cs"/>
            </a:endParaRPr>
          </a:p>
          <a:p>
            <a:pPr marL="114300" indent="-114300">
              <a:lnSpc>
                <a:spcPts val="1000"/>
              </a:lnSpc>
              <a:spcAft>
                <a:spcPts val="0"/>
              </a:spcAft>
              <a:buFontTx/>
              <a:buChar char="•"/>
              <a:defRPr/>
            </a:pPr>
            <a:r>
              <a:rPr lang="en-US" sz="900" b="1" dirty="0">
                <a:ea typeface="+mn-ea"/>
                <a:cs typeface="+mn-cs"/>
              </a:rPr>
              <a:t>HST WFC3</a:t>
            </a:r>
          </a:p>
          <a:p>
            <a:pPr marL="114300" indent="-114300">
              <a:lnSpc>
                <a:spcPts val="1000"/>
              </a:lnSpc>
              <a:spcAft>
                <a:spcPts val="0"/>
              </a:spcAft>
              <a:buFontTx/>
              <a:buChar char="•"/>
              <a:defRPr/>
            </a:pPr>
            <a:r>
              <a:rPr lang="en-US" sz="900" b="1" dirty="0">
                <a:ea typeface="+mn-ea"/>
                <a:cs typeface="+mn-cs"/>
              </a:rPr>
              <a:t>WISE</a:t>
            </a:r>
          </a:p>
          <a:p>
            <a:pPr marL="114300" indent="-114300">
              <a:lnSpc>
                <a:spcPts val="1000"/>
              </a:lnSpc>
              <a:spcAft>
                <a:spcPts val="0"/>
              </a:spcAft>
              <a:buFontTx/>
              <a:buChar char="•"/>
              <a:defRPr/>
            </a:pPr>
            <a:r>
              <a:rPr lang="en-US" sz="900" b="1" dirty="0">
                <a:ea typeface="+mn-ea"/>
                <a:cs typeface="+mn-cs"/>
              </a:rPr>
              <a:t>OCO</a:t>
            </a:r>
          </a:p>
          <a:p>
            <a:pPr marL="114300" indent="-114300">
              <a:lnSpc>
                <a:spcPts val="1000"/>
              </a:lnSpc>
              <a:spcAft>
                <a:spcPts val="0"/>
              </a:spcAft>
              <a:buFontTx/>
              <a:buChar char="•"/>
              <a:defRPr/>
            </a:pPr>
            <a:r>
              <a:rPr lang="en-US" sz="900" b="1" dirty="0">
                <a:ea typeface="+mn-ea"/>
                <a:cs typeface="+mn-cs"/>
              </a:rPr>
              <a:t>Deep Impact/EPOXI</a:t>
            </a:r>
          </a:p>
          <a:p>
            <a:pPr marL="114300" indent="-114300">
              <a:lnSpc>
                <a:spcPts val="1000"/>
              </a:lnSpc>
              <a:spcAft>
                <a:spcPts val="0"/>
              </a:spcAft>
              <a:buFontTx/>
              <a:buChar char="•"/>
              <a:defRPr/>
            </a:pPr>
            <a:r>
              <a:rPr lang="en-US" sz="900" b="1" dirty="0">
                <a:ea typeface="+mn-ea"/>
                <a:cs typeface="+mn-cs"/>
              </a:rPr>
              <a:t>OSIRIS-</a:t>
            </a:r>
            <a:r>
              <a:rPr lang="en-US" sz="900" b="1" dirty="0" err="1">
                <a:ea typeface="+mn-ea"/>
                <a:cs typeface="+mn-cs"/>
              </a:rPr>
              <a:t>REx</a:t>
            </a:r>
            <a:endParaRPr lang="en-US" sz="900" b="1" dirty="0">
              <a:ea typeface="+mn-ea"/>
              <a:cs typeface="+mn-cs"/>
            </a:endParaRPr>
          </a:p>
        </p:txBody>
      </p:sp>
      <p:pic>
        <p:nvPicPr>
          <p:cNvPr id="1031" name="Picture 8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6213" y="3236913"/>
            <a:ext cx="769937" cy="769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032" name="Picture 87" descr="device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38225" y="3236913"/>
            <a:ext cx="708025" cy="7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" name="Rectangle 103"/>
          <p:cNvSpPr>
            <a:spLocks noChangeArrowheads="1"/>
          </p:cNvSpPr>
          <p:nvPr/>
        </p:nvSpPr>
        <p:spPr bwMode="auto">
          <a:xfrm>
            <a:off x="107950" y="5110163"/>
            <a:ext cx="1755775" cy="14668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272" name="Text Box 104"/>
          <p:cNvSpPr txBox="1">
            <a:spLocks noChangeArrowheads="1"/>
          </p:cNvSpPr>
          <p:nvPr/>
        </p:nvSpPr>
        <p:spPr bwMode="auto">
          <a:xfrm>
            <a:off x="177800" y="5970588"/>
            <a:ext cx="1604963" cy="61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7432" rIns="0">
            <a:spAutoFit/>
          </a:bodyPr>
          <a:lstStyle/>
          <a:p>
            <a:pPr marL="174625" indent="-120650" algn="ctr">
              <a:lnSpc>
                <a:spcPts val="900"/>
              </a:lnSpc>
              <a:spcAft>
                <a:spcPts val="0"/>
              </a:spcAft>
              <a:defRPr/>
            </a:pPr>
            <a:r>
              <a:rPr lang="en-US" b="1" dirty="0">
                <a:solidFill>
                  <a:srgbClr val="003A90"/>
                </a:solidFill>
                <a:ea typeface="+mn-ea"/>
                <a:cs typeface="+mn-cs"/>
              </a:rPr>
              <a:t>H4RG-15</a:t>
            </a:r>
          </a:p>
          <a:p>
            <a:pPr marL="168275" indent="-114300" algn="ctr">
              <a:lnSpc>
                <a:spcPts val="900"/>
              </a:lnSpc>
              <a:spcAft>
                <a:spcPts val="300"/>
              </a:spcAft>
              <a:defRPr/>
            </a:pPr>
            <a:r>
              <a:rPr lang="en-US" sz="800" dirty="0">
                <a:ea typeface="+mn-ea"/>
                <a:cs typeface="+mn-cs"/>
              </a:rPr>
              <a:t>4096x4096 pixels</a:t>
            </a:r>
            <a:endParaRPr lang="en-US" b="1" dirty="0">
              <a:solidFill>
                <a:srgbClr val="003A90"/>
              </a:solidFill>
              <a:ea typeface="+mn-ea"/>
              <a:cs typeface="+mn-cs"/>
            </a:endParaRPr>
          </a:p>
          <a:p>
            <a:pPr marL="114300" indent="-114300">
              <a:lnSpc>
                <a:spcPts val="1000"/>
              </a:lnSpc>
              <a:spcAft>
                <a:spcPts val="0"/>
              </a:spcAft>
              <a:buFontTx/>
              <a:buChar char="•"/>
              <a:defRPr/>
            </a:pPr>
            <a:r>
              <a:rPr lang="en-US" sz="900" b="1" dirty="0">
                <a:ea typeface="+mn-ea"/>
                <a:cs typeface="+mn-cs"/>
              </a:rPr>
              <a:t>Ground-based astronomy</a:t>
            </a:r>
          </a:p>
          <a:p>
            <a:pPr marL="114300" indent="-114300">
              <a:lnSpc>
                <a:spcPts val="1000"/>
              </a:lnSpc>
              <a:spcAft>
                <a:spcPts val="0"/>
              </a:spcAft>
              <a:buFontTx/>
              <a:buChar char="•"/>
              <a:defRPr/>
            </a:pPr>
            <a:r>
              <a:rPr lang="en-US" sz="900" b="1" dirty="0">
                <a:ea typeface="+mn-ea"/>
                <a:cs typeface="+mn-cs"/>
              </a:rPr>
              <a:t>Future NASA missions</a:t>
            </a:r>
          </a:p>
        </p:txBody>
      </p:sp>
      <p:pic>
        <p:nvPicPr>
          <p:cNvPr id="1035" name="Picture 106" descr="H4RG-15_FrontBack_2948"/>
          <p:cNvPicPr>
            <a:picLocks noChangeAspect="1" noChangeArrowheads="1"/>
          </p:cNvPicPr>
          <p:nvPr/>
        </p:nvPicPr>
        <p:blipFill>
          <a:blip r:embed="rId9" cstate="print"/>
          <a:srcRect l="4951" t="14914" r="47487" b="16393"/>
          <a:stretch>
            <a:fillRect/>
          </a:stretch>
        </p:blipFill>
        <p:spPr bwMode="auto">
          <a:xfrm>
            <a:off x="547688" y="5173663"/>
            <a:ext cx="831850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6" name="Rectangle 114"/>
          <p:cNvSpPr>
            <a:spLocks noChangeArrowheads="1"/>
          </p:cNvSpPr>
          <p:nvPr/>
        </p:nvSpPr>
        <p:spPr bwMode="auto">
          <a:xfrm>
            <a:off x="3919538" y="3148013"/>
            <a:ext cx="2319337" cy="3429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1037" name="Picture 97" descr="DSCN0643"/>
          <p:cNvPicPr>
            <a:picLocks noChangeAspect="1" noChangeArrowheads="1"/>
          </p:cNvPicPr>
          <p:nvPr/>
        </p:nvPicPr>
        <p:blipFill>
          <a:blip r:embed="rId10" cstate="print"/>
          <a:srcRect l="23087" t="5562" r="10768" b="9154"/>
          <a:stretch>
            <a:fillRect/>
          </a:stretch>
        </p:blipFill>
        <p:spPr bwMode="auto">
          <a:xfrm>
            <a:off x="4048125" y="4743450"/>
            <a:ext cx="7699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108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137" t="8531" r="7353" b="4858"/>
          <a:stretch>
            <a:fillRect/>
          </a:stretch>
        </p:blipFill>
        <p:spPr bwMode="auto">
          <a:xfrm>
            <a:off x="4994275" y="5707063"/>
            <a:ext cx="1100138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9" name="Picture 4" descr="ASIC-FP_assy_photo3A"/>
          <p:cNvPicPr>
            <a:picLocks noChangeAspect="1" noChangeArrowheads="1"/>
          </p:cNvPicPr>
          <p:nvPr/>
        </p:nvPicPr>
        <p:blipFill>
          <a:blip r:embed="rId12" cstate="print"/>
          <a:srcRect l="9375" t="8664" r="8333" b="3456"/>
          <a:stretch>
            <a:fillRect/>
          </a:stretch>
        </p:blipFill>
        <p:spPr bwMode="auto">
          <a:xfrm>
            <a:off x="4918075" y="4730750"/>
            <a:ext cx="11588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0" name="Picture 110"/>
          <p:cNvPicPr>
            <a:picLocks noChangeAspect="1" noChangeArrowheads="1"/>
          </p:cNvPicPr>
          <p:nvPr/>
        </p:nvPicPr>
        <p:blipFill>
          <a:blip r:embed="rId13" cstate="print"/>
          <a:srcRect l="13721" t="23083" r="49307" b="40295"/>
          <a:stretch>
            <a:fillRect/>
          </a:stretch>
        </p:blipFill>
        <p:spPr bwMode="auto">
          <a:xfrm>
            <a:off x="4070350" y="5759450"/>
            <a:ext cx="893763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1" name="Text Box 115"/>
          <p:cNvSpPr txBox="1">
            <a:spLocks noChangeArrowheads="1"/>
          </p:cNvSpPr>
          <p:nvPr/>
        </p:nvSpPr>
        <p:spPr bwMode="auto">
          <a:xfrm>
            <a:off x="4356100" y="3602038"/>
            <a:ext cx="1444625" cy="94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7432" rIns="0">
            <a:spAutoFit/>
          </a:bodyPr>
          <a:lstStyle/>
          <a:p>
            <a:pPr marL="168275" indent="-114300">
              <a:lnSpc>
                <a:spcPct val="90000"/>
              </a:lnSpc>
              <a:buFontTx/>
              <a:buChar char="•"/>
            </a:pPr>
            <a:r>
              <a:rPr lang="en-US" sz="900" b="1">
                <a:latin typeface="Arial" pitchFamily="34" charset="0"/>
                <a:ea typeface="+mn-ea"/>
                <a:cs typeface="+mn-cs"/>
              </a:rPr>
              <a:t>HST ACS</a:t>
            </a:r>
          </a:p>
          <a:p>
            <a:pPr marL="168275" indent="-114300">
              <a:lnSpc>
                <a:spcPct val="90000"/>
              </a:lnSpc>
              <a:buFontTx/>
              <a:buChar char="•"/>
            </a:pPr>
            <a:r>
              <a:rPr lang="en-US" sz="900" b="1">
                <a:latin typeface="Arial" pitchFamily="34" charset="0"/>
                <a:ea typeface="+mn-ea"/>
                <a:cs typeface="+mn-cs"/>
              </a:rPr>
              <a:t>LDCM TIRS</a:t>
            </a:r>
          </a:p>
          <a:p>
            <a:pPr marL="168275" indent="-114300">
              <a:lnSpc>
                <a:spcPct val="90000"/>
              </a:lnSpc>
              <a:buFontTx/>
              <a:buChar char="•"/>
            </a:pPr>
            <a:r>
              <a:rPr lang="en-US" sz="900" b="1">
                <a:latin typeface="Arial" pitchFamily="34" charset="0"/>
                <a:ea typeface="+mn-ea"/>
                <a:cs typeface="+mn-cs"/>
              </a:rPr>
              <a:t>JWST</a:t>
            </a:r>
          </a:p>
          <a:p>
            <a:pPr marL="168275" indent="-114300">
              <a:lnSpc>
                <a:spcPct val="90000"/>
              </a:lnSpc>
              <a:buFontTx/>
              <a:buChar char="•"/>
            </a:pPr>
            <a:r>
              <a:rPr lang="en-US" sz="900" b="1">
                <a:latin typeface="Arial" pitchFamily="34" charset="0"/>
                <a:ea typeface="+mn-ea"/>
                <a:cs typeface="+mn-cs"/>
              </a:rPr>
              <a:t>OSIRIS-REx</a:t>
            </a:r>
          </a:p>
          <a:p>
            <a:pPr marL="168275" indent="-114300">
              <a:lnSpc>
                <a:spcPct val="90000"/>
              </a:lnSpc>
              <a:buFontTx/>
              <a:buChar char="•"/>
            </a:pPr>
            <a:r>
              <a:rPr lang="en-US" sz="900" b="1">
                <a:latin typeface="Arial" pitchFamily="34" charset="0"/>
                <a:ea typeface="+mn-ea"/>
                <a:cs typeface="+mn-cs"/>
              </a:rPr>
              <a:t>Euclid</a:t>
            </a:r>
          </a:p>
          <a:p>
            <a:pPr marL="168275" indent="-114300">
              <a:lnSpc>
                <a:spcPct val="90000"/>
              </a:lnSpc>
              <a:buFontTx/>
              <a:buChar char="•"/>
            </a:pPr>
            <a:r>
              <a:rPr lang="en-US" sz="900" b="1">
                <a:latin typeface="Arial" pitchFamily="34" charset="0"/>
                <a:ea typeface="+mn-ea"/>
                <a:cs typeface="+mn-cs"/>
              </a:rPr>
              <a:t>WFIRST</a:t>
            </a:r>
          </a:p>
          <a:p>
            <a:pPr marL="168275" indent="-114300">
              <a:lnSpc>
                <a:spcPct val="90000"/>
              </a:lnSpc>
              <a:buFontTx/>
              <a:buChar char="•"/>
            </a:pPr>
            <a:r>
              <a:rPr lang="en-US" sz="900" b="1">
                <a:latin typeface="Arial" pitchFamily="34" charset="0"/>
                <a:ea typeface="+mn-ea"/>
                <a:cs typeface="+mn-cs"/>
              </a:rPr>
              <a:t>Explorer Missions</a:t>
            </a:r>
          </a:p>
        </p:txBody>
      </p:sp>
      <p:sp>
        <p:nvSpPr>
          <p:cNvPr id="1042" name="Text Box 116"/>
          <p:cNvSpPr txBox="1">
            <a:spLocks noChangeArrowheads="1"/>
          </p:cNvSpPr>
          <p:nvPr/>
        </p:nvSpPr>
        <p:spPr bwMode="auto">
          <a:xfrm>
            <a:off x="4235450" y="3201988"/>
            <a:ext cx="1687513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7432" rIns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>
                <a:solidFill>
                  <a:srgbClr val="003A90"/>
                </a:solidFill>
                <a:latin typeface="Arial" pitchFamily="34" charset="0"/>
                <a:ea typeface="+mn-ea"/>
                <a:cs typeface="+mn-cs"/>
              </a:rPr>
              <a:t>SIDECAR ASIC</a:t>
            </a:r>
          </a:p>
          <a:p>
            <a:pPr algn="ctr">
              <a:lnSpc>
                <a:spcPct val="90000"/>
              </a:lnSpc>
            </a:pPr>
            <a:r>
              <a:rPr lang="en-US" sz="1000" b="1">
                <a:solidFill>
                  <a:srgbClr val="003A90"/>
                </a:solidFill>
                <a:latin typeface="Arial" pitchFamily="34" charset="0"/>
                <a:ea typeface="+mn-ea"/>
                <a:cs typeface="+mn-cs"/>
              </a:rPr>
              <a:t>Focal Plane Electronics</a:t>
            </a:r>
          </a:p>
        </p:txBody>
      </p:sp>
      <p:sp>
        <p:nvSpPr>
          <p:cNvPr id="1043" name="Rectangle 93"/>
          <p:cNvSpPr>
            <a:spLocks noChangeArrowheads="1"/>
          </p:cNvSpPr>
          <p:nvPr/>
        </p:nvSpPr>
        <p:spPr bwMode="auto">
          <a:xfrm>
            <a:off x="2012950" y="4954588"/>
            <a:ext cx="1755775" cy="16224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262" name="Text Box 94"/>
          <p:cNvSpPr txBox="1">
            <a:spLocks noChangeArrowheads="1"/>
          </p:cNvSpPr>
          <p:nvPr/>
        </p:nvSpPr>
        <p:spPr bwMode="auto">
          <a:xfrm>
            <a:off x="2082800" y="5722938"/>
            <a:ext cx="1604963" cy="87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7432" rIns="0">
            <a:spAutoFit/>
          </a:bodyPr>
          <a:lstStyle/>
          <a:p>
            <a:pPr marL="174625" indent="-120650" algn="ctr">
              <a:lnSpc>
                <a:spcPts val="900"/>
              </a:lnSpc>
              <a:spcAft>
                <a:spcPts val="0"/>
              </a:spcAft>
              <a:defRPr/>
            </a:pPr>
            <a:r>
              <a:rPr lang="en-US" b="1" dirty="0">
                <a:solidFill>
                  <a:srgbClr val="003A90"/>
                </a:solidFill>
                <a:ea typeface="+mn-ea"/>
                <a:cs typeface="+mn-cs"/>
              </a:rPr>
              <a:t>H4RG-10</a:t>
            </a:r>
          </a:p>
          <a:p>
            <a:pPr marL="168275" indent="-114300" algn="ctr">
              <a:lnSpc>
                <a:spcPts val="900"/>
              </a:lnSpc>
              <a:spcAft>
                <a:spcPts val="300"/>
              </a:spcAft>
              <a:defRPr/>
            </a:pPr>
            <a:r>
              <a:rPr lang="en-US" sz="800" dirty="0">
                <a:ea typeface="+mn-ea"/>
                <a:cs typeface="+mn-cs"/>
              </a:rPr>
              <a:t>4096x4096 pixels</a:t>
            </a:r>
            <a:endParaRPr lang="en-US" b="1" dirty="0">
              <a:solidFill>
                <a:srgbClr val="003A90"/>
              </a:solidFill>
              <a:ea typeface="+mn-ea"/>
              <a:cs typeface="+mn-cs"/>
            </a:endParaRPr>
          </a:p>
          <a:p>
            <a:pPr marL="114300" indent="-114300">
              <a:lnSpc>
                <a:spcPts val="1000"/>
              </a:lnSpc>
              <a:spcAft>
                <a:spcPts val="0"/>
              </a:spcAft>
              <a:buFontTx/>
              <a:buChar char="•"/>
              <a:defRPr/>
            </a:pPr>
            <a:r>
              <a:rPr lang="en-US" sz="900" b="1" dirty="0">
                <a:ea typeface="+mn-ea"/>
                <a:cs typeface="+mn-cs"/>
              </a:rPr>
              <a:t>JMAPS</a:t>
            </a:r>
          </a:p>
          <a:p>
            <a:pPr marL="114300" indent="-114300">
              <a:lnSpc>
                <a:spcPts val="1000"/>
              </a:lnSpc>
              <a:spcAft>
                <a:spcPts val="0"/>
              </a:spcAft>
              <a:buFontTx/>
              <a:buChar char="•"/>
              <a:defRPr/>
            </a:pPr>
            <a:r>
              <a:rPr lang="en-US" sz="900" b="1" dirty="0">
                <a:ea typeface="+mn-ea"/>
                <a:cs typeface="+mn-cs"/>
              </a:rPr>
              <a:t>OPTIIX</a:t>
            </a:r>
          </a:p>
          <a:p>
            <a:pPr marL="114300" indent="-114300">
              <a:lnSpc>
                <a:spcPts val="1000"/>
              </a:lnSpc>
              <a:spcAft>
                <a:spcPts val="0"/>
              </a:spcAft>
              <a:buFontTx/>
              <a:buChar char="•"/>
              <a:defRPr/>
            </a:pPr>
            <a:r>
              <a:rPr lang="en-US" sz="900" dirty="0">
                <a:ea typeface="+mn-ea"/>
                <a:cs typeface="+mn-cs"/>
              </a:rPr>
              <a:t>HST SM5</a:t>
            </a:r>
          </a:p>
          <a:p>
            <a:pPr marL="114300" indent="-114300">
              <a:lnSpc>
                <a:spcPts val="1000"/>
              </a:lnSpc>
              <a:spcAft>
                <a:spcPts val="0"/>
              </a:spcAft>
              <a:buFontTx/>
              <a:buChar char="•"/>
              <a:defRPr/>
            </a:pPr>
            <a:r>
              <a:rPr lang="en-US" sz="900" dirty="0">
                <a:ea typeface="+mn-ea"/>
                <a:cs typeface="+mn-cs"/>
              </a:rPr>
              <a:t>WFIRST</a:t>
            </a:r>
          </a:p>
        </p:txBody>
      </p:sp>
      <p:pic>
        <p:nvPicPr>
          <p:cNvPr id="1045" name="Picture 102" descr="H4RG-10_frontback"/>
          <p:cNvPicPr>
            <a:picLocks noChangeAspect="1" noChangeArrowheads="1"/>
          </p:cNvPicPr>
          <p:nvPr/>
        </p:nvPicPr>
        <p:blipFill>
          <a:blip r:embed="rId14" cstate="print"/>
          <a:srcRect l="5478" t="8682" r="4460" b="9073"/>
          <a:stretch>
            <a:fillRect/>
          </a:stretch>
        </p:blipFill>
        <p:spPr bwMode="auto">
          <a:xfrm>
            <a:off x="2255838" y="5010150"/>
            <a:ext cx="1128712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6" name="Rectangle 89"/>
          <p:cNvSpPr>
            <a:spLocks noChangeArrowheads="1"/>
          </p:cNvSpPr>
          <p:nvPr/>
        </p:nvSpPr>
        <p:spPr bwMode="auto">
          <a:xfrm>
            <a:off x="2012950" y="3152775"/>
            <a:ext cx="1755775" cy="17287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258" name="Text Box 90"/>
          <p:cNvSpPr txBox="1">
            <a:spLocks noChangeArrowheads="1"/>
          </p:cNvSpPr>
          <p:nvPr/>
        </p:nvSpPr>
        <p:spPr bwMode="auto">
          <a:xfrm>
            <a:off x="2082800" y="3933825"/>
            <a:ext cx="1604963" cy="90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7432" rIns="0">
            <a:spAutoFit/>
          </a:bodyPr>
          <a:lstStyle/>
          <a:p>
            <a:pPr marL="174625" indent="-120650" algn="ctr">
              <a:lnSpc>
                <a:spcPts val="800"/>
              </a:lnSpc>
              <a:spcAft>
                <a:spcPct val="10000"/>
              </a:spcAft>
              <a:defRPr/>
            </a:pPr>
            <a:r>
              <a:rPr lang="en-US" b="1" dirty="0">
                <a:solidFill>
                  <a:srgbClr val="003A90"/>
                </a:solidFill>
                <a:ea typeface="+mn-ea"/>
                <a:cs typeface="+mn-cs"/>
              </a:rPr>
              <a:t>H2RG</a:t>
            </a:r>
          </a:p>
          <a:p>
            <a:pPr marL="168275" indent="-114300" algn="ctr">
              <a:lnSpc>
                <a:spcPts val="900"/>
              </a:lnSpc>
              <a:spcAft>
                <a:spcPts val="300"/>
              </a:spcAft>
              <a:defRPr/>
            </a:pPr>
            <a:r>
              <a:rPr lang="en-US" sz="800" dirty="0">
                <a:ea typeface="+mn-ea"/>
                <a:cs typeface="+mn-cs"/>
              </a:rPr>
              <a:t>2048x2048 pixels</a:t>
            </a:r>
            <a:endParaRPr lang="en-US" sz="800" b="1" dirty="0">
              <a:solidFill>
                <a:srgbClr val="003A90"/>
              </a:solidFill>
              <a:ea typeface="+mn-ea"/>
              <a:cs typeface="+mn-cs"/>
            </a:endParaRPr>
          </a:p>
          <a:p>
            <a:pPr marL="114300" indent="-114300">
              <a:lnSpc>
                <a:spcPts val="1000"/>
              </a:lnSpc>
              <a:buFontTx/>
              <a:buChar char="•"/>
              <a:defRPr/>
            </a:pPr>
            <a:r>
              <a:rPr lang="en-US" sz="900" b="1" dirty="0">
                <a:ea typeface="+mn-ea"/>
                <a:cs typeface="+mn-cs"/>
              </a:rPr>
              <a:t>JWST</a:t>
            </a:r>
          </a:p>
          <a:p>
            <a:pPr marL="114300" indent="-114300">
              <a:lnSpc>
                <a:spcPts val="1000"/>
              </a:lnSpc>
              <a:buFontTx/>
              <a:buChar char="•"/>
              <a:defRPr/>
            </a:pPr>
            <a:r>
              <a:rPr lang="en-US" sz="900" b="1" dirty="0">
                <a:ea typeface="+mn-ea"/>
                <a:cs typeface="+mn-cs"/>
              </a:rPr>
              <a:t>Euclid</a:t>
            </a:r>
          </a:p>
          <a:p>
            <a:pPr marL="114300" indent="-114300">
              <a:lnSpc>
                <a:spcPts val="1000"/>
              </a:lnSpc>
              <a:buFontTx/>
              <a:buChar char="•"/>
              <a:defRPr/>
            </a:pPr>
            <a:r>
              <a:rPr lang="en-US" sz="900" b="1" dirty="0">
                <a:ea typeface="+mn-ea"/>
                <a:cs typeface="+mn-cs"/>
              </a:rPr>
              <a:t>Ground-based astronomy</a:t>
            </a:r>
          </a:p>
          <a:p>
            <a:pPr marL="114300" indent="-114300">
              <a:lnSpc>
                <a:spcPts val="1000"/>
              </a:lnSpc>
              <a:buFontTx/>
              <a:buChar char="•"/>
              <a:defRPr/>
            </a:pPr>
            <a:r>
              <a:rPr lang="en-US" sz="900" dirty="0">
                <a:ea typeface="+mn-ea"/>
                <a:cs typeface="+mn-cs"/>
              </a:rPr>
              <a:t>WFIRST</a:t>
            </a:r>
          </a:p>
        </p:txBody>
      </p:sp>
      <p:pic>
        <p:nvPicPr>
          <p:cNvPr id="1048" name="Picture 9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974975" y="3236913"/>
            <a:ext cx="66675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9" name="Picture 120"/>
          <p:cNvPicPr>
            <a:picLocks noChangeAspect="1" noChangeArrowheads="1"/>
          </p:cNvPicPr>
          <p:nvPr/>
        </p:nvPicPr>
        <p:blipFill>
          <a:blip r:embed="rId16" cstate="print"/>
          <a:srcRect l="27234" t="27020" r="20564" b="35033"/>
          <a:stretch>
            <a:fillRect/>
          </a:stretch>
        </p:blipFill>
        <p:spPr bwMode="auto">
          <a:xfrm>
            <a:off x="2109788" y="3236913"/>
            <a:ext cx="79057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0" name="Rectangle 121"/>
          <p:cNvSpPr>
            <a:spLocks noChangeArrowheads="1"/>
          </p:cNvSpPr>
          <p:nvPr/>
        </p:nvSpPr>
        <p:spPr bwMode="auto">
          <a:xfrm>
            <a:off x="6389688" y="3148013"/>
            <a:ext cx="2554287" cy="2000250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290" name="Text Box 122"/>
          <p:cNvSpPr txBox="1">
            <a:spLocks noChangeArrowheads="1"/>
          </p:cNvSpPr>
          <p:nvPr/>
        </p:nvSpPr>
        <p:spPr bwMode="auto">
          <a:xfrm>
            <a:off x="6429374" y="3455498"/>
            <a:ext cx="2562225" cy="715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27432" rIns="0" numCol="2">
            <a:spAutoFit/>
          </a:bodyPr>
          <a:lstStyle/>
          <a:p>
            <a:pPr marL="117475" lvl="1" indent="-117475">
              <a:lnSpc>
                <a:spcPct val="90000"/>
              </a:lnSpc>
              <a:buFontTx/>
              <a:buChar char="•"/>
              <a:defRPr/>
            </a:pPr>
            <a:r>
              <a:rPr lang="en-US" sz="900" b="1" dirty="0">
                <a:ea typeface="+mn-ea"/>
                <a:cs typeface="+mn-cs"/>
              </a:rPr>
              <a:t>Moon Mineralogy </a:t>
            </a:r>
            <a:r>
              <a:rPr lang="en-US" sz="900" b="1" dirty="0" err="1">
                <a:ea typeface="+mn-ea"/>
                <a:cs typeface="+mn-cs"/>
              </a:rPr>
              <a:t>Mapper</a:t>
            </a:r>
            <a:endParaRPr lang="en-US" sz="900" b="1" dirty="0">
              <a:ea typeface="+mn-ea"/>
              <a:cs typeface="+mn-cs"/>
            </a:endParaRPr>
          </a:p>
          <a:p>
            <a:pPr marL="117475" lvl="1" indent="-117475">
              <a:lnSpc>
                <a:spcPct val="90000"/>
              </a:lnSpc>
              <a:buFontTx/>
              <a:buChar char="•"/>
              <a:defRPr/>
            </a:pPr>
            <a:r>
              <a:rPr lang="en-US" sz="900" b="1" dirty="0">
                <a:ea typeface="+mn-ea"/>
                <a:cs typeface="+mn-cs"/>
              </a:rPr>
              <a:t>Mars Reconnaissance Orbiter (CRISM)</a:t>
            </a:r>
          </a:p>
          <a:p>
            <a:pPr marL="117475" lvl="1" indent="-117475">
              <a:lnSpc>
                <a:spcPct val="90000"/>
              </a:lnSpc>
              <a:buFontTx/>
              <a:buChar char="•"/>
              <a:defRPr/>
            </a:pPr>
            <a:r>
              <a:rPr lang="en-US" sz="900" b="1" dirty="0">
                <a:ea typeface="+mn-ea"/>
                <a:cs typeface="+mn-cs"/>
              </a:rPr>
              <a:t>Artemis</a:t>
            </a:r>
          </a:p>
          <a:p>
            <a:pPr marL="117475" lvl="1" indent="-117475">
              <a:lnSpc>
                <a:spcPct val="90000"/>
              </a:lnSpc>
              <a:buFontTx/>
              <a:buChar char="•"/>
              <a:defRPr/>
            </a:pPr>
            <a:r>
              <a:rPr lang="en-US" sz="900" b="1" dirty="0">
                <a:ea typeface="+mn-ea"/>
                <a:cs typeface="+mn-cs"/>
              </a:rPr>
              <a:t>AVIRIS</a:t>
            </a:r>
          </a:p>
          <a:p>
            <a:pPr marL="117475" lvl="1" indent="-117475">
              <a:lnSpc>
                <a:spcPct val="90000"/>
              </a:lnSpc>
              <a:buFontTx/>
              <a:buChar char="•"/>
              <a:defRPr/>
            </a:pPr>
            <a:r>
              <a:rPr lang="en-US" sz="900" b="1" dirty="0">
                <a:ea typeface="+mn-ea"/>
                <a:cs typeface="+mn-cs"/>
              </a:rPr>
              <a:t>PRISM</a:t>
            </a:r>
          </a:p>
          <a:p>
            <a:pPr marL="117475" lvl="1" indent="-117475">
              <a:lnSpc>
                <a:spcPct val="90000"/>
              </a:lnSpc>
              <a:buFontTx/>
              <a:buChar char="•"/>
              <a:defRPr/>
            </a:pPr>
            <a:r>
              <a:rPr lang="en-US" sz="900" b="1" dirty="0" err="1">
                <a:ea typeface="+mn-ea"/>
                <a:cs typeface="+mn-cs"/>
              </a:rPr>
              <a:t>HyspIRI</a:t>
            </a:r>
            <a:endParaRPr lang="en-US" sz="900" b="1" dirty="0">
              <a:ea typeface="+mn-ea"/>
              <a:cs typeface="+mn-cs"/>
            </a:endParaRPr>
          </a:p>
          <a:p>
            <a:pPr marL="117475" lvl="1" indent="-117475">
              <a:lnSpc>
                <a:spcPct val="90000"/>
              </a:lnSpc>
              <a:buFontTx/>
              <a:buChar char="•"/>
              <a:defRPr/>
            </a:pPr>
            <a:r>
              <a:rPr lang="en-US" sz="900" b="1" dirty="0">
                <a:ea typeface="+mn-ea"/>
                <a:cs typeface="+mn-cs"/>
              </a:rPr>
              <a:t>Comet Hopper</a:t>
            </a:r>
          </a:p>
        </p:txBody>
      </p:sp>
      <p:graphicFrame>
        <p:nvGraphicFramePr>
          <p:cNvPr id="1026" name="Object 107"/>
          <p:cNvGraphicFramePr>
            <a:graphicFrameLocks noChangeAspect="1"/>
          </p:cNvGraphicFramePr>
          <p:nvPr/>
        </p:nvGraphicFramePr>
        <p:xfrm>
          <a:off x="6599238" y="4181475"/>
          <a:ext cx="695325" cy="57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147" name="Image" r:id="rId17" imgW="3809524" imgH="3809524" progId="">
                  <p:embed/>
                </p:oleObj>
              </mc:Choice>
              <mc:Fallback>
                <p:oleObj name="Image" r:id="rId17" imgW="3809524" imgH="3809524" progId="">
                  <p:embed/>
                  <p:pic>
                    <p:nvPicPr>
                      <p:cNvPr id="0" name="Object 10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9238" y="4181475"/>
                        <a:ext cx="695325" cy="573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52" name="Picture 113" descr="E-photo TCM6604B_HyViSI_16428"/>
          <p:cNvPicPr>
            <a:picLocks noChangeAspect="1" noChangeArrowheads="1"/>
          </p:cNvPicPr>
          <p:nvPr/>
        </p:nvPicPr>
        <p:blipFill>
          <a:blip r:embed="rId19" cstate="print"/>
          <a:srcRect l="26990" t="49231" r="30342" b="33728"/>
          <a:stretch>
            <a:fillRect/>
          </a:stretch>
        </p:blipFill>
        <p:spPr bwMode="auto">
          <a:xfrm>
            <a:off x="7519988" y="4176713"/>
            <a:ext cx="1281112" cy="59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3" name="Text Box 124"/>
          <p:cNvSpPr txBox="1">
            <a:spLocks noChangeArrowheads="1"/>
          </p:cNvSpPr>
          <p:nvPr/>
        </p:nvSpPr>
        <p:spPr bwMode="auto">
          <a:xfrm>
            <a:off x="6503988" y="4764088"/>
            <a:ext cx="866775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7432" rIns="0">
            <a:spAutoFit/>
          </a:bodyPr>
          <a:lstStyle/>
          <a:p>
            <a:pPr marL="168275" indent="-114300" algn="ctr">
              <a:lnSpc>
                <a:spcPct val="90000"/>
              </a:lnSpc>
            </a:pPr>
            <a:r>
              <a:rPr lang="en-US" sz="800">
                <a:latin typeface="Arial" pitchFamily="34" charset="0"/>
                <a:ea typeface="+mn-ea"/>
                <a:cs typeface="+mn-cs"/>
              </a:rPr>
              <a:t>640x480 pixels</a:t>
            </a:r>
          </a:p>
        </p:txBody>
      </p:sp>
      <p:sp>
        <p:nvSpPr>
          <p:cNvPr id="1054" name="Text Box 125"/>
          <p:cNvSpPr txBox="1">
            <a:spLocks noChangeArrowheads="1"/>
          </p:cNvSpPr>
          <p:nvPr/>
        </p:nvSpPr>
        <p:spPr bwMode="auto">
          <a:xfrm>
            <a:off x="7515225" y="4764088"/>
            <a:ext cx="1285875" cy="20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7432" rIns="0">
            <a:spAutoFit/>
          </a:bodyPr>
          <a:lstStyle/>
          <a:p>
            <a:pPr marL="168275" indent="-114300" algn="ctr">
              <a:lnSpc>
                <a:spcPct val="90000"/>
              </a:lnSpc>
            </a:pPr>
            <a:r>
              <a:rPr lang="en-US" sz="800">
                <a:latin typeface="Arial" pitchFamily="34" charset="0"/>
                <a:ea typeface="+mn-ea"/>
                <a:cs typeface="+mn-cs"/>
              </a:rPr>
              <a:t>1280x480 pixels</a:t>
            </a:r>
          </a:p>
        </p:txBody>
      </p:sp>
      <p:sp>
        <p:nvSpPr>
          <p:cNvPr id="1055" name="Text Box 126"/>
          <p:cNvSpPr txBox="1">
            <a:spLocks noChangeArrowheads="1"/>
          </p:cNvSpPr>
          <p:nvPr/>
        </p:nvSpPr>
        <p:spPr bwMode="auto">
          <a:xfrm>
            <a:off x="6773863" y="4933950"/>
            <a:ext cx="1838325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7432" rIns="0">
            <a:spAutoFit/>
          </a:bodyPr>
          <a:lstStyle/>
          <a:p>
            <a:pPr marL="168275" indent="-114300" algn="ctr">
              <a:lnSpc>
                <a:spcPct val="90000"/>
              </a:lnSpc>
            </a:pPr>
            <a:r>
              <a:rPr lang="en-US" sz="800" b="1">
                <a:latin typeface="Arial" pitchFamily="34" charset="0"/>
                <a:ea typeface="+mn-ea"/>
                <a:cs typeface="+mn-cs"/>
              </a:rPr>
              <a:t>1600x480 array in development</a:t>
            </a:r>
          </a:p>
        </p:txBody>
      </p:sp>
      <p:sp>
        <p:nvSpPr>
          <p:cNvPr id="7304" name="Text Box 136"/>
          <p:cNvSpPr txBox="1">
            <a:spLocks noChangeArrowheads="1"/>
          </p:cNvSpPr>
          <p:nvPr/>
        </p:nvSpPr>
        <p:spPr bwMode="auto">
          <a:xfrm>
            <a:off x="6392863" y="5238750"/>
            <a:ext cx="2555875" cy="1336675"/>
          </a:xfrm>
          <a:prstGeom prst="rect">
            <a:avLst/>
          </a:prstGeom>
          <a:solidFill>
            <a:schemeClr val="bg1"/>
          </a:solidFill>
          <a:ln w="9525">
            <a:solidFill>
              <a:srgbClr val="969696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7432" rIns="0">
            <a:spAutoFit/>
          </a:bodyPr>
          <a:lstStyle/>
          <a:p>
            <a:pPr marL="174625" indent="-120650" algn="ctr">
              <a:defRPr/>
            </a:pPr>
            <a:r>
              <a:rPr lang="en-US" sz="1100" b="1" dirty="0">
                <a:ea typeface="+mn-ea"/>
                <a:cs typeface="+mn-cs"/>
              </a:rPr>
              <a:t>Developments for NASA Missions</a:t>
            </a:r>
          </a:p>
          <a:p>
            <a:pPr marL="174625" indent="-120650">
              <a:buFontTx/>
              <a:buChar char="•"/>
              <a:defRPr/>
            </a:pPr>
            <a:r>
              <a:rPr lang="en-US" sz="1000" dirty="0">
                <a:ea typeface="+mn-ea"/>
                <a:cs typeface="+mn-cs"/>
              </a:rPr>
              <a:t>Long-wave infrared sensors for </a:t>
            </a:r>
            <a:br>
              <a:rPr lang="en-US" sz="1000" dirty="0">
                <a:ea typeface="+mn-ea"/>
                <a:cs typeface="+mn-cs"/>
              </a:rPr>
            </a:br>
            <a:r>
              <a:rPr lang="en-US" sz="1000" b="1" dirty="0" err="1">
                <a:ea typeface="+mn-ea"/>
                <a:cs typeface="+mn-cs"/>
              </a:rPr>
              <a:t>NEOCam</a:t>
            </a:r>
            <a:r>
              <a:rPr lang="en-US" sz="1000" dirty="0">
                <a:ea typeface="+mn-ea"/>
                <a:cs typeface="+mn-cs"/>
              </a:rPr>
              <a:t> asteroid survey mission</a:t>
            </a:r>
          </a:p>
          <a:p>
            <a:pPr marL="174625" indent="-120650">
              <a:buFontTx/>
              <a:buChar char="•"/>
              <a:defRPr/>
            </a:pPr>
            <a:r>
              <a:rPr lang="en-US" sz="1000" dirty="0">
                <a:ea typeface="+mn-ea"/>
                <a:cs typeface="+mn-cs"/>
              </a:rPr>
              <a:t>Sparse readout soft </a:t>
            </a:r>
            <a:r>
              <a:rPr lang="en-US" sz="1000" b="1" dirty="0">
                <a:ea typeface="+mn-ea"/>
                <a:cs typeface="+mn-cs"/>
              </a:rPr>
              <a:t>x-ray sensor</a:t>
            </a:r>
          </a:p>
          <a:p>
            <a:pPr marL="174625" indent="-120650">
              <a:buFontTx/>
              <a:buChar char="•"/>
              <a:defRPr/>
            </a:pPr>
            <a:r>
              <a:rPr lang="en-US" sz="1000" b="1" dirty="0" err="1">
                <a:ea typeface="+mn-ea"/>
                <a:cs typeface="+mn-cs"/>
              </a:rPr>
              <a:t>HyspIRI</a:t>
            </a:r>
            <a:r>
              <a:rPr lang="en-US" sz="1000" dirty="0">
                <a:ea typeface="+mn-ea"/>
                <a:cs typeface="+mn-cs"/>
              </a:rPr>
              <a:t> Visible-SWIR and </a:t>
            </a:r>
            <a:r>
              <a:rPr lang="en-US" sz="1000" dirty="0" err="1">
                <a:ea typeface="+mn-ea"/>
                <a:cs typeface="+mn-cs"/>
              </a:rPr>
              <a:t>HyspIRI</a:t>
            </a:r>
            <a:r>
              <a:rPr lang="en-US" sz="1000" dirty="0">
                <a:ea typeface="+mn-ea"/>
                <a:cs typeface="+mn-cs"/>
              </a:rPr>
              <a:t> Thermal IR (30-kHz frame rate)</a:t>
            </a:r>
          </a:p>
          <a:p>
            <a:pPr marL="174625" indent="-120650">
              <a:buFontTx/>
              <a:buChar char="•"/>
              <a:defRPr/>
            </a:pPr>
            <a:r>
              <a:rPr lang="en-US" sz="1000" dirty="0">
                <a:ea typeface="+mn-ea"/>
                <a:cs typeface="+mn-cs"/>
              </a:rPr>
              <a:t>H4RG-10 IR for </a:t>
            </a:r>
            <a:r>
              <a:rPr lang="en-US" sz="1000" b="1" dirty="0">
                <a:ea typeface="+mn-ea"/>
                <a:cs typeface="+mn-cs"/>
              </a:rPr>
              <a:t>WFIRST</a:t>
            </a:r>
          </a:p>
          <a:p>
            <a:pPr marL="174625" indent="-120650">
              <a:buFontTx/>
              <a:buChar char="•"/>
              <a:defRPr/>
            </a:pPr>
            <a:r>
              <a:rPr lang="en-US" sz="1000" b="1" dirty="0">
                <a:ea typeface="+mn-ea"/>
                <a:cs typeface="+mn-cs"/>
              </a:rPr>
              <a:t>FINESSE</a:t>
            </a:r>
            <a:r>
              <a:rPr lang="en-US" sz="1000" dirty="0">
                <a:ea typeface="+mn-ea"/>
                <a:cs typeface="+mn-cs"/>
              </a:rPr>
              <a:t> </a:t>
            </a:r>
            <a:r>
              <a:rPr lang="en-US" sz="1000" dirty="0" err="1">
                <a:ea typeface="+mn-ea"/>
                <a:cs typeface="+mn-cs"/>
              </a:rPr>
              <a:t>Exoplanet</a:t>
            </a:r>
            <a:r>
              <a:rPr lang="en-US" sz="1000" dirty="0">
                <a:ea typeface="+mn-ea"/>
                <a:cs typeface="+mn-cs"/>
              </a:rPr>
              <a:t> Prototype</a:t>
            </a:r>
          </a:p>
        </p:txBody>
      </p:sp>
      <p:sp>
        <p:nvSpPr>
          <p:cNvPr id="1057" name="TextBox 46"/>
          <p:cNvSpPr txBox="1">
            <a:spLocks noChangeArrowheads="1"/>
          </p:cNvSpPr>
          <p:nvPr/>
        </p:nvSpPr>
        <p:spPr bwMode="auto">
          <a:xfrm>
            <a:off x="6424613" y="3189288"/>
            <a:ext cx="2508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8738" indent="-58738" algn="ctr">
              <a:spcAft>
                <a:spcPct val="10000"/>
              </a:spcAft>
            </a:pPr>
            <a:r>
              <a:rPr lang="en-US" b="1">
                <a:solidFill>
                  <a:srgbClr val="003A90"/>
                </a:solidFill>
                <a:latin typeface="Arial" pitchFamily="34" charset="0"/>
                <a:ea typeface="+mn-ea"/>
                <a:cs typeface="+mn-cs"/>
              </a:rPr>
              <a:t>Imaging Spectroscopy Sensors</a:t>
            </a:r>
            <a:endParaRPr lang="en-US" sz="1800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4" name="Slide Number Placeholder 42"/>
          <p:cNvSpPr txBox="1">
            <a:spLocks/>
          </p:cNvSpPr>
          <p:nvPr/>
        </p:nvSpPr>
        <p:spPr>
          <a:xfrm>
            <a:off x="4419600" y="6564313"/>
            <a:ext cx="457200" cy="293687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algn="ctr"/>
            <a:fld id="{804C01E0-5EC5-4C54-BF15-108B08F7AA0D}" type="slidenum">
              <a:rPr lang="en-US" smtClean="0">
                <a:latin typeface="Microsoft Sans Serif"/>
                <a:cs typeface="Microsoft Sans Serif"/>
              </a:rPr>
              <a:pPr algn="ctr"/>
              <a:t>4</a:t>
            </a:fld>
            <a:endParaRPr lang="en-US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 descr="periodic_table_fu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56" y="152404"/>
            <a:ext cx="9067800" cy="6469063"/>
          </a:xfrm>
          <a:prstGeom prst="rect">
            <a:avLst/>
          </a:prstGeom>
          <a:noFill/>
        </p:spPr>
      </p:pic>
      <p:sp>
        <p:nvSpPr>
          <p:cNvPr id="187395" name="Freeform 3"/>
          <p:cNvSpPr>
            <a:spLocks/>
          </p:cNvSpPr>
          <p:nvPr/>
        </p:nvSpPr>
        <p:spPr bwMode="auto">
          <a:xfrm>
            <a:off x="185056" y="533404"/>
            <a:ext cx="5334000" cy="37512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" y="2363"/>
              </a:cxn>
              <a:cxn ang="0">
                <a:pos x="3090" y="2358"/>
              </a:cxn>
              <a:cxn ang="0">
                <a:pos x="3086" y="2030"/>
              </a:cxn>
              <a:cxn ang="0">
                <a:pos x="3352" y="2036"/>
              </a:cxn>
              <a:cxn ang="0">
                <a:pos x="3360" y="1008"/>
              </a:cxn>
              <a:cxn ang="0">
                <a:pos x="630" y="1002"/>
              </a:cxn>
              <a:cxn ang="0">
                <a:pos x="641" y="336"/>
              </a:cxn>
              <a:cxn ang="0">
                <a:pos x="288" y="336"/>
              </a:cxn>
              <a:cxn ang="0">
                <a:pos x="336" y="336"/>
              </a:cxn>
              <a:cxn ang="0">
                <a:pos x="336" y="0"/>
              </a:cxn>
              <a:cxn ang="0">
                <a:pos x="0" y="0"/>
              </a:cxn>
            </a:cxnLst>
            <a:rect l="0" t="0" r="r" b="b"/>
            <a:pathLst>
              <a:path w="3360" h="2363">
                <a:moveTo>
                  <a:pt x="0" y="0"/>
                </a:moveTo>
                <a:lnTo>
                  <a:pt x="8" y="2363"/>
                </a:lnTo>
                <a:lnTo>
                  <a:pt x="3090" y="2358"/>
                </a:lnTo>
                <a:lnTo>
                  <a:pt x="3086" y="2030"/>
                </a:lnTo>
                <a:lnTo>
                  <a:pt x="3352" y="2036"/>
                </a:lnTo>
                <a:lnTo>
                  <a:pt x="3360" y="1008"/>
                </a:lnTo>
                <a:lnTo>
                  <a:pt x="630" y="1002"/>
                </a:lnTo>
                <a:lnTo>
                  <a:pt x="641" y="336"/>
                </a:lnTo>
                <a:lnTo>
                  <a:pt x="288" y="336"/>
                </a:lnTo>
                <a:lnTo>
                  <a:pt x="336" y="336"/>
                </a:lnTo>
                <a:lnTo>
                  <a:pt x="336" y="0"/>
                </a:lnTo>
                <a:lnTo>
                  <a:pt x="0" y="0"/>
                </a:lnTo>
                <a:close/>
              </a:path>
            </a:pathLst>
          </a:custGeom>
          <a:solidFill>
            <a:srgbClr val="F8F8F8">
              <a:alpha val="80000"/>
            </a:srgb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sz="1800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87396" name="Freeform 4"/>
          <p:cNvSpPr>
            <a:spLocks/>
          </p:cNvSpPr>
          <p:nvPr/>
        </p:nvSpPr>
        <p:spPr bwMode="auto">
          <a:xfrm>
            <a:off x="5519056" y="2133604"/>
            <a:ext cx="457200" cy="533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36"/>
              </a:cxn>
              <a:cxn ang="0">
                <a:pos x="288" y="336"/>
              </a:cxn>
              <a:cxn ang="0">
                <a:pos x="288" y="0"/>
              </a:cxn>
              <a:cxn ang="0">
                <a:pos x="0" y="0"/>
              </a:cxn>
            </a:cxnLst>
            <a:rect l="0" t="0" r="r" b="b"/>
            <a:pathLst>
              <a:path w="288" h="336">
                <a:moveTo>
                  <a:pt x="0" y="0"/>
                </a:moveTo>
                <a:lnTo>
                  <a:pt x="0" y="336"/>
                </a:lnTo>
                <a:lnTo>
                  <a:pt x="288" y="336"/>
                </a:lnTo>
                <a:lnTo>
                  <a:pt x="288" y="0"/>
                </a:lnTo>
                <a:lnTo>
                  <a:pt x="0" y="0"/>
                </a:lnTo>
                <a:close/>
              </a:path>
            </a:pathLst>
          </a:custGeom>
          <a:solidFill>
            <a:srgbClr val="F8F8F8">
              <a:alpha val="80000"/>
            </a:srgb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sz="1800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87397" name="Freeform 5"/>
          <p:cNvSpPr>
            <a:spLocks/>
          </p:cNvSpPr>
          <p:nvPr/>
        </p:nvSpPr>
        <p:spPr bwMode="auto">
          <a:xfrm>
            <a:off x="6052456" y="539754"/>
            <a:ext cx="2921000" cy="3206750"/>
          </a:xfrm>
          <a:custGeom>
            <a:avLst/>
            <a:gdLst/>
            <a:ahLst/>
            <a:cxnLst>
              <a:cxn ang="0">
                <a:pos x="920" y="1004"/>
              </a:cxn>
              <a:cxn ang="0">
                <a:pos x="915" y="1326"/>
              </a:cxn>
              <a:cxn ang="0">
                <a:pos x="1197" y="1337"/>
              </a:cxn>
              <a:cxn ang="0">
                <a:pos x="1220" y="1687"/>
              </a:cxn>
              <a:cxn ang="0">
                <a:pos x="593" y="1676"/>
              </a:cxn>
              <a:cxn ang="0">
                <a:pos x="582" y="1015"/>
              </a:cxn>
              <a:cxn ang="0">
                <a:pos x="294" y="1021"/>
              </a:cxn>
              <a:cxn ang="0">
                <a:pos x="288" y="1676"/>
              </a:cxn>
              <a:cxn ang="0">
                <a:pos x="0" y="1676"/>
              </a:cxn>
              <a:cxn ang="0">
                <a:pos x="0" y="2020"/>
              </a:cxn>
              <a:cxn ang="0">
                <a:pos x="1836" y="2020"/>
              </a:cxn>
              <a:cxn ang="0">
                <a:pos x="1840" y="4"/>
              </a:cxn>
              <a:cxn ang="0">
                <a:pos x="1500" y="0"/>
              </a:cxn>
              <a:cxn ang="0">
                <a:pos x="1500" y="332"/>
              </a:cxn>
              <a:cxn ang="0">
                <a:pos x="588" y="336"/>
              </a:cxn>
              <a:cxn ang="0">
                <a:pos x="596" y="996"/>
              </a:cxn>
              <a:cxn ang="0">
                <a:pos x="920" y="1004"/>
              </a:cxn>
            </a:cxnLst>
            <a:rect l="0" t="0" r="r" b="b"/>
            <a:pathLst>
              <a:path w="1840" h="2020">
                <a:moveTo>
                  <a:pt x="920" y="1004"/>
                </a:moveTo>
                <a:lnTo>
                  <a:pt x="915" y="1326"/>
                </a:lnTo>
                <a:lnTo>
                  <a:pt x="1197" y="1337"/>
                </a:lnTo>
                <a:lnTo>
                  <a:pt x="1220" y="1687"/>
                </a:lnTo>
                <a:lnTo>
                  <a:pt x="593" y="1676"/>
                </a:lnTo>
                <a:lnTo>
                  <a:pt x="582" y="1015"/>
                </a:lnTo>
                <a:lnTo>
                  <a:pt x="294" y="1021"/>
                </a:lnTo>
                <a:lnTo>
                  <a:pt x="288" y="1676"/>
                </a:lnTo>
                <a:lnTo>
                  <a:pt x="0" y="1676"/>
                </a:lnTo>
                <a:lnTo>
                  <a:pt x="0" y="2020"/>
                </a:lnTo>
                <a:lnTo>
                  <a:pt x="1836" y="2020"/>
                </a:lnTo>
                <a:lnTo>
                  <a:pt x="1840" y="4"/>
                </a:lnTo>
                <a:lnTo>
                  <a:pt x="1500" y="0"/>
                </a:lnTo>
                <a:lnTo>
                  <a:pt x="1500" y="332"/>
                </a:lnTo>
                <a:lnTo>
                  <a:pt x="588" y="336"/>
                </a:lnTo>
                <a:lnTo>
                  <a:pt x="596" y="996"/>
                </a:lnTo>
                <a:lnTo>
                  <a:pt x="920" y="1004"/>
                </a:lnTo>
                <a:close/>
              </a:path>
            </a:pathLst>
          </a:custGeom>
          <a:solidFill>
            <a:srgbClr val="F8F8F8">
              <a:alpha val="80000"/>
            </a:srgb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sz="1800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87398" name="Freeform 6"/>
          <p:cNvSpPr>
            <a:spLocks/>
          </p:cNvSpPr>
          <p:nvPr/>
        </p:nvSpPr>
        <p:spPr bwMode="auto">
          <a:xfrm>
            <a:off x="6008006" y="1066804"/>
            <a:ext cx="1035050" cy="1066800"/>
          </a:xfrm>
          <a:custGeom>
            <a:avLst/>
            <a:gdLst/>
            <a:ahLst/>
            <a:cxnLst>
              <a:cxn ang="0">
                <a:pos x="0" y="6"/>
              </a:cxn>
              <a:cxn ang="0">
                <a:pos x="0" y="666"/>
              </a:cxn>
              <a:cxn ang="0">
                <a:pos x="316" y="672"/>
              </a:cxn>
              <a:cxn ang="0">
                <a:pos x="316" y="336"/>
              </a:cxn>
              <a:cxn ang="0">
                <a:pos x="652" y="336"/>
              </a:cxn>
              <a:cxn ang="0">
                <a:pos x="652" y="0"/>
              </a:cxn>
              <a:cxn ang="0">
                <a:pos x="0" y="6"/>
              </a:cxn>
            </a:cxnLst>
            <a:rect l="0" t="0" r="r" b="b"/>
            <a:pathLst>
              <a:path w="652" h="672">
                <a:moveTo>
                  <a:pt x="0" y="6"/>
                </a:moveTo>
                <a:lnTo>
                  <a:pt x="0" y="666"/>
                </a:lnTo>
                <a:lnTo>
                  <a:pt x="316" y="672"/>
                </a:lnTo>
                <a:lnTo>
                  <a:pt x="316" y="336"/>
                </a:lnTo>
                <a:lnTo>
                  <a:pt x="652" y="336"/>
                </a:lnTo>
                <a:lnTo>
                  <a:pt x="652" y="0"/>
                </a:lnTo>
                <a:lnTo>
                  <a:pt x="0" y="6"/>
                </a:lnTo>
                <a:close/>
              </a:path>
            </a:pathLst>
          </a:custGeom>
          <a:solidFill>
            <a:srgbClr val="F8F8F8">
              <a:alpha val="80000"/>
            </a:srgb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sz="1800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87399" name="Rectangle 7"/>
          <p:cNvSpPr>
            <a:spLocks noChangeArrowheads="1"/>
          </p:cNvSpPr>
          <p:nvPr/>
        </p:nvSpPr>
        <p:spPr bwMode="auto">
          <a:xfrm>
            <a:off x="6509656" y="1614492"/>
            <a:ext cx="474663" cy="523875"/>
          </a:xfrm>
          <a:prstGeom prst="rect">
            <a:avLst/>
          </a:prstGeom>
          <a:noFill/>
          <a:ln w="31750">
            <a:solidFill>
              <a:srgbClr val="CC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87400" name="Rectangle 8"/>
          <p:cNvSpPr>
            <a:spLocks noChangeArrowheads="1"/>
          </p:cNvSpPr>
          <p:nvPr/>
        </p:nvSpPr>
        <p:spPr bwMode="auto">
          <a:xfrm>
            <a:off x="5547631" y="3195642"/>
            <a:ext cx="474663" cy="523875"/>
          </a:xfrm>
          <a:prstGeom prst="rect">
            <a:avLst/>
          </a:prstGeom>
          <a:noFill/>
          <a:ln w="31750">
            <a:solidFill>
              <a:srgbClr val="66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87401" name="Rectangle 9"/>
          <p:cNvSpPr>
            <a:spLocks noChangeArrowheads="1"/>
          </p:cNvSpPr>
          <p:nvPr/>
        </p:nvSpPr>
        <p:spPr bwMode="auto">
          <a:xfrm>
            <a:off x="5538106" y="2671767"/>
            <a:ext cx="474663" cy="523875"/>
          </a:xfrm>
          <a:prstGeom prst="rect">
            <a:avLst/>
          </a:prstGeom>
          <a:noFill/>
          <a:ln w="31750">
            <a:solidFill>
              <a:srgbClr val="66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87402" name="Rectangle 10"/>
          <p:cNvSpPr>
            <a:spLocks noChangeArrowheads="1"/>
          </p:cNvSpPr>
          <p:nvPr/>
        </p:nvSpPr>
        <p:spPr bwMode="auto">
          <a:xfrm>
            <a:off x="7481206" y="2676529"/>
            <a:ext cx="474663" cy="523875"/>
          </a:xfrm>
          <a:prstGeom prst="rect">
            <a:avLst/>
          </a:prstGeom>
          <a:noFill/>
          <a:ln w="31750">
            <a:solidFill>
              <a:srgbClr val="66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87403" name="Rectangle 11"/>
          <p:cNvSpPr>
            <a:spLocks noChangeArrowheads="1"/>
          </p:cNvSpPr>
          <p:nvPr/>
        </p:nvSpPr>
        <p:spPr bwMode="auto">
          <a:xfrm>
            <a:off x="6042931" y="2662242"/>
            <a:ext cx="474663" cy="523875"/>
          </a:xfrm>
          <a:prstGeom prst="rect">
            <a:avLst/>
          </a:prstGeom>
          <a:noFill/>
          <a:ln w="3175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87404" name="Rectangle 12"/>
          <p:cNvSpPr>
            <a:spLocks noChangeArrowheads="1"/>
          </p:cNvSpPr>
          <p:nvPr/>
        </p:nvSpPr>
        <p:spPr bwMode="auto">
          <a:xfrm>
            <a:off x="6023881" y="2138367"/>
            <a:ext cx="474663" cy="523875"/>
          </a:xfrm>
          <a:prstGeom prst="rect">
            <a:avLst/>
          </a:prstGeom>
          <a:noFill/>
          <a:ln w="3175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87405" name="Rectangle 13"/>
          <p:cNvSpPr>
            <a:spLocks noChangeArrowheads="1"/>
          </p:cNvSpPr>
          <p:nvPr/>
        </p:nvSpPr>
        <p:spPr bwMode="auto">
          <a:xfrm>
            <a:off x="7000194" y="2138367"/>
            <a:ext cx="474662" cy="523875"/>
          </a:xfrm>
          <a:prstGeom prst="rect">
            <a:avLst/>
          </a:prstGeom>
          <a:noFill/>
          <a:ln w="3175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87406" name="Text Box 14"/>
          <p:cNvSpPr txBox="1">
            <a:spLocks noChangeArrowheads="1"/>
          </p:cNvSpPr>
          <p:nvPr/>
        </p:nvSpPr>
        <p:spPr bwMode="auto">
          <a:xfrm>
            <a:off x="5595256" y="457204"/>
            <a:ext cx="361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>
                <a:latin typeface="Times New Roman" pitchFamily="18" charset="0"/>
                <a:ea typeface="+mn-ea"/>
                <a:cs typeface="+mn-cs"/>
              </a:rPr>
              <a:t>II</a:t>
            </a:r>
          </a:p>
        </p:txBody>
      </p:sp>
      <p:sp>
        <p:nvSpPr>
          <p:cNvPr id="187407" name="Text Box 15"/>
          <p:cNvSpPr txBox="1">
            <a:spLocks noChangeArrowheads="1"/>
          </p:cNvSpPr>
          <p:nvPr/>
        </p:nvSpPr>
        <p:spPr bwMode="auto">
          <a:xfrm>
            <a:off x="6027056" y="457204"/>
            <a:ext cx="450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>
                <a:latin typeface="Times New Roman" pitchFamily="18" charset="0"/>
                <a:ea typeface="+mn-ea"/>
                <a:cs typeface="+mn-cs"/>
              </a:rPr>
              <a:t>III</a:t>
            </a:r>
          </a:p>
        </p:txBody>
      </p:sp>
      <p:sp>
        <p:nvSpPr>
          <p:cNvPr id="187408" name="Text Box 16"/>
          <p:cNvSpPr txBox="1">
            <a:spLocks noChangeArrowheads="1"/>
          </p:cNvSpPr>
          <p:nvPr/>
        </p:nvSpPr>
        <p:spPr bwMode="auto">
          <a:xfrm>
            <a:off x="6535056" y="457204"/>
            <a:ext cx="438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>
                <a:latin typeface="Times New Roman" pitchFamily="18" charset="0"/>
                <a:ea typeface="+mn-ea"/>
                <a:cs typeface="+mn-cs"/>
              </a:rPr>
              <a:t>IV</a:t>
            </a:r>
          </a:p>
        </p:txBody>
      </p:sp>
      <p:sp>
        <p:nvSpPr>
          <p:cNvPr id="187409" name="Text Box 17"/>
          <p:cNvSpPr txBox="1">
            <a:spLocks noChangeArrowheads="1"/>
          </p:cNvSpPr>
          <p:nvPr/>
        </p:nvSpPr>
        <p:spPr bwMode="auto">
          <a:xfrm>
            <a:off x="7055756" y="457204"/>
            <a:ext cx="349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>
                <a:latin typeface="Times New Roman" pitchFamily="18" charset="0"/>
                <a:ea typeface="+mn-ea"/>
                <a:cs typeface="+mn-cs"/>
              </a:rPr>
              <a:t>V</a:t>
            </a:r>
          </a:p>
        </p:txBody>
      </p:sp>
      <p:sp>
        <p:nvSpPr>
          <p:cNvPr id="187410" name="Text Box 18"/>
          <p:cNvSpPr txBox="1">
            <a:spLocks noChangeArrowheads="1"/>
          </p:cNvSpPr>
          <p:nvPr/>
        </p:nvSpPr>
        <p:spPr bwMode="auto">
          <a:xfrm>
            <a:off x="7500256" y="457204"/>
            <a:ext cx="438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b="1">
                <a:latin typeface="Times New Roman" pitchFamily="18" charset="0"/>
                <a:ea typeface="+mn-ea"/>
                <a:cs typeface="+mn-cs"/>
              </a:rPr>
              <a:t>VI</a:t>
            </a:r>
          </a:p>
        </p:txBody>
      </p:sp>
      <p:sp>
        <p:nvSpPr>
          <p:cNvPr id="187411" name="Rectangle 19"/>
          <p:cNvSpPr>
            <a:spLocks noChangeArrowheads="1"/>
          </p:cNvSpPr>
          <p:nvPr/>
        </p:nvSpPr>
        <p:spPr bwMode="auto">
          <a:xfrm>
            <a:off x="7000194" y="2673354"/>
            <a:ext cx="474662" cy="523875"/>
          </a:xfrm>
          <a:prstGeom prst="rect">
            <a:avLst/>
          </a:prstGeom>
          <a:noFill/>
          <a:ln w="3175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1800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87412" name="Freeform 20"/>
          <p:cNvSpPr>
            <a:spLocks/>
          </p:cNvSpPr>
          <p:nvPr/>
        </p:nvSpPr>
        <p:spPr bwMode="auto">
          <a:xfrm>
            <a:off x="175531" y="5410204"/>
            <a:ext cx="7334250" cy="1114425"/>
          </a:xfrm>
          <a:custGeom>
            <a:avLst/>
            <a:gdLst/>
            <a:ahLst/>
            <a:cxnLst>
              <a:cxn ang="0">
                <a:pos x="3" y="14"/>
              </a:cxn>
              <a:cxn ang="0">
                <a:pos x="4608" y="0"/>
              </a:cxn>
              <a:cxn ang="0">
                <a:pos x="4620" y="702"/>
              </a:cxn>
              <a:cxn ang="0">
                <a:pos x="0" y="696"/>
              </a:cxn>
              <a:cxn ang="0">
                <a:pos x="3" y="14"/>
              </a:cxn>
            </a:cxnLst>
            <a:rect l="0" t="0" r="r" b="b"/>
            <a:pathLst>
              <a:path w="4620" h="702">
                <a:moveTo>
                  <a:pt x="3" y="14"/>
                </a:moveTo>
                <a:lnTo>
                  <a:pt x="4608" y="0"/>
                </a:lnTo>
                <a:lnTo>
                  <a:pt x="4620" y="702"/>
                </a:lnTo>
                <a:lnTo>
                  <a:pt x="0" y="696"/>
                </a:lnTo>
                <a:lnTo>
                  <a:pt x="3" y="14"/>
                </a:lnTo>
                <a:close/>
              </a:path>
            </a:pathLst>
          </a:custGeom>
          <a:solidFill>
            <a:srgbClr val="F8F8F8">
              <a:alpha val="80000"/>
            </a:srgb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sz="1800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87413" name="Freeform 21"/>
          <p:cNvSpPr>
            <a:spLocks/>
          </p:cNvSpPr>
          <p:nvPr/>
        </p:nvSpPr>
        <p:spPr bwMode="auto">
          <a:xfrm>
            <a:off x="7481206" y="4038604"/>
            <a:ext cx="1628775" cy="248602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26" y="0"/>
              </a:cxn>
              <a:cxn ang="0">
                <a:pos x="1026" y="1566"/>
              </a:cxn>
              <a:cxn ang="0">
                <a:pos x="12" y="1560"/>
              </a:cxn>
              <a:cxn ang="0">
                <a:pos x="0" y="0"/>
              </a:cxn>
            </a:cxnLst>
            <a:rect l="0" t="0" r="r" b="b"/>
            <a:pathLst>
              <a:path w="1026" h="1566">
                <a:moveTo>
                  <a:pt x="0" y="0"/>
                </a:moveTo>
                <a:lnTo>
                  <a:pt x="1026" y="0"/>
                </a:lnTo>
                <a:lnTo>
                  <a:pt x="1026" y="1566"/>
                </a:lnTo>
                <a:lnTo>
                  <a:pt x="12" y="1560"/>
                </a:lnTo>
                <a:lnTo>
                  <a:pt x="0" y="0"/>
                </a:lnTo>
                <a:close/>
              </a:path>
            </a:pathLst>
          </a:custGeom>
          <a:solidFill>
            <a:srgbClr val="F8F8F8">
              <a:alpha val="80000"/>
            </a:srgbClr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n-US" sz="1800"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87414" name="Text Box 22"/>
          <p:cNvSpPr txBox="1">
            <a:spLocks noChangeArrowheads="1"/>
          </p:cNvSpPr>
          <p:nvPr/>
        </p:nvSpPr>
        <p:spPr bwMode="auto">
          <a:xfrm>
            <a:off x="2967944" y="4306892"/>
            <a:ext cx="5235575" cy="1516062"/>
          </a:xfrm>
          <a:prstGeom prst="rect">
            <a:avLst/>
          </a:prstGeom>
          <a:solidFill>
            <a:srgbClr val="CCECFF"/>
          </a:solidFill>
          <a:ln w="31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wrap="none" tIns="0">
            <a:spAutoFit/>
          </a:bodyPr>
          <a:lstStyle/>
          <a:p>
            <a:r>
              <a:rPr lang="en-US" sz="1600">
                <a:latin typeface="Arial" pitchFamily="34" charset="0"/>
                <a:ea typeface="+mn-ea"/>
                <a:cs typeface="+mn-cs"/>
              </a:rPr>
              <a:t>                   </a:t>
            </a:r>
            <a:r>
              <a:rPr lang="en-US" sz="1600" u="sng">
                <a:latin typeface="Arial" pitchFamily="34" charset="0"/>
                <a:ea typeface="+mn-ea"/>
                <a:cs typeface="+mn-cs"/>
              </a:rPr>
              <a:t>Detector Families</a:t>
            </a:r>
          </a:p>
          <a:p>
            <a:r>
              <a:rPr lang="en-US" sz="1600" b="1">
                <a:solidFill>
                  <a:srgbClr val="CC9900"/>
                </a:solidFill>
                <a:latin typeface="Arial" pitchFamily="34" charset="0"/>
                <a:ea typeface="+mn-ea"/>
                <a:cs typeface="+mn-cs"/>
              </a:rPr>
              <a:t>Si	           -    IV semiconductor</a:t>
            </a:r>
          </a:p>
          <a:p>
            <a:r>
              <a:rPr lang="en-US" sz="1600" b="1">
                <a:solidFill>
                  <a:srgbClr val="660066"/>
                </a:solidFill>
                <a:latin typeface="Arial" pitchFamily="34" charset="0"/>
                <a:ea typeface="+mn-ea"/>
                <a:cs typeface="+mn-cs"/>
              </a:rPr>
              <a:t>HgCdTe              -   II-VI semiconductor</a:t>
            </a:r>
          </a:p>
          <a:p>
            <a:r>
              <a:rPr lang="en-US" sz="1600" b="1">
                <a:solidFill>
                  <a:srgbClr val="008000"/>
                </a:solidFill>
                <a:latin typeface="Arial" pitchFamily="34" charset="0"/>
                <a:ea typeface="+mn-ea"/>
                <a:cs typeface="+mn-cs"/>
              </a:rPr>
              <a:t>InGaAs &amp; InSb   -   III-V semiconductors</a:t>
            </a:r>
          </a:p>
          <a:p>
            <a:r>
              <a:rPr lang="en-US" sz="1600" b="1">
                <a:solidFill>
                  <a:srgbClr val="008000"/>
                </a:solidFill>
                <a:latin typeface="Arial" pitchFamily="34" charset="0"/>
                <a:ea typeface="+mn-ea"/>
                <a:cs typeface="+mn-cs"/>
              </a:rPr>
              <a:t>InAs + GaSb      </a:t>
            </a:r>
            <a:r>
              <a:rPr lang="en-US" b="1">
                <a:solidFill>
                  <a:srgbClr val="008000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1600" b="1">
                <a:solidFill>
                  <a:srgbClr val="008000"/>
                </a:solidFill>
                <a:latin typeface="Arial" pitchFamily="34" charset="0"/>
                <a:ea typeface="+mn-ea"/>
                <a:cs typeface="+mn-cs"/>
              </a:rPr>
              <a:t>-   III-V Type 2 </a:t>
            </a:r>
          </a:p>
          <a:p>
            <a:r>
              <a:rPr lang="en-US" sz="1600" b="1">
                <a:solidFill>
                  <a:srgbClr val="008000"/>
                </a:solidFill>
                <a:latin typeface="Arial" pitchFamily="34" charset="0"/>
                <a:ea typeface="+mn-ea"/>
                <a:cs typeface="+mn-cs"/>
              </a:rPr>
              <a:t>		Strained Layer Superlattice (SLS)</a:t>
            </a:r>
          </a:p>
        </p:txBody>
      </p:sp>
      <p:pic>
        <p:nvPicPr>
          <p:cNvPr id="187415" name="Picture 23" descr="Silicon_lattice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61456" y="381004"/>
            <a:ext cx="1524000" cy="1524000"/>
          </a:xfrm>
          <a:prstGeom prst="rect">
            <a:avLst/>
          </a:prstGeom>
          <a:noFill/>
          <a:ln w="38100">
            <a:solidFill>
              <a:srgbClr val="808080"/>
            </a:solidFill>
            <a:miter lim="800000"/>
            <a:headEnd/>
            <a:tailEnd/>
          </a:ln>
        </p:spPr>
      </p:pic>
      <p:sp>
        <p:nvSpPr>
          <p:cNvPr id="24" name="Slide Number Placeholder 42"/>
          <p:cNvSpPr txBox="1">
            <a:spLocks/>
          </p:cNvSpPr>
          <p:nvPr/>
        </p:nvSpPr>
        <p:spPr>
          <a:xfrm>
            <a:off x="4419600" y="6564313"/>
            <a:ext cx="457200" cy="293687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algn="ctr"/>
            <a:fld id="{804C01E0-5EC5-4C54-BF15-108B08F7AA0D}" type="slidenum">
              <a:rPr lang="en-US" smtClean="0">
                <a:latin typeface="Microsoft Sans Serif"/>
                <a:cs typeface="Microsoft Sans Serif"/>
              </a:rPr>
              <a:pPr algn="ctr"/>
              <a:t>5</a:t>
            </a:fld>
            <a:endParaRPr lang="en-US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65888"/>
            <a:ext cx="1752600" cy="392112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sp>
        <p:nvSpPr>
          <p:cNvPr id="12294" name="Rectangle 6"/>
          <p:cNvSpPr>
            <a:spLocks/>
          </p:cNvSpPr>
          <p:nvPr/>
        </p:nvSpPr>
        <p:spPr bwMode="auto">
          <a:xfrm>
            <a:off x="304800" y="0"/>
            <a:ext cx="8166100" cy="533400"/>
          </a:xfrm>
          <a:prstGeom prst="rect">
            <a:avLst/>
          </a:prstGeom>
          <a:noFill/>
          <a:ln w="9525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 anchor="ctr"/>
          <a:lstStyle/>
          <a:p>
            <a:pPr marL="39688"/>
            <a:r>
              <a:rPr lang="en-US" sz="2800" b="1" dirty="0">
                <a:solidFill>
                  <a:srgbClr val="0A57A5"/>
                </a:solidFill>
                <a:latin typeface="Calibri" pitchFamily="34" charset="0"/>
                <a:ea typeface="+mj-ea"/>
                <a:cs typeface="ＭＳ Ｐゴシック"/>
                <a:sym typeface="Impact" charset="0"/>
              </a:rPr>
              <a:t>Tunable Wavelength:  Unique property of HgCdTe</a:t>
            </a:r>
          </a:p>
        </p:txBody>
      </p:sp>
      <p:sp>
        <p:nvSpPr>
          <p:cNvPr id="12295" name="Rectangle 7"/>
          <p:cNvSpPr>
            <a:spLocks/>
          </p:cNvSpPr>
          <p:nvPr/>
        </p:nvSpPr>
        <p:spPr bwMode="auto">
          <a:xfrm>
            <a:off x="-533400" y="685800"/>
            <a:ext cx="10071100" cy="431800"/>
          </a:xfrm>
          <a:prstGeom prst="rect">
            <a:avLst/>
          </a:prstGeom>
          <a:noFill/>
          <a:ln w="9525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/>
          <a:lstStyle/>
          <a:p>
            <a:pPr marL="382588" algn="ctr">
              <a:spcBef>
                <a:spcPts val="450"/>
              </a:spcBef>
            </a:pPr>
            <a:r>
              <a:rPr lang="en-US" sz="2000">
                <a:ea typeface="ＭＳ Ｐゴシック" pitchFamily="1" charset="-128"/>
                <a:cs typeface="Arial" charset="0"/>
              </a:rPr>
              <a:t>Hg</a:t>
            </a:r>
            <a:r>
              <a:rPr lang="en-US" sz="2000" baseline="-25000">
                <a:ea typeface="ＭＳ Ｐゴシック" pitchFamily="1" charset="-128"/>
                <a:cs typeface="Arial" charset="0"/>
              </a:rPr>
              <a:t>1-x</a:t>
            </a:r>
            <a:r>
              <a:rPr lang="en-US" sz="2000">
                <a:ea typeface="ＭＳ Ｐゴシック" pitchFamily="1" charset="-128"/>
                <a:cs typeface="Arial" charset="0"/>
              </a:rPr>
              <a:t>Cd</a:t>
            </a:r>
            <a:r>
              <a:rPr lang="en-US" sz="2000" baseline="-25000">
                <a:ea typeface="ＭＳ Ｐゴシック" pitchFamily="1" charset="-128"/>
                <a:cs typeface="Arial" charset="0"/>
              </a:rPr>
              <a:t>x</a:t>
            </a:r>
            <a:r>
              <a:rPr lang="en-US" sz="2000">
                <a:ea typeface="ＭＳ Ｐゴシック" pitchFamily="1" charset="-128"/>
                <a:cs typeface="Arial" charset="0"/>
              </a:rPr>
              <a:t>Te    </a:t>
            </a:r>
            <a:r>
              <a:rPr lang="en-US" sz="1800">
                <a:ea typeface="ＭＳ Ｐゴシック" pitchFamily="1" charset="-128"/>
                <a:cs typeface="Arial" charset="0"/>
              </a:rPr>
              <a:t>Modify ratio of Mercury and Cadmium to “tune” the bandgap energy</a:t>
            </a:r>
          </a:p>
        </p:txBody>
      </p:sp>
      <p:sp>
        <p:nvSpPr>
          <p:cNvPr id="12296" name="Rectangle 8"/>
          <p:cNvSpPr>
            <a:spLocks/>
          </p:cNvSpPr>
          <p:nvPr/>
        </p:nvSpPr>
        <p:spPr bwMode="auto">
          <a:xfrm>
            <a:off x="2847524" y="6151557"/>
            <a:ext cx="5949950" cy="279400"/>
          </a:xfrm>
          <a:prstGeom prst="rect">
            <a:avLst/>
          </a:prstGeom>
          <a:solidFill>
            <a:srgbClr val="FFFFFF"/>
          </a:solidFill>
          <a:ln w="9525" cap="flat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dirty="0">
                <a:latin typeface="Arial Bold" charset="0"/>
                <a:ea typeface="ＭＳ Ｐゴシック" pitchFamily="1" charset="-128"/>
                <a:cs typeface="Arial Bold" charset="0"/>
                <a:sym typeface="Arial Bold" charset="0"/>
              </a:rPr>
              <a:t>G. L. Hansen, J. L. Schmidt, T. N. </a:t>
            </a:r>
            <a:r>
              <a:rPr lang="en-US" dirty="0" err="1">
                <a:latin typeface="Arial Bold" charset="0"/>
                <a:ea typeface="ＭＳ Ｐゴシック" pitchFamily="1" charset="-128"/>
                <a:cs typeface="Arial Bold" charset="0"/>
                <a:sym typeface="Arial Bold" charset="0"/>
              </a:rPr>
              <a:t>Casselman</a:t>
            </a:r>
            <a:r>
              <a:rPr lang="en-US" dirty="0">
                <a:latin typeface="Arial Bold" charset="0"/>
                <a:ea typeface="ＭＳ Ｐゴシック" pitchFamily="1" charset="-128"/>
                <a:cs typeface="Arial Bold" charset="0"/>
                <a:sym typeface="Arial Bold" charset="0"/>
              </a:rPr>
              <a:t>, J. Appl. Phys. 53(10), 1982, p. 7099</a:t>
            </a:r>
          </a:p>
        </p:txBody>
      </p:sp>
      <p:pic>
        <p:nvPicPr>
          <p:cNvPr id="12297" name="Picture 9"/>
          <p:cNvPicPr>
            <a:picLocks noChangeArrowheads="1"/>
          </p:cNvPicPr>
          <p:nvPr/>
        </p:nvPicPr>
        <p:blipFill>
          <a:blip r:embed="rId3" cstate="print"/>
          <a:srcRect t="3564"/>
          <a:stretch>
            <a:fillRect/>
          </a:stretch>
        </p:blipFill>
        <p:spPr bwMode="auto">
          <a:xfrm>
            <a:off x="457200" y="1116013"/>
            <a:ext cx="8305800" cy="4446587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sp>
        <p:nvSpPr>
          <p:cNvPr id="12298" name="Rectangle 10"/>
          <p:cNvSpPr>
            <a:spLocks/>
          </p:cNvSpPr>
          <p:nvPr/>
        </p:nvSpPr>
        <p:spPr bwMode="auto">
          <a:xfrm>
            <a:off x="3335338" y="4324350"/>
            <a:ext cx="1025525" cy="355600"/>
          </a:xfrm>
          <a:prstGeom prst="rect">
            <a:avLst/>
          </a:prstGeom>
          <a:solidFill>
            <a:srgbClr val="FFFFFF"/>
          </a:solidFill>
          <a:ln w="9525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latin typeface="Symbol" charset="2"/>
                <a:ea typeface="Symbol" charset="2"/>
                <a:cs typeface="Symbol" charset="2"/>
                <a:sym typeface="Symbol" charset="2"/>
              </a:rPr>
              <a:t>λ</a:t>
            </a:r>
            <a:r>
              <a:rPr lang="en-US" baseline="-25000">
                <a:latin typeface="Times New Roman Bold" charset="0"/>
                <a:ea typeface="ＭＳ Ｐゴシック" pitchFamily="1" charset="-128"/>
                <a:cs typeface="Times New Roman Bold" charset="0"/>
                <a:sym typeface="Times New Roman Bold" charset="0"/>
              </a:rPr>
              <a:t>co</a:t>
            </a:r>
            <a:r>
              <a:rPr lang="en-US">
                <a:latin typeface="Times New Roman Bold" charset="0"/>
                <a:ea typeface="ＭＳ Ｐゴシック" pitchFamily="1" charset="-128"/>
                <a:cs typeface="Times New Roman Bold" charset="0"/>
                <a:sym typeface="Times New Roman Bold" charset="0"/>
              </a:rPr>
              <a:t> = 5.3 </a:t>
            </a:r>
            <a:r>
              <a:rPr lang="en-US" b="1">
                <a:latin typeface="Lucida Grande" charset="0"/>
                <a:ea typeface="Lucida Grande" charset="0"/>
                <a:cs typeface="Lucida Grande" charset="0"/>
                <a:sym typeface="Lucida Grande" charset="0"/>
              </a:rPr>
              <a:t>m</a:t>
            </a:r>
            <a:r>
              <a:rPr lang="en-US">
                <a:latin typeface="Times New Roman Bold" charset="0"/>
                <a:ea typeface="ＭＳ Ｐゴシック" pitchFamily="1" charset="-128"/>
                <a:cs typeface="Times New Roman Bold" charset="0"/>
                <a:sym typeface="Times New Roman Bold" charset="0"/>
              </a:rPr>
              <a:t>m</a:t>
            </a:r>
          </a:p>
        </p:txBody>
      </p:sp>
      <p:sp>
        <p:nvSpPr>
          <p:cNvPr id="12302" name="Rectangle 14"/>
          <p:cNvSpPr>
            <a:spLocks/>
          </p:cNvSpPr>
          <p:nvPr/>
        </p:nvSpPr>
        <p:spPr bwMode="auto">
          <a:xfrm>
            <a:off x="220309" y="5450749"/>
            <a:ext cx="2500857" cy="4445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lIns="0" tIns="0" rIns="40639" bIns="0" anchor="ctr" anchorCtr="1"/>
          <a:lstStyle/>
          <a:p>
            <a:pPr marL="39688" algn="ctr"/>
            <a:r>
              <a:rPr lang="en-US" sz="1400" dirty="0">
                <a:ea typeface="ＭＳ Ｐゴシック" pitchFamily="1" charset="-128"/>
                <a:cs typeface="Arial" charset="0"/>
              </a:rPr>
              <a:t>HgCdTe crystal is grown by MBE on </a:t>
            </a:r>
            <a:r>
              <a:rPr lang="en-US" sz="1400" dirty="0" err="1">
                <a:ea typeface="ＭＳ Ｐゴシック" pitchFamily="1" charset="-128"/>
                <a:cs typeface="Arial" charset="0"/>
              </a:rPr>
              <a:t>CdZnTe</a:t>
            </a:r>
            <a:r>
              <a:rPr lang="en-US" sz="1400" dirty="0">
                <a:ea typeface="ＭＳ Ｐゴシック" pitchFamily="1" charset="-128"/>
                <a:cs typeface="Arial" charset="0"/>
              </a:rPr>
              <a:t> Substrates</a:t>
            </a:r>
          </a:p>
        </p:txBody>
      </p:sp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1167276"/>
            <a:ext cx="1763713" cy="2239962"/>
          </a:xfrm>
          <a:prstGeom prst="rect">
            <a:avLst/>
          </a:prstGeom>
          <a:noFill/>
          <a:ln w="38100">
            <a:solidFill>
              <a:srgbClr val="764600"/>
            </a:solidFill>
            <a:miter lim="800000"/>
            <a:headEnd/>
            <a:tailEnd/>
          </a:ln>
          <a:effectLst/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5" cstate="print"/>
          <a:srcRect t="5084" b="8813"/>
          <a:stretch>
            <a:fillRect/>
          </a:stretch>
        </p:blipFill>
        <p:spPr bwMode="auto">
          <a:xfrm>
            <a:off x="3002358" y="5767402"/>
            <a:ext cx="5597356" cy="31848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3" descr="http://www.sdw2013.org/images/logo0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400800"/>
            <a:ext cx="457200" cy="38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lide Number Placeholder 42"/>
          <p:cNvSpPr txBox="1">
            <a:spLocks/>
          </p:cNvSpPr>
          <p:nvPr/>
        </p:nvSpPr>
        <p:spPr>
          <a:xfrm>
            <a:off x="4419600" y="6564313"/>
            <a:ext cx="457200" cy="293687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algn="ctr"/>
            <a:fld id="{804C01E0-5EC5-4C54-BF15-108B08F7AA0D}" type="slidenum">
              <a:rPr lang="en-US" smtClean="0">
                <a:latin typeface="Microsoft Sans Serif"/>
                <a:cs typeface="Microsoft Sans Serif"/>
              </a:rPr>
              <a:pPr algn="ctr"/>
              <a:t>6</a:t>
            </a:fld>
            <a:endParaRPr lang="en-US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5105400" cy="1066800"/>
          </a:xfrm>
        </p:spPr>
        <p:txBody>
          <a:bodyPr/>
          <a:lstStyle/>
          <a:p>
            <a:pPr algn="ctr" eaLnBrk="1" hangingPunct="1">
              <a:lnSpc>
                <a:spcPct val="75000"/>
              </a:lnSpc>
            </a:pPr>
            <a:r>
              <a:rPr lang="en-US" dirty="0" smtClean="0"/>
              <a:t>Growth Structure</a:t>
            </a:r>
            <a:br>
              <a:rPr lang="en-US" dirty="0" smtClean="0"/>
            </a:br>
            <a:r>
              <a:rPr lang="en-US" dirty="0" smtClean="0"/>
              <a:t>of p-on-n HgCdTe arrays</a:t>
            </a:r>
            <a:r>
              <a:rPr lang="en-US" sz="4500" dirty="0" smtClean="0"/>
              <a:t>  </a:t>
            </a:r>
          </a:p>
        </p:txBody>
      </p:sp>
      <p:pic>
        <p:nvPicPr>
          <p:cNvPr id="78853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981200"/>
            <a:ext cx="7316788" cy="441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4" name="Picture 17"/>
          <p:cNvPicPr>
            <a:picLocks noChangeAspect="1" noChangeArrowheads="1"/>
          </p:cNvPicPr>
          <p:nvPr/>
        </p:nvPicPr>
        <p:blipFill>
          <a:blip r:embed="rId4" cstate="print"/>
          <a:srcRect t="3566"/>
          <a:stretch>
            <a:fillRect/>
          </a:stretch>
        </p:blipFill>
        <p:spPr bwMode="auto">
          <a:xfrm>
            <a:off x="5715000" y="106363"/>
            <a:ext cx="3352800" cy="179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4813300" y="4621213"/>
            <a:ext cx="374650" cy="152400"/>
            <a:chOff x="3032" y="2911"/>
            <a:chExt cx="236" cy="96"/>
          </a:xfrm>
        </p:grpSpPr>
        <p:grpSp>
          <p:nvGrpSpPr>
            <p:cNvPr id="3" name="Group 18"/>
            <p:cNvGrpSpPr>
              <a:grpSpLocks noChangeAspect="1"/>
            </p:cNvGrpSpPr>
            <p:nvPr/>
          </p:nvGrpSpPr>
          <p:grpSpPr bwMode="auto">
            <a:xfrm>
              <a:off x="3032" y="2911"/>
              <a:ext cx="96" cy="96"/>
              <a:chOff x="3984" y="3984"/>
              <a:chExt cx="48" cy="48"/>
            </a:xfrm>
          </p:grpSpPr>
          <p:sp>
            <p:nvSpPr>
              <p:cNvPr id="78866" name="Oval 19"/>
              <p:cNvSpPr>
                <a:spLocks noChangeAspect="1" noChangeArrowheads="1"/>
              </p:cNvSpPr>
              <p:nvPr/>
            </p:nvSpPr>
            <p:spPr bwMode="auto">
              <a:xfrm>
                <a:off x="3984" y="3984"/>
                <a:ext cx="48" cy="48"/>
              </a:xfrm>
              <a:prstGeom prst="ellipse">
                <a:avLst/>
              </a:prstGeom>
              <a:solidFill>
                <a:srgbClr val="FFFF6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 smtClean="0"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78867" name="Line 20"/>
              <p:cNvSpPr>
                <a:spLocks noChangeAspect="1" noChangeShapeType="1"/>
              </p:cNvSpPr>
              <p:nvPr/>
            </p:nvSpPr>
            <p:spPr bwMode="auto">
              <a:xfrm>
                <a:off x="3996" y="4008"/>
                <a:ext cx="2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smtClean="0"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 21"/>
            <p:cNvGrpSpPr>
              <a:grpSpLocks noChangeAspect="1"/>
            </p:cNvGrpSpPr>
            <p:nvPr/>
          </p:nvGrpSpPr>
          <p:grpSpPr bwMode="auto">
            <a:xfrm>
              <a:off x="3172" y="2911"/>
              <a:ext cx="96" cy="96"/>
              <a:chOff x="3124" y="3822"/>
              <a:chExt cx="48" cy="48"/>
            </a:xfrm>
          </p:grpSpPr>
          <p:sp>
            <p:nvSpPr>
              <p:cNvPr id="78863" name="Oval 22"/>
              <p:cNvSpPr>
                <a:spLocks noChangeAspect="1" noChangeArrowheads="1"/>
              </p:cNvSpPr>
              <p:nvPr/>
            </p:nvSpPr>
            <p:spPr bwMode="auto">
              <a:xfrm>
                <a:off x="3124" y="3822"/>
                <a:ext cx="48" cy="48"/>
              </a:xfrm>
              <a:prstGeom prst="ellipse">
                <a:avLst/>
              </a:prstGeom>
              <a:solidFill>
                <a:srgbClr val="FFFF66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2400" smtClean="0"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78864" name="Line 23"/>
              <p:cNvSpPr>
                <a:spLocks noChangeAspect="1" noChangeShapeType="1"/>
              </p:cNvSpPr>
              <p:nvPr/>
            </p:nvSpPr>
            <p:spPr bwMode="auto">
              <a:xfrm>
                <a:off x="3136" y="3846"/>
                <a:ext cx="2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smtClean="0"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78865" name="Line 24"/>
              <p:cNvSpPr>
                <a:spLocks noChangeAspect="1" noChangeShapeType="1"/>
              </p:cNvSpPr>
              <p:nvPr/>
            </p:nvSpPr>
            <p:spPr bwMode="auto">
              <a:xfrm rot="5400000">
                <a:off x="3136" y="3847"/>
                <a:ext cx="2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400" smtClean="0"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1146905" name="Freeform 25"/>
          <p:cNvSpPr>
            <a:spLocks noChangeAspect="1"/>
          </p:cNvSpPr>
          <p:nvPr/>
        </p:nvSpPr>
        <p:spPr bwMode="auto">
          <a:xfrm rot="-6393478">
            <a:off x="4190206" y="4321969"/>
            <a:ext cx="98425" cy="1316038"/>
          </a:xfrm>
          <a:custGeom>
            <a:avLst/>
            <a:gdLst>
              <a:gd name="T0" fmla="*/ 0 w 152"/>
              <a:gd name="T1" fmla="*/ 0 h 480"/>
              <a:gd name="T2" fmla="*/ 144 w 152"/>
              <a:gd name="T3" fmla="*/ 48 h 480"/>
              <a:gd name="T4" fmla="*/ 0 w 152"/>
              <a:gd name="T5" fmla="*/ 96 h 480"/>
              <a:gd name="T6" fmla="*/ 144 w 152"/>
              <a:gd name="T7" fmla="*/ 144 h 480"/>
              <a:gd name="T8" fmla="*/ 0 w 152"/>
              <a:gd name="T9" fmla="*/ 192 h 480"/>
              <a:gd name="T10" fmla="*/ 144 w 152"/>
              <a:gd name="T11" fmla="*/ 240 h 480"/>
              <a:gd name="T12" fmla="*/ 0 w 152"/>
              <a:gd name="T13" fmla="*/ 288 h 480"/>
              <a:gd name="T14" fmla="*/ 144 w 152"/>
              <a:gd name="T15" fmla="*/ 336 h 480"/>
              <a:gd name="T16" fmla="*/ 48 w 152"/>
              <a:gd name="T17" fmla="*/ 384 h 480"/>
              <a:gd name="T18" fmla="*/ 48 w 152"/>
              <a:gd name="T19" fmla="*/ 480 h 48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52"/>
              <a:gd name="T31" fmla="*/ 0 h 480"/>
              <a:gd name="T32" fmla="*/ 152 w 152"/>
              <a:gd name="T33" fmla="*/ 480 h 48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52" h="480">
                <a:moveTo>
                  <a:pt x="0" y="0"/>
                </a:moveTo>
                <a:cubicBezTo>
                  <a:pt x="72" y="16"/>
                  <a:pt x="144" y="32"/>
                  <a:pt x="144" y="48"/>
                </a:cubicBezTo>
                <a:cubicBezTo>
                  <a:pt x="144" y="64"/>
                  <a:pt x="0" y="80"/>
                  <a:pt x="0" y="96"/>
                </a:cubicBezTo>
                <a:cubicBezTo>
                  <a:pt x="0" y="112"/>
                  <a:pt x="144" y="128"/>
                  <a:pt x="144" y="144"/>
                </a:cubicBezTo>
                <a:cubicBezTo>
                  <a:pt x="144" y="160"/>
                  <a:pt x="0" y="176"/>
                  <a:pt x="0" y="192"/>
                </a:cubicBezTo>
                <a:cubicBezTo>
                  <a:pt x="0" y="208"/>
                  <a:pt x="144" y="224"/>
                  <a:pt x="144" y="240"/>
                </a:cubicBezTo>
                <a:cubicBezTo>
                  <a:pt x="144" y="256"/>
                  <a:pt x="0" y="272"/>
                  <a:pt x="0" y="288"/>
                </a:cubicBezTo>
                <a:cubicBezTo>
                  <a:pt x="0" y="304"/>
                  <a:pt x="136" y="320"/>
                  <a:pt x="144" y="336"/>
                </a:cubicBezTo>
                <a:cubicBezTo>
                  <a:pt x="152" y="352"/>
                  <a:pt x="64" y="360"/>
                  <a:pt x="48" y="384"/>
                </a:cubicBezTo>
                <a:cubicBezTo>
                  <a:pt x="32" y="408"/>
                  <a:pt x="48" y="464"/>
                  <a:pt x="48" y="480"/>
                </a:cubicBezTo>
              </a:path>
            </a:pathLst>
          </a:custGeom>
          <a:noFill/>
          <a:ln w="19050">
            <a:solidFill>
              <a:srgbClr val="CC00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 sz="2400" smtClean="0"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4516438" y="4697413"/>
            <a:ext cx="969962" cy="0"/>
            <a:chOff x="2845" y="2959"/>
            <a:chExt cx="611" cy="0"/>
          </a:xfrm>
        </p:grpSpPr>
        <p:sp>
          <p:nvSpPr>
            <p:cNvPr id="78859" name="Line 26"/>
            <p:cNvSpPr>
              <a:spLocks noChangeShapeType="1"/>
            </p:cNvSpPr>
            <p:nvPr/>
          </p:nvSpPr>
          <p:spPr bwMode="auto">
            <a:xfrm>
              <a:off x="3312" y="2959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 smtClean="0"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8860" name="Line 27"/>
            <p:cNvSpPr>
              <a:spLocks noChangeShapeType="1"/>
            </p:cNvSpPr>
            <p:nvPr/>
          </p:nvSpPr>
          <p:spPr bwMode="auto">
            <a:xfrm flipH="1">
              <a:off x="2845" y="2959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2400" smtClean="0"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pic>
        <p:nvPicPr>
          <p:cNvPr id="1146911" name="Picture 3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7488" y="3856038"/>
            <a:ext cx="1763712" cy="2239962"/>
          </a:xfrm>
          <a:prstGeom prst="rect">
            <a:avLst/>
          </a:prstGeom>
          <a:noFill/>
          <a:ln w="38100">
            <a:solidFill>
              <a:srgbClr val="764600"/>
            </a:solidFill>
            <a:miter lim="800000"/>
            <a:headEnd/>
            <a:tailEnd/>
          </a:ln>
        </p:spPr>
      </p:pic>
      <p:pic>
        <p:nvPicPr>
          <p:cNvPr id="19" name="Picture 5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465888"/>
            <a:ext cx="1752600" cy="392112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pic>
        <p:nvPicPr>
          <p:cNvPr id="20" name="Picture 3" descr="http://www.sdw2013.org/images/logo08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400800"/>
            <a:ext cx="457200" cy="38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lide Number Placeholder 42"/>
          <p:cNvSpPr txBox="1">
            <a:spLocks/>
          </p:cNvSpPr>
          <p:nvPr/>
        </p:nvSpPr>
        <p:spPr>
          <a:xfrm>
            <a:off x="4419600" y="6564313"/>
            <a:ext cx="457200" cy="293687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algn="ctr"/>
            <a:fld id="{804C01E0-5EC5-4C54-BF15-108B08F7AA0D}" type="slidenum">
              <a:rPr lang="en-US" smtClean="0">
                <a:latin typeface="Microsoft Sans Serif"/>
                <a:cs typeface="Microsoft Sans Serif"/>
              </a:rPr>
              <a:pPr algn="ctr"/>
              <a:t>7</a:t>
            </a:fld>
            <a:endParaRPr lang="en-US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46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0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2" name="Text Box 74"/>
          <p:cNvSpPr txBox="1">
            <a:spLocks noChangeArrowheads="1"/>
          </p:cNvSpPr>
          <p:nvPr/>
        </p:nvSpPr>
        <p:spPr bwMode="auto">
          <a:xfrm>
            <a:off x="5995988" y="4746660"/>
            <a:ext cx="3071812" cy="1569660"/>
          </a:xfrm>
          <a:prstGeom prst="rect">
            <a:avLst/>
          </a:prstGeom>
          <a:solidFill>
            <a:schemeClr val="bg1"/>
          </a:solidFill>
          <a:ln w="9525">
            <a:solidFill>
              <a:srgbClr val="969696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square" lIns="27432" rIns="0">
            <a:spAutoFit/>
          </a:bodyPr>
          <a:lstStyle/>
          <a:p>
            <a:pPr marL="174625" indent="-120650">
              <a:buFontTx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Microsoft Sans Serif"/>
                <a:cs typeface="Microsoft Sans Serif"/>
              </a:rPr>
              <a:t>Array sizes: 128x128 to 4096x4096 pixels</a:t>
            </a:r>
          </a:p>
          <a:p>
            <a:pPr marL="174625" indent="-120650">
              <a:buFontTx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Microsoft Sans Serif"/>
                <a:cs typeface="Microsoft Sans Serif"/>
              </a:rPr>
              <a:t>High-quantum efficiency (&gt;80%)</a:t>
            </a:r>
          </a:p>
          <a:p>
            <a:pPr marL="174625" indent="-120650">
              <a:buFontTx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Microsoft Sans Serif"/>
                <a:cs typeface="Microsoft Sans Serif"/>
              </a:rPr>
              <a:t>Low readout noise (&lt;6 electrons)</a:t>
            </a:r>
          </a:p>
          <a:p>
            <a:pPr marL="174625" indent="-120650">
              <a:buFontTx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Microsoft Sans Serif"/>
                <a:cs typeface="Microsoft Sans Serif"/>
              </a:rPr>
              <a:t>Focal plane electronics</a:t>
            </a:r>
          </a:p>
          <a:p>
            <a:pPr marL="174625" indent="-120650">
              <a:buFontTx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Microsoft Sans Serif"/>
                <a:cs typeface="Microsoft Sans Serif"/>
              </a:rPr>
              <a:t>Space flight packaging</a:t>
            </a:r>
          </a:p>
          <a:p>
            <a:pPr marL="174625" indent="-120650">
              <a:buFontTx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Microsoft Sans Serif"/>
                <a:cs typeface="Microsoft Sans Serif"/>
              </a:rPr>
              <a:t>Supporting NASA Explorer, New Frontiers, Discovery mission developments</a:t>
            </a:r>
          </a:p>
        </p:txBody>
      </p:sp>
      <p:grpSp>
        <p:nvGrpSpPr>
          <p:cNvPr id="14337" name="Group 72"/>
          <p:cNvGrpSpPr>
            <a:grpSpLocks/>
          </p:cNvGrpSpPr>
          <p:nvPr/>
        </p:nvGrpSpPr>
        <p:grpSpPr bwMode="auto">
          <a:xfrm>
            <a:off x="111125" y="2930560"/>
            <a:ext cx="5976938" cy="1703387"/>
            <a:chOff x="192" y="2031"/>
            <a:chExt cx="3765" cy="1073"/>
          </a:xfrm>
        </p:grpSpPr>
        <p:pic>
          <p:nvPicPr>
            <p:cNvPr id="1438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r="4344"/>
            <a:stretch>
              <a:fillRect/>
            </a:stretch>
          </p:blipFill>
          <p:spPr bwMode="auto">
            <a:xfrm>
              <a:off x="192" y="2031"/>
              <a:ext cx="3765" cy="10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88" name="Rectangle 70"/>
            <p:cNvSpPr>
              <a:spLocks noChangeArrowheads="1"/>
            </p:cNvSpPr>
            <p:nvPr/>
          </p:nvSpPr>
          <p:spPr bwMode="auto">
            <a:xfrm>
              <a:off x="3799" y="2242"/>
              <a:ext cx="151" cy="63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Microsoft Sans Serif"/>
                <a:cs typeface="Microsoft Sans Serif"/>
              </a:endParaRPr>
            </a:p>
          </p:txBody>
        </p:sp>
        <p:sp>
          <p:nvSpPr>
            <p:cNvPr id="14389" name="Rectangle 71"/>
            <p:cNvSpPr>
              <a:spLocks noChangeArrowheads="1"/>
            </p:cNvSpPr>
            <p:nvPr/>
          </p:nvSpPr>
          <p:spPr bwMode="auto">
            <a:xfrm>
              <a:off x="3724" y="2372"/>
              <a:ext cx="151" cy="26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  <a:latin typeface="Microsoft Sans Serif"/>
                <a:cs typeface="Microsoft Sans Serif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430887"/>
          </a:xfrm>
        </p:spPr>
        <p:txBody>
          <a:bodyPr/>
          <a:lstStyle/>
          <a:p>
            <a:pPr marL="39688" algn="ctr" eaLnBrk="0" hangingPunct="0">
              <a:defRPr/>
            </a:pPr>
            <a:r>
              <a:rPr lang="en-US" sz="2800" b="1" kern="1200" dirty="0" smtClean="0">
                <a:solidFill>
                  <a:srgbClr val="0A57A5"/>
                </a:solidFill>
                <a:latin typeface="Microsoft Sans Serif"/>
                <a:cs typeface="Microsoft Sans Serif"/>
                <a:sym typeface="Impact" pitchFamily="34" charset="0"/>
              </a:rPr>
              <a:t>High-Performance Sensors Serving Space Astronomy</a:t>
            </a:r>
          </a:p>
        </p:txBody>
      </p:sp>
      <p:pic>
        <p:nvPicPr>
          <p:cNvPr id="14341" name="Picture 8"/>
          <p:cNvPicPr>
            <a:picLocks noChangeAspect="1" noChangeArrowheads="1"/>
          </p:cNvPicPr>
          <p:nvPr/>
        </p:nvPicPr>
        <p:blipFill>
          <a:blip r:embed="rId3" cstate="print"/>
          <a:srcRect l="12436" b="21243"/>
          <a:stretch>
            <a:fillRect/>
          </a:stretch>
        </p:blipFill>
        <p:spPr bwMode="auto">
          <a:xfrm>
            <a:off x="2493963" y="700122"/>
            <a:ext cx="1925637" cy="1735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342" name="Picture 9"/>
          <p:cNvPicPr>
            <a:picLocks noChangeAspect="1" noChangeArrowheads="1"/>
          </p:cNvPicPr>
          <p:nvPr/>
        </p:nvPicPr>
        <p:blipFill>
          <a:blip r:embed="rId4" cstate="print"/>
          <a:srcRect l="14900" t="11191" r="16701" b="11191"/>
          <a:stretch>
            <a:fillRect/>
          </a:stretch>
        </p:blipFill>
        <p:spPr bwMode="auto">
          <a:xfrm>
            <a:off x="4587875" y="700122"/>
            <a:ext cx="2209800" cy="173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343" name="Picture 10"/>
          <p:cNvPicPr>
            <a:picLocks noChangeAspect="1" noChangeArrowheads="1"/>
          </p:cNvPicPr>
          <p:nvPr/>
        </p:nvPicPr>
        <p:blipFill>
          <a:blip r:embed="rId5" cstate="print"/>
          <a:srcRect b="8266"/>
          <a:stretch>
            <a:fillRect/>
          </a:stretch>
        </p:blipFill>
        <p:spPr bwMode="auto">
          <a:xfrm>
            <a:off x="6967538" y="700122"/>
            <a:ext cx="1919287" cy="1735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344" name="Text Box 5"/>
          <p:cNvSpPr txBox="1">
            <a:spLocks noChangeArrowheads="1"/>
          </p:cNvSpPr>
          <p:nvPr/>
        </p:nvSpPr>
        <p:spPr bwMode="auto">
          <a:xfrm>
            <a:off x="123825" y="2491318"/>
            <a:ext cx="2203450" cy="232371"/>
          </a:xfrm>
          <a:prstGeom prst="rect">
            <a:avLst/>
          </a:prstGeom>
          <a:solidFill>
            <a:schemeClr val="tx1"/>
          </a:solidFill>
          <a:ln w="9525" algn="ctr">
            <a:noFill/>
            <a:miter lim="800000"/>
            <a:headEnd/>
            <a:tailEnd/>
          </a:ln>
        </p:spPr>
        <p:txBody>
          <a:bodyPr lIns="27432" tIns="27432" rIns="27432" bIns="27432" anchor="ctr" anchorCtr="1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>
                <a:solidFill>
                  <a:srgbClr val="FFFFFF"/>
                </a:solidFill>
                <a:latin typeface="Microsoft Sans Serif"/>
                <a:ea typeface="ＭＳ Ｐゴシック"/>
                <a:cs typeface="Microsoft Sans Serif"/>
              </a:rPr>
              <a:t>NICMOS, WFC3, ACS Repair</a:t>
            </a:r>
          </a:p>
        </p:txBody>
      </p:sp>
      <p:sp>
        <p:nvSpPr>
          <p:cNvPr id="14345" name="Text Box 6"/>
          <p:cNvSpPr txBox="1">
            <a:spLocks noChangeArrowheads="1"/>
          </p:cNvSpPr>
          <p:nvPr/>
        </p:nvSpPr>
        <p:spPr bwMode="auto">
          <a:xfrm>
            <a:off x="4584700" y="2491318"/>
            <a:ext cx="2212975" cy="23237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27432" tIns="27432" rIns="27432" bIns="27432" anchor="ctr" anchorCtr="1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>
                <a:solidFill>
                  <a:srgbClr val="FFFFFF"/>
                </a:solidFill>
                <a:latin typeface="Microsoft Sans Serif"/>
                <a:ea typeface="ＭＳ Ｐゴシック"/>
                <a:cs typeface="Microsoft Sans Serif"/>
              </a:rPr>
              <a:t>NIRCam, NIRSpec, FGS</a:t>
            </a:r>
          </a:p>
        </p:txBody>
      </p:sp>
      <p:sp>
        <p:nvSpPr>
          <p:cNvPr id="14346" name="Text Box 7"/>
          <p:cNvSpPr txBox="1">
            <a:spLocks noChangeArrowheads="1"/>
          </p:cNvSpPr>
          <p:nvPr/>
        </p:nvSpPr>
        <p:spPr bwMode="auto">
          <a:xfrm>
            <a:off x="2493963" y="2491318"/>
            <a:ext cx="1928812" cy="23237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27432" tIns="27432" rIns="27432" bIns="27432" anchor="ctr" anchorCtr="1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>
                <a:solidFill>
                  <a:srgbClr val="FFFFFF"/>
                </a:solidFill>
                <a:latin typeface="Microsoft Sans Serif"/>
                <a:ea typeface="ＭＳ Ｐゴシック"/>
                <a:cs typeface="Microsoft Sans Serif"/>
              </a:rPr>
              <a:t>Bands 1 &amp; 2</a:t>
            </a:r>
          </a:p>
        </p:txBody>
      </p:sp>
      <p:sp>
        <p:nvSpPr>
          <p:cNvPr id="14347" name="Line 9"/>
          <p:cNvSpPr>
            <a:spLocks noChangeShapeType="1"/>
          </p:cNvSpPr>
          <p:nvPr/>
        </p:nvSpPr>
        <p:spPr bwMode="auto">
          <a:xfrm flipH="1" flipV="1">
            <a:off x="2286000" y="4108485"/>
            <a:ext cx="695325" cy="665162"/>
          </a:xfrm>
          <a:prstGeom prst="line">
            <a:avLst/>
          </a:prstGeom>
          <a:noFill/>
          <a:ln w="19050">
            <a:solidFill>
              <a:srgbClr val="DDDDDD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Microsoft Sans Serif"/>
              <a:cs typeface="Microsoft Sans Serif"/>
            </a:endParaRPr>
          </a:p>
        </p:txBody>
      </p:sp>
      <p:sp>
        <p:nvSpPr>
          <p:cNvPr id="14348" name="Line 10"/>
          <p:cNvSpPr>
            <a:spLocks noChangeShapeType="1"/>
          </p:cNvSpPr>
          <p:nvPr/>
        </p:nvSpPr>
        <p:spPr bwMode="auto">
          <a:xfrm flipH="1" flipV="1">
            <a:off x="2833688" y="4635535"/>
            <a:ext cx="204787" cy="1825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Microsoft Sans Serif"/>
              <a:cs typeface="Microsoft Sans Serif"/>
            </a:endParaRPr>
          </a:p>
        </p:txBody>
      </p:sp>
      <p:sp>
        <p:nvSpPr>
          <p:cNvPr id="14349" name="Line 11"/>
          <p:cNvSpPr>
            <a:spLocks noChangeShapeType="1"/>
          </p:cNvSpPr>
          <p:nvPr/>
        </p:nvSpPr>
        <p:spPr bwMode="auto">
          <a:xfrm flipH="1" flipV="1">
            <a:off x="5464175" y="4156110"/>
            <a:ext cx="0" cy="563562"/>
          </a:xfrm>
          <a:prstGeom prst="line">
            <a:avLst/>
          </a:prstGeom>
          <a:noFill/>
          <a:ln w="19050">
            <a:solidFill>
              <a:srgbClr val="DDDDDD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Microsoft Sans Serif"/>
              <a:cs typeface="Microsoft Sans Serif"/>
            </a:endParaRPr>
          </a:p>
        </p:txBody>
      </p:sp>
      <p:sp>
        <p:nvSpPr>
          <p:cNvPr id="14350" name="Line 12"/>
          <p:cNvSpPr>
            <a:spLocks noChangeShapeType="1"/>
          </p:cNvSpPr>
          <p:nvPr/>
        </p:nvSpPr>
        <p:spPr bwMode="auto">
          <a:xfrm flipH="1" flipV="1">
            <a:off x="5462588" y="4635535"/>
            <a:ext cx="1587" cy="1492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Microsoft Sans Serif"/>
              <a:cs typeface="Microsoft Sans Serif"/>
            </a:endParaRPr>
          </a:p>
        </p:txBody>
      </p:sp>
      <p:sp>
        <p:nvSpPr>
          <p:cNvPr id="14351" name="Line 13"/>
          <p:cNvSpPr>
            <a:spLocks noChangeShapeType="1"/>
          </p:cNvSpPr>
          <p:nvPr/>
        </p:nvSpPr>
        <p:spPr bwMode="auto">
          <a:xfrm flipH="1" flipV="1">
            <a:off x="2417763" y="4108485"/>
            <a:ext cx="1616075" cy="641350"/>
          </a:xfrm>
          <a:prstGeom prst="line">
            <a:avLst/>
          </a:prstGeom>
          <a:noFill/>
          <a:ln w="19050">
            <a:solidFill>
              <a:srgbClr val="DDDDDD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Microsoft Sans Serif"/>
              <a:cs typeface="Microsoft Sans Serif"/>
            </a:endParaRPr>
          </a:p>
        </p:txBody>
      </p:sp>
      <p:sp>
        <p:nvSpPr>
          <p:cNvPr id="14352" name="Line 14"/>
          <p:cNvSpPr>
            <a:spLocks noChangeShapeType="1"/>
          </p:cNvSpPr>
          <p:nvPr/>
        </p:nvSpPr>
        <p:spPr bwMode="auto">
          <a:xfrm flipH="1" flipV="1">
            <a:off x="3762375" y="4635535"/>
            <a:ext cx="254000" cy="1127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Microsoft Sans Serif"/>
              <a:cs typeface="Microsoft Sans Serif"/>
            </a:endParaRPr>
          </a:p>
        </p:txBody>
      </p:sp>
      <p:sp>
        <p:nvSpPr>
          <p:cNvPr id="14353" name="Line 15"/>
          <p:cNvSpPr>
            <a:spLocks noChangeShapeType="1"/>
          </p:cNvSpPr>
          <p:nvPr/>
        </p:nvSpPr>
        <p:spPr bwMode="auto">
          <a:xfrm flipV="1">
            <a:off x="963613" y="4108485"/>
            <a:ext cx="1189037" cy="657225"/>
          </a:xfrm>
          <a:prstGeom prst="line">
            <a:avLst/>
          </a:prstGeom>
          <a:noFill/>
          <a:ln w="19050">
            <a:solidFill>
              <a:srgbClr val="DDDDDD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Microsoft Sans Serif"/>
              <a:cs typeface="Microsoft Sans Serif"/>
            </a:endParaRPr>
          </a:p>
        </p:txBody>
      </p:sp>
      <p:sp>
        <p:nvSpPr>
          <p:cNvPr id="14354" name="Line 16"/>
          <p:cNvSpPr>
            <a:spLocks noChangeShapeType="1"/>
          </p:cNvSpPr>
          <p:nvPr/>
        </p:nvSpPr>
        <p:spPr bwMode="auto">
          <a:xfrm flipV="1">
            <a:off x="939800" y="4635535"/>
            <a:ext cx="255588" cy="1381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Microsoft Sans Serif"/>
              <a:cs typeface="Microsoft Sans Serif"/>
            </a:endParaRPr>
          </a:p>
        </p:txBody>
      </p:sp>
      <p:sp>
        <p:nvSpPr>
          <p:cNvPr id="14355" name="Text Box 17"/>
          <p:cNvSpPr txBox="1">
            <a:spLocks noChangeArrowheads="1"/>
          </p:cNvSpPr>
          <p:nvPr/>
        </p:nvSpPr>
        <p:spPr bwMode="auto">
          <a:xfrm>
            <a:off x="106363" y="5973797"/>
            <a:ext cx="1216025" cy="20287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27432" tIns="27432" rIns="27432" bIns="27432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000">
                <a:solidFill>
                  <a:srgbClr val="FFFFFF"/>
                </a:solidFill>
                <a:latin typeface="Microsoft Sans Serif"/>
                <a:ea typeface="ＭＳ Ｐゴシック"/>
                <a:cs typeface="Microsoft Sans Serif"/>
              </a:rPr>
              <a:t>Lander (çiva)</a:t>
            </a:r>
          </a:p>
        </p:txBody>
      </p:sp>
      <p:sp>
        <p:nvSpPr>
          <p:cNvPr id="14356" name="Text Box 19"/>
          <p:cNvSpPr txBox="1">
            <a:spLocks noChangeArrowheads="1"/>
          </p:cNvSpPr>
          <p:nvPr/>
        </p:nvSpPr>
        <p:spPr bwMode="auto">
          <a:xfrm>
            <a:off x="3854450" y="5973797"/>
            <a:ext cx="960438" cy="20161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27432" tIns="27432" rIns="27432" bIns="27432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000">
                <a:solidFill>
                  <a:srgbClr val="FFFFFF"/>
                </a:solidFill>
                <a:latin typeface="Microsoft Sans Serif"/>
                <a:ea typeface="ＭＳ Ｐゴシック"/>
                <a:cs typeface="Microsoft Sans Serif"/>
              </a:rPr>
              <a:t>IR spectrograph</a:t>
            </a:r>
          </a:p>
        </p:txBody>
      </p:sp>
      <p:sp>
        <p:nvSpPr>
          <p:cNvPr id="14357" name="Text Box 20"/>
          <p:cNvSpPr txBox="1">
            <a:spLocks noChangeArrowheads="1"/>
          </p:cNvSpPr>
          <p:nvPr/>
        </p:nvSpPr>
        <p:spPr bwMode="auto">
          <a:xfrm>
            <a:off x="4984750" y="5973797"/>
            <a:ext cx="965200" cy="20161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27432" tIns="27432" rIns="27432" bIns="27432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000">
                <a:solidFill>
                  <a:srgbClr val="FFFFFF"/>
                </a:solidFill>
                <a:latin typeface="Microsoft Sans Serif"/>
                <a:ea typeface="ＭＳ Ｐゴシック"/>
                <a:cs typeface="Microsoft Sans Serif"/>
              </a:rPr>
              <a:t>IR spectrograph</a:t>
            </a:r>
          </a:p>
        </p:txBody>
      </p:sp>
      <p:pic>
        <p:nvPicPr>
          <p:cNvPr id="14358" name="Picture 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3825" y="700122"/>
            <a:ext cx="2200275" cy="173672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359" name="Text Box 22"/>
          <p:cNvSpPr txBox="1">
            <a:spLocks noChangeArrowheads="1"/>
          </p:cNvSpPr>
          <p:nvPr/>
        </p:nvSpPr>
        <p:spPr bwMode="auto">
          <a:xfrm>
            <a:off x="1717675" y="700122"/>
            <a:ext cx="556563" cy="2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</a:pPr>
            <a:r>
              <a:rPr lang="en-US" sz="1400" b="1">
                <a:solidFill>
                  <a:srgbClr val="DDDDDD"/>
                </a:solidFill>
                <a:latin typeface="Microsoft Sans Serif"/>
                <a:ea typeface="ＭＳ Ｐゴシック"/>
                <a:cs typeface="Microsoft Sans Serif"/>
              </a:rPr>
              <a:t>HST</a:t>
            </a:r>
          </a:p>
        </p:txBody>
      </p:sp>
      <p:sp>
        <p:nvSpPr>
          <p:cNvPr id="14360" name="Text Box 28"/>
          <p:cNvSpPr txBox="1">
            <a:spLocks noChangeArrowheads="1"/>
          </p:cNvSpPr>
          <p:nvPr/>
        </p:nvSpPr>
        <p:spPr bwMode="auto">
          <a:xfrm>
            <a:off x="4603750" y="700122"/>
            <a:ext cx="697627" cy="2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</a:pPr>
            <a:r>
              <a:rPr lang="en-US" sz="1400" b="1">
                <a:solidFill>
                  <a:srgbClr val="DDDDDD"/>
                </a:solidFill>
                <a:latin typeface="Microsoft Sans Serif"/>
                <a:ea typeface="ＭＳ Ｐゴシック"/>
                <a:cs typeface="Microsoft Sans Serif"/>
              </a:rPr>
              <a:t>JWST</a:t>
            </a:r>
          </a:p>
        </p:txBody>
      </p:sp>
      <p:grpSp>
        <p:nvGrpSpPr>
          <p:cNvPr id="14361" name="Group 58"/>
          <p:cNvGrpSpPr>
            <a:grpSpLocks/>
          </p:cNvGrpSpPr>
          <p:nvPr/>
        </p:nvGrpSpPr>
        <p:grpSpPr bwMode="auto">
          <a:xfrm>
            <a:off x="4979988" y="4748247"/>
            <a:ext cx="969962" cy="1189038"/>
            <a:chOff x="5056433" y="5042350"/>
            <a:chExt cx="969264" cy="1188720"/>
          </a:xfrm>
        </p:grpSpPr>
        <p:sp>
          <p:nvSpPr>
            <p:cNvPr id="14385" name="Rectangle 36"/>
            <p:cNvSpPr>
              <a:spLocks noChangeArrowheads="1"/>
            </p:cNvSpPr>
            <p:nvPr/>
          </p:nvSpPr>
          <p:spPr bwMode="auto">
            <a:xfrm>
              <a:off x="5060391" y="5042350"/>
              <a:ext cx="960399" cy="296413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400" b="1">
                <a:solidFill>
                  <a:srgbClr val="000000"/>
                </a:solidFill>
                <a:latin typeface="Microsoft Sans Serif"/>
                <a:ea typeface="ＭＳ Ｐゴシック"/>
                <a:cs typeface="Microsoft Sans Serif"/>
              </a:endParaRPr>
            </a:p>
          </p:txBody>
        </p:sp>
        <p:pic>
          <p:nvPicPr>
            <p:cNvPr id="14386" name="Picture 37" descr="New Horizons_pluto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056433" y="5261806"/>
              <a:ext cx="969264" cy="969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362" name="Text Box 38"/>
          <p:cNvSpPr txBox="1">
            <a:spLocks noChangeArrowheads="1"/>
          </p:cNvSpPr>
          <p:nvPr/>
        </p:nvSpPr>
        <p:spPr bwMode="auto">
          <a:xfrm>
            <a:off x="4994275" y="4759360"/>
            <a:ext cx="939800" cy="22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en-US" sz="900" b="1">
                <a:solidFill>
                  <a:srgbClr val="DDDDDD"/>
                </a:solidFill>
                <a:latin typeface="Microsoft Sans Serif"/>
                <a:ea typeface="ＭＳ Ｐゴシック"/>
                <a:cs typeface="Microsoft Sans Serif"/>
              </a:rPr>
              <a:t>New Horizons</a:t>
            </a:r>
            <a:endParaRPr lang="en-US" sz="600" b="1">
              <a:solidFill>
                <a:srgbClr val="DDDDDD"/>
              </a:solidFill>
              <a:latin typeface="Microsoft Sans Serif"/>
              <a:ea typeface="ＭＳ Ｐゴシック"/>
              <a:cs typeface="Microsoft Sans Serif"/>
            </a:endParaRPr>
          </a:p>
        </p:txBody>
      </p:sp>
      <p:sp>
        <p:nvSpPr>
          <p:cNvPr id="14363" name="Rectangle 39"/>
          <p:cNvSpPr>
            <a:spLocks noChangeArrowheads="1"/>
          </p:cNvSpPr>
          <p:nvPr/>
        </p:nvSpPr>
        <p:spPr bwMode="auto">
          <a:xfrm>
            <a:off x="3859213" y="4748247"/>
            <a:ext cx="950912" cy="26352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400" b="1">
              <a:solidFill>
                <a:srgbClr val="000000"/>
              </a:solidFill>
              <a:latin typeface="Microsoft Sans Serif"/>
              <a:ea typeface="ＭＳ Ｐゴシック"/>
              <a:cs typeface="Microsoft Sans Serif"/>
            </a:endParaRPr>
          </a:p>
        </p:txBody>
      </p:sp>
      <p:pic>
        <p:nvPicPr>
          <p:cNvPr id="14364" name="Picture 41"/>
          <p:cNvPicPr>
            <a:picLocks noChangeAspect="1" noChangeArrowheads="1"/>
          </p:cNvPicPr>
          <p:nvPr/>
        </p:nvPicPr>
        <p:blipFill>
          <a:blip r:embed="rId8" cstate="print"/>
          <a:srcRect t="4399" b="5026"/>
          <a:stretch>
            <a:fillRect/>
          </a:stretch>
        </p:blipFill>
        <p:spPr bwMode="auto">
          <a:xfrm>
            <a:off x="3854450" y="4994310"/>
            <a:ext cx="960438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65" name="Text Box 42"/>
          <p:cNvSpPr txBox="1">
            <a:spLocks noChangeArrowheads="1"/>
          </p:cNvSpPr>
          <p:nvPr/>
        </p:nvSpPr>
        <p:spPr bwMode="auto">
          <a:xfrm>
            <a:off x="3912942" y="4735547"/>
            <a:ext cx="838691" cy="356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900" b="1">
                <a:solidFill>
                  <a:srgbClr val="DDDDDD"/>
                </a:solidFill>
                <a:latin typeface="Microsoft Sans Serif"/>
                <a:ea typeface="ＭＳ Ｐゴシック"/>
                <a:cs typeface="Microsoft Sans Serif"/>
              </a:rPr>
              <a:t>Deep Impact</a:t>
            </a:r>
          </a:p>
          <a:p>
            <a:pPr algn="ctr">
              <a:lnSpc>
                <a:spcPct val="95000"/>
              </a:lnSpc>
            </a:pPr>
            <a:r>
              <a:rPr lang="en-US" sz="900" b="1">
                <a:solidFill>
                  <a:srgbClr val="DDDDDD"/>
                </a:solidFill>
                <a:latin typeface="Microsoft Sans Serif"/>
                <a:ea typeface="ＭＳ Ｐゴシック"/>
                <a:cs typeface="Microsoft Sans Serif"/>
              </a:rPr>
              <a:t>&amp; EPOXI</a:t>
            </a:r>
            <a:endParaRPr lang="en-US" sz="600" b="1">
              <a:solidFill>
                <a:srgbClr val="DDDDDD"/>
              </a:solidFill>
              <a:latin typeface="Microsoft Sans Serif"/>
              <a:ea typeface="ＭＳ Ｐゴシック"/>
              <a:cs typeface="Microsoft Sans Serif"/>
            </a:endParaRPr>
          </a:p>
        </p:txBody>
      </p:sp>
      <p:pic>
        <p:nvPicPr>
          <p:cNvPr id="14366" name="Picture 4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3188" y="4757772"/>
            <a:ext cx="12128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67" name="Text Box 49"/>
          <p:cNvSpPr txBox="1">
            <a:spLocks noChangeArrowheads="1"/>
          </p:cNvSpPr>
          <p:nvPr/>
        </p:nvSpPr>
        <p:spPr bwMode="auto">
          <a:xfrm>
            <a:off x="388938" y="4748247"/>
            <a:ext cx="582424" cy="22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</a:pPr>
            <a:r>
              <a:rPr lang="en-US" sz="900" b="1">
                <a:solidFill>
                  <a:srgbClr val="DDDDDD"/>
                </a:solidFill>
                <a:latin typeface="Microsoft Sans Serif"/>
                <a:ea typeface="ＭＳ Ｐゴシック"/>
                <a:cs typeface="Microsoft Sans Serif"/>
              </a:rPr>
              <a:t>Rosetta</a:t>
            </a:r>
            <a:endParaRPr lang="en-US" sz="600" b="1">
              <a:solidFill>
                <a:srgbClr val="DDDDDD"/>
              </a:solidFill>
              <a:latin typeface="Microsoft Sans Serif"/>
              <a:ea typeface="ＭＳ Ｐゴシック"/>
              <a:cs typeface="Microsoft Sans Serif"/>
            </a:endParaRPr>
          </a:p>
        </p:txBody>
      </p:sp>
      <p:pic>
        <p:nvPicPr>
          <p:cNvPr id="14368" name="Picture 33"/>
          <p:cNvPicPr>
            <a:picLocks noChangeAspect="1" noChangeArrowheads="1"/>
          </p:cNvPicPr>
          <p:nvPr/>
        </p:nvPicPr>
        <p:blipFill>
          <a:blip r:embed="rId10" cstate="print"/>
          <a:srcRect l="3201" r="5838"/>
          <a:stretch>
            <a:fillRect/>
          </a:stretch>
        </p:blipFill>
        <p:spPr bwMode="auto">
          <a:xfrm>
            <a:off x="6156325" y="2927385"/>
            <a:ext cx="1549400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69" name="Text Box 28"/>
          <p:cNvSpPr txBox="1">
            <a:spLocks noChangeArrowheads="1"/>
          </p:cNvSpPr>
          <p:nvPr/>
        </p:nvSpPr>
        <p:spPr bwMode="auto">
          <a:xfrm>
            <a:off x="6969125" y="700122"/>
            <a:ext cx="82232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en-US" sz="1400" b="1">
                <a:solidFill>
                  <a:srgbClr val="DDDDDD"/>
                </a:solidFill>
                <a:latin typeface="Microsoft Sans Serif"/>
                <a:ea typeface="ＭＳ Ｐゴシック"/>
                <a:cs typeface="Microsoft Sans Serif"/>
              </a:rPr>
              <a:t>JMAPS</a:t>
            </a:r>
          </a:p>
        </p:txBody>
      </p:sp>
      <p:sp>
        <p:nvSpPr>
          <p:cNvPr id="14370" name="Text Box 6"/>
          <p:cNvSpPr txBox="1">
            <a:spLocks noChangeArrowheads="1"/>
          </p:cNvSpPr>
          <p:nvPr/>
        </p:nvSpPr>
        <p:spPr bwMode="auto">
          <a:xfrm>
            <a:off x="6967538" y="2493997"/>
            <a:ext cx="1919287" cy="2317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27432" rIns="0" bIns="27432" anchor="ctr" anchorCtr="1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200">
                <a:solidFill>
                  <a:srgbClr val="FFFFFF"/>
                </a:solidFill>
                <a:latin typeface="Microsoft Sans Serif"/>
                <a:ea typeface="ＭＳ Ｐゴシック"/>
                <a:cs typeface="Microsoft Sans Serif"/>
              </a:rPr>
              <a:t>4Kx4K Arrays &amp; Electronics</a:t>
            </a:r>
          </a:p>
        </p:txBody>
      </p:sp>
      <p:sp>
        <p:nvSpPr>
          <p:cNvPr id="14371" name="Text Box 28"/>
          <p:cNvSpPr txBox="1">
            <a:spLocks noChangeArrowheads="1"/>
          </p:cNvSpPr>
          <p:nvPr/>
        </p:nvSpPr>
        <p:spPr bwMode="auto">
          <a:xfrm>
            <a:off x="6805613" y="2935322"/>
            <a:ext cx="902811" cy="2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</a:pPr>
            <a:r>
              <a:rPr lang="en-US" sz="1400" b="1">
                <a:solidFill>
                  <a:srgbClr val="DDDDDD"/>
                </a:solidFill>
                <a:latin typeface="Microsoft Sans Serif"/>
                <a:ea typeface="ＭＳ Ｐゴシック"/>
                <a:cs typeface="Microsoft Sans Serif"/>
              </a:rPr>
              <a:t>WFIRST</a:t>
            </a:r>
          </a:p>
        </p:txBody>
      </p:sp>
      <p:sp>
        <p:nvSpPr>
          <p:cNvPr id="14372" name="Text Box 28"/>
          <p:cNvSpPr txBox="1">
            <a:spLocks noChangeArrowheads="1"/>
          </p:cNvSpPr>
          <p:nvPr/>
        </p:nvSpPr>
        <p:spPr bwMode="auto">
          <a:xfrm>
            <a:off x="3740150" y="700122"/>
            <a:ext cx="656324" cy="2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</a:pPr>
            <a:r>
              <a:rPr lang="en-US" sz="1400" b="1">
                <a:solidFill>
                  <a:srgbClr val="DDDDDD"/>
                </a:solidFill>
                <a:latin typeface="Microsoft Sans Serif"/>
                <a:ea typeface="ＭＳ Ｐゴシック"/>
                <a:cs typeface="Microsoft Sans Serif"/>
              </a:rPr>
              <a:t>WISE</a:t>
            </a:r>
          </a:p>
        </p:txBody>
      </p:sp>
      <p:sp>
        <p:nvSpPr>
          <p:cNvPr id="14373" name="Line 9"/>
          <p:cNvSpPr>
            <a:spLocks noChangeShapeType="1"/>
          </p:cNvSpPr>
          <p:nvPr/>
        </p:nvSpPr>
        <p:spPr bwMode="auto">
          <a:xfrm flipV="1">
            <a:off x="1962150" y="4108485"/>
            <a:ext cx="250825" cy="669925"/>
          </a:xfrm>
          <a:prstGeom prst="line">
            <a:avLst/>
          </a:prstGeom>
          <a:noFill/>
          <a:ln w="19050">
            <a:solidFill>
              <a:srgbClr val="DDDDDD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Microsoft Sans Serif"/>
              <a:cs typeface="Microsoft Sans Serif"/>
            </a:endParaRPr>
          </a:p>
        </p:txBody>
      </p:sp>
      <p:sp>
        <p:nvSpPr>
          <p:cNvPr id="14374" name="Line 10"/>
          <p:cNvSpPr>
            <a:spLocks noChangeShapeType="1"/>
          </p:cNvSpPr>
          <p:nvPr/>
        </p:nvSpPr>
        <p:spPr bwMode="auto">
          <a:xfrm flipV="1">
            <a:off x="1957388" y="4635535"/>
            <a:ext cx="57150" cy="1476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Microsoft Sans Serif"/>
              <a:cs typeface="Microsoft Sans Serif"/>
            </a:endParaRPr>
          </a:p>
        </p:txBody>
      </p:sp>
      <p:pic>
        <p:nvPicPr>
          <p:cNvPr id="14375" name="Picture 6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756525" y="2930560"/>
            <a:ext cx="1130300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76" name="Text Box 28"/>
          <p:cNvSpPr txBox="1">
            <a:spLocks noChangeArrowheads="1"/>
          </p:cNvSpPr>
          <p:nvPr/>
        </p:nvSpPr>
        <p:spPr bwMode="auto">
          <a:xfrm>
            <a:off x="8196263" y="2935322"/>
            <a:ext cx="684803" cy="29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5000"/>
              </a:lnSpc>
            </a:pPr>
            <a:r>
              <a:rPr lang="en-US" sz="1400" b="1">
                <a:solidFill>
                  <a:srgbClr val="DDDDDD"/>
                </a:solidFill>
                <a:latin typeface="Microsoft Sans Serif"/>
                <a:ea typeface="ＭＳ Ｐゴシック"/>
                <a:cs typeface="Microsoft Sans Serif"/>
              </a:rPr>
              <a:t>Euclid</a:t>
            </a:r>
          </a:p>
        </p:txBody>
      </p:sp>
      <p:pic>
        <p:nvPicPr>
          <p:cNvPr id="14378" name="Picture 62"/>
          <p:cNvPicPr>
            <a:picLocks noChangeAspect="1" noChangeArrowheads="1"/>
          </p:cNvPicPr>
          <p:nvPr/>
        </p:nvPicPr>
        <p:blipFill>
          <a:blip r:embed="rId12" cstate="print"/>
          <a:srcRect l="5296" r="4985" b="6950"/>
          <a:stretch>
            <a:fillRect/>
          </a:stretch>
        </p:blipFill>
        <p:spPr bwMode="auto">
          <a:xfrm>
            <a:off x="1454150" y="4748247"/>
            <a:ext cx="1042988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79" name="Text Box 19"/>
          <p:cNvSpPr txBox="1">
            <a:spLocks noChangeArrowheads="1"/>
          </p:cNvSpPr>
          <p:nvPr/>
        </p:nvSpPr>
        <p:spPr bwMode="auto">
          <a:xfrm>
            <a:off x="1454150" y="5973797"/>
            <a:ext cx="1042988" cy="20287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27432" tIns="27432" rIns="27432" bIns="27432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000">
                <a:solidFill>
                  <a:srgbClr val="FFFFFF"/>
                </a:solidFill>
                <a:latin typeface="Microsoft Sans Serif"/>
                <a:ea typeface="ＭＳ Ｐゴシック"/>
                <a:cs typeface="Microsoft Sans Serif"/>
              </a:rPr>
              <a:t>IR spectrograph</a:t>
            </a:r>
          </a:p>
        </p:txBody>
      </p:sp>
      <p:sp>
        <p:nvSpPr>
          <p:cNvPr id="14380" name="Text Box 42"/>
          <p:cNvSpPr txBox="1">
            <a:spLocks noChangeArrowheads="1"/>
          </p:cNvSpPr>
          <p:nvPr/>
        </p:nvSpPr>
        <p:spPr bwMode="auto">
          <a:xfrm>
            <a:off x="1447800" y="4759360"/>
            <a:ext cx="1055688" cy="22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900" b="1">
                <a:solidFill>
                  <a:srgbClr val="DDDDDD"/>
                </a:solidFill>
                <a:latin typeface="Microsoft Sans Serif"/>
                <a:ea typeface="ＭＳ Ｐゴシック"/>
                <a:cs typeface="Microsoft Sans Serif"/>
              </a:rPr>
              <a:t>OSIRIS-REx</a:t>
            </a:r>
            <a:endParaRPr lang="en-US" sz="600" b="1">
              <a:solidFill>
                <a:srgbClr val="DDDDDD"/>
              </a:solidFill>
              <a:latin typeface="Microsoft Sans Serif"/>
              <a:ea typeface="ＭＳ Ｐゴシック"/>
              <a:cs typeface="Microsoft Sans Serif"/>
            </a:endParaRPr>
          </a:p>
        </p:txBody>
      </p:sp>
      <p:sp>
        <p:nvSpPr>
          <p:cNvPr id="14381" name="Text Box 18"/>
          <p:cNvSpPr txBox="1">
            <a:spLocks noChangeArrowheads="1"/>
          </p:cNvSpPr>
          <p:nvPr/>
        </p:nvSpPr>
        <p:spPr bwMode="auto">
          <a:xfrm>
            <a:off x="2652713" y="5973797"/>
            <a:ext cx="1042987" cy="20287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27432" tIns="27432" rIns="27432" bIns="27432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000">
                <a:solidFill>
                  <a:srgbClr val="FFFFFF"/>
                </a:solidFill>
                <a:latin typeface="Microsoft Sans Serif"/>
                <a:ea typeface="ＭＳ Ｐゴシック"/>
                <a:cs typeface="Microsoft Sans Serif"/>
              </a:rPr>
              <a:t>CRISM (Vis &amp; IR)</a:t>
            </a:r>
          </a:p>
        </p:txBody>
      </p:sp>
      <p:sp>
        <p:nvSpPr>
          <p:cNvPr id="14382" name="Rectangle 45"/>
          <p:cNvSpPr>
            <a:spLocks noChangeArrowheads="1"/>
          </p:cNvSpPr>
          <p:nvPr/>
        </p:nvSpPr>
        <p:spPr bwMode="auto">
          <a:xfrm>
            <a:off x="2657475" y="4748247"/>
            <a:ext cx="1033463" cy="468313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400" b="1">
              <a:solidFill>
                <a:srgbClr val="000000"/>
              </a:solidFill>
              <a:latin typeface="Microsoft Sans Serif"/>
              <a:ea typeface="ＭＳ Ｐゴシック"/>
              <a:cs typeface="Microsoft Sans Serif"/>
            </a:endParaRPr>
          </a:p>
        </p:txBody>
      </p:sp>
      <p:pic>
        <p:nvPicPr>
          <p:cNvPr id="14383" name="Picture 4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652713" y="5119722"/>
            <a:ext cx="1042987" cy="81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84" name="Text Box 46"/>
          <p:cNvSpPr txBox="1">
            <a:spLocks noChangeArrowheads="1"/>
          </p:cNvSpPr>
          <p:nvPr/>
        </p:nvSpPr>
        <p:spPr bwMode="auto">
          <a:xfrm>
            <a:off x="2617788" y="4710147"/>
            <a:ext cx="1116012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900" b="1">
                <a:solidFill>
                  <a:srgbClr val="DDDDDD"/>
                </a:solidFill>
                <a:latin typeface="Microsoft Sans Serif"/>
                <a:ea typeface="ＭＳ Ｐゴシック"/>
                <a:cs typeface="Microsoft Sans Serif"/>
              </a:rPr>
              <a:t>Mars</a:t>
            </a:r>
          </a:p>
          <a:p>
            <a:pPr algn="ctr">
              <a:lnSpc>
                <a:spcPct val="95000"/>
              </a:lnSpc>
            </a:pPr>
            <a:r>
              <a:rPr lang="en-US" sz="900" b="1">
                <a:solidFill>
                  <a:srgbClr val="DDDDDD"/>
                </a:solidFill>
                <a:latin typeface="Microsoft Sans Serif"/>
                <a:ea typeface="ＭＳ Ｐゴシック"/>
                <a:cs typeface="Microsoft Sans Serif"/>
              </a:rPr>
              <a:t>Reconnaissance</a:t>
            </a:r>
          </a:p>
          <a:p>
            <a:pPr algn="ctr">
              <a:lnSpc>
                <a:spcPct val="95000"/>
              </a:lnSpc>
            </a:pPr>
            <a:r>
              <a:rPr lang="en-US" sz="900" b="1">
                <a:solidFill>
                  <a:srgbClr val="DDDDDD"/>
                </a:solidFill>
                <a:latin typeface="Microsoft Sans Serif"/>
                <a:ea typeface="ＭＳ Ｐゴシック"/>
                <a:cs typeface="Microsoft Sans Serif"/>
              </a:rPr>
              <a:t>Orbiter</a:t>
            </a:r>
          </a:p>
        </p:txBody>
      </p:sp>
      <p:sp>
        <p:nvSpPr>
          <p:cNvPr id="55" name="Slide Number Placeholder 42"/>
          <p:cNvSpPr txBox="1">
            <a:spLocks/>
          </p:cNvSpPr>
          <p:nvPr/>
        </p:nvSpPr>
        <p:spPr>
          <a:xfrm>
            <a:off x="4419600" y="6564313"/>
            <a:ext cx="457200" cy="293687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algn="ctr"/>
            <a:fld id="{804C01E0-5EC5-4C54-BF15-108B08F7AA0D}" type="slidenum">
              <a:rPr lang="en-US" smtClean="0">
                <a:latin typeface="Microsoft Sans Serif"/>
                <a:cs typeface="Microsoft Sans Serif"/>
              </a:rPr>
              <a:pPr algn="ctr"/>
              <a:t>8</a:t>
            </a:fld>
            <a:endParaRPr lang="en-US" dirty="0"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36125469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5" descr="C:\Documents and Settings\rblank\My Documents\TDY\Teledyne Logos - Nov 2012\TIS-C+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6166"/>
            <a:ext cx="1371600" cy="314834"/>
          </a:xfrm>
          <a:prstGeom prst="rect">
            <a:avLst/>
          </a:prstGeom>
          <a:noFill/>
        </p:spPr>
      </p:pic>
      <p:grpSp>
        <p:nvGrpSpPr>
          <p:cNvPr id="6" name="Group 5"/>
          <p:cNvGrpSpPr/>
          <p:nvPr/>
        </p:nvGrpSpPr>
        <p:grpSpPr>
          <a:xfrm>
            <a:off x="112941" y="762000"/>
            <a:ext cx="8651647" cy="5843766"/>
            <a:chOff x="112941" y="762000"/>
            <a:chExt cx="8651647" cy="5843766"/>
          </a:xfrm>
        </p:grpSpPr>
        <p:grpSp>
          <p:nvGrpSpPr>
            <p:cNvPr id="5" name="Group 4"/>
            <p:cNvGrpSpPr/>
            <p:nvPr/>
          </p:nvGrpSpPr>
          <p:grpSpPr>
            <a:xfrm>
              <a:off x="685800" y="6153150"/>
              <a:ext cx="7988699" cy="452616"/>
              <a:chOff x="685800" y="6153150"/>
              <a:chExt cx="7988699" cy="452616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685800" y="6408479"/>
                <a:ext cx="2819400" cy="197287"/>
                <a:chOff x="685800" y="6408479"/>
                <a:chExt cx="2819400" cy="197287"/>
              </a:xfrm>
            </p:grpSpPr>
            <p:sp>
              <p:nvSpPr>
                <p:cNvPr id="17470" name="Rectangle 37"/>
                <p:cNvSpPr>
                  <a:spLocks/>
                </p:cNvSpPr>
                <p:nvPr/>
              </p:nvSpPr>
              <p:spPr bwMode="auto">
                <a:xfrm>
                  <a:off x="685800" y="6422886"/>
                  <a:ext cx="2819400" cy="182880"/>
                </a:xfrm>
                <a:prstGeom prst="rect">
                  <a:avLst/>
                </a:pr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17471" name="Rectangle 38"/>
                <p:cNvSpPr>
                  <a:spLocks/>
                </p:cNvSpPr>
                <p:nvPr/>
              </p:nvSpPr>
              <p:spPr bwMode="auto">
                <a:xfrm>
                  <a:off x="736600" y="6408479"/>
                  <a:ext cx="2768600" cy="1846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40639" bIns="0" anchor="ctr">
                  <a:spAutoFit/>
                </a:bodyPr>
                <a:lstStyle/>
                <a:p>
                  <a:pPr marL="39688" algn="ctr"/>
                  <a:r>
                    <a:rPr lang="en-US" dirty="0">
                      <a:solidFill>
                        <a:schemeClr val="tx1"/>
                      </a:solidFill>
                      <a:latin typeface="Microsoft Sans Serif"/>
                      <a:cs typeface="Microsoft Sans Serif"/>
                    </a:rPr>
                    <a:t>Initial Technology Development</a:t>
                  </a:r>
                </a:p>
              </p:txBody>
            </p:sp>
          </p:grpSp>
          <p:sp>
            <p:nvSpPr>
              <p:cNvPr id="17460" name="Rectangle 40"/>
              <p:cNvSpPr>
                <a:spLocks/>
              </p:cNvSpPr>
              <p:nvPr/>
            </p:nvSpPr>
            <p:spPr bwMode="auto">
              <a:xfrm>
                <a:off x="806451" y="6153150"/>
                <a:ext cx="7868048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400" dirty="0" smtClean="0">
                    <a:solidFill>
                      <a:schemeClr val="tx1"/>
                    </a:solidFill>
                    <a:latin typeface="Microsoft Sans Serif"/>
                    <a:cs typeface="Microsoft Sans Serif"/>
                    <a:sym typeface="Arial Narrow" charset="0"/>
                  </a:rPr>
                  <a:t> 2002       2003       2004       </a:t>
                </a:r>
                <a:r>
                  <a:rPr lang="en-US" sz="1400" dirty="0">
                    <a:solidFill>
                      <a:schemeClr val="tx1"/>
                    </a:solidFill>
                    <a:latin typeface="Microsoft Sans Serif"/>
                    <a:cs typeface="Microsoft Sans Serif"/>
                    <a:sym typeface="Arial Narrow" charset="0"/>
                  </a:rPr>
                  <a:t>2005     </a:t>
                </a:r>
                <a:r>
                  <a:rPr lang="en-US" sz="1400" dirty="0" smtClean="0">
                    <a:solidFill>
                      <a:schemeClr val="tx1"/>
                    </a:solidFill>
                    <a:latin typeface="Microsoft Sans Serif"/>
                    <a:cs typeface="Microsoft Sans Serif"/>
                    <a:sym typeface="Arial Narrow" charset="0"/>
                  </a:rPr>
                  <a:t>  </a:t>
                </a:r>
                <a:r>
                  <a:rPr lang="en-US" sz="1400" dirty="0">
                    <a:solidFill>
                      <a:schemeClr val="tx1"/>
                    </a:solidFill>
                    <a:latin typeface="Microsoft Sans Serif"/>
                    <a:cs typeface="Microsoft Sans Serif"/>
                    <a:sym typeface="Arial Narrow" charset="0"/>
                  </a:rPr>
                  <a:t>2006      </a:t>
                </a:r>
                <a:r>
                  <a:rPr lang="en-US" sz="1400" dirty="0" smtClean="0">
                    <a:solidFill>
                      <a:schemeClr val="tx1"/>
                    </a:solidFill>
                    <a:latin typeface="Microsoft Sans Serif"/>
                    <a:cs typeface="Microsoft Sans Serif"/>
                    <a:sym typeface="Arial Narrow" charset="0"/>
                  </a:rPr>
                  <a:t> 2007       </a:t>
                </a:r>
                <a:r>
                  <a:rPr lang="en-US" sz="1400" dirty="0">
                    <a:solidFill>
                      <a:schemeClr val="tx1"/>
                    </a:solidFill>
                    <a:latin typeface="Microsoft Sans Serif"/>
                    <a:cs typeface="Microsoft Sans Serif"/>
                    <a:sym typeface="Arial Narrow" charset="0"/>
                  </a:rPr>
                  <a:t>2008    </a:t>
                </a:r>
                <a:r>
                  <a:rPr lang="en-US" sz="1400" dirty="0" smtClean="0">
                    <a:solidFill>
                      <a:schemeClr val="tx1"/>
                    </a:solidFill>
                    <a:latin typeface="Microsoft Sans Serif"/>
                    <a:cs typeface="Microsoft Sans Serif"/>
                    <a:sym typeface="Arial Narrow" charset="0"/>
                  </a:rPr>
                  <a:t>   </a:t>
                </a:r>
                <a:r>
                  <a:rPr lang="en-US" sz="1400" dirty="0">
                    <a:solidFill>
                      <a:schemeClr val="tx1"/>
                    </a:solidFill>
                    <a:latin typeface="Microsoft Sans Serif"/>
                    <a:cs typeface="Microsoft Sans Serif"/>
                    <a:sym typeface="Arial Narrow" charset="0"/>
                  </a:rPr>
                  <a:t>2009    </a:t>
                </a:r>
                <a:r>
                  <a:rPr lang="en-US" sz="1400" dirty="0" smtClean="0">
                    <a:solidFill>
                      <a:schemeClr val="tx1"/>
                    </a:solidFill>
                    <a:latin typeface="Microsoft Sans Serif"/>
                    <a:cs typeface="Microsoft Sans Serif"/>
                    <a:sym typeface="Arial Narrow" charset="0"/>
                  </a:rPr>
                  <a:t>    </a:t>
                </a:r>
                <a:r>
                  <a:rPr lang="en-US" sz="1400" dirty="0">
                    <a:solidFill>
                      <a:schemeClr val="tx1"/>
                    </a:solidFill>
                    <a:latin typeface="Microsoft Sans Serif"/>
                    <a:cs typeface="Microsoft Sans Serif"/>
                    <a:sym typeface="Arial Narrow" charset="0"/>
                  </a:rPr>
                  <a:t>2010    </a:t>
                </a:r>
                <a:r>
                  <a:rPr lang="en-US" sz="1400" dirty="0" smtClean="0">
                    <a:solidFill>
                      <a:schemeClr val="tx1"/>
                    </a:solidFill>
                    <a:latin typeface="Microsoft Sans Serif"/>
                    <a:cs typeface="Microsoft Sans Serif"/>
                    <a:sym typeface="Arial Narrow" charset="0"/>
                  </a:rPr>
                  <a:t>   2011       2012</a:t>
                </a:r>
                <a:endParaRPr lang="en-US" sz="1400" dirty="0">
                  <a:solidFill>
                    <a:schemeClr val="tx1"/>
                  </a:solidFill>
                  <a:latin typeface="Microsoft Sans Serif"/>
                  <a:cs typeface="Microsoft Sans Serif"/>
                  <a:sym typeface="Arial Narrow" charset="0"/>
                </a:endParaRPr>
              </a:p>
            </p:txBody>
          </p:sp>
          <p:grpSp>
            <p:nvGrpSpPr>
              <p:cNvPr id="17462" name="Group 46"/>
              <p:cNvGrpSpPr>
                <a:grpSpLocks/>
              </p:cNvGrpSpPr>
              <p:nvPr/>
            </p:nvGrpSpPr>
            <p:grpSpPr bwMode="auto">
              <a:xfrm>
                <a:off x="3657600" y="6408737"/>
                <a:ext cx="1905000" cy="193676"/>
                <a:chOff x="48" y="-7"/>
                <a:chExt cx="1200" cy="122"/>
              </a:xfrm>
            </p:grpSpPr>
            <p:sp>
              <p:nvSpPr>
                <p:cNvPr id="17466" name="Rectangle 44"/>
                <p:cNvSpPr>
                  <a:spLocks/>
                </p:cNvSpPr>
                <p:nvPr/>
              </p:nvSpPr>
              <p:spPr bwMode="auto">
                <a:xfrm>
                  <a:off x="48" y="0"/>
                  <a:ext cx="1200" cy="115"/>
                </a:xfrm>
                <a:prstGeom prst="rect">
                  <a:avLst/>
                </a:pr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17467" name="Rectangle 45"/>
                <p:cNvSpPr>
                  <a:spLocks/>
                </p:cNvSpPr>
                <p:nvPr/>
              </p:nvSpPr>
              <p:spPr bwMode="auto">
                <a:xfrm>
                  <a:off x="315" y="-7"/>
                  <a:ext cx="740" cy="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40639" bIns="0" anchor="ctr">
                  <a:spAutoFit/>
                </a:bodyPr>
                <a:lstStyle/>
                <a:p>
                  <a:pPr marL="39688" algn="ctr"/>
                  <a:r>
                    <a:rPr lang="en-US" dirty="0">
                      <a:solidFill>
                        <a:schemeClr val="tx1"/>
                      </a:solidFill>
                      <a:latin typeface="Microsoft Sans Serif"/>
                      <a:cs typeface="Microsoft Sans Serif"/>
                    </a:rPr>
                    <a:t>Product Phase 1</a:t>
                  </a:r>
                </a:p>
              </p:txBody>
            </p:sp>
          </p:grpSp>
          <p:grpSp>
            <p:nvGrpSpPr>
              <p:cNvPr id="17463" name="Group 49"/>
              <p:cNvGrpSpPr>
                <a:grpSpLocks/>
              </p:cNvGrpSpPr>
              <p:nvPr/>
            </p:nvGrpSpPr>
            <p:grpSpPr bwMode="auto">
              <a:xfrm>
                <a:off x="5648326" y="6408737"/>
                <a:ext cx="2962275" cy="193676"/>
                <a:chOff x="0" y="-7"/>
                <a:chExt cx="1866" cy="122"/>
              </a:xfrm>
            </p:grpSpPr>
            <p:sp>
              <p:nvSpPr>
                <p:cNvPr id="17464" name="Rectangle 47"/>
                <p:cNvSpPr>
                  <a:spLocks/>
                </p:cNvSpPr>
                <p:nvPr/>
              </p:nvSpPr>
              <p:spPr bwMode="auto">
                <a:xfrm>
                  <a:off x="0" y="0"/>
                  <a:ext cx="1866" cy="115"/>
                </a:xfrm>
                <a:prstGeom prst="rect">
                  <a:avLst/>
                </a:prstGeom>
                <a:solidFill>
                  <a:srgbClr val="C0C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17465" name="Rectangle 48"/>
                <p:cNvSpPr>
                  <a:spLocks/>
                </p:cNvSpPr>
                <p:nvPr/>
              </p:nvSpPr>
              <p:spPr bwMode="auto">
                <a:xfrm>
                  <a:off x="597" y="-7"/>
                  <a:ext cx="740" cy="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40639" bIns="0" anchor="ctr">
                  <a:spAutoFit/>
                </a:bodyPr>
                <a:lstStyle/>
                <a:p>
                  <a:pPr marL="39688" algn="ctr"/>
                  <a:r>
                    <a:rPr lang="en-US" dirty="0">
                      <a:solidFill>
                        <a:schemeClr val="tx1"/>
                      </a:solidFill>
                      <a:latin typeface="Microsoft Sans Serif"/>
                      <a:cs typeface="Microsoft Sans Serif"/>
                    </a:rPr>
                    <a:t>Product Phase 2</a:t>
                  </a:r>
                </a:p>
              </p:txBody>
            </p:sp>
          </p:grpSp>
        </p:grpSp>
        <p:grpSp>
          <p:nvGrpSpPr>
            <p:cNvPr id="3" name="Group 2"/>
            <p:cNvGrpSpPr/>
            <p:nvPr/>
          </p:nvGrpSpPr>
          <p:grpSpPr>
            <a:xfrm>
              <a:off x="112941" y="762000"/>
              <a:ext cx="8651647" cy="5791200"/>
              <a:chOff x="112941" y="762000"/>
              <a:chExt cx="8651647" cy="5791200"/>
            </a:xfrm>
          </p:grpSpPr>
          <p:sp>
            <p:nvSpPr>
              <p:cNvPr id="17446" name="Line 26"/>
              <p:cNvSpPr>
                <a:spLocks noChangeShapeType="1"/>
              </p:cNvSpPr>
              <p:nvPr/>
            </p:nvSpPr>
            <p:spPr bwMode="auto">
              <a:xfrm rot="10800000" flipH="1">
                <a:off x="533401" y="838200"/>
                <a:ext cx="0" cy="525780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17447" name="Rectangle 27"/>
              <p:cNvSpPr>
                <a:spLocks/>
              </p:cNvSpPr>
              <p:nvPr/>
            </p:nvSpPr>
            <p:spPr bwMode="auto">
              <a:xfrm rot="16200000">
                <a:off x="-1870935" y="3449866"/>
                <a:ext cx="4183196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400" dirty="0">
                    <a:solidFill>
                      <a:schemeClr val="tx1"/>
                    </a:solidFill>
                    <a:latin typeface="Microsoft Sans Serif"/>
                    <a:cs typeface="Microsoft Sans Serif"/>
                    <a:sym typeface="Arial Bold" charset="0"/>
                  </a:rPr>
                  <a:t>H2RG Visible - IR Array Performance and Reliability</a:t>
                </a:r>
              </a:p>
            </p:txBody>
          </p:sp>
          <p:grpSp>
            <p:nvGrpSpPr>
              <p:cNvPr id="2" name="Group 1"/>
              <p:cNvGrpSpPr/>
              <p:nvPr/>
            </p:nvGrpSpPr>
            <p:grpSpPr>
              <a:xfrm>
                <a:off x="685801" y="762000"/>
                <a:ext cx="8078787" cy="5791200"/>
                <a:chOff x="685801" y="762000"/>
                <a:chExt cx="8078787" cy="5791200"/>
              </a:xfrm>
            </p:grpSpPr>
            <p:sp>
              <p:nvSpPr>
                <p:cNvPr id="17444" name="Line 24"/>
                <p:cNvSpPr>
                  <a:spLocks noChangeShapeType="1"/>
                </p:cNvSpPr>
                <p:nvPr/>
              </p:nvSpPr>
              <p:spPr bwMode="auto">
                <a:xfrm>
                  <a:off x="1420092" y="762000"/>
                  <a:ext cx="1588" cy="5791200"/>
                </a:xfrm>
                <a:prstGeom prst="line">
                  <a:avLst/>
                </a:prstGeom>
                <a:noFill/>
                <a:ln w="9525">
                  <a:solidFill>
                    <a:srgbClr val="C0C0C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17445" name="Line 25"/>
                <p:cNvSpPr>
                  <a:spLocks noChangeShapeType="1"/>
                </p:cNvSpPr>
                <p:nvPr/>
              </p:nvSpPr>
              <p:spPr bwMode="auto">
                <a:xfrm>
                  <a:off x="7294420" y="762000"/>
                  <a:ext cx="1588" cy="5791200"/>
                </a:xfrm>
                <a:prstGeom prst="line">
                  <a:avLst/>
                </a:prstGeom>
                <a:noFill/>
                <a:ln w="9525">
                  <a:solidFill>
                    <a:srgbClr val="C0C0C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17449" name="Line 29"/>
                <p:cNvSpPr>
                  <a:spLocks noChangeShapeType="1"/>
                </p:cNvSpPr>
                <p:nvPr/>
              </p:nvSpPr>
              <p:spPr bwMode="auto">
                <a:xfrm>
                  <a:off x="685801" y="762000"/>
                  <a:ext cx="1588" cy="5791200"/>
                </a:xfrm>
                <a:prstGeom prst="line">
                  <a:avLst/>
                </a:prstGeom>
                <a:noFill/>
                <a:ln w="9525">
                  <a:solidFill>
                    <a:srgbClr val="C0C0C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17450" name="Line 30"/>
                <p:cNvSpPr>
                  <a:spLocks noChangeShapeType="1"/>
                </p:cNvSpPr>
                <p:nvPr/>
              </p:nvSpPr>
              <p:spPr bwMode="auto">
                <a:xfrm>
                  <a:off x="2154383" y="762000"/>
                  <a:ext cx="1588" cy="5791200"/>
                </a:xfrm>
                <a:prstGeom prst="line">
                  <a:avLst/>
                </a:prstGeom>
                <a:noFill/>
                <a:ln w="9525">
                  <a:solidFill>
                    <a:srgbClr val="C0C0C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17451" name="Line 31"/>
                <p:cNvSpPr>
                  <a:spLocks noChangeShapeType="1"/>
                </p:cNvSpPr>
                <p:nvPr/>
              </p:nvSpPr>
              <p:spPr bwMode="auto">
                <a:xfrm>
                  <a:off x="8028711" y="762000"/>
                  <a:ext cx="1588" cy="5791200"/>
                </a:xfrm>
                <a:prstGeom prst="line">
                  <a:avLst/>
                </a:prstGeom>
                <a:noFill/>
                <a:ln w="9525">
                  <a:solidFill>
                    <a:srgbClr val="C0C0C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17452" name="Line 32"/>
                <p:cNvSpPr>
                  <a:spLocks noChangeShapeType="1"/>
                </p:cNvSpPr>
                <p:nvPr/>
              </p:nvSpPr>
              <p:spPr bwMode="auto">
                <a:xfrm>
                  <a:off x="2888674" y="762000"/>
                  <a:ext cx="1588" cy="5791200"/>
                </a:xfrm>
                <a:prstGeom prst="line">
                  <a:avLst/>
                </a:prstGeom>
                <a:noFill/>
                <a:ln w="9525">
                  <a:solidFill>
                    <a:srgbClr val="C0C0C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17453" name="Line 33"/>
                <p:cNvSpPr>
                  <a:spLocks noChangeShapeType="1"/>
                </p:cNvSpPr>
                <p:nvPr/>
              </p:nvSpPr>
              <p:spPr bwMode="auto">
                <a:xfrm>
                  <a:off x="3622965" y="762000"/>
                  <a:ext cx="1588" cy="5791200"/>
                </a:xfrm>
                <a:prstGeom prst="line">
                  <a:avLst/>
                </a:prstGeom>
                <a:noFill/>
                <a:ln w="9525">
                  <a:solidFill>
                    <a:srgbClr val="C0C0C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17454" name="Line 34"/>
                <p:cNvSpPr>
                  <a:spLocks noChangeShapeType="1"/>
                </p:cNvSpPr>
                <p:nvPr/>
              </p:nvSpPr>
              <p:spPr bwMode="auto">
                <a:xfrm>
                  <a:off x="4357256" y="762000"/>
                  <a:ext cx="1588" cy="5791200"/>
                </a:xfrm>
                <a:prstGeom prst="line">
                  <a:avLst/>
                </a:prstGeom>
                <a:noFill/>
                <a:ln w="9525">
                  <a:solidFill>
                    <a:srgbClr val="C0C0C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17455" name="Line 35"/>
                <p:cNvSpPr>
                  <a:spLocks noChangeShapeType="1"/>
                </p:cNvSpPr>
                <p:nvPr/>
              </p:nvSpPr>
              <p:spPr bwMode="auto">
                <a:xfrm>
                  <a:off x="5091547" y="762000"/>
                  <a:ext cx="1588" cy="5791200"/>
                </a:xfrm>
                <a:prstGeom prst="line">
                  <a:avLst/>
                </a:prstGeom>
                <a:noFill/>
                <a:ln w="9525">
                  <a:solidFill>
                    <a:srgbClr val="C0C0C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17456" name="Line 36"/>
                <p:cNvSpPr>
                  <a:spLocks noChangeShapeType="1"/>
                </p:cNvSpPr>
                <p:nvPr/>
              </p:nvSpPr>
              <p:spPr bwMode="auto">
                <a:xfrm>
                  <a:off x="6560129" y="762000"/>
                  <a:ext cx="1588" cy="5791200"/>
                </a:xfrm>
                <a:prstGeom prst="line">
                  <a:avLst/>
                </a:prstGeom>
                <a:noFill/>
                <a:ln w="9525">
                  <a:solidFill>
                    <a:srgbClr val="C0C0C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17458" name="Line 51"/>
                <p:cNvSpPr>
                  <a:spLocks noChangeShapeType="1"/>
                </p:cNvSpPr>
                <p:nvPr/>
              </p:nvSpPr>
              <p:spPr bwMode="auto">
                <a:xfrm>
                  <a:off x="8763000" y="762000"/>
                  <a:ext cx="1588" cy="5791200"/>
                </a:xfrm>
                <a:prstGeom prst="line">
                  <a:avLst/>
                </a:prstGeom>
                <a:noFill/>
                <a:ln w="9525">
                  <a:solidFill>
                    <a:srgbClr val="C0C0C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85" name="Line 36"/>
                <p:cNvSpPr>
                  <a:spLocks noChangeShapeType="1"/>
                </p:cNvSpPr>
                <p:nvPr/>
              </p:nvSpPr>
              <p:spPr bwMode="auto">
                <a:xfrm>
                  <a:off x="5825838" y="762000"/>
                  <a:ext cx="1588" cy="5791200"/>
                </a:xfrm>
                <a:prstGeom prst="line">
                  <a:avLst/>
                </a:prstGeom>
                <a:noFill/>
                <a:ln w="9525">
                  <a:solidFill>
                    <a:srgbClr val="C0C0C0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Microsoft Sans Serif"/>
                    <a:cs typeface="Microsoft Sans Serif"/>
                  </a:endParaRPr>
                </a:p>
              </p:txBody>
            </p:sp>
          </p:grpSp>
        </p:grpSp>
      </p:grpSp>
      <p:grpSp>
        <p:nvGrpSpPr>
          <p:cNvPr id="9" name="Group 8"/>
          <p:cNvGrpSpPr/>
          <p:nvPr/>
        </p:nvGrpSpPr>
        <p:grpSpPr>
          <a:xfrm>
            <a:off x="609601" y="762000"/>
            <a:ext cx="3657599" cy="4113211"/>
            <a:chOff x="609601" y="762000"/>
            <a:chExt cx="3657599" cy="4113211"/>
          </a:xfrm>
        </p:grpSpPr>
        <p:sp>
          <p:nvSpPr>
            <p:cNvPr id="17485" name="Line 1"/>
            <p:cNvSpPr>
              <a:spLocks noChangeShapeType="1"/>
            </p:cNvSpPr>
            <p:nvPr/>
          </p:nvSpPr>
          <p:spPr bwMode="auto">
            <a:xfrm rot="10800000" flipH="1">
              <a:off x="3352800" y="4038600"/>
              <a:ext cx="914400" cy="152400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Microsoft Sans Serif"/>
                <a:cs typeface="Microsoft Sans Serif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609601" y="762000"/>
              <a:ext cx="2743201" cy="4113211"/>
              <a:chOff x="609601" y="762000"/>
              <a:chExt cx="2743201" cy="4113211"/>
            </a:xfrm>
          </p:grpSpPr>
          <p:pic>
            <p:nvPicPr>
              <p:cNvPr id="17487" name="Picture 2"/>
              <p:cNvPicPr>
                <a:picLocks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9601" y="762000"/>
                <a:ext cx="2301876" cy="1827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492" name="Rectangle 4"/>
              <p:cNvSpPr>
                <a:spLocks/>
              </p:cNvSpPr>
              <p:nvPr/>
            </p:nvSpPr>
            <p:spPr bwMode="auto">
              <a:xfrm>
                <a:off x="777816" y="2580437"/>
                <a:ext cx="2041584" cy="170687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9" bIns="0" anchor="ctr">
                <a:spAutoFit/>
              </a:bodyPr>
              <a:lstStyle/>
              <a:p>
                <a:pPr marL="39688">
                  <a:spcBef>
                    <a:spcPts val="150"/>
                  </a:spcBef>
                </a:pPr>
                <a:r>
                  <a:rPr lang="en-US" sz="1400" dirty="0" smtClean="0">
                    <a:solidFill>
                      <a:schemeClr val="tx1"/>
                    </a:solidFill>
                    <a:latin typeface="Microsoft Sans Serif"/>
                    <a:cs typeface="Microsoft Sans Serif"/>
                  </a:rPr>
                  <a:t>Process Improvement</a:t>
                </a:r>
              </a:p>
              <a:p>
                <a:pPr marL="39688">
                  <a:spcBef>
                    <a:spcPts val="150"/>
                  </a:spcBef>
                </a:pPr>
                <a:r>
                  <a:rPr lang="en-US" sz="1000" dirty="0" smtClean="0">
                    <a:solidFill>
                      <a:schemeClr val="tx1"/>
                    </a:solidFill>
                    <a:latin typeface="Microsoft Sans Serif"/>
                    <a:cs typeface="Microsoft Sans Serif"/>
                  </a:rPr>
                  <a:t>Substrate </a:t>
                </a:r>
                <a:r>
                  <a:rPr lang="en-US" sz="1000" dirty="0">
                    <a:solidFill>
                      <a:schemeClr val="tx1"/>
                    </a:solidFill>
                    <a:latin typeface="Microsoft Sans Serif"/>
                    <a:cs typeface="Microsoft Sans Serif"/>
                  </a:rPr>
                  <a:t>Removal</a:t>
                </a:r>
              </a:p>
              <a:p>
                <a:pPr marL="39688">
                  <a:spcBef>
                    <a:spcPts val="100"/>
                  </a:spcBef>
                  <a:buClr>
                    <a:srgbClr val="000000"/>
                  </a:buClr>
                  <a:buSzPct val="100000"/>
                  <a:buFont typeface="Arial" charset="0"/>
                  <a:buChar char="•"/>
                </a:pPr>
                <a:r>
                  <a:rPr lang="en-US" sz="1000" dirty="0">
                    <a:solidFill>
                      <a:schemeClr val="tx1"/>
                    </a:solidFill>
                    <a:latin typeface="Microsoft Sans Serif"/>
                    <a:cs typeface="Microsoft Sans Serif"/>
                  </a:rPr>
                  <a:t>Higher quantum efficiency in IR</a:t>
                </a:r>
              </a:p>
              <a:p>
                <a:pPr marL="39688">
                  <a:spcBef>
                    <a:spcPts val="100"/>
                  </a:spcBef>
                  <a:buClr>
                    <a:srgbClr val="000000"/>
                  </a:buClr>
                  <a:buSzPct val="100000"/>
                  <a:buFont typeface="Arial" charset="0"/>
                  <a:buChar char="•"/>
                </a:pPr>
                <a:r>
                  <a:rPr lang="en-US" sz="1000" dirty="0">
                    <a:solidFill>
                      <a:schemeClr val="tx1"/>
                    </a:solidFill>
                    <a:latin typeface="Microsoft Sans Serif"/>
                    <a:cs typeface="Microsoft Sans Serif"/>
                  </a:rPr>
                  <a:t>Visible response (with high QE)</a:t>
                </a:r>
              </a:p>
              <a:p>
                <a:pPr marL="39688">
                  <a:spcBef>
                    <a:spcPts val="100"/>
                  </a:spcBef>
                  <a:buClr>
                    <a:srgbClr val="000000"/>
                  </a:buClr>
                  <a:buSzPct val="100000"/>
                  <a:buFont typeface="Arial" charset="0"/>
                  <a:buChar char="•"/>
                </a:pPr>
                <a:r>
                  <a:rPr lang="en-US" sz="1000" dirty="0">
                    <a:solidFill>
                      <a:schemeClr val="tx1"/>
                    </a:solidFill>
                    <a:latin typeface="Microsoft Sans Serif"/>
                    <a:cs typeface="Microsoft Sans Serif"/>
                  </a:rPr>
                  <a:t>Less susceptible to cosmic rays</a:t>
                </a:r>
              </a:p>
              <a:p>
                <a:pPr marL="39688">
                  <a:spcBef>
                    <a:spcPts val="100"/>
                  </a:spcBef>
                  <a:buClr>
                    <a:srgbClr val="000000"/>
                  </a:buClr>
                  <a:buSzPct val="100000"/>
                  <a:buFont typeface="Arial" charset="0"/>
                  <a:buChar char="•"/>
                </a:pPr>
                <a:r>
                  <a:rPr lang="en-US" sz="1000" dirty="0">
                    <a:solidFill>
                      <a:schemeClr val="tx1"/>
                    </a:solidFill>
                    <a:latin typeface="Microsoft Sans Serif"/>
                    <a:cs typeface="Microsoft Sans Serif"/>
                  </a:rPr>
                  <a:t>Eliminates fringing in the substrate</a:t>
                </a:r>
              </a:p>
              <a:p>
                <a:pPr marL="39688">
                  <a:spcBef>
                    <a:spcPts val="50"/>
                  </a:spcBef>
                  <a:buClr>
                    <a:srgbClr val="000000"/>
                  </a:buClr>
                  <a:buSzPct val="100000"/>
                  <a:buFont typeface="Arial" charset="0"/>
                  <a:buChar char="•"/>
                </a:pPr>
                <a:endParaRPr lang="en-US" sz="500" dirty="0">
                  <a:solidFill>
                    <a:schemeClr val="tx1"/>
                  </a:solidFill>
                  <a:latin typeface="Microsoft Sans Serif"/>
                  <a:cs typeface="Microsoft Sans Serif"/>
                </a:endParaRPr>
              </a:p>
              <a:p>
                <a:pPr marL="39688">
                  <a:spcBef>
                    <a:spcPts val="150"/>
                  </a:spcBef>
                </a:pPr>
                <a:r>
                  <a:rPr lang="en-US" sz="1400" dirty="0">
                    <a:solidFill>
                      <a:schemeClr val="tx1"/>
                    </a:solidFill>
                    <a:latin typeface="Microsoft Sans Serif"/>
                    <a:cs typeface="Microsoft Sans Serif"/>
                  </a:rPr>
                  <a:t>Reliability </a:t>
                </a:r>
                <a:r>
                  <a:rPr lang="en-US" sz="1400" dirty="0" smtClean="0">
                    <a:solidFill>
                      <a:schemeClr val="tx1"/>
                    </a:solidFill>
                    <a:latin typeface="Microsoft Sans Serif"/>
                    <a:cs typeface="Microsoft Sans Serif"/>
                  </a:rPr>
                  <a:t>Improvement</a:t>
                </a:r>
                <a:endParaRPr lang="en-US" sz="1400" dirty="0">
                  <a:solidFill>
                    <a:schemeClr val="tx1"/>
                  </a:solidFill>
                  <a:latin typeface="Microsoft Sans Serif"/>
                  <a:cs typeface="Microsoft Sans Serif"/>
                </a:endParaRPr>
              </a:p>
              <a:p>
                <a:pPr marL="39688">
                  <a:spcBef>
                    <a:spcPts val="100"/>
                  </a:spcBef>
                  <a:buClr>
                    <a:srgbClr val="000000"/>
                  </a:buClr>
                  <a:buSzPct val="100000"/>
                  <a:buFont typeface="Arial" charset="0"/>
                  <a:buChar char="•"/>
                </a:pPr>
                <a:r>
                  <a:rPr lang="en-US" sz="1000" dirty="0">
                    <a:solidFill>
                      <a:schemeClr val="tx1"/>
                    </a:solidFill>
                    <a:latin typeface="Microsoft Sans Serif"/>
                    <a:cs typeface="Microsoft Sans Serif"/>
                  </a:rPr>
                  <a:t>Improved Balanced Composite</a:t>
                </a:r>
              </a:p>
              <a:p>
                <a:pPr marL="39688">
                  <a:spcBef>
                    <a:spcPts val="100"/>
                  </a:spcBef>
                </a:pPr>
                <a:r>
                  <a:rPr lang="en-US" sz="1000" dirty="0">
                    <a:solidFill>
                      <a:schemeClr val="tx1"/>
                    </a:solidFill>
                    <a:latin typeface="Microsoft Sans Serif"/>
                    <a:cs typeface="Microsoft Sans Serif"/>
                  </a:rPr>
                  <a:t> </a:t>
                </a:r>
                <a:r>
                  <a:rPr lang="en-US" sz="1000" dirty="0" smtClean="0">
                    <a:solidFill>
                      <a:schemeClr val="tx1"/>
                    </a:solidFill>
                    <a:latin typeface="Microsoft Sans Serif"/>
                    <a:cs typeface="Microsoft Sans Serif"/>
                  </a:rPr>
                  <a:t>Structure </a:t>
                </a:r>
                <a:r>
                  <a:rPr lang="en-US" sz="1000" dirty="0">
                    <a:solidFill>
                      <a:schemeClr val="tx1"/>
                    </a:solidFill>
                    <a:latin typeface="Microsoft Sans Serif"/>
                    <a:cs typeface="Microsoft Sans Serif"/>
                  </a:rPr>
                  <a:t>(BCS)</a:t>
                </a:r>
              </a:p>
            </p:txBody>
          </p:sp>
          <p:sp>
            <p:nvSpPr>
              <p:cNvPr id="17489" name="Line 6"/>
              <p:cNvSpPr>
                <a:spLocks noChangeShapeType="1"/>
              </p:cNvSpPr>
              <p:nvPr/>
            </p:nvSpPr>
            <p:spPr bwMode="auto">
              <a:xfrm>
                <a:off x="2819400" y="3581400"/>
                <a:ext cx="434977" cy="912811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17490" name="Line 7"/>
              <p:cNvSpPr>
                <a:spLocks noChangeShapeType="1"/>
              </p:cNvSpPr>
              <p:nvPr/>
            </p:nvSpPr>
            <p:spPr bwMode="auto">
              <a:xfrm rot="10800000" flipH="1">
                <a:off x="3200402" y="4189411"/>
                <a:ext cx="152400" cy="685800"/>
              </a:xfrm>
              <a:prstGeom prst="line">
                <a:avLst/>
              </a:prstGeom>
              <a:noFill/>
              <a:ln w="28575">
                <a:solidFill>
                  <a:srgbClr val="33CC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Microsoft Sans Serif"/>
                  <a:cs typeface="Microsoft Sans Serif"/>
                </a:endParaRP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2971800" y="2035175"/>
            <a:ext cx="2530475" cy="3211513"/>
            <a:chOff x="2971800" y="2035175"/>
            <a:chExt cx="2530475" cy="3211513"/>
          </a:xfrm>
        </p:grpSpPr>
        <p:sp>
          <p:nvSpPr>
            <p:cNvPr id="17472" name="Line 10"/>
            <p:cNvSpPr>
              <a:spLocks noChangeShapeType="1"/>
            </p:cNvSpPr>
            <p:nvPr/>
          </p:nvSpPr>
          <p:spPr bwMode="auto">
            <a:xfrm rot="10800000" flipH="1">
              <a:off x="4267200" y="3352799"/>
              <a:ext cx="149225" cy="685800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Microsoft Sans Serif"/>
                <a:cs typeface="Microsoft Sans Serif"/>
              </a:endParaRPr>
            </a:p>
          </p:txBody>
        </p:sp>
        <p:sp>
          <p:nvSpPr>
            <p:cNvPr id="17473" name="Line 11"/>
            <p:cNvSpPr>
              <a:spLocks noChangeShapeType="1"/>
            </p:cNvSpPr>
            <p:nvPr/>
          </p:nvSpPr>
          <p:spPr bwMode="auto">
            <a:xfrm rot="10800000" flipH="1">
              <a:off x="4419600" y="3276599"/>
              <a:ext cx="381000" cy="76197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Microsoft Sans Serif"/>
                <a:cs typeface="Microsoft Sans Serif"/>
              </a:endParaRPr>
            </a:p>
          </p:txBody>
        </p:sp>
        <p:grpSp>
          <p:nvGrpSpPr>
            <p:cNvPr id="17474" name="Group 14"/>
            <p:cNvGrpSpPr>
              <a:grpSpLocks/>
            </p:cNvGrpSpPr>
            <p:nvPr/>
          </p:nvGrpSpPr>
          <p:grpSpPr bwMode="auto">
            <a:xfrm>
              <a:off x="2971800" y="2035175"/>
              <a:ext cx="1874838" cy="882650"/>
              <a:chOff x="0" y="-14"/>
              <a:chExt cx="1181" cy="556"/>
            </a:xfrm>
          </p:grpSpPr>
          <p:sp>
            <p:nvSpPr>
              <p:cNvPr id="17483" name="Rectangle 12"/>
              <p:cNvSpPr>
                <a:spLocks/>
              </p:cNvSpPr>
              <p:nvPr/>
            </p:nvSpPr>
            <p:spPr bwMode="auto">
              <a:xfrm>
                <a:off x="0" y="0"/>
                <a:ext cx="1152" cy="52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17484" name="Rectangle 13"/>
              <p:cNvSpPr>
                <a:spLocks/>
              </p:cNvSpPr>
              <p:nvPr/>
            </p:nvSpPr>
            <p:spPr bwMode="auto">
              <a:xfrm>
                <a:off x="0" y="-14"/>
                <a:ext cx="1181" cy="5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9" bIns="0" anchor="ctr">
                <a:spAutoFit/>
              </a:bodyPr>
              <a:lstStyle/>
              <a:p>
                <a:pPr marL="39688">
                  <a:spcBef>
                    <a:spcPts val="150"/>
                  </a:spcBef>
                </a:pPr>
                <a:r>
                  <a:rPr lang="en-US" sz="1400" dirty="0">
                    <a:solidFill>
                      <a:schemeClr val="tx1"/>
                    </a:solidFill>
                    <a:latin typeface="Microsoft Sans Serif"/>
                    <a:cs typeface="Microsoft Sans Serif"/>
                  </a:rPr>
                  <a:t>Process Improvements</a:t>
                </a:r>
              </a:p>
              <a:p>
                <a:pPr marL="39688">
                  <a:spcBef>
                    <a:spcPts val="100"/>
                  </a:spcBef>
                  <a:buClr>
                    <a:srgbClr val="000000"/>
                  </a:buClr>
                  <a:buSzPct val="100000"/>
                  <a:buFont typeface="Arial" charset="0"/>
                  <a:buChar char="•"/>
                </a:pPr>
                <a:r>
                  <a:rPr lang="en-US" sz="1000" dirty="0">
                    <a:solidFill>
                      <a:schemeClr val="tx1"/>
                    </a:solidFill>
                    <a:latin typeface="Microsoft Sans Serif"/>
                    <a:cs typeface="Microsoft Sans Serif"/>
                  </a:rPr>
                  <a:t>Lower dark </a:t>
                </a:r>
                <a:r>
                  <a:rPr lang="en-US" sz="1000" dirty="0" smtClean="0">
                    <a:solidFill>
                      <a:schemeClr val="tx1"/>
                    </a:solidFill>
                    <a:latin typeface="Microsoft Sans Serif"/>
                    <a:cs typeface="Microsoft Sans Serif"/>
                  </a:rPr>
                  <a:t>current</a:t>
                </a:r>
                <a:endParaRPr lang="en-US" sz="1000" dirty="0">
                  <a:solidFill>
                    <a:schemeClr val="tx1"/>
                  </a:solidFill>
                  <a:latin typeface="Microsoft Sans Serif"/>
                  <a:cs typeface="Microsoft Sans Serif"/>
                </a:endParaRPr>
              </a:p>
              <a:p>
                <a:pPr marL="39688">
                  <a:spcBef>
                    <a:spcPts val="100"/>
                  </a:spcBef>
                  <a:buClr>
                    <a:srgbClr val="000000"/>
                  </a:buClr>
                  <a:buSzPct val="100000"/>
                  <a:buFont typeface="Arial" charset="0"/>
                  <a:buChar char="•"/>
                </a:pPr>
                <a:r>
                  <a:rPr lang="en-US" sz="1000" dirty="0">
                    <a:solidFill>
                      <a:schemeClr val="tx1"/>
                    </a:solidFill>
                    <a:latin typeface="Microsoft Sans Serif"/>
                    <a:cs typeface="Microsoft Sans Serif"/>
                  </a:rPr>
                  <a:t>Eliminate dark current tail</a:t>
                </a:r>
              </a:p>
              <a:p>
                <a:pPr marL="39688">
                  <a:spcBef>
                    <a:spcPts val="100"/>
                  </a:spcBef>
                  <a:buClr>
                    <a:srgbClr val="000000"/>
                  </a:buClr>
                  <a:buSzPct val="100000"/>
                  <a:buFont typeface="Arial" charset="0"/>
                  <a:buChar char="•"/>
                </a:pPr>
                <a:r>
                  <a:rPr lang="en-US" sz="1000" dirty="0">
                    <a:solidFill>
                      <a:schemeClr val="tx1"/>
                    </a:solidFill>
                    <a:latin typeface="Microsoft Sans Serif"/>
                    <a:cs typeface="Microsoft Sans Serif"/>
                  </a:rPr>
                  <a:t>Higher operability</a:t>
                </a:r>
              </a:p>
              <a:p>
                <a:pPr marL="39688">
                  <a:spcBef>
                    <a:spcPts val="100"/>
                  </a:spcBef>
                  <a:buClr>
                    <a:srgbClr val="000000"/>
                  </a:buClr>
                  <a:buSzPct val="100000"/>
                  <a:buFont typeface="Arial" charset="0"/>
                  <a:buChar char="•"/>
                </a:pPr>
                <a:r>
                  <a:rPr lang="en-US" sz="1000" dirty="0">
                    <a:solidFill>
                      <a:schemeClr val="tx1"/>
                    </a:solidFill>
                    <a:latin typeface="Microsoft Sans Serif"/>
                    <a:cs typeface="Microsoft Sans Serif"/>
                  </a:rPr>
                  <a:t>Higher yields</a:t>
                </a:r>
              </a:p>
            </p:txBody>
          </p:sp>
        </p:grpSp>
        <p:grpSp>
          <p:nvGrpSpPr>
            <p:cNvPr id="17475" name="Group 21"/>
            <p:cNvGrpSpPr>
              <a:grpSpLocks/>
            </p:cNvGrpSpPr>
            <p:nvPr/>
          </p:nvGrpSpPr>
          <p:grpSpPr bwMode="auto">
            <a:xfrm>
              <a:off x="3581400" y="4572000"/>
              <a:ext cx="1920875" cy="674688"/>
              <a:chOff x="0" y="0"/>
              <a:chExt cx="1210" cy="425"/>
            </a:xfrm>
          </p:grpSpPr>
          <p:sp>
            <p:nvSpPr>
              <p:cNvPr id="17477" name="Rectangle 15"/>
              <p:cNvSpPr>
                <a:spLocks/>
              </p:cNvSpPr>
              <p:nvPr/>
            </p:nvSpPr>
            <p:spPr bwMode="auto">
              <a:xfrm>
                <a:off x="0" y="0"/>
                <a:ext cx="1210" cy="425"/>
              </a:xfrm>
              <a:prstGeom prst="rect">
                <a:avLst/>
              </a:pr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17478" name="Line 16"/>
              <p:cNvSpPr>
                <a:spLocks noChangeShapeType="1"/>
              </p:cNvSpPr>
              <p:nvPr/>
            </p:nvSpPr>
            <p:spPr bwMode="auto">
              <a:xfrm>
                <a:off x="66" y="36"/>
                <a:ext cx="1" cy="35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17479" name="Line 17"/>
              <p:cNvSpPr>
                <a:spLocks noChangeShapeType="1"/>
              </p:cNvSpPr>
              <p:nvPr/>
            </p:nvSpPr>
            <p:spPr bwMode="auto">
              <a:xfrm>
                <a:off x="60" y="395"/>
                <a:ext cx="1110" cy="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17480" name="Freeform 18"/>
              <p:cNvSpPr>
                <a:spLocks/>
              </p:cNvSpPr>
              <p:nvPr/>
            </p:nvSpPr>
            <p:spPr bwMode="auto">
              <a:xfrm>
                <a:off x="96" y="82"/>
                <a:ext cx="1074" cy="312"/>
              </a:xfrm>
              <a:custGeom>
                <a:avLst/>
                <a:gdLst>
                  <a:gd name="T0" fmla="*/ 0 w 21600"/>
                  <a:gd name="T1" fmla="*/ 5 h 21000"/>
                  <a:gd name="T2" fmla="*/ 4 w 21600"/>
                  <a:gd name="T3" fmla="*/ 5 h 21000"/>
                  <a:gd name="T4" fmla="*/ 6 w 21600"/>
                  <a:gd name="T5" fmla="*/ 4 h 21000"/>
                  <a:gd name="T6" fmla="*/ 8 w 21600"/>
                  <a:gd name="T7" fmla="*/ 3 h 21000"/>
                  <a:gd name="T8" fmla="*/ 8 w 21600"/>
                  <a:gd name="T9" fmla="*/ 2 h 21000"/>
                  <a:gd name="T10" fmla="*/ 9 w 21600"/>
                  <a:gd name="T11" fmla="*/ 1 h 21000"/>
                  <a:gd name="T12" fmla="*/ 10 w 21600"/>
                  <a:gd name="T13" fmla="*/ 0 h 21000"/>
                  <a:gd name="T14" fmla="*/ 11 w 21600"/>
                  <a:gd name="T15" fmla="*/ 0 h 21000"/>
                  <a:gd name="T16" fmla="*/ 11 w 21600"/>
                  <a:gd name="T17" fmla="*/ 1 h 21000"/>
                  <a:gd name="T18" fmla="*/ 12 w 21600"/>
                  <a:gd name="T19" fmla="*/ 2 h 21000"/>
                  <a:gd name="T20" fmla="*/ 13 w 21600"/>
                  <a:gd name="T21" fmla="*/ 4 h 21000"/>
                  <a:gd name="T22" fmla="*/ 15 w 21600"/>
                  <a:gd name="T23" fmla="*/ 4 h 21000"/>
                  <a:gd name="T24" fmla="*/ 18 w 21600"/>
                  <a:gd name="T25" fmla="*/ 4 h 21000"/>
                  <a:gd name="T26" fmla="*/ 26 w 21600"/>
                  <a:gd name="T27" fmla="*/ 4 h 21000"/>
                  <a:gd name="T28" fmla="*/ 46 w 21600"/>
                  <a:gd name="T29" fmla="*/ 5 h 21000"/>
                  <a:gd name="T30" fmla="*/ 53 w 21600"/>
                  <a:gd name="T31" fmla="*/ 5 h 2100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1600" h="21000">
                    <a:moveTo>
                      <a:pt x="0" y="20990"/>
                    </a:moveTo>
                    <a:cubicBezTo>
                      <a:pt x="282" y="20923"/>
                      <a:pt x="1287" y="21192"/>
                      <a:pt x="1709" y="20654"/>
                    </a:cubicBezTo>
                    <a:cubicBezTo>
                      <a:pt x="2132" y="20048"/>
                      <a:pt x="2353" y="18770"/>
                      <a:pt x="2574" y="17491"/>
                    </a:cubicBezTo>
                    <a:cubicBezTo>
                      <a:pt x="2796" y="16280"/>
                      <a:pt x="2916" y="14732"/>
                      <a:pt x="3037" y="13185"/>
                    </a:cubicBezTo>
                    <a:cubicBezTo>
                      <a:pt x="3178" y="11570"/>
                      <a:pt x="3298" y="9618"/>
                      <a:pt x="3399" y="8138"/>
                    </a:cubicBezTo>
                    <a:cubicBezTo>
                      <a:pt x="3479" y="6590"/>
                      <a:pt x="3540" y="5177"/>
                      <a:pt x="3620" y="3899"/>
                    </a:cubicBezTo>
                    <a:cubicBezTo>
                      <a:pt x="3701" y="2687"/>
                      <a:pt x="3761" y="1207"/>
                      <a:pt x="3861" y="669"/>
                    </a:cubicBezTo>
                    <a:cubicBezTo>
                      <a:pt x="3962" y="63"/>
                      <a:pt x="4143" y="-408"/>
                      <a:pt x="4264" y="534"/>
                    </a:cubicBezTo>
                    <a:cubicBezTo>
                      <a:pt x="4384" y="1476"/>
                      <a:pt x="4525" y="4706"/>
                      <a:pt x="4606" y="6321"/>
                    </a:cubicBezTo>
                    <a:cubicBezTo>
                      <a:pt x="4686" y="8003"/>
                      <a:pt x="4666" y="8743"/>
                      <a:pt x="4787" y="10426"/>
                    </a:cubicBezTo>
                    <a:cubicBezTo>
                      <a:pt x="4887" y="12108"/>
                      <a:pt x="5048" y="15069"/>
                      <a:pt x="5249" y="16482"/>
                    </a:cubicBezTo>
                    <a:cubicBezTo>
                      <a:pt x="5450" y="17895"/>
                      <a:pt x="5631" y="18231"/>
                      <a:pt x="5973" y="18770"/>
                    </a:cubicBezTo>
                    <a:cubicBezTo>
                      <a:pt x="6315" y="19308"/>
                      <a:pt x="6577" y="19442"/>
                      <a:pt x="7341" y="19644"/>
                    </a:cubicBezTo>
                    <a:cubicBezTo>
                      <a:pt x="8105" y="19846"/>
                      <a:pt x="8688" y="19779"/>
                      <a:pt x="10559" y="19846"/>
                    </a:cubicBezTo>
                    <a:cubicBezTo>
                      <a:pt x="12429" y="19913"/>
                      <a:pt x="16793" y="20048"/>
                      <a:pt x="18623" y="20183"/>
                    </a:cubicBezTo>
                    <a:cubicBezTo>
                      <a:pt x="20454" y="20317"/>
                      <a:pt x="20977" y="20586"/>
                      <a:pt x="21600" y="20654"/>
                    </a:cubicBezTo>
                  </a:path>
                </a:pathLst>
              </a:custGeom>
              <a:noFill/>
              <a:ln w="1905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17481" name="Rectangle 19"/>
              <p:cNvSpPr>
                <a:spLocks/>
              </p:cNvSpPr>
              <p:nvPr/>
            </p:nvSpPr>
            <p:spPr bwMode="auto">
              <a:xfrm>
                <a:off x="538" y="17"/>
                <a:ext cx="487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57150">
                    <a:solidFill>
                      <a:srgbClr val="FF99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 algn="ctr"/>
                <a:r>
                  <a:rPr lang="en-US" sz="1000">
                    <a:solidFill>
                      <a:schemeClr val="tx1"/>
                    </a:solidFill>
                    <a:latin typeface="Microsoft Sans Serif"/>
                    <a:cs typeface="Microsoft Sans Serif"/>
                    <a:sym typeface="Arial Narrow" charset="0"/>
                  </a:rPr>
                  <a:t>Dark Current</a:t>
                </a:r>
              </a:p>
              <a:p>
                <a:pPr marL="39688" algn="ctr"/>
                <a:r>
                  <a:rPr lang="en-US" sz="800">
                    <a:solidFill>
                      <a:schemeClr val="tx1"/>
                    </a:solidFill>
                    <a:latin typeface="Microsoft Sans Serif"/>
                    <a:cs typeface="Microsoft Sans Serif"/>
                    <a:sym typeface="Arial Narrow" charset="0"/>
                  </a:rPr>
                  <a:t>Lowered mean</a:t>
                </a:r>
              </a:p>
              <a:p>
                <a:pPr marL="39688" algn="ctr"/>
                <a:r>
                  <a:rPr lang="en-US" sz="800">
                    <a:solidFill>
                      <a:schemeClr val="tx1"/>
                    </a:solidFill>
                    <a:latin typeface="Microsoft Sans Serif"/>
                    <a:cs typeface="Microsoft Sans Serif"/>
                    <a:sym typeface="Arial Narrow" charset="0"/>
                  </a:rPr>
                  <a:t>Eliminated tail</a:t>
                </a:r>
              </a:p>
            </p:txBody>
          </p:sp>
          <p:sp>
            <p:nvSpPr>
              <p:cNvPr id="17482" name="Freeform 20"/>
              <p:cNvSpPr>
                <a:spLocks/>
              </p:cNvSpPr>
              <p:nvPr/>
            </p:nvSpPr>
            <p:spPr bwMode="auto">
              <a:xfrm>
                <a:off x="83" y="64"/>
                <a:ext cx="336" cy="326"/>
              </a:xfrm>
              <a:custGeom>
                <a:avLst/>
                <a:gdLst>
                  <a:gd name="T0" fmla="*/ 0 w 21600"/>
                  <a:gd name="T1" fmla="*/ 5 h 21438"/>
                  <a:gd name="T2" fmla="*/ 1 w 21600"/>
                  <a:gd name="T3" fmla="*/ 5 h 21438"/>
                  <a:gd name="T4" fmla="*/ 1 w 21600"/>
                  <a:gd name="T5" fmla="*/ 5 h 21438"/>
                  <a:gd name="T6" fmla="*/ 1 w 21600"/>
                  <a:gd name="T7" fmla="*/ 5 h 21438"/>
                  <a:gd name="T8" fmla="*/ 2 w 21600"/>
                  <a:gd name="T9" fmla="*/ 4 h 21438"/>
                  <a:gd name="T10" fmla="*/ 2 w 21600"/>
                  <a:gd name="T11" fmla="*/ 3 h 21438"/>
                  <a:gd name="T12" fmla="*/ 2 w 21600"/>
                  <a:gd name="T13" fmla="*/ 2 h 21438"/>
                  <a:gd name="T14" fmla="*/ 2 w 21600"/>
                  <a:gd name="T15" fmla="*/ 1 h 21438"/>
                  <a:gd name="T16" fmla="*/ 3 w 21600"/>
                  <a:gd name="T17" fmla="*/ 0 h 21438"/>
                  <a:gd name="T18" fmla="*/ 3 w 21600"/>
                  <a:gd name="T19" fmla="*/ 0 h 21438"/>
                  <a:gd name="T20" fmla="*/ 3 w 21600"/>
                  <a:gd name="T21" fmla="*/ 0 h 21438"/>
                  <a:gd name="T22" fmla="*/ 3 w 21600"/>
                  <a:gd name="T23" fmla="*/ 0 h 21438"/>
                  <a:gd name="T24" fmla="*/ 3 w 21600"/>
                  <a:gd name="T25" fmla="*/ 0 h 21438"/>
                  <a:gd name="T26" fmla="*/ 3 w 21600"/>
                  <a:gd name="T27" fmla="*/ 1 h 21438"/>
                  <a:gd name="T28" fmla="*/ 3 w 21600"/>
                  <a:gd name="T29" fmla="*/ 2 h 21438"/>
                  <a:gd name="T30" fmla="*/ 4 w 21600"/>
                  <a:gd name="T31" fmla="*/ 4 h 21438"/>
                  <a:gd name="T32" fmla="*/ 4 w 21600"/>
                  <a:gd name="T33" fmla="*/ 4 h 21438"/>
                  <a:gd name="T34" fmla="*/ 4 w 21600"/>
                  <a:gd name="T35" fmla="*/ 5 h 21438"/>
                  <a:gd name="T36" fmla="*/ 4 w 21600"/>
                  <a:gd name="T37" fmla="*/ 5 h 21438"/>
                  <a:gd name="T38" fmla="*/ 5 w 21600"/>
                  <a:gd name="T39" fmla="*/ 5 h 21438"/>
                  <a:gd name="T40" fmla="*/ 5 w 21600"/>
                  <a:gd name="T41" fmla="*/ 5 h 214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1600" h="21438">
                    <a:moveTo>
                      <a:pt x="0" y="21350"/>
                    </a:moveTo>
                    <a:cubicBezTo>
                      <a:pt x="836" y="21350"/>
                      <a:pt x="1671" y="21350"/>
                      <a:pt x="2250" y="21350"/>
                    </a:cubicBezTo>
                    <a:cubicBezTo>
                      <a:pt x="2764" y="21350"/>
                      <a:pt x="2764" y="21547"/>
                      <a:pt x="3343" y="21350"/>
                    </a:cubicBezTo>
                    <a:cubicBezTo>
                      <a:pt x="3857" y="21087"/>
                      <a:pt x="5014" y="20562"/>
                      <a:pt x="5529" y="19971"/>
                    </a:cubicBezTo>
                    <a:cubicBezTo>
                      <a:pt x="6107" y="19446"/>
                      <a:pt x="6171" y="19183"/>
                      <a:pt x="6686" y="18002"/>
                    </a:cubicBezTo>
                    <a:cubicBezTo>
                      <a:pt x="7136" y="16820"/>
                      <a:pt x="7907" y="14522"/>
                      <a:pt x="8293" y="12749"/>
                    </a:cubicBezTo>
                    <a:cubicBezTo>
                      <a:pt x="8743" y="10911"/>
                      <a:pt x="8936" y="8745"/>
                      <a:pt x="9257" y="7169"/>
                    </a:cubicBezTo>
                    <a:cubicBezTo>
                      <a:pt x="9514" y="5593"/>
                      <a:pt x="9707" y="4214"/>
                      <a:pt x="9964" y="3230"/>
                    </a:cubicBezTo>
                    <a:cubicBezTo>
                      <a:pt x="10221" y="2179"/>
                      <a:pt x="10543" y="1457"/>
                      <a:pt x="10736" y="997"/>
                    </a:cubicBezTo>
                    <a:cubicBezTo>
                      <a:pt x="10864" y="538"/>
                      <a:pt x="10800" y="472"/>
                      <a:pt x="10929" y="341"/>
                    </a:cubicBezTo>
                    <a:cubicBezTo>
                      <a:pt x="10993" y="144"/>
                      <a:pt x="11121" y="-53"/>
                      <a:pt x="11250" y="13"/>
                    </a:cubicBezTo>
                    <a:cubicBezTo>
                      <a:pt x="11443" y="78"/>
                      <a:pt x="11829" y="341"/>
                      <a:pt x="12021" y="669"/>
                    </a:cubicBezTo>
                    <a:cubicBezTo>
                      <a:pt x="12214" y="997"/>
                      <a:pt x="12407" y="1391"/>
                      <a:pt x="12600" y="1982"/>
                    </a:cubicBezTo>
                    <a:cubicBezTo>
                      <a:pt x="12729" y="2573"/>
                      <a:pt x="12729" y="2704"/>
                      <a:pt x="12921" y="4149"/>
                    </a:cubicBezTo>
                    <a:cubicBezTo>
                      <a:pt x="13114" y="5593"/>
                      <a:pt x="13564" y="8548"/>
                      <a:pt x="13886" y="10517"/>
                    </a:cubicBezTo>
                    <a:cubicBezTo>
                      <a:pt x="14143" y="12487"/>
                      <a:pt x="14464" y="14391"/>
                      <a:pt x="14786" y="15835"/>
                    </a:cubicBezTo>
                    <a:cubicBezTo>
                      <a:pt x="15107" y="17280"/>
                      <a:pt x="15429" y="18396"/>
                      <a:pt x="15686" y="19183"/>
                    </a:cubicBezTo>
                    <a:cubicBezTo>
                      <a:pt x="16007" y="19906"/>
                      <a:pt x="16200" y="20168"/>
                      <a:pt x="16457" y="20431"/>
                    </a:cubicBezTo>
                    <a:cubicBezTo>
                      <a:pt x="16714" y="20759"/>
                      <a:pt x="16907" y="20825"/>
                      <a:pt x="17357" y="20956"/>
                    </a:cubicBezTo>
                    <a:cubicBezTo>
                      <a:pt x="17807" y="21087"/>
                      <a:pt x="18321" y="21153"/>
                      <a:pt x="19029" y="21219"/>
                    </a:cubicBezTo>
                    <a:cubicBezTo>
                      <a:pt x="19736" y="21284"/>
                      <a:pt x="21150" y="21350"/>
                      <a:pt x="21600" y="21350"/>
                    </a:cubicBezTo>
                  </a:path>
                </a:pathLst>
              </a:custGeom>
              <a:noFill/>
              <a:ln w="22225" cap="flat">
                <a:solidFill>
                  <a:srgbClr val="008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Microsoft Sans Serif"/>
                  <a:cs typeface="Microsoft Sans Serif"/>
                </a:endParaRPr>
              </a:p>
            </p:txBody>
          </p:sp>
        </p:grpSp>
        <p:sp>
          <p:nvSpPr>
            <p:cNvPr id="17476" name="Line 22"/>
            <p:cNvSpPr>
              <a:spLocks noChangeShapeType="1"/>
            </p:cNvSpPr>
            <p:nvPr/>
          </p:nvSpPr>
          <p:spPr bwMode="auto">
            <a:xfrm>
              <a:off x="3962400" y="2971799"/>
              <a:ext cx="304800" cy="68580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Microsoft Sans Serif"/>
                <a:cs typeface="Microsoft Sans Serif"/>
              </a:endParaRPr>
            </a:p>
          </p:txBody>
        </p:sp>
      </p:grpSp>
      <p:sp>
        <p:nvSpPr>
          <p:cNvPr id="17448" name="Line 28"/>
          <p:cNvSpPr>
            <a:spLocks noChangeShapeType="1"/>
          </p:cNvSpPr>
          <p:nvPr/>
        </p:nvSpPr>
        <p:spPr bwMode="auto">
          <a:xfrm rot="10800000" flipH="1">
            <a:off x="838201" y="4876800"/>
            <a:ext cx="2362200" cy="30480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>
              <a:latin typeface="Microsoft Sans Serif"/>
              <a:cs typeface="Microsoft Sans Serif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267200" y="1771650"/>
            <a:ext cx="3276600" cy="1047750"/>
            <a:chOff x="5257800" y="1701800"/>
            <a:chExt cx="3276600" cy="1047750"/>
          </a:xfrm>
        </p:grpSpPr>
        <p:sp>
          <p:nvSpPr>
            <p:cNvPr id="17439" name="Line 54"/>
            <p:cNvSpPr>
              <a:spLocks noChangeShapeType="1"/>
            </p:cNvSpPr>
            <p:nvPr/>
          </p:nvSpPr>
          <p:spPr bwMode="auto">
            <a:xfrm rot="10800000" flipH="1">
              <a:off x="6324600" y="2139950"/>
              <a:ext cx="2209800" cy="298450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Microsoft Sans Serif"/>
                <a:cs typeface="Microsoft Sans Serif"/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5257800" y="1701800"/>
              <a:ext cx="2435225" cy="1047750"/>
              <a:chOff x="5257800" y="1701800"/>
              <a:chExt cx="2435225" cy="1047750"/>
            </a:xfrm>
          </p:grpSpPr>
          <p:sp>
            <p:nvSpPr>
              <p:cNvPr id="17438" name="Line 53"/>
              <p:cNvSpPr>
                <a:spLocks noChangeShapeType="1"/>
              </p:cNvSpPr>
              <p:nvPr/>
            </p:nvSpPr>
            <p:spPr bwMode="auto">
              <a:xfrm rot="10800000" flipH="1">
                <a:off x="6242050" y="2430462"/>
                <a:ext cx="84138" cy="319088"/>
              </a:xfrm>
              <a:prstGeom prst="line">
                <a:avLst/>
              </a:prstGeom>
              <a:noFill/>
              <a:ln w="28575">
                <a:solidFill>
                  <a:srgbClr val="33CC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Microsoft Sans Serif"/>
                  <a:cs typeface="Microsoft Sans Serif"/>
                </a:endParaRPr>
              </a:p>
            </p:txBody>
          </p:sp>
          <p:grpSp>
            <p:nvGrpSpPr>
              <p:cNvPr id="17440" name="Group 57"/>
              <p:cNvGrpSpPr>
                <a:grpSpLocks/>
              </p:cNvGrpSpPr>
              <p:nvPr/>
            </p:nvGrpSpPr>
            <p:grpSpPr bwMode="auto">
              <a:xfrm>
                <a:off x="5257800" y="1701800"/>
                <a:ext cx="2435225" cy="369888"/>
                <a:chOff x="0" y="-8"/>
                <a:chExt cx="1534" cy="233"/>
              </a:xfrm>
            </p:grpSpPr>
            <p:sp>
              <p:nvSpPr>
                <p:cNvPr id="17442" name="Rectangle 55"/>
                <p:cNvSpPr>
                  <a:spLocks/>
                </p:cNvSpPr>
                <p:nvPr/>
              </p:nvSpPr>
              <p:spPr bwMode="auto">
                <a:xfrm>
                  <a:off x="0" y="12"/>
                  <a:ext cx="864" cy="19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17443" name="Rectangle 56"/>
                <p:cNvSpPr>
                  <a:spLocks/>
                </p:cNvSpPr>
                <p:nvPr/>
              </p:nvSpPr>
              <p:spPr bwMode="auto">
                <a:xfrm>
                  <a:off x="410" y="-8"/>
                  <a:ext cx="1124" cy="2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40639" bIns="0" anchor="ctr">
                  <a:spAutoFit/>
                </a:bodyPr>
                <a:lstStyle/>
                <a:p>
                  <a:pPr marL="39688"/>
                  <a:r>
                    <a:rPr lang="en-US" sz="1400" dirty="0">
                      <a:solidFill>
                        <a:schemeClr val="tx1"/>
                      </a:solidFill>
                      <a:latin typeface="Microsoft Sans Serif"/>
                      <a:cs typeface="Microsoft Sans Serif"/>
                    </a:rPr>
                    <a:t>Process Improvement</a:t>
                  </a:r>
                  <a:r>
                    <a:rPr lang="en-US" sz="1000" dirty="0">
                      <a:solidFill>
                        <a:schemeClr val="tx1"/>
                      </a:solidFill>
                      <a:latin typeface="Microsoft Sans Serif"/>
                      <a:cs typeface="Microsoft Sans Serif"/>
                    </a:rPr>
                    <a:t> </a:t>
                  </a:r>
                </a:p>
                <a:p>
                  <a:pPr marL="39688">
                    <a:buClr>
                      <a:srgbClr val="000000"/>
                    </a:buClr>
                    <a:buSzPct val="100000"/>
                    <a:buFont typeface="Arial" charset="0"/>
                    <a:buChar char="•"/>
                  </a:pPr>
                  <a:r>
                    <a:rPr lang="en-US" sz="1000" dirty="0" smtClean="0">
                      <a:solidFill>
                        <a:schemeClr val="tx1"/>
                      </a:solidFill>
                      <a:latin typeface="Microsoft Sans Serif"/>
                      <a:cs typeface="Microsoft Sans Serif"/>
                    </a:rPr>
                    <a:t>Lower </a:t>
                  </a:r>
                  <a:r>
                    <a:rPr lang="en-US" sz="1000" dirty="0">
                      <a:solidFill>
                        <a:schemeClr val="tx1"/>
                      </a:solidFill>
                      <a:latin typeface="Microsoft Sans Serif"/>
                      <a:cs typeface="Microsoft Sans Serif"/>
                    </a:rPr>
                    <a:t>interpixel capacitance</a:t>
                  </a:r>
                </a:p>
              </p:txBody>
            </p:sp>
          </p:grpSp>
          <p:sp>
            <p:nvSpPr>
              <p:cNvPr id="17441" name="Line 58"/>
              <p:cNvSpPr>
                <a:spLocks noChangeShapeType="1"/>
              </p:cNvSpPr>
              <p:nvPr/>
            </p:nvSpPr>
            <p:spPr bwMode="auto">
              <a:xfrm>
                <a:off x="6019800" y="2133600"/>
                <a:ext cx="228600" cy="492124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Microsoft Sans Serif"/>
                  <a:cs typeface="Microsoft Sans Serif"/>
                </a:endParaRPr>
              </a:p>
            </p:txBody>
          </p:sp>
        </p:grpSp>
      </p:grpSp>
      <p:grpSp>
        <p:nvGrpSpPr>
          <p:cNvPr id="16" name="Group 15"/>
          <p:cNvGrpSpPr/>
          <p:nvPr/>
        </p:nvGrpSpPr>
        <p:grpSpPr>
          <a:xfrm>
            <a:off x="2743200" y="1371600"/>
            <a:ext cx="5715000" cy="4191000"/>
            <a:chOff x="3505200" y="1276350"/>
            <a:chExt cx="5715000" cy="4191000"/>
          </a:xfrm>
        </p:grpSpPr>
        <p:pic>
          <p:nvPicPr>
            <p:cNvPr id="17433" name="Picture 62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3181350"/>
              <a:ext cx="2895600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>
              <a:off x="3505200" y="1276350"/>
              <a:ext cx="2514600" cy="1916113"/>
              <a:chOff x="3505200" y="1276350"/>
              <a:chExt cx="2514600" cy="1916113"/>
            </a:xfrm>
          </p:grpSpPr>
          <p:sp>
            <p:nvSpPr>
              <p:cNvPr id="17432" name="Line 61"/>
              <p:cNvSpPr>
                <a:spLocks noChangeShapeType="1"/>
              </p:cNvSpPr>
              <p:nvPr/>
            </p:nvSpPr>
            <p:spPr bwMode="auto">
              <a:xfrm>
                <a:off x="4943475" y="1704975"/>
                <a:ext cx="619125" cy="1266825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17431" name="Line 60"/>
              <p:cNvSpPr>
                <a:spLocks noChangeShapeType="1"/>
              </p:cNvSpPr>
              <p:nvPr/>
            </p:nvSpPr>
            <p:spPr bwMode="auto">
              <a:xfrm rot="10800000" flipH="1">
                <a:off x="5632450" y="2724149"/>
                <a:ext cx="387350" cy="79373"/>
              </a:xfrm>
              <a:prstGeom prst="line">
                <a:avLst/>
              </a:prstGeom>
              <a:noFill/>
              <a:ln w="28575">
                <a:solidFill>
                  <a:srgbClr val="33CC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17434" name="Line 63"/>
              <p:cNvSpPr>
                <a:spLocks noChangeShapeType="1"/>
              </p:cNvSpPr>
              <p:nvPr/>
            </p:nvSpPr>
            <p:spPr bwMode="auto">
              <a:xfrm rot="10800000" flipH="1">
                <a:off x="5562600" y="2819400"/>
                <a:ext cx="76200" cy="373063"/>
              </a:xfrm>
              <a:prstGeom prst="line">
                <a:avLst/>
              </a:prstGeom>
              <a:noFill/>
              <a:ln w="28575">
                <a:solidFill>
                  <a:srgbClr val="33CC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Microsoft Sans Serif"/>
                  <a:cs typeface="Microsoft Sans Serif"/>
                </a:endParaRPr>
              </a:p>
            </p:txBody>
          </p:sp>
          <p:grpSp>
            <p:nvGrpSpPr>
              <p:cNvPr id="17435" name="Group 66"/>
              <p:cNvGrpSpPr>
                <a:grpSpLocks/>
              </p:cNvGrpSpPr>
              <p:nvPr/>
            </p:nvGrpSpPr>
            <p:grpSpPr bwMode="auto">
              <a:xfrm>
                <a:off x="3505200" y="1276350"/>
                <a:ext cx="2206625" cy="495301"/>
                <a:chOff x="0" y="-108"/>
                <a:chExt cx="1390" cy="312"/>
              </a:xfrm>
            </p:grpSpPr>
            <p:sp>
              <p:nvSpPr>
                <p:cNvPr id="17436" name="Rectangle 64"/>
                <p:cNvSpPr>
                  <a:spLocks/>
                </p:cNvSpPr>
                <p:nvPr/>
              </p:nvSpPr>
              <p:spPr bwMode="auto">
                <a:xfrm>
                  <a:off x="0" y="12"/>
                  <a:ext cx="864" cy="19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FF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latin typeface="Microsoft Sans Serif"/>
                    <a:cs typeface="Microsoft Sans Serif"/>
                  </a:endParaRPr>
                </a:p>
              </p:txBody>
            </p:sp>
            <p:sp>
              <p:nvSpPr>
                <p:cNvPr id="17437" name="Rectangle 65"/>
                <p:cNvSpPr>
                  <a:spLocks/>
                </p:cNvSpPr>
                <p:nvPr/>
              </p:nvSpPr>
              <p:spPr bwMode="auto">
                <a:xfrm>
                  <a:off x="266" y="-108"/>
                  <a:ext cx="1124" cy="2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40639" bIns="0" anchor="ctr">
                  <a:spAutoFit/>
                </a:bodyPr>
                <a:lstStyle/>
                <a:p>
                  <a:pPr marL="39688"/>
                  <a:r>
                    <a:rPr lang="en-US" sz="1400" dirty="0">
                      <a:solidFill>
                        <a:schemeClr val="tx1"/>
                      </a:solidFill>
                      <a:latin typeface="Microsoft Sans Serif"/>
                      <a:cs typeface="Microsoft Sans Serif"/>
                    </a:rPr>
                    <a:t>Process Improvement</a:t>
                  </a:r>
                  <a:r>
                    <a:rPr lang="en-US" sz="1000" dirty="0">
                      <a:solidFill>
                        <a:schemeClr val="tx1"/>
                      </a:solidFill>
                      <a:latin typeface="Microsoft Sans Serif"/>
                      <a:cs typeface="Microsoft Sans Serif"/>
                    </a:rPr>
                    <a:t> </a:t>
                  </a:r>
                </a:p>
                <a:p>
                  <a:pPr marL="39688">
                    <a:buClr>
                      <a:srgbClr val="000000"/>
                    </a:buClr>
                    <a:buSzPct val="100000"/>
                    <a:buFont typeface="Arial" charset="0"/>
                    <a:buChar char="•"/>
                  </a:pPr>
                  <a:r>
                    <a:rPr lang="en-US" sz="1000" dirty="0" smtClean="0">
                      <a:solidFill>
                        <a:schemeClr val="tx1"/>
                      </a:solidFill>
                      <a:latin typeface="Microsoft Sans Serif"/>
                      <a:cs typeface="Microsoft Sans Serif"/>
                    </a:rPr>
                    <a:t>Lower </a:t>
                  </a:r>
                  <a:r>
                    <a:rPr lang="en-US" sz="1000" dirty="0">
                      <a:solidFill>
                        <a:schemeClr val="tx1"/>
                      </a:solidFill>
                      <a:latin typeface="Microsoft Sans Serif"/>
                      <a:cs typeface="Microsoft Sans Serif"/>
                    </a:rPr>
                    <a:t>readout noise</a:t>
                  </a:r>
                </a:p>
              </p:txBody>
            </p:sp>
          </p:grpSp>
        </p:grpSp>
      </p:grpSp>
      <p:grpSp>
        <p:nvGrpSpPr>
          <p:cNvPr id="15" name="Group 14"/>
          <p:cNvGrpSpPr/>
          <p:nvPr/>
        </p:nvGrpSpPr>
        <p:grpSpPr>
          <a:xfrm>
            <a:off x="7162117" y="327480"/>
            <a:ext cx="1981201" cy="1365250"/>
            <a:chOff x="7119937" y="457200"/>
            <a:chExt cx="1981201" cy="1365250"/>
          </a:xfrm>
        </p:grpSpPr>
        <p:grpSp>
          <p:nvGrpSpPr>
            <p:cNvPr id="17427" name="Group 73"/>
            <p:cNvGrpSpPr>
              <a:grpSpLocks/>
            </p:cNvGrpSpPr>
            <p:nvPr/>
          </p:nvGrpSpPr>
          <p:grpSpPr bwMode="auto">
            <a:xfrm>
              <a:off x="7119937" y="457200"/>
              <a:ext cx="1981201" cy="763588"/>
              <a:chOff x="-27" y="0"/>
              <a:chExt cx="1248" cy="481"/>
            </a:xfrm>
          </p:grpSpPr>
          <p:sp>
            <p:nvSpPr>
              <p:cNvPr id="17429" name="Rectangle 71"/>
              <p:cNvSpPr>
                <a:spLocks/>
              </p:cNvSpPr>
              <p:nvPr/>
            </p:nvSpPr>
            <p:spPr bwMode="auto">
              <a:xfrm>
                <a:off x="-27" y="0"/>
                <a:ext cx="1248" cy="38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17430" name="Rectangle 72"/>
              <p:cNvSpPr>
                <a:spLocks/>
              </p:cNvSpPr>
              <p:nvPr/>
            </p:nvSpPr>
            <p:spPr bwMode="auto">
              <a:xfrm>
                <a:off x="79" y="151"/>
                <a:ext cx="1124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39" bIns="0" anchor="ctr">
                <a:spAutoFit/>
              </a:bodyPr>
              <a:lstStyle/>
              <a:p>
                <a:pPr marL="39688"/>
                <a:r>
                  <a:rPr lang="en-US" sz="1400" dirty="0" smtClean="0">
                    <a:solidFill>
                      <a:schemeClr val="tx1"/>
                    </a:solidFill>
                    <a:latin typeface="Microsoft Sans Serif"/>
                    <a:cs typeface="Microsoft Sans Serif"/>
                  </a:rPr>
                  <a:t>Process Improvement</a:t>
                </a:r>
                <a:endParaRPr lang="en-US" sz="1400" dirty="0">
                  <a:solidFill>
                    <a:schemeClr val="tx1"/>
                  </a:solidFill>
                  <a:latin typeface="Microsoft Sans Serif"/>
                  <a:cs typeface="Microsoft Sans Serif"/>
                </a:endParaRPr>
              </a:p>
              <a:p>
                <a:pPr marL="39688">
                  <a:buClr>
                    <a:srgbClr val="000000"/>
                  </a:buClr>
                  <a:buSzPct val="100000"/>
                  <a:buFont typeface="Arial" charset="0"/>
                  <a:buChar char="•"/>
                </a:pPr>
                <a:r>
                  <a:rPr lang="en-US" sz="1000" dirty="0" smtClean="0">
                    <a:solidFill>
                      <a:schemeClr val="tx1"/>
                    </a:solidFill>
                    <a:latin typeface="Microsoft Sans Serif"/>
                    <a:cs typeface="Microsoft Sans Serif"/>
                  </a:rPr>
                  <a:t>Reduced Persistence</a:t>
                </a:r>
              </a:p>
              <a:p>
                <a:pPr marL="39688">
                  <a:buClr>
                    <a:srgbClr val="000000"/>
                  </a:buClr>
                  <a:buSzPct val="100000"/>
                  <a:buFont typeface="Arial" charset="0"/>
                  <a:buChar char="•"/>
                </a:pPr>
                <a:r>
                  <a:rPr lang="en-US" sz="1000" dirty="0" smtClean="0">
                    <a:solidFill>
                      <a:schemeClr val="tx1"/>
                    </a:solidFill>
                    <a:latin typeface="Microsoft Sans Serif"/>
                    <a:cs typeface="Microsoft Sans Serif"/>
                  </a:rPr>
                  <a:t>Improved UV hard “blue” QE</a:t>
                </a:r>
                <a:endParaRPr lang="en-US" sz="1000" dirty="0">
                  <a:solidFill>
                    <a:schemeClr val="tx1"/>
                  </a:solidFill>
                  <a:latin typeface="Microsoft Sans Serif"/>
                  <a:cs typeface="Microsoft Sans Serif"/>
                </a:endParaRPr>
              </a:p>
            </p:txBody>
          </p:sp>
        </p:grpSp>
        <p:sp>
          <p:nvSpPr>
            <p:cNvPr id="17418" name="Line 76"/>
            <p:cNvSpPr>
              <a:spLocks noChangeShapeType="1"/>
            </p:cNvSpPr>
            <p:nvPr/>
          </p:nvSpPr>
          <p:spPr bwMode="auto">
            <a:xfrm rot="10800000" flipH="1">
              <a:off x="8464550" y="1600200"/>
              <a:ext cx="69850" cy="222250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Microsoft Sans Serif"/>
                <a:cs typeface="Microsoft Sans Serif"/>
              </a:endParaRPr>
            </a:p>
          </p:txBody>
        </p:sp>
        <p:sp>
          <p:nvSpPr>
            <p:cNvPr id="17419" name="Line 77"/>
            <p:cNvSpPr>
              <a:spLocks noChangeShapeType="1"/>
            </p:cNvSpPr>
            <p:nvPr/>
          </p:nvSpPr>
          <p:spPr bwMode="auto">
            <a:xfrm rot="10800000" flipH="1">
              <a:off x="8534400" y="1563686"/>
              <a:ext cx="344488" cy="36513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Microsoft Sans Serif"/>
                <a:cs typeface="Microsoft Sans Serif"/>
              </a:endParaRPr>
            </a:p>
          </p:txBody>
        </p:sp>
        <p:sp>
          <p:nvSpPr>
            <p:cNvPr id="17420" name="Line 78"/>
            <p:cNvSpPr>
              <a:spLocks noChangeShapeType="1"/>
            </p:cNvSpPr>
            <p:nvPr/>
          </p:nvSpPr>
          <p:spPr bwMode="auto">
            <a:xfrm>
              <a:off x="8229600" y="1219200"/>
              <a:ext cx="228600" cy="44926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Microsoft Sans Serif"/>
                <a:cs typeface="Microsoft Sans Serif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390252" y="903060"/>
            <a:ext cx="3127370" cy="1314450"/>
            <a:chOff x="5330830" y="1047750"/>
            <a:chExt cx="3127370" cy="1314450"/>
          </a:xfrm>
        </p:grpSpPr>
        <p:sp>
          <p:nvSpPr>
            <p:cNvPr id="17424" name="Line 68"/>
            <p:cNvSpPr>
              <a:spLocks noChangeShapeType="1"/>
            </p:cNvSpPr>
            <p:nvPr/>
          </p:nvSpPr>
          <p:spPr bwMode="auto">
            <a:xfrm rot="10800000" flipH="1">
              <a:off x="7620000" y="1828800"/>
              <a:ext cx="838200" cy="76200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Microsoft Sans Serif"/>
                <a:cs typeface="Microsoft Sans Serif"/>
              </a:endParaRPr>
            </a:p>
          </p:txBody>
        </p:sp>
        <p:sp>
          <p:nvSpPr>
            <p:cNvPr id="17425" name="Line 69"/>
            <p:cNvSpPr>
              <a:spLocks noChangeShapeType="1"/>
            </p:cNvSpPr>
            <p:nvPr/>
          </p:nvSpPr>
          <p:spPr bwMode="auto">
            <a:xfrm>
              <a:off x="7160080" y="1440090"/>
              <a:ext cx="330200" cy="731838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Microsoft Sans Serif"/>
                <a:cs typeface="Microsoft Sans Serif"/>
              </a:endParaRPr>
            </a:p>
          </p:txBody>
        </p:sp>
        <p:sp>
          <p:nvSpPr>
            <p:cNvPr id="17426" name="Line 70"/>
            <p:cNvSpPr>
              <a:spLocks noChangeShapeType="1"/>
            </p:cNvSpPr>
            <p:nvPr/>
          </p:nvSpPr>
          <p:spPr bwMode="auto">
            <a:xfrm rot="10800000" flipH="1">
              <a:off x="7481887" y="1905000"/>
              <a:ext cx="138113" cy="457200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atin typeface="Microsoft Sans Serif"/>
                <a:cs typeface="Microsoft Sans Serif"/>
              </a:endParaRPr>
            </a:p>
          </p:txBody>
        </p:sp>
        <p:grpSp>
          <p:nvGrpSpPr>
            <p:cNvPr id="17421" name="Group 81"/>
            <p:cNvGrpSpPr>
              <a:grpSpLocks/>
            </p:cNvGrpSpPr>
            <p:nvPr/>
          </p:nvGrpSpPr>
          <p:grpSpPr bwMode="auto">
            <a:xfrm>
              <a:off x="5330830" y="1047750"/>
              <a:ext cx="1993900" cy="438150"/>
              <a:chOff x="-242" y="12"/>
              <a:chExt cx="1256" cy="276"/>
            </a:xfrm>
          </p:grpSpPr>
          <p:sp>
            <p:nvSpPr>
              <p:cNvPr id="17422" name="Rectangle 79"/>
              <p:cNvSpPr>
                <a:spLocks/>
              </p:cNvSpPr>
              <p:nvPr/>
            </p:nvSpPr>
            <p:spPr bwMode="auto">
              <a:xfrm>
                <a:off x="0" y="12"/>
                <a:ext cx="864" cy="19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17423" name="Rectangle 80"/>
              <p:cNvSpPr>
                <a:spLocks/>
              </p:cNvSpPr>
              <p:nvPr/>
            </p:nvSpPr>
            <p:spPr bwMode="auto">
              <a:xfrm>
                <a:off x="-242" y="72"/>
                <a:ext cx="1256" cy="2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0639" bIns="0" anchor="ctr"/>
              <a:lstStyle/>
              <a:p>
                <a:pPr marL="39688"/>
                <a:r>
                  <a:rPr lang="en-US" sz="1400" dirty="0">
                    <a:solidFill>
                      <a:schemeClr val="tx1"/>
                    </a:solidFill>
                    <a:latin typeface="Microsoft Sans Serif"/>
                    <a:cs typeface="Microsoft Sans Serif"/>
                  </a:rPr>
                  <a:t>Reliability Improvement</a:t>
                </a:r>
                <a:r>
                  <a:rPr lang="en-US" sz="1000" dirty="0">
                    <a:solidFill>
                      <a:schemeClr val="tx1"/>
                    </a:solidFill>
                    <a:latin typeface="Microsoft Sans Serif"/>
                    <a:cs typeface="Microsoft Sans Serif"/>
                  </a:rPr>
                  <a:t> </a:t>
                </a:r>
              </a:p>
              <a:p>
                <a:pPr marL="39688">
                  <a:buClr>
                    <a:srgbClr val="000000"/>
                  </a:buClr>
                  <a:buSzPct val="100000"/>
                  <a:buFont typeface="Arial" charset="0"/>
                  <a:buChar char="•"/>
                </a:pPr>
                <a:r>
                  <a:rPr lang="en-US" sz="1000" dirty="0" smtClean="0">
                    <a:solidFill>
                      <a:schemeClr val="tx1"/>
                    </a:solidFill>
                    <a:latin typeface="Microsoft Sans Serif"/>
                    <a:cs typeface="Microsoft Sans Serif"/>
                  </a:rPr>
                  <a:t>Bake </a:t>
                </a:r>
                <a:r>
                  <a:rPr lang="en-US" sz="1000" dirty="0">
                    <a:solidFill>
                      <a:schemeClr val="tx1"/>
                    </a:solidFill>
                    <a:latin typeface="Microsoft Sans Serif"/>
                    <a:cs typeface="Microsoft Sans Serif"/>
                  </a:rPr>
                  <a:t>stability &amp; storability</a:t>
                </a:r>
              </a:p>
            </p:txBody>
          </p:sp>
        </p:grpSp>
      </p:grpSp>
      <p:sp>
        <p:nvSpPr>
          <p:cNvPr id="17417" name="Rectangle 83"/>
          <p:cNvSpPr>
            <a:spLocks/>
          </p:cNvSpPr>
          <p:nvPr/>
        </p:nvSpPr>
        <p:spPr bwMode="auto">
          <a:xfrm>
            <a:off x="1861468" y="21772"/>
            <a:ext cx="721721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 anchor="ctr"/>
          <a:lstStyle/>
          <a:p>
            <a:pPr marL="39688" algn="ctr"/>
            <a:r>
              <a:rPr lang="en-US" sz="2800" b="1" dirty="0">
                <a:solidFill>
                  <a:srgbClr val="0A57A5"/>
                </a:solidFill>
                <a:latin typeface="Microsoft Sans Serif"/>
                <a:cs typeface="Microsoft Sans Serif"/>
                <a:sym typeface="Impact" charset="0"/>
              </a:rPr>
              <a:t>H2RG </a:t>
            </a:r>
            <a:r>
              <a:rPr lang="en-US" sz="2800" b="1" dirty="0" smtClean="0">
                <a:solidFill>
                  <a:srgbClr val="0A57A5"/>
                </a:solidFill>
                <a:latin typeface="Microsoft Sans Serif"/>
                <a:cs typeface="Microsoft Sans Serif"/>
                <a:sym typeface="Impact" charset="0"/>
              </a:rPr>
              <a:t>Product Improvements: </a:t>
            </a:r>
            <a:r>
              <a:rPr lang="en-US" sz="2800" b="1" dirty="0">
                <a:solidFill>
                  <a:srgbClr val="0A57A5"/>
                </a:solidFill>
                <a:latin typeface="Microsoft Sans Serif"/>
                <a:cs typeface="Microsoft Sans Serif"/>
                <a:sym typeface="Impact" charset="0"/>
              </a:rPr>
              <a:t>2002 - </a:t>
            </a:r>
            <a:r>
              <a:rPr lang="en-US" sz="2800" b="1" dirty="0" smtClean="0">
                <a:solidFill>
                  <a:srgbClr val="0A57A5"/>
                </a:solidFill>
                <a:latin typeface="Microsoft Sans Serif"/>
                <a:cs typeface="Microsoft Sans Serif"/>
                <a:sym typeface="Impact" charset="0"/>
              </a:rPr>
              <a:t>2013</a:t>
            </a:r>
            <a:endParaRPr lang="en-US" sz="2800" b="1" dirty="0">
              <a:solidFill>
                <a:srgbClr val="0A57A5"/>
              </a:solidFill>
              <a:latin typeface="Microsoft Sans Serif"/>
              <a:cs typeface="Microsoft Sans Serif"/>
              <a:sym typeface="Impact" charset="0"/>
            </a:endParaRPr>
          </a:p>
        </p:txBody>
      </p:sp>
      <p:sp>
        <p:nvSpPr>
          <p:cNvPr id="84" name="Slide Number Placeholder 42"/>
          <p:cNvSpPr txBox="1">
            <a:spLocks/>
          </p:cNvSpPr>
          <p:nvPr/>
        </p:nvSpPr>
        <p:spPr>
          <a:xfrm>
            <a:off x="4419600" y="6564313"/>
            <a:ext cx="457200" cy="293687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rgbClr val="000000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algn="ctr"/>
            <a:fld id="{804C01E0-5EC5-4C54-BF15-108B08F7AA0D}" type="slidenum">
              <a:rPr lang="en-US" smtClean="0">
                <a:latin typeface="Microsoft Sans Serif"/>
                <a:cs typeface="Microsoft Sans Serif"/>
              </a:rPr>
              <a:pPr algn="ctr"/>
              <a:t>9</a:t>
            </a:fld>
            <a:endParaRPr lang="en-US" dirty="0">
              <a:latin typeface="Microsoft Sans Serif"/>
              <a:cs typeface="Microsoft Sans Serif"/>
            </a:endParaRPr>
          </a:p>
        </p:txBody>
      </p:sp>
      <p:pic>
        <p:nvPicPr>
          <p:cNvPr id="87" name="Picture 3" descr="http://www.sdw2013.org/images/logo0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400800"/>
            <a:ext cx="457200" cy="38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0475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 &amp; Bullets - No Graphics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99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C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No Graphics">
      <a:majorFont>
        <a:latin typeface="Impact"/>
        <a:ea typeface="ヒラギノ角ゴ ProN W6"/>
        <a:cs typeface="ヒラギノ角ゴ ProN W6"/>
      </a:majorFont>
      <a:minorFont>
        <a:latin typeface="Arial Narrow Bol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Title &amp; Bullets - No Graphic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Blank Presentation">
  <a:themeElements>
    <a:clrScheme name="Blank Presentation 13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 Narrow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ＭＳ Ｐゴシック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FF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4">
        <a:dk1>
          <a:srgbClr val="006600"/>
        </a:dk1>
        <a:lt1>
          <a:srgbClr val="FFFF99"/>
        </a:lt1>
        <a:dk2>
          <a:srgbClr val="DDDDDD"/>
        </a:dk2>
        <a:lt2>
          <a:srgbClr val="1B75BC"/>
        </a:lt2>
        <a:accent1>
          <a:srgbClr val="990099"/>
        </a:accent1>
        <a:accent2>
          <a:srgbClr val="9900FF"/>
        </a:accent2>
        <a:accent3>
          <a:srgbClr val="EBEBEB"/>
        </a:accent3>
        <a:accent4>
          <a:srgbClr val="DADA82"/>
        </a:accent4>
        <a:accent5>
          <a:srgbClr val="CAAACA"/>
        </a:accent5>
        <a:accent6>
          <a:srgbClr val="8A00E7"/>
        </a:accent6>
        <a:hlink>
          <a:srgbClr val="009999"/>
        </a:hlink>
        <a:folHlink>
          <a:srgbClr val="FF983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TIS_PPT-Template-2-Proprietary+tagline">
  <a:themeElements>
    <a:clrScheme name="Blank Presentation 13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lank Presentation">
      <a:majorFont>
        <a:latin typeface="Impact"/>
        <a:ea typeface="ＭＳ Ｐゴシック"/>
        <a:cs typeface=""/>
      </a:majorFont>
      <a:minorFont>
        <a:latin typeface="Arial Narrow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1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1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FF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4">
        <a:dk1>
          <a:srgbClr val="006600"/>
        </a:dk1>
        <a:lt1>
          <a:srgbClr val="FFFF99"/>
        </a:lt1>
        <a:dk2>
          <a:srgbClr val="DDDDDD"/>
        </a:dk2>
        <a:lt2>
          <a:srgbClr val="1B75BC"/>
        </a:lt2>
        <a:accent1>
          <a:srgbClr val="990099"/>
        </a:accent1>
        <a:accent2>
          <a:srgbClr val="9900FF"/>
        </a:accent2>
        <a:accent3>
          <a:srgbClr val="EBEBEB"/>
        </a:accent3>
        <a:accent4>
          <a:srgbClr val="DADA82"/>
        </a:accent4>
        <a:accent5>
          <a:srgbClr val="CAAACA"/>
        </a:accent5>
        <a:accent6>
          <a:srgbClr val="8A00E7"/>
        </a:accent6>
        <a:hlink>
          <a:srgbClr val="009999"/>
        </a:hlink>
        <a:folHlink>
          <a:srgbClr val="FF983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_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99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C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Impact"/>
        <a:ea typeface="ヒラギノ角ゴ ProN W6"/>
        <a:cs typeface="ヒラギノ角ゴ ProN W6"/>
      </a:majorFont>
      <a:minorFont>
        <a:latin typeface="Arial Narrow Bol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99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C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Impact"/>
        <a:ea typeface="ヒラギノ角ゴ ProN W6"/>
        <a:cs typeface="ヒラギノ角ゴ ProN W6"/>
      </a:majorFont>
      <a:minorFont>
        <a:latin typeface="Arial Narrow Bol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8_Default Design">
  <a:themeElements>
    <a:clrScheme name="8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99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C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Impact"/>
        <a:ea typeface="ヒラギノ角ゴ ProN W6"/>
        <a:cs typeface="ヒラギノ角ゴ ProN W6"/>
      </a:majorFont>
      <a:minorFont>
        <a:latin typeface="Arial Narrow Bol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99"/>
      </a:accent1>
      <a:accent2>
        <a:srgbClr val="333399"/>
      </a:accent2>
      <a:accent3>
        <a:srgbClr val="FFFFFF"/>
      </a:accent3>
      <a:accent4>
        <a:srgbClr val="000000"/>
      </a:accent4>
      <a:accent5>
        <a:srgbClr val="FFFFC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Impact"/>
        <a:ea typeface=""/>
        <a:cs typeface=""/>
      </a:majorFont>
      <a:minorFont>
        <a:latin typeface="Arial Narrow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IS_PPT-Template-2-Proprietary+tagline">
  <a:themeElements>
    <a:clrScheme name="Blank Presentation 13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lank Presentation">
      <a:majorFont>
        <a:latin typeface="Impact"/>
        <a:ea typeface="ＭＳ Ｐゴシック"/>
        <a:cs typeface=""/>
      </a:majorFont>
      <a:minorFont>
        <a:latin typeface="Arial Narrow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1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1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FF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4">
        <a:dk1>
          <a:srgbClr val="006600"/>
        </a:dk1>
        <a:lt1>
          <a:srgbClr val="FFFF99"/>
        </a:lt1>
        <a:dk2>
          <a:srgbClr val="DDDDDD"/>
        </a:dk2>
        <a:lt2>
          <a:srgbClr val="1B75BC"/>
        </a:lt2>
        <a:accent1>
          <a:srgbClr val="990099"/>
        </a:accent1>
        <a:accent2>
          <a:srgbClr val="9900FF"/>
        </a:accent2>
        <a:accent3>
          <a:srgbClr val="EBEBEB"/>
        </a:accent3>
        <a:accent4>
          <a:srgbClr val="DADA82"/>
        </a:accent4>
        <a:accent5>
          <a:srgbClr val="CAAACA"/>
        </a:accent5>
        <a:accent6>
          <a:srgbClr val="8A00E7"/>
        </a:accent6>
        <a:hlink>
          <a:srgbClr val="009999"/>
        </a:hlink>
        <a:folHlink>
          <a:srgbClr val="FF983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Blank Presentation">
  <a:themeElements>
    <a:clrScheme name="Blank Presentation 13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lank Presentation">
      <a:majorFont>
        <a:latin typeface="Calibri"/>
        <a:ea typeface="ＭＳ Ｐゴシック"/>
        <a:cs typeface=""/>
      </a:majorFont>
      <a:minorFont>
        <a:latin typeface="Calibri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9525" cap="flat" cmpd="sng" algn="ctr">
          <a:noFill/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ＭＳ Ｐゴシック" pitchFamily="1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9525" cap="flat" cmpd="sng" algn="ctr">
          <a:noFill/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ea typeface="ＭＳ Ｐゴシック" pitchFamily="1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FF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4">
        <a:dk1>
          <a:srgbClr val="006600"/>
        </a:dk1>
        <a:lt1>
          <a:srgbClr val="FFFF99"/>
        </a:lt1>
        <a:dk2>
          <a:srgbClr val="DDDDDD"/>
        </a:dk2>
        <a:lt2>
          <a:srgbClr val="1B75BC"/>
        </a:lt2>
        <a:accent1>
          <a:srgbClr val="990099"/>
        </a:accent1>
        <a:accent2>
          <a:srgbClr val="9900FF"/>
        </a:accent2>
        <a:accent3>
          <a:srgbClr val="EBEBEB"/>
        </a:accent3>
        <a:accent4>
          <a:srgbClr val="DADA82"/>
        </a:accent4>
        <a:accent5>
          <a:srgbClr val="CAAACA"/>
        </a:accent5>
        <a:accent6>
          <a:srgbClr val="8A00E7"/>
        </a:accent6>
        <a:hlink>
          <a:srgbClr val="009999"/>
        </a:hlink>
        <a:folHlink>
          <a:srgbClr val="FF983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ES_Ops_Review_Template">
  <a:themeElements>
    <a:clrScheme name="Ops_Review_Forma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ps_Review_Format">
      <a:majorFont>
        <a:latin typeface="Tahom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ps_Review_Forma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ps_Review_Forma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ps_Review_Forma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ps_Review_Forma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ps_Review_Forma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ps_Review_Forma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ps_Review_Forma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ps_Review_Forma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ps_Review_Forma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ps_Review_Forma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ps_Review_Forma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ps_Review_Forma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89585000577746820FC52599BBEB9D" ma:contentTypeVersion="5" ma:contentTypeDescription="Create a new document." ma:contentTypeScope="" ma:versionID="d5e96c15a006df78d3fbb978aa035b74">
  <xsd:schema xmlns:xsd="http://www.w3.org/2001/XMLSchema" xmlns:p="http://schemas.microsoft.com/office/2006/metadata/properties" xmlns:ns1="http://schemas.microsoft.com/sharepoint/v3" targetNamespace="http://schemas.microsoft.com/office/2006/metadata/properties" ma:root="true" ma:fieldsID="2d9f53027e0e86f806c5f46fb149790f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EmailSender" minOccurs="0"/>
                <xsd:element ref="ns1:EmailTo" minOccurs="0"/>
                <xsd:element ref="ns1:EmailCc" minOccurs="0"/>
                <xsd:element ref="ns1:EmailFrom" minOccurs="0"/>
                <xsd:element ref="ns1:EmailSubject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EmailSender" ma:index="8" nillable="true" ma:displayName="E-Mail Sender" ma:hidden="true" ma:internalName="EmailSender">
      <xsd:simpleType>
        <xsd:restriction base="dms:Note"/>
      </xsd:simpleType>
    </xsd:element>
    <xsd:element name="EmailTo" ma:index="9" nillable="true" ma:displayName="E-Mail To" ma:hidden="true" ma:internalName="EmailTo">
      <xsd:simpleType>
        <xsd:restriction base="dms:Note"/>
      </xsd:simpleType>
    </xsd:element>
    <xsd:element name="EmailCc" ma:index="10" nillable="true" ma:displayName="E-Mail Cc" ma:hidden="true" ma:internalName="EmailCc">
      <xsd:simpleType>
        <xsd:restriction base="dms:Note"/>
      </xsd:simpleType>
    </xsd:element>
    <xsd:element name="EmailFrom" ma:index="11" nillable="true" ma:displayName="E-Mail From" ma:hidden="true" ma:internalName="EmailFrom">
      <xsd:simpleType>
        <xsd:restriction base="dms:Text"/>
      </xsd:simpleType>
    </xsd:element>
    <xsd:element name="EmailSubject" ma:index="12" nillable="true" ma:displayName="E-Mail Subject" ma:hidden="true" ma:internalName="EmailSubject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EmailTo xmlns="http://schemas.microsoft.com/sharepoint/v3" xsi:nil="true"/>
    <EmailSender xmlns="http://schemas.microsoft.com/sharepoint/v3" xsi:nil="true"/>
    <EmailFrom xmlns="http://schemas.microsoft.com/sharepoint/v3" xsi:nil="true"/>
    <EmailSubject xmlns="http://schemas.microsoft.com/sharepoint/v3" xsi:nil="true"/>
    <EmailCc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8EB497A5-73F3-4C5A-9851-35F24CBB9E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76806CEC-9737-44AD-9C7B-E6A1D9DB0C3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FA5A24C-7FB9-477A-8958-8B3D1951CF61}">
  <ds:schemaRefs>
    <ds:schemaRef ds:uri="http://purl.org/dc/terms/"/>
    <ds:schemaRef ds:uri="http://schemas.microsoft.com/office/2006/documentManagement/types"/>
    <ds:schemaRef ds:uri="http://schemas.microsoft.com/sharepoint/v3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2971</TotalTime>
  <Pages>0</Pages>
  <Words>1639</Words>
  <Characters>0</Characters>
  <Application>Microsoft Office PowerPoint</Application>
  <PresentationFormat>Presentazione su schermo (4:3)</PresentationFormat>
  <Lines>0</Lines>
  <Paragraphs>457</Paragraphs>
  <Slides>24</Slides>
  <Notes>7</Notes>
  <HiddenSlides>0</HiddenSlides>
  <MMClips>0</MMClips>
  <ScaleCrop>false</ScaleCrop>
  <HeadingPairs>
    <vt:vector size="6" baseType="variant">
      <vt:variant>
        <vt:lpstr>Tema</vt:lpstr>
      </vt:variant>
      <vt:variant>
        <vt:i4>12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37" baseType="lpstr">
      <vt:lpstr>Title &amp; Bullets - No Graphics</vt:lpstr>
      <vt:lpstr>Title &amp; Bullets</vt:lpstr>
      <vt:lpstr>8_Default Design</vt:lpstr>
      <vt:lpstr>1_Title &amp; Bullets</vt:lpstr>
      <vt:lpstr>2_Default Design</vt:lpstr>
      <vt:lpstr>2_Title &amp; Bullets</vt:lpstr>
      <vt:lpstr>TIS_PPT-Template-2-Proprietary+tagline</vt:lpstr>
      <vt:lpstr>4_Blank Presentation</vt:lpstr>
      <vt:lpstr>ES_Ops_Review_Template</vt:lpstr>
      <vt:lpstr>Blank Presentation</vt:lpstr>
      <vt:lpstr>1_TIS_PPT-Template-2-Proprietary+tagline</vt:lpstr>
      <vt:lpstr>3_Title &amp; Bullets</vt:lpstr>
      <vt:lpstr>Image</vt:lpstr>
      <vt:lpstr>Presentazione standard di PowerPoint</vt:lpstr>
      <vt:lpstr>Presentazione standard di PowerPoint</vt:lpstr>
      <vt:lpstr>Presentazione standard di PowerPoint</vt:lpstr>
      <vt:lpstr>High-Performance Image Sensor Technologies</vt:lpstr>
      <vt:lpstr>Presentazione standard di PowerPoint</vt:lpstr>
      <vt:lpstr>Presentazione standard di PowerPoint</vt:lpstr>
      <vt:lpstr>Growth Structure of p-on-n HgCdTe arrays  </vt:lpstr>
      <vt:lpstr>High-Performance Sensors Serving Space Astronomy</vt:lpstr>
      <vt:lpstr>Presentazione standard di PowerPoint</vt:lpstr>
      <vt:lpstr>Performance Confirmed by Users</vt:lpstr>
      <vt:lpstr>Presentazione standard di PowerPoint</vt:lpstr>
      <vt:lpstr>H4RG-15 Focal Plane Development</vt:lpstr>
      <vt:lpstr>Teledyne makes visible sensors also:  H4RG-10 HyViSI</vt:lpstr>
      <vt:lpstr>10 µm cutoff for NEOCam asteroid survey mission</vt:lpstr>
      <vt:lpstr>SIDECAR ASIC – Focal Plane Electronics on a Chip</vt:lpstr>
      <vt:lpstr>The new SIDECAR Module (SMd)</vt:lpstr>
      <vt:lpstr>SMd Configurations and Performance</vt:lpstr>
      <vt:lpstr>H2RG – SIDECAR ASIC Fast Mode Performance</vt:lpstr>
      <vt:lpstr>Presentazione standard di PowerPoint</vt:lpstr>
      <vt:lpstr>Hybrid CMOS Imaging Sensors</vt:lpstr>
      <vt:lpstr>Pixel Amplifier Options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T Demers</dc:creator>
  <cp:lastModifiedBy>tecno</cp:lastModifiedBy>
  <cp:revision>248</cp:revision>
  <cp:lastPrinted>2012-11-24T03:52:06Z</cp:lastPrinted>
  <dcterms:modified xsi:type="dcterms:W3CDTF">2013-10-08T06:18:25Z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0x0101006489585000577746820FC52599BBEB9D</vt:lpwstr>
  </property>
</Properties>
</file>