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786" r:id="rId2"/>
    <p:sldId id="787" r:id="rId3"/>
    <p:sldId id="795" r:id="rId4"/>
    <p:sldId id="803" r:id="rId5"/>
    <p:sldId id="794" r:id="rId6"/>
    <p:sldId id="802" r:id="rId7"/>
    <p:sldId id="810" r:id="rId8"/>
    <p:sldId id="811" r:id="rId9"/>
    <p:sldId id="826" r:id="rId10"/>
    <p:sldId id="806" r:id="rId11"/>
    <p:sldId id="807" r:id="rId12"/>
    <p:sldId id="808" r:id="rId13"/>
    <p:sldId id="819" r:id="rId14"/>
    <p:sldId id="809" r:id="rId15"/>
    <p:sldId id="812" r:id="rId16"/>
    <p:sldId id="813" r:id="rId17"/>
    <p:sldId id="814" r:id="rId18"/>
    <p:sldId id="816" r:id="rId19"/>
    <p:sldId id="827" r:id="rId20"/>
    <p:sldId id="815" r:id="rId21"/>
    <p:sldId id="823" r:id="rId22"/>
    <p:sldId id="817" r:id="rId23"/>
    <p:sldId id="824" r:id="rId24"/>
    <p:sldId id="818" r:id="rId25"/>
    <p:sldId id="825" r:id="rId26"/>
    <p:sldId id="820" r:id="rId27"/>
    <p:sldId id="821" r:id="rId28"/>
    <p:sldId id="822" r:id="rId29"/>
    <p:sldId id="828" r:id="rId30"/>
    <p:sldId id="829" r:id="rId3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FF"/>
    <a:srgbClr val="CBD1D3"/>
    <a:srgbClr val="E7F3F4"/>
    <a:srgbClr val="DEF1F2"/>
    <a:srgbClr val="C8D3D6"/>
    <a:srgbClr val="DDDDDD"/>
    <a:srgbClr val="F3F9FA"/>
    <a:srgbClr val="008000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34566" autoAdjust="0"/>
    <p:restoredTop sz="86443" autoAdjust="0"/>
  </p:normalViewPr>
  <p:slideViewPr>
    <p:cSldViewPr>
      <p:cViewPr>
        <p:scale>
          <a:sx n="95" d="100"/>
          <a:sy n="95" d="100"/>
        </p:scale>
        <p:origin x="-145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notesViewPr>
    <p:cSldViewPr>
      <p:cViewPr varScale="1">
        <p:scale>
          <a:sx n="66" d="100"/>
          <a:sy n="66" d="100"/>
        </p:scale>
        <p:origin x="-279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9" rIns="93154" bIns="46579" numCol="1" anchor="b" anchorCtr="0" compatLnSpc="1">
            <a:prstTxWarp prst="textNoShape">
              <a:avLst/>
            </a:prstTxWarp>
          </a:bodyPr>
          <a:lstStyle>
            <a:lvl1pPr algn="r" defTabSz="931863">
              <a:defRPr b="0"/>
            </a:lvl1pPr>
          </a:lstStyle>
          <a:p>
            <a:fld id="{70F6223E-0F31-407D-AE24-9E8A4875FF1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2776" name="Picture 8" descr="dalsa_rgb_pos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108" y="213659"/>
            <a:ext cx="1367698" cy="622527"/>
          </a:xfrm>
          <a:prstGeom prst="rect">
            <a:avLst/>
          </a:prstGeom>
          <a:noFill/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50733" y="8976684"/>
            <a:ext cx="2476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latin typeface="Verdana" pitchFamily="34" charset="0"/>
                <a:cs typeface="Arial" charset="0"/>
              </a:rPr>
              <a:t>©2009 DALSA Corporation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50733" y="8833734"/>
            <a:ext cx="2476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latin typeface="Verdana" pitchFamily="34" charset="0"/>
                <a:cs typeface="Arial" charset="0"/>
              </a:rPr>
              <a:t>CONFIDENTIAL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71621" y="356610"/>
            <a:ext cx="31431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latin typeface="Verdana" pitchFamily="34" charset="0"/>
                <a:cs typeface="Arial" charset="0"/>
              </a:rPr>
              <a:t>DALSA CMOS X-RAY DETECTORS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922701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 defTabSz="912813">
              <a:defRPr b="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2813">
              <a:defRPr b="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68" y="4417635"/>
            <a:ext cx="5604669" cy="418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12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 defTabSz="912813">
              <a:defRPr b="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82912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2813">
              <a:defRPr b="0"/>
            </a:lvl1pPr>
          </a:lstStyle>
          <a:p>
            <a:fld id="{D8B517CC-66B8-4340-962F-0C8DE2360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0BE6C-4823-48EF-A9AD-F1FF41D2373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9"/>
            <a:ext cx="5140742" cy="4182115"/>
          </a:xfrm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Technical Summary:</a:t>
            </a:r>
          </a:p>
          <a:p>
            <a:pPr eaLnBrk="1" hangingPunct="1"/>
            <a:r>
              <a:rPr lang="en-US" dirty="0" smtClean="0"/>
              <a:t>Please present most important technical highs and lows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Customer Update:</a:t>
            </a:r>
          </a:p>
          <a:p>
            <a:pPr eaLnBrk="1" hangingPunct="1"/>
            <a:r>
              <a:rPr lang="en-US" dirty="0" smtClean="0"/>
              <a:t>What is the status w.r.t. the customer regarding this project </a:t>
            </a:r>
          </a:p>
          <a:p>
            <a:pPr eaLnBrk="1" hangingPunct="1"/>
            <a:r>
              <a:rPr lang="en-US" dirty="0" smtClean="0"/>
              <a:t>Can be related to technical and/or schedule and/or resource and/or financials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48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536" y="1277888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509120"/>
            <a:ext cx="6400800" cy="1066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88C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8"/>
          <p:cNvSpPr txBox="1">
            <a:spLocks/>
          </p:cNvSpPr>
          <p:nvPr userDrawn="1"/>
        </p:nvSpPr>
        <p:spPr>
          <a:xfrm>
            <a:off x="4419600" y="6453336"/>
            <a:ext cx="399256" cy="25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BB8C19-8F65-47F1-B5C6-3D7AB213A13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8"/>
          <p:cNvSpPr txBox="1">
            <a:spLocks/>
          </p:cNvSpPr>
          <p:nvPr userDrawn="1"/>
        </p:nvSpPr>
        <p:spPr>
          <a:xfrm>
            <a:off x="4419600" y="6453336"/>
            <a:ext cx="399256" cy="25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BB8C19-8F65-47F1-B5C6-3D7AB213A13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 txBox="1">
            <a:spLocks/>
          </p:cNvSpPr>
          <p:nvPr userDrawn="1"/>
        </p:nvSpPr>
        <p:spPr>
          <a:xfrm>
            <a:off x="4419600" y="6453336"/>
            <a:ext cx="399256" cy="25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BB8C19-8F65-47F1-B5C6-3D7AB213A13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ofBlue_Insid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8700" y="381000"/>
            <a:ext cx="7086600" cy="549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43400" y="63246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11765F8-9334-4F8D-9DE6-D6B249E42EF9}" type="slidenum">
              <a:rPr lang="en-US" sz="1000" smtClean="0"/>
              <a:pPr algn="ct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24000"/>
            <a:ext cx="8229600" cy="464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419600" y="6453336"/>
            <a:ext cx="399256" cy="25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BB8C19-8F65-47F1-B5C6-3D7AB213A1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>
              <a:lumMod val="75000"/>
              <a:lumOff val="25000"/>
            </a:schemeClr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>
              <a:lumMod val="75000"/>
              <a:lumOff val="25000"/>
            </a:schemeClr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>
              <a:lumMod val="75000"/>
              <a:lumOff val="25000"/>
            </a:schemeClr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>
              <a:lumMod val="75000"/>
              <a:lumOff val="25000"/>
            </a:schemeClr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GB" dirty="0" smtClean="0"/>
              <a:t>An overview of Teledyne DALSA Professional Imaging CCD capabilities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Jan Bosiers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GB" sz="2400" dirty="0" smtClean="0"/>
              <a:t>Teledyne DALSA Professional Imaging</a:t>
            </a:r>
            <a:br>
              <a:rPr lang="en-GB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en-GB" sz="1600" dirty="0" smtClean="0"/>
              <a:t>High Tech Campus 27, 5656AE Eindhoven, The Netherlands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en-GB" sz="1600" dirty="0" smtClean="0"/>
              <a:t>jan.bosiers@teledynedalsa.com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4" descr="SDW 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007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Introduction to TDPI</a:t>
            </a:r>
          </a:p>
          <a:p>
            <a:endParaRPr lang="en-CA" dirty="0" smtClean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TDPI CCD Technology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Building Blocks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Product Examples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Building Blocks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Pixels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Readout Structures</a:t>
            </a:r>
          </a:p>
          <a:p>
            <a:endParaRPr lang="en-CA" dirty="0" smtClean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Amplifiers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Standard Pixels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524000"/>
          </a:xfrm>
        </p:spPr>
        <p:txBody>
          <a:bodyPr/>
          <a:lstStyle/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Four-phase pixels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Vertical anti-blooming and electronic shutter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Monochrome and color versions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Bi-directional transport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TDI-mode compatible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5159" y="2971800"/>
          <a:ext cx="7889241" cy="276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641"/>
                <a:gridCol w="1295400"/>
                <a:gridCol w="762000"/>
                <a:gridCol w="721359"/>
                <a:gridCol w="685800"/>
                <a:gridCol w="685800"/>
                <a:gridCol w="680297"/>
                <a:gridCol w="731944"/>
              </a:tblGrid>
              <a:tr h="424543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Pixel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m)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nl-NL" dirty="0" smtClean="0"/>
                        <a:t>Techn. Generation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(#)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nl-NL" dirty="0" smtClean="0"/>
                        <a:t>Idark @ </a:t>
                      </a:r>
                      <a:r>
                        <a:rPr lang="nl-NL" baseline="0" dirty="0" smtClean="0"/>
                        <a:t>60</a:t>
                      </a:r>
                      <a:r>
                        <a:rPr lang="nl-NL" baseline="30000" dirty="0" smtClean="0"/>
                        <a:t>o</a:t>
                      </a:r>
                      <a:r>
                        <a:rPr lang="nl-NL" baseline="0" dirty="0" smtClean="0"/>
                        <a:t>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(pA/cm</a:t>
                      </a:r>
                      <a:r>
                        <a:rPr lang="nl-NL" baseline="30000" dirty="0" smtClean="0"/>
                        <a:t>2</a:t>
                      </a:r>
                      <a:r>
                        <a:rPr lang="nl-NL" baseline="0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</a:t>
                      </a:r>
                      <a:endParaRPr lang="nl-NL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nl-NL" dirty="0" smtClean="0"/>
                        <a:t>QE_max, Gr,</a:t>
                      </a:r>
                      <a:r>
                        <a:rPr lang="nl-NL" baseline="0" dirty="0" smtClean="0"/>
                        <a:t> monochrome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(%)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</a:t>
                      </a:r>
                      <a:endParaRPr lang="nl-NL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nl-NL" dirty="0" smtClean="0"/>
                        <a:t>Qmax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(kel)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55</a:t>
                      </a:r>
                      <a:endParaRPr lang="nl-NL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nl-NL" dirty="0" smtClean="0"/>
                        <a:t>ML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Pixels for ultra-low dark current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Four-phase pixels with additional implant 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Combining multi-pinned phase (MPP) with vertical anti-blooming and electronic shutter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Bi-directional transport</a:t>
            </a:r>
          </a:p>
          <a:p>
            <a:pPr>
              <a:buNone/>
            </a:pPr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2764971"/>
          <a:ext cx="7772401" cy="2188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981200"/>
                <a:gridCol w="1600200"/>
                <a:gridCol w="1676400"/>
                <a:gridCol w="1600201"/>
              </a:tblGrid>
              <a:tr h="424543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Pixel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m,</a:t>
                      </a: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low Idark mode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m,       low Idark mode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m, standard mode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nl-NL" dirty="0" smtClean="0"/>
                        <a:t>Qmax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(kel)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45</a:t>
                      </a:r>
                      <a:endParaRPr lang="nl-NL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nl-NL" dirty="0" smtClean="0"/>
                        <a:t>Idark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(pA/cm</a:t>
                      </a:r>
                      <a:r>
                        <a:rPr lang="nl-NL" baseline="30000" dirty="0" smtClean="0"/>
                        <a:t>2</a:t>
                      </a:r>
                      <a:r>
                        <a:rPr lang="nl-NL" dirty="0" smtClean="0"/>
                        <a:t>,</a:t>
                      </a:r>
                      <a:r>
                        <a:rPr lang="nl-NL" baseline="0" dirty="0" smtClean="0"/>
                        <a:t> 60</a:t>
                      </a:r>
                      <a:r>
                        <a:rPr lang="nl-NL" baseline="30000" dirty="0" smtClean="0"/>
                        <a:t>o</a:t>
                      </a:r>
                      <a:r>
                        <a:rPr lang="nl-NL" baseline="0" dirty="0" smtClean="0"/>
                        <a:t>C)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1.5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</a:t>
                      </a:r>
                      <a:endParaRPr lang="nl-NL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nl-NL" dirty="0" smtClean="0"/>
                        <a:t>Idark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(pA/cm</a:t>
                      </a:r>
                      <a:r>
                        <a:rPr lang="nl-NL" baseline="30000" dirty="0" smtClean="0"/>
                        <a:t>2</a:t>
                      </a:r>
                      <a:r>
                        <a:rPr lang="nl-NL" dirty="0" smtClean="0"/>
                        <a:t>,</a:t>
                      </a:r>
                      <a:r>
                        <a:rPr lang="nl-NL" baseline="0" dirty="0" smtClean="0"/>
                        <a:t> 20</a:t>
                      </a:r>
                      <a:r>
                        <a:rPr lang="nl-NL" baseline="30000" dirty="0" smtClean="0"/>
                        <a:t>o</a:t>
                      </a:r>
                      <a:r>
                        <a:rPr lang="nl-NL" baseline="0" dirty="0" smtClean="0"/>
                        <a:t>C)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Readout Structures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4" descr="Z:\tgif\isscc2010\ffccdfas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518448"/>
            <a:ext cx="3581400" cy="3653752"/>
          </a:xfrm>
          <a:prstGeom prst="rect">
            <a:avLst/>
          </a:prstGeom>
          <a:noFill/>
        </p:spPr>
      </p:pic>
      <p:pic>
        <p:nvPicPr>
          <p:cNvPr id="8" name="Picture 4" descr="Z:\tgif\isscc2010\tdimultipleou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0798" y="3657600"/>
            <a:ext cx="4634602" cy="1447800"/>
          </a:xfrm>
          <a:prstGeom prst="rect">
            <a:avLst/>
          </a:prstGeom>
          <a:noFill/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57200" y="1219200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At each corner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Option of dual register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876800" y="1219200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Output taps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CA" sz="1600" b="0" kern="0" dirty="0" smtClean="0">
              <a:latin typeface="Verdana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Amplifiers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Broadcast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Three-stage source follower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Optimised for 37.125MHz pixel rate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Conversion gain 20</a:t>
            </a:r>
            <a:r>
              <a:rPr lang="en-CA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V/el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8.5 electrons noise in HDTV bandwidth (0.4-30MHz)</a:t>
            </a:r>
          </a:p>
          <a:p>
            <a:pPr lvl="1">
              <a:buNone/>
            </a:pPr>
            <a:endParaRPr lang="en-CA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Photography and Photogrammetry Applications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Three-stage source follower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Optimised for 25MHz pixel rate and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Conversion gain 40</a:t>
            </a:r>
            <a:r>
              <a:rPr lang="en-CA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V/el 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10 electrons noise after CDS at 25MHz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Introduction to TDPI</a:t>
            </a:r>
          </a:p>
          <a:p>
            <a:endParaRPr lang="en-CA" dirty="0" smtClean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TDPI CCD Technology</a:t>
            </a:r>
          </a:p>
          <a:p>
            <a:endParaRPr lang="en-CA" dirty="0" smtClean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Building Blocks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Product Examples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Product Examples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CA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Imager for HDTV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Imagers for Professional Photography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Imagers for Photogrammetry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Imagers for Scientific Applications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Imager for HDTV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CA" sz="1800" dirty="0" smtClean="0">
                <a:solidFill>
                  <a:schemeClr val="tx1"/>
                </a:solidFill>
                <a:latin typeface="Verdana" pitchFamily="34" charset="0"/>
              </a:rPr>
              <a:t>2/3” imager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5.0</a:t>
            </a:r>
            <a:r>
              <a:rPr lang="en-CA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m pixel size, monochrome, FT-CCD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9.6 x 5.4 mm</a:t>
            </a:r>
            <a:r>
              <a:rPr lang="en-CA" baseline="30000" dirty="0" smtClean="0">
                <a:solidFill>
                  <a:schemeClr val="tx1"/>
                </a:solidFill>
                <a:latin typeface="Verdana" pitchFamily="34" charset="0"/>
              </a:rPr>
              <a:t>2</a:t>
            </a: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 image area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2 outputs at 37MHz for 74MHz pixel rate</a:t>
            </a:r>
          </a:p>
          <a:p>
            <a:pPr marL="400050">
              <a:buNone/>
            </a:pPr>
            <a:r>
              <a:rPr lang="en-CA" sz="1800" dirty="0" smtClean="0">
                <a:solidFill>
                  <a:schemeClr val="tx1"/>
                </a:solidFill>
                <a:latin typeface="Verdana" pitchFamily="34" charset="0"/>
              </a:rPr>
              <a:t>12-phase image section for switchable resolution and aspect ratio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3 x 4-phase pixel (1080 HDTV)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2 x 6-phase pixel (720 HDTV)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4 x 3-phase pixel (cinema mode, widescreen)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Cylindrical micro-lenses</a:t>
            </a:r>
          </a:p>
          <a:p>
            <a:pPr marL="400050">
              <a:buNone/>
            </a:pPr>
            <a:r>
              <a:rPr lang="en-CA" sz="1800" dirty="0" smtClean="0">
                <a:solidFill>
                  <a:schemeClr val="tx1"/>
                </a:solidFill>
                <a:latin typeface="Verdana" pitchFamily="34" charset="0"/>
              </a:rPr>
              <a:t>Triple-speed capability</a:t>
            </a:r>
          </a:p>
          <a:p>
            <a:pPr marL="800100"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2 outputs at 111MHz for 222MHz pixel rate</a:t>
            </a:r>
          </a:p>
          <a:p>
            <a:pPr marL="800100"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" name="Picture 6" descr="C:\DOCUME~1\kessener\LOCALS~1\Temp\npo000046.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338" y="1066800"/>
            <a:ext cx="18716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DOCUME~1\kessener\LOCALS~1\Temp\npo000048.t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513" y="4491038"/>
            <a:ext cx="217011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Imager for HDTV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400"/>
          </a:xfrm>
        </p:spPr>
        <p:txBody>
          <a:bodyPr/>
          <a:lstStyle/>
          <a:p>
            <a:pPr marL="400050"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Radiation hardness tests by NASA</a:t>
            </a:r>
          </a:p>
          <a:p>
            <a:pPr marL="400050"/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</a:rPr>
              <a:t>Radiation stress conditions:</a:t>
            </a:r>
          </a:p>
          <a:p>
            <a:pPr marL="800100" lvl="1"/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Stress A: 55 </a:t>
            </a:r>
            <a:r>
              <a:rPr lang="en-US" sz="1400" dirty="0" err="1" smtClean="0">
                <a:solidFill>
                  <a:schemeClr val="tx1"/>
                </a:solidFill>
                <a:latin typeface="Verdana" pitchFamily="34" charset="0"/>
              </a:rPr>
              <a:t>MeV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, 3 </a:t>
            </a:r>
            <a:r>
              <a:rPr lang="en-US" sz="1400" dirty="0" err="1" smtClean="0">
                <a:solidFill>
                  <a:schemeClr val="tx1"/>
                </a:solidFill>
                <a:latin typeface="Verdana" pitchFamily="34" charset="0"/>
              </a:rPr>
              <a:t>rad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Verdana" pitchFamily="34" charset="0"/>
              </a:rPr>
              <a:t>si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) in 27.7 seconds, 2.0E7 protons/cm</a:t>
            </a:r>
            <a:r>
              <a:rPr lang="en-US" sz="1400" baseline="30000" dirty="0" smtClean="0">
                <a:solidFill>
                  <a:schemeClr val="tx1"/>
                </a:solidFill>
                <a:latin typeface="Verdana" pitchFamily="34" charset="0"/>
              </a:rPr>
              <a:t>2</a:t>
            </a:r>
          </a:p>
          <a:p>
            <a:pPr marL="800100" lvl="1"/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Stress B: 200 </a:t>
            </a:r>
            <a:r>
              <a:rPr lang="en-US" sz="1400" dirty="0" err="1" smtClean="0">
                <a:solidFill>
                  <a:schemeClr val="tx1"/>
                </a:solidFill>
                <a:latin typeface="Verdana" pitchFamily="34" charset="0"/>
              </a:rPr>
              <a:t>MeV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, 1 </a:t>
            </a:r>
            <a:r>
              <a:rPr lang="en-US" sz="1400" dirty="0" err="1" smtClean="0">
                <a:solidFill>
                  <a:schemeClr val="tx1"/>
                </a:solidFill>
                <a:latin typeface="Verdana" pitchFamily="34" charset="0"/>
              </a:rPr>
              <a:t>rad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Verdana" pitchFamily="34" charset="0"/>
              </a:rPr>
              <a:t>si</a:t>
            </a:r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) in 8.5 seconds, 1.775E7 protons/cm</a:t>
            </a:r>
            <a:r>
              <a:rPr lang="en-US" sz="1400" baseline="30000" dirty="0" smtClean="0">
                <a:solidFill>
                  <a:schemeClr val="tx1"/>
                </a:solidFill>
                <a:latin typeface="Verdana" pitchFamily="34" charset="0"/>
              </a:rPr>
              <a:t>2</a:t>
            </a:r>
          </a:p>
          <a:p>
            <a:pPr marL="400050"/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</a:rPr>
              <a:t>Results:</a:t>
            </a:r>
          </a:p>
          <a:p>
            <a:pPr marL="800100" lvl="1"/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“Moderate increase in FPN and the amount of leaking pixels”</a:t>
            </a:r>
          </a:p>
          <a:p>
            <a:pPr marL="800100" lvl="1"/>
            <a:r>
              <a:rPr lang="en-US" sz="1400" dirty="0" smtClean="0">
                <a:solidFill>
                  <a:schemeClr val="tx1"/>
                </a:solidFill>
                <a:latin typeface="Verdana" pitchFamily="34" charset="0"/>
              </a:rPr>
              <a:t>“No other performance parameters were influenced by the radiation, the devices remain fully functional”</a:t>
            </a:r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00100"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400050"/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800100"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364" y="6047601"/>
            <a:ext cx="4118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Histogram of dark images, before and after irradiation</a:t>
            </a:r>
            <a:endParaRPr lang="nl-NL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637" y="3185686"/>
            <a:ext cx="5491163" cy="293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Introduction to Teledyne DALSA Professional Imaging (TDPI)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TDPI CCD Technology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Building Blocks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Product Examples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Imagers for Professional Photography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80M-pixel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imager 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5.2</a:t>
            </a:r>
            <a:r>
              <a:rPr lang="en-CA" sz="1600" b="0" kern="0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m pixel size, RGB Bayer color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53 x 40 mm</a:t>
            </a:r>
            <a:r>
              <a:rPr kumimoji="0" lang="en-CA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2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image area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4 outputs at 25MHz</a:t>
            </a:r>
          </a:p>
          <a:p>
            <a:pPr marL="800100" lvl="1" indent="-342900" algn="l">
              <a:spcBef>
                <a:spcPct val="20000"/>
              </a:spcBef>
            </a:pPr>
            <a:endParaRPr kumimoji="0" lang="en-CA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sz="1600" b="0" kern="0" baseline="0" dirty="0" smtClean="0">
                <a:latin typeface="Verdana" pitchFamily="34" charset="0"/>
                <a:cs typeface="Arial" pitchFamily="34" charset="0"/>
              </a:rPr>
              <a:t>60M-pixel imager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6.0</a:t>
            </a:r>
            <a:r>
              <a:rPr lang="en-CA" sz="1600" b="0" kern="0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m pixel size, RGB Bayer color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53 x 40 mm</a:t>
            </a:r>
            <a:r>
              <a:rPr lang="en-CA" sz="1600" b="0" kern="0" baseline="30000" dirty="0" smtClean="0">
                <a:latin typeface="Verdana" pitchFamily="34" charset="0"/>
                <a:cs typeface="Arial" pitchFamily="34" charset="0"/>
              </a:rPr>
              <a:t>2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 image area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4 outputs at 25MHz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Dual mode: ultra-low dark current or high dynamic range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CA" sz="1600" b="0" kern="0" baseline="0" dirty="0" smtClean="0">
              <a:latin typeface="Verdana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TDI imager for 360</a:t>
            </a:r>
            <a:r>
              <a:rPr kumimoji="0" lang="en-CA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o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panoramic photography</a:t>
            </a: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8.0</a:t>
            </a:r>
            <a:r>
              <a:rPr lang="en-CA" sz="1600" b="0" kern="0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m pixel size, RGB stripe filters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60 x 1.6 mm</a:t>
            </a:r>
            <a:r>
              <a:rPr lang="en-CA" sz="1600" b="0" kern="0" baseline="30000" dirty="0" smtClean="0">
                <a:latin typeface="Verdana" pitchFamily="34" charset="0"/>
                <a:cs typeface="Arial" pitchFamily="34" charset="0"/>
              </a:rPr>
              <a:t>2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 image area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8 outputs at 25MHz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847" y="990600"/>
            <a:ext cx="365315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075" y="4648200"/>
            <a:ext cx="3362325" cy="154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 from 60M-pixel imager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09600" y="1219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150000"/>
              </a:lnSpc>
              <a:spcBef>
                <a:spcPct val="20000"/>
              </a:spcBef>
            </a:pPr>
            <a:r>
              <a:rPr lang="en-CA" sz="1600" b="0" kern="0" dirty="0" err="1" smtClean="0">
                <a:latin typeface="Verdana" pitchFamily="34" charset="0"/>
                <a:cs typeface="Arial" pitchFamily="34" charset="0"/>
              </a:rPr>
              <a:t>PhaseOne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 </a:t>
            </a:r>
            <a:r>
              <a:rPr lang="nn-NO" sz="1600" b="0" kern="0" dirty="0" smtClean="0">
                <a:latin typeface="Verdana" pitchFamily="34" charset="0"/>
                <a:cs typeface="Arial" pitchFamily="34" charset="0"/>
              </a:rPr>
              <a:t>IQ260 medium format digital back </a:t>
            </a:r>
            <a:endParaRPr lang="en-CA" sz="1600" b="0" kern="0" dirty="0" smtClean="0">
              <a:latin typeface="Verdana" pitchFamily="34" charset="0"/>
              <a:cs typeface="Arial" pitchFamily="34" charset="0"/>
            </a:endParaRPr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TDPI 6</a:t>
            </a: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0M-pixel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53 x 40 mm</a:t>
            </a:r>
            <a:r>
              <a:rPr lang="en-CA" sz="1600" b="0" kern="0" baseline="30000" dirty="0" smtClean="0">
                <a:latin typeface="Verdana" pitchFamily="34" charset="0"/>
                <a:cs typeface="Arial" pitchFamily="34" charset="0"/>
              </a:rPr>
              <a:t>2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 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CCD imager, ultra-low dark current mode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sz="1600" b="0" u="sng" kern="0" dirty="0" smtClean="0">
                <a:latin typeface="Verdana" pitchFamily="34" charset="0"/>
                <a:cs typeface="Arial" pitchFamily="34" charset="0"/>
              </a:rPr>
              <a:t>1 hr exposure, ISO 140, un-cooled</a:t>
            </a:r>
            <a:r>
              <a:rPr kumimoji="0" lang="en-CA" sz="16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NYC1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438400"/>
            <a:ext cx="8163965" cy="388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Imagers for Photogrammetry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CA" sz="1800" dirty="0" smtClean="0">
                <a:solidFill>
                  <a:schemeClr val="tx1"/>
                </a:solidFill>
                <a:latin typeface="Verdana" pitchFamily="34" charset="0"/>
              </a:rPr>
              <a:t>140M-pixel imager</a:t>
            </a:r>
          </a:p>
          <a:p>
            <a:pPr marL="800100" lvl="1" indent="-342900">
              <a:buFontTx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7.2</a:t>
            </a:r>
            <a:r>
              <a:rPr lang="en-CA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m pixel size</a:t>
            </a:r>
          </a:p>
          <a:p>
            <a:pPr marL="800100" lvl="1" indent="-342900">
              <a:buFontTx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88 x 82 mm</a:t>
            </a:r>
            <a:r>
              <a:rPr lang="en-CA" baseline="30000" dirty="0" smtClean="0">
                <a:solidFill>
                  <a:schemeClr val="tx1"/>
                </a:solidFill>
                <a:latin typeface="Verdana" pitchFamily="34" charset="0"/>
              </a:rPr>
              <a:t>2</a:t>
            </a: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 image area</a:t>
            </a:r>
          </a:p>
          <a:p>
            <a:pPr marL="800100" lvl="1" indent="-342900">
              <a:buFontTx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TDI functionality for FMC (Forward Motion Compensation)</a:t>
            </a:r>
          </a:p>
          <a:p>
            <a:pPr marL="800100" lvl="1" indent="-342900">
              <a:buFontTx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4 outputs at 15MHz</a:t>
            </a:r>
          </a:p>
          <a:p>
            <a:endParaRPr lang="en-CA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CA" sz="1800" dirty="0" smtClean="0">
                <a:solidFill>
                  <a:schemeClr val="tx1"/>
                </a:solidFill>
                <a:latin typeface="Verdana" pitchFamily="34" charset="0"/>
              </a:rPr>
              <a:t>252M-pixel imager</a:t>
            </a:r>
          </a:p>
          <a:p>
            <a:pPr marL="800100" lvl="1" indent="-342900">
              <a:buFontTx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5.6</a:t>
            </a:r>
            <a:r>
              <a:rPr lang="en-CA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m pixel size</a:t>
            </a:r>
          </a:p>
          <a:p>
            <a:pPr marL="800100" lvl="1" indent="-342900">
              <a:buFontTx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96 x 82 mm</a:t>
            </a:r>
            <a:r>
              <a:rPr lang="en-CA" baseline="30000" dirty="0" smtClean="0">
                <a:solidFill>
                  <a:schemeClr val="tx1"/>
                </a:solidFill>
                <a:latin typeface="Verdana" pitchFamily="34" charset="0"/>
              </a:rPr>
              <a:t>2</a:t>
            </a: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 image area</a:t>
            </a:r>
          </a:p>
          <a:p>
            <a:pPr marL="800100" lvl="1" indent="-342900">
              <a:buFontTx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TDI functionality for FMC</a:t>
            </a:r>
          </a:p>
          <a:p>
            <a:pPr marL="800100" lvl="1" indent="-342900">
              <a:buFontTx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16 outputs at 30MHz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4478772" cy="335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 from 250M-pixel imager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09600" y="1219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660550"/>
            <a:ext cx="2176462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stCxn id="11" idx="0"/>
          </p:cNvCxnSpPr>
          <p:nvPr/>
        </p:nvCxnSpPr>
        <p:spPr>
          <a:xfrm rot="5400000" flipH="1" flipV="1">
            <a:off x="2055813" y="1165250"/>
            <a:ext cx="2181225" cy="3121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1" idx="2"/>
          </p:cNvCxnSpPr>
          <p:nvPr/>
        </p:nvCxnSpPr>
        <p:spPr>
          <a:xfrm rot="16200000" flipH="1">
            <a:off x="2336800" y="3230588"/>
            <a:ext cx="1589087" cy="30908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1503363" y="3816375"/>
            <a:ext cx="165100" cy="16510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9600" dirty="0">
              <a:solidFill>
                <a:srgbClr val="80808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9518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Imagers for Scientific Applications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Imager for SPECT application</a:t>
            </a:r>
          </a:p>
          <a:p>
            <a:pPr lvl="1">
              <a:buFont typeface="Arial" pitchFamily="34" charset="0"/>
              <a:buChar char="•"/>
            </a:pP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ingle-</a:t>
            </a: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P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hoton </a:t>
            </a: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E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mission </a:t>
            </a: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omputed </a:t>
            </a: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T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omography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FT-CCD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1k x 1k 12</a:t>
            </a:r>
            <a:r>
              <a:rPr lang="en-CA" sz="16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 pixels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Ultra-low dark current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EM-CCD register using single-poly </a:t>
            </a:r>
            <a:r>
              <a:rPr lang="en-CA" sz="1600" smtClean="0">
                <a:solidFill>
                  <a:schemeClr val="tx1"/>
                </a:solidFill>
                <a:latin typeface="Verdana" pitchFamily="34" charset="0"/>
              </a:rPr>
              <a:t>concept operating at 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25MHz</a:t>
            </a:r>
          </a:p>
          <a:p>
            <a:pPr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Imager for FLIM application</a:t>
            </a:r>
          </a:p>
          <a:p>
            <a:pPr lvl="1">
              <a:buFont typeface="Arial" pitchFamily="34" charset="0"/>
              <a:buChar char="•"/>
            </a:pP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F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luorescence </a:t>
            </a: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L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ifetime </a:t>
            </a: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Im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aging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FT-CCD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512 x 512 24</a:t>
            </a:r>
            <a:r>
              <a:rPr lang="en-CA" sz="16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 super-pixels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Demodulation of incoming light up to 80MHz</a:t>
            </a:r>
          </a:p>
          <a:p>
            <a:pPr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Very-high speed ISIS imagers</a:t>
            </a:r>
          </a:p>
          <a:p>
            <a:pPr lvl="1">
              <a:buFont typeface="Arial" pitchFamily="34" charset="0"/>
              <a:buChar char="•"/>
            </a:pP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n </a:t>
            </a: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itu </a:t>
            </a: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mage </a:t>
            </a:r>
            <a:r>
              <a:rPr lang="en-CA" sz="1600" b="1" dirty="0" smtClean="0">
                <a:solidFill>
                  <a:schemeClr val="tx1"/>
                </a:solidFill>
                <a:latin typeface="Verdana" pitchFamily="34" charset="0"/>
              </a:rPr>
              <a:t>S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torage for 120-image burst at 10 million frames per second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Concepts and imager designs by Prof. Etoh  (Kinki Univ.,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</a:rPr>
              <a:t>Ritshumeikan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 Univ.) 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Each pixel directly connected to CCD storage section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Newest generation: high fill factor achieved with back-side illumination 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</a:p>
          <a:p>
            <a:pPr>
              <a:buNone/>
            </a:pPr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1295400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Imagers for Scientific Applications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"/>
          </a:xfrm>
        </p:spPr>
        <p:txBody>
          <a:bodyPr/>
          <a:lstStyle/>
          <a:p>
            <a:pPr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SPECT imager electron multiplication and dark current performance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</a:p>
          <a:p>
            <a:pPr>
              <a:buNone/>
            </a:pPr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1963152"/>
            <a:ext cx="8985250" cy="283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Linearity of  EM multiplication,   small and large signals,</a:t>
            </a:r>
          </a:p>
          <a:p>
            <a:r>
              <a:rPr lang="en-US" sz="1400" dirty="0" smtClean="0">
                <a:latin typeface="Calibri" pitchFamily="34" charset="0"/>
              </a:rPr>
              <a:t> 25MHz EM transport frequency,  25</a:t>
            </a:r>
            <a:r>
              <a:rPr lang="en-US" sz="1400" baseline="30000" dirty="0" smtClean="0">
                <a:latin typeface="Calibri" pitchFamily="34" charset="0"/>
              </a:rPr>
              <a:t>o</a:t>
            </a:r>
            <a:r>
              <a:rPr lang="en-US" sz="1400" dirty="0" smtClean="0">
                <a:latin typeface="Calibri" pitchFamily="34" charset="0"/>
              </a:rPr>
              <a:t>C</a:t>
            </a:r>
            <a:endParaRPr lang="nl-NL" sz="1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47244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Dark Current vs. Reciprocal Temperature</a:t>
            </a:r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81201"/>
            <a:ext cx="4419600" cy="274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Contents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CA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Introduction to TDPI</a:t>
            </a:r>
          </a:p>
          <a:p>
            <a:endParaRPr lang="en-CA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TDPI CCD Technology</a:t>
            </a:r>
          </a:p>
          <a:p>
            <a:endParaRPr lang="en-CA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Building Blocks</a:t>
            </a:r>
          </a:p>
          <a:p>
            <a:endParaRPr lang="en-CA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Product Examples</a:t>
            </a:r>
          </a:p>
          <a:p>
            <a:endParaRPr lang="en-CA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CMOS and Assembly Capabilities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CMOS capabilities for X-ray detectors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13716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8” 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w</a:t>
            </a:r>
            <a:r>
              <a:rPr kumimoji="0" lang="en-C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afer</a:t>
            </a: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-scale CMOS imagers (up to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</a:t>
            </a: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13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x 13 cm</a:t>
            </a:r>
            <a:r>
              <a:rPr kumimoji="0" lang="en-CA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2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or 12 x 15 cm</a:t>
            </a:r>
            <a:r>
              <a:rPr kumimoji="0" lang="en-CA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2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)</a:t>
            </a: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3-side </a:t>
            </a:r>
            <a:r>
              <a:rPr lang="en-CA" sz="1600" b="0" kern="0" dirty="0" err="1" smtClean="0">
                <a:latin typeface="Verdana" pitchFamily="34" charset="0"/>
                <a:cs typeface="Arial" pitchFamily="34" charset="0"/>
              </a:rPr>
              <a:t>buttable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 design</a:t>
            </a:r>
          </a:p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CA" sz="1600" b="0" kern="0" dirty="0" err="1" smtClean="0">
                <a:latin typeface="Verdana" pitchFamily="34" charset="0"/>
                <a:cs typeface="Arial" pitchFamily="34" charset="0"/>
              </a:rPr>
              <a:t>CsI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 scintillator for X-ray conversion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Radiation</a:t>
            </a:r>
            <a:r>
              <a:rPr lang="en-CA" sz="1600" b="0" kern="0" noProof="0" dirty="0" smtClean="0">
                <a:latin typeface="Verdana" pitchFamily="34" charset="0"/>
                <a:cs typeface="Arial" pitchFamily="34" charset="0"/>
              </a:rPr>
              <a:t>-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hard design and technology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Switchable pixel sensitivity (i.e. selectable full well corresponding to X-ray saturation dose) for multi-modality medical applications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3T pixels with Pinned </a:t>
            </a:r>
            <a:r>
              <a:rPr lang="en-CA" sz="1600" b="0" kern="0" noProof="0" dirty="0" smtClean="0">
                <a:latin typeface="Verdana" pitchFamily="34" charset="0"/>
                <a:cs typeface="Arial" pitchFamily="34" charset="0"/>
              </a:rPr>
              <a:t>Photo-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Diode with high QE (60%)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CA" sz="1600" b="0" kern="0" baseline="0" dirty="0" smtClean="0">
                <a:latin typeface="Verdana" pitchFamily="34" charset="0"/>
                <a:cs typeface="Arial" pitchFamily="34" charset="0"/>
              </a:rPr>
              <a:t>Non-destructive readout enabling real external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 CDS   </a:t>
            </a:r>
          </a:p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Low-power </a:t>
            </a:r>
            <a:r>
              <a:rPr kumimoji="0" lang="en-C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14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 bit column-parallel ADC (280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m</a:t>
            </a:r>
            <a:r>
              <a:rPr kumimoji="0" lang="en-CA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W/column)</a:t>
            </a:r>
          </a:p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CA" sz="1600" b="0" kern="0" baseline="0" dirty="0" smtClean="0">
                <a:latin typeface="Verdana" pitchFamily="34" charset="0"/>
                <a:cs typeface="Arial" pitchFamily="34" charset="0"/>
              </a:rPr>
              <a:t>Available pixel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 sizes from 20 to 200 </a:t>
            </a:r>
            <a:r>
              <a:rPr lang="en-CA" sz="1600" b="0" kern="0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Detectors up to 30 x 30 cm</a:t>
            </a:r>
            <a:r>
              <a:rPr lang="en-CA" sz="1600" b="0" kern="0" baseline="30000" dirty="0" smtClean="0">
                <a:latin typeface="Verdana" pitchFamily="34" charset="0"/>
                <a:cs typeface="Arial" pitchFamily="34" charset="0"/>
              </a:rPr>
              <a:t>2 </a:t>
            </a: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available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CA" sz="1600" b="0" kern="0" dirty="0" smtClean="0">
                <a:latin typeface="Verdana" pitchFamily="34" charset="0"/>
                <a:cs typeface="Arial" pitchFamily="34" charset="0"/>
              </a:rPr>
              <a:t>Concept suitable for very-large size scientific imagers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Detector Assembly Capabilities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Production line for 8” CMOS-imager based multi-tile X-ray detectors 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2 x n arrays of 3-side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</a:rPr>
              <a:t>buttable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 CMOS imagers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Precision dicing, long-range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</a:rPr>
              <a:t>wirebonding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, attachment of fiber-optic and scintillator 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Low-temperature processing (glob top, adhesives, ...)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&lt; 15</a:t>
            </a:r>
            <a:r>
              <a:rPr lang="en-CA" sz="16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 butting accuracy (alignment + process)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Semi-automated process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29659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TAURUS_MechProto_low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562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Detail </a:t>
            </a:r>
            <a:r>
              <a:rPr lang="nl-NL" smtClean="0"/>
              <a:t>of  dicing </a:t>
            </a:r>
            <a:r>
              <a:rPr lang="nl-NL" dirty="0" smtClean="0"/>
              <a:t>performance  and placement accuracy for four </a:t>
            </a:r>
          </a:p>
          <a:p>
            <a:r>
              <a:rPr lang="nl-NL" dirty="0" smtClean="0"/>
              <a:t>8” wafer-scale CMOS imagers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556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Assembled 30 x 30 cm</a:t>
            </a:r>
            <a:r>
              <a:rPr lang="nl-NL" baseline="30000" dirty="0" smtClean="0"/>
              <a:t>2</a:t>
            </a:r>
            <a:r>
              <a:rPr lang="nl-NL" dirty="0" smtClean="0"/>
              <a:t> </a:t>
            </a:r>
          </a:p>
          <a:p>
            <a:r>
              <a:rPr lang="nl-NL" dirty="0" smtClean="0"/>
              <a:t>X-ray detector with six</a:t>
            </a:r>
          </a:p>
          <a:p>
            <a:r>
              <a:rPr lang="nl-NL" dirty="0" smtClean="0"/>
              <a:t> 8” wafer-scale imagers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562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Bonding from CMOS to PCB and glob top protection</a:t>
            </a:r>
            <a:endParaRPr lang="nl-NL" dirty="0"/>
          </a:p>
        </p:txBody>
      </p:sp>
      <p:pic>
        <p:nvPicPr>
          <p:cNvPr id="14" name="Picture 13" descr="Bon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4217" y="3429000"/>
            <a:ext cx="1767485" cy="198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Summary and Conclusions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Teledyne DALSA Professional Imaging (TDPI)</a:t>
            </a:r>
          </a:p>
          <a:p>
            <a:pPr>
              <a:buNone/>
            </a:pPr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Has in-house state-of-the-art CCD technology for professional applications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Is supplying CCD imagers to the leaders in these markets</a:t>
            </a:r>
          </a:p>
          <a:p>
            <a:pPr lvl="1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Designs CMOS imagers and integrated X-ray detectors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Has proprietary detector assembly processes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Is supplying Medical X-ray detectors to leading medical OEM’s</a:t>
            </a:r>
          </a:p>
          <a:p>
            <a:pPr lvl="1">
              <a:buFont typeface="Arial" pitchFamily="34" charset="0"/>
              <a:buChar char="•"/>
            </a:pPr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Has in-house assembly lines for CCD &amp; CMOS components and for  X-ray detectors</a:t>
            </a:r>
          </a:p>
          <a:p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Introduction to TDPI (1)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53000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History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Origins in former Philips CCD group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Acquired by DALSA (Waterloo, ONT, Canada) in 2002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CCD Technology transferred from Philips FAB to DALSA FAB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Expansion of CMOS and camera/detector capabilities 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DALSA was acquired by Teledyne (Thousand Oaks, CA, USA</a:t>
            </a:r>
            <a:r>
              <a:rPr lang="en-CA" sz="1600" smtClean="0">
                <a:solidFill>
                  <a:schemeClr val="tx1"/>
                </a:solidFill>
                <a:latin typeface="Verdana" pitchFamily="34" charset="0"/>
              </a:rPr>
              <a:t>) in 2011</a:t>
            </a:r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TDPI is located at High Tech Campus in Eindhoven, The Netherlands</a:t>
            </a:r>
          </a:p>
          <a:p>
            <a:pPr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buNone/>
            </a:pPr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6" descr="HTC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34072"/>
            <a:ext cx="8457057" cy="2814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Acknowledgement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Many thanks to: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CCD experts at TDPI Eindhoven</a:t>
            </a:r>
          </a:p>
          <a:p>
            <a:pPr lvl="1"/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Herman Peek, Wilco Klaassens, Walter de Laat, Holger Stoldt, Harry van Kuijk, Erik-Jan Manoury, Alexander Zyazin, René Leenen, Mesut Koyuncu; and many others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CCD experts in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</a:rPr>
              <a:t>Bromont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CA" sz="1600" dirty="0" err="1" smtClean="0">
                <a:solidFill>
                  <a:schemeClr val="tx1"/>
                </a:solidFill>
                <a:latin typeface="Verdana" pitchFamily="34" charset="0"/>
              </a:rPr>
              <a:t>waferfab</a:t>
            </a:r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Raymond Frost, Robert Groulx, François Dion; and many others 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CMOS and Detector experts at TDPI in Eindhoven</a:t>
            </a:r>
          </a:p>
          <a:p>
            <a:pPr lvl="1"/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Laurens Korthout, Peter Hartog; and many others</a:t>
            </a:r>
          </a:p>
          <a:p>
            <a:pPr lvl="1">
              <a:buNone/>
            </a:pPr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en-CA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Introduction to TDPI (2)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Product Focus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CCD Imagers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Professional applications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Originally focus on internal Philips needs: Broadcast, Medical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Current focus: Professional Photography, Photogrammetry/Aerial Photography, Medical &amp; Scientific applications</a:t>
            </a:r>
          </a:p>
          <a:p>
            <a:pPr lvl="2">
              <a:buNone/>
            </a:pPr>
            <a:r>
              <a:rPr lang="en-CA" sz="1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>
              <a:buNone/>
            </a:pP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X-ray detectors based on wafer-scale CMOS imagers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Medical applications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Integration of CMOS imagers with scintillator and camera HW &amp; SW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Spin-off into non-destructive testing, crystallography, ...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r>
              <a:rPr lang="en-CA" dirty="0" smtClean="0">
                <a:solidFill>
                  <a:schemeClr val="tx1"/>
                </a:solidFill>
                <a:latin typeface="Verdana" pitchFamily="34" charset="0"/>
              </a:rPr>
              <a:t>Organisation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Business unit with dedicated M&amp;S, R&amp;D &amp; Operations staff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In-house testing and assembly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ISO9001 and ISO13485 certified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buNone/>
            </a:pPr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TDPI CCD Technology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53000"/>
          </a:xfrm>
        </p:spPr>
        <p:txBody>
          <a:bodyPr/>
          <a:lstStyle/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Proprietary CCD technology</a:t>
            </a:r>
          </a:p>
          <a:p>
            <a:pPr>
              <a:buNone/>
            </a:pPr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0.35</a:t>
            </a:r>
            <a:r>
              <a:rPr lang="en-CA" sz="16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 litho capability, 6” wafers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Focus on professional applications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Frame-transfer and full-frame CCDs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Stitching expertise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Process is BST compatible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" name="Picture 7" descr="FT54 waf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218" y="1295400"/>
            <a:ext cx="4385582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CCD Process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4953000"/>
          </a:xfrm>
        </p:spPr>
        <p:txBody>
          <a:bodyPr/>
          <a:lstStyle/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n-channel in p-well on n-substrate; p</a:t>
            </a:r>
            <a:r>
              <a:rPr lang="en-CA" sz="1600" baseline="30000" dirty="0" smtClean="0">
                <a:solidFill>
                  <a:schemeClr val="tx1"/>
                </a:solidFill>
                <a:latin typeface="Verdana" pitchFamily="34" charset="0"/>
              </a:rPr>
              <a:t>+</a:t>
            </a:r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 channel-stop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Buried channel with high charge capacity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Excellent transport efficiency  (&gt; 0.999 995)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Vertical anti-blooming &amp; fast electronic shuttering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Two layers of membrane transparent non-overlapping CCD gates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Low capacitance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High planarity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High quantum efficiency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Compatible with transport efficiency requirements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Metal-1 (Wm) strapping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Low RC-times for fast transport 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Metal-2 (Al) for Interconnect and Light Shield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Low optical stack </a:t>
            </a:r>
          </a:p>
          <a:p>
            <a:pPr lvl="1"/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Wide angular response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Optional back-end steps</a:t>
            </a:r>
          </a:p>
          <a:p>
            <a:pPr lvl="1"/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Metal-3 for Interconnect and/or Light Shield</a:t>
            </a:r>
          </a:p>
          <a:p>
            <a:pPr lvl="1"/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Color filters and/or Micro-lenses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CCD Concept</a:t>
            </a:r>
            <a:endParaRPr lang="en-US" sz="1600" dirty="0"/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458788" y="1068388"/>
            <a:ext cx="41354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3363" indent="-233363" eaLnBrk="1" hangingPunct="1">
              <a:spcAft>
                <a:spcPts val="300"/>
              </a:spcAft>
              <a:buFontTx/>
              <a:buNone/>
            </a:pPr>
            <a:r>
              <a:rPr lang="en-GB" sz="2000" baseline="0" dirty="0">
                <a:latin typeface="Arial" pitchFamily="34" charset="0"/>
              </a:rPr>
              <a:t>Conventional CCD</a:t>
            </a:r>
          </a:p>
          <a:p>
            <a:pPr marL="233363" indent="-233363" eaLnBrk="1" hangingPunct="1">
              <a:spcAft>
                <a:spcPts val="300"/>
              </a:spcAft>
            </a:pPr>
            <a:r>
              <a:rPr lang="en-GB" sz="1600" b="0" baseline="0" dirty="0">
                <a:latin typeface="Arial" pitchFamily="34" charset="0"/>
              </a:rPr>
              <a:t>Overlapping thick poly-silicon gates</a:t>
            </a:r>
          </a:p>
          <a:p>
            <a:pPr marL="233363" indent="-233363" eaLnBrk="1" hangingPunct="1">
              <a:spcAft>
                <a:spcPts val="300"/>
              </a:spcAft>
            </a:pPr>
            <a:r>
              <a:rPr lang="en-GB" sz="1600" b="0" baseline="0" dirty="0">
                <a:latin typeface="Arial" pitchFamily="34" charset="0"/>
              </a:rPr>
              <a:t>High RC values</a:t>
            </a:r>
          </a:p>
        </p:txBody>
      </p:sp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4505325" y="1066800"/>
            <a:ext cx="43894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3363" indent="-233363" eaLnBrk="1" hangingPunct="1">
              <a:spcAft>
                <a:spcPts val="300"/>
              </a:spcAft>
              <a:buFontTx/>
              <a:buNone/>
            </a:pPr>
            <a:r>
              <a:rPr lang="en-GB" sz="2000" baseline="0" dirty="0" smtClean="0">
                <a:latin typeface="Arial" pitchFamily="34" charset="0"/>
              </a:rPr>
              <a:t>TDPI  Generation-2 CCD</a:t>
            </a:r>
            <a:endParaRPr lang="en-GB" sz="2000" baseline="0" dirty="0">
              <a:latin typeface="Arial" pitchFamily="34" charset="0"/>
            </a:endParaRPr>
          </a:p>
          <a:p>
            <a:pPr marL="233363" indent="-233363" eaLnBrk="1" hangingPunct="1">
              <a:spcAft>
                <a:spcPts val="300"/>
              </a:spcAft>
            </a:pPr>
            <a:r>
              <a:rPr lang="en-GB" sz="1600" b="0" baseline="0" dirty="0">
                <a:latin typeface="Arial" pitchFamily="34" charset="0"/>
              </a:rPr>
              <a:t>Non-overlapping ‘membrane’ gates</a:t>
            </a:r>
          </a:p>
          <a:p>
            <a:pPr marL="233363" indent="-233363" eaLnBrk="1" hangingPunct="1">
              <a:spcAft>
                <a:spcPts val="300"/>
              </a:spcAft>
            </a:pPr>
            <a:r>
              <a:rPr lang="en-GB" sz="1600" b="0" baseline="0" dirty="0">
                <a:latin typeface="Arial" pitchFamily="34" charset="0"/>
              </a:rPr>
              <a:t>Metal-1 </a:t>
            </a:r>
            <a:r>
              <a:rPr lang="en-GB" sz="1600" b="0" baseline="0" dirty="0" smtClean="0">
                <a:latin typeface="Arial" pitchFamily="34" charset="0"/>
              </a:rPr>
              <a:t>straps, Low </a:t>
            </a:r>
            <a:r>
              <a:rPr lang="en-GB" sz="1600" b="0" baseline="0" dirty="0">
                <a:latin typeface="Arial" pitchFamily="34" charset="0"/>
              </a:rPr>
              <a:t>RC values</a:t>
            </a:r>
          </a:p>
        </p:txBody>
      </p:sp>
      <p:pic>
        <p:nvPicPr>
          <p:cNvPr id="10" name="Picture 1030" descr="Z:\tgif\isscc2010\rcti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41" y="2286000"/>
            <a:ext cx="7309359" cy="37731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CCD Pixel</a:t>
            </a:r>
            <a:endParaRPr lang="en-US" sz="16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57200" y="12192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algn="l">
              <a:spcBef>
                <a:spcPct val="20000"/>
              </a:spcBef>
              <a:buFontTx/>
              <a:buChar char="•"/>
            </a:pPr>
            <a:endParaRPr lang="en-CA" sz="1400" b="0" kern="0" dirty="0" smtClean="0">
              <a:latin typeface="Verdana" pitchFamily="34" charset="0"/>
              <a:cs typeface="Arial" pitchFamily="34" charset="0"/>
            </a:endParaRP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endParaRPr lang="en-CA" sz="1400" b="0" kern="0" dirty="0" smtClean="0">
              <a:latin typeface="Verdana" pitchFamily="34" charset="0"/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0" lang="en-CA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287" y="4230913"/>
            <a:ext cx="3008313" cy="20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055" descr="FT50_14"/>
          <p:cNvPicPr>
            <a:picLocks noChangeAspect="1" noChangeArrowheads="1"/>
          </p:cNvPicPr>
          <p:nvPr/>
        </p:nvPicPr>
        <p:blipFill>
          <a:blip r:embed="rId4" cstate="print"/>
          <a:srcRect b="8362"/>
          <a:stretch>
            <a:fillRect/>
          </a:stretch>
        </p:blipFill>
        <p:spPr bwMode="auto">
          <a:xfrm>
            <a:off x="975468" y="4245724"/>
            <a:ext cx="3215532" cy="2002676"/>
          </a:xfrm>
          <a:prstGeom prst="rect">
            <a:avLst/>
          </a:prstGeom>
          <a:noFill/>
        </p:spPr>
      </p:pic>
      <p:pic>
        <p:nvPicPr>
          <p:cNvPr id="13" name="Picture 2056" descr="H:\dalsa-conferences\ISCCC2010\pixel schematic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088" y="1524000"/>
            <a:ext cx="8143875" cy="2430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382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CA" sz="1400" dirty="0">
              <a:latin typeface="Verdana" pitchFamily="34" charset="0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42900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Stitching Capabilities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First stitched CCD imager, 1987</a:t>
            </a:r>
          </a:p>
          <a:p>
            <a:pPr lvl="1"/>
            <a:r>
              <a:rPr lang="en-CA" sz="1400" dirty="0" smtClean="0">
                <a:solidFill>
                  <a:schemeClr val="tx1"/>
                </a:solidFill>
                <a:latin typeface="Verdana" pitchFamily="34" charset="0"/>
              </a:rPr>
              <a:t>HDTV imager</a:t>
            </a:r>
          </a:p>
          <a:p>
            <a:pPr lvl="1"/>
            <a:r>
              <a:rPr lang="en-CA" sz="1400" dirty="0" smtClean="0">
                <a:solidFill>
                  <a:schemeClr val="tx1"/>
                </a:solidFill>
                <a:latin typeface="Verdana" pitchFamily="34" charset="0"/>
              </a:rPr>
              <a:t>Stitching at image-storage transition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Current products</a:t>
            </a:r>
          </a:p>
          <a:p>
            <a:pPr lvl="1"/>
            <a:r>
              <a:rPr lang="en-CA" sz="1400" dirty="0" smtClean="0">
                <a:solidFill>
                  <a:schemeClr val="tx1"/>
                </a:solidFill>
                <a:latin typeface="Verdana" pitchFamily="34" charset="0"/>
              </a:rPr>
              <a:t>90% of CCDs is stitched</a:t>
            </a:r>
          </a:p>
          <a:p>
            <a:pPr lvl="1"/>
            <a:r>
              <a:rPr lang="en-CA" sz="1400" dirty="0" smtClean="0">
                <a:solidFill>
                  <a:schemeClr val="tx1"/>
                </a:solidFill>
                <a:latin typeface="Verdana" pitchFamily="34" charset="0"/>
              </a:rPr>
              <a:t>No yield loss (functionality, performance) </a:t>
            </a:r>
          </a:p>
          <a:p>
            <a:pPr lvl="1"/>
            <a:r>
              <a:rPr lang="en-CA" sz="1400" dirty="0" smtClean="0">
                <a:solidFill>
                  <a:schemeClr val="tx1"/>
                </a:solidFill>
                <a:latin typeface="Verdana" pitchFamily="34" charset="0"/>
              </a:rPr>
              <a:t>Stitched image sizes from 24mm x 36mm to 108mm x 96mm</a:t>
            </a:r>
          </a:p>
          <a:p>
            <a:r>
              <a:rPr lang="en-CA" sz="1600" dirty="0" smtClean="0">
                <a:solidFill>
                  <a:schemeClr val="tx1"/>
                </a:solidFill>
                <a:latin typeface="Verdana" pitchFamily="34" charset="0"/>
              </a:rPr>
              <a:t> Example</a:t>
            </a:r>
          </a:p>
          <a:p>
            <a:pPr lvl="1"/>
            <a:r>
              <a:rPr lang="en-CA" sz="1400" dirty="0" smtClean="0">
                <a:solidFill>
                  <a:schemeClr val="tx1"/>
                </a:solidFill>
                <a:latin typeface="Verdana" pitchFamily="34" charset="0"/>
              </a:rPr>
              <a:t>Stitched poly line</a:t>
            </a:r>
          </a:p>
          <a:p>
            <a:pPr lvl="1"/>
            <a:r>
              <a:rPr lang="en-CA" sz="1400" dirty="0" smtClean="0">
                <a:solidFill>
                  <a:schemeClr val="tx1"/>
                </a:solidFill>
                <a:latin typeface="Verdana" pitchFamily="34" charset="0"/>
              </a:rPr>
              <a:t>1.2</a:t>
            </a:r>
            <a:r>
              <a:rPr lang="en-CA" sz="14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CA" sz="1400" dirty="0" smtClean="0">
                <a:solidFill>
                  <a:schemeClr val="tx1"/>
                </a:solidFill>
                <a:latin typeface="Verdana" pitchFamily="34" charset="0"/>
              </a:rPr>
              <a:t>m width</a:t>
            </a: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None/>
            </a:pPr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CA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None/>
            </a:pPr>
            <a:endParaRPr lang="en-CA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/>
            <a:endParaRPr lang="en-CA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8" name="Picture 4" descr="D:\FT51_X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514" y="3276600"/>
            <a:ext cx="436936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9"/>
          <p:cNvSpPr>
            <a:spLocks noChangeShapeType="1"/>
          </p:cNvSpPr>
          <p:nvPr/>
        </p:nvSpPr>
        <p:spPr bwMode="auto">
          <a:xfrm>
            <a:off x="4724399" y="4724400"/>
            <a:ext cx="3657601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4848544" y="4495800"/>
            <a:ext cx="1247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Stitch location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ALSA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99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8A00"/>
      </a:accent6>
      <a:hlink>
        <a:srgbClr val="009999"/>
      </a:hlink>
      <a:folHlink>
        <a:srgbClr val="99CC00"/>
      </a:folHlink>
    </a:clrScheme>
    <a:fontScheme name="DALSA template 2006 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LSA template 2006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SA template 2006 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SA template 2006 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SA template 2006 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SA template 2006 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SA template 2006 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SA template 2006 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SA template 2006 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SA template 2006 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SA template 2006 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SA template 2006 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SA template 2006 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TDALSA template</Template>
  <TotalTime>10486</TotalTime>
  <Words>2477</Words>
  <Application>Microsoft Office PowerPoint</Application>
  <PresentationFormat>On-screen Show (4:3)</PresentationFormat>
  <Paragraphs>646</Paragraphs>
  <Slides>30</Slides>
  <Notes>29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TDALSA template</vt:lpstr>
      <vt:lpstr>An overview of Teledyne DALSA Professional Imaging CCD capabilities  Jan Bosiers  Teledyne DALSA Professional Imaging  High Tech Campus 27, 5656AE Eindhoven, The Netherlands jan.bosiers@teledynedalsa.com  </vt:lpstr>
      <vt:lpstr>Contents</vt:lpstr>
      <vt:lpstr>Introduction to TDPI (1)</vt:lpstr>
      <vt:lpstr>Introduction to TDPI (2)</vt:lpstr>
      <vt:lpstr>TDPI CCD Technology</vt:lpstr>
      <vt:lpstr>CCD Process</vt:lpstr>
      <vt:lpstr>CCD Concept</vt:lpstr>
      <vt:lpstr>CCD Pixel</vt:lpstr>
      <vt:lpstr>Stitching Capabilities</vt:lpstr>
      <vt:lpstr>Contents</vt:lpstr>
      <vt:lpstr>Building Blocks</vt:lpstr>
      <vt:lpstr>Standard Pixels</vt:lpstr>
      <vt:lpstr>Pixels for ultra-low dark current</vt:lpstr>
      <vt:lpstr>Readout Structures</vt:lpstr>
      <vt:lpstr>Amplifiers</vt:lpstr>
      <vt:lpstr>Contents</vt:lpstr>
      <vt:lpstr>Product Examples</vt:lpstr>
      <vt:lpstr>Imager for HDTV</vt:lpstr>
      <vt:lpstr>Imager for HDTV (2)</vt:lpstr>
      <vt:lpstr>Imagers for Professional Photography</vt:lpstr>
      <vt:lpstr>Image from 60M-pixel imager</vt:lpstr>
      <vt:lpstr>Imagers for Photogrammetry</vt:lpstr>
      <vt:lpstr>Image from 250M-pixel imager</vt:lpstr>
      <vt:lpstr>Imagers for Scientific Applications</vt:lpstr>
      <vt:lpstr>Imagers for Scientific Applications</vt:lpstr>
      <vt:lpstr>Contents</vt:lpstr>
      <vt:lpstr>CMOS capabilities for X-ray detectors</vt:lpstr>
      <vt:lpstr>Detector Assembly Capabilities</vt:lpstr>
      <vt:lpstr>Summary and Conclusions</vt:lpstr>
      <vt:lpstr>Acknowledgement</vt:lpstr>
    </vt:vector>
  </TitlesOfParts>
  <Company>DALSA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Hartog</dc:creator>
  <cp:lastModifiedBy>James Beletic</cp:lastModifiedBy>
  <cp:revision>749</cp:revision>
  <dcterms:created xsi:type="dcterms:W3CDTF">2012-03-01T19:35:27Z</dcterms:created>
  <dcterms:modified xsi:type="dcterms:W3CDTF">2013-10-11T06:20:09Z</dcterms:modified>
</cp:coreProperties>
</file>