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325" r:id="rId4"/>
    <p:sldId id="353" r:id="rId5"/>
    <p:sldId id="354" r:id="rId6"/>
    <p:sldId id="269" r:id="rId7"/>
    <p:sldId id="281" r:id="rId8"/>
    <p:sldId id="323" r:id="rId9"/>
    <p:sldId id="318" r:id="rId10"/>
    <p:sldId id="330" r:id="rId11"/>
    <p:sldId id="324" r:id="rId12"/>
    <p:sldId id="299" r:id="rId13"/>
    <p:sldId id="335" r:id="rId14"/>
    <p:sldId id="290" r:id="rId15"/>
    <p:sldId id="289" r:id="rId16"/>
    <p:sldId id="276" r:id="rId17"/>
    <p:sldId id="301" r:id="rId18"/>
    <p:sldId id="351" r:id="rId19"/>
    <p:sldId id="308" r:id="rId20"/>
    <p:sldId id="310" r:id="rId21"/>
    <p:sldId id="322" r:id="rId22"/>
    <p:sldId id="347" r:id="rId23"/>
    <p:sldId id="268" r:id="rId24"/>
    <p:sldId id="260" r:id="rId25"/>
    <p:sldId id="292" r:id="rId26"/>
    <p:sldId id="328" r:id="rId27"/>
    <p:sldId id="352" r:id="rId28"/>
    <p:sldId id="326" r:id="rId29"/>
  </p:sldIdLst>
  <p:sldSz cx="9144000" cy="6858000" type="screen4x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濃色 2 - アクセント 5/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1504" autoAdjust="0"/>
    <p:restoredTop sz="87726" autoAdjust="0"/>
  </p:normalViewPr>
  <p:slideViewPr>
    <p:cSldViewPr>
      <p:cViewPr>
        <p:scale>
          <a:sx n="100" d="100"/>
          <a:sy n="100" d="100"/>
        </p:scale>
        <p:origin x="-150" y="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1" d="100"/>
          <a:sy n="201" d="100"/>
        </p:scale>
        <p:origin x="-1104" y="-5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289C-F685-454C-96FD-5C5B26549A29}" type="datetimeFigureOut">
              <a:rPr kumimoji="1" lang="ja-JP" altLang="en-US" smtClean="0"/>
              <a:t>2013/10/8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B92B5-52E7-9942-AB9B-F9217BA489DF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99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A3EAB739-1B37-E145-A57E-68BA87FFA78B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CFE7558-832E-B949-8007-1D29A7E2CFE0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46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66">
              <a:defRPr/>
            </a:pPr>
            <a:r>
              <a:rPr lang="en-US" altLang="ja-JP" dirty="0" smtClean="0"/>
              <a:t>Good morning</a:t>
            </a:r>
          </a:p>
          <a:p>
            <a:pPr defTabSz="457166">
              <a:defRPr/>
            </a:pPr>
            <a:r>
              <a:rPr lang="en-US" altLang="ja-JP" dirty="0" smtClean="0"/>
              <a:t>I’m delighted to be here today.</a:t>
            </a:r>
          </a:p>
          <a:p>
            <a:pPr defTabSz="457166">
              <a:defRPr/>
            </a:pPr>
            <a:r>
              <a:rPr lang="en-US" altLang="ja-JP" dirty="0" smtClean="0"/>
              <a:t>My name is Yukiko </a:t>
            </a:r>
            <a:r>
              <a:rPr lang="en-US" altLang="ja-JP" dirty="0" err="1" smtClean="0"/>
              <a:t>Kamata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of National Astronomical Observatory of Japan.</a:t>
            </a:r>
          </a:p>
          <a:p>
            <a:pPr defTabSz="457166">
              <a:defRPr/>
            </a:pPr>
            <a:endParaRPr lang="en-US" altLang="ja-JP" dirty="0" smtClean="0"/>
          </a:p>
          <a:p>
            <a:pPr defTabSz="457166">
              <a:defRPr/>
            </a:pPr>
            <a:r>
              <a:rPr lang="en-US" altLang="ja-JP" dirty="0" smtClean="0"/>
              <a:t>Today,</a:t>
            </a:r>
          </a:p>
          <a:p>
            <a:pPr defTabSz="457166">
              <a:defRPr/>
            </a:pPr>
            <a:r>
              <a:rPr lang="en-US" altLang="ja-JP" dirty="0" smtClean="0"/>
              <a:t>I will talk about “Results of acceptance tests of Hyper Suprime-Cam CCDs”.</a:t>
            </a:r>
          </a:p>
          <a:p>
            <a:pPr defTabSz="457166">
              <a:defRPr/>
            </a:pP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table shows the performance of the</a:t>
            </a:r>
            <a:r>
              <a:rPr kumimoji="1" lang="en-US" altLang="ja-JP" baseline="0" dirty="0" smtClean="0"/>
              <a:t> 116 CCDs.</a:t>
            </a:r>
          </a:p>
          <a:p>
            <a:r>
              <a:rPr kumimoji="1" lang="en-US" altLang="ja-JP" baseline="0" dirty="0" smtClean="0"/>
              <a:t>Starting from the left, Items, Requirements and Results are shown.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you can see, the results satisfy almost all the requirement.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Form next slide on, I’ll explain the detail of the quantum efficiency, linearity, amplifier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 column defect and height variation.</a:t>
            </a:r>
          </a:p>
          <a:p>
            <a:r>
              <a:rPr kumimoji="1" lang="en-US" altLang="ja-JP" baseline="0" dirty="0" smtClean="0"/>
              <a:t>----- 会議メモ (13/10/06 20:44) -----</a:t>
            </a:r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First</a:t>
            </a:r>
            <a:r>
              <a:rPr kumimoji="1" lang="en-US" altLang="ja-JP" baseline="0" dirty="0" smtClean="0"/>
              <a:t> I’ll talk about the quantum efficiency.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This graph shows the raw data of the quantum efficiency for 21 CCDs.</a:t>
            </a:r>
          </a:p>
          <a:p>
            <a:r>
              <a:rPr kumimoji="1" lang="en-US" altLang="ja-JP" baseline="0" dirty="0" smtClean="0"/>
              <a:t>On the horizontal axis shows wavelength in nm.</a:t>
            </a:r>
          </a:p>
          <a:p>
            <a:r>
              <a:rPr kumimoji="1" lang="en-US" altLang="ja-JP" baseline="0" dirty="0" smtClean="0"/>
              <a:t>On the vertical axis shows quantum efficiency in %.</a:t>
            </a:r>
          </a:p>
          <a:p>
            <a:r>
              <a:rPr kumimoji="1" lang="en-US" altLang="ja-JP" baseline="0" dirty="0" smtClean="0"/>
              <a:t>The specifications of quantum efficiency is shown as gray circles.</a:t>
            </a:r>
          </a:p>
          <a:p>
            <a:r>
              <a:rPr kumimoji="1" lang="en-US" altLang="ja-JP" baseline="0" dirty="0" smtClean="0"/>
              <a:t>The measurement results show that the CCDs almost satisfy the specification from 360 nm to 1060 nm, except 920 nm.</a:t>
            </a:r>
          </a:p>
          <a:p>
            <a:r>
              <a:rPr kumimoji="1" lang="en-US" altLang="ja-JP" baseline="0" dirty="0" smtClean="0"/>
              <a:t>And the variation of QE is large from 400 nm to 900 nm.</a:t>
            </a:r>
          </a:p>
          <a:p>
            <a:r>
              <a:rPr kumimoji="1" lang="en-US" altLang="ja-JP" baseline="0" dirty="0" smtClean="0"/>
              <a:t>Recently, we confirmed this large variation depends on the thickness of anti-reflective coating (on each CCDs).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0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Then I’ll go on with linearity.</a:t>
            </a:r>
            <a:endParaRPr kumimoji="1" lang="en-US" altLang="ja-JP" dirty="0" smtClean="0"/>
          </a:p>
          <a:p>
            <a:r>
              <a:rPr kumimoji="1" lang="en-US" altLang="ja-JP" baseline="0" dirty="0" smtClean="0"/>
              <a:t>This graph shows an example of CCD linearity.</a:t>
            </a:r>
          </a:p>
          <a:p>
            <a:r>
              <a:rPr kumimoji="1" lang="en-US" altLang="ja-JP" baseline="0" dirty="0" smtClean="0"/>
              <a:t>On the horizontal axis shows charge in e-.</a:t>
            </a:r>
          </a:p>
          <a:p>
            <a:r>
              <a:rPr kumimoji="1" lang="en-US" altLang="ja-JP" baseline="0" dirty="0" smtClean="0"/>
              <a:t>On the vertical axis shows linearity residual in %.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the case of this CCD,</a:t>
            </a:r>
          </a:p>
          <a:p>
            <a:r>
              <a:rPr kumimoji="1" lang="en-US" altLang="ja-JP" baseline="0" dirty="0" smtClean="0"/>
              <a:t>The linearity of 4 channels have within +/- 0.2% from 0 to 160,000e-.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Finally, we measured the linearity for 464 channels of 116 CCDs.</a:t>
            </a:r>
          </a:p>
          <a:p>
            <a:r>
              <a:rPr kumimoji="1" lang="en-US" altLang="ja-JP" sz="1200" dirty="0" smtClean="0"/>
              <a:t>457 channels have better than +/- 0.25 % linearity</a:t>
            </a:r>
          </a:p>
          <a:p>
            <a:r>
              <a:rPr kumimoji="1" lang="en-US" altLang="ja-JP" sz="1200" dirty="0" smtClean="0"/>
              <a:t>Only 7 channels have +/- 0.5 % linearity with 160,000 e-.</a:t>
            </a:r>
            <a:endParaRPr kumimoji="1" lang="ja-JP" altLang="en-US" sz="1200" dirty="0" smtClean="0"/>
          </a:p>
          <a:p>
            <a:endParaRPr kumimoji="1" lang="en-US" altLang="ja-JP" baseline="0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 We’ll show you the distribution</a:t>
            </a:r>
            <a:r>
              <a:rPr kumimoji="1" lang="en-US" altLang="ja-JP" baseline="0" dirty="0" smtClean="0"/>
              <a:t> of </a:t>
            </a:r>
            <a:r>
              <a:rPr kumimoji="1" lang="en-US" altLang="ja-JP" dirty="0" smtClean="0"/>
              <a:t>amplifier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 of all channels.</a:t>
            </a:r>
          </a:p>
          <a:p>
            <a:r>
              <a:rPr kumimoji="1" lang="en-US" altLang="ja-JP" baseline="0" dirty="0" smtClean="0"/>
              <a:t>This graph shows the amplifier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 of 4 lots.</a:t>
            </a:r>
          </a:p>
          <a:p>
            <a:r>
              <a:rPr kumimoji="1" lang="en-US" altLang="ja-JP" baseline="0" dirty="0" smtClean="0"/>
              <a:t>On the horizontal axis shows amplifier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 in </a:t>
            </a:r>
            <a:r>
              <a:rPr kumimoji="1" lang="en-US" altLang="ja-JP" baseline="0" dirty="0" err="1" smtClean="0"/>
              <a:t>uV</a:t>
            </a:r>
            <a:r>
              <a:rPr kumimoji="1" lang="en-US" altLang="ja-JP" baseline="0" dirty="0" smtClean="0"/>
              <a:t>/e- and</a:t>
            </a:r>
          </a:p>
          <a:p>
            <a:r>
              <a:rPr kumimoji="1" lang="en-US" altLang="ja-JP" baseline="0" dirty="0" smtClean="0"/>
              <a:t>On the vertical axis shows the number of CCD channels.</a:t>
            </a:r>
          </a:p>
          <a:p>
            <a:endParaRPr kumimoji="1" lang="en-US" altLang="ja-JP" baseline="0" dirty="0" smtClean="0"/>
          </a:p>
          <a:p>
            <a:pPr defTabSz="457166">
              <a:defRPr/>
            </a:pPr>
            <a:r>
              <a:rPr kumimoji="1" lang="en-US" altLang="ja-JP" baseline="0" dirty="0" smtClean="0"/>
              <a:t>As you can see in this graph, the amplifier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 depends on Lot number.</a:t>
            </a:r>
          </a:p>
          <a:p>
            <a:pPr defTabSz="457166">
              <a:defRPr/>
            </a:pPr>
            <a:r>
              <a:rPr kumimoji="1" lang="en-US" altLang="ja-JP" baseline="0" dirty="0" smtClean="0"/>
              <a:t>Only the Lot B was about 15 % lower than the other Lots.</a:t>
            </a:r>
          </a:p>
          <a:p>
            <a:r>
              <a:rPr kumimoji="1" lang="en-US" altLang="ja-JP" baseline="0" dirty="0" smtClean="0"/>
              <a:t>In spite of low amplifier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, the readout noise was satisfied with under 5 e- for all channels.</a:t>
            </a:r>
          </a:p>
          <a:p>
            <a:r>
              <a:rPr kumimoji="1" lang="en-US" altLang="ja-JP" baseline="0" dirty="0" smtClean="0"/>
              <a:t>So we accepted these CCDs.</a:t>
            </a:r>
          </a:p>
          <a:p>
            <a:r>
              <a:rPr kumimoji="1" lang="en-US" altLang="ja-JP" baseline="0" dirty="0" smtClean="0"/>
              <a:t>In addition, the standard deviation of each lots are small.</a:t>
            </a:r>
          </a:p>
          <a:p>
            <a:r>
              <a:rPr kumimoji="1" lang="en-US" altLang="ja-JP" baseline="0" dirty="0" smtClean="0"/>
              <a:t>We confirmed the quality of amplifier </a:t>
            </a:r>
            <a:r>
              <a:rPr kumimoji="1" lang="en-US" altLang="ja-JP" baseline="0" dirty="0" err="1" smtClean="0"/>
              <a:t>responsivity</a:t>
            </a:r>
            <a:r>
              <a:rPr kumimoji="1" lang="en-US" altLang="ja-JP" baseline="0" dirty="0" smtClean="0"/>
              <a:t> consist in each lot.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Right, I’ll</a:t>
            </a:r>
            <a:r>
              <a:rPr kumimoji="1" lang="en-US" altLang="ja-JP" baseline="0" dirty="0" smtClean="0"/>
              <a:t> keep going with Column defect.</a:t>
            </a:r>
            <a:endParaRPr kumimoji="1" lang="en-US" altLang="ja-JP" dirty="0" smtClean="0"/>
          </a:p>
          <a:p>
            <a:r>
              <a:rPr kumimoji="1" lang="en-US" altLang="ja-JP" dirty="0" smtClean="0"/>
              <a:t>I counted the number of column defect using the light-illuminated</a:t>
            </a:r>
            <a:r>
              <a:rPr kumimoji="1" lang="en-US" altLang="ja-JP" baseline="0" dirty="0" smtClean="0"/>
              <a:t> image and the dark current image.</a:t>
            </a:r>
          </a:p>
          <a:p>
            <a:r>
              <a:rPr kumimoji="1" lang="en-US" altLang="ja-JP" baseline="0" dirty="0" smtClean="0"/>
              <a:t>82 of 116 CCDs have no column defect like in the left image.</a:t>
            </a:r>
          </a:p>
          <a:p>
            <a:r>
              <a:rPr kumimoji="1" lang="en-US" altLang="ja-JP" baseline="0" dirty="0" smtClean="0"/>
              <a:t>The rest of CCDs have several column defects less than 10,</a:t>
            </a:r>
          </a:p>
          <a:p>
            <a:r>
              <a:rPr kumimoji="1" lang="en-US" altLang="ja-JP" baseline="0" dirty="0" smtClean="0"/>
              <a:t>However, a few bright columns tend to be clustered and looks like as a single column defect like in the right image.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Now that we’ve looked at electrical performances.</a:t>
            </a:r>
          </a:p>
          <a:p>
            <a:r>
              <a:rPr kumimoji="1" lang="en-US" altLang="ja-JP" baseline="0" dirty="0" smtClean="0"/>
              <a:t>Let’s move onto the flatness of CCDs.</a:t>
            </a:r>
          </a:p>
          <a:p>
            <a:r>
              <a:rPr kumimoji="1" lang="en-US" altLang="ja-JP" baseline="0" dirty="0" smtClean="0"/>
              <a:t>We measured the flatness of each CCD at room temperature.</a:t>
            </a:r>
          </a:p>
          <a:p>
            <a:r>
              <a:rPr kumimoji="1" lang="en-US" altLang="ja-JP" baseline="0" dirty="0" smtClean="0"/>
              <a:t>The left picture shows the laser probe 3D measuring system made by </a:t>
            </a:r>
            <a:r>
              <a:rPr kumimoji="1" lang="en-US" altLang="ja-JP" baseline="0" dirty="0" err="1" smtClean="0"/>
              <a:t>Mitaka-koki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We have mounted</a:t>
            </a:r>
            <a:r>
              <a:rPr kumimoji="1" lang="en-US" altLang="ja-JP" baseline="0" dirty="0" smtClean="0"/>
              <a:t> a CCD on</a:t>
            </a:r>
            <a:r>
              <a:rPr kumimoji="1" lang="en-US" altLang="ja-JP" dirty="0" smtClean="0"/>
              <a:t> the aluminum reference plate with 2.0 um flatness</a:t>
            </a:r>
            <a:r>
              <a:rPr kumimoji="1" lang="en-US" altLang="ja-JP" baseline="0" dirty="0" smtClean="0"/>
              <a:t>.</a:t>
            </a:r>
            <a:endParaRPr kumimoji="1" lang="en-US" altLang="ja-JP" dirty="0" smtClean="0"/>
          </a:p>
          <a:p>
            <a:r>
              <a:rPr kumimoji="1" lang="en-US" altLang="ja-JP" dirty="0" smtClean="0"/>
              <a:t>In this</a:t>
            </a:r>
            <a:r>
              <a:rPr kumimoji="1" lang="en-US" altLang="ja-JP" baseline="0" dirty="0" smtClean="0"/>
              <a:t> figure the measurement origin was set to be the corner of active area.</a:t>
            </a:r>
          </a:p>
          <a:p>
            <a:r>
              <a:rPr kumimoji="1" lang="en-US" altLang="ja-JP" baseline="0" dirty="0" smtClean="0"/>
              <a:t>We measured 32x16 points with 2 mm pitch.</a:t>
            </a:r>
          </a:p>
          <a:p>
            <a:r>
              <a:rPr kumimoji="1" lang="en-US" altLang="ja-JP" baseline="0" dirty="0" smtClean="0"/>
              <a:t>The measurement result of flatness was as shown the top-right image, </a:t>
            </a:r>
          </a:p>
          <a:p>
            <a:r>
              <a:rPr kumimoji="1" lang="en-US" altLang="ja-JP" baseline="0" dirty="0" smtClean="0"/>
              <a:t>In the case of this CCD, the flatness was 20 um in Peak to valley.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map shows relative height</a:t>
            </a:r>
            <a:r>
              <a:rPr kumimoji="1" lang="en-US" altLang="ja-JP" baseline="0" dirty="0" smtClean="0"/>
              <a:t> of surfaces of the 116 CCDs in the field of view.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This graph shows the sectional view of</a:t>
            </a:r>
            <a:r>
              <a:rPr kumimoji="1" lang="en-US" altLang="ja-JP" baseline="0" dirty="0" smtClean="0"/>
              <a:t> the focal plane of Hyper </a:t>
            </a:r>
            <a:r>
              <a:rPr kumimoji="1" lang="en-US" altLang="ja-JP" baseline="0" dirty="0" err="1" smtClean="0"/>
              <a:t>Suprime</a:t>
            </a:r>
            <a:r>
              <a:rPr kumimoji="1" lang="en-US" altLang="ja-JP" baseline="0" dirty="0" smtClean="0"/>
              <a:t>-Cam.</a:t>
            </a:r>
          </a:p>
          <a:p>
            <a:r>
              <a:rPr kumimoji="1" lang="en-US" altLang="ja-JP" baseline="0" dirty="0" smtClean="0"/>
              <a:t>On the horizontal axis shows radius in mm of the focal plane.</a:t>
            </a:r>
          </a:p>
          <a:p>
            <a:r>
              <a:rPr kumimoji="1" lang="en-US" altLang="ja-JP" baseline="0" dirty="0" smtClean="0"/>
              <a:t>On the vertical axis shows the distance of primary mirror.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red contour shows the expected image size which is the convolution of the optics aberration with the 0.4 </a:t>
            </a:r>
            <a:r>
              <a:rPr kumimoji="1" lang="en-US" altLang="ja-JP" baseline="0" dirty="0" err="1" smtClean="0"/>
              <a:t>arcsec</a:t>
            </a:r>
            <a:r>
              <a:rPr kumimoji="1" lang="en-US" altLang="ja-JP" baseline="0" dirty="0" smtClean="0"/>
              <a:t> seeing.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green line indicates the best image height for each radius.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blue dot shows the average of each CCD height.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 smtClean="0"/>
              <a:t>We have located the CCDs at the best position on the Field of view.</a:t>
            </a:r>
          </a:p>
          <a:p>
            <a:r>
              <a:rPr kumimoji="1" lang="en-US" altLang="ja-JP" baseline="0" dirty="0" smtClean="0"/>
              <a:t>As a result the average of the </a:t>
            </a:r>
            <a:r>
              <a:rPr kumimoji="1" lang="en-US" altLang="ja-JP" baseline="0" dirty="0" err="1" smtClean="0"/>
              <a:t>hight</a:t>
            </a:r>
            <a:r>
              <a:rPr kumimoji="1" lang="en-US" altLang="ja-JP" baseline="0" dirty="0" smtClean="0"/>
              <a:t> and best image position may become smallest.</a:t>
            </a:r>
          </a:p>
          <a:p>
            <a:endParaRPr kumimoji="1" lang="en-US" altLang="ja-JP" baseline="0" dirty="0" smtClean="0"/>
          </a:p>
          <a:p>
            <a:pPr defTabSz="441152"/>
            <a:r>
              <a:rPr kumimoji="1" lang="en-US" altLang="ja-JP" baseline="0" dirty="0" smtClean="0"/>
              <a:t>The overall flatness except auto focus CCD was within 45 um. </a:t>
            </a:r>
            <a:endParaRPr kumimoji="1" lang="ja-JP" altLang="en-US" dirty="0" smtClean="0"/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Statistically</a:t>
            </a:r>
            <a:r>
              <a:rPr kumimoji="1" lang="en-US" altLang="ja-JP" baseline="0" dirty="0" smtClean="0"/>
              <a:t> is not too bad.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66">
              <a:defRPr/>
            </a:pPr>
            <a:r>
              <a:rPr lang="en-US" altLang="ja-JP" dirty="0" smtClean="0"/>
              <a:t>Finally, I’ll introduce our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CCD Handling</a:t>
            </a:r>
            <a:r>
              <a:rPr lang="en-US" altLang="ja-JP" baseline="0" dirty="0" smtClean="0"/>
              <a:t> environment.</a:t>
            </a:r>
          </a:p>
          <a:p>
            <a:pPr defTabSz="457166">
              <a:defRPr/>
            </a:pPr>
            <a:r>
              <a:rPr lang="en-US" altLang="ja-JP" baseline="0" dirty="0" smtClean="0"/>
              <a:t>As you know, CCD is very sensitive to static electricity and fragile.</a:t>
            </a:r>
          </a:p>
          <a:p>
            <a:pPr defTabSz="457166">
              <a:defRPr/>
            </a:pPr>
            <a:r>
              <a:rPr lang="en-US" altLang="ja-JP" dirty="0" smtClean="0"/>
              <a:t>So working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environment and jig are an important.</a:t>
            </a:r>
          </a:p>
          <a:p>
            <a:pPr defTabSz="457166">
              <a:defRPr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3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First I will talk about the Hamamatsu Fully depleted CCD.</a:t>
            </a:r>
          </a:p>
          <a:p>
            <a:r>
              <a:rPr lang="en-US" altLang="ja-JP" dirty="0" smtClean="0"/>
              <a:t>Then,</a:t>
            </a:r>
            <a:r>
              <a:rPr lang="en-US" altLang="ja-JP" baseline="0" dirty="0" smtClean="0"/>
              <a:t> I’ll introduce our CCD Evaluation Setup.</a:t>
            </a:r>
            <a:endParaRPr lang="ja-JP" altLang="ja-JP" dirty="0" smtClean="0"/>
          </a:p>
          <a:p>
            <a:r>
              <a:rPr lang="en-US" altLang="ja-JP" dirty="0" smtClean="0"/>
              <a:t>After</a:t>
            </a:r>
            <a:r>
              <a:rPr lang="en-US" altLang="ja-JP" baseline="0" dirty="0" smtClean="0"/>
              <a:t> that</a:t>
            </a:r>
            <a:r>
              <a:rPr lang="en-US" altLang="ja-JP" dirty="0" smtClean="0"/>
              <a:t>, I will show you the results of acceptance tests</a:t>
            </a:r>
            <a:r>
              <a:rPr lang="en-US" altLang="ja-JP" baseline="0" dirty="0" smtClean="0"/>
              <a:t> for the CCD.</a:t>
            </a:r>
            <a:endParaRPr lang="ja-JP" altLang="ja-JP" dirty="0" smtClean="0"/>
          </a:p>
          <a:p>
            <a:pPr defTabSz="457166">
              <a:defRPr/>
            </a:pPr>
            <a:r>
              <a:rPr lang="en-US" altLang="ja-JP" dirty="0" smtClean="0"/>
              <a:t>Finally, I am going to talk about the safe handling of many CCDs.</a:t>
            </a:r>
            <a:endParaRPr lang="ja-JP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If you have any questions, I’d be happy to answer</a:t>
            </a:r>
            <a:r>
              <a:rPr kumimoji="1" lang="en-US" altLang="ja-JP" baseline="0" dirty="0" smtClean="0"/>
              <a:t> them at the end.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1600" baseline="0" dirty="0" smtClean="0"/>
              <a:t>This picture shows a handling environment when we have installed CCDs in the </a:t>
            </a:r>
            <a:r>
              <a:rPr kumimoji="1" lang="en-US" altLang="ja-JP" sz="1600" baseline="0" dirty="0" err="1" smtClean="0"/>
              <a:t>dewar</a:t>
            </a:r>
            <a:r>
              <a:rPr kumimoji="1" lang="en-US" altLang="ja-JP" sz="1600" baseline="0" dirty="0" smtClean="0"/>
              <a:t>.</a:t>
            </a:r>
          </a:p>
          <a:p>
            <a:r>
              <a:rPr kumimoji="1" lang="en-US" altLang="ja-JP" sz="1600" baseline="0" dirty="0" smtClean="0"/>
              <a:t>The blue line in the picture is the border line of protective area.</a:t>
            </a:r>
          </a:p>
          <a:p>
            <a:r>
              <a:rPr kumimoji="1" lang="en-US" altLang="ja-JP" sz="1600" baseline="0" dirty="0" smtClean="0"/>
              <a:t>In this area, only authorized person can be enter.</a:t>
            </a:r>
          </a:p>
          <a:p>
            <a:r>
              <a:rPr lang="en-US" altLang="ja-JP" sz="1600" dirty="0" smtClean="0"/>
              <a:t>All the equipments; conductive sheet conductive table and ionizers are connected to the electrical ground.</a:t>
            </a:r>
          </a:p>
          <a:p>
            <a:pPr defTabSz="441152"/>
            <a:r>
              <a:rPr lang="en-US" altLang="ja-JP" sz="1600" dirty="0" smtClean="0"/>
              <a:t>Every time before working, we used a static field meter to check the electrostatic discharge.</a:t>
            </a:r>
          </a:p>
          <a:p>
            <a:endParaRPr lang="en-US" altLang="ja-JP" sz="16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And we prepared a special flexible cables.</a:t>
            </a:r>
            <a:endParaRPr lang="ja-JP" altLang="ja-JP" dirty="0" smtClean="0"/>
          </a:p>
          <a:p>
            <a:r>
              <a:rPr lang="en-US" altLang="ja-JP" dirty="0" smtClean="0"/>
              <a:t>The</a:t>
            </a:r>
            <a:r>
              <a:rPr lang="en-US" altLang="ja-JP" baseline="0" dirty="0" smtClean="0"/>
              <a:t> left picture shows flexible cable before potting and the right picture shows after potting.</a:t>
            </a:r>
            <a:endParaRPr lang="en-US" altLang="ja-JP" dirty="0" smtClean="0"/>
          </a:p>
          <a:p>
            <a:pPr defTabSz="457132">
              <a:defRPr/>
            </a:pPr>
            <a:r>
              <a:rPr lang="en-US" altLang="ja-JP" dirty="0" smtClean="0"/>
              <a:t>As</a:t>
            </a:r>
            <a:r>
              <a:rPr lang="en-US" altLang="ja-JP" baseline="0" dirty="0" smtClean="0"/>
              <a:t> shown the left picture, p</a:t>
            </a:r>
            <a:r>
              <a:rPr lang="en-US" altLang="ja-JP" dirty="0" smtClean="0"/>
              <a:t>ins of the connector are exposed and prone to receive discharges.</a:t>
            </a:r>
          </a:p>
          <a:p>
            <a:pPr defTabSz="457132">
              <a:defRPr/>
            </a:pPr>
            <a:r>
              <a:rPr lang="en-US" altLang="ja-JP" dirty="0" smtClean="0"/>
              <a:t>On the other hand, as shown right picture,</a:t>
            </a:r>
          </a:p>
          <a:p>
            <a:pPr defTabSz="457132">
              <a:defRPr/>
            </a:pPr>
            <a:r>
              <a:rPr lang="en-US" altLang="ja-JP" dirty="0" smtClean="0"/>
              <a:t>After covering</a:t>
            </a:r>
            <a:r>
              <a:rPr lang="en-US" altLang="ja-JP" baseline="0" dirty="0" smtClean="0"/>
              <a:t> the pins with silicon,</a:t>
            </a:r>
          </a:p>
          <a:p>
            <a:pPr defTabSz="457132">
              <a:defRPr/>
            </a:pPr>
            <a:r>
              <a:rPr lang="en-US" altLang="ja-JP" baseline="0" dirty="0" smtClean="0"/>
              <a:t>The pins are protected in order not to be touched directly.</a:t>
            </a:r>
            <a:endParaRPr lang="en-US" altLang="ja-JP" dirty="0" smtClean="0"/>
          </a:p>
          <a:p>
            <a:r>
              <a:rPr lang="en-US" altLang="ja-JP" dirty="0" smtClean="0"/>
              <a:t>And I made a short plug which short-circuited all the pins to connect the electronics side.</a:t>
            </a:r>
          </a:p>
          <a:p>
            <a:r>
              <a:rPr lang="en-US" altLang="ja-JP" dirty="0" smtClean="0"/>
              <a:t>In</a:t>
            </a:r>
            <a:r>
              <a:rPr lang="en-US" altLang="ja-JP" baseline="0" dirty="0" smtClean="0"/>
              <a:t> this way, we</a:t>
            </a:r>
            <a:r>
              <a:rPr lang="en-US" altLang="ja-JP" dirty="0" smtClean="0"/>
              <a:t> protected the CCDs from electric</a:t>
            </a:r>
            <a:r>
              <a:rPr lang="en-US" altLang="ja-JP" baseline="0" dirty="0" smtClean="0"/>
              <a:t> discharge.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1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32">
              <a:defRPr/>
            </a:pPr>
            <a:r>
              <a:rPr lang="en-US" altLang="ja-JP" dirty="0" smtClean="0"/>
              <a:t>Finally,</a:t>
            </a:r>
            <a:r>
              <a:rPr lang="en-US" altLang="ja-JP" baseline="0" dirty="0" smtClean="0"/>
              <a:t> I’ll introduce the jig.</a:t>
            </a:r>
          </a:p>
          <a:p>
            <a:pPr defTabSz="457132">
              <a:defRPr/>
            </a:pPr>
            <a:r>
              <a:rPr lang="en-US" altLang="ja-JP" baseline="0" dirty="0" smtClean="0"/>
              <a:t>As shown in this picture, </a:t>
            </a:r>
            <a:endParaRPr lang="en-US" altLang="ja-JP" dirty="0" smtClean="0"/>
          </a:p>
          <a:p>
            <a:pPr defTabSz="457132">
              <a:defRPr/>
            </a:pPr>
            <a:r>
              <a:rPr lang="en-US" altLang="ja-JP" dirty="0" smtClean="0"/>
              <a:t>We prepared a special jig to safely remove the  aluminum frames from a CCD.</a:t>
            </a:r>
          </a:p>
          <a:p>
            <a:pPr defTabSz="457132">
              <a:defRPr/>
            </a:pPr>
            <a:endParaRPr lang="en-US" altLang="ja-JP" dirty="0" smtClean="0"/>
          </a:p>
          <a:p>
            <a:pPr defTabSz="457132">
              <a:defRPr/>
            </a:pPr>
            <a:r>
              <a:rPr lang="en-US" altLang="ja-JP" dirty="0" smtClean="0"/>
              <a:t>The structure</a:t>
            </a:r>
            <a:r>
              <a:rPr lang="en-US" altLang="ja-JP" baseline="0" dirty="0" smtClean="0"/>
              <a:t> is simple.</a:t>
            </a:r>
            <a:endParaRPr lang="en-US" altLang="ja-JP" dirty="0" smtClean="0"/>
          </a:p>
          <a:p>
            <a:pPr defTabSz="457132">
              <a:defRPr/>
            </a:pPr>
            <a:r>
              <a:rPr lang="en-US" altLang="ja-JP" dirty="0" smtClean="0"/>
              <a:t>The jig supports bottom of the PIN base on surface1, and supports aluminum frame with surface2. </a:t>
            </a:r>
          </a:p>
          <a:p>
            <a:pPr defTabSz="457132">
              <a:defRPr/>
            </a:pPr>
            <a:r>
              <a:rPr lang="en-US" altLang="ja-JP" dirty="0" smtClean="0"/>
              <a:t>By sliding the aluminum</a:t>
            </a:r>
            <a:r>
              <a:rPr lang="en-US" altLang="ja-JP" baseline="0" dirty="0" smtClean="0"/>
              <a:t> frame t</a:t>
            </a:r>
            <a:r>
              <a:rPr lang="en-US" altLang="ja-JP" dirty="0" smtClean="0"/>
              <a:t>o this direction, aluminum frame can be safely removed.</a:t>
            </a:r>
          </a:p>
          <a:p>
            <a:pPr defTabSz="457132">
              <a:defRPr/>
            </a:pPr>
            <a:r>
              <a:rPr lang="en-US" altLang="ja-JP" dirty="0" smtClean="0"/>
              <a:t>In</a:t>
            </a:r>
            <a:r>
              <a:rPr lang="en-US" altLang="ja-JP" baseline="0" dirty="0" smtClean="0"/>
              <a:t> this way</a:t>
            </a:r>
            <a:r>
              <a:rPr lang="en-US" altLang="ja-JP" dirty="0" smtClean="0"/>
              <a:t>, We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can safely pick up the CCD from this direction.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Thank you for your attention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798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How to make the potting connector.</a:t>
            </a:r>
          </a:p>
          <a:p>
            <a:r>
              <a:rPr lang="en-US" altLang="ja-JP" dirty="0" smtClean="0"/>
              <a:t>These pictures show making a potting a connector.</a:t>
            </a:r>
          </a:p>
          <a:p>
            <a:r>
              <a:rPr lang="en-US" altLang="ja-JP" dirty="0" smtClean="0"/>
              <a:t>The silicon adhesive is 2 liquid mixed type, made by Shin-Etsu chemical.</a:t>
            </a:r>
          </a:p>
          <a:p>
            <a:r>
              <a:rPr lang="en-US" altLang="ja-JP" dirty="0" smtClean="0"/>
              <a:t>And it cures in 4 hours at 80 C.</a:t>
            </a:r>
          </a:p>
          <a:p>
            <a:r>
              <a:rPr lang="en-US" altLang="ja-JP" dirty="0" smtClean="0"/>
              <a:t>The key point at here is covering the pins with silicon adhesive.</a:t>
            </a:r>
          </a:p>
          <a:p>
            <a:r>
              <a:rPr lang="en-US" altLang="ja-JP" dirty="0" smtClean="0"/>
              <a:t>So that the CCD protect from ESD damage.</a:t>
            </a:r>
          </a:p>
          <a:p>
            <a:endParaRPr lang="ja-JP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I’ll start</a:t>
            </a:r>
            <a:r>
              <a:rPr lang="en-US" altLang="ja-JP" baseline="0" dirty="0" smtClean="0"/>
              <a:t> with Hamamatsu fully depleted CCD.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As you may know, Hyper </a:t>
            </a:r>
            <a:r>
              <a:rPr lang="en-US" altLang="ja-JP" dirty="0" err="1" smtClean="0"/>
              <a:t>Suprime</a:t>
            </a:r>
            <a:r>
              <a:rPr lang="en-US" altLang="ja-JP" dirty="0" smtClean="0"/>
              <a:t>-Cam has started</a:t>
            </a:r>
            <a:r>
              <a:rPr lang="en-US" altLang="ja-JP" baseline="0" dirty="0" smtClean="0"/>
              <a:t> the observation at Subaru Telescope in Hawaii.</a:t>
            </a:r>
          </a:p>
          <a:p>
            <a:r>
              <a:rPr lang="en-US" altLang="ja-JP" baseline="0" dirty="0" smtClean="0"/>
              <a:t>It has a 1.5 degree field of view.</a:t>
            </a:r>
          </a:p>
          <a:p>
            <a:r>
              <a:rPr lang="en-US" altLang="ja-JP" baseline="0" dirty="0" smtClean="0"/>
              <a:t>That field of view has been paved with 116 fully depleted CCDs which </a:t>
            </a:r>
            <a:r>
              <a:rPr lang="en-US" altLang="ja-JP" dirty="0" smtClean="0"/>
              <a:t>are fabricated by Hamamatsu Photonics K.K.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15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This picture is</a:t>
            </a:r>
            <a:r>
              <a:rPr lang="en-US" altLang="ja-JP" baseline="0" dirty="0" smtClean="0"/>
              <a:t> Fully depleted back illuminated CCD.</a:t>
            </a:r>
          </a:p>
          <a:p>
            <a:r>
              <a:rPr lang="en-US" altLang="ja-JP" baseline="0" dirty="0" smtClean="0"/>
              <a:t>The package is 4-side </a:t>
            </a:r>
            <a:r>
              <a:rPr lang="en-US" altLang="ja-JP" baseline="0" dirty="0" err="1" smtClean="0"/>
              <a:t>buttable</a:t>
            </a:r>
            <a:r>
              <a:rPr lang="en-US" altLang="ja-JP" baseline="0" dirty="0" smtClean="0"/>
              <a:t>.</a:t>
            </a:r>
            <a:endParaRPr lang="en-US" altLang="ja-JP" dirty="0" smtClean="0"/>
          </a:p>
          <a:p>
            <a:r>
              <a:rPr lang="en-US" altLang="ja-JP" dirty="0" smtClean="0"/>
              <a:t>Number</a:t>
            </a:r>
            <a:r>
              <a:rPr lang="en-US" altLang="ja-JP" baseline="0" dirty="0" smtClean="0"/>
              <a:t> of active pixels </a:t>
            </a:r>
            <a:r>
              <a:rPr lang="en-US" altLang="ja-JP" dirty="0" smtClean="0"/>
              <a:t>is 2K x 4K and the pixel size is 15 um by 15 um square.</a:t>
            </a:r>
          </a:p>
          <a:p>
            <a:r>
              <a:rPr lang="en-US" altLang="ja-JP" dirty="0" smtClean="0"/>
              <a:t>It is made of N-type silicon</a:t>
            </a:r>
            <a:r>
              <a:rPr lang="en-US" altLang="ja-JP" baseline="0" dirty="0" smtClean="0"/>
              <a:t> wafer</a:t>
            </a:r>
            <a:r>
              <a:rPr lang="en-US" altLang="ja-JP" dirty="0" smtClean="0"/>
              <a:t> with high resistivity.</a:t>
            </a:r>
            <a:endParaRPr lang="ja-JP" altLang="ja-JP" dirty="0" smtClean="0"/>
          </a:p>
          <a:p>
            <a:r>
              <a:rPr lang="en-US" altLang="ja-JP" dirty="0" smtClean="0"/>
              <a:t>The silicon wafer is 200 um </a:t>
            </a:r>
            <a:r>
              <a:rPr lang="en-US" altLang="ja-JP" smtClean="0"/>
              <a:t>thick.</a:t>
            </a:r>
            <a:endParaRPr lang="en-US" altLang="ja-JP" dirty="0" smtClean="0"/>
          </a:p>
          <a:p>
            <a:r>
              <a:rPr lang="en-US" altLang="ja-JP" dirty="0" smtClean="0"/>
              <a:t>And this</a:t>
            </a:r>
            <a:r>
              <a:rPr lang="en-US" altLang="ja-JP" baseline="0" dirty="0" smtClean="0"/>
              <a:t> CCD has 4 amplifiers.</a:t>
            </a:r>
            <a:endParaRPr lang="en-US" altLang="ja-JP" dirty="0" smtClean="0"/>
          </a:p>
          <a:p>
            <a:endParaRPr lang="ja-JP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These pictures show the package structure.</a:t>
            </a:r>
          </a:p>
          <a:p>
            <a:r>
              <a:rPr lang="en-US" altLang="ja-JP" dirty="0" smtClean="0"/>
              <a:t>The left shows side-way view and right shows backside of the CCD.</a:t>
            </a:r>
          </a:p>
          <a:p>
            <a:r>
              <a:rPr lang="en-US" altLang="ja-JP" dirty="0" smtClean="0"/>
              <a:t>The package of CCD consists of two parts, CCD base and PIN base.</a:t>
            </a:r>
          </a:p>
          <a:p>
            <a:r>
              <a:rPr lang="en-US" altLang="ja-JP" dirty="0" smtClean="0"/>
              <a:t>The CCD base has interconnections between the bonding pads and the pin grid array.</a:t>
            </a:r>
          </a:p>
          <a:p>
            <a:r>
              <a:rPr lang="en-US" altLang="ja-JP" dirty="0" smtClean="0"/>
              <a:t>The PIN</a:t>
            </a:r>
            <a:r>
              <a:rPr lang="en-US" altLang="ja-JP" baseline="0" dirty="0" smtClean="0"/>
              <a:t> base has three alignment pins which secure the CCD on the cold plate.</a:t>
            </a:r>
          </a:p>
          <a:p>
            <a:r>
              <a:rPr lang="en-US" altLang="ja-JP" baseline="0" dirty="0" smtClean="0"/>
              <a:t>Both are made of Aluminum Nitride.</a:t>
            </a:r>
          </a:p>
          <a:p>
            <a:r>
              <a:rPr lang="en-US" altLang="ja-JP" baseline="0" dirty="0" smtClean="0"/>
              <a:t>Through the PIN base and CCD base, CCD is cooled.</a:t>
            </a:r>
          </a:p>
          <a:p>
            <a:r>
              <a:rPr lang="en-US" altLang="ja-JP" dirty="0" smtClean="0"/>
              <a:t>And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There</a:t>
            </a:r>
            <a:r>
              <a:rPr lang="en-US" altLang="ja-JP" baseline="0" dirty="0" smtClean="0"/>
              <a:t> are 4 MOS-FETs, 4 load resistances for readout and platinum temperature sensor on backside.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166">
              <a:defRPr/>
            </a:pPr>
            <a:r>
              <a:rPr kumimoji="1" lang="en-US" altLang="ja-JP" baseline="0" dirty="0" smtClean="0"/>
              <a:t>Next, let’s move onto the CCD evaluation.</a:t>
            </a:r>
          </a:p>
          <a:p>
            <a:pPr defTabSz="457166">
              <a:defRPr/>
            </a:pPr>
            <a:r>
              <a:rPr kumimoji="1" lang="en-US" altLang="ja-JP" baseline="0" dirty="0" smtClean="0"/>
              <a:t>As mentioned previously, </a:t>
            </a:r>
            <a:r>
              <a:rPr kumimoji="1" lang="en-US" altLang="ja-JP" dirty="0" smtClean="0"/>
              <a:t>Hyper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Suprime</a:t>
            </a:r>
            <a:r>
              <a:rPr kumimoji="1" lang="en-US" altLang="ja-JP" baseline="0" dirty="0" smtClean="0"/>
              <a:t>-Cam has a 1.5 degree field of view, and we have paved it with 116 CCDs.</a:t>
            </a:r>
          </a:p>
          <a:p>
            <a:r>
              <a:rPr kumimoji="1" lang="en-US" altLang="ja-JP" baseline="0" dirty="0" smtClean="0"/>
              <a:t>In order to select the best 116 CCDs, finally we have measured nearly 200 CCDs.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I’m going to talk about the results of 116 CCDs which were installed in the HSC </a:t>
            </a:r>
            <a:r>
              <a:rPr kumimoji="1" lang="en-US" altLang="ja-JP" baseline="0" dirty="0" err="1" smtClean="0"/>
              <a:t>dewar</a:t>
            </a:r>
            <a:r>
              <a:rPr kumimoji="1" lang="en-US" altLang="ja-JP" baseline="0" dirty="0" smtClean="0"/>
              <a:t>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Now I’ll start with acceptance test items.</a:t>
            </a:r>
          </a:p>
          <a:p>
            <a:r>
              <a:rPr kumimoji="1" lang="en-US" altLang="ja-JP" dirty="0" smtClean="0"/>
              <a:t>8 acceptance</a:t>
            </a:r>
            <a:r>
              <a:rPr kumimoji="1" lang="en-US" altLang="ja-JP" baseline="0" dirty="0" smtClean="0"/>
              <a:t> test items are shown in this table.</a:t>
            </a:r>
            <a:endParaRPr kumimoji="1" lang="en-US" altLang="ja-JP" dirty="0" smtClean="0"/>
          </a:p>
          <a:p>
            <a:r>
              <a:rPr kumimoji="1" lang="en-US" altLang="ja-JP" dirty="0" smtClean="0"/>
              <a:t>We have tested 7</a:t>
            </a:r>
            <a:r>
              <a:rPr kumimoji="1" lang="en-US" altLang="ja-JP" baseline="0" dirty="0" smtClean="0"/>
              <a:t> items except quantum efficiency for all CCDs.</a:t>
            </a:r>
          </a:p>
          <a:p>
            <a:r>
              <a:rPr kumimoji="1" lang="en-US" altLang="ja-JP" baseline="0" dirty="0" smtClean="0"/>
              <a:t>And only in testing, quantum efficiency we measured 21 CCDs which are randomly selected.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955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Next I’ll explain</a:t>
            </a:r>
            <a:r>
              <a:rPr kumimoji="1" lang="en-US" altLang="ja-JP" baseline="0" dirty="0" smtClean="0"/>
              <a:t> the measurement setup.</a:t>
            </a:r>
            <a:endParaRPr kumimoji="1" lang="en-US" altLang="ja-JP" dirty="0" smtClean="0"/>
          </a:p>
          <a:p>
            <a:r>
              <a:rPr kumimoji="1" lang="en-US" altLang="ja-JP" dirty="0" smtClean="0"/>
              <a:t>This figure shows a</a:t>
            </a:r>
            <a:r>
              <a:rPr kumimoji="1" lang="en-US" altLang="ja-JP" baseline="0" dirty="0" smtClean="0"/>
              <a:t> block diagram of measurement setup.</a:t>
            </a:r>
          </a:p>
          <a:p>
            <a:r>
              <a:rPr kumimoji="1" lang="en-US" altLang="ja-JP" baseline="0" dirty="0" smtClean="0"/>
              <a:t>It consists of 4 parts, light source, CCD, readout electronics and cooling system.</a:t>
            </a:r>
          </a:p>
          <a:p>
            <a:r>
              <a:rPr kumimoji="1" lang="en-US" altLang="ja-JP" baseline="0" dirty="0" smtClean="0"/>
              <a:t>Depending on the test items, we use X-ray source and </a:t>
            </a:r>
            <a:r>
              <a:rPr kumimoji="1" lang="en-US" altLang="ja-JP" baseline="0" dirty="0" err="1" smtClean="0"/>
              <a:t>monochrometer</a:t>
            </a:r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We use the readout electronics which is called Mfront2 for the analog circuit and Messia5 for the digital circuit.</a:t>
            </a:r>
          </a:p>
          <a:p>
            <a:r>
              <a:rPr kumimoji="1" lang="en-US" altLang="ja-JP" baseline="0" dirty="0" smtClean="0"/>
              <a:t>These were specially developed for the fully depleted CCD in use for </a:t>
            </a:r>
            <a:r>
              <a:rPr kumimoji="1" lang="en-US" altLang="ja-JP" baseline="0" dirty="0" err="1" smtClean="0"/>
              <a:t>Suprime</a:t>
            </a:r>
            <a:r>
              <a:rPr kumimoji="1" lang="en-US" altLang="ja-JP" baseline="0" dirty="0" smtClean="0"/>
              <a:t>-Cam of Subaru Telescope.</a:t>
            </a:r>
          </a:p>
          <a:p>
            <a:r>
              <a:rPr kumimoji="1" lang="en-US" altLang="ja-JP" baseline="0" dirty="0" smtClean="0"/>
              <a:t>The CCD is in the </a:t>
            </a:r>
            <a:r>
              <a:rPr kumimoji="1" lang="en-US" altLang="ja-JP" baseline="0" dirty="0" err="1" smtClean="0"/>
              <a:t>dewar</a:t>
            </a:r>
            <a:r>
              <a:rPr kumimoji="1" lang="en-US" altLang="ja-JP" baseline="0" dirty="0" smtClean="0"/>
              <a:t> and cooled to -100 C by cooling system.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912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And now I’ll talk about</a:t>
            </a:r>
            <a:r>
              <a:rPr kumimoji="1" lang="en-US" altLang="ja-JP" baseline="0" dirty="0" smtClean="0"/>
              <a:t> the acceptance tests results.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7558-832E-B949-8007-1D29A7E2CFE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76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D6ED-9DF2-4A2A-B8C9-23C95801F6C2}" type="datetimeFigureOut">
              <a:rPr kumimoji="1" lang="ja-JP" altLang="en-US" smtClean="0"/>
              <a:pPr/>
              <a:t>2013/10/8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C4D82-5A5C-4310-A6B6-19E0A50F5BBF}" type="slidenum">
              <a:rPr kumimoji="1" lang="ja-JP" altLang="en-US" smtClean="0"/>
              <a:pPr/>
              <a:t>‹N›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dirty="0"/>
              <a:t>Results of </a:t>
            </a:r>
            <a:r>
              <a:rPr lang="en-US" altLang="ja-JP" dirty="0" smtClean="0"/>
              <a:t>Acceptance Tests </a:t>
            </a:r>
            <a:r>
              <a:rPr lang="en-US" altLang="ja-JP" dirty="0"/>
              <a:t>of Hyper Suprime-Cam </a:t>
            </a:r>
            <a:r>
              <a:rPr lang="en-US" altLang="ja-JP" dirty="0" smtClean="0"/>
              <a:t>CCDs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208912" cy="1752600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Yukiko </a:t>
            </a:r>
            <a:r>
              <a:rPr kumimoji="1" lang="en-US" altLang="ja-JP" dirty="0" err="1" smtClean="0"/>
              <a:t>Kamata</a:t>
            </a:r>
            <a:r>
              <a:rPr kumimoji="1" lang="en-US" altLang="ja-JP" dirty="0" smtClean="0"/>
              <a:t>, Hidehiko </a:t>
            </a:r>
            <a:r>
              <a:rPr kumimoji="1" lang="en-US" altLang="ja-JP" dirty="0" err="1" smtClean="0"/>
              <a:t>Nakaya</a:t>
            </a:r>
            <a:r>
              <a:rPr kumimoji="1" lang="en-US" altLang="ja-JP" dirty="0" smtClean="0"/>
              <a:t>, Satoshi Miyazaki</a:t>
            </a:r>
          </a:p>
          <a:p>
            <a:r>
              <a:rPr kumimoji="1" lang="en-US" altLang="ja-JP" dirty="0" smtClean="0"/>
              <a:t>National Astronomical</a:t>
            </a:r>
          </a:p>
          <a:p>
            <a:r>
              <a:rPr kumimoji="1" lang="en-US" altLang="ja-JP" dirty="0" smtClean="0"/>
              <a:t>Observatory of Japan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6137"/>
          <a:stretch>
            <a:fillRect/>
          </a:stretch>
        </p:blipFill>
        <p:spPr bwMode="auto">
          <a:xfrm>
            <a:off x="4560996" y="3978000"/>
            <a:ext cx="457888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Measurement Setup</a:t>
            </a:r>
            <a:endParaRPr kumimoji="1" lang="ja-JP" altLang="en-US" dirty="0"/>
          </a:p>
        </p:txBody>
      </p:sp>
      <p:grpSp>
        <p:nvGrpSpPr>
          <p:cNvPr id="19" name="グループ化 18"/>
          <p:cNvGrpSpPr/>
          <p:nvPr/>
        </p:nvGrpSpPr>
        <p:grpSpPr>
          <a:xfrm flipH="1">
            <a:off x="508968" y="1916952"/>
            <a:ext cx="7951000" cy="4248352"/>
            <a:chOff x="869472" y="2543832"/>
            <a:chExt cx="7951000" cy="4248352"/>
          </a:xfrm>
        </p:grpSpPr>
        <p:sp>
          <p:nvSpPr>
            <p:cNvPr id="3" name="正方形/長方形 2"/>
            <p:cNvSpPr/>
            <p:nvPr/>
          </p:nvSpPr>
          <p:spPr>
            <a:xfrm>
              <a:off x="5261496" y="2996952"/>
              <a:ext cx="1470744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CCD </a:t>
              </a:r>
            </a:p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(In </a:t>
              </a:r>
              <a:r>
                <a:rPr kumimoji="1" lang="en-US" altLang="ja-JP" dirty="0" err="1" smtClean="0">
                  <a:solidFill>
                    <a:schemeClr val="tx1"/>
                  </a:solidFill>
                </a:rPr>
                <a:t>dewar</a:t>
              </a:r>
              <a:r>
                <a:rPr kumimoji="1" lang="en-US" altLang="ja-JP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101456" y="2997072"/>
              <a:ext cx="18000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err="1" smtClean="0">
                  <a:solidFill>
                    <a:schemeClr val="tx1"/>
                  </a:solidFill>
                </a:rPr>
                <a:t>Mfront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 2</a:t>
              </a:r>
            </a:p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(Analog Circuit)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020272" y="3551824"/>
              <a:ext cx="1800200" cy="8639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>
                  <a:solidFill>
                    <a:schemeClr val="tx1"/>
                  </a:solidFill>
                </a:rPr>
                <a:t>Xe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 Lamp +</a:t>
              </a:r>
            </a:p>
            <a:p>
              <a:pPr algn="ctr"/>
              <a:r>
                <a:rPr kumimoji="1" lang="en-US" altLang="ja-JP" dirty="0" err="1" smtClean="0">
                  <a:solidFill>
                    <a:schemeClr val="tx1"/>
                  </a:solidFill>
                </a:rPr>
                <a:t>M</a:t>
              </a:r>
              <a:r>
                <a:rPr lang="en-US" altLang="ja-JP" dirty="0" err="1" smtClean="0">
                  <a:solidFill>
                    <a:schemeClr val="tx1"/>
                  </a:solidFill>
                </a:rPr>
                <a:t>onochromator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(300 – 1100 nm)</a:t>
              </a: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701656" y="6144112"/>
              <a:ext cx="2088232" cy="6480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err="1" smtClean="0">
                  <a:solidFill>
                    <a:schemeClr val="tx1"/>
                  </a:solidFill>
                </a:rPr>
                <a:t>Cryo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 Tiger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269608" y="5352024"/>
              <a:ext cx="2520280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Temperature Controller</a:t>
              </a:r>
            </a:p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Lakeshore (@ -100 </a:t>
              </a:r>
              <a:r>
                <a:rPr lang="en-US" altLang="ja-JP" baseline="30000" dirty="0" err="1">
                  <a:solidFill>
                    <a:schemeClr val="tx1"/>
                  </a:solidFill>
                </a:rPr>
                <a:t>o</a:t>
              </a:r>
              <a:r>
                <a:rPr lang="en-US" altLang="ja-JP" dirty="0" err="1">
                  <a:solidFill>
                    <a:schemeClr val="tx1"/>
                  </a:solidFill>
                </a:rPr>
                <a:t>C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941016" y="2997072"/>
              <a:ext cx="1800000" cy="108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err="1" smtClean="0">
                  <a:solidFill>
                    <a:schemeClr val="tx1"/>
                  </a:solidFill>
                </a:rPr>
                <a:t>Messia</a:t>
              </a:r>
              <a:r>
                <a:rPr kumimoji="1" lang="en-US" altLang="ja-JP" sz="2000" dirty="0" smtClean="0">
                  <a:solidFill>
                    <a:schemeClr val="tx1"/>
                  </a:solidFill>
                </a:rPr>
                <a:t> 5</a:t>
              </a:r>
            </a:p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(Digital Circuit)</a:t>
              </a:r>
              <a:endParaRPr kumimoji="1" lang="en-US" altLang="ja-JP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28" name="カギ線コネクタ 27"/>
            <p:cNvCxnSpPr>
              <a:stCxn id="9" idx="0"/>
              <a:endCxn id="3" idx="2"/>
            </p:cNvCxnSpPr>
            <p:nvPr/>
          </p:nvCxnSpPr>
          <p:spPr>
            <a:xfrm rot="16200000" flipV="1">
              <a:off x="6125772" y="3948048"/>
              <a:ext cx="1275072" cy="1532880"/>
            </a:xfrm>
            <a:prstGeom prst="bentConnector3">
              <a:avLst>
                <a:gd name="adj1" fmla="val 50000"/>
              </a:avLst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>
              <a:stCxn id="5" idx="1"/>
              <a:endCxn id="25" idx="3"/>
            </p:cNvCxnSpPr>
            <p:nvPr/>
          </p:nvCxnSpPr>
          <p:spPr>
            <a:xfrm flipH="1">
              <a:off x="2741016" y="3537072"/>
              <a:ext cx="360440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>
              <a:stCxn id="5" idx="3"/>
              <a:endCxn id="3" idx="1"/>
            </p:cNvCxnSpPr>
            <p:nvPr/>
          </p:nvCxnSpPr>
          <p:spPr>
            <a:xfrm flipV="1">
              <a:off x="4901456" y="3536952"/>
              <a:ext cx="360040" cy="12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正方形/長方形 42"/>
            <p:cNvSpPr/>
            <p:nvPr/>
          </p:nvSpPr>
          <p:spPr>
            <a:xfrm>
              <a:off x="7020272" y="2543832"/>
              <a:ext cx="1800200" cy="8639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X-ray Source</a:t>
              </a:r>
            </a:p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Fe 55</a:t>
              </a:r>
            </a:p>
          </p:txBody>
        </p:sp>
        <p:cxnSp>
          <p:nvCxnSpPr>
            <p:cNvPr id="49" name="カギ線コネクタ 48"/>
            <p:cNvCxnSpPr>
              <a:stCxn id="43" idx="1"/>
              <a:endCxn id="3" idx="3"/>
            </p:cNvCxnSpPr>
            <p:nvPr/>
          </p:nvCxnSpPr>
          <p:spPr>
            <a:xfrm flipH="1">
              <a:off x="6732240" y="2975820"/>
              <a:ext cx="288032" cy="561132"/>
            </a:xfrm>
            <a:prstGeom prst="bentConnector3">
              <a:avLst>
                <a:gd name="adj1" fmla="val 50000"/>
              </a:avLst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正方形/長方形 49"/>
            <p:cNvSpPr/>
            <p:nvPr/>
          </p:nvSpPr>
          <p:spPr>
            <a:xfrm>
              <a:off x="4973464" y="4703952"/>
              <a:ext cx="936104" cy="5548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PC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869472" y="2571076"/>
              <a:ext cx="4176000" cy="1620000"/>
            </a:xfrm>
            <a:prstGeom prst="rect">
              <a:avLst/>
            </a:prstGeom>
            <a:noFill/>
            <a:ln w="158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Readout Electronics</a:t>
              </a:r>
            </a:p>
          </p:txBody>
        </p:sp>
      </p:grpSp>
      <p:cxnSp>
        <p:nvCxnSpPr>
          <p:cNvPr id="42" name="カギ線コネクタ 41"/>
          <p:cNvCxnSpPr>
            <a:stCxn id="25" idx="2"/>
            <a:endCxn id="50" idx="0"/>
          </p:cNvCxnSpPr>
          <p:nvPr/>
        </p:nvCxnSpPr>
        <p:spPr>
          <a:xfrm rot="5400000">
            <a:off x="5374734" y="1963382"/>
            <a:ext cx="626880" cy="3600500"/>
          </a:xfrm>
          <a:prstGeom prst="bentConnector3">
            <a:avLst>
              <a:gd name="adj1" fmla="val 50000"/>
            </a:avLst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カギ線コネクタ 59"/>
          <p:cNvCxnSpPr>
            <a:stCxn id="3" idx="2"/>
            <a:endCxn id="7" idx="1"/>
          </p:cNvCxnSpPr>
          <p:nvPr/>
        </p:nvCxnSpPr>
        <p:spPr>
          <a:xfrm rot="5400000">
            <a:off x="1784580" y="4293276"/>
            <a:ext cx="2391196" cy="704788"/>
          </a:xfrm>
          <a:prstGeom prst="bentConnector2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95536" y="1484784"/>
            <a:ext cx="2016224" cy="2448272"/>
          </a:xfrm>
          <a:prstGeom prst="rect">
            <a:avLst/>
          </a:prstGeom>
          <a:noFill/>
          <a:ln w="19050" cmpd="sng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</a:rPr>
              <a:t>Light Source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5536" y="4293096"/>
            <a:ext cx="2808312" cy="1944216"/>
          </a:xfrm>
          <a:prstGeom prst="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Cooling System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" name="カギ線コネクタ 7"/>
          <p:cNvCxnSpPr>
            <a:stCxn id="6" idx="1"/>
            <a:endCxn id="3" idx="3"/>
          </p:cNvCxnSpPr>
          <p:nvPr/>
        </p:nvCxnSpPr>
        <p:spPr>
          <a:xfrm flipV="1">
            <a:off x="2309168" y="2910072"/>
            <a:ext cx="288032" cy="446860"/>
          </a:xfrm>
          <a:prstGeom prst="bentConnector3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11560" y="2420888"/>
            <a:ext cx="8012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dirty="0" smtClean="0"/>
              <a:t>Acceptance Tests Results</a:t>
            </a:r>
            <a:endParaRPr lang="en-US" altLang="ja-JP" sz="6000" dirty="0"/>
          </a:p>
        </p:txBody>
      </p:sp>
    </p:spTree>
    <p:extLst>
      <p:ext uri="{BB962C8B-B14F-4D97-AF65-F5344CB8AC3E}">
        <p14:creationId xmlns:p14="http://schemas.microsoft.com/office/powerpoint/2010/main" val="63185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Performance of the 116 CCDs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11726"/>
              </p:ext>
            </p:extLst>
          </p:nvPr>
        </p:nvGraphicFramePr>
        <p:xfrm>
          <a:off x="0" y="1340768"/>
          <a:ext cx="9036496" cy="547626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016224"/>
                <a:gridCol w="1763688"/>
                <a:gridCol w="1971512"/>
                <a:gridCol w="3285072"/>
              </a:tblGrid>
              <a:tr h="317507">
                <a:tc gridSpan="2"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b="1" kern="100" dirty="0" smtClean="0">
                          <a:latin typeface="+mn-lt"/>
                        </a:rPr>
                        <a:t>Item</a:t>
                      </a:r>
                      <a:endParaRPr lang="ja-JP" altLang="ja-JP" sz="2000" b="1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b="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latin typeface="+mn-lt"/>
                        </a:rPr>
                        <a:t>Requirement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1" dirty="0" smtClean="0">
                          <a:latin typeface="+mn-lt"/>
                        </a:rPr>
                        <a:t>Results</a:t>
                      </a:r>
                      <a:endParaRPr kumimoji="1" lang="ja-JP" altLang="en-US" sz="2000" b="1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1770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+mn-lt"/>
                        </a:rPr>
                        <a:t>QE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+mn-lt"/>
                        </a:rPr>
                        <a:t>  400 nm</a:t>
                      </a:r>
                    </a:p>
                    <a:p>
                      <a:pPr algn="l"/>
                      <a:r>
                        <a:rPr kumimoji="1" lang="en-US" altLang="ja-JP" sz="2000" dirty="0" smtClean="0">
                          <a:latin typeface="+mn-lt"/>
                        </a:rPr>
                        <a:t>  550</a:t>
                      </a:r>
                      <a:r>
                        <a:rPr kumimoji="1" lang="en-US" altLang="ja-JP" sz="2000" baseline="0" dirty="0" smtClean="0">
                          <a:latin typeface="+mn-lt"/>
                        </a:rPr>
                        <a:t> nm</a:t>
                      </a:r>
                    </a:p>
                    <a:p>
                      <a:pPr algn="l"/>
                      <a:r>
                        <a:rPr kumimoji="1" lang="en-US" altLang="ja-JP" sz="2000" baseline="0" dirty="0" smtClean="0">
                          <a:latin typeface="+mn-lt"/>
                        </a:rPr>
                        <a:t>  650 nm</a:t>
                      </a:r>
                    </a:p>
                    <a:p>
                      <a:pPr algn="l"/>
                      <a:r>
                        <a:rPr kumimoji="1" lang="en-US" altLang="ja-JP" sz="2000" baseline="0" dirty="0" smtClean="0">
                          <a:latin typeface="+mn-lt"/>
                        </a:rPr>
                        <a:t>  770 nm</a:t>
                      </a:r>
                    </a:p>
                    <a:p>
                      <a:pPr algn="l"/>
                      <a:r>
                        <a:rPr kumimoji="1" lang="en-US" altLang="ja-JP" sz="2000" baseline="0" dirty="0" smtClean="0">
                          <a:latin typeface="+mn-lt"/>
                        </a:rPr>
                        <a:t>  920 nm</a:t>
                      </a:r>
                    </a:p>
                    <a:p>
                      <a:pPr algn="l"/>
                      <a:r>
                        <a:rPr kumimoji="1" lang="en-US" altLang="ja-JP" sz="2000" baseline="0" dirty="0" smtClean="0">
                          <a:latin typeface="+mn-lt"/>
                        </a:rPr>
                        <a:t>1000 nm</a:t>
                      </a:r>
                      <a:endParaRPr kumimoji="1" lang="ja-JP" altLang="en-US" sz="2000" dirty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&gt; 45 %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&gt; 85 %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&gt; 90 %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&gt;</a:t>
                      </a:r>
                      <a:r>
                        <a:rPr kumimoji="1" lang="en-US" altLang="ja-JP" sz="2000" baseline="0" dirty="0" smtClean="0">
                          <a:latin typeface="+mn-lt"/>
                        </a:rPr>
                        <a:t> 85 %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1" lang="en-US" altLang="ja-JP" sz="2000" baseline="0" dirty="0" smtClean="0">
                          <a:latin typeface="+mn-lt"/>
                        </a:rPr>
                        <a:t>  &gt; 80 %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kumimoji="1" lang="en-US" altLang="ja-JP" sz="2000" baseline="0" dirty="0" smtClean="0">
                          <a:latin typeface="+mn-lt"/>
                        </a:rPr>
                        <a:t>  &gt; 40 %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52.1 ± 1.9 %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94.6 ± 1.0 %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93.1 ± 1.6 %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87.3 ± 1.7 %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73.8 ± 0.7 % 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37.4 ± 0.7 %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58999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CTE  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Parallel direction</a:t>
                      </a:r>
                    </a:p>
                    <a:p>
                      <a:pPr algn="l"/>
                      <a:r>
                        <a:rPr kumimoji="1" lang="en-US" altLang="ja-JP" sz="2000" dirty="0" smtClean="0">
                          <a:latin typeface="+mn-lt"/>
                        </a:rPr>
                        <a:t>         Serial direction</a:t>
                      </a:r>
                      <a:endParaRPr lang="ja-JP" alt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/>
                      <a:endParaRPr lang="ja-JP" alt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Font typeface="Wingdings"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&gt; 0.999995</a:t>
                      </a:r>
                    </a:p>
                    <a:p>
                      <a:pPr algn="l">
                        <a:buFont typeface="Wingdings"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&gt; 0.999995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 typeface="Wingdings"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0.9999973 ± 0.0000017</a:t>
                      </a:r>
                    </a:p>
                    <a:p>
                      <a:pPr algn="ctr">
                        <a:buFont typeface="Wingdings"/>
                        <a:buNone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0.9999987 ± 0.0000051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4844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Dark current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A few</a:t>
                      </a:r>
                    </a:p>
                    <a:p>
                      <a:pPr marL="0" marR="0" indent="0" algn="l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latin typeface="+mn-lt"/>
                        </a:rPr>
                        <a:t>        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e-/pixel/hour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0.42±0.18</a:t>
                      </a:r>
                    </a:p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aseline="0" dirty="0" smtClean="0">
                          <a:latin typeface="+mn-lt"/>
                        </a:rPr>
                        <a:t>                   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e-/pixel/hour</a:t>
                      </a:r>
                      <a:endParaRPr kumimoji="1" lang="ja-JP" altLang="en-US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31750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Full well    (1 % departure)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150,000 e-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     160,000 ~ 180,000 e-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0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Amplifier</a:t>
                      </a:r>
                      <a:r>
                        <a:rPr lang="en-US" altLang="ja-JP" sz="2000" kern="100" baseline="0" dirty="0" smtClean="0">
                          <a:latin typeface="+mn-lt"/>
                        </a:rPr>
                        <a:t> </a:t>
                      </a:r>
                      <a:r>
                        <a:rPr lang="en-US" altLang="ja-JP" sz="2000" kern="100" dirty="0" err="1" smtClean="0">
                          <a:latin typeface="+mn-lt"/>
                        </a:rPr>
                        <a:t>responsivity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en-US" altLang="ja-JP" sz="2000" baseline="0" dirty="0" smtClean="0">
                          <a:latin typeface="+mn-lt"/>
                        </a:rPr>
                        <a:t>  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&gt; 4 </a:t>
                      </a:r>
                      <a:r>
                        <a:rPr kumimoji="1" lang="en-US" altLang="ja-JP" sz="2000" dirty="0" err="1" smtClean="0">
                          <a:latin typeface="+mn-lt"/>
                        </a:rPr>
                        <a:t>μV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/e-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            4.39 ± 0.28 </a:t>
                      </a:r>
                      <a:r>
                        <a:rPr kumimoji="1" lang="en-US" altLang="ja-JP" sz="2000" dirty="0" err="1" smtClean="0">
                          <a:latin typeface="+mn-lt"/>
                        </a:rPr>
                        <a:t>μV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/e-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507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Readout noise (150kHz readout)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16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  &lt; 5 e-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      4.38 ± 0.31 e-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4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 smtClean="0">
                          <a:latin typeface="+mn-lt"/>
                        </a:rPr>
                        <a:t>Column defect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latin typeface="+mn-lt"/>
                        </a:rPr>
                        <a:t>  &lt;</a:t>
                      </a:r>
                      <a:r>
                        <a:rPr kumimoji="1" lang="en-US" altLang="ja-JP" sz="2000" baseline="0" dirty="0" smtClean="0">
                          <a:latin typeface="+mn-lt"/>
                        </a:rPr>
                        <a:t> 20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latin typeface="+mn-lt"/>
                          <a:ea typeface="ＭＳ 明朝"/>
                          <a:cs typeface="Times New Roman"/>
                        </a:rPr>
                        <a:t>0 ~10</a:t>
                      </a:r>
                      <a:r>
                        <a:rPr lang="ja-JP" altLang="en-US" sz="2000" kern="100" baseline="0" dirty="0" smtClean="0">
                          <a:latin typeface="+mn-lt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altLang="ja-JP" sz="2000" kern="100" dirty="0" smtClean="0">
                          <a:latin typeface="+mn-lt"/>
                          <a:ea typeface="ＭＳ 明朝"/>
                          <a:cs typeface="Times New Roman"/>
                        </a:rPr>
                        <a:t>/ CCD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978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+mn-lt"/>
                        </a:rPr>
                        <a:t>Packaging (Global</a:t>
                      </a:r>
                      <a:r>
                        <a:rPr lang="en-US" sz="2000" kern="100" baseline="0" dirty="0" smtClean="0">
                          <a:latin typeface="+mn-lt"/>
                        </a:rPr>
                        <a:t> height variation)</a:t>
                      </a:r>
                      <a:endParaRPr lang="ja-JP" sz="20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6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>
                          <a:latin typeface="+mn-lt"/>
                        </a:rPr>
                        <a:t>  &lt; 35 </a:t>
                      </a:r>
                      <a:r>
                        <a:rPr lang="en-US" altLang="ja-JP" sz="2000" dirty="0" smtClean="0">
                          <a:latin typeface="+mn-lt"/>
                        </a:rPr>
                        <a:t>µ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m</a:t>
                      </a:r>
                    </a:p>
                    <a:p>
                      <a:pPr algn="l"/>
                      <a:r>
                        <a:rPr kumimoji="1" lang="en-US" altLang="ja-JP" sz="2000" dirty="0" smtClean="0">
                          <a:latin typeface="+mn-lt"/>
                        </a:rPr>
                        <a:t>  Peak to valley</a:t>
                      </a:r>
                      <a:endParaRPr kumimoji="1" lang="en-US" altLang="ja-JP" sz="2000" dirty="0" smtClean="0">
                        <a:latin typeface="+mn-lt"/>
                        <a:ea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baseline="0" dirty="0" smtClean="0">
                          <a:latin typeface="+mn-lt"/>
                          <a:ea typeface="ＭＳ 明朝"/>
                          <a:cs typeface="Times New Roman"/>
                        </a:rPr>
                        <a:t>113/116 : &lt; 35 </a:t>
                      </a:r>
                      <a:r>
                        <a:rPr lang="en-US" altLang="en-US" sz="2000" kern="100" baseline="0" dirty="0" err="1" smtClean="0">
                          <a:latin typeface="+mn-lt"/>
                          <a:ea typeface="ＭＳ 明朝"/>
                          <a:cs typeface="Times New Roman"/>
                        </a:rPr>
                        <a:t>μm</a:t>
                      </a:r>
                      <a:endParaRPr lang="en-US" altLang="ja-JP" sz="2000" kern="100" baseline="0" dirty="0" smtClean="0"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indent="0" algn="l" defTabSz="37966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kern="100" dirty="0" smtClean="0">
                          <a:latin typeface="+mn-lt"/>
                          <a:ea typeface="ＭＳ 明朝"/>
                          <a:cs typeface="Times New Roman"/>
                        </a:rPr>
                        <a:t>3/116</a:t>
                      </a:r>
                      <a:r>
                        <a:rPr lang="en-US" altLang="ja-JP" sz="2000" kern="100" baseline="0" dirty="0" smtClean="0">
                          <a:latin typeface="+mn-lt"/>
                          <a:ea typeface="ＭＳ 明朝"/>
                          <a:cs typeface="Times New Roman"/>
                        </a:rPr>
                        <a:t> :</a:t>
                      </a:r>
                      <a:r>
                        <a:rPr lang="en-US" altLang="ja-JP" sz="2000" kern="100" dirty="0" smtClean="0">
                          <a:latin typeface="+mn-lt"/>
                          <a:ea typeface="ＭＳ 明朝"/>
                          <a:cs typeface="Times New Roman"/>
                        </a:rPr>
                        <a:t> 37</a:t>
                      </a:r>
                      <a:r>
                        <a:rPr lang="en-US" altLang="ja-JP" sz="2000" kern="100" baseline="0" dirty="0" smtClean="0">
                          <a:latin typeface="+mn-lt"/>
                          <a:ea typeface="ＭＳ 明朝"/>
                          <a:cs typeface="Times New Roman"/>
                        </a:rPr>
                        <a:t> ~ </a:t>
                      </a:r>
                      <a:r>
                        <a:rPr lang="en-US" altLang="ja-JP" sz="2000" kern="100" dirty="0" smtClean="0">
                          <a:latin typeface="+mn-lt"/>
                          <a:ea typeface="ＭＳ 明朝"/>
                          <a:cs typeface="Times New Roman"/>
                        </a:rPr>
                        <a:t>45 </a:t>
                      </a:r>
                      <a:r>
                        <a:rPr lang="en-US" altLang="ja-JP" sz="2000" dirty="0" smtClean="0">
                          <a:latin typeface="+mn-lt"/>
                        </a:rPr>
                        <a:t>µ</a:t>
                      </a:r>
                      <a:r>
                        <a:rPr kumimoji="1" lang="en-US" altLang="ja-JP" sz="2000" dirty="0" smtClean="0">
                          <a:latin typeface="+mn-lt"/>
                        </a:rPr>
                        <a:t>m</a:t>
                      </a:r>
                      <a:r>
                        <a:rPr kumimoji="1" lang="en-US" altLang="ja-JP" sz="1600" baseline="0" dirty="0" smtClean="0">
                          <a:latin typeface="+mn-lt"/>
                        </a:rPr>
                        <a:t>(in the worst case)</a:t>
                      </a:r>
                      <a:endParaRPr lang="ja-JP" sz="1600" kern="100" dirty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452320" y="908720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(@ </a:t>
            </a:r>
            <a:r>
              <a:rPr lang="en-US" altLang="ja-JP" sz="2400" dirty="0"/>
              <a:t>-100 </a:t>
            </a:r>
            <a:r>
              <a:rPr lang="en-US" altLang="ja-JP" sz="2400" baseline="30000" dirty="0" err="1"/>
              <a:t>o</a:t>
            </a:r>
            <a:r>
              <a:rPr lang="en-US" altLang="ja-JP" sz="2400" dirty="0" err="1"/>
              <a:t>C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003" y="1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5300" dirty="0"/>
              <a:t>Quantum </a:t>
            </a:r>
            <a:r>
              <a:rPr lang="en-US" altLang="ja-JP" sz="5300" dirty="0" smtClean="0"/>
              <a:t>Efficiency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Raw Data </a:t>
            </a:r>
            <a:r>
              <a:rPr lang="en-US" altLang="ja-JP" dirty="0"/>
              <a:t>of 21 CCDs 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9320"/>
            <a:ext cx="8264458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14477" y="4708431"/>
            <a:ext cx="239071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○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: Specification</a:t>
            </a:r>
          </a:p>
          <a:p>
            <a:r>
              <a:rPr lang="en-US" altLang="ja-JP" sz="2000" dirty="0" smtClean="0"/>
              <a:t>--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average of </a:t>
            </a:r>
            <a:r>
              <a:rPr kumimoji="1" lang="en-US" altLang="ja-JP" sz="2000" dirty="0" smtClean="0"/>
              <a:t>21 CCDs</a:t>
            </a:r>
          </a:p>
        </p:txBody>
      </p:sp>
      <p:cxnSp>
        <p:nvCxnSpPr>
          <p:cNvPr id="6" name="直線矢印コネクタ 5"/>
          <p:cNvCxnSpPr>
            <a:stCxn id="7" idx="0"/>
          </p:cNvCxnSpPr>
          <p:nvPr/>
        </p:nvCxnSpPr>
        <p:spPr>
          <a:xfrm flipH="1" flipV="1">
            <a:off x="4644017" y="2276872"/>
            <a:ext cx="423850" cy="720080"/>
          </a:xfrm>
          <a:prstGeom prst="straightConnector1">
            <a:avLst/>
          </a:prstGeom>
          <a:ln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139952" y="2996952"/>
            <a:ext cx="185582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Thin AR-Coating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2555776" y="2780928"/>
            <a:ext cx="576064" cy="720080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483768" y="3573016"/>
            <a:ext cx="194720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Thick AR-Coating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6279703"/>
            <a:ext cx="6115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Each CCD has different thickness of AR-Coating.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6957392"/>
            <a:ext cx="636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Thickness of  AR-Coating differ </a:t>
            </a:r>
            <a:r>
              <a:rPr lang="en-US" altLang="ja-JP" sz="2400" dirty="0"/>
              <a:t>from CCD to </a:t>
            </a:r>
            <a:r>
              <a:rPr lang="en-US" altLang="ja-JP" sz="2400" dirty="0" smtClean="0"/>
              <a:t>CCD</a:t>
            </a:r>
            <a:r>
              <a:rPr lang="ja-JP" altLang="en-US" sz="2400" dirty="0" smtClean="0"/>
              <a:t>．</a:t>
            </a:r>
            <a:endParaRPr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08304" y="1412776"/>
            <a:ext cx="10887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-100 </a:t>
            </a:r>
            <a:r>
              <a:rPr kumimoji="1" lang="en-US" altLang="ja-JP" sz="2400" baseline="30000" dirty="0" err="1" smtClean="0"/>
              <a:t>o</a:t>
            </a:r>
            <a:r>
              <a:rPr kumimoji="1" lang="en-US" altLang="ja-JP" sz="2400" dirty="0" err="1" smtClean="0"/>
              <a:t>C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30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Linearity</a:t>
            </a:r>
            <a:endParaRPr kumimoji="1" lang="ja-JP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0" y="1124744"/>
            <a:ext cx="8229600" cy="432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線コネクタ 15"/>
          <p:cNvCxnSpPr/>
          <p:nvPr/>
        </p:nvCxnSpPr>
        <p:spPr>
          <a:xfrm>
            <a:off x="949596" y="2112596"/>
            <a:ext cx="720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949596" y="4180144"/>
            <a:ext cx="360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906229" y="2352000"/>
            <a:ext cx="720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949596" y="3889768"/>
            <a:ext cx="720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4572400" y="4250656"/>
            <a:ext cx="360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838272" y="1289944"/>
            <a:ext cx="0" cy="360000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438672" y="1268760"/>
            <a:ext cx="0" cy="360000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899592" y="5661248"/>
            <a:ext cx="7633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457 channels have </a:t>
            </a:r>
            <a:r>
              <a:rPr lang="en-US" altLang="ja-JP" sz="2800" dirty="0" smtClean="0"/>
              <a:t>better</a:t>
            </a:r>
            <a:r>
              <a:rPr kumimoji="1" lang="en-US" altLang="ja-JP" sz="2800" dirty="0" smtClean="0"/>
              <a:t> than +/- 0.25 % linearity</a:t>
            </a:r>
          </a:p>
          <a:p>
            <a:r>
              <a:rPr kumimoji="1" lang="en-US" altLang="ja-JP" sz="2800" dirty="0" smtClean="0"/>
              <a:t>7 channels have +/- 0.5 % linearity with 160,000 e-.</a:t>
            </a:r>
            <a:endParaRPr kumimoji="1" lang="ja-JP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Amplifier </a:t>
            </a:r>
            <a:r>
              <a:rPr lang="en-US" altLang="ja-JP" dirty="0" err="1" smtClean="0"/>
              <a:t>Responsivity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1136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3318465" y="5661248"/>
            <a:ext cx="18133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Amplifier </a:t>
            </a:r>
            <a:r>
              <a:rPr lang="en-US" altLang="ja-JP" sz="1400" dirty="0" err="1" smtClean="0"/>
              <a:t>Responsivity</a:t>
            </a:r>
            <a:endParaRPr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96208" y="6389712"/>
            <a:ext cx="3766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Quality depends on each lot.</a:t>
            </a:r>
            <a:endParaRPr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307434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908720"/>
            <a:ext cx="3072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Column Defects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3728" y="980728"/>
            <a:ext cx="141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No defect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88025" y="98072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One block of blight columns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9592" y="6165304"/>
            <a:ext cx="687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82 / 116 CCDs are perfect. </a:t>
            </a:r>
            <a:r>
              <a:rPr lang="en-US" altLang="ja-JP" sz="2800" dirty="0" smtClean="0"/>
              <a:t>No</a:t>
            </a:r>
            <a:r>
              <a:rPr kumimoji="1" lang="en-US" altLang="ja-JP" sz="2800" dirty="0" smtClean="0"/>
              <a:t> Column Defect.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4788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タイトル 38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Measurement of Flatness</a:t>
            </a:r>
            <a:endParaRPr kumimoji="1" lang="ja-JP" altLang="en-US" dirty="0"/>
          </a:p>
        </p:txBody>
      </p:sp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1556792"/>
            <a:ext cx="3241929" cy="4320000"/>
          </a:xfrm>
          <a:prstGeom prst="rect">
            <a:avLst/>
          </a:prstGeom>
          <a:noFill/>
          <a:ln/>
        </p:spPr>
      </p:pic>
      <p:sp>
        <p:nvSpPr>
          <p:cNvPr id="26" name="テキスト ボックス 25"/>
          <p:cNvSpPr txBox="1"/>
          <p:nvPr/>
        </p:nvSpPr>
        <p:spPr>
          <a:xfrm>
            <a:off x="0" y="364502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  <a:latin typeface="+mj-lt"/>
              </a:rPr>
              <a:t>Reference plate</a:t>
            </a:r>
          </a:p>
          <a:p>
            <a:r>
              <a:rPr lang="en-US" altLang="ja-JP" sz="1800" dirty="0" smtClean="0">
                <a:solidFill>
                  <a:srgbClr val="FF0000"/>
                </a:solidFill>
                <a:latin typeface="+mj-lt"/>
              </a:rPr>
              <a:t>Flatness : 2 um</a:t>
            </a:r>
            <a:endParaRPr kumimoji="1" lang="en-US" altLang="ja-JP" sz="18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1187624" y="4221088"/>
            <a:ext cx="845878" cy="792088"/>
          </a:xfrm>
          <a:prstGeom prst="straightConnector1">
            <a:avLst/>
          </a:prstGeom>
          <a:ln w="158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437225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正方形/長方形 18"/>
          <p:cNvSpPr/>
          <p:nvPr/>
        </p:nvSpPr>
        <p:spPr>
          <a:xfrm>
            <a:off x="179512" y="5949280"/>
            <a:ext cx="4143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Laser Probe 3D Measuring Instrument</a:t>
            </a:r>
          </a:p>
          <a:p>
            <a:pPr algn="r"/>
            <a:r>
              <a:rPr lang="en-US" altLang="ja-JP" sz="2000" dirty="0" smtClean="0"/>
              <a:t>NH-3SP from </a:t>
            </a:r>
            <a:r>
              <a:rPr lang="en-US" altLang="ja-JP" sz="2000" dirty="0" err="1" smtClean="0"/>
              <a:t>Mitaka</a:t>
            </a:r>
            <a:r>
              <a:rPr lang="en-US" altLang="ja-JP" sz="2000" dirty="0" smtClean="0"/>
              <a:t>-Koki</a:t>
            </a:r>
            <a:endParaRPr lang="en-US" altLang="ja-JP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68144" y="2204864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P-V : 20 </a:t>
            </a:r>
            <a:r>
              <a:rPr kumimoji="1" lang="en-US" altLang="ja-JP" dirty="0" err="1" smtClean="0"/>
              <a:t>μm</a:t>
            </a:r>
            <a:endParaRPr kumimoji="1" lang="ja-JP" altLang="en-US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949993" y="4221088"/>
            <a:ext cx="58541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/>
              <a:t>Ch4</a:t>
            </a:r>
          </a:p>
          <a:p>
            <a:r>
              <a:rPr lang="en-US" altLang="ja-JP" sz="1400" dirty="0" smtClean="0"/>
              <a:t>  |</a:t>
            </a:r>
          </a:p>
          <a:p>
            <a:r>
              <a:rPr lang="en-US" altLang="ja-JP" sz="1400" dirty="0" smtClean="0"/>
              <a:t>  |</a:t>
            </a:r>
          </a:p>
          <a:p>
            <a:r>
              <a:rPr lang="en-US" altLang="ja-JP" sz="1400" dirty="0" smtClean="0"/>
              <a:t>  |</a:t>
            </a:r>
            <a:r>
              <a:rPr lang="ja-JP" altLang="en-US" sz="1400" dirty="0"/>
              <a:t>　</a:t>
            </a:r>
            <a:endParaRPr lang="en-US" altLang="ja-JP" sz="1400" dirty="0" smtClean="0"/>
          </a:p>
          <a:p>
            <a:r>
              <a:rPr lang="en-US" altLang="ja-JP" sz="1400" dirty="0" smtClean="0"/>
              <a:t>  |</a:t>
            </a:r>
            <a:r>
              <a:rPr lang="ja-JP" altLang="en-US" sz="1400" dirty="0" smtClean="0"/>
              <a:t>　</a:t>
            </a:r>
            <a:endParaRPr lang="en-US" altLang="ja-JP" sz="1400" dirty="0" smtClean="0"/>
          </a:p>
          <a:p>
            <a:r>
              <a:rPr lang="en-US" altLang="ja-JP" sz="1400" dirty="0" smtClean="0"/>
              <a:t>  |</a:t>
            </a:r>
            <a:r>
              <a:rPr lang="ja-JP" altLang="en-US" sz="1400" dirty="0" smtClean="0"/>
              <a:t>　　</a:t>
            </a:r>
            <a:endParaRPr lang="en-US" altLang="ja-JP" sz="1400" dirty="0" smtClean="0"/>
          </a:p>
          <a:p>
            <a:r>
              <a:rPr lang="en-US" altLang="ja-JP" sz="1400" dirty="0" smtClean="0"/>
              <a:t>Ch1</a:t>
            </a:r>
            <a:endParaRPr lang="en-US" altLang="ja-JP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367485" y="4325228"/>
            <a:ext cx="2549979" cy="13543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5499897" y="4363994"/>
            <a:ext cx="2395435" cy="12641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93842" y="4725144"/>
            <a:ext cx="2340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Sample : 2mm pitch</a:t>
            </a:r>
          </a:p>
          <a:p>
            <a:r>
              <a:rPr lang="en-US" altLang="ja-JP" dirty="0" smtClean="0">
                <a:latin typeface="+mj-lt"/>
              </a:rPr>
              <a:t>                </a:t>
            </a:r>
            <a:r>
              <a:rPr kumimoji="1" lang="en-US" altLang="ja-JP" dirty="0" smtClean="0">
                <a:latin typeface="+mj-lt"/>
              </a:rPr>
              <a:t>32 x 16 points</a:t>
            </a:r>
            <a:endParaRPr kumimoji="1" lang="ja-JP" altLang="en-US" dirty="0" smtClean="0">
              <a:latin typeface="+mj-lt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91612" y="5655632"/>
            <a:ext cx="385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▲</a:t>
            </a:r>
            <a:endParaRPr kumimoji="1" lang="en-US" altLang="ja-JP" dirty="0" smtClean="0">
              <a:latin typeface="+mj-lt"/>
            </a:endParaRPr>
          </a:p>
          <a:p>
            <a:r>
              <a:rPr kumimoji="1" lang="en-US" altLang="ja-JP" dirty="0" smtClean="0">
                <a:latin typeface="+mj-lt"/>
              </a:rPr>
              <a:t>Measurement origin</a:t>
            </a:r>
          </a:p>
          <a:p>
            <a:r>
              <a:rPr lang="en-US" altLang="ja-JP" dirty="0" smtClean="0">
                <a:latin typeface="+mj-lt"/>
              </a:rPr>
              <a:t>(x, y)=(4, 0.3) mm</a:t>
            </a:r>
          </a:p>
          <a:p>
            <a:r>
              <a:rPr kumimoji="1" lang="en-US" altLang="ja-JP" dirty="0" smtClean="0">
                <a:latin typeface="+mj-lt"/>
              </a:rPr>
              <a:t>The corner of active area</a:t>
            </a:r>
            <a:endParaRPr kumimoji="1" lang="ja-JP" altLang="en-US" dirty="0" smtClean="0">
              <a:latin typeface="+mj-lt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flipV="1">
            <a:off x="4731834" y="5517232"/>
            <a:ext cx="0" cy="4394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720206" y="5962995"/>
            <a:ext cx="4394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754080" y="5968809"/>
            <a:ext cx="317716" cy="461665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x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427984" y="5589240"/>
            <a:ext cx="300082" cy="400110"/>
          </a:xfrm>
          <a:prstGeom prst="rect">
            <a:avLst/>
          </a:prstGeom>
          <a:noFill/>
          <a:ln w="22225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j-lt"/>
              </a:rPr>
              <a:t>y</a:t>
            </a:r>
            <a:endParaRPr kumimoji="1" lang="ja-JP" altLang="en-US" sz="2000" dirty="0" smtClean="0">
              <a:latin typeface="+mj-lt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H="1" flipV="1">
            <a:off x="4716016" y="3212976"/>
            <a:ext cx="792088" cy="1152128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7884368" y="3212976"/>
            <a:ext cx="288032" cy="1152128"/>
          </a:xfrm>
          <a:prstGeom prst="line">
            <a:avLst/>
          </a:prstGeom>
          <a:ln w="158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8897" b="2650"/>
          <a:stretch/>
        </p:blipFill>
        <p:spPr>
          <a:xfrm>
            <a:off x="1619672" y="1052736"/>
            <a:ext cx="6257080" cy="5534575"/>
          </a:xfrm>
          <a:prstGeom prst="rect">
            <a:avLst/>
          </a:prstGeom>
        </p:spPr>
      </p:pic>
      <p:sp>
        <p:nvSpPr>
          <p:cNvPr id="88" name="テキスト ボックス 87"/>
          <p:cNvSpPr txBox="1"/>
          <p:nvPr/>
        </p:nvSpPr>
        <p:spPr>
          <a:xfrm rot="10800000">
            <a:off x="1259632" y="3573016"/>
            <a:ext cx="296411" cy="36053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[mm]</a:t>
            </a:r>
            <a:endParaRPr kumimoji="1" lang="ja-JP" altLang="en-US" sz="1400" dirty="0" smtClean="0">
              <a:latin typeface="+mj-lt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4355976" y="6579003"/>
            <a:ext cx="428941" cy="250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+mj-lt"/>
              </a:rPr>
              <a:t>[mm]</a:t>
            </a:r>
            <a:endParaRPr kumimoji="1" lang="ja-JP" altLang="en-US" sz="1400" dirty="0" smtClean="0">
              <a:latin typeface="+mj-lt"/>
            </a:endParaRPr>
          </a:p>
        </p:txBody>
      </p:sp>
      <p:sp>
        <p:nvSpPr>
          <p:cNvPr id="38" name="タイトル 37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Focal Plane Flatness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444208" y="908720"/>
            <a:ext cx="2430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A</a:t>
            </a:r>
            <a:r>
              <a:rPr kumimoji="1" lang="en-US" altLang="ja-JP" sz="2000" dirty="0" smtClean="0"/>
              <a:t>t room temperature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977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24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Focal Plane Flatness</a:t>
            </a:r>
            <a:br>
              <a:rPr lang="en-US" altLang="ja-JP" dirty="0" smtClean="0"/>
            </a:br>
            <a:r>
              <a:rPr lang="en-US" altLang="ja-JP" sz="2700" dirty="0" smtClean="0"/>
              <a:t>Peak to Value</a:t>
            </a:r>
            <a:endParaRPr kumimoji="1" lang="ja-JP" altLang="en-US" sz="2700" dirty="0"/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4182425" y="4077007"/>
            <a:ext cx="782587" cy="1961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+mj-lt"/>
              </a:rPr>
              <a:t>Z [um] +σ</a:t>
            </a:r>
            <a:endParaRPr kumimoji="1" lang="ja-JP" altLang="en-US" sz="1200" dirty="0" smtClean="0">
              <a:latin typeface="+mj-lt"/>
            </a:endParaRPr>
          </a:p>
        </p:txBody>
      </p:sp>
      <p:grpSp>
        <p:nvGrpSpPr>
          <p:cNvPr id="33" name="コンテンツ プレースホルダ 32"/>
          <p:cNvGrpSpPr>
            <a:grpSpLocks noGrp="1"/>
          </p:cNvGrpSpPr>
          <p:nvPr/>
        </p:nvGrpSpPr>
        <p:grpSpPr>
          <a:xfrm>
            <a:off x="1134416" y="1855365"/>
            <a:ext cx="7182000" cy="4525963"/>
            <a:chOff x="23924963" y="11899206"/>
            <a:chExt cx="6091683" cy="360000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24963" y="11899206"/>
              <a:ext cx="6091683" cy="36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25077091" y="1312334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2.5</a:t>
              </a:r>
              <a:endParaRPr kumimoji="1" lang="ja-JP" altLang="en-US" sz="1400" dirty="0" smtClean="0">
                <a:latin typeface="+mj-lt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25077091" y="1269129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2.6</a:t>
              </a:r>
              <a:endParaRPr kumimoji="1" lang="ja-JP" altLang="en-US" sz="1400" dirty="0" smtClean="0">
                <a:latin typeface="+mj-lt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25437131" y="1254727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2.7</a:t>
              </a:r>
              <a:endParaRPr kumimoji="1" lang="ja-JP" altLang="en-US" sz="1400" dirty="0" smtClean="0">
                <a:latin typeface="+mj-lt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25797171" y="1233125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latin typeface="+mj-lt"/>
                </a:rPr>
                <a:t>2.8</a:t>
              </a:r>
              <a:endParaRPr kumimoji="1" lang="ja-JP" altLang="en-US" sz="1400" dirty="0" smtClean="0">
                <a:latin typeface="+mj-lt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6300192" y="1268760"/>
            <a:ext cx="220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t room temperature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07504" y="1412776"/>
            <a:ext cx="181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'+' away from M1</a:t>
            </a:r>
            <a:endParaRPr kumimoji="1" lang="ja-JP" altLang="en-US" dirty="0"/>
          </a:p>
        </p:txBody>
      </p:sp>
      <p:cxnSp>
        <p:nvCxnSpPr>
          <p:cNvPr id="42" name="直線矢印コネクタ 41"/>
          <p:cNvCxnSpPr/>
          <p:nvPr/>
        </p:nvCxnSpPr>
        <p:spPr>
          <a:xfrm flipV="1">
            <a:off x="827584" y="2060848"/>
            <a:ext cx="0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764704"/>
            <a:ext cx="8435280" cy="452596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ja-JP" sz="4000" dirty="0" smtClean="0"/>
              <a:t>Hamamatsu Fully Depleted CCD</a:t>
            </a:r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kumimoji="1" lang="en-US" altLang="ja-JP" sz="4000" dirty="0" smtClean="0"/>
              <a:t>CCD Evaluation Setup</a:t>
            </a:r>
          </a:p>
          <a:p>
            <a:pPr marL="0" indent="0">
              <a:buNone/>
            </a:pPr>
            <a:endParaRPr kumimoji="1" lang="en-US" altLang="ja-JP" sz="1200" dirty="0" smtClean="0"/>
          </a:p>
          <a:p>
            <a:pPr marL="0" indent="0">
              <a:buNone/>
            </a:pPr>
            <a:r>
              <a:rPr lang="en-US" altLang="ja-JP" sz="4000" dirty="0" smtClean="0"/>
              <a:t>CCD Acceptance Tests Results</a:t>
            </a:r>
          </a:p>
          <a:p>
            <a:pPr marL="0" indent="0">
              <a:buNone/>
            </a:pPr>
            <a:endParaRPr lang="en-US" altLang="ja-JP" sz="1200" dirty="0" smtClean="0"/>
          </a:p>
          <a:p>
            <a:pPr marL="0" indent="0">
              <a:buNone/>
            </a:pPr>
            <a:r>
              <a:rPr lang="en-US" altLang="ja-JP" sz="4000" dirty="0" smtClean="0"/>
              <a:t>CCD Safe</a:t>
            </a:r>
            <a:r>
              <a:rPr lang="ja-JP" altLang="en-US" sz="4000" dirty="0" smtClean="0"/>
              <a:t> </a:t>
            </a:r>
            <a:r>
              <a:rPr lang="en-US" altLang="ja-JP" sz="4000" dirty="0" smtClean="0"/>
              <a:t>Handling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8"/>
          <p:cNvSpPr>
            <a:spLocks noGrp="1"/>
          </p:cNvSpPr>
          <p:nvPr>
            <p:ph type="title"/>
          </p:nvPr>
        </p:nvSpPr>
        <p:spPr>
          <a:xfrm>
            <a:off x="467544" y="313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Focal Plane </a:t>
            </a:r>
            <a:r>
              <a:rPr lang="en-US" altLang="ja-JP" dirty="0" smtClean="0"/>
              <a:t>Flatness</a:t>
            </a:r>
            <a:br>
              <a:rPr lang="en-US" altLang="ja-JP" dirty="0" smtClean="0"/>
            </a:br>
            <a:r>
              <a:rPr lang="en-US" altLang="ja-JP" sz="2700" dirty="0" smtClean="0"/>
              <a:t>Standard deviation</a:t>
            </a:r>
            <a:endParaRPr kumimoji="1" lang="ja-JP" altLang="en-US" sz="27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59646" y="3573016"/>
            <a:ext cx="291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2.5</a:t>
            </a:r>
            <a:endParaRPr kumimoji="1" lang="ja-JP" altLang="en-US" sz="1400" dirty="0" smtClean="0">
              <a:latin typeface="+mj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59646" y="3140968"/>
            <a:ext cx="291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2.6</a:t>
            </a:r>
            <a:endParaRPr kumimoji="1" lang="ja-JP" altLang="en-US" sz="1400" dirty="0" smtClean="0">
              <a:latin typeface="+mj-lt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14635" y="2996952"/>
            <a:ext cx="291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2.7</a:t>
            </a:r>
            <a:endParaRPr kumimoji="1" lang="ja-JP" altLang="en-US" sz="1400" dirty="0" smtClean="0">
              <a:latin typeface="+mj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69623" y="2780928"/>
            <a:ext cx="291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j-lt"/>
              </a:rPr>
              <a:t>2.8</a:t>
            </a:r>
            <a:endParaRPr kumimoji="1" lang="ja-JP" altLang="en-US" sz="1400" dirty="0" smtClean="0">
              <a:latin typeface="+mj-lt"/>
            </a:endParaRPr>
          </a:p>
        </p:txBody>
      </p:sp>
      <p:pic>
        <p:nvPicPr>
          <p:cNvPr id="21" name="Picture 4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71818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6372200" y="1340768"/>
            <a:ext cx="220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room temperature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7544" y="1412776"/>
            <a:ext cx="1810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'+' away from M1</a:t>
            </a:r>
            <a:endParaRPr kumimoji="1"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V="1">
            <a:off x="827584" y="2060848"/>
            <a:ext cx="0" cy="64807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987824" y="6165304"/>
            <a:ext cx="3470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Statistically is not too bad.</a:t>
            </a:r>
            <a:endParaRPr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403648" y="2636912"/>
            <a:ext cx="5918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dirty="0"/>
              <a:t>CCD </a:t>
            </a:r>
            <a:r>
              <a:rPr lang="en-US" altLang="ja-JP" sz="6000" dirty="0" smtClean="0"/>
              <a:t>Safe Handling</a:t>
            </a:r>
            <a:endParaRPr lang="en-US" altLang="ja-JP" sz="6000" dirty="0"/>
          </a:p>
        </p:txBody>
      </p:sp>
    </p:spTree>
    <p:extLst>
      <p:ext uri="{BB962C8B-B14F-4D97-AF65-F5344CB8AC3E}">
        <p14:creationId xmlns:p14="http://schemas.microsoft.com/office/powerpoint/2010/main" val="1194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Handling Environment</a:t>
            </a:r>
            <a:endParaRPr kumimoji="1" lang="ja-JP" altLang="en-US" dirty="0"/>
          </a:p>
        </p:txBody>
      </p:sp>
      <p:pic>
        <p:nvPicPr>
          <p:cNvPr id="7" name="コンテンツ プレースホルダ 6" descr="2011-11-10-14-18-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</p:spPr>
      </p:pic>
      <p:sp>
        <p:nvSpPr>
          <p:cNvPr id="9" name="コンテンツ プレースホルダ 3"/>
          <p:cNvSpPr txBox="1">
            <a:spLocks/>
          </p:cNvSpPr>
          <p:nvPr/>
        </p:nvSpPr>
        <p:spPr>
          <a:xfrm>
            <a:off x="7919864" y="5013176"/>
            <a:ext cx="97261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Ionizer</a:t>
            </a:r>
          </a:p>
        </p:txBody>
      </p:sp>
      <p:cxnSp>
        <p:nvCxnSpPr>
          <p:cNvPr id="13" name="直線矢印コネクタ 12"/>
          <p:cNvCxnSpPr>
            <a:stCxn id="9" idx="1"/>
          </p:cNvCxnSpPr>
          <p:nvPr/>
        </p:nvCxnSpPr>
        <p:spPr>
          <a:xfrm flipH="1">
            <a:off x="5652120" y="5193196"/>
            <a:ext cx="2267744" cy="252028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コンテンツ プレースホルダ 3"/>
          <p:cNvSpPr txBox="1">
            <a:spLocks/>
          </p:cNvSpPr>
          <p:nvPr/>
        </p:nvSpPr>
        <p:spPr>
          <a:xfrm>
            <a:off x="251520" y="6309320"/>
            <a:ext cx="396044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Conductive gloves and finger covers</a:t>
            </a:r>
          </a:p>
        </p:txBody>
      </p:sp>
      <p:sp>
        <p:nvSpPr>
          <p:cNvPr id="20" name="コンテンツ プレースホルダ 3"/>
          <p:cNvSpPr txBox="1">
            <a:spLocks/>
          </p:cNvSpPr>
          <p:nvPr/>
        </p:nvSpPr>
        <p:spPr>
          <a:xfrm>
            <a:off x="7020272" y="1196752"/>
            <a:ext cx="18826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Wrist band</a:t>
            </a:r>
          </a:p>
        </p:txBody>
      </p:sp>
      <p:cxnSp>
        <p:nvCxnSpPr>
          <p:cNvPr id="21" name="直線矢印コネクタ 20"/>
          <p:cNvCxnSpPr>
            <a:stCxn id="26" idx="2"/>
          </p:cNvCxnSpPr>
          <p:nvPr/>
        </p:nvCxnSpPr>
        <p:spPr>
          <a:xfrm>
            <a:off x="1420687" y="1628800"/>
            <a:ext cx="1207097" cy="2664296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コンテンツ プレースホルダ 3"/>
          <p:cNvSpPr txBox="1">
            <a:spLocks/>
          </p:cNvSpPr>
          <p:nvPr/>
        </p:nvSpPr>
        <p:spPr>
          <a:xfrm>
            <a:off x="16531" y="1196752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/>
              <a:t>Border of protective area</a:t>
            </a:r>
          </a:p>
        </p:txBody>
      </p:sp>
      <p:cxnSp>
        <p:nvCxnSpPr>
          <p:cNvPr id="27" name="直線矢印コネクタ 26"/>
          <p:cNvCxnSpPr>
            <a:stCxn id="20" idx="1"/>
          </p:cNvCxnSpPr>
          <p:nvPr/>
        </p:nvCxnSpPr>
        <p:spPr>
          <a:xfrm flipH="1">
            <a:off x="5580112" y="1448780"/>
            <a:ext cx="1440160" cy="2124237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>
            <a:stCxn id="19" idx="0"/>
          </p:cNvCxnSpPr>
          <p:nvPr/>
        </p:nvCxnSpPr>
        <p:spPr>
          <a:xfrm flipV="1">
            <a:off x="2231740" y="5301208"/>
            <a:ext cx="1044116" cy="1008112"/>
          </a:xfrm>
          <a:prstGeom prst="straightConnector1">
            <a:avLst/>
          </a:prstGeom>
          <a:ln w="15875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yukiko\Dropbox\SDW2013\img\IMG_5675.JPG"/>
          <p:cNvPicPr>
            <a:picLocks noChangeAspect="1" noChangeArrowheads="1"/>
          </p:cNvPicPr>
          <p:nvPr/>
        </p:nvPicPr>
        <p:blipFill>
          <a:blip r:embed="rId3" cstate="print"/>
          <a:srcRect l="26575" t="31769" r="26575" b="14480"/>
          <a:stretch>
            <a:fillRect/>
          </a:stretch>
        </p:blipFill>
        <p:spPr bwMode="auto">
          <a:xfrm>
            <a:off x="518577" y="1413136"/>
            <a:ext cx="3765391" cy="3240000"/>
          </a:xfrm>
          <a:prstGeom prst="rect">
            <a:avLst/>
          </a:prstGeom>
          <a:noFill/>
        </p:spPr>
      </p:pic>
      <p:pic>
        <p:nvPicPr>
          <p:cNvPr id="27" name="Picture 3" descr="C:\Users\yukiko\Desktop\436_0925\IMG_5683.JPG"/>
          <p:cNvPicPr>
            <a:picLocks noChangeAspect="1" noChangeArrowheads="1"/>
          </p:cNvPicPr>
          <p:nvPr/>
        </p:nvPicPr>
        <p:blipFill>
          <a:blip r:embed="rId4" cstate="print"/>
          <a:srcRect l="23031" t="28712" r="23031" b="14834"/>
          <a:stretch>
            <a:fillRect/>
          </a:stretch>
        </p:blipFill>
        <p:spPr bwMode="auto">
          <a:xfrm rot="10800000">
            <a:off x="4644008" y="1412776"/>
            <a:ext cx="4110449" cy="3227802"/>
          </a:xfrm>
          <a:prstGeom prst="rect">
            <a:avLst/>
          </a:prstGeom>
          <a:noFill/>
        </p:spPr>
      </p:pic>
      <p:pic>
        <p:nvPicPr>
          <p:cNvPr id="20" name="Picture 2" descr="C:\Users\yukiko\Dropbox\SDW2013\img\IMG_3859.JPG"/>
          <p:cNvPicPr>
            <a:picLocks noChangeAspect="1" noChangeArrowheads="1"/>
          </p:cNvPicPr>
          <p:nvPr/>
        </p:nvPicPr>
        <p:blipFill rotWithShape="1">
          <a:blip r:embed="rId5" cstate="print"/>
          <a:srcRect t="47525" b="23762"/>
          <a:stretch/>
        </p:blipFill>
        <p:spPr bwMode="auto">
          <a:xfrm>
            <a:off x="1763688" y="5013176"/>
            <a:ext cx="5941154" cy="1279574"/>
          </a:xfrm>
          <a:prstGeom prst="rect">
            <a:avLst/>
          </a:prstGeom>
          <a:noFill/>
        </p:spPr>
      </p:pic>
      <p:sp>
        <p:nvSpPr>
          <p:cNvPr id="18" name="タイトル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Flexible Cables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15616" y="6218148"/>
            <a:ext cx="7179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Silicon adhesive potting protects CCDs from ESD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96336" y="1612867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Short plug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15616" y="1053096"/>
            <a:ext cx="21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Without Potting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841529" y="1023119"/>
            <a:ext cx="175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With Potting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4725144"/>
            <a:ext cx="2509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FF0000"/>
                </a:solidFill>
              </a:rPr>
              <a:t>Airborn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Connector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5" name="カギ線コネクタ 4"/>
          <p:cNvCxnSpPr>
            <a:endCxn id="12" idx="3"/>
          </p:cNvCxnSpPr>
          <p:nvPr/>
        </p:nvCxnSpPr>
        <p:spPr>
          <a:xfrm rot="10800000" flipV="1">
            <a:off x="2688582" y="2492895"/>
            <a:ext cx="2675506" cy="2463081"/>
          </a:xfrm>
          <a:prstGeom prst="bentConnector3">
            <a:avLst>
              <a:gd name="adj1" fmla="val 32199"/>
            </a:avLst>
          </a:prstGeom>
          <a:ln>
            <a:solidFill>
              <a:schemeClr val="accent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カギ線コネクタ 7"/>
          <p:cNvCxnSpPr>
            <a:endCxn id="12" idx="3"/>
          </p:cNvCxnSpPr>
          <p:nvPr/>
        </p:nvCxnSpPr>
        <p:spPr>
          <a:xfrm rot="10800000" flipV="1">
            <a:off x="2688582" y="3428999"/>
            <a:ext cx="2747514" cy="1526977"/>
          </a:xfrm>
          <a:prstGeom prst="bentConnector3">
            <a:avLst>
              <a:gd name="adj1" fmla="val 33949"/>
            </a:avLst>
          </a:prstGeom>
          <a:ln>
            <a:solidFill>
              <a:schemeClr val="accent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endCxn id="12" idx="3"/>
          </p:cNvCxnSpPr>
          <p:nvPr/>
        </p:nvCxnSpPr>
        <p:spPr>
          <a:xfrm rot="5400000">
            <a:off x="1822687" y="3142767"/>
            <a:ext cx="2679106" cy="947315"/>
          </a:xfrm>
          <a:prstGeom prst="bentConnector2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Special Jig</a:t>
            </a:r>
            <a:endParaRPr kumimoji="1" lang="ja-JP" altLang="en-US" dirty="0"/>
          </a:p>
        </p:txBody>
      </p:sp>
      <p:pic>
        <p:nvPicPr>
          <p:cNvPr id="1029" name="Picture 5" descr="C:\Users\yukiko\Desktop\img\IMG_3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75309" y="1600200"/>
            <a:ext cx="27843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9396536" y="4149080"/>
            <a:ext cx="446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CCD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Carry</a:t>
            </a:r>
            <a:r>
              <a:rPr kumimoji="1" lang="ja-JP" altLang="en-US" dirty="0" smtClean="0"/>
              <a:t>用アルミ枠を取るためのジグ</a:t>
            </a:r>
            <a:endParaRPr kumimoji="1" lang="en-US" altLang="ja-JP" dirty="0" smtClean="0"/>
          </a:p>
          <a:p>
            <a:r>
              <a:rPr lang="ja-JP" altLang="en-US" dirty="0" smtClean="0"/>
              <a:t>主な目的は，</a:t>
            </a:r>
            <a:r>
              <a:rPr lang="en-US" altLang="ja-JP" dirty="0" smtClean="0"/>
              <a:t>CCD</a:t>
            </a:r>
            <a:r>
              <a:rPr lang="ja-JP" altLang="en-US" dirty="0" smtClean="0"/>
              <a:t>を物理的に壊さないため！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39752" y="6165304"/>
            <a:ext cx="4986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Physical </a:t>
            </a:r>
            <a:r>
              <a:rPr lang="en-US" altLang="ja-JP" sz="2800" dirty="0" smtClean="0"/>
              <a:t>damages are </a:t>
            </a:r>
            <a:r>
              <a:rPr lang="en-US" altLang="ja-JP" sz="2800" dirty="0"/>
              <a:t>minimized. </a:t>
            </a:r>
            <a:endParaRPr kumimoji="1" lang="ja-JP" altLang="en-US" sz="2800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1763688" y="3356992"/>
            <a:ext cx="720080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755576" y="2996952"/>
            <a:ext cx="163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Slide the frame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9396536" y="476672"/>
            <a:ext cx="4023291" cy="3031200"/>
            <a:chOff x="8964488" y="476672"/>
            <a:chExt cx="4023291" cy="3031200"/>
          </a:xfrm>
        </p:grpSpPr>
        <p:pic>
          <p:nvPicPr>
            <p:cNvPr id="16" name="Picture 3" descr="C:\Users\yukiko\Desktop\img\IMG_3123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18656" t="2128" r="16294" b="32526"/>
            <a:stretch/>
          </p:blipFill>
          <p:spPr bwMode="auto">
            <a:xfrm>
              <a:off x="8964488" y="476672"/>
              <a:ext cx="4023291" cy="3031200"/>
            </a:xfrm>
            <a:prstGeom prst="rect">
              <a:avLst/>
            </a:prstGeom>
            <a:noFill/>
          </p:spPr>
        </p:pic>
        <p:cxnSp>
          <p:nvCxnSpPr>
            <p:cNvPr id="17" name="直線矢印コネクタ 16"/>
            <p:cNvCxnSpPr/>
            <p:nvPr/>
          </p:nvCxnSpPr>
          <p:spPr>
            <a:xfrm flipV="1">
              <a:off x="10179500" y="2325943"/>
              <a:ext cx="0" cy="6184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9114975" y="2944399"/>
              <a:ext cx="1606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Lift up the CCD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直線矢印コネクタ 20"/>
          <p:cNvCxnSpPr/>
          <p:nvPr/>
        </p:nvCxnSpPr>
        <p:spPr>
          <a:xfrm flipV="1">
            <a:off x="7164288" y="2852936"/>
            <a:ext cx="0" cy="61845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26" idx="0"/>
          </p:cNvCxnSpPr>
          <p:nvPr/>
        </p:nvCxnSpPr>
        <p:spPr>
          <a:xfrm flipH="1" flipV="1">
            <a:off x="2843810" y="3861048"/>
            <a:ext cx="1797617" cy="936104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26" idx="0"/>
          </p:cNvCxnSpPr>
          <p:nvPr/>
        </p:nvCxnSpPr>
        <p:spPr>
          <a:xfrm flipV="1">
            <a:off x="4641427" y="3573016"/>
            <a:ext cx="1082701" cy="1224136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4139952" y="4797152"/>
            <a:ext cx="100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Surface2</a:t>
            </a:r>
            <a:endParaRPr kumimoji="1" lang="ja-JP" altLang="en-US" dirty="0"/>
          </a:p>
        </p:txBody>
      </p:sp>
      <p:cxnSp>
        <p:nvCxnSpPr>
          <p:cNvPr id="35" name="直線矢印コネクタ 34"/>
          <p:cNvCxnSpPr>
            <a:stCxn id="39" idx="1"/>
          </p:cNvCxnSpPr>
          <p:nvPr/>
        </p:nvCxnSpPr>
        <p:spPr>
          <a:xfrm flipH="1" flipV="1">
            <a:off x="7020272" y="3645024"/>
            <a:ext cx="1008112" cy="1336794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8028384" y="4797152"/>
            <a:ext cx="100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Surface1</a:t>
            </a:r>
            <a:endParaRPr kumimoji="1" lang="ja-JP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We tested 116 CCDs and installed them </a:t>
            </a:r>
            <a:r>
              <a:rPr lang="en-US" altLang="ja-JP" dirty="0" smtClean="0"/>
              <a:t>in HSC.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All of the CCD provided superb performance.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We built the special environment for CCD safe handling.</a:t>
            </a:r>
            <a:endParaRPr lang="en-US" altLang="ja-JP" dirty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235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 idx="4294967295"/>
          </p:nvPr>
        </p:nvSpPr>
        <p:spPr>
          <a:xfrm>
            <a:off x="611560" y="2852936"/>
            <a:ext cx="7772400" cy="1362075"/>
          </a:xfrm>
        </p:spPr>
        <p:txBody>
          <a:bodyPr/>
          <a:lstStyle/>
          <a:p>
            <a:r>
              <a:rPr kumimoji="1" lang="en-US" altLang="ja-JP" dirty="0" smtClean="0"/>
              <a:t>Appendix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02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Potting on the Connector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 smtClean="0"/>
              <a:t>Potting Silicon on the pin</a:t>
            </a:r>
            <a:endParaRPr kumimoji="1" lang="ja-JP" altLang="en-US" b="0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altLang="ja-JP" b="0" dirty="0" smtClean="0"/>
              <a:t>Sandwiching </a:t>
            </a:r>
            <a:r>
              <a:rPr lang="en-US" altLang="ja-JP" b="0" dirty="0"/>
              <a:t>the </a:t>
            </a:r>
            <a:r>
              <a:rPr lang="en-US" altLang="ja-JP" b="0" dirty="0" smtClean="0"/>
              <a:t>connector by </a:t>
            </a:r>
            <a:r>
              <a:rPr lang="en-US" altLang="ja-JP" b="0" dirty="0"/>
              <a:t>Teflon covers</a:t>
            </a:r>
            <a:endParaRPr kumimoji="1" lang="ja-JP" altLang="en-US" b="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5657671"/>
            <a:ext cx="7670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Silicon Adhesive</a:t>
            </a:r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： </a:t>
            </a:r>
            <a:r>
              <a:rPr kumimoji="1" lang="en-US" altLang="ja-JP" sz="2400" dirty="0" smtClean="0"/>
              <a:t>X35-181 and C-181H (Shin-Etsu Chemical)</a:t>
            </a:r>
          </a:p>
          <a:p>
            <a:r>
              <a:rPr lang="en-US" altLang="ja-JP" sz="2400" dirty="0" smtClean="0"/>
              <a:t>		       2 liquid mixed type</a:t>
            </a:r>
          </a:p>
          <a:p>
            <a:r>
              <a:rPr lang="en-US" altLang="ja-JP" sz="2400" dirty="0" smtClean="0"/>
              <a:t>		       Cures in 4 hours at 80 </a:t>
            </a:r>
            <a:r>
              <a:rPr lang="en-US" altLang="ja-JP" sz="2400" baseline="30000" dirty="0" err="1" smtClean="0"/>
              <a:t>o</a:t>
            </a:r>
            <a:r>
              <a:rPr lang="en-US" altLang="ja-JP" sz="2400" dirty="0" err="1" smtClean="0"/>
              <a:t>C</a:t>
            </a:r>
            <a:endParaRPr kumimoji="1"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15616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9" name="Picture 3" descr="D:\Pictures\memories2011\219_0601\IMG_16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1" y="2349551"/>
            <a:ext cx="3840000" cy="2880000"/>
          </a:xfrm>
          <a:prstGeom prst="rect">
            <a:avLst/>
          </a:prstGeom>
          <a:noFill/>
        </p:spPr>
      </p:pic>
      <p:pic>
        <p:nvPicPr>
          <p:cNvPr id="20" name="Picture 5" descr="D:\Pictures\memories2011\219_0601\IMG_16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2348880"/>
            <a:ext cx="3840000" cy="2880000"/>
          </a:xfrm>
          <a:prstGeom prst="rect">
            <a:avLst/>
          </a:prstGeom>
          <a:noFill/>
        </p:spPr>
      </p:pic>
      <p:pic>
        <p:nvPicPr>
          <p:cNvPr id="1026" name="Picture 2" descr="C:\Users\yukiko\Dropbox\SDW2013\img\IMG_16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552" y="1844824"/>
            <a:ext cx="3839691" cy="288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67544" y="2708920"/>
            <a:ext cx="8118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Hamamatsu</a:t>
            </a:r>
            <a:r>
              <a:rPr lang="en-US" altLang="ja-JP" sz="4800" dirty="0"/>
              <a:t> </a:t>
            </a:r>
            <a:r>
              <a:rPr lang="en-US" altLang="ja-JP" sz="4800" dirty="0" smtClean="0"/>
              <a:t>Fully Depleted CCD</a:t>
            </a:r>
            <a:endParaRPr kumimoji="1" lang="ja-JP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1312664" y="-44648"/>
            <a:ext cx="6500813" cy="991195"/>
          </a:xfrm>
          <a:ln/>
        </p:spPr>
        <p:txBody>
          <a:bodyPr/>
          <a:lstStyle/>
          <a:p>
            <a:r>
              <a:rPr lang="en-US" altLang="ja-JP"/>
              <a:t>NAOJ-HPK Collaboration</a:t>
            </a: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811486" y="1495722"/>
            <a:ext cx="7911703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>
                <a:solidFill>
                  <a:schemeClr val="tx1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1994 - 1996  Back Illuminated small CCD</a:t>
            </a:r>
          </a:p>
          <a:p>
            <a:pPr algn="l"/>
            <a:r>
              <a:rPr lang="en-US" altLang="ja-JP">
                <a:solidFill>
                  <a:schemeClr val="tx1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1996 - 1998  2k4k Front illuminated CCD</a:t>
            </a:r>
          </a:p>
          <a:p>
            <a:pPr algn="l"/>
            <a:r>
              <a:rPr lang="en-US" altLang="ja-JP">
                <a:solidFill>
                  <a:schemeClr val="tx1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1999 - 2008  BI 2k4k Fully Depleted CCD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" y="3644429"/>
            <a:ext cx="3638848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30" y="3603129"/>
            <a:ext cx="3596432" cy="26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/>
          </p:cNvSpPr>
          <p:nvPr/>
        </p:nvSpPr>
        <p:spPr bwMode="auto">
          <a:xfrm>
            <a:off x="1873003" y="6238682"/>
            <a:ext cx="11409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900"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1998</a:t>
            </a:r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6313289" y="6238682"/>
            <a:ext cx="12210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900"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2008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143000"/>
          </a:xfrm>
          <a:ln/>
        </p:spPr>
        <p:txBody>
          <a:bodyPr/>
          <a:lstStyle/>
          <a:p>
            <a:r>
              <a:rPr lang="en-US" altLang="ja-JP" dirty="0"/>
              <a:t>HSC Focal Plane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179"/>
            <a:ext cx="9178603" cy="61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/>
          </p:cNvSpPr>
          <p:nvPr/>
        </p:nvSpPr>
        <p:spPr bwMode="auto">
          <a:xfrm>
            <a:off x="6161484" y="1125140"/>
            <a:ext cx="2928938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altLang="ja-JP" sz="2700">
                <a:solidFill>
                  <a:srgbClr val="FFFFFF"/>
                </a:solidFill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116 HPK FD CCDs</a:t>
            </a:r>
          </a:p>
        </p:txBody>
      </p:sp>
      <p:sp>
        <p:nvSpPr>
          <p:cNvPr id="3076" name="Rectangle 4"/>
          <p:cNvSpPr>
            <a:spLocks/>
          </p:cNvSpPr>
          <p:nvPr/>
        </p:nvSpPr>
        <p:spPr bwMode="auto">
          <a:xfrm>
            <a:off x="4159003" y="6122596"/>
            <a:ext cx="1140937" cy="60016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3900">
                <a:latin typeface="Comic Sans MS" charset="0"/>
                <a:ea typeface="ＭＳ Ｐゴシック" charset="0"/>
                <a:cs typeface="Comic Sans MS" charset="0"/>
                <a:sym typeface="Comic Sans MS" charset="0"/>
              </a:rPr>
              <a:t>1998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Fully depleted back-illuminated CCD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6093296"/>
            <a:ext cx="5066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Made by HAMAMATSU Photonics</a:t>
            </a:r>
            <a:endParaRPr kumimoji="1" lang="ja-JP" altLang="en-US" sz="2800" dirty="0"/>
          </a:p>
        </p:txBody>
      </p:sp>
      <p:pic>
        <p:nvPicPr>
          <p:cNvPr id="6" name="Picture 3604" descr="ccd_original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4" t="8425" r="15109" b="22518"/>
          <a:stretch/>
        </p:blipFill>
        <p:spPr bwMode="auto">
          <a:xfrm>
            <a:off x="858525" y="2649061"/>
            <a:ext cx="3235950" cy="242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499992" y="2780928"/>
          <a:ext cx="4320480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Parameter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Specification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 of</a:t>
                      </a:r>
                      <a:r>
                        <a:rPr kumimoji="1" lang="en-US" altLang="ja-JP" baseline="0" dirty="0" smtClean="0"/>
                        <a:t> active pixels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2048(H) x 4096(V)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Pixel</a:t>
                      </a:r>
                      <a:r>
                        <a:rPr kumimoji="1" lang="en-US" altLang="ja-JP" baseline="0" dirty="0" smtClean="0"/>
                        <a:t> size</a:t>
                      </a:r>
                      <a:endParaRPr kumimoji="1" lang="ja-JP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 </a:t>
                      </a:r>
                      <a:r>
                        <a:rPr kumimoji="1" lang="en-US" altLang="ja-JP" dirty="0" err="1" smtClean="0"/>
                        <a:t>μm</a:t>
                      </a:r>
                      <a:r>
                        <a:rPr kumimoji="1" lang="en-US" altLang="ja-JP" dirty="0" smtClean="0"/>
                        <a:t> x 15 </a:t>
                      </a:r>
                      <a:r>
                        <a:rPr kumimoji="1" lang="en-US" altLang="ja-JP" dirty="0" err="1" smtClean="0"/>
                        <a:t>μm</a:t>
                      </a:r>
                      <a:r>
                        <a:rPr kumimoji="1" lang="ja-JP" altLang="en-US" baseline="0" dirty="0" smtClean="0"/>
                        <a:t> □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Silicon thickness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 </a:t>
                      </a:r>
                      <a:r>
                        <a:rPr kumimoji="1" lang="en-US" altLang="ja-JP" dirty="0" err="1" smtClean="0"/>
                        <a:t>μm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Number of Output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Package type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4-side </a:t>
                      </a:r>
                      <a:r>
                        <a:rPr kumimoji="1" lang="en-US" altLang="ja-JP" dirty="0" err="1" smtClean="0"/>
                        <a:t>buttable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6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603" descr="DSCF3378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t="9335" r="12749" b="6825"/>
          <a:stretch/>
        </p:blipFill>
        <p:spPr bwMode="auto">
          <a:xfrm>
            <a:off x="5051281" y="2518089"/>
            <a:ext cx="3232437" cy="26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コンテンツ プレースホルダ 18" descr="CCD_YOKO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44047"/>
            <a:ext cx="4038600" cy="1638268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dirty="0" smtClean="0"/>
              <a:t>Package Structure</a:t>
            </a:r>
            <a:endParaRPr kumimoji="1" lang="ja-JP" altLang="en-US" sz="4800" dirty="0"/>
          </a:p>
        </p:txBody>
      </p:sp>
      <p:cxnSp>
        <p:nvCxnSpPr>
          <p:cNvPr id="26" name="直線矢印コネクタ 25"/>
          <p:cNvCxnSpPr>
            <a:stCxn id="27" idx="2"/>
          </p:cNvCxnSpPr>
          <p:nvPr/>
        </p:nvCxnSpPr>
        <p:spPr>
          <a:xfrm>
            <a:off x="1178001" y="2738537"/>
            <a:ext cx="930643" cy="610606"/>
          </a:xfrm>
          <a:prstGeom prst="straightConnector1">
            <a:avLst/>
          </a:prstGeom>
          <a:ln w="22225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827584" y="2276872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CCD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267744" y="3933056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/>
                </a:solidFill>
              </a:rPr>
              <a:t>PIN base</a:t>
            </a:r>
            <a:endParaRPr kumimoji="1" lang="ja-JP" altLang="en-US" sz="2400" dirty="0">
              <a:solidFill>
                <a:schemeClr val="accent2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9752" y="2852936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8000"/>
                </a:solidFill>
              </a:rPr>
              <a:t>CCD base</a:t>
            </a:r>
          </a:p>
        </p:txBody>
      </p:sp>
      <p:cxnSp>
        <p:nvCxnSpPr>
          <p:cNvPr id="43" name="直線矢印コネクタ 42"/>
          <p:cNvCxnSpPr>
            <a:stCxn id="44" idx="2"/>
          </p:cNvCxnSpPr>
          <p:nvPr/>
        </p:nvCxnSpPr>
        <p:spPr>
          <a:xfrm>
            <a:off x="6178871" y="2162473"/>
            <a:ext cx="121321" cy="1122511"/>
          </a:xfrm>
          <a:prstGeom prst="straightConnector1">
            <a:avLst/>
          </a:prstGeom>
          <a:ln w="22225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5508104" y="1700808"/>
            <a:ext cx="134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Pt</a:t>
            </a:r>
            <a:r>
              <a:rPr kumimoji="1" lang="en-US" altLang="ja-JP" sz="2400" dirty="0" smtClean="0"/>
              <a:t> sensor</a:t>
            </a:r>
          </a:p>
        </p:txBody>
      </p:sp>
      <p:cxnSp>
        <p:nvCxnSpPr>
          <p:cNvPr id="45" name="直線矢印コネクタ 44"/>
          <p:cNvCxnSpPr>
            <a:stCxn id="46" idx="0"/>
          </p:cNvCxnSpPr>
          <p:nvPr/>
        </p:nvCxnSpPr>
        <p:spPr>
          <a:xfrm flipH="1" flipV="1">
            <a:off x="7308304" y="3789042"/>
            <a:ext cx="623658" cy="1728190"/>
          </a:xfrm>
          <a:prstGeom prst="straightConnector1">
            <a:avLst/>
          </a:prstGeom>
          <a:ln w="22225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876256" y="5517232"/>
            <a:ext cx="211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Load resistance</a:t>
            </a:r>
          </a:p>
        </p:txBody>
      </p:sp>
      <p:cxnSp>
        <p:nvCxnSpPr>
          <p:cNvPr id="48" name="直線矢印コネクタ 47"/>
          <p:cNvCxnSpPr>
            <a:stCxn id="49" idx="0"/>
          </p:cNvCxnSpPr>
          <p:nvPr/>
        </p:nvCxnSpPr>
        <p:spPr>
          <a:xfrm flipV="1">
            <a:off x="6391309" y="3789040"/>
            <a:ext cx="772979" cy="1296144"/>
          </a:xfrm>
          <a:prstGeom prst="straightConnector1">
            <a:avLst/>
          </a:prstGeom>
          <a:ln w="22225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5726704" y="5085184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MOS-FET</a:t>
            </a:r>
            <a:endParaRPr kumimoji="1" lang="ja-JP" altLang="en-US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092280" y="1772816"/>
            <a:ext cx="185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Pin grid array</a:t>
            </a:r>
            <a:endParaRPr kumimoji="1" lang="en-US" altLang="ja-JP" sz="2400" dirty="0" smtClean="0"/>
          </a:p>
        </p:txBody>
      </p:sp>
      <p:cxnSp>
        <p:nvCxnSpPr>
          <p:cNvPr id="51" name="直線矢印コネクタ 50"/>
          <p:cNvCxnSpPr>
            <a:stCxn id="50" idx="2"/>
          </p:cNvCxnSpPr>
          <p:nvPr/>
        </p:nvCxnSpPr>
        <p:spPr>
          <a:xfrm flipH="1">
            <a:off x="6732240" y="2234481"/>
            <a:ext cx="1285935" cy="1194519"/>
          </a:xfrm>
          <a:prstGeom prst="straightConnector1">
            <a:avLst/>
          </a:prstGeom>
          <a:ln w="22225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28" idx="0"/>
          </p:cNvCxnSpPr>
          <p:nvPr/>
        </p:nvCxnSpPr>
        <p:spPr>
          <a:xfrm flipH="1" flipV="1">
            <a:off x="1187624" y="4365104"/>
            <a:ext cx="390868" cy="864096"/>
          </a:xfrm>
          <a:prstGeom prst="straightConnector1">
            <a:avLst/>
          </a:prstGeom>
          <a:ln w="22225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611560" y="5229200"/>
            <a:ext cx="193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Alignment pin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395536" y="3573016"/>
            <a:ext cx="4104456" cy="1080120"/>
          </a:xfrm>
          <a:prstGeom prst="rect">
            <a:avLst/>
          </a:prstGeom>
          <a:noFill/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95536" y="2852936"/>
            <a:ext cx="4104456" cy="707380"/>
          </a:xfrm>
          <a:prstGeom prst="rect">
            <a:avLst/>
          </a:prstGeom>
          <a:noFill/>
          <a:ln w="19050" cmpd="sng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79712" y="2708920"/>
            <a:ext cx="4932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0" dirty="0" smtClean="0"/>
              <a:t>CCD Evaluation</a:t>
            </a:r>
            <a:endParaRPr lang="en-US" altLang="ja-JP" sz="6000" dirty="0"/>
          </a:p>
        </p:txBody>
      </p:sp>
    </p:spTree>
    <p:extLst>
      <p:ext uri="{BB962C8B-B14F-4D97-AF65-F5344CB8AC3E}">
        <p14:creationId xmlns:p14="http://schemas.microsoft.com/office/powerpoint/2010/main" val="219509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Acceptance Test Items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28466"/>
              </p:ext>
            </p:extLst>
          </p:nvPr>
        </p:nvGraphicFramePr>
        <p:xfrm>
          <a:off x="0" y="1556792"/>
          <a:ext cx="9108504" cy="4480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54538"/>
                <a:gridCol w="55539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 smtClean="0"/>
                        <a:t>Items</a:t>
                      </a:r>
                      <a:endParaRPr kumimoji="1" lang="ja-JP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Tested by</a:t>
                      </a: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Quantum</a:t>
                      </a:r>
                      <a:r>
                        <a:rPr kumimoji="1" lang="en-US" altLang="ja-JP" sz="2400" baseline="0" dirty="0" smtClean="0"/>
                        <a:t> Efficiency</a:t>
                      </a:r>
                      <a:endParaRPr kumimoji="1" lang="ja-JP" altLang="en-US" sz="2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 smtClean="0"/>
                        <a:t>Visible light Image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Linearity</a:t>
                      </a:r>
                      <a:endParaRPr lang="ja-JP" altLang="ja-JP" sz="2400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800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kern="100" dirty="0" smtClean="0"/>
                        <a:t>Full well Capacity</a:t>
                      </a:r>
                      <a:endParaRPr lang="ja-JP" altLang="ja-JP" sz="2400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ja-JP" sz="1800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Amplifier </a:t>
                      </a:r>
                      <a:r>
                        <a:rPr kumimoji="1" lang="en-US" altLang="ja-JP" sz="2400" dirty="0" err="1" smtClean="0"/>
                        <a:t>Responsivity</a:t>
                      </a:r>
                      <a:endParaRPr kumimoji="1" lang="ja-JP" altLang="en-US" sz="2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Fe55(X ray radiation source) Image</a:t>
                      </a:r>
                      <a:endParaRPr kumimoji="1" lang="ja-JP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Charge Transfer Efficiency</a:t>
                      </a:r>
                      <a:endParaRPr kumimoji="1" lang="ja-JP" altLang="en-US" sz="24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Readout 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Over scan region of Image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kern="100" dirty="0" smtClean="0"/>
                        <a:t>Dark current</a:t>
                      </a:r>
                      <a:endParaRPr lang="ja-JP" altLang="ja-JP" sz="2400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kern="100" dirty="0" smtClean="0">
                          <a:latin typeface="+mn-lt"/>
                          <a:ea typeface="ＭＳ 明朝"/>
                          <a:cs typeface="Times New Roman"/>
                        </a:rPr>
                        <a:t>Dark</a:t>
                      </a:r>
                      <a:r>
                        <a:rPr lang="en-US" altLang="ja-JP" sz="2400" kern="100" baseline="0" dirty="0" smtClean="0">
                          <a:latin typeface="+mn-lt"/>
                          <a:ea typeface="ＭＳ 明朝"/>
                          <a:cs typeface="Times New Roman"/>
                        </a:rPr>
                        <a:t> current Image</a:t>
                      </a:r>
                      <a:endParaRPr lang="ja-JP" altLang="ja-JP" sz="2400" kern="100" dirty="0" smtClean="0"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Column</a:t>
                      </a:r>
                      <a:r>
                        <a:rPr kumimoji="1" lang="en-US" altLang="ja-JP" sz="2400" baseline="0" dirty="0" smtClean="0"/>
                        <a:t> Defect</a:t>
                      </a:r>
                      <a:endParaRPr kumimoji="1" lang="en-US" altLang="ja-JP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Dark current image of 60</a:t>
                      </a:r>
                      <a:r>
                        <a:rPr kumimoji="1" lang="en-US" altLang="ja-JP" sz="2400" baseline="0" dirty="0" smtClean="0"/>
                        <a:t> minutes exposure</a:t>
                      </a:r>
                    </a:p>
                    <a:p>
                      <a:r>
                        <a:rPr kumimoji="1" lang="en-US" altLang="ja-JP" sz="2400" baseline="0" dirty="0" smtClean="0"/>
                        <a:t>Light image with half of full-well</a:t>
                      </a:r>
                      <a:endParaRPr kumimoji="1" lang="en-US" altLang="ja-JP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10698</TotalTime>
  <Words>2386</Words>
  <Application>Microsoft Office PowerPoint</Application>
  <PresentationFormat>Presentazione su schermo (4:3)</PresentationFormat>
  <Paragraphs>400</Paragraphs>
  <Slides>28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Office テーマ</vt:lpstr>
      <vt:lpstr>Results of Acceptance Tests of Hyper Suprime-Cam CCDs</vt:lpstr>
      <vt:lpstr>Presentazione standard di PowerPoint</vt:lpstr>
      <vt:lpstr>Presentazione standard di PowerPoint</vt:lpstr>
      <vt:lpstr>NAOJ-HPK Collaboration</vt:lpstr>
      <vt:lpstr>HSC Focal Plane</vt:lpstr>
      <vt:lpstr>Fully depleted back-illuminated CCD</vt:lpstr>
      <vt:lpstr>Package Structure</vt:lpstr>
      <vt:lpstr>Presentazione standard di PowerPoint</vt:lpstr>
      <vt:lpstr>Acceptance Test Items</vt:lpstr>
      <vt:lpstr>Measurement Setup</vt:lpstr>
      <vt:lpstr>Presentazione standard di PowerPoint</vt:lpstr>
      <vt:lpstr>Performance of the 116 CCDs</vt:lpstr>
      <vt:lpstr>Quantum Efficiency Raw Data of 21 CCDs </vt:lpstr>
      <vt:lpstr>Linearity</vt:lpstr>
      <vt:lpstr>Amplifier Responsivity</vt:lpstr>
      <vt:lpstr>Column Defects</vt:lpstr>
      <vt:lpstr>Measurement of Flatness</vt:lpstr>
      <vt:lpstr>Focal Plane Flatness</vt:lpstr>
      <vt:lpstr>Focal Plane Flatness Peak to Value</vt:lpstr>
      <vt:lpstr>Focal Plane Flatness Standard deviation</vt:lpstr>
      <vt:lpstr>Presentazione standard di PowerPoint</vt:lpstr>
      <vt:lpstr>Handling Environment</vt:lpstr>
      <vt:lpstr>Presentazione standard di PowerPoint</vt:lpstr>
      <vt:lpstr>Special Jig</vt:lpstr>
      <vt:lpstr>Conclusion</vt:lpstr>
      <vt:lpstr>Presentazione standard di PowerPoint</vt:lpstr>
      <vt:lpstr>Appendix</vt:lpstr>
      <vt:lpstr>Potting on the Connector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yukiko</dc:creator>
  <cp:lastModifiedBy>tecno</cp:lastModifiedBy>
  <cp:revision>1119</cp:revision>
  <cp:lastPrinted>2013-10-08T03:10:15Z</cp:lastPrinted>
  <dcterms:created xsi:type="dcterms:W3CDTF">2013-07-26T02:27:06Z</dcterms:created>
  <dcterms:modified xsi:type="dcterms:W3CDTF">2013-10-08T06:29:01Z</dcterms:modified>
</cp:coreProperties>
</file>