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1002" r:id="rId2"/>
    <p:sldId id="1327" r:id="rId3"/>
    <p:sldId id="1328" r:id="rId4"/>
    <p:sldId id="1329" r:id="rId5"/>
    <p:sldId id="1231" r:id="rId6"/>
    <p:sldId id="1250" r:id="rId7"/>
    <p:sldId id="1331" r:id="rId8"/>
    <p:sldId id="1384" r:id="rId9"/>
    <p:sldId id="1332" r:id="rId10"/>
    <p:sldId id="1258" r:id="rId11"/>
    <p:sldId id="1334" r:id="rId12"/>
    <p:sldId id="1335" r:id="rId13"/>
    <p:sldId id="1333" r:id="rId14"/>
    <p:sldId id="1319" r:id="rId15"/>
    <p:sldId id="1317" r:id="rId16"/>
    <p:sldId id="1322" r:id="rId17"/>
    <p:sldId id="1320" r:id="rId18"/>
    <p:sldId id="1324" r:id="rId19"/>
    <p:sldId id="1325" r:id="rId20"/>
    <p:sldId id="1326" r:id="rId21"/>
    <p:sldId id="1373" r:id="rId22"/>
    <p:sldId id="1306" r:id="rId23"/>
    <p:sldId id="1374" r:id="rId24"/>
    <p:sldId id="1311" r:id="rId25"/>
    <p:sldId id="1309" r:id="rId26"/>
    <p:sldId id="1371" r:id="rId27"/>
    <p:sldId id="1313" r:id="rId28"/>
    <p:sldId id="1274" r:id="rId29"/>
    <p:sldId id="1386" r:id="rId30"/>
  </p:sldIdLst>
  <p:sldSz cx="9601200" cy="7315200"/>
  <p:notesSz cx="6985000" cy="92837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hlink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hlink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hlink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hlink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hlink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600" b="1" kern="1200">
        <a:solidFill>
          <a:schemeClr val="hlink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1600" b="1" kern="1200">
        <a:solidFill>
          <a:schemeClr val="hlink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1600" b="1" kern="1200">
        <a:solidFill>
          <a:schemeClr val="hlink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1600" b="1" kern="1200">
        <a:solidFill>
          <a:schemeClr val="hlink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3DE8"/>
    <a:srgbClr val="500093"/>
    <a:srgbClr val="00279F"/>
    <a:srgbClr val="009688"/>
    <a:srgbClr val="FAFD00"/>
    <a:srgbClr val="A2FFA3"/>
    <a:srgbClr val="130000"/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preferSingleView="1">
    <p:restoredLeft sz="32787"/>
    <p:restoredTop sz="90929"/>
  </p:normalViewPr>
  <p:slideViewPr>
    <p:cSldViewPr>
      <p:cViewPr varScale="1">
        <p:scale>
          <a:sx n="64" d="100"/>
          <a:sy n="64" d="100"/>
        </p:scale>
        <p:origin x="-1098" y="-114"/>
      </p:cViewPr>
      <p:guideLst>
        <p:guide orient="horz" pos="2304"/>
        <p:guide pos="30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784"/>
    </p:cViewPr>
  </p:sorterViewPr>
  <p:gridSpacing cx="38405" cy="384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6510540" y="8885657"/>
            <a:ext cx="403216" cy="3064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708" tIns="45049" rIns="91708" bIns="45049" anchor="ctr">
            <a:spAutoFit/>
          </a:bodyPr>
          <a:lstStyle/>
          <a:p>
            <a:pPr algn="r" defTabSz="926707">
              <a:defRPr/>
            </a:pPr>
            <a:fld id="{69912485-480B-450B-B2A9-D6959DE99F5C}" type="slidenum">
              <a:rPr lang="en-US" sz="1400" b="0">
                <a:solidFill>
                  <a:schemeClr val="tx1"/>
                </a:solidFill>
                <a:latin typeface="Helvetica" pitchFamily="34" charset="0"/>
              </a:rPr>
              <a:pPr algn="r" defTabSz="926707">
                <a:defRPr/>
              </a:pPr>
              <a:t>‹N›</a:t>
            </a:fld>
            <a:endParaRPr lang="en-US" sz="1400" b="0" dirty="0">
              <a:solidFill>
                <a:schemeClr val="tx1"/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17777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2244" y="4406995"/>
            <a:ext cx="5120514" cy="417981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708" tIns="45049" rIns="91708" bIns="4504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notes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92163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14438" y="701675"/>
            <a:ext cx="4549775" cy="346868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6510540" y="8884889"/>
            <a:ext cx="403216" cy="3064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708" tIns="45049" rIns="91708" bIns="45049" anchor="ctr">
            <a:spAutoFit/>
          </a:bodyPr>
          <a:lstStyle/>
          <a:p>
            <a:pPr algn="r" defTabSz="926707">
              <a:defRPr/>
            </a:pPr>
            <a:fld id="{C159EEEF-DCAB-4DFB-89D8-A369DA8759C6}" type="slidenum">
              <a:rPr lang="en-US" sz="1400" b="0">
                <a:solidFill>
                  <a:schemeClr val="tx1"/>
                </a:solidFill>
                <a:latin typeface="Helvetica" pitchFamily="34" charset="0"/>
              </a:rPr>
              <a:pPr algn="r" defTabSz="926707">
                <a:defRPr/>
              </a:pPr>
              <a:t>‹N›</a:t>
            </a:fld>
            <a:endParaRPr lang="en-US" sz="1400" b="0" dirty="0">
              <a:solidFill>
                <a:schemeClr val="tx1"/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64882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5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  <a:noFill/>
        </p:spPr>
        <p:txBody>
          <a:bodyPr/>
          <a:lstStyle/>
          <a:p>
            <a:fld id="{12E01F41-064C-429C-9787-02F0E1F47FFB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2850" y="700088"/>
            <a:ext cx="4554538" cy="3470275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650" y="4407221"/>
            <a:ext cx="5121701" cy="4180519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5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  <a:noFill/>
        </p:spPr>
        <p:txBody>
          <a:bodyPr/>
          <a:lstStyle/>
          <a:p>
            <a:fld id="{12E01F41-064C-429C-9787-02F0E1F47FFB}" type="slidenum">
              <a:rPr lang="en-US" smtClean="0"/>
              <a:pPr/>
              <a:t>8</a:t>
            </a:fld>
            <a:endParaRPr lang="en-US" smtClean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2850" y="700088"/>
            <a:ext cx="4554538" cy="3470275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650" y="4407221"/>
            <a:ext cx="5121701" cy="4180519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5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  <a:noFill/>
        </p:spPr>
        <p:txBody>
          <a:bodyPr/>
          <a:lstStyle/>
          <a:p>
            <a:fld id="{12E01F41-064C-429C-9787-02F0E1F47FFB}" type="slidenum">
              <a:rPr lang="en-US" smtClean="0"/>
              <a:pPr/>
              <a:t>14</a:t>
            </a:fld>
            <a:endParaRPr lang="en-US" smtClean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2850" y="700088"/>
            <a:ext cx="4554538" cy="3470275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650" y="4407221"/>
            <a:ext cx="5121701" cy="4180519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5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  <a:noFill/>
        </p:spPr>
        <p:txBody>
          <a:bodyPr/>
          <a:lstStyle/>
          <a:p>
            <a:fld id="{12E01F41-064C-429C-9787-02F0E1F47FFB}" type="slidenum">
              <a:rPr lang="en-US" smtClean="0"/>
              <a:pPr/>
              <a:t>15</a:t>
            </a:fld>
            <a:endParaRPr lang="en-US" smtClean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2850" y="700088"/>
            <a:ext cx="4554538" cy="3470275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650" y="4407221"/>
            <a:ext cx="5121701" cy="4180519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5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  <a:noFill/>
        </p:spPr>
        <p:txBody>
          <a:bodyPr/>
          <a:lstStyle/>
          <a:p>
            <a:fld id="{12E01F41-064C-429C-9787-02F0E1F47FFB}" type="slidenum">
              <a:rPr lang="en-US" smtClean="0"/>
              <a:pPr/>
              <a:t>16</a:t>
            </a:fld>
            <a:endParaRPr lang="en-US" smtClean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2850" y="700088"/>
            <a:ext cx="4554538" cy="3470275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650" y="4407221"/>
            <a:ext cx="5121701" cy="4180519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5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  <a:noFill/>
        </p:spPr>
        <p:txBody>
          <a:bodyPr/>
          <a:lstStyle/>
          <a:p>
            <a:fld id="{12E01F41-064C-429C-9787-02F0E1F47FFB}" type="slidenum">
              <a:rPr lang="en-US" smtClean="0"/>
              <a:pPr/>
              <a:t>17</a:t>
            </a:fld>
            <a:endParaRPr lang="en-US" smtClean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2850" y="700088"/>
            <a:ext cx="4554538" cy="3470275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650" y="4407221"/>
            <a:ext cx="5121701" cy="4180519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725" y="2271713"/>
            <a:ext cx="8159750" cy="1568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39863" y="4144963"/>
            <a:ext cx="6721475" cy="18700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5463" y="0"/>
            <a:ext cx="2105025" cy="6953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60388" y="0"/>
            <a:ext cx="6162675" cy="6953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wipe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0"/>
            <a:ext cx="6745288" cy="7413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60388" y="968375"/>
            <a:ext cx="4133850" cy="5984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6638" y="968375"/>
            <a:ext cx="4133850" cy="5984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wipe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0"/>
            <a:ext cx="6745288" cy="7413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0388" y="968375"/>
            <a:ext cx="4133850" cy="5984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46638" y="968375"/>
            <a:ext cx="4133850" cy="29162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46638" y="4037013"/>
            <a:ext cx="4133850" cy="29162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wipe dir="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2209800" y="0"/>
            <a:ext cx="6745288" cy="7413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60388" y="968375"/>
            <a:ext cx="4133850" cy="29162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46638" y="968375"/>
            <a:ext cx="4133850" cy="29162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60388" y="4037013"/>
            <a:ext cx="4133850" cy="29162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46638" y="4037013"/>
            <a:ext cx="4133850" cy="29162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wipe dir="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0"/>
            <a:ext cx="6745288" cy="7413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60388" y="968375"/>
            <a:ext cx="4133850" cy="5984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46638" y="968375"/>
            <a:ext cx="4133850" cy="29162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46638" y="4037013"/>
            <a:ext cx="4133850" cy="29162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825" y="4700588"/>
            <a:ext cx="8161338" cy="14525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825" y="3100388"/>
            <a:ext cx="8161338" cy="16002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0388" y="968375"/>
            <a:ext cx="4133850" cy="5984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6638" y="968375"/>
            <a:ext cx="4133850" cy="5984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293688"/>
            <a:ext cx="8642350" cy="1219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425" y="1636713"/>
            <a:ext cx="4243388" cy="6826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425" y="2319338"/>
            <a:ext cx="4243388" cy="42148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6800" y="1636713"/>
            <a:ext cx="4244975" cy="6826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6800" y="2319338"/>
            <a:ext cx="4244975" cy="42148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290513"/>
            <a:ext cx="3159125" cy="12398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4438" y="290513"/>
            <a:ext cx="5367337" cy="62436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425" y="1530350"/>
            <a:ext cx="3159125" cy="50038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  <p:transition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1188" y="5121275"/>
            <a:ext cx="5761037" cy="6032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81188" y="654050"/>
            <a:ext cx="5761037" cy="43894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81188" y="5724525"/>
            <a:ext cx="5761037" cy="85883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  <p:transition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09800" y="0"/>
            <a:ext cx="6745288" cy="7413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5647" tIns="46984" rIns="95647" bIns="4698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One line title (two lines possible)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0388" y="968375"/>
            <a:ext cx="8420100" cy="5984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5647" tIns="46984" rIns="95647" bIns="4698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 (suggestion:  avoid going beyond third level for the On Site Review Presentation- your stuff may be too detailed for the audience and hard to read in the back of the room)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041" name="Line 17"/>
          <p:cNvSpPr>
            <a:spLocks noChangeShapeType="1"/>
          </p:cNvSpPr>
          <p:nvPr/>
        </p:nvSpPr>
        <p:spPr bwMode="auto">
          <a:xfrm flipH="1" flipV="1">
            <a:off x="609600" y="912813"/>
            <a:ext cx="8361363" cy="1587"/>
          </a:xfrm>
          <a:prstGeom prst="line">
            <a:avLst/>
          </a:prstGeom>
          <a:noFill/>
          <a:ln w="76200">
            <a:solidFill>
              <a:srgbClr val="00279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b="0"/>
          </a:p>
        </p:txBody>
      </p:sp>
      <p:pic>
        <p:nvPicPr>
          <p:cNvPr id="9221" name="Picture 34" descr="sm3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09600" y="0"/>
            <a:ext cx="1543050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>
    <p:wipe dir="d"/>
  </p:transition>
  <p:hf hdr="0" ftr="0" dt="0"/>
  <p:txStyles>
    <p:titleStyle>
      <a:lvl1pPr algn="l" defTabSz="966788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700" b="1">
          <a:solidFill>
            <a:schemeClr val="accent2"/>
          </a:solidFill>
          <a:latin typeface="+mj-lt"/>
          <a:ea typeface="+mj-ea"/>
          <a:cs typeface="+mj-cs"/>
        </a:defRPr>
      </a:lvl1pPr>
      <a:lvl2pPr algn="l" defTabSz="966788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700" b="1">
          <a:solidFill>
            <a:schemeClr val="accent2"/>
          </a:solidFill>
          <a:latin typeface="Times New Roman" pitchFamily="18" charset="0"/>
        </a:defRPr>
      </a:lvl2pPr>
      <a:lvl3pPr algn="l" defTabSz="966788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700" b="1">
          <a:solidFill>
            <a:schemeClr val="accent2"/>
          </a:solidFill>
          <a:latin typeface="Times New Roman" pitchFamily="18" charset="0"/>
        </a:defRPr>
      </a:lvl3pPr>
      <a:lvl4pPr algn="l" defTabSz="966788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700" b="1">
          <a:solidFill>
            <a:schemeClr val="accent2"/>
          </a:solidFill>
          <a:latin typeface="Times New Roman" pitchFamily="18" charset="0"/>
        </a:defRPr>
      </a:lvl4pPr>
      <a:lvl5pPr algn="l" defTabSz="966788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700" b="1">
          <a:solidFill>
            <a:schemeClr val="accent2"/>
          </a:solidFill>
          <a:latin typeface="Times New Roman" pitchFamily="18" charset="0"/>
        </a:defRPr>
      </a:lvl5pPr>
      <a:lvl6pPr marL="457200" algn="l" defTabSz="966788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700" b="1">
          <a:solidFill>
            <a:schemeClr val="accent2"/>
          </a:solidFill>
          <a:latin typeface="Times New Roman" pitchFamily="18" charset="0"/>
        </a:defRPr>
      </a:lvl6pPr>
      <a:lvl7pPr marL="914400" algn="l" defTabSz="966788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700" b="1">
          <a:solidFill>
            <a:schemeClr val="accent2"/>
          </a:solidFill>
          <a:latin typeface="Times New Roman" pitchFamily="18" charset="0"/>
        </a:defRPr>
      </a:lvl7pPr>
      <a:lvl8pPr marL="1371600" algn="l" defTabSz="966788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700" b="1">
          <a:solidFill>
            <a:schemeClr val="accent2"/>
          </a:solidFill>
          <a:latin typeface="Times New Roman" pitchFamily="18" charset="0"/>
        </a:defRPr>
      </a:lvl8pPr>
      <a:lvl9pPr marL="1828800" algn="l" defTabSz="966788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700" b="1">
          <a:solidFill>
            <a:schemeClr val="accent2"/>
          </a:solidFill>
          <a:latin typeface="Times New Roman" pitchFamily="18" charset="0"/>
        </a:defRPr>
      </a:lvl9pPr>
    </p:titleStyle>
    <p:bodyStyle>
      <a:lvl1pPr marL="361950" indent="-361950" algn="l" defTabSz="966788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1900" b="1">
          <a:solidFill>
            <a:srgbClr val="00279F"/>
          </a:solidFill>
          <a:latin typeface="+mn-lt"/>
          <a:ea typeface="+mn-ea"/>
          <a:cs typeface="+mn-cs"/>
        </a:defRPr>
      </a:lvl1pPr>
      <a:lvl2pPr marL="785813" indent="-303213" algn="l" defTabSz="966788" rtl="0" eaLnBrk="0" fontAlgn="base" hangingPunct="0">
        <a:spcBef>
          <a:spcPct val="20000"/>
        </a:spcBef>
        <a:spcAft>
          <a:spcPct val="0"/>
        </a:spcAft>
        <a:buSzPct val="100000"/>
        <a:buChar char="—"/>
        <a:defRPr sz="1700" b="1">
          <a:solidFill>
            <a:srgbClr val="00279F"/>
          </a:solidFill>
          <a:latin typeface="+mn-lt"/>
        </a:defRPr>
      </a:lvl2pPr>
      <a:lvl3pPr marL="1208088" indent="-241300" algn="l" defTabSz="966788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1700" b="1">
          <a:solidFill>
            <a:srgbClr val="00279F"/>
          </a:solidFill>
          <a:latin typeface="+mn-lt"/>
        </a:defRPr>
      </a:lvl3pPr>
      <a:lvl4pPr marL="1692275" indent="-242888" algn="l" defTabSz="966788" rtl="0" eaLnBrk="0" fontAlgn="base" hangingPunct="0">
        <a:spcBef>
          <a:spcPct val="20000"/>
        </a:spcBef>
        <a:spcAft>
          <a:spcPct val="0"/>
        </a:spcAft>
        <a:buSzPct val="100000"/>
        <a:buChar char="—"/>
        <a:defRPr sz="1700" b="1">
          <a:solidFill>
            <a:srgbClr val="00279F"/>
          </a:solidFill>
          <a:latin typeface="+mn-lt"/>
        </a:defRPr>
      </a:lvl4pPr>
      <a:lvl5pPr marL="2174875" indent="-241300" algn="l" defTabSz="966788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5pPr>
      <a:lvl6pPr marL="2632075" indent="-241300" algn="l" defTabSz="966788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6pPr>
      <a:lvl7pPr marL="3089275" indent="-241300" algn="l" defTabSz="966788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7pPr>
      <a:lvl8pPr marL="3546475" indent="-241300" algn="l" defTabSz="966788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8pPr>
      <a:lvl9pPr marL="4003675" indent="-241300" algn="l" defTabSz="966788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1.wmf"/><Relationship Id="rId4" Type="http://schemas.openxmlformats.org/officeDocument/2006/relationships/oleObject" Target="../embeddings/oleObject1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3.wmf"/><Relationship Id="rId4" Type="http://schemas.openxmlformats.org/officeDocument/2006/relationships/oleObject" Target="../embeddings/oleObject2.bin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97034" y="218205"/>
            <a:ext cx="7299365" cy="866260"/>
          </a:xfrm>
        </p:spPr>
        <p:txBody>
          <a:bodyPr/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Performance Improvements for Fully Depleted Charge-Coupled Devices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</p:txBody>
      </p:sp>
      <p:pic>
        <p:nvPicPr>
          <p:cNvPr id="10244" name="Picture 6" descr="lbnl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6025" y="5573712"/>
            <a:ext cx="1382713" cy="92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8" name="Rectangle 14"/>
          <p:cNvSpPr>
            <a:spLocks noGrp="1" noChangeArrowheads="1"/>
          </p:cNvSpPr>
          <p:nvPr>
            <p:ph type="subTitle" idx="1"/>
          </p:nvPr>
        </p:nvSpPr>
        <p:spPr>
          <a:xfrm>
            <a:off x="228600" y="1524000"/>
            <a:ext cx="8763000" cy="2819400"/>
          </a:xfrm>
          <a:noFill/>
        </p:spPr>
        <p:txBody>
          <a:bodyPr/>
          <a:lstStyle/>
          <a:p>
            <a:r>
              <a:rPr lang="en-US" sz="1800" b="0" dirty="0" smtClean="0">
                <a:solidFill>
                  <a:srgbClr val="063DE8"/>
                </a:solidFill>
              </a:rPr>
              <a:t>S.E. Holland, C.J. </a:t>
            </a:r>
            <a:r>
              <a:rPr lang="en-US" sz="1800" b="0" dirty="0" err="1" smtClean="0">
                <a:solidFill>
                  <a:srgbClr val="063DE8"/>
                </a:solidFill>
              </a:rPr>
              <a:t>Bebek</a:t>
            </a:r>
            <a:r>
              <a:rPr lang="en-US" sz="1800" b="0" dirty="0" smtClean="0">
                <a:solidFill>
                  <a:srgbClr val="063DE8"/>
                </a:solidFill>
              </a:rPr>
              <a:t>, J.H. </a:t>
            </a:r>
            <a:r>
              <a:rPr lang="en-US" sz="1800" b="0" dirty="0" err="1" smtClean="0">
                <a:solidFill>
                  <a:srgbClr val="063DE8"/>
                </a:solidFill>
              </a:rPr>
              <a:t>Emes</a:t>
            </a:r>
            <a:r>
              <a:rPr lang="en-US" sz="1800" b="0" dirty="0" smtClean="0">
                <a:solidFill>
                  <a:srgbClr val="063DE8"/>
                </a:solidFill>
              </a:rPr>
              <a:t>, D.E. Groom, S. </a:t>
            </a:r>
            <a:r>
              <a:rPr lang="en-US" sz="1800" b="0" dirty="0" err="1" smtClean="0">
                <a:solidFill>
                  <a:srgbClr val="063DE8"/>
                </a:solidFill>
              </a:rPr>
              <a:t>Haque</a:t>
            </a:r>
            <a:r>
              <a:rPr lang="en-US" sz="1800" b="0" dirty="0" smtClean="0">
                <a:solidFill>
                  <a:srgbClr val="063DE8"/>
                </a:solidFill>
              </a:rPr>
              <a:t>, A. </a:t>
            </a:r>
            <a:r>
              <a:rPr lang="en-US" sz="1800" b="0" dirty="0" err="1" smtClean="0">
                <a:solidFill>
                  <a:srgbClr val="063DE8"/>
                </a:solidFill>
              </a:rPr>
              <a:t>Karcher</a:t>
            </a:r>
            <a:r>
              <a:rPr lang="en-US" sz="1800" b="0" dirty="0" smtClean="0">
                <a:solidFill>
                  <a:srgbClr val="063DE8"/>
                </a:solidFill>
              </a:rPr>
              <a:t>, </a:t>
            </a:r>
          </a:p>
          <a:p>
            <a:r>
              <a:rPr lang="en-US" sz="1800" b="0" dirty="0" smtClean="0">
                <a:solidFill>
                  <a:srgbClr val="063DE8"/>
                </a:solidFill>
              </a:rPr>
              <a:t>W.F. Kolbe, J.S. Lee, N.P. </a:t>
            </a:r>
            <a:r>
              <a:rPr lang="en-US" sz="1800" b="0" dirty="0" err="1" smtClean="0">
                <a:solidFill>
                  <a:srgbClr val="063DE8"/>
                </a:solidFill>
              </a:rPr>
              <a:t>Palaio</a:t>
            </a:r>
            <a:r>
              <a:rPr lang="en-US" sz="1800" b="0" dirty="0" smtClean="0">
                <a:solidFill>
                  <a:srgbClr val="063DE8"/>
                </a:solidFill>
              </a:rPr>
              <a:t>, C.H. Tran, and G. Wang</a:t>
            </a:r>
          </a:p>
          <a:p>
            <a:r>
              <a:rPr lang="en-US" sz="2400" dirty="0" smtClean="0">
                <a:solidFill>
                  <a:srgbClr val="063DE8"/>
                </a:solidFill>
              </a:rPr>
              <a:t>Lawrence Berkeley National Laboratory</a:t>
            </a:r>
          </a:p>
          <a:p>
            <a:endParaRPr lang="en-US" sz="1800" b="0" dirty="0" smtClean="0">
              <a:solidFill>
                <a:srgbClr val="063DE8"/>
              </a:solidFill>
            </a:endParaRPr>
          </a:p>
          <a:p>
            <a:r>
              <a:rPr lang="en-US" sz="1800" b="0" dirty="0" smtClean="0">
                <a:solidFill>
                  <a:srgbClr val="063DE8"/>
                </a:solidFill>
              </a:rPr>
              <a:t>F. Dion, R. Frost, and R. </a:t>
            </a:r>
            <a:r>
              <a:rPr lang="en-US" sz="1800" b="0" dirty="0" err="1" smtClean="0">
                <a:solidFill>
                  <a:srgbClr val="063DE8"/>
                </a:solidFill>
              </a:rPr>
              <a:t>Groulx</a:t>
            </a:r>
            <a:endParaRPr lang="en-US" sz="1800" b="0" dirty="0" smtClean="0">
              <a:solidFill>
                <a:srgbClr val="063DE8"/>
              </a:solidFill>
            </a:endParaRPr>
          </a:p>
          <a:p>
            <a:r>
              <a:rPr lang="en-US" sz="2400" dirty="0" smtClean="0">
                <a:solidFill>
                  <a:srgbClr val="063DE8"/>
                </a:solidFill>
              </a:rPr>
              <a:t>Teledyne DALSA Semiconductor</a:t>
            </a:r>
          </a:p>
          <a:p>
            <a:endParaRPr lang="en-US" sz="1800" dirty="0" smtClean="0"/>
          </a:p>
          <a:p>
            <a:endParaRPr lang="en-US" sz="1800" dirty="0" smtClean="0"/>
          </a:p>
        </p:txBody>
      </p:sp>
      <p:pic>
        <p:nvPicPr>
          <p:cNvPr id="10252" name="Picture 12" descr="Teledyne DALSA.com hom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67225" y="5895974"/>
            <a:ext cx="3152775" cy="504826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173037"/>
            <a:ext cx="6745288" cy="741363"/>
          </a:xfrm>
        </p:spPr>
        <p:txBody>
          <a:bodyPr/>
          <a:lstStyle/>
          <a:p>
            <a:r>
              <a:rPr lang="en-US" dirty="0" smtClean="0"/>
              <a:t>Readout speed improvements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0388" y="1101725"/>
            <a:ext cx="8420100" cy="5984875"/>
          </a:xfrm>
        </p:spPr>
        <p:txBody>
          <a:bodyPr/>
          <a:lstStyle/>
          <a:p>
            <a:r>
              <a:rPr lang="en-US" sz="2800" b="0" dirty="0" smtClean="0">
                <a:solidFill>
                  <a:srgbClr val="063DE8"/>
                </a:solidFill>
              </a:rPr>
              <a:t>Scalable CCD with amplifiers every 512 columns</a:t>
            </a:r>
          </a:p>
          <a:p>
            <a:pPr lvl="1"/>
            <a:r>
              <a:rPr lang="en-US" sz="2600" b="0" dirty="0" smtClean="0">
                <a:solidFill>
                  <a:srgbClr val="063DE8"/>
                </a:solidFill>
              </a:rPr>
              <a:t>11 row taper in vertical register (10.5µm pixels)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345620" y="2159805"/>
            <a:ext cx="8959868" cy="4389120"/>
            <a:chOff x="434973" y="2302475"/>
            <a:chExt cx="8959868" cy="4389120"/>
          </a:xfrm>
        </p:grpSpPr>
        <p:pic>
          <p:nvPicPr>
            <p:cNvPr id="458753" name="Picture 1" descr="\\mslscope\Steve\135961 LDRD lot\Lot 135961 LDRD\Control wafer 135961-24\LSST_proto_amplifier_area_11June2010-2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881820" y="2302475"/>
              <a:ext cx="5486400" cy="4389120"/>
            </a:xfrm>
            <a:prstGeom prst="rect">
              <a:avLst/>
            </a:prstGeom>
            <a:noFill/>
          </p:spPr>
        </p:pic>
        <p:sp>
          <p:nvSpPr>
            <p:cNvPr id="12" name="TextBox 11"/>
            <p:cNvSpPr txBox="1"/>
            <p:nvPr/>
          </p:nvSpPr>
          <p:spPr>
            <a:xfrm>
              <a:off x="434973" y="2312620"/>
              <a:ext cx="11396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0" dirty="0" smtClean="0">
                  <a:solidFill>
                    <a:srgbClr val="063DE8"/>
                  </a:solidFill>
                </a:rPr>
                <a:t>Vertical</a:t>
              </a:r>
            </a:p>
          </p:txBody>
        </p:sp>
        <p:cxnSp>
          <p:nvCxnSpPr>
            <p:cNvPr id="14" name="Straight Arrow Connector 13"/>
            <p:cNvCxnSpPr>
              <a:stCxn id="12" idx="2"/>
            </p:cNvCxnSpPr>
            <p:nvPr/>
          </p:nvCxnSpPr>
          <p:spPr bwMode="auto">
            <a:xfrm flipH="1">
              <a:off x="998505" y="2774285"/>
              <a:ext cx="6272" cy="1920251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063DE8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5" name="TextBox 14"/>
            <p:cNvSpPr txBox="1"/>
            <p:nvPr/>
          </p:nvSpPr>
          <p:spPr>
            <a:xfrm>
              <a:off x="7486946" y="5361333"/>
              <a:ext cx="190789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0" dirty="0" smtClean="0">
                  <a:solidFill>
                    <a:srgbClr val="063DE8"/>
                  </a:solidFill>
                </a:rPr>
                <a:t>	Serial</a:t>
              </a:r>
            </a:p>
            <a:p>
              <a:r>
                <a:rPr lang="en-US" sz="2400" b="0" dirty="0" smtClean="0">
                  <a:solidFill>
                    <a:srgbClr val="063DE8"/>
                  </a:solidFill>
                </a:rPr>
                <a:t>10.2 µm pitch</a:t>
              </a:r>
              <a:endParaRPr lang="en-US" sz="2400" b="0" dirty="0">
                <a:solidFill>
                  <a:srgbClr val="063DE8"/>
                </a:solidFill>
              </a:endParaRPr>
            </a:p>
          </p:txBody>
        </p:sp>
        <p:cxnSp>
          <p:nvCxnSpPr>
            <p:cNvPr id="23" name="Straight Arrow Connector 22"/>
            <p:cNvCxnSpPr/>
            <p:nvPr/>
          </p:nvCxnSpPr>
          <p:spPr bwMode="auto">
            <a:xfrm flipH="1">
              <a:off x="7450545" y="5577850"/>
              <a:ext cx="998530" cy="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063DE8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26" name="TextBox 25"/>
          <p:cNvSpPr txBox="1"/>
          <p:nvPr/>
        </p:nvSpPr>
        <p:spPr>
          <a:xfrm>
            <a:off x="2398699" y="6775496"/>
            <a:ext cx="43989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rgbClr val="063DE8"/>
                </a:solidFill>
              </a:rPr>
              <a:t>C.J. </a:t>
            </a:r>
            <a:r>
              <a:rPr lang="en-US" b="0" dirty="0" err="1" smtClean="0">
                <a:solidFill>
                  <a:srgbClr val="063DE8"/>
                </a:solidFill>
              </a:rPr>
              <a:t>Bebek</a:t>
            </a:r>
            <a:r>
              <a:rPr lang="en-US" b="0" dirty="0" smtClean="0">
                <a:solidFill>
                  <a:srgbClr val="063DE8"/>
                </a:solidFill>
              </a:rPr>
              <a:t> et al, Proc. SPIE, 8453, 845305-1, 2012</a:t>
            </a:r>
            <a:endParaRPr lang="en-US" b="0" dirty="0">
              <a:solidFill>
                <a:srgbClr val="063DE8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173037"/>
            <a:ext cx="6745288" cy="741363"/>
          </a:xfrm>
        </p:spPr>
        <p:txBody>
          <a:bodyPr/>
          <a:lstStyle/>
          <a:p>
            <a:r>
              <a:rPr lang="en-US" dirty="0" smtClean="0"/>
              <a:t>16 channel CCD images – 4k x 4k (10.5µm)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05" y="1775755"/>
            <a:ext cx="4143375" cy="3657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990" y="1775755"/>
            <a:ext cx="4143375" cy="36576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805010" y="5654660"/>
            <a:ext cx="70615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063DE8"/>
                </a:solidFill>
              </a:rPr>
              <a:t>U band filter                            500 nm narrowband filter</a:t>
            </a:r>
          </a:p>
          <a:p>
            <a:endParaRPr lang="en-US" sz="2400" b="0" dirty="0" smtClean="0">
              <a:solidFill>
                <a:srgbClr val="063DE8"/>
              </a:solidFill>
            </a:endParaRPr>
          </a:p>
          <a:p>
            <a:r>
              <a:rPr lang="en-US" sz="2400" b="0" dirty="0" smtClean="0">
                <a:solidFill>
                  <a:srgbClr val="063DE8"/>
                </a:solidFill>
              </a:rPr>
              <a:t>	Images taken 4 channels at a time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327777" y="1060510"/>
            <a:ext cx="29322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0" dirty="0" smtClean="0">
                <a:solidFill>
                  <a:srgbClr val="063DE8"/>
                </a:solidFill>
              </a:rPr>
              <a:t>200 µm thick CCD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173037"/>
            <a:ext cx="6745288" cy="741363"/>
          </a:xfrm>
        </p:spPr>
        <p:txBody>
          <a:bodyPr/>
          <a:lstStyle/>
          <a:p>
            <a:r>
              <a:rPr lang="en-US" dirty="0" smtClean="0"/>
              <a:t>16 channel CCD images – 4k x 4k (10.5µm)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921695" y="5616256"/>
            <a:ext cx="3379640" cy="460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 smtClean="0">
                <a:solidFill>
                  <a:srgbClr val="063DE8"/>
                </a:solidFill>
              </a:rPr>
              <a:t>1 µm narrowband filter        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47" y="1797396"/>
            <a:ext cx="4110228" cy="36268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68700" y="5616255"/>
            <a:ext cx="3379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 smtClean="0">
                <a:solidFill>
                  <a:srgbClr val="063DE8"/>
                </a:solidFill>
              </a:rPr>
              <a:t>Read noise (27 channels from 4 different CCDs)</a:t>
            </a:r>
          </a:p>
        </p:txBody>
      </p:sp>
      <p:pic>
        <p:nvPicPr>
          <p:cNvPr id="4720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3790" y="1859804"/>
            <a:ext cx="4663440" cy="3602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3327777" y="1060510"/>
            <a:ext cx="29322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0" dirty="0" smtClean="0">
                <a:solidFill>
                  <a:srgbClr val="063DE8"/>
                </a:solidFill>
              </a:rPr>
              <a:t>200 µm thick CCD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96837"/>
            <a:ext cx="6745288" cy="741363"/>
          </a:xfrm>
        </p:spPr>
        <p:txBody>
          <a:bodyPr/>
          <a:lstStyle/>
          <a:p>
            <a:r>
              <a:rPr lang="en-US" sz="3200" dirty="0" smtClean="0"/>
              <a:t>Outline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0388" y="1177925"/>
            <a:ext cx="8420100" cy="5984875"/>
          </a:xfrm>
        </p:spPr>
        <p:txBody>
          <a:bodyPr/>
          <a:lstStyle/>
          <a:p>
            <a:r>
              <a:rPr lang="en-US" sz="3200" dirty="0" smtClean="0">
                <a:solidFill>
                  <a:srgbClr val="063DE8"/>
                </a:solidFill>
              </a:rPr>
              <a:t>Major R&amp;D areas</a:t>
            </a:r>
          </a:p>
          <a:p>
            <a:pPr lvl="1"/>
            <a:r>
              <a:rPr lang="en-US" sz="2800" b="0" dirty="0" smtClean="0">
                <a:solidFill>
                  <a:schemeClr val="bg1">
                    <a:lumMod val="75000"/>
                  </a:schemeClr>
                </a:solidFill>
              </a:rPr>
              <a:t>Read Noise</a:t>
            </a:r>
          </a:p>
          <a:p>
            <a:pPr lvl="1"/>
            <a:r>
              <a:rPr lang="en-US" sz="2800" b="0" dirty="0" smtClean="0">
                <a:solidFill>
                  <a:schemeClr val="bg1">
                    <a:lumMod val="75000"/>
                  </a:schemeClr>
                </a:solidFill>
              </a:rPr>
              <a:t>Readout Speed</a:t>
            </a:r>
          </a:p>
          <a:p>
            <a:pPr lvl="1"/>
            <a:r>
              <a:rPr lang="en-US" sz="2800" b="0" dirty="0" smtClean="0">
                <a:solidFill>
                  <a:srgbClr val="063DE8"/>
                </a:solidFill>
              </a:rPr>
              <a:t>Quantum Efficiency</a:t>
            </a:r>
          </a:p>
          <a:p>
            <a:pPr lvl="2"/>
            <a:r>
              <a:rPr lang="en-US" sz="2800" b="0" dirty="0" smtClean="0">
                <a:solidFill>
                  <a:srgbClr val="063DE8"/>
                </a:solidFill>
              </a:rPr>
              <a:t>Efforts to reduce backside n</a:t>
            </a:r>
            <a:r>
              <a:rPr lang="en-US" sz="2800" b="0" baseline="30000" dirty="0" smtClean="0">
                <a:solidFill>
                  <a:srgbClr val="063DE8"/>
                </a:solidFill>
              </a:rPr>
              <a:t>+</a:t>
            </a:r>
            <a:r>
              <a:rPr lang="en-US" sz="2800" b="0" dirty="0" smtClean="0">
                <a:solidFill>
                  <a:srgbClr val="063DE8"/>
                </a:solidFill>
              </a:rPr>
              <a:t> layer thickness</a:t>
            </a:r>
          </a:p>
          <a:p>
            <a:pPr lvl="2"/>
            <a:r>
              <a:rPr lang="en-US" sz="2800" b="0" dirty="0" smtClean="0">
                <a:solidFill>
                  <a:schemeClr val="bg1">
                    <a:lumMod val="75000"/>
                  </a:schemeClr>
                </a:solidFill>
              </a:rPr>
              <a:t>Improved anti-reflection coating materials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9701" y="953888"/>
            <a:ext cx="7224903" cy="499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9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0041" y="712200"/>
            <a:ext cx="8755037" cy="5917200"/>
          </a:xfrm>
        </p:spPr>
        <p:txBody>
          <a:bodyPr/>
          <a:lstStyle/>
          <a:p>
            <a:pPr marL="805510" lvl="1" indent="-382617" defTabSz="1021992">
              <a:buNone/>
              <a:defRPr/>
            </a:pPr>
            <a:endParaRPr lang="en-US" b="1" dirty="0" smtClean="0">
              <a:solidFill>
                <a:srgbClr val="063DE8"/>
              </a:solidFill>
            </a:endParaRPr>
          </a:p>
          <a:p>
            <a:pPr>
              <a:buNone/>
            </a:pPr>
            <a:endParaRPr lang="en-US" sz="2500" dirty="0" smtClean="0">
              <a:solidFill>
                <a:srgbClr val="0000FF"/>
              </a:solidFill>
            </a:endParaRPr>
          </a:p>
          <a:p>
            <a:pPr>
              <a:buNone/>
            </a:pPr>
            <a:endParaRPr lang="en-US" sz="2500" dirty="0" smtClean="0">
              <a:solidFill>
                <a:srgbClr val="0000FF"/>
              </a:solidFill>
            </a:endParaRPr>
          </a:p>
          <a:p>
            <a:endParaRPr lang="en-US" sz="2500" dirty="0" smtClean="0">
              <a:solidFill>
                <a:srgbClr val="0000FF"/>
              </a:solidFill>
            </a:endParaRPr>
          </a:p>
          <a:p>
            <a:endParaRPr lang="en-US" sz="2500" dirty="0" smtClean="0">
              <a:solidFill>
                <a:srgbClr val="0000FF"/>
              </a:solidFill>
            </a:endParaRPr>
          </a:p>
          <a:p>
            <a:endParaRPr lang="en-US" sz="2500" dirty="0" smtClean="0">
              <a:solidFill>
                <a:srgbClr val="0000FF"/>
              </a:solidFill>
            </a:endParaRPr>
          </a:p>
          <a:p>
            <a:endParaRPr lang="en-US" sz="2500" dirty="0" smtClean="0">
              <a:solidFill>
                <a:srgbClr val="0000FF"/>
              </a:solidFill>
            </a:endParaRPr>
          </a:p>
          <a:p>
            <a:endParaRPr lang="en-US" sz="2500" dirty="0" smtClean="0">
              <a:solidFill>
                <a:srgbClr val="0000FF"/>
              </a:solidFill>
            </a:endParaRPr>
          </a:p>
          <a:p>
            <a:endParaRPr lang="en-US" sz="2500" dirty="0" smtClean="0">
              <a:solidFill>
                <a:srgbClr val="0000FF"/>
              </a:solidFill>
            </a:endParaRPr>
          </a:p>
          <a:p>
            <a:endParaRPr lang="en-US" sz="2500" dirty="0" smtClean="0">
              <a:solidFill>
                <a:srgbClr val="0000FF"/>
              </a:solidFill>
            </a:endParaRPr>
          </a:p>
          <a:p>
            <a:endParaRPr lang="en-US" sz="2500" dirty="0" smtClean="0">
              <a:solidFill>
                <a:srgbClr val="0000FF"/>
              </a:solidFill>
            </a:endParaRPr>
          </a:p>
          <a:p>
            <a:endParaRPr lang="en-US" sz="2500" dirty="0" smtClean="0">
              <a:solidFill>
                <a:srgbClr val="0000FF"/>
              </a:solidFill>
            </a:endParaRPr>
          </a:p>
          <a:p>
            <a:r>
              <a:rPr lang="en-US" sz="2500" b="0" dirty="0" smtClean="0">
                <a:solidFill>
                  <a:srgbClr val="0000FF"/>
                </a:solidFill>
              </a:rPr>
              <a:t>Good blue response requires very thin dead layers on the back surface of the CCD and appropriate anti-reflection coatings</a:t>
            </a:r>
          </a:p>
        </p:txBody>
      </p:sp>
      <p:sp>
        <p:nvSpPr>
          <p:cNvPr id="6" name="Oval 5"/>
          <p:cNvSpPr>
            <a:spLocks noChangeAspect="1"/>
          </p:cNvSpPr>
          <p:nvPr/>
        </p:nvSpPr>
        <p:spPr bwMode="auto">
          <a:xfrm>
            <a:off x="2158338" y="3822411"/>
            <a:ext cx="384048" cy="2285125"/>
          </a:xfrm>
          <a:prstGeom prst="ellipse">
            <a:avLst/>
          </a:prstGeom>
          <a:noFill/>
          <a:ln w="28575" cap="flat" cmpd="sng" algn="ctr">
            <a:solidFill>
              <a:schemeClr val="tx2"/>
            </a:solidFill>
            <a:prstDash val="sysDash"/>
            <a:round/>
            <a:headEnd type="none" w="sm" len="sm"/>
            <a:tailEnd type="none" w="sm" len="sm"/>
          </a:ln>
          <a:effectLst/>
        </p:spPr>
        <p:txBody>
          <a:bodyPr vert="horz" wrap="square" lIns="96661" tIns="48331" rIns="96661" bIns="48331" numCol="1" rtlCol="0" anchor="t" anchorCtr="0" compatLnSpc="1">
            <a:prstTxWarp prst="textNoShape">
              <a:avLst/>
            </a:prstTxWarp>
          </a:bodyPr>
          <a:lstStyle/>
          <a:p>
            <a:pPr defTabSz="966612"/>
            <a:endParaRPr lang="en-US" sz="1700" b="0" dirty="0" smtClean="0">
              <a:solidFill>
                <a:schemeClr val="tx1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209800" y="96837"/>
            <a:ext cx="6745288" cy="741363"/>
          </a:xfrm>
        </p:spPr>
        <p:txBody>
          <a:bodyPr/>
          <a:lstStyle/>
          <a:p>
            <a:r>
              <a:rPr lang="en-US" sz="3200" dirty="0" smtClean="0"/>
              <a:t>Improving blue quantum efficiency</a:t>
            </a:r>
            <a:endParaRPr lang="en-US" sz="3200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533400" y="1143000"/>
            <a:ext cx="7391400" cy="3664685"/>
            <a:chOff x="533400" y="1143000"/>
            <a:chExt cx="7391400" cy="3664685"/>
          </a:xfrm>
        </p:grpSpPr>
        <p:pic>
          <p:nvPicPr>
            <p:cNvPr id="11" name="Picture 10" descr="ccd_sim_crop.png"/>
            <p:cNvPicPr>
              <a:picLocks noChangeAspect="1"/>
            </p:cNvPicPr>
            <p:nvPr/>
          </p:nvPicPr>
          <p:blipFill>
            <a:blip r:embed="rId3" cstate="print"/>
            <a:srcRect t="50045" r="23557"/>
            <a:stretch>
              <a:fillRect/>
            </a:stretch>
          </p:blipFill>
          <p:spPr>
            <a:xfrm>
              <a:off x="1259006" y="1143000"/>
              <a:ext cx="4332169" cy="3664685"/>
            </a:xfrm>
            <a:prstGeom prst="rect">
              <a:avLst/>
            </a:prstGeom>
          </p:spPr>
        </p:pic>
        <p:sp>
          <p:nvSpPr>
            <p:cNvPr id="10" name="Line 23"/>
            <p:cNvSpPr>
              <a:spLocks noChangeShapeType="1"/>
            </p:cNvSpPr>
            <p:nvPr/>
          </p:nvSpPr>
          <p:spPr bwMode="auto">
            <a:xfrm>
              <a:off x="5965825" y="1905000"/>
              <a:ext cx="19589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24"/>
            <p:cNvSpPr>
              <a:spLocks noChangeShapeType="1"/>
            </p:cNvSpPr>
            <p:nvPr/>
          </p:nvSpPr>
          <p:spPr bwMode="auto">
            <a:xfrm>
              <a:off x="7489825" y="2133600"/>
              <a:ext cx="0" cy="21859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 Box 25"/>
            <p:cNvSpPr txBox="1">
              <a:spLocks noChangeArrowheads="1"/>
            </p:cNvSpPr>
            <p:nvPr/>
          </p:nvSpPr>
          <p:spPr bwMode="auto">
            <a:xfrm>
              <a:off x="6167438" y="1524000"/>
              <a:ext cx="1425575" cy="365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6493" tIns="43247" rIns="86493" bIns="43247">
              <a:spAutoFit/>
            </a:bodyPr>
            <a:lstStyle/>
            <a:p>
              <a:pPr defTabSz="865188"/>
              <a:r>
                <a:rPr lang="en-US" sz="1800" b="0" dirty="0">
                  <a:solidFill>
                    <a:schemeClr val="tx1"/>
                  </a:solidFill>
                </a:rPr>
                <a:t>Electric Field</a:t>
              </a:r>
            </a:p>
          </p:txBody>
        </p:sp>
        <p:sp>
          <p:nvSpPr>
            <p:cNvPr id="15" name="Text Box 26"/>
            <p:cNvSpPr txBox="1">
              <a:spLocks noChangeArrowheads="1"/>
            </p:cNvSpPr>
            <p:nvPr/>
          </p:nvSpPr>
          <p:spPr bwMode="auto">
            <a:xfrm>
              <a:off x="7546975" y="3124200"/>
              <a:ext cx="277813" cy="365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6493" tIns="43247" rIns="86493" bIns="43247">
              <a:spAutoFit/>
            </a:bodyPr>
            <a:lstStyle/>
            <a:p>
              <a:pPr defTabSz="865188"/>
              <a:r>
                <a:rPr lang="en-US" sz="1800" b="0" i="1" dirty="0">
                  <a:solidFill>
                    <a:schemeClr val="tx1"/>
                  </a:solidFill>
                </a:rPr>
                <a:t>y</a:t>
              </a:r>
            </a:p>
          </p:txBody>
        </p:sp>
        <p:sp>
          <p:nvSpPr>
            <p:cNvPr id="22" name="Line 28"/>
            <p:cNvSpPr>
              <a:spLocks noChangeShapeType="1"/>
            </p:cNvSpPr>
            <p:nvPr/>
          </p:nvSpPr>
          <p:spPr bwMode="auto">
            <a:xfrm flipH="1">
              <a:off x="2534705" y="4111625"/>
              <a:ext cx="3840480" cy="0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3" name="Group 29"/>
            <p:cNvGrpSpPr>
              <a:grpSpLocks/>
            </p:cNvGrpSpPr>
            <p:nvPr/>
          </p:nvGrpSpPr>
          <p:grpSpPr bwMode="auto">
            <a:xfrm>
              <a:off x="5882051" y="4111625"/>
              <a:ext cx="1571262" cy="534987"/>
              <a:chOff x="2294" y="2112"/>
              <a:chExt cx="1039" cy="359"/>
            </a:xfrm>
          </p:grpSpPr>
          <p:sp>
            <p:nvSpPr>
              <p:cNvPr id="24" name="Text Box 30"/>
              <p:cNvSpPr txBox="1">
                <a:spLocks noChangeArrowheads="1"/>
              </p:cNvSpPr>
              <p:nvPr/>
            </p:nvSpPr>
            <p:spPr bwMode="auto">
              <a:xfrm>
                <a:off x="2294" y="2223"/>
                <a:ext cx="1039" cy="248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lIns="86493" tIns="43247" rIns="86493" bIns="43247">
                <a:spAutoFit/>
              </a:bodyPr>
              <a:lstStyle/>
              <a:p>
                <a:pPr defTabSz="865188"/>
                <a:r>
                  <a:rPr lang="en-US" sz="1800" dirty="0">
                    <a:solidFill>
                      <a:srgbClr val="FF0000"/>
                    </a:solidFill>
                  </a:rPr>
                  <a:t>Depletion edge</a:t>
                </a:r>
              </a:p>
            </p:txBody>
          </p:sp>
          <p:sp>
            <p:nvSpPr>
              <p:cNvPr id="25" name="Line 31"/>
              <p:cNvSpPr>
                <a:spLocks noChangeShapeType="1"/>
              </p:cNvSpPr>
              <p:nvPr/>
            </p:nvSpPr>
            <p:spPr bwMode="auto">
              <a:xfrm flipH="1" flipV="1">
                <a:off x="2400" y="2112"/>
                <a:ext cx="96" cy="192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7" name="Line 32"/>
            <p:cNvSpPr>
              <a:spLocks noChangeAspect="1" noChangeShapeType="1"/>
            </p:cNvSpPr>
            <p:nvPr/>
          </p:nvSpPr>
          <p:spPr bwMode="auto">
            <a:xfrm flipH="1" flipV="1">
              <a:off x="5895975" y="2133600"/>
              <a:ext cx="522288" cy="1981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33"/>
            <p:cNvSpPr>
              <a:spLocks noChangeShapeType="1"/>
            </p:cNvSpPr>
            <p:nvPr/>
          </p:nvSpPr>
          <p:spPr bwMode="auto">
            <a:xfrm>
              <a:off x="6400800" y="4102100"/>
              <a:ext cx="10890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34"/>
            <p:cNvSpPr>
              <a:spLocks noChangeShapeType="1"/>
            </p:cNvSpPr>
            <p:nvPr/>
          </p:nvSpPr>
          <p:spPr bwMode="auto">
            <a:xfrm>
              <a:off x="5895975" y="2119312"/>
              <a:ext cx="15811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 Box 35"/>
            <p:cNvSpPr txBox="1">
              <a:spLocks noChangeArrowheads="1"/>
            </p:cNvSpPr>
            <p:nvPr/>
          </p:nvSpPr>
          <p:spPr bwMode="auto">
            <a:xfrm>
              <a:off x="3429000" y="3632200"/>
              <a:ext cx="939800" cy="330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6493" tIns="43247" rIns="86493" bIns="43247">
              <a:spAutoFit/>
            </a:bodyPr>
            <a:lstStyle/>
            <a:p>
              <a:pPr defTabSz="865188"/>
              <a:r>
                <a:rPr lang="en-US" sz="1600" b="1" dirty="0">
                  <a:solidFill>
                    <a:srgbClr val="FF0000"/>
                  </a:solidFill>
                </a:rPr>
                <a:t>Depleted</a:t>
              </a:r>
            </a:p>
          </p:txBody>
        </p:sp>
        <p:sp>
          <p:nvSpPr>
            <p:cNvPr id="21" name="Rectangle 36"/>
            <p:cNvSpPr>
              <a:spLocks noChangeArrowheads="1"/>
            </p:cNvSpPr>
            <p:nvPr/>
          </p:nvSpPr>
          <p:spPr bwMode="auto">
            <a:xfrm>
              <a:off x="2771775" y="4387850"/>
              <a:ext cx="217488" cy="35718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33400" y="3372352"/>
              <a:ext cx="1788082" cy="590048"/>
            </a:xfrm>
            <a:prstGeom prst="rect">
              <a:avLst/>
            </a:prstGeom>
            <a:noFill/>
          </p:spPr>
          <p:txBody>
            <a:bodyPr wrap="none" lIns="96661" tIns="48331" rIns="96661" bIns="48331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CCD cross section</a:t>
              </a:r>
            </a:p>
            <a:p>
              <a:r>
                <a:rPr lang="en-US" dirty="0" smtClean="0">
                  <a:solidFill>
                    <a:srgbClr val="0000FF"/>
                  </a:solidFill>
                </a:rPr>
                <a:t>Not to scale</a:t>
              </a:r>
              <a:endParaRPr lang="en-US" dirty="0">
                <a:solidFill>
                  <a:srgbClr val="0000FF"/>
                </a:solidFill>
              </a:endParaRPr>
            </a:p>
          </p:txBody>
        </p:sp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209800" y="96837"/>
            <a:ext cx="6745288" cy="741363"/>
          </a:xfrm>
        </p:spPr>
        <p:txBody>
          <a:bodyPr/>
          <a:lstStyle/>
          <a:p>
            <a:r>
              <a:rPr lang="en-US" sz="3200" dirty="0" smtClean="0"/>
              <a:t>Improving blue quantum efficiency</a:t>
            </a:r>
            <a:endParaRPr lang="en-US" sz="3200" dirty="0"/>
          </a:p>
        </p:txBody>
      </p:sp>
      <p:sp>
        <p:nvSpPr>
          <p:cNvPr id="29" name="Rectangle 3"/>
          <p:cNvSpPr txBox="1">
            <a:spLocks noChangeArrowheads="1"/>
          </p:cNvSpPr>
          <p:nvPr/>
        </p:nvSpPr>
        <p:spPr bwMode="auto">
          <a:xfrm>
            <a:off x="122871" y="1066800"/>
            <a:ext cx="9281160" cy="587625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5647" tIns="46984" rIns="95647" bIns="46984" numCol="1" anchor="t" anchorCtr="0" compatLnSpc="1">
            <a:prstTxWarp prst="textNoShape">
              <a:avLst/>
            </a:prstTxWarp>
          </a:bodyPr>
          <a:lstStyle/>
          <a:p>
            <a:pPr marL="805510" marR="0" lvl="1" indent="-382617" algn="l" defTabSz="1021992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endParaRPr kumimoji="0" lang="en-US" sz="1700" b="1" i="0" u="none" strike="noStrike" kern="0" cap="none" spc="0" normalizeH="0" baseline="0" noProof="0" dirty="0" smtClean="0">
              <a:ln>
                <a:noFill/>
              </a:ln>
              <a:solidFill>
                <a:srgbClr val="063DE8"/>
              </a:solidFill>
              <a:effectLst/>
              <a:uLnTx/>
              <a:uFillTx/>
              <a:latin typeface="+mn-lt"/>
            </a:endParaRPr>
          </a:p>
          <a:p>
            <a:pPr marL="361950" marR="0" lvl="0" indent="-361950" algn="l" defTabSz="96678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Char char="•"/>
              <a:tabLst/>
              <a:defRPr/>
            </a:pPr>
            <a:endParaRPr kumimoji="0" lang="en-US" sz="2500" b="1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1950" marR="0" lvl="0" indent="-361950" algn="l" defTabSz="96678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Char char="•"/>
              <a:tabLst/>
              <a:defRPr/>
            </a:pPr>
            <a:endParaRPr kumimoji="0" lang="en-US" sz="2500" b="1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1950" marR="0" lvl="0" indent="-361950" algn="l" defTabSz="96678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Char char="•"/>
              <a:tabLst/>
              <a:defRPr/>
            </a:pPr>
            <a:endParaRPr kumimoji="0" lang="en-US" sz="2500" b="1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1950" marR="0" lvl="0" indent="-361950" algn="l" defTabSz="96678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Char char="•"/>
              <a:tabLst/>
              <a:defRPr/>
            </a:pPr>
            <a:endParaRPr kumimoji="0" lang="en-US" sz="2500" b="1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1950" marR="0" lvl="0" indent="-361950" algn="l" defTabSz="96678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Char char="•"/>
              <a:tabLst/>
              <a:defRPr/>
            </a:pPr>
            <a:endParaRPr kumimoji="0" lang="en-US" sz="2500" b="1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1950" marR="0" lvl="0" indent="-361950" algn="l" defTabSz="96678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Char char="•"/>
              <a:tabLst/>
              <a:defRPr/>
            </a:pPr>
            <a:endParaRPr kumimoji="0" lang="en-US" sz="2500" b="1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1950" marR="0" lvl="0" indent="-361950" algn="l" defTabSz="96678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Char char="•"/>
              <a:tabLst/>
              <a:defRPr/>
            </a:pPr>
            <a:endParaRPr kumimoji="0" lang="en-US" sz="2500" b="1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1950" marR="0" lvl="0" indent="-361950" algn="l" defTabSz="96678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1950" marR="0" lvl="0" indent="-361950" algn="l" defTabSz="96678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Back side n</a:t>
            </a:r>
            <a:r>
              <a:rPr kumimoji="0" lang="en-US" sz="24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contact technology is in-situ doped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polysilicon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(ISDP)</a:t>
            </a:r>
          </a:p>
          <a:p>
            <a:pPr marL="785813" marR="0" lvl="1" indent="-303213" algn="l" defTabSz="96678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Char char="—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</a:rPr>
              <a:t>Terminates the electric field in the fully depleted substrate</a:t>
            </a:r>
          </a:p>
          <a:p>
            <a:pPr marL="785813" marR="0" lvl="1" indent="-303213" algn="l" defTabSz="96678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Char char="—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</a:rPr>
              <a:t>As thin as possible for blue response</a:t>
            </a:r>
          </a:p>
          <a:p>
            <a:pPr marL="785813" marR="0" lvl="1" indent="-303213" algn="l" defTabSz="96678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Char char="—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</a:rPr>
              <a:t>Standard for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</a:rPr>
              <a:t>DECam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</a:rPr>
              <a:t> was 25 nm, exploring thinner layers (15, 10, 5 nm)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2209800" y="96837"/>
            <a:ext cx="6745288" cy="741363"/>
          </a:xfrm>
        </p:spPr>
        <p:txBody>
          <a:bodyPr/>
          <a:lstStyle/>
          <a:p>
            <a:r>
              <a:rPr lang="en-US" sz="3200" dirty="0" smtClean="0"/>
              <a:t>TEM image – 25 nm ISDP</a:t>
            </a:r>
            <a:endParaRPr lang="en-US" sz="3200" dirty="0"/>
          </a:p>
        </p:txBody>
      </p:sp>
      <p:pic>
        <p:nvPicPr>
          <p:cNvPr id="19" name="Picture 1" descr="1-3-130k1m"/>
          <p:cNvPicPr>
            <a:picLocks noGrp="1" noChangeAspect="1"/>
          </p:cNvPicPr>
          <p:nvPr isPhoto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158240"/>
            <a:ext cx="5852160" cy="5852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6413610" y="3043120"/>
            <a:ext cx="318759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smtClean="0">
                <a:solidFill>
                  <a:srgbClr val="063DE8"/>
                </a:solidFill>
              </a:rPr>
              <a:t>	ISDP</a:t>
            </a:r>
          </a:p>
          <a:p>
            <a:endParaRPr lang="en-US" sz="1800" b="0" dirty="0" smtClean="0">
              <a:solidFill>
                <a:srgbClr val="063DE8"/>
              </a:solidFill>
            </a:endParaRPr>
          </a:p>
          <a:p>
            <a:r>
              <a:rPr lang="en-US" sz="1800" b="0" dirty="0" smtClean="0">
                <a:solidFill>
                  <a:srgbClr val="063DE8"/>
                </a:solidFill>
              </a:rPr>
              <a:t>Low-pressure chemical vapor deposition of PH</a:t>
            </a:r>
            <a:r>
              <a:rPr lang="en-US" sz="1800" b="0" baseline="-25000" dirty="0" smtClean="0">
                <a:solidFill>
                  <a:srgbClr val="063DE8"/>
                </a:solidFill>
              </a:rPr>
              <a:t>3</a:t>
            </a:r>
            <a:r>
              <a:rPr lang="en-US" sz="1800" b="0" dirty="0" smtClean="0">
                <a:solidFill>
                  <a:srgbClr val="063DE8"/>
                </a:solidFill>
              </a:rPr>
              <a:t>/SiH</a:t>
            </a:r>
            <a:r>
              <a:rPr lang="en-US" sz="1800" b="0" baseline="-25000" dirty="0" smtClean="0">
                <a:solidFill>
                  <a:srgbClr val="063DE8"/>
                </a:solidFill>
              </a:rPr>
              <a:t>4</a:t>
            </a:r>
            <a:r>
              <a:rPr lang="en-US" sz="1800" b="0" dirty="0" smtClean="0">
                <a:solidFill>
                  <a:srgbClr val="063DE8"/>
                </a:solidFill>
              </a:rPr>
              <a:t> at 650C</a:t>
            </a:r>
          </a:p>
          <a:p>
            <a:endParaRPr lang="en-US" sz="1800" b="0" dirty="0" smtClean="0">
              <a:solidFill>
                <a:srgbClr val="063DE8"/>
              </a:solidFill>
            </a:endParaRPr>
          </a:p>
          <a:p>
            <a:endParaRPr lang="en-US" sz="1800" b="0" dirty="0" smtClean="0">
              <a:solidFill>
                <a:srgbClr val="063DE8"/>
              </a:solidFill>
            </a:endParaRPr>
          </a:p>
          <a:p>
            <a:endParaRPr lang="en-US" sz="1800" b="0" dirty="0" smtClean="0">
              <a:solidFill>
                <a:srgbClr val="063DE8"/>
              </a:solidFill>
            </a:endParaRPr>
          </a:p>
          <a:p>
            <a:endParaRPr lang="en-US" sz="1800" b="0" dirty="0" smtClean="0">
              <a:solidFill>
                <a:srgbClr val="063DE8"/>
              </a:solidFill>
            </a:endParaRPr>
          </a:p>
          <a:p>
            <a:endParaRPr lang="en-US" sz="1800" b="0" dirty="0" smtClean="0">
              <a:solidFill>
                <a:srgbClr val="063DE8"/>
              </a:solidFill>
            </a:endParaRPr>
          </a:p>
          <a:p>
            <a:r>
              <a:rPr lang="en-US" sz="1800" b="0" dirty="0" smtClean="0">
                <a:solidFill>
                  <a:srgbClr val="063DE8"/>
                </a:solidFill>
              </a:rPr>
              <a:t>TEM image – nominal 25 nm ISDP film on silicon</a:t>
            </a:r>
          </a:p>
          <a:p>
            <a:r>
              <a:rPr lang="en-US" sz="1800" b="0" dirty="0" smtClean="0">
                <a:solidFill>
                  <a:srgbClr val="063DE8"/>
                </a:solidFill>
              </a:rPr>
              <a:t>(Evans Analytical Group)</a:t>
            </a:r>
            <a:endParaRPr lang="en-US" sz="1800" b="0" dirty="0">
              <a:solidFill>
                <a:srgbClr val="063DE8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 bwMode="auto">
          <a:xfrm flipH="1">
            <a:off x="6452015" y="3235145"/>
            <a:ext cx="731520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63DE8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2534705" y="1391705"/>
            <a:ext cx="1435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smtClean="0">
                <a:solidFill>
                  <a:schemeClr val="bg1"/>
                </a:solidFill>
              </a:rPr>
              <a:t>PECVD SiO</a:t>
            </a:r>
            <a:r>
              <a:rPr lang="en-US" sz="1800" b="0" baseline="-25000" dirty="0" smtClean="0">
                <a:solidFill>
                  <a:schemeClr val="bg1"/>
                </a:solidFill>
              </a:rPr>
              <a:t>2</a:t>
            </a:r>
            <a:endParaRPr lang="en-US" sz="1800" b="0" baseline="-2500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534705" y="4363608"/>
            <a:ext cx="1717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smtClean="0">
                <a:solidFill>
                  <a:schemeClr val="bg1"/>
                </a:solidFill>
              </a:rPr>
              <a:t>Silicon substrate</a:t>
            </a:r>
            <a:endParaRPr lang="en-US" sz="1800" b="0" baseline="-25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 t="4000" r="26667"/>
          <a:stretch>
            <a:fillRect/>
          </a:stretch>
        </p:blipFill>
        <p:spPr bwMode="auto">
          <a:xfrm>
            <a:off x="5015704" y="1978022"/>
            <a:ext cx="3696445" cy="4915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Rectangle 16"/>
          <p:cNvSpPr/>
          <p:nvPr/>
        </p:nvSpPr>
        <p:spPr bwMode="auto">
          <a:xfrm>
            <a:off x="5808732" y="4435941"/>
            <a:ext cx="2701792" cy="2703712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6661" tIns="48331" rIns="96661" bIns="48331" numCol="1" rtlCol="0" anchor="t" anchorCtr="0" compatLnSpc="1">
            <a:prstTxWarp prst="textNoShape">
              <a:avLst/>
            </a:prstTxWarp>
          </a:bodyPr>
          <a:lstStyle/>
          <a:p>
            <a:pPr defTabSz="966612"/>
            <a:endParaRPr lang="en-US" sz="1700" b="0" dirty="0" smtClean="0">
              <a:solidFill>
                <a:schemeClr val="tx1"/>
              </a:solidFill>
            </a:endParaRPr>
          </a:p>
        </p:txBody>
      </p:sp>
      <p:pic>
        <p:nvPicPr>
          <p:cNvPr id="10" name="Picture 1" descr="J0307-64k1"/>
          <p:cNvPicPr>
            <a:picLocks noGrp="1" noChangeAspect="1"/>
          </p:cNvPicPr>
          <p:nvPr isPhoto="1"/>
        </p:nvPicPr>
        <p:blipFill>
          <a:blip r:embed="rId4" cstate="print"/>
          <a:srcRect t="5817" r="11635"/>
          <a:stretch>
            <a:fillRect/>
          </a:stretch>
        </p:blipFill>
        <p:spPr bwMode="auto">
          <a:xfrm>
            <a:off x="243847" y="1983872"/>
            <a:ext cx="4375239" cy="4737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 bwMode="auto">
          <a:xfrm>
            <a:off x="1211653" y="4435941"/>
            <a:ext cx="2701792" cy="2703712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6661" tIns="48331" rIns="96661" bIns="48331" numCol="1" rtlCol="0" anchor="t" anchorCtr="0" compatLnSpc="1">
            <a:prstTxWarp prst="textNoShape">
              <a:avLst/>
            </a:prstTxWarp>
          </a:bodyPr>
          <a:lstStyle/>
          <a:p>
            <a:pPr defTabSz="966612"/>
            <a:endParaRPr lang="en-US" sz="1700" b="0" dirty="0" smtClean="0">
              <a:solidFill>
                <a:schemeClr val="tx1"/>
              </a:solidFill>
            </a:endParaRPr>
          </a:p>
        </p:txBody>
      </p:sp>
      <p:sp>
        <p:nvSpPr>
          <p:cNvPr id="129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0041" y="585217"/>
            <a:ext cx="8755037" cy="5917200"/>
          </a:xfrm>
        </p:spPr>
        <p:txBody>
          <a:bodyPr/>
          <a:lstStyle/>
          <a:p>
            <a:pPr marL="805510" lvl="1" indent="-382617" defTabSz="1021992">
              <a:buNone/>
              <a:defRPr/>
            </a:pPr>
            <a:endParaRPr lang="en-US" b="1" dirty="0" smtClean="0">
              <a:solidFill>
                <a:srgbClr val="063DE8"/>
              </a:solidFill>
            </a:endParaRPr>
          </a:p>
          <a:p>
            <a:r>
              <a:rPr lang="en-US" sz="2500" b="0" dirty="0" smtClean="0">
                <a:solidFill>
                  <a:srgbClr val="0000FF"/>
                </a:solidFill>
              </a:rPr>
              <a:t>CCDs with good performance have been fabricated with 15 and 10 nm thick ISDP layers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89336" y="2419807"/>
            <a:ext cx="895723" cy="343827"/>
          </a:xfrm>
          <a:prstGeom prst="rect">
            <a:avLst/>
          </a:prstGeom>
          <a:noFill/>
        </p:spPr>
        <p:txBody>
          <a:bodyPr wrap="none" lIns="96661" tIns="48331" rIns="96661" bIns="48331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~ 15 nm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12" name="Picture 1" descr="J0307-530k1"/>
          <p:cNvPicPr>
            <a:picLocks noGrp="1" noChangeAspect="1"/>
          </p:cNvPicPr>
          <p:nvPr isPhoto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16814" y="4535425"/>
            <a:ext cx="2475655" cy="2514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34519" y="4538368"/>
            <a:ext cx="2477110" cy="2516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TextBox 19"/>
          <p:cNvSpPr txBox="1"/>
          <p:nvPr/>
        </p:nvSpPr>
        <p:spPr>
          <a:xfrm>
            <a:off x="6456813" y="2428640"/>
            <a:ext cx="895723" cy="343827"/>
          </a:xfrm>
          <a:prstGeom prst="rect">
            <a:avLst/>
          </a:prstGeom>
          <a:noFill/>
        </p:spPr>
        <p:txBody>
          <a:bodyPr wrap="none" lIns="96661" tIns="48331" rIns="96661" bIns="48331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~ 10 nm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2209800" y="96837"/>
            <a:ext cx="6745288" cy="741363"/>
          </a:xfrm>
        </p:spPr>
        <p:txBody>
          <a:bodyPr/>
          <a:lstStyle/>
          <a:p>
            <a:r>
              <a:rPr lang="en-US" sz="3200" dirty="0" smtClean="0"/>
              <a:t>TEM images – 15 and 10 nm ISDP</a:t>
            </a:r>
            <a:endParaRPr lang="en-US" sz="3200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>
            <a:off x="3069141" y="2469095"/>
            <a:ext cx="5996464" cy="3150394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15190" y="1506920"/>
            <a:ext cx="4348162" cy="3825119"/>
            <a:chOff x="354576" y="1506920"/>
            <a:chExt cx="4348162" cy="3825119"/>
          </a:xfrm>
        </p:grpSpPr>
        <p:pic>
          <p:nvPicPr>
            <p:cNvPr id="402434" name="Picture 2"/>
            <p:cNvPicPr>
              <a:picLocks noChangeAspect="1" noChangeArrowheads="1"/>
            </p:cNvPicPr>
            <p:nvPr/>
          </p:nvPicPr>
          <p:blipFill>
            <a:blip r:embed="rId3"/>
            <a:srcRect l="25502" t="3673" r="25502"/>
            <a:stretch>
              <a:fillRect/>
            </a:stretch>
          </p:blipFill>
          <p:spPr bwMode="auto">
            <a:xfrm>
              <a:off x="354576" y="1506920"/>
              <a:ext cx="4348162" cy="38251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TextBox 2"/>
            <p:cNvSpPr txBox="1"/>
            <p:nvPr/>
          </p:nvSpPr>
          <p:spPr>
            <a:xfrm>
              <a:off x="2061750" y="1622135"/>
              <a:ext cx="10150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solidFill>
                    <a:schemeClr val="tx1"/>
                  </a:solidFill>
                </a:rPr>
                <a:t>9.3 ± 0.25</a:t>
              </a:r>
              <a:endParaRPr lang="en-US" b="0" dirty="0">
                <a:solidFill>
                  <a:schemeClr val="tx1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984940" y="3171141"/>
              <a:ext cx="11176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solidFill>
                    <a:schemeClr val="tx1"/>
                  </a:solidFill>
                </a:rPr>
                <a:t>10.5 ± 0.27</a:t>
              </a:r>
              <a:endParaRPr lang="en-US" b="0" dirty="0">
                <a:solidFill>
                  <a:schemeClr val="tx1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061750" y="4816841"/>
              <a:ext cx="11176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solidFill>
                    <a:schemeClr val="tx1"/>
                  </a:solidFill>
                </a:rPr>
                <a:t>12.5 ± 0.40</a:t>
              </a:r>
              <a:endParaRPr lang="en-US" b="0" dirty="0">
                <a:solidFill>
                  <a:schemeClr val="tx1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02360" y="3171141"/>
              <a:ext cx="110998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solidFill>
                    <a:schemeClr val="tx1"/>
                  </a:solidFill>
                </a:rPr>
                <a:t>11.1 ± 0.44</a:t>
              </a:r>
              <a:endParaRPr lang="en-US" b="0" dirty="0">
                <a:solidFill>
                  <a:schemeClr val="tx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409686" y="3171141"/>
              <a:ext cx="110998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solidFill>
                    <a:schemeClr val="tx1"/>
                  </a:solidFill>
                </a:rPr>
                <a:t>11.0 ± 0.35</a:t>
              </a:r>
              <a:endParaRPr lang="en-US" b="0" dirty="0">
                <a:solidFill>
                  <a:schemeClr val="tx1"/>
                </a:solidFill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15190" y="5385826"/>
            <a:ext cx="4416550" cy="1361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0" dirty="0" smtClean="0">
                <a:solidFill>
                  <a:srgbClr val="063DE8"/>
                </a:solidFill>
              </a:rPr>
              <a:t>Average thickness measurements in nm </a:t>
            </a:r>
          </a:p>
          <a:p>
            <a:pPr algn="ctr"/>
            <a:r>
              <a:rPr lang="en-US" sz="2000" b="0" dirty="0" smtClean="0">
                <a:solidFill>
                  <a:srgbClr val="063DE8"/>
                </a:solidFill>
              </a:rPr>
              <a:t>5 process runs (150 mm wafers)</a:t>
            </a:r>
          </a:p>
          <a:p>
            <a:endParaRPr lang="en-US" sz="2000" b="0" dirty="0" smtClean="0">
              <a:solidFill>
                <a:srgbClr val="063DE8"/>
              </a:solidFill>
            </a:endParaRPr>
          </a:p>
          <a:p>
            <a:pPr algn="ctr"/>
            <a:r>
              <a:rPr lang="en-US" sz="2000" b="0" dirty="0" smtClean="0">
                <a:solidFill>
                  <a:srgbClr val="063DE8"/>
                </a:solidFill>
              </a:rPr>
              <a:t>10.9 ± 1.1 nm</a:t>
            </a:r>
            <a:endParaRPr lang="en-US" sz="2000" b="0" dirty="0">
              <a:solidFill>
                <a:srgbClr val="063DE8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57785" y="2550946"/>
            <a:ext cx="1816523" cy="19800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rgbClr val="063DE8"/>
                </a:solidFill>
              </a:rPr>
              <a:t>350nm flat field</a:t>
            </a:r>
          </a:p>
          <a:p>
            <a:r>
              <a:rPr lang="en-US" b="0" dirty="0" smtClean="0">
                <a:solidFill>
                  <a:srgbClr val="063DE8"/>
                </a:solidFill>
              </a:rPr>
              <a:t>(QE measurement)</a:t>
            </a:r>
          </a:p>
          <a:p>
            <a:endParaRPr lang="en-US" b="0" dirty="0" smtClean="0">
              <a:solidFill>
                <a:srgbClr val="063DE8"/>
              </a:solidFill>
            </a:endParaRPr>
          </a:p>
          <a:p>
            <a:r>
              <a:rPr lang="en-US" b="0" dirty="0" smtClean="0">
                <a:solidFill>
                  <a:srgbClr val="063DE8"/>
                </a:solidFill>
              </a:rPr>
              <a:t>10nm ISDP</a:t>
            </a:r>
          </a:p>
          <a:p>
            <a:r>
              <a:rPr lang="en-US" b="0" dirty="0" smtClean="0">
                <a:solidFill>
                  <a:srgbClr val="063DE8"/>
                </a:solidFill>
              </a:rPr>
              <a:t>55nm ITO</a:t>
            </a:r>
          </a:p>
          <a:p>
            <a:r>
              <a:rPr lang="en-US" b="0" dirty="0" smtClean="0">
                <a:solidFill>
                  <a:srgbClr val="063DE8"/>
                </a:solidFill>
              </a:rPr>
              <a:t>80nm SiO</a:t>
            </a:r>
            <a:r>
              <a:rPr lang="en-US" b="0" baseline="-25000" dirty="0" smtClean="0">
                <a:solidFill>
                  <a:srgbClr val="063DE8"/>
                </a:solidFill>
              </a:rPr>
              <a:t>2</a:t>
            </a:r>
          </a:p>
          <a:p>
            <a:endParaRPr lang="en-US" b="0" baseline="-25000" dirty="0" smtClean="0">
              <a:solidFill>
                <a:srgbClr val="063DE8"/>
              </a:solidFill>
            </a:endParaRPr>
          </a:p>
          <a:p>
            <a:r>
              <a:rPr lang="en-US" b="0" dirty="0" smtClean="0">
                <a:solidFill>
                  <a:srgbClr val="063DE8"/>
                </a:solidFill>
              </a:rPr>
              <a:t>½ 4k x 4k (10.5µm)</a:t>
            </a:r>
            <a:endParaRPr lang="en-US" b="0" dirty="0">
              <a:solidFill>
                <a:srgbClr val="063DE8"/>
              </a:solidFill>
            </a:endParaRPr>
          </a:p>
        </p:txBody>
      </p:sp>
      <p:sp>
        <p:nvSpPr>
          <p:cNvPr id="13" name="Title 15"/>
          <p:cNvSpPr txBox="1">
            <a:spLocks/>
          </p:cNvSpPr>
          <p:nvPr/>
        </p:nvSpPr>
        <p:spPr>
          <a:xfrm>
            <a:off x="2209800" y="124340"/>
            <a:ext cx="6745288" cy="7413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66788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10 nm ISDP results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/>
          <p:nvPr/>
        </p:nvGrpSpPr>
        <p:grpSpPr>
          <a:xfrm>
            <a:off x="115190" y="1506920"/>
            <a:ext cx="4348162" cy="3825119"/>
            <a:chOff x="354576" y="1506920"/>
            <a:chExt cx="4348162" cy="3825119"/>
          </a:xfrm>
        </p:grpSpPr>
        <p:pic>
          <p:nvPicPr>
            <p:cNvPr id="402434" name="Picture 2"/>
            <p:cNvPicPr>
              <a:picLocks noChangeAspect="1" noChangeArrowheads="1"/>
            </p:cNvPicPr>
            <p:nvPr/>
          </p:nvPicPr>
          <p:blipFill>
            <a:blip r:embed="rId2"/>
            <a:srcRect l="25502" t="3673" r="25502"/>
            <a:stretch>
              <a:fillRect/>
            </a:stretch>
          </p:blipFill>
          <p:spPr bwMode="auto">
            <a:xfrm>
              <a:off x="354576" y="1506920"/>
              <a:ext cx="4348162" cy="38251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TextBox 2"/>
            <p:cNvSpPr txBox="1"/>
            <p:nvPr/>
          </p:nvSpPr>
          <p:spPr>
            <a:xfrm>
              <a:off x="2061750" y="1622135"/>
              <a:ext cx="10150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solidFill>
                    <a:schemeClr val="tx1"/>
                  </a:solidFill>
                </a:rPr>
                <a:t>9.3 ± 0.25</a:t>
              </a:r>
              <a:endParaRPr lang="en-US" b="0" dirty="0">
                <a:solidFill>
                  <a:schemeClr val="tx1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984940" y="3171141"/>
              <a:ext cx="11176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solidFill>
                    <a:schemeClr val="tx1"/>
                  </a:solidFill>
                </a:rPr>
                <a:t>10.5 ± 0.27</a:t>
              </a:r>
              <a:endParaRPr lang="en-US" b="0" dirty="0">
                <a:solidFill>
                  <a:schemeClr val="tx1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061750" y="4816841"/>
              <a:ext cx="11176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solidFill>
                    <a:schemeClr val="tx1"/>
                  </a:solidFill>
                </a:rPr>
                <a:t>12.5 ± 0.40</a:t>
              </a:r>
              <a:endParaRPr lang="en-US" b="0" dirty="0">
                <a:solidFill>
                  <a:schemeClr val="tx1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02360" y="3171141"/>
              <a:ext cx="110998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solidFill>
                    <a:schemeClr val="tx1"/>
                  </a:solidFill>
                </a:rPr>
                <a:t>11.1 ± 0.44</a:t>
              </a:r>
              <a:endParaRPr lang="en-US" b="0" dirty="0">
                <a:solidFill>
                  <a:schemeClr val="tx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409686" y="3171141"/>
              <a:ext cx="110998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solidFill>
                    <a:schemeClr val="tx1"/>
                  </a:solidFill>
                </a:rPr>
                <a:t>11.0 ± 0.35</a:t>
              </a:r>
              <a:endParaRPr lang="en-US" b="0" dirty="0">
                <a:solidFill>
                  <a:schemeClr val="tx1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7757785" y="2550946"/>
            <a:ext cx="1832553" cy="19800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rgbClr val="063DE8"/>
                </a:solidFill>
              </a:rPr>
              <a:t>500nm flat field</a:t>
            </a:r>
          </a:p>
          <a:p>
            <a:r>
              <a:rPr lang="en-US" b="0" dirty="0" smtClean="0">
                <a:solidFill>
                  <a:srgbClr val="063DE8"/>
                </a:solidFill>
              </a:rPr>
              <a:t>(QE measurement)</a:t>
            </a:r>
          </a:p>
          <a:p>
            <a:endParaRPr lang="en-US" b="0" dirty="0" smtClean="0">
              <a:solidFill>
                <a:srgbClr val="063DE8"/>
              </a:solidFill>
            </a:endParaRPr>
          </a:p>
          <a:p>
            <a:r>
              <a:rPr lang="en-US" b="0" dirty="0" smtClean="0">
                <a:solidFill>
                  <a:srgbClr val="063DE8"/>
                </a:solidFill>
              </a:rPr>
              <a:t>10nm ISDP</a:t>
            </a:r>
          </a:p>
          <a:p>
            <a:r>
              <a:rPr lang="en-US" b="0" dirty="0" smtClean="0">
                <a:solidFill>
                  <a:srgbClr val="063DE8"/>
                </a:solidFill>
              </a:rPr>
              <a:t>55nm ITO</a:t>
            </a:r>
          </a:p>
          <a:p>
            <a:r>
              <a:rPr lang="en-US" b="0" dirty="0" smtClean="0">
                <a:solidFill>
                  <a:srgbClr val="063DE8"/>
                </a:solidFill>
              </a:rPr>
              <a:t>80nm SiO</a:t>
            </a:r>
            <a:r>
              <a:rPr lang="en-US" b="0" baseline="-25000" dirty="0" smtClean="0">
                <a:solidFill>
                  <a:srgbClr val="063DE8"/>
                </a:solidFill>
              </a:rPr>
              <a:t>2</a:t>
            </a:r>
          </a:p>
          <a:p>
            <a:endParaRPr lang="en-US" b="0" baseline="-25000" dirty="0" smtClean="0">
              <a:solidFill>
                <a:srgbClr val="063DE8"/>
              </a:solidFill>
            </a:endParaRPr>
          </a:p>
          <a:p>
            <a:r>
              <a:rPr lang="en-US" b="0" dirty="0" smtClean="0">
                <a:solidFill>
                  <a:srgbClr val="063DE8"/>
                </a:solidFill>
              </a:rPr>
              <a:t>½ 4k x 4k (10.5µm)</a:t>
            </a:r>
          </a:p>
        </p:txBody>
      </p:sp>
      <p:sp>
        <p:nvSpPr>
          <p:cNvPr id="13" name="Title 15"/>
          <p:cNvSpPr txBox="1">
            <a:spLocks/>
          </p:cNvSpPr>
          <p:nvPr/>
        </p:nvSpPr>
        <p:spPr>
          <a:xfrm>
            <a:off x="2209800" y="124340"/>
            <a:ext cx="6745288" cy="7413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66788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10 nm ISDP results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>
            <a:off x="3072384" y="2469095"/>
            <a:ext cx="5996464" cy="315039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5190" y="5385826"/>
            <a:ext cx="4416550" cy="1361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0" dirty="0" smtClean="0">
                <a:solidFill>
                  <a:srgbClr val="063DE8"/>
                </a:solidFill>
              </a:rPr>
              <a:t>Average thickness measurements in nm </a:t>
            </a:r>
          </a:p>
          <a:p>
            <a:pPr algn="ctr"/>
            <a:r>
              <a:rPr lang="en-US" sz="2000" b="0" dirty="0" smtClean="0">
                <a:solidFill>
                  <a:srgbClr val="063DE8"/>
                </a:solidFill>
              </a:rPr>
              <a:t>5 process runs (150 mm wafers)</a:t>
            </a:r>
          </a:p>
          <a:p>
            <a:endParaRPr lang="en-US" sz="2000" b="0" dirty="0" smtClean="0">
              <a:solidFill>
                <a:srgbClr val="063DE8"/>
              </a:solidFill>
            </a:endParaRPr>
          </a:p>
          <a:p>
            <a:pPr algn="ctr"/>
            <a:r>
              <a:rPr lang="en-US" sz="2000" b="0" dirty="0" smtClean="0">
                <a:solidFill>
                  <a:srgbClr val="063DE8"/>
                </a:solidFill>
              </a:rPr>
              <a:t>10.9 ± 1.1 nm</a:t>
            </a:r>
            <a:endParaRPr lang="en-US" sz="2000" b="0" dirty="0">
              <a:solidFill>
                <a:srgbClr val="063DE8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96837"/>
            <a:ext cx="6745288" cy="741363"/>
          </a:xfrm>
        </p:spPr>
        <p:txBody>
          <a:bodyPr/>
          <a:lstStyle/>
          <a:p>
            <a:r>
              <a:rPr lang="en-US" sz="3200" dirty="0" smtClean="0"/>
              <a:t>Introduction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0388" y="930845"/>
            <a:ext cx="8420100" cy="5984875"/>
          </a:xfrm>
        </p:spPr>
        <p:txBody>
          <a:bodyPr/>
          <a:lstStyle/>
          <a:p>
            <a:r>
              <a:rPr lang="en-US" sz="3200" b="0" dirty="0" smtClean="0">
                <a:solidFill>
                  <a:srgbClr val="063DE8"/>
                </a:solidFill>
              </a:rPr>
              <a:t>Major results since 2009 SDW</a:t>
            </a:r>
          </a:p>
          <a:p>
            <a:pPr lvl="1"/>
            <a:r>
              <a:rPr lang="en-US" sz="2400" b="0" dirty="0" smtClean="0">
                <a:solidFill>
                  <a:srgbClr val="063DE8"/>
                </a:solidFill>
              </a:rPr>
              <a:t>CCDs for the Dark Energy Survey Camera and BOSS</a:t>
            </a:r>
          </a:p>
        </p:txBody>
      </p:sp>
      <p:pic>
        <p:nvPicPr>
          <p:cNvPr id="5" name="Picture 4" descr="decam_natur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000" y="1967780"/>
            <a:ext cx="2229855" cy="3342405"/>
          </a:xfrm>
          <a:prstGeom prst="rect">
            <a:avLst/>
          </a:prstGeom>
        </p:spPr>
      </p:pic>
      <p:pic>
        <p:nvPicPr>
          <p:cNvPr id="6" name="Picture 4" descr="fnal_des_waf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92000" y="4579320"/>
            <a:ext cx="1671385" cy="1554352"/>
          </a:xfrm>
          <a:prstGeom prst="rect">
            <a:avLst/>
          </a:prstGeom>
          <a:noFill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2930" y="1967780"/>
            <a:ext cx="4537710" cy="3388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4kx4k_wafer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7680975" y="4656130"/>
            <a:ext cx="1664071" cy="15452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2227465" y="5424230"/>
            <a:ext cx="578075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b="0" dirty="0" smtClean="0">
                <a:solidFill>
                  <a:srgbClr val="063DE8"/>
                </a:solidFill>
              </a:rPr>
              <a:t> </a:t>
            </a:r>
            <a:r>
              <a:rPr lang="en-US" sz="1800" b="0" dirty="0" err="1" smtClean="0">
                <a:solidFill>
                  <a:srgbClr val="063DE8"/>
                </a:solidFill>
              </a:rPr>
              <a:t>DECam</a:t>
            </a:r>
            <a:r>
              <a:rPr lang="en-US" sz="1800" b="0" dirty="0" smtClean="0">
                <a:solidFill>
                  <a:srgbClr val="063DE8"/>
                </a:solidFill>
              </a:rPr>
              <a:t> – 62 2k x 4k’s and 12 2k x 2k’s (15µm pixels)</a:t>
            </a:r>
          </a:p>
          <a:p>
            <a:pPr lvl="1">
              <a:buFont typeface="Arial" pitchFamily="34" charset="0"/>
              <a:buChar char="•"/>
            </a:pPr>
            <a:r>
              <a:rPr lang="en-US" sz="1800" b="0" dirty="0" smtClean="0">
                <a:solidFill>
                  <a:srgbClr val="063DE8"/>
                </a:solidFill>
              </a:rPr>
              <a:t> 1</a:t>
            </a:r>
            <a:r>
              <a:rPr lang="en-US" sz="1800" b="0" baseline="30000" dirty="0" smtClean="0">
                <a:solidFill>
                  <a:srgbClr val="063DE8"/>
                </a:solidFill>
              </a:rPr>
              <a:t>st</a:t>
            </a:r>
            <a:r>
              <a:rPr lang="en-US" sz="1800" b="0" dirty="0" smtClean="0">
                <a:solidFill>
                  <a:srgbClr val="063DE8"/>
                </a:solidFill>
              </a:rPr>
              <a:t> light September 2012</a:t>
            </a:r>
          </a:p>
          <a:p>
            <a:pPr>
              <a:buFont typeface="Arial" pitchFamily="34" charset="0"/>
              <a:buChar char="•"/>
            </a:pPr>
            <a:endParaRPr lang="en-US" sz="1800" b="0" dirty="0" smtClean="0">
              <a:solidFill>
                <a:srgbClr val="063DE8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1800" b="0" dirty="0" smtClean="0">
                <a:solidFill>
                  <a:srgbClr val="063DE8"/>
                </a:solidFill>
              </a:rPr>
              <a:t> BOSS – 2 4k x 4k’s (15 µm pixels)</a:t>
            </a:r>
          </a:p>
          <a:p>
            <a:pPr lvl="1">
              <a:buFont typeface="Arial" pitchFamily="34" charset="0"/>
              <a:buChar char="•"/>
            </a:pPr>
            <a:r>
              <a:rPr lang="en-US" sz="1800" b="0" dirty="0" smtClean="0">
                <a:solidFill>
                  <a:srgbClr val="063DE8"/>
                </a:solidFill>
              </a:rPr>
              <a:t> In operation since 2009 with &gt; 2 million spectra taken</a:t>
            </a:r>
          </a:p>
          <a:p>
            <a:pPr lvl="1"/>
            <a:r>
              <a:rPr lang="en-US" sz="1800" b="0" dirty="0" smtClean="0">
                <a:solidFill>
                  <a:srgbClr val="063DE8"/>
                </a:solidFill>
              </a:rPr>
              <a:t>                    250 µm thick CCDs</a:t>
            </a: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3955690" y="1967780"/>
            <a:ext cx="38405" cy="337964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/>
          <p:nvPr/>
        </p:nvGrpSpPr>
        <p:grpSpPr>
          <a:xfrm>
            <a:off x="115190" y="1506920"/>
            <a:ext cx="4348162" cy="3825119"/>
            <a:chOff x="354576" y="1506920"/>
            <a:chExt cx="4348162" cy="3825119"/>
          </a:xfrm>
        </p:grpSpPr>
        <p:pic>
          <p:nvPicPr>
            <p:cNvPr id="402434" name="Picture 2"/>
            <p:cNvPicPr>
              <a:picLocks noChangeAspect="1" noChangeArrowheads="1"/>
            </p:cNvPicPr>
            <p:nvPr/>
          </p:nvPicPr>
          <p:blipFill>
            <a:blip r:embed="rId2"/>
            <a:srcRect l="25502" t="3673" r="25502"/>
            <a:stretch>
              <a:fillRect/>
            </a:stretch>
          </p:blipFill>
          <p:spPr bwMode="auto">
            <a:xfrm>
              <a:off x="354576" y="1506920"/>
              <a:ext cx="4348162" cy="38251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TextBox 2"/>
            <p:cNvSpPr txBox="1"/>
            <p:nvPr/>
          </p:nvSpPr>
          <p:spPr>
            <a:xfrm>
              <a:off x="2061750" y="1622135"/>
              <a:ext cx="10150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solidFill>
                    <a:schemeClr val="tx1"/>
                  </a:solidFill>
                </a:rPr>
                <a:t>9.3 ± 0.25</a:t>
              </a:r>
              <a:endParaRPr lang="en-US" b="0" dirty="0">
                <a:solidFill>
                  <a:schemeClr val="tx1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984940" y="3171141"/>
              <a:ext cx="11176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solidFill>
                    <a:schemeClr val="tx1"/>
                  </a:solidFill>
                </a:rPr>
                <a:t>10.5 ± 0.27</a:t>
              </a:r>
              <a:endParaRPr lang="en-US" b="0" dirty="0">
                <a:solidFill>
                  <a:schemeClr val="tx1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061750" y="4816841"/>
              <a:ext cx="11176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solidFill>
                    <a:schemeClr val="tx1"/>
                  </a:solidFill>
                </a:rPr>
                <a:t>12.5 ± 0.40</a:t>
              </a:r>
              <a:endParaRPr lang="en-US" b="0" dirty="0">
                <a:solidFill>
                  <a:schemeClr val="tx1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02360" y="3171141"/>
              <a:ext cx="110998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solidFill>
                    <a:schemeClr val="tx1"/>
                  </a:solidFill>
                </a:rPr>
                <a:t>11.1 ± 0.44</a:t>
              </a:r>
              <a:endParaRPr lang="en-US" b="0" dirty="0">
                <a:solidFill>
                  <a:schemeClr val="tx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409686" y="3171141"/>
              <a:ext cx="110998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solidFill>
                    <a:schemeClr val="tx1"/>
                  </a:solidFill>
                </a:rPr>
                <a:t>11.0 ± 0.35</a:t>
              </a:r>
              <a:endParaRPr lang="en-US" b="0" dirty="0">
                <a:solidFill>
                  <a:schemeClr val="tx1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7757785" y="2550946"/>
            <a:ext cx="1832553" cy="19800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rgbClr val="063DE8"/>
                </a:solidFill>
              </a:rPr>
              <a:t>1000nm flat field</a:t>
            </a:r>
          </a:p>
          <a:p>
            <a:r>
              <a:rPr lang="en-US" b="0" dirty="0" smtClean="0">
                <a:solidFill>
                  <a:srgbClr val="063DE8"/>
                </a:solidFill>
              </a:rPr>
              <a:t>(QE measurement)</a:t>
            </a:r>
          </a:p>
          <a:p>
            <a:endParaRPr lang="en-US" b="0" dirty="0" smtClean="0">
              <a:solidFill>
                <a:srgbClr val="063DE8"/>
              </a:solidFill>
            </a:endParaRPr>
          </a:p>
          <a:p>
            <a:r>
              <a:rPr lang="en-US" b="0" dirty="0" smtClean="0">
                <a:solidFill>
                  <a:srgbClr val="063DE8"/>
                </a:solidFill>
              </a:rPr>
              <a:t>10nm ISDP</a:t>
            </a:r>
          </a:p>
          <a:p>
            <a:r>
              <a:rPr lang="en-US" b="0" dirty="0" smtClean="0">
                <a:solidFill>
                  <a:srgbClr val="063DE8"/>
                </a:solidFill>
              </a:rPr>
              <a:t>55nm ITO</a:t>
            </a:r>
          </a:p>
          <a:p>
            <a:r>
              <a:rPr lang="en-US" b="0" dirty="0" smtClean="0">
                <a:solidFill>
                  <a:srgbClr val="063DE8"/>
                </a:solidFill>
              </a:rPr>
              <a:t>80nm SiO</a:t>
            </a:r>
            <a:r>
              <a:rPr lang="en-US" b="0" baseline="-25000" dirty="0" smtClean="0">
                <a:solidFill>
                  <a:srgbClr val="063DE8"/>
                </a:solidFill>
              </a:rPr>
              <a:t>2</a:t>
            </a:r>
          </a:p>
          <a:p>
            <a:endParaRPr lang="en-US" b="0" baseline="-25000" dirty="0" smtClean="0">
              <a:solidFill>
                <a:srgbClr val="063DE8"/>
              </a:solidFill>
            </a:endParaRPr>
          </a:p>
          <a:p>
            <a:r>
              <a:rPr lang="en-US" b="0" dirty="0" smtClean="0">
                <a:solidFill>
                  <a:srgbClr val="063DE8"/>
                </a:solidFill>
              </a:rPr>
              <a:t>½ 4k x 4k (10.5µm)</a:t>
            </a:r>
          </a:p>
        </p:txBody>
      </p:sp>
      <p:sp>
        <p:nvSpPr>
          <p:cNvPr id="13" name="Title 15"/>
          <p:cNvSpPr txBox="1">
            <a:spLocks/>
          </p:cNvSpPr>
          <p:nvPr/>
        </p:nvSpPr>
        <p:spPr>
          <a:xfrm>
            <a:off x="2209800" y="124340"/>
            <a:ext cx="6745288" cy="7413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66788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10 nm ISDP results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>
            <a:off x="3072384" y="2463811"/>
            <a:ext cx="5996464" cy="315039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15190" y="5385826"/>
            <a:ext cx="4416550" cy="1361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0" dirty="0" smtClean="0">
                <a:solidFill>
                  <a:srgbClr val="063DE8"/>
                </a:solidFill>
              </a:rPr>
              <a:t>Average thickness measurements in nm </a:t>
            </a:r>
          </a:p>
          <a:p>
            <a:pPr algn="ctr"/>
            <a:r>
              <a:rPr lang="en-US" sz="2000" b="0" dirty="0" smtClean="0">
                <a:solidFill>
                  <a:srgbClr val="063DE8"/>
                </a:solidFill>
              </a:rPr>
              <a:t>5 process runs (150 mm wafers)</a:t>
            </a:r>
          </a:p>
          <a:p>
            <a:endParaRPr lang="en-US" sz="2000" b="0" dirty="0" smtClean="0">
              <a:solidFill>
                <a:srgbClr val="063DE8"/>
              </a:solidFill>
            </a:endParaRPr>
          </a:p>
          <a:p>
            <a:pPr algn="ctr"/>
            <a:r>
              <a:rPr lang="en-US" sz="2000" b="0" dirty="0" smtClean="0">
                <a:solidFill>
                  <a:srgbClr val="063DE8"/>
                </a:solidFill>
              </a:rPr>
              <a:t>10.9 ± 1.1 nm</a:t>
            </a:r>
            <a:endParaRPr lang="en-US" sz="2000" b="0" dirty="0">
              <a:solidFill>
                <a:srgbClr val="063DE8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96837"/>
            <a:ext cx="6745288" cy="741363"/>
          </a:xfrm>
        </p:spPr>
        <p:txBody>
          <a:bodyPr/>
          <a:lstStyle/>
          <a:p>
            <a:r>
              <a:rPr lang="en-US" sz="3200" dirty="0" smtClean="0"/>
              <a:t>Outline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0388" y="1177925"/>
            <a:ext cx="8420100" cy="5984875"/>
          </a:xfrm>
        </p:spPr>
        <p:txBody>
          <a:bodyPr/>
          <a:lstStyle/>
          <a:p>
            <a:r>
              <a:rPr lang="en-US" sz="3200" dirty="0" smtClean="0">
                <a:solidFill>
                  <a:srgbClr val="063DE8"/>
                </a:solidFill>
              </a:rPr>
              <a:t>Major R&amp;D areas</a:t>
            </a:r>
          </a:p>
          <a:p>
            <a:pPr lvl="1"/>
            <a:r>
              <a:rPr lang="en-US" sz="2800" b="0" dirty="0" smtClean="0">
                <a:solidFill>
                  <a:schemeClr val="bg1">
                    <a:lumMod val="75000"/>
                  </a:schemeClr>
                </a:solidFill>
              </a:rPr>
              <a:t>Read Noise</a:t>
            </a:r>
          </a:p>
          <a:p>
            <a:pPr lvl="1"/>
            <a:r>
              <a:rPr lang="en-US" sz="2800" b="0" dirty="0" smtClean="0">
                <a:solidFill>
                  <a:schemeClr val="bg1">
                    <a:lumMod val="75000"/>
                  </a:schemeClr>
                </a:solidFill>
              </a:rPr>
              <a:t>Readout Speed</a:t>
            </a:r>
          </a:p>
          <a:p>
            <a:pPr lvl="1"/>
            <a:r>
              <a:rPr lang="en-US" sz="2800" b="0" dirty="0" smtClean="0">
                <a:solidFill>
                  <a:srgbClr val="063DE8"/>
                </a:solidFill>
              </a:rPr>
              <a:t>Quantum Efficiency</a:t>
            </a:r>
          </a:p>
          <a:p>
            <a:pPr lvl="2"/>
            <a:r>
              <a:rPr lang="en-US" sz="2800" b="0" dirty="0" smtClean="0">
                <a:solidFill>
                  <a:schemeClr val="bg1">
                    <a:lumMod val="75000"/>
                  </a:schemeClr>
                </a:solidFill>
              </a:rPr>
              <a:t>Efforts to reduce backside n</a:t>
            </a:r>
            <a:r>
              <a:rPr lang="en-US" sz="2800" b="0" baseline="30000" dirty="0" smtClean="0">
                <a:solidFill>
                  <a:schemeClr val="bg1">
                    <a:lumMod val="75000"/>
                  </a:schemeClr>
                </a:solidFill>
              </a:rPr>
              <a:t>+</a:t>
            </a:r>
            <a:r>
              <a:rPr lang="en-US" sz="2800" b="0" dirty="0" smtClean="0">
                <a:solidFill>
                  <a:schemeClr val="bg1">
                    <a:lumMod val="75000"/>
                  </a:schemeClr>
                </a:solidFill>
              </a:rPr>
              <a:t> layer thickness</a:t>
            </a:r>
          </a:p>
          <a:p>
            <a:pPr lvl="2"/>
            <a:r>
              <a:rPr lang="en-US" sz="2800" b="0" dirty="0" smtClean="0">
                <a:solidFill>
                  <a:srgbClr val="063DE8"/>
                </a:solidFill>
              </a:rPr>
              <a:t>Improved anti-reflection coating materials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ndices_12sep1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3596" y="969250"/>
            <a:ext cx="5624924" cy="46228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173037"/>
            <a:ext cx="6745288" cy="741363"/>
          </a:xfrm>
        </p:spPr>
        <p:txBody>
          <a:bodyPr/>
          <a:lstStyle/>
          <a:p>
            <a:r>
              <a:rPr lang="en-US" dirty="0" smtClean="0"/>
              <a:t>Quantum efficiency – antireflection coatings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09600" y="5562600"/>
            <a:ext cx="8839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 smtClean="0">
                <a:solidFill>
                  <a:srgbClr val="063DE8"/>
                </a:solidFill>
              </a:rPr>
              <a:t> </a:t>
            </a:r>
            <a:r>
              <a:rPr lang="en-US" sz="2000" b="0" u="sng" dirty="0" smtClean="0">
                <a:solidFill>
                  <a:srgbClr val="063DE8"/>
                </a:solidFill>
              </a:rPr>
              <a:t>QE improvements / AR coatings</a:t>
            </a:r>
            <a:r>
              <a:rPr lang="en-US" sz="2000" b="0" dirty="0" smtClean="0">
                <a:solidFill>
                  <a:srgbClr val="063DE8"/>
                </a:solidFill>
              </a:rPr>
              <a:t>		</a:t>
            </a:r>
            <a:endParaRPr lang="en-US" sz="2000" b="0" baseline="-25000" dirty="0" smtClean="0">
              <a:solidFill>
                <a:srgbClr val="063DE8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000" b="0" dirty="0" smtClean="0">
                <a:solidFill>
                  <a:srgbClr val="063DE8"/>
                </a:solidFill>
              </a:rPr>
              <a:t> ITO index drops in the red and ITO absorbs in the blue and red</a:t>
            </a:r>
          </a:p>
          <a:p>
            <a:pPr lvl="1">
              <a:buFont typeface="Arial" pitchFamily="34" charset="0"/>
              <a:buChar char="•"/>
            </a:pPr>
            <a:r>
              <a:rPr lang="en-US" sz="2000" b="0" dirty="0" smtClean="0">
                <a:solidFill>
                  <a:srgbClr val="063DE8"/>
                </a:solidFill>
              </a:rPr>
              <a:t> Desire high index material with little or no absorption (rules out TiO</a:t>
            </a:r>
            <a:r>
              <a:rPr lang="en-US" sz="2000" b="0" baseline="-25000" dirty="0" smtClean="0">
                <a:solidFill>
                  <a:srgbClr val="063DE8"/>
                </a:solidFill>
              </a:rPr>
              <a:t>2</a:t>
            </a:r>
            <a:r>
              <a:rPr lang="en-US" sz="2000" b="0" dirty="0" smtClean="0">
                <a:solidFill>
                  <a:srgbClr val="063DE8"/>
                </a:solidFill>
              </a:rPr>
              <a:t>)</a:t>
            </a:r>
          </a:p>
          <a:p>
            <a:pPr lvl="1">
              <a:buFont typeface="Arial" pitchFamily="34" charset="0"/>
              <a:buChar char="•"/>
            </a:pPr>
            <a:r>
              <a:rPr lang="en-US" sz="2000" b="0" dirty="0" smtClean="0">
                <a:solidFill>
                  <a:srgbClr val="063DE8"/>
                </a:solidFill>
              </a:rPr>
              <a:t> Investigate ZrO</a:t>
            </a:r>
            <a:r>
              <a:rPr lang="en-US" sz="2000" b="0" baseline="-25000" dirty="0" smtClean="0">
                <a:solidFill>
                  <a:srgbClr val="063DE8"/>
                </a:solidFill>
              </a:rPr>
              <a:t>2</a:t>
            </a:r>
          </a:p>
          <a:p>
            <a:pPr lvl="1">
              <a:buFont typeface="Arial" pitchFamily="34" charset="0"/>
              <a:buChar char="•"/>
            </a:pPr>
            <a:r>
              <a:rPr lang="en-US" sz="2000" b="0" baseline="-25000" dirty="0" smtClean="0">
                <a:solidFill>
                  <a:srgbClr val="063DE8"/>
                </a:solidFill>
              </a:rPr>
              <a:t> </a:t>
            </a:r>
            <a:r>
              <a:rPr lang="en-US" sz="2000" b="0" dirty="0" smtClean="0">
                <a:solidFill>
                  <a:srgbClr val="063DE8"/>
                </a:solidFill>
              </a:rPr>
              <a:t>Initial work done with J. Slack (LBNL energy efficient windows group)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03540" y="1199680"/>
            <a:ext cx="39296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 smtClean="0">
                <a:solidFill>
                  <a:srgbClr val="063DE8"/>
                </a:solidFill>
              </a:rPr>
              <a:t>LBNL standard: 55/80 nm ITO/SiO</a:t>
            </a:r>
            <a:r>
              <a:rPr lang="en-US" sz="2000" b="0" baseline="-25000" dirty="0" smtClean="0">
                <a:solidFill>
                  <a:srgbClr val="063DE8"/>
                </a:solidFill>
              </a:rPr>
              <a:t>2</a:t>
            </a:r>
            <a:endParaRPr lang="en-US" sz="2000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7720013" y="4117975"/>
          <a:ext cx="1343025" cy="784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2963" name="Equation" r:id="rId4" imgW="672840" imgH="393480" progId="Equation.3">
                  <p:embed/>
                </p:oleObj>
              </mc:Choice>
              <mc:Fallback>
                <p:oleObj name="Equation" r:id="rId4" imgW="672840" imgH="393480" progId="Equation.3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20013" y="4117975"/>
                        <a:ext cx="1343025" cy="784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C:\Users\seholland\Documents\Talks\2013 SDW\Figures\Don figures for SDW 2013\tiff files\F20-20-20_3.tif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024" y="1234440"/>
            <a:ext cx="6044446" cy="48006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173037"/>
            <a:ext cx="6745288" cy="741363"/>
          </a:xfrm>
        </p:spPr>
        <p:txBody>
          <a:bodyPr/>
          <a:lstStyle/>
          <a:p>
            <a:r>
              <a:rPr lang="en-US" dirty="0" smtClean="0"/>
              <a:t>Preliminary QE – ITO/ZrO</a:t>
            </a:r>
            <a:r>
              <a:rPr lang="en-US" baseline="-25000" dirty="0" smtClean="0"/>
              <a:t>2</a:t>
            </a:r>
            <a:r>
              <a:rPr lang="en-US" dirty="0" smtClean="0"/>
              <a:t>/SiO</a:t>
            </a:r>
            <a:r>
              <a:rPr lang="en-US" baseline="-25000" dirty="0" smtClean="0"/>
              <a:t>2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096000" y="1199680"/>
            <a:ext cx="35052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b="0" dirty="0" smtClean="0">
                <a:solidFill>
                  <a:srgbClr val="063DE8"/>
                </a:solidFill>
              </a:rPr>
              <a:t> Experimental data (symbols)</a:t>
            </a:r>
          </a:p>
          <a:p>
            <a:pPr>
              <a:buFont typeface="Arial" pitchFamily="34" charset="0"/>
              <a:buChar char="•"/>
            </a:pPr>
            <a:r>
              <a:rPr lang="en-US" sz="2000" b="0" dirty="0" smtClean="0">
                <a:solidFill>
                  <a:srgbClr val="063DE8"/>
                </a:solidFill>
              </a:rPr>
              <a:t> 1-Reflectivity</a:t>
            </a:r>
          </a:p>
          <a:p>
            <a:pPr lvl="1">
              <a:buFont typeface="Arial" pitchFamily="34" charset="0"/>
              <a:buChar char="•"/>
            </a:pPr>
            <a:r>
              <a:rPr lang="en-US" sz="2000" b="0" dirty="0" smtClean="0">
                <a:solidFill>
                  <a:srgbClr val="063DE8"/>
                </a:solidFill>
              </a:rPr>
              <a:t> Calibration check</a:t>
            </a:r>
          </a:p>
          <a:p>
            <a:pPr lvl="1"/>
            <a:endParaRPr lang="en-US" sz="2000" b="0" dirty="0" smtClean="0">
              <a:solidFill>
                <a:srgbClr val="063DE8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sz="2000" b="0" dirty="0" smtClean="0">
              <a:solidFill>
                <a:srgbClr val="063DE8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000" b="0" dirty="0" smtClean="0">
                <a:solidFill>
                  <a:srgbClr val="063DE8"/>
                </a:solidFill>
              </a:rPr>
              <a:t>Theoretical model</a:t>
            </a:r>
          </a:p>
          <a:p>
            <a:r>
              <a:rPr lang="en-US" b="0" dirty="0" smtClean="0">
                <a:solidFill>
                  <a:srgbClr val="063DE8"/>
                </a:solidFill>
              </a:rPr>
              <a:t>D.E. Groom </a:t>
            </a:r>
            <a:r>
              <a:rPr lang="en-US" b="0" i="1" dirty="0" smtClean="0">
                <a:solidFill>
                  <a:srgbClr val="063DE8"/>
                </a:solidFill>
              </a:rPr>
              <a:t>et al</a:t>
            </a:r>
            <a:r>
              <a:rPr lang="en-US" b="0" dirty="0" smtClean="0">
                <a:solidFill>
                  <a:srgbClr val="063DE8"/>
                </a:solidFill>
              </a:rPr>
              <a:t>, “Quantum efficiency of a back-illuminated CCD imager – an optical approach,” </a:t>
            </a:r>
            <a:r>
              <a:rPr lang="en-US" b="0" i="1" dirty="0" smtClean="0">
                <a:solidFill>
                  <a:srgbClr val="063DE8"/>
                </a:solidFill>
              </a:rPr>
              <a:t>Proc. SPIE</a:t>
            </a:r>
            <a:r>
              <a:rPr lang="en-US" b="0" dirty="0" smtClean="0">
                <a:solidFill>
                  <a:srgbClr val="063DE8"/>
                </a:solidFill>
              </a:rPr>
              <a:t>, </a:t>
            </a:r>
            <a:r>
              <a:rPr lang="en-US" dirty="0" smtClean="0">
                <a:solidFill>
                  <a:srgbClr val="063DE8"/>
                </a:solidFill>
              </a:rPr>
              <a:t>3649</a:t>
            </a:r>
            <a:r>
              <a:rPr lang="en-US" b="0" dirty="0" smtClean="0">
                <a:solidFill>
                  <a:srgbClr val="063DE8"/>
                </a:solidFill>
              </a:rPr>
              <a:t>, 80-90, 1999.</a:t>
            </a:r>
          </a:p>
          <a:p>
            <a:endParaRPr lang="en-US" sz="2000" b="0" dirty="0" smtClean="0">
              <a:solidFill>
                <a:srgbClr val="063DE8"/>
              </a:solidFill>
            </a:endParaRPr>
          </a:p>
          <a:p>
            <a:r>
              <a:rPr lang="en-US" sz="2000" b="0" dirty="0" smtClean="0">
                <a:solidFill>
                  <a:srgbClr val="063DE8"/>
                </a:solidFill>
              </a:rPr>
              <a:t>Treats silicon substrate as a thin film with QE = Absorption in silicon substrate</a:t>
            </a:r>
          </a:p>
          <a:p>
            <a:endParaRPr lang="en-US" sz="2000" b="0" dirty="0" smtClean="0">
              <a:solidFill>
                <a:srgbClr val="063DE8"/>
              </a:solidFill>
            </a:endParaRPr>
          </a:p>
          <a:p>
            <a:r>
              <a:rPr lang="en-US" sz="2000" b="0" dirty="0" smtClean="0">
                <a:solidFill>
                  <a:srgbClr val="063DE8"/>
                </a:solidFill>
              </a:rPr>
              <a:t>Models absorption in the ISDP layer (dominant loss in blue) using the SOPRA Sipoly10 </a:t>
            </a:r>
            <a:r>
              <a:rPr lang="en-US" sz="2000" b="0" dirty="0" err="1" smtClean="0">
                <a:solidFill>
                  <a:srgbClr val="063DE8"/>
                </a:solidFill>
              </a:rPr>
              <a:t>n,k</a:t>
            </a:r>
            <a:r>
              <a:rPr lang="en-US" sz="2000" b="0" dirty="0" smtClean="0">
                <a:solidFill>
                  <a:srgbClr val="063DE8"/>
                </a:solidFill>
              </a:rPr>
              <a:t> values (10% amorphous silicon)</a:t>
            </a:r>
          </a:p>
        </p:txBody>
      </p:sp>
      <p:graphicFrame>
        <p:nvGraphicFramePr>
          <p:cNvPr id="499714" name="Object 2"/>
          <p:cNvGraphicFramePr>
            <a:graphicFrameLocks noChangeAspect="1"/>
          </p:cNvGraphicFramePr>
          <p:nvPr/>
        </p:nvGraphicFramePr>
        <p:xfrm>
          <a:off x="6912875" y="2290465"/>
          <a:ext cx="1444625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9716" name="Equation" r:id="rId4" imgW="888840" imgH="203040" progId="Equation.3">
                  <p:embed/>
                </p:oleObj>
              </mc:Choice>
              <mc:Fallback>
                <p:oleObj name="Equation" r:id="rId4" imgW="888840" imgH="2030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12875" y="2290465"/>
                        <a:ext cx="1444625" cy="330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316" name="Picture 4" descr="C:\Users\seholland\Documents\Talks\2013 SDW\Figures\Don figures for SDW 2013\tiff files\ISDP10_30ZrO2_25SiO2_2.tif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1999" y="1225296"/>
            <a:ext cx="6137686" cy="4782312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173037"/>
            <a:ext cx="6745288" cy="741363"/>
          </a:xfrm>
        </p:spPr>
        <p:txBody>
          <a:bodyPr/>
          <a:lstStyle/>
          <a:p>
            <a:r>
              <a:rPr lang="en-US" sz="2400" dirty="0" smtClean="0"/>
              <a:t>Preliminary QE – 10 nm ISDP with ZrO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/SiO</a:t>
            </a:r>
            <a:r>
              <a:rPr lang="en-US" sz="2400" baseline="-25000" dirty="0" smtClean="0"/>
              <a:t>2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6096000" y="1238085"/>
            <a:ext cx="3505200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 smtClean="0">
                <a:solidFill>
                  <a:srgbClr val="063DE8"/>
                </a:solidFill>
              </a:rPr>
              <a:t>UV enhanced AR coating v2</a:t>
            </a:r>
          </a:p>
          <a:p>
            <a:pPr lvl="1"/>
            <a:r>
              <a:rPr lang="en-US" sz="2000" b="0" dirty="0" smtClean="0">
                <a:solidFill>
                  <a:srgbClr val="063DE8"/>
                </a:solidFill>
              </a:rPr>
              <a:t> 30 nm ZrO</a:t>
            </a:r>
            <a:r>
              <a:rPr lang="en-US" sz="2000" b="0" baseline="-25000" dirty="0" smtClean="0">
                <a:solidFill>
                  <a:srgbClr val="063DE8"/>
                </a:solidFill>
              </a:rPr>
              <a:t>2</a:t>
            </a:r>
          </a:p>
          <a:p>
            <a:pPr lvl="1"/>
            <a:r>
              <a:rPr lang="en-US" sz="2000" b="0" dirty="0" smtClean="0">
                <a:solidFill>
                  <a:srgbClr val="063DE8"/>
                </a:solidFill>
              </a:rPr>
              <a:t> 25 nm SiO</a:t>
            </a:r>
            <a:r>
              <a:rPr lang="en-US" sz="2000" b="0" baseline="-25000" dirty="0" smtClean="0">
                <a:solidFill>
                  <a:srgbClr val="063DE8"/>
                </a:solidFill>
              </a:rPr>
              <a:t>2</a:t>
            </a:r>
          </a:p>
          <a:p>
            <a:pPr lvl="1"/>
            <a:endParaRPr lang="en-US" sz="2000" b="0" baseline="-25000" dirty="0" smtClean="0">
              <a:solidFill>
                <a:srgbClr val="063DE8"/>
              </a:solidFill>
            </a:endParaRPr>
          </a:p>
          <a:p>
            <a:pPr lvl="1"/>
            <a:r>
              <a:rPr lang="en-US" sz="2000" b="0" dirty="0" smtClean="0">
                <a:solidFill>
                  <a:srgbClr val="063DE8"/>
                </a:solidFill>
              </a:rPr>
              <a:t>10 nm ISDP </a:t>
            </a:r>
          </a:p>
          <a:p>
            <a:endParaRPr lang="en-US" sz="2000" b="0" dirty="0" smtClean="0">
              <a:solidFill>
                <a:srgbClr val="063DE8"/>
              </a:solidFill>
            </a:endParaRPr>
          </a:p>
          <a:p>
            <a:endParaRPr lang="en-US" sz="2000" b="0" dirty="0" smtClean="0">
              <a:solidFill>
                <a:srgbClr val="063DE8"/>
              </a:solidFill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7373735" y="4809750"/>
            <a:ext cx="844910" cy="30724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hlink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268" name="Picture 4" descr="C:\Users\seholland\Documents\Talks\2013 SDW\Figures\Don figures for SDW 2013\tiff files\stdAR_3.tif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" y="1238085"/>
            <a:ext cx="6103620" cy="482346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173037"/>
            <a:ext cx="6745288" cy="741363"/>
          </a:xfrm>
        </p:spPr>
        <p:txBody>
          <a:bodyPr/>
          <a:lstStyle/>
          <a:p>
            <a:r>
              <a:rPr lang="en-US" dirty="0" smtClean="0"/>
              <a:t>Quantum efficiency – standard ISDP/AR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096000" y="1238085"/>
            <a:ext cx="3505200" cy="4503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2000" b="0" dirty="0" smtClean="0">
                <a:solidFill>
                  <a:srgbClr val="063DE8"/>
                </a:solidFill>
              </a:rPr>
              <a:t>Standard AR coating</a:t>
            </a:r>
          </a:p>
          <a:p>
            <a:pPr lvl="1"/>
            <a:r>
              <a:rPr lang="en-US" sz="2000" b="0" dirty="0" smtClean="0">
                <a:solidFill>
                  <a:srgbClr val="063DE8"/>
                </a:solidFill>
              </a:rPr>
              <a:t> 55 nm ITO</a:t>
            </a:r>
            <a:endParaRPr lang="en-US" sz="2000" b="0" baseline="-25000" dirty="0" smtClean="0">
              <a:solidFill>
                <a:srgbClr val="063DE8"/>
              </a:solidFill>
            </a:endParaRPr>
          </a:p>
          <a:p>
            <a:pPr lvl="1"/>
            <a:r>
              <a:rPr lang="en-US" sz="2000" b="0" dirty="0" smtClean="0">
                <a:solidFill>
                  <a:srgbClr val="063DE8"/>
                </a:solidFill>
              </a:rPr>
              <a:t> 80 nm SiO</a:t>
            </a:r>
            <a:r>
              <a:rPr lang="en-US" sz="2000" b="0" baseline="-25000" dirty="0" smtClean="0">
                <a:solidFill>
                  <a:srgbClr val="063DE8"/>
                </a:solidFill>
              </a:rPr>
              <a:t>2</a:t>
            </a:r>
          </a:p>
          <a:p>
            <a:pPr lvl="1"/>
            <a:endParaRPr lang="en-US" sz="2000" b="0" baseline="-25000" dirty="0" smtClean="0">
              <a:solidFill>
                <a:srgbClr val="063DE8"/>
              </a:solidFill>
            </a:endParaRPr>
          </a:p>
          <a:p>
            <a:pPr lvl="1"/>
            <a:r>
              <a:rPr lang="en-US" sz="2000" b="0" dirty="0" smtClean="0">
                <a:solidFill>
                  <a:srgbClr val="063DE8"/>
                </a:solidFill>
              </a:rPr>
              <a:t>25 nm ISDP</a:t>
            </a:r>
          </a:p>
          <a:p>
            <a:pPr lvl="1"/>
            <a:endParaRPr lang="en-US" sz="2000" b="0" dirty="0" smtClean="0">
              <a:solidFill>
                <a:srgbClr val="063DE8"/>
              </a:solidFill>
            </a:endParaRPr>
          </a:p>
          <a:p>
            <a:pPr lvl="1"/>
            <a:endParaRPr lang="en-US" sz="2000" b="0" baseline="-25000" dirty="0" smtClean="0">
              <a:solidFill>
                <a:srgbClr val="063DE8"/>
              </a:solidFill>
            </a:endParaRPr>
          </a:p>
          <a:p>
            <a:r>
              <a:rPr lang="en-US" sz="2000" b="0" dirty="0" smtClean="0">
                <a:solidFill>
                  <a:srgbClr val="063DE8"/>
                </a:solidFill>
              </a:rPr>
              <a:t>200 µm thick, </a:t>
            </a:r>
            <a:r>
              <a:rPr lang="en-US" sz="2000" b="0" dirty="0" err="1" smtClean="0">
                <a:solidFill>
                  <a:srgbClr val="063DE8"/>
                </a:solidFill>
              </a:rPr>
              <a:t>Vsub</a:t>
            </a:r>
            <a:r>
              <a:rPr lang="en-US" sz="2000" b="0" dirty="0" smtClean="0">
                <a:solidFill>
                  <a:srgbClr val="063DE8"/>
                </a:solidFill>
              </a:rPr>
              <a:t> = 50V</a:t>
            </a:r>
          </a:p>
          <a:p>
            <a:endParaRPr lang="en-US" sz="2000" b="0" dirty="0" smtClean="0">
              <a:solidFill>
                <a:srgbClr val="063DE8"/>
              </a:solidFill>
            </a:endParaRPr>
          </a:p>
          <a:p>
            <a:endParaRPr lang="en-US" sz="2000" b="0" dirty="0" smtClean="0">
              <a:solidFill>
                <a:srgbClr val="063DE8"/>
              </a:solidFill>
            </a:endParaRPr>
          </a:p>
          <a:p>
            <a:r>
              <a:rPr lang="en-US" sz="2000" b="0" dirty="0" smtClean="0">
                <a:solidFill>
                  <a:srgbClr val="063DE8"/>
                </a:solidFill>
                <a:latin typeface="+mj-lt"/>
                <a:cs typeface="Calibri"/>
              </a:rPr>
              <a:t>Δ(1-R, QE) at long wavelengths due to absorption in the ITO </a:t>
            </a:r>
            <a:endParaRPr lang="en-US" sz="2000" b="0" dirty="0" smtClean="0">
              <a:solidFill>
                <a:srgbClr val="063DE8"/>
              </a:solidFill>
              <a:latin typeface="+mj-lt"/>
            </a:endParaRPr>
          </a:p>
          <a:p>
            <a:pPr marL="0" lvl="1"/>
            <a:endParaRPr lang="en-US" sz="2000" b="0" dirty="0" smtClean="0">
              <a:solidFill>
                <a:srgbClr val="063DE8"/>
              </a:solidFill>
            </a:endParaRPr>
          </a:p>
          <a:p>
            <a:pPr marL="0" lvl="1"/>
            <a:r>
              <a:rPr lang="en-US" sz="2000" b="0" dirty="0" smtClean="0">
                <a:solidFill>
                  <a:srgbClr val="063DE8"/>
                </a:solidFill>
              </a:rPr>
              <a:t> </a:t>
            </a:r>
          </a:p>
          <a:p>
            <a:endParaRPr lang="en-US" sz="2000" b="0" dirty="0" smtClean="0">
              <a:solidFill>
                <a:srgbClr val="063DE8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8691" name="Picture 3" descr="C:\Users\seholland\Documents\Talks\2013 SDW\Figures\Don figures for SDW 2013\tiff files\stdAR_10-30-25AR.tif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" y="1143000"/>
            <a:ext cx="6011839" cy="4965192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173037"/>
            <a:ext cx="6745288" cy="741363"/>
          </a:xfrm>
        </p:spPr>
        <p:txBody>
          <a:bodyPr/>
          <a:lstStyle/>
          <a:p>
            <a:r>
              <a:rPr lang="en-US" dirty="0" smtClean="0"/>
              <a:t>Quantum efficiency – UV </a:t>
            </a:r>
            <a:r>
              <a:rPr lang="en-US" dirty="0" err="1" smtClean="0"/>
              <a:t>vs</a:t>
            </a:r>
            <a:r>
              <a:rPr lang="en-US" dirty="0" smtClean="0"/>
              <a:t> standard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096000" y="1277628"/>
            <a:ext cx="3505200" cy="5221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 smtClean="0">
                <a:solidFill>
                  <a:srgbClr val="063DE8"/>
                </a:solidFill>
              </a:rPr>
              <a:t>UV versus standard coating</a:t>
            </a:r>
          </a:p>
          <a:p>
            <a:pPr marL="0" lvl="1"/>
            <a:endParaRPr lang="en-US" sz="2000" b="0" dirty="0" smtClean="0">
              <a:solidFill>
                <a:srgbClr val="063DE8"/>
              </a:solidFill>
            </a:endParaRPr>
          </a:p>
          <a:p>
            <a:pPr marL="0" lvl="1"/>
            <a:r>
              <a:rPr lang="en-US" sz="2000" b="0" dirty="0" smtClean="0">
                <a:solidFill>
                  <a:srgbClr val="063DE8"/>
                </a:solidFill>
              </a:rPr>
              <a:t>Standard coating (25 nm ISDP)</a:t>
            </a:r>
          </a:p>
          <a:p>
            <a:pPr lvl="1"/>
            <a:r>
              <a:rPr lang="en-US" sz="2000" b="0" dirty="0" smtClean="0">
                <a:solidFill>
                  <a:srgbClr val="063DE8"/>
                </a:solidFill>
              </a:rPr>
              <a:t>55 nm ITO</a:t>
            </a:r>
            <a:endParaRPr lang="en-US" sz="2000" b="0" baseline="-25000" dirty="0" smtClean="0">
              <a:solidFill>
                <a:srgbClr val="063DE8"/>
              </a:solidFill>
            </a:endParaRPr>
          </a:p>
          <a:p>
            <a:pPr lvl="1"/>
            <a:r>
              <a:rPr lang="en-US" sz="2000" b="0" dirty="0" smtClean="0">
                <a:solidFill>
                  <a:srgbClr val="063DE8"/>
                </a:solidFill>
              </a:rPr>
              <a:t> 80 nm SiO</a:t>
            </a:r>
            <a:r>
              <a:rPr lang="en-US" sz="2000" b="0" baseline="-25000" dirty="0" smtClean="0">
                <a:solidFill>
                  <a:srgbClr val="063DE8"/>
                </a:solidFill>
              </a:rPr>
              <a:t>2</a:t>
            </a:r>
          </a:p>
          <a:p>
            <a:pPr marL="0" lvl="1"/>
            <a:endParaRPr lang="en-US" sz="2000" b="0" dirty="0" smtClean="0">
              <a:solidFill>
                <a:srgbClr val="063DE8"/>
              </a:solidFill>
            </a:endParaRPr>
          </a:p>
          <a:p>
            <a:pPr marL="0" lvl="1"/>
            <a:r>
              <a:rPr lang="en-US" sz="2000" b="0" dirty="0" smtClean="0">
                <a:solidFill>
                  <a:srgbClr val="063DE8"/>
                </a:solidFill>
              </a:rPr>
              <a:t>UV coating (10 nm ISDP)</a:t>
            </a:r>
          </a:p>
          <a:p>
            <a:pPr lvl="1"/>
            <a:r>
              <a:rPr lang="en-US" sz="2000" b="0" dirty="0" smtClean="0">
                <a:solidFill>
                  <a:srgbClr val="063DE8"/>
                </a:solidFill>
              </a:rPr>
              <a:t>30 nm ZrO2</a:t>
            </a:r>
            <a:endParaRPr lang="en-US" sz="2000" b="0" baseline="-25000" dirty="0" smtClean="0">
              <a:solidFill>
                <a:srgbClr val="063DE8"/>
              </a:solidFill>
            </a:endParaRPr>
          </a:p>
          <a:p>
            <a:pPr lvl="1"/>
            <a:r>
              <a:rPr lang="en-US" sz="2000" b="0" dirty="0" smtClean="0">
                <a:solidFill>
                  <a:srgbClr val="063DE8"/>
                </a:solidFill>
              </a:rPr>
              <a:t>25 nm SiO</a:t>
            </a:r>
            <a:r>
              <a:rPr lang="en-US" sz="2000" b="0" baseline="-25000" dirty="0" smtClean="0">
                <a:solidFill>
                  <a:srgbClr val="063DE8"/>
                </a:solidFill>
              </a:rPr>
              <a:t>2</a:t>
            </a:r>
          </a:p>
          <a:p>
            <a:pPr marL="0" lvl="1"/>
            <a:endParaRPr lang="en-US" sz="2000" b="0" dirty="0" smtClean="0">
              <a:solidFill>
                <a:srgbClr val="063DE8"/>
              </a:solidFill>
            </a:endParaRPr>
          </a:p>
          <a:p>
            <a:pPr marL="0" lvl="1"/>
            <a:r>
              <a:rPr lang="en-US" sz="2000" b="0" dirty="0" smtClean="0">
                <a:solidFill>
                  <a:srgbClr val="063DE8"/>
                </a:solidFill>
              </a:rPr>
              <a:t>200 µm thick, </a:t>
            </a:r>
            <a:r>
              <a:rPr lang="en-US" sz="2000" b="0" dirty="0" err="1" smtClean="0">
                <a:solidFill>
                  <a:srgbClr val="063DE8"/>
                </a:solidFill>
              </a:rPr>
              <a:t>Vsub</a:t>
            </a:r>
            <a:r>
              <a:rPr lang="en-US" sz="2000" b="0" dirty="0" smtClean="0">
                <a:solidFill>
                  <a:srgbClr val="063DE8"/>
                </a:solidFill>
              </a:rPr>
              <a:t> = 50V</a:t>
            </a:r>
          </a:p>
          <a:p>
            <a:pPr marL="0" lvl="1"/>
            <a:endParaRPr lang="en-US" sz="2000" b="0" dirty="0" smtClean="0">
              <a:solidFill>
                <a:srgbClr val="063DE8"/>
              </a:solidFill>
            </a:endParaRPr>
          </a:p>
          <a:p>
            <a:pPr lvl="1"/>
            <a:r>
              <a:rPr lang="en-US" sz="2000" b="0" dirty="0" smtClean="0">
                <a:solidFill>
                  <a:srgbClr val="063DE8"/>
                </a:solidFill>
              </a:rPr>
              <a:t> </a:t>
            </a:r>
            <a:endParaRPr lang="en-US" sz="2000" b="0" baseline="-25000" dirty="0" smtClean="0">
              <a:solidFill>
                <a:srgbClr val="063DE8"/>
              </a:solidFill>
            </a:endParaRPr>
          </a:p>
          <a:p>
            <a:pPr lvl="1"/>
            <a:endParaRPr lang="en-US" sz="2000" b="0" baseline="-25000" dirty="0" smtClean="0">
              <a:solidFill>
                <a:srgbClr val="063DE8"/>
              </a:solidFill>
            </a:endParaRPr>
          </a:p>
          <a:p>
            <a:pPr lvl="1"/>
            <a:endParaRPr lang="en-US" sz="2000" b="0" dirty="0" smtClean="0">
              <a:solidFill>
                <a:srgbClr val="063DE8"/>
              </a:solidFill>
            </a:endParaRPr>
          </a:p>
          <a:p>
            <a:endParaRPr lang="en-US" sz="2000" b="0" dirty="0" smtClean="0">
              <a:solidFill>
                <a:srgbClr val="063DE8"/>
              </a:solidFill>
            </a:endParaRPr>
          </a:p>
          <a:p>
            <a:endParaRPr lang="en-US" sz="2000" b="0" dirty="0" smtClean="0">
              <a:solidFill>
                <a:srgbClr val="063DE8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173037"/>
            <a:ext cx="6745288" cy="741363"/>
          </a:xfrm>
        </p:spPr>
        <p:txBody>
          <a:bodyPr/>
          <a:lstStyle/>
          <a:p>
            <a:r>
              <a:rPr lang="en-US" sz="3200" dirty="0" smtClean="0"/>
              <a:t>Future efforts – broadband coatings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6096000" y="1199680"/>
            <a:ext cx="35052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 smtClean="0">
                <a:solidFill>
                  <a:srgbClr val="063DE8"/>
                </a:solidFill>
              </a:rPr>
              <a:t>Calculated broadband coating QE compared to standard coating with 25 nm ISDP</a:t>
            </a:r>
          </a:p>
          <a:p>
            <a:endParaRPr lang="en-US" sz="2000" b="0" dirty="0" smtClean="0">
              <a:solidFill>
                <a:srgbClr val="063DE8"/>
              </a:solidFill>
            </a:endParaRPr>
          </a:p>
          <a:p>
            <a:pPr marL="0" lvl="1"/>
            <a:r>
              <a:rPr lang="en-US" sz="2000" b="0" dirty="0" smtClean="0">
                <a:solidFill>
                  <a:srgbClr val="063DE8"/>
                </a:solidFill>
              </a:rPr>
              <a:t>Broadband AR coating</a:t>
            </a:r>
          </a:p>
          <a:p>
            <a:pPr lvl="1"/>
            <a:r>
              <a:rPr lang="en-US" sz="2000" b="0" dirty="0" smtClean="0">
                <a:solidFill>
                  <a:srgbClr val="063DE8"/>
                </a:solidFill>
              </a:rPr>
              <a:t> 53 nm ZrO</a:t>
            </a:r>
            <a:r>
              <a:rPr lang="en-US" sz="2000" b="0" baseline="-25000" dirty="0" smtClean="0">
                <a:solidFill>
                  <a:srgbClr val="063DE8"/>
                </a:solidFill>
              </a:rPr>
              <a:t>2</a:t>
            </a:r>
          </a:p>
          <a:p>
            <a:pPr lvl="1"/>
            <a:r>
              <a:rPr lang="en-US" sz="2000" b="0" dirty="0" smtClean="0">
                <a:solidFill>
                  <a:srgbClr val="063DE8"/>
                </a:solidFill>
              </a:rPr>
              <a:t> 87 nm SiO</a:t>
            </a:r>
            <a:r>
              <a:rPr lang="en-US" sz="2000" b="0" baseline="-25000" dirty="0" smtClean="0">
                <a:solidFill>
                  <a:srgbClr val="063DE8"/>
                </a:solidFill>
              </a:rPr>
              <a:t>2</a:t>
            </a:r>
            <a:endParaRPr lang="en-US" sz="2000" b="0" dirty="0" smtClean="0">
              <a:solidFill>
                <a:srgbClr val="063DE8"/>
              </a:solidFill>
            </a:endParaRPr>
          </a:p>
          <a:p>
            <a:endParaRPr lang="en-US" sz="2000" b="0" dirty="0" smtClean="0">
              <a:solidFill>
                <a:srgbClr val="063DE8"/>
              </a:solidFill>
            </a:endParaRPr>
          </a:p>
          <a:p>
            <a:r>
              <a:rPr lang="en-US" sz="2000" b="0" dirty="0" smtClean="0">
                <a:solidFill>
                  <a:srgbClr val="063DE8"/>
                </a:solidFill>
              </a:rPr>
              <a:t>10 nm ISDP assumed for broadband coating</a:t>
            </a:r>
          </a:p>
          <a:p>
            <a:endParaRPr lang="en-US" sz="2000" b="0" dirty="0" smtClean="0">
              <a:solidFill>
                <a:srgbClr val="063DE8"/>
              </a:solidFill>
            </a:endParaRPr>
          </a:p>
          <a:p>
            <a:r>
              <a:rPr lang="en-US" sz="2000" b="0" dirty="0" smtClean="0">
                <a:solidFill>
                  <a:srgbClr val="063DE8"/>
                </a:solidFill>
              </a:rPr>
              <a:t>Higher red response expected due to larger index at red wavelengths (ZrO</a:t>
            </a:r>
            <a:r>
              <a:rPr lang="en-US" sz="2000" b="0" baseline="-25000" dirty="0" smtClean="0">
                <a:solidFill>
                  <a:srgbClr val="063DE8"/>
                </a:solidFill>
              </a:rPr>
              <a:t>2</a:t>
            </a:r>
            <a:r>
              <a:rPr lang="en-US" sz="2000" b="0" dirty="0" smtClean="0">
                <a:solidFill>
                  <a:srgbClr val="063DE8"/>
                </a:solidFill>
              </a:rPr>
              <a:t> </a:t>
            </a:r>
            <a:r>
              <a:rPr lang="en-US" sz="2000" b="0" dirty="0" err="1" smtClean="0">
                <a:solidFill>
                  <a:srgbClr val="063DE8"/>
                </a:solidFill>
              </a:rPr>
              <a:t>vs</a:t>
            </a:r>
            <a:r>
              <a:rPr lang="en-US" sz="2000" b="0" dirty="0" smtClean="0">
                <a:solidFill>
                  <a:srgbClr val="063DE8"/>
                </a:solidFill>
              </a:rPr>
              <a:t> ITO)</a:t>
            </a:r>
          </a:p>
          <a:p>
            <a:endParaRPr lang="en-US" sz="2000" b="0" dirty="0" smtClean="0">
              <a:solidFill>
                <a:srgbClr val="063DE8"/>
              </a:solidFill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4685385" y="1775755"/>
            <a:ext cx="998530" cy="34564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hlink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4723790" y="2082995"/>
            <a:ext cx="998530" cy="34564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hlink"/>
              </a:solidFill>
              <a:effectLst/>
              <a:latin typeface="Times New Roman" pitchFamily="18" charset="0"/>
            </a:endParaRPr>
          </a:p>
        </p:txBody>
      </p:sp>
      <p:pic>
        <p:nvPicPr>
          <p:cNvPr id="399366" name="Picture 6" descr="C:\Users\seholland\Documents\Talks\2013 SDW\Figures\Don figures for SDW 2013\tiff files\stdAR_4-1.tif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1610" y="1225296"/>
            <a:ext cx="6007005" cy="4782312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96837"/>
            <a:ext cx="6745288" cy="741363"/>
          </a:xfrm>
        </p:spPr>
        <p:txBody>
          <a:bodyPr/>
          <a:lstStyle/>
          <a:p>
            <a:r>
              <a:rPr lang="en-US" sz="3200" dirty="0" smtClean="0"/>
              <a:t>Summary – Future projects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0387" y="1161275"/>
            <a:ext cx="9040813" cy="6001525"/>
          </a:xfrm>
        </p:spPr>
        <p:txBody>
          <a:bodyPr/>
          <a:lstStyle/>
          <a:p>
            <a:pPr>
              <a:buFont typeface="Arial" pitchFamily="34" charset="0"/>
              <a:buChar char="•"/>
              <a:defRPr/>
            </a:pPr>
            <a:r>
              <a:rPr lang="en-US" sz="3200" b="0" dirty="0" smtClean="0">
                <a:solidFill>
                  <a:srgbClr val="063DE8"/>
                </a:solidFill>
              </a:rPr>
              <a:t>DESI – Dark Energy Spectroscopic Instrument</a:t>
            </a:r>
          </a:p>
          <a:p>
            <a:pPr marL="762000" lvl="1" indent="-361950">
              <a:buFont typeface="Arial" pitchFamily="34" charset="0"/>
              <a:buChar char="•"/>
              <a:defRPr/>
            </a:pPr>
            <a:r>
              <a:rPr lang="en-US" sz="2800" b="0" dirty="0" smtClean="0">
                <a:solidFill>
                  <a:srgbClr val="063DE8"/>
                </a:solidFill>
              </a:rPr>
              <a:t>30 spectrographs (4k x 4k, 15µm pixel)</a:t>
            </a:r>
          </a:p>
          <a:p>
            <a:pPr marL="1184275" lvl="2" indent="-361950">
              <a:buFont typeface="Arial" pitchFamily="34" charset="0"/>
              <a:buChar char="•"/>
              <a:defRPr/>
            </a:pPr>
            <a:r>
              <a:rPr lang="en-US" sz="2800" b="0" dirty="0" smtClean="0">
                <a:solidFill>
                  <a:srgbClr val="063DE8"/>
                </a:solidFill>
              </a:rPr>
              <a:t>CCD area comparable to </a:t>
            </a:r>
            <a:r>
              <a:rPr lang="en-US" sz="2800" b="0" dirty="0" err="1" smtClean="0">
                <a:solidFill>
                  <a:srgbClr val="063DE8"/>
                </a:solidFill>
              </a:rPr>
              <a:t>DECam</a:t>
            </a:r>
            <a:endParaRPr lang="en-US" sz="2800" b="0" dirty="0" smtClean="0">
              <a:solidFill>
                <a:srgbClr val="063DE8"/>
              </a:solidFill>
            </a:endParaRPr>
          </a:p>
          <a:p>
            <a:pPr marL="762000" lvl="1" indent="-361950">
              <a:buFont typeface="Arial" pitchFamily="34" charset="0"/>
              <a:buChar char="•"/>
              <a:defRPr/>
            </a:pPr>
            <a:r>
              <a:rPr lang="en-US" sz="2800" b="0" dirty="0" smtClean="0">
                <a:solidFill>
                  <a:srgbClr val="063DE8"/>
                </a:solidFill>
              </a:rPr>
              <a:t>To be installed on </a:t>
            </a:r>
            <a:r>
              <a:rPr lang="en-US" sz="2800" b="0" dirty="0" err="1" smtClean="0">
                <a:solidFill>
                  <a:srgbClr val="063DE8"/>
                </a:solidFill>
              </a:rPr>
              <a:t>Mayall</a:t>
            </a:r>
            <a:r>
              <a:rPr lang="en-US" sz="2800" b="0" dirty="0" smtClean="0">
                <a:solidFill>
                  <a:srgbClr val="063DE8"/>
                </a:solidFill>
              </a:rPr>
              <a:t> Telescope (Tucson, </a:t>
            </a:r>
            <a:r>
              <a:rPr lang="en-US" sz="2800" b="0" dirty="0" err="1" smtClean="0">
                <a:solidFill>
                  <a:srgbClr val="063DE8"/>
                </a:solidFill>
              </a:rPr>
              <a:t>Az</a:t>
            </a:r>
            <a:r>
              <a:rPr lang="en-US" sz="2800" b="0" dirty="0" smtClean="0">
                <a:solidFill>
                  <a:srgbClr val="063DE8"/>
                </a:solidFill>
              </a:rPr>
              <a:t>) NOAO)</a:t>
            </a:r>
          </a:p>
        </p:txBody>
      </p:sp>
      <p:pic>
        <p:nvPicPr>
          <p:cNvPr id="47104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9860" y="3323100"/>
            <a:ext cx="8220075" cy="379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07215" y="2428640"/>
            <a:ext cx="88158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rgbClr val="063DE8"/>
                </a:solidFill>
              </a:rPr>
              <a:t>Thank you for your attention</a:t>
            </a:r>
            <a:endParaRPr lang="en-US" sz="5400" dirty="0">
              <a:solidFill>
                <a:srgbClr val="063DE8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96837"/>
            <a:ext cx="6745288" cy="741363"/>
          </a:xfrm>
        </p:spPr>
        <p:txBody>
          <a:bodyPr/>
          <a:lstStyle/>
          <a:p>
            <a:r>
              <a:rPr lang="en-US" sz="3200" dirty="0" smtClean="0"/>
              <a:t>Introduction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0388" y="930845"/>
            <a:ext cx="8420100" cy="5984875"/>
          </a:xfrm>
        </p:spPr>
        <p:txBody>
          <a:bodyPr/>
          <a:lstStyle/>
          <a:p>
            <a:r>
              <a:rPr lang="en-US" sz="3200" b="0" dirty="0" smtClean="0">
                <a:solidFill>
                  <a:srgbClr val="063DE8"/>
                </a:solidFill>
              </a:rPr>
              <a:t>Major results since 2009 SDW (cont’)</a:t>
            </a:r>
          </a:p>
          <a:p>
            <a:pPr lvl="1"/>
            <a:r>
              <a:rPr lang="en-US" sz="2400" b="0" dirty="0" smtClean="0">
                <a:solidFill>
                  <a:srgbClr val="063DE8"/>
                </a:solidFill>
              </a:rPr>
              <a:t>R&amp;D efforts to improve noise, readout speed and QE</a:t>
            </a:r>
          </a:p>
        </p:txBody>
      </p:sp>
      <p:pic>
        <p:nvPicPr>
          <p:cNvPr id="9" name="Picture 8" descr="XBD201006-00684.png"/>
          <p:cNvPicPr>
            <a:picLocks noChangeAspect="1"/>
          </p:cNvPicPr>
          <p:nvPr/>
        </p:nvPicPr>
        <p:blipFill>
          <a:blip r:embed="rId2" cstate="print"/>
          <a:srcRect l="8963" t="11143" r="19046" b="5571"/>
          <a:stretch>
            <a:fillRect/>
          </a:stretch>
        </p:blipFill>
        <p:spPr bwMode="auto">
          <a:xfrm>
            <a:off x="442542" y="2119403"/>
            <a:ext cx="2520757" cy="2344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nnsa.png.tif"/>
          <p:cNvPicPr>
            <a:picLocks noChangeAspect="1"/>
          </p:cNvPicPr>
          <p:nvPr/>
        </p:nvPicPr>
        <p:blipFill>
          <a:blip r:embed="rId3" cstate="print"/>
          <a:srcRect l="8345" t="5280" r="6259"/>
          <a:stretch>
            <a:fillRect/>
          </a:stretch>
        </p:blipFill>
        <p:spPr>
          <a:xfrm>
            <a:off x="5261135" y="2006185"/>
            <a:ext cx="2548021" cy="246005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27327" y="4579320"/>
            <a:ext cx="443486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smtClean="0">
                <a:solidFill>
                  <a:srgbClr val="063DE8"/>
                </a:solidFill>
              </a:rPr>
              <a:t>Internal LBNL R&amp;D funding</a:t>
            </a:r>
          </a:p>
          <a:p>
            <a:endParaRPr lang="en-US" sz="1800" b="0" dirty="0" smtClean="0">
              <a:solidFill>
                <a:srgbClr val="063DE8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1800" b="0" dirty="0" smtClean="0">
                <a:solidFill>
                  <a:srgbClr val="063DE8"/>
                </a:solidFill>
              </a:rPr>
              <a:t>Wafer delivery Fall 2010</a:t>
            </a:r>
          </a:p>
          <a:p>
            <a:pPr marL="341313" lvl="1" indent="115888">
              <a:buFont typeface="Arial" pitchFamily="34" charset="0"/>
              <a:buChar char="•"/>
              <a:tabLst>
                <a:tab pos="341313" algn="l"/>
              </a:tabLst>
            </a:pPr>
            <a:r>
              <a:rPr lang="en-US" sz="1800" b="0" dirty="0" smtClean="0">
                <a:solidFill>
                  <a:srgbClr val="063DE8"/>
                </a:solidFill>
              </a:rPr>
              <a:t>6 and 12 channel CCDs (10.5 µm pixels)</a:t>
            </a:r>
          </a:p>
          <a:p>
            <a:pPr marL="341313" lvl="1" indent="115888">
              <a:buFont typeface="Arial" pitchFamily="34" charset="0"/>
              <a:buChar char="•"/>
              <a:tabLst>
                <a:tab pos="341313" algn="l"/>
              </a:tabLst>
            </a:pPr>
            <a:r>
              <a:rPr lang="en-US" sz="1800" b="0" dirty="0" smtClean="0">
                <a:solidFill>
                  <a:srgbClr val="063DE8"/>
                </a:solidFill>
              </a:rPr>
              <a:t>Low noise amplifiers (buried contacts)</a:t>
            </a:r>
          </a:p>
          <a:p>
            <a:pPr marL="341313" lvl="1" indent="115888">
              <a:buFont typeface="Arial" pitchFamily="34" charset="0"/>
              <a:buChar char="•"/>
              <a:tabLst>
                <a:tab pos="341313" algn="l"/>
              </a:tabLst>
            </a:pPr>
            <a:r>
              <a:rPr lang="en-US" sz="1800" b="0" dirty="0" smtClean="0">
                <a:solidFill>
                  <a:srgbClr val="063DE8"/>
                </a:solidFill>
              </a:rPr>
              <a:t>Skipper CCD (sub-electron noise)</a:t>
            </a:r>
          </a:p>
          <a:p>
            <a:pPr marL="341313" lvl="1" indent="115888">
              <a:buFont typeface="Arial" pitchFamily="34" charset="0"/>
              <a:buChar char="•"/>
              <a:tabLst>
                <a:tab pos="341313" algn="l"/>
              </a:tabLst>
            </a:pPr>
            <a:r>
              <a:rPr lang="en-US" sz="1800" b="0" dirty="0" smtClean="0">
                <a:solidFill>
                  <a:srgbClr val="063DE8"/>
                </a:solidFill>
              </a:rPr>
              <a:t>Fast CCDs for direct x-ray detection </a:t>
            </a:r>
          </a:p>
          <a:p>
            <a:pPr marL="798513" lvl="2" indent="115888">
              <a:buFont typeface="Arial" pitchFamily="34" charset="0"/>
              <a:buChar char="•"/>
              <a:tabLst>
                <a:tab pos="341313" algn="l"/>
              </a:tabLst>
            </a:pPr>
            <a:r>
              <a:rPr lang="en-US" sz="1800" b="0" dirty="0" smtClean="0">
                <a:solidFill>
                  <a:srgbClr val="063DE8"/>
                </a:solidFill>
              </a:rPr>
              <a:t>196 amplifiers</a:t>
            </a:r>
            <a:endParaRPr lang="en-US" sz="1800" b="0" dirty="0">
              <a:solidFill>
                <a:srgbClr val="063DE8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07515" y="4579320"/>
            <a:ext cx="422487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smtClean="0">
                <a:solidFill>
                  <a:srgbClr val="063DE8"/>
                </a:solidFill>
              </a:rPr>
              <a:t>Department of Energy NNSA grant</a:t>
            </a:r>
          </a:p>
          <a:p>
            <a:endParaRPr lang="en-US" sz="1800" b="0" dirty="0" smtClean="0">
              <a:solidFill>
                <a:srgbClr val="063DE8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1800" b="0" dirty="0" smtClean="0">
                <a:solidFill>
                  <a:srgbClr val="063DE8"/>
                </a:solidFill>
              </a:rPr>
              <a:t>Wafer delivery late 2012</a:t>
            </a:r>
          </a:p>
          <a:p>
            <a:pPr marL="341313" lvl="1" indent="115888">
              <a:buFont typeface="Arial" pitchFamily="34" charset="0"/>
              <a:buChar char="•"/>
              <a:tabLst>
                <a:tab pos="341313" algn="l"/>
              </a:tabLst>
            </a:pPr>
            <a:r>
              <a:rPr lang="en-US" sz="1800" b="0" dirty="0" smtClean="0">
                <a:solidFill>
                  <a:srgbClr val="063DE8"/>
                </a:solidFill>
              </a:rPr>
              <a:t>16 channel CCDs (10.5 µm pixels)</a:t>
            </a:r>
          </a:p>
          <a:p>
            <a:pPr marL="798513" lvl="2" indent="115888">
              <a:buFont typeface="Arial" pitchFamily="34" charset="0"/>
              <a:buChar char="•"/>
              <a:tabLst>
                <a:tab pos="341313" algn="l"/>
              </a:tabLst>
            </a:pPr>
            <a:r>
              <a:rPr lang="en-US" sz="1800" b="0" dirty="0" smtClean="0">
                <a:solidFill>
                  <a:srgbClr val="063DE8"/>
                </a:solidFill>
              </a:rPr>
              <a:t>4k x 4k and 4k x 2k</a:t>
            </a:r>
          </a:p>
          <a:p>
            <a:pPr marL="341313" lvl="1" indent="115888">
              <a:buFont typeface="Arial" pitchFamily="34" charset="0"/>
              <a:buChar char="•"/>
              <a:tabLst>
                <a:tab pos="341313" algn="l"/>
              </a:tabLst>
            </a:pPr>
            <a:r>
              <a:rPr lang="en-US" sz="1800" b="0" dirty="0" smtClean="0">
                <a:solidFill>
                  <a:srgbClr val="063DE8"/>
                </a:solidFill>
              </a:rPr>
              <a:t>Low noise amplifiers (buried contacts)</a:t>
            </a:r>
          </a:p>
          <a:p>
            <a:pPr marL="798513" lvl="2" indent="115888">
              <a:buFont typeface="Arial" pitchFamily="34" charset="0"/>
              <a:buChar char="•"/>
              <a:tabLst>
                <a:tab pos="341313" algn="l"/>
              </a:tabLst>
            </a:pPr>
            <a:r>
              <a:rPr lang="en-US" sz="1800" b="0" dirty="0" smtClean="0">
                <a:solidFill>
                  <a:srgbClr val="063DE8"/>
                </a:solidFill>
              </a:rPr>
              <a:t>Not successful this run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96837"/>
            <a:ext cx="6745288" cy="741363"/>
          </a:xfrm>
        </p:spPr>
        <p:txBody>
          <a:bodyPr/>
          <a:lstStyle/>
          <a:p>
            <a:r>
              <a:rPr lang="en-US" sz="3200" dirty="0" smtClean="0"/>
              <a:t>Introduction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0388" y="930845"/>
            <a:ext cx="8420100" cy="5984875"/>
          </a:xfrm>
        </p:spPr>
        <p:txBody>
          <a:bodyPr/>
          <a:lstStyle/>
          <a:p>
            <a:r>
              <a:rPr lang="en-US" sz="3200" b="0" dirty="0" smtClean="0">
                <a:solidFill>
                  <a:srgbClr val="063DE8"/>
                </a:solidFill>
              </a:rPr>
              <a:t>Major results since 2009 SDW (cont’)</a:t>
            </a:r>
          </a:p>
          <a:p>
            <a:pPr lvl="1"/>
            <a:r>
              <a:rPr lang="en-US" sz="2400" b="0" dirty="0" smtClean="0">
                <a:solidFill>
                  <a:srgbClr val="063DE8"/>
                </a:solidFill>
              </a:rPr>
              <a:t>R&amp;D efforts to improve noise, readout speed and QE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27327" y="4579320"/>
            <a:ext cx="408220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smtClean="0">
                <a:solidFill>
                  <a:srgbClr val="063DE8"/>
                </a:solidFill>
              </a:rPr>
              <a:t>Internal LBNL R&amp;D funding (FY 2013)</a:t>
            </a:r>
          </a:p>
          <a:p>
            <a:endParaRPr lang="en-US" sz="1800" b="0" dirty="0" smtClean="0">
              <a:solidFill>
                <a:srgbClr val="063DE8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1800" b="0" dirty="0" smtClean="0">
                <a:solidFill>
                  <a:srgbClr val="063DE8"/>
                </a:solidFill>
              </a:rPr>
              <a:t>Wafer delivery October 2013</a:t>
            </a:r>
          </a:p>
          <a:p>
            <a:pPr marL="341313" lvl="1" indent="115888">
              <a:buFont typeface="Arial" pitchFamily="34" charset="0"/>
              <a:buChar char="•"/>
              <a:tabLst>
                <a:tab pos="341313" algn="l"/>
              </a:tabLst>
            </a:pPr>
            <a:r>
              <a:rPr lang="en-US" sz="1800" b="0" dirty="0" smtClean="0">
                <a:solidFill>
                  <a:srgbClr val="063DE8"/>
                </a:solidFill>
              </a:rPr>
              <a:t>4k x 4k (15 µm) with buried contacts</a:t>
            </a:r>
          </a:p>
          <a:p>
            <a:pPr marL="341313" lvl="1" indent="115888">
              <a:buFont typeface="Arial" pitchFamily="34" charset="0"/>
              <a:buChar char="•"/>
              <a:tabLst>
                <a:tab pos="341313" algn="l"/>
              </a:tabLst>
            </a:pPr>
            <a:r>
              <a:rPr lang="en-US" sz="1800" b="0" dirty="0" smtClean="0">
                <a:solidFill>
                  <a:srgbClr val="063DE8"/>
                </a:solidFill>
              </a:rPr>
              <a:t>2</a:t>
            </a:r>
            <a:r>
              <a:rPr lang="en-US" sz="1800" b="0" baseline="30000" dirty="0" smtClean="0">
                <a:solidFill>
                  <a:srgbClr val="063DE8"/>
                </a:solidFill>
              </a:rPr>
              <a:t>nd</a:t>
            </a:r>
            <a:r>
              <a:rPr lang="en-US" sz="1800" b="0" dirty="0" smtClean="0">
                <a:solidFill>
                  <a:srgbClr val="063DE8"/>
                </a:solidFill>
              </a:rPr>
              <a:t> generation low noise amplifiers</a:t>
            </a:r>
          </a:p>
          <a:p>
            <a:pPr marL="798513" lvl="2" indent="115888">
              <a:buFont typeface="Arial" pitchFamily="34" charset="0"/>
              <a:buChar char="•"/>
              <a:tabLst>
                <a:tab pos="341313" algn="l"/>
              </a:tabLst>
            </a:pPr>
            <a:r>
              <a:rPr lang="en-US" sz="1800" b="0" dirty="0" smtClean="0">
                <a:solidFill>
                  <a:srgbClr val="063DE8"/>
                </a:solidFill>
              </a:rPr>
              <a:t>1 x 1 µm</a:t>
            </a:r>
            <a:r>
              <a:rPr lang="en-US" sz="1800" b="0" baseline="30000" dirty="0" smtClean="0">
                <a:solidFill>
                  <a:srgbClr val="063DE8"/>
                </a:solidFill>
              </a:rPr>
              <a:t>2</a:t>
            </a:r>
            <a:r>
              <a:rPr lang="en-US" sz="1800" b="0" dirty="0" smtClean="0">
                <a:solidFill>
                  <a:srgbClr val="063DE8"/>
                </a:solidFill>
              </a:rPr>
              <a:t> buried contact size</a:t>
            </a:r>
          </a:p>
          <a:p>
            <a:pPr marL="341313" lvl="1" indent="115888">
              <a:buFont typeface="Arial" pitchFamily="34" charset="0"/>
              <a:buChar char="•"/>
              <a:tabLst>
                <a:tab pos="341313" algn="l"/>
              </a:tabLst>
            </a:pPr>
            <a:r>
              <a:rPr lang="en-US" sz="1800" b="0" dirty="0" smtClean="0">
                <a:solidFill>
                  <a:srgbClr val="063DE8"/>
                </a:solidFill>
              </a:rPr>
              <a:t>Large format Skipper (4126 x 886)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07515" y="4579320"/>
            <a:ext cx="39056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smtClean="0">
                <a:solidFill>
                  <a:srgbClr val="063DE8"/>
                </a:solidFill>
              </a:rPr>
              <a:t>Internal LBNL R&amp;D funding (FY 2014)</a:t>
            </a:r>
          </a:p>
          <a:p>
            <a:endParaRPr lang="en-US" sz="1800" b="0" dirty="0" smtClean="0">
              <a:solidFill>
                <a:srgbClr val="063DE8"/>
              </a:solidFill>
            </a:endParaRPr>
          </a:p>
        </p:txBody>
      </p:sp>
      <p:pic>
        <p:nvPicPr>
          <p:cNvPr id="464899" name="Picture 3"/>
          <p:cNvPicPr>
            <a:picLocks noChangeAspect="1" noChangeArrowheads="1"/>
          </p:cNvPicPr>
          <p:nvPr/>
        </p:nvPicPr>
        <p:blipFill>
          <a:blip r:embed="rId2"/>
          <a:srcRect l="25502" r="25502"/>
          <a:stretch>
            <a:fillRect/>
          </a:stretch>
        </p:blipFill>
        <p:spPr bwMode="auto">
          <a:xfrm>
            <a:off x="230405" y="1967780"/>
            <a:ext cx="2767013" cy="2526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/>
          <a:srcRect l="25502" t="3673" r="25502"/>
          <a:stretch>
            <a:fillRect/>
          </a:stretch>
        </p:blipFill>
        <p:spPr bwMode="auto">
          <a:xfrm rot="10800000">
            <a:off x="5298038" y="2044590"/>
            <a:ext cx="2766987" cy="2434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6450188" y="2774285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063DE8"/>
                </a:solidFill>
              </a:rPr>
              <a:t>?</a:t>
            </a:r>
            <a:endParaRPr lang="en-US" sz="4400" dirty="0">
              <a:solidFill>
                <a:srgbClr val="063DE8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>
            <a:off x="3379615" y="3196740"/>
            <a:ext cx="1344175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96837"/>
            <a:ext cx="6745288" cy="741363"/>
          </a:xfrm>
        </p:spPr>
        <p:txBody>
          <a:bodyPr/>
          <a:lstStyle/>
          <a:p>
            <a:r>
              <a:rPr lang="en-US" sz="3200" dirty="0" smtClean="0"/>
              <a:t>Outline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0388" y="1177925"/>
            <a:ext cx="8420100" cy="5984875"/>
          </a:xfrm>
        </p:spPr>
        <p:txBody>
          <a:bodyPr/>
          <a:lstStyle/>
          <a:p>
            <a:r>
              <a:rPr lang="en-US" sz="3200" dirty="0" smtClean="0">
                <a:solidFill>
                  <a:srgbClr val="063DE8"/>
                </a:solidFill>
              </a:rPr>
              <a:t>Major R&amp;D areas</a:t>
            </a:r>
          </a:p>
          <a:p>
            <a:pPr lvl="1"/>
            <a:r>
              <a:rPr lang="en-US" sz="2800" b="0" dirty="0" smtClean="0">
                <a:solidFill>
                  <a:srgbClr val="063DE8"/>
                </a:solidFill>
              </a:rPr>
              <a:t>Read Noise</a:t>
            </a:r>
          </a:p>
          <a:p>
            <a:pPr lvl="1"/>
            <a:r>
              <a:rPr lang="en-US" sz="2800" b="0" dirty="0" smtClean="0">
                <a:solidFill>
                  <a:srgbClr val="063DE8"/>
                </a:solidFill>
              </a:rPr>
              <a:t>Readout Speed</a:t>
            </a:r>
          </a:p>
          <a:p>
            <a:pPr lvl="1"/>
            <a:r>
              <a:rPr lang="en-US" sz="2800" b="0" dirty="0" smtClean="0">
                <a:solidFill>
                  <a:srgbClr val="063DE8"/>
                </a:solidFill>
              </a:rPr>
              <a:t>Quantum Efficiency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0388" y="1101725"/>
            <a:ext cx="8420100" cy="5984875"/>
          </a:xfrm>
        </p:spPr>
        <p:txBody>
          <a:bodyPr/>
          <a:lstStyle/>
          <a:p>
            <a:r>
              <a:rPr lang="en-US" sz="2400" b="0" dirty="0" smtClean="0">
                <a:solidFill>
                  <a:srgbClr val="063DE8"/>
                </a:solidFill>
              </a:rPr>
              <a:t>Development at Teledyne DALSA of buried-contact technology to reduce the floating-diffusion capacitance</a:t>
            </a:r>
          </a:p>
          <a:p>
            <a:r>
              <a:rPr lang="en-US" sz="2400" b="0" dirty="0" smtClean="0">
                <a:solidFill>
                  <a:srgbClr val="063DE8"/>
                </a:solidFill>
              </a:rPr>
              <a:t>4</a:t>
            </a:r>
            <a:r>
              <a:rPr lang="en-US" sz="2400" b="0" baseline="30000" dirty="0" smtClean="0">
                <a:solidFill>
                  <a:srgbClr val="063DE8"/>
                </a:solidFill>
              </a:rPr>
              <a:t>th</a:t>
            </a:r>
            <a:r>
              <a:rPr lang="en-US" sz="2400" b="0" dirty="0" smtClean="0">
                <a:solidFill>
                  <a:srgbClr val="063DE8"/>
                </a:solidFill>
              </a:rPr>
              <a:t> poly layer doped p type for p-channel CCD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77837" y="6775496"/>
            <a:ext cx="34991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rgbClr val="063DE8"/>
                </a:solidFill>
              </a:rPr>
              <a:t>S. </a:t>
            </a:r>
            <a:r>
              <a:rPr lang="en-US" b="0" dirty="0" err="1" smtClean="0">
                <a:solidFill>
                  <a:srgbClr val="063DE8"/>
                </a:solidFill>
              </a:rPr>
              <a:t>Haque</a:t>
            </a:r>
            <a:r>
              <a:rPr lang="en-US" b="0" dirty="0" smtClean="0">
                <a:solidFill>
                  <a:srgbClr val="063DE8"/>
                </a:solidFill>
              </a:rPr>
              <a:t> et al, Proc. SPIE, </a:t>
            </a:r>
            <a:r>
              <a:rPr lang="en-US" dirty="0" smtClean="0">
                <a:solidFill>
                  <a:srgbClr val="063DE8"/>
                </a:solidFill>
              </a:rPr>
              <a:t>8298</a:t>
            </a:r>
            <a:r>
              <a:rPr lang="en-US" b="0" dirty="0" smtClean="0">
                <a:solidFill>
                  <a:srgbClr val="063DE8"/>
                </a:solidFill>
              </a:rPr>
              <a:t>, 2012</a:t>
            </a:r>
            <a:endParaRPr lang="en-US" b="0" dirty="0">
              <a:solidFill>
                <a:srgbClr val="063DE8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28600" y="2467045"/>
            <a:ext cx="9244860" cy="4626806"/>
            <a:chOff x="228600" y="2390235"/>
            <a:chExt cx="9244860" cy="4626806"/>
          </a:xfrm>
        </p:grpSpPr>
        <p:pic>
          <p:nvPicPr>
            <p:cNvPr id="10" name="Picture 9" descr="TL47-6_normal.tif"/>
            <p:cNvPicPr>
              <a:picLocks noChangeAspect="1"/>
            </p:cNvPicPr>
            <p:nvPr/>
          </p:nvPicPr>
          <p:blipFill>
            <a:blip r:embed="rId2" cstate="print"/>
            <a:srcRect l="36000" t="23437" r="15000" b="35625"/>
            <a:stretch>
              <a:fillRect/>
            </a:stretch>
          </p:blipFill>
          <p:spPr>
            <a:xfrm>
              <a:off x="228600" y="2390235"/>
              <a:ext cx="4200523" cy="2807491"/>
            </a:xfrm>
            <a:prstGeom prst="rect">
              <a:avLst/>
            </a:prstGeom>
          </p:spPr>
        </p:pic>
        <p:pic>
          <p:nvPicPr>
            <p:cNvPr id="12" name="Picture 11" descr="LL20-6.tif"/>
            <p:cNvPicPr>
              <a:picLocks noChangeAspect="1"/>
            </p:cNvPicPr>
            <p:nvPr/>
          </p:nvPicPr>
          <p:blipFill>
            <a:blip r:embed="rId3" cstate="print"/>
            <a:srcRect l="31500" t="19688" r="20250" b="39375"/>
            <a:stretch>
              <a:fillRect/>
            </a:stretch>
          </p:blipFill>
          <p:spPr>
            <a:xfrm>
              <a:off x="4724400" y="2390235"/>
              <a:ext cx="4136235" cy="280752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3657600" y="5297503"/>
              <a:ext cx="23912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0" dirty="0" smtClean="0">
                  <a:latin typeface="Times New Roman" pitchFamily="18" charset="0"/>
                  <a:cs typeface="Times New Roman" pitchFamily="18" charset="0"/>
                </a:rPr>
                <a:t>Floating diffusion</a:t>
              </a:r>
              <a:endParaRPr lang="en-US" sz="2400" b="0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H="1" flipV="1">
              <a:off x="1316736" y="4057491"/>
              <a:ext cx="2438400" cy="1219200"/>
            </a:xfrm>
            <a:prstGeom prst="straightConnector1">
              <a:avLst/>
            </a:prstGeom>
            <a:ln w="2222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V="1">
              <a:off x="4419600" y="3990435"/>
              <a:ext cx="1219200" cy="1295400"/>
            </a:xfrm>
            <a:prstGeom prst="straightConnector1">
              <a:avLst/>
            </a:prstGeom>
            <a:ln w="2222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533400" y="5368692"/>
              <a:ext cx="3860352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0" dirty="0" smtClean="0">
                  <a:solidFill>
                    <a:srgbClr val="063DE8"/>
                  </a:solidFill>
                </a:rPr>
                <a:t>47 µm / 6 µm transistor</a:t>
              </a:r>
            </a:p>
            <a:p>
              <a:r>
                <a:rPr lang="en-US" sz="2000" b="0" dirty="0" smtClean="0">
                  <a:solidFill>
                    <a:srgbClr val="063DE8"/>
                  </a:solidFill>
                </a:rPr>
                <a:t>4.3 µV/e-</a:t>
              </a:r>
            </a:p>
            <a:p>
              <a:r>
                <a:rPr lang="en-US" sz="2000" b="0" dirty="0" smtClean="0">
                  <a:solidFill>
                    <a:srgbClr val="063DE8"/>
                  </a:solidFill>
                </a:rPr>
                <a:t>3.2 e- </a:t>
              </a:r>
              <a:r>
                <a:rPr lang="en-US" sz="2000" b="0" dirty="0" err="1" smtClean="0">
                  <a:solidFill>
                    <a:srgbClr val="063DE8"/>
                  </a:solidFill>
                </a:rPr>
                <a:t>rms</a:t>
              </a:r>
              <a:r>
                <a:rPr lang="en-US" sz="2000" b="0" dirty="0" smtClean="0">
                  <a:solidFill>
                    <a:srgbClr val="063DE8"/>
                  </a:solidFill>
                </a:rPr>
                <a:t> at 70 </a:t>
              </a:r>
              <a:r>
                <a:rPr lang="en-US" sz="2000" b="0" dirty="0" err="1" smtClean="0">
                  <a:solidFill>
                    <a:srgbClr val="063DE8"/>
                  </a:solidFill>
                </a:rPr>
                <a:t>kpixels</a:t>
              </a:r>
              <a:r>
                <a:rPr lang="en-US" sz="2000" b="0" dirty="0" smtClean="0">
                  <a:solidFill>
                    <a:srgbClr val="063DE8"/>
                  </a:solidFill>
                </a:rPr>
                <a:t>/sec (-140C)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759255" y="5385825"/>
              <a:ext cx="2714205" cy="16312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0" dirty="0" smtClean="0">
                  <a:solidFill>
                    <a:srgbClr val="063DE8"/>
                  </a:solidFill>
                </a:rPr>
                <a:t>20 µm / 6 µm transistor</a:t>
              </a:r>
            </a:p>
            <a:p>
              <a:r>
                <a:rPr lang="en-US" sz="2000" b="0" dirty="0" smtClean="0">
                  <a:solidFill>
                    <a:srgbClr val="063DE8"/>
                  </a:solidFill>
                </a:rPr>
                <a:t>9.3 µV/e-</a:t>
              </a:r>
            </a:p>
            <a:p>
              <a:r>
                <a:rPr lang="en-US" sz="2000" b="0" dirty="0" smtClean="0">
                  <a:solidFill>
                    <a:srgbClr val="063DE8"/>
                  </a:solidFill>
                </a:rPr>
                <a:t>1.70 e- </a:t>
              </a:r>
              <a:r>
                <a:rPr lang="en-US" sz="2000" b="0" dirty="0" err="1" smtClean="0">
                  <a:solidFill>
                    <a:srgbClr val="063DE8"/>
                  </a:solidFill>
                </a:rPr>
                <a:t>rms</a:t>
              </a:r>
              <a:r>
                <a:rPr lang="en-US" sz="2000" b="0" dirty="0" smtClean="0">
                  <a:solidFill>
                    <a:srgbClr val="063DE8"/>
                  </a:solidFill>
                </a:rPr>
                <a:t> </a:t>
              </a:r>
            </a:p>
            <a:p>
              <a:endParaRPr lang="en-US" sz="2000" b="0" dirty="0" smtClean="0">
                <a:solidFill>
                  <a:srgbClr val="063DE8"/>
                </a:solidFill>
              </a:endParaRPr>
            </a:p>
            <a:p>
              <a:r>
                <a:rPr lang="en-US" sz="2000" b="0" dirty="0" smtClean="0">
                  <a:solidFill>
                    <a:srgbClr val="063DE8"/>
                  </a:solidFill>
                </a:rPr>
                <a:t>2 x 2 µm</a:t>
              </a:r>
              <a:r>
                <a:rPr lang="en-US" sz="2000" b="0" baseline="30000" dirty="0" smtClean="0">
                  <a:solidFill>
                    <a:srgbClr val="063DE8"/>
                  </a:solidFill>
                </a:rPr>
                <a:t>2</a:t>
              </a:r>
              <a:r>
                <a:rPr lang="en-US" sz="2000" b="0" dirty="0" smtClean="0">
                  <a:solidFill>
                    <a:srgbClr val="063DE8"/>
                  </a:solidFill>
                </a:rPr>
                <a:t> buried contact</a:t>
              </a:r>
              <a:endParaRPr lang="en-US" sz="2000" b="0" dirty="0">
                <a:solidFill>
                  <a:srgbClr val="063DE8"/>
                </a:solidFill>
              </a:endParaRPr>
            </a:p>
          </p:txBody>
        </p:sp>
      </p:grpSp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2209800" y="151077"/>
            <a:ext cx="6745288" cy="741363"/>
          </a:xfrm>
        </p:spPr>
        <p:txBody>
          <a:bodyPr/>
          <a:lstStyle/>
          <a:p>
            <a:r>
              <a:rPr lang="en-US" sz="3200" dirty="0" smtClean="0"/>
              <a:t>Noise improvements</a:t>
            </a:r>
            <a:endParaRPr lang="en-US" sz="3200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0040" y="664327"/>
            <a:ext cx="9281160" cy="5835243"/>
          </a:xfrm>
        </p:spPr>
        <p:txBody>
          <a:bodyPr/>
          <a:lstStyle/>
          <a:p>
            <a:pPr marL="1277070" lvl="2" indent="-255078" defTabSz="1021992">
              <a:buNone/>
              <a:defRPr/>
            </a:pPr>
            <a:endParaRPr lang="en-US" sz="1900" dirty="0" smtClean="0">
              <a:solidFill>
                <a:srgbClr val="063DE8"/>
              </a:solidFill>
            </a:endParaRPr>
          </a:p>
          <a:p>
            <a:pPr marL="382617" indent="-382617" defTabSz="1021992">
              <a:defRPr/>
            </a:pPr>
            <a:r>
              <a:rPr lang="en-US" sz="2500" b="0" dirty="0" smtClean="0">
                <a:solidFill>
                  <a:srgbClr val="063DE8"/>
                </a:solidFill>
              </a:rPr>
              <a:t>Buried contact noise results for 2 x 2 µm</a:t>
            </a:r>
            <a:r>
              <a:rPr lang="en-US" sz="2500" b="0" baseline="30000" dirty="0" smtClean="0">
                <a:solidFill>
                  <a:srgbClr val="063DE8"/>
                </a:solidFill>
              </a:rPr>
              <a:t>2</a:t>
            </a:r>
            <a:r>
              <a:rPr lang="en-US" sz="2500" b="0" dirty="0" smtClean="0">
                <a:solidFill>
                  <a:srgbClr val="063DE8"/>
                </a:solidFill>
              </a:rPr>
              <a:t> buried contact</a:t>
            </a:r>
          </a:p>
          <a:p>
            <a:pPr marL="382617" indent="-382617" defTabSz="1021992">
              <a:defRPr/>
            </a:pPr>
            <a:endParaRPr lang="en-US" sz="2500" b="0" dirty="0" smtClean="0">
              <a:solidFill>
                <a:srgbClr val="063DE8"/>
              </a:solidFill>
            </a:endParaRPr>
          </a:p>
          <a:p>
            <a:pPr marL="382617" indent="-382617" defTabSz="1021992">
              <a:defRPr/>
            </a:pPr>
            <a:endParaRPr lang="en-US" sz="2500" b="0" dirty="0" smtClean="0">
              <a:solidFill>
                <a:srgbClr val="063DE8"/>
              </a:solidFill>
            </a:endParaRPr>
          </a:p>
          <a:p>
            <a:pPr marL="382617" indent="-382617" defTabSz="1021992">
              <a:defRPr/>
            </a:pPr>
            <a:endParaRPr lang="en-US" sz="2500" b="0" dirty="0" smtClean="0">
              <a:solidFill>
                <a:srgbClr val="063DE8"/>
              </a:solidFill>
            </a:endParaRPr>
          </a:p>
          <a:p>
            <a:pPr marL="382617" indent="-382617" defTabSz="1021992">
              <a:defRPr/>
            </a:pPr>
            <a:endParaRPr lang="en-US" sz="2500" b="0" dirty="0" smtClean="0">
              <a:solidFill>
                <a:srgbClr val="063DE8"/>
              </a:solidFill>
            </a:endParaRPr>
          </a:p>
          <a:p>
            <a:pPr marL="382617" indent="-382617" defTabSz="1021992">
              <a:defRPr/>
            </a:pPr>
            <a:endParaRPr lang="en-US" sz="2500" b="0" dirty="0" smtClean="0">
              <a:solidFill>
                <a:srgbClr val="063DE8"/>
              </a:solidFill>
            </a:endParaRPr>
          </a:p>
          <a:p>
            <a:pPr marL="382617" indent="-382617" defTabSz="1021992">
              <a:defRPr/>
            </a:pPr>
            <a:endParaRPr lang="en-US" sz="2500" b="0" dirty="0" smtClean="0">
              <a:solidFill>
                <a:srgbClr val="063DE8"/>
              </a:solidFill>
            </a:endParaRPr>
          </a:p>
          <a:p>
            <a:pPr marL="382617" indent="-382617" defTabSz="1021992">
              <a:defRPr/>
            </a:pPr>
            <a:endParaRPr lang="en-US" sz="2500" b="0" dirty="0" smtClean="0">
              <a:solidFill>
                <a:srgbClr val="063DE8"/>
              </a:solidFill>
            </a:endParaRPr>
          </a:p>
          <a:p>
            <a:pPr marL="382617" indent="-382617" defTabSz="1021992">
              <a:defRPr/>
            </a:pPr>
            <a:endParaRPr lang="en-US" sz="2500" b="0" dirty="0" smtClean="0">
              <a:solidFill>
                <a:srgbClr val="063DE8"/>
              </a:solidFill>
            </a:endParaRPr>
          </a:p>
          <a:p>
            <a:pPr marL="382617" indent="-382617" defTabSz="1021992">
              <a:defRPr/>
            </a:pPr>
            <a:endParaRPr lang="en-US" sz="2500" b="0" dirty="0" smtClean="0">
              <a:solidFill>
                <a:srgbClr val="063DE8"/>
              </a:solidFill>
            </a:endParaRPr>
          </a:p>
          <a:p>
            <a:pPr marL="382617" indent="-382617" defTabSz="1021992">
              <a:defRPr/>
            </a:pPr>
            <a:endParaRPr lang="en-US" sz="2500" b="0" dirty="0" smtClean="0">
              <a:solidFill>
                <a:srgbClr val="063DE8"/>
              </a:solidFill>
            </a:endParaRPr>
          </a:p>
          <a:p>
            <a:pPr marL="382617" indent="-382617" defTabSz="1021992">
              <a:buNone/>
              <a:defRPr/>
            </a:pPr>
            <a:endParaRPr lang="en-US" sz="2500" dirty="0" smtClean="0">
              <a:solidFill>
                <a:srgbClr val="063DE8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29670" y="1622135"/>
            <a:ext cx="8125778" cy="5157788"/>
            <a:chOff x="729670" y="1622135"/>
            <a:chExt cx="8125778" cy="5157788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29670" y="1622135"/>
              <a:ext cx="8125778" cy="5157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6211984" y="3061042"/>
              <a:ext cx="1774311" cy="327723"/>
            </a:xfrm>
            <a:prstGeom prst="rect">
              <a:avLst/>
            </a:prstGeom>
            <a:noFill/>
          </p:spPr>
          <p:txBody>
            <a:bodyPr wrap="square" lIns="91432" tIns="45716" rIns="91432" bIns="45716" rtlCol="0">
              <a:spAutoFit/>
            </a:bodyPr>
            <a:lstStyle/>
            <a:p>
              <a:pPr defTabSz="966612"/>
              <a:r>
                <a:rPr lang="en-US" sz="1500" i="1" dirty="0" smtClean="0">
                  <a:solidFill>
                    <a:srgbClr val="00279F"/>
                  </a:solidFill>
                  <a:latin typeface="Times New Roman" pitchFamily="-60" charset="0"/>
                </a:rPr>
                <a:t>Unpublished results</a:t>
              </a:r>
              <a:endParaRPr lang="en-US" sz="1500" dirty="0">
                <a:solidFill>
                  <a:srgbClr val="00279F"/>
                </a:solidFill>
                <a:latin typeface="Times New Roman" pitchFamily="-60" charset="0"/>
              </a:endParaRPr>
            </a:p>
          </p:txBody>
        </p:sp>
      </p:grp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209800" y="151077"/>
            <a:ext cx="6745288" cy="741363"/>
          </a:xfrm>
        </p:spPr>
        <p:txBody>
          <a:bodyPr/>
          <a:lstStyle/>
          <a:p>
            <a:r>
              <a:rPr lang="en-US" sz="3200" dirty="0" smtClean="0"/>
              <a:t>Noise improvements (cont’)</a:t>
            </a:r>
            <a:endParaRPr lang="en-US" sz="3200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0040" y="585201"/>
            <a:ext cx="9281160" cy="5835243"/>
          </a:xfrm>
        </p:spPr>
        <p:txBody>
          <a:bodyPr/>
          <a:lstStyle/>
          <a:p>
            <a:pPr marL="1277070" lvl="2" indent="-255078" defTabSz="1021992">
              <a:buNone/>
              <a:defRPr/>
            </a:pPr>
            <a:endParaRPr lang="en-US" sz="1900" dirty="0" smtClean="0">
              <a:solidFill>
                <a:srgbClr val="063DE8"/>
              </a:solidFill>
            </a:endParaRPr>
          </a:p>
          <a:p>
            <a:pPr marL="382617" indent="-382617" defTabSz="1021992">
              <a:defRPr/>
            </a:pPr>
            <a:r>
              <a:rPr lang="en-US" sz="2500" b="0" dirty="0" smtClean="0">
                <a:solidFill>
                  <a:srgbClr val="063DE8"/>
                </a:solidFill>
              </a:rPr>
              <a:t>In progress – buried contact amplifiers on 16 channel CCDs (10.5µm) and 1 x 1 µm</a:t>
            </a:r>
            <a:r>
              <a:rPr lang="en-US" sz="2500" b="0" baseline="30000" dirty="0" smtClean="0">
                <a:solidFill>
                  <a:srgbClr val="063DE8"/>
                </a:solidFill>
              </a:rPr>
              <a:t>2</a:t>
            </a:r>
            <a:r>
              <a:rPr lang="en-US" sz="2500" b="0" dirty="0" smtClean="0">
                <a:solidFill>
                  <a:srgbClr val="063DE8"/>
                </a:solidFill>
              </a:rPr>
              <a:t> contact (mix and match lithography)</a:t>
            </a:r>
            <a:endParaRPr lang="en-US" sz="2500" dirty="0" smtClean="0">
              <a:solidFill>
                <a:srgbClr val="063DE8"/>
              </a:solidFill>
            </a:endParaRPr>
          </a:p>
          <a:p>
            <a:pPr marL="382617" indent="-382617" defTabSz="1021992">
              <a:defRPr/>
            </a:pPr>
            <a:endParaRPr lang="en-US" sz="2500" b="0" dirty="0" smtClean="0">
              <a:solidFill>
                <a:srgbClr val="063DE8"/>
              </a:solidFill>
            </a:endParaRPr>
          </a:p>
          <a:p>
            <a:pPr marL="382617" indent="-382617" defTabSz="1021992">
              <a:defRPr/>
            </a:pPr>
            <a:endParaRPr lang="en-US" sz="2500" b="0" dirty="0" smtClean="0">
              <a:solidFill>
                <a:srgbClr val="063DE8"/>
              </a:solidFill>
            </a:endParaRPr>
          </a:p>
          <a:p>
            <a:pPr marL="382617" indent="-382617" defTabSz="1021992">
              <a:buNone/>
              <a:defRPr/>
            </a:pPr>
            <a:endParaRPr lang="en-US" sz="2500" b="0" dirty="0" smtClean="0">
              <a:solidFill>
                <a:srgbClr val="063DE8"/>
              </a:solidFill>
            </a:endParaRPr>
          </a:p>
          <a:p>
            <a:pPr marL="382617" indent="-382617" defTabSz="1021992">
              <a:buNone/>
              <a:defRPr/>
            </a:pPr>
            <a:endParaRPr lang="en-US" sz="2500" dirty="0" smtClean="0">
              <a:solidFill>
                <a:srgbClr val="063DE8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209800" y="151077"/>
            <a:ext cx="6745288" cy="741363"/>
          </a:xfrm>
        </p:spPr>
        <p:txBody>
          <a:bodyPr/>
          <a:lstStyle/>
          <a:p>
            <a:r>
              <a:rPr lang="en-US" sz="3200" dirty="0" smtClean="0"/>
              <a:t>Noise improvements (cont’)</a:t>
            </a:r>
            <a:endParaRPr lang="en-US" sz="3200" dirty="0"/>
          </a:p>
        </p:txBody>
      </p:sp>
      <p:pic>
        <p:nvPicPr>
          <p:cNvPr id="608258" name="Picture 2" descr="C:\Users\seholland\Documents\Dalsa\LDRD lot 161755\161744-13 Control wafer pictures\161755-13_12ch_amp_v3_zoom.jpg"/>
          <p:cNvPicPr>
            <a:picLocks noChangeAspect="1" noChangeArrowheads="1"/>
          </p:cNvPicPr>
          <p:nvPr/>
        </p:nvPicPr>
        <p:blipFill>
          <a:blip r:embed="rId3"/>
          <a:srcRect l="26250" t="23438" b="18750"/>
          <a:stretch>
            <a:fillRect/>
          </a:stretch>
        </p:blipFill>
        <p:spPr bwMode="auto">
          <a:xfrm>
            <a:off x="937275" y="2654557"/>
            <a:ext cx="6743700" cy="4229063"/>
          </a:xfrm>
          <a:prstGeom prst="rect">
            <a:avLst/>
          </a:prstGeom>
          <a:noFill/>
        </p:spPr>
      </p:pic>
      <p:sp>
        <p:nvSpPr>
          <p:cNvPr id="9" name="Down Arrow 8"/>
          <p:cNvSpPr>
            <a:spLocks noChangeAspect="1"/>
          </p:cNvSpPr>
          <p:nvPr/>
        </p:nvSpPr>
        <p:spPr bwMode="auto">
          <a:xfrm>
            <a:off x="2957160" y="1799534"/>
            <a:ext cx="387706" cy="782726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hlink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96837"/>
            <a:ext cx="6745288" cy="741363"/>
          </a:xfrm>
        </p:spPr>
        <p:txBody>
          <a:bodyPr/>
          <a:lstStyle/>
          <a:p>
            <a:r>
              <a:rPr lang="en-US" sz="3200" dirty="0" smtClean="0"/>
              <a:t>Outline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0387" y="1161275"/>
            <a:ext cx="8887218" cy="6029585"/>
          </a:xfrm>
        </p:spPr>
        <p:txBody>
          <a:bodyPr/>
          <a:lstStyle/>
          <a:p>
            <a:r>
              <a:rPr lang="en-US" sz="3200" dirty="0" smtClean="0">
                <a:solidFill>
                  <a:srgbClr val="063DE8"/>
                </a:solidFill>
              </a:rPr>
              <a:t>Major R&amp;D areas</a:t>
            </a:r>
          </a:p>
          <a:p>
            <a:pPr lvl="1"/>
            <a:r>
              <a:rPr lang="en-US" sz="2800" b="0" dirty="0" smtClean="0">
                <a:solidFill>
                  <a:schemeClr val="bg1">
                    <a:lumMod val="75000"/>
                  </a:schemeClr>
                </a:solidFill>
              </a:rPr>
              <a:t>Read Noise</a:t>
            </a:r>
          </a:p>
          <a:p>
            <a:pPr lvl="1"/>
            <a:r>
              <a:rPr lang="en-US" sz="2800" b="0" dirty="0" smtClean="0">
                <a:solidFill>
                  <a:srgbClr val="063DE8"/>
                </a:solidFill>
              </a:rPr>
              <a:t>Readout Speed</a:t>
            </a:r>
          </a:p>
          <a:p>
            <a:pPr lvl="2"/>
            <a:r>
              <a:rPr lang="en-US" sz="2800" b="0" dirty="0" smtClean="0">
                <a:solidFill>
                  <a:srgbClr val="063DE8"/>
                </a:solidFill>
              </a:rPr>
              <a:t>Increase # amplifiers/CCD</a:t>
            </a:r>
          </a:p>
          <a:p>
            <a:pPr lvl="2"/>
            <a:r>
              <a:rPr lang="en-US" sz="2800" b="0" dirty="0" smtClean="0">
                <a:solidFill>
                  <a:srgbClr val="063DE8"/>
                </a:solidFill>
              </a:rPr>
              <a:t>1</a:t>
            </a:r>
            <a:r>
              <a:rPr lang="en-US" sz="2800" b="0" baseline="30000" dirty="0" smtClean="0">
                <a:solidFill>
                  <a:srgbClr val="063DE8"/>
                </a:solidFill>
              </a:rPr>
              <a:t>st</a:t>
            </a:r>
            <a:r>
              <a:rPr lang="en-US" sz="2800" b="0" dirty="0" smtClean="0">
                <a:solidFill>
                  <a:srgbClr val="063DE8"/>
                </a:solidFill>
              </a:rPr>
              <a:t> prototypes 6 and 12 channels at 512 column pitch</a:t>
            </a:r>
          </a:p>
          <a:p>
            <a:pPr lvl="2"/>
            <a:r>
              <a:rPr lang="en-US" sz="2800" b="0" dirty="0" smtClean="0">
                <a:solidFill>
                  <a:srgbClr val="063DE8"/>
                </a:solidFill>
              </a:rPr>
              <a:t>Latest versions 16 channels at 512 column pitch</a:t>
            </a:r>
          </a:p>
          <a:p>
            <a:pPr lvl="8">
              <a:buNone/>
            </a:pPr>
            <a:endParaRPr lang="en-US" sz="3200" b="0" dirty="0" smtClean="0">
              <a:solidFill>
                <a:srgbClr val="063DE8"/>
              </a:solidFill>
            </a:endParaRPr>
          </a:p>
        </p:txBody>
      </p:sp>
      <p:pic>
        <p:nvPicPr>
          <p:cNvPr id="4" name="Picture 3" descr="nnsa.png.tif"/>
          <p:cNvPicPr>
            <a:picLocks noChangeAspect="1"/>
          </p:cNvPicPr>
          <p:nvPr/>
        </p:nvPicPr>
        <p:blipFill>
          <a:blip r:embed="rId2" cstate="print"/>
          <a:srcRect l="8345" t="5280" r="6259"/>
          <a:stretch>
            <a:fillRect/>
          </a:stretch>
        </p:blipFill>
        <p:spPr>
          <a:xfrm>
            <a:off x="1881820" y="4310485"/>
            <a:ext cx="2548021" cy="24600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93438" y="5254550"/>
            <a:ext cx="39244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 smtClean="0">
                <a:solidFill>
                  <a:srgbClr val="063DE8"/>
                </a:solidFill>
              </a:rPr>
              <a:t>4k x 4k and 4k x 2k (10.5um) CCDs</a:t>
            </a:r>
            <a:endParaRPr lang="en-US" sz="2000" b="0" dirty="0">
              <a:solidFill>
                <a:srgbClr val="063DE8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600" b="0" i="0" u="none" strike="noStrike" cap="none" normalizeH="0" baseline="0" smtClean="0">
            <a:ln>
              <a:noFill/>
            </a:ln>
            <a:solidFill>
              <a:schemeClr val="hlink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600" b="0" i="0" u="none" strike="noStrike" cap="none" normalizeH="0" baseline="0" smtClean="0">
            <a:ln>
              <a:noFill/>
            </a:ln>
            <a:solidFill>
              <a:schemeClr val="hlink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14063</TotalTime>
  <Pages>1</Pages>
  <Words>1194</Words>
  <Application>Microsoft Office PowerPoint</Application>
  <PresentationFormat>Personalizzato</PresentationFormat>
  <Paragraphs>303</Paragraphs>
  <Slides>29</Slides>
  <Notes>7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29</vt:i4>
      </vt:variant>
    </vt:vector>
  </HeadingPairs>
  <TitlesOfParts>
    <vt:vector size="31" baseType="lpstr">
      <vt:lpstr>Default Design</vt:lpstr>
      <vt:lpstr>Equation</vt:lpstr>
      <vt:lpstr>  Performance Improvements for Fully Depleted Charge-Coupled Devices  </vt:lpstr>
      <vt:lpstr>Introduction</vt:lpstr>
      <vt:lpstr>Introduction</vt:lpstr>
      <vt:lpstr>Introduction</vt:lpstr>
      <vt:lpstr>Outline</vt:lpstr>
      <vt:lpstr>Noise improvements</vt:lpstr>
      <vt:lpstr>Noise improvements (cont’)</vt:lpstr>
      <vt:lpstr>Noise improvements (cont’)</vt:lpstr>
      <vt:lpstr>Outline</vt:lpstr>
      <vt:lpstr>Readout speed improvements</vt:lpstr>
      <vt:lpstr>16 channel CCD images – 4k x 4k (10.5µm)</vt:lpstr>
      <vt:lpstr>16 channel CCD images – 4k x 4k (10.5µm)</vt:lpstr>
      <vt:lpstr>Outline</vt:lpstr>
      <vt:lpstr>Improving blue quantum efficiency</vt:lpstr>
      <vt:lpstr>Improving blue quantum efficiency</vt:lpstr>
      <vt:lpstr>TEM image – 25 nm ISDP</vt:lpstr>
      <vt:lpstr>TEM images – 15 and 10 nm ISDP</vt:lpstr>
      <vt:lpstr>Presentazione standard di PowerPoint</vt:lpstr>
      <vt:lpstr>Presentazione standard di PowerPoint</vt:lpstr>
      <vt:lpstr>Presentazione standard di PowerPoint</vt:lpstr>
      <vt:lpstr>Outline</vt:lpstr>
      <vt:lpstr>Quantum efficiency – antireflection coatings</vt:lpstr>
      <vt:lpstr>Preliminary QE – ITO/ZrO2/SiO2</vt:lpstr>
      <vt:lpstr>Preliminary QE – 10 nm ISDP with ZrO2/SiO2</vt:lpstr>
      <vt:lpstr>Quantum efficiency – standard ISDP/AR</vt:lpstr>
      <vt:lpstr>Quantum efficiency – UV vs standard</vt:lpstr>
      <vt:lpstr>Future efforts – broadband coatings</vt:lpstr>
      <vt:lpstr>Summary – Future projects</vt:lpstr>
      <vt:lpstr>Presentazione standard di PowerPoint</vt:lpstr>
    </vt:vector>
  </TitlesOfParts>
  <Company>Micron Electronics,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SNAP “Baseline”</dc:title>
  <dc:creator>Chris Bebek</dc:creator>
  <cp:lastModifiedBy>tecno</cp:lastModifiedBy>
  <cp:revision>1047</cp:revision>
  <cp:lastPrinted>2001-01-24T23:14:07Z</cp:lastPrinted>
  <dcterms:created xsi:type="dcterms:W3CDTF">2001-01-29T22:28:54Z</dcterms:created>
  <dcterms:modified xsi:type="dcterms:W3CDTF">2013-10-09T08:53:23Z</dcterms:modified>
</cp:coreProperties>
</file>