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9.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theme/themeOverride2.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4" r:id="rId2"/>
    <p:sldMasterId id="2147483735" r:id="rId3"/>
    <p:sldMasterId id="2147483776" r:id="rId4"/>
    <p:sldMasterId id="2147483790" r:id="rId5"/>
    <p:sldMasterId id="2147483807" r:id="rId6"/>
  </p:sldMasterIdLst>
  <p:notesMasterIdLst>
    <p:notesMasterId r:id="rId59"/>
  </p:notesMasterIdLst>
  <p:sldIdLst>
    <p:sldId id="263" r:id="rId7"/>
    <p:sldId id="293" r:id="rId8"/>
    <p:sldId id="340" r:id="rId9"/>
    <p:sldId id="382" r:id="rId10"/>
    <p:sldId id="375" r:id="rId11"/>
    <p:sldId id="402" r:id="rId12"/>
    <p:sldId id="354" r:id="rId13"/>
    <p:sldId id="347" r:id="rId14"/>
    <p:sldId id="370" r:id="rId15"/>
    <p:sldId id="374" r:id="rId16"/>
    <p:sldId id="294" r:id="rId17"/>
    <p:sldId id="315" r:id="rId18"/>
    <p:sldId id="321" r:id="rId19"/>
    <p:sldId id="316" r:id="rId20"/>
    <p:sldId id="377" r:id="rId21"/>
    <p:sldId id="317" r:id="rId22"/>
    <p:sldId id="368" r:id="rId23"/>
    <p:sldId id="329" r:id="rId24"/>
    <p:sldId id="328" r:id="rId25"/>
    <p:sldId id="331" r:id="rId26"/>
    <p:sldId id="324" r:id="rId27"/>
    <p:sldId id="369" r:id="rId28"/>
    <p:sldId id="323" r:id="rId29"/>
    <p:sldId id="405" r:id="rId30"/>
    <p:sldId id="404" r:id="rId31"/>
    <p:sldId id="325" r:id="rId32"/>
    <p:sldId id="355" r:id="rId33"/>
    <p:sldId id="381" r:id="rId34"/>
    <p:sldId id="376" r:id="rId35"/>
    <p:sldId id="378" r:id="rId36"/>
    <p:sldId id="357" r:id="rId37"/>
    <p:sldId id="360" r:id="rId38"/>
    <p:sldId id="361" r:id="rId39"/>
    <p:sldId id="407" r:id="rId40"/>
    <p:sldId id="409" r:id="rId41"/>
    <p:sldId id="367" r:id="rId42"/>
    <p:sldId id="341" r:id="rId43"/>
    <p:sldId id="371" r:id="rId44"/>
    <p:sldId id="372" r:id="rId45"/>
    <p:sldId id="373" r:id="rId46"/>
    <p:sldId id="303" r:id="rId47"/>
    <p:sldId id="326" r:id="rId48"/>
    <p:sldId id="332" r:id="rId49"/>
    <p:sldId id="383" r:id="rId50"/>
    <p:sldId id="401" r:id="rId51"/>
    <p:sldId id="330" r:id="rId52"/>
    <p:sldId id="408" r:id="rId53"/>
    <p:sldId id="362" r:id="rId54"/>
    <p:sldId id="363" r:id="rId55"/>
    <p:sldId id="403" r:id="rId56"/>
    <p:sldId id="396" r:id="rId57"/>
    <p:sldId id="400"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2DA"/>
    <a:srgbClr val="FFB08F"/>
    <a:srgbClr val="E38865"/>
    <a:srgbClr val="FBBD78"/>
    <a:srgbClr val="9BBAFF"/>
    <a:srgbClr val="95B3F5"/>
    <a:srgbClr val="C4D6F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ferSingleView="1">
    <p:restoredLeft sz="15620"/>
    <p:restoredTop sz="99002" autoAdjust="0"/>
  </p:normalViewPr>
  <p:slideViewPr>
    <p:cSldViewPr snapToGrid="0" snapToObjects="1">
      <p:cViewPr>
        <p:scale>
          <a:sx n="90" d="100"/>
          <a:sy n="90" d="100"/>
        </p:scale>
        <p:origin x="-1470"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NULL" TargetMode="External"/></Relationships>
</file>

<file path=ppt/charts/_rels/chart3.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i="0" u="none" strike="noStrike" baseline="0">
                <a:solidFill>
                  <a:srgbClr val="000000"/>
                </a:solidFill>
                <a:latin typeface="Calibri"/>
                <a:ea typeface="Calibri"/>
                <a:cs typeface="Calibri"/>
              </a:defRPr>
            </a:pPr>
            <a:r>
              <a:rPr lang="en-US" sz="1800" b="1" i="0" u="none" strike="noStrike" baseline="0" dirty="0">
                <a:solidFill>
                  <a:srgbClr val="000000"/>
                </a:solidFill>
                <a:latin typeface="Calibri"/>
                <a:cs typeface="Calibri"/>
              </a:rPr>
              <a:t>127299.21.2 </a:t>
            </a:r>
            <a:r>
              <a:rPr lang="en-US" sz="1800" b="1" i="0" u="none" strike="noStrike" baseline="0" dirty="0" err="1" smtClean="0">
                <a:solidFill>
                  <a:schemeClr val="tx1"/>
                </a:solidFill>
                <a:latin typeface="Calibri"/>
                <a:cs typeface="Calibri"/>
              </a:rPr>
              <a:t>Superlattice</a:t>
            </a:r>
            <a:r>
              <a:rPr lang="en-US" sz="1800" b="1" i="0" u="none" strike="noStrike" baseline="0" dirty="0" smtClean="0">
                <a:solidFill>
                  <a:srgbClr val="000000"/>
                </a:solidFill>
                <a:latin typeface="Calibri"/>
                <a:cs typeface="Calibri"/>
              </a:rPr>
              <a:t>-</a:t>
            </a:r>
            <a:r>
              <a:rPr lang="en-US" sz="1800" b="1" i="0" u="none" strike="noStrike" baseline="0" dirty="0">
                <a:solidFill>
                  <a:srgbClr val="000000"/>
                </a:solidFill>
                <a:latin typeface="Calibri"/>
                <a:cs typeface="Calibri"/>
              </a:rPr>
              <a:t>Doped CCD </a:t>
            </a:r>
            <a:r>
              <a:rPr lang="en-US" sz="1800" b="1" i="0" u="none" strike="noStrike" baseline="0" dirty="0" smtClean="0">
                <a:solidFill>
                  <a:srgbClr val="000000"/>
                </a:solidFill>
                <a:latin typeface="Calibri"/>
                <a:cs typeface="Calibri"/>
              </a:rPr>
              <a:t>Preliminary QE </a:t>
            </a:r>
            <a:r>
              <a:rPr lang="en-US" sz="1800" b="1" i="0" u="none" strike="noStrike" baseline="0" dirty="0">
                <a:solidFill>
                  <a:srgbClr val="000000"/>
                </a:solidFill>
                <a:latin typeface="Calibri"/>
                <a:cs typeface="Calibri"/>
              </a:rPr>
              <a:t>- PD Mode</a:t>
            </a:r>
          </a:p>
          <a:p>
            <a:pPr>
              <a:defRPr sz="1000" b="0" i="0" u="none" strike="noStrike" baseline="0">
                <a:solidFill>
                  <a:srgbClr val="000000"/>
                </a:solidFill>
                <a:latin typeface="Calibri"/>
                <a:ea typeface="Calibri"/>
                <a:cs typeface="Calibri"/>
              </a:defRPr>
            </a:pPr>
            <a:r>
              <a:rPr lang="en-US" sz="1800" b="1" i="0" u="none" strike="noStrike" baseline="0" dirty="0" err="1">
                <a:solidFill>
                  <a:srgbClr val="000000"/>
                </a:solidFill>
                <a:latin typeface="Calibri"/>
                <a:cs typeface="Calibri"/>
              </a:rPr>
              <a:t>Vsub</a:t>
            </a:r>
            <a:r>
              <a:rPr lang="en-US" sz="1800" b="1" i="0" u="none" strike="noStrike" baseline="0" dirty="0">
                <a:solidFill>
                  <a:srgbClr val="000000"/>
                </a:solidFill>
                <a:latin typeface="Calibri"/>
                <a:cs typeface="Calibri"/>
              </a:rPr>
              <a:t>=50 V, -140 C</a:t>
            </a:r>
          </a:p>
        </c:rich>
      </c:tx>
      <c:layout>
        <c:manualLayout>
          <c:xMode val="edge"/>
          <c:yMode val="edge"/>
          <c:x val="0.18833989501312301"/>
          <c:y val="2.3710119568387301E-2"/>
        </c:manualLayout>
      </c:layout>
      <c:overlay val="0"/>
      <c:spPr>
        <a:noFill/>
        <a:ln w="25400">
          <a:noFill/>
        </a:ln>
      </c:spPr>
    </c:title>
    <c:autoTitleDeleted val="0"/>
    <c:plotArea>
      <c:layout>
        <c:manualLayout>
          <c:layoutTarget val="inner"/>
          <c:xMode val="edge"/>
          <c:yMode val="edge"/>
          <c:x val="7.0278184480234304E-2"/>
          <c:y val="0.12716763005780299"/>
          <c:w val="0.89311859443631103"/>
          <c:h val="0.68208092485549099"/>
        </c:manualLayout>
      </c:layout>
      <c:scatterChart>
        <c:scatterStyle val="lineMarker"/>
        <c:varyColors val="0"/>
        <c:ser>
          <c:idx val="2"/>
          <c:order val="0"/>
          <c:tx>
            <c:v>Distance Cal. QE_Pass1</c:v>
          </c:tx>
          <c:spPr>
            <a:ln w="25400">
              <a:solidFill>
                <a:srgbClr val="99CC00"/>
              </a:solidFill>
              <a:prstDash val="solid"/>
            </a:ln>
          </c:spPr>
          <c:marker>
            <c:symbol val="triangle"/>
            <c:size val="5"/>
            <c:spPr>
              <a:solidFill>
                <a:srgbClr val="969696"/>
              </a:solidFill>
              <a:ln>
                <a:solidFill>
                  <a:srgbClr val="99CC00"/>
                </a:solidFill>
                <a:prstDash val="solid"/>
              </a:ln>
            </c:spPr>
          </c:marker>
          <c:xVal>
            <c:numRef>
              <c:f>Sheet1!$A$2:$A$42</c:f>
              <c:numCache>
                <c:formatCode>General</c:formatCode>
                <c:ptCount val="41"/>
                <c:pt idx="0">
                  <c:v>300</c:v>
                </c:pt>
                <c:pt idx="1">
                  <c:v>320</c:v>
                </c:pt>
                <c:pt idx="2">
                  <c:v>340</c:v>
                </c:pt>
                <c:pt idx="3">
                  <c:v>360</c:v>
                </c:pt>
                <c:pt idx="4">
                  <c:v>380</c:v>
                </c:pt>
                <c:pt idx="5">
                  <c:v>400</c:v>
                </c:pt>
                <c:pt idx="6">
                  <c:v>420</c:v>
                </c:pt>
                <c:pt idx="7">
                  <c:v>440</c:v>
                </c:pt>
                <c:pt idx="8">
                  <c:v>460</c:v>
                </c:pt>
                <c:pt idx="9">
                  <c:v>480</c:v>
                </c:pt>
                <c:pt idx="10">
                  <c:v>500</c:v>
                </c:pt>
                <c:pt idx="11">
                  <c:v>520</c:v>
                </c:pt>
                <c:pt idx="12">
                  <c:v>540</c:v>
                </c:pt>
                <c:pt idx="13">
                  <c:v>560</c:v>
                </c:pt>
                <c:pt idx="14">
                  <c:v>580</c:v>
                </c:pt>
                <c:pt idx="15">
                  <c:v>600</c:v>
                </c:pt>
                <c:pt idx="16">
                  <c:v>620</c:v>
                </c:pt>
                <c:pt idx="17">
                  <c:v>640</c:v>
                </c:pt>
                <c:pt idx="18">
                  <c:v>660</c:v>
                </c:pt>
                <c:pt idx="19">
                  <c:v>680</c:v>
                </c:pt>
                <c:pt idx="20">
                  <c:v>700</c:v>
                </c:pt>
                <c:pt idx="21">
                  <c:v>720</c:v>
                </c:pt>
                <c:pt idx="22">
                  <c:v>740</c:v>
                </c:pt>
                <c:pt idx="23">
                  <c:v>760</c:v>
                </c:pt>
                <c:pt idx="24">
                  <c:v>780</c:v>
                </c:pt>
                <c:pt idx="25">
                  <c:v>800</c:v>
                </c:pt>
                <c:pt idx="26">
                  <c:v>820</c:v>
                </c:pt>
                <c:pt idx="27">
                  <c:v>840</c:v>
                </c:pt>
                <c:pt idx="28">
                  <c:v>860</c:v>
                </c:pt>
                <c:pt idx="29">
                  <c:v>880</c:v>
                </c:pt>
                <c:pt idx="30">
                  <c:v>900</c:v>
                </c:pt>
                <c:pt idx="31">
                  <c:v>920</c:v>
                </c:pt>
                <c:pt idx="32">
                  <c:v>940</c:v>
                </c:pt>
                <c:pt idx="33">
                  <c:v>960</c:v>
                </c:pt>
                <c:pt idx="34">
                  <c:v>980</c:v>
                </c:pt>
                <c:pt idx="35">
                  <c:v>1000</c:v>
                </c:pt>
                <c:pt idx="36">
                  <c:v>1020</c:v>
                </c:pt>
                <c:pt idx="37">
                  <c:v>1040</c:v>
                </c:pt>
                <c:pt idx="38">
                  <c:v>1060</c:v>
                </c:pt>
                <c:pt idx="39">
                  <c:v>1080</c:v>
                </c:pt>
                <c:pt idx="40">
                  <c:v>1100</c:v>
                </c:pt>
              </c:numCache>
            </c:numRef>
          </c:xVal>
          <c:yVal>
            <c:numRef>
              <c:f>Sheet1!$X$2:$X$42</c:f>
              <c:numCache>
                <c:formatCode>General</c:formatCode>
                <c:ptCount val="41"/>
                <c:pt idx="0">
                  <c:v>24.224358867880259</c:v>
                </c:pt>
                <c:pt idx="1">
                  <c:v>26.009151243176898</c:v>
                </c:pt>
                <c:pt idx="2">
                  <c:v>27.311588224959259</c:v>
                </c:pt>
                <c:pt idx="3">
                  <c:v>26.601760187091809</c:v>
                </c:pt>
                <c:pt idx="4">
                  <c:v>34.736937906150459</c:v>
                </c:pt>
                <c:pt idx="5">
                  <c:v>43.319578618608517</c:v>
                </c:pt>
                <c:pt idx="6">
                  <c:v>47.951807013859103</c:v>
                </c:pt>
                <c:pt idx="7">
                  <c:v>51.162231358248498</c:v>
                </c:pt>
                <c:pt idx="8">
                  <c:v>53.118538449745067</c:v>
                </c:pt>
                <c:pt idx="9">
                  <c:v>54.85859692805716</c:v>
                </c:pt>
                <c:pt idx="10">
                  <c:v>56.677177228741137</c:v>
                </c:pt>
                <c:pt idx="11">
                  <c:v>57.892944692294741</c:v>
                </c:pt>
                <c:pt idx="12">
                  <c:v>58.813720129758437</c:v>
                </c:pt>
                <c:pt idx="13">
                  <c:v>59.550365674359362</c:v>
                </c:pt>
                <c:pt idx="14">
                  <c:v>60.583601883531387</c:v>
                </c:pt>
                <c:pt idx="15">
                  <c:v>60.930505133599361</c:v>
                </c:pt>
                <c:pt idx="16">
                  <c:v>61.616827740601487</c:v>
                </c:pt>
                <c:pt idx="17">
                  <c:v>62.470999082227188</c:v>
                </c:pt>
                <c:pt idx="18">
                  <c:v>62.625905606795172</c:v>
                </c:pt>
                <c:pt idx="19">
                  <c:v>63.143924257528013</c:v>
                </c:pt>
                <c:pt idx="20">
                  <c:v>63.521828109304721</c:v>
                </c:pt>
                <c:pt idx="21">
                  <c:v>64.634093411702594</c:v>
                </c:pt>
                <c:pt idx="22">
                  <c:v>65.4181579242411</c:v>
                </c:pt>
                <c:pt idx="23">
                  <c:v>65.965710582298613</c:v>
                </c:pt>
                <c:pt idx="24">
                  <c:v>66.607803122724434</c:v>
                </c:pt>
                <c:pt idx="25">
                  <c:v>66.703636984163836</c:v>
                </c:pt>
                <c:pt idx="26">
                  <c:v>67.195664559981452</c:v>
                </c:pt>
                <c:pt idx="27">
                  <c:v>67.944353938681942</c:v>
                </c:pt>
                <c:pt idx="28">
                  <c:v>68.34272883655072</c:v>
                </c:pt>
                <c:pt idx="29">
                  <c:v>68.861101472482176</c:v>
                </c:pt>
                <c:pt idx="30">
                  <c:v>68.458770777189358</c:v>
                </c:pt>
                <c:pt idx="31">
                  <c:v>66.318894192796662</c:v>
                </c:pt>
                <c:pt idx="32">
                  <c:v>62.424486807022753</c:v>
                </c:pt>
                <c:pt idx="33">
                  <c:v>55.898920460502872</c:v>
                </c:pt>
                <c:pt idx="34">
                  <c:v>45.71516227604581</c:v>
                </c:pt>
                <c:pt idx="35">
                  <c:v>32.341913824059901</c:v>
                </c:pt>
                <c:pt idx="36">
                  <c:v>17.047156903059541</c:v>
                </c:pt>
                <c:pt idx="37">
                  <c:v>6.1424318947386372</c:v>
                </c:pt>
                <c:pt idx="38">
                  <c:v>2.9014421134816368</c:v>
                </c:pt>
                <c:pt idx="39">
                  <c:v>1.365444351175636</c:v>
                </c:pt>
                <c:pt idx="40">
                  <c:v>0.76923440462584503</c:v>
                </c:pt>
              </c:numCache>
            </c:numRef>
          </c:yVal>
          <c:smooth val="0"/>
        </c:ser>
        <c:ser>
          <c:idx val="3"/>
          <c:order val="1"/>
          <c:tx>
            <c:v>Distance Cal. QE_Pass2</c:v>
          </c:tx>
          <c:spPr>
            <a:ln w="25400">
              <a:solidFill>
                <a:srgbClr val="666699"/>
              </a:solidFill>
              <a:prstDash val="solid"/>
            </a:ln>
          </c:spPr>
          <c:marker>
            <c:symbol val="x"/>
            <c:size val="5"/>
            <c:spPr>
              <a:solidFill>
                <a:srgbClr val="666699"/>
              </a:solidFill>
              <a:ln>
                <a:solidFill>
                  <a:srgbClr val="666699"/>
                </a:solidFill>
                <a:prstDash val="solid"/>
              </a:ln>
            </c:spPr>
          </c:marker>
          <c:xVal>
            <c:numRef>
              <c:f>Sheet1!$A$43:$A$83</c:f>
              <c:numCache>
                <c:formatCode>General</c:formatCode>
                <c:ptCount val="41"/>
                <c:pt idx="0">
                  <c:v>310</c:v>
                </c:pt>
                <c:pt idx="1">
                  <c:v>330</c:v>
                </c:pt>
                <c:pt idx="2">
                  <c:v>350</c:v>
                </c:pt>
                <c:pt idx="3">
                  <c:v>370</c:v>
                </c:pt>
                <c:pt idx="4">
                  <c:v>390</c:v>
                </c:pt>
                <c:pt idx="5">
                  <c:v>410</c:v>
                </c:pt>
                <c:pt idx="6">
                  <c:v>430</c:v>
                </c:pt>
                <c:pt idx="7">
                  <c:v>450</c:v>
                </c:pt>
                <c:pt idx="8">
                  <c:v>470</c:v>
                </c:pt>
                <c:pt idx="9">
                  <c:v>490</c:v>
                </c:pt>
                <c:pt idx="10">
                  <c:v>510</c:v>
                </c:pt>
                <c:pt idx="11">
                  <c:v>530</c:v>
                </c:pt>
                <c:pt idx="12">
                  <c:v>550</c:v>
                </c:pt>
                <c:pt idx="13">
                  <c:v>570</c:v>
                </c:pt>
                <c:pt idx="14">
                  <c:v>590</c:v>
                </c:pt>
                <c:pt idx="15">
                  <c:v>610</c:v>
                </c:pt>
                <c:pt idx="16">
                  <c:v>630</c:v>
                </c:pt>
                <c:pt idx="17">
                  <c:v>650</c:v>
                </c:pt>
                <c:pt idx="18">
                  <c:v>670</c:v>
                </c:pt>
                <c:pt idx="19">
                  <c:v>690</c:v>
                </c:pt>
                <c:pt idx="20">
                  <c:v>710</c:v>
                </c:pt>
                <c:pt idx="21">
                  <c:v>730</c:v>
                </c:pt>
                <c:pt idx="22">
                  <c:v>750</c:v>
                </c:pt>
                <c:pt idx="23">
                  <c:v>770</c:v>
                </c:pt>
                <c:pt idx="24">
                  <c:v>790</c:v>
                </c:pt>
                <c:pt idx="25">
                  <c:v>810</c:v>
                </c:pt>
                <c:pt idx="26">
                  <c:v>830</c:v>
                </c:pt>
                <c:pt idx="27">
                  <c:v>850</c:v>
                </c:pt>
                <c:pt idx="28">
                  <c:v>870</c:v>
                </c:pt>
                <c:pt idx="29">
                  <c:v>890</c:v>
                </c:pt>
                <c:pt idx="30">
                  <c:v>910</c:v>
                </c:pt>
                <c:pt idx="31">
                  <c:v>930</c:v>
                </c:pt>
                <c:pt idx="32">
                  <c:v>950</c:v>
                </c:pt>
                <c:pt idx="33">
                  <c:v>970</c:v>
                </c:pt>
                <c:pt idx="34">
                  <c:v>990</c:v>
                </c:pt>
                <c:pt idx="35">
                  <c:v>1010</c:v>
                </c:pt>
                <c:pt idx="36">
                  <c:v>1030</c:v>
                </c:pt>
                <c:pt idx="37">
                  <c:v>1050</c:v>
                </c:pt>
                <c:pt idx="38">
                  <c:v>1070</c:v>
                </c:pt>
                <c:pt idx="39">
                  <c:v>1090</c:v>
                </c:pt>
                <c:pt idx="40">
                  <c:v>1110</c:v>
                </c:pt>
              </c:numCache>
            </c:numRef>
          </c:xVal>
          <c:yVal>
            <c:numRef>
              <c:f>Sheet1!$X$43:$X$83</c:f>
              <c:numCache>
                <c:formatCode>General</c:formatCode>
                <c:ptCount val="41"/>
                <c:pt idx="0">
                  <c:v>25.719759917870739</c:v>
                </c:pt>
                <c:pt idx="1">
                  <c:v>26.98989430840404</c:v>
                </c:pt>
                <c:pt idx="2">
                  <c:v>27.13493267727765</c:v>
                </c:pt>
                <c:pt idx="3">
                  <c:v>28.794071282516221</c:v>
                </c:pt>
                <c:pt idx="4">
                  <c:v>40.0970693197592</c:v>
                </c:pt>
                <c:pt idx="5">
                  <c:v>45.81070179116309</c:v>
                </c:pt>
                <c:pt idx="6">
                  <c:v>49.646825703905229</c:v>
                </c:pt>
                <c:pt idx="7">
                  <c:v>52.202368953591552</c:v>
                </c:pt>
                <c:pt idx="8">
                  <c:v>54.03697561970958</c:v>
                </c:pt>
                <c:pt idx="9">
                  <c:v>55.792128154131632</c:v>
                </c:pt>
                <c:pt idx="10">
                  <c:v>57.320743128400643</c:v>
                </c:pt>
                <c:pt idx="11">
                  <c:v>58.373424511668041</c:v>
                </c:pt>
                <c:pt idx="12">
                  <c:v>59.1982352759712</c:v>
                </c:pt>
                <c:pt idx="13">
                  <c:v>60.087433601829453</c:v>
                </c:pt>
                <c:pt idx="14">
                  <c:v>60.757549468726893</c:v>
                </c:pt>
                <c:pt idx="15">
                  <c:v>61.300798877454739</c:v>
                </c:pt>
                <c:pt idx="16">
                  <c:v>62.070987355920778</c:v>
                </c:pt>
                <c:pt idx="17">
                  <c:v>62.551055049534646</c:v>
                </c:pt>
                <c:pt idx="18">
                  <c:v>62.856731888931812</c:v>
                </c:pt>
                <c:pt idx="19">
                  <c:v>63.303459022082492</c:v>
                </c:pt>
                <c:pt idx="20">
                  <c:v>64.064659946553306</c:v>
                </c:pt>
                <c:pt idx="21">
                  <c:v>65.037463693621362</c:v>
                </c:pt>
                <c:pt idx="22">
                  <c:v>65.714937721823844</c:v>
                </c:pt>
                <c:pt idx="23">
                  <c:v>66.299531746748073</c:v>
                </c:pt>
                <c:pt idx="24">
                  <c:v>66.662592457558276</c:v>
                </c:pt>
                <c:pt idx="25">
                  <c:v>66.902385103785676</c:v>
                </c:pt>
                <c:pt idx="26">
                  <c:v>67.555637520125856</c:v>
                </c:pt>
                <c:pt idx="27">
                  <c:v>68.131793602478808</c:v>
                </c:pt>
                <c:pt idx="28">
                  <c:v>68.666263797271867</c:v>
                </c:pt>
                <c:pt idx="29">
                  <c:v>68.812449126620663</c:v>
                </c:pt>
                <c:pt idx="30">
                  <c:v>67.613854876734734</c:v>
                </c:pt>
                <c:pt idx="31">
                  <c:v>64.684502736071636</c:v>
                </c:pt>
                <c:pt idx="32">
                  <c:v>59.562423124427553</c:v>
                </c:pt>
                <c:pt idx="33">
                  <c:v>51.158836126514501</c:v>
                </c:pt>
                <c:pt idx="34">
                  <c:v>39.173204105261853</c:v>
                </c:pt>
                <c:pt idx="35">
                  <c:v>24.280275553227089</c:v>
                </c:pt>
                <c:pt idx="36">
                  <c:v>9.5299001779109886</c:v>
                </c:pt>
                <c:pt idx="37">
                  <c:v>4.1803438747173924</c:v>
                </c:pt>
                <c:pt idx="38">
                  <c:v>2.0379431283291831</c:v>
                </c:pt>
                <c:pt idx="39">
                  <c:v>0.93289966151520798</c:v>
                </c:pt>
                <c:pt idx="40">
                  <c:v>0.45147571546494902</c:v>
                </c:pt>
              </c:numCache>
            </c:numRef>
          </c:yVal>
          <c:smooth val="0"/>
        </c:ser>
        <c:ser>
          <c:idx val="5"/>
          <c:order val="2"/>
          <c:tx>
            <c:v>QE_25C_Pass1</c:v>
          </c:tx>
          <c:spPr>
            <a:ln w="25400">
              <a:solidFill>
                <a:srgbClr val="FF9900"/>
              </a:solidFill>
              <a:prstDash val="solid"/>
            </a:ln>
          </c:spPr>
          <c:marker>
            <c:symbol val="circle"/>
            <c:size val="5"/>
            <c:spPr>
              <a:solidFill>
                <a:srgbClr val="FF8080"/>
              </a:solidFill>
              <a:ln>
                <a:solidFill>
                  <a:srgbClr val="FF9900"/>
                </a:solidFill>
                <a:prstDash val="solid"/>
              </a:ln>
            </c:spPr>
          </c:marker>
          <c:xVal>
            <c:numRef>
              <c:f>Sheet1!$AH$2:$AH$42</c:f>
              <c:numCache>
                <c:formatCode>General</c:formatCode>
                <c:ptCount val="41"/>
                <c:pt idx="0">
                  <c:v>300</c:v>
                </c:pt>
                <c:pt idx="1">
                  <c:v>320</c:v>
                </c:pt>
                <c:pt idx="2">
                  <c:v>340</c:v>
                </c:pt>
                <c:pt idx="3">
                  <c:v>360</c:v>
                </c:pt>
                <c:pt idx="4">
                  <c:v>380</c:v>
                </c:pt>
                <c:pt idx="5">
                  <c:v>400</c:v>
                </c:pt>
                <c:pt idx="6">
                  <c:v>420</c:v>
                </c:pt>
                <c:pt idx="7">
                  <c:v>440</c:v>
                </c:pt>
                <c:pt idx="8">
                  <c:v>460</c:v>
                </c:pt>
                <c:pt idx="9">
                  <c:v>480</c:v>
                </c:pt>
                <c:pt idx="10">
                  <c:v>500</c:v>
                </c:pt>
                <c:pt idx="11">
                  <c:v>520</c:v>
                </c:pt>
                <c:pt idx="12">
                  <c:v>540</c:v>
                </c:pt>
                <c:pt idx="13">
                  <c:v>560</c:v>
                </c:pt>
                <c:pt idx="14">
                  <c:v>580</c:v>
                </c:pt>
                <c:pt idx="15">
                  <c:v>600</c:v>
                </c:pt>
                <c:pt idx="16">
                  <c:v>620</c:v>
                </c:pt>
                <c:pt idx="17">
                  <c:v>640</c:v>
                </c:pt>
                <c:pt idx="18">
                  <c:v>660</c:v>
                </c:pt>
                <c:pt idx="19">
                  <c:v>680</c:v>
                </c:pt>
                <c:pt idx="20">
                  <c:v>700</c:v>
                </c:pt>
                <c:pt idx="21">
                  <c:v>720</c:v>
                </c:pt>
                <c:pt idx="22">
                  <c:v>740</c:v>
                </c:pt>
                <c:pt idx="23">
                  <c:v>760</c:v>
                </c:pt>
                <c:pt idx="24">
                  <c:v>780</c:v>
                </c:pt>
                <c:pt idx="25">
                  <c:v>800</c:v>
                </c:pt>
                <c:pt idx="26">
                  <c:v>820</c:v>
                </c:pt>
                <c:pt idx="27">
                  <c:v>840</c:v>
                </c:pt>
                <c:pt idx="28">
                  <c:v>860</c:v>
                </c:pt>
                <c:pt idx="29">
                  <c:v>880</c:v>
                </c:pt>
                <c:pt idx="30">
                  <c:v>900</c:v>
                </c:pt>
                <c:pt idx="31">
                  <c:v>920</c:v>
                </c:pt>
                <c:pt idx="32">
                  <c:v>940</c:v>
                </c:pt>
                <c:pt idx="33">
                  <c:v>960</c:v>
                </c:pt>
                <c:pt idx="34">
                  <c:v>980</c:v>
                </c:pt>
                <c:pt idx="35">
                  <c:v>1000</c:v>
                </c:pt>
                <c:pt idx="36">
                  <c:v>1020</c:v>
                </c:pt>
                <c:pt idx="37">
                  <c:v>1040</c:v>
                </c:pt>
                <c:pt idx="38">
                  <c:v>1060</c:v>
                </c:pt>
                <c:pt idx="39">
                  <c:v>1080</c:v>
                </c:pt>
                <c:pt idx="40">
                  <c:v>1100</c:v>
                </c:pt>
              </c:numCache>
            </c:numRef>
          </c:xVal>
          <c:yVal>
            <c:numRef>
              <c:f>Sheet1!$AI$2:$AI$42</c:f>
              <c:numCache>
                <c:formatCode>General</c:formatCode>
                <c:ptCount val="41"/>
                <c:pt idx="0">
                  <c:v>23.515353174832601</c:v>
                </c:pt>
                <c:pt idx="1">
                  <c:v>29.04942901112922</c:v>
                </c:pt>
                <c:pt idx="2">
                  <c:v>31.699382351406999</c:v>
                </c:pt>
                <c:pt idx="3">
                  <c:v>32.05463922429832</c:v>
                </c:pt>
                <c:pt idx="4">
                  <c:v>35.382902136337101</c:v>
                </c:pt>
                <c:pt idx="5">
                  <c:v>44.059898901017803</c:v>
                </c:pt>
                <c:pt idx="6">
                  <c:v>48.440640964924597</c:v>
                </c:pt>
                <c:pt idx="7">
                  <c:v>51.33446862128018</c:v>
                </c:pt>
                <c:pt idx="8">
                  <c:v>53.024993538379732</c:v>
                </c:pt>
                <c:pt idx="9">
                  <c:v>54.564516405780402</c:v>
                </c:pt>
                <c:pt idx="10">
                  <c:v>56.169573574279411</c:v>
                </c:pt>
                <c:pt idx="11">
                  <c:v>57.203705270310813</c:v>
                </c:pt>
                <c:pt idx="12">
                  <c:v>57.962698473880799</c:v>
                </c:pt>
                <c:pt idx="13">
                  <c:v>58.552429162646241</c:v>
                </c:pt>
                <c:pt idx="14">
                  <c:v>59.458248519130343</c:v>
                </c:pt>
                <c:pt idx="15">
                  <c:v>59.679444902872604</c:v>
                </c:pt>
                <c:pt idx="16">
                  <c:v>60.231137460295344</c:v>
                </c:pt>
                <c:pt idx="17">
                  <c:v>60.942012763117901</c:v>
                </c:pt>
                <c:pt idx="18">
                  <c:v>60.988769776248198</c:v>
                </c:pt>
                <c:pt idx="19">
                  <c:v>61.340951340853302</c:v>
                </c:pt>
                <c:pt idx="20">
                  <c:v>61.535084640908501</c:v>
                </c:pt>
                <c:pt idx="21">
                  <c:v>62.433286298518702</c:v>
                </c:pt>
                <c:pt idx="22">
                  <c:v>63.0790433721601</c:v>
                </c:pt>
                <c:pt idx="23">
                  <c:v>63.51331264942943</c:v>
                </c:pt>
                <c:pt idx="24">
                  <c:v>64.039876488701182</c:v>
                </c:pt>
                <c:pt idx="25">
                  <c:v>63.971399764966002</c:v>
                </c:pt>
                <c:pt idx="26">
                  <c:v>64.204947837639125</c:v>
                </c:pt>
                <c:pt idx="27">
                  <c:v>64.626405020545448</c:v>
                </c:pt>
                <c:pt idx="28">
                  <c:v>64.782548035620366</c:v>
                </c:pt>
                <c:pt idx="29">
                  <c:v>65.266438591902002</c:v>
                </c:pt>
                <c:pt idx="30">
                  <c:v>65.623295278183775</c:v>
                </c:pt>
                <c:pt idx="31">
                  <c:v>65.573375357300876</c:v>
                </c:pt>
                <c:pt idx="32">
                  <c:v>65.491461487566227</c:v>
                </c:pt>
                <c:pt idx="33">
                  <c:v>64.6395684702414</c:v>
                </c:pt>
                <c:pt idx="34">
                  <c:v>61.726377545225503</c:v>
                </c:pt>
                <c:pt idx="35">
                  <c:v>57.146282581435337</c:v>
                </c:pt>
                <c:pt idx="36">
                  <c:v>49.432654723261287</c:v>
                </c:pt>
                <c:pt idx="37">
                  <c:v>39.050346615877203</c:v>
                </c:pt>
                <c:pt idx="38">
                  <c:v>26.74193750546398</c:v>
                </c:pt>
                <c:pt idx="39">
                  <c:v>18.28192220528118</c:v>
                </c:pt>
                <c:pt idx="40">
                  <c:v>12.3787897838481</c:v>
                </c:pt>
              </c:numCache>
            </c:numRef>
          </c:yVal>
          <c:smooth val="0"/>
        </c:ser>
        <c:ser>
          <c:idx val="6"/>
          <c:order val="3"/>
          <c:tx>
            <c:v>QE_25C_Pass2</c:v>
          </c:tx>
          <c:spPr>
            <a:ln w="25400">
              <a:solidFill>
                <a:srgbClr val="9999FF"/>
              </a:solidFill>
              <a:prstDash val="solid"/>
            </a:ln>
          </c:spPr>
          <c:marker>
            <c:symbol val="plus"/>
            <c:size val="5"/>
            <c:spPr>
              <a:solidFill>
                <a:srgbClr val="9999FF"/>
              </a:solidFill>
              <a:ln>
                <a:solidFill>
                  <a:srgbClr val="9999FF"/>
                </a:solidFill>
                <a:prstDash val="solid"/>
              </a:ln>
            </c:spPr>
          </c:marker>
          <c:xVal>
            <c:numRef>
              <c:f>Sheet1!$AH$43:$AH$83</c:f>
              <c:numCache>
                <c:formatCode>General</c:formatCode>
                <c:ptCount val="41"/>
                <c:pt idx="0">
                  <c:v>310</c:v>
                </c:pt>
                <c:pt idx="1">
                  <c:v>330</c:v>
                </c:pt>
                <c:pt idx="2">
                  <c:v>350</c:v>
                </c:pt>
                <c:pt idx="3">
                  <c:v>370</c:v>
                </c:pt>
                <c:pt idx="4">
                  <c:v>390</c:v>
                </c:pt>
                <c:pt idx="5">
                  <c:v>410</c:v>
                </c:pt>
                <c:pt idx="6">
                  <c:v>430</c:v>
                </c:pt>
                <c:pt idx="7">
                  <c:v>450</c:v>
                </c:pt>
                <c:pt idx="8">
                  <c:v>470</c:v>
                </c:pt>
                <c:pt idx="9">
                  <c:v>490</c:v>
                </c:pt>
                <c:pt idx="10">
                  <c:v>510</c:v>
                </c:pt>
                <c:pt idx="11">
                  <c:v>530</c:v>
                </c:pt>
                <c:pt idx="12">
                  <c:v>550</c:v>
                </c:pt>
                <c:pt idx="13">
                  <c:v>570</c:v>
                </c:pt>
                <c:pt idx="14">
                  <c:v>590</c:v>
                </c:pt>
                <c:pt idx="15">
                  <c:v>610</c:v>
                </c:pt>
                <c:pt idx="16">
                  <c:v>630</c:v>
                </c:pt>
                <c:pt idx="17">
                  <c:v>650</c:v>
                </c:pt>
                <c:pt idx="18">
                  <c:v>670</c:v>
                </c:pt>
                <c:pt idx="19">
                  <c:v>690</c:v>
                </c:pt>
                <c:pt idx="20">
                  <c:v>710</c:v>
                </c:pt>
                <c:pt idx="21">
                  <c:v>730</c:v>
                </c:pt>
                <c:pt idx="22">
                  <c:v>750</c:v>
                </c:pt>
                <c:pt idx="23">
                  <c:v>770</c:v>
                </c:pt>
                <c:pt idx="24">
                  <c:v>790</c:v>
                </c:pt>
                <c:pt idx="25">
                  <c:v>810</c:v>
                </c:pt>
                <c:pt idx="26">
                  <c:v>830</c:v>
                </c:pt>
                <c:pt idx="27">
                  <c:v>850</c:v>
                </c:pt>
                <c:pt idx="28">
                  <c:v>870</c:v>
                </c:pt>
                <c:pt idx="29">
                  <c:v>890</c:v>
                </c:pt>
                <c:pt idx="30">
                  <c:v>910</c:v>
                </c:pt>
                <c:pt idx="31">
                  <c:v>930</c:v>
                </c:pt>
                <c:pt idx="32">
                  <c:v>950</c:v>
                </c:pt>
                <c:pt idx="33">
                  <c:v>970</c:v>
                </c:pt>
                <c:pt idx="34">
                  <c:v>990</c:v>
                </c:pt>
                <c:pt idx="35">
                  <c:v>1010</c:v>
                </c:pt>
                <c:pt idx="36">
                  <c:v>1030</c:v>
                </c:pt>
                <c:pt idx="37">
                  <c:v>1050</c:v>
                </c:pt>
                <c:pt idx="38">
                  <c:v>1070</c:v>
                </c:pt>
                <c:pt idx="39">
                  <c:v>1090</c:v>
                </c:pt>
                <c:pt idx="40">
                  <c:v>1110</c:v>
                </c:pt>
              </c:numCache>
            </c:numRef>
          </c:xVal>
          <c:yVal>
            <c:numRef>
              <c:f>Sheet1!$AI$43:$AI$83</c:f>
              <c:numCache>
                <c:formatCode>General</c:formatCode>
                <c:ptCount val="41"/>
                <c:pt idx="0">
                  <c:v>30.021262488096198</c:v>
                </c:pt>
                <c:pt idx="1">
                  <c:v>31.982055404015799</c:v>
                </c:pt>
                <c:pt idx="2">
                  <c:v>32.446879323032412</c:v>
                </c:pt>
                <c:pt idx="3">
                  <c:v>32.975637606061397</c:v>
                </c:pt>
                <c:pt idx="4">
                  <c:v>41.331963767045821</c:v>
                </c:pt>
                <c:pt idx="5">
                  <c:v>46.737220532919721</c:v>
                </c:pt>
                <c:pt idx="6">
                  <c:v>50.215038585079213</c:v>
                </c:pt>
                <c:pt idx="7">
                  <c:v>52.385103158785903</c:v>
                </c:pt>
                <c:pt idx="8">
                  <c:v>53.901804407066123</c:v>
                </c:pt>
                <c:pt idx="9">
                  <c:v>55.3651687947985</c:v>
                </c:pt>
                <c:pt idx="10">
                  <c:v>56.645731822626203</c:v>
                </c:pt>
                <c:pt idx="11">
                  <c:v>57.487048137265198</c:v>
                </c:pt>
                <c:pt idx="12">
                  <c:v>58.134400417870488</c:v>
                </c:pt>
                <c:pt idx="13">
                  <c:v>58.869245211303387</c:v>
                </c:pt>
                <c:pt idx="14">
                  <c:v>59.3986000031489</c:v>
                </c:pt>
                <c:pt idx="15">
                  <c:v>59.827881082725902</c:v>
                </c:pt>
                <c:pt idx="16">
                  <c:v>60.458509704943999</c:v>
                </c:pt>
                <c:pt idx="17">
                  <c:v>60.839443793262241</c:v>
                </c:pt>
                <c:pt idx="18">
                  <c:v>61.018779350743444</c:v>
                </c:pt>
                <c:pt idx="19">
                  <c:v>61.317132336812001</c:v>
                </c:pt>
                <c:pt idx="20">
                  <c:v>61.917858067160303</c:v>
                </c:pt>
                <c:pt idx="21">
                  <c:v>62.728981375929962</c:v>
                </c:pt>
                <c:pt idx="22">
                  <c:v>63.318427762960788</c:v>
                </c:pt>
                <c:pt idx="23">
                  <c:v>63.788520981744902</c:v>
                </c:pt>
                <c:pt idx="24">
                  <c:v>64.035664840109902</c:v>
                </c:pt>
                <c:pt idx="25">
                  <c:v>64.099779325112706</c:v>
                </c:pt>
                <c:pt idx="26">
                  <c:v>64.426309273214798</c:v>
                </c:pt>
                <c:pt idx="27">
                  <c:v>64.720463724235699</c:v>
                </c:pt>
                <c:pt idx="28">
                  <c:v>65.057498946151725</c:v>
                </c:pt>
                <c:pt idx="29">
                  <c:v>65.5045592322696</c:v>
                </c:pt>
                <c:pt idx="30">
                  <c:v>65.660313422624071</c:v>
                </c:pt>
                <c:pt idx="31">
                  <c:v>65.623199976723271</c:v>
                </c:pt>
                <c:pt idx="32">
                  <c:v>65.264293952518997</c:v>
                </c:pt>
                <c:pt idx="33">
                  <c:v>63.329519776533203</c:v>
                </c:pt>
                <c:pt idx="34">
                  <c:v>59.461757450156902</c:v>
                </c:pt>
                <c:pt idx="35">
                  <c:v>53.279691902535731</c:v>
                </c:pt>
                <c:pt idx="36">
                  <c:v>44.196694348684723</c:v>
                </c:pt>
                <c:pt idx="37">
                  <c:v>32.915416969434602</c:v>
                </c:pt>
                <c:pt idx="38">
                  <c:v>22.597038861863091</c:v>
                </c:pt>
                <c:pt idx="39">
                  <c:v>15.417959445671</c:v>
                </c:pt>
                <c:pt idx="40">
                  <c:v>10.19102596143129</c:v>
                </c:pt>
              </c:numCache>
            </c:numRef>
          </c:yVal>
          <c:smooth val="0"/>
        </c:ser>
        <c:dLbls>
          <c:showLegendKey val="0"/>
          <c:showVal val="0"/>
          <c:showCatName val="0"/>
          <c:showSerName val="0"/>
          <c:showPercent val="0"/>
          <c:showBubbleSize val="0"/>
        </c:dLbls>
        <c:axId val="43559744"/>
        <c:axId val="43560320"/>
      </c:scatterChart>
      <c:valAx>
        <c:axId val="43559744"/>
        <c:scaling>
          <c:orientation val="minMax"/>
          <c:min val="200"/>
        </c:scaling>
        <c:delete val="0"/>
        <c:axPos val="b"/>
        <c:majorGridlines>
          <c:spPr>
            <a:ln w="3175">
              <a:solidFill>
                <a:srgbClr val="99CC00"/>
              </a:solidFill>
              <a:prstDash val="solid"/>
            </a:ln>
          </c:spPr>
        </c:majorGridlines>
        <c:title>
          <c:tx>
            <c:rich>
              <a:bodyPr/>
              <a:lstStyle/>
              <a:p>
                <a:pPr>
                  <a:defRPr sz="1200" b="1" i="0" u="none" strike="noStrike" baseline="0">
                    <a:solidFill>
                      <a:srgbClr val="000000"/>
                    </a:solidFill>
                    <a:latin typeface="Calibri"/>
                    <a:ea typeface="Calibri"/>
                    <a:cs typeface="Calibri"/>
                  </a:defRPr>
                </a:pPr>
                <a:r>
                  <a:rPr lang="en-US" sz="1200"/>
                  <a:t>Wavelength [nm]</a:t>
                </a:r>
              </a:p>
            </c:rich>
          </c:tx>
          <c:layout>
            <c:manualLayout>
              <c:xMode val="edge"/>
              <c:yMode val="edge"/>
              <c:x val="0.445095168374817"/>
              <c:y val="0.84537572254335303"/>
            </c:manualLayout>
          </c:layout>
          <c:overlay val="0"/>
          <c:spPr>
            <a:noFill/>
            <a:ln w="25400">
              <a:noFill/>
            </a:ln>
          </c:spPr>
        </c:title>
        <c:numFmt formatCode="General" sourceLinked="1"/>
        <c:majorTickMark val="none"/>
        <c:minorTickMark val="none"/>
        <c:tickLblPos val="nextTo"/>
        <c:spPr>
          <a:ln w="3175">
            <a:solidFill>
              <a:srgbClr val="C0C0C0"/>
            </a:solidFill>
            <a:prstDash val="solid"/>
          </a:ln>
        </c:spPr>
        <c:txPr>
          <a:bodyPr rot="0" vert="horz"/>
          <a:lstStyle/>
          <a:p>
            <a:pPr>
              <a:defRPr sz="800" b="0" i="0" u="none" strike="noStrike" baseline="0">
                <a:solidFill>
                  <a:srgbClr val="000000"/>
                </a:solidFill>
                <a:latin typeface="Calibri"/>
                <a:ea typeface="Calibri"/>
                <a:cs typeface="Calibri"/>
              </a:defRPr>
            </a:pPr>
            <a:endParaRPr lang="it-IT"/>
          </a:p>
        </c:txPr>
        <c:crossAx val="43560320"/>
        <c:crosses val="autoZero"/>
        <c:crossBetween val="midCat"/>
      </c:valAx>
      <c:valAx>
        <c:axId val="43560320"/>
        <c:scaling>
          <c:orientation val="minMax"/>
        </c:scaling>
        <c:delete val="0"/>
        <c:axPos val="l"/>
        <c:majorGridlines>
          <c:spPr>
            <a:ln w="3175">
              <a:solidFill>
                <a:srgbClr val="99CC00"/>
              </a:solidFill>
              <a:prstDash val="solid"/>
            </a:ln>
          </c:spPr>
        </c:majorGridlines>
        <c:title>
          <c:tx>
            <c:rich>
              <a:bodyPr/>
              <a:lstStyle/>
              <a:p>
                <a:pPr>
                  <a:defRPr sz="1200" b="1" i="0" u="none" strike="noStrike" baseline="0">
                    <a:solidFill>
                      <a:srgbClr val="000000"/>
                    </a:solidFill>
                    <a:latin typeface="Calibri"/>
                    <a:ea typeface="Calibri"/>
                    <a:cs typeface="Calibri"/>
                  </a:defRPr>
                </a:pPr>
                <a:r>
                  <a:rPr lang="en-US" sz="1200"/>
                  <a:t>QE [%]</a:t>
                </a:r>
              </a:p>
            </c:rich>
          </c:tx>
          <c:layout>
            <c:manualLayout>
              <c:xMode val="edge"/>
              <c:yMode val="edge"/>
              <c:x val="7.3206442166910699E-3"/>
              <c:y val="0.43352601156069398"/>
            </c:manualLayout>
          </c:layout>
          <c:overlay val="0"/>
          <c:spPr>
            <a:noFill/>
            <a:ln w="25400">
              <a:noFill/>
            </a:ln>
          </c:spPr>
        </c:title>
        <c:numFmt formatCode="General" sourceLinked="1"/>
        <c:majorTickMark val="none"/>
        <c:minorTickMark val="none"/>
        <c:tickLblPos val="nextTo"/>
        <c:spPr>
          <a:ln w="3175">
            <a:solidFill>
              <a:srgbClr val="C0C0C0"/>
            </a:solidFill>
            <a:prstDash val="solid"/>
          </a:ln>
        </c:spPr>
        <c:txPr>
          <a:bodyPr rot="0" vert="horz"/>
          <a:lstStyle/>
          <a:p>
            <a:pPr>
              <a:defRPr sz="800" b="0" i="0" u="none" strike="noStrike" baseline="0">
                <a:solidFill>
                  <a:srgbClr val="000000"/>
                </a:solidFill>
                <a:latin typeface="Calibri"/>
                <a:ea typeface="Calibri"/>
                <a:cs typeface="Calibri"/>
              </a:defRPr>
            </a:pPr>
            <a:endParaRPr lang="it-IT"/>
          </a:p>
        </c:txPr>
        <c:crossAx val="43559744"/>
        <c:crosses val="autoZero"/>
        <c:crossBetween val="midCat"/>
      </c:valAx>
      <c:spPr>
        <a:noFill/>
        <a:ln w="12700">
          <a:solidFill>
            <a:srgbClr val="C0C0C0"/>
          </a:solidFill>
          <a:prstDash val="solid"/>
        </a:ln>
      </c:spPr>
    </c:plotArea>
    <c:legend>
      <c:legendPos val="r"/>
      <c:layout>
        <c:manualLayout>
          <c:xMode val="edge"/>
          <c:yMode val="edge"/>
          <c:x val="0.33280260279965101"/>
          <c:y val="0.87657888597258704"/>
          <c:w val="0.38752034120735002"/>
          <c:h val="0.109826589595376"/>
        </c:manualLayout>
      </c:layout>
      <c:overlay val="0"/>
      <c:spPr>
        <a:noFill/>
        <a:ln w="25400">
          <a:noFill/>
        </a:ln>
      </c:spPr>
      <c:txPr>
        <a:bodyPr/>
        <a:lstStyle/>
        <a:p>
          <a:pPr>
            <a:defRPr sz="1000" b="0" i="0" u="none" strike="noStrike" baseline="0">
              <a:solidFill>
                <a:srgbClr val="000000"/>
              </a:solidFill>
              <a:latin typeface="Calibri"/>
              <a:ea typeface="Calibri"/>
              <a:cs typeface="Calibri"/>
            </a:defRPr>
          </a:pPr>
          <a:endParaRPr lang="it-IT"/>
        </a:p>
      </c:txPr>
    </c:legend>
    <c:plotVisOnly val="1"/>
    <c:dispBlanksAs val="gap"/>
    <c:showDLblsOverMax val="0"/>
  </c:chart>
  <c:spPr>
    <a:solidFill>
      <a:srgbClr val="FFFFFF"/>
    </a:solidFill>
    <a:ln w="12700">
      <a:solidFill>
        <a:srgbClr val="000000"/>
      </a:solidFill>
      <a:prstDash val="solid"/>
    </a:ln>
  </c:spPr>
  <c:txPr>
    <a:bodyPr/>
    <a:lstStyle/>
    <a:p>
      <a:pPr>
        <a:defRPr sz="1000" b="0" i="0" u="none" strike="noStrike" baseline="0">
          <a:solidFill>
            <a:srgbClr val="000000"/>
          </a:solidFill>
          <a:latin typeface="Calibri"/>
          <a:ea typeface="Calibri"/>
          <a:cs typeface="Calibri"/>
        </a:defRPr>
      </a:pPr>
      <a:endParaRPr lang="it-IT"/>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Optical</a:t>
            </a:r>
            <a:r>
              <a:rPr lang="en-US" baseline="0"/>
              <a:t> Performance of ALD Grown AR Coatings</a:t>
            </a:r>
            <a:endParaRPr lang="en-US"/>
          </a:p>
        </c:rich>
      </c:tx>
      <c:layout>
        <c:manualLayout>
          <c:xMode val="edge"/>
          <c:yMode val="edge"/>
          <c:x val="0.13965423592884199"/>
          <c:y val="5.9550999451142797E-2"/>
        </c:manualLayout>
      </c:layout>
      <c:overlay val="0"/>
    </c:title>
    <c:autoTitleDeleted val="0"/>
    <c:plotArea>
      <c:layout>
        <c:manualLayout>
          <c:layoutTarget val="inner"/>
          <c:xMode val="edge"/>
          <c:yMode val="edge"/>
          <c:x val="0.130261373578303"/>
          <c:y val="0.14375040574116399"/>
          <c:w val="0.82031149752114296"/>
          <c:h val="0.71588783141340595"/>
        </c:manualLayout>
      </c:layout>
      <c:scatterChart>
        <c:scatterStyle val="lineMarker"/>
        <c:varyColors val="0"/>
        <c:ser>
          <c:idx val="5"/>
          <c:order val="0"/>
          <c:tx>
            <c:v>Bare Si (model)</c:v>
          </c:tx>
          <c:spPr>
            <a:ln>
              <a:solidFill>
                <a:schemeClr val="tx1"/>
              </a:solidFill>
            </a:ln>
          </c:spPr>
          <c:marker>
            <c:symbol val="none"/>
          </c:marker>
          <c:xVal>
            <c:numRef>
              <c:f>'Si-ref'!$E$2:$E$702</c:f>
              <c:numCache>
                <c:formatCode>General</c:formatCode>
                <c:ptCount val="701"/>
                <c:pt idx="0">
                  <c:v>300</c:v>
                </c:pt>
                <c:pt idx="1">
                  <c:v>301</c:v>
                </c:pt>
                <c:pt idx="2">
                  <c:v>302</c:v>
                </c:pt>
                <c:pt idx="3">
                  <c:v>303</c:v>
                </c:pt>
                <c:pt idx="4">
                  <c:v>304</c:v>
                </c:pt>
                <c:pt idx="5">
                  <c:v>305</c:v>
                </c:pt>
                <c:pt idx="6">
                  <c:v>306</c:v>
                </c:pt>
                <c:pt idx="7">
                  <c:v>307</c:v>
                </c:pt>
                <c:pt idx="8">
                  <c:v>308</c:v>
                </c:pt>
                <c:pt idx="9">
                  <c:v>309</c:v>
                </c:pt>
                <c:pt idx="10">
                  <c:v>310</c:v>
                </c:pt>
                <c:pt idx="11">
                  <c:v>311</c:v>
                </c:pt>
                <c:pt idx="12">
                  <c:v>312</c:v>
                </c:pt>
                <c:pt idx="13">
                  <c:v>313</c:v>
                </c:pt>
                <c:pt idx="14">
                  <c:v>314</c:v>
                </c:pt>
                <c:pt idx="15">
                  <c:v>315</c:v>
                </c:pt>
                <c:pt idx="16">
                  <c:v>316</c:v>
                </c:pt>
                <c:pt idx="17">
                  <c:v>317</c:v>
                </c:pt>
                <c:pt idx="18">
                  <c:v>318</c:v>
                </c:pt>
                <c:pt idx="19">
                  <c:v>319</c:v>
                </c:pt>
                <c:pt idx="20">
                  <c:v>320</c:v>
                </c:pt>
                <c:pt idx="21">
                  <c:v>321</c:v>
                </c:pt>
                <c:pt idx="22">
                  <c:v>322</c:v>
                </c:pt>
                <c:pt idx="23">
                  <c:v>323</c:v>
                </c:pt>
                <c:pt idx="24">
                  <c:v>324</c:v>
                </c:pt>
                <c:pt idx="25">
                  <c:v>325</c:v>
                </c:pt>
                <c:pt idx="26">
                  <c:v>326</c:v>
                </c:pt>
                <c:pt idx="27">
                  <c:v>327</c:v>
                </c:pt>
                <c:pt idx="28">
                  <c:v>328</c:v>
                </c:pt>
                <c:pt idx="29">
                  <c:v>329</c:v>
                </c:pt>
                <c:pt idx="30">
                  <c:v>330</c:v>
                </c:pt>
                <c:pt idx="31">
                  <c:v>331</c:v>
                </c:pt>
                <c:pt idx="32">
                  <c:v>332</c:v>
                </c:pt>
                <c:pt idx="33">
                  <c:v>333</c:v>
                </c:pt>
                <c:pt idx="34">
                  <c:v>334</c:v>
                </c:pt>
                <c:pt idx="35">
                  <c:v>335</c:v>
                </c:pt>
                <c:pt idx="36">
                  <c:v>336</c:v>
                </c:pt>
                <c:pt idx="37">
                  <c:v>337</c:v>
                </c:pt>
                <c:pt idx="38">
                  <c:v>338</c:v>
                </c:pt>
                <c:pt idx="39">
                  <c:v>339</c:v>
                </c:pt>
                <c:pt idx="40">
                  <c:v>340</c:v>
                </c:pt>
                <c:pt idx="41">
                  <c:v>341</c:v>
                </c:pt>
                <c:pt idx="42">
                  <c:v>342</c:v>
                </c:pt>
                <c:pt idx="43">
                  <c:v>343</c:v>
                </c:pt>
                <c:pt idx="44">
                  <c:v>344</c:v>
                </c:pt>
                <c:pt idx="45">
                  <c:v>345</c:v>
                </c:pt>
                <c:pt idx="46">
                  <c:v>346</c:v>
                </c:pt>
                <c:pt idx="47">
                  <c:v>347</c:v>
                </c:pt>
                <c:pt idx="48">
                  <c:v>348</c:v>
                </c:pt>
                <c:pt idx="49">
                  <c:v>349</c:v>
                </c:pt>
                <c:pt idx="50">
                  <c:v>350</c:v>
                </c:pt>
                <c:pt idx="51">
                  <c:v>351</c:v>
                </c:pt>
                <c:pt idx="52">
                  <c:v>352</c:v>
                </c:pt>
                <c:pt idx="53">
                  <c:v>353</c:v>
                </c:pt>
                <c:pt idx="54">
                  <c:v>354</c:v>
                </c:pt>
                <c:pt idx="55">
                  <c:v>355</c:v>
                </c:pt>
                <c:pt idx="56">
                  <c:v>356</c:v>
                </c:pt>
                <c:pt idx="57">
                  <c:v>357</c:v>
                </c:pt>
                <c:pt idx="58">
                  <c:v>358</c:v>
                </c:pt>
                <c:pt idx="59">
                  <c:v>359</c:v>
                </c:pt>
                <c:pt idx="60">
                  <c:v>360</c:v>
                </c:pt>
                <c:pt idx="61">
                  <c:v>361</c:v>
                </c:pt>
                <c:pt idx="62">
                  <c:v>362</c:v>
                </c:pt>
                <c:pt idx="63">
                  <c:v>363</c:v>
                </c:pt>
                <c:pt idx="64">
                  <c:v>364</c:v>
                </c:pt>
                <c:pt idx="65">
                  <c:v>365</c:v>
                </c:pt>
                <c:pt idx="66">
                  <c:v>366</c:v>
                </c:pt>
                <c:pt idx="67">
                  <c:v>367</c:v>
                </c:pt>
                <c:pt idx="68">
                  <c:v>368</c:v>
                </c:pt>
                <c:pt idx="69">
                  <c:v>369</c:v>
                </c:pt>
                <c:pt idx="70">
                  <c:v>370</c:v>
                </c:pt>
                <c:pt idx="71">
                  <c:v>371</c:v>
                </c:pt>
                <c:pt idx="72">
                  <c:v>372</c:v>
                </c:pt>
                <c:pt idx="73">
                  <c:v>373</c:v>
                </c:pt>
                <c:pt idx="74">
                  <c:v>374</c:v>
                </c:pt>
                <c:pt idx="75">
                  <c:v>375</c:v>
                </c:pt>
                <c:pt idx="76">
                  <c:v>376</c:v>
                </c:pt>
                <c:pt idx="77">
                  <c:v>377</c:v>
                </c:pt>
                <c:pt idx="78">
                  <c:v>378</c:v>
                </c:pt>
                <c:pt idx="79">
                  <c:v>379</c:v>
                </c:pt>
                <c:pt idx="80">
                  <c:v>380</c:v>
                </c:pt>
                <c:pt idx="81">
                  <c:v>381</c:v>
                </c:pt>
                <c:pt idx="82">
                  <c:v>382</c:v>
                </c:pt>
                <c:pt idx="83">
                  <c:v>383</c:v>
                </c:pt>
                <c:pt idx="84">
                  <c:v>384</c:v>
                </c:pt>
                <c:pt idx="85">
                  <c:v>385</c:v>
                </c:pt>
                <c:pt idx="86">
                  <c:v>386</c:v>
                </c:pt>
                <c:pt idx="87">
                  <c:v>387</c:v>
                </c:pt>
                <c:pt idx="88">
                  <c:v>388</c:v>
                </c:pt>
                <c:pt idx="89">
                  <c:v>389</c:v>
                </c:pt>
                <c:pt idx="90">
                  <c:v>390</c:v>
                </c:pt>
                <c:pt idx="91">
                  <c:v>391</c:v>
                </c:pt>
                <c:pt idx="92">
                  <c:v>392</c:v>
                </c:pt>
                <c:pt idx="93">
                  <c:v>393</c:v>
                </c:pt>
                <c:pt idx="94">
                  <c:v>394</c:v>
                </c:pt>
                <c:pt idx="95">
                  <c:v>395</c:v>
                </c:pt>
                <c:pt idx="96">
                  <c:v>396</c:v>
                </c:pt>
                <c:pt idx="97">
                  <c:v>397</c:v>
                </c:pt>
                <c:pt idx="98">
                  <c:v>398</c:v>
                </c:pt>
                <c:pt idx="99">
                  <c:v>399</c:v>
                </c:pt>
                <c:pt idx="100">
                  <c:v>400</c:v>
                </c:pt>
                <c:pt idx="101">
                  <c:v>401</c:v>
                </c:pt>
                <c:pt idx="102">
                  <c:v>402</c:v>
                </c:pt>
                <c:pt idx="103">
                  <c:v>403</c:v>
                </c:pt>
                <c:pt idx="104">
                  <c:v>404</c:v>
                </c:pt>
                <c:pt idx="105">
                  <c:v>405</c:v>
                </c:pt>
                <c:pt idx="106">
                  <c:v>406</c:v>
                </c:pt>
                <c:pt idx="107">
                  <c:v>407</c:v>
                </c:pt>
                <c:pt idx="108">
                  <c:v>408</c:v>
                </c:pt>
                <c:pt idx="109">
                  <c:v>409</c:v>
                </c:pt>
                <c:pt idx="110">
                  <c:v>410</c:v>
                </c:pt>
                <c:pt idx="111">
                  <c:v>411</c:v>
                </c:pt>
                <c:pt idx="112">
                  <c:v>412</c:v>
                </c:pt>
                <c:pt idx="113">
                  <c:v>413</c:v>
                </c:pt>
                <c:pt idx="114">
                  <c:v>414</c:v>
                </c:pt>
                <c:pt idx="115">
                  <c:v>415</c:v>
                </c:pt>
                <c:pt idx="116">
                  <c:v>416</c:v>
                </c:pt>
                <c:pt idx="117">
                  <c:v>417</c:v>
                </c:pt>
                <c:pt idx="118">
                  <c:v>418</c:v>
                </c:pt>
                <c:pt idx="119">
                  <c:v>419</c:v>
                </c:pt>
                <c:pt idx="120">
                  <c:v>420</c:v>
                </c:pt>
                <c:pt idx="121">
                  <c:v>421</c:v>
                </c:pt>
                <c:pt idx="122">
                  <c:v>422</c:v>
                </c:pt>
                <c:pt idx="123">
                  <c:v>423</c:v>
                </c:pt>
                <c:pt idx="124">
                  <c:v>424</c:v>
                </c:pt>
                <c:pt idx="125">
                  <c:v>425</c:v>
                </c:pt>
                <c:pt idx="126">
                  <c:v>426</c:v>
                </c:pt>
                <c:pt idx="127">
                  <c:v>427</c:v>
                </c:pt>
                <c:pt idx="128">
                  <c:v>428</c:v>
                </c:pt>
                <c:pt idx="129">
                  <c:v>429</c:v>
                </c:pt>
                <c:pt idx="130">
                  <c:v>430</c:v>
                </c:pt>
                <c:pt idx="131">
                  <c:v>431</c:v>
                </c:pt>
                <c:pt idx="132">
                  <c:v>432</c:v>
                </c:pt>
                <c:pt idx="133">
                  <c:v>433</c:v>
                </c:pt>
                <c:pt idx="134">
                  <c:v>434</c:v>
                </c:pt>
                <c:pt idx="135">
                  <c:v>435</c:v>
                </c:pt>
                <c:pt idx="136">
                  <c:v>436</c:v>
                </c:pt>
                <c:pt idx="137">
                  <c:v>437</c:v>
                </c:pt>
                <c:pt idx="138">
                  <c:v>438</c:v>
                </c:pt>
                <c:pt idx="139">
                  <c:v>439</c:v>
                </c:pt>
                <c:pt idx="140">
                  <c:v>440</c:v>
                </c:pt>
                <c:pt idx="141">
                  <c:v>441</c:v>
                </c:pt>
                <c:pt idx="142">
                  <c:v>442</c:v>
                </c:pt>
                <c:pt idx="143">
                  <c:v>443</c:v>
                </c:pt>
                <c:pt idx="144">
                  <c:v>444</c:v>
                </c:pt>
                <c:pt idx="145">
                  <c:v>445</c:v>
                </c:pt>
                <c:pt idx="146">
                  <c:v>446</c:v>
                </c:pt>
                <c:pt idx="147">
                  <c:v>447</c:v>
                </c:pt>
                <c:pt idx="148">
                  <c:v>448</c:v>
                </c:pt>
                <c:pt idx="149">
                  <c:v>449</c:v>
                </c:pt>
                <c:pt idx="150">
                  <c:v>450</c:v>
                </c:pt>
                <c:pt idx="151">
                  <c:v>451</c:v>
                </c:pt>
                <c:pt idx="152">
                  <c:v>452</c:v>
                </c:pt>
                <c:pt idx="153">
                  <c:v>453</c:v>
                </c:pt>
                <c:pt idx="154">
                  <c:v>454</c:v>
                </c:pt>
                <c:pt idx="155">
                  <c:v>455</c:v>
                </c:pt>
                <c:pt idx="156">
                  <c:v>456</c:v>
                </c:pt>
                <c:pt idx="157">
                  <c:v>457</c:v>
                </c:pt>
                <c:pt idx="158">
                  <c:v>458</c:v>
                </c:pt>
                <c:pt idx="159">
                  <c:v>459</c:v>
                </c:pt>
                <c:pt idx="160">
                  <c:v>460</c:v>
                </c:pt>
                <c:pt idx="161">
                  <c:v>461</c:v>
                </c:pt>
                <c:pt idx="162">
                  <c:v>462</c:v>
                </c:pt>
                <c:pt idx="163">
                  <c:v>463</c:v>
                </c:pt>
                <c:pt idx="164">
                  <c:v>464</c:v>
                </c:pt>
                <c:pt idx="165">
                  <c:v>465</c:v>
                </c:pt>
                <c:pt idx="166">
                  <c:v>466</c:v>
                </c:pt>
                <c:pt idx="167">
                  <c:v>467</c:v>
                </c:pt>
                <c:pt idx="168">
                  <c:v>468</c:v>
                </c:pt>
                <c:pt idx="169">
                  <c:v>469</c:v>
                </c:pt>
                <c:pt idx="170">
                  <c:v>470</c:v>
                </c:pt>
                <c:pt idx="171">
                  <c:v>471</c:v>
                </c:pt>
                <c:pt idx="172">
                  <c:v>472</c:v>
                </c:pt>
                <c:pt idx="173">
                  <c:v>473</c:v>
                </c:pt>
                <c:pt idx="174">
                  <c:v>474</c:v>
                </c:pt>
                <c:pt idx="175">
                  <c:v>475</c:v>
                </c:pt>
                <c:pt idx="176">
                  <c:v>476</c:v>
                </c:pt>
                <c:pt idx="177">
                  <c:v>477</c:v>
                </c:pt>
                <c:pt idx="178">
                  <c:v>478</c:v>
                </c:pt>
                <c:pt idx="179">
                  <c:v>479</c:v>
                </c:pt>
                <c:pt idx="180">
                  <c:v>480</c:v>
                </c:pt>
                <c:pt idx="181">
                  <c:v>481</c:v>
                </c:pt>
                <c:pt idx="182">
                  <c:v>482</c:v>
                </c:pt>
                <c:pt idx="183">
                  <c:v>483</c:v>
                </c:pt>
                <c:pt idx="184">
                  <c:v>484</c:v>
                </c:pt>
                <c:pt idx="185">
                  <c:v>485</c:v>
                </c:pt>
                <c:pt idx="186">
                  <c:v>486</c:v>
                </c:pt>
                <c:pt idx="187">
                  <c:v>487</c:v>
                </c:pt>
                <c:pt idx="188">
                  <c:v>488</c:v>
                </c:pt>
                <c:pt idx="189">
                  <c:v>489</c:v>
                </c:pt>
                <c:pt idx="190">
                  <c:v>490</c:v>
                </c:pt>
                <c:pt idx="191">
                  <c:v>491</c:v>
                </c:pt>
                <c:pt idx="192">
                  <c:v>492</c:v>
                </c:pt>
                <c:pt idx="193">
                  <c:v>493</c:v>
                </c:pt>
                <c:pt idx="194">
                  <c:v>494</c:v>
                </c:pt>
                <c:pt idx="195">
                  <c:v>495</c:v>
                </c:pt>
                <c:pt idx="196">
                  <c:v>496</c:v>
                </c:pt>
                <c:pt idx="197">
                  <c:v>497</c:v>
                </c:pt>
                <c:pt idx="198">
                  <c:v>498</c:v>
                </c:pt>
                <c:pt idx="199">
                  <c:v>499</c:v>
                </c:pt>
                <c:pt idx="200">
                  <c:v>500</c:v>
                </c:pt>
                <c:pt idx="201">
                  <c:v>501</c:v>
                </c:pt>
                <c:pt idx="202">
                  <c:v>502</c:v>
                </c:pt>
                <c:pt idx="203">
                  <c:v>503</c:v>
                </c:pt>
                <c:pt idx="204">
                  <c:v>504</c:v>
                </c:pt>
                <c:pt idx="205">
                  <c:v>505</c:v>
                </c:pt>
                <c:pt idx="206">
                  <c:v>506</c:v>
                </c:pt>
                <c:pt idx="207">
                  <c:v>507</c:v>
                </c:pt>
                <c:pt idx="208">
                  <c:v>508</c:v>
                </c:pt>
                <c:pt idx="209">
                  <c:v>509</c:v>
                </c:pt>
                <c:pt idx="210">
                  <c:v>510</c:v>
                </c:pt>
                <c:pt idx="211">
                  <c:v>511</c:v>
                </c:pt>
                <c:pt idx="212">
                  <c:v>512</c:v>
                </c:pt>
                <c:pt idx="213">
                  <c:v>513</c:v>
                </c:pt>
                <c:pt idx="214">
                  <c:v>514</c:v>
                </c:pt>
                <c:pt idx="215">
                  <c:v>515</c:v>
                </c:pt>
                <c:pt idx="216">
                  <c:v>516</c:v>
                </c:pt>
                <c:pt idx="217">
                  <c:v>517</c:v>
                </c:pt>
                <c:pt idx="218">
                  <c:v>518</c:v>
                </c:pt>
                <c:pt idx="219">
                  <c:v>519</c:v>
                </c:pt>
                <c:pt idx="220">
                  <c:v>520</c:v>
                </c:pt>
                <c:pt idx="221">
                  <c:v>521</c:v>
                </c:pt>
                <c:pt idx="222">
                  <c:v>522</c:v>
                </c:pt>
                <c:pt idx="223">
                  <c:v>523</c:v>
                </c:pt>
                <c:pt idx="224">
                  <c:v>524</c:v>
                </c:pt>
                <c:pt idx="225">
                  <c:v>525</c:v>
                </c:pt>
                <c:pt idx="226">
                  <c:v>526</c:v>
                </c:pt>
                <c:pt idx="227">
                  <c:v>527</c:v>
                </c:pt>
                <c:pt idx="228">
                  <c:v>528</c:v>
                </c:pt>
                <c:pt idx="229">
                  <c:v>529</c:v>
                </c:pt>
                <c:pt idx="230">
                  <c:v>530</c:v>
                </c:pt>
                <c:pt idx="231">
                  <c:v>531</c:v>
                </c:pt>
                <c:pt idx="232">
                  <c:v>532</c:v>
                </c:pt>
                <c:pt idx="233">
                  <c:v>533</c:v>
                </c:pt>
                <c:pt idx="234">
                  <c:v>534</c:v>
                </c:pt>
                <c:pt idx="235">
                  <c:v>535</c:v>
                </c:pt>
                <c:pt idx="236">
                  <c:v>536</c:v>
                </c:pt>
                <c:pt idx="237">
                  <c:v>537</c:v>
                </c:pt>
                <c:pt idx="238">
                  <c:v>538</c:v>
                </c:pt>
                <c:pt idx="239">
                  <c:v>539</c:v>
                </c:pt>
                <c:pt idx="240">
                  <c:v>540</c:v>
                </c:pt>
                <c:pt idx="241">
                  <c:v>541</c:v>
                </c:pt>
                <c:pt idx="242">
                  <c:v>542</c:v>
                </c:pt>
                <c:pt idx="243">
                  <c:v>543</c:v>
                </c:pt>
                <c:pt idx="244">
                  <c:v>544</c:v>
                </c:pt>
                <c:pt idx="245">
                  <c:v>545</c:v>
                </c:pt>
                <c:pt idx="246">
                  <c:v>546</c:v>
                </c:pt>
                <c:pt idx="247">
                  <c:v>547</c:v>
                </c:pt>
                <c:pt idx="248">
                  <c:v>548</c:v>
                </c:pt>
                <c:pt idx="249">
                  <c:v>549</c:v>
                </c:pt>
                <c:pt idx="250">
                  <c:v>550</c:v>
                </c:pt>
                <c:pt idx="251">
                  <c:v>551</c:v>
                </c:pt>
                <c:pt idx="252">
                  <c:v>552</c:v>
                </c:pt>
                <c:pt idx="253">
                  <c:v>553</c:v>
                </c:pt>
                <c:pt idx="254">
                  <c:v>554</c:v>
                </c:pt>
                <c:pt idx="255">
                  <c:v>555</c:v>
                </c:pt>
                <c:pt idx="256">
                  <c:v>556</c:v>
                </c:pt>
                <c:pt idx="257">
                  <c:v>557</c:v>
                </c:pt>
                <c:pt idx="258">
                  <c:v>558</c:v>
                </c:pt>
                <c:pt idx="259">
                  <c:v>559</c:v>
                </c:pt>
                <c:pt idx="260">
                  <c:v>560</c:v>
                </c:pt>
                <c:pt idx="261">
                  <c:v>561</c:v>
                </c:pt>
                <c:pt idx="262">
                  <c:v>562</c:v>
                </c:pt>
                <c:pt idx="263">
                  <c:v>563</c:v>
                </c:pt>
                <c:pt idx="264">
                  <c:v>564</c:v>
                </c:pt>
                <c:pt idx="265">
                  <c:v>565</c:v>
                </c:pt>
                <c:pt idx="266">
                  <c:v>566</c:v>
                </c:pt>
                <c:pt idx="267">
                  <c:v>567</c:v>
                </c:pt>
                <c:pt idx="268">
                  <c:v>568</c:v>
                </c:pt>
                <c:pt idx="269">
                  <c:v>569</c:v>
                </c:pt>
                <c:pt idx="270">
                  <c:v>570</c:v>
                </c:pt>
                <c:pt idx="271">
                  <c:v>571</c:v>
                </c:pt>
                <c:pt idx="272">
                  <c:v>572</c:v>
                </c:pt>
                <c:pt idx="273">
                  <c:v>573</c:v>
                </c:pt>
                <c:pt idx="274">
                  <c:v>574</c:v>
                </c:pt>
                <c:pt idx="275">
                  <c:v>575</c:v>
                </c:pt>
                <c:pt idx="276">
                  <c:v>576</c:v>
                </c:pt>
                <c:pt idx="277">
                  <c:v>577</c:v>
                </c:pt>
                <c:pt idx="278">
                  <c:v>578</c:v>
                </c:pt>
                <c:pt idx="279">
                  <c:v>579</c:v>
                </c:pt>
                <c:pt idx="280">
                  <c:v>580</c:v>
                </c:pt>
                <c:pt idx="281">
                  <c:v>581</c:v>
                </c:pt>
                <c:pt idx="282">
                  <c:v>582</c:v>
                </c:pt>
                <c:pt idx="283">
                  <c:v>583</c:v>
                </c:pt>
                <c:pt idx="284">
                  <c:v>584</c:v>
                </c:pt>
                <c:pt idx="285">
                  <c:v>585</c:v>
                </c:pt>
                <c:pt idx="286">
                  <c:v>586</c:v>
                </c:pt>
                <c:pt idx="287">
                  <c:v>587</c:v>
                </c:pt>
                <c:pt idx="288">
                  <c:v>588</c:v>
                </c:pt>
                <c:pt idx="289">
                  <c:v>589</c:v>
                </c:pt>
                <c:pt idx="290">
                  <c:v>590</c:v>
                </c:pt>
                <c:pt idx="291">
                  <c:v>591</c:v>
                </c:pt>
                <c:pt idx="292">
                  <c:v>592</c:v>
                </c:pt>
                <c:pt idx="293">
                  <c:v>593</c:v>
                </c:pt>
                <c:pt idx="294">
                  <c:v>594</c:v>
                </c:pt>
                <c:pt idx="295">
                  <c:v>595</c:v>
                </c:pt>
                <c:pt idx="296">
                  <c:v>596</c:v>
                </c:pt>
                <c:pt idx="297">
                  <c:v>597</c:v>
                </c:pt>
                <c:pt idx="298">
                  <c:v>598</c:v>
                </c:pt>
                <c:pt idx="299">
                  <c:v>599</c:v>
                </c:pt>
                <c:pt idx="300">
                  <c:v>600</c:v>
                </c:pt>
                <c:pt idx="301">
                  <c:v>601</c:v>
                </c:pt>
                <c:pt idx="302">
                  <c:v>602</c:v>
                </c:pt>
                <c:pt idx="303">
                  <c:v>603</c:v>
                </c:pt>
                <c:pt idx="304">
                  <c:v>604</c:v>
                </c:pt>
                <c:pt idx="305">
                  <c:v>605</c:v>
                </c:pt>
                <c:pt idx="306">
                  <c:v>606</c:v>
                </c:pt>
                <c:pt idx="307">
                  <c:v>607</c:v>
                </c:pt>
                <c:pt idx="308">
                  <c:v>608</c:v>
                </c:pt>
                <c:pt idx="309">
                  <c:v>609</c:v>
                </c:pt>
                <c:pt idx="310">
                  <c:v>610</c:v>
                </c:pt>
                <c:pt idx="311">
                  <c:v>611</c:v>
                </c:pt>
                <c:pt idx="312">
                  <c:v>612</c:v>
                </c:pt>
                <c:pt idx="313">
                  <c:v>613</c:v>
                </c:pt>
                <c:pt idx="314">
                  <c:v>614</c:v>
                </c:pt>
                <c:pt idx="315">
                  <c:v>615</c:v>
                </c:pt>
                <c:pt idx="316">
                  <c:v>616</c:v>
                </c:pt>
                <c:pt idx="317">
                  <c:v>617</c:v>
                </c:pt>
                <c:pt idx="318">
                  <c:v>618</c:v>
                </c:pt>
                <c:pt idx="319">
                  <c:v>619</c:v>
                </c:pt>
                <c:pt idx="320">
                  <c:v>620</c:v>
                </c:pt>
                <c:pt idx="321">
                  <c:v>621</c:v>
                </c:pt>
                <c:pt idx="322">
                  <c:v>622</c:v>
                </c:pt>
                <c:pt idx="323">
                  <c:v>623</c:v>
                </c:pt>
                <c:pt idx="324">
                  <c:v>624</c:v>
                </c:pt>
                <c:pt idx="325">
                  <c:v>625</c:v>
                </c:pt>
                <c:pt idx="326">
                  <c:v>626</c:v>
                </c:pt>
                <c:pt idx="327">
                  <c:v>627</c:v>
                </c:pt>
                <c:pt idx="328">
                  <c:v>628</c:v>
                </c:pt>
                <c:pt idx="329">
                  <c:v>629</c:v>
                </c:pt>
                <c:pt idx="330">
                  <c:v>630</c:v>
                </c:pt>
                <c:pt idx="331">
                  <c:v>631</c:v>
                </c:pt>
                <c:pt idx="332">
                  <c:v>632</c:v>
                </c:pt>
                <c:pt idx="333">
                  <c:v>633</c:v>
                </c:pt>
                <c:pt idx="334">
                  <c:v>634</c:v>
                </c:pt>
                <c:pt idx="335">
                  <c:v>635</c:v>
                </c:pt>
                <c:pt idx="336">
                  <c:v>636</c:v>
                </c:pt>
                <c:pt idx="337">
                  <c:v>637</c:v>
                </c:pt>
                <c:pt idx="338">
                  <c:v>638</c:v>
                </c:pt>
                <c:pt idx="339">
                  <c:v>639</c:v>
                </c:pt>
                <c:pt idx="340">
                  <c:v>640</c:v>
                </c:pt>
                <c:pt idx="341">
                  <c:v>641</c:v>
                </c:pt>
                <c:pt idx="342">
                  <c:v>642</c:v>
                </c:pt>
                <c:pt idx="343">
                  <c:v>643</c:v>
                </c:pt>
                <c:pt idx="344">
                  <c:v>644</c:v>
                </c:pt>
                <c:pt idx="345">
                  <c:v>645</c:v>
                </c:pt>
                <c:pt idx="346">
                  <c:v>646</c:v>
                </c:pt>
                <c:pt idx="347">
                  <c:v>647</c:v>
                </c:pt>
                <c:pt idx="348">
                  <c:v>648</c:v>
                </c:pt>
                <c:pt idx="349">
                  <c:v>649</c:v>
                </c:pt>
                <c:pt idx="350">
                  <c:v>650</c:v>
                </c:pt>
                <c:pt idx="351">
                  <c:v>651</c:v>
                </c:pt>
                <c:pt idx="352">
                  <c:v>652</c:v>
                </c:pt>
                <c:pt idx="353">
                  <c:v>653</c:v>
                </c:pt>
                <c:pt idx="354">
                  <c:v>654</c:v>
                </c:pt>
                <c:pt idx="355">
                  <c:v>655</c:v>
                </c:pt>
                <c:pt idx="356">
                  <c:v>656</c:v>
                </c:pt>
                <c:pt idx="357">
                  <c:v>657</c:v>
                </c:pt>
                <c:pt idx="358">
                  <c:v>658</c:v>
                </c:pt>
                <c:pt idx="359">
                  <c:v>659</c:v>
                </c:pt>
                <c:pt idx="360">
                  <c:v>660</c:v>
                </c:pt>
                <c:pt idx="361">
                  <c:v>661</c:v>
                </c:pt>
                <c:pt idx="362">
                  <c:v>662</c:v>
                </c:pt>
                <c:pt idx="363">
                  <c:v>663</c:v>
                </c:pt>
                <c:pt idx="364">
                  <c:v>664</c:v>
                </c:pt>
                <c:pt idx="365">
                  <c:v>665</c:v>
                </c:pt>
                <c:pt idx="366">
                  <c:v>666</c:v>
                </c:pt>
                <c:pt idx="367">
                  <c:v>667</c:v>
                </c:pt>
                <c:pt idx="368">
                  <c:v>668</c:v>
                </c:pt>
                <c:pt idx="369">
                  <c:v>669</c:v>
                </c:pt>
                <c:pt idx="370">
                  <c:v>670</c:v>
                </c:pt>
                <c:pt idx="371">
                  <c:v>671</c:v>
                </c:pt>
                <c:pt idx="372">
                  <c:v>672</c:v>
                </c:pt>
                <c:pt idx="373">
                  <c:v>673</c:v>
                </c:pt>
                <c:pt idx="374">
                  <c:v>674</c:v>
                </c:pt>
                <c:pt idx="375">
                  <c:v>675</c:v>
                </c:pt>
                <c:pt idx="376">
                  <c:v>676</c:v>
                </c:pt>
                <c:pt idx="377">
                  <c:v>677</c:v>
                </c:pt>
                <c:pt idx="378">
                  <c:v>678</c:v>
                </c:pt>
                <c:pt idx="379">
                  <c:v>679</c:v>
                </c:pt>
                <c:pt idx="380">
                  <c:v>680</c:v>
                </c:pt>
                <c:pt idx="381">
                  <c:v>681</c:v>
                </c:pt>
                <c:pt idx="382">
                  <c:v>682</c:v>
                </c:pt>
                <c:pt idx="383">
                  <c:v>683</c:v>
                </c:pt>
                <c:pt idx="384">
                  <c:v>684</c:v>
                </c:pt>
                <c:pt idx="385">
                  <c:v>685</c:v>
                </c:pt>
                <c:pt idx="386">
                  <c:v>686</c:v>
                </c:pt>
                <c:pt idx="387">
                  <c:v>687</c:v>
                </c:pt>
                <c:pt idx="388">
                  <c:v>688</c:v>
                </c:pt>
                <c:pt idx="389">
                  <c:v>689</c:v>
                </c:pt>
                <c:pt idx="390">
                  <c:v>690</c:v>
                </c:pt>
                <c:pt idx="391">
                  <c:v>691</c:v>
                </c:pt>
                <c:pt idx="392">
                  <c:v>692</c:v>
                </c:pt>
                <c:pt idx="393">
                  <c:v>693</c:v>
                </c:pt>
                <c:pt idx="394">
                  <c:v>694</c:v>
                </c:pt>
                <c:pt idx="395">
                  <c:v>695</c:v>
                </c:pt>
                <c:pt idx="396">
                  <c:v>696</c:v>
                </c:pt>
                <c:pt idx="397">
                  <c:v>697</c:v>
                </c:pt>
                <c:pt idx="398">
                  <c:v>698</c:v>
                </c:pt>
                <c:pt idx="399">
                  <c:v>699</c:v>
                </c:pt>
                <c:pt idx="400">
                  <c:v>700</c:v>
                </c:pt>
                <c:pt idx="401">
                  <c:v>701</c:v>
                </c:pt>
                <c:pt idx="402">
                  <c:v>702</c:v>
                </c:pt>
                <c:pt idx="403">
                  <c:v>703</c:v>
                </c:pt>
                <c:pt idx="404">
                  <c:v>704</c:v>
                </c:pt>
                <c:pt idx="405">
                  <c:v>705</c:v>
                </c:pt>
                <c:pt idx="406">
                  <c:v>706</c:v>
                </c:pt>
                <c:pt idx="407">
                  <c:v>707</c:v>
                </c:pt>
                <c:pt idx="408">
                  <c:v>708</c:v>
                </c:pt>
                <c:pt idx="409">
                  <c:v>709</c:v>
                </c:pt>
                <c:pt idx="410">
                  <c:v>710</c:v>
                </c:pt>
                <c:pt idx="411">
                  <c:v>711</c:v>
                </c:pt>
                <c:pt idx="412">
                  <c:v>712</c:v>
                </c:pt>
                <c:pt idx="413">
                  <c:v>713</c:v>
                </c:pt>
                <c:pt idx="414">
                  <c:v>714</c:v>
                </c:pt>
                <c:pt idx="415">
                  <c:v>715</c:v>
                </c:pt>
                <c:pt idx="416">
                  <c:v>716</c:v>
                </c:pt>
                <c:pt idx="417">
                  <c:v>717</c:v>
                </c:pt>
                <c:pt idx="418">
                  <c:v>718</c:v>
                </c:pt>
                <c:pt idx="419">
                  <c:v>719</c:v>
                </c:pt>
                <c:pt idx="420">
                  <c:v>720</c:v>
                </c:pt>
                <c:pt idx="421">
                  <c:v>721</c:v>
                </c:pt>
                <c:pt idx="422">
                  <c:v>722</c:v>
                </c:pt>
                <c:pt idx="423">
                  <c:v>723</c:v>
                </c:pt>
                <c:pt idx="424">
                  <c:v>724</c:v>
                </c:pt>
                <c:pt idx="425">
                  <c:v>725</c:v>
                </c:pt>
                <c:pt idx="426">
                  <c:v>726</c:v>
                </c:pt>
                <c:pt idx="427">
                  <c:v>727</c:v>
                </c:pt>
                <c:pt idx="428">
                  <c:v>728</c:v>
                </c:pt>
                <c:pt idx="429">
                  <c:v>729</c:v>
                </c:pt>
                <c:pt idx="430">
                  <c:v>730</c:v>
                </c:pt>
                <c:pt idx="431">
                  <c:v>731</c:v>
                </c:pt>
                <c:pt idx="432">
                  <c:v>732</c:v>
                </c:pt>
                <c:pt idx="433">
                  <c:v>733</c:v>
                </c:pt>
                <c:pt idx="434">
                  <c:v>734</c:v>
                </c:pt>
                <c:pt idx="435">
                  <c:v>735</c:v>
                </c:pt>
                <c:pt idx="436">
                  <c:v>736</c:v>
                </c:pt>
                <c:pt idx="437">
                  <c:v>737</c:v>
                </c:pt>
                <c:pt idx="438">
                  <c:v>738</c:v>
                </c:pt>
                <c:pt idx="439">
                  <c:v>739</c:v>
                </c:pt>
                <c:pt idx="440">
                  <c:v>740</c:v>
                </c:pt>
                <c:pt idx="441">
                  <c:v>741</c:v>
                </c:pt>
                <c:pt idx="442">
                  <c:v>742</c:v>
                </c:pt>
                <c:pt idx="443">
                  <c:v>743</c:v>
                </c:pt>
                <c:pt idx="444">
                  <c:v>744</c:v>
                </c:pt>
                <c:pt idx="445">
                  <c:v>745</c:v>
                </c:pt>
                <c:pt idx="446">
                  <c:v>746</c:v>
                </c:pt>
                <c:pt idx="447">
                  <c:v>747</c:v>
                </c:pt>
                <c:pt idx="448">
                  <c:v>748</c:v>
                </c:pt>
                <c:pt idx="449">
                  <c:v>749</c:v>
                </c:pt>
                <c:pt idx="450">
                  <c:v>750</c:v>
                </c:pt>
                <c:pt idx="451">
                  <c:v>751</c:v>
                </c:pt>
                <c:pt idx="452">
                  <c:v>752</c:v>
                </c:pt>
                <c:pt idx="453">
                  <c:v>753</c:v>
                </c:pt>
                <c:pt idx="454">
                  <c:v>754</c:v>
                </c:pt>
                <c:pt idx="455">
                  <c:v>755</c:v>
                </c:pt>
                <c:pt idx="456">
                  <c:v>756</c:v>
                </c:pt>
                <c:pt idx="457">
                  <c:v>757</c:v>
                </c:pt>
                <c:pt idx="458">
                  <c:v>758</c:v>
                </c:pt>
                <c:pt idx="459">
                  <c:v>759</c:v>
                </c:pt>
                <c:pt idx="460">
                  <c:v>760</c:v>
                </c:pt>
                <c:pt idx="461">
                  <c:v>761</c:v>
                </c:pt>
                <c:pt idx="462">
                  <c:v>762</c:v>
                </c:pt>
                <c:pt idx="463">
                  <c:v>763</c:v>
                </c:pt>
                <c:pt idx="464">
                  <c:v>764</c:v>
                </c:pt>
                <c:pt idx="465">
                  <c:v>765</c:v>
                </c:pt>
                <c:pt idx="466">
                  <c:v>766</c:v>
                </c:pt>
                <c:pt idx="467">
                  <c:v>767</c:v>
                </c:pt>
                <c:pt idx="468">
                  <c:v>768</c:v>
                </c:pt>
                <c:pt idx="469">
                  <c:v>769</c:v>
                </c:pt>
                <c:pt idx="470">
                  <c:v>770</c:v>
                </c:pt>
                <c:pt idx="471">
                  <c:v>771</c:v>
                </c:pt>
                <c:pt idx="472">
                  <c:v>772</c:v>
                </c:pt>
                <c:pt idx="473">
                  <c:v>773</c:v>
                </c:pt>
                <c:pt idx="474">
                  <c:v>774</c:v>
                </c:pt>
                <c:pt idx="475">
                  <c:v>775</c:v>
                </c:pt>
                <c:pt idx="476">
                  <c:v>776</c:v>
                </c:pt>
                <c:pt idx="477">
                  <c:v>777</c:v>
                </c:pt>
                <c:pt idx="478">
                  <c:v>778</c:v>
                </c:pt>
                <c:pt idx="479">
                  <c:v>779</c:v>
                </c:pt>
                <c:pt idx="480">
                  <c:v>780</c:v>
                </c:pt>
                <c:pt idx="481">
                  <c:v>781</c:v>
                </c:pt>
                <c:pt idx="482">
                  <c:v>782</c:v>
                </c:pt>
                <c:pt idx="483">
                  <c:v>783</c:v>
                </c:pt>
                <c:pt idx="484">
                  <c:v>784</c:v>
                </c:pt>
                <c:pt idx="485">
                  <c:v>785</c:v>
                </c:pt>
                <c:pt idx="486">
                  <c:v>786</c:v>
                </c:pt>
                <c:pt idx="487">
                  <c:v>787</c:v>
                </c:pt>
                <c:pt idx="488">
                  <c:v>788</c:v>
                </c:pt>
                <c:pt idx="489">
                  <c:v>789</c:v>
                </c:pt>
                <c:pt idx="490">
                  <c:v>790</c:v>
                </c:pt>
                <c:pt idx="491">
                  <c:v>791</c:v>
                </c:pt>
                <c:pt idx="492">
                  <c:v>792</c:v>
                </c:pt>
                <c:pt idx="493">
                  <c:v>793</c:v>
                </c:pt>
                <c:pt idx="494">
                  <c:v>794</c:v>
                </c:pt>
                <c:pt idx="495">
                  <c:v>795</c:v>
                </c:pt>
                <c:pt idx="496">
                  <c:v>796</c:v>
                </c:pt>
                <c:pt idx="497">
                  <c:v>797</c:v>
                </c:pt>
                <c:pt idx="498">
                  <c:v>798</c:v>
                </c:pt>
                <c:pt idx="499">
                  <c:v>799</c:v>
                </c:pt>
                <c:pt idx="500">
                  <c:v>800</c:v>
                </c:pt>
                <c:pt idx="501">
                  <c:v>801</c:v>
                </c:pt>
                <c:pt idx="502">
                  <c:v>802</c:v>
                </c:pt>
                <c:pt idx="503">
                  <c:v>803</c:v>
                </c:pt>
                <c:pt idx="504">
                  <c:v>804</c:v>
                </c:pt>
                <c:pt idx="505">
                  <c:v>805</c:v>
                </c:pt>
                <c:pt idx="506">
                  <c:v>806</c:v>
                </c:pt>
                <c:pt idx="507">
                  <c:v>807</c:v>
                </c:pt>
                <c:pt idx="508">
                  <c:v>808</c:v>
                </c:pt>
                <c:pt idx="509">
                  <c:v>809</c:v>
                </c:pt>
                <c:pt idx="510">
                  <c:v>810</c:v>
                </c:pt>
                <c:pt idx="511">
                  <c:v>811</c:v>
                </c:pt>
                <c:pt idx="512">
                  <c:v>812</c:v>
                </c:pt>
                <c:pt idx="513">
                  <c:v>813</c:v>
                </c:pt>
                <c:pt idx="514">
                  <c:v>814</c:v>
                </c:pt>
                <c:pt idx="515">
                  <c:v>815</c:v>
                </c:pt>
                <c:pt idx="516">
                  <c:v>816</c:v>
                </c:pt>
                <c:pt idx="517">
                  <c:v>817</c:v>
                </c:pt>
                <c:pt idx="518">
                  <c:v>818</c:v>
                </c:pt>
                <c:pt idx="519">
                  <c:v>819</c:v>
                </c:pt>
                <c:pt idx="520">
                  <c:v>820</c:v>
                </c:pt>
                <c:pt idx="521">
                  <c:v>821</c:v>
                </c:pt>
                <c:pt idx="522">
                  <c:v>822</c:v>
                </c:pt>
                <c:pt idx="523">
                  <c:v>823</c:v>
                </c:pt>
                <c:pt idx="524">
                  <c:v>824</c:v>
                </c:pt>
                <c:pt idx="525">
                  <c:v>825</c:v>
                </c:pt>
                <c:pt idx="526">
                  <c:v>826</c:v>
                </c:pt>
                <c:pt idx="527">
                  <c:v>827</c:v>
                </c:pt>
                <c:pt idx="528">
                  <c:v>828</c:v>
                </c:pt>
                <c:pt idx="529">
                  <c:v>829</c:v>
                </c:pt>
                <c:pt idx="530">
                  <c:v>830</c:v>
                </c:pt>
                <c:pt idx="531">
                  <c:v>831</c:v>
                </c:pt>
                <c:pt idx="532">
                  <c:v>832</c:v>
                </c:pt>
                <c:pt idx="533">
                  <c:v>833</c:v>
                </c:pt>
                <c:pt idx="534">
                  <c:v>834</c:v>
                </c:pt>
                <c:pt idx="535">
                  <c:v>835</c:v>
                </c:pt>
                <c:pt idx="536">
                  <c:v>836</c:v>
                </c:pt>
                <c:pt idx="537">
                  <c:v>837</c:v>
                </c:pt>
                <c:pt idx="538">
                  <c:v>838</c:v>
                </c:pt>
                <c:pt idx="539">
                  <c:v>839</c:v>
                </c:pt>
                <c:pt idx="540">
                  <c:v>840</c:v>
                </c:pt>
                <c:pt idx="541">
                  <c:v>841</c:v>
                </c:pt>
                <c:pt idx="542">
                  <c:v>842</c:v>
                </c:pt>
                <c:pt idx="543">
                  <c:v>843</c:v>
                </c:pt>
                <c:pt idx="544">
                  <c:v>844</c:v>
                </c:pt>
                <c:pt idx="545">
                  <c:v>845</c:v>
                </c:pt>
                <c:pt idx="546">
                  <c:v>846</c:v>
                </c:pt>
                <c:pt idx="547">
                  <c:v>847</c:v>
                </c:pt>
                <c:pt idx="548">
                  <c:v>848</c:v>
                </c:pt>
                <c:pt idx="549">
                  <c:v>849</c:v>
                </c:pt>
                <c:pt idx="550">
                  <c:v>850</c:v>
                </c:pt>
                <c:pt idx="551">
                  <c:v>851</c:v>
                </c:pt>
                <c:pt idx="552">
                  <c:v>852</c:v>
                </c:pt>
                <c:pt idx="553">
                  <c:v>853</c:v>
                </c:pt>
                <c:pt idx="554">
                  <c:v>854</c:v>
                </c:pt>
                <c:pt idx="555">
                  <c:v>855</c:v>
                </c:pt>
                <c:pt idx="556">
                  <c:v>856</c:v>
                </c:pt>
                <c:pt idx="557">
                  <c:v>857</c:v>
                </c:pt>
                <c:pt idx="558">
                  <c:v>858</c:v>
                </c:pt>
                <c:pt idx="559">
                  <c:v>859</c:v>
                </c:pt>
                <c:pt idx="560">
                  <c:v>860</c:v>
                </c:pt>
                <c:pt idx="561">
                  <c:v>861</c:v>
                </c:pt>
                <c:pt idx="562">
                  <c:v>862</c:v>
                </c:pt>
                <c:pt idx="563">
                  <c:v>863</c:v>
                </c:pt>
                <c:pt idx="564">
                  <c:v>864</c:v>
                </c:pt>
                <c:pt idx="565">
                  <c:v>865</c:v>
                </c:pt>
                <c:pt idx="566">
                  <c:v>866</c:v>
                </c:pt>
                <c:pt idx="567">
                  <c:v>867</c:v>
                </c:pt>
                <c:pt idx="568">
                  <c:v>868</c:v>
                </c:pt>
                <c:pt idx="569">
                  <c:v>869</c:v>
                </c:pt>
                <c:pt idx="570">
                  <c:v>870</c:v>
                </c:pt>
                <c:pt idx="571">
                  <c:v>871</c:v>
                </c:pt>
                <c:pt idx="572">
                  <c:v>872</c:v>
                </c:pt>
                <c:pt idx="573">
                  <c:v>873</c:v>
                </c:pt>
                <c:pt idx="574">
                  <c:v>874</c:v>
                </c:pt>
                <c:pt idx="575">
                  <c:v>875</c:v>
                </c:pt>
                <c:pt idx="576">
                  <c:v>876</c:v>
                </c:pt>
                <c:pt idx="577">
                  <c:v>877</c:v>
                </c:pt>
                <c:pt idx="578">
                  <c:v>878</c:v>
                </c:pt>
                <c:pt idx="579">
                  <c:v>879</c:v>
                </c:pt>
                <c:pt idx="580">
                  <c:v>880</c:v>
                </c:pt>
                <c:pt idx="581">
                  <c:v>881</c:v>
                </c:pt>
                <c:pt idx="582">
                  <c:v>882</c:v>
                </c:pt>
                <c:pt idx="583">
                  <c:v>883</c:v>
                </c:pt>
                <c:pt idx="584">
                  <c:v>884</c:v>
                </c:pt>
                <c:pt idx="585">
                  <c:v>885</c:v>
                </c:pt>
                <c:pt idx="586">
                  <c:v>886</c:v>
                </c:pt>
                <c:pt idx="587">
                  <c:v>887</c:v>
                </c:pt>
                <c:pt idx="588">
                  <c:v>888</c:v>
                </c:pt>
                <c:pt idx="589">
                  <c:v>889</c:v>
                </c:pt>
                <c:pt idx="590">
                  <c:v>890</c:v>
                </c:pt>
                <c:pt idx="591">
                  <c:v>891</c:v>
                </c:pt>
                <c:pt idx="592">
                  <c:v>892</c:v>
                </c:pt>
                <c:pt idx="593">
                  <c:v>893</c:v>
                </c:pt>
                <c:pt idx="594">
                  <c:v>894</c:v>
                </c:pt>
                <c:pt idx="595">
                  <c:v>895</c:v>
                </c:pt>
                <c:pt idx="596">
                  <c:v>896</c:v>
                </c:pt>
                <c:pt idx="597">
                  <c:v>897</c:v>
                </c:pt>
                <c:pt idx="598">
                  <c:v>898</c:v>
                </c:pt>
                <c:pt idx="599">
                  <c:v>899</c:v>
                </c:pt>
                <c:pt idx="600">
                  <c:v>900</c:v>
                </c:pt>
                <c:pt idx="601">
                  <c:v>901</c:v>
                </c:pt>
                <c:pt idx="602">
                  <c:v>902</c:v>
                </c:pt>
                <c:pt idx="603">
                  <c:v>903</c:v>
                </c:pt>
                <c:pt idx="604">
                  <c:v>904</c:v>
                </c:pt>
                <c:pt idx="605">
                  <c:v>905</c:v>
                </c:pt>
                <c:pt idx="606">
                  <c:v>906</c:v>
                </c:pt>
                <c:pt idx="607">
                  <c:v>907</c:v>
                </c:pt>
                <c:pt idx="608">
                  <c:v>908</c:v>
                </c:pt>
                <c:pt idx="609">
                  <c:v>909</c:v>
                </c:pt>
                <c:pt idx="610">
                  <c:v>910</c:v>
                </c:pt>
                <c:pt idx="611">
                  <c:v>911</c:v>
                </c:pt>
                <c:pt idx="612">
                  <c:v>912</c:v>
                </c:pt>
                <c:pt idx="613">
                  <c:v>913</c:v>
                </c:pt>
                <c:pt idx="614">
                  <c:v>914</c:v>
                </c:pt>
                <c:pt idx="615">
                  <c:v>915</c:v>
                </c:pt>
                <c:pt idx="616">
                  <c:v>916</c:v>
                </c:pt>
                <c:pt idx="617">
                  <c:v>917</c:v>
                </c:pt>
                <c:pt idx="618">
                  <c:v>918</c:v>
                </c:pt>
                <c:pt idx="619">
                  <c:v>919</c:v>
                </c:pt>
                <c:pt idx="620">
                  <c:v>920</c:v>
                </c:pt>
                <c:pt idx="621">
                  <c:v>921</c:v>
                </c:pt>
                <c:pt idx="622">
                  <c:v>922</c:v>
                </c:pt>
                <c:pt idx="623">
                  <c:v>923</c:v>
                </c:pt>
                <c:pt idx="624">
                  <c:v>924</c:v>
                </c:pt>
                <c:pt idx="625">
                  <c:v>925</c:v>
                </c:pt>
                <c:pt idx="626">
                  <c:v>926</c:v>
                </c:pt>
                <c:pt idx="627">
                  <c:v>927</c:v>
                </c:pt>
                <c:pt idx="628">
                  <c:v>928</c:v>
                </c:pt>
                <c:pt idx="629">
                  <c:v>929</c:v>
                </c:pt>
                <c:pt idx="630">
                  <c:v>930</c:v>
                </c:pt>
                <c:pt idx="631">
                  <c:v>931</c:v>
                </c:pt>
                <c:pt idx="632">
                  <c:v>932</c:v>
                </c:pt>
                <c:pt idx="633">
                  <c:v>933</c:v>
                </c:pt>
                <c:pt idx="634">
                  <c:v>934</c:v>
                </c:pt>
                <c:pt idx="635">
                  <c:v>935</c:v>
                </c:pt>
                <c:pt idx="636">
                  <c:v>936</c:v>
                </c:pt>
                <c:pt idx="637">
                  <c:v>937</c:v>
                </c:pt>
                <c:pt idx="638">
                  <c:v>938</c:v>
                </c:pt>
                <c:pt idx="639">
                  <c:v>939</c:v>
                </c:pt>
                <c:pt idx="640">
                  <c:v>940</c:v>
                </c:pt>
                <c:pt idx="641">
                  <c:v>941</c:v>
                </c:pt>
                <c:pt idx="642">
                  <c:v>942</c:v>
                </c:pt>
                <c:pt idx="643">
                  <c:v>943</c:v>
                </c:pt>
                <c:pt idx="644">
                  <c:v>944</c:v>
                </c:pt>
                <c:pt idx="645">
                  <c:v>945</c:v>
                </c:pt>
                <c:pt idx="646">
                  <c:v>946</c:v>
                </c:pt>
                <c:pt idx="647">
                  <c:v>947</c:v>
                </c:pt>
                <c:pt idx="648">
                  <c:v>948</c:v>
                </c:pt>
                <c:pt idx="649">
                  <c:v>949</c:v>
                </c:pt>
                <c:pt idx="650">
                  <c:v>950</c:v>
                </c:pt>
                <c:pt idx="651">
                  <c:v>951</c:v>
                </c:pt>
                <c:pt idx="652">
                  <c:v>952</c:v>
                </c:pt>
                <c:pt idx="653">
                  <c:v>953</c:v>
                </c:pt>
                <c:pt idx="654">
                  <c:v>954</c:v>
                </c:pt>
                <c:pt idx="655">
                  <c:v>955</c:v>
                </c:pt>
                <c:pt idx="656">
                  <c:v>956</c:v>
                </c:pt>
                <c:pt idx="657">
                  <c:v>957</c:v>
                </c:pt>
                <c:pt idx="658">
                  <c:v>958</c:v>
                </c:pt>
                <c:pt idx="659">
                  <c:v>959</c:v>
                </c:pt>
                <c:pt idx="660">
                  <c:v>960</c:v>
                </c:pt>
                <c:pt idx="661">
                  <c:v>961</c:v>
                </c:pt>
                <c:pt idx="662">
                  <c:v>962</c:v>
                </c:pt>
                <c:pt idx="663">
                  <c:v>963</c:v>
                </c:pt>
                <c:pt idx="664">
                  <c:v>964</c:v>
                </c:pt>
                <c:pt idx="665">
                  <c:v>965</c:v>
                </c:pt>
                <c:pt idx="666">
                  <c:v>966</c:v>
                </c:pt>
                <c:pt idx="667">
                  <c:v>967</c:v>
                </c:pt>
                <c:pt idx="668">
                  <c:v>968</c:v>
                </c:pt>
                <c:pt idx="669">
                  <c:v>969</c:v>
                </c:pt>
                <c:pt idx="670">
                  <c:v>970</c:v>
                </c:pt>
                <c:pt idx="671">
                  <c:v>971</c:v>
                </c:pt>
                <c:pt idx="672">
                  <c:v>972</c:v>
                </c:pt>
                <c:pt idx="673">
                  <c:v>973</c:v>
                </c:pt>
                <c:pt idx="674">
                  <c:v>974</c:v>
                </c:pt>
                <c:pt idx="675">
                  <c:v>975</c:v>
                </c:pt>
                <c:pt idx="676">
                  <c:v>976</c:v>
                </c:pt>
                <c:pt idx="677">
                  <c:v>977</c:v>
                </c:pt>
                <c:pt idx="678">
                  <c:v>978</c:v>
                </c:pt>
                <c:pt idx="679">
                  <c:v>979</c:v>
                </c:pt>
                <c:pt idx="680">
                  <c:v>980</c:v>
                </c:pt>
                <c:pt idx="681">
                  <c:v>981</c:v>
                </c:pt>
                <c:pt idx="682">
                  <c:v>982</c:v>
                </c:pt>
                <c:pt idx="683">
                  <c:v>983</c:v>
                </c:pt>
                <c:pt idx="684">
                  <c:v>984</c:v>
                </c:pt>
                <c:pt idx="685">
                  <c:v>985</c:v>
                </c:pt>
                <c:pt idx="686">
                  <c:v>986</c:v>
                </c:pt>
                <c:pt idx="687">
                  <c:v>987</c:v>
                </c:pt>
                <c:pt idx="688">
                  <c:v>988</c:v>
                </c:pt>
                <c:pt idx="689">
                  <c:v>989</c:v>
                </c:pt>
                <c:pt idx="690">
                  <c:v>990</c:v>
                </c:pt>
                <c:pt idx="691">
                  <c:v>991</c:v>
                </c:pt>
                <c:pt idx="692">
                  <c:v>992</c:v>
                </c:pt>
                <c:pt idx="693">
                  <c:v>993</c:v>
                </c:pt>
                <c:pt idx="694">
                  <c:v>994</c:v>
                </c:pt>
                <c:pt idx="695">
                  <c:v>995</c:v>
                </c:pt>
                <c:pt idx="696">
                  <c:v>996</c:v>
                </c:pt>
                <c:pt idx="697">
                  <c:v>997</c:v>
                </c:pt>
                <c:pt idx="698">
                  <c:v>998</c:v>
                </c:pt>
                <c:pt idx="699">
                  <c:v>999</c:v>
                </c:pt>
                <c:pt idx="700">
                  <c:v>1000</c:v>
                </c:pt>
              </c:numCache>
            </c:numRef>
          </c:xVal>
          <c:yVal>
            <c:numRef>
              <c:f>'Si-ref'!$F$2:$F$702</c:f>
              <c:numCache>
                <c:formatCode>General</c:formatCode>
                <c:ptCount val="701"/>
                <c:pt idx="0">
                  <c:v>36.938600000000001</c:v>
                </c:pt>
                <c:pt idx="1">
                  <c:v>37.338999999999999</c:v>
                </c:pt>
                <c:pt idx="2">
                  <c:v>37.739800000000002</c:v>
                </c:pt>
                <c:pt idx="3">
                  <c:v>38.140900000000002</c:v>
                </c:pt>
                <c:pt idx="4">
                  <c:v>38.542000000000002</c:v>
                </c:pt>
                <c:pt idx="5">
                  <c:v>38.942799999999998</c:v>
                </c:pt>
                <c:pt idx="6">
                  <c:v>39.225200000000001</c:v>
                </c:pt>
                <c:pt idx="7">
                  <c:v>39.508000000000003</c:v>
                </c:pt>
                <c:pt idx="8">
                  <c:v>39.790999999999997</c:v>
                </c:pt>
                <c:pt idx="9">
                  <c:v>40.074199999999998</c:v>
                </c:pt>
                <c:pt idx="10">
                  <c:v>40.357599999999998</c:v>
                </c:pt>
                <c:pt idx="11">
                  <c:v>40.561399999999999</c:v>
                </c:pt>
                <c:pt idx="12">
                  <c:v>40.765099999999997</c:v>
                </c:pt>
                <c:pt idx="13">
                  <c:v>40.968699999999998</c:v>
                </c:pt>
                <c:pt idx="14">
                  <c:v>41.1721</c:v>
                </c:pt>
                <c:pt idx="15">
                  <c:v>41.375300000000003</c:v>
                </c:pt>
                <c:pt idx="16">
                  <c:v>41.525100000000002</c:v>
                </c:pt>
                <c:pt idx="17">
                  <c:v>41.674599999999998</c:v>
                </c:pt>
                <c:pt idx="18">
                  <c:v>41.823599999999999</c:v>
                </c:pt>
                <c:pt idx="19">
                  <c:v>41.972200000000001</c:v>
                </c:pt>
                <c:pt idx="20">
                  <c:v>42.120399999999997</c:v>
                </c:pt>
                <c:pt idx="21">
                  <c:v>42.230699999999999</c:v>
                </c:pt>
                <c:pt idx="22">
                  <c:v>42.340400000000002</c:v>
                </c:pt>
                <c:pt idx="23">
                  <c:v>42.449599999999997</c:v>
                </c:pt>
                <c:pt idx="24">
                  <c:v>42.558300000000003</c:v>
                </c:pt>
                <c:pt idx="25">
                  <c:v>42.6663</c:v>
                </c:pt>
                <c:pt idx="26">
                  <c:v>42.744799999999998</c:v>
                </c:pt>
                <c:pt idx="27">
                  <c:v>42.822699999999998</c:v>
                </c:pt>
                <c:pt idx="28">
                  <c:v>42.9</c:v>
                </c:pt>
                <c:pt idx="29">
                  <c:v>42.976700000000001</c:v>
                </c:pt>
                <c:pt idx="30">
                  <c:v>43.052700000000002</c:v>
                </c:pt>
                <c:pt idx="31">
                  <c:v>43.102400000000003</c:v>
                </c:pt>
                <c:pt idx="32">
                  <c:v>43.151499999999999</c:v>
                </c:pt>
                <c:pt idx="33">
                  <c:v>43.1999</c:v>
                </c:pt>
                <c:pt idx="34">
                  <c:v>43.247700000000002</c:v>
                </c:pt>
                <c:pt idx="35">
                  <c:v>43.294800000000002</c:v>
                </c:pt>
                <c:pt idx="36">
                  <c:v>43.315199999999997</c:v>
                </c:pt>
                <c:pt idx="37">
                  <c:v>43.334899999999998</c:v>
                </c:pt>
                <c:pt idx="38">
                  <c:v>43.353999999999999</c:v>
                </c:pt>
                <c:pt idx="39">
                  <c:v>43.372500000000002</c:v>
                </c:pt>
                <c:pt idx="40">
                  <c:v>43.3904</c:v>
                </c:pt>
                <c:pt idx="41">
                  <c:v>43.376800000000003</c:v>
                </c:pt>
                <c:pt idx="42">
                  <c:v>43.362699999999997</c:v>
                </c:pt>
                <c:pt idx="43">
                  <c:v>43.348100000000002</c:v>
                </c:pt>
                <c:pt idx="44">
                  <c:v>43.332999999999998</c:v>
                </c:pt>
                <c:pt idx="45">
                  <c:v>43.317399999999999</c:v>
                </c:pt>
                <c:pt idx="46">
                  <c:v>43.255099999999999</c:v>
                </c:pt>
                <c:pt idx="47">
                  <c:v>43.192599999999999</c:v>
                </c:pt>
                <c:pt idx="48">
                  <c:v>43.129899999999999</c:v>
                </c:pt>
                <c:pt idx="49">
                  <c:v>43.066899999999997</c:v>
                </c:pt>
                <c:pt idx="50">
                  <c:v>43.003799999999998</c:v>
                </c:pt>
                <c:pt idx="51">
                  <c:v>42.86</c:v>
                </c:pt>
                <c:pt idx="52">
                  <c:v>42.716799999999999</c:v>
                </c:pt>
                <c:pt idx="53">
                  <c:v>42.573999999999998</c:v>
                </c:pt>
                <c:pt idx="54">
                  <c:v>42.431800000000003</c:v>
                </c:pt>
                <c:pt idx="55">
                  <c:v>42.29</c:v>
                </c:pt>
                <c:pt idx="56">
                  <c:v>42.071599999999997</c:v>
                </c:pt>
                <c:pt idx="57">
                  <c:v>41.853099999999998</c:v>
                </c:pt>
                <c:pt idx="58">
                  <c:v>41.634599999999999</c:v>
                </c:pt>
                <c:pt idx="59">
                  <c:v>41.416200000000003</c:v>
                </c:pt>
                <c:pt idx="60">
                  <c:v>41.198</c:v>
                </c:pt>
                <c:pt idx="61">
                  <c:v>41.075200000000002</c:v>
                </c:pt>
                <c:pt idx="62">
                  <c:v>40.939900000000002</c:v>
                </c:pt>
                <c:pt idx="63">
                  <c:v>40.792900000000003</c:v>
                </c:pt>
                <c:pt idx="64">
                  <c:v>40.635199999999998</c:v>
                </c:pt>
                <c:pt idx="65">
                  <c:v>40.467500000000001</c:v>
                </c:pt>
                <c:pt idx="66">
                  <c:v>40.6111</c:v>
                </c:pt>
                <c:pt idx="67">
                  <c:v>40.727200000000003</c:v>
                </c:pt>
                <c:pt idx="68">
                  <c:v>40.816299999999998</c:v>
                </c:pt>
                <c:pt idx="69">
                  <c:v>40.878999999999998</c:v>
                </c:pt>
                <c:pt idx="70">
                  <c:v>40.915900000000001</c:v>
                </c:pt>
                <c:pt idx="71">
                  <c:v>41.281599999999997</c:v>
                </c:pt>
                <c:pt idx="72">
                  <c:v>41.6282</c:v>
                </c:pt>
                <c:pt idx="73">
                  <c:v>41.954500000000003</c:v>
                </c:pt>
                <c:pt idx="74">
                  <c:v>42.259500000000003</c:v>
                </c:pt>
                <c:pt idx="75">
                  <c:v>42.542000000000002</c:v>
                </c:pt>
                <c:pt idx="76">
                  <c:v>42.9846</c:v>
                </c:pt>
                <c:pt idx="77">
                  <c:v>43.424599999999998</c:v>
                </c:pt>
                <c:pt idx="78">
                  <c:v>43.8613</c:v>
                </c:pt>
                <c:pt idx="79">
                  <c:v>44.293999999999997</c:v>
                </c:pt>
                <c:pt idx="80">
                  <c:v>44.721600000000002</c:v>
                </c:pt>
                <c:pt idx="81">
                  <c:v>45.119</c:v>
                </c:pt>
                <c:pt idx="82">
                  <c:v>45.52</c:v>
                </c:pt>
                <c:pt idx="83">
                  <c:v>45.924300000000002</c:v>
                </c:pt>
                <c:pt idx="84">
                  <c:v>46.332000000000001</c:v>
                </c:pt>
                <c:pt idx="85">
                  <c:v>46.742800000000003</c:v>
                </c:pt>
                <c:pt idx="86">
                  <c:v>47.060099999999998</c:v>
                </c:pt>
                <c:pt idx="87">
                  <c:v>47.380499999999998</c:v>
                </c:pt>
                <c:pt idx="88">
                  <c:v>47.703899999999997</c:v>
                </c:pt>
                <c:pt idx="89">
                  <c:v>48.030500000000004</c:v>
                </c:pt>
                <c:pt idx="90">
                  <c:v>48.36</c:v>
                </c:pt>
                <c:pt idx="91">
                  <c:v>48.622500000000002</c:v>
                </c:pt>
                <c:pt idx="92">
                  <c:v>48.8872</c:v>
                </c:pt>
                <c:pt idx="93">
                  <c:v>49.154000000000003</c:v>
                </c:pt>
                <c:pt idx="94">
                  <c:v>49.423000000000002</c:v>
                </c:pt>
                <c:pt idx="95">
                  <c:v>49.694200000000002</c:v>
                </c:pt>
                <c:pt idx="96">
                  <c:v>49.925199999999997</c:v>
                </c:pt>
                <c:pt idx="97">
                  <c:v>50.157899999999998</c:v>
                </c:pt>
                <c:pt idx="98">
                  <c:v>50.392299999999999</c:v>
                </c:pt>
                <c:pt idx="99">
                  <c:v>50.628399999999999</c:v>
                </c:pt>
                <c:pt idx="100">
                  <c:v>50.866100000000003</c:v>
                </c:pt>
                <c:pt idx="101">
                  <c:v>51.075099999999999</c:v>
                </c:pt>
                <c:pt idx="102">
                  <c:v>51.285400000000003</c:v>
                </c:pt>
                <c:pt idx="103">
                  <c:v>51.497100000000003</c:v>
                </c:pt>
                <c:pt idx="104">
                  <c:v>51.710299999999997</c:v>
                </c:pt>
                <c:pt idx="105">
                  <c:v>51.924799999999998</c:v>
                </c:pt>
                <c:pt idx="106">
                  <c:v>52.115400000000001</c:v>
                </c:pt>
                <c:pt idx="107">
                  <c:v>52.307200000000002</c:v>
                </c:pt>
                <c:pt idx="108">
                  <c:v>52.500100000000003</c:v>
                </c:pt>
                <c:pt idx="109">
                  <c:v>52.694299999999998</c:v>
                </c:pt>
                <c:pt idx="110">
                  <c:v>52.889699999999998</c:v>
                </c:pt>
                <c:pt idx="111">
                  <c:v>53.063600000000001</c:v>
                </c:pt>
                <c:pt idx="112">
                  <c:v>53.238399999999999</c:v>
                </c:pt>
                <c:pt idx="113">
                  <c:v>53.414299999999997</c:v>
                </c:pt>
                <c:pt idx="114">
                  <c:v>53.591200000000001</c:v>
                </c:pt>
                <c:pt idx="115">
                  <c:v>53.769100000000002</c:v>
                </c:pt>
                <c:pt idx="116">
                  <c:v>53.927500000000002</c:v>
                </c:pt>
                <c:pt idx="117">
                  <c:v>54.086599999999997</c:v>
                </c:pt>
                <c:pt idx="118">
                  <c:v>54.246600000000001</c:v>
                </c:pt>
                <c:pt idx="119">
                  <c:v>54.407499999999999</c:v>
                </c:pt>
                <c:pt idx="120">
                  <c:v>54.569200000000002</c:v>
                </c:pt>
                <c:pt idx="121">
                  <c:v>54.713000000000001</c:v>
                </c:pt>
                <c:pt idx="122">
                  <c:v>54.857499999999987</c:v>
                </c:pt>
                <c:pt idx="123">
                  <c:v>55.002699999999997</c:v>
                </c:pt>
                <c:pt idx="124">
                  <c:v>55.148600000000002</c:v>
                </c:pt>
                <c:pt idx="125">
                  <c:v>55.295200000000001</c:v>
                </c:pt>
                <c:pt idx="126">
                  <c:v>55.425699999999999</c:v>
                </c:pt>
                <c:pt idx="127">
                  <c:v>55.556800000000003</c:v>
                </c:pt>
                <c:pt idx="128">
                  <c:v>55.688400000000001</c:v>
                </c:pt>
                <c:pt idx="129">
                  <c:v>55.820599999999999</c:v>
                </c:pt>
                <c:pt idx="130">
                  <c:v>55.953400000000002</c:v>
                </c:pt>
                <c:pt idx="131">
                  <c:v>56.072000000000003</c:v>
                </c:pt>
                <c:pt idx="132">
                  <c:v>56.191000000000003</c:v>
                </c:pt>
                <c:pt idx="133">
                  <c:v>56.310499999999998</c:v>
                </c:pt>
                <c:pt idx="134">
                  <c:v>56.430500000000002</c:v>
                </c:pt>
                <c:pt idx="135">
                  <c:v>56.550899999999999</c:v>
                </c:pt>
                <c:pt idx="136">
                  <c:v>56.658799999999999</c:v>
                </c:pt>
                <c:pt idx="137">
                  <c:v>56.767099999999999</c:v>
                </c:pt>
                <c:pt idx="138">
                  <c:v>56.875700000000002</c:v>
                </c:pt>
                <c:pt idx="139">
                  <c:v>56.984699999999997</c:v>
                </c:pt>
                <c:pt idx="140">
                  <c:v>57.094200000000001</c:v>
                </c:pt>
                <c:pt idx="141">
                  <c:v>57.192999999999998</c:v>
                </c:pt>
                <c:pt idx="142">
                  <c:v>57.292099999999998</c:v>
                </c:pt>
                <c:pt idx="143">
                  <c:v>57.391500000000001</c:v>
                </c:pt>
                <c:pt idx="144">
                  <c:v>57.491199999999999</c:v>
                </c:pt>
                <c:pt idx="145">
                  <c:v>57.591299999999997</c:v>
                </c:pt>
                <c:pt idx="146">
                  <c:v>57.682099999999998</c:v>
                </c:pt>
                <c:pt idx="147">
                  <c:v>57.773200000000003</c:v>
                </c:pt>
                <c:pt idx="148">
                  <c:v>57.864600000000003</c:v>
                </c:pt>
                <c:pt idx="149">
                  <c:v>57.956200000000003</c:v>
                </c:pt>
                <c:pt idx="150">
                  <c:v>58.048099999999998</c:v>
                </c:pt>
                <c:pt idx="151">
                  <c:v>58.132199999999997</c:v>
                </c:pt>
                <c:pt idx="152">
                  <c:v>58.2164</c:v>
                </c:pt>
                <c:pt idx="153">
                  <c:v>58.301000000000002</c:v>
                </c:pt>
                <c:pt idx="154">
                  <c:v>58.3857</c:v>
                </c:pt>
                <c:pt idx="155">
                  <c:v>58.470599999999997</c:v>
                </c:pt>
                <c:pt idx="156">
                  <c:v>58.548900000000003</c:v>
                </c:pt>
                <c:pt idx="157">
                  <c:v>58.627299999999998</c:v>
                </c:pt>
                <c:pt idx="158">
                  <c:v>58.7059</c:v>
                </c:pt>
                <c:pt idx="159">
                  <c:v>58.784799999999997</c:v>
                </c:pt>
                <c:pt idx="160">
                  <c:v>58.863799999999998</c:v>
                </c:pt>
                <c:pt idx="161">
                  <c:v>58.936900000000001</c:v>
                </c:pt>
                <c:pt idx="162">
                  <c:v>59.010199999999998</c:v>
                </c:pt>
                <c:pt idx="163">
                  <c:v>59.0837</c:v>
                </c:pt>
                <c:pt idx="164">
                  <c:v>59.157299999999999</c:v>
                </c:pt>
                <c:pt idx="165">
                  <c:v>59.231099999999998</c:v>
                </c:pt>
                <c:pt idx="166">
                  <c:v>59.299799999999998</c:v>
                </c:pt>
                <c:pt idx="167">
                  <c:v>59.368600000000001</c:v>
                </c:pt>
                <c:pt idx="168">
                  <c:v>59.437600000000003</c:v>
                </c:pt>
                <c:pt idx="169">
                  <c:v>59.506700000000002</c:v>
                </c:pt>
                <c:pt idx="170">
                  <c:v>59.576000000000001</c:v>
                </c:pt>
                <c:pt idx="171">
                  <c:v>59.640599999999999</c:v>
                </c:pt>
                <c:pt idx="172">
                  <c:v>59.705300000000001</c:v>
                </c:pt>
                <c:pt idx="173">
                  <c:v>59.770200000000003</c:v>
                </c:pt>
                <c:pt idx="174">
                  <c:v>59.8352</c:v>
                </c:pt>
                <c:pt idx="175">
                  <c:v>59.900300000000001</c:v>
                </c:pt>
                <c:pt idx="176">
                  <c:v>59.961300000000001</c:v>
                </c:pt>
                <c:pt idx="177">
                  <c:v>60.022500000000001</c:v>
                </c:pt>
                <c:pt idx="178">
                  <c:v>60.0837</c:v>
                </c:pt>
                <c:pt idx="179">
                  <c:v>60.145099999999999</c:v>
                </c:pt>
                <c:pt idx="180">
                  <c:v>60.206499999999998</c:v>
                </c:pt>
                <c:pt idx="181">
                  <c:v>60.264299999999999</c:v>
                </c:pt>
                <c:pt idx="182">
                  <c:v>60.322099999999999</c:v>
                </c:pt>
                <c:pt idx="183">
                  <c:v>60.38</c:v>
                </c:pt>
                <c:pt idx="184">
                  <c:v>60.438000000000002</c:v>
                </c:pt>
                <c:pt idx="185">
                  <c:v>60.496099999999998</c:v>
                </c:pt>
                <c:pt idx="186">
                  <c:v>60.550800000000002</c:v>
                </c:pt>
                <c:pt idx="187">
                  <c:v>60.605600000000003</c:v>
                </c:pt>
                <c:pt idx="188">
                  <c:v>60.660400000000003</c:v>
                </c:pt>
                <c:pt idx="189">
                  <c:v>60.715400000000002</c:v>
                </c:pt>
                <c:pt idx="190">
                  <c:v>60.770400000000002</c:v>
                </c:pt>
                <c:pt idx="191">
                  <c:v>60.822400000000002</c:v>
                </c:pt>
                <c:pt idx="192">
                  <c:v>60.874499999999998</c:v>
                </c:pt>
                <c:pt idx="193">
                  <c:v>60.926699999999997</c:v>
                </c:pt>
                <c:pt idx="194">
                  <c:v>60.978900000000003</c:v>
                </c:pt>
                <c:pt idx="195">
                  <c:v>61.031199999999998</c:v>
                </c:pt>
                <c:pt idx="196">
                  <c:v>61.0807</c:v>
                </c:pt>
                <c:pt idx="197">
                  <c:v>61.130099999999999</c:v>
                </c:pt>
                <c:pt idx="198">
                  <c:v>61.179699999999997</c:v>
                </c:pt>
                <c:pt idx="199">
                  <c:v>61.229300000000002</c:v>
                </c:pt>
                <c:pt idx="200">
                  <c:v>61.279000000000003</c:v>
                </c:pt>
                <c:pt idx="201">
                  <c:v>61.3262</c:v>
                </c:pt>
                <c:pt idx="202">
                  <c:v>61.373399999999997</c:v>
                </c:pt>
                <c:pt idx="203">
                  <c:v>61.420699999999997</c:v>
                </c:pt>
                <c:pt idx="204">
                  <c:v>61.468000000000004</c:v>
                </c:pt>
                <c:pt idx="205">
                  <c:v>61.5154</c:v>
                </c:pt>
                <c:pt idx="206">
                  <c:v>61.560299999999998</c:v>
                </c:pt>
                <c:pt idx="207">
                  <c:v>61.605200000000004</c:v>
                </c:pt>
                <c:pt idx="208">
                  <c:v>61.650100000000002</c:v>
                </c:pt>
                <c:pt idx="209">
                  <c:v>61.6952</c:v>
                </c:pt>
                <c:pt idx="210">
                  <c:v>61.740299999999998</c:v>
                </c:pt>
                <c:pt idx="211">
                  <c:v>61.783200000000001</c:v>
                </c:pt>
                <c:pt idx="212">
                  <c:v>61.826099999999997</c:v>
                </c:pt>
                <c:pt idx="213">
                  <c:v>61.869199999999999</c:v>
                </c:pt>
                <c:pt idx="214">
                  <c:v>61.912300000000002</c:v>
                </c:pt>
                <c:pt idx="215">
                  <c:v>61.955399999999997</c:v>
                </c:pt>
                <c:pt idx="216">
                  <c:v>61.996299999999998</c:v>
                </c:pt>
                <c:pt idx="217">
                  <c:v>62.037300000000002</c:v>
                </c:pt>
                <c:pt idx="218">
                  <c:v>62.078299999999999</c:v>
                </c:pt>
                <c:pt idx="219">
                  <c:v>62.119399999999999</c:v>
                </c:pt>
                <c:pt idx="220">
                  <c:v>62.160499999999999</c:v>
                </c:pt>
                <c:pt idx="221">
                  <c:v>62.199800000000003</c:v>
                </c:pt>
                <c:pt idx="222">
                  <c:v>62.239100000000001</c:v>
                </c:pt>
                <c:pt idx="223">
                  <c:v>62.278399999999998</c:v>
                </c:pt>
                <c:pt idx="224">
                  <c:v>62.317799999999998</c:v>
                </c:pt>
                <c:pt idx="225">
                  <c:v>62.357300000000002</c:v>
                </c:pt>
                <c:pt idx="226">
                  <c:v>62.394799999999996</c:v>
                </c:pt>
                <c:pt idx="227">
                  <c:v>62.432499999999997</c:v>
                </c:pt>
                <c:pt idx="228">
                  <c:v>62.470100000000002</c:v>
                </c:pt>
                <c:pt idx="229">
                  <c:v>62.507800000000003</c:v>
                </c:pt>
                <c:pt idx="230">
                  <c:v>62.545499999999997</c:v>
                </c:pt>
                <c:pt idx="231">
                  <c:v>62.581499999999998</c:v>
                </c:pt>
                <c:pt idx="232">
                  <c:v>62.617600000000003</c:v>
                </c:pt>
                <c:pt idx="233">
                  <c:v>62.653599999999997</c:v>
                </c:pt>
                <c:pt idx="234">
                  <c:v>62.689700000000002</c:v>
                </c:pt>
                <c:pt idx="235">
                  <c:v>62.725900000000003</c:v>
                </c:pt>
                <c:pt idx="236">
                  <c:v>62.7605</c:v>
                </c:pt>
                <c:pt idx="237">
                  <c:v>62.795099999999998</c:v>
                </c:pt>
                <c:pt idx="238">
                  <c:v>62.829799999999999</c:v>
                </c:pt>
                <c:pt idx="239">
                  <c:v>62.8645</c:v>
                </c:pt>
                <c:pt idx="240">
                  <c:v>62.8992</c:v>
                </c:pt>
                <c:pt idx="241">
                  <c:v>62.932400000000001</c:v>
                </c:pt>
                <c:pt idx="242">
                  <c:v>62.965699999999998</c:v>
                </c:pt>
                <c:pt idx="243">
                  <c:v>62.998899999999999</c:v>
                </c:pt>
                <c:pt idx="244">
                  <c:v>63.032200000000003</c:v>
                </c:pt>
                <c:pt idx="245">
                  <c:v>63.0655</c:v>
                </c:pt>
                <c:pt idx="246">
                  <c:v>63.0974</c:v>
                </c:pt>
                <c:pt idx="247">
                  <c:v>63.129399999999997</c:v>
                </c:pt>
                <c:pt idx="248">
                  <c:v>63.161299999999997</c:v>
                </c:pt>
                <c:pt idx="249">
                  <c:v>63.193300000000001</c:v>
                </c:pt>
                <c:pt idx="250">
                  <c:v>63.225299999999997</c:v>
                </c:pt>
                <c:pt idx="251">
                  <c:v>63.256</c:v>
                </c:pt>
                <c:pt idx="252">
                  <c:v>63.286799999999999</c:v>
                </c:pt>
                <c:pt idx="253">
                  <c:v>63.317599999999999</c:v>
                </c:pt>
                <c:pt idx="254">
                  <c:v>63.348399999999998</c:v>
                </c:pt>
                <c:pt idx="255">
                  <c:v>63.379199999999997</c:v>
                </c:pt>
                <c:pt idx="256">
                  <c:v>63.408799999999999</c:v>
                </c:pt>
                <c:pt idx="257">
                  <c:v>63.438400000000001</c:v>
                </c:pt>
                <c:pt idx="258">
                  <c:v>63.468000000000004</c:v>
                </c:pt>
                <c:pt idx="259">
                  <c:v>63.497700000000002</c:v>
                </c:pt>
                <c:pt idx="260">
                  <c:v>63.5274</c:v>
                </c:pt>
                <c:pt idx="261">
                  <c:v>63.555799999999998</c:v>
                </c:pt>
                <c:pt idx="262">
                  <c:v>63.584200000000003</c:v>
                </c:pt>
                <c:pt idx="263">
                  <c:v>63.612699999999997</c:v>
                </c:pt>
                <c:pt idx="264">
                  <c:v>63.641199999999998</c:v>
                </c:pt>
                <c:pt idx="265">
                  <c:v>63.669699999999999</c:v>
                </c:pt>
                <c:pt idx="266">
                  <c:v>63.697200000000002</c:v>
                </c:pt>
                <c:pt idx="267">
                  <c:v>63.724600000000002</c:v>
                </c:pt>
                <c:pt idx="268">
                  <c:v>63.752099999999999</c:v>
                </c:pt>
                <c:pt idx="269">
                  <c:v>63.779499999999999</c:v>
                </c:pt>
                <c:pt idx="270">
                  <c:v>63.807099999999998</c:v>
                </c:pt>
                <c:pt idx="271">
                  <c:v>63.833599999999997</c:v>
                </c:pt>
                <c:pt idx="272">
                  <c:v>63.860100000000003</c:v>
                </c:pt>
                <c:pt idx="273">
                  <c:v>63.886600000000001</c:v>
                </c:pt>
                <c:pt idx="274">
                  <c:v>63.913200000000003</c:v>
                </c:pt>
                <c:pt idx="275">
                  <c:v>63.939799999999998</c:v>
                </c:pt>
                <c:pt idx="276">
                  <c:v>63.965299999999999</c:v>
                </c:pt>
                <c:pt idx="277">
                  <c:v>63.9908</c:v>
                </c:pt>
                <c:pt idx="278">
                  <c:v>64.016400000000004</c:v>
                </c:pt>
                <c:pt idx="279">
                  <c:v>64.042000000000002</c:v>
                </c:pt>
                <c:pt idx="280">
                  <c:v>64.067599999999999</c:v>
                </c:pt>
                <c:pt idx="281">
                  <c:v>64.092299999999994</c:v>
                </c:pt>
                <c:pt idx="282">
                  <c:v>64.117000000000004</c:v>
                </c:pt>
                <c:pt idx="283">
                  <c:v>64.1417</c:v>
                </c:pt>
                <c:pt idx="284">
                  <c:v>64.166499999999999</c:v>
                </c:pt>
                <c:pt idx="285">
                  <c:v>64.191199999999995</c:v>
                </c:pt>
                <c:pt idx="286">
                  <c:v>64.215100000000007</c:v>
                </c:pt>
                <c:pt idx="287">
                  <c:v>64.238900000000001</c:v>
                </c:pt>
                <c:pt idx="288">
                  <c:v>64.262699999999995</c:v>
                </c:pt>
                <c:pt idx="289">
                  <c:v>64.286600000000007</c:v>
                </c:pt>
                <c:pt idx="290">
                  <c:v>64.310500000000005</c:v>
                </c:pt>
                <c:pt idx="291">
                  <c:v>64.333699999999993</c:v>
                </c:pt>
                <c:pt idx="292">
                  <c:v>64.356800000000007</c:v>
                </c:pt>
                <c:pt idx="293">
                  <c:v>64.38</c:v>
                </c:pt>
                <c:pt idx="294">
                  <c:v>64.403199999999998</c:v>
                </c:pt>
                <c:pt idx="295">
                  <c:v>64.426500000000004</c:v>
                </c:pt>
                <c:pt idx="296">
                  <c:v>64.448700000000002</c:v>
                </c:pt>
                <c:pt idx="297">
                  <c:v>64.471000000000004</c:v>
                </c:pt>
                <c:pt idx="298">
                  <c:v>64.493200000000002</c:v>
                </c:pt>
                <c:pt idx="299">
                  <c:v>64.515500000000003</c:v>
                </c:pt>
                <c:pt idx="300">
                  <c:v>64.537800000000004</c:v>
                </c:pt>
                <c:pt idx="301">
                  <c:v>64.559399999999997</c:v>
                </c:pt>
                <c:pt idx="302">
                  <c:v>64.581000000000003</c:v>
                </c:pt>
                <c:pt idx="303">
                  <c:v>64.602599999999995</c:v>
                </c:pt>
                <c:pt idx="304">
                  <c:v>64.624200000000002</c:v>
                </c:pt>
                <c:pt idx="305">
                  <c:v>64.64579999999998</c:v>
                </c:pt>
                <c:pt idx="306">
                  <c:v>64.666700000000006</c:v>
                </c:pt>
                <c:pt idx="307">
                  <c:v>64.687600000000003</c:v>
                </c:pt>
                <c:pt idx="308">
                  <c:v>64.708600000000004</c:v>
                </c:pt>
                <c:pt idx="309">
                  <c:v>64.729500000000002</c:v>
                </c:pt>
                <c:pt idx="310">
                  <c:v>64.750399999999999</c:v>
                </c:pt>
                <c:pt idx="311">
                  <c:v>64.770700000000005</c:v>
                </c:pt>
                <c:pt idx="312">
                  <c:v>64.790999999999997</c:v>
                </c:pt>
                <c:pt idx="313">
                  <c:v>64.811300000000003</c:v>
                </c:pt>
                <c:pt idx="314">
                  <c:v>64.831599999999995</c:v>
                </c:pt>
                <c:pt idx="315">
                  <c:v>64.851900000000001</c:v>
                </c:pt>
                <c:pt idx="316">
                  <c:v>64.871600000000001</c:v>
                </c:pt>
                <c:pt idx="317">
                  <c:v>64.891199999999998</c:v>
                </c:pt>
                <c:pt idx="318">
                  <c:v>64.910899999999998</c:v>
                </c:pt>
                <c:pt idx="319">
                  <c:v>64.930599999999998</c:v>
                </c:pt>
                <c:pt idx="320">
                  <c:v>64.950299999999999</c:v>
                </c:pt>
                <c:pt idx="321">
                  <c:v>64.969300000000004</c:v>
                </c:pt>
                <c:pt idx="322">
                  <c:v>64.988299999999995</c:v>
                </c:pt>
                <c:pt idx="323">
                  <c:v>65.007400000000004</c:v>
                </c:pt>
                <c:pt idx="324">
                  <c:v>65.026399999999995</c:v>
                </c:pt>
                <c:pt idx="325">
                  <c:v>65.045500000000004</c:v>
                </c:pt>
                <c:pt idx="326">
                  <c:v>65.063999999999993</c:v>
                </c:pt>
                <c:pt idx="327">
                  <c:v>65.082499999999996</c:v>
                </c:pt>
                <c:pt idx="328">
                  <c:v>65.101100000000002</c:v>
                </c:pt>
                <c:pt idx="329">
                  <c:v>65.119600000000005</c:v>
                </c:pt>
                <c:pt idx="330">
                  <c:v>65.138199999999998</c:v>
                </c:pt>
                <c:pt idx="331">
                  <c:v>65.156099999999995</c:v>
                </c:pt>
                <c:pt idx="332">
                  <c:v>65.174000000000007</c:v>
                </c:pt>
                <c:pt idx="333">
                  <c:v>65.191900000000004</c:v>
                </c:pt>
                <c:pt idx="334">
                  <c:v>65.209900000000005</c:v>
                </c:pt>
                <c:pt idx="335">
                  <c:v>65.227800000000002</c:v>
                </c:pt>
                <c:pt idx="336">
                  <c:v>65.245199999999997</c:v>
                </c:pt>
                <c:pt idx="337">
                  <c:v>65.262699999999995</c:v>
                </c:pt>
                <c:pt idx="338">
                  <c:v>65.280100000000004</c:v>
                </c:pt>
                <c:pt idx="339">
                  <c:v>65.297600000000003</c:v>
                </c:pt>
                <c:pt idx="340">
                  <c:v>65.314999999999998</c:v>
                </c:pt>
                <c:pt idx="341">
                  <c:v>65.331900000000005</c:v>
                </c:pt>
                <c:pt idx="342">
                  <c:v>65.348799999999997</c:v>
                </c:pt>
                <c:pt idx="343">
                  <c:v>65.365799999999979</c:v>
                </c:pt>
                <c:pt idx="344">
                  <c:v>65.382699999999986</c:v>
                </c:pt>
                <c:pt idx="345">
                  <c:v>65.399600000000007</c:v>
                </c:pt>
                <c:pt idx="346">
                  <c:v>65.4161</c:v>
                </c:pt>
                <c:pt idx="347">
                  <c:v>65.432599999999994</c:v>
                </c:pt>
                <c:pt idx="348">
                  <c:v>65.448999999999998</c:v>
                </c:pt>
                <c:pt idx="349">
                  <c:v>65.465500000000006</c:v>
                </c:pt>
                <c:pt idx="350">
                  <c:v>65.481999999999999</c:v>
                </c:pt>
                <c:pt idx="351">
                  <c:v>65.498000000000005</c:v>
                </c:pt>
                <c:pt idx="352">
                  <c:v>65.513999999999996</c:v>
                </c:pt>
                <c:pt idx="353">
                  <c:v>65.530100000000004</c:v>
                </c:pt>
                <c:pt idx="354">
                  <c:v>65.546099999999996</c:v>
                </c:pt>
                <c:pt idx="355">
                  <c:v>65.562100000000001</c:v>
                </c:pt>
                <c:pt idx="356">
                  <c:v>65.577699999999993</c:v>
                </c:pt>
                <c:pt idx="357">
                  <c:v>65.593299999999999</c:v>
                </c:pt>
                <c:pt idx="358">
                  <c:v>65.608900000000006</c:v>
                </c:pt>
                <c:pt idx="359">
                  <c:v>65.624499999999998</c:v>
                </c:pt>
                <c:pt idx="360">
                  <c:v>65.640100000000004</c:v>
                </c:pt>
                <c:pt idx="361">
                  <c:v>65.655199999999979</c:v>
                </c:pt>
                <c:pt idx="362">
                  <c:v>65.670299999999983</c:v>
                </c:pt>
                <c:pt idx="363">
                  <c:v>65.68539999999993</c:v>
                </c:pt>
                <c:pt idx="364">
                  <c:v>65.700500000000005</c:v>
                </c:pt>
                <c:pt idx="365">
                  <c:v>65.715699999999998</c:v>
                </c:pt>
                <c:pt idx="366">
                  <c:v>65.730400000000003</c:v>
                </c:pt>
                <c:pt idx="367">
                  <c:v>65.745099999999994</c:v>
                </c:pt>
                <c:pt idx="368">
                  <c:v>65.759900000000002</c:v>
                </c:pt>
                <c:pt idx="369">
                  <c:v>65.774600000000007</c:v>
                </c:pt>
                <c:pt idx="370">
                  <c:v>65.789400000000001</c:v>
                </c:pt>
                <c:pt idx="371">
                  <c:v>65.803700000000006</c:v>
                </c:pt>
                <c:pt idx="372">
                  <c:v>65.818100000000001</c:v>
                </c:pt>
                <c:pt idx="373">
                  <c:v>65.832400000000007</c:v>
                </c:pt>
                <c:pt idx="374">
                  <c:v>65.846800000000002</c:v>
                </c:pt>
                <c:pt idx="375">
                  <c:v>65.861099999999993</c:v>
                </c:pt>
                <c:pt idx="376">
                  <c:v>65.875099999999946</c:v>
                </c:pt>
                <c:pt idx="377">
                  <c:v>65.889099999999999</c:v>
                </c:pt>
                <c:pt idx="378">
                  <c:v>65.903000000000006</c:v>
                </c:pt>
                <c:pt idx="379">
                  <c:v>65.917000000000002</c:v>
                </c:pt>
                <c:pt idx="380">
                  <c:v>65.930999999999997</c:v>
                </c:pt>
                <c:pt idx="381">
                  <c:v>65.944599999999994</c:v>
                </c:pt>
                <c:pt idx="382">
                  <c:v>65.958200000000005</c:v>
                </c:pt>
                <c:pt idx="383">
                  <c:v>65.971800000000002</c:v>
                </c:pt>
                <c:pt idx="384">
                  <c:v>65.985299999999995</c:v>
                </c:pt>
                <c:pt idx="385">
                  <c:v>65.998900000000006</c:v>
                </c:pt>
                <c:pt idx="386">
                  <c:v>66.012200000000007</c:v>
                </c:pt>
                <c:pt idx="387">
                  <c:v>66.02549999999998</c:v>
                </c:pt>
                <c:pt idx="388">
                  <c:v>66.038799999999981</c:v>
                </c:pt>
                <c:pt idx="389">
                  <c:v>66.052099999999996</c:v>
                </c:pt>
                <c:pt idx="390">
                  <c:v>66.065299999999993</c:v>
                </c:pt>
                <c:pt idx="391">
                  <c:v>66.078299999999984</c:v>
                </c:pt>
                <c:pt idx="392">
                  <c:v>66.091200000000001</c:v>
                </c:pt>
                <c:pt idx="393">
                  <c:v>66.104100000000003</c:v>
                </c:pt>
                <c:pt idx="394">
                  <c:v>66.117000000000004</c:v>
                </c:pt>
                <c:pt idx="395">
                  <c:v>66.129900000000006</c:v>
                </c:pt>
                <c:pt idx="396">
                  <c:v>66.142600000000002</c:v>
                </c:pt>
                <c:pt idx="397">
                  <c:v>66.155199999999979</c:v>
                </c:pt>
                <c:pt idx="398">
                  <c:v>66.1678</c:v>
                </c:pt>
                <c:pt idx="399">
                  <c:v>66.180400000000006</c:v>
                </c:pt>
                <c:pt idx="400">
                  <c:v>66.193100000000001</c:v>
                </c:pt>
                <c:pt idx="401">
                  <c:v>66.205299999999994</c:v>
                </c:pt>
                <c:pt idx="402">
                  <c:v>66.217600000000004</c:v>
                </c:pt>
                <c:pt idx="403">
                  <c:v>66.229799999999997</c:v>
                </c:pt>
                <c:pt idx="404">
                  <c:v>66.242099999999994</c:v>
                </c:pt>
                <c:pt idx="405">
                  <c:v>66.254300000000001</c:v>
                </c:pt>
                <c:pt idx="406">
                  <c:v>66.266300000000001</c:v>
                </c:pt>
                <c:pt idx="407">
                  <c:v>66.278299999999973</c:v>
                </c:pt>
                <c:pt idx="408">
                  <c:v>66.290300000000002</c:v>
                </c:pt>
                <c:pt idx="409">
                  <c:v>66.302199999999999</c:v>
                </c:pt>
                <c:pt idx="410">
                  <c:v>66.3142</c:v>
                </c:pt>
                <c:pt idx="411">
                  <c:v>66.325899999999976</c:v>
                </c:pt>
                <c:pt idx="412">
                  <c:v>66.337599999999995</c:v>
                </c:pt>
                <c:pt idx="413">
                  <c:v>66.349299999999999</c:v>
                </c:pt>
                <c:pt idx="414">
                  <c:v>66.361099999999993</c:v>
                </c:pt>
                <c:pt idx="415">
                  <c:v>66.372799999999927</c:v>
                </c:pt>
                <c:pt idx="416">
                  <c:v>66.384200000000007</c:v>
                </c:pt>
                <c:pt idx="417">
                  <c:v>66.395499999999998</c:v>
                </c:pt>
                <c:pt idx="418">
                  <c:v>66.406899999999993</c:v>
                </c:pt>
                <c:pt idx="419">
                  <c:v>66.418300000000002</c:v>
                </c:pt>
                <c:pt idx="420">
                  <c:v>66.429699999999997</c:v>
                </c:pt>
                <c:pt idx="421">
                  <c:v>66.440899999999999</c:v>
                </c:pt>
                <c:pt idx="422">
                  <c:v>66.451999999999998</c:v>
                </c:pt>
                <c:pt idx="423">
                  <c:v>66.463200000000001</c:v>
                </c:pt>
                <c:pt idx="424">
                  <c:v>66.474299999999999</c:v>
                </c:pt>
                <c:pt idx="425">
                  <c:v>66.485500000000002</c:v>
                </c:pt>
                <c:pt idx="426">
                  <c:v>66.496300000000005</c:v>
                </c:pt>
                <c:pt idx="427">
                  <c:v>66.507199999999997</c:v>
                </c:pt>
                <c:pt idx="428">
                  <c:v>66.518100000000004</c:v>
                </c:pt>
                <c:pt idx="429">
                  <c:v>66.528999999999996</c:v>
                </c:pt>
                <c:pt idx="430">
                  <c:v>66.539900000000003</c:v>
                </c:pt>
                <c:pt idx="431">
                  <c:v>66.5505</c:v>
                </c:pt>
                <c:pt idx="432">
                  <c:v>66.561099999999996</c:v>
                </c:pt>
                <c:pt idx="433">
                  <c:v>66.571700000000007</c:v>
                </c:pt>
                <c:pt idx="434">
                  <c:v>66.582299999999975</c:v>
                </c:pt>
                <c:pt idx="435">
                  <c:v>66.5929</c:v>
                </c:pt>
                <c:pt idx="436">
                  <c:v>66.603300000000004</c:v>
                </c:pt>
                <c:pt idx="437">
                  <c:v>66.613600000000005</c:v>
                </c:pt>
                <c:pt idx="438">
                  <c:v>66.623999999999995</c:v>
                </c:pt>
                <c:pt idx="439">
                  <c:v>66.634299999999996</c:v>
                </c:pt>
                <c:pt idx="440">
                  <c:v>66.6447</c:v>
                </c:pt>
                <c:pt idx="441">
                  <c:v>66.65479999999998</c:v>
                </c:pt>
                <c:pt idx="442">
                  <c:v>66.665000000000006</c:v>
                </c:pt>
                <c:pt idx="443">
                  <c:v>66.675099999999929</c:v>
                </c:pt>
                <c:pt idx="444">
                  <c:v>66.685299999999984</c:v>
                </c:pt>
                <c:pt idx="445">
                  <c:v>66.695499999999996</c:v>
                </c:pt>
                <c:pt idx="446">
                  <c:v>66.705399999999997</c:v>
                </c:pt>
                <c:pt idx="447">
                  <c:v>66.715299999999999</c:v>
                </c:pt>
                <c:pt idx="448">
                  <c:v>66.725299999999976</c:v>
                </c:pt>
                <c:pt idx="449">
                  <c:v>66.735200000000006</c:v>
                </c:pt>
                <c:pt idx="450">
                  <c:v>66.745199999999997</c:v>
                </c:pt>
                <c:pt idx="451">
                  <c:v>66.754800000000003</c:v>
                </c:pt>
                <c:pt idx="452">
                  <c:v>66.764499999999998</c:v>
                </c:pt>
                <c:pt idx="453">
                  <c:v>66.774199999999993</c:v>
                </c:pt>
                <c:pt idx="454">
                  <c:v>66.783900000000003</c:v>
                </c:pt>
                <c:pt idx="455">
                  <c:v>66.793599999999998</c:v>
                </c:pt>
                <c:pt idx="456">
                  <c:v>66.802999999999997</c:v>
                </c:pt>
                <c:pt idx="457">
                  <c:v>66.8125</c:v>
                </c:pt>
                <c:pt idx="458">
                  <c:v>66.821899999999999</c:v>
                </c:pt>
                <c:pt idx="459">
                  <c:v>66.831400000000002</c:v>
                </c:pt>
                <c:pt idx="460">
                  <c:v>66.840900000000005</c:v>
                </c:pt>
                <c:pt idx="461">
                  <c:v>66.850200000000001</c:v>
                </c:pt>
                <c:pt idx="462">
                  <c:v>66.859499999999997</c:v>
                </c:pt>
                <c:pt idx="463">
                  <c:v>66.868799999999979</c:v>
                </c:pt>
                <c:pt idx="464">
                  <c:v>66.878099999999947</c:v>
                </c:pt>
                <c:pt idx="465">
                  <c:v>66.8874</c:v>
                </c:pt>
                <c:pt idx="466">
                  <c:v>66.8964</c:v>
                </c:pt>
                <c:pt idx="467">
                  <c:v>66.9054</c:v>
                </c:pt>
                <c:pt idx="468">
                  <c:v>66.914500000000004</c:v>
                </c:pt>
                <c:pt idx="469">
                  <c:v>66.923500000000004</c:v>
                </c:pt>
                <c:pt idx="470">
                  <c:v>66.932500000000005</c:v>
                </c:pt>
                <c:pt idx="471">
                  <c:v>66.941500000000005</c:v>
                </c:pt>
                <c:pt idx="472">
                  <c:v>66.950400000000002</c:v>
                </c:pt>
                <c:pt idx="473">
                  <c:v>66.959299999999999</c:v>
                </c:pt>
                <c:pt idx="474">
                  <c:v>66.968299999999999</c:v>
                </c:pt>
                <c:pt idx="475">
                  <c:v>66.977199999999996</c:v>
                </c:pt>
                <c:pt idx="476">
                  <c:v>66.985799999999998</c:v>
                </c:pt>
                <c:pt idx="477">
                  <c:v>66.994399999999999</c:v>
                </c:pt>
                <c:pt idx="478">
                  <c:v>67.003100000000003</c:v>
                </c:pt>
                <c:pt idx="479">
                  <c:v>67.011700000000005</c:v>
                </c:pt>
                <c:pt idx="480">
                  <c:v>67.020300000000006</c:v>
                </c:pt>
                <c:pt idx="481">
                  <c:v>67.028799999999976</c:v>
                </c:pt>
                <c:pt idx="482">
                  <c:v>67.037300000000002</c:v>
                </c:pt>
                <c:pt idx="483">
                  <c:v>67.0458</c:v>
                </c:pt>
                <c:pt idx="484">
                  <c:v>67.054400000000001</c:v>
                </c:pt>
                <c:pt idx="485">
                  <c:v>67.062899999999999</c:v>
                </c:pt>
                <c:pt idx="486">
                  <c:v>67.071200000000005</c:v>
                </c:pt>
                <c:pt idx="487">
                  <c:v>67.079499999999996</c:v>
                </c:pt>
                <c:pt idx="488">
                  <c:v>67.087800000000001</c:v>
                </c:pt>
                <c:pt idx="489">
                  <c:v>67.096100000000007</c:v>
                </c:pt>
                <c:pt idx="490">
                  <c:v>67.104399999999998</c:v>
                </c:pt>
                <c:pt idx="491">
                  <c:v>67.112499999999997</c:v>
                </c:pt>
                <c:pt idx="492">
                  <c:v>67.120599999999996</c:v>
                </c:pt>
                <c:pt idx="493">
                  <c:v>67.128799999999927</c:v>
                </c:pt>
                <c:pt idx="494">
                  <c:v>67.136899999999997</c:v>
                </c:pt>
                <c:pt idx="495">
                  <c:v>67.145099999999999</c:v>
                </c:pt>
                <c:pt idx="496">
                  <c:v>67.153099999999981</c:v>
                </c:pt>
                <c:pt idx="497">
                  <c:v>67.161000000000001</c:v>
                </c:pt>
                <c:pt idx="498">
                  <c:v>67.168999999999997</c:v>
                </c:pt>
                <c:pt idx="499">
                  <c:v>67.177000000000007</c:v>
                </c:pt>
                <c:pt idx="500">
                  <c:v>67.184999999999974</c:v>
                </c:pt>
                <c:pt idx="501">
                  <c:v>67.192800000000005</c:v>
                </c:pt>
                <c:pt idx="502">
                  <c:v>67.200599999999994</c:v>
                </c:pt>
                <c:pt idx="503">
                  <c:v>67.208399999999997</c:v>
                </c:pt>
                <c:pt idx="504">
                  <c:v>67.216300000000004</c:v>
                </c:pt>
                <c:pt idx="505">
                  <c:v>67.224100000000007</c:v>
                </c:pt>
                <c:pt idx="506">
                  <c:v>67.231700000000004</c:v>
                </c:pt>
                <c:pt idx="507">
                  <c:v>67.2393</c:v>
                </c:pt>
                <c:pt idx="508">
                  <c:v>67.247</c:v>
                </c:pt>
                <c:pt idx="509">
                  <c:v>67.254599999999996</c:v>
                </c:pt>
                <c:pt idx="510">
                  <c:v>67.262200000000007</c:v>
                </c:pt>
                <c:pt idx="511">
                  <c:v>67.2697</c:v>
                </c:pt>
                <c:pt idx="512">
                  <c:v>67.277199999999993</c:v>
                </c:pt>
                <c:pt idx="513">
                  <c:v>67.284700000000001</c:v>
                </c:pt>
                <c:pt idx="514">
                  <c:v>67.292199999999994</c:v>
                </c:pt>
                <c:pt idx="515">
                  <c:v>67.299700000000001</c:v>
                </c:pt>
                <c:pt idx="516">
                  <c:v>67.307000000000002</c:v>
                </c:pt>
                <c:pt idx="517">
                  <c:v>67.314300000000003</c:v>
                </c:pt>
                <c:pt idx="518">
                  <c:v>67.321700000000007</c:v>
                </c:pt>
                <c:pt idx="519">
                  <c:v>67.328999999999979</c:v>
                </c:pt>
                <c:pt idx="520">
                  <c:v>67.336399999999998</c:v>
                </c:pt>
                <c:pt idx="521">
                  <c:v>67.343599999999995</c:v>
                </c:pt>
                <c:pt idx="522">
                  <c:v>67.350800000000007</c:v>
                </c:pt>
                <c:pt idx="523">
                  <c:v>67.357999999999976</c:v>
                </c:pt>
                <c:pt idx="524">
                  <c:v>67.365300000000005</c:v>
                </c:pt>
                <c:pt idx="525">
                  <c:v>67.372499999999945</c:v>
                </c:pt>
                <c:pt idx="526">
                  <c:v>67.379499999999979</c:v>
                </c:pt>
                <c:pt idx="527">
                  <c:v>67.386600000000001</c:v>
                </c:pt>
                <c:pt idx="528">
                  <c:v>67.393600000000006</c:v>
                </c:pt>
                <c:pt idx="529">
                  <c:v>67.400700000000001</c:v>
                </c:pt>
                <c:pt idx="530">
                  <c:v>67.407700000000006</c:v>
                </c:pt>
                <c:pt idx="531">
                  <c:v>67.414599999999993</c:v>
                </c:pt>
                <c:pt idx="532">
                  <c:v>67.421599999999998</c:v>
                </c:pt>
                <c:pt idx="533">
                  <c:v>67.4285</c:v>
                </c:pt>
                <c:pt idx="534">
                  <c:v>67.435400000000001</c:v>
                </c:pt>
                <c:pt idx="535">
                  <c:v>67.442300000000003</c:v>
                </c:pt>
                <c:pt idx="536">
                  <c:v>67.449100000000001</c:v>
                </c:pt>
                <c:pt idx="537">
                  <c:v>67.4559</c:v>
                </c:pt>
                <c:pt idx="538">
                  <c:v>67.462599999999995</c:v>
                </c:pt>
                <c:pt idx="539">
                  <c:v>67.469399999999993</c:v>
                </c:pt>
                <c:pt idx="540">
                  <c:v>67.476100000000002</c:v>
                </c:pt>
                <c:pt idx="541">
                  <c:v>67.482799999999997</c:v>
                </c:pt>
                <c:pt idx="542">
                  <c:v>67.489500000000007</c:v>
                </c:pt>
                <c:pt idx="543">
                  <c:v>67.496200000000002</c:v>
                </c:pt>
                <c:pt idx="544">
                  <c:v>67.502899999999997</c:v>
                </c:pt>
                <c:pt idx="545">
                  <c:v>67.509600000000006</c:v>
                </c:pt>
                <c:pt idx="546">
                  <c:v>67.516000000000005</c:v>
                </c:pt>
                <c:pt idx="547">
                  <c:v>67.52249999999998</c:v>
                </c:pt>
                <c:pt idx="548">
                  <c:v>67.528999999999996</c:v>
                </c:pt>
                <c:pt idx="549">
                  <c:v>67.535499999999999</c:v>
                </c:pt>
                <c:pt idx="550">
                  <c:v>67.542000000000002</c:v>
                </c:pt>
                <c:pt idx="551">
                  <c:v>67.548400000000001</c:v>
                </c:pt>
                <c:pt idx="552">
                  <c:v>67.5548</c:v>
                </c:pt>
                <c:pt idx="553">
                  <c:v>67.561199999999999</c:v>
                </c:pt>
                <c:pt idx="554">
                  <c:v>67.567499999999995</c:v>
                </c:pt>
                <c:pt idx="555">
                  <c:v>67.573899999999981</c:v>
                </c:pt>
                <c:pt idx="556">
                  <c:v>67.580200000000005</c:v>
                </c:pt>
                <c:pt idx="557">
                  <c:v>67.586500000000001</c:v>
                </c:pt>
                <c:pt idx="558">
                  <c:v>67.592799999999997</c:v>
                </c:pt>
                <c:pt idx="559">
                  <c:v>67.599100000000007</c:v>
                </c:pt>
                <c:pt idx="560">
                  <c:v>67.605299999999986</c:v>
                </c:pt>
                <c:pt idx="561">
                  <c:v>67.611500000000007</c:v>
                </c:pt>
                <c:pt idx="562">
                  <c:v>67.617699999999999</c:v>
                </c:pt>
                <c:pt idx="563">
                  <c:v>67.623799999999946</c:v>
                </c:pt>
                <c:pt idx="564">
                  <c:v>67.63</c:v>
                </c:pt>
                <c:pt idx="565">
                  <c:v>67.636200000000002</c:v>
                </c:pt>
                <c:pt idx="566">
                  <c:v>67.642200000000003</c:v>
                </c:pt>
                <c:pt idx="567">
                  <c:v>67.648200000000003</c:v>
                </c:pt>
                <c:pt idx="568">
                  <c:v>67.654300000000006</c:v>
                </c:pt>
                <c:pt idx="569">
                  <c:v>67.660300000000007</c:v>
                </c:pt>
                <c:pt idx="570">
                  <c:v>67.666300000000007</c:v>
                </c:pt>
                <c:pt idx="571">
                  <c:v>67.672299999999979</c:v>
                </c:pt>
                <c:pt idx="572">
                  <c:v>67.678199999999975</c:v>
                </c:pt>
                <c:pt idx="573">
                  <c:v>67.684200000000004</c:v>
                </c:pt>
                <c:pt idx="574">
                  <c:v>67.690100000000001</c:v>
                </c:pt>
                <c:pt idx="575">
                  <c:v>67.696100000000001</c:v>
                </c:pt>
                <c:pt idx="576">
                  <c:v>67.701899999999995</c:v>
                </c:pt>
                <c:pt idx="577">
                  <c:v>67.707700000000003</c:v>
                </c:pt>
                <c:pt idx="578">
                  <c:v>67.713499999999996</c:v>
                </c:pt>
                <c:pt idx="579">
                  <c:v>67.719300000000004</c:v>
                </c:pt>
                <c:pt idx="580">
                  <c:v>67.725099999999998</c:v>
                </c:pt>
                <c:pt idx="581">
                  <c:v>67.730900000000005</c:v>
                </c:pt>
                <c:pt idx="582">
                  <c:v>67.736599999999996</c:v>
                </c:pt>
                <c:pt idx="583">
                  <c:v>67.7423</c:v>
                </c:pt>
                <c:pt idx="584">
                  <c:v>67.748099999999994</c:v>
                </c:pt>
                <c:pt idx="585">
                  <c:v>67.753799999999998</c:v>
                </c:pt>
                <c:pt idx="586">
                  <c:v>67.759399999999999</c:v>
                </c:pt>
                <c:pt idx="587">
                  <c:v>67.765000000000001</c:v>
                </c:pt>
                <c:pt idx="588">
                  <c:v>67.770600000000002</c:v>
                </c:pt>
                <c:pt idx="589">
                  <c:v>67.776200000000003</c:v>
                </c:pt>
                <c:pt idx="590">
                  <c:v>67.781800000000004</c:v>
                </c:pt>
                <c:pt idx="591">
                  <c:v>67.787300000000002</c:v>
                </c:pt>
                <c:pt idx="592">
                  <c:v>67.792699999999996</c:v>
                </c:pt>
                <c:pt idx="593">
                  <c:v>67.798199999999994</c:v>
                </c:pt>
                <c:pt idx="594">
                  <c:v>67.803700000000006</c:v>
                </c:pt>
                <c:pt idx="595">
                  <c:v>67.809200000000004</c:v>
                </c:pt>
                <c:pt idx="596">
                  <c:v>67.814599999999999</c:v>
                </c:pt>
                <c:pt idx="597">
                  <c:v>67.820099999999996</c:v>
                </c:pt>
                <c:pt idx="598">
                  <c:v>67.825500000000005</c:v>
                </c:pt>
                <c:pt idx="599">
                  <c:v>67.831000000000003</c:v>
                </c:pt>
                <c:pt idx="600">
                  <c:v>67.836399999999998</c:v>
                </c:pt>
                <c:pt idx="601">
                  <c:v>67.841700000000003</c:v>
                </c:pt>
                <c:pt idx="602">
                  <c:v>67.846999999999994</c:v>
                </c:pt>
                <c:pt idx="603">
                  <c:v>67.852199999999996</c:v>
                </c:pt>
                <c:pt idx="604">
                  <c:v>67.857500000000002</c:v>
                </c:pt>
                <c:pt idx="605">
                  <c:v>67.862699999999975</c:v>
                </c:pt>
                <c:pt idx="606">
                  <c:v>67.867999999999995</c:v>
                </c:pt>
                <c:pt idx="607">
                  <c:v>67.873199999999997</c:v>
                </c:pt>
                <c:pt idx="608">
                  <c:v>67.878499999999946</c:v>
                </c:pt>
                <c:pt idx="609">
                  <c:v>67.883700000000005</c:v>
                </c:pt>
                <c:pt idx="610">
                  <c:v>67.888900000000007</c:v>
                </c:pt>
                <c:pt idx="611">
                  <c:v>67.894099999999995</c:v>
                </c:pt>
                <c:pt idx="612">
                  <c:v>67.899199999999993</c:v>
                </c:pt>
                <c:pt idx="613">
                  <c:v>67.904300000000006</c:v>
                </c:pt>
                <c:pt idx="614">
                  <c:v>67.909400000000005</c:v>
                </c:pt>
                <c:pt idx="615">
                  <c:v>67.914599999999993</c:v>
                </c:pt>
                <c:pt idx="616">
                  <c:v>67.919600000000003</c:v>
                </c:pt>
                <c:pt idx="617">
                  <c:v>67.924599999999998</c:v>
                </c:pt>
                <c:pt idx="618">
                  <c:v>67.929599999999994</c:v>
                </c:pt>
                <c:pt idx="619">
                  <c:v>67.934600000000003</c:v>
                </c:pt>
                <c:pt idx="620">
                  <c:v>67.939599999999999</c:v>
                </c:pt>
                <c:pt idx="621">
                  <c:v>67.944599999999994</c:v>
                </c:pt>
                <c:pt idx="622">
                  <c:v>67.949600000000004</c:v>
                </c:pt>
                <c:pt idx="623">
                  <c:v>67.954499999999996</c:v>
                </c:pt>
                <c:pt idx="624">
                  <c:v>67.959500000000006</c:v>
                </c:pt>
                <c:pt idx="625">
                  <c:v>67.964500000000001</c:v>
                </c:pt>
                <c:pt idx="626">
                  <c:v>67.969300000000004</c:v>
                </c:pt>
                <c:pt idx="627">
                  <c:v>67.974199999999996</c:v>
                </c:pt>
                <c:pt idx="628">
                  <c:v>67.978999999999999</c:v>
                </c:pt>
                <c:pt idx="629">
                  <c:v>67.983900000000006</c:v>
                </c:pt>
                <c:pt idx="630">
                  <c:v>67.988699999999994</c:v>
                </c:pt>
                <c:pt idx="631">
                  <c:v>67.993499999999997</c:v>
                </c:pt>
                <c:pt idx="632">
                  <c:v>67.998199999999997</c:v>
                </c:pt>
                <c:pt idx="633">
                  <c:v>68.003</c:v>
                </c:pt>
                <c:pt idx="634">
                  <c:v>68.007800000000003</c:v>
                </c:pt>
                <c:pt idx="635">
                  <c:v>68.012600000000006</c:v>
                </c:pt>
                <c:pt idx="636">
                  <c:v>68.017300000000006</c:v>
                </c:pt>
                <c:pt idx="637">
                  <c:v>68.021900000000002</c:v>
                </c:pt>
                <c:pt idx="638">
                  <c:v>68.026600000000002</c:v>
                </c:pt>
                <c:pt idx="639">
                  <c:v>68.031300000000002</c:v>
                </c:pt>
                <c:pt idx="640">
                  <c:v>68.036000000000001</c:v>
                </c:pt>
                <c:pt idx="641">
                  <c:v>68.040599999999998</c:v>
                </c:pt>
                <c:pt idx="642">
                  <c:v>68.045199999999994</c:v>
                </c:pt>
                <c:pt idx="643">
                  <c:v>68.049800000000005</c:v>
                </c:pt>
                <c:pt idx="644">
                  <c:v>68.054299999999998</c:v>
                </c:pt>
                <c:pt idx="645">
                  <c:v>68.05889999999998</c:v>
                </c:pt>
                <c:pt idx="646">
                  <c:v>68.063500000000005</c:v>
                </c:pt>
                <c:pt idx="647">
                  <c:v>68.067999999999998</c:v>
                </c:pt>
                <c:pt idx="648">
                  <c:v>68.07259999999998</c:v>
                </c:pt>
                <c:pt idx="649">
                  <c:v>68.077100000000002</c:v>
                </c:pt>
                <c:pt idx="650">
                  <c:v>68.081699999999998</c:v>
                </c:pt>
                <c:pt idx="651">
                  <c:v>68.086100000000002</c:v>
                </c:pt>
                <c:pt idx="652">
                  <c:v>68.090599999999995</c:v>
                </c:pt>
                <c:pt idx="653">
                  <c:v>68.095100000000002</c:v>
                </c:pt>
                <c:pt idx="654">
                  <c:v>68.099599999999995</c:v>
                </c:pt>
                <c:pt idx="655">
                  <c:v>68.104100000000003</c:v>
                </c:pt>
                <c:pt idx="656">
                  <c:v>68.108500000000006</c:v>
                </c:pt>
                <c:pt idx="657">
                  <c:v>68.112799999999979</c:v>
                </c:pt>
                <c:pt idx="658">
                  <c:v>68.117199999999997</c:v>
                </c:pt>
                <c:pt idx="659">
                  <c:v>68.121600000000001</c:v>
                </c:pt>
                <c:pt idx="660">
                  <c:v>68.125999999999976</c:v>
                </c:pt>
                <c:pt idx="661">
                  <c:v>68.130300000000005</c:v>
                </c:pt>
                <c:pt idx="662">
                  <c:v>68.134600000000006</c:v>
                </c:pt>
                <c:pt idx="663">
                  <c:v>68.138900000000007</c:v>
                </c:pt>
                <c:pt idx="664">
                  <c:v>68.143199999999993</c:v>
                </c:pt>
                <c:pt idx="665">
                  <c:v>68.147499999999994</c:v>
                </c:pt>
                <c:pt idx="666">
                  <c:v>68.15179999999998</c:v>
                </c:pt>
                <c:pt idx="667">
                  <c:v>68.156000000000006</c:v>
                </c:pt>
                <c:pt idx="668">
                  <c:v>68.160300000000007</c:v>
                </c:pt>
                <c:pt idx="669">
                  <c:v>68.164500000000004</c:v>
                </c:pt>
                <c:pt idx="670">
                  <c:v>68.168799999999976</c:v>
                </c:pt>
                <c:pt idx="671">
                  <c:v>68.172899999999927</c:v>
                </c:pt>
                <c:pt idx="672">
                  <c:v>68.177099999999996</c:v>
                </c:pt>
                <c:pt idx="673">
                  <c:v>68.181200000000004</c:v>
                </c:pt>
                <c:pt idx="674">
                  <c:v>68.18539999999993</c:v>
                </c:pt>
                <c:pt idx="675">
                  <c:v>68.189499999999995</c:v>
                </c:pt>
                <c:pt idx="676">
                  <c:v>68.193700000000007</c:v>
                </c:pt>
                <c:pt idx="677">
                  <c:v>68.197800000000001</c:v>
                </c:pt>
                <c:pt idx="678">
                  <c:v>68.201899999999995</c:v>
                </c:pt>
                <c:pt idx="679">
                  <c:v>68.206000000000003</c:v>
                </c:pt>
                <c:pt idx="680">
                  <c:v>68.210099999999997</c:v>
                </c:pt>
                <c:pt idx="681">
                  <c:v>68.214100000000002</c:v>
                </c:pt>
                <c:pt idx="682">
                  <c:v>68.218100000000007</c:v>
                </c:pt>
                <c:pt idx="683">
                  <c:v>68.222099999999998</c:v>
                </c:pt>
                <c:pt idx="684">
                  <c:v>68.226100000000002</c:v>
                </c:pt>
                <c:pt idx="685">
                  <c:v>68.230099999999993</c:v>
                </c:pt>
                <c:pt idx="686">
                  <c:v>68.234099999999998</c:v>
                </c:pt>
                <c:pt idx="687">
                  <c:v>68.238</c:v>
                </c:pt>
                <c:pt idx="688">
                  <c:v>68.242000000000004</c:v>
                </c:pt>
                <c:pt idx="689">
                  <c:v>68.245999999999995</c:v>
                </c:pt>
                <c:pt idx="690">
                  <c:v>68.249899999999997</c:v>
                </c:pt>
                <c:pt idx="691">
                  <c:v>68.253799999999998</c:v>
                </c:pt>
                <c:pt idx="692">
                  <c:v>68.2577</c:v>
                </c:pt>
                <c:pt idx="693">
                  <c:v>68.261600000000001</c:v>
                </c:pt>
                <c:pt idx="694">
                  <c:v>68.265600000000006</c:v>
                </c:pt>
                <c:pt idx="695">
                  <c:v>68.269499999999994</c:v>
                </c:pt>
                <c:pt idx="696">
                  <c:v>68.273300000000006</c:v>
                </c:pt>
                <c:pt idx="697">
                  <c:v>68.277100000000004</c:v>
                </c:pt>
                <c:pt idx="698">
                  <c:v>68.281000000000006</c:v>
                </c:pt>
                <c:pt idx="699">
                  <c:v>68.284800000000004</c:v>
                </c:pt>
                <c:pt idx="700">
                  <c:v>68.288600000000002</c:v>
                </c:pt>
              </c:numCache>
            </c:numRef>
          </c:yVal>
          <c:smooth val="0"/>
        </c:ser>
        <c:ser>
          <c:idx val="0"/>
          <c:order val="1"/>
          <c:tx>
            <c:v>Bare Si (exp)</c:v>
          </c:tx>
          <c:spPr>
            <a:ln>
              <a:solidFill>
                <a:schemeClr val="tx1"/>
              </a:solidFill>
              <a:prstDash val="sysDot"/>
            </a:ln>
          </c:spPr>
          <c:marker>
            <c:symbol val="none"/>
          </c:marker>
          <c:xVal>
            <c:numRef>
              <c:f>'Si-ref'!$A$15:$A$103</c:f>
              <c:numCache>
                <c:formatCode>General</c:formatCode>
                <c:ptCount val="89"/>
                <c:pt idx="0">
                  <c:v>300</c:v>
                </c:pt>
                <c:pt idx="1">
                  <c:v>308</c:v>
                </c:pt>
                <c:pt idx="2">
                  <c:v>316</c:v>
                </c:pt>
                <c:pt idx="3">
                  <c:v>324</c:v>
                </c:pt>
                <c:pt idx="4">
                  <c:v>332</c:v>
                </c:pt>
                <c:pt idx="5">
                  <c:v>340</c:v>
                </c:pt>
                <c:pt idx="6">
                  <c:v>348</c:v>
                </c:pt>
                <c:pt idx="7">
                  <c:v>356</c:v>
                </c:pt>
                <c:pt idx="8">
                  <c:v>364</c:v>
                </c:pt>
                <c:pt idx="9">
                  <c:v>372</c:v>
                </c:pt>
                <c:pt idx="10">
                  <c:v>380</c:v>
                </c:pt>
                <c:pt idx="11">
                  <c:v>388</c:v>
                </c:pt>
                <c:pt idx="12">
                  <c:v>396</c:v>
                </c:pt>
                <c:pt idx="13">
                  <c:v>404</c:v>
                </c:pt>
                <c:pt idx="14">
                  <c:v>412</c:v>
                </c:pt>
                <c:pt idx="15">
                  <c:v>420</c:v>
                </c:pt>
                <c:pt idx="16">
                  <c:v>428</c:v>
                </c:pt>
                <c:pt idx="17">
                  <c:v>436</c:v>
                </c:pt>
                <c:pt idx="18">
                  <c:v>444</c:v>
                </c:pt>
                <c:pt idx="19">
                  <c:v>452</c:v>
                </c:pt>
                <c:pt idx="20">
                  <c:v>460</c:v>
                </c:pt>
                <c:pt idx="21">
                  <c:v>468</c:v>
                </c:pt>
                <c:pt idx="22">
                  <c:v>476</c:v>
                </c:pt>
                <c:pt idx="23">
                  <c:v>484</c:v>
                </c:pt>
                <c:pt idx="24">
                  <c:v>492</c:v>
                </c:pt>
                <c:pt idx="25">
                  <c:v>500</c:v>
                </c:pt>
                <c:pt idx="26">
                  <c:v>508</c:v>
                </c:pt>
                <c:pt idx="27">
                  <c:v>516</c:v>
                </c:pt>
                <c:pt idx="28">
                  <c:v>524</c:v>
                </c:pt>
                <c:pt idx="29">
                  <c:v>532</c:v>
                </c:pt>
                <c:pt idx="30">
                  <c:v>540</c:v>
                </c:pt>
                <c:pt idx="31">
                  <c:v>548</c:v>
                </c:pt>
                <c:pt idx="32">
                  <c:v>556</c:v>
                </c:pt>
                <c:pt idx="33">
                  <c:v>564</c:v>
                </c:pt>
                <c:pt idx="34">
                  <c:v>572</c:v>
                </c:pt>
                <c:pt idx="35">
                  <c:v>580</c:v>
                </c:pt>
                <c:pt idx="36">
                  <c:v>588</c:v>
                </c:pt>
                <c:pt idx="37">
                  <c:v>596</c:v>
                </c:pt>
                <c:pt idx="38">
                  <c:v>604</c:v>
                </c:pt>
                <c:pt idx="39">
                  <c:v>612</c:v>
                </c:pt>
                <c:pt idx="40">
                  <c:v>620</c:v>
                </c:pt>
                <c:pt idx="41">
                  <c:v>628</c:v>
                </c:pt>
                <c:pt idx="42">
                  <c:v>636</c:v>
                </c:pt>
                <c:pt idx="43">
                  <c:v>644</c:v>
                </c:pt>
                <c:pt idx="44">
                  <c:v>652</c:v>
                </c:pt>
                <c:pt idx="45">
                  <c:v>660</c:v>
                </c:pt>
                <c:pt idx="46">
                  <c:v>668</c:v>
                </c:pt>
                <c:pt idx="47">
                  <c:v>676</c:v>
                </c:pt>
                <c:pt idx="48">
                  <c:v>684</c:v>
                </c:pt>
                <c:pt idx="49">
                  <c:v>692</c:v>
                </c:pt>
                <c:pt idx="50">
                  <c:v>700</c:v>
                </c:pt>
                <c:pt idx="51">
                  <c:v>708</c:v>
                </c:pt>
                <c:pt idx="52">
                  <c:v>716</c:v>
                </c:pt>
                <c:pt idx="53">
                  <c:v>724</c:v>
                </c:pt>
                <c:pt idx="54">
                  <c:v>732</c:v>
                </c:pt>
                <c:pt idx="55">
                  <c:v>740</c:v>
                </c:pt>
                <c:pt idx="56">
                  <c:v>748</c:v>
                </c:pt>
                <c:pt idx="57">
                  <c:v>756</c:v>
                </c:pt>
                <c:pt idx="58">
                  <c:v>764</c:v>
                </c:pt>
                <c:pt idx="59">
                  <c:v>772</c:v>
                </c:pt>
                <c:pt idx="60">
                  <c:v>780</c:v>
                </c:pt>
                <c:pt idx="61">
                  <c:v>788</c:v>
                </c:pt>
                <c:pt idx="62">
                  <c:v>796</c:v>
                </c:pt>
                <c:pt idx="63">
                  <c:v>804</c:v>
                </c:pt>
                <c:pt idx="64">
                  <c:v>812</c:v>
                </c:pt>
                <c:pt idx="65">
                  <c:v>820</c:v>
                </c:pt>
                <c:pt idx="66">
                  <c:v>828</c:v>
                </c:pt>
                <c:pt idx="67">
                  <c:v>836</c:v>
                </c:pt>
                <c:pt idx="68">
                  <c:v>844</c:v>
                </c:pt>
                <c:pt idx="69">
                  <c:v>852</c:v>
                </c:pt>
                <c:pt idx="70">
                  <c:v>860</c:v>
                </c:pt>
                <c:pt idx="71">
                  <c:v>868</c:v>
                </c:pt>
                <c:pt idx="72">
                  <c:v>876</c:v>
                </c:pt>
                <c:pt idx="73">
                  <c:v>884</c:v>
                </c:pt>
                <c:pt idx="74">
                  <c:v>892</c:v>
                </c:pt>
                <c:pt idx="75">
                  <c:v>900</c:v>
                </c:pt>
                <c:pt idx="76">
                  <c:v>908</c:v>
                </c:pt>
                <c:pt idx="77">
                  <c:v>916</c:v>
                </c:pt>
                <c:pt idx="78">
                  <c:v>924</c:v>
                </c:pt>
                <c:pt idx="79">
                  <c:v>932</c:v>
                </c:pt>
                <c:pt idx="80">
                  <c:v>940</c:v>
                </c:pt>
                <c:pt idx="81">
                  <c:v>948</c:v>
                </c:pt>
                <c:pt idx="82">
                  <c:v>956</c:v>
                </c:pt>
                <c:pt idx="83">
                  <c:v>964</c:v>
                </c:pt>
                <c:pt idx="84">
                  <c:v>972</c:v>
                </c:pt>
                <c:pt idx="85">
                  <c:v>980</c:v>
                </c:pt>
                <c:pt idx="86">
                  <c:v>988</c:v>
                </c:pt>
                <c:pt idx="87">
                  <c:v>996</c:v>
                </c:pt>
                <c:pt idx="88">
                  <c:v>1004</c:v>
                </c:pt>
              </c:numCache>
            </c:numRef>
          </c:xVal>
          <c:yVal>
            <c:numRef>
              <c:f>'Si-ref'!$C$15:$C$103</c:f>
              <c:numCache>
                <c:formatCode>General</c:formatCode>
                <c:ptCount val="89"/>
                <c:pt idx="0">
                  <c:v>37.748083999999999</c:v>
                </c:pt>
                <c:pt idx="1">
                  <c:v>40.636012999999998</c:v>
                </c:pt>
                <c:pt idx="2">
                  <c:v>42.374920000000003</c:v>
                </c:pt>
                <c:pt idx="3">
                  <c:v>43.318201999999999</c:v>
                </c:pt>
                <c:pt idx="4">
                  <c:v>43.839379999999998</c:v>
                </c:pt>
                <c:pt idx="5">
                  <c:v>43.994453999999998</c:v>
                </c:pt>
                <c:pt idx="6">
                  <c:v>43.717078999999998</c:v>
                </c:pt>
                <c:pt idx="7">
                  <c:v>42.592094000000003</c:v>
                </c:pt>
                <c:pt idx="8">
                  <c:v>41.198942000000002</c:v>
                </c:pt>
                <c:pt idx="9">
                  <c:v>42.186076</c:v>
                </c:pt>
                <c:pt idx="10">
                  <c:v>45.258318000000003</c:v>
                </c:pt>
                <c:pt idx="11">
                  <c:v>48.143194000000001</c:v>
                </c:pt>
                <c:pt idx="12">
                  <c:v>50.372323999999999</c:v>
                </c:pt>
                <c:pt idx="13">
                  <c:v>52.141887999999987</c:v>
                </c:pt>
                <c:pt idx="14">
                  <c:v>53.576366</c:v>
                </c:pt>
                <c:pt idx="15">
                  <c:v>54.783289000000003</c:v>
                </c:pt>
                <c:pt idx="16">
                  <c:v>55.826560999999998</c:v>
                </c:pt>
                <c:pt idx="17">
                  <c:v>56.724131</c:v>
                </c:pt>
                <c:pt idx="18">
                  <c:v>57.551266999999989</c:v>
                </c:pt>
                <c:pt idx="19">
                  <c:v>58.266635999999998</c:v>
                </c:pt>
                <c:pt idx="20">
                  <c:v>58.897615000000002</c:v>
                </c:pt>
                <c:pt idx="21">
                  <c:v>59.457363999999998</c:v>
                </c:pt>
                <c:pt idx="22">
                  <c:v>59.926631999999998</c:v>
                </c:pt>
                <c:pt idx="23">
                  <c:v>60.499858000000003</c:v>
                </c:pt>
                <c:pt idx="24">
                  <c:v>60.952736999999999</c:v>
                </c:pt>
                <c:pt idx="25">
                  <c:v>61.364989999999999</c:v>
                </c:pt>
                <c:pt idx="26">
                  <c:v>61.732557</c:v>
                </c:pt>
                <c:pt idx="27">
                  <c:v>62.062049000000002</c:v>
                </c:pt>
                <c:pt idx="28">
                  <c:v>62.382885999999999</c:v>
                </c:pt>
                <c:pt idx="29">
                  <c:v>62.699078</c:v>
                </c:pt>
                <c:pt idx="30">
                  <c:v>62.983269999999997</c:v>
                </c:pt>
                <c:pt idx="31">
                  <c:v>63.257292999999997</c:v>
                </c:pt>
                <c:pt idx="32">
                  <c:v>63.516106000000001</c:v>
                </c:pt>
                <c:pt idx="33">
                  <c:v>63.752878000000003</c:v>
                </c:pt>
                <c:pt idx="34">
                  <c:v>63.975031000000001</c:v>
                </c:pt>
                <c:pt idx="35">
                  <c:v>64.183381999999895</c:v>
                </c:pt>
                <c:pt idx="36">
                  <c:v>64.382070999999925</c:v>
                </c:pt>
                <c:pt idx="37">
                  <c:v>64.578539999999975</c:v>
                </c:pt>
                <c:pt idx="38">
                  <c:v>64.748761999999999</c:v>
                </c:pt>
                <c:pt idx="39">
                  <c:v>64.911088000000007</c:v>
                </c:pt>
                <c:pt idx="40">
                  <c:v>65.074698999999995</c:v>
                </c:pt>
                <c:pt idx="41">
                  <c:v>65.230736000000007</c:v>
                </c:pt>
                <c:pt idx="42">
                  <c:v>65.375039999999927</c:v>
                </c:pt>
                <c:pt idx="43">
                  <c:v>65.515433999999999</c:v>
                </c:pt>
                <c:pt idx="44">
                  <c:v>65.643169999999998</c:v>
                </c:pt>
                <c:pt idx="45">
                  <c:v>65.771977999999976</c:v>
                </c:pt>
                <c:pt idx="46">
                  <c:v>65.891119000000003</c:v>
                </c:pt>
                <c:pt idx="47">
                  <c:v>66.007792999999978</c:v>
                </c:pt>
                <c:pt idx="48">
                  <c:v>66.107385999999977</c:v>
                </c:pt>
                <c:pt idx="49">
                  <c:v>66.212090000000003</c:v>
                </c:pt>
                <c:pt idx="50">
                  <c:v>66.319276000000002</c:v>
                </c:pt>
                <c:pt idx="51">
                  <c:v>66.406334999999999</c:v>
                </c:pt>
                <c:pt idx="52">
                  <c:v>66.505300000000005</c:v>
                </c:pt>
                <c:pt idx="53">
                  <c:v>66.594303999999994</c:v>
                </c:pt>
                <c:pt idx="54">
                  <c:v>66.684443000000002</c:v>
                </c:pt>
                <c:pt idx="55">
                  <c:v>66.77681699999998</c:v>
                </c:pt>
                <c:pt idx="56">
                  <c:v>66.846508999999998</c:v>
                </c:pt>
                <c:pt idx="57">
                  <c:v>66.922739000000007</c:v>
                </c:pt>
                <c:pt idx="58">
                  <c:v>66.986580000000004</c:v>
                </c:pt>
                <c:pt idx="59">
                  <c:v>67.065365</c:v>
                </c:pt>
                <c:pt idx="60">
                  <c:v>67.133534999999981</c:v>
                </c:pt>
                <c:pt idx="61">
                  <c:v>67.198461000000009</c:v>
                </c:pt>
                <c:pt idx="62">
                  <c:v>67.261156999999997</c:v>
                </c:pt>
                <c:pt idx="63">
                  <c:v>67.334823</c:v>
                </c:pt>
                <c:pt idx="64">
                  <c:v>67.385536999999928</c:v>
                </c:pt>
                <c:pt idx="65">
                  <c:v>67.453185000000005</c:v>
                </c:pt>
                <c:pt idx="66">
                  <c:v>67.504728</c:v>
                </c:pt>
                <c:pt idx="67">
                  <c:v>67.559301999999946</c:v>
                </c:pt>
                <c:pt idx="68">
                  <c:v>67.611633999999995</c:v>
                </c:pt>
                <c:pt idx="69">
                  <c:v>67.656816999999975</c:v>
                </c:pt>
                <c:pt idx="70">
                  <c:v>67.723179000000002</c:v>
                </c:pt>
                <c:pt idx="71">
                  <c:v>67.773314999999997</c:v>
                </c:pt>
                <c:pt idx="72">
                  <c:v>67.80847499999993</c:v>
                </c:pt>
                <c:pt idx="73">
                  <c:v>67.852301999999924</c:v>
                </c:pt>
                <c:pt idx="74">
                  <c:v>68.037996000000007</c:v>
                </c:pt>
                <c:pt idx="75">
                  <c:v>68.086390999999978</c:v>
                </c:pt>
                <c:pt idx="76">
                  <c:v>68.07767699999998</c:v>
                </c:pt>
                <c:pt idx="77">
                  <c:v>68.104590000000002</c:v>
                </c:pt>
                <c:pt idx="78">
                  <c:v>68.129881999999895</c:v>
                </c:pt>
                <c:pt idx="79">
                  <c:v>68.178048999999874</c:v>
                </c:pt>
                <c:pt idx="80">
                  <c:v>68.215039000000004</c:v>
                </c:pt>
                <c:pt idx="81">
                  <c:v>68.251043999999993</c:v>
                </c:pt>
                <c:pt idx="82">
                  <c:v>68.304226</c:v>
                </c:pt>
                <c:pt idx="83">
                  <c:v>68.339377999999925</c:v>
                </c:pt>
                <c:pt idx="84">
                  <c:v>68.381540999999999</c:v>
                </c:pt>
                <c:pt idx="85">
                  <c:v>68.417490999999998</c:v>
                </c:pt>
                <c:pt idx="86">
                  <c:v>68.455870000000004</c:v>
                </c:pt>
                <c:pt idx="87">
                  <c:v>68.484632000000005</c:v>
                </c:pt>
                <c:pt idx="88">
                  <c:v>68.519553999999999</c:v>
                </c:pt>
              </c:numCache>
            </c:numRef>
          </c:yVal>
          <c:smooth val="0"/>
        </c:ser>
        <c:ser>
          <c:idx val="1"/>
          <c:order val="2"/>
          <c:tx>
            <c:v>Al2O3/HfO2 (model)</c:v>
          </c:tx>
          <c:marker>
            <c:symbol val="none"/>
          </c:marker>
          <c:xVal>
            <c:numRef>
              <c:f>'AJSi06-02'!$E$2:$E$702</c:f>
              <c:numCache>
                <c:formatCode>General</c:formatCode>
                <c:ptCount val="701"/>
                <c:pt idx="0">
                  <c:v>300</c:v>
                </c:pt>
                <c:pt idx="1">
                  <c:v>301</c:v>
                </c:pt>
                <c:pt idx="2">
                  <c:v>302</c:v>
                </c:pt>
                <c:pt idx="3">
                  <c:v>303</c:v>
                </c:pt>
                <c:pt idx="4">
                  <c:v>304</c:v>
                </c:pt>
                <c:pt idx="5">
                  <c:v>305</c:v>
                </c:pt>
                <c:pt idx="6">
                  <c:v>306</c:v>
                </c:pt>
                <c:pt idx="7">
                  <c:v>307</c:v>
                </c:pt>
                <c:pt idx="8">
                  <c:v>308</c:v>
                </c:pt>
                <c:pt idx="9">
                  <c:v>309</c:v>
                </c:pt>
                <c:pt idx="10">
                  <c:v>310</c:v>
                </c:pt>
                <c:pt idx="11">
                  <c:v>311</c:v>
                </c:pt>
                <c:pt idx="12">
                  <c:v>312</c:v>
                </c:pt>
                <c:pt idx="13">
                  <c:v>313</c:v>
                </c:pt>
                <c:pt idx="14">
                  <c:v>314</c:v>
                </c:pt>
                <c:pt idx="15">
                  <c:v>315</c:v>
                </c:pt>
                <c:pt idx="16">
                  <c:v>316</c:v>
                </c:pt>
                <c:pt idx="17">
                  <c:v>317</c:v>
                </c:pt>
                <c:pt idx="18">
                  <c:v>318</c:v>
                </c:pt>
                <c:pt idx="19">
                  <c:v>319</c:v>
                </c:pt>
                <c:pt idx="20">
                  <c:v>320</c:v>
                </c:pt>
                <c:pt idx="21">
                  <c:v>321</c:v>
                </c:pt>
                <c:pt idx="22">
                  <c:v>322</c:v>
                </c:pt>
                <c:pt idx="23">
                  <c:v>323</c:v>
                </c:pt>
                <c:pt idx="24">
                  <c:v>324</c:v>
                </c:pt>
                <c:pt idx="25">
                  <c:v>325</c:v>
                </c:pt>
                <c:pt idx="26">
                  <c:v>326</c:v>
                </c:pt>
                <c:pt idx="27">
                  <c:v>327</c:v>
                </c:pt>
                <c:pt idx="28">
                  <c:v>328</c:v>
                </c:pt>
                <c:pt idx="29">
                  <c:v>329</c:v>
                </c:pt>
                <c:pt idx="30">
                  <c:v>330</c:v>
                </c:pt>
                <c:pt idx="31">
                  <c:v>331</c:v>
                </c:pt>
                <c:pt idx="32">
                  <c:v>332</c:v>
                </c:pt>
                <c:pt idx="33">
                  <c:v>333</c:v>
                </c:pt>
                <c:pt idx="34">
                  <c:v>334</c:v>
                </c:pt>
                <c:pt idx="35">
                  <c:v>335</c:v>
                </c:pt>
                <c:pt idx="36">
                  <c:v>336</c:v>
                </c:pt>
                <c:pt idx="37">
                  <c:v>337</c:v>
                </c:pt>
                <c:pt idx="38">
                  <c:v>338</c:v>
                </c:pt>
                <c:pt idx="39">
                  <c:v>339</c:v>
                </c:pt>
                <c:pt idx="40">
                  <c:v>340</c:v>
                </c:pt>
                <c:pt idx="41">
                  <c:v>341</c:v>
                </c:pt>
                <c:pt idx="42">
                  <c:v>342</c:v>
                </c:pt>
                <c:pt idx="43">
                  <c:v>343</c:v>
                </c:pt>
                <c:pt idx="44">
                  <c:v>344</c:v>
                </c:pt>
                <c:pt idx="45">
                  <c:v>345</c:v>
                </c:pt>
                <c:pt idx="46">
                  <c:v>346</c:v>
                </c:pt>
                <c:pt idx="47">
                  <c:v>347</c:v>
                </c:pt>
                <c:pt idx="48">
                  <c:v>348</c:v>
                </c:pt>
                <c:pt idx="49">
                  <c:v>349</c:v>
                </c:pt>
                <c:pt idx="50">
                  <c:v>350</c:v>
                </c:pt>
                <c:pt idx="51">
                  <c:v>351</c:v>
                </c:pt>
                <c:pt idx="52">
                  <c:v>352</c:v>
                </c:pt>
                <c:pt idx="53">
                  <c:v>353</c:v>
                </c:pt>
                <c:pt idx="54">
                  <c:v>354</c:v>
                </c:pt>
                <c:pt idx="55">
                  <c:v>355</c:v>
                </c:pt>
                <c:pt idx="56">
                  <c:v>356</c:v>
                </c:pt>
                <c:pt idx="57">
                  <c:v>357</c:v>
                </c:pt>
                <c:pt idx="58">
                  <c:v>358</c:v>
                </c:pt>
                <c:pt idx="59">
                  <c:v>359</c:v>
                </c:pt>
                <c:pt idx="60">
                  <c:v>360</c:v>
                </c:pt>
                <c:pt idx="61">
                  <c:v>361</c:v>
                </c:pt>
                <c:pt idx="62">
                  <c:v>362</c:v>
                </c:pt>
                <c:pt idx="63">
                  <c:v>363</c:v>
                </c:pt>
                <c:pt idx="64">
                  <c:v>364</c:v>
                </c:pt>
                <c:pt idx="65">
                  <c:v>365</c:v>
                </c:pt>
                <c:pt idx="66">
                  <c:v>366</c:v>
                </c:pt>
                <c:pt idx="67">
                  <c:v>367</c:v>
                </c:pt>
                <c:pt idx="68">
                  <c:v>368</c:v>
                </c:pt>
                <c:pt idx="69">
                  <c:v>369</c:v>
                </c:pt>
                <c:pt idx="70">
                  <c:v>370</c:v>
                </c:pt>
                <c:pt idx="71">
                  <c:v>371</c:v>
                </c:pt>
                <c:pt idx="72">
                  <c:v>372</c:v>
                </c:pt>
                <c:pt idx="73">
                  <c:v>373</c:v>
                </c:pt>
                <c:pt idx="74">
                  <c:v>374</c:v>
                </c:pt>
                <c:pt idx="75">
                  <c:v>375</c:v>
                </c:pt>
                <c:pt idx="76">
                  <c:v>376</c:v>
                </c:pt>
                <c:pt idx="77">
                  <c:v>377</c:v>
                </c:pt>
                <c:pt idx="78">
                  <c:v>378</c:v>
                </c:pt>
                <c:pt idx="79">
                  <c:v>379</c:v>
                </c:pt>
                <c:pt idx="80">
                  <c:v>380</c:v>
                </c:pt>
                <c:pt idx="81">
                  <c:v>381</c:v>
                </c:pt>
                <c:pt idx="82">
                  <c:v>382</c:v>
                </c:pt>
                <c:pt idx="83">
                  <c:v>383</c:v>
                </c:pt>
                <c:pt idx="84">
                  <c:v>384</c:v>
                </c:pt>
                <c:pt idx="85">
                  <c:v>385</c:v>
                </c:pt>
                <c:pt idx="86">
                  <c:v>386</c:v>
                </c:pt>
                <c:pt idx="87">
                  <c:v>387</c:v>
                </c:pt>
                <c:pt idx="88">
                  <c:v>388</c:v>
                </c:pt>
                <c:pt idx="89">
                  <c:v>389</c:v>
                </c:pt>
                <c:pt idx="90">
                  <c:v>390</c:v>
                </c:pt>
                <c:pt idx="91">
                  <c:v>391</c:v>
                </c:pt>
                <c:pt idx="92">
                  <c:v>392</c:v>
                </c:pt>
                <c:pt idx="93">
                  <c:v>393</c:v>
                </c:pt>
                <c:pt idx="94">
                  <c:v>394</c:v>
                </c:pt>
                <c:pt idx="95">
                  <c:v>395</c:v>
                </c:pt>
                <c:pt idx="96">
                  <c:v>396</c:v>
                </c:pt>
                <c:pt idx="97">
                  <c:v>397</c:v>
                </c:pt>
                <c:pt idx="98">
                  <c:v>398</c:v>
                </c:pt>
                <c:pt idx="99">
                  <c:v>399</c:v>
                </c:pt>
                <c:pt idx="100">
                  <c:v>400</c:v>
                </c:pt>
                <c:pt idx="101">
                  <c:v>401</c:v>
                </c:pt>
                <c:pt idx="102">
                  <c:v>402</c:v>
                </c:pt>
                <c:pt idx="103">
                  <c:v>403</c:v>
                </c:pt>
                <c:pt idx="104">
                  <c:v>404</c:v>
                </c:pt>
                <c:pt idx="105">
                  <c:v>405</c:v>
                </c:pt>
                <c:pt idx="106">
                  <c:v>406</c:v>
                </c:pt>
                <c:pt idx="107">
                  <c:v>407</c:v>
                </c:pt>
                <c:pt idx="108">
                  <c:v>408</c:v>
                </c:pt>
                <c:pt idx="109">
                  <c:v>409</c:v>
                </c:pt>
                <c:pt idx="110">
                  <c:v>410</c:v>
                </c:pt>
                <c:pt idx="111">
                  <c:v>411</c:v>
                </c:pt>
                <c:pt idx="112">
                  <c:v>412</c:v>
                </c:pt>
                <c:pt idx="113">
                  <c:v>413</c:v>
                </c:pt>
                <c:pt idx="114">
                  <c:v>414</c:v>
                </c:pt>
                <c:pt idx="115">
                  <c:v>415</c:v>
                </c:pt>
                <c:pt idx="116">
                  <c:v>416</c:v>
                </c:pt>
                <c:pt idx="117">
                  <c:v>417</c:v>
                </c:pt>
                <c:pt idx="118">
                  <c:v>418</c:v>
                </c:pt>
                <c:pt idx="119">
                  <c:v>419</c:v>
                </c:pt>
                <c:pt idx="120">
                  <c:v>420</c:v>
                </c:pt>
                <c:pt idx="121">
                  <c:v>421</c:v>
                </c:pt>
                <c:pt idx="122">
                  <c:v>422</c:v>
                </c:pt>
                <c:pt idx="123">
                  <c:v>423</c:v>
                </c:pt>
                <c:pt idx="124">
                  <c:v>424</c:v>
                </c:pt>
                <c:pt idx="125">
                  <c:v>425</c:v>
                </c:pt>
                <c:pt idx="126">
                  <c:v>426</c:v>
                </c:pt>
                <c:pt idx="127">
                  <c:v>427</c:v>
                </c:pt>
                <c:pt idx="128">
                  <c:v>428</c:v>
                </c:pt>
                <c:pt idx="129">
                  <c:v>429</c:v>
                </c:pt>
                <c:pt idx="130">
                  <c:v>430</c:v>
                </c:pt>
                <c:pt idx="131">
                  <c:v>431</c:v>
                </c:pt>
                <c:pt idx="132">
                  <c:v>432</c:v>
                </c:pt>
                <c:pt idx="133">
                  <c:v>433</c:v>
                </c:pt>
                <c:pt idx="134">
                  <c:v>434</c:v>
                </c:pt>
                <c:pt idx="135">
                  <c:v>435</c:v>
                </c:pt>
                <c:pt idx="136">
                  <c:v>436</c:v>
                </c:pt>
                <c:pt idx="137">
                  <c:v>437</c:v>
                </c:pt>
                <c:pt idx="138">
                  <c:v>438</c:v>
                </c:pt>
                <c:pt idx="139">
                  <c:v>439</c:v>
                </c:pt>
                <c:pt idx="140">
                  <c:v>440</c:v>
                </c:pt>
                <c:pt idx="141">
                  <c:v>441</c:v>
                </c:pt>
                <c:pt idx="142">
                  <c:v>442</c:v>
                </c:pt>
                <c:pt idx="143">
                  <c:v>443</c:v>
                </c:pt>
                <c:pt idx="144">
                  <c:v>444</c:v>
                </c:pt>
                <c:pt idx="145">
                  <c:v>445</c:v>
                </c:pt>
                <c:pt idx="146">
                  <c:v>446</c:v>
                </c:pt>
                <c:pt idx="147">
                  <c:v>447</c:v>
                </c:pt>
                <c:pt idx="148">
                  <c:v>448</c:v>
                </c:pt>
                <c:pt idx="149">
                  <c:v>449</c:v>
                </c:pt>
                <c:pt idx="150">
                  <c:v>450</c:v>
                </c:pt>
                <c:pt idx="151">
                  <c:v>451</c:v>
                </c:pt>
                <c:pt idx="152">
                  <c:v>452</c:v>
                </c:pt>
                <c:pt idx="153">
                  <c:v>453</c:v>
                </c:pt>
                <c:pt idx="154">
                  <c:v>454</c:v>
                </c:pt>
                <c:pt idx="155">
                  <c:v>455</c:v>
                </c:pt>
                <c:pt idx="156">
                  <c:v>456</c:v>
                </c:pt>
                <c:pt idx="157">
                  <c:v>457</c:v>
                </c:pt>
                <c:pt idx="158">
                  <c:v>458</c:v>
                </c:pt>
                <c:pt idx="159">
                  <c:v>459</c:v>
                </c:pt>
                <c:pt idx="160">
                  <c:v>460</c:v>
                </c:pt>
                <c:pt idx="161">
                  <c:v>461</c:v>
                </c:pt>
                <c:pt idx="162">
                  <c:v>462</c:v>
                </c:pt>
                <c:pt idx="163">
                  <c:v>463</c:v>
                </c:pt>
                <c:pt idx="164">
                  <c:v>464</c:v>
                </c:pt>
                <c:pt idx="165">
                  <c:v>465</c:v>
                </c:pt>
                <c:pt idx="166">
                  <c:v>466</c:v>
                </c:pt>
                <c:pt idx="167">
                  <c:v>467</c:v>
                </c:pt>
                <c:pt idx="168">
                  <c:v>468</c:v>
                </c:pt>
                <c:pt idx="169">
                  <c:v>469</c:v>
                </c:pt>
                <c:pt idx="170">
                  <c:v>470</c:v>
                </c:pt>
                <c:pt idx="171">
                  <c:v>471</c:v>
                </c:pt>
                <c:pt idx="172">
                  <c:v>472</c:v>
                </c:pt>
                <c:pt idx="173">
                  <c:v>473</c:v>
                </c:pt>
                <c:pt idx="174">
                  <c:v>474</c:v>
                </c:pt>
                <c:pt idx="175">
                  <c:v>475</c:v>
                </c:pt>
                <c:pt idx="176">
                  <c:v>476</c:v>
                </c:pt>
                <c:pt idx="177">
                  <c:v>477</c:v>
                </c:pt>
                <c:pt idx="178">
                  <c:v>478</c:v>
                </c:pt>
                <c:pt idx="179">
                  <c:v>479</c:v>
                </c:pt>
                <c:pt idx="180">
                  <c:v>480</c:v>
                </c:pt>
                <c:pt idx="181">
                  <c:v>481</c:v>
                </c:pt>
                <c:pt idx="182">
                  <c:v>482</c:v>
                </c:pt>
                <c:pt idx="183">
                  <c:v>483</c:v>
                </c:pt>
                <c:pt idx="184">
                  <c:v>484</c:v>
                </c:pt>
                <c:pt idx="185">
                  <c:v>485</c:v>
                </c:pt>
                <c:pt idx="186">
                  <c:v>486</c:v>
                </c:pt>
                <c:pt idx="187">
                  <c:v>487</c:v>
                </c:pt>
                <c:pt idx="188">
                  <c:v>488</c:v>
                </c:pt>
                <c:pt idx="189">
                  <c:v>489</c:v>
                </c:pt>
                <c:pt idx="190">
                  <c:v>490</c:v>
                </c:pt>
                <c:pt idx="191">
                  <c:v>491</c:v>
                </c:pt>
                <c:pt idx="192">
                  <c:v>492</c:v>
                </c:pt>
                <c:pt idx="193">
                  <c:v>493</c:v>
                </c:pt>
                <c:pt idx="194">
                  <c:v>494</c:v>
                </c:pt>
                <c:pt idx="195">
                  <c:v>495</c:v>
                </c:pt>
                <c:pt idx="196">
                  <c:v>496</c:v>
                </c:pt>
                <c:pt idx="197">
                  <c:v>497</c:v>
                </c:pt>
                <c:pt idx="198">
                  <c:v>498</c:v>
                </c:pt>
                <c:pt idx="199">
                  <c:v>499</c:v>
                </c:pt>
                <c:pt idx="200">
                  <c:v>500</c:v>
                </c:pt>
                <c:pt idx="201">
                  <c:v>501</c:v>
                </c:pt>
                <c:pt idx="202">
                  <c:v>502</c:v>
                </c:pt>
                <c:pt idx="203">
                  <c:v>503</c:v>
                </c:pt>
                <c:pt idx="204">
                  <c:v>504</c:v>
                </c:pt>
                <c:pt idx="205">
                  <c:v>505</c:v>
                </c:pt>
                <c:pt idx="206">
                  <c:v>506</c:v>
                </c:pt>
                <c:pt idx="207">
                  <c:v>507</c:v>
                </c:pt>
                <c:pt idx="208">
                  <c:v>508</c:v>
                </c:pt>
                <c:pt idx="209">
                  <c:v>509</c:v>
                </c:pt>
                <c:pt idx="210">
                  <c:v>510</c:v>
                </c:pt>
                <c:pt idx="211">
                  <c:v>511</c:v>
                </c:pt>
                <c:pt idx="212">
                  <c:v>512</c:v>
                </c:pt>
                <c:pt idx="213">
                  <c:v>513</c:v>
                </c:pt>
                <c:pt idx="214">
                  <c:v>514</c:v>
                </c:pt>
                <c:pt idx="215">
                  <c:v>515</c:v>
                </c:pt>
                <c:pt idx="216">
                  <c:v>516</c:v>
                </c:pt>
                <c:pt idx="217">
                  <c:v>517</c:v>
                </c:pt>
                <c:pt idx="218">
                  <c:v>518</c:v>
                </c:pt>
                <c:pt idx="219">
                  <c:v>519</c:v>
                </c:pt>
                <c:pt idx="220">
                  <c:v>520</c:v>
                </c:pt>
                <c:pt idx="221">
                  <c:v>521</c:v>
                </c:pt>
                <c:pt idx="222">
                  <c:v>522</c:v>
                </c:pt>
                <c:pt idx="223">
                  <c:v>523</c:v>
                </c:pt>
                <c:pt idx="224">
                  <c:v>524</c:v>
                </c:pt>
                <c:pt idx="225">
                  <c:v>525</c:v>
                </c:pt>
                <c:pt idx="226">
                  <c:v>526</c:v>
                </c:pt>
                <c:pt idx="227">
                  <c:v>527</c:v>
                </c:pt>
                <c:pt idx="228">
                  <c:v>528</c:v>
                </c:pt>
                <c:pt idx="229">
                  <c:v>529</c:v>
                </c:pt>
                <c:pt idx="230">
                  <c:v>530</c:v>
                </c:pt>
                <c:pt idx="231">
                  <c:v>531</c:v>
                </c:pt>
                <c:pt idx="232">
                  <c:v>532</c:v>
                </c:pt>
                <c:pt idx="233">
                  <c:v>533</c:v>
                </c:pt>
                <c:pt idx="234">
                  <c:v>534</c:v>
                </c:pt>
                <c:pt idx="235">
                  <c:v>535</c:v>
                </c:pt>
                <c:pt idx="236">
                  <c:v>536</c:v>
                </c:pt>
                <c:pt idx="237">
                  <c:v>537</c:v>
                </c:pt>
                <c:pt idx="238">
                  <c:v>538</c:v>
                </c:pt>
                <c:pt idx="239">
                  <c:v>539</c:v>
                </c:pt>
                <c:pt idx="240">
                  <c:v>540</c:v>
                </c:pt>
                <c:pt idx="241">
                  <c:v>541</c:v>
                </c:pt>
                <c:pt idx="242">
                  <c:v>542</c:v>
                </c:pt>
                <c:pt idx="243">
                  <c:v>543</c:v>
                </c:pt>
                <c:pt idx="244">
                  <c:v>544</c:v>
                </c:pt>
                <c:pt idx="245">
                  <c:v>545</c:v>
                </c:pt>
                <c:pt idx="246">
                  <c:v>546</c:v>
                </c:pt>
                <c:pt idx="247">
                  <c:v>547</c:v>
                </c:pt>
                <c:pt idx="248">
                  <c:v>548</c:v>
                </c:pt>
                <c:pt idx="249">
                  <c:v>549</c:v>
                </c:pt>
                <c:pt idx="250">
                  <c:v>550</c:v>
                </c:pt>
                <c:pt idx="251">
                  <c:v>551</c:v>
                </c:pt>
                <c:pt idx="252">
                  <c:v>552</c:v>
                </c:pt>
                <c:pt idx="253">
                  <c:v>553</c:v>
                </c:pt>
                <c:pt idx="254">
                  <c:v>554</c:v>
                </c:pt>
                <c:pt idx="255">
                  <c:v>555</c:v>
                </c:pt>
                <c:pt idx="256">
                  <c:v>556</c:v>
                </c:pt>
                <c:pt idx="257">
                  <c:v>557</c:v>
                </c:pt>
                <c:pt idx="258">
                  <c:v>558</c:v>
                </c:pt>
                <c:pt idx="259">
                  <c:v>559</c:v>
                </c:pt>
                <c:pt idx="260">
                  <c:v>560</c:v>
                </c:pt>
                <c:pt idx="261">
                  <c:v>561</c:v>
                </c:pt>
                <c:pt idx="262">
                  <c:v>562</c:v>
                </c:pt>
                <c:pt idx="263">
                  <c:v>563</c:v>
                </c:pt>
                <c:pt idx="264">
                  <c:v>564</c:v>
                </c:pt>
                <c:pt idx="265">
                  <c:v>565</c:v>
                </c:pt>
                <c:pt idx="266">
                  <c:v>566</c:v>
                </c:pt>
                <c:pt idx="267">
                  <c:v>567</c:v>
                </c:pt>
                <c:pt idx="268">
                  <c:v>568</c:v>
                </c:pt>
                <c:pt idx="269">
                  <c:v>569</c:v>
                </c:pt>
                <c:pt idx="270">
                  <c:v>570</c:v>
                </c:pt>
                <c:pt idx="271">
                  <c:v>571</c:v>
                </c:pt>
                <c:pt idx="272">
                  <c:v>572</c:v>
                </c:pt>
                <c:pt idx="273">
                  <c:v>573</c:v>
                </c:pt>
                <c:pt idx="274">
                  <c:v>574</c:v>
                </c:pt>
                <c:pt idx="275">
                  <c:v>575</c:v>
                </c:pt>
                <c:pt idx="276">
                  <c:v>576</c:v>
                </c:pt>
                <c:pt idx="277">
                  <c:v>577</c:v>
                </c:pt>
                <c:pt idx="278">
                  <c:v>578</c:v>
                </c:pt>
                <c:pt idx="279">
                  <c:v>579</c:v>
                </c:pt>
                <c:pt idx="280">
                  <c:v>580</c:v>
                </c:pt>
                <c:pt idx="281">
                  <c:v>581</c:v>
                </c:pt>
                <c:pt idx="282">
                  <c:v>582</c:v>
                </c:pt>
                <c:pt idx="283">
                  <c:v>583</c:v>
                </c:pt>
                <c:pt idx="284">
                  <c:v>584</c:v>
                </c:pt>
                <c:pt idx="285">
                  <c:v>585</c:v>
                </c:pt>
                <c:pt idx="286">
                  <c:v>586</c:v>
                </c:pt>
                <c:pt idx="287">
                  <c:v>587</c:v>
                </c:pt>
                <c:pt idx="288">
                  <c:v>588</c:v>
                </c:pt>
                <c:pt idx="289">
                  <c:v>589</c:v>
                </c:pt>
                <c:pt idx="290">
                  <c:v>590</c:v>
                </c:pt>
                <c:pt idx="291">
                  <c:v>591</c:v>
                </c:pt>
                <c:pt idx="292">
                  <c:v>592</c:v>
                </c:pt>
                <c:pt idx="293">
                  <c:v>593</c:v>
                </c:pt>
                <c:pt idx="294">
                  <c:v>594</c:v>
                </c:pt>
                <c:pt idx="295">
                  <c:v>595</c:v>
                </c:pt>
                <c:pt idx="296">
                  <c:v>596</c:v>
                </c:pt>
                <c:pt idx="297">
                  <c:v>597</c:v>
                </c:pt>
                <c:pt idx="298">
                  <c:v>598</c:v>
                </c:pt>
                <c:pt idx="299">
                  <c:v>599</c:v>
                </c:pt>
                <c:pt idx="300">
                  <c:v>600</c:v>
                </c:pt>
                <c:pt idx="301">
                  <c:v>601</c:v>
                </c:pt>
                <c:pt idx="302">
                  <c:v>602</c:v>
                </c:pt>
                <c:pt idx="303">
                  <c:v>603</c:v>
                </c:pt>
                <c:pt idx="304">
                  <c:v>604</c:v>
                </c:pt>
                <c:pt idx="305">
                  <c:v>605</c:v>
                </c:pt>
                <c:pt idx="306">
                  <c:v>606</c:v>
                </c:pt>
                <c:pt idx="307">
                  <c:v>607</c:v>
                </c:pt>
                <c:pt idx="308">
                  <c:v>608</c:v>
                </c:pt>
                <c:pt idx="309">
                  <c:v>609</c:v>
                </c:pt>
                <c:pt idx="310">
                  <c:v>610</c:v>
                </c:pt>
                <c:pt idx="311">
                  <c:v>611</c:v>
                </c:pt>
                <c:pt idx="312">
                  <c:v>612</c:v>
                </c:pt>
                <c:pt idx="313">
                  <c:v>613</c:v>
                </c:pt>
                <c:pt idx="314">
                  <c:v>614</c:v>
                </c:pt>
                <c:pt idx="315">
                  <c:v>615</c:v>
                </c:pt>
                <c:pt idx="316">
                  <c:v>616</c:v>
                </c:pt>
                <c:pt idx="317">
                  <c:v>617</c:v>
                </c:pt>
                <c:pt idx="318">
                  <c:v>618</c:v>
                </c:pt>
                <c:pt idx="319">
                  <c:v>619</c:v>
                </c:pt>
                <c:pt idx="320">
                  <c:v>620</c:v>
                </c:pt>
                <c:pt idx="321">
                  <c:v>621</c:v>
                </c:pt>
                <c:pt idx="322">
                  <c:v>622</c:v>
                </c:pt>
                <c:pt idx="323">
                  <c:v>623</c:v>
                </c:pt>
                <c:pt idx="324">
                  <c:v>624</c:v>
                </c:pt>
                <c:pt idx="325">
                  <c:v>625</c:v>
                </c:pt>
                <c:pt idx="326">
                  <c:v>626</c:v>
                </c:pt>
                <c:pt idx="327">
                  <c:v>627</c:v>
                </c:pt>
                <c:pt idx="328">
                  <c:v>628</c:v>
                </c:pt>
                <c:pt idx="329">
                  <c:v>629</c:v>
                </c:pt>
                <c:pt idx="330">
                  <c:v>630</c:v>
                </c:pt>
                <c:pt idx="331">
                  <c:v>631</c:v>
                </c:pt>
                <c:pt idx="332">
                  <c:v>632</c:v>
                </c:pt>
                <c:pt idx="333">
                  <c:v>633</c:v>
                </c:pt>
                <c:pt idx="334">
                  <c:v>634</c:v>
                </c:pt>
                <c:pt idx="335">
                  <c:v>635</c:v>
                </c:pt>
                <c:pt idx="336">
                  <c:v>636</c:v>
                </c:pt>
                <c:pt idx="337">
                  <c:v>637</c:v>
                </c:pt>
                <c:pt idx="338">
                  <c:v>638</c:v>
                </c:pt>
                <c:pt idx="339">
                  <c:v>639</c:v>
                </c:pt>
                <c:pt idx="340">
                  <c:v>640</c:v>
                </c:pt>
                <c:pt idx="341">
                  <c:v>641</c:v>
                </c:pt>
                <c:pt idx="342">
                  <c:v>642</c:v>
                </c:pt>
                <c:pt idx="343">
                  <c:v>643</c:v>
                </c:pt>
                <c:pt idx="344">
                  <c:v>644</c:v>
                </c:pt>
                <c:pt idx="345">
                  <c:v>645</c:v>
                </c:pt>
                <c:pt idx="346">
                  <c:v>646</c:v>
                </c:pt>
                <c:pt idx="347">
                  <c:v>647</c:v>
                </c:pt>
                <c:pt idx="348">
                  <c:v>648</c:v>
                </c:pt>
                <c:pt idx="349">
                  <c:v>649</c:v>
                </c:pt>
                <c:pt idx="350">
                  <c:v>650</c:v>
                </c:pt>
                <c:pt idx="351">
                  <c:v>651</c:v>
                </c:pt>
                <c:pt idx="352">
                  <c:v>652</c:v>
                </c:pt>
                <c:pt idx="353">
                  <c:v>653</c:v>
                </c:pt>
                <c:pt idx="354">
                  <c:v>654</c:v>
                </c:pt>
                <c:pt idx="355">
                  <c:v>655</c:v>
                </c:pt>
                <c:pt idx="356">
                  <c:v>656</c:v>
                </c:pt>
                <c:pt idx="357">
                  <c:v>657</c:v>
                </c:pt>
                <c:pt idx="358">
                  <c:v>658</c:v>
                </c:pt>
                <c:pt idx="359">
                  <c:v>659</c:v>
                </c:pt>
                <c:pt idx="360">
                  <c:v>660</c:v>
                </c:pt>
                <c:pt idx="361">
                  <c:v>661</c:v>
                </c:pt>
                <c:pt idx="362">
                  <c:v>662</c:v>
                </c:pt>
                <c:pt idx="363">
                  <c:v>663</c:v>
                </c:pt>
                <c:pt idx="364">
                  <c:v>664</c:v>
                </c:pt>
                <c:pt idx="365">
                  <c:v>665</c:v>
                </c:pt>
                <c:pt idx="366">
                  <c:v>666</c:v>
                </c:pt>
                <c:pt idx="367">
                  <c:v>667</c:v>
                </c:pt>
                <c:pt idx="368">
                  <c:v>668</c:v>
                </c:pt>
                <c:pt idx="369">
                  <c:v>669</c:v>
                </c:pt>
                <c:pt idx="370">
                  <c:v>670</c:v>
                </c:pt>
                <c:pt idx="371">
                  <c:v>671</c:v>
                </c:pt>
                <c:pt idx="372">
                  <c:v>672</c:v>
                </c:pt>
                <c:pt idx="373">
                  <c:v>673</c:v>
                </c:pt>
                <c:pt idx="374">
                  <c:v>674</c:v>
                </c:pt>
                <c:pt idx="375">
                  <c:v>675</c:v>
                </c:pt>
                <c:pt idx="376">
                  <c:v>676</c:v>
                </c:pt>
                <c:pt idx="377">
                  <c:v>677</c:v>
                </c:pt>
                <c:pt idx="378">
                  <c:v>678</c:v>
                </c:pt>
                <c:pt idx="379">
                  <c:v>679</c:v>
                </c:pt>
                <c:pt idx="380">
                  <c:v>680</c:v>
                </c:pt>
                <c:pt idx="381">
                  <c:v>681</c:v>
                </c:pt>
                <c:pt idx="382">
                  <c:v>682</c:v>
                </c:pt>
                <c:pt idx="383">
                  <c:v>683</c:v>
                </c:pt>
                <c:pt idx="384">
                  <c:v>684</c:v>
                </c:pt>
                <c:pt idx="385">
                  <c:v>685</c:v>
                </c:pt>
                <c:pt idx="386">
                  <c:v>686</c:v>
                </c:pt>
                <c:pt idx="387">
                  <c:v>687</c:v>
                </c:pt>
                <c:pt idx="388">
                  <c:v>688</c:v>
                </c:pt>
                <c:pt idx="389">
                  <c:v>689</c:v>
                </c:pt>
                <c:pt idx="390">
                  <c:v>690</c:v>
                </c:pt>
                <c:pt idx="391">
                  <c:v>691</c:v>
                </c:pt>
                <c:pt idx="392">
                  <c:v>692</c:v>
                </c:pt>
                <c:pt idx="393">
                  <c:v>693</c:v>
                </c:pt>
                <c:pt idx="394">
                  <c:v>694</c:v>
                </c:pt>
                <c:pt idx="395">
                  <c:v>695</c:v>
                </c:pt>
                <c:pt idx="396">
                  <c:v>696</c:v>
                </c:pt>
                <c:pt idx="397">
                  <c:v>697</c:v>
                </c:pt>
                <c:pt idx="398">
                  <c:v>698</c:v>
                </c:pt>
                <c:pt idx="399">
                  <c:v>699</c:v>
                </c:pt>
                <c:pt idx="400">
                  <c:v>700</c:v>
                </c:pt>
                <c:pt idx="401">
                  <c:v>701</c:v>
                </c:pt>
                <c:pt idx="402">
                  <c:v>702</c:v>
                </c:pt>
                <c:pt idx="403">
                  <c:v>703</c:v>
                </c:pt>
                <c:pt idx="404">
                  <c:v>704</c:v>
                </c:pt>
                <c:pt idx="405">
                  <c:v>705</c:v>
                </c:pt>
                <c:pt idx="406">
                  <c:v>706</c:v>
                </c:pt>
                <c:pt idx="407">
                  <c:v>707</c:v>
                </c:pt>
                <c:pt idx="408">
                  <c:v>708</c:v>
                </c:pt>
                <c:pt idx="409">
                  <c:v>709</c:v>
                </c:pt>
                <c:pt idx="410">
                  <c:v>710</c:v>
                </c:pt>
                <c:pt idx="411">
                  <c:v>711</c:v>
                </c:pt>
                <c:pt idx="412">
                  <c:v>712</c:v>
                </c:pt>
                <c:pt idx="413">
                  <c:v>713</c:v>
                </c:pt>
                <c:pt idx="414">
                  <c:v>714</c:v>
                </c:pt>
                <c:pt idx="415">
                  <c:v>715</c:v>
                </c:pt>
                <c:pt idx="416">
                  <c:v>716</c:v>
                </c:pt>
                <c:pt idx="417">
                  <c:v>717</c:v>
                </c:pt>
                <c:pt idx="418">
                  <c:v>718</c:v>
                </c:pt>
                <c:pt idx="419">
                  <c:v>719</c:v>
                </c:pt>
                <c:pt idx="420">
                  <c:v>720</c:v>
                </c:pt>
                <c:pt idx="421">
                  <c:v>721</c:v>
                </c:pt>
                <c:pt idx="422">
                  <c:v>722</c:v>
                </c:pt>
                <c:pt idx="423">
                  <c:v>723</c:v>
                </c:pt>
                <c:pt idx="424">
                  <c:v>724</c:v>
                </c:pt>
                <c:pt idx="425">
                  <c:v>725</c:v>
                </c:pt>
                <c:pt idx="426">
                  <c:v>726</c:v>
                </c:pt>
                <c:pt idx="427">
                  <c:v>727</c:v>
                </c:pt>
                <c:pt idx="428">
                  <c:v>728</c:v>
                </c:pt>
                <c:pt idx="429">
                  <c:v>729</c:v>
                </c:pt>
                <c:pt idx="430">
                  <c:v>730</c:v>
                </c:pt>
                <c:pt idx="431">
                  <c:v>731</c:v>
                </c:pt>
                <c:pt idx="432">
                  <c:v>732</c:v>
                </c:pt>
                <c:pt idx="433">
                  <c:v>733</c:v>
                </c:pt>
                <c:pt idx="434">
                  <c:v>734</c:v>
                </c:pt>
                <c:pt idx="435">
                  <c:v>735</c:v>
                </c:pt>
                <c:pt idx="436">
                  <c:v>736</c:v>
                </c:pt>
                <c:pt idx="437">
                  <c:v>737</c:v>
                </c:pt>
                <c:pt idx="438">
                  <c:v>738</c:v>
                </c:pt>
                <c:pt idx="439">
                  <c:v>739</c:v>
                </c:pt>
                <c:pt idx="440">
                  <c:v>740</c:v>
                </c:pt>
                <c:pt idx="441">
                  <c:v>741</c:v>
                </c:pt>
                <c:pt idx="442">
                  <c:v>742</c:v>
                </c:pt>
                <c:pt idx="443">
                  <c:v>743</c:v>
                </c:pt>
                <c:pt idx="444">
                  <c:v>744</c:v>
                </c:pt>
                <c:pt idx="445">
                  <c:v>745</c:v>
                </c:pt>
                <c:pt idx="446">
                  <c:v>746</c:v>
                </c:pt>
                <c:pt idx="447">
                  <c:v>747</c:v>
                </c:pt>
                <c:pt idx="448">
                  <c:v>748</c:v>
                </c:pt>
                <c:pt idx="449">
                  <c:v>749</c:v>
                </c:pt>
                <c:pt idx="450">
                  <c:v>750</c:v>
                </c:pt>
                <c:pt idx="451">
                  <c:v>751</c:v>
                </c:pt>
                <c:pt idx="452">
                  <c:v>752</c:v>
                </c:pt>
                <c:pt idx="453">
                  <c:v>753</c:v>
                </c:pt>
                <c:pt idx="454">
                  <c:v>754</c:v>
                </c:pt>
                <c:pt idx="455">
                  <c:v>755</c:v>
                </c:pt>
                <c:pt idx="456">
                  <c:v>756</c:v>
                </c:pt>
                <c:pt idx="457">
                  <c:v>757</c:v>
                </c:pt>
                <c:pt idx="458">
                  <c:v>758</c:v>
                </c:pt>
                <c:pt idx="459">
                  <c:v>759</c:v>
                </c:pt>
                <c:pt idx="460">
                  <c:v>760</c:v>
                </c:pt>
                <c:pt idx="461">
                  <c:v>761</c:v>
                </c:pt>
                <c:pt idx="462">
                  <c:v>762</c:v>
                </c:pt>
                <c:pt idx="463">
                  <c:v>763</c:v>
                </c:pt>
                <c:pt idx="464">
                  <c:v>764</c:v>
                </c:pt>
                <c:pt idx="465">
                  <c:v>765</c:v>
                </c:pt>
                <c:pt idx="466">
                  <c:v>766</c:v>
                </c:pt>
                <c:pt idx="467">
                  <c:v>767</c:v>
                </c:pt>
                <c:pt idx="468">
                  <c:v>768</c:v>
                </c:pt>
                <c:pt idx="469">
                  <c:v>769</c:v>
                </c:pt>
                <c:pt idx="470">
                  <c:v>770</c:v>
                </c:pt>
                <c:pt idx="471">
                  <c:v>771</c:v>
                </c:pt>
                <c:pt idx="472">
                  <c:v>772</c:v>
                </c:pt>
                <c:pt idx="473">
                  <c:v>773</c:v>
                </c:pt>
                <c:pt idx="474">
                  <c:v>774</c:v>
                </c:pt>
                <c:pt idx="475">
                  <c:v>775</c:v>
                </c:pt>
                <c:pt idx="476">
                  <c:v>776</c:v>
                </c:pt>
                <c:pt idx="477">
                  <c:v>777</c:v>
                </c:pt>
                <c:pt idx="478">
                  <c:v>778</c:v>
                </c:pt>
                <c:pt idx="479">
                  <c:v>779</c:v>
                </c:pt>
                <c:pt idx="480">
                  <c:v>780</c:v>
                </c:pt>
                <c:pt idx="481">
                  <c:v>781</c:v>
                </c:pt>
                <c:pt idx="482">
                  <c:v>782</c:v>
                </c:pt>
                <c:pt idx="483">
                  <c:v>783</c:v>
                </c:pt>
                <c:pt idx="484">
                  <c:v>784</c:v>
                </c:pt>
                <c:pt idx="485">
                  <c:v>785</c:v>
                </c:pt>
                <c:pt idx="486">
                  <c:v>786</c:v>
                </c:pt>
                <c:pt idx="487">
                  <c:v>787</c:v>
                </c:pt>
                <c:pt idx="488">
                  <c:v>788</c:v>
                </c:pt>
                <c:pt idx="489">
                  <c:v>789</c:v>
                </c:pt>
                <c:pt idx="490">
                  <c:v>790</c:v>
                </c:pt>
                <c:pt idx="491">
                  <c:v>791</c:v>
                </c:pt>
                <c:pt idx="492">
                  <c:v>792</c:v>
                </c:pt>
                <c:pt idx="493">
                  <c:v>793</c:v>
                </c:pt>
                <c:pt idx="494">
                  <c:v>794</c:v>
                </c:pt>
                <c:pt idx="495">
                  <c:v>795</c:v>
                </c:pt>
                <c:pt idx="496">
                  <c:v>796</c:v>
                </c:pt>
                <c:pt idx="497">
                  <c:v>797</c:v>
                </c:pt>
                <c:pt idx="498">
                  <c:v>798</c:v>
                </c:pt>
                <c:pt idx="499">
                  <c:v>799</c:v>
                </c:pt>
                <c:pt idx="500">
                  <c:v>800</c:v>
                </c:pt>
                <c:pt idx="501">
                  <c:v>801</c:v>
                </c:pt>
                <c:pt idx="502">
                  <c:v>802</c:v>
                </c:pt>
                <c:pt idx="503">
                  <c:v>803</c:v>
                </c:pt>
                <c:pt idx="504">
                  <c:v>804</c:v>
                </c:pt>
                <c:pt idx="505">
                  <c:v>805</c:v>
                </c:pt>
                <c:pt idx="506">
                  <c:v>806</c:v>
                </c:pt>
                <c:pt idx="507">
                  <c:v>807</c:v>
                </c:pt>
                <c:pt idx="508">
                  <c:v>808</c:v>
                </c:pt>
                <c:pt idx="509">
                  <c:v>809</c:v>
                </c:pt>
                <c:pt idx="510">
                  <c:v>810</c:v>
                </c:pt>
                <c:pt idx="511">
                  <c:v>811</c:v>
                </c:pt>
                <c:pt idx="512">
                  <c:v>812</c:v>
                </c:pt>
                <c:pt idx="513">
                  <c:v>813</c:v>
                </c:pt>
                <c:pt idx="514">
                  <c:v>814</c:v>
                </c:pt>
                <c:pt idx="515">
                  <c:v>815</c:v>
                </c:pt>
                <c:pt idx="516">
                  <c:v>816</c:v>
                </c:pt>
                <c:pt idx="517">
                  <c:v>817</c:v>
                </c:pt>
                <c:pt idx="518">
                  <c:v>818</c:v>
                </c:pt>
                <c:pt idx="519">
                  <c:v>819</c:v>
                </c:pt>
                <c:pt idx="520">
                  <c:v>820</c:v>
                </c:pt>
                <c:pt idx="521">
                  <c:v>821</c:v>
                </c:pt>
                <c:pt idx="522">
                  <c:v>822</c:v>
                </c:pt>
                <c:pt idx="523">
                  <c:v>823</c:v>
                </c:pt>
                <c:pt idx="524">
                  <c:v>824</c:v>
                </c:pt>
                <c:pt idx="525">
                  <c:v>825</c:v>
                </c:pt>
                <c:pt idx="526">
                  <c:v>826</c:v>
                </c:pt>
                <c:pt idx="527">
                  <c:v>827</c:v>
                </c:pt>
                <c:pt idx="528">
                  <c:v>828</c:v>
                </c:pt>
                <c:pt idx="529">
                  <c:v>829</c:v>
                </c:pt>
                <c:pt idx="530">
                  <c:v>830</c:v>
                </c:pt>
                <c:pt idx="531">
                  <c:v>831</c:v>
                </c:pt>
                <c:pt idx="532">
                  <c:v>832</c:v>
                </c:pt>
                <c:pt idx="533">
                  <c:v>833</c:v>
                </c:pt>
                <c:pt idx="534">
                  <c:v>834</c:v>
                </c:pt>
                <c:pt idx="535">
                  <c:v>835</c:v>
                </c:pt>
                <c:pt idx="536">
                  <c:v>836</c:v>
                </c:pt>
                <c:pt idx="537">
                  <c:v>837</c:v>
                </c:pt>
                <c:pt idx="538">
                  <c:v>838</c:v>
                </c:pt>
                <c:pt idx="539">
                  <c:v>839</c:v>
                </c:pt>
                <c:pt idx="540">
                  <c:v>840</c:v>
                </c:pt>
                <c:pt idx="541">
                  <c:v>841</c:v>
                </c:pt>
                <c:pt idx="542">
                  <c:v>842</c:v>
                </c:pt>
                <c:pt idx="543">
                  <c:v>843</c:v>
                </c:pt>
                <c:pt idx="544">
                  <c:v>844</c:v>
                </c:pt>
                <c:pt idx="545">
                  <c:v>845</c:v>
                </c:pt>
                <c:pt idx="546">
                  <c:v>846</c:v>
                </c:pt>
                <c:pt idx="547">
                  <c:v>847</c:v>
                </c:pt>
                <c:pt idx="548">
                  <c:v>848</c:v>
                </c:pt>
                <c:pt idx="549">
                  <c:v>849</c:v>
                </c:pt>
                <c:pt idx="550">
                  <c:v>850</c:v>
                </c:pt>
                <c:pt idx="551">
                  <c:v>851</c:v>
                </c:pt>
                <c:pt idx="552">
                  <c:v>852</c:v>
                </c:pt>
                <c:pt idx="553">
                  <c:v>853</c:v>
                </c:pt>
                <c:pt idx="554">
                  <c:v>854</c:v>
                </c:pt>
                <c:pt idx="555">
                  <c:v>855</c:v>
                </c:pt>
                <c:pt idx="556">
                  <c:v>856</c:v>
                </c:pt>
                <c:pt idx="557">
                  <c:v>857</c:v>
                </c:pt>
                <c:pt idx="558">
                  <c:v>858</c:v>
                </c:pt>
                <c:pt idx="559">
                  <c:v>859</c:v>
                </c:pt>
                <c:pt idx="560">
                  <c:v>860</c:v>
                </c:pt>
                <c:pt idx="561">
                  <c:v>861</c:v>
                </c:pt>
                <c:pt idx="562">
                  <c:v>862</c:v>
                </c:pt>
                <c:pt idx="563">
                  <c:v>863</c:v>
                </c:pt>
                <c:pt idx="564">
                  <c:v>864</c:v>
                </c:pt>
                <c:pt idx="565">
                  <c:v>865</c:v>
                </c:pt>
                <c:pt idx="566">
                  <c:v>866</c:v>
                </c:pt>
                <c:pt idx="567">
                  <c:v>867</c:v>
                </c:pt>
                <c:pt idx="568">
                  <c:v>868</c:v>
                </c:pt>
                <c:pt idx="569">
                  <c:v>869</c:v>
                </c:pt>
                <c:pt idx="570">
                  <c:v>870</c:v>
                </c:pt>
                <c:pt idx="571">
                  <c:v>871</c:v>
                </c:pt>
                <c:pt idx="572">
                  <c:v>872</c:v>
                </c:pt>
                <c:pt idx="573">
                  <c:v>873</c:v>
                </c:pt>
                <c:pt idx="574">
                  <c:v>874</c:v>
                </c:pt>
                <c:pt idx="575">
                  <c:v>875</c:v>
                </c:pt>
                <c:pt idx="576">
                  <c:v>876</c:v>
                </c:pt>
                <c:pt idx="577">
                  <c:v>877</c:v>
                </c:pt>
                <c:pt idx="578">
                  <c:v>878</c:v>
                </c:pt>
                <c:pt idx="579">
                  <c:v>879</c:v>
                </c:pt>
                <c:pt idx="580">
                  <c:v>880</c:v>
                </c:pt>
                <c:pt idx="581">
                  <c:v>881</c:v>
                </c:pt>
                <c:pt idx="582">
                  <c:v>882</c:v>
                </c:pt>
                <c:pt idx="583">
                  <c:v>883</c:v>
                </c:pt>
                <c:pt idx="584">
                  <c:v>884</c:v>
                </c:pt>
                <c:pt idx="585">
                  <c:v>885</c:v>
                </c:pt>
                <c:pt idx="586">
                  <c:v>886</c:v>
                </c:pt>
                <c:pt idx="587">
                  <c:v>887</c:v>
                </c:pt>
                <c:pt idx="588">
                  <c:v>888</c:v>
                </c:pt>
                <c:pt idx="589">
                  <c:v>889</c:v>
                </c:pt>
                <c:pt idx="590">
                  <c:v>890</c:v>
                </c:pt>
                <c:pt idx="591">
                  <c:v>891</c:v>
                </c:pt>
                <c:pt idx="592">
                  <c:v>892</c:v>
                </c:pt>
                <c:pt idx="593">
                  <c:v>893</c:v>
                </c:pt>
                <c:pt idx="594">
                  <c:v>894</c:v>
                </c:pt>
                <c:pt idx="595">
                  <c:v>895</c:v>
                </c:pt>
                <c:pt idx="596">
                  <c:v>896</c:v>
                </c:pt>
                <c:pt idx="597">
                  <c:v>897</c:v>
                </c:pt>
                <c:pt idx="598">
                  <c:v>898</c:v>
                </c:pt>
                <c:pt idx="599">
                  <c:v>899</c:v>
                </c:pt>
                <c:pt idx="600">
                  <c:v>900</c:v>
                </c:pt>
                <c:pt idx="601">
                  <c:v>901</c:v>
                </c:pt>
                <c:pt idx="602">
                  <c:v>902</c:v>
                </c:pt>
                <c:pt idx="603">
                  <c:v>903</c:v>
                </c:pt>
                <c:pt idx="604">
                  <c:v>904</c:v>
                </c:pt>
                <c:pt idx="605">
                  <c:v>905</c:v>
                </c:pt>
                <c:pt idx="606">
                  <c:v>906</c:v>
                </c:pt>
                <c:pt idx="607">
                  <c:v>907</c:v>
                </c:pt>
                <c:pt idx="608">
                  <c:v>908</c:v>
                </c:pt>
                <c:pt idx="609">
                  <c:v>909</c:v>
                </c:pt>
                <c:pt idx="610">
                  <c:v>910</c:v>
                </c:pt>
                <c:pt idx="611">
                  <c:v>911</c:v>
                </c:pt>
                <c:pt idx="612">
                  <c:v>912</c:v>
                </c:pt>
                <c:pt idx="613">
                  <c:v>913</c:v>
                </c:pt>
                <c:pt idx="614">
                  <c:v>914</c:v>
                </c:pt>
                <c:pt idx="615">
                  <c:v>915</c:v>
                </c:pt>
                <c:pt idx="616">
                  <c:v>916</c:v>
                </c:pt>
                <c:pt idx="617">
                  <c:v>917</c:v>
                </c:pt>
                <c:pt idx="618">
                  <c:v>918</c:v>
                </c:pt>
                <c:pt idx="619">
                  <c:v>919</c:v>
                </c:pt>
                <c:pt idx="620">
                  <c:v>920</c:v>
                </c:pt>
                <c:pt idx="621">
                  <c:v>921</c:v>
                </c:pt>
                <c:pt idx="622">
                  <c:v>922</c:v>
                </c:pt>
                <c:pt idx="623">
                  <c:v>923</c:v>
                </c:pt>
                <c:pt idx="624">
                  <c:v>924</c:v>
                </c:pt>
                <c:pt idx="625">
                  <c:v>925</c:v>
                </c:pt>
                <c:pt idx="626">
                  <c:v>926</c:v>
                </c:pt>
                <c:pt idx="627">
                  <c:v>927</c:v>
                </c:pt>
                <c:pt idx="628">
                  <c:v>928</c:v>
                </c:pt>
                <c:pt idx="629">
                  <c:v>929</c:v>
                </c:pt>
                <c:pt idx="630">
                  <c:v>930</c:v>
                </c:pt>
                <c:pt idx="631">
                  <c:v>931</c:v>
                </c:pt>
                <c:pt idx="632">
                  <c:v>932</c:v>
                </c:pt>
                <c:pt idx="633">
                  <c:v>933</c:v>
                </c:pt>
                <c:pt idx="634">
                  <c:v>934</c:v>
                </c:pt>
                <c:pt idx="635">
                  <c:v>935</c:v>
                </c:pt>
                <c:pt idx="636">
                  <c:v>936</c:v>
                </c:pt>
                <c:pt idx="637">
                  <c:v>937</c:v>
                </c:pt>
                <c:pt idx="638">
                  <c:v>938</c:v>
                </c:pt>
                <c:pt idx="639">
                  <c:v>939</c:v>
                </c:pt>
                <c:pt idx="640">
                  <c:v>940</c:v>
                </c:pt>
                <c:pt idx="641">
                  <c:v>941</c:v>
                </c:pt>
                <c:pt idx="642">
                  <c:v>942</c:v>
                </c:pt>
                <c:pt idx="643">
                  <c:v>943</c:v>
                </c:pt>
                <c:pt idx="644">
                  <c:v>944</c:v>
                </c:pt>
                <c:pt idx="645">
                  <c:v>945</c:v>
                </c:pt>
                <c:pt idx="646">
                  <c:v>946</c:v>
                </c:pt>
                <c:pt idx="647">
                  <c:v>947</c:v>
                </c:pt>
                <c:pt idx="648">
                  <c:v>948</c:v>
                </c:pt>
                <c:pt idx="649">
                  <c:v>949</c:v>
                </c:pt>
                <c:pt idx="650">
                  <c:v>950</c:v>
                </c:pt>
                <c:pt idx="651">
                  <c:v>951</c:v>
                </c:pt>
                <c:pt idx="652">
                  <c:v>952</c:v>
                </c:pt>
                <c:pt idx="653">
                  <c:v>953</c:v>
                </c:pt>
                <c:pt idx="654">
                  <c:v>954</c:v>
                </c:pt>
                <c:pt idx="655">
                  <c:v>955</c:v>
                </c:pt>
                <c:pt idx="656">
                  <c:v>956</c:v>
                </c:pt>
                <c:pt idx="657">
                  <c:v>957</c:v>
                </c:pt>
                <c:pt idx="658">
                  <c:v>958</c:v>
                </c:pt>
                <c:pt idx="659">
                  <c:v>959</c:v>
                </c:pt>
                <c:pt idx="660">
                  <c:v>960</c:v>
                </c:pt>
                <c:pt idx="661">
                  <c:v>961</c:v>
                </c:pt>
                <c:pt idx="662">
                  <c:v>962</c:v>
                </c:pt>
                <c:pt idx="663">
                  <c:v>963</c:v>
                </c:pt>
                <c:pt idx="664">
                  <c:v>964</c:v>
                </c:pt>
                <c:pt idx="665">
                  <c:v>965</c:v>
                </c:pt>
                <c:pt idx="666">
                  <c:v>966</c:v>
                </c:pt>
                <c:pt idx="667">
                  <c:v>967</c:v>
                </c:pt>
                <c:pt idx="668">
                  <c:v>968</c:v>
                </c:pt>
                <c:pt idx="669">
                  <c:v>969</c:v>
                </c:pt>
                <c:pt idx="670">
                  <c:v>970</c:v>
                </c:pt>
                <c:pt idx="671">
                  <c:v>971</c:v>
                </c:pt>
                <c:pt idx="672">
                  <c:v>972</c:v>
                </c:pt>
                <c:pt idx="673">
                  <c:v>973</c:v>
                </c:pt>
                <c:pt idx="674">
                  <c:v>974</c:v>
                </c:pt>
                <c:pt idx="675">
                  <c:v>975</c:v>
                </c:pt>
                <c:pt idx="676">
                  <c:v>976</c:v>
                </c:pt>
                <c:pt idx="677">
                  <c:v>977</c:v>
                </c:pt>
                <c:pt idx="678">
                  <c:v>978</c:v>
                </c:pt>
                <c:pt idx="679">
                  <c:v>979</c:v>
                </c:pt>
                <c:pt idx="680">
                  <c:v>980</c:v>
                </c:pt>
                <c:pt idx="681">
                  <c:v>981</c:v>
                </c:pt>
                <c:pt idx="682">
                  <c:v>982</c:v>
                </c:pt>
                <c:pt idx="683">
                  <c:v>983</c:v>
                </c:pt>
                <c:pt idx="684">
                  <c:v>984</c:v>
                </c:pt>
                <c:pt idx="685">
                  <c:v>985</c:v>
                </c:pt>
                <c:pt idx="686">
                  <c:v>986</c:v>
                </c:pt>
                <c:pt idx="687">
                  <c:v>987</c:v>
                </c:pt>
                <c:pt idx="688">
                  <c:v>988</c:v>
                </c:pt>
                <c:pt idx="689">
                  <c:v>989</c:v>
                </c:pt>
                <c:pt idx="690">
                  <c:v>990</c:v>
                </c:pt>
                <c:pt idx="691">
                  <c:v>991</c:v>
                </c:pt>
                <c:pt idx="692">
                  <c:v>992</c:v>
                </c:pt>
                <c:pt idx="693">
                  <c:v>993</c:v>
                </c:pt>
                <c:pt idx="694">
                  <c:v>994</c:v>
                </c:pt>
                <c:pt idx="695">
                  <c:v>995</c:v>
                </c:pt>
                <c:pt idx="696">
                  <c:v>996</c:v>
                </c:pt>
                <c:pt idx="697">
                  <c:v>997</c:v>
                </c:pt>
                <c:pt idx="698">
                  <c:v>998</c:v>
                </c:pt>
                <c:pt idx="699">
                  <c:v>999</c:v>
                </c:pt>
                <c:pt idx="700">
                  <c:v>1000</c:v>
                </c:pt>
              </c:numCache>
            </c:numRef>
          </c:xVal>
          <c:yVal>
            <c:numRef>
              <c:f>'AJSi06-02'!$F$2:$F$702</c:f>
              <c:numCache>
                <c:formatCode>General</c:formatCode>
                <c:ptCount val="701"/>
                <c:pt idx="0">
                  <c:v>58.0535</c:v>
                </c:pt>
                <c:pt idx="1">
                  <c:v>59.012500000000003</c:v>
                </c:pt>
                <c:pt idx="2">
                  <c:v>59.9756</c:v>
                </c:pt>
                <c:pt idx="3">
                  <c:v>60.942300000000003</c:v>
                </c:pt>
                <c:pt idx="4">
                  <c:v>61.911900000000003</c:v>
                </c:pt>
                <c:pt idx="5">
                  <c:v>62.883800000000001</c:v>
                </c:pt>
                <c:pt idx="6">
                  <c:v>63.679499999999997</c:v>
                </c:pt>
                <c:pt idx="7">
                  <c:v>64.475899999999996</c:v>
                </c:pt>
                <c:pt idx="8">
                  <c:v>65.272799999999975</c:v>
                </c:pt>
                <c:pt idx="9">
                  <c:v>66.069599999999994</c:v>
                </c:pt>
                <c:pt idx="10">
                  <c:v>66.866</c:v>
                </c:pt>
                <c:pt idx="11">
                  <c:v>67.558099999999996</c:v>
                </c:pt>
                <c:pt idx="12">
                  <c:v>68.248800000000003</c:v>
                </c:pt>
                <c:pt idx="13">
                  <c:v>68.937899999999999</c:v>
                </c:pt>
                <c:pt idx="14">
                  <c:v>69.624999999999986</c:v>
                </c:pt>
                <c:pt idx="15">
                  <c:v>70.309899999999999</c:v>
                </c:pt>
                <c:pt idx="16">
                  <c:v>70.9298</c:v>
                </c:pt>
                <c:pt idx="17">
                  <c:v>71.546999999999997</c:v>
                </c:pt>
                <c:pt idx="18">
                  <c:v>72.161199999999994</c:v>
                </c:pt>
                <c:pt idx="19">
                  <c:v>72.77209999999998</c:v>
                </c:pt>
                <c:pt idx="20">
                  <c:v>73.379499999999979</c:v>
                </c:pt>
                <c:pt idx="21">
                  <c:v>73.942700000000002</c:v>
                </c:pt>
                <c:pt idx="22">
                  <c:v>74.501999999999995</c:v>
                </c:pt>
                <c:pt idx="23">
                  <c:v>75.057299999999998</c:v>
                </c:pt>
                <c:pt idx="24">
                  <c:v>75.608299999999986</c:v>
                </c:pt>
                <c:pt idx="25">
                  <c:v>76.154899999999998</c:v>
                </c:pt>
                <c:pt idx="26">
                  <c:v>76.667699999999996</c:v>
                </c:pt>
                <c:pt idx="27">
                  <c:v>77.175699999999978</c:v>
                </c:pt>
                <c:pt idx="28">
                  <c:v>77.678899999999928</c:v>
                </c:pt>
                <c:pt idx="29">
                  <c:v>78.177000000000007</c:v>
                </c:pt>
                <c:pt idx="30">
                  <c:v>78.669799999999981</c:v>
                </c:pt>
                <c:pt idx="31">
                  <c:v>79.13339999999998</c:v>
                </c:pt>
                <c:pt idx="32">
                  <c:v>79.5916</c:v>
                </c:pt>
                <c:pt idx="33">
                  <c:v>80.0441</c:v>
                </c:pt>
                <c:pt idx="34">
                  <c:v>80.490899999999996</c:v>
                </c:pt>
                <c:pt idx="35">
                  <c:v>80.931899999999999</c:v>
                </c:pt>
                <c:pt idx="36">
                  <c:v>81.344999999999999</c:v>
                </c:pt>
                <c:pt idx="37">
                  <c:v>81.751999999999995</c:v>
                </c:pt>
                <c:pt idx="38">
                  <c:v>82.152899999999946</c:v>
                </c:pt>
                <c:pt idx="39">
                  <c:v>82.547499999999999</c:v>
                </c:pt>
                <c:pt idx="40">
                  <c:v>82.935599999999994</c:v>
                </c:pt>
                <c:pt idx="41">
                  <c:v>83.2941</c:v>
                </c:pt>
                <c:pt idx="42">
                  <c:v>83.646000000000001</c:v>
                </c:pt>
                <c:pt idx="43">
                  <c:v>83.991200000000006</c:v>
                </c:pt>
                <c:pt idx="44">
                  <c:v>84.329599999999999</c:v>
                </c:pt>
                <c:pt idx="45">
                  <c:v>84.661100000000005</c:v>
                </c:pt>
                <c:pt idx="46">
                  <c:v>84.953800000000001</c:v>
                </c:pt>
                <c:pt idx="47">
                  <c:v>85.239400000000003</c:v>
                </c:pt>
                <c:pt idx="48">
                  <c:v>85.517700000000005</c:v>
                </c:pt>
                <c:pt idx="49">
                  <c:v>85.788799999999981</c:v>
                </c:pt>
                <c:pt idx="50">
                  <c:v>86.052400000000006</c:v>
                </c:pt>
                <c:pt idx="51">
                  <c:v>86.266599999999997</c:v>
                </c:pt>
                <c:pt idx="52">
                  <c:v>86.472099999999998</c:v>
                </c:pt>
                <c:pt idx="53">
                  <c:v>86.668799999999976</c:v>
                </c:pt>
                <c:pt idx="54">
                  <c:v>86.856800000000007</c:v>
                </c:pt>
                <c:pt idx="55">
                  <c:v>87.035799999999981</c:v>
                </c:pt>
                <c:pt idx="56">
                  <c:v>87.217500000000001</c:v>
                </c:pt>
                <c:pt idx="57">
                  <c:v>87.382699999999986</c:v>
                </c:pt>
                <c:pt idx="58">
                  <c:v>87.531800000000004</c:v>
                </c:pt>
                <c:pt idx="59">
                  <c:v>87.6648</c:v>
                </c:pt>
                <c:pt idx="60">
                  <c:v>87.781899999999993</c:v>
                </c:pt>
                <c:pt idx="61">
                  <c:v>88.075199999999995</c:v>
                </c:pt>
                <c:pt idx="62">
                  <c:v>88.331500000000005</c:v>
                </c:pt>
                <c:pt idx="63">
                  <c:v>88.5518</c:v>
                </c:pt>
                <c:pt idx="64">
                  <c:v>88.737099999999998</c:v>
                </c:pt>
                <c:pt idx="65">
                  <c:v>88.888399999999976</c:v>
                </c:pt>
                <c:pt idx="66">
                  <c:v>89.339299999999994</c:v>
                </c:pt>
                <c:pt idx="67">
                  <c:v>89.738399999999999</c:v>
                </c:pt>
                <c:pt idx="68">
                  <c:v>90.085999999999999</c:v>
                </c:pt>
                <c:pt idx="69">
                  <c:v>90.382900000000006</c:v>
                </c:pt>
                <c:pt idx="70">
                  <c:v>90.629699999999985</c:v>
                </c:pt>
                <c:pt idx="71">
                  <c:v>91.109200000000001</c:v>
                </c:pt>
                <c:pt idx="72">
                  <c:v>91.546899999999994</c:v>
                </c:pt>
                <c:pt idx="73">
                  <c:v>91.941900000000004</c:v>
                </c:pt>
                <c:pt idx="74">
                  <c:v>92.293199999999999</c:v>
                </c:pt>
                <c:pt idx="75">
                  <c:v>92.599900000000005</c:v>
                </c:pt>
                <c:pt idx="76">
                  <c:v>92.980900000000005</c:v>
                </c:pt>
                <c:pt idx="77">
                  <c:v>93.338499999999996</c:v>
                </c:pt>
                <c:pt idx="78">
                  <c:v>93.671699999999987</c:v>
                </c:pt>
                <c:pt idx="79">
                  <c:v>93.979799999999997</c:v>
                </c:pt>
                <c:pt idx="80">
                  <c:v>94.261700000000005</c:v>
                </c:pt>
                <c:pt idx="81">
                  <c:v>94.504199999999997</c:v>
                </c:pt>
                <c:pt idx="82">
                  <c:v>94.734700000000004</c:v>
                </c:pt>
                <c:pt idx="83">
                  <c:v>94.953100000000006</c:v>
                </c:pt>
                <c:pt idx="84">
                  <c:v>95.159000000000006</c:v>
                </c:pt>
                <c:pt idx="85">
                  <c:v>95.352099999999979</c:v>
                </c:pt>
                <c:pt idx="86">
                  <c:v>95.485500000000002</c:v>
                </c:pt>
                <c:pt idx="87">
                  <c:v>95.611900000000006</c:v>
                </c:pt>
                <c:pt idx="88">
                  <c:v>95.731099999999998</c:v>
                </c:pt>
                <c:pt idx="89">
                  <c:v>95.843199999999996</c:v>
                </c:pt>
                <c:pt idx="90">
                  <c:v>95.947999999999993</c:v>
                </c:pt>
                <c:pt idx="91">
                  <c:v>96.014899999999997</c:v>
                </c:pt>
                <c:pt idx="92">
                  <c:v>96.076699999999974</c:v>
                </c:pt>
                <c:pt idx="93">
                  <c:v>96.133499999999998</c:v>
                </c:pt>
                <c:pt idx="94">
                  <c:v>96.185100000000006</c:v>
                </c:pt>
                <c:pt idx="95">
                  <c:v>96.231800000000007</c:v>
                </c:pt>
                <c:pt idx="96">
                  <c:v>96.257900000000006</c:v>
                </c:pt>
                <c:pt idx="97">
                  <c:v>96.280199999999994</c:v>
                </c:pt>
                <c:pt idx="98">
                  <c:v>96.298500000000004</c:v>
                </c:pt>
                <c:pt idx="99">
                  <c:v>96.313100000000006</c:v>
                </c:pt>
                <c:pt idx="100">
                  <c:v>96.323999999999998</c:v>
                </c:pt>
                <c:pt idx="101">
                  <c:v>96.32259999999998</c:v>
                </c:pt>
                <c:pt idx="102">
                  <c:v>96.318399999999997</c:v>
                </c:pt>
                <c:pt idx="103">
                  <c:v>96.311199999999999</c:v>
                </c:pt>
                <c:pt idx="104">
                  <c:v>96.301299999999998</c:v>
                </c:pt>
                <c:pt idx="105">
                  <c:v>96.288600000000002</c:v>
                </c:pt>
                <c:pt idx="106">
                  <c:v>96.266900000000007</c:v>
                </c:pt>
                <c:pt idx="107">
                  <c:v>96.242999999999995</c:v>
                </c:pt>
                <c:pt idx="108">
                  <c:v>96.216999999999999</c:v>
                </c:pt>
                <c:pt idx="109">
                  <c:v>96.188999999999979</c:v>
                </c:pt>
                <c:pt idx="110">
                  <c:v>96.159099999999995</c:v>
                </c:pt>
                <c:pt idx="111">
                  <c:v>96.12309999999998</c:v>
                </c:pt>
                <c:pt idx="112">
                  <c:v>96.085599999999999</c:v>
                </c:pt>
                <c:pt idx="113">
                  <c:v>96.046599999999998</c:v>
                </c:pt>
                <c:pt idx="114">
                  <c:v>96.006200000000007</c:v>
                </c:pt>
                <c:pt idx="115">
                  <c:v>95.964600000000004</c:v>
                </c:pt>
                <c:pt idx="116">
                  <c:v>95.917000000000002</c:v>
                </c:pt>
                <c:pt idx="117">
                  <c:v>95.868499999999997</c:v>
                </c:pt>
                <c:pt idx="118">
                  <c:v>95.818899999999999</c:v>
                </c:pt>
                <c:pt idx="119">
                  <c:v>95.768500000000003</c:v>
                </c:pt>
                <c:pt idx="120">
                  <c:v>95.717200000000005</c:v>
                </c:pt>
                <c:pt idx="121">
                  <c:v>95.661600000000007</c:v>
                </c:pt>
                <c:pt idx="122">
                  <c:v>95.605399999999946</c:v>
                </c:pt>
                <c:pt idx="123">
                  <c:v>95.548500000000004</c:v>
                </c:pt>
                <c:pt idx="124">
                  <c:v>95.491100000000003</c:v>
                </c:pt>
                <c:pt idx="125">
                  <c:v>95.433199999999999</c:v>
                </c:pt>
                <c:pt idx="126">
                  <c:v>95.370599999999996</c:v>
                </c:pt>
                <c:pt idx="127">
                  <c:v>95.307699999999997</c:v>
                </c:pt>
                <c:pt idx="128">
                  <c:v>95.244399999999999</c:v>
                </c:pt>
                <c:pt idx="129">
                  <c:v>95.18089999999998</c:v>
                </c:pt>
                <c:pt idx="130">
                  <c:v>95.117000000000004</c:v>
                </c:pt>
                <c:pt idx="131">
                  <c:v>95.049700000000001</c:v>
                </c:pt>
                <c:pt idx="132">
                  <c:v>94.982200000000006</c:v>
                </c:pt>
                <c:pt idx="133">
                  <c:v>94.914599999999993</c:v>
                </c:pt>
                <c:pt idx="134">
                  <c:v>94.846800000000002</c:v>
                </c:pt>
                <c:pt idx="135">
                  <c:v>94.778999999999996</c:v>
                </c:pt>
                <c:pt idx="136">
                  <c:v>94.7072</c:v>
                </c:pt>
                <c:pt idx="137">
                  <c:v>94.635399999999976</c:v>
                </c:pt>
                <c:pt idx="138">
                  <c:v>94.563599999999994</c:v>
                </c:pt>
                <c:pt idx="139">
                  <c:v>94.491900000000001</c:v>
                </c:pt>
                <c:pt idx="140">
                  <c:v>94.420199999999994</c:v>
                </c:pt>
                <c:pt idx="141">
                  <c:v>94.345699999999994</c:v>
                </c:pt>
                <c:pt idx="142">
                  <c:v>94.271199999999993</c:v>
                </c:pt>
                <c:pt idx="143">
                  <c:v>94.196899999999999</c:v>
                </c:pt>
                <c:pt idx="144">
                  <c:v>94.12269999999998</c:v>
                </c:pt>
                <c:pt idx="145">
                  <c:v>94.048699999999997</c:v>
                </c:pt>
                <c:pt idx="146">
                  <c:v>93.971500000000006</c:v>
                </c:pt>
                <c:pt idx="147">
                  <c:v>93.894499999999994</c:v>
                </c:pt>
                <c:pt idx="148">
                  <c:v>93.817599999999999</c:v>
                </c:pt>
                <c:pt idx="149">
                  <c:v>93.741</c:v>
                </c:pt>
                <c:pt idx="150">
                  <c:v>93.664599999999993</c:v>
                </c:pt>
                <c:pt idx="151">
                  <c:v>93.587100000000007</c:v>
                </c:pt>
                <c:pt idx="152">
                  <c:v>93.509799999999998</c:v>
                </c:pt>
                <c:pt idx="153">
                  <c:v>93.4328</c:v>
                </c:pt>
                <c:pt idx="154">
                  <c:v>93.35599999999998</c:v>
                </c:pt>
                <c:pt idx="155">
                  <c:v>93.279499999999999</c:v>
                </c:pt>
                <c:pt idx="156">
                  <c:v>93.200699999999998</c:v>
                </c:pt>
                <c:pt idx="157">
                  <c:v>93.122099999999946</c:v>
                </c:pt>
                <c:pt idx="158">
                  <c:v>93.043899999999994</c:v>
                </c:pt>
                <c:pt idx="159">
                  <c:v>92.965900000000005</c:v>
                </c:pt>
                <c:pt idx="160">
                  <c:v>92.888299999999987</c:v>
                </c:pt>
                <c:pt idx="161">
                  <c:v>92.808599999999998</c:v>
                </c:pt>
                <c:pt idx="162">
                  <c:v>92.729299999999995</c:v>
                </c:pt>
                <c:pt idx="163">
                  <c:v>92.650399999999976</c:v>
                </c:pt>
                <c:pt idx="164">
                  <c:v>92.571700000000007</c:v>
                </c:pt>
                <c:pt idx="165">
                  <c:v>92.493399999999994</c:v>
                </c:pt>
                <c:pt idx="166">
                  <c:v>92.413499999999999</c:v>
                </c:pt>
                <c:pt idx="167">
                  <c:v>92.333799999999997</c:v>
                </c:pt>
                <c:pt idx="168">
                  <c:v>92.254599999999996</c:v>
                </c:pt>
                <c:pt idx="169">
                  <c:v>92.175699999999978</c:v>
                </c:pt>
                <c:pt idx="170">
                  <c:v>92.097200000000001</c:v>
                </c:pt>
                <c:pt idx="171">
                  <c:v>92.017200000000003</c:v>
                </c:pt>
                <c:pt idx="172">
                  <c:v>91.937600000000003</c:v>
                </c:pt>
                <c:pt idx="173">
                  <c:v>91.858399999999946</c:v>
                </c:pt>
                <c:pt idx="174">
                  <c:v>91.779499999999999</c:v>
                </c:pt>
                <c:pt idx="175">
                  <c:v>91.701099999999997</c:v>
                </c:pt>
                <c:pt idx="176">
                  <c:v>91.62139999999998</c:v>
                </c:pt>
                <c:pt idx="177">
                  <c:v>91.542100000000005</c:v>
                </c:pt>
                <c:pt idx="178">
                  <c:v>91.463200000000001</c:v>
                </c:pt>
                <c:pt idx="179">
                  <c:v>91.384799999999998</c:v>
                </c:pt>
                <c:pt idx="180">
                  <c:v>91.306700000000006</c:v>
                </c:pt>
                <c:pt idx="181">
                  <c:v>91.227500000000006</c:v>
                </c:pt>
                <c:pt idx="182">
                  <c:v>91.14879999999998</c:v>
                </c:pt>
                <c:pt idx="183">
                  <c:v>91.070499999999996</c:v>
                </c:pt>
                <c:pt idx="184">
                  <c:v>90.992599999999996</c:v>
                </c:pt>
                <c:pt idx="185">
                  <c:v>90.915099999999995</c:v>
                </c:pt>
                <c:pt idx="186">
                  <c:v>90.836600000000004</c:v>
                </c:pt>
                <c:pt idx="187">
                  <c:v>90.758600000000001</c:v>
                </c:pt>
                <c:pt idx="188">
                  <c:v>90.680999999999997</c:v>
                </c:pt>
                <c:pt idx="189">
                  <c:v>90.603800000000007</c:v>
                </c:pt>
                <c:pt idx="190">
                  <c:v>90.527100000000004</c:v>
                </c:pt>
                <c:pt idx="191">
                  <c:v>90.4495</c:v>
                </c:pt>
                <c:pt idx="192">
                  <c:v>90.372399999999928</c:v>
                </c:pt>
                <c:pt idx="193">
                  <c:v>90.295699999999997</c:v>
                </c:pt>
                <c:pt idx="194">
                  <c:v>90.219499999999996</c:v>
                </c:pt>
                <c:pt idx="195">
                  <c:v>90.143699999999995</c:v>
                </c:pt>
                <c:pt idx="196">
                  <c:v>90.067099999999996</c:v>
                </c:pt>
                <c:pt idx="197">
                  <c:v>89.991</c:v>
                </c:pt>
                <c:pt idx="198">
                  <c:v>89.915300000000002</c:v>
                </c:pt>
                <c:pt idx="199">
                  <c:v>89.84</c:v>
                </c:pt>
                <c:pt idx="200">
                  <c:v>89.765199999999993</c:v>
                </c:pt>
                <c:pt idx="201">
                  <c:v>89.691500000000005</c:v>
                </c:pt>
                <c:pt idx="202">
                  <c:v>89.618200000000002</c:v>
                </c:pt>
                <c:pt idx="203">
                  <c:v>89.545299999999997</c:v>
                </c:pt>
                <c:pt idx="204">
                  <c:v>89.472899999999996</c:v>
                </c:pt>
                <c:pt idx="205">
                  <c:v>89.400899999999993</c:v>
                </c:pt>
                <c:pt idx="206">
                  <c:v>89.328299999999984</c:v>
                </c:pt>
                <c:pt idx="207">
                  <c:v>89.256</c:v>
                </c:pt>
                <c:pt idx="208">
                  <c:v>89.184200000000004</c:v>
                </c:pt>
                <c:pt idx="209">
                  <c:v>89.112899999999996</c:v>
                </c:pt>
                <c:pt idx="210">
                  <c:v>89.042000000000002</c:v>
                </c:pt>
                <c:pt idx="211">
                  <c:v>88.970500000000001</c:v>
                </c:pt>
                <c:pt idx="212">
                  <c:v>88.899500000000003</c:v>
                </c:pt>
                <c:pt idx="213">
                  <c:v>88.828999999999979</c:v>
                </c:pt>
                <c:pt idx="214">
                  <c:v>88.758799999999979</c:v>
                </c:pt>
                <c:pt idx="215">
                  <c:v>88.689099999999996</c:v>
                </c:pt>
                <c:pt idx="216">
                  <c:v>88.618899999999996</c:v>
                </c:pt>
                <c:pt idx="217">
                  <c:v>88.549099999999996</c:v>
                </c:pt>
                <c:pt idx="218">
                  <c:v>88.479699999999994</c:v>
                </c:pt>
                <c:pt idx="219">
                  <c:v>88.410700000000006</c:v>
                </c:pt>
                <c:pt idx="220">
                  <c:v>88.342200000000005</c:v>
                </c:pt>
                <c:pt idx="221">
                  <c:v>88.273200000000003</c:v>
                </c:pt>
                <c:pt idx="222">
                  <c:v>88.204700000000003</c:v>
                </c:pt>
                <c:pt idx="223">
                  <c:v>88.136600000000001</c:v>
                </c:pt>
                <c:pt idx="224">
                  <c:v>88.069000000000003</c:v>
                </c:pt>
                <c:pt idx="225">
                  <c:v>88.001800000000003</c:v>
                </c:pt>
                <c:pt idx="226">
                  <c:v>87.934100000000001</c:v>
                </c:pt>
                <c:pt idx="227">
                  <c:v>87.866799999999998</c:v>
                </c:pt>
                <c:pt idx="228">
                  <c:v>87.8</c:v>
                </c:pt>
                <c:pt idx="229">
                  <c:v>87.733599999999996</c:v>
                </c:pt>
                <c:pt idx="230">
                  <c:v>87.667699999999996</c:v>
                </c:pt>
                <c:pt idx="231">
                  <c:v>87.601299999999995</c:v>
                </c:pt>
                <c:pt idx="232">
                  <c:v>87.535300000000007</c:v>
                </c:pt>
                <c:pt idx="233">
                  <c:v>87.469800000000006</c:v>
                </c:pt>
                <c:pt idx="234">
                  <c:v>87.404600000000002</c:v>
                </c:pt>
                <c:pt idx="235">
                  <c:v>87.3399</c:v>
                </c:pt>
                <c:pt idx="236">
                  <c:v>87.274900000000002</c:v>
                </c:pt>
                <c:pt idx="237">
                  <c:v>87.210300000000004</c:v>
                </c:pt>
                <c:pt idx="238">
                  <c:v>87.146100000000004</c:v>
                </c:pt>
                <c:pt idx="239">
                  <c:v>87.082299999999975</c:v>
                </c:pt>
                <c:pt idx="240">
                  <c:v>87.018900000000002</c:v>
                </c:pt>
                <c:pt idx="241">
                  <c:v>86.955100000000002</c:v>
                </c:pt>
                <c:pt idx="242">
                  <c:v>86.891800000000003</c:v>
                </c:pt>
                <c:pt idx="243">
                  <c:v>86.828899999999976</c:v>
                </c:pt>
                <c:pt idx="244">
                  <c:v>86.766400000000004</c:v>
                </c:pt>
                <c:pt idx="245">
                  <c:v>86.704300000000003</c:v>
                </c:pt>
                <c:pt idx="246">
                  <c:v>86.642499999999998</c:v>
                </c:pt>
                <c:pt idx="247">
                  <c:v>86.581000000000003</c:v>
                </c:pt>
                <c:pt idx="248">
                  <c:v>86.52</c:v>
                </c:pt>
                <c:pt idx="249">
                  <c:v>86.459400000000002</c:v>
                </c:pt>
                <c:pt idx="250">
                  <c:v>86.399199999999993</c:v>
                </c:pt>
                <c:pt idx="251">
                  <c:v>86.339299999999994</c:v>
                </c:pt>
                <c:pt idx="252">
                  <c:v>86.279700000000005</c:v>
                </c:pt>
                <c:pt idx="253">
                  <c:v>86.220600000000005</c:v>
                </c:pt>
                <c:pt idx="254">
                  <c:v>86.161799999999999</c:v>
                </c:pt>
                <c:pt idx="255">
                  <c:v>86.103399999999979</c:v>
                </c:pt>
                <c:pt idx="256">
                  <c:v>86.044700000000006</c:v>
                </c:pt>
                <c:pt idx="257">
                  <c:v>85.986400000000003</c:v>
                </c:pt>
                <c:pt idx="258">
                  <c:v>85.9285</c:v>
                </c:pt>
                <c:pt idx="259">
                  <c:v>85.870999999999995</c:v>
                </c:pt>
                <c:pt idx="260">
                  <c:v>85.813800000000001</c:v>
                </c:pt>
                <c:pt idx="261">
                  <c:v>85.756399999999999</c:v>
                </c:pt>
                <c:pt idx="262">
                  <c:v>85.699299999999994</c:v>
                </c:pt>
                <c:pt idx="263">
                  <c:v>85.642600000000002</c:v>
                </c:pt>
                <c:pt idx="264">
                  <c:v>85.586200000000005</c:v>
                </c:pt>
                <c:pt idx="265">
                  <c:v>85.530199999999994</c:v>
                </c:pt>
                <c:pt idx="266">
                  <c:v>85.474000000000004</c:v>
                </c:pt>
                <c:pt idx="267">
                  <c:v>85.418199999999999</c:v>
                </c:pt>
                <c:pt idx="268">
                  <c:v>85.362699999999975</c:v>
                </c:pt>
                <c:pt idx="269">
                  <c:v>85.307500000000005</c:v>
                </c:pt>
                <c:pt idx="270">
                  <c:v>85.252799999999979</c:v>
                </c:pt>
                <c:pt idx="271">
                  <c:v>85.197800000000001</c:v>
                </c:pt>
                <c:pt idx="272">
                  <c:v>85.143199999999993</c:v>
                </c:pt>
                <c:pt idx="273">
                  <c:v>85.088899999999995</c:v>
                </c:pt>
                <c:pt idx="274">
                  <c:v>85.034999999999997</c:v>
                </c:pt>
                <c:pt idx="275">
                  <c:v>84.981399999999994</c:v>
                </c:pt>
                <c:pt idx="276">
                  <c:v>84.927599999999998</c:v>
                </c:pt>
                <c:pt idx="277">
                  <c:v>84.874200000000002</c:v>
                </c:pt>
                <c:pt idx="278">
                  <c:v>84.821100000000001</c:v>
                </c:pt>
                <c:pt idx="279">
                  <c:v>84.768299999999996</c:v>
                </c:pt>
                <c:pt idx="280">
                  <c:v>84.715900000000005</c:v>
                </c:pt>
                <c:pt idx="281">
                  <c:v>84.663300000000007</c:v>
                </c:pt>
                <c:pt idx="282">
                  <c:v>84.611000000000004</c:v>
                </c:pt>
                <c:pt idx="283">
                  <c:v>84.559100000000001</c:v>
                </c:pt>
                <c:pt idx="284">
                  <c:v>84.507499999999993</c:v>
                </c:pt>
                <c:pt idx="285">
                  <c:v>84.456199999999995</c:v>
                </c:pt>
                <c:pt idx="286">
                  <c:v>84.404799999999994</c:v>
                </c:pt>
                <c:pt idx="287">
                  <c:v>84.3536</c:v>
                </c:pt>
                <c:pt idx="288">
                  <c:v>84.302799999999976</c:v>
                </c:pt>
                <c:pt idx="289">
                  <c:v>84.252300000000005</c:v>
                </c:pt>
                <c:pt idx="290">
                  <c:v>84.202200000000005</c:v>
                </c:pt>
                <c:pt idx="291">
                  <c:v>84.151899999999998</c:v>
                </c:pt>
                <c:pt idx="292">
                  <c:v>84.101999999999975</c:v>
                </c:pt>
                <c:pt idx="293">
                  <c:v>84.052400000000006</c:v>
                </c:pt>
                <c:pt idx="294">
                  <c:v>84.003100000000003</c:v>
                </c:pt>
                <c:pt idx="295">
                  <c:v>83.954099999999997</c:v>
                </c:pt>
                <c:pt idx="296">
                  <c:v>83.904799999999994</c:v>
                </c:pt>
                <c:pt idx="297">
                  <c:v>83.855900000000005</c:v>
                </c:pt>
                <c:pt idx="298">
                  <c:v>83.807299999999998</c:v>
                </c:pt>
                <c:pt idx="299">
                  <c:v>83.759</c:v>
                </c:pt>
                <c:pt idx="300">
                  <c:v>83.710999999999999</c:v>
                </c:pt>
                <c:pt idx="301">
                  <c:v>83.663899999999998</c:v>
                </c:pt>
                <c:pt idx="302">
                  <c:v>83.617099999999994</c:v>
                </c:pt>
                <c:pt idx="303">
                  <c:v>83.570599999999999</c:v>
                </c:pt>
                <c:pt idx="304">
                  <c:v>83.5244</c:v>
                </c:pt>
                <c:pt idx="305">
                  <c:v>83.478499999999997</c:v>
                </c:pt>
                <c:pt idx="306">
                  <c:v>83.432500000000005</c:v>
                </c:pt>
                <c:pt idx="307">
                  <c:v>83.386700000000005</c:v>
                </c:pt>
                <c:pt idx="308">
                  <c:v>83.341200000000001</c:v>
                </c:pt>
                <c:pt idx="309">
                  <c:v>83.296099999999996</c:v>
                </c:pt>
                <c:pt idx="310">
                  <c:v>83.251199999999997</c:v>
                </c:pt>
                <c:pt idx="311">
                  <c:v>83.206199999999995</c:v>
                </c:pt>
                <c:pt idx="312">
                  <c:v>83.1614</c:v>
                </c:pt>
                <c:pt idx="313">
                  <c:v>83.117000000000004</c:v>
                </c:pt>
                <c:pt idx="314">
                  <c:v>83.07279999999993</c:v>
                </c:pt>
                <c:pt idx="315">
                  <c:v>83.028899999999979</c:v>
                </c:pt>
                <c:pt idx="316">
                  <c:v>82.984899999999996</c:v>
                </c:pt>
                <c:pt idx="317">
                  <c:v>82.941100000000006</c:v>
                </c:pt>
                <c:pt idx="318">
                  <c:v>82.8977</c:v>
                </c:pt>
                <c:pt idx="319">
                  <c:v>82.854399999999998</c:v>
                </c:pt>
                <c:pt idx="320">
                  <c:v>82.811499999999995</c:v>
                </c:pt>
                <c:pt idx="321">
                  <c:v>82.7684</c:v>
                </c:pt>
                <c:pt idx="322">
                  <c:v>82.7256</c:v>
                </c:pt>
                <c:pt idx="323">
                  <c:v>82.683099999999996</c:v>
                </c:pt>
                <c:pt idx="324">
                  <c:v>82.640799999999999</c:v>
                </c:pt>
                <c:pt idx="325">
                  <c:v>82.598799999999997</c:v>
                </c:pt>
                <c:pt idx="326">
                  <c:v>82.556700000000006</c:v>
                </c:pt>
                <c:pt idx="327">
                  <c:v>82.514899999999997</c:v>
                </c:pt>
                <c:pt idx="328">
                  <c:v>82.473299999999995</c:v>
                </c:pt>
                <c:pt idx="329">
                  <c:v>82.432000000000002</c:v>
                </c:pt>
                <c:pt idx="330">
                  <c:v>82.390900000000002</c:v>
                </c:pt>
                <c:pt idx="331">
                  <c:v>82.349699999999999</c:v>
                </c:pt>
                <c:pt idx="332">
                  <c:v>82.308800000000005</c:v>
                </c:pt>
                <c:pt idx="333">
                  <c:v>82.268100000000004</c:v>
                </c:pt>
                <c:pt idx="334">
                  <c:v>82.227599999999995</c:v>
                </c:pt>
                <c:pt idx="335">
                  <c:v>82.187399999999997</c:v>
                </c:pt>
                <c:pt idx="336">
                  <c:v>82.147099999999995</c:v>
                </c:pt>
                <c:pt idx="337">
                  <c:v>82.107100000000003</c:v>
                </c:pt>
                <c:pt idx="338">
                  <c:v>82.067300000000003</c:v>
                </c:pt>
                <c:pt idx="339">
                  <c:v>82.027799999999999</c:v>
                </c:pt>
                <c:pt idx="340">
                  <c:v>81.988500000000002</c:v>
                </c:pt>
                <c:pt idx="341">
                  <c:v>81.949100000000001</c:v>
                </c:pt>
                <c:pt idx="342">
                  <c:v>81.909899999999993</c:v>
                </c:pt>
                <c:pt idx="343">
                  <c:v>81.870999999999995</c:v>
                </c:pt>
                <c:pt idx="344">
                  <c:v>81.832299999999975</c:v>
                </c:pt>
                <c:pt idx="345">
                  <c:v>81.793899999999994</c:v>
                </c:pt>
                <c:pt idx="346">
                  <c:v>81.755300000000005</c:v>
                </c:pt>
                <c:pt idx="347">
                  <c:v>81.717100000000002</c:v>
                </c:pt>
                <c:pt idx="348">
                  <c:v>81.678999999999945</c:v>
                </c:pt>
                <c:pt idx="349">
                  <c:v>81.641199999999998</c:v>
                </c:pt>
                <c:pt idx="350">
                  <c:v>81.6036</c:v>
                </c:pt>
                <c:pt idx="351">
                  <c:v>81.565899999999999</c:v>
                </c:pt>
                <c:pt idx="352">
                  <c:v>81.52849999999998</c:v>
                </c:pt>
                <c:pt idx="353">
                  <c:v>81.491200000000006</c:v>
                </c:pt>
                <c:pt idx="354">
                  <c:v>81.454300000000003</c:v>
                </c:pt>
                <c:pt idx="355">
                  <c:v>81.417500000000004</c:v>
                </c:pt>
                <c:pt idx="356">
                  <c:v>81.380600000000001</c:v>
                </c:pt>
                <c:pt idx="357">
                  <c:v>81.343999999999994</c:v>
                </c:pt>
                <c:pt idx="358">
                  <c:v>81.307599999999994</c:v>
                </c:pt>
                <c:pt idx="359">
                  <c:v>81.2714</c:v>
                </c:pt>
                <c:pt idx="360">
                  <c:v>81.235500000000002</c:v>
                </c:pt>
                <c:pt idx="361">
                  <c:v>81.199399999999997</c:v>
                </c:pt>
                <c:pt idx="362">
                  <c:v>81.163499999999999</c:v>
                </c:pt>
                <c:pt idx="363">
                  <c:v>81.127899999999997</c:v>
                </c:pt>
                <c:pt idx="364">
                  <c:v>81.092399999999998</c:v>
                </c:pt>
                <c:pt idx="365">
                  <c:v>81.057199999999995</c:v>
                </c:pt>
                <c:pt idx="366">
                  <c:v>81.021900000000002</c:v>
                </c:pt>
                <c:pt idx="367">
                  <c:v>80.986900000000006</c:v>
                </c:pt>
                <c:pt idx="368">
                  <c:v>80.951999999999998</c:v>
                </c:pt>
                <c:pt idx="369">
                  <c:v>80.917400000000001</c:v>
                </c:pt>
                <c:pt idx="370">
                  <c:v>80.882900000000006</c:v>
                </c:pt>
                <c:pt idx="371">
                  <c:v>80.848399999999998</c:v>
                </c:pt>
                <c:pt idx="372">
                  <c:v>80.814099999999996</c:v>
                </c:pt>
                <c:pt idx="373">
                  <c:v>80.78</c:v>
                </c:pt>
                <c:pt idx="374">
                  <c:v>80.746099999999998</c:v>
                </c:pt>
                <c:pt idx="375">
                  <c:v>80.712400000000002</c:v>
                </c:pt>
                <c:pt idx="376">
                  <c:v>80.678599999999946</c:v>
                </c:pt>
                <c:pt idx="377">
                  <c:v>80.644999999999996</c:v>
                </c:pt>
                <c:pt idx="378">
                  <c:v>80.611699999999999</c:v>
                </c:pt>
                <c:pt idx="379">
                  <c:v>80.578500000000005</c:v>
                </c:pt>
                <c:pt idx="380">
                  <c:v>80.545500000000004</c:v>
                </c:pt>
                <c:pt idx="381">
                  <c:v>80.512500000000003</c:v>
                </c:pt>
                <c:pt idx="382">
                  <c:v>80.479600000000005</c:v>
                </c:pt>
                <c:pt idx="383">
                  <c:v>80.446899999999999</c:v>
                </c:pt>
                <c:pt idx="384">
                  <c:v>80.414400000000001</c:v>
                </c:pt>
                <c:pt idx="385">
                  <c:v>80.38209999999998</c:v>
                </c:pt>
                <c:pt idx="386">
                  <c:v>80.349800000000002</c:v>
                </c:pt>
                <c:pt idx="387">
                  <c:v>80.317700000000002</c:v>
                </c:pt>
                <c:pt idx="388">
                  <c:v>80.285700000000006</c:v>
                </c:pt>
                <c:pt idx="389">
                  <c:v>80.254000000000005</c:v>
                </c:pt>
                <c:pt idx="390">
                  <c:v>80.222399999999979</c:v>
                </c:pt>
                <c:pt idx="391">
                  <c:v>80.190799999999996</c:v>
                </c:pt>
                <c:pt idx="392">
                  <c:v>80.159299999999973</c:v>
                </c:pt>
                <c:pt idx="393">
                  <c:v>80.127999999999986</c:v>
                </c:pt>
                <c:pt idx="394">
                  <c:v>80.096900000000005</c:v>
                </c:pt>
                <c:pt idx="395">
                  <c:v>80.066000000000003</c:v>
                </c:pt>
                <c:pt idx="396">
                  <c:v>80.034999999999997</c:v>
                </c:pt>
                <c:pt idx="397">
                  <c:v>80.004300000000001</c:v>
                </c:pt>
                <c:pt idx="398">
                  <c:v>79.973699999999994</c:v>
                </c:pt>
                <c:pt idx="399">
                  <c:v>79.943200000000004</c:v>
                </c:pt>
                <c:pt idx="400">
                  <c:v>79.912999999999997</c:v>
                </c:pt>
                <c:pt idx="401">
                  <c:v>79.883300000000006</c:v>
                </c:pt>
                <c:pt idx="402">
                  <c:v>79.853800000000007</c:v>
                </c:pt>
                <c:pt idx="403">
                  <c:v>79.8245</c:v>
                </c:pt>
                <c:pt idx="404">
                  <c:v>79.795400000000001</c:v>
                </c:pt>
                <c:pt idx="405">
                  <c:v>79.766400000000004</c:v>
                </c:pt>
                <c:pt idx="406">
                  <c:v>79.737399999999994</c:v>
                </c:pt>
                <c:pt idx="407">
                  <c:v>79.708500000000001</c:v>
                </c:pt>
                <c:pt idx="408">
                  <c:v>79.679799999999929</c:v>
                </c:pt>
                <c:pt idx="409">
                  <c:v>79.651300000000006</c:v>
                </c:pt>
                <c:pt idx="410">
                  <c:v>79.62289999999993</c:v>
                </c:pt>
                <c:pt idx="411">
                  <c:v>79.594499999999996</c:v>
                </c:pt>
                <c:pt idx="412">
                  <c:v>79.566299999999998</c:v>
                </c:pt>
                <c:pt idx="413">
                  <c:v>79.538200000000003</c:v>
                </c:pt>
                <c:pt idx="414">
                  <c:v>79.510300000000001</c:v>
                </c:pt>
                <c:pt idx="415">
                  <c:v>79.482500000000002</c:v>
                </c:pt>
                <c:pt idx="416">
                  <c:v>79.454700000000003</c:v>
                </c:pt>
                <c:pt idx="417">
                  <c:v>79.427000000000007</c:v>
                </c:pt>
                <c:pt idx="418">
                  <c:v>79.399500000000003</c:v>
                </c:pt>
                <c:pt idx="419">
                  <c:v>79.372099999999946</c:v>
                </c:pt>
                <c:pt idx="420">
                  <c:v>79.344899999999996</c:v>
                </c:pt>
                <c:pt idx="421">
                  <c:v>79.317700000000002</c:v>
                </c:pt>
                <c:pt idx="422">
                  <c:v>79.290599999999998</c:v>
                </c:pt>
                <c:pt idx="423">
                  <c:v>79.263599999999997</c:v>
                </c:pt>
                <c:pt idx="424">
                  <c:v>79.236900000000006</c:v>
                </c:pt>
                <c:pt idx="425">
                  <c:v>79.2102</c:v>
                </c:pt>
                <c:pt idx="426">
                  <c:v>79.183499999999995</c:v>
                </c:pt>
                <c:pt idx="427">
                  <c:v>79.156999999999996</c:v>
                </c:pt>
                <c:pt idx="428">
                  <c:v>79.130600000000001</c:v>
                </c:pt>
                <c:pt idx="429">
                  <c:v>79.104399999999998</c:v>
                </c:pt>
                <c:pt idx="430">
                  <c:v>79.078299999999984</c:v>
                </c:pt>
                <c:pt idx="431">
                  <c:v>79.052099999999996</c:v>
                </c:pt>
                <c:pt idx="432">
                  <c:v>79.0261</c:v>
                </c:pt>
                <c:pt idx="433">
                  <c:v>79.000299999999996</c:v>
                </c:pt>
                <c:pt idx="434">
                  <c:v>78.974500000000006</c:v>
                </c:pt>
                <c:pt idx="435">
                  <c:v>78.948999999999998</c:v>
                </c:pt>
                <c:pt idx="436">
                  <c:v>78.923299999999998</c:v>
                </c:pt>
                <c:pt idx="437">
                  <c:v>78.897900000000007</c:v>
                </c:pt>
                <c:pt idx="438">
                  <c:v>78.872499999999945</c:v>
                </c:pt>
                <c:pt idx="439">
                  <c:v>78.847300000000004</c:v>
                </c:pt>
                <c:pt idx="440">
                  <c:v>78.822299999999984</c:v>
                </c:pt>
                <c:pt idx="441">
                  <c:v>78.797200000000004</c:v>
                </c:pt>
                <c:pt idx="442">
                  <c:v>78.772199999999998</c:v>
                </c:pt>
                <c:pt idx="443">
                  <c:v>78.747399999999999</c:v>
                </c:pt>
                <c:pt idx="444">
                  <c:v>78.722800000000007</c:v>
                </c:pt>
                <c:pt idx="445">
                  <c:v>78.6982</c:v>
                </c:pt>
                <c:pt idx="446">
                  <c:v>78.673699999999982</c:v>
                </c:pt>
                <c:pt idx="447">
                  <c:v>78.649199999999993</c:v>
                </c:pt>
                <c:pt idx="448">
                  <c:v>78.624999999999986</c:v>
                </c:pt>
                <c:pt idx="449">
                  <c:v>78.600800000000007</c:v>
                </c:pt>
                <c:pt idx="450">
                  <c:v>78.576800000000006</c:v>
                </c:pt>
                <c:pt idx="451">
                  <c:v>78.552699999999973</c:v>
                </c:pt>
                <c:pt idx="452">
                  <c:v>78.528699999999986</c:v>
                </c:pt>
                <c:pt idx="453">
                  <c:v>78.504900000000006</c:v>
                </c:pt>
                <c:pt idx="454">
                  <c:v>78.481200000000001</c:v>
                </c:pt>
                <c:pt idx="455">
                  <c:v>78.457599999999999</c:v>
                </c:pt>
                <c:pt idx="456">
                  <c:v>78.433999999999997</c:v>
                </c:pt>
                <c:pt idx="457">
                  <c:v>78.410499999999999</c:v>
                </c:pt>
                <c:pt idx="458">
                  <c:v>78.387100000000004</c:v>
                </c:pt>
                <c:pt idx="459">
                  <c:v>78.363900000000001</c:v>
                </c:pt>
                <c:pt idx="460">
                  <c:v>78.340800000000002</c:v>
                </c:pt>
                <c:pt idx="461">
                  <c:v>78.317700000000002</c:v>
                </c:pt>
                <c:pt idx="462">
                  <c:v>78.294700000000006</c:v>
                </c:pt>
                <c:pt idx="463">
                  <c:v>78.271799999999999</c:v>
                </c:pt>
                <c:pt idx="464">
                  <c:v>78.249099999999999</c:v>
                </c:pt>
                <c:pt idx="465">
                  <c:v>78.226500000000001</c:v>
                </c:pt>
                <c:pt idx="466">
                  <c:v>78.203800000000001</c:v>
                </c:pt>
                <c:pt idx="467">
                  <c:v>78.181200000000004</c:v>
                </c:pt>
                <c:pt idx="468">
                  <c:v>78.158699999999982</c:v>
                </c:pt>
                <c:pt idx="469">
                  <c:v>78.136399999999981</c:v>
                </c:pt>
                <c:pt idx="470">
                  <c:v>78.114199999999997</c:v>
                </c:pt>
                <c:pt idx="471">
                  <c:v>78.091999999999999</c:v>
                </c:pt>
                <c:pt idx="472">
                  <c:v>78.069900000000004</c:v>
                </c:pt>
                <c:pt idx="473">
                  <c:v>78.048000000000002</c:v>
                </c:pt>
                <c:pt idx="474">
                  <c:v>78.026200000000003</c:v>
                </c:pt>
                <c:pt idx="475">
                  <c:v>78.004499999999993</c:v>
                </c:pt>
                <c:pt idx="476">
                  <c:v>77.982600000000005</c:v>
                </c:pt>
                <c:pt idx="477">
                  <c:v>77.960899999999995</c:v>
                </c:pt>
                <c:pt idx="478">
                  <c:v>77.939300000000003</c:v>
                </c:pt>
                <c:pt idx="479">
                  <c:v>77.9178</c:v>
                </c:pt>
                <c:pt idx="480">
                  <c:v>77.8964</c:v>
                </c:pt>
                <c:pt idx="481">
                  <c:v>77.875099999999946</c:v>
                </c:pt>
                <c:pt idx="482">
                  <c:v>77.853800000000007</c:v>
                </c:pt>
                <c:pt idx="483">
                  <c:v>77.832699999999974</c:v>
                </c:pt>
                <c:pt idx="484">
                  <c:v>77.811700000000002</c:v>
                </c:pt>
                <c:pt idx="485">
                  <c:v>77.790800000000004</c:v>
                </c:pt>
                <c:pt idx="486">
                  <c:v>77.769800000000004</c:v>
                </c:pt>
                <c:pt idx="487">
                  <c:v>77.748999999999995</c:v>
                </c:pt>
                <c:pt idx="488">
                  <c:v>77.728200000000001</c:v>
                </c:pt>
                <c:pt idx="489">
                  <c:v>77.707599999999999</c:v>
                </c:pt>
                <c:pt idx="490">
                  <c:v>77.687100000000001</c:v>
                </c:pt>
                <c:pt idx="491">
                  <c:v>77.666499999999999</c:v>
                </c:pt>
                <c:pt idx="492">
                  <c:v>77.646100000000004</c:v>
                </c:pt>
                <c:pt idx="493">
                  <c:v>77.625699999999981</c:v>
                </c:pt>
                <c:pt idx="494">
                  <c:v>77.605500000000006</c:v>
                </c:pt>
                <c:pt idx="495">
                  <c:v>77.585400000000007</c:v>
                </c:pt>
                <c:pt idx="496">
                  <c:v>77.565200000000004</c:v>
                </c:pt>
                <c:pt idx="497">
                  <c:v>77.545199999999994</c:v>
                </c:pt>
                <c:pt idx="498">
                  <c:v>77.525299999999973</c:v>
                </c:pt>
                <c:pt idx="499">
                  <c:v>77.505499999999998</c:v>
                </c:pt>
                <c:pt idx="500">
                  <c:v>77.485699999999994</c:v>
                </c:pt>
                <c:pt idx="501">
                  <c:v>77.466300000000004</c:v>
                </c:pt>
                <c:pt idx="502">
                  <c:v>77.447000000000003</c:v>
                </c:pt>
                <c:pt idx="503">
                  <c:v>77.427700000000002</c:v>
                </c:pt>
                <c:pt idx="504">
                  <c:v>77.408600000000007</c:v>
                </c:pt>
                <c:pt idx="505">
                  <c:v>77.389499999999998</c:v>
                </c:pt>
                <c:pt idx="506">
                  <c:v>77.370399999999975</c:v>
                </c:pt>
                <c:pt idx="507">
                  <c:v>77.351399999999998</c:v>
                </c:pt>
                <c:pt idx="508">
                  <c:v>77.332499999999996</c:v>
                </c:pt>
                <c:pt idx="509">
                  <c:v>77.313699999999997</c:v>
                </c:pt>
                <c:pt idx="510">
                  <c:v>77.295000000000002</c:v>
                </c:pt>
                <c:pt idx="511">
                  <c:v>77.276300000000006</c:v>
                </c:pt>
                <c:pt idx="512">
                  <c:v>77.2577</c:v>
                </c:pt>
                <c:pt idx="513">
                  <c:v>77.239099999999993</c:v>
                </c:pt>
                <c:pt idx="514">
                  <c:v>77.220699999999994</c:v>
                </c:pt>
                <c:pt idx="515">
                  <c:v>77.202299999999994</c:v>
                </c:pt>
                <c:pt idx="516">
                  <c:v>77.183999999999997</c:v>
                </c:pt>
                <c:pt idx="517">
                  <c:v>77.165699999999987</c:v>
                </c:pt>
                <c:pt idx="518">
                  <c:v>77.147499999999994</c:v>
                </c:pt>
                <c:pt idx="519">
                  <c:v>77.129399999999976</c:v>
                </c:pt>
                <c:pt idx="520">
                  <c:v>77.111500000000007</c:v>
                </c:pt>
                <c:pt idx="521">
                  <c:v>77.093400000000003</c:v>
                </c:pt>
                <c:pt idx="522">
                  <c:v>77.075500000000005</c:v>
                </c:pt>
                <c:pt idx="523">
                  <c:v>77.057699999999997</c:v>
                </c:pt>
                <c:pt idx="524">
                  <c:v>77.040000000000006</c:v>
                </c:pt>
                <c:pt idx="525">
                  <c:v>77.022299999999973</c:v>
                </c:pt>
                <c:pt idx="526">
                  <c:v>77.004599999999996</c:v>
                </c:pt>
                <c:pt idx="527">
                  <c:v>76.986999999999995</c:v>
                </c:pt>
                <c:pt idx="528">
                  <c:v>76.969499999999996</c:v>
                </c:pt>
                <c:pt idx="529">
                  <c:v>76.952100000000002</c:v>
                </c:pt>
                <c:pt idx="530">
                  <c:v>76.934700000000007</c:v>
                </c:pt>
                <c:pt idx="531">
                  <c:v>76.917299999999997</c:v>
                </c:pt>
                <c:pt idx="532">
                  <c:v>76.900099999999995</c:v>
                </c:pt>
                <c:pt idx="533">
                  <c:v>76.882900000000006</c:v>
                </c:pt>
                <c:pt idx="534">
                  <c:v>76.865799999999979</c:v>
                </c:pt>
                <c:pt idx="535">
                  <c:v>76.848799999999997</c:v>
                </c:pt>
                <c:pt idx="536">
                  <c:v>76.831699999999998</c:v>
                </c:pt>
                <c:pt idx="537">
                  <c:v>76.814700000000002</c:v>
                </c:pt>
                <c:pt idx="538">
                  <c:v>76.797799999999995</c:v>
                </c:pt>
                <c:pt idx="539">
                  <c:v>76.781000000000006</c:v>
                </c:pt>
                <c:pt idx="540">
                  <c:v>76.764300000000006</c:v>
                </c:pt>
                <c:pt idx="541">
                  <c:v>76.747600000000006</c:v>
                </c:pt>
                <c:pt idx="542">
                  <c:v>76.730999999999995</c:v>
                </c:pt>
                <c:pt idx="543">
                  <c:v>76.714399999999998</c:v>
                </c:pt>
                <c:pt idx="544">
                  <c:v>76.697999999999993</c:v>
                </c:pt>
                <c:pt idx="545">
                  <c:v>76.681600000000003</c:v>
                </c:pt>
                <c:pt idx="546">
                  <c:v>76.665099999999995</c:v>
                </c:pt>
                <c:pt idx="547">
                  <c:v>76.64879999999998</c:v>
                </c:pt>
                <c:pt idx="548">
                  <c:v>76.632499999999979</c:v>
                </c:pt>
                <c:pt idx="549">
                  <c:v>76.616200000000006</c:v>
                </c:pt>
                <c:pt idx="550">
                  <c:v>76.600099999999998</c:v>
                </c:pt>
                <c:pt idx="551">
                  <c:v>76.584000000000003</c:v>
                </c:pt>
                <c:pt idx="552">
                  <c:v>76.567899999999995</c:v>
                </c:pt>
                <c:pt idx="553">
                  <c:v>76.551900000000003</c:v>
                </c:pt>
                <c:pt idx="554">
                  <c:v>76.536000000000001</c:v>
                </c:pt>
                <c:pt idx="555">
                  <c:v>76.520200000000003</c:v>
                </c:pt>
                <c:pt idx="556">
                  <c:v>76.504300000000001</c:v>
                </c:pt>
                <c:pt idx="557">
                  <c:v>76.488600000000005</c:v>
                </c:pt>
                <c:pt idx="558">
                  <c:v>76.472899999999996</c:v>
                </c:pt>
                <c:pt idx="559">
                  <c:v>76.457300000000004</c:v>
                </c:pt>
                <c:pt idx="560">
                  <c:v>76.441699999999997</c:v>
                </c:pt>
                <c:pt idx="561">
                  <c:v>76.426199999999994</c:v>
                </c:pt>
                <c:pt idx="562">
                  <c:v>76.410700000000006</c:v>
                </c:pt>
                <c:pt idx="563">
                  <c:v>76.395300000000006</c:v>
                </c:pt>
                <c:pt idx="564">
                  <c:v>76.38</c:v>
                </c:pt>
                <c:pt idx="565">
                  <c:v>76.364699999999999</c:v>
                </c:pt>
                <c:pt idx="566">
                  <c:v>76.349400000000003</c:v>
                </c:pt>
                <c:pt idx="567">
                  <c:v>76.334199999999996</c:v>
                </c:pt>
                <c:pt idx="568">
                  <c:v>76.319100000000006</c:v>
                </c:pt>
                <c:pt idx="569">
                  <c:v>76.304000000000002</c:v>
                </c:pt>
                <c:pt idx="570">
                  <c:v>76.289000000000001</c:v>
                </c:pt>
                <c:pt idx="571">
                  <c:v>76.274000000000001</c:v>
                </c:pt>
                <c:pt idx="572">
                  <c:v>76.259100000000004</c:v>
                </c:pt>
                <c:pt idx="573">
                  <c:v>76.244200000000006</c:v>
                </c:pt>
                <c:pt idx="574">
                  <c:v>76.229399999999998</c:v>
                </c:pt>
                <c:pt idx="575">
                  <c:v>76.214699999999993</c:v>
                </c:pt>
                <c:pt idx="576">
                  <c:v>76.1999</c:v>
                </c:pt>
                <c:pt idx="577">
                  <c:v>76.185299999999984</c:v>
                </c:pt>
                <c:pt idx="578">
                  <c:v>76.170599999999979</c:v>
                </c:pt>
                <c:pt idx="579">
                  <c:v>76.156099999999995</c:v>
                </c:pt>
                <c:pt idx="580">
                  <c:v>76.141599999999997</c:v>
                </c:pt>
                <c:pt idx="581">
                  <c:v>76.127099999999999</c:v>
                </c:pt>
                <c:pt idx="582">
                  <c:v>76.112699999999975</c:v>
                </c:pt>
                <c:pt idx="583">
                  <c:v>76.098399999999998</c:v>
                </c:pt>
                <c:pt idx="584">
                  <c:v>76.084100000000007</c:v>
                </c:pt>
                <c:pt idx="585">
                  <c:v>76.069900000000004</c:v>
                </c:pt>
                <c:pt idx="586">
                  <c:v>76.055699999999973</c:v>
                </c:pt>
                <c:pt idx="587">
                  <c:v>76.041499999999999</c:v>
                </c:pt>
                <c:pt idx="588">
                  <c:v>76.0274</c:v>
                </c:pt>
                <c:pt idx="589">
                  <c:v>76.013300000000001</c:v>
                </c:pt>
                <c:pt idx="590">
                  <c:v>75.999300000000005</c:v>
                </c:pt>
                <c:pt idx="591">
                  <c:v>75.985299999999995</c:v>
                </c:pt>
                <c:pt idx="592">
                  <c:v>75.971400000000003</c:v>
                </c:pt>
                <c:pt idx="593">
                  <c:v>75.957499999999996</c:v>
                </c:pt>
                <c:pt idx="594">
                  <c:v>75.943600000000004</c:v>
                </c:pt>
                <c:pt idx="595">
                  <c:v>75.929900000000004</c:v>
                </c:pt>
                <c:pt idx="596">
                  <c:v>75.916200000000003</c:v>
                </c:pt>
                <c:pt idx="597">
                  <c:v>75.902500000000003</c:v>
                </c:pt>
                <c:pt idx="598">
                  <c:v>75.888900000000007</c:v>
                </c:pt>
                <c:pt idx="599">
                  <c:v>75.875399999999928</c:v>
                </c:pt>
                <c:pt idx="600">
                  <c:v>75.861900000000006</c:v>
                </c:pt>
                <c:pt idx="601">
                  <c:v>75.848500000000001</c:v>
                </c:pt>
                <c:pt idx="602">
                  <c:v>75.8352</c:v>
                </c:pt>
                <c:pt idx="603">
                  <c:v>75.821899999999999</c:v>
                </c:pt>
                <c:pt idx="604">
                  <c:v>75.808699999999973</c:v>
                </c:pt>
                <c:pt idx="605">
                  <c:v>75.795500000000004</c:v>
                </c:pt>
                <c:pt idx="606">
                  <c:v>75.782399999999996</c:v>
                </c:pt>
                <c:pt idx="607">
                  <c:v>75.769400000000005</c:v>
                </c:pt>
                <c:pt idx="608">
                  <c:v>75.756399999999999</c:v>
                </c:pt>
                <c:pt idx="609">
                  <c:v>75.743399999999994</c:v>
                </c:pt>
                <c:pt idx="610">
                  <c:v>75.730599999999995</c:v>
                </c:pt>
                <c:pt idx="611">
                  <c:v>75.717600000000004</c:v>
                </c:pt>
                <c:pt idx="612">
                  <c:v>75.704800000000006</c:v>
                </c:pt>
                <c:pt idx="613">
                  <c:v>75.691999999999993</c:v>
                </c:pt>
                <c:pt idx="614">
                  <c:v>75.679299999999984</c:v>
                </c:pt>
                <c:pt idx="615">
                  <c:v>75.666600000000003</c:v>
                </c:pt>
                <c:pt idx="616">
                  <c:v>75.653899999999979</c:v>
                </c:pt>
                <c:pt idx="617">
                  <c:v>75.641199999999998</c:v>
                </c:pt>
                <c:pt idx="618">
                  <c:v>75.628600000000006</c:v>
                </c:pt>
                <c:pt idx="619">
                  <c:v>75.616100000000003</c:v>
                </c:pt>
                <c:pt idx="620">
                  <c:v>75.6036</c:v>
                </c:pt>
                <c:pt idx="621">
                  <c:v>75.591099999999997</c:v>
                </c:pt>
                <c:pt idx="622">
                  <c:v>75.578699999999984</c:v>
                </c:pt>
                <c:pt idx="623">
                  <c:v>75.566299999999998</c:v>
                </c:pt>
                <c:pt idx="624">
                  <c:v>75.554000000000002</c:v>
                </c:pt>
                <c:pt idx="625">
                  <c:v>75.541799999999995</c:v>
                </c:pt>
                <c:pt idx="626">
                  <c:v>75.529499999999999</c:v>
                </c:pt>
                <c:pt idx="627">
                  <c:v>75.517300000000006</c:v>
                </c:pt>
                <c:pt idx="628">
                  <c:v>75.505099999999999</c:v>
                </c:pt>
                <c:pt idx="629">
                  <c:v>75.492999999999995</c:v>
                </c:pt>
                <c:pt idx="630">
                  <c:v>75.480900000000005</c:v>
                </c:pt>
                <c:pt idx="631">
                  <c:v>75.468800000000002</c:v>
                </c:pt>
                <c:pt idx="632">
                  <c:v>75.456800000000001</c:v>
                </c:pt>
                <c:pt idx="633">
                  <c:v>75.444800000000001</c:v>
                </c:pt>
                <c:pt idx="634">
                  <c:v>75.432900000000004</c:v>
                </c:pt>
                <c:pt idx="635">
                  <c:v>75.421099999999996</c:v>
                </c:pt>
                <c:pt idx="636">
                  <c:v>75.409199999999998</c:v>
                </c:pt>
                <c:pt idx="637">
                  <c:v>75.397300000000001</c:v>
                </c:pt>
                <c:pt idx="638">
                  <c:v>75.385599999999997</c:v>
                </c:pt>
                <c:pt idx="639">
                  <c:v>75.373799999999946</c:v>
                </c:pt>
                <c:pt idx="640">
                  <c:v>75.362200000000001</c:v>
                </c:pt>
                <c:pt idx="641">
                  <c:v>75.350499999999997</c:v>
                </c:pt>
                <c:pt idx="642">
                  <c:v>75.338800000000006</c:v>
                </c:pt>
                <c:pt idx="643">
                  <c:v>75.327200000000005</c:v>
                </c:pt>
                <c:pt idx="644">
                  <c:v>75.315700000000007</c:v>
                </c:pt>
                <c:pt idx="645">
                  <c:v>75.304199999999994</c:v>
                </c:pt>
                <c:pt idx="646">
                  <c:v>75.292699999999996</c:v>
                </c:pt>
                <c:pt idx="647">
                  <c:v>75.281199999999998</c:v>
                </c:pt>
                <c:pt idx="648">
                  <c:v>75.269900000000007</c:v>
                </c:pt>
                <c:pt idx="649">
                  <c:v>75.258499999999998</c:v>
                </c:pt>
                <c:pt idx="650">
                  <c:v>75.247200000000007</c:v>
                </c:pt>
                <c:pt idx="651">
                  <c:v>75.236000000000004</c:v>
                </c:pt>
                <c:pt idx="652">
                  <c:v>75.224699999999999</c:v>
                </c:pt>
                <c:pt idx="653">
                  <c:v>75.213499999999996</c:v>
                </c:pt>
                <c:pt idx="654">
                  <c:v>75.202399999999997</c:v>
                </c:pt>
                <c:pt idx="655">
                  <c:v>75.191299999999998</c:v>
                </c:pt>
                <c:pt idx="656">
                  <c:v>75.180199999999999</c:v>
                </c:pt>
                <c:pt idx="657">
                  <c:v>75.1691</c:v>
                </c:pt>
                <c:pt idx="658">
                  <c:v>75.158099999999976</c:v>
                </c:pt>
                <c:pt idx="659">
                  <c:v>75.147099999999995</c:v>
                </c:pt>
                <c:pt idx="660">
                  <c:v>75.136200000000002</c:v>
                </c:pt>
                <c:pt idx="661">
                  <c:v>75.125200000000007</c:v>
                </c:pt>
                <c:pt idx="662">
                  <c:v>75.1143</c:v>
                </c:pt>
                <c:pt idx="663">
                  <c:v>75.103499999999997</c:v>
                </c:pt>
                <c:pt idx="664">
                  <c:v>75.092699999999994</c:v>
                </c:pt>
                <c:pt idx="665">
                  <c:v>75.081900000000005</c:v>
                </c:pt>
                <c:pt idx="666">
                  <c:v>75.071100000000001</c:v>
                </c:pt>
                <c:pt idx="667">
                  <c:v>75.060400000000001</c:v>
                </c:pt>
                <c:pt idx="668">
                  <c:v>75.049800000000005</c:v>
                </c:pt>
                <c:pt idx="669">
                  <c:v>75.039100000000005</c:v>
                </c:pt>
                <c:pt idx="670">
                  <c:v>75.028599999999997</c:v>
                </c:pt>
                <c:pt idx="671">
                  <c:v>75.017899999999997</c:v>
                </c:pt>
                <c:pt idx="672">
                  <c:v>75.007400000000004</c:v>
                </c:pt>
                <c:pt idx="673">
                  <c:v>74.996899999999997</c:v>
                </c:pt>
                <c:pt idx="674">
                  <c:v>74.986400000000003</c:v>
                </c:pt>
                <c:pt idx="675">
                  <c:v>74.975899999999996</c:v>
                </c:pt>
                <c:pt idx="676">
                  <c:v>74.965500000000006</c:v>
                </c:pt>
                <c:pt idx="677">
                  <c:v>74.955100000000002</c:v>
                </c:pt>
                <c:pt idx="678">
                  <c:v>74.944800000000001</c:v>
                </c:pt>
                <c:pt idx="679">
                  <c:v>74.9345</c:v>
                </c:pt>
                <c:pt idx="680">
                  <c:v>74.924300000000002</c:v>
                </c:pt>
                <c:pt idx="681">
                  <c:v>74.914000000000001</c:v>
                </c:pt>
                <c:pt idx="682">
                  <c:v>74.903700000000001</c:v>
                </c:pt>
                <c:pt idx="683">
                  <c:v>74.893500000000003</c:v>
                </c:pt>
                <c:pt idx="684">
                  <c:v>74.88339999999998</c:v>
                </c:pt>
                <c:pt idx="685">
                  <c:v>74.873199999999997</c:v>
                </c:pt>
                <c:pt idx="686">
                  <c:v>74.863100000000003</c:v>
                </c:pt>
                <c:pt idx="687">
                  <c:v>74.85299999999998</c:v>
                </c:pt>
                <c:pt idx="688">
                  <c:v>74.843000000000004</c:v>
                </c:pt>
                <c:pt idx="689">
                  <c:v>74.832999999999998</c:v>
                </c:pt>
                <c:pt idx="690">
                  <c:v>74.823099999999997</c:v>
                </c:pt>
                <c:pt idx="691">
                  <c:v>74.813100000000006</c:v>
                </c:pt>
                <c:pt idx="692">
                  <c:v>74.803200000000004</c:v>
                </c:pt>
                <c:pt idx="693">
                  <c:v>74.793400000000005</c:v>
                </c:pt>
                <c:pt idx="694">
                  <c:v>74.783500000000004</c:v>
                </c:pt>
                <c:pt idx="695">
                  <c:v>74.77379999999998</c:v>
                </c:pt>
                <c:pt idx="696">
                  <c:v>74.763999999999996</c:v>
                </c:pt>
                <c:pt idx="697">
                  <c:v>74.754199999999997</c:v>
                </c:pt>
                <c:pt idx="698">
                  <c:v>74.744500000000002</c:v>
                </c:pt>
                <c:pt idx="699">
                  <c:v>74.734800000000007</c:v>
                </c:pt>
                <c:pt idx="700">
                  <c:v>74.725099999999998</c:v>
                </c:pt>
              </c:numCache>
            </c:numRef>
          </c:yVal>
          <c:smooth val="0"/>
        </c:ser>
        <c:ser>
          <c:idx val="2"/>
          <c:order val="3"/>
          <c:tx>
            <c:v>Al2O3/HfO2 (exp)</c:v>
          </c:tx>
          <c:spPr>
            <a:ln>
              <a:solidFill>
                <a:schemeClr val="accent2"/>
              </a:solidFill>
              <a:prstDash val="sysDot"/>
            </a:ln>
          </c:spPr>
          <c:marker>
            <c:symbol val="none"/>
          </c:marker>
          <c:xVal>
            <c:numRef>
              <c:f>'AJSi06-02'!$A$15:$A$103</c:f>
              <c:numCache>
                <c:formatCode>General</c:formatCode>
                <c:ptCount val="89"/>
                <c:pt idx="0">
                  <c:v>300</c:v>
                </c:pt>
                <c:pt idx="1">
                  <c:v>308</c:v>
                </c:pt>
                <c:pt idx="2">
                  <c:v>316</c:v>
                </c:pt>
                <c:pt idx="3">
                  <c:v>324</c:v>
                </c:pt>
                <c:pt idx="4">
                  <c:v>332</c:v>
                </c:pt>
                <c:pt idx="5">
                  <c:v>340</c:v>
                </c:pt>
                <c:pt idx="6">
                  <c:v>348</c:v>
                </c:pt>
                <c:pt idx="7">
                  <c:v>356</c:v>
                </c:pt>
                <c:pt idx="8">
                  <c:v>364</c:v>
                </c:pt>
                <c:pt idx="9">
                  <c:v>372</c:v>
                </c:pt>
                <c:pt idx="10">
                  <c:v>380</c:v>
                </c:pt>
                <c:pt idx="11">
                  <c:v>388</c:v>
                </c:pt>
                <c:pt idx="12">
                  <c:v>396</c:v>
                </c:pt>
                <c:pt idx="13">
                  <c:v>404</c:v>
                </c:pt>
                <c:pt idx="14">
                  <c:v>412</c:v>
                </c:pt>
                <c:pt idx="15">
                  <c:v>420</c:v>
                </c:pt>
                <c:pt idx="16">
                  <c:v>428</c:v>
                </c:pt>
                <c:pt idx="17">
                  <c:v>436</c:v>
                </c:pt>
                <c:pt idx="18">
                  <c:v>444</c:v>
                </c:pt>
                <c:pt idx="19">
                  <c:v>452</c:v>
                </c:pt>
                <c:pt idx="20">
                  <c:v>460</c:v>
                </c:pt>
                <c:pt idx="21">
                  <c:v>468</c:v>
                </c:pt>
                <c:pt idx="22">
                  <c:v>476</c:v>
                </c:pt>
                <c:pt idx="23">
                  <c:v>484</c:v>
                </c:pt>
                <c:pt idx="24">
                  <c:v>492</c:v>
                </c:pt>
                <c:pt idx="25">
                  <c:v>500</c:v>
                </c:pt>
                <c:pt idx="26">
                  <c:v>508</c:v>
                </c:pt>
                <c:pt idx="27">
                  <c:v>516</c:v>
                </c:pt>
                <c:pt idx="28">
                  <c:v>524</c:v>
                </c:pt>
                <c:pt idx="29">
                  <c:v>532</c:v>
                </c:pt>
                <c:pt idx="30">
                  <c:v>540</c:v>
                </c:pt>
                <c:pt idx="31">
                  <c:v>548</c:v>
                </c:pt>
                <c:pt idx="32">
                  <c:v>556</c:v>
                </c:pt>
                <c:pt idx="33">
                  <c:v>564</c:v>
                </c:pt>
                <c:pt idx="34">
                  <c:v>572</c:v>
                </c:pt>
                <c:pt idx="35">
                  <c:v>580</c:v>
                </c:pt>
                <c:pt idx="36">
                  <c:v>588</c:v>
                </c:pt>
                <c:pt idx="37">
                  <c:v>596</c:v>
                </c:pt>
                <c:pt idx="38">
                  <c:v>604</c:v>
                </c:pt>
                <c:pt idx="39">
                  <c:v>612</c:v>
                </c:pt>
                <c:pt idx="40">
                  <c:v>620</c:v>
                </c:pt>
                <c:pt idx="41">
                  <c:v>628</c:v>
                </c:pt>
                <c:pt idx="42">
                  <c:v>636</c:v>
                </c:pt>
                <c:pt idx="43">
                  <c:v>644</c:v>
                </c:pt>
                <c:pt idx="44">
                  <c:v>652</c:v>
                </c:pt>
                <c:pt idx="45">
                  <c:v>660</c:v>
                </c:pt>
                <c:pt idx="46">
                  <c:v>668</c:v>
                </c:pt>
                <c:pt idx="47">
                  <c:v>676</c:v>
                </c:pt>
                <c:pt idx="48">
                  <c:v>684</c:v>
                </c:pt>
                <c:pt idx="49">
                  <c:v>692</c:v>
                </c:pt>
                <c:pt idx="50">
                  <c:v>700</c:v>
                </c:pt>
                <c:pt idx="51">
                  <c:v>708</c:v>
                </c:pt>
                <c:pt idx="52">
                  <c:v>716</c:v>
                </c:pt>
                <c:pt idx="53">
                  <c:v>724</c:v>
                </c:pt>
                <c:pt idx="54">
                  <c:v>732</c:v>
                </c:pt>
                <c:pt idx="55">
                  <c:v>740</c:v>
                </c:pt>
                <c:pt idx="56">
                  <c:v>748</c:v>
                </c:pt>
                <c:pt idx="57">
                  <c:v>756</c:v>
                </c:pt>
                <c:pt idx="58">
                  <c:v>764</c:v>
                </c:pt>
                <c:pt idx="59">
                  <c:v>772</c:v>
                </c:pt>
                <c:pt idx="60">
                  <c:v>780</c:v>
                </c:pt>
                <c:pt idx="61">
                  <c:v>788</c:v>
                </c:pt>
                <c:pt idx="62">
                  <c:v>796</c:v>
                </c:pt>
                <c:pt idx="63">
                  <c:v>804</c:v>
                </c:pt>
                <c:pt idx="64">
                  <c:v>812</c:v>
                </c:pt>
                <c:pt idx="65">
                  <c:v>820</c:v>
                </c:pt>
                <c:pt idx="66">
                  <c:v>828</c:v>
                </c:pt>
                <c:pt idx="67">
                  <c:v>836</c:v>
                </c:pt>
                <c:pt idx="68">
                  <c:v>844</c:v>
                </c:pt>
                <c:pt idx="69">
                  <c:v>852</c:v>
                </c:pt>
                <c:pt idx="70">
                  <c:v>860</c:v>
                </c:pt>
                <c:pt idx="71">
                  <c:v>868</c:v>
                </c:pt>
                <c:pt idx="72">
                  <c:v>876</c:v>
                </c:pt>
                <c:pt idx="73">
                  <c:v>884</c:v>
                </c:pt>
                <c:pt idx="74">
                  <c:v>892</c:v>
                </c:pt>
                <c:pt idx="75">
                  <c:v>900</c:v>
                </c:pt>
                <c:pt idx="76">
                  <c:v>908</c:v>
                </c:pt>
                <c:pt idx="77">
                  <c:v>916</c:v>
                </c:pt>
                <c:pt idx="78">
                  <c:v>924</c:v>
                </c:pt>
                <c:pt idx="79">
                  <c:v>932</c:v>
                </c:pt>
                <c:pt idx="80">
                  <c:v>940</c:v>
                </c:pt>
                <c:pt idx="81">
                  <c:v>948</c:v>
                </c:pt>
                <c:pt idx="82">
                  <c:v>956</c:v>
                </c:pt>
                <c:pt idx="83">
                  <c:v>964</c:v>
                </c:pt>
                <c:pt idx="84">
                  <c:v>972</c:v>
                </c:pt>
                <c:pt idx="85">
                  <c:v>980</c:v>
                </c:pt>
                <c:pt idx="86">
                  <c:v>988</c:v>
                </c:pt>
                <c:pt idx="87">
                  <c:v>996</c:v>
                </c:pt>
                <c:pt idx="88">
                  <c:v>1004</c:v>
                </c:pt>
              </c:numCache>
            </c:numRef>
          </c:xVal>
          <c:yVal>
            <c:numRef>
              <c:f>'AJSi06-02'!$C$15:$C$103</c:f>
              <c:numCache>
                <c:formatCode>General</c:formatCode>
                <c:ptCount val="89"/>
                <c:pt idx="0">
                  <c:v>65.937404000000001</c:v>
                </c:pt>
                <c:pt idx="1">
                  <c:v>72.546771000000007</c:v>
                </c:pt>
                <c:pt idx="2">
                  <c:v>77.542302000000007</c:v>
                </c:pt>
                <c:pt idx="3">
                  <c:v>81.488246000000004</c:v>
                </c:pt>
                <c:pt idx="4">
                  <c:v>84.744794999999996</c:v>
                </c:pt>
                <c:pt idx="5">
                  <c:v>87.395838999999995</c:v>
                </c:pt>
                <c:pt idx="6">
                  <c:v>89.291977000000003</c:v>
                </c:pt>
                <c:pt idx="7">
                  <c:v>90.293019999999999</c:v>
                </c:pt>
                <c:pt idx="8">
                  <c:v>90.909976999999998</c:v>
                </c:pt>
                <c:pt idx="9">
                  <c:v>92.419871000000001</c:v>
                </c:pt>
                <c:pt idx="10">
                  <c:v>94.129360999999946</c:v>
                </c:pt>
                <c:pt idx="11">
                  <c:v>95.040430999999998</c:v>
                </c:pt>
                <c:pt idx="12">
                  <c:v>95.274384999999995</c:v>
                </c:pt>
                <c:pt idx="13">
                  <c:v>95.131448000000006</c:v>
                </c:pt>
                <c:pt idx="14">
                  <c:v>94.776200000000003</c:v>
                </c:pt>
                <c:pt idx="15">
                  <c:v>94.289807999999979</c:v>
                </c:pt>
                <c:pt idx="16">
                  <c:v>93.730507000000003</c:v>
                </c:pt>
                <c:pt idx="17">
                  <c:v>93.130015</c:v>
                </c:pt>
                <c:pt idx="18">
                  <c:v>92.504862000000003</c:v>
                </c:pt>
                <c:pt idx="19">
                  <c:v>91.863738999999995</c:v>
                </c:pt>
                <c:pt idx="20">
                  <c:v>91.229076999999975</c:v>
                </c:pt>
                <c:pt idx="21">
                  <c:v>90.611243999999999</c:v>
                </c:pt>
                <c:pt idx="22">
                  <c:v>90.050927000000001</c:v>
                </c:pt>
                <c:pt idx="23">
                  <c:v>89.358259000000004</c:v>
                </c:pt>
                <c:pt idx="24">
                  <c:v>88.802256999999997</c:v>
                </c:pt>
                <c:pt idx="25">
                  <c:v>88.223258000000001</c:v>
                </c:pt>
                <c:pt idx="26">
                  <c:v>87.692783000000006</c:v>
                </c:pt>
                <c:pt idx="27">
                  <c:v>87.179682999999997</c:v>
                </c:pt>
                <c:pt idx="28">
                  <c:v>86.677396999999928</c:v>
                </c:pt>
                <c:pt idx="29">
                  <c:v>86.186273</c:v>
                </c:pt>
                <c:pt idx="30">
                  <c:v>85.711412999999993</c:v>
                </c:pt>
                <c:pt idx="31">
                  <c:v>85.260301999999996</c:v>
                </c:pt>
                <c:pt idx="32">
                  <c:v>84.81872199999998</c:v>
                </c:pt>
                <c:pt idx="33">
                  <c:v>84.402732999999998</c:v>
                </c:pt>
                <c:pt idx="34">
                  <c:v>83.999937000000003</c:v>
                </c:pt>
                <c:pt idx="35">
                  <c:v>83.615639999999999</c:v>
                </c:pt>
                <c:pt idx="36">
                  <c:v>83.243296000000001</c:v>
                </c:pt>
                <c:pt idx="37">
                  <c:v>82.888551999999976</c:v>
                </c:pt>
                <c:pt idx="38">
                  <c:v>82.541563999999994</c:v>
                </c:pt>
                <c:pt idx="39">
                  <c:v>82.209783000000002</c:v>
                </c:pt>
                <c:pt idx="40">
                  <c:v>81.890108999999995</c:v>
                </c:pt>
                <c:pt idx="41">
                  <c:v>81.581145000000006</c:v>
                </c:pt>
                <c:pt idx="42">
                  <c:v>81.284019999999998</c:v>
                </c:pt>
                <c:pt idx="43">
                  <c:v>81.002040999999977</c:v>
                </c:pt>
                <c:pt idx="44">
                  <c:v>80.723904000000005</c:v>
                </c:pt>
                <c:pt idx="45">
                  <c:v>80.458431999999945</c:v>
                </c:pt>
                <c:pt idx="46">
                  <c:v>80.202542999999977</c:v>
                </c:pt>
                <c:pt idx="47">
                  <c:v>79.954652999999993</c:v>
                </c:pt>
                <c:pt idx="48">
                  <c:v>79.722276999999977</c:v>
                </c:pt>
                <c:pt idx="49">
                  <c:v>79.490547000000007</c:v>
                </c:pt>
                <c:pt idx="50">
                  <c:v>79.272638999999998</c:v>
                </c:pt>
                <c:pt idx="51">
                  <c:v>79.052051000000006</c:v>
                </c:pt>
                <c:pt idx="52">
                  <c:v>78.843941999999998</c:v>
                </c:pt>
                <c:pt idx="53">
                  <c:v>78.644605999999996</c:v>
                </c:pt>
                <c:pt idx="54">
                  <c:v>78.449731</c:v>
                </c:pt>
                <c:pt idx="55">
                  <c:v>78.261296999999999</c:v>
                </c:pt>
                <c:pt idx="56">
                  <c:v>78.079302999999996</c:v>
                </c:pt>
                <c:pt idx="57">
                  <c:v>77.911240000000006</c:v>
                </c:pt>
                <c:pt idx="58">
                  <c:v>77.741989000000004</c:v>
                </c:pt>
                <c:pt idx="59">
                  <c:v>77.574399999999997</c:v>
                </c:pt>
                <c:pt idx="60">
                  <c:v>77.416610000000006</c:v>
                </c:pt>
                <c:pt idx="61">
                  <c:v>77.259822999999997</c:v>
                </c:pt>
                <c:pt idx="62">
                  <c:v>77.118394999999978</c:v>
                </c:pt>
                <c:pt idx="63">
                  <c:v>76.97683799999993</c:v>
                </c:pt>
                <c:pt idx="64">
                  <c:v>76.828424999999996</c:v>
                </c:pt>
                <c:pt idx="65">
                  <c:v>76.695370999999895</c:v>
                </c:pt>
                <c:pt idx="66">
                  <c:v>76.564092000000002</c:v>
                </c:pt>
                <c:pt idx="67">
                  <c:v>76.438535000000002</c:v>
                </c:pt>
                <c:pt idx="68">
                  <c:v>76.315012999999979</c:v>
                </c:pt>
                <c:pt idx="69">
                  <c:v>76.192444999999978</c:v>
                </c:pt>
                <c:pt idx="70">
                  <c:v>76.070709999999977</c:v>
                </c:pt>
                <c:pt idx="71">
                  <c:v>75.967996999999997</c:v>
                </c:pt>
                <c:pt idx="72">
                  <c:v>75.850525000000005</c:v>
                </c:pt>
                <c:pt idx="73">
                  <c:v>75.745802999999995</c:v>
                </c:pt>
                <c:pt idx="74">
                  <c:v>75.746651</c:v>
                </c:pt>
                <c:pt idx="75">
                  <c:v>75.645116000000002</c:v>
                </c:pt>
                <c:pt idx="76">
                  <c:v>75.549071999999995</c:v>
                </c:pt>
                <c:pt idx="77">
                  <c:v>75.445656</c:v>
                </c:pt>
                <c:pt idx="78">
                  <c:v>75.346710999999999</c:v>
                </c:pt>
                <c:pt idx="79">
                  <c:v>75.249655000000004</c:v>
                </c:pt>
                <c:pt idx="80">
                  <c:v>75.165645999999995</c:v>
                </c:pt>
                <c:pt idx="81">
                  <c:v>75.077060000000003</c:v>
                </c:pt>
                <c:pt idx="82">
                  <c:v>75.008460999999997</c:v>
                </c:pt>
                <c:pt idx="83">
                  <c:v>74.927209000000005</c:v>
                </c:pt>
                <c:pt idx="84">
                  <c:v>74.853739999999945</c:v>
                </c:pt>
                <c:pt idx="85">
                  <c:v>74.786580999999998</c:v>
                </c:pt>
                <c:pt idx="86">
                  <c:v>74.706896</c:v>
                </c:pt>
                <c:pt idx="87">
                  <c:v>74.647243000000003</c:v>
                </c:pt>
                <c:pt idx="88">
                  <c:v>74.578009000000009</c:v>
                </c:pt>
              </c:numCache>
            </c:numRef>
          </c:yVal>
          <c:smooth val="0"/>
        </c:ser>
        <c:ser>
          <c:idx val="3"/>
          <c:order val="4"/>
          <c:tx>
            <c:v>Al2O3/HfO2/Al2O3 (model)</c:v>
          </c:tx>
          <c:spPr>
            <a:ln>
              <a:solidFill>
                <a:schemeClr val="accent3"/>
              </a:solidFill>
            </a:ln>
          </c:spPr>
          <c:marker>
            <c:symbol val="none"/>
          </c:marker>
          <c:xVal>
            <c:numRef>
              <c:f>'AJSi06-03'!$E$202:$E$902</c:f>
              <c:numCache>
                <c:formatCode>General</c:formatCode>
                <c:ptCount val="701"/>
                <c:pt idx="0">
                  <c:v>300</c:v>
                </c:pt>
                <c:pt idx="1">
                  <c:v>301</c:v>
                </c:pt>
                <c:pt idx="2">
                  <c:v>302</c:v>
                </c:pt>
                <c:pt idx="3">
                  <c:v>303</c:v>
                </c:pt>
                <c:pt idx="4">
                  <c:v>304</c:v>
                </c:pt>
                <c:pt idx="5">
                  <c:v>305</c:v>
                </c:pt>
                <c:pt idx="6">
                  <c:v>306</c:v>
                </c:pt>
                <c:pt idx="7">
                  <c:v>307</c:v>
                </c:pt>
                <c:pt idx="8">
                  <c:v>308</c:v>
                </c:pt>
                <c:pt idx="9">
                  <c:v>309</c:v>
                </c:pt>
                <c:pt idx="10">
                  <c:v>310</c:v>
                </c:pt>
                <c:pt idx="11">
                  <c:v>311</c:v>
                </c:pt>
                <c:pt idx="12">
                  <c:v>312</c:v>
                </c:pt>
                <c:pt idx="13">
                  <c:v>313</c:v>
                </c:pt>
                <c:pt idx="14">
                  <c:v>314</c:v>
                </c:pt>
                <c:pt idx="15">
                  <c:v>315</c:v>
                </c:pt>
                <c:pt idx="16">
                  <c:v>316</c:v>
                </c:pt>
                <c:pt idx="17">
                  <c:v>317</c:v>
                </c:pt>
                <c:pt idx="18">
                  <c:v>318</c:v>
                </c:pt>
                <c:pt idx="19">
                  <c:v>319</c:v>
                </c:pt>
                <c:pt idx="20">
                  <c:v>320</c:v>
                </c:pt>
                <c:pt idx="21">
                  <c:v>321</c:v>
                </c:pt>
                <c:pt idx="22">
                  <c:v>322</c:v>
                </c:pt>
                <c:pt idx="23">
                  <c:v>323</c:v>
                </c:pt>
                <c:pt idx="24">
                  <c:v>324</c:v>
                </c:pt>
                <c:pt idx="25">
                  <c:v>325</c:v>
                </c:pt>
                <c:pt idx="26">
                  <c:v>326</c:v>
                </c:pt>
                <c:pt idx="27">
                  <c:v>327</c:v>
                </c:pt>
                <c:pt idx="28">
                  <c:v>328</c:v>
                </c:pt>
                <c:pt idx="29">
                  <c:v>329</c:v>
                </c:pt>
                <c:pt idx="30">
                  <c:v>330</c:v>
                </c:pt>
                <c:pt idx="31">
                  <c:v>331</c:v>
                </c:pt>
                <c:pt idx="32">
                  <c:v>332</c:v>
                </c:pt>
                <c:pt idx="33">
                  <c:v>333</c:v>
                </c:pt>
                <c:pt idx="34">
                  <c:v>334</c:v>
                </c:pt>
                <c:pt idx="35">
                  <c:v>335</c:v>
                </c:pt>
                <c:pt idx="36">
                  <c:v>336</c:v>
                </c:pt>
                <c:pt idx="37">
                  <c:v>337</c:v>
                </c:pt>
                <c:pt idx="38">
                  <c:v>338</c:v>
                </c:pt>
                <c:pt idx="39">
                  <c:v>339</c:v>
                </c:pt>
                <c:pt idx="40">
                  <c:v>340</c:v>
                </c:pt>
                <c:pt idx="41">
                  <c:v>341</c:v>
                </c:pt>
                <c:pt idx="42">
                  <c:v>342</c:v>
                </c:pt>
                <c:pt idx="43">
                  <c:v>343</c:v>
                </c:pt>
                <c:pt idx="44">
                  <c:v>344</c:v>
                </c:pt>
                <c:pt idx="45">
                  <c:v>345</c:v>
                </c:pt>
                <c:pt idx="46">
                  <c:v>346</c:v>
                </c:pt>
                <c:pt idx="47">
                  <c:v>347</c:v>
                </c:pt>
                <c:pt idx="48">
                  <c:v>348</c:v>
                </c:pt>
                <c:pt idx="49">
                  <c:v>349</c:v>
                </c:pt>
                <c:pt idx="50">
                  <c:v>350</c:v>
                </c:pt>
                <c:pt idx="51">
                  <c:v>351</c:v>
                </c:pt>
                <c:pt idx="52">
                  <c:v>352</c:v>
                </c:pt>
                <c:pt idx="53">
                  <c:v>353</c:v>
                </c:pt>
                <c:pt idx="54">
                  <c:v>354</c:v>
                </c:pt>
                <c:pt idx="55">
                  <c:v>355</c:v>
                </c:pt>
                <c:pt idx="56">
                  <c:v>356</c:v>
                </c:pt>
                <c:pt idx="57">
                  <c:v>357</c:v>
                </c:pt>
                <c:pt idx="58">
                  <c:v>358</c:v>
                </c:pt>
                <c:pt idx="59">
                  <c:v>359</c:v>
                </c:pt>
                <c:pt idx="60">
                  <c:v>360</c:v>
                </c:pt>
                <c:pt idx="61">
                  <c:v>361</c:v>
                </c:pt>
                <c:pt idx="62">
                  <c:v>362</c:v>
                </c:pt>
                <c:pt idx="63">
                  <c:v>363</c:v>
                </c:pt>
                <c:pt idx="64">
                  <c:v>364</c:v>
                </c:pt>
                <c:pt idx="65">
                  <c:v>365</c:v>
                </c:pt>
                <c:pt idx="66">
                  <c:v>366</c:v>
                </c:pt>
                <c:pt idx="67">
                  <c:v>367</c:v>
                </c:pt>
                <c:pt idx="68">
                  <c:v>368</c:v>
                </c:pt>
                <c:pt idx="69">
                  <c:v>369</c:v>
                </c:pt>
                <c:pt idx="70">
                  <c:v>370</c:v>
                </c:pt>
                <c:pt idx="71">
                  <c:v>371</c:v>
                </c:pt>
                <c:pt idx="72">
                  <c:v>372</c:v>
                </c:pt>
                <c:pt idx="73">
                  <c:v>373</c:v>
                </c:pt>
                <c:pt idx="74">
                  <c:v>374</c:v>
                </c:pt>
                <c:pt idx="75">
                  <c:v>375</c:v>
                </c:pt>
                <c:pt idx="76">
                  <c:v>376</c:v>
                </c:pt>
                <c:pt idx="77">
                  <c:v>377</c:v>
                </c:pt>
                <c:pt idx="78">
                  <c:v>378</c:v>
                </c:pt>
                <c:pt idx="79">
                  <c:v>379</c:v>
                </c:pt>
                <c:pt idx="80">
                  <c:v>380</c:v>
                </c:pt>
                <c:pt idx="81">
                  <c:v>381</c:v>
                </c:pt>
                <c:pt idx="82">
                  <c:v>382</c:v>
                </c:pt>
                <c:pt idx="83">
                  <c:v>383</c:v>
                </c:pt>
                <c:pt idx="84">
                  <c:v>384</c:v>
                </c:pt>
                <c:pt idx="85">
                  <c:v>385</c:v>
                </c:pt>
                <c:pt idx="86">
                  <c:v>386</c:v>
                </c:pt>
                <c:pt idx="87">
                  <c:v>387</c:v>
                </c:pt>
                <c:pt idx="88">
                  <c:v>388</c:v>
                </c:pt>
                <c:pt idx="89">
                  <c:v>389</c:v>
                </c:pt>
                <c:pt idx="90">
                  <c:v>390</c:v>
                </c:pt>
                <c:pt idx="91">
                  <c:v>391</c:v>
                </c:pt>
                <c:pt idx="92">
                  <c:v>392</c:v>
                </c:pt>
                <c:pt idx="93">
                  <c:v>393</c:v>
                </c:pt>
                <c:pt idx="94">
                  <c:v>394</c:v>
                </c:pt>
                <c:pt idx="95">
                  <c:v>395</c:v>
                </c:pt>
                <c:pt idx="96">
                  <c:v>396</c:v>
                </c:pt>
                <c:pt idx="97">
                  <c:v>397</c:v>
                </c:pt>
                <c:pt idx="98">
                  <c:v>398</c:v>
                </c:pt>
                <c:pt idx="99">
                  <c:v>399</c:v>
                </c:pt>
                <c:pt idx="100">
                  <c:v>400</c:v>
                </c:pt>
                <c:pt idx="101">
                  <c:v>401</c:v>
                </c:pt>
                <c:pt idx="102">
                  <c:v>402</c:v>
                </c:pt>
                <c:pt idx="103">
                  <c:v>403</c:v>
                </c:pt>
                <c:pt idx="104">
                  <c:v>404</c:v>
                </c:pt>
                <c:pt idx="105">
                  <c:v>405</c:v>
                </c:pt>
                <c:pt idx="106">
                  <c:v>406</c:v>
                </c:pt>
                <c:pt idx="107">
                  <c:v>407</c:v>
                </c:pt>
                <c:pt idx="108">
                  <c:v>408</c:v>
                </c:pt>
                <c:pt idx="109">
                  <c:v>409</c:v>
                </c:pt>
                <c:pt idx="110">
                  <c:v>410</c:v>
                </c:pt>
                <c:pt idx="111">
                  <c:v>411</c:v>
                </c:pt>
                <c:pt idx="112">
                  <c:v>412</c:v>
                </c:pt>
                <c:pt idx="113">
                  <c:v>413</c:v>
                </c:pt>
                <c:pt idx="114">
                  <c:v>414</c:v>
                </c:pt>
                <c:pt idx="115">
                  <c:v>415</c:v>
                </c:pt>
                <c:pt idx="116">
                  <c:v>416</c:v>
                </c:pt>
                <c:pt idx="117">
                  <c:v>417</c:v>
                </c:pt>
                <c:pt idx="118">
                  <c:v>418</c:v>
                </c:pt>
                <c:pt idx="119">
                  <c:v>419</c:v>
                </c:pt>
                <c:pt idx="120">
                  <c:v>420</c:v>
                </c:pt>
                <c:pt idx="121">
                  <c:v>421</c:v>
                </c:pt>
                <c:pt idx="122">
                  <c:v>422</c:v>
                </c:pt>
                <c:pt idx="123">
                  <c:v>423</c:v>
                </c:pt>
                <c:pt idx="124">
                  <c:v>424</c:v>
                </c:pt>
                <c:pt idx="125">
                  <c:v>425</c:v>
                </c:pt>
                <c:pt idx="126">
                  <c:v>426</c:v>
                </c:pt>
                <c:pt idx="127">
                  <c:v>427</c:v>
                </c:pt>
                <c:pt idx="128">
                  <c:v>428</c:v>
                </c:pt>
                <c:pt idx="129">
                  <c:v>429</c:v>
                </c:pt>
                <c:pt idx="130">
                  <c:v>430</c:v>
                </c:pt>
                <c:pt idx="131">
                  <c:v>431</c:v>
                </c:pt>
                <c:pt idx="132">
                  <c:v>432</c:v>
                </c:pt>
                <c:pt idx="133">
                  <c:v>433</c:v>
                </c:pt>
                <c:pt idx="134">
                  <c:v>434</c:v>
                </c:pt>
                <c:pt idx="135">
                  <c:v>435</c:v>
                </c:pt>
                <c:pt idx="136">
                  <c:v>436</c:v>
                </c:pt>
                <c:pt idx="137">
                  <c:v>437</c:v>
                </c:pt>
                <c:pt idx="138">
                  <c:v>438</c:v>
                </c:pt>
                <c:pt idx="139">
                  <c:v>439</c:v>
                </c:pt>
                <c:pt idx="140">
                  <c:v>440</c:v>
                </c:pt>
                <c:pt idx="141">
                  <c:v>441</c:v>
                </c:pt>
                <c:pt idx="142">
                  <c:v>442</c:v>
                </c:pt>
                <c:pt idx="143">
                  <c:v>443</c:v>
                </c:pt>
                <c:pt idx="144">
                  <c:v>444</c:v>
                </c:pt>
                <c:pt idx="145">
                  <c:v>445</c:v>
                </c:pt>
                <c:pt idx="146">
                  <c:v>446</c:v>
                </c:pt>
                <c:pt idx="147">
                  <c:v>447</c:v>
                </c:pt>
                <c:pt idx="148">
                  <c:v>448</c:v>
                </c:pt>
                <c:pt idx="149">
                  <c:v>449</c:v>
                </c:pt>
                <c:pt idx="150">
                  <c:v>450</c:v>
                </c:pt>
                <c:pt idx="151">
                  <c:v>451</c:v>
                </c:pt>
                <c:pt idx="152">
                  <c:v>452</c:v>
                </c:pt>
                <c:pt idx="153">
                  <c:v>453</c:v>
                </c:pt>
                <c:pt idx="154">
                  <c:v>454</c:v>
                </c:pt>
                <c:pt idx="155">
                  <c:v>455</c:v>
                </c:pt>
                <c:pt idx="156">
                  <c:v>456</c:v>
                </c:pt>
                <c:pt idx="157">
                  <c:v>457</c:v>
                </c:pt>
                <c:pt idx="158">
                  <c:v>458</c:v>
                </c:pt>
                <c:pt idx="159">
                  <c:v>459</c:v>
                </c:pt>
                <c:pt idx="160">
                  <c:v>460</c:v>
                </c:pt>
                <c:pt idx="161">
                  <c:v>461</c:v>
                </c:pt>
                <c:pt idx="162">
                  <c:v>462</c:v>
                </c:pt>
                <c:pt idx="163">
                  <c:v>463</c:v>
                </c:pt>
                <c:pt idx="164">
                  <c:v>464</c:v>
                </c:pt>
                <c:pt idx="165">
                  <c:v>465</c:v>
                </c:pt>
                <c:pt idx="166">
                  <c:v>466</c:v>
                </c:pt>
                <c:pt idx="167">
                  <c:v>467</c:v>
                </c:pt>
                <c:pt idx="168">
                  <c:v>468</c:v>
                </c:pt>
                <c:pt idx="169">
                  <c:v>469</c:v>
                </c:pt>
                <c:pt idx="170">
                  <c:v>470</c:v>
                </c:pt>
                <c:pt idx="171">
                  <c:v>471</c:v>
                </c:pt>
                <c:pt idx="172">
                  <c:v>472</c:v>
                </c:pt>
                <c:pt idx="173">
                  <c:v>473</c:v>
                </c:pt>
                <c:pt idx="174">
                  <c:v>474</c:v>
                </c:pt>
                <c:pt idx="175">
                  <c:v>475</c:v>
                </c:pt>
                <c:pt idx="176">
                  <c:v>476</c:v>
                </c:pt>
                <c:pt idx="177">
                  <c:v>477</c:v>
                </c:pt>
                <c:pt idx="178">
                  <c:v>478</c:v>
                </c:pt>
                <c:pt idx="179">
                  <c:v>479</c:v>
                </c:pt>
                <c:pt idx="180">
                  <c:v>480</c:v>
                </c:pt>
                <c:pt idx="181">
                  <c:v>481</c:v>
                </c:pt>
                <c:pt idx="182">
                  <c:v>482</c:v>
                </c:pt>
                <c:pt idx="183">
                  <c:v>483</c:v>
                </c:pt>
                <c:pt idx="184">
                  <c:v>484</c:v>
                </c:pt>
                <c:pt idx="185">
                  <c:v>485</c:v>
                </c:pt>
                <c:pt idx="186">
                  <c:v>486</c:v>
                </c:pt>
                <c:pt idx="187">
                  <c:v>487</c:v>
                </c:pt>
                <c:pt idx="188">
                  <c:v>488</c:v>
                </c:pt>
                <c:pt idx="189">
                  <c:v>489</c:v>
                </c:pt>
                <c:pt idx="190">
                  <c:v>490</c:v>
                </c:pt>
                <c:pt idx="191">
                  <c:v>491</c:v>
                </c:pt>
                <c:pt idx="192">
                  <c:v>492</c:v>
                </c:pt>
                <c:pt idx="193">
                  <c:v>493</c:v>
                </c:pt>
                <c:pt idx="194">
                  <c:v>494</c:v>
                </c:pt>
                <c:pt idx="195">
                  <c:v>495</c:v>
                </c:pt>
                <c:pt idx="196">
                  <c:v>496</c:v>
                </c:pt>
                <c:pt idx="197">
                  <c:v>497</c:v>
                </c:pt>
                <c:pt idx="198">
                  <c:v>498</c:v>
                </c:pt>
                <c:pt idx="199">
                  <c:v>499</c:v>
                </c:pt>
                <c:pt idx="200">
                  <c:v>500</c:v>
                </c:pt>
                <c:pt idx="201">
                  <c:v>501</c:v>
                </c:pt>
                <c:pt idx="202">
                  <c:v>502</c:v>
                </c:pt>
                <c:pt idx="203">
                  <c:v>503</c:v>
                </c:pt>
                <c:pt idx="204">
                  <c:v>504</c:v>
                </c:pt>
                <c:pt idx="205">
                  <c:v>505</c:v>
                </c:pt>
                <c:pt idx="206">
                  <c:v>506</c:v>
                </c:pt>
                <c:pt idx="207">
                  <c:v>507</c:v>
                </c:pt>
                <c:pt idx="208">
                  <c:v>508</c:v>
                </c:pt>
                <c:pt idx="209">
                  <c:v>509</c:v>
                </c:pt>
                <c:pt idx="210">
                  <c:v>510</c:v>
                </c:pt>
                <c:pt idx="211">
                  <c:v>511</c:v>
                </c:pt>
                <c:pt idx="212">
                  <c:v>512</c:v>
                </c:pt>
                <c:pt idx="213">
                  <c:v>513</c:v>
                </c:pt>
                <c:pt idx="214">
                  <c:v>514</c:v>
                </c:pt>
                <c:pt idx="215">
                  <c:v>515</c:v>
                </c:pt>
                <c:pt idx="216">
                  <c:v>516</c:v>
                </c:pt>
                <c:pt idx="217">
                  <c:v>517</c:v>
                </c:pt>
                <c:pt idx="218">
                  <c:v>518</c:v>
                </c:pt>
                <c:pt idx="219">
                  <c:v>519</c:v>
                </c:pt>
                <c:pt idx="220">
                  <c:v>520</c:v>
                </c:pt>
                <c:pt idx="221">
                  <c:v>521</c:v>
                </c:pt>
                <c:pt idx="222">
                  <c:v>522</c:v>
                </c:pt>
                <c:pt idx="223">
                  <c:v>523</c:v>
                </c:pt>
                <c:pt idx="224">
                  <c:v>524</c:v>
                </c:pt>
                <c:pt idx="225">
                  <c:v>525</c:v>
                </c:pt>
                <c:pt idx="226">
                  <c:v>526</c:v>
                </c:pt>
                <c:pt idx="227">
                  <c:v>527</c:v>
                </c:pt>
                <c:pt idx="228">
                  <c:v>528</c:v>
                </c:pt>
                <c:pt idx="229">
                  <c:v>529</c:v>
                </c:pt>
                <c:pt idx="230">
                  <c:v>530</c:v>
                </c:pt>
                <c:pt idx="231">
                  <c:v>531</c:v>
                </c:pt>
                <c:pt idx="232">
                  <c:v>532</c:v>
                </c:pt>
                <c:pt idx="233">
                  <c:v>533</c:v>
                </c:pt>
                <c:pt idx="234">
                  <c:v>534</c:v>
                </c:pt>
                <c:pt idx="235">
                  <c:v>535</c:v>
                </c:pt>
                <c:pt idx="236">
                  <c:v>536</c:v>
                </c:pt>
                <c:pt idx="237">
                  <c:v>537</c:v>
                </c:pt>
                <c:pt idx="238">
                  <c:v>538</c:v>
                </c:pt>
                <c:pt idx="239">
                  <c:v>539</c:v>
                </c:pt>
                <c:pt idx="240">
                  <c:v>540</c:v>
                </c:pt>
                <c:pt idx="241">
                  <c:v>541</c:v>
                </c:pt>
                <c:pt idx="242">
                  <c:v>542</c:v>
                </c:pt>
                <c:pt idx="243">
                  <c:v>543</c:v>
                </c:pt>
                <c:pt idx="244">
                  <c:v>544</c:v>
                </c:pt>
                <c:pt idx="245">
                  <c:v>545</c:v>
                </c:pt>
                <c:pt idx="246">
                  <c:v>546</c:v>
                </c:pt>
                <c:pt idx="247">
                  <c:v>547</c:v>
                </c:pt>
                <c:pt idx="248">
                  <c:v>548</c:v>
                </c:pt>
                <c:pt idx="249">
                  <c:v>549</c:v>
                </c:pt>
                <c:pt idx="250">
                  <c:v>550</c:v>
                </c:pt>
                <c:pt idx="251">
                  <c:v>551</c:v>
                </c:pt>
                <c:pt idx="252">
                  <c:v>552</c:v>
                </c:pt>
                <c:pt idx="253">
                  <c:v>553</c:v>
                </c:pt>
                <c:pt idx="254">
                  <c:v>554</c:v>
                </c:pt>
                <c:pt idx="255">
                  <c:v>555</c:v>
                </c:pt>
                <c:pt idx="256">
                  <c:v>556</c:v>
                </c:pt>
                <c:pt idx="257">
                  <c:v>557</c:v>
                </c:pt>
                <c:pt idx="258">
                  <c:v>558</c:v>
                </c:pt>
                <c:pt idx="259">
                  <c:v>559</c:v>
                </c:pt>
                <c:pt idx="260">
                  <c:v>560</c:v>
                </c:pt>
                <c:pt idx="261">
                  <c:v>561</c:v>
                </c:pt>
                <c:pt idx="262">
                  <c:v>562</c:v>
                </c:pt>
                <c:pt idx="263">
                  <c:v>563</c:v>
                </c:pt>
                <c:pt idx="264">
                  <c:v>564</c:v>
                </c:pt>
                <c:pt idx="265">
                  <c:v>565</c:v>
                </c:pt>
                <c:pt idx="266">
                  <c:v>566</c:v>
                </c:pt>
                <c:pt idx="267">
                  <c:v>567</c:v>
                </c:pt>
                <c:pt idx="268">
                  <c:v>568</c:v>
                </c:pt>
                <c:pt idx="269">
                  <c:v>569</c:v>
                </c:pt>
                <c:pt idx="270">
                  <c:v>570</c:v>
                </c:pt>
                <c:pt idx="271">
                  <c:v>571</c:v>
                </c:pt>
                <c:pt idx="272">
                  <c:v>572</c:v>
                </c:pt>
                <c:pt idx="273">
                  <c:v>573</c:v>
                </c:pt>
                <c:pt idx="274">
                  <c:v>574</c:v>
                </c:pt>
                <c:pt idx="275">
                  <c:v>575</c:v>
                </c:pt>
                <c:pt idx="276">
                  <c:v>576</c:v>
                </c:pt>
                <c:pt idx="277">
                  <c:v>577</c:v>
                </c:pt>
                <c:pt idx="278">
                  <c:v>578</c:v>
                </c:pt>
                <c:pt idx="279">
                  <c:v>579</c:v>
                </c:pt>
                <c:pt idx="280">
                  <c:v>580</c:v>
                </c:pt>
                <c:pt idx="281">
                  <c:v>581</c:v>
                </c:pt>
                <c:pt idx="282">
                  <c:v>582</c:v>
                </c:pt>
                <c:pt idx="283">
                  <c:v>583</c:v>
                </c:pt>
                <c:pt idx="284">
                  <c:v>584</c:v>
                </c:pt>
                <c:pt idx="285">
                  <c:v>585</c:v>
                </c:pt>
                <c:pt idx="286">
                  <c:v>586</c:v>
                </c:pt>
                <c:pt idx="287">
                  <c:v>587</c:v>
                </c:pt>
                <c:pt idx="288">
                  <c:v>588</c:v>
                </c:pt>
                <c:pt idx="289">
                  <c:v>589</c:v>
                </c:pt>
                <c:pt idx="290">
                  <c:v>590</c:v>
                </c:pt>
                <c:pt idx="291">
                  <c:v>591</c:v>
                </c:pt>
                <c:pt idx="292">
                  <c:v>592</c:v>
                </c:pt>
                <c:pt idx="293">
                  <c:v>593</c:v>
                </c:pt>
                <c:pt idx="294">
                  <c:v>594</c:v>
                </c:pt>
                <c:pt idx="295">
                  <c:v>595</c:v>
                </c:pt>
                <c:pt idx="296">
                  <c:v>596</c:v>
                </c:pt>
                <c:pt idx="297">
                  <c:v>597</c:v>
                </c:pt>
                <c:pt idx="298">
                  <c:v>598</c:v>
                </c:pt>
                <c:pt idx="299">
                  <c:v>599</c:v>
                </c:pt>
                <c:pt idx="300">
                  <c:v>600</c:v>
                </c:pt>
                <c:pt idx="301">
                  <c:v>601</c:v>
                </c:pt>
                <c:pt idx="302">
                  <c:v>602</c:v>
                </c:pt>
                <c:pt idx="303">
                  <c:v>603</c:v>
                </c:pt>
                <c:pt idx="304">
                  <c:v>604</c:v>
                </c:pt>
                <c:pt idx="305">
                  <c:v>605</c:v>
                </c:pt>
                <c:pt idx="306">
                  <c:v>606</c:v>
                </c:pt>
                <c:pt idx="307">
                  <c:v>607</c:v>
                </c:pt>
                <c:pt idx="308">
                  <c:v>608</c:v>
                </c:pt>
                <c:pt idx="309">
                  <c:v>609</c:v>
                </c:pt>
                <c:pt idx="310">
                  <c:v>610</c:v>
                </c:pt>
                <c:pt idx="311">
                  <c:v>611</c:v>
                </c:pt>
                <c:pt idx="312">
                  <c:v>612</c:v>
                </c:pt>
                <c:pt idx="313">
                  <c:v>613</c:v>
                </c:pt>
                <c:pt idx="314">
                  <c:v>614</c:v>
                </c:pt>
                <c:pt idx="315">
                  <c:v>615</c:v>
                </c:pt>
                <c:pt idx="316">
                  <c:v>616</c:v>
                </c:pt>
                <c:pt idx="317">
                  <c:v>617</c:v>
                </c:pt>
                <c:pt idx="318">
                  <c:v>618</c:v>
                </c:pt>
                <c:pt idx="319">
                  <c:v>619</c:v>
                </c:pt>
                <c:pt idx="320">
                  <c:v>620</c:v>
                </c:pt>
                <c:pt idx="321">
                  <c:v>621</c:v>
                </c:pt>
                <c:pt idx="322">
                  <c:v>622</c:v>
                </c:pt>
                <c:pt idx="323">
                  <c:v>623</c:v>
                </c:pt>
                <c:pt idx="324">
                  <c:v>624</c:v>
                </c:pt>
                <c:pt idx="325">
                  <c:v>625</c:v>
                </c:pt>
                <c:pt idx="326">
                  <c:v>626</c:v>
                </c:pt>
                <c:pt idx="327">
                  <c:v>627</c:v>
                </c:pt>
                <c:pt idx="328">
                  <c:v>628</c:v>
                </c:pt>
                <c:pt idx="329">
                  <c:v>629</c:v>
                </c:pt>
                <c:pt idx="330">
                  <c:v>630</c:v>
                </c:pt>
                <c:pt idx="331">
                  <c:v>631</c:v>
                </c:pt>
                <c:pt idx="332">
                  <c:v>632</c:v>
                </c:pt>
                <c:pt idx="333">
                  <c:v>633</c:v>
                </c:pt>
                <c:pt idx="334">
                  <c:v>634</c:v>
                </c:pt>
                <c:pt idx="335">
                  <c:v>635</c:v>
                </c:pt>
                <c:pt idx="336">
                  <c:v>636</c:v>
                </c:pt>
                <c:pt idx="337">
                  <c:v>637</c:v>
                </c:pt>
                <c:pt idx="338">
                  <c:v>638</c:v>
                </c:pt>
                <c:pt idx="339">
                  <c:v>639</c:v>
                </c:pt>
                <c:pt idx="340">
                  <c:v>640</c:v>
                </c:pt>
                <c:pt idx="341">
                  <c:v>641</c:v>
                </c:pt>
                <c:pt idx="342">
                  <c:v>642</c:v>
                </c:pt>
                <c:pt idx="343">
                  <c:v>643</c:v>
                </c:pt>
                <c:pt idx="344">
                  <c:v>644</c:v>
                </c:pt>
                <c:pt idx="345">
                  <c:v>645</c:v>
                </c:pt>
                <c:pt idx="346">
                  <c:v>646</c:v>
                </c:pt>
                <c:pt idx="347">
                  <c:v>647</c:v>
                </c:pt>
                <c:pt idx="348">
                  <c:v>648</c:v>
                </c:pt>
                <c:pt idx="349">
                  <c:v>649</c:v>
                </c:pt>
                <c:pt idx="350">
                  <c:v>650</c:v>
                </c:pt>
                <c:pt idx="351">
                  <c:v>651</c:v>
                </c:pt>
                <c:pt idx="352">
                  <c:v>652</c:v>
                </c:pt>
                <c:pt idx="353">
                  <c:v>653</c:v>
                </c:pt>
                <c:pt idx="354">
                  <c:v>654</c:v>
                </c:pt>
                <c:pt idx="355">
                  <c:v>655</c:v>
                </c:pt>
                <c:pt idx="356">
                  <c:v>656</c:v>
                </c:pt>
                <c:pt idx="357">
                  <c:v>657</c:v>
                </c:pt>
                <c:pt idx="358">
                  <c:v>658</c:v>
                </c:pt>
                <c:pt idx="359">
                  <c:v>659</c:v>
                </c:pt>
                <c:pt idx="360">
                  <c:v>660</c:v>
                </c:pt>
                <c:pt idx="361">
                  <c:v>661</c:v>
                </c:pt>
                <c:pt idx="362">
                  <c:v>662</c:v>
                </c:pt>
                <c:pt idx="363">
                  <c:v>663</c:v>
                </c:pt>
                <c:pt idx="364">
                  <c:v>664</c:v>
                </c:pt>
                <c:pt idx="365">
                  <c:v>665</c:v>
                </c:pt>
                <c:pt idx="366">
                  <c:v>666</c:v>
                </c:pt>
                <c:pt idx="367">
                  <c:v>667</c:v>
                </c:pt>
                <c:pt idx="368">
                  <c:v>668</c:v>
                </c:pt>
                <c:pt idx="369">
                  <c:v>669</c:v>
                </c:pt>
                <c:pt idx="370">
                  <c:v>670</c:v>
                </c:pt>
                <c:pt idx="371">
                  <c:v>671</c:v>
                </c:pt>
                <c:pt idx="372">
                  <c:v>672</c:v>
                </c:pt>
                <c:pt idx="373">
                  <c:v>673</c:v>
                </c:pt>
                <c:pt idx="374">
                  <c:v>674</c:v>
                </c:pt>
                <c:pt idx="375">
                  <c:v>675</c:v>
                </c:pt>
                <c:pt idx="376">
                  <c:v>676</c:v>
                </c:pt>
                <c:pt idx="377">
                  <c:v>677</c:v>
                </c:pt>
                <c:pt idx="378">
                  <c:v>678</c:v>
                </c:pt>
                <c:pt idx="379">
                  <c:v>679</c:v>
                </c:pt>
                <c:pt idx="380">
                  <c:v>680</c:v>
                </c:pt>
                <c:pt idx="381">
                  <c:v>681</c:v>
                </c:pt>
                <c:pt idx="382">
                  <c:v>682</c:v>
                </c:pt>
                <c:pt idx="383">
                  <c:v>683</c:v>
                </c:pt>
                <c:pt idx="384">
                  <c:v>684</c:v>
                </c:pt>
                <c:pt idx="385">
                  <c:v>685</c:v>
                </c:pt>
                <c:pt idx="386">
                  <c:v>686</c:v>
                </c:pt>
                <c:pt idx="387">
                  <c:v>687</c:v>
                </c:pt>
                <c:pt idx="388">
                  <c:v>688</c:v>
                </c:pt>
                <c:pt idx="389">
                  <c:v>689</c:v>
                </c:pt>
                <c:pt idx="390">
                  <c:v>690</c:v>
                </c:pt>
                <c:pt idx="391">
                  <c:v>691</c:v>
                </c:pt>
                <c:pt idx="392">
                  <c:v>692</c:v>
                </c:pt>
                <c:pt idx="393">
                  <c:v>693</c:v>
                </c:pt>
                <c:pt idx="394">
                  <c:v>694</c:v>
                </c:pt>
                <c:pt idx="395">
                  <c:v>695</c:v>
                </c:pt>
                <c:pt idx="396">
                  <c:v>696</c:v>
                </c:pt>
                <c:pt idx="397">
                  <c:v>697</c:v>
                </c:pt>
                <c:pt idx="398">
                  <c:v>698</c:v>
                </c:pt>
                <c:pt idx="399">
                  <c:v>699</c:v>
                </c:pt>
                <c:pt idx="400">
                  <c:v>700</c:v>
                </c:pt>
                <c:pt idx="401">
                  <c:v>701</c:v>
                </c:pt>
                <c:pt idx="402">
                  <c:v>702</c:v>
                </c:pt>
                <c:pt idx="403">
                  <c:v>703</c:v>
                </c:pt>
                <c:pt idx="404">
                  <c:v>704</c:v>
                </c:pt>
                <c:pt idx="405">
                  <c:v>705</c:v>
                </c:pt>
                <c:pt idx="406">
                  <c:v>706</c:v>
                </c:pt>
                <c:pt idx="407">
                  <c:v>707</c:v>
                </c:pt>
                <c:pt idx="408">
                  <c:v>708</c:v>
                </c:pt>
                <c:pt idx="409">
                  <c:v>709</c:v>
                </c:pt>
                <c:pt idx="410">
                  <c:v>710</c:v>
                </c:pt>
                <c:pt idx="411">
                  <c:v>711</c:v>
                </c:pt>
                <c:pt idx="412">
                  <c:v>712</c:v>
                </c:pt>
                <c:pt idx="413">
                  <c:v>713</c:v>
                </c:pt>
                <c:pt idx="414">
                  <c:v>714</c:v>
                </c:pt>
                <c:pt idx="415">
                  <c:v>715</c:v>
                </c:pt>
                <c:pt idx="416">
                  <c:v>716</c:v>
                </c:pt>
                <c:pt idx="417">
                  <c:v>717</c:v>
                </c:pt>
                <c:pt idx="418">
                  <c:v>718</c:v>
                </c:pt>
                <c:pt idx="419">
                  <c:v>719</c:v>
                </c:pt>
                <c:pt idx="420">
                  <c:v>720</c:v>
                </c:pt>
                <c:pt idx="421">
                  <c:v>721</c:v>
                </c:pt>
                <c:pt idx="422">
                  <c:v>722</c:v>
                </c:pt>
                <c:pt idx="423">
                  <c:v>723</c:v>
                </c:pt>
                <c:pt idx="424">
                  <c:v>724</c:v>
                </c:pt>
                <c:pt idx="425">
                  <c:v>725</c:v>
                </c:pt>
                <c:pt idx="426">
                  <c:v>726</c:v>
                </c:pt>
                <c:pt idx="427">
                  <c:v>727</c:v>
                </c:pt>
                <c:pt idx="428">
                  <c:v>728</c:v>
                </c:pt>
                <c:pt idx="429">
                  <c:v>729</c:v>
                </c:pt>
                <c:pt idx="430">
                  <c:v>730</c:v>
                </c:pt>
                <c:pt idx="431">
                  <c:v>731</c:v>
                </c:pt>
                <c:pt idx="432">
                  <c:v>732</c:v>
                </c:pt>
                <c:pt idx="433">
                  <c:v>733</c:v>
                </c:pt>
                <c:pt idx="434">
                  <c:v>734</c:v>
                </c:pt>
                <c:pt idx="435">
                  <c:v>735</c:v>
                </c:pt>
                <c:pt idx="436">
                  <c:v>736</c:v>
                </c:pt>
                <c:pt idx="437">
                  <c:v>737</c:v>
                </c:pt>
                <c:pt idx="438">
                  <c:v>738</c:v>
                </c:pt>
                <c:pt idx="439">
                  <c:v>739</c:v>
                </c:pt>
                <c:pt idx="440">
                  <c:v>740</c:v>
                </c:pt>
                <c:pt idx="441">
                  <c:v>741</c:v>
                </c:pt>
                <c:pt idx="442">
                  <c:v>742</c:v>
                </c:pt>
                <c:pt idx="443">
                  <c:v>743</c:v>
                </c:pt>
                <c:pt idx="444">
                  <c:v>744</c:v>
                </c:pt>
                <c:pt idx="445">
                  <c:v>745</c:v>
                </c:pt>
                <c:pt idx="446">
                  <c:v>746</c:v>
                </c:pt>
                <c:pt idx="447">
                  <c:v>747</c:v>
                </c:pt>
                <c:pt idx="448">
                  <c:v>748</c:v>
                </c:pt>
                <c:pt idx="449">
                  <c:v>749</c:v>
                </c:pt>
                <c:pt idx="450">
                  <c:v>750</c:v>
                </c:pt>
                <c:pt idx="451">
                  <c:v>751</c:v>
                </c:pt>
                <c:pt idx="452">
                  <c:v>752</c:v>
                </c:pt>
                <c:pt idx="453">
                  <c:v>753</c:v>
                </c:pt>
                <c:pt idx="454">
                  <c:v>754</c:v>
                </c:pt>
                <c:pt idx="455">
                  <c:v>755</c:v>
                </c:pt>
                <c:pt idx="456">
                  <c:v>756</c:v>
                </c:pt>
                <c:pt idx="457">
                  <c:v>757</c:v>
                </c:pt>
                <c:pt idx="458">
                  <c:v>758</c:v>
                </c:pt>
                <c:pt idx="459">
                  <c:v>759</c:v>
                </c:pt>
                <c:pt idx="460">
                  <c:v>760</c:v>
                </c:pt>
                <c:pt idx="461">
                  <c:v>761</c:v>
                </c:pt>
                <c:pt idx="462">
                  <c:v>762</c:v>
                </c:pt>
                <c:pt idx="463">
                  <c:v>763</c:v>
                </c:pt>
                <c:pt idx="464">
                  <c:v>764</c:v>
                </c:pt>
                <c:pt idx="465">
                  <c:v>765</c:v>
                </c:pt>
                <c:pt idx="466">
                  <c:v>766</c:v>
                </c:pt>
                <c:pt idx="467">
                  <c:v>767</c:v>
                </c:pt>
                <c:pt idx="468">
                  <c:v>768</c:v>
                </c:pt>
                <c:pt idx="469">
                  <c:v>769</c:v>
                </c:pt>
                <c:pt idx="470">
                  <c:v>770</c:v>
                </c:pt>
                <c:pt idx="471">
                  <c:v>771</c:v>
                </c:pt>
                <c:pt idx="472">
                  <c:v>772</c:v>
                </c:pt>
                <c:pt idx="473">
                  <c:v>773</c:v>
                </c:pt>
                <c:pt idx="474">
                  <c:v>774</c:v>
                </c:pt>
                <c:pt idx="475">
                  <c:v>775</c:v>
                </c:pt>
                <c:pt idx="476">
                  <c:v>776</c:v>
                </c:pt>
                <c:pt idx="477">
                  <c:v>777</c:v>
                </c:pt>
                <c:pt idx="478">
                  <c:v>778</c:v>
                </c:pt>
                <c:pt idx="479">
                  <c:v>779</c:v>
                </c:pt>
                <c:pt idx="480">
                  <c:v>780</c:v>
                </c:pt>
                <c:pt idx="481">
                  <c:v>781</c:v>
                </c:pt>
                <c:pt idx="482">
                  <c:v>782</c:v>
                </c:pt>
                <c:pt idx="483">
                  <c:v>783</c:v>
                </c:pt>
                <c:pt idx="484">
                  <c:v>784</c:v>
                </c:pt>
                <c:pt idx="485">
                  <c:v>785</c:v>
                </c:pt>
                <c:pt idx="486">
                  <c:v>786</c:v>
                </c:pt>
                <c:pt idx="487">
                  <c:v>787</c:v>
                </c:pt>
                <c:pt idx="488">
                  <c:v>788</c:v>
                </c:pt>
                <c:pt idx="489">
                  <c:v>789</c:v>
                </c:pt>
                <c:pt idx="490">
                  <c:v>790</c:v>
                </c:pt>
                <c:pt idx="491">
                  <c:v>791</c:v>
                </c:pt>
                <c:pt idx="492">
                  <c:v>792</c:v>
                </c:pt>
                <c:pt idx="493">
                  <c:v>793</c:v>
                </c:pt>
                <c:pt idx="494">
                  <c:v>794</c:v>
                </c:pt>
                <c:pt idx="495">
                  <c:v>795</c:v>
                </c:pt>
                <c:pt idx="496">
                  <c:v>796</c:v>
                </c:pt>
                <c:pt idx="497">
                  <c:v>797</c:v>
                </c:pt>
                <c:pt idx="498">
                  <c:v>798</c:v>
                </c:pt>
                <c:pt idx="499">
                  <c:v>799</c:v>
                </c:pt>
                <c:pt idx="500">
                  <c:v>800</c:v>
                </c:pt>
                <c:pt idx="501">
                  <c:v>801</c:v>
                </c:pt>
                <c:pt idx="502">
                  <c:v>802</c:v>
                </c:pt>
                <c:pt idx="503">
                  <c:v>803</c:v>
                </c:pt>
                <c:pt idx="504">
                  <c:v>804</c:v>
                </c:pt>
                <c:pt idx="505">
                  <c:v>805</c:v>
                </c:pt>
                <c:pt idx="506">
                  <c:v>806</c:v>
                </c:pt>
                <c:pt idx="507">
                  <c:v>807</c:v>
                </c:pt>
                <c:pt idx="508">
                  <c:v>808</c:v>
                </c:pt>
                <c:pt idx="509">
                  <c:v>809</c:v>
                </c:pt>
                <c:pt idx="510">
                  <c:v>810</c:v>
                </c:pt>
                <c:pt idx="511">
                  <c:v>811</c:v>
                </c:pt>
                <c:pt idx="512">
                  <c:v>812</c:v>
                </c:pt>
                <c:pt idx="513">
                  <c:v>813</c:v>
                </c:pt>
                <c:pt idx="514">
                  <c:v>814</c:v>
                </c:pt>
                <c:pt idx="515">
                  <c:v>815</c:v>
                </c:pt>
                <c:pt idx="516">
                  <c:v>816</c:v>
                </c:pt>
                <c:pt idx="517">
                  <c:v>817</c:v>
                </c:pt>
                <c:pt idx="518">
                  <c:v>818</c:v>
                </c:pt>
                <c:pt idx="519">
                  <c:v>819</c:v>
                </c:pt>
                <c:pt idx="520">
                  <c:v>820</c:v>
                </c:pt>
                <c:pt idx="521">
                  <c:v>821</c:v>
                </c:pt>
                <c:pt idx="522">
                  <c:v>822</c:v>
                </c:pt>
                <c:pt idx="523">
                  <c:v>823</c:v>
                </c:pt>
                <c:pt idx="524">
                  <c:v>824</c:v>
                </c:pt>
                <c:pt idx="525">
                  <c:v>825</c:v>
                </c:pt>
                <c:pt idx="526">
                  <c:v>826</c:v>
                </c:pt>
                <c:pt idx="527">
                  <c:v>827</c:v>
                </c:pt>
                <c:pt idx="528">
                  <c:v>828</c:v>
                </c:pt>
                <c:pt idx="529">
                  <c:v>829</c:v>
                </c:pt>
                <c:pt idx="530">
                  <c:v>830</c:v>
                </c:pt>
                <c:pt idx="531">
                  <c:v>831</c:v>
                </c:pt>
                <c:pt idx="532">
                  <c:v>832</c:v>
                </c:pt>
                <c:pt idx="533">
                  <c:v>833</c:v>
                </c:pt>
                <c:pt idx="534">
                  <c:v>834</c:v>
                </c:pt>
                <c:pt idx="535">
                  <c:v>835</c:v>
                </c:pt>
                <c:pt idx="536">
                  <c:v>836</c:v>
                </c:pt>
                <c:pt idx="537">
                  <c:v>837</c:v>
                </c:pt>
                <c:pt idx="538">
                  <c:v>838</c:v>
                </c:pt>
                <c:pt idx="539">
                  <c:v>839</c:v>
                </c:pt>
                <c:pt idx="540">
                  <c:v>840</c:v>
                </c:pt>
                <c:pt idx="541">
                  <c:v>841</c:v>
                </c:pt>
                <c:pt idx="542">
                  <c:v>842</c:v>
                </c:pt>
                <c:pt idx="543">
                  <c:v>843</c:v>
                </c:pt>
                <c:pt idx="544">
                  <c:v>844</c:v>
                </c:pt>
                <c:pt idx="545">
                  <c:v>845</c:v>
                </c:pt>
                <c:pt idx="546">
                  <c:v>846</c:v>
                </c:pt>
                <c:pt idx="547">
                  <c:v>847</c:v>
                </c:pt>
                <c:pt idx="548">
                  <c:v>848</c:v>
                </c:pt>
                <c:pt idx="549">
                  <c:v>849</c:v>
                </c:pt>
                <c:pt idx="550">
                  <c:v>850</c:v>
                </c:pt>
                <c:pt idx="551">
                  <c:v>851</c:v>
                </c:pt>
                <c:pt idx="552">
                  <c:v>852</c:v>
                </c:pt>
                <c:pt idx="553">
                  <c:v>853</c:v>
                </c:pt>
                <c:pt idx="554">
                  <c:v>854</c:v>
                </c:pt>
                <c:pt idx="555">
                  <c:v>855</c:v>
                </c:pt>
                <c:pt idx="556">
                  <c:v>856</c:v>
                </c:pt>
                <c:pt idx="557">
                  <c:v>857</c:v>
                </c:pt>
                <c:pt idx="558">
                  <c:v>858</c:v>
                </c:pt>
                <c:pt idx="559">
                  <c:v>859</c:v>
                </c:pt>
                <c:pt idx="560">
                  <c:v>860</c:v>
                </c:pt>
                <c:pt idx="561">
                  <c:v>861</c:v>
                </c:pt>
                <c:pt idx="562">
                  <c:v>862</c:v>
                </c:pt>
                <c:pt idx="563">
                  <c:v>863</c:v>
                </c:pt>
                <c:pt idx="564">
                  <c:v>864</c:v>
                </c:pt>
                <c:pt idx="565">
                  <c:v>865</c:v>
                </c:pt>
                <c:pt idx="566">
                  <c:v>866</c:v>
                </c:pt>
                <c:pt idx="567">
                  <c:v>867</c:v>
                </c:pt>
                <c:pt idx="568">
                  <c:v>868</c:v>
                </c:pt>
                <c:pt idx="569">
                  <c:v>869</c:v>
                </c:pt>
                <c:pt idx="570">
                  <c:v>870</c:v>
                </c:pt>
                <c:pt idx="571">
                  <c:v>871</c:v>
                </c:pt>
                <c:pt idx="572">
                  <c:v>872</c:v>
                </c:pt>
                <c:pt idx="573">
                  <c:v>873</c:v>
                </c:pt>
                <c:pt idx="574">
                  <c:v>874</c:v>
                </c:pt>
                <c:pt idx="575">
                  <c:v>875</c:v>
                </c:pt>
                <c:pt idx="576">
                  <c:v>876</c:v>
                </c:pt>
                <c:pt idx="577">
                  <c:v>877</c:v>
                </c:pt>
                <c:pt idx="578">
                  <c:v>878</c:v>
                </c:pt>
                <c:pt idx="579">
                  <c:v>879</c:v>
                </c:pt>
                <c:pt idx="580">
                  <c:v>880</c:v>
                </c:pt>
                <c:pt idx="581">
                  <c:v>881</c:v>
                </c:pt>
                <c:pt idx="582">
                  <c:v>882</c:v>
                </c:pt>
                <c:pt idx="583">
                  <c:v>883</c:v>
                </c:pt>
                <c:pt idx="584">
                  <c:v>884</c:v>
                </c:pt>
                <c:pt idx="585">
                  <c:v>885</c:v>
                </c:pt>
                <c:pt idx="586">
                  <c:v>886</c:v>
                </c:pt>
                <c:pt idx="587">
                  <c:v>887</c:v>
                </c:pt>
                <c:pt idx="588">
                  <c:v>888</c:v>
                </c:pt>
                <c:pt idx="589">
                  <c:v>889</c:v>
                </c:pt>
                <c:pt idx="590">
                  <c:v>890</c:v>
                </c:pt>
                <c:pt idx="591">
                  <c:v>891</c:v>
                </c:pt>
                <c:pt idx="592">
                  <c:v>892</c:v>
                </c:pt>
                <c:pt idx="593">
                  <c:v>893</c:v>
                </c:pt>
                <c:pt idx="594">
                  <c:v>894</c:v>
                </c:pt>
                <c:pt idx="595">
                  <c:v>895</c:v>
                </c:pt>
                <c:pt idx="596">
                  <c:v>896</c:v>
                </c:pt>
                <c:pt idx="597">
                  <c:v>897</c:v>
                </c:pt>
                <c:pt idx="598">
                  <c:v>898</c:v>
                </c:pt>
                <c:pt idx="599">
                  <c:v>899</c:v>
                </c:pt>
                <c:pt idx="600">
                  <c:v>900</c:v>
                </c:pt>
                <c:pt idx="601">
                  <c:v>901</c:v>
                </c:pt>
                <c:pt idx="602">
                  <c:v>902</c:v>
                </c:pt>
                <c:pt idx="603">
                  <c:v>903</c:v>
                </c:pt>
                <c:pt idx="604">
                  <c:v>904</c:v>
                </c:pt>
                <c:pt idx="605">
                  <c:v>905</c:v>
                </c:pt>
                <c:pt idx="606">
                  <c:v>906</c:v>
                </c:pt>
                <c:pt idx="607">
                  <c:v>907</c:v>
                </c:pt>
                <c:pt idx="608">
                  <c:v>908</c:v>
                </c:pt>
                <c:pt idx="609">
                  <c:v>909</c:v>
                </c:pt>
                <c:pt idx="610">
                  <c:v>910</c:v>
                </c:pt>
                <c:pt idx="611">
                  <c:v>911</c:v>
                </c:pt>
                <c:pt idx="612">
                  <c:v>912</c:v>
                </c:pt>
                <c:pt idx="613">
                  <c:v>913</c:v>
                </c:pt>
                <c:pt idx="614">
                  <c:v>914</c:v>
                </c:pt>
                <c:pt idx="615">
                  <c:v>915</c:v>
                </c:pt>
                <c:pt idx="616">
                  <c:v>916</c:v>
                </c:pt>
                <c:pt idx="617">
                  <c:v>917</c:v>
                </c:pt>
                <c:pt idx="618">
                  <c:v>918</c:v>
                </c:pt>
                <c:pt idx="619">
                  <c:v>919</c:v>
                </c:pt>
                <c:pt idx="620">
                  <c:v>920</c:v>
                </c:pt>
                <c:pt idx="621">
                  <c:v>921</c:v>
                </c:pt>
                <c:pt idx="622">
                  <c:v>922</c:v>
                </c:pt>
                <c:pt idx="623">
                  <c:v>923</c:v>
                </c:pt>
                <c:pt idx="624">
                  <c:v>924</c:v>
                </c:pt>
                <c:pt idx="625">
                  <c:v>925</c:v>
                </c:pt>
                <c:pt idx="626">
                  <c:v>926</c:v>
                </c:pt>
                <c:pt idx="627">
                  <c:v>927</c:v>
                </c:pt>
                <c:pt idx="628">
                  <c:v>928</c:v>
                </c:pt>
                <c:pt idx="629">
                  <c:v>929</c:v>
                </c:pt>
                <c:pt idx="630">
                  <c:v>930</c:v>
                </c:pt>
                <c:pt idx="631">
                  <c:v>931</c:v>
                </c:pt>
                <c:pt idx="632">
                  <c:v>932</c:v>
                </c:pt>
                <c:pt idx="633">
                  <c:v>933</c:v>
                </c:pt>
                <c:pt idx="634">
                  <c:v>934</c:v>
                </c:pt>
                <c:pt idx="635">
                  <c:v>935</c:v>
                </c:pt>
                <c:pt idx="636">
                  <c:v>936</c:v>
                </c:pt>
                <c:pt idx="637">
                  <c:v>937</c:v>
                </c:pt>
                <c:pt idx="638">
                  <c:v>938</c:v>
                </c:pt>
                <c:pt idx="639">
                  <c:v>939</c:v>
                </c:pt>
                <c:pt idx="640">
                  <c:v>940</c:v>
                </c:pt>
                <c:pt idx="641">
                  <c:v>941</c:v>
                </c:pt>
                <c:pt idx="642">
                  <c:v>942</c:v>
                </c:pt>
                <c:pt idx="643">
                  <c:v>943</c:v>
                </c:pt>
                <c:pt idx="644">
                  <c:v>944</c:v>
                </c:pt>
                <c:pt idx="645">
                  <c:v>945</c:v>
                </c:pt>
                <c:pt idx="646">
                  <c:v>946</c:v>
                </c:pt>
                <c:pt idx="647">
                  <c:v>947</c:v>
                </c:pt>
                <c:pt idx="648">
                  <c:v>948</c:v>
                </c:pt>
                <c:pt idx="649">
                  <c:v>949</c:v>
                </c:pt>
                <c:pt idx="650">
                  <c:v>950</c:v>
                </c:pt>
                <c:pt idx="651">
                  <c:v>951</c:v>
                </c:pt>
                <c:pt idx="652">
                  <c:v>952</c:v>
                </c:pt>
                <c:pt idx="653">
                  <c:v>953</c:v>
                </c:pt>
                <c:pt idx="654">
                  <c:v>954</c:v>
                </c:pt>
                <c:pt idx="655">
                  <c:v>955</c:v>
                </c:pt>
                <c:pt idx="656">
                  <c:v>956</c:v>
                </c:pt>
                <c:pt idx="657">
                  <c:v>957</c:v>
                </c:pt>
                <c:pt idx="658">
                  <c:v>958</c:v>
                </c:pt>
                <c:pt idx="659">
                  <c:v>959</c:v>
                </c:pt>
                <c:pt idx="660">
                  <c:v>960</c:v>
                </c:pt>
                <c:pt idx="661">
                  <c:v>961</c:v>
                </c:pt>
                <c:pt idx="662">
                  <c:v>962</c:v>
                </c:pt>
                <c:pt idx="663">
                  <c:v>963</c:v>
                </c:pt>
                <c:pt idx="664">
                  <c:v>964</c:v>
                </c:pt>
                <c:pt idx="665">
                  <c:v>965</c:v>
                </c:pt>
                <c:pt idx="666">
                  <c:v>966</c:v>
                </c:pt>
                <c:pt idx="667">
                  <c:v>967</c:v>
                </c:pt>
                <c:pt idx="668">
                  <c:v>968</c:v>
                </c:pt>
                <c:pt idx="669">
                  <c:v>969</c:v>
                </c:pt>
                <c:pt idx="670">
                  <c:v>970</c:v>
                </c:pt>
                <c:pt idx="671">
                  <c:v>971</c:v>
                </c:pt>
                <c:pt idx="672">
                  <c:v>972</c:v>
                </c:pt>
                <c:pt idx="673">
                  <c:v>973</c:v>
                </c:pt>
                <c:pt idx="674">
                  <c:v>974</c:v>
                </c:pt>
                <c:pt idx="675">
                  <c:v>975</c:v>
                </c:pt>
                <c:pt idx="676">
                  <c:v>976</c:v>
                </c:pt>
                <c:pt idx="677">
                  <c:v>977</c:v>
                </c:pt>
                <c:pt idx="678">
                  <c:v>978</c:v>
                </c:pt>
                <c:pt idx="679">
                  <c:v>979</c:v>
                </c:pt>
                <c:pt idx="680">
                  <c:v>980</c:v>
                </c:pt>
                <c:pt idx="681">
                  <c:v>981</c:v>
                </c:pt>
                <c:pt idx="682">
                  <c:v>982</c:v>
                </c:pt>
                <c:pt idx="683">
                  <c:v>983</c:v>
                </c:pt>
                <c:pt idx="684">
                  <c:v>984</c:v>
                </c:pt>
                <c:pt idx="685">
                  <c:v>985</c:v>
                </c:pt>
                <c:pt idx="686">
                  <c:v>986</c:v>
                </c:pt>
                <c:pt idx="687">
                  <c:v>987</c:v>
                </c:pt>
                <c:pt idx="688">
                  <c:v>988</c:v>
                </c:pt>
                <c:pt idx="689">
                  <c:v>989</c:v>
                </c:pt>
                <c:pt idx="690">
                  <c:v>990</c:v>
                </c:pt>
                <c:pt idx="691">
                  <c:v>991</c:v>
                </c:pt>
                <c:pt idx="692">
                  <c:v>992</c:v>
                </c:pt>
                <c:pt idx="693">
                  <c:v>993</c:v>
                </c:pt>
                <c:pt idx="694">
                  <c:v>994</c:v>
                </c:pt>
                <c:pt idx="695">
                  <c:v>995</c:v>
                </c:pt>
                <c:pt idx="696">
                  <c:v>996</c:v>
                </c:pt>
                <c:pt idx="697">
                  <c:v>997</c:v>
                </c:pt>
                <c:pt idx="698">
                  <c:v>998</c:v>
                </c:pt>
                <c:pt idx="699">
                  <c:v>999</c:v>
                </c:pt>
                <c:pt idx="700">
                  <c:v>1000</c:v>
                </c:pt>
              </c:numCache>
            </c:numRef>
          </c:xVal>
          <c:yVal>
            <c:numRef>
              <c:f>'AJSi06-03'!$F$202:$F$902</c:f>
              <c:numCache>
                <c:formatCode>General</c:formatCode>
                <c:ptCount val="701"/>
                <c:pt idx="0">
                  <c:v>51.21</c:v>
                </c:pt>
                <c:pt idx="1">
                  <c:v>52.470700000000001</c:v>
                </c:pt>
                <c:pt idx="2">
                  <c:v>53.755200000000002</c:v>
                </c:pt>
                <c:pt idx="3">
                  <c:v>55.062199999999997</c:v>
                </c:pt>
                <c:pt idx="4">
                  <c:v>56.3902</c:v>
                </c:pt>
                <c:pt idx="5">
                  <c:v>57.737699999999997</c:v>
                </c:pt>
                <c:pt idx="6">
                  <c:v>58.925899999999999</c:v>
                </c:pt>
                <c:pt idx="7">
                  <c:v>60.1282</c:v>
                </c:pt>
                <c:pt idx="8">
                  <c:v>61.343000000000004</c:v>
                </c:pt>
                <c:pt idx="9">
                  <c:v>62.568600000000004</c:v>
                </c:pt>
                <c:pt idx="10">
                  <c:v>63.8033</c:v>
                </c:pt>
                <c:pt idx="11">
                  <c:v>64.938299999999998</c:v>
                </c:pt>
                <c:pt idx="12">
                  <c:v>66.078199999999995</c:v>
                </c:pt>
                <c:pt idx="13">
                  <c:v>67.221100000000007</c:v>
                </c:pt>
                <c:pt idx="14">
                  <c:v>68.365300000000005</c:v>
                </c:pt>
                <c:pt idx="15">
                  <c:v>69.508600000000001</c:v>
                </c:pt>
                <c:pt idx="16">
                  <c:v>70.583799999999997</c:v>
                </c:pt>
                <c:pt idx="17">
                  <c:v>71.654399999999995</c:v>
                </c:pt>
                <c:pt idx="18">
                  <c:v>72.718699999999998</c:v>
                </c:pt>
                <c:pt idx="19">
                  <c:v>73.774500000000003</c:v>
                </c:pt>
                <c:pt idx="20">
                  <c:v>74.819900000000004</c:v>
                </c:pt>
                <c:pt idx="21">
                  <c:v>75.810100000000006</c:v>
                </c:pt>
                <c:pt idx="22">
                  <c:v>76.7864</c:v>
                </c:pt>
                <c:pt idx="23">
                  <c:v>77.746700000000004</c:v>
                </c:pt>
                <c:pt idx="24">
                  <c:v>78.689299999999974</c:v>
                </c:pt>
                <c:pt idx="25">
                  <c:v>79.612099999999998</c:v>
                </c:pt>
                <c:pt idx="26">
                  <c:v>80.483000000000004</c:v>
                </c:pt>
                <c:pt idx="27">
                  <c:v>81.331000000000003</c:v>
                </c:pt>
                <c:pt idx="28">
                  <c:v>82.154399999999995</c:v>
                </c:pt>
                <c:pt idx="29">
                  <c:v>82.951599999999999</c:v>
                </c:pt>
                <c:pt idx="30">
                  <c:v>83.720799999999997</c:v>
                </c:pt>
                <c:pt idx="31">
                  <c:v>84.436599999999999</c:v>
                </c:pt>
                <c:pt idx="32">
                  <c:v>85.122099999999946</c:v>
                </c:pt>
                <c:pt idx="33">
                  <c:v>85.775899999999979</c:v>
                </c:pt>
                <c:pt idx="34">
                  <c:v>86.396799999999999</c:v>
                </c:pt>
                <c:pt idx="35">
                  <c:v>86.983699999999999</c:v>
                </c:pt>
                <c:pt idx="36">
                  <c:v>87.513999999999996</c:v>
                </c:pt>
                <c:pt idx="37">
                  <c:v>88.008799999999979</c:v>
                </c:pt>
                <c:pt idx="38">
                  <c:v>88.467299999999994</c:v>
                </c:pt>
                <c:pt idx="39">
                  <c:v>88.888799999999947</c:v>
                </c:pt>
                <c:pt idx="40">
                  <c:v>89.272900000000007</c:v>
                </c:pt>
                <c:pt idx="41">
                  <c:v>89.595799999999997</c:v>
                </c:pt>
                <c:pt idx="42">
                  <c:v>89.880700000000004</c:v>
                </c:pt>
                <c:pt idx="43">
                  <c:v>90.127300000000005</c:v>
                </c:pt>
                <c:pt idx="44">
                  <c:v>90.335699999999974</c:v>
                </c:pt>
                <c:pt idx="45">
                  <c:v>90.506</c:v>
                </c:pt>
                <c:pt idx="46">
                  <c:v>90.6036</c:v>
                </c:pt>
                <c:pt idx="47">
                  <c:v>90.662999999999997</c:v>
                </c:pt>
                <c:pt idx="48">
                  <c:v>90.684700000000007</c:v>
                </c:pt>
                <c:pt idx="49">
                  <c:v>90.669200000000004</c:v>
                </c:pt>
                <c:pt idx="50">
                  <c:v>90.617199999999997</c:v>
                </c:pt>
                <c:pt idx="51">
                  <c:v>90.465999999999994</c:v>
                </c:pt>
                <c:pt idx="52">
                  <c:v>90.276700000000005</c:v>
                </c:pt>
                <c:pt idx="53">
                  <c:v>90.050399999999996</c:v>
                </c:pt>
                <c:pt idx="54">
                  <c:v>89.7881</c:v>
                </c:pt>
                <c:pt idx="55">
                  <c:v>89.491100000000003</c:v>
                </c:pt>
                <c:pt idx="56">
                  <c:v>89.086399999999998</c:v>
                </c:pt>
                <c:pt idx="57">
                  <c:v>88.63979999999998</c:v>
                </c:pt>
                <c:pt idx="58">
                  <c:v>88.153399999999976</c:v>
                </c:pt>
                <c:pt idx="59">
                  <c:v>87.629299999999986</c:v>
                </c:pt>
                <c:pt idx="60">
                  <c:v>87.07</c:v>
                </c:pt>
                <c:pt idx="61">
                  <c:v>86.535499999999999</c:v>
                </c:pt>
                <c:pt idx="62">
                  <c:v>85.9499</c:v>
                </c:pt>
                <c:pt idx="63">
                  <c:v>85.317300000000003</c:v>
                </c:pt>
                <c:pt idx="64">
                  <c:v>84.641499999999994</c:v>
                </c:pt>
                <c:pt idx="65">
                  <c:v>83.926500000000004</c:v>
                </c:pt>
                <c:pt idx="66">
                  <c:v>83.4803</c:v>
                </c:pt>
                <c:pt idx="67">
                  <c:v>82.9786</c:v>
                </c:pt>
                <c:pt idx="68">
                  <c:v>82.424899999999994</c:v>
                </c:pt>
                <c:pt idx="69">
                  <c:v>81.82279999999993</c:v>
                </c:pt>
                <c:pt idx="70">
                  <c:v>81.175799999999924</c:v>
                </c:pt>
                <c:pt idx="71">
                  <c:v>80.902799999999999</c:v>
                </c:pt>
                <c:pt idx="72">
                  <c:v>80.591499999999996</c:v>
                </c:pt>
                <c:pt idx="73">
                  <c:v>80.242599999999996</c:v>
                </c:pt>
                <c:pt idx="74">
                  <c:v>79.856899999999996</c:v>
                </c:pt>
                <c:pt idx="75">
                  <c:v>79.435299999999998</c:v>
                </c:pt>
                <c:pt idx="76">
                  <c:v>79.275799999999975</c:v>
                </c:pt>
                <c:pt idx="77">
                  <c:v>79.104600000000005</c:v>
                </c:pt>
                <c:pt idx="78">
                  <c:v>78.921499999999995</c:v>
                </c:pt>
                <c:pt idx="79">
                  <c:v>78.726299999999995</c:v>
                </c:pt>
                <c:pt idx="80">
                  <c:v>78.518699999999995</c:v>
                </c:pt>
                <c:pt idx="81">
                  <c:v>78.375099999999946</c:v>
                </c:pt>
                <c:pt idx="82">
                  <c:v>78.234399999999994</c:v>
                </c:pt>
                <c:pt idx="83">
                  <c:v>78.096800000000002</c:v>
                </c:pt>
                <c:pt idx="84">
                  <c:v>77.962400000000002</c:v>
                </c:pt>
                <c:pt idx="85">
                  <c:v>77.831100000000006</c:v>
                </c:pt>
                <c:pt idx="86">
                  <c:v>77.658699999999982</c:v>
                </c:pt>
                <c:pt idx="87">
                  <c:v>77.492999999999995</c:v>
                </c:pt>
                <c:pt idx="88">
                  <c:v>77.334199999999996</c:v>
                </c:pt>
                <c:pt idx="89">
                  <c:v>77.182499999999976</c:v>
                </c:pt>
                <c:pt idx="90">
                  <c:v>77.037800000000004</c:v>
                </c:pt>
                <c:pt idx="91">
                  <c:v>76.851999999999975</c:v>
                </c:pt>
                <c:pt idx="92">
                  <c:v>76.673699999999982</c:v>
                </c:pt>
                <c:pt idx="93">
                  <c:v>76.502899999999997</c:v>
                </c:pt>
                <c:pt idx="94">
                  <c:v>76.339500000000001</c:v>
                </c:pt>
                <c:pt idx="95">
                  <c:v>76.183800000000005</c:v>
                </c:pt>
                <c:pt idx="96">
                  <c:v>76.006399999999999</c:v>
                </c:pt>
                <c:pt idx="97">
                  <c:v>75.836500000000001</c:v>
                </c:pt>
                <c:pt idx="98">
                  <c:v>75.674199999999999</c:v>
                </c:pt>
                <c:pt idx="99">
                  <c:v>75.519400000000005</c:v>
                </c:pt>
                <c:pt idx="100">
                  <c:v>75.372299999999981</c:v>
                </c:pt>
                <c:pt idx="101">
                  <c:v>75.213200000000001</c:v>
                </c:pt>
                <c:pt idx="102">
                  <c:v>75.061599999999999</c:v>
                </c:pt>
                <c:pt idx="103">
                  <c:v>74.917400000000001</c:v>
                </c:pt>
                <c:pt idx="104">
                  <c:v>74.780500000000004</c:v>
                </c:pt>
                <c:pt idx="105">
                  <c:v>74.650999999999996</c:v>
                </c:pt>
                <c:pt idx="106">
                  <c:v>74.511099999999999</c:v>
                </c:pt>
                <c:pt idx="107">
                  <c:v>74.378200000000007</c:v>
                </c:pt>
                <c:pt idx="108">
                  <c:v>74.252499999999998</c:v>
                </c:pt>
                <c:pt idx="109">
                  <c:v>74.133899999999997</c:v>
                </c:pt>
                <c:pt idx="110">
                  <c:v>74.022299999999973</c:v>
                </c:pt>
                <c:pt idx="111">
                  <c:v>73.902900000000002</c:v>
                </c:pt>
                <c:pt idx="112">
                  <c:v>73.790199999999999</c:v>
                </c:pt>
                <c:pt idx="113">
                  <c:v>73.684100000000001</c:v>
                </c:pt>
                <c:pt idx="114">
                  <c:v>73.584699999999998</c:v>
                </c:pt>
                <c:pt idx="115">
                  <c:v>73.491900000000001</c:v>
                </c:pt>
                <c:pt idx="116">
                  <c:v>73.389499999999998</c:v>
                </c:pt>
                <c:pt idx="117">
                  <c:v>73.293400000000005</c:v>
                </c:pt>
                <c:pt idx="118">
                  <c:v>73.203500000000005</c:v>
                </c:pt>
                <c:pt idx="119">
                  <c:v>73.119799999999998</c:v>
                </c:pt>
                <c:pt idx="120">
                  <c:v>73.042299999999997</c:v>
                </c:pt>
                <c:pt idx="121">
                  <c:v>72.956800000000001</c:v>
                </c:pt>
                <c:pt idx="122">
                  <c:v>72.876999999999995</c:v>
                </c:pt>
                <c:pt idx="123">
                  <c:v>72.802999999999997</c:v>
                </c:pt>
                <c:pt idx="124">
                  <c:v>72.734700000000004</c:v>
                </c:pt>
                <c:pt idx="125">
                  <c:v>72.671999999999983</c:v>
                </c:pt>
                <c:pt idx="126">
                  <c:v>72.600299999999976</c:v>
                </c:pt>
                <c:pt idx="127">
                  <c:v>72.533900000000003</c:v>
                </c:pt>
                <c:pt idx="128">
                  <c:v>72.472800000000007</c:v>
                </c:pt>
                <c:pt idx="129">
                  <c:v>72.417000000000002</c:v>
                </c:pt>
                <c:pt idx="130">
                  <c:v>72.366399999999999</c:v>
                </c:pt>
                <c:pt idx="131">
                  <c:v>72.308499999999995</c:v>
                </c:pt>
                <c:pt idx="132">
                  <c:v>72.255600000000001</c:v>
                </c:pt>
                <c:pt idx="133">
                  <c:v>72.207499999999996</c:v>
                </c:pt>
                <c:pt idx="134">
                  <c:v>72.164199999999994</c:v>
                </c:pt>
                <c:pt idx="135">
                  <c:v>72.125699999999981</c:v>
                </c:pt>
                <c:pt idx="136">
                  <c:v>72.079599999999999</c:v>
                </c:pt>
                <c:pt idx="137">
                  <c:v>72.0381</c:v>
                </c:pt>
                <c:pt idx="138">
                  <c:v>72.001000000000005</c:v>
                </c:pt>
                <c:pt idx="139">
                  <c:v>71.968400000000003</c:v>
                </c:pt>
                <c:pt idx="140">
                  <c:v>71.940100000000001</c:v>
                </c:pt>
                <c:pt idx="141">
                  <c:v>71.906300000000002</c:v>
                </c:pt>
                <c:pt idx="142">
                  <c:v>71.876799999999946</c:v>
                </c:pt>
                <c:pt idx="143">
                  <c:v>71.851299999999995</c:v>
                </c:pt>
                <c:pt idx="144">
                  <c:v>71.829800000000006</c:v>
                </c:pt>
                <c:pt idx="145">
                  <c:v>71.812399999999997</c:v>
                </c:pt>
                <c:pt idx="146">
                  <c:v>71.789599999999993</c:v>
                </c:pt>
                <c:pt idx="147">
                  <c:v>71.770600000000002</c:v>
                </c:pt>
                <c:pt idx="148">
                  <c:v>71.75539999999998</c:v>
                </c:pt>
                <c:pt idx="149">
                  <c:v>71.743899999999996</c:v>
                </c:pt>
                <c:pt idx="150">
                  <c:v>71.736199999999997</c:v>
                </c:pt>
                <c:pt idx="151">
                  <c:v>71.725899999999996</c:v>
                </c:pt>
                <c:pt idx="152">
                  <c:v>71.719099999999997</c:v>
                </c:pt>
                <c:pt idx="153">
                  <c:v>71.715699999999998</c:v>
                </c:pt>
                <c:pt idx="154">
                  <c:v>71.715800000000002</c:v>
                </c:pt>
                <c:pt idx="155">
                  <c:v>71.719200000000001</c:v>
                </c:pt>
                <c:pt idx="156">
                  <c:v>71.718999999999994</c:v>
                </c:pt>
                <c:pt idx="157">
                  <c:v>71.722099999999998</c:v>
                </c:pt>
                <c:pt idx="158">
                  <c:v>71.728399999999979</c:v>
                </c:pt>
                <c:pt idx="159">
                  <c:v>71.737899999999996</c:v>
                </c:pt>
                <c:pt idx="160">
                  <c:v>71.750399999999999</c:v>
                </c:pt>
                <c:pt idx="161">
                  <c:v>71.760000000000005</c:v>
                </c:pt>
                <c:pt idx="162">
                  <c:v>71.772599999999997</c:v>
                </c:pt>
                <c:pt idx="163">
                  <c:v>71.7881</c:v>
                </c:pt>
                <c:pt idx="164">
                  <c:v>71.806600000000003</c:v>
                </c:pt>
                <c:pt idx="165">
                  <c:v>71.827999999999975</c:v>
                </c:pt>
                <c:pt idx="166">
                  <c:v>71.846900000000005</c:v>
                </c:pt>
                <c:pt idx="167">
                  <c:v>71.868699999999976</c:v>
                </c:pt>
                <c:pt idx="168">
                  <c:v>71.893100000000004</c:v>
                </c:pt>
                <c:pt idx="169">
                  <c:v>71.920299999999997</c:v>
                </c:pt>
                <c:pt idx="170">
                  <c:v>71.950199999999995</c:v>
                </c:pt>
                <c:pt idx="171">
                  <c:v>71.977900000000005</c:v>
                </c:pt>
                <c:pt idx="172">
                  <c:v>72.008200000000002</c:v>
                </c:pt>
                <c:pt idx="173">
                  <c:v>72.0411</c:v>
                </c:pt>
                <c:pt idx="174">
                  <c:v>72.076400000000007</c:v>
                </c:pt>
                <c:pt idx="175">
                  <c:v>72.1143</c:v>
                </c:pt>
                <c:pt idx="176">
                  <c:v>72.150299999999973</c:v>
                </c:pt>
                <c:pt idx="177">
                  <c:v>72.188799999999929</c:v>
                </c:pt>
                <c:pt idx="178">
                  <c:v>72.229699999999994</c:v>
                </c:pt>
                <c:pt idx="179">
                  <c:v>72.272799999999975</c:v>
                </c:pt>
                <c:pt idx="180">
                  <c:v>72.318299999999994</c:v>
                </c:pt>
                <c:pt idx="181">
                  <c:v>72.362200000000001</c:v>
                </c:pt>
                <c:pt idx="182">
                  <c:v>72.408199999999994</c:v>
                </c:pt>
                <c:pt idx="183">
                  <c:v>72.456500000000005</c:v>
                </c:pt>
                <c:pt idx="184">
                  <c:v>72.507000000000005</c:v>
                </c:pt>
                <c:pt idx="185">
                  <c:v>72.5595</c:v>
                </c:pt>
                <c:pt idx="186">
                  <c:v>72.610699999999994</c:v>
                </c:pt>
                <c:pt idx="187">
                  <c:v>72.663899999999998</c:v>
                </c:pt>
                <c:pt idx="188">
                  <c:v>72.719200000000001</c:v>
                </c:pt>
                <c:pt idx="189">
                  <c:v>72.776399999999995</c:v>
                </c:pt>
                <c:pt idx="190">
                  <c:v>72.835599999999999</c:v>
                </c:pt>
                <c:pt idx="191">
                  <c:v>72.893699999999995</c:v>
                </c:pt>
                <c:pt idx="192">
                  <c:v>72.953599999999994</c:v>
                </c:pt>
                <c:pt idx="193">
                  <c:v>73.015500000000003</c:v>
                </c:pt>
                <c:pt idx="194">
                  <c:v>73.079099999999997</c:v>
                </c:pt>
                <c:pt idx="195">
                  <c:v>73.144599999999997</c:v>
                </c:pt>
                <c:pt idx="196">
                  <c:v>73.209000000000003</c:v>
                </c:pt>
                <c:pt idx="197">
                  <c:v>73.275099999999981</c:v>
                </c:pt>
                <c:pt idx="198">
                  <c:v>73.3429</c:v>
                </c:pt>
                <c:pt idx="199">
                  <c:v>73.412400000000005</c:v>
                </c:pt>
                <c:pt idx="200">
                  <c:v>73.483599999999996</c:v>
                </c:pt>
                <c:pt idx="201">
                  <c:v>73.555000000000007</c:v>
                </c:pt>
                <c:pt idx="202">
                  <c:v>73.627899999999997</c:v>
                </c:pt>
                <c:pt idx="203">
                  <c:v>73.702399999999997</c:v>
                </c:pt>
                <c:pt idx="204">
                  <c:v>73.778399999999976</c:v>
                </c:pt>
                <c:pt idx="205">
                  <c:v>73.855900000000005</c:v>
                </c:pt>
                <c:pt idx="206">
                  <c:v>73.932400000000001</c:v>
                </c:pt>
                <c:pt idx="207">
                  <c:v>74.010300000000001</c:v>
                </c:pt>
                <c:pt idx="208">
                  <c:v>74.089699999999993</c:v>
                </c:pt>
                <c:pt idx="209">
                  <c:v>74.170499999999976</c:v>
                </c:pt>
                <c:pt idx="210">
                  <c:v>74.252700000000004</c:v>
                </c:pt>
                <c:pt idx="211">
                  <c:v>74.334100000000007</c:v>
                </c:pt>
                <c:pt idx="212">
                  <c:v>74.416799999999995</c:v>
                </c:pt>
                <c:pt idx="213">
                  <c:v>74.500799999999998</c:v>
                </c:pt>
                <c:pt idx="214">
                  <c:v>74.586200000000005</c:v>
                </c:pt>
                <c:pt idx="215">
                  <c:v>74.672799999999924</c:v>
                </c:pt>
                <c:pt idx="216">
                  <c:v>74.758499999999998</c:v>
                </c:pt>
                <c:pt idx="217">
                  <c:v>74.845500000000001</c:v>
                </c:pt>
                <c:pt idx="218">
                  <c:v>74.933599999999998</c:v>
                </c:pt>
                <c:pt idx="219">
                  <c:v>75.022999999999996</c:v>
                </c:pt>
                <c:pt idx="220">
                  <c:v>75.113500000000002</c:v>
                </c:pt>
                <c:pt idx="221">
                  <c:v>75.203299999999999</c:v>
                </c:pt>
                <c:pt idx="222">
                  <c:v>75.294300000000007</c:v>
                </c:pt>
                <c:pt idx="223">
                  <c:v>75.386399999999981</c:v>
                </c:pt>
                <c:pt idx="224">
                  <c:v>75.479500000000002</c:v>
                </c:pt>
                <c:pt idx="225">
                  <c:v>75.573800000000006</c:v>
                </c:pt>
                <c:pt idx="226">
                  <c:v>75.667199999999994</c:v>
                </c:pt>
                <c:pt idx="227">
                  <c:v>75.761700000000005</c:v>
                </c:pt>
                <c:pt idx="228">
                  <c:v>75.857200000000006</c:v>
                </c:pt>
                <c:pt idx="229">
                  <c:v>75.953699999999998</c:v>
                </c:pt>
                <c:pt idx="230">
                  <c:v>76.051199999999994</c:v>
                </c:pt>
                <c:pt idx="231">
                  <c:v>76.147900000000007</c:v>
                </c:pt>
                <c:pt idx="232">
                  <c:v>76.245599999999996</c:v>
                </c:pt>
                <c:pt idx="233">
                  <c:v>76.344200000000001</c:v>
                </c:pt>
                <c:pt idx="234">
                  <c:v>76.443700000000007</c:v>
                </c:pt>
                <c:pt idx="235">
                  <c:v>76.5441</c:v>
                </c:pt>
                <c:pt idx="236">
                  <c:v>76.643799999999999</c:v>
                </c:pt>
                <c:pt idx="237">
                  <c:v>76.744399999999999</c:v>
                </c:pt>
                <c:pt idx="238">
                  <c:v>76.845799999999997</c:v>
                </c:pt>
                <c:pt idx="239">
                  <c:v>76.948099999999997</c:v>
                </c:pt>
                <c:pt idx="240">
                  <c:v>77.051100000000005</c:v>
                </c:pt>
                <c:pt idx="241">
                  <c:v>77.15349999999998</c:v>
                </c:pt>
                <c:pt idx="242">
                  <c:v>77.256600000000006</c:v>
                </c:pt>
                <c:pt idx="243">
                  <c:v>77.360399999999998</c:v>
                </c:pt>
                <c:pt idx="244">
                  <c:v>77.465000000000003</c:v>
                </c:pt>
                <c:pt idx="245">
                  <c:v>77.570400000000006</c:v>
                </c:pt>
                <c:pt idx="246">
                  <c:v>77.675399999999925</c:v>
                </c:pt>
                <c:pt idx="247">
                  <c:v>77.781199999999998</c:v>
                </c:pt>
                <c:pt idx="248">
                  <c:v>77.887600000000006</c:v>
                </c:pt>
                <c:pt idx="249">
                  <c:v>77.994699999999995</c:v>
                </c:pt>
                <c:pt idx="250">
                  <c:v>78.102299999999985</c:v>
                </c:pt>
                <c:pt idx="251">
                  <c:v>78.209400000000002</c:v>
                </c:pt>
                <c:pt idx="252">
                  <c:v>78.317099999999996</c:v>
                </c:pt>
                <c:pt idx="253">
                  <c:v>78.425399999999996</c:v>
                </c:pt>
                <c:pt idx="254">
                  <c:v>78.534199999999998</c:v>
                </c:pt>
                <c:pt idx="255">
                  <c:v>78.643500000000003</c:v>
                </c:pt>
                <c:pt idx="256">
                  <c:v>78.752300000000005</c:v>
                </c:pt>
                <c:pt idx="257">
                  <c:v>78.861500000000007</c:v>
                </c:pt>
                <c:pt idx="258">
                  <c:v>78.971299999999999</c:v>
                </c:pt>
                <c:pt idx="259">
                  <c:v>79.081500000000005</c:v>
                </c:pt>
                <c:pt idx="260">
                  <c:v>79.1922</c:v>
                </c:pt>
                <c:pt idx="261">
                  <c:v>79.302199999999999</c:v>
                </c:pt>
                <c:pt idx="262">
                  <c:v>79.412700000000001</c:v>
                </c:pt>
                <c:pt idx="263">
                  <c:v>79.523600000000002</c:v>
                </c:pt>
                <c:pt idx="264">
                  <c:v>79.635000000000005</c:v>
                </c:pt>
                <c:pt idx="265">
                  <c:v>79.746700000000004</c:v>
                </c:pt>
                <c:pt idx="266">
                  <c:v>79.857799999999997</c:v>
                </c:pt>
                <c:pt idx="267">
                  <c:v>79.969300000000004</c:v>
                </c:pt>
                <c:pt idx="268">
                  <c:v>80.081199999999995</c:v>
                </c:pt>
                <c:pt idx="269">
                  <c:v>80.1935</c:v>
                </c:pt>
                <c:pt idx="270">
                  <c:v>80.306100000000001</c:v>
                </c:pt>
                <c:pt idx="271">
                  <c:v>80.418099999999995</c:v>
                </c:pt>
                <c:pt idx="272">
                  <c:v>80.5304</c:v>
                </c:pt>
                <c:pt idx="273">
                  <c:v>80.643000000000001</c:v>
                </c:pt>
                <c:pt idx="274">
                  <c:v>80.756</c:v>
                </c:pt>
                <c:pt idx="275">
                  <c:v>80.869200000000006</c:v>
                </c:pt>
                <c:pt idx="276">
                  <c:v>80.981700000000004</c:v>
                </c:pt>
                <c:pt idx="277">
                  <c:v>81.0946</c:v>
                </c:pt>
                <c:pt idx="278">
                  <c:v>81.207599999999999</c:v>
                </c:pt>
                <c:pt idx="279">
                  <c:v>81.320999999999998</c:v>
                </c:pt>
                <c:pt idx="280">
                  <c:v>81.4345</c:v>
                </c:pt>
                <c:pt idx="281">
                  <c:v>81.547399999999996</c:v>
                </c:pt>
                <c:pt idx="282">
                  <c:v>81.660600000000002</c:v>
                </c:pt>
                <c:pt idx="283">
                  <c:v>81.773899999999998</c:v>
                </c:pt>
                <c:pt idx="284">
                  <c:v>81.8874</c:v>
                </c:pt>
                <c:pt idx="285">
                  <c:v>82.001099999999994</c:v>
                </c:pt>
                <c:pt idx="286">
                  <c:v>82.114199999999997</c:v>
                </c:pt>
                <c:pt idx="287">
                  <c:v>82.227400000000003</c:v>
                </c:pt>
                <c:pt idx="288">
                  <c:v>82.340699999999998</c:v>
                </c:pt>
                <c:pt idx="289">
                  <c:v>82.4542</c:v>
                </c:pt>
                <c:pt idx="290">
                  <c:v>82.567800000000005</c:v>
                </c:pt>
                <c:pt idx="291">
                  <c:v>82.680799999999977</c:v>
                </c:pt>
                <c:pt idx="292">
                  <c:v>82.793999999999997</c:v>
                </c:pt>
                <c:pt idx="293">
                  <c:v>82.907200000000003</c:v>
                </c:pt>
                <c:pt idx="294">
                  <c:v>83.020600000000002</c:v>
                </c:pt>
                <c:pt idx="295">
                  <c:v>83.134</c:v>
                </c:pt>
                <c:pt idx="296">
                  <c:v>83.246600000000001</c:v>
                </c:pt>
                <c:pt idx="297">
                  <c:v>83.359300000000005</c:v>
                </c:pt>
                <c:pt idx="298">
                  <c:v>83.471999999999994</c:v>
                </c:pt>
                <c:pt idx="299">
                  <c:v>83.584800000000001</c:v>
                </c:pt>
                <c:pt idx="300">
                  <c:v>83.697599999999994</c:v>
                </c:pt>
                <c:pt idx="301">
                  <c:v>83.810100000000006</c:v>
                </c:pt>
                <c:pt idx="302">
                  <c:v>83.922600000000003</c:v>
                </c:pt>
                <c:pt idx="303">
                  <c:v>84.034999999999997</c:v>
                </c:pt>
                <c:pt idx="304">
                  <c:v>84.147499999999994</c:v>
                </c:pt>
                <c:pt idx="305">
                  <c:v>84.259900000000002</c:v>
                </c:pt>
                <c:pt idx="306">
                  <c:v>84.371699999999976</c:v>
                </c:pt>
                <c:pt idx="307">
                  <c:v>84.483400000000003</c:v>
                </c:pt>
                <c:pt idx="308">
                  <c:v>84.595100000000002</c:v>
                </c:pt>
                <c:pt idx="309">
                  <c:v>84.706800000000001</c:v>
                </c:pt>
                <c:pt idx="310">
                  <c:v>84.818299999999994</c:v>
                </c:pt>
                <c:pt idx="311">
                  <c:v>84.929199999999994</c:v>
                </c:pt>
                <c:pt idx="312">
                  <c:v>85.040099999999995</c:v>
                </c:pt>
                <c:pt idx="313">
                  <c:v>85.150799999999975</c:v>
                </c:pt>
                <c:pt idx="314">
                  <c:v>85.261399999999995</c:v>
                </c:pt>
                <c:pt idx="315">
                  <c:v>85.371999999999986</c:v>
                </c:pt>
                <c:pt idx="316">
                  <c:v>85.481800000000007</c:v>
                </c:pt>
                <c:pt idx="317">
                  <c:v>85.5916</c:v>
                </c:pt>
                <c:pt idx="318">
                  <c:v>85.7012</c:v>
                </c:pt>
                <c:pt idx="319">
                  <c:v>85.810599999999994</c:v>
                </c:pt>
                <c:pt idx="320">
                  <c:v>85.92</c:v>
                </c:pt>
                <c:pt idx="321">
                  <c:v>86.028599999999997</c:v>
                </c:pt>
                <c:pt idx="322">
                  <c:v>86.137100000000004</c:v>
                </c:pt>
                <c:pt idx="323">
                  <c:v>86.245400000000004</c:v>
                </c:pt>
                <c:pt idx="324">
                  <c:v>86.353499999999997</c:v>
                </c:pt>
                <c:pt idx="325">
                  <c:v>86.461500000000001</c:v>
                </c:pt>
                <c:pt idx="326">
                  <c:v>86.568799999999996</c:v>
                </c:pt>
                <c:pt idx="327">
                  <c:v>86.675899999999928</c:v>
                </c:pt>
                <c:pt idx="328">
                  <c:v>86.782899999999998</c:v>
                </c:pt>
                <c:pt idx="329">
                  <c:v>86.889600000000002</c:v>
                </c:pt>
                <c:pt idx="330">
                  <c:v>86.996099999999998</c:v>
                </c:pt>
                <c:pt idx="331">
                  <c:v>87.101900000000001</c:v>
                </c:pt>
                <c:pt idx="332">
                  <c:v>87.207499999999996</c:v>
                </c:pt>
                <c:pt idx="333">
                  <c:v>87.312799999999996</c:v>
                </c:pt>
                <c:pt idx="334">
                  <c:v>87.417900000000003</c:v>
                </c:pt>
                <c:pt idx="335">
                  <c:v>87.522799999999975</c:v>
                </c:pt>
                <c:pt idx="336">
                  <c:v>87.626999999999995</c:v>
                </c:pt>
                <c:pt idx="337">
                  <c:v>87.730999999999995</c:v>
                </c:pt>
                <c:pt idx="338">
                  <c:v>87.834699999999998</c:v>
                </c:pt>
                <c:pt idx="339">
                  <c:v>87.938100000000006</c:v>
                </c:pt>
                <c:pt idx="340">
                  <c:v>88.041300000000007</c:v>
                </c:pt>
                <c:pt idx="341">
                  <c:v>88.143699999999995</c:v>
                </c:pt>
                <c:pt idx="342">
                  <c:v>88.245900000000006</c:v>
                </c:pt>
                <c:pt idx="343">
                  <c:v>88.347800000000007</c:v>
                </c:pt>
                <c:pt idx="344">
                  <c:v>88.449399999999997</c:v>
                </c:pt>
                <c:pt idx="345">
                  <c:v>88.550700000000006</c:v>
                </c:pt>
                <c:pt idx="346">
                  <c:v>88.651300000000006</c:v>
                </c:pt>
                <c:pt idx="347">
                  <c:v>88.7517</c:v>
                </c:pt>
                <c:pt idx="348">
                  <c:v>88.851699999999994</c:v>
                </c:pt>
                <c:pt idx="349">
                  <c:v>88.951400000000007</c:v>
                </c:pt>
                <c:pt idx="350">
                  <c:v>89.050799999999995</c:v>
                </c:pt>
                <c:pt idx="351">
                  <c:v>89.149500000000003</c:v>
                </c:pt>
                <c:pt idx="352">
                  <c:v>89.247900000000001</c:v>
                </c:pt>
                <c:pt idx="353">
                  <c:v>89.3459</c:v>
                </c:pt>
                <c:pt idx="354">
                  <c:v>89.443600000000004</c:v>
                </c:pt>
                <c:pt idx="355">
                  <c:v>89.540899999999993</c:v>
                </c:pt>
                <c:pt idx="356">
                  <c:v>89.637600000000006</c:v>
                </c:pt>
                <c:pt idx="357">
                  <c:v>89.733900000000006</c:v>
                </c:pt>
                <c:pt idx="358">
                  <c:v>89.829899999999981</c:v>
                </c:pt>
                <c:pt idx="359">
                  <c:v>89.9255</c:v>
                </c:pt>
                <c:pt idx="360">
                  <c:v>90.020700000000005</c:v>
                </c:pt>
                <c:pt idx="361">
                  <c:v>90.115200000000002</c:v>
                </c:pt>
                <c:pt idx="362">
                  <c:v>90.209299999999999</c:v>
                </c:pt>
                <c:pt idx="363">
                  <c:v>90.303100000000001</c:v>
                </c:pt>
                <c:pt idx="364">
                  <c:v>90.3964</c:v>
                </c:pt>
                <c:pt idx="365">
                  <c:v>90.489400000000003</c:v>
                </c:pt>
                <c:pt idx="366">
                  <c:v>90.581699999999998</c:v>
                </c:pt>
                <c:pt idx="367">
                  <c:v>90.673699999999982</c:v>
                </c:pt>
                <c:pt idx="368">
                  <c:v>90.765199999999993</c:v>
                </c:pt>
                <c:pt idx="369">
                  <c:v>90.856399999999979</c:v>
                </c:pt>
                <c:pt idx="370">
                  <c:v>90.947100000000006</c:v>
                </c:pt>
                <c:pt idx="371">
                  <c:v>91.037099999999995</c:v>
                </c:pt>
                <c:pt idx="372">
                  <c:v>91.126799999999946</c:v>
                </c:pt>
                <c:pt idx="373">
                  <c:v>91.215999999999994</c:v>
                </c:pt>
                <c:pt idx="374">
                  <c:v>91.3048</c:v>
                </c:pt>
                <c:pt idx="375">
                  <c:v>91.393100000000004</c:v>
                </c:pt>
                <c:pt idx="376">
                  <c:v>91.480900000000005</c:v>
                </c:pt>
                <c:pt idx="377">
                  <c:v>91.568200000000004</c:v>
                </c:pt>
                <c:pt idx="378">
                  <c:v>91.654999999999987</c:v>
                </c:pt>
                <c:pt idx="379">
                  <c:v>91.741500000000002</c:v>
                </c:pt>
                <c:pt idx="380">
                  <c:v>91.827399999999997</c:v>
                </c:pt>
                <c:pt idx="381">
                  <c:v>91.912700000000001</c:v>
                </c:pt>
                <c:pt idx="382">
                  <c:v>91.997600000000006</c:v>
                </c:pt>
                <c:pt idx="383">
                  <c:v>92.081999999999994</c:v>
                </c:pt>
                <c:pt idx="384">
                  <c:v>92.165999999999997</c:v>
                </c:pt>
                <c:pt idx="385">
                  <c:v>92.249499999999998</c:v>
                </c:pt>
                <c:pt idx="386">
                  <c:v>92.332400000000007</c:v>
                </c:pt>
                <c:pt idx="387">
                  <c:v>92.4148</c:v>
                </c:pt>
                <c:pt idx="388">
                  <c:v>92.496799999999993</c:v>
                </c:pt>
                <c:pt idx="389">
                  <c:v>92.578299999999984</c:v>
                </c:pt>
                <c:pt idx="390">
                  <c:v>92.659399999999977</c:v>
                </c:pt>
                <c:pt idx="391">
                  <c:v>92.739800000000002</c:v>
                </c:pt>
                <c:pt idx="392">
                  <c:v>92.819699999999997</c:v>
                </c:pt>
                <c:pt idx="393">
                  <c:v>92.899199999999993</c:v>
                </c:pt>
                <c:pt idx="394">
                  <c:v>92.978200000000001</c:v>
                </c:pt>
                <c:pt idx="395">
                  <c:v>93.056700000000006</c:v>
                </c:pt>
                <c:pt idx="396">
                  <c:v>93.134600000000006</c:v>
                </c:pt>
                <c:pt idx="397">
                  <c:v>93.212000000000003</c:v>
                </c:pt>
                <c:pt idx="398">
                  <c:v>93.288899999999998</c:v>
                </c:pt>
                <c:pt idx="399">
                  <c:v>93.36539999999998</c:v>
                </c:pt>
                <c:pt idx="400">
                  <c:v>93.441400000000002</c:v>
                </c:pt>
                <c:pt idx="401">
                  <c:v>93.516800000000003</c:v>
                </c:pt>
                <c:pt idx="402">
                  <c:v>93.591800000000006</c:v>
                </c:pt>
                <c:pt idx="403">
                  <c:v>93.666300000000007</c:v>
                </c:pt>
                <c:pt idx="404">
                  <c:v>93.740300000000005</c:v>
                </c:pt>
                <c:pt idx="405">
                  <c:v>93.813800000000001</c:v>
                </c:pt>
                <c:pt idx="406">
                  <c:v>93.886700000000005</c:v>
                </c:pt>
                <c:pt idx="407">
                  <c:v>93.959100000000007</c:v>
                </c:pt>
                <c:pt idx="408">
                  <c:v>94.031000000000006</c:v>
                </c:pt>
                <c:pt idx="409">
                  <c:v>94.102399999999946</c:v>
                </c:pt>
                <c:pt idx="410">
                  <c:v>94.173299999999983</c:v>
                </c:pt>
                <c:pt idx="411">
                  <c:v>94.243600000000001</c:v>
                </c:pt>
                <c:pt idx="412">
                  <c:v>94.313500000000005</c:v>
                </c:pt>
                <c:pt idx="413">
                  <c:v>94.382799999999946</c:v>
                </c:pt>
                <c:pt idx="414">
                  <c:v>94.451599999999999</c:v>
                </c:pt>
                <c:pt idx="415">
                  <c:v>94.52</c:v>
                </c:pt>
                <c:pt idx="416">
                  <c:v>94.587599999999995</c:v>
                </c:pt>
                <c:pt idx="417">
                  <c:v>94.65479999999998</c:v>
                </c:pt>
                <c:pt idx="418">
                  <c:v>94.721500000000006</c:v>
                </c:pt>
                <c:pt idx="419">
                  <c:v>94.787800000000004</c:v>
                </c:pt>
                <c:pt idx="420">
                  <c:v>94.853499999999997</c:v>
                </c:pt>
                <c:pt idx="421">
                  <c:v>94.918599999999998</c:v>
                </c:pt>
                <c:pt idx="422">
                  <c:v>94.983199999999997</c:v>
                </c:pt>
                <c:pt idx="423">
                  <c:v>95.047300000000007</c:v>
                </c:pt>
                <c:pt idx="424">
                  <c:v>95.110900000000001</c:v>
                </c:pt>
                <c:pt idx="425">
                  <c:v>95.174000000000007</c:v>
                </c:pt>
                <c:pt idx="426">
                  <c:v>95.236500000000007</c:v>
                </c:pt>
                <c:pt idx="427">
                  <c:v>95.298500000000004</c:v>
                </c:pt>
                <c:pt idx="428">
                  <c:v>95.36</c:v>
                </c:pt>
                <c:pt idx="429">
                  <c:v>95.421000000000006</c:v>
                </c:pt>
                <c:pt idx="430">
                  <c:v>95.481499999999997</c:v>
                </c:pt>
                <c:pt idx="431">
                  <c:v>95.541399999999996</c:v>
                </c:pt>
                <c:pt idx="432">
                  <c:v>95.600800000000007</c:v>
                </c:pt>
                <c:pt idx="433">
                  <c:v>95.659699999999987</c:v>
                </c:pt>
                <c:pt idx="434">
                  <c:v>95.718100000000007</c:v>
                </c:pt>
                <c:pt idx="435">
                  <c:v>95.775999999999996</c:v>
                </c:pt>
                <c:pt idx="436">
                  <c:v>95.833299999999994</c:v>
                </c:pt>
                <c:pt idx="437">
                  <c:v>95.890100000000004</c:v>
                </c:pt>
                <c:pt idx="438">
                  <c:v>95.9465</c:v>
                </c:pt>
                <c:pt idx="439">
                  <c:v>96.002300000000005</c:v>
                </c:pt>
                <c:pt idx="440">
                  <c:v>96.057599999999994</c:v>
                </c:pt>
                <c:pt idx="441">
                  <c:v>96.11239999999998</c:v>
                </c:pt>
                <c:pt idx="442">
                  <c:v>96.166600000000003</c:v>
                </c:pt>
                <c:pt idx="443">
                  <c:v>96.220399999999998</c:v>
                </c:pt>
                <c:pt idx="444">
                  <c:v>96.273700000000005</c:v>
                </c:pt>
                <c:pt idx="445">
                  <c:v>96.326400000000007</c:v>
                </c:pt>
                <c:pt idx="446">
                  <c:v>96.378600000000006</c:v>
                </c:pt>
                <c:pt idx="447">
                  <c:v>96.430300000000003</c:v>
                </c:pt>
                <c:pt idx="448">
                  <c:v>96.4816</c:v>
                </c:pt>
                <c:pt idx="449">
                  <c:v>96.532300000000006</c:v>
                </c:pt>
                <c:pt idx="450">
                  <c:v>96.582599999999999</c:v>
                </c:pt>
                <c:pt idx="451">
                  <c:v>96.632199999999997</c:v>
                </c:pt>
                <c:pt idx="452">
                  <c:v>96.681399999999996</c:v>
                </c:pt>
                <c:pt idx="453">
                  <c:v>96.730099999999993</c:v>
                </c:pt>
                <c:pt idx="454">
                  <c:v>96.778299999999973</c:v>
                </c:pt>
                <c:pt idx="455">
                  <c:v>96.825999999999979</c:v>
                </c:pt>
                <c:pt idx="456">
                  <c:v>96.87309999999998</c:v>
                </c:pt>
                <c:pt idx="457">
                  <c:v>96.919799999999995</c:v>
                </c:pt>
                <c:pt idx="458">
                  <c:v>96.965999999999994</c:v>
                </c:pt>
                <c:pt idx="459">
                  <c:v>97.011700000000005</c:v>
                </c:pt>
                <c:pt idx="460">
                  <c:v>97.056899999999999</c:v>
                </c:pt>
                <c:pt idx="461">
                  <c:v>97.101600000000005</c:v>
                </c:pt>
                <c:pt idx="462">
                  <c:v>97.14579999999998</c:v>
                </c:pt>
                <c:pt idx="463">
                  <c:v>97.189599999999999</c:v>
                </c:pt>
                <c:pt idx="464">
                  <c:v>97.232799999999997</c:v>
                </c:pt>
                <c:pt idx="465">
                  <c:v>97.275599999999997</c:v>
                </c:pt>
                <c:pt idx="466">
                  <c:v>97.317899999999995</c:v>
                </c:pt>
                <c:pt idx="467">
                  <c:v>97.3596</c:v>
                </c:pt>
                <c:pt idx="468">
                  <c:v>97.400899999999993</c:v>
                </c:pt>
                <c:pt idx="469">
                  <c:v>97.441699999999997</c:v>
                </c:pt>
                <c:pt idx="470">
                  <c:v>97.482100000000003</c:v>
                </c:pt>
                <c:pt idx="471">
                  <c:v>97.521900000000002</c:v>
                </c:pt>
                <c:pt idx="472">
                  <c:v>97.561300000000003</c:v>
                </c:pt>
                <c:pt idx="473">
                  <c:v>97.600200000000001</c:v>
                </c:pt>
                <c:pt idx="474">
                  <c:v>97.638599999999997</c:v>
                </c:pt>
                <c:pt idx="475">
                  <c:v>97.676599999999979</c:v>
                </c:pt>
                <c:pt idx="476">
                  <c:v>97.714100000000002</c:v>
                </c:pt>
                <c:pt idx="477">
                  <c:v>97.751099999999994</c:v>
                </c:pt>
                <c:pt idx="478">
                  <c:v>97.787599999999998</c:v>
                </c:pt>
                <c:pt idx="479">
                  <c:v>97.823599999999999</c:v>
                </c:pt>
                <c:pt idx="480">
                  <c:v>97.859300000000005</c:v>
                </c:pt>
                <c:pt idx="481">
                  <c:v>97.894400000000005</c:v>
                </c:pt>
                <c:pt idx="482">
                  <c:v>97.929000000000002</c:v>
                </c:pt>
                <c:pt idx="483">
                  <c:v>97.963300000000004</c:v>
                </c:pt>
                <c:pt idx="484">
                  <c:v>97.997</c:v>
                </c:pt>
                <c:pt idx="485">
                  <c:v>98.0304</c:v>
                </c:pt>
                <c:pt idx="486">
                  <c:v>98.063199999999995</c:v>
                </c:pt>
                <c:pt idx="487">
                  <c:v>98.095600000000005</c:v>
                </c:pt>
                <c:pt idx="488">
                  <c:v>98.127499999999998</c:v>
                </c:pt>
                <c:pt idx="489">
                  <c:v>98.159000000000006</c:v>
                </c:pt>
                <c:pt idx="490">
                  <c:v>98.190100000000001</c:v>
                </c:pt>
                <c:pt idx="491">
                  <c:v>98.220600000000005</c:v>
                </c:pt>
                <c:pt idx="492">
                  <c:v>98.250799999999998</c:v>
                </c:pt>
                <c:pt idx="493">
                  <c:v>98.280500000000004</c:v>
                </c:pt>
                <c:pt idx="494">
                  <c:v>98.309700000000007</c:v>
                </c:pt>
                <c:pt idx="495">
                  <c:v>98.3386</c:v>
                </c:pt>
                <c:pt idx="496">
                  <c:v>98.367000000000004</c:v>
                </c:pt>
                <c:pt idx="497">
                  <c:v>98.394900000000007</c:v>
                </c:pt>
                <c:pt idx="498">
                  <c:v>98.422399999999996</c:v>
                </c:pt>
                <c:pt idx="499">
                  <c:v>98.4495</c:v>
                </c:pt>
                <c:pt idx="500">
                  <c:v>98.476200000000006</c:v>
                </c:pt>
                <c:pt idx="501">
                  <c:v>98.502499999999998</c:v>
                </c:pt>
                <c:pt idx="502">
                  <c:v>98.528399999999976</c:v>
                </c:pt>
                <c:pt idx="503">
                  <c:v>98.553899999999999</c:v>
                </c:pt>
                <c:pt idx="504">
                  <c:v>98.578999999999979</c:v>
                </c:pt>
                <c:pt idx="505">
                  <c:v>98.6036</c:v>
                </c:pt>
                <c:pt idx="506">
                  <c:v>98.627799999999979</c:v>
                </c:pt>
                <c:pt idx="507">
                  <c:v>98.651600000000002</c:v>
                </c:pt>
                <c:pt idx="508">
                  <c:v>98.674999999999983</c:v>
                </c:pt>
                <c:pt idx="509">
                  <c:v>98.697999999999993</c:v>
                </c:pt>
                <c:pt idx="510">
                  <c:v>98.720600000000005</c:v>
                </c:pt>
                <c:pt idx="511">
                  <c:v>98.742699999999999</c:v>
                </c:pt>
                <c:pt idx="512">
                  <c:v>98.764499999999998</c:v>
                </c:pt>
                <c:pt idx="513">
                  <c:v>98.785799999999981</c:v>
                </c:pt>
                <c:pt idx="514">
                  <c:v>98.806799999999996</c:v>
                </c:pt>
                <c:pt idx="515">
                  <c:v>98.827299999999994</c:v>
                </c:pt>
                <c:pt idx="516">
                  <c:v>98.847499999999997</c:v>
                </c:pt>
                <c:pt idx="517">
                  <c:v>98.867199999999997</c:v>
                </c:pt>
                <c:pt idx="518">
                  <c:v>98.886600000000001</c:v>
                </c:pt>
                <c:pt idx="519">
                  <c:v>98.905500000000004</c:v>
                </c:pt>
                <c:pt idx="520">
                  <c:v>98.924099999999996</c:v>
                </c:pt>
                <c:pt idx="521">
                  <c:v>98.942300000000003</c:v>
                </c:pt>
                <c:pt idx="522">
                  <c:v>98.960099999999997</c:v>
                </c:pt>
                <c:pt idx="523">
                  <c:v>98.977500000000006</c:v>
                </c:pt>
                <c:pt idx="524">
                  <c:v>98.994600000000005</c:v>
                </c:pt>
                <c:pt idx="525">
                  <c:v>99.011200000000002</c:v>
                </c:pt>
                <c:pt idx="526">
                  <c:v>99.027500000000003</c:v>
                </c:pt>
                <c:pt idx="527">
                  <c:v>99.043400000000005</c:v>
                </c:pt>
                <c:pt idx="528">
                  <c:v>99.05889999999998</c:v>
                </c:pt>
                <c:pt idx="529">
                  <c:v>99.073999999999998</c:v>
                </c:pt>
                <c:pt idx="530">
                  <c:v>99.088800000000006</c:v>
                </c:pt>
                <c:pt idx="531">
                  <c:v>99.103200000000001</c:v>
                </c:pt>
                <c:pt idx="532">
                  <c:v>99.117199999999997</c:v>
                </c:pt>
                <c:pt idx="533">
                  <c:v>99.130899999999997</c:v>
                </c:pt>
                <c:pt idx="534">
                  <c:v>99.144199999999998</c:v>
                </c:pt>
                <c:pt idx="535">
                  <c:v>99.157200000000003</c:v>
                </c:pt>
                <c:pt idx="536">
                  <c:v>99.169799999999995</c:v>
                </c:pt>
                <c:pt idx="537">
                  <c:v>99.181999999999974</c:v>
                </c:pt>
                <c:pt idx="538">
                  <c:v>99.193899999999999</c:v>
                </c:pt>
                <c:pt idx="539">
                  <c:v>99.205399999999997</c:v>
                </c:pt>
                <c:pt idx="540">
                  <c:v>99.2166</c:v>
                </c:pt>
                <c:pt idx="541">
                  <c:v>99.227400000000003</c:v>
                </c:pt>
                <c:pt idx="542">
                  <c:v>99.237899999999996</c:v>
                </c:pt>
                <c:pt idx="543">
                  <c:v>99.248099999999994</c:v>
                </c:pt>
                <c:pt idx="544">
                  <c:v>99.257900000000006</c:v>
                </c:pt>
                <c:pt idx="545">
                  <c:v>99.267399999999995</c:v>
                </c:pt>
                <c:pt idx="546">
                  <c:v>99.276499999999999</c:v>
                </c:pt>
                <c:pt idx="547">
                  <c:v>99.285300000000007</c:v>
                </c:pt>
                <c:pt idx="548">
                  <c:v>99.293700000000001</c:v>
                </c:pt>
                <c:pt idx="549">
                  <c:v>99.3018</c:v>
                </c:pt>
                <c:pt idx="550">
                  <c:v>99.309600000000003</c:v>
                </c:pt>
                <c:pt idx="551">
                  <c:v>99.317099999999996</c:v>
                </c:pt>
                <c:pt idx="552">
                  <c:v>99.324200000000005</c:v>
                </c:pt>
                <c:pt idx="553">
                  <c:v>99.331000000000003</c:v>
                </c:pt>
                <c:pt idx="554">
                  <c:v>99.337500000000006</c:v>
                </c:pt>
                <c:pt idx="555">
                  <c:v>99.343699999999998</c:v>
                </c:pt>
                <c:pt idx="556">
                  <c:v>99.349500000000006</c:v>
                </c:pt>
                <c:pt idx="557">
                  <c:v>99.354999999999976</c:v>
                </c:pt>
                <c:pt idx="558">
                  <c:v>99.360299999999995</c:v>
                </c:pt>
                <c:pt idx="559">
                  <c:v>99.365200000000002</c:v>
                </c:pt>
                <c:pt idx="560">
                  <c:v>99.369799999999998</c:v>
                </c:pt>
                <c:pt idx="561">
                  <c:v>99.374099999999999</c:v>
                </c:pt>
                <c:pt idx="562">
                  <c:v>99.378099999999947</c:v>
                </c:pt>
                <c:pt idx="563">
                  <c:v>99.381799999999998</c:v>
                </c:pt>
                <c:pt idx="564">
                  <c:v>99.38509999999998</c:v>
                </c:pt>
                <c:pt idx="565">
                  <c:v>99.388199999999998</c:v>
                </c:pt>
                <c:pt idx="566">
                  <c:v>99.391000000000005</c:v>
                </c:pt>
                <c:pt idx="567">
                  <c:v>99.393500000000003</c:v>
                </c:pt>
                <c:pt idx="568">
                  <c:v>99.395700000000005</c:v>
                </c:pt>
                <c:pt idx="569">
                  <c:v>99.397599999999997</c:v>
                </c:pt>
                <c:pt idx="570">
                  <c:v>99.399199999999993</c:v>
                </c:pt>
                <c:pt idx="571">
                  <c:v>99.400499999999994</c:v>
                </c:pt>
                <c:pt idx="572">
                  <c:v>99.401600000000002</c:v>
                </c:pt>
                <c:pt idx="573">
                  <c:v>99.402299999999997</c:v>
                </c:pt>
                <c:pt idx="574">
                  <c:v>99.402799999999999</c:v>
                </c:pt>
                <c:pt idx="575">
                  <c:v>99.403000000000006</c:v>
                </c:pt>
                <c:pt idx="576">
                  <c:v>99.402900000000002</c:v>
                </c:pt>
                <c:pt idx="577">
                  <c:v>99.402500000000003</c:v>
                </c:pt>
                <c:pt idx="578">
                  <c:v>99.401899999999998</c:v>
                </c:pt>
                <c:pt idx="579">
                  <c:v>99.400999999999996</c:v>
                </c:pt>
                <c:pt idx="580">
                  <c:v>99.399799999999999</c:v>
                </c:pt>
                <c:pt idx="581">
                  <c:v>99.398399999999995</c:v>
                </c:pt>
                <c:pt idx="582">
                  <c:v>99.396699999999996</c:v>
                </c:pt>
                <c:pt idx="583">
                  <c:v>99.3947</c:v>
                </c:pt>
                <c:pt idx="584">
                  <c:v>99.392399999999981</c:v>
                </c:pt>
                <c:pt idx="585">
                  <c:v>99.389899999999997</c:v>
                </c:pt>
                <c:pt idx="586">
                  <c:v>99.387200000000007</c:v>
                </c:pt>
                <c:pt idx="587">
                  <c:v>99.384100000000004</c:v>
                </c:pt>
                <c:pt idx="588">
                  <c:v>99.380899999999997</c:v>
                </c:pt>
                <c:pt idx="589">
                  <c:v>99.377300000000005</c:v>
                </c:pt>
                <c:pt idx="590">
                  <c:v>99.373599999999996</c:v>
                </c:pt>
                <c:pt idx="591">
                  <c:v>99.369500000000002</c:v>
                </c:pt>
                <c:pt idx="592">
                  <c:v>99.365200000000002</c:v>
                </c:pt>
                <c:pt idx="593">
                  <c:v>99.360699999999994</c:v>
                </c:pt>
                <c:pt idx="594">
                  <c:v>99.355900000000005</c:v>
                </c:pt>
                <c:pt idx="595">
                  <c:v>99.350899999999996</c:v>
                </c:pt>
                <c:pt idx="596">
                  <c:v>99.345600000000005</c:v>
                </c:pt>
                <c:pt idx="597">
                  <c:v>99.340199999999996</c:v>
                </c:pt>
                <c:pt idx="598">
                  <c:v>99.334400000000002</c:v>
                </c:pt>
                <c:pt idx="599">
                  <c:v>99.328500000000005</c:v>
                </c:pt>
                <c:pt idx="600">
                  <c:v>99.322299999999984</c:v>
                </c:pt>
                <c:pt idx="601">
                  <c:v>99.315899999999999</c:v>
                </c:pt>
                <c:pt idx="602">
                  <c:v>99.309399999999997</c:v>
                </c:pt>
                <c:pt idx="603">
                  <c:v>99.302599999999998</c:v>
                </c:pt>
                <c:pt idx="604">
                  <c:v>99.295500000000004</c:v>
                </c:pt>
                <c:pt idx="605">
                  <c:v>99.288300000000007</c:v>
                </c:pt>
                <c:pt idx="606">
                  <c:v>99.280799999999999</c:v>
                </c:pt>
                <c:pt idx="607">
                  <c:v>99.273099999999999</c:v>
                </c:pt>
                <c:pt idx="608">
                  <c:v>99.265199999999993</c:v>
                </c:pt>
                <c:pt idx="609">
                  <c:v>99.257099999999994</c:v>
                </c:pt>
                <c:pt idx="610">
                  <c:v>99.248800000000003</c:v>
                </c:pt>
                <c:pt idx="611">
                  <c:v>99.240200000000002</c:v>
                </c:pt>
                <c:pt idx="612">
                  <c:v>99.231399999999994</c:v>
                </c:pt>
                <c:pt idx="613">
                  <c:v>99.222399999999979</c:v>
                </c:pt>
                <c:pt idx="614">
                  <c:v>99.213300000000004</c:v>
                </c:pt>
                <c:pt idx="615">
                  <c:v>99.203900000000004</c:v>
                </c:pt>
                <c:pt idx="616">
                  <c:v>99.194299999999998</c:v>
                </c:pt>
                <c:pt idx="617">
                  <c:v>99.1845</c:v>
                </c:pt>
                <c:pt idx="618">
                  <c:v>99.174400000000006</c:v>
                </c:pt>
                <c:pt idx="619">
                  <c:v>99.164199999999994</c:v>
                </c:pt>
                <c:pt idx="620">
                  <c:v>99.153799999999976</c:v>
                </c:pt>
                <c:pt idx="621">
                  <c:v>99.143199999999993</c:v>
                </c:pt>
                <c:pt idx="622">
                  <c:v>99.132399999999976</c:v>
                </c:pt>
                <c:pt idx="623">
                  <c:v>99.12139999999998</c:v>
                </c:pt>
                <c:pt idx="624">
                  <c:v>99.110299999999995</c:v>
                </c:pt>
                <c:pt idx="625">
                  <c:v>99.0989</c:v>
                </c:pt>
                <c:pt idx="626">
                  <c:v>99.087299999999999</c:v>
                </c:pt>
                <c:pt idx="627">
                  <c:v>99.07559999999998</c:v>
                </c:pt>
                <c:pt idx="628">
                  <c:v>99.063599999999994</c:v>
                </c:pt>
                <c:pt idx="629">
                  <c:v>99.051500000000004</c:v>
                </c:pt>
                <c:pt idx="630">
                  <c:v>99.039199999999994</c:v>
                </c:pt>
                <c:pt idx="631">
                  <c:v>99.026700000000005</c:v>
                </c:pt>
                <c:pt idx="632">
                  <c:v>99.013999999999996</c:v>
                </c:pt>
                <c:pt idx="633">
                  <c:v>99.001199999999997</c:v>
                </c:pt>
                <c:pt idx="634">
                  <c:v>98.988200000000006</c:v>
                </c:pt>
                <c:pt idx="635">
                  <c:v>98.974999999999994</c:v>
                </c:pt>
                <c:pt idx="636">
                  <c:v>98.961600000000004</c:v>
                </c:pt>
                <c:pt idx="637">
                  <c:v>98.948099999999997</c:v>
                </c:pt>
                <c:pt idx="638">
                  <c:v>98.934399999999997</c:v>
                </c:pt>
                <c:pt idx="639">
                  <c:v>98.920500000000004</c:v>
                </c:pt>
                <c:pt idx="640">
                  <c:v>98.906400000000005</c:v>
                </c:pt>
                <c:pt idx="641">
                  <c:v>98.892200000000003</c:v>
                </c:pt>
                <c:pt idx="642">
                  <c:v>98.877799999999979</c:v>
                </c:pt>
                <c:pt idx="643">
                  <c:v>98.863299999999995</c:v>
                </c:pt>
                <c:pt idx="644">
                  <c:v>98.848600000000005</c:v>
                </c:pt>
                <c:pt idx="645">
                  <c:v>98.833699999999993</c:v>
                </c:pt>
                <c:pt idx="646">
                  <c:v>98.818700000000007</c:v>
                </c:pt>
                <c:pt idx="647">
                  <c:v>98.8035</c:v>
                </c:pt>
                <c:pt idx="648">
                  <c:v>98.788200000000003</c:v>
                </c:pt>
                <c:pt idx="649">
                  <c:v>98.772699999999986</c:v>
                </c:pt>
                <c:pt idx="650">
                  <c:v>98.757099999999994</c:v>
                </c:pt>
                <c:pt idx="651">
                  <c:v>98.741299999999995</c:v>
                </c:pt>
                <c:pt idx="652">
                  <c:v>98.725399999999979</c:v>
                </c:pt>
                <c:pt idx="653">
                  <c:v>98.709299999999999</c:v>
                </c:pt>
                <c:pt idx="654">
                  <c:v>98.693100000000001</c:v>
                </c:pt>
                <c:pt idx="655">
                  <c:v>98.676699999999983</c:v>
                </c:pt>
                <c:pt idx="656">
                  <c:v>98.660200000000003</c:v>
                </c:pt>
                <c:pt idx="657">
                  <c:v>98.643500000000003</c:v>
                </c:pt>
                <c:pt idx="658">
                  <c:v>98.626699999999985</c:v>
                </c:pt>
                <c:pt idx="659">
                  <c:v>98.609699999999975</c:v>
                </c:pt>
                <c:pt idx="660">
                  <c:v>98.592600000000004</c:v>
                </c:pt>
                <c:pt idx="661">
                  <c:v>98.575399999999945</c:v>
                </c:pt>
                <c:pt idx="662">
                  <c:v>98.558000000000007</c:v>
                </c:pt>
                <c:pt idx="663">
                  <c:v>98.540499999999994</c:v>
                </c:pt>
                <c:pt idx="664">
                  <c:v>98.522900000000007</c:v>
                </c:pt>
                <c:pt idx="665">
                  <c:v>98.505099999999999</c:v>
                </c:pt>
                <c:pt idx="666">
                  <c:v>98.487200000000001</c:v>
                </c:pt>
                <c:pt idx="667">
                  <c:v>98.469200000000001</c:v>
                </c:pt>
                <c:pt idx="668">
                  <c:v>98.451099999999997</c:v>
                </c:pt>
                <c:pt idx="669">
                  <c:v>98.4328</c:v>
                </c:pt>
                <c:pt idx="670">
                  <c:v>98.414400000000001</c:v>
                </c:pt>
                <c:pt idx="671">
                  <c:v>98.39579999999998</c:v>
                </c:pt>
                <c:pt idx="672">
                  <c:v>98.377200000000002</c:v>
                </c:pt>
                <c:pt idx="673">
                  <c:v>98.358399999999946</c:v>
                </c:pt>
                <c:pt idx="674">
                  <c:v>98.339500000000001</c:v>
                </c:pt>
                <c:pt idx="675">
                  <c:v>98.320499999999996</c:v>
                </c:pt>
                <c:pt idx="676">
                  <c:v>98.301299999999998</c:v>
                </c:pt>
                <c:pt idx="677">
                  <c:v>98.2821</c:v>
                </c:pt>
                <c:pt idx="678">
                  <c:v>98.262699999999995</c:v>
                </c:pt>
                <c:pt idx="679">
                  <c:v>98.243200000000002</c:v>
                </c:pt>
                <c:pt idx="680">
                  <c:v>98.223600000000005</c:v>
                </c:pt>
                <c:pt idx="681">
                  <c:v>98.203900000000004</c:v>
                </c:pt>
                <c:pt idx="682">
                  <c:v>98.184100000000001</c:v>
                </c:pt>
                <c:pt idx="683">
                  <c:v>98.164100000000005</c:v>
                </c:pt>
                <c:pt idx="684">
                  <c:v>98.144099999999995</c:v>
                </c:pt>
                <c:pt idx="685">
                  <c:v>98.123900000000006</c:v>
                </c:pt>
                <c:pt idx="686">
                  <c:v>98.103699999999975</c:v>
                </c:pt>
                <c:pt idx="687">
                  <c:v>98.083299999999994</c:v>
                </c:pt>
                <c:pt idx="688">
                  <c:v>98.062799999999996</c:v>
                </c:pt>
                <c:pt idx="689">
                  <c:v>98.042299999999997</c:v>
                </c:pt>
                <c:pt idx="690">
                  <c:v>98.021600000000007</c:v>
                </c:pt>
                <c:pt idx="691">
                  <c:v>98.000799999999998</c:v>
                </c:pt>
                <c:pt idx="692">
                  <c:v>97.979900000000001</c:v>
                </c:pt>
                <c:pt idx="693">
                  <c:v>97.959000000000003</c:v>
                </c:pt>
                <c:pt idx="694">
                  <c:v>97.937899999999999</c:v>
                </c:pt>
                <c:pt idx="695">
                  <c:v>97.916700000000006</c:v>
                </c:pt>
                <c:pt idx="696">
                  <c:v>97.895499999999998</c:v>
                </c:pt>
                <c:pt idx="697">
                  <c:v>97.874099999999999</c:v>
                </c:pt>
                <c:pt idx="698">
                  <c:v>97.852699999999984</c:v>
                </c:pt>
                <c:pt idx="699">
                  <c:v>97.831100000000006</c:v>
                </c:pt>
                <c:pt idx="700">
                  <c:v>97.8095</c:v>
                </c:pt>
              </c:numCache>
            </c:numRef>
          </c:yVal>
          <c:smooth val="0"/>
        </c:ser>
        <c:ser>
          <c:idx val="4"/>
          <c:order val="5"/>
          <c:tx>
            <c:v>Al2O3/HfO2/Al2O3 (exp)</c:v>
          </c:tx>
          <c:spPr>
            <a:ln>
              <a:solidFill>
                <a:schemeClr val="accent3"/>
              </a:solidFill>
              <a:prstDash val="sysDot"/>
            </a:ln>
          </c:spPr>
          <c:marker>
            <c:symbol val="none"/>
          </c:marker>
          <c:xVal>
            <c:numRef>
              <c:f>'AJSi06-03'!$A$15:$A$103</c:f>
              <c:numCache>
                <c:formatCode>General</c:formatCode>
                <c:ptCount val="89"/>
                <c:pt idx="0">
                  <c:v>300</c:v>
                </c:pt>
                <c:pt idx="1">
                  <c:v>308</c:v>
                </c:pt>
                <c:pt idx="2">
                  <c:v>316</c:v>
                </c:pt>
                <c:pt idx="3">
                  <c:v>324</c:v>
                </c:pt>
                <c:pt idx="4">
                  <c:v>332</c:v>
                </c:pt>
                <c:pt idx="5">
                  <c:v>340</c:v>
                </c:pt>
                <c:pt idx="6">
                  <c:v>348</c:v>
                </c:pt>
                <c:pt idx="7">
                  <c:v>356</c:v>
                </c:pt>
                <c:pt idx="8">
                  <c:v>364</c:v>
                </c:pt>
                <c:pt idx="9">
                  <c:v>372</c:v>
                </c:pt>
                <c:pt idx="10">
                  <c:v>380</c:v>
                </c:pt>
                <c:pt idx="11">
                  <c:v>388</c:v>
                </c:pt>
                <c:pt idx="12">
                  <c:v>396</c:v>
                </c:pt>
                <c:pt idx="13">
                  <c:v>404</c:v>
                </c:pt>
                <c:pt idx="14">
                  <c:v>412</c:v>
                </c:pt>
                <c:pt idx="15">
                  <c:v>420</c:v>
                </c:pt>
                <c:pt idx="16">
                  <c:v>428</c:v>
                </c:pt>
                <c:pt idx="17">
                  <c:v>436</c:v>
                </c:pt>
                <c:pt idx="18">
                  <c:v>444</c:v>
                </c:pt>
                <c:pt idx="19">
                  <c:v>452</c:v>
                </c:pt>
                <c:pt idx="20">
                  <c:v>460</c:v>
                </c:pt>
                <c:pt idx="21">
                  <c:v>468</c:v>
                </c:pt>
                <c:pt idx="22">
                  <c:v>476</c:v>
                </c:pt>
                <c:pt idx="23">
                  <c:v>484</c:v>
                </c:pt>
                <c:pt idx="24">
                  <c:v>492</c:v>
                </c:pt>
                <c:pt idx="25">
                  <c:v>500</c:v>
                </c:pt>
                <c:pt idx="26">
                  <c:v>508</c:v>
                </c:pt>
                <c:pt idx="27">
                  <c:v>516</c:v>
                </c:pt>
                <c:pt idx="28">
                  <c:v>524</c:v>
                </c:pt>
                <c:pt idx="29">
                  <c:v>532</c:v>
                </c:pt>
                <c:pt idx="30">
                  <c:v>540</c:v>
                </c:pt>
                <c:pt idx="31">
                  <c:v>548</c:v>
                </c:pt>
                <c:pt idx="32">
                  <c:v>556</c:v>
                </c:pt>
                <c:pt idx="33">
                  <c:v>564</c:v>
                </c:pt>
                <c:pt idx="34">
                  <c:v>572</c:v>
                </c:pt>
                <c:pt idx="35">
                  <c:v>580</c:v>
                </c:pt>
                <c:pt idx="36">
                  <c:v>588</c:v>
                </c:pt>
                <c:pt idx="37">
                  <c:v>596</c:v>
                </c:pt>
                <c:pt idx="38">
                  <c:v>604</c:v>
                </c:pt>
                <c:pt idx="39">
                  <c:v>612</c:v>
                </c:pt>
                <c:pt idx="40">
                  <c:v>620</c:v>
                </c:pt>
                <c:pt idx="41">
                  <c:v>628</c:v>
                </c:pt>
                <c:pt idx="42">
                  <c:v>636</c:v>
                </c:pt>
                <c:pt idx="43">
                  <c:v>644</c:v>
                </c:pt>
                <c:pt idx="44">
                  <c:v>652</c:v>
                </c:pt>
                <c:pt idx="45">
                  <c:v>660</c:v>
                </c:pt>
                <c:pt idx="46">
                  <c:v>668</c:v>
                </c:pt>
                <c:pt idx="47">
                  <c:v>676</c:v>
                </c:pt>
                <c:pt idx="48">
                  <c:v>684</c:v>
                </c:pt>
                <c:pt idx="49">
                  <c:v>692</c:v>
                </c:pt>
                <c:pt idx="50">
                  <c:v>700</c:v>
                </c:pt>
                <c:pt idx="51">
                  <c:v>708</c:v>
                </c:pt>
                <c:pt idx="52">
                  <c:v>716</c:v>
                </c:pt>
                <c:pt idx="53">
                  <c:v>724</c:v>
                </c:pt>
                <c:pt idx="54">
                  <c:v>732</c:v>
                </c:pt>
                <c:pt idx="55">
                  <c:v>740</c:v>
                </c:pt>
                <c:pt idx="56">
                  <c:v>748</c:v>
                </c:pt>
                <c:pt idx="57">
                  <c:v>756</c:v>
                </c:pt>
                <c:pt idx="58">
                  <c:v>764</c:v>
                </c:pt>
                <c:pt idx="59">
                  <c:v>772</c:v>
                </c:pt>
                <c:pt idx="60">
                  <c:v>780</c:v>
                </c:pt>
                <c:pt idx="61">
                  <c:v>788</c:v>
                </c:pt>
                <c:pt idx="62">
                  <c:v>796</c:v>
                </c:pt>
                <c:pt idx="63">
                  <c:v>804</c:v>
                </c:pt>
                <c:pt idx="64">
                  <c:v>812</c:v>
                </c:pt>
                <c:pt idx="65">
                  <c:v>820</c:v>
                </c:pt>
                <c:pt idx="66">
                  <c:v>828</c:v>
                </c:pt>
                <c:pt idx="67">
                  <c:v>836</c:v>
                </c:pt>
                <c:pt idx="68">
                  <c:v>844</c:v>
                </c:pt>
                <c:pt idx="69">
                  <c:v>852</c:v>
                </c:pt>
                <c:pt idx="70">
                  <c:v>860</c:v>
                </c:pt>
                <c:pt idx="71">
                  <c:v>868</c:v>
                </c:pt>
                <c:pt idx="72">
                  <c:v>876</c:v>
                </c:pt>
                <c:pt idx="73">
                  <c:v>884</c:v>
                </c:pt>
                <c:pt idx="74">
                  <c:v>892</c:v>
                </c:pt>
                <c:pt idx="75">
                  <c:v>900</c:v>
                </c:pt>
                <c:pt idx="76">
                  <c:v>908</c:v>
                </c:pt>
                <c:pt idx="77">
                  <c:v>916</c:v>
                </c:pt>
                <c:pt idx="78">
                  <c:v>924</c:v>
                </c:pt>
                <c:pt idx="79">
                  <c:v>932</c:v>
                </c:pt>
                <c:pt idx="80">
                  <c:v>940</c:v>
                </c:pt>
                <c:pt idx="81">
                  <c:v>948</c:v>
                </c:pt>
                <c:pt idx="82">
                  <c:v>956</c:v>
                </c:pt>
                <c:pt idx="83">
                  <c:v>964</c:v>
                </c:pt>
                <c:pt idx="84">
                  <c:v>972</c:v>
                </c:pt>
                <c:pt idx="85">
                  <c:v>980</c:v>
                </c:pt>
                <c:pt idx="86">
                  <c:v>988</c:v>
                </c:pt>
                <c:pt idx="87">
                  <c:v>996</c:v>
                </c:pt>
                <c:pt idx="88">
                  <c:v>1004</c:v>
                </c:pt>
              </c:numCache>
            </c:numRef>
          </c:xVal>
          <c:yVal>
            <c:numRef>
              <c:f>'AJSi06-03'!$C$15:$C$103</c:f>
              <c:numCache>
                <c:formatCode>General</c:formatCode>
                <c:ptCount val="89"/>
                <c:pt idx="0">
                  <c:v>65.450152000000003</c:v>
                </c:pt>
                <c:pt idx="1">
                  <c:v>75.339823999999993</c:v>
                </c:pt>
                <c:pt idx="2">
                  <c:v>83.154369999999986</c:v>
                </c:pt>
                <c:pt idx="3">
                  <c:v>88.454278000000002</c:v>
                </c:pt>
                <c:pt idx="4">
                  <c:v>91.263535000000005</c:v>
                </c:pt>
                <c:pt idx="5">
                  <c:v>91.612971999999928</c:v>
                </c:pt>
                <c:pt idx="6">
                  <c:v>89.650609000000003</c:v>
                </c:pt>
                <c:pt idx="7">
                  <c:v>85.413331999999997</c:v>
                </c:pt>
                <c:pt idx="8">
                  <c:v>79.447353000000007</c:v>
                </c:pt>
                <c:pt idx="9">
                  <c:v>74.883610000000004</c:v>
                </c:pt>
                <c:pt idx="10">
                  <c:v>73.382619000000005</c:v>
                </c:pt>
                <c:pt idx="11">
                  <c:v>72.806115000000005</c:v>
                </c:pt>
                <c:pt idx="12">
                  <c:v>72.288875999999945</c:v>
                </c:pt>
                <c:pt idx="13">
                  <c:v>71.824420000000003</c:v>
                </c:pt>
                <c:pt idx="14">
                  <c:v>71.466262999999998</c:v>
                </c:pt>
                <c:pt idx="15">
                  <c:v>71.252459999999999</c:v>
                </c:pt>
                <c:pt idx="16">
                  <c:v>71.18539999999993</c:v>
                </c:pt>
                <c:pt idx="17">
                  <c:v>71.260946000000004</c:v>
                </c:pt>
                <c:pt idx="18">
                  <c:v>71.476803000000004</c:v>
                </c:pt>
                <c:pt idx="19">
                  <c:v>71.827765999999997</c:v>
                </c:pt>
                <c:pt idx="20">
                  <c:v>72.247803000000005</c:v>
                </c:pt>
                <c:pt idx="21">
                  <c:v>72.750941999999981</c:v>
                </c:pt>
                <c:pt idx="22">
                  <c:v>73.386518999999979</c:v>
                </c:pt>
                <c:pt idx="23">
                  <c:v>74.202000999999996</c:v>
                </c:pt>
                <c:pt idx="24">
                  <c:v>74.873221999999998</c:v>
                </c:pt>
                <c:pt idx="25">
                  <c:v>75.697164000000001</c:v>
                </c:pt>
                <c:pt idx="26">
                  <c:v>76.525435999999928</c:v>
                </c:pt>
                <c:pt idx="27">
                  <c:v>77.386931999999931</c:v>
                </c:pt>
                <c:pt idx="28">
                  <c:v>78.297820999999999</c:v>
                </c:pt>
                <c:pt idx="29">
                  <c:v>79.244484</c:v>
                </c:pt>
                <c:pt idx="30">
                  <c:v>80.209162000000006</c:v>
                </c:pt>
                <c:pt idx="31">
                  <c:v>81.182569999999984</c:v>
                </c:pt>
                <c:pt idx="32">
                  <c:v>82.184035999999978</c:v>
                </c:pt>
                <c:pt idx="33">
                  <c:v>83.137974999999997</c:v>
                </c:pt>
                <c:pt idx="34">
                  <c:v>84.092878999999996</c:v>
                </c:pt>
                <c:pt idx="35">
                  <c:v>85.043576999999999</c:v>
                </c:pt>
                <c:pt idx="36">
                  <c:v>85.971942999999996</c:v>
                </c:pt>
                <c:pt idx="37">
                  <c:v>86.878786999999875</c:v>
                </c:pt>
                <c:pt idx="38">
                  <c:v>87.765033000000003</c:v>
                </c:pt>
                <c:pt idx="39">
                  <c:v>88.625855999999928</c:v>
                </c:pt>
                <c:pt idx="40">
                  <c:v>89.457969000000006</c:v>
                </c:pt>
                <c:pt idx="41">
                  <c:v>90.259676999999996</c:v>
                </c:pt>
                <c:pt idx="42">
                  <c:v>91.031702999999979</c:v>
                </c:pt>
                <c:pt idx="43">
                  <c:v>91.767795000000007</c:v>
                </c:pt>
                <c:pt idx="44">
                  <c:v>92.465801999999996</c:v>
                </c:pt>
                <c:pt idx="45">
                  <c:v>93.12815999999998</c:v>
                </c:pt>
                <c:pt idx="46">
                  <c:v>93.754243000000002</c:v>
                </c:pt>
                <c:pt idx="47">
                  <c:v>94.344598000000005</c:v>
                </c:pt>
                <c:pt idx="48">
                  <c:v>94.900792999999979</c:v>
                </c:pt>
                <c:pt idx="49">
                  <c:v>95.415425999999997</c:v>
                </c:pt>
                <c:pt idx="50">
                  <c:v>95.893396999999979</c:v>
                </c:pt>
                <c:pt idx="51">
                  <c:v>96.333264999999997</c:v>
                </c:pt>
                <c:pt idx="52">
                  <c:v>96.740672000000004</c:v>
                </c:pt>
                <c:pt idx="53">
                  <c:v>97.109466999999995</c:v>
                </c:pt>
                <c:pt idx="54">
                  <c:v>97.445668999999995</c:v>
                </c:pt>
                <c:pt idx="55">
                  <c:v>97.746008000000003</c:v>
                </c:pt>
                <c:pt idx="56">
                  <c:v>98.014942000000005</c:v>
                </c:pt>
                <c:pt idx="57">
                  <c:v>98.253184000000005</c:v>
                </c:pt>
                <c:pt idx="58">
                  <c:v>98.459261999999995</c:v>
                </c:pt>
                <c:pt idx="59">
                  <c:v>98.636099999999999</c:v>
                </c:pt>
                <c:pt idx="60">
                  <c:v>98.787215000000003</c:v>
                </c:pt>
                <c:pt idx="61">
                  <c:v>98.906184999999994</c:v>
                </c:pt>
                <c:pt idx="62">
                  <c:v>99.003969999999995</c:v>
                </c:pt>
                <c:pt idx="63">
                  <c:v>99.078695999999979</c:v>
                </c:pt>
                <c:pt idx="64">
                  <c:v>99.125711999999865</c:v>
                </c:pt>
                <c:pt idx="65">
                  <c:v>99.151728000000006</c:v>
                </c:pt>
                <c:pt idx="66">
                  <c:v>99.158679999999976</c:v>
                </c:pt>
                <c:pt idx="67">
                  <c:v>99.147583999999995</c:v>
                </c:pt>
                <c:pt idx="68">
                  <c:v>99.114091999999999</c:v>
                </c:pt>
                <c:pt idx="69">
                  <c:v>99.065506999999997</c:v>
                </c:pt>
                <c:pt idx="70">
                  <c:v>99.001649</c:v>
                </c:pt>
                <c:pt idx="71">
                  <c:v>98.921668999999994</c:v>
                </c:pt>
                <c:pt idx="72">
                  <c:v>98.827202999999997</c:v>
                </c:pt>
                <c:pt idx="73">
                  <c:v>98.721823999999998</c:v>
                </c:pt>
                <c:pt idx="74">
                  <c:v>98.839314000000002</c:v>
                </c:pt>
                <c:pt idx="75">
                  <c:v>98.597886000000003</c:v>
                </c:pt>
                <c:pt idx="76">
                  <c:v>98.461710999999994</c:v>
                </c:pt>
                <c:pt idx="77">
                  <c:v>98.286394999999999</c:v>
                </c:pt>
                <c:pt idx="78">
                  <c:v>98.113356999999979</c:v>
                </c:pt>
                <c:pt idx="79">
                  <c:v>97.919216000000006</c:v>
                </c:pt>
                <c:pt idx="80">
                  <c:v>97.737405999999993</c:v>
                </c:pt>
                <c:pt idx="81">
                  <c:v>97.559849</c:v>
                </c:pt>
                <c:pt idx="82">
                  <c:v>97.358829999999983</c:v>
                </c:pt>
                <c:pt idx="83">
                  <c:v>97.163390999999976</c:v>
                </c:pt>
                <c:pt idx="84">
                  <c:v>96.95375199999998</c:v>
                </c:pt>
                <c:pt idx="85">
                  <c:v>96.758390000000006</c:v>
                </c:pt>
                <c:pt idx="86">
                  <c:v>96.541195999999999</c:v>
                </c:pt>
                <c:pt idx="87">
                  <c:v>96.334885</c:v>
                </c:pt>
                <c:pt idx="88">
                  <c:v>96.127824000000004</c:v>
                </c:pt>
              </c:numCache>
            </c:numRef>
          </c:yVal>
          <c:smooth val="0"/>
        </c:ser>
        <c:ser>
          <c:idx val="6"/>
          <c:order val="6"/>
          <c:tx>
            <c:v>Al2O3/HfO2/SiO2 (model)</c:v>
          </c:tx>
          <c:spPr>
            <a:ln>
              <a:solidFill>
                <a:schemeClr val="accent4"/>
              </a:solidFill>
            </a:ln>
          </c:spPr>
          <c:marker>
            <c:symbol val="none"/>
          </c:marker>
          <c:xVal>
            <c:numRef>
              <c:f>'AJSi06-06'!$E$2:$E$702</c:f>
              <c:numCache>
                <c:formatCode>General</c:formatCode>
                <c:ptCount val="701"/>
                <c:pt idx="0">
                  <c:v>300</c:v>
                </c:pt>
                <c:pt idx="1">
                  <c:v>301</c:v>
                </c:pt>
                <c:pt idx="2">
                  <c:v>302</c:v>
                </c:pt>
                <c:pt idx="3">
                  <c:v>303</c:v>
                </c:pt>
                <c:pt idx="4">
                  <c:v>304</c:v>
                </c:pt>
                <c:pt idx="5">
                  <c:v>305</c:v>
                </c:pt>
                <c:pt idx="6">
                  <c:v>306</c:v>
                </c:pt>
                <c:pt idx="7">
                  <c:v>307</c:v>
                </c:pt>
                <c:pt idx="8">
                  <c:v>308</c:v>
                </c:pt>
                <c:pt idx="9">
                  <c:v>309</c:v>
                </c:pt>
                <c:pt idx="10">
                  <c:v>310</c:v>
                </c:pt>
                <c:pt idx="11">
                  <c:v>311</c:v>
                </c:pt>
                <c:pt idx="12">
                  <c:v>312</c:v>
                </c:pt>
                <c:pt idx="13">
                  <c:v>313</c:v>
                </c:pt>
                <c:pt idx="14">
                  <c:v>314</c:v>
                </c:pt>
                <c:pt idx="15">
                  <c:v>315</c:v>
                </c:pt>
                <c:pt idx="16">
                  <c:v>316</c:v>
                </c:pt>
                <c:pt idx="17">
                  <c:v>317</c:v>
                </c:pt>
                <c:pt idx="18">
                  <c:v>318</c:v>
                </c:pt>
                <c:pt idx="19">
                  <c:v>319</c:v>
                </c:pt>
                <c:pt idx="20">
                  <c:v>320</c:v>
                </c:pt>
                <c:pt idx="21">
                  <c:v>321</c:v>
                </c:pt>
                <c:pt idx="22">
                  <c:v>322</c:v>
                </c:pt>
                <c:pt idx="23">
                  <c:v>323</c:v>
                </c:pt>
                <c:pt idx="24">
                  <c:v>324</c:v>
                </c:pt>
                <c:pt idx="25">
                  <c:v>325</c:v>
                </c:pt>
                <c:pt idx="26">
                  <c:v>326</c:v>
                </c:pt>
                <c:pt idx="27">
                  <c:v>327</c:v>
                </c:pt>
                <c:pt idx="28">
                  <c:v>328</c:v>
                </c:pt>
                <c:pt idx="29">
                  <c:v>329</c:v>
                </c:pt>
                <c:pt idx="30">
                  <c:v>330</c:v>
                </c:pt>
                <c:pt idx="31">
                  <c:v>331</c:v>
                </c:pt>
                <c:pt idx="32">
                  <c:v>332</c:v>
                </c:pt>
                <c:pt idx="33">
                  <c:v>333</c:v>
                </c:pt>
                <c:pt idx="34">
                  <c:v>334</c:v>
                </c:pt>
                <c:pt idx="35">
                  <c:v>335</c:v>
                </c:pt>
                <c:pt idx="36">
                  <c:v>336</c:v>
                </c:pt>
                <c:pt idx="37">
                  <c:v>337</c:v>
                </c:pt>
                <c:pt idx="38">
                  <c:v>338</c:v>
                </c:pt>
                <c:pt idx="39">
                  <c:v>339</c:v>
                </c:pt>
                <c:pt idx="40">
                  <c:v>340</c:v>
                </c:pt>
                <c:pt idx="41">
                  <c:v>341</c:v>
                </c:pt>
                <c:pt idx="42">
                  <c:v>342</c:v>
                </c:pt>
                <c:pt idx="43">
                  <c:v>343</c:v>
                </c:pt>
                <c:pt idx="44">
                  <c:v>344</c:v>
                </c:pt>
                <c:pt idx="45">
                  <c:v>345</c:v>
                </c:pt>
                <c:pt idx="46">
                  <c:v>346</c:v>
                </c:pt>
                <c:pt idx="47">
                  <c:v>347</c:v>
                </c:pt>
                <c:pt idx="48">
                  <c:v>348</c:v>
                </c:pt>
                <c:pt idx="49">
                  <c:v>349</c:v>
                </c:pt>
                <c:pt idx="50">
                  <c:v>350</c:v>
                </c:pt>
                <c:pt idx="51">
                  <c:v>351</c:v>
                </c:pt>
                <c:pt idx="52">
                  <c:v>352</c:v>
                </c:pt>
                <c:pt idx="53">
                  <c:v>353</c:v>
                </c:pt>
                <c:pt idx="54">
                  <c:v>354</c:v>
                </c:pt>
                <c:pt idx="55">
                  <c:v>355</c:v>
                </c:pt>
                <c:pt idx="56">
                  <c:v>356</c:v>
                </c:pt>
                <c:pt idx="57">
                  <c:v>357</c:v>
                </c:pt>
                <c:pt idx="58">
                  <c:v>358</c:v>
                </c:pt>
                <c:pt idx="59">
                  <c:v>359</c:v>
                </c:pt>
                <c:pt idx="60">
                  <c:v>360</c:v>
                </c:pt>
                <c:pt idx="61">
                  <c:v>361</c:v>
                </c:pt>
                <c:pt idx="62">
                  <c:v>362</c:v>
                </c:pt>
                <c:pt idx="63">
                  <c:v>363</c:v>
                </c:pt>
                <c:pt idx="64">
                  <c:v>364</c:v>
                </c:pt>
                <c:pt idx="65">
                  <c:v>365</c:v>
                </c:pt>
                <c:pt idx="66">
                  <c:v>366</c:v>
                </c:pt>
                <c:pt idx="67">
                  <c:v>367</c:v>
                </c:pt>
                <c:pt idx="68">
                  <c:v>368</c:v>
                </c:pt>
                <c:pt idx="69">
                  <c:v>369</c:v>
                </c:pt>
                <c:pt idx="70">
                  <c:v>370</c:v>
                </c:pt>
                <c:pt idx="71">
                  <c:v>371</c:v>
                </c:pt>
                <c:pt idx="72">
                  <c:v>372</c:v>
                </c:pt>
                <c:pt idx="73">
                  <c:v>373</c:v>
                </c:pt>
                <c:pt idx="74">
                  <c:v>374</c:v>
                </c:pt>
                <c:pt idx="75">
                  <c:v>375</c:v>
                </c:pt>
                <c:pt idx="76">
                  <c:v>376</c:v>
                </c:pt>
                <c:pt idx="77">
                  <c:v>377</c:v>
                </c:pt>
                <c:pt idx="78">
                  <c:v>378</c:v>
                </c:pt>
                <c:pt idx="79">
                  <c:v>379</c:v>
                </c:pt>
                <c:pt idx="80">
                  <c:v>380</c:v>
                </c:pt>
                <c:pt idx="81">
                  <c:v>381</c:v>
                </c:pt>
                <c:pt idx="82">
                  <c:v>382</c:v>
                </c:pt>
                <c:pt idx="83">
                  <c:v>383</c:v>
                </c:pt>
                <c:pt idx="84">
                  <c:v>384</c:v>
                </c:pt>
                <c:pt idx="85">
                  <c:v>385</c:v>
                </c:pt>
                <c:pt idx="86">
                  <c:v>386</c:v>
                </c:pt>
                <c:pt idx="87">
                  <c:v>387</c:v>
                </c:pt>
                <c:pt idx="88">
                  <c:v>388</c:v>
                </c:pt>
                <c:pt idx="89">
                  <c:v>389</c:v>
                </c:pt>
                <c:pt idx="90">
                  <c:v>390</c:v>
                </c:pt>
                <c:pt idx="91">
                  <c:v>391</c:v>
                </c:pt>
                <c:pt idx="92">
                  <c:v>392</c:v>
                </c:pt>
                <c:pt idx="93">
                  <c:v>393</c:v>
                </c:pt>
                <c:pt idx="94">
                  <c:v>394</c:v>
                </c:pt>
                <c:pt idx="95">
                  <c:v>395</c:v>
                </c:pt>
                <c:pt idx="96">
                  <c:v>396</c:v>
                </c:pt>
                <c:pt idx="97">
                  <c:v>397</c:v>
                </c:pt>
                <c:pt idx="98">
                  <c:v>398</c:v>
                </c:pt>
                <c:pt idx="99">
                  <c:v>399</c:v>
                </c:pt>
                <c:pt idx="100">
                  <c:v>400</c:v>
                </c:pt>
                <c:pt idx="101">
                  <c:v>401</c:v>
                </c:pt>
                <c:pt idx="102">
                  <c:v>402</c:v>
                </c:pt>
                <c:pt idx="103">
                  <c:v>403</c:v>
                </c:pt>
                <c:pt idx="104">
                  <c:v>404</c:v>
                </c:pt>
                <c:pt idx="105">
                  <c:v>405</c:v>
                </c:pt>
                <c:pt idx="106">
                  <c:v>406</c:v>
                </c:pt>
                <c:pt idx="107">
                  <c:v>407</c:v>
                </c:pt>
                <c:pt idx="108">
                  <c:v>408</c:v>
                </c:pt>
                <c:pt idx="109">
                  <c:v>409</c:v>
                </c:pt>
                <c:pt idx="110">
                  <c:v>410</c:v>
                </c:pt>
                <c:pt idx="111">
                  <c:v>411</c:v>
                </c:pt>
                <c:pt idx="112">
                  <c:v>412</c:v>
                </c:pt>
                <c:pt idx="113">
                  <c:v>413</c:v>
                </c:pt>
                <c:pt idx="114">
                  <c:v>414</c:v>
                </c:pt>
                <c:pt idx="115">
                  <c:v>415</c:v>
                </c:pt>
                <c:pt idx="116">
                  <c:v>416</c:v>
                </c:pt>
                <c:pt idx="117">
                  <c:v>417</c:v>
                </c:pt>
                <c:pt idx="118">
                  <c:v>418</c:v>
                </c:pt>
                <c:pt idx="119">
                  <c:v>419</c:v>
                </c:pt>
                <c:pt idx="120">
                  <c:v>420</c:v>
                </c:pt>
                <c:pt idx="121">
                  <c:v>421</c:v>
                </c:pt>
                <c:pt idx="122">
                  <c:v>422</c:v>
                </c:pt>
                <c:pt idx="123">
                  <c:v>423</c:v>
                </c:pt>
                <c:pt idx="124">
                  <c:v>424</c:v>
                </c:pt>
                <c:pt idx="125">
                  <c:v>425</c:v>
                </c:pt>
                <c:pt idx="126">
                  <c:v>426</c:v>
                </c:pt>
                <c:pt idx="127">
                  <c:v>427</c:v>
                </c:pt>
                <c:pt idx="128">
                  <c:v>428</c:v>
                </c:pt>
                <c:pt idx="129">
                  <c:v>429</c:v>
                </c:pt>
                <c:pt idx="130">
                  <c:v>430</c:v>
                </c:pt>
                <c:pt idx="131">
                  <c:v>431</c:v>
                </c:pt>
                <c:pt idx="132">
                  <c:v>432</c:v>
                </c:pt>
                <c:pt idx="133">
                  <c:v>433</c:v>
                </c:pt>
                <c:pt idx="134">
                  <c:v>434</c:v>
                </c:pt>
                <c:pt idx="135">
                  <c:v>435</c:v>
                </c:pt>
                <c:pt idx="136">
                  <c:v>436</c:v>
                </c:pt>
                <c:pt idx="137">
                  <c:v>437</c:v>
                </c:pt>
                <c:pt idx="138">
                  <c:v>438</c:v>
                </c:pt>
                <c:pt idx="139">
                  <c:v>439</c:v>
                </c:pt>
                <c:pt idx="140">
                  <c:v>440</c:v>
                </c:pt>
                <c:pt idx="141">
                  <c:v>441</c:v>
                </c:pt>
                <c:pt idx="142">
                  <c:v>442</c:v>
                </c:pt>
                <c:pt idx="143">
                  <c:v>443</c:v>
                </c:pt>
                <c:pt idx="144">
                  <c:v>444</c:v>
                </c:pt>
                <c:pt idx="145">
                  <c:v>445</c:v>
                </c:pt>
                <c:pt idx="146">
                  <c:v>446</c:v>
                </c:pt>
                <c:pt idx="147">
                  <c:v>447</c:v>
                </c:pt>
                <c:pt idx="148">
                  <c:v>448</c:v>
                </c:pt>
                <c:pt idx="149">
                  <c:v>449</c:v>
                </c:pt>
                <c:pt idx="150">
                  <c:v>450</c:v>
                </c:pt>
                <c:pt idx="151">
                  <c:v>451</c:v>
                </c:pt>
                <c:pt idx="152">
                  <c:v>452</c:v>
                </c:pt>
                <c:pt idx="153">
                  <c:v>453</c:v>
                </c:pt>
                <c:pt idx="154">
                  <c:v>454</c:v>
                </c:pt>
                <c:pt idx="155">
                  <c:v>455</c:v>
                </c:pt>
                <c:pt idx="156">
                  <c:v>456</c:v>
                </c:pt>
                <c:pt idx="157">
                  <c:v>457</c:v>
                </c:pt>
                <c:pt idx="158">
                  <c:v>458</c:v>
                </c:pt>
                <c:pt idx="159">
                  <c:v>459</c:v>
                </c:pt>
                <c:pt idx="160">
                  <c:v>460</c:v>
                </c:pt>
                <c:pt idx="161">
                  <c:v>461</c:v>
                </c:pt>
                <c:pt idx="162">
                  <c:v>462</c:v>
                </c:pt>
                <c:pt idx="163">
                  <c:v>463</c:v>
                </c:pt>
                <c:pt idx="164">
                  <c:v>464</c:v>
                </c:pt>
                <c:pt idx="165">
                  <c:v>465</c:v>
                </c:pt>
                <c:pt idx="166">
                  <c:v>466</c:v>
                </c:pt>
                <c:pt idx="167">
                  <c:v>467</c:v>
                </c:pt>
                <c:pt idx="168">
                  <c:v>468</c:v>
                </c:pt>
                <c:pt idx="169">
                  <c:v>469</c:v>
                </c:pt>
                <c:pt idx="170">
                  <c:v>470</c:v>
                </c:pt>
                <c:pt idx="171">
                  <c:v>471</c:v>
                </c:pt>
                <c:pt idx="172">
                  <c:v>472</c:v>
                </c:pt>
                <c:pt idx="173">
                  <c:v>473</c:v>
                </c:pt>
                <c:pt idx="174">
                  <c:v>474</c:v>
                </c:pt>
                <c:pt idx="175">
                  <c:v>475</c:v>
                </c:pt>
                <c:pt idx="176">
                  <c:v>476</c:v>
                </c:pt>
                <c:pt idx="177">
                  <c:v>477</c:v>
                </c:pt>
                <c:pt idx="178">
                  <c:v>478</c:v>
                </c:pt>
                <c:pt idx="179">
                  <c:v>479</c:v>
                </c:pt>
                <c:pt idx="180">
                  <c:v>480</c:v>
                </c:pt>
                <c:pt idx="181">
                  <c:v>481</c:v>
                </c:pt>
                <c:pt idx="182">
                  <c:v>482</c:v>
                </c:pt>
                <c:pt idx="183">
                  <c:v>483</c:v>
                </c:pt>
                <c:pt idx="184">
                  <c:v>484</c:v>
                </c:pt>
                <c:pt idx="185">
                  <c:v>485</c:v>
                </c:pt>
                <c:pt idx="186">
                  <c:v>486</c:v>
                </c:pt>
                <c:pt idx="187">
                  <c:v>487</c:v>
                </c:pt>
                <c:pt idx="188">
                  <c:v>488</c:v>
                </c:pt>
                <c:pt idx="189">
                  <c:v>489</c:v>
                </c:pt>
                <c:pt idx="190">
                  <c:v>490</c:v>
                </c:pt>
                <c:pt idx="191">
                  <c:v>491</c:v>
                </c:pt>
                <c:pt idx="192">
                  <c:v>492</c:v>
                </c:pt>
                <c:pt idx="193">
                  <c:v>493</c:v>
                </c:pt>
                <c:pt idx="194">
                  <c:v>494</c:v>
                </c:pt>
                <c:pt idx="195">
                  <c:v>495</c:v>
                </c:pt>
                <c:pt idx="196">
                  <c:v>496</c:v>
                </c:pt>
                <c:pt idx="197">
                  <c:v>497</c:v>
                </c:pt>
                <c:pt idx="198">
                  <c:v>498</c:v>
                </c:pt>
                <c:pt idx="199">
                  <c:v>499</c:v>
                </c:pt>
                <c:pt idx="200">
                  <c:v>500</c:v>
                </c:pt>
                <c:pt idx="201">
                  <c:v>501</c:v>
                </c:pt>
                <c:pt idx="202">
                  <c:v>502</c:v>
                </c:pt>
                <c:pt idx="203">
                  <c:v>503</c:v>
                </c:pt>
                <c:pt idx="204">
                  <c:v>504</c:v>
                </c:pt>
                <c:pt idx="205">
                  <c:v>505</c:v>
                </c:pt>
                <c:pt idx="206">
                  <c:v>506</c:v>
                </c:pt>
                <c:pt idx="207">
                  <c:v>507</c:v>
                </c:pt>
                <c:pt idx="208">
                  <c:v>508</c:v>
                </c:pt>
                <c:pt idx="209">
                  <c:v>509</c:v>
                </c:pt>
                <c:pt idx="210">
                  <c:v>510</c:v>
                </c:pt>
                <c:pt idx="211">
                  <c:v>511</c:v>
                </c:pt>
                <c:pt idx="212">
                  <c:v>512</c:v>
                </c:pt>
                <c:pt idx="213">
                  <c:v>513</c:v>
                </c:pt>
                <c:pt idx="214">
                  <c:v>514</c:v>
                </c:pt>
                <c:pt idx="215">
                  <c:v>515</c:v>
                </c:pt>
                <c:pt idx="216">
                  <c:v>516</c:v>
                </c:pt>
                <c:pt idx="217">
                  <c:v>517</c:v>
                </c:pt>
                <c:pt idx="218">
                  <c:v>518</c:v>
                </c:pt>
                <c:pt idx="219">
                  <c:v>519</c:v>
                </c:pt>
                <c:pt idx="220">
                  <c:v>520</c:v>
                </c:pt>
                <c:pt idx="221">
                  <c:v>521</c:v>
                </c:pt>
                <c:pt idx="222">
                  <c:v>522</c:v>
                </c:pt>
                <c:pt idx="223">
                  <c:v>523</c:v>
                </c:pt>
                <c:pt idx="224">
                  <c:v>524</c:v>
                </c:pt>
                <c:pt idx="225">
                  <c:v>525</c:v>
                </c:pt>
                <c:pt idx="226">
                  <c:v>526</c:v>
                </c:pt>
                <c:pt idx="227">
                  <c:v>527</c:v>
                </c:pt>
                <c:pt idx="228">
                  <c:v>528</c:v>
                </c:pt>
                <c:pt idx="229">
                  <c:v>529</c:v>
                </c:pt>
                <c:pt idx="230">
                  <c:v>530</c:v>
                </c:pt>
                <c:pt idx="231">
                  <c:v>531</c:v>
                </c:pt>
                <c:pt idx="232">
                  <c:v>532</c:v>
                </c:pt>
                <c:pt idx="233">
                  <c:v>533</c:v>
                </c:pt>
                <c:pt idx="234">
                  <c:v>534</c:v>
                </c:pt>
                <c:pt idx="235">
                  <c:v>535</c:v>
                </c:pt>
                <c:pt idx="236">
                  <c:v>536</c:v>
                </c:pt>
                <c:pt idx="237">
                  <c:v>537</c:v>
                </c:pt>
                <c:pt idx="238">
                  <c:v>538</c:v>
                </c:pt>
                <c:pt idx="239">
                  <c:v>539</c:v>
                </c:pt>
                <c:pt idx="240">
                  <c:v>540</c:v>
                </c:pt>
                <c:pt idx="241">
                  <c:v>541</c:v>
                </c:pt>
                <c:pt idx="242">
                  <c:v>542</c:v>
                </c:pt>
                <c:pt idx="243">
                  <c:v>543</c:v>
                </c:pt>
                <c:pt idx="244">
                  <c:v>544</c:v>
                </c:pt>
                <c:pt idx="245">
                  <c:v>545</c:v>
                </c:pt>
                <c:pt idx="246">
                  <c:v>546</c:v>
                </c:pt>
                <c:pt idx="247">
                  <c:v>547</c:v>
                </c:pt>
                <c:pt idx="248">
                  <c:v>548</c:v>
                </c:pt>
                <c:pt idx="249">
                  <c:v>549</c:v>
                </c:pt>
                <c:pt idx="250">
                  <c:v>550</c:v>
                </c:pt>
                <c:pt idx="251">
                  <c:v>551</c:v>
                </c:pt>
                <c:pt idx="252">
                  <c:v>552</c:v>
                </c:pt>
                <c:pt idx="253">
                  <c:v>553</c:v>
                </c:pt>
                <c:pt idx="254">
                  <c:v>554</c:v>
                </c:pt>
                <c:pt idx="255">
                  <c:v>555</c:v>
                </c:pt>
                <c:pt idx="256">
                  <c:v>556</c:v>
                </c:pt>
                <c:pt idx="257">
                  <c:v>557</c:v>
                </c:pt>
                <c:pt idx="258">
                  <c:v>558</c:v>
                </c:pt>
                <c:pt idx="259">
                  <c:v>559</c:v>
                </c:pt>
                <c:pt idx="260">
                  <c:v>560</c:v>
                </c:pt>
                <c:pt idx="261">
                  <c:v>561</c:v>
                </c:pt>
                <c:pt idx="262">
                  <c:v>562</c:v>
                </c:pt>
                <c:pt idx="263">
                  <c:v>563</c:v>
                </c:pt>
                <c:pt idx="264">
                  <c:v>564</c:v>
                </c:pt>
                <c:pt idx="265">
                  <c:v>565</c:v>
                </c:pt>
                <c:pt idx="266">
                  <c:v>566</c:v>
                </c:pt>
                <c:pt idx="267">
                  <c:v>567</c:v>
                </c:pt>
                <c:pt idx="268">
                  <c:v>568</c:v>
                </c:pt>
                <c:pt idx="269">
                  <c:v>569</c:v>
                </c:pt>
                <c:pt idx="270">
                  <c:v>570</c:v>
                </c:pt>
                <c:pt idx="271">
                  <c:v>571</c:v>
                </c:pt>
                <c:pt idx="272">
                  <c:v>572</c:v>
                </c:pt>
                <c:pt idx="273">
                  <c:v>573</c:v>
                </c:pt>
                <c:pt idx="274">
                  <c:v>574</c:v>
                </c:pt>
                <c:pt idx="275">
                  <c:v>575</c:v>
                </c:pt>
                <c:pt idx="276">
                  <c:v>576</c:v>
                </c:pt>
                <c:pt idx="277">
                  <c:v>577</c:v>
                </c:pt>
                <c:pt idx="278">
                  <c:v>578</c:v>
                </c:pt>
                <c:pt idx="279">
                  <c:v>579</c:v>
                </c:pt>
                <c:pt idx="280">
                  <c:v>580</c:v>
                </c:pt>
                <c:pt idx="281">
                  <c:v>581</c:v>
                </c:pt>
                <c:pt idx="282">
                  <c:v>582</c:v>
                </c:pt>
                <c:pt idx="283">
                  <c:v>583</c:v>
                </c:pt>
                <c:pt idx="284">
                  <c:v>584</c:v>
                </c:pt>
                <c:pt idx="285">
                  <c:v>585</c:v>
                </c:pt>
                <c:pt idx="286">
                  <c:v>586</c:v>
                </c:pt>
                <c:pt idx="287">
                  <c:v>587</c:v>
                </c:pt>
                <c:pt idx="288">
                  <c:v>588</c:v>
                </c:pt>
                <c:pt idx="289">
                  <c:v>589</c:v>
                </c:pt>
                <c:pt idx="290">
                  <c:v>590</c:v>
                </c:pt>
                <c:pt idx="291">
                  <c:v>591</c:v>
                </c:pt>
                <c:pt idx="292">
                  <c:v>592</c:v>
                </c:pt>
                <c:pt idx="293">
                  <c:v>593</c:v>
                </c:pt>
                <c:pt idx="294">
                  <c:v>594</c:v>
                </c:pt>
                <c:pt idx="295">
                  <c:v>595</c:v>
                </c:pt>
                <c:pt idx="296">
                  <c:v>596</c:v>
                </c:pt>
                <c:pt idx="297">
                  <c:v>597</c:v>
                </c:pt>
                <c:pt idx="298">
                  <c:v>598</c:v>
                </c:pt>
                <c:pt idx="299">
                  <c:v>599</c:v>
                </c:pt>
                <c:pt idx="300">
                  <c:v>600</c:v>
                </c:pt>
                <c:pt idx="301">
                  <c:v>601</c:v>
                </c:pt>
                <c:pt idx="302">
                  <c:v>602</c:v>
                </c:pt>
                <c:pt idx="303">
                  <c:v>603</c:v>
                </c:pt>
                <c:pt idx="304">
                  <c:v>604</c:v>
                </c:pt>
                <c:pt idx="305">
                  <c:v>605</c:v>
                </c:pt>
                <c:pt idx="306">
                  <c:v>606</c:v>
                </c:pt>
                <c:pt idx="307">
                  <c:v>607</c:v>
                </c:pt>
                <c:pt idx="308">
                  <c:v>608</c:v>
                </c:pt>
                <c:pt idx="309">
                  <c:v>609</c:v>
                </c:pt>
                <c:pt idx="310">
                  <c:v>610</c:v>
                </c:pt>
                <c:pt idx="311">
                  <c:v>611</c:v>
                </c:pt>
                <c:pt idx="312">
                  <c:v>612</c:v>
                </c:pt>
                <c:pt idx="313">
                  <c:v>613</c:v>
                </c:pt>
                <c:pt idx="314">
                  <c:v>614</c:v>
                </c:pt>
                <c:pt idx="315">
                  <c:v>615</c:v>
                </c:pt>
                <c:pt idx="316">
                  <c:v>616</c:v>
                </c:pt>
                <c:pt idx="317">
                  <c:v>617</c:v>
                </c:pt>
                <c:pt idx="318">
                  <c:v>618</c:v>
                </c:pt>
                <c:pt idx="319">
                  <c:v>619</c:v>
                </c:pt>
                <c:pt idx="320">
                  <c:v>620</c:v>
                </c:pt>
                <c:pt idx="321">
                  <c:v>621</c:v>
                </c:pt>
                <c:pt idx="322">
                  <c:v>622</c:v>
                </c:pt>
                <c:pt idx="323">
                  <c:v>623</c:v>
                </c:pt>
                <c:pt idx="324">
                  <c:v>624</c:v>
                </c:pt>
                <c:pt idx="325">
                  <c:v>625</c:v>
                </c:pt>
                <c:pt idx="326">
                  <c:v>626</c:v>
                </c:pt>
                <c:pt idx="327">
                  <c:v>627</c:v>
                </c:pt>
                <c:pt idx="328">
                  <c:v>628</c:v>
                </c:pt>
                <c:pt idx="329">
                  <c:v>629</c:v>
                </c:pt>
                <c:pt idx="330">
                  <c:v>630</c:v>
                </c:pt>
                <c:pt idx="331">
                  <c:v>631</c:v>
                </c:pt>
                <c:pt idx="332">
                  <c:v>632</c:v>
                </c:pt>
                <c:pt idx="333">
                  <c:v>633</c:v>
                </c:pt>
                <c:pt idx="334">
                  <c:v>634</c:v>
                </c:pt>
                <c:pt idx="335">
                  <c:v>635</c:v>
                </c:pt>
                <c:pt idx="336">
                  <c:v>636</c:v>
                </c:pt>
                <c:pt idx="337">
                  <c:v>637</c:v>
                </c:pt>
                <c:pt idx="338">
                  <c:v>638</c:v>
                </c:pt>
                <c:pt idx="339">
                  <c:v>639</c:v>
                </c:pt>
                <c:pt idx="340">
                  <c:v>640</c:v>
                </c:pt>
                <c:pt idx="341">
                  <c:v>641</c:v>
                </c:pt>
                <c:pt idx="342">
                  <c:v>642</c:v>
                </c:pt>
                <c:pt idx="343">
                  <c:v>643</c:v>
                </c:pt>
                <c:pt idx="344">
                  <c:v>644</c:v>
                </c:pt>
                <c:pt idx="345">
                  <c:v>645</c:v>
                </c:pt>
                <c:pt idx="346">
                  <c:v>646</c:v>
                </c:pt>
                <c:pt idx="347">
                  <c:v>647</c:v>
                </c:pt>
                <c:pt idx="348">
                  <c:v>648</c:v>
                </c:pt>
                <c:pt idx="349">
                  <c:v>649</c:v>
                </c:pt>
                <c:pt idx="350">
                  <c:v>650</c:v>
                </c:pt>
                <c:pt idx="351">
                  <c:v>651</c:v>
                </c:pt>
                <c:pt idx="352">
                  <c:v>652</c:v>
                </c:pt>
                <c:pt idx="353">
                  <c:v>653</c:v>
                </c:pt>
                <c:pt idx="354">
                  <c:v>654</c:v>
                </c:pt>
                <c:pt idx="355">
                  <c:v>655</c:v>
                </c:pt>
                <c:pt idx="356">
                  <c:v>656</c:v>
                </c:pt>
                <c:pt idx="357">
                  <c:v>657</c:v>
                </c:pt>
                <c:pt idx="358">
                  <c:v>658</c:v>
                </c:pt>
                <c:pt idx="359">
                  <c:v>659</c:v>
                </c:pt>
                <c:pt idx="360">
                  <c:v>660</c:v>
                </c:pt>
                <c:pt idx="361">
                  <c:v>661</c:v>
                </c:pt>
                <c:pt idx="362">
                  <c:v>662</c:v>
                </c:pt>
                <c:pt idx="363">
                  <c:v>663</c:v>
                </c:pt>
                <c:pt idx="364">
                  <c:v>664</c:v>
                </c:pt>
                <c:pt idx="365">
                  <c:v>665</c:v>
                </c:pt>
                <c:pt idx="366">
                  <c:v>666</c:v>
                </c:pt>
                <c:pt idx="367">
                  <c:v>667</c:v>
                </c:pt>
                <c:pt idx="368">
                  <c:v>668</c:v>
                </c:pt>
                <c:pt idx="369">
                  <c:v>669</c:v>
                </c:pt>
                <c:pt idx="370">
                  <c:v>670</c:v>
                </c:pt>
                <c:pt idx="371">
                  <c:v>671</c:v>
                </c:pt>
                <c:pt idx="372">
                  <c:v>672</c:v>
                </c:pt>
                <c:pt idx="373">
                  <c:v>673</c:v>
                </c:pt>
                <c:pt idx="374">
                  <c:v>674</c:v>
                </c:pt>
                <c:pt idx="375">
                  <c:v>675</c:v>
                </c:pt>
                <c:pt idx="376">
                  <c:v>676</c:v>
                </c:pt>
                <c:pt idx="377">
                  <c:v>677</c:v>
                </c:pt>
                <c:pt idx="378">
                  <c:v>678</c:v>
                </c:pt>
                <c:pt idx="379">
                  <c:v>679</c:v>
                </c:pt>
                <c:pt idx="380">
                  <c:v>680</c:v>
                </c:pt>
                <c:pt idx="381">
                  <c:v>681</c:v>
                </c:pt>
                <c:pt idx="382">
                  <c:v>682</c:v>
                </c:pt>
                <c:pt idx="383">
                  <c:v>683</c:v>
                </c:pt>
                <c:pt idx="384">
                  <c:v>684</c:v>
                </c:pt>
                <c:pt idx="385">
                  <c:v>685</c:v>
                </c:pt>
                <c:pt idx="386">
                  <c:v>686</c:v>
                </c:pt>
                <c:pt idx="387">
                  <c:v>687</c:v>
                </c:pt>
                <c:pt idx="388">
                  <c:v>688</c:v>
                </c:pt>
                <c:pt idx="389">
                  <c:v>689</c:v>
                </c:pt>
                <c:pt idx="390">
                  <c:v>690</c:v>
                </c:pt>
                <c:pt idx="391">
                  <c:v>691</c:v>
                </c:pt>
                <c:pt idx="392">
                  <c:v>692</c:v>
                </c:pt>
                <c:pt idx="393">
                  <c:v>693</c:v>
                </c:pt>
                <c:pt idx="394">
                  <c:v>694</c:v>
                </c:pt>
                <c:pt idx="395">
                  <c:v>695</c:v>
                </c:pt>
                <c:pt idx="396">
                  <c:v>696</c:v>
                </c:pt>
                <c:pt idx="397">
                  <c:v>697</c:v>
                </c:pt>
                <c:pt idx="398">
                  <c:v>698</c:v>
                </c:pt>
                <c:pt idx="399">
                  <c:v>699</c:v>
                </c:pt>
                <c:pt idx="400">
                  <c:v>700</c:v>
                </c:pt>
                <c:pt idx="401">
                  <c:v>701</c:v>
                </c:pt>
                <c:pt idx="402">
                  <c:v>702</c:v>
                </c:pt>
                <c:pt idx="403">
                  <c:v>703</c:v>
                </c:pt>
                <c:pt idx="404">
                  <c:v>704</c:v>
                </c:pt>
                <c:pt idx="405">
                  <c:v>705</c:v>
                </c:pt>
                <c:pt idx="406">
                  <c:v>706</c:v>
                </c:pt>
                <c:pt idx="407">
                  <c:v>707</c:v>
                </c:pt>
                <c:pt idx="408">
                  <c:v>708</c:v>
                </c:pt>
                <c:pt idx="409">
                  <c:v>709</c:v>
                </c:pt>
                <c:pt idx="410">
                  <c:v>710</c:v>
                </c:pt>
                <c:pt idx="411">
                  <c:v>711</c:v>
                </c:pt>
                <c:pt idx="412">
                  <c:v>712</c:v>
                </c:pt>
                <c:pt idx="413">
                  <c:v>713</c:v>
                </c:pt>
                <c:pt idx="414">
                  <c:v>714</c:v>
                </c:pt>
                <c:pt idx="415">
                  <c:v>715</c:v>
                </c:pt>
                <c:pt idx="416">
                  <c:v>716</c:v>
                </c:pt>
                <c:pt idx="417">
                  <c:v>717</c:v>
                </c:pt>
                <c:pt idx="418">
                  <c:v>718</c:v>
                </c:pt>
                <c:pt idx="419">
                  <c:v>719</c:v>
                </c:pt>
                <c:pt idx="420">
                  <c:v>720</c:v>
                </c:pt>
                <c:pt idx="421">
                  <c:v>721</c:v>
                </c:pt>
                <c:pt idx="422">
                  <c:v>722</c:v>
                </c:pt>
                <c:pt idx="423">
                  <c:v>723</c:v>
                </c:pt>
                <c:pt idx="424">
                  <c:v>724</c:v>
                </c:pt>
                <c:pt idx="425">
                  <c:v>725</c:v>
                </c:pt>
                <c:pt idx="426">
                  <c:v>726</c:v>
                </c:pt>
                <c:pt idx="427">
                  <c:v>727</c:v>
                </c:pt>
                <c:pt idx="428">
                  <c:v>728</c:v>
                </c:pt>
                <c:pt idx="429">
                  <c:v>729</c:v>
                </c:pt>
                <c:pt idx="430">
                  <c:v>730</c:v>
                </c:pt>
                <c:pt idx="431">
                  <c:v>731</c:v>
                </c:pt>
                <c:pt idx="432">
                  <c:v>732</c:v>
                </c:pt>
                <c:pt idx="433">
                  <c:v>733</c:v>
                </c:pt>
                <c:pt idx="434">
                  <c:v>734</c:v>
                </c:pt>
                <c:pt idx="435">
                  <c:v>735</c:v>
                </c:pt>
                <c:pt idx="436">
                  <c:v>736</c:v>
                </c:pt>
                <c:pt idx="437">
                  <c:v>737</c:v>
                </c:pt>
                <c:pt idx="438">
                  <c:v>738</c:v>
                </c:pt>
                <c:pt idx="439">
                  <c:v>739</c:v>
                </c:pt>
                <c:pt idx="440">
                  <c:v>740</c:v>
                </c:pt>
                <c:pt idx="441">
                  <c:v>741</c:v>
                </c:pt>
                <c:pt idx="442">
                  <c:v>742</c:v>
                </c:pt>
                <c:pt idx="443">
                  <c:v>743</c:v>
                </c:pt>
                <c:pt idx="444">
                  <c:v>744</c:v>
                </c:pt>
                <c:pt idx="445">
                  <c:v>745</c:v>
                </c:pt>
                <c:pt idx="446">
                  <c:v>746</c:v>
                </c:pt>
                <c:pt idx="447">
                  <c:v>747</c:v>
                </c:pt>
                <c:pt idx="448">
                  <c:v>748</c:v>
                </c:pt>
                <c:pt idx="449">
                  <c:v>749</c:v>
                </c:pt>
                <c:pt idx="450">
                  <c:v>750</c:v>
                </c:pt>
                <c:pt idx="451">
                  <c:v>751</c:v>
                </c:pt>
                <c:pt idx="452">
                  <c:v>752</c:v>
                </c:pt>
                <c:pt idx="453">
                  <c:v>753</c:v>
                </c:pt>
                <c:pt idx="454">
                  <c:v>754</c:v>
                </c:pt>
                <c:pt idx="455">
                  <c:v>755</c:v>
                </c:pt>
                <c:pt idx="456">
                  <c:v>756</c:v>
                </c:pt>
                <c:pt idx="457">
                  <c:v>757</c:v>
                </c:pt>
                <c:pt idx="458">
                  <c:v>758</c:v>
                </c:pt>
                <c:pt idx="459">
                  <c:v>759</c:v>
                </c:pt>
                <c:pt idx="460">
                  <c:v>760</c:v>
                </c:pt>
                <c:pt idx="461">
                  <c:v>761</c:v>
                </c:pt>
                <c:pt idx="462">
                  <c:v>762</c:v>
                </c:pt>
                <c:pt idx="463">
                  <c:v>763</c:v>
                </c:pt>
                <c:pt idx="464">
                  <c:v>764</c:v>
                </c:pt>
                <c:pt idx="465">
                  <c:v>765</c:v>
                </c:pt>
                <c:pt idx="466">
                  <c:v>766</c:v>
                </c:pt>
                <c:pt idx="467">
                  <c:v>767</c:v>
                </c:pt>
                <c:pt idx="468">
                  <c:v>768</c:v>
                </c:pt>
                <c:pt idx="469">
                  <c:v>769</c:v>
                </c:pt>
                <c:pt idx="470">
                  <c:v>770</c:v>
                </c:pt>
                <c:pt idx="471">
                  <c:v>771</c:v>
                </c:pt>
                <c:pt idx="472">
                  <c:v>772</c:v>
                </c:pt>
                <c:pt idx="473">
                  <c:v>773</c:v>
                </c:pt>
                <c:pt idx="474">
                  <c:v>774</c:v>
                </c:pt>
                <c:pt idx="475">
                  <c:v>775</c:v>
                </c:pt>
                <c:pt idx="476">
                  <c:v>776</c:v>
                </c:pt>
                <c:pt idx="477">
                  <c:v>777</c:v>
                </c:pt>
                <c:pt idx="478">
                  <c:v>778</c:v>
                </c:pt>
                <c:pt idx="479">
                  <c:v>779</c:v>
                </c:pt>
                <c:pt idx="480">
                  <c:v>780</c:v>
                </c:pt>
                <c:pt idx="481">
                  <c:v>781</c:v>
                </c:pt>
                <c:pt idx="482">
                  <c:v>782</c:v>
                </c:pt>
                <c:pt idx="483">
                  <c:v>783</c:v>
                </c:pt>
                <c:pt idx="484">
                  <c:v>784</c:v>
                </c:pt>
                <c:pt idx="485">
                  <c:v>785</c:v>
                </c:pt>
                <c:pt idx="486">
                  <c:v>786</c:v>
                </c:pt>
                <c:pt idx="487">
                  <c:v>787</c:v>
                </c:pt>
                <c:pt idx="488">
                  <c:v>788</c:v>
                </c:pt>
                <c:pt idx="489">
                  <c:v>789</c:v>
                </c:pt>
                <c:pt idx="490">
                  <c:v>790</c:v>
                </c:pt>
                <c:pt idx="491">
                  <c:v>791</c:v>
                </c:pt>
                <c:pt idx="492">
                  <c:v>792</c:v>
                </c:pt>
                <c:pt idx="493">
                  <c:v>793</c:v>
                </c:pt>
                <c:pt idx="494">
                  <c:v>794</c:v>
                </c:pt>
                <c:pt idx="495">
                  <c:v>795</c:v>
                </c:pt>
                <c:pt idx="496">
                  <c:v>796</c:v>
                </c:pt>
                <c:pt idx="497">
                  <c:v>797</c:v>
                </c:pt>
                <c:pt idx="498">
                  <c:v>798</c:v>
                </c:pt>
                <c:pt idx="499">
                  <c:v>799</c:v>
                </c:pt>
                <c:pt idx="500">
                  <c:v>800</c:v>
                </c:pt>
                <c:pt idx="501">
                  <c:v>801</c:v>
                </c:pt>
                <c:pt idx="502">
                  <c:v>802</c:v>
                </c:pt>
                <c:pt idx="503">
                  <c:v>803</c:v>
                </c:pt>
                <c:pt idx="504">
                  <c:v>804</c:v>
                </c:pt>
                <c:pt idx="505">
                  <c:v>805</c:v>
                </c:pt>
                <c:pt idx="506">
                  <c:v>806</c:v>
                </c:pt>
                <c:pt idx="507">
                  <c:v>807</c:v>
                </c:pt>
                <c:pt idx="508">
                  <c:v>808</c:v>
                </c:pt>
                <c:pt idx="509">
                  <c:v>809</c:v>
                </c:pt>
                <c:pt idx="510">
                  <c:v>810</c:v>
                </c:pt>
                <c:pt idx="511">
                  <c:v>811</c:v>
                </c:pt>
                <c:pt idx="512">
                  <c:v>812</c:v>
                </c:pt>
                <c:pt idx="513">
                  <c:v>813</c:v>
                </c:pt>
                <c:pt idx="514">
                  <c:v>814</c:v>
                </c:pt>
                <c:pt idx="515">
                  <c:v>815</c:v>
                </c:pt>
                <c:pt idx="516">
                  <c:v>816</c:v>
                </c:pt>
                <c:pt idx="517">
                  <c:v>817</c:v>
                </c:pt>
                <c:pt idx="518">
                  <c:v>818</c:v>
                </c:pt>
                <c:pt idx="519">
                  <c:v>819</c:v>
                </c:pt>
                <c:pt idx="520">
                  <c:v>820</c:v>
                </c:pt>
                <c:pt idx="521">
                  <c:v>821</c:v>
                </c:pt>
                <c:pt idx="522">
                  <c:v>822</c:v>
                </c:pt>
                <c:pt idx="523">
                  <c:v>823</c:v>
                </c:pt>
                <c:pt idx="524">
                  <c:v>824</c:v>
                </c:pt>
                <c:pt idx="525">
                  <c:v>825</c:v>
                </c:pt>
                <c:pt idx="526">
                  <c:v>826</c:v>
                </c:pt>
                <c:pt idx="527">
                  <c:v>827</c:v>
                </c:pt>
                <c:pt idx="528">
                  <c:v>828</c:v>
                </c:pt>
                <c:pt idx="529">
                  <c:v>829</c:v>
                </c:pt>
                <c:pt idx="530">
                  <c:v>830</c:v>
                </c:pt>
                <c:pt idx="531">
                  <c:v>831</c:v>
                </c:pt>
                <c:pt idx="532">
                  <c:v>832</c:v>
                </c:pt>
                <c:pt idx="533">
                  <c:v>833</c:v>
                </c:pt>
                <c:pt idx="534">
                  <c:v>834</c:v>
                </c:pt>
                <c:pt idx="535">
                  <c:v>835</c:v>
                </c:pt>
                <c:pt idx="536">
                  <c:v>836</c:v>
                </c:pt>
                <c:pt idx="537">
                  <c:v>837</c:v>
                </c:pt>
                <c:pt idx="538">
                  <c:v>838</c:v>
                </c:pt>
                <c:pt idx="539">
                  <c:v>839</c:v>
                </c:pt>
                <c:pt idx="540">
                  <c:v>840</c:v>
                </c:pt>
                <c:pt idx="541">
                  <c:v>841</c:v>
                </c:pt>
                <c:pt idx="542">
                  <c:v>842</c:v>
                </c:pt>
                <c:pt idx="543">
                  <c:v>843</c:v>
                </c:pt>
                <c:pt idx="544">
                  <c:v>844</c:v>
                </c:pt>
                <c:pt idx="545">
                  <c:v>845</c:v>
                </c:pt>
                <c:pt idx="546">
                  <c:v>846</c:v>
                </c:pt>
                <c:pt idx="547">
                  <c:v>847</c:v>
                </c:pt>
                <c:pt idx="548">
                  <c:v>848</c:v>
                </c:pt>
                <c:pt idx="549">
                  <c:v>849</c:v>
                </c:pt>
                <c:pt idx="550">
                  <c:v>850</c:v>
                </c:pt>
                <c:pt idx="551">
                  <c:v>851</c:v>
                </c:pt>
                <c:pt idx="552">
                  <c:v>852</c:v>
                </c:pt>
                <c:pt idx="553">
                  <c:v>853</c:v>
                </c:pt>
                <c:pt idx="554">
                  <c:v>854</c:v>
                </c:pt>
                <c:pt idx="555">
                  <c:v>855</c:v>
                </c:pt>
                <c:pt idx="556">
                  <c:v>856</c:v>
                </c:pt>
                <c:pt idx="557">
                  <c:v>857</c:v>
                </c:pt>
                <c:pt idx="558">
                  <c:v>858</c:v>
                </c:pt>
                <c:pt idx="559">
                  <c:v>859</c:v>
                </c:pt>
                <c:pt idx="560">
                  <c:v>860</c:v>
                </c:pt>
                <c:pt idx="561">
                  <c:v>861</c:v>
                </c:pt>
                <c:pt idx="562">
                  <c:v>862</c:v>
                </c:pt>
                <c:pt idx="563">
                  <c:v>863</c:v>
                </c:pt>
                <c:pt idx="564">
                  <c:v>864</c:v>
                </c:pt>
                <c:pt idx="565">
                  <c:v>865</c:v>
                </c:pt>
                <c:pt idx="566">
                  <c:v>866</c:v>
                </c:pt>
                <c:pt idx="567">
                  <c:v>867</c:v>
                </c:pt>
                <c:pt idx="568">
                  <c:v>868</c:v>
                </c:pt>
                <c:pt idx="569">
                  <c:v>869</c:v>
                </c:pt>
                <c:pt idx="570">
                  <c:v>870</c:v>
                </c:pt>
                <c:pt idx="571">
                  <c:v>871</c:v>
                </c:pt>
                <c:pt idx="572">
                  <c:v>872</c:v>
                </c:pt>
                <c:pt idx="573">
                  <c:v>873</c:v>
                </c:pt>
                <c:pt idx="574">
                  <c:v>874</c:v>
                </c:pt>
                <c:pt idx="575">
                  <c:v>875</c:v>
                </c:pt>
                <c:pt idx="576">
                  <c:v>876</c:v>
                </c:pt>
                <c:pt idx="577">
                  <c:v>877</c:v>
                </c:pt>
                <c:pt idx="578">
                  <c:v>878</c:v>
                </c:pt>
                <c:pt idx="579">
                  <c:v>879</c:v>
                </c:pt>
                <c:pt idx="580">
                  <c:v>880</c:v>
                </c:pt>
                <c:pt idx="581">
                  <c:v>881</c:v>
                </c:pt>
                <c:pt idx="582">
                  <c:v>882</c:v>
                </c:pt>
                <c:pt idx="583">
                  <c:v>883</c:v>
                </c:pt>
                <c:pt idx="584">
                  <c:v>884</c:v>
                </c:pt>
                <c:pt idx="585">
                  <c:v>885</c:v>
                </c:pt>
                <c:pt idx="586">
                  <c:v>886</c:v>
                </c:pt>
                <c:pt idx="587">
                  <c:v>887</c:v>
                </c:pt>
                <c:pt idx="588">
                  <c:v>888</c:v>
                </c:pt>
                <c:pt idx="589">
                  <c:v>889</c:v>
                </c:pt>
                <c:pt idx="590">
                  <c:v>890</c:v>
                </c:pt>
                <c:pt idx="591">
                  <c:v>891</c:v>
                </c:pt>
                <c:pt idx="592">
                  <c:v>892</c:v>
                </c:pt>
                <c:pt idx="593">
                  <c:v>893</c:v>
                </c:pt>
                <c:pt idx="594">
                  <c:v>894</c:v>
                </c:pt>
                <c:pt idx="595">
                  <c:v>895</c:v>
                </c:pt>
                <c:pt idx="596">
                  <c:v>896</c:v>
                </c:pt>
                <c:pt idx="597">
                  <c:v>897</c:v>
                </c:pt>
                <c:pt idx="598">
                  <c:v>898</c:v>
                </c:pt>
                <c:pt idx="599">
                  <c:v>899</c:v>
                </c:pt>
                <c:pt idx="600">
                  <c:v>900</c:v>
                </c:pt>
                <c:pt idx="601">
                  <c:v>901</c:v>
                </c:pt>
                <c:pt idx="602">
                  <c:v>902</c:v>
                </c:pt>
                <c:pt idx="603">
                  <c:v>903</c:v>
                </c:pt>
                <c:pt idx="604">
                  <c:v>904</c:v>
                </c:pt>
                <c:pt idx="605">
                  <c:v>905</c:v>
                </c:pt>
                <c:pt idx="606">
                  <c:v>906</c:v>
                </c:pt>
                <c:pt idx="607">
                  <c:v>907</c:v>
                </c:pt>
                <c:pt idx="608">
                  <c:v>908</c:v>
                </c:pt>
                <c:pt idx="609">
                  <c:v>909</c:v>
                </c:pt>
                <c:pt idx="610">
                  <c:v>910</c:v>
                </c:pt>
                <c:pt idx="611">
                  <c:v>911</c:v>
                </c:pt>
                <c:pt idx="612">
                  <c:v>912</c:v>
                </c:pt>
                <c:pt idx="613">
                  <c:v>913</c:v>
                </c:pt>
                <c:pt idx="614">
                  <c:v>914</c:v>
                </c:pt>
                <c:pt idx="615">
                  <c:v>915</c:v>
                </c:pt>
                <c:pt idx="616">
                  <c:v>916</c:v>
                </c:pt>
                <c:pt idx="617">
                  <c:v>917</c:v>
                </c:pt>
                <c:pt idx="618">
                  <c:v>918</c:v>
                </c:pt>
                <c:pt idx="619">
                  <c:v>919</c:v>
                </c:pt>
                <c:pt idx="620">
                  <c:v>920</c:v>
                </c:pt>
                <c:pt idx="621">
                  <c:v>921</c:v>
                </c:pt>
                <c:pt idx="622">
                  <c:v>922</c:v>
                </c:pt>
                <c:pt idx="623">
                  <c:v>923</c:v>
                </c:pt>
                <c:pt idx="624">
                  <c:v>924</c:v>
                </c:pt>
                <c:pt idx="625">
                  <c:v>925</c:v>
                </c:pt>
                <c:pt idx="626">
                  <c:v>926</c:v>
                </c:pt>
                <c:pt idx="627">
                  <c:v>927</c:v>
                </c:pt>
                <c:pt idx="628">
                  <c:v>928</c:v>
                </c:pt>
                <c:pt idx="629">
                  <c:v>929</c:v>
                </c:pt>
                <c:pt idx="630">
                  <c:v>930</c:v>
                </c:pt>
                <c:pt idx="631">
                  <c:v>931</c:v>
                </c:pt>
                <c:pt idx="632">
                  <c:v>932</c:v>
                </c:pt>
                <c:pt idx="633">
                  <c:v>933</c:v>
                </c:pt>
                <c:pt idx="634">
                  <c:v>934</c:v>
                </c:pt>
                <c:pt idx="635">
                  <c:v>935</c:v>
                </c:pt>
                <c:pt idx="636">
                  <c:v>936</c:v>
                </c:pt>
                <c:pt idx="637">
                  <c:v>937</c:v>
                </c:pt>
                <c:pt idx="638">
                  <c:v>938</c:v>
                </c:pt>
                <c:pt idx="639">
                  <c:v>939</c:v>
                </c:pt>
                <c:pt idx="640">
                  <c:v>940</c:v>
                </c:pt>
                <c:pt idx="641">
                  <c:v>941</c:v>
                </c:pt>
                <c:pt idx="642">
                  <c:v>942</c:v>
                </c:pt>
                <c:pt idx="643">
                  <c:v>943</c:v>
                </c:pt>
                <c:pt idx="644">
                  <c:v>944</c:v>
                </c:pt>
                <c:pt idx="645">
                  <c:v>945</c:v>
                </c:pt>
                <c:pt idx="646">
                  <c:v>946</c:v>
                </c:pt>
                <c:pt idx="647">
                  <c:v>947</c:v>
                </c:pt>
                <c:pt idx="648">
                  <c:v>948</c:v>
                </c:pt>
                <c:pt idx="649">
                  <c:v>949</c:v>
                </c:pt>
                <c:pt idx="650">
                  <c:v>950</c:v>
                </c:pt>
                <c:pt idx="651">
                  <c:v>951</c:v>
                </c:pt>
                <c:pt idx="652">
                  <c:v>952</c:v>
                </c:pt>
                <c:pt idx="653">
                  <c:v>953</c:v>
                </c:pt>
                <c:pt idx="654">
                  <c:v>954</c:v>
                </c:pt>
                <c:pt idx="655">
                  <c:v>955</c:v>
                </c:pt>
                <c:pt idx="656">
                  <c:v>956</c:v>
                </c:pt>
                <c:pt idx="657">
                  <c:v>957</c:v>
                </c:pt>
                <c:pt idx="658">
                  <c:v>958</c:v>
                </c:pt>
                <c:pt idx="659">
                  <c:v>959</c:v>
                </c:pt>
                <c:pt idx="660">
                  <c:v>960</c:v>
                </c:pt>
                <c:pt idx="661">
                  <c:v>961</c:v>
                </c:pt>
                <c:pt idx="662">
                  <c:v>962</c:v>
                </c:pt>
                <c:pt idx="663">
                  <c:v>963</c:v>
                </c:pt>
                <c:pt idx="664">
                  <c:v>964</c:v>
                </c:pt>
                <c:pt idx="665">
                  <c:v>965</c:v>
                </c:pt>
                <c:pt idx="666">
                  <c:v>966</c:v>
                </c:pt>
                <c:pt idx="667">
                  <c:v>967</c:v>
                </c:pt>
                <c:pt idx="668">
                  <c:v>968</c:v>
                </c:pt>
                <c:pt idx="669">
                  <c:v>969</c:v>
                </c:pt>
                <c:pt idx="670">
                  <c:v>970</c:v>
                </c:pt>
                <c:pt idx="671">
                  <c:v>971</c:v>
                </c:pt>
                <c:pt idx="672">
                  <c:v>972</c:v>
                </c:pt>
                <c:pt idx="673">
                  <c:v>973</c:v>
                </c:pt>
                <c:pt idx="674">
                  <c:v>974</c:v>
                </c:pt>
                <c:pt idx="675">
                  <c:v>975</c:v>
                </c:pt>
                <c:pt idx="676">
                  <c:v>976</c:v>
                </c:pt>
                <c:pt idx="677">
                  <c:v>977</c:v>
                </c:pt>
                <c:pt idx="678">
                  <c:v>978</c:v>
                </c:pt>
                <c:pt idx="679">
                  <c:v>979</c:v>
                </c:pt>
                <c:pt idx="680">
                  <c:v>980</c:v>
                </c:pt>
                <c:pt idx="681">
                  <c:v>981</c:v>
                </c:pt>
                <c:pt idx="682">
                  <c:v>982</c:v>
                </c:pt>
                <c:pt idx="683">
                  <c:v>983</c:v>
                </c:pt>
                <c:pt idx="684">
                  <c:v>984</c:v>
                </c:pt>
                <c:pt idx="685">
                  <c:v>985</c:v>
                </c:pt>
                <c:pt idx="686">
                  <c:v>986</c:v>
                </c:pt>
                <c:pt idx="687">
                  <c:v>987</c:v>
                </c:pt>
                <c:pt idx="688">
                  <c:v>988</c:v>
                </c:pt>
                <c:pt idx="689">
                  <c:v>989</c:v>
                </c:pt>
                <c:pt idx="690">
                  <c:v>990</c:v>
                </c:pt>
                <c:pt idx="691">
                  <c:v>991</c:v>
                </c:pt>
                <c:pt idx="692">
                  <c:v>992</c:v>
                </c:pt>
                <c:pt idx="693">
                  <c:v>993</c:v>
                </c:pt>
                <c:pt idx="694">
                  <c:v>994</c:v>
                </c:pt>
                <c:pt idx="695">
                  <c:v>995</c:v>
                </c:pt>
                <c:pt idx="696">
                  <c:v>996</c:v>
                </c:pt>
                <c:pt idx="697">
                  <c:v>997</c:v>
                </c:pt>
                <c:pt idx="698">
                  <c:v>998</c:v>
                </c:pt>
                <c:pt idx="699">
                  <c:v>999</c:v>
                </c:pt>
                <c:pt idx="700">
                  <c:v>1000</c:v>
                </c:pt>
              </c:numCache>
            </c:numRef>
          </c:xVal>
          <c:yVal>
            <c:numRef>
              <c:f>'AJSi06-06'!$F$2:$F$702</c:f>
              <c:numCache>
                <c:formatCode>General</c:formatCode>
                <c:ptCount val="701"/>
                <c:pt idx="0">
                  <c:v>62.617100000000001</c:v>
                </c:pt>
                <c:pt idx="1">
                  <c:v>63.933500000000002</c:v>
                </c:pt>
                <c:pt idx="2">
                  <c:v>65.251400000000004</c:v>
                </c:pt>
                <c:pt idx="3">
                  <c:v>66.568299999999994</c:v>
                </c:pt>
                <c:pt idx="4">
                  <c:v>67.882000000000005</c:v>
                </c:pt>
                <c:pt idx="5">
                  <c:v>69.190100000000001</c:v>
                </c:pt>
                <c:pt idx="6">
                  <c:v>70.311400000000006</c:v>
                </c:pt>
                <c:pt idx="7">
                  <c:v>71.423900000000003</c:v>
                </c:pt>
                <c:pt idx="8">
                  <c:v>72.525799999999975</c:v>
                </c:pt>
                <c:pt idx="9">
                  <c:v>73.615200000000002</c:v>
                </c:pt>
                <c:pt idx="10">
                  <c:v>74.690399999999997</c:v>
                </c:pt>
                <c:pt idx="11">
                  <c:v>75.648300000000006</c:v>
                </c:pt>
                <c:pt idx="12">
                  <c:v>76.589600000000004</c:v>
                </c:pt>
                <c:pt idx="13">
                  <c:v>77.513000000000005</c:v>
                </c:pt>
                <c:pt idx="14">
                  <c:v>78.416799999999995</c:v>
                </c:pt>
                <c:pt idx="15">
                  <c:v>79.299800000000005</c:v>
                </c:pt>
                <c:pt idx="16">
                  <c:v>80.101299999999995</c:v>
                </c:pt>
                <c:pt idx="17">
                  <c:v>80.880300000000005</c:v>
                </c:pt>
                <c:pt idx="18">
                  <c:v>81.635799999999946</c:v>
                </c:pt>
                <c:pt idx="19">
                  <c:v>82.366699999999994</c:v>
                </c:pt>
                <c:pt idx="20">
                  <c:v>83.072100000000006</c:v>
                </c:pt>
                <c:pt idx="21">
                  <c:v>83.714100000000002</c:v>
                </c:pt>
                <c:pt idx="22">
                  <c:v>84.329499999999996</c:v>
                </c:pt>
                <c:pt idx="23">
                  <c:v>84.917699999999996</c:v>
                </c:pt>
                <c:pt idx="24">
                  <c:v>85.478200000000001</c:v>
                </c:pt>
                <c:pt idx="25">
                  <c:v>86.010199999999998</c:v>
                </c:pt>
                <c:pt idx="26">
                  <c:v>86.487300000000005</c:v>
                </c:pt>
                <c:pt idx="27">
                  <c:v>86.935699999999997</c:v>
                </c:pt>
                <c:pt idx="28">
                  <c:v>87.355299999999986</c:v>
                </c:pt>
                <c:pt idx="29">
                  <c:v>87.745900000000006</c:v>
                </c:pt>
                <c:pt idx="30">
                  <c:v>88.107500000000002</c:v>
                </c:pt>
                <c:pt idx="31">
                  <c:v>88.418499999999995</c:v>
                </c:pt>
                <c:pt idx="32">
                  <c:v>88.700800000000001</c:v>
                </c:pt>
                <c:pt idx="33">
                  <c:v>88.954499999999996</c:v>
                </c:pt>
                <c:pt idx="34">
                  <c:v>89.179899999999975</c:v>
                </c:pt>
                <c:pt idx="35">
                  <c:v>89.377200000000002</c:v>
                </c:pt>
                <c:pt idx="36">
                  <c:v>89.5261</c:v>
                </c:pt>
                <c:pt idx="37">
                  <c:v>89.6477</c:v>
                </c:pt>
                <c:pt idx="38">
                  <c:v>89.742599999999996</c:v>
                </c:pt>
                <c:pt idx="39">
                  <c:v>89.811099999999996</c:v>
                </c:pt>
                <c:pt idx="40">
                  <c:v>89.853899999999996</c:v>
                </c:pt>
                <c:pt idx="41">
                  <c:v>89.847200000000001</c:v>
                </c:pt>
                <c:pt idx="42">
                  <c:v>89.815799999999996</c:v>
                </c:pt>
                <c:pt idx="43">
                  <c:v>89.760400000000004</c:v>
                </c:pt>
                <c:pt idx="44">
                  <c:v>89.681700000000006</c:v>
                </c:pt>
                <c:pt idx="45">
                  <c:v>89.580500000000001</c:v>
                </c:pt>
                <c:pt idx="46">
                  <c:v>89.418800000000005</c:v>
                </c:pt>
                <c:pt idx="47">
                  <c:v>89.235399999999998</c:v>
                </c:pt>
                <c:pt idx="48">
                  <c:v>89.031199999999998</c:v>
                </c:pt>
                <c:pt idx="49">
                  <c:v>88.807000000000002</c:v>
                </c:pt>
                <c:pt idx="50">
                  <c:v>88.563699999999997</c:v>
                </c:pt>
                <c:pt idx="51">
                  <c:v>88.228200000000001</c:v>
                </c:pt>
                <c:pt idx="52">
                  <c:v>87.872999999999976</c:v>
                </c:pt>
                <c:pt idx="53">
                  <c:v>87.499300000000005</c:v>
                </c:pt>
                <c:pt idx="54">
                  <c:v>87.107900000000001</c:v>
                </c:pt>
                <c:pt idx="55">
                  <c:v>86.700100000000006</c:v>
                </c:pt>
                <c:pt idx="56">
                  <c:v>86.1875</c:v>
                </c:pt>
                <c:pt idx="57">
                  <c:v>85.653899999999979</c:v>
                </c:pt>
                <c:pt idx="58">
                  <c:v>85.100999999999999</c:v>
                </c:pt>
                <c:pt idx="59">
                  <c:v>84.5304</c:v>
                </c:pt>
                <c:pt idx="60">
                  <c:v>83.943700000000007</c:v>
                </c:pt>
                <c:pt idx="61">
                  <c:v>83.4041</c:v>
                </c:pt>
                <c:pt idx="62">
                  <c:v>82.834400000000002</c:v>
                </c:pt>
                <c:pt idx="63">
                  <c:v>82.237200000000001</c:v>
                </c:pt>
                <c:pt idx="64">
                  <c:v>81.615300000000005</c:v>
                </c:pt>
                <c:pt idx="65">
                  <c:v>80.971100000000007</c:v>
                </c:pt>
                <c:pt idx="66">
                  <c:v>80.634100000000004</c:v>
                </c:pt>
                <c:pt idx="67">
                  <c:v>80.255799999999979</c:v>
                </c:pt>
                <c:pt idx="68">
                  <c:v>79.838499999999996</c:v>
                </c:pt>
                <c:pt idx="69">
                  <c:v>79.384500000000003</c:v>
                </c:pt>
                <c:pt idx="70">
                  <c:v>78.896100000000004</c:v>
                </c:pt>
                <c:pt idx="71">
                  <c:v>78.800700000000006</c:v>
                </c:pt>
                <c:pt idx="72">
                  <c:v>78.674599999999998</c:v>
                </c:pt>
                <c:pt idx="73">
                  <c:v>78.517899999999997</c:v>
                </c:pt>
                <c:pt idx="74">
                  <c:v>78.330399999999997</c:v>
                </c:pt>
                <c:pt idx="75">
                  <c:v>78.112099999999998</c:v>
                </c:pt>
                <c:pt idx="76">
                  <c:v>78.146100000000004</c:v>
                </c:pt>
                <c:pt idx="77">
                  <c:v>78.171599999999998</c:v>
                </c:pt>
                <c:pt idx="78">
                  <c:v>78.187999999999974</c:v>
                </c:pt>
                <c:pt idx="79">
                  <c:v>78.194800000000001</c:v>
                </c:pt>
                <c:pt idx="80">
                  <c:v>78.191199999999995</c:v>
                </c:pt>
                <c:pt idx="81">
                  <c:v>78.231200000000001</c:v>
                </c:pt>
                <c:pt idx="82">
                  <c:v>78.274699999999996</c:v>
                </c:pt>
                <c:pt idx="83">
                  <c:v>78.321399999999997</c:v>
                </c:pt>
                <c:pt idx="84">
                  <c:v>78.37139999999998</c:v>
                </c:pt>
                <c:pt idx="85">
                  <c:v>78.424300000000002</c:v>
                </c:pt>
                <c:pt idx="86">
                  <c:v>78.422399999999996</c:v>
                </c:pt>
                <c:pt idx="87">
                  <c:v>78.426500000000004</c:v>
                </c:pt>
                <c:pt idx="88">
                  <c:v>78.436400000000006</c:v>
                </c:pt>
                <c:pt idx="89">
                  <c:v>78.452299999999994</c:v>
                </c:pt>
                <c:pt idx="90">
                  <c:v>78.474000000000004</c:v>
                </c:pt>
                <c:pt idx="91">
                  <c:v>78.447699999999998</c:v>
                </c:pt>
                <c:pt idx="92">
                  <c:v>78.427499999999995</c:v>
                </c:pt>
                <c:pt idx="93">
                  <c:v>78.413200000000003</c:v>
                </c:pt>
                <c:pt idx="94">
                  <c:v>78.404899999999998</c:v>
                </c:pt>
                <c:pt idx="95">
                  <c:v>78.402600000000007</c:v>
                </c:pt>
                <c:pt idx="96">
                  <c:v>78.373999999999995</c:v>
                </c:pt>
                <c:pt idx="97">
                  <c:v>78.351200000000006</c:v>
                </c:pt>
                <c:pt idx="98">
                  <c:v>78.334199999999996</c:v>
                </c:pt>
                <c:pt idx="99">
                  <c:v>78.322999999999979</c:v>
                </c:pt>
                <c:pt idx="100">
                  <c:v>78.317599999999999</c:v>
                </c:pt>
                <c:pt idx="101">
                  <c:v>78.296199999999999</c:v>
                </c:pt>
                <c:pt idx="102">
                  <c:v>78.280500000000004</c:v>
                </c:pt>
                <c:pt idx="103">
                  <c:v>78.270200000000003</c:v>
                </c:pt>
                <c:pt idx="104">
                  <c:v>78.265500000000003</c:v>
                </c:pt>
                <c:pt idx="105">
                  <c:v>78.266300000000001</c:v>
                </c:pt>
                <c:pt idx="106">
                  <c:v>78.253399999999999</c:v>
                </c:pt>
                <c:pt idx="107">
                  <c:v>78.245800000000003</c:v>
                </c:pt>
                <c:pt idx="108">
                  <c:v>78.243499999999997</c:v>
                </c:pt>
                <c:pt idx="109">
                  <c:v>78.246399999999994</c:v>
                </c:pt>
                <c:pt idx="110">
                  <c:v>78.254400000000004</c:v>
                </c:pt>
                <c:pt idx="111">
                  <c:v>78.251599999999996</c:v>
                </c:pt>
                <c:pt idx="112">
                  <c:v>78.253600000000006</c:v>
                </c:pt>
                <c:pt idx="113">
                  <c:v>78.260499999999993</c:v>
                </c:pt>
                <c:pt idx="114">
                  <c:v>78.272299999999973</c:v>
                </c:pt>
                <c:pt idx="115">
                  <c:v>78.288899999999998</c:v>
                </c:pt>
                <c:pt idx="116">
                  <c:v>78.293599999999998</c:v>
                </c:pt>
                <c:pt idx="117">
                  <c:v>78.30289999999998</c:v>
                </c:pt>
                <c:pt idx="118">
                  <c:v>78.316699999999997</c:v>
                </c:pt>
                <c:pt idx="119">
                  <c:v>78.334900000000005</c:v>
                </c:pt>
                <c:pt idx="120">
                  <c:v>78.357600000000005</c:v>
                </c:pt>
                <c:pt idx="121">
                  <c:v>78.370199999999997</c:v>
                </c:pt>
                <c:pt idx="122">
                  <c:v>78.387</c:v>
                </c:pt>
                <c:pt idx="123">
                  <c:v>78.407899999999998</c:v>
                </c:pt>
                <c:pt idx="124">
                  <c:v>78.4328</c:v>
                </c:pt>
                <c:pt idx="125">
                  <c:v>78.461799999999997</c:v>
                </c:pt>
                <c:pt idx="126">
                  <c:v>78.480199999999996</c:v>
                </c:pt>
                <c:pt idx="127">
                  <c:v>78.50239999999998</c:v>
                </c:pt>
                <c:pt idx="128">
                  <c:v>78.528399999999976</c:v>
                </c:pt>
                <c:pt idx="129">
                  <c:v>78.558000000000007</c:v>
                </c:pt>
                <c:pt idx="130">
                  <c:v>78.591399999999993</c:v>
                </c:pt>
                <c:pt idx="131">
                  <c:v>78.616200000000006</c:v>
                </c:pt>
                <c:pt idx="132">
                  <c:v>78.644499999999994</c:v>
                </c:pt>
                <c:pt idx="133">
                  <c:v>78.676100000000005</c:v>
                </c:pt>
                <c:pt idx="134">
                  <c:v>78.711100000000002</c:v>
                </c:pt>
                <c:pt idx="135">
                  <c:v>78.749499999999998</c:v>
                </c:pt>
                <c:pt idx="136">
                  <c:v>78.779300000000006</c:v>
                </c:pt>
                <c:pt idx="137">
                  <c:v>78.812200000000004</c:v>
                </c:pt>
                <c:pt idx="138">
                  <c:v>78.848200000000006</c:v>
                </c:pt>
                <c:pt idx="139">
                  <c:v>78.887299999999996</c:v>
                </c:pt>
                <c:pt idx="140">
                  <c:v>78.929400000000001</c:v>
                </c:pt>
                <c:pt idx="141">
                  <c:v>78.965100000000007</c:v>
                </c:pt>
                <c:pt idx="142">
                  <c:v>79.003699999999995</c:v>
                </c:pt>
                <c:pt idx="143">
                  <c:v>79.045100000000005</c:v>
                </c:pt>
                <c:pt idx="144">
                  <c:v>79.089200000000005</c:v>
                </c:pt>
                <c:pt idx="145">
                  <c:v>79.136099999999999</c:v>
                </c:pt>
                <c:pt idx="146">
                  <c:v>79.176799999999929</c:v>
                </c:pt>
                <c:pt idx="147">
                  <c:v>79.220100000000002</c:v>
                </c:pt>
                <c:pt idx="148">
                  <c:v>79.266000000000005</c:v>
                </c:pt>
                <c:pt idx="149">
                  <c:v>79.314300000000003</c:v>
                </c:pt>
                <c:pt idx="150">
                  <c:v>79.365200000000002</c:v>
                </c:pt>
                <c:pt idx="151">
                  <c:v>79.412800000000004</c:v>
                </c:pt>
                <c:pt idx="152">
                  <c:v>79.462800000000001</c:v>
                </c:pt>
                <c:pt idx="153">
                  <c:v>79.515100000000004</c:v>
                </c:pt>
                <c:pt idx="154">
                  <c:v>79.569599999999994</c:v>
                </c:pt>
                <c:pt idx="155">
                  <c:v>79.626399999999975</c:v>
                </c:pt>
                <c:pt idx="156">
                  <c:v>79.678899999999928</c:v>
                </c:pt>
                <c:pt idx="157">
                  <c:v>79.733500000000006</c:v>
                </c:pt>
                <c:pt idx="158">
                  <c:v>79.790300000000002</c:v>
                </c:pt>
                <c:pt idx="159">
                  <c:v>79.849100000000007</c:v>
                </c:pt>
                <c:pt idx="160">
                  <c:v>79.909899999999993</c:v>
                </c:pt>
                <c:pt idx="161">
                  <c:v>79.967100000000002</c:v>
                </c:pt>
                <c:pt idx="162">
                  <c:v>80.026200000000003</c:v>
                </c:pt>
                <c:pt idx="163">
                  <c:v>80.087299999999999</c:v>
                </c:pt>
                <c:pt idx="164">
                  <c:v>80.150199999999998</c:v>
                </c:pt>
                <c:pt idx="165">
                  <c:v>80.215000000000003</c:v>
                </c:pt>
                <c:pt idx="166">
                  <c:v>80.276700000000005</c:v>
                </c:pt>
                <c:pt idx="167">
                  <c:v>80.340100000000007</c:v>
                </c:pt>
                <c:pt idx="168">
                  <c:v>80.405299999999997</c:v>
                </c:pt>
                <c:pt idx="169">
                  <c:v>80.472200000000001</c:v>
                </c:pt>
                <c:pt idx="170">
                  <c:v>80.540800000000004</c:v>
                </c:pt>
                <c:pt idx="171">
                  <c:v>80.6066</c:v>
                </c:pt>
                <c:pt idx="172">
                  <c:v>80.674000000000007</c:v>
                </c:pt>
                <c:pt idx="173">
                  <c:v>80.742999999999995</c:v>
                </c:pt>
                <c:pt idx="174">
                  <c:v>80.813500000000005</c:v>
                </c:pt>
                <c:pt idx="175">
                  <c:v>80.885599999999997</c:v>
                </c:pt>
                <c:pt idx="176">
                  <c:v>80.955200000000005</c:v>
                </c:pt>
                <c:pt idx="177">
                  <c:v>81.026300000000006</c:v>
                </c:pt>
                <c:pt idx="178">
                  <c:v>81.098799999999997</c:v>
                </c:pt>
                <c:pt idx="179">
                  <c:v>81.172699999999978</c:v>
                </c:pt>
                <c:pt idx="180">
                  <c:v>81.248000000000005</c:v>
                </c:pt>
                <c:pt idx="181">
                  <c:v>81.321100000000001</c:v>
                </c:pt>
                <c:pt idx="182">
                  <c:v>81.395499999999998</c:v>
                </c:pt>
                <c:pt idx="183">
                  <c:v>81.471199999999996</c:v>
                </c:pt>
                <c:pt idx="184">
                  <c:v>81.548100000000005</c:v>
                </c:pt>
                <c:pt idx="185">
                  <c:v>81.626299999999986</c:v>
                </c:pt>
                <c:pt idx="186">
                  <c:v>81.702399999999997</c:v>
                </c:pt>
                <c:pt idx="187">
                  <c:v>81.779700000000005</c:v>
                </c:pt>
                <c:pt idx="188">
                  <c:v>81.858199999999997</c:v>
                </c:pt>
                <c:pt idx="189">
                  <c:v>81.937799999999996</c:v>
                </c:pt>
                <c:pt idx="190">
                  <c:v>82.018500000000003</c:v>
                </c:pt>
                <c:pt idx="191">
                  <c:v>82.097399999999993</c:v>
                </c:pt>
                <c:pt idx="192">
                  <c:v>82.177400000000006</c:v>
                </c:pt>
                <c:pt idx="193">
                  <c:v>82.25839999999998</c:v>
                </c:pt>
                <c:pt idx="194">
                  <c:v>82.340400000000002</c:v>
                </c:pt>
                <c:pt idx="195">
                  <c:v>82.423400000000001</c:v>
                </c:pt>
                <c:pt idx="196">
                  <c:v>82.504599999999996</c:v>
                </c:pt>
                <c:pt idx="197">
                  <c:v>82.586799999999997</c:v>
                </c:pt>
                <c:pt idx="198">
                  <c:v>82.669899999999998</c:v>
                </c:pt>
                <c:pt idx="199">
                  <c:v>82.753799999999998</c:v>
                </c:pt>
                <c:pt idx="200">
                  <c:v>82.838699999999974</c:v>
                </c:pt>
                <c:pt idx="201">
                  <c:v>82.923500000000004</c:v>
                </c:pt>
                <c:pt idx="202">
                  <c:v>83.009100000000004</c:v>
                </c:pt>
                <c:pt idx="203">
                  <c:v>83.095399999999998</c:v>
                </c:pt>
                <c:pt idx="204">
                  <c:v>83.182599999999979</c:v>
                </c:pt>
                <c:pt idx="205">
                  <c:v>83.270499999999998</c:v>
                </c:pt>
                <c:pt idx="206">
                  <c:v>83.356699999999975</c:v>
                </c:pt>
                <c:pt idx="207">
                  <c:v>83.443700000000007</c:v>
                </c:pt>
                <c:pt idx="208">
                  <c:v>83.531300000000002</c:v>
                </c:pt>
                <c:pt idx="209">
                  <c:v>83.619600000000005</c:v>
                </c:pt>
                <c:pt idx="210">
                  <c:v>83.708500000000001</c:v>
                </c:pt>
                <c:pt idx="211">
                  <c:v>83.796099999999996</c:v>
                </c:pt>
                <c:pt idx="212">
                  <c:v>83.884200000000007</c:v>
                </c:pt>
                <c:pt idx="213">
                  <c:v>83.972999999999999</c:v>
                </c:pt>
                <c:pt idx="214">
                  <c:v>84.062299999999993</c:v>
                </c:pt>
                <c:pt idx="215">
                  <c:v>84.152099999999976</c:v>
                </c:pt>
                <c:pt idx="216">
                  <c:v>84.240499999999997</c:v>
                </c:pt>
                <c:pt idx="217">
                  <c:v>84.329400000000007</c:v>
                </c:pt>
                <c:pt idx="218">
                  <c:v>84.418800000000005</c:v>
                </c:pt>
                <c:pt idx="219">
                  <c:v>84.508600000000001</c:v>
                </c:pt>
                <c:pt idx="220">
                  <c:v>84.599000000000004</c:v>
                </c:pt>
                <c:pt idx="221">
                  <c:v>84.687999999999974</c:v>
                </c:pt>
                <c:pt idx="222">
                  <c:v>84.777600000000007</c:v>
                </c:pt>
                <c:pt idx="223">
                  <c:v>84.867500000000007</c:v>
                </c:pt>
                <c:pt idx="224">
                  <c:v>84.957800000000006</c:v>
                </c:pt>
                <c:pt idx="225">
                  <c:v>85.048500000000004</c:v>
                </c:pt>
                <c:pt idx="226">
                  <c:v>85.137799999999999</c:v>
                </c:pt>
                <c:pt idx="227">
                  <c:v>85.227599999999995</c:v>
                </c:pt>
                <c:pt idx="228">
                  <c:v>85.317599999999999</c:v>
                </c:pt>
                <c:pt idx="229">
                  <c:v>85.408000000000001</c:v>
                </c:pt>
                <c:pt idx="230">
                  <c:v>85.498599999999996</c:v>
                </c:pt>
                <c:pt idx="231">
                  <c:v>85.588099999999997</c:v>
                </c:pt>
                <c:pt idx="232">
                  <c:v>85.677799999999976</c:v>
                </c:pt>
                <c:pt idx="233">
                  <c:v>85.767700000000005</c:v>
                </c:pt>
                <c:pt idx="234">
                  <c:v>85.857900000000001</c:v>
                </c:pt>
                <c:pt idx="235">
                  <c:v>85.948300000000003</c:v>
                </c:pt>
                <c:pt idx="236">
                  <c:v>86.037599999999998</c:v>
                </c:pt>
                <c:pt idx="237">
                  <c:v>86.126999999999995</c:v>
                </c:pt>
                <c:pt idx="238">
                  <c:v>86.216700000000003</c:v>
                </c:pt>
                <c:pt idx="239">
                  <c:v>86.3065</c:v>
                </c:pt>
                <c:pt idx="240">
                  <c:v>86.396500000000003</c:v>
                </c:pt>
                <c:pt idx="241">
                  <c:v>86.485299999999995</c:v>
                </c:pt>
                <c:pt idx="242">
                  <c:v>86.574200000000005</c:v>
                </c:pt>
                <c:pt idx="243">
                  <c:v>86.663300000000007</c:v>
                </c:pt>
                <c:pt idx="244">
                  <c:v>86.752499999999998</c:v>
                </c:pt>
                <c:pt idx="245">
                  <c:v>86.841700000000003</c:v>
                </c:pt>
                <c:pt idx="246">
                  <c:v>86.930300000000003</c:v>
                </c:pt>
                <c:pt idx="247">
                  <c:v>87.019000000000005</c:v>
                </c:pt>
                <c:pt idx="248">
                  <c:v>87.107600000000005</c:v>
                </c:pt>
                <c:pt idx="249">
                  <c:v>87.196399999999997</c:v>
                </c:pt>
                <c:pt idx="250">
                  <c:v>87.2851</c:v>
                </c:pt>
                <c:pt idx="251">
                  <c:v>87.373199999999997</c:v>
                </c:pt>
                <c:pt idx="252">
                  <c:v>87.461200000000005</c:v>
                </c:pt>
                <c:pt idx="253">
                  <c:v>87.549300000000002</c:v>
                </c:pt>
                <c:pt idx="254">
                  <c:v>87.637299999999996</c:v>
                </c:pt>
                <c:pt idx="255">
                  <c:v>87.725299999999976</c:v>
                </c:pt>
                <c:pt idx="256">
                  <c:v>87.812200000000004</c:v>
                </c:pt>
                <c:pt idx="257">
                  <c:v>87.899100000000004</c:v>
                </c:pt>
                <c:pt idx="258">
                  <c:v>87.985900000000001</c:v>
                </c:pt>
                <c:pt idx="259">
                  <c:v>88.072699999999983</c:v>
                </c:pt>
                <c:pt idx="260">
                  <c:v>88.159400000000005</c:v>
                </c:pt>
                <c:pt idx="261">
                  <c:v>88.245000000000005</c:v>
                </c:pt>
                <c:pt idx="262">
                  <c:v>88.330500000000001</c:v>
                </c:pt>
                <c:pt idx="263">
                  <c:v>88.415899999999993</c:v>
                </c:pt>
                <c:pt idx="264">
                  <c:v>88.501199999999997</c:v>
                </c:pt>
                <c:pt idx="265">
                  <c:v>88.586299999999994</c:v>
                </c:pt>
                <c:pt idx="266">
                  <c:v>88.670499999999976</c:v>
                </c:pt>
                <c:pt idx="267">
                  <c:v>88.754499999999993</c:v>
                </c:pt>
                <c:pt idx="268">
                  <c:v>88.838399999999979</c:v>
                </c:pt>
                <c:pt idx="269">
                  <c:v>88.9221</c:v>
                </c:pt>
                <c:pt idx="270">
                  <c:v>89.005600000000001</c:v>
                </c:pt>
                <c:pt idx="271">
                  <c:v>89.088200000000001</c:v>
                </c:pt>
                <c:pt idx="272">
                  <c:v>89.170599999999979</c:v>
                </c:pt>
                <c:pt idx="273">
                  <c:v>89.252799999999979</c:v>
                </c:pt>
                <c:pt idx="274">
                  <c:v>89.334800000000001</c:v>
                </c:pt>
                <c:pt idx="275">
                  <c:v>89.416700000000006</c:v>
                </c:pt>
                <c:pt idx="276">
                  <c:v>89.497500000000002</c:v>
                </c:pt>
                <c:pt idx="277">
                  <c:v>89.577999999999975</c:v>
                </c:pt>
                <c:pt idx="278">
                  <c:v>89.658399999999929</c:v>
                </c:pt>
                <c:pt idx="279">
                  <c:v>89.738500000000002</c:v>
                </c:pt>
                <c:pt idx="280">
                  <c:v>89.818399999999997</c:v>
                </c:pt>
                <c:pt idx="281">
                  <c:v>89.897400000000005</c:v>
                </c:pt>
                <c:pt idx="282">
                  <c:v>89.975999999999999</c:v>
                </c:pt>
                <c:pt idx="283">
                  <c:v>90.054500000000004</c:v>
                </c:pt>
                <c:pt idx="284">
                  <c:v>90.132599999999996</c:v>
                </c:pt>
                <c:pt idx="285">
                  <c:v>90.210499999999996</c:v>
                </c:pt>
                <c:pt idx="286">
                  <c:v>90.287499999999994</c:v>
                </c:pt>
                <c:pt idx="287">
                  <c:v>90.364099999999993</c:v>
                </c:pt>
                <c:pt idx="288">
                  <c:v>90.4405</c:v>
                </c:pt>
                <c:pt idx="289">
                  <c:v>90.516499999999994</c:v>
                </c:pt>
                <c:pt idx="290">
                  <c:v>90.592299999999994</c:v>
                </c:pt>
                <c:pt idx="291">
                  <c:v>90.667199999999994</c:v>
                </c:pt>
                <c:pt idx="292">
                  <c:v>90.741799999999998</c:v>
                </c:pt>
                <c:pt idx="293">
                  <c:v>90.816100000000006</c:v>
                </c:pt>
                <c:pt idx="294">
                  <c:v>90.890100000000004</c:v>
                </c:pt>
                <c:pt idx="295">
                  <c:v>90.963700000000003</c:v>
                </c:pt>
                <c:pt idx="296">
                  <c:v>91.036299999999997</c:v>
                </c:pt>
                <c:pt idx="297">
                  <c:v>91.108599999999996</c:v>
                </c:pt>
                <c:pt idx="298">
                  <c:v>91.180499999999981</c:v>
                </c:pt>
                <c:pt idx="299">
                  <c:v>91.252099999999999</c:v>
                </c:pt>
                <c:pt idx="300">
                  <c:v>91.323400000000007</c:v>
                </c:pt>
                <c:pt idx="301">
                  <c:v>91.394199999999998</c:v>
                </c:pt>
                <c:pt idx="302">
                  <c:v>91.464799999999997</c:v>
                </c:pt>
                <c:pt idx="303">
                  <c:v>91.534899999999993</c:v>
                </c:pt>
                <c:pt idx="304">
                  <c:v>91.604699999999994</c:v>
                </c:pt>
                <c:pt idx="305">
                  <c:v>91.674099999999996</c:v>
                </c:pt>
                <c:pt idx="306">
                  <c:v>91.742599999999996</c:v>
                </c:pt>
                <c:pt idx="307">
                  <c:v>91.8108</c:v>
                </c:pt>
                <c:pt idx="308">
                  <c:v>91.878499999999946</c:v>
                </c:pt>
                <c:pt idx="309">
                  <c:v>91.945899999999995</c:v>
                </c:pt>
                <c:pt idx="310">
                  <c:v>92.012900000000002</c:v>
                </c:pt>
                <c:pt idx="311">
                  <c:v>92.079099999999997</c:v>
                </c:pt>
                <c:pt idx="312">
                  <c:v>92.144800000000004</c:v>
                </c:pt>
                <c:pt idx="313">
                  <c:v>92.2102</c:v>
                </c:pt>
                <c:pt idx="314">
                  <c:v>92.275199999999998</c:v>
                </c:pt>
                <c:pt idx="315">
                  <c:v>92.339699999999993</c:v>
                </c:pt>
                <c:pt idx="316">
                  <c:v>92.403400000000005</c:v>
                </c:pt>
                <c:pt idx="317">
                  <c:v>92.466700000000003</c:v>
                </c:pt>
                <c:pt idx="318">
                  <c:v>92.529600000000002</c:v>
                </c:pt>
                <c:pt idx="319">
                  <c:v>92.591999999999999</c:v>
                </c:pt>
                <c:pt idx="320">
                  <c:v>92.6541</c:v>
                </c:pt>
                <c:pt idx="321">
                  <c:v>92.715199999999996</c:v>
                </c:pt>
                <c:pt idx="322">
                  <c:v>92.775999999999996</c:v>
                </c:pt>
                <c:pt idx="323">
                  <c:v>92.836299999999994</c:v>
                </c:pt>
                <c:pt idx="324">
                  <c:v>92.896299999999997</c:v>
                </c:pt>
                <c:pt idx="325">
                  <c:v>92.955699999999993</c:v>
                </c:pt>
                <c:pt idx="326">
                  <c:v>93.014399999999995</c:v>
                </c:pt>
                <c:pt idx="327">
                  <c:v>93.072699999999983</c:v>
                </c:pt>
                <c:pt idx="328">
                  <c:v>93.130600000000001</c:v>
                </c:pt>
                <c:pt idx="329">
                  <c:v>93.187999999999974</c:v>
                </c:pt>
                <c:pt idx="330">
                  <c:v>93.244900000000001</c:v>
                </c:pt>
                <c:pt idx="331">
                  <c:v>93.301100000000005</c:v>
                </c:pt>
                <c:pt idx="332">
                  <c:v>93.356699999999975</c:v>
                </c:pt>
                <c:pt idx="333">
                  <c:v>93.412000000000006</c:v>
                </c:pt>
                <c:pt idx="334">
                  <c:v>93.466800000000006</c:v>
                </c:pt>
                <c:pt idx="335">
                  <c:v>93.521100000000004</c:v>
                </c:pt>
                <c:pt idx="336">
                  <c:v>93.574700000000007</c:v>
                </c:pt>
                <c:pt idx="337">
                  <c:v>93.627899999999997</c:v>
                </c:pt>
                <c:pt idx="338">
                  <c:v>93.680499999999981</c:v>
                </c:pt>
                <c:pt idx="339">
                  <c:v>93.732799999999997</c:v>
                </c:pt>
                <c:pt idx="340">
                  <c:v>93.784599999999998</c:v>
                </c:pt>
                <c:pt idx="341">
                  <c:v>93.835599999999999</c:v>
                </c:pt>
                <c:pt idx="342">
                  <c:v>93.886099999999999</c:v>
                </c:pt>
                <c:pt idx="343">
                  <c:v>93.936300000000003</c:v>
                </c:pt>
                <c:pt idx="344">
                  <c:v>93.985900000000001</c:v>
                </c:pt>
                <c:pt idx="345">
                  <c:v>94.0351</c:v>
                </c:pt>
                <c:pt idx="346">
                  <c:v>94.083600000000004</c:v>
                </c:pt>
                <c:pt idx="347">
                  <c:v>94.131600000000006</c:v>
                </c:pt>
                <c:pt idx="348">
                  <c:v>94.179100000000005</c:v>
                </c:pt>
                <c:pt idx="349">
                  <c:v>94.226200000000006</c:v>
                </c:pt>
                <c:pt idx="350">
                  <c:v>94.272900000000007</c:v>
                </c:pt>
                <c:pt idx="351">
                  <c:v>94.318799999999996</c:v>
                </c:pt>
                <c:pt idx="352">
                  <c:v>94.364199999999997</c:v>
                </c:pt>
                <c:pt idx="353">
                  <c:v>94.409199999999998</c:v>
                </c:pt>
                <c:pt idx="354">
                  <c:v>94.453699999999998</c:v>
                </c:pt>
                <c:pt idx="355">
                  <c:v>94.497799999999998</c:v>
                </c:pt>
                <c:pt idx="356">
                  <c:v>94.541200000000003</c:v>
                </c:pt>
                <c:pt idx="357">
                  <c:v>94.584100000000007</c:v>
                </c:pt>
                <c:pt idx="358">
                  <c:v>94.626499999999979</c:v>
                </c:pt>
                <c:pt idx="359">
                  <c:v>94.66849999999998</c:v>
                </c:pt>
                <c:pt idx="360">
                  <c:v>94.71</c:v>
                </c:pt>
                <c:pt idx="361">
                  <c:v>94.750799999999998</c:v>
                </c:pt>
                <c:pt idx="362">
                  <c:v>94.791200000000003</c:v>
                </c:pt>
                <c:pt idx="363">
                  <c:v>94.831000000000003</c:v>
                </c:pt>
                <c:pt idx="364">
                  <c:v>94.870500000000007</c:v>
                </c:pt>
                <c:pt idx="365">
                  <c:v>94.909400000000005</c:v>
                </c:pt>
                <c:pt idx="366">
                  <c:v>94.947699999999998</c:v>
                </c:pt>
                <c:pt idx="367">
                  <c:v>94.985600000000005</c:v>
                </c:pt>
                <c:pt idx="368">
                  <c:v>95.022999999999996</c:v>
                </c:pt>
                <c:pt idx="369">
                  <c:v>95.059899999999999</c:v>
                </c:pt>
                <c:pt idx="370">
                  <c:v>95.096400000000003</c:v>
                </c:pt>
                <c:pt idx="371">
                  <c:v>95.132199999999997</c:v>
                </c:pt>
                <c:pt idx="372">
                  <c:v>95.167599999999993</c:v>
                </c:pt>
                <c:pt idx="373">
                  <c:v>95.202500000000001</c:v>
                </c:pt>
                <c:pt idx="374">
                  <c:v>95.236900000000006</c:v>
                </c:pt>
                <c:pt idx="375">
                  <c:v>95.270899999999997</c:v>
                </c:pt>
                <c:pt idx="376">
                  <c:v>95.304299999999998</c:v>
                </c:pt>
                <c:pt idx="377">
                  <c:v>95.337199999999996</c:v>
                </c:pt>
                <c:pt idx="378">
                  <c:v>95.369699999999995</c:v>
                </c:pt>
                <c:pt idx="379">
                  <c:v>95.401700000000005</c:v>
                </c:pt>
                <c:pt idx="380">
                  <c:v>95.433300000000003</c:v>
                </c:pt>
                <c:pt idx="381">
                  <c:v>95.464200000000005</c:v>
                </c:pt>
                <c:pt idx="382">
                  <c:v>95.494699999999995</c:v>
                </c:pt>
                <c:pt idx="383">
                  <c:v>95.524699999999996</c:v>
                </c:pt>
                <c:pt idx="384">
                  <c:v>95.554299999999998</c:v>
                </c:pt>
                <c:pt idx="385">
                  <c:v>95.583500000000001</c:v>
                </c:pt>
                <c:pt idx="386">
                  <c:v>95.611999999999995</c:v>
                </c:pt>
                <c:pt idx="387">
                  <c:v>95.640199999999993</c:v>
                </c:pt>
                <c:pt idx="388">
                  <c:v>95.667900000000003</c:v>
                </c:pt>
                <c:pt idx="389">
                  <c:v>95.695099999999996</c:v>
                </c:pt>
                <c:pt idx="390">
                  <c:v>95.721999999999994</c:v>
                </c:pt>
                <c:pt idx="391">
                  <c:v>95.748199999999997</c:v>
                </c:pt>
                <c:pt idx="392">
                  <c:v>95.774000000000001</c:v>
                </c:pt>
                <c:pt idx="393">
                  <c:v>95.799300000000002</c:v>
                </c:pt>
                <c:pt idx="394">
                  <c:v>95.824200000000005</c:v>
                </c:pt>
                <c:pt idx="395">
                  <c:v>95.848699999999994</c:v>
                </c:pt>
                <c:pt idx="396">
                  <c:v>95.87269999999998</c:v>
                </c:pt>
                <c:pt idx="397">
                  <c:v>95.896199999999993</c:v>
                </c:pt>
                <c:pt idx="398">
                  <c:v>95.919300000000007</c:v>
                </c:pt>
                <c:pt idx="399">
                  <c:v>95.941900000000004</c:v>
                </c:pt>
                <c:pt idx="400">
                  <c:v>95.964200000000005</c:v>
                </c:pt>
                <c:pt idx="401">
                  <c:v>95.986400000000003</c:v>
                </c:pt>
                <c:pt idx="402">
                  <c:v>96.008099999999999</c:v>
                </c:pt>
                <c:pt idx="403">
                  <c:v>96.029499999999999</c:v>
                </c:pt>
                <c:pt idx="404">
                  <c:v>96.0505</c:v>
                </c:pt>
                <c:pt idx="405">
                  <c:v>96.070999999999998</c:v>
                </c:pt>
                <c:pt idx="406">
                  <c:v>96.091099999999997</c:v>
                </c:pt>
                <c:pt idx="407">
                  <c:v>96.110699999999994</c:v>
                </c:pt>
                <c:pt idx="408">
                  <c:v>96.129900000000006</c:v>
                </c:pt>
                <c:pt idx="409">
                  <c:v>96.14879999999998</c:v>
                </c:pt>
                <c:pt idx="410">
                  <c:v>96.167199999999994</c:v>
                </c:pt>
                <c:pt idx="411">
                  <c:v>96.185100000000006</c:v>
                </c:pt>
                <c:pt idx="412">
                  <c:v>96.202600000000004</c:v>
                </c:pt>
                <c:pt idx="413">
                  <c:v>96.219800000000006</c:v>
                </c:pt>
                <c:pt idx="414">
                  <c:v>96.236500000000007</c:v>
                </c:pt>
                <c:pt idx="415">
                  <c:v>96.252899999999997</c:v>
                </c:pt>
                <c:pt idx="416">
                  <c:v>96.268699999999995</c:v>
                </c:pt>
                <c:pt idx="417">
                  <c:v>96.284099999999995</c:v>
                </c:pt>
                <c:pt idx="418">
                  <c:v>96.299199999999999</c:v>
                </c:pt>
                <c:pt idx="419">
                  <c:v>96.313900000000004</c:v>
                </c:pt>
                <c:pt idx="420">
                  <c:v>96.328199999999995</c:v>
                </c:pt>
                <c:pt idx="421">
                  <c:v>96.341999999999999</c:v>
                </c:pt>
                <c:pt idx="422">
                  <c:v>96.355399999999946</c:v>
                </c:pt>
                <c:pt idx="423">
                  <c:v>96.368499999999997</c:v>
                </c:pt>
                <c:pt idx="424">
                  <c:v>96.381200000000007</c:v>
                </c:pt>
                <c:pt idx="425">
                  <c:v>96.393500000000003</c:v>
                </c:pt>
                <c:pt idx="426">
                  <c:v>96.4054</c:v>
                </c:pt>
                <c:pt idx="427">
                  <c:v>96.416899999999998</c:v>
                </c:pt>
                <c:pt idx="428">
                  <c:v>96.427999999999997</c:v>
                </c:pt>
                <c:pt idx="429">
                  <c:v>96.438800000000001</c:v>
                </c:pt>
                <c:pt idx="430">
                  <c:v>96.449200000000005</c:v>
                </c:pt>
                <c:pt idx="431">
                  <c:v>96.459100000000007</c:v>
                </c:pt>
                <c:pt idx="432">
                  <c:v>96.468699999999998</c:v>
                </c:pt>
                <c:pt idx="433">
                  <c:v>96.477900000000005</c:v>
                </c:pt>
                <c:pt idx="434">
                  <c:v>96.486800000000002</c:v>
                </c:pt>
                <c:pt idx="435">
                  <c:v>96.4953</c:v>
                </c:pt>
                <c:pt idx="436">
                  <c:v>96.503399999999999</c:v>
                </c:pt>
                <c:pt idx="437">
                  <c:v>96.511099999999999</c:v>
                </c:pt>
                <c:pt idx="438">
                  <c:v>96.518500000000003</c:v>
                </c:pt>
                <c:pt idx="439">
                  <c:v>96.525599999999997</c:v>
                </c:pt>
                <c:pt idx="440">
                  <c:v>96.532300000000006</c:v>
                </c:pt>
                <c:pt idx="441">
                  <c:v>96.538600000000002</c:v>
                </c:pt>
                <c:pt idx="442">
                  <c:v>96.544600000000003</c:v>
                </c:pt>
                <c:pt idx="443">
                  <c:v>96.550200000000004</c:v>
                </c:pt>
                <c:pt idx="444">
                  <c:v>96.555499999999981</c:v>
                </c:pt>
                <c:pt idx="445">
                  <c:v>96.560500000000005</c:v>
                </c:pt>
                <c:pt idx="446">
                  <c:v>96.564999999999998</c:v>
                </c:pt>
                <c:pt idx="447">
                  <c:v>96.569299999999998</c:v>
                </c:pt>
                <c:pt idx="448">
                  <c:v>96.5732</c:v>
                </c:pt>
                <c:pt idx="449">
                  <c:v>96.576800000000006</c:v>
                </c:pt>
                <c:pt idx="450">
                  <c:v>96.580100000000002</c:v>
                </c:pt>
                <c:pt idx="451">
                  <c:v>96.582999999999998</c:v>
                </c:pt>
                <c:pt idx="452">
                  <c:v>96.585499999999996</c:v>
                </c:pt>
                <c:pt idx="453">
                  <c:v>96.587699999999998</c:v>
                </c:pt>
                <c:pt idx="454">
                  <c:v>96.589699999999993</c:v>
                </c:pt>
                <c:pt idx="455">
                  <c:v>96.591300000000004</c:v>
                </c:pt>
                <c:pt idx="456">
                  <c:v>96.592500000000001</c:v>
                </c:pt>
                <c:pt idx="457">
                  <c:v>96.593500000000006</c:v>
                </c:pt>
                <c:pt idx="458">
                  <c:v>96.594099999999997</c:v>
                </c:pt>
                <c:pt idx="459">
                  <c:v>96.594399999999993</c:v>
                </c:pt>
                <c:pt idx="460">
                  <c:v>96.594499999999996</c:v>
                </c:pt>
                <c:pt idx="461">
                  <c:v>96.594200000000001</c:v>
                </c:pt>
                <c:pt idx="462">
                  <c:v>96.593599999999995</c:v>
                </c:pt>
                <c:pt idx="463">
                  <c:v>96.592699999999994</c:v>
                </c:pt>
                <c:pt idx="464">
                  <c:v>96.591499999999996</c:v>
                </c:pt>
                <c:pt idx="465">
                  <c:v>96.59</c:v>
                </c:pt>
                <c:pt idx="466">
                  <c:v>96.588200000000001</c:v>
                </c:pt>
                <c:pt idx="467">
                  <c:v>96.585999999999999</c:v>
                </c:pt>
                <c:pt idx="468">
                  <c:v>96.583600000000004</c:v>
                </c:pt>
                <c:pt idx="469">
                  <c:v>96.5809</c:v>
                </c:pt>
                <c:pt idx="470">
                  <c:v>96.5779</c:v>
                </c:pt>
                <c:pt idx="471">
                  <c:v>96.574600000000004</c:v>
                </c:pt>
                <c:pt idx="472">
                  <c:v>96.571100000000001</c:v>
                </c:pt>
                <c:pt idx="473">
                  <c:v>96.567300000000003</c:v>
                </c:pt>
                <c:pt idx="474">
                  <c:v>96.563199999999995</c:v>
                </c:pt>
                <c:pt idx="475">
                  <c:v>96.558800000000005</c:v>
                </c:pt>
                <c:pt idx="476">
                  <c:v>96.554100000000005</c:v>
                </c:pt>
                <c:pt idx="477">
                  <c:v>96.549099999999996</c:v>
                </c:pt>
                <c:pt idx="478">
                  <c:v>96.543899999999994</c:v>
                </c:pt>
                <c:pt idx="479">
                  <c:v>96.538399999999996</c:v>
                </c:pt>
                <c:pt idx="480">
                  <c:v>96.532600000000002</c:v>
                </c:pt>
                <c:pt idx="481">
                  <c:v>96.526499999999999</c:v>
                </c:pt>
                <c:pt idx="482">
                  <c:v>96.520200000000003</c:v>
                </c:pt>
                <c:pt idx="483">
                  <c:v>96.5137</c:v>
                </c:pt>
                <c:pt idx="484">
                  <c:v>96.506900000000002</c:v>
                </c:pt>
                <c:pt idx="485">
                  <c:v>96.499799999999993</c:v>
                </c:pt>
                <c:pt idx="486">
                  <c:v>96.492500000000007</c:v>
                </c:pt>
                <c:pt idx="487">
                  <c:v>96.484899999999996</c:v>
                </c:pt>
                <c:pt idx="488">
                  <c:v>96.477000000000004</c:v>
                </c:pt>
                <c:pt idx="489">
                  <c:v>96.468900000000005</c:v>
                </c:pt>
                <c:pt idx="490">
                  <c:v>96.460599999999999</c:v>
                </c:pt>
                <c:pt idx="491">
                  <c:v>96.451999999999998</c:v>
                </c:pt>
                <c:pt idx="492">
                  <c:v>96.443200000000004</c:v>
                </c:pt>
                <c:pt idx="493">
                  <c:v>96.434100000000001</c:v>
                </c:pt>
                <c:pt idx="494">
                  <c:v>96.424800000000005</c:v>
                </c:pt>
                <c:pt idx="495">
                  <c:v>96.415300000000002</c:v>
                </c:pt>
                <c:pt idx="496">
                  <c:v>96.405500000000004</c:v>
                </c:pt>
                <c:pt idx="497">
                  <c:v>96.395499999999998</c:v>
                </c:pt>
                <c:pt idx="498">
                  <c:v>96.385299999999987</c:v>
                </c:pt>
                <c:pt idx="499">
                  <c:v>96.374899999999997</c:v>
                </c:pt>
                <c:pt idx="500">
                  <c:v>96.364199999999997</c:v>
                </c:pt>
                <c:pt idx="501">
                  <c:v>96.353800000000007</c:v>
                </c:pt>
                <c:pt idx="502">
                  <c:v>96.343100000000007</c:v>
                </c:pt>
                <c:pt idx="503">
                  <c:v>96.332299999999975</c:v>
                </c:pt>
                <c:pt idx="504">
                  <c:v>96.321200000000005</c:v>
                </c:pt>
                <c:pt idx="505">
                  <c:v>96.31</c:v>
                </c:pt>
                <c:pt idx="506">
                  <c:v>96.298400000000001</c:v>
                </c:pt>
                <c:pt idx="507">
                  <c:v>96.286699999999996</c:v>
                </c:pt>
                <c:pt idx="508">
                  <c:v>96.274799999999999</c:v>
                </c:pt>
                <c:pt idx="509">
                  <c:v>96.262699999999995</c:v>
                </c:pt>
                <c:pt idx="510">
                  <c:v>96.250299999999996</c:v>
                </c:pt>
                <c:pt idx="511">
                  <c:v>96.237799999999993</c:v>
                </c:pt>
                <c:pt idx="512">
                  <c:v>96.224999999999994</c:v>
                </c:pt>
                <c:pt idx="513">
                  <c:v>96.212100000000007</c:v>
                </c:pt>
                <c:pt idx="514">
                  <c:v>96.198999999999998</c:v>
                </c:pt>
                <c:pt idx="515">
                  <c:v>96.185699999999983</c:v>
                </c:pt>
                <c:pt idx="516">
                  <c:v>96.172099999999929</c:v>
                </c:pt>
                <c:pt idx="517">
                  <c:v>96.158399999999929</c:v>
                </c:pt>
                <c:pt idx="518">
                  <c:v>96.144499999999994</c:v>
                </c:pt>
                <c:pt idx="519">
                  <c:v>96.13039999999998</c:v>
                </c:pt>
                <c:pt idx="520">
                  <c:v>96.116200000000006</c:v>
                </c:pt>
                <c:pt idx="521">
                  <c:v>96.101699999999994</c:v>
                </c:pt>
                <c:pt idx="522">
                  <c:v>96.087100000000007</c:v>
                </c:pt>
                <c:pt idx="523">
                  <c:v>96.072199999999995</c:v>
                </c:pt>
                <c:pt idx="524">
                  <c:v>96.057299999999998</c:v>
                </c:pt>
                <c:pt idx="525">
                  <c:v>96.042100000000005</c:v>
                </c:pt>
                <c:pt idx="526">
                  <c:v>96.026700000000005</c:v>
                </c:pt>
                <c:pt idx="527">
                  <c:v>96.011200000000002</c:v>
                </c:pt>
                <c:pt idx="528">
                  <c:v>95.995500000000007</c:v>
                </c:pt>
                <c:pt idx="529">
                  <c:v>95.979600000000005</c:v>
                </c:pt>
                <c:pt idx="530">
                  <c:v>95.9636</c:v>
                </c:pt>
                <c:pt idx="531">
                  <c:v>95.947299999999998</c:v>
                </c:pt>
                <c:pt idx="532">
                  <c:v>95.930899999999994</c:v>
                </c:pt>
                <c:pt idx="533">
                  <c:v>95.914400000000001</c:v>
                </c:pt>
                <c:pt idx="534">
                  <c:v>95.8977</c:v>
                </c:pt>
                <c:pt idx="535">
                  <c:v>95.880899999999997</c:v>
                </c:pt>
                <c:pt idx="536">
                  <c:v>95.863799999999998</c:v>
                </c:pt>
                <c:pt idx="537">
                  <c:v>95.846599999999995</c:v>
                </c:pt>
                <c:pt idx="538">
                  <c:v>95.8292</c:v>
                </c:pt>
                <c:pt idx="539">
                  <c:v>95.811700000000002</c:v>
                </c:pt>
                <c:pt idx="540">
                  <c:v>95.7941</c:v>
                </c:pt>
                <c:pt idx="541">
                  <c:v>95.776300000000006</c:v>
                </c:pt>
                <c:pt idx="542">
                  <c:v>95.758300000000006</c:v>
                </c:pt>
                <c:pt idx="543">
                  <c:v>95.740300000000005</c:v>
                </c:pt>
                <c:pt idx="544">
                  <c:v>95.721999999999994</c:v>
                </c:pt>
                <c:pt idx="545">
                  <c:v>95.703699999999998</c:v>
                </c:pt>
                <c:pt idx="546">
                  <c:v>95.685100000000006</c:v>
                </c:pt>
                <c:pt idx="547">
                  <c:v>95.666399999999996</c:v>
                </c:pt>
                <c:pt idx="548">
                  <c:v>95.647599999999997</c:v>
                </c:pt>
                <c:pt idx="549">
                  <c:v>95.628600000000006</c:v>
                </c:pt>
                <c:pt idx="550">
                  <c:v>95.6096</c:v>
                </c:pt>
                <c:pt idx="551">
                  <c:v>95.590299999999999</c:v>
                </c:pt>
                <c:pt idx="552">
                  <c:v>95.57089999999998</c:v>
                </c:pt>
                <c:pt idx="553">
                  <c:v>95.551400000000001</c:v>
                </c:pt>
                <c:pt idx="554">
                  <c:v>95.531800000000004</c:v>
                </c:pt>
                <c:pt idx="555">
                  <c:v>95.512</c:v>
                </c:pt>
                <c:pt idx="556">
                  <c:v>95.492099999999994</c:v>
                </c:pt>
                <c:pt idx="557">
                  <c:v>95.472099999999998</c:v>
                </c:pt>
                <c:pt idx="558">
                  <c:v>95.451999999999998</c:v>
                </c:pt>
                <c:pt idx="559">
                  <c:v>95.431799999999996</c:v>
                </c:pt>
                <c:pt idx="560">
                  <c:v>95.4114</c:v>
                </c:pt>
                <c:pt idx="561">
                  <c:v>95.390900000000002</c:v>
                </c:pt>
                <c:pt idx="562">
                  <c:v>95.370199999999997</c:v>
                </c:pt>
                <c:pt idx="563">
                  <c:v>95.349500000000006</c:v>
                </c:pt>
                <c:pt idx="564">
                  <c:v>95.32859999999998</c:v>
                </c:pt>
                <c:pt idx="565">
                  <c:v>95.307699999999997</c:v>
                </c:pt>
                <c:pt idx="566">
                  <c:v>95.286600000000007</c:v>
                </c:pt>
                <c:pt idx="567">
                  <c:v>95.2654</c:v>
                </c:pt>
                <c:pt idx="568">
                  <c:v>95.244</c:v>
                </c:pt>
                <c:pt idx="569">
                  <c:v>95.2226</c:v>
                </c:pt>
                <c:pt idx="570">
                  <c:v>95.201099999999997</c:v>
                </c:pt>
                <c:pt idx="571">
                  <c:v>95.179499999999976</c:v>
                </c:pt>
                <c:pt idx="572">
                  <c:v>95.157700000000006</c:v>
                </c:pt>
                <c:pt idx="573">
                  <c:v>95.135900000000007</c:v>
                </c:pt>
                <c:pt idx="574">
                  <c:v>95.113900000000001</c:v>
                </c:pt>
                <c:pt idx="575">
                  <c:v>95.091899999999995</c:v>
                </c:pt>
                <c:pt idx="576">
                  <c:v>95.069699999999997</c:v>
                </c:pt>
                <c:pt idx="577">
                  <c:v>95.047399999999996</c:v>
                </c:pt>
                <c:pt idx="578">
                  <c:v>95.025099999999981</c:v>
                </c:pt>
                <c:pt idx="579">
                  <c:v>95.002600000000001</c:v>
                </c:pt>
                <c:pt idx="580">
                  <c:v>94.980099999999993</c:v>
                </c:pt>
                <c:pt idx="581">
                  <c:v>94.957400000000007</c:v>
                </c:pt>
                <c:pt idx="582">
                  <c:v>94.934700000000007</c:v>
                </c:pt>
                <c:pt idx="583">
                  <c:v>94.911799999999999</c:v>
                </c:pt>
                <c:pt idx="584">
                  <c:v>94.888900000000007</c:v>
                </c:pt>
                <c:pt idx="585">
                  <c:v>94.865899999999996</c:v>
                </c:pt>
                <c:pt idx="586">
                  <c:v>94.842799999999997</c:v>
                </c:pt>
                <c:pt idx="587">
                  <c:v>94.819599999999994</c:v>
                </c:pt>
                <c:pt idx="588">
                  <c:v>94.796300000000002</c:v>
                </c:pt>
                <c:pt idx="589">
                  <c:v>94.772999999999996</c:v>
                </c:pt>
                <c:pt idx="590">
                  <c:v>94.749499999999998</c:v>
                </c:pt>
                <c:pt idx="591">
                  <c:v>94.725999999999999</c:v>
                </c:pt>
                <c:pt idx="592">
                  <c:v>94.702299999999994</c:v>
                </c:pt>
                <c:pt idx="593">
                  <c:v>94.678599999999946</c:v>
                </c:pt>
                <c:pt idx="594">
                  <c:v>94.65479999999998</c:v>
                </c:pt>
                <c:pt idx="595">
                  <c:v>94.631</c:v>
                </c:pt>
                <c:pt idx="596">
                  <c:v>94.607100000000003</c:v>
                </c:pt>
                <c:pt idx="597">
                  <c:v>94.583100000000002</c:v>
                </c:pt>
                <c:pt idx="598">
                  <c:v>94.558999999999997</c:v>
                </c:pt>
                <c:pt idx="599">
                  <c:v>94.534899999999993</c:v>
                </c:pt>
                <c:pt idx="600">
                  <c:v>94.5107</c:v>
                </c:pt>
                <c:pt idx="601">
                  <c:v>94.486699999999999</c:v>
                </c:pt>
                <c:pt idx="602">
                  <c:v>94.462699999999998</c:v>
                </c:pt>
                <c:pt idx="603">
                  <c:v>94.438599999999994</c:v>
                </c:pt>
                <c:pt idx="604">
                  <c:v>94.414400000000001</c:v>
                </c:pt>
                <c:pt idx="605">
                  <c:v>94.390199999999993</c:v>
                </c:pt>
                <c:pt idx="606">
                  <c:v>94.365899999999996</c:v>
                </c:pt>
                <c:pt idx="607">
                  <c:v>94.3416</c:v>
                </c:pt>
                <c:pt idx="608">
                  <c:v>94.3172</c:v>
                </c:pt>
                <c:pt idx="609">
                  <c:v>94.292699999999996</c:v>
                </c:pt>
                <c:pt idx="610">
                  <c:v>94.268199999999993</c:v>
                </c:pt>
                <c:pt idx="611">
                  <c:v>94.243600000000001</c:v>
                </c:pt>
                <c:pt idx="612">
                  <c:v>94.218900000000005</c:v>
                </c:pt>
                <c:pt idx="613">
                  <c:v>94.194199999999995</c:v>
                </c:pt>
                <c:pt idx="614">
                  <c:v>94.169499999999999</c:v>
                </c:pt>
                <c:pt idx="615">
                  <c:v>94.144599999999997</c:v>
                </c:pt>
                <c:pt idx="616">
                  <c:v>94.119699999999995</c:v>
                </c:pt>
                <c:pt idx="617">
                  <c:v>94.094800000000006</c:v>
                </c:pt>
                <c:pt idx="618">
                  <c:v>94.069800000000001</c:v>
                </c:pt>
                <c:pt idx="619">
                  <c:v>94.044700000000006</c:v>
                </c:pt>
                <c:pt idx="620">
                  <c:v>94.019599999999997</c:v>
                </c:pt>
                <c:pt idx="621">
                  <c:v>93.994399999999999</c:v>
                </c:pt>
                <c:pt idx="622">
                  <c:v>93.969200000000001</c:v>
                </c:pt>
                <c:pt idx="623">
                  <c:v>93.943899999999999</c:v>
                </c:pt>
                <c:pt idx="624">
                  <c:v>93.918599999999998</c:v>
                </c:pt>
                <c:pt idx="625">
                  <c:v>93.893299999999996</c:v>
                </c:pt>
                <c:pt idx="626">
                  <c:v>93.867900000000006</c:v>
                </c:pt>
                <c:pt idx="627">
                  <c:v>93.842399999999998</c:v>
                </c:pt>
                <c:pt idx="628">
                  <c:v>93.816900000000004</c:v>
                </c:pt>
                <c:pt idx="629">
                  <c:v>93.791300000000007</c:v>
                </c:pt>
                <c:pt idx="630">
                  <c:v>93.765699999999995</c:v>
                </c:pt>
                <c:pt idx="631">
                  <c:v>93.740099999999998</c:v>
                </c:pt>
                <c:pt idx="632">
                  <c:v>93.714399999999998</c:v>
                </c:pt>
                <c:pt idx="633">
                  <c:v>93.688699999999983</c:v>
                </c:pt>
                <c:pt idx="634">
                  <c:v>93.662899999999979</c:v>
                </c:pt>
                <c:pt idx="635">
                  <c:v>93.637100000000004</c:v>
                </c:pt>
                <c:pt idx="636">
                  <c:v>93.611199999999997</c:v>
                </c:pt>
                <c:pt idx="637">
                  <c:v>93.585299999999975</c:v>
                </c:pt>
                <c:pt idx="638">
                  <c:v>93.559399999999997</c:v>
                </c:pt>
                <c:pt idx="639">
                  <c:v>93.5334</c:v>
                </c:pt>
                <c:pt idx="640">
                  <c:v>93.507400000000004</c:v>
                </c:pt>
                <c:pt idx="641">
                  <c:v>93.481399999999994</c:v>
                </c:pt>
                <c:pt idx="642">
                  <c:v>93.455299999999994</c:v>
                </c:pt>
                <c:pt idx="643">
                  <c:v>93.429199999999994</c:v>
                </c:pt>
                <c:pt idx="644">
                  <c:v>93.403000000000006</c:v>
                </c:pt>
                <c:pt idx="645">
                  <c:v>93.376799999999946</c:v>
                </c:pt>
                <c:pt idx="646">
                  <c:v>93.3506</c:v>
                </c:pt>
                <c:pt idx="647">
                  <c:v>93.324399999999997</c:v>
                </c:pt>
                <c:pt idx="648">
                  <c:v>93.298100000000005</c:v>
                </c:pt>
                <c:pt idx="649">
                  <c:v>93.271799999999999</c:v>
                </c:pt>
                <c:pt idx="650">
                  <c:v>93.245500000000007</c:v>
                </c:pt>
                <c:pt idx="651">
                  <c:v>93.219099999999997</c:v>
                </c:pt>
                <c:pt idx="652">
                  <c:v>93.192800000000005</c:v>
                </c:pt>
                <c:pt idx="653">
                  <c:v>93.166399999999996</c:v>
                </c:pt>
                <c:pt idx="654">
                  <c:v>93.139899999999997</c:v>
                </c:pt>
                <c:pt idx="655">
                  <c:v>93.113500000000002</c:v>
                </c:pt>
                <c:pt idx="656">
                  <c:v>93.087000000000003</c:v>
                </c:pt>
                <c:pt idx="657">
                  <c:v>93.060500000000005</c:v>
                </c:pt>
                <c:pt idx="658">
                  <c:v>93.033900000000003</c:v>
                </c:pt>
                <c:pt idx="659">
                  <c:v>93.007400000000004</c:v>
                </c:pt>
                <c:pt idx="660">
                  <c:v>92.980800000000002</c:v>
                </c:pt>
                <c:pt idx="661">
                  <c:v>92.954099999999997</c:v>
                </c:pt>
                <c:pt idx="662">
                  <c:v>92.927499999999995</c:v>
                </c:pt>
                <c:pt idx="663">
                  <c:v>92.900800000000004</c:v>
                </c:pt>
                <c:pt idx="664">
                  <c:v>92.874200000000002</c:v>
                </c:pt>
                <c:pt idx="665">
                  <c:v>92.847499999999997</c:v>
                </c:pt>
                <c:pt idx="666">
                  <c:v>92.820699999999974</c:v>
                </c:pt>
                <c:pt idx="667">
                  <c:v>92.793999999999997</c:v>
                </c:pt>
                <c:pt idx="668">
                  <c:v>92.767300000000006</c:v>
                </c:pt>
                <c:pt idx="669">
                  <c:v>92.740499999999997</c:v>
                </c:pt>
                <c:pt idx="670">
                  <c:v>92.713700000000003</c:v>
                </c:pt>
                <c:pt idx="671">
                  <c:v>92.68689999999998</c:v>
                </c:pt>
                <c:pt idx="672">
                  <c:v>92.6601</c:v>
                </c:pt>
                <c:pt idx="673">
                  <c:v>92.633200000000002</c:v>
                </c:pt>
                <c:pt idx="674">
                  <c:v>92.606399999999979</c:v>
                </c:pt>
                <c:pt idx="675">
                  <c:v>92.579499999999996</c:v>
                </c:pt>
                <c:pt idx="676">
                  <c:v>92.552599999999998</c:v>
                </c:pt>
                <c:pt idx="677">
                  <c:v>92.525699999999986</c:v>
                </c:pt>
                <c:pt idx="678">
                  <c:v>92.498800000000003</c:v>
                </c:pt>
                <c:pt idx="679">
                  <c:v>92.471900000000005</c:v>
                </c:pt>
                <c:pt idx="680">
                  <c:v>92.444999999999993</c:v>
                </c:pt>
                <c:pt idx="681">
                  <c:v>92.418099999999995</c:v>
                </c:pt>
                <c:pt idx="682">
                  <c:v>92.391099999999994</c:v>
                </c:pt>
                <c:pt idx="683">
                  <c:v>92.364099999999993</c:v>
                </c:pt>
                <c:pt idx="684">
                  <c:v>92.337199999999996</c:v>
                </c:pt>
                <c:pt idx="685">
                  <c:v>92.310199999999995</c:v>
                </c:pt>
                <c:pt idx="686">
                  <c:v>92.283199999999994</c:v>
                </c:pt>
                <c:pt idx="687">
                  <c:v>92.256200000000007</c:v>
                </c:pt>
                <c:pt idx="688">
                  <c:v>92.229200000000006</c:v>
                </c:pt>
                <c:pt idx="689">
                  <c:v>92.202100000000002</c:v>
                </c:pt>
                <c:pt idx="690">
                  <c:v>92.175099999999929</c:v>
                </c:pt>
                <c:pt idx="691">
                  <c:v>92.148099999999999</c:v>
                </c:pt>
                <c:pt idx="692">
                  <c:v>92.121099999999998</c:v>
                </c:pt>
                <c:pt idx="693">
                  <c:v>92.094099999999997</c:v>
                </c:pt>
                <c:pt idx="694">
                  <c:v>92.066999999999993</c:v>
                </c:pt>
                <c:pt idx="695">
                  <c:v>92.04</c:v>
                </c:pt>
                <c:pt idx="696">
                  <c:v>92.013000000000005</c:v>
                </c:pt>
                <c:pt idx="697">
                  <c:v>91.985900000000001</c:v>
                </c:pt>
                <c:pt idx="698">
                  <c:v>91.9589</c:v>
                </c:pt>
                <c:pt idx="699">
                  <c:v>91.931799999999996</c:v>
                </c:pt>
                <c:pt idx="700">
                  <c:v>91.904799999999994</c:v>
                </c:pt>
              </c:numCache>
            </c:numRef>
          </c:yVal>
          <c:smooth val="0"/>
        </c:ser>
        <c:ser>
          <c:idx val="7"/>
          <c:order val="7"/>
          <c:tx>
            <c:v>Al2O3/HfO2/SiO2 (exp)</c:v>
          </c:tx>
          <c:spPr>
            <a:ln>
              <a:solidFill>
                <a:schemeClr val="accent4"/>
              </a:solidFill>
              <a:prstDash val="sysDot"/>
            </a:ln>
          </c:spPr>
          <c:marker>
            <c:symbol val="none"/>
          </c:marker>
          <c:xVal>
            <c:numRef>
              <c:f>'AJSi06-06'!$A$15:$A$103</c:f>
              <c:numCache>
                <c:formatCode>General</c:formatCode>
                <c:ptCount val="89"/>
                <c:pt idx="0">
                  <c:v>300</c:v>
                </c:pt>
                <c:pt idx="1">
                  <c:v>308</c:v>
                </c:pt>
                <c:pt idx="2">
                  <c:v>316</c:v>
                </c:pt>
                <c:pt idx="3">
                  <c:v>324</c:v>
                </c:pt>
                <c:pt idx="4">
                  <c:v>332</c:v>
                </c:pt>
                <c:pt idx="5">
                  <c:v>340</c:v>
                </c:pt>
                <c:pt idx="6">
                  <c:v>348</c:v>
                </c:pt>
                <c:pt idx="7">
                  <c:v>356</c:v>
                </c:pt>
                <c:pt idx="8">
                  <c:v>364</c:v>
                </c:pt>
                <c:pt idx="9">
                  <c:v>372</c:v>
                </c:pt>
                <c:pt idx="10">
                  <c:v>380</c:v>
                </c:pt>
                <c:pt idx="11">
                  <c:v>388</c:v>
                </c:pt>
                <c:pt idx="12">
                  <c:v>396</c:v>
                </c:pt>
                <c:pt idx="13">
                  <c:v>404</c:v>
                </c:pt>
                <c:pt idx="14">
                  <c:v>412</c:v>
                </c:pt>
                <c:pt idx="15">
                  <c:v>420</c:v>
                </c:pt>
                <c:pt idx="16">
                  <c:v>428</c:v>
                </c:pt>
                <c:pt idx="17">
                  <c:v>436</c:v>
                </c:pt>
                <c:pt idx="18">
                  <c:v>444</c:v>
                </c:pt>
                <c:pt idx="19">
                  <c:v>452</c:v>
                </c:pt>
                <c:pt idx="20">
                  <c:v>460</c:v>
                </c:pt>
                <c:pt idx="21">
                  <c:v>468</c:v>
                </c:pt>
                <c:pt idx="22">
                  <c:v>476</c:v>
                </c:pt>
                <c:pt idx="23">
                  <c:v>484</c:v>
                </c:pt>
                <c:pt idx="24">
                  <c:v>492</c:v>
                </c:pt>
                <c:pt idx="25">
                  <c:v>500</c:v>
                </c:pt>
                <c:pt idx="26">
                  <c:v>508</c:v>
                </c:pt>
                <c:pt idx="27">
                  <c:v>516</c:v>
                </c:pt>
                <c:pt idx="28">
                  <c:v>524</c:v>
                </c:pt>
                <c:pt idx="29">
                  <c:v>532</c:v>
                </c:pt>
                <c:pt idx="30">
                  <c:v>540</c:v>
                </c:pt>
                <c:pt idx="31">
                  <c:v>548</c:v>
                </c:pt>
                <c:pt idx="32">
                  <c:v>556</c:v>
                </c:pt>
                <c:pt idx="33">
                  <c:v>564</c:v>
                </c:pt>
                <c:pt idx="34">
                  <c:v>572</c:v>
                </c:pt>
                <c:pt idx="35">
                  <c:v>580</c:v>
                </c:pt>
                <c:pt idx="36">
                  <c:v>588</c:v>
                </c:pt>
                <c:pt idx="37">
                  <c:v>596</c:v>
                </c:pt>
                <c:pt idx="38">
                  <c:v>604</c:v>
                </c:pt>
                <c:pt idx="39">
                  <c:v>612</c:v>
                </c:pt>
                <c:pt idx="40">
                  <c:v>620</c:v>
                </c:pt>
                <c:pt idx="41">
                  <c:v>628</c:v>
                </c:pt>
                <c:pt idx="42">
                  <c:v>636</c:v>
                </c:pt>
                <c:pt idx="43">
                  <c:v>644</c:v>
                </c:pt>
                <c:pt idx="44">
                  <c:v>652</c:v>
                </c:pt>
                <c:pt idx="45">
                  <c:v>660</c:v>
                </c:pt>
                <c:pt idx="46">
                  <c:v>668</c:v>
                </c:pt>
                <c:pt idx="47">
                  <c:v>676</c:v>
                </c:pt>
                <c:pt idx="48">
                  <c:v>684</c:v>
                </c:pt>
                <c:pt idx="49">
                  <c:v>692</c:v>
                </c:pt>
                <c:pt idx="50">
                  <c:v>700</c:v>
                </c:pt>
                <c:pt idx="51">
                  <c:v>708</c:v>
                </c:pt>
                <c:pt idx="52">
                  <c:v>716</c:v>
                </c:pt>
                <c:pt idx="53">
                  <c:v>724</c:v>
                </c:pt>
                <c:pt idx="54">
                  <c:v>732</c:v>
                </c:pt>
                <c:pt idx="55">
                  <c:v>740</c:v>
                </c:pt>
                <c:pt idx="56">
                  <c:v>748</c:v>
                </c:pt>
                <c:pt idx="57">
                  <c:v>756</c:v>
                </c:pt>
                <c:pt idx="58">
                  <c:v>764</c:v>
                </c:pt>
                <c:pt idx="59">
                  <c:v>772</c:v>
                </c:pt>
                <c:pt idx="60">
                  <c:v>780</c:v>
                </c:pt>
                <c:pt idx="61">
                  <c:v>788</c:v>
                </c:pt>
                <c:pt idx="62">
                  <c:v>796</c:v>
                </c:pt>
                <c:pt idx="63">
                  <c:v>804</c:v>
                </c:pt>
                <c:pt idx="64">
                  <c:v>812</c:v>
                </c:pt>
                <c:pt idx="65">
                  <c:v>820</c:v>
                </c:pt>
                <c:pt idx="66">
                  <c:v>828</c:v>
                </c:pt>
                <c:pt idx="67">
                  <c:v>836</c:v>
                </c:pt>
                <c:pt idx="68">
                  <c:v>844</c:v>
                </c:pt>
                <c:pt idx="69">
                  <c:v>852</c:v>
                </c:pt>
                <c:pt idx="70">
                  <c:v>860</c:v>
                </c:pt>
                <c:pt idx="71">
                  <c:v>868</c:v>
                </c:pt>
                <c:pt idx="72">
                  <c:v>876</c:v>
                </c:pt>
                <c:pt idx="73">
                  <c:v>884</c:v>
                </c:pt>
                <c:pt idx="74">
                  <c:v>892</c:v>
                </c:pt>
                <c:pt idx="75">
                  <c:v>900</c:v>
                </c:pt>
                <c:pt idx="76">
                  <c:v>908</c:v>
                </c:pt>
                <c:pt idx="77">
                  <c:v>916</c:v>
                </c:pt>
                <c:pt idx="78">
                  <c:v>924</c:v>
                </c:pt>
                <c:pt idx="79">
                  <c:v>932</c:v>
                </c:pt>
                <c:pt idx="80">
                  <c:v>940</c:v>
                </c:pt>
                <c:pt idx="81">
                  <c:v>948</c:v>
                </c:pt>
                <c:pt idx="82">
                  <c:v>956</c:v>
                </c:pt>
                <c:pt idx="83">
                  <c:v>964</c:v>
                </c:pt>
                <c:pt idx="84">
                  <c:v>972</c:v>
                </c:pt>
                <c:pt idx="85">
                  <c:v>980</c:v>
                </c:pt>
                <c:pt idx="86">
                  <c:v>988</c:v>
                </c:pt>
                <c:pt idx="87">
                  <c:v>996</c:v>
                </c:pt>
                <c:pt idx="88">
                  <c:v>1004</c:v>
                </c:pt>
              </c:numCache>
            </c:numRef>
          </c:xVal>
          <c:yVal>
            <c:numRef>
              <c:f>'AJSi06-06'!$C$15:$C$103</c:f>
              <c:numCache>
                <c:formatCode>General</c:formatCode>
                <c:ptCount val="89"/>
                <c:pt idx="0">
                  <c:v>62.877875000000003</c:v>
                </c:pt>
                <c:pt idx="1">
                  <c:v>72.125611999999975</c:v>
                </c:pt>
                <c:pt idx="2">
                  <c:v>79.560547</c:v>
                </c:pt>
                <c:pt idx="3">
                  <c:v>85.08332799999998</c:v>
                </c:pt>
                <c:pt idx="4">
                  <c:v>88.793405000000007</c:v>
                </c:pt>
                <c:pt idx="5">
                  <c:v>90.605437999999864</c:v>
                </c:pt>
                <c:pt idx="6">
                  <c:v>90.457064000000003</c:v>
                </c:pt>
                <c:pt idx="7">
                  <c:v>88.185837999999876</c:v>
                </c:pt>
                <c:pt idx="8">
                  <c:v>84.206632999999997</c:v>
                </c:pt>
                <c:pt idx="9">
                  <c:v>81.227575000000002</c:v>
                </c:pt>
                <c:pt idx="10">
                  <c:v>80.510012000000003</c:v>
                </c:pt>
                <c:pt idx="11">
                  <c:v>80.304204999999996</c:v>
                </c:pt>
                <c:pt idx="12">
                  <c:v>79.986840999999998</c:v>
                </c:pt>
                <c:pt idx="13">
                  <c:v>79.630479000000008</c:v>
                </c:pt>
                <c:pt idx="14">
                  <c:v>79.308906000000007</c:v>
                </c:pt>
                <c:pt idx="15">
                  <c:v>79.079291999999995</c:v>
                </c:pt>
                <c:pt idx="16">
                  <c:v>78.957592000000005</c:v>
                </c:pt>
                <c:pt idx="17">
                  <c:v>78.957927999999995</c:v>
                </c:pt>
                <c:pt idx="18">
                  <c:v>79.058689000000001</c:v>
                </c:pt>
                <c:pt idx="19">
                  <c:v>79.272290999999996</c:v>
                </c:pt>
                <c:pt idx="20">
                  <c:v>79.550449</c:v>
                </c:pt>
                <c:pt idx="21">
                  <c:v>79.902715000000001</c:v>
                </c:pt>
                <c:pt idx="22">
                  <c:v>80.356404999999995</c:v>
                </c:pt>
                <c:pt idx="23">
                  <c:v>80.939588999999998</c:v>
                </c:pt>
                <c:pt idx="24">
                  <c:v>81.420435999999995</c:v>
                </c:pt>
                <c:pt idx="25">
                  <c:v>82.017126000000005</c:v>
                </c:pt>
                <c:pt idx="26">
                  <c:v>82.621913000000006</c:v>
                </c:pt>
                <c:pt idx="27">
                  <c:v>83.250573000000003</c:v>
                </c:pt>
                <c:pt idx="28">
                  <c:v>83.920940000000002</c:v>
                </c:pt>
                <c:pt idx="29">
                  <c:v>84.603510999999997</c:v>
                </c:pt>
                <c:pt idx="30">
                  <c:v>85.299014999999997</c:v>
                </c:pt>
                <c:pt idx="31">
                  <c:v>85.993949000000001</c:v>
                </c:pt>
                <c:pt idx="32">
                  <c:v>86.703597000000002</c:v>
                </c:pt>
                <c:pt idx="33">
                  <c:v>87.372439999999926</c:v>
                </c:pt>
                <c:pt idx="34">
                  <c:v>88.038992000000007</c:v>
                </c:pt>
                <c:pt idx="35">
                  <c:v>88.696965000000006</c:v>
                </c:pt>
                <c:pt idx="36">
                  <c:v>89.336062999999996</c:v>
                </c:pt>
                <c:pt idx="37">
                  <c:v>89.953256999999994</c:v>
                </c:pt>
                <c:pt idx="38">
                  <c:v>90.547828999999993</c:v>
                </c:pt>
                <c:pt idx="39">
                  <c:v>91.118503000000004</c:v>
                </c:pt>
                <c:pt idx="40">
                  <c:v>91.663970000000006</c:v>
                </c:pt>
                <c:pt idx="41">
                  <c:v>92.179149999999979</c:v>
                </c:pt>
                <c:pt idx="42">
                  <c:v>92.670836999999892</c:v>
                </c:pt>
                <c:pt idx="43">
                  <c:v>93.127612999999997</c:v>
                </c:pt>
                <c:pt idx="44">
                  <c:v>93.556209999999993</c:v>
                </c:pt>
                <c:pt idx="45">
                  <c:v>93.957369</c:v>
                </c:pt>
                <c:pt idx="46">
                  <c:v>94.32841999999998</c:v>
                </c:pt>
                <c:pt idx="47">
                  <c:v>94.66801599999998</c:v>
                </c:pt>
                <c:pt idx="48">
                  <c:v>94.983327000000003</c:v>
                </c:pt>
                <c:pt idx="49">
                  <c:v>95.264920000000004</c:v>
                </c:pt>
                <c:pt idx="50">
                  <c:v>95.519300000000001</c:v>
                </c:pt>
                <c:pt idx="51">
                  <c:v>95.746865</c:v>
                </c:pt>
                <c:pt idx="52">
                  <c:v>95.947361999999998</c:v>
                </c:pt>
                <c:pt idx="53">
                  <c:v>96.121330999999927</c:v>
                </c:pt>
                <c:pt idx="54">
                  <c:v>96.269828000000004</c:v>
                </c:pt>
                <c:pt idx="55">
                  <c:v>96.39257199999993</c:v>
                </c:pt>
                <c:pt idx="56">
                  <c:v>96.493099999999998</c:v>
                </c:pt>
                <c:pt idx="57">
                  <c:v>96.573296999999997</c:v>
                </c:pt>
                <c:pt idx="58">
                  <c:v>96.630015999999998</c:v>
                </c:pt>
                <c:pt idx="59">
                  <c:v>96.663987999999947</c:v>
                </c:pt>
                <c:pt idx="60">
                  <c:v>96.683025999999998</c:v>
                </c:pt>
                <c:pt idx="61">
                  <c:v>96.681275999999997</c:v>
                </c:pt>
                <c:pt idx="62">
                  <c:v>96.661126999999993</c:v>
                </c:pt>
                <c:pt idx="63">
                  <c:v>96.626283999999998</c:v>
                </c:pt>
                <c:pt idx="64">
                  <c:v>96.576987999999929</c:v>
                </c:pt>
                <c:pt idx="65">
                  <c:v>96.513182</c:v>
                </c:pt>
                <c:pt idx="66">
                  <c:v>96.434520000000006</c:v>
                </c:pt>
                <c:pt idx="67">
                  <c:v>96.342324000000005</c:v>
                </c:pt>
                <c:pt idx="68">
                  <c:v>96.240570000000005</c:v>
                </c:pt>
                <c:pt idx="69">
                  <c:v>96.127587999999946</c:v>
                </c:pt>
                <c:pt idx="70">
                  <c:v>96.005476999999928</c:v>
                </c:pt>
                <c:pt idx="71">
                  <c:v>95.870812999999998</c:v>
                </c:pt>
                <c:pt idx="72">
                  <c:v>95.727580000000003</c:v>
                </c:pt>
                <c:pt idx="73">
                  <c:v>95.580720999999997</c:v>
                </c:pt>
                <c:pt idx="74">
                  <c:v>95.555673999999996</c:v>
                </c:pt>
                <c:pt idx="75">
                  <c:v>95.414608000000001</c:v>
                </c:pt>
                <c:pt idx="76">
                  <c:v>95.176676999999927</c:v>
                </c:pt>
                <c:pt idx="77">
                  <c:v>95.008218999999997</c:v>
                </c:pt>
                <c:pt idx="78">
                  <c:v>94.832250000000002</c:v>
                </c:pt>
                <c:pt idx="79">
                  <c:v>94.642885000000007</c:v>
                </c:pt>
                <c:pt idx="80">
                  <c:v>94.428891999999976</c:v>
                </c:pt>
                <c:pt idx="81">
                  <c:v>94.237363000000002</c:v>
                </c:pt>
                <c:pt idx="82">
                  <c:v>94.062332999999995</c:v>
                </c:pt>
                <c:pt idx="83">
                  <c:v>93.840902</c:v>
                </c:pt>
                <c:pt idx="84">
                  <c:v>93.631151000000003</c:v>
                </c:pt>
                <c:pt idx="85">
                  <c:v>93.434903000000006</c:v>
                </c:pt>
                <c:pt idx="86">
                  <c:v>93.237785000000002</c:v>
                </c:pt>
                <c:pt idx="87">
                  <c:v>93.037013999999999</c:v>
                </c:pt>
                <c:pt idx="88">
                  <c:v>92.83093599999998</c:v>
                </c:pt>
              </c:numCache>
            </c:numRef>
          </c:yVal>
          <c:smooth val="0"/>
        </c:ser>
        <c:ser>
          <c:idx val="8"/>
          <c:order val="8"/>
          <c:tx>
            <c:v>TiO2/SiO2 (model)</c:v>
          </c:tx>
          <c:spPr>
            <a:ln>
              <a:solidFill>
                <a:schemeClr val="accent5"/>
              </a:solidFill>
            </a:ln>
          </c:spPr>
          <c:marker>
            <c:symbol val="none"/>
          </c:marker>
          <c:xVal>
            <c:numRef>
              <c:f>'AJSi06-16'!$E$2:$E$702</c:f>
              <c:numCache>
                <c:formatCode>General</c:formatCode>
                <c:ptCount val="701"/>
                <c:pt idx="0">
                  <c:v>300</c:v>
                </c:pt>
                <c:pt idx="1">
                  <c:v>301</c:v>
                </c:pt>
                <c:pt idx="2">
                  <c:v>302</c:v>
                </c:pt>
                <c:pt idx="3">
                  <c:v>303</c:v>
                </c:pt>
                <c:pt idx="4">
                  <c:v>304</c:v>
                </c:pt>
                <c:pt idx="5">
                  <c:v>305</c:v>
                </c:pt>
                <c:pt idx="6">
                  <c:v>306</c:v>
                </c:pt>
                <c:pt idx="7">
                  <c:v>307</c:v>
                </c:pt>
                <c:pt idx="8">
                  <c:v>308</c:v>
                </c:pt>
                <c:pt idx="9">
                  <c:v>309</c:v>
                </c:pt>
                <c:pt idx="10">
                  <c:v>310</c:v>
                </c:pt>
                <c:pt idx="11">
                  <c:v>311</c:v>
                </c:pt>
                <c:pt idx="12">
                  <c:v>312</c:v>
                </c:pt>
                <c:pt idx="13">
                  <c:v>313</c:v>
                </c:pt>
                <c:pt idx="14">
                  <c:v>314</c:v>
                </c:pt>
                <c:pt idx="15">
                  <c:v>315</c:v>
                </c:pt>
                <c:pt idx="16">
                  <c:v>316</c:v>
                </c:pt>
                <c:pt idx="17">
                  <c:v>317</c:v>
                </c:pt>
                <c:pt idx="18">
                  <c:v>318</c:v>
                </c:pt>
                <c:pt idx="19">
                  <c:v>319</c:v>
                </c:pt>
                <c:pt idx="20">
                  <c:v>320</c:v>
                </c:pt>
                <c:pt idx="21">
                  <c:v>321</c:v>
                </c:pt>
                <c:pt idx="22">
                  <c:v>322</c:v>
                </c:pt>
                <c:pt idx="23">
                  <c:v>323</c:v>
                </c:pt>
                <c:pt idx="24">
                  <c:v>324</c:v>
                </c:pt>
                <c:pt idx="25">
                  <c:v>325</c:v>
                </c:pt>
                <c:pt idx="26">
                  <c:v>326</c:v>
                </c:pt>
                <c:pt idx="27">
                  <c:v>327</c:v>
                </c:pt>
                <c:pt idx="28">
                  <c:v>328</c:v>
                </c:pt>
                <c:pt idx="29">
                  <c:v>329</c:v>
                </c:pt>
                <c:pt idx="30">
                  <c:v>330</c:v>
                </c:pt>
                <c:pt idx="31">
                  <c:v>331</c:v>
                </c:pt>
                <c:pt idx="32">
                  <c:v>332</c:v>
                </c:pt>
                <c:pt idx="33">
                  <c:v>333</c:v>
                </c:pt>
                <c:pt idx="34">
                  <c:v>334</c:v>
                </c:pt>
                <c:pt idx="35">
                  <c:v>335</c:v>
                </c:pt>
                <c:pt idx="36">
                  <c:v>336</c:v>
                </c:pt>
                <c:pt idx="37">
                  <c:v>337</c:v>
                </c:pt>
                <c:pt idx="38">
                  <c:v>338</c:v>
                </c:pt>
                <c:pt idx="39">
                  <c:v>339</c:v>
                </c:pt>
                <c:pt idx="40">
                  <c:v>340</c:v>
                </c:pt>
                <c:pt idx="41">
                  <c:v>341</c:v>
                </c:pt>
                <c:pt idx="42">
                  <c:v>342</c:v>
                </c:pt>
                <c:pt idx="43">
                  <c:v>343</c:v>
                </c:pt>
                <c:pt idx="44">
                  <c:v>344</c:v>
                </c:pt>
                <c:pt idx="45">
                  <c:v>345</c:v>
                </c:pt>
                <c:pt idx="46">
                  <c:v>346</c:v>
                </c:pt>
                <c:pt idx="47">
                  <c:v>347</c:v>
                </c:pt>
                <c:pt idx="48">
                  <c:v>348</c:v>
                </c:pt>
                <c:pt idx="49">
                  <c:v>349</c:v>
                </c:pt>
                <c:pt idx="50">
                  <c:v>350</c:v>
                </c:pt>
                <c:pt idx="51">
                  <c:v>351</c:v>
                </c:pt>
                <c:pt idx="52">
                  <c:v>352</c:v>
                </c:pt>
                <c:pt idx="53">
                  <c:v>353</c:v>
                </c:pt>
                <c:pt idx="54">
                  <c:v>354</c:v>
                </c:pt>
                <c:pt idx="55">
                  <c:v>355</c:v>
                </c:pt>
                <c:pt idx="56">
                  <c:v>356</c:v>
                </c:pt>
                <c:pt idx="57">
                  <c:v>357</c:v>
                </c:pt>
                <c:pt idx="58">
                  <c:v>358</c:v>
                </c:pt>
                <c:pt idx="59">
                  <c:v>359</c:v>
                </c:pt>
                <c:pt idx="60">
                  <c:v>360</c:v>
                </c:pt>
                <c:pt idx="61">
                  <c:v>361</c:v>
                </c:pt>
                <c:pt idx="62">
                  <c:v>362</c:v>
                </c:pt>
                <c:pt idx="63">
                  <c:v>363</c:v>
                </c:pt>
                <c:pt idx="64">
                  <c:v>364</c:v>
                </c:pt>
                <c:pt idx="65">
                  <c:v>365</c:v>
                </c:pt>
                <c:pt idx="66">
                  <c:v>366</c:v>
                </c:pt>
                <c:pt idx="67">
                  <c:v>367</c:v>
                </c:pt>
                <c:pt idx="68">
                  <c:v>368</c:v>
                </c:pt>
                <c:pt idx="69">
                  <c:v>369</c:v>
                </c:pt>
                <c:pt idx="70">
                  <c:v>370</c:v>
                </c:pt>
                <c:pt idx="71">
                  <c:v>371</c:v>
                </c:pt>
                <c:pt idx="72">
                  <c:v>372</c:v>
                </c:pt>
                <c:pt idx="73">
                  <c:v>373</c:v>
                </c:pt>
                <c:pt idx="74">
                  <c:v>374</c:v>
                </c:pt>
                <c:pt idx="75">
                  <c:v>375</c:v>
                </c:pt>
                <c:pt idx="76">
                  <c:v>376</c:v>
                </c:pt>
                <c:pt idx="77">
                  <c:v>377</c:v>
                </c:pt>
                <c:pt idx="78">
                  <c:v>378</c:v>
                </c:pt>
                <c:pt idx="79">
                  <c:v>379</c:v>
                </c:pt>
                <c:pt idx="80">
                  <c:v>380</c:v>
                </c:pt>
                <c:pt idx="81">
                  <c:v>381</c:v>
                </c:pt>
                <c:pt idx="82">
                  <c:v>382</c:v>
                </c:pt>
                <c:pt idx="83">
                  <c:v>383</c:v>
                </c:pt>
                <c:pt idx="84">
                  <c:v>384</c:v>
                </c:pt>
                <c:pt idx="85">
                  <c:v>385</c:v>
                </c:pt>
                <c:pt idx="86">
                  <c:v>386</c:v>
                </c:pt>
                <c:pt idx="87">
                  <c:v>387</c:v>
                </c:pt>
                <c:pt idx="88">
                  <c:v>388</c:v>
                </c:pt>
                <c:pt idx="89">
                  <c:v>389</c:v>
                </c:pt>
                <c:pt idx="90">
                  <c:v>390</c:v>
                </c:pt>
                <c:pt idx="91">
                  <c:v>391</c:v>
                </c:pt>
                <c:pt idx="92">
                  <c:v>392</c:v>
                </c:pt>
                <c:pt idx="93">
                  <c:v>393</c:v>
                </c:pt>
                <c:pt idx="94">
                  <c:v>394</c:v>
                </c:pt>
                <c:pt idx="95">
                  <c:v>395</c:v>
                </c:pt>
                <c:pt idx="96">
                  <c:v>396</c:v>
                </c:pt>
                <c:pt idx="97">
                  <c:v>397</c:v>
                </c:pt>
                <c:pt idx="98">
                  <c:v>398</c:v>
                </c:pt>
                <c:pt idx="99">
                  <c:v>399</c:v>
                </c:pt>
                <c:pt idx="100">
                  <c:v>400</c:v>
                </c:pt>
                <c:pt idx="101">
                  <c:v>401</c:v>
                </c:pt>
                <c:pt idx="102">
                  <c:v>402</c:v>
                </c:pt>
                <c:pt idx="103">
                  <c:v>403</c:v>
                </c:pt>
                <c:pt idx="104">
                  <c:v>404</c:v>
                </c:pt>
                <c:pt idx="105">
                  <c:v>405</c:v>
                </c:pt>
                <c:pt idx="106">
                  <c:v>406</c:v>
                </c:pt>
                <c:pt idx="107">
                  <c:v>407</c:v>
                </c:pt>
                <c:pt idx="108">
                  <c:v>408</c:v>
                </c:pt>
                <c:pt idx="109">
                  <c:v>409</c:v>
                </c:pt>
                <c:pt idx="110">
                  <c:v>410</c:v>
                </c:pt>
                <c:pt idx="111">
                  <c:v>411</c:v>
                </c:pt>
                <c:pt idx="112">
                  <c:v>412</c:v>
                </c:pt>
                <c:pt idx="113">
                  <c:v>413</c:v>
                </c:pt>
                <c:pt idx="114">
                  <c:v>414</c:v>
                </c:pt>
                <c:pt idx="115">
                  <c:v>415</c:v>
                </c:pt>
                <c:pt idx="116">
                  <c:v>416</c:v>
                </c:pt>
                <c:pt idx="117">
                  <c:v>417</c:v>
                </c:pt>
                <c:pt idx="118">
                  <c:v>418</c:v>
                </c:pt>
                <c:pt idx="119">
                  <c:v>419</c:v>
                </c:pt>
                <c:pt idx="120">
                  <c:v>420</c:v>
                </c:pt>
                <c:pt idx="121">
                  <c:v>421</c:v>
                </c:pt>
                <c:pt idx="122">
                  <c:v>422</c:v>
                </c:pt>
                <c:pt idx="123">
                  <c:v>423</c:v>
                </c:pt>
                <c:pt idx="124">
                  <c:v>424</c:v>
                </c:pt>
                <c:pt idx="125">
                  <c:v>425</c:v>
                </c:pt>
                <c:pt idx="126">
                  <c:v>426</c:v>
                </c:pt>
                <c:pt idx="127">
                  <c:v>427</c:v>
                </c:pt>
                <c:pt idx="128">
                  <c:v>428</c:v>
                </c:pt>
                <c:pt idx="129">
                  <c:v>429</c:v>
                </c:pt>
                <c:pt idx="130">
                  <c:v>430</c:v>
                </c:pt>
                <c:pt idx="131">
                  <c:v>431</c:v>
                </c:pt>
                <c:pt idx="132">
                  <c:v>432</c:v>
                </c:pt>
                <c:pt idx="133">
                  <c:v>433</c:v>
                </c:pt>
                <c:pt idx="134">
                  <c:v>434</c:v>
                </c:pt>
                <c:pt idx="135">
                  <c:v>435</c:v>
                </c:pt>
                <c:pt idx="136">
                  <c:v>436</c:v>
                </c:pt>
                <c:pt idx="137">
                  <c:v>437</c:v>
                </c:pt>
                <c:pt idx="138">
                  <c:v>438</c:v>
                </c:pt>
                <c:pt idx="139">
                  <c:v>439</c:v>
                </c:pt>
                <c:pt idx="140">
                  <c:v>440</c:v>
                </c:pt>
                <c:pt idx="141">
                  <c:v>441</c:v>
                </c:pt>
                <c:pt idx="142">
                  <c:v>442</c:v>
                </c:pt>
                <c:pt idx="143">
                  <c:v>443</c:v>
                </c:pt>
                <c:pt idx="144">
                  <c:v>444</c:v>
                </c:pt>
                <c:pt idx="145">
                  <c:v>445</c:v>
                </c:pt>
                <c:pt idx="146">
                  <c:v>446</c:v>
                </c:pt>
                <c:pt idx="147">
                  <c:v>447</c:v>
                </c:pt>
                <c:pt idx="148">
                  <c:v>448</c:v>
                </c:pt>
                <c:pt idx="149">
                  <c:v>449</c:v>
                </c:pt>
                <c:pt idx="150">
                  <c:v>450</c:v>
                </c:pt>
                <c:pt idx="151">
                  <c:v>451</c:v>
                </c:pt>
                <c:pt idx="152">
                  <c:v>452</c:v>
                </c:pt>
                <c:pt idx="153">
                  <c:v>453</c:v>
                </c:pt>
                <c:pt idx="154">
                  <c:v>454</c:v>
                </c:pt>
                <c:pt idx="155">
                  <c:v>455</c:v>
                </c:pt>
                <c:pt idx="156">
                  <c:v>456</c:v>
                </c:pt>
                <c:pt idx="157">
                  <c:v>457</c:v>
                </c:pt>
                <c:pt idx="158">
                  <c:v>458</c:v>
                </c:pt>
                <c:pt idx="159">
                  <c:v>459</c:v>
                </c:pt>
                <c:pt idx="160">
                  <c:v>460</c:v>
                </c:pt>
                <c:pt idx="161">
                  <c:v>461</c:v>
                </c:pt>
                <c:pt idx="162">
                  <c:v>462</c:v>
                </c:pt>
                <c:pt idx="163">
                  <c:v>463</c:v>
                </c:pt>
                <c:pt idx="164">
                  <c:v>464</c:v>
                </c:pt>
                <c:pt idx="165">
                  <c:v>465</c:v>
                </c:pt>
                <c:pt idx="166">
                  <c:v>466</c:v>
                </c:pt>
                <c:pt idx="167">
                  <c:v>467</c:v>
                </c:pt>
                <c:pt idx="168">
                  <c:v>468</c:v>
                </c:pt>
                <c:pt idx="169">
                  <c:v>469</c:v>
                </c:pt>
                <c:pt idx="170">
                  <c:v>470</c:v>
                </c:pt>
                <c:pt idx="171">
                  <c:v>471</c:v>
                </c:pt>
                <c:pt idx="172">
                  <c:v>472</c:v>
                </c:pt>
                <c:pt idx="173">
                  <c:v>473</c:v>
                </c:pt>
                <c:pt idx="174">
                  <c:v>474</c:v>
                </c:pt>
                <c:pt idx="175">
                  <c:v>475</c:v>
                </c:pt>
                <c:pt idx="176">
                  <c:v>476</c:v>
                </c:pt>
                <c:pt idx="177">
                  <c:v>477</c:v>
                </c:pt>
                <c:pt idx="178">
                  <c:v>478</c:v>
                </c:pt>
                <c:pt idx="179">
                  <c:v>479</c:v>
                </c:pt>
                <c:pt idx="180">
                  <c:v>480</c:v>
                </c:pt>
                <c:pt idx="181">
                  <c:v>481</c:v>
                </c:pt>
                <c:pt idx="182">
                  <c:v>482</c:v>
                </c:pt>
                <c:pt idx="183">
                  <c:v>483</c:v>
                </c:pt>
                <c:pt idx="184">
                  <c:v>484</c:v>
                </c:pt>
                <c:pt idx="185">
                  <c:v>485</c:v>
                </c:pt>
                <c:pt idx="186">
                  <c:v>486</c:v>
                </c:pt>
                <c:pt idx="187">
                  <c:v>487</c:v>
                </c:pt>
                <c:pt idx="188">
                  <c:v>488</c:v>
                </c:pt>
                <c:pt idx="189">
                  <c:v>489</c:v>
                </c:pt>
                <c:pt idx="190">
                  <c:v>490</c:v>
                </c:pt>
                <c:pt idx="191">
                  <c:v>491</c:v>
                </c:pt>
                <c:pt idx="192">
                  <c:v>492</c:v>
                </c:pt>
                <c:pt idx="193">
                  <c:v>493</c:v>
                </c:pt>
                <c:pt idx="194">
                  <c:v>494</c:v>
                </c:pt>
                <c:pt idx="195">
                  <c:v>495</c:v>
                </c:pt>
                <c:pt idx="196">
                  <c:v>496</c:v>
                </c:pt>
                <c:pt idx="197">
                  <c:v>497</c:v>
                </c:pt>
                <c:pt idx="198">
                  <c:v>498</c:v>
                </c:pt>
                <c:pt idx="199">
                  <c:v>499</c:v>
                </c:pt>
                <c:pt idx="200">
                  <c:v>500</c:v>
                </c:pt>
                <c:pt idx="201">
                  <c:v>501</c:v>
                </c:pt>
                <c:pt idx="202">
                  <c:v>502</c:v>
                </c:pt>
                <c:pt idx="203">
                  <c:v>503</c:v>
                </c:pt>
                <c:pt idx="204">
                  <c:v>504</c:v>
                </c:pt>
                <c:pt idx="205">
                  <c:v>505</c:v>
                </c:pt>
                <c:pt idx="206">
                  <c:v>506</c:v>
                </c:pt>
                <c:pt idx="207">
                  <c:v>507</c:v>
                </c:pt>
                <c:pt idx="208">
                  <c:v>508</c:v>
                </c:pt>
                <c:pt idx="209">
                  <c:v>509</c:v>
                </c:pt>
                <c:pt idx="210">
                  <c:v>510</c:v>
                </c:pt>
                <c:pt idx="211">
                  <c:v>511</c:v>
                </c:pt>
                <c:pt idx="212">
                  <c:v>512</c:v>
                </c:pt>
                <c:pt idx="213">
                  <c:v>513</c:v>
                </c:pt>
                <c:pt idx="214">
                  <c:v>514</c:v>
                </c:pt>
                <c:pt idx="215">
                  <c:v>515</c:v>
                </c:pt>
                <c:pt idx="216">
                  <c:v>516</c:v>
                </c:pt>
                <c:pt idx="217">
                  <c:v>517</c:v>
                </c:pt>
                <c:pt idx="218">
                  <c:v>518</c:v>
                </c:pt>
                <c:pt idx="219">
                  <c:v>519</c:v>
                </c:pt>
                <c:pt idx="220">
                  <c:v>520</c:v>
                </c:pt>
                <c:pt idx="221">
                  <c:v>521</c:v>
                </c:pt>
                <c:pt idx="222">
                  <c:v>522</c:v>
                </c:pt>
                <c:pt idx="223">
                  <c:v>523</c:v>
                </c:pt>
                <c:pt idx="224">
                  <c:v>524</c:v>
                </c:pt>
                <c:pt idx="225">
                  <c:v>525</c:v>
                </c:pt>
                <c:pt idx="226">
                  <c:v>526</c:v>
                </c:pt>
                <c:pt idx="227">
                  <c:v>527</c:v>
                </c:pt>
                <c:pt idx="228">
                  <c:v>528</c:v>
                </c:pt>
                <c:pt idx="229">
                  <c:v>529</c:v>
                </c:pt>
                <c:pt idx="230">
                  <c:v>530</c:v>
                </c:pt>
                <c:pt idx="231">
                  <c:v>531</c:v>
                </c:pt>
                <c:pt idx="232">
                  <c:v>532</c:v>
                </c:pt>
                <c:pt idx="233">
                  <c:v>533</c:v>
                </c:pt>
                <c:pt idx="234">
                  <c:v>534</c:v>
                </c:pt>
                <c:pt idx="235">
                  <c:v>535</c:v>
                </c:pt>
                <c:pt idx="236">
                  <c:v>536</c:v>
                </c:pt>
                <c:pt idx="237">
                  <c:v>537</c:v>
                </c:pt>
                <c:pt idx="238">
                  <c:v>538</c:v>
                </c:pt>
                <c:pt idx="239">
                  <c:v>539</c:v>
                </c:pt>
                <c:pt idx="240">
                  <c:v>540</c:v>
                </c:pt>
                <c:pt idx="241">
                  <c:v>541</c:v>
                </c:pt>
                <c:pt idx="242">
                  <c:v>542</c:v>
                </c:pt>
                <c:pt idx="243">
                  <c:v>543</c:v>
                </c:pt>
                <c:pt idx="244">
                  <c:v>544</c:v>
                </c:pt>
                <c:pt idx="245">
                  <c:v>545</c:v>
                </c:pt>
                <c:pt idx="246">
                  <c:v>546</c:v>
                </c:pt>
                <c:pt idx="247">
                  <c:v>547</c:v>
                </c:pt>
                <c:pt idx="248">
                  <c:v>548</c:v>
                </c:pt>
                <c:pt idx="249">
                  <c:v>549</c:v>
                </c:pt>
                <c:pt idx="250">
                  <c:v>550</c:v>
                </c:pt>
                <c:pt idx="251">
                  <c:v>551</c:v>
                </c:pt>
                <c:pt idx="252">
                  <c:v>552</c:v>
                </c:pt>
                <c:pt idx="253">
                  <c:v>553</c:v>
                </c:pt>
                <c:pt idx="254">
                  <c:v>554</c:v>
                </c:pt>
                <c:pt idx="255">
                  <c:v>555</c:v>
                </c:pt>
                <c:pt idx="256">
                  <c:v>556</c:v>
                </c:pt>
                <c:pt idx="257">
                  <c:v>557</c:v>
                </c:pt>
                <c:pt idx="258">
                  <c:v>558</c:v>
                </c:pt>
                <c:pt idx="259">
                  <c:v>559</c:v>
                </c:pt>
                <c:pt idx="260">
                  <c:v>560</c:v>
                </c:pt>
                <c:pt idx="261">
                  <c:v>561</c:v>
                </c:pt>
                <c:pt idx="262">
                  <c:v>562</c:v>
                </c:pt>
                <c:pt idx="263">
                  <c:v>563</c:v>
                </c:pt>
                <c:pt idx="264">
                  <c:v>564</c:v>
                </c:pt>
                <c:pt idx="265">
                  <c:v>565</c:v>
                </c:pt>
                <c:pt idx="266">
                  <c:v>566</c:v>
                </c:pt>
                <c:pt idx="267">
                  <c:v>567</c:v>
                </c:pt>
                <c:pt idx="268">
                  <c:v>568</c:v>
                </c:pt>
                <c:pt idx="269">
                  <c:v>569</c:v>
                </c:pt>
                <c:pt idx="270">
                  <c:v>570</c:v>
                </c:pt>
                <c:pt idx="271">
                  <c:v>571</c:v>
                </c:pt>
                <c:pt idx="272">
                  <c:v>572</c:v>
                </c:pt>
                <c:pt idx="273">
                  <c:v>573</c:v>
                </c:pt>
                <c:pt idx="274">
                  <c:v>574</c:v>
                </c:pt>
                <c:pt idx="275">
                  <c:v>575</c:v>
                </c:pt>
                <c:pt idx="276">
                  <c:v>576</c:v>
                </c:pt>
                <c:pt idx="277">
                  <c:v>577</c:v>
                </c:pt>
                <c:pt idx="278">
                  <c:v>578</c:v>
                </c:pt>
                <c:pt idx="279">
                  <c:v>579</c:v>
                </c:pt>
                <c:pt idx="280">
                  <c:v>580</c:v>
                </c:pt>
                <c:pt idx="281">
                  <c:v>581</c:v>
                </c:pt>
                <c:pt idx="282">
                  <c:v>582</c:v>
                </c:pt>
                <c:pt idx="283">
                  <c:v>583</c:v>
                </c:pt>
                <c:pt idx="284">
                  <c:v>584</c:v>
                </c:pt>
                <c:pt idx="285">
                  <c:v>585</c:v>
                </c:pt>
                <c:pt idx="286">
                  <c:v>586</c:v>
                </c:pt>
                <c:pt idx="287">
                  <c:v>587</c:v>
                </c:pt>
                <c:pt idx="288">
                  <c:v>588</c:v>
                </c:pt>
                <c:pt idx="289">
                  <c:v>589</c:v>
                </c:pt>
                <c:pt idx="290">
                  <c:v>590</c:v>
                </c:pt>
                <c:pt idx="291">
                  <c:v>591</c:v>
                </c:pt>
                <c:pt idx="292">
                  <c:v>592</c:v>
                </c:pt>
                <c:pt idx="293">
                  <c:v>593</c:v>
                </c:pt>
                <c:pt idx="294">
                  <c:v>594</c:v>
                </c:pt>
                <c:pt idx="295">
                  <c:v>595</c:v>
                </c:pt>
                <c:pt idx="296">
                  <c:v>596</c:v>
                </c:pt>
                <c:pt idx="297">
                  <c:v>597</c:v>
                </c:pt>
                <c:pt idx="298">
                  <c:v>598</c:v>
                </c:pt>
                <c:pt idx="299">
                  <c:v>599</c:v>
                </c:pt>
                <c:pt idx="300">
                  <c:v>600</c:v>
                </c:pt>
                <c:pt idx="301">
                  <c:v>601</c:v>
                </c:pt>
                <c:pt idx="302">
                  <c:v>602</c:v>
                </c:pt>
                <c:pt idx="303">
                  <c:v>603</c:v>
                </c:pt>
                <c:pt idx="304">
                  <c:v>604</c:v>
                </c:pt>
                <c:pt idx="305">
                  <c:v>605</c:v>
                </c:pt>
                <c:pt idx="306">
                  <c:v>606</c:v>
                </c:pt>
                <c:pt idx="307">
                  <c:v>607</c:v>
                </c:pt>
                <c:pt idx="308">
                  <c:v>608</c:v>
                </c:pt>
                <c:pt idx="309">
                  <c:v>609</c:v>
                </c:pt>
                <c:pt idx="310">
                  <c:v>610</c:v>
                </c:pt>
                <c:pt idx="311">
                  <c:v>611</c:v>
                </c:pt>
                <c:pt idx="312">
                  <c:v>612</c:v>
                </c:pt>
                <c:pt idx="313">
                  <c:v>613</c:v>
                </c:pt>
                <c:pt idx="314">
                  <c:v>614</c:v>
                </c:pt>
                <c:pt idx="315">
                  <c:v>615</c:v>
                </c:pt>
                <c:pt idx="316">
                  <c:v>616</c:v>
                </c:pt>
                <c:pt idx="317">
                  <c:v>617</c:v>
                </c:pt>
                <c:pt idx="318">
                  <c:v>618</c:v>
                </c:pt>
                <c:pt idx="319">
                  <c:v>619</c:v>
                </c:pt>
                <c:pt idx="320">
                  <c:v>620</c:v>
                </c:pt>
                <c:pt idx="321">
                  <c:v>621</c:v>
                </c:pt>
                <c:pt idx="322">
                  <c:v>622</c:v>
                </c:pt>
                <c:pt idx="323">
                  <c:v>623</c:v>
                </c:pt>
                <c:pt idx="324">
                  <c:v>624</c:v>
                </c:pt>
                <c:pt idx="325">
                  <c:v>625</c:v>
                </c:pt>
                <c:pt idx="326">
                  <c:v>626</c:v>
                </c:pt>
                <c:pt idx="327">
                  <c:v>627</c:v>
                </c:pt>
                <c:pt idx="328">
                  <c:v>628</c:v>
                </c:pt>
                <c:pt idx="329">
                  <c:v>629</c:v>
                </c:pt>
                <c:pt idx="330">
                  <c:v>630</c:v>
                </c:pt>
                <c:pt idx="331">
                  <c:v>631</c:v>
                </c:pt>
                <c:pt idx="332">
                  <c:v>632</c:v>
                </c:pt>
                <c:pt idx="333">
                  <c:v>633</c:v>
                </c:pt>
                <c:pt idx="334">
                  <c:v>634</c:v>
                </c:pt>
                <c:pt idx="335">
                  <c:v>635</c:v>
                </c:pt>
                <c:pt idx="336">
                  <c:v>636</c:v>
                </c:pt>
                <c:pt idx="337">
                  <c:v>637</c:v>
                </c:pt>
                <c:pt idx="338">
                  <c:v>638</c:v>
                </c:pt>
                <c:pt idx="339">
                  <c:v>639</c:v>
                </c:pt>
                <c:pt idx="340">
                  <c:v>640</c:v>
                </c:pt>
                <c:pt idx="341">
                  <c:v>641</c:v>
                </c:pt>
                <c:pt idx="342">
                  <c:v>642</c:v>
                </c:pt>
                <c:pt idx="343">
                  <c:v>643</c:v>
                </c:pt>
                <c:pt idx="344">
                  <c:v>644</c:v>
                </c:pt>
                <c:pt idx="345">
                  <c:v>645</c:v>
                </c:pt>
                <c:pt idx="346">
                  <c:v>646</c:v>
                </c:pt>
                <c:pt idx="347">
                  <c:v>647</c:v>
                </c:pt>
                <c:pt idx="348">
                  <c:v>648</c:v>
                </c:pt>
                <c:pt idx="349">
                  <c:v>649</c:v>
                </c:pt>
                <c:pt idx="350">
                  <c:v>650</c:v>
                </c:pt>
                <c:pt idx="351">
                  <c:v>651</c:v>
                </c:pt>
                <c:pt idx="352">
                  <c:v>652</c:v>
                </c:pt>
                <c:pt idx="353">
                  <c:v>653</c:v>
                </c:pt>
                <c:pt idx="354">
                  <c:v>654</c:v>
                </c:pt>
                <c:pt idx="355">
                  <c:v>655</c:v>
                </c:pt>
                <c:pt idx="356">
                  <c:v>656</c:v>
                </c:pt>
                <c:pt idx="357">
                  <c:v>657</c:v>
                </c:pt>
                <c:pt idx="358">
                  <c:v>658</c:v>
                </c:pt>
                <c:pt idx="359">
                  <c:v>659</c:v>
                </c:pt>
                <c:pt idx="360">
                  <c:v>660</c:v>
                </c:pt>
                <c:pt idx="361">
                  <c:v>661</c:v>
                </c:pt>
                <c:pt idx="362">
                  <c:v>662</c:v>
                </c:pt>
                <c:pt idx="363">
                  <c:v>663</c:v>
                </c:pt>
                <c:pt idx="364">
                  <c:v>664</c:v>
                </c:pt>
                <c:pt idx="365">
                  <c:v>665</c:v>
                </c:pt>
                <c:pt idx="366">
                  <c:v>666</c:v>
                </c:pt>
                <c:pt idx="367">
                  <c:v>667</c:v>
                </c:pt>
                <c:pt idx="368">
                  <c:v>668</c:v>
                </c:pt>
                <c:pt idx="369">
                  <c:v>669</c:v>
                </c:pt>
                <c:pt idx="370">
                  <c:v>670</c:v>
                </c:pt>
                <c:pt idx="371">
                  <c:v>671</c:v>
                </c:pt>
                <c:pt idx="372">
                  <c:v>672</c:v>
                </c:pt>
                <c:pt idx="373">
                  <c:v>673</c:v>
                </c:pt>
                <c:pt idx="374">
                  <c:v>674</c:v>
                </c:pt>
                <c:pt idx="375">
                  <c:v>675</c:v>
                </c:pt>
                <c:pt idx="376">
                  <c:v>676</c:v>
                </c:pt>
                <c:pt idx="377">
                  <c:v>677</c:v>
                </c:pt>
                <c:pt idx="378">
                  <c:v>678</c:v>
                </c:pt>
                <c:pt idx="379">
                  <c:v>679</c:v>
                </c:pt>
                <c:pt idx="380">
                  <c:v>680</c:v>
                </c:pt>
                <c:pt idx="381">
                  <c:v>681</c:v>
                </c:pt>
                <c:pt idx="382">
                  <c:v>682</c:v>
                </c:pt>
                <c:pt idx="383">
                  <c:v>683</c:v>
                </c:pt>
                <c:pt idx="384">
                  <c:v>684</c:v>
                </c:pt>
                <c:pt idx="385">
                  <c:v>685</c:v>
                </c:pt>
                <c:pt idx="386">
                  <c:v>686</c:v>
                </c:pt>
                <c:pt idx="387">
                  <c:v>687</c:v>
                </c:pt>
                <c:pt idx="388">
                  <c:v>688</c:v>
                </c:pt>
                <c:pt idx="389">
                  <c:v>689</c:v>
                </c:pt>
                <c:pt idx="390">
                  <c:v>690</c:v>
                </c:pt>
                <c:pt idx="391">
                  <c:v>691</c:v>
                </c:pt>
                <c:pt idx="392">
                  <c:v>692</c:v>
                </c:pt>
                <c:pt idx="393">
                  <c:v>693</c:v>
                </c:pt>
                <c:pt idx="394">
                  <c:v>694</c:v>
                </c:pt>
                <c:pt idx="395">
                  <c:v>695</c:v>
                </c:pt>
                <c:pt idx="396">
                  <c:v>696</c:v>
                </c:pt>
                <c:pt idx="397">
                  <c:v>697</c:v>
                </c:pt>
                <c:pt idx="398">
                  <c:v>698</c:v>
                </c:pt>
                <c:pt idx="399">
                  <c:v>699</c:v>
                </c:pt>
                <c:pt idx="400">
                  <c:v>700</c:v>
                </c:pt>
                <c:pt idx="401">
                  <c:v>701</c:v>
                </c:pt>
                <c:pt idx="402">
                  <c:v>702</c:v>
                </c:pt>
                <c:pt idx="403">
                  <c:v>703</c:v>
                </c:pt>
                <c:pt idx="404">
                  <c:v>704</c:v>
                </c:pt>
                <c:pt idx="405">
                  <c:v>705</c:v>
                </c:pt>
                <c:pt idx="406">
                  <c:v>706</c:v>
                </c:pt>
                <c:pt idx="407">
                  <c:v>707</c:v>
                </c:pt>
                <c:pt idx="408">
                  <c:v>708</c:v>
                </c:pt>
                <c:pt idx="409">
                  <c:v>709</c:v>
                </c:pt>
                <c:pt idx="410">
                  <c:v>710</c:v>
                </c:pt>
                <c:pt idx="411">
                  <c:v>711</c:v>
                </c:pt>
                <c:pt idx="412">
                  <c:v>712</c:v>
                </c:pt>
                <c:pt idx="413">
                  <c:v>713</c:v>
                </c:pt>
                <c:pt idx="414">
                  <c:v>714</c:v>
                </c:pt>
                <c:pt idx="415">
                  <c:v>715</c:v>
                </c:pt>
                <c:pt idx="416">
                  <c:v>716</c:v>
                </c:pt>
                <c:pt idx="417">
                  <c:v>717</c:v>
                </c:pt>
                <c:pt idx="418">
                  <c:v>718</c:v>
                </c:pt>
                <c:pt idx="419">
                  <c:v>719</c:v>
                </c:pt>
                <c:pt idx="420">
                  <c:v>720</c:v>
                </c:pt>
                <c:pt idx="421">
                  <c:v>721</c:v>
                </c:pt>
                <c:pt idx="422">
                  <c:v>722</c:v>
                </c:pt>
                <c:pt idx="423">
                  <c:v>723</c:v>
                </c:pt>
                <c:pt idx="424">
                  <c:v>724</c:v>
                </c:pt>
                <c:pt idx="425">
                  <c:v>725</c:v>
                </c:pt>
                <c:pt idx="426">
                  <c:v>726</c:v>
                </c:pt>
                <c:pt idx="427">
                  <c:v>727</c:v>
                </c:pt>
                <c:pt idx="428">
                  <c:v>728</c:v>
                </c:pt>
                <c:pt idx="429">
                  <c:v>729</c:v>
                </c:pt>
                <c:pt idx="430">
                  <c:v>730</c:v>
                </c:pt>
                <c:pt idx="431">
                  <c:v>731</c:v>
                </c:pt>
                <c:pt idx="432">
                  <c:v>732</c:v>
                </c:pt>
                <c:pt idx="433">
                  <c:v>733</c:v>
                </c:pt>
                <c:pt idx="434">
                  <c:v>734</c:v>
                </c:pt>
                <c:pt idx="435">
                  <c:v>735</c:v>
                </c:pt>
                <c:pt idx="436">
                  <c:v>736</c:v>
                </c:pt>
                <c:pt idx="437">
                  <c:v>737</c:v>
                </c:pt>
                <c:pt idx="438">
                  <c:v>738</c:v>
                </c:pt>
                <c:pt idx="439">
                  <c:v>739</c:v>
                </c:pt>
                <c:pt idx="440">
                  <c:v>740</c:v>
                </c:pt>
                <c:pt idx="441">
                  <c:v>741</c:v>
                </c:pt>
                <c:pt idx="442">
                  <c:v>742</c:v>
                </c:pt>
                <c:pt idx="443">
                  <c:v>743</c:v>
                </c:pt>
                <c:pt idx="444">
                  <c:v>744</c:v>
                </c:pt>
                <c:pt idx="445">
                  <c:v>745</c:v>
                </c:pt>
                <c:pt idx="446">
                  <c:v>746</c:v>
                </c:pt>
                <c:pt idx="447">
                  <c:v>747</c:v>
                </c:pt>
                <c:pt idx="448">
                  <c:v>748</c:v>
                </c:pt>
                <c:pt idx="449">
                  <c:v>749</c:v>
                </c:pt>
                <c:pt idx="450">
                  <c:v>750</c:v>
                </c:pt>
                <c:pt idx="451">
                  <c:v>751</c:v>
                </c:pt>
                <c:pt idx="452">
                  <c:v>752</c:v>
                </c:pt>
                <c:pt idx="453">
                  <c:v>753</c:v>
                </c:pt>
                <c:pt idx="454">
                  <c:v>754</c:v>
                </c:pt>
                <c:pt idx="455">
                  <c:v>755</c:v>
                </c:pt>
                <c:pt idx="456">
                  <c:v>756</c:v>
                </c:pt>
                <c:pt idx="457">
                  <c:v>757</c:v>
                </c:pt>
                <c:pt idx="458">
                  <c:v>758</c:v>
                </c:pt>
                <c:pt idx="459">
                  <c:v>759</c:v>
                </c:pt>
                <c:pt idx="460">
                  <c:v>760</c:v>
                </c:pt>
                <c:pt idx="461">
                  <c:v>761</c:v>
                </c:pt>
                <c:pt idx="462">
                  <c:v>762</c:v>
                </c:pt>
                <c:pt idx="463">
                  <c:v>763</c:v>
                </c:pt>
                <c:pt idx="464">
                  <c:v>764</c:v>
                </c:pt>
                <c:pt idx="465">
                  <c:v>765</c:v>
                </c:pt>
                <c:pt idx="466">
                  <c:v>766</c:v>
                </c:pt>
                <c:pt idx="467">
                  <c:v>767</c:v>
                </c:pt>
                <c:pt idx="468">
                  <c:v>768</c:v>
                </c:pt>
                <c:pt idx="469">
                  <c:v>769</c:v>
                </c:pt>
                <c:pt idx="470">
                  <c:v>770</c:v>
                </c:pt>
                <c:pt idx="471">
                  <c:v>771</c:v>
                </c:pt>
                <c:pt idx="472">
                  <c:v>772</c:v>
                </c:pt>
                <c:pt idx="473">
                  <c:v>773</c:v>
                </c:pt>
                <c:pt idx="474">
                  <c:v>774</c:v>
                </c:pt>
                <c:pt idx="475">
                  <c:v>775</c:v>
                </c:pt>
                <c:pt idx="476">
                  <c:v>776</c:v>
                </c:pt>
                <c:pt idx="477">
                  <c:v>777</c:v>
                </c:pt>
                <c:pt idx="478">
                  <c:v>778</c:v>
                </c:pt>
                <c:pt idx="479">
                  <c:v>779</c:v>
                </c:pt>
                <c:pt idx="480">
                  <c:v>780</c:v>
                </c:pt>
                <c:pt idx="481">
                  <c:v>781</c:v>
                </c:pt>
                <c:pt idx="482">
                  <c:v>782</c:v>
                </c:pt>
                <c:pt idx="483">
                  <c:v>783</c:v>
                </c:pt>
                <c:pt idx="484">
                  <c:v>784</c:v>
                </c:pt>
                <c:pt idx="485">
                  <c:v>785</c:v>
                </c:pt>
                <c:pt idx="486">
                  <c:v>786</c:v>
                </c:pt>
                <c:pt idx="487">
                  <c:v>787</c:v>
                </c:pt>
                <c:pt idx="488">
                  <c:v>788</c:v>
                </c:pt>
                <c:pt idx="489">
                  <c:v>789</c:v>
                </c:pt>
                <c:pt idx="490">
                  <c:v>790</c:v>
                </c:pt>
                <c:pt idx="491">
                  <c:v>791</c:v>
                </c:pt>
                <c:pt idx="492">
                  <c:v>792</c:v>
                </c:pt>
                <c:pt idx="493">
                  <c:v>793</c:v>
                </c:pt>
                <c:pt idx="494">
                  <c:v>794</c:v>
                </c:pt>
                <c:pt idx="495">
                  <c:v>795</c:v>
                </c:pt>
                <c:pt idx="496">
                  <c:v>796</c:v>
                </c:pt>
                <c:pt idx="497">
                  <c:v>797</c:v>
                </c:pt>
                <c:pt idx="498">
                  <c:v>798</c:v>
                </c:pt>
                <c:pt idx="499">
                  <c:v>799</c:v>
                </c:pt>
                <c:pt idx="500">
                  <c:v>800</c:v>
                </c:pt>
                <c:pt idx="501">
                  <c:v>801</c:v>
                </c:pt>
                <c:pt idx="502">
                  <c:v>802</c:v>
                </c:pt>
                <c:pt idx="503">
                  <c:v>803</c:v>
                </c:pt>
                <c:pt idx="504">
                  <c:v>804</c:v>
                </c:pt>
                <c:pt idx="505">
                  <c:v>805</c:v>
                </c:pt>
                <c:pt idx="506">
                  <c:v>806</c:v>
                </c:pt>
                <c:pt idx="507">
                  <c:v>807</c:v>
                </c:pt>
                <c:pt idx="508">
                  <c:v>808</c:v>
                </c:pt>
                <c:pt idx="509">
                  <c:v>809</c:v>
                </c:pt>
                <c:pt idx="510">
                  <c:v>810</c:v>
                </c:pt>
                <c:pt idx="511">
                  <c:v>811</c:v>
                </c:pt>
                <c:pt idx="512">
                  <c:v>812</c:v>
                </c:pt>
                <c:pt idx="513">
                  <c:v>813</c:v>
                </c:pt>
                <c:pt idx="514">
                  <c:v>814</c:v>
                </c:pt>
                <c:pt idx="515">
                  <c:v>815</c:v>
                </c:pt>
                <c:pt idx="516">
                  <c:v>816</c:v>
                </c:pt>
                <c:pt idx="517">
                  <c:v>817</c:v>
                </c:pt>
                <c:pt idx="518">
                  <c:v>818</c:v>
                </c:pt>
                <c:pt idx="519">
                  <c:v>819</c:v>
                </c:pt>
                <c:pt idx="520">
                  <c:v>820</c:v>
                </c:pt>
                <c:pt idx="521">
                  <c:v>821</c:v>
                </c:pt>
                <c:pt idx="522">
                  <c:v>822</c:v>
                </c:pt>
                <c:pt idx="523">
                  <c:v>823</c:v>
                </c:pt>
                <c:pt idx="524">
                  <c:v>824</c:v>
                </c:pt>
                <c:pt idx="525">
                  <c:v>825</c:v>
                </c:pt>
                <c:pt idx="526">
                  <c:v>826</c:v>
                </c:pt>
                <c:pt idx="527">
                  <c:v>827</c:v>
                </c:pt>
                <c:pt idx="528">
                  <c:v>828</c:v>
                </c:pt>
                <c:pt idx="529">
                  <c:v>829</c:v>
                </c:pt>
                <c:pt idx="530">
                  <c:v>830</c:v>
                </c:pt>
                <c:pt idx="531">
                  <c:v>831</c:v>
                </c:pt>
                <c:pt idx="532">
                  <c:v>832</c:v>
                </c:pt>
                <c:pt idx="533">
                  <c:v>833</c:v>
                </c:pt>
                <c:pt idx="534">
                  <c:v>834</c:v>
                </c:pt>
                <c:pt idx="535">
                  <c:v>835</c:v>
                </c:pt>
                <c:pt idx="536">
                  <c:v>836</c:v>
                </c:pt>
                <c:pt idx="537">
                  <c:v>837</c:v>
                </c:pt>
                <c:pt idx="538">
                  <c:v>838</c:v>
                </c:pt>
                <c:pt idx="539">
                  <c:v>839</c:v>
                </c:pt>
                <c:pt idx="540">
                  <c:v>840</c:v>
                </c:pt>
                <c:pt idx="541">
                  <c:v>841</c:v>
                </c:pt>
                <c:pt idx="542">
                  <c:v>842</c:v>
                </c:pt>
                <c:pt idx="543">
                  <c:v>843</c:v>
                </c:pt>
                <c:pt idx="544">
                  <c:v>844</c:v>
                </c:pt>
                <c:pt idx="545">
                  <c:v>845</c:v>
                </c:pt>
                <c:pt idx="546">
                  <c:v>846</c:v>
                </c:pt>
                <c:pt idx="547">
                  <c:v>847</c:v>
                </c:pt>
                <c:pt idx="548">
                  <c:v>848</c:v>
                </c:pt>
                <c:pt idx="549">
                  <c:v>849</c:v>
                </c:pt>
                <c:pt idx="550">
                  <c:v>850</c:v>
                </c:pt>
                <c:pt idx="551">
                  <c:v>851</c:v>
                </c:pt>
                <c:pt idx="552">
                  <c:v>852</c:v>
                </c:pt>
                <c:pt idx="553">
                  <c:v>853</c:v>
                </c:pt>
                <c:pt idx="554">
                  <c:v>854</c:v>
                </c:pt>
                <c:pt idx="555">
                  <c:v>855</c:v>
                </c:pt>
                <c:pt idx="556">
                  <c:v>856</c:v>
                </c:pt>
                <c:pt idx="557">
                  <c:v>857</c:v>
                </c:pt>
                <c:pt idx="558">
                  <c:v>858</c:v>
                </c:pt>
                <c:pt idx="559">
                  <c:v>859</c:v>
                </c:pt>
                <c:pt idx="560">
                  <c:v>860</c:v>
                </c:pt>
                <c:pt idx="561">
                  <c:v>861</c:v>
                </c:pt>
                <c:pt idx="562">
                  <c:v>862</c:v>
                </c:pt>
                <c:pt idx="563">
                  <c:v>863</c:v>
                </c:pt>
                <c:pt idx="564">
                  <c:v>864</c:v>
                </c:pt>
                <c:pt idx="565">
                  <c:v>865</c:v>
                </c:pt>
                <c:pt idx="566">
                  <c:v>866</c:v>
                </c:pt>
                <c:pt idx="567">
                  <c:v>867</c:v>
                </c:pt>
                <c:pt idx="568">
                  <c:v>868</c:v>
                </c:pt>
                <c:pt idx="569">
                  <c:v>869</c:v>
                </c:pt>
                <c:pt idx="570">
                  <c:v>870</c:v>
                </c:pt>
                <c:pt idx="571">
                  <c:v>871</c:v>
                </c:pt>
                <c:pt idx="572">
                  <c:v>872</c:v>
                </c:pt>
                <c:pt idx="573">
                  <c:v>873</c:v>
                </c:pt>
                <c:pt idx="574">
                  <c:v>874</c:v>
                </c:pt>
                <c:pt idx="575">
                  <c:v>875</c:v>
                </c:pt>
                <c:pt idx="576">
                  <c:v>876</c:v>
                </c:pt>
                <c:pt idx="577">
                  <c:v>877</c:v>
                </c:pt>
                <c:pt idx="578">
                  <c:v>878</c:v>
                </c:pt>
                <c:pt idx="579">
                  <c:v>879</c:v>
                </c:pt>
                <c:pt idx="580">
                  <c:v>880</c:v>
                </c:pt>
                <c:pt idx="581">
                  <c:v>881</c:v>
                </c:pt>
                <c:pt idx="582">
                  <c:v>882</c:v>
                </c:pt>
                <c:pt idx="583">
                  <c:v>883</c:v>
                </c:pt>
                <c:pt idx="584">
                  <c:v>884</c:v>
                </c:pt>
                <c:pt idx="585">
                  <c:v>885</c:v>
                </c:pt>
                <c:pt idx="586">
                  <c:v>886</c:v>
                </c:pt>
                <c:pt idx="587">
                  <c:v>887</c:v>
                </c:pt>
                <c:pt idx="588">
                  <c:v>888</c:v>
                </c:pt>
                <c:pt idx="589">
                  <c:v>889</c:v>
                </c:pt>
                <c:pt idx="590">
                  <c:v>890</c:v>
                </c:pt>
                <c:pt idx="591">
                  <c:v>891</c:v>
                </c:pt>
                <c:pt idx="592">
                  <c:v>892</c:v>
                </c:pt>
                <c:pt idx="593">
                  <c:v>893</c:v>
                </c:pt>
                <c:pt idx="594">
                  <c:v>894</c:v>
                </c:pt>
                <c:pt idx="595">
                  <c:v>895</c:v>
                </c:pt>
                <c:pt idx="596">
                  <c:v>896</c:v>
                </c:pt>
                <c:pt idx="597">
                  <c:v>897</c:v>
                </c:pt>
                <c:pt idx="598">
                  <c:v>898</c:v>
                </c:pt>
                <c:pt idx="599">
                  <c:v>899</c:v>
                </c:pt>
                <c:pt idx="600">
                  <c:v>900</c:v>
                </c:pt>
                <c:pt idx="601">
                  <c:v>901</c:v>
                </c:pt>
                <c:pt idx="602">
                  <c:v>902</c:v>
                </c:pt>
                <c:pt idx="603">
                  <c:v>903</c:v>
                </c:pt>
                <c:pt idx="604">
                  <c:v>904</c:v>
                </c:pt>
                <c:pt idx="605">
                  <c:v>905</c:v>
                </c:pt>
                <c:pt idx="606">
                  <c:v>906</c:v>
                </c:pt>
                <c:pt idx="607">
                  <c:v>907</c:v>
                </c:pt>
                <c:pt idx="608">
                  <c:v>908</c:v>
                </c:pt>
                <c:pt idx="609">
                  <c:v>909</c:v>
                </c:pt>
                <c:pt idx="610">
                  <c:v>910</c:v>
                </c:pt>
                <c:pt idx="611">
                  <c:v>911</c:v>
                </c:pt>
                <c:pt idx="612">
                  <c:v>912</c:v>
                </c:pt>
                <c:pt idx="613">
                  <c:v>913</c:v>
                </c:pt>
                <c:pt idx="614">
                  <c:v>914</c:v>
                </c:pt>
                <c:pt idx="615">
                  <c:v>915</c:v>
                </c:pt>
                <c:pt idx="616">
                  <c:v>916</c:v>
                </c:pt>
                <c:pt idx="617">
                  <c:v>917</c:v>
                </c:pt>
                <c:pt idx="618">
                  <c:v>918</c:v>
                </c:pt>
                <c:pt idx="619">
                  <c:v>919</c:v>
                </c:pt>
                <c:pt idx="620">
                  <c:v>920</c:v>
                </c:pt>
                <c:pt idx="621">
                  <c:v>921</c:v>
                </c:pt>
                <c:pt idx="622">
                  <c:v>922</c:v>
                </c:pt>
                <c:pt idx="623">
                  <c:v>923</c:v>
                </c:pt>
                <c:pt idx="624">
                  <c:v>924</c:v>
                </c:pt>
                <c:pt idx="625">
                  <c:v>925</c:v>
                </c:pt>
                <c:pt idx="626">
                  <c:v>926</c:v>
                </c:pt>
                <c:pt idx="627">
                  <c:v>927</c:v>
                </c:pt>
                <c:pt idx="628">
                  <c:v>928</c:v>
                </c:pt>
                <c:pt idx="629">
                  <c:v>929</c:v>
                </c:pt>
                <c:pt idx="630">
                  <c:v>930</c:v>
                </c:pt>
                <c:pt idx="631">
                  <c:v>931</c:v>
                </c:pt>
                <c:pt idx="632">
                  <c:v>932</c:v>
                </c:pt>
                <c:pt idx="633">
                  <c:v>933</c:v>
                </c:pt>
                <c:pt idx="634">
                  <c:v>934</c:v>
                </c:pt>
                <c:pt idx="635">
                  <c:v>935</c:v>
                </c:pt>
                <c:pt idx="636">
                  <c:v>936</c:v>
                </c:pt>
                <c:pt idx="637">
                  <c:v>937</c:v>
                </c:pt>
                <c:pt idx="638">
                  <c:v>938</c:v>
                </c:pt>
                <c:pt idx="639">
                  <c:v>939</c:v>
                </c:pt>
                <c:pt idx="640">
                  <c:v>940</c:v>
                </c:pt>
                <c:pt idx="641">
                  <c:v>941</c:v>
                </c:pt>
                <c:pt idx="642">
                  <c:v>942</c:v>
                </c:pt>
                <c:pt idx="643">
                  <c:v>943</c:v>
                </c:pt>
                <c:pt idx="644">
                  <c:v>944</c:v>
                </c:pt>
                <c:pt idx="645">
                  <c:v>945</c:v>
                </c:pt>
                <c:pt idx="646">
                  <c:v>946</c:v>
                </c:pt>
                <c:pt idx="647">
                  <c:v>947</c:v>
                </c:pt>
                <c:pt idx="648">
                  <c:v>948</c:v>
                </c:pt>
                <c:pt idx="649">
                  <c:v>949</c:v>
                </c:pt>
                <c:pt idx="650">
                  <c:v>950</c:v>
                </c:pt>
                <c:pt idx="651">
                  <c:v>951</c:v>
                </c:pt>
                <c:pt idx="652">
                  <c:v>952</c:v>
                </c:pt>
                <c:pt idx="653">
                  <c:v>953</c:v>
                </c:pt>
                <c:pt idx="654">
                  <c:v>954</c:v>
                </c:pt>
                <c:pt idx="655">
                  <c:v>955</c:v>
                </c:pt>
                <c:pt idx="656">
                  <c:v>956</c:v>
                </c:pt>
                <c:pt idx="657">
                  <c:v>957</c:v>
                </c:pt>
                <c:pt idx="658">
                  <c:v>958</c:v>
                </c:pt>
                <c:pt idx="659">
                  <c:v>959</c:v>
                </c:pt>
                <c:pt idx="660">
                  <c:v>960</c:v>
                </c:pt>
                <c:pt idx="661">
                  <c:v>961</c:v>
                </c:pt>
                <c:pt idx="662">
                  <c:v>962</c:v>
                </c:pt>
                <c:pt idx="663">
                  <c:v>963</c:v>
                </c:pt>
                <c:pt idx="664">
                  <c:v>964</c:v>
                </c:pt>
                <c:pt idx="665">
                  <c:v>965</c:v>
                </c:pt>
                <c:pt idx="666">
                  <c:v>966</c:v>
                </c:pt>
                <c:pt idx="667">
                  <c:v>967</c:v>
                </c:pt>
                <c:pt idx="668">
                  <c:v>968</c:v>
                </c:pt>
                <c:pt idx="669">
                  <c:v>969</c:v>
                </c:pt>
                <c:pt idx="670">
                  <c:v>970</c:v>
                </c:pt>
                <c:pt idx="671">
                  <c:v>971</c:v>
                </c:pt>
                <c:pt idx="672">
                  <c:v>972</c:v>
                </c:pt>
                <c:pt idx="673">
                  <c:v>973</c:v>
                </c:pt>
                <c:pt idx="674">
                  <c:v>974</c:v>
                </c:pt>
                <c:pt idx="675">
                  <c:v>975</c:v>
                </c:pt>
                <c:pt idx="676">
                  <c:v>976</c:v>
                </c:pt>
                <c:pt idx="677">
                  <c:v>977</c:v>
                </c:pt>
                <c:pt idx="678">
                  <c:v>978</c:v>
                </c:pt>
                <c:pt idx="679">
                  <c:v>979</c:v>
                </c:pt>
                <c:pt idx="680">
                  <c:v>980</c:v>
                </c:pt>
                <c:pt idx="681">
                  <c:v>981</c:v>
                </c:pt>
                <c:pt idx="682">
                  <c:v>982</c:v>
                </c:pt>
                <c:pt idx="683">
                  <c:v>983</c:v>
                </c:pt>
                <c:pt idx="684">
                  <c:v>984</c:v>
                </c:pt>
                <c:pt idx="685">
                  <c:v>985</c:v>
                </c:pt>
                <c:pt idx="686">
                  <c:v>986</c:v>
                </c:pt>
                <c:pt idx="687">
                  <c:v>987</c:v>
                </c:pt>
                <c:pt idx="688">
                  <c:v>988</c:v>
                </c:pt>
                <c:pt idx="689">
                  <c:v>989</c:v>
                </c:pt>
                <c:pt idx="690">
                  <c:v>990</c:v>
                </c:pt>
                <c:pt idx="691">
                  <c:v>991</c:v>
                </c:pt>
                <c:pt idx="692">
                  <c:v>992</c:v>
                </c:pt>
                <c:pt idx="693">
                  <c:v>993</c:v>
                </c:pt>
                <c:pt idx="694">
                  <c:v>994</c:v>
                </c:pt>
                <c:pt idx="695">
                  <c:v>995</c:v>
                </c:pt>
                <c:pt idx="696">
                  <c:v>996</c:v>
                </c:pt>
                <c:pt idx="697">
                  <c:v>997</c:v>
                </c:pt>
                <c:pt idx="698">
                  <c:v>998</c:v>
                </c:pt>
                <c:pt idx="699">
                  <c:v>999</c:v>
                </c:pt>
                <c:pt idx="700">
                  <c:v>1000</c:v>
                </c:pt>
              </c:numCache>
            </c:numRef>
          </c:xVal>
          <c:yVal>
            <c:numRef>
              <c:f>'AJSi06-16'!$F$2:$F$702</c:f>
              <c:numCache>
                <c:formatCode>General</c:formatCode>
                <c:ptCount val="701"/>
                <c:pt idx="0">
                  <c:v>11.914099999999999</c:v>
                </c:pt>
                <c:pt idx="1">
                  <c:v>12.534000000000001</c:v>
                </c:pt>
                <c:pt idx="2">
                  <c:v>13.1821</c:v>
                </c:pt>
                <c:pt idx="3">
                  <c:v>13.8596</c:v>
                </c:pt>
                <c:pt idx="4">
                  <c:v>14.567500000000001</c:v>
                </c:pt>
                <c:pt idx="5">
                  <c:v>15.306800000000001</c:v>
                </c:pt>
                <c:pt idx="6">
                  <c:v>16.061299999999999</c:v>
                </c:pt>
                <c:pt idx="7">
                  <c:v>16.8492</c:v>
                </c:pt>
                <c:pt idx="8">
                  <c:v>17.671700000000001</c:v>
                </c:pt>
                <c:pt idx="9">
                  <c:v>18.5303</c:v>
                </c:pt>
                <c:pt idx="10">
                  <c:v>19.426300000000001</c:v>
                </c:pt>
                <c:pt idx="11">
                  <c:v>20.334800000000001</c:v>
                </c:pt>
                <c:pt idx="12">
                  <c:v>21.282399999999999</c:v>
                </c:pt>
                <c:pt idx="13">
                  <c:v>22.271000000000001</c:v>
                </c:pt>
                <c:pt idx="14">
                  <c:v>23.302</c:v>
                </c:pt>
                <c:pt idx="15">
                  <c:v>24.377400000000002</c:v>
                </c:pt>
                <c:pt idx="16">
                  <c:v>25.450700000000001</c:v>
                </c:pt>
                <c:pt idx="17">
                  <c:v>26.569299999999998</c:v>
                </c:pt>
                <c:pt idx="18">
                  <c:v>27.735099999999999</c:v>
                </c:pt>
                <c:pt idx="19">
                  <c:v>28.950399999999998</c:v>
                </c:pt>
                <c:pt idx="20">
                  <c:v>30.217199999999998</c:v>
                </c:pt>
                <c:pt idx="21">
                  <c:v>31.458400000000001</c:v>
                </c:pt>
                <c:pt idx="22">
                  <c:v>32.750399999999999</c:v>
                </c:pt>
                <c:pt idx="23">
                  <c:v>34.095500000000001</c:v>
                </c:pt>
                <c:pt idx="24">
                  <c:v>35.496099999999998</c:v>
                </c:pt>
                <c:pt idx="25">
                  <c:v>36.954700000000003</c:v>
                </c:pt>
                <c:pt idx="26">
                  <c:v>38.356299999999997</c:v>
                </c:pt>
                <c:pt idx="27">
                  <c:v>39.8123</c:v>
                </c:pt>
                <c:pt idx="28">
                  <c:v>41.325000000000003</c:v>
                </c:pt>
                <c:pt idx="29">
                  <c:v>42.896700000000003</c:v>
                </c:pt>
                <c:pt idx="30">
                  <c:v>44.530099999999997</c:v>
                </c:pt>
                <c:pt idx="31">
                  <c:v>46.0687</c:v>
                </c:pt>
                <c:pt idx="32">
                  <c:v>47.6614</c:v>
                </c:pt>
                <c:pt idx="33">
                  <c:v>49.310099999999998</c:v>
                </c:pt>
                <c:pt idx="34">
                  <c:v>51.016599999999997</c:v>
                </c:pt>
                <c:pt idx="35">
                  <c:v>52.782899999999998</c:v>
                </c:pt>
                <c:pt idx="36">
                  <c:v>54.411000000000001</c:v>
                </c:pt>
                <c:pt idx="37">
                  <c:v>56.0869</c:v>
                </c:pt>
                <c:pt idx="38">
                  <c:v>57.811599999999999</c:v>
                </c:pt>
                <c:pt idx="39">
                  <c:v>59.585999999999999</c:v>
                </c:pt>
                <c:pt idx="40">
                  <c:v>61.410800000000002</c:v>
                </c:pt>
                <c:pt idx="41">
                  <c:v>63.0501</c:v>
                </c:pt>
                <c:pt idx="42">
                  <c:v>64.7239</c:v>
                </c:pt>
                <c:pt idx="43">
                  <c:v>66.431899999999999</c:v>
                </c:pt>
                <c:pt idx="44">
                  <c:v>68.173599999999979</c:v>
                </c:pt>
                <c:pt idx="45">
                  <c:v>69.948300000000003</c:v>
                </c:pt>
                <c:pt idx="46">
                  <c:v>71.4893</c:v>
                </c:pt>
                <c:pt idx="47">
                  <c:v>73.045199999999994</c:v>
                </c:pt>
                <c:pt idx="48">
                  <c:v>74.614400000000003</c:v>
                </c:pt>
                <c:pt idx="49">
                  <c:v>76.1952</c:v>
                </c:pt>
                <c:pt idx="50">
                  <c:v>77.785700000000006</c:v>
                </c:pt>
                <c:pt idx="51">
                  <c:v>79.107399999999998</c:v>
                </c:pt>
                <c:pt idx="52">
                  <c:v>80.419399999999996</c:v>
                </c:pt>
                <c:pt idx="53">
                  <c:v>81.719300000000004</c:v>
                </c:pt>
                <c:pt idx="54">
                  <c:v>83.0047</c:v>
                </c:pt>
                <c:pt idx="55">
                  <c:v>84.273300000000006</c:v>
                </c:pt>
                <c:pt idx="56">
                  <c:v>85.285300000000007</c:v>
                </c:pt>
                <c:pt idx="57">
                  <c:v>86.255200000000002</c:v>
                </c:pt>
                <c:pt idx="58">
                  <c:v>87.180799999999977</c:v>
                </c:pt>
                <c:pt idx="59">
                  <c:v>88.060400000000001</c:v>
                </c:pt>
                <c:pt idx="60">
                  <c:v>88.892300000000006</c:v>
                </c:pt>
                <c:pt idx="61">
                  <c:v>89.545199999999994</c:v>
                </c:pt>
                <c:pt idx="62">
                  <c:v>90.123299999999986</c:v>
                </c:pt>
                <c:pt idx="63">
                  <c:v>90.627099999999999</c:v>
                </c:pt>
                <c:pt idx="64">
                  <c:v>91.057699999999997</c:v>
                </c:pt>
                <c:pt idx="65">
                  <c:v>91.416300000000007</c:v>
                </c:pt>
                <c:pt idx="66">
                  <c:v>91.720299999999995</c:v>
                </c:pt>
                <c:pt idx="67">
                  <c:v>91.948599999999999</c:v>
                </c:pt>
                <c:pt idx="68">
                  <c:v>92.103099999999998</c:v>
                </c:pt>
                <c:pt idx="69">
                  <c:v>92.186099999999996</c:v>
                </c:pt>
                <c:pt idx="70">
                  <c:v>92.200100000000006</c:v>
                </c:pt>
                <c:pt idx="71">
                  <c:v>92.269800000000004</c:v>
                </c:pt>
                <c:pt idx="72">
                  <c:v>92.295000000000002</c:v>
                </c:pt>
                <c:pt idx="73">
                  <c:v>92.276200000000003</c:v>
                </c:pt>
                <c:pt idx="74">
                  <c:v>92.214100000000002</c:v>
                </c:pt>
                <c:pt idx="75">
                  <c:v>92.109300000000005</c:v>
                </c:pt>
                <c:pt idx="76">
                  <c:v>92.065200000000004</c:v>
                </c:pt>
                <c:pt idx="77">
                  <c:v>92.009299999999996</c:v>
                </c:pt>
                <c:pt idx="78">
                  <c:v>91.941699999999997</c:v>
                </c:pt>
                <c:pt idx="79">
                  <c:v>91.862200000000001</c:v>
                </c:pt>
                <c:pt idx="80">
                  <c:v>91.770600000000002</c:v>
                </c:pt>
                <c:pt idx="81">
                  <c:v>91.68989999999998</c:v>
                </c:pt>
                <c:pt idx="82">
                  <c:v>91.612799999999979</c:v>
                </c:pt>
                <c:pt idx="83">
                  <c:v>91.539100000000005</c:v>
                </c:pt>
                <c:pt idx="84">
                  <c:v>91.468900000000005</c:v>
                </c:pt>
                <c:pt idx="85">
                  <c:v>91.402000000000001</c:v>
                </c:pt>
                <c:pt idx="86">
                  <c:v>91.338099999999997</c:v>
                </c:pt>
                <c:pt idx="87">
                  <c:v>91.279899999999998</c:v>
                </c:pt>
                <c:pt idx="88">
                  <c:v>91.227500000000006</c:v>
                </c:pt>
                <c:pt idx="89">
                  <c:v>91.180799999999977</c:v>
                </c:pt>
                <c:pt idx="90">
                  <c:v>91.13979999999998</c:v>
                </c:pt>
                <c:pt idx="91">
                  <c:v>91.0899</c:v>
                </c:pt>
                <c:pt idx="92">
                  <c:v>91.045500000000004</c:v>
                </c:pt>
                <c:pt idx="93">
                  <c:v>91.006600000000006</c:v>
                </c:pt>
                <c:pt idx="94">
                  <c:v>90.973100000000002</c:v>
                </c:pt>
                <c:pt idx="95">
                  <c:v>90.944999999999993</c:v>
                </c:pt>
                <c:pt idx="96">
                  <c:v>90.915599999999998</c:v>
                </c:pt>
                <c:pt idx="97">
                  <c:v>90.891199999999998</c:v>
                </c:pt>
                <c:pt idx="98">
                  <c:v>90.871699999999976</c:v>
                </c:pt>
                <c:pt idx="99">
                  <c:v>90.857100000000003</c:v>
                </c:pt>
                <c:pt idx="100">
                  <c:v>90.847399999999993</c:v>
                </c:pt>
                <c:pt idx="101">
                  <c:v>90.843900000000005</c:v>
                </c:pt>
                <c:pt idx="102">
                  <c:v>90.844700000000003</c:v>
                </c:pt>
                <c:pt idx="103">
                  <c:v>90.849800000000002</c:v>
                </c:pt>
                <c:pt idx="104">
                  <c:v>90.859200000000001</c:v>
                </c:pt>
                <c:pt idx="105">
                  <c:v>90.87269999999998</c:v>
                </c:pt>
                <c:pt idx="106">
                  <c:v>90.878499999999946</c:v>
                </c:pt>
                <c:pt idx="107">
                  <c:v>90.888199999999998</c:v>
                </c:pt>
                <c:pt idx="108">
                  <c:v>90.901799999999994</c:v>
                </c:pt>
                <c:pt idx="109">
                  <c:v>90.919200000000004</c:v>
                </c:pt>
                <c:pt idx="110">
                  <c:v>90.940399999999997</c:v>
                </c:pt>
                <c:pt idx="111">
                  <c:v>90.968699999999998</c:v>
                </c:pt>
                <c:pt idx="112">
                  <c:v>91.000200000000007</c:v>
                </c:pt>
                <c:pt idx="113">
                  <c:v>91.034999999999997</c:v>
                </c:pt>
                <c:pt idx="114">
                  <c:v>91.072899999999976</c:v>
                </c:pt>
                <c:pt idx="115">
                  <c:v>91.113799999999998</c:v>
                </c:pt>
                <c:pt idx="116">
                  <c:v>91.147000000000006</c:v>
                </c:pt>
                <c:pt idx="117">
                  <c:v>91.183099999999996</c:v>
                </c:pt>
                <c:pt idx="118">
                  <c:v>91.221900000000005</c:v>
                </c:pt>
                <c:pt idx="119">
                  <c:v>91.263499999999993</c:v>
                </c:pt>
                <c:pt idx="120">
                  <c:v>91.307699999999997</c:v>
                </c:pt>
                <c:pt idx="121">
                  <c:v>91.354299999999995</c:v>
                </c:pt>
                <c:pt idx="122">
                  <c:v>91.403199999999998</c:v>
                </c:pt>
                <c:pt idx="123">
                  <c:v>91.454400000000007</c:v>
                </c:pt>
                <c:pt idx="124">
                  <c:v>91.5077</c:v>
                </c:pt>
                <c:pt idx="125">
                  <c:v>91.563199999999995</c:v>
                </c:pt>
                <c:pt idx="126">
                  <c:v>91.611000000000004</c:v>
                </c:pt>
                <c:pt idx="127">
                  <c:v>91.660799999999981</c:v>
                </c:pt>
                <c:pt idx="128">
                  <c:v>91.712500000000006</c:v>
                </c:pt>
                <c:pt idx="129">
                  <c:v>91.766000000000005</c:v>
                </c:pt>
                <c:pt idx="130">
                  <c:v>91.821299999999994</c:v>
                </c:pt>
                <c:pt idx="131">
                  <c:v>91.876900000000006</c:v>
                </c:pt>
                <c:pt idx="132">
                  <c:v>91.933999999999997</c:v>
                </c:pt>
                <c:pt idx="133">
                  <c:v>91.992599999999996</c:v>
                </c:pt>
                <c:pt idx="134">
                  <c:v>92.052599999999998</c:v>
                </c:pt>
                <c:pt idx="135">
                  <c:v>92.114000000000004</c:v>
                </c:pt>
                <c:pt idx="136">
                  <c:v>92.168899999999979</c:v>
                </c:pt>
                <c:pt idx="137">
                  <c:v>92.224999999999994</c:v>
                </c:pt>
                <c:pt idx="138">
                  <c:v>92.282300000000006</c:v>
                </c:pt>
                <c:pt idx="139">
                  <c:v>92.340900000000005</c:v>
                </c:pt>
                <c:pt idx="140">
                  <c:v>92.400599999999997</c:v>
                </c:pt>
                <c:pt idx="141">
                  <c:v>92.46</c:v>
                </c:pt>
                <c:pt idx="142">
                  <c:v>92.520399999999995</c:v>
                </c:pt>
                <c:pt idx="143">
                  <c:v>92.581800000000001</c:v>
                </c:pt>
                <c:pt idx="144">
                  <c:v>92.644000000000005</c:v>
                </c:pt>
                <c:pt idx="145">
                  <c:v>92.7072</c:v>
                </c:pt>
                <c:pt idx="146">
                  <c:v>92.765199999999993</c:v>
                </c:pt>
                <c:pt idx="147">
                  <c:v>92.823999999999998</c:v>
                </c:pt>
                <c:pt idx="148">
                  <c:v>92.883600000000001</c:v>
                </c:pt>
                <c:pt idx="149">
                  <c:v>92.943899999999999</c:v>
                </c:pt>
                <c:pt idx="150">
                  <c:v>93.004900000000006</c:v>
                </c:pt>
                <c:pt idx="151">
                  <c:v>93.071600000000004</c:v>
                </c:pt>
                <c:pt idx="152">
                  <c:v>93.138799999999947</c:v>
                </c:pt>
                <c:pt idx="153">
                  <c:v>93.206400000000002</c:v>
                </c:pt>
                <c:pt idx="154">
                  <c:v>93.2744</c:v>
                </c:pt>
                <c:pt idx="155">
                  <c:v>93.342799999999997</c:v>
                </c:pt>
                <c:pt idx="156">
                  <c:v>93.407300000000006</c:v>
                </c:pt>
                <c:pt idx="157">
                  <c:v>93.472200000000001</c:v>
                </c:pt>
                <c:pt idx="158">
                  <c:v>93.537300000000002</c:v>
                </c:pt>
                <c:pt idx="159">
                  <c:v>93.602699999999984</c:v>
                </c:pt>
                <c:pt idx="160">
                  <c:v>93.668400000000005</c:v>
                </c:pt>
                <c:pt idx="161">
                  <c:v>93.730699999999999</c:v>
                </c:pt>
                <c:pt idx="162">
                  <c:v>93.793199999999999</c:v>
                </c:pt>
                <c:pt idx="163">
                  <c:v>93.855900000000005</c:v>
                </c:pt>
                <c:pt idx="164">
                  <c:v>93.918700000000001</c:v>
                </c:pt>
                <c:pt idx="165">
                  <c:v>93.981700000000004</c:v>
                </c:pt>
                <c:pt idx="166">
                  <c:v>94.041700000000006</c:v>
                </c:pt>
                <c:pt idx="167">
                  <c:v>94.101799999999997</c:v>
                </c:pt>
                <c:pt idx="168">
                  <c:v>94.162099999999995</c:v>
                </c:pt>
                <c:pt idx="169">
                  <c:v>94.222299999999976</c:v>
                </c:pt>
                <c:pt idx="170">
                  <c:v>94.282600000000002</c:v>
                </c:pt>
                <c:pt idx="171">
                  <c:v>94.340199999999996</c:v>
                </c:pt>
                <c:pt idx="172">
                  <c:v>94.397800000000004</c:v>
                </c:pt>
                <c:pt idx="173">
                  <c:v>94.455399999999997</c:v>
                </c:pt>
                <c:pt idx="174">
                  <c:v>94.513000000000005</c:v>
                </c:pt>
                <c:pt idx="175">
                  <c:v>94.570499999999996</c:v>
                </c:pt>
                <c:pt idx="176">
                  <c:v>94.625699999999981</c:v>
                </c:pt>
                <c:pt idx="177">
                  <c:v>94.680699999999973</c:v>
                </c:pt>
                <c:pt idx="178">
                  <c:v>94.735699999999994</c:v>
                </c:pt>
                <c:pt idx="179">
                  <c:v>94.790499999999994</c:v>
                </c:pt>
                <c:pt idx="180">
                  <c:v>94.845299999999995</c:v>
                </c:pt>
                <c:pt idx="181">
                  <c:v>94.897800000000004</c:v>
                </c:pt>
                <c:pt idx="182">
                  <c:v>94.950199999999995</c:v>
                </c:pt>
                <c:pt idx="183">
                  <c:v>95.00239999999998</c:v>
                </c:pt>
                <c:pt idx="184">
                  <c:v>95.054400000000001</c:v>
                </c:pt>
                <c:pt idx="185">
                  <c:v>95.106300000000005</c:v>
                </c:pt>
                <c:pt idx="186">
                  <c:v>95.156099999999995</c:v>
                </c:pt>
                <c:pt idx="187">
                  <c:v>95.205699999999993</c:v>
                </c:pt>
                <c:pt idx="188">
                  <c:v>95.255099999999999</c:v>
                </c:pt>
                <c:pt idx="189">
                  <c:v>95.304299999999998</c:v>
                </c:pt>
                <c:pt idx="190">
                  <c:v>95.353200000000001</c:v>
                </c:pt>
                <c:pt idx="191">
                  <c:v>95.400300000000001</c:v>
                </c:pt>
                <c:pt idx="192">
                  <c:v>95.447100000000006</c:v>
                </c:pt>
                <c:pt idx="193">
                  <c:v>95.493600000000001</c:v>
                </c:pt>
                <c:pt idx="194">
                  <c:v>95.539900000000003</c:v>
                </c:pt>
                <c:pt idx="195">
                  <c:v>95.585800000000006</c:v>
                </c:pt>
                <c:pt idx="196">
                  <c:v>95.63</c:v>
                </c:pt>
                <c:pt idx="197">
                  <c:v>95.673899999999946</c:v>
                </c:pt>
                <c:pt idx="198">
                  <c:v>95.717500000000001</c:v>
                </c:pt>
                <c:pt idx="199">
                  <c:v>95.7607</c:v>
                </c:pt>
                <c:pt idx="200">
                  <c:v>95.803700000000006</c:v>
                </c:pt>
                <c:pt idx="201">
                  <c:v>95.851200000000006</c:v>
                </c:pt>
                <c:pt idx="202">
                  <c:v>95.898399999999995</c:v>
                </c:pt>
                <c:pt idx="203">
                  <c:v>95.944999999999993</c:v>
                </c:pt>
                <c:pt idx="204">
                  <c:v>95.991200000000006</c:v>
                </c:pt>
                <c:pt idx="205">
                  <c:v>96.037000000000006</c:v>
                </c:pt>
                <c:pt idx="206">
                  <c:v>96.081000000000003</c:v>
                </c:pt>
                <c:pt idx="207">
                  <c:v>96.124600000000001</c:v>
                </c:pt>
                <c:pt idx="208">
                  <c:v>96.167699999999996</c:v>
                </c:pt>
                <c:pt idx="209">
                  <c:v>96.210300000000004</c:v>
                </c:pt>
                <c:pt idx="210">
                  <c:v>96.25239999999998</c:v>
                </c:pt>
                <c:pt idx="211">
                  <c:v>96.293000000000006</c:v>
                </c:pt>
                <c:pt idx="212">
                  <c:v>96.333100000000002</c:v>
                </c:pt>
                <c:pt idx="213">
                  <c:v>96.37269999999998</c:v>
                </c:pt>
                <c:pt idx="214">
                  <c:v>96.411799999999999</c:v>
                </c:pt>
                <c:pt idx="215">
                  <c:v>96.450400000000002</c:v>
                </c:pt>
                <c:pt idx="216">
                  <c:v>96.487499999999997</c:v>
                </c:pt>
                <c:pt idx="217">
                  <c:v>96.524100000000004</c:v>
                </c:pt>
                <c:pt idx="218">
                  <c:v>96.560100000000006</c:v>
                </c:pt>
                <c:pt idx="219">
                  <c:v>96.595699999999994</c:v>
                </c:pt>
                <c:pt idx="220">
                  <c:v>96.630700000000004</c:v>
                </c:pt>
                <c:pt idx="221">
                  <c:v>96.664400000000001</c:v>
                </c:pt>
                <c:pt idx="222">
                  <c:v>96.697599999999994</c:v>
                </c:pt>
                <c:pt idx="223">
                  <c:v>96.7303</c:v>
                </c:pt>
                <c:pt idx="224">
                  <c:v>96.7624</c:v>
                </c:pt>
                <c:pt idx="225">
                  <c:v>96.793999999999997</c:v>
                </c:pt>
                <c:pt idx="226">
                  <c:v>96.824299999999994</c:v>
                </c:pt>
                <c:pt idx="227">
                  <c:v>96.853999999999999</c:v>
                </c:pt>
                <c:pt idx="228">
                  <c:v>96.883300000000006</c:v>
                </c:pt>
                <c:pt idx="229">
                  <c:v>96.912000000000006</c:v>
                </c:pt>
                <c:pt idx="230">
                  <c:v>96.940100000000001</c:v>
                </c:pt>
                <c:pt idx="231">
                  <c:v>96.967100000000002</c:v>
                </c:pt>
                <c:pt idx="232">
                  <c:v>96.993499999999997</c:v>
                </c:pt>
                <c:pt idx="233">
                  <c:v>97.019300000000001</c:v>
                </c:pt>
                <c:pt idx="234">
                  <c:v>97.044700000000006</c:v>
                </c:pt>
                <c:pt idx="235">
                  <c:v>97.069500000000005</c:v>
                </c:pt>
                <c:pt idx="236">
                  <c:v>97.093100000000007</c:v>
                </c:pt>
                <c:pt idx="237">
                  <c:v>97.116200000000006</c:v>
                </c:pt>
                <c:pt idx="238">
                  <c:v>97.138799999999947</c:v>
                </c:pt>
                <c:pt idx="239">
                  <c:v>97.160899999999998</c:v>
                </c:pt>
                <c:pt idx="240">
                  <c:v>97.182499999999976</c:v>
                </c:pt>
                <c:pt idx="241">
                  <c:v>97.2029</c:v>
                </c:pt>
                <c:pt idx="242">
                  <c:v>97.222800000000007</c:v>
                </c:pt>
                <c:pt idx="243">
                  <c:v>97.242199999999997</c:v>
                </c:pt>
                <c:pt idx="244">
                  <c:v>97.260999999999996</c:v>
                </c:pt>
                <c:pt idx="245">
                  <c:v>97.279300000000006</c:v>
                </c:pt>
                <c:pt idx="246">
                  <c:v>97.298000000000002</c:v>
                </c:pt>
                <c:pt idx="247">
                  <c:v>97.316100000000006</c:v>
                </c:pt>
                <c:pt idx="248">
                  <c:v>97.333600000000004</c:v>
                </c:pt>
                <c:pt idx="249">
                  <c:v>97.350699999999975</c:v>
                </c:pt>
                <c:pt idx="250">
                  <c:v>97.367099999999994</c:v>
                </c:pt>
                <c:pt idx="251">
                  <c:v>97.383600000000001</c:v>
                </c:pt>
                <c:pt idx="252">
                  <c:v>97.399600000000007</c:v>
                </c:pt>
                <c:pt idx="253">
                  <c:v>97.415000000000006</c:v>
                </c:pt>
                <c:pt idx="254">
                  <c:v>97.4298</c:v>
                </c:pt>
                <c:pt idx="255">
                  <c:v>97.444100000000006</c:v>
                </c:pt>
                <c:pt idx="256">
                  <c:v>97.457400000000007</c:v>
                </c:pt>
                <c:pt idx="257">
                  <c:v>97.470200000000006</c:v>
                </c:pt>
                <c:pt idx="258">
                  <c:v>97.482399999999998</c:v>
                </c:pt>
                <c:pt idx="259">
                  <c:v>97.494100000000003</c:v>
                </c:pt>
                <c:pt idx="260">
                  <c:v>97.505200000000002</c:v>
                </c:pt>
                <c:pt idx="261">
                  <c:v>97.5154</c:v>
                </c:pt>
                <c:pt idx="262">
                  <c:v>97.525099999999981</c:v>
                </c:pt>
                <c:pt idx="263">
                  <c:v>97.534199999999998</c:v>
                </c:pt>
                <c:pt idx="264">
                  <c:v>97.542900000000003</c:v>
                </c:pt>
                <c:pt idx="265">
                  <c:v>97.551000000000002</c:v>
                </c:pt>
                <c:pt idx="266">
                  <c:v>97.558199999999999</c:v>
                </c:pt>
                <c:pt idx="267">
                  <c:v>97.564899999999994</c:v>
                </c:pt>
                <c:pt idx="268">
                  <c:v>97.571100000000001</c:v>
                </c:pt>
                <c:pt idx="269">
                  <c:v>97.576800000000006</c:v>
                </c:pt>
                <c:pt idx="270">
                  <c:v>97.581999999999994</c:v>
                </c:pt>
                <c:pt idx="271">
                  <c:v>97.586399999999998</c:v>
                </c:pt>
                <c:pt idx="272">
                  <c:v>97.590199999999996</c:v>
                </c:pt>
                <c:pt idx="273">
                  <c:v>97.593599999999995</c:v>
                </c:pt>
                <c:pt idx="274">
                  <c:v>97.596500000000006</c:v>
                </c:pt>
                <c:pt idx="275">
                  <c:v>97.5989</c:v>
                </c:pt>
                <c:pt idx="276">
                  <c:v>97.600499999999997</c:v>
                </c:pt>
                <c:pt idx="277">
                  <c:v>97.601600000000005</c:v>
                </c:pt>
                <c:pt idx="278">
                  <c:v>97.602299999999985</c:v>
                </c:pt>
                <c:pt idx="279">
                  <c:v>97.602399999999946</c:v>
                </c:pt>
                <c:pt idx="280">
                  <c:v>97.602099999999979</c:v>
                </c:pt>
                <c:pt idx="281">
                  <c:v>97.601100000000002</c:v>
                </c:pt>
                <c:pt idx="282">
                  <c:v>97.599599999999995</c:v>
                </c:pt>
                <c:pt idx="283">
                  <c:v>97.5976</c:v>
                </c:pt>
                <c:pt idx="284">
                  <c:v>97.595200000000006</c:v>
                </c:pt>
                <c:pt idx="285">
                  <c:v>97.592299999999994</c:v>
                </c:pt>
                <c:pt idx="286">
                  <c:v>97.588699999999974</c:v>
                </c:pt>
                <c:pt idx="287">
                  <c:v>97.584699999999998</c:v>
                </c:pt>
                <c:pt idx="288">
                  <c:v>97.580200000000005</c:v>
                </c:pt>
                <c:pt idx="289">
                  <c:v>97.575299999999984</c:v>
                </c:pt>
                <c:pt idx="290">
                  <c:v>97.569900000000004</c:v>
                </c:pt>
                <c:pt idx="291">
                  <c:v>97.563900000000004</c:v>
                </c:pt>
                <c:pt idx="292">
                  <c:v>97.557500000000005</c:v>
                </c:pt>
                <c:pt idx="293">
                  <c:v>97.550700000000006</c:v>
                </c:pt>
                <c:pt idx="294">
                  <c:v>97.543499999999995</c:v>
                </c:pt>
                <c:pt idx="295">
                  <c:v>97.535799999999981</c:v>
                </c:pt>
                <c:pt idx="296">
                  <c:v>97.527500000000003</c:v>
                </c:pt>
                <c:pt idx="297">
                  <c:v>97.518699999999995</c:v>
                </c:pt>
                <c:pt idx="298">
                  <c:v>97.509500000000003</c:v>
                </c:pt>
                <c:pt idx="299">
                  <c:v>97.5</c:v>
                </c:pt>
                <c:pt idx="300">
                  <c:v>97.49</c:v>
                </c:pt>
                <c:pt idx="301">
                  <c:v>97.480699999999999</c:v>
                </c:pt>
                <c:pt idx="302">
                  <c:v>97.471000000000004</c:v>
                </c:pt>
                <c:pt idx="303">
                  <c:v>97.460899999999995</c:v>
                </c:pt>
                <c:pt idx="304">
                  <c:v>97.450400000000002</c:v>
                </c:pt>
                <c:pt idx="305">
                  <c:v>97.439499999999995</c:v>
                </c:pt>
                <c:pt idx="306">
                  <c:v>97.427999999999997</c:v>
                </c:pt>
                <c:pt idx="307">
                  <c:v>97.4161</c:v>
                </c:pt>
                <c:pt idx="308">
                  <c:v>97.403899999999993</c:v>
                </c:pt>
                <c:pt idx="309">
                  <c:v>97.391300000000001</c:v>
                </c:pt>
                <c:pt idx="310">
                  <c:v>97.378200000000007</c:v>
                </c:pt>
                <c:pt idx="311">
                  <c:v>97.364699999999999</c:v>
                </c:pt>
                <c:pt idx="312">
                  <c:v>97.350800000000007</c:v>
                </c:pt>
                <c:pt idx="313">
                  <c:v>97.336500000000001</c:v>
                </c:pt>
                <c:pt idx="314">
                  <c:v>97.321799999999996</c:v>
                </c:pt>
                <c:pt idx="315">
                  <c:v>97.306799999999996</c:v>
                </c:pt>
                <c:pt idx="316">
                  <c:v>97.291300000000007</c:v>
                </c:pt>
                <c:pt idx="317">
                  <c:v>97.275399999999976</c:v>
                </c:pt>
                <c:pt idx="318">
                  <c:v>97.259200000000007</c:v>
                </c:pt>
                <c:pt idx="319">
                  <c:v>97.242699999999999</c:v>
                </c:pt>
                <c:pt idx="320">
                  <c:v>97.225800000000007</c:v>
                </c:pt>
                <c:pt idx="321">
                  <c:v>97.208399999999997</c:v>
                </c:pt>
                <c:pt idx="322">
                  <c:v>97.190700000000007</c:v>
                </c:pt>
                <c:pt idx="323">
                  <c:v>97.172599999999946</c:v>
                </c:pt>
                <c:pt idx="324">
                  <c:v>97.154300000000006</c:v>
                </c:pt>
                <c:pt idx="325">
                  <c:v>97.135599999999997</c:v>
                </c:pt>
                <c:pt idx="326">
                  <c:v>97.116500000000002</c:v>
                </c:pt>
                <c:pt idx="327">
                  <c:v>97.096999999999994</c:v>
                </c:pt>
                <c:pt idx="328">
                  <c:v>97.077299999999994</c:v>
                </c:pt>
                <c:pt idx="329">
                  <c:v>97.057299999999998</c:v>
                </c:pt>
                <c:pt idx="330">
                  <c:v>97.036900000000003</c:v>
                </c:pt>
                <c:pt idx="331">
                  <c:v>97.016099999999994</c:v>
                </c:pt>
                <c:pt idx="332">
                  <c:v>96.995099999999994</c:v>
                </c:pt>
                <c:pt idx="333">
                  <c:v>96.973699999999994</c:v>
                </c:pt>
                <c:pt idx="334">
                  <c:v>96.951999999999998</c:v>
                </c:pt>
                <c:pt idx="335">
                  <c:v>96.930099999999996</c:v>
                </c:pt>
                <c:pt idx="336">
                  <c:v>96.907799999999995</c:v>
                </c:pt>
                <c:pt idx="337">
                  <c:v>96.885199999999998</c:v>
                </c:pt>
                <c:pt idx="338">
                  <c:v>96.862300000000005</c:v>
                </c:pt>
                <c:pt idx="339">
                  <c:v>96.839200000000005</c:v>
                </c:pt>
                <c:pt idx="340">
                  <c:v>96.815799999999996</c:v>
                </c:pt>
                <c:pt idx="341">
                  <c:v>96.792000000000002</c:v>
                </c:pt>
                <c:pt idx="342">
                  <c:v>96.767899999999997</c:v>
                </c:pt>
                <c:pt idx="343">
                  <c:v>96.743700000000004</c:v>
                </c:pt>
                <c:pt idx="344">
                  <c:v>96.719099999999997</c:v>
                </c:pt>
                <c:pt idx="345">
                  <c:v>96.694299999999998</c:v>
                </c:pt>
                <c:pt idx="346">
                  <c:v>96.669200000000004</c:v>
                </c:pt>
                <c:pt idx="347">
                  <c:v>96.643799999999999</c:v>
                </c:pt>
                <c:pt idx="348">
                  <c:v>96.618200000000002</c:v>
                </c:pt>
                <c:pt idx="349">
                  <c:v>96.592399999999998</c:v>
                </c:pt>
                <c:pt idx="350">
                  <c:v>96.566299999999998</c:v>
                </c:pt>
                <c:pt idx="351">
                  <c:v>96.539900000000003</c:v>
                </c:pt>
                <c:pt idx="352">
                  <c:v>96.513300000000001</c:v>
                </c:pt>
                <c:pt idx="353">
                  <c:v>96.486400000000003</c:v>
                </c:pt>
                <c:pt idx="354">
                  <c:v>96.459400000000002</c:v>
                </c:pt>
                <c:pt idx="355">
                  <c:v>96.432100000000005</c:v>
                </c:pt>
                <c:pt idx="356">
                  <c:v>96.404499999999999</c:v>
                </c:pt>
                <c:pt idx="357">
                  <c:v>96.376699999999985</c:v>
                </c:pt>
                <c:pt idx="358">
                  <c:v>96.348699999999994</c:v>
                </c:pt>
                <c:pt idx="359">
                  <c:v>96.320499999999996</c:v>
                </c:pt>
                <c:pt idx="360">
                  <c:v>96.292199999999994</c:v>
                </c:pt>
                <c:pt idx="361">
                  <c:v>96.263400000000004</c:v>
                </c:pt>
                <c:pt idx="362">
                  <c:v>96.2346</c:v>
                </c:pt>
                <c:pt idx="363">
                  <c:v>96.205500000000001</c:v>
                </c:pt>
                <c:pt idx="364">
                  <c:v>96.17619999999998</c:v>
                </c:pt>
                <c:pt idx="365">
                  <c:v>96.146799999999999</c:v>
                </c:pt>
                <c:pt idx="366">
                  <c:v>96.117099999999994</c:v>
                </c:pt>
                <c:pt idx="367">
                  <c:v>96.087199999999996</c:v>
                </c:pt>
                <c:pt idx="368">
                  <c:v>96.057100000000005</c:v>
                </c:pt>
                <c:pt idx="369">
                  <c:v>96.026899999999998</c:v>
                </c:pt>
                <c:pt idx="370">
                  <c:v>95.996499999999997</c:v>
                </c:pt>
                <c:pt idx="371">
                  <c:v>95.965900000000005</c:v>
                </c:pt>
                <c:pt idx="372">
                  <c:v>95.935000000000002</c:v>
                </c:pt>
                <c:pt idx="373">
                  <c:v>95.9041</c:v>
                </c:pt>
                <c:pt idx="374">
                  <c:v>95.87289999999993</c:v>
                </c:pt>
                <c:pt idx="375">
                  <c:v>95.841700000000003</c:v>
                </c:pt>
                <c:pt idx="376">
                  <c:v>95.810199999999995</c:v>
                </c:pt>
                <c:pt idx="377">
                  <c:v>95.77849999999998</c:v>
                </c:pt>
                <c:pt idx="378">
                  <c:v>95.746700000000004</c:v>
                </c:pt>
                <c:pt idx="379">
                  <c:v>95.714699999999993</c:v>
                </c:pt>
                <c:pt idx="380">
                  <c:v>95.682599999999979</c:v>
                </c:pt>
                <c:pt idx="381">
                  <c:v>95.650299999999973</c:v>
                </c:pt>
                <c:pt idx="382">
                  <c:v>95.617900000000006</c:v>
                </c:pt>
                <c:pt idx="383">
                  <c:v>95.585299999999975</c:v>
                </c:pt>
                <c:pt idx="384">
                  <c:v>95.552599999999998</c:v>
                </c:pt>
                <c:pt idx="385">
                  <c:v>95.5197</c:v>
                </c:pt>
                <c:pt idx="386">
                  <c:v>95.486699999999999</c:v>
                </c:pt>
                <c:pt idx="387">
                  <c:v>95.453500000000005</c:v>
                </c:pt>
                <c:pt idx="388">
                  <c:v>95.420199999999994</c:v>
                </c:pt>
                <c:pt idx="389">
                  <c:v>95.38679999999998</c:v>
                </c:pt>
                <c:pt idx="390">
                  <c:v>95.353300000000004</c:v>
                </c:pt>
                <c:pt idx="391">
                  <c:v>95.319599999999994</c:v>
                </c:pt>
                <c:pt idx="392">
                  <c:v>95.285799999999981</c:v>
                </c:pt>
                <c:pt idx="393">
                  <c:v>95.251800000000003</c:v>
                </c:pt>
                <c:pt idx="394">
                  <c:v>95.217799999999997</c:v>
                </c:pt>
                <c:pt idx="395">
                  <c:v>95.183699999999973</c:v>
                </c:pt>
                <c:pt idx="396">
                  <c:v>95.1494</c:v>
                </c:pt>
                <c:pt idx="397">
                  <c:v>95.114900000000006</c:v>
                </c:pt>
                <c:pt idx="398">
                  <c:v>95.080399999999997</c:v>
                </c:pt>
                <c:pt idx="399">
                  <c:v>95.0458</c:v>
                </c:pt>
                <c:pt idx="400">
                  <c:v>95.011200000000002</c:v>
                </c:pt>
                <c:pt idx="401">
                  <c:v>94.976900000000001</c:v>
                </c:pt>
                <c:pt idx="402">
                  <c:v>94.942599999999999</c:v>
                </c:pt>
                <c:pt idx="403">
                  <c:v>94.908199999999994</c:v>
                </c:pt>
                <c:pt idx="404">
                  <c:v>94.873699999999985</c:v>
                </c:pt>
                <c:pt idx="405">
                  <c:v>94.839100000000002</c:v>
                </c:pt>
                <c:pt idx="406">
                  <c:v>94.804400000000001</c:v>
                </c:pt>
                <c:pt idx="407">
                  <c:v>94.769499999999994</c:v>
                </c:pt>
                <c:pt idx="408">
                  <c:v>94.7346</c:v>
                </c:pt>
                <c:pt idx="409">
                  <c:v>94.699700000000007</c:v>
                </c:pt>
                <c:pt idx="410">
                  <c:v>94.664599999999993</c:v>
                </c:pt>
                <c:pt idx="411">
                  <c:v>94.629399999999976</c:v>
                </c:pt>
                <c:pt idx="412">
                  <c:v>94.594099999999997</c:v>
                </c:pt>
                <c:pt idx="413">
                  <c:v>94.558800000000005</c:v>
                </c:pt>
                <c:pt idx="414">
                  <c:v>94.523399999999995</c:v>
                </c:pt>
                <c:pt idx="415">
                  <c:v>94.487899999999996</c:v>
                </c:pt>
                <c:pt idx="416">
                  <c:v>94.452299999999994</c:v>
                </c:pt>
                <c:pt idx="417">
                  <c:v>94.416600000000003</c:v>
                </c:pt>
                <c:pt idx="418">
                  <c:v>94.380899999999997</c:v>
                </c:pt>
                <c:pt idx="419">
                  <c:v>94.345100000000002</c:v>
                </c:pt>
                <c:pt idx="420">
                  <c:v>94.309200000000004</c:v>
                </c:pt>
                <c:pt idx="421">
                  <c:v>94.273200000000003</c:v>
                </c:pt>
                <c:pt idx="422">
                  <c:v>94.237200000000001</c:v>
                </c:pt>
                <c:pt idx="423">
                  <c:v>94.201099999999997</c:v>
                </c:pt>
                <c:pt idx="424">
                  <c:v>94.165000000000006</c:v>
                </c:pt>
                <c:pt idx="425">
                  <c:v>94.128799999999927</c:v>
                </c:pt>
                <c:pt idx="426">
                  <c:v>94.092500000000001</c:v>
                </c:pt>
                <c:pt idx="427">
                  <c:v>94.056200000000004</c:v>
                </c:pt>
                <c:pt idx="428">
                  <c:v>94.019800000000004</c:v>
                </c:pt>
                <c:pt idx="429">
                  <c:v>93.983400000000003</c:v>
                </c:pt>
                <c:pt idx="430">
                  <c:v>93.947000000000003</c:v>
                </c:pt>
                <c:pt idx="431">
                  <c:v>93.910399999999996</c:v>
                </c:pt>
                <c:pt idx="432">
                  <c:v>93.873799999999946</c:v>
                </c:pt>
                <c:pt idx="433">
                  <c:v>93.837100000000007</c:v>
                </c:pt>
                <c:pt idx="434">
                  <c:v>93.8005</c:v>
                </c:pt>
                <c:pt idx="435">
                  <c:v>93.7637</c:v>
                </c:pt>
                <c:pt idx="436">
                  <c:v>93.726900000000001</c:v>
                </c:pt>
                <c:pt idx="437">
                  <c:v>93.690100000000001</c:v>
                </c:pt>
                <c:pt idx="438">
                  <c:v>93.653199999999998</c:v>
                </c:pt>
                <c:pt idx="439">
                  <c:v>93.616399999999999</c:v>
                </c:pt>
                <c:pt idx="440">
                  <c:v>93.579400000000007</c:v>
                </c:pt>
                <c:pt idx="441">
                  <c:v>93.542500000000004</c:v>
                </c:pt>
                <c:pt idx="442">
                  <c:v>93.50539999999998</c:v>
                </c:pt>
                <c:pt idx="443">
                  <c:v>93.468400000000003</c:v>
                </c:pt>
                <c:pt idx="444">
                  <c:v>93.431399999999996</c:v>
                </c:pt>
                <c:pt idx="445">
                  <c:v>93.394300000000001</c:v>
                </c:pt>
                <c:pt idx="446">
                  <c:v>93.357200000000006</c:v>
                </c:pt>
                <c:pt idx="447">
                  <c:v>93.32</c:v>
                </c:pt>
                <c:pt idx="448">
                  <c:v>93.28279999999998</c:v>
                </c:pt>
                <c:pt idx="449">
                  <c:v>93.245699999999999</c:v>
                </c:pt>
                <c:pt idx="450">
                  <c:v>93.208500000000001</c:v>
                </c:pt>
                <c:pt idx="451">
                  <c:v>93.171199999999999</c:v>
                </c:pt>
                <c:pt idx="452">
                  <c:v>93.133899999999997</c:v>
                </c:pt>
                <c:pt idx="453">
                  <c:v>93.096599999999995</c:v>
                </c:pt>
                <c:pt idx="454">
                  <c:v>93.059299999999993</c:v>
                </c:pt>
                <c:pt idx="455">
                  <c:v>93.022000000000006</c:v>
                </c:pt>
                <c:pt idx="456">
                  <c:v>92.984700000000004</c:v>
                </c:pt>
                <c:pt idx="457">
                  <c:v>92.947299999999998</c:v>
                </c:pt>
                <c:pt idx="458">
                  <c:v>92.909899999999993</c:v>
                </c:pt>
                <c:pt idx="459">
                  <c:v>92.872600000000006</c:v>
                </c:pt>
                <c:pt idx="460">
                  <c:v>92.8352</c:v>
                </c:pt>
                <c:pt idx="461">
                  <c:v>92.797799999999995</c:v>
                </c:pt>
                <c:pt idx="462">
                  <c:v>92.760400000000004</c:v>
                </c:pt>
                <c:pt idx="463">
                  <c:v>92.722999999999999</c:v>
                </c:pt>
                <c:pt idx="464">
                  <c:v>92.68559999999998</c:v>
                </c:pt>
                <c:pt idx="465">
                  <c:v>92.648200000000003</c:v>
                </c:pt>
                <c:pt idx="466">
                  <c:v>92.610699999999994</c:v>
                </c:pt>
                <c:pt idx="467">
                  <c:v>92.573299999999975</c:v>
                </c:pt>
                <c:pt idx="468">
                  <c:v>92.535799999999981</c:v>
                </c:pt>
                <c:pt idx="469">
                  <c:v>92.498400000000004</c:v>
                </c:pt>
                <c:pt idx="470">
                  <c:v>92.460999999999999</c:v>
                </c:pt>
                <c:pt idx="471">
                  <c:v>92.423500000000004</c:v>
                </c:pt>
                <c:pt idx="472">
                  <c:v>92.386099999999999</c:v>
                </c:pt>
                <c:pt idx="473">
                  <c:v>92.348699999999994</c:v>
                </c:pt>
                <c:pt idx="474">
                  <c:v>92.311300000000003</c:v>
                </c:pt>
                <c:pt idx="475">
                  <c:v>92.273899999999998</c:v>
                </c:pt>
                <c:pt idx="476">
                  <c:v>92.236500000000007</c:v>
                </c:pt>
                <c:pt idx="477">
                  <c:v>92.199100000000001</c:v>
                </c:pt>
                <c:pt idx="478">
                  <c:v>92.161600000000007</c:v>
                </c:pt>
                <c:pt idx="479">
                  <c:v>92.124300000000005</c:v>
                </c:pt>
                <c:pt idx="480">
                  <c:v>92.0869</c:v>
                </c:pt>
                <c:pt idx="481">
                  <c:v>92.049499999999995</c:v>
                </c:pt>
                <c:pt idx="482">
                  <c:v>92.012100000000004</c:v>
                </c:pt>
                <c:pt idx="483">
                  <c:v>91.974800000000002</c:v>
                </c:pt>
                <c:pt idx="484">
                  <c:v>91.9375</c:v>
                </c:pt>
                <c:pt idx="485">
                  <c:v>91.900199999999998</c:v>
                </c:pt>
                <c:pt idx="486">
                  <c:v>91.862899999999996</c:v>
                </c:pt>
                <c:pt idx="487">
                  <c:v>91.82559999999998</c:v>
                </c:pt>
                <c:pt idx="488">
                  <c:v>91.788300000000007</c:v>
                </c:pt>
                <c:pt idx="489">
                  <c:v>91.751000000000005</c:v>
                </c:pt>
                <c:pt idx="490">
                  <c:v>91.713800000000006</c:v>
                </c:pt>
                <c:pt idx="491">
                  <c:v>91.676599999999979</c:v>
                </c:pt>
                <c:pt idx="492">
                  <c:v>91.639399999999981</c:v>
                </c:pt>
                <c:pt idx="493">
                  <c:v>91.602199999999996</c:v>
                </c:pt>
                <c:pt idx="494">
                  <c:v>91.565100000000001</c:v>
                </c:pt>
                <c:pt idx="495">
                  <c:v>91.528000000000006</c:v>
                </c:pt>
                <c:pt idx="496">
                  <c:v>91.490799999999993</c:v>
                </c:pt>
                <c:pt idx="497">
                  <c:v>91.453800000000001</c:v>
                </c:pt>
                <c:pt idx="498">
                  <c:v>91.416700000000006</c:v>
                </c:pt>
                <c:pt idx="499">
                  <c:v>91.379699999999985</c:v>
                </c:pt>
                <c:pt idx="500">
                  <c:v>91.342699999999994</c:v>
                </c:pt>
                <c:pt idx="501">
                  <c:v>91.306100000000001</c:v>
                </c:pt>
                <c:pt idx="502">
                  <c:v>91.269499999999994</c:v>
                </c:pt>
                <c:pt idx="503">
                  <c:v>91.232900000000001</c:v>
                </c:pt>
                <c:pt idx="504">
                  <c:v>91.196399999999997</c:v>
                </c:pt>
                <c:pt idx="505">
                  <c:v>91.159899999999979</c:v>
                </c:pt>
                <c:pt idx="506">
                  <c:v>91.123299999999986</c:v>
                </c:pt>
                <c:pt idx="507">
                  <c:v>91.0869</c:v>
                </c:pt>
                <c:pt idx="508">
                  <c:v>91.050399999999996</c:v>
                </c:pt>
                <c:pt idx="509">
                  <c:v>91.013999999999996</c:v>
                </c:pt>
                <c:pt idx="510">
                  <c:v>90.977699999999999</c:v>
                </c:pt>
                <c:pt idx="511">
                  <c:v>90.941299999999998</c:v>
                </c:pt>
                <c:pt idx="512">
                  <c:v>90.905000000000001</c:v>
                </c:pt>
                <c:pt idx="513">
                  <c:v>90.868699999999976</c:v>
                </c:pt>
                <c:pt idx="514">
                  <c:v>90.832400000000007</c:v>
                </c:pt>
                <c:pt idx="515">
                  <c:v>90.796199999999999</c:v>
                </c:pt>
                <c:pt idx="516">
                  <c:v>90.76</c:v>
                </c:pt>
                <c:pt idx="517">
                  <c:v>90.7239</c:v>
                </c:pt>
                <c:pt idx="518">
                  <c:v>90.687799999999996</c:v>
                </c:pt>
                <c:pt idx="519">
                  <c:v>90.651700000000005</c:v>
                </c:pt>
                <c:pt idx="520">
                  <c:v>90.615699999999975</c:v>
                </c:pt>
                <c:pt idx="521">
                  <c:v>90.579699999999974</c:v>
                </c:pt>
                <c:pt idx="522">
                  <c:v>90.543700000000001</c:v>
                </c:pt>
                <c:pt idx="523">
                  <c:v>90.507800000000003</c:v>
                </c:pt>
                <c:pt idx="524">
                  <c:v>90.471900000000005</c:v>
                </c:pt>
                <c:pt idx="525">
                  <c:v>90.436099999999996</c:v>
                </c:pt>
                <c:pt idx="526">
                  <c:v>90.400199999999998</c:v>
                </c:pt>
                <c:pt idx="527">
                  <c:v>90.364400000000003</c:v>
                </c:pt>
                <c:pt idx="528">
                  <c:v>90.328699999999984</c:v>
                </c:pt>
                <c:pt idx="529">
                  <c:v>90.293000000000006</c:v>
                </c:pt>
                <c:pt idx="530">
                  <c:v>90.257400000000004</c:v>
                </c:pt>
                <c:pt idx="531">
                  <c:v>90.221699999999998</c:v>
                </c:pt>
                <c:pt idx="532">
                  <c:v>90.186099999999996</c:v>
                </c:pt>
                <c:pt idx="533">
                  <c:v>90.150599999999997</c:v>
                </c:pt>
                <c:pt idx="534">
                  <c:v>90.115099999999998</c:v>
                </c:pt>
                <c:pt idx="535">
                  <c:v>90.079699999999974</c:v>
                </c:pt>
                <c:pt idx="536">
                  <c:v>90.044300000000007</c:v>
                </c:pt>
                <c:pt idx="537">
                  <c:v>90.008899999999997</c:v>
                </c:pt>
                <c:pt idx="538">
                  <c:v>89.973600000000005</c:v>
                </c:pt>
                <c:pt idx="539">
                  <c:v>89.938299999999998</c:v>
                </c:pt>
                <c:pt idx="540">
                  <c:v>89.903099999999995</c:v>
                </c:pt>
                <c:pt idx="541">
                  <c:v>89.867900000000006</c:v>
                </c:pt>
                <c:pt idx="542">
                  <c:v>89.832699999999974</c:v>
                </c:pt>
                <c:pt idx="543">
                  <c:v>89.797600000000003</c:v>
                </c:pt>
                <c:pt idx="544">
                  <c:v>89.762600000000006</c:v>
                </c:pt>
                <c:pt idx="545">
                  <c:v>89.727599999999995</c:v>
                </c:pt>
                <c:pt idx="546">
                  <c:v>89.692699999999974</c:v>
                </c:pt>
                <c:pt idx="547">
                  <c:v>89.657700000000006</c:v>
                </c:pt>
                <c:pt idx="548">
                  <c:v>89.622799999999927</c:v>
                </c:pt>
                <c:pt idx="549">
                  <c:v>89.587999999999994</c:v>
                </c:pt>
                <c:pt idx="550">
                  <c:v>89.553299999999993</c:v>
                </c:pt>
                <c:pt idx="551">
                  <c:v>89.518500000000003</c:v>
                </c:pt>
                <c:pt idx="552">
                  <c:v>89.483800000000002</c:v>
                </c:pt>
                <c:pt idx="553">
                  <c:v>89.449200000000005</c:v>
                </c:pt>
                <c:pt idx="554">
                  <c:v>89.414599999999993</c:v>
                </c:pt>
                <c:pt idx="555">
                  <c:v>89.380099999999999</c:v>
                </c:pt>
                <c:pt idx="556">
                  <c:v>89.345600000000005</c:v>
                </c:pt>
                <c:pt idx="557">
                  <c:v>89.311199999999999</c:v>
                </c:pt>
                <c:pt idx="558">
                  <c:v>89.27679999999998</c:v>
                </c:pt>
                <c:pt idx="559">
                  <c:v>89.242500000000007</c:v>
                </c:pt>
                <c:pt idx="560">
                  <c:v>89.208299999999994</c:v>
                </c:pt>
                <c:pt idx="561">
                  <c:v>89.174000000000007</c:v>
                </c:pt>
                <c:pt idx="562">
                  <c:v>89.13979999999998</c:v>
                </c:pt>
                <c:pt idx="563">
                  <c:v>89.105699999999985</c:v>
                </c:pt>
                <c:pt idx="564">
                  <c:v>89.071700000000007</c:v>
                </c:pt>
                <c:pt idx="565">
                  <c:v>89.037700000000001</c:v>
                </c:pt>
                <c:pt idx="566">
                  <c:v>89.003699999999995</c:v>
                </c:pt>
                <c:pt idx="567">
                  <c:v>88.969800000000006</c:v>
                </c:pt>
                <c:pt idx="568">
                  <c:v>88.935900000000004</c:v>
                </c:pt>
                <c:pt idx="569">
                  <c:v>88.902100000000004</c:v>
                </c:pt>
                <c:pt idx="570">
                  <c:v>88.868300000000005</c:v>
                </c:pt>
                <c:pt idx="571">
                  <c:v>88.834599999999995</c:v>
                </c:pt>
                <c:pt idx="572">
                  <c:v>88.801000000000002</c:v>
                </c:pt>
                <c:pt idx="573">
                  <c:v>88.767399999999995</c:v>
                </c:pt>
                <c:pt idx="574">
                  <c:v>88.733900000000006</c:v>
                </c:pt>
                <c:pt idx="575">
                  <c:v>88.700400000000002</c:v>
                </c:pt>
                <c:pt idx="576">
                  <c:v>88.666899999999998</c:v>
                </c:pt>
                <c:pt idx="577">
                  <c:v>88.633600000000001</c:v>
                </c:pt>
                <c:pt idx="578">
                  <c:v>88.600200000000001</c:v>
                </c:pt>
                <c:pt idx="579">
                  <c:v>88.566999999999993</c:v>
                </c:pt>
                <c:pt idx="580">
                  <c:v>88.533799999999999</c:v>
                </c:pt>
                <c:pt idx="581">
                  <c:v>88.500600000000006</c:v>
                </c:pt>
                <c:pt idx="582">
                  <c:v>88.467500000000001</c:v>
                </c:pt>
                <c:pt idx="583">
                  <c:v>88.434399999999997</c:v>
                </c:pt>
                <c:pt idx="584">
                  <c:v>88.401499999999999</c:v>
                </c:pt>
                <c:pt idx="585">
                  <c:v>88.368499999999997</c:v>
                </c:pt>
                <c:pt idx="586">
                  <c:v>88.335599999999999</c:v>
                </c:pt>
                <c:pt idx="587">
                  <c:v>88.302799999999976</c:v>
                </c:pt>
                <c:pt idx="588">
                  <c:v>88.27</c:v>
                </c:pt>
                <c:pt idx="589">
                  <c:v>88.237300000000005</c:v>
                </c:pt>
                <c:pt idx="590">
                  <c:v>88.204700000000003</c:v>
                </c:pt>
                <c:pt idx="591">
                  <c:v>88.171999999999983</c:v>
                </c:pt>
                <c:pt idx="592">
                  <c:v>88.139499999999998</c:v>
                </c:pt>
                <c:pt idx="593">
                  <c:v>88.106899999999996</c:v>
                </c:pt>
                <c:pt idx="594">
                  <c:v>88.0745</c:v>
                </c:pt>
                <c:pt idx="595">
                  <c:v>88.042100000000005</c:v>
                </c:pt>
                <c:pt idx="596">
                  <c:v>88.009799999999998</c:v>
                </c:pt>
                <c:pt idx="597">
                  <c:v>87.977599999999995</c:v>
                </c:pt>
                <c:pt idx="598">
                  <c:v>87.945400000000006</c:v>
                </c:pt>
                <c:pt idx="599">
                  <c:v>87.913300000000007</c:v>
                </c:pt>
                <c:pt idx="600">
                  <c:v>87.881200000000007</c:v>
                </c:pt>
                <c:pt idx="601">
                  <c:v>87.849299999999999</c:v>
                </c:pt>
                <c:pt idx="602">
                  <c:v>87.817499999999995</c:v>
                </c:pt>
                <c:pt idx="603">
                  <c:v>87.785799999999981</c:v>
                </c:pt>
                <c:pt idx="604">
                  <c:v>87.754099999999994</c:v>
                </c:pt>
                <c:pt idx="605">
                  <c:v>87.722499999999997</c:v>
                </c:pt>
                <c:pt idx="606">
                  <c:v>87.690899999999999</c:v>
                </c:pt>
                <c:pt idx="607">
                  <c:v>87.659399999999977</c:v>
                </c:pt>
                <c:pt idx="608">
                  <c:v>87.627999999999986</c:v>
                </c:pt>
                <c:pt idx="609">
                  <c:v>87.596599999999995</c:v>
                </c:pt>
                <c:pt idx="610">
                  <c:v>87.565299999999993</c:v>
                </c:pt>
                <c:pt idx="611">
                  <c:v>87.534000000000006</c:v>
                </c:pt>
                <c:pt idx="612">
                  <c:v>87.502799999999979</c:v>
                </c:pt>
                <c:pt idx="613">
                  <c:v>87.471599999999995</c:v>
                </c:pt>
                <c:pt idx="614">
                  <c:v>87.4405</c:v>
                </c:pt>
                <c:pt idx="615">
                  <c:v>87.409499999999994</c:v>
                </c:pt>
                <c:pt idx="616">
                  <c:v>87.378499999999946</c:v>
                </c:pt>
                <c:pt idx="617">
                  <c:v>87.3476</c:v>
                </c:pt>
                <c:pt idx="618">
                  <c:v>87.316699999999997</c:v>
                </c:pt>
                <c:pt idx="619">
                  <c:v>87.285899999999998</c:v>
                </c:pt>
                <c:pt idx="620">
                  <c:v>87.255099999999999</c:v>
                </c:pt>
                <c:pt idx="621">
                  <c:v>87.224400000000003</c:v>
                </c:pt>
                <c:pt idx="622">
                  <c:v>87.193799999999996</c:v>
                </c:pt>
                <c:pt idx="623">
                  <c:v>87.163200000000003</c:v>
                </c:pt>
                <c:pt idx="624">
                  <c:v>87.132699999999986</c:v>
                </c:pt>
                <c:pt idx="625">
                  <c:v>87.102299999999985</c:v>
                </c:pt>
                <c:pt idx="626">
                  <c:v>87.071799999999996</c:v>
                </c:pt>
                <c:pt idx="627">
                  <c:v>87.041499999999999</c:v>
                </c:pt>
                <c:pt idx="628">
                  <c:v>87.011200000000002</c:v>
                </c:pt>
                <c:pt idx="629">
                  <c:v>86.980900000000005</c:v>
                </c:pt>
                <c:pt idx="630">
                  <c:v>86.950800000000001</c:v>
                </c:pt>
                <c:pt idx="631">
                  <c:v>86.920599999999993</c:v>
                </c:pt>
                <c:pt idx="632">
                  <c:v>86.890600000000006</c:v>
                </c:pt>
                <c:pt idx="633">
                  <c:v>86.860600000000005</c:v>
                </c:pt>
                <c:pt idx="634">
                  <c:v>86.830600000000004</c:v>
                </c:pt>
                <c:pt idx="635">
                  <c:v>86.800799999999995</c:v>
                </c:pt>
                <c:pt idx="636">
                  <c:v>86.770899999999997</c:v>
                </c:pt>
                <c:pt idx="637">
                  <c:v>86.741100000000003</c:v>
                </c:pt>
                <c:pt idx="638">
                  <c:v>86.711399999999998</c:v>
                </c:pt>
                <c:pt idx="639">
                  <c:v>86.681799999999996</c:v>
                </c:pt>
                <c:pt idx="640">
                  <c:v>86.652199999999979</c:v>
                </c:pt>
                <c:pt idx="641">
                  <c:v>86.622600000000006</c:v>
                </c:pt>
                <c:pt idx="642">
                  <c:v>86.593100000000007</c:v>
                </c:pt>
                <c:pt idx="643">
                  <c:v>86.563699999999997</c:v>
                </c:pt>
                <c:pt idx="644">
                  <c:v>86.534300000000002</c:v>
                </c:pt>
                <c:pt idx="645">
                  <c:v>86.504999999999995</c:v>
                </c:pt>
                <c:pt idx="646">
                  <c:v>86.475800000000007</c:v>
                </c:pt>
                <c:pt idx="647">
                  <c:v>86.446600000000004</c:v>
                </c:pt>
                <c:pt idx="648">
                  <c:v>86.417400000000001</c:v>
                </c:pt>
                <c:pt idx="649">
                  <c:v>86.388399999999976</c:v>
                </c:pt>
                <c:pt idx="650">
                  <c:v>86.35939999999998</c:v>
                </c:pt>
                <c:pt idx="651">
                  <c:v>86.330399999999997</c:v>
                </c:pt>
                <c:pt idx="652">
                  <c:v>86.301500000000004</c:v>
                </c:pt>
                <c:pt idx="653">
                  <c:v>86.272699999999986</c:v>
                </c:pt>
                <c:pt idx="654">
                  <c:v>86.243899999999996</c:v>
                </c:pt>
                <c:pt idx="655">
                  <c:v>86.215199999999996</c:v>
                </c:pt>
                <c:pt idx="656">
                  <c:v>86.186599999999999</c:v>
                </c:pt>
                <c:pt idx="657">
                  <c:v>86.157899999999998</c:v>
                </c:pt>
                <c:pt idx="658">
                  <c:v>86.129399999999976</c:v>
                </c:pt>
                <c:pt idx="659">
                  <c:v>86.100899999999996</c:v>
                </c:pt>
                <c:pt idx="660">
                  <c:v>86.072500000000005</c:v>
                </c:pt>
                <c:pt idx="661">
                  <c:v>86.0441</c:v>
                </c:pt>
                <c:pt idx="662">
                  <c:v>86.015799999999999</c:v>
                </c:pt>
                <c:pt idx="663">
                  <c:v>85.987499999999997</c:v>
                </c:pt>
                <c:pt idx="664">
                  <c:v>85.959299999999999</c:v>
                </c:pt>
                <c:pt idx="665">
                  <c:v>85.931200000000004</c:v>
                </c:pt>
                <c:pt idx="666">
                  <c:v>85.903099999999995</c:v>
                </c:pt>
                <c:pt idx="667">
                  <c:v>85.874999999999986</c:v>
                </c:pt>
                <c:pt idx="668">
                  <c:v>85.847099999999998</c:v>
                </c:pt>
                <c:pt idx="669">
                  <c:v>85.819199999999995</c:v>
                </c:pt>
                <c:pt idx="670">
                  <c:v>85.791300000000007</c:v>
                </c:pt>
                <c:pt idx="671">
                  <c:v>85.763499999999993</c:v>
                </c:pt>
                <c:pt idx="672">
                  <c:v>85.735699999999994</c:v>
                </c:pt>
                <c:pt idx="673">
                  <c:v>85.708100000000002</c:v>
                </c:pt>
                <c:pt idx="674">
                  <c:v>85.680400000000006</c:v>
                </c:pt>
                <c:pt idx="675">
                  <c:v>85.652899999999946</c:v>
                </c:pt>
                <c:pt idx="676">
                  <c:v>85.625299999999982</c:v>
                </c:pt>
                <c:pt idx="677">
                  <c:v>85.597899999999996</c:v>
                </c:pt>
                <c:pt idx="678">
                  <c:v>85.570499999999996</c:v>
                </c:pt>
                <c:pt idx="679">
                  <c:v>85.543099999999995</c:v>
                </c:pt>
                <c:pt idx="680">
                  <c:v>85.515900000000002</c:v>
                </c:pt>
                <c:pt idx="681">
                  <c:v>85.488600000000005</c:v>
                </c:pt>
                <c:pt idx="682">
                  <c:v>85.461399999999998</c:v>
                </c:pt>
                <c:pt idx="683">
                  <c:v>85.434299999999993</c:v>
                </c:pt>
                <c:pt idx="684">
                  <c:v>85.407200000000003</c:v>
                </c:pt>
                <c:pt idx="685">
                  <c:v>85.380200000000002</c:v>
                </c:pt>
                <c:pt idx="686">
                  <c:v>85.353300000000004</c:v>
                </c:pt>
                <c:pt idx="687">
                  <c:v>85.326299999999975</c:v>
                </c:pt>
                <c:pt idx="688">
                  <c:v>85.299499999999995</c:v>
                </c:pt>
                <c:pt idx="689">
                  <c:v>85.272699999999986</c:v>
                </c:pt>
                <c:pt idx="690">
                  <c:v>85.245999999999995</c:v>
                </c:pt>
                <c:pt idx="691">
                  <c:v>85.219300000000004</c:v>
                </c:pt>
                <c:pt idx="692">
                  <c:v>85.192699999999974</c:v>
                </c:pt>
                <c:pt idx="693">
                  <c:v>85.166200000000003</c:v>
                </c:pt>
                <c:pt idx="694">
                  <c:v>85.139700000000005</c:v>
                </c:pt>
                <c:pt idx="695">
                  <c:v>85.113299999999995</c:v>
                </c:pt>
                <c:pt idx="696">
                  <c:v>85.0869</c:v>
                </c:pt>
                <c:pt idx="697">
                  <c:v>85.060500000000005</c:v>
                </c:pt>
                <c:pt idx="698">
                  <c:v>85.034199999999998</c:v>
                </c:pt>
                <c:pt idx="699">
                  <c:v>85.007999999999996</c:v>
                </c:pt>
                <c:pt idx="700">
                  <c:v>84.981899999999996</c:v>
                </c:pt>
              </c:numCache>
            </c:numRef>
          </c:yVal>
          <c:smooth val="0"/>
        </c:ser>
        <c:ser>
          <c:idx val="9"/>
          <c:order val="9"/>
          <c:tx>
            <c:v>TiO2/SiO2 (exp)</c:v>
          </c:tx>
          <c:spPr>
            <a:ln>
              <a:solidFill>
                <a:schemeClr val="accent5"/>
              </a:solidFill>
              <a:prstDash val="sysDot"/>
            </a:ln>
          </c:spPr>
          <c:marker>
            <c:symbol val="none"/>
          </c:marker>
          <c:xVal>
            <c:numRef>
              <c:f>'AJSi06-16'!$A$15:$A$103</c:f>
              <c:numCache>
                <c:formatCode>General</c:formatCode>
                <c:ptCount val="89"/>
                <c:pt idx="0">
                  <c:v>300</c:v>
                </c:pt>
                <c:pt idx="1">
                  <c:v>308</c:v>
                </c:pt>
                <c:pt idx="2">
                  <c:v>316</c:v>
                </c:pt>
                <c:pt idx="3">
                  <c:v>324</c:v>
                </c:pt>
                <c:pt idx="4">
                  <c:v>332</c:v>
                </c:pt>
                <c:pt idx="5">
                  <c:v>340</c:v>
                </c:pt>
                <c:pt idx="6">
                  <c:v>348</c:v>
                </c:pt>
                <c:pt idx="7">
                  <c:v>356</c:v>
                </c:pt>
                <c:pt idx="8">
                  <c:v>364</c:v>
                </c:pt>
                <c:pt idx="9">
                  <c:v>372</c:v>
                </c:pt>
                <c:pt idx="10">
                  <c:v>380</c:v>
                </c:pt>
                <c:pt idx="11">
                  <c:v>388</c:v>
                </c:pt>
                <c:pt idx="12">
                  <c:v>396</c:v>
                </c:pt>
                <c:pt idx="13">
                  <c:v>404</c:v>
                </c:pt>
                <c:pt idx="14">
                  <c:v>412</c:v>
                </c:pt>
                <c:pt idx="15">
                  <c:v>420</c:v>
                </c:pt>
                <c:pt idx="16">
                  <c:v>428</c:v>
                </c:pt>
                <c:pt idx="17">
                  <c:v>436</c:v>
                </c:pt>
                <c:pt idx="18">
                  <c:v>444</c:v>
                </c:pt>
                <c:pt idx="19">
                  <c:v>452</c:v>
                </c:pt>
                <c:pt idx="20">
                  <c:v>460</c:v>
                </c:pt>
                <c:pt idx="21">
                  <c:v>468</c:v>
                </c:pt>
                <c:pt idx="22">
                  <c:v>476</c:v>
                </c:pt>
                <c:pt idx="23">
                  <c:v>484</c:v>
                </c:pt>
                <c:pt idx="24">
                  <c:v>492</c:v>
                </c:pt>
                <c:pt idx="25">
                  <c:v>500</c:v>
                </c:pt>
                <c:pt idx="26">
                  <c:v>508</c:v>
                </c:pt>
                <c:pt idx="27">
                  <c:v>516</c:v>
                </c:pt>
                <c:pt idx="28">
                  <c:v>524</c:v>
                </c:pt>
                <c:pt idx="29">
                  <c:v>532</c:v>
                </c:pt>
                <c:pt idx="30">
                  <c:v>540</c:v>
                </c:pt>
                <c:pt idx="31">
                  <c:v>548</c:v>
                </c:pt>
                <c:pt idx="32">
                  <c:v>556</c:v>
                </c:pt>
                <c:pt idx="33">
                  <c:v>564</c:v>
                </c:pt>
                <c:pt idx="34">
                  <c:v>572</c:v>
                </c:pt>
                <c:pt idx="35">
                  <c:v>580</c:v>
                </c:pt>
                <c:pt idx="36">
                  <c:v>588</c:v>
                </c:pt>
                <c:pt idx="37">
                  <c:v>596</c:v>
                </c:pt>
                <c:pt idx="38">
                  <c:v>604</c:v>
                </c:pt>
                <c:pt idx="39">
                  <c:v>612</c:v>
                </c:pt>
                <c:pt idx="40">
                  <c:v>620</c:v>
                </c:pt>
                <c:pt idx="41">
                  <c:v>628</c:v>
                </c:pt>
                <c:pt idx="42">
                  <c:v>636</c:v>
                </c:pt>
                <c:pt idx="43">
                  <c:v>644</c:v>
                </c:pt>
                <c:pt idx="44">
                  <c:v>652</c:v>
                </c:pt>
                <c:pt idx="45">
                  <c:v>660</c:v>
                </c:pt>
                <c:pt idx="46">
                  <c:v>668</c:v>
                </c:pt>
                <c:pt idx="47">
                  <c:v>676</c:v>
                </c:pt>
                <c:pt idx="48">
                  <c:v>684</c:v>
                </c:pt>
                <c:pt idx="49">
                  <c:v>692</c:v>
                </c:pt>
                <c:pt idx="50">
                  <c:v>700</c:v>
                </c:pt>
                <c:pt idx="51">
                  <c:v>708</c:v>
                </c:pt>
                <c:pt idx="52">
                  <c:v>716</c:v>
                </c:pt>
                <c:pt idx="53">
                  <c:v>724</c:v>
                </c:pt>
                <c:pt idx="54">
                  <c:v>732</c:v>
                </c:pt>
                <c:pt idx="55">
                  <c:v>740</c:v>
                </c:pt>
                <c:pt idx="56">
                  <c:v>748</c:v>
                </c:pt>
                <c:pt idx="57">
                  <c:v>756</c:v>
                </c:pt>
                <c:pt idx="58">
                  <c:v>764</c:v>
                </c:pt>
                <c:pt idx="59">
                  <c:v>772</c:v>
                </c:pt>
                <c:pt idx="60">
                  <c:v>780</c:v>
                </c:pt>
                <c:pt idx="61">
                  <c:v>788</c:v>
                </c:pt>
                <c:pt idx="62">
                  <c:v>796</c:v>
                </c:pt>
                <c:pt idx="63">
                  <c:v>804</c:v>
                </c:pt>
                <c:pt idx="64">
                  <c:v>812</c:v>
                </c:pt>
                <c:pt idx="65">
                  <c:v>820</c:v>
                </c:pt>
                <c:pt idx="66">
                  <c:v>828</c:v>
                </c:pt>
                <c:pt idx="67">
                  <c:v>836</c:v>
                </c:pt>
                <c:pt idx="68">
                  <c:v>844</c:v>
                </c:pt>
                <c:pt idx="69">
                  <c:v>852</c:v>
                </c:pt>
                <c:pt idx="70">
                  <c:v>860</c:v>
                </c:pt>
                <c:pt idx="71">
                  <c:v>868</c:v>
                </c:pt>
                <c:pt idx="72">
                  <c:v>876</c:v>
                </c:pt>
                <c:pt idx="73">
                  <c:v>884</c:v>
                </c:pt>
                <c:pt idx="74">
                  <c:v>892</c:v>
                </c:pt>
                <c:pt idx="75">
                  <c:v>900</c:v>
                </c:pt>
                <c:pt idx="76">
                  <c:v>908</c:v>
                </c:pt>
                <c:pt idx="77">
                  <c:v>916</c:v>
                </c:pt>
                <c:pt idx="78">
                  <c:v>924</c:v>
                </c:pt>
                <c:pt idx="79">
                  <c:v>932</c:v>
                </c:pt>
                <c:pt idx="80">
                  <c:v>940</c:v>
                </c:pt>
                <c:pt idx="81">
                  <c:v>948</c:v>
                </c:pt>
                <c:pt idx="82">
                  <c:v>956</c:v>
                </c:pt>
                <c:pt idx="83">
                  <c:v>964</c:v>
                </c:pt>
                <c:pt idx="84">
                  <c:v>972</c:v>
                </c:pt>
                <c:pt idx="85">
                  <c:v>980</c:v>
                </c:pt>
                <c:pt idx="86">
                  <c:v>988</c:v>
                </c:pt>
                <c:pt idx="87">
                  <c:v>996</c:v>
                </c:pt>
                <c:pt idx="88">
                  <c:v>1004</c:v>
                </c:pt>
              </c:numCache>
            </c:numRef>
          </c:xVal>
          <c:yVal>
            <c:numRef>
              <c:f>'AJSi06-16'!$C$15:$C$103</c:f>
              <c:numCache>
                <c:formatCode>General</c:formatCode>
                <c:ptCount val="89"/>
                <c:pt idx="0">
                  <c:v>68.464573999999999</c:v>
                </c:pt>
                <c:pt idx="1">
                  <c:v>68.657974999999979</c:v>
                </c:pt>
                <c:pt idx="2">
                  <c:v>68.444230000000005</c:v>
                </c:pt>
                <c:pt idx="3">
                  <c:v>69.291107999999994</c:v>
                </c:pt>
                <c:pt idx="4">
                  <c:v>72.396253999999999</c:v>
                </c:pt>
                <c:pt idx="5">
                  <c:v>78.136351999999945</c:v>
                </c:pt>
                <c:pt idx="6">
                  <c:v>84.989811000000003</c:v>
                </c:pt>
                <c:pt idx="7">
                  <c:v>91.335993000000002</c:v>
                </c:pt>
                <c:pt idx="8">
                  <c:v>96.319728999999995</c:v>
                </c:pt>
                <c:pt idx="9">
                  <c:v>98.507739999999998</c:v>
                </c:pt>
                <c:pt idx="10">
                  <c:v>98.211090999999996</c:v>
                </c:pt>
                <c:pt idx="11">
                  <c:v>97.192896999999945</c:v>
                </c:pt>
                <c:pt idx="12">
                  <c:v>96.181194000000005</c:v>
                </c:pt>
                <c:pt idx="13">
                  <c:v>95.346925999999996</c:v>
                </c:pt>
                <c:pt idx="14">
                  <c:v>94.715525</c:v>
                </c:pt>
                <c:pt idx="15">
                  <c:v>94.269036</c:v>
                </c:pt>
                <c:pt idx="16">
                  <c:v>93.992773</c:v>
                </c:pt>
                <c:pt idx="17">
                  <c:v>93.860200000000006</c:v>
                </c:pt>
                <c:pt idx="18">
                  <c:v>93.840905000000006</c:v>
                </c:pt>
                <c:pt idx="19">
                  <c:v>93.923581999999996</c:v>
                </c:pt>
                <c:pt idx="20">
                  <c:v>94.071700000000007</c:v>
                </c:pt>
                <c:pt idx="21">
                  <c:v>94.271055000000004</c:v>
                </c:pt>
                <c:pt idx="22">
                  <c:v>94.523613999999995</c:v>
                </c:pt>
                <c:pt idx="23">
                  <c:v>94.847504000000001</c:v>
                </c:pt>
                <c:pt idx="24">
                  <c:v>95.112376999999924</c:v>
                </c:pt>
                <c:pt idx="25">
                  <c:v>95.422556</c:v>
                </c:pt>
                <c:pt idx="26">
                  <c:v>95.720256000000006</c:v>
                </c:pt>
                <c:pt idx="27">
                  <c:v>96.013349000000005</c:v>
                </c:pt>
                <c:pt idx="28">
                  <c:v>96.302753999999979</c:v>
                </c:pt>
                <c:pt idx="29">
                  <c:v>96.579693000000006</c:v>
                </c:pt>
                <c:pt idx="30">
                  <c:v>96.838825999999997</c:v>
                </c:pt>
                <c:pt idx="31">
                  <c:v>97.074299999999994</c:v>
                </c:pt>
                <c:pt idx="32">
                  <c:v>97.293379999999999</c:v>
                </c:pt>
                <c:pt idx="33">
                  <c:v>97.478367000000006</c:v>
                </c:pt>
                <c:pt idx="34">
                  <c:v>97.639842999999999</c:v>
                </c:pt>
                <c:pt idx="35">
                  <c:v>97.775614000000004</c:v>
                </c:pt>
                <c:pt idx="36">
                  <c:v>97.882857999999928</c:v>
                </c:pt>
                <c:pt idx="37">
                  <c:v>97.964830000000006</c:v>
                </c:pt>
                <c:pt idx="38">
                  <c:v>98.020351999999946</c:v>
                </c:pt>
                <c:pt idx="39">
                  <c:v>98.051741999999976</c:v>
                </c:pt>
                <c:pt idx="40">
                  <c:v>98.056918999999979</c:v>
                </c:pt>
                <c:pt idx="41">
                  <c:v>98.039467000000002</c:v>
                </c:pt>
                <c:pt idx="42">
                  <c:v>97.998805000000004</c:v>
                </c:pt>
                <c:pt idx="43">
                  <c:v>97.937020000000004</c:v>
                </c:pt>
                <c:pt idx="44">
                  <c:v>97.854990999999998</c:v>
                </c:pt>
                <c:pt idx="45">
                  <c:v>97.753735000000006</c:v>
                </c:pt>
                <c:pt idx="46">
                  <c:v>97.634780999999975</c:v>
                </c:pt>
                <c:pt idx="47">
                  <c:v>97.498502999999999</c:v>
                </c:pt>
                <c:pt idx="48">
                  <c:v>97.347949</c:v>
                </c:pt>
                <c:pt idx="49">
                  <c:v>97.184481000000005</c:v>
                </c:pt>
                <c:pt idx="50">
                  <c:v>97.006540999999999</c:v>
                </c:pt>
                <c:pt idx="51">
                  <c:v>96.816304000000002</c:v>
                </c:pt>
                <c:pt idx="52">
                  <c:v>96.614739999999998</c:v>
                </c:pt>
                <c:pt idx="53">
                  <c:v>96.403548000000001</c:v>
                </c:pt>
                <c:pt idx="54">
                  <c:v>96.184044</c:v>
                </c:pt>
                <c:pt idx="55">
                  <c:v>95.955298999999997</c:v>
                </c:pt>
                <c:pt idx="56">
                  <c:v>95.720426000000003</c:v>
                </c:pt>
                <c:pt idx="57">
                  <c:v>95.481489999999994</c:v>
                </c:pt>
                <c:pt idx="58">
                  <c:v>95.233157000000006</c:v>
                </c:pt>
                <c:pt idx="59">
                  <c:v>94.982820000000004</c:v>
                </c:pt>
                <c:pt idx="60">
                  <c:v>94.727998999999997</c:v>
                </c:pt>
                <c:pt idx="61">
                  <c:v>94.469148000000004</c:v>
                </c:pt>
                <c:pt idx="62">
                  <c:v>94.210533999999996</c:v>
                </c:pt>
                <c:pt idx="63">
                  <c:v>93.943578000000002</c:v>
                </c:pt>
                <c:pt idx="64">
                  <c:v>93.681026000000003</c:v>
                </c:pt>
                <c:pt idx="65">
                  <c:v>93.412789000000004</c:v>
                </c:pt>
                <c:pt idx="66">
                  <c:v>93.146586999999997</c:v>
                </c:pt>
                <c:pt idx="67">
                  <c:v>92.879837999999893</c:v>
                </c:pt>
                <c:pt idx="68">
                  <c:v>92.614839000000003</c:v>
                </c:pt>
                <c:pt idx="69">
                  <c:v>92.345093000000006</c:v>
                </c:pt>
                <c:pt idx="70">
                  <c:v>92.080444</c:v>
                </c:pt>
                <c:pt idx="71">
                  <c:v>91.814254000000005</c:v>
                </c:pt>
                <c:pt idx="72">
                  <c:v>91.548810000000003</c:v>
                </c:pt>
                <c:pt idx="73">
                  <c:v>91.28800099999998</c:v>
                </c:pt>
                <c:pt idx="74">
                  <c:v>91.181768000000005</c:v>
                </c:pt>
                <c:pt idx="75">
                  <c:v>90.892854999999997</c:v>
                </c:pt>
                <c:pt idx="76">
                  <c:v>90.60959099999998</c:v>
                </c:pt>
                <c:pt idx="77">
                  <c:v>90.355598999999998</c:v>
                </c:pt>
                <c:pt idx="78">
                  <c:v>90.108813999999995</c:v>
                </c:pt>
                <c:pt idx="79">
                  <c:v>89.848843000000002</c:v>
                </c:pt>
                <c:pt idx="80">
                  <c:v>89.599216999999996</c:v>
                </c:pt>
                <c:pt idx="81">
                  <c:v>89.32819499999998</c:v>
                </c:pt>
                <c:pt idx="82">
                  <c:v>89.099686000000005</c:v>
                </c:pt>
                <c:pt idx="83">
                  <c:v>88.879545999999976</c:v>
                </c:pt>
                <c:pt idx="84">
                  <c:v>88.640201000000005</c:v>
                </c:pt>
                <c:pt idx="85">
                  <c:v>88.414364000000006</c:v>
                </c:pt>
                <c:pt idx="86">
                  <c:v>88.184899000000001</c:v>
                </c:pt>
                <c:pt idx="87">
                  <c:v>87.964399</c:v>
                </c:pt>
                <c:pt idx="88">
                  <c:v>87.740468000000007</c:v>
                </c:pt>
              </c:numCache>
            </c:numRef>
          </c:yVal>
          <c:smooth val="0"/>
        </c:ser>
        <c:dLbls>
          <c:showLegendKey val="0"/>
          <c:showVal val="0"/>
          <c:showCatName val="0"/>
          <c:showSerName val="0"/>
          <c:showPercent val="0"/>
          <c:showBubbleSize val="0"/>
        </c:dLbls>
        <c:axId val="43562624"/>
        <c:axId val="43559168"/>
      </c:scatterChart>
      <c:valAx>
        <c:axId val="43562624"/>
        <c:scaling>
          <c:orientation val="minMax"/>
          <c:max val="1000"/>
          <c:min val="300"/>
        </c:scaling>
        <c:delete val="0"/>
        <c:axPos val="b"/>
        <c:title>
          <c:tx>
            <c:rich>
              <a:bodyPr/>
              <a:lstStyle/>
              <a:p>
                <a:pPr>
                  <a:defRPr/>
                </a:pPr>
                <a:r>
                  <a:rPr lang="en-US"/>
                  <a:t>Wavelength (nm)</a:t>
                </a:r>
              </a:p>
            </c:rich>
          </c:tx>
          <c:layout/>
          <c:overlay val="0"/>
        </c:title>
        <c:numFmt formatCode="General" sourceLinked="1"/>
        <c:majorTickMark val="out"/>
        <c:minorTickMark val="none"/>
        <c:tickLblPos val="nextTo"/>
        <c:crossAx val="43559168"/>
        <c:crosses val="autoZero"/>
        <c:crossBetween val="midCat"/>
      </c:valAx>
      <c:valAx>
        <c:axId val="43559168"/>
        <c:scaling>
          <c:orientation val="minMax"/>
          <c:max val="100"/>
          <c:min val="30"/>
        </c:scaling>
        <c:delete val="0"/>
        <c:axPos val="l"/>
        <c:title>
          <c:tx>
            <c:rich>
              <a:bodyPr rot="-5400000" vert="horz"/>
              <a:lstStyle/>
              <a:p>
                <a:pPr>
                  <a:defRPr/>
                </a:pPr>
                <a:r>
                  <a:rPr lang="en-US"/>
                  <a:t>Percent Transmittance  (1-R)</a:t>
                </a:r>
              </a:p>
            </c:rich>
          </c:tx>
          <c:layout/>
          <c:overlay val="0"/>
        </c:title>
        <c:numFmt formatCode="General" sourceLinked="1"/>
        <c:majorTickMark val="out"/>
        <c:minorTickMark val="none"/>
        <c:tickLblPos val="nextTo"/>
        <c:crossAx val="43562624"/>
        <c:crosses val="autoZero"/>
        <c:crossBetween val="midCat"/>
      </c:valAx>
      <c:spPr>
        <a:ln>
          <a:solidFill>
            <a:schemeClr val="tx1"/>
          </a:solidFill>
        </a:ln>
      </c:spPr>
    </c:plotArea>
    <c:plotVisOnly val="1"/>
    <c:dispBlanksAs val="gap"/>
    <c:showDLblsOverMax val="0"/>
  </c:chart>
  <c:spPr>
    <a:ln>
      <a:noFill/>
    </a:ln>
  </c:spPr>
  <c:txPr>
    <a:bodyPr/>
    <a:lstStyle/>
    <a:p>
      <a:pPr>
        <a:defRPr sz="1400"/>
      </a:pPr>
      <a:endParaRPr lang="it-IT"/>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050" b="0"/>
            </a:pPr>
            <a:r>
              <a:rPr lang="en-US" sz="1050" b="0"/>
              <a:t>Temperature Dependence of MgF</a:t>
            </a:r>
            <a:r>
              <a:rPr lang="en-US" sz="1050" b="0" baseline="-25000"/>
              <a:t>2</a:t>
            </a:r>
            <a:r>
              <a:rPr lang="en-US" sz="1050" b="0"/>
              <a:t> Deposition</a:t>
            </a:r>
          </a:p>
        </c:rich>
      </c:tx>
      <c:layout/>
      <c:overlay val="0"/>
    </c:title>
    <c:autoTitleDeleted val="0"/>
    <c:plotArea>
      <c:layout>
        <c:manualLayout>
          <c:layoutTarget val="inner"/>
          <c:xMode val="edge"/>
          <c:yMode val="edge"/>
          <c:x val="0.176885682175114"/>
          <c:y val="0.161381972767979"/>
          <c:w val="0.68428230203345997"/>
          <c:h val="0.61187364595439298"/>
        </c:manualLayout>
      </c:layout>
      <c:scatterChart>
        <c:scatterStyle val="lineMarker"/>
        <c:varyColors val="0"/>
        <c:ser>
          <c:idx val="0"/>
          <c:order val="0"/>
          <c:tx>
            <c:v>Index</c:v>
          </c:tx>
          <c:spPr>
            <a:ln w="28575">
              <a:noFill/>
            </a:ln>
          </c:spPr>
          <c:marker>
            <c:symbol val="diamond"/>
            <c:size val="7"/>
            <c:spPr>
              <a:solidFill>
                <a:srgbClr val="7E13E3"/>
              </a:solidFill>
              <a:ln>
                <a:solidFill>
                  <a:srgbClr val="7E13E3"/>
                </a:solidFill>
              </a:ln>
            </c:spPr>
          </c:marker>
          <c:xVal>
            <c:numRef>
              <c:f>Silicon!$K$21:$K$23</c:f>
              <c:numCache>
                <c:formatCode>General</c:formatCode>
                <c:ptCount val="3"/>
                <c:pt idx="0">
                  <c:v>250</c:v>
                </c:pt>
                <c:pt idx="1">
                  <c:v>200</c:v>
                </c:pt>
                <c:pt idx="2">
                  <c:v>150</c:v>
                </c:pt>
              </c:numCache>
            </c:numRef>
          </c:xVal>
          <c:yVal>
            <c:numRef>
              <c:f>Silicon!$L$21:$L$23</c:f>
              <c:numCache>
                <c:formatCode>General</c:formatCode>
                <c:ptCount val="3"/>
                <c:pt idx="0">
                  <c:v>1.42</c:v>
                </c:pt>
                <c:pt idx="1">
                  <c:v>1.42</c:v>
                </c:pt>
                <c:pt idx="2">
                  <c:v>1.42</c:v>
                </c:pt>
              </c:numCache>
            </c:numRef>
          </c:yVal>
          <c:smooth val="0"/>
        </c:ser>
        <c:dLbls>
          <c:showLegendKey val="0"/>
          <c:showVal val="0"/>
          <c:showCatName val="0"/>
          <c:showSerName val="0"/>
          <c:showPercent val="0"/>
          <c:showBubbleSize val="0"/>
        </c:dLbls>
        <c:axId val="117433472"/>
        <c:axId val="117434048"/>
      </c:scatterChart>
      <c:scatterChart>
        <c:scatterStyle val="lineMarker"/>
        <c:varyColors val="0"/>
        <c:ser>
          <c:idx val="1"/>
          <c:order val="1"/>
          <c:tx>
            <c:v>GPC</c:v>
          </c:tx>
          <c:spPr>
            <a:ln w="28575">
              <a:noFill/>
            </a:ln>
          </c:spPr>
          <c:marker>
            <c:spPr>
              <a:solidFill>
                <a:srgbClr val="FA8716"/>
              </a:solidFill>
              <a:ln>
                <a:solidFill>
                  <a:srgbClr val="FA8716"/>
                </a:solidFill>
              </a:ln>
            </c:spPr>
          </c:marker>
          <c:xVal>
            <c:numRef>
              <c:f>Silicon!$K$21:$K$23</c:f>
              <c:numCache>
                <c:formatCode>General</c:formatCode>
                <c:ptCount val="3"/>
                <c:pt idx="0">
                  <c:v>250</c:v>
                </c:pt>
                <c:pt idx="1">
                  <c:v>200</c:v>
                </c:pt>
                <c:pt idx="2">
                  <c:v>150</c:v>
                </c:pt>
              </c:numCache>
            </c:numRef>
          </c:xVal>
          <c:yVal>
            <c:numRef>
              <c:f>Silicon!$M$21:$M$23</c:f>
              <c:numCache>
                <c:formatCode>General</c:formatCode>
                <c:ptCount val="3"/>
                <c:pt idx="0">
                  <c:v>1.333333333333333</c:v>
                </c:pt>
                <c:pt idx="1">
                  <c:v>1.2866666666666671</c:v>
                </c:pt>
                <c:pt idx="2">
                  <c:v>1.3866666666666669</c:v>
                </c:pt>
              </c:numCache>
            </c:numRef>
          </c:yVal>
          <c:smooth val="0"/>
        </c:ser>
        <c:dLbls>
          <c:showLegendKey val="0"/>
          <c:showVal val="0"/>
          <c:showCatName val="0"/>
          <c:showSerName val="0"/>
          <c:showPercent val="0"/>
          <c:showBubbleSize val="0"/>
        </c:dLbls>
        <c:axId val="117435200"/>
        <c:axId val="117434624"/>
      </c:scatterChart>
      <c:valAx>
        <c:axId val="117433472"/>
        <c:scaling>
          <c:orientation val="minMax"/>
        </c:scaling>
        <c:delete val="0"/>
        <c:axPos val="b"/>
        <c:title>
          <c:tx>
            <c:rich>
              <a:bodyPr/>
              <a:lstStyle/>
              <a:p>
                <a:pPr>
                  <a:defRPr/>
                </a:pPr>
                <a:r>
                  <a:rPr lang="en-US"/>
                  <a:t>Deposition Temperature (</a:t>
                </a:r>
                <a:r>
                  <a:rPr lang="en-US" baseline="30000"/>
                  <a:t>o</a:t>
                </a:r>
                <a:r>
                  <a:rPr lang="en-US"/>
                  <a:t>C)</a:t>
                </a:r>
              </a:p>
            </c:rich>
          </c:tx>
          <c:layout/>
          <c:overlay val="0"/>
        </c:title>
        <c:numFmt formatCode="General" sourceLinked="1"/>
        <c:majorTickMark val="out"/>
        <c:minorTickMark val="none"/>
        <c:tickLblPos val="nextTo"/>
        <c:crossAx val="117434048"/>
        <c:crosses val="autoZero"/>
        <c:crossBetween val="midCat"/>
      </c:valAx>
      <c:valAx>
        <c:axId val="117434048"/>
        <c:scaling>
          <c:orientation val="minMax"/>
          <c:max val="2"/>
          <c:min val="0"/>
        </c:scaling>
        <c:delete val="0"/>
        <c:axPos val="l"/>
        <c:title>
          <c:tx>
            <c:rich>
              <a:bodyPr rot="-5400000" vert="horz"/>
              <a:lstStyle/>
              <a:p>
                <a:pPr>
                  <a:defRPr/>
                </a:pPr>
                <a:r>
                  <a:rPr lang="en-US"/>
                  <a:t>Index of Refraction</a:t>
                </a:r>
              </a:p>
            </c:rich>
          </c:tx>
          <c:layout/>
          <c:overlay val="0"/>
        </c:title>
        <c:numFmt formatCode="General" sourceLinked="1"/>
        <c:majorTickMark val="out"/>
        <c:minorTickMark val="none"/>
        <c:tickLblPos val="nextTo"/>
        <c:crossAx val="117433472"/>
        <c:crosses val="autoZero"/>
        <c:crossBetween val="midCat"/>
      </c:valAx>
      <c:valAx>
        <c:axId val="117434624"/>
        <c:scaling>
          <c:orientation val="minMax"/>
          <c:max val="1.5"/>
          <c:min val="0"/>
        </c:scaling>
        <c:delete val="0"/>
        <c:axPos val="r"/>
        <c:title>
          <c:tx>
            <c:rich>
              <a:bodyPr rot="-5400000" vert="horz"/>
              <a:lstStyle/>
              <a:p>
                <a:pPr>
                  <a:defRPr/>
                </a:pPr>
                <a:r>
                  <a:rPr lang="en-US" dirty="0"/>
                  <a:t>Growth Rate </a:t>
                </a:r>
                <a:r>
                  <a:rPr lang="en-US" dirty="0" smtClean="0"/>
                  <a:t>(</a:t>
                </a:r>
                <a:r>
                  <a:rPr lang="en-US" dirty="0" err="1" smtClean="0"/>
                  <a:t>Å</a:t>
                </a:r>
                <a:r>
                  <a:rPr lang="en-US" dirty="0" smtClean="0"/>
                  <a:t>/cycle)</a:t>
                </a:r>
                <a:endParaRPr lang="en-US" dirty="0"/>
              </a:p>
            </c:rich>
          </c:tx>
          <c:layout/>
          <c:overlay val="0"/>
        </c:title>
        <c:numFmt formatCode="General" sourceLinked="1"/>
        <c:majorTickMark val="out"/>
        <c:minorTickMark val="none"/>
        <c:tickLblPos val="nextTo"/>
        <c:crossAx val="117435200"/>
        <c:crosses val="max"/>
        <c:crossBetween val="midCat"/>
      </c:valAx>
      <c:valAx>
        <c:axId val="117435200"/>
        <c:scaling>
          <c:orientation val="minMax"/>
        </c:scaling>
        <c:delete val="1"/>
        <c:axPos val="b"/>
        <c:numFmt formatCode="General" sourceLinked="1"/>
        <c:majorTickMark val="out"/>
        <c:minorTickMark val="none"/>
        <c:tickLblPos val="nextTo"/>
        <c:crossAx val="117434624"/>
        <c:crosses val="autoZero"/>
        <c:crossBetween val="midCat"/>
      </c:valAx>
      <c:spPr>
        <a:ln>
          <a:solidFill>
            <a:sysClr val="windowText" lastClr="000000"/>
          </a:solidFill>
        </a:ln>
      </c:spPr>
    </c:plotArea>
    <c:legend>
      <c:legendPos val="r"/>
      <c:layout>
        <c:manualLayout>
          <c:xMode val="edge"/>
          <c:yMode val="edge"/>
          <c:x val="0.26133143085107302"/>
          <c:y val="0.50370301350169999"/>
          <c:w val="0.14009363534397601"/>
          <c:h val="0.177280248505605"/>
        </c:manualLayout>
      </c:layout>
      <c:overlay val="0"/>
      <c:spPr>
        <a:solidFill>
          <a:srgbClr val="FFFFFF"/>
        </a:solidFill>
      </c:spPr>
    </c:legend>
    <c:plotVisOnly val="1"/>
    <c:dispBlanksAs val="gap"/>
    <c:showDLblsOverMax val="0"/>
  </c:chart>
  <c:spPr>
    <a:solidFill>
      <a:schemeClr val="bg1"/>
    </a:solidFill>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00" b="0"/>
            </a:pPr>
            <a:r>
              <a:rPr lang="en-US" sz="1100" b="0" dirty="0" smtClean="0"/>
              <a:t>HF Purge Time</a:t>
            </a:r>
            <a:endParaRPr lang="en-US" sz="1100" b="0" dirty="0"/>
          </a:p>
        </c:rich>
      </c:tx>
      <c:layout>
        <c:manualLayout>
          <c:xMode val="edge"/>
          <c:yMode val="edge"/>
          <c:x val="0.384483862850028"/>
          <c:y val="1.7313485535230402E-2"/>
        </c:manualLayout>
      </c:layout>
      <c:overlay val="0"/>
    </c:title>
    <c:autoTitleDeleted val="0"/>
    <c:plotArea>
      <c:layout>
        <c:manualLayout>
          <c:layoutTarget val="inner"/>
          <c:xMode val="edge"/>
          <c:yMode val="edge"/>
          <c:x val="0.16320592092160999"/>
          <c:y val="0.106409504594019"/>
          <c:w val="0.772203308298403"/>
          <c:h val="0.67868630845854305"/>
        </c:manualLayout>
      </c:layout>
      <c:scatterChart>
        <c:scatterStyle val="smoothMarker"/>
        <c:varyColors val="0"/>
        <c:ser>
          <c:idx val="0"/>
          <c:order val="0"/>
          <c:tx>
            <c:strRef>
              <c:f>Silicon!$J$1</c:f>
              <c:strCache>
                <c:ptCount val="1"/>
                <c:pt idx="0">
                  <c:v>GPC (A/cycle)</c:v>
                </c:pt>
              </c:strCache>
            </c:strRef>
          </c:tx>
          <c:spPr>
            <a:ln>
              <a:noFill/>
            </a:ln>
          </c:spPr>
          <c:marker>
            <c:spPr>
              <a:solidFill>
                <a:srgbClr val="BE0204">
                  <a:lumMod val="60000"/>
                  <a:lumOff val="40000"/>
                </a:srgbClr>
              </a:solidFill>
              <a:ln>
                <a:solidFill>
                  <a:srgbClr val="BE0204">
                    <a:lumMod val="60000"/>
                    <a:lumOff val="40000"/>
                  </a:srgbClr>
                </a:solidFill>
              </a:ln>
            </c:spPr>
          </c:marker>
          <c:xVal>
            <c:numRef>
              <c:f>Silicon!$G$2:$G$10</c:f>
              <c:numCache>
                <c:formatCode>General</c:formatCode>
                <c:ptCount val="9"/>
                <c:pt idx="0">
                  <c:v>7</c:v>
                </c:pt>
                <c:pt idx="1">
                  <c:v>15</c:v>
                </c:pt>
                <c:pt idx="2">
                  <c:v>20</c:v>
                </c:pt>
                <c:pt idx="3">
                  <c:v>25</c:v>
                </c:pt>
                <c:pt idx="4">
                  <c:v>30</c:v>
                </c:pt>
                <c:pt idx="5">
                  <c:v>20</c:v>
                </c:pt>
                <c:pt idx="7">
                  <c:v>27</c:v>
                </c:pt>
                <c:pt idx="8">
                  <c:v>26</c:v>
                </c:pt>
              </c:numCache>
            </c:numRef>
          </c:xVal>
          <c:yVal>
            <c:numRef>
              <c:f>Silicon!$J$2:$J$10</c:f>
              <c:numCache>
                <c:formatCode>General</c:formatCode>
                <c:ptCount val="9"/>
                <c:pt idx="0">
                  <c:v>8.2266666666666666</c:v>
                </c:pt>
                <c:pt idx="1">
                  <c:v>3.18</c:v>
                </c:pt>
                <c:pt idx="2">
                  <c:v>2.2666666666666671</c:v>
                </c:pt>
                <c:pt idx="3">
                  <c:v>1.24</c:v>
                </c:pt>
                <c:pt idx="4">
                  <c:v>1.4266666666666661</c:v>
                </c:pt>
                <c:pt idx="5">
                  <c:v>2.0933333333333342</c:v>
                </c:pt>
                <c:pt idx="7">
                  <c:v>1.6466666666666661</c:v>
                </c:pt>
                <c:pt idx="8">
                  <c:v>1.7733333333333341</c:v>
                </c:pt>
              </c:numCache>
            </c:numRef>
          </c:yVal>
          <c:smooth val="1"/>
        </c:ser>
        <c:dLbls>
          <c:showLegendKey val="0"/>
          <c:showVal val="0"/>
          <c:showCatName val="0"/>
          <c:showSerName val="0"/>
          <c:showPercent val="0"/>
          <c:showBubbleSize val="0"/>
        </c:dLbls>
        <c:axId val="117432320"/>
        <c:axId val="117437504"/>
      </c:scatterChart>
      <c:valAx>
        <c:axId val="117432320"/>
        <c:scaling>
          <c:orientation val="minMax"/>
        </c:scaling>
        <c:delete val="0"/>
        <c:axPos val="b"/>
        <c:title>
          <c:tx>
            <c:rich>
              <a:bodyPr/>
              <a:lstStyle/>
              <a:p>
                <a:pPr>
                  <a:defRPr/>
                </a:pPr>
                <a:r>
                  <a:rPr lang="en-US"/>
                  <a:t>Purge Time (s)</a:t>
                </a:r>
              </a:p>
            </c:rich>
          </c:tx>
          <c:layout/>
          <c:overlay val="0"/>
        </c:title>
        <c:numFmt formatCode="General" sourceLinked="1"/>
        <c:majorTickMark val="out"/>
        <c:minorTickMark val="none"/>
        <c:tickLblPos val="nextTo"/>
        <c:crossAx val="117437504"/>
        <c:crosses val="autoZero"/>
        <c:crossBetween val="midCat"/>
      </c:valAx>
      <c:valAx>
        <c:axId val="117437504"/>
        <c:scaling>
          <c:orientation val="minMax"/>
        </c:scaling>
        <c:delete val="0"/>
        <c:axPos val="l"/>
        <c:title>
          <c:tx>
            <c:rich>
              <a:bodyPr rot="-5400000" vert="horz"/>
              <a:lstStyle/>
              <a:p>
                <a:pPr>
                  <a:defRPr sz="1000"/>
                </a:pPr>
                <a:r>
                  <a:rPr lang="en-US" sz="1000" dirty="0"/>
                  <a:t> Growth Rate </a:t>
                </a:r>
                <a:r>
                  <a:rPr lang="en-US" sz="1000" dirty="0" smtClean="0"/>
                  <a:t> (</a:t>
                </a:r>
                <a:r>
                  <a:rPr lang="en-US" sz="1000" dirty="0" err="1" smtClean="0"/>
                  <a:t>Å</a:t>
                </a:r>
                <a:r>
                  <a:rPr lang="en-US" sz="1000" dirty="0" smtClean="0"/>
                  <a:t>/</a:t>
                </a:r>
                <a:r>
                  <a:rPr lang="en-US" sz="1000" dirty="0"/>
                  <a:t>cycle)</a:t>
                </a:r>
              </a:p>
            </c:rich>
          </c:tx>
          <c:layout>
            <c:manualLayout>
              <c:xMode val="edge"/>
              <c:yMode val="edge"/>
              <c:x val="3.5797076900399398E-2"/>
              <c:y val="0.149984015739312"/>
            </c:manualLayout>
          </c:layout>
          <c:overlay val="0"/>
        </c:title>
        <c:numFmt formatCode="General" sourceLinked="1"/>
        <c:majorTickMark val="out"/>
        <c:minorTickMark val="none"/>
        <c:tickLblPos val="nextTo"/>
        <c:crossAx val="117432320"/>
        <c:crosses val="autoZero"/>
        <c:crossBetween val="midCat"/>
      </c:valAx>
      <c:spPr>
        <a:ln>
          <a:solidFill>
            <a:sysClr val="windowText" lastClr="000000"/>
          </a:solidFill>
        </a:ln>
      </c:spPr>
    </c:plotArea>
    <c:plotVisOnly val="1"/>
    <c:dispBlanksAs val="gap"/>
    <c:showDLblsOverMax val="0"/>
  </c:chart>
  <c:spPr>
    <a:solidFill>
      <a:schemeClr val="bg1"/>
    </a:solidFill>
    <a:ln>
      <a:noFill/>
    </a:ln>
  </c:sp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5.emf"/></Relationships>
</file>

<file path=ppt/drawings/drawing1.xml><?xml version="1.0" encoding="utf-8"?>
<c:userShapes xmlns:c="http://schemas.openxmlformats.org/drawingml/2006/chart">
  <cdr:relSizeAnchor xmlns:cdr="http://schemas.openxmlformats.org/drawingml/2006/chartDrawing">
    <cdr:from>
      <cdr:x>0.12639</cdr:x>
      <cdr:y>0.64321</cdr:y>
    </cdr:from>
    <cdr:to>
      <cdr:x>0.7713</cdr:x>
      <cdr:y>0.77654</cdr:y>
    </cdr:to>
    <cdr:sp macro="" textlink="">
      <cdr:nvSpPr>
        <cdr:cNvPr id="2" name="TextBox 1"/>
        <cdr:cNvSpPr txBox="1"/>
      </cdr:nvSpPr>
      <cdr:spPr>
        <a:xfrm xmlns:a="http://schemas.openxmlformats.org/drawingml/2006/main">
          <a:off x="1155699" y="4411133"/>
          <a:ext cx="5897033" cy="914400"/>
        </a:xfrm>
        <a:prstGeom xmlns:a="http://schemas.openxmlformats.org/drawingml/2006/main" prst="rect">
          <a:avLst/>
        </a:prstGeom>
        <a:solidFill xmlns:a="http://schemas.openxmlformats.org/drawingml/2006/main">
          <a:schemeClr val="accent3">
            <a:lumMod val="20000"/>
            <a:lumOff val="80000"/>
          </a:schemeClr>
        </a:solidFill>
        <a:ln xmlns:a="http://schemas.openxmlformats.org/drawingml/2006/main">
          <a:noFill/>
        </a:ln>
      </cdr:spPr>
      <cdr:txBody>
        <a:bodyPr xmlns:a="http://schemas.openxmlformats.org/drawingml/2006/main" vertOverflow="clip" wrap="none" rtlCol="0"/>
        <a:lstStyle xmlns:a="http://schemas.openxmlformats.org/drawingml/2006/main"/>
        <a:p xmlns:a="http://schemas.openxmlformats.org/drawingml/2006/main">
          <a:r>
            <a:rPr lang="en-US" sz="1800" dirty="0" smtClean="0"/>
            <a:t>NO Antireflection Coatings. Bare super-lattice doped devices</a:t>
          </a:r>
          <a:endParaRPr lang="en-US" sz="1800" dirty="0"/>
        </a:p>
      </cdr:txBody>
    </cdr:sp>
  </cdr:relSizeAnchor>
</c:userShapes>
</file>

<file path=ppt/drawings/drawing2.xml><?xml version="1.0" encoding="utf-8"?>
<c:userShapes xmlns:c="http://schemas.openxmlformats.org/drawingml/2006/chart">
  <cdr:relSizeAnchor xmlns:cdr="http://schemas.openxmlformats.org/drawingml/2006/chartDrawing">
    <cdr:from>
      <cdr:x>0.61459</cdr:x>
      <cdr:y>0.54493</cdr:y>
    </cdr:from>
    <cdr:to>
      <cdr:x>0.8983</cdr:x>
      <cdr:y>0.80088</cdr:y>
    </cdr:to>
    <cdr:grpSp>
      <cdr:nvGrpSpPr>
        <cdr:cNvPr id="8" name="Group 7"/>
        <cdr:cNvGrpSpPr/>
      </cdr:nvGrpSpPr>
      <cdr:grpSpPr>
        <a:xfrm xmlns:a="http://schemas.openxmlformats.org/drawingml/2006/main">
          <a:off x="4634421" y="2791962"/>
          <a:ext cx="2139364" cy="1311367"/>
          <a:chOff x="3155561" y="3232280"/>
          <a:chExt cx="1879562" cy="1732874"/>
        </a:xfrm>
      </cdr:grpSpPr>
      <cdr:sp macro="" textlink="">
        <cdr:nvSpPr>
          <cdr:cNvPr id="2" name="TextBox 1"/>
          <cdr:cNvSpPr txBox="1"/>
        </cdr:nvSpPr>
        <cdr:spPr>
          <a:xfrm xmlns:a="http://schemas.openxmlformats.org/drawingml/2006/main">
            <a:off x="3155561" y="3232280"/>
            <a:ext cx="1879562" cy="1732874"/>
          </a:xfrm>
          <a:prstGeom xmlns:a="http://schemas.openxmlformats.org/drawingml/2006/main" prst="rect">
            <a:avLst/>
          </a:prstGeom>
          <a:solidFill xmlns:a="http://schemas.openxmlformats.org/drawingml/2006/main">
            <a:schemeClr val="bg1"/>
          </a:solidFill>
          <a:ln xmlns:a="http://schemas.openxmlformats.org/drawingml/2006/main" w="38100" cmpd="sng">
            <a:solidFill>
              <a:srgbClr val="000000"/>
            </a:solidFill>
          </a:ln>
          <a:effectLst xmlns:a="http://schemas.openxmlformats.org/drawingml/2006/main">
            <a:outerShdw blurRad="50800" dist="38100" dir="2700000" algn="tl" rotWithShape="0">
              <a:prstClr val="black">
                <a:alpha val="40000"/>
              </a:prstClr>
            </a:outerShdw>
          </a:effectLst>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lvl="1"/>
            <a:r>
              <a:rPr lang="en-US" sz="800" dirty="0"/>
              <a:t>Bare Si substrate</a:t>
            </a:r>
          </a:p>
          <a:p xmlns:a="http://schemas.openxmlformats.org/drawingml/2006/main">
            <a:pPr lvl="1"/>
            <a:r>
              <a:rPr lang="en-US" sz="800" dirty="0"/>
              <a:t>Si/Al</a:t>
            </a:r>
            <a:r>
              <a:rPr lang="en-US" sz="800" baseline="-25000" dirty="0"/>
              <a:t>2</a:t>
            </a:r>
            <a:r>
              <a:rPr lang="en-US" sz="800" dirty="0"/>
              <a:t>O</a:t>
            </a:r>
            <a:r>
              <a:rPr lang="en-US" sz="800" baseline="-25000" dirty="0"/>
              <a:t>3</a:t>
            </a:r>
            <a:r>
              <a:rPr lang="en-US" sz="800" dirty="0"/>
              <a:t>/HfO</a:t>
            </a:r>
            <a:r>
              <a:rPr lang="en-US" sz="800" baseline="-25000" dirty="0"/>
              <a:t>2</a:t>
            </a:r>
            <a:endParaRPr lang="en-US" sz="800" baseline="0" dirty="0"/>
          </a:p>
          <a:p xmlns:a="http://schemas.openxmlformats.org/drawingml/2006/main">
            <a:pPr lvl="1"/>
            <a:r>
              <a:rPr lang="en-US" sz="800" dirty="0"/>
              <a:t>Si/Al</a:t>
            </a:r>
            <a:r>
              <a:rPr lang="en-US" sz="800" baseline="-25000" dirty="0"/>
              <a:t>2</a:t>
            </a:r>
            <a:r>
              <a:rPr lang="en-US" sz="800" dirty="0"/>
              <a:t>O</a:t>
            </a:r>
            <a:r>
              <a:rPr lang="en-US" sz="800" baseline="-25000" dirty="0"/>
              <a:t>3</a:t>
            </a:r>
            <a:r>
              <a:rPr lang="en-US" sz="800" dirty="0"/>
              <a:t>/HfO</a:t>
            </a:r>
            <a:r>
              <a:rPr lang="en-US" sz="800" baseline="-25000" dirty="0"/>
              <a:t>2</a:t>
            </a:r>
            <a:r>
              <a:rPr lang="en-US" sz="800" dirty="0"/>
              <a:t>/Al</a:t>
            </a:r>
            <a:r>
              <a:rPr lang="en-US" sz="800" baseline="-25000" dirty="0"/>
              <a:t>2</a:t>
            </a:r>
            <a:r>
              <a:rPr lang="en-US" sz="800" dirty="0"/>
              <a:t>O</a:t>
            </a:r>
            <a:r>
              <a:rPr lang="en-US" sz="800" baseline="-25000" dirty="0"/>
              <a:t>3</a:t>
            </a:r>
            <a:endParaRPr lang="en-US" sz="800" baseline="0" dirty="0"/>
          </a:p>
          <a:p xmlns:a="http://schemas.openxmlformats.org/drawingml/2006/main">
            <a:pPr lvl="1"/>
            <a:r>
              <a:rPr lang="en-US" sz="800" dirty="0"/>
              <a:t>Si/Al</a:t>
            </a:r>
            <a:r>
              <a:rPr lang="en-US" sz="800" baseline="-25000" dirty="0"/>
              <a:t>2</a:t>
            </a:r>
            <a:r>
              <a:rPr lang="en-US" sz="800" dirty="0"/>
              <a:t>O</a:t>
            </a:r>
            <a:r>
              <a:rPr lang="en-US" sz="800" baseline="-25000" dirty="0"/>
              <a:t>3</a:t>
            </a:r>
            <a:r>
              <a:rPr lang="en-US" sz="800" dirty="0"/>
              <a:t>/HfO</a:t>
            </a:r>
            <a:r>
              <a:rPr lang="en-US" sz="800" baseline="-25000" dirty="0"/>
              <a:t>2</a:t>
            </a:r>
            <a:r>
              <a:rPr lang="en-US" sz="800" dirty="0"/>
              <a:t>/SiO</a:t>
            </a:r>
            <a:r>
              <a:rPr lang="en-US" sz="800" baseline="-25000" dirty="0"/>
              <a:t>2</a:t>
            </a:r>
            <a:endParaRPr lang="en-US" sz="800" baseline="0" dirty="0"/>
          </a:p>
          <a:p xmlns:a="http://schemas.openxmlformats.org/drawingml/2006/main">
            <a:pPr lvl="1"/>
            <a:r>
              <a:rPr lang="en-US" sz="800" dirty="0"/>
              <a:t>Si/TiO</a:t>
            </a:r>
            <a:r>
              <a:rPr lang="en-US" sz="800" baseline="-25000" dirty="0"/>
              <a:t>2</a:t>
            </a:r>
            <a:r>
              <a:rPr lang="en-US" sz="800" dirty="0"/>
              <a:t>/SiO</a:t>
            </a:r>
            <a:r>
              <a:rPr lang="en-US" sz="800" baseline="-25000" dirty="0"/>
              <a:t>2</a:t>
            </a:r>
            <a:endParaRPr lang="en-US" sz="800" baseline="0" dirty="0"/>
          </a:p>
          <a:p xmlns:a="http://schemas.openxmlformats.org/drawingml/2006/main">
            <a:pPr lvl="0" algn="r"/>
            <a:r>
              <a:rPr lang="en-US" sz="800" baseline="0" dirty="0"/>
              <a:t>solid=model</a:t>
            </a:r>
          </a:p>
          <a:p xmlns:a="http://schemas.openxmlformats.org/drawingml/2006/main">
            <a:pPr lvl="0" algn="r"/>
            <a:r>
              <a:rPr lang="en-US" sz="800" baseline="0" dirty="0"/>
              <a:t>dotted=experiment</a:t>
            </a:r>
            <a:endParaRPr lang="en-US" sz="800" dirty="0"/>
          </a:p>
        </cdr:txBody>
      </cdr:sp>
      <cdr:cxnSp macro="">
        <cdr:nvCxnSpPr>
          <cdr:cNvPr id="3" name="Straight Connector 2"/>
          <cdr:cNvCxnSpPr/>
        </cdr:nvCxnSpPr>
        <cdr:spPr>
          <a:xfrm xmlns:a="http://schemas.openxmlformats.org/drawingml/2006/main">
            <a:off x="3245177" y="3435221"/>
            <a:ext cx="274320" cy="0"/>
          </a:xfrm>
          <a:prstGeom xmlns:a="http://schemas.openxmlformats.org/drawingml/2006/main" prst="line">
            <a:avLst/>
          </a:prstGeom>
          <a:ln xmlns:a="http://schemas.openxmlformats.org/drawingml/2006/main" w="57150" cmpd="sng">
            <a:solidFill>
              <a:schemeClr val="tx1"/>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cxnSp macro="">
        <cdr:nvCxnSpPr>
          <cdr:cNvPr id="4" name="Straight Connector 3"/>
          <cdr:cNvCxnSpPr/>
        </cdr:nvCxnSpPr>
        <cdr:spPr>
          <a:xfrm xmlns:a="http://schemas.openxmlformats.org/drawingml/2006/main">
            <a:off x="3245177" y="3875369"/>
            <a:ext cx="274320" cy="0"/>
          </a:xfrm>
          <a:prstGeom xmlns:a="http://schemas.openxmlformats.org/drawingml/2006/main" prst="line">
            <a:avLst/>
          </a:prstGeom>
          <a:ln xmlns:a="http://schemas.openxmlformats.org/drawingml/2006/main" w="57150" cmpd="sng">
            <a:solidFill>
              <a:schemeClr val="accent3"/>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cxnSp macro="">
        <cdr:nvCxnSpPr>
          <cdr:cNvPr id="5" name="Straight Connector 4"/>
          <cdr:cNvCxnSpPr/>
        </cdr:nvCxnSpPr>
        <cdr:spPr>
          <a:xfrm xmlns:a="http://schemas.openxmlformats.org/drawingml/2006/main">
            <a:off x="3245177" y="3655295"/>
            <a:ext cx="274320" cy="0"/>
          </a:xfrm>
          <a:prstGeom xmlns:a="http://schemas.openxmlformats.org/drawingml/2006/main" prst="line">
            <a:avLst/>
          </a:prstGeom>
          <a:ln xmlns:a="http://schemas.openxmlformats.org/drawingml/2006/main" w="57150" cmpd="sng">
            <a:solidFill>
              <a:schemeClr val="accent2"/>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cxnSp macro="">
        <cdr:nvCxnSpPr>
          <cdr:cNvPr id="6" name="Straight Connector 5"/>
          <cdr:cNvCxnSpPr/>
        </cdr:nvCxnSpPr>
        <cdr:spPr>
          <a:xfrm xmlns:a="http://schemas.openxmlformats.org/drawingml/2006/main">
            <a:off x="3245177" y="4315519"/>
            <a:ext cx="274320" cy="0"/>
          </a:xfrm>
          <a:prstGeom xmlns:a="http://schemas.openxmlformats.org/drawingml/2006/main" prst="line">
            <a:avLst/>
          </a:prstGeom>
          <a:ln xmlns:a="http://schemas.openxmlformats.org/drawingml/2006/main" w="57150" cmpd="sng">
            <a:solidFill>
              <a:schemeClr val="accent5"/>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cxnSp macro="">
        <cdr:nvCxnSpPr>
          <cdr:cNvPr id="7" name="Straight Connector 6"/>
          <cdr:cNvCxnSpPr/>
        </cdr:nvCxnSpPr>
        <cdr:spPr>
          <a:xfrm xmlns:a="http://schemas.openxmlformats.org/drawingml/2006/main">
            <a:off x="3245177" y="4095443"/>
            <a:ext cx="274320" cy="0"/>
          </a:xfrm>
          <a:prstGeom xmlns:a="http://schemas.openxmlformats.org/drawingml/2006/main" prst="line">
            <a:avLst/>
          </a:prstGeom>
          <a:ln xmlns:a="http://schemas.openxmlformats.org/drawingml/2006/main" w="57150" cmpd="sng">
            <a:solidFill>
              <a:schemeClr val="accent4"/>
            </a:solidFill>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11B7A2-732A-974F-ACCE-DEC92708E25E}" type="datetimeFigureOut">
              <a:rPr lang="en-US" smtClean="0"/>
              <a:t>10/7/2013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754E26-8B6D-2042-85AC-EDD8408D8181}" type="slidenum">
              <a:rPr lang="en-US" smtClean="0"/>
              <a:t>‹N›</a:t>
            </a:fld>
            <a:endParaRPr lang="en-US"/>
          </a:p>
        </p:txBody>
      </p:sp>
    </p:spTree>
    <p:extLst>
      <p:ext uri="{BB962C8B-B14F-4D97-AF65-F5344CB8AC3E}">
        <p14:creationId xmlns:p14="http://schemas.microsoft.com/office/powerpoint/2010/main" val="17423172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charset="0"/>
                <a:ea typeface="ＭＳ Ｐゴシック" charset="0"/>
                <a:cs typeface="ＭＳ Ｐゴシック" charset="0"/>
              </a:defRPr>
            </a:lvl1pPr>
            <a:lvl2pPr marL="37931725" indent="-37474525">
              <a:defRPr sz="1600">
                <a:solidFill>
                  <a:schemeClr val="tx1"/>
                </a:solidFill>
                <a:latin typeface="Times" charset="0"/>
                <a:ea typeface="ＭＳ Ｐゴシック" charset="0"/>
              </a:defRPr>
            </a:lvl2pPr>
            <a:lvl3pPr>
              <a:defRPr sz="1600">
                <a:solidFill>
                  <a:schemeClr val="tx1"/>
                </a:solidFill>
                <a:latin typeface="Times" charset="0"/>
                <a:ea typeface="ＭＳ Ｐゴシック" charset="0"/>
              </a:defRPr>
            </a:lvl3pPr>
            <a:lvl4pPr>
              <a:defRPr sz="1600">
                <a:solidFill>
                  <a:schemeClr val="tx1"/>
                </a:solidFill>
                <a:latin typeface="Times" charset="0"/>
                <a:ea typeface="ＭＳ Ｐゴシック" charset="0"/>
              </a:defRPr>
            </a:lvl4pPr>
            <a:lvl5pPr>
              <a:defRPr sz="1600">
                <a:solidFill>
                  <a:schemeClr val="tx1"/>
                </a:solidFill>
                <a:latin typeface="Times" charset="0"/>
                <a:ea typeface="ＭＳ Ｐゴシック" charset="0"/>
              </a:defRPr>
            </a:lvl5pPr>
            <a:lvl6pPr marL="457200" eaLnBrk="0" fontAlgn="base" hangingPunct="0">
              <a:spcBef>
                <a:spcPct val="0"/>
              </a:spcBef>
              <a:spcAft>
                <a:spcPct val="0"/>
              </a:spcAft>
              <a:defRPr sz="1600">
                <a:solidFill>
                  <a:schemeClr val="tx1"/>
                </a:solidFill>
                <a:latin typeface="Times" charset="0"/>
                <a:ea typeface="ＭＳ Ｐゴシック" charset="0"/>
              </a:defRPr>
            </a:lvl6pPr>
            <a:lvl7pPr marL="914400" eaLnBrk="0" fontAlgn="base" hangingPunct="0">
              <a:spcBef>
                <a:spcPct val="0"/>
              </a:spcBef>
              <a:spcAft>
                <a:spcPct val="0"/>
              </a:spcAft>
              <a:defRPr sz="1600">
                <a:solidFill>
                  <a:schemeClr val="tx1"/>
                </a:solidFill>
                <a:latin typeface="Times" charset="0"/>
                <a:ea typeface="ＭＳ Ｐゴシック" charset="0"/>
              </a:defRPr>
            </a:lvl7pPr>
            <a:lvl8pPr marL="1371600" eaLnBrk="0" fontAlgn="base" hangingPunct="0">
              <a:spcBef>
                <a:spcPct val="0"/>
              </a:spcBef>
              <a:spcAft>
                <a:spcPct val="0"/>
              </a:spcAft>
              <a:defRPr sz="1600">
                <a:solidFill>
                  <a:schemeClr val="tx1"/>
                </a:solidFill>
                <a:latin typeface="Times" charset="0"/>
                <a:ea typeface="ＭＳ Ｐゴシック" charset="0"/>
              </a:defRPr>
            </a:lvl8pPr>
            <a:lvl9pPr marL="1828800" eaLnBrk="0" fontAlgn="base" hangingPunct="0">
              <a:spcBef>
                <a:spcPct val="0"/>
              </a:spcBef>
              <a:spcAft>
                <a:spcPct val="0"/>
              </a:spcAft>
              <a:defRPr sz="1600">
                <a:solidFill>
                  <a:schemeClr val="tx1"/>
                </a:solidFill>
                <a:latin typeface="Times" charset="0"/>
                <a:ea typeface="ＭＳ Ｐゴシック" charset="0"/>
              </a:defRPr>
            </a:lvl9pPr>
          </a:lstStyle>
          <a:p>
            <a:fld id="{B410F67F-7CCB-E440-BAA8-EEB15B446CBE}" type="slidenum">
              <a:rPr lang="en-US" sz="1200"/>
              <a:pPr/>
              <a:t>1</a:t>
            </a:fld>
            <a:endParaRPr lang="en-US" sz="1200"/>
          </a:p>
        </p:txBody>
      </p:sp>
      <p:sp>
        <p:nvSpPr>
          <p:cNvPr id="2048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a:solidFill>
                  <a:schemeClr val="tx1"/>
                </a:solidFill>
                <a:latin typeface="Times" charset="0"/>
                <a:ea typeface="ＭＳ Ｐゴシック" charset="0"/>
                <a:cs typeface="ＭＳ Ｐゴシック" charset="0"/>
              </a:defRPr>
            </a:lvl1pPr>
            <a:lvl2pPr marL="37931725" indent="-37474525">
              <a:defRPr sz="1600">
                <a:solidFill>
                  <a:schemeClr val="tx1"/>
                </a:solidFill>
                <a:latin typeface="Times" charset="0"/>
                <a:ea typeface="ＭＳ Ｐゴシック" charset="0"/>
              </a:defRPr>
            </a:lvl2pPr>
            <a:lvl3pPr>
              <a:defRPr sz="1600">
                <a:solidFill>
                  <a:schemeClr val="tx1"/>
                </a:solidFill>
                <a:latin typeface="Times" charset="0"/>
                <a:ea typeface="ＭＳ Ｐゴシック" charset="0"/>
              </a:defRPr>
            </a:lvl3pPr>
            <a:lvl4pPr>
              <a:defRPr sz="1600">
                <a:solidFill>
                  <a:schemeClr val="tx1"/>
                </a:solidFill>
                <a:latin typeface="Times" charset="0"/>
                <a:ea typeface="ＭＳ Ｐゴシック" charset="0"/>
              </a:defRPr>
            </a:lvl4pPr>
            <a:lvl5pPr>
              <a:defRPr sz="1600">
                <a:solidFill>
                  <a:schemeClr val="tx1"/>
                </a:solidFill>
                <a:latin typeface="Times" charset="0"/>
                <a:ea typeface="ＭＳ Ｐゴシック" charset="0"/>
              </a:defRPr>
            </a:lvl5pPr>
            <a:lvl6pPr marL="457200" eaLnBrk="0" fontAlgn="base" hangingPunct="0">
              <a:spcBef>
                <a:spcPct val="0"/>
              </a:spcBef>
              <a:spcAft>
                <a:spcPct val="0"/>
              </a:spcAft>
              <a:defRPr sz="1600">
                <a:solidFill>
                  <a:schemeClr val="tx1"/>
                </a:solidFill>
                <a:latin typeface="Times" charset="0"/>
                <a:ea typeface="ＭＳ Ｐゴシック" charset="0"/>
              </a:defRPr>
            </a:lvl6pPr>
            <a:lvl7pPr marL="914400" eaLnBrk="0" fontAlgn="base" hangingPunct="0">
              <a:spcBef>
                <a:spcPct val="0"/>
              </a:spcBef>
              <a:spcAft>
                <a:spcPct val="0"/>
              </a:spcAft>
              <a:defRPr sz="1600">
                <a:solidFill>
                  <a:schemeClr val="tx1"/>
                </a:solidFill>
                <a:latin typeface="Times" charset="0"/>
                <a:ea typeface="ＭＳ Ｐゴシック" charset="0"/>
              </a:defRPr>
            </a:lvl7pPr>
            <a:lvl8pPr marL="1371600" eaLnBrk="0" fontAlgn="base" hangingPunct="0">
              <a:spcBef>
                <a:spcPct val="0"/>
              </a:spcBef>
              <a:spcAft>
                <a:spcPct val="0"/>
              </a:spcAft>
              <a:defRPr sz="1600">
                <a:solidFill>
                  <a:schemeClr val="tx1"/>
                </a:solidFill>
                <a:latin typeface="Times" charset="0"/>
                <a:ea typeface="ＭＳ Ｐゴシック" charset="0"/>
              </a:defRPr>
            </a:lvl8pPr>
            <a:lvl9pPr marL="1828800" eaLnBrk="0" fontAlgn="base" hangingPunct="0">
              <a:spcBef>
                <a:spcPct val="0"/>
              </a:spcBef>
              <a:spcAft>
                <a:spcPct val="0"/>
              </a:spcAft>
              <a:defRPr sz="1600">
                <a:solidFill>
                  <a:schemeClr val="tx1"/>
                </a:solidFill>
                <a:latin typeface="Times" charset="0"/>
                <a:ea typeface="ＭＳ Ｐゴシック" charset="0"/>
              </a:defRPr>
            </a:lvl9pPr>
          </a:lstStyle>
          <a:p>
            <a:pPr algn="r"/>
            <a:fld id="{74D4D3AC-9D3C-4949-BAC9-B2C2DD66DECE}" type="slidenum">
              <a:rPr lang="en-US" sz="1200">
                <a:latin typeface="Arial" charset="0"/>
              </a:rPr>
              <a:pPr algn="r"/>
              <a:t>1</a:t>
            </a:fld>
            <a:endParaRPr lang="en-US" sz="1200">
              <a:latin typeface="Arial" charset="0"/>
            </a:endParaRPr>
          </a:p>
        </p:txBody>
      </p:sp>
      <p:sp>
        <p:nvSpPr>
          <p:cNvPr id="20484" name="Rectangle 2"/>
          <p:cNvSpPr>
            <a:spLocks noGrp="1" noRot="1" noChangeAspect="1" noChangeArrowheads="1" noTextEdit="1"/>
          </p:cNvSpPr>
          <p:nvPr>
            <p:ph type="sldImg"/>
          </p:nvPr>
        </p:nvSpPr>
        <p:spPr>
          <a:solidFill>
            <a:srgbClr val="FFFFFF"/>
          </a:solidFill>
          <a:ln/>
        </p:spPr>
      </p:sp>
      <p:sp>
        <p:nvSpPr>
          <p:cNvPr id="20485"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r>
              <a:rPr lang="en-US" sz="1100" dirty="0"/>
              <a:t>This is a false-color image of the star AE </a:t>
            </a:r>
            <a:r>
              <a:rPr lang="en-US" sz="1100" dirty="0" err="1"/>
              <a:t>Aurigae</a:t>
            </a:r>
            <a:r>
              <a:rPr lang="en-US" sz="1100" dirty="0"/>
              <a:t> (bright source of light slightly off center of image) embedded in a region of space containing smoke-like filaments of carbon-rich dust grains, a common phenomenon. Such dust might be hiding deuterium, an isotope of hydrogen, and stymieing astronomers' efforts to study star and galaxy formation. The FUSE satellite has surveyed the local deuterium concentration in the galaxy and found far more than expected. Because deuterium is a tracer of star and galaxy evolution, this discovery could radically alter theories about how stars and galaxy form.</a:t>
            </a:r>
          </a:p>
        </p:txBody>
      </p:sp>
      <p:sp>
        <p:nvSpPr>
          <p:cNvPr id="4" name="Slide Number Placeholder 3"/>
          <p:cNvSpPr>
            <a:spLocks noGrp="1"/>
          </p:cNvSpPr>
          <p:nvPr>
            <p:ph type="sldNum" sz="quarter" idx="10"/>
          </p:nvPr>
        </p:nvSpPr>
        <p:spPr/>
        <p:txBody>
          <a:bodyPr/>
          <a:lstStyle/>
          <a:p>
            <a:fld id="{C1E273F9-FDAC-47A0-B2F6-42EE9A532FA7}" type="slidenum">
              <a:rPr lang="en-US" smtClean="0"/>
              <a:pPr/>
              <a:t>31</a:t>
            </a:fld>
            <a:endParaRPr lang="en-US"/>
          </a:p>
        </p:txBody>
      </p:sp>
    </p:spTree>
    <p:extLst>
      <p:ext uri="{BB962C8B-B14F-4D97-AF65-F5344CB8AC3E}">
        <p14:creationId xmlns:p14="http://schemas.microsoft.com/office/powerpoint/2010/main" val="797655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err="1"/>
              <a:t>Bis</a:t>
            </a:r>
            <a:r>
              <a:rPr lang="en-US" sz="1300" dirty="0"/>
              <a:t>(2,2,6,6-tetramethyl-3,5-heptanedionato) magnesium</a:t>
            </a:r>
          </a:p>
          <a:p>
            <a:endParaRPr lang="en-US" sz="1300" dirty="0"/>
          </a:p>
          <a:p>
            <a:r>
              <a:rPr lang="en-US" sz="1300" dirty="0" err="1"/>
              <a:t>Bis</a:t>
            </a:r>
            <a:r>
              <a:rPr lang="en-US" sz="1300" dirty="0"/>
              <a:t>(</a:t>
            </a:r>
            <a:r>
              <a:rPr lang="en-US" sz="1300" dirty="0" err="1"/>
              <a:t>ethylcyclopentadienyl</a:t>
            </a:r>
            <a:r>
              <a:rPr lang="en-US" sz="1300" dirty="0"/>
              <a:t>) magnesium</a:t>
            </a:r>
          </a:p>
        </p:txBody>
      </p:sp>
      <p:sp>
        <p:nvSpPr>
          <p:cNvPr id="4" name="Slide Number Placeholder 3"/>
          <p:cNvSpPr>
            <a:spLocks noGrp="1"/>
          </p:cNvSpPr>
          <p:nvPr>
            <p:ph type="sldNum" sz="quarter" idx="10"/>
          </p:nvPr>
        </p:nvSpPr>
        <p:spPr/>
        <p:txBody>
          <a:bodyPr/>
          <a:lstStyle/>
          <a:p>
            <a:fld id="{C1E273F9-FDAC-47A0-B2F6-42EE9A532FA7}" type="slidenum">
              <a:rPr lang="en-US" smtClean="0"/>
              <a:pPr/>
              <a:t>33</a:t>
            </a:fld>
            <a:endParaRPr lang="en-US"/>
          </a:p>
        </p:txBody>
      </p:sp>
    </p:spTree>
    <p:extLst>
      <p:ext uri="{BB962C8B-B14F-4D97-AF65-F5344CB8AC3E}">
        <p14:creationId xmlns:p14="http://schemas.microsoft.com/office/powerpoint/2010/main" val="1111145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E22FDD-86AE-3742-B0F2-E91F1B884B66}" type="slidenum">
              <a:rPr lang="en-US">
                <a:solidFill>
                  <a:prstClr val="black"/>
                </a:solidFill>
                <a:latin typeface="Calibri"/>
              </a:rPr>
              <a:pPr/>
              <a:t>41</a:t>
            </a:fld>
            <a:endParaRPr lang="en-US">
              <a:solidFill>
                <a:prstClr val="black"/>
              </a:solidFill>
              <a:latin typeface="Calibri"/>
            </a:endParaRPr>
          </a:p>
        </p:txBody>
      </p:sp>
      <p:sp>
        <p:nvSpPr>
          <p:cNvPr id="788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788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charset="0"/>
                <a:ea typeface="ＭＳ Ｐゴシック" charset="0"/>
                <a:cs typeface="ＭＳ Ｐゴシック" charset="0"/>
              </a:defRPr>
            </a:lvl1pPr>
            <a:lvl2pPr marL="742950" indent="-285750">
              <a:defRPr sz="1600">
                <a:solidFill>
                  <a:schemeClr val="tx1"/>
                </a:solidFill>
                <a:latin typeface="Times" charset="0"/>
                <a:ea typeface="ＭＳ Ｐゴシック" charset="0"/>
              </a:defRPr>
            </a:lvl2pPr>
            <a:lvl3pPr marL="1143000" indent="-228600">
              <a:defRPr sz="1600">
                <a:solidFill>
                  <a:schemeClr val="tx1"/>
                </a:solidFill>
                <a:latin typeface="Times" charset="0"/>
                <a:ea typeface="ＭＳ Ｐゴシック" charset="0"/>
              </a:defRPr>
            </a:lvl3pPr>
            <a:lvl4pPr marL="1600200" indent="-228600">
              <a:defRPr sz="1600">
                <a:solidFill>
                  <a:schemeClr val="tx1"/>
                </a:solidFill>
                <a:latin typeface="Times" charset="0"/>
                <a:ea typeface="ＭＳ Ｐゴシック" charset="0"/>
              </a:defRPr>
            </a:lvl4pPr>
            <a:lvl5pPr marL="2057400" indent="-228600">
              <a:defRPr sz="1600">
                <a:solidFill>
                  <a:schemeClr val="tx1"/>
                </a:solidFill>
                <a:latin typeface="Times" charset="0"/>
                <a:ea typeface="ＭＳ Ｐゴシック" charset="0"/>
              </a:defRPr>
            </a:lvl5pPr>
            <a:lvl6pPr marL="2514600" indent="-228600" eaLnBrk="0" fontAlgn="base" hangingPunct="0">
              <a:spcBef>
                <a:spcPct val="0"/>
              </a:spcBef>
              <a:spcAft>
                <a:spcPct val="0"/>
              </a:spcAft>
              <a:defRPr sz="1600">
                <a:solidFill>
                  <a:schemeClr val="tx1"/>
                </a:solidFill>
                <a:latin typeface="Times" charset="0"/>
                <a:ea typeface="ＭＳ Ｐゴシック" charset="0"/>
              </a:defRPr>
            </a:lvl6pPr>
            <a:lvl7pPr marL="2971800" indent="-228600" eaLnBrk="0" fontAlgn="base" hangingPunct="0">
              <a:spcBef>
                <a:spcPct val="0"/>
              </a:spcBef>
              <a:spcAft>
                <a:spcPct val="0"/>
              </a:spcAft>
              <a:defRPr sz="1600">
                <a:solidFill>
                  <a:schemeClr val="tx1"/>
                </a:solidFill>
                <a:latin typeface="Times" charset="0"/>
                <a:ea typeface="ＭＳ Ｐゴシック" charset="0"/>
              </a:defRPr>
            </a:lvl7pPr>
            <a:lvl8pPr marL="3429000" indent="-228600" eaLnBrk="0" fontAlgn="base" hangingPunct="0">
              <a:spcBef>
                <a:spcPct val="0"/>
              </a:spcBef>
              <a:spcAft>
                <a:spcPct val="0"/>
              </a:spcAft>
              <a:defRPr sz="1600">
                <a:solidFill>
                  <a:schemeClr val="tx1"/>
                </a:solidFill>
                <a:latin typeface="Times" charset="0"/>
                <a:ea typeface="ＭＳ Ｐゴシック" charset="0"/>
              </a:defRPr>
            </a:lvl8pPr>
            <a:lvl9pPr marL="3886200" indent="-228600" eaLnBrk="0" fontAlgn="base" hangingPunct="0">
              <a:spcBef>
                <a:spcPct val="0"/>
              </a:spcBef>
              <a:spcAft>
                <a:spcPct val="0"/>
              </a:spcAft>
              <a:defRPr sz="1600">
                <a:solidFill>
                  <a:schemeClr val="tx1"/>
                </a:solidFill>
                <a:latin typeface="Times" charset="0"/>
                <a:ea typeface="ＭＳ Ｐゴシック" charset="0"/>
              </a:defRPr>
            </a:lvl9pPr>
          </a:lstStyle>
          <a:p>
            <a:fld id="{20366CFE-7C03-AF44-BA4B-76E4E622F4C6}" type="slidenum">
              <a:rPr lang="en-US" sz="1200"/>
              <a:pPr/>
              <a:t>44</a:t>
            </a:fld>
            <a:endParaRPr lang="en-US" sz="1200"/>
          </a:p>
        </p:txBody>
      </p:sp>
      <p:sp>
        <p:nvSpPr>
          <p:cNvPr id="25602" name="Rectangle 2"/>
          <p:cNvSpPr>
            <a:spLocks noGrp="1" noRot="1" noChangeAspect="1" noChangeArrowheads="1"/>
          </p:cNvSpPr>
          <p:nvPr>
            <p:ph type="sldImg"/>
          </p:nvPr>
        </p:nvSpPr>
        <p:spPr>
          <a:solidFill>
            <a:srgbClr val="FFFFFF"/>
          </a:solidFill>
          <a:ln/>
        </p:spPr>
      </p:sp>
      <p:sp>
        <p:nvSpPr>
          <p:cNvPr id="25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026"/>
          <p:cNvSpPr>
            <a:spLocks noGrp="1" noRot="1" noChangeAspect="1" noChangeArrowheads="1" noTextEdit="1"/>
          </p:cNvSpPr>
          <p:nvPr>
            <p:ph type="sldImg"/>
          </p:nvPr>
        </p:nvSpPr>
        <p:spPr>
          <a:ln/>
        </p:spPr>
      </p:sp>
      <p:sp>
        <p:nvSpPr>
          <p:cNvPr id="2457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026"/>
          <p:cNvSpPr>
            <a:spLocks noGrp="1" noRot="1" noChangeAspect="1" noChangeArrowheads="1" noTextEdit="1"/>
          </p:cNvSpPr>
          <p:nvPr>
            <p:ph type="sldImg"/>
          </p:nvPr>
        </p:nvSpPr>
        <p:spPr>
          <a:ln/>
        </p:spPr>
      </p:sp>
      <p:sp>
        <p:nvSpPr>
          <p:cNvPr id="2457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026"/>
          <p:cNvSpPr>
            <a:spLocks noGrp="1" noRot="1" noChangeAspect="1" noChangeArrowheads="1" noTextEdit="1"/>
          </p:cNvSpPr>
          <p:nvPr>
            <p:ph type="sldImg"/>
          </p:nvPr>
        </p:nvSpPr>
        <p:spPr>
          <a:ln/>
        </p:spPr>
      </p:sp>
      <p:sp>
        <p:nvSpPr>
          <p:cNvPr id="2457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026"/>
          <p:cNvSpPr>
            <a:spLocks noGrp="1" noRot="1" noChangeAspect="1" noChangeArrowheads="1" noTextEdit="1"/>
          </p:cNvSpPr>
          <p:nvPr>
            <p:ph type="sldImg"/>
          </p:nvPr>
        </p:nvSpPr>
        <p:spPr>
          <a:ln/>
        </p:spPr>
      </p:sp>
      <p:sp>
        <p:nvSpPr>
          <p:cNvPr id="2457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AD7037-4F6C-4A43-9771-0B5A1EFF6F89}" type="slidenum">
              <a:rPr lang="en-US" sz="1200">
                <a:solidFill>
                  <a:prstClr val="black"/>
                </a:solidFill>
                <a:latin typeface="Times" charset="0"/>
              </a:rPr>
              <a:pPr eaLnBrk="1" hangingPunct="1"/>
              <a:t>2</a:t>
            </a:fld>
            <a:endParaRPr lang="en-US" sz="1200">
              <a:solidFill>
                <a:prstClr val="black"/>
              </a:solidFill>
              <a:latin typeface="Times" charset="0"/>
            </a:endParaRPr>
          </a:p>
        </p:txBody>
      </p:sp>
      <p:sp>
        <p:nvSpPr>
          <p:cNvPr id="18434"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843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charset="0"/>
                <a:ea typeface="ＭＳ Ｐゴシック" charset="0"/>
                <a:cs typeface="ＭＳ Ｐゴシック" charset="0"/>
              </a:defRPr>
            </a:lvl1pPr>
            <a:lvl2pPr marL="37931725" indent="-37474525">
              <a:defRPr sz="1600">
                <a:solidFill>
                  <a:schemeClr val="tx1"/>
                </a:solidFill>
                <a:latin typeface="Times" charset="0"/>
                <a:ea typeface="ＭＳ Ｐゴシック" charset="0"/>
              </a:defRPr>
            </a:lvl2pPr>
            <a:lvl3pPr>
              <a:defRPr sz="1600">
                <a:solidFill>
                  <a:schemeClr val="tx1"/>
                </a:solidFill>
                <a:latin typeface="Times" charset="0"/>
                <a:ea typeface="ＭＳ Ｐゴシック" charset="0"/>
              </a:defRPr>
            </a:lvl3pPr>
            <a:lvl4pPr>
              <a:defRPr sz="1600">
                <a:solidFill>
                  <a:schemeClr val="tx1"/>
                </a:solidFill>
                <a:latin typeface="Times" charset="0"/>
                <a:ea typeface="ＭＳ Ｐゴシック" charset="0"/>
              </a:defRPr>
            </a:lvl4pPr>
            <a:lvl5pPr>
              <a:defRPr sz="1600">
                <a:solidFill>
                  <a:schemeClr val="tx1"/>
                </a:solidFill>
                <a:latin typeface="Times" charset="0"/>
                <a:ea typeface="ＭＳ Ｐゴシック" charset="0"/>
              </a:defRPr>
            </a:lvl5pPr>
            <a:lvl6pPr marL="457200" eaLnBrk="0" fontAlgn="base" hangingPunct="0">
              <a:spcBef>
                <a:spcPct val="0"/>
              </a:spcBef>
              <a:spcAft>
                <a:spcPct val="0"/>
              </a:spcAft>
              <a:defRPr sz="1600">
                <a:solidFill>
                  <a:schemeClr val="tx1"/>
                </a:solidFill>
                <a:latin typeface="Times" charset="0"/>
                <a:ea typeface="ＭＳ Ｐゴシック" charset="0"/>
              </a:defRPr>
            </a:lvl6pPr>
            <a:lvl7pPr marL="914400" eaLnBrk="0" fontAlgn="base" hangingPunct="0">
              <a:spcBef>
                <a:spcPct val="0"/>
              </a:spcBef>
              <a:spcAft>
                <a:spcPct val="0"/>
              </a:spcAft>
              <a:defRPr sz="1600">
                <a:solidFill>
                  <a:schemeClr val="tx1"/>
                </a:solidFill>
                <a:latin typeface="Times" charset="0"/>
                <a:ea typeface="ＭＳ Ｐゴシック" charset="0"/>
              </a:defRPr>
            </a:lvl7pPr>
            <a:lvl8pPr marL="1371600" eaLnBrk="0" fontAlgn="base" hangingPunct="0">
              <a:spcBef>
                <a:spcPct val="0"/>
              </a:spcBef>
              <a:spcAft>
                <a:spcPct val="0"/>
              </a:spcAft>
              <a:defRPr sz="1600">
                <a:solidFill>
                  <a:schemeClr val="tx1"/>
                </a:solidFill>
                <a:latin typeface="Times" charset="0"/>
                <a:ea typeface="ＭＳ Ｐゴシック" charset="0"/>
              </a:defRPr>
            </a:lvl8pPr>
            <a:lvl9pPr marL="1828800" eaLnBrk="0" fontAlgn="base" hangingPunct="0">
              <a:spcBef>
                <a:spcPct val="0"/>
              </a:spcBef>
              <a:spcAft>
                <a:spcPct val="0"/>
              </a:spcAft>
              <a:defRPr sz="1600">
                <a:solidFill>
                  <a:schemeClr val="tx1"/>
                </a:solidFill>
                <a:latin typeface="Times" charset="0"/>
                <a:ea typeface="ＭＳ Ｐゴシック" charset="0"/>
              </a:defRPr>
            </a:lvl9pPr>
          </a:lstStyle>
          <a:p>
            <a:fld id="{5D4FA8B7-CFB6-2142-9275-2FAE02840271}" type="slidenum">
              <a:rPr lang="en-US" sz="1200"/>
              <a:pPr/>
              <a:t>3</a:t>
            </a:fld>
            <a:endParaRPr lang="en-US" sz="1200"/>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026"/>
          <p:cNvSpPr>
            <a:spLocks noGrp="1" noRot="1" noChangeAspect="1" noChangeArrowheads="1" noTextEdit="1"/>
          </p:cNvSpPr>
          <p:nvPr>
            <p:ph type="sldImg"/>
          </p:nvPr>
        </p:nvSpPr>
        <p:spPr>
          <a:ln/>
        </p:spPr>
      </p:sp>
      <p:sp>
        <p:nvSpPr>
          <p:cNvPr id="2457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026"/>
          <p:cNvSpPr>
            <a:spLocks noGrp="1" noRot="1" noChangeAspect="1" noChangeArrowheads="1" noTextEdit="1"/>
          </p:cNvSpPr>
          <p:nvPr>
            <p:ph type="sldImg"/>
          </p:nvPr>
        </p:nvSpPr>
        <p:spPr>
          <a:ln/>
        </p:spPr>
      </p:sp>
      <p:sp>
        <p:nvSpPr>
          <p:cNvPr id="2457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charset="0"/>
                <a:ea typeface="ＭＳ Ｐゴシック" charset="0"/>
                <a:cs typeface="ＭＳ Ｐゴシック" charset="0"/>
              </a:defRPr>
            </a:lvl1pPr>
            <a:lvl2pPr marL="37931725" indent="-37474525">
              <a:defRPr sz="1600">
                <a:solidFill>
                  <a:schemeClr val="tx1"/>
                </a:solidFill>
                <a:latin typeface="Times" charset="0"/>
                <a:ea typeface="ＭＳ Ｐゴシック" charset="0"/>
              </a:defRPr>
            </a:lvl2pPr>
            <a:lvl3pPr>
              <a:defRPr sz="1600">
                <a:solidFill>
                  <a:schemeClr val="tx1"/>
                </a:solidFill>
                <a:latin typeface="Times" charset="0"/>
                <a:ea typeface="ＭＳ Ｐゴシック" charset="0"/>
              </a:defRPr>
            </a:lvl3pPr>
            <a:lvl4pPr>
              <a:defRPr sz="1600">
                <a:solidFill>
                  <a:schemeClr val="tx1"/>
                </a:solidFill>
                <a:latin typeface="Times" charset="0"/>
                <a:ea typeface="ＭＳ Ｐゴシック" charset="0"/>
              </a:defRPr>
            </a:lvl4pPr>
            <a:lvl5pPr>
              <a:defRPr sz="1600">
                <a:solidFill>
                  <a:schemeClr val="tx1"/>
                </a:solidFill>
                <a:latin typeface="Times" charset="0"/>
                <a:ea typeface="ＭＳ Ｐゴシック" charset="0"/>
              </a:defRPr>
            </a:lvl5pPr>
            <a:lvl6pPr marL="457200" eaLnBrk="0" fontAlgn="base" hangingPunct="0">
              <a:spcBef>
                <a:spcPct val="0"/>
              </a:spcBef>
              <a:spcAft>
                <a:spcPct val="0"/>
              </a:spcAft>
              <a:defRPr sz="1600">
                <a:solidFill>
                  <a:schemeClr val="tx1"/>
                </a:solidFill>
                <a:latin typeface="Times" charset="0"/>
                <a:ea typeface="ＭＳ Ｐゴシック" charset="0"/>
              </a:defRPr>
            </a:lvl6pPr>
            <a:lvl7pPr marL="914400" eaLnBrk="0" fontAlgn="base" hangingPunct="0">
              <a:spcBef>
                <a:spcPct val="0"/>
              </a:spcBef>
              <a:spcAft>
                <a:spcPct val="0"/>
              </a:spcAft>
              <a:defRPr sz="1600">
                <a:solidFill>
                  <a:schemeClr val="tx1"/>
                </a:solidFill>
                <a:latin typeface="Times" charset="0"/>
                <a:ea typeface="ＭＳ Ｐゴシック" charset="0"/>
              </a:defRPr>
            </a:lvl7pPr>
            <a:lvl8pPr marL="1371600" eaLnBrk="0" fontAlgn="base" hangingPunct="0">
              <a:spcBef>
                <a:spcPct val="0"/>
              </a:spcBef>
              <a:spcAft>
                <a:spcPct val="0"/>
              </a:spcAft>
              <a:defRPr sz="1600">
                <a:solidFill>
                  <a:schemeClr val="tx1"/>
                </a:solidFill>
                <a:latin typeface="Times" charset="0"/>
                <a:ea typeface="ＭＳ Ｐゴシック" charset="0"/>
              </a:defRPr>
            </a:lvl8pPr>
            <a:lvl9pPr marL="1828800" eaLnBrk="0" fontAlgn="base" hangingPunct="0">
              <a:spcBef>
                <a:spcPct val="0"/>
              </a:spcBef>
              <a:spcAft>
                <a:spcPct val="0"/>
              </a:spcAft>
              <a:defRPr sz="1600">
                <a:solidFill>
                  <a:schemeClr val="tx1"/>
                </a:solidFill>
                <a:latin typeface="Times" charset="0"/>
                <a:ea typeface="ＭＳ Ｐゴシック" charset="0"/>
              </a:defRPr>
            </a:lvl9pPr>
          </a:lstStyle>
          <a:p>
            <a:fld id="{E8BCC562-5B43-4E42-A09E-01C33E326E9F}" type="slidenum">
              <a:rPr lang="en-US" sz="1200"/>
              <a:pPr/>
              <a:t>7</a:t>
            </a:fld>
            <a:endParaRPr lang="en-US"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charset="0"/>
                <a:ea typeface="ＭＳ Ｐゴシック" charset="0"/>
                <a:cs typeface="ＭＳ Ｐゴシック" charset="0"/>
              </a:defRPr>
            </a:lvl1pPr>
            <a:lvl2pPr marL="742950" indent="-285750">
              <a:defRPr sz="1600">
                <a:solidFill>
                  <a:schemeClr val="tx1"/>
                </a:solidFill>
                <a:latin typeface="Times" charset="0"/>
                <a:ea typeface="ＭＳ Ｐゴシック" charset="0"/>
              </a:defRPr>
            </a:lvl2pPr>
            <a:lvl3pPr marL="1143000" indent="-228600">
              <a:defRPr sz="1600">
                <a:solidFill>
                  <a:schemeClr val="tx1"/>
                </a:solidFill>
                <a:latin typeface="Times" charset="0"/>
                <a:ea typeface="ＭＳ Ｐゴシック" charset="0"/>
              </a:defRPr>
            </a:lvl3pPr>
            <a:lvl4pPr marL="1600200" indent="-228600">
              <a:defRPr sz="1600">
                <a:solidFill>
                  <a:schemeClr val="tx1"/>
                </a:solidFill>
                <a:latin typeface="Times" charset="0"/>
                <a:ea typeface="ＭＳ Ｐゴシック" charset="0"/>
              </a:defRPr>
            </a:lvl4pPr>
            <a:lvl5pPr marL="2057400" indent="-228600">
              <a:defRPr sz="1600">
                <a:solidFill>
                  <a:schemeClr val="tx1"/>
                </a:solidFill>
                <a:latin typeface="Times" charset="0"/>
                <a:ea typeface="ＭＳ Ｐゴシック" charset="0"/>
              </a:defRPr>
            </a:lvl5pPr>
            <a:lvl6pPr marL="2514600" indent="-228600" eaLnBrk="0" fontAlgn="base" hangingPunct="0">
              <a:spcBef>
                <a:spcPct val="0"/>
              </a:spcBef>
              <a:spcAft>
                <a:spcPct val="0"/>
              </a:spcAft>
              <a:defRPr sz="1600">
                <a:solidFill>
                  <a:schemeClr val="tx1"/>
                </a:solidFill>
                <a:latin typeface="Times" charset="0"/>
                <a:ea typeface="ＭＳ Ｐゴシック" charset="0"/>
              </a:defRPr>
            </a:lvl6pPr>
            <a:lvl7pPr marL="2971800" indent="-228600" eaLnBrk="0" fontAlgn="base" hangingPunct="0">
              <a:spcBef>
                <a:spcPct val="0"/>
              </a:spcBef>
              <a:spcAft>
                <a:spcPct val="0"/>
              </a:spcAft>
              <a:defRPr sz="1600">
                <a:solidFill>
                  <a:schemeClr val="tx1"/>
                </a:solidFill>
                <a:latin typeface="Times" charset="0"/>
                <a:ea typeface="ＭＳ Ｐゴシック" charset="0"/>
              </a:defRPr>
            </a:lvl7pPr>
            <a:lvl8pPr marL="3429000" indent="-228600" eaLnBrk="0" fontAlgn="base" hangingPunct="0">
              <a:spcBef>
                <a:spcPct val="0"/>
              </a:spcBef>
              <a:spcAft>
                <a:spcPct val="0"/>
              </a:spcAft>
              <a:defRPr sz="1600">
                <a:solidFill>
                  <a:schemeClr val="tx1"/>
                </a:solidFill>
                <a:latin typeface="Times" charset="0"/>
                <a:ea typeface="ＭＳ Ｐゴシック" charset="0"/>
              </a:defRPr>
            </a:lvl8pPr>
            <a:lvl9pPr marL="3886200" indent="-228600" eaLnBrk="0" fontAlgn="base" hangingPunct="0">
              <a:spcBef>
                <a:spcPct val="0"/>
              </a:spcBef>
              <a:spcAft>
                <a:spcPct val="0"/>
              </a:spcAft>
              <a:defRPr sz="1600">
                <a:solidFill>
                  <a:schemeClr val="tx1"/>
                </a:solidFill>
                <a:latin typeface="Times" charset="0"/>
                <a:ea typeface="ＭＳ Ｐゴシック" charset="0"/>
              </a:defRPr>
            </a:lvl9pPr>
          </a:lstStyle>
          <a:p>
            <a:fld id="{F659F74F-5EE6-4D4C-98BD-D5A0A29786F6}" type="slidenum">
              <a:rPr lang="en-US" sz="1200"/>
              <a:pPr/>
              <a:t>10</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5602"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charset="0"/>
                <a:ea typeface="ＭＳ Ｐゴシック" charset="0"/>
                <a:cs typeface="ＭＳ Ｐゴシック" charset="0"/>
              </a:defRPr>
            </a:lvl1pPr>
            <a:lvl2pPr marL="37931725" indent="-37474525">
              <a:defRPr sz="1600">
                <a:solidFill>
                  <a:schemeClr val="tx1"/>
                </a:solidFill>
                <a:latin typeface="Times" charset="0"/>
                <a:ea typeface="ＭＳ Ｐゴシック" charset="0"/>
              </a:defRPr>
            </a:lvl2pPr>
            <a:lvl3pPr>
              <a:defRPr sz="1600">
                <a:solidFill>
                  <a:schemeClr val="tx1"/>
                </a:solidFill>
                <a:latin typeface="Times" charset="0"/>
                <a:ea typeface="ＭＳ Ｐゴシック" charset="0"/>
              </a:defRPr>
            </a:lvl3pPr>
            <a:lvl4pPr>
              <a:defRPr sz="1600">
                <a:solidFill>
                  <a:schemeClr val="tx1"/>
                </a:solidFill>
                <a:latin typeface="Times" charset="0"/>
                <a:ea typeface="ＭＳ Ｐゴシック" charset="0"/>
              </a:defRPr>
            </a:lvl4pPr>
            <a:lvl5pPr>
              <a:defRPr sz="1600">
                <a:solidFill>
                  <a:schemeClr val="tx1"/>
                </a:solidFill>
                <a:latin typeface="Times" charset="0"/>
                <a:ea typeface="ＭＳ Ｐゴシック" charset="0"/>
              </a:defRPr>
            </a:lvl5pPr>
            <a:lvl6pPr marL="457200" eaLnBrk="0" fontAlgn="base" hangingPunct="0">
              <a:spcBef>
                <a:spcPct val="0"/>
              </a:spcBef>
              <a:spcAft>
                <a:spcPct val="0"/>
              </a:spcAft>
              <a:defRPr sz="1600">
                <a:solidFill>
                  <a:schemeClr val="tx1"/>
                </a:solidFill>
                <a:latin typeface="Times" charset="0"/>
                <a:ea typeface="ＭＳ Ｐゴシック" charset="0"/>
              </a:defRPr>
            </a:lvl6pPr>
            <a:lvl7pPr marL="914400" eaLnBrk="0" fontAlgn="base" hangingPunct="0">
              <a:spcBef>
                <a:spcPct val="0"/>
              </a:spcBef>
              <a:spcAft>
                <a:spcPct val="0"/>
              </a:spcAft>
              <a:defRPr sz="1600">
                <a:solidFill>
                  <a:schemeClr val="tx1"/>
                </a:solidFill>
                <a:latin typeface="Times" charset="0"/>
                <a:ea typeface="ＭＳ Ｐゴシック" charset="0"/>
              </a:defRPr>
            </a:lvl7pPr>
            <a:lvl8pPr marL="1371600" eaLnBrk="0" fontAlgn="base" hangingPunct="0">
              <a:spcBef>
                <a:spcPct val="0"/>
              </a:spcBef>
              <a:spcAft>
                <a:spcPct val="0"/>
              </a:spcAft>
              <a:defRPr sz="1600">
                <a:solidFill>
                  <a:schemeClr val="tx1"/>
                </a:solidFill>
                <a:latin typeface="Times" charset="0"/>
                <a:ea typeface="ＭＳ Ｐゴシック" charset="0"/>
              </a:defRPr>
            </a:lvl8pPr>
            <a:lvl9pPr marL="1828800" eaLnBrk="0" fontAlgn="base" hangingPunct="0">
              <a:spcBef>
                <a:spcPct val="0"/>
              </a:spcBef>
              <a:spcAft>
                <a:spcPct val="0"/>
              </a:spcAft>
              <a:defRPr sz="1600">
                <a:solidFill>
                  <a:schemeClr val="tx1"/>
                </a:solidFill>
                <a:latin typeface="Times" charset="0"/>
                <a:ea typeface="ＭＳ Ｐゴシック" charset="0"/>
              </a:defRPr>
            </a:lvl9pPr>
          </a:lstStyle>
          <a:p>
            <a:fld id="{E043D094-6D71-CA47-8B40-4BD8F0481C3C}" type="slidenum">
              <a:rPr lang="en-US" sz="1200"/>
              <a:pPr/>
              <a:t>23</a:t>
            </a:fld>
            <a:endParaRPr lang="en-US" sz="1200"/>
          </a:p>
        </p:txBody>
      </p:sp>
      <p:sp>
        <p:nvSpPr>
          <p:cNvPr id="50179" name="Rectangle 2"/>
          <p:cNvSpPr>
            <a:spLocks noGrp="1" noRot="1" noChangeAspect="1" noChangeArrowheads="1"/>
          </p:cNvSpPr>
          <p:nvPr>
            <p:ph type="sldImg"/>
          </p:nvPr>
        </p:nvSpPr>
        <p:spPr>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ACCD59-FDE7-D04F-AE5E-A64650E0B5C5}" type="datetimeFigureOut">
              <a:rPr lang="en-US" smtClean="0"/>
              <a:t>10/7/2013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56466A-18F5-CD4D-9203-192620ADC696}" type="slidenum">
              <a:rPr lang="en-US" smtClean="0"/>
              <a:t>‹N›</a:t>
            </a:fld>
            <a:endParaRPr lang="en-US"/>
          </a:p>
        </p:txBody>
      </p:sp>
    </p:spTree>
    <p:extLst>
      <p:ext uri="{BB962C8B-B14F-4D97-AF65-F5344CB8AC3E}">
        <p14:creationId xmlns:p14="http://schemas.microsoft.com/office/powerpoint/2010/main" val="1739012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ACCD59-FDE7-D04F-AE5E-A64650E0B5C5}" type="datetimeFigureOut">
              <a:rPr lang="en-US" smtClean="0"/>
              <a:t>10/7/2013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56466A-18F5-CD4D-9203-192620ADC696}" type="slidenum">
              <a:rPr lang="en-US" smtClean="0"/>
              <a:t>‹N›</a:t>
            </a:fld>
            <a:endParaRPr lang="en-US"/>
          </a:p>
        </p:txBody>
      </p:sp>
    </p:spTree>
    <p:extLst>
      <p:ext uri="{BB962C8B-B14F-4D97-AF65-F5344CB8AC3E}">
        <p14:creationId xmlns:p14="http://schemas.microsoft.com/office/powerpoint/2010/main" val="1209874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ACCD59-FDE7-D04F-AE5E-A64650E0B5C5}" type="datetimeFigureOut">
              <a:rPr lang="en-US" smtClean="0"/>
              <a:t>10/7/2013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56466A-18F5-CD4D-9203-192620ADC696}" type="slidenum">
              <a:rPr lang="en-US" smtClean="0"/>
              <a:t>‹N›</a:t>
            </a:fld>
            <a:endParaRPr lang="en-US"/>
          </a:p>
        </p:txBody>
      </p:sp>
    </p:spTree>
    <p:extLst>
      <p:ext uri="{BB962C8B-B14F-4D97-AF65-F5344CB8AC3E}">
        <p14:creationId xmlns:p14="http://schemas.microsoft.com/office/powerpoint/2010/main" val="1761500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68580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95400"/>
            <a:ext cx="40386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95400"/>
            <a:ext cx="40386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71900"/>
            <a:ext cx="40386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smtClean="0"/>
            </a:lvl1pPr>
          </a:lstStyle>
          <a:p>
            <a:pPr>
              <a:defRPr/>
            </a:pPr>
            <a:r>
              <a:rPr lang="en-US">
                <a:solidFill>
                  <a:srgbClr val="04617B">
                    <a:shade val="90000"/>
                  </a:srgbClr>
                </a:solidFill>
                <a:latin typeface="Constantia"/>
              </a:rPr>
              <a:t>FY12 Year-end Review – Oct 2012</a:t>
            </a:r>
            <a:endParaRPr lang="en-US" dirty="0">
              <a:solidFill>
                <a:srgbClr val="04617B">
                  <a:shade val="90000"/>
                </a:srgbClr>
              </a:solidFill>
              <a:latin typeface="Constantia"/>
            </a:endParaRPr>
          </a:p>
        </p:txBody>
      </p:sp>
    </p:spTree>
    <p:extLst>
      <p:ext uri="{BB962C8B-B14F-4D97-AF65-F5344CB8AC3E}">
        <p14:creationId xmlns:p14="http://schemas.microsoft.com/office/powerpoint/2010/main" val="4016367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atin typeface="Times" charset="0"/>
                <a:ea typeface="+mn-ea"/>
                <a:cs typeface="+mn-cs"/>
              </a:defRPr>
            </a:lvl1pPr>
          </a:lstStyle>
          <a:p>
            <a:pPr defTabSz="914400" eaLnBrk="0" fontAlgn="base" hangingPunct="0">
              <a:spcBef>
                <a:spcPct val="0"/>
              </a:spcBef>
              <a:spcAft>
                <a:spcPct val="0"/>
              </a:spcAft>
              <a:defRPr/>
            </a:pPr>
            <a:endParaRPr lang="en-US" sz="1600">
              <a:solidFill>
                <a:srgbClr val="000000"/>
              </a:solidFill>
            </a:endParaRPr>
          </a:p>
        </p:txBody>
      </p:sp>
      <p:sp>
        <p:nvSpPr>
          <p:cNvPr id="5" name="Rectangle 5"/>
          <p:cNvSpPr>
            <a:spLocks noGrp="1" noChangeArrowheads="1"/>
          </p:cNvSpPr>
          <p:nvPr>
            <p:ph type="ftr" sz="quarter" idx="11"/>
          </p:nvPr>
        </p:nvSpPr>
        <p:spPr bwMode="auto">
          <a:xfrm>
            <a:off x="627063" y="5638800"/>
            <a:ext cx="7094537"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i="1">
                <a:solidFill>
                  <a:srgbClr val="7F7F7F"/>
                </a:solidFill>
                <a:latin typeface="Times" charset="0"/>
                <a:ea typeface="+mn-ea"/>
                <a:cs typeface="+mn-cs"/>
              </a:defRPr>
            </a:lvl1pPr>
          </a:lstStyle>
          <a:p>
            <a:pPr defTabSz="914400" eaLnBrk="0" fontAlgn="base" hangingPunct="0">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a:defRPr/>
            </a:lvl1pPr>
          </a:lstStyle>
          <a:p>
            <a:fld id="{992C0C31-8F33-AA4A-BA31-4A3B9DE03286}"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55320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atin typeface="Times" charset="0"/>
                <a:ea typeface="+mn-ea"/>
                <a:cs typeface="+mn-cs"/>
              </a:defRPr>
            </a:lvl1pPr>
          </a:lstStyle>
          <a:p>
            <a:pPr defTabSz="914400" eaLnBrk="0" fontAlgn="base" hangingPunct="0">
              <a:spcBef>
                <a:spcPct val="0"/>
              </a:spcBef>
              <a:spcAft>
                <a:spcPct val="0"/>
              </a:spcAft>
              <a:defRPr/>
            </a:pPr>
            <a:endParaRPr lang="en-US" sz="1600">
              <a:solidFill>
                <a:srgbClr val="000000"/>
              </a:solidFill>
            </a:endParaRPr>
          </a:p>
        </p:txBody>
      </p:sp>
      <p:sp>
        <p:nvSpPr>
          <p:cNvPr id="5" name="Rectangle 5"/>
          <p:cNvSpPr>
            <a:spLocks noGrp="1" noChangeArrowheads="1"/>
          </p:cNvSpPr>
          <p:nvPr>
            <p:ph type="ftr" sz="quarter" idx="11"/>
          </p:nvPr>
        </p:nvSpPr>
        <p:spPr bwMode="auto">
          <a:xfrm>
            <a:off x="627063" y="5638800"/>
            <a:ext cx="7094537"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i="1">
                <a:solidFill>
                  <a:srgbClr val="7F7F7F"/>
                </a:solidFill>
                <a:latin typeface="Times" charset="0"/>
                <a:ea typeface="+mn-ea"/>
                <a:cs typeface="+mn-cs"/>
              </a:defRPr>
            </a:lvl1pPr>
          </a:lstStyle>
          <a:p>
            <a:pPr defTabSz="914400" eaLnBrk="0" fontAlgn="base" hangingPunct="0">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a:defRPr/>
            </a:lvl1pPr>
          </a:lstStyle>
          <a:p>
            <a:fld id="{2820D1D8-2821-174A-9E38-C4D88755A6E3}"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750444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atin typeface="Times" charset="0"/>
                <a:ea typeface="+mn-ea"/>
                <a:cs typeface="+mn-cs"/>
              </a:defRPr>
            </a:lvl1pPr>
          </a:lstStyle>
          <a:p>
            <a:pPr defTabSz="914400" eaLnBrk="0" fontAlgn="base" hangingPunct="0">
              <a:spcBef>
                <a:spcPct val="0"/>
              </a:spcBef>
              <a:spcAft>
                <a:spcPct val="0"/>
              </a:spcAft>
              <a:defRPr/>
            </a:pPr>
            <a:endParaRPr lang="en-US" sz="1600">
              <a:solidFill>
                <a:srgbClr val="000000"/>
              </a:solidFill>
            </a:endParaRPr>
          </a:p>
        </p:txBody>
      </p:sp>
      <p:sp>
        <p:nvSpPr>
          <p:cNvPr id="5" name="Rectangle 5"/>
          <p:cNvSpPr>
            <a:spLocks noGrp="1" noChangeArrowheads="1"/>
          </p:cNvSpPr>
          <p:nvPr>
            <p:ph type="ftr" sz="quarter" idx="11"/>
          </p:nvPr>
        </p:nvSpPr>
        <p:spPr bwMode="auto">
          <a:xfrm>
            <a:off x="627063" y="5638800"/>
            <a:ext cx="7094537"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i="1">
                <a:solidFill>
                  <a:srgbClr val="7F7F7F"/>
                </a:solidFill>
                <a:latin typeface="Times" charset="0"/>
                <a:ea typeface="+mn-ea"/>
                <a:cs typeface="+mn-cs"/>
              </a:defRPr>
            </a:lvl1pPr>
          </a:lstStyle>
          <a:p>
            <a:pPr defTabSz="914400" eaLnBrk="0" fontAlgn="base" hangingPunct="0">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a:defRPr/>
            </a:lvl1pPr>
          </a:lstStyle>
          <a:p>
            <a:fld id="{C56BC385-4B73-064E-A2A9-5D18EAFC5148}"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4756105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atin typeface="Times" charset="0"/>
                <a:ea typeface="+mn-ea"/>
                <a:cs typeface="+mn-cs"/>
              </a:defRPr>
            </a:lvl1pPr>
          </a:lstStyle>
          <a:p>
            <a:pPr defTabSz="914400" eaLnBrk="0" fontAlgn="base" hangingPunct="0">
              <a:spcBef>
                <a:spcPct val="0"/>
              </a:spcBef>
              <a:spcAft>
                <a:spcPct val="0"/>
              </a:spcAft>
              <a:defRPr/>
            </a:pPr>
            <a:endParaRPr lang="en-US" sz="1600">
              <a:solidFill>
                <a:srgbClr val="000000"/>
              </a:solidFill>
            </a:endParaRPr>
          </a:p>
        </p:txBody>
      </p:sp>
      <p:sp>
        <p:nvSpPr>
          <p:cNvPr id="6" name="Footer Placeholder 5"/>
          <p:cNvSpPr>
            <a:spLocks noGrp="1" noChangeArrowheads="1"/>
          </p:cNvSpPr>
          <p:nvPr>
            <p:ph type="ftr" sz="quarter" idx="11"/>
          </p:nvPr>
        </p:nvSpPr>
        <p:spPr bwMode="auto">
          <a:xfrm>
            <a:off x="627063" y="5638800"/>
            <a:ext cx="7094537"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i="1">
                <a:solidFill>
                  <a:srgbClr val="7F7F7F"/>
                </a:solidFill>
                <a:latin typeface="Times" charset="0"/>
                <a:ea typeface="+mn-ea"/>
                <a:cs typeface="+mn-cs"/>
              </a:defRPr>
            </a:lvl1pPr>
          </a:lstStyle>
          <a:p>
            <a:pPr defTabSz="914400" eaLnBrk="0" fontAlgn="base" hangingPunct="0">
              <a:spcBef>
                <a:spcPct val="0"/>
              </a:spcBef>
              <a:spcAft>
                <a:spcPct val="0"/>
              </a:spcAft>
              <a:defRPr/>
            </a:pPr>
            <a:endParaRPr lang="en-US"/>
          </a:p>
        </p:txBody>
      </p:sp>
      <p:sp>
        <p:nvSpPr>
          <p:cNvPr id="7" name="Rectangle 6"/>
          <p:cNvSpPr>
            <a:spLocks noGrp="1" noChangeArrowheads="1"/>
          </p:cNvSpPr>
          <p:nvPr>
            <p:ph type="sldNum" sz="quarter" idx="12"/>
          </p:nvPr>
        </p:nvSpPr>
        <p:spPr/>
        <p:txBody>
          <a:bodyPr/>
          <a:lstStyle>
            <a:lvl1pPr>
              <a:defRPr/>
            </a:lvl1pPr>
          </a:lstStyle>
          <a:p>
            <a:fld id="{358623D0-2100-F943-91C0-42EA9F01AA1A}"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534755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atin typeface="Times" charset="0"/>
                <a:ea typeface="+mn-ea"/>
                <a:cs typeface="+mn-cs"/>
              </a:defRPr>
            </a:lvl1pPr>
          </a:lstStyle>
          <a:p>
            <a:pPr defTabSz="914400" eaLnBrk="0" fontAlgn="base" hangingPunct="0">
              <a:spcBef>
                <a:spcPct val="0"/>
              </a:spcBef>
              <a:spcAft>
                <a:spcPct val="0"/>
              </a:spcAft>
              <a:defRPr/>
            </a:pPr>
            <a:endParaRPr lang="en-US" sz="1600">
              <a:solidFill>
                <a:srgbClr val="000000"/>
              </a:solidFill>
            </a:endParaRPr>
          </a:p>
        </p:txBody>
      </p:sp>
      <p:sp>
        <p:nvSpPr>
          <p:cNvPr id="8" name="Rectangle 5"/>
          <p:cNvSpPr>
            <a:spLocks noGrp="1" noChangeArrowheads="1"/>
          </p:cNvSpPr>
          <p:nvPr>
            <p:ph type="ftr" sz="quarter" idx="11"/>
          </p:nvPr>
        </p:nvSpPr>
        <p:spPr bwMode="auto">
          <a:xfrm>
            <a:off x="627063" y="5638800"/>
            <a:ext cx="7094537"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i="1">
                <a:solidFill>
                  <a:srgbClr val="7F7F7F"/>
                </a:solidFill>
                <a:latin typeface="Times" charset="0"/>
                <a:ea typeface="+mn-ea"/>
                <a:cs typeface="+mn-cs"/>
              </a:defRPr>
            </a:lvl1pPr>
          </a:lstStyle>
          <a:p>
            <a:pPr defTabSz="914400" eaLnBrk="0" fontAlgn="base" hangingPunct="0">
              <a:spcBef>
                <a:spcPct val="0"/>
              </a:spcBef>
              <a:spcAft>
                <a:spcPct val="0"/>
              </a:spcAft>
              <a:defRPr/>
            </a:pPr>
            <a:endParaRPr lang="en-US"/>
          </a:p>
        </p:txBody>
      </p:sp>
      <p:sp>
        <p:nvSpPr>
          <p:cNvPr id="9" name="Rectangle 6"/>
          <p:cNvSpPr>
            <a:spLocks noGrp="1" noChangeArrowheads="1"/>
          </p:cNvSpPr>
          <p:nvPr>
            <p:ph type="sldNum" sz="quarter" idx="12"/>
          </p:nvPr>
        </p:nvSpPr>
        <p:spPr/>
        <p:txBody>
          <a:bodyPr/>
          <a:lstStyle>
            <a:lvl1pPr>
              <a:defRPr/>
            </a:lvl1pPr>
          </a:lstStyle>
          <a:p>
            <a:fld id="{CE98BBD3-1B47-C342-95A4-9BF17FD241C8}"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4561039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1031"/>
          <p:cNvSpPr txBox="1">
            <a:spLocks noChangeArrowheads="1"/>
          </p:cNvSpPr>
          <p:nvPr userDrawn="1"/>
        </p:nvSpPr>
        <p:spPr bwMode="auto">
          <a:xfrm>
            <a:off x="0" y="6578600"/>
            <a:ext cx="5802313" cy="274638"/>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i="1">
                <a:solidFill>
                  <a:srgbClr val="808080"/>
                </a:solidFill>
                <a:latin typeface="Calibri" charset="0"/>
                <a:ea typeface="ＭＳ Ｐゴシック" charset="-128"/>
                <a:cs typeface="ＭＳ Ｐゴシック" charset="-128"/>
              </a:rPr>
              <a:t>Copyright 2009 California Institute of Technology. Government Sponsorship Acknowledged.</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Rectangle 5"/>
          <p:cNvSpPr>
            <a:spLocks noGrp="1" noChangeArrowheads="1"/>
          </p:cNvSpPr>
          <p:nvPr>
            <p:ph type="ftr" sz="quarter" idx="10"/>
          </p:nvPr>
        </p:nvSpPr>
        <p:spPr bwMode="auto">
          <a:xfrm>
            <a:off x="627063" y="5638800"/>
            <a:ext cx="7094537"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i="1">
                <a:solidFill>
                  <a:srgbClr val="7F7F7F"/>
                </a:solidFill>
                <a:latin typeface="Times" charset="0"/>
                <a:ea typeface="+mn-ea"/>
                <a:cs typeface="+mn-cs"/>
              </a:defRPr>
            </a:lvl1pPr>
          </a:lstStyle>
          <a:p>
            <a:pPr defTabSz="914400" eaLnBrk="0" fontAlgn="base" hangingPunct="0">
              <a:spcBef>
                <a:spcPct val="0"/>
              </a:spcBef>
              <a:spcAft>
                <a:spcPct val="0"/>
              </a:spcAft>
              <a:defRPr/>
            </a:pPr>
            <a:endParaRPr lang="en-US"/>
          </a:p>
        </p:txBody>
      </p:sp>
      <p:sp>
        <p:nvSpPr>
          <p:cNvPr id="5" name="Rectangle 6"/>
          <p:cNvSpPr>
            <a:spLocks noGrp="1" noChangeArrowheads="1"/>
          </p:cNvSpPr>
          <p:nvPr>
            <p:ph type="sldNum" sz="quarter" idx="11"/>
          </p:nvPr>
        </p:nvSpPr>
        <p:spPr/>
        <p:txBody>
          <a:bodyPr/>
          <a:lstStyle>
            <a:lvl1pPr>
              <a:defRPr/>
            </a:lvl1pPr>
          </a:lstStyle>
          <a:p>
            <a:fld id="{62F2B13E-F66E-644D-8793-0B16D1B0B195}"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727668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1031"/>
          <p:cNvSpPr txBox="1">
            <a:spLocks noChangeArrowheads="1"/>
          </p:cNvSpPr>
          <p:nvPr userDrawn="1"/>
        </p:nvSpPr>
        <p:spPr bwMode="auto">
          <a:xfrm>
            <a:off x="0" y="6578600"/>
            <a:ext cx="5802313" cy="274638"/>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i="1">
                <a:solidFill>
                  <a:srgbClr val="808080"/>
                </a:solidFill>
                <a:latin typeface="Calibri" charset="0"/>
                <a:ea typeface="ＭＳ Ｐゴシック" charset="-128"/>
                <a:cs typeface="ＭＳ Ｐゴシック" charset="-128"/>
              </a:rPr>
              <a:t>Copyright 2009 California Institute of Technology. Government Sponsorship Acknowledged.</a:t>
            </a:r>
          </a:p>
        </p:txBody>
      </p:sp>
    </p:spTree>
    <p:extLst>
      <p:ext uri="{BB962C8B-B14F-4D97-AF65-F5344CB8AC3E}">
        <p14:creationId xmlns:p14="http://schemas.microsoft.com/office/powerpoint/2010/main" val="1557793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ACCD59-FDE7-D04F-AE5E-A64650E0B5C5}" type="datetimeFigureOut">
              <a:rPr lang="en-US" smtClean="0"/>
              <a:t>10/7/2013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56466A-18F5-CD4D-9203-192620ADC696}" type="slidenum">
              <a:rPr lang="en-US" smtClean="0"/>
              <a:t>‹N›</a:t>
            </a:fld>
            <a:endParaRPr lang="en-US"/>
          </a:p>
        </p:txBody>
      </p:sp>
    </p:spTree>
    <p:extLst>
      <p:ext uri="{BB962C8B-B14F-4D97-AF65-F5344CB8AC3E}">
        <p14:creationId xmlns:p14="http://schemas.microsoft.com/office/powerpoint/2010/main" val="13521387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atin typeface="Times" charset="0"/>
                <a:ea typeface="+mn-ea"/>
                <a:cs typeface="+mn-cs"/>
              </a:defRPr>
            </a:lvl1pPr>
          </a:lstStyle>
          <a:p>
            <a:pPr defTabSz="914400" eaLnBrk="0" fontAlgn="base" hangingPunct="0">
              <a:spcBef>
                <a:spcPct val="0"/>
              </a:spcBef>
              <a:spcAft>
                <a:spcPct val="0"/>
              </a:spcAft>
              <a:defRPr/>
            </a:pPr>
            <a:endParaRPr lang="en-US" sz="1600">
              <a:solidFill>
                <a:srgbClr val="000000"/>
              </a:solidFill>
            </a:endParaRPr>
          </a:p>
        </p:txBody>
      </p:sp>
      <p:sp>
        <p:nvSpPr>
          <p:cNvPr id="6" name="Footer Placeholder 5"/>
          <p:cNvSpPr>
            <a:spLocks noGrp="1" noChangeArrowheads="1"/>
          </p:cNvSpPr>
          <p:nvPr>
            <p:ph type="ftr" sz="quarter" idx="11"/>
          </p:nvPr>
        </p:nvSpPr>
        <p:spPr bwMode="auto">
          <a:xfrm>
            <a:off x="627063" y="5638800"/>
            <a:ext cx="7094537"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i="1">
                <a:solidFill>
                  <a:srgbClr val="7F7F7F"/>
                </a:solidFill>
                <a:latin typeface="Times" charset="0"/>
                <a:ea typeface="+mn-ea"/>
                <a:cs typeface="+mn-cs"/>
              </a:defRPr>
            </a:lvl1pPr>
          </a:lstStyle>
          <a:p>
            <a:pPr defTabSz="914400" eaLnBrk="0" fontAlgn="base" hangingPunct="0">
              <a:spcBef>
                <a:spcPct val="0"/>
              </a:spcBef>
              <a:spcAft>
                <a:spcPct val="0"/>
              </a:spcAft>
              <a:defRPr/>
            </a:pPr>
            <a:endParaRPr lang="en-US"/>
          </a:p>
        </p:txBody>
      </p:sp>
      <p:sp>
        <p:nvSpPr>
          <p:cNvPr id="7" name="Rectangle 6"/>
          <p:cNvSpPr>
            <a:spLocks noGrp="1" noChangeArrowheads="1"/>
          </p:cNvSpPr>
          <p:nvPr>
            <p:ph type="sldNum" sz="quarter" idx="12"/>
          </p:nvPr>
        </p:nvSpPr>
        <p:spPr/>
        <p:txBody>
          <a:bodyPr/>
          <a:lstStyle>
            <a:lvl1pPr>
              <a:defRPr/>
            </a:lvl1pPr>
          </a:lstStyle>
          <a:p>
            <a:fld id="{E866A659-0699-1A42-9FD0-E03235C41164}"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798670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atin typeface="Times" charset="0"/>
                <a:ea typeface="+mn-ea"/>
                <a:cs typeface="+mn-cs"/>
              </a:defRPr>
            </a:lvl1pPr>
          </a:lstStyle>
          <a:p>
            <a:pPr defTabSz="914400" eaLnBrk="0" fontAlgn="base" hangingPunct="0">
              <a:spcBef>
                <a:spcPct val="0"/>
              </a:spcBef>
              <a:spcAft>
                <a:spcPct val="0"/>
              </a:spcAft>
              <a:defRPr/>
            </a:pPr>
            <a:endParaRPr lang="en-US" sz="1600">
              <a:solidFill>
                <a:srgbClr val="000000"/>
              </a:solidFill>
            </a:endParaRPr>
          </a:p>
        </p:txBody>
      </p:sp>
      <p:sp>
        <p:nvSpPr>
          <p:cNvPr id="6" name="Footer Placeholder 5"/>
          <p:cNvSpPr>
            <a:spLocks noGrp="1" noChangeArrowheads="1"/>
          </p:cNvSpPr>
          <p:nvPr>
            <p:ph type="ftr" sz="quarter" idx="11"/>
          </p:nvPr>
        </p:nvSpPr>
        <p:spPr bwMode="auto">
          <a:xfrm>
            <a:off x="627063" y="5638800"/>
            <a:ext cx="7094537"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i="1">
                <a:solidFill>
                  <a:srgbClr val="7F7F7F"/>
                </a:solidFill>
                <a:latin typeface="Times" charset="0"/>
                <a:ea typeface="+mn-ea"/>
                <a:cs typeface="+mn-cs"/>
              </a:defRPr>
            </a:lvl1pPr>
          </a:lstStyle>
          <a:p>
            <a:pPr defTabSz="914400" eaLnBrk="0" fontAlgn="base" hangingPunct="0">
              <a:spcBef>
                <a:spcPct val="0"/>
              </a:spcBef>
              <a:spcAft>
                <a:spcPct val="0"/>
              </a:spcAft>
              <a:defRPr/>
            </a:pPr>
            <a:endParaRPr lang="en-US"/>
          </a:p>
        </p:txBody>
      </p:sp>
      <p:sp>
        <p:nvSpPr>
          <p:cNvPr id="7" name="Rectangle 6"/>
          <p:cNvSpPr>
            <a:spLocks noGrp="1" noChangeArrowheads="1"/>
          </p:cNvSpPr>
          <p:nvPr>
            <p:ph type="sldNum" sz="quarter" idx="12"/>
          </p:nvPr>
        </p:nvSpPr>
        <p:spPr/>
        <p:txBody>
          <a:bodyPr/>
          <a:lstStyle>
            <a:lvl1pPr>
              <a:defRPr/>
            </a:lvl1pPr>
          </a:lstStyle>
          <a:p>
            <a:fld id="{7A0A3194-564D-4941-9CA3-0A07D26D5DD1}"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89448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atin typeface="Times" charset="0"/>
                <a:ea typeface="+mn-ea"/>
                <a:cs typeface="+mn-cs"/>
              </a:defRPr>
            </a:lvl1pPr>
          </a:lstStyle>
          <a:p>
            <a:pPr defTabSz="914400" eaLnBrk="0" fontAlgn="base" hangingPunct="0">
              <a:spcBef>
                <a:spcPct val="0"/>
              </a:spcBef>
              <a:spcAft>
                <a:spcPct val="0"/>
              </a:spcAft>
              <a:defRPr/>
            </a:pPr>
            <a:endParaRPr lang="en-US" sz="1600">
              <a:solidFill>
                <a:srgbClr val="000000"/>
              </a:solidFill>
            </a:endParaRPr>
          </a:p>
        </p:txBody>
      </p:sp>
      <p:sp>
        <p:nvSpPr>
          <p:cNvPr id="5" name="Rectangle 5"/>
          <p:cNvSpPr>
            <a:spLocks noGrp="1" noChangeArrowheads="1"/>
          </p:cNvSpPr>
          <p:nvPr>
            <p:ph type="ftr" sz="quarter" idx="11"/>
          </p:nvPr>
        </p:nvSpPr>
        <p:spPr bwMode="auto">
          <a:xfrm>
            <a:off x="627063" y="5638800"/>
            <a:ext cx="7094537"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i="1">
                <a:solidFill>
                  <a:srgbClr val="7F7F7F"/>
                </a:solidFill>
                <a:latin typeface="Times" charset="0"/>
                <a:ea typeface="+mn-ea"/>
                <a:cs typeface="+mn-cs"/>
              </a:defRPr>
            </a:lvl1pPr>
          </a:lstStyle>
          <a:p>
            <a:pPr defTabSz="914400" eaLnBrk="0" fontAlgn="base" hangingPunct="0">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a:defRPr/>
            </a:lvl1pPr>
          </a:lstStyle>
          <a:p>
            <a:fld id="{7FA803E4-4861-6C4D-9835-A2423EE44A00}"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968591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atin typeface="Times" charset="0"/>
                <a:ea typeface="+mn-ea"/>
                <a:cs typeface="+mn-cs"/>
              </a:defRPr>
            </a:lvl1pPr>
          </a:lstStyle>
          <a:p>
            <a:pPr defTabSz="914400" eaLnBrk="0" fontAlgn="base" hangingPunct="0">
              <a:spcBef>
                <a:spcPct val="0"/>
              </a:spcBef>
              <a:spcAft>
                <a:spcPct val="0"/>
              </a:spcAft>
              <a:defRPr/>
            </a:pPr>
            <a:endParaRPr lang="en-US" sz="1600">
              <a:solidFill>
                <a:srgbClr val="000000"/>
              </a:solidFill>
            </a:endParaRPr>
          </a:p>
        </p:txBody>
      </p:sp>
      <p:sp>
        <p:nvSpPr>
          <p:cNvPr id="5" name="Rectangle 5"/>
          <p:cNvSpPr>
            <a:spLocks noGrp="1" noChangeArrowheads="1"/>
          </p:cNvSpPr>
          <p:nvPr>
            <p:ph type="ftr" sz="quarter" idx="11"/>
          </p:nvPr>
        </p:nvSpPr>
        <p:spPr bwMode="auto">
          <a:xfrm>
            <a:off x="627063" y="5638800"/>
            <a:ext cx="7094537"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i="1">
                <a:solidFill>
                  <a:srgbClr val="7F7F7F"/>
                </a:solidFill>
                <a:latin typeface="Times" charset="0"/>
                <a:ea typeface="+mn-ea"/>
                <a:cs typeface="+mn-cs"/>
              </a:defRPr>
            </a:lvl1pPr>
          </a:lstStyle>
          <a:p>
            <a:pPr defTabSz="914400" eaLnBrk="0" fontAlgn="base" hangingPunct="0">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a:defRPr/>
            </a:lvl1pPr>
          </a:lstStyle>
          <a:p>
            <a:fld id="{BBD8BE62-CD78-2840-B805-B16E7538206A}"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425813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atin typeface="Times" charset="0"/>
                <a:ea typeface="+mn-ea"/>
                <a:cs typeface="+mn-cs"/>
              </a:defRPr>
            </a:lvl1pPr>
          </a:lstStyle>
          <a:p>
            <a:pPr defTabSz="914400" eaLnBrk="0" fontAlgn="base" hangingPunct="0">
              <a:spcBef>
                <a:spcPct val="0"/>
              </a:spcBef>
              <a:spcAft>
                <a:spcPct val="0"/>
              </a:spcAft>
              <a:defRPr/>
            </a:pPr>
            <a:endParaRPr lang="en-US" sz="1600">
              <a:solidFill>
                <a:srgbClr val="000000"/>
              </a:solidFill>
            </a:endParaRPr>
          </a:p>
        </p:txBody>
      </p:sp>
      <p:sp>
        <p:nvSpPr>
          <p:cNvPr id="8" name="Rectangle 5"/>
          <p:cNvSpPr>
            <a:spLocks noGrp="1" noChangeArrowheads="1"/>
          </p:cNvSpPr>
          <p:nvPr>
            <p:ph type="ftr" sz="quarter" idx="11"/>
          </p:nvPr>
        </p:nvSpPr>
        <p:spPr bwMode="auto">
          <a:xfrm>
            <a:off x="627063" y="5638800"/>
            <a:ext cx="7094537"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i="1">
                <a:solidFill>
                  <a:srgbClr val="7F7F7F"/>
                </a:solidFill>
                <a:latin typeface="Times" charset="0"/>
                <a:ea typeface="+mn-ea"/>
                <a:cs typeface="+mn-cs"/>
              </a:defRPr>
            </a:lvl1pPr>
          </a:lstStyle>
          <a:p>
            <a:pPr defTabSz="914400" eaLnBrk="0" fontAlgn="base" hangingPunct="0">
              <a:spcBef>
                <a:spcPct val="0"/>
              </a:spcBef>
              <a:spcAft>
                <a:spcPct val="0"/>
              </a:spcAft>
              <a:defRPr/>
            </a:pPr>
            <a:endParaRPr lang="en-US"/>
          </a:p>
        </p:txBody>
      </p:sp>
      <p:sp>
        <p:nvSpPr>
          <p:cNvPr id="9" name="Rectangle 6"/>
          <p:cNvSpPr>
            <a:spLocks noGrp="1" noChangeArrowheads="1"/>
          </p:cNvSpPr>
          <p:nvPr>
            <p:ph type="sldNum" sz="quarter" idx="12"/>
          </p:nvPr>
        </p:nvSpPr>
        <p:spPr/>
        <p:txBody>
          <a:bodyPr/>
          <a:lstStyle>
            <a:lvl1pPr>
              <a:defRPr/>
            </a:lvl1pPr>
          </a:lstStyle>
          <a:p>
            <a:fld id="{B6F82273-3B65-7840-B189-5063B1288BFA}"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4064539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9015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72313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72693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68580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95400"/>
            <a:ext cx="40386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95400"/>
            <a:ext cx="40386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71900"/>
            <a:ext cx="40386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356350"/>
            <a:ext cx="2133600" cy="365125"/>
          </a:xfrm>
          <a:prstGeom prst="rect">
            <a:avLst/>
          </a:prstGeom>
        </p:spPr>
        <p:txBody>
          <a:bodyPr/>
          <a:lstStyle>
            <a:lvl1pPr>
              <a:defRPr smtClean="0"/>
            </a:lvl1pPr>
          </a:lstStyle>
          <a:p>
            <a:pPr defTabSz="914400" eaLnBrk="0" fontAlgn="base" hangingPunct="0">
              <a:spcBef>
                <a:spcPct val="0"/>
              </a:spcBef>
              <a:spcAft>
                <a:spcPct val="0"/>
              </a:spcAft>
              <a:defRPr/>
            </a:pPr>
            <a:r>
              <a:rPr lang="en-US" sz="1600">
                <a:solidFill>
                  <a:srgbClr val="000000"/>
                </a:solidFill>
                <a:latin typeface="Times" charset="0"/>
                <a:ea typeface="ＭＳ Ｐゴシック" charset="0"/>
                <a:cs typeface="ＭＳ Ｐゴシック" charset="0"/>
              </a:rPr>
              <a:t>FY12 Year-end Review – Oct 2012</a:t>
            </a:r>
            <a:endParaRPr lang="en-US" sz="1600" dirty="0">
              <a:solidFill>
                <a:srgbClr val="0000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27201628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9AFDA57C-EF63-344A-AD91-B5952653916D}" type="slidenum">
              <a:rPr lang="en-US">
                <a:solidFill>
                  <a:srgbClr val="000000"/>
                </a:solidFill>
                <a:latin typeface="Arial"/>
                <a:ea typeface="ＭＳ Ｐゴシック"/>
                <a:cs typeface="ＭＳ Ｐゴシック"/>
              </a:rPr>
              <a:pPr/>
              <a:t>‹N›</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363872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ACCD59-FDE7-D04F-AE5E-A64650E0B5C5}" type="datetimeFigureOut">
              <a:rPr lang="en-US" smtClean="0"/>
              <a:t>10/7/2013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56466A-18F5-CD4D-9203-192620ADC696}" type="slidenum">
              <a:rPr lang="en-US" smtClean="0"/>
              <a:t>‹N›</a:t>
            </a:fld>
            <a:endParaRPr lang="en-US"/>
          </a:p>
        </p:txBody>
      </p:sp>
    </p:spTree>
    <p:extLst>
      <p:ext uri="{BB962C8B-B14F-4D97-AF65-F5344CB8AC3E}">
        <p14:creationId xmlns:p14="http://schemas.microsoft.com/office/powerpoint/2010/main" val="14149136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C48A8E80-6A0E-6041-AD66-58A396D025F7}" type="slidenum">
              <a:rPr lang="en-US">
                <a:solidFill>
                  <a:srgbClr val="000000"/>
                </a:solidFill>
                <a:latin typeface="Arial"/>
                <a:ea typeface="ＭＳ Ｐゴシック"/>
                <a:cs typeface="ＭＳ Ｐゴシック"/>
              </a:rPr>
              <a:pPr/>
              <a:t>‹N›</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0788859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CD486A24-0DBF-D24B-91F6-246E41502897}" type="slidenum">
              <a:rPr lang="en-US">
                <a:solidFill>
                  <a:srgbClr val="000000"/>
                </a:solidFill>
                <a:latin typeface="Arial"/>
                <a:ea typeface="ＭＳ Ｐゴシック"/>
                <a:cs typeface="ＭＳ Ｐゴシック"/>
              </a:rPr>
              <a:pPr/>
              <a:t>‹N›</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030225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6CA3C294-F523-C94B-8817-8544BCF924BE}" type="slidenum">
              <a:rPr lang="en-US">
                <a:solidFill>
                  <a:srgbClr val="000000"/>
                </a:solidFill>
                <a:latin typeface="Arial"/>
                <a:ea typeface="ＭＳ Ｐゴシック"/>
                <a:cs typeface="ＭＳ Ｐゴシック"/>
              </a:rPr>
              <a:pPr/>
              <a:t>‹N›</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3836156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F2FAFF3A-2970-2E43-946D-7C74E31A3323}" type="slidenum">
              <a:rPr lang="en-US">
                <a:solidFill>
                  <a:srgbClr val="000000"/>
                </a:solidFill>
                <a:latin typeface="Arial"/>
                <a:ea typeface="ＭＳ Ｐゴシック"/>
                <a:cs typeface="ＭＳ Ｐゴシック"/>
              </a:rPr>
              <a:pPr/>
              <a:t>‹N›</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6506527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96A94B5A-E2D3-6841-A173-6BCEB553A88F}" type="slidenum">
              <a:rPr lang="en-US">
                <a:solidFill>
                  <a:srgbClr val="000000"/>
                </a:solidFill>
                <a:latin typeface="Arial"/>
                <a:ea typeface="ＭＳ Ｐゴシック"/>
                <a:cs typeface="ＭＳ Ｐゴシック"/>
              </a:rPr>
              <a:pPr/>
              <a:t>‹N›</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6985329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FC819EB3-1B08-6543-825F-0EC145483F3B}" type="slidenum">
              <a:rPr lang="en-US">
                <a:solidFill>
                  <a:srgbClr val="000000"/>
                </a:solidFill>
                <a:latin typeface="Arial"/>
                <a:ea typeface="ＭＳ Ｐゴシック"/>
                <a:cs typeface="ＭＳ Ｐゴシック"/>
              </a:rPr>
              <a:pPr/>
              <a:t>‹N›</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4416761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74C6DC8F-1DB3-A246-8840-03A9A4B7AFE0}" type="slidenum">
              <a:rPr lang="en-US">
                <a:solidFill>
                  <a:srgbClr val="000000"/>
                </a:solidFill>
                <a:latin typeface="Arial"/>
                <a:ea typeface="ＭＳ Ｐゴシック"/>
                <a:cs typeface="ＭＳ Ｐゴシック"/>
              </a:rPr>
              <a:pPr/>
              <a:t>‹N›</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065536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71CDE0CF-EA19-2F45-83DB-1D45167311D6}" type="slidenum">
              <a:rPr lang="en-US">
                <a:solidFill>
                  <a:srgbClr val="000000"/>
                </a:solidFill>
                <a:latin typeface="Arial"/>
                <a:ea typeface="ＭＳ Ｐゴシック"/>
                <a:cs typeface="ＭＳ Ｐゴシック"/>
              </a:rPr>
              <a:pPr/>
              <a:t>‹N›</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89071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928C36D-E513-8E40-8820-375301076C30}" type="slidenum">
              <a:rPr lang="en-US">
                <a:solidFill>
                  <a:srgbClr val="000000"/>
                </a:solidFill>
                <a:latin typeface="Arial"/>
                <a:ea typeface="ＭＳ Ｐゴシック"/>
                <a:cs typeface="ＭＳ Ｐゴシック"/>
              </a:rPr>
              <a:pPr/>
              <a:t>‹N›</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4769585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A8025F65-871E-6245-BD22-224B8A379830}" type="slidenum">
              <a:rPr lang="en-US">
                <a:solidFill>
                  <a:srgbClr val="000000"/>
                </a:solidFill>
                <a:latin typeface="Arial"/>
                <a:ea typeface="ＭＳ Ｐゴシック"/>
                <a:cs typeface="ＭＳ Ｐゴシック"/>
              </a:rPr>
              <a:pPr/>
              <a:t>‹N›</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795319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ACCD59-FDE7-D04F-AE5E-A64650E0B5C5}" type="datetimeFigureOut">
              <a:rPr lang="en-US" smtClean="0"/>
              <a:t>10/7/2013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56466A-18F5-CD4D-9203-192620ADC696}" type="slidenum">
              <a:rPr lang="en-US" smtClean="0"/>
              <a:t>‹N›</a:t>
            </a:fld>
            <a:endParaRPr lang="en-US"/>
          </a:p>
        </p:txBody>
      </p:sp>
    </p:spTree>
    <p:extLst>
      <p:ext uri="{BB962C8B-B14F-4D97-AF65-F5344CB8AC3E}">
        <p14:creationId xmlns:p14="http://schemas.microsoft.com/office/powerpoint/2010/main" val="2706288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2F3E2227-1C79-4F48-9063-79B61D8BB992}" type="slidenum">
              <a:rPr lang="en-US">
                <a:solidFill>
                  <a:srgbClr val="000000"/>
                </a:solidFill>
                <a:latin typeface="Arial"/>
                <a:ea typeface="ＭＳ Ｐゴシック"/>
                <a:cs typeface="ＭＳ Ｐゴシック"/>
              </a:rPr>
              <a:pPr/>
              <a:t>‹N›</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675883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solidFill>
                <a:srgbClr val="000000"/>
              </a:solidFill>
              <a:latin typeface="Arial"/>
              <a:ea typeface="ＭＳ Ｐゴシック"/>
              <a:cs typeface="ＭＳ Ｐゴシック"/>
            </a:endParaRPr>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Arial"/>
              <a:ea typeface="ＭＳ Ｐゴシック"/>
              <a:cs typeface="ＭＳ Ｐゴシック"/>
            </a:endParaRPr>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7592478D-DC7C-4D4B-8002-B3B17D577667}" type="slidenum">
              <a:rPr lang="en-US">
                <a:solidFill>
                  <a:srgbClr val="000000"/>
                </a:solidFill>
                <a:latin typeface="Arial"/>
                <a:ea typeface="ＭＳ Ｐゴシック"/>
                <a:cs typeface="ＭＳ Ｐゴシック"/>
              </a:rPr>
              <a:pPr/>
              <a:t>‹N›</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7798557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2E7A5757-F820-E04F-989D-9116F182A41C}" type="slidenum">
              <a:rPr lang="en-US">
                <a:solidFill>
                  <a:srgbClr val="000000"/>
                </a:solidFill>
                <a:latin typeface="Arial"/>
                <a:ea typeface="ＭＳ Ｐゴシック"/>
                <a:cs typeface="ＭＳ Ｐゴシック"/>
              </a:rPr>
              <a:pPr/>
              <a:t>‹N›</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5985787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E25268-5E46-D740-B4E5-F4FF0FAA6BDF}"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8851051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73DF8-B639-104F-AB4C-D942223EF259}"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433147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900F61-DADF-FF4F-AA46-651939438BE3}"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9637692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64B1B1-8A75-6942-80D3-F2D22CC0654B}"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603868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294E39-0EBA-0E44-B388-CBA32E0172D7}"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3429716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CCB4C6-9512-814D-B0BA-50307FD54373}"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5739057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797257C-5938-4B4B-B216-D9AE8A6D17A4}"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752142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ACCD59-FDE7-D04F-AE5E-A64650E0B5C5}" type="datetimeFigureOut">
              <a:rPr lang="en-US" smtClean="0"/>
              <a:t>10/7/2013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56466A-18F5-CD4D-9203-192620ADC696}" type="slidenum">
              <a:rPr lang="en-US" smtClean="0"/>
              <a:t>‹N›</a:t>
            </a:fld>
            <a:endParaRPr lang="en-US"/>
          </a:p>
        </p:txBody>
      </p:sp>
    </p:spTree>
    <p:extLst>
      <p:ext uri="{BB962C8B-B14F-4D97-AF65-F5344CB8AC3E}">
        <p14:creationId xmlns:p14="http://schemas.microsoft.com/office/powerpoint/2010/main" val="26294143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227A73-4EA5-4946-83FB-F191BEA3F32A}"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9779168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EA610B-D700-384E-9156-C0C7E3FE9E32}"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9367272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06E669-CB0D-B046-BE5F-C5CE9F7A7FC9}"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5186979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94003D-FE76-5542-AB28-D32E8EE26E2C}"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781305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7F2AD6-D18F-8048-A165-28AECE5BDBB6}"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0396740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wireframeOverlay-Home.png"/>
          <p:cNvPicPr>
            <a:picLocks noChangeAspect="1"/>
          </p:cNvPicPr>
          <p:nvPr/>
        </p:nvPicPr>
        <p:blipFill>
          <a:blip r:embed="rId2" cstate="screen">
            <a:extLst>
              <a:ext uri="{28A0092B-C50C-407E-A947-70E740481C1C}">
                <a14:useLocalDpi xmlns:a14="http://schemas.microsoft.com/office/drawing/2010/main"/>
              </a:ext>
            </a:extLst>
          </a:blip>
          <a:srcRect t="-93973"/>
          <a:stretch>
            <a:fillRect/>
          </a:stretch>
        </p:blipFill>
        <p:spPr>
          <a:xfrm>
            <a:off x="179294" y="1183341"/>
            <a:ext cx="8787384" cy="5276725"/>
          </a:xfrm>
          <a:prstGeom prst="rect">
            <a:avLst/>
          </a:prstGeom>
          <a:gradFill>
            <a:gsLst>
              <a:gs pos="0">
                <a:schemeClr val="tx2"/>
              </a:gs>
              <a:gs pos="100000">
                <a:schemeClr val="bg2"/>
              </a:gs>
            </a:gsLst>
            <a:lin ang="5400000" scaled="0"/>
          </a:gradFill>
        </p:spPr>
      </p:pic>
      <p:sp>
        <p:nvSpPr>
          <p:cNvPr id="2" name="Title 1"/>
          <p:cNvSpPr>
            <a:spLocks noGrp="1"/>
          </p:cNvSpPr>
          <p:nvPr>
            <p:ph type="ctrTitle"/>
          </p:nvPr>
        </p:nvSpPr>
        <p:spPr>
          <a:xfrm>
            <a:off x="417513" y="2168338"/>
            <a:ext cx="8307387" cy="1619250"/>
          </a:xfrm>
        </p:spPr>
        <p:txBody>
          <a:bodyPr/>
          <a:lstStyle>
            <a:lvl1pPr algn="ctr">
              <a:defRPr sz="4800">
                <a:solidFill>
                  <a:schemeClr val="bg1"/>
                </a:solidFill>
              </a:defRPr>
            </a:lvl1pPr>
          </a:lstStyle>
          <a:p>
            <a:r>
              <a:rPr lang="en-US" dirty="0" smtClean="0"/>
              <a:t>Click to edit Master title style</a:t>
            </a:r>
            <a:endParaRPr dirty="0"/>
          </a:p>
        </p:txBody>
      </p:sp>
      <p:sp>
        <p:nvSpPr>
          <p:cNvPr id="3" name="Subtitle 2"/>
          <p:cNvSpPr>
            <a:spLocks noGrp="1"/>
          </p:cNvSpPr>
          <p:nvPr>
            <p:ph type="subTitle" idx="1"/>
          </p:nvPr>
        </p:nvSpPr>
        <p:spPr>
          <a:xfrm>
            <a:off x="417513" y="3810000"/>
            <a:ext cx="8307387" cy="753036"/>
          </a:xfrm>
        </p:spPr>
        <p:txBody>
          <a:bodyPr>
            <a:normAutofit/>
          </a:bodyPr>
          <a:lstStyle>
            <a:lvl1pPr marL="0" indent="0" algn="ctr">
              <a:spcBef>
                <a:spcPts val="3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Tree>
    <p:extLst>
      <p:ext uri="{BB962C8B-B14F-4D97-AF65-F5344CB8AC3E}">
        <p14:creationId xmlns:p14="http://schemas.microsoft.com/office/powerpoint/2010/main" val="23585926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wireframeOverlay-Content.png"/>
          <p:cNvPicPr>
            <a:picLocks noChangeAspect="1"/>
          </p:cNvPicPr>
          <p:nvPr/>
        </p:nvPicPr>
        <p:blipFill>
          <a:blip r:embed="rId2"/>
          <a:stretch>
            <a:fillRect/>
          </a:stretch>
        </p:blipFill>
        <p:spPr>
          <a:xfrm>
            <a:off x="179294" y="1179576"/>
            <a:ext cx="8787384" cy="1440702"/>
          </a:xfrm>
          <a:prstGeom prst="rect">
            <a:avLst/>
          </a:prstGeom>
          <a:gradFill>
            <a:gsLst>
              <a:gs pos="0">
                <a:schemeClr val="tx2"/>
              </a:gs>
              <a:gs pos="100000">
                <a:schemeClr val="bg2"/>
              </a:gs>
            </a:gsLst>
            <a:lin ang="5400000" scaled="0"/>
          </a:gradFill>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a:xfrm>
            <a:off x="415925" y="2756646"/>
            <a:ext cx="8308975" cy="3491753"/>
          </a:xfrm>
        </p:spPr>
        <p:txBody>
          <a:bodyPr>
            <a:normAutofit/>
          </a:bodyPr>
          <a:lstStyle>
            <a:lvl1pPr>
              <a:defRPr sz="2000"/>
            </a:lvl1pPr>
            <a:lvl2pPr>
              <a:defRPr sz="18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11"/>
          </p:nvPr>
        </p:nvSpPr>
        <p:spPr/>
        <p:txBody>
          <a:bodyPr/>
          <a:lstStyle/>
          <a:p>
            <a:r>
              <a:rPr lang="en-US" dirty="0" smtClean="0">
                <a:solidFill>
                  <a:prstClr val="black">
                    <a:lumMod val="75000"/>
                    <a:lumOff val="25000"/>
                  </a:prstClr>
                </a:solidFill>
                <a:latin typeface="Georgia"/>
              </a:rPr>
              <a:t>Jet Propulsion Laboratory</a:t>
            </a:r>
            <a:endParaRPr lang="en-US" dirty="0">
              <a:solidFill>
                <a:prstClr val="black">
                  <a:lumMod val="75000"/>
                  <a:lumOff val="25000"/>
                </a:prstClr>
              </a:solidFill>
              <a:latin typeface="Georgia"/>
            </a:endParaRPr>
          </a:p>
        </p:txBody>
      </p:sp>
      <p:sp>
        <p:nvSpPr>
          <p:cNvPr id="6" name="Slide Number Placeholder 5"/>
          <p:cNvSpPr>
            <a:spLocks noGrp="1"/>
          </p:cNvSpPr>
          <p:nvPr>
            <p:ph type="sldNum" sz="quarter" idx="12"/>
          </p:nvPr>
        </p:nvSpPr>
        <p:spPr/>
        <p:txBody>
          <a:bodyPr/>
          <a:lstStyle/>
          <a:p>
            <a:fld id="{8BF22BCA-62AD-4A8A-8FBE-94DAE2DB1C50}" type="slidenum">
              <a:rPr lang="en-US" smtClean="0">
                <a:solidFill>
                  <a:prstClr val="black">
                    <a:lumMod val="65000"/>
                    <a:lumOff val="35000"/>
                  </a:prstClr>
                </a:solidFill>
                <a:latin typeface="Georgia"/>
              </a:rPr>
              <a:pPr/>
              <a:t>‹N›</a:t>
            </a:fld>
            <a:endParaRPr lang="en-US" dirty="0">
              <a:solidFill>
                <a:prstClr val="black">
                  <a:lumMod val="65000"/>
                  <a:lumOff val="35000"/>
                </a:prstClr>
              </a:solidFill>
              <a:latin typeface="Georgia"/>
            </a:endParaRPr>
          </a:p>
        </p:txBody>
      </p:sp>
    </p:spTree>
    <p:extLst>
      <p:ext uri="{BB962C8B-B14F-4D97-AF65-F5344CB8AC3E}">
        <p14:creationId xmlns:p14="http://schemas.microsoft.com/office/powerpoint/2010/main" val="3915392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Alt.">
    <p:spTree>
      <p:nvGrpSpPr>
        <p:cNvPr id="1" name=""/>
        <p:cNvGrpSpPr/>
        <p:nvPr/>
      </p:nvGrpSpPr>
      <p:grpSpPr>
        <a:xfrm>
          <a:off x="0" y="0"/>
          <a:ext cx="0" cy="0"/>
          <a:chOff x="0" y="0"/>
          <a:chExt cx="0" cy="0"/>
        </a:xfrm>
      </p:grpSpPr>
      <p:pic>
        <p:nvPicPr>
          <p:cNvPr id="8" name="Picture 7" descr="wireframeOverlay-TCFull.png"/>
          <p:cNvPicPr>
            <a:picLocks noChangeAspect="1"/>
          </p:cNvPicPr>
          <p:nvPr/>
        </p:nvPicPr>
        <p:blipFill>
          <a:blip r:embed="rId2" cstate="screen">
            <a:extLst>
              <a:ext uri="{28A0092B-C50C-407E-A947-70E740481C1C}">
                <a14:useLocalDpi xmlns:a14="http://schemas.microsoft.com/office/drawing/2010/main"/>
              </a:ext>
            </a:extLst>
          </a:blip>
          <a:srcRect l="-198711"/>
          <a:stretch>
            <a:fillRect/>
          </a:stretch>
        </p:blipFill>
        <p:spPr>
          <a:xfrm>
            <a:off x="177999" y="1179576"/>
            <a:ext cx="8788373" cy="5276088"/>
          </a:xfrm>
          <a:prstGeom prst="rect">
            <a:avLst/>
          </a:prstGeom>
          <a:gradFill>
            <a:gsLst>
              <a:gs pos="0">
                <a:schemeClr val="bg2"/>
              </a:gs>
              <a:gs pos="100000">
                <a:schemeClr val="tx2"/>
              </a:gs>
            </a:gsLst>
            <a:lin ang="5400000" scaled="0"/>
          </a:gradFill>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1pPr>
              <a:buClrTx/>
              <a:defRPr>
                <a:solidFill>
                  <a:schemeClr val="bg1"/>
                </a:solidFill>
              </a:defRPr>
            </a:lvl1pPr>
            <a:lvl2pPr>
              <a:buClr>
                <a:schemeClr val="bg1">
                  <a:lumMod val="75000"/>
                </a:schemeClr>
              </a:buClr>
              <a:defRPr>
                <a:solidFill>
                  <a:schemeClr val="bg1"/>
                </a:solidFill>
              </a:defRPr>
            </a:lvl2pPr>
            <a:lvl3pPr>
              <a:buClrTx/>
              <a:defRPr>
                <a:solidFill>
                  <a:schemeClr val="bg1"/>
                </a:solidFill>
              </a:defRPr>
            </a:lvl3pPr>
            <a:lvl4pPr>
              <a:buClr>
                <a:schemeClr val="bg1">
                  <a:lumMod val="75000"/>
                </a:schemeClr>
              </a:buClr>
              <a:defRPr>
                <a:solidFill>
                  <a:schemeClr val="bg1"/>
                </a:solidFill>
              </a:defRPr>
            </a:lvl4pPr>
            <a:lvl5pPr>
              <a:buClrTx/>
              <a:defRPr>
                <a:solidFill>
                  <a:schemeClr val="bg1"/>
                </a:solidFill>
              </a:defRPr>
            </a:lvl5pPr>
            <a:lvl6pPr>
              <a:buClr>
                <a:schemeClr val="bg1">
                  <a:lumMod val="75000"/>
                </a:schemeClr>
              </a:buClr>
              <a:defRPr lang="en-US" sz="1800" kern="1200" dirty="0" smtClean="0">
                <a:solidFill>
                  <a:schemeClr val="bg1"/>
                </a:solidFill>
                <a:latin typeface="+mn-lt"/>
                <a:ea typeface="+mn-ea"/>
                <a:cs typeface="+mn-cs"/>
              </a:defRPr>
            </a:lvl6pPr>
            <a:lvl7pPr>
              <a:buClr>
                <a:schemeClr val="bg1"/>
              </a:buClr>
              <a:defRPr lang="en-US" sz="1800" kern="1200" dirty="0" smtClean="0">
                <a:solidFill>
                  <a:schemeClr val="bg1"/>
                </a:solidFill>
                <a:latin typeface="+mn-lt"/>
                <a:ea typeface="+mn-ea"/>
                <a:cs typeface="+mn-cs"/>
              </a:defRPr>
            </a:lvl7pPr>
            <a:lvl8pPr>
              <a:buClr>
                <a:schemeClr val="bg1">
                  <a:lumMod val="75000"/>
                </a:schemeClr>
              </a:buClr>
              <a:defRPr lang="en-US" sz="1800" kern="1200" dirty="0" smtClean="0">
                <a:solidFill>
                  <a:schemeClr val="bg1"/>
                </a:solidFill>
                <a:latin typeface="+mn-lt"/>
                <a:ea typeface="+mn-ea"/>
                <a:cs typeface="+mn-cs"/>
              </a:defRPr>
            </a:lvl8pPr>
            <a:lvl9pPr>
              <a:buClr>
                <a:schemeClr val="bg1"/>
              </a:buClr>
              <a:defRPr sz="1800" kern="1200" dirty="0">
                <a:solidFill>
                  <a:schemeClr val="bg1"/>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11"/>
          </p:nvPr>
        </p:nvSpPr>
        <p:spPr/>
        <p:txBody>
          <a:bodyPr/>
          <a:lstStyle/>
          <a:p>
            <a:r>
              <a:rPr lang="en-US" dirty="0" smtClean="0">
                <a:solidFill>
                  <a:prstClr val="black">
                    <a:lumMod val="75000"/>
                    <a:lumOff val="25000"/>
                  </a:prstClr>
                </a:solidFill>
                <a:latin typeface="Georgia"/>
              </a:rPr>
              <a:t>Jet Propulsion Laboratory</a:t>
            </a:r>
          </a:p>
        </p:txBody>
      </p:sp>
      <p:sp>
        <p:nvSpPr>
          <p:cNvPr id="6" name="Slide Number Placeholder 5"/>
          <p:cNvSpPr>
            <a:spLocks noGrp="1"/>
          </p:cNvSpPr>
          <p:nvPr>
            <p:ph type="sldNum" sz="quarter" idx="12"/>
          </p:nvPr>
        </p:nvSpPr>
        <p:spPr/>
        <p:txBody>
          <a:bodyPr/>
          <a:lstStyle/>
          <a:p>
            <a:fld id="{8BF22BCA-62AD-4A8A-8FBE-94DAE2DB1C50}" type="slidenum">
              <a:rPr lang="en-US" smtClean="0">
                <a:solidFill>
                  <a:prstClr val="black">
                    <a:lumMod val="65000"/>
                    <a:lumOff val="35000"/>
                  </a:prstClr>
                </a:solidFill>
                <a:latin typeface="Georgia"/>
              </a:rPr>
              <a:pPr/>
              <a:t>‹N›</a:t>
            </a:fld>
            <a:endParaRPr lang="en-US">
              <a:solidFill>
                <a:prstClr val="black">
                  <a:lumMod val="65000"/>
                  <a:lumOff val="35000"/>
                </a:prstClr>
              </a:solidFill>
              <a:latin typeface="Georgia"/>
            </a:endParaRPr>
          </a:p>
        </p:txBody>
      </p:sp>
    </p:spTree>
    <p:extLst>
      <p:ext uri="{BB962C8B-B14F-4D97-AF65-F5344CB8AC3E}">
        <p14:creationId xmlns:p14="http://schemas.microsoft.com/office/powerpoint/2010/main" val="22848171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wireframeOverlay-SectionH.png"/>
          <p:cNvPicPr>
            <a:picLocks noChangeAspect="1"/>
          </p:cNvPicPr>
          <p:nvPr/>
        </p:nvPicPr>
        <p:blipFill>
          <a:blip r:embed="rId2" cstate="screen">
            <a:extLst>
              <a:ext uri="{28A0092B-C50C-407E-A947-70E740481C1C}">
                <a14:useLocalDpi xmlns:a14="http://schemas.microsoft.com/office/drawing/2010/main"/>
              </a:ext>
            </a:extLst>
          </a:blip>
          <a:srcRect r="-91875"/>
          <a:stretch>
            <a:fillRect/>
          </a:stretch>
        </p:blipFill>
        <p:spPr>
          <a:xfrm>
            <a:off x="182880" y="1179576"/>
            <a:ext cx="8785105" cy="5276088"/>
          </a:xfrm>
          <a:prstGeom prst="rect">
            <a:avLst/>
          </a:prstGeom>
          <a:gradFill>
            <a:gsLst>
              <a:gs pos="0">
                <a:schemeClr val="tx2"/>
              </a:gs>
              <a:gs pos="100000">
                <a:schemeClr val="bg2"/>
              </a:gs>
            </a:gsLst>
            <a:lin ang="5400000" scaled="0"/>
          </a:gradFill>
        </p:spPr>
      </p:pic>
      <p:sp>
        <p:nvSpPr>
          <p:cNvPr id="2" name="Title 1"/>
          <p:cNvSpPr>
            <a:spLocks noGrp="1"/>
          </p:cNvSpPr>
          <p:nvPr>
            <p:ph type="title"/>
          </p:nvPr>
        </p:nvSpPr>
        <p:spPr>
          <a:xfrm>
            <a:off x="2133600" y="3429000"/>
            <a:ext cx="6591300" cy="1371600"/>
          </a:xfrm>
        </p:spPr>
        <p:txBody>
          <a:bodyPr anchor="b" anchorCtr="0"/>
          <a:lstStyle>
            <a:lvl1pPr algn="r">
              <a:defRPr sz="48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2133600" y="4800599"/>
            <a:ext cx="6591300" cy="1066801"/>
          </a:xfrm>
        </p:spPr>
        <p:txBody>
          <a:bodyPr anchor="t" anchorCtr="0">
            <a:normAutofit/>
          </a:bodyPr>
          <a:lstStyle>
            <a:lvl1pPr marL="0" indent="0" algn="r">
              <a:spcBef>
                <a:spcPts val="30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dirty="0" smtClean="0">
                <a:solidFill>
                  <a:prstClr val="black">
                    <a:lumMod val="75000"/>
                    <a:lumOff val="25000"/>
                  </a:prstClr>
                </a:solidFill>
                <a:latin typeface="Georgia"/>
              </a:rPr>
              <a:t>Jet Propulsion Laboratory</a:t>
            </a:r>
          </a:p>
        </p:txBody>
      </p:sp>
      <p:sp>
        <p:nvSpPr>
          <p:cNvPr id="6" name="Slide Number Placeholder 5"/>
          <p:cNvSpPr>
            <a:spLocks noGrp="1"/>
          </p:cNvSpPr>
          <p:nvPr>
            <p:ph type="sldNum" sz="quarter" idx="12"/>
          </p:nvPr>
        </p:nvSpPr>
        <p:spPr/>
        <p:txBody>
          <a:bodyPr/>
          <a:lstStyle/>
          <a:p>
            <a:fld id="{8BF22BCA-62AD-4A8A-8FBE-94DAE2DB1C50}" type="slidenum">
              <a:rPr lang="en-US" smtClean="0">
                <a:solidFill>
                  <a:prstClr val="black">
                    <a:lumMod val="65000"/>
                    <a:lumOff val="35000"/>
                  </a:prstClr>
                </a:solidFill>
                <a:latin typeface="Georgia"/>
              </a:rPr>
              <a:pPr/>
              <a:t>‹N›</a:t>
            </a:fld>
            <a:endParaRPr lang="en-US">
              <a:solidFill>
                <a:prstClr val="black">
                  <a:lumMod val="65000"/>
                  <a:lumOff val="35000"/>
                </a:prstClr>
              </a:solidFill>
              <a:latin typeface="Georgia"/>
            </a:endParaRPr>
          </a:p>
        </p:txBody>
      </p:sp>
    </p:spTree>
    <p:extLst>
      <p:ext uri="{BB962C8B-B14F-4D97-AF65-F5344CB8AC3E}">
        <p14:creationId xmlns:p14="http://schemas.microsoft.com/office/powerpoint/2010/main" val="26949349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wireframeOverlay-Content.png"/>
          <p:cNvPicPr>
            <a:picLocks noChangeAspect="1"/>
          </p:cNvPicPr>
          <p:nvPr/>
        </p:nvPicPr>
        <p:blipFill>
          <a:blip r:embed="rId2"/>
          <a:stretch>
            <a:fillRect/>
          </a:stretch>
        </p:blipFill>
        <p:spPr>
          <a:xfrm>
            <a:off x="179294" y="1179576"/>
            <a:ext cx="8787384" cy="1440702"/>
          </a:xfrm>
          <a:prstGeom prst="rect">
            <a:avLst/>
          </a:prstGeom>
          <a:gradFill>
            <a:gsLst>
              <a:gs pos="0">
                <a:schemeClr val="tx2"/>
              </a:gs>
              <a:gs pos="100000">
                <a:schemeClr val="bg2"/>
              </a:gs>
            </a:gsLst>
            <a:lin ang="5400000" scaled="0"/>
          </a:gradFill>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16859" y="2770188"/>
            <a:ext cx="3840480" cy="3464765"/>
          </a:xfrm>
        </p:spPr>
        <p:txBody>
          <a:bodyPr>
            <a:normAutofit/>
          </a:bodyPr>
          <a:lstStyle>
            <a:lvl1pPr>
              <a:spcBef>
                <a:spcPts val="1800"/>
              </a:spcBef>
              <a:defRPr sz="1800"/>
            </a:lvl1pPr>
            <a:lvl2pPr>
              <a:defRPr sz="1800"/>
            </a:lvl2pPr>
            <a:lvl3pPr>
              <a:defRPr sz="1800"/>
            </a:lvl3pPr>
            <a:lvl4pPr>
              <a:defRPr sz="1800"/>
            </a:lvl4pPr>
            <a:lvl5pPr>
              <a:defRPr sz="1800"/>
            </a:lvl5pPr>
            <a:lvl6pPr>
              <a:defRPr lang="en-US" sz="1800" kern="1200" dirty="0" smtClean="0">
                <a:solidFill>
                  <a:schemeClr val="tx1">
                    <a:lumMod val="75000"/>
                    <a:lumOff val="25000"/>
                  </a:schemeClr>
                </a:solidFill>
                <a:latin typeface="+mn-lt"/>
                <a:ea typeface="+mn-ea"/>
                <a:cs typeface="+mn-cs"/>
              </a:defRPr>
            </a:lvl6pPr>
            <a:lvl7pPr>
              <a:defRPr lang="en-US" sz="1800" kern="1200" dirty="0" smtClean="0">
                <a:solidFill>
                  <a:schemeClr val="tx1">
                    <a:lumMod val="75000"/>
                    <a:lumOff val="25000"/>
                  </a:schemeClr>
                </a:solidFill>
                <a:latin typeface="+mn-lt"/>
                <a:ea typeface="+mn-ea"/>
                <a:cs typeface="+mn-cs"/>
              </a:defRPr>
            </a:lvl7pPr>
            <a:lvl8pPr>
              <a:defRPr lang="en-US" sz="1800" kern="1200" dirty="0" smtClean="0">
                <a:solidFill>
                  <a:schemeClr val="tx1">
                    <a:lumMod val="75000"/>
                    <a:lumOff val="25000"/>
                  </a:schemeClr>
                </a:solidFill>
                <a:latin typeface="+mn-lt"/>
                <a:ea typeface="+mn-ea"/>
                <a:cs typeface="+mn-cs"/>
              </a:defRPr>
            </a:lvl8pPr>
            <a:lvl9pPr>
              <a:defRPr sz="1800" kern="1200" dirty="0">
                <a:solidFill>
                  <a:schemeClr val="tx1">
                    <a:lumMod val="75000"/>
                    <a:lumOff val="2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73214" y="2770188"/>
            <a:ext cx="3840480" cy="3464765"/>
          </a:xfrm>
        </p:spPr>
        <p:txBody>
          <a:bodyPr>
            <a:normAutofit/>
          </a:bodyPr>
          <a:lstStyle>
            <a:lvl1pPr>
              <a:spcBef>
                <a:spcPts val="1800"/>
              </a:spcBef>
              <a:defRPr sz="1800"/>
            </a:lvl1pPr>
            <a:lvl2pPr>
              <a:defRPr sz="1800"/>
            </a:lvl2pPr>
            <a:lvl3pPr>
              <a:defRPr sz="1800"/>
            </a:lvl3pPr>
            <a:lvl4pPr>
              <a:defRPr sz="1800"/>
            </a:lvl4pPr>
            <a:lvl5pPr>
              <a:defRPr sz="1800"/>
            </a:lvl5pPr>
            <a:lvl6pPr>
              <a:defRPr lang="en-US" sz="1800" kern="1200" dirty="0" smtClean="0">
                <a:solidFill>
                  <a:schemeClr val="tx1">
                    <a:lumMod val="75000"/>
                    <a:lumOff val="25000"/>
                  </a:schemeClr>
                </a:solidFill>
                <a:latin typeface="+mn-lt"/>
                <a:ea typeface="+mn-ea"/>
                <a:cs typeface="+mn-cs"/>
              </a:defRPr>
            </a:lvl6pPr>
            <a:lvl7pPr>
              <a:defRPr lang="en-US" sz="1800" kern="1200" dirty="0" smtClean="0">
                <a:solidFill>
                  <a:schemeClr val="tx1">
                    <a:lumMod val="75000"/>
                    <a:lumOff val="25000"/>
                  </a:schemeClr>
                </a:solidFill>
                <a:latin typeface="+mn-lt"/>
                <a:ea typeface="+mn-ea"/>
                <a:cs typeface="+mn-cs"/>
              </a:defRPr>
            </a:lvl7pPr>
            <a:lvl8pPr>
              <a:defRPr lang="en-US" sz="1800" kern="1200" dirty="0" smtClean="0">
                <a:solidFill>
                  <a:schemeClr val="tx1">
                    <a:lumMod val="75000"/>
                    <a:lumOff val="25000"/>
                  </a:schemeClr>
                </a:solidFill>
                <a:latin typeface="+mn-lt"/>
                <a:ea typeface="+mn-ea"/>
                <a:cs typeface="+mn-cs"/>
              </a:defRPr>
            </a:lvl8pPr>
            <a:lvl9pPr>
              <a:defRPr sz="1800" kern="1200" dirty="0">
                <a:solidFill>
                  <a:schemeClr val="tx1">
                    <a:lumMod val="75000"/>
                    <a:lumOff val="2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Footer Placeholder 5"/>
          <p:cNvSpPr>
            <a:spLocks noGrp="1"/>
          </p:cNvSpPr>
          <p:nvPr>
            <p:ph type="ftr" sz="quarter" idx="11"/>
          </p:nvPr>
        </p:nvSpPr>
        <p:spPr/>
        <p:txBody>
          <a:bodyPr/>
          <a:lstStyle/>
          <a:p>
            <a:r>
              <a:rPr lang="en-US" dirty="0" smtClean="0">
                <a:solidFill>
                  <a:prstClr val="black">
                    <a:lumMod val="75000"/>
                    <a:lumOff val="25000"/>
                  </a:prstClr>
                </a:solidFill>
                <a:latin typeface="Georgia"/>
              </a:rPr>
              <a:t>Jet Propulsion Laboratory</a:t>
            </a:r>
          </a:p>
        </p:txBody>
      </p:sp>
      <p:sp>
        <p:nvSpPr>
          <p:cNvPr id="7" name="Slide Number Placeholder 6"/>
          <p:cNvSpPr>
            <a:spLocks noGrp="1"/>
          </p:cNvSpPr>
          <p:nvPr>
            <p:ph type="sldNum" sz="quarter" idx="12"/>
          </p:nvPr>
        </p:nvSpPr>
        <p:spPr/>
        <p:txBody>
          <a:bodyPr/>
          <a:lstStyle/>
          <a:p>
            <a:fld id="{8BF22BCA-62AD-4A8A-8FBE-94DAE2DB1C50}" type="slidenum">
              <a:rPr lang="en-US" smtClean="0">
                <a:solidFill>
                  <a:prstClr val="black">
                    <a:lumMod val="65000"/>
                    <a:lumOff val="35000"/>
                  </a:prstClr>
                </a:solidFill>
                <a:latin typeface="Georgia"/>
              </a:rPr>
              <a:pPr/>
              <a:t>‹N›</a:t>
            </a:fld>
            <a:endParaRPr lang="en-US">
              <a:solidFill>
                <a:prstClr val="black">
                  <a:lumMod val="65000"/>
                  <a:lumOff val="35000"/>
                </a:prstClr>
              </a:solidFill>
              <a:latin typeface="Georgia"/>
            </a:endParaRPr>
          </a:p>
        </p:txBody>
      </p:sp>
    </p:spTree>
    <p:extLst>
      <p:ext uri="{BB962C8B-B14F-4D97-AF65-F5344CB8AC3E}">
        <p14:creationId xmlns:p14="http://schemas.microsoft.com/office/powerpoint/2010/main" val="1119271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ACCD59-FDE7-D04F-AE5E-A64650E0B5C5}" type="datetimeFigureOut">
              <a:rPr lang="en-US" smtClean="0"/>
              <a:t>10/7/2013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56466A-18F5-CD4D-9203-192620ADC696}" type="slidenum">
              <a:rPr lang="en-US" smtClean="0"/>
              <a:t>‹N›</a:t>
            </a:fld>
            <a:endParaRPr lang="en-US"/>
          </a:p>
        </p:txBody>
      </p:sp>
    </p:spTree>
    <p:extLst>
      <p:ext uri="{BB962C8B-B14F-4D97-AF65-F5344CB8AC3E}">
        <p14:creationId xmlns:p14="http://schemas.microsoft.com/office/powerpoint/2010/main" val="28079268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wireframeOverlay-Content.png"/>
          <p:cNvPicPr>
            <a:picLocks noChangeAspect="1"/>
          </p:cNvPicPr>
          <p:nvPr/>
        </p:nvPicPr>
        <p:blipFill>
          <a:blip r:embed="rId2"/>
          <a:stretch>
            <a:fillRect/>
          </a:stretch>
        </p:blipFill>
        <p:spPr>
          <a:xfrm>
            <a:off x="179294" y="1179576"/>
            <a:ext cx="8787384" cy="1440702"/>
          </a:xfrm>
          <a:prstGeom prst="rect">
            <a:avLst/>
          </a:prstGeom>
          <a:gradFill>
            <a:gsLst>
              <a:gs pos="0">
                <a:schemeClr val="tx2"/>
              </a:gs>
              <a:gs pos="100000">
                <a:schemeClr val="bg2"/>
              </a:gs>
            </a:gsLst>
            <a:lin ang="5400000" scaled="0"/>
          </a:gradFill>
        </p:spPr>
      </p:pic>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16859" y="2675964"/>
            <a:ext cx="3840480" cy="645459"/>
          </a:xfrm>
        </p:spPr>
        <p:txBody>
          <a:bodyPr anchor="ctr" anchorCtr="0">
            <a:normAutofit/>
          </a:bodyPr>
          <a:lstStyle>
            <a:lvl1pPr marL="0" indent="0" algn="ctr">
              <a:spcBef>
                <a:spcPts val="300"/>
              </a:spcBef>
              <a:buNone/>
              <a:defRPr sz="24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16859" y="3307976"/>
            <a:ext cx="3840480" cy="2925762"/>
          </a:xfrm>
        </p:spPr>
        <p:txBody>
          <a:bodyPr>
            <a:normAutofit/>
          </a:bodyPr>
          <a:lstStyle>
            <a:lvl1pPr>
              <a:spcBef>
                <a:spcPts val="1800"/>
              </a:spcBef>
              <a:defRPr sz="1800"/>
            </a:lvl1pPr>
            <a:lvl2pPr>
              <a:defRPr sz="1800"/>
            </a:lvl2pPr>
            <a:lvl3pPr>
              <a:defRPr sz="1800"/>
            </a:lvl3pPr>
            <a:lvl4pPr>
              <a:defRPr sz="1800"/>
            </a:lvl4pPr>
            <a:lvl5pPr>
              <a:defRPr sz="1800"/>
            </a:lvl5pPr>
            <a:lvl6pPr>
              <a:defRPr lang="en-US" sz="1800" kern="1200" dirty="0" smtClean="0">
                <a:solidFill>
                  <a:schemeClr val="tx1">
                    <a:lumMod val="75000"/>
                    <a:lumOff val="25000"/>
                  </a:schemeClr>
                </a:solidFill>
                <a:latin typeface="+mn-lt"/>
                <a:ea typeface="+mn-ea"/>
                <a:cs typeface="+mn-cs"/>
              </a:defRPr>
            </a:lvl6pPr>
            <a:lvl7pPr>
              <a:defRPr lang="en-US" sz="1800" kern="1200" dirty="0" smtClean="0">
                <a:solidFill>
                  <a:schemeClr val="tx1">
                    <a:lumMod val="75000"/>
                    <a:lumOff val="25000"/>
                  </a:schemeClr>
                </a:solidFill>
                <a:latin typeface="+mn-lt"/>
                <a:ea typeface="+mn-ea"/>
                <a:cs typeface="+mn-cs"/>
              </a:defRPr>
            </a:lvl7pPr>
            <a:lvl8pPr>
              <a:defRPr lang="en-US" sz="1800" kern="1200" dirty="0" smtClean="0">
                <a:solidFill>
                  <a:schemeClr val="tx1">
                    <a:lumMod val="75000"/>
                    <a:lumOff val="25000"/>
                  </a:schemeClr>
                </a:solidFill>
                <a:latin typeface="+mn-lt"/>
                <a:ea typeface="+mn-ea"/>
                <a:cs typeface="+mn-cs"/>
              </a:defRPr>
            </a:lvl8pPr>
            <a:lvl9pPr>
              <a:defRPr sz="1800" kern="1200" dirty="0">
                <a:solidFill>
                  <a:schemeClr val="tx1">
                    <a:lumMod val="75000"/>
                    <a:lumOff val="2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73752" y="2675964"/>
            <a:ext cx="3840480" cy="645459"/>
          </a:xfrm>
        </p:spPr>
        <p:txBody>
          <a:bodyPr anchor="ctr" anchorCtr="0">
            <a:normAutofit/>
          </a:bodyPr>
          <a:lstStyle>
            <a:lvl1pPr marL="0" indent="0" algn="ctr">
              <a:spcBef>
                <a:spcPts val="300"/>
              </a:spcBef>
              <a:buNone/>
              <a:defRPr sz="24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3752" y="3307976"/>
            <a:ext cx="3840480" cy="2925762"/>
          </a:xfrm>
        </p:spPr>
        <p:txBody>
          <a:bodyPr>
            <a:normAutofit/>
          </a:bodyPr>
          <a:lstStyle>
            <a:lvl1pPr>
              <a:spcBef>
                <a:spcPts val="1800"/>
              </a:spcBef>
              <a:defRPr sz="1800"/>
            </a:lvl1pPr>
            <a:lvl2pPr>
              <a:defRPr sz="1800"/>
            </a:lvl2pPr>
            <a:lvl3pPr>
              <a:defRPr sz="1800"/>
            </a:lvl3pPr>
            <a:lvl4pPr>
              <a:defRPr sz="1800"/>
            </a:lvl4pPr>
            <a:lvl5pPr>
              <a:defRPr sz="1800"/>
            </a:lvl5pPr>
            <a:lvl6pPr>
              <a:defRPr lang="en-US" sz="1800" kern="1200" dirty="0" smtClean="0">
                <a:solidFill>
                  <a:schemeClr val="tx1">
                    <a:lumMod val="75000"/>
                    <a:lumOff val="25000"/>
                  </a:schemeClr>
                </a:solidFill>
                <a:latin typeface="+mn-lt"/>
                <a:ea typeface="+mn-ea"/>
                <a:cs typeface="+mn-cs"/>
              </a:defRPr>
            </a:lvl6pPr>
            <a:lvl7pPr>
              <a:defRPr lang="en-US" sz="1800" kern="1200" dirty="0" smtClean="0">
                <a:solidFill>
                  <a:schemeClr val="tx1">
                    <a:lumMod val="75000"/>
                    <a:lumOff val="25000"/>
                  </a:schemeClr>
                </a:solidFill>
                <a:latin typeface="+mn-lt"/>
                <a:ea typeface="+mn-ea"/>
                <a:cs typeface="+mn-cs"/>
              </a:defRPr>
            </a:lvl7pPr>
            <a:lvl8pPr>
              <a:defRPr lang="en-US" sz="1800" kern="1200" dirty="0" smtClean="0">
                <a:solidFill>
                  <a:schemeClr val="tx1">
                    <a:lumMod val="75000"/>
                    <a:lumOff val="25000"/>
                  </a:schemeClr>
                </a:solidFill>
                <a:latin typeface="+mn-lt"/>
                <a:ea typeface="+mn-ea"/>
                <a:cs typeface="+mn-cs"/>
              </a:defRPr>
            </a:lvl8pPr>
            <a:lvl9pPr>
              <a:defRPr sz="1800" kern="1200" dirty="0">
                <a:solidFill>
                  <a:schemeClr val="tx1">
                    <a:lumMod val="75000"/>
                    <a:lumOff val="2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Footer Placeholder 7"/>
          <p:cNvSpPr>
            <a:spLocks noGrp="1"/>
          </p:cNvSpPr>
          <p:nvPr>
            <p:ph type="ftr" sz="quarter" idx="11"/>
          </p:nvPr>
        </p:nvSpPr>
        <p:spPr/>
        <p:txBody>
          <a:bodyPr/>
          <a:lstStyle/>
          <a:p>
            <a:r>
              <a:rPr lang="en-US" dirty="0" smtClean="0">
                <a:solidFill>
                  <a:prstClr val="black">
                    <a:lumMod val="75000"/>
                    <a:lumOff val="25000"/>
                  </a:prstClr>
                </a:solidFill>
                <a:latin typeface="Georgia"/>
              </a:rPr>
              <a:t>Jet Propulsion Laboratory</a:t>
            </a:r>
          </a:p>
        </p:txBody>
      </p:sp>
      <p:sp>
        <p:nvSpPr>
          <p:cNvPr id="9" name="Slide Number Placeholder 8"/>
          <p:cNvSpPr>
            <a:spLocks noGrp="1"/>
          </p:cNvSpPr>
          <p:nvPr>
            <p:ph type="sldNum" sz="quarter" idx="12"/>
          </p:nvPr>
        </p:nvSpPr>
        <p:spPr/>
        <p:txBody>
          <a:bodyPr/>
          <a:lstStyle/>
          <a:p>
            <a:fld id="{8BF22BCA-62AD-4A8A-8FBE-94DAE2DB1C50}" type="slidenum">
              <a:rPr lang="en-US" smtClean="0">
                <a:solidFill>
                  <a:prstClr val="black">
                    <a:lumMod val="65000"/>
                    <a:lumOff val="35000"/>
                  </a:prstClr>
                </a:solidFill>
                <a:latin typeface="Georgia"/>
              </a:rPr>
              <a:pPr/>
              <a:t>‹N›</a:t>
            </a:fld>
            <a:endParaRPr lang="en-US">
              <a:solidFill>
                <a:prstClr val="black">
                  <a:lumMod val="65000"/>
                  <a:lumOff val="35000"/>
                </a:prstClr>
              </a:solidFill>
              <a:latin typeface="Georgia"/>
            </a:endParaRPr>
          </a:p>
        </p:txBody>
      </p:sp>
    </p:spTree>
    <p:extLst>
      <p:ext uri="{BB962C8B-B14F-4D97-AF65-F5344CB8AC3E}">
        <p14:creationId xmlns:p14="http://schemas.microsoft.com/office/powerpoint/2010/main" val="37955107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wireframeOverlay-Content.png"/>
          <p:cNvPicPr>
            <a:picLocks noChangeAspect="1"/>
          </p:cNvPicPr>
          <p:nvPr/>
        </p:nvPicPr>
        <p:blipFill>
          <a:blip r:embed="rId2"/>
          <a:stretch>
            <a:fillRect/>
          </a:stretch>
        </p:blipFill>
        <p:spPr>
          <a:xfrm>
            <a:off x="179294" y="1179576"/>
            <a:ext cx="8787384" cy="1440702"/>
          </a:xfrm>
          <a:prstGeom prst="rect">
            <a:avLst/>
          </a:prstGeom>
          <a:gradFill>
            <a:gsLst>
              <a:gs pos="0">
                <a:schemeClr val="tx2"/>
              </a:gs>
              <a:gs pos="100000">
                <a:schemeClr val="bg2"/>
              </a:gs>
            </a:gsLst>
            <a:lin ang="5400000" scaled="0"/>
          </a:gradFill>
        </p:spPr>
      </p:pic>
      <p:sp>
        <p:nvSpPr>
          <p:cNvPr id="2" name="Title 1"/>
          <p:cNvSpPr>
            <a:spLocks noGrp="1"/>
          </p:cNvSpPr>
          <p:nvPr>
            <p:ph type="title"/>
          </p:nvPr>
        </p:nvSpPr>
        <p:spPr/>
        <p:txBody>
          <a:bodyPr/>
          <a:lstStyle/>
          <a:p>
            <a:r>
              <a:rPr lang="en-US" smtClean="0"/>
              <a:t>Click to edit Master title style</a:t>
            </a:r>
            <a:endParaRPr/>
          </a:p>
        </p:txBody>
      </p:sp>
      <p:sp>
        <p:nvSpPr>
          <p:cNvPr id="4" name="Footer Placeholder 3"/>
          <p:cNvSpPr>
            <a:spLocks noGrp="1"/>
          </p:cNvSpPr>
          <p:nvPr>
            <p:ph type="ftr" sz="quarter" idx="11"/>
          </p:nvPr>
        </p:nvSpPr>
        <p:spPr/>
        <p:txBody>
          <a:bodyPr/>
          <a:lstStyle/>
          <a:p>
            <a:r>
              <a:rPr lang="en-US" dirty="0" smtClean="0">
                <a:solidFill>
                  <a:prstClr val="black">
                    <a:lumMod val="75000"/>
                    <a:lumOff val="25000"/>
                  </a:prstClr>
                </a:solidFill>
                <a:latin typeface="Georgia"/>
              </a:rPr>
              <a:t>Jet Propulsion Laboratory</a:t>
            </a:r>
          </a:p>
        </p:txBody>
      </p:sp>
      <p:sp>
        <p:nvSpPr>
          <p:cNvPr id="5" name="Slide Number Placeholder 4"/>
          <p:cNvSpPr>
            <a:spLocks noGrp="1"/>
          </p:cNvSpPr>
          <p:nvPr>
            <p:ph type="sldNum" sz="quarter" idx="12"/>
          </p:nvPr>
        </p:nvSpPr>
        <p:spPr/>
        <p:txBody>
          <a:bodyPr/>
          <a:lstStyle/>
          <a:p>
            <a:fld id="{8BF22BCA-62AD-4A8A-8FBE-94DAE2DB1C50}" type="slidenum">
              <a:rPr lang="en-US" smtClean="0">
                <a:solidFill>
                  <a:prstClr val="black">
                    <a:lumMod val="65000"/>
                    <a:lumOff val="35000"/>
                  </a:prstClr>
                </a:solidFill>
                <a:latin typeface="Georgia"/>
              </a:rPr>
              <a:pPr/>
              <a:t>‹N›</a:t>
            </a:fld>
            <a:endParaRPr lang="en-US">
              <a:solidFill>
                <a:prstClr val="black">
                  <a:lumMod val="65000"/>
                  <a:lumOff val="35000"/>
                </a:prstClr>
              </a:solidFill>
              <a:latin typeface="Georgia"/>
            </a:endParaRPr>
          </a:p>
        </p:txBody>
      </p:sp>
    </p:spTree>
    <p:extLst>
      <p:ext uri="{BB962C8B-B14F-4D97-AF65-F5344CB8AC3E}">
        <p14:creationId xmlns:p14="http://schemas.microsoft.com/office/powerpoint/2010/main" val="20700855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solidFill>
                  <a:prstClr val="black">
                    <a:lumMod val="75000"/>
                    <a:lumOff val="25000"/>
                  </a:prstClr>
                </a:solidFill>
                <a:latin typeface="Georgia"/>
              </a:rPr>
              <a:t>Jet Propulsion Laboratory</a:t>
            </a:r>
          </a:p>
        </p:txBody>
      </p:sp>
      <p:sp>
        <p:nvSpPr>
          <p:cNvPr id="4" name="Slide Number Placeholder 3"/>
          <p:cNvSpPr>
            <a:spLocks noGrp="1"/>
          </p:cNvSpPr>
          <p:nvPr>
            <p:ph type="sldNum" sz="quarter" idx="12"/>
          </p:nvPr>
        </p:nvSpPr>
        <p:spPr/>
        <p:txBody>
          <a:bodyPr/>
          <a:lstStyle/>
          <a:p>
            <a:fld id="{8BF22BCA-62AD-4A8A-8FBE-94DAE2DB1C50}" type="slidenum">
              <a:rPr lang="en-US" smtClean="0">
                <a:solidFill>
                  <a:prstClr val="black">
                    <a:lumMod val="65000"/>
                    <a:lumOff val="35000"/>
                  </a:prstClr>
                </a:solidFill>
                <a:latin typeface="Georgia"/>
              </a:rPr>
              <a:pPr/>
              <a:t>‹N›</a:t>
            </a:fld>
            <a:endParaRPr lang="en-US">
              <a:solidFill>
                <a:prstClr val="black">
                  <a:lumMod val="65000"/>
                  <a:lumOff val="35000"/>
                </a:prstClr>
              </a:solidFill>
              <a:latin typeface="Georgia"/>
            </a:endParaRPr>
          </a:p>
        </p:txBody>
      </p:sp>
    </p:spTree>
    <p:extLst>
      <p:ext uri="{BB962C8B-B14F-4D97-AF65-F5344CB8AC3E}">
        <p14:creationId xmlns:p14="http://schemas.microsoft.com/office/powerpoint/2010/main" val="12117603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wireframeOverlay-ContentCap.png"/>
          <p:cNvPicPr>
            <a:picLocks noChangeAspect="1"/>
          </p:cNvPicPr>
          <p:nvPr/>
        </p:nvPicPr>
        <p:blipFill>
          <a:blip r:embed="rId2" cstate="screen">
            <a:extLst>
              <a:ext uri="{28A0092B-C50C-407E-A947-70E740481C1C}">
                <a14:useLocalDpi xmlns:a14="http://schemas.microsoft.com/office/drawing/2010/main"/>
              </a:ext>
            </a:extLst>
          </a:blip>
          <a:srcRect b="-135871"/>
          <a:stretch>
            <a:fillRect/>
          </a:stretch>
        </p:blipFill>
        <p:spPr>
          <a:xfrm>
            <a:off x="182880" y="1179575"/>
            <a:ext cx="4228522" cy="5274037"/>
          </a:xfrm>
          <a:prstGeom prst="rect">
            <a:avLst/>
          </a:prstGeom>
          <a:gradFill>
            <a:gsLst>
              <a:gs pos="0">
                <a:schemeClr val="bg2"/>
              </a:gs>
              <a:gs pos="100000">
                <a:schemeClr val="tx2"/>
              </a:gs>
            </a:gsLst>
            <a:lin ang="5400000" scaled="0"/>
          </a:gradFill>
        </p:spPr>
      </p:pic>
      <p:sp>
        <p:nvSpPr>
          <p:cNvPr id="2" name="Title 1"/>
          <p:cNvSpPr>
            <a:spLocks noGrp="1"/>
          </p:cNvSpPr>
          <p:nvPr>
            <p:ph type="title"/>
          </p:nvPr>
        </p:nvSpPr>
        <p:spPr>
          <a:xfrm>
            <a:off x="416859" y="1680882"/>
            <a:ext cx="3697941" cy="1162050"/>
          </a:xfrm>
        </p:spPr>
        <p:txBody>
          <a:bodyPr anchor="b"/>
          <a:lstStyle>
            <a:lvl1pPr algn="l">
              <a:defRPr sz="2800" b="0">
                <a:solidFill>
                  <a:schemeClr val="bg1"/>
                </a:solidFill>
              </a:defRPr>
            </a:lvl1pPr>
          </a:lstStyle>
          <a:p>
            <a:r>
              <a:rPr lang="en-US" smtClean="0"/>
              <a:t>Click to edit Master title style</a:t>
            </a:r>
            <a:endParaRPr/>
          </a:p>
        </p:txBody>
      </p:sp>
      <p:sp>
        <p:nvSpPr>
          <p:cNvPr id="3" name="Content Placeholder 2"/>
          <p:cNvSpPr>
            <a:spLocks noGrp="1"/>
          </p:cNvSpPr>
          <p:nvPr>
            <p:ph idx="1"/>
          </p:nvPr>
        </p:nvSpPr>
        <p:spPr>
          <a:xfrm>
            <a:off x="4612341" y="1600200"/>
            <a:ext cx="4101353" cy="46529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416859" y="2837329"/>
            <a:ext cx="3697941" cy="3415834"/>
          </a:xfrm>
        </p:spPr>
        <p:txBody>
          <a:bodyPr vert="horz" lIns="91440" tIns="45720" rIns="91440" bIns="45720" rtlCol="0">
            <a:normAutofit/>
          </a:bodyPr>
          <a:lstStyle>
            <a:lvl1pPr marL="0" indent="0">
              <a:spcBef>
                <a:spcPts val="600"/>
              </a:spcBef>
              <a:buNone/>
              <a:defRPr sz="1600" kern="1200">
                <a:solidFill>
                  <a:schemeClr val="bg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10000"/>
              </a:lnSpc>
              <a:spcBef>
                <a:spcPts val="2000"/>
              </a:spcBef>
              <a:buClr>
                <a:schemeClr val="tx1">
                  <a:lumMod val="50000"/>
                  <a:lumOff val="50000"/>
                </a:schemeClr>
              </a:buClr>
              <a:buSzPct val="70000"/>
              <a:buFont typeface="Wingdings" pitchFamily="2" charset="2"/>
              <a:buNone/>
            </a:pPr>
            <a:r>
              <a:rPr lang="en-US" smtClean="0"/>
              <a:t>Click to edit Master text styles</a:t>
            </a:r>
          </a:p>
        </p:txBody>
      </p:sp>
      <p:sp>
        <p:nvSpPr>
          <p:cNvPr id="6" name="Footer Placeholder 5"/>
          <p:cNvSpPr>
            <a:spLocks noGrp="1"/>
          </p:cNvSpPr>
          <p:nvPr>
            <p:ph type="ftr" sz="quarter" idx="11"/>
          </p:nvPr>
        </p:nvSpPr>
        <p:spPr/>
        <p:txBody>
          <a:bodyPr/>
          <a:lstStyle/>
          <a:p>
            <a:r>
              <a:rPr lang="en-US" dirty="0" smtClean="0">
                <a:solidFill>
                  <a:prstClr val="black">
                    <a:lumMod val="75000"/>
                    <a:lumOff val="25000"/>
                  </a:prstClr>
                </a:solidFill>
                <a:latin typeface="Georgia"/>
              </a:rPr>
              <a:t>Jet Propulsion Laboratory</a:t>
            </a:r>
          </a:p>
        </p:txBody>
      </p:sp>
      <p:sp>
        <p:nvSpPr>
          <p:cNvPr id="7" name="Slide Number Placeholder 6"/>
          <p:cNvSpPr>
            <a:spLocks noGrp="1"/>
          </p:cNvSpPr>
          <p:nvPr>
            <p:ph type="sldNum" sz="quarter" idx="12"/>
          </p:nvPr>
        </p:nvSpPr>
        <p:spPr/>
        <p:txBody>
          <a:bodyPr/>
          <a:lstStyle/>
          <a:p>
            <a:fld id="{2754ED01-E2A0-4C1E-8E21-014B99041579}" type="slidenum">
              <a:rPr lang="en-US" smtClean="0">
                <a:solidFill>
                  <a:prstClr val="black">
                    <a:lumMod val="65000"/>
                    <a:lumOff val="35000"/>
                  </a:prstClr>
                </a:solidFill>
                <a:latin typeface="Georgia"/>
              </a:rPr>
              <a:pPr/>
              <a:t>‹N›</a:t>
            </a:fld>
            <a:endParaRPr lang="en-US" dirty="0">
              <a:solidFill>
                <a:prstClr val="black">
                  <a:lumMod val="65000"/>
                  <a:lumOff val="35000"/>
                </a:prstClr>
              </a:solidFill>
              <a:latin typeface="Georgia"/>
            </a:endParaRPr>
          </a:p>
        </p:txBody>
      </p:sp>
    </p:spTree>
    <p:extLst>
      <p:ext uri="{BB962C8B-B14F-4D97-AF65-F5344CB8AC3E}">
        <p14:creationId xmlns:p14="http://schemas.microsoft.com/office/powerpoint/2010/main" val="36890820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wireframeOverlay-Content.png"/>
          <p:cNvPicPr>
            <a:picLocks noChangeAspect="1"/>
          </p:cNvPicPr>
          <p:nvPr/>
        </p:nvPicPr>
        <p:blipFill>
          <a:blip r:embed="rId2"/>
          <a:stretch>
            <a:fillRect/>
          </a:stretch>
        </p:blipFill>
        <p:spPr>
          <a:xfrm>
            <a:off x="179294" y="1179576"/>
            <a:ext cx="8787384" cy="1440702"/>
          </a:xfrm>
          <a:prstGeom prst="rect">
            <a:avLst/>
          </a:prstGeom>
          <a:gradFill>
            <a:gsLst>
              <a:gs pos="0">
                <a:schemeClr val="tx2"/>
              </a:gs>
              <a:gs pos="100000">
                <a:schemeClr val="bg2"/>
              </a:gs>
            </a:gsLst>
            <a:lin ang="5400000" scaled="0"/>
          </a:gradFill>
        </p:spPr>
      </p:pic>
      <p:sp>
        <p:nvSpPr>
          <p:cNvPr id="2" name="Title 1"/>
          <p:cNvSpPr>
            <a:spLocks noGrp="1"/>
          </p:cNvSpPr>
          <p:nvPr>
            <p:ph type="title"/>
          </p:nvPr>
        </p:nvSpPr>
        <p:spPr>
          <a:xfrm>
            <a:off x="416859" y="1466850"/>
            <a:ext cx="8308039" cy="1128432"/>
          </a:xfrm>
        </p:spPr>
        <p:txBody>
          <a:bodyPr vert="horz" lIns="91440" tIns="45720" rIns="91440" bIns="45720" rtlCol="0" anchor="b" anchorCtr="0">
            <a:noAutofit/>
          </a:bodyPr>
          <a:lstStyle>
            <a:lvl1pPr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4007224" y="2623296"/>
            <a:ext cx="4717676" cy="38312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30213" y="2770187"/>
            <a:ext cx="3429093" cy="3576825"/>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dirty="0" smtClean="0">
                <a:solidFill>
                  <a:prstClr val="black">
                    <a:lumMod val="75000"/>
                    <a:lumOff val="25000"/>
                  </a:prstClr>
                </a:solidFill>
                <a:latin typeface="Georgia"/>
              </a:rPr>
              <a:t>Jet Propulsion Laboratory</a:t>
            </a:r>
          </a:p>
        </p:txBody>
      </p:sp>
      <p:sp>
        <p:nvSpPr>
          <p:cNvPr id="7" name="Slide Number Placeholder 6"/>
          <p:cNvSpPr>
            <a:spLocks noGrp="1"/>
          </p:cNvSpPr>
          <p:nvPr>
            <p:ph type="sldNum" sz="quarter" idx="12"/>
          </p:nvPr>
        </p:nvSpPr>
        <p:spPr/>
        <p:txBody>
          <a:bodyPr/>
          <a:lstStyle/>
          <a:p>
            <a:fld id="{8BF22BCA-62AD-4A8A-8FBE-94DAE2DB1C50}" type="slidenum">
              <a:rPr lang="en-US" smtClean="0">
                <a:solidFill>
                  <a:prstClr val="black">
                    <a:lumMod val="65000"/>
                    <a:lumOff val="35000"/>
                  </a:prstClr>
                </a:solidFill>
                <a:latin typeface="Georgia"/>
              </a:rPr>
              <a:pPr/>
              <a:t>‹N›</a:t>
            </a:fld>
            <a:endParaRPr lang="en-US">
              <a:solidFill>
                <a:prstClr val="black">
                  <a:lumMod val="65000"/>
                  <a:lumOff val="35000"/>
                </a:prstClr>
              </a:solidFill>
              <a:latin typeface="Georgia"/>
            </a:endParaRPr>
          </a:p>
        </p:txBody>
      </p:sp>
    </p:spTree>
    <p:extLst>
      <p:ext uri="{BB962C8B-B14F-4D97-AF65-F5344CB8AC3E}">
        <p14:creationId xmlns:p14="http://schemas.microsoft.com/office/powerpoint/2010/main" val="14223148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Picture with Caption, Alt.">
    <p:spTree>
      <p:nvGrpSpPr>
        <p:cNvPr id="1" name=""/>
        <p:cNvGrpSpPr/>
        <p:nvPr/>
      </p:nvGrpSpPr>
      <p:grpSpPr>
        <a:xfrm>
          <a:off x="0" y="0"/>
          <a:ext cx="0" cy="0"/>
          <a:chOff x="0" y="0"/>
          <a:chExt cx="0" cy="0"/>
        </a:xfrm>
      </p:grpSpPr>
      <p:pic>
        <p:nvPicPr>
          <p:cNvPr id="9" name="Picture 8" descr="wireframeOverlay-PCVertical.png"/>
          <p:cNvPicPr>
            <a:picLocks noChangeAspect="1"/>
          </p:cNvPicPr>
          <p:nvPr/>
        </p:nvPicPr>
        <p:blipFill>
          <a:blip r:embed="rId2" cstate="screen">
            <a:extLst>
              <a:ext uri="{28A0092B-C50C-407E-A947-70E740481C1C}">
                <a14:useLocalDpi xmlns:a14="http://schemas.microsoft.com/office/drawing/2010/main"/>
              </a:ext>
            </a:extLst>
          </a:blip>
          <a:srcRect b="-123309"/>
          <a:stretch>
            <a:fillRect/>
          </a:stretch>
        </p:blipFill>
        <p:spPr>
          <a:xfrm>
            <a:off x="182880" y="1179575"/>
            <a:ext cx="5133975" cy="5275013"/>
          </a:xfrm>
          <a:prstGeom prst="rect">
            <a:avLst/>
          </a:prstGeom>
          <a:gradFill>
            <a:gsLst>
              <a:gs pos="0">
                <a:schemeClr val="bg2"/>
              </a:gs>
              <a:gs pos="100000">
                <a:schemeClr val="tx2"/>
              </a:gs>
            </a:gsLst>
            <a:lin ang="5400000" scaled="0"/>
          </a:gradFill>
        </p:spPr>
      </p:pic>
      <p:sp>
        <p:nvSpPr>
          <p:cNvPr id="2" name="Title 1"/>
          <p:cNvSpPr>
            <a:spLocks noGrp="1"/>
          </p:cNvSpPr>
          <p:nvPr>
            <p:ph type="title"/>
          </p:nvPr>
        </p:nvSpPr>
        <p:spPr>
          <a:xfrm>
            <a:off x="416859" y="1680882"/>
            <a:ext cx="4313891" cy="1162050"/>
          </a:xfrm>
        </p:spPr>
        <p:txBody>
          <a:bodyPr anchor="b"/>
          <a:lstStyle>
            <a:lvl1pPr algn="l">
              <a:defRPr sz="2800" b="0">
                <a:solidFill>
                  <a:schemeClr val="bg1"/>
                </a:solidFill>
              </a:defRPr>
            </a:lvl1pPr>
          </a:lstStyle>
          <a:p>
            <a:r>
              <a:rPr lang="en-US" smtClean="0"/>
              <a:t>Click to edit Master title style</a:t>
            </a:r>
            <a:endParaRPr dirty="0"/>
          </a:p>
        </p:txBody>
      </p:sp>
      <p:sp>
        <p:nvSpPr>
          <p:cNvPr id="4" name="Text Placeholder 3"/>
          <p:cNvSpPr>
            <a:spLocks noGrp="1"/>
          </p:cNvSpPr>
          <p:nvPr>
            <p:ph type="body" sz="half" idx="2"/>
          </p:nvPr>
        </p:nvSpPr>
        <p:spPr>
          <a:xfrm>
            <a:off x="416859" y="2837329"/>
            <a:ext cx="4313891" cy="3415834"/>
          </a:xfrm>
        </p:spPr>
        <p:txBody>
          <a:bodyPr>
            <a:normAutofit/>
          </a:bodyPr>
          <a:lstStyle>
            <a:lvl1pPr marL="0" indent="0">
              <a:lnSpc>
                <a:spcPct val="110000"/>
              </a:lnSpc>
              <a:spcBef>
                <a:spcPts val="6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dirty="0" smtClean="0">
                <a:solidFill>
                  <a:prstClr val="black">
                    <a:lumMod val="75000"/>
                    <a:lumOff val="25000"/>
                  </a:prstClr>
                </a:solidFill>
                <a:latin typeface="Georgia"/>
              </a:rPr>
              <a:t>Jet Propulsion Laboratory</a:t>
            </a:r>
          </a:p>
        </p:txBody>
      </p:sp>
      <p:sp>
        <p:nvSpPr>
          <p:cNvPr id="11" name="Picture Placeholder 10"/>
          <p:cNvSpPr>
            <a:spLocks noGrp="1"/>
          </p:cNvSpPr>
          <p:nvPr>
            <p:ph type="pic" sz="quarter" idx="13"/>
          </p:nvPr>
        </p:nvSpPr>
        <p:spPr>
          <a:xfrm>
            <a:off x="5298140" y="1169894"/>
            <a:ext cx="3671047" cy="5276088"/>
          </a:xfrm>
        </p:spPr>
        <p:txBody>
          <a:bodyPr/>
          <a:lstStyle>
            <a:lvl1pPr>
              <a:buNone/>
              <a:defRPr/>
            </a:lvl1pPr>
          </a:lstStyle>
          <a:p>
            <a:r>
              <a:rPr lang="en-US" smtClean="0"/>
              <a:t>Drag picture to placeholder or click icon to add</a:t>
            </a:r>
            <a:endParaRPr/>
          </a:p>
        </p:txBody>
      </p:sp>
      <p:sp>
        <p:nvSpPr>
          <p:cNvPr id="8" name="Slide Number Placeholder 5"/>
          <p:cNvSpPr>
            <a:spLocks noGrp="1"/>
          </p:cNvSpPr>
          <p:nvPr>
            <p:ph type="sldNum" sz="quarter" idx="4"/>
          </p:nvPr>
        </p:nvSpPr>
        <p:spPr>
          <a:xfrm>
            <a:off x="8508999" y="6443133"/>
            <a:ext cx="423331" cy="228600"/>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8BF22BCA-62AD-4A8A-8FBE-94DAE2DB1C50}" type="slidenum">
              <a:rPr lang="en-US" smtClean="0">
                <a:solidFill>
                  <a:prstClr val="black">
                    <a:lumMod val="65000"/>
                    <a:lumOff val="35000"/>
                  </a:prstClr>
                </a:solidFill>
                <a:latin typeface="Georgia"/>
              </a:rPr>
              <a:pPr/>
              <a:t>‹N›</a:t>
            </a:fld>
            <a:endParaRPr lang="en-US">
              <a:solidFill>
                <a:prstClr val="black">
                  <a:lumMod val="65000"/>
                  <a:lumOff val="35000"/>
                </a:prstClr>
              </a:solidFill>
              <a:latin typeface="Georgia"/>
            </a:endParaRPr>
          </a:p>
        </p:txBody>
      </p:sp>
    </p:spTree>
    <p:extLst>
      <p:ext uri="{BB962C8B-B14F-4D97-AF65-F5344CB8AC3E}">
        <p14:creationId xmlns:p14="http://schemas.microsoft.com/office/powerpoint/2010/main" val="40710116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182880" y="1169894"/>
            <a:ext cx="8787384" cy="2106706"/>
          </a:xfrm>
        </p:spPr>
        <p:txBody>
          <a:bodyPr/>
          <a:lstStyle>
            <a:lvl1pPr>
              <a:buNone/>
              <a:defRPr/>
            </a:lvl1pPr>
          </a:lstStyle>
          <a:p>
            <a:r>
              <a:rPr lang="en-US" smtClean="0"/>
              <a:t>Drag picture to placeholder or click icon to add</a:t>
            </a:r>
            <a:endParaRPr/>
          </a:p>
        </p:txBody>
      </p:sp>
      <p:sp>
        <p:nvSpPr>
          <p:cNvPr id="10" name="Rectangle 9"/>
          <p:cNvSpPr/>
          <p:nvPr userDrawn="1"/>
        </p:nvSpPr>
        <p:spPr>
          <a:xfrm>
            <a:off x="182880" y="3281082"/>
            <a:ext cx="8787384" cy="3174582"/>
          </a:xfrm>
          <a:prstGeom prst="rect">
            <a:avLst/>
          </a:prstGeom>
          <a:gradFill>
            <a:gsLst>
              <a:gs pos="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Georgia"/>
            </a:endParaRPr>
          </a:p>
        </p:txBody>
      </p:sp>
      <p:sp>
        <p:nvSpPr>
          <p:cNvPr id="2" name="Title 1"/>
          <p:cNvSpPr>
            <a:spLocks noGrp="1"/>
          </p:cNvSpPr>
          <p:nvPr>
            <p:ph type="title"/>
          </p:nvPr>
        </p:nvSpPr>
        <p:spPr>
          <a:xfrm>
            <a:off x="416859" y="3329268"/>
            <a:ext cx="8346141" cy="1014132"/>
          </a:xfrm>
        </p:spPr>
        <p:txBody>
          <a:bodyPr anchor="b"/>
          <a:lstStyle>
            <a:lvl1pPr algn="l">
              <a:defRPr sz="3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416859" y="4343399"/>
            <a:ext cx="8346141" cy="1909763"/>
          </a:xfrm>
        </p:spPr>
        <p:txBody>
          <a:bodyPr>
            <a:normAutofit/>
          </a:bodyPr>
          <a:lstStyle>
            <a:lvl1pPr marL="0" indent="0">
              <a:lnSpc>
                <a:spcPct val="110000"/>
              </a:lnSpc>
              <a:spcBef>
                <a:spcPts val="600"/>
              </a:spcBef>
              <a:buNone/>
              <a:defRPr sz="1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dirty="0" smtClean="0">
                <a:solidFill>
                  <a:prstClr val="black">
                    <a:lumMod val="75000"/>
                    <a:lumOff val="25000"/>
                  </a:prstClr>
                </a:solidFill>
                <a:latin typeface="Georgia"/>
              </a:rPr>
              <a:t>Jet Propulsion Laboratory</a:t>
            </a:r>
          </a:p>
        </p:txBody>
      </p:sp>
      <p:sp>
        <p:nvSpPr>
          <p:cNvPr id="8" name="Slide Number Placeholder 5"/>
          <p:cNvSpPr>
            <a:spLocks noGrp="1"/>
          </p:cNvSpPr>
          <p:nvPr>
            <p:ph type="sldNum" sz="quarter" idx="4"/>
          </p:nvPr>
        </p:nvSpPr>
        <p:spPr>
          <a:xfrm>
            <a:off x="8508999" y="6443133"/>
            <a:ext cx="423331" cy="228600"/>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8BF22BCA-62AD-4A8A-8FBE-94DAE2DB1C50}" type="slidenum">
              <a:rPr lang="en-US" smtClean="0">
                <a:solidFill>
                  <a:prstClr val="black">
                    <a:lumMod val="65000"/>
                    <a:lumOff val="35000"/>
                  </a:prstClr>
                </a:solidFill>
                <a:latin typeface="Georgia"/>
              </a:rPr>
              <a:pPr/>
              <a:t>‹N›</a:t>
            </a:fld>
            <a:endParaRPr lang="en-US">
              <a:solidFill>
                <a:prstClr val="black">
                  <a:lumMod val="65000"/>
                  <a:lumOff val="35000"/>
                </a:prstClr>
              </a:solidFill>
              <a:latin typeface="Georgia"/>
            </a:endParaRPr>
          </a:p>
        </p:txBody>
      </p:sp>
    </p:spTree>
    <p:extLst>
      <p:ext uri="{BB962C8B-B14F-4D97-AF65-F5344CB8AC3E}">
        <p14:creationId xmlns:p14="http://schemas.microsoft.com/office/powerpoint/2010/main" val="1119122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pic>
        <p:nvPicPr>
          <p:cNvPr id="9" name="Picture 8" descr="wireframeOverlay-PCVertical.png"/>
          <p:cNvPicPr>
            <a:picLocks noChangeAspect="1"/>
          </p:cNvPicPr>
          <p:nvPr/>
        </p:nvPicPr>
        <p:blipFill>
          <a:blip r:embed="rId2" cstate="screen">
            <a:extLst>
              <a:ext uri="{28A0092B-C50C-407E-A947-70E740481C1C}">
                <a14:useLocalDpi xmlns:a14="http://schemas.microsoft.com/office/drawing/2010/main"/>
              </a:ext>
            </a:extLst>
          </a:blip>
          <a:srcRect b="-123309"/>
          <a:stretch>
            <a:fillRect/>
          </a:stretch>
        </p:blipFill>
        <p:spPr>
          <a:xfrm>
            <a:off x="3835212" y="1179575"/>
            <a:ext cx="5133975" cy="5275013"/>
          </a:xfrm>
          <a:prstGeom prst="rect">
            <a:avLst/>
          </a:prstGeom>
          <a:gradFill>
            <a:gsLst>
              <a:gs pos="0">
                <a:schemeClr val="bg2"/>
              </a:gs>
              <a:gs pos="100000">
                <a:schemeClr val="tx2"/>
              </a:gs>
            </a:gsLst>
            <a:lin ang="5400000" scaled="0"/>
          </a:gradFill>
        </p:spPr>
      </p:pic>
      <p:sp>
        <p:nvSpPr>
          <p:cNvPr id="2" name="Title 1"/>
          <p:cNvSpPr>
            <a:spLocks noGrp="1"/>
          </p:cNvSpPr>
          <p:nvPr>
            <p:ph type="title"/>
          </p:nvPr>
        </p:nvSpPr>
        <p:spPr>
          <a:xfrm>
            <a:off x="4191000" y="1680882"/>
            <a:ext cx="4313891" cy="1162050"/>
          </a:xfrm>
        </p:spPr>
        <p:txBody>
          <a:bodyPr anchor="b"/>
          <a:lstStyle>
            <a:lvl1pPr algn="l">
              <a:defRPr sz="28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4191000" y="2837329"/>
            <a:ext cx="4313891" cy="3415834"/>
          </a:xfrm>
        </p:spPr>
        <p:txBody>
          <a:bodyPr>
            <a:normAutofit/>
          </a:bodyPr>
          <a:lstStyle>
            <a:lvl1pPr marL="0" indent="0">
              <a:lnSpc>
                <a:spcPct val="110000"/>
              </a:lnSpc>
              <a:spcBef>
                <a:spcPts val="6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dirty="0" smtClean="0">
                <a:solidFill>
                  <a:prstClr val="black">
                    <a:lumMod val="75000"/>
                    <a:lumOff val="25000"/>
                  </a:prstClr>
                </a:solidFill>
                <a:latin typeface="Georgia"/>
              </a:rPr>
              <a:t>Jet Propulsion Laboratory</a:t>
            </a:r>
          </a:p>
        </p:txBody>
      </p:sp>
      <p:sp>
        <p:nvSpPr>
          <p:cNvPr id="8" name="Picture Placeholder 10"/>
          <p:cNvSpPr>
            <a:spLocks noGrp="1"/>
          </p:cNvSpPr>
          <p:nvPr>
            <p:ph type="pic" sz="quarter" idx="14"/>
          </p:nvPr>
        </p:nvSpPr>
        <p:spPr>
          <a:xfrm>
            <a:off x="182880" y="1179576"/>
            <a:ext cx="3671047" cy="2205318"/>
          </a:xfrm>
        </p:spPr>
        <p:txBody>
          <a:bodyPr/>
          <a:lstStyle>
            <a:lvl1pPr>
              <a:buNone/>
              <a:defRPr/>
            </a:lvl1pPr>
          </a:lstStyle>
          <a:p>
            <a:r>
              <a:rPr lang="en-US" smtClean="0"/>
              <a:t>Drag picture to placeholder or click icon to add</a:t>
            </a:r>
            <a:endParaRPr/>
          </a:p>
        </p:txBody>
      </p:sp>
      <p:sp>
        <p:nvSpPr>
          <p:cNvPr id="10" name="Picture Placeholder 10"/>
          <p:cNvSpPr>
            <a:spLocks noGrp="1"/>
          </p:cNvSpPr>
          <p:nvPr>
            <p:ph type="pic" sz="quarter" idx="15"/>
          </p:nvPr>
        </p:nvSpPr>
        <p:spPr>
          <a:xfrm>
            <a:off x="2015983" y="3383280"/>
            <a:ext cx="1837944" cy="3072384"/>
          </a:xfrm>
        </p:spPr>
        <p:txBody>
          <a:bodyPr/>
          <a:lstStyle>
            <a:lvl1pPr>
              <a:buNone/>
              <a:defRPr/>
            </a:lvl1pPr>
          </a:lstStyle>
          <a:p>
            <a:r>
              <a:rPr lang="en-US" smtClean="0"/>
              <a:t>Drag picture to placeholder or click icon to add</a:t>
            </a:r>
            <a:endParaRPr/>
          </a:p>
        </p:txBody>
      </p:sp>
      <p:sp>
        <p:nvSpPr>
          <p:cNvPr id="12" name="Picture Placeholder 10"/>
          <p:cNvSpPr>
            <a:spLocks noGrp="1"/>
          </p:cNvSpPr>
          <p:nvPr>
            <p:ph type="pic" sz="quarter" idx="16"/>
          </p:nvPr>
        </p:nvSpPr>
        <p:spPr>
          <a:xfrm>
            <a:off x="182880" y="3383280"/>
            <a:ext cx="1837944" cy="3072384"/>
          </a:xfrm>
        </p:spPr>
        <p:txBody>
          <a:bodyPr/>
          <a:lstStyle>
            <a:lvl1pPr>
              <a:buNone/>
              <a:defRPr/>
            </a:lvl1pPr>
          </a:lstStyle>
          <a:p>
            <a:r>
              <a:rPr lang="en-US" smtClean="0"/>
              <a:t>Drag picture to placeholder or click icon to add</a:t>
            </a:r>
            <a:endParaRPr/>
          </a:p>
        </p:txBody>
      </p:sp>
      <p:sp>
        <p:nvSpPr>
          <p:cNvPr id="11" name="Slide Number Placeholder 5"/>
          <p:cNvSpPr>
            <a:spLocks noGrp="1"/>
          </p:cNvSpPr>
          <p:nvPr>
            <p:ph type="sldNum" sz="quarter" idx="4"/>
          </p:nvPr>
        </p:nvSpPr>
        <p:spPr>
          <a:xfrm>
            <a:off x="8508999" y="6443133"/>
            <a:ext cx="423331" cy="228600"/>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8BF22BCA-62AD-4A8A-8FBE-94DAE2DB1C50}" type="slidenum">
              <a:rPr lang="en-US" smtClean="0">
                <a:solidFill>
                  <a:prstClr val="black">
                    <a:lumMod val="65000"/>
                    <a:lumOff val="35000"/>
                  </a:prstClr>
                </a:solidFill>
                <a:latin typeface="Georgia"/>
              </a:rPr>
              <a:pPr/>
              <a:t>‹N›</a:t>
            </a:fld>
            <a:endParaRPr lang="en-US">
              <a:solidFill>
                <a:prstClr val="black">
                  <a:lumMod val="65000"/>
                  <a:lumOff val="35000"/>
                </a:prstClr>
              </a:solidFill>
              <a:latin typeface="Georgia"/>
            </a:endParaRPr>
          </a:p>
        </p:txBody>
      </p:sp>
    </p:spTree>
    <p:extLst>
      <p:ext uri="{BB962C8B-B14F-4D97-AF65-F5344CB8AC3E}">
        <p14:creationId xmlns:p14="http://schemas.microsoft.com/office/powerpoint/2010/main" val="24153353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wireframeOverlay-Content.png"/>
          <p:cNvPicPr>
            <a:picLocks noChangeAspect="1"/>
          </p:cNvPicPr>
          <p:nvPr/>
        </p:nvPicPr>
        <p:blipFill>
          <a:blip r:embed="rId2"/>
          <a:stretch>
            <a:fillRect/>
          </a:stretch>
        </p:blipFill>
        <p:spPr>
          <a:xfrm>
            <a:off x="179294" y="1179576"/>
            <a:ext cx="8787384" cy="1440702"/>
          </a:xfrm>
          <a:prstGeom prst="rect">
            <a:avLst/>
          </a:prstGeom>
          <a:gradFill>
            <a:gsLst>
              <a:gs pos="0">
                <a:schemeClr val="tx2"/>
              </a:gs>
              <a:gs pos="100000">
                <a:schemeClr val="bg2"/>
              </a:gs>
            </a:gsLst>
            <a:lin ang="5400000" scaled="0"/>
          </a:gradFill>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lang="en-US" sz="1800" kern="1200" dirty="0" smtClean="0">
                <a:solidFill>
                  <a:schemeClr val="tx1">
                    <a:lumMod val="75000"/>
                    <a:lumOff val="25000"/>
                  </a:schemeClr>
                </a:solidFill>
                <a:latin typeface="+mn-lt"/>
                <a:ea typeface="+mn-ea"/>
                <a:cs typeface="+mn-cs"/>
              </a:defRPr>
            </a:lvl6pPr>
            <a:lvl7pPr>
              <a:defRPr lang="en-US" sz="1800" kern="1200" dirty="0" smtClean="0">
                <a:solidFill>
                  <a:schemeClr val="tx1">
                    <a:lumMod val="75000"/>
                    <a:lumOff val="25000"/>
                  </a:schemeClr>
                </a:solidFill>
                <a:latin typeface="+mn-lt"/>
                <a:ea typeface="+mn-ea"/>
                <a:cs typeface="+mn-cs"/>
              </a:defRPr>
            </a:lvl7pPr>
            <a:lvl8pPr>
              <a:defRPr lang="en-US" sz="1800" kern="1200" dirty="0" smtClean="0">
                <a:solidFill>
                  <a:schemeClr val="tx1">
                    <a:lumMod val="75000"/>
                    <a:lumOff val="25000"/>
                  </a:schemeClr>
                </a:solidFill>
                <a:latin typeface="+mn-lt"/>
                <a:ea typeface="+mn-ea"/>
                <a:cs typeface="+mn-cs"/>
              </a:defRPr>
            </a:lvl8pPr>
            <a:lvl9pPr>
              <a:defRPr sz="1800" kern="1200" dirty="0">
                <a:solidFill>
                  <a:schemeClr val="tx1">
                    <a:lumMod val="75000"/>
                    <a:lumOff val="2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11"/>
          </p:nvPr>
        </p:nvSpPr>
        <p:spPr/>
        <p:txBody>
          <a:bodyPr/>
          <a:lstStyle/>
          <a:p>
            <a:r>
              <a:rPr lang="en-US" dirty="0" smtClean="0">
                <a:solidFill>
                  <a:prstClr val="black">
                    <a:lumMod val="75000"/>
                    <a:lumOff val="25000"/>
                  </a:prstClr>
                </a:solidFill>
                <a:latin typeface="Georgia"/>
              </a:rPr>
              <a:t>Jet Propulsion Laboratory</a:t>
            </a:r>
          </a:p>
        </p:txBody>
      </p:sp>
      <p:sp>
        <p:nvSpPr>
          <p:cNvPr id="6" name="Slide Number Placeholder 5"/>
          <p:cNvSpPr>
            <a:spLocks noGrp="1"/>
          </p:cNvSpPr>
          <p:nvPr>
            <p:ph type="sldNum" sz="quarter" idx="12"/>
          </p:nvPr>
        </p:nvSpPr>
        <p:spPr/>
        <p:txBody>
          <a:bodyPr/>
          <a:lstStyle/>
          <a:p>
            <a:fld id="{8BF22BCA-62AD-4A8A-8FBE-94DAE2DB1C50}" type="slidenum">
              <a:rPr lang="en-US" smtClean="0">
                <a:solidFill>
                  <a:prstClr val="black">
                    <a:lumMod val="65000"/>
                    <a:lumOff val="35000"/>
                  </a:prstClr>
                </a:solidFill>
                <a:latin typeface="Georgia"/>
              </a:rPr>
              <a:pPr/>
              <a:t>‹N›</a:t>
            </a:fld>
            <a:endParaRPr lang="en-US">
              <a:solidFill>
                <a:prstClr val="black">
                  <a:lumMod val="65000"/>
                  <a:lumOff val="35000"/>
                </a:prstClr>
              </a:solidFill>
              <a:latin typeface="Georgia"/>
            </a:endParaRPr>
          </a:p>
        </p:txBody>
      </p:sp>
    </p:spTree>
    <p:extLst>
      <p:ext uri="{BB962C8B-B14F-4D97-AF65-F5344CB8AC3E}">
        <p14:creationId xmlns:p14="http://schemas.microsoft.com/office/powerpoint/2010/main" val="26258632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wireframeOverlay-VerticalTC.png"/>
          <p:cNvPicPr>
            <a:picLocks noChangeAspect="1"/>
          </p:cNvPicPr>
          <p:nvPr/>
        </p:nvPicPr>
        <p:blipFill>
          <a:blip r:embed="rId2" cstate="screen">
            <a:extLst>
              <a:ext uri="{28A0092B-C50C-407E-A947-70E740481C1C}">
                <a14:useLocalDpi xmlns:a14="http://schemas.microsoft.com/office/drawing/2010/main"/>
              </a:ext>
            </a:extLst>
          </a:blip>
          <a:srcRect t="-93650"/>
          <a:stretch>
            <a:fillRect/>
          </a:stretch>
        </p:blipFill>
        <p:spPr>
          <a:xfrm>
            <a:off x="7445188" y="1178128"/>
            <a:ext cx="1524000" cy="5275339"/>
          </a:xfrm>
          <a:prstGeom prst="rect">
            <a:avLst/>
          </a:prstGeom>
          <a:gradFill>
            <a:gsLst>
              <a:gs pos="0">
                <a:schemeClr val="tx2"/>
              </a:gs>
              <a:gs pos="100000">
                <a:schemeClr val="bg2"/>
              </a:gs>
            </a:gsLst>
            <a:lin ang="5400000" scaled="0"/>
          </a:gradFill>
        </p:spPr>
      </p:pic>
      <p:sp>
        <p:nvSpPr>
          <p:cNvPr id="2" name="Vertical Title 1"/>
          <p:cNvSpPr>
            <a:spLocks noGrp="1"/>
          </p:cNvSpPr>
          <p:nvPr>
            <p:ph type="title" orient="vert"/>
          </p:nvPr>
        </p:nvSpPr>
        <p:spPr>
          <a:xfrm>
            <a:off x="7440705" y="1398494"/>
            <a:ext cx="1447800" cy="4849906"/>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17513" y="1398494"/>
            <a:ext cx="6669087" cy="4849906"/>
          </a:xfrm>
        </p:spPr>
        <p:txBody>
          <a:bodyPr vert="eaVert"/>
          <a:lstStyle>
            <a:lvl5pPr>
              <a:defRPr/>
            </a:lvl5pPr>
            <a:lvl6pPr>
              <a:defRPr lang="en-US" sz="1800" kern="1200" dirty="0" smtClean="0">
                <a:solidFill>
                  <a:schemeClr val="tx1">
                    <a:lumMod val="75000"/>
                    <a:lumOff val="25000"/>
                  </a:schemeClr>
                </a:solidFill>
                <a:latin typeface="+mn-lt"/>
                <a:ea typeface="+mn-ea"/>
                <a:cs typeface="+mn-cs"/>
              </a:defRPr>
            </a:lvl6pPr>
            <a:lvl7pPr>
              <a:defRPr lang="en-US" sz="1800" kern="1200" dirty="0" smtClean="0">
                <a:solidFill>
                  <a:schemeClr val="tx1">
                    <a:lumMod val="75000"/>
                    <a:lumOff val="25000"/>
                  </a:schemeClr>
                </a:solidFill>
                <a:latin typeface="+mn-lt"/>
                <a:ea typeface="+mn-ea"/>
                <a:cs typeface="+mn-cs"/>
              </a:defRPr>
            </a:lvl7pPr>
            <a:lvl8pPr>
              <a:defRPr lang="en-US" sz="1800" kern="1200" dirty="0" smtClean="0">
                <a:solidFill>
                  <a:schemeClr val="tx1">
                    <a:lumMod val="75000"/>
                    <a:lumOff val="25000"/>
                  </a:schemeClr>
                </a:solidFill>
                <a:latin typeface="+mn-lt"/>
                <a:ea typeface="+mn-ea"/>
                <a:cs typeface="+mn-cs"/>
              </a:defRPr>
            </a:lvl8pPr>
            <a:lvl9pPr>
              <a:defRPr sz="1800" kern="1200" dirty="0">
                <a:solidFill>
                  <a:schemeClr val="tx1">
                    <a:lumMod val="75000"/>
                    <a:lumOff val="2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11"/>
          </p:nvPr>
        </p:nvSpPr>
        <p:spPr/>
        <p:txBody>
          <a:bodyPr/>
          <a:lstStyle/>
          <a:p>
            <a:r>
              <a:rPr lang="en-US" dirty="0" smtClean="0">
                <a:solidFill>
                  <a:prstClr val="black">
                    <a:lumMod val="75000"/>
                    <a:lumOff val="25000"/>
                  </a:prstClr>
                </a:solidFill>
                <a:latin typeface="Georgia"/>
              </a:rPr>
              <a:t>Jet Propulsion Laboratory</a:t>
            </a:r>
          </a:p>
        </p:txBody>
      </p:sp>
      <p:sp>
        <p:nvSpPr>
          <p:cNvPr id="6" name="Slide Number Placeholder 5"/>
          <p:cNvSpPr>
            <a:spLocks noGrp="1"/>
          </p:cNvSpPr>
          <p:nvPr>
            <p:ph type="sldNum" sz="quarter" idx="12"/>
          </p:nvPr>
        </p:nvSpPr>
        <p:spPr/>
        <p:txBody>
          <a:bodyPr/>
          <a:lstStyle/>
          <a:p>
            <a:fld id="{8BF22BCA-62AD-4A8A-8FBE-94DAE2DB1C50}" type="slidenum">
              <a:rPr lang="en-US" smtClean="0">
                <a:solidFill>
                  <a:prstClr val="black">
                    <a:lumMod val="65000"/>
                    <a:lumOff val="35000"/>
                  </a:prstClr>
                </a:solidFill>
                <a:latin typeface="Georgia"/>
              </a:rPr>
              <a:pPr/>
              <a:t>‹N›</a:t>
            </a:fld>
            <a:endParaRPr lang="en-US">
              <a:solidFill>
                <a:prstClr val="black">
                  <a:lumMod val="65000"/>
                  <a:lumOff val="35000"/>
                </a:prstClr>
              </a:solidFill>
              <a:latin typeface="Georgia"/>
            </a:endParaRPr>
          </a:p>
        </p:txBody>
      </p:sp>
    </p:spTree>
    <p:extLst>
      <p:ext uri="{BB962C8B-B14F-4D97-AF65-F5344CB8AC3E}">
        <p14:creationId xmlns:p14="http://schemas.microsoft.com/office/powerpoint/2010/main" val="1706030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ACCD59-FDE7-D04F-AE5E-A64650E0B5C5}" type="datetimeFigureOut">
              <a:rPr lang="en-US" smtClean="0"/>
              <a:t>10/7/2013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56466A-18F5-CD4D-9203-192620ADC696}" type="slidenum">
              <a:rPr lang="en-US" smtClean="0"/>
              <a:t>‹N›</a:t>
            </a:fld>
            <a:endParaRPr lang="en-US"/>
          </a:p>
        </p:txBody>
      </p:sp>
    </p:spTree>
    <p:extLst>
      <p:ext uri="{BB962C8B-B14F-4D97-AF65-F5344CB8AC3E}">
        <p14:creationId xmlns:p14="http://schemas.microsoft.com/office/powerpoint/2010/main" val="23633070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Closin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solidFill>
                  <a:prstClr val="black">
                    <a:lumMod val="75000"/>
                    <a:lumOff val="25000"/>
                  </a:prstClr>
                </a:solidFill>
                <a:latin typeface="Georgia"/>
              </a:rPr>
              <a:t>Jet Propulsion Laboratory</a:t>
            </a:r>
          </a:p>
        </p:txBody>
      </p:sp>
      <p:sp>
        <p:nvSpPr>
          <p:cNvPr id="4" name="Slide Number Placeholder 3"/>
          <p:cNvSpPr>
            <a:spLocks noGrp="1"/>
          </p:cNvSpPr>
          <p:nvPr>
            <p:ph type="sldNum" sz="quarter" idx="12"/>
          </p:nvPr>
        </p:nvSpPr>
        <p:spPr/>
        <p:txBody>
          <a:bodyPr/>
          <a:lstStyle/>
          <a:p>
            <a:fld id="{8BF22BCA-62AD-4A8A-8FBE-94DAE2DB1C50}" type="slidenum">
              <a:rPr lang="en-US" smtClean="0">
                <a:solidFill>
                  <a:prstClr val="black">
                    <a:lumMod val="65000"/>
                    <a:lumOff val="35000"/>
                  </a:prstClr>
                </a:solidFill>
                <a:latin typeface="Georgia"/>
              </a:rPr>
              <a:pPr/>
              <a:t>‹N›</a:t>
            </a:fld>
            <a:endParaRPr lang="en-US">
              <a:solidFill>
                <a:prstClr val="black">
                  <a:lumMod val="65000"/>
                  <a:lumOff val="35000"/>
                </a:prstClr>
              </a:solidFill>
              <a:latin typeface="Georgia"/>
            </a:endParaRPr>
          </a:p>
        </p:txBody>
      </p:sp>
      <p:sp>
        <p:nvSpPr>
          <p:cNvPr id="5" name="Rectangle 4"/>
          <p:cNvSpPr/>
          <p:nvPr/>
        </p:nvSpPr>
        <p:spPr>
          <a:xfrm>
            <a:off x="182880" y="1179576"/>
            <a:ext cx="8787384" cy="5276088"/>
          </a:xfrm>
          <a:prstGeom prst="rect">
            <a:avLst/>
          </a:prstGeom>
          <a:gradFill>
            <a:gsLst>
              <a:gs pos="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Georgia"/>
            </a:endParaRPr>
          </a:p>
        </p:txBody>
      </p:sp>
    </p:spTree>
    <p:extLst>
      <p:ext uri="{BB962C8B-B14F-4D97-AF65-F5344CB8AC3E}">
        <p14:creationId xmlns:p14="http://schemas.microsoft.com/office/powerpoint/2010/main" val="6193695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82E6E1-6D63-544E-8F72-83C7901E5B6E}"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4697160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F478A4-8288-084D-A775-AB6862E2CC36}"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2882558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59EF2D-3482-CA4F-8934-7AAB08AD17D3}"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9069827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CBF568-8CA8-7C40-8CF5-0A0A8209F38F}"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4748297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7E21CBA-1072-3E45-85E3-11F9B9A46C7B}"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408502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3285D96-D31E-5845-B46E-4816846A5BB2}"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6435493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EF7EB51-DD99-1D43-84A0-BA94CF841F99}"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1172105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0C7484-27F6-7444-B1CF-7FD61619B48B}"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9755248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95DE5F-59C1-3644-9921-97300E617D8E}"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928087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ACCD59-FDE7-D04F-AE5E-A64650E0B5C5}" type="datetimeFigureOut">
              <a:rPr lang="en-US" smtClean="0"/>
              <a:t>10/7/2013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56466A-18F5-CD4D-9203-192620ADC696}" type="slidenum">
              <a:rPr lang="en-US" smtClean="0"/>
              <a:t>‹N›</a:t>
            </a:fld>
            <a:endParaRPr lang="en-US"/>
          </a:p>
        </p:txBody>
      </p:sp>
    </p:spTree>
    <p:extLst>
      <p:ext uri="{BB962C8B-B14F-4D97-AF65-F5344CB8AC3E}">
        <p14:creationId xmlns:p14="http://schemas.microsoft.com/office/powerpoint/2010/main" val="20755218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388B9D-43D6-0241-90B6-2B72EC297AB2}"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5054473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ECEB89-AA8D-F846-AC5E-001B19A5A5EF}"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9089832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A4AF31A-2E9C-F040-BF1F-7C787BC90EB2}"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942328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ACCD59-FDE7-D04F-AE5E-A64650E0B5C5}" type="datetimeFigureOut">
              <a:rPr lang="en-US" smtClean="0"/>
              <a:t>10/7/2013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56466A-18F5-CD4D-9203-192620ADC696}" type="slidenum">
              <a:rPr lang="en-US" smtClean="0"/>
              <a:t>‹N›</a:t>
            </a:fld>
            <a:endParaRPr lang="en-US"/>
          </a:p>
        </p:txBody>
      </p:sp>
    </p:spTree>
    <p:extLst>
      <p:ext uri="{BB962C8B-B14F-4D97-AF65-F5344CB8AC3E}">
        <p14:creationId xmlns:p14="http://schemas.microsoft.com/office/powerpoint/2010/main" val="2126743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2.jpeg"/><Relationship Id="rId2" Type="http://schemas.openxmlformats.org/officeDocument/2006/relationships/slideLayout" Target="../slideLayouts/slideLayout30.xml"/><Relationship Id="rId16" Type="http://schemas.openxmlformats.org/officeDocument/2006/relationships/image" Target="../media/image1.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image" Target="../media/image4.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theme" Target="../theme/theme5.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6.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ACCD59-FDE7-D04F-AE5E-A64650E0B5C5}" type="datetimeFigureOut">
              <a:rPr lang="en-US" smtClean="0"/>
              <a:t>10/7/2013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56466A-18F5-CD4D-9203-192620ADC696}" type="slidenum">
              <a:rPr lang="en-US" smtClean="0"/>
              <a:t>‹N›</a:t>
            </a:fld>
            <a:endParaRPr lang="en-US"/>
          </a:p>
        </p:txBody>
      </p:sp>
    </p:spTree>
    <p:extLst>
      <p:ext uri="{BB962C8B-B14F-4D97-AF65-F5344CB8AC3E}">
        <p14:creationId xmlns:p14="http://schemas.microsoft.com/office/powerpoint/2010/main" val="2898844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8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B3187DBB-68D2-C747-979D-292ABD81CA9F}" type="slidenum">
              <a:rPr lang="en-US">
                <a:solidFill>
                  <a:srgbClr val="000000"/>
                </a:solidFill>
                <a:latin typeface="Times" charset="0"/>
                <a:ea typeface="ＭＳ Ｐゴシック" charset="0"/>
                <a:cs typeface="ＭＳ Ｐゴシック" charset="0"/>
              </a:rPr>
              <a:pPr defTabSz="914400" eaLnBrk="0" fontAlgn="base" hangingPunct="0">
                <a:spcBef>
                  <a:spcPct val="0"/>
                </a:spcBef>
                <a:spcAft>
                  <a:spcPct val="0"/>
                </a:spcAft>
              </a:pPr>
              <a:t>‹N›</a:t>
            </a:fld>
            <a:endParaRPr lang="en-US">
              <a:solidFill>
                <a:srgbClr val="0000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19621259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ctr" rtl="0" eaLnBrk="0" fontAlgn="base" hangingPunct="0">
        <a:spcBef>
          <a:spcPct val="0"/>
        </a:spcBef>
        <a:spcAft>
          <a:spcPct val="0"/>
        </a:spcAft>
        <a:defRPr sz="4400">
          <a:solidFill>
            <a:schemeClr val="tx2"/>
          </a:solidFill>
          <a:latin typeface="+mj-lt"/>
          <a:ea typeface="ＭＳ Ｐゴシック" pitchFamily="-97" charset="-128"/>
          <a:cs typeface="ＭＳ Ｐゴシック" pitchFamily="-97" charset="-128"/>
        </a:defRPr>
      </a:lvl1pPr>
      <a:lvl2pPr algn="ctr" rtl="0" eaLnBrk="0" fontAlgn="base" hangingPunct="0">
        <a:spcBef>
          <a:spcPct val="0"/>
        </a:spcBef>
        <a:spcAft>
          <a:spcPct val="0"/>
        </a:spcAft>
        <a:defRPr sz="4400">
          <a:solidFill>
            <a:schemeClr val="tx2"/>
          </a:solidFill>
          <a:latin typeface="Times" pitchFamily="-97" charset="0"/>
          <a:ea typeface="ＭＳ Ｐゴシック" pitchFamily="-97" charset="-128"/>
          <a:cs typeface="ＭＳ Ｐゴシック" pitchFamily="-97" charset="-128"/>
        </a:defRPr>
      </a:lvl2pPr>
      <a:lvl3pPr algn="ctr" rtl="0" eaLnBrk="0" fontAlgn="base" hangingPunct="0">
        <a:spcBef>
          <a:spcPct val="0"/>
        </a:spcBef>
        <a:spcAft>
          <a:spcPct val="0"/>
        </a:spcAft>
        <a:defRPr sz="4400">
          <a:solidFill>
            <a:schemeClr val="tx2"/>
          </a:solidFill>
          <a:latin typeface="Times" pitchFamily="-97" charset="0"/>
          <a:ea typeface="ＭＳ Ｐゴシック" pitchFamily="-97" charset="-128"/>
          <a:cs typeface="ＭＳ Ｐゴシック" pitchFamily="-97" charset="-128"/>
        </a:defRPr>
      </a:lvl3pPr>
      <a:lvl4pPr algn="ctr" rtl="0" eaLnBrk="0" fontAlgn="base" hangingPunct="0">
        <a:spcBef>
          <a:spcPct val="0"/>
        </a:spcBef>
        <a:spcAft>
          <a:spcPct val="0"/>
        </a:spcAft>
        <a:defRPr sz="4400">
          <a:solidFill>
            <a:schemeClr val="tx2"/>
          </a:solidFill>
          <a:latin typeface="Times" pitchFamily="-97" charset="0"/>
          <a:ea typeface="ＭＳ Ｐゴシック" pitchFamily="-97" charset="-128"/>
          <a:cs typeface="ＭＳ Ｐゴシック" pitchFamily="-97" charset="-128"/>
        </a:defRPr>
      </a:lvl4pPr>
      <a:lvl5pPr algn="ctr" rtl="0" eaLnBrk="0" fontAlgn="base" hangingPunct="0">
        <a:spcBef>
          <a:spcPct val="0"/>
        </a:spcBef>
        <a:spcAft>
          <a:spcPct val="0"/>
        </a:spcAft>
        <a:defRPr sz="4400">
          <a:solidFill>
            <a:schemeClr val="tx2"/>
          </a:solidFill>
          <a:latin typeface="Times" pitchFamily="-97" charset="0"/>
          <a:ea typeface="ＭＳ Ｐゴシック" pitchFamily="-97" charset="-128"/>
          <a:cs typeface="ＭＳ Ｐゴシック" pitchFamily="-97" charset="-128"/>
        </a:defRPr>
      </a:lvl5pPr>
      <a:lvl6pPr marL="457200" algn="ctr" rtl="0" eaLnBrk="0" fontAlgn="base" hangingPunct="0">
        <a:spcBef>
          <a:spcPct val="0"/>
        </a:spcBef>
        <a:spcAft>
          <a:spcPct val="0"/>
        </a:spcAft>
        <a:defRPr sz="4400">
          <a:solidFill>
            <a:schemeClr val="tx2"/>
          </a:solidFill>
          <a:latin typeface="Times" pitchFamily="-97" charset="0"/>
        </a:defRPr>
      </a:lvl6pPr>
      <a:lvl7pPr marL="914400" algn="ctr" rtl="0" eaLnBrk="0" fontAlgn="base" hangingPunct="0">
        <a:spcBef>
          <a:spcPct val="0"/>
        </a:spcBef>
        <a:spcAft>
          <a:spcPct val="0"/>
        </a:spcAft>
        <a:defRPr sz="4400">
          <a:solidFill>
            <a:schemeClr val="tx2"/>
          </a:solidFill>
          <a:latin typeface="Times" pitchFamily="-97" charset="0"/>
        </a:defRPr>
      </a:lvl7pPr>
      <a:lvl8pPr marL="1371600" algn="ctr" rtl="0" eaLnBrk="0" fontAlgn="base" hangingPunct="0">
        <a:spcBef>
          <a:spcPct val="0"/>
        </a:spcBef>
        <a:spcAft>
          <a:spcPct val="0"/>
        </a:spcAft>
        <a:defRPr sz="4400">
          <a:solidFill>
            <a:schemeClr val="tx2"/>
          </a:solidFill>
          <a:latin typeface="Times" pitchFamily="-97" charset="0"/>
        </a:defRPr>
      </a:lvl8pPr>
      <a:lvl9pPr marL="1828800" algn="ctr" rtl="0" eaLnBrk="0" fontAlgn="base" hangingPunct="0">
        <a:spcBef>
          <a:spcPct val="0"/>
        </a:spcBef>
        <a:spcAft>
          <a:spcPct val="0"/>
        </a:spcAft>
        <a:defRPr sz="4400">
          <a:solidFill>
            <a:schemeClr val="tx2"/>
          </a:solidFill>
          <a:latin typeface="Times" pitchFamily="-9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97" charset="-128"/>
          <a:cs typeface="ＭＳ Ｐゴシック" pitchFamily="-9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9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9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9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9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9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9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9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9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095A40A9-3021-4E46-A0CE-DE1C94D57CE3}"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‹N›</a:t>
            </a:fld>
            <a:endParaRPr lang="en-US">
              <a:solidFill>
                <a:srgbClr val="000000"/>
              </a:solidFill>
              <a:latin typeface="Arial" charset="0"/>
              <a:ea typeface="ＭＳ Ｐゴシック" charset="0"/>
              <a:cs typeface="ＭＳ Ｐゴシック" charset="0"/>
            </a:endParaRPr>
          </a:p>
        </p:txBody>
      </p:sp>
      <p:grpSp>
        <p:nvGrpSpPr>
          <p:cNvPr id="1032" name="Group 8"/>
          <p:cNvGrpSpPr>
            <a:grpSpLocks/>
          </p:cNvGrpSpPr>
          <p:nvPr userDrawn="1"/>
        </p:nvGrpSpPr>
        <p:grpSpPr bwMode="auto">
          <a:xfrm>
            <a:off x="420688" y="584200"/>
            <a:ext cx="8407400" cy="38100"/>
            <a:chOff x="257" y="408"/>
            <a:chExt cx="5296" cy="24"/>
          </a:xfrm>
        </p:grpSpPr>
        <p:sp>
          <p:nvSpPr>
            <p:cNvPr id="1033" name="Line 9"/>
            <p:cNvSpPr>
              <a:spLocks noChangeShapeType="1"/>
            </p:cNvSpPr>
            <p:nvPr/>
          </p:nvSpPr>
          <p:spPr bwMode="auto">
            <a:xfrm>
              <a:off x="257" y="408"/>
              <a:ext cx="529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034" name="Line 10"/>
            <p:cNvSpPr>
              <a:spLocks noChangeShapeType="1"/>
            </p:cNvSpPr>
            <p:nvPr/>
          </p:nvSpPr>
          <p:spPr bwMode="auto">
            <a:xfrm>
              <a:off x="257" y="432"/>
              <a:ext cx="5296" cy="0"/>
            </a:xfrm>
            <a:prstGeom prst="line">
              <a:avLst/>
            </a:prstGeom>
            <a:noFill/>
            <a:ln w="25400">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pic>
        <p:nvPicPr>
          <p:cNvPr id="1035" name="Picture 11"/>
          <p:cNvPicPr>
            <a:picLocks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215900"/>
            <a:ext cx="1257300" cy="381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36" name="Picture 7" descr="nasa"/>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8231188" y="0"/>
            <a:ext cx="9128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305947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097268E9-434F-B74A-8B73-9AA31DA06CF6}" type="slidenum">
              <a:rPr lang="en-US">
                <a:solidFill>
                  <a:srgbClr val="000000"/>
                </a:solidFill>
                <a:latin typeface="Times" charset="0"/>
                <a:ea typeface="ＭＳ Ｐゴシック" charset="0"/>
                <a:cs typeface="ＭＳ Ｐゴシック" charset="0"/>
              </a:rPr>
              <a:pPr defTabSz="914400" eaLnBrk="0" fontAlgn="base" hangingPunct="0">
                <a:spcBef>
                  <a:spcPct val="0"/>
                </a:spcBef>
                <a:spcAft>
                  <a:spcPct val="0"/>
                </a:spcAft>
                <a:defRPr/>
              </a:pPr>
              <a:t>‹N›</a:t>
            </a:fld>
            <a:endParaRPr lang="en-US">
              <a:solidFill>
                <a:srgbClr val="0000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3543185844"/>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charset="0"/>
        </a:defRPr>
      </a:lvl6pPr>
      <a:lvl7pPr marL="914400" algn="ctr" rtl="0" eaLnBrk="0" fontAlgn="base" hangingPunct="0">
        <a:spcBef>
          <a:spcPct val="0"/>
        </a:spcBef>
        <a:spcAft>
          <a:spcPct val="0"/>
        </a:spcAft>
        <a:defRPr sz="4400">
          <a:solidFill>
            <a:schemeClr val="tx2"/>
          </a:solidFill>
          <a:latin typeface="Times" charset="0"/>
        </a:defRPr>
      </a:lvl7pPr>
      <a:lvl8pPr marL="1371600" algn="ctr" rtl="0" eaLnBrk="0" fontAlgn="base" hangingPunct="0">
        <a:spcBef>
          <a:spcPct val="0"/>
        </a:spcBef>
        <a:spcAft>
          <a:spcPct val="0"/>
        </a:spcAft>
        <a:defRPr sz="4400">
          <a:solidFill>
            <a:schemeClr val="tx2"/>
          </a:solidFill>
          <a:latin typeface="Times" charset="0"/>
        </a:defRPr>
      </a:lvl8pPr>
      <a:lvl9pPr marL="1828800" algn="ctr" rtl="0" eaLnBrk="0" fontAlgn="base" hangingPunct="0">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5792" y="195231"/>
            <a:ext cx="7865599" cy="973169"/>
          </a:xfrm>
          <a:prstGeom prst="rect">
            <a:avLst/>
          </a:prstGeom>
        </p:spPr>
        <p:txBody>
          <a:bodyPr vert="horz" lIns="91440" tIns="45720" rIns="91440" bIns="45720" rtlCol="0" anchor="b" anchorCtr="0">
            <a:noAutofit/>
          </a:bodyPr>
          <a:lstStyle/>
          <a:p>
            <a:r>
              <a:rPr lang="en-US" dirty="0" smtClean="0"/>
              <a:t>Click to edit Master title style</a:t>
            </a:r>
            <a:endParaRPr dirty="0"/>
          </a:p>
        </p:txBody>
      </p:sp>
      <p:sp>
        <p:nvSpPr>
          <p:cNvPr id="3" name="Text Placeholder 2"/>
          <p:cNvSpPr>
            <a:spLocks noGrp="1"/>
          </p:cNvSpPr>
          <p:nvPr>
            <p:ph type="body" idx="1"/>
          </p:nvPr>
        </p:nvSpPr>
        <p:spPr>
          <a:xfrm>
            <a:off x="415925" y="2770188"/>
            <a:ext cx="8308975" cy="347821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3"/>
          </p:nvPr>
        </p:nvSpPr>
        <p:spPr>
          <a:xfrm>
            <a:off x="259976" y="6454588"/>
            <a:ext cx="3657600" cy="228600"/>
          </a:xfrm>
          <a:prstGeom prst="rect">
            <a:avLst/>
          </a:prstGeom>
        </p:spPr>
        <p:txBody>
          <a:bodyPr vert="horz" lIns="91440" tIns="45720" rIns="91440" bIns="45720" rtlCol="0" anchor="ctr"/>
          <a:lstStyle>
            <a:lvl1pPr algn="l">
              <a:defRPr sz="1000">
                <a:solidFill>
                  <a:schemeClr val="tx1">
                    <a:lumMod val="75000"/>
                    <a:lumOff val="25000"/>
                  </a:schemeClr>
                </a:solidFill>
              </a:defRPr>
            </a:lvl1pPr>
          </a:lstStyle>
          <a:p>
            <a:pPr defTabSz="914400"/>
            <a:r>
              <a:rPr lang="en-US" dirty="0" smtClean="0">
                <a:solidFill>
                  <a:prstClr val="black">
                    <a:lumMod val="75000"/>
                    <a:lumOff val="25000"/>
                  </a:prstClr>
                </a:solidFill>
                <a:latin typeface="Georgia"/>
              </a:rPr>
              <a:t>Jet Propulsion Laboratory</a:t>
            </a:r>
            <a:endParaRPr lang="en-US" dirty="0">
              <a:solidFill>
                <a:prstClr val="black">
                  <a:lumMod val="75000"/>
                  <a:lumOff val="25000"/>
                </a:prstClr>
              </a:solidFill>
              <a:latin typeface="Georgia"/>
            </a:endParaRPr>
          </a:p>
        </p:txBody>
      </p:sp>
      <p:sp>
        <p:nvSpPr>
          <p:cNvPr id="6" name="Slide Number Placeholder 5"/>
          <p:cNvSpPr>
            <a:spLocks noGrp="1"/>
          </p:cNvSpPr>
          <p:nvPr>
            <p:ph type="sldNum" sz="quarter" idx="4"/>
          </p:nvPr>
        </p:nvSpPr>
        <p:spPr>
          <a:xfrm>
            <a:off x="8508999" y="6443133"/>
            <a:ext cx="423331" cy="228600"/>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pPr defTabSz="914400"/>
            <a:fld id="{8BF22BCA-62AD-4A8A-8FBE-94DAE2DB1C50}" type="slidenum">
              <a:rPr lang="en-US" smtClean="0">
                <a:solidFill>
                  <a:prstClr val="black">
                    <a:lumMod val="65000"/>
                    <a:lumOff val="35000"/>
                  </a:prstClr>
                </a:solidFill>
                <a:latin typeface="Georgia"/>
              </a:rPr>
              <a:pPr defTabSz="914400"/>
              <a:t>‹N›</a:t>
            </a:fld>
            <a:endParaRPr lang="en-US">
              <a:solidFill>
                <a:prstClr val="black">
                  <a:lumMod val="65000"/>
                  <a:lumOff val="35000"/>
                </a:prstClr>
              </a:solidFill>
              <a:latin typeface="Georgia"/>
            </a:endParaRPr>
          </a:p>
        </p:txBody>
      </p:sp>
      <p:pic>
        <p:nvPicPr>
          <p:cNvPr id="7" name="Picture 6"/>
          <p:cNvPicPr>
            <a:picLocks noChangeAspect="1"/>
          </p:cNvPicPr>
          <p:nvPr userDrawn="1"/>
        </p:nvPicPr>
        <p:blipFill>
          <a:blip r:embed="rId18"/>
          <a:stretch>
            <a:fillRect/>
          </a:stretch>
        </p:blipFill>
        <p:spPr>
          <a:xfrm>
            <a:off x="8022691" y="222532"/>
            <a:ext cx="914400" cy="914400"/>
          </a:xfrm>
          <a:prstGeom prst="rect">
            <a:avLst/>
          </a:prstGeom>
        </p:spPr>
      </p:pic>
    </p:spTree>
    <p:extLst>
      <p:ext uri="{BB962C8B-B14F-4D97-AF65-F5344CB8AC3E}">
        <p14:creationId xmlns:p14="http://schemas.microsoft.com/office/powerpoint/2010/main" val="1707825507"/>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Lst>
  <p:txStyles>
    <p:titleStyle>
      <a:lvl1pPr algn="l" defTabSz="914400" rtl="0" eaLnBrk="1" latinLnBrk="0" hangingPunct="1">
        <a:spcBef>
          <a:spcPct val="0"/>
        </a:spcBef>
        <a:buNone/>
        <a:defRPr sz="3600" kern="1200">
          <a:solidFill>
            <a:schemeClr val="bg2">
              <a:lumMod val="50000"/>
            </a:schemeClr>
          </a:solidFill>
          <a:latin typeface="+mj-lt"/>
          <a:ea typeface="+mj-ea"/>
          <a:cs typeface="+mj-cs"/>
        </a:defRPr>
      </a:lvl1pPr>
    </p:titleStyle>
    <p:bodyStyle>
      <a:lvl1pPr marL="228600" indent="-228600" algn="l" defTabSz="914400" rtl="0" eaLnBrk="1" latinLnBrk="0" hangingPunct="1">
        <a:spcBef>
          <a:spcPts val="2000"/>
        </a:spcBef>
        <a:buClr>
          <a:schemeClr val="tx1">
            <a:lumMod val="50000"/>
            <a:lumOff val="50000"/>
          </a:schemeClr>
        </a:buClr>
        <a:buSzPct val="70000"/>
        <a:buFont typeface="Wingdings" pitchFamily="2" charset="2"/>
        <a:buChar char="l"/>
        <a:defRPr sz="2000" kern="1200">
          <a:solidFill>
            <a:schemeClr val="tx1">
              <a:lumMod val="75000"/>
              <a:lumOff val="25000"/>
            </a:schemeClr>
          </a:solidFill>
          <a:latin typeface="+mn-lt"/>
          <a:ea typeface="+mn-ea"/>
          <a:cs typeface="+mn-cs"/>
        </a:defRPr>
      </a:lvl1pPr>
      <a:lvl2pPr marL="457200" indent="-228600" algn="l" defTabSz="914400" rtl="0" eaLnBrk="1" latinLnBrk="0" hangingPunct="1">
        <a:spcBef>
          <a:spcPts val="600"/>
        </a:spcBef>
        <a:buClr>
          <a:schemeClr val="tx1">
            <a:lumMod val="85000"/>
            <a:lumOff val="15000"/>
          </a:schemeClr>
        </a:buClr>
        <a:buSzPct val="70000"/>
        <a:buFont typeface="Wingdings" pitchFamily="2" charset="2"/>
        <a:buChar char="l"/>
        <a:defRPr sz="1800" kern="1200">
          <a:solidFill>
            <a:schemeClr val="tx1">
              <a:lumMod val="75000"/>
              <a:lumOff val="25000"/>
            </a:schemeClr>
          </a:solidFill>
          <a:latin typeface="+mn-lt"/>
          <a:ea typeface="+mn-ea"/>
          <a:cs typeface="+mn-cs"/>
        </a:defRPr>
      </a:lvl2pPr>
      <a:lvl3pPr marL="685800" indent="-228600" algn="l" defTabSz="914400" rtl="0" eaLnBrk="1" latinLnBrk="0" hangingPunct="1">
        <a:spcBef>
          <a:spcPts val="600"/>
        </a:spcBef>
        <a:buClr>
          <a:schemeClr val="tx1">
            <a:lumMod val="50000"/>
            <a:lumOff val="50000"/>
          </a:schemeClr>
        </a:buClr>
        <a:buSzPct val="70000"/>
        <a:buFont typeface="Wingdings" pitchFamily="2" charset="2"/>
        <a:buChar char="l"/>
        <a:defRPr sz="1800" kern="1200">
          <a:solidFill>
            <a:schemeClr val="tx1">
              <a:lumMod val="75000"/>
              <a:lumOff val="25000"/>
            </a:schemeClr>
          </a:solidFill>
          <a:latin typeface="+mn-lt"/>
          <a:ea typeface="+mn-ea"/>
          <a:cs typeface="+mn-cs"/>
        </a:defRPr>
      </a:lvl3pPr>
      <a:lvl4pPr marL="914400" indent="-228600" algn="l" defTabSz="914400" rtl="0" eaLnBrk="1" latinLnBrk="0" hangingPunct="1">
        <a:spcBef>
          <a:spcPts val="600"/>
        </a:spcBef>
        <a:buClr>
          <a:schemeClr val="tx1">
            <a:lumMod val="85000"/>
            <a:lumOff val="15000"/>
          </a:schemeClr>
        </a:buClr>
        <a:buSzPct val="70000"/>
        <a:buFont typeface="Wingdings" pitchFamily="2" charset="2"/>
        <a:buChar char="l"/>
        <a:defRPr sz="1800" kern="1200">
          <a:solidFill>
            <a:schemeClr val="tx1">
              <a:lumMod val="75000"/>
              <a:lumOff val="25000"/>
            </a:schemeClr>
          </a:solidFill>
          <a:latin typeface="+mn-lt"/>
          <a:ea typeface="+mn-ea"/>
          <a:cs typeface="+mn-cs"/>
        </a:defRPr>
      </a:lvl4pPr>
      <a:lvl5pPr marL="1143000" indent="-228600" algn="l" defTabSz="914400" rtl="0" eaLnBrk="1" latinLnBrk="0" hangingPunct="1">
        <a:spcBef>
          <a:spcPts val="600"/>
        </a:spcBef>
        <a:buClr>
          <a:schemeClr val="tx1">
            <a:lumMod val="50000"/>
            <a:lumOff val="50000"/>
          </a:schemeClr>
        </a:buClr>
        <a:buSzPct val="70000"/>
        <a:buFont typeface="Wingdings" pitchFamily="2" charset="2"/>
        <a:buChar char="l"/>
        <a:defRPr sz="1800" kern="1200">
          <a:solidFill>
            <a:schemeClr val="tx1">
              <a:lumMod val="75000"/>
              <a:lumOff val="25000"/>
            </a:schemeClr>
          </a:solidFill>
          <a:latin typeface="+mn-lt"/>
          <a:ea typeface="+mn-ea"/>
          <a:cs typeface="+mn-cs"/>
        </a:defRPr>
      </a:lvl5pPr>
      <a:lvl6pPr marL="1377950" indent="-228600" algn="l" defTabSz="914400" rtl="0" eaLnBrk="1" latinLnBrk="0" hangingPunct="1">
        <a:spcBef>
          <a:spcPct val="20000"/>
        </a:spcBef>
        <a:buClr>
          <a:schemeClr val="tx1">
            <a:lumMod val="85000"/>
            <a:lumOff val="15000"/>
          </a:schemeClr>
        </a:buClr>
        <a:buSzPct val="70000"/>
        <a:buFont typeface="Wingdings" pitchFamily="2" charset="2"/>
        <a:buChar char=""/>
        <a:defRPr lang="en-US" sz="1800" kern="1200" dirty="0" smtClean="0">
          <a:solidFill>
            <a:schemeClr val="tx1">
              <a:lumMod val="75000"/>
              <a:lumOff val="25000"/>
            </a:schemeClr>
          </a:solidFill>
          <a:latin typeface="+mn-lt"/>
          <a:ea typeface="+mn-ea"/>
          <a:cs typeface="+mn-cs"/>
        </a:defRPr>
      </a:lvl6pPr>
      <a:lvl7pPr marL="1603375" indent="-228600" algn="l" defTabSz="914400" rtl="0" eaLnBrk="1" latinLnBrk="0" hangingPunct="1">
        <a:spcBef>
          <a:spcPct val="20000"/>
        </a:spcBef>
        <a:buClr>
          <a:schemeClr val="tx1">
            <a:lumMod val="50000"/>
            <a:lumOff val="50000"/>
          </a:schemeClr>
        </a:buClr>
        <a:buSzPct val="70000"/>
        <a:buFont typeface="Wingdings" pitchFamily="2" charset="2"/>
        <a:buChar char=""/>
        <a:defRPr lang="en-US" sz="1800" kern="1200" dirty="0" smtClean="0">
          <a:solidFill>
            <a:schemeClr val="tx1">
              <a:lumMod val="75000"/>
              <a:lumOff val="25000"/>
            </a:schemeClr>
          </a:solidFill>
          <a:latin typeface="+mn-lt"/>
          <a:ea typeface="+mn-ea"/>
          <a:cs typeface="+mn-cs"/>
        </a:defRPr>
      </a:lvl7pPr>
      <a:lvl8pPr marL="1830388" indent="-228600" algn="l" defTabSz="914400" rtl="0" eaLnBrk="1" latinLnBrk="0" hangingPunct="1">
        <a:spcBef>
          <a:spcPct val="20000"/>
        </a:spcBef>
        <a:buClr>
          <a:schemeClr val="tx1">
            <a:lumMod val="85000"/>
            <a:lumOff val="15000"/>
          </a:schemeClr>
        </a:buClr>
        <a:buSzPct val="70000"/>
        <a:buFont typeface="Wingdings" pitchFamily="2" charset="2"/>
        <a:buChar char=""/>
        <a:defRPr lang="en-US" sz="1800" kern="1200" dirty="0" smtClean="0">
          <a:solidFill>
            <a:schemeClr val="tx1">
              <a:lumMod val="75000"/>
              <a:lumOff val="25000"/>
            </a:schemeClr>
          </a:solidFill>
          <a:latin typeface="+mn-lt"/>
          <a:ea typeface="+mn-ea"/>
          <a:cs typeface="+mn-cs"/>
        </a:defRPr>
      </a:lvl8pPr>
      <a:lvl9pPr marL="2057400" indent="-228600" algn="l" defTabSz="914400" rtl="0" eaLnBrk="1" latinLnBrk="0" hangingPunct="1">
        <a:spcBef>
          <a:spcPct val="20000"/>
        </a:spcBef>
        <a:buClr>
          <a:schemeClr val="tx1">
            <a:lumMod val="50000"/>
            <a:lumOff val="50000"/>
          </a:schemeClr>
        </a:buClr>
        <a:buSzPct val="70000"/>
        <a:buFont typeface="Wingdings" pitchFamily="2" charset="2"/>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4AC7F9DA-1EE0-4345-9461-902D2ACFA486}" type="slidenum">
              <a:rPr lang="en-US">
                <a:solidFill>
                  <a:srgbClr val="000000"/>
                </a:solidFill>
                <a:latin typeface="Times" charset="0"/>
                <a:ea typeface="ＭＳ Ｐゴシック" charset="0"/>
                <a:cs typeface="ＭＳ Ｐゴシック" charset="0"/>
              </a:rPr>
              <a:pPr defTabSz="914400" eaLnBrk="0" fontAlgn="base" hangingPunct="0">
                <a:spcBef>
                  <a:spcPct val="0"/>
                </a:spcBef>
                <a:spcAft>
                  <a:spcPct val="0"/>
                </a:spcAft>
                <a:defRPr/>
              </a:pPr>
              <a:t>‹N›</a:t>
            </a:fld>
            <a:endParaRPr lang="en-US">
              <a:solidFill>
                <a:srgbClr val="0000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2973416819"/>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charset="0"/>
        </a:defRPr>
      </a:lvl6pPr>
      <a:lvl7pPr marL="914400" algn="ctr" rtl="0" eaLnBrk="0" fontAlgn="base" hangingPunct="0">
        <a:spcBef>
          <a:spcPct val="0"/>
        </a:spcBef>
        <a:spcAft>
          <a:spcPct val="0"/>
        </a:spcAft>
        <a:defRPr sz="4400">
          <a:solidFill>
            <a:schemeClr val="tx2"/>
          </a:solidFill>
          <a:latin typeface="Times" charset="0"/>
        </a:defRPr>
      </a:lvl7pPr>
      <a:lvl8pPr marL="1371600" algn="ctr" rtl="0" eaLnBrk="0" fontAlgn="base" hangingPunct="0">
        <a:spcBef>
          <a:spcPct val="0"/>
        </a:spcBef>
        <a:spcAft>
          <a:spcPct val="0"/>
        </a:spcAft>
        <a:defRPr sz="4400">
          <a:solidFill>
            <a:schemeClr val="tx2"/>
          </a:solidFill>
          <a:latin typeface="Times" charset="0"/>
        </a:defRPr>
      </a:lvl8pPr>
      <a:lvl9pPr marL="1828800" algn="ctr" rtl="0" eaLnBrk="0" fontAlgn="base" hangingPunct="0">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6.xml"/><Relationship Id="rId5" Type="http://schemas.openxmlformats.org/officeDocument/2006/relationships/image" Target="../media/image57.jpeg"/><Relationship Id="rId4" Type="http://schemas.openxmlformats.org/officeDocument/2006/relationships/image" Target="../media/image56.jpe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70.jpg"/><Relationship Id="rId3" Type="http://schemas.openxmlformats.org/officeDocument/2006/relationships/image" Target="../media/image60.jpeg"/><Relationship Id="rId7" Type="http://schemas.openxmlformats.org/officeDocument/2006/relationships/image" Target="../media/image64.jpeg"/><Relationship Id="rId12" Type="http://schemas.openxmlformats.org/officeDocument/2006/relationships/image" Target="../media/image69.jpg"/><Relationship Id="rId2" Type="http://schemas.openxmlformats.org/officeDocument/2006/relationships/image" Target="../media/image54.jpeg"/><Relationship Id="rId1" Type="http://schemas.openxmlformats.org/officeDocument/2006/relationships/slideLayout" Target="../slideLayouts/slideLayout12.xml"/><Relationship Id="rId6" Type="http://schemas.openxmlformats.org/officeDocument/2006/relationships/image" Target="../media/image63.png"/><Relationship Id="rId11" Type="http://schemas.openxmlformats.org/officeDocument/2006/relationships/image" Target="../media/image68.jpeg"/><Relationship Id="rId5" Type="http://schemas.openxmlformats.org/officeDocument/2006/relationships/image" Target="../media/image62.jpeg"/><Relationship Id="rId10" Type="http://schemas.openxmlformats.org/officeDocument/2006/relationships/image" Target="../media/image67.jpeg"/><Relationship Id="rId4" Type="http://schemas.openxmlformats.org/officeDocument/2006/relationships/image" Target="../media/image61.jpeg"/><Relationship Id="rId9" Type="http://schemas.openxmlformats.org/officeDocument/2006/relationships/image" Target="../media/image66.jpeg"/><Relationship Id="rId14" Type="http://schemas.openxmlformats.org/officeDocument/2006/relationships/image" Target="../media/image58.png"/></Relationships>
</file>

<file path=ppt/slides/_rels/slide1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3" Type="http://schemas.openxmlformats.org/officeDocument/2006/relationships/image" Target="../media/image14.png"/><Relationship Id="rId7" Type="http://schemas.openxmlformats.org/officeDocument/2006/relationships/image" Target="../media/image18.jpeg"/><Relationship Id="rId12" Type="http://schemas.openxmlformats.org/officeDocument/2006/relationships/image" Target="../media/image23.png"/><Relationship Id="rId2" Type="http://schemas.openxmlformats.org/officeDocument/2006/relationships/notesSlide" Target="../notesSlides/notesSlide2.xml"/><Relationship Id="rId16" Type="http://schemas.openxmlformats.org/officeDocument/2006/relationships/image" Target="../media/image27.png"/><Relationship Id="rId1" Type="http://schemas.openxmlformats.org/officeDocument/2006/relationships/slideLayout" Target="../slideLayouts/slideLayout19.xml"/><Relationship Id="rId6" Type="http://schemas.openxmlformats.org/officeDocument/2006/relationships/image" Target="../media/image17.png"/><Relationship Id="rId11" Type="http://schemas.openxmlformats.org/officeDocument/2006/relationships/image" Target="../media/image22.JPG"/><Relationship Id="rId5" Type="http://schemas.openxmlformats.org/officeDocument/2006/relationships/image" Target="../media/image16.jpeg"/><Relationship Id="rId15" Type="http://schemas.openxmlformats.org/officeDocument/2006/relationships/image" Target="../media/image26.jpeg"/><Relationship Id="rId10" Type="http://schemas.openxmlformats.org/officeDocument/2006/relationships/image" Target="../media/image21.jpg"/><Relationship Id="rId4" Type="http://schemas.openxmlformats.org/officeDocument/2006/relationships/image" Target="../media/image15.jpeg"/><Relationship Id="rId9" Type="http://schemas.openxmlformats.org/officeDocument/2006/relationships/image" Target="../media/image20.png"/><Relationship Id="rId14" Type="http://schemas.openxmlformats.org/officeDocument/2006/relationships/image" Target="../media/image25.jpeg"/></Relationships>
</file>

<file path=ppt/slides/_rels/slide2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82.jpeg"/><Relationship Id="rId4" Type="http://schemas.openxmlformats.org/officeDocument/2006/relationships/image" Target="../media/image81.jpeg"/></Relationships>
</file>

<file path=ppt/slides/_rels/slide2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3.png"/><Relationship Id="rId1" Type="http://schemas.openxmlformats.org/officeDocument/2006/relationships/slideLayout" Target="../slideLayouts/slideLayout18.xml"/><Relationship Id="rId4" Type="http://schemas.openxmlformats.org/officeDocument/2006/relationships/image" Target="../media/image46.emf"/></Relationships>
</file>

<file path=ppt/slides/_rels/slide26.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jpeg"/></Relationships>
</file>

<file path=ppt/slides/_rels/slide2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43.xml"/><Relationship Id="rId5" Type="http://schemas.openxmlformats.org/officeDocument/2006/relationships/image" Target="../media/image93.png"/><Relationship Id="rId4" Type="http://schemas.openxmlformats.org/officeDocument/2006/relationships/image" Target="../media/image92.png"/></Relationships>
</file>

<file path=ppt/slides/_rels/slide2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pn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notesSlide" Target="../notesSlides/notesSlide3.xml"/><Relationship Id="rId16" Type="http://schemas.openxmlformats.org/officeDocument/2006/relationships/image" Target="../media/image41.jpeg"/><Relationship Id="rId1" Type="http://schemas.openxmlformats.org/officeDocument/2006/relationships/slideLayout" Target="../slideLayouts/slideLayout14.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 Id="rId14" Type="http://schemas.openxmlformats.org/officeDocument/2006/relationships/image" Target="../media/image39.png"/></Relationships>
</file>

<file path=ppt/slides/_rels/slide3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3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2.gif"/><Relationship Id="rId5" Type="http://schemas.openxmlformats.org/officeDocument/2006/relationships/image" Target="../media/image101.png"/><Relationship Id="rId4" Type="http://schemas.openxmlformats.org/officeDocument/2006/relationships/chart" Target="../charts/chart4.xml"/></Relationships>
</file>

<file path=ppt/slides/_rels/slide34.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4.png"/><Relationship Id="rId7" Type="http://schemas.openxmlformats.org/officeDocument/2006/relationships/image" Target="../media/image107.jpeg"/><Relationship Id="rId2" Type="http://schemas.openxmlformats.org/officeDocument/2006/relationships/image" Target="../media/image103.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06.jpeg"/><Relationship Id="rId4" Type="http://schemas.openxmlformats.org/officeDocument/2006/relationships/image" Target="../media/image105.jpeg"/></Relationships>
</file>

<file path=ppt/slides/_rels/slide3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image" Target="../media/image118.png"/><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4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9.xml"/><Relationship Id="rId1" Type="http://schemas.openxmlformats.org/officeDocument/2006/relationships/vmlDrawing" Target="../drawings/vmlDrawing2.vml"/><Relationship Id="rId6" Type="http://schemas.openxmlformats.org/officeDocument/2006/relationships/image" Target="../media/image45.emf"/><Relationship Id="rId5" Type="http://schemas.openxmlformats.org/officeDocument/2006/relationships/oleObject" Target="../embeddings/Microsoft_Word_97_-_2003_Document2.doc"/><Relationship Id="rId4" Type="http://schemas.openxmlformats.org/officeDocument/2006/relationships/oleObject" Target="../embeddings/oleObject2.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vmlDrawing" Target="../drawings/vmlDrawing3.vml"/><Relationship Id="rId6" Type="http://schemas.openxmlformats.org/officeDocument/2006/relationships/image" Target="../media/image45.emf"/><Relationship Id="rId5" Type="http://schemas.openxmlformats.org/officeDocument/2006/relationships/oleObject" Target="../embeddings/Microsoft_Word_97_-_2003_Document3.doc"/><Relationship Id="rId4" Type="http://schemas.openxmlformats.org/officeDocument/2006/relationships/oleObject" Target="../embeddings/oleObject3.bin"/></Relationships>
</file>

<file path=ppt/slides/_rels/slide46.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image" Target="../media/image45.emf"/><Relationship Id="rId5" Type="http://schemas.openxmlformats.org/officeDocument/2006/relationships/oleObject" Target="../embeddings/Microsoft_Word_97_-_2003_Document1.doc"/><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ctrTitle" idx="4294967295"/>
          </p:nvPr>
        </p:nvSpPr>
        <p:spPr>
          <a:xfrm>
            <a:off x="1816100" y="-45977"/>
            <a:ext cx="7277101" cy="2468971"/>
          </a:xfrm>
        </p:spPr>
        <p:txBody>
          <a:bodyPr>
            <a:normAutofit/>
          </a:bodyPr>
          <a:lstStyle/>
          <a:p>
            <a:pPr algn="l"/>
            <a:r>
              <a:rPr lang="en-US" sz="3200" b="1" dirty="0">
                <a:solidFill>
                  <a:srgbClr val="0000FF"/>
                </a:solidFill>
                <a:latin typeface="Times" charset="0"/>
                <a:ea typeface="ＭＳ Ｐゴシック" charset="0"/>
                <a:cs typeface="ＭＳ Ｐゴシック" charset="0"/>
              </a:rPr>
              <a:t/>
            </a:r>
            <a:br>
              <a:rPr lang="en-US" sz="3200" b="1" dirty="0">
                <a:solidFill>
                  <a:srgbClr val="0000FF"/>
                </a:solidFill>
                <a:latin typeface="Times" charset="0"/>
                <a:ea typeface="ＭＳ Ｐゴシック" charset="0"/>
                <a:cs typeface="ＭＳ Ｐゴシック" charset="0"/>
              </a:rPr>
            </a:br>
            <a:r>
              <a:rPr lang="en-US" sz="3200" b="1" dirty="0" smtClean="0">
                <a:solidFill>
                  <a:srgbClr val="0000FF"/>
                </a:solidFill>
              </a:rPr>
              <a:t>DETECTORS </a:t>
            </a:r>
            <a:r>
              <a:rPr lang="en-US" sz="3200" b="1" dirty="0">
                <a:solidFill>
                  <a:srgbClr val="0000FF"/>
                </a:solidFill>
              </a:rPr>
              <a:t>AND ADVANCED COATINGS FOR EFFICIENT UV/OPTICAL/NIR SYSTEMS</a:t>
            </a:r>
            <a:endParaRPr lang="en-US" sz="3200" b="1" dirty="0">
              <a:solidFill>
                <a:srgbClr val="0000FF"/>
              </a:solidFill>
              <a:latin typeface="Times" charset="0"/>
              <a:ea typeface="ＭＳ Ｐゴシック" charset="0"/>
              <a:cs typeface="ＭＳ Ｐゴシック" charset="0"/>
            </a:endParaRPr>
          </a:p>
        </p:txBody>
      </p:sp>
      <p:sp>
        <p:nvSpPr>
          <p:cNvPr id="19459" name="Rectangle 3"/>
          <p:cNvSpPr>
            <a:spLocks noGrp="1" noChangeArrowheads="1"/>
          </p:cNvSpPr>
          <p:nvPr>
            <p:ph type="subTitle" idx="4294967295"/>
          </p:nvPr>
        </p:nvSpPr>
        <p:spPr>
          <a:xfrm>
            <a:off x="2514601" y="2380660"/>
            <a:ext cx="6286500" cy="1722031"/>
          </a:xfrm>
        </p:spPr>
        <p:txBody>
          <a:bodyPr>
            <a:noAutofit/>
          </a:bodyPr>
          <a:lstStyle/>
          <a:p>
            <a:pPr marL="0" indent="0" algn="ctr" eaLnBrk="1" hangingPunct="1">
              <a:buFontTx/>
              <a:buNone/>
            </a:pPr>
            <a:r>
              <a:rPr lang="en-US" sz="2000" dirty="0">
                <a:solidFill>
                  <a:srgbClr val="777777"/>
                </a:solidFill>
                <a:latin typeface="Times New Roman" charset="0"/>
                <a:ea typeface="ＭＳ Ｐゴシック" charset="0"/>
                <a:cs typeface="ＭＳ Ｐゴシック" charset="0"/>
              </a:rPr>
              <a:t>Shouleh </a:t>
            </a:r>
            <a:r>
              <a:rPr lang="en-US" sz="2000" dirty="0" smtClean="0">
                <a:solidFill>
                  <a:srgbClr val="777777"/>
                </a:solidFill>
                <a:latin typeface="Times New Roman" charset="0"/>
                <a:ea typeface="ＭＳ Ｐゴシック" charset="0"/>
                <a:cs typeface="ＭＳ Ｐゴシック" charset="0"/>
              </a:rPr>
              <a:t>Nikzad</a:t>
            </a:r>
          </a:p>
          <a:p>
            <a:pPr marL="0" indent="0" algn="ctr" eaLnBrk="1" hangingPunct="1">
              <a:buFontTx/>
              <a:buNone/>
            </a:pPr>
            <a:r>
              <a:rPr lang="en-US" sz="2000" dirty="0" smtClean="0">
                <a:solidFill>
                  <a:schemeClr val="bg1">
                    <a:lumMod val="50000"/>
                  </a:schemeClr>
                </a:solidFill>
                <a:latin typeface="Times New Roman"/>
                <a:cs typeface="Times New Roman"/>
              </a:rPr>
              <a:t>M</a:t>
            </a:r>
            <a:r>
              <a:rPr lang="en-US" sz="2000" dirty="0">
                <a:solidFill>
                  <a:schemeClr val="bg1">
                    <a:lumMod val="50000"/>
                  </a:schemeClr>
                </a:solidFill>
                <a:latin typeface="Times New Roman"/>
                <a:cs typeface="Times New Roman"/>
              </a:rPr>
              <a:t>. E. Hoenk, A. Carver, T.J. Jones, </a:t>
            </a:r>
            <a:r>
              <a:rPr lang="en-US" sz="2000" dirty="0" smtClean="0">
                <a:solidFill>
                  <a:schemeClr val="bg1">
                    <a:lumMod val="50000"/>
                  </a:schemeClr>
                </a:solidFill>
                <a:latin typeface="Times New Roman"/>
                <a:cs typeface="Times New Roman"/>
              </a:rPr>
              <a:t>J. Hennessy, A. Jewell, E</a:t>
            </a:r>
            <a:r>
              <a:rPr lang="en-US" sz="2000" dirty="0">
                <a:solidFill>
                  <a:schemeClr val="bg1">
                    <a:lumMod val="50000"/>
                  </a:schemeClr>
                </a:solidFill>
                <a:latin typeface="Times New Roman"/>
                <a:cs typeface="Times New Roman"/>
              </a:rPr>
              <a:t>. Hamden, </a:t>
            </a:r>
            <a:r>
              <a:rPr lang="en-US" sz="2000" dirty="0" smtClean="0">
                <a:solidFill>
                  <a:schemeClr val="bg1">
                    <a:lumMod val="50000"/>
                  </a:schemeClr>
                </a:solidFill>
                <a:latin typeface="Times New Roman"/>
                <a:cs typeface="Times New Roman"/>
              </a:rPr>
              <a:t>&amp;T</a:t>
            </a:r>
            <a:r>
              <a:rPr lang="en-US" sz="2000" dirty="0">
                <a:solidFill>
                  <a:schemeClr val="bg1">
                    <a:lumMod val="50000"/>
                  </a:schemeClr>
                </a:solidFill>
                <a:latin typeface="Times New Roman"/>
                <a:cs typeface="Times New Roman"/>
              </a:rPr>
              <a:t>. Goodsall</a:t>
            </a:r>
            <a:r>
              <a:rPr lang="en-US" sz="2000" dirty="0">
                <a:solidFill>
                  <a:schemeClr val="bg1">
                    <a:lumMod val="50000"/>
                  </a:schemeClr>
                </a:solidFill>
              </a:rPr>
              <a:t> </a:t>
            </a:r>
            <a:endParaRPr lang="en-US" sz="2000" i="1" dirty="0" smtClean="0">
              <a:solidFill>
                <a:schemeClr val="bg1">
                  <a:lumMod val="50000"/>
                </a:schemeClr>
              </a:solidFill>
              <a:latin typeface="Times New Roman" charset="0"/>
              <a:ea typeface="ＭＳ Ｐゴシック" charset="0"/>
              <a:cs typeface="ＭＳ Ｐゴシック" charset="0"/>
            </a:endParaRPr>
          </a:p>
          <a:p>
            <a:pPr marL="0" indent="0" algn="ctr" eaLnBrk="1" hangingPunct="1">
              <a:buFontTx/>
              <a:buNone/>
            </a:pPr>
            <a:r>
              <a:rPr lang="en-US" sz="1800" dirty="0" smtClean="0">
                <a:solidFill>
                  <a:srgbClr val="777777"/>
                </a:solidFill>
                <a:latin typeface="Times New Roman" charset="0"/>
                <a:ea typeface="ＭＳ Ｐゴシック" charset="0"/>
                <a:cs typeface="ＭＳ Ｐゴシック" charset="0"/>
              </a:rPr>
              <a:t>Jet </a:t>
            </a:r>
            <a:r>
              <a:rPr lang="en-US" sz="1800" dirty="0">
                <a:solidFill>
                  <a:srgbClr val="777777"/>
                </a:solidFill>
                <a:latin typeface="Times New Roman" charset="0"/>
                <a:ea typeface="ＭＳ Ｐゴシック" charset="0"/>
                <a:cs typeface="ＭＳ Ｐゴシック" charset="0"/>
              </a:rPr>
              <a:t>Propulsion </a:t>
            </a:r>
            <a:r>
              <a:rPr lang="en-US" sz="1800" dirty="0" smtClean="0">
                <a:solidFill>
                  <a:srgbClr val="777777"/>
                </a:solidFill>
                <a:latin typeface="Times New Roman" charset="0"/>
                <a:ea typeface="ＭＳ Ｐゴシック" charset="0"/>
                <a:cs typeface="ＭＳ Ｐゴシック" charset="0"/>
              </a:rPr>
              <a:t>Laboratory, California </a:t>
            </a:r>
            <a:r>
              <a:rPr lang="en-US" sz="1800" dirty="0">
                <a:solidFill>
                  <a:srgbClr val="777777"/>
                </a:solidFill>
                <a:latin typeface="Times New Roman" charset="0"/>
                <a:ea typeface="ＭＳ Ｐゴシック" charset="0"/>
                <a:cs typeface="ＭＳ Ｐゴシック" charset="0"/>
              </a:rPr>
              <a:t>Institute of </a:t>
            </a:r>
            <a:r>
              <a:rPr lang="en-US" sz="1800" dirty="0" smtClean="0">
                <a:solidFill>
                  <a:srgbClr val="777777"/>
                </a:solidFill>
                <a:latin typeface="Times New Roman" charset="0"/>
                <a:ea typeface="ＭＳ Ｐゴシック" charset="0"/>
                <a:cs typeface="ＭＳ Ｐゴシック" charset="0"/>
              </a:rPr>
              <a:t>Technology</a:t>
            </a:r>
            <a:endParaRPr lang="en-US" sz="1400" dirty="0" smtClean="0">
              <a:solidFill>
                <a:srgbClr val="777777"/>
              </a:solidFill>
              <a:latin typeface="Times New Roman" charset="0"/>
              <a:ea typeface="ＭＳ Ｐゴシック" charset="0"/>
              <a:cs typeface="ＭＳ Ｐゴシック" charset="0"/>
            </a:endParaRPr>
          </a:p>
        </p:txBody>
      </p:sp>
      <p:pic>
        <p:nvPicPr>
          <p:cNvPr id="19460" name="Picture 7" descr="na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0538" y="0"/>
            <a:ext cx="1033462"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8"/>
          <p:cNvSpPr>
            <a:spLocks noChangeArrowheads="1"/>
          </p:cNvSpPr>
          <p:nvPr/>
        </p:nvSpPr>
        <p:spPr bwMode="auto">
          <a:xfrm>
            <a:off x="6324600" y="330200"/>
            <a:ext cx="1958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a:solidFill>
                  <a:srgbClr val="5F5F5F"/>
                </a:solidFill>
                <a:latin typeface="Helvetica" charset="0"/>
              </a:rPr>
              <a:t>National Aeronautics and Space Administration</a:t>
            </a:r>
          </a:p>
        </p:txBody>
      </p:sp>
      <p:pic>
        <p:nvPicPr>
          <p:cNvPr id="19462"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16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019301" y="6523164"/>
            <a:ext cx="7073900" cy="338554"/>
          </a:xfrm>
          <a:prstGeom prst="rect">
            <a:avLst/>
          </a:prstGeom>
        </p:spPr>
        <p:txBody>
          <a:bodyPr wrap="square">
            <a:spAutoFit/>
          </a:bodyPr>
          <a:lstStyle/>
          <a:p>
            <a:r>
              <a:rPr lang="en-US" sz="1600" i="1" dirty="0"/>
              <a:t>© 2013 California Institute of Technology. Government sponsorship acknowledged.</a:t>
            </a:r>
          </a:p>
        </p:txBody>
      </p:sp>
      <p:sp>
        <p:nvSpPr>
          <p:cNvPr id="4" name="TextBox 3"/>
          <p:cNvSpPr txBox="1"/>
          <p:nvPr/>
        </p:nvSpPr>
        <p:spPr>
          <a:xfrm>
            <a:off x="2344241" y="4584172"/>
            <a:ext cx="6748960" cy="1323439"/>
          </a:xfrm>
          <a:prstGeom prst="rect">
            <a:avLst/>
          </a:prstGeom>
          <a:noFill/>
        </p:spPr>
        <p:txBody>
          <a:bodyPr wrap="square" rtlCol="0">
            <a:spAutoFit/>
          </a:bodyPr>
          <a:lstStyle/>
          <a:p>
            <a:pPr algn="ctr"/>
            <a:r>
              <a:rPr lang="en-US" sz="2000" dirty="0" smtClean="0">
                <a:solidFill>
                  <a:schemeClr val="tx2">
                    <a:lumMod val="60000"/>
                    <a:lumOff val="40000"/>
                  </a:schemeClr>
                </a:solidFill>
                <a:latin typeface="Times New Roman" charset="0"/>
                <a:ea typeface="ＭＳ Ｐゴシック" charset="0"/>
                <a:cs typeface="ＭＳ Ｐゴシック" charset="0"/>
              </a:rPr>
              <a:t>Scientific Detector Workshop</a:t>
            </a:r>
          </a:p>
          <a:p>
            <a:pPr algn="ctr"/>
            <a:r>
              <a:rPr lang="en-US" sz="2000" dirty="0" smtClean="0">
                <a:solidFill>
                  <a:schemeClr val="tx2">
                    <a:lumMod val="60000"/>
                    <a:lumOff val="40000"/>
                  </a:schemeClr>
                </a:solidFill>
                <a:latin typeface="Times New Roman" charset="0"/>
                <a:ea typeface="ＭＳ Ｐゴシック" charset="0"/>
                <a:cs typeface="ＭＳ Ｐゴシック" charset="0"/>
              </a:rPr>
              <a:t>Florence, Italy</a:t>
            </a:r>
            <a:endParaRPr lang="en-US" sz="2000" dirty="0">
              <a:solidFill>
                <a:schemeClr val="tx2">
                  <a:lumMod val="60000"/>
                  <a:lumOff val="40000"/>
                </a:schemeClr>
              </a:solidFill>
              <a:latin typeface="Times New Roman" charset="0"/>
              <a:ea typeface="ＭＳ Ｐゴシック" charset="0"/>
              <a:cs typeface="ＭＳ Ｐゴシック" charset="0"/>
            </a:endParaRPr>
          </a:p>
          <a:p>
            <a:pPr algn="ctr"/>
            <a:r>
              <a:rPr lang="en-US" sz="2000" dirty="0" smtClean="0">
                <a:solidFill>
                  <a:schemeClr val="tx2">
                    <a:lumMod val="60000"/>
                    <a:lumOff val="40000"/>
                  </a:schemeClr>
                </a:solidFill>
                <a:latin typeface="Times New Roman" charset="0"/>
                <a:ea typeface="ＭＳ Ｐゴシック" charset="0"/>
                <a:cs typeface="ＭＳ Ｐゴシック" charset="0"/>
              </a:rPr>
              <a:t>7 October </a:t>
            </a:r>
            <a:r>
              <a:rPr lang="en-US" sz="2000" dirty="0">
                <a:solidFill>
                  <a:schemeClr val="tx2">
                    <a:lumMod val="60000"/>
                    <a:lumOff val="40000"/>
                  </a:schemeClr>
                </a:solidFill>
                <a:latin typeface="Times New Roman" charset="0"/>
                <a:ea typeface="ＭＳ Ｐゴシック" charset="0"/>
                <a:cs typeface="ＭＳ Ｐゴシック" charset="0"/>
              </a:rPr>
              <a:t>2013</a:t>
            </a:r>
          </a:p>
          <a:p>
            <a:pPr algn="ctr"/>
            <a:endParaRPr lang="en-US" sz="2000" dirty="0"/>
          </a:p>
        </p:txBody>
      </p:sp>
      <p:pic>
        <p:nvPicPr>
          <p:cNvPr id="5" name="Picture 4"/>
          <p:cNvPicPr>
            <a:picLocks noChangeAspect="1"/>
          </p:cNvPicPr>
          <p:nvPr/>
        </p:nvPicPr>
        <p:blipFill>
          <a:blip r:embed="rId5"/>
          <a:stretch>
            <a:fillRect/>
          </a:stretch>
        </p:blipFill>
        <p:spPr>
          <a:xfrm>
            <a:off x="4108452" y="4927600"/>
            <a:ext cx="731520" cy="613083"/>
          </a:xfrm>
          <a:prstGeom prst="rect">
            <a:avLst/>
          </a:prstGeom>
        </p:spPr>
      </p:pic>
    </p:spTree>
    <p:extLst>
      <p:ext uri="{BB962C8B-B14F-4D97-AF65-F5344CB8AC3E}">
        <p14:creationId xmlns:p14="http://schemas.microsoft.com/office/powerpoint/2010/main" val="1314183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3"/>
          <p:cNvSpPr txBox="1">
            <a:spLocks noChangeArrowheads="1"/>
          </p:cNvSpPr>
          <p:nvPr/>
        </p:nvSpPr>
        <p:spPr bwMode="auto">
          <a:xfrm>
            <a:off x="419100" y="2468252"/>
            <a:ext cx="84201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charset="0"/>
                <a:ea typeface="ＭＳ Ｐゴシック" charset="0"/>
                <a:cs typeface="ＭＳ Ｐゴシック" charset="0"/>
              </a:defRPr>
            </a:lvl1pPr>
            <a:lvl2pPr marL="742950" indent="-285750">
              <a:defRPr sz="1600">
                <a:solidFill>
                  <a:schemeClr val="tx1"/>
                </a:solidFill>
                <a:latin typeface="Times" charset="0"/>
                <a:ea typeface="ＭＳ Ｐゴシック" charset="0"/>
              </a:defRPr>
            </a:lvl2pPr>
            <a:lvl3pPr marL="1143000" indent="-228600">
              <a:defRPr sz="1600">
                <a:solidFill>
                  <a:schemeClr val="tx1"/>
                </a:solidFill>
                <a:latin typeface="Times" charset="0"/>
                <a:ea typeface="ＭＳ Ｐゴシック" charset="0"/>
              </a:defRPr>
            </a:lvl3pPr>
            <a:lvl4pPr marL="1600200" indent="-228600">
              <a:defRPr sz="1600">
                <a:solidFill>
                  <a:schemeClr val="tx1"/>
                </a:solidFill>
                <a:latin typeface="Times" charset="0"/>
                <a:ea typeface="ＭＳ Ｐゴシック" charset="0"/>
              </a:defRPr>
            </a:lvl4pPr>
            <a:lvl5pPr marL="2057400" indent="-228600">
              <a:defRPr sz="1600">
                <a:solidFill>
                  <a:schemeClr val="tx1"/>
                </a:solidFill>
                <a:latin typeface="Times" charset="0"/>
                <a:ea typeface="ＭＳ Ｐゴシック" charset="0"/>
              </a:defRPr>
            </a:lvl5pPr>
            <a:lvl6pPr marL="2514600" indent="-228600" eaLnBrk="0" fontAlgn="base" hangingPunct="0">
              <a:spcBef>
                <a:spcPct val="0"/>
              </a:spcBef>
              <a:spcAft>
                <a:spcPct val="0"/>
              </a:spcAft>
              <a:defRPr sz="1600">
                <a:solidFill>
                  <a:schemeClr val="tx1"/>
                </a:solidFill>
                <a:latin typeface="Times" charset="0"/>
                <a:ea typeface="ＭＳ Ｐゴシック" charset="0"/>
              </a:defRPr>
            </a:lvl6pPr>
            <a:lvl7pPr marL="2971800" indent="-228600" eaLnBrk="0" fontAlgn="base" hangingPunct="0">
              <a:spcBef>
                <a:spcPct val="0"/>
              </a:spcBef>
              <a:spcAft>
                <a:spcPct val="0"/>
              </a:spcAft>
              <a:defRPr sz="1600">
                <a:solidFill>
                  <a:schemeClr val="tx1"/>
                </a:solidFill>
                <a:latin typeface="Times" charset="0"/>
                <a:ea typeface="ＭＳ Ｐゴシック" charset="0"/>
              </a:defRPr>
            </a:lvl7pPr>
            <a:lvl8pPr marL="3429000" indent="-228600" eaLnBrk="0" fontAlgn="base" hangingPunct="0">
              <a:spcBef>
                <a:spcPct val="0"/>
              </a:spcBef>
              <a:spcAft>
                <a:spcPct val="0"/>
              </a:spcAft>
              <a:defRPr sz="1600">
                <a:solidFill>
                  <a:schemeClr val="tx1"/>
                </a:solidFill>
                <a:latin typeface="Times" charset="0"/>
                <a:ea typeface="ＭＳ Ｐゴシック" charset="0"/>
              </a:defRPr>
            </a:lvl8pPr>
            <a:lvl9pPr marL="3886200" indent="-228600" eaLnBrk="0" fontAlgn="base" hangingPunct="0">
              <a:spcBef>
                <a:spcPct val="0"/>
              </a:spcBef>
              <a:spcAft>
                <a:spcPct val="0"/>
              </a:spcAft>
              <a:defRPr sz="1600">
                <a:solidFill>
                  <a:schemeClr val="tx1"/>
                </a:solidFill>
                <a:latin typeface="Times" charset="0"/>
                <a:ea typeface="ＭＳ Ｐゴシック" charset="0"/>
              </a:defRPr>
            </a:lvl9pPr>
          </a:lstStyle>
          <a:p>
            <a:r>
              <a:rPr lang="en-US" sz="2400" dirty="0" smtClean="0"/>
              <a:t>Molecular </a:t>
            </a:r>
            <a:r>
              <a:rPr lang="en-US" sz="2400" dirty="0"/>
              <a:t>Beam Epitaxy (MBE) and Atomic Layer Deposition (ALD) uniquely enable atomic-level engineering of surfaces/interfaces to achieve high efficiency, stable response, and low dark current in back-illuminated silicon arrays.</a:t>
            </a:r>
          </a:p>
          <a:p>
            <a:endParaRPr lang="en-US" sz="2400" dirty="0"/>
          </a:p>
          <a:p>
            <a:r>
              <a:rPr lang="en-US" sz="2400" dirty="0"/>
              <a:t>This is </a:t>
            </a:r>
            <a:r>
              <a:rPr lang="en-US" sz="2400" dirty="0" smtClean="0"/>
              <a:t>true for UV/Visible/NIR and especially </a:t>
            </a:r>
            <a:r>
              <a:rPr lang="en-US" sz="2400" dirty="0"/>
              <a:t>true in UV where absorption happens within nanometers of the </a:t>
            </a:r>
            <a:r>
              <a:rPr lang="en-US" sz="2400" dirty="0" smtClean="0"/>
              <a:t>surface</a:t>
            </a:r>
          </a:p>
          <a:p>
            <a:endParaRPr lang="en-US" sz="2400" dirty="0"/>
          </a:p>
          <a:p>
            <a:r>
              <a:rPr lang="en-US" sz="2400" dirty="0" smtClean="0"/>
              <a:t>Versatile techniques applicable to essentially all silicon detectors and imagers </a:t>
            </a:r>
            <a:endParaRPr lang="en-US" sz="2400" dirty="0"/>
          </a:p>
        </p:txBody>
      </p:sp>
      <p:sp>
        <p:nvSpPr>
          <p:cNvPr id="21506" name="TextBox 1"/>
          <p:cNvSpPr txBox="1">
            <a:spLocks noChangeArrowheads="1"/>
          </p:cNvSpPr>
          <p:nvPr/>
        </p:nvSpPr>
        <p:spPr bwMode="auto">
          <a:xfrm>
            <a:off x="0" y="78316"/>
            <a:ext cx="88392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charset="0"/>
                <a:ea typeface="ＭＳ Ｐゴシック" charset="0"/>
                <a:cs typeface="ＭＳ Ｐゴシック" charset="0"/>
              </a:defRPr>
            </a:lvl1pPr>
            <a:lvl2pPr marL="742950" indent="-285750">
              <a:defRPr sz="1600">
                <a:solidFill>
                  <a:schemeClr val="tx1"/>
                </a:solidFill>
                <a:latin typeface="Times" charset="0"/>
                <a:ea typeface="ＭＳ Ｐゴシック" charset="0"/>
              </a:defRPr>
            </a:lvl2pPr>
            <a:lvl3pPr marL="1143000" indent="-228600">
              <a:defRPr sz="1600">
                <a:solidFill>
                  <a:schemeClr val="tx1"/>
                </a:solidFill>
                <a:latin typeface="Times" charset="0"/>
                <a:ea typeface="ＭＳ Ｐゴシック" charset="0"/>
              </a:defRPr>
            </a:lvl3pPr>
            <a:lvl4pPr marL="1600200" indent="-228600">
              <a:defRPr sz="1600">
                <a:solidFill>
                  <a:schemeClr val="tx1"/>
                </a:solidFill>
                <a:latin typeface="Times" charset="0"/>
                <a:ea typeface="ＭＳ Ｐゴシック" charset="0"/>
              </a:defRPr>
            </a:lvl4pPr>
            <a:lvl5pPr marL="2057400" indent="-228600">
              <a:defRPr sz="1600">
                <a:solidFill>
                  <a:schemeClr val="tx1"/>
                </a:solidFill>
                <a:latin typeface="Times" charset="0"/>
                <a:ea typeface="ＭＳ Ｐゴシック" charset="0"/>
              </a:defRPr>
            </a:lvl5pPr>
            <a:lvl6pPr marL="2514600" indent="-228600" eaLnBrk="0" fontAlgn="base" hangingPunct="0">
              <a:spcBef>
                <a:spcPct val="0"/>
              </a:spcBef>
              <a:spcAft>
                <a:spcPct val="0"/>
              </a:spcAft>
              <a:defRPr sz="1600">
                <a:solidFill>
                  <a:schemeClr val="tx1"/>
                </a:solidFill>
                <a:latin typeface="Times" charset="0"/>
                <a:ea typeface="ＭＳ Ｐゴシック" charset="0"/>
              </a:defRPr>
            </a:lvl6pPr>
            <a:lvl7pPr marL="2971800" indent="-228600" eaLnBrk="0" fontAlgn="base" hangingPunct="0">
              <a:spcBef>
                <a:spcPct val="0"/>
              </a:spcBef>
              <a:spcAft>
                <a:spcPct val="0"/>
              </a:spcAft>
              <a:defRPr sz="1600">
                <a:solidFill>
                  <a:schemeClr val="tx1"/>
                </a:solidFill>
                <a:latin typeface="Times" charset="0"/>
                <a:ea typeface="ＭＳ Ｐゴシック" charset="0"/>
              </a:defRPr>
            </a:lvl7pPr>
            <a:lvl8pPr marL="3429000" indent="-228600" eaLnBrk="0" fontAlgn="base" hangingPunct="0">
              <a:spcBef>
                <a:spcPct val="0"/>
              </a:spcBef>
              <a:spcAft>
                <a:spcPct val="0"/>
              </a:spcAft>
              <a:defRPr sz="1600">
                <a:solidFill>
                  <a:schemeClr val="tx1"/>
                </a:solidFill>
                <a:latin typeface="Times" charset="0"/>
                <a:ea typeface="ＭＳ Ｐゴシック" charset="0"/>
              </a:defRPr>
            </a:lvl8pPr>
            <a:lvl9pPr marL="3886200" indent="-228600" eaLnBrk="0" fontAlgn="base" hangingPunct="0">
              <a:spcBef>
                <a:spcPct val="0"/>
              </a:spcBef>
              <a:spcAft>
                <a:spcPct val="0"/>
              </a:spcAft>
              <a:defRPr sz="1600">
                <a:solidFill>
                  <a:schemeClr val="tx1"/>
                </a:solidFill>
                <a:latin typeface="Times" charset="0"/>
                <a:ea typeface="ＭＳ Ｐゴシック" charset="0"/>
              </a:defRPr>
            </a:lvl9pPr>
          </a:lstStyle>
          <a:p>
            <a:pPr algn="ctr"/>
            <a:endParaRPr lang="en-US" sz="3200" b="1" dirty="0">
              <a:solidFill>
                <a:srgbClr val="0000FF"/>
              </a:solidFill>
            </a:endParaRPr>
          </a:p>
          <a:p>
            <a:pPr algn="ctr"/>
            <a:r>
              <a:rPr lang="en-US" sz="3200" b="1" i="1" dirty="0" smtClean="0">
                <a:solidFill>
                  <a:srgbClr val="0000FF"/>
                </a:solidFill>
              </a:rPr>
              <a:t>MBE </a:t>
            </a:r>
            <a:r>
              <a:rPr lang="en-US" sz="3200" b="1" i="1" dirty="0">
                <a:solidFill>
                  <a:srgbClr val="0000FF"/>
                </a:solidFill>
              </a:rPr>
              <a:t>Delta doping and ALD-AR </a:t>
            </a:r>
            <a:r>
              <a:rPr lang="en-US" sz="3200" b="1" i="1" dirty="0" smtClean="0">
                <a:solidFill>
                  <a:srgbClr val="0000FF"/>
                </a:solidFill>
              </a:rPr>
              <a:t>coatings resulting in</a:t>
            </a:r>
          </a:p>
          <a:p>
            <a:pPr algn="ctr"/>
            <a:r>
              <a:rPr lang="en-US" sz="3200" b="1" i="1" dirty="0" smtClean="0">
                <a:solidFill>
                  <a:srgbClr val="0000FF"/>
                </a:solidFill>
              </a:rPr>
              <a:t> High Performance Silicon Imagers</a:t>
            </a:r>
            <a:endParaRPr lang="en-US" sz="3200" b="1" i="1" dirty="0">
              <a:solidFill>
                <a:srgbClr val="0000FF"/>
              </a:solidFill>
            </a:endParaRPr>
          </a:p>
        </p:txBody>
      </p:sp>
    </p:spTree>
    <p:extLst>
      <p:ext uri="{BB962C8B-B14F-4D97-AF65-F5344CB8AC3E}">
        <p14:creationId xmlns:p14="http://schemas.microsoft.com/office/powerpoint/2010/main" val="1574730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2969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600200"/>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6576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7526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p:cNvSpPr/>
          <p:nvPr/>
        </p:nvSpPr>
        <p:spPr>
          <a:xfrm>
            <a:off x="3886200" y="2286000"/>
            <a:ext cx="2590800" cy="1371600"/>
          </a:xfrm>
          <a:prstGeom prst="rightArrow">
            <a:avLst/>
          </a:prstGeom>
          <a:solidFill>
            <a:schemeClr val="accent6">
              <a:lumMod val="75000"/>
              <a:alpha val="72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1400" dirty="0"/>
              <a:t>Delta doped EMCCD </a:t>
            </a:r>
          </a:p>
          <a:p>
            <a:pPr>
              <a:defRPr/>
            </a:pPr>
            <a:r>
              <a:rPr lang="en-US" sz="1400" dirty="0"/>
              <a:t>Higher QE, lower noise</a:t>
            </a:r>
          </a:p>
          <a:p>
            <a:pPr>
              <a:defRPr/>
            </a:pPr>
            <a:r>
              <a:rPr lang="en-US" sz="1400" dirty="0"/>
              <a:t> up to 10x S/N</a:t>
            </a:r>
          </a:p>
        </p:txBody>
      </p:sp>
      <p:sp>
        <p:nvSpPr>
          <p:cNvPr id="29702" name="TextBox 7"/>
          <p:cNvSpPr txBox="1">
            <a:spLocks noChangeArrowheads="1"/>
          </p:cNvSpPr>
          <p:nvPr/>
        </p:nvSpPr>
        <p:spPr bwMode="auto">
          <a:xfrm>
            <a:off x="1371600" y="1828800"/>
            <a:ext cx="1806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solidFill>
                  <a:srgbClr val="FFFF00"/>
                </a:solidFill>
              </a:rPr>
              <a:t>MCP Data (GALEX)</a:t>
            </a:r>
          </a:p>
        </p:txBody>
      </p:sp>
      <p:sp>
        <p:nvSpPr>
          <p:cNvPr id="29703" name="TextBox 8"/>
          <p:cNvSpPr txBox="1">
            <a:spLocks noChangeArrowheads="1"/>
          </p:cNvSpPr>
          <p:nvPr/>
        </p:nvSpPr>
        <p:spPr bwMode="auto">
          <a:xfrm>
            <a:off x="6096000" y="1600200"/>
            <a:ext cx="23288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rgbClr val="FFFF00"/>
                </a:solidFill>
              </a:rPr>
              <a:t>Higher QE CCD with gain</a:t>
            </a:r>
          </a:p>
        </p:txBody>
      </p:sp>
      <p:sp>
        <p:nvSpPr>
          <p:cNvPr id="29704" name="TextBox 9"/>
          <p:cNvSpPr txBox="1">
            <a:spLocks noChangeArrowheads="1"/>
          </p:cNvSpPr>
          <p:nvPr/>
        </p:nvSpPr>
        <p:spPr bwMode="auto">
          <a:xfrm>
            <a:off x="3581400" y="3733800"/>
            <a:ext cx="1241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rgbClr val="FFFF00"/>
                </a:solidFill>
              </a:rPr>
              <a:t>Normal CCD</a:t>
            </a:r>
          </a:p>
        </p:txBody>
      </p:sp>
      <p:sp>
        <p:nvSpPr>
          <p:cNvPr id="29705" name="Rectangle 9"/>
          <p:cNvSpPr>
            <a:spLocks noChangeArrowheads="1"/>
          </p:cNvSpPr>
          <p:nvPr/>
        </p:nvSpPr>
        <p:spPr bwMode="auto">
          <a:xfrm>
            <a:off x="6096000" y="5181600"/>
            <a:ext cx="3048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solidFill>
                  <a:schemeClr val="bg1"/>
                </a:solidFill>
              </a:rPr>
              <a:t>EMCCD Simulation has 4x S/N of GALEX</a:t>
            </a:r>
          </a:p>
        </p:txBody>
      </p:sp>
      <p:sp>
        <p:nvSpPr>
          <p:cNvPr id="11" name="Rectangle 10"/>
          <p:cNvSpPr/>
          <p:nvPr/>
        </p:nvSpPr>
        <p:spPr>
          <a:xfrm>
            <a:off x="373069" y="6400800"/>
            <a:ext cx="8415337" cy="369332"/>
          </a:xfrm>
          <a:prstGeom prst="rect">
            <a:avLst/>
          </a:prstGeom>
        </p:spPr>
        <p:txBody>
          <a:bodyPr wrap="square">
            <a:spAutoFit/>
          </a:bodyPr>
          <a:lstStyle/>
          <a:p>
            <a:pPr>
              <a:defRPr/>
            </a:pPr>
            <a:r>
              <a:rPr lang="en-US" i="1" dirty="0">
                <a:solidFill>
                  <a:schemeClr val="accent1">
                    <a:lumMod val="60000"/>
                    <a:lumOff val="40000"/>
                  </a:schemeClr>
                </a:solidFill>
                <a:ea typeface="+mn-ea"/>
                <a:cs typeface="+mn-cs"/>
              </a:rPr>
              <a:t>P. Morrissey, KISS </a:t>
            </a:r>
            <a:r>
              <a:rPr lang="en-US" i="1" dirty="0" smtClean="0">
                <a:solidFill>
                  <a:schemeClr val="accent1">
                    <a:lumMod val="60000"/>
                    <a:lumOff val="40000"/>
                  </a:schemeClr>
                </a:solidFill>
                <a:ea typeface="+mn-ea"/>
                <a:cs typeface="+mn-cs"/>
              </a:rPr>
              <a:t>Workshop on Next Gen UV Instrument Technologies, August 2011</a:t>
            </a:r>
            <a:endParaRPr lang="en-US" i="1" dirty="0">
              <a:solidFill>
                <a:schemeClr val="accent1">
                  <a:lumMod val="60000"/>
                  <a:lumOff val="40000"/>
                </a:schemeClr>
              </a:solidFill>
              <a:ea typeface="+mn-ea"/>
              <a:cs typeface="+mn-cs"/>
            </a:endParaRPr>
          </a:p>
        </p:txBody>
      </p:sp>
    </p:spTree>
    <p:extLst>
      <p:ext uri="{BB962C8B-B14F-4D97-AF65-F5344CB8AC3E}">
        <p14:creationId xmlns:p14="http://schemas.microsoft.com/office/powerpoint/2010/main" val="347729826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4577" name="Group 37"/>
          <p:cNvGrpSpPr>
            <a:grpSpLocks/>
          </p:cNvGrpSpPr>
          <p:nvPr/>
        </p:nvGrpSpPr>
        <p:grpSpPr bwMode="auto">
          <a:xfrm>
            <a:off x="2882900" y="4891088"/>
            <a:ext cx="1382713" cy="617537"/>
            <a:chOff x="2775" y="3091"/>
            <a:chExt cx="871" cy="389"/>
          </a:xfrm>
        </p:grpSpPr>
        <p:sp>
          <p:nvSpPr>
            <p:cNvPr id="24626" name="AutoShape 38"/>
            <p:cNvSpPr>
              <a:spLocks noChangeArrowheads="1"/>
            </p:cNvSpPr>
            <p:nvPr/>
          </p:nvSpPr>
          <p:spPr bwMode="auto">
            <a:xfrm rot="5400000">
              <a:off x="2953" y="3115"/>
              <a:ext cx="389" cy="342"/>
            </a:xfrm>
            <a:prstGeom prst="triangle">
              <a:avLst>
                <a:gd name="adj" fmla="val 50130"/>
              </a:avLst>
            </a:prstGeom>
            <a:solidFill>
              <a:srgbClr val="092F60"/>
            </a:solidFill>
            <a:ln w="31750">
              <a:solidFill>
                <a:srgbClr val="BACDEB"/>
              </a:solidFill>
              <a:miter lim="800000"/>
              <a:headEnd/>
              <a:tailEnd/>
            </a:ln>
          </p:spPr>
          <p:txBody>
            <a:bodyPr wrap="none" anchor="ctr"/>
            <a:lstStyle/>
            <a:p>
              <a:endParaRPr lang="en-US"/>
            </a:p>
          </p:txBody>
        </p:sp>
        <p:sp>
          <p:nvSpPr>
            <p:cNvPr id="24627" name="Line 39"/>
            <p:cNvSpPr>
              <a:spLocks noChangeShapeType="1"/>
            </p:cNvSpPr>
            <p:nvPr/>
          </p:nvSpPr>
          <p:spPr bwMode="auto">
            <a:xfrm flipH="1">
              <a:off x="2775" y="3284"/>
              <a:ext cx="201" cy="0"/>
            </a:xfrm>
            <a:prstGeom prst="line">
              <a:avLst/>
            </a:prstGeom>
            <a:noFill/>
            <a:ln w="31750">
              <a:solidFill>
                <a:srgbClr val="BACDE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8" name="Line 40"/>
            <p:cNvSpPr>
              <a:spLocks noChangeShapeType="1"/>
            </p:cNvSpPr>
            <p:nvPr/>
          </p:nvSpPr>
          <p:spPr bwMode="auto">
            <a:xfrm>
              <a:off x="3311" y="3284"/>
              <a:ext cx="335" cy="0"/>
            </a:xfrm>
            <a:prstGeom prst="line">
              <a:avLst/>
            </a:prstGeom>
            <a:noFill/>
            <a:ln w="31750">
              <a:solidFill>
                <a:srgbClr val="BACDE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4578" name="Rectangle 2"/>
          <p:cNvSpPr>
            <a:spLocks noGrp="1" noChangeArrowheads="1"/>
          </p:cNvSpPr>
          <p:nvPr>
            <p:ph type="title"/>
          </p:nvPr>
        </p:nvSpPr>
        <p:spPr>
          <a:xfrm>
            <a:off x="220663" y="0"/>
            <a:ext cx="8534400" cy="1447800"/>
          </a:xfrm>
        </p:spPr>
        <p:txBody>
          <a:bodyPr>
            <a:normAutofit/>
          </a:bodyPr>
          <a:lstStyle/>
          <a:p>
            <a:pPr algn="ctr"/>
            <a:r>
              <a:rPr lang="en-GB" sz="3200" b="1" dirty="0" smtClean="0">
                <a:solidFill>
                  <a:srgbClr val="FF6600"/>
                </a:solidFill>
                <a:latin typeface="Calibri" charset="0"/>
                <a:ea typeface="ＭＳ Ｐゴシック" charset="0"/>
                <a:cs typeface="ＭＳ Ｐゴシック" charset="0"/>
              </a:rPr>
              <a:t>Electron </a:t>
            </a:r>
            <a:r>
              <a:rPr lang="en-GB" sz="3200" b="1" dirty="0">
                <a:solidFill>
                  <a:srgbClr val="FF6600"/>
                </a:solidFill>
                <a:latin typeface="Calibri" charset="0"/>
                <a:ea typeface="ＭＳ Ｐゴシック" charset="0"/>
                <a:cs typeface="ＭＳ Ｐゴシック" charset="0"/>
              </a:rPr>
              <a:t>Multiplied CCD (EMCCD)</a:t>
            </a:r>
          </a:p>
        </p:txBody>
      </p:sp>
      <p:sp>
        <p:nvSpPr>
          <p:cNvPr id="24579" name="Text Box 27"/>
          <p:cNvSpPr txBox="1">
            <a:spLocks noChangeArrowheads="1"/>
          </p:cNvSpPr>
          <p:nvPr/>
        </p:nvSpPr>
        <p:spPr bwMode="auto">
          <a:xfrm>
            <a:off x="2984500" y="4386263"/>
            <a:ext cx="2806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2000" b="1">
                <a:solidFill>
                  <a:srgbClr val="092F60"/>
                </a:solidFill>
              </a:rPr>
              <a:t>Charge multiplication</a:t>
            </a:r>
          </a:p>
          <a:p>
            <a:pPr algn="ctr" eaLnBrk="1" hangingPunct="1"/>
            <a:r>
              <a:rPr lang="en-GB" sz="2000" b="1">
                <a:solidFill>
                  <a:srgbClr val="092F60"/>
                </a:solidFill>
              </a:rPr>
              <a:t>register</a:t>
            </a:r>
          </a:p>
        </p:txBody>
      </p:sp>
      <p:sp>
        <p:nvSpPr>
          <p:cNvPr id="24580" name="Line 28"/>
          <p:cNvSpPr>
            <a:spLocks noChangeShapeType="1"/>
          </p:cNvSpPr>
          <p:nvPr/>
        </p:nvSpPr>
        <p:spPr bwMode="auto">
          <a:xfrm>
            <a:off x="3713163" y="5319713"/>
            <a:ext cx="0" cy="138112"/>
          </a:xfrm>
          <a:prstGeom prst="line">
            <a:avLst/>
          </a:prstGeom>
          <a:noFill/>
          <a:ln w="31750">
            <a:solidFill>
              <a:srgbClr val="BACDE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1" name="Line 30"/>
          <p:cNvSpPr>
            <a:spLocks noChangeShapeType="1"/>
          </p:cNvSpPr>
          <p:nvPr/>
        </p:nvSpPr>
        <p:spPr bwMode="auto">
          <a:xfrm>
            <a:off x="4487863" y="5297488"/>
            <a:ext cx="0" cy="307975"/>
          </a:xfrm>
          <a:prstGeom prst="line">
            <a:avLst/>
          </a:prstGeom>
          <a:noFill/>
          <a:ln w="31750">
            <a:solidFill>
              <a:srgbClr val="BACDE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2" name="Line 35"/>
          <p:cNvSpPr>
            <a:spLocks noChangeShapeType="1"/>
          </p:cNvSpPr>
          <p:nvPr/>
        </p:nvSpPr>
        <p:spPr bwMode="auto">
          <a:xfrm flipH="1">
            <a:off x="1150938" y="5438775"/>
            <a:ext cx="2563812" cy="0"/>
          </a:xfrm>
          <a:prstGeom prst="line">
            <a:avLst/>
          </a:prstGeom>
          <a:noFill/>
          <a:ln w="31750">
            <a:solidFill>
              <a:srgbClr val="BACDE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4583" name="Group 47"/>
          <p:cNvGrpSpPr>
            <a:grpSpLocks/>
          </p:cNvGrpSpPr>
          <p:nvPr/>
        </p:nvGrpSpPr>
        <p:grpSpPr bwMode="auto">
          <a:xfrm>
            <a:off x="1917700" y="4891088"/>
            <a:ext cx="4964113" cy="1243012"/>
            <a:chOff x="2157" y="3092"/>
            <a:chExt cx="3127" cy="783"/>
          </a:xfrm>
        </p:grpSpPr>
        <p:grpSp>
          <p:nvGrpSpPr>
            <p:cNvPr id="24611" name="Group 42"/>
            <p:cNvGrpSpPr>
              <a:grpSpLocks/>
            </p:cNvGrpSpPr>
            <p:nvPr/>
          </p:nvGrpSpPr>
          <p:grpSpPr bwMode="auto">
            <a:xfrm>
              <a:off x="2765" y="3092"/>
              <a:ext cx="855" cy="389"/>
              <a:chOff x="2775" y="3091"/>
              <a:chExt cx="871" cy="389"/>
            </a:xfrm>
          </p:grpSpPr>
          <p:sp>
            <p:nvSpPr>
              <p:cNvPr id="24623" name="AutoShape 43"/>
              <p:cNvSpPr>
                <a:spLocks noChangeArrowheads="1"/>
              </p:cNvSpPr>
              <p:nvPr/>
            </p:nvSpPr>
            <p:spPr bwMode="auto">
              <a:xfrm rot="5400000">
                <a:off x="2953" y="3115"/>
                <a:ext cx="389" cy="342"/>
              </a:xfrm>
              <a:prstGeom prst="triangle">
                <a:avLst>
                  <a:gd name="adj" fmla="val 50130"/>
                </a:avLst>
              </a:prstGeom>
              <a:solidFill>
                <a:schemeClr val="folHlink"/>
              </a:solidFill>
              <a:ln w="31750">
                <a:solidFill>
                  <a:schemeClr val="folHlink"/>
                </a:solidFill>
                <a:miter lim="800000"/>
                <a:headEnd/>
                <a:tailEnd/>
              </a:ln>
            </p:spPr>
            <p:txBody>
              <a:bodyPr wrap="none" anchor="ctr"/>
              <a:lstStyle/>
              <a:p>
                <a:endParaRPr lang="en-US"/>
              </a:p>
            </p:txBody>
          </p:sp>
          <p:sp>
            <p:nvSpPr>
              <p:cNvPr id="24624" name="Line 44"/>
              <p:cNvSpPr>
                <a:spLocks noChangeShapeType="1"/>
              </p:cNvSpPr>
              <p:nvPr/>
            </p:nvSpPr>
            <p:spPr bwMode="auto">
              <a:xfrm flipH="1">
                <a:off x="2775" y="3284"/>
                <a:ext cx="201" cy="0"/>
              </a:xfrm>
              <a:prstGeom prst="line">
                <a:avLst/>
              </a:prstGeom>
              <a:noFill/>
              <a:ln w="317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5" name="Line 45"/>
              <p:cNvSpPr>
                <a:spLocks noChangeShapeType="1"/>
              </p:cNvSpPr>
              <p:nvPr/>
            </p:nvSpPr>
            <p:spPr bwMode="auto">
              <a:xfrm>
                <a:off x="3311" y="3284"/>
                <a:ext cx="335" cy="0"/>
              </a:xfrm>
              <a:prstGeom prst="line">
                <a:avLst/>
              </a:prstGeom>
              <a:noFill/>
              <a:ln w="317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4612" name="Group 46"/>
            <p:cNvGrpSpPr>
              <a:grpSpLocks/>
            </p:cNvGrpSpPr>
            <p:nvPr/>
          </p:nvGrpSpPr>
          <p:grpSpPr bwMode="auto">
            <a:xfrm>
              <a:off x="2157" y="3092"/>
              <a:ext cx="3127" cy="783"/>
              <a:chOff x="2157" y="3092"/>
              <a:chExt cx="3127" cy="783"/>
            </a:xfrm>
          </p:grpSpPr>
          <p:grpSp>
            <p:nvGrpSpPr>
              <p:cNvPr id="24613" name="Group 23"/>
              <p:cNvGrpSpPr>
                <a:grpSpLocks/>
              </p:cNvGrpSpPr>
              <p:nvPr/>
            </p:nvGrpSpPr>
            <p:grpSpPr bwMode="auto">
              <a:xfrm>
                <a:off x="4413" y="3092"/>
                <a:ext cx="871" cy="389"/>
                <a:chOff x="2775" y="3091"/>
                <a:chExt cx="871" cy="389"/>
              </a:xfrm>
            </p:grpSpPr>
            <p:sp>
              <p:nvSpPr>
                <p:cNvPr id="24620" name="AutoShape 24"/>
                <p:cNvSpPr>
                  <a:spLocks noChangeArrowheads="1"/>
                </p:cNvSpPr>
                <p:nvPr/>
              </p:nvSpPr>
              <p:spPr bwMode="auto">
                <a:xfrm rot="5400000">
                  <a:off x="2953" y="3115"/>
                  <a:ext cx="389" cy="342"/>
                </a:xfrm>
                <a:prstGeom prst="triangle">
                  <a:avLst>
                    <a:gd name="adj" fmla="val 50130"/>
                  </a:avLst>
                </a:prstGeom>
                <a:solidFill>
                  <a:srgbClr val="092F60"/>
                </a:solidFill>
                <a:ln w="31750">
                  <a:solidFill>
                    <a:srgbClr val="BACDEB"/>
                  </a:solidFill>
                  <a:miter lim="800000"/>
                  <a:headEnd/>
                  <a:tailEnd/>
                </a:ln>
              </p:spPr>
              <p:txBody>
                <a:bodyPr wrap="none" anchor="ctr"/>
                <a:lstStyle/>
                <a:p>
                  <a:endParaRPr lang="en-US"/>
                </a:p>
              </p:txBody>
            </p:sp>
            <p:sp>
              <p:nvSpPr>
                <p:cNvPr id="24621" name="Line 25"/>
                <p:cNvSpPr>
                  <a:spLocks noChangeShapeType="1"/>
                </p:cNvSpPr>
                <p:nvPr/>
              </p:nvSpPr>
              <p:spPr bwMode="auto">
                <a:xfrm flipH="1">
                  <a:off x="2775" y="3284"/>
                  <a:ext cx="201" cy="0"/>
                </a:xfrm>
                <a:prstGeom prst="line">
                  <a:avLst/>
                </a:prstGeom>
                <a:noFill/>
                <a:ln w="31750">
                  <a:solidFill>
                    <a:srgbClr val="BACDE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2" name="Line 26"/>
                <p:cNvSpPr>
                  <a:spLocks noChangeShapeType="1"/>
                </p:cNvSpPr>
                <p:nvPr/>
              </p:nvSpPr>
              <p:spPr bwMode="auto">
                <a:xfrm>
                  <a:off x="3311" y="3284"/>
                  <a:ext cx="335" cy="0"/>
                </a:xfrm>
                <a:prstGeom prst="line">
                  <a:avLst/>
                </a:prstGeom>
                <a:noFill/>
                <a:ln w="31750">
                  <a:solidFill>
                    <a:srgbClr val="BACDE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4614" name="Line 29"/>
              <p:cNvSpPr>
                <a:spLocks noChangeShapeType="1"/>
              </p:cNvSpPr>
              <p:nvPr/>
            </p:nvSpPr>
            <p:spPr bwMode="auto">
              <a:xfrm>
                <a:off x="3532" y="3362"/>
                <a:ext cx="0" cy="288"/>
              </a:xfrm>
              <a:prstGeom prst="line">
                <a:avLst/>
              </a:prstGeom>
              <a:noFill/>
              <a:ln w="31750">
                <a:solidFill>
                  <a:srgbClr val="BACDE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4615" name="Group 31"/>
              <p:cNvGrpSpPr>
                <a:grpSpLocks/>
              </p:cNvGrpSpPr>
              <p:nvPr/>
            </p:nvGrpSpPr>
            <p:grpSpPr bwMode="auto">
              <a:xfrm>
                <a:off x="2770" y="3218"/>
                <a:ext cx="1634" cy="141"/>
                <a:chOff x="1141" y="3212"/>
                <a:chExt cx="1634" cy="141"/>
              </a:xfrm>
            </p:grpSpPr>
            <p:sp>
              <p:nvSpPr>
                <p:cNvPr id="24618" name="Rectangle 32"/>
                <p:cNvSpPr>
                  <a:spLocks noChangeArrowheads="1"/>
                </p:cNvSpPr>
                <p:nvPr/>
              </p:nvSpPr>
              <p:spPr bwMode="auto">
                <a:xfrm>
                  <a:off x="1141" y="3212"/>
                  <a:ext cx="1634" cy="141"/>
                </a:xfrm>
                <a:prstGeom prst="rect">
                  <a:avLst/>
                </a:prstGeom>
                <a:solidFill>
                  <a:srgbClr val="092F60"/>
                </a:solidFill>
                <a:ln w="31750">
                  <a:solidFill>
                    <a:srgbClr val="BACDEB"/>
                  </a:solidFill>
                  <a:miter lim="800000"/>
                  <a:headEnd/>
                  <a:tailEnd/>
                </a:ln>
              </p:spPr>
              <p:txBody>
                <a:bodyPr wrap="none" anchor="ctr"/>
                <a:lstStyle/>
                <a:p>
                  <a:endParaRPr lang="en-US"/>
                </a:p>
              </p:txBody>
            </p:sp>
            <p:sp>
              <p:nvSpPr>
                <p:cNvPr id="24619" name="AutoShape 33"/>
                <p:cNvSpPr>
                  <a:spLocks noChangeArrowheads="1"/>
                </p:cNvSpPr>
                <p:nvPr/>
              </p:nvSpPr>
              <p:spPr bwMode="auto">
                <a:xfrm>
                  <a:off x="1211" y="3252"/>
                  <a:ext cx="1507" cy="73"/>
                </a:xfrm>
                <a:prstGeom prst="rightArrow">
                  <a:avLst>
                    <a:gd name="adj1" fmla="val 50000"/>
                    <a:gd name="adj2" fmla="val 516096"/>
                  </a:avLst>
                </a:prstGeom>
                <a:solidFill>
                  <a:srgbClr val="F7B030"/>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p>
              </p:txBody>
            </p:sp>
          </p:grpSp>
          <p:sp>
            <p:nvSpPr>
              <p:cNvPr id="24616" name="Line 34"/>
              <p:cNvSpPr>
                <a:spLocks noChangeShapeType="1"/>
              </p:cNvSpPr>
              <p:nvPr/>
            </p:nvSpPr>
            <p:spPr bwMode="auto">
              <a:xfrm flipH="1">
                <a:off x="2157" y="3530"/>
                <a:ext cx="1620" cy="0"/>
              </a:xfrm>
              <a:prstGeom prst="line">
                <a:avLst/>
              </a:prstGeom>
              <a:noFill/>
              <a:ln w="31750">
                <a:solidFill>
                  <a:srgbClr val="BACDE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17" name="Text Box 36"/>
              <p:cNvSpPr txBox="1">
                <a:spLocks noChangeArrowheads="1"/>
              </p:cNvSpPr>
              <p:nvPr/>
            </p:nvSpPr>
            <p:spPr bwMode="auto">
              <a:xfrm>
                <a:off x="3470" y="3623"/>
                <a:ext cx="11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GB" sz="2000">
                  <a:solidFill>
                    <a:srgbClr val="092F60"/>
                  </a:solidFill>
                </a:endParaRPr>
              </a:p>
            </p:txBody>
          </p:sp>
        </p:grpSp>
      </p:grpSp>
      <p:sp>
        <p:nvSpPr>
          <p:cNvPr id="24584" name="Text Box 48"/>
          <p:cNvSpPr txBox="1">
            <a:spLocks noChangeArrowheads="1"/>
          </p:cNvSpPr>
          <p:nvPr/>
        </p:nvSpPr>
        <p:spPr bwMode="auto">
          <a:xfrm>
            <a:off x="4489450" y="1828800"/>
            <a:ext cx="44196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b="1" dirty="0">
                <a:solidFill>
                  <a:schemeClr val="bg1"/>
                </a:solidFill>
              </a:rPr>
              <a:t>EMCCD (Electron Multiplied CCD) operates by adding avalanche gain in the final register (gain or multiplication register).  Combined with low noise readout this can translate into single photon counting. </a:t>
            </a:r>
          </a:p>
          <a:p>
            <a:pPr eaLnBrk="1" hangingPunct="1"/>
            <a:endParaRPr lang="en-GB" sz="1800" b="1" dirty="0">
              <a:solidFill>
                <a:schemeClr val="bg1"/>
              </a:solidFill>
            </a:endParaRPr>
          </a:p>
        </p:txBody>
      </p:sp>
      <p:sp>
        <p:nvSpPr>
          <p:cNvPr id="24585" name="TextBox 46"/>
          <p:cNvSpPr txBox="1">
            <a:spLocks noChangeArrowheads="1"/>
          </p:cNvSpPr>
          <p:nvPr/>
        </p:nvSpPr>
        <p:spPr bwMode="auto">
          <a:xfrm>
            <a:off x="7883525" y="6488113"/>
            <a:ext cx="1184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P. Pool e2v</a:t>
            </a:r>
          </a:p>
        </p:txBody>
      </p:sp>
      <p:grpSp>
        <p:nvGrpSpPr>
          <p:cNvPr id="24588" name="Group 3"/>
          <p:cNvGrpSpPr>
            <a:grpSpLocks/>
          </p:cNvGrpSpPr>
          <p:nvPr/>
        </p:nvGrpSpPr>
        <p:grpSpPr bwMode="auto">
          <a:xfrm>
            <a:off x="304800" y="1676400"/>
            <a:ext cx="3906838" cy="4456113"/>
            <a:chOff x="1141" y="1067"/>
            <a:chExt cx="2461" cy="2807"/>
          </a:xfrm>
        </p:grpSpPr>
        <p:sp>
          <p:nvSpPr>
            <p:cNvPr id="24593" name="Rectangle 4"/>
            <p:cNvSpPr>
              <a:spLocks noChangeArrowheads="1"/>
            </p:cNvSpPr>
            <p:nvPr/>
          </p:nvSpPr>
          <p:spPr bwMode="auto">
            <a:xfrm>
              <a:off x="1147" y="1067"/>
              <a:ext cx="1628" cy="2076"/>
            </a:xfrm>
            <a:prstGeom prst="rect">
              <a:avLst/>
            </a:prstGeom>
            <a:solidFill>
              <a:srgbClr val="092F60"/>
            </a:solidFill>
            <a:ln w="31750">
              <a:solidFill>
                <a:srgbClr val="BACDEB"/>
              </a:solidFill>
              <a:miter lim="800000"/>
              <a:headEnd/>
              <a:tailEnd/>
            </a:ln>
          </p:spPr>
          <p:txBody>
            <a:bodyPr wrap="none" anchor="ctr"/>
            <a:lstStyle/>
            <a:p>
              <a:endParaRPr lang="en-US"/>
            </a:p>
          </p:txBody>
        </p:sp>
        <p:sp>
          <p:nvSpPr>
            <p:cNvPr id="24594" name="Line 5"/>
            <p:cNvSpPr>
              <a:spLocks noChangeShapeType="1"/>
            </p:cNvSpPr>
            <p:nvPr/>
          </p:nvSpPr>
          <p:spPr bwMode="auto">
            <a:xfrm>
              <a:off x="2773" y="1268"/>
              <a:ext cx="435" cy="0"/>
            </a:xfrm>
            <a:prstGeom prst="line">
              <a:avLst/>
            </a:prstGeom>
            <a:noFill/>
            <a:ln w="31750">
              <a:solidFill>
                <a:srgbClr val="BACDE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5" name="Line 6"/>
            <p:cNvSpPr>
              <a:spLocks noChangeShapeType="1"/>
            </p:cNvSpPr>
            <p:nvPr/>
          </p:nvSpPr>
          <p:spPr bwMode="auto">
            <a:xfrm>
              <a:off x="2773" y="1466"/>
              <a:ext cx="435" cy="0"/>
            </a:xfrm>
            <a:prstGeom prst="line">
              <a:avLst/>
            </a:prstGeom>
            <a:noFill/>
            <a:ln w="31750">
              <a:solidFill>
                <a:srgbClr val="BACDE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6" name="Line 7"/>
            <p:cNvSpPr>
              <a:spLocks noChangeShapeType="1"/>
            </p:cNvSpPr>
            <p:nvPr/>
          </p:nvSpPr>
          <p:spPr bwMode="auto">
            <a:xfrm>
              <a:off x="2773" y="1665"/>
              <a:ext cx="435" cy="0"/>
            </a:xfrm>
            <a:prstGeom prst="line">
              <a:avLst/>
            </a:prstGeom>
            <a:noFill/>
            <a:ln w="31750">
              <a:solidFill>
                <a:srgbClr val="BACDE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7" name="AutoShape 8"/>
            <p:cNvSpPr>
              <a:spLocks noChangeArrowheads="1"/>
            </p:cNvSpPr>
            <p:nvPr/>
          </p:nvSpPr>
          <p:spPr bwMode="auto">
            <a:xfrm>
              <a:off x="1610" y="1352"/>
              <a:ext cx="731" cy="1413"/>
            </a:xfrm>
            <a:prstGeom prst="downArrow">
              <a:avLst>
                <a:gd name="adj1" fmla="val 50000"/>
                <a:gd name="adj2" fmla="val 48324"/>
              </a:avLst>
            </a:prstGeom>
            <a:solidFill>
              <a:srgbClr val="F7B030"/>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p>
          </p:txBody>
        </p:sp>
        <p:grpSp>
          <p:nvGrpSpPr>
            <p:cNvPr id="24598" name="Group 9"/>
            <p:cNvGrpSpPr>
              <a:grpSpLocks/>
            </p:cNvGrpSpPr>
            <p:nvPr/>
          </p:nvGrpSpPr>
          <p:grpSpPr bwMode="auto">
            <a:xfrm>
              <a:off x="1141" y="3212"/>
              <a:ext cx="1634" cy="432"/>
              <a:chOff x="1141" y="3212"/>
              <a:chExt cx="1634" cy="432"/>
            </a:xfrm>
          </p:grpSpPr>
          <p:sp>
            <p:nvSpPr>
              <p:cNvPr id="24605" name="Line 10"/>
              <p:cNvSpPr>
                <a:spLocks noChangeShapeType="1"/>
              </p:cNvSpPr>
              <p:nvPr/>
            </p:nvSpPr>
            <p:spPr bwMode="auto">
              <a:xfrm>
                <a:off x="1659" y="3356"/>
                <a:ext cx="0" cy="288"/>
              </a:xfrm>
              <a:prstGeom prst="line">
                <a:avLst/>
              </a:prstGeom>
              <a:noFill/>
              <a:ln w="31750">
                <a:solidFill>
                  <a:srgbClr val="BACDE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6" name="Line 11"/>
              <p:cNvSpPr>
                <a:spLocks noChangeShapeType="1"/>
              </p:cNvSpPr>
              <p:nvPr/>
            </p:nvSpPr>
            <p:spPr bwMode="auto">
              <a:xfrm>
                <a:off x="1903" y="3356"/>
                <a:ext cx="0" cy="288"/>
              </a:xfrm>
              <a:prstGeom prst="line">
                <a:avLst/>
              </a:prstGeom>
              <a:noFill/>
              <a:ln w="31750">
                <a:solidFill>
                  <a:srgbClr val="BACDE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7" name="Line 12"/>
              <p:cNvSpPr>
                <a:spLocks noChangeShapeType="1"/>
              </p:cNvSpPr>
              <p:nvPr/>
            </p:nvSpPr>
            <p:spPr bwMode="auto">
              <a:xfrm>
                <a:off x="2147" y="3356"/>
                <a:ext cx="0" cy="288"/>
              </a:xfrm>
              <a:prstGeom prst="line">
                <a:avLst/>
              </a:prstGeom>
              <a:noFill/>
              <a:ln w="31750">
                <a:solidFill>
                  <a:srgbClr val="BACDE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4608" name="Group 13"/>
              <p:cNvGrpSpPr>
                <a:grpSpLocks/>
              </p:cNvGrpSpPr>
              <p:nvPr/>
            </p:nvGrpSpPr>
            <p:grpSpPr bwMode="auto">
              <a:xfrm>
                <a:off x="1141" y="3212"/>
                <a:ext cx="1634" cy="141"/>
                <a:chOff x="1141" y="3212"/>
                <a:chExt cx="1634" cy="141"/>
              </a:xfrm>
            </p:grpSpPr>
            <p:sp>
              <p:nvSpPr>
                <p:cNvPr id="24609" name="Rectangle 14"/>
                <p:cNvSpPr>
                  <a:spLocks noChangeArrowheads="1"/>
                </p:cNvSpPr>
                <p:nvPr/>
              </p:nvSpPr>
              <p:spPr bwMode="auto">
                <a:xfrm>
                  <a:off x="1141" y="3212"/>
                  <a:ext cx="1634" cy="141"/>
                </a:xfrm>
                <a:prstGeom prst="rect">
                  <a:avLst/>
                </a:prstGeom>
                <a:solidFill>
                  <a:srgbClr val="092F60"/>
                </a:solidFill>
                <a:ln w="31750">
                  <a:solidFill>
                    <a:srgbClr val="BACDEB"/>
                  </a:solidFill>
                  <a:miter lim="800000"/>
                  <a:headEnd/>
                  <a:tailEnd/>
                </a:ln>
              </p:spPr>
              <p:txBody>
                <a:bodyPr wrap="none" anchor="ctr"/>
                <a:lstStyle/>
                <a:p>
                  <a:endParaRPr lang="en-US"/>
                </a:p>
              </p:txBody>
            </p:sp>
            <p:sp>
              <p:nvSpPr>
                <p:cNvPr id="24610" name="AutoShape 15"/>
                <p:cNvSpPr>
                  <a:spLocks noChangeArrowheads="1"/>
                </p:cNvSpPr>
                <p:nvPr/>
              </p:nvSpPr>
              <p:spPr bwMode="auto">
                <a:xfrm>
                  <a:off x="1211" y="3252"/>
                  <a:ext cx="1507" cy="73"/>
                </a:xfrm>
                <a:prstGeom prst="rightArrow">
                  <a:avLst>
                    <a:gd name="adj1" fmla="val 50000"/>
                    <a:gd name="adj2" fmla="val 516096"/>
                  </a:avLst>
                </a:prstGeom>
                <a:solidFill>
                  <a:srgbClr val="F7B030"/>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p>
              </p:txBody>
            </p:sp>
          </p:grpSp>
        </p:grpSp>
        <p:sp>
          <p:nvSpPr>
            <p:cNvPr id="24599" name="Text Box 16"/>
            <p:cNvSpPr txBox="1">
              <a:spLocks noChangeArrowheads="1"/>
            </p:cNvSpPr>
            <p:nvPr/>
          </p:nvSpPr>
          <p:spPr bwMode="auto">
            <a:xfrm>
              <a:off x="1514" y="3622"/>
              <a:ext cx="11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GB" sz="2000">
                <a:solidFill>
                  <a:srgbClr val="092F60"/>
                </a:solidFill>
              </a:endParaRPr>
            </a:p>
          </p:txBody>
        </p:sp>
        <p:sp>
          <p:nvSpPr>
            <p:cNvPr id="24600" name="Text Box 17"/>
            <p:cNvSpPr txBox="1">
              <a:spLocks noChangeArrowheads="1"/>
            </p:cNvSpPr>
            <p:nvPr/>
          </p:nvSpPr>
          <p:spPr bwMode="auto">
            <a:xfrm>
              <a:off x="1862" y="3622"/>
              <a:ext cx="11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GB" sz="2000">
                <a:solidFill>
                  <a:srgbClr val="092F60"/>
                </a:solidFill>
              </a:endParaRPr>
            </a:p>
          </p:txBody>
        </p:sp>
        <p:sp>
          <p:nvSpPr>
            <p:cNvPr id="24601" name="Text Box 18"/>
            <p:cNvSpPr txBox="1">
              <a:spLocks noChangeArrowheads="1"/>
            </p:cNvSpPr>
            <p:nvPr/>
          </p:nvSpPr>
          <p:spPr bwMode="auto">
            <a:xfrm>
              <a:off x="2184" y="3622"/>
              <a:ext cx="11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GB" sz="2000">
                <a:solidFill>
                  <a:srgbClr val="092F60"/>
                </a:solidFill>
              </a:endParaRPr>
            </a:p>
          </p:txBody>
        </p:sp>
        <p:sp>
          <p:nvSpPr>
            <p:cNvPr id="24602" name="Text Box 19"/>
            <p:cNvSpPr txBox="1">
              <a:spLocks noChangeArrowheads="1"/>
            </p:cNvSpPr>
            <p:nvPr/>
          </p:nvSpPr>
          <p:spPr bwMode="auto">
            <a:xfrm>
              <a:off x="3270" y="1107"/>
              <a:ext cx="33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2000">
                  <a:solidFill>
                    <a:srgbClr val="092F60"/>
                  </a:solidFill>
                </a:rPr>
                <a:t>I</a:t>
              </a:r>
              <a:r>
                <a:rPr lang="en-GB" sz="2000">
                  <a:solidFill>
                    <a:srgbClr val="092F60"/>
                  </a:solidFill>
                  <a:latin typeface="Symbol" charset="0"/>
                </a:rPr>
                <a:t>f</a:t>
              </a:r>
              <a:r>
                <a:rPr lang="en-GB" sz="2000">
                  <a:solidFill>
                    <a:srgbClr val="092F60"/>
                  </a:solidFill>
                </a:rPr>
                <a:t>1</a:t>
              </a:r>
            </a:p>
          </p:txBody>
        </p:sp>
        <p:sp>
          <p:nvSpPr>
            <p:cNvPr id="24603" name="Text Box 20"/>
            <p:cNvSpPr txBox="1">
              <a:spLocks noChangeArrowheads="1"/>
            </p:cNvSpPr>
            <p:nvPr/>
          </p:nvSpPr>
          <p:spPr bwMode="auto">
            <a:xfrm>
              <a:off x="3270" y="1325"/>
              <a:ext cx="33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2000">
                  <a:solidFill>
                    <a:srgbClr val="092F60"/>
                  </a:solidFill>
                </a:rPr>
                <a:t>I</a:t>
              </a:r>
              <a:r>
                <a:rPr lang="en-GB" sz="2000">
                  <a:solidFill>
                    <a:srgbClr val="092F60"/>
                  </a:solidFill>
                  <a:latin typeface="Symbol" charset="0"/>
                </a:rPr>
                <a:t>f</a:t>
              </a:r>
              <a:r>
                <a:rPr lang="en-GB" sz="2000">
                  <a:solidFill>
                    <a:srgbClr val="092F60"/>
                  </a:solidFill>
                </a:rPr>
                <a:t>2</a:t>
              </a:r>
            </a:p>
          </p:txBody>
        </p:sp>
        <p:sp>
          <p:nvSpPr>
            <p:cNvPr id="24604" name="Text Box 21"/>
            <p:cNvSpPr txBox="1">
              <a:spLocks noChangeArrowheads="1"/>
            </p:cNvSpPr>
            <p:nvPr/>
          </p:nvSpPr>
          <p:spPr bwMode="auto">
            <a:xfrm>
              <a:off x="3270" y="1543"/>
              <a:ext cx="33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2000">
                  <a:solidFill>
                    <a:srgbClr val="092F60"/>
                  </a:solidFill>
                </a:rPr>
                <a:t>I</a:t>
              </a:r>
              <a:r>
                <a:rPr lang="en-GB" sz="2000">
                  <a:solidFill>
                    <a:srgbClr val="092F60"/>
                  </a:solidFill>
                  <a:latin typeface="Symbol" charset="0"/>
                </a:rPr>
                <a:t>f</a:t>
              </a:r>
              <a:r>
                <a:rPr lang="en-GB" sz="2000">
                  <a:solidFill>
                    <a:srgbClr val="092F60"/>
                  </a:solidFill>
                </a:rPr>
                <a:t>3</a:t>
              </a:r>
            </a:p>
          </p:txBody>
        </p:sp>
      </p:grpSp>
      <p:sp>
        <p:nvSpPr>
          <p:cNvPr id="24589" name="TextBox 50"/>
          <p:cNvSpPr txBox="1">
            <a:spLocks noChangeArrowheads="1"/>
          </p:cNvSpPr>
          <p:nvPr/>
        </p:nvSpPr>
        <p:spPr bwMode="auto">
          <a:xfrm>
            <a:off x="533400" y="4495800"/>
            <a:ext cx="208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rPr>
              <a:t>Regular CCD</a:t>
            </a:r>
          </a:p>
        </p:txBody>
      </p:sp>
      <p:sp>
        <p:nvSpPr>
          <p:cNvPr id="24591" name="TextBox 52"/>
          <p:cNvSpPr txBox="1">
            <a:spLocks noChangeArrowheads="1"/>
          </p:cNvSpPr>
          <p:nvPr/>
        </p:nvSpPr>
        <p:spPr bwMode="auto">
          <a:xfrm rot="-5400000">
            <a:off x="706437" y="3027363"/>
            <a:ext cx="1852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Charge Transfer</a:t>
            </a:r>
          </a:p>
        </p:txBody>
      </p:sp>
      <p:sp>
        <p:nvSpPr>
          <p:cNvPr id="24592" name="TextBox 53"/>
          <p:cNvSpPr txBox="1">
            <a:spLocks noChangeArrowheads="1"/>
          </p:cNvSpPr>
          <p:nvPr/>
        </p:nvSpPr>
        <p:spPr bwMode="auto">
          <a:xfrm>
            <a:off x="609600" y="5638800"/>
            <a:ext cx="1789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Charge transfer</a:t>
            </a:r>
          </a:p>
        </p:txBody>
      </p:sp>
    </p:spTree>
    <p:extLst>
      <p:ext uri="{BB962C8B-B14F-4D97-AF65-F5344CB8AC3E}">
        <p14:creationId xmlns:p14="http://schemas.microsoft.com/office/powerpoint/2010/main" val="87195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smtClean="0"/>
              <a:t>0.5</a:t>
            </a:r>
            <a:endParaRPr lang="en-US" dirty="0"/>
          </a:p>
        </p:txBody>
      </p:sp>
      <p:sp>
        <p:nvSpPr>
          <p:cNvPr id="2" name="Title 1"/>
          <p:cNvSpPr>
            <a:spLocks noGrp="1"/>
          </p:cNvSpPr>
          <p:nvPr>
            <p:ph type="title"/>
          </p:nvPr>
        </p:nvSpPr>
        <p:spPr>
          <a:xfrm>
            <a:off x="278503" y="12700"/>
            <a:ext cx="8560697" cy="1143000"/>
          </a:xfrm>
        </p:spPr>
        <p:txBody>
          <a:bodyPr>
            <a:normAutofit/>
          </a:bodyPr>
          <a:lstStyle/>
          <a:p>
            <a:r>
              <a:rPr lang="en-US" sz="3600" b="1" dirty="0" smtClean="0">
                <a:solidFill>
                  <a:srgbClr val="FFFF00"/>
                </a:solidFill>
              </a:rPr>
              <a:t>Delta doped EMCCD</a:t>
            </a:r>
            <a:endParaRPr lang="en-US" sz="3600" b="1" dirty="0">
              <a:solidFill>
                <a:srgbClr val="FFFF00"/>
              </a:solidFill>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6103" y="2057400"/>
            <a:ext cx="367119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p:cNvPicPr>
            <a:picLocks noChangeAspect="1"/>
          </p:cNvPicPr>
          <p:nvPr/>
        </p:nvPicPr>
        <p:blipFill>
          <a:blip r:embed="rId3">
            <a:extLst>
              <a:ext uri="{28A0092B-C50C-407E-A947-70E740481C1C}">
                <a14:useLocalDpi xmlns:a14="http://schemas.microsoft.com/office/drawing/2010/main" val="0"/>
              </a:ext>
            </a:extLst>
          </a:blip>
          <a:srcRect t="10922" r="20186"/>
          <a:stretch>
            <a:fillRect/>
          </a:stretch>
        </p:blipFill>
        <p:spPr bwMode="auto">
          <a:xfrm>
            <a:off x="3949700" y="1447800"/>
            <a:ext cx="507054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26103" y="4482068"/>
            <a:ext cx="3200365" cy="461665"/>
          </a:xfrm>
          <a:prstGeom prst="rect">
            <a:avLst/>
          </a:prstGeom>
          <a:noFill/>
        </p:spPr>
        <p:txBody>
          <a:bodyPr wrap="none" rtlCol="0">
            <a:spAutoFit/>
          </a:bodyPr>
          <a:lstStyle/>
          <a:p>
            <a:r>
              <a:rPr lang="en-US" sz="2400" dirty="0" smtClean="0">
                <a:solidFill>
                  <a:srgbClr val="FFFFFF"/>
                </a:solidFill>
              </a:rPr>
              <a:t>0.5Kx1k, 13 µm EMCCD</a:t>
            </a:r>
            <a:endParaRPr lang="en-US" sz="2400" dirty="0">
              <a:solidFill>
                <a:srgbClr val="FFFFFF"/>
              </a:solidFill>
            </a:endParaRPr>
          </a:p>
        </p:txBody>
      </p:sp>
      <p:sp>
        <p:nvSpPr>
          <p:cNvPr id="8" name="TextBox 7"/>
          <p:cNvSpPr txBox="1"/>
          <p:nvPr/>
        </p:nvSpPr>
        <p:spPr>
          <a:xfrm>
            <a:off x="3609185" y="965200"/>
            <a:ext cx="5660524" cy="461665"/>
          </a:xfrm>
          <a:prstGeom prst="rect">
            <a:avLst/>
          </a:prstGeom>
          <a:noFill/>
        </p:spPr>
        <p:txBody>
          <a:bodyPr wrap="none" rtlCol="0">
            <a:spAutoFit/>
          </a:bodyPr>
          <a:lstStyle/>
          <a:p>
            <a:r>
              <a:rPr lang="en-US" sz="2400" b="1" dirty="0" smtClean="0">
                <a:solidFill>
                  <a:srgbClr val="FFFFFF"/>
                </a:solidFill>
              </a:rPr>
              <a:t>Quantum Efficiency of Delta doped EMCCD</a:t>
            </a:r>
            <a:endParaRPr lang="en-US" sz="2400" b="1" dirty="0">
              <a:solidFill>
                <a:srgbClr val="FFFFFF"/>
              </a:solidFill>
            </a:endParaRPr>
          </a:p>
        </p:txBody>
      </p:sp>
      <p:sp>
        <p:nvSpPr>
          <p:cNvPr id="10" name="Text Box 7"/>
          <p:cNvSpPr txBox="1">
            <a:spLocks noChangeArrowheads="1"/>
          </p:cNvSpPr>
          <p:nvPr/>
        </p:nvSpPr>
        <p:spPr bwMode="auto">
          <a:xfrm>
            <a:off x="617169" y="5479523"/>
            <a:ext cx="71890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smtClean="0">
                <a:solidFill>
                  <a:schemeClr val="bg1"/>
                </a:solidFill>
                <a:latin typeface="Calibri" charset="0"/>
              </a:rPr>
              <a:t>Delta doped Electron Multiplied CCD (EMCCD) for solid state photon counting spectroscopy</a:t>
            </a:r>
            <a:endParaRPr lang="en-US" dirty="0">
              <a:solidFill>
                <a:schemeClr val="bg1"/>
              </a:solidFill>
              <a:latin typeface="Calibri" charset="0"/>
            </a:endParaRPr>
          </a:p>
        </p:txBody>
      </p:sp>
    </p:spTree>
    <p:extLst>
      <p:ext uri="{BB962C8B-B14F-4D97-AF65-F5344CB8AC3E}">
        <p14:creationId xmlns:p14="http://schemas.microsoft.com/office/powerpoint/2010/main" val="1023828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FFFF00"/>
                </a:solidFill>
                <a:latin typeface="Times" charset="0"/>
                <a:ea typeface="ＭＳ Ｐゴシック" charset="0"/>
                <a:cs typeface="ＭＳ Ｐゴシック" charset="0"/>
              </a:rPr>
              <a:t>Achieved by Atomic Control </a:t>
            </a:r>
            <a:br>
              <a:rPr lang="en-US" dirty="0">
                <a:solidFill>
                  <a:srgbClr val="FFFF00"/>
                </a:solidFill>
                <a:latin typeface="Times" charset="0"/>
                <a:ea typeface="ＭＳ Ｐゴシック" charset="0"/>
                <a:cs typeface="ＭＳ Ｐゴシック" charset="0"/>
              </a:rPr>
            </a:br>
            <a:r>
              <a:rPr lang="en-US" dirty="0">
                <a:solidFill>
                  <a:srgbClr val="FFFF00"/>
                </a:solidFill>
                <a:latin typeface="Times" charset="0"/>
                <a:ea typeface="ＭＳ Ｐゴシック" charset="0"/>
                <a:cs typeface="ＭＳ Ｐゴシック" charset="0"/>
              </a:rPr>
              <a:t>at the surfaces and interfaces with</a:t>
            </a:r>
            <a:br>
              <a:rPr lang="en-US" dirty="0">
                <a:solidFill>
                  <a:srgbClr val="FFFF00"/>
                </a:solidFill>
                <a:latin typeface="Times" charset="0"/>
                <a:ea typeface="ＭＳ Ｐゴシック" charset="0"/>
                <a:cs typeface="ＭＳ Ｐゴシック" charset="0"/>
              </a:rPr>
            </a:br>
            <a:r>
              <a:rPr lang="en-US" dirty="0">
                <a:solidFill>
                  <a:srgbClr val="FFFF00"/>
                </a:solidFill>
                <a:latin typeface="Times" charset="0"/>
                <a:ea typeface="ＭＳ Ｐゴシック" charset="0"/>
                <a:cs typeface="ＭＳ Ｐゴシック" charset="0"/>
              </a:rPr>
              <a:t>Delta-doping and  ALD  Antireflection </a:t>
            </a:r>
            <a:r>
              <a:rPr lang="en-US" dirty="0" smtClean="0">
                <a:solidFill>
                  <a:srgbClr val="FFFF00"/>
                </a:solidFill>
                <a:latin typeface="Times" charset="0"/>
                <a:ea typeface="ＭＳ Ｐゴシック" charset="0"/>
                <a:cs typeface="ＭＳ Ｐゴシック" charset="0"/>
              </a:rPr>
              <a:t>Coating</a:t>
            </a:r>
            <a:endParaRPr lang="en-US" dirty="0"/>
          </a:p>
        </p:txBody>
      </p:sp>
      <p:sp>
        <p:nvSpPr>
          <p:cNvPr id="30723" name="Title 1"/>
          <p:cNvSpPr>
            <a:spLocks noGrp="1"/>
          </p:cNvSpPr>
          <p:nvPr>
            <p:ph type="title"/>
          </p:nvPr>
        </p:nvSpPr>
        <p:spPr>
          <a:xfrm>
            <a:off x="0" y="-254000"/>
            <a:ext cx="9144000" cy="1143000"/>
          </a:xfrm>
        </p:spPr>
        <p:txBody>
          <a:bodyPr>
            <a:normAutofit/>
          </a:bodyPr>
          <a:lstStyle/>
          <a:p>
            <a:r>
              <a:rPr lang="en-US" sz="3200" dirty="0" smtClean="0">
                <a:solidFill>
                  <a:srgbClr val="FFFF00"/>
                </a:solidFill>
                <a:latin typeface="Times" charset="0"/>
                <a:ea typeface="ＭＳ Ｐゴシック" charset="0"/>
                <a:cs typeface="ＭＳ Ｐゴシック" charset="0"/>
              </a:rPr>
              <a:t>&gt; 50% Quantum Efficiency Achieved in UV</a:t>
            </a:r>
            <a:endParaRPr lang="en-US" sz="3200" dirty="0">
              <a:solidFill>
                <a:srgbClr val="FFFF00"/>
              </a:solidFill>
              <a:latin typeface="Times" charset="0"/>
              <a:ea typeface="ＭＳ Ｐゴシック" charset="0"/>
              <a:cs typeface="ＭＳ Ｐゴシック" charset="0"/>
            </a:endParaRPr>
          </a:p>
        </p:txBody>
      </p:sp>
      <p:grpSp>
        <p:nvGrpSpPr>
          <p:cNvPr id="5" name="Group 4"/>
          <p:cNvGrpSpPr/>
          <p:nvPr/>
        </p:nvGrpSpPr>
        <p:grpSpPr>
          <a:xfrm>
            <a:off x="1913466" y="889000"/>
            <a:ext cx="5486400" cy="4492395"/>
            <a:chOff x="4368804" y="2803849"/>
            <a:chExt cx="5486400" cy="4492395"/>
          </a:xfrm>
        </p:grpSpPr>
        <p:sp>
          <p:nvSpPr>
            <p:cNvPr id="30722" name="Rounded Rectangle 1"/>
            <p:cNvSpPr>
              <a:spLocks noChangeArrowheads="1"/>
            </p:cNvSpPr>
            <p:nvPr/>
          </p:nvSpPr>
          <p:spPr bwMode="auto">
            <a:xfrm>
              <a:off x="4368804" y="2803849"/>
              <a:ext cx="5486400" cy="4460864"/>
            </a:xfrm>
            <a:prstGeom prst="roundRect">
              <a:avLst>
                <a:gd name="adj" fmla="val 16667"/>
              </a:avLst>
            </a:prstGeom>
            <a:solidFill>
              <a:srgbClr val="FFFFFF"/>
            </a:solidFill>
            <a:ln w="9525">
              <a:solidFill>
                <a:srgbClr val="FFFFFF"/>
              </a:solidFill>
              <a:round/>
              <a:headEnd/>
              <a:tailEnd/>
            </a:ln>
          </p:spPr>
          <p:txBody>
            <a:bodyPr/>
            <a:lstStyle/>
            <a:p>
              <a:endParaRPr lang="en-US"/>
            </a:p>
          </p:txBody>
        </p:sp>
        <p:pic>
          <p:nvPicPr>
            <p:cNvPr id="3072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68804" y="2979221"/>
              <a:ext cx="5486400" cy="4317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20" name="TextBox 30719"/>
          <p:cNvSpPr txBox="1"/>
          <p:nvPr/>
        </p:nvSpPr>
        <p:spPr>
          <a:xfrm>
            <a:off x="266701" y="5521336"/>
            <a:ext cx="8877299" cy="1200328"/>
          </a:xfrm>
          <a:prstGeom prst="rect">
            <a:avLst/>
          </a:prstGeom>
          <a:noFill/>
        </p:spPr>
        <p:txBody>
          <a:bodyPr wrap="square" rtlCol="0">
            <a:spAutoFit/>
          </a:bodyPr>
          <a:lstStyle/>
          <a:p>
            <a:r>
              <a:rPr lang="en-US" sz="2400" dirty="0" smtClean="0">
                <a:solidFill>
                  <a:srgbClr val="FFFF00"/>
                </a:solidFill>
              </a:rPr>
              <a:t>Delta doping &amp; Atomic Layer Deposition o f standard CCDs &amp; EMCCDs</a:t>
            </a:r>
          </a:p>
          <a:p>
            <a:endParaRPr lang="en-US" sz="2400" dirty="0">
              <a:solidFill>
                <a:srgbClr val="FFFF00"/>
              </a:solidFill>
            </a:endParaRPr>
          </a:p>
          <a:p>
            <a:r>
              <a:rPr lang="en-US" sz="2400" i="1" dirty="0" smtClean="0">
                <a:solidFill>
                  <a:srgbClr val="FFFF00"/>
                </a:solidFill>
              </a:rPr>
              <a:t>Nikzad, et al. Applied Optics, 2012</a:t>
            </a:r>
            <a:endParaRPr lang="en-US" sz="2400" i="1" dirty="0">
              <a:solidFill>
                <a:srgbClr val="FFFF00"/>
              </a:solidFill>
            </a:endParaRPr>
          </a:p>
        </p:txBody>
      </p:sp>
    </p:spTree>
    <p:extLst>
      <p:ext uri="{BB962C8B-B14F-4D97-AF65-F5344CB8AC3E}">
        <p14:creationId xmlns:p14="http://schemas.microsoft.com/office/powerpoint/2010/main" val="3136059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600">
              <a:solidFill>
                <a:srgbClr val="FFFFFF"/>
              </a:solidFill>
              <a:latin typeface="Times"/>
            </a:endParaRPr>
          </a:p>
        </p:txBody>
      </p:sp>
      <p:sp>
        <p:nvSpPr>
          <p:cNvPr id="33794" name="Title 1"/>
          <p:cNvSpPr>
            <a:spLocks noGrp="1"/>
          </p:cNvSpPr>
          <p:nvPr>
            <p:ph type="title"/>
          </p:nvPr>
        </p:nvSpPr>
        <p:spPr>
          <a:xfrm>
            <a:off x="0" y="0"/>
            <a:ext cx="9023350" cy="762000"/>
          </a:xfrm>
        </p:spPr>
        <p:txBody>
          <a:bodyPr/>
          <a:lstStyle/>
          <a:p>
            <a:r>
              <a:rPr lang="en-US" b="1" dirty="0">
                <a:solidFill>
                  <a:srgbClr val="FFFF00"/>
                </a:solidFill>
                <a:latin typeface="Times" charset="0"/>
                <a:ea typeface="ＭＳ Ｐゴシック" charset="0"/>
                <a:cs typeface="ＭＳ Ｐゴシック" charset="0"/>
              </a:rPr>
              <a:t>Wafer-Scale </a:t>
            </a:r>
            <a:r>
              <a:rPr lang="en-US" b="1" dirty="0" smtClean="0">
                <a:solidFill>
                  <a:srgbClr val="FFFF00"/>
                </a:solidFill>
                <a:latin typeface="Times" charset="0"/>
                <a:ea typeface="ＭＳ Ｐゴシック" charset="0"/>
                <a:cs typeface="ＭＳ Ｐゴシック" charset="0"/>
              </a:rPr>
              <a:t>Processes</a:t>
            </a:r>
            <a:endParaRPr lang="en-US" b="1" dirty="0">
              <a:solidFill>
                <a:srgbClr val="FFFF00"/>
              </a:solidFill>
              <a:latin typeface="Times" charset="0"/>
              <a:ea typeface="ＭＳ Ｐゴシック" charset="0"/>
              <a:cs typeface="ＭＳ Ｐゴシック" charset="0"/>
            </a:endParaRPr>
          </a:p>
        </p:txBody>
      </p:sp>
      <p:sp>
        <p:nvSpPr>
          <p:cNvPr id="3379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charset="0"/>
                <a:ea typeface="ＭＳ Ｐゴシック" charset="0"/>
                <a:cs typeface="ＭＳ Ｐゴシック" charset="0"/>
              </a:defRPr>
            </a:lvl1pPr>
            <a:lvl2pPr marL="742950" indent="-285750">
              <a:defRPr sz="1600">
                <a:solidFill>
                  <a:schemeClr val="tx1"/>
                </a:solidFill>
                <a:latin typeface="Times" charset="0"/>
                <a:ea typeface="ＭＳ Ｐゴシック" charset="0"/>
              </a:defRPr>
            </a:lvl2pPr>
            <a:lvl3pPr marL="1143000" indent="-228600">
              <a:defRPr sz="1600">
                <a:solidFill>
                  <a:schemeClr val="tx1"/>
                </a:solidFill>
                <a:latin typeface="Times" charset="0"/>
                <a:ea typeface="ＭＳ Ｐゴシック" charset="0"/>
              </a:defRPr>
            </a:lvl3pPr>
            <a:lvl4pPr marL="1600200" indent="-228600">
              <a:defRPr sz="1600">
                <a:solidFill>
                  <a:schemeClr val="tx1"/>
                </a:solidFill>
                <a:latin typeface="Times" charset="0"/>
                <a:ea typeface="ＭＳ Ｐゴシック" charset="0"/>
              </a:defRPr>
            </a:lvl4pPr>
            <a:lvl5pPr marL="2057400" indent="-228600">
              <a:defRPr sz="1600">
                <a:solidFill>
                  <a:schemeClr val="tx1"/>
                </a:solidFill>
                <a:latin typeface="Times" charset="0"/>
                <a:ea typeface="ＭＳ Ｐゴシック" charset="0"/>
              </a:defRPr>
            </a:lvl5pPr>
            <a:lvl6pPr marL="2514600" indent="-228600" eaLnBrk="0" fontAlgn="base" hangingPunct="0">
              <a:spcBef>
                <a:spcPct val="0"/>
              </a:spcBef>
              <a:spcAft>
                <a:spcPct val="0"/>
              </a:spcAft>
              <a:defRPr sz="1600">
                <a:solidFill>
                  <a:schemeClr val="tx1"/>
                </a:solidFill>
                <a:latin typeface="Times" charset="0"/>
                <a:ea typeface="ＭＳ Ｐゴシック" charset="0"/>
              </a:defRPr>
            </a:lvl6pPr>
            <a:lvl7pPr marL="2971800" indent="-228600" eaLnBrk="0" fontAlgn="base" hangingPunct="0">
              <a:spcBef>
                <a:spcPct val="0"/>
              </a:spcBef>
              <a:spcAft>
                <a:spcPct val="0"/>
              </a:spcAft>
              <a:defRPr sz="1600">
                <a:solidFill>
                  <a:schemeClr val="tx1"/>
                </a:solidFill>
                <a:latin typeface="Times" charset="0"/>
                <a:ea typeface="ＭＳ Ｐゴシック" charset="0"/>
              </a:defRPr>
            </a:lvl7pPr>
            <a:lvl8pPr marL="3429000" indent="-228600" eaLnBrk="0" fontAlgn="base" hangingPunct="0">
              <a:spcBef>
                <a:spcPct val="0"/>
              </a:spcBef>
              <a:spcAft>
                <a:spcPct val="0"/>
              </a:spcAft>
              <a:defRPr sz="1600">
                <a:solidFill>
                  <a:schemeClr val="tx1"/>
                </a:solidFill>
                <a:latin typeface="Times" charset="0"/>
                <a:ea typeface="ＭＳ Ｐゴシック" charset="0"/>
              </a:defRPr>
            </a:lvl8pPr>
            <a:lvl9pPr marL="3886200" indent="-228600" eaLnBrk="0" fontAlgn="base" hangingPunct="0">
              <a:spcBef>
                <a:spcPct val="0"/>
              </a:spcBef>
              <a:spcAft>
                <a:spcPct val="0"/>
              </a:spcAft>
              <a:defRPr sz="1600">
                <a:solidFill>
                  <a:schemeClr val="tx1"/>
                </a:solidFill>
                <a:latin typeface="Times" charset="0"/>
                <a:ea typeface="ＭＳ Ｐゴシック" charset="0"/>
              </a:defRPr>
            </a:lvl9pPr>
          </a:lstStyle>
          <a:p>
            <a:fld id="{02875F71-B57B-344F-900E-B33220F04E61}" type="slidenum">
              <a:rPr lang="en-US" sz="1400">
                <a:solidFill>
                  <a:srgbClr val="000000"/>
                </a:solidFill>
              </a:rPr>
              <a:pPr/>
              <a:t>15</a:t>
            </a:fld>
            <a:endParaRPr lang="en-US" sz="1400">
              <a:solidFill>
                <a:srgbClr val="000000"/>
              </a:solidFill>
            </a:endParaRPr>
          </a:p>
        </p:txBody>
      </p:sp>
      <p:pic>
        <p:nvPicPr>
          <p:cNvPr id="7" name="Picture 8" descr="DSC00166l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3638"/>
            <a:ext cx="4354513"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3797" name="Picture 5" descr="E2V_CCD97_Wafer8_afterSTS.JPG"/>
          <p:cNvPicPr>
            <a:picLocks noChangeAspect="1"/>
          </p:cNvPicPr>
          <p:nvPr/>
        </p:nvPicPr>
        <p:blipFill>
          <a:blip r:embed="rId3">
            <a:extLst>
              <a:ext uri="{28A0092B-C50C-407E-A947-70E740481C1C}">
                <a14:useLocalDpi xmlns:a14="http://schemas.microsoft.com/office/drawing/2010/main" val="0"/>
              </a:ext>
            </a:extLst>
          </a:blip>
          <a:srcRect l="2505" r="7014" b="5788"/>
          <a:stretch>
            <a:fillRect/>
          </a:stretch>
        </p:blipFill>
        <p:spPr bwMode="auto">
          <a:xfrm>
            <a:off x="4416425" y="1595438"/>
            <a:ext cx="4727575"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2" descr="C:\Keep\MDL\Istos\Bonding\Wafer 8\IMG_0078.JPG"/>
          <p:cNvPicPr>
            <a:picLocks noChangeAspect="1" noChangeArrowheads="1"/>
          </p:cNvPicPr>
          <p:nvPr/>
        </p:nvPicPr>
        <p:blipFill>
          <a:blip r:embed="rId4">
            <a:extLst>
              <a:ext uri="{28A0092B-C50C-407E-A947-70E740481C1C}">
                <a14:useLocalDpi xmlns:a14="http://schemas.microsoft.com/office/drawing/2010/main" val="0"/>
              </a:ext>
            </a:extLst>
          </a:blip>
          <a:srcRect l="4443" t="5916" r="10001"/>
          <a:stretch>
            <a:fillRect/>
          </a:stretch>
        </p:blipFill>
        <p:spPr bwMode="auto">
          <a:xfrm>
            <a:off x="1955800" y="4927600"/>
            <a:ext cx="19558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16" descr="DD_L3CCD_pkgd_firs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0700" y="5092700"/>
            <a:ext cx="9144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5938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rcRect/>
          <a:stretch>
            <a:fillRect/>
          </a:stretch>
        </p:blipFill>
        <p:spPr bwMode="auto">
          <a:xfrm>
            <a:off x="93133" y="1636283"/>
            <a:ext cx="5486400" cy="4906362"/>
          </a:xfrm>
          <a:prstGeom prst="rect">
            <a:avLst/>
          </a:prstGeom>
          <a:noFill/>
          <a:ln w="9525">
            <a:noFill/>
            <a:miter lim="800000"/>
            <a:headEnd/>
            <a:tailEnd/>
          </a:ln>
        </p:spPr>
      </p:pic>
      <p:pic>
        <p:nvPicPr>
          <p:cNvPr id="8" name="Picture 7"/>
          <p:cNvPicPr>
            <a:picLocks noChangeAspect="1"/>
          </p:cNvPicPr>
          <p:nvPr/>
        </p:nvPicPr>
        <p:blipFill>
          <a:blip r:embed="rId3"/>
          <a:srcRect/>
          <a:stretch>
            <a:fillRect/>
          </a:stretch>
        </p:blipFill>
        <p:spPr bwMode="auto">
          <a:xfrm>
            <a:off x="5926667" y="1569749"/>
            <a:ext cx="2743200" cy="2502782"/>
          </a:xfrm>
          <a:prstGeom prst="rect">
            <a:avLst/>
          </a:prstGeom>
          <a:noFill/>
          <a:ln w="9525">
            <a:noFill/>
            <a:miter lim="800000"/>
            <a:headEnd/>
            <a:tailEnd/>
          </a:ln>
        </p:spPr>
      </p:pic>
      <p:sp>
        <p:nvSpPr>
          <p:cNvPr id="16" name="TextBox 15"/>
          <p:cNvSpPr txBox="1"/>
          <p:nvPr/>
        </p:nvSpPr>
        <p:spPr>
          <a:xfrm>
            <a:off x="7802736" y="4560450"/>
            <a:ext cx="1261884" cy="369332"/>
          </a:xfrm>
          <a:prstGeom prst="rect">
            <a:avLst/>
          </a:prstGeom>
          <a:noFill/>
        </p:spPr>
        <p:txBody>
          <a:bodyPr wrap="none" rtlCol="0">
            <a:spAutoFit/>
          </a:bodyPr>
          <a:lstStyle/>
          <a:p>
            <a:r>
              <a:rPr lang="en-US" dirty="0" smtClean="0"/>
              <a:t>First results</a:t>
            </a:r>
            <a:endParaRPr lang="en-US" dirty="0"/>
          </a:p>
        </p:txBody>
      </p:sp>
      <p:sp>
        <p:nvSpPr>
          <p:cNvPr id="30" name="TextBox 29"/>
          <p:cNvSpPr txBox="1"/>
          <p:nvPr/>
        </p:nvSpPr>
        <p:spPr>
          <a:xfrm>
            <a:off x="5520275" y="4072531"/>
            <a:ext cx="3682994" cy="2554545"/>
          </a:xfrm>
          <a:prstGeom prst="rect">
            <a:avLst/>
          </a:prstGeom>
          <a:noFill/>
        </p:spPr>
        <p:txBody>
          <a:bodyPr wrap="square">
            <a:spAutoFit/>
          </a:bodyPr>
          <a:lstStyle/>
          <a:p>
            <a:pPr>
              <a:defRPr/>
            </a:pPr>
            <a:r>
              <a:rPr lang="en-US" sz="2000" b="1" dirty="0">
                <a:solidFill>
                  <a:srgbClr val="FFFFFF"/>
                </a:solidFill>
              </a:rPr>
              <a:t>High </a:t>
            </a:r>
            <a:r>
              <a:rPr lang="en-US" sz="2000" b="1" dirty="0" smtClean="0">
                <a:solidFill>
                  <a:srgbClr val="FFFFFF"/>
                </a:solidFill>
              </a:rPr>
              <a:t>throughput</a:t>
            </a:r>
            <a:r>
              <a:rPr lang="en-US" sz="2000" b="1" dirty="0">
                <a:solidFill>
                  <a:srgbClr val="FFFFFF"/>
                </a:solidFill>
              </a:rPr>
              <a:t>, </a:t>
            </a:r>
            <a:r>
              <a:rPr lang="en-US" sz="2000" b="1" dirty="0" smtClean="0">
                <a:solidFill>
                  <a:srgbClr val="FFFFFF"/>
                </a:solidFill>
              </a:rPr>
              <a:t>high yield processing </a:t>
            </a:r>
            <a:r>
              <a:rPr lang="en-US" sz="2000" b="1" dirty="0">
                <a:solidFill>
                  <a:srgbClr val="FFFFFF"/>
                </a:solidFill>
              </a:rPr>
              <a:t>of </a:t>
            </a:r>
            <a:r>
              <a:rPr lang="en-US" sz="2000" b="1" dirty="0" smtClean="0">
                <a:solidFill>
                  <a:srgbClr val="FFFFFF"/>
                </a:solidFill>
              </a:rPr>
              <a:t>high performance detectors</a:t>
            </a:r>
          </a:p>
          <a:p>
            <a:pPr>
              <a:defRPr/>
            </a:pPr>
            <a:endParaRPr lang="en-US" sz="2000" b="1" dirty="0">
              <a:solidFill>
                <a:srgbClr val="FFFFFF"/>
              </a:solidFill>
            </a:endParaRPr>
          </a:p>
          <a:p>
            <a:pPr>
              <a:defRPr/>
            </a:pPr>
            <a:r>
              <a:rPr lang="en-US" sz="2000" b="1" dirty="0" smtClean="0">
                <a:solidFill>
                  <a:srgbClr val="FFFFFF"/>
                </a:solidFill>
              </a:rPr>
              <a:t>Delta </a:t>
            </a:r>
            <a:r>
              <a:rPr lang="en-US" sz="2000" b="1" dirty="0">
                <a:solidFill>
                  <a:srgbClr val="FFFFFF"/>
                </a:solidFill>
              </a:rPr>
              <a:t>doping up to 8-inch diameter wafers</a:t>
            </a:r>
          </a:p>
          <a:p>
            <a:pPr marL="685800">
              <a:defRPr/>
            </a:pPr>
            <a:endParaRPr lang="en-US" sz="2000" b="1" dirty="0">
              <a:solidFill>
                <a:srgbClr val="FFFFFF"/>
              </a:solidFill>
            </a:endParaRPr>
          </a:p>
          <a:p>
            <a:pPr>
              <a:defRPr/>
            </a:pPr>
            <a:r>
              <a:rPr lang="en-US" sz="2000" b="1" dirty="0">
                <a:solidFill>
                  <a:srgbClr val="FFFFFF"/>
                </a:solidFill>
              </a:rPr>
              <a:t>Batch processing multiple </a:t>
            </a:r>
            <a:r>
              <a:rPr lang="en-US" sz="2000" b="1" dirty="0" smtClean="0">
                <a:solidFill>
                  <a:srgbClr val="FFFFFF"/>
                </a:solidFill>
              </a:rPr>
              <a:t>wafers</a:t>
            </a:r>
            <a:endParaRPr lang="en-US" sz="2000" b="1" dirty="0">
              <a:solidFill>
                <a:srgbClr val="FFFFFF"/>
              </a:solidFill>
            </a:endParaRPr>
          </a:p>
        </p:txBody>
      </p:sp>
      <p:sp>
        <p:nvSpPr>
          <p:cNvPr id="31" name="Title 1"/>
          <p:cNvSpPr txBox="1">
            <a:spLocks/>
          </p:cNvSpPr>
          <p:nvPr/>
        </p:nvSpPr>
        <p:spPr>
          <a:xfrm>
            <a:off x="-101600" y="45498"/>
            <a:ext cx="94234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FFFFFF"/>
                </a:solidFill>
              </a:rPr>
              <a:t>8-inch Wafer Silicon Molecular Beam Epitaxy (MBE)</a:t>
            </a:r>
            <a:endParaRPr lang="en-US" sz="3200" b="1" dirty="0">
              <a:solidFill>
                <a:srgbClr val="FFFFFF"/>
              </a:solidFill>
            </a:endParaRPr>
          </a:p>
        </p:txBody>
      </p:sp>
    </p:spTree>
    <p:extLst>
      <p:ext uri="{BB962C8B-B14F-4D97-AF65-F5344CB8AC3E}">
        <p14:creationId xmlns:p14="http://schemas.microsoft.com/office/powerpoint/2010/main" val="3880630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DSC00166low"/>
          <p:cNvPicPr>
            <a:picLocks noChangeAspect="1" noChangeArrowheads="1"/>
          </p:cNvPicPr>
          <p:nvPr/>
        </p:nvPicPr>
        <p:blipFill rotWithShape="1">
          <a:blip r:embed="rId2">
            <a:extLst>
              <a:ext uri="{28A0092B-C50C-407E-A947-70E740481C1C}">
                <a14:useLocalDpi xmlns:a14="http://schemas.microsoft.com/office/drawing/2010/main" val="0"/>
              </a:ext>
            </a:extLst>
          </a:blip>
          <a:srcRect l="7561" t="6599" b="6373"/>
          <a:stretch/>
        </p:blipFill>
        <p:spPr bwMode="auto">
          <a:xfrm>
            <a:off x="2974428" y="1731134"/>
            <a:ext cx="2770621" cy="2054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 name="Picture 9" descr="IMG_085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370" y="1248785"/>
            <a:ext cx="2607030" cy="2053036"/>
          </a:xfrm>
          <a:prstGeom prst="rect">
            <a:avLst/>
          </a:prstGeom>
        </p:spPr>
      </p:pic>
      <p:sp>
        <p:nvSpPr>
          <p:cNvPr id="11" name="TextBox 10"/>
          <p:cNvSpPr txBox="1"/>
          <p:nvPr/>
        </p:nvSpPr>
        <p:spPr>
          <a:xfrm>
            <a:off x="2819400" y="1248785"/>
            <a:ext cx="1864613" cy="369332"/>
          </a:xfrm>
          <a:prstGeom prst="rect">
            <a:avLst/>
          </a:prstGeom>
          <a:noFill/>
        </p:spPr>
        <p:txBody>
          <a:bodyPr wrap="none" rtlCol="0">
            <a:spAutoFit/>
          </a:bodyPr>
          <a:lstStyle/>
          <a:p>
            <a:pPr defTabSz="914400" fontAlgn="base">
              <a:spcBef>
                <a:spcPct val="0"/>
              </a:spcBef>
              <a:spcAft>
                <a:spcPct val="0"/>
              </a:spcAft>
            </a:pPr>
            <a:r>
              <a:rPr lang="en-US" dirty="0">
                <a:solidFill>
                  <a:prstClr val="black"/>
                </a:solidFill>
                <a:latin typeface="Arial" pitchFamily="34" charset="0"/>
              </a:rPr>
              <a:t>e</a:t>
            </a:r>
            <a:r>
              <a:rPr lang="en-US" dirty="0" smtClean="0">
                <a:solidFill>
                  <a:prstClr val="black"/>
                </a:solidFill>
                <a:latin typeface="Arial" pitchFamily="34" charset="0"/>
              </a:rPr>
              <a:t>2v CCD97 wafer</a:t>
            </a:r>
            <a:endParaRPr lang="en-US" dirty="0">
              <a:solidFill>
                <a:prstClr val="black"/>
              </a:solidFill>
              <a:latin typeface="Arial" pitchFamily="34" charset="0"/>
            </a:endParaRPr>
          </a:p>
        </p:txBody>
      </p:sp>
      <p:sp>
        <p:nvSpPr>
          <p:cNvPr id="12" name="TextBox 11"/>
          <p:cNvSpPr txBox="1"/>
          <p:nvPr/>
        </p:nvSpPr>
        <p:spPr>
          <a:xfrm>
            <a:off x="6058991" y="1121141"/>
            <a:ext cx="2954636" cy="2585323"/>
          </a:xfrm>
          <a:prstGeom prst="rect">
            <a:avLst/>
          </a:prstGeom>
          <a:noFill/>
        </p:spPr>
        <p:txBody>
          <a:bodyPr wrap="square" rtlCol="0">
            <a:spAutoFit/>
          </a:bodyPr>
          <a:lstStyle/>
          <a:p>
            <a:pPr defTabSz="914400" fontAlgn="base">
              <a:spcBef>
                <a:spcPct val="0"/>
              </a:spcBef>
              <a:spcAft>
                <a:spcPct val="0"/>
              </a:spcAft>
            </a:pPr>
            <a:r>
              <a:rPr lang="en-US" b="1" dirty="0" smtClean="0">
                <a:solidFill>
                  <a:prstClr val="black"/>
                </a:solidFill>
                <a:latin typeface="Arial" pitchFamily="34" charset="0"/>
              </a:rPr>
              <a:t>Process steps…</a:t>
            </a:r>
          </a:p>
          <a:p>
            <a:pPr marL="228600" indent="-228600" defTabSz="914400" fontAlgn="base">
              <a:spcBef>
                <a:spcPct val="0"/>
              </a:spcBef>
              <a:spcAft>
                <a:spcPct val="0"/>
              </a:spcAft>
              <a:buFont typeface="Arial" pitchFamily="34" charset="0"/>
              <a:buChar char="•"/>
            </a:pPr>
            <a:r>
              <a:rPr lang="en-US" dirty="0" smtClean="0">
                <a:solidFill>
                  <a:srgbClr val="0000FF"/>
                </a:solidFill>
                <a:latin typeface="Arial" pitchFamily="34" charset="0"/>
              </a:rPr>
              <a:t>Wafer-wafer bonding</a:t>
            </a:r>
          </a:p>
          <a:p>
            <a:pPr marL="228600" indent="-228600" defTabSz="914400" fontAlgn="base">
              <a:spcBef>
                <a:spcPct val="0"/>
              </a:spcBef>
              <a:spcAft>
                <a:spcPct val="0"/>
              </a:spcAft>
              <a:buFont typeface="Arial" pitchFamily="34" charset="0"/>
              <a:buChar char="•"/>
            </a:pPr>
            <a:r>
              <a:rPr lang="en-US" dirty="0" smtClean="0">
                <a:solidFill>
                  <a:srgbClr val="0000FF"/>
                </a:solidFill>
                <a:latin typeface="Arial" pitchFamily="34" charset="0"/>
              </a:rPr>
              <a:t>Thinning</a:t>
            </a:r>
          </a:p>
          <a:p>
            <a:pPr marL="228600" indent="-228600" defTabSz="914400" fontAlgn="base">
              <a:spcBef>
                <a:spcPct val="0"/>
              </a:spcBef>
              <a:spcAft>
                <a:spcPct val="0"/>
              </a:spcAft>
              <a:buFont typeface="Arial" pitchFamily="34" charset="0"/>
              <a:buChar char="•"/>
            </a:pPr>
            <a:r>
              <a:rPr lang="en-US" dirty="0" smtClean="0">
                <a:solidFill>
                  <a:srgbClr val="0000FF"/>
                </a:solidFill>
                <a:latin typeface="Arial" pitchFamily="34" charset="0"/>
              </a:rPr>
              <a:t>MBE growth</a:t>
            </a:r>
          </a:p>
          <a:p>
            <a:pPr marL="228600" indent="-228600" defTabSz="914400" fontAlgn="base">
              <a:spcBef>
                <a:spcPct val="0"/>
              </a:spcBef>
              <a:spcAft>
                <a:spcPct val="0"/>
              </a:spcAft>
              <a:buFont typeface="Arial" pitchFamily="34" charset="0"/>
              <a:buChar char="•"/>
            </a:pPr>
            <a:r>
              <a:rPr lang="en-US" dirty="0" smtClean="0">
                <a:solidFill>
                  <a:srgbClr val="0000FF"/>
                </a:solidFill>
                <a:latin typeface="Arial" pitchFamily="34" charset="0"/>
              </a:rPr>
              <a:t>ALD coating</a:t>
            </a:r>
          </a:p>
          <a:p>
            <a:pPr marL="228600" indent="-228600" defTabSz="914400" fontAlgn="base">
              <a:spcBef>
                <a:spcPct val="0"/>
              </a:spcBef>
              <a:spcAft>
                <a:spcPct val="0"/>
              </a:spcAft>
              <a:buFont typeface="Arial" pitchFamily="34" charset="0"/>
              <a:buChar char="•"/>
            </a:pPr>
            <a:r>
              <a:rPr lang="en-US" dirty="0" smtClean="0">
                <a:solidFill>
                  <a:srgbClr val="0000FF"/>
                </a:solidFill>
                <a:latin typeface="Arial" pitchFamily="34" charset="0"/>
              </a:rPr>
              <a:t>Patterning</a:t>
            </a:r>
          </a:p>
          <a:p>
            <a:pPr marL="228600" indent="-228600" defTabSz="914400" fontAlgn="base">
              <a:spcBef>
                <a:spcPct val="0"/>
              </a:spcBef>
              <a:spcAft>
                <a:spcPct val="0"/>
              </a:spcAft>
              <a:buFont typeface="Arial" pitchFamily="34" charset="0"/>
              <a:buChar char="•"/>
            </a:pPr>
            <a:r>
              <a:rPr lang="en-US" dirty="0" smtClean="0">
                <a:solidFill>
                  <a:srgbClr val="0000FF"/>
                </a:solidFill>
                <a:latin typeface="Arial" pitchFamily="34" charset="0"/>
              </a:rPr>
              <a:t>Etching</a:t>
            </a:r>
          </a:p>
          <a:p>
            <a:pPr marL="228600" indent="-228600" defTabSz="914400" fontAlgn="base">
              <a:spcBef>
                <a:spcPct val="0"/>
              </a:spcBef>
              <a:spcAft>
                <a:spcPct val="0"/>
              </a:spcAft>
              <a:buFont typeface="Arial" pitchFamily="34" charset="0"/>
              <a:buChar char="•"/>
            </a:pPr>
            <a:r>
              <a:rPr lang="en-US" dirty="0" smtClean="0">
                <a:solidFill>
                  <a:srgbClr val="0000FF"/>
                </a:solidFill>
                <a:latin typeface="Arial" pitchFamily="34" charset="0"/>
              </a:rPr>
              <a:t>Dicing</a:t>
            </a:r>
            <a:endParaRPr lang="en-US" dirty="0">
              <a:solidFill>
                <a:srgbClr val="0000FF"/>
              </a:solidFill>
              <a:latin typeface="Arial" pitchFamily="34" charset="0"/>
            </a:endParaRPr>
          </a:p>
          <a:p>
            <a:pPr marL="228600" indent="-228600" defTabSz="914400" fontAlgn="base">
              <a:spcBef>
                <a:spcPct val="0"/>
              </a:spcBef>
              <a:spcAft>
                <a:spcPct val="0"/>
              </a:spcAft>
              <a:buFont typeface="Arial" pitchFamily="34" charset="0"/>
              <a:buChar char="•"/>
            </a:pPr>
            <a:r>
              <a:rPr lang="en-US" dirty="0" smtClean="0">
                <a:solidFill>
                  <a:srgbClr val="0000FF"/>
                </a:solidFill>
                <a:latin typeface="Arial" pitchFamily="34" charset="0"/>
              </a:rPr>
              <a:t>Packaging</a:t>
            </a:r>
          </a:p>
        </p:txBody>
      </p:sp>
      <p:sp>
        <p:nvSpPr>
          <p:cNvPr id="40" name="Rectangle 3"/>
          <p:cNvSpPr>
            <a:spLocks noChangeArrowheads="1"/>
          </p:cNvSpPr>
          <p:nvPr/>
        </p:nvSpPr>
        <p:spPr bwMode="auto">
          <a:xfrm>
            <a:off x="220010" y="11460"/>
            <a:ext cx="8711014" cy="738336"/>
          </a:xfrm>
          <a:prstGeom prst="rect">
            <a:avLst/>
          </a:prstGeom>
          <a:noFill/>
          <a:ln w="9525">
            <a:noFill/>
            <a:miter lim="800000"/>
            <a:headEnd/>
            <a:tailEnd/>
          </a:ln>
          <a:effectLst/>
        </p:spPr>
        <p:txBody>
          <a:bodyPr anchor="ctr">
            <a:scene3d>
              <a:camera prst="orthographicFront"/>
              <a:lightRig rig="threePt" dir="t"/>
            </a:scene3d>
            <a:sp3d extrusionH="57150">
              <a:bevelT w="38100" h="38100" prst="convex"/>
            </a:sp3d>
          </a:bodyPr>
          <a:lstStyle/>
          <a:p>
            <a:pPr algn="ctr" defTabSz="914400" fontAlgn="base">
              <a:lnSpc>
                <a:spcPct val="90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1" dirty="0">
                <a:solidFill>
                  <a:srgbClr val="FF0000"/>
                </a:solidFill>
                <a:effectLst>
                  <a:outerShdw blurRad="38100" dist="25400" dir="5400000" algn="tl" rotWithShape="0">
                    <a:srgbClr val="000000">
                      <a:alpha val="43000"/>
                    </a:srgbClr>
                  </a:outerShdw>
                </a:effectLst>
                <a:latin typeface="Calibri"/>
              </a:rPr>
              <a:t>Wafer-scale </a:t>
            </a:r>
            <a:r>
              <a:rPr lang="en-US" sz="4000" b="1" dirty="0" smtClean="0">
                <a:solidFill>
                  <a:srgbClr val="FF0000"/>
                </a:solidFill>
                <a:effectLst>
                  <a:outerShdw blurRad="38100" dist="25400" dir="5400000" algn="tl" rotWithShape="0">
                    <a:srgbClr val="000000">
                      <a:alpha val="43000"/>
                    </a:srgbClr>
                  </a:outerShdw>
                </a:effectLst>
                <a:latin typeface="Calibri"/>
              </a:rPr>
              <a:t>process flow</a:t>
            </a:r>
            <a:endParaRPr lang="en-US" sz="4000" b="1" dirty="0">
              <a:solidFill>
                <a:srgbClr val="0066FF"/>
              </a:solidFill>
              <a:effectLst>
                <a:outerShdw blurRad="38100" dist="25400" dir="5400000" algn="tl" rotWithShape="0">
                  <a:srgbClr val="000000">
                    <a:alpha val="43000"/>
                  </a:srgbClr>
                </a:outerShdw>
              </a:effectLst>
              <a:latin typeface="Calibri"/>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1849" y="1719679"/>
            <a:ext cx="2743200" cy="2034251"/>
          </a:xfrm>
          <a:prstGeom prst="rect">
            <a:avLst/>
          </a:prstGeom>
        </p:spPr>
      </p:pic>
      <p:pic>
        <p:nvPicPr>
          <p:cNvPr id="41" name="Picture 7"/>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001849" y="1731134"/>
            <a:ext cx="2743200" cy="2652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4428" y="1731134"/>
            <a:ext cx="2743200" cy="4121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descr="C:\Users\mdickie\Desktop\Alcron Pix\IMG_1281.JPG"/>
          <p:cNvPicPr>
            <a:picLocks noChangeAspect="1" noChangeArrowheads="1"/>
          </p:cNvPicPr>
          <p:nvPr/>
        </p:nvPicPr>
        <p:blipFill>
          <a:blip r:embed="rId7" cstate="print"/>
          <a:srcRect/>
          <a:stretch>
            <a:fillRect/>
          </a:stretch>
        </p:blipFill>
        <p:spPr bwMode="auto">
          <a:xfrm>
            <a:off x="2753954" y="1710154"/>
            <a:ext cx="3251200" cy="2438400"/>
          </a:xfrm>
          <a:prstGeom prst="rect">
            <a:avLst/>
          </a:prstGeom>
          <a:noFill/>
        </p:spPr>
      </p:pic>
      <p:grpSp>
        <p:nvGrpSpPr>
          <p:cNvPr id="4" name="Group 3"/>
          <p:cNvGrpSpPr/>
          <p:nvPr/>
        </p:nvGrpSpPr>
        <p:grpSpPr>
          <a:xfrm>
            <a:off x="6230820" y="3864291"/>
            <a:ext cx="2700204" cy="2862129"/>
            <a:chOff x="6230820" y="3864291"/>
            <a:chExt cx="2700204" cy="2862129"/>
          </a:xfrm>
        </p:grpSpPr>
        <p:sp>
          <p:nvSpPr>
            <p:cNvPr id="13" name="TextBox 12"/>
            <p:cNvSpPr txBox="1"/>
            <p:nvPr/>
          </p:nvSpPr>
          <p:spPr>
            <a:xfrm>
              <a:off x="6230820" y="6080089"/>
              <a:ext cx="2700204" cy="646331"/>
            </a:xfrm>
            <a:prstGeom prst="rect">
              <a:avLst/>
            </a:prstGeom>
            <a:noFill/>
          </p:spPr>
          <p:txBody>
            <a:bodyPr wrap="square" rtlCol="0">
              <a:spAutoFit/>
            </a:bodyPr>
            <a:lstStyle/>
            <a:p>
              <a:pPr defTabSz="914400" fontAlgn="base">
                <a:spcBef>
                  <a:spcPct val="0"/>
                </a:spcBef>
                <a:spcAft>
                  <a:spcPct val="0"/>
                </a:spcAft>
              </a:pPr>
              <a:r>
                <a:rPr lang="en-US" dirty="0" smtClean="0">
                  <a:solidFill>
                    <a:prstClr val="black"/>
                  </a:solidFill>
                  <a:latin typeface="Arial" pitchFamily="34" charset="0"/>
                </a:rPr>
                <a:t>E2v CCD97 wafer:  after bond pad exposure</a:t>
              </a:r>
              <a:endParaRPr lang="en-US" dirty="0">
                <a:solidFill>
                  <a:prstClr val="black"/>
                </a:solidFill>
                <a:latin typeface="Arial" pitchFamily="34" charset="0"/>
              </a:endParaRPr>
            </a:p>
          </p:txBody>
        </p:sp>
        <p:pic>
          <p:nvPicPr>
            <p:cNvPr id="9" name="Picture 5" descr="E2V_CCD97_Wafer8_afterSTS.JPG"/>
            <p:cNvPicPr>
              <a:picLocks noChangeAspect="1"/>
            </p:cNvPicPr>
            <p:nvPr/>
          </p:nvPicPr>
          <p:blipFill>
            <a:blip r:embed="rId8" cstate="print">
              <a:extLst>
                <a:ext uri="{28A0092B-C50C-407E-A947-70E740481C1C}">
                  <a14:useLocalDpi xmlns:a14="http://schemas.microsoft.com/office/drawing/2010/main" val="0"/>
                </a:ext>
              </a:extLst>
            </a:blip>
            <a:srcRect l="2505" r="7014" b="5788"/>
            <a:stretch>
              <a:fillRect/>
            </a:stretch>
          </p:blipFill>
          <p:spPr bwMode="auto">
            <a:xfrm>
              <a:off x="6230820" y="3864291"/>
              <a:ext cx="2661332" cy="218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 name="Picture 2" descr="C:\Users\mdickie\Desktop\Alcron Pix\IMG_1278.JPG"/>
          <p:cNvPicPr>
            <a:picLocks noChangeAspect="1" noChangeArrowheads="1"/>
          </p:cNvPicPr>
          <p:nvPr/>
        </p:nvPicPr>
        <p:blipFill>
          <a:blip r:embed="rId9" cstate="print"/>
          <a:srcRect/>
          <a:stretch>
            <a:fillRect/>
          </a:stretch>
        </p:blipFill>
        <p:spPr bwMode="auto">
          <a:xfrm>
            <a:off x="2753954" y="1731134"/>
            <a:ext cx="3251200" cy="2438400"/>
          </a:xfrm>
          <a:prstGeom prst="rect">
            <a:avLst/>
          </a:prstGeom>
          <a:noFill/>
        </p:spPr>
      </p:pic>
      <p:pic>
        <p:nvPicPr>
          <p:cNvPr id="44" name="Picture 4" descr="C:\Users\mdickie\Desktop\Alcron Pix\wafer_dicing.jpg"/>
          <p:cNvPicPr>
            <a:picLocks noChangeAspect="1" noChangeArrowheads="1"/>
          </p:cNvPicPr>
          <p:nvPr/>
        </p:nvPicPr>
        <p:blipFill>
          <a:blip r:embed="rId10" cstate="print"/>
          <a:srcRect/>
          <a:stretch>
            <a:fillRect/>
          </a:stretch>
        </p:blipFill>
        <p:spPr bwMode="auto">
          <a:xfrm>
            <a:off x="2774591" y="1697796"/>
            <a:ext cx="3209925" cy="2505075"/>
          </a:xfrm>
          <a:prstGeom prst="rect">
            <a:avLst/>
          </a:prstGeom>
          <a:noFill/>
        </p:spPr>
      </p:pic>
      <p:pic>
        <p:nvPicPr>
          <p:cNvPr id="45" name="Picture 2" descr="C:\Users\mdickie\Desktop\Alcron Pix\figure1.jpg"/>
          <p:cNvPicPr>
            <a:picLocks noChangeAspect="1" noChangeArrowheads="1"/>
          </p:cNvPicPr>
          <p:nvPr/>
        </p:nvPicPr>
        <p:blipFill>
          <a:blip r:embed="rId11" cstate="print"/>
          <a:srcRect/>
          <a:stretch>
            <a:fillRect/>
          </a:stretch>
        </p:blipFill>
        <p:spPr bwMode="auto">
          <a:xfrm>
            <a:off x="2757510" y="1681093"/>
            <a:ext cx="3227006" cy="3134805"/>
          </a:xfrm>
          <a:prstGeom prst="rect">
            <a:avLst/>
          </a:prstGeom>
          <a:noFill/>
        </p:spPr>
      </p:pic>
      <p:grpSp>
        <p:nvGrpSpPr>
          <p:cNvPr id="7" name="Group 6"/>
          <p:cNvGrpSpPr/>
          <p:nvPr/>
        </p:nvGrpSpPr>
        <p:grpSpPr>
          <a:xfrm>
            <a:off x="5516318" y="3851456"/>
            <a:ext cx="3441700" cy="2903303"/>
            <a:chOff x="5516318" y="3851456"/>
            <a:chExt cx="3441700" cy="2903303"/>
          </a:xfrm>
        </p:grpSpPr>
        <p:sp>
          <p:nvSpPr>
            <p:cNvPr id="48" name="TextBox 47"/>
            <p:cNvSpPr txBox="1"/>
            <p:nvPr/>
          </p:nvSpPr>
          <p:spPr>
            <a:xfrm>
              <a:off x="6004483" y="3851456"/>
              <a:ext cx="2887669" cy="523220"/>
            </a:xfrm>
            <a:prstGeom prst="rect">
              <a:avLst/>
            </a:prstGeom>
            <a:noFill/>
          </p:spPr>
          <p:txBody>
            <a:bodyPr wrap="square" rtlCol="0">
              <a:spAutoFit/>
            </a:bodyPr>
            <a:lstStyle/>
            <a:p>
              <a:pPr algn="ctr" defTabSz="914400" fontAlgn="base">
                <a:spcBef>
                  <a:spcPct val="0"/>
                </a:spcBef>
                <a:spcAft>
                  <a:spcPct val="0"/>
                </a:spcAft>
              </a:pPr>
              <a:r>
                <a:rPr lang="en-US" sz="1400" dirty="0" smtClean="0">
                  <a:solidFill>
                    <a:prstClr val="black"/>
                  </a:solidFill>
                  <a:latin typeface="Arial" pitchFamily="34" charset="0"/>
                </a:rPr>
                <a:t>Wafer with CMOS imaging arrays in 8-inch MBE </a:t>
              </a:r>
              <a:endParaRPr lang="en-US" sz="1400" dirty="0">
                <a:solidFill>
                  <a:prstClr val="black"/>
                </a:solidFill>
                <a:latin typeface="Arial" pitchFamily="34" charset="0"/>
              </a:endParaRPr>
            </a:p>
          </p:txBody>
        </p:sp>
        <p:pic>
          <p:nvPicPr>
            <p:cNvPr id="49" name="Picture 48" descr="Alacron_Wafer_8inch.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16318" y="4430659"/>
              <a:ext cx="3441700" cy="2324100"/>
            </a:xfrm>
            <a:prstGeom prst="rect">
              <a:avLst/>
            </a:prstGeom>
          </p:spPr>
        </p:pic>
      </p:grpSp>
      <p:grpSp>
        <p:nvGrpSpPr>
          <p:cNvPr id="5" name="Group 4"/>
          <p:cNvGrpSpPr/>
          <p:nvPr/>
        </p:nvGrpSpPr>
        <p:grpSpPr>
          <a:xfrm>
            <a:off x="5567006" y="3847990"/>
            <a:ext cx="3576323" cy="2670117"/>
            <a:chOff x="5192039" y="3846741"/>
            <a:chExt cx="3576323" cy="2670117"/>
          </a:xfrm>
        </p:grpSpPr>
        <p:sp>
          <p:nvSpPr>
            <p:cNvPr id="46" name="TextBox 45"/>
            <p:cNvSpPr txBox="1"/>
            <p:nvPr/>
          </p:nvSpPr>
          <p:spPr>
            <a:xfrm>
              <a:off x="5629516" y="3846741"/>
              <a:ext cx="3138846" cy="523220"/>
            </a:xfrm>
            <a:prstGeom prst="rect">
              <a:avLst/>
            </a:prstGeom>
            <a:noFill/>
          </p:spPr>
          <p:txBody>
            <a:bodyPr wrap="square" rtlCol="0">
              <a:spAutoFit/>
            </a:bodyPr>
            <a:lstStyle/>
            <a:p>
              <a:pPr algn="ctr" defTabSz="914400" fontAlgn="base">
                <a:spcBef>
                  <a:spcPct val="0"/>
                </a:spcBef>
                <a:spcAft>
                  <a:spcPct val="0"/>
                </a:spcAft>
              </a:pPr>
              <a:r>
                <a:rPr lang="en-US" sz="1400" dirty="0" err="1" smtClean="0">
                  <a:solidFill>
                    <a:prstClr val="black"/>
                  </a:solidFill>
                  <a:latin typeface="Arial" pitchFamily="34" charset="0"/>
                </a:rPr>
                <a:t>Superlattice</a:t>
              </a:r>
              <a:r>
                <a:rPr lang="en-US" sz="1400" dirty="0" smtClean="0">
                  <a:solidFill>
                    <a:prstClr val="black"/>
                  </a:solidFill>
                  <a:latin typeface="Arial" pitchFamily="34" charset="0"/>
                </a:rPr>
                <a:t>-doped</a:t>
              </a:r>
              <a:br>
                <a:rPr lang="en-US" sz="1400" dirty="0" smtClean="0">
                  <a:solidFill>
                    <a:prstClr val="black"/>
                  </a:solidFill>
                  <a:latin typeface="Arial" pitchFamily="34" charset="0"/>
                </a:rPr>
              </a:br>
              <a:r>
                <a:rPr lang="en-US" sz="1400" dirty="0" smtClean="0">
                  <a:solidFill>
                    <a:prstClr val="black"/>
                  </a:solidFill>
                  <a:latin typeface="Arial" pitchFamily="34" charset="0"/>
                </a:rPr>
                <a:t>Electron Multiplying CCD</a:t>
              </a:r>
              <a:endParaRPr lang="en-US" sz="1400" dirty="0">
                <a:solidFill>
                  <a:prstClr val="black"/>
                </a:solidFill>
                <a:latin typeface="Arial" pitchFamily="34" charset="0"/>
              </a:endParaRPr>
            </a:p>
          </p:txBody>
        </p:sp>
        <p:pic>
          <p:nvPicPr>
            <p:cNvPr id="47" name="Picture 46" descr="e2v_8inch_MBE.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92039" y="4383258"/>
              <a:ext cx="3400425" cy="2133600"/>
            </a:xfrm>
            <a:prstGeom prst="rect">
              <a:avLst/>
            </a:prstGeom>
          </p:spPr>
        </p:pic>
      </p:grpSp>
      <p:grpSp>
        <p:nvGrpSpPr>
          <p:cNvPr id="24" name="Group 23"/>
          <p:cNvGrpSpPr/>
          <p:nvPr/>
        </p:nvGrpSpPr>
        <p:grpSpPr>
          <a:xfrm>
            <a:off x="199794" y="5011409"/>
            <a:ext cx="4775866" cy="1743350"/>
            <a:chOff x="3831461" y="2179638"/>
            <a:chExt cx="4775866" cy="1743350"/>
          </a:xfrm>
        </p:grpSpPr>
        <p:sp>
          <p:nvSpPr>
            <p:cNvPr id="25" name="Rectangle 1"/>
            <p:cNvSpPr>
              <a:spLocks noChangeArrowheads="1"/>
            </p:cNvSpPr>
            <p:nvPr/>
          </p:nvSpPr>
          <p:spPr bwMode="auto">
            <a:xfrm>
              <a:off x="4067944" y="3124200"/>
              <a:ext cx="2743200" cy="798788"/>
            </a:xfrm>
            <a:prstGeom prst="rect">
              <a:avLst/>
            </a:prstGeom>
            <a:solidFill>
              <a:srgbClr val="99CCFF"/>
            </a:solidFill>
            <a:ln w="9525">
              <a:solidFill>
                <a:srgbClr val="000000"/>
              </a:solidFill>
              <a:round/>
              <a:headEnd/>
              <a:tailEnd/>
            </a:ln>
          </p:spPr>
          <p:txBody>
            <a:bodyPr wrap="none" lIns="90000" tIns="55583" rIns="90000" bIns="45000" anchor="ctr"/>
            <a:lstStyle/>
            <a:p>
              <a:pPr algn="ctr" defTabSz="914400" fontAlgn="base">
                <a:spcBef>
                  <a:spcPct val="0"/>
                </a:spcBef>
                <a:spcAft>
                  <a:spcPct val="0"/>
                </a:spcAft>
                <a:tabLst>
                  <a:tab pos="723900" algn="l"/>
                  <a:tab pos="1447800" algn="l"/>
                  <a:tab pos="2171700" algn="l"/>
                </a:tabLst>
              </a:pPr>
              <a:r>
                <a:rPr lang="en-US" sz="1200" dirty="0">
                  <a:solidFill>
                    <a:srgbClr val="000000"/>
                  </a:solidFill>
                  <a:latin typeface="Times New Roman" pitchFamily="18" charset="0"/>
                  <a:cs typeface="Times New Roman" pitchFamily="18" charset="0"/>
                </a:rPr>
                <a:t>Handle wafer (~800 µm) </a:t>
              </a:r>
            </a:p>
          </p:txBody>
        </p:sp>
        <p:sp>
          <p:nvSpPr>
            <p:cNvPr id="26" name="Rectangle 2"/>
            <p:cNvSpPr>
              <a:spLocks noChangeArrowheads="1"/>
            </p:cNvSpPr>
            <p:nvPr/>
          </p:nvSpPr>
          <p:spPr bwMode="auto">
            <a:xfrm>
              <a:off x="4067944" y="2895600"/>
              <a:ext cx="2743200" cy="252413"/>
            </a:xfrm>
            <a:prstGeom prst="rect">
              <a:avLst/>
            </a:prstGeom>
            <a:solidFill>
              <a:srgbClr val="FFB515"/>
            </a:solidFill>
            <a:ln w="9525">
              <a:solidFill>
                <a:srgbClr val="000000"/>
              </a:solidFill>
              <a:round/>
              <a:headEnd/>
              <a:tailEnd/>
            </a:ln>
          </p:spPr>
          <p:txBody>
            <a:bodyPr wrap="none" lIns="90000" tIns="55583" rIns="90000" bIns="45000" anchor="ctr"/>
            <a:lstStyle/>
            <a:p>
              <a:pPr algn="ctr" defTabSz="914400" fontAlgn="base">
                <a:spcBef>
                  <a:spcPct val="0"/>
                </a:spcBef>
                <a:spcAft>
                  <a:spcPct val="0"/>
                </a:spcAft>
                <a:tabLst>
                  <a:tab pos="723900" algn="l"/>
                  <a:tab pos="1447800" algn="l"/>
                  <a:tab pos="2171700" algn="l"/>
                </a:tabLst>
              </a:pPr>
              <a:r>
                <a:rPr lang="en-US" sz="1200" dirty="0" smtClean="0">
                  <a:solidFill>
                    <a:srgbClr val="000000"/>
                  </a:solidFill>
                  <a:latin typeface="Times New Roman" pitchFamily="18" charset="0"/>
                  <a:cs typeface="Times New Roman" pitchFamily="18" charset="0"/>
                </a:rPr>
                <a:t>EMCCD electronics</a:t>
              </a:r>
              <a:endParaRPr lang="en-US" sz="1200" dirty="0">
                <a:solidFill>
                  <a:srgbClr val="000000"/>
                </a:solidFill>
                <a:latin typeface="Times New Roman" pitchFamily="18" charset="0"/>
                <a:cs typeface="Times New Roman" pitchFamily="18" charset="0"/>
              </a:endParaRPr>
            </a:p>
          </p:txBody>
        </p:sp>
        <p:sp>
          <p:nvSpPr>
            <p:cNvPr id="27" name="Rectangle 3"/>
            <p:cNvSpPr>
              <a:spLocks noChangeArrowheads="1"/>
            </p:cNvSpPr>
            <p:nvPr/>
          </p:nvSpPr>
          <p:spPr bwMode="auto">
            <a:xfrm>
              <a:off x="4067944" y="2438400"/>
              <a:ext cx="2743200" cy="457200"/>
            </a:xfrm>
            <a:prstGeom prst="rect">
              <a:avLst/>
            </a:prstGeom>
            <a:solidFill>
              <a:srgbClr val="99CCFF"/>
            </a:solidFill>
            <a:ln w="9525">
              <a:solidFill>
                <a:srgbClr val="000000"/>
              </a:solidFill>
              <a:round/>
              <a:headEnd/>
              <a:tailEnd/>
            </a:ln>
          </p:spPr>
          <p:txBody>
            <a:bodyPr wrap="none" lIns="90000" tIns="55583" rIns="90000" bIns="45000" anchor="ctr"/>
            <a:lstStyle/>
            <a:p>
              <a:pPr algn="ctr" defTabSz="914400" fontAlgn="base">
                <a:spcBef>
                  <a:spcPct val="0"/>
                </a:spcBef>
                <a:spcAft>
                  <a:spcPct val="0"/>
                </a:spcAft>
                <a:tabLst>
                  <a:tab pos="723900" algn="l"/>
                  <a:tab pos="1447800" algn="l"/>
                  <a:tab pos="2171700" algn="l"/>
                </a:tabLst>
              </a:pPr>
              <a:r>
                <a:rPr lang="en-US" sz="1200" dirty="0" smtClean="0">
                  <a:solidFill>
                    <a:srgbClr val="000000"/>
                  </a:solidFill>
                  <a:latin typeface="Times New Roman" pitchFamily="18" charset="0"/>
                  <a:cs typeface="Times New Roman" pitchFamily="18" charset="0"/>
                </a:rPr>
                <a:t>EMCCD silicon </a:t>
              </a:r>
              <a:r>
                <a:rPr lang="en-US" sz="1200" dirty="0">
                  <a:solidFill>
                    <a:srgbClr val="000000"/>
                  </a:solidFill>
                  <a:latin typeface="Times New Roman" pitchFamily="18" charset="0"/>
                  <a:cs typeface="Times New Roman" pitchFamily="18" charset="0"/>
                </a:rPr>
                <a:t>(~10 </a:t>
              </a:r>
              <a:r>
                <a:rPr lang="en-US" sz="1200" dirty="0" smtClean="0">
                  <a:solidFill>
                    <a:srgbClr val="000000"/>
                  </a:solidFill>
                  <a:latin typeface="Times New Roman" pitchFamily="18" charset="0"/>
                  <a:cs typeface="Times New Roman" pitchFamily="18" charset="0"/>
                </a:rPr>
                <a:t>µm) </a:t>
              </a:r>
              <a:endParaRPr lang="en-US" sz="1200" dirty="0">
                <a:solidFill>
                  <a:srgbClr val="000000"/>
                </a:solidFill>
                <a:latin typeface="Times New Roman" pitchFamily="18" charset="0"/>
                <a:cs typeface="Times New Roman" pitchFamily="18" charset="0"/>
              </a:endParaRPr>
            </a:p>
          </p:txBody>
        </p:sp>
        <p:sp>
          <p:nvSpPr>
            <p:cNvPr id="28" name="Line 4"/>
            <p:cNvSpPr>
              <a:spLocks noChangeShapeType="1"/>
            </p:cNvSpPr>
            <p:nvPr/>
          </p:nvSpPr>
          <p:spPr bwMode="auto">
            <a:xfrm>
              <a:off x="4067944" y="2438400"/>
              <a:ext cx="2743200" cy="1588"/>
            </a:xfrm>
            <a:prstGeom prst="line">
              <a:avLst/>
            </a:prstGeom>
            <a:noFill/>
            <a:ln w="18360">
              <a:solidFill>
                <a:srgbClr val="0000FF"/>
              </a:solidFill>
              <a:round/>
              <a:headEnd/>
              <a:tailEnd/>
            </a:ln>
          </p:spPr>
          <p:txBody>
            <a:bodyPr/>
            <a:lstStyle/>
            <a:p>
              <a:pPr defTabSz="914400" fontAlgn="base">
                <a:spcBef>
                  <a:spcPct val="0"/>
                </a:spcBef>
                <a:spcAft>
                  <a:spcPct val="0"/>
                </a:spcAft>
              </a:pPr>
              <a:endParaRPr lang="en-US">
                <a:solidFill>
                  <a:prstClr val="black"/>
                </a:solidFill>
                <a:latin typeface="Arial" pitchFamily="34" charset="0"/>
              </a:endParaRPr>
            </a:p>
          </p:txBody>
        </p:sp>
        <p:sp>
          <p:nvSpPr>
            <p:cNvPr id="29" name="Line 5"/>
            <p:cNvSpPr>
              <a:spLocks noChangeShapeType="1"/>
            </p:cNvSpPr>
            <p:nvPr/>
          </p:nvSpPr>
          <p:spPr bwMode="auto">
            <a:xfrm>
              <a:off x="4067944" y="2392363"/>
              <a:ext cx="2743200" cy="1587"/>
            </a:xfrm>
            <a:prstGeom prst="line">
              <a:avLst/>
            </a:prstGeom>
            <a:noFill/>
            <a:ln w="54720">
              <a:solidFill>
                <a:srgbClr val="00AE00"/>
              </a:solidFill>
              <a:round/>
              <a:headEnd/>
              <a:tailEnd/>
            </a:ln>
          </p:spPr>
          <p:txBody>
            <a:bodyPr/>
            <a:lstStyle/>
            <a:p>
              <a:pPr defTabSz="914400" fontAlgn="base">
                <a:spcBef>
                  <a:spcPct val="0"/>
                </a:spcBef>
                <a:spcAft>
                  <a:spcPct val="0"/>
                </a:spcAft>
              </a:pPr>
              <a:endParaRPr lang="en-US">
                <a:solidFill>
                  <a:prstClr val="black"/>
                </a:solidFill>
                <a:latin typeface="Arial" pitchFamily="34" charset="0"/>
              </a:endParaRPr>
            </a:p>
          </p:txBody>
        </p:sp>
        <p:sp>
          <p:nvSpPr>
            <p:cNvPr id="30" name="Line 6"/>
            <p:cNvSpPr>
              <a:spLocks noChangeShapeType="1"/>
            </p:cNvSpPr>
            <p:nvPr/>
          </p:nvSpPr>
          <p:spPr bwMode="auto">
            <a:xfrm flipH="1" flipV="1">
              <a:off x="6809556" y="2439988"/>
              <a:ext cx="605557" cy="179548"/>
            </a:xfrm>
            <a:prstGeom prst="line">
              <a:avLst/>
            </a:prstGeom>
            <a:noFill/>
            <a:ln w="9525">
              <a:solidFill>
                <a:srgbClr val="000000"/>
              </a:solidFill>
              <a:round/>
              <a:headEnd/>
              <a:tailEnd type="triangle" w="med" len="med"/>
            </a:ln>
          </p:spPr>
          <p:txBody>
            <a:bodyPr/>
            <a:lstStyle/>
            <a:p>
              <a:pPr defTabSz="914400" fontAlgn="base">
                <a:spcBef>
                  <a:spcPct val="0"/>
                </a:spcBef>
                <a:spcAft>
                  <a:spcPct val="0"/>
                </a:spcAft>
              </a:pPr>
              <a:endParaRPr lang="en-US">
                <a:solidFill>
                  <a:prstClr val="black"/>
                </a:solidFill>
                <a:latin typeface="Arial" pitchFamily="34" charset="0"/>
              </a:endParaRPr>
            </a:p>
          </p:txBody>
        </p:sp>
        <p:sp>
          <p:nvSpPr>
            <p:cNvPr id="31" name="Text Box 7"/>
            <p:cNvSpPr txBox="1">
              <a:spLocks noChangeArrowheads="1"/>
            </p:cNvSpPr>
            <p:nvPr/>
          </p:nvSpPr>
          <p:spPr bwMode="auto">
            <a:xfrm>
              <a:off x="7415114" y="2489361"/>
              <a:ext cx="1192213" cy="260350"/>
            </a:xfrm>
            <a:prstGeom prst="rect">
              <a:avLst/>
            </a:prstGeom>
            <a:noFill/>
            <a:ln w="9525">
              <a:noFill/>
              <a:round/>
              <a:headEnd/>
              <a:tailEnd/>
            </a:ln>
          </p:spPr>
          <p:txBody>
            <a:bodyPr wrap="none" lIns="90000" tIns="55583" rIns="90000" bIns="45000"/>
            <a:lstStyle/>
            <a:p>
              <a:pPr defTabSz="914400" fontAlgn="base">
                <a:spcBef>
                  <a:spcPct val="0"/>
                </a:spcBef>
                <a:spcAft>
                  <a:spcPct val="0"/>
                </a:spcAft>
                <a:tabLst>
                  <a:tab pos="723900" algn="l"/>
                </a:tabLst>
              </a:pPr>
              <a:r>
                <a:rPr lang="en-US" sz="1200" dirty="0" smtClean="0">
                  <a:solidFill>
                    <a:srgbClr val="000000"/>
                  </a:solidFill>
                  <a:latin typeface="Times New Roman" pitchFamily="18" charset="0"/>
                  <a:cs typeface="Times New Roman" pitchFamily="18" charset="0"/>
                </a:rPr>
                <a:t>MBE-doped </a:t>
              </a:r>
              <a:r>
                <a:rPr lang="en-US" sz="1200" dirty="0">
                  <a:solidFill>
                    <a:srgbClr val="000000"/>
                  </a:solidFill>
                  <a:latin typeface="Times New Roman" pitchFamily="18" charset="0"/>
                  <a:cs typeface="Times New Roman" pitchFamily="18" charset="0"/>
                </a:rPr>
                <a:t>Si</a:t>
              </a:r>
            </a:p>
          </p:txBody>
        </p:sp>
        <p:sp>
          <p:nvSpPr>
            <p:cNvPr id="32" name="Line 8"/>
            <p:cNvSpPr>
              <a:spLocks noChangeShapeType="1"/>
            </p:cNvSpPr>
            <p:nvPr/>
          </p:nvSpPr>
          <p:spPr bwMode="auto">
            <a:xfrm flipH="1">
              <a:off x="6809556" y="2332831"/>
              <a:ext cx="623841" cy="59532"/>
            </a:xfrm>
            <a:prstGeom prst="line">
              <a:avLst/>
            </a:prstGeom>
            <a:noFill/>
            <a:ln w="9525">
              <a:solidFill>
                <a:srgbClr val="000000"/>
              </a:solidFill>
              <a:round/>
              <a:headEnd/>
              <a:tailEnd type="triangle" w="med" len="med"/>
            </a:ln>
          </p:spPr>
          <p:txBody>
            <a:bodyPr/>
            <a:lstStyle/>
            <a:p>
              <a:pPr defTabSz="914400" fontAlgn="base">
                <a:spcBef>
                  <a:spcPct val="0"/>
                </a:spcBef>
                <a:spcAft>
                  <a:spcPct val="0"/>
                </a:spcAft>
              </a:pPr>
              <a:endParaRPr lang="en-US">
                <a:solidFill>
                  <a:prstClr val="black"/>
                </a:solidFill>
                <a:latin typeface="Arial" pitchFamily="34" charset="0"/>
              </a:endParaRPr>
            </a:p>
          </p:txBody>
        </p:sp>
        <p:sp>
          <p:nvSpPr>
            <p:cNvPr id="33" name="Text Box 9"/>
            <p:cNvSpPr txBox="1">
              <a:spLocks noChangeArrowheads="1"/>
            </p:cNvSpPr>
            <p:nvPr/>
          </p:nvSpPr>
          <p:spPr bwMode="auto">
            <a:xfrm>
              <a:off x="7433398" y="2179638"/>
              <a:ext cx="1116013" cy="260350"/>
            </a:xfrm>
            <a:prstGeom prst="rect">
              <a:avLst/>
            </a:prstGeom>
            <a:noFill/>
            <a:ln w="9525">
              <a:noFill/>
              <a:round/>
              <a:headEnd/>
              <a:tailEnd/>
            </a:ln>
          </p:spPr>
          <p:txBody>
            <a:bodyPr wrap="none" lIns="90000" tIns="55583" rIns="90000" bIns="45000"/>
            <a:lstStyle/>
            <a:p>
              <a:pPr defTabSz="914400" fontAlgn="base">
                <a:spcBef>
                  <a:spcPct val="0"/>
                </a:spcBef>
                <a:spcAft>
                  <a:spcPct val="0"/>
                </a:spcAft>
                <a:tabLst>
                  <a:tab pos="723900" algn="l"/>
                </a:tabLst>
              </a:pPr>
              <a:r>
                <a:rPr lang="en-US" sz="1200" dirty="0" smtClean="0">
                  <a:solidFill>
                    <a:srgbClr val="000000"/>
                  </a:solidFill>
                  <a:latin typeface="Times New Roman" pitchFamily="18" charset="0"/>
                  <a:cs typeface="Times New Roman" pitchFamily="18" charset="0"/>
                </a:rPr>
                <a:t>ALD </a:t>
              </a:r>
              <a:r>
                <a:rPr lang="en-US" sz="1200" dirty="0">
                  <a:solidFill>
                    <a:srgbClr val="000000"/>
                  </a:solidFill>
                  <a:latin typeface="Times New Roman" pitchFamily="18" charset="0"/>
                  <a:cs typeface="Times New Roman" pitchFamily="18" charset="0"/>
                </a:rPr>
                <a:t>oxide</a:t>
              </a:r>
            </a:p>
          </p:txBody>
        </p:sp>
        <p:grpSp>
          <p:nvGrpSpPr>
            <p:cNvPr id="34" name="Group 33"/>
            <p:cNvGrpSpPr/>
            <p:nvPr/>
          </p:nvGrpSpPr>
          <p:grpSpPr>
            <a:xfrm>
              <a:off x="6573074" y="3489157"/>
              <a:ext cx="472966" cy="307483"/>
              <a:chOff x="6642537" y="3415839"/>
              <a:chExt cx="472966" cy="307483"/>
            </a:xfrm>
          </p:grpSpPr>
          <p:sp>
            <p:nvSpPr>
              <p:cNvPr id="38" name="Freeform 37"/>
              <p:cNvSpPr/>
              <p:nvPr/>
            </p:nvSpPr>
            <p:spPr bwMode="auto">
              <a:xfrm>
                <a:off x="6642538" y="3415839"/>
                <a:ext cx="472965" cy="200779"/>
              </a:xfrm>
              <a:custGeom>
                <a:avLst/>
                <a:gdLst>
                  <a:gd name="connsiteX0" fmla="*/ 0 w 472965"/>
                  <a:gd name="connsiteY0" fmla="*/ 189209 h 200779"/>
                  <a:gd name="connsiteX1" fmla="*/ 178676 w 472965"/>
                  <a:gd name="connsiteY1" fmla="*/ 23 h 200779"/>
                  <a:gd name="connsiteX2" fmla="*/ 336331 w 472965"/>
                  <a:gd name="connsiteY2" fmla="*/ 199720 h 200779"/>
                  <a:gd name="connsiteX3" fmla="*/ 451945 w 472965"/>
                  <a:gd name="connsiteY3" fmla="*/ 84106 h 200779"/>
                  <a:gd name="connsiteX4" fmla="*/ 472965 w 472965"/>
                  <a:gd name="connsiteY4" fmla="*/ 63085 h 20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965" h="200779">
                    <a:moveTo>
                      <a:pt x="0" y="189209"/>
                    </a:moveTo>
                    <a:cubicBezTo>
                      <a:pt x="61310" y="93740"/>
                      <a:pt x="122621" y="-1729"/>
                      <a:pt x="178676" y="23"/>
                    </a:cubicBezTo>
                    <a:cubicBezTo>
                      <a:pt x="234731" y="1775"/>
                      <a:pt x="290786" y="185706"/>
                      <a:pt x="336331" y="199720"/>
                    </a:cubicBezTo>
                    <a:cubicBezTo>
                      <a:pt x="381876" y="213734"/>
                      <a:pt x="451945" y="84106"/>
                      <a:pt x="451945" y="84106"/>
                    </a:cubicBezTo>
                    <a:lnTo>
                      <a:pt x="472965" y="63085"/>
                    </a:ln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6600">
                  <a:solidFill>
                    <a:prstClr val="black"/>
                  </a:solidFill>
                  <a:latin typeface="Times" pitchFamily="-97" charset="0"/>
                </a:endParaRPr>
              </a:p>
            </p:txBody>
          </p:sp>
          <p:sp>
            <p:nvSpPr>
              <p:cNvPr id="39" name="Freeform 38"/>
              <p:cNvSpPr/>
              <p:nvPr/>
            </p:nvSpPr>
            <p:spPr bwMode="auto">
              <a:xfrm>
                <a:off x="6642537" y="3522543"/>
                <a:ext cx="472965" cy="200779"/>
              </a:xfrm>
              <a:custGeom>
                <a:avLst/>
                <a:gdLst>
                  <a:gd name="connsiteX0" fmla="*/ 0 w 472965"/>
                  <a:gd name="connsiteY0" fmla="*/ 189209 h 200779"/>
                  <a:gd name="connsiteX1" fmla="*/ 178676 w 472965"/>
                  <a:gd name="connsiteY1" fmla="*/ 23 h 200779"/>
                  <a:gd name="connsiteX2" fmla="*/ 336331 w 472965"/>
                  <a:gd name="connsiteY2" fmla="*/ 199720 h 200779"/>
                  <a:gd name="connsiteX3" fmla="*/ 451945 w 472965"/>
                  <a:gd name="connsiteY3" fmla="*/ 84106 h 200779"/>
                  <a:gd name="connsiteX4" fmla="*/ 472965 w 472965"/>
                  <a:gd name="connsiteY4" fmla="*/ 63085 h 20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965" h="200779">
                    <a:moveTo>
                      <a:pt x="0" y="189209"/>
                    </a:moveTo>
                    <a:cubicBezTo>
                      <a:pt x="61310" y="93740"/>
                      <a:pt x="122621" y="-1729"/>
                      <a:pt x="178676" y="23"/>
                    </a:cubicBezTo>
                    <a:cubicBezTo>
                      <a:pt x="234731" y="1775"/>
                      <a:pt x="290786" y="185706"/>
                      <a:pt x="336331" y="199720"/>
                    </a:cubicBezTo>
                    <a:cubicBezTo>
                      <a:pt x="381876" y="213734"/>
                      <a:pt x="451945" y="84106"/>
                      <a:pt x="451945" y="84106"/>
                    </a:cubicBezTo>
                    <a:lnTo>
                      <a:pt x="472965" y="63085"/>
                    </a:ln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6600">
                  <a:solidFill>
                    <a:prstClr val="black"/>
                  </a:solidFill>
                  <a:latin typeface="Times" pitchFamily="-97" charset="0"/>
                </a:endParaRPr>
              </a:p>
            </p:txBody>
          </p:sp>
        </p:grpSp>
        <p:grpSp>
          <p:nvGrpSpPr>
            <p:cNvPr id="35" name="Group 34"/>
            <p:cNvGrpSpPr/>
            <p:nvPr/>
          </p:nvGrpSpPr>
          <p:grpSpPr>
            <a:xfrm>
              <a:off x="3831461" y="3489157"/>
              <a:ext cx="472966" cy="307483"/>
              <a:chOff x="6642537" y="3415839"/>
              <a:chExt cx="472966" cy="307483"/>
            </a:xfrm>
          </p:grpSpPr>
          <p:sp>
            <p:nvSpPr>
              <p:cNvPr id="36" name="Freeform 35"/>
              <p:cNvSpPr/>
              <p:nvPr/>
            </p:nvSpPr>
            <p:spPr bwMode="auto">
              <a:xfrm>
                <a:off x="6642538" y="3415839"/>
                <a:ext cx="472965" cy="200779"/>
              </a:xfrm>
              <a:custGeom>
                <a:avLst/>
                <a:gdLst>
                  <a:gd name="connsiteX0" fmla="*/ 0 w 472965"/>
                  <a:gd name="connsiteY0" fmla="*/ 189209 h 200779"/>
                  <a:gd name="connsiteX1" fmla="*/ 178676 w 472965"/>
                  <a:gd name="connsiteY1" fmla="*/ 23 h 200779"/>
                  <a:gd name="connsiteX2" fmla="*/ 336331 w 472965"/>
                  <a:gd name="connsiteY2" fmla="*/ 199720 h 200779"/>
                  <a:gd name="connsiteX3" fmla="*/ 451945 w 472965"/>
                  <a:gd name="connsiteY3" fmla="*/ 84106 h 200779"/>
                  <a:gd name="connsiteX4" fmla="*/ 472965 w 472965"/>
                  <a:gd name="connsiteY4" fmla="*/ 63085 h 20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965" h="200779">
                    <a:moveTo>
                      <a:pt x="0" y="189209"/>
                    </a:moveTo>
                    <a:cubicBezTo>
                      <a:pt x="61310" y="93740"/>
                      <a:pt x="122621" y="-1729"/>
                      <a:pt x="178676" y="23"/>
                    </a:cubicBezTo>
                    <a:cubicBezTo>
                      <a:pt x="234731" y="1775"/>
                      <a:pt x="290786" y="185706"/>
                      <a:pt x="336331" y="199720"/>
                    </a:cubicBezTo>
                    <a:cubicBezTo>
                      <a:pt x="381876" y="213734"/>
                      <a:pt x="451945" y="84106"/>
                      <a:pt x="451945" y="84106"/>
                    </a:cubicBezTo>
                    <a:lnTo>
                      <a:pt x="472965" y="63085"/>
                    </a:ln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6600">
                  <a:solidFill>
                    <a:prstClr val="black"/>
                  </a:solidFill>
                  <a:latin typeface="Times" pitchFamily="-97" charset="0"/>
                </a:endParaRPr>
              </a:p>
            </p:txBody>
          </p:sp>
          <p:sp>
            <p:nvSpPr>
              <p:cNvPr id="37" name="Freeform 36"/>
              <p:cNvSpPr/>
              <p:nvPr/>
            </p:nvSpPr>
            <p:spPr bwMode="auto">
              <a:xfrm>
                <a:off x="6642537" y="3522543"/>
                <a:ext cx="472965" cy="200779"/>
              </a:xfrm>
              <a:custGeom>
                <a:avLst/>
                <a:gdLst>
                  <a:gd name="connsiteX0" fmla="*/ 0 w 472965"/>
                  <a:gd name="connsiteY0" fmla="*/ 189209 h 200779"/>
                  <a:gd name="connsiteX1" fmla="*/ 178676 w 472965"/>
                  <a:gd name="connsiteY1" fmla="*/ 23 h 200779"/>
                  <a:gd name="connsiteX2" fmla="*/ 336331 w 472965"/>
                  <a:gd name="connsiteY2" fmla="*/ 199720 h 200779"/>
                  <a:gd name="connsiteX3" fmla="*/ 451945 w 472965"/>
                  <a:gd name="connsiteY3" fmla="*/ 84106 h 200779"/>
                  <a:gd name="connsiteX4" fmla="*/ 472965 w 472965"/>
                  <a:gd name="connsiteY4" fmla="*/ 63085 h 20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965" h="200779">
                    <a:moveTo>
                      <a:pt x="0" y="189209"/>
                    </a:moveTo>
                    <a:cubicBezTo>
                      <a:pt x="61310" y="93740"/>
                      <a:pt x="122621" y="-1729"/>
                      <a:pt x="178676" y="23"/>
                    </a:cubicBezTo>
                    <a:cubicBezTo>
                      <a:pt x="234731" y="1775"/>
                      <a:pt x="290786" y="185706"/>
                      <a:pt x="336331" y="199720"/>
                    </a:cubicBezTo>
                    <a:cubicBezTo>
                      <a:pt x="381876" y="213734"/>
                      <a:pt x="451945" y="84106"/>
                      <a:pt x="451945" y="84106"/>
                    </a:cubicBezTo>
                    <a:lnTo>
                      <a:pt x="472965" y="63085"/>
                    </a:ln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6600">
                  <a:solidFill>
                    <a:prstClr val="black"/>
                  </a:solidFill>
                  <a:latin typeface="Times" pitchFamily="-97" charset="0"/>
                </a:endParaRPr>
              </a:p>
            </p:txBody>
          </p:sp>
        </p:grpSp>
      </p:grpSp>
      <p:pic>
        <p:nvPicPr>
          <p:cNvPr id="50"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0486" y="750875"/>
            <a:ext cx="4617538" cy="412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Box 50"/>
          <p:cNvSpPr txBox="1"/>
          <p:nvPr/>
        </p:nvSpPr>
        <p:spPr>
          <a:xfrm>
            <a:off x="170486" y="4562245"/>
            <a:ext cx="4617538" cy="307777"/>
          </a:xfrm>
          <a:prstGeom prst="rect">
            <a:avLst/>
          </a:prstGeom>
          <a:solidFill>
            <a:srgbClr val="0000FF">
              <a:alpha val="50000"/>
            </a:srgbClr>
          </a:solidFill>
        </p:spPr>
        <p:txBody>
          <a:bodyPr wrap="square" rtlCol="0">
            <a:spAutoFit/>
          </a:bodyPr>
          <a:lstStyle/>
          <a:p>
            <a:pPr defTabSz="914400" fontAlgn="base">
              <a:spcBef>
                <a:spcPct val="0"/>
              </a:spcBef>
              <a:spcAft>
                <a:spcPct val="0"/>
              </a:spcAft>
            </a:pPr>
            <a:r>
              <a:rPr lang="en-US" sz="1400" dirty="0" err="1" smtClean="0">
                <a:solidFill>
                  <a:prstClr val="white"/>
                </a:solidFill>
                <a:latin typeface="Arial" pitchFamily="34" charset="0"/>
              </a:rPr>
              <a:t>Veeco</a:t>
            </a:r>
            <a:r>
              <a:rPr lang="en-US" sz="1400" dirty="0" smtClean="0">
                <a:solidFill>
                  <a:prstClr val="white"/>
                </a:solidFill>
                <a:latin typeface="Arial" pitchFamily="34" charset="0"/>
              </a:rPr>
              <a:t> 8-inch Silicon MBE at JPL’s </a:t>
            </a:r>
            <a:r>
              <a:rPr lang="en-US" sz="1400" dirty="0" err="1" smtClean="0">
                <a:solidFill>
                  <a:prstClr val="white"/>
                </a:solidFill>
                <a:latin typeface="Arial" pitchFamily="34" charset="0"/>
              </a:rPr>
              <a:t>Microdevices</a:t>
            </a:r>
            <a:r>
              <a:rPr lang="en-US" sz="1400" dirty="0" smtClean="0">
                <a:solidFill>
                  <a:prstClr val="white"/>
                </a:solidFill>
                <a:latin typeface="Arial" pitchFamily="34" charset="0"/>
              </a:rPr>
              <a:t> Lab</a:t>
            </a:r>
            <a:endParaRPr lang="en-US" sz="1400" dirty="0">
              <a:solidFill>
                <a:prstClr val="white"/>
              </a:solidFill>
              <a:latin typeface="Arial" pitchFamily="34" charset="0"/>
            </a:endParaRPr>
          </a:p>
        </p:txBody>
      </p:sp>
    </p:spTree>
    <p:extLst>
      <p:ext uri="{BB962C8B-B14F-4D97-AF65-F5344CB8AC3E}">
        <p14:creationId xmlns:p14="http://schemas.microsoft.com/office/powerpoint/2010/main" val="93785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xEl>
                                              <p:pRg st="2" end="2"/>
                                            </p:txEl>
                                          </p:spTgt>
                                        </p:tgtEl>
                                        <p:attrNameLst>
                                          <p:attrName>style.visibility</p:attrName>
                                        </p:attrNameLst>
                                      </p:cBhvr>
                                      <p:to>
                                        <p:strVal val="visible"/>
                                      </p:to>
                                    </p:set>
                                    <p:animEffect transition="in" filter="fade">
                                      <p:cBhvr>
                                        <p:cTn id="20" dur="500"/>
                                        <p:tgtEl>
                                          <p:spTgt spid="12">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xEl>
                                              <p:pRg st="3" end="3"/>
                                            </p:txEl>
                                          </p:spTgt>
                                        </p:tgtEl>
                                        <p:attrNameLst>
                                          <p:attrName>style.visibility</p:attrName>
                                        </p:attrNameLst>
                                      </p:cBhvr>
                                      <p:to>
                                        <p:strVal val="visible"/>
                                      </p:to>
                                    </p:set>
                                    <p:animEffect transition="in" filter="fade">
                                      <p:cBhvr>
                                        <p:cTn id="28" dur="500"/>
                                        <p:tgtEl>
                                          <p:spTgt spid="12">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subTnLst>
                                    <p:set>
                                      <p:cBhvr override="childStyle">
                                        <p:cTn dur="1" fill="hold" display="0" masterRel="nextClick" afterEffect="1"/>
                                        <p:tgtEl>
                                          <p:spTgt spid="41"/>
                                        </p:tgtEl>
                                        <p:attrNameLst>
                                          <p:attrName>style.visibility</p:attrName>
                                        </p:attrNameLst>
                                      </p:cBhvr>
                                      <p:to>
                                        <p:strVal val="hidden"/>
                                      </p:to>
                                    </p:set>
                                  </p:subTnLst>
                                </p:cTn>
                              </p:par>
                              <p:par>
                                <p:cTn id="32" presetID="10"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xEl>
                                              <p:pRg st="4" end="4"/>
                                            </p:txEl>
                                          </p:spTgt>
                                        </p:tgtEl>
                                        <p:attrNameLst>
                                          <p:attrName>style.visibility</p:attrName>
                                        </p:attrNameLst>
                                      </p:cBhvr>
                                      <p:to>
                                        <p:strVal val="visible"/>
                                      </p:to>
                                    </p:set>
                                    <p:animEffect transition="in" filter="fade">
                                      <p:cBhvr>
                                        <p:cTn id="39" dur="500"/>
                                        <p:tgtEl>
                                          <p:spTgt spid="12">
                                            <p:txEl>
                                              <p:pRg st="4" end="4"/>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43010"/>
                                        </p:tgtEl>
                                        <p:attrNameLst>
                                          <p:attrName>style.visibility</p:attrName>
                                        </p:attrNameLst>
                                      </p:cBhvr>
                                      <p:to>
                                        <p:strVal val="visible"/>
                                      </p:to>
                                    </p:set>
                                    <p:animEffect transition="in" filter="fade">
                                      <p:cBhvr>
                                        <p:cTn id="42" dur="500"/>
                                        <p:tgtEl>
                                          <p:spTgt spid="43010"/>
                                        </p:tgtEl>
                                      </p:cBhvr>
                                    </p:animEffect>
                                  </p:childTnLst>
                                  <p:subTnLst>
                                    <p:set>
                                      <p:cBhvr override="childStyle">
                                        <p:cTn dur="1" fill="hold" display="0" masterRel="nextClick" afterEffect="1"/>
                                        <p:tgtEl>
                                          <p:spTgt spid="43010"/>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xEl>
                                              <p:pRg st="5" end="5"/>
                                            </p:txEl>
                                          </p:spTgt>
                                        </p:tgtEl>
                                        <p:attrNameLst>
                                          <p:attrName>style.visibility</p:attrName>
                                        </p:attrNameLst>
                                      </p:cBhvr>
                                      <p:to>
                                        <p:strVal val="visible"/>
                                      </p:to>
                                    </p:set>
                                    <p:animEffect transition="in" filter="fade">
                                      <p:cBhvr>
                                        <p:cTn id="47" dur="500"/>
                                        <p:tgtEl>
                                          <p:spTgt spid="12">
                                            <p:txEl>
                                              <p:pRg st="5" end="5"/>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500"/>
                                        <p:tgtEl>
                                          <p:spTgt spid="42"/>
                                        </p:tgtEl>
                                      </p:cBhvr>
                                    </p:animEffect>
                                  </p:childTnLst>
                                  <p:subTnLst>
                                    <p:set>
                                      <p:cBhvr override="childStyle">
                                        <p:cTn dur="1" fill="hold" display="0" masterRel="nextClick" afterEffect="1"/>
                                        <p:tgtEl>
                                          <p:spTgt spid="42"/>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2">
                                            <p:txEl>
                                              <p:pRg st="6" end="6"/>
                                            </p:txEl>
                                          </p:spTgt>
                                        </p:tgtEl>
                                        <p:attrNameLst>
                                          <p:attrName>style.visibility</p:attrName>
                                        </p:attrNameLst>
                                      </p:cBhvr>
                                      <p:to>
                                        <p:strVal val="visible"/>
                                      </p:to>
                                    </p:set>
                                    <p:animEffect transition="in" filter="fade">
                                      <p:cBhvr>
                                        <p:cTn id="55" dur="500"/>
                                        <p:tgtEl>
                                          <p:spTgt spid="12">
                                            <p:txEl>
                                              <p:pRg st="6" end="6"/>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fade">
                                      <p:cBhvr>
                                        <p:cTn id="58" dur="500"/>
                                        <p:tgtEl>
                                          <p:spTgt spid="43"/>
                                        </p:tgtEl>
                                      </p:cBhvr>
                                    </p:animEffect>
                                  </p:childTnLst>
                                  <p:subTnLst>
                                    <p:set>
                                      <p:cBhvr override="childStyle">
                                        <p:cTn dur="1" fill="hold" display="0" masterRel="nextClick" afterEffect="1"/>
                                        <p:tgtEl>
                                          <p:spTgt spid="43"/>
                                        </p:tgtEl>
                                        <p:attrNameLst>
                                          <p:attrName>style.visibility</p:attrName>
                                        </p:attrNameLst>
                                      </p:cBhvr>
                                      <p:to>
                                        <p:strVal val="hidden"/>
                                      </p:to>
                                    </p:set>
                                  </p:subTnLst>
                                </p:cTn>
                              </p:par>
                              <p:par>
                                <p:cTn id="59" presetID="10" presetClass="entr" presetSubtype="0" fill="hold" nodeType="with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2">
                                            <p:txEl>
                                              <p:pRg st="7" end="7"/>
                                            </p:txEl>
                                          </p:spTgt>
                                        </p:tgtEl>
                                        <p:attrNameLst>
                                          <p:attrName>style.visibility</p:attrName>
                                        </p:attrNameLst>
                                      </p:cBhvr>
                                      <p:to>
                                        <p:strVal val="visible"/>
                                      </p:to>
                                    </p:set>
                                    <p:animEffect transition="in" filter="fade">
                                      <p:cBhvr>
                                        <p:cTn id="66" dur="500"/>
                                        <p:tgtEl>
                                          <p:spTgt spid="12">
                                            <p:txEl>
                                              <p:pRg st="7" end="7"/>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fade">
                                      <p:cBhvr>
                                        <p:cTn id="69" dur="500"/>
                                        <p:tgtEl>
                                          <p:spTgt spid="44"/>
                                        </p:tgtEl>
                                      </p:cBhvr>
                                    </p:animEffect>
                                  </p:childTnLst>
                                  <p:subTnLst>
                                    <p:set>
                                      <p:cBhvr override="childStyle">
                                        <p:cTn dur="1" fill="hold" display="0" masterRel="nextClick" afterEffect="1"/>
                                        <p:tgtEl>
                                          <p:spTgt spid="44"/>
                                        </p:tgtEl>
                                        <p:attrNameLst>
                                          <p:attrName>style.visibility</p:attrName>
                                        </p:attrNameLst>
                                      </p:cBhvr>
                                      <p:to>
                                        <p:strVal val="hidden"/>
                                      </p:to>
                                    </p:set>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2">
                                            <p:txEl>
                                              <p:pRg st="8" end="8"/>
                                            </p:txEl>
                                          </p:spTgt>
                                        </p:tgtEl>
                                        <p:attrNameLst>
                                          <p:attrName>style.visibility</p:attrName>
                                        </p:attrNameLst>
                                      </p:cBhvr>
                                      <p:to>
                                        <p:strVal val="visible"/>
                                      </p:to>
                                    </p:set>
                                    <p:animEffect transition="in" filter="fade">
                                      <p:cBhvr>
                                        <p:cTn id="74" dur="500"/>
                                        <p:tgtEl>
                                          <p:spTgt spid="12">
                                            <p:txEl>
                                              <p:pRg st="8" end="8"/>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fade">
                                      <p:cBhvr>
                                        <p:cTn id="77" dur="500"/>
                                        <p:tgtEl>
                                          <p:spTgt spid="45"/>
                                        </p:tgtEl>
                                      </p:cBhvr>
                                    </p:animEffect>
                                  </p:childTnLst>
                                  <p:subTnLst>
                                    <p:set>
                                      <p:cBhvr override="childStyle">
                                        <p:cTn dur="1" fill="hold" display="0" masterRel="nextClick" afterEffect="1"/>
                                        <p:tgtEl>
                                          <p:spTgt spid="45"/>
                                        </p:tgtEl>
                                        <p:attrNameLst>
                                          <p:attrName>style.visibility</p:attrName>
                                        </p:attrNameLst>
                                      </p:cBhvr>
                                      <p:to>
                                        <p:strVal val="hidden"/>
                                      </p:to>
                                    </p:set>
                                  </p:sub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
                                        </p:tgtEl>
                                        <p:attrNameLst>
                                          <p:attrName>style.visibility</p:attrName>
                                        </p:attrNameLst>
                                      </p:cBhvr>
                                      <p:to>
                                        <p:strVal val="visible"/>
                                      </p:to>
                                    </p:set>
                                    <p:animEffect transition="in" filter="fade">
                                      <p:cBhvr>
                                        <p:cTn id="82" dur="500"/>
                                        <p:tgtEl>
                                          <p:spTgt spid="5"/>
                                        </p:tgtEl>
                                      </p:cBhvr>
                                    </p:animEffect>
                                  </p:childTnLst>
                                </p:cTn>
                              </p:par>
                              <p:par>
                                <p:cTn id="83" presetID="10" presetClass="entr" presetSubtype="0" fill="hold" nodeType="with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fade">
                                      <p:cBhvr>
                                        <p:cTn id="85" dur="500"/>
                                        <p:tgtEl>
                                          <p:spTgt spid="24"/>
                                        </p:tgtEl>
                                      </p:cBhvr>
                                    </p:animEffect>
                                  </p:childTnLst>
                                </p:cTn>
                              </p:par>
                              <p:par>
                                <p:cTn id="86" presetID="10" presetClass="entr" presetSubtype="0" fill="hold" nodeType="withEffect">
                                  <p:stCondLst>
                                    <p:cond delay="0"/>
                                  </p:stCondLst>
                                  <p:childTnLst>
                                    <p:set>
                                      <p:cBhvr>
                                        <p:cTn id="87" dur="1" fill="hold">
                                          <p:stCondLst>
                                            <p:cond delay="0"/>
                                          </p:stCondLst>
                                        </p:cTn>
                                        <p:tgtEl>
                                          <p:spTgt spid="50"/>
                                        </p:tgtEl>
                                        <p:attrNameLst>
                                          <p:attrName>style.visibility</p:attrName>
                                        </p:attrNameLst>
                                      </p:cBhvr>
                                      <p:to>
                                        <p:strVal val="visible"/>
                                      </p:to>
                                    </p:set>
                                    <p:animEffect transition="in" filter="fade">
                                      <p:cBhvr>
                                        <p:cTn id="88" dur="500"/>
                                        <p:tgtEl>
                                          <p:spTgt spid="5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51"/>
                                        </p:tgtEl>
                                        <p:attrNameLst>
                                          <p:attrName>style.visibility</p:attrName>
                                        </p:attrNameLst>
                                      </p:cBhvr>
                                      <p:to>
                                        <p:strVal val="visible"/>
                                      </p:to>
                                    </p:set>
                                    <p:animEffect transition="in" filter="fade">
                                      <p:cBhvr>
                                        <p:cTn id="9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5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fld id="{3A841668-5ED2-45EF-AB52-B3C280F59279}" type="slidenum">
              <a:rPr lang="en-US" smtClean="0"/>
              <a:pPr/>
              <a:t>18</a:t>
            </a:fld>
            <a:endParaRPr lang="en-US"/>
          </a:p>
        </p:txBody>
      </p:sp>
      <p:sp>
        <p:nvSpPr>
          <p:cNvPr id="6" name="Rectangle 5"/>
          <p:cNvSpPr/>
          <p:nvPr/>
        </p:nvSpPr>
        <p:spPr>
          <a:xfrm>
            <a:off x="863600" y="5735161"/>
            <a:ext cx="7970762" cy="738664"/>
          </a:xfrm>
          <a:prstGeom prst="rect">
            <a:avLst/>
          </a:prstGeom>
          <a:solidFill>
            <a:schemeClr val="accent6">
              <a:lumMod val="20000"/>
              <a:lumOff val="80000"/>
            </a:schemeClr>
          </a:solidFill>
        </p:spPr>
        <p:txBody>
          <a:bodyPr wrap="square">
            <a:spAutoFit/>
          </a:bodyPr>
          <a:lstStyle/>
          <a:p>
            <a:pPr algn="l"/>
            <a:r>
              <a:rPr lang="en-US" sz="1400" dirty="0"/>
              <a:t>Six </a:t>
            </a:r>
            <a:r>
              <a:rPr lang="en-US" sz="1400" dirty="0" smtClean="0"/>
              <a:t>R-grade e2v </a:t>
            </a:r>
            <a:r>
              <a:rPr lang="en-US" sz="1400" dirty="0"/>
              <a:t>CCD97’s from the </a:t>
            </a:r>
            <a:r>
              <a:rPr lang="en-US" sz="1400" dirty="0" smtClean="0"/>
              <a:t>bonded</a:t>
            </a:r>
            <a:r>
              <a:rPr lang="en-US" sz="1400" dirty="0"/>
              <a:t>, </a:t>
            </a:r>
            <a:r>
              <a:rPr lang="en-US" sz="1400" dirty="0" smtClean="0"/>
              <a:t>thinned</a:t>
            </a:r>
            <a:r>
              <a:rPr lang="en-US" sz="1400" dirty="0"/>
              <a:t>, delta-doped wafer 18 have been packaged, wire-</a:t>
            </a:r>
            <a:r>
              <a:rPr lang="en-US" sz="1400" dirty="0" smtClean="0"/>
              <a:t>bonded and are being tested.</a:t>
            </a:r>
            <a:r>
              <a:rPr lang="en-US" sz="1400" dirty="0"/>
              <a:t> </a:t>
            </a:r>
            <a:r>
              <a:rPr lang="en-US" sz="1400" dirty="0" smtClean="0"/>
              <a:t> One is AR coated with the FIREBALL multilayer design</a:t>
            </a:r>
            <a:endParaRPr lang="en-US" sz="1400" dirty="0"/>
          </a:p>
          <a:p>
            <a:pPr algn="l"/>
            <a:r>
              <a:rPr lang="it-IT" sz="1400" dirty="0"/>
              <a:t> </a:t>
            </a:r>
            <a:endParaRPr lang="en-US" sz="1400" dirty="0"/>
          </a:p>
        </p:txBody>
      </p:sp>
      <p:pic>
        <p:nvPicPr>
          <p:cNvPr id="7" name="Picture 6" descr="CCD97_Xmas_Phot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035" y="270562"/>
            <a:ext cx="6360070" cy="4986494"/>
          </a:xfrm>
          <a:prstGeom prst="rect">
            <a:avLst/>
          </a:prstGeom>
        </p:spPr>
      </p:pic>
      <p:sp>
        <p:nvSpPr>
          <p:cNvPr id="2" name="Rectangle 1"/>
          <p:cNvSpPr/>
          <p:nvPr/>
        </p:nvSpPr>
        <p:spPr bwMode="auto">
          <a:xfrm>
            <a:off x="0" y="6587067"/>
            <a:ext cx="5858933" cy="270933"/>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imes" pitchFamily="-97" charset="0"/>
            </a:endParaRPr>
          </a:p>
        </p:txBody>
      </p:sp>
    </p:spTree>
    <p:extLst>
      <p:ext uri="{BB962C8B-B14F-4D97-AF65-F5344CB8AC3E}">
        <p14:creationId xmlns:p14="http://schemas.microsoft.com/office/powerpoint/2010/main" val="1065638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a:xfrm>
            <a:off x="254000" y="-371655"/>
            <a:ext cx="8560697" cy="1143000"/>
          </a:xfrm>
        </p:spPr>
        <p:txBody>
          <a:bodyPr>
            <a:normAutofit/>
          </a:bodyPr>
          <a:lstStyle/>
          <a:p>
            <a:r>
              <a:rPr lang="en-US" sz="3600" b="1" dirty="0" smtClean="0">
                <a:solidFill>
                  <a:srgbClr val="FFFF00"/>
                </a:solidFill>
              </a:rPr>
              <a:t>FIREBall-2</a:t>
            </a:r>
            <a:endParaRPr lang="en-US" sz="3600" b="1" dirty="0">
              <a:solidFill>
                <a:srgbClr val="FFFF00"/>
              </a:solidFill>
            </a:endParaRPr>
          </a:p>
        </p:txBody>
      </p:sp>
      <p:sp>
        <p:nvSpPr>
          <p:cNvPr id="5" name="TextBox 4"/>
          <p:cNvSpPr txBox="1"/>
          <p:nvPr/>
        </p:nvSpPr>
        <p:spPr>
          <a:xfrm>
            <a:off x="482600" y="5410202"/>
            <a:ext cx="8204200" cy="1200329"/>
          </a:xfrm>
          <a:prstGeom prst="rect">
            <a:avLst/>
          </a:prstGeom>
          <a:noFill/>
        </p:spPr>
        <p:txBody>
          <a:bodyPr wrap="square" rtlCol="0">
            <a:spAutoFit/>
          </a:bodyPr>
          <a:lstStyle/>
          <a:p>
            <a:r>
              <a:rPr lang="en-US" dirty="0" smtClean="0"/>
              <a:t>An EMCCD wafer (p-type substrate) was cored down to 4 inches, bonded, thinned, and sections of it were diced into die that were delta doped.  Above are the photograph of the device and the preliminary measurements showing high QE in the UV indicating successful delta doping.</a:t>
            </a:r>
            <a:endParaRPr lang="en-US" dirty="0"/>
          </a:p>
        </p:txBody>
      </p:sp>
      <p:pic>
        <p:nvPicPr>
          <p:cNvPr id="8" name="Picture 7" descr="fireball09c.jpg"/>
          <p:cNvPicPr>
            <a:picLocks noChangeAspect="1"/>
          </p:cNvPicPr>
          <p:nvPr/>
        </p:nvPicPr>
        <p:blipFill rotWithShape="1">
          <a:blip r:embed="rId2"/>
          <a:srcRect r="10185"/>
          <a:stretch/>
        </p:blipFill>
        <p:spPr>
          <a:xfrm>
            <a:off x="3909036" y="1181100"/>
            <a:ext cx="5234964" cy="5096799"/>
          </a:xfrm>
          <a:prstGeom prst="rect">
            <a:avLst/>
          </a:prstGeom>
          <a:ln>
            <a:noFill/>
          </a:ln>
          <a:effectLst>
            <a:softEdge rad="112500"/>
          </a:effectLst>
        </p:spPr>
      </p:pic>
      <p:sp>
        <p:nvSpPr>
          <p:cNvPr id="10" name="TextBox 9"/>
          <p:cNvSpPr txBox="1"/>
          <p:nvPr/>
        </p:nvSpPr>
        <p:spPr>
          <a:xfrm>
            <a:off x="207451" y="953364"/>
            <a:ext cx="3514315" cy="5324535"/>
          </a:xfrm>
          <a:prstGeom prst="rect">
            <a:avLst/>
          </a:prstGeom>
          <a:noFill/>
        </p:spPr>
        <p:txBody>
          <a:bodyPr wrap="square" rtlCol="0">
            <a:spAutoFit/>
          </a:bodyPr>
          <a:lstStyle/>
          <a:p>
            <a:pPr algn="l"/>
            <a:r>
              <a:rPr lang="en-US" sz="2000" b="1" dirty="0" smtClean="0">
                <a:solidFill>
                  <a:schemeClr val="bg1"/>
                </a:solidFill>
              </a:rPr>
              <a:t>Funded balloon under ROSES-APRA</a:t>
            </a:r>
          </a:p>
          <a:p>
            <a:pPr algn="l"/>
            <a:r>
              <a:rPr lang="en-US" sz="2000" b="1" dirty="0" smtClean="0">
                <a:solidFill>
                  <a:schemeClr val="bg1"/>
                </a:solidFill>
              </a:rPr>
              <a:t>PI: Chris Martin</a:t>
            </a:r>
          </a:p>
          <a:p>
            <a:pPr algn="l"/>
            <a:endParaRPr lang="en-US" sz="2000" dirty="0" smtClean="0">
              <a:solidFill>
                <a:srgbClr val="FFFFFF"/>
              </a:solidFill>
            </a:endParaRPr>
          </a:p>
          <a:p>
            <a:pPr algn="l"/>
            <a:r>
              <a:rPr lang="en-US" sz="2000" dirty="0" smtClean="0">
                <a:solidFill>
                  <a:srgbClr val="FFFFFF"/>
                </a:solidFill>
              </a:rPr>
              <a:t>Detector range: 195-205 nm,  200 nm center require QE &gt; 50%</a:t>
            </a:r>
          </a:p>
          <a:p>
            <a:pPr algn="l"/>
            <a:endParaRPr lang="en-US" sz="2000" dirty="0">
              <a:solidFill>
                <a:srgbClr val="FFFFFF"/>
              </a:solidFill>
            </a:endParaRPr>
          </a:p>
          <a:p>
            <a:pPr algn="l"/>
            <a:r>
              <a:rPr lang="en-US" sz="2000" dirty="0" smtClean="0">
                <a:solidFill>
                  <a:srgbClr val="FFFFFF"/>
                </a:solidFill>
              </a:rPr>
              <a:t>FIREBall-1 flew a GALEX spare detector which was an MCP. </a:t>
            </a:r>
          </a:p>
          <a:p>
            <a:pPr algn="l"/>
            <a:endParaRPr lang="en-US" sz="2000" dirty="0">
              <a:solidFill>
                <a:srgbClr val="FFFFFF"/>
              </a:solidFill>
            </a:endParaRPr>
          </a:p>
          <a:p>
            <a:pPr algn="l"/>
            <a:r>
              <a:rPr lang="en-US" sz="2000" dirty="0" smtClean="0">
                <a:solidFill>
                  <a:srgbClr val="FFFFFF"/>
                </a:solidFill>
              </a:rPr>
              <a:t>Collaboration also with David Schiminovich, Erika Hamden, Columbia U</a:t>
            </a:r>
            <a:endParaRPr lang="en-US" sz="2000" dirty="0">
              <a:solidFill>
                <a:srgbClr val="FFFFFF"/>
              </a:solidFill>
            </a:endParaRPr>
          </a:p>
          <a:p>
            <a:pPr algn="l"/>
            <a:r>
              <a:rPr lang="en-US" sz="2000" dirty="0" smtClean="0">
                <a:solidFill>
                  <a:srgbClr val="FFFFFF"/>
                </a:solidFill>
              </a:rPr>
              <a:t>Alice Reinheimer, Peter Pool, P. </a:t>
            </a:r>
            <a:r>
              <a:rPr lang="en-US" sz="2000" dirty="0" err="1" smtClean="0">
                <a:solidFill>
                  <a:srgbClr val="FFFFFF"/>
                </a:solidFill>
              </a:rPr>
              <a:t>Fochi</a:t>
            </a:r>
            <a:r>
              <a:rPr lang="en-US" sz="2000" dirty="0" smtClean="0">
                <a:solidFill>
                  <a:srgbClr val="FFFFFF"/>
                </a:solidFill>
              </a:rPr>
              <a:t>, et al e2v</a:t>
            </a:r>
            <a:endParaRPr lang="en-US" sz="2000" dirty="0">
              <a:solidFill>
                <a:srgbClr val="FFFFFF"/>
              </a:solidFill>
            </a:endParaRPr>
          </a:p>
          <a:p>
            <a:pPr algn="l"/>
            <a:endParaRPr lang="en-US" sz="2000" dirty="0">
              <a:solidFill>
                <a:srgbClr val="FFFF00"/>
              </a:solidFill>
            </a:endParaRPr>
          </a:p>
        </p:txBody>
      </p:sp>
    </p:spTree>
    <p:extLst>
      <p:ext uri="{BB962C8B-B14F-4D97-AF65-F5344CB8AC3E}">
        <p14:creationId xmlns:p14="http://schemas.microsoft.com/office/powerpoint/2010/main" val="332588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347920" y="4873447"/>
            <a:ext cx="1359916" cy="2004820"/>
          </a:xfrm>
          <a:prstGeom prst="rect">
            <a:avLst/>
          </a:prstGeom>
        </p:spPr>
      </p:pic>
      <p:sp>
        <p:nvSpPr>
          <p:cNvPr id="17409" name="Text Box 2"/>
          <p:cNvSpPr txBox="1">
            <a:spLocks noChangeArrowheads="1"/>
          </p:cNvSpPr>
          <p:nvPr/>
        </p:nvSpPr>
        <p:spPr bwMode="auto">
          <a:xfrm>
            <a:off x="6159500" y="2438400"/>
            <a:ext cx="969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400">
                <a:solidFill>
                  <a:srgbClr val="FFFFFF"/>
                </a:solidFill>
                <a:latin typeface="Calibri" charset="0"/>
              </a:rPr>
              <a:t>Bob Beach</a:t>
            </a:r>
          </a:p>
        </p:txBody>
      </p:sp>
      <p:sp>
        <p:nvSpPr>
          <p:cNvPr id="17410" name="Text Box 3"/>
          <p:cNvSpPr txBox="1">
            <a:spLocks noChangeArrowheads="1"/>
          </p:cNvSpPr>
          <p:nvPr/>
        </p:nvSpPr>
        <p:spPr bwMode="auto">
          <a:xfrm>
            <a:off x="6375400" y="4673600"/>
            <a:ext cx="1008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400">
                <a:solidFill>
                  <a:srgbClr val="FFFFFF"/>
                </a:solidFill>
                <a:latin typeface="Calibri" charset="0"/>
              </a:rPr>
              <a:t>Paul Maker</a:t>
            </a:r>
          </a:p>
        </p:txBody>
      </p:sp>
      <p:pic>
        <p:nvPicPr>
          <p:cNvPr id="17411"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9184" t="16622" r="24625" b="15744"/>
          <a:stretch/>
        </p:blipFill>
        <p:spPr bwMode="auto">
          <a:xfrm>
            <a:off x="2715456" y="2768662"/>
            <a:ext cx="1866199" cy="1643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7"/>
          <p:cNvSpPr txBox="1">
            <a:spLocks noChangeArrowheads="1"/>
          </p:cNvSpPr>
          <p:nvPr/>
        </p:nvSpPr>
        <p:spPr bwMode="auto">
          <a:xfrm>
            <a:off x="2852651" y="4095134"/>
            <a:ext cx="12556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dirty="0">
                <a:solidFill>
                  <a:srgbClr val="FFFFFF"/>
                </a:solidFill>
                <a:latin typeface="Calibri" charset="0"/>
              </a:rPr>
              <a:t>Todd Jones</a:t>
            </a:r>
          </a:p>
        </p:txBody>
      </p:sp>
      <p:sp>
        <p:nvSpPr>
          <p:cNvPr id="17413" name="Text Box 9"/>
          <p:cNvSpPr txBox="1">
            <a:spLocks noChangeArrowheads="1"/>
          </p:cNvSpPr>
          <p:nvPr/>
        </p:nvSpPr>
        <p:spPr bwMode="auto">
          <a:xfrm>
            <a:off x="5284788" y="806450"/>
            <a:ext cx="920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400">
                <a:solidFill>
                  <a:srgbClr val="FFFFFF"/>
                </a:solidFill>
                <a:latin typeface="Calibri" charset="0"/>
              </a:rPr>
              <a:t>Doug Bell</a:t>
            </a:r>
          </a:p>
        </p:txBody>
      </p:sp>
      <p:sp>
        <p:nvSpPr>
          <p:cNvPr id="17419" name="Text Box 15"/>
          <p:cNvSpPr txBox="1">
            <a:spLocks noChangeArrowheads="1"/>
          </p:cNvSpPr>
          <p:nvPr/>
        </p:nvSpPr>
        <p:spPr bwMode="auto">
          <a:xfrm>
            <a:off x="0" y="1987550"/>
            <a:ext cx="1108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400" b="1">
                <a:solidFill>
                  <a:srgbClr val="FFFFFF"/>
                </a:solidFill>
                <a:latin typeface="Calibri" charset="0"/>
              </a:rPr>
              <a:t>Todd Veach</a:t>
            </a:r>
          </a:p>
        </p:txBody>
      </p:sp>
      <p:pic>
        <p:nvPicPr>
          <p:cNvPr id="17420" name="Picture 23" descr="Alex_Carver_MBE_Armsfolded2_s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26612" y="125054"/>
            <a:ext cx="3489809" cy="2618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Text Box 19"/>
          <p:cNvSpPr txBox="1">
            <a:spLocks noChangeArrowheads="1"/>
          </p:cNvSpPr>
          <p:nvPr/>
        </p:nvSpPr>
        <p:spPr bwMode="auto">
          <a:xfrm>
            <a:off x="4632971" y="372510"/>
            <a:ext cx="17734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dirty="0">
                <a:solidFill>
                  <a:srgbClr val="FFFFFF"/>
                </a:solidFill>
                <a:latin typeface="Calibri" charset="0"/>
              </a:rPr>
              <a:t>Alex </a:t>
            </a:r>
            <a:r>
              <a:rPr lang="en-US" sz="1800" b="1" dirty="0" smtClean="0">
                <a:solidFill>
                  <a:srgbClr val="FFFFFF"/>
                </a:solidFill>
                <a:latin typeface="Calibri" charset="0"/>
              </a:rPr>
              <a:t>Carver, ECH </a:t>
            </a:r>
            <a:endParaRPr lang="en-US" sz="1800" b="1" dirty="0">
              <a:solidFill>
                <a:srgbClr val="FFFFFF"/>
              </a:solidFill>
              <a:latin typeface="Calibri" charset="0"/>
            </a:endParaRPr>
          </a:p>
        </p:txBody>
      </p:sp>
      <p:pic>
        <p:nvPicPr>
          <p:cNvPr id="17425" name="Picture 13" descr="Matt_looking_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25" y="4095134"/>
            <a:ext cx="2133537" cy="177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8" name="Text Box 15"/>
          <p:cNvSpPr txBox="1">
            <a:spLocks noChangeArrowheads="1"/>
          </p:cNvSpPr>
          <p:nvPr/>
        </p:nvSpPr>
        <p:spPr bwMode="auto">
          <a:xfrm>
            <a:off x="79525" y="4123276"/>
            <a:ext cx="12271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dirty="0">
                <a:solidFill>
                  <a:srgbClr val="FFFFFF"/>
                </a:solidFill>
                <a:latin typeface="Calibri" charset="0"/>
              </a:rPr>
              <a:t>Matt </a:t>
            </a:r>
            <a:r>
              <a:rPr lang="en-US" sz="1800" b="1" dirty="0" err="1">
                <a:solidFill>
                  <a:srgbClr val="FFFFFF"/>
                </a:solidFill>
                <a:latin typeface="Calibri" charset="0"/>
              </a:rPr>
              <a:t>Dickie</a:t>
            </a:r>
            <a:endParaRPr lang="en-US" sz="1800" b="1" dirty="0">
              <a:solidFill>
                <a:srgbClr val="FFFFFF"/>
              </a:solidFill>
              <a:latin typeface="Calibri" charset="0"/>
            </a:endParaRPr>
          </a:p>
        </p:txBody>
      </p:sp>
      <p:pic>
        <p:nvPicPr>
          <p:cNvPr id="17430" name="Picture 31" descr="Nicole_LBNL_sm.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06760" y="1479"/>
            <a:ext cx="2522940" cy="232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3" name="Text Box 19"/>
          <p:cNvSpPr txBox="1">
            <a:spLocks noChangeArrowheads="1"/>
          </p:cNvSpPr>
          <p:nvPr/>
        </p:nvSpPr>
        <p:spPr bwMode="auto">
          <a:xfrm>
            <a:off x="6576423" y="-5905"/>
            <a:ext cx="22391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dirty="0">
                <a:solidFill>
                  <a:srgbClr val="FFFFFF"/>
                </a:solidFill>
                <a:latin typeface="Calibri" charset="0"/>
              </a:rPr>
              <a:t>Nicole </a:t>
            </a:r>
            <a:r>
              <a:rPr lang="en-US" sz="1800" b="1" dirty="0" smtClean="0">
                <a:solidFill>
                  <a:srgbClr val="FFFFFF"/>
                </a:solidFill>
                <a:latin typeface="Calibri" charset="0"/>
              </a:rPr>
              <a:t>Lingner, Grad Caltech </a:t>
            </a:r>
            <a:endParaRPr lang="en-US" sz="1800" b="1" dirty="0">
              <a:solidFill>
                <a:srgbClr val="FFFFFF"/>
              </a:solidFill>
              <a:latin typeface="Calibri" charset="0"/>
            </a:endParaRPr>
          </a:p>
        </p:txBody>
      </p:sp>
      <p:pic>
        <p:nvPicPr>
          <p:cNvPr id="17435" name="Picture 1" descr="John_Hennessy_June2012.jpg"/>
          <p:cNvPicPr>
            <a:picLocks noChangeAspect="1"/>
          </p:cNvPicPr>
          <p:nvPr/>
        </p:nvPicPr>
        <p:blipFill>
          <a:blip r:embed="rId8">
            <a:extLst>
              <a:ext uri="{28A0092B-C50C-407E-A947-70E740481C1C}">
                <a14:useLocalDpi xmlns:a14="http://schemas.microsoft.com/office/drawing/2010/main" val="0"/>
              </a:ext>
            </a:extLst>
          </a:blip>
          <a:srcRect t="4845" b="14091"/>
          <a:stretch>
            <a:fillRect/>
          </a:stretch>
        </p:blipFill>
        <p:spPr bwMode="auto">
          <a:xfrm>
            <a:off x="109451" y="82550"/>
            <a:ext cx="2743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6" name="Text Box 7"/>
          <p:cNvSpPr txBox="1">
            <a:spLocks noChangeArrowheads="1"/>
          </p:cNvSpPr>
          <p:nvPr/>
        </p:nvSpPr>
        <p:spPr bwMode="auto">
          <a:xfrm>
            <a:off x="113925" y="162455"/>
            <a:ext cx="170998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dirty="0">
                <a:solidFill>
                  <a:srgbClr val="FFFFFF"/>
                </a:solidFill>
                <a:latin typeface="Calibri" charset="0"/>
              </a:rPr>
              <a:t>John </a:t>
            </a:r>
            <a:r>
              <a:rPr lang="en-US" sz="1800" b="1" dirty="0" smtClean="0">
                <a:solidFill>
                  <a:srgbClr val="FFFFFF"/>
                </a:solidFill>
                <a:latin typeface="Calibri" charset="0"/>
              </a:rPr>
              <a:t>Hennessy</a:t>
            </a:r>
          </a:p>
          <a:p>
            <a:pPr defTabSz="914400" eaLnBrk="1" fontAlgn="base" hangingPunct="1">
              <a:spcBef>
                <a:spcPct val="0"/>
              </a:spcBef>
              <a:spcAft>
                <a:spcPct val="0"/>
              </a:spcAft>
            </a:pPr>
            <a:r>
              <a:rPr lang="en-US" sz="1800" b="1" dirty="0" smtClean="0">
                <a:solidFill>
                  <a:srgbClr val="FFFFFF"/>
                </a:solidFill>
                <a:latin typeface="Calibri" charset="0"/>
              </a:rPr>
              <a:t>Caltech Postdoc</a:t>
            </a:r>
          </a:p>
          <a:p>
            <a:pPr defTabSz="914400" eaLnBrk="1" fontAlgn="base" hangingPunct="1">
              <a:spcBef>
                <a:spcPct val="0"/>
              </a:spcBef>
              <a:spcAft>
                <a:spcPct val="0"/>
              </a:spcAft>
            </a:pPr>
            <a:r>
              <a:rPr lang="en-US" sz="1800" b="1" dirty="0" smtClean="0">
                <a:solidFill>
                  <a:srgbClr val="FFFFFF"/>
                </a:solidFill>
                <a:latin typeface="Calibri" charset="0"/>
              </a:rPr>
              <a:t>scholar</a:t>
            </a:r>
            <a:endParaRPr lang="en-US" sz="1800" b="1" dirty="0">
              <a:solidFill>
                <a:srgbClr val="FFFFFF"/>
              </a:solidFill>
              <a:latin typeface="Calibri" charset="0"/>
            </a:endParaRPr>
          </a:p>
        </p:txBody>
      </p:sp>
      <p:grpSp>
        <p:nvGrpSpPr>
          <p:cNvPr id="3" name="Group 2"/>
          <p:cNvGrpSpPr/>
          <p:nvPr/>
        </p:nvGrpSpPr>
        <p:grpSpPr>
          <a:xfrm>
            <a:off x="4183063" y="2262267"/>
            <a:ext cx="3470028" cy="2508026"/>
            <a:chOff x="4348692" y="4089483"/>
            <a:chExt cx="3200400" cy="2289880"/>
          </a:xfrm>
        </p:grpSpPr>
        <p:pic>
          <p:nvPicPr>
            <p:cNvPr id="32" name="Picture 1"/>
            <p:cNvPicPr>
              <a:picLocks noChangeAspect="1"/>
            </p:cNvPicPr>
            <p:nvPr/>
          </p:nvPicPr>
          <p:blipFill rotWithShape="1">
            <a:blip r:embed="rId9">
              <a:extLst>
                <a:ext uri="{28A0092B-C50C-407E-A947-70E740481C1C}">
                  <a14:useLocalDpi xmlns:a14="http://schemas.microsoft.com/office/drawing/2010/main" val="0"/>
                </a:ext>
              </a:extLst>
            </a:blip>
            <a:srcRect b="5854"/>
            <a:stretch/>
          </p:blipFill>
          <p:spPr bwMode="auto">
            <a:xfrm>
              <a:off x="4348692" y="4119563"/>
              <a:ext cx="3200400" cy="225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2"/>
            <p:cNvSpPr txBox="1">
              <a:spLocks noChangeArrowheads="1"/>
            </p:cNvSpPr>
            <p:nvPr/>
          </p:nvSpPr>
          <p:spPr bwMode="auto">
            <a:xfrm>
              <a:off x="5752477" y="4089483"/>
              <a:ext cx="1796615" cy="590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dirty="0">
                  <a:solidFill>
                    <a:srgbClr val="FFFFFF"/>
                  </a:solidFill>
                  <a:latin typeface="Times"/>
                </a:rPr>
                <a:t>Sam </a:t>
              </a:r>
              <a:r>
                <a:rPr lang="en-US" sz="1800" b="1" dirty="0" smtClean="0">
                  <a:solidFill>
                    <a:srgbClr val="FFFFFF"/>
                  </a:solidFill>
                  <a:latin typeface="Times"/>
                </a:rPr>
                <a:t>Cheng, Grad, USC </a:t>
              </a:r>
              <a:endParaRPr lang="en-US" sz="1800" b="1" dirty="0">
                <a:solidFill>
                  <a:srgbClr val="FFFFFF"/>
                </a:solidFill>
                <a:latin typeface="Times"/>
              </a:endParaRPr>
            </a:p>
          </p:txBody>
        </p:sp>
        <p:sp>
          <p:nvSpPr>
            <p:cNvPr id="34" name="TextBox 3"/>
            <p:cNvSpPr txBox="1">
              <a:spLocks noChangeArrowheads="1"/>
            </p:cNvSpPr>
            <p:nvPr/>
          </p:nvSpPr>
          <p:spPr bwMode="auto">
            <a:xfrm>
              <a:off x="4350127" y="5459214"/>
              <a:ext cx="18044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dirty="0">
                  <a:solidFill>
                    <a:srgbClr val="FFFFFF"/>
                  </a:solidFill>
                  <a:latin typeface="Times"/>
                </a:rPr>
                <a:t>Alex </a:t>
              </a:r>
              <a:r>
                <a:rPr lang="en-US" sz="1800" b="1" dirty="0" smtClean="0">
                  <a:solidFill>
                    <a:srgbClr val="FFFFFF"/>
                  </a:solidFill>
                  <a:latin typeface="Times"/>
                </a:rPr>
                <a:t>Miller, Grad</a:t>
              </a:r>
            </a:p>
            <a:p>
              <a:pPr defTabSz="914400" eaLnBrk="1" fontAlgn="base" hangingPunct="1">
                <a:spcBef>
                  <a:spcPct val="0"/>
                </a:spcBef>
                <a:spcAft>
                  <a:spcPct val="0"/>
                </a:spcAft>
              </a:pPr>
              <a:r>
                <a:rPr lang="en-US" sz="1800" b="1" dirty="0" smtClean="0">
                  <a:solidFill>
                    <a:srgbClr val="FFFFFF"/>
                  </a:solidFill>
                  <a:latin typeface="Times"/>
                </a:rPr>
                <a:t>ASU</a:t>
              </a:r>
              <a:endParaRPr lang="en-US" sz="1800" b="1" dirty="0">
                <a:solidFill>
                  <a:srgbClr val="FFFFFF"/>
                </a:solidFill>
                <a:latin typeface="Times"/>
              </a:endParaRPr>
            </a:p>
          </p:txBody>
        </p:sp>
      </p:grpSp>
      <p:pic>
        <p:nvPicPr>
          <p:cNvPr id="30" name="Picture 29" descr="TimG_with_2kby4k_LBNL.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602" y="2043220"/>
            <a:ext cx="2743200" cy="2051914"/>
          </a:xfrm>
          <a:prstGeom prst="rect">
            <a:avLst/>
          </a:prstGeom>
        </p:spPr>
      </p:pic>
      <p:sp>
        <p:nvSpPr>
          <p:cNvPr id="36" name="Text Box 19"/>
          <p:cNvSpPr txBox="1">
            <a:spLocks noChangeArrowheads="1"/>
          </p:cNvSpPr>
          <p:nvPr/>
        </p:nvSpPr>
        <p:spPr bwMode="auto">
          <a:xfrm>
            <a:off x="758240" y="3725802"/>
            <a:ext cx="19262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dirty="0" smtClean="0">
                <a:solidFill>
                  <a:srgbClr val="FFFFFF"/>
                </a:solidFill>
                <a:latin typeface="Calibri" charset="0"/>
              </a:rPr>
              <a:t>Tim Goodsall, ECH</a:t>
            </a:r>
            <a:endParaRPr lang="en-US" sz="1800" b="1" dirty="0">
              <a:solidFill>
                <a:srgbClr val="FFFFFF"/>
              </a:solidFill>
              <a:latin typeface="Calibri" charset="0"/>
            </a:endParaRPr>
          </a:p>
        </p:txBody>
      </p:sp>
      <p:pic>
        <p:nvPicPr>
          <p:cNvPr id="37" name="Picture 36" descr="UV_VIS_IMG_2771.JPG"/>
          <p:cNvPicPr>
            <a:picLocks noChangeAspect="1"/>
          </p:cNvPicPr>
          <p:nvPr/>
        </p:nvPicPr>
        <p:blipFill rotWithShape="1">
          <a:blip r:embed="rId11">
            <a:extLst>
              <a:ext uri="{28A0092B-C50C-407E-A947-70E740481C1C}">
                <a14:useLocalDpi xmlns:a14="http://schemas.microsoft.com/office/drawing/2010/main" val="0"/>
              </a:ext>
            </a:extLst>
          </a:blip>
          <a:srcRect l="31661" t="20007" r="40248" b="39976"/>
          <a:stretch/>
        </p:blipFill>
        <p:spPr>
          <a:xfrm>
            <a:off x="2213062" y="4628905"/>
            <a:ext cx="2054821" cy="2195442"/>
          </a:xfrm>
          <a:prstGeom prst="rect">
            <a:avLst/>
          </a:prstGeom>
        </p:spPr>
      </p:pic>
      <p:sp>
        <p:nvSpPr>
          <p:cNvPr id="38" name="Text Box 15"/>
          <p:cNvSpPr txBox="1">
            <a:spLocks noChangeArrowheads="1"/>
          </p:cNvSpPr>
          <p:nvPr/>
        </p:nvSpPr>
        <p:spPr bwMode="auto">
          <a:xfrm>
            <a:off x="2579461" y="4615152"/>
            <a:ext cx="20548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dirty="0" smtClean="0">
                <a:solidFill>
                  <a:srgbClr val="FFFFFF"/>
                </a:solidFill>
                <a:latin typeface="Calibri" charset="0"/>
              </a:rPr>
              <a:t>Erika Hamden</a:t>
            </a:r>
          </a:p>
          <a:p>
            <a:pPr defTabSz="914400" eaLnBrk="1" fontAlgn="base" hangingPunct="1">
              <a:spcBef>
                <a:spcPct val="0"/>
              </a:spcBef>
              <a:spcAft>
                <a:spcPct val="0"/>
              </a:spcAft>
            </a:pPr>
            <a:r>
              <a:rPr lang="en-US" sz="1800" b="1" dirty="0" smtClean="0">
                <a:solidFill>
                  <a:srgbClr val="FFFFFF"/>
                </a:solidFill>
                <a:latin typeface="Calibri" charset="0"/>
              </a:rPr>
              <a:t>NESSF, Columbia</a:t>
            </a:r>
            <a:endParaRPr lang="en-US" sz="1800" b="1" dirty="0">
              <a:solidFill>
                <a:srgbClr val="FFFFFF"/>
              </a:solidFill>
              <a:latin typeface="Calibri" charset="0"/>
            </a:endParaRPr>
          </a:p>
        </p:txBody>
      </p:sp>
      <p:pic>
        <p:nvPicPr>
          <p:cNvPr id="17415" name="Picture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50175" y="3544441"/>
            <a:ext cx="1279525" cy="1573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417" name="Text Box 21"/>
          <p:cNvSpPr txBox="1">
            <a:spLocks noChangeArrowheads="1"/>
          </p:cNvSpPr>
          <p:nvPr/>
        </p:nvSpPr>
        <p:spPr bwMode="auto">
          <a:xfrm>
            <a:off x="7703890" y="4770294"/>
            <a:ext cx="14633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600" b="1" dirty="0">
                <a:solidFill>
                  <a:srgbClr val="FFFFFF"/>
                </a:solidFill>
                <a:latin typeface="Calibri" charset="0"/>
              </a:rPr>
              <a:t>Michael Hoenk</a:t>
            </a:r>
          </a:p>
        </p:txBody>
      </p:sp>
      <p:pic>
        <p:nvPicPr>
          <p:cNvPr id="17414" name="Picture 16" descr="FrankG_Daughter_small"/>
          <p:cNvPicPr>
            <a:picLocks noChangeAspect="1" noChangeArrowheads="1"/>
          </p:cNvPicPr>
          <p:nvPr/>
        </p:nvPicPr>
        <p:blipFill rotWithShape="1">
          <a:blip r:embed="rId13">
            <a:extLst>
              <a:ext uri="{28A0092B-C50C-407E-A947-70E740481C1C}">
                <a14:useLocalDpi xmlns:a14="http://schemas.microsoft.com/office/drawing/2010/main" val="0"/>
              </a:ext>
            </a:extLst>
          </a:blip>
          <a:srcRect l="45486" b="44444"/>
          <a:stretch/>
        </p:blipFill>
        <p:spPr bwMode="auto">
          <a:xfrm>
            <a:off x="79525" y="5409931"/>
            <a:ext cx="1911604" cy="1461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 Box 20"/>
          <p:cNvSpPr txBox="1">
            <a:spLocks noChangeArrowheads="1"/>
          </p:cNvSpPr>
          <p:nvPr/>
        </p:nvSpPr>
        <p:spPr bwMode="auto">
          <a:xfrm>
            <a:off x="818212" y="6490540"/>
            <a:ext cx="11912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600" b="1" dirty="0">
                <a:solidFill>
                  <a:srgbClr val="FFFFFF"/>
                </a:solidFill>
                <a:latin typeface="Calibri" charset="0"/>
              </a:rPr>
              <a:t>Frank Greer</a:t>
            </a:r>
          </a:p>
        </p:txBody>
      </p:sp>
      <p:pic>
        <p:nvPicPr>
          <p:cNvPr id="2" name="Picture 1" descr="April_photo_Oct2012.jpeg"/>
          <p:cNvPicPr>
            <a:picLocks noChangeAspect="1"/>
          </p:cNvPicPr>
          <p:nvPr/>
        </p:nvPicPr>
        <p:blipFill rotWithShape="1">
          <a:blip r:embed="rId14">
            <a:extLst>
              <a:ext uri="{28A0092B-C50C-407E-A947-70E740481C1C}">
                <a14:useLocalDpi xmlns:a14="http://schemas.microsoft.com/office/drawing/2010/main" val="0"/>
              </a:ext>
            </a:extLst>
          </a:blip>
          <a:srcRect l="31667" t="26689" r="37824" b="34121"/>
          <a:stretch/>
        </p:blipFill>
        <p:spPr>
          <a:xfrm>
            <a:off x="7342764" y="5117653"/>
            <a:ext cx="1828800" cy="1761889"/>
          </a:xfrm>
          <a:prstGeom prst="rect">
            <a:avLst/>
          </a:prstGeom>
        </p:spPr>
      </p:pic>
      <p:sp>
        <p:nvSpPr>
          <p:cNvPr id="39" name="Text Box 20"/>
          <p:cNvSpPr txBox="1">
            <a:spLocks noChangeArrowheads="1"/>
          </p:cNvSpPr>
          <p:nvPr/>
        </p:nvSpPr>
        <p:spPr bwMode="auto">
          <a:xfrm>
            <a:off x="7335101" y="6300697"/>
            <a:ext cx="18088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dirty="0" smtClean="0">
                <a:solidFill>
                  <a:srgbClr val="FFFFFF"/>
                </a:solidFill>
                <a:latin typeface="Calibri" charset="0"/>
              </a:rPr>
              <a:t>April Jewell, NPP fellow</a:t>
            </a:r>
            <a:endParaRPr lang="en-US" sz="1800" b="1" dirty="0">
              <a:solidFill>
                <a:srgbClr val="FFFFFF"/>
              </a:solidFill>
              <a:latin typeface="Calibri" charset="0"/>
            </a:endParaRPr>
          </a:p>
        </p:txBody>
      </p:sp>
      <p:pic>
        <p:nvPicPr>
          <p:cNvPr id="17418" name="Picture 22" descr="Todd_Veach_sm"/>
          <p:cNvPicPr>
            <a:picLocks noChangeAspect="1" noChangeArrowheads="1"/>
          </p:cNvPicPr>
          <p:nvPr/>
        </p:nvPicPr>
        <p:blipFill rotWithShape="1">
          <a:blip r:embed="rId15">
            <a:extLst>
              <a:ext uri="{28A0092B-C50C-407E-A947-70E740481C1C}">
                <a14:useLocalDpi xmlns:a14="http://schemas.microsoft.com/office/drawing/2010/main" val="0"/>
              </a:ext>
            </a:extLst>
          </a:blip>
          <a:srcRect l="26022" t="9110" r="23231" b="11574"/>
          <a:stretch/>
        </p:blipFill>
        <p:spPr bwMode="auto">
          <a:xfrm>
            <a:off x="7672917" y="1794579"/>
            <a:ext cx="1481714" cy="1737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9"/>
          <p:cNvSpPr txBox="1">
            <a:spLocks noChangeArrowheads="1"/>
          </p:cNvSpPr>
          <p:nvPr/>
        </p:nvSpPr>
        <p:spPr bwMode="auto">
          <a:xfrm>
            <a:off x="7618413" y="2993948"/>
            <a:ext cx="1898774"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600" b="1" dirty="0" smtClean="0">
                <a:solidFill>
                  <a:srgbClr val="FFFFFF"/>
                </a:solidFill>
                <a:latin typeface="Calibri" charset="0"/>
              </a:rPr>
              <a:t>Todd </a:t>
            </a:r>
            <a:r>
              <a:rPr lang="en-US" sz="1600" b="1" dirty="0" err="1" smtClean="0">
                <a:solidFill>
                  <a:srgbClr val="FFFFFF"/>
                </a:solidFill>
                <a:latin typeface="Calibri" charset="0"/>
              </a:rPr>
              <a:t>Veach</a:t>
            </a:r>
            <a:r>
              <a:rPr lang="en-US" sz="1600" b="1" dirty="0" smtClean="0">
                <a:solidFill>
                  <a:srgbClr val="FFFFFF"/>
                </a:solidFill>
                <a:latin typeface="Calibri" charset="0"/>
              </a:rPr>
              <a:t>, PhD</a:t>
            </a:r>
            <a:endParaRPr lang="en-US" sz="1600" b="1" dirty="0">
              <a:solidFill>
                <a:srgbClr val="FFFFFF"/>
              </a:solidFill>
              <a:latin typeface="Calibri" charset="0"/>
            </a:endParaRPr>
          </a:p>
          <a:p>
            <a:pPr defTabSz="914400" eaLnBrk="1" fontAlgn="base" hangingPunct="1">
              <a:spcBef>
                <a:spcPct val="0"/>
              </a:spcBef>
              <a:spcAft>
                <a:spcPct val="0"/>
              </a:spcAft>
            </a:pPr>
            <a:r>
              <a:rPr lang="en-US" sz="1600" b="1" dirty="0" smtClean="0">
                <a:solidFill>
                  <a:srgbClr val="FFFFFF"/>
                </a:solidFill>
                <a:latin typeface="Calibri" charset="0"/>
              </a:rPr>
              <a:t>Grad, ASU</a:t>
            </a:r>
            <a:endParaRPr lang="en-US" sz="1600" b="1" dirty="0">
              <a:solidFill>
                <a:srgbClr val="FFFFFF"/>
              </a:solidFill>
              <a:latin typeface="Calibri" charset="0"/>
            </a:endParaRPr>
          </a:p>
        </p:txBody>
      </p:sp>
      <p:pic>
        <p:nvPicPr>
          <p:cNvPr id="40" name="Picture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08122" y="4741078"/>
            <a:ext cx="1607078" cy="2116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1" name="Text Box 20"/>
          <p:cNvSpPr txBox="1">
            <a:spLocks noChangeArrowheads="1"/>
          </p:cNvSpPr>
          <p:nvPr/>
        </p:nvSpPr>
        <p:spPr bwMode="auto">
          <a:xfrm>
            <a:off x="5775568" y="6442763"/>
            <a:ext cx="15396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dirty="0" smtClean="0">
                <a:solidFill>
                  <a:srgbClr val="FFFFFF"/>
                </a:solidFill>
                <a:latin typeface="Calibri" charset="0"/>
              </a:rPr>
              <a:t>Doug Bell</a:t>
            </a:r>
            <a:endParaRPr lang="en-US" sz="1800" b="1" dirty="0">
              <a:solidFill>
                <a:srgbClr val="FFFFFF"/>
              </a:solidFill>
              <a:latin typeface="Calibri" charset="0"/>
            </a:endParaRPr>
          </a:p>
        </p:txBody>
      </p:sp>
    </p:spTree>
    <p:extLst>
      <p:ext uri="{BB962C8B-B14F-4D97-AF65-F5344CB8AC3E}">
        <p14:creationId xmlns:p14="http://schemas.microsoft.com/office/powerpoint/2010/main" val="2380162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p:cNvGrpSpPr/>
          <p:nvPr/>
        </p:nvGrpSpPr>
        <p:grpSpPr>
          <a:xfrm>
            <a:off x="127283" y="838200"/>
            <a:ext cx="7023319" cy="5562601"/>
            <a:chOff x="169333" y="838200"/>
            <a:chExt cx="7023319" cy="5562601"/>
          </a:xfrm>
        </p:grpSpPr>
        <p:pic>
          <p:nvPicPr>
            <p:cNvPr id="3" name="Picture 2" descr="CCD97-5-layer-2013-02-05.png"/>
            <p:cNvPicPr>
              <a:picLocks noChangeAspect="1"/>
            </p:cNvPicPr>
            <p:nvPr/>
          </p:nvPicPr>
          <p:blipFill rotWithShape="1">
            <a:blip r:embed="rId2">
              <a:extLst>
                <a:ext uri="{28A0092B-C50C-407E-A947-70E740481C1C}">
                  <a14:useLocalDpi xmlns:a14="http://schemas.microsoft.com/office/drawing/2010/main" val="0"/>
                </a:ext>
              </a:extLst>
            </a:blip>
            <a:srcRect l="7012" t="2987" r="8465" b="7058"/>
            <a:stretch/>
          </p:blipFill>
          <p:spPr>
            <a:xfrm>
              <a:off x="169333" y="838200"/>
              <a:ext cx="7023319" cy="5562601"/>
            </a:xfrm>
            <a:prstGeom prst="rect">
              <a:avLst/>
            </a:prstGeom>
          </p:spPr>
        </p:pic>
        <p:sp>
          <p:nvSpPr>
            <p:cNvPr id="8" name="TextBox 7"/>
            <p:cNvSpPr txBox="1"/>
            <p:nvPr/>
          </p:nvSpPr>
          <p:spPr>
            <a:xfrm>
              <a:off x="5525615" y="1169872"/>
              <a:ext cx="1467037" cy="230832"/>
            </a:xfrm>
            <a:prstGeom prst="rect">
              <a:avLst/>
            </a:prstGeom>
            <a:solidFill>
              <a:schemeClr val="bg1"/>
            </a:solidFill>
          </p:spPr>
          <p:txBody>
            <a:bodyPr wrap="none" rtlCol="0">
              <a:spAutoFit/>
            </a:bodyPr>
            <a:lstStyle/>
            <a:p>
              <a:pPr algn="r"/>
              <a:r>
                <a:rPr lang="en-US" sz="900" dirty="0" smtClean="0"/>
                <a:t>5-layer, delta doped CCD97</a:t>
              </a:r>
              <a:endParaRPr lang="en-US" sz="900" dirty="0"/>
            </a:p>
          </p:txBody>
        </p:sp>
      </p:grpSp>
      <p:sp>
        <p:nvSpPr>
          <p:cNvPr id="2" name="Title 1"/>
          <p:cNvSpPr>
            <a:spLocks noGrp="1"/>
          </p:cNvSpPr>
          <p:nvPr>
            <p:ph type="title"/>
          </p:nvPr>
        </p:nvSpPr>
        <p:spPr>
          <a:xfrm>
            <a:off x="205620" y="0"/>
            <a:ext cx="8938380" cy="762000"/>
          </a:xfrm>
        </p:spPr>
        <p:txBody>
          <a:bodyPr>
            <a:normAutofit fontScale="90000"/>
          </a:bodyPr>
          <a:lstStyle/>
          <a:p>
            <a:pPr algn="l"/>
            <a:r>
              <a:rPr lang="en-US" sz="2400" b="1" dirty="0" smtClean="0">
                <a:solidFill>
                  <a:srgbClr val="0000FF"/>
                </a:solidFill>
              </a:rPr>
              <a:t>Preliminary QE Results on </a:t>
            </a:r>
            <a:r>
              <a:rPr lang="en-US" sz="2400" b="1" dirty="0">
                <a:solidFill>
                  <a:srgbClr val="0000FF"/>
                </a:solidFill>
              </a:rPr>
              <a:t>AR Coated (5-</a:t>
            </a:r>
            <a:r>
              <a:rPr lang="en-US" sz="2400" b="1" dirty="0" smtClean="0">
                <a:solidFill>
                  <a:srgbClr val="0000FF"/>
                </a:solidFill>
              </a:rPr>
              <a:t>Layer), </a:t>
            </a:r>
            <a:br>
              <a:rPr lang="en-US" sz="2400" b="1" dirty="0" smtClean="0">
                <a:solidFill>
                  <a:srgbClr val="0000FF"/>
                </a:solidFill>
              </a:rPr>
            </a:br>
            <a:r>
              <a:rPr lang="en-US" sz="2400" b="1" dirty="0" smtClean="0">
                <a:solidFill>
                  <a:srgbClr val="0000FF"/>
                </a:solidFill>
              </a:rPr>
              <a:t>Delta Doped EMCCD (0.5 Megapixel, CCD97)</a:t>
            </a:r>
            <a:endParaRPr lang="en-US" sz="2400" b="1" dirty="0">
              <a:solidFill>
                <a:srgbClr val="0000FF"/>
              </a:solidFill>
            </a:endParaRPr>
          </a:p>
        </p:txBody>
      </p:sp>
      <p:sp>
        <p:nvSpPr>
          <p:cNvPr id="5" name="Slide Number Placeholder 4"/>
          <p:cNvSpPr>
            <a:spLocks noGrp="1"/>
          </p:cNvSpPr>
          <p:nvPr>
            <p:ph type="sldNum" sz="quarter" idx="12"/>
          </p:nvPr>
        </p:nvSpPr>
        <p:spPr/>
        <p:txBody>
          <a:bodyPr/>
          <a:lstStyle/>
          <a:p>
            <a:fld id="{3A841668-5ED2-45EF-AB52-B3C280F59279}" type="slidenum">
              <a:rPr lang="en-US" smtClean="0"/>
              <a:pPr/>
              <a:t>20</a:t>
            </a:fld>
            <a:endParaRPr lang="en-US"/>
          </a:p>
        </p:txBody>
      </p:sp>
      <p:pic>
        <p:nvPicPr>
          <p:cNvPr id="6" name="Picture 5" descr="IMG_0082.JPG"/>
          <p:cNvPicPr>
            <a:picLocks noChangeAspect="1"/>
          </p:cNvPicPr>
          <p:nvPr/>
        </p:nvPicPr>
        <p:blipFill rotWithShape="1">
          <a:blip r:embed="rId3" cstate="print">
            <a:extLst>
              <a:ext uri="{28A0092B-C50C-407E-A947-70E740481C1C}">
                <a14:useLocalDpi xmlns:a14="http://schemas.microsoft.com/office/drawing/2010/main" val="0"/>
              </a:ext>
            </a:extLst>
          </a:blip>
          <a:srcRect l="15833" t="21296" r="20277" b="12593"/>
          <a:stretch/>
        </p:blipFill>
        <p:spPr>
          <a:xfrm>
            <a:off x="7051524" y="2641601"/>
            <a:ext cx="2046749" cy="1667878"/>
          </a:xfrm>
          <a:prstGeom prst="rect">
            <a:avLst/>
          </a:prstGeom>
        </p:spPr>
      </p:pic>
      <p:cxnSp>
        <p:nvCxnSpPr>
          <p:cNvPr id="7" name="Straight Connector 6"/>
          <p:cNvCxnSpPr/>
          <p:nvPr/>
        </p:nvCxnSpPr>
        <p:spPr bwMode="auto">
          <a:xfrm>
            <a:off x="2310191" y="1797050"/>
            <a:ext cx="30238" cy="4083050"/>
          </a:xfrm>
          <a:prstGeom prst="line">
            <a:avLst/>
          </a:prstGeom>
          <a:solidFill>
            <a:schemeClr val="accent1"/>
          </a:solidFill>
          <a:ln w="12700" cap="flat" cmpd="sng" algn="ctr">
            <a:solidFill>
              <a:schemeClr val="tx1"/>
            </a:solidFill>
            <a:prstDash val="dash"/>
            <a:round/>
            <a:headEnd type="none" w="med" len="med"/>
            <a:tailEnd type="none" w="med" len="med"/>
          </a:ln>
          <a:effectLst/>
        </p:spPr>
      </p:cxnSp>
      <p:sp>
        <p:nvSpPr>
          <p:cNvPr id="4" name="TextBox 3"/>
          <p:cNvSpPr txBox="1"/>
          <p:nvPr/>
        </p:nvSpPr>
        <p:spPr>
          <a:xfrm>
            <a:off x="2694419" y="5118100"/>
            <a:ext cx="4109606" cy="369332"/>
          </a:xfrm>
          <a:prstGeom prst="rect">
            <a:avLst/>
          </a:prstGeom>
          <a:noFill/>
        </p:spPr>
        <p:txBody>
          <a:bodyPr wrap="none" rtlCol="0">
            <a:spAutoFit/>
          </a:bodyPr>
          <a:lstStyle/>
          <a:p>
            <a:r>
              <a:rPr lang="en-US" b="1" dirty="0">
                <a:solidFill>
                  <a:srgbClr val="008000"/>
                </a:solidFill>
              </a:rPr>
              <a:t>L</a:t>
            </a:r>
            <a:r>
              <a:rPr lang="en-US" b="1" dirty="0" smtClean="0">
                <a:solidFill>
                  <a:srgbClr val="008000"/>
                </a:solidFill>
              </a:rPr>
              <a:t>ocation </a:t>
            </a:r>
            <a:r>
              <a:rPr lang="en-US" b="1" dirty="0">
                <a:solidFill>
                  <a:srgbClr val="008000"/>
                </a:solidFill>
              </a:rPr>
              <a:t>of the peak matches the </a:t>
            </a:r>
            <a:r>
              <a:rPr lang="en-US" b="1" dirty="0" smtClean="0">
                <a:solidFill>
                  <a:srgbClr val="008000"/>
                </a:solidFill>
              </a:rPr>
              <a:t>model!</a:t>
            </a:r>
            <a:endParaRPr lang="en-US" dirty="0"/>
          </a:p>
        </p:txBody>
      </p:sp>
      <p:cxnSp>
        <p:nvCxnSpPr>
          <p:cNvPr id="9" name="Straight Arrow Connector 8"/>
          <p:cNvCxnSpPr/>
          <p:nvPr/>
        </p:nvCxnSpPr>
        <p:spPr bwMode="auto">
          <a:xfrm flipH="1">
            <a:off x="2419047" y="5486400"/>
            <a:ext cx="798286" cy="355600"/>
          </a:xfrm>
          <a:prstGeom prst="straightConnector1">
            <a:avLst/>
          </a:prstGeom>
          <a:solidFill>
            <a:schemeClr val="accent1"/>
          </a:solidFill>
          <a:ln w="28575" cap="flat" cmpd="sng" algn="ctr">
            <a:solidFill>
              <a:srgbClr val="008000"/>
            </a:solidFill>
            <a:prstDash val="solid"/>
            <a:round/>
            <a:headEnd type="none" w="med" len="med"/>
            <a:tailEnd type="arrow"/>
          </a:ln>
          <a:effectLst/>
        </p:spPr>
      </p:cxnSp>
      <p:sp>
        <p:nvSpPr>
          <p:cNvPr id="11" name="TextBox 10"/>
          <p:cNvSpPr txBox="1"/>
          <p:nvPr/>
        </p:nvSpPr>
        <p:spPr>
          <a:xfrm>
            <a:off x="1279276" y="1041401"/>
            <a:ext cx="3304820" cy="646331"/>
          </a:xfrm>
          <a:prstGeom prst="rect">
            <a:avLst/>
          </a:prstGeom>
          <a:noFill/>
        </p:spPr>
        <p:txBody>
          <a:bodyPr wrap="square" rtlCol="0">
            <a:spAutoFit/>
          </a:bodyPr>
          <a:lstStyle/>
          <a:p>
            <a:pPr algn="l"/>
            <a:r>
              <a:rPr lang="en-US" b="1" dirty="0" smtClean="0">
                <a:solidFill>
                  <a:srgbClr val="008000"/>
                </a:solidFill>
              </a:rPr>
              <a:t>More measurements required to obtain absolute QE</a:t>
            </a:r>
            <a:endParaRPr lang="en-US" dirty="0"/>
          </a:p>
        </p:txBody>
      </p:sp>
      <p:cxnSp>
        <p:nvCxnSpPr>
          <p:cNvPr id="12" name="Straight Arrow Connector 11"/>
          <p:cNvCxnSpPr>
            <a:stCxn id="11" idx="2"/>
          </p:cNvCxnSpPr>
          <p:nvPr/>
        </p:nvCxnSpPr>
        <p:spPr bwMode="auto">
          <a:xfrm flipH="1">
            <a:off x="2515810" y="1687732"/>
            <a:ext cx="415876" cy="331569"/>
          </a:xfrm>
          <a:prstGeom prst="straightConnector1">
            <a:avLst/>
          </a:prstGeom>
          <a:solidFill>
            <a:schemeClr val="accent1"/>
          </a:solidFill>
          <a:ln w="28575" cap="flat" cmpd="sng" algn="ctr">
            <a:solidFill>
              <a:srgbClr val="008000"/>
            </a:solidFill>
            <a:prstDash val="solid"/>
            <a:round/>
            <a:headEnd type="none" w="med" len="med"/>
            <a:tailEnd type="arrow"/>
          </a:ln>
          <a:effectLst/>
        </p:spPr>
      </p:cxnSp>
    </p:spTree>
    <p:extLst>
      <p:ext uri="{BB962C8B-B14F-4D97-AF65-F5344CB8AC3E}">
        <p14:creationId xmlns:p14="http://schemas.microsoft.com/office/powerpoint/2010/main" val="3711659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9" name="Group 8"/>
          <p:cNvGrpSpPr/>
          <p:nvPr/>
        </p:nvGrpSpPr>
        <p:grpSpPr>
          <a:xfrm>
            <a:off x="2229218" y="380492"/>
            <a:ext cx="6822857" cy="6325715"/>
            <a:chOff x="2165718" y="342392"/>
            <a:chExt cx="6822857" cy="6325715"/>
          </a:xfrm>
        </p:grpSpPr>
        <p:pic>
          <p:nvPicPr>
            <p:cNvPr id="2" name="Picture 1" descr="snapv3_wafer_layout_gimp_invertx.png"/>
            <p:cNvPicPr>
              <a:picLocks noChangeAspect="1"/>
            </p:cNvPicPr>
            <p:nvPr/>
          </p:nvPicPr>
          <p:blipFill>
            <a:blip r:embed="rId2" cstate="print"/>
            <a:stretch>
              <a:fillRect/>
            </a:stretch>
          </p:blipFill>
          <p:spPr>
            <a:xfrm flipH="1">
              <a:off x="2165718" y="342392"/>
              <a:ext cx="6822857" cy="6325715"/>
            </a:xfrm>
            <a:prstGeom prst="rect">
              <a:avLst/>
            </a:prstGeom>
          </p:spPr>
        </p:pic>
        <p:pic>
          <p:nvPicPr>
            <p:cNvPr id="3" name="Picture 2" descr="127299-21-3_clear60s_DD-65C_no_oscan_invertx.jpg"/>
            <p:cNvPicPr>
              <a:picLocks noChangeAspect="1"/>
            </p:cNvPicPr>
            <p:nvPr/>
          </p:nvPicPr>
          <p:blipFill>
            <a:blip r:embed="rId3" cstate="print"/>
            <a:srcRect l="16235" r="16235" b="10476"/>
            <a:stretch>
              <a:fillRect/>
            </a:stretch>
          </p:blipFill>
          <p:spPr>
            <a:xfrm rot="16200000">
              <a:off x="5603240" y="3629152"/>
              <a:ext cx="1618350" cy="1590145"/>
            </a:xfrm>
            <a:prstGeom prst="rect">
              <a:avLst/>
            </a:prstGeom>
          </p:spPr>
        </p:pic>
        <p:pic>
          <p:nvPicPr>
            <p:cNvPr id="4" name="Picture 3" descr="127299-21-4_clear60s_DD-65C_no_oscan_invertx.jpg"/>
            <p:cNvPicPr>
              <a:picLocks noChangeAspect="1"/>
            </p:cNvPicPr>
            <p:nvPr/>
          </p:nvPicPr>
          <p:blipFill>
            <a:blip r:embed="rId4" cstate="print"/>
            <a:srcRect l="16235" r="16235" b="10476"/>
            <a:stretch>
              <a:fillRect/>
            </a:stretch>
          </p:blipFill>
          <p:spPr>
            <a:xfrm rot="-5400000">
              <a:off x="3904488" y="3641852"/>
              <a:ext cx="1618350" cy="1590145"/>
            </a:xfrm>
            <a:prstGeom prst="rect">
              <a:avLst/>
            </a:prstGeom>
          </p:spPr>
        </p:pic>
        <p:pic>
          <p:nvPicPr>
            <p:cNvPr id="6" name="Picture 5" descr="127299-21-2_clear60s_DD-65C_no_oscan_invertx.jpg"/>
            <p:cNvPicPr>
              <a:picLocks noChangeAspect="1"/>
            </p:cNvPicPr>
            <p:nvPr/>
          </p:nvPicPr>
          <p:blipFill>
            <a:blip r:embed="rId5" cstate="print"/>
            <a:srcRect l="16235" r="16235" b="10476"/>
            <a:stretch>
              <a:fillRect/>
            </a:stretch>
          </p:blipFill>
          <p:spPr>
            <a:xfrm rot="16200000">
              <a:off x="3942588" y="1993900"/>
              <a:ext cx="1618350" cy="1590145"/>
            </a:xfrm>
            <a:prstGeom prst="rect">
              <a:avLst/>
            </a:prstGeom>
          </p:spPr>
        </p:pic>
        <p:pic>
          <p:nvPicPr>
            <p:cNvPr id="7" name="Picture 6" descr="127299-21-1_clear60s_DD-65C_no_oscan_invertx.jpg"/>
            <p:cNvPicPr>
              <a:picLocks noChangeAspect="1"/>
            </p:cNvPicPr>
            <p:nvPr/>
          </p:nvPicPr>
          <p:blipFill>
            <a:blip r:embed="rId6" cstate="print"/>
            <a:srcRect l="16235" r="16235" b="10476"/>
            <a:stretch>
              <a:fillRect/>
            </a:stretch>
          </p:blipFill>
          <p:spPr>
            <a:xfrm rot="16200000">
              <a:off x="5577840" y="1993900"/>
              <a:ext cx="1618350" cy="1590145"/>
            </a:xfrm>
            <a:prstGeom prst="rect">
              <a:avLst/>
            </a:prstGeom>
          </p:spPr>
        </p:pic>
      </p:grpSp>
      <p:sp>
        <p:nvSpPr>
          <p:cNvPr id="8" name="Title 1"/>
          <p:cNvSpPr txBox="1">
            <a:spLocks/>
          </p:cNvSpPr>
          <p:nvPr/>
        </p:nvSpPr>
        <p:spPr>
          <a:xfrm>
            <a:off x="1" y="-102657"/>
            <a:ext cx="9806087"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rgbClr val="FFFF00"/>
                </a:solidFill>
              </a:rPr>
              <a:t>Delta (&amp; super-lattice) doping 12 Megapixel LBNL Fully </a:t>
            </a:r>
            <a:r>
              <a:rPr lang="en-US" sz="2400" b="1" dirty="0" err="1" smtClean="0">
                <a:solidFill>
                  <a:srgbClr val="FFFF00"/>
                </a:solidFill>
              </a:rPr>
              <a:t>Deplted</a:t>
            </a:r>
            <a:r>
              <a:rPr lang="en-US" sz="2400" b="1" dirty="0" smtClean="0">
                <a:solidFill>
                  <a:srgbClr val="FFFF00"/>
                </a:solidFill>
              </a:rPr>
              <a:t> CCDs</a:t>
            </a:r>
            <a:endParaRPr lang="en-US" sz="2400" b="1" dirty="0">
              <a:solidFill>
                <a:srgbClr val="FFFF00"/>
              </a:solidFill>
            </a:endParaRPr>
          </a:p>
        </p:txBody>
      </p:sp>
      <p:sp>
        <p:nvSpPr>
          <p:cNvPr id="5" name="Text Box 3"/>
          <p:cNvSpPr txBox="1">
            <a:spLocks noChangeArrowheads="1"/>
          </p:cNvSpPr>
          <p:nvPr/>
        </p:nvSpPr>
        <p:spPr bwMode="auto">
          <a:xfrm>
            <a:off x="1" y="689084"/>
            <a:ext cx="2229217" cy="6247864"/>
          </a:xfrm>
          <a:prstGeom prst="rect">
            <a:avLst/>
          </a:prstGeom>
          <a:noFill/>
          <a:ln w="9525">
            <a:noFill/>
            <a:miter lim="800000"/>
            <a:headEnd/>
            <a:tailEnd/>
          </a:ln>
          <a:effectLst/>
        </p:spPr>
        <p:txBody>
          <a:bodyPr wrap="square">
            <a:spAutoFit/>
          </a:bodyPr>
          <a:lstStyle/>
          <a:p>
            <a:r>
              <a:rPr lang="en-US" sz="2000" dirty="0">
                <a:solidFill>
                  <a:schemeClr val="bg1"/>
                </a:solidFill>
              </a:rPr>
              <a:t>Wafer Probe at -</a:t>
            </a:r>
            <a:r>
              <a:rPr lang="en-US" sz="2000" dirty="0" smtClean="0">
                <a:solidFill>
                  <a:schemeClr val="bg1"/>
                </a:solidFill>
              </a:rPr>
              <a:t>65°C </a:t>
            </a:r>
            <a:endParaRPr lang="en-US" sz="2000" dirty="0">
              <a:solidFill>
                <a:schemeClr val="bg1"/>
              </a:solidFill>
            </a:endParaRPr>
          </a:p>
          <a:p>
            <a:endParaRPr lang="en-US" sz="2000" dirty="0" smtClean="0">
              <a:solidFill>
                <a:schemeClr val="bg1"/>
              </a:solidFill>
            </a:endParaRPr>
          </a:p>
          <a:p>
            <a:r>
              <a:rPr lang="en-US" sz="2000" dirty="0" smtClean="0">
                <a:solidFill>
                  <a:schemeClr val="bg1"/>
                </a:solidFill>
              </a:rPr>
              <a:t>Four 12-Megapixel, 10.5 µm pixel, p-channel CCD</a:t>
            </a:r>
          </a:p>
          <a:p>
            <a:endParaRPr lang="en-US" sz="2000" dirty="0" smtClean="0">
              <a:solidFill>
                <a:schemeClr val="bg1"/>
              </a:solidFill>
            </a:endParaRPr>
          </a:p>
          <a:p>
            <a:r>
              <a:rPr lang="en-US" sz="2000" dirty="0" smtClean="0">
                <a:solidFill>
                  <a:schemeClr val="bg1"/>
                </a:solidFill>
              </a:rPr>
              <a:t>Processed by N-type delta doping</a:t>
            </a:r>
          </a:p>
          <a:p>
            <a:endParaRPr lang="en-US" sz="2000" dirty="0">
              <a:solidFill>
                <a:schemeClr val="bg1"/>
              </a:solidFill>
            </a:endParaRPr>
          </a:p>
          <a:p>
            <a:r>
              <a:rPr lang="en-US" sz="2000" dirty="0" smtClean="0">
                <a:solidFill>
                  <a:schemeClr val="bg1"/>
                </a:solidFill>
              </a:rPr>
              <a:t>63% Yield for Science grade CCD measured by LBNL</a:t>
            </a:r>
          </a:p>
          <a:p>
            <a:endParaRPr lang="en-US" sz="2000" dirty="0">
              <a:solidFill>
                <a:schemeClr val="bg1"/>
              </a:solidFill>
            </a:endParaRPr>
          </a:p>
          <a:p>
            <a:r>
              <a:rPr lang="en-US" sz="2000" dirty="0" smtClean="0">
                <a:solidFill>
                  <a:schemeClr val="bg1"/>
                </a:solidFill>
              </a:rPr>
              <a:t>Collaborations with Chris Bebek and  Steve Holland, et al. at LBNL</a:t>
            </a:r>
          </a:p>
          <a:p>
            <a:endParaRPr lang="en-US" sz="2000" dirty="0">
              <a:solidFill>
                <a:schemeClr val="bg1"/>
              </a:solidFill>
            </a:endParaRPr>
          </a:p>
          <a:p>
            <a:r>
              <a:rPr lang="en-US" sz="2000" i="1" dirty="0" smtClean="0">
                <a:solidFill>
                  <a:schemeClr val="bg1"/>
                </a:solidFill>
              </a:rPr>
              <a:t>See S. Holland talk</a:t>
            </a:r>
          </a:p>
        </p:txBody>
      </p:sp>
    </p:spTree>
    <p:extLst>
      <p:ext uri="{BB962C8B-B14F-4D97-AF65-F5344CB8AC3E}">
        <p14:creationId xmlns:p14="http://schemas.microsoft.com/office/powerpoint/2010/main" val="3067516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3284442852"/>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1"/>
          <p:cNvSpPr txBox="1"/>
          <p:nvPr/>
        </p:nvSpPr>
        <p:spPr>
          <a:xfrm>
            <a:off x="7162800" y="2133600"/>
            <a:ext cx="914400"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smtClean="0">
                <a:solidFill>
                  <a:schemeClr val="accent4">
                    <a:lumMod val="60000"/>
                    <a:lumOff val="40000"/>
                  </a:schemeClr>
                </a:solidFill>
              </a:rPr>
              <a:t>25 C</a:t>
            </a:r>
            <a:endParaRPr lang="en-US" sz="1400" b="1" dirty="0">
              <a:solidFill>
                <a:schemeClr val="accent4">
                  <a:lumMod val="60000"/>
                  <a:lumOff val="40000"/>
                </a:schemeClr>
              </a:solidFill>
            </a:endParaRPr>
          </a:p>
        </p:txBody>
      </p:sp>
      <p:sp>
        <p:nvSpPr>
          <p:cNvPr id="8" name="TextBox 1"/>
          <p:cNvSpPr txBox="1"/>
          <p:nvPr/>
        </p:nvSpPr>
        <p:spPr>
          <a:xfrm>
            <a:off x="3276600" y="2286000"/>
            <a:ext cx="914400"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smtClean="0">
                <a:solidFill>
                  <a:schemeClr val="bg1">
                    <a:lumMod val="50000"/>
                  </a:schemeClr>
                </a:solidFill>
              </a:rPr>
              <a:t>-140 C</a:t>
            </a:r>
            <a:endParaRPr lang="en-US" sz="1400" dirty="0">
              <a:solidFill>
                <a:schemeClr val="bg1">
                  <a:lumMod val="50000"/>
                </a:schemeClr>
              </a:solidFill>
            </a:endParaRPr>
          </a:p>
        </p:txBody>
      </p:sp>
      <p:sp>
        <p:nvSpPr>
          <p:cNvPr id="11" name="Slide Number Placeholder 10"/>
          <p:cNvSpPr>
            <a:spLocks noGrp="1"/>
          </p:cNvSpPr>
          <p:nvPr>
            <p:ph type="sldNum" sz="quarter" idx="12"/>
          </p:nvPr>
        </p:nvSpPr>
        <p:spPr/>
        <p:txBody>
          <a:bodyPr/>
          <a:lstStyle/>
          <a:p>
            <a:fld id="{114B62F4-71EB-4EB2-9F96-12FD59728DC3}" type="slidenum">
              <a:rPr lang="en-US" smtClean="0"/>
              <a:pPr/>
              <a:t>22</a:t>
            </a:fld>
            <a:endParaRPr lang="en-US"/>
          </a:p>
        </p:txBody>
      </p:sp>
    </p:spTree>
    <p:extLst>
      <p:ext uri="{BB962C8B-B14F-4D97-AF65-F5344CB8AC3E}">
        <p14:creationId xmlns:p14="http://schemas.microsoft.com/office/powerpoint/2010/main" val="56688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54" name="Rectangle 2"/>
          <p:cNvSpPr>
            <a:spLocks noGrp="1" noChangeArrowheads="1"/>
          </p:cNvSpPr>
          <p:nvPr>
            <p:ph type="title"/>
          </p:nvPr>
        </p:nvSpPr>
        <p:spPr>
          <a:xfrm>
            <a:off x="135467" y="524934"/>
            <a:ext cx="4830849" cy="1049865"/>
          </a:xfrm>
          <a:noFill/>
        </p:spPr>
        <p:txBody>
          <a:bodyPr>
            <a:noAutofit/>
          </a:bodyPr>
          <a:lstStyle/>
          <a:p>
            <a:pPr algn="l"/>
            <a:r>
              <a:rPr lang="en-US" sz="3000" b="1" dirty="0" smtClean="0">
                <a:solidFill>
                  <a:srgbClr val="FFFF00"/>
                </a:solidFill>
                <a:latin typeface="Times" charset="0"/>
                <a:ea typeface="ＭＳ Ｐゴシック" charset="0"/>
                <a:cs typeface="ＭＳ Ｐゴシック" charset="0"/>
              </a:rPr>
              <a:t>Characterization in FUV, UV, and Visible</a:t>
            </a:r>
            <a:endParaRPr lang="en-US" sz="3000" b="1" dirty="0">
              <a:solidFill>
                <a:srgbClr val="FFFF00"/>
              </a:solidFill>
              <a:latin typeface="Times" charset="0"/>
              <a:ea typeface="ＭＳ Ｐゴシック" charset="0"/>
              <a:cs typeface="ＭＳ Ｐゴシック" charset="0"/>
            </a:endParaRPr>
          </a:p>
        </p:txBody>
      </p:sp>
      <p:pic>
        <p:nvPicPr>
          <p:cNvPr id="49156" name="Picture 5" descr="Characterization_1_sm"/>
          <p:cNvPicPr>
            <a:picLocks noChangeAspect="1" noChangeArrowheads="1"/>
          </p:cNvPicPr>
          <p:nvPr/>
        </p:nvPicPr>
        <p:blipFill>
          <a:blip r:embed="rId3">
            <a:extLst>
              <a:ext uri="{28A0092B-C50C-407E-A947-70E740481C1C}">
                <a14:useLocalDpi xmlns:a14="http://schemas.microsoft.com/office/drawing/2010/main" val="0"/>
              </a:ext>
            </a:extLst>
          </a:blip>
          <a:srcRect b="4987"/>
          <a:stretch>
            <a:fillRect/>
          </a:stretch>
        </p:blipFill>
        <p:spPr bwMode="auto">
          <a:xfrm>
            <a:off x="135467" y="2163908"/>
            <a:ext cx="4495800"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6" descr="Characterization_2_sm"/>
          <p:cNvPicPr>
            <a:picLocks noChangeAspect="1" noChangeArrowheads="1"/>
          </p:cNvPicPr>
          <p:nvPr/>
        </p:nvPicPr>
        <p:blipFill>
          <a:blip r:embed="rId4">
            <a:extLst>
              <a:ext uri="{28A0092B-C50C-407E-A947-70E740481C1C}">
                <a14:useLocalDpi xmlns:a14="http://schemas.microsoft.com/office/drawing/2010/main" val="0"/>
              </a:ext>
            </a:extLst>
          </a:blip>
          <a:srcRect b="11740"/>
          <a:stretch>
            <a:fillRect/>
          </a:stretch>
        </p:blipFill>
        <p:spPr bwMode="auto">
          <a:xfrm>
            <a:off x="5143500" y="287873"/>
            <a:ext cx="35814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7" descr="DSC01267"/>
          <p:cNvPicPr>
            <a:picLocks noChangeAspect="1" noChangeArrowheads="1"/>
          </p:cNvPicPr>
          <p:nvPr/>
        </p:nvPicPr>
        <p:blipFill>
          <a:blip r:embed="rId5">
            <a:extLst>
              <a:ext uri="{28A0092B-C50C-407E-A947-70E740481C1C}">
                <a14:useLocalDpi xmlns:a14="http://schemas.microsoft.com/office/drawing/2010/main" val="0"/>
              </a:ext>
            </a:extLst>
          </a:blip>
          <a:srcRect l="26546" t="20120" r="17973" b="17381"/>
          <a:stretch>
            <a:fillRect/>
          </a:stretch>
        </p:blipFill>
        <p:spPr bwMode="auto">
          <a:xfrm>
            <a:off x="4830849" y="3018211"/>
            <a:ext cx="4283812" cy="361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671720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a:xfrm>
            <a:off x="372533" y="-135042"/>
            <a:ext cx="8560697" cy="1143000"/>
          </a:xfrm>
        </p:spPr>
        <p:txBody>
          <a:bodyPr>
            <a:normAutofit/>
          </a:bodyPr>
          <a:lstStyle/>
          <a:p>
            <a:r>
              <a:rPr lang="en-US" sz="3600" b="1" dirty="0" smtClean="0">
                <a:solidFill>
                  <a:srgbClr val="FFFF00"/>
                </a:solidFill>
              </a:rPr>
              <a:t>Far UV Rocket</a:t>
            </a:r>
            <a:endParaRPr lang="en-US" sz="3600" b="1" dirty="0">
              <a:solidFill>
                <a:srgbClr val="FFFF00"/>
              </a:solidFill>
            </a:endParaRPr>
          </a:p>
        </p:txBody>
      </p:sp>
      <p:sp>
        <p:nvSpPr>
          <p:cNvPr id="10" name="TextBox 9"/>
          <p:cNvSpPr txBox="1"/>
          <p:nvPr/>
        </p:nvSpPr>
        <p:spPr>
          <a:xfrm>
            <a:off x="144824" y="1007958"/>
            <a:ext cx="9189676" cy="1446550"/>
          </a:xfrm>
          <a:prstGeom prst="rect">
            <a:avLst/>
          </a:prstGeom>
          <a:noFill/>
        </p:spPr>
        <p:txBody>
          <a:bodyPr wrap="square" rtlCol="0">
            <a:spAutoFit/>
          </a:bodyPr>
          <a:lstStyle/>
          <a:p>
            <a:endParaRPr lang="en-US" sz="1600" dirty="0">
              <a:solidFill>
                <a:srgbClr val="FFFF00"/>
              </a:solidFill>
            </a:endParaRPr>
          </a:p>
          <a:p>
            <a:r>
              <a:rPr lang="en-US" sz="2400" b="1" dirty="0" smtClean="0">
                <a:solidFill>
                  <a:srgbClr val="FFFF00"/>
                </a:solidFill>
              </a:rPr>
              <a:t>CHESS (sounding rocket, </a:t>
            </a:r>
            <a:r>
              <a:rPr lang="en-US" sz="2400" b="1" dirty="0" err="1" smtClean="0">
                <a:solidFill>
                  <a:srgbClr val="FFFF00"/>
                </a:solidFill>
              </a:rPr>
              <a:t>PI:Kevin</a:t>
            </a:r>
            <a:r>
              <a:rPr lang="en-US" sz="2400" b="1" dirty="0" smtClean="0">
                <a:solidFill>
                  <a:srgbClr val="FFFF00"/>
                </a:solidFill>
              </a:rPr>
              <a:t> France</a:t>
            </a:r>
            <a:r>
              <a:rPr lang="en-US" sz="2400" b="1" dirty="0">
                <a:solidFill>
                  <a:srgbClr val="FFFF00"/>
                </a:solidFill>
              </a:rPr>
              <a:t> </a:t>
            </a:r>
            <a:r>
              <a:rPr lang="en-US" sz="2400" b="1" dirty="0" smtClean="0">
                <a:solidFill>
                  <a:srgbClr val="FFFF00"/>
                </a:solidFill>
              </a:rPr>
              <a:t>CU)</a:t>
            </a:r>
          </a:p>
          <a:p>
            <a:r>
              <a:rPr lang="en-US" sz="2400" b="1" dirty="0" smtClean="0">
                <a:solidFill>
                  <a:srgbClr val="FFFF00"/>
                </a:solidFill>
              </a:rPr>
              <a:t>Collaboration with Paul </a:t>
            </a:r>
            <a:r>
              <a:rPr lang="en-US" sz="2400" b="1" dirty="0" err="1" smtClean="0">
                <a:solidFill>
                  <a:srgbClr val="FFFF00"/>
                </a:solidFill>
              </a:rPr>
              <a:t>Scowen</a:t>
            </a:r>
            <a:r>
              <a:rPr lang="en-US" sz="2400" b="1" dirty="0" smtClean="0">
                <a:solidFill>
                  <a:srgbClr val="FFFF00"/>
                </a:solidFill>
              </a:rPr>
              <a:t>, Todd </a:t>
            </a:r>
            <a:r>
              <a:rPr lang="en-US" sz="2400" b="1" dirty="0" err="1" smtClean="0">
                <a:solidFill>
                  <a:srgbClr val="FFFF00"/>
                </a:solidFill>
              </a:rPr>
              <a:t>Veach</a:t>
            </a:r>
            <a:r>
              <a:rPr lang="en-US" sz="2400" b="1" dirty="0" smtClean="0">
                <a:solidFill>
                  <a:srgbClr val="FFFF00"/>
                </a:solidFill>
              </a:rPr>
              <a:t>*,  Alex Miller, ASU</a:t>
            </a:r>
          </a:p>
          <a:p>
            <a:r>
              <a:rPr lang="en-US" sz="2400" dirty="0" smtClean="0">
                <a:solidFill>
                  <a:srgbClr val="FFFFFF"/>
                </a:solidFill>
              </a:rPr>
              <a:t>FUV, 3.5kx3.5k (100 – 160 nm) bare, delta doped delivered to CHESS</a:t>
            </a:r>
          </a:p>
        </p:txBody>
      </p:sp>
      <p:pic>
        <p:nvPicPr>
          <p:cNvPr id="9" name="Picture 13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68543" y="2869959"/>
            <a:ext cx="2626419" cy="327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DSC01267"/>
          <p:cNvPicPr>
            <a:picLocks noChangeAspect="1" noChangeArrowheads="1"/>
          </p:cNvPicPr>
          <p:nvPr/>
        </p:nvPicPr>
        <p:blipFill rotWithShape="1">
          <a:blip r:embed="rId3">
            <a:extLst>
              <a:ext uri="{28A0092B-C50C-407E-A947-70E740481C1C}">
                <a14:useLocalDpi xmlns:a14="http://schemas.microsoft.com/office/drawing/2010/main" val="0"/>
              </a:ext>
            </a:extLst>
          </a:blip>
          <a:srcRect l="41284" t="33718" r="33934" b="35143"/>
          <a:stretch/>
        </p:blipFill>
        <p:spPr bwMode="auto">
          <a:xfrm>
            <a:off x="891675" y="3093997"/>
            <a:ext cx="2895120" cy="2728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1811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a:xfrm>
            <a:off x="372533" y="-135042"/>
            <a:ext cx="8560697" cy="1143000"/>
          </a:xfrm>
        </p:spPr>
        <p:txBody>
          <a:bodyPr>
            <a:normAutofit/>
          </a:bodyPr>
          <a:lstStyle/>
          <a:p>
            <a:r>
              <a:rPr lang="en-US" sz="3600" b="1" dirty="0" smtClean="0">
                <a:solidFill>
                  <a:srgbClr val="FFFF00"/>
                </a:solidFill>
              </a:rPr>
              <a:t>Far UV Rocket</a:t>
            </a:r>
            <a:endParaRPr lang="en-US" sz="3600" b="1" dirty="0">
              <a:solidFill>
                <a:srgbClr val="FFFF00"/>
              </a:solidFill>
            </a:endParaRPr>
          </a:p>
        </p:txBody>
      </p:sp>
      <p:sp>
        <p:nvSpPr>
          <p:cNvPr id="10" name="TextBox 9"/>
          <p:cNvSpPr txBox="1"/>
          <p:nvPr/>
        </p:nvSpPr>
        <p:spPr>
          <a:xfrm>
            <a:off x="144824" y="1007958"/>
            <a:ext cx="9189676" cy="1446550"/>
          </a:xfrm>
          <a:prstGeom prst="rect">
            <a:avLst/>
          </a:prstGeom>
          <a:noFill/>
        </p:spPr>
        <p:txBody>
          <a:bodyPr wrap="square" rtlCol="0">
            <a:spAutoFit/>
          </a:bodyPr>
          <a:lstStyle/>
          <a:p>
            <a:endParaRPr lang="en-US" sz="1600" dirty="0">
              <a:solidFill>
                <a:srgbClr val="FFFF00"/>
              </a:solidFill>
            </a:endParaRPr>
          </a:p>
          <a:p>
            <a:r>
              <a:rPr lang="en-US" sz="2400" b="1" dirty="0" smtClean="0">
                <a:solidFill>
                  <a:srgbClr val="FFFF00"/>
                </a:solidFill>
              </a:rPr>
              <a:t>CHESS (sounding rocket, </a:t>
            </a:r>
            <a:r>
              <a:rPr lang="en-US" sz="2400" b="1" dirty="0" err="1" smtClean="0">
                <a:solidFill>
                  <a:srgbClr val="FFFF00"/>
                </a:solidFill>
              </a:rPr>
              <a:t>PI:Kevin</a:t>
            </a:r>
            <a:r>
              <a:rPr lang="en-US" sz="2400" b="1" dirty="0" smtClean="0">
                <a:solidFill>
                  <a:srgbClr val="FFFF00"/>
                </a:solidFill>
              </a:rPr>
              <a:t> France</a:t>
            </a:r>
            <a:r>
              <a:rPr lang="en-US" sz="2400" b="1" dirty="0">
                <a:solidFill>
                  <a:srgbClr val="FFFF00"/>
                </a:solidFill>
              </a:rPr>
              <a:t> </a:t>
            </a:r>
            <a:r>
              <a:rPr lang="en-US" sz="2400" b="1" dirty="0" smtClean="0">
                <a:solidFill>
                  <a:srgbClr val="FFFF00"/>
                </a:solidFill>
              </a:rPr>
              <a:t>CU)</a:t>
            </a:r>
          </a:p>
          <a:p>
            <a:r>
              <a:rPr lang="en-US" sz="2400" b="1" dirty="0" smtClean="0">
                <a:solidFill>
                  <a:srgbClr val="FFFF00"/>
                </a:solidFill>
              </a:rPr>
              <a:t>Collaboration with Paul </a:t>
            </a:r>
            <a:r>
              <a:rPr lang="en-US" sz="2400" b="1" dirty="0" err="1" smtClean="0">
                <a:solidFill>
                  <a:srgbClr val="FFFF00"/>
                </a:solidFill>
              </a:rPr>
              <a:t>Scowen</a:t>
            </a:r>
            <a:r>
              <a:rPr lang="en-US" sz="2400" b="1" dirty="0" smtClean="0">
                <a:solidFill>
                  <a:srgbClr val="FFFF00"/>
                </a:solidFill>
              </a:rPr>
              <a:t>, Todd </a:t>
            </a:r>
            <a:r>
              <a:rPr lang="en-US" sz="2400" b="1" dirty="0" err="1" smtClean="0">
                <a:solidFill>
                  <a:srgbClr val="FFFF00"/>
                </a:solidFill>
              </a:rPr>
              <a:t>Veach</a:t>
            </a:r>
            <a:r>
              <a:rPr lang="en-US" sz="2400" b="1" dirty="0" smtClean="0">
                <a:solidFill>
                  <a:srgbClr val="FFFF00"/>
                </a:solidFill>
              </a:rPr>
              <a:t>*,  Alex Miller, ASU</a:t>
            </a:r>
          </a:p>
          <a:p>
            <a:r>
              <a:rPr lang="en-US" sz="2400" dirty="0" smtClean="0">
                <a:solidFill>
                  <a:srgbClr val="FFFFFF"/>
                </a:solidFill>
              </a:rPr>
              <a:t>FUV, 3.5kx3.5k (100 – 160 nm) bare, delta doped delivered to CHESS</a:t>
            </a:r>
          </a:p>
        </p:txBody>
      </p:sp>
      <p:pic>
        <p:nvPicPr>
          <p:cNvPr id="9" name="Picture 13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68543" y="2869959"/>
            <a:ext cx="2626419" cy="327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DSC01267"/>
          <p:cNvPicPr>
            <a:picLocks noChangeAspect="1" noChangeArrowheads="1"/>
          </p:cNvPicPr>
          <p:nvPr/>
        </p:nvPicPr>
        <p:blipFill rotWithShape="1">
          <a:blip r:embed="rId3">
            <a:extLst>
              <a:ext uri="{28A0092B-C50C-407E-A947-70E740481C1C}">
                <a14:useLocalDpi xmlns:a14="http://schemas.microsoft.com/office/drawing/2010/main" val="0"/>
              </a:ext>
            </a:extLst>
          </a:blip>
          <a:srcRect l="41284" t="33718" r="33934" b="35143"/>
          <a:stretch/>
        </p:blipFill>
        <p:spPr bwMode="auto">
          <a:xfrm>
            <a:off x="891675" y="3093997"/>
            <a:ext cx="2895120" cy="2728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bwMode="auto">
          <a:xfrm>
            <a:off x="4341289" y="2766399"/>
            <a:ext cx="3846763" cy="31883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Times" pitchFamily="-97"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600" dirty="0">
              <a:latin typeface="Times" pitchFamily="-97"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Times" pitchFamily="-97"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600" dirty="0">
              <a:latin typeface="Times" pitchFamily="-97"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Times" pitchFamily="-97"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600" dirty="0">
              <a:latin typeface="Times" pitchFamily="-97"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Times" pitchFamily="-97"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600" dirty="0">
              <a:latin typeface="Times" pitchFamily="-97"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Times" pitchFamily="-97"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600" dirty="0">
              <a:latin typeface="Times" pitchFamily="-97"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Times" pitchFamily="-97"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600" dirty="0">
              <a:latin typeface="Times" pitchFamily="-97"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sz="1600" b="1" i="1" dirty="0" smtClean="0">
                <a:solidFill>
                  <a:srgbClr val="800000"/>
                </a:solidFill>
                <a:latin typeface="Times" pitchFamily="-97" charset="0"/>
              </a:rPr>
              <a:t>3-4x QE gain over MCP</a:t>
            </a:r>
            <a:endParaRPr lang="en-US" sz="1600" b="1" i="1" dirty="0">
              <a:solidFill>
                <a:srgbClr val="800000"/>
              </a:solidFill>
              <a:latin typeface="Times" pitchFamily="-97" charset="0"/>
            </a:endParaRPr>
          </a:p>
        </p:txBody>
      </p:sp>
      <p:pic>
        <p:nvPicPr>
          <p:cNvPr id="5" name="Immagine 4"/>
          <p:cNvPicPr>
            <a:picLocks noChangeAspect="1" noChangeArrowheads="1"/>
          </p:cNvPicPr>
          <p:nvPr>
            <p:extLst>
              <p:ext uri="{D42A27DB-BD31-4B8C-83A1-F6EECF244321}">
                <p14:modId xmlns:p14="http://schemas.microsoft.com/office/powerpoint/2010/main" val="518206063"/>
              </p:ext>
            </p:extLst>
          </p:nvPr>
        </p:nvPicPr>
        <p:blipFill>
          <a:blip r:embed="rId4">
            <a:extLst>
              <a:ext uri="{28A0092B-C50C-407E-A947-70E740481C1C}">
                <a14:useLocalDpi xmlns:a14="http://schemas.microsoft.com/office/drawing/2010/main" val="0"/>
              </a:ext>
            </a:extLst>
          </a:blip>
          <a:srcRect/>
          <a:stretch>
            <a:fillRect/>
          </a:stretch>
        </p:blipFill>
        <p:spPr bwMode="auto">
          <a:xfrm>
            <a:off x="4435871" y="2964742"/>
            <a:ext cx="3657600" cy="278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Oval 3"/>
          <p:cNvSpPr/>
          <p:nvPr/>
        </p:nvSpPr>
        <p:spPr bwMode="auto">
          <a:xfrm>
            <a:off x="5030382" y="4266005"/>
            <a:ext cx="797187" cy="702519"/>
          </a:xfrm>
          <a:prstGeom prst="ellipse">
            <a:avLst/>
          </a:prstGeom>
          <a:noFill/>
          <a:ln w="381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imes" pitchFamily="-97" charset="0"/>
            </a:endParaRPr>
          </a:p>
        </p:txBody>
      </p:sp>
      <p:cxnSp>
        <p:nvCxnSpPr>
          <p:cNvPr id="8" name="Straight Arrow Connector 7"/>
          <p:cNvCxnSpPr>
            <a:stCxn id="4" idx="3"/>
          </p:cNvCxnSpPr>
          <p:nvPr/>
        </p:nvCxnSpPr>
        <p:spPr bwMode="auto">
          <a:xfrm flipH="1">
            <a:off x="4637362" y="4865642"/>
            <a:ext cx="509765" cy="880431"/>
          </a:xfrm>
          <a:prstGeom prst="straightConnector1">
            <a:avLst/>
          </a:prstGeom>
          <a:solidFill>
            <a:schemeClr val="accent1"/>
          </a:solidFill>
          <a:ln w="38100" cap="flat" cmpd="sng" algn="ctr">
            <a:solidFill>
              <a:srgbClr val="800000"/>
            </a:solidFill>
            <a:prstDash val="solid"/>
            <a:round/>
            <a:headEnd type="none" w="med" len="med"/>
            <a:tailEnd type="arrow"/>
          </a:ln>
          <a:effectLst/>
        </p:spPr>
      </p:cxnSp>
    </p:spTree>
    <p:extLst>
      <p:ext uri="{BB962C8B-B14F-4D97-AF65-F5344CB8AC3E}">
        <p14:creationId xmlns:p14="http://schemas.microsoft.com/office/powerpoint/2010/main" val="1566141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0962" name="Picture 2" descr="C:\Keep\MDL\STA wafers\IMG_049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8001000"/>
            <a:ext cx="7724775" cy="579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C:\Keep\MDL\STA wafers\IMG_05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9119"/>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Box 1"/>
          <p:cNvSpPr txBox="1">
            <a:spLocks noChangeArrowheads="1"/>
          </p:cNvSpPr>
          <p:nvPr/>
        </p:nvSpPr>
        <p:spPr bwMode="auto">
          <a:xfrm>
            <a:off x="0" y="-5478"/>
            <a:ext cx="90043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charset="0"/>
                <a:ea typeface="ＭＳ Ｐゴシック" charset="0"/>
                <a:cs typeface="ＭＳ Ｐゴシック" charset="0"/>
              </a:defRPr>
            </a:lvl1pPr>
            <a:lvl2pPr marL="742950" indent="-285750">
              <a:defRPr sz="1600">
                <a:solidFill>
                  <a:schemeClr val="tx1"/>
                </a:solidFill>
                <a:latin typeface="Times" charset="0"/>
                <a:ea typeface="ＭＳ Ｐゴシック" charset="0"/>
              </a:defRPr>
            </a:lvl2pPr>
            <a:lvl3pPr marL="1143000" indent="-228600">
              <a:defRPr sz="1600">
                <a:solidFill>
                  <a:schemeClr val="tx1"/>
                </a:solidFill>
                <a:latin typeface="Times" charset="0"/>
                <a:ea typeface="ＭＳ Ｐゴシック" charset="0"/>
              </a:defRPr>
            </a:lvl3pPr>
            <a:lvl4pPr marL="1600200" indent="-228600">
              <a:defRPr sz="1600">
                <a:solidFill>
                  <a:schemeClr val="tx1"/>
                </a:solidFill>
                <a:latin typeface="Times" charset="0"/>
                <a:ea typeface="ＭＳ Ｐゴシック" charset="0"/>
              </a:defRPr>
            </a:lvl4pPr>
            <a:lvl5pPr marL="2057400" indent="-228600">
              <a:defRPr sz="1600">
                <a:solidFill>
                  <a:schemeClr val="tx1"/>
                </a:solidFill>
                <a:latin typeface="Times" charset="0"/>
                <a:ea typeface="ＭＳ Ｐゴシック" charset="0"/>
              </a:defRPr>
            </a:lvl5pPr>
            <a:lvl6pPr marL="2514600" indent="-228600" eaLnBrk="0" fontAlgn="base" hangingPunct="0">
              <a:spcBef>
                <a:spcPct val="0"/>
              </a:spcBef>
              <a:spcAft>
                <a:spcPct val="0"/>
              </a:spcAft>
              <a:defRPr sz="1600">
                <a:solidFill>
                  <a:schemeClr val="tx1"/>
                </a:solidFill>
                <a:latin typeface="Times" charset="0"/>
                <a:ea typeface="ＭＳ Ｐゴシック" charset="0"/>
              </a:defRPr>
            </a:lvl6pPr>
            <a:lvl7pPr marL="2971800" indent="-228600" eaLnBrk="0" fontAlgn="base" hangingPunct="0">
              <a:spcBef>
                <a:spcPct val="0"/>
              </a:spcBef>
              <a:spcAft>
                <a:spcPct val="0"/>
              </a:spcAft>
              <a:defRPr sz="1600">
                <a:solidFill>
                  <a:schemeClr val="tx1"/>
                </a:solidFill>
                <a:latin typeface="Times" charset="0"/>
                <a:ea typeface="ＭＳ Ｐゴシック" charset="0"/>
              </a:defRPr>
            </a:lvl7pPr>
            <a:lvl8pPr marL="3429000" indent="-228600" eaLnBrk="0" fontAlgn="base" hangingPunct="0">
              <a:spcBef>
                <a:spcPct val="0"/>
              </a:spcBef>
              <a:spcAft>
                <a:spcPct val="0"/>
              </a:spcAft>
              <a:defRPr sz="1600">
                <a:solidFill>
                  <a:schemeClr val="tx1"/>
                </a:solidFill>
                <a:latin typeface="Times" charset="0"/>
                <a:ea typeface="ＭＳ Ｐゴシック" charset="0"/>
              </a:defRPr>
            </a:lvl8pPr>
            <a:lvl9pPr marL="3886200" indent="-228600" eaLnBrk="0" fontAlgn="base" hangingPunct="0">
              <a:spcBef>
                <a:spcPct val="0"/>
              </a:spcBef>
              <a:spcAft>
                <a:spcPct val="0"/>
              </a:spcAft>
              <a:defRPr sz="1600">
                <a:solidFill>
                  <a:schemeClr val="tx1"/>
                </a:solidFill>
                <a:latin typeface="Times" charset="0"/>
                <a:ea typeface="ＭＳ Ｐゴシック" charset="0"/>
              </a:defRPr>
            </a:lvl9pPr>
          </a:lstStyle>
          <a:p>
            <a:pPr algn="ctr">
              <a:defRPr/>
            </a:pPr>
            <a:r>
              <a:rPr lang="en-US" sz="2800" b="1" dirty="0" smtClean="0">
                <a:solidFill>
                  <a:srgbClr val="FFFF00"/>
                </a:solidFill>
              </a:rPr>
              <a:t>Delta doping Large Area Array at Wafer Level</a:t>
            </a:r>
          </a:p>
          <a:p>
            <a:pPr algn="ctr">
              <a:defRPr/>
            </a:pPr>
            <a:r>
              <a:rPr lang="en-US" sz="2800" b="1" dirty="0" smtClean="0">
                <a:solidFill>
                  <a:srgbClr val="FFFF00"/>
                </a:solidFill>
              </a:rPr>
              <a:t> STA 2kx2k CCDs (n-channel, p-type delta doping)</a:t>
            </a:r>
          </a:p>
        </p:txBody>
      </p:sp>
      <p:pic>
        <p:nvPicPr>
          <p:cNvPr id="40963" name="Picture 3" descr="C:\Keep\MDL\STA wafers\IMG_0495.JPG"/>
          <p:cNvPicPr>
            <a:picLocks noChangeAspect="1" noChangeArrowheads="1"/>
          </p:cNvPicPr>
          <p:nvPr/>
        </p:nvPicPr>
        <p:blipFill>
          <a:blip r:embed="rId4">
            <a:extLst>
              <a:ext uri="{28A0092B-C50C-407E-A947-70E740481C1C}">
                <a14:useLocalDpi xmlns:a14="http://schemas.microsoft.com/office/drawing/2010/main" val="0"/>
              </a:ext>
            </a:extLst>
          </a:blip>
          <a:srcRect r="10593" b="13994"/>
          <a:stretch>
            <a:fillRect/>
          </a:stretch>
        </p:blipFill>
        <p:spPr bwMode="auto">
          <a:xfrm>
            <a:off x="1803400" y="1200869"/>
            <a:ext cx="2286000" cy="1649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image001.png"/>
          <p:cNvPicPr>
            <a:picLocks noChangeAspect="1"/>
          </p:cNvPicPr>
          <p:nvPr/>
        </p:nvPicPr>
        <p:blipFill rotWithShape="1">
          <a:blip r:embed="rId5">
            <a:extLst>
              <a:ext uri="{28A0092B-C50C-407E-A947-70E740481C1C}">
                <a14:useLocalDpi xmlns:a14="http://schemas.microsoft.com/office/drawing/2010/main" val="0"/>
              </a:ext>
            </a:extLst>
          </a:blip>
          <a:srcRect l="6037" t="3568" r="8201" b="7013"/>
          <a:stretch/>
        </p:blipFill>
        <p:spPr>
          <a:xfrm>
            <a:off x="5232400" y="998577"/>
            <a:ext cx="3657600" cy="3036642"/>
          </a:xfrm>
          <a:prstGeom prst="rect">
            <a:avLst/>
          </a:prstGeom>
        </p:spPr>
      </p:pic>
      <p:pic>
        <p:nvPicPr>
          <p:cNvPr id="11" name="Picture 10" descr="image002.png"/>
          <p:cNvPicPr>
            <a:picLocks noChangeAspect="1"/>
          </p:cNvPicPr>
          <p:nvPr/>
        </p:nvPicPr>
        <p:blipFill rotWithShape="1">
          <a:blip r:embed="rId6">
            <a:extLst>
              <a:ext uri="{28A0092B-C50C-407E-A947-70E740481C1C}">
                <a14:useLocalDpi xmlns:a14="http://schemas.microsoft.com/office/drawing/2010/main" val="0"/>
              </a:ext>
            </a:extLst>
          </a:blip>
          <a:srcRect l="8348" t="8333" r="10584" b="12038"/>
          <a:stretch/>
        </p:blipFill>
        <p:spPr>
          <a:xfrm>
            <a:off x="951442" y="4102951"/>
            <a:ext cx="2743200" cy="2699259"/>
          </a:xfrm>
          <a:prstGeom prst="rect">
            <a:avLst/>
          </a:prstGeom>
        </p:spPr>
      </p:pic>
      <p:pic>
        <p:nvPicPr>
          <p:cNvPr id="14" name="Picture 13" descr="STA_2kx2k_Packaged_2.jpeg"/>
          <p:cNvPicPr>
            <a:picLocks noChangeAspect="1"/>
          </p:cNvPicPr>
          <p:nvPr/>
        </p:nvPicPr>
        <p:blipFill rotWithShape="1">
          <a:blip r:embed="rId7">
            <a:extLst>
              <a:ext uri="{28A0092B-C50C-407E-A947-70E740481C1C}">
                <a14:useLocalDpi xmlns:a14="http://schemas.microsoft.com/office/drawing/2010/main" val="0"/>
              </a:ext>
            </a:extLst>
          </a:blip>
          <a:srcRect l="4074" t="11605" r="15556" b="2963"/>
          <a:stretch/>
        </p:blipFill>
        <p:spPr>
          <a:xfrm>
            <a:off x="5384797" y="4102951"/>
            <a:ext cx="3456432" cy="2755587"/>
          </a:xfrm>
          <a:prstGeom prst="rect">
            <a:avLst/>
          </a:prstGeom>
        </p:spPr>
      </p:pic>
    </p:spTree>
    <p:extLst>
      <p:ext uri="{BB962C8B-B14F-4D97-AF65-F5344CB8AC3E}">
        <p14:creationId xmlns:p14="http://schemas.microsoft.com/office/powerpoint/2010/main" val="1857766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600">
              <a:solidFill>
                <a:srgbClr val="FFFFFF"/>
              </a:solidFill>
              <a:latin typeface="Times"/>
            </a:endParaRPr>
          </a:p>
        </p:txBody>
      </p:sp>
      <p:pic>
        <p:nvPicPr>
          <p:cNvPr id="41986" name="Picture 8" descr="C:\Keep\MDL\STA wafers\IMG_06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2017713"/>
            <a:ext cx="4516438"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Box 11"/>
          <p:cNvSpPr txBox="1">
            <a:spLocks noChangeArrowheads="1"/>
          </p:cNvSpPr>
          <p:nvPr/>
        </p:nvSpPr>
        <p:spPr bwMode="auto">
          <a:xfrm>
            <a:off x="101600" y="5635360"/>
            <a:ext cx="8966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charset="0"/>
                <a:ea typeface="ＭＳ Ｐゴシック" charset="0"/>
                <a:cs typeface="ＭＳ Ｐゴシック" charset="0"/>
              </a:defRPr>
            </a:lvl1pPr>
            <a:lvl2pPr marL="742950" indent="-285750">
              <a:defRPr sz="1600">
                <a:solidFill>
                  <a:schemeClr val="tx1"/>
                </a:solidFill>
                <a:latin typeface="Times" charset="0"/>
                <a:ea typeface="ＭＳ Ｐゴシック" charset="0"/>
              </a:defRPr>
            </a:lvl2pPr>
            <a:lvl3pPr marL="1143000" indent="-228600">
              <a:defRPr sz="1600">
                <a:solidFill>
                  <a:schemeClr val="tx1"/>
                </a:solidFill>
                <a:latin typeface="Times" charset="0"/>
                <a:ea typeface="ＭＳ Ｐゴシック" charset="0"/>
              </a:defRPr>
            </a:lvl3pPr>
            <a:lvl4pPr marL="1600200" indent="-228600">
              <a:defRPr sz="1600">
                <a:solidFill>
                  <a:schemeClr val="tx1"/>
                </a:solidFill>
                <a:latin typeface="Times" charset="0"/>
                <a:ea typeface="ＭＳ Ｐゴシック" charset="0"/>
              </a:defRPr>
            </a:lvl4pPr>
            <a:lvl5pPr marL="2057400" indent="-228600">
              <a:defRPr sz="1600">
                <a:solidFill>
                  <a:schemeClr val="tx1"/>
                </a:solidFill>
                <a:latin typeface="Times" charset="0"/>
                <a:ea typeface="ＭＳ Ｐゴシック" charset="0"/>
              </a:defRPr>
            </a:lvl5pPr>
            <a:lvl6pPr marL="2514600" indent="-228600" eaLnBrk="0" fontAlgn="base" hangingPunct="0">
              <a:spcBef>
                <a:spcPct val="0"/>
              </a:spcBef>
              <a:spcAft>
                <a:spcPct val="0"/>
              </a:spcAft>
              <a:defRPr sz="1600">
                <a:solidFill>
                  <a:schemeClr val="tx1"/>
                </a:solidFill>
                <a:latin typeface="Times" charset="0"/>
                <a:ea typeface="ＭＳ Ｐゴシック" charset="0"/>
              </a:defRPr>
            </a:lvl6pPr>
            <a:lvl7pPr marL="2971800" indent="-228600" eaLnBrk="0" fontAlgn="base" hangingPunct="0">
              <a:spcBef>
                <a:spcPct val="0"/>
              </a:spcBef>
              <a:spcAft>
                <a:spcPct val="0"/>
              </a:spcAft>
              <a:defRPr sz="1600">
                <a:solidFill>
                  <a:schemeClr val="tx1"/>
                </a:solidFill>
                <a:latin typeface="Times" charset="0"/>
                <a:ea typeface="ＭＳ Ｐゴシック" charset="0"/>
              </a:defRPr>
            </a:lvl7pPr>
            <a:lvl8pPr marL="3429000" indent="-228600" eaLnBrk="0" fontAlgn="base" hangingPunct="0">
              <a:spcBef>
                <a:spcPct val="0"/>
              </a:spcBef>
              <a:spcAft>
                <a:spcPct val="0"/>
              </a:spcAft>
              <a:defRPr sz="1600">
                <a:solidFill>
                  <a:schemeClr val="tx1"/>
                </a:solidFill>
                <a:latin typeface="Times" charset="0"/>
                <a:ea typeface="ＭＳ Ｐゴシック" charset="0"/>
              </a:defRPr>
            </a:lvl8pPr>
            <a:lvl9pPr marL="3886200" indent="-228600" eaLnBrk="0" fontAlgn="base" hangingPunct="0">
              <a:spcBef>
                <a:spcPct val="0"/>
              </a:spcBef>
              <a:spcAft>
                <a:spcPct val="0"/>
              </a:spcAft>
              <a:defRPr sz="1600">
                <a:solidFill>
                  <a:schemeClr val="tx1"/>
                </a:solidFill>
                <a:latin typeface="Times" charset="0"/>
                <a:ea typeface="ＭＳ Ｐゴシック" charset="0"/>
              </a:defRPr>
            </a:lvl9pPr>
          </a:lstStyle>
          <a:p>
            <a:pPr defTabSz="914400" fontAlgn="base">
              <a:spcBef>
                <a:spcPct val="0"/>
              </a:spcBef>
              <a:spcAft>
                <a:spcPct val="0"/>
              </a:spcAft>
            </a:pPr>
            <a:r>
              <a:rPr lang="en-US" sz="1800" dirty="0" smtClean="0">
                <a:solidFill>
                  <a:srgbClr val="FFFFFF"/>
                </a:solidFill>
                <a:latin typeface="Times New Roman" charset="0"/>
                <a:cs typeface="Times New Roman" charset="0"/>
              </a:rPr>
              <a:t>Photographs of an STA 3600 imager diced from a delta doped 200 micron wafer.  It has been flattened against </a:t>
            </a:r>
            <a:r>
              <a:rPr lang="en-US" sz="1800" dirty="0" err="1" smtClean="0">
                <a:solidFill>
                  <a:srgbClr val="FFFFFF"/>
                </a:solidFill>
                <a:latin typeface="Times New Roman" charset="0"/>
                <a:cs typeface="Times New Roman" charset="0"/>
              </a:rPr>
              <a:t>AlN</a:t>
            </a:r>
            <a:r>
              <a:rPr lang="en-US" sz="1800" dirty="0" smtClean="0">
                <a:solidFill>
                  <a:srgbClr val="FFFFFF"/>
                </a:solidFill>
                <a:latin typeface="Times New Roman" charset="0"/>
                <a:cs typeface="Times New Roman" charset="0"/>
              </a:rPr>
              <a:t> and mounted in a </a:t>
            </a:r>
            <a:r>
              <a:rPr lang="en-US" sz="1800" dirty="0" err="1" smtClean="0">
                <a:solidFill>
                  <a:srgbClr val="FFFFFF"/>
                </a:solidFill>
                <a:latin typeface="Times New Roman" charset="0"/>
                <a:cs typeface="Times New Roman" charset="0"/>
              </a:rPr>
              <a:t>AlN</a:t>
            </a:r>
            <a:r>
              <a:rPr lang="en-US" sz="1800" dirty="0" smtClean="0">
                <a:solidFill>
                  <a:srgbClr val="FFFFFF"/>
                </a:solidFill>
                <a:latin typeface="Times New Roman" charset="0"/>
                <a:cs typeface="Times New Roman" charset="0"/>
              </a:rPr>
              <a:t> frame prior to wire bonding to flex. </a:t>
            </a:r>
          </a:p>
          <a:p>
            <a:pPr defTabSz="914400" fontAlgn="base">
              <a:spcBef>
                <a:spcPct val="0"/>
              </a:spcBef>
              <a:spcAft>
                <a:spcPct val="0"/>
              </a:spcAft>
            </a:pPr>
            <a:endParaRPr lang="en-US" sz="1800" dirty="0">
              <a:solidFill>
                <a:srgbClr val="FFFFFF"/>
              </a:solidFill>
              <a:latin typeface="Times New Roman" charset="0"/>
              <a:cs typeface="Times New Roman" charset="0"/>
            </a:endParaRPr>
          </a:p>
          <a:p>
            <a:pPr defTabSz="914400" fontAlgn="base">
              <a:spcBef>
                <a:spcPct val="0"/>
              </a:spcBef>
              <a:spcAft>
                <a:spcPct val="0"/>
              </a:spcAft>
            </a:pPr>
            <a:r>
              <a:rPr lang="en-US" sz="1800" dirty="0" smtClean="0">
                <a:solidFill>
                  <a:srgbClr val="FFFFFF"/>
                </a:solidFill>
                <a:latin typeface="Times New Roman" charset="0"/>
                <a:cs typeface="Times New Roman" charset="0"/>
              </a:rPr>
              <a:t>New </a:t>
            </a:r>
            <a:r>
              <a:rPr lang="en-US" sz="1800" dirty="0" err="1" smtClean="0">
                <a:solidFill>
                  <a:srgbClr val="FFFFFF"/>
                </a:solidFill>
                <a:latin typeface="Times New Roman" charset="0"/>
                <a:cs typeface="Times New Roman" charset="0"/>
              </a:rPr>
              <a:t>packagaing</a:t>
            </a:r>
            <a:r>
              <a:rPr lang="en-US" sz="1800" dirty="0" smtClean="0">
                <a:solidFill>
                  <a:srgbClr val="FFFFFF"/>
                </a:solidFill>
                <a:latin typeface="Times New Roman" charset="0"/>
                <a:cs typeface="Times New Roman" charset="0"/>
              </a:rPr>
              <a:t> to accommodate </a:t>
            </a:r>
            <a:r>
              <a:rPr lang="en-US" sz="1800" dirty="0" err="1" smtClean="0">
                <a:solidFill>
                  <a:srgbClr val="FFFFFF"/>
                </a:solidFill>
                <a:latin typeface="Times New Roman" charset="0"/>
                <a:cs typeface="Times New Roman" charset="0"/>
              </a:rPr>
              <a:t>WaSP</a:t>
            </a:r>
            <a:r>
              <a:rPr lang="en-US" sz="1800" dirty="0" smtClean="0">
                <a:solidFill>
                  <a:srgbClr val="FFFFFF"/>
                </a:solidFill>
                <a:latin typeface="Times New Roman" charset="0"/>
                <a:cs typeface="Times New Roman" charset="0"/>
              </a:rPr>
              <a:t> requirements are under development</a:t>
            </a:r>
          </a:p>
        </p:txBody>
      </p:sp>
      <p:pic>
        <p:nvPicPr>
          <p:cNvPr id="41988" name="Picture 7" descr="C:\Keep\MDL\STA wafers\IMG_06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8826" y="4173538"/>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Box 1"/>
          <p:cNvSpPr txBox="1">
            <a:spLocks noChangeArrowheads="1"/>
          </p:cNvSpPr>
          <p:nvPr/>
        </p:nvSpPr>
        <p:spPr bwMode="auto">
          <a:xfrm>
            <a:off x="38100" y="140395"/>
            <a:ext cx="508952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charset="0"/>
                <a:ea typeface="ＭＳ Ｐゴシック" charset="0"/>
                <a:cs typeface="ＭＳ Ｐゴシック" charset="0"/>
              </a:defRPr>
            </a:lvl1pPr>
            <a:lvl2pPr marL="742950" indent="-285750">
              <a:defRPr sz="1600">
                <a:solidFill>
                  <a:schemeClr val="tx1"/>
                </a:solidFill>
                <a:latin typeface="Times" charset="0"/>
                <a:ea typeface="ＭＳ Ｐゴシック" charset="0"/>
              </a:defRPr>
            </a:lvl2pPr>
            <a:lvl3pPr marL="1143000" indent="-228600">
              <a:defRPr sz="1600">
                <a:solidFill>
                  <a:schemeClr val="tx1"/>
                </a:solidFill>
                <a:latin typeface="Times" charset="0"/>
                <a:ea typeface="ＭＳ Ｐゴシック" charset="0"/>
              </a:defRPr>
            </a:lvl3pPr>
            <a:lvl4pPr marL="1600200" indent="-228600">
              <a:defRPr sz="1600">
                <a:solidFill>
                  <a:schemeClr val="tx1"/>
                </a:solidFill>
                <a:latin typeface="Times" charset="0"/>
                <a:ea typeface="ＭＳ Ｐゴシック" charset="0"/>
              </a:defRPr>
            </a:lvl4pPr>
            <a:lvl5pPr marL="2057400" indent="-228600">
              <a:defRPr sz="1600">
                <a:solidFill>
                  <a:schemeClr val="tx1"/>
                </a:solidFill>
                <a:latin typeface="Times" charset="0"/>
                <a:ea typeface="ＭＳ Ｐゴシック" charset="0"/>
              </a:defRPr>
            </a:lvl5pPr>
            <a:lvl6pPr marL="2514600" indent="-228600" eaLnBrk="0" fontAlgn="base" hangingPunct="0">
              <a:spcBef>
                <a:spcPct val="0"/>
              </a:spcBef>
              <a:spcAft>
                <a:spcPct val="0"/>
              </a:spcAft>
              <a:defRPr sz="1600">
                <a:solidFill>
                  <a:schemeClr val="tx1"/>
                </a:solidFill>
                <a:latin typeface="Times" charset="0"/>
                <a:ea typeface="ＭＳ Ｐゴシック" charset="0"/>
              </a:defRPr>
            </a:lvl6pPr>
            <a:lvl7pPr marL="2971800" indent="-228600" eaLnBrk="0" fontAlgn="base" hangingPunct="0">
              <a:spcBef>
                <a:spcPct val="0"/>
              </a:spcBef>
              <a:spcAft>
                <a:spcPct val="0"/>
              </a:spcAft>
              <a:defRPr sz="1600">
                <a:solidFill>
                  <a:schemeClr val="tx1"/>
                </a:solidFill>
                <a:latin typeface="Times" charset="0"/>
                <a:ea typeface="ＭＳ Ｐゴシック" charset="0"/>
              </a:defRPr>
            </a:lvl7pPr>
            <a:lvl8pPr marL="3429000" indent="-228600" eaLnBrk="0" fontAlgn="base" hangingPunct="0">
              <a:spcBef>
                <a:spcPct val="0"/>
              </a:spcBef>
              <a:spcAft>
                <a:spcPct val="0"/>
              </a:spcAft>
              <a:defRPr sz="1600">
                <a:solidFill>
                  <a:schemeClr val="tx1"/>
                </a:solidFill>
                <a:latin typeface="Times" charset="0"/>
                <a:ea typeface="ＭＳ Ｐゴシック" charset="0"/>
              </a:defRPr>
            </a:lvl8pPr>
            <a:lvl9pPr marL="3886200" indent="-228600" eaLnBrk="0" fontAlgn="base" hangingPunct="0">
              <a:spcBef>
                <a:spcPct val="0"/>
              </a:spcBef>
              <a:spcAft>
                <a:spcPct val="0"/>
              </a:spcAft>
              <a:defRPr sz="1600">
                <a:solidFill>
                  <a:schemeClr val="tx1"/>
                </a:solidFill>
                <a:latin typeface="Times" charset="0"/>
                <a:ea typeface="ＭＳ Ｐゴシック" charset="0"/>
              </a:defRPr>
            </a:lvl9pPr>
          </a:lstStyle>
          <a:p>
            <a:pPr defTabSz="914400" eaLnBrk="0" fontAlgn="base" hangingPunct="0">
              <a:spcBef>
                <a:spcPct val="0"/>
              </a:spcBef>
              <a:spcAft>
                <a:spcPct val="0"/>
              </a:spcAft>
            </a:pPr>
            <a:r>
              <a:rPr lang="en-US" sz="2800" b="1" dirty="0" smtClean="0">
                <a:solidFill>
                  <a:srgbClr val="FF6600"/>
                </a:solidFill>
              </a:rPr>
              <a:t>Delta-doped, AR coated fully depleted 2kx2k STA devices for </a:t>
            </a:r>
            <a:r>
              <a:rPr lang="en-US" sz="2800" b="1" dirty="0" err="1" smtClean="0">
                <a:solidFill>
                  <a:srgbClr val="FF6600"/>
                </a:solidFill>
              </a:rPr>
              <a:t>WaSP</a:t>
            </a:r>
            <a:r>
              <a:rPr lang="en-US" sz="2800" b="1" dirty="0" smtClean="0">
                <a:solidFill>
                  <a:srgbClr val="FF6600"/>
                </a:solidFill>
              </a:rPr>
              <a:t> guide and focus CCDs</a:t>
            </a:r>
          </a:p>
          <a:p>
            <a:pPr defTabSz="914400" eaLnBrk="0" fontAlgn="base" hangingPunct="0">
              <a:spcBef>
                <a:spcPct val="0"/>
              </a:spcBef>
              <a:spcAft>
                <a:spcPct val="0"/>
              </a:spcAft>
            </a:pPr>
            <a:r>
              <a:rPr lang="en-US" sz="2800" b="1" dirty="0" smtClean="0">
                <a:solidFill>
                  <a:srgbClr val="FF6600"/>
                </a:solidFill>
              </a:rPr>
              <a:t>(320 – 1000 nm) </a:t>
            </a:r>
          </a:p>
        </p:txBody>
      </p:sp>
      <p:pic>
        <p:nvPicPr>
          <p:cNvPr id="2" name="Picture 1"/>
          <p:cNvPicPr>
            <a:picLocks noChangeAspect="1"/>
          </p:cNvPicPr>
          <p:nvPr/>
        </p:nvPicPr>
        <p:blipFill>
          <a:blip r:embed="rId4"/>
          <a:stretch>
            <a:fillRect/>
          </a:stretch>
        </p:blipFill>
        <p:spPr>
          <a:xfrm>
            <a:off x="4991100" y="348735"/>
            <a:ext cx="3657600" cy="2353309"/>
          </a:xfrm>
          <a:prstGeom prst="rect">
            <a:avLst/>
          </a:prstGeom>
        </p:spPr>
      </p:pic>
      <p:sp>
        <p:nvSpPr>
          <p:cNvPr id="3" name="TextBox 2"/>
          <p:cNvSpPr txBox="1"/>
          <p:nvPr/>
        </p:nvSpPr>
        <p:spPr>
          <a:xfrm>
            <a:off x="6745615" y="399534"/>
            <a:ext cx="1903085" cy="369332"/>
          </a:xfrm>
          <a:prstGeom prst="rect">
            <a:avLst/>
          </a:prstGeom>
          <a:noFill/>
        </p:spPr>
        <p:txBody>
          <a:bodyPr wrap="none" rtlCol="0">
            <a:spAutoFit/>
          </a:bodyPr>
          <a:lstStyle/>
          <a:p>
            <a:r>
              <a:rPr lang="en-US" dirty="0" err="1" smtClean="0">
                <a:solidFill>
                  <a:schemeClr val="bg1"/>
                </a:solidFill>
              </a:rPr>
              <a:t>WaSP</a:t>
            </a:r>
            <a:r>
              <a:rPr lang="en-US" dirty="0" smtClean="0">
                <a:solidFill>
                  <a:schemeClr val="bg1"/>
                </a:solidFill>
              </a:rPr>
              <a:t> for Palomar</a:t>
            </a:r>
            <a:endParaRPr lang="en-US" dirty="0">
              <a:solidFill>
                <a:schemeClr val="bg1"/>
              </a:solidFill>
            </a:endParaRPr>
          </a:p>
        </p:txBody>
      </p:sp>
      <p:pic>
        <p:nvPicPr>
          <p:cNvPr id="9"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91" r="21080"/>
          <a:stretch/>
        </p:blipFill>
        <p:spPr bwMode="auto">
          <a:xfrm>
            <a:off x="5638800" y="3182983"/>
            <a:ext cx="2438400" cy="2456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6250940" y="4008438"/>
            <a:ext cx="1219200" cy="307777"/>
          </a:xfrm>
          <a:prstGeom prst="rect">
            <a:avLst/>
          </a:prstGeom>
          <a:noFill/>
        </p:spPr>
        <p:txBody>
          <a:bodyPr wrap="square" rtlCol="0">
            <a:spAutoFit/>
          </a:bodyPr>
          <a:lstStyle/>
          <a:p>
            <a:r>
              <a:rPr lang="en-US" sz="1400" dirty="0" smtClean="0"/>
              <a:t>WaSP</a:t>
            </a:r>
            <a:endParaRPr lang="en-US" sz="1400" dirty="0"/>
          </a:p>
        </p:txBody>
      </p:sp>
    </p:spTree>
    <p:extLst>
      <p:ext uri="{BB962C8B-B14F-4D97-AF65-F5344CB8AC3E}">
        <p14:creationId xmlns:p14="http://schemas.microsoft.com/office/powerpoint/2010/main" val="3367509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noChangeAspect="1"/>
          </p:cNvGraphicFramePr>
          <p:nvPr>
            <p:extLst>
              <p:ext uri="{D42A27DB-BD31-4B8C-83A1-F6EECF244321}">
                <p14:modId xmlns:p14="http://schemas.microsoft.com/office/powerpoint/2010/main" val="3553232770"/>
              </p:ext>
            </p:extLst>
          </p:nvPr>
        </p:nvGraphicFramePr>
        <p:xfrm>
          <a:off x="777829" y="838199"/>
          <a:ext cx="7540671" cy="51235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43370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95262"/>
            <a:ext cx="8788400" cy="1143000"/>
          </a:xfrm>
        </p:spPr>
        <p:txBody>
          <a:bodyPr>
            <a:normAutofit fontScale="90000"/>
          </a:bodyPr>
          <a:lstStyle/>
          <a:p>
            <a:r>
              <a:rPr lang="en-US" b="1" dirty="0" smtClean="0">
                <a:solidFill>
                  <a:srgbClr val="0000FF"/>
                </a:solidFill>
              </a:rPr>
              <a:t>ALD Coatings for Broadband Response</a:t>
            </a:r>
            <a:endParaRPr lang="en-US" b="1" dirty="0">
              <a:solidFill>
                <a:srgbClr val="0000FF"/>
              </a:solidFill>
            </a:endParaRPr>
          </a:p>
        </p:txBody>
      </p:sp>
      <p:pic>
        <p:nvPicPr>
          <p:cNvPr id="4" name="Picture 3"/>
          <p:cNvPicPr>
            <a:picLocks noChangeAspect="1"/>
          </p:cNvPicPr>
          <p:nvPr/>
        </p:nvPicPr>
        <p:blipFill>
          <a:blip r:embed="rId2"/>
          <a:stretch>
            <a:fillRect/>
          </a:stretch>
        </p:blipFill>
        <p:spPr>
          <a:xfrm>
            <a:off x="279400" y="889000"/>
            <a:ext cx="8585200" cy="5842000"/>
          </a:xfrm>
          <a:prstGeom prst="rect">
            <a:avLst/>
          </a:prstGeom>
        </p:spPr>
      </p:pic>
    </p:spTree>
    <p:extLst>
      <p:ext uri="{BB962C8B-B14F-4D97-AF65-F5344CB8AC3E}">
        <p14:creationId xmlns:p14="http://schemas.microsoft.com/office/powerpoint/2010/main" val="1493225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8" name="Picture 18" descr="Dark_matter_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550" y="546100"/>
            <a:ext cx="175260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16" descr="Exoplanet_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65562"/>
            <a:ext cx="28956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 Box 3"/>
          <p:cNvSpPr txBox="1">
            <a:spLocks noChangeArrowheads="1"/>
          </p:cNvSpPr>
          <p:nvPr/>
        </p:nvSpPr>
        <p:spPr bwMode="auto">
          <a:xfrm>
            <a:off x="3079750" y="623887"/>
            <a:ext cx="1435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charset="0"/>
                <a:ea typeface="ＭＳ Ｐゴシック" charset="0"/>
                <a:cs typeface="ＭＳ Ｐゴシック" charset="0"/>
              </a:defRPr>
            </a:lvl1pPr>
            <a:lvl2pPr marL="37931725" indent="-37474525">
              <a:defRPr sz="1600">
                <a:solidFill>
                  <a:schemeClr val="tx1"/>
                </a:solidFill>
                <a:latin typeface="Times" charset="0"/>
                <a:ea typeface="ＭＳ Ｐゴシック" charset="0"/>
              </a:defRPr>
            </a:lvl2pPr>
            <a:lvl3pPr>
              <a:defRPr sz="1600">
                <a:solidFill>
                  <a:schemeClr val="tx1"/>
                </a:solidFill>
                <a:latin typeface="Times" charset="0"/>
                <a:ea typeface="ＭＳ Ｐゴシック" charset="0"/>
              </a:defRPr>
            </a:lvl3pPr>
            <a:lvl4pPr>
              <a:defRPr sz="1600">
                <a:solidFill>
                  <a:schemeClr val="tx1"/>
                </a:solidFill>
                <a:latin typeface="Times" charset="0"/>
                <a:ea typeface="ＭＳ Ｐゴシック" charset="0"/>
              </a:defRPr>
            </a:lvl4pPr>
            <a:lvl5pPr>
              <a:defRPr sz="1600">
                <a:solidFill>
                  <a:schemeClr val="tx1"/>
                </a:solidFill>
                <a:latin typeface="Times" charset="0"/>
                <a:ea typeface="ＭＳ Ｐゴシック" charset="0"/>
              </a:defRPr>
            </a:lvl5pPr>
            <a:lvl6pPr marL="457200" eaLnBrk="0" fontAlgn="base" hangingPunct="0">
              <a:spcBef>
                <a:spcPct val="0"/>
              </a:spcBef>
              <a:spcAft>
                <a:spcPct val="0"/>
              </a:spcAft>
              <a:defRPr sz="1600">
                <a:solidFill>
                  <a:schemeClr val="tx1"/>
                </a:solidFill>
                <a:latin typeface="Times" charset="0"/>
                <a:ea typeface="ＭＳ Ｐゴシック" charset="0"/>
              </a:defRPr>
            </a:lvl6pPr>
            <a:lvl7pPr marL="914400" eaLnBrk="0" fontAlgn="base" hangingPunct="0">
              <a:spcBef>
                <a:spcPct val="0"/>
              </a:spcBef>
              <a:spcAft>
                <a:spcPct val="0"/>
              </a:spcAft>
              <a:defRPr sz="1600">
                <a:solidFill>
                  <a:schemeClr val="tx1"/>
                </a:solidFill>
                <a:latin typeface="Times" charset="0"/>
                <a:ea typeface="ＭＳ Ｐゴシック" charset="0"/>
              </a:defRPr>
            </a:lvl7pPr>
            <a:lvl8pPr marL="1371600" eaLnBrk="0" fontAlgn="base" hangingPunct="0">
              <a:spcBef>
                <a:spcPct val="0"/>
              </a:spcBef>
              <a:spcAft>
                <a:spcPct val="0"/>
              </a:spcAft>
              <a:defRPr sz="1600">
                <a:solidFill>
                  <a:schemeClr val="tx1"/>
                </a:solidFill>
                <a:latin typeface="Times" charset="0"/>
                <a:ea typeface="ＭＳ Ｐゴシック" charset="0"/>
              </a:defRPr>
            </a:lvl8pPr>
            <a:lvl9pPr marL="1828800" eaLnBrk="0" fontAlgn="base" hangingPunct="0">
              <a:spcBef>
                <a:spcPct val="0"/>
              </a:spcBef>
              <a:spcAft>
                <a:spcPct val="0"/>
              </a:spcAft>
              <a:defRPr sz="1600">
                <a:solidFill>
                  <a:schemeClr val="tx1"/>
                </a:solidFill>
                <a:latin typeface="Times" charset="0"/>
                <a:ea typeface="ＭＳ Ｐゴシック" charset="0"/>
              </a:defRPr>
            </a:lvl9pPr>
          </a:lstStyle>
          <a:p>
            <a:r>
              <a:rPr lang="en-US" sz="1800" b="1" dirty="0">
                <a:solidFill>
                  <a:schemeClr val="bg1"/>
                </a:solidFill>
              </a:rPr>
              <a:t>Dark Matter</a:t>
            </a:r>
          </a:p>
        </p:txBody>
      </p:sp>
      <p:sp>
        <p:nvSpPr>
          <p:cNvPr id="24581" name="Text Box 4"/>
          <p:cNvSpPr txBox="1">
            <a:spLocks noChangeArrowheads="1"/>
          </p:cNvSpPr>
          <p:nvPr/>
        </p:nvSpPr>
        <p:spPr bwMode="auto">
          <a:xfrm>
            <a:off x="1892300" y="-104338"/>
            <a:ext cx="52653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charset="0"/>
                <a:ea typeface="ＭＳ Ｐゴシック" charset="0"/>
                <a:cs typeface="ＭＳ Ｐゴシック" charset="0"/>
              </a:defRPr>
            </a:lvl1pPr>
            <a:lvl2pPr marL="37931725" indent="-37474525">
              <a:defRPr sz="1600">
                <a:solidFill>
                  <a:schemeClr val="tx1"/>
                </a:solidFill>
                <a:latin typeface="Times" charset="0"/>
                <a:ea typeface="ＭＳ Ｐゴシック" charset="0"/>
              </a:defRPr>
            </a:lvl2pPr>
            <a:lvl3pPr>
              <a:defRPr sz="1600">
                <a:solidFill>
                  <a:schemeClr val="tx1"/>
                </a:solidFill>
                <a:latin typeface="Times" charset="0"/>
                <a:ea typeface="ＭＳ Ｐゴシック" charset="0"/>
              </a:defRPr>
            </a:lvl3pPr>
            <a:lvl4pPr>
              <a:defRPr sz="1600">
                <a:solidFill>
                  <a:schemeClr val="tx1"/>
                </a:solidFill>
                <a:latin typeface="Times" charset="0"/>
                <a:ea typeface="ＭＳ Ｐゴシック" charset="0"/>
              </a:defRPr>
            </a:lvl4pPr>
            <a:lvl5pPr>
              <a:defRPr sz="1600">
                <a:solidFill>
                  <a:schemeClr val="tx1"/>
                </a:solidFill>
                <a:latin typeface="Times" charset="0"/>
                <a:ea typeface="ＭＳ Ｐゴシック" charset="0"/>
              </a:defRPr>
            </a:lvl5pPr>
            <a:lvl6pPr marL="457200" eaLnBrk="0" fontAlgn="base" hangingPunct="0">
              <a:spcBef>
                <a:spcPct val="0"/>
              </a:spcBef>
              <a:spcAft>
                <a:spcPct val="0"/>
              </a:spcAft>
              <a:defRPr sz="1600">
                <a:solidFill>
                  <a:schemeClr val="tx1"/>
                </a:solidFill>
                <a:latin typeface="Times" charset="0"/>
                <a:ea typeface="ＭＳ Ｐゴシック" charset="0"/>
              </a:defRPr>
            </a:lvl6pPr>
            <a:lvl7pPr marL="914400" eaLnBrk="0" fontAlgn="base" hangingPunct="0">
              <a:spcBef>
                <a:spcPct val="0"/>
              </a:spcBef>
              <a:spcAft>
                <a:spcPct val="0"/>
              </a:spcAft>
              <a:defRPr sz="1600">
                <a:solidFill>
                  <a:schemeClr val="tx1"/>
                </a:solidFill>
                <a:latin typeface="Times" charset="0"/>
                <a:ea typeface="ＭＳ Ｐゴシック" charset="0"/>
              </a:defRPr>
            </a:lvl7pPr>
            <a:lvl8pPr marL="1371600" eaLnBrk="0" fontAlgn="base" hangingPunct="0">
              <a:spcBef>
                <a:spcPct val="0"/>
              </a:spcBef>
              <a:spcAft>
                <a:spcPct val="0"/>
              </a:spcAft>
              <a:defRPr sz="1600">
                <a:solidFill>
                  <a:schemeClr val="tx1"/>
                </a:solidFill>
                <a:latin typeface="Times" charset="0"/>
                <a:ea typeface="ＭＳ Ｐゴシック" charset="0"/>
              </a:defRPr>
            </a:lvl8pPr>
            <a:lvl9pPr marL="1828800" eaLnBrk="0" fontAlgn="base" hangingPunct="0">
              <a:spcBef>
                <a:spcPct val="0"/>
              </a:spcBef>
              <a:spcAft>
                <a:spcPct val="0"/>
              </a:spcAft>
              <a:defRPr sz="1600">
                <a:solidFill>
                  <a:schemeClr val="tx1"/>
                </a:solidFill>
                <a:latin typeface="Times" charset="0"/>
                <a:ea typeface="ＭＳ Ｐゴシック" charset="0"/>
              </a:defRPr>
            </a:lvl9pPr>
          </a:lstStyle>
          <a:p>
            <a:r>
              <a:rPr lang="en-US" sz="2800" b="1" dirty="0">
                <a:solidFill>
                  <a:srgbClr val="FFFF00"/>
                </a:solidFill>
              </a:rPr>
              <a:t>Future UV/Optical/NIR </a:t>
            </a:r>
            <a:r>
              <a:rPr lang="en-US" sz="2800" b="1" dirty="0" smtClean="0">
                <a:solidFill>
                  <a:srgbClr val="FFFF00"/>
                </a:solidFill>
              </a:rPr>
              <a:t>Missions</a:t>
            </a:r>
            <a:endParaRPr lang="en-US" sz="2800" b="1" dirty="0">
              <a:solidFill>
                <a:srgbClr val="FFFF00"/>
              </a:solidFill>
            </a:endParaRPr>
          </a:p>
        </p:txBody>
      </p:sp>
      <p:pic>
        <p:nvPicPr>
          <p:cNvPr id="24582" name="Picture 5" descr="strong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0" y="2680712"/>
            <a:ext cx="3429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Text Box 6"/>
          <p:cNvSpPr txBox="1">
            <a:spLocks noChangeArrowheads="1"/>
          </p:cNvSpPr>
          <p:nvPr/>
        </p:nvSpPr>
        <p:spPr bwMode="auto">
          <a:xfrm>
            <a:off x="3371850" y="2600762"/>
            <a:ext cx="172085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charset="0"/>
                <a:ea typeface="ＭＳ Ｐゴシック" charset="0"/>
                <a:cs typeface="ＭＳ Ｐゴシック" charset="0"/>
              </a:defRPr>
            </a:lvl1pPr>
            <a:lvl2pPr marL="37931725" indent="-37474525">
              <a:defRPr sz="1600">
                <a:solidFill>
                  <a:schemeClr val="tx1"/>
                </a:solidFill>
                <a:latin typeface="Times" charset="0"/>
                <a:ea typeface="ＭＳ Ｐゴシック" charset="0"/>
              </a:defRPr>
            </a:lvl2pPr>
            <a:lvl3pPr>
              <a:defRPr sz="1600">
                <a:solidFill>
                  <a:schemeClr val="tx1"/>
                </a:solidFill>
                <a:latin typeface="Times" charset="0"/>
                <a:ea typeface="ＭＳ Ｐゴシック" charset="0"/>
              </a:defRPr>
            </a:lvl3pPr>
            <a:lvl4pPr>
              <a:defRPr sz="1600">
                <a:solidFill>
                  <a:schemeClr val="tx1"/>
                </a:solidFill>
                <a:latin typeface="Times" charset="0"/>
                <a:ea typeface="ＭＳ Ｐゴシック" charset="0"/>
              </a:defRPr>
            </a:lvl4pPr>
            <a:lvl5pPr>
              <a:defRPr sz="1600">
                <a:solidFill>
                  <a:schemeClr val="tx1"/>
                </a:solidFill>
                <a:latin typeface="Times" charset="0"/>
                <a:ea typeface="ＭＳ Ｐゴシック" charset="0"/>
              </a:defRPr>
            </a:lvl5pPr>
            <a:lvl6pPr marL="457200" eaLnBrk="0" fontAlgn="base" hangingPunct="0">
              <a:spcBef>
                <a:spcPct val="0"/>
              </a:spcBef>
              <a:spcAft>
                <a:spcPct val="0"/>
              </a:spcAft>
              <a:defRPr sz="1600">
                <a:solidFill>
                  <a:schemeClr val="tx1"/>
                </a:solidFill>
                <a:latin typeface="Times" charset="0"/>
                <a:ea typeface="ＭＳ Ｐゴシック" charset="0"/>
              </a:defRPr>
            </a:lvl6pPr>
            <a:lvl7pPr marL="914400" eaLnBrk="0" fontAlgn="base" hangingPunct="0">
              <a:spcBef>
                <a:spcPct val="0"/>
              </a:spcBef>
              <a:spcAft>
                <a:spcPct val="0"/>
              </a:spcAft>
              <a:defRPr sz="1600">
                <a:solidFill>
                  <a:schemeClr val="tx1"/>
                </a:solidFill>
                <a:latin typeface="Times" charset="0"/>
                <a:ea typeface="ＭＳ Ｐゴシック" charset="0"/>
              </a:defRPr>
            </a:lvl7pPr>
            <a:lvl8pPr marL="1371600" eaLnBrk="0" fontAlgn="base" hangingPunct="0">
              <a:spcBef>
                <a:spcPct val="0"/>
              </a:spcBef>
              <a:spcAft>
                <a:spcPct val="0"/>
              </a:spcAft>
              <a:defRPr sz="1600">
                <a:solidFill>
                  <a:schemeClr val="tx1"/>
                </a:solidFill>
                <a:latin typeface="Times" charset="0"/>
                <a:ea typeface="ＭＳ Ｐゴシック" charset="0"/>
              </a:defRPr>
            </a:lvl8pPr>
            <a:lvl9pPr marL="1828800" eaLnBrk="0" fontAlgn="base" hangingPunct="0">
              <a:spcBef>
                <a:spcPct val="0"/>
              </a:spcBef>
              <a:spcAft>
                <a:spcPct val="0"/>
              </a:spcAft>
              <a:defRPr sz="1600">
                <a:solidFill>
                  <a:schemeClr val="tx1"/>
                </a:solidFill>
                <a:latin typeface="Times" charset="0"/>
                <a:ea typeface="ＭＳ Ｐゴシック" charset="0"/>
              </a:defRPr>
            </a:lvl9pPr>
          </a:lstStyle>
          <a:p>
            <a:r>
              <a:rPr lang="en-US" sz="1400" dirty="0">
                <a:solidFill>
                  <a:schemeClr val="bg1"/>
                </a:solidFill>
              </a:rPr>
              <a:t>Contrast Imaging: Dark matter/Dark Energy</a:t>
            </a:r>
          </a:p>
        </p:txBody>
      </p:sp>
      <p:pic>
        <p:nvPicPr>
          <p:cNvPr id="24584" name="Picture 10" descr="Antenna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4766958"/>
            <a:ext cx="2743200" cy="1856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2"/>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a:xfrm>
            <a:off x="250825" y="4489411"/>
            <a:ext cx="2895600" cy="2133600"/>
          </a:xfrm>
        </p:spPr>
      </p:pic>
      <p:sp>
        <p:nvSpPr>
          <p:cNvPr id="24587" name="Text Box 13"/>
          <p:cNvSpPr txBox="1">
            <a:spLocks noChangeArrowheads="1"/>
          </p:cNvSpPr>
          <p:nvPr/>
        </p:nvSpPr>
        <p:spPr bwMode="auto">
          <a:xfrm>
            <a:off x="136525" y="58388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charset="0"/>
                <a:ea typeface="ＭＳ Ｐゴシック" charset="0"/>
                <a:cs typeface="ＭＳ Ｐゴシック" charset="0"/>
              </a:defRPr>
            </a:lvl1pPr>
            <a:lvl2pPr marL="37931725" indent="-37474525">
              <a:defRPr sz="1600">
                <a:solidFill>
                  <a:schemeClr val="tx1"/>
                </a:solidFill>
                <a:latin typeface="Times" charset="0"/>
                <a:ea typeface="ＭＳ Ｐゴシック" charset="0"/>
              </a:defRPr>
            </a:lvl2pPr>
            <a:lvl3pPr>
              <a:defRPr sz="1600">
                <a:solidFill>
                  <a:schemeClr val="tx1"/>
                </a:solidFill>
                <a:latin typeface="Times" charset="0"/>
                <a:ea typeface="ＭＳ Ｐゴシック" charset="0"/>
              </a:defRPr>
            </a:lvl3pPr>
            <a:lvl4pPr>
              <a:defRPr sz="1600">
                <a:solidFill>
                  <a:schemeClr val="tx1"/>
                </a:solidFill>
                <a:latin typeface="Times" charset="0"/>
                <a:ea typeface="ＭＳ Ｐゴシック" charset="0"/>
              </a:defRPr>
            </a:lvl4pPr>
            <a:lvl5pPr>
              <a:defRPr sz="1600">
                <a:solidFill>
                  <a:schemeClr val="tx1"/>
                </a:solidFill>
                <a:latin typeface="Times" charset="0"/>
                <a:ea typeface="ＭＳ Ｐゴシック" charset="0"/>
              </a:defRPr>
            </a:lvl5pPr>
            <a:lvl6pPr marL="457200" eaLnBrk="0" fontAlgn="base" hangingPunct="0">
              <a:spcBef>
                <a:spcPct val="0"/>
              </a:spcBef>
              <a:spcAft>
                <a:spcPct val="0"/>
              </a:spcAft>
              <a:defRPr sz="1600">
                <a:solidFill>
                  <a:schemeClr val="tx1"/>
                </a:solidFill>
                <a:latin typeface="Times" charset="0"/>
                <a:ea typeface="ＭＳ Ｐゴシック" charset="0"/>
              </a:defRPr>
            </a:lvl6pPr>
            <a:lvl7pPr marL="914400" eaLnBrk="0" fontAlgn="base" hangingPunct="0">
              <a:spcBef>
                <a:spcPct val="0"/>
              </a:spcBef>
              <a:spcAft>
                <a:spcPct val="0"/>
              </a:spcAft>
              <a:defRPr sz="1600">
                <a:solidFill>
                  <a:schemeClr val="tx1"/>
                </a:solidFill>
                <a:latin typeface="Times" charset="0"/>
                <a:ea typeface="ＭＳ Ｐゴシック" charset="0"/>
              </a:defRPr>
            </a:lvl7pPr>
            <a:lvl8pPr marL="1371600" eaLnBrk="0" fontAlgn="base" hangingPunct="0">
              <a:spcBef>
                <a:spcPct val="0"/>
              </a:spcBef>
              <a:spcAft>
                <a:spcPct val="0"/>
              </a:spcAft>
              <a:defRPr sz="1600">
                <a:solidFill>
                  <a:schemeClr val="tx1"/>
                </a:solidFill>
                <a:latin typeface="Times" charset="0"/>
                <a:ea typeface="ＭＳ Ｐゴシック" charset="0"/>
              </a:defRPr>
            </a:lvl8pPr>
            <a:lvl9pPr marL="1828800" eaLnBrk="0" fontAlgn="base" hangingPunct="0">
              <a:spcBef>
                <a:spcPct val="0"/>
              </a:spcBef>
              <a:spcAft>
                <a:spcPct val="0"/>
              </a:spcAft>
              <a:defRPr sz="1600">
                <a:solidFill>
                  <a:schemeClr val="tx1"/>
                </a:solidFill>
                <a:latin typeface="Times" charset="0"/>
                <a:ea typeface="ＭＳ Ｐゴシック" charset="0"/>
              </a:defRPr>
            </a:lvl9pPr>
          </a:lstStyle>
          <a:p>
            <a:endParaRPr lang="en-US" sz="2400">
              <a:latin typeface="Arial" charset="0"/>
            </a:endParaRPr>
          </a:p>
        </p:txBody>
      </p:sp>
      <p:sp>
        <p:nvSpPr>
          <p:cNvPr id="24588" name="Text Box 15"/>
          <p:cNvSpPr txBox="1">
            <a:spLocks noChangeArrowheads="1"/>
          </p:cNvSpPr>
          <p:nvPr/>
        </p:nvSpPr>
        <p:spPr bwMode="auto">
          <a:xfrm>
            <a:off x="0" y="1066800"/>
            <a:ext cx="1492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charset="0"/>
                <a:ea typeface="ＭＳ Ｐゴシック" charset="0"/>
                <a:cs typeface="ＭＳ Ｐゴシック" charset="0"/>
              </a:defRPr>
            </a:lvl1pPr>
            <a:lvl2pPr marL="37931725" indent="-37474525">
              <a:defRPr sz="1600">
                <a:solidFill>
                  <a:schemeClr val="tx1"/>
                </a:solidFill>
                <a:latin typeface="Times" charset="0"/>
                <a:ea typeface="ＭＳ Ｐゴシック" charset="0"/>
              </a:defRPr>
            </a:lvl2pPr>
            <a:lvl3pPr>
              <a:defRPr sz="1600">
                <a:solidFill>
                  <a:schemeClr val="tx1"/>
                </a:solidFill>
                <a:latin typeface="Times" charset="0"/>
                <a:ea typeface="ＭＳ Ｐゴシック" charset="0"/>
              </a:defRPr>
            </a:lvl3pPr>
            <a:lvl4pPr>
              <a:defRPr sz="1600">
                <a:solidFill>
                  <a:schemeClr val="tx1"/>
                </a:solidFill>
                <a:latin typeface="Times" charset="0"/>
                <a:ea typeface="ＭＳ Ｐゴシック" charset="0"/>
              </a:defRPr>
            </a:lvl4pPr>
            <a:lvl5pPr>
              <a:defRPr sz="1600">
                <a:solidFill>
                  <a:schemeClr val="tx1"/>
                </a:solidFill>
                <a:latin typeface="Times" charset="0"/>
                <a:ea typeface="ＭＳ Ｐゴシック" charset="0"/>
              </a:defRPr>
            </a:lvl5pPr>
            <a:lvl6pPr marL="457200" eaLnBrk="0" fontAlgn="base" hangingPunct="0">
              <a:spcBef>
                <a:spcPct val="0"/>
              </a:spcBef>
              <a:spcAft>
                <a:spcPct val="0"/>
              </a:spcAft>
              <a:defRPr sz="1600">
                <a:solidFill>
                  <a:schemeClr val="tx1"/>
                </a:solidFill>
                <a:latin typeface="Times" charset="0"/>
                <a:ea typeface="ＭＳ Ｐゴシック" charset="0"/>
              </a:defRPr>
            </a:lvl6pPr>
            <a:lvl7pPr marL="914400" eaLnBrk="0" fontAlgn="base" hangingPunct="0">
              <a:spcBef>
                <a:spcPct val="0"/>
              </a:spcBef>
              <a:spcAft>
                <a:spcPct val="0"/>
              </a:spcAft>
              <a:defRPr sz="1600">
                <a:solidFill>
                  <a:schemeClr val="tx1"/>
                </a:solidFill>
                <a:latin typeface="Times" charset="0"/>
                <a:ea typeface="ＭＳ Ｐゴシック" charset="0"/>
              </a:defRPr>
            </a:lvl7pPr>
            <a:lvl8pPr marL="1371600" eaLnBrk="0" fontAlgn="base" hangingPunct="0">
              <a:spcBef>
                <a:spcPct val="0"/>
              </a:spcBef>
              <a:spcAft>
                <a:spcPct val="0"/>
              </a:spcAft>
              <a:defRPr sz="1600">
                <a:solidFill>
                  <a:schemeClr val="tx1"/>
                </a:solidFill>
                <a:latin typeface="Times" charset="0"/>
                <a:ea typeface="ＭＳ Ｐゴシック" charset="0"/>
              </a:defRPr>
            </a:lvl8pPr>
            <a:lvl9pPr marL="1828800" eaLnBrk="0" fontAlgn="base" hangingPunct="0">
              <a:spcBef>
                <a:spcPct val="0"/>
              </a:spcBef>
              <a:spcAft>
                <a:spcPct val="0"/>
              </a:spcAft>
              <a:defRPr sz="1600">
                <a:solidFill>
                  <a:schemeClr val="tx1"/>
                </a:solidFill>
                <a:latin typeface="Times" charset="0"/>
                <a:ea typeface="ＭＳ Ｐゴシック" charset="0"/>
              </a:defRPr>
            </a:lvl9pPr>
          </a:lstStyle>
          <a:p>
            <a:r>
              <a:rPr lang="en-US" sz="1800" b="1">
                <a:solidFill>
                  <a:schemeClr val="bg1"/>
                </a:solidFill>
              </a:rPr>
              <a:t>JDEM/SNAP</a:t>
            </a:r>
          </a:p>
          <a:p>
            <a:endParaRPr lang="en-US" sz="1800" b="1">
              <a:solidFill>
                <a:srgbClr val="0C1EEF"/>
              </a:solidFill>
            </a:endParaRPr>
          </a:p>
        </p:txBody>
      </p:sp>
      <p:pic>
        <p:nvPicPr>
          <p:cNvPr id="24589" name="Picture 17" descr="HST_WF_s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64050" y="4766958"/>
            <a:ext cx="1739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9"/>
          <a:stretch>
            <a:fillRect/>
          </a:stretch>
        </p:blipFill>
        <p:spPr>
          <a:xfrm>
            <a:off x="5092700" y="1620526"/>
            <a:ext cx="914400" cy="903410"/>
          </a:xfrm>
          <a:prstGeom prst="rect">
            <a:avLst/>
          </a:prstGeom>
        </p:spPr>
      </p:pic>
      <p:pic>
        <p:nvPicPr>
          <p:cNvPr id="3" name="Picture 2"/>
          <p:cNvPicPr>
            <a:picLocks noChangeAspect="1"/>
          </p:cNvPicPr>
          <p:nvPr/>
        </p:nvPicPr>
        <p:blipFill>
          <a:blip r:embed="rId10"/>
          <a:stretch>
            <a:fillRect/>
          </a:stretch>
        </p:blipFill>
        <p:spPr>
          <a:xfrm>
            <a:off x="673100" y="990600"/>
            <a:ext cx="1866900" cy="2438400"/>
          </a:xfrm>
          <a:prstGeom prst="rect">
            <a:avLst/>
          </a:prstGeom>
        </p:spPr>
      </p:pic>
      <p:pic>
        <p:nvPicPr>
          <p:cNvPr id="4" name="Picture 3"/>
          <p:cNvPicPr>
            <a:picLocks noChangeAspect="1"/>
          </p:cNvPicPr>
          <p:nvPr/>
        </p:nvPicPr>
        <p:blipFill>
          <a:blip r:embed="rId11"/>
          <a:stretch>
            <a:fillRect/>
          </a:stretch>
        </p:blipFill>
        <p:spPr>
          <a:xfrm>
            <a:off x="2089150" y="1657350"/>
            <a:ext cx="822960" cy="1097280"/>
          </a:xfrm>
          <a:prstGeom prst="rect">
            <a:avLst/>
          </a:prstGeom>
        </p:spPr>
      </p:pic>
      <p:pic>
        <p:nvPicPr>
          <p:cNvPr id="5" name="Picture 4"/>
          <p:cNvPicPr>
            <a:picLocks noChangeAspect="1"/>
          </p:cNvPicPr>
          <p:nvPr/>
        </p:nvPicPr>
        <p:blipFill>
          <a:blip r:embed="rId12"/>
          <a:stretch>
            <a:fillRect/>
          </a:stretch>
        </p:blipFill>
        <p:spPr>
          <a:xfrm>
            <a:off x="136525" y="990600"/>
            <a:ext cx="812800" cy="889000"/>
          </a:xfrm>
          <a:prstGeom prst="rect">
            <a:avLst/>
          </a:prstGeom>
        </p:spPr>
      </p:pic>
      <p:pic>
        <p:nvPicPr>
          <p:cNvPr id="6" name="Picture 5"/>
          <p:cNvPicPr>
            <a:picLocks noChangeAspect="1"/>
          </p:cNvPicPr>
          <p:nvPr/>
        </p:nvPicPr>
        <p:blipFill>
          <a:blip r:embed="rId13"/>
          <a:stretch>
            <a:fillRect/>
          </a:stretch>
        </p:blipFill>
        <p:spPr>
          <a:xfrm>
            <a:off x="349250" y="2616200"/>
            <a:ext cx="812800" cy="812800"/>
          </a:xfrm>
          <a:prstGeom prst="rect">
            <a:avLst/>
          </a:prstGeom>
        </p:spPr>
      </p:pic>
      <p:pic>
        <p:nvPicPr>
          <p:cNvPr id="7" name="Picture 6"/>
          <p:cNvPicPr>
            <a:picLocks noChangeAspect="1"/>
          </p:cNvPicPr>
          <p:nvPr/>
        </p:nvPicPr>
        <p:blipFill>
          <a:blip r:embed="rId14"/>
          <a:stretch>
            <a:fillRect/>
          </a:stretch>
        </p:blipFill>
        <p:spPr>
          <a:xfrm>
            <a:off x="1625600" y="3331012"/>
            <a:ext cx="1174750" cy="1143000"/>
          </a:xfrm>
          <a:prstGeom prst="rect">
            <a:avLst/>
          </a:prstGeom>
        </p:spPr>
      </p:pic>
      <p:sp>
        <p:nvSpPr>
          <p:cNvPr id="8" name="TextBox 7"/>
          <p:cNvSpPr txBox="1"/>
          <p:nvPr/>
        </p:nvSpPr>
        <p:spPr>
          <a:xfrm>
            <a:off x="577850" y="887631"/>
            <a:ext cx="2222500" cy="646331"/>
          </a:xfrm>
          <a:prstGeom prst="rect">
            <a:avLst/>
          </a:prstGeom>
          <a:noFill/>
        </p:spPr>
        <p:txBody>
          <a:bodyPr wrap="square" rtlCol="0">
            <a:spAutoFit/>
          </a:bodyPr>
          <a:lstStyle/>
          <a:p>
            <a:r>
              <a:rPr lang="en-US" dirty="0" smtClean="0">
                <a:solidFill>
                  <a:schemeClr val="bg1"/>
                </a:solidFill>
              </a:rPr>
              <a:t>Protoplanetary disks to exoplanets</a:t>
            </a:r>
            <a:endParaRPr lang="en-US" dirty="0">
              <a:solidFill>
                <a:schemeClr val="bg1"/>
              </a:solidFill>
            </a:endParaRPr>
          </a:p>
        </p:txBody>
      </p:sp>
      <p:sp>
        <p:nvSpPr>
          <p:cNvPr id="22" name="TextBox 21"/>
          <p:cNvSpPr txBox="1"/>
          <p:nvPr/>
        </p:nvSpPr>
        <p:spPr>
          <a:xfrm>
            <a:off x="50800" y="3580031"/>
            <a:ext cx="1574800" cy="369332"/>
          </a:xfrm>
          <a:prstGeom prst="rect">
            <a:avLst/>
          </a:prstGeom>
          <a:noFill/>
        </p:spPr>
        <p:txBody>
          <a:bodyPr wrap="square" rtlCol="0">
            <a:spAutoFit/>
          </a:bodyPr>
          <a:lstStyle/>
          <a:p>
            <a:r>
              <a:rPr lang="en-US" dirty="0" smtClean="0">
                <a:solidFill>
                  <a:schemeClr val="bg1"/>
                </a:solidFill>
              </a:rPr>
              <a:t>Star Formation</a:t>
            </a:r>
            <a:endParaRPr lang="en-US" dirty="0">
              <a:solidFill>
                <a:schemeClr val="bg1"/>
              </a:solidFill>
            </a:endParaRPr>
          </a:p>
        </p:txBody>
      </p:sp>
      <p:pic>
        <p:nvPicPr>
          <p:cNvPr id="23" name="Picture 23" descr="webistoscone.tif"/>
          <p:cNvPicPr>
            <a:picLocks noChangeAspect="1"/>
          </p:cNvPicPr>
          <p:nvPr/>
        </p:nvPicPr>
        <p:blipFill>
          <a:blip r:embed="rId15">
            <a:extLst>
              <a:ext uri="{28A0092B-C50C-407E-A947-70E740481C1C}">
                <a14:useLocalDpi xmlns:a14="http://schemas.microsoft.com/office/drawing/2010/main" val="0"/>
              </a:ext>
            </a:extLst>
          </a:blip>
          <a:srcRect l="2927"/>
          <a:stretch>
            <a:fillRect/>
          </a:stretch>
        </p:blipFill>
        <p:spPr bwMode="auto">
          <a:xfrm>
            <a:off x="6945314" y="2680712"/>
            <a:ext cx="1821748" cy="18086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http://www.weizmann.ac.il/home/clovis/tidal_disr.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635250" y="4927263"/>
            <a:ext cx="1828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pic>
        <p:nvPicPr>
          <p:cNvPr id="25" name="Picture 6" descr="Snapshot 2011-06-02 19-52-03.tiff"/>
          <p:cNvPicPr>
            <a:picLocks noChangeAspect="1"/>
          </p:cNvPicPr>
          <p:nvPr/>
        </p:nvPicPr>
        <p:blipFill>
          <a:blip r:embed="rId17">
            <a:extLst>
              <a:ext uri="{28A0092B-C50C-407E-A947-70E740481C1C}">
                <a14:useLocalDpi xmlns:a14="http://schemas.microsoft.com/office/drawing/2010/main" val="0"/>
              </a:ext>
            </a:extLst>
          </a:blip>
          <a:srcRect r="7458"/>
          <a:stretch>
            <a:fillRect/>
          </a:stretch>
        </p:blipFill>
        <p:spPr bwMode="auto">
          <a:xfrm>
            <a:off x="4832350" y="507782"/>
            <a:ext cx="1371600" cy="106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3"/>
          <p:cNvSpPr txBox="1">
            <a:spLocks noChangeArrowheads="1"/>
          </p:cNvSpPr>
          <p:nvPr/>
        </p:nvSpPr>
        <p:spPr bwMode="auto">
          <a:xfrm>
            <a:off x="7139468" y="4405524"/>
            <a:ext cx="16275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charset="0"/>
                <a:ea typeface="ＭＳ Ｐゴシック" charset="0"/>
                <a:cs typeface="ＭＳ Ｐゴシック" charset="0"/>
              </a:defRPr>
            </a:lvl1pPr>
            <a:lvl2pPr marL="37931725" indent="-37474525">
              <a:defRPr sz="1600">
                <a:solidFill>
                  <a:schemeClr val="tx1"/>
                </a:solidFill>
                <a:latin typeface="Times" charset="0"/>
                <a:ea typeface="ＭＳ Ｐゴシック" charset="0"/>
              </a:defRPr>
            </a:lvl2pPr>
            <a:lvl3pPr>
              <a:defRPr sz="1600">
                <a:solidFill>
                  <a:schemeClr val="tx1"/>
                </a:solidFill>
                <a:latin typeface="Times" charset="0"/>
                <a:ea typeface="ＭＳ Ｐゴシック" charset="0"/>
              </a:defRPr>
            </a:lvl3pPr>
            <a:lvl4pPr>
              <a:defRPr sz="1600">
                <a:solidFill>
                  <a:schemeClr val="tx1"/>
                </a:solidFill>
                <a:latin typeface="Times" charset="0"/>
                <a:ea typeface="ＭＳ Ｐゴシック" charset="0"/>
              </a:defRPr>
            </a:lvl4pPr>
            <a:lvl5pPr>
              <a:defRPr sz="1600">
                <a:solidFill>
                  <a:schemeClr val="tx1"/>
                </a:solidFill>
                <a:latin typeface="Times" charset="0"/>
                <a:ea typeface="ＭＳ Ｐゴシック" charset="0"/>
              </a:defRPr>
            </a:lvl5pPr>
            <a:lvl6pPr marL="457200" eaLnBrk="0" fontAlgn="base" hangingPunct="0">
              <a:spcBef>
                <a:spcPct val="0"/>
              </a:spcBef>
              <a:spcAft>
                <a:spcPct val="0"/>
              </a:spcAft>
              <a:defRPr sz="1600">
                <a:solidFill>
                  <a:schemeClr val="tx1"/>
                </a:solidFill>
                <a:latin typeface="Times" charset="0"/>
                <a:ea typeface="ＭＳ Ｐゴシック" charset="0"/>
              </a:defRPr>
            </a:lvl6pPr>
            <a:lvl7pPr marL="914400" eaLnBrk="0" fontAlgn="base" hangingPunct="0">
              <a:spcBef>
                <a:spcPct val="0"/>
              </a:spcBef>
              <a:spcAft>
                <a:spcPct val="0"/>
              </a:spcAft>
              <a:defRPr sz="1600">
                <a:solidFill>
                  <a:schemeClr val="tx1"/>
                </a:solidFill>
                <a:latin typeface="Times" charset="0"/>
                <a:ea typeface="ＭＳ Ｐゴシック" charset="0"/>
              </a:defRPr>
            </a:lvl7pPr>
            <a:lvl8pPr marL="1371600" eaLnBrk="0" fontAlgn="base" hangingPunct="0">
              <a:spcBef>
                <a:spcPct val="0"/>
              </a:spcBef>
              <a:spcAft>
                <a:spcPct val="0"/>
              </a:spcAft>
              <a:defRPr sz="1600">
                <a:solidFill>
                  <a:schemeClr val="tx1"/>
                </a:solidFill>
                <a:latin typeface="Times" charset="0"/>
                <a:ea typeface="ＭＳ Ｐゴシック" charset="0"/>
              </a:defRPr>
            </a:lvl8pPr>
            <a:lvl9pPr marL="1828800" eaLnBrk="0" fontAlgn="base" hangingPunct="0">
              <a:spcBef>
                <a:spcPct val="0"/>
              </a:spcBef>
              <a:spcAft>
                <a:spcPct val="0"/>
              </a:spcAft>
              <a:defRPr sz="1600">
                <a:solidFill>
                  <a:schemeClr val="tx1"/>
                </a:solidFill>
                <a:latin typeface="Times" charset="0"/>
                <a:ea typeface="ＭＳ Ｐゴシック" charset="0"/>
              </a:defRPr>
            </a:lvl9pPr>
          </a:lstStyle>
          <a:p>
            <a:r>
              <a:rPr lang="en-US" sz="1800" b="1" dirty="0" smtClean="0">
                <a:solidFill>
                  <a:schemeClr val="bg1"/>
                </a:solidFill>
              </a:rPr>
              <a:t>Mapping IGM</a:t>
            </a:r>
            <a:endParaRPr lang="en-US" sz="1800" b="1" dirty="0">
              <a:solidFill>
                <a:schemeClr val="bg1"/>
              </a:solidFill>
            </a:endParaRPr>
          </a:p>
        </p:txBody>
      </p:sp>
    </p:spTree>
    <p:extLst>
      <p:ext uri="{BB962C8B-B14F-4D97-AF65-F5344CB8AC3E}">
        <p14:creationId xmlns:p14="http://schemas.microsoft.com/office/powerpoint/2010/main" val="3648447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smtClean="0"/>
              <a:t> </a:t>
            </a:r>
            <a:endParaRPr lang="en-US" dirty="0"/>
          </a:p>
        </p:txBody>
      </p:sp>
      <p:sp>
        <p:nvSpPr>
          <p:cNvPr id="2" name="Title 1"/>
          <p:cNvSpPr>
            <a:spLocks noGrp="1"/>
          </p:cNvSpPr>
          <p:nvPr>
            <p:ph type="title"/>
          </p:nvPr>
        </p:nvSpPr>
        <p:spPr>
          <a:xfrm>
            <a:off x="254000" y="-207434"/>
            <a:ext cx="8560697" cy="1143000"/>
          </a:xfrm>
        </p:spPr>
        <p:txBody>
          <a:bodyPr>
            <a:normAutofit fontScale="90000"/>
          </a:bodyPr>
          <a:lstStyle/>
          <a:p>
            <a:r>
              <a:rPr lang="en-US" sz="3600" b="1" i="1" dirty="0" smtClean="0">
                <a:solidFill>
                  <a:srgbClr val="FFFF00"/>
                </a:solidFill>
              </a:rPr>
              <a:t>Breakthrough Results in Deep UV</a:t>
            </a:r>
            <a:br>
              <a:rPr lang="en-US" sz="3600" b="1" i="1" dirty="0" smtClean="0">
                <a:solidFill>
                  <a:srgbClr val="FFFF00"/>
                </a:solidFill>
              </a:rPr>
            </a:br>
            <a:r>
              <a:rPr lang="en-US" sz="3600" b="1" i="1" dirty="0" smtClean="0">
                <a:solidFill>
                  <a:srgbClr val="FFFF00"/>
                </a:solidFill>
              </a:rPr>
              <a:t>with </a:t>
            </a:r>
            <a:r>
              <a:rPr lang="en-US" sz="3600" b="1" i="1" dirty="0" err="1" smtClean="0">
                <a:solidFill>
                  <a:srgbClr val="FFFF00"/>
                </a:solidFill>
              </a:rPr>
              <a:t>Alacron</a:t>
            </a:r>
            <a:r>
              <a:rPr lang="en-US" sz="3600" b="1" i="1" dirty="0" smtClean="0">
                <a:solidFill>
                  <a:srgbClr val="FFFF00"/>
                </a:solidFill>
              </a:rPr>
              <a:t>/</a:t>
            </a:r>
            <a:r>
              <a:rPr lang="en-US" sz="3600" b="1" i="1" dirty="0" err="1" smtClean="0">
                <a:solidFill>
                  <a:srgbClr val="FFFF00"/>
                </a:solidFill>
              </a:rPr>
              <a:t>Fastvision</a:t>
            </a:r>
            <a:endParaRPr lang="en-US" sz="3600" b="1" i="1" dirty="0">
              <a:solidFill>
                <a:srgbClr val="FFFF00"/>
              </a:solidFill>
            </a:endParaRPr>
          </a:p>
        </p:txBody>
      </p:sp>
      <p:sp>
        <p:nvSpPr>
          <p:cNvPr id="10" name="TextBox 9"/>
          <p:cNvSpPr txBox="1"/>
          <p:nvPr/>
        </p:nvSpPr>
        <p:spPr>
          <a:xfrm>
            <a:off x="119430" y="878630"/>
            <a:ext cx="9024570" cy="2123658"/>
          </a:xfrm>
          <a:prstGeom prst="rect">
            <a:avLst/>
          </a:prstGeom>
          <a:noFill/>
        </p:spPr>
        <p:txBody>
          <a:bodyPr wrap="square" rtlCol="0">
            <a:spAutoFit/>
          </a:bodyPr>
          <a:lstStyle/>
          <a:p>
            <a:r>
              <a:rPr lang="en-US" sz="2200" dirty="0" smtClean="0">
                <a:solidFill>
                  <a:schemeClr val="bg1"/>
                </a:solidFill>
              </a:rPr>
              <a:t>PI: Michael Hoenk. “</a:t>
            </a:r>
            <a:r>
              <a:rPr lang="en-US" sz="2200" dirty="0" err="1" smtClean="0">
                <a:solidFill>
                  <a:schemeClr val="bg1"/>
                </a:solidFill>
              </a:rPr>
              <a:t>Superlattice</a:t>
            </a:r>
            <a:r>
              <a:rPr lang="en-US" sz="2200" dirty="0" smtClean="0">
                <a:solidFill>
                  <a:schemeClr val="bg1"/>
                </a:solidFill>
              </a:rPr>
              <a:t>-doped”, new design, Hoenk (US patent)</a:t>
            </a:r>
          </a:p>
          <a:p>
            <a:r>
              <a:rPr lang="en-US" sz="2200" dirty="0" smtClean="0">
                <a:solidFill>
                  <a:schemeClr val="bg1"/>
                </a:solidFill>
              </a:rPr>
              <a:t>3 </a:t>
            </a:r>
            <a:r>
              <a:rPr lang="en-US" sz="2200" dirty="0" err="1" smtClean="0">
                <a:solidFill>
                  <a:schemeClr val="bg1"/>
                </a:solidFill>
              </a:rPr>
              <a:t>Mpxl</a:t>
            </a:r>
            <a:r>
              <a:rPr lang="en-US" sz="2200" dirty="0" smtClean="0">
                <a:solidFill>
                  <a:schemeClr val="bg1"/>
                </a:solidFill>
              </a:rPr>
              <a:t> CMOS, low noise, 150 frames/ second, 8” wafers. </a:t>
            </a:r>
          </a:p>
          <a:p>
            <a:r>
              <a:rPr lang="en-US" sz="2200" dirty="0" smtClean="0">
                <a:solidFill>
                  <a:schemeClr val="bg1"/>
                </a:solidFill>
              </a:rPr>
              <a:t>Demonstrated unprecedented stability.  500x saturation exposure to </a:t>
            </a:r>
            <a:r>
              <a:rPr lang="en-US" sz="2200" dirty="0" err="1" smtClean="0">
                <a:solidFill>
                  <a:schemeClr val="bg1"/>
                </a:solidFill>
              </a:rPr>
              <a:t>Excimer</a:t>
            </a:r>
            <a:r>
              <a:rPr lang="en-US" sz="2200" dirty="0" smtClean="0">
                <a:solidFill>
                  <a:schemeClr val="bg1"/>
                </a:solidFill>
              </a:rPr>
              <a:t> laser (100 million high energy pulses of the laser hitting the device!!). </a:t>
            </a:r>
          </a:p>
          <a:p>
            <a:r>
              <a:rPr lang="en-US" sz="2200" i="1" dirty="0" smtClean="0">
                <a:solidFill>
                  <a:srgbClr val="FFFF00"/>
                </a:solidFill>
              </a:rPr>
              <a:t>Called a breakthrough by industry!!</a:t>
            </a:r>
          </a:p>
          <a:p>
            <a:r>
              <a:rPr lang="en-US" sz="2200" i="1" dirty="0" smtClean="0">
                <a:solidFill>
                  <a:srgbClr val="FFFF00"/>
                </a:solidFill>
              </a:rPr>
              <a:t>See Michael </a:t>
            </a:r>
            <a:r>
              <a:rPr lang="en-US" sz="2200" i="1" dirty="0" err="1" smtClean="0">
                <a:solidFill>
                  <a:srgbClr val="FFFF00"/>
                </a:solidFill>
              </a:rPr>
              <a:t>Hoenk’s</a:t>
            </a:r>
            <a:r>
              <a:rPr lang="en-US" sz="2200" i="1" dirty="0" smtClean="0">
                <a:solidFill>
                  <a:srgbClr val="FFFF00"/>
                </a:solidFill>
              </a:rPr>
              <a:t> poster</a:t>
            </a: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81" t="12716" b="13793"/>
          <a:stretch/>
        </p:blipFill>
        <p:spPr bwMode="auto">
          <a:xfrm>
            <a:off x="254000" y="3125399"/>
            <a:ext cx="6400800" cy="3647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photo.JPG"/>
          <p:cNvPicPr>
            <a:picLocks noChangeAspect="1"/>
          </p:cNvPicPr>
          <p:nvPr/>
        </p:nvPicPr>
        <p:blipFill rotWithShape="1">
          <a:blip r:embed="rId3">
            <a:extLst>
              <a:ext uri="{28A0092B-C50C-407E-A947-70E740481C1C}">
                <a14:useLocalDpi xmlns:a14="http://schemas.microsoft.com/office/drawing/2010/main" val="0"/>
              </a:ext>
            </a:extLst>
          </a:blip>
          <a:srcRect l="25625" t="19167" r="16042" b="25000"/>
          <a:stretch/>
        </p:blipFill>
        <p:spPr>
          <a:xfrm>
            <a:off x="6858000" y="3945909"/>
            <a:ext cx="2286000" cy="1641021"/>
          </a:xfrm>
          <a:prstGeom prst="rect">
            <a:avLst/>
          </a:prstGeom>
        </p:spPr>
      </p:pic>
    </p:spTree>
    <p:extLst>
      <p:ext uri="{BB962C8B-B14F-4D97-AF65-F5344CB8AC3E}">
        <p14:creationId xmlns:p14="http://schemas.microsoft.com/office/powerpoint/2010/main" val="203210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00" y="-221637"/>
            <a:ext cx="9524999" cy="1143000"/>
          </a:xfrm>
        </p:spPr>
        <p:txBody>
          <a:bodyPr>
            <a:normAutofit/>
          </a:bodyPr>
          <a:lstStyle/>
          <a:p>
            <a:r>
              <a:rPr lang="en-US" sz="2800" b="1" dirty="0" smtClean="0">
                <a:solidFill>
                  <a:srgbClr val="0000FF"/>
                </a:solidFill>
              </a:rPr>
              <a:t>Reflective Coatings for Astrophysics &amp; Planetary Applications</a:t>
            </a:r>
            <a:endParaRPr lang="en-US" sz="2800" b="1" dirty="0">
              <a:solidFill>
                <a:srgbClr val="0000FF"/>
              </a:solidFill>
            </a:endParaRPr>
          </a:p>
        </p:txBody>
      </p:sp>
      <p:pic>
        <p:nvPicPr>
          <p:cNvPr id="1536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25204" y="3358684"/>
            <a:ext cx="3590840" cy="2807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307737" y="3474460"/>
            <a:ext cx="2313323" cy="584776"/>
          </a:xfrm>
          <a:prstGeom prst="rect">
            <a:avLst/>
          </a:prstGeom>
          <a:solidFill>
            <a:srgbClr val="FFFFFF"/>
          </a:solidFill>
          <a:ln>
            <a:solidFill>
              <a:schemeClr val="accent1"/>
            </a:solidFill>
          </a:ln>
        </p:spPr>
        <p:txBody>
          <a:bodyPr wrap="square">
            <a:spAutoFit/>
          </a:bodyPr>
          <a:lstStyle/>
          <a:p>
            <a:r>
              <a:rPr lang="en-US" sz="800" dirty="0" smtClean="0">
                <a:solidFill>
                  <a:srgbClr val="7030A0"/>
                </a:solidFill>
              </a:rPr>
              <a:t>Purple</a:t>
            </a:r>
            <a:r>
              <a:rPr lang="en-US" sz="800" dirty="0">
                <a:solidFill>
                  <a:srgbClr val="7030A0"/>
                </a:solidFill>
              </a:rPr>
              <a:t>: </a:t>
            </a:r>
            <a:r>
              <a:rPr lang="en-US" sz="800" dirty="0"/>
              <a:t>neutral gas (trace species</a:t>
            </a:r>
            <a:r>
              <a:rPr lang="en-US" sz="800" dirty="0" smtClean="0"/>
              <a:t>)</a:t>
            </a:r>
          </a:p>
          <a:p>
            <a:r>
              <a:rPr lang="en-US" sz="800" dirty="0" smtClean="0">
                <a:solidFill>
                  <a:srgbClr val="0070C0"/>
                </a:solidFill>
              </a:rPr>
              <a:t>Blue</a:t>
            </a:r>
            <a:r>
              <a:rPr lang="en-US" sz="800" dirty="0">
                <a:solidFill>
                  <a:srgbClr val="0070C0"/>
                </a:solidFill>
              </a:rPr>
              <a:t>: </a:t>
            </a:r>
            <a:r>
              <a:rPr lang="en-US" sz="800" dirty="0"/>
              <a:t>neutral gas (dominant ion) </a:t>
            </a:r>
            <a:endParaRPr lang="en-US" sz="800" dirty="0" smtClean="0"/>
          </a:p>
          <a:p>
            <a:r>
              <a:rPr lang="en-US" sz="800" dirty="0" smtClean="0">
                <a:solidFill>
                  <a:srgbClr val="00B050"/>
                </a:solidFill>
              </a:rPr>
              <a:t>Green: </a:t>
            </a:r>
            <a:r>
              <a:rPr lang="en-US" sz="800" dirty="0" smtClean="0"/>
              <a:t>warm</a:t>
            </a:r>
            <a:r>
              <a:rPr lang="en-US" sz="800" dirty="0"/>
              <a:t>, (intermediate ionization) plasma </a:t>
            </a:r>
            <a:endParaRPr lang="en-US" sz="800" dirty="0" smtClean="0"/>
          </a:p>
          <a:p>
            <a:r>
              <a:rPr lang="en-US" sz="800" dirty="0" smtClean="0">
                <a:solidFill>
                  <a:srgbClr val="FF0000"/>
                </a:solidFill>
              </a:rPr>
              <a:t>Red</a:t>
            </a:r>
            <a:r>
              <a:rPr lang="en-US" sz="800" dirty="0">
                <a:solidFill>
                  <a:srgbClr val="FF0000"/>
                </a:solidFill>
              </a:rPr>
              <a:t>: </a:t>
            </a:r>
            <a:r>
              <a:rPr lang="en-US" sz="800" dirty="0"/>
              <a:t>highly ionized plasma </a:t>
            </a:r>
          </a:p>
        </p:txBody>
      </p:sp>
      <p:sp>
        <p:nvSpPr>
          <p:cNvPr id="6" name="Rectangle 5"/>
          <p:cNvSpPr/>
          <p:nvPr/>
        </p:nvSpPr>
        <p:spPr>
          <a:xfrm>
            <a:off x="2914288" y="1891175"/>
            <a:ext cx="5998124" cy="1200329"/>
          </a:xfrm>
          <a:prstGeom prst="rect">
            <a:avLst/>
          </a:prstGeom>
        </p:spPr>
        <p:txBody>
          <a:bodyPr wrap="square">
            <a:spAutoFit/>
          </a:bodyPr>
          <a:lstStyle/>
          <a:p>
            <a:pPr marL="285750" indent="-285750">
              <a:buFont typeface="Arial" pitchFamily="34" charset="0"/>
              <a:buChar char="•"/>
            </a:pPr>
            <a:r>
              <a:rPr lang="en-US" dirty="0">
                <a:solidFill>
                  <a:srgbClr val="0000FF"/>
                </a:solidFill>
              </a:rPr>
              <a:t>Reflective coatings determine the mission architecture for any UV mission (FUSE, HST/COS, </a:t>
            </a:r>
            <a:r>
              <a:rPr lang="en-US" dirty="0" smtClean="0">
                <a:solidFill>
                  <a:srgbClr val="0000FF"/>
                </a:solidFill>
              </a:rPr>
              <a:t>etc.)</a:t>
            </a:r>
            <a:endParaRPr lang="en-US" dirty="0">
              <a:solidFill>
                <a:srgbClr val="0000FF"/>
              </a:solidFill>
            </a:endParaRPr>
          </a:p>
          <a:p>
            <a:pPr marL="285750" indent="-285750">
              <a:buFont typeface="Arial" pitchFamily="34" charset="0"/>
              <a:buChar char="•"/>
            </a:pPr>
            <a:r>
              <a:rPr lang="en-US" dirty="0">
                <a:solidFill>
                  <a:srgbClr val="0000FF"/>
                </a:solidFill>
              </a:rPr>
              <a:t>FUV has a significant number of spectral lines that are of great interest to </a:t>
            </a:r>
            <a:r>
              <a:rPr lang="en-US" dirty="0" smtClean="0">
                <a:solidFill>
                  <a:srgbClr val="0000FF"/>
                </a:solidFill>
              </a:rPr>
              <a:t>astronomers</a:t>
            </a:r>
            <a:endParaRPr lang="en-US" dirty="0">
              <a:solidFill>
                <a:srgbClr val="0000FF"/>
              </a:solidFill>
            </a:endParaRP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5205" y="1236384"/>
            <a:ext cx="2286000" cy="1911096"/>
          </a:xfrm>
          <a:prstGeom prst="rect">
            <a:avLst/>
          </a:prstGeom>
        </p:spPr>
      </p:pic>
      <p:sp>
        <p:nvSpPr>
          <p:cNvPr id="7" name="TextBox 6"/>
          <p:cNvSpPr txBox="1"/>
          <p:nvPr/>
        </p:nvSpPr>
        <p:spPr>
          <a:xfrm>
            <a:off x="276413" y="1284944"/>
            <a:ext cx="2288507" cy="215444"/>
          </a:xfrm>
          <a:prstGeom prst="rect">
            <a:avLst/>
          </a:prstGeom>
          <a:noFill/>
        </p:spPr>
        <p:txBody>
          <a:bodyPr wrap="none" rtlCol="0">
            <a:spAutoFit/>
          </a:bodyPr>
          <a:lstStyle/>
          <a:p>
            <a:r>
              <a:rPr lang="en-US" sz="800" dirty="0" smtClean="0">
                <a:solidFill>
                  <a:schemeClr val="bg1"/>
                </a:solidFill>
              </a:rPr>
              <a:t>Far Ultraviolet Spectroscopic Explorer (FUSE)</a:t>
            </a:r>
            <a:endParaRPr lang="en-US" sz="800" dirty="0">
              <a:solidFill>
                <a:schemeClr val="bg1"/>
              </a:solidFill>
            </a:endParaRPr>
          </a:p>
        </p:txBody>
      </p:sp>
      <p:sp>
        <p:nvSpPr>
          <p:cNvPr id="11" name="TextBox 10"/>
          <p:cNvSpPr txBox="1"/>
          <p:nvPr/>
        </p:nvSpPr>
        <p:spPr>
          <a:xfrm>
            <a:off x="204694" y="6420223"/>
            <a:ext cx="3967753" cy="261610"/>
          </a:xfrm>
          <a:prstGeom prst="rect">
            <a:avLst/>
          </a:prstGeom>
          <a:noFill/>
        </p:spPr>
        <p:txBody>
          <a:bodyPr wrap="none" rtlCol="0">
            <a:spAutoFit/>
          </a:bodyPr>
          <a:lstStyle/>
          <a:p>
            <a:r>
              <a:rPr lang="en-US" sz="1100" dirty="0" smtClean="0"/>
              <a:t>Credit</a:t>
            </a:r>
            <a:r>
              <a:rPr lang="en-US" sz="1100" dirty="0"/>
              <a:t>: T.A. Rector and B.A. </a:t>
            </a:r>
            <a:r>
              <a:rPr lang="en-US" sz="1100" dirty="0" err="1"/>
              <a:t>Wolpa</a:t>
            </a:r>
            <a:r>
              <a:rPr lang="en-US" sz="1100" dirty="0"/>
              <a:t>, NOAO, AURA, and NSF.</a:t>
            </a:r>
            <a:endParaRPr lang="en-US" sz="1100" b="1" dirty="0">
              <a:solidFill>
                <a:srgbClr val="FFFFFF"/>
              </a:solidFill>
            </a:endParaRPr>
          </a:p>
        </p:txBody>
      </p:sp>
      <p:pic>
        <p:nvPicPr>
          <p:cNvPr id="9" name="Picture 8"/>
          <p:cNvPicPr>
            <a:picLocks noChangeAspect="1"/>
          </p:cNvPicPr>
          <p:nvPr/>
        </p:nvPicPr>
        <p:blipFill>
          <a:blip r:embed="rId5"/>
          <a:stretch>
            <a:fillRect/>
          </a:stretch>
        </p:blipFill>
        <p:spPr>
          <a:xfrm>
            <a:off x="590177" y="3570942"/>
            <a:ext cx="4114800" cy="2468880"/>
          </a:xfrm>
          <a:prstGeom prst="rect">
            <a:avLst/>
          </a:prstGeom>
        </p:spPr>
      </p:pic>
      <p:sp>
        <p:nvSpPr>
          <p:cNvPr id="10" name="Rectangle 9"/>
          <p:cNvSpPr/>
          <p:nvPr/>
        </p:nvSpPr>
        <p:spPr>
          <a:xfrm>
            <a:off x="5728139" y="1205525"/>
            <a:ext cx="3230685" cy="646331"/>
          </a:xfrm>
          <a:prstGeom prst="rect">
            <a:avLst/>
          </a:prstGeom>
        </p:spPr>
        <p:txBody>
          <a:bodyPr wrap="none">
            <a:spAutoFit/>
          </a:bodyPr>
          <a:lstStyle/>
          <a:p>
            <a:pPr algn="r"/>
            <a:r>
              <a:rPr lang="en-US" dirty="0" smtClean="0"/>
              <a:t>Collaboration with: Kevin France</a:t>
            </a:r>
          </a:p>
          <a:p>
            <a:pPr algn="r"/>
            <a:r>
              <a:rPr lang="en-US" dirty="0" smtClean="0"/>
              <a:t>CU - CASA</a:t>
            </a:r>
            <a:endParaRPr lang="en-US" dirty="0"/>
          </a:p>
        </p:txBody>
      </p:sp>
      <p:sp>
        <p:nvSpPr>
          <p:cNvPr id="12" name="Rectangle 11"/>
          <p:cNvSpPr/>
          <p:nvPr/>
        </p:nvSpPr>
        <p:spPr>
          <a:xfrm>
            <a:off x="635027" y="2504152"/>
            <a:ext cx="1936057" cy="646331"/>
          </a:xfrm>
          <a:prstGeom prst="rect">
            <a:avLst/>
          </a:prstGeom>
        </p:spPr>
        <p:txBody>
          <a:bodyPr wrap="square">
            <a:spAutoFit/>
          </a:bodyPr>
          <a:lstStyle/>
          <a:p>
            <a:pPr algn="r"/>
            <a:r>
              <a:rPr lang="en-US" dirty="0" smtClean="0">
                <a:solidFill>
                  <a:schemeClr val="bg1"/>
                </a:solidFill>
              </a:rPr>
              <a:t>PI: W. Moos</a:t>
            </a:r>
          </a:p>
          <a:p>
            <a:pPr algn="r"/>
            <a:r>
              <a:rPr lang="en-US" dirty="0" smtClean="0">
                <a:solidFill>
                  <a:schemeClr val="bg1"/>
                </a:solidFill>
              </a:rPr>
              <a:t> Johns Hopkins</a:t>
            </a:r>
          </a:p>
        </p:txBody>
      </p:sp>
    </p:spTree>
    <p:extLst>
      <p:ext uri="{BB962C8B-B14F-4D97-AF65-F5344CB8AC3E}">
        <p14:creationId xmlns:p14="http://schemas.microsoft.com/office/powerpoint/2010/main" val="3748216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0"/>
            <a:ext cx="8229600" cy="1143000"/>
          </a:xfrm>
        </p:spPr>
        <p:txBody>
          <a:bodyPr>
            <a:normAutofit/>
          </a:bodyPr>
          <a:lstStyle/>
          <a:p>
            <a:r>
              <a:rPr lang="en-US" sz="2800" dirty="0" smtClean="0">
                <a:solidFill>
                  <a:srgbClr val="3366FF"/>
                </a:solidFill>
              </a:rPr>
              <a:t>Benefits of Improved Mirror Coatings</a:t>
            </a:r>
            <a:endParaRPr lang="en-US" sz="2800" dirty="0">
              <a:solidFill>
                <a:srgbClr val="3366FF"/>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3304564029"/>
              </p:ext>
            </p:extLst>
          </p:nvPr>
        </p:nvGraphicFramePr>
        <p:xfrm>
          <a:off x="6100501" y="5210748"/>
          <a:ext cx="2244493" cy="1050774"/>
        </p:xfrm>
        <a:graphic>
          <a:graphicData uri="http://schemas.openxmlformats.org/drawingml/2006/table">
            <a:tbl>
              <a:tblPr firstRow="1" bandRow="1">
                <a:tableStyleId>{EB344D84-9AFB-497E-A393-DC336BA19D2E}</a:tableStyleId>
              </a:tblPr>
              <a:tblGrid>
                <a:gridCol w="1515124"/>
                <a:gridCol w="729369"/>
              </a:tblGrid>
              <a:tr h="255953">
                <a:tc>
                  <a:txBody>
                    <a:bodyPr/>
                    <a:lstStyle/>
                    <a:p>
                      <a:pPr algn="ctr"/>
                      <a:endParaRPr lang="en-US" sz="1100" dirty="0"/>
                    </a:p>
                  </a:txBody>
                  <a:tcPr/>
                </a:tc>
                <a:tc>
                  <a:txBody>
                    <a:bodyPr/>
                    <a:lstStyle/>
                    <a:p>
                      <a:pPr algn="ctr"/>
                      <a:r>
                        <a:rPr lang="en-US" sz="1100" dirty="0" smtClean="0"/>
                        <a:t>Size</a:t>
                      </a:r>
                      <a:endParaRPr lang="en-US" sz="1100" dirty="0"/>
                    </a:p>
                  </a:txBody>
                  <a:tcPr/>
                </a:tc>
              </a:tr>
              <a:tr h="364974">
                <a:tc>
                  <a:txBody>
                    <a:bodyPr/>
                    <a:lstStyle/>
                    <a:p>
                      <a:pPr algn="ctr"/>
                      <a:r>
                        <a:rPr lang="en-US" sz="1100" dirty="0" smtClean="0"/>
                        <a:t>FUSE</a:t>
                      </a:r>
                      <a:endParaRPr lang="en-US" sz="1100" dirty="0"/>
                    </a:p>
                  </a:txBody>
                  <a:tcPr/>
                </a:tc>
                <a:tc>
                  <a:txBody>
                    <a:bodyPr/>
                    <a:lstStyle/>
                    <a:p>
                      <a:pPr algn="ctr"/>
                      <a:r>
                        <a:rPr lang="en-US" sz="1100" dirty="0" smtClean="0"/>
                        <a:t>~6 </a:t>
                      </a:r>
                      <a:r>
                        <a:rPr lang="en-US" sz="1100" dirty="0" err="1" smtClean="0"/>
                        <a:t>m</a:t>
                      </a:r>
                      <a:endParaRPr lang="en-US" sz="1100" dirty="0"/>
                    </a:p>
                  </a:txBody>
                  <a:tcPr/>
                </a:tc>
              </a:tr>
              <a:tr h="364974">
                <a:tc>
                  <a:txBody>
                    <a:bodyPr/>
                    <a:lstStyle/>
                    <a:p>
                      <a:pPr algn="ctr"/>
                      <a:r>
                        <a:rPr lang="en-US" sz="1100" dirty="0" smtClean="0"/>
                        <a:t>FUSE w/</a:t>
                      </a:r>
                      <a:r>
                        <a:rPr lang="en-US" sz="1100" baseline="0" dirty="0" smtClean="0"/>
                        <a:t> i</a:t>
                      </a:r>
                      <a:r>
                        <a:rPr lang="en-US" sz="1100" dirty="0" smtClean="0"/>
                        <a:t>mproved coatings</a:t>
                      </a:r>
                      <a:endParaRPr lang="en-US" sz="1100" dirty="0"/>
                    </a:p>
                  </a:txBody>
                  <a:tcPr/>
                </a:tc>
                <a:tc>
                  <a:txBody>
                    <a:bodyPr/>
                    <a:lstStyle/>
                    <a:p>
                      <a:pPr algn="ctr"/>
                      <a:r>
                        <a:rPr lang="en-US" sz="1100" dirty="0" smtClean="0"/>
                        <a:t>~3</a:t>
                      </a:r>
                      <a:r>
                        <a:rPr lang="en-US" sz="1100" baseline="0" dirty="0" smtClean="0"/>
                        <a:t> m</a:t>
                      </a:r>
                      <a:endParaRPr lang="en-US" sz="1100" dirty="0"/>
                    </a:p>
                  </a:txBody>
                  <a:tcPr/>
                </a:tc>
              </a:tr>
            </a:tbl>
          </a:graphicData>
        </a:graphic>
      </p:graphicFrame>
      <p:sp>
        <p:nvSpPr>
          <p:cNvPr id="3" name="Rectangle 2"/>
          <p:cNvSpPr/>
          <p:nvPr/>
        </p:nvSpPr>
        <p:spPr>
          <a:xfrm>
            <a:off x="276679" y="1358005"/>
            <a:ext cx="4602350" cy="4401206"/>
          </a:xfrm>
          <a:prstGeom prst="rect">
            <a:avLst/>
          </a:prstGeom>
        </p:spPr>
        <p:txBody>
          <a:bodyPr wrap="square">
            <a:spAutoFit/>
          </a:bodyPr>
          <a:lstStyle/>
          <a:p>
            <a:pPr marL="285750" indent="-285750">
              <a:buFont typeface="Arial" pitchFamily="34" charset="0"/>
              <a:buChar char="•"/>
            </a:pPr>
            <a:r>
              <a:rPr lang="en-US" sz="2000" dirty="0">
                <a:solidFill>
                  <a:srgbClr val="FFFF00"/>
                </a:solidFill>
              </a:rPr>
              <a:t>Aluminum mirrors require protective coatings (</a:t>
            </a:r>
            <a:r>
              <a:rPr lang="en-US" sz="2000" i="1" dirty="0">
                <a:solidFill>
                  <a:srgbClr val="FFFF00"/>
                </a:solidFill>
              </a:rPr>
              <a:t>i.e. </a:t>
            </a:r>
            <a:r>
              <a:rPr lang="en-US" sz="2000" dirty="0" err="1">
                <a:solidFill>
                  <a:srgbClr val="FFFF00"/>
                </a:solidFill>
              </a:rPr>
              <a:t>LiF</a:t>
            </a:r>
            <a:r>
              <a:rPr lang="en-US" sz="2000" dirty="0">
                <a:solidFill>
                  <a:srgbClr val="FFFF00"/>
                </a:solidFill>
              </a:rPr>
              <a:t> or thick MgF</a:t>
            </a:r>
            <a:r>
              <a:rPr lang="en-US" sz="2000" baseline="-25000" dirty="0">
                <a:solidFill>
                  <a:srgbClr val="FFFF00"/>
                </a:solidFill>
              </a:rPr>
              <a:t>2</a:t>
            </a:r>
            <a:r>
              <a:rPr lang="en-US" sz="2000" dirty="0">
                <a:solidFill>
                  <a:srgbClr val="FFFF00"/>
                </a:solidFill>
              </a:rPr>
              <a:t>) to prevent oxidation which would otherwise destroy reflectivity in the FUV</a:t>
            </a:r>
          </a:p>
          <a:p>
            <a:pPr marL="285750" indent="-285750">
              <a:buFont typeface="Arial" pitchFamily="34" charset="0"/>
              <a:buChar char="•"/>
            </a:pPr>
            <a:r>
              <a:rPr lang="en-US" sz="2000" dirty="0">
                <a:solidFill>
                  <a:srgbClr val="FFFF00"/>
                </a:solidFill>
              </a:rPr>
              <a:t>Coatings also important in optical wavelengths as they affect </a:t>
            </a:r>
            <a:r>
              <a:rPr lang="en-US" sz="2000" dirty="0" smtClean="0">
                <a:solidFill>
                  <a:srgbClr val="FFFF00"/>
                </a:solidFill>
              </a:rPr>
              <a:t>polarization</a:t>
            </a:r>
          </a:p>
          <a:p>
            <a:pPr marL="285750" indent="-285750">
              <a:buFont typeface="Arial" pitchFamily="34" charset="0"/>
              <a:buChar char="•"/>
            </a:pPr>
            <a:r>
              <a:rPr lang="en-US" sz="2000" dirty="0">
                <a:solidFill>
                  <a:srgbClr val="FFFF00"/>
                </a:solidFill>
              </a:rPr>
              <a:t>By using very thin, but high quality, MgF</a:t>
            </a:r>
            <a:r>
              <a:rPr lang="en-US" sz="2000" baseline="-25000" dirty="0">
                <a:solidFill>
                  <a:srgbClr val="FFFF00"/>
                </a:solidFill>
              </a:rPr>
              <a:t>2</a:t>
            </a:r>
            <a:r>
              <a:rPr lang="en-US" sz="2000" dirty="0">
                <a:solidFill>
                  <a:srgbClr val="FFFF00"/>
                </a:solidFill>
              </a:rPr>
              <a:t>, both issues can be addressed simultaneously.</a:t>
            </a:r>
          </a:p>
          <a:p>
            <a:pPr marL="742950" lvl="1" indent="-285750">
              <a:buFont typeface="Arial" pitchFamily="34" charset="0"/>
              <a:buChar char="•"/>
            </a:pPr>
            <a:r>
              <a:rPr lang="en-US" sz="1600" dirty="0">
                <a:solidFill>
                  <a:srgbClr val="FFFF00"/>
                </a:solidFill>
              </a:rPr>
              <a:t>Very thin coatings minimize impact on polarization of incident light</a:t>
            </a:r>
          </a:p>
          <a:p>
            <a:pPr marL="742950" lvl="1" indent="-285750">
              <a:buFont typeface="Arial" pitchFamily="34" charset="0"/>
              <a:buChar char="•"/>
            </a:pPr>
            <a:r>
              <a:rPr lang="en-US" sz="1600" dirty="0">
                <a:solidFill>
                  <a:srgbClr val="FFFF00"/>
                </a:solidFill>
              </a:rPr>
              <a:t>Thin films of MgF</a:t>
            </a:r>
            <a:r>
              <a:rPr lang="en-US" sz="1600" baseline="-25000" dirty="0">
                <a:solidFill>
                  <a:srgbClr val="FFFF00"/>
                </a:solidFill>
              </a:rPr>
              <a:t>2</a:t>
            </a:r>
            <a:r>
              <a:rPr lang="en-US" sz="1600" dirty="0">
                <a:solidFill>
                  <a:srgbClr val="FFFF00"/>
                </a:solidFill>
              </a:rPr>
              <a:t> (1-2 nm) enable higher reflectivity (due to lower absorption losses) than </a:t>
            </a:r>
            <a:r>
              <a:rPr lang="en-US" sz="1600" dirty="0" err="1">
                <a:solidFill>
                  <a:srgbClr val="FFFF00"/>
                </a:solidFill>
              </a:rPr>
              <a:t>LiF</a:t>
            </a:r>
            <a:r>
              <a:rPr lang="en-US" sz="1600" dirty="0">
                <a:solidFill>
                  <a:srgbClr val="FFFF00"/>
                </a:solidFill>
              </a:rPr>
              <a:t> or thick </a:t>
            </a:r>
            <a:r>
              <a:rPr lang="en-US" sz="1600" dirty="0" smtClean="0">
                <a:solidFill>
                  <a:srgbClr val="FFFF00"/>
                </a:solidFill>
              </a:rPr>
              <a:t>MgF</a:t>
            </a:r>
            <a:r>
              <a:rPr lang="en-US" sz="1600" baseline="-25000" dirty="0" smtClean="0">
                <a:solidFill>
                  <a:srgbClr val="FFFF00"/>
                </a:solidFill>
              </a:rPr>
              <a:t>2</a:t>
            </a:r>
            <a:endParaRPr lang="en-US" sz="1600" baseline="-25000" dirty="0">
              <a:solidFill>
                <a:srgbClr val="FFFF00"/>
              </a:solidFill>
            </a:endParaRPr>
          </a:p>
        </p:txBody>
      </p:sp>
      <p:pic>
        <p:nvPicPr>
          <p:cNvPr id="1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51505" y="1961989"/>
            <a:ext cx="4114800" cy="298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rot="16200000">
            <a:off x="4375856" y="3272348"/>
            <a:ext cx="1057676" cy="246221"/>
          </a:xfrm>
          <a:prstGeom prst="rect">
            <a:avLst/>
          </a:prstGeom>
          <a:solidFill>
            <a:srgbClr val="FFFFFF"/>
          </a:solidFill>
        </p:spPr>
        <p:txBody>
          <a:bodyPr wrap="none" rtlCol="0">
            <a:spAutoFit/>
          </a:bodyPr>
          <a:lstStyle/>
          <a:p>
            <a:r>
              <a:rPr lang="en-US" sz="1000" dirty="0" smtClean="0"/>
              <a:t>Reflectivity (%)</a:t>
            </a:r>
            <a:endParaRPr lang="en-US" sz="1000" dirty="0"/>
          </a:p>
        </p:txBody>
      </p:sp>
      <p:sp>
        <p:nvSpPr>
          <p:cNvPr id="19" name="TextBox 18"/>
          <p:cNvSpPr txBox="1"/>
          <p:nvPr/>
        </p:nvSpPr>
        <p:spPr>
          <a:xfrm>
            <a:off x="6313723" y="4672339"/>
            <a:ext cx="1071891" cy="246221"/>
          </a:xfrm>
          <a:prstGeom prst="rect">
            <a:avLst/>
          </a:prstGeom>
          <a:solidFill>
            <a:srgbClr val="FFFFFF"/>
          </a:solidFill>
        </p:spPr>
        <p:txBody>
          <a:bodyPr wrap="none" rtlCol="0">
            <a:spAutoFit/>
          </a:bodyPr>
          <a:lstStyle/>
          <a:p>
            <a:r>
              <a:rPr lang="en-US" sz="1000" dirty="0" smtClean="0"/>
              <a:t>Wavelength (</a:t>
            </a:r>
            <a:r>
              <a:rPr lang="en-US" sz="1000" dirty="0" err="1" smtClean="0"/>
              <a:t>Å</a:t>
            </a:r>
            <a:r>
              <a:rPr lang="en-US" sz="1000" dirty="0" smtClean="0"/>
              <a:t>)</a:t>
            </a:r>
            <a:endParaRPr lang="en-US" sz="1000" dirty="0"/>
          </a:p>
        </p:txBody>
      </p:sp>
      <p:grpSp>
        <p:nvGrpSpPr>
          <p:cNvPr id="20" name="Group 19"/>
          <p:cNvGrpSpPr/>
          <p:nvPr/>
        </p:nvGrpSpPr>
        <p:grpSpPr>
          <a:xfrm>
            <a:off x="7552764" y="3681444"/>
            <a:ext cx="1113117" cy="635000"/>
            <a:chOff x="7552764" y="3414059"/>
            <a:chExt cx="1113117" cy="635000"/>
          </a:xfrm>
        </p:grpSpPr>
        <p:sp>
          <p:nvSpPr>
            <p:cNvPr id="21" name="Rectangle 20"/>
            <p:cNvSpPr/>
            <p:nvPr/>
          </p:nvSpPr>
          <p:spPr>
            <a:xfrm>
              <a:off x="7552764" y="3414059"/>
              <a:ext cx="1113117" cy="635000"/>
            </a:xfrm>
            <a:prstGeom prst="rect">
              <a:avLst/>
            </a:prstGeom>
            <a:solidFill>
              <a:srgbClr val="FFFFFF"/>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7788415" y="3436768"/>
              <a:ext cx="851515" cy="584776"/>
            </a:xfrm>
            <a:prstGeom prst="rect">
              <a:avLst/>
            </a:prstGeom>
            <a:solidFill>
              <a:srgbClr val="FFFFFF"/>
            </a:solidFill>
          </p:spPr>
          <p:txBody>
            <a:bodyPr wrap="none" rtlCol="0">
              <a:spAutoFit/>
            </a:bodyPr>
            <a:lstStyle/>
            <a:p>
              <a:r>
                <a:rPr lang="en-US" sz="800" dirty="0" smtClean="0"/>
                <a:t>MgF</a:t>
              </a:r>
              <a:r>
                <a:rPr lang="en-US" sz="800" baseline="-25000" dirty="0" smtClean="0"/>
                <a:t>2</a:t>
              </a:r>
              <a:r>
                <a:rPr lang="en-US" sz="800" dirty="0" smtClean="0"/>
                <a:t> (1 nm)</a:t>
              </a:r>
            </a:p>
            <a:p>
              <a:r>
                <a:rPr lang="en-US" sz="800" dirty="0"/>
                <a:t>MgF</a:t>
              </a:r>
              <a:r>
                <a:rPr lang="en-US" sz="800" baseline="-25000" dirty="0"/>
                <a:t>2</a:t>
              </a:r>
              <a:r>
                <a:rPr lang="en-US" sz="800" dirty="0"/>
                <a:t> </a:t>
              </a:r>
              <a:r>
                <a:rPr lang="en-US" sz="800" dirty="0" smtClean="0"/>
                <a:t>(2 </a:t>
              </a:r>
              <a:r>
                <a:rPr lang="en-US" sz="800" dirty="0"/>
                <a:t>nm)</a:t>
              </a:r>
            </a:p>
            <a:p>
              <a:r>
                <a:rPr lang="en-US" sz="800" dirty="0"/>
                <a:t>MgF</a:t>
              </a:r>
              <a:r>
                <a:rPr lang="en-US" sz="800" baseline="-25000" dirty="0"/>
                <a:t>2</a:t>
              </a:r>
              <a:r>
                <a:rPr lang="en-US" sz="800" dirty="0"/>
                <a:t> </a:t>
              </a:r>
              <a:r>
                <a:rPr lang="en-US" sz="800" dirty="0" smtClean="0"/>
                <a:t>(HST)</a:t>
              </a:r>
              <a:endParaRPr lang="en-US" sz="800" dirty="0"/>
            </a:p>
            <a:p>
              <a:r>
                <a:rPr lang="en-US" sz="800" dirty="0" err="1" smtClean="0"/>
                <a:t>LiF</a:t>
              </a:r>
              <a:r>
                <a:rPr lang="en-US" sz="800" dirty="0" smtClean="0"/>
                <a:t>/Al (FUSE)</a:t>
              </a:r>
              <a:endParaRPr lang="en-US" sz="800" dirty="0"/>
            </a:p>
          </p:txBody>
        </p:sp>
        <p:cxnSp>
          <p:nvCxnSpPr>
            <p:cNvPr id="23" name="Straight Connector 22"/>
            <p:cNvCxnSpPr/>
            <p:nvPr/>
          </p:nvCxnSpPr>
          <p:spPr>
            <a:xfrm>
              <a:off x="7612534" y="3541062"/>
              <a:ext cx="222443" cy="0"/>
            </a:xfrm>
            <a:prstGeom prst="line">
              <a:avLst/>
            </a:prstGeom>
            <a:ln w="38100" cmpd="sng">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612534" y="3663578"/>
              <a:ext cx="222443" cy="0"/>
            </a:xfrm>
            <a:prstGeom prst="line">
              <a:avLst/>
            </a:prstGeom>
            <a:ln w="3810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612534" y="3786094"/>
              <a:ext cx="222443" cy="0"/>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7612534" y="3908610"/>
              <a:ext cx="222443" cy="0"/>
            </a:xfrm>
            <a:prstGeom prst="line">
              <a:avLst/>
            </a:prstGeom>
            <a:ln w="38100" cmpd="sng">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27" name="Text Box 80"/>
          <p:cNvSpPr txBox="1">
            <a:spLocks noChangeArrowheads="1"/>
          </p:cNvSpPr>
          <p:nvPr/>
        </p:nvSpPr>
        <p:spPr bwMode="auto">
          <a:xfrm>
            <a:off x="6686176" y="6427265"/>
            <a:ext cx="2114177" cy="261610"/>
          </a:xfrm>
          <a:prstGeom prst="rect">
            <a:avLst/>
          </a:prstGeom>
          <a:noFill/>
          <a:ln w="9525">
            <a:noFill/>
            <a:miter lim="800000"/>
            <a:headEnd/>
            <a:tailEnd/>
          </a:ln>
        </p:spPr>
        <p:txBody>
          <a:bodyPr wrap="square">
            <a:prstTxWarp prst="textNoShape">
              <a:avLst/>
            </a:prstTxWarp>
            <a:spAutoFit/>
          </a:bodyPr>
          <a:lstStyle/>
          <a:p>
            <a:pPr algn="r" eaLnBrk="1" hangingPunct="1"/>
            <a:r>
              <a:rPr lang="en-US" sz="1100" dirty="0" smtClean="0">
                <a:solidFill>
                  <a:srgbClr val="3366FF"/>
                </a:solidFill>
                <a:latin typeface="Times New Roman" charset="0"/>
              </a:rPr>
              <a:t>Modeled using </a:t>
            </a:r>
            <a:r>
              <a:rPr lang="en-US" sz="1100" dirty="0" err="1" smtClean="0">
                <a:solidFill>
                  <a:srgbClr val="3366FF"/>
                </a:solidFill>
                <a:latin typeface="Times New Roman" charset="0"/>
              </a:rPr>
              <a:t>TFCalc</a:t>
            </a:r>
            <a:r>
              <a:rPr lang="en-US" sz="1100" dirty="0" smtClean="0">
                <a:solidFill>
                  <a:srgbClr val="3366FF"/>
                </a:solidFill>
                <a:latin typeface="Times New Roman" charset="0"/>
              </a:rPr>
              <a:t> Software</a:t>
            </a:r>
            <a:endParaRPr lang="en-US" sz="1100" dirty="0">
              <a:solidFill>
                <a:srgbClr val="3366FF"/>
              </a:solidFill>
              <a:latin typeface="Times New Roman" charset="0"/>
            </a:endParaRPr>
          </a:p>
        </p:txBody>
      </p:sp>
      <p:sp>
        <p:nvSpPr>
          <p:cNvPr id="28" name="Content Placeholder 2"/>
          <p:cNvSpPr>
            <a:spLocks noGrp="1"/>
          </p:cNvSpPr>
          <p:nvPr>
            <p:ph idx="1"/>
          </p:nvPr>
        </p:nvSpPr>
        <p:spPr>
          <a:xfrm>
            <a:off x="0" y="6109765"/>
            <a:ext cx="6198329" cy="762000"/>
          </a:xfrm>
        </p:spPr>
        <p:txBody>
          <a:bodyPr>
            <a:normAutofit/>
          </a:bodyPr>
          <a:lstStyle/>
          <a:p>
            <a:pPr marL="0" indent="0">
              <a:buNone/>
            </a:pPr>
            <a:r>
              <a:rPr lang="en-US" sz="1800" i="1" dirty="0" smtClean="0">
                <a:solidFill>
                  <a:srgbClr val="FFFF00"/>
                </a:solidFill>
              </a:rPr>
              <a:t>Collaboration with K. France, M. Beasley* (CU) F.  Greer* ( JPL)</a:t>
            </a:r>
            <a:endParaRPr lang="en-US" sz="1800" i="1" dirty="0">
              <a:solidFill>
                <a:srgbClr val="FFFF00"/>
              </a:solidFill>
            </a:endParaRPr>
          </a:p>
        </p:txBody>
      </p:sp>
    </p:spTree>
    <p:extLst>
      <p:ext uri="{BB962C8B-B14F-4D97-AF65-F5344CB8AC3E}">
        <p14:creationId xmlns:p14="http://schemas.microsoft.com/office/powerpoint/2010/main" val="3909137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3600" dirty="0" smtClean="0">
                <a:solidFill>
                  <a:srgbClr val="FFFF00"/>
                </a:solidFill>
              </a:rPr>
              <a:t>ALD Chemistry for MgF</a:t>
            </a:r>
            <a:r>
              <a:rPr lang="en-US" sz="3600" baseline="-25000" dirty="0" smtClean="0">
                <a:solidFill>
                  <a:srgbClr val="FFFF00"/>
                </a:solidFill>
              </a:rPr>
              <a:t>2</a:t>
            </a:r>
            <a:endParaRPr lang="en-US" sz="3600" baseline="-25000" dirty="0">
              <a:solidFill>
                <a:srgbClr val="FFFF00"/>
              </a:solidFill>
            </a:endParaRPr>
          </a:p>
        </p:txBody>
      </p:sp>
      <p:graphicFrame>
        <p:nvGraphicFramePr>
          <p:cNvPr id="7" name="Chart 6"/>
          <p:cNvGraphicFramePr>
            <a:graphicFrameLocks/>
          </p:cNvGraphicFramePr>
          <p:nvPr>
            <p:extLst>
              <p:ext uri="{D42A27DB-BD31-4B8C-83A1-F6EECF244321}">
                <p14:modId xmlns:p14="http://schemas.microsoft.com/office/powerpoint/2010/main" val="3387298927"/>
              </p:ext>
            </p:extLst>
          </p:nvPr>
        </p:nvGraphicFramePr>
        <p:xfrm>
          <a:off x="5330502" y="1256918"/>
          <a:ext cx="3564466" cy="25542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ext uri="{D42A27DB-BD31-4B8C-83A1-F6EECF244321}">
                <p14:modId xmlns:p14="http://schemas.microsoft.com/office/powerpoint/2010/main" val="16542077"/>
              </p:ext>
            </p:extLst>
          </p:nvPr>
        </p:nvGraphicFramePr>
        <p:xfrm>
          <a:off x="5325806" y="3851450"/>
          <a:ext cx="3566371" cy="2555639"/>
        </p:xfrm>
        <a:graphic>
          <a:graphicData uri="http://schemas.openxmlformats.org/drawingml/2006/chart">
            <c:chart xmlns:c="http://schemas.openxmlformats.org/drawingml/2006/chart" xmlns:r="http://schemas.openxmlformats.org/officeDocument/2006/relationships" r:id="rId4"/>
          </a:graphicData>
        </a:graphic>
      </p:graphicFrame>
      <p:pic>
        <p:nvPicPr>
          <p:cNvPr id="21" name="Picture 2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7907" y="4806661"/>
            <a:ext cx="983577" cy="1169499"/>
          </a:xfrm>
          <a:prstGeom prst="rect">
            <a:avLst/>
          </a:prstGeom>
          <a:solidFill>
            <a:srgbClr val="FFFFFF"/>
          </a:solidFill>
          <a:effectLst>
            <a:outerShdw blurRad="50800" dist="38100" dir="2700000" algn="tl" rotWithShape="0">
              <a:prstClr val="black">
                <a:alpha val="40000"/>
              </a:prstClr>
            </a:outerShdw>
          </a:effectLst>
        </p:spPr>
      </p:pic>
      <p:sp>
        <p:nvSpPr>
          <p:cNvPr id="27" name="TextBox 26"/>
          <p:cNvSpPr txBox="1"/>
          <p:nvPr/>
        </p:nvSpPr>
        <p:spPr>
          <a:xfrm>
            <a:off x="1917289" y="4745079"/>
            <a:ext cx="3064387" cy="1292662"/>
          </a:xfrm>
          <a:prstGeom prst="rect">
            <a:avLst/>
          </a:prstGeom>
          <a:noFill/>
        </p:spPr>
        <p:txBody>
          <a:bodyPr wrap="square" rtlCol="0">
            <a:spAutoFit/>
          </a:bodyPr>
          <a:lstStyle/>
          <a:p>
            <a:pPr algn="ctr"/>
            <a:r>
              <a:rPr lang="en-US" sz="1600" u="sng" dirty="0" smtClean="0">
                <a:solidFill>
                  <a:schemeClr val="accent2"/>
                </a:solidFill>
              </a:rPr>
              <a:t>Robust and Facile Chemistry</a:t>
            </a:r>
          </a:p>
          <a:p>
            <a:pPr algn="ctr"/>
            <a:endParaRPr lang="en-US" sz="1400" dirty="0">
              <a:solidFill>
                <a:schemeClr val="accent2"/>
              </a:solidFill>
            </a:endParaRPr>
          </a:p>
          <a:p>
            <a:pPr algn="ctr"/>
            <a:r>
              <a:rPr lang="en-US" sz="1200" dirty="0" smtClean="0">
                <a:solidFill>
                  <a:schemeClr val="accent2"/>
                </a:solidFill>
              </a:rPr>
              <a:t>This reaction occurs readily. The Mg precursor has a high vapor pressure, is easy to work with, and can be used for other reactions (</a:t>
            </a:r>
            <a:r>
              <a:rPr lang="en-US" sz="1200" i="1" dirty="0" smtClean="0">
                <a:solidFill>
                  <a:schemeClr val="accent2"/>
                </a:solidFill>
              </a:rPr>
              <a:t>i.e.</a:t>
            </a:r>
            <a:r>
              <a:rPr lang="en-US" sz="1200" dirty="0" smtClean="0">
                <a:solidFill>
                  <a:schemeClr val="accent2"/>
                </a:solidFill>
              </a:rPr>
              <a:t>,</a:t>
            </a:r>
            <a:r>
              <a:rPr lang="en-US" sz="1200" i="1" dirty="0" smtClean="0">
                <a:solidFill>
                  <a:schemeClr val="accent2"/>
                </a:solidFill>
              </a:rPr>
              <a:t> </a:t>
            </a:r>
            <a:r>
              <a:rPr lang="en-US" sz="1200" dirty="0" err="1" smtClean="0">
                <a:solidFill>
                  <a:schemeClr val="accent2"/>
                </a:solidFill>
              </a:rPr>
              <a:t>MgO</a:t>
            </a:r>
            <a:r>
              <a:rPr lang="en-US" sz="1200" dirty="0" smtClean="0">
                <a:solidFill>
                  <a:schemeClr val="accent2"/>
                </a:solidFill>
              </a:rPr>
              <a:t>).</a:t>
            </a:r>
            <a:endParaRPr lang="en-US" sz="1200" dirty="0">
              <a:solidFill>
                <a:schemeClr val="accent2"/>
              </a:solidFill>
            </a:endParaRPr>
          </a:p>
        </p:txBody>
      </p:sp>
      <p:pic>
        <p:nvPicPr>
          <p:cNvPr id="30" name="Picture 2" descr="C:\Users\frAnk\Desktop\21361-35-3.gif"/>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82713" y="2152680"/>
            <a:ext cx="1019175" cy="1266825"/>
          </a:xfrm>
          <a:prstGeom prst="rect">
            <a:avLst/>
          </a:prstGeom>
          <a:solidFill>
            <a:srgbClr val="FFFFFF"/>
          </a:solidFill>
          <a:effectLst>
            <a:outerShdw blurRad="50800" dist="38100" dir="2700000" algn="tl" rotWithShape="0">
              <a:prstClr val="black">
                <a:alpha val="40000"/>
              </a:prstClr>
            </a:outerShdw>
          </a:effectLst>
          <a:extLst/>
        </p:spPr>
      </p:pic>
      <p:sp>
        <p:nvSpPr>
          <p:cNvPr id="17" name="TextBox 16"/>
          <p:cNvSpPr txBox="1"/>
          <p:nvPr/>
        </p:nvSpPr>
        <p:spPr>
          <a:xfrm>
            <a:off x="278580" y="1652175"/>
            <a:ext cx="4801418" cy="307777"/>
          </a:xfrm>
          <a:prstGeom prst="rect">
            <a:avLst/>
          </a:prstGeom>
          <a:noFill/>
        </p:spPr>
        <p:txBody>
          <a:bodyPr wrap="square" rtlCol="0">
            <a:spAutoFit/>
          </a:bodyPr>
          <a:lstStyle/>
          <a:p>
            <a:pPr algn="ctr"/>
            <a:r>
              <a:rPr lang="en-US" sz="1400" dirty="0" smtClean="0">
                <a:solidFill>
                  <a:srgbClr val="FFFFFF"/>
                </a:solidFill>
              </a:rPr>
              <a:t>5Mg(</a:t>
            </a:r>
            <a:r>
              <a:rPr lang="en-US" sz="1400" dirty="0" err="1" smtClean="0">
                <a:solidFill>
                  <a:srgbClr val="FFFFFF"/>
                </a:solidFill>
              </a:rPr>
              <a:t>tmhd</a:t>
            </a:r>
            <a:r>
              <a:rPr lang="en-US" sz="1400" dirty="0" smtClean="0">
                <a:solidFill>
                  <a:srgbClr val="FFFFFF"/>
                </a:solidFill>
              </a:rPr>
              <a:t>)</a:t>
            </a:r>
            <a:r>
              <a:rPr lang="en-US" sz="1400" baseline="-25000" dirty="0" smtClean="0">
                <a:solidFill>
                  <a:srgbClr val="FFFFFF"/>
                </a:solidFill>
              </a:rPr>
              <a:t>2</a:t>
            </a:r>
            <a:r>
              <a:rPr lang="en-US" sz="1400" dirty="0" smtClean="0">
                <a:solidFill>
                  <a:srgbClr val="FFFFFF"/>
                </a:solidFill>
              </a:rPr>
              <a:t>(g) + 2TaF</a:t>
            </a:r>
            <a:r>
              <a:rPr lang="en-US" sz="1400" baseline="-25000" dirty="0" smtClean="0">
                <a:solidFill>
                  <a:srgbClr val="FFFFFF"/>
                </a:solidFill>
              </a:rPr>
              <a:t>5 </a:t>
            </a:r>
            <a:r>
              <a:rPr lang="en-US" sz="1400" dirty="0" smtClean="0">
                <a:solidFill>
                  <a:srgbClr val="FFFFFF"/>
                </a:solidFill>
              </a:rPr>
              <a:t>(g) ---&gt; 5MgF</a:t>
            </a:r>
            <a:r>
              <a:rPr lang="en-US" sz="1400" baseline="-25000" dirty="0" smtClean="0">
                <a:solidFill>
                  <a:srgbClr val="FFFFFF"/>
                </a:solidFill>
              </a:rPr>
              <a:t>2</a:t>
            </a:r>
            <a:r>
              <a:rPr lang="en-US" sz="1400" dirty="0" smtClean="0">
                <a:solidFill>
                  <a:srgbClr val="FFFFFF"/>
                </a:solidFill>
              </a:rPr>
              <a:t>(s) + 2Ta(</a:t>
            </a:r>
            <a:r>
              <a:rPr lang="en-US" sz="1400" dirty="0" err="1" smtClean="0">
                <a:solidFill>
                  <a:srgbClr val="FFFFFF"/>
                </a:solidFill>
              </a:rPr>
              <a:t>tmhd</a:t>
            </a:r>
            <a:r>
              <a:rPr lang="en-US" sz="1400" dirty="0" smtClean="0">
                <a:solidFill>
                  <a:srgbClr val="FFFFFF"/>
                </a:solidFill>
              </a:rPr>
              <a:t>)</a:t>
            </a:r>
            <a:r>
              <a:rPr lang="en-US" sz="1400" baseline="-25000" dirty="0" smtClean="0">
                <a:solidFill>
                  <a:srgbClr val="FFFFFF"/>
                </a:solidFill>
              </a:rPr>
              <a:t>5</a:t>
            </a:r>
            <a:r>
              <a:rPr lang="en-US" sz="1400" dirty="0" smtClean="0">
                <a:solidFill>
                  <a:srgbClr val="FFFFFF"/>
                </a:solidFill>
                <a:sym typeface="Wingdings"/>
              </a:rPr>
              <a:t>(g)</a:t>
            </a:r>
            <a:endParaRPr lang="en-US" sz="1400" baseline="-25000" dirty="0">
              <a:solidFill>
                <a:srgbClr val="FFFFFF"/>
              </a:solidFill>
            </a:endParaRPr>
          </a:p>
        </p:txBody>
      </p:sp>
      <p:sp>
        <p:nvSpPr>
          <p:cNvPr id="18" name="TextBox 17"/>
          <p:cNvSpPr txBox="1"/>
          <p:nvPr/>
        </p:nvSpPr>
        <p:spPr>
          <a:xfrm>
            <a:off x="175825" y="1247312"/>
            <a:ext cx="2216691" cy="338554"/>
          </a:xfrm>
          <a:prstGeom prst="rect">
            <a:avLst/>
          </a:prstGeom>
          <a:noFill/>
        </p:spPr>
        <p:txBody>
          <a:bodyPr wrap="square" rtlCol="0">
            <a:spAutoFit/>
          </a:bodyPr>
          <a:lstStyle/>
          <a:p>
            <a:r>
              <a:rPr lang="en-US" sz="1600" b="1" dirty="0" smtClean="0">
                <a:solidFill>
                  <a:schemeClr val="bg1"/>
                </a:solidFill>
              </a:rPr>
              <a:t>Published Process*</a:t>
            </a:r>
            <a:endParaRPr lang="en-US" sz="1600" b="1" dirty="0">
              <a:solidFill>
                <a:schemeClr val="bg1"/>
              </a:solidFill>
            </a:endParaRPr>
          </a:p>
        </p:txBody>
      </p:sp>
      <p:sp>
        <p:nvSpPr>
          <p:cNvPr id="3" name="Rectangle 2"/>
          <p:cNvSpPr/>
          <p:nvPr/>
        </p:nvSpPr>
        <p:spPr>
          <a:xfrm>
            <a:off x="1696064" y="2247483"/>
            <a:ext cx="3301999" cy="1077218"/>
          </a:xfrm>
          <a:prstGeom prst="rect">
            <a:avLst/>
          </a:prstGeom>
        </p:spPr>
        <p:txBody>
          <a:bodyPr wrap="square">
            <a:spAutoFit/>
          </a:bodyPr>
          <a:lstStyle/>
          <a:p>
            <a:pPr algn="ctr"/>
            <a:r>
              <a:rPr lang="en-US" sz="1400" u="sng" dirty="0" smtClean="0">
                <a:solidFill>
                  <a:srgbClr val="FFFFFF"/>
                </a:solidFill>
              </a:rPr>
              <a:t>Challenging Chemistry</a:t>
            </a:r>
          </a:p>
          <a:p>
            <a:pPr algn="ctr"/>
            <a:endParaRPr lang="en-US" sz="1400" dirty="0" smtClean="0">
              <a:solidFill>
                <a:schemeClr val="accent1"/>
              </a:solidFill>
            </a:endParaRPr>
          </a:p>
          <a:p>
            <a:pPr algn="ctr"/>
            <a:r>
              <a:rPr lang="en-US" sz="1200" dirty="0" smtClean="0">
                <a:solidFill>
                  <a:schemeClr val="bg1"/>
                </a:solidFill>
              </a:rPr>
              <a:t>Mg precursor has very low vapor pressure. Ta precursor will react with any oxygen in the system leading to Ta</a:t>
            </a:r>
            <a:r>
              <a:rPr lang="en-US" sz="1200" baseline="-25000" dirty="0" smtClean="0">
                <a:solidFill>
                  <a:schemeClr val="bg1"/>
                </a:solidFill>
              </a:rPr>
              <a:t>2</a:t>
            </a:r>
            <a:r>
              <a:rPr lang="en-US" sz="1200" dirty="0" smtClean="0">
                <a:solidFill>
                  <a:schemeClr val="bg1"/>
                </a:solidFill>
              </a:rPr>
              <a:t>O</a:t>
            </a:r>
            <a:r>
              <a:rPr lang="en-US" sz="1200" baseline="-25000" dirty="0" smtClean="0">
                <a:solidFill>
                  <a:schemeClr val="bg1"/>
                </a:solidFill>
              </a:rPr>
              <a:t>5</a:t>
            </a:r>
            <a:r>
              <a:rPr lang="en-US" sz="1200" dirty="0" smtClean="0">
                <a:solidFill>
                  <a:schemeClr val="bg1"/>
                </a:solidFill>
              </a:rPr>
              <a:t> rather than MgF</a:t>
            </a:r>
            <a:r>
              <a:rPr lang="en-US" sz="1200" baseline="-25000" dirty="0" smtClean="0">
                <a:solidFill>
                  <a:schemeClr val="bg1"/>
                </a:solidFill>
              </a:rPr>
              <a:t>2</a:t>
            </a:r>
            <a:r>
              <a:rPr lang="en-US" sz="1200" dirty="0" smtClean="0">
                <a:solidFill>
                  <a:schemeClr val="bg1"/>
                </a:solidFill>
              </a:rPr>
              <a:t>.</a:t>
            </a:r>
          </a:p>
        </p:txBody>
      </p:sp>
      <p:sp>
        <p:nvSpPr>
          <p:cNvPr id="23" name="Text Box 80"/>
          <p:cNvSpPr txBox="1">
            <a:spLocks noChangeArrowheads="1"/>
          </p:cNvSpPr>
          <p:nvPr/>
        </p:nvSpPr>
        <p:spPr bwMode="auto">
          <a:xfrm>
            <a:off x="162749" y="6417626"/>
            <a:ext cx="2867367" cy="261610"/>
          </a:xfrm>
          <a:prstGeom prst="rect">
            <a:avLst/>
          </a:prstGeom>
          <a:noFill/>
          <a:ln w="9525">
            <a:noFill/>
            <a:miter lim="800000"/>
            <a:headEnd/>
            <a:tailEnd/>
          </a:ln>
        </p:spPr>
        <p:txBody>
          <a:bodyPr wrap="none">
            <a:prstTxWarp prst="textNoShape">
              <a:avLst/>
            </a:prstTxWarp>
            <a:spAutoFit/>
          </a:bodyPr>
          <a:lstStyle/>
          <a:p>
            <a:pPr eaLnBrk="1" hangingPunct="1"/>
            <a:r>
              <a:rPr lang="en-US" sz="1100" dirty="0" smtClean="0">
                <a:solidFill>
                  <a:srgbClr val="FFFFFF"/>
                </a:solidFill>
                <a:latin typeface="Times New Roman" charset="0"/>
              </a:rPr>
              <a:t>*</a:t>
            </a:r>
            <a:r>
              <a:rPr lang="en-US" sz="1100" dirty="0" err="1" smtClean="0">
                <a:solidFill>
                  <a:srgbClr val="FFFFFF"/>
                </a:solidFill>
                <a:latin typeface="Times New Roman" charset="0"/>
              </a:rPr>
              <a:t>Pilvi</a:t>
            </a:r>
            <a:r>
              <a:rPr lang="en-US" sz="1100" dirty="0" smtClean="0">
                <a:solidFill>
                  <a:srgbClr val="FFFFFF"/>
                </a:solidFill>
                <a:latin typeface="Times New Roman" charset="0"/>
              </a:rPr>
              <a:t>, T.; </a:t>
            </a:r>
            <a:r>
              <a:rPr lang="en-US" sz="1100" i="1" dirty="0" smtClean="0">
                <a:solidFill>
                  <a:srgbClr val="FFFFFF"/>
                </a:solidFill>
                <a:latin typeface="Times New Roman" charset="0"/>
              </a:rPr>
              <a:t>et al</a:t>
            </a:r>
            <a:r>
              <a:rPr lang="en-US" sz="1100" dirty="0" smtClean="0">
                <a:solidFill>
                  <a:srgbClr val="FFFFFF"/>
                </a:solidFill>
                <a:latin typeface="Times New Roman" charset="0"/>
              </a:rPr>
              <a:t>., </a:t>
            </a:r>
            <a:r>
              <a:rPr lang="en-US" sz="1100" i="1" dirty="0" smtClean="0">
                <a:solidFill>
                  <a:srgbClr val="FFFFFF"/>
                </a:solidFill>
                <a:latin typeface="Times New Roman" charset="0"/>
              </a:rPr>
              <a:t>Chem. Mater.</a:t>
            </a:r>
            <a:r>
              <a:rPr lang="en-US" sz="1100" dirty="0" smtClean="0">
                <a:solidFill>
                  <a:srgbClr val="FFFFFF"/>
                </a:solidFill>
                <a:latin typeface="Times New Roman" charset="0"/>
              </a:rPr>
              <a:t>, </a:t>
            </a:r>
            <a:r>
              <a:rPr lang="en-US" sz="1100" b="1" dirty="0" smtClean="0">
                <a:solidFill>
                  <a:srgbClr val="FFFFFF"/>
                </a:solidFill>
                <a:latin typeface="Times New Roman" charset="0"/>
              </a:rPr>
              <a:t>20</a:t>
            </a:r>
            <a:r>
              <a:rPr lang="en-US" sz="1100" dirty="0" smtClean="0">
                <a:solidFill>
                  <a:srgbClr val="FFFFFF"/>
                </a:solidFill>
                <a:latin typeface="Times New Roman" charset="0"/>
              </a:rPr>
              <a:t> (2008) 5023.</a:t>
            </a:r>
            <a:endParaRPr lang="en-US" sz="1100" dirty="0">
              <a:solidFill>
                <a:srgbClr val="FFFFFF"/>
              </a:solidFill>
              <a:latin typeface="Times New Roman" charset="0"/>
            </a:endParaRPr>
          </a:p>
        </p:txBody>
      </p:sp>
      <p:sp>
        <p:nvSpPr>
          <p:cNvPr id="25" name="TextBox 24"/>
          <p:cNvSpPr txBox="1"/>
          <p:nvPr/>
        </p:nvSpPr>
        <p:spPr>
          <a:xfrm>
            <a:off x="381819" y="4156123"/>
            <a:ext cx="4801418" cy="307777"/>
          </a:xfrm>
          <a:prstGeom prst="rect">
            <a:avLst/>
          </a:prstGeom>
          <a:noFill/>
        </p:spPr>
        <p:txBody>
          <a:bodyPr wrap="square" rtlCol="0">
            <a:spAutoFit/>
          </a:bodyPr>
          <a:lstStyle/>
          <a:p>
            <a:pPr algn="ctr"/>
            <a:r>
              <a:rPr lang="en-US" sz="1400" dirty="0" smtClean="0">
                <a:solidFill>
                  <a:schemeClr val="bg1"/>
                </a:solidFill>
              </a:rPr>
              <a:t>Mg(</a:t>
            </a:r>
            <a:r>
              <a:rPr lang="en-US" sz="1400" dirty="0" err="1" smtClean="0">
                <a:solidFill>
                  <a:schemeClr val="bg1"/>
                </a:solidFill>
              </a:rPr>
              <a:t>EtCp</a:t>
            </a:r>
            <a:r>
              <a:rPr lang="en-US" sz="1400" dirty="0" smtClean="0">
                <a:solidFill>
                  <a:schemeClr val="bg1"/>
                </a:solidFill>
              </a:rPr>
              <a:t>)</a:t>
            </a:r>
            <a:r>
              <a:rPr lang="en-US" sz="1400" baseline="-25000" dirty="0" smtClean="0">
                <a:solidFill>
                  <a:schemeClr val="bg1"/>
                </a:solidFill>
              </a:rPr>
              <a:t>2</a:t>
            </a:r>
            <a:r>
              <a:rPr lang="en-US" sz="1400" dirty="0" smtClean="0">
                <a:solidFill>
                  <a:schemeClr val="bg1"/>
                </a:solidFill>
              </a:rPr>
              <a:t>(g) + 2HF</a:t>
            </a:r>
            <a:r>
              <a:rPr lang="en-US" sz="1400" baseline="-25000" dirty="0" smtClean="0">
                <a:solidFill>
                  <a:schemeClr val="bg1"/>
                </a:solidFill>
              </a:rPr>
              <a:t> </a:t>
            </a:r>
            <a:r>
              <a:rPr lang="en-US" sz="1400" dirty="0" smtClean="0">
                <a:solidFill>
                  <a:schemeClr val="bg1"/>
                </a:solidFill>
              </a:rPr>
              <a:t>(g) ---&gt; MgF</a:t>
            </a:r>
            <a:r>
              <a:rPr lang="en-US" sz="1400" baseline="-25000" dirty="0" smtClean="0">
                <a:solidFill>
                  <a:schemeClr val="bg1"/>
                </a:solidFill>
              </a:rPr>
              <a:t>2</a:t>
            </a:r>
            <a:r>
              <a:rPr lang="en-US" sz="1400" dirty="0" smtClean="0">
                <a:solidFill>
                  <a:schemeClr val="bg1"/>
                </a:solidFill>
              </a:rPr>
              <a:t>(s) + 2H(</a:t>
            </a:r>
            <a:r>
              <a:rPr lang="en-US" sz="1400" dirty="0" err="1" smtClean="0">
                <a:solidFill>
                  <a:schemeClr val="bg1"/>
                </a:solidFill>
              </a:rPr>
              <a:t>EtCp</a:t>
            </a:r>
            <a:r>
              <a:rPr lang="en-US" sz="1400" dirty="0" smtClean="0">
                <a:solidFill>
                  <a:schemeClr val="bg1"/>
                </a:solidFill>
              </a:rPr>
              <a:t>)</a:t>
            </a:r>
            <a:r>
              <a:rPr lang="en-US" sz="1400" dirty="0" smtClean="0">
                <a:solidFill>
                  <a:schemeClr val="bg1"/>
                </a:solidFill>
                <a:sym typeface="Wingdings"/>
              </a:rPr>
              <a:t>(g)</a:t>
            </a:r>
            <a:endParaRPr lang="en-US" sz="1400" baseline="-25000" dirty="0">
              <a:solidFill>
                <a:schemeClr val="bg1"/>
              </a:solidFill>
            </a:endParaRPr>
          </a:p>
        </p:txBody>
      </p:sp>
      <p:sp>
        <p:nvSpPr>
          <p:cNvPr id="31" name="TextBox 30"/>
          <p:cNvSpPr txBox="1"/>
          <p:nvPr/>
        </p:nvSpPr>
        <p:spPr>
          <a:xfrm>
            <a:off x="279064" y="3751260"/>
            <a:ext cx="3031130" cy="338554"/>
          </a:xfrm>
          <a:prstGeom prst="rect">
            <a:avLst/>
          </a:prstGeom>
          <a:noFill/>
        </p:spPr>
        <p:txBody>
          <a:bodyPr wrap="square" rtlCol="0">
            <a:spAutoFit/>
          </a:bodyPr>
          <a:lstStyle/>
          <a:p>
            <a:r>
              <a:rPr lang="en-US" sz="1600" b="1" dirty="0" smtClean="0"/>
              <a:t>JPL Developed Process</a:t>
            </a:r>
            <a:r>
              <a:rPr lang="en-US" sz="1600" b="1" baseline="30000" dirty="0" smtClean="0">
                <a:latin typeface="ＭＳ ゴシック"/>
                <a:ea typeface="ＭＳ ゴシック"/>
                <a:cs typeface="ＭＳ ゴシック"/>
              </a:rPr>
              <a:t>♩</a:t>
            </a:r>
            <a:endParaRPr lang="en-US" sz="1600" b="1" baseline="30000" dirty="0"/>
          </a:p>
        </p:txBody>
      </p:sp>
      <p:sp>
        <p:nvSpPr>
          <p:cNvPr id="32" name="TextBox 31"/>
          <p:cNvSpPr txBox="1"/>
          <p:nvPr/>
        </p:nvSpPr>
        <p:spPr>
          <a:xfrm>
            <a:off x="6612195" y="6419083"/>
            <a:ext cx="2274528" cy="261610"/>
          </a:xfrm>
          <a:prstGeom prst="rect">
            <a:avLst/>
          </a:prstGeom>
          <a:noFill/>
        </p:spPr>
        <p:txBody>
          <a:bodyPr wrap="square" rtlCol="0">
            <a:spAutoFit/>
          </a:bodyPr>
          <a:lstStyle/>
          <a:p>
            <a:pPr algn="r"/>
            <a:r>
              <a:rPr lang="en-US" sz="1100" baseline="30000" dirty="0" smtClean="0">
                <a:latin typeface="ＭＳ ゴシック"/>
                <a:ea typeface="ＭＳ ゴシック"/>
                <a:cs typeface="ＭＳ ゴシック"/>
              </a:rPr>
              <a:t>♩</a:t>
            </a:r>
            <a:r>
              <a:rPr lang="en-US" sz="1100" dirty="0" smtClean="0">
                <a:ea typeface="ＭＳ ゴシック"/>
                <a:cs typeface="ＭＳ ゴシック"/>
              </a:rPr>
              <a:t>Greer, F.; </a:t>
            </a:r>
            <a:r>
              <a:rPr lang="en-US" sz="1100" i="1" dirty="0" smtClean="0">
                <a:ea typeface="ＭＳ ゴシック"/>
                <a:cs typeface="ＭＳ ゴシック"/>
              </a:rPr>
              <a:t>et al.</a:t>
            </a:r>
            <a:r>
              <a:rPr lang="en-US" sz="1100" dirty="0" smtClean="0">
                <a:ea typeface="ＭＳ ゴシック"/>
                <a:cs typeface="ＭＳ ゴシック"/>
              </a:rPr>
              <a:t>, </a:t>
            </a:r>
            <a:r>
              <a:rPr lang="en-US" sz="1100" i="1" dirty="0" smtClean="0">
                <a:ea typeface="ＭＳ ゴシック"/>
                <a:cs typeface="ＭＳ ゴシック"/>
              </a:rPr>
              <a:t>in preparation</a:t>
            </a:r>
            <a:endParaRPr lang="en-US" sz="1100" i="1" baseline="30000" dirty="0"/>
          </a:p>
        </p:txBody>
      </p:sp>
    </p:spTree>
    <p:extLst>
      <p:ext uri="{BB962C8B-B14F-4D97-AF65-F5344CB8AC3E}">
        <p14:creationId xmlns:p14="http://schemas.microsoft.com/office/powerpoint/2010/main" val="725582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43162"/>
            <a:ext cx="8229600" cy="1143000"/>
          </a:xfrm>
        </p:spPr>
        <p:txBody>
          <a:bodyPr>
            <a:normAutofit/>
          </a:bodyPr>
          <a:lstStyle/>
          <a:p>
            <a:r>
              <a:rPr lang="en-US" dirty="0" smtClean="0">
                <a:solidFill>
                  <a:srgbClr val="FFFF00"/>
                </a:solidFill>
              </a:rPr>
              <a:t>Characterization</a:t>
            </a:r>
            <a:endParaRPr lang="en-US" baseline="-25000" dirty="0">
              <a:solidFill>
                <a:srgbClr val="FFFF00"/>
              </a:solidFill>
            </a:endParaRPr>
          </a:p>
        </p:txBody>
      </p:sp>
      <p:grpSp>
        <p:nvGrpSpPr>
          <p:cNvPr id="6" name="Group 5"/>
          <p:cNvGrpSpPr/>
          <p:nvPr/>
        </p:nvGrpSpPr>
        <p:grpSpPr>
          <a:xfrm>
            <a:off x="5338691" y="1241366"/>
            <a:ext cx="3747993" cy="1543835"/>
            <a:chOff x="3563470" y="4250766"/>
            <a:chExt cx="3747993" cy="1543835"/>
          </a:xfrm>
        </p:grpSpPr>
        <p:sp>
          <p:nvSpPr>
            <p:cNvPr id="19" name="Rectangle 18"/>
            <p:cNvSpPr>
              <a:spLocks noChangeAspect="1"/>
            </p:cNvSpPr>
            <p:nvPr/>
          </p:nvSpPr>
          <p:spPr>
            <a:xfrm>
              <a:off x="3563470" y="4250766"/>
              <a:ext cx="3747993" cy="1543835"/>
            </a:xfrm>
            <a:prstGeom prst="rect">
              <a:avLst/>
            </a:prstGeom>
            <a:solidFill>
              <a:srgbClr val="FFFFF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solidFill>
                  <a:srgbClr val="800000"/>
                </a:solidFill>
              </a:endParaRPr>
            </a:p>
          </p:txBody>
        </p:sp>
        <p:pic>
          <p:nvPicPr>
            <p:cNvPr id="23" name="Picture 2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3582663" y="4307106"/>
              <a:ext cx="1720514" cy="1450774"/>
            </a:xfrm>
            <a:prstGeom prst="rect">
              <a:avLst/>
            </a:prstGeom>
            <a:noFill/>
          </p:spPr>
        </p:pic>
        <p:pic>
          <p:nvPicPr>
            <p:cNvPr id="24" name="Picture 2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5289758" y="4280290"/>
              <a:ext cx="1982295" cy="1483102"/>
            </a:xfrm>
            <a:prstGeom prst="rect">
              <a:avLst/>
            </a:prstGeom>
            <a:noFill/>
          </p:spPr>
        </p:pic>
        <p:sp>
          <p:nvSpPr>
            <p:cNvPr id="25" name="TextBox 24"/>
            <p:cNvSpPr txBox="1"/>
            <p:nvPr/>
          </p:nvSpPr>
          <p:spPr>
            <a:xfrm>
              <a:off x="5463614" y="4278581"/>
              <a:ext cx="1367117" cy="215444"/>
            </a:xfrm>
            <a:prstGeom prst="rect">
              <a:avLst/>
            </a:prstGeom>
            <a:solidFill>
              <a:schemeClr val="bg1"/>
            </a:solidFill>
            <a:ln>
              <a:solidFill>
                <a:schemeClr val="tx1"/>
              </a:solidFill>
            </a:ln>
          </p:spPr>
          <p:txBody>
            <a:bodyPr wrap="square" rtlCol="0">
              <a:spAutoFit/>
            </a:bodyPr>
            <a:lstStyle/>
            <a:p>
              <a:pPr algn="ctr"/>
              <a:r>
                <a:rPr lang="en-US" sz="800" dirty="0" smtClean="0">
                  <a:solidFill>
                    <a:srgbClr val="800000"/>
                  </a:solidFill>
                  <a:cs typeface="Times New Roman"/>
                </a:rPr>
                <a:t>ALD Al-coated substrate</a:t>
              </a:r>
              <a:endParaRPr lang="en-US" sz="800" dirty="0">
                <a:solidFill>
                  <a:srgbClr val="800000"/>
                </a:solidFill>
                <a:cs typeface="Times New Roman"/>
              </a:endParaRPr>
            </a:p>
          </p:txBody>
        </p:sp>
        <p:sp>
          <p:nvSpPr>
            <p:cNvPr id="27" name="TextBox 26"/>
            <p:cNvSpPr txBox="1"/>
            <p:nvPr/>
          </p:nvSpPr>
          <p:spPr>
            <a:xfrm>
              <a:off x="3857437" y="4278580"/>
              <a:ext cx="1225177" cy="215444"/>
            </a:xfrm>
            <a:prstGeom prst="rect">
              <a:avLst/>
            </a:prstGeom>
            <a:solidFill>
              <a:schemeClr val="bg1"/>
            </a:solidFill>
            <a:ln>
              <a:solidFill>
                <a:schemeClr val="tx1"/>
              </a:solidFill>
            </a:ln>
          </p:spPr>
          <p:txBody>
            <a:bodyPr wrap="square" rtlCol="0">
              <a:spAutoFit/>
            </a:bodyPr>
            <a:lstStyle/>
            <a:p>
              <a:pPr algn="ctr"/>
              <a:r>
                <a:rPr lang="en-US" sz="800" dirty="0" smtClean="0">
                  <a:solidFill>
                    <a:srgbClr val="800000"/>
                  </a:solidFill>
                  <a:cs typeface="Times New Roman"/>
                </a:rPr>
                <a:t>Bare substrate</a:t>
              </a:r>
              <a:endParaRPr lang="en-US" sz="800" dirty="0">
                <a:solidFill>
                  <a:srgbClr val="800000"/>
                </a:solidFill>
                <a:cs typeface="Times New Roman"/>
              </a:endParaRPr>
            </a:p>
          </p:txBody>
        </p:sp>
      </p:grpSp>
      <p:pic>
        <p:nvPicPr>
          <p:cNvPr id="26"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1822" y="3141032"/>
            <a:ext cx="6400800" cy="352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a:grpSpLocks noChangeAspect="1"/>
          </p:cNvGrpSpPr>
          <p:nvPr/>
        </p:nvGrpSpPr>
        <p:grpSpPr>
          <a:xfrm>
            <a:off x="0" y="905406"/>
            <a:ext cx="5486400" cy="2042094"/>
            <a:chOff x="938368" y="1323433"/>
            <a:chExt cx="7315200" cy="2722792"/>
          </a:xfrm>
        </p:grpSpPr>
        <p:pic>
          <p:nvPicPr>
            <p:cNvPr id="12" name="Picture 11" descr="Winny_20130227_005.jpg"/>
            <p:cNvPicPr>
              <a:picLocks noChangeAspect="1"/>
            </p:cNvPicPr>
            <p:nvPr/>
          </p:nvPicPr>
          <p:blipFill rotWithShape="1">
            <a:blip r:embed="rId5" cstate="email">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a:xfrm>
              <a:off x="2827044" y="1745017"/>
              <a:ext cx="3534051" cy="2048596"/>
            </a:xfrm>
            <a:prstGeom prst="rect">
              <a:avLst/>
            </a:prstGeom>
          </p:spPr>
        </p:pic>
        <p:pic>
          <p:nvPicPr>
            <p:cNvPr id="13" name="Picture 12" descr="WP_20130313_005.jp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38368" y="1325294"/>
              <a:ext cx="1824811" cy="2719070"/>
            </a:xfrm>
            <a:prstGeom prst="rect">
              <a:avLst/>
            </a:prstGeom>
          </p:spPr>
        </p:pic>
        <p:pic>
          <p:nvPicPr>
            <p:cNvPr id="14" name="Picture 13" descr="WP_20130313_013.jp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424961" y="1323433"/>
              <a:ext cx="1828607" cy="2722792"/>
            </a:xfrm>
            <a:prstGeom prst="rect">
              <a:avLst/>
            </a:prstGeom>
          </p:spPr>
        </p:pic>
        <p:sp>
          <p:nvSpPr>
            <p:cNvPr id="15" name="TextBox 14"/>
            <p:cNvSpPr txBox="1"/>
            <p:nvPr/>
          </p:nvSpPr>
          <p:spPr>
            <a:xfrm>
              <a:off x="981287" y="1371676"/>
              <a:ext cx="1740923" cy="328295"/>
            </a:xfrm>
            <a:prstGeom prst="rect">
              <a:avLst/>
            </a:prstGeom>
            <a:solidFill>
              <a:schemeClr val="bg1"/>
            </a:solidFill>
            <a:ln>
              <a:solidFill>
                <a:schemeClr val="tx1"/>
              </a:solidFill>
            </a:ln>
          </p:spPr>
          <p:txBody>
            <a:bodyPr wrap="square" rtlCol="0">
              <a:spAutoFit/>
            </a:bodyPr>
            <a:lstStyle/>
            <a:p>
              <a:pPr algn="ctr"/>
              <a:r>
                <a:rPr lang="en-US" sz="1000" b="1" dirty="0" smtClean="0">
                  <a:solidFill>
                    <a:srgbClr val="800000"/>
                  </a:solidFill>
                  <a:latin typeface="Times New Roman"/>
                  <a:cs typeface="Times New Roman"/>
                </a:rPr>
                <a:t>ALD Aluminum</a:t>
              </a:r>
              <a:endParaRPr lang="en-US" sz="1000" b="1" dirty="0">
                <a:solidFill>
                  <a:srgbClr val="800000"/>
                </a:solidFill>
                <a:latin typeface="Times New Roman"/>
                <a:cs typeface="Times New Roman"/>
              </a:endParaRPr>
            </a:p>
          </p:txBody>
        </p:sp>
        <p:sp>
          <p:nvSpPr>
            <p:cNvPr id="16" name="TextBox 15"/>
            <p:cNvSpPr txBox="1"/>
            <p:nvPr/>
          </p:nvSpPr>
          <p:spPr>
            <a:xfrm>
              <a:off x="6541571" y="1371676"/>
              <a:ext cx="1571261" cy="533480"/>
            </a:xfrm>
            <a:prstGeom prst="rect">
              <a:avLst/>
            </a:prstGeom>
            <a:solidFill>
              <a:srgbClr val="FFFFFF"/>
            </a:solidFill>
            <a:ln>
              <a:solidFill>
                <a:srgbClr val="000000"/>
              </a:solidFill>
            </a:ln>
          </p:spPr>
          <p:txBody>
            <a:bodyPr wrap="square" rtlCol="0">
              <a:spAutoFit/>
            </a:bodyPr>
            <a:lstStyle/>
            <a:p>
              <a:pPr algn="ctr"/>
              <a:r>
                <a:rPr lang="en-US" sz="1000" b="1" dirty="0" smtClean="0">
                  <a:solidFill>
                    <a:srgbClr val="800000"/>
                  </a:solidFill>
                  <a:latin typeface="Times New Roman"/>
                  <a:cs typeface="Times New Roman"/>
                </a:rPr>
                <a:t>ALD MgF</a:t>
              </a:r>
              <a:r>
                <a:rPr lang="en-US" sz="1000" b="1" baseline="-25000" dirty="0" smtClean="0">
                  <a:solidFill>
                    <a:srgbClr val="800000"/>
                  </a:solidFill>
                  <a:latin typeface="Times New Roman"/>
                  <a:cs typeface="Times New Roman"/>
                </a:rPr>
                <a:t>2</a:t>
              </a:r>
              <a:r>
                <a:rPr lang="en-US" sz="1000" b="1" dirty="0" smtClean="0">
                  <a:solidFill>
                    <a:srgbClr val="800000"/>
                  </a:solidFill>
                  <a:latin typeface="Times New Roman"/>
                  <a:cs typeface="Times New Roman"/>
                </a:rPr>
                <a:t> on Aluminum</a:t>
              </a:r>
              <a:endParaRPr lang="en-US" sz="1000" b="1" dirty="0">
                <a:solidFill>
                  <a:srgbClr val="800000"/>
                </a:solidFill>
                <a:latin typeface="Times New Roman"/>
                <a:cs typeface="Times New Roman"/>
              </a:endParaRPr>
            </a:p>
          </p:txBody>
        </p:sp>
        <p:sp>
          <p:nvSpPr>
            <p:cNvPr id="17" name="TextBox 16"/>
            <p:cNvSpPr txBox="1"/>
            <p:nvPr/>
          </p:nvSpPr>
          <p:spPr>
            <a:xfrm>
              <a:off x="3029031" y="3501532"/>
              <a:ext cx="3041445" cy="328295"/>
            </a:xfrm>
            <a:prstGeom prst="rect">
              <a:avLst/>
            </a:prstGeom>
            <a:solidFill>
              <a:schemeClr val="bg1"/>
            </a:solidFill>
            <a:ln>
              <a:solidFill>
                <a:schemeClr val="tx1"/>
              </a:solidFill>
            </a:ln>
          </p:spPr>
          <p:txBody>
            <a:bodyPr wrap="square" rtlCol="0">
              <a:spAutoFit/>
            </a:bodyPr>
            <a:lstStyle/>
            <a:p>
              <a:pPr algn="ctr"/>
              <a:r>
                <a:rPr lang="en-US" sz="1000" b="1" dirty="0" smtClean="0">
                  <a:solidFill>
                    <a:srgbClr val="800000"/>
                  </a:solidFill>
                  <a:latin typeface="Times New Roman"/>
                  <a:cs typeface="Times New Roman"/>
                </a:rPr>
                <a:t>E-Beam Evaporated Aluminum</a:t>
              </a:r>
              <a:endParaRPr lang="en-US" sz="1000" b="1" dirty="0">
                <a:solidFill>
                  <a:srgbClr val="800000"/>
                </a:solidFill>
                <a:latin typeface="Times New Roman"/>
                <a:cs typeface="Times New Roman"/>
              </a:endParaRPr>
            </a:p>
          </p:txBody>
        </p:sp>
      </p:grpSp>
    </p:spTree>
    <p:extLst>
      <p:ext uri="{BB962C8B-B14F-4D97-AF65-F5344CB8AC3E}">
        <p14:creationId xmlns:p14="http://schemas.microsoft.com/office/powerpoint/2010/main" val="3458616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solidFill>
                  <a:srgbClr val="3366FF"/>
                </a:solidFill>
              </a:rPr>
              <a:t>Opportunity to fly on SLICE* </a:t>
            </a:r>
            <a:endParaRPr lang="en-US" b="1" dirty="0">
              <a:solidFill>
                <a:srgbClr val="3366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312492"/>
            <a:ext cx="8229600" cy="2779248"/>
          </a:xfrm>
          <a:prstGeom prst="rect">
            <a:avLst/>
          </a:prstGeom>
        </p:spPr>
      </p:pic>
      <p:sp>
        <p:nvSpPr>
          <p:cNvPr id="5" name="TextBox 4"/>
          <p:cNvSpPr txBox="1"/>
          <p:nvPr/>
        </p:nvSpPr>
        <p:spPr>
          <a:xfrm>
            <a:off x="338666" y="5136684"/>
            <a:ext cx="8576574" cy="1200329"/>
          </a:xfrm>
          <a:prstGeom prst="rect">
            <a:avLst/>
          </a:prstGeom>
          <a:noFill/>
        </p:spPr>
        <p:txBody>
          <a:bodyPr wrap="none" rtlCol="0">
            <a:spAutoFit/>
          </a:bodyPr>
          <a:lstStyle/>
          <a:p>
            <a:r>
              <a:rPr lang="en-US" dirty="0" smtClean="0"/>
              <a:t>Mirror from SLICE will become available for coating soon. Future flights with ALD coatings</a:t>
            </a:r>
          </a:p>
          <a:p>
            <a:endParaRPr lang="en-US" dirty="0" smtClean="0"/>
          </a:p>
          <a:p>
            <a:r>
              <a:rPr lang="en-US" dirty="0" smtClean="0"/>
              <a:t>*U of Colorado rocket: Sub</a:t>
            </a:r>
            <a:r>
              <a:rPr lang="en-US" dirty="0"/>
              <a:t>-orbital Local Interstellar Cloud Experiment (SLICE</a:t>
            </a:r>
            <a:r>
              <a:rPr lang="en-US" dirty="0" smtClean="0"/>
              <a:t>)</a:t>
            </a:r>
          </a:p>
          <a:p>
            <a:r>
              <a:rPr lang="en-US" dirty="0" smtClean="0"/>
              <a:t>PI: Kevin France </a:t>
            </a:r>
            <a:endParaRPr lang="en-US" dirty="0"/>
          </a:p>
        </p:txBody>
      </p:sp>
    </p:spTree>
    <p:extLst>
      <p:ext uri="{BB962C8B-B14F-4D97-AF65-F5344CB8AC3E}">
        <p14:creationId xmlns:p14="http://schemas.microsoft.com/office/powerpoint/2010/main" val="451942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0"/>
            <a:ext cx="8229600" cy="1143000"/>
          </a:xfrm>
        </p:spPr>
        <p:txBody>
          <a:bodyPr>
            <a:normAutofit/>
          </a:bodyPr>
          <a:lstStyle/>
          <a:p>
            <a:r>
              <a:rPr lang="en-US" b="1" dirty="0" smtClean="0">
                <a:solidFill>
                  <a:srgbClr val="0000FF"/>
                </a:solidFill>
              </a:rPr>
              <a:t>Summary</a:t>
            </a:r>
            <a:endParaRPr lang="en-US" b="1" dirty="0">
              <a:solidFill>
                <a:srgbClr val="0000FF"/>
              </a:solidFill>
            </a:endParaRPr>
          </a:p>
        </p:txBody>
      </p:sp>
      <p:sp>
        <p:nvSpPr>
          <p:cNvPr id="9" name="Content Placeholder 8"/>
          <p:cNvSpPr>
            <a:spLocks noGrp="1"/>
          </p:cNvSpPr>
          <p:nvPr>
            <p:ph idx="1"/>
          </p:nvPr>
        </p:nvSpPr>
        <p:spPr>
          <a:xfrm>
            <a:off x="415925" y="1534458"/>
            <a:ext cx="8308975" cy="4826000"/>
          </a:xfrm>
        </p:spPr>
        <p:txBody>
          <a:bodyPr>
            <a:normAutofit/>
          </a:bodyPr>
          <a:lstStyle/>
          <a:p>
            <a:pPr marL="342900" lvl="1" indent="-342900">
              <a:buFontTx/>
              <a:buChar char="•"/>
            </a:pPr>
            <a:r>
              <a:rPr lang="en-US" sz="2400" dirty="0" smtClean="0"/>
              <a:t>Atomic scale surface engineering through MBE and ALD enable high efficiency, stable response in detectors</a:t>
            </a:r>
            <a:endParaRPr lang="en-US" sz="2400" dirty="0" smtClean="0">
              <a:solidFill>
                <a:srgbClr val="FFFFFF"/>
              </a:solidFill>
            </a:endParaRPr>
          </a:p>
          <a:p>
            <a:pPr marL="0" lvl="1" indent="0">
              <a:buNone/>
            </a:pPr>
            <a:endParaRPr lang="en-US" sz="2400" dirty="0" smtClean="0"/>
          </a:p>
          <a:p>
            <a:pPr marL="342900" lvl="1" indent="-342900">
              <a:buFontTx/>
              <a:buChar char="•"/>
            </a:pPr>
            <a:r>
              <a:rPr lang="en-US" sz="2400" dirty="0" smtClean="0"/>
              <a:t>Wafer scale and batch detector processing enable high throughput, high yield compatible with mission delivery time scale and cost</a:t>
            </a:r>
          </a:p>
          <a:p>
            <a:pPr marL="0" lvl="1" indent="0">
              <a:buNone/>
            </a:pPr>
            <a:endParaRPr lang="en-US" sz="2400" dirty="0" smtClean="0"/>
          </a:p>
          <a:p>
            <a:pPr marL="0" indent="-400050"/>
            <a:r>
              <a:rPr lang="en-US" sz="2400" dirty="0"/>
              <a:t>Delivery to </a:t>
            </a:r>
            <a:r>
              <a:rPr lang="en-US" sz="2400" dirty="0" err="1"/>
              <a:t>FIREBall</a:t>
            </a:r>
            <a:r>
              <a:rPr lang="en-US" sz="2400" dirty="0"/>
              <a:t>, CHESS, </a:t>
            </a:r>
            <a:r>
              <a:rPr lang="en-US" sz="2400" dirty="0" err="1"/>
              <a:t>WaSP</a:t>
            </a:r>
            <a:r>
              <a:rPr lang="en-US" sz="2400" dirty="0"/>
              <a:t> Progress</a:t>
            </a:r>
          </a:p>
          <a:p>
            <a:pPr marL="0" lvl="1" indent="0">
              <a:buNone/>
            </a:pPr>
            <a:endParaRPr lang="en-US" sz="2400" dirty="0"/>
          </a:p>
          <a:p>
            <a:pPr marL="342900" lvl="1" indent="-342900">
              <a:buFontTx/>
              <a:buChar char="•"/>
            </a:pPr>
            <a:r>
              <a:rPr lang="en-US" sz="2400" dirty="0" smtClean="0"/>
              <a:t>Optical coatings also using ALD allows high efficiency reflective coatings for more efficient systems. </a:t>
            </a:r>
          </a:p>
        </p:txBody>
      </p:sp>
    </p:spTree>
    <p:extLst>
      <p:ext uri="{BB962C8B-B14F-4D97-AF65-F5344CB8AC3E}">
        <p14:creationId xmlns:p14="http://schemas.microsoft.com/office/powerpoint/2010/main" val="161274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957263" y="1455738"/>
            <a:ext cx="7772400" cy="1828800"/>
          </a:xfrm>
        </p:spPr>
        <p:txBody>
          <a:bodyPr/>
          <a:lstStyle/>
          <a:p>
            <a:r>
              <a:rPr lang="en-US">
                <a:solidFill>
                  <a:srgbClr val="3366FF"/>
                </a:solidFill>
                <a:latin typeface="Times" charset="0"/>
                <a:ea typeface="ＭＳ Ｐゴシック" charset="0"/>
                <a:cs typeface="ＭＳ Ｐゴシック" charset="0"/>
              </a:rPr>
              <a:t>Thank you</a:t>
            </a:r>
            <a:br>
              <a:rPr lang="en-US">
                <a:solidFill>
                  <a:srgbClr val="3366FF"/>
                </a:solidFill>
                <a:latin typeface="Times" charset="0"/>
                <a:ea typeface="ＭＳ Ｐゴシック" charset="0"/>
                <a:cs typeface="ＭＳ Ｐゴシック" charset="0"/>
              </a:rPr>
            </a:br>
            <a:r>
              <a:rPr lang="en-US">
                <a:solidFill>
                  <a:srgbClr val="3366FF"/>
                </a:solidFill>
                <a:latin typeface="Times" charset="0"/>
                <a:ea typeface="ＭＳ Ｐゴシック" charset="0"/>
                <a:cs typeface="ＭＳ Ｐゴシック" charset="0"/>
              </a:rPr>
              <a:t>for</a:t>
            </a:r>
            <a:br>
              <a:rPr lang="en-US">
                <a:solidFill>
                  <a:srgbClr val="3366FF"/>
                </a:solidFill>
                <a:latin typeface="Times" charset="0"/>
                <a:ea typeface="ＭＳ Ｐゴシック" charset="0"/>
                <a:cs typeface="ＭＳ Ｐゴシック" charset="0"/>
              </a:rPr>
            </a:br>
            <a:r>
              <a:rPr lang="en-US">
                <a:solidFill>
                  <a:srgbClr val="3366FF"/>
                </a:solidFill>
                <a:latin typeface="Times" charset="0"/>
                <a:ea typeface="ＭＳ Ｐゴシック" charset="0"/>
                <a:cs typeface="ＭＳ Ｐゴシック" charset="0"/>
              </a:rPr>
              <a:t>Your Attention!</a:t>
            </a:r>
          </a:p>
        </p:txBody>
      </p:sp>
    </p:spTree>
    <p:extLst>
      <p:ext uri="{BB962C8B-B14F-4D97-AF65-F5344CB8AC3E}">
        <p14:creationId xmlns:p14="http://schemas.microsoft.com/office/powerpoint/2010/main" val="868771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
            <a:ext cx="8229600" cy="1143000"/>
          </a:xfrm>
        </p:spPr>
        <p:txBody>
          <a:bodyPr>
            <a:normAutofit/>
          </a:bodyPr>
          <a:lstStyle/>
          <a:p>
            <a:r>
              <a:rPr lang="en-US" b="1" dirty="0" smtClean="0">
                <a:solidFill>
                  <a:srgbClr val="0000FF"/>
                </a:solidFill>
              </a:rPr>
              <a:t>CCD201, bonded and thinned</a:t>
            </a:r>
            <a:endParaRPr lang="en-US" b="1" dirty="0">
              <a:solidFill>
                <a:srgbClr val="0000FF"/>
              </a:solidFill>
            </a:endParaRPr>
          </a:p>
        </p:txBody>
      </p:sp>
      <p:pic>
        <p:nvPicPr>
          <p:cNvPr id="3" name="Picture 2" descr="CCD201_first_thinned_wafer_FIREBall_SAT.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443" y="1578569"/>
            <a:ext cx="7315200" cy="4819582"/>
          </a:xfrm>
          <a:prstGeom prst="rect">
            <a:avLst/>
          </a:prstGeom>
        </p:spPr>
      </p:pic>
    </p:spTree>
    <p:extLst>
      <p:ext uri="{BB962C8B-B14F-4D97-AF65-F5344CB8AC3E}">
        <p14:creationId xmlns:p14="http://schemas.microsoft.com/office/powerpoint/2010/main" val="3962475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486"/>
            <a:ext cx="8229600" cy="1143000"/>
          </a:xfrm>
        </p:spPr>
        <p:txBody>
          <a:bodyPr/>
          <a:lstStyle/>
          <a:p>
            <a:r>
              <a:rPr lang="en-US" b="1" dirty="0" smtClean="0">
                <a:solidFill>
                  <a:srgbClr val="0000FF"/>
                </a:solidFill>
              </a:rPr>
              <a:t>ALD AR coatings, using CCD97</a:t>
            </a:r>
            <a:endParaRPr lang="en-US" b="1" dirty="0">
              <a:solidFill>
                <a:srgbClr val="0000FF"/>
              </a:solidFill>
            </a:endParaRPr>
          </a:p>
        </p:txBody>
      </p:sp>
      <p:pic>
        <p:nvPicPr>
          <p:cNvPr id="4" name="Picture 3" descr="IMG_0009.JPG"/>
          <p:cNvPicPr>
            <a:picLocks noChangeAspect="1"/>
          </p:cNvPicPr>
          <p:nvPr/>
        </p:nvPicPr>
        <p:blipFill rotWithShape="1">
          <a:blip r:embed="rId2">
            <a:extLst>
              <a:ext uri="{28A0092B-C50C-407E-A947-70E740481C1C}">
                <a14:useLocalDpi xmlns:a14="http://schemas.microsoft.com/office/drawing/2010/main" val="0"/>
              </a:ext>
            </a:extLst>
          </a:blip>
          <a:srcRect l="13124" r="9805" b="8417"/>
          <a:stretch/>
        </p:blipFill>
        <p:spPr>
          <a:xfrm>
            <a:off x="162812" y="2099232"/>
            <a:ext cx="4933243" cy="4396536"/>
          </a:xfrm>
          <a:prstGeom prst="rect">
            <a:avLst/>
          </a:prstGeom>
        </p:spPr>
      </p:pic>
      <p:pic>
        <p:nvPicPr>
          <p:cNvPr id="5" name="Picture 4" descr="IMG_0010.JPG"/>
          <p:cNvPicPr>
            <a:picLocks noChangeAspect="1"/>
          </p:cNvPicPr>
          <p:nvPr/>
        </p:nvPicPr>
        <p:blipFill rotWithShape="1">
          <a:blip r:embed="rId3">
            <a:extLst>
              <a:ext uri="{28A0092B-C50C-407E-A947-70E740481C1C}">
                <a14:useLocalDpi xmlns:a14="http://schemas.microsoft.com/office/drawing/2010/main" val="0"/>
              </a:ext>
            </a:extLst>
          </a:blip>
          <a:srcRect l="40463" t="25150" r="39306" b="56102"/>
          <a:stretch/>
        </p:blipFill>
        <p:spPr>
          <a:xfrm>
            <a:off x="5486400" y="1196486"/>
            <a:ext cx="3657600" cy="2542088"/>
          </a:xfrm>
          <a:prstGeom prst="rect">
            <a:avLst/>
          </a:prstGeom>
        </p:spPr>
      </p:pic>
      <p:cxnSp>
        <p:nvCxnSpPr>
          <p:cNvPr id="7" name="Straight Arrow Connector 6"/>
          <p:cNvCxnSpPr/>
          <p:nvPr/>
        </p:nvCxnSpPr>
        <p:spPr>
          <a:xfrm flipV="1">
            <a:off x="2774947" y="2273587"/>
            <a:ext cx="2947402" cy="18031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2927347" y="3198701"/>
            <a:ext cx="3233977" cy="12499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219648" y="6076819"/>
            <a:ext cx="3717709" cy="369332"/>
          </a:xfrm>
          <a:prstGeom prst="rect">
            <a:avLst/>
          </a:prstGeom>
          <a:noFill/>
        </p:spPr>
        <p:txBody>
          <a:bodyPr wrap="none" rtlCol="0">
            <a:spAutoFit/>
          </a:bodyPr>
          <a:lstStyle/>
          <a:p>
            <a:r>
              <a:rPr lang="en-US" dirty="0" smtClean="0"/>
              <a:t>CCD97, bonded, thinned, delta doped</a:t>
            </a:r>
            <a:endParaRPr lang="en-US" dirty="0"/>
          </a:p>
        </p:txBody>
      </p:sp>
      <p:cxnSp>
        <p:nvCxnSpPr>
          <p:cNvPr id="12" name="Straight Arrow Connector 11"/>
          <p:cNvCxnSpPr/>
          <p:nvPr/>
        </p:nvCxnSpPr>
        <p:spPr>
          <a:xfrm flipH="1" flipV="1">
            <a:off x="3142296" y="4448696"/>
            <a:ext cx="455877" cy="1628123"/>
          </a:xfrm>
          <a:prstGeom prst="straightConnector1">
            <a:avLst/>
          </a:prstGeom>
          <a:ln>
            <a:solidFill>
              <a:schemeClr val="accent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727537" y="3904297"/>
            <a:ext cx="1472954" cy="369332"/>
          </a:xfrm>
          <a:prstGeom prst="rect">
            <a:avLst/>
          </a:prstGeom>
          <a:noFill/>
        </p:spPr>
        <p:txBody>
          <a:bodyPr wrap="none" rtlCol="0">
            <a:spAutoFit/>
          </a:bodyPr>
          <a:lstStyle/>
          <a:p>
            <a:r>
              <a:rPr lang="en-US" dirty="0" smtClean="0">
                <a:solidFill>
                  <a:srgbClr val="0000FF"/>
                </a:solidFill>
              </a:rPr>
              <a:t>Shadow mask</a:t>
            </a:r>
            <a:endParaRPr lang="en-US" dirty="0">
              <a:solidFill>
                <a:srgbClr val="0000FF"/>
              </a:solidFill>
            </a:endParaRPr>
          </a:p>
        </p:txBody>
      </p:sp>
    </p:spTree>
    <p:extLst>
      <p:ext uri="{BB962C8B-B14F-4D97-AF65-F5344CB8AC3E}">
        <p14:creationId xmlns:p14="http://schemas.microsoft.com/office/powerpoint/2010/main" val="16790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Box 1"/>
          <p:cNvSpPr txBox="1">
            <a:spLocks noChangeArrowheads="1"/>
          </p:cNvSpPr>
          <p:nvPr/>
        </p:nvSpPr>
        <p:spPr bwMode="auto">
          <a:xfrm>
            <a:off x="-49466" y="1045608"/>
            <a:ext cx="9250889"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charset="0"/>
                <a:ea typeface="ＭＳ Ｐゴシック" charset="0"/>
                <a:cs typeface="ＭＳ Ｐゴシック" charset="0"/>
              </a:defRPr>
            </a:lvl1pPr>
            <a:lvl2pPr marL="742950" indent="-285750">
              <a:defRPr sz="1600">
                <a:solidFill>
                  <a:schemeClr val="tx1"/>
                </a:solidFill>
                <a:latin typeface="Times" charset="0"/>
                <a:ea typeface="ＭＳ Ｐゴシック" charset="0"/>
              </a:defRPr>
            </a:lvl2pPr>
            <a:lvl3pPr marL="1143000" indent="-228600">
              <a:defRPr sz="1600">
                <a:solidFill>
                  <a:schemeClr val="tx1"/>
                </a:solidFill>
                <a:latin typeface="Times" charset="0"/>
                <a:ea typeface="ＭＳ Ｐゴシック" charset="0"/>
              </a:defRPr>
            </a:lvl3pPr>
            <a:lvl4pPr marL="1600200" indent="-228600">
              <a:defRPr sz="1600">
                <a:solidFill>
                  <a:schemeClr val="tx1"/>
                </a:solidFill>
                <a:latin typeface="Times" charset="0"/>
                <a:ea typeface="ＭＳ Ｐゴシック" charset="0"/>
              </a:defRPr>
            </a:lvl4pPr>
            <a:lvl5pPr marL="2057400" indent="-228600">
              <a:defRPr sz="1600">
                <a:solidFill>
                  <a:schemeClr val="tx1"/>
                </a:solidFill>
                <a:latin typeface="Times" charset="0"/>
                <a:ea typeface="ＭＳ Ｐゴシック" charset="0"/>
              </a:defRPr>
            </a:lvl5pPr>
            <a:lvl6pPr marL="2514600" indent="-228600" eaLnBrk="0" fontAlgn="base" hangingPunct="0">
              <a:spcBef>
                <a:spcPct val="0"/>
              </a:spcBef>
              <a:spcAft>
                <a:spcPct val="0"/>
              </a:spcAft>
              <a:defRPr sz="1600">
                <a:solidFill>
                  <a:schemeClr val="tx1"/>
                </a:solidFill>
                <a:latin typeface="Times" charset="0"/>
                <a:ea typeface="ＭＳ Ｐゴシック" charset="0"/>
              </a:defRPr>
            </a:lvl6pPr>
            <a:lvl7pPr marL="2971800" indent="-228600" eaLnBrk="0" fontAlgn="base" hangingPunct="0">
              <a:spcBef>
                <a:spcPct val="0"/>
              </a:spcBef>
              <a:spcAft>
                <a:spcPct val="0"/>
              </a:spcAft>
              <a:defRPr sz="1600">
                <a:solidFill>
                  <a:schemeClr val="tx1"/>
                </a:solidFill>
                <a:latin typeface="Times" charset="0"/>
                <a:ea typeface="ＭＳ Ｐゴシック" charset="0"/>
              </a:defRPr>
            </a:lvl7pPr>
            <a:lvl8pPr marL="3429000" indent="-228600" eaLnBrk="0" fontAlgn="base" hangingPunct="0">
              <a:spcBef>
                <a:spcPct val="0"/>
              </a:spcBef>
              <a:spcAft>
                <a:spcPct val="0"/>
              </a:spcAft>
              <a:defRPr sz="1600">
                <a:solidFill>
                  <a:schemeClr val="tx1"/>
                </a:solidFill>
                <a:latin typeface="Times" charset="0"/>
                <a:ea typeface="ＭＳ Ｐゴシック" charset="0"/>
              </a:defRPr>
            </a:lvl8pPr>
            <a:lvl9pPr marL="3886200" indent="-228600" eaLnBrk="0" fontAlgn="base" hangingPunct="0">
              <a:spcBef>
                <a:spcPct val="0"/>
              </a:spcBef>
              <a:spcAft>
                <a:spcPct val="0"/>
              </a:spcAft>
              <a:defRPr sz="1600">
                <a:solidFill>
                  <a:schemeClr val="tx1"/>
                </a:solidFill>
                <a:latin typeface="Times" charset="0"/>
                <a:ea typeface="ＭＳ Ｐゴシック" charset="0"/>
              </a:defRPr>
            </a:lvl9pPr>
          </a:lstStyle>
          <a:p>
            <a:pPr>
              <a:defRPr/>
            </a:pPr>
            <a:r>
              <a:rPr lang="en-US" sz="2400" b="1" dirty="0" smtClean="0">
                <a:solidFill>
                  <a:srgbClr val="008000"/>
                </a:solidFill>
              </a:rPr>
              <a:t>High Performance UV/Vis/NIR Si Detectors with Atomic-scale surface/interface engineering</a:t>
            </a:r>
            <a:endParaRPr lang="en-US" sz="2400" dirty="0" smtClean="0"/>
          </a:p>
          <a:p>
            <a:pPr lvl="1">
              <a:defRPr/>
            </a:pPr>
            <a:r>
              <a:rPr lang="en-US" sz="2400" dirty="0" smtClean="0"/>
              <a:t>Delta doping plus ALD AR coatings</a:t>
            </a:r>
          </a:p>
          <a:p>
            <a:pPr lvl="1">
              <a:defRPr/>
            </a:pPr>
            <a:r>
              <a:rPr lang="en-US" sz="2400" dirty="0"/>
              <a:t>Enables </a:t>
            </a:r>
            <a:r>
              <a:rPr lang="en-US" sz="2400" i="1" dirty="0"/>
              <a:t>high efficiency, stable response, and reliable </a:t>
            </a:r>
            <a:r>
              <a:rPr lang="en-US" sz="2400" i="1" dirty="0" smtClean="0"/>
              <a:t>performance</a:t>
            </a:r>
            <a:endParaRPr lang="en-US" sz="2400" dirty="0" smtClean="0"/>
          </a:p>
          <a:p>
            <a:pPr>
              <a:defRPr/>
            </a:pPr>
            <a:r>
              <a:rPr lang="en-US" sz="2400" b="1" dirty="0" smtClean="0">
                <a:solidFill>
                  <a:srgbClr val="008000"/>
                </a:solidFill>
              </a:rPr>
              <a:t>Large-Scale Processing for High Throughput &amp; High Yield</a:t>
            </a:r>
            <a:endParaRPr lang="en-US" sz="2400" dirty="0" smtClean="0"/>
          </a:p>
          <a:p>
            <a:pPr marL="457200" lvl="1" indent="0">
              <a:defRPr/>
            </a:pPr>
            <a:r>
              <a:rPr lang="en-US" sz="2400" dirty="0" smtClean="0"/>
              <a:t>Wafer level processing (up to 8-inch wafers), batch processing</a:t>
            </a:r>
          </a:p>
          <a:p>
            <a:pPr marL="457200" lvl="1" indent="0">
              <a:defRPr/>
            </a:pPr>
            <a:r>
              <a:rPr lang="en-US" sz="2400" dirty="0" smtClean="0"/>
              <a:t>Wafer scale devices (taking up the entire 8-inch wafer area) </a:t>
            </a:r>
          </a:p>
          <a:p>
            <a:pPr>
              <a:defRPr/>
            </a:pPr>
            <a:r>
              <a:rPr lang="en-US" sz="2400" b="1" dirty="0" smtClean="0">
                <a:solidFill>
                  <a:srgbClr val="008000"/>
                </a:solidFill>
              </a:rPr>
              <a:t>Examples of Science Motivations and Device Solutions/Deliveries</a:t>
            </a:r>
            <a:endParaRPr lang="en-US" sz="2400" b="1" dirty="0">
              <a:solidFill>
                <a:srgbClr val="008000"/>
              </a:solidFill>
            </a:endParaRPr>
          </a:p>
          <a:p>
            <a:pPr marL="458788">
              <a:defRPr/>
            </a:pPr>
            <a:r>
              <a:rPr lang="en-US" sz="2400" dirty="0" smtClean="0"/>
              <a:t>FUV EMCCD (</a:t>
            </a:r>
            <a:r>
              <a:rPr lang="en-US" sz="2400" dirty="0" err="1" smtClean="0"/>
              <a:t>FIREBall</a:t>
            </a:r>
            <a:r>
              <a:rPr lang="en-US" sz="2400" dirty="0" smtClean="0"/>
              <a:t>)</a:t>
            </a:r>
          </a:p>
          <a:p>
            <a:pPr lvl="1">
              <a:defRPr/>
            </a:pPr>
            <a:r>
              <a:rPr lang="en-US" sz="2400" dirty="0" smtClean="0"/>
              <a:t>UV P-channel CCDs (CHESS)</a:t>
            </a:r>
          </a:p>
          <a:p>
            <a:pPr lvl="1">
              <a:defRPr/>
            </a:pPr>
            <a:r>
              <a:rPr lang="en-US" sz="2400" dirty="0" smtClean="0"/>
              <a:t>Broadband (</a:t>
            </a:r>
            <a:r>
              <a:rPr lang="en-US" sz="2400" dirty="0" err="1" smtClean="0"/>
              <a:t>WaSP</a:t>
            </a:r>
            <a:r>
              <a:rPr lang="en-US" sz="2400" dirty="0" smtClean="0"/>
              <a:t>)</a:t>
            </a:r>
          </a:p>
          <a:p>
            <a:pPr>
              <a:defRPr/>
            </a:pPr>
            <a:endParaRPr lang="en-US" sz="2400" b="1" dirty="0" smtClean="0">
              <a:solidFill>
                <a:srgbClr val="008000"/>
              </a:solidFill>
            </a:endParaRPr>
          </a:p>
          <a:p>
            <a:pPr>
              <a:defRPr/>
            </a:pPr>
            <a:r>
              <a:rPr lang="en-US" sz="2400" b="1" dirty="0" smtClean="0">
                <a:solidFill>
                  <a:srgbClr val="008000"/>
                </a:solidFill>
              </a:rPr>
              <a:t>Brief Note on work on Reflective Optical Coatings</a:t>
            </a:r>
            <a:endParaRPr lang="en-US" sz="2400" b="1" dirty="0">
              <a:solidFill>
                <a:srgbClr val="008000"/>
              </a:solidFill>
            </a:endParaRPr>
          </a:p>
        </p:txBody>
      </p:sp>
      <p:sp>
        <p:nvSpPr>
          <p:cNvPr id="18434" name="TextBox 2"/>
          <p:cNvSpPr txBox="1">
            <a:spLocks noChangeArrowheads="1"/>
          </p:cNvSpPr>
          <p:nvPr/>
        </p:nvSpPr>
        <p:spPr bwMode="auto">
          <a:xfrm>
            <a:off x="3873500" y="28575"/>
            <a:ext cx="1341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charset="0"/>
                <a:ea typeface="ＭＳ Ｐゴシック" charset="0"/>
                <a:cs typeface="ＭＳ Ｐゴシック" charset="0"/>
              </a:defRPr>
            </a:lvl1pPr>
            <a:lvl2pPr marL="742950" indent="-285750">
              <a:defRPr sz="1600">
                <a:solidFill>
                  <a:schemeClr val="tx1"/>
                </a:solidFill>
                <a:latin typeface="Times" charset="0"/>
                <a:ea typeface="ＭＳ Ｐゴシック" charset="0"/>
              </a:defRPr>
            </a:lvl2pPr>
            <a:lvl3pPr marL="1143000" indent="-228600">
              <a:defRPr sz="1600">
                <a:solidFill>
                  <a:schemeClr val="tx1"/>
                </a:solidFill>
                <a:latin typeface="Times" charset="0"/>
                <a:ea typeface="ＭＳ Ｐゴシック" charset="0"/>
              </a:defRPr>
            </a:lvl3pPr>
            <a:lvl4pPr marL="1600200" indent="-228600">
              <a:defRPr sz="1600">
                <a:solidFill>
                  <a:schemeClr val="tx1"/>
                </a:solidFill>
                <a:latin typeface="Times" charset="0"/>
                <a:ea typeface="ＭＳ Ｐゴシック" charset="0"/>
              </a:defRPr>
            </a:lvl4pPr>
            <a:lvl5pPr marL="2057400" indent="-228600">
              <a:defRPr sz="1600">
                <a:solidFill>
                  <a:schemeClr val="tx1"/>
                </a:solidFill>
                <a:latin typeface="Times" charset="0"/>
                <a:ea typeface="ＭＳ Ｐゴシック" charset="0"/>
              </a:defRPr>
            </a:lvl5pPr>
            <a:lvl6pPr marL="2514600" indent="-228600" eaLnBrk="0" fontAlgn="base" hangingPunct="0">
              <a:spcBef>
                <a:spcPct val="0"/>
              </a:spcBef>
              <a:spcAft>
                <a:spcPct val="0"/>
              </a:spcAft>
              <a:defRPr sz="1600">
                <a:solidFill>
                  <a:schemeClr val="tx1"/>
                </a:solidFill>
                <a:latin typeface="Times" charset="0"/>
                <a:ea typeface="ＭＳ Ｐゴシック" charset="0"/>
              </a:defRPr>
            </a:lvl6pPr>
            <a:lvl7pPr marL="2971800" indent="-228600" eaLnBrk="0" fontAlgn="base" hangingPunct="0">
              <a:spcBef>
                <a:spcPct val="0"/>
              </a:spcBef>
              <a:spcAft>
                <a:spcPct val="0"/>
              </a:spcAft>
              <a:defRPr sz="1600">
                <a:solidFill>
                  <a:schemeClr val="tx1"/>
                </a:solidFill>
                <a:latin typeface="Times" charset="0"/>
                <a:ea typeface="ＭＳ Ｐゴシック" charset="0"/>
              </a:defRPr>
            </a:lvl7pPr>
            <a:lvl8pPr marL="3429000" indent="-228600" eaLnBrk="0" fontAlgn="base" hangingPunct="0">
              <a:spcBef>
                <a:spcPct val="0"/>
              </a:spcBef>
              <a:spcAft>
                <a:spcPct val="0"/>
              </a:spcAft>
              <a:defRPr sz="1600">
                <a:solidFill>
                  <a:schemeClr val="tx1"/>
                </a:solidFill>
                <a:latin typeface="Times" charset="0"/>
                <a:ea typeface="ＭＳ Ｐゴシック" charset="0"/>
              </a:defRPr>
            </a:lvl8pPr>
            <a:lvl9pPr marL="3886200" indent="-228600" eaLnBrk="0" fontAlgn="base" hangingPunct="0">
              <a:spcBef>
                <a:spcPct val="0"/>
              </a:spcBef>
              <a:spcAft>
                <a:spcPct val="0"/>
              </a:spcAft>
              <a:defRPr sz="1600">
                <a:solidFill>
                  <a:schemeClr val="tx1"/>
                </a:solidFill>
                <a:latin typeface="Times" charset="0"/>
                <a:ea typeface="ＭＳ Ｐゴシック" charset="0"/>
              </a:defRPr>
            </a:lvl9pPr>
          </a:lstStyle>
          <a:p>
            <a:r>
              <a:rPr lang="en-US" sz="2800" b="1" dirty="0">
                <a:solidFill>
                  <a:srgbClr val="0000FF"/>
                </a:solidFill>
              </a:rPr>
              <a:t>Outline</a:t>
            </a:r>
          </a:p>
        </p:txBody>
      </p:sp>
      <p:sp>
        <p:nvSpPr>
          <p:cNvPr id="2" name="TextBox 1"/>
          <p:cNvSpPr txBox="1"/>
          <p:nvPr/>
        </p:nvSpPr>
        <p:spPr>
          <a:xfrm>
            <a:off x="0" y="6092427"/>
            <a:ext cx="9144000" cy="830997"/>
          </a:xfrm>
          <a:prstGeom prst="rect">
            <a:avLst/>
          </a:prstGeom>
          <a:noFill/>
        </p:spPr>
        <p:txBody>
          <a:bodyPr wrap="square" rtlCol="0">
            <a:spAutoFit/>
          </a:bodyPr>
          <a:lstStyle/>
          <a:p>
            <a:r>
              <a:rPr lang="en-US" sz="2400" i="1" dirty="0" smtClean="0">
                <a:solidFill>
                  <a:srgbClr val="0000FF"/>
                </a:solidFill>
              </a:rPr>
              <a:t>See Poster by Hoenk et al, </a:t>
            </a:r>
            <a:r>
              <a:rPr lang="en-US" sz="2400" i="1" dirty="0" err="1" smtClean="0">
                <a:solidFill>
                  <a:srgbClr val="0000FF"/>
                </a:solidFill>
              </a:rPr>
              <a:t>Superlattice</a:t>
            </a:r>
            <a:r>
              <a:rPr lang="en-US" sz="2400" i="1" dirty="0" smtClean="0">
                <a:solidFill>
                  <a:srgbClr val="0000FF"/>
                </a:solidFill>
              </a:rPr>
              <a:t>-doped detectors</a:t>
            </a:r>
          </a:p>
          <a:p>
            <a:endParaRPr lang="en-US" sz="2400" i="1" dirty="0"/>
          </a:p>
        </p:txBody>
      </p:sp>
    </p:spTree>
    <p:extLst>
      <p:ext uri="{BB962C8B-B14F-4D97-AF65-F5344CB8AC3E}">
        <p14:creationId xmlns:p14="http://schemas.microsoft.com/office/powerpoint/2010/main" val="2699150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486"/>
            <a:ext cx="8229600" cy="1143000"/>
          </a:xfrm>
        </p:spPr>
        <p:txBody>
          <a:bodyPr/>
          <a:lstStyle/>
          <a:p>
            <a:r>
              <a:rPr lang="en-US" b="1" dirty="0" smtClean="0">
                <a:solidFill>
                  <a:srgbClr val="0000FF"/>
                </a:solidFill>
              </a:rPr>
              <a:t>AR coatings, using CCD97</a:t>
            </a:r>
            <a:endParaRPr lang="en-US" b="1" dirty="0">
              <a:solidFill>
                <a:srgbClr val="0000FF"/>
              </a:solidFill>
            </a:endParaRPr>
          </a:p>
        </p:txBody>
      </p:sp>
      <p:pic>
        <p:nvPicPr>
          <p:cNvPr id="3" name="Picture 2" descr="IMG_002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2173" y="1497772"/>
            <a:ext cx="6400800" cy="4800600"/>
          </a:xfrm>
          <a:prstGeom prst="rect">
            <a:avLst/>
          </a:prstGeom>
        </p:spPr>
      </p:pic>
    </p:spTree>
    <p:extLst>
      <p:ext uri="{BB962C8B-B14F-4D97-AF65-F5344CB8AC3E}">
        <p14:creationId xmlns:p14="http://schemas.microsoft.com/office/powerpoint/2010/main" val="128520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77826" name="Text Box 2"/>
          <p:cNvSpPr txBox="1">
            <a:spLocks noChangeArrowheads="1"/>
          </p:cNvSpPr>
          <p:nvPr/>
        </p:nvSpPr>
        <p:spPr bwMode="auto">
          <a:xfrm>
            <a:off x="1182461" y="-149360"/>
            <a:ext cx="705012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2400" b="1" dirty="0" smtClean="0">
                <a:solidFill>
                  <a:srgbClr val="2106CC"/>
                </a:solidFill>
                <a:latin typeface="Times New Roman" charset="0"/>
                <a:ea typeface="ＭＳ Ｐゴシック"/>
                <a:cs typeface="ＭＳ Ｐゴシック"/>
              </a:rPr>
              <a:t>Human-Eye-inspired curved arrays</a:t>
            </a:r>
          </a:p>
          <a:p>
            <a:pPr algn="ctr"/>
            <a:r>
              <a:rPr lang="en-US" sz="2400" b="1" dirty="0" smtClean="0">
                <a:solidFill>
                  <a:srgbClr val="2106CC"/>
                </a:solidFill>
                <a:latin typeface="Times New Roman" charset="0"/>
                <a:ea typeface="ＭＳ Ｐゴシック"/>
                <a:cs typeface="ＭＳ Ｐゴシック"/>
              </a:rPr>
              <a:t>Enabling the very compact &amp; the very large cameras</a:t>
            </a:r>
            <a:endParaRPr lang="en-US" sz="2400" b="1" dirty="0">
              <a:solidFill>
                <a:srgbClr val="2106CC"/>
              </a:solidFill>
              <a:latin typeface="CommercialPi BT" charset="0"/>
              <a:ea typeface="ＭＳ Ｐゴシック"/>
              <a:cs typeface="ＭＳ Ｐゴシック"/>
            </a:endParaRPr>
          </a:p>
        </p:txBody>
      </p:sp>
      <p:grpSp>
        <p:nvGrpSpPr>
          <p:cNvPr id="77896" name="Group 72"/>
          <p:cNvGrpSpPr>
            <a:grpSpLocks/>
          </p:cNvGrpSpPr>
          <p:nvPr/>
        </p:nvGrpSpPr>
        <p:grpSpPr bwMode="auto">
          <a:xfrm>
            <a:off x="3239913" y="2712257"/>
            <a:ext cx="2743349" cy="2970372"/>
            <a:chOff x="2541" y="720"/>
            <a:chExt cx="3062" cy="2880"/>
          </a:xfrm>
        </p:grpSpPr>
        <p:sp>
          <p:nvSpPr>
            <p:cNvPr id="77897" name="Freeform 73"/>
            <p:cNvSpPr>
              <a:spLocks/>
            </p:cNvSpPr>
            <p:nvPr/>
          </p:nvSpPr>
          <p:spPr bwMode="auto">
            <a:xfrm>
              <a:off x="3558" y="720"/>
              <a:ext cx="1824" cy="816"/>
            </a:xfrm>
            <a:custGeom>
              <a:avLst/>
              <a:gdLst>
                <a:gd name="T0" fmla="*/ 0 w 1824"/>
                <a:gd name="T1" fmla="*/ 0 h 816"/>
                <a:gd name="T2" fmla="*/ 498 w 1824"/>
                <a:gd name="T3" fmla="*/ 42 h 816"/>
                <a:gd name="T4" fmla="*/ 1032 w 1824"/>
                <a:gd name="T5" fmla="*/ 189 h 816"/>
                <a:gd name="T6" fmla="*/ 1419 w 1824"/>
                <a:gd name="T7" fmla="*/ 402 h 816"/>
                <a:gd name="T8" fmla="*/ 1674 w 1824"/>
                <a:gd name="T9" fmla="*/ 642 h 816"/>
                <a:gd name="T10" fmla="*/ 1824 w 1824"/>
                <a:gd name="T11" fmla="*/ 816 h 816"/>
              </a:gdLst>
              <a:ahLst/>
              <a:cxnLst>
                <a:cxn ang="0">
                  <a:pos x="T0" y="T1"/>
                </a:cxn>
                <a:cxn ang="0">
                  <a:pos x="T2" y="T3"/>
                </a:cxn>
                <a:cxn ang="0">
                  <a:pos x="T4" y="T5"/>
                </a:cxn>
                <a:cxn ang="0">
                  <a:pos x="T6" y="T7"/>
                </a:cxn>
                <a:cxn ang="0">
                  <a:pos x="T8" y="T9"/>
                </a:cxn>
                <a:cxn ang="0">
                  <a:pos x="T10" y="T11"/>
                </a:cxn>
              </a:cxnLst>
              <a:rect l="0" t="0" r="r" b="b"/>
              <a:pathLst>
                <a:path w="1824" h="816">
                  <a:moveTo>
                    <a:pt x="0" y="0"/>
                  </a:moveTo>
                  <a:cubicBezTo>
                    <a:pt x="83" y="7"/>
                    <a:pt x="326" y="11"/>
                    <a:pt x="498" y="42"/>
                  </a:cubicBezTo>
                  <a:cubicBezTo>
                    <a:pt x="670" y="73"/>
                    <a:pt x="879" y="129"/>
                    <a:pt x="1032" y="189"/>
                  </a:cubicBezTo>
                  <a:cubicBezTo>
                    <a:pt x="1185" y="249"/>
                    <a:pt x="1312" y="326"/>
                    <a:pt x="1419" y="402"/>
                  </a:cubicBezTo>
                  <a:cubicBezTo>
                    <a:pt x="1526" y="478"/>
                    <a:pt x="1606" y="573"/>
                    <a:pt x="1674" y="642"/>
                  </a:cubicBezTo>
                  <a:cubicBezTo>
                    <a:pt x="1742" y="711"/>
                    <a:pt x="1793" y="780"/>
                    <a:pt x="1824" y="816"/>
                  </a:cubicBezTo>
                </a:path>
              </a:pathLst>
            </a:custGeom>
            <a:noFill/>
            <a:ln w="76200" cmpd="sng">
              <a:solidFill>
                <a:srgbClr val="206B92"/>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898" name="Freeform 74"/>
            <p:cNvSpPr>
              <a:spLocks/>
            </p:cNvSpPr>
            <p:nvPr/>
          </p:nvSpPr>
          <p:spPr bwMode="auto">
            <a:xfrm>
              <a:off x="5337" y="1530"/>
              <a:ext cx="266" cy="1863"/>
            </a:xfrm>
            <a:custGeom>
              <a:avLst/>
              <a:gdLst>
                <a:gd name="T0" fmla="*/ 48 w 266"/>
                <a:gd name="T1" fmla="*/ 0 h 1863"/>
                <a:gd name="T2" fmla="*/ 165 w 266"/>
                <a:gd name="T3" fmla="*/ 285 h 1863"/>
                <a:gd name="T4" fmla="*/ 258 w 266"/>
                <a:gd name="T5" fmla="*/ 783 h 1863"/>
                <a:gd name="T6" fmla="*/ 213 w 266"/>
                <a:gd name="T7" fmla="*/ 1311 h 1863"/>
                <a:gd name="T8" fmla="*/ 0 w 266"/>
                <a:gd name="T9" fmla="*/ 1863 h 1863"/>
              </a:gdLst>
              <a:ahLst/>
              <a:cxnLst>
                <a:cxn ang="0">
                  <a:pos x="T0" y="T1"/>
                </a:cxn>
                <a:cxn ang="0">
                  <a:pos x="T2" y="T3"/>
                </a:cxn>
                <a:cxn ang="0">
                  <a:pos x="T4" y="T5"/>
                </a:cxn>
                <a:cxn ang="0">
                  <a:pos x="T6" y="T7"/>
                </a:cxn>
                <a:cxn ang="0">
                  <a:pos x="T8" y="T9"/>
                </a:cxn>
              </a:cxnLst>
              <a:rect l="0" t="0" r="r" b="b"/>
              <a:pathLst>
                <a:path w="266" h="1863">
                  <a:moveTo>
                    <a:pt x="48" y="0"/>
                  </a:moveTo>
                  <a:cubicBezTo>
                    <a:pt x="67" y="47"/>
                    <a:pt x="130" y="155"/>
                    <a:pt x="165" y="285"/>
                  </a:cubicBezTo>
                  <a:cubicBezTo>
                    <a:pt x="200" y="415"/>
                    <a:pt x="250" y="612"/>
                    <a:pt x="258" y="783"/>
                  </a:cubicBezTo>
                  <a:cubicBezTo>
                    <a:pt x="266" y="954"/>
                    <a:pt x="256" y="1131"/>
                    <a:pt x="213" y="1311"/>
                  </a:cubicBezTo>
                  <a:cubicBezTo>
                    <a:pt x="170" y="1491"/>
                    <a:pt x="44" y="1748"/>
                    <a:pt x="0" y="1863"/>
                  </a:cubicBezTo>
                </a:path>
              </a:pathLst>
            </a:custGeom>
            <a:noFill/>
            <a:ln w="76200" cmpd="sng">
              <a:solidFill>
                <a:srgbClr val="206B92"/>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899" name="Freeform 75"/>
            <p:cNvSpPr>
              <a:spLocks/>
            </p:cNvSpPr>
            <p:nvPr/>
          </p:nvSpPr>
          <p:spPr bwMode="auto">
            <a:xfrm>
              <a:off x="5295" y="3342"/>
              <a:ext cx="57" cy="66"/>
            </a:xfrm>
            <a:custGeom>
              <a:avLst/>
              <a:gdLst>
                <a:gd name="T0" fmla="*/ 57 w 57"/>
                <a:gd name="T1" fmla="*/ 66 h 66"/>
                <a:gd name="T2" fmla="*/ 0 w 57"/>
                <a:gd name="T3" fmla="*/ 0 h 66"/>
              </a:gdLst>
              <a:ahLst/>
              <a:cxnLst>
                <a:cxn ang="0">
                  <a:pos x="T0" y="T1"/>
                </a:cxn>
                <a:cxn ang="0">
                  <a:pos x="T2" y="T3"/>
                </a:cxn>
              </a:cxnLst>
              <a:rect l="0" t="0" r="r" b="b"/>
              <a:pathLst>
                <a:path w="57" h="66">
                  <a:moveTo>
                    <a:pt x="57" y="66"/>
                  </a:moveTo>
                  <a:lnTo>
                    <a:pt x="0" y="0"/>
                  </a:lnTo>
                </a:path>
              </a:pathLst>
            </a:custGeom>
            <a:noFill/>
            <a:ln w="76200" cmpd="sng">
              <a:solidFill>
                <a:srgbClr val="206B92"/>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00" name="Freeform 76"/>
            <p:cNvSpPr>
              <a:spLocks/>
            </p:cNvSpPr>
            <p:nvPr/>
          </p:nvSpPr>
          <p:spPr bwMode="auto">
            <a:xfrm>
              <a:off x="3573" y="723"/>
              <a:ext cx="24" cy="48"/>
            </a:xfrm>
            <a:custGeom>
              <a:avLst/>
              <a:gdLst>
                <a:gd name="T0" fmla="*/ 24 w 24"/>
                <a:gd name="T1" fmla="*/ 48 h 48"/>
                <a:gd name="T2" fmla="*/ 0 w 24"/>
                <a:gd name="T3" fmla="*/ 0 h 48"/>
              </a:gdLst>
              <a:ahLst/>
              <a:cxnLst>
                <a:cxn ang="0">
                  <a:pos x="T0" y="T1"/>
                </a:cxn>
                <a:cxn ang="0">
                  <a:pos x="T2" y="T3"/>
                </a:cxn>
              </a:cxnLst>
              <a:rect l="0" t="0" r="r" b="b"/>
              <a:pathLst>
                <a:path w="24" h="48">
                  <a:moveTo>
                    <a:pt x="24" y="48"/>
                  </a:moveTo>
                  <a:lnTo>
                    <a:pt x="0" y="0"/>
                  </a:lnTo>
                </a:path>
              </a:pathLst>
            </a:custGeom>
            <a:noFill/>
            <a:ln w="76200" cmpd="sng">
              <a:solidFill>
                <a:srgbClr val="206B92"/>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grpSp>
          <p:nvGrpSpPr>
            <p:cNvPr id="77901" name="Group 77"/>
            <p:cNvGrpSpPr>
              <a:grpSpLocks/>
            </p:cNvGrpSpPr>
            <p:nvPr/>
          </p:nvGrpSpPr>
          <p:grpSpPr bwMode="auto">
            <a:xfrm>
              <a:off x="3504" y="768"/>
              <a:ext cx="2028" cy="2595"/>
              <a:chOff x="480" y="720"/>
              <a:chExt cx="2028" cy="2595"/>
            </a:xfrm>
          </p:grpSpPr>
          <p:sp>
            <p:nvSpPr>
              <p:cNvPr id="77902" name="Freeform 78"/>
              <p:cNvSpPr>
                <a:spLocks/>
              </p:cNvSpPr>
              <p:nvPr/>
            </p:nvSpPr>
            <p:spPr bwMode="auto">
              <a:xfrm>
                <a:off x="2166" y="1536"/>
                <a:ext cx="144" cy="81"/>
              </a:xfrm>
              <a:custGeom>
                <a:avLst/>
                <a:gdLst>
                  <a:gd name="T0" fmla="*/ 0 w 144"/>
                  <a:gd name="T1" fmla="*/ 81 h 81"/>
                  <a:gd name="T2" fmla="*/ 144 w 144"/>
                  <a:gd name="T3" fmla="*/ 0 h 81"/>
                </a:gdLst>
                <a:ahLst/>
                <a:cxnLst>
                  <a:cxn ang="0">
                    <a:pos x="T0" y="T1"/>
                  </a:cxn>
                  <a:cxn ang="0">
                    <a:pos x="T2" y="T3"/>
                  </a:cxn>
                </a:cxnLst>
                <a:rect l="0" t="0" r="r" b="b"/>
                <a:pathLst>
                  <a:path w="144" h="81">
                    <a:moveTo>
                      <a:pt x="0" y="81"/>
                    </a:moveTo>
                    <a:lnTo>
                      <a:pt x="144"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03" name="Freeform 79"/>
              <p:cNvSpPr>
                <a:spLocks/>
              </p:cNvSpPr>
              <p:nvPr/>
            </p:nvSpPr>
            <p:spPr bwMode="auto">
              <a:xfrm>
                <a:off x="1926" y="2400"/>
                <a:ext cx="384" cy="384"/>
              </a:xfrm>
              <a:custGeom>
                <a:avLst/>
                <a:gdLst>
                  <a:gd name="T0" fmla="*/ 0 w 384"/>
                  <a:gd name="T1" fmla="*/ 0 h 384"/>
                  <a:gd name="T2" fmla="*/ 204 w 384"/>
                  <a:gd name="T3" fmla="*/ 186 h 384"/>
                  <a:gd name="T4" fmla="*/ 384 w 384"/>
                  <a:gd name="T5" fmla="*/ 384 h 384"/>
                </a:gdLst>
                <a:ahLst/>
                <a:cxnLst>
                  <a:cxn ang="0">
                    <a:pos x="T0" y="T1"/>
                  </a:cxn>
                  <a:cxn ang="0">
                    <a:pos x="T2" y="T3"/>
                  </a:cxn>
                  <a:cxn ang="0">
                    <a:pos x="T4" y="T5"/>
                  </a:cxn>
                </a:cxnLst>
                <a:rect l="0" t="0" r="r" b="b"/>
                <a:pathLst>
                  <a:path w="384" h="384">
                    <a:moveTo>
                      <a:pt x="0" y="0"/>
                    </a:moveTo>
                    <a:cubicBezTo>
                      <a:pt x="34" y="31"/>
                      <a:pt x="140" y="122"/>
                      <a:pt x="204" y="186"/>
                    </a:cubicBezTo>
                    <a:cubicBezTo>
                      <a:pt x="268" y="250"/>
                      <a:pt x="347" y="343"/>
                      <a:pt x="384" y="384"/>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04" name="Freeform 80"/>
              <p:cNvSpPr>
                <a:spLocks/>
              </p:cNvSpPr>
              <p:nvPr/>
            </p:nvSpPr>
            <p:spPr bwMode="auto">
              <a:xfrm>
                <a:off x="1734" y="2928"/>
                <a:ext cx="384" cy="384"/>
              </a:xfrm>
              <a:custGeom>
                <a:avLst/>
                <a:gdLst>
                  <a:gd name="T0" fmla="*/ 0 w 384"/>
                  <a:gd name="T1" fmla="*/ 0 h 384"/>
                  <a:gd name="T2" fmla="*/ 195 w 384"/>
                  <a:gd name="T3" fmla="*/ 177 h 384"/>
                  <a:gd name="T4" fmla="*/ 384 w 384"/>
                  <a:gd name="T5" fmla="*/ 384 h 384"/>
                </a:gdLst>
                <a:ahLst/>
                <a:cxnLst>
                  <a:cxn ang="0">
                    <a:pos x="T0" y="T1"/>
                  </a:cxn>
                  <a:cxn ang="0">
                    <a:pos x="T2" y="T3"/>
                  </a:cxn>
                  <a:cxn ang="0">
                    <a:pos x="T4" y="T5"/>
                  </a:cxn>
                </a:cxnLst>
                <a:rect l="0" t="0" r="r" b="b"/>
                <a:pathLst>
                  <a:path w="384" h="384">
                    <a:moveTo>
                      <a:pt x="0" y="0"/>
                    </a:moveTo>
                    <a:cubicBezTo>
                      <a:pt x="32" y="29"/>
                      <a:pt x="131" y="113"/>
                      <a:pt x="195" y="177"/>
                    </a:cubicBezTo>
                    <a:cubicBezTo>
                      <a:pt x="259" y="241"/>
                      <a:pt x="345" y="341"/>
                      <a:pt x="384" y="384"/>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05" name="Freeform 81"/>
              <p:cNvSpPr>
                <a:spLocks/>
              </p:cNvSpPr>
              <p:nvPr/>
            </p:nvSpPr>
            <p:spPr bwMode="auto">
              <a:xfrm>
                <a:off x="2118" y="2781"/>
                <a:ext cx="204" cy="531"/>
              </a:xfrm>
              <a:custGeom>
                <a:avLst/>
                <a:gdLst>
                  <a:gd name="T0" fmla="*/ 204 w 204"/>
                  <a:gd name="T1" fmla="*/ 0 h 531"/>
                  <a:gd name="T2" fmla="*/ 120 w 204"/>
                  <a:gd name="T3" fmla="*/ 267 h 531"/>
                  <a:gd name="T4" fmla="*/ 0 w 204"/>
                  <a:gd name="T5" fmla="*/ 531 h 531"/>
                </a:gdLst>
                <a:ahLst/>
                <a:cxnLst>
                  <a:cxn ang="0">
                    <a:pos x="T0" y="T1"/>
                  </a:cxn>
                  <a:cxn ang="0">
                    <a:pos x="T2" y="T3"/>
                  </a:cxn>
                  <a:cxn ang="0">
                    <a:pos x="T4" y="T5"/>
                  </a:cxn>
                </a:cxnLst>
                <a:rect l="0" t="0" r="r" b="b"/>
                <a:pathLst>
                  <a:path w="204" h="531">
                    <a:moveTo>
                      <a:pt x="204" y="0"/>
                    </a:moveTo>
                    <a:cubicBezTo>
                      <a:pt x="190" y="44"/>
                      <a:pt x="154" y="179"/>
                      <a:pt x="120" y="267"/>
                    </a:cubicBezTo>
                    <a:cubicBezTo>
                      <a:pt x="86" y="355"/>
                      <a:pt x="25" y="476"/>
                      <a:pt x="0" y="531"/>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06" name="Freeform 82"/>
              <p:cNvSpPr>
                <a:spLocks/>
              </p:cNvSpPr>
              <p:nvPr/>
            </p:nvSpPr>
            <p:spPr bwMode="auto">
              <a:xfrm>
                <a:off x="1734" y="2400"/>
                <a:ext cx="192" cy="528"/>
              </a:xfrm>
              <a:custGeom>
                <a:avLst/>
                <a:gdLst>
                  <a:gd name="T0" fmla="*/ 192 w 192"/>
                  <a:gd name="T1" fmla="*/ 0 h 528"/>
                  <a:gd name="T2" fmla="*/ 111 w 192"/>
                  <a:gd name="T3" fmla="*/ 276 h 528"/>
                  <a:gd name="T4" fmla="*/ 0 w 192"/>
                  <a:gd name="T5" fmla="*/ 528 h 528"/>
                </a:gdLst>
                <a:ahLst/>
                <a:cxnLst>
                  <a:cxn ang="0">
                    <a:pos x="T0" y="T1"/>
                  </a:cxn>
                  <a:cxn ang="0">
                    <a:pos x="T2" y="T3"/>
                  </a:cxn>
                  <a:cxn ang="0">
                    <a:pos x="T4" y="T5"/>
                  </a:cxn>
                </a:cxnLst>
                <a:rect l="0" t="0" r="r" b="b"/>
                <a:pathLst>
                  <a:path w="192" h="528">
                    <a:moveTo>
                      <a:pt x="192" y="0"/>
                    </a:moveTo>
                    <a:cubicBezTo>
                      <a:pt x="179" y="46"/>
                      <a:pt x="143" y="188"/>
                      <a:pt x="111" y="276"/>
                    </a:cubicBezTo>
                    <a:cubicBezTo>
                      <a:pt x="79" y="364"/>
                      <a:pt x="23" y="476"/>
                      <a:pt x="0" y="528"/>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07" name="Freeform 83"/>
              <p:cNvSpPr>
                <a:spLocks/>
              </p:cNvSpPr>
              <p:nvPr/>
            </p:nvSpPr>
            <p:spPr bwMode="auto">
              <a:xfrm>
                <a:off x="1158" y="2640"/>
                <a:ext cx="522" cy="255"/>
              </a:xfrm>
              <a:custGeom>
                <a:avLst/>
                <a:gdLst>
                  <a:gd name="T0" fmla="*/ 0 w 522"/>
                  <a:gd name="T1" fmla="*/ 0 h 255"/>
                  <a:gd name="T2" fmla="*/ 252 w 522"/>
                  <a:gd name="T3" fmla="*/ 96 h 255"/>
                  <a:gd name="T4" fmla="*/ 522 w 522"/>
                  <a:gd name="T5" fmla="*/ 255 h 255"/>
                </a:gdLst>
                <a:ahLst/>
                <a:cxnLst>
                  <a:cxn ang="0">
                    <a:pos x="T0" y="T1"/>
                  </a:cxn>
                  <a:cxn ang="0">
                    <a:pos x="T2" y="T3"/>
                  </a:cxn>
                  <a:cxn ang="0">
                    <a:pos x="T4" y="T5"/>
                  </a:cxn>
                </a:cxnLst>
                <a:rect l="0" t="0" r="r" b="b"/>
                <a:pathLst>
                  <a:path w="522" h="255">
                    <a:moveTo>
                      <a:pt x="0" y="0"/>
                    </a:moveTo>
                    <a:cubicBezTo>
                      <a:pt x="42" y="16"/>
                      <a:pt x="165" y="54"/>
                      <a:pt x="252" y="96"/>
                    </a:cubicBezTo>
                    <a:cubicBezTo>
                      <a:pt x="339" y="138"/>
                      <a:pt x="466" y="222"/>
                      <a:pt x="522" y="255"/>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08" name="Freeform 84"/>
              <p:cNvSpPr>
                <a:spLocks/>
              </p:cNvSpPr>
              <p:nvPr/>
            </p:nvSpPr>
            <p:spPr bwMode="auto">
              <a:xfrm>
                <a:off x="1680" y="2364"/>
                <a:ext cx="198" cy="528"/>
              </a:xfrm>
              <a:custGeom>
                <a:avLst/>
                <a:gdLst>
                  <a:gd name="T0" fmla="*/ 198 w 198"/>
                  <a:gd name="T1" fmla="*/ 0 h 528"/>
                  <a:gd name="T2" fmla="*/ 105 w 198"/>
                  <a:gd name="T3" fmla="*/ 267 h 528"/>
                  <a:gd name="T4" fmla="*/ 0 w 198"/>
                  <a:gd name="T5" fmla="*/ 528 h 528"/>
                </a:gdLst>
                <a:ahLst/>
                <a:cxnLst>
                  <a:cxn ang="0">
                    <a:pos x="T0" y="T1"/>
                  </a:cxn>
                  <a:cxn ang="0">
                    <a:pos x="T2" y="T3"/>
                  </a:cxn>
                  <a:cxn ang="0">
                    <a:pos x="T4" y="T5"/>
                  </a:cxn>
                </a:cxnLst>
                <a:rect l="0" t="0" r="r" b="b"/>
                <a:pathLst>
                  <a:path w="198" h="528">
                    <a:moveTo>
                      <a:pt x="198" y="0"/>
                    </a:moveTo>
                    <a:cubicBezTo>
                      <a:pt x="183" y="44"/>
                      <a:pt x="138" y="179"/>
                      <a:pt x="105" y="267"/>
                    </a:cubicBezTo>
                    <a:cubicBezTo>
                      <a:pt x="72" y="355"/>
                      <a:pt x="22" y="474"/>
                      <a:pt x="0" y="528"/>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09" name="Freeform 85"/>
              <p:cNvSpPr>
                <a:spLocks/>
              </p:cNvSpPr>
              <p:nvPr/>
            </p:nvSpPr>
            <p:spPr bwMode="auto">
              <a:xfrm>
                <a:off x="1161" y="2112"/>
                <a:ext cx="192" cy="519"/>
              </a:xfrm>
              <a:custGeom>
                <a:avLst/>
                <a:gdLst>
                  <a:gd name="T0" fmla="*/ 192 w 192"/>
                  <a:gd name="T1" fmla="*/ 0 h 519"/>
                  <a:gd name="T2" fmla="*/ 111 w 192"/>
                  <a:gd name="T3" fmla="*/ 231 h 519"/>
                  <a:gd name="T4" fmla="*/ 0 w 192"/>
                  <a:gd name="T5" fmla="*/ 519 h 519"/>
                </a:gdLst>
                <a:ahLst/>
                <a:cxnLst>
                  <a:cxn ang="0">
                    <a:pos x="T0" y="T1"/>
                  </a:cxn>
                  <a:cxn ang="0">
                    <a:pos x="T2" y="T3"/>
                  </a:cxn>
                  <a:cxn ang="0">
                    <a:pos x="T4" y="T5"/>
                  </a:cxn>
                </a:cxnLst>
                <a:rect l="0" t="0" r="r" b="b"/>
                <a:pathLst>
                  <a:path w="192" h="519">
                    <a:moveTo>
                      <a:pt x="192" y="0"/>
                    </a:moveTo>
                    <a:cubicBezTo>
                      <a:pt x="178" y="38"/>
                      <a:pt x="143" y="145"/>
                      <a:pt x="111" y="231"/>
                    </a:cubicBezTo>
                    <a:cubicBezTo>
                      <a:pt x="79" y="317"/>
                      <a:pt x="23" y="459"/>
                      <a:pt x="0" y="519"/>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10" name="Freeform 86"/>
              <p:cNvSpPr>
                <a:spLocks/>
              </p:cNvSpPr>
              <p:nvPr/>
            </p:nvSpPr>
            <p:spPr bwMode="auto">
              <a:xfrm>
                <a:off x="1350" y="2112"/>
                <a:ext cx="531" cy="255"/>
              </a:xfrm>
              <a:custGeom>
                <a:avLst/>
                <a:gdLst>
                  <a:gd name="T0" fmla="*/ 0 w 531"/>
                  <a:gd name="T1" fmla="*/ 0 h 255"/>
                  <a:gd name="T2" fmla="*/ 252 w 531"/>
                  <a:gd name="T3" fmla="*/ 96 h 255"/>
                  <a:gd name="T4" fmla="*/ 531 w 531"/>
                  <a:gd name="T5" fmla="*/ 255 h 255"/>
                </a:gdLst>
                <a:ahLst/>
                <a:cxnLst>
                  <a:cxn ang="0">
                    <a:pos x="T0" y="T1"/>
                  </a:cxn>
                  <a:cxn ang="0">
                    <a:pos x="T2" y="T3"/>
                  </a:cxn>
                  <a:cxn ang="0">
                    <a:pos x="T4" y="T5"/>
                  </a:cxn>
                </a:cxnLst>
                <a:rect l="0" t="0" r="r" b="b"/>
                <a:pathLst>
                  <a:path w="531" h="255">
                    <a:moveTo>
                      <a:pt x="0" y="0"/>
                    </a:moveTo>
                    <a:cubicBezTo>
                      <a:pt x="42" y="16"/>
                      <a:pt x="164" y="54"/>
                      <a:pt x="252" y="96"/>
                    </a:cubicBezTo>
                    <a:cubicBezTo>
                      <a:pt x="340" y="138"/>
                      <a:pt x="473" y="222"/>
                      <a:pt x="531" y="255"/>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11" name="Freeform 87"/>
              <p:cNvSpPr>
                <a:spLocks/>
              </p:cNvSpPr>
              <p:nvPr/>
            </p:nvSpPr>
            <p:spPr bwMode="auto">
              <a:xfrm>
                <a:off x="483" y="2520"/>
                <a:ext cx="621" cy="87"/>
              </a:xfrm>
              <a:custGeom>
                <a:avLst/>
                <a:gdLst>
                  <a:gd name="T0" fmla="*/ 0 w 621"/>
                  <a:gd name="T1" fmla="*/ 0 h 87"/>
                  <a:gd name="T2" fmla="*/ 288 w 621"/>
                  <a:gd name="T3" fmla="*/ 30 h 87"/>
                  <a:gd name="T4" fmla="*/ 621 w 621"/>
                  <a:gd name="T5" fmla="*/ 87 h 87"/>
                </a:gdLst>
                <a:ahLst/>
                <a:cxnLst>
                  <a:cxn ang="0">
                    <a:pos x="T0" y="T1"/>
                  </a:cxn>
                  <a:cxn ang="0">
                    <a:pos x="T2" y="T3"/>
                  </a:cxn>
                  <a:cxn ang="0">
                    <a:pos x="T4" y="T5"/>
                  </a:cxn>
                </a:cxnLst>
                <a:rect l="0" t="0" r="r" b="b"/>
                <a:pathLst>
                  <a:path w="621" h="87">
                    <a:moveTo>
                      <a:pt x="0" y="0"/>
                    </a:moveTo>
                    <a:cubicBezTo>
                      <a:pt x="48" y="4"/>
                      <a:pt x="185" y="16"/>
                      <a:pt x="288" y="30"/>
                    </a:cubicBezTo>
                    <a:cubicBezTo>
                      <a:pt x="391" y="44"/>
                      <a:pt x="552" y="75"/>
                      <a:pt x="621" y="87"/>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12" name="Freeform 88"/>
              <p:cNvSpPr>
                <a:spLocks/>
              </p:cNvSpPr>
              <p:nvPr/>
            </p:nvSpPr>
            <p:spPr bwMode="auto">
              <a:xfrm>
                <a:off x="1098" y="2088"/>
                <a:ext cx="189" cy="525"/>
              </a:xfrm>
              <a:custGeom>
                <a:avLst/>
                <a:gdLst>
                  <a:gd name="T0" fmla="*/ 189 w 189"/>
                  <a:gd name="T1" fmla="*/ 0 h 525"/>
                  <a:gd name="T2" fmla="*/ 117 w 189"/>
                  <a:gd name="T3" fmla="*/ 243 h 525"/>
                  <a:gd name="T4" fmla="*/ 0 w 189"/>
                  <a:gd name="T5" fmla="*/ 525 h 525"/>
                </a:gdLst>
                <a:ahLst/>
                <a:cxnLst>
                  <a:cxn ang="0">
                    <a:pos x="T0" y="T1"/>
                  </a:cxn>
                  <a:cxn ang="0">
                    <a:pos x="T2" y="T3"/>
                  </a:cxn>
                  <a:cxn ang="0">
                    <a:pos x="T4" y="T5"/>
                  </a:cxn>
                </a:cxnLst>
                <a:rect l="0" t="0" r="r" b="b"/>
                <a:pathLst>
                  <a:path w="189" h="525">
                    <a:moveTo>
                      <a:pt x="189" y="0"/>
                    </a:moveTo>
                    <a:cubicBezTo>
                      <a:pt x="177" y="40"/>
                      <a:pt x="148" y="156"/>
                      <a:pt x="117" y="243"/>
                    </a:cubicBezTo>
                    <a:cubicBezTo>
                      <a:pt x="86" y="330"/>
                      <a:pt x="24" y="466"/>
                      <a:pt x="0" y="525"/>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13" name="Freeform 89"/>
              <p:cNvSpPr>
                <a:spLocks/>
              </p:cNvSpPr>
              <p:nvPr/>
            </p:nvSpPr>
            <p:spPr bwMode="auto">
              <a:xfrm>
                <a:off x="480" y="1983"/>
                <a:ext cx="180" cy="537"/>
              </a:xfrm>
              <a:custGeom>
                <a:avLst/>
                <a:gdLst>
                  <a:gd name="T0" fmla="*/ 180 w 180"/>
                  <a:gd name="T1" fmla="*/ 0 h 537"/>
                  <a:gd name="T2" fmla="*/ 120 w 180"/>
                  <a:gd name="T3" fmla="*/ 237 h 537"/>
                  <a:gd name="T4" fmla="*/ 0 w 180"/>
                  <a:gd name="T5" fmla="*/ 537 h 537"/>
                </a:gdLst>
                <a:ahLst/>
                <a:cxnLst>
                  <a:cxn ang="0">
                    <a:pos x="T0" y="T1"/>
                  </a:cxn>
                  <a:cxn ang="0">
                    <a:pos x="T2" y="T3"/>
                  </a:cxn>
                  <a:cxn ang="0">
                    <a:pos x="T4" y="T5"/>
                  </a:cxn>
                </a:cxnLst>
                <a:rect l="0" t="0" r="r" b="b"/>
                <a:pathLst>
                  <a:path w="180" h="537">
                    <a:moveTo>
                      <a:pt x="180" y="0"/>
                    </a:moveTo>
                    <a:cubicBezTo>
                      <a:pt x="171" y="39"/>
                      <a:pt x="150" y="148"/>
                      <a:pt x="120" y="237"/>
                    </a:cubicBezTo>
                    <a:cubicBezTo>
                      <a:pt x="90" y="326"/>
                      <a:pt x="25" y="474"/>
                      <a:pt x="0" y="537"/>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14" name="Freeform 90"/>
              <p:cNvSpPr>
                <a:spLocks/>
              </p:cNvSpPr>
              <p:nvPr/>
            </p:nvSpPr>
            <p:spPr bwMode="auto">
              <a:xfrm>
                <a:off x="651" y="1998"/>
                <a:ext cx="633" cy="93"/>
              </a:xfrm>
              <a:custGeom>
                <a:avLst/>
                <a:gdLst>
                  <a:gd name="T0" fmla="*/ 0 w 633"/>
                  <a:gd name="T1" fmla="*/ 0 h 93"/>
                  <a:gd name="T2" fmla="*/ 315 w 633"/>
                  <a:gd name="T3" fmla="*/ 33 h 93"/>
                  <a:gd name="T4" fmla="*/ 633 w 633"/>
                  <a:gd name="T5" fmla="*/ 93 h 93"/>
                </a:gdLst>
                <a:ahLst/>
                <a:cxnLst>
                  <a:cxn ang="0">
                    <a:pos x="T0" y="T1"/>
                  </a:cxn>
                  <a:cxn ang="0">
                    <a:pos x="T2" y="T3"/>
                  </a:cxn>
                  <a:cxn ang="0">
                    <a:pos x="T4" y="T5"/>
                  </a:cxn>
                </a:cxnLst>
                <a:rect l="0" t="0" r="r" b="b"/>
                <a:pathLst>
                  <a:path w="633" h="93">
                    <a:moveTo>
                      <a:pt x="0" y="0"/>
                    </a:moveTo>
                    <a:cubicBezTo>
                      <a:pt x="52" y="6"/>
                      <a:pt x="209" y="18"/>
                      <a:pt x="315" y="33"/>
                    </a:cubicBezTo>
                    <a:cubicBezTo>
                      <a:pt x="421" y="48"/>
                      <a:pt x="567" y="81"/>
                      <a:pt x="633" y="93"/>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15" name="Freeform 91"/>
              <p:cNvSpPr>
                <a:spLocks/>
              </p:cNvSpPr>
              <p:nvPr/>
            </p:nvSpPr>
            <p:spPr bwMode="auto">
              <a:xfrm>
                <a:off x="687" y="1944"/>
                <a:ext cx="609" cy="87"/>
              </a:xfrm>
              <a:custGeom>
                <a:avLst/>
                <a:gdLst>
                  <a:gd name="T0" fmla="*/ 0 w 609"/>
                  <a:gd name="T1" fmla="*/ 0 h 87"/>
                  <a:gd name="T2" fmla="*/ 300 w 609"/>
                  <a:gd name="T3" fmla="*/ 30 h 87"/>
                  <a:gd name="T4" fmla="*/ 609 w 609"/>
                  <a:gd name="T5" fmla="*/ 87 h 87"/>
                </a:gdLst>
                <a:ahLst/>
                <a:cxnLst>
                  <a:cxn ang="0">
                    <a:pos x="T0" y="T1"/>
                  </a:cxn>
                  <a:cxn ang="0">
                    <a:pos x="T2" y="T3"/>
                  </a:cxn>
                  <a:cxn ang="0">
                    <a:pos x="T4" y="T5"/>
                  </a:cxn>
                </a:cxnLst>
                <a:rect l="0" t="0" r="r" b="b"/>
                <a:pathLst>
                  <a:path w="609" h="87">
                    <a:moveTo>
                      <a:pt x="0" y="0"/>
                    </a:moveTo>
                    <a:cubicBezTo>
                      <a:pt x="50" y="4"/>
                      <a:pt x="199" y="16"/>
                      <a:pt x="300" y="30"/>
                    </a:cubicBezTo>
                    <a:cubicBezTo>
                      <a:pt x="401" y="44"/>
                      <a:pt x="545" y="75"/>
                      <a:pt x="609" y="87"/>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16" name="Freeform 92"/>
              <p:cNvSpPr>
                <a:spLocks/>
              </p:cNvSpPr>
              <p:nvPr/>
            </p:nvSpPr>
            <p:spPr bwMode="auto">
              <a:xfrm>
                <a:off x="1296" y="1446"/>
                <a:ext cx="32" cy="582"/>
              </a:xfrm>
              <a:custGeom>
                <a:avLst/>
                <a:gdLst>
                  <a:gd name="T0" fmla="*/ 9 w 32"/>
                  <a:gd name="T1" fmla="*/ 0 h 582"/>
                  <a:gd name="T2" fmla="*/ 30 w 32"/>
                  <a:gd name="T3" fmla="*/ 336 h 582"/>
                  <a:gd name="T4" fmla="*/ 0 w 32"/>
                  <a:gd name="T5" fmla="*/ 582 h 582"/>
                </a:gdLst>
                <a:ahLst/>
                <a:cxnLst>
                  <a:cxn ang="0">
                    <a:pos x="T0" y="T1"/>
                  </a:cxn>
                  <a:cxn ang="0">
                    <a:pos x="T2" y="T3"/>
                  </a:cxn>
                  <a:cxn ang="0">
                    <a:pos x="T4" y="T5"/>
                  </a:cxn>
                </a:cxnLst>
                <a:rect l="0" t="0" r="r" b="b"/>
                <a:pathLst>
                  <a:path w="32" h="582">
                    <a:moveTo>
                      <a:pt x="9" y="0"/>
                    </a:moveTo>
                    <a:cubicBezTo>
                      <a:pt x="12" y="56"/>
                      <a:pt x="32" y="239"/>
                      <a:pt x="30" y="336"/>
                    </a:cubicBezTo>
                    <a:cubicBezTo>
                      <a:pt x="28" y="433"/>
                      <a:pt x="6" y="531"/>
                      <a:pt x="0" y="582"/>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17" name="Freeform 93"/>
              <p:cNvSpPr>
                <a:spLocks/>
              </p:cNvSpPr>
              <p:nvPr/>
            </p:nvSpPr>
            <p:spPr bwMode="auto">
              <a:xfrm>
                <a:off x="681" y="1353"/>
                <a:ext cx="28" cy="588"/>
              </a:xfrm>
              <a:custGeom>
                <a:avLst/>
                <a:gdLst>
                  <a:gd name="T0" fmla="*/ 6 w 28"/>
                  <a:gd name="T1" fmla="*/ 0 h 588"/>
                  <a:gd name="T2" fmla="*/ 27 w 28"/>
                  <a:gd name="T3" fmla="*/ 297 h 588"/>
                  <a:gd name="T4" fmla="*/ 0 w 28"/>
                  <a:gd name="T5" fmla="*/ 588 h 588"/>
                </a:gdLst>
                <a:ahLst/>
                <a:cxnLst>
                  <a:cxn ang="0">
                    <a:pos x="T0" y="T1"/>
                  </a:cxn>
                  <a:cxn ang="0">
                    <a:pos x="T2" y="T3"/>
                  </a:cxn>
                  <a:cxn ang="0">
                    <a:pos x="T4" y="T5"/>
                  </a:cxn>
                </a:cxnLst>
                <a:rect l="0" t="0" r="r" b="b"/>
                <a:pathLst>
                  <a:path w="28" h="588">
                    <a:moveTo>
                      <a:pt x="6" y="0"/>
                    </a:moveTo>
                    <a:cubicBezTo>
                      <a:pt x="9" y="49"/>
                      <a:pt x="28" y="199"/>
                      <a:pt x="27" y="297"/>
                    </a:cubicBezTo>
                    <a:cubicBezTo>
                      <a:pt x="26" y="395"/>
                      <a:pt x="6" y="528"/>
                      <a:pt x="0" y="588"/>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18" name="Freeform 94"/>
              <p:cNvSpPr>
                <a:spLocks/>
              </p:cNvSpPr>
              <p:nvPr/>
            </p:nvSpPr>
            <p:spPr bwMode="auto">
              <a:xfrm>
                <a:off x="681" y="1350"/>
                <a:ext cx="633" cy="93"/>
              </a:xfrm>
              <a:custGeom>
                <a:avLst/>
                <a:gdLst>
                  <a:gd name="T0" fmla="*/ 0 w 633"/>
                  <a:gd name="T1" fmla="*/ 0 h 93"/>
                  <a:gd name="T2" fmla="*/ 297 w 633"/>
                  <a:gd name="T3" fmla="*/ 27 h 93"/>
                  <a:gd name="T4" fmla="*/ 633 w 633"/>
                  <a:gd name="T5" fmla="*/ 93 h 93"/>
                </a:gdLst>
                <a:ahLst/>
                <a:cxnLst>
                  <a:cxn ang="0">
                    <a:pos x="T0" y="T1"/>
                  </a:cxn>
                  <a:cxn ang="0">
                    <a:pos x="T2" y="T3"/>
                  </a:cxn>
                  <a:cxn ang="0">
                    <a:pos x="T4" y="T5"/>
                  </a:cxn>
                </a:cxnLst>
                <a:rect l="0" t="0" r="r" b="b"/>
                <a:pathLst>
                  <a:path w="633" h="93">
                    <a:moveTo>
                      <a:pt x="0" y="0"/>
                    </a:moveTo>
                    <a:cubicBezTo>
                      <a:pt x="49" y="5"/>
                      <a:pt x="191" y="12"/>
                      <a:pt x="297" y="27"/>
                    </a:cubicBezTo>
                    <a:cubicBezTo>
                      <a:pt x="403" y="42"/>
                      <a:pt x="563" y="79"/>
                      <a:pt x="633" y="93"/>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19" name="Freeform 95"/>
              <p:cNvSpPr>
                <a:spLocks/>
              </p:cNvSpPr>
              <p:nvPr/>
            </p:nvSpPr>
            <p:spPr bwMode="auto">
              <a:xfrm>
                <a:off x="1356" y="2046"/>
                <a:ext cx="543" cy="258"/>
              </a:xfrm>
              <a:custGeom>
                <a:avLst/>
                <a:gdLst>
                  <a:gd name="T0" fmla="*/ 0 w 543"/>
                  <a:gd name="T1" fmla="*/ 0 h 258"/>
                  <a:gd name="T2" fmla="*/ 267 w 543"/>
                  <a:gd name="T3" fmla="*/ 96 h 258"/>
                  <a:gd name="T4" fmla="*/ 543 w 543"/>
                  <a:gd name="T5" fmla="*/ 258 h 258"/>
                </a:gdLst>
                <a:ahLst/>
                <a:cxnLst>
                  <a:cxn ang="0">
                    <a:pos x="T0" y="T1"/>
                  </a:cxn>
                  <a:cxn ang="0">
                    <a:pos x="T2" y="T3"/>
                  </a:cxn>
                  <a:cxn ang="0">
                    <a:pos x="T4" y="T5"/>
                  </a:cxn>
                </a:cxnLst>
                <a:rect l="0" t="0" r="r" b="b"/>
                <a:pathLst>
                  <a:path w="543" h="258">
                    <a:moveTo>
                      <a:pt x="0" y="0"/>
                    </a:moveTo>
                    <a:cubicBezTo>
                      <a:pt x="44" y="16"/>
                      <a:pt x="177" y="53"/>
                      <a:pt x="267" y="96"/>
                    </a:cubicBezTo>
                    <a:cubicBezTo>
                      <a:pt x="357" y="139"/>
                      <a:pt x="486" y="224"/>
                      <a:pt x="543" y="258"/>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20" name="Freeform 96"/>
              <p:cNvSpPr>
                <a:spLocks/>
              </p:cNvSpPr>
              <p:nvPr/>
            </p:nvSpPr>
            <p:spPr bwMode="auto">
              <a:xfrm>
                <a:off x="1890" y="1731"/>
                <a:ext cx="33" cy="567"/>
              </a:xfrm>
              <a:custGeom>
                <a:avLst/>
                <a:gdLst>
                  <a:gd name="T0" fmla="*/ 18 w 33"/>
                  <a:gd name="T1" fmla="*/ 0 h 567"/>
                  <a:gd name="T2" fmla="*/ 30 w 33"/>
                  <a:gd name="T3" fmla="*/ 324 h 567"/>
                  <a:gd name="T4" fmla="*/ 0 w 33"/>
                  <a:gd name="T5" fmla="*/ 567 h 567"/>
                </a:gdLst>
                <a:ahLst/>
                <a:cxnLst>
                  <a:cxn ang="0">
                    <a:pos x="T0" y="T1"/>
                  </a:cxn>
                  <a:cxn ang="0">
                    <a:pos x="T2" y="T3"/>
                  </a:cxn>
                  <a:cxn ang="0">
                    <a:pos x="T4" y="T5"/>
                  </a:cxn>
                </a:cxnLst>
                <a:rect l="0" t="0" r="r" b="b"/>
                <a:pathLst>
                  <a:path w="33" h="567">
                    <a:moveTo>
                      <a:pt x="18" y="0"/>
                    </a:moveTo>
                    <a:cubicBezTo>
                      <a:pt x="20" y="54"/>
                      <a:pt x="33" y="230"/>
                      <a:pt x="30" y="324"/>
                    </a:cubicBezTo>
                    <a:cubicBezTo>
                      <a:pt x="27" y="418"/>
                      <a:pt x="6" y="517"/>
                      <a:pt x="0" y="567"/>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21" name="Freeform 97"/>
              <p:cNvSpPr>
                <a:spLocks/>
              </p:cNvSpPr>
              <p:nvPr/>
            </p:nvSpPr>
            <p:spPr bwMode="auto">
              <a:xfrm>
                <a:off x="1362" y="1461"/>
                <a:ext cx="35" cy="588"/>
              </a:xfrm>
              <a:custGeom>
                <a:avLst/>
                <a:gdLst>
                  <a:gd name="T0" fmla="*/ 12 w 35"/>
                  <a:gd name="T1" fmla="*/ 0 h 588"/>
                  <a:gd name="T2" fmla="*/ 33 w 35"/>
                  <a:gd name="T3" fmla="*/ 327 h 588"/>
                  <a:gd name="T4" fmla="*/ 0 w 35"/>
                  <a:gd name="T5" fmla="*/ 588 h 588"/>
                </a:gdLst>
                <a:ahLst/>
                <a:cxnLst>
                  <a:cxn ang="0">
                    <a:pos x="T0" y="T1"/>
                  </a:cxn>
                  <a:cxn ang="0">
                    <a:pos x="T2" y="T3"/>
                  </a:cxn>
                  <a:cxn ang="0">
                    <a:pos x="T4" y="T5"/>
                  </a:cxn>
                </a:cxnLst>
                <a:rect l="0" t="0" r="r" b="b"/>
                <a:pathLst>
                  <a:path w="35" h="588">
                    <a:moveTo>
                      <a:pt x="12" y="0"/>
                    </a:moveTo>
                    <a:cubicBezTo>
                      <a:pt x="16" y="54"/>
                      <a:pt x="35" y="229"/>
                      <a:pt x="33" y="327"/>
                    </a:cubicBezTo>
                    <a:cubicBezTo>
                      <a:pt x="31" y="425"/>
                      <a:pt x="7" y="534"/>
                      <a:pt x="0" y="588"/>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22" name="Freeform 98"/>
              <p:cNvSpPr>
                <a:spLocks/>
              </p:cNvSpPr>
              <p:nvPr/>
            </p:nvSpPr>
            <p:spPr bwMode="auto">
              <a:xfrm>
                <a:off x="1371" y="1458"/>
                <a:ext cx="534" cy="270"/>
              </a:xfrm>
              <a:custGeom>
                <a:avLst/>
                <a:gdLst>
                  <a:gd name="T0" fmla="*/ 0 w 534"/>
                  <a:gd name="T1" fmla="*/ 0 h 270"/>
                  <a:gd name="T2" fmla="*/ 267 w 534"/>
                  <a:gd name="T3" fmla="*/ 111 h 270"/>
                  <a:gd name="T4" fmla="*/ 534 w 534"/>
                  <a:gd name="T5" fmla="*/ 270 h 270"/>
                </a:gdLst>
                <a:ahLst/>
                <a:cxnLst>
                  <a:cxn ang="0">
                    <a:pos x="T0" y="T1"/>
                  </a:cxn>
                  <a:cxn ang="0">
                    <a:pos x="T2" y="T3"/>
                  </a:cxn>
                  <a:cxn ang="0">
                    <a:pos x="T4" y="T5"/>
                  </a:cxn>
                </a:cxnLst>
                <a:rect l="0" t="0" r="r" b="b"/>
                <a:pathLst>
                  <a:path w="534" h="270">
                    <a:moveTo>
                      <a:pt x="0" y="0"/>
                    </a:moveTo>
                    <a:cubicBezTo>
                      <a:pt x="44" y="18"/>
                      <a:pt x="178" y="66"/>
                      <a:pt x="267" y="111"/>
                    </a:cubicBezTo>
                    <a:cubicBezTo>
                      <a:pt x="356" y="156"/>
                      <a:pt x="479" y="237"/>
                      <a:pt x="534" y="270"/>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23" name="Freeform 99"/>
              <p:cNvSpPr>
                <a:spLocks/>
              </p:cNvSpPr>
              <p:nvPr/>
            </p:nvSpPr>
            <p:spPr bwMode="auto">
              <a:xfrm>
                <a:off x="1956" y="1773"/>
                <a:ext cx="357" cy="363"/>
              </a:xfrm>
              <a:custGeom>
                <a:avLst/>
                <a:gdLst>
                  <a:gd name="T0" fmla="*/ 0 w 357"/>
                  <a:gd name="T1" fmla="*/ 0 h 363"/>
                  <a:gd name="T2" fmla="*/ 174 w 357"/>
                  <a:gd name="T3" fmla="*/ 162 h 363"/>
                  <a:gd name="T4" fmla="*/ 357 w 357"/>
                  <a:gd name="T5" fmla="*/ 363 h 363"/>
                </a:gdLst>
                <a:ahLst/>
                <a:cxnLst>
                  <a:cxn ang="0">
                    <a:pos x="T0" y="T1"/>
                  </a:cxn>
                  <a:cxn ang="0">
                    <a:pos x="T2" y="T3"/>
                  </a:cxn>
                  <a:cxn ang="0">
                    <a:pos x="T4" y="T5"/>
                  </a:cxn>
                </a:cxnLst>
                <a:rect l="0" t="0" r="r" b="b"/>
                <a:pathLst>
                  <a:path w="357" h="363">
                    <a:moveTo>
                      <a:pt x="0" y="0"/>
                    </a:moveTo>
                    <a:cubicBezTo>
                      <a:pt x="29" y="27"/>
                      <a:pt x="115" y="102"/>
                      <a:pt x="174" y="162"/>
                    </a:cubicBezTo>
                    <a:cubicBezTo>
                      <a:pt x="233" y="222"/>
                      <a:pt x="319" y="321"/>
                      <a:pt x="357" y="363"/>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24" name="Freeform 100"/>
              <p:cNvSpPr>
                <a:spLocks/>
              </p:cNvSpPr>
              <p:nvPr/>
            </p:nvSpPr>
            <p:spPr bwMode="auto">
              <a:xfrm>
                <a:off x="1941" y="2340"/>
                <a:ext cx="390" cy="387"/>
              </a:xfrm>
              <a:custGeom>
                <a:avLst/>
                <a:gdLst>
                  <a:gd name="T0" fmla="*/ 0 w 390"/>
                  <a:gd name="T1" fmla="*/ 0 h 387"/>
                  <a:gd name="T2" fmla="*/ 192 w 390"/>
                  <a:gd name="T3" fmla="*/ 171 h 387"/>
                  <a:gd name="T4" fmla="*/ 390 w 390"/>
                  <a:gd name="T5" fmla="*/ 387 h 387"/>
                </a:gdLst>
                <a:ahLst/>
                <a:cxnLst>
                  <a:cxn ang="0">
                    <a:pos x="T0" y="T1"/>
                  </a:cxn>
                  <a:cxn ang="0">
                    <a:pos x="T2" y="T3"/>
                  </a:cxn>
                  <a:cxn ang="0">
                    <a:pos x="T4" y="T5"/>
                  </a:cxn>
                </a:cxnLst>
                <a:rect l="0" t="0" r="r" b="b"/>
                <a:pathLst>
                  <a:path w="390" h="387">
                    <a:moveTo>
                      <a:pt x="0" y="0"/>
                    </a:moveTo>
                    <a:cubicBezTo>
                      <a:pt x="32" y="28"/>
                      <a:pt x="127" y="107"/>
                      <a:pt x="192" y="171"/>
                    </a:cubicBezTo>
                    <a:cubicBezTo>
                      <a:pt x="257" y="235"/>
                      <a:pt x="349" y="342"/>
                      <a:pt x="390" y="387"/>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25" name="Freeform 101"/>
              <p:cNvSpPr>
                <a:spLocks/>
              </p:cNvSpPr>
              <p:nvPr/>
            </p:nvSpPr>
            <p:spPr bwMode="auto">
              <a:xfrm>
                <a:off x="2319" y="2127"/>
                <a:ext cx="41" cy="588"/>
              </a:xfrm>
              <a:custGeom>
                <a:avLst/>
                <a:gdLst>
                  <a:gd name="T0" fmla="*/ 0 w 41"/>
                  <a:gd name="T1" fmla="*/ 0 h 588"/>
                  <a:gd name="T2" fmla="*/ 39 w 41"/>
                  <a:gd name="T3" fmla="*/ 303 h 588"/>
                  <a:gd name="T4" fmla="*/ 12 w 41"/>
                  <a:gd name="T5" fmla="*/ 588 h 588"/>
                </a:gdLst>
                <a:ahLst/>
                <a:cxnLst>
                  <a:cxn ang="0">
                    <a:pos x="T0" y="T1"/>
                  </a:cxn>
                  <a:cxn ang="0">
                    <a:pos x="T2" y="T3"/>
                  </a:cxn>
                  <a:cxn ang="0">
                    <a:pos x="T4" y="T5"/>
                  </a:cxn>
                </a:cxnLst>
                <a:rect l="0" t="0" r="r" b="b"/>
                <a:pathLst>
                  <a:path w="41" h="588">
                    <a:moveTo>
                      <a:pt x="0" y="0"/>
                    </a:moveTo>
                    <a:cubicBezTo>
                      <a:pt x="6" y="50"/>
                      <a:pt x="37" y="205"/>
                      <a:pt x="39" y="303"/>
                    </a:cubicBezTo>
                    <a:cubicBezTo>
                      <a:pt x="41" y="401"/>
                      <a:pt x="18" y="529"/>
                      <a:pt x="12" y="588"/>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26" name="Freeform 102"/>
              <p:cNvSpPr>
                <a:spLocks/>
              </p:cNvSpPr>
              <p:nvPr/>
            </p:nvSpPr>
            <p:spPr bwMode="auto">
              <a:xfrm>
                <a:off x="1941" y="1773"/>
                <a:ext cx="32" cy="567"/>
              </a:xfrm>
              <a:custGeom>
                <a:avLst/>
                <a:gdLst>
                  <a:gd name="T0" fmla="*/ 15 w 32"/>
                  <a:gd name="T1" fmla="*/ 0 h 567"/>
                  <a:gd name="T2" fmla="*/ 30 w 32"/>
                  <a:gd name="T3" fmla="*/ 306 h 567"/>
                  <a:gd name="T4" fmla="*/ 0 w 32"/>
                  <a:gd name="T5" fmla="*/ 567 h 567"/>
                </a:gdLst>
                <a:ahLst/>
                <a:cxnLst>
                  <a:cxn ang="0">
                    <a:pos x="T0" y="T1"/>
                  </a:cxn>
                  <a:cxn ang="0">
                    <a:pos x="T2" y="T3"/>
                  </a:cxn>
                  <a:cxn ang="0">
                    <a:pos x="T4" y="T5"/>
                  </a:cxn>
                </a:cxnLst>
                <a:rect l="0" t="0" r="r" b="b"/>
                <a:pathLst>
                  <a:path w="32" h="567">
                    <a:moveTo>
                      <a:pt x="15" y="0"/>
                    </a:moveTo>
                    <a:cubicBezTo>
                      <a:pt x="17" y="51"/>
                      <a:pt x="32" y="212"/>
                      <a:pt x="30" y="306"/>
                    </a:cubicBezTo>
                    <a:cubicBezTo>
                      <a:pt x="28" y="400"/>
                      <a:pt x="6" y="513"/>
                      <a:pt x="0" y="567"/>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27" name="Freeform 103"/>
              <p:cNvSpPr>
                <a:spLocks/>
              </p:cNvSpPr>
              <p:nvPr/>
            </p:nvSpPr>
            <p:spPr bwMode="auto">
              <a:xfrm>
                <a:off x="684" y="1302"/>
                <a:ext cx="615" cy="81"/>
              </a:xfrm>
              <a:custGeom>
                <a:avLst/>
                <a:gdLst>
                  <a:gd name="T0" fmla="*/ 0 w 615"/>
                  <a:gd name="T1" fmla="*/ 0 h 81"/>
                  <a:gd name="T2" fmla="*/ 306 w 615"/>
                  <a:gd name="T3" fmla="*/ 27 h 81"/>
                  <a:gd name="T4" fmla="*/ 615 w 615"/>
                  <a:gd name="T5" fmla="*/ 81 h 81"/>
                </a:gdLst>
                <a:ahLst/>
                <a:cxnLst>
                  <a:cxn ang="0">
                    <a:pos x="T0" y="T1"/>
                  </a:cxn>
                  <a:cxn ang="0">
                    <a:pos x="T2" y="T3"/>
                  </a:cxn>
                  <a:cxn ang="0">
                    <a:pos x="T4" y="T5"/>
                  </a:cxn>
                </a:cxnLst>
                <a:rect l="0" t="0" r="r" b="b"/>
                <a:pathLst>
                  <a:path w="615" h="81">
                    <a:moveTo>
                      <a:pt x="0" y="0"/>
                    </a:moveTo>
                    <a:cubicBezTo>
                      <a:pt x="51" y="4"/>
                      <a:pt x="204" y="14"/>
                      <a:pt x="306" y="27"/>
                    </a:cubicBezTo>
                    <a:cubicBezTo>
                      <a:pt x="408" y="40"/>
                      <a:pt x="551" y="70"/>
                      <a:pt x="615" y="81"/>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28" name="Freeform 104"/>
              <p:cNvSpPr>
                <a:spLocks/>
              </p:cNvSpPr>
              <p:nvPr/>
            </p:nvSpPr>
            <p:spPr bwMode="auto">
              <a:xfrm>
                <a:off x="1137" y="918"/>
                <a:ext cx="156" cy="462"/>
              </a:xfrm>
              <a:custGeom>
                <a:avLst/>
                <a:gdLst>
                  <a:gd name="T0" fmla="*/ 0 w 156"/>
                  <a:gd name="T1" fmla="*/ 0 h 462"/>
                  <a:gd name="T2" fmla="*/ 93 w 156"/>
                  <a:gd name="T3" fmla="*/ 222 h 462"/>
                  <a:gd name="T4" fmla="*/ 156 w 156"/>
                  <a:gd name="T5" fmla="*/ 462 h 462"/>
                </a:gdLst>
                <a:ahLst/>
                <a:cxnLst>
                  <a:cxn ang="0">
                    <a:pos x="T0" y="T1"/>
                  </a:cxn>
                  <a:cxn ang="0">
                    <a:pos x="T2" y="T3"/>
                  </a:cxn>
                  <a:cxn ang="0">
                    <a:pos x="T4" y="T5"/>
                  </a:cxn>
                </a:cxnLst>
                <a:rect l="0" t="0" r="r" b="b"/>
                <a:pathLst>
                  <a:path w="156" h="462">
                    <a:moveTo>
                      <a:pt x="0" y="0"/>
                    </a:moveTo>
                    <a:cubicBezTo>
                      <a:pt x="15" y="37"/>
                      <a:pt x="67" y="145"/>
                      <a:pt x="93" y="222"/>
                    </a:cubicBezTo>
                    <a:cubicBezTo>
                      <a:pt x="119" y="299"/>
                      <a:pt x="143" y="412"/>
                      <a:pt x="156" y="462"/>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29" name="Freeform 105"/>
              <p:cNvSpPr>
                <a:spLocks/>
              </p:cNvSpPr>
              <p:nvPr/>
            </p:nvSpPr>
            <p:spPr bwMode="auto">
              <a:xfrm>
                <a:off x="531" y="819"/>
                <a:ext cx="162" cy="486"/>
              </a:xfrm>
              <a:custGeom>
                <a:avLst/>
                <a:gdLst>
                  <a:gd name="T0" fmla="*/ 0 w 162"/>
                  <a:gd name="T1" fmla="*/ 0 h 486"/>
                  <a:gd name="T2" fmla="*/ 90 w 162"/>
                  <a:gd name="T3" fmla="*/ 228 h 486"/>
                  <a:gd name="T4" fmla="*/ 162 w 162"/>
                  <a:gd name="T5" fmla="*/ 486 h 486"/>
                </a:gdLst>
                <a:ahLst/>
                <a:cxnLst>
                  <a:cxn ang="0">
                    <a:pos x="T0" y="T1"/>
                  </a:cxn>
                  <a:cxn ang="0">
                    <a:pos x="T2" y="T3"/>
                  </a:cxn>
                  <a:cxn ang="0">
                    <a:pos x="T4" y="T5"/>
                  </a:cxn>
                </a:cxnLst>
                <a:rect l="0" t="0" r="r" b="b"/>
                <a:pathLst>
                  <a:path w="162" h="486">
                    <a:moveTo>
                      <a:pt x="0" y="0"/>
                    </a:moveTo>
                    <a:cubicBezTo>
                      <a:pt x="14" y="38"/>
                      <a:pt x="63" y="147"/>
                      <a:pt x="90" y="228"/>
                    </a:cubicBezTo>
                    <a:cubicBezTo>
                      <a:pt x="117" y="309"/>
                      <a:pt x="147" y="432"/>
                      <a:pt x="162" y="486"/>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30" name="Freeform 106"/>
              <p:cNvSpPr>
                <a:spLocks/>
              </p:cNvSpPr>
              <p:nvPr/>
            </p:nvSpPr>
            <p:spPr bwMode="auto">
              <a:xfrm>
                <a:off x="534" y="828"/>
                <a:ext cx="603" cy="87"/>
              </a:xfrm>
              <a:custGeom>
                <a:avLst/>
                <a:gdLst>
                  <a:gd name="T0" fmla="*/ 0 w 603"/>
                  <a:gd name="T1" fmla="*/ 0 h 87"/>
                  <a:gd name="T2" fmla="*/ 309 w 603"/>
                  <a:gd name="T3" fmla="*/ 30 h 87"/>
                  <a:gd name="T4" fmla="*/ 603 w 603"/>
                  <a:gd name="T5" fmla="*/ 87 h 87"/>
                </a:gdLst>
                <a:ahLst/>
                <a:cxnLst>
                  <a:cxn ang="0">
                    <a:pos x="T0" y="T1"/>
                  </a:cxn>
                  <a:cxn ang="0">
                    <a:pos x="T2" y="T3"/>
                  </a:cxn>
                  <a:cxn ang="0">
                    <a:pos x="T4" y="T5"/>
                  </a:cxn>
                </a:cxnLst>
                <a:rect l="0" t="0" r="r" b="b"/>
                <a:pathLst>
                  <a:path w="603" h="87">
                    <a:moveTo>
                      <a:pt x="0" y="0"/>
                    </a:moveTo>
                    <a:cubicBezTo>
                      <a:pt x="51" y="5"/>
                      <a:pt x="209" y="16"/>
                      <a:pt x="309" y="30"/>
                    </a:cubicBezTo>
                    <a:cubicBezTo>
                      <a:pt x="409" y="44"/>
                      <a:pt x="542" y="75"/>
                      <a:pt x="603" y="87"/>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31" name="Freeform 107"/>
              <p:cNvSpPr>
                <a:spLocks/>
              </p:cNvSpPr>
              <p:nvPr/>
            </p:nvSpPr>
            <p:spPr bwMode="auto">
              <a:xfrm>
                <a:off x="1359" y="1407"/>
                <a:ext cx="528" cy="240"/>
              </a:xfrm>
              <a:custGeom>
                <a:avLst/>
                <a:gdLst>
                  <a:gd name="T0" fmla="*/ 0 w 528"/>
                  <a:gd name="T1" fmla="*/ 0 h 240"/>
                  <a:gd name="T2" fmla="*/ 255 w 528"/>
                  <a:gd name="T3" fmla="*/ 87 h 240"/>
                  <a:gd name="T4" fmla="*/ 528 w 528"/>
                  <a:gd name="T5" fmla="*/ 240 h 240"/>
                </a:gdLst>
                <a:ahLst/>
                <a:cxnLst>
                  <a:cxn ang="0">
                    <a:pos x="T0" y="T1"/>
                  </a:cxn>
                  <a:cxn ang="0">
                    <a:pos x="T2" y="T3"/>
                  </a:cxn>
                  <a:cxn ang="0">
                    <a:pos x="T4" y="T5"/>
                  </a:cxn>
                </a:cxnLst>
                <a:rect l="0" t="0" r="r" b="b"/>
                <a:pathLst>
                  <a:path w="528" h="240">
                    <a:moveTo>
                      <a:pt x="0" y="0"/>
                    </a:moveTo>
                    <a:cubicBezTo>
                      <a:pt x="43" y="14"/>
                      <a:pt x="167" y="47"/>
                      <a:pt x="255" y="87"/>
                    </a:cubicBezTo>
                    <a:cubicBezTo>
                      <a:pt x="343" y="127"/>
                      <a:pt x="471" y="208"/>
                      <a:pt x="528" y="240"/>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32" name="Freeform 108"/>
              <p:cNvSpPr>
                <a:spLocks/>
              </p:cNvSpPr>
              <p:nvPr/>
            </p:nvSpPr>
            <p:spPr bwMode="auto">
              <a:xfrm>
                <a:off x="1725" y="1146"/>
                <a:ext cx="165" cy="513"/>
              </a:xfrm>
              <a:custGeom>
                <a:avLst/>
                <a:gdLst>
                  <a:gd name="T0" fmla="*/ 0 w 165"/>
                  <a:gd name="T1" fmla="*/ 0 h 513"/>
                  <a:gd name="T2" fmla="*/ 90 w 165"/>
                  <a:gd name="T3" fmla="*/ 246 h 513"/>
                  <a:gd name="T4" fmla="*/ 165 w 165"/>
                  <a:gd name="T5" fmla="*/ 513 h 513"/>
                </a:gdLst>
                <a:ahLst/>
                <a:cxnLst>
                  <a:cxn ang="0">
                    <a:pos x="T0" y="T1"/>
                  </a:cxn>
                  <a:cxn ang="0">
                    <a:pos x="T2" y="T3"/>
                  </a:cxn>
                  <a:cxn ang="0">
                    <a:pos x="T4" y="T5"/>
                  </a:cxn>
                </a:cxnLst>
                <a:rect l="0" t="0" r="r" b="b"/>
                <a:pathLst>
                  <a:path w="165" h="513">
                    <a:moveTo>
                      <a:pt x="0" y="0"/>
                    </a:moveTo>
                    <a:cubicBezTo>
                      <a:pt x="14" y="40"/>
                      <a:pt x="63" y="161"/>
                      <a:pt x="90" y="246"/>
                    </a:cubicBezTo>
                    <a:cubicBezTo>
                      <a:pt x="117" y="331"/>
                      <a:pt x="150" y="458"/>
                      <a:pt x="165" y="513"/>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33" name="Freeform 109"/>
              <p:cNvSpPr>
                <a:spLocks/>
              </p:cNvSpPr>
              <p:nvPr/>
            </p:nvSpPr>
            <p:spPr bwMode="auto">
              <a:xfrm>
                <a:off x="1224" y="939"/>
                <a:ext cx="138" cy="471"/>
              </a:xfrm>
              <a:custGeom>
                <a:avLst/>
                <a:gdLst>
                  <a:gd name="T0" fmla="*/ 0 w 138"/>
                  <a:gd name="T1" fmla="*/ 0 h 471"/>
                  <a:gd name="T2" fmla="*/ 87 w 138"/>
                  <a:gd name="T3" fmla="*/ 246 h 471"/>
                  <a:gd name="T4" fmla="*/ 138 w 138"/>
                  <a:gd name="T5" fmla="*/ 471 h 471"/>
                </a:gdLst>
                <a:ahLst/>
                <a:cxnLst>
                  <a:cxn ang="0">
                    <a:pos x="T0" y="T1"/>
                  </a:cxn>
                  <a:cxn ang="0">
                    <a:pos x="T2" y="T3"/>
                  </a:cxn>
                  <a:cxn ang="0">
                    <a:pos x="T4" y="T5"/>
                  </a:cxn>
                </a:cxnLst>
                <a:rect l="0" t="0" r="r" b="b"/>
                <a:pathLst>
                  <a:path w="138" h="471">
                    <a:moveTo>
                      <a:pt x="0" y="0"/>
                    </a:moveTo>
                    <a:cubicBezTo>
                      <a:pt x="14" y="41"/>
                      <a:pt x="64" y="168"/>
                      <a:pt x="87" y="246"/>
                    </a:cubicBezTo>
                    <a:cubicBezTo>
                      <a:pt x="110" y="324"/>
                      <a:pt x="128" y="424"/>
                      <a:pt x="138" y="471"/>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34" name="Freeform 110"/>
              <p:cNvSpPr>
                <a:spLocks/>
              </p:cNvSpPr>
              <p:nvPr/>
            </p:nvSpPr>
            <p:spPr bwMode="auto">
              <a:xfrm>
                <a:off x="1218" y="930"/>
                <a:ext cx="519" cy="228"/>
              </a:xfrm>
              <a:custGeom>
                <a:avLst/>
                <a:gdLst>
                  <a:gd name="T0" fmla="*/ 0 w 519"/>
                  <a:gd name="T1" fmla="*/ 0 h 228"/>
                  <a:gd name="T2" fmla="*/ 339 w 519"/>
                  <a:gd name="T3" fmla="*/ 123 h 228"/>
                  <a:gd name="T4" fmla="*/ 519 w 519"/>
                  <a:gd name="T5" fmla="*/ 228 h 228"/>
                </a:gdLst>
                <a:ahLst/>
                <a:cxnLst>
                  <a:cxn ang="0">
                    <a:pos x="T0" y="T1"/>
                  </a:cxn>
                  <a:cxn ang="0">
                    <a:pos x="T2" y="T3"/>
                  </a:cxn>
                  <a:cxn ang="0">
                    <a:pos x="T4" y="T5"/>
                  </a:cxn>
                </a:cxnLst>
                <a:rect l="0" t="0" r="r" b="b"/>
                <a:pathLst>
                  <a:path w="519" h="228">
                    <a:moveTo>
                      <a:pt x="0" y="0"/>
                    </a:moveTo>
                    <a:cubicBezTo>
                      <a:pt x="56" y="20"/>
                      <a:pt x="252" y="85"/>
                      <a:pt x="339" y="123"/>
                    </a:cubicBezTo>
                    <a:cubicBezTo>
                      <a:pt x="426" y="161"/>
                      <a:pt x="482" y="206"/>
                      <a:pt x="519" y="228"/>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35" name="Freeform 111"/>
              <p:cNvSpPr>
                <a:spLocks/>
              </p:cNvSpPr>
              <p:nvPr/>
            </p:nvSpPr>
            <p:spPr bwMode="auto">
              <a:xfrm>
                <a:off x="1800" y="1206"/>
                <a:ext cx="366" cy="417"/>
              </a:xfrm>
              <a:custGeom>
                <a:avLst/>
                <a:gdLst>
                  <a:gd name="T0" fmla="*/ 0 w 366"/>
                  <a:gd name="T1" fmla="*/ 0 h 417"/>
                  <a:gd name="T2" fmla="*/ 225 w 366"/>
                  <a:gd name="T3" fmla="*/ 210 h 417"/>
                  <a:gd name="T4" fmla="*/ 366 w 366"/>
                  <a:gd name="T5" fmla="*/ 417 h 417"/>
                </a:gdLst>
                <a:ahLst/>
                <a:cxnLst>
                  <a:cxn ang="0">
                    <a:pos x="T0" y="T1"/>
                  </a:cxn>
                  <a:cxn ang="0">
                    <a:pos x="T2" y="T3"/>
                  </a:cxn>
                  <a:cxn ang="0">
                    <a:pos x="T4" y="T5"/>
                  </a:cxn>
                </a:cxnLst>
                <a:rect l="0" t="0" r="r" b="b"/>
                <a:pathLst>
                  <a:path w="366" h="417">
                    <a:moveTo>
                      <a:pt x="0" y="0"/>
                    </a:moveTo>
                    <a:cubicBezTo>
                      <a:pt x="37" y="35"/>
                      <a:pt x="164" y="140"/>
                      <a:pt x="225" y="210"/>
                    </a:cubicBezTo>
                    <a:cubicBezTo>
                      <a:pt x="286" y="280"/>
                      <a:pt x="337" y="374"/>
                      <a:pt x="366" y="417"/>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36" name="Freeform 112"/>
              <p:cNvSpPr>
                <a:spLocks/>
              </p:cNvSpPr>
              <p:nvPr/>
            </p:nvSpPr>
            <p:spPr bwMode="auto">
              <a:xfrm>
                <a:off x="1947" y="1698"/>
                <a:ext cx="366" cy="366"/>
              </a:xfrm>
              <a:custGeom>
                <a:avLst/>
                <a:gdLst>
                  <a:gd name="T0" fmla="*/ 0 w 366"/>
                  <a:gd name="T1" fmla="*/ 0 h 366"/>
                  <a:gd name="T2" fmla="*/ 183 w 366"/>
                  <a:gd name="T3" fmla="*/ 168 h 366"/>
                  <a:gd name="T4" fmla="*/ 366 w 366"/>
                  <a:gd name="T5" fmla="*/ 366 h 366"/>
                </a:gdLst>
                <a:ahLst/>
                <a:cxnLst>
                  <a:cxn ang="0">
                    <a:pos x="T0" y="T1"/>
                  </a:cxn>
                  <a:cxn ang="0">
                    <a:pos x="T2" y="T3"/>
                  </a:cxn>
                  <a:cxn ang="0">
                    <a:pos x="T4" y="T5"/>
                  </a:cxn>
                </a:cxnLst>
                <a:rect l="0" t="0" r="r" b="b"/>
                <a:pathLst>
                  <a:path w="366" h="366">
                    <a:moveTo>
                      <a:pt x="0" y="0"/>
                    </a:moveTo>
                    <a:cubicBezTo>
                      <a:pt x="30" y="28"/>
                      <a:pt x="122" y="107"/>
                      <a:pt x="183" y="168"/>
                    </a:cubicBezTo>
                    <a:cubicBezTo>
                      <a:pt x="244" y="229"/>
                      <a:pt x="328" y="325"/>
                      <a:pt x="366" y="366"/>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37" name="Freeform 113"/>
              <p:cNvSpPr>
                <a:spLocks/>
              </p:cNvSpPr>
              <p:nvPr/>
            </p:nvSpPr>
            <p:spPr bwMode="auto">
              <a:xfrm>
                <a:off x="2166" y="1626"/>
                <a:ext cx="150" cy="447"/>
              </a:xfrm>
              <a:custGeom>
                <a:avLst/>
                <a:gdLst>
                  <a:gd name="T0" fmla="*/ 0 w 150"/>
                  <a:gd name="T1" fmla="*/ 0 h 447"/>
                  <a:gd name="T2" fmla="*/ 84 w 150"/>
                  <a:gd name="T3" fmla="*/ 216 h 447"/>
                  <a:gd name="T4" fmla="*/ 150 w 150"/>
                  <a:gd name="T5" fmla="*/ 447 h 447"/>
                </a:gdLst>
                <a:ahLst/>
                <a:cxnLst>
                  <a:cxn ang="0">
                    <a:pos x="T0" y="T1"/>
                  </a:cxn>
                  <a:cxn ang="0">
                    <a:pos x="T2" y="T3"/>
                  </a:cxn>
                  <a:cxn ang="0">
                    <a:pos x="T4" y="T5"/>
                  </a:cxn>
                </a:cxnLst>
                <a:rect l="0" t="0" r="r" b="b"/>
                <a:pathLst>
                  <a:path w="150" h="447">
                    <a:moveTo>
                      <a:pt x="0" y="0"/>
                    </a:moveTo>
                    <a:cubicBezTo>
                      <a:pt x="14" y="36"/>
                      <a:pt x="59" y="142"/>
                      <a:pt x="84" y="216"/>
                    </a:cubicBezTo>
                    <a:cubicBezTo>
                      <a:pt x="109" y="290"/>
                      <a:pt x="136" y="399"/>
                      <a:pt x="150" y="447"/>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38" name="Freeform 114"/>
              <p:cNvSpPr>
                <a:spLocks/>
              </p:cNvSpPr>
              <p:nvPr/>
            </p:nvSpPr>
            <p:spPr bwMode="auto">
              <a:xfrm>
                <a:off x="1794" y="1197"/>
                <a:ext cx="156" cy="501"/>
              </a:xfrm>
              <a:custGeom>
                <a:avLst/>
                <a:gdLst>
                  <a:gd name="T0" fmla="*/ 0 w 156"/>
                  <a:gd name="T1" fmla="*/ 0 h 501"/>
                  <a:gd name="T2" fmla="*/ 111 w 156"/>
                  <a:gd name="T3" fmla="*/ 294 h 501"/>
                  <a:gd name="T4" fmla="*/ 156 w 156"/>
                  <a:gd name="T5" fmla="*/ 501 h 501"/>
                </a:gdLst>
                <a:ahLst/>
                <a:cxnLst>
                  <a:cxn ang="0">
                    <a:pos x="T0" y="T1"/>
                  </a:cxn>
                  <a:cxn ang="0">
                    <a:pos x="T2" y="T3"/>
                  </a:cxn>
                  <a:cxn ang="0">
                    <a:pos x="T4" y="T5"/>
                  </a:cxn>
                </a:cxnLst>
                <a:rect l="0" t="0" r="r" b="b"/>
                <a:pathLst>
                  <a:path w="156" h="501">
                    <a:moveTo>
                      <a:pt x="0" y="0"/>
                    </a:moveTo>
                    <a:cubicBezTo>
                      <a:pt x="18" y="49"/>
                      <a:pt x="85" y="211"/>
                      <a:pt x="111" y="294"/>
                    </a:cubicBezTo>
                    <a:cubicBezTo>
                      <a:pt x="137" y="377"/>
                      <a:pt x="147" y="458"/>
                      <a:pt x="156" y="501"/>
                    </a:cubicBezTo>
                  </a:path>
                </a:pathLst>
              </a:custGeom>
              <a:noFill/>
              <a:ln w="38100"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39" name="Freeform 115"/>
              <p:cNvSpPr>
                <a:spLocks/>
              </p:cNvSpPr>
              <p:nvPr/>
            </p:nvSpPr>
            <p:spPr bwMode="auto">
              <a:xfrm>
                <a:off x="2310" y="2004"/>
                <a:ext cx="159" cy="60"/>
              </a:xfrm>
              <a:custGeom>
                <a:avLst/>
                <a:gdLst>
                  <a:gd name="T0" fmla="*/ 0 w 159"/>
                  <a:gd name="T1" fmla="*/ 60 h 60"/>
                  <a:gd name="T2" fmla="*/ 159 w 159"/>
                  <a:gd name="T3" fmla="*/ 0 h 60"/>
                </a:gdLst>
                <a:ahLst/>
                <a:cxnLst>
                  <a:cxn ang="0">
                    <a:pos x="T0" y="T1"/>
                  </a:cxn>
                  <a:cxn ang="0">
                    <a:pos x="T2" y="T3"/>
                  </a:cxn>
                </a:cxnLst>
                <a:rect l="0" t="0" r="r" b="b"/>
                <a:pathLst>
                  <a:path w="159" h="60">
                    <a:moveTo>
                      <a:pt x="0" y="60"/>
                    </a:moveTo>
                    <a:lnTo>
                      <a:pt x="159"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40" name="Freeform 116"/>
              <p:cNvSpPr>
                <a:spLocks/>
              </p:cNvSpPr>
              <p:nvPr/>
            </p:nvSpPr>
            <p:spPr bwMode="auto">
              <a:xfrm>
                <a:off x="2322" y="2091"/>
                <a:ext cx="162" cy="45"/>
              </a:xfrm>
              <a:custGeom>
                <a:avLst/>
                <a:gdLst>
                  <a:gd name="T0" fmla="*/ 0 w 162"/>
                  <a:gd name="T1" fmla="*/ 45 h 45"/>
                  <a:gd name="T2" fmla="*/ 162 w 162"/>
                  <a:gd name="T3" fmla="*/ 0 h 45"/>
                </a:gdLst>
                <a:ahLst/>
                <a:cxnLst>
                  <a:cxn ang="0">
                    <a:pos x="T0" y="T1"/>
                  </a:cxn>
                  <a:cxn ang="0">
                    <a:pos x="T2" y="T3"/>
                  </a:cxn>
                </a:cxnLst>
                <a:rect l="0" t="0" r="r" b="b"/>
                <a:pathLst>
                  <a:path w="162" h="45">
                    <a:moveTo>
                      <a:pt x="0" y="45"/>
                    </a:moveTo>
                    <a:lnTo>
                      <a:pt x="162"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41" name="Freeform 117"/>
              <p:cNvSpPr>
                <a:spLocks/>
              </p:cNvSpPr>
              <p:nvPr/>
            </p:nvSpPr>
            <p:spPr bwMode="auto">
              <a:xfrm>
                <a:off x="2328" y="2689"/>
                <a:ext cx="174" cy="29"/>
              </a:xfrm>
              <a:custGeom>
                <a:avLst/>
                <a:gdLst>
                  <a:gd name="T0" fmla="*/ 0 w 174"/>
                  <a:gd name="T1" fmla="*/ 29 h 29"/>
                  <a:gd name="T2" fmla="*/ 174 w 174"/>
                  <a:gd name="T3" fmla="*/ 0 h 29"/>
                </a:gdLst>
                <a:ahLst/>
                <a:cxnLst>
                  <a:cxn ang="0">
                    <a:pos x="T0" y="T1"/>
                  </a:cxn>
                  <a:cxn ang="0">
                    <a:pos x="T2" y="T3"/>
                  </a:cxn>
                </a:cxnLst>
                <a:rect l="0" t="0" r="r" b="b"/>
                <a:pathLst>
                  <a:path w="174" h="29">
                    <a:moveTo>
                      <a:pt x="0" y="29"/>
                    </a:moveTo>
                    <a:lnTo>
                      <a:pt x="174"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42" name="Freeform 118"/>
              <p:cNvSpPr>
                <a:spLocks/>
              </p:cNvSpPr>
              <p:nvPr/>
            </p:nvSpPr>
            <p:spPr bwMode="auto">
              <a:xfrm>
                <a:off x="2319" y="2766"/>
                <a:ext cx="168" cy="24"/>
              </a:xfrm>
              <a:custGeom>
                <a:avLst/>
                <a:gdLst>
                  <a:gd name="T0" fmla="*/ 0 w 168"/>
                  <a:gd name="T1" fmla="*/ 24 h 24"/>
                  <a:gd name="T2" fmla="*/ 168 w 168"/>
                  <a:gd name="T3" fmla="*/ 0 h 24"/>
                </a:gdLst>
                <a:ahLst/>
                <a:cxnLst>
                  <a:cxn ang="0">
                    <a:pos x="T0" y="T1"/>
                  </a:cxn>
                  <a:cxn ang="0">
                    <a:pos x="T2" y="T3"/>
                  </a:cxn>
                </a:cxnLst>
                <a:rect l="0" t="0" r="r" b="b"/>
                <a:pathLst>
                  <a:path w="168" h="24">
                    <a:moveTo>
                      <a:pt x="0" y="24"/>
                    </a:moveTo>
                    <a:lnTo>
                      <a:pt x="168"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43" name="Line 119"/>
              <p:cNvSpPr>
                <a:spLocks noChangeShapeType="1"/>
              </p:cNvSpPr>
              <p:nvPr/>
            </p:nvSpPr>
            <p:spPr bwMode="auto">
              <a:xfrm>
                <a:off x="2118" y="3312"/>
                <a:ext cx="14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a:ea typeface="ＭＳ Ｐゴシック"/>
                  <a:cs typeface="ＭＳ Ｐゴシック"/>
                </a:endParaRPr>
              </a:p>
            </p:txBody>
          </p:sp>
          <p:sp>
            <p:nvSpPr>
              <p:cNvPr id="77944" name="Freeform 120"/>
              <p:cNvSpPr>
                <a:spLocks/>
              </p:cNvSpPr>
              <p:nvPr/>
            </p:nvSpPr>
            <p:spPr bwMode="auto">
              <a:xfrm>
                <a:off x="1923" y="2401"/>
                <a:ext cx="99" cy="8"/>
              </a:xfrm>
              <a:custGeom>
                <a:avLst/>
                <a:gdLst>
                  <a:gd name="T0" fmla="*/ 0 w 99"/>
                  <a:gd name="T1" fmla="*/ 8 h 8"/>
                  <a:gd name="T2" fmla="*/ 99 w 99"/>
                  <a:gd name="T3" fmla="*/ 0 h 8"/>
                </a:gdLst>
                <a:ahLst/>
                <a:cxnLst>
                  <a:cxn ang="0">
                    <a:pos x="T0" y="T1"/>
                  </a:cxn>
                  <a:cxn ang="0">
                    <a:pos x="T2" y="T3"/>
                  </a:cxn>
                </a:cxnLst>
                <a:rect l="0" t="0" r="r" b="b"/>
                <a:pathLst>
                  <a:path w="99" h="8">
                    <a:moveTo>
                      <a:pt x="0" y="8"/>
                    </a:moveTo>
                    <a:lnTo>
                      <a:pt x="99"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45" name="Freeform 121"/>
              <p:cNvSpPr>
                <a:spLocks/>
              </p:cNvSpPr>
              <p:nvPr/>
            </p:nvSpPr>
            <p:spPr bwMode="auto">
              <a:xfrm>
                <a:off x="1872" y="2353"/>
                <a:ext cx="102" cy="14"/>
              </a:xfrm>
              <a:custGeom>
                <a:avLst/>
                <a:gdLst>
                  <a:gd name="T0" fmla="*/ 0 w 102"/>
                  <a:gd name="T1" fmla="*/ 14 h 14"/>
                  <a:gd name="T2" fmla="*/ 102 w 102"/>
                  <a:gd name="T3" fmla="*/ 0 h 14"/>
                </a:gdLst>
                <a:ahLst/>
                <a:cxnLst>
                  <a:cxn ang="0">
                    <a:pos x="T0" y="T1"/>
                  </a:cxn>
                  <a:cxn ang="0">
                    <a:pos x="T2" y="T3"/>
                  </a:cxn>
                </a:cxnLst>
                <a:rect l="0" t="0" r="r" b="b"/>
                <a:pathLst>
                  <a:path w="102" h="14">
                    <a:moveTo>
                      <a:pt x="0" y="14"/>
                    </a:moveTo>
                    <a:lnTo>
                      <a:pt x="102"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46" name="Freeform 122"/>
              <p:cNvSpPr>
                <a:spLocks/>
              </p:cNvSpPr>
              <p:nvPr/>
            </p:nvSpPr>
            <p:spPr bwMode="auto">
              <a:xfrm>
                <a:off x="1887" y="2286"/>
                <a:ext cx="57" cy="12"/>
              </a:xfrm>
              <a:custGeom>
                <a:avLst/>
                <a:gdLst>
                  <a:gd name="T0" fmla="*/ 0 w 57"/>
                  <a:gd name="T1" fmla="*/ 12 h 12"/>
                  <a:gd name="T2" fmla="*/ 57 w 57"/>
                  <a:gd name="T3" fmla="*/ 0 h 12"/>
                </a:gdLst>
                <a:ahLst/>
                <a:cxnLst>
                  <a:cxn ang="0">
                    <a:pos x="T0" y="T1"/>
                  </a:cxn>
                  <a:cxn ang="0">
                    <a:pos x="T2" y="T3"/>
                  </a:cxn>
                </a:cxnLst>
                <a:rect l="0" t="0" r="r" b="b"/>
                <a:pathLst>
                  <a:path w="57" h="12">
                    <a:moveTo>
                      <a:pt x="0" y="12"/>
                    </a:moveTo>
                    <a:lnTo>
                      <a:pt x="57"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47" name="Freeform 123"/>
              <p:cNvSpPr>
                <a:spLocks/>
              </p:cNvSpPr>
              <p:nvPr/>
            </p:nvSpPr>
            <p:spPr bwMode="auto">
              <a:xfrm>
                <a:off x="1680" y="2886"/>
                <a:ext cx="69" cy="3"/>
              </a:xfrm>
              <a:custGeom>
                <a:avLst/>
                <a:gdLst>
                  <a:gd name="T0" fmla="*/ 0 w 69"/>
                  <a:gd name="T1" fmla="*/ 3 h 3"/>
                  <a:gd name="T2" fmla="*/ 69 w 69"/>
                  <a:gd name="T3" fmla="*/ 0 h 3"/>
                </a:gdLst>
                <a:ahLst/>
                <a:cxnLst>
                  <a:cxn ang="0">
                    <a:pos x="T0" y="T1"/>
                  </a:cxn>
                  <a:cxn ang="0">
                    <a:pos x="T2" y="T3"/>
                  </a:cxn>
                </a:cxnLst>
                <a:rect l="0" t="0" r="r" b="b"/>
                <a:pathLst>
                  <a:path w="69" h="3">
                    <a:moveTo>
                      <a:pt x="0" y="3"/>
                    </a:moveTo>
                    <a:lnTo>
                      <a:pt x="69"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48" name="Freeform 124"/>
              <p:cNvSpPr>
                <a:spLocks/>
              </p:cNvSpPr>
              <p:nvPr/>
            </p:nvSpPr>
            <p:spPr bwMode="auto">
              <a:xfrm>
                <a:off x="1098" y="2593"/>
                <a:ext cx="60" cy="14"/>
              </a:xfrm>
              <a:custGeom>
                <a:avLst/>
                <a:gdLst>
                  <a:gd name="T0" fmla="*/ 0 w 60"/>
                  <a:gd name="T1" fmla="*/ 14 h 14"/>
                  <a:gd name="T2" fmla="*/ 60 w 60"/>
                  <a:gd name="T3" fmla="*/ 0 h 14"/>
                </a:gdLst>
                <a:ahLst/>
                <a:cxnLst>
                  <a:cxn ang="0">
                    <a:pos x="T0" y="T1"/>
                  </a:cxn>
                  <a:cxn ang="0">
                    <a:pos x="T2" y="T3"/>
                  </a:cxn>
                </a:cxnLst>
                <a:rect l="0" t="0" r="r" b="b"/>
                <a:pathLst>
                  <a:path w="60" h="14">
                    <a:moveTo>
                      <a:pt x="0" y="14"/>
                    </a:moveTo>
                    <a:lnTo>
                      <a:pt x="60"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49" name="Freeform 125"/>
              <p:cNvSpPr>
                <a:spLocks/>
              </p:cNvSpPr>
              <p:nvPr/>
            </p:nvSpPr>
            <p:spPr bwMode="auto">
              <a:xfrm>
                <a:off x="1350" y="2067"/>
                <a:ext cx="72" cy="45"/>
              </a:xfrm>
              <a:custGeom>
                <a:avLst/>
                <a:gdLst>
                  <a:gd name="T0" fmla="*/ 0 w 72"/>
                  <a:gd name="T1" fmla="*/ 45 h 45"/>
                  <a:gd name="T2" fmla="*/ 72 w 72"/>
                  <a:gd name="T3" fmla="*/ 0 h 45"/>
                </a:gdLst>
                <a:ahLst/>
                <a:cxnLst>
                  <a:cxn ang="0">
                    <a:pos x="T0" y="T1"/>
                  </a:cxn>
                  <a:cxn ang="0">
                    <a:pos x="T2" y="T3"/>
                  </a:cxn>
                </a:cxnLst>
                <a:rect l="0" t="0" r="r" b="b"/>
                <a:pathLst>
                  <a:path w="72" h="45">
                    <a:moveTo>
                      <a:pt x="0" y="45"/>
                    </a:moveTo>
                    <a:lnTo>
                      <a:pt x="72"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50" name="Freeform 126"/>
              <p:cNvSpPr>
                <a:spLocks/>
              </p:cNvSpPr>
              <p:nvPr/>
            </p:nvSpPr>
            <p:spPr bwMode="auto">
              <a:xfrm>
                <a:off x="1275" y="2040"/>
                <a:ext cx="78" cy="57"/>
              </a:xfrm>
              <a:custGeom>
                <a:avLst/>
                <a:gdLst>
                  <a:gd name="T0" fmla="*/ 0 w 78"/>
                  <a:gd name="T1" fmla="*/ 57 h 57"/>
                  <a:gd name="T2" fmla="*/ 78 w 78"/>
                  <a:gd name="T3" fmla="*/ 0 h 57"/>
                </a:gdLst>
                <a:ahLst/>
                <a:cxnLst>
                  <a:cxn ang="0">
                    <a:pos x="T0" y="T1"/>
                  </a:cxn>
                  <a:cxn ang="0">
                    <a:pos x="T2" y="T3"/>
                  </a:cxn>
                </a:cxnLst>
                <a:rect l="0" t="0" r="r" b="b"/>
                <a:pathLst>
                  <a:path w="78" h="57">
                    <a:moveTo>
                      <a:pt x="0" y="57"/>
                    </a:moveTo>
                    <a:lnTo>
                      <a:pt x="78"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51" name="Freeform 127"/>
              <p:cNvSpPr>
                <a:spLocks/>
              </p:cNvSpPr>
              <p:nvPr/>
            </p:nvSpPr>
            <p:spPr bwMode="auto">
              <a:xfrm>
                <a:off x="657" y="1956"/>
                <a:ext cx="42" cy="36"/>
              </a:xfrm>
              <a:custGeom>
                <a:avLst/>
                <a:gdLst>
                  <a:gd name="T0" fmla="*/ 0 w 42"/>
                  <a:gd name="T1" fmla="*/ 36 h 36"/>
                  <a:gd name="T2" fmla="*/ 42 w 42"/>
                  <a:gd name="T3" fmla="*/ 0 h 36"/>
                </a:gdLst>
                <a:ahLst/>
                <a:cxnLst>
                  <a:cxn ang="0">
                    <a:pos x="T0" y="T1"/>
                  </a:cxn>
                  <a:cxn ang="0">
                    <a:pos x="T2" y="T3"/>
                  </a:cxn>
                </a:cxnLst>
                <a:rect l="0" t="0" r="r" b="b"/>
                <a:pathLst>
                  <a:path w="42" h="36">
                    <a:moveTo>
                      <a:pt x="0" y="36"/>
                    </a:moveTo>
                    <a:lnTo>
                      <a:pt x="42"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52" name="Freeform 128"/>
              <p:cNvSpPr>
                <a:spLocks/>
              </p:cNvSpPr>
              <p:nvPr/>
            </p:nvSpPr>
            <p:spPr bwMode="auto">
              <a:xfrm>
                <a:off x="1284" y="1989"/>
                <a:ext cx="87" cy="39"/>
              </a:xfrm>
              <a:custGeom>
                <a:avLst/>
                <a:gdLst>
                  <a:gd name="T0" fmla="*/ 0 w 87"/>
                  <a:gd name="T1" fmla="*/ 39 h 39"/>
                  <a:gd name="T2" fmla="*/ 87 w 87"/>
                  <a:gd name="T3" fmla="*/ 0 h 39"/>
                </a:gdLst>
                <a:ahLst/>
                <a:cxnLst>
                  <a:cxn ang="0">
                    <a:pos x="T0" y="T1"/>
                  </a:cxn>
                  <a:cxn ang="0">
                    <a:pos x="T2" y="T3"/>
                  </a:cxn>
                </a:cxnLst>
                <a:rect l="0" t="0" r="r" b="b"/>
                <a:pathLst>
                  <a:path w="87" h="39">
                    <a:moveTo>
                      <a:pt x="0" y="39"/>
                    </a:moveTo>
                    <a:lnTo>
                      <a:pt x="87"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53" name="Freeform 129"/>
              <p:cNvSpPr>
                <a:spLocks/>
              </p:cNvSpPr>
              <p:nvPr/>
            </p:nvSpPr>
            <p:spPr bwMode="auto">
              <a:xfrm>
                <a:off x="1374" y="1428"/>
                <a:ext cx="39" cy="30"/>
              </a:xfrm>
              <a:custGeom>
                <a:avLst/>
                <a:gdLst>
                  <a:gd name="T0" fmla="*/ 0 w 39"/>
                  <a:gd name="T1" fmla="*/ 30 h 30"/>
                  <a:gd name="T2" fmla="*/ 39 w 39"/>
                  <a:gd name="T3" fmla="*/ 0 h 30"/>
                </a:gdLst>
                <a:ahLst/>
                <a:cxnLst>
                  <a:cxn ang="0">
                    <a:pos x="T0" y="T1"/>
                  </a:cxn>
                  <a:cxn ang="0">
                    <a:pos x="T2" y="T3"/>
                  </a:cxn>
                </a:cxnLst>
                <a:rect l="0" t="0" r="r" b="b"/>
                <a:pathLst>
                  <a:path w="39" h="30">
                    <a:moveTo>
                      <a:pt x="0" y="30"/>
                    </a:moveTo>
                    <a:lnTo>
                      <a:pt x="39"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54" name="Freeform 130"/>
              <p:cNvSpPr>
                <a:spLocks/>
              </p:cNvSpPr>
              <p:nvPr/>
            </p:nvSpPr>
            <p:spPr bwMode="auto">
              <a:xfrm>
                <a:off x="1311" y="1401"/>
                <a:ext cx="45" cy="39"/>
              </a:xfrm>
              <a:custGeom>
                <a:avLst/>
                <a:gdLst>
                  <a:gd name="T0" fmla="*/ 0 w 45"/>
                  <a:gd name="T1" fmla="*/ 39 h 39"/>
                  <a:gd name="T2" fmla="*/ 45 w 45"/>
                  <a:gd name="T3" fmla="*/ 0 h 39"/>
                </a:gdLst>
                <a:ahLst/>
                <a:cxnLst>
                  <a:cxn ang="0">
                    <a:pos x="T0" y="T1"/>
                  </a:cxn>
                  <a:cxn ang="0">
                    <a:pos x="T2" y="T3"/>
                  </a:cxn>
                </a:cxnLst>
                <a:rect l="0" t="0" r="r" b="b"/>
                <a:pathLst>
                  <a:path w="45" h="39">
                    <a:moveTo>
                      <a:pt x="0" y="39"/>
                    </a:moveTo>
                    <a:lnTo>
                      <a:pt x="45"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55" name="Freeform 131"/>
              <p:cNvSpPr>
                <a:spLocks/>
              </p:cNvSpPr>
              <p:nvPr/>
            </p:nvSpPr>
            <p:spPr bwMode="auto">
              <a:xfrm>
                <a:off x="1290" y="1344"/>
                <a:ext cx="63" cy="42"/>
              </a:xfrm>
              <a:custGeom>
                <a:avLst/>
                <a:gdLst>
                  <a:gd name="T0" fmla="*/ 0 w 63"/>
                  <a:gd name="T1" fmla="*/ 42 h 42"/>
                  <a:gd name="T2" fmla="*/ 63 w 63"/>
                  <a:gd name="T3" fmla="*/ 0 h 42"/>
                </a:gdLst>
                <a:ahLst/>
                <a:cxnLst>
                  <a:cxn ang="0">
                    <a:pos x="T0" y="T1"/>
                  </a:cxn>
                  <a:cxn ang="0">
                    <a:pos x="T2" y="T3"/>
                  </a:cxn>
                </a:cxnLst>
                <a:rect l="0" t="0" r="r" b="b"/>
                <a:pathLst>
                  <a:path w="63" h="42">
                    <a:moveTo>
                      <a:pt x="0" y="42"/>
                    </a:moveTo>
                    <a:lnTo>
                      <a:pt x="63"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56" name="Freeform 132"/>
              <p:cNvSpPr>
                <a:spLocks/>
              </p:cNvSpPr>
              <p:nvPr/>
            </p:nvSpPr>
            <p:spPr bwMode="auto">
              <a:xfrm>
                <a:off x="1134" y="816"/>
                <a:ext cx="75" cy="96"/>
              </a:xfrm>
              <a:custGeom>
                <a:avLst/>
                <a:gdLst>
                  <a:gd name="T0" fmla="*/ 0 w 75"/>
                  <a:gd name="T1" fmla="*/ 96 h 96"/>
                  <a:gd name="T2" fmla="*/ 75 w 75"/>
                  <a:gd name="T3" fmla="*/ 0 h 96"/>
                </a:gdLst>
                <a:ahLst/>
                <a:cxnLst>
                  <a:cxn ang="0">
                    <a:pos x="T0" y="T1"/>
                  </a:cxn>
                  <a:cxn ang="0">
                    <a:pos x="T2" y="T3"/>
                  </a:cxn>
                </a:cxnLst>
                <a:rect l="0" t="0" r="r" b="b"/>
                <a:pathLst>
                  <a:path w="75" h="96">
                    <a:moveTo>
                      <a:pt x="0" y="96"/>
                    </a:moveTo>
                    <a:lnTo>
                      <a:pt x="75"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57" name="Freeform 133"/>
              <p:cNvSpPr>
                <a:spLocks/>
              </p:cNvSpPr>
              <p:nvPr/>
            </p:nvSpPr>
            <p:spPr bwMode="auto">
              <a:xfrm>
                <a:off x="1218" y="834"/>
                <a:ext cx="66" cy="90"/>
              </a:xfrm>
              <a:custGeom>
                <a:avLst/>
                <a:gdLst>
                  <a:gd name="T0" fmla="*/ 0 w 66"/>
                  <a:gd name="T1" fmla="*/ 90 h 90"/>
                  <a:gd name="T2" fmla="*/ 66 w 66"/>
                  <a:gd name="T3" fmla="*/ 0 h 90"/>
                </a:gdLst>
                <a:ahLst/>
                <a:cxnLst>
                  <a:cxn ang="0">
                    <a:pos x="T0" y="T1"/>
                  </a:cxn>
                  <a:cxn ang="0">
                    <a:pos x="T2" y="T3"/>
                  </a:cxn>
                </a:cxnLst>
                <a:rect l="0" t="0" r="r" b="b"/>
                <a:pathLst>
                  <a:path w="66" h="90">
                    <a:moveTo>
                      <a:pt x="0" y="90"/>
                    </a:moveTo>
                    <a:lnTo>
                      <a:pt x="66"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58" name="Freeform 134"/>
              <p:cNvSpPr>
                <a:spLocks/>
              </p:cNvSpPr>
              <p:nvPr/>
            </p:nvSpPr>
            <p:spPr bwMode="auto">
              <a:xfrm>
                <a:off x="534" y="720"/>
                <a:ext cx="6" cy="96"/>
              </a:xfrm>
              <a:custGeom>
                <a:avLst/>
                <a:gdLst>
                  <a:gd name="T0" fmla="*/ 0 w 6"/>
                  <a:gd name="T1" fmla="*/ 96 h 96"/>
                  <a:gd name="T2" fmla="*/ 6 w 6"/>
                  <a:gd name="T3" fmla="*/ 0 h 96"/>
                </a:gdLst>
                <a:ahLst/>
                <a:cxnLst>
                  <a:cxn ang="0">
                    <a:pos x="T0" y="T1"/>
                  </a:cxn>
                  <a:cxn ang="0">
                    <a:pos x="T2" y="T3"/>
                  </a:cxn>
                </a:cxnLst>
                <a:rect l="0" t="0" r="r" b="b"/>
                <a:pathLst>
                  <a:path w="6" h="96">
                    <a:moveTo>
                      <a:pt x="0" y="96"/>
                    </a:moveTo>
                    <a:lnTo>
                      <a:pt x="6"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59" name="Freeform 135"/>
              <p:cNvSpPr>
                <a:spLocks/>
              </p:cNvSpPr>
              <p:nvPr/>
            </p:nvSpPr>
            <p:spPr bwMode="auto">
              <a:xfrm>
                <a:off x="687" y="1314"/>
                <a:ext cx="33" cy="36"/>
              </a:xfrm>
              <a:custGeom>
                <a:avLst/>
                <a:gdLst>
                  <a:gd name="T0" fmla="*/ 0 w 33"/>
                  <a:gd name="T1" fmla="*/ 36 h 36"/>
                  <a:gd name="T2" fmla="*/ 33 w 33"/>
                  <a:gd name="T3" fmla="*/ 0 h 36"/>
                </a:gdLst>
                <a:ahLst/>
                <a:cxnLst>
                  <a:cxn ang="0">
                    <a:pos x="T0" y="T1"/>
                  </a:cxn>
                  <a:cxn ang="0">
                    <a:pos x="T2" y="T3"/>
                  </a:cxn>
                </a:cxnLst>
                <a:rect l="0" t="0" r="r" b="b"/>
                <a:pathLst>
                  <a:path w="33" h="36">
                    <a:moveTo>
                      <a:pt x="0" y="36"/>
                    </a:moveTo>
                    <a:lnTo>
                      <a:pt x="33"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60" name="Freeform 136"/>
              <p:cNvSpPr>
                <a:spLocks/>
              </p:cNvSpPr>
              <p:nvPr/>
            </p:nvSpPr>
            <p:spPr bwMode="auto">
              <a:xfrm>
                <a:off x="1782" y="1110"/>
                <a:ext cx="126" cy="90"/>
              </a:xfrm>
              <a:custGeom>
                <a:avLst/>
                <a:gdLst>
                  <a:gd name="T0" fmla="*/ 0 w 126"/>
                  <a:gd name="T1" fmla="*/ 90 h 90"/>
                  <a:gd name="T2" fmla="*/ 126 w 126"/>
                  <a:gd name="T3" fmla="*/ 0 h 90"/>
                </a:gdLst>
                <a:ahLst/>
                <a:cxnLst>
                  <a:cxn ang="0">
                    <a:pos x="T0" y="T1"/>
                  </a:cxn>
                  <a:cxn ang="0">
                    <a:pos x="T2" y="T3"/>
                  </a:cxn>
                </a:cxnLst>
                <a:rect l="0" t="0" r="r" b="b"/>
                <a:pathLst>
                  <a:path w="126" h="90">
                    <a:moveTo>
                      <a:pt x="0" y="90"/>
                    </a:moveTo>
                    <a:lnTo>
                      <a:pt x="126"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61" name="Freeform 137"/>
              <p:cNvSpPr>
                <a:spLocks/>
              </p:cNvSpPr>
              <p:nvPr/>
            </p:nvSpPr>
            <p:spPr bwMode="auto">
              <a:xfrm>
                <a:off x="1734" y="1071"/>
                <a:ext cx="117" cy="81"/>
              </a:xfrm>
              <a:custGeom>
                <a:avLst/>
                <a:gdLst>
                  <a:gd name="T0" fmla="*/ 0 w 117"/>
                  <a:gd name="T1" fmla="*/ 81 h 81"/>
                  <a:gd name="T2" fmla="*/ 117 w 117"/>
                  <a:gd name="T3" fmla="*/ 0 h 81"/>
                </a:gdLst>
                <a:ahLst/>
                <a:cxnLst>
                  <a:cxn ang="0">
                    <a:pos x="T0" y="T1"/>
                  </a:cxn>
                  <a:cxn ang="0">
                    <a:pos x="T2" y="T3"/>
                  </a:cxn>
                </a:cxnLst>
                <a:rect l="0" t="0" r="r" b="b"/>
                <a:pathLst>
                  <a:path w="117" h="81">
                    <a:moveTo>
                      <a:pt x="0" y="81"/>
                    </a:moveTo>
                    <a:lnTo>
                      <a:pt x="117"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62" name="Freeform 138"/>
              <p:cNvSpPr>
                <a:spLocks/>
              </p:cNvSpPr>
              <p:nvPr/>
            </p:nvSpPr>
            <p:spPr bwMode="auto">
              <a:xfrm>
                <a:off x="1956" y="1755"/>
                <a:ext cx="48" cy="21"/>
              </a:xfrm>
              <a:custGeom>
                <a:avLst/>
                <a:gdLst>
                  <a:gd name="T0" fmla="*/ 0 w 48"/>
                  <a:gd name="T1" fmla="*/ 21 h 21"/>
                  <a:gd name="T2" fmla="*/ 48 w 48"/>
                  <a:gd name="T3" fmla="*/ 0 h 21"/>
                </a:gdLst>
                <a:ahLst/>
                <a:cxnLst>
                  <a:cxn ang="0">
                    <a:pos x="T0" y="T1"/>
                  </a:cxn>
                  <a:cxn ang="0">
                    <a:pos x="T2" y="T3"/>
                  </a:cxn>
                </a:cxnLst>
                <a:rect l="0" t="0" r="r" b="b"/>
                <a:pathLst>
                  <a:path w="48" h="21">
                    <a:moveTo>
                      <a:pt x="0" y="21"/>
                    </a:moveTo>
                    <a:lnTo>
                      <a:pt x="48"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63" name="Freeform 139"/>
              <p:cNvSpPr>
                <a:spLocks/>
              </p:cNvSpPr>
              <p:nvPr/>
            </p:nvSpPr>
            <p:spPr bwMode="auto">
              <a:xfrm>
                <a:off x="1908" y="1716"/>
                <a:ext cx="51" cy="15"/>
              </a:xfrm>
              <a:custGeom>
                <a:avLst/>
                <a:gdLst>
                  <a:gd name="T0" fmla="*/ 0 w 51"/>
                  <a:gd name="T1" fmla="*/ 15 h 15"/>
                  <a:gd name="T2" fmla="*/ 51 w 51"/>
                  <a:gd name="T3" fmla="*/ 0 h 15"/>
                </a:gdLst>
                <a:ahLst/>
                <a:cxnLst>
                  <a:cxn ang="0">
                    <a:pos x="T0" y="T1"/>
                  </a:cxn>
                  <a:cxn ang="0">
                    <a:pos x="T2" y="T3"/>
                  </a:cxn>
                </a:cxnLst>
                <a:rect l="0" t="0" r="r" b="b"/>
                <a:pathLst>
                  <a:path w="51" h="15">
                    <a:moveTo>
                      <a:pt x="0" y="15"/>
                    </a:moveTo>
                    <a:lnTo>
                      <a:pt x="51"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64" name="Freeform 140"/>
              <p:cNvSpPr>
                <a:spLocks/>
              </p:cNvSpPr>
              <p:nvPr/>
            </p:nvSpPr>
            <p:spPr bwMode="auto">
              <a:xfrm>
                <a:off x="1890" y="1633"/>
                <a:ext cx="36" cy="14"/>
              </a:xfrm>
              <a:custGeom>
                <a:avLst/>
                <a:gdLst>
                  <a:gd name="T0" fmla="*/ 0 w 36"/>
                  <a:gd name="T1" fmla="*/ 14 h 14"/>
                  <a:gd name="T2" fmla="*/ 36 w 36"/>
                  <a:gd name="T3" fmla="*/ 0 h 14"/>
                </a:gdLst>
                <a:ahLst/>
                <a:cxnLst>
                  <a:cxn ang="0">
                    <a:pos x="T0" y="T1"/>
                  </a:cxn>
                  <a:cxn ang="0">
                    <a:pos x="T2" y="T3"/>
                  </a:cxn>
                </a:cxnLst>
                <a:rect l="0" t="0" r="r" b="b"/>
                <a:pathLst>
                  <a:path w="36" h="14">
                    <a:moveTo>
                      <a:pt x="0" y="14"/>
                    </a:moveTo>
                    <a:lnTo>
                      <a:pt x="36"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65" name="Freeform 141"/>
              <p:cNvSpPr>
                <a:spLocks/>
              </p:cNvSpPr>
              <p:nvPr/>
            </p:nvSpPr>
            <p:spPr bwMode="auto">
              <a:xfrm>
                <a:off x="537" y="720"/>
                <a:ext cx="669" cy="96"/>
              </a:xfrm>
              <a:custGeom>
                <a:avLst/>
                <a:gdLst>
                  <a:gd name="T0" fmla="*/ 0 w 669"/>
                  <a:gd name="T1" fmla="*/ 0 h 96"/>
                  <a:gd name="T2" fmla="*/ 381 w 669"/>
                  <a:gd name="T3" fmla="*/ 36 h 96"/>
                  <a:gd name="T4" fmla="*/ 669 w 669"/>
                  <a:gd name="T5" fmla="*/ 96 h 96"/>
                </a:gdLst>
                <a:ahLst/>
                <a:cxnLst>
                  <a:cxn ang="0">
                    <a:pos x="T0" y="T1"/>
                  </a:cxn>
                  <a:cxn ang="0">
                    <a:pos x="T2" y="T3"/>
                  </a:cxn>
                  <a:cxn ang="0">
                    <a:pos x="T4" y="T5"/>
                  </a:cxn>
                </a:cxnLst>
                <a:rect l="0" t="0" r="r" b="b"/>
                <a:pathLst>
                  <a:path w="669" h="96">
                    <a:moveTo>
                      <a:pt x="0" y="0"/>
                    </a:moveTo>
                    <a:cubicBezTo>
                      <a:pt x="63" y="6"/>
                      <a:pt x="270" y="20"/>
                      <a:pt x="381" y="36"/>
                    </a:cubicBezTo>
                    <a:cubicBezTo>
                      <a:pt x="492" y="52"/>
                      <a:pt x="609" y="84"/>
                      <a:pt x="669" y="96"/>
                    </a:cubicBezTo>
                  </a:path>
                </a:pathLst>
              </a:custGeom>
              <a:noFill/>
              <a:ln w="28575"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66" name="Freeform 142"/>
              <p:cNvSpPr>
                <a:spLocks/>
              </p:cNvSpPr>
              <p:nvPr/>
            </p:nvSpPr>
            <p:spPr bwMode="auto">
              <a:xfrm>
                <a:off x="1284" y="831"/>
                <a:ext cx="573" cy="240"/>
              </a:xfrm>
              <a:custGeom>
                <a:avLst/>
                <a:gdLst>
                  <a:gd name="T0" fmla="*/ 0 w 573"/>
                  <a:gd name="T1" fmla="*/ 0 h 240"/>
                  <a:gd name="T2" fmla="*/ 285 w 573"/>
                  <a:gd name="T3" fmla="*/ 99 h 240"/>
                  <a:gd name="T4" fmla="*/ 573 w 573"/>
                  <a:gd name="T5" fmla="*/ 240 h 240"/>
                </a:gdLst>
                <a:ahLst/>
                <a:cxnLst>
                  <a:cxn ang="0">
                    <a:pos x="T0" y="T1"/>
                  </a:cxn>
                  <a:cxn ang="0">
                    <a:pos x="T2" y="T3"/>
                  </a:cxn>
                  <a:cxn ang="0">
                    <a:pos x="T4" y="T5"/>
                  </a:cxn>
                </a:cxnLst>
                <a:rect l="0" t="0" r="r" b="b"/>
                <a:pathLst>
                  <a:path w="573" h="240">
                    <a:moveTo>
                      <a:pt x="0" y="0"/>
                    </a:moveTo>
                    <a:cubicBezTo>
                      <a:pt x="47" y="16"/>
                      <a:pt x="190" y="59"/>
                      <a:pt x="285" y="99"/>
                    </a:cubicBezTo>
                    <a:cubicBezTo>
                      <a:pt x="380" y="139"/>
                      <a:pt x="513" y="211"/>
                      <a:pt x="573" y="240"/>
                    </a:cubicBezTo>
                  </a:path>
                </a:pathLst>
              </a:custGeom>
              <a:noFill/>
              <a:ln w="28575"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67" name="Freeform 143"/>
              <p:cNvSpPr>
                <a:spLocks/>
              </p:cNvSpPr>
              <p:nvPr/>
            </p:nvSpPr>
            <p:spPr bwMode="auto">
              <a:xfrm>
                <a:off x="1902" y="1113"/>
                <a:ext cx="408" cy="429"/>
              </a:xfrm>
              <a:custGeom>
                <a:avLst/>
                <a:gdLst>
                  <a:gd name="T0" fmla="*/ 0 w 408"/>
                  <a:gd name="T1" fmla="*/ 0 h 429"/>
                  <a:gd name="T2" fmla="*/ 213 w 408"/>
                  <a:gd name="T3" fmla="*/ 195 h 429"/>
                  <a:gd name="T4" fmla="*/ 408 w 408"/>
                  <a:gd name="T5" fmla="*/ 429 h 429"/>
                </a:gdLst>
                <a:ahLst/>
                <a:cxnLst>
                  <a:cxn ang="0">
                    <a:pos x="T0" y="T1"/>
                  </a:cxn>
                  <a:cxn ang="0">
                    <a:pos x="T2" y="T3"/>
                  </a:cxn>
                  <a:cxn ang="0">
                    <a:pos x="T4" y="T5"/>
                  </a:cxn>
                </a:cxnLst>
                <a:rect l="0" t="0" r="r" b="b"/>
                <a:pathLst>
                  <a:path w="408" h="429">
                    <a:moveTo>
                      <a:pt x="0" y="0"/>
                    </a:moveTo>
                    <a:cubicBezTo>
                      <a:pt x="35" y="32"/>
                      <a:pt x="145" y="123"/>
                      <a:pt x="213" y="195"/>
                    </a:cubicBezTo>
                    <a:cubicBezTo>
                      <a:pt x="281" y="267"/>
                      <a:pt x="368" y="380"/>
                      <a:pt x="408" y="429"/>
                    </a:cubicBezTo>
                  </a:path>
                </a:pathLst>
              </a:custGeom>
              <a:noFill/>
              <a:ln w="28575"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68" name="Freeform 144"/>
              <p:cNvSpPr>
                <a:spLocks/>
              </p:cNvSpPr>
              <p:nvPr/>
            </p:nvSpPr>
            <p:spPr bwMode="auto">
              <a:xfrm>
                <a:off x="2316" y="1545"/>
                <a:ext cx="159" cy="459"/>
              </a:xfrm>
              <a:custGeom>
                <a:avLst/>
                <a:gdLst>
                  <a:gd name="T0" fmla="*/ 0 w 159"/>
                  <a:gd name="T1" fmla="*/ 0 h 459"/>
                  <a:gd name="T2" fmla="*/ 99 w 159"/>
                  <a:gd name="T3" fmla="*/ 237 h 459"/>
                  <a:gd name="T4" fmla="*/ 159 w 159"/>
                  <a:gd name="T5" fmla="*/ 459 h 459"/>
                </a:gdLst>
                <a:ahLst/>
                <a:cxnLst>
                  <a:cxn ang="0">
                    <a:pos x="T0" y="T1"/>
                  </a:cxn>
                  <a:cxn ang="0">
                    <a:pos x="T2" y="T3"/>
                  </a:cxn>
                  <a:cxn ang="0">
                    <a:pos x="T4" y="T5"/>
                  </a:cxn>
                </a:cxnLst>
                <a:rect l="0" t="0" r="r" b="b"/>
                <a:pathLst>
                  <a:path w="159" h="459">
                    <a:moveTo>
                      <a:pt x="0" y="0"/>
                    </a:moveTo>
                    <a:cubicBezTo>
                      <a:pt x="16" y="39"/>
                      <a:pt x="73" y="161"/>
                      <a:pt x="99" y="237"/>
                    </a:cubicBezTo>
                    <a:cubicBezTo>
                      <a:pt x="125" y="313"/>
                      <a:pt x="147" y="413"/>
                      <a:pt x="159" y="459"/>
                    </a:cubicBezTo>
                  </a:path>
                </a:pathLst>
              </a:custGeom>
              <a:noFill/>
              <a:ln w="28575"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69" name="Freeform 145"/>
              <p:cNvSpPr>
                <a:spLocks/>
              </p:cNvSpPr>
              <p:nvPr/>
            </p:nvSpPr>
            <p:spPr bwMode="auto">
              <a:xfrm>
                <a:off x="2490" y="2091"/>
                <a:ext cx="18" cy="600"/>
              </a:xfrm>
              <a:custGeom>
                <a:avLst/>
                <a:gdLst>
                  <a:gd name="T0" fmla="*/ 0 w 18"/>
                  <a:gd name="T1" fmla="*/ 0 h 600"/>
                  <a:gd name="T2" fmla="*/ 18 w 18"/>
                  <a:gd name="T3" fmla="*/ 315 h 600"/>
                  <a:gd name="T4" fmla="*/ 3 w 18"/>
                  <a:gd name="T5" fmla="*/ 600 h 600"/>
                </a:gdLst>
                <a:ahLst/>
                <a:cxnLst>
                  <a:cxn ang="0">
                    <a:pos x="T0" y="T1"/>
                  </a:cxn>
                  <a:cxn ang="0">
                    <a:pos x="T2" y="T3"/>
                  </a:cxn>
                  <a:cxn ang="0">
                    <a:pos x="T4" y="T5"/>
                  </a:cxn>
                </a:cxnLst>
                <a:rect l="0" t="0" r="r" b="b"/>
                <a:pathLst>
                  <a:path w="18" h="600">
                    <a:moveTo>
                      <a:pt x="0" y="0"/>
                    </a:moveTo>
                    <a:cubicBezTo>
                      <a:pt x="2" y="52"/>
                      <a:pt x="18" y="215"/>
                      <a:pt x="18" y="315"/>
                    </a:cubicBezTo>
                    <a:cubicBezTo>
                      <a:pt x="18" y="415"/>
                      <a:pt x="6" y="541"/>
                      <a:pt x="3" y="600"/>
                    </a:cubicBezTo>
                  </a:path>
                </a:pathLst>
              </a:custGeom>
              <a:noFill/>
              <a:ln w="28575"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70" name="Freeform 146"/>
              <p:cNvSpPr>
                <a:spLocks/>
              </p:cNvSpPr>
              <p:nvPr/>
            </p:nvSpPr>
            <p:spPr bwMode="auto">
              <a:xfrm>
                <a:off x="2256" y="2772"/>
                <a:ext cx="219" cy="543"/>
              </a:xfrm>
              <a:custGeom>
                <a:avLst/>
                <a:gdLst>
                  <a:gd name="T0" fmla="*/ 219 w 219"/>
                  <a:gd name="T1" fmla="*/ 0 h 543"/>
                  <a:gd name="T2" fmla="*/ 123 w 219"/>
                  <a:gd name="T3" fmla="*/ 303 h 543"/>
                  <a:gd name="T4" fmla="*/ 0 w 219"/>
                  <a:gd name="T5" fmla="*/ 543 h 543"/>
                </a:gdLst>
                <a:ahLst/>
                <a:cxnLst>
                  <a:cxn ang="0">
                    <a:pos x="T0" y="T1"/>
                  </a:cxn>
                  <a:cxn ang="0">
                    <a:pos x="T2" y="T3"/>
                  </a:cxn>
                  <a:cxn ang="0">
                    <a:pos x="T4" y="T5"/>
                  </a:cxn>
                </a:cxnLst>
                <a:rect l="0" t="0" r="r" b="b"/>
                <a:pathLst>
                  <a:path w="219" h="543">
                    <a:moveTo>
                      <a:pt x="219" y="0"/>
                    </a:moveTo>
                    <a:cubicBezTo>
                      <a:pt x="203" y="50"/>
                      <a:pt x="160" y="212"/>
                      <a:pt x="123" y="303"/>
                    </a:cubicBezTo>
                    <a:cubicBezTo>
                      <a:pt x="86" y="394"/>
                      <a:pt x="26" y="493"/>
                      <a:pt x="0" y="543"/>
                    </a:cubicBezTo>
                  </a:path>
                </a:pathLst>
              </a:custGeom>
              <a:noFill/>
              <a:ln w="28575"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71" name="Line 147"/>
              <p:cNvSpPr>
                <a:spLocks noChangeShapeType="1"/>
              </p:cNvSpPr>
              <p:nvPr/>
            </p:nvSpPr>
            <p:spPr bwMode="auto">
              <a:xfrm>
                <a:off x="2454" y="2784"/>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latin typeface="Arial"/>
                  <a:ea typeface="ＭＳ Ｐゴシック"/>
                  <a:cs typeface="ＭＳ Ｐゴシック"/>
                </a:endParaRPr>
              </a:p>
            </p:txBody>
          </p:sp>
          <p:sp>
            <p:nvSpPr>
              <p:cNvPr id="77972" name="Freeform 148"/>
              <p:cNvSpPr>
                <a:spLocks/>
              </p:cNvSpPr>
              <p:nvPr/>
            </p:nvSpPr>
            <p:spPr bwMode="auto">
              <a:xfrm>
                <a:off x="2418" y="2028"/>
                <a:ext cx="72" cy="63"/>
              </a:xfrm>
              <a:custGeom>
                <a:avLst/>
                <a:gdLst>
                  <a:gd name="T0" fmla="*/ 72 w 72"/>
                  <a:gd name="T1" fmla="*/ 63 h 63"/>
                  <a:gd name="T2" fmla="*/ 0 w 72"/>
                  <a:gd name="T3" fmla="*/ 0 h 63"/>
                </a:gdLst>
                <a:ahLst/>
                <a:cxnLst>
                  <a:cxn ang="0">
                    <a:pos x="T0" y="T1"/>
                  </a:cxn>
                  <a:cxn ang="0">
                    <a:pos x="T2" y="T3"/>
                  </a:cxn>
                </a:cxnLst>
                <a:rect l="0" t="0" r="r" b="b"/>
                <a:pathLst>
                  <a:path w="72" h="63">
                    <a:moveTo>
                      <a:pt x="72" y="63"/>
                    </a:moveTo>
                    <a:lnTo>
                      <a:pt x="0"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73" name="Freeform 149"/>
              <p:cNvSpPr>
                <a:spLocks/>
              </p:cNvSpPr>
              <p:nvPr/>
            </p:nvSpPr>
            <p:spPr bwMode="auto">
              <a:xfrm>
                <a:off x="1152" y="2034"/>
                <a:ext cx="204" cy="561"/>
              </a:xfrm>
              <a:custGeom>
                <a:avLst/>
                <a:gdLst>
                  <a:gd name="T0" fmla="*/ 204 w 204"/>
                  <a:gd name="T1" fmla="*/ 0 h 561"/>
                  <a:gd name="T2" fmla="*/ 0 w 204"/>
                  <a:gd name="T3" fmla="*/ 561 h 561"/>
                </a:gdLst>
                <a:ahLst/>
                <a:cxnLst>
                  <a:cxn ang="0">
                    <a:pos x="T0" y="T1"/>
                  </a:cxn>
                  <a:cxn ang="0">
                    <a:pos x="T2" y="T3"/>
                  </a:cxn>
                </a:cxnLst>
                <a:rect l="0" t="0" r="r" b="b"/>
                <a:pathLst>
                  <a:path w="204" h="561">
                    <a:moveTo>
                      <a:pt x="204" y="0"/>
                    </a:moveTo>
                    <a:lnTo>
                      <a:pt x="0" y="561"/>
                    </a:lnTo>
                  </a:path>
                </a:pathLst>
              </a:custGeom>
              <a:noFill/>
              <a:ln w="19050"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74" name="Freeform 150"/>
              <p:cNvSpPr>
                <a:spLocks/>
              </p:cNvSpPr>
              <p:nvPr/>
            </p:nvSpPr>
            <p:spPr bwMode="auto">
              <a:xfrm>
                <a:off x="2421" y="2703"/>
                <a:ext cx="60" cy="63"/>
              </a:xfrm>
              <a:custGeom>
                <a:avLst/>
                <a:gdLst>
                  <a:gd name="T0" fmla="*/ 60 w 60"/>
                  <a:gd name="T1" fmla="*/ 63 h 63"/>
                  <a:gd name="T2" fmla="*/ 0 w 60"/>
                  <a:gd name="T3" fmla="*/ 0 h 63"/>
                </a:gdLst>
                <a:ahLst/>
                <a:cxnLst>
                  <a:cxn ang="0">
                    <a:pos x="T0" y="T1"/>
                  </a:cxn>
                  <a:cxn ang="0">
                    <a:pos x="T2" y="T3"/>
                  </a:cxn>
                </a:cxnLst>
                <a:rect l="0" t="0" r="r" b="b"/>
                <a:pathLst>
                  <a:path w="60" h="63">
                    <a:moveTo>
                      <a:pt x="60" y="63"/>
                    </a:moveTo>
                    <a:lnTo>
                      <a:pt x="0"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75" name="Freeform 151"/>
              <p:cNvSpPr>
                <a:spLocks/>
              </p:cNvSpPr>
              <p:nvPr/>
            </p:nvSpPr>
            <p:spPr bwMode="auto">
              <a:xfrm>
                <a:off x="1848" y="1065"/>
                <a:ext cx="24" cy="72"/>
              </a:xfrm>
              <a:custGeom>
                <a:avLst/>
                <a:gdLst>
                  <a:gd name="T0" fmla="*/ 0 w 24"/>
                  <a:gd name="T1" fmla="*/ 0 h 72"/>
                  <a:gd name="T2" fmla="*/ 24 w 24"/>
                  <a:gd name="T3" fmla="*/ 72 h 72"/>
                </a:gdLst>
                <a:ahLst/>
                <a:cxnLst>
                  <a:cxn ang="0">
                    <a:pos x="T0" y="T1"/>
                  </a:cxn>
                  <a:cxn ang="0">
                    <a:pos x="T2" y="T3"/>
                  </a:cxn>
                </a:cxnLst>
                <a:rect l="0" t="0" r="r" b="b"/>
                <a:pathLst>
                  <a:path w="24" h="72">
                    <a:moveTo>
                      <a:pt x="0" y="0"/>
                    </a:moveTo>
                    <a:lnTo>
                      <a:pt x="24" y="72"/>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76" name="Freeform 152"/>
              <p:cNvSpPr>
                <a:spLocks/>
              </p:cNvSpPr>
              <p:nvPr/>
            </p:nvSpPr>
            <p:spPr bwMode="auto">
              <a:xfrm>
                <a:off x="1206" y="816"/>
                <a:ext cx="36" cy="72"/>
              </a:xfrm>
              <a:custGeom>
                <a:avLst/>
                <a:gdLst>
                  <a:gd name="T0" fmla="*/ 0 w 36"/>
                  <a:gd name="T1" fmla="*/ 0 h 72"/>
                  <a:gd name="T2" fmla="*/ 36 w 36"/>
                  <a:gd name="T3" fmla="*/ 72 h 72"/>
                </a:gdLst>
                <a:ahLst/>
                <a:cxnLst>
                  <a:cxn ang="0">
                    <a:pos x="T0" y="T1"/>
                  </a:cxn>
                  <a:cxn ang="0">
                    <a:pos x="T2" y="T3"/>
                  </a:cxn>
                </a:cxnLst>
                <a:rect l="0" t="0" r="r" b="b"/>
                <a:pathLst>
                  <a:path w="36" h="72">
                    <a:moveTo>
                      <a:pt x="0" y="0"/>
                    </a:moveTo>
                    <a:lnTo>
                      <a:pt x="36" y="72"/>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77" name="Freeform 153"/>
              <p:cNvSpPr>
                <a:spLocks/>
              </p:cNvSpPr>
              <p:nvPr/>
            </p:nvSpPr>
            <p:spPr bwMode="auto">
              <a:xfrm>
                <a:off x="1230" y="2019"/>
                <a:ext cx="120" cy="30"/>
              </a:xfrm>
              <a:custGeom>
                <a:avLst/>
                <a:gdLst>
                  <a:gd name="T0" fmla="*/ 120 w 120"/>
                  <a:gd name="T1" fmla="*/ 30 h 30"/>
                  <a:gd name="T2" fmla="*/ 0 w 120"/>
                  <a:gd name="T3" fmla="*/ 0 h 30"/>
                </a:gdLst>
                <a:ahLst/>
                <a:cxnLst>
                  <a:cxn ang="0">
                    <a:pos x="T0" y="T1"/>
                  </a:cxn>
                  <a:cxn ang="0">
                    <a:pos x="T2" y="T3"/>
                  </a:cxn>
                </a:cxnLst>
                <a:rect l="0" t="0" r="r" b="b"/>
                <a:pathLst>
                  <a:path w="120" h="30">
                    <a:moveTo>
                      <a:pt x="120" y="30"/>
                    </a:moveTo>
                    <a:lnTo>
                      <a:pt x="0" y="0"/>
                    </a:lnTo>
                  </a:path>
                </a:pathLst>
              </a:custGeom>
              <a:noFill/>
              <a:ln w="19050"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grpSp>
        <p:sp>
          <p:nvSpPr>
            <p:cNvPr id="77978" name="Freeform 154"/>
            <p:cNvSpPr>
              <a:spLocks/>
            </p:cNvSpPr>
            <p:nvPr/>
          </p:nvSpPr>
          <p:spPr bwMode="auto">
            <a:xfrm>
              <a:off x="2832" y="1824"/>
              <a:ext cx="675" cy="426"/>
            </a:xfrm>
            <a:custGeom>
              <a:avLst/>
              <a:gdLst>
                <a:gd name="T0" fmla="*/ 0 w 675"/>
                <a:gd name="T1" fmla="*/ 0 h 426"/>
                <a:gd name="T2" fmla="*/ 207 w 675"/>
                <a:gd name="T3" fmla="*/ 84 h 426"/>
                <a:gd name="T4" fmla="*/ 504 w 675"/>
                <a:gd name="T5" fmla="*/ 261 h 426"/>
                <a:gd name="T6" fmla="*/ 675 w 675"/>
                <a:gd name="T7" fmla="*/ 426 h 426"/>
              </a:gdLst>
              <a:ahLst/>
              <a:cxnLst>
                <a:cxn ang="0">
                  <a:pos x="T0" y="T1"/>
                </a:cxn>
                <a:cxn ang="0">
                  <a:pos x="T2" y="T3"/>
                </a:cxn>
                <a:cxn ang="0">
                  <a:pos x="T4" y="T5"/>
                </a:cxn>
                <a:cxn ang="0">
                  <a:pos x="T6" y="T7"/>
                </a:cxn>
              </a:cxnLst>
              <a:rect l="0" t="0" r="r" b="b"/>
              <a:pathLst>
                <a:path w="675" h="426">
                  <a:moveTo>
                    <a:pt x="0" y="0"/>
                  </a:moveTo>
                  <a:cubicBezTo>
                    <a:pt x="34" y="14"/>
                    <a:pt x="123" y="41"/>
                    <a:pt x="207" y="84"/>
                  </a:cubicBezTo>
                  <a:cubicBezTo>
                    <a:pt x="291" y="127"/>
                    <a:pt x="426" y="204"/>
                    <a:pt x="504" y="261"/>
                  </a:cubicBezTo>
                  <a:cubicBezTo>
                    <a:pt x="582" y="318"/>
                    <a:pt x="640" y="392"/>
                    <a:pt x="675" y="426"/>
                  </a:cubicBezTo>
                </a:path>
              </a:pathLst>
            </a:custGeom>
            <a:noFill/>
            <a:ln w="28575"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79" name="Freeform 155"/>
            <p:cNvSpPr>
              <a:spLocks/>
            </p:cNvSpPr>
            <p:nvPr/>
          </p:nvSpPr>
          <p:spPr bwMode="auto">
            <a:xfrm>
              <a:off x="2856" y="2796"/>
              <a:ext cx="678" cy="556"/>
            </a:xfrm>
            <a:custGeom>
              <a:avLst/>
              <a:gdLst>
                <a:gd name="T0" fmla="*/ 0 w 678"/>
                <a:gd name="T1" fmla="*/ 0 h 556"/>
                <a:gd name="T2" fmla="*/ 228 w 678"/>
                <a:gd name="T3" fmla="*/ 102 h 556"/>
                <a:gd name="T4" fmla="*/ 498 w 678"/>
                <a:gd name="T5" fmla="*/ 306 h 556"/>
                <a:gd name="T6" fmla="*/ 678 w 678"/>
                <a:gd name="T7" fmla="*/ 556 h 556"/>
              </a:gdLst>
              <a:ahLst/>
              <a:cxnLst>
                <a:cxn ang="0">
                  <a:pos x="T0" y="T1"/>
                </a:cxn>
                <a:cxn ang="0">
                  <a:pos x="T2" y="T3"/>
                </a:cxn>
                <a:cxn ang="0">
                  <a:pos x="T4" y="T5"/>
                </a:cxn>
                <a:cxn ang="0">
                  <a:pos x="T6" y="T7"/>
                </a:cxn>
              </a:cxnLst>
              <a:rect l="0" t="0" r="r" b="b"/>
              <a:pathLst>
                <a:path w="678" h="556">
                  <a:moveTo>
                    <a:pt x="0" y="0"/>
                  </a:moveTo>
                  <a:cubicBezTo>
                    <a:pt x="38" y="17"/>
                    <a:pt x="145" y="51"/>
                    <a:pt x="228" y="102"/>
                  </a:cubicBezTo>
                  <a:cubicBezTo>
                    <a:pt x="311" y="153"/>
                    <a:pt x="423" y="230"/>
                    <a:pt x="498" y="306"/>
                  </a:cubicBezTo>
                  <a:cubicBezTo>
                    <a:pt x="573" y="382"/>
                    <a:pt x="641" y="504"/>
                    <a:pt x="678" y="556"/>
                  </a:cubicBezTo>
                </a:path>
              </a:pathLst>
            </a:custGeom>
            <a:noFill/>
            <a:ln w="28575"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80" name="Freeform 156"/>
            <p:cNvSpPr>
              <a:spLocks/>
            </p:cNvSpPr>
            <p:nvPr/>
          </p:nvSpPr>
          <p:spPr bwMode="auto">
            <a:xfrm>
              <a:off x="3507" y="2256"/>
              <a:ext cx="83" cy="1104"/>
            </a:xfrm>
            <a:custGeom>
              <a:avLst/>
              <a:gdLst>
                <a:gd name="T0" fmla="*/ 0 w 83"/>
                <a:gd name="T1" fmla="*/ 0 h 1104"/>
                <a:gd name="T2" fmla="*/ 66 w 83"/>
                <a:gd name="T3" fmla="*/ 318 h 1104"/>
                <a:gd name="T4" fmla="*/ 78 w 83"/>
                <a:gd name="T5" fmla="*/ 735 h 1104"/>
                <a:gd name="T6" fmla="*/ 33 w 83"/>
                <a:gd name="T7" fmla="*/ 1104 h 1104"/>
              </a:gdLst>
              <a:ahLst/>
              <a:cxnLst>
                <a:cxn ang="0">
                  <a:pos x="T0" y="T1"/>
                </a:cxn>
                <a:cxn ang="0">
                  <a:pos x="T2" y="T3"/>
                </a:cxn>
                <a:cxn ang="0">
                  <a:pos x="T4" y="T5"/>
                </a:cxn>
                <a:cxn ang="0">
                  <a:pos x="T6" y="T7"/>
                </a:cxn>
              </a:cxnLst>
              <a:rect l="0" t="0" r="r" b="b"/>
              <a:pathLst>
                <a:path w="83" h="1104">
                  <a:moveTo>
                    <a:pt x="0" y="0"/>
                  </a:moveTo>
                  <a:cubicBezTo>
                    <a:pt x="11" y="53"/>
                    <a:pt x="53" y="196"/>
                    <a:pt x="66" y="318"/>
                  </a:cubicBezTo>
                  <a:cubicBezTo>
                    <a:pt x="79" y="440"/>
                    <a:pt x="83" y="604"/>
                    <a:pt x="78" y="735"/>
                  </a:cubicBezTo>
                  <a:cubicBezTo>
                    <a:pt x="73" y="866"/>
                    <a:pt x="42" y="1027"/>
                    <a:pt x="33" y="1104"/>
                  </a:cubicBezTo>
                </a:path>
              </a:pathLst>
            </a:custGeom>
            <a:noFill/>
            <a:ln w="28575"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81" name="Freeform 157"/>
            <p:cNvSpPr>
              <a:spLocks/>
            </p:cNvSpPr>
            <p:nvPr/>
          </p:nvSpPr>
          <p:spPr bwMode="auto">
            <a:xfrm>
              <a:off x="2841" y="1824"/>
              <a:ext cx="57" cy="978"/>
            </a:xfrm>
            <a:custGeom>
              <a:avLst/>
              <a:gdLst>
                <a:gd name="T0" fmla="*/ 0 w 57"/>
                <a:gd name="T1" fmla="*/ 0 h 978"/>
                <a:gd name="T2" fmla="*/ 48 w 57"/>
                <a:gd name="T3" fmla="*/ 258 h 978"/>
                <a:gd name="T4" fmla="*/ 51 w 57"/>
                <a:gd name="T5" fmla="*/ 669 h 978"/>
                <a:gd name="T6" fmla="*/ 9 w 57"/>
                <a:gd name="T7" fmla="*/ 978 h 978"/>
              </a:gdLst>
              <a:ahLst/>
              <a:cxnLst>
                <a:cxn ang="0">
                  <a:pos x="T0" y="T1"/>
                </a:cxn>
                <a:cxn ang="0">
                  <a:pos x="T2" y="T3"/>
                </a:cxn>
                <a:cxn ang="0">
                  <a:pos x="T4" y="T5"/>
                </a:cxn>
                <a:cxn ang="0">
                  <a:pos x="T6" y="T7"/>
                </a:cxn>
              </a:cxnLst>
              <a:rect l="0" t="0" r="r" b="b"/>
              <a:pathLst>
                <a:path w="57" h="978">
                  <a:moveTo>
                    <a:pt x="0" y="0"/>
                  </a:moveTo>
                  <a:cubicBezTo>
                    <a:pt x="8" y="43"/>
                    <a:pt x="40" y="147"/>
                    <a:pt x="48" y="258"/>
                  </a:cubicBezTo>
                  <a:cubicBezTo>
                    <a:pt x="56" y="369"/>
                    <a:pt x="57" y="549"/>
                    <a:pt x="51" y="669"/>
                  </a:cubicBezTo>
                  <a:cubicBezTo>
                    <a:pt x="45" y="789"/>
                    <a:pt x="18" y="914"/>
                    <a:pt x="9" y="978"/>
                  </a:cubicBezTo>
                </a:path>
              </a:pathLst>
            </a:custGeom>
            <a:noFill/>
            <a:ln w="28575" cmpd="sng">
              <a:solidFill>
                <a:srgbClr val="00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82" name="Freeform 158"/>
            <p:cNvSpPr>
              <a:spLocks/>
            </p:cNvSpPr>
            <p:nvPr/>
          </p:nvSpPr>
          <p:spPr bwMode="auto">
            <a:xfrm>
              <a:off x="3516" y="2211"/>
              <a:ext cx="129" cy="42"/>
            </a:xfrm>
            <a:custGeom>
              <a:avLst/>
              <a:gdLst>
                <a:gd name="T0" fmla="*/ 0 w 129"/>
                <a:gd name="T1" fmla="*/ 42 h 42"/>
                <a:gd name="T2" fmla="*/ 129 w 129"/>
                <a:gd name="T3" fmla="*/ 0 h 42"/>
              </a:gdLst>
              <a:ahLst/>
              <a:cxnLst>
                <a:cxn ang="0">
                  <a:pos x="T0" y="T1"/>
                </a:cxn>
                <a:cxn ang="0">
                  <a:pos x="T2" y="T3"/>
                </a:cxn>
              </a:cxnLst>
              <a:rect l="0" t="0" r="r" b="b"/>
              <a:pathLst>
                <a:path w="129" h="42">
                  <a:moveTo>
                    <a:pt x="0" y="42"/>
                  </a:moveTo>
                  <a:lnTo>
                    <a:pt x="129"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83" name="Freeform 159"/>
            <p:cNvSpPr>
              <a:spLocks/>
            </p:cNvSpPr>
            <p:nvPr/>
          </p:nvSpPr>
          <p:spPr bwMode="auto">
            <a:xfrm>
              <a:off x="3537" y="3282"/>
              <a:ext cx="108" cy="78"/>
            </a:xfrm>
            <a:custGeom>
              <a:avLst/>
              <a:gdLst>
                <a:gd name="T0" fmla="*/ 0 w 108"/>
                <a:gd name="T1" fmla="*/ 78 h 78"/>
                <a:gd name="T2" fmla="*/ 108 w 108"/>
                <a:gd name="T3" fmla="*/ 0 h 78"/>
              </a:gdLst>
              <a:ahLst/>
              <a:cxnLst>
                <a:cxn ang="0">
                  <a:pos x="T0" y="T1"/>
                </a:cxn>
                <a:cxn ang="0">
                  <a:pos x="T2" y="T3"/>
                </a:cxn>
              </a:cxnLst>
              <a:rect l="0" t="0" r="r" b="b"/>
              <a:pathLst>
                <a:path w="108" h="78">
                  <a:moveTo>
                    <a:pt x="0" y="78"/>
                  </a:moveTo>
                  <a:lnTo>
                    <a:pt x="108"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84" name="Freeform 160"/>
            <p:cNvSpPr>
              <a:spLocks/>
            </p:cNvSpPr>
            <p:nvPr/>
          </p:nvSpPr>
          <p:spPr bwMode="auto">
            <a:xfrm>
              <a:off x="2841" y="1794"/>
              <a:ext cx="105" cy="21"/>
            </a:xfrm>
            <a:custGeom>
              <a:avLst/>
              <a:gdLst>
                <a:gd name="T0" fmla="*/ 0 w 105"/>
                <a:gd name="T1" fmla="*/ 21 h 21"/>
                <a:gd name="T2" fmla="*/ 105 w 105"/>
                <a:gd name="T3" fmla="*/ 0 h 21"/>
              </a:gdLst>
              <a:ahLst/>
              <a:cxnLst>
                <a:cxn ang="0">
                  <a:pos x="T0" y="T1"/>
                </a:cxn>
                <a:cxn ang="0">
                  <a:pos x="T2" y="T3"/>
                </a:cxn>
              </a:cxnLst>
              <a:rect l="0" t="0" r="r" b="b"/>
              <a:pathLst>
                <a:path w="105" h="21">
                  <a:moveTo>
                    <a:pt x="0" y="21"/>
                  </a:moveTo>
                  <a:lnTo>
                    <a:pt x="105" y="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85" name="Freeform 161"/>
            <p:cNvSpPr>
              <a:spLocks/>
            </p:cNvSpPr>
            <p:nvPr/>
          </p:nvSpPr>
          <p:spPr bwMode="auto">
            <a:xfrm>
              <a:off x="2943" y="1794"/>
              <a:ext cx="702" cy="420"/>
            </a:xfrm>
            <a:custGeom>
              <a:avLst/>
              <a:gdLst>
                <a:gd name="T0" fmla="*/ 0 w 702"/>
                <a:gd name="T1" fmla="*/ 0 h 420"/>
                <a:gd name="T2" fmla="*/ 702 w 702"/>
                <a:gd name="T3" fmla="*/ 420 h 420"/>
              </a:gdLst>
              <a:ahLst/>
              <a:cxnLst>
                <a:cxn ang="0">
                  <a:pos x="T0" y="T1"/>
                </a:cxn>
                <a:cxn ang="0">
                  <a:pos x="T2" y="T3"/>
                </a:cxn>
              </a:cxnLst>
              <a:rect l="0" t="0" r="r" b="b"/>
              <a:pathLst>
                <a:path w="702" h="420">
                  <a:moveTo>
                    <a:pt x="0" y="0"/>
                  </a:moveTo>
                  <a:lnTo>
                    <a:pt x="702" y="42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86" name="Freeform 162"/>
            <p:cNvSpPr>
              <a:spLocks/>
            </p:cNvSpPr>
            <p:nvPr/>
          </p:nvSpPr>
          <p:spPr bwMode="auto">
            <a:xfrm>
              <a:off x="3648" y="2205"/>
              <a:ext cx="3" cy="1080"/>
            </a:xfrm>
            <a:custGeom>
              <a:avLst/>
              <a:gdLst>
                <a:gd name="T0" fmla="*/ 3 w 3"/>
                <a:gd name="T1" fmla="*/ 0 h 1080"/>
                <a:gd name="T2" fmla="*/ 0 w 3"/>
                <a:gd name="T3" fmla="*/ 1080 h 1080"/>
              </a:gdLst>
              <a:ahLst/>
              <a:cxnLst>
                <a:cxn ang="0">
                  <a:pos x="T0" y="T1"/>
                </a:cxn>
                <a:cxn ang="0">
                  <a:pos x="T2" y="T3"/>
                </a:cxn>
              </a:cxnLst>
              <a:rect l="0" t="0" r="r" b="b"/>
              <a:pathLst>
                <a:path w="3" h="1080">
                  <a:moveTo>
                    <a:pt x="3" y="0"/>
                  </a:moveTo>
                  <a:lnTo>
                    <a:pt x="0" y="1080"/>
                  </a:lnTo>
                </a:path>
              </a:pathLst>
            </a:custGeom>
            <a:noFill/>
            <a:ln w="28575" cmpd="sng">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87" name="Freeform 163"/>
            <p:cNvSpPr>
              <a:spLocks/>
            </p:cNvSpPr>
            <p:nvPr/>
          </p:nvSpPr>
          <p:spPr bwMode="auto">
            <a:xfrm>
              <a:off x="3228" y="2340"/>
              <a:ext cx="1710" cy="1260"/>
            </a:xfrm>
            <a:custGeom>
              <a:avLst/>
              <a:gdLst>
                <a:gd name="T0" fmla="*/ 0 w 1710"/>
                <a:gd name="T1" fmla="*/ 1260 h 1260"/>
                <a:gd name="T2" fmla="*/ 1710 w 1710"/>
                <a:gd name="T3" fmla="*/ 0 h 1260"/>
              </a:gdLst>
              <a:ahLst/>
              <a:cxnLst>
                <a:cxn ang="0">
                  <a:pos x="T0" y="T1"/>
                </a:cxn>
                <a:cxn ang="0">
                  <a:pos x="T2" y="T3"/>
                </a:cxn>
              </a:cxnLst>
              <a:rect l="0" t="0" r="r" b="b"/>
              <a:pathLst>
                <a:path w="1710" h="1260">
                  <a:moveTo>
                    <a:pt x="0" y="1260"/>
                  </a:moveTo>
                  <a:lnTo>
                    <a:pt x="1710" y="0"/>
                  </a:lnTo>
                </a:path>
              </a:pathLst>
            </a:custGeom>
            <a:noFill/>
            <a:ln w="9525">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88" name="Freeform 164"/>
            <p:cNvSpPr>
              <a:spLocks/>
            </p:cNvSpPr>
            <p:nvPr/>
          </p:nvSpPr>
          <p:spPr bwMode="auto">
            <a:xfrm>
              <a:off x="2541" y="1488"/>
              <a:ext cx="1905" cy="381"/>
            </a:xfrm>
            <a:custGeom>
              <a:avLst/>
              <a:gdLst>
                <a:gd name="T0" fmla="*/ 0 w 1905"/>
                <a:gd name="T1" fmla="*/ 381 h 381"/>
                <a:gd name="T2" fmla="*/ 1905 w 1905"/>
                <a:gd name="T3" fmla="*/ 0 h 381"/>
              </a:gdLst>
              <a:ahLst/>
              <a:cxnLst>
                <a:cxn ang="0">
                  <a:pos x="T0" y="T1"/>
                </a:cxn>
                <a:cxn ang="0">
                  <a:pos x="T2" y="T3"/>
                </a:cxn>
              </a:cxnLst>
              <a:rect l="0" t="0" r="r" b="b"/>
              <a:pathLst>
                <a:path w="1905" h="381">
                  <a:moveTo>
                    <a:pt x="0" y="381"/>
                  </a:moveTo>
                  <a:lnTo>
                    <a:pt x="1905" y="0"/>
                  </a:lnTo>
                </a:path>
              </a:pathLst>
            </a:custGeom>
            <a:noFill/>
            <a:ln w="9525">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89" name="Freeform 165"/>
            <p:cNvSpPr>
              <a:spLocks/>
            </p:cNvSpPr>
            <p:nvPr/>
          </p:nvSpPr>
          <p:spPr bwMode="auto">
            <a:xfrm>
              <a:off x="3156" y="1782"/>
              <a:ext cx="1788" cy="600"/>
            </a:xfrm>
            <a:custGeom>
              <a:avLst/>
              <a:gdLst>
                <a:gd name="T0" fmla="*/ 0 w 1788"/>
                <a:gd name="T1" fmla="*/ 600 h 600"/>
                <a:gd name="T2" fmla="*/ 1788 w 1788"/>
                <a:gd name="T3" fmla="*/ 0 h 600"/>
              </a:gdLst>
              <a:ahLst/>
              <a:cxnLst>
                <a:cxn ang="0">
                  <a:pos x="T0" y="T1"/>
                </a:cxn>
                <a:cxn ang="0">
                  <a:pos x="T2" y="T3"/>
                </a:cxn>
              </a:cxnLst>
              <a:rect l="0" t="0" r="r" b="b"/>
              <a:pathLst>
                <a:path w="1788" h="600">
                  <a:moveTo>
                    <a:pt x="0" y="600"/>
                  </a:moveTo>
                  <a:lnTo>
                    <a:pt x="1788" y="0"/>
                  </a:lnTo>
                </a:path>
              </a:pathLst>
            </a:custGeom>
            <a:noFill/>
            <a:ln w="9525">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90" name="Freeform 166"/>
            <p:cNvSpPr>
              <a:spLocks/>
            </p:cNvSpPr>
            <p:nvPr/>
          </p:nvSpPr>
          <p:spPr bwMode="auto">
            <a:xfrm>
              <a:off x="2556" y="2070"/>
              <a:ext cx="1866" cy="858"/>
            </a:xfrm>
            <a:custGeom>
              <a:avLst/>
              <a:gdLst>
                <a:gd name="T0" fmla="*/ 0 w 1866"/>
                <a:gd name="T1" fmla="*/ 858 h 858"/>
                <a:gd name="T2" fmla="*/ 1866 w 1866"/>
                <a:gd name="T3" fmla="*/ 0 h 858"/>
              </a:gdLst>
              <a:ahLst/>
              <a:cxnLst>
                <a:cxn ang="0">
                  <a:pos x="T0" y="T1"/>
                </a:cxn>
                <a:cxn ang="0">
                  <a:pos x="T2" y="T3"/>
                </a:cxn>
              </a:cxnLst>
              <a:rect l="0" t="0" r="r" b="b"/>
              <a:pathLst>
                <a:path w="1866" h="858">
                  <a:moveTo>
                    <a:pt x="0" y="858"/>
                  </a:moveTo>
                  <a:lnTo>
                    <a:pt x="1866" y="0"/>
                  </a:lnTo>
                </a:path>
              </a:pathLst>
            </a:custGeom>
            <a:noFill/>
            <a:ln w="9525">
              <a:solidFill>
                <a:srgbClr val="00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91" name="Freeform 167"/>
            <p:cNvSpPr>
              <a:spLocks/>
            </p:cNvSpPr>
            <p:nvPr/>
          </p:nvSpPr>
          <p:spPr bwMode="auto">
            <a:xfrm>
              <a:off x="3516" y="2223"/>
              <a:ext cx="129" cy="1125"/>
            </a:xfrm>
            <a:custGeom>
              <a:avLst/>
              <a:gdLst>
                <a:gd name="T0" fmla="*/ 123 w 129"/>
                <a:gd name="T1" fmla="*/ 0 h 1125"/>
                <a:gd name="T2" fmla="*/ 129 w 129"/>
                <a:gd name="T3" fmla="*/ 1050 h 1125"/>
                <a:gd name="T4" fmla="*/ 36 w 129"/>
                <a:gd name="T5" fmla="*/ 1125 h 1125"/>
                <a:gd name="T6" fmla="*/ 81 w 129"/>
                <a:gd name="T7" fmla="*/ 798 h 1125"/>
                <a:gd name="T8" fmla="*/ 78 w 129"/>
                <a:gd name="T9" fmla="*/ 516 h 1125"/>
                <a:gd name="T10" fmla="*/ 54 w 129"/>
                <a:gd name="T11" fmla="*/ 252 h 1125"/>
                <a:gd name="T12" fmla="*/ 0 w 129"/>
                <a:gd name="T13" fmla="*/ 39 h 1125"/>
                <a:gd name="T14" fmla="*/ 123 w 129"/>
                <a:gd name="T15" fmla="*/ 0 h 1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125">
                  <a:moveTo>
                    <a:pt x="123" y="0"/>
                  </a:moveTo>
                  <a:lnTo>
                    <a:pt x="129" y="1050"/>
                  </a:lnTo>
                  <a:lnTo>
                    <a:pt x="36" y="1125"/>
                  </a:lnTo>
                  <a:lnTo>
                    <a:pt x="81" y="798"/>
                  </a:lnTo>
                  <a:lnTo>
                    <a:pt x="78" y="516"/>
                  </a:lnTo>
                  <a:lnTo>
                    <a:pt x="54" y="252"/>
                  </a:lnTo>
                  <a:lnTo>
                    <a:pt x="0" y="39"/>
                  </a:lnTo>
                  <a:lnTo>
                    <a:pt x="123" y="0"/>
                  </a:lnTo>
                  <a:close/>
                </a:path>
              </a:pathLst>
            </a:custGeom>
            <a:solidFill>
              <a:srgbClr val="C0C0C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92" name="Freeform 168"/>
            <p:cNvSpPr>
              <a:spLocks/>
            </p:cNvSpPr>
            <p:nvPr/>
          </p:nvSpPr>
          <p:spPr bwMode="auto">
            <a:xfrm>
              <a:off x="2853" y="1842"/>
              <a:ext cx="726" cy="1488"/>
            </a:xfrm>
            <a:custGeom>
              <a:avLst/>
              <a:gdLst>
                <a:gd name="T0" fmla="*/ 0 w 726"/>
                <a:gd name="T1" fmla="*/ 0 h 1488"/>
                <a:gd name="T2" fmla="*/ 99 w 726"/>
                <a:gd name="T3" fmla="*/ 33 h 1488"/>
                <a:gd name="T4" fmla="*/ 210 w 726"/>
                <a:gd name="T5" fmla="*/ 87 h 1488"/>
                <a:gd name="T6" fmla="*/ 417 w 726"/>
                <a:gd name="T7" fmla="*/ 198 h 1488"/>
                <a:gd name="T8" fmla="*/ 549 w 726"/>
                <a:gd name="T9" fmla="*/ 303 h 1488"/>
                <a:gd name="T10" fmla="*/ 645 w 726"/>
                <a:gd name="T11" fmla="*/ 417 h 1488"/>
                <a:gd name="T12" fmla="*/ 693 w 726"/>
                <a:gd name="T13" fmla="*/ 612 h 1488"/>
                <a:gd name="T14" fmla="*/ 717 w 726"/>
                <a:gd name="T15" fmla="*/ 804 h 1488"/>
                <a:gd name="T16" fmla="*/ 726 w 726"/>
                <a:gd name="T17" fmla="*/ 1092 h 1488"/>
                <a:gd name="T18" fmla="*/ 714 w 726"/>
                <a:gd name="T19" fmla="*/ 1293 h 1488"/>
                <a:gd name="T20" fmla="*/ 681 w 726"/>
                <a:gd name="T21" fmla="*/ 1488 h 1488"/>
                <a:gd name="T22" fmla="*/ 549 w 726"/>
                <a:gd name="T23" fmla="*/ 1302 h 1488"/>
                <a:gd name="T24" fmla="*/ 408 w 726"/>
                <a:gd name="T25" fmla="*/ 1170 h 1488"/>
                <a:gd name="T26" fmla="*/ 219 w 726"/>
                <a:gd name="T27" fmla="*/ 1038 h 1488"/>
                <a:gd name="T28" fmla="*/ 114 w 726"/>
                <a:gd name="T29" fmla="*/ 990 h 1488"/>
                <a:gd name="T30" fmla="*/ 9 w 726"/>
                <a:gd name="T31" fmla="*/ 948 h 1488"/>
                <a:gd name="T32" fmla="*/ 39 w 726"/>
                <a:gd name="T33" fmla="*/ 705 h 1488"/>
                <a:gd name="T34" fmla="*/ 54 w 726"/>
                <a:gd name="T35" fmla="*/ 507 h 1488"/>
                <a:gd name="T36" fmla="*/ 48 w 726"/>
                <a:gd name="T37" fmla="*/ 270 h 1488"/>
                <a:gd name="T38" fmla="*/ 27 w 726"/>
                <a:gd name="T39" fmla="*/ 126 h 1488"/>
                <a:gd name="T40" fmla="*/ 0 w 726"/>
                <a:gd name="T41" fmla="*/ 0 h 1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6" h="1488">
                  <a:moveTo>
                    <a:pt x="0" y="0"/>
                  </a:moveTo>
                  <a:lnTo>
                    <a:pt x="99" y="33"/>
                  </a:lnTo>
                  <a:lnTo>
                    <a:pt x="210" y="87"/>
                  </a:lnTo>
                  <a:lnTo>
                    <a:pt x="417" y="198"/>
                  </a:lnTo>
                  <a:lnTo>
                    <a:pt x="549" y="303"/>
                  </a:lnTo>
                  <a:lnTo>
                    <a:pt x="645" y="417"/>
                  </a:lnTo>
                  <a:lnTo>
                    <a:pt x="693" y="612"/>
                  </a:lnTo>
                  <a:lnTo>
                    <a:pt x="717" y="804"/>
                  </a:lnTo>
                  <a:lnTo>
                    <a:pt x="726" y="1092"/>
                  </a:lnTo>
                  <a:lnTo>
                    <a:pt x="714" y="1293"/>
                  </a:lnTo>
                  <a:lnTo>
                    <a:pt x="681" y="1488"/>
                  </a:lnTo>
                  <a:lnTo>
                    <a:pt x="549" y="1302"/>
                  </a:lnTo>
                  <a:lnTo>
                    <a:pt x="408" y="1170"/>
                  </a:lnTo>
                  <a:lnTo>
                    <a:pt x="219" y="1038"/>
                  </a:lnTo>
                  <a:lnTo>
                    <a:pt x="114" y="990"/>
                  </a:lnTo>
                  <a:lnTo>
                    <a:pt x="9" y="948"/>
                  </a:lnTo>
                  <a:lnTo>
                    <a:pt x="39" y="705"/>
                  </a:lnTo>
                  <a:lnTo>
                    <a:pt x="54" y="507"/>
                  </a:lnTo>
                  <a:lnTo>
                    <a:pt x="48" y="270"/>
                  </a:lnTo>
                  <a:lnTo>
                    <a:pt x="27" y="126"/>
                  </a:lnTo>
                  <a:lnTo>
                    <a:pt x="0" y="0"/>
                  </a:lnTo>
                  <a:close/>
                </a:path>
              </a:pathLst>
            </a:custGeom>
            <a:gradFill rotWithShape="0">
              <a:gsLst>
                <a:gs pos="0">
                  <a:srgbClr val="0000FF"/>
                </a:gs>
                <a:gs pos="100000">
                  <a:srgbClr val="0000FF">
                    <a:gamma/>
                    <a:shade val="46275"/>
                    <a:invGamma/>
                  </a:srgbClr>
                </a:gs>
              </a:gsLst>
              <a:path path="rect">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sp>
          <p:nvSpPr>
            <p:cNvPr id="77993" name="Freeform 169"/>
            <p:cNvSpPr>
              <a:spLocks/>
            </p:cNvSpPr>
            <p:nvPr/>
          </p:nvSpPr>
          <p:spPr bwMode="auto">
            <a:xfrm>
              <a:off x="2859" y="1800"/>
              <a:ext cx="759" cy="447"/>
            </a:xfrm>
            <a:custGeom>
              <a:avLst/>
              <a:gdLst>
                <a:gd name="T0" fmla="*/ 0 w 759"/>
                <a:gd name="T1" fmla="*/ 24 h 447"/>
                <a:gd name="T2" fmla="*/ 84 w 759"/>
                <a:gd name="T3" fmla="*/ 0 h 447"/>
                <a:gd name="T4" fmla="*/ 759 w 759"/>
                <a:gd name="T5" fmla="*/ 408 h 447"/>
                <a:gd name="T6" fmla="*/ 651 w 759"/>
                <a:gd name="T7" fmla="*/ 447 h 447"/>
                <a:gd name="T8" fmla="*/ 573 w 759"/>
                <a:gd name="T9" fmla="*/ 357 h 447"/>
                <a:gd name="T10" fmla="*/ 483 w 759"/>
                <a:gd name="T11" fmla="*/ 273 h 447"/>
                <a:gd name="T12" fmla="*/ 396 w 759"/>
                <a:gd name="T13" fmla="*/ 216 h 447"/>
                <a:gd name="T14" fmla="*/ 243 w 759"/>
                <a:gd name="T15" fmla="*/ 129 h 447"/>
                <a:gd name="T16" fmla="*/ 156 w 759"/>
                <a:gd name="T17" fmla="*/ 81 h 447"/>
                <a:gd name="T18" fmla="*/ 66 w 759"/>
                <a:gd name="T19" fmla="*/ 45 h 447"/>
                <a:gd name="T20" fmla="*/ 0 w 759"/>
                <a:gd name="T21" fmla="*/ 24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9" h="447">
                  <a:moveTo>
                    <a:pt x="0" y="24"/>
                  </a:moveTo>
                  <a:lnTo>
                    <a:pt x="84" y="0"/>
                  </a:lnTo>
                  <a:lnTo>
                    <a:pt x="759" y="408"/>
                  </a:lnTo>
                  <a:lnTo>
                    <a:pt x="651" y="447"/>
                  </a:lnTo>
                  <a:lnTo>
                    <a:pt x="573" y="357"/>
                  </a:lnTo>
                  <a:lnTo>
                    <a:pt x="483" y="273"/>
                  </a:lnTo>
                  <a:lnTo>
                    <a:pt x="396" y="216"/>
                  </a:lnTo>
                  <a:lnTo>
                    <a:pt x="243" y="129"/>
                  </a:lnTo>
                  <a:lnTo>
                    <a:pt x="156" y="81"/>
                  </a:lnTo>
                  <a:lnTo>
                    <a:pt x="66" y="45"/>
                  </a:lnTo>
                  <a:lnTo>
                    <a:pt x="0" y="24"/>
                  </a:lnTo>
                  <a:close/>
                </a:path>
              </a:pathLst>
            </a:custGeom>
            <a:solidFill>
              <a:srgbClr val="C0C0C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en-US">
                <a:solidFill>
                  <a:srgbClr val="000000"/>
                </a:solidFill>
                <a:latin typeface="Arial"/>
                <a:ea typeface="ＭＳ Ｐゴシック"/>
                <a:cs typeface="ＭＳ Ｐゴシック"/>
              </a:endParaRPr>
            </a:p>
          </p:txBody>
        </p:sp>
      </p:grpSp>
      <p:sp>
        <p:nvSpPr>
          <p:cNvPr id="77996" name="Text Box 172"/>
          <p:cNvSpPr txBox="1">
            <a:spLocks noChangeArrowheads="1"/>
          </p:cNvSpPr>
          <p:nvPr/>
        </p:nvSpPr>
        <p:spPr bwMode="auto">
          <a:xfrm>
            <a:off x="1676400" y="1295400"/>
            <a:ext cx="444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solidFill>
                  <a:srgbClr val="FFFFFF"/>
                </a:solidFill>
                <a:latin typeface="Times" charset="0"/>
                <a:ea typeface="ＭＳ Ｐゴシック"/>
                <a:cs typeface="ＭＳ Ｐゴシック"/>
              </a:rPr>
              <a:t>flat</a:t>
            </a:r>
          </a:p>
        </p:txBody>
      </p:sp>
      <p:pic>
        <p:nvPicPr>
          <p:cNvPr id="77997" name="Picture 173" descr="GCFPASEM1"/>
          <p:cNvPicPr>
            <a:picLocks noChangeAspect="1" noChangeArrowheads="1"/>
          </p:cNvPicPr>
          <p:nvPr/>
        </p:nvPicPr>
        <p:blipFill>
          <a:blip r:embed="rId3">
            <a:extLst>
              <a:ext uri="{28A0092B-C50C-407E-A947-70E740481C1C}">
                <a14:useLocalDpi xmlns:a14="http://schemas.microsoft.com/office/drawing/2010/main" val="0"/>
              </a:ext>
            </a:extLst>
          </a:blip>
          <a:srcRect l="4036" r="2690" b="18150"/>
          <a:stretch>
            <a:fillRect/>
          </a:stretch>
        </p:blipFill>
        <p:spPr bwMode="auto">
          <a:xfrm>
            <a:off x="3485870" y="1066751"/>
            <a:ext cx="2641600" cy="1489075"/>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1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1741" y="831262"/>
            <a:ext cx="2660650" cy="209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3" name="Group 2"/>
          <p:cNvGrpSpPr/>
          <p:nvPr/>
        </p:nvGrpSpPr>
        <p:grpSpPr>
          <a:xfrm>
            <a:off x="6296491" y="3376912"/>
            <a:ext cx="2755900" cy="2922510"/>
            <a:chOff x="5592482" y="3400843"/>
            <a:chExt cx="2755900" cy="2922510"/>
          </a:xfrm>
        </p:grpSpPr>
        <p:pic>
          <p:nvPicPr>
            <p:cNvPr id="17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5182" y="3400843"/>
              <a:ext cx="2743200" cy="2922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6" name="Text Box 11"/>
            <p:cNvSpPr txBox="1">
              <a:spLocks noChangeArrowheads="1"/>
            </p:cNvSpPr>
            <p:nvPr/>
          </p:nvSpPr>
          <p:spPr bwMode="auto">
            <a:xfrm>
              <a:off x="5605182" y="5908861"/>
              <a:ext cx="889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1" dirty="0">
                  <a:solidFill>
                    <a:srgbClr val="FFFFFF"/>
                  </a:solidFill>
                  <a:latin typeface="Arial"/>
                  <a:ea typeface="ＭＳ Ｐゴシック"/>
                  <a:cs typeface="ＭＳ Ｐゴシック"/>
                </a:rPr>
                <a:t>Curved </a:t>
              </a:r>
            </a:p>
          </p:txBody>
        </p:sp>
        <p:sp>
          <p:nvSpPr>
            <p:cNvPr id="177" name="Text Box 12"/>
            <p:cNvSpPr txBox="1">
              <a:spLocks noChangeArrowheads="1"/>
            </p:cNvSpPr>
            <p:nvPr/>
          </p:nvSpPr>
          <p:spPr bwMode="auto">
            <a:xfrm>
              <a:off x="5592482" y="4499161"/>
              <a:ext cx="5349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1" dirty="0">
                  <a:solidFill>
                    <a:srgbClr val="FFFFFF"/>
                  </a:solidFill>
                  <a:latin typeface="Arial"/>
                  <a:ea typeface="ＭＳ Ｐゴシック"/>
                  <a:cs typeface="ＭＳ Ｐゴシック"/>
                </a:rPr>
                <a:t>Flat</a:t>
              </a:r>
            </a:p>
          </p:txBody>
        </p:sp>
      </p:grpSp>
      <p:pic>
        <p:nvPicPr>
          <p:cNvPr id="179" name="Picture 5"/>
          <p:cNvPicPr>
            <a:picLocks noChangeAspect="1" noChangeArrowheads="1"/>
          </p:cNvPicPr>
          <p:nvPr/>
        </p:nvPicPr>
        <p:blipFill>
          <a:blip r:embed="rId6">
            <a:extLst>
              <a:ext uri="{28A0092B-C50C-407E-A947-70E740481C1C}">
                <a14:useLocalDpi xmlns:a14="http://schemas.microsoft.com/office/drawing/2010/main" val="0"/>
              </a:ext>
            </a:extLst>
          </a:blip>
          <a:srcRect l="3790" t="23492" r="17056" b="16383"/>
          <a:stretch>
            <a:fillRect/>
          </a:stretch>
        </p:blipFill>
        <p:spPr bwMode="auto">
          <a:xfrm>
            <a:off x="62001" y="4104223"/>
            <a:ext cx="3141876" cy="215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stretch>
            <a:fillRect/>
          </a:stretch>
        </p:blipFill>
        <p:spPr>
          <a:xfrm>
            <a:off x="57357" y="831261"/>
            <a:ext cx="3272202" cy="2530503"/>
          </a:xfrm>
          <a:prstGeom prst="rect">
            <a:avLst/>
          </a:prstGeom>
        </p:spPr>
      </p:pic>
    </p:spTree>
    <p:extLst>
      <p:ext uri="{BB962C8B-B14F-4D97-AF65-F5344CB8AC3E}">
        <p14:creationId xmlns:p14="http://schemas.microsoft.com/office/powerpoint/2010/main" val="2902853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5" name="Picture 4" descr="STA_2kx2k_Packaged_3.jpeg"/>
          <p:cNvPicPr>
            <a:picLocks noChangeAspect="1"/>
          </p:cNvPicPr>
          <p:nvPr/>
        </p:nvPicPr>
        <p:blipFill rotWithShape="1">
          <a:blip r:embed="rId2">
            <a:extLst>
              <a:ext uri="{28A0092B-C50C-407E-A947-70E740481C1C}">
                <a14:useLocalDpi xmlns:a14="http://schemas.microsoft.com/office/drawing/2010/main" val="0"/>
              </a:ext>
            </a:extLst>
          </a:blip>
          <a:srcRect l="8056" t="14561" r="32361" b="24815"/>
          <a:stretch/>
        </p:blipFill>
        <p:spPr>
          <a:xfrm>
            <a:off x="6265334" y="3008348"/>
            <a:ext cx="2743200" cy="2093349"/>
          </a:xfrm>
          <a:prstGeom prst="rect">
            <a:avLst/>
          </a:prstGeom>
        </p:spPr>
      </p:pic>
      <p:sp>
        <p:nvSpPr>
          <p:cNvPr id="7" name="TextBox 6"/>
          <p:cNvSpPr txBox="1"/>
          <p:nvPr/>
        </p:nvSpPr>
        <p:spPr>
          <a:xfrm>
            <a:off x="1" y="67732"/>
            <a:ext cx="9144000" cy="2554545"/>
          </a:xfrm>
          <a:prstGeom prst="rect">
            <a:avLst/>
          </a:prstGeom>
          <a:noFill/>
        </p:spPr>
        <p:txBody>
          <a:bodyPr wrap="square" rtlCol="0">
            <a:spAutoFit/>
          </a:bodyPr>
          <a:lstStyle/>
          <a:p>
            <a:pPr algn="ctr"/>
            <a:r>
              <a:rPr lang="en-US" sz="3200" b="1" dirty="0" smtClean="0">
                <a:solidFill>
                  <a:srgbClr val="FFFF00"/>
                </a:solidFill>
              </a:rPr>
              <a:t>Camera for Laboratory Characterization</a:t>
            </a:r>
          </a:p>
          <a:p>
            <a:pPr algn="ctr"/>
            <a:r>
              <a:rPr lang="en-US" sz="3200" b="1" dirty="0" smtClean="0">
                <a:solidFill>
                  <a:srgbClr val="FFFF00"/>
                </a:solidFill>
              </a:rPr>
              <a:t>and</a:t>
            </a:r>
          </a:p>
          <a:p>
            <a:pPr algn="ctr"/>
            <a:r>
              <a:rPr lang="en-US" sz="3200" b="1" dirty="0">
                <a:solidFill>
                  <a:srgbClr val="FFFF00"/>
                </a:solidFill>
              </a:rPr>
              <a:t>for on-sky observation</a:t>
            </a:r>
          </a:p>
          <a:p>
            <a:pPr algn="ctr"/>
            <a:r>
              <a:rPr lang="en-US" sz="3200" b="1" dirty="0">
                <a:solidFill>
                  <a:srgbClr val="FFFF00"/>
                </a:solidFill>
              </a:rPr>
              <a:t>And </a:t>
            </a:r>
          </a:p>
          <a:p>
            <a:pPr algn="ctr"/>
            <a:endParaRPr lang="en-US" sz="3200" b="1" dirty="0">
              <a:solidFill>
                <a:srgbClr val="FFFF00"/>
              </a:solidFill>
            </a:endParaRPr>
          </a:p>
        </p:txBody>
      </p:sp>
      <p:pic>
        <p:nvPicPr>
          <p:cNvPr id="2" name="Picture 1" descr="Blue_dewar.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752600"/>
            <a:ext cx="5486400" cy="4114800"/>
          </a:xfrm>
          <a:prstGeom prst="rect">
            <a:avLst/>
          </a:prstGeom>
        </p:spPr>
      </p:pic>
      <p:cxnSp>
        <p:nvCxnSpPr>
          <p:cNvPr id="8" name="Straight Arrow Connector 7"/>
          <p:cNvCxnSpPr/>
          <p:nvPr/>
        </p:nvCxnSpPr>
        <p:spPr>
          <a:xfrm flipV="1">
            <a:off x="3403600" y="3008348"/>
            <a:ext cx="2946399" cy="4968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132667" y="3957037"/>
            <a:ext cx="3352799" cy="11446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1697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3366FF"/>
                </a:solidFill>
              </a:rPr>
              <a:t>Why does the peak shift?</a:t>
            </a:r>
            <a:endParaRPr lang="en-US" b="1" dirty="0">
              <a:solidFill>
                <a:srgbClr val="3366FF"/>
              </a:solidFill>
            </a:endParaRPr>
          </a:p>
        </p:txBody>
      </p:sp>
      <p:sp>
        <p:nvSpPr>
          <p:cNvPr id="6" name="Slide Number Placeholder 5"/>
          <p:cNvSpPr>
            <a:spLocks noGrp="1"/>
          </p:cNvSpPr>
          <p:nvPr>
            <p:ph type="sldNum" sz="quarter" idx="12"/>
          </p:nvPr>
        </p:nvSpPr>
        <p:spPr/>
        <p:txBody>
          <a:bodyPr/>
          <a:lstStyle/>
          <a:p>
            <a:fld id="{AF12A166-706F-475D-BA39-EA545A1DD748}" type="slidenum">
              <a:rPr lang="en-US" smtClean="0"/>
              <a:pPr/>
              <a:t>43</a:t>
            </a:fld>
            <a:endParaRPr lang="en-US"/>
          </a:p>
        </p:txBody>
      </p:sp>
      <p:pic>
        <p:nvPicPr>
          <p:cNvPr id="7" name="Picture 6"/>
          <p:cNvPicPr>
            <a:picLocks noChangeAspect="1"/>
          </p:cNvPicPr>
          <p:nvPr/>
        </p:nvPicPr>
        <p:blipFill>
          <a:blip r:embed="rId2"/>
          <a:stretch>
            <a:fillRect/>
          </a:stretch>
        </p:blipFill>
        <p:spPr>
          <a:xfrm>
            <a:off x="907142" y="1314788"/>
            <a:ext cx="7007639" cy="4768512"/>
          </a:xfrm>
          <a:prstGeom prst="rect">
            <a:avLst/>
          </a:prstGeom>
        </p:spPr>
      </p:pic>
    </p:spTree>
    <p:extLst>
      <p:ext uri="{BB962C8B-B14F-4D97-AF65-F5344CB8AC3E}">
        <p14:creationId xmlns:p14="http://schemas.microsoft.com/office/powerpoint/2010/main" val="633907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2"/>
          <p:cNvSpPr txBox="1">
            <a:spLocks noChangeArrowheads="1"/>
          </p:cNvSpPr>
          <p:nvPr/>
        </p:nvSpPr>
        <p:spPr bwMode="auto">
          <a:xfrm>
            <a:off x="127000" y="1574800"/>
            <a:ext cx="5105400" cy="98425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charset="0"/>
                <a:ea typeface="ＭＳ Ｐゴシック" charset="0"/>
                <a:cs typeface="ＭＳ Ｐゴシック" charset="0"/>
              </a:defRPr>
            </a:lvl1pPr>
            <a:lvl2pPr marL="742950" indent="-285750">
              <a:defRPr sz="1600">
                <a:solidFill>
                  <a:schemeClr val="tx1"/>
                </a:solidFill>
                <a:latin typeface="Times" charset="0"/>
                <a:ea typeface="ＭＳ Ｐゴシック" charset="0"/>
              </a:defRPr>
            </a:lvl2pPr>
            <a:lvl3pPr marL="1143000" indent="-228600">
              <a:defRPr sz="1600">
                <a:solidFill>
                  <a:schemeClr val="tx1"/>
                </a:solidFill>
                <a:latin typeface="Times" charset="0"/>
                <a:ea typeface="ＭＳ Ｐゴシック" charset="0"/>
              </a:defRPr>
            </a:lvl3pPr>
            <a:lvl4pPr marL="1600200" indent="-228600">
              <a:defRPr sz="1600">
                <a:solidFill>
                  <a:schemeClr val="tx1"/>
                </a:solidFill>
                <a:latin typeface="Times" charset="0"/>
                <a:ea typeface="ＭＳ Ｐゴシック" charset="0"/>
              </a:defRPr>
            </a:lvl4pPr>
            <a:lvl5pPr marL="2057400" indent="-228600">
              <a:defRPr sz="1600">
                <a:solidFill>
                  <a:schemeClr val="tx1"/>
                </a:solidFill>
                <a:latin typeface="Times" charset="0"/>
                <a:ea typeface="ＭＳ Ｐゴシック" charset="0"/>
              </a:defRPr>
            </a:lvl5pPr>
            <a:lvl6pPr marL="2514600" indent="-228600" eaLnBrk="0" fontAlgn="base" hangingPunct="0">
              <a:spcBef>
                <a:spcPct val="0"/>
              </a:spcBef>
              <a:spcAft>
                <a:spcPct val="0"/>
              </a:spcAft>
              <a:defRPr sz="1600">
                <a:solidFill>
                  <a:schemeClr val="tx1"/>
                </a:solidFill>
                <a:latin typeface="Times" charset="0"/>
                <a:ea typeface="ＭＳ Ｐゴシック" charset="0"/>
              </a:defRPr>
            </a:lvl6pPr>
            <a:lvl7pPr marL="2971800" indent="-228600" eaLnBrk="0" fontAlgn="base" hangingPunct="0">
              <a:spcBef>
                <a:spcPct val="0"/>
              </a:spcBef>
              <a:spcAft>
                <a:spcPct val="0"/>
              </a:spcAft>
              <a:defRPr sz="1600">
                <a:solidFill>
                  <a:schemeClr val="tx1"/>
                </a:solidFill>
                <a:latin typeface="Times" charset="0"/>
                <a:ea typeface="ＭＳ Ｐゴシック" charset="0"/>
              </a:defRPr>
            </a:lvl7pPr>
            <a:lvl8pPr marL="3429000" indent="-228600" eaLnBrk="0" fontAlgn="base" hangingPunct="0">
              <a:spcBef>
                <a:spcPct val="0"/>
              </a:spcBef>
              <a:spcAft>
                <a:spcPct val="0"/>
              </a:spcAft>
              <a:defRPr sz="1600">
                <a:solidFill>
                  <a:schemeClr val="tx1"/>
                </a:solidFill>
                <a:latin typeface="Times" charset="0"/>
                <a:ea typeface="ＭＳ Ｐゴシック" charset="0"/>
              </a:defRPr>
            </a:lvl8pPr>
            <a:lvl9pPr marL="3886200" indent="-228600" eaLnBrk="0" fontAlgn="base" hangingPunct="0">
              <a:spcBef>
                <a:spcPct val="0"/>
              </a:spcBef>
              <a:spcAft>
                <a:spcPct val="0"/>
              </a:spcAft>
              <a:defRPr sz="1600">
                <a:solidFill>
                  <a:schemeClr val="tx1"/>
                </a:solidFill>
                <a:latin typeface="Times" charset="0"/>
                <a:ea typeface="ＭＳ Ｐゴシック" charset="0"/>
              </a:defRPr>
            </a:lvl9pPr>
          </a:lstStyle>
          <a:p>
            <a:r>
              <a:rPr lang="en-US" sz="1800"/>
              <a:t>Bandstructure engineering for optimum device performance </a:t>
            </a:r>
            <a:r>
              <a:rPr lang="en-US" sz="2000" i="1"/>
              <a:t>with atomic layer control</a:t>
            </a:r>
            <a:r>
              <a:rPr lang="en-US" sz="2000"/>
              <a:t> over silicon surface</a:t>
            </a:r>
            <a:r>
              <a:rPr lang="en-US" sz="1800">
                <a:solidFill>
                  <a:srgbClr val="1104FF"/>
                </a:solidFill>
              </a:rPr>
              <a:t> </a:t>
            </a:r>
          </a:p>
        </p:txBody>
      </p:sp>
      <p:sp>
        <p:nvSpPr>
          <p:cNvPr id="24578" name="Rectangle 3"/>
          <p:cNvSpPr>
            <a:spLocks noChangeArrowheads="1"/>
          </p:cNvSpPr>
          <p:nvPr/>
        </p:nvSpPr>
        <p:spPr bwMode="auto">
          <a:xfrm>
            <a:off x="825500" y="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b="1">
                <a:solidFill>
                  <a:srgbClr val="0000FF"/>
                </a:solidFill>
                <a:latin typeface="Times New Roman" charset="0"/>
                <a:cs typeface="Times New Roman" charset="0"/>
              </a:rPr>
              <a:t>Delta doping technology</a:t>
            </a:r>
            <a:endParaRPr lang="en-US" sz="3200">
              <a:solidFill>
                <a:schemeClr val="tx2"/>
              </a:solidFill>
              <a:latin typeface="Times New Roman" charset="0"/>
              <a:cs typeface="Times New Roman" charset="0"/>
            </a:endParaRPr>
          </a:p>
        </p:txBody>
      </p:sp>
      <p:sp>
        <p:nvSpPr>
          <p:cNvPr id="24579" name="Text Box 4"/>
          <p:cNvSpPr txBox="1">
            <a:spLocks noChangeArrowheads="1"/>
          </p:cNvSpPr>
          <p:nvPr/>
        </p:nvSpPr>
        <p:spPr bwMode="auto">
          <a:xfrm>
            <a:off x="5956300" y="4611688"/>
            <a:ext cx="3111500" cy="120015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1600">
                <a:solidFill>
                  <a:schemeClr val="tx1"/>
                </a:solidFill>
                <a:latin typeface="Times" charset="0"/>
                <a:ea typeface="ＭＳ Ｐゴシック" charset="0"/>
                <a:cs typeface="ＭＳ Ｐゴシック" charset="0"/>
              </a:defRPr>
            </a:lvl1pPr>
            <a:lvl2pPr marL="742950" indent="-285750">
              <a:defRPr sz="1600">
                <a:solidFill>
                  <a:schemeClr val="tx1"/>
                </a:solidFill>
                <a:latin typeface="Times" charset="0"/>
                <a:ea typeface="ＭＳ Ｐゴシック" charset="0"/>
              </a:defRPr>
            </a:lvl2pPr>
            <a:lvl3pPr marL="1143000" indent="-228600">
              <a:defRPr sz="1600">
                <a:solidFill>
                  <a:schemeClr val="tx1"/>
                </a:solidFill>
                <a:latin typeface="Times" charset="0"/>
                <a:ea typeface="ＭＳ Ｐゴシック" charset="0"/>
              </a:defRPr>
            </a:lvl3pPr>
            <a:lvl4pPr marL="1600200" indent="-228600">
              <a:defRPr sz="1600">
                <a:solidFill>
                  <a:schemeClr val="tx1"/>
                </a:solidFill>
                <a:latin typeface="Times" charset="0"/>
                <a:ea typeface="ＭＳ Ｐゴシック" charset="0"/>
              </a:defRPr>
            </a:lvl4pPr>
            <a:lvl5pPr marL="2057400" indent="-228600">
              <a:defRPr sz="1600">
                <a:solidFill>
                  <a:schemeClr val="tx1"/>
                </a:solidFill>
                <a:latin typeface="Times" charset="0"/>
                <a:ea typeface="ＭＳ Ｐゴシック" charset="0"/>
              </a:defRPr>
            </a:lvl5pPr>
            <a:lvl6pPr marL="2514600" indent="-228600" eaLnBrk="0" fontAlgn="base" hangingPunct="0">
              <a:spcBef>
                <a:spcPct val="0"/>
              </a:spcBef>
              <a:spcAft>
                <a:spcPct val="0"/>
              </a:spcAft>
              <a:defRPr sz="1600">
                <a:solidFill>
                  <a:schemeClr val="tx1"/>
                </a:solidFill>
                <a:latin typeface="Times" charset="0"/>
                <a:ea typeface="ＭＳ Ｐゴシック" charset="0"/>
              </a:defRPr>
            </a:lvl6pPr>
            <a:lvl7pPr marL="2971800" indent="-228600" eaLnBrk="0" fontAlgn="base" hangingPunct="0">
              <a:spcBef>
                <a:spcPct val="0"/>
              </a:spcBef>
              <a:spcAft>
                <a:spcPct val="0"/>
              </a:spcAft>
              <a:defRPr sz="1600">
                <a:solidFill>
                  <a:schemeClr val="tx1"/>
                </a:solidFill>
                <a:latin typeface="Times" charset="0"/>
                <a:ea typeface="ＭＳ Ｐゴシック" charset="0"/>
              </a:defRPr>
            </a:lvl7pPr>
            <a:lvl8pPr marL="3429000" indent="-228600" eaLnBrk="0" fontAlgn="base" hangingPunct="0">
              <a:spcBef>
                <a:spcPct val="0"/>
              </a:spcBef>
              <a:spcAft>
                <a:spcPct val="0"/>
              </a:spcAft>
              <a:defRPr sz="1600">
                <a:solidFill>
                  <a:schemeClr val="tx1"/>
                </a:solidFill>
                <a:latin typeface="Times" charset="0"/>
                <a:ea typeface="ＭＳ Ｐゴシック" charset="0"/>
              </a:defRPr>
            </a:lvl8pPr>
            <a:lvl9pPr marL="3886200" indent="-228600" eaLnBrk="0" fontAlgn="base" hangingPunct="0">
              <a:spcBef>
                <a:spcPct val="0"/>
              </a:spcBef>
              <a:spcAft>
                <a:spcPct val="0"/>
              </a:spcAft>
              <a:defRPr sz="1600">
                <a:solidFill>
                  <a:schemeClr val="tx1"/>
                </a:solidFill>
                <a:latin typeface="Times" charset="0"/>
                <a:ea typeface="ＭＳ Ｐゴシック" charset="0"/>
              </a:defRPr>
            </a:lvl9pPr>
          </a:lstStyle>
          <a:p>
            <a:r>
              <a:rPr lang="en-US" sz="1800"/>
              <a:t>Low temperature process, compatible with VLSI, fully -fabricated devices (CCDs, CMOS, PIN arrays)</a:t>
            </a:r>
          </a:p>
        </p:txBody>
      </p:sp>
      <p:sp>
        <p:nvSpPr>
          <p:cNvPr id="24580" name="Freeform 5"/>
          <p:cNvSpPr>
            <a:spLocks/>
          </p:cNvSpPr>
          <p:nvPr/>
        </p:nvSpPr>
        <p:spPr bwMode="auto">
          <a:xfrm>
            <a:off x="5432425" y="2867025"/>
            <a:ext cx="685800" cy="412750"/>
          </a:xfrm>
          <a:custGeom>
            <a:avLst/>
            <a:gdLst>
              <a:gd name="T0" fmla="*/ 0 w 432"/>
              <a:gd name="T1" fmla="*/ 0 h 260"/>
              <a:gd name="T2" fmla="*/ 2147483647 w 432"/>
              <a:gd name="T3" fmla="*/ 2147483647 h 260"/>
              <a:gd name="T4" fmla="*/ 2147483647 w 432"/>
              <a:gd name="T5" fmla="*/ 2147483647 h 260"/>
              <a:gd name="T6" fmla="*/ 2147483647 w 432"/>
              <a:gd name="T7" fmla="*/ 2147483647 h 260"/>
              <a:gd name="T8" fmla="*/ 2147483647 w 432"/>
              <a:gd name="T9" fmla="*/ 2147483647 h 260"/>
              <a:gd name="T10" fmla="*/ 2147483647 w 432"/>
              <a:gd name="T11" fmla="*/ 2147483647 h 260"/>
              <a:gd name="T12" fmla="*/ 2147483647 w 432"/>
              <a:gd name="T13" fmla="*/ 2147483647 h 260"/>
              <a:gd name="T14" fmla="*/ 2147483647 w 432"/>
              <a:gd name="T15" fmla="*/ 2147483647 h 260"/>
              <a:gd name="T16" fmla="*/ 2147483647 w 432"/>
              <a:gd name="T17" fmla="*/ 2147483647 h 260"/>
              <a:gd name="T18" fmla="*/ 2147483647 w 432"/>
              <a:gd name="T19" fmla="*/ 2147483647 h 260"/>
              <a:gd name="T20" fmla="*/ 2147483647 w 432"/>
              <a:gd name="T21" fmla="*/ 2147483647 h 260"/>
              <a:gd name="T22" fmla="*/ 2147483647 w 432"/>
              <a:gd name="T23" fmla="*/ 2147483647 h 260"/>
              <a:gd name="T24" fmla="*/ 2147483647 w 432"/>
              <a:gd name="T25" fmla="*/ 2147483647 h 260"/>
              <a:gd name="T26" fmla="*/ 2147483647 w 432"/>
              <a:gd name="T27" fmla="*/ 2147483647 h 260"/>
              <a:gd name="T28" fmla="*/ 2147483647 w 432"/>
              <a:gd name="T29" fmla="*/ 2147483647 h 260"/>
              <a:gd name="T30" fmla="*/ 2147483647 w 432"/>
              <a:gd name="T31" fmla="*/ 2147483647 h 260"/>
              <a:gd name="T32" fmla="*/ 2147483647 w 432"/>
              <a:gd name="T33" fmla="*/ 2147483647 h 260"/>
              <a:gd name="T34" fmla="*/ 2147483647 w 432"/>
              <a:gd name="T35" fmla="*/ 2147483647 h 260"/>
              <a:gd name="T36" fmla="*/ 2147483647 w 432"/>
              <a:gd name="T37" fmla="*/ 2147483647 h 260"/>
              <a:gd name="T38" fmla="*/ 2147483647 w 432"/>
              <a:gd name="T39" fmla="*/ 2147483647 h 260"/>
              <a:gd name="T40" fmla="*/ 2147483647 w 432"/>
              <a:gd name="T41" fmla="*/ 2147483647 h 260"/>
              <a:gd name="T42" fmla="*/ 2147483647 w 432"/>
              <a:gd name="T43" fmla="*/ 2147483647 h 260"/>
              <a:gd name="T44" fmla="*/ 2147483647 w 432"/>
              <a:gd name="T45" fmla="*/ 2147483647 h 260"/>
              <a:gd name="T46" fmla="*/ 0 w 432"/>
              <a:gd name="T47" fmla="*/ 0 h 2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2"/>
              <a:gd name="T73" fmla="*/ 0 h 260"/>
              <a:gd name="T74" fmla="*/ 432 w 432"/>
              <a:gd name="T75" fmla="*/ 260 h 2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2" h="260">
                <a:moveTo>
                  <a:pt x="0" y="0"/>
                </a:moveTo>
                <a:lnTo>
                  <a:pt x="28" y="2"/>
                </a:lnTo>
                <a:lnTo>
                  <a:pt x="48" y="62"/>
                </a:lnTo>
                <a:lnTo>
                  <a:pt x="70" y="104"/>
                </a:lnTo>
                <a:lnTo>
                  <a:pt x="84" y="130"/>
                </a:lnTo>
                <a:lnTo>
                  <a:pt x="104" y="156"/>
                </a:lnTo>
                <a:lnTo>
                  <a:pt x="130" y="176"/>
                </a:lnTo>
                <a:lnTo>
                  <a:pt x="150" y="188"/>
                </a:lnTo>
                <a:lnTo>
                  <a:pt x="176" y="204"/>
                </a:lnTo>
                <a:lnTo>
                  <a:pt x="196" y="214"/>
                </a:lnTo>
                <a:lnTo>
                  <a:pt x="212" y="218"/>
                </a:lnTo>
                <a:lnTo>
                  <a:pt x="238" y="218"/>
                </a:lnTo>
                <a:lnTo>
                  <a:pt x="284" y="206"/>
                </a:lnTo>
                <a:lnTo>
                  <a:pt x="302" y="190"/>
                </a:lnTo>
                <a:lnTo>
                  <a:pt x="324" y="170"/>
                </a:lnTo>
                <a:lnTo>
                  <a:pt x="356" y="126"/>
                </a:lnTo>
                <a:lnTo>
                  <a:pt x="372" y="102"/>
                </a:lnTo>
                <a:lnTo>
                  <a:pt x="386" y="80"/>
                </a:lnTo>
                <a:lnTo>
                  <a:pt x="398" y="44"/>
                </a:lnTo>
                <a:lnTo>
                  <a:pt x="406" y="28"/>
                </a:lnTo>
                <a:lnTo>
                  <a:pt x="432" y="26"/>
                </a:lnTo>
                <a:lnTo>
                  <a:pt x="432" y="260"/>
                </a:lnTo>
                <a:lnTo>
                  <a:pt x="2" y="26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aphicFrame>
        <p:nvGraphicFramePr>
          <p:cNvPr id="24581" name="Object 2"/>
          <p:cNvGraphicFramePr>
            <a:graphicFrameLocks noChangeAspect="1"/>
          </p:cNvGraphicFramePr>
          <p:nvPr/>
        </p:nvGraphicFramePr>
        <p:xfrm>
          <a:off x="1416050" y="3314700"/>
          <a:ext cx="2959100" cy="2438400"/>
        </p:xfrm>
        <a:graphic>
          <a:graphicData uri="http://schemas.openxmlformats.org/presentationml/2006/ole">
            <mc:AlternateContent xmlns:mc="http://schemas.openxmlformats.org/markup-compatibility/2006">
              <mc:Choice xmlns:v="urn:schemas-microsoft-com:vml" Requires="v">
                <p:oleObj spid="_x0000_s59426" name="Document" r:id="rId5" imgW="2959100" imgH="2438400" progId="Word.Document.8">
                  <p:embed/>
                </p:oleObj>
              </mc:Choice>
              <mc:Fallback>
                <p:oleObj name="Document" r:id="rId5" imgW="2959100" imgH="24384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6050" y="3314700"/>
                        <a:ext cx="29591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4582" name="Line 7"/>
          <p:cNvSpPr>
            <a:spLocks noChangeShapeType="1"/>
          </p:cNvSpPr>
          <p:nvPr/>
        </p:nvSpPr>
        <p:spPr bwMode="auto">
          <a:xfrm flipH="1">
            <a:off x="4165600" y="4038600"/>
            <a:ext cx="2616200" cy="170180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3" name="Oval 8"/>
          <p:cNvSpPr>
            <a:spLocks noChangeArrowheads="1"/>
          </p:cNvSpPr>
          <p:nvPr/>
        </p:nvSpPr>
        <p:spPr bwMode="auto">
          <a:xfrm>
            <a:off x="1079500" y="2870200"/>
            <a:ext cx="3746500" cy="3225800"/>
          </a:xfrm>
          <a:prstGeom prst="ellipse">
            <a:avLst/>
          </a:pr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584" name="Line 9"/>
          <p:cNvSpPr>
            <a:spLocks noChangeShapeType="1"/>
          </p:cNvSpPr>
          <p:nvPr/>
        </p:nvSpPr>
        <p:spPr bwMode="auto">
          <a:xfrm flipH="1" flipV="1">
            <a:off x="3238500" y="2870200"/>
            <a:ext cx="3556000" cy="114300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4585" name="Group 10"/>
          <p:cNvGrpSpPr>
            <a:grpSpLocks/>
          </p:cNvGrpSpPr>
          <p:nvPr/>
        </p:nvGrpSpPr>
        <p:grpSpPr bwMode="auto">
          <a:xfrm>
            <a:off x="5181600" y="838200"/>
            <a:ext cx="3787775" cy="3286125"/>
            <a:chOff x="2894" y="1536"/>
            <a:chExt cx="2386" cy="2070"/>
          </a:xfrm>
        </p:grpSpPr>
        <p:sp>
          <p:nvSpPr>
            <p:cNvPr id="24587" name="Rectangle 11"/>
            <p:cNvSpPr>
              <a:spLocks noChangeArrowheads="1"/>
            </p:cNvSpPr>
            <p:nvPr/>
          </p:nvSpPr>
          <p:spPr bwMode="auto">
            <a:xfrm>
              <a:off x="3024" y="1632"/>
              <a:ext cx="508"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200">
                  <a:solidFill>
                    <a:srgbClr val="000000"/>
                  </a:solidFill>
                </a:rPr>
                <a:t>0.004 µm</a:t>
              </a:r>
            </a:p>
          </p:txBody>
        </p:sp>
        <p:sp>
          <p:nvSpPr>
            <p:cNvPr id="24588" name="Rectangle 12"/>
            <p:cNvSpPr>
              <a:spLocks noChangeArrowheads="1"/>
            </p:cNvSpPr>
            <p:nvPr/>
          </p:nvSpPr>
          <p:spPr bwMode="auto">
            <a:xfrm>
              <a:off x="3649" y="1536"/>
              <a:ext cx="1350"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lnSpc>
                  <a:spcPct val="90000"/>
                </a:lnSpc>
              </a:pPr>
              <a:r>
                <a:rPr lang="en-US" sz="1300">
                  <a:solidFill>
                    <a:srgbClr val="000000"/>
                  </a:solidFill>
                </a:rPr>
                <a:t>Delta-doped layer</a:t>
              </a:r>
            </a:p>
            <a:p>
              <a:pPr algn="ctr">
                <a:lnSpc>
                  <a:spcPct val="90000"/>
                </a:lnSpc>
              </a:pPr>
              <a:r>
                <a:rPr lang="en-US" sz="1300">
                  <a:solidFill>
                    <a:srgbClr val="000000"/>
                  </a:solidFill>
                </a:rPr>
                <a:t>(boron in single atomic layer)</a:t>
              </a:r>
            </a:p>
          </p:txBody>
        </p:sp>
        <p:grpSp>
          <p:nvGrpSpPr>
            <p:cNvPr id="24589" name="Group 13"/>
            <p:cNvGrpSpPr>
              <a:grpSpLocks/>
            </p:cNvGrpSpPr>
            <p:nvPr/>
          </p:nvGrpSpPr>
          <p:grpSpPr bwMode="auto">
            <a:xfrm>
              <a:off x="2894" y="1824"/>
              <a:ext cx="2386" cy="1782"/>
              <a:chOff x="2894" y="699"/>
              <a:chExt cx="2386" cy="1782"/>
            </a:xfrm>
          </p:grpSpPr>
          <p:sp>
            <p:nvSpPr>
              <p:cNvPr id="24590" name="Rectangle 14"/>
              <p:cNvSpPr>
                <a:spLocks noChangeArrowheads="1"/>
              </p:cNvSpPr>
              <p:nvPr/>
            </p:nvSpPr>
            <p:spPr bwMode="auto">
              <a:xfrm>
                <a:off x="3306" y="752"/>
                <a:ext cx="200" cy="128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591" name="Rectangle 15" descr="Light upward diagonal"/>
              <p:cNvSpPr>
                <a:spLocks noChangeArrowheads="1"/>
              </p:cNvSpPr>
              <p:nvPr/>
            </p:nvSpPr>
            <p:spPr bwMode="auto">
              <a:xfrm>
                <a:off x="3127" y="752"/>
                <a:ext cx="180" cy="1280"/>
              </a:xfrm>
              <a:prstGeom prst="rect">
                <a:avLst/>
              </a:prstGeom>
              <a:pattFill prst="ltUpDiag">
                <a:fgClr>
                  <a:srgbClr val="FC0128"/>
                </a:fgClr>
                <a:bgClr>
                  <a:srgbClr val="FFFFFF"/>
                </a:bgClr>
              </a:pattFill>
              <a:ln w="12700">
                <a:solidFill>
                  <a:srgbClr val="000000"/>
                </a:solidFill>
                <a:miter lim="800000"/>
                <a:headEnd/>
                <a:tailEnd/>
              </a:ln>
            </p:spPr>
            <p:txBody>
              <a:bodyPr wrap="none" anchor="ctr"/>
              <a:lstStyle/>
              <a:p>
                <a:endParaRPr lang="en-US"/>
              </a:p>
            </p:txBody>
          </p:sp>
          <p:grpSp>
            <p:nvGrpSpPr>
              <p:cNvPr id="24592" name="Group 16"/>
              <p:cNvGrpSpPr>
                <a:grpSpLocks/>
              </p:cNvGrpSpPr>
              <p:nvPr/>
            </p:nvGrpSpPr>
            <p:grpSpPr bwMode="auto">
              <a:xfrm>
                <a:off x="3338" y="771"/>
                <a:ext cx="25" cy="1204"/>
                <a:chOff x="844" y="1002"/>
                <a:chExt cx="25" cy="1204"/>
              </a:xfrm>
            </p:grpSpPr>
            <p:sp>
              <p:nvSpPr>
                <p:cNvPr id="24613" name="Line 17"/>
                <p:cNvSpPr>
                  <a:spLocks noChangeShapeType="1"/>
                </p:cNvSpPr>
                <p:nvPr/>
              </p:nvSpPr>
              <p:spPr bwMode="auto">
                <a:xfrm>
                  <a:off x="844" y="1086"/>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14" name="Line 18"/>
                <p:cNvSpPr>
                  <a:spLocks noChangeShapeType="1"/>
                </p:cNvSpPr>
                <p:nvPr/>
              </p:nvSpPr>
              <p:spPr bwMode="auto">
                <a:xfrm>
                  <a:off x="844" y="1114"/>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15" name="Line 19"/>
                <p:cNvSpPr>
                  <a:spLocks noChangeShapeType="1"/>
                </p:cNvSpPr>
                <p:nvPr/>
              </p:nvSpPr>
              <p:spPr bwMode="auto">
                <a:xfrm>
                  <a:off x="844" y="1141"/>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16" name="Line 20"/>
                <p:cNvSpPr>
                  <a:spLocks noChangeShapeType="1"/>
                </p:cNvSpPr>
                <p:nvPr/>
              </p:nvSpPr>
              <p:spPr bwMode="auto">
                <a:xfrm>
                  <a:off x="844" y="1169"/>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17" name="Line 21"/>
                <p:cNvSpPr>
                  <a:spLocks noChangeShapeType="1"/>
                </p:cNvSpPr>
                <p:nvPr/>
              </p:nvSpPr>
              <p:spPr bwMode="auto">
                <a:xfrm>
                  <a:off x="844" y="1197"/>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18" name="Line 22"/>
                <p:cNvSpPr>
                  <a:spLocks noChangeShapeType="1"/>
                </p:cNvSpPr>
                <p:nvPr/>
              </p:nvSpPr>
              <p:spPr bwMode="auto">
                <a:xfrm>
                  <a:off x="844" y="1225"/>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19" name="Line 23"/>
                <p:cNvSpPr>
                  <a:spLocks noChangeShapeType="1"/>
                </p:cNvSpPr>
                <p:nvPr/>
              </p:nvSpPr>
              <p:spPr bwMode="auto">
                <a:xfrm>
                  <a:off x="844" y="1254"/>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0" name="Line 24"/>
                <p:cNvSpPr>
                  <a:spLocks noChangeShapeType="1"/>
                </p:cNvSpPr>
                <p:nvPr/>
              </p:nvSpPr>
              <p:spPr bwMode="auto">
                <a:xfrm>
                  <a:off x="844" y="1282"/>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1" name="Line 25"/>
                <p:cNvSpPr>
                  <a:spLocks noChangeShapeType="1"/>
                </p:cNvSpPr>
                <p:nvPr/>
              </p:nvSpPr>
              <p:spPr bwMode="auto">
                <a:xfrm>
                  <a:off x="844" y="1310"/>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2" name="Line 26"/>
                <p:cNvSpPr>
                  <a:spLocks noChangeShapeType="1"/>
                </p:cNvSpPr>
                <p:nvPr/>
              </p:nvSpPr>
              <p:spPr bwMode="auto">
                <a:xfrm>
                  <a:off x="844" y="1338"/>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3" name="Line 27"/>
                <p:cNvSpPr>
                  <a:spLocks noChangeShapeType="1"/>
                </p:cNvSpPr>
                <p:nvPr/>
              </p:nvSpPr>
              <p:spPr bwMode="auto">
                <a:xfrm>
                  <a:off x="844" y="1365"/>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4" name="Line 28"/>
                <p:cNvSpPr>
                  <a:spLocks noChangeShapeType="1"/>
                </p:cNvSpPr>
                <p:nvPr/>
              </p:nvSpPr>
              <p:spPr bwMode="auto">
                <a:xfrm>
                  <a:off x="844" y="1393"/>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5" name="Line 29"/>
                <p:cNvSpPr>
                  <a:spLocks noChangeShapeType="1"/>
                </p:cNvSpPr>
                <p:nvPr/>
              </p:nvSpPr>
              <p:spPr bwMode="auto">
                <a:xfrm>
                  <a:off x="844" y="1421"/>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6" name="Line 30"/>
                <p:cNvSpPr>
                  <a:spLocks noChangeShapeType="1"/>
                </p:cNvSpPr>
                <p:nvPr/>
              </p:nvSpPr>
              <p:spPr bwMode="auto">
                <a:xfrm>
                  <a:off x="844" y="1449"/>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7" name="Line 31"/>
                <p:cNvSpPr>
                  <a:spLocks noChangeShapeType="1"/>
                </p:cNvSpPr>
                <p:nvPr/>
              </p:nvSpPr>
              <p:spPr bwMode="auto">
                <a:xfrm>
                  <a:off x="844" y="1477"/>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8" name="Line 32"/>
                <p:cNvSpPr>
                  <a:spLocks noChangeShapeType="1"/>
                </p:cNvSpPr>
                <p:nvPr/>
              </p:nvSpPr>
              <p:spPr bwMode="auto">
                <a:xfrm>
                  <a:off x="844" y="1506"/>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9" name="Line 33"/>
                <p:cNvSpPr>
                  <a:spLocks noChangeShapeType="1"/>
                </p:cNvSpPr>
                <p:nvPr/>
              </p:nvSpPr>
              <p:spPr bwMode="auto">
                <a:xfrm>
                  <a:off x="844" y="1534"/>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30" name="Line 34"/>
                <p:cNvSpPr>
                  <a:spLocks noChangeShapeType="1"/>
                </p:cNvSpPr>
                <p:nvPr/>
              </p:nvSpPr>
              <p:spPr bwMode="auto">
                <a:xfrm>
                  <a:off x="844" y="1562"/>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31" name="Line 35"/>
                <p:cNvSpPr>
                  <a:spLocks noChangeShapeType="1"/>
                </p:cNvSpPr>
                <p:nvPr/>
              </p:nvSpPr>
              <p:spPr bwMode="auto">
                <a:xfrm>
                  <a:off x="844" y="1589"/>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32" name="Line 36"/>
                <p:cNvSpPr>
                  <a:spLocks noChangeShapeType="1"/>
                </p:cNvSpPr>
                <p:nvPr/>
              </p:nvSpPr>
              <p:spPr bwMode="auto">
                <a:xfrm>
                  <a:off x="844" y="1617"/>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33" name="Line 37"/>
                <p:cNvSpPr>
                  <a:spLocks noChangeShapeType="1"/>
                </p:cNvSpPr>
                <p:nvPr/>
              </p:nvSpPr>
              <p:spPr bwMode="auto">
                <a:xfrm>
                  <a:off x="844" y="1645"/>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34" name="Line 38"/>
                <p:cNvSpPr>
                  <a:spLocks noChangeShapeType="1"/>
                </p:cNvSpPr>
                <p:nvPr/>
              </p:nvSpPr>
              <p:spPr bwMode="auto">
                <a:xfrm>
                  <a:off x="844" y="1673"/>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35" name="Line 39"/>
                <p:cNvSpPr>
                  <a:spLocks noChangeShapeType="1"/>
                </p:cNvSpPr>
                <p:nvPr/>
              </p:nvSpPr>
              <p:spPr bwMode="auto">
                <a:xfrm>
                  <a:off x="844" y="1701"/>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36" name="Line 40"/>
                <p:cNvSpPr>
                  <a:spLocks noChangeShapeType="1"/>
                </p:cNvSpPr>
                <p:nvPr/>
              </p:nvSpPr>
              <p:spPr bwMode="auto">
                <a:xfrm>
                  <a:off x="844" y="1729"/>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37" name="Line 41"/>
                <p:cNvSpPr>
                  <a:spLocks noChangeShapeType="1"/>
                </p:cNvSpPr>
                <p:nvPr/>
              </p:nvSpPr>
              <p:spPr bwMode="auto">
                <a:xfrm>
                  <a:off x="844" y="1756"/>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38" name="Line 42"/>
                <p:cNvSpPr>
                  <a:spLocks noChangeShapeType="1"/>
                </p:cNvSpPr>
                <p:nvPr/>
              </p:nvSpPr>
              <p:spPr bwMode="auto">
                <a:xfrm>
                  <a:off x="844" y="1786"/>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39" name="Line 43"/>
                <p:cNvSpPr>
                  <a:spLocks noChangeShapeType="1"/>
                </p:cNvSpPr>
                <p:nvPr/>
              </p:nvSpPr>
              <p:spPr bwMode="auto">
                <a:xfrm>
                  <a:off x="844" y="1814"/>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40" name="Line 44"/>
                <p:cNvSpPr>
                  <a:spLocks noChangeShapeType="1"/>
                </p:cNvSpPr>
                <p:nvPr/>
              </p:nvSpPr>
              <p:spPr bwMode="auto">
                <a:xfrm>
                  <a:off x="844" y="1841"/>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41" name="Line 45"/>
                <p:cNvSpPr>
                  <a:spLocks noChangeShapeType="1"/>
                </p:cNvSpPr>
                <p:nvPr/>
              </p:nvSpPr>
              <p:spPr bwMode="auto">
                <a:xfrm>
                  <a:off x="844" y="1058"/>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42" name="Line 46"/>
                <p:cNvSpPr>
                  <a:spLocks noChangeShapeType="1"/>
                </p:cNvSpPr>
                <p:nvPr/>
              </p:nvSpPr>
              <p:spPr bwMode="auto">
                <a:xfrm>
                  <a:off x="844" y="1030"/>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43" name="Line 47"/>
                <p:cNvSpPr>
                  <a:spLocks noChangeShapeType="1"/>
                </p:cNvSpPr>
                <p:nvPr/>
              </p:nvSpPr>
              <p:spPr bwMode="auto">
                <a:xfrm>
                  <a:off x="844" y="1002"/>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44" name="Line 48"/>
                <p:cNvSpPr>
                  <a:spLocks noChangeShapeType="1"/>
                </p:cNvSpPr>
                <p:nvPr/>
              </p:nvSpPr>
              <p:spPr bwMode="auto">
                <a:xfrm>
                  <a:off x="844" y="1871"/>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45" name="Line 49"/>
                <p:cNvSpPr>
                  <a:spLocks noChangeShapeType="1"/>
                </p:cNvSpPr>
                <p:nvPr/>
              </p:nvSpPr>
              <p:spPr bwMode="auto">
                <a:xfrm>
                  <a:off x="844" y="1898"/>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46" name="Line 50"/>
                <p:cNvSpPr>
                  <a:spLocks noChangeShapeType="1"/>
                </p:cNvSpPr>
                <p:nvPr/>
              </p:nvSpPr>
              <p:spPr bwMode="auto">
                <a:xfrm>
                  <a:off x="844" y="1931"/>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47" name="Line 51"/>
                <p:cNvSpPr>
                  <a:spLocks noChangeShapeType="1"/>
                </p:cNvSpPr>
                <p:nvPr/>
              </p:nvSpPr>
              <p:spPr bwMode="auto">
                <a:xfrm>
                  <a:off x="844" y="1958"/>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48" name="Line 52"/>
                <p:cNvSpPr>
                  <a:spLocks noChangeShapeType="1"/>
                </p:cNvSpPr>
                <p:nvPr/>
              </p:nvSpPr>
              <p:spPr bwMode="auto">
                <a:xfrm>
                  <a:off x="844" y="1989"/>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49" name="Line 53"/>
                <p:cNvSpPr>
                  <a:spLocks noChangeShapeType="1"/>
                </p:cNvSpPr>
                <p:nvPr/>
              </p:nvSpPr>
              <p:spPr bwMode="auto">
                <a:xfrm>
                  <a:off x="844" y="2014"/>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50" name="Line 54"/>
                <p:cNvSpPr>
                  <a:spLocks noChangeShapeType="1"/>
                </p:cNvSpPr>
                <p:nvPr/>
              </p:nvSpPr>
              <p:spPr bwMode="auto">
                <a:xfrm>
                  <a:off x="844" y="2045"/>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51" name="Line 55"/>
                <p:cNvSpPr>
                  <a:spLocks noChangeShapeType="1"/>
                </p:cNvSpPr>
                <p:nvPr/>
              </p:nvSpPr>
              <p:spPr bwMode="auto">
                <a:xfrm>
                  <a:off x="844" y="2077"/>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52" name="Line 56"/>
                <p:cNvSpPr>
                  <a:spLocks noChangeShapeType="1"/>
                </p:cNvSpPr>
                <p:nvPr/>
              </p:nvSpPr>
              <p:spPr bwMode="auto">
                <a:xfrm>
                  <a:off x="844" y="2109"/>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53" name="Line 57"/>
                <p:cNvSpPr>
                  <a:spLocks noChangeShapeType="1"/>
                </p:cNvSpPr>
                <p:nvPr/>
              </p:nvSpPr>
              <p:spPr bwMode="auto">
                <a:xfrm>
                  <a:off x="844" y="2140"/>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54" name="Line 58"/>
                <p:cNvSpPr>
                  <a:spLocks noChangeShapeType="1"/>
                </p:cNvSpPr>
                <p:nvPr/>
              </p:nvSpPr>
              <p:spPr bwMode="auto">
                <a:xfrm>
                  <a:off x="844" y="2172"/>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55" name="Line 59"/>
                <p:cNvSpPr>
                  <a:spLocks noChangeShapeType="1"/>
                </p:cNvSpPr>
                <p:nvPr/>
              </p:nvSpPr>
              <p:spPr bwMode="auto">
                <a:xfrm>
                  <a:off x="844" y="2206"/>
                  <a:ext cx="25" cy="0"/>
                </a:xfrm>
                <a:prstGeom prst="line">
                  <a:avLst/>
                </a:prstGeom>
                <a:noFill/>
                <a:ln w="12700">
                  <a:solidFill>
                    <a:srgbClr val="063DE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4593" name="Freeform 60"/>
              <p:cNvSpPr>
                <a:spLocks/>
              </p:cNvSpPr>
              <p:nvPr/>
            </p:nvSpPr>
            <p:spPr bwMode="auto">
              <a:xfrm>
                <a:off x="3100" y="1807"/>
                <a:ext cx="432" cy="260"/>
              </a:xfrm>
              <a:custGeom>
                <a:avLst/>
                <a:gdLst>
                  <a:gd name="T0" fmla="*/ 0 w 432"/>
                  <a:gd name="T1" fmla="*/ 0 h 260"/>
                  <a:gd name="T2" fmla="*/ 28 w 432"/>
                  <a:gd name="T3" fmla="*/ 2 h 260"/>
                  <a:gd name="T4" fmla="*/ 48 w 432"/>
                  <a:gd name="T5" fmla="*/ 62 h 260"/>
                  <a:gd name="T6" fmla="*/ 70 w 432"/>
                  <a:gd name="T7" fmla="*/ 104 h 260"/>
                  <a:gd name="T8" fmla="*/ 84 w 432"/>
                  <a:gd name="T9" fmla="*/ 130 h 260"/>
                  <a:gd name="T10" fmla="*/ 104 w 432"/>
                  <a:gd name="T11" fmla="*/ 156 h 260"/>
                  <a:gd name="T12" fmla="*/ 130 w 432"/>
                  <a:gd name="T13" fmla="*/ 176 h 260"/>
                  <a:gd name="T14" fmla="*/ 150 w 432"/>
                  <a:gd name="T15" fmla="*/ 188 h 260"/>
                  <a:gd name="T16" fmla="*/ 176 w 432"/>
                  <a:gd name="T17" fmla="*/ 204 h 260"/>
                  <a:gd name="T18" fmla="*/ 196 w 432"/>
                  <a:gd name="T19" fmla="*/ 214 h 260"/>
                  <a:gd name="T20" fmla="*/ 212 w 432"/>
                  <a:gd name="T21" fmla="*/ 218 h 260"/>
                  <a:gd name="T22" fmla="*/ 238 w 432"/>
                  <a:gd name="T23" fmla="*/ 218 h 260"/>
                  <a:gd name="T24" fmla="*/ 284 w 432"/>
                  <a:gd name="T25" fmla="*/ 206 h 260"/>
                  <a:gd name="T26" fmla="*/ 302 w 432"/>
                  <a:gd name="T27" fmla="*/ 190 h 260"/>
                  <a:gd name="T28" fmla="*/ 324 w 432"/>
                  <a:gd name="T29" fmla="*/ 170 h 260"/>
                  <a:gd name="T30" fmla="*/ 356 w 432"/>
                  <a:gd name="T31" fmla="*/ 126 h 260"/>
                  <a:gd name="T32" fmla="*/ 372 w 432"/>
                  <a:gd name="T33" fmla="*/ 102 h 260"/>
                  <a:gd name="T34" fmla="*/ 386 w 432"/>
                  <a:gd name="T35" fmla="*/ 80 h 260"/>
                  <a:gd name="T36" fmla="*/ 398 w 432"/>
                  <a:gd name="T37" fmla="*/ 44 h 260"/>
                  <a:gd name="T38" fmla="*/ 406 w 432"/>
                  <a:gd name="T39" fmla="*/ 28 h 260"/>
                  <a:gd name="T40" fmla="*/ 432 w 432"/>
                  <a:gd name="T41" fmla="*/ 26 h 260"/>
                  <a:gd name="T42" fmla="*/ 432 w 432"/>
                  <a:gd name="T43" fmla="*/ 260 h 260"/>
                  <a:gd name="T44" fmla="*/ 2 w 432"/>
                  <a:gd name="T45" fmla="*/ 260 h 260"/>
                  <a:gd name="T46" fmla="*/ 0 w 432"/>
                  <a:gd name="T47" fmla="*/ 0 h 2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2"/>
                  <a:gd name="T73" fmla="*/ 0 h 260"/>
                  <a:gd name="T74" fmla="*/ 432 w 432"/>
                  <a:gd name="T75" fmla="*/ 260 h 2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2" h="260">
                    <a:moveTo>
                      <a:pt x="0" y="0"/>
                    </a:moveTo>
                    <a:lnTo>
                      <a:pt x="28" y="2"/>
                    </a:lnTo>
                    <a:lnTo>
                      <a:pt x="48" y="62"/>
                    </a:lnTo>
                    <a:lnTo>
                      <a:pt x="70" y="104"/>
                    </a:lnTo>
                    <a:lnTo>
                      <a:pt x="84" y="130"/>
                    </a:lnTo>
                    <a:lnTo>
                      <a:pt x="104" y="156"/>
                    </a:lnTo>
                    <a:lnTo>
                      <a:pt x="130" y="176"/>
                    </a:lnTo>
                    <a:lnTo>
                      <a:pt x="150" y="188"/>
                    </a:lnTo>
                    <a:lnTo>
                      <a:pt x="176" y="204"/>
                    </a:lnTo>
                    <a:lnTo>
                      <a:pt x="196" y="214"/>
                    </a:lnTo>
                    <a:lnTo>
                      <a:pt x="212" y="218"/>
                    </a:lnTo>
                    <a:lnTo>
                      <a:pt x="238" y="218"/>
                    </a:lnTo>
                    <a:lnTo>
                      <a:pt x="284" y="206"/>
                    </a:lnTo>
                    <a:lnTo>
                      <a:pt x="302" y="190"/>
                    </a:lnTo>
                    <a:lnTo>
                      <a:pt x="324" y="170"/>
                    </a:lnTo>
                    <a:lnTo>
                      <a:pt x="356" y="126"/>
                    </a:lnTo>
                    <a:lnTo>
                      <a:pt x="372" y="102"/>
                    </a:lnTo>
                    <a:lnTo>
                      <a:pt x="386" y="80"/>
                    </a:lnTo>
                    <a:lnTo>
                      <a:pt x="398" y="44"/>
                    </a:lnTo>
                    <a:lnTo>
                      <a:pt x="406" y="28"/>
                    </a:lnTo>
                    <a:lnTo>
                      <a:pt x="432" y="26"/>
                    </a:lnTo>
                    <a:lnTo>
                      <a:pt x="432" y="260"/>
                    </a:lnTo>
                    <a:lnTo>
                      <a:pt x="2" y="26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594" name="Freeform 61"/>
              <p:cNvSpPr>
                <a:spLocks/>
              </p:cNvSpPr>
              <p:nvPr/>
            </p:nvSpPr>
            <p:spPr bwMode="auto">
              <a:xfrm flipV="1">
                <a:off x="3102" y="719"/>
                <a:ext cx="432" cy="260"/>
              </a:xfrm>
              <a:custGeom>
                <a:avLst/>
                <a:gdLst>
                  <a:gd name="T0" fmla="*/ 0 w 432"/>
                  <a:gd name="T1" fmla="*/ 0 h 260"/>
                  <a:gd name="T2" fmla="*/ 28 w 432"/>
                  <a:gd name="T3" fmla="*/ 2 h 260"/>
                  <a:gd name="T4" fmla="*/ 48 w 432"/>
                  <a:gd name="T5" fmla="*/ 62 h 260"/>
                  <a:gd name="T6" fmla="*/ 70 w 432"/>
                  <a:gd name="T7" fmla="*/ 104 h 260"/>
                  <a:gd name="T8" fmla="*/ 84 w 432"/>
                  <a:gd name="T9" fmla="*/ 130 h 260"/>
                  <a:gd name="T10" fmla="*/ 104 w 432"/>
                  <a:gd name="T11" fmla="*/ 156 h 260"/>
                  <a:gd name="T12" fmla="*/ 130 w 432"/>
                  <a:gd name="T13" fmla="*/ 176 h 260"/>
                  <a:gd name="T14" fmla="*/ 150 w 432"/>
                  <a:gd name="T15" fmla="*/ 188 h 260"/>
                  <a:gd name="T16" fmla="*/ 176 w 432"/>
                  <a:gd name="T17" fmla="*/ 204 h 260"/>
                  <a:gd name="T18" fmla="*/ 196 w 432"/>
                  <a:gd name="T19" fmla="*/ 214 h 260"/>
                  <a:gd name="T20" fmla="*/ 212 w 432"/>
                  <a:gd name="T21" fmla="*/ 218 h 260"/>
                  <a:gd name="T22" fmla="*/ 238 w 432"/>
                  <a:gd name="T23" fmla="*/ 218 h 260"/>
                  <a:gd name="T24" fmla="*/ 284 w 432"/>
                  <a:gd name="T25" fmla="*/ 206 h 260"/>
                  <a:gd name="T26" fmla="*/ 302 w 432"/>
                  <a:gd name="T27" fmla="*/ 190 h 260"/>
                  <a:gd name="T28" fmla="*/ 324 w 432"/>
                  <a:gd name="T29" fmla="*/ 170 h 260"/>
                  <a:gd name="T30" fmla="*/ 356 w 432"/>
                  <a:gd name="T31" fmla="*/ 126 h 260"/>
                  <a:gd name="T32" fmla="*/ 372 w 432"/>
                  <a:gd name="T33" fmla="*/ 102 h 260"/>
                  <a:gd name="T34" fmla="*/ 386 w 432"/>
                  <a:gd name="T35" fmla="*/ 80 h 260"/>
                  <a:gd name="T36" fmla="*/ 398 w 432"/>
                  <a:gd name="T37" fmla="*/ 44 h 260"/>
                  <a:gd name="T38" fmla="*/ 406 w 432"/>
                  <a:gd name="T39" fmla="*/ 28 h 260"/>
                  <a:gd name="T40" fmla="*/ 432 w 432"/>
                  <a:gd name="T41" fmla="*/ 26 h 260"/>
                  <a:gd name="T42" fmla="*/ 432 w 432"/>
                  <a:gd name="T43" fmla="*/ 260 h 260"/>
                  <a:gd name="T44" fmla="*/ 2 w 432"/>
                  <a:gd name="T45" fmla="*/ 260 h 260"/>
                  <a:gd name="T46" fmla="*/ 0 w 432"/>
                  <a:gd name="T47" fmla="*/ 0 h 2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2"/>
                  <a:gd name="T73" fmla="*/ 0 h 260"/>
                  <a:gd name="T74" fmla="*/ 432 w 432"/>
                  <a:gd name="T75" fmla="*/ 260 h 2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2" h="260">
                    <a:moveTo>
                      <a:pt x="0" y="0"/>
                    </a:moveTo>
                    <a:lnTo>
                      <a:pt x="28" y="2"/>
                    </a:lnTo>
                    <a:lnTo>
                      <a:pt x="48" y="62"/>
                    </a:lnTo>
                    <a:lnTo>
                      <a:pt x="70" y="104"/>
                    </a:lnTo>
                    <a:lnTo>
                      <a:pt x="84" y="130"/>
                    </a:lnTo>
                    <a:lnTo>
                      <a:pt x="104" y="156"/>
                    </a:lnTo>
                    <a:lnTo>
                      <a:pt x="130" y="176"/>
                    </a:lnTo>
                    <a:lnTo>
                      <a:pt x="150" y="188"/>
                    </a:lnTo>
                    <a:lnTo>
                      <a:pt x="176" y="204"/>
                    </a:lnTo>
                    <a:lnTo>
                      <a:pt x="196" y="214"/>
                    </a:lnTo>
                    <a:lnTo>
                      <a:pt x="212" y="218"/>
                    </a:lnTo>
                    <a:lnTo>
                      <a:pt x="238" y="218"/>
                    </a:lnTo>
                    <a:lnTo>
                      <a:pt x="284" y="206"/>
                    </a:lnTo>
                    <a:lnTo>
                      <a:pt x="302" y="190"/>
                    </a:lnTo>
                    <a:lnTo>
                      <a:pt x="324" y="170"/>
                    </a:lnTo>
                    <a:lnTo>
                      <a:pt x="356" y="126"/>
                    </a:lnTo>
                    <a:lnTo>
                      <a:pt x="372" y="102"/>
                    </a:lnTo>
                    <a:lnTo>
                      <a:pt x="386" y="80"/>
                    </a:lnTo>
                    <a:lnTo>
                      <a:pt x="398" y="44"/>
                    </a:lnTo>
                    <a:lnTo>
                      <a:pt x="406" y="28"/>
                    </a:lnTo>
                    <a:lnTo>
                      <a:pt x="432" y="26"/>
                    </a:lnTo>
                    <a:lnTo>
                      <a:pt x="432" y="260"/>
                    </a:lnTo>
                    <a:lnTo>
                      <a:pt x="2" y="26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595" name="Rectangle 62"/>
              <p:cNvSpPr>
                <a:spLocks noChangeArrowheads="1"/>
              </p:cNvSpPr>
              <p:nvPr/>
            </p:nvSpPr>
            <p:spPr bwMode="auto">
              <a:xfrm>
                <a:off x="2894" y="2097"/>
                <a:ext cx="607"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90000"/>
                  </a:lnSpc>
                </a:pPr>
                <a:r>
                  <a:rPr lang="en-US" sz="1200">
                    <a:solidFill>
                      <a:srgbClr val="000000"/>
                    </a:solidFill>
                  </a:rPr>
                  <a:t>Native oxide</a:t>
                </a:r>
              </a:p>
              <a:p>
                <a:pPr>
                  <a:lnSpc>
                    <a:spcPct val="90000"/>
                  </a:lnSpc>
                </a:pPr>
                <a:r>
                  <a:rPr lang="en-US" sz="1200">
                    <a:solidFill>
                      <a:srgbClr val="000000"/>
                    </a:solidFill>
                  </a:rPr>
                  <a:t>0.002 µm</a:t>
                </a:r>
              </a:p>
            </p:txBody>
          </p:sp>
          <p:sp>
            <p:nvSpPr>
              <p:cNvPr id="24596" name="Rectangle 63"/>
              <p:cNvSpPr>
                <a:spLocks noChangeArrowheads="1"/>
              </p:cNvSpPr>
              <p:nvPr/>
            </p:nvSpPr>
            <p:spPr bwMode="auto">
              <a:xfrm>
                <a:off x="3922" y="1391"/>
                <a:ext cx="785" cy="109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597" name="Line 64"/>
              <p:cNvSpPr>
                <a:spLocks noChangeShapeType="1"/>
              </p:cNvSpPr>
              <p:nvPr/>
            </p:nvSpPr>
            <p:spPr bwMode="auto">
              <a:xfrm>
                <a:off x="3934" y="1330"/>
                <a:ext cx="785"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8" name="Arc 65"/>
              <p:cNvSpPr>
                <a:spLocks/>
              </p:cNvSpPr>
              <p:nvPr/>
            </p:nvSpPr>
            <p:spPr bwMode="auto">
              <a:xfrm>
                <a:off x="4633" y="1299"/>
                <a:ext cx="88" cy="49"/>
              </a:xfrm>
              <a:custGeom>
                <a:avLst/>
                <a:gdLst>
                  <a:gd name="T0" fmla="*/ 0 w 21600"/>
                  <a:gd name="T1" fmla="*/ 0 h 11787"/>
                  <a:gd name="T2" fmla="*/ 0 w 21600"/>
                  <a:gd name="T3" fmla="*/ 0 h 11787"/>
                  <a:gd name="T4" fmla="*/ 0 w 21600"/>
                  <a:gd name="T5" fmla="*/ 0 h 11787"/>
                  <a:gd name="T6" fmla="*/ 0 60000 65536"/>
                  <a:gd name="T7" fmla="*/ 0 60000 65536"/>
                  <a:gd name="T8" fmla="*/ 0 60000 65536"/>
                  <a:gd name="T9" fmla="*/ 0 w 21600"/>
                  <a:gd name="T10" fmla="*/ 0 h 11787"/>
                  <a:gd name="T11" fmla="*/ 21600 w 21600"/>
                  <a:gd name="T12" fmla="*/ 11787 h 11787"/>
                </a:gdLst>
                <a:ahLst/>
                <a:cxnLst>
                  <a:cxn ang="T6">
                    <a:pos x="T0" y="T1"/>
                  </a:cxn>
                  <a:cxn ang="T7">
                    <a:pos x="T2" y="T3"/>
                  </a:cxn>
                  <a:cxn ang="T8">
                    <a:pos x="T4" y="T5"/>
                  </a:cxn>
                </a:cxnLst>
                <a:rect l="T9" t="T10" r="T11" b="T12"/>
                <a:pathLst>
                  <a:path w="21600" h="11787" fill="none" extrusionOk="0">
                    <a:moveTo>
                      <a:pt x="792" y="11787"/>
                    </a:moveTo>
                    <a:cubicBezTo>
                      <a:pt x="266" y="9899"/>
                      <a:pt x="0" y="7948"/>
                      <a:pt x="0" y="5989"/>
                    </a:cubicBezTo>
                    <a:cubicBezTo>
                      <a:pt x="-1" y="3962"/>
                      <a:pt x="285" y="1946"/>
                      <a:pt x="846" y="-1"/>
                    </a:cubicBezTo>
                  </a:path>
                  <a:path w="21600" h="11787" stroke="0" extrusionOk="0">
                    <a:moveTo>
                      <a:pt x="792" y="11787"/>
                    </a:moveTo>
                    <a:cubicBezTo>
                      <a:pt x="266" y="9899"/>
                      <a:pt x="0" y="7948"/>
                      <a:pt x="0" y="5989"/>
                    </a:cubicBezTo>
                    <a:cubicBezTo>
                      <a:pt x="-1" y="3962"/>
                      <a:pt x="285" y="1946"/>
                      <a:pt x="846" y="-1"/>
                    </a:cubicBezTo>
                    <a:lnTo>
                      <a:pt x="21600" y="5989"/>
                    </a:lnTo>
                    <a:lnTo>
                      <a:pt x="792" y="11787"/>
                    </a:lnTo>
                    <a:close/>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wrap="none" anchor="ctr"/>
              <a:lstStyle/>
              <a:p>
                <a:endParaRPr lang="en-US"/>
              </a:p>
            </p:txBody>
          </p:sp>
          <p:sp>
            <p:nvSpPr>
              <p:cNvPr id="24599" name="Arc 66"/>
              <p:cNvSpPr>
                <a:spLocks/>
              </p:cNvSpPr>
              <p:nvPr/>
            </p:nvSpPr>
            <p:spPr bwMode="auto">
              <a:xfrm>
                <a:off x="3933" y="1299"/>
                <a:ext cx="88" cy="49"/>
              </a:xfrm>
              <a:custGeom>
                <a:avLst/>
                <a:gdLst>
                  <a:gd name="T0" fmla="*/ 0 w 21600"/>
                  <a:gd name="T1" fmla="*/ 0 h 11950"/>
                  <a:gd name="T2" fmla="*/ 0 w 21600"/>
                  <a:gd name="T3" fmla="*/ 0 h 11950"/>
                  <a:gd name="T4" fmla="*/ 0 w 21600"/>
                  <a:gd name="T5" fmla="*/ 0 h 11950"/>
                  <a:gd name="T6" fmla="*/ 0 60000 65536"/>
                  <a:gd name="T7" fmla="*/ 0 60000 65536"/>
                  <a:gd name="T8" fmla="*/ 0 60000 65536"/>
                  <a:gd name="T9" fmla="*/ 0 w 21600"/>
                  <a:gd name="T10" fmla="*/ 0 h 11950"/>
                  <a:gd name="T11" fmla="*/ 21600 w 21600"/>
                  <a:gd name="T12" fmla="*/ 11950 h 11950"/>
                </a:gdLst>
                <a:ahLst/>
                <a:cxnLst>
                  <a:cxn ang="T6">
                    <a:pos x="T0" y="T1"/>
                  </a:cxn>
                  <a:cxn ang="T7">
                    <a:pos x="T2" y="T3"/>
                  </a:cxn>
                  <a:cxn ang="T8">
                    <a:pos x="T4" y="T5"/>
                  </a:cxn>
                </a:cxnLst>
                <a:rect l="T9" t="T10" r="T11" b="T12"/>
                <a:pathLst>
                  <a:path w="21600" h="11950" fill="none" extrusionOk="0">
                    <a:moveTo>
                      <a:pt x="20728" y="-1"/>
                    </a:moveTo>
                    <a:cubicBezTo>
                      <a:pt x="21306" y="1972"/>
                      <a:pt x="21600" y="4016"/>
                      <a:pt x="21600" y="6072"/>
                    </a:cubicBezTo>
                    <a:cubicBezTo>
                      <a:pt x="21600" y="8059"/>
                      <a:pt x="21325" y="10037"/>
                      <a:pt x="20784" y="11950"/>
                    </a:cubicBezTo>
                  </a:path>
                  <a:path w="21600" h="11950" stroke="0" extrusionOk="0">
                    <a:moveTo>
                      <a:pt x="20728" y="-1"/>
                    </a:moveTo>
                    <a:cubicBezTo>
                      <a:pt x="21306" y="1972"/>
                      <a:pt x="21600" y="4016"/>
                      <a:pt x="21600" y="6072"/>
                    </a:cubicBezTo>
                    <a:cubicBezTo>
                      <a:pt x="21600" y="8059"/>
                      <a:pt x="21325" y="10037"/>
                      <a:pt x="20784" y="11950"/>
                    </a:cubicBezTo>
                    <a:lnTo>
                      <a:pt x="0" y="6072"/>
                    </a:lnTo>
                    <a:lnTo>
                      <a:pt x="20728" y="-1"/>
                    </a:lnTo>
                    <a:close/>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wrap="none" anchor="ctr"/>
              <a:lstStyle/>
              <a:p>
                <a:endParaRPr lang="en-US"/>
              </a:p>
            </p:txBody>
          </p:sp>
          <p:sp>
            <p:nvSpPr>
              <p:cNvPr id="24600" name="Rectangle 67" descr="50%"/>
              <p:cNvSpPr>
                <a:spLocks noChangeArrowheads="1"/>
              </p:cNvSpPr>
              <p:nvPr/>
            </p:nvSpPr>
            <p:spPr bwMode="auto">
              <a:xfrm>
                <a:off x="4708" y="1556"/>
                <a:ext cx="65" cy="753"/>
              </a:xfrm>
              <a:prstGeom prst="rect">
                <a:avLst/>
              </a:prstGeom>
              <a:pattFill prst="pct50">
                <a:fgClr>
                  <a:srgbClr val="063DE8"/>
                </a:fgClr>
                <a:bgClr>
                  <a:srgbClr val="FFFFFF"/>
                </a:bgClr>
              </a:pattFill>
              <a:ln w="12700">
                <a:solidFill>
                  <a:srgbClr val="000000"/>
                </a:solidFill>
                <a:miter lim="800000"/>
                <a:headEnd/>
                <a:tailEnd/>
              </a:ln>
            </p:spPr>
            <p:txBody>
              <a:bodyPr wrap="none" anchor="ctr"/>
              <a:lstStyle/>
              <a:p>
                <a:endParaRPr lang="en-US"/>
              </a:p>
            </p:txBody>
          </p:sp>
          <p:sp>
            <p:nvSpPr>
              <p:cNvPr id="24601" name="Rectangle 68"/>
              <p:cNvSpPr>
                <a:spLocks noChangeArrowheads="1"/>
              </p:cNvSpPr>
              <p:nvPr/>
            </p:nvSpPr>
            <p:spPr bwMode="auto">
              <a:xfrm>
                <a:off x="4119" y="1107"/>
                <a:ext cx="517"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90000"/>
                  </a:lnSpc>
                </a:pPr>
                <a:r>
                  <a:rPr lang="en-US" sz="1200">
                    <a:solidFill>
                      <a:srgbClr val="000000"/>
                    </a:solidFill>
                  </a:rPr>
                  <a:t>original Si</a:t>
                </a:r>
              </a:p>
            </p:txBody>
          </p:sp>
          <p:sp>
            <p:nvSpPr>
              <p:cNvPr id="24602" name="Rectangle 69"/>
              <p:cNvSpPr>
                <a:spLocks noChangeArrowheads="1"/>
              </p:cNvSpPr>
              <p:nvPr/>
            </p:nvSpPr>
            <p:spPr bwMode="auto">
              <a:xfrm>
                <a:off x="4119" y="1199"/>
                <a:ext cx="440"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90000"/>
                  </a:lnSpc>
                </a:pPr>
                <a:r>
                  <a:rPr lang="en-US" sz="1200">
                    <a:solidFill>
                      <a:srgbClr val="000000"/>
                    </a:solidFill>
                  </a:rPr>
                  <a:t>~ 15 µm</a:t>
                </a:r>
              </a:p>
            </p:txBody>
          </p:sp>
          <p:sp>
            <p:nvSpPr>
              <p:cNvPr id="24603" name="Rectangle 70"/>
              <p:cNvSpPr>
                <a:spLocks noChangeArrowheads="1"/>
              </p:cNvSpPr>
              <p:nvPr/>
            </p:nvSpPr>
            <p:spPr bwMode="auto">
              <a:xfrm>
                <a:off x="4796" y="1818"/>
                <a:ext cx="484"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nSpc>
                    <a:spcPct val="90000"/>
                  </a:lnSpc>
                </a:pPr>
                <a:r>
                  <a:rPr lang="en-US" sz="1300">
                    <a:solidFill>
                      <a:srgbClr val="000000"/>
                    </a:solidFill>
                  </a:rPr>
                  <a:t>CCD</a:t>
                </a:r>
              </a:p>
              <a:p>
                <a:pPr>
                  <a:lnSpc>
                    <a:spcPct val="90000"/>
                  </a:lnSpc>
                </a:pPr>
                <a:r>
                  <a:rPr lang="en-US" sz="1300">
                    <a:solidFill>
                      <a:srgbClr val="000000"/>
                    </a:solidFill>
                  </a:rPr>
                  <a:t>frontside</a:t>
                </a:r>
              </a:p>
              <a:p>
                <a:pPr>
                  <a:lnSpc>
                    <a:spcPct val="90000"/>
                  </a:lnSpc>
                </a:pPr>
                <a:r>
                  <a:rPr lang="en-US" sz="1300">
                    <a:solidFill>
                      <a:srgbClr val="000000"/>
                    </a:solidFill>
                  </a:rPr>
                  <a:t>circuitry</a:t>
                </a:r>
              </a:p>
            </p:txBody>
          </p:sp>
          <p:sp>
            <p:nvSpPr>
              <p:cNvPr id="24604" name="Rectangle 71"/>
              <p:cNvSpPr>
                <a:spLocks noChangeArrowheads="1"/>
              </p:cNvSpPr>
              <p:nvPr/>
            </p:nvSpPr>
            <p:spPr bwMode="auto">
              <a:xfrm>
                <a:off x="4050" y="2115"/>
                <a:ext cx="51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nSpc>
                    <a:spcPct val="90000"/>
                  </a:lnSpc>
                </a:pPr>
                <a:r>
                  <a:rPr lang="en-US" sz="1200"/>
                  <a:t>Thinned CCD</a:t>
                </a:r>
              </a:p>
            </p:txBody>
          </p:sp>
          <p:sp>
            <p:nvSpPr>
              <p:cNvPr id="24605" name="Oval 72"/>
              <p:cNvSpPr>
                <a:spLocks noChangeArrowheads="1"/>
              </p:cNvSpPr>
              <p:nvPr/>
            </p:nvSpPr>
            <p:spPr bwMode="auto">
              <a:xfrm>
                <a:off x="3870" y="2097"/>
                <a:ext cx="72" cy="16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606" name="Line 73"/>
              <p:cNvSpPr>
                <a:spLocks noChangeShapeType="1"/>
              </p:cNvSpPr>
              <p:nvPr/>
            </p:nvSpPr>
            <p:spPr bwMode="auto">
              <a:xfrm flipH="1">
                <a:off x="3332" y="729"/>
                <a:ext cx="754" cy="18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607" name="Line 74"/>
              <p:cNvSpPr>
                <a:spLocks noChangeShapeType="1"/>
              </p:cNvSpPr>
              <p:nvPr/>
            </p:nvSpPr>
            <p:spPr bwMode="auto">
              <a:xfrm flipV="1">
                <a:off x="3202" y="1777"/>
                <a:ext cx="0" cy="31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24608" name="Group 75"/>
              <p:cNvGrpSpPr>
                <a:grpSpLocks/>
              </p:cNvGrpSpPr>
              <p:nvPr/>
            </p:nvGrpSpPr>
            <p:grpSpPr bwMode="auto">
              <a:xfrm>
                <a:off x="3062" y="753"/>
                <a:ext cx="844" cy="1490"/>
                <a:chOff x="2944" y="968"/>
                <a:chExt cx="844" cy="1490"/>
              </a:xfrm>
            </p:grpSpPr>
            <p:sp>
              <p:nvSpPr>
                <p:cNvPr id="24610" name="Oval 76"/>
                <p:cNvSpPr>
                  <a:spLocks noChangeArrowheads="1"/>
                </p:cNvSpPr>
                <p:nvPr/>
              </p:nvSpPr>
              <p:spPr bwMode="auto">
                <a:xfrm>
                  <a:off x="2944" y="968"/>
                  <a:ext cx="520" cy="126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611" name="Line 77"/>
                <p:cNvSpPr>
                  <a:spLocks noChangeShapeType="1"/>
                </p:cNvSpPr>
                <p:nvPr/>
              </p:nvSpPr>
              <p:spPr bwMode="auto">
                <a:xfrm>
                  <a:off x="3378" y="1118"/>
                  <a:ext cx="410" cy="11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12" name="Line 78"/>
                <p:cNvSpPr>
                  <a:spLocks noChangeShapeType="1"/>
                </p:cNvSpPr>
                <p:nvPr/>
              </p:nvSpPr>
              <p:spPr bwMode="auto">
                <a:xfrm>
                  <a:off x="3200" y="2238"/>
                  <a:ext cx="582" cy="2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4609" name="Line 79"/>
              <p:cNvSpPr>
                <a:spLocks noChangeShapeType="1"/>
              </p:cNvSpPr>
              <p:nvPr/>
            </p:nvSpPr>
            <p:spPr bwMode="auto">
              <a:xfrm>
                <a:off x="3118" y="699"/>
                <a:ext cx="37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24586" name="Text Box 80"/>
          <p:cNvSpPr txBox="1">
            <a:spLocks noChangeArrowheads="1"/>
          </p:cNvSpPr>
          <p:nvPr/>
        </p:nvSpPr>
        <p:spPr bwMode="auto">
          <a:xfrm>
            <a:off x="495300" y="6197600"/>
            <a:ext cx="4095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charset="0"/>
                <a:ea typeface="ＭＳ Ｐゴシック" charset="0"/>
                <a:cs typeface="ＭＳ Ｐゴシック" charset="0"/>
              </a:defRPr>
            </a:lvl1pPr>
            <a:lvl2pPr marL="742950" indent="-285750">
              <a:defRPr sz="1600">
                <a:solidFill>
                  <a:schemeClr val="tx1"/>
                </a:solidFill>
                <a:latin typeface="Times" charset="0"/>
                <a:ea typeface="ＭＳ Ｐゴシック" charset="0"/>
              </a:defRPr>
            </a:lvl2pPr>
            <a:lvl3pPr marL="1143000" indent="-228600">
              <a:defRPr sz="1600">
                <a:solidFill>
                  <a:schemeClr val="tx1"/>
                </a:solidFill>
                <a:latin typeface="Times" charset="0"/>
                <a:ea typeface="ＭＳ Ｐゴシック" charset="0"/>
              </a:defRPr>
            </a:lvl3pPr>
            <a:lvl4pPr marL="1600200" indent="-228600">
              <a:defRPr sz="1600">
                <a:solidFill>
                  <a:schemeClr val="tx1"/>
                </a:solidFill>
                <a:latin typeface="Times" charset="0"/>
                <a:ea typeface="ＭＳ Ｐゴシック" charset="0"/>
              </a:defRPr>
            </a:lvl4pPr>
            <a:lvl5pPr marL="2057400" indent="-228600">
              <a:defRPr sz="1600">
                <a:solidFill>
                  <a:schemeClr val="tx1"/>
                </a:solidFill>
                <a:latin typeface="Times" charset="0"/>
                <a:ea typeface="ＭＳ Ｐゴシック" charset="0"/>
              </a:defRPr>
            </a:lvl5pPr>
            <a:lvl6pPr marL="2514600" indent="-228600" eaLnBrk="0" fontAlgn="base" hangingPunct="0">
              <a:spcBef>
                <a:spcPct val="0"/>
              </a:spcBef>
              <a:spcAft>
                <a:spcPct val="0"/>
              </a:spcAft>
              <a:defRPr sz="1600">
                <a:solidFill>
                  <a:schemeClr val="tx1"/>
                </a:solidFill>
                <a:latin typeface="Times" charset="0"/>
                <a:ea typeface="ＭＳ Ｐゴシック" charset="0"/>
              </a:defRPr>
            </a:lvl6pPr>
            <a:lvl7pPr marL="2971800" indent="-228600" eaLnBrk="0" fontAlgn="base" hangingPunct="0">
              <a:spcBef>
                <a:spcPct val="0"/>
              </a:spcBef>
              <a:spcAft>
                <a:spcPct val="0"/>
              </a:spcAft>
              <a:defRPr sz="1600">
                <a:solidFill>
                  <a:schemeClr val="tx1"/>
                </a:solidFill>
                <a:latin typeface="Times" charset="0"/>
                <a:ea typeface="ＭＳ Ｐゴシック" charset="0"/>
              </a:defRPr>
            </a:lvl7pPr>
            <a:lvl8pPr marL="3429000" indent="-228600" eaLnBrk="0" fontAlgn="base" hangingPunct="0">
              <a:spcBef>
                <a:spcPct val="0"/>
              </a:spcBef>
              <a:spcAft>
                <a:spcPct val="0"/>
              </a:spcAft>
              <a:defRPr sz="1600">
                <a:solidFill>
                  <a:schemeClr val="tx1"/>
                </a:solidFill>
                <a:latin typeface="Times" charset="0"/>
                <a:ea typeface="ＭＳ Ｐゴシック" charset="0"/>
              </a:defRPr>
            </a:lvl8pPr>
            <a:lvl9pPr marL="3886200" indent="-228600" eaLnBrk="0" fontAlgn="base" hangingPunct="0">
              <a:spcBef>
                <a:spcPct val="0"/>
              </a:spcBef>
              <a:spcAft>
                <a:spcPct val="0"/>
              </a:spcAft>
              <a:defRPr sz="1600">
                <a:solidFill>
                  <a:schemeClr val="tx1"/>
                </a:solidFill>
                <a:latin typeface="Times" charset="0"/>
                <a:ea typeface="ＭＳ Ｐゴシック" charset="0"/>
              </a:defRPr>
            </a:lvl9pPr>
          </a:lstStyle>
          <a:p>
            <a:pPr eaLnBrk="1" hangingPunct="1"/>
            <a:r>
              <a:rPr lang="en-US" sz="1400">
                <a:solidFill>
                  <a:srgbClr val="008000"/>
                </a:solidFill>
                <a:latin typeface="Times New Roman" charset="0"/>
              </a:rPr>
              <a:t>Hoenk et al., </a:t>
            </a:r>
            <a:r>
              <a:rPr lang="en-US" sz="1400" i="1">
                <a:solidFill>
                  <a:srgbClr val="008000"/>
                </a:solidFill>
                <a:latin typeface="Times New Roman" charset="0"/>
              </a:rPr>
              <a:t>Applied Physics Letters</a:t>
            </a:r>
            <a:r>
              <a:rPr lang="en-US" sz="1400">
                <a:solidFill>
                  <a:srgbClr val="008000"/>
                </a:solidFill>
                <a:latin typeface="Times New Roman" charset="0"/>
              </a:rPr>
              <a:t>,  </a:t>
            </a:r>
            <a:r>
              <a:rPr lang="en-US" sz="1400" b="1">
                <a:solidFill>
                  <a:srgbClr val="008000"/>
                </a:solidFill>
                <a:latin typeface="Times New Roman" charset="0"/>
              </a:rPr>
              <a:t>61</a:t>
            </a:r>
            <a:r>
              <a:rPr lang="en-US" sz="1400">
                <a:solidFill>
                  <a:srgbClr val="008000"/>
                </a:solidFill>
                <a:latin typeface="Times New Roman" charset="0"/>
              </a:rPr>
              <a:t>: 1084 (1992)</a:t>
            </a:r>
          </a:p>
        </p:txBody>
      </p:sp>
      <p:sp>
        <p:nvSpPr>
          <p:cNvPr id="2" name="Rectangle 1"/>
          <p:cNvSpPr/>
          <p:nvPr/>
        </p:nvSpPr>
        <p:spPr bwMode="auto">
          <a:xfrm>
            <a:off x="0" y="6616700"/>
            <a:ext cx="6067425" cy="2413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imes" pitchFamily="-97" charset="0"/>
            </a:endParaRPr>
          </a:p>
        </p:txBody>
      </p:sp>
    </p:spTree>
    <p:extLst>
      <p:ext uri="{BB962C8B-B14F-4D97-AF65-F5344CB8AC3E}">
        <p14:creationId xmlns:p14="http://schemas.microsoft.com/office/powerpoint/2010/main" val="3156272759"/>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imes" pitchFamily="-97" charset="0"/>
            </a:endParaRPr>
          </a:p>
        </p:txBody>
      </p:sp>
      <p:grpSp>
        <p:nvGrpSpPr>
          <p:cNvPr id="212" name="Group 211"/>
          <p:cNvGrpSpPr>
            <a:grpSpLocks/>
          </p:cNvGrpSpPr>
          <p:nvPr/>
        </p:nvGrpSpPr>
        <p:grpSpPr>
          <a:xfrm>
            <a:off x="2975973" y="3706916"/>
            <a:ext cx="5341543" cy="2724912"/>
            <a:chOff x="1295400" y="2819400"/>
            <a:chExt cx="6994525" cy="3200400"/>
          </a:xfrm>
        </p:grpSpPr>
        <p:sp>
          <p:nvSpPr>
            <p:cNvPr id="213" name="Freeform 212"/>
            <p:cNvSpPr>
              <a:spLocks noChangeArrowheads="1"/>
            </p:cNvSpPr>
            <p:nvPr/>
          </p:nvSpPr>
          <p:spPr bwMode="auto">
            <a:xfrm>
              <a:off x="2133600" y="4419600"/>
              <a:ext cx="5946775" cy="1550988"/>
            </a:xfrm>
            <a:custGeom>
              <a:avLst/>
              <a:gdLst>
                <a:gd name="T0" fmla="*/ 0 w 16519"/>
                <a:gd name="T1" fmla="*/ 0 h 4309"/>
                <a:gd name="T2" fmla="*/ 2543 w 16519"/>
                <a:gd name="T3" fmla="*/ 418 h 4309"/>
                <a:gd name="T4" fmla="*/ 7623 w 16519"/>
                <a:gd name="T5" fmla="*/ 418 h 4309"/>
                <a:gd name="T6" fmla="*/ 13978 w 16519"/>
                <a:gd name="T7" fmla="*/ 4308 h 4309"/>
                <a:gd name="T8" fmla="*/ 16518 w 16519"/>
                <a:gd name="T9" fmla="*/ 3038 h 4309"/>
              </a:gdLst>
              <a:ahLst/>
              <a:cxnLst>
                <a:cxn ang="0">
                  <a:pos x="T0" y="T1"/>
                </a:cxn>
                <a:cxn ang="0">
                  <a:pos x="T2" y="T3"/>
                </a:cxn>
                <a:cxn ang="0">
                  <a:pos x="T4" y="T5"/>
                </a:cxn>
                <a:cxn ang="0">
                  <a:pos x="T6" y="T7"/>
                </a:cxn>
                <a:cxn ang="0">
                  <a:pos x="T8" y="T9"/>
                </a:cxn>
              </a:cxnLst>
              <a:rect l="0" t="0" r="r" b="b"/>
              <a:pathLst>
                <a:path w="16519" h="4309">
                  <a:moveTo>
                    <a:pt x="0" y="0"/>
                  </a:moveTo>
                  <a:cubicBezTo>
                    <a:pt x="635" y="635"/>
                    <a:pt x="1908" y="418"/>
                    <a:pt x="2543" y="418"/>
                  </a:cubicBezTo>
                  <a:cubicBezTo>
                    <a:pt x="2543" y="418"/>
                    <a:pt x="6988" y="418"/>
                    <a:pt x="7623" y="418"/>
                  </a:cubicBezTo>
                  <a:cubicBezTo>
                    <a:pt x="8892" y="418"/>
                    <a:pt x="12708" y="4308"/>
                    <a:pt x="13978" y="4308"/>
                  </a:cubicBezTo>
                  <a:cubicBezTo>
                    <a:pt x="15397" y="4308"/>
                    <a:pt x="16251" y="3545"/>
                    <a:pt x="16518" y="3038"/>
                  </a:cubicBezTo>
                </a:path>
              </a:pathLst>
            </a:cu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14" name="Line 5"/>
            <p:cNvSpPr>
              <a:spLocks noChangeShapeType="1"/>
            </p:cNvSpPr>
            <p:nvPr/>
          </p:nvSpPr>
          <p:spPr bwMode="auto">
            <a:xfrm flipH="1">
              <a:off x="2125663" y="4491038"/>
              <a:ext cx="5959475" cy="1588"/>
            </a:xfrm>
            <a:prstGeom prst="line">
              <a:avLst/>
            </a:prstGeom>
            <a:noFill/>
            <a:ln w="936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15" name="Oval 214"/>
            <p:cNvSpPr>
              <a:spLocks noChangeArrowheads="1"/>
            </p:cNvSpPr>
            <p:nvPr/>
          </p:nvSpPr>
          <p:spPr bwMode="auto">
            <a:xfrm>
              <a:off x="1949450" y="3221038"/>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16" name="Rectangle 215"/>
            <p:cNvSpPr>
              <a:spLocks noChangeArrowheads="1"/>
            </p:cNvSpPr>
            <p:nvPr/>
          </p:nvSpPr>
          <p:spPr bwMode="auto">
            <a:xfrm>
              <a:off x="1905000" y="2819400"/>
              <a:ext cx="228600" cy="3200400"/>
            </a:xfrm>
            <a:prstGeom prst="rect">
              <a:avLst/>
            </a:prstGeom>
            <a:solidFill>
              <a:schemeClr val="accent1">
                <a:lumMod val="20000"/>
                <a:lumOff val="80000"/>
              </a:schemeClr>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17" name="Oval 216"/>
            <p:cNvSpPr>
              <a:spLocks noChangeArrowheads="1"/>
            </p:cNvSpPr>
            <p:nvPr/>
          </p:nvSpPr>
          <p:spPr bwMode="auto">
            <a:xfrm>
              <a:off x="1949450" y="3403600"/>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18" name="Oval 217"/>
            <p:cNvSpPr>
              <a:spLocks noChangeArrowheads="1"/>
            </p:cNvSpPr>
            <p:nvPr/>
          </p:nvSpPr>
          <p:spPr bwMode="auto">
            <a:xfrm>
              <a:off x="1949450" y="3586163"/>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19" name="Oval 218"/>
            <p:cNvSpPr>
              <a:spLocks noChangeArrowheads="1"/>
            </p:cNvSpPr>
            <p:nvPr/>
          </p:nvSpPr>
          <p:spPr bwMode="auto">
            <a:xfrm>
              <a:off x="1949450" y="3768725"/>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20" name="Oval 219"/>
            <p:cNvSpPr>
              <a:spLocks noChangeArrowheads="1"/>
            </p:cNvSpPr>
            <p:nvPr/>
          </p:nvSpPr>
          <p:spPr bwMode="auto">
            <a:xfrm>
              <a:off x="1949450" y="3951288"/>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latin typeface="Times New Roman" charset="0"/>
                  <a:cs typeface="DejaVu Sans Condensed" charset="0"/>
                </a:rPr>
                <a:t>+</a:t>
              </a:r>
            </a:p>
          </p:txBody>
        </p:sp>
        <p:sp>
          <p:nvSpPr>
            <p:cNvPr id="221" name="Oval 220"/>
            <p:cNvSpPr>
              <a:spLocks noChangeArrowheads="1"/>
            </p:cNvSpPr>
            <p:nvPr/>
          </p:nvSpPr>
          <p:spPr bwMode="auto">
            <a:xfrm>
              <a:off x="1949450" y="4135438"/>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22" name="Oval 221"/>
            <p:cNvSpPr>
              <a:spLocks noChangeArrowheads="1"/>
            </p:cNvSpPr>
            <p:nvPr/>
          </p:nvSpPr>
          <p:spPr bwMode="auto">
            <a:xfrm>
              <a:off x="1949450" y="4318000"/>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23" name="Oval 222"/>
            <p:cNvSpPr>
              <a:spLocks noChangeArrowheads="1"/>
            </p:cNvSpPr>
            <p:nvPr/>
          </p:nvSpPr>
          <p:spPr bwMode="auto">
            <a:xfrm>
              <a:off x="1949450" y="4500563"/>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24" name="Oval 223"/>
            <p:cNvSpPr>
              <a:spLocks noChangeArrowheads="1"/>
            </p:cNvSpPr>
            <p:nvPr/>
          </p:nvSpPr>
          <p:spPr bwMode="auto">
            <a:xfrm>
              <a:off x="1949450" y="4683125"/>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25" name="Oval 224"/>
            <p:cNvSpPr>
              <a:spLocks noChangeArrowheads="1"/>
            </p:cNvSpPr>
            <p:nvPr/>
          </p:nvSpPr>
          <p:spPr bwMode="auto">
            <a:xfrm>
              <a:off x="1949450" y="4865688"/>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26" name="Oval 225"/>
            <p:cNvSpPr>
              <a:spLocks noChangeArrowheads="1"/>
            </p:cNvSpPr>
            <p:nvPr/>
          </p:nvSpPr>
          <p:spPr bwMode="auto">
            <a:xfrm>
              <a:off x="1949450" y="5049838"/>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27" name="Rectangle 226"/>
            <p:cNvSpPr>
              <a:spLocks noChangeArrowheads="1"/>
            </p:cNvSpPr>
            <p:nvPr/>
          </p:nvSpPr>
          <p:spPr bwMode="auto">
            <a:xfrm>
              <a:off x="8061325" y="2857500"/>
              <a:ext cx="228600" cy="3162300"/>
            </a:xfrm>
            <a:prstGeom prst="rect">
              <a:avLst/>
            </a:prstGeom>
            <a:solidFill>
              <a:srgbClr val="262699"/>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28" name="Freeform 227"/>
            <p:cNvSpPr>
              <a:spLocks noChangeArrowheads="1"/>
            </p:cNvSpPr>
            <p:nvPr/>
          </p:nvSpPr>
          <p:spPr bwMode="auto">
            <a:xfrm>
              <a:off x="2133600" y="2874963"/>
              <a:ext cx="5946775" cy="1550988"/>
            </a:xfrm>
            <a:custGeom>
              <a:avLst/>
              <a:gdLst>
                <a:gd name="T0" fmla="*/ 0 w 16519"/>
                <a:gd name="T1" fmla="*/ 0 h 4309"/>
                <a:gd name="T2" fmla="*/ 2543 w 16519"/>
                <a:gd name="T3" fmla="*/ 418 h 4309"/>
                <a:gd name="T4" fmla="*/ 7623 w 16519"/>
                <a:gd name="T5" fmla="*/ 418 h 4309"/>
                <a:gd name="T6" fmla="*/ 13978 w 16519"/>
                <a:gd name="T7" fmla="*/ 4308 h 4309"/>
                <a:gd name="T8" fmla="*/ 16518 w 16519"/>
                <a:gd name="T9" fmla="*/ 3038 h 4309"/>
              </a:gdLst>
              <a:ahLst/>
              <a:cxnLst>
                <a:cxn ang="0">
                  <a:pos x="T0" y="T1"/>
                </a:cxn>
                <a:cxn ang="0">
                  <a:pos x="T2" y="T3"/>
                </a:cxn>
                <a:cxn ang="0">
                  <a:pos x="T4" y="T5"/>
                </a:cxn>
                <a:cxn ang="0">
                  <a:pos x="T6" y="T7"/>
                </a:cxn>
                <a:cxn ang="0">
                  <a:pos x="T8" y="T9"/>
                </a:cxn>
              </a:cxnLst>
              <a:rect l="0" t="0" r="r" b="b"/>
              <a:pathLst>
                <a:path w="16519" h="4309">
                  <a:moveTo>
                    <a:pt x="0" y="0"/>
                  </a:moveTo>
                  <a:cubicBezTo>
                    <a:pt x="635" y="635"/>
                    <a:pt x="1908" y="418"/>
                    <a:pt x="2543" y="418"/>
                  </a:cubicBezTo>
                  <a:cubicBezTo>
                    <a:pt x="2543" y="418"/>
                    <a:pt x="6988" y="418"/>
                    <a:pt x="7623" y="418"/>
                  </a:cubicBezTo>
                  <a:cubicBezTo>
                    <a:pt x="8892" y="418"/>
                    <a:pt x="12708" y="4308"/>
                    <a:pt x="13978" y="4308"/>
                  </a:cubicBezTo>
                  <a:cubicBezTo>
                    <a:pt x="15397" y="4308"/>
                    <a:pt x="16251" y="3545"/>
                    <a:pt x="16518" y="3038"/>
                  </a:cubicBezTo>
                </a:path>
              </a:pathLst>
            </a:cu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nvGrpSpPr>
            <p:cNvPr id="229" name="Group 228"/>
            <p:cNvGrpSpPr>
              <a:grpSpLocks/>
            </p:cNvGrpSpPr>
            <p:nvPr/>
          </p:nvGrpSpPr>
          <p:grpSpPr bwMode="auto">
            <a:xfrm>
              <a:off x="1295400" y="4267200"/>
              <a:ext cx="392113" cy="954088"/>
              <a:chOff x="960" y="2160"/>
              <a:chExt cx="247" cy="601"/>
            </a:xfrm>
          </p:grpSpPr>
          <p:grpSp>
            <p:nvGrpSpPr>
              <p:cNvPr id="230" name="Group 229"/>
              <p:cNvGrpSpPr>
                <a:grpSpLocks/>
              </p:cNvGrpSpPr>
              <p:nvPr/>
            </p:nvGrpSpPr>
            <p:grpSpPr bwMode="auto">
              <a:xfrm>
                <a:off x="960" y="2160"/>
                <a:ext cx="247" cy="169"/>
                <a:chOff x="3297" y="1599"/>
                <a:chExt cx="247" cy="169"/>
              </a:xfrm>
            </p:grpSpPr>
            <p:sp>
              <p:nvSpPr>
                <p:cNvPr id="276" name="Freeform 275"/>
                <p:cNvSpPr>
                  <a:spLocks/>
                </p:cNvSpPr>
                <p:nvPr/>
              </p:nvSpPr>
              <p:spPr bwMode="auto">
                <a:xfrm>
                  <a:off x="3479" y="1736"/>
                  <a:ext cx="65" cy="32"/>
                </a:xfrm>
                <a:custGeom>
                  <a:avLst/>
                  <a:gdLst>
                    <a:gd name="T0" fmla="*/ 0 w 65"/>
                    <a:gd name="T1" fmla="*/ 0 h 32"/>
                    <a:gd name="T2" fmla="*/ 33 w 65"/>
                    <a:gd name="T3" fmla="*/ 0 h 32"/>
                    <a:gd name="T4" fmla="*/ 65 w 65"/>
                    <a:gd name="T5" fmla="*/ 32 h 32"/>
                  </a:gdLst>
                  <a:ahLst/>
                  <a:cxnLst>
                    <a:cxn ang="0">
                      <a:pos x="T0" y="T1"/>
                    </a:cxn>
                    <a:cxn ang="0">
                      <a:pos x="T2" y="T3"/>
                    </a:cxn>
                    <a:cxn ang="0">
                      <a:pos x="T4" y="T5"/>
                    </a:cxn>
                  </a:cxnLst>
                  <a:rect l="0" t="0" r="r" b="b"/>
                  <a:pathLst>
                    <a:path w="65" h="32">
                      <a:moveTo>
                        <a:pt x="0" y="0"/>
                      </a:moveTo>
                      <a:lnTo>
                        <a:pt x="33" y="0"/>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77" name="Freeform 276"/>
                <p:cNvSpPr>
                  <a:spLocks/>
                </p:cNvSpPr>
                <p:nvPr/>
              </p:nvSpPr>
              <p:spPr bwMode="auto">
                <a:xfrm>
                  <a:off x="3479" y="1736"/>
                  <a:ext cx="65" cy="32"/>
                </a:xfrm>
                <a:custGeom>
                  <a:avLst/>
                  <a:gdLst>
                    <a:gd name="T0" fmla="*/ 0 w 65"/>
                    <a:gd name="T1" fmla="*/ 0 h 32"/>
                    <a:gd name="T2" fmla="*/ 10 w 65"/>
                    <a:gd name="T3" fmla="*/ 0 h 32"/>
                    <a:gd name="T4" fmla="*/ 25 w 65"/>
                    <a:gd name="T5" fmla="*/ 7 h 32"/>
                    <a:gd name="T6" fmla="*/ 40 w 65"/>
                    <a:gd name="T7" fmla="*/ 17 h 32"/>
                    <a:gd name="T8" fmla="*/ 58 w 65"/>
                    <a:gd name="T9" fmla="*/ 25 h 32"/>
                    <a:gd name="T10" fmla="*/ 65 w 65"/>
                    <a:gd name="T11" fmla="*/ 32 h 32"/>
                  </a:gdLst>
                  <a:ahLst/>
                  <a:cxnLst>
                    <a:cxn ang="0">
                      <a:pos x="T0" y="T1"/>
                    </a:cxn>
                    <a:cxn ang="0">
                      <a:pos x="T2" y="T3"/>
                    </a:cxn>
                    <a:cxn ang="0">
                      <a:pos x="T4" y="T5"/>
                    </a:cxn>
                    <a:cxn ang="0">
                      <a:pos x="T6" y="T7"/>
                    </a:cxn>
                    <a:cxn ang="0">
                      <a:pos x="T8" y="T9"/>
                    </a:cxn>
                    <a:cxn ang="0">
                      <a:pos x="T10" y="T11"/>
                    </a:cxn>
                  </a:cxnLst>
                  <a:rect l="0" t="0" r="r" b="b"/>
                  <a:pathLst>
                    <a:path w="65" h="32">
                      <a:moveTo>
                        <a:pt x="0" y="0"/>
                      </a:moveTo>
                      <a:lnTo>
                        <a:pt x="10" y="0"/>
                      </a:lnTo>
                      <a:lnTo>
                        <a:pt x="25" y="7"/>
                      </a:lnTo>
                      <a:lnTo>
                        <a:pt x="40" y="17"/>
                      </a:lnTo>
                      <a:lnTo>
                        <a:pt x="58" y="25"/>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nvGrpSpPr>
                <p:cNvPr id="278" name="Group 277"/>
                <p:cNvGrpSpPr>
                  <a:grpSpLocks/>
                </p:cNvGrpSpPr>
                <p:nvPr/>
              </p:nvGrpSpPr>
              <p:grpSpPr bwMode="auto">
                <a:xfrm>
                  <a:off x="3297" y="1599"/>
                  <a:ext cx="182" cy="154"/>
                  <a:chOff x="3297" y="1599"/>
                  <a:chExt cx="182" cy="154"/>
                </a:xfrm>
              </p:grpSpPr>
              <p:grpSp>
                <p:nvGrpSpPr>
                  <p:cNvPr id="282" name="Group 281"/>
                  <p:cNvGrpSpPr>
                    <a:grpSpLocks/>
                  </p:cNvGrpSpPr>
                  <p:nvPr/>
                </p:nvGrpSpPr>
                <p:grpSpPr bwMode="auto">
                  <a:xfrm>
                    <a:off x="3297" y="1599"/>
                    <a:ext cx="63" cy="66"/>
                    <a:chOff x="3297" y="1599"/>
                    <a:chExt cx="63" cy="66"/>
                  </a:xfrm>
                </p:grpSpPr>
                <p:sp>
                  <p:nvSpPr>
                    <p:cNvPr id="288" name="Freeform 287"/>
                    <p:cNvSpPr>
                      <a:spLocks/>
                    </p:cNvSpPr>
                    <p:nvPr/>
                  </p:nvSpPr>
                  <p:spPr bwMode="auto">
                    <a:xfrm>
                      <a:off x="3297" y="1599"/>
                      <a:ext cx="38" cy="33"/>
                    </a:xfrm>
                    <a:custGeom>
                      <a:avLst/>
                      <a:gdLst>
                        <a:gd name="T0" fmla="*/ 0 w 38"/>
                        <a:gd name="T1" fmla="*/ 18 h 33"/>
                        <a:gd name="T2" fmla="*/ 0 w 38"/>
                        <a:gd name="T3" fmla="*/ 18 h 33"/>
                        <a:gd name="T4" fmla="*/ 7 w 38"/>
                        <a:gd name="T5" fmla="*/ 10 h 33"/>
                        <a:gd name="T6" fmla="*/ 15 w 38"/>
                        <a:gd name="T7" fmla="*/ 0 h 33"/>
                        <a:gd name="T8" fmla="*/ 23 w 38"/>
                        <a:gd name="T9" fmla="*/ 0 h 33"/>
                        <a:gd name="T10" fmla="*/ 30 w 38"/>
                        <a:gd name="T11" fmla="*/ 0 h 33"/>
                        <a:gd name="T12" fmla="*/ 30 w 38"/>
                        <a:gd name="T13" fmla="*/ 0 h 33"/>
                        <a:gd name="T14" fmla="*/ 30 w 38"/>
                        <a:gd name="T15" fmla="*/ 10 h 33"/>
                        <a:gd name="T16" fmla="*/ 30 w 38"/>
                        <a:gd name="T17" fmla="*/ 18 h 33"/>
                        <a:gd name="T18" fmla="*/ 30 w 38"/>
                        <a:gd name="T19" fmla="*/ 18 h 33"/>
                        <a:gd name="T20" fmla="*/ 38 w 38"/>
                        <a:gd name="T21" fmla="*/ 25 h 33"/>
                        <a:gd name="T22" fmla="*/ 38 w 38"/>
                        <a:gd name="T23" fmla="*/ 25 h 33"/>
                        <a:gd name="T24" fmla="*/ 30 w 38"/>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3">
                          <a:moveTo>
                            <a:pt x="0" y="18"/>
                          </a:moveTo>
                          <a:lnTo>
                            <a:pt x="0" y="18"/>
                          </a:lnTo>
                          <a:lnTo>
                            <a:pt x="7" y="10"/>
                          </a:lnTo>
                          <a:lnTo>
                            <a:pt x="15" y="0"/>
                          </a:lnTo>
                          <a:lnTo>
                            <a:pt x="23" y="0"/>
                          </a:lnTo>
                          <a:lnTo>
                            <a:pt x="30" y="0"/>
                          </a:lnTo>
                          <a:lnTo>
                            <a:pt x="30" y="0"/>
                          </a:lnTo>
                          <a:lnTo>
                            <a:pt x="30" y="10"/>
                          </a:lnTo>
                          <a:lnTo>
                            <a:pt x="30" y="18"/>
                          </a:lnTo>
                          <a:lnTo>
                            <a:pt x="30" y="18"/>
                          </a:lnTo>
                          <a:lnTo>
                            <a:pt x="38" y="25"/>
                          </a:lnTo>
                          <a:lnTo>
                            <a:pt x="38" y="25"/>
                          </a:lnTo>
                          <a:lnTo>
                            <a:pt x="30"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89" name="Freeform 288"/>
                    <p:cNvSpPr>
                      <a:spLocks/>
                    </p:cNvSpPr>
                    <p:nvPr/>
                  </p:nvSpPr>
                  <p:spPr bwMode="auto">
                    <a:xfrm>
                      <a:off x="3320" y="1632"/>
                      <a:ext cx="40" cy="33"/>
                    </a:xfrm>
                    <a:custGeom>
                      <a:avLst/>
                      <a:gdLst>
                        <a:gd name="T0" fmla="*/ 40 w 40"/>
                        <a:gd name="T1" fmla="*/ 25 h 33"/>
                        <a:gd name="T2" fmla="*/ 32 w 40"/>
                        <a:gd name="T3" fmla="*/ 33 h 33"/>
                        <a:gd name="T4" fmla="*/ 32 w 40"/>
                        <a:gd name="T5" fmla="*/ 33 h 33"/>
                        <a:gd name="T6" fmla="*/ 25 w 40"/>
                        <a:gd name="T7" fmla="*/ 33 h 33"/>
                        <a:gd name="T8" fmla="*/ 25 w 40"/>
                        <a:gd name="T9" fmla="*/ 33 h 33"/>
                        <a:gd name="T10" fmla="*/ 15 w 40"/>
                        <a:gd name="T11" fmla="*/ 33 h 33"/>
                        <a:gd name="T12" fmla="*/ 7 w 40"/>
                        <a:gd name="T13" fmla="*/ 33 h 33"/>
                        <a:gd name="T14" fmla="*/ 7 w 40"/>
                        <a:gd name="T15" fmla="*/ 33 h 33"/>
                        <a:gd name="T16" fmla="*/ 7 w 40"/>
                        <a:gd name="T17" fmla="*/ 25 h 33"/>
                        <a:gd name="T18" fmla="*/ 0 w 40"/>
                        <a:gd name="T19" fmla="*/ 15 h 33"/>
                        <a:gd name="T20" fmla="*/ 0 w 40"/>
                        <a:gd name="T21" fmla="*/ 15 h 33"/>
                        <a:gd name="T22" fmla="*/ 7 w 40"/>
                        <a:gd name="T23" fmla="*/ 0 h 33"/>
                        <a:gd name="T24" fmla="*/ 7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25"/>
                          </a:moveTo>
                          <a:lnTo>
                            <a:pt x="32" y="33"/>
                          </a:lnTo>
                          <a:lnTo>
                            <a:pt x="32" y="33"/>
                          </a:lnTo>
                          <a:lnTo>
                            <a:pt x="25" y="33"/>
                          </a:lnTo>
                          <a:lnTo>
                            <a:pt x="25" y="33"/>
                          </a:lnTo>
                          <a:lnTo>
                            <a:pt x="15" y="33"/>
                          </a:lnTo>
                          <a:lnTo>
                            <a:pt x="7" y="33"/>
                          </a:lnTo>
                          <a:lnTo>
                            <a:pt x="7" y="33"/>
                          </a:lnTo>
                          <a:lnTo>
                            <a:pt x="7" y="25"/>
                          </a:lnTo>
                          <a:lnTo>
                            <a:pt x="0" y="15"/>
                          </a:lnTo>
                          <a:lnTo>
                            <a:pt x="0" y="15"/>
                          </a:lnTo>
                          <a:lnTo>
                            <a:pt x="7" y="0"/>
                          </a:lnTo>
                          <a:lnTo>
                            <a:pt x="7"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grpSp>
                <p:nvGrpSpPr>
                  <p:cNvPr id="283" name="Group 282"/>
                  <p:cNvGrpSpPr>
                    <a:grpSpLocks/>
                  </p:cNvGrpSpPr>
                  <p:nvPr/>
                </p:nvGrpSpPr>
                <p:grpSpPr bwMode="auto">
                  <a:xfrm>
                    <a:off x="3360" y="1647"/>
                    <a:ext cx="63" cy="66"/>
                    <a:chOff x="3360" y="1647"/>
                    <a:chExt cx="63" cy="66"/>
                  </a:xfrm>
                </p:grpSpPr>
                <p:sp>
                  <p:nvSpPr>
                    <p:cNvPr id="286" name="Freeform 285"/>
                    <p:cNvSpPr>
                      <a:spLocks/>
                    </p:cNvSpPr>
                    <p:nvPr/>
                  </p:nvSpPr>
                  <p:spPr bwMode="auto">
                    <a:xfrm>
                      <a:off x="3360" y="1647"/>
                      <a:ext cx="33" cy="33"/>
                    </a:xfrm>
                    <a:custGeom>
                      <a:avLst/>
                      <a:gdLst>
                        <a:gd name="T0" fmla="*/ 0 w 33"/>
                        <a:gd name="T1" fmla="*/ 10 h 33"/>
                        <a:gd name="T2" fmla="*/ 0 w 33"/>
                        <a:gd name="T3" fmla="*/ 10 h 33"/>
                        <a:gd name="T4" fmla="*/ 8 w 33"/>
                        <a:gd name="T5" fmla="*/ 0 h 33"/>
                        <a:gd name="T6" fmla="*/ 8 w 33"/>
                        <a:gd name="T7" fmla="*/ 0 h 33"/>
                        <a:gd name="T8" fmla="*/ 8 w 33"/>
                        <a:gd name="T9" fmla="*/ 0 h 33"/>
                        <a:gd name="T10" fmla="*/ 15 w 33"/>
                        <a:gd name="T11" fmla="*/ 0 h 33"/>
                        <a:gd name="T12" fmla="*/ 23 w 33"/>
                        <a:gd name="T13" fmla="*/ 0 h 33"/>
                        <a:gd name="T14" fmla="*/ 33 w 33"/>
                        <a:gd name="T15" fmla="*/ 0 h 33"/>
                        <a:gd name="T16" fmla="*/ 33 w 33"/>
                        <a:gd name="T17" fmla="*/ 10 h 33"/>
                        <a:gd name="T18" fmla="*/ 33 w 33"/>
                        <a:gd name="T19" fmla="*/ 10 h 33"/>
                        <a:gd name="T20" fmla="*/ 33 w 33"/>
                        <a:gd name="T21" fmla="*/ 18 h 33"/>
                        <a:gd name="T22" fmla="*/ 33 w 33"/>
                        <a:gd name="T23" fmla="*/ 33 h 33"/>
                        <a:gd name="T24" fmla="*/ 33 w 33"/>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3">
                          <a:moveTo>
                            <a:pt x="0" y="10"/>
                          </a:moveTo>
                          <a:lnTo>
                            <a:pt x="0" y="10"/>
                          </a:lnTo>
                          <a:lnTo>
                            <a:pt x="8" y="0"/>
                          </a:lnTo>
                          <a:lnTo>
                            <a:pt x="8" y="0"/>
                          </a:lnTo>
                          <a:lnTo>
                            <a:pt x="8" y="0"/>
                          </a:lnTo>
                          <a:lnTo>
                            <a:pt x="15" y="0"/>
                          </a:lnTo>
                          <a:lnTo>
                            <a:pt x="23" y="0"/>
                          </a:lnTo>
                          <a:lnTo>
                            <a:pt x="33" y="0"/>
                          </a:lnTo>
                          <a:lnTo>
                            <a:pt x="33" y="10"/>
                          </a:lnTo>
                          <a:lnTo>
                            <a:pt x="33" y="10"/>
                          </a:lnTo>
                          <a:lnTo>
                            <a:pt x="33" y="18"/>
                          </a:lnTo>
                          <a:lnTo>
                            <a:pt x="33" y="33"/>
                          </a:lnTo>
                          <a:lnTo>
                            <a:pt x="33"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87" name="Freeform 286"/>
                    <p:cNvSpPr>
                      <a:spLocks/>
                    </p:cNvSpPr>
                    <p:nvPr/>
                  </p:nvSpPr>
                  <p:spPr bwMode="auto">
                    <a:xfrm>
                      <a:off x="3383" y="1680"/>
                      <a:ext cx="40" cy="33"/>
                    </a:xfrm>
                    <a:custGeom>
                      <a:avLst/>
                      <a:gdLst>
                        <a:gd name="T0" fmla="*/ 40 w 40"/>
                        <a:gd name="T1" fmla="*/ 15 h 33"/>
                        <a:gd name="T2" fmla="*/ 33 w 40"/>
                        <a:gd name="T3" fmla="*/ 25 h 33"/>
                        <a:gd name="T4" fmla="*/ 33 w 40"/>
                        <a:gd name="T5" fmla="*/ 25 h 33"/>
                        <a:gd name="T6" fmla="*/ 25 w 40"/>
                        <a:gd name="T7" fmla="*/ 25 h 33"/>
                        <a:gd name="T8" fmla="*/ 17 w 40"/>
                        <a:gd name="T9" fmla="*/ 33 h 33"/>
                        <a:gd name="T10" fmla="*/ 17 w 40"/>
                        <a:gd name="T11" fmla="*/ 33 h 33"/>
                        <a:gd name="T12" fmla="*/ 10 w 40"/>
                        <a:gd name="T13" fmla="*/ 25 h 33"/>
                        <a:gd name="T14" fmla="*/ 10 w 40"/>
                        <a:gd name="T15" fmla="*/ 25 h 33"/>
                        <a:gd name="T16" fmla="*/ 0 w 40"/>
                        <a:gd name="T17" fmla="*/ 25 h 33"/>
                        <a:gd name="T18" fmla="*/ 0 w 40"/>
                        <a:gd name="T19" fmla="*/ 15 h 33"/>
                        <a:gd name="T20" fmla="*/ 0 w 40"/>
                        <a:gd name="T21" fmla="*/ 15 h 33"/>
                        <a:gd name="T22" fmla="*/ 10 w 40"/>
                        <a:gd name="T23" fmla="*/ 0 h 33"/>
                        <a:gd name="T24" fmla="*/ 10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15"/>
                          </a:moveTo>
                          <a:lnTo>
                            <a:pt x="33" y="25"/>
                          </a:lnTo>
                          <a:lnTo>
                            <a:pt x="33" y="25"/>
                          </a:lnTo>
                          <a:lnTo>
                            <a:pt x="25" y="25"/>
                          </a:lnTo>
                          <a:lnTo>
                            <a:pt x="17" y="33"/>
                          </a:lnTo>
                          <a:lnTo>
                            <a:pt x="17" y="33"/>
                          </a:lnTo>
                          <a:lnTo>
                            <a:pt x="10" y="25"/>
                          </a:lnTo>
                          <a:lnTo>
                            <a:pt x="10" y="25"/>
                          </a:lnTo>
                          <a:lnTo>
                            <a:pt x="0" y="25"/>
                          </a:lnTo>
                          <a:lnTo>
                            <a:pt x="0" y="15"/>
                          </a:lnTo>
                          <a:lnTo>
                            <a:pt x="0" y="15"/>
                          </a:lnTo>
                          <a:lnTo>
                            <a:pt x="10" y="0"/>
                          </a:lnTo>
                          <a:lnTo>
                            <a:pt x="10"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sp>
                <p:nvSpPr>
                  <p:cNvPr id="284" name="Freeform 283"/>
                  <p:cNvSpPr>
                    <a:spLocks/>
                  </p:cNvSpPr>
                  <p:nvPr/>
                </p:nvSpPr>
                <p:spPr bwMode="auto">
                  <a:xfrm>
                    <a:off x="3423" y="1688"/>
                    <a:ext cx="33" cy="32"/>
                  </a:xfrm>
                  <a:custGeom>
                    <a:avLst/>
                    <a:gdLst>
                      <a:gd name="T0" fmla="*/ 0 w 33"/>
                      <a:gd name="T1" fmla="*/ 7 h 32"/>
                      <a:gd name="T2" fmla="*/ 0 w 33"/>
                      <a:gd name="T3" fmla="*/ 7 h 32"/>
                      <a:gd name="T4" fmla="*/ 8 w 33"/>
                      <a:gd name="T5" fmla="*/ 0 h 32"/>
                      <a:gd name="T6" fmla="*/ 8 w 33"/>
                      <a:gd name="T7" fmla="*/ 0 h 32"/>
                      <a:gd name="T8" fmla="*/ 8 w 33"/>
                      <a:gd name="T9" fmla="*/ 0 h 32"/>
                      <a:gd name="T10" fmla="*/ 18 w 33"/>
                      <a:gd name="T11" fmla="*/ 0 h 32"/>
                      <a:gd name="T12" fmla="*/ 25 w 33"/>
                      <a:gd name="T13" fmla="*/ 0 h 32"/>
                      <a:gd name="T14" fmla="*/ 33 w 33"/>
                      <a:gd name="T15" fmla="*/ 0 h 32"/>
                      <a:gd name="T16" fmla="*/ 33 w 33"/>
                      <a:gd name="T17" fmla="*/ 7 h 32"/>
                      <a:gd name="T18" fmla="*/ 33 w 33"/>
                      <a:gd name="T19" fmla="*/ 7 h 32"/>
                      <a:gd name="T20" fmla="*/ 33 w 33"/>
                      <a:gd name="T21" fmla="*/ 17 h 32"/>
                      <a:gd name="T22" fmla="*/ 33 w 33"/>
                      <a:gd name="T23" fmla="*/ 25 h 32"/>
                      <a:gd name="T24" fmla="*/ 25 w 33"/>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2">
                        <a:moveTo>
                          <a:pt x="0" y="7"/>
                        </a:moveTo>
                        <a:lnTo>
                          <a:pt x="0" y="7"/>
                        </a:lnTo>
                        <a:lnTo>
                          <a:pt x="8" y="0"/>
                        </a:lnTo>
                        <a:lnTo>
                          <a:pt x="8" y="0"/>
                        </a:lnTo>
                        <a:lnTo>
                          <a:pt x="8" y="0"/>
                        </a:lnTo>
                        <a:lnTo>
                          <a:pt x="18" y="0"/>
                        </a:lnTo>
                        <a:lnTo>
                          <a:pt x="25" y="0"/>
                        </a:lnTo>
                        <a:lnTo>
                          <a:pt x="33" y="0"/>
                        </a:lnTo>
                        <a:lnTo>
                          <a:pt x="33" y="7"/>
                        </a:lnTo>
                        <a:lnTo>
                          <a:pt x="33" y="7"/>
                        </a:lnTo>
                        <a:lnTo>
                          <a:pt x="33" y="17"/>
                        </a:lnTo>
                        <a:lnTo>
                          <a:pt x="33" y="25"/>
                        </a:lnTo>
                        <a:lnTo>
                          <a:pt x="2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85" name="Freeform 284"/>
                  <p:cNvSpPr>
                    <a:spLocks/>
                  </p:cNvSpPr>
                  <p:nvPr/>
                </p:nvSpPr>
                <p:spPr bwMode="auto">
                  <a:xfrm>
                    <a:off x="3448" y="1720"/>
                    <a:ext cx="31" cy="33"/>
                  </a:xfrm>
                  <a:custGeom>
                    <a:avLst/>
                    <a:gdLst>
                      <a:gd name="T0" fmla="*/ 31 w 31"/>
                      <a:gd name="T1" fmla="*/ 16 h 33"/>
                      <a:gd name="T2" fmla="*/ 31 w 31"/>
                      <a:gd name="T3" fmla="*/ 23 h 33"/>
                      <a:gd name="T4" fmla="*/ 31 w 31"/>
                      <a:gd name="T5" fmla="*/ 23 h 33"/>
                      <a:gd name="T6" fmla="*/ 23 w 31"/>
                      <a:gd name="T7" fmla="*/ 23 h 33"/>
                      <a:gd name="T8" fmla="*/ 16 w 31"/>
                      <a:gd name="T9" fmla="*/ 33 h 33"/>
                      <a:gd name="T10" fmla="*/ 16 w 31"/>
                      <a:gd name="T11" fmla="*/ 33 h 33"/>
                      <a:gd name="T12" fmla="*/ 8 w 31"/>
                      <a:gd name="T13" fmla="*/ 23 h 33"/>
                      <a:gd name="T14" fmla="*/ 8 w 31"/>
                      <a:gd name="T15" fmla="*/ 23 h 33"/>
                      <a:gd name="T16" fmla="*/ 0 w 31"/>
                      <a:gd name="T17" fmla="*/ 23 h 33"/>
                      <a:gd name="T18" fmla="*/ 0 w 31"/>
                      <a:gd name="T19" fmla="*/ 16 h 33"/>
                      <a:gd name="T20" fmla="*/ 0 w 31"/>
                      <a:gd name="T21" fmla="*/ 16 h 33"/>
                      <a:gd name="T22" fmla="*/ 8 w 31"/>
                      <a:gd name="T23" fmla="*/ 0 h 33"/>
                      <a:gd name="T24" fmla="*/ 8 w 31"/>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3">
                        <a:moveTo>
                          <a:pt x="31" y="16"/>
                        </a:moveTo>
                        <a:lnTo>
                          <a:pt x="31" y="23"/>
                        </a:lnTo>
                        <a:lnTo>
                          <a:pt x="31" y="23"/>
                        </a:lnTo>
                        <a:lnTo>
                          <a:pt x="23" y="23"/>
                        </a:lnTo>
                        <a:lnTo>
                          <a:pt x="16" y="33"/>
                        </a:lnTo>
                        <a:lnTo>
                          <a:pt x="16" y="33"/>
                        </a:lnTo>
                        <a:lnTo>
                          <a:pt x="8" y="23"/>
                        </a:lnTo>
                        <a:lnTo>
                          <a:pt x="8" y="23"/>
                        </a:lnTo>
                        <a:lnTo>
                          <a:pt x="0" y="23"/>
                        </a:lnTo>
                        <a:lnTo>
                          <a:pt x="0" y="16"/>
                        </a:lnTo>
                        <a:lnTo>
                          <a:pt x="0" y="16"/>
                        </a:lnTo>
                        <a:lnTo>
                          <a:pt x="8" y="0"/>
                        </a:lnTo>
                        <a:lnTo>
                          <a:pt x="8"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grpSp>
              <p:nvGrpSpPr>
                <p:cNvPr id="279" name="Group 278"/>
                <p:cNvGrpSpPr>
                  <a:grpSpLocks/>
                </p:cNvGrpSpPr>
                <p:nvPr/>
              </p:nvGrpSpPr>
              <p:grpSpPr bwMode="auto">
                <a:xfrm>
                  <a:off x="3471" y="1705"/>
                  <a:ext cx="73" cy="56"/>
                  <a:chOff x="3471" y="1705"/>
                  <a:chExt cx="73" cy="56"/>
                </a:xfrm>
              </p:grpSpPr>
              <p:sp>
                <p:nvSpPr>
                  <p:cNvPr id="280" name="Freeform 279"/>
                  <p:cNvSpPr>
                    <a:spLocks/>
                  </p:cNvSpPr>
                  <p:nvPr/>
                </p:nvSpPr>
                <p:spPr bwMode="auto">
                  <a:xfrm>
                    <a:off x="3471" y="1705"/>
                    <a:ext cx="73" cy="56"/>
                  </a:xfrm>
                  <a:custGeom>
                    <a:avLst/>
                    <a:gdLst>
                      <a:gd name="T0" fmla="*/ 73 w 73"/>
                      <a:gd name="T1" fmla="*/ 56 h 56"/>
                      <a:gd name="T2" fmla="*/ 0 w 73"/>
                      <a:gd name="T3" fmla="*/ 56 h 56"/>
                      <a:gd name="T4" fmla="*/ 18 w 73"/>
                      <a:gd name="T5" fmla="*/ 23 h 56"/>
                      <a:gd name="T6" fmla="*/ 41 w 73"/>
                      <a:gd name="T7" fmla="*/ 0 h 56"/>
                      <a:gd name="T8" fmla="*/ 73 w 73"/>
                      <a:gd name="T9" fmla="*/ 56 h 56"/>
                    </a:gdLst>
                    <a:ahLst/>
                    <a:cxnLst>
                      <a:cxn ang="0">
                        <a:pos x="T0" y="T1"/>
                      </a:cxn>
                      <a:cxn ang="0">
                        <a:pos x="T2" y="T3"/>
                      </a:cxn>
                      <a:cxn ang="0">
                        <a:pos x="T4" y="T5"/>
                      </a:cxn>
                      <a:cxn ang="0">
                        <a:pos x="T6" y="T7"/>
                      </a:cxn>
                      <a:cxn ang="0">
                        <a:pos x="T8" y="T9"/>
                      </a:cxn>
                    </a:cxnLst>
                    <a:rect l="0" t="0" r="r" b="b"/>
                    <a:pathLst>
                      <a:path w="73" h="56">
                        <a:moveTo>
                          <a:pt x="73" y="56"/>
                        </a:moveTo>
                        <a:lnTo>
                          <a:pt x="0" y="56"/>
                        </a:lnTo>
                        <a:lnTo>
                          <a:pt x="18" y="23"/>
                        </a:lnTo>
                        <a:lnTo>
                          <a:pt x="41" y="0"/>
                        </a:lnTo>
                        <a:lnTo>
                          <a:pt x="73" y="56"/>
                        </a:lnTo>
                        <a:close/>
                      </a:path>
                    </a:pathLst>
                  </a:custGeom>
                  <a:solidFill>
                    <a:srgbClr val="000000"/>
                  </a:solidFill>
                  <a:ln w="9525">
                    <a:solidFill>
                      <a:srgbClr val="1104FF"/>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81" name="Line 50"/>
                  <p:cNvSpPr>
                    <a:spLocks noChangeShapeType="1"/>
                  </p:cNvSpPr>
                  <p:nvPr/>
                </p:nvSpPr>
                <p:spPr bwMode="auto">
                  <a:xfrm flipH="1" flipV="1">
                    <a:off x="3489" y="1728"/>
                    <a:ext cx="23" cy="15"/>
                  </a:xfrm>
                  <a:prstGeom prst="line">
                    <a:avLst/>
                  </a:prstGeom>
                  <a:noFill/>
                  <a:ln w="12700">
                    <a:solidFill>
                      <a:srgbClr val="1104FF"/>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grpSp>
          <p:grpSp>
            <p:nvGrpSpPr>
              <p:cNvPr id="231" name="Group 230"/>
              <p:cNvGrpSpPr>
                <a:grpSpLocks/>
              </p:cNvGrpSpPr>
              <p:nvPr/>
            </p:nvGrpSpPr>
            <p:grpSpPr bwMode="auto">
              <a:xfrm>
                <a:off x="960" y="2304"/>
                <a:ext cx="247" cy="169"/>
                <a:chOff x="3297" y="1599"/>
                <a:chExt cx="247" cy="169"/>
              </a:xfrm>
            </p:grpSpPr>
            <p:sp>
              <p:nvSpPr>
                <p:cNvPr id="262" name="Freeform 261"/>
                <p:cNvSpPr>
                  <a:spLocks/>
                </p:cNvSpPr>
                <p:nvPr/>
              </p:nvSpPr>
              <p:spPr bwMode="auto">
                <a:xfrm>
                  <a:off x="3479" y="1736"/>
                  <a:ext cx="65" cy="32"/>
                </a:xfrm>
                <a:custGeom>
                  <a:avLst/>
                  <a:gdLst>
                    <a:gd name="T0" fmla="*/ 0 w 65"/>
                    <a:gd name="T1" fmla="*/ 0 h 32"/>
                    <a:gd name="T2" fmla="*/ 33 w 65"/>
                    <a:gd name="T3" fmla="*/ 0 h 32"/>
                    <a:gd name="T4" fmla="*/ 65 w 65"/>
                    <a:gd name="T5" fmla="*/ 32 h 32"/>
                  </a:gdLst>
                  <a:ahLst/>
                  <a:cxnLst>
                    <a:cxn ang="0">
                      <a:pos x="T0" y="T1"/>
                    </a:cxn>
                    <a:cxn ang="0">
                      <a:pos x="T2" y="T3"/>
                    </a:cxn>
                    <a:cxn ang="0">
                      <a:pos x="T4" y="T5"/>
                    </a:cxn>
                  </a:cxnLst>
                  <a:rect l="0" t="0" r="r" b="b"/>
                  <a:pathLst>
                    <a:path w="65" h="32">
                      <a:moveTo>
                        <a:pt x="0" y="0"/>
                      </a:moveTo>
                      <a:lnTo>
                        <a:pt x="33" y="0"/>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63" name="Freeform 262"/>
                <p:cNvSpPr>
                  <a:spLocks/>
                </p:cNvSpPr>
                <p:nvPr/>
              </p:nvSpPr>
              <p:spPr bwMode="auto">
                <a:xfrm>
                  <a:off x="3479" y="1736"/>
                  <a:ext cx="65" cy="32"/>
                </a:xfrm>
                <a:custGeom>
                  <a:avLst/>
                  <a:gdLst>
                    <a:gd name="T0" fmla="*/ 0 w 65"/>
                    <a:gd name="T1" fmla="*/ 0 h 32"/>
                    <a:gd name="T2" fmla="*/ 10 w 65"/>
                    <a:gd name="T3" fmla="*/ 0 h 32"/>
                    <a:gd name="T4" fmla="*/ 25 w 65"/>
                    <a:gd name="T5" fmla="*/ 7 h 32"/>
                    <a:gd name="T6" fmla="*/ 40 w 65"/>
                    <a:gd name="T7" fmla="*/ 17 h 32"/>
                    <a:gd name="T8" fmla="*/ 58 w 65"/>
                    <a:gd name="T9" fmla="*/ 25 h 32"/>
                    <a:gd name="T10" fmla="*/ 65 w 65"/>
                    <a:gd name="T11" fmla="*/ 32 h 32"/>
                  </a:gdLst>
                  <a:ahLst/>
                  <a:cxnLst>
                    <a:cxn ang="0">
                      <a:pos x="T0" y="T1"/>
                    </a:cxn>
                    <a:cxn ang="0">
                      <a:pos x="T2" y="T3"/>
                    </a:cxn>
                    <a:cxn ang="0">
                      <a:pos x="T4" y="T5"/>
                    </a:cxn>
                    <a:cxn ang="0">
                      <a:pos x="T6" y="T7"/>
                    </a:cxn>
                    <a:cxn ang="0">
                      <a:pos x="T8" y="T9"/>
                    </a:cxn>
                    <a:cxn ang="0">
                      <a:pos x="T10" y="T11"/>
                    </a:cxn>
                  </a:cxnLst>
                  <a:rect l="0" t="0" r="r" b="b"/>
                  <a:pathLst>
                    <a:path w="65" h="32">
                      <a:moveTo>
                        <a:pt x="0" y="0"/>
                      </a:moveTo>
                      <a:lnTo>
                        <a:pt x="10" y="0"/>
                      </a:lnTo>
                      <a:lnTo>
                        <a:pt x="25" y="7"/>
                      </a:lnTo>
                      <a:lnTo>
                        <a:pt x="40" y="17"/>
                      </a:lnTo>
                      <a:lnTo>
                        <a:pt x="58" y="25"/>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nvGrpSpPr>
                <p:cNvPr id="264" name="Group 263"/>
                <p:cNvGrpSpPr>
                  <a:grpSpLocks/>
                </p:cNvGrpSpPr>
                <p:nvPr/>
              </p:nvGrpSpPr>
              <p:grpSpPr bwMode="auto">
                <a:xfrm>
                  <a:off x="3297" y="1599"/>
                  <a:ext cx="182" cy="154"/>
                  <a:chOff x="3297" y="1599"/>
                  <a:chExt cx="182" cy="154"/>
                </a:xfrm>
              </p:grpSpPr>
              <p:grpSp>
                <p:nvGrpSpPr>
                  <p:cNvPr id="268" name="Group 267"/>
                  <p:cNvGrpSpPr>
                    <a:grpSpLocks/>
                  </p:cNvGrpSpPr>
                  <p:nvPr/>
                </p:nvGrpSpPr>
                <p:grpSpPr bwMode="auto">
                  <a:xfrm>
                    <a:off x="3297" y="1599"/>
                    <a:ext cx="63" cy="66"/>
                    <a:chOff x="3297" y="1599"/>
                    <a:chExt cx="63" cy="66"/>
                  </a:xfrm>
                </p:grpSpPr>
                <p:sp>
                  <p:nvSpPr>
                    <p:cNvPr id="274" name="Freeform 273"/>
                    <p:cNvSpPr>
                      <a:spLocks/>
                    </p:cNvSpPr>
                    <p:nvPr/>
                  </p:nvSpPr>
                  <p:spPr bwMode="auto">
                    <a:xfrm>
                      <a:off x="3297" y="1599"/>
                      <a:ext cx="38" cy="33"/>
                    </a:xfrm>
                    <a:custGeom>
                      <a:avLst/>
                      <a:gdLst>
                        <a:gd name="T0" fmla="*/ 0 w 38"/>
                        <a:gd name="T1" fmla="*/ 18 h 33"/>
                        <a:gd name="T2" fmla="*/ 0 w 38"/>
                        <a:gd name="T3" fmla="*/ 18 h 33"/>
                        <a:gd name="T4" fmla="*/ 7 w 38"/>
                        <a:gd name="T5" fmla="*/ 10 h 33"/>
                        <a:gd name="T6" fmla="*/ 15 w 38"/>
                        <a:gd name="T7" fmla="*/ 0 h 33"/>
                        <a:gd name="T8" fmla="*/ 23 w 38"/>
                        <a:gd name="T9" fmla="*/ 0 h 33"/>
                        <a:gd name="T10" fmla="*/ 30 w 38"/>
                        <a:gd name="T11" fmla="*/ 0 h 33"/>
                        <a:gd name="T12" fmla="*/ 30 w 38"/>
                        <a:gd name="T13" fmla="*/ 0 h 33"/>
                        <a:gd name="T14" fmla="*/ 30 w 38"/>
                        <a:gd name="T15" fmla="*/ 10 h 33"/>
                        <a:gd name="T16" fmla="*/ 30 w 38"/>
                        <a:gd name="T17" fmla="*/ 18 h 33"/>
                        <a:gd name="T18" fmla="*/ 30 w 38"/>
                        <a:gd name="T19" fmla="*/ 18 h 33"/>
                        <a:gd name="T20" fmla="*/ 38 w 38"/>
                        <a:gd name="T21" fmla="*/ 25 h 33"/>
                        <a:gd name="T22" fmla="*/ 38 w 38"/>
                        <a:gd name="T23" fmla="*/ 25 h 33"/>
                        <a:gd name="T24" fmla="*/ 30 w 38"/>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3">
                          <a:moveTo>
                            <a:pt x="0" y="18"/>
                          </a:moveTo>
                          <a:lnTo>
                            <a:pt x="0" y="18"/>
                          </a:lnTo>
                          <a:lnTo>
                            <a:pt x="7" y="10"/>
                          </a:lnTo>
                          <a:lnTo>
                            <a:pt x="15" y="0"/>
                          </a:lnTo>
                          <a:lnTo>
                            <a:pt x="23" y="0"/>
                          </a:lnTo>
                          <a:lnTo>
                            <a:pt x="30" y="0"/>
                          </a:lnTo>
                          <a:lnTo>
                            <a:pt x="30" y="0"/>
                          </a:lnTo>
                          <a:lnTo>
                            <a:pt x="30" y="10"/>
                          </a:lnTo>
                          <a:lnTo>
                            <a:pt x="30" y="18"/>
                          </a:lnTo>
                          <a:lnTo>
                            <a:pt x="30" y="18"/>
                          </a:lnTo>
                          <a:lnTo>
                            <a:pt x="38" y="25"/>
                          </a:lnTo>
                          <a:lnTo>
                            <a:pt x="38" y="25"/>
                          </a:lnTo>
                          <a:lnTo>
                            <a:pt x="30"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75" name="Freeform 274"/>
                    <p:cNvSpPr>
                      <a:spLocks/>
                    </p:cNvSpPr>
                    <p:nvPr/>
                  </p:nvSpPr>
                  <p:spPr bwMode="auto">
                    <a:xfrm>
                      <a:off x="3320" y="1632"/>
                      <a:ext cx="40" cy="33"/>
                    </a:xfrm>
                    <a:custGeom>
                      <a:avLst/>
                      <a:gdLst>
                        <a:gd name="T0" fmla="*/ 40 w 40"/>
                        <a:gd name="T1" fmla="*/ 25 h 33"/>
                        <a:gd name="T2" fmla="*/ 32 w 40"/>
                        <a:gd name="T3" fmla="*/ 33 h 33"/>
                        <a:gd name="T4" fmla="*/ 32 w 40"/>
                        <a:gd name="T5" fmla="*/ 33 h 33"/>
                        <a:gd name="T6" fmla="*/ 25 w 40"/>
                        <a:gd name="T7" fmla="*/ 33 h 33"/>
                        <a:gd name="T8" fmla="*/ 25 w 40"/>
                        <a:gd name="T9" fmla="*/ 33 h 33"/>
                        <a:gd name="T10" fmla="*/ 15 w 40"/>
                        <a:gd name="T11" fmla="*/ 33 h 33"/>
                        <a:gd name="T12" fmla="*/ 7 w 40"/>
                        <a:gd name="T13" fmla="*/ 33 h 33"/>
                        <a:gd name="T14" fmla="*/ 7 w 40"/>
                        <a:gd name="T15" fmla="*/ 33 h 33"/>
                        <a:gd name="T16" fmla="*/ 7 w 40"/>
                        <a:gd name="T17" fmla="*/ 25 h 33"/>
                        <a:gd name="T18" fmla="*/ 0 w 40"/>
                        <a:gd name="T19" fmla="*/ 15 h 33"/>
                        <a:gd name="T20" fmla="*/ 0 w 40"/>
                        <a:gd name="T21" fmla="*/ 15 h 33"/>
                        <a:gd name="T22" fmla="*/ 7 w 40"/>
                        <a:gd name="T23" fmla="*/ 0 h 33"/>
                        <a:gd name="T24" fmla="*/ 7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25"/>
                          </a:moveTo>
                          <a:lnTo>
                            <a:pt x="32" y="33"/>
                          </a:lnTo>
                          <a:lnTo>
                            <a:pt x="32" y="33"/>
                          </a:lnTo>
                          <a:lnTo>
                            <a:pt x="25" y="33"/>
                          </a:lnTo>
                          <a:lnTo>
                            <a:pt x="25" y="33"/>
                          </a:lnTo>
                          <a:lnTo>
                            <a:pt x="15" y="33"/>
                          </a:lnTo>
                          <a:lnTo>
                            <a:pt x="7" y="33"/>
                          </a:lnTo>
                          <a:lnTo>
                            <a:pt x="7" y="33"/>
                          </a:lnTo>
                          <a:lnTo>
                            <a:pt x="7" y="25"/>
                          </a:lnTo>
                          <a:lnTo>
                            <a:pt x="0" y="15"/>
                          </a:lnTo>
                          <a:lnTo>
                            <a:pt x="0" y="15"/>
                          </a:lnTo>
                          <a:lnTo>
                            <a:pt x="7" y="0"/>
                          </a:lnTo>
                          <a:lnTo>
                            <a:pt x="7"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grpSp>
                <p:nvGrpSpPr>
                  <p:cNvPr id="269" name="Group 268"/>
                  <p:cNvGrpSpPr>
                    <a:grpSpLocks/>
                  </p:cNvGrpSpPr>
                  <p:nvPr/>
                </p:nvGrpSpPr>
                <p:grpSpPr bwMode="auto">
                  <a:xfrm>
                    <a:off x="3360" y="1647"/>
                    <a:ext cx="63" cy="66"/>
                    <a:chOff x="3360" y="1647"/>
                    <a:chExt cx="63" cy="66"/>
                  </a:xfrm>
                </p:grpSpPr>
                <p:sp>
                  <p:nvSpPr>
                    <p:cNvPr id="272" name="Freeform 271"/>
                    <p:cNvSpPr>
                      <a:spLocks/>
                    </p:cNvSpPr>
                    <p:nvPr/>
                  </p:nvSpPr>
                  <p:spPr bwMode="auto">
                    <a:xfrm>
                      <a:off x="3360" y="1647"/>
                      <a:ext cx="33" cy="33"/>
                    </a:xfrm>
                    <a:custGeom>
                      <a:avLst/>
                      <a:gdLst>
                        <a:gd name="T0" fmla="*/ 0 w 33"/>
                        <a:gd name="T1" fmla="*/ 10 h 33"/>
                        <a:gd name="T2" fmla="*/ 0 w 33"/>
                        <a:gd name="T3" fmla="*/ 10 h 33"/>
                        <a:gd name="T4" fmla="*/ 8 w 33"/>
                        <a:gd name="T5" fmla="*/ 0 h 33"/>
                        <a:gd name="T6" fmla="*/ 8 w 33"/>
                        <a:gd name="T7" fmla="*/ 0 h 33"/>
                        <a:gd name="T8" fmla="*/ 8 w 33"/>
                        <a:gd name="T9" fmla="*/ 0 h 33"/>
                        <a:gd name="T10" fmla="*/ 15 w 33"/>
                        <a:gd name="T11" fmla="*/ 0 h 33"/>
                        <a:gd name="T12" fmla="*/ 23 w 33"/>
                        <a:gd name="T13" fmla="*/ 0 h 33"/>
                        <a:gd name="T14" fmla="*/ 33 w 33"/>
                        <a:gd name="T15" fmla="*/ 0 h 33"/>
                        <a:gd name="T16" fmla="*/ 33 w 33"/>
                        <a:gd name="T17" fmla="*/ 10 h 33"/>
                        <a:gd name="T18" fmla="*/ 33 w 33"/>
                        <a:gd name="T19" fmla="*/ 10 h 33"/>
                        <a:gd name="T20" fmla="*/ 33 w 33"/>
                        <a:gd name="T21" fmla="*/ 18 h 33"/>
                        <a:gd name="T22" fmla="*/ 33 w 33"/>
                        <a:gd name="T23" fmla="*/ 33 h 33"/>
                        <a:gd name="T24" fmla="*/ 33 w 33"/>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3">
                          <a:moveTo>
                            <a:pt x="0" y="10"/>
                          </a:moveTo>
                          <a:lnTo>
                            <a:pt x="0" y="10"/>
                          </a:lnTo>
                          <a:lnTo>
                            <a:pt x="8" y="0"/>
                          </a:lnTo>
                          <a:lnTo>
                            <a:pt x="8" y="0"/>
                          </a:lnTo>
                          <a:lnTo>
                            <a:pt x="8" y="0"/>
                          </a:lnTo>
                          <a:lnTo>
                            <a:pt x="15" y="0"/>
                          </a:lnTo>
                          <a:lnTo>
                            <a:pt x="23" y="0"/>
                          </a:lnTo>
                          <a:lnTo>
                            <a:pt x="33" y="0"/>
                          </a:lnTo>
                          <a:lnTo>
                            <a:pt x="33" y="10"/>
                          </a:lnTo>
                          <a:lnTo>
                            <a:pt x="33" y="10"/>
                          </a:lnTo>
                          <a:lnTo>
                            <a:pt x="33" y="18"/>
                          </a:lnTo>
                          <a:lnTo>
                            <a:pt x="33" y="33"/>
                          </a:lnTo>
                          <a:lnTo>
                            <a:pt x="33"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73" name="Freeform 272"/>
                    <p:cNvSpPr>
                      <a:spLocks/>
                    </p:cNvSpPr>
                    <p:nvPr/>
                  </p:nvSpPr>
                  <p:spPr bwMode="auto">
                    <a:xfrm>
                      <a:off x="3383" y="1680"/>
                      <a:ext cx="40" cy="33"/>
                    </a:xfrm>
                    <a:custGeom>
                      <a:avLst/>
                      <a:gdLst>
                        <a:gd name="T0" fmla="*/ 40 w 40"/>
                        <a:gd name="T1" fmla="*/ 15 h 33"/>
                        <a:gd name="T2" fmla="*/ 33 w 40"/>
                        <a:gd name="T3" fmla="*/ 25 h 33"/>
                        <a:gd name="T4" fmla="*/ 33 w 40"/>
                        <a:gd name="T5" fmla="*/ 25 h 33"/>
                        <a:gd name="T6" fmla="*/ 25 w 40"/>
                        <a:gd name="T7" fmla="*/ 25 h 33"/>
                        <a:gd name="T8" fmla="*/ 17 w 40"/>
                        <a:gd name="T9" fmla="*/ 33 h 33"/>
                        <a:gd name="T10" fmla="*/ 17 w 40"/>
                        <a:gd name="T11" fmla="*/ 33 h 33"/>
                        <a:gd name="T12" fmla="*/ 10 w 40"/>
                        <a:gd name="T13" fmla="*/ 25 h 33"/>
                        <a:gd name="T14" fmla="*/ 10 w 40"/>
                        <a:gd name="T15" fmla="*/ 25 h 33"/>
                        <a:gd name="T16" fmla="*/ 0 w 40"/>
                        <a:gd name="T17" fmla="*/ 25 h 33"/>
                        <a:gd name="T18" fmla="*/ 0 w 40"/>
                        <a:gd name="T19" fmla="*/ 15 h 33"/>
                        <a:gd name="T20" fmla="*/ 0 w 40"/>
                        <a:gd name="T21" fmla="*/ 15 h 33"/>
                        <a:gd name="T22" fmla="*/ 10 w 40"/>
                        <a:gd name="T23" fmla="*/ 0 h 33"/>
                        <a:gd name="T24" fmla="*/ 10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15"/>
                          </a:moveTo>
                          <a:lnTo>
                            <a:pt x="33" y="25"/>
                          </a:lnTo>
                          <a:lnTo>
                            <a:pt x="33" y="25"/>
                          </a:lnTo>
                          <a:lnTo>
                            <a:pt x="25" y="25"/>
                          </a:lnTo>
                          <a:lnTo>
                            <a:pt x="17" y="33"/>
                          </a:lnTo>
                          <a:lnTo>
                            <a:pt x="17" y="33"/>
                          </a:lnTo>
                          <a:lnTo>
                            <a:pt x="10" y="25"/>
                          </a:lnTo>
                          <a:lnTo>
                            <a:pt x="10" y="25"/>
                          </a:lnTo>
                          <a:lnTo>
                            <a:pt x="0" y="25"/>
                          </a:lnTo>
                          <a:lnTo>
                            <a:pt x="0" y="15"/>
                          </a:lnTo>
                          <a:lnTo>
                            <a:pt x="0" y="15"/>
                          </a:lnTo>
                          <a:lnTo>
                            <a:pt x="10" y="0"/>
                          </a:lnTo>
                          <a:lnTo>
                            <a:pt x="10"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sp>
                <p:nvSpPr>
                  <p:cNvPr id="270" name="Freeform 269"/>
                  <p:cNvSpPr>
                    <a:spLocks/>
                  </p:cNvSpPr>
                  <p:nvPr/>
                </p:nvSpPr>
                <p:spPr bwMode="auto">
                  <a:xfrm>
                    <a:off x="3423" y="1688"/>
                    <a:ext cx="33" cy="32"/>
                  </a:xfrm>
                  <a:custGeom>
                    <a:avLst/>
                    <a:gdLst>
                      <a:gd name="T0" fmla="*/ 0 w 33"/>
                      <a:gd name="T1" fmla="*/ 7 h 32"/>
                      <a:gd name="T2" fmla="*/ 0 w 33"/>
                      <a:gd name="T3" fmla="*/ 7 h 32"/>
                      <a:gd name="T4" fmla="*/ 8 w 33"/>
                      <a:gd name="T5" fmla="*/ 0 h 32"/>
                      <a:gd name="T6" fmla="*/ 8 w 33"/>
                      <a:gd name="T7" fmla="*/ 0 h 32"/>
                      <a:gd name="T8" fmla="*/ 8 w 33"/>
                      <a:gd name="T9" fmla="*/ 0 h 32"/>
                      <a:gd name="T10" fmla="*/ 18 w 33"/>
                      <a:gd name="T11" fmla="*/ 0 h 32"/>
                      <a:gd name="T12" fmla="*/ 25 w 33"/>
                      <a:gd name="T13" fmla="*/ 0 h 32"/>
                      <a:gd name="T14" fmla="*/ 33 w 33"/>
                      <a:gd name="T15" fmla="*/ 0 h 32"/>
                      <a:gd name="T16" fmla="*/ 33 w 33"/>
                      <a:gd name="T17" fmla="*/ 7 h 32"/>
                      <a:gd name="T18" fmla="*/ 33 w 33"/>
                      <a:gd name="T19" fmla="*/ 7 h 32"/>
                      <a:gd name="T20" fmla="*/ 33 w 33"/>
                      <a:gd name="T21" fmla="*/ 17 h 32"/>
                      <a:gd name="T22" fmla="*/ 33 w 33"/>
                      <a:gd name="T23" fmla="*/ 25 h 32"/>
                      <a:gd name="T24" fmla="*/ 25 w 33"/>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2">
                        <a:moveTo>
                          <a:pt x="0" y="7"/>
                        </a:moveTo>
                        <a:lnTo>
                          <a:pt x="0" y="7"/>
                        </a:lnTo>
                        <a:lnTo>
                          <a:pt x="8" y="0"/>
                        </a:lnTo>
                        <a:lnTo>
                          <a:pt x="8" y="0"/>
                        </a:lnTo>
                        <a:lnTo>
                          <a:pt x="8" y="0"/>
                        </a:lnTo>
                        <a:lnTo>
                          <a:pt x="18" y="0"/>
                        </a:lnTo>
                        <a:lnTo>
                          <a:pt x="25" y="0"/>
                        </a:lnTo>
                        <a:lnTo>
                          <a:pt x="33" y="0"/>
                        </a:lnTo>
                        <a:lnTo>
                          <a:pt x="33" y="7"/>
                        </a:lnTo>
                        <a:lnTo>
                          <a:pt x="33" y="7"/>
                        </a:lnTo>
                        <a:lnTo>
                          <a:pt x="33" y="17"/>
                        </a:lnTo>
                        <a:lnTo>
                          <a:pt x="33" y="25"/>
                        </a:lnTo>
                        <a:lnTo>
                          <a:pt x="2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71" name="Freeform 270"/>
                  <p:cNvSpPr>
                    <a:spLocks/>
                  </p:cNvSpPr>
                  <p:nvPr/>
                </p:nvSpPr>
                <p:spPr bwMode="auto">
                  <a:xfrm>
                    <a:off x="3448" y="1720"/>
                    <a:ext cx="31" cy="33"/>
                  </a:xfrm>
                  <a:custGeom>
                    <a:avLst/>
                    <a:gdLst>
                      <a:gd name="T0" fmla="*/ 31 w 31"/>
                      <a:gd name="T1" fmla="*/ 16 h 33"/>
                      <a:gd name="T2" fmla="*/ 31 w 31"/>
                      <a:gd name="T3" fmla="*/ 23 h 33"/>
                      <a:gd name="T4" fmla="*/ 31 w 31"/>
                      <a:gd name="T5" fmla="*/ 23 h 33"/>
                      <a:gd name="T6" fmla="*/ 23 w 31"/>
                      <a:gd name="T7" fmla="*/ 23 h 33"/>
                      <a:gd name="T8" fmla="*/ 16 w 31"/>
                      <a:gd name="T9" fmla="*/ 33 h 33"/>
                      <a:gd name="T10" fmla="*/ 16 w 31"/>
                      <a:gd name="T11" fmla="*/ 33 h 33"/>
                      <a:gd name="T12" fmla="*/ 8 w 31"/>
                      <a:gd name="T13" fmla="*/ 23 h 33"/>
                      <a:gd name="T14" fmla="*/ 8 w 31"/>
                      <a:gd name="T15" fmla="*/ 23 h 33"/>
                      <a:gd name="T16" fmla="*/ 0 w 31"/>
                      <a:gd name="T17" fmla="*/ 23 h 33"/>
                      <a:gd name="T18" fmla="*/ 0 w 31"/>
                      <a:gd name="T19" fmla="*/ 16 h 33"/>
                      <a:gd name="T20" fmla="*/ 0 w 31"/>
                      <a:gd name="T21" fmla="*/ 16 h 33"/>
                      <a:gd name="T22" fmla="*/ 8 w 31"/>
                      <a:gd name="T23" fmla="*/ 0 h 33"/>
                      <a:gd name="T24" fmla="*/ 8 w 31"/>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3">
                        <a:moveTo>
                          <a:pt x="31" y="16"/>
                        </a:moveTo>
                        <a:lnTo>
                          <a:pt x="31" y="23"/>
                        </a:lnTo>
                        <a:lnTo>
                          <a:pt x="31" y="23"/>
                        </a:lnTo>
                        <a:lnTo>
                          <a:pt x="23" y="23"/>
                        </a:lnTo>
                        <a:lnTo>
                          <a:pt x="16" y="33"/>
                        </a:lnTo>
                        <a:lnTo>
                          <a:pt x="16" y="33"/>
                        </a:lnTo>
                        <a:lnTo>
                          <a:pt x="8" y="23"/>
                        </a:lnTo>
                        <a:lnTo>
                          <a:pt x="8" y="23"/>
                        </a:lnTo>
                        <a:lnTo>
                          <a:pt x="0" y="23"/>
                        </a:lnTo>
                        <a:lnTo>
                          <a:pt x="0" y="16"/>
                        </a:lnTo>
                        <a:lnTo>
                          <a:pt x="0" y="16"/>
                        </a:lnTo>
                        <a:lnTo>
                          <a:pt x="8" y="0"/>
                        </a:lnTo>
                        <a:lnTo>
                          <a:pt x="8"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grpSp>
              <p:nvGrpSpPr>
                <p:cNvPr id="265" name="Group 264"/>
                <p:cNvGrpSpPr>
                  <a:grpSpLocks/>
                </p:cNvGrpSpPr>
                <p:nvPr/>
              </p:nvGrpSpPr>
              <p:grpSpPr bwMode="auto">
                <a:xfrm>
                  <a:off x="3471" y="1705"/>
                  <a:ext cx="73" cy="56"/>
                  <a:chOff x="3471" y="1705"/>
                  <a:chExt cx="73" cy="56"/>
                </a:xfrm>
              </p:grpSpPr>
              <p:sp>
                <p:nvSpPr>
                  <p:cNvPr id="266" name="Freeform 265"/>
                  <p:cNvSpPr>
                    <a:spLocks/>
                  </p:cNvSpPr>
                  <p:nvPr/>
                </p:nvSpPr>
                <p:spPr bwMode="auto">
                  <a:xfrm>
                    <a:off x="3471" y="1705"/>
                    <a:ext cx="73" cy="56"/>
                  </a:xfrm>
                  <a:custGeom>
                    <a:avLst/>
                    <a:gdLst>
                      <a:gd name="T0" fmla="*/ 73 w 73"/>
                      <a:gd name="T1" fmla="*/ 56 h 56"/>
                      <a:gd name="T2" fmla="*/ 0 w 73"/>
                      <a:gd name="T3" fmla="*/ 56 h 56"/>
                      <a:gd name="T4" fmla="*/ 18 w 73"/>
                      <a:gd name="T5" fmla="*/ 23 h 56"/>
                      <a:gd name="T6" fmla="*/ 41 w 73"/>
                      <a:gd name="T7" fmla="*/ 0 h 56"/>
                      <a:gd name="T8" fmla="*/ 73 w 73"/>
                      <a:gd name="T9" fmla="*/ 56 h 56"/>
                    </a:gdLst>
                    <a:ahLst/>
                    <a:cxnLst>
                      <a:cxn ang="0">
                        <a:pos x="T0" y="T1"/>
                      </a:cxn>
                      <a:cxn ang="0">
                        <a:pos x="T2" y="T3"/>
                      </a:cxn>
                      <a:cxn ang="0">
                        <a:pos x="T4" y="T5"/>
                      </a:cxn>
                      <a:cxn ang="0">
                        <a:pos x="T6" y="T7"/>
                      </a:cxn>
                      <a:cxn ang="0">
                        <a:pos x="T8" y="T9"/>
                      </a:cxn>
                    </a:cxnLst>
                    <a:rect l="0" t="0" r="r" b="b"/>
                    <a:pathLst>
                      <a:path w="73" h="56">
                        <a:moveTo>
                          <a:pt x="73" y="56"/>
                        </a:moveTo>
                        <a:lnTo>
                          <a:pt x="0" y="56"/>
                        </a:lnTo>
                        <a:lnTo>
                          <a:pt x="18" y="23"/>
                        </a:lnTo>
                        <a:lnTo>
                          <a:pt x="41" y="0"/>
                        </a:lnTo>
                        <a:lnTo>
                          <a:pt x="73" y="56"/>
                        </a:lnTo>
                        <a:close/>
                      </a:path>
                    </a:pathLst>
                  </a:custGeom>
                  <a:solidFill>
                    <a:srgbClr val="000000"/>
                  </a:solidFill>
                  <a:ln w="9525">
                    <a:solidFill>
                      <a:srgbClr val="1104FF"/>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67" name="Line 65"/>
                  <p:cNvSpPr>
                    <a:spLocks noChangeShapeType="1"/>
                  </p:cNvSpPr>
                  <p:nvPr/>
                </p:nvSpPr>
                <p:spPr bwMode="auto">
                  <a:xfrm flipH="1" flipV="1">
                    <a:off x="3489" y="1728"/>
                    <a:ext cx="23" cy="15"/>
                  </a:xfrm>
                  <a:prstGeom prst="line">
                    <a:avLst/>
                  </a:prstGeom>
                  <a:noFill/>
                  <a:ln w="12700">
                    <a:solidFill>
                      <a:srgbClr val="1104FF"/>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grpSp>
          <p:grpSp>
            <p:nvGrpSpPr>
              <p:cNvPr id="232" name="Group 231"/>
              <p:cNvGrpSpPr>
                <a:grpSpLocks/>
              </p:cNvGrpSpPr>
              <p:nvPr/>
            </p:nvGrpSpPr>
            <p:grpSpPr bwMode="auto">
              <a:xfrm>
                <a:off x="960" y="2448"/>
                <a:ext cx="247" cy="169"/>
                <a:chOff x="3297" y="1599"/>
                <a:chExt cx="247" cy="169"/>
              </a:xfrm>
            </p:grpSpPr>
            <p:sp>
              <p:nvSpPr>
                <p:cNvPr id="248" name="Freeform 247"/>
                <p:cNvSpPr>
                  <a:spLocks/>
                </p:cNvSpPr>
                <p:nvPr/>
              </p:nvSpPr>
              <p:spPr bwMode="auto">
                <a:xfrm>
                  <a:off x="3479" y="1736"/>
                  <a:ext cx="65" cy="32"/>
                </a:xfrm>
                <a:custGeom>
                  <a:avLst/>
                  <a:gdLst>
                    <a:gd name="T0" fmla="*/ 0 w 65"/>
                    <a:gd name="T1" fmla="*/ 0 h 32"/>
                    <a:gd name="T2" fmla="*/ 33 w 65"/>
                    <a:gd name="T3" fmla="*/ 0 h 32"/>
                    <a:gd name="T4" fmla="*/ 65 w 65"/>
                    <a:gd name="T5" fmla="*/ 32 h 32"/>
                  </a:gdLst>
                  <a:ahLst/>
                  <a:cxnLst>
                    <a:cxn ang="0">
                      <a:pos x="T0" y="T1"/>
                    </a:cxn>
                    <a:cxn ang="0">
                      <a:pos x="T2" y="T3"/>
                    </a:cxn>
                    <a:cxn ang="0">
                      <a:pos x="T4" y="T5"/>
                    </a:cxn>
                  </a:cxnLst>
                  <a:rect l="0" t="0" r="r" b="b"/>
                  <a:pathLst>
                    <a:path w="65" h="32">
                      <a:moveTo>
                        <a:pt x="0" y="0"/>
                      </a:moveTo>
                      <a:lnTo>
                        <a:pt x="33" y="0"/>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49" name="Freeform 248"/>
                <p:cNvSpPr>
                  <a:spLocks/>
                </p:cNvSpPr>
                <p:nvPr/>
              </p:nvSpPr>
              <p:spPr bwMode="auto">
                <a:xfrm>
                  <a:off x="3479" y="1736"/>
                  <a:ext cx="65" cy="32"/>
                </a:xfrm>
                <a:custGeom>
                  <a:avLst/>
                  <a:gdLst>
                    <a:gd name="T0" fmla="*/ 0 w 65"/>
                    <a:gd name="T1" fmla="*/ 0 h 32"/>
                    <a:gd name="T2" fmla="*/ 10 w 65"/>
                    <a:gd name="T3" fmla="*/ 0 h 32"/>
                    <a:gd name="T4" fmla="*/ 25 w 65"/>
                    <a:gd name="T5" fmla="*/ 7 h 32"/>
                    <a:gd name="T6" fmla="*/ 40 w 65"/>
                    <a:gd name="T7" fmla="*/ 17 h 32"/>
                    <a:gd name="T8" fmla="*/ 58 w 65"/>
                    <a:gd name="T9" fmla="*/ 25 h 32"/>
                    <a:gd name="T10" fmla="*/ 65 w 65"/>
                    <a:gd name="T11" fmla="*/ 32 h 32"/>
                  </a:gdLst>
                  <a:ahLst/>
                  <a:cxnLst>
                    <a:cxn ang="0">
                      <a:pos x="T0" y="T1"/>
                    </a:cxn>
                    <a:cxn ang="0">
                      <a:pos x="T2" y="T3"/>
                    </a:cxn>
                    <a:cxn ang="0">
                      <a:pos x="T4" y="T5"/>
                    </a:cxn>
                    <a:cxn ang="0">
                      <a:pos x="T6" y="T7"/>
                    </a:cxn>
                    <a:cxn ang="0">
                      <a:pos x="T8" y="T9"/>
                    </a:cxn>
                    <a:cxn ang="0">
                      <a:pos x="T10" y="T11"/>
                    </a:cxn>
                  </a:cxnLst>
                  <a:rect l="0" t="0" r="r" b="b"/>
                  <a:pathLst>
                    <a:path w="65" h="32">
                      <a:moveTo>
                        <a:pt x="0" y="0"/>
                      </a:moveTo>
                      <a:lnTo>
                        <a:pt x="10" y="0"/>
                      </a:lnTo>
                      <a:lnTo>
                        <a:pt x="25" y="7"/>
                      </a:lnTo>
                      <a:lnTo>
                        <a:pt x="40" y="17"/>
                      </a:lnTo>
                      <a:lnTo>
                        <a:pt x="58" y="25"/>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nvGrpSpPr>
                <p:cNvPr id="250" name="Group 249"/>
                <p:cNvGrpSpPr>
                  <a:grpSpLocks/>
                </p:cNvGrpSpPr>
                <p:nvPr/>
              </p:nvGrpSpPr>
              <p:grpSpPr bwMode="auto">
                <a:xfrm>
                  <a:off x="3297" y="1599"/>
                  <a:ext cx="182" cy="154"/>
                  <a:chOff x="3297" y="1599"/>
                  <a:chExt cx="182" cy="154"/>
                </a:xfrm>
              </p:grpSpPr>
              <p:grpSp>
                <p:nvGrpSpPr>
                  <p:cNvPr id="254" name="Group 253"/>
                  <p:cNvGrpSpPr>
                    <a:grpSpLocks/>
                  </p:cNvGrpSpPr>
                  <p:nvPr/>
                </p:nvGrpSpPr>
                <p:grpSpPr bwMode="auto">
                  <a:xfrm>
                    <a:off x="3297" y="1599"/>
                    <a:ext cx="63" cy="66"/>
                    <a:chOff x="3297" y="1599"/>
                    <a:chExt cx="63" cy="66"/>
                  </a:xfrm>
                </p:grpSpPr>
                <p:sp>
                  <p:nvSpPr>
                    <p:cNvPr id="260" name="Freeform 259"/>
                    <p:cNvSpPr>
                      <a:spLocks/>
                    </p:cNvSpPr>
                    <p:nvPr/>
                  </p:nvSpPr>
                  <p:spPr bwMode="auto">
                    <a:xfrm>
                      <a:off x="3297" y="1599"/>
                      <a:ext cx="38" cy="33"/>
                    </a:xfrm>
                    <a:custGeom>
                      <a:avLst/>
                      <a:gdLst>
                        <a:gd name="T0" fmla="*/ 0 w 38"/>
                        <a:gd name="T1" fmla="*/ 18 h 33"/>
                        <a:gd name="T2" fmla="*/ 0 w 38"/>
                        <a:gd name="T3" fmla="*/ 18 h 33"/>
                        <a:gd name="T4" fmla="*/ 7 w 38"/>
                        <a:gd name="T5" fmla="*/ 10 h 33"/>
                        <a:gd name="T6" fmla="*/ 15 w 38"/>
                        <a:gd name="T7" fmla="*/ 0 h 33"/>
                        <a:gd name="T8" fmla="*/ 23 w 38"/>
                        <a:gd name="T9" fmla="*/ 0 h 33"/>
                        <a:gd name="T10" fmla="*/ 30 w 38"/>
                        <a:gd name="T11" fmla="*/ 0 h 33"/>
                        <a:gd name="T12" fmla="*/ 30 w 38"/>
                        <a:gd name="T13" fmla="*/ 0 h 33"/>
                        <a:gd name="T14" fmla="*/ 30 w 38"/>
                        <a:gd name="T15" fmla="*/ 10 h 33"/>
                        <a:gd name="T16" fmla="*/ 30 w 38"/>
                        <a:gd name="T17" fmla="*/ 18 h 33"/>
                        <a:gd name="T18" fmla="*/ 30 w 38"/>
                        <a:gd name="T19" fmla="*/ 18 h 33"/>
                        <a:gd name="T20" fmla="*/ 38 w 38"/>
                        <a:gd name="T21" fmla="*/ 25 h 33"/>
                        <a:gd name="T22" fmla="*/ 38 w 38"/>
                        <a:gd name="T23" fmla="*/ 25 h 33"/>
                        <a:gd name="T24" fmla="*/ 30 w 38"/>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3">
                          <a:moveTo>
                            <a:pt x="0" y="18"/>
                          </a:moveTo>
                          <a:lnTo>
                            <a:pt x="0" y="18"/>
                          </a:lnTo>
                          <a:lnTo>
                            <a:pt x="7" y="10"/>
                          </a:lnTo>
                          <a:lnTo>
                            <a:pt x="15" y="0"/>
                          </a:lnTo>
                          <a:lnTo>
                            <a:pt x="23" y="0"/>
                          </a:lnTo>
                          <a:lnTo>
                            <a:pt x="30" y="0"/>
                          </a:lnTo>
                          <a:lnTo>
                            <a:pt x="30" y="0"/>
                          </a:lnTo>
                          <a:lnTo>
                            <a:pt x="30" y="10"/>
                          </a:lnTo>
                          <a:lnTo>
                            <a:pt x="30" y="18"/>
                          </a:lnTo>
                          <a:lnTo>
                            <a:pt x="30" y="18"/>
                          </a:lnTo>
                          <a:lnTo>
                            <a:pt x="38" y="25"/>
                          </a:lnTo>
                          <a:lnTo>
                            <a:pt x="38" y="25"/>
                          </a:lnTo>
                          <a:lnTo>
                            <a:pt x="30"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61" name="Freeform 260"/>
                    <p:cNvSpPr>
                      <a:spLocks/>
                    </p:cNvSpPr>
                    <p:nvPr/>
                  </p:nvSpPr>
                  <p:spPr bwMode="auto">
                    <a:xfrm>
                      <a:off x="3320" y="1632"/>
                      <a:ext cx="40" cy="33"/>
                    </a:xfrm>
                    <a:custGeom>
                      <a:avLst/>
                      <a:gdLst>
                        <a:gd name="T0" fmla="*/ 40 w 40"/>
                        <a:gd name="T1" fmla="*/ 25 h 33"/>
                        <a:gd name="T2" fmla="*/ 32 w 40"/>
                        <a:gd name="T3" fmla="*/ 33 h 33"/>
                        <a:gd name="T4" fmla="*/ 32 w 40"/>
                        <a:gd name="T5" fmla="*/ 33 h 33"/>
                        <a:gd name="T6" fmla="*/ 25 w 40"/>
                        <a:gd name="T7" fmla="*/ 33 h 33"/>
                        <a:gd name="T8" fmla="*/ 25 w 40"/>
                        <a:gd name="T9" fmla="*/ 33 h 33"/>
                        <a:gd name="T10" fmla="*/ 15 w 40"/>
                        <a:gd name="T11" fmla="*/ 33 h 33"/>
                        <a:gd name="T12" fmla="*/ 7 w 40"/>
                        <a:gd name="T13" fmla="*/ 33 h 33"/>
                        <a:gd name="T14" fmla="*/ 7 w 40"/>
                        <a:gd name="T15" fmla="*/ 33 h 33"/>
                        <a:gd name="T16" fmla="*/ 7 w 40"/>
                        <a:gd name="T17" fmla="*/ 25 h 33"/>
                        <a:gd name="T18" fmla="*/ 0 w 40"/>
                        <a:gd name="T19" fmla="*/ 15 h 33"/>
                        <a:gd name="T20" fmla="*/ 0 w 40"/>
                        <a:gd name="T21" fmla="*/ 15 h 33"/>
                        <a:gd name="T22" fmla="*/ 7 w 40"/>
                        <a:gd name="T23" fmla="*/ 0 h 33"/>
                        <a:gd name="T24" fmla="*/ 7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25"/>
                          </a:moveTo>
                          <a:lnTo>
                            <a:pt x="32" y="33"/>
                          </a:lnTo>
                          <a:lnTo>
                            <a:pt x="32" y="33"/>
                          </a:lnTo>
                          <a:lnTo>
                            <a:pt x="25" y="33"/>
                          </a:lnTo>
                          <a:lnTo>
                            <a:pt x="25" y="33"/>
                          </a:lnTo>
                          <a:lnTo>
                            <a:pt x="15" y="33"/>
                          </a:lnTo>
                          <a:lnTo>
                            <a:pt x="7" y="33"/>
                          </a:lnTo>
                          <a:lnTo>
                            <a:pt x="7" y="33"/>
                          </a:lnTo>
                          <a:lnTo>
                            <a:pt x="7" y="25"/>
                          </a:lnTo>
                          <a:lnTo>
                            <a:pt x="0" y="15"/>
                          </a:lnTo>
                          <a:lnTo>
                            <a:pt x="0" y="15"/>
                          </a:lnTo>
                          <a:lnTo>
                            <a:pt x="7" y="0"/>
                          </a:lnTo>
                          <a:lnTo>
                            <a:pt x="7"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grpSp>
                <p:nvGrpSpPr>
                  <p:cNvPr id="255" name="Group 254"/>
                  <p:cNvGrpSpPr>
                    <a:grpSpLocks/>
                  </p:cNvGrpSpPr>
                  <p:nvPr/>
                </p:nvGrpSpPr>
                <p:grpSpPr bwMode="auto">
                  <a:xfrm>
                    <a:off x="3360" y="1647"/>
                    <a:ext cx="63" cy="66"/>
                    <a:chOff x="3360" y="1647"/>
                    <a:chExt cx="63" cy="66"/>
                  </a:xfrm>
                </p:grpSpPr>
                <p:sp>
                  <p:nvSpPr>
                    <p:cNvPr id="258" name="Freeform 257"/>
                    <p:cNvSpPr>
                      <a:spLocks/>
                    </p:cNvSpPr>
                    <p:nvPr/>
                  </p:nvSpPr>
                  <p:spPr bwMode="auto">
                    <a:xfrm>
                      <a:off x="3360" y="1647"/>
                      <a:ext cx="33" cy="33"/>
                    </a:xfrm>
                    <a:custGeom>
                      <a:avLst/>
                      <a:gdLst>
                        <a:gd name="T0" fmla="*/ 0 w 33"/>
                        <a:gd name="T1" fmla="*/ 10 h 33"/>
                        <a:gd name="T2" fmla="*/ 0 w 33"/>
                        <a:gd name="T3" fmla="*/ 10 h 33"/>
                        <a:gd name="T4" fmla="*/ 8 w 33"/>
                        <a:gd name="T5" fmla="*/ 0 h 33"/>
                        <a:gd name="T6" fmla="*/ 8 w 33"/>
                        <a:gd name="T7" fmla="*/ 0 h 33"/>
                        <a:gd name="T8" fmla="*/ 8 w 33"/>
                        <a:gd name="T9" fmla="*/ 0 h 33"/>
                        <a:gd name="T10" fmla="*/ 15 w 33"/>
                        <a:gd name="T11" fmla="*/ 0 h 33"/>
                        <a:gd name="T12" fmla="*/ 23 w 33"/>
                        <a:gd name="T13" fmla="*/ 0 h 33"/>
                        <a:gd name="T14" fmla="*/ 33 w 33"/>
                        <a:gd name="T15" fmla="*/ 0 h 33"/>
                        <a:gd name="T16" fmla="*/ 33 w 33"/>
                        <a:gd name="T17" fmla="*/ 10 h 33"/>
                        <a:gd name="T18" fmla="*/ 33 w 33"/>
                        <a:gd name="T19" fmla="*/ 10 h 33"/>
                        <a:gd name="T20" fmla="*/ 33 w 33"/>
                        <a:gd name="T21" fmla="*/ 18 h 33"/>
                        <a:gd name="T22" fmla="*/ 33 w 33"/>
                        <a:gd name="T23" fmla="*/ 33 h 33"/>
                        <a:gd name="T24" fmla="*/ 33 w 33"/>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3">
                          <a:moveTo>
                            <a:pt x="0" y="10"/>
                          </a:moveTo>
                          <a:lnTo>
                            <a:pt x="0" y="10"/>
                          </a:lnTo>
                          <a:lnTo>
                            <a:pt x="8" y="0"/>
                          </a:lnTo>
                          <a:lnTo>
                            <a:pt x="8" y="0"/>
                          </a:lnTo>
                          <a:lnTo>
                            <a:pt x="8" y="0"/>
                          </a:lnTo>
                          <a:lnTo>
                            <a:pt x="15" y="0"/>
                          </a:lnTo>
                          <a:lnTo>
                            <a:pt x="23" y="0"/>
                          </a:lnTo>
                          <a:lnTo>
                            <a:pt x="33" y="0"/>
                          </a:lnTo>
                          <a:lnTo>
                            <a:pt x="33" y="10"/>
                          </a:lnTo>
                          <a:lnTo>
                            <a:pt x="33" y="10"/>
                          </a:lnTo>
                          <a:lnTo>
                            <a:pt x="33" y="18"/>
                          </a:lnTo>
                          <a:lnTo>
                            <a:pt x="33" y="33"/>
                          </a:lnTo>
                          <a:lnTo>
                            <a:pt x="33"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59" name="Freeform 258"/>
                    <p:cNvSpPr>
                      <a:spLocks/>
                    </p:cNvSpPr>
                    <p:nvPr/>
                  </p:nvSpPr>
                  <p:spPr bwMode="auto">
                    <a:xfrm>
                      <a:off x="3383" y="1680"/>
                      <a:ext cx="40" cy="33"/>
                    </a:xfrm>
                    <a:custGeom>
                      <a:avLst/>
                      <a:gdLst>
                        <a:gd name="T0" fmla="*/ 40 w 40"/>
                        <a:gd name="T1" fmla="*/ 15 h 33"/>
                        <a:gd name="T2" fmla="*/ 33 w 40"/>
                        <a:gd name="T3" fmla="*/ 25 h 33"/>
                        <a:gd name="T4" fmla="*/ 33 w 40"/>
                        <a:gd name="T5" fmla="*/ 25 h 33"/>
                        <a:gd name="T6" fmla="*/ 25 w 40"/>
                        <a:gd name="T7" fmla="*/ 25 h 33"/>
                        <a:gd name="T8" fmla="*/ 17 w 40"/>
                        <a:gd name="T9" fmla="*/ 33 h 33"/>
                        <a:gd name="T10" fmla="*/ 17 w 40"/>
                        <a:gd name="T11" fmla="*/ 33 h 33"/>
                        <a:gd name="T12" fmla="*/ 10 w 40"/>
                        <a:gd name="T13" fmla="*/ 25 h 33"/>
                        <a:gd name="T14" fmla="*/ 10 w 40"/>
                        <a:gd name="T15" fmla="*/ 25 h 33"/>
                        <a:gd name="T16" fmla="*/ 0 w 40"/>
                        <a:gd name="T17" fmla="*/ 25 h 33"/>
                        <a:gd name="T18" fmla="*/ 0 w 40"/>
                        <a:gd name="T19" fmla="*/ 15 h 33"/>
                        <a:gd name="T20" fmla="*/ 0 w 40"/>
                        <a:gd name="T21" fmla="*/ 15 h 33"/>
                        <a:gd name="T22" fmla="*/ 10 w 40"/>
                        <a:gd name="T23" fmla="*/ 0 h 33"/>
                        <a:gd name="T24" fmla="*/ 10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15"/>
                          </a:moveTo>
                          <a:lnTo>
                            <a:pt x="33" y="25"/>
                          </a:lnTo>
                          <a:lnTo>
                            <a:pt x="33" y="25"/>
                          </a:lnTo>
                          <a:lnTo>
                            <a:pt x="25" y="25"/>
                          </a:lnTo>
                          <a:lnTo>
                            <a:pt x="17" y="33"/>
                          </a:lnTo>
                          <a:lnTo>
                            <a:pt x="17" y="33"/>
                          </a:lnTo>
                          <a:lnTo>
                            <a:pt x="10" y="25"/>
                          </a:lnTo>
                          <a:lnTo>
                            <a:pt x="10" y="25"/>
                          </a:lnTo>
                          <a:lnTo>
                            <a:pt x="0" y="25"/>
                          </a:lnTo>
                          <a:lnTo>
                            <a:pt x="0" y="15"/>
                          </a:lnTo>
                          <a:lnTo>
                            <a:pt x="0" y="15"/>
                          </a:lnTo>
                          <a:lnTo>
                            <a:pt x="10" y="0"/>
                          </a:lnTo>
                          <a:lnTo>
                            <a:pt x="10"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sp>
                <p:nvSpPr>
                  <p:cNvPr id="256" name="Freeform 255"/>
                  <p:cNvSpPr>
                    <a:spLocks/>
                  </p:cNvSpPr>
                  <p:nvPr/>
                </p:nvSpPr>
                <p:spPr bwMode="auto">
                  <a:xfrm>
                    <a:off x="3423" y="1688"/>
                    <a:ext cx="33" cy="32"/>
                  </a:xfrm>
                  <a:custGeom>
                    <a:avLst/>
                    <a:gdLst>
                      <a:gd name="T0" fmla="*/ 0 w 33"/>
                      <a:gd name="T1" fmla="*/ 7 h 32"/>
                      <a:gd name="T2" fmla="*/ 0 w 33"/>
                      <a:gd name="T3" fmla="*/ 7 h 32"/>
                      <a:gd name="T4" fmla="*/ 8 w 33"/>
                      <a:gd name="T5" fmla="*/ 0 h 32"/>
                      <a:gd name="T6" fmla="*/ 8 w 33"/>
                      <a:gd name="T7" fmla="*/ 0 h 32"/>
                      <a:gd name="T8" fmla="*/ 8 w 33"/>
                      <a:gd name="T9" fmla="*/ 0 h 32"/>
                      <a:gd name="T10" fmla="*/ 18 w 33"/>
                      <a:gd name="T11" fmla="*/ 0 h 32"/>
                      <a:gd name="T12" fmla="*/ 25 w 33"/>
                      <a:gd name="T13" fmla="*/ 0 h 32"/>
                      <a:gd name="T14" fmla="*/ 33 w 33"/>
                      <a:gd name="T15" fmla="*/ 0 h 32"/>
                      <a:gd name="T16" fmla="*/ 33 w 33"/>
                      <a:gd name="T17" fmla="*/ 7 h 32"/>
                      <a:gd name="T18" fmla="*/ 33 w 33"/>
                      <a:gd name="T19" fmla="*/ 7 h 32"/>
                      <a:gd name="T20" fmla="*/ 33 w 33"/>
                      <a:gd name="T21" fmla="*/ 17 h 32"/>
                      <a:gd name="T22" fmla="*/ 33 w 33"/>
                      <a:gd name="T23" fmla="*/ 25 h 32"/>
                      <a:gd name="T24" fmla="*/ 25 w 33"/>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2">
                        <a:moveTo>
                          <a:pt x="0" y="7"/>
                        </a:moveTo>
                        <a:lnTo>
                          <a:pt x="0" y="7"/>
                        </a:lnTo>
                        <a:lnTo>
                          <a:pt x="8" y="0"/>
                        </a:lnTo>
                        <a:lnTo>
                          <a:pt x="8" y="0"/>
                        </a:lnTo>
                        <a:lnTo>
                          <a:pt x="8" y="0"/>
                        </a:lnTo>
                        <a:lnTo>
                          <a:pt x="18" y="0"/>
                        </a:lnTo>
                        <a:lnTo>
                          <a:pt x="25" y="0"/>
                        </a:lnTo>
                        <a:lnTo>
                          <a:pt x="33" y="0"/>
                        </a:lnTo>
                        <a:lnTo>
                          <a:pt x="33" y="7"/>
                        </a:lnTo>
                        <a:lnTo>
                          <a:pt x="33" y="7"/>
                        </a:lnTo>
                        <a:lnTo>
                          <a:pt x="33" y="17"/>
                        </a:lnTo>
                        <a:lnTo>
                          <a:pt x="33" y="25"/>
                        </a:lnTo>
                        <a:lnTo>
                          <a:pt x="2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57" name="Freeform 256"/>
                  <p:cNvSpPr>
                    <a:spLocks/>
                  </p:cNvSpPr>
                  <p:nvPr/>
                </p:nvSpPr>
                <p:spPr bwMode="auto">
                  <a:xfrm>
                    <a:off x="3448" y="1720"/>
                    <a:ext cx="31" cy="33"/>
                  </a:xfrm>
                  <a:custGeom>
                    <a:avLst/>
                    <a:gdLst>
                      <a:gd name="T0" fmla="*/ 31 w 31"/>
                      <a:gd name="T1" fmla="*/ 16 h 33"/>
                      <a:gd name="T2" fmla="*/ 31 w 31"/>
                      <a:gd name="T3" fmla="*/ 23 h 33"/>
                      <a:gd name="T4" fmla="*/ 31 w 31"/>
                      <a:gd name="T5" fmla="*/ 23 h 33"/>
                      <a:gd name="T6" fmla="*/ 23 w 31"/>
                      <a:gd name="T7" fmla="*/ 23 h 33"/>
                      <a:gd name="T8" fmla="*/ 16 w 31"/>
                      <a:gd name="T9" fmla="*/ 33 h 33"/>
                      <a:gd name="T10" fmla="*/ 16 w 31"/>
                      <a:gd name="T11" fmla="*/ 33 h 33"/>
                      <a:gd name="T12" fmla="*/ 8 w 31"/>
                      <a:gd name="T13" fmla="*/ 23 h 33"/>
                      <a:gd name="T14" fmla="*/ 8 w 31"/>
                      <a:gd name="T15" fmla="*/ 23 h 33"/>
                      <a:gd name="T16" fmla="*/ 0 w 31"/>
                      <a:gd name="T17" fmla="*/ 23 h 33"/>
                      <a:gd name="T18" fmla="*/ 0 w 31"/>
                      <a:gd name="T19" fmla="*/ 16 h 33"/>
                      <a:gd name="T20" fmla="*/ 0 w 31"/>
                      <a:gd name="T21" fmla="*/ 16 h 33"/>
                      <a:gd name="T22" fmla="*/ 8 w 31"/>
                      <a:gd name="T23" fmla="*/ 0 h 33"/>
                      <a:gd name="T24" fmla="*/ 8 w 31"/>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3">
                        <a:moveTo>
                          <a:pt x="31" y="16"/>
                        </a:moveTo>
                        <a:lnTo>
                          <a:pt x="31" y="23"/>
                        </a:lnTo>
                        <a:lnTo>
                          <a:pt x="31" y="23"/>
                        </a:lnTo>
                        <a:lnTo>
                          <a:pt x="23" y="23"/>
                        </a:lnTo>
                        <a:lnTo>
                          <a:pt x="16" y="33"/>
                        </a:lnTo>
                        <a:lnTo>
                          <a:pt x="16" y="33"/>
                        </a:lnTo>
                        <a:lnTo>
                          <a:pt x="8" y="23"/>
                        </a:lnTo>
                        <a:lnTo>
                          <a:pt x="8" y="23"/>
                        </a:lnTo>
                        <a:lnTo>
                          <a:pt x="0" y="23"/>
                        </a:lnTo>
                        <a:lnTo>
                          <a:pt x="0" y="16"/>
                        </a:lnTo>
                        <a:lnTo>
                          <a:pt x="0" y="16"/>
                        </a:lnTo>
                        <a:lnTo>
                          <a:pt x="8" y="0"/>
                        </a:lnTo>
                        <a:lnTo>
                          <a:pt x="8"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grpSp>
              <p:nvGrpSpPr>
                <p:cNvPr id="251" name="Group 250"/>
                <p:cNvGrpSpPr>
                  <a:grpSpLocks/>
                </p:cNvGrpSpPr>
                <p:nvPr/>
              </p:nvGrpSpPr>
              <p:grpSpPr bwMode="auto">
                <a:xfrm>
                  <a:off x="3471" y="1705"/>
                  <a:ext cx="73" cy="56"/>
                  <a:chOff x="3471" y="1705"/>
                  <a:chExt cx="73" cy="56"/>
                </a:xfrm>
              </p:grpSpPr>
              <p:sp>
                <p:nvSpPr>
                  <p:cNvPr id="252" name="Freeform 251"/>
                  <p:cNvSpPr>
                    <a:spLocks/>
                  </p:cNvSpPr>
                  <p:nvPr/>
                </p:nvSpPr>
                <p:spPr bwMode="auto">
                  <a:xfrm>
                    <a:off x="3471" y="1705"/>
                    <a:ext cx="73" cy="56"/>
                  </a:xfrm>
                  <a:custGeom>
                    <a:avLst/>
                    <a:gdLst>
                      <a:gd name="T0" fmla="*/ 73 w 73"/>
                      <a:gd name="T1" fmla="*/ 56 h 56"/>
                      <a:gd name="T2" fmla="*/ 0 w 73"/>
                      <a:gd name="T3" fmla="*/ 56 h 56"/>
                      <a:gd name="T4" fmla="*/ 18 w 73"/>
                      <a:gd name="T5" fmla="*/ 23 h 56"/>
                      <a:gd name="T6" fmla="*/ 41 w 73"/>
                      <a:gd name="T7" fmla="*/ 0 h 56"/>
                      <a:gd name="T8" fmla="*/ 73 w 73"/>
                      <a:gd name="T9" fmla="*/ 56 h 56"/>
                    </a:gdLst>
                    <a:ahLst/>
                    <a:cxnLst>
                      <a:cxn ang="0">
                        <a:pos x="T0" y="T1"/>
                      </a:cxn>
                      <a:cxn ang="0">
                        <a:pos x="T2" y="T3"/>
                      </a:cxn>
                      <a:cxn ang="0">
                        <a:pos x="T4" y="T5"/>
                      </a:cxn>
                      <a:cxn ang="0">
                        <a:pos x="T6" y="T7"/>
                      </a:cxn>
                      <a:cxn ang="0">
                        <a:pos x="T8" y="T9"/>
                      </a:cxn>
                    </a:cxnLst>
                    <a:rect l="0" t="0" r="r" b="b"/>
                    <a:pathLst>
                      <a:path w="73" h="56">
                        <a:moveTo>
                          <a:pt x="73" y="56"/>
                        </a:moveTo>
                        <a:lnTo>
                          <a:pt x="0" y="56"/>
                        </a:lnTo>
                        <a:lnTo>
                          <a:pt x="18" y="23"/>
                        </a:lnTo>
                        <a:lnTo>
                          <a:pt x="41" y="0"/>
                        </a:lnTo>
                        <a:lnTo>
                          <a:pt x="73" y="56"/>
                        </a:lnTo>
                        <a:close/>
                      </a:path>
                    </a:pathLst>
                  </a:custGeom>
                  <a:solidFill>
                    <a:srgbClr val="000000"/>
                  </a:solidFill>
                  <a:ln w="9525">
                    <a:solidFill>
                      <a:srgbClr val="1104FF"/>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53" name="Line 80"/>
                  <p:cNvSpPr>
                    <a:spLocks noChangeShapeType="1"/>
                  </p:cNvSpPr>
                  <p:nvPr/>
                </p:nvSpPr>
                <p:spPr bwMode="auto">
                  <a:xfrm flipH="1" flipV="1">
                    <a:off x="3489" y="1728"/>
                    <a:ext cx="23" cy="15"/>
                  </a:xfrm>
                  <a:prstGeom prst="line">
                    <a:avLst/>
                  </a:prstGeom>
                  <a:noFill/>
                  <a:ln w="12700">
                    <a:solidFill>
                      <a:srgbClr val="1104FF"/>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grpSp>
          <p:grpSp>
            <p:nvGrpSpPr>
              <p:cNvPr id="233" name="Group 232"/>
              <p:cNvGrpSpPr>
                <a:grpSpLocks/>
              </p:cNvGrpSpPr>
              <p:nvPr/>
            </p:nvGrpSpPr>
            <p:grpSpPr bwMode="auto">
              <a:xfrm>
                <a:off x="960" y="2592"/>
                <a:ext cx="247" cy="169"/>
                <a:chOff x="3297" y="1599"/>
                <a:chExt cx="247" cy="169"/>
              </a:xfrm>
            </p:grpSpPr>
            <p:sp>
              <p:nvSpPr>
                <p:cNvPr id="234" name="Freeform 233"/>
                <p:cNvSpPr>
                  <a:spLocks/>
                </p:cNvSpPr>
                <p:nvPr/>
              </p:nvSpPr>
              <p:spPr bwMode="auto">
                <a:xfrm>
                  <a:off x="3479" y="1736"/>
                  <a:ext cx="65" cy="32"/>
                </a:xfrm>
                <a:custGeom>
                  <a:avLst/>
                  <a:gdLst>
                    <a:gd name="T0" fmla="*/ 0 w 65"/>
                    <a:gd name="T1" fmla="*/ 0 h 32"/>
                    <a:gd name="T2" fmla="*/ 33 w 65"/>
                    <a:gd name="T3" fmla="*/ 0 h 32"/>
                    <a:gd name="T4" fmla="*/ 65 w 65"/>
                    <a:gd name="T5" fmla="*/ 32 h 32"/>
                  </a:gdLst>
                  <a:ahLst/>
                  <a:cxnLst>
                    <a:cxn ang="0">
                      <a:pos x="T0" y="T1"/>
                    </a:cxn>
                    <a:cxn ang="0">
                      <a:pos x="T2" y="T3"/>
                    </a:cxn>
                    <a:cxn ang="0">
                      <a:pos x="T4" y="T5"/>
                    </a:cxn>
                  </a:cxnLst>
                  <a:rect l="0" t="0" r="r" b="b"/>
                  <a:pathLst>
                    <a:path w="65" h="32">
                      <a:moveTo>
                        <a:pt x="0" y="0"/>
                      </a:moveTo>
                      <a:lnTo>
                        <a:pt x="33" y="0"/>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35" name="Freeform 234"/>
                <p:cNvSpPr>
                  <a:spLocks/>
                </p:cNvSpPr>
                <p:nvPr/>
              </p:nvSpPr>
              <p:spPr bwMode="auto">
                <a:xfrm>
                  <a:off x="3479" y="1736"/>
                  <a:ext cx="65" cy="32"/>
                </a:xfrm>
                <a:custGeom>
                  <a:avLst/>
                  <a:gdLst>
                    <a:gd name="T0" fmla="*/ 0 w 65"/>
                    <a:gd name="T1" fmla="*/ 0 h 32"/>
                    <a:gd name="T2" fmla="*/ 10 w 65"/>
                    <a:gd name="T3" fmla="*/ 0 h 32"/>
                    <a:gd name="T4" fmla="*/ 25 w 65"/>
                    <a:gd name="T5" fmla="*/ 7 h 32"/>
                    <a:gd name="T6" fmla="*/ 40 w 65"/>
                    <a:gd name="T7" fmla="*/ 17 h 32"/>
                    <a:gd name="T8" fmla="*/ 58 w 65"/>
                    <a:gd name="T9" fmla="*/ 25 h 32"/>
                    <a:gd name="T10" fmla="*/ 65 w 65"/>
                    <a:gd name="T11" fmla="*/ 32 h 32"/>
                  </a:gdLst>
                  <a:ahLst/>
                  <a:cxnLst>
                    <a:cxn ang="0">
                      <a:pos x="T0" y="T1"/>
                    </a:cxn>
                    <a:cxn ang="0">
                      <a:pos x="T2" y="T3"/>
                    </a:cxn>
                    <a:cxn ang="0">
                      <a:pos x="T4" y="T5"/>
                    </a:cxn>
                    <a:cxn ang="0">
                      <a:pos x="T6" y="T7"/>
                    </a:cxn>
                    <a:cxn ang="0">
                      <a:pos x="T8" y="T9"/>
                    </a:cxn>
                    <a:cxn ang="0">
                      <a:pos x="T10" y="T11"/>
                    </a:cxn>
                  </a:cxnLst>
                  <a:rect l="0" t="0" r="r" b="b"/>
                  <a:pathLst>
                    <a:path w="65" h="32">
                      <a:moveTo>
                        <a:pt x="0" y="0"/>
                      </a:moveTo>
                      <a:lnTo>
                        <a:pt x="10" y="0"/>
                      </a:lnTo>
                      <a:lnTo>
                        <a:pt x="25" y="7"/>
                      </a:lnTo>
                      <a:lnTo>
                        <a:pt x="40" y="17"/>
                      </a:lnTo>
                      <a:lnTo>
                        <a:pt x="58" y="25"/>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nvGrpSpPr>
                <p:cNvPr id="236" name="Group 235"/>
                <p:cNvGrpSpPr>
                  <a:grpSpLocks/>
                </p:cNvGrpSpPr>
                <p:nvPr/>
              </p:nvGrpSpPr>
              <p:grpSpPr bwMode="auto">
                <a:xfrm>
                  <a:off x="3297" y="1599"/>
                  <a:ext cx="182" cy="154"/>
                  <a:chOff x="3297" y="1599"/>
                  <a:chExt cx="182" cy="154"/>
                </a:xfrm>
              </p:grpSpPr>
              <p:grpSp>
                <p:nvGrpSpPr>
                  <p:cNvPr id="240" name="Group 239"/>
                  <p:cNvGrpSpPr>
                    <a:grpSpLocks/>
                  </p:cNvGrpSpPr>
                  <p:nvPr/>
                </p:nvGrpSpPr>
                <p:grpSpPr bwMode="auto">
                  <a:xfrm>
                    <a:off x="3297" y="1599"/>
                    <a:ext cx="63" cy="66"/>
                    <a:chOff x="3297" y="1599"/>
                    <a:chExt cx="63" cy="66"/>
                  </a:xfrm>
                </p:grpSpPr>
                <p:sp>
                  <p:nvSpPr>
                    <p:cNvPr id="246" name="Freeform 245"/>
                    <p:cNvSpPr>
                      <a:spLocks/>
                    </p:cNvSpPr>
                    <p:nvPr/>
                  </p:nvSpPr>
                  <p:spPr bwMode="auto">
                    <a:xfrm>
                      <a:off x="3297" y="1599"/>
                      <a:ext cx="38" cy="33"/>
                    </a:xfrm>
                    <a:custGeom>
                      <a:avLst/>
                      <a:gdLst>
                        <a:gd name="T0" fmla="*/ 0 w 38"/>
                        <a:gd name="T1" fmla="*/ 18 h 33"/>
                        <a:gd name="T2" fmla="*/ 0 w 38"/>
                        <a:gd name="T3" fmla="*/ 18 h 33"/>
                        <a:gd name="T4" fmla="*/ 7 w 38"/>
                        <a:gd name="T5" fmla="*/ 10 h 33"/>
                        <a:gd name="T6" fmla="*/ 15 w 38"/>
                        <a:gd name="T7" fmla="*/ 0 h 33"/>
                        <a:gd name="T8" fmla="*/ 23 w 38"/>
                        <a:gd name="T9" fmla="*/ 0 h 33"/>
                        <a:gd name="T10" fmla="*/ 30 w 38"/>
                        <a:gd name="T11" fmla="*/ 0 h 33"/>
                        <a:gd name="T12" fmla="*/ 30 w 38"/>
                        <a:gd name="T13" fmla="*/ 0 h 33"/>
                        <a:gd name="T14" fmla="*/ 30 w 38"/>
                        <a:gd name="T15" fmla="*/ 10 h 33"/>
                        <a:gd name="T16" fmla="*/ 30 w 38"/>
                        <a:gd name="T17" fmla="*/ 18 h 33"/>
                        <a:gd name="T18" fmla="*/ 30 w 38"/>
                        <a:gd name="T19" fmla="*/ 18 h 33"/>
                        <a:gd name="T20" fmla="*/ 38 w 38"/>
                        <a:gd name="T21" fmla="*/ 25 h 33"/>
                        <a:gd name="T22" fmla="*/ 38 w 38"/>
                        <a:gd name="T23" fmla="*/ 25 h 33"/>
                        <a:gd name="T24" fmla="*/ 30 w 38"/>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3">
                          <a:moveTo>
                            <a:pt x="0" y="18"/>
                          </a:moveTo>
                          <a:lnTo>
                            <a:pt x="0" y="18"/>
                          </a:lnTo>
                          <a:lnTo>
                            <a:pt x="7" y="10"/>
                          </a:lnTo>
                          <a:lnTo>
                            <a:pt x="15" y="0"/>
                          </a:lnTo>
                          <a:lnTo>
                            <a:pt x="23" y="0"/>
                          </a:lnTo>
                          <a:lnTo>
                            <a:pt x="30" y="0"/>
                          </a:lnTo>
                          <a:lnTo>
                            <a:pt x="30" y="0"/>
                          </a:lnTo>
                          <a:lnTo>
                            <a:pt x="30" y="10"/>
                          </a:lnTo>
                          <a:lnTo>
                            <a:pt x="30" y="18"/>
                          </a:lnTo>
                          <a:lnTo>
                            <a:pt x="30" y="18"/>
                          </a:lnTo>
                          <a:lnTo>
                            <a:pt x="38" y="25"/>
                          </a:lnTo>
                          <a:lnTo>
                            <a:pt x="38" y="25"/>
                          </a:lnTo>
                          <a:lnTo>
                            <a:pt x="30"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47" name="Freeform 246"/>
                    <p:cNvSpPr>
                      <a:spLocks/>
                    </p:cNvSpPr>
                    <p:nvPr/>
                  </p:nvSpPr>
                  <p:spPr bwMode="auto">
                    <a:xfrm>
                      <a:off x="3320" y="1632"/>
                      <a:ext cx="40" cy="33"/>
                    </a:xfrm>
                    <a:custGeom>
                      <a:avLst/>
                      <a:gdLst>
                        <a:gd name="T0" fmla="*/ 40 w 40"/>
                        <a:gd name="T1" fmla="*/ 25 h 33"/>
                        <a:gd name="T2" fmla="*/ 32 w 40"/>
                        <a:gd name="T3" fmla="*/ 33 h 33"/>
                        <a:gd name="T4" fmla="*/ 32 w 40"/>
                        <a:gd name="T5" fmla="*/ 33 h 33"/>
                        <a:gd name="T6" fmla="*/ 25 w 40"/>
                        <a:gd name="T7" fmla="*/ 33 h 33"/>
                        <a:gd name="T8" fmla="*/ 25 w 40"/>
                        <a:gd name="T9" fmla="*/ 33 h 33"/>
                        <a:gd name="T10" fmla="*/ 15 w 40"/>
                        <a:gd name="T11" fmla="*/ 33 h 33"/>
                        <a:gd name="T12" fmla="*/ 7 w 40"/>
                        <a:gd name="T13" fmla="*/ 33 h 33"/>
                        <a:gd name="T14" fmla="*/ 7 w 40"/>
                        <a:gd name="T15" fmla="*/ 33 h 33"/>
                        <a:gd name="T16" fmla="*/ 7 w 40"/>
                        <a:gd name="T17" fmla="*/ 25 h 33"/>
                        <a:gd name="T18" fmla="*/ 0 w 40"/>
                        <a:gd name="T19" fmla="*/ 15 h 33"/>
                        <a:gd name="T20" fmla="*/ 0 w 40"/>
                        <a:gd name="T21" fmla="*/ 15 h 33"/>
                        <a:gd name="T22" fmla="*/ 7 w 40"/>
                        <a:gd name="T23" fmla="*/ 0 h 33"/>
                        <a:gd name="T24" fmla="*/ 7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25"/>
                          </a:moveTo>
                          <a:lnTo>
                            <a:pt x="32" y="33"/>
                          </a:lnTo>
                          <a:lnTo>
                            <a:pt x="32" y="33"/>
                          </a:lnTo>
                          <a:lnTo>
                            <a:pt x="25" y="33"/>
                          </a:lnTo>
                          <a:lnTo>
                            <a:pt x="25" y="33"/>
                          </a:lnTo>
                          <a:lnTo>
                            <a:pt x="15" y="33"/>
                          </a:lnTo>
                          <a:lnTo>
                            <a:pt x="7" y="33"/>
                          </a:lnTo>
                          <a:lnTo>
                            <a:pt x="7" y="33"/>
                          </a:lnTo>
                          <a:lnTo>
                            <a:pt x="7" y="25"/>
                          </a:lnTo>
                          <a:lnTo>
                            <a:pt x="0" y="15"/>
                          </a:lnTo>
                          <a:lnTo>
                            <a:pt x="0" y="15"/>
                          </a:lnTo>
                          <a:lnTo>
                            <a:pt x="7" y="0"/>
                          </a:lnTo>
                          <a:lnTo>
                            <a:pt x="7"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grpSp>
                <p:nvGrpSpPr>
                  <p:cNvPr id="241" name="Group 240"/>
                  <p:cNvGrpSpPr>
                    <a:grpSpLocks/>
                  </p:cNvGrpSpPr>
                  <p:nvPr/>
                </p:nvGrpSpPr>
                <p:grpSpPr bwMode="auto">
                  <a:xfrm>
                    <a:off x="3360" y="1647"/>
                    <a:ext cx="63" cy="66"/>
                    <a:chOff x="3360" y="1647"/>
                    <a:chExt cx="63" cy="66"/>
                  </a:xfrm>
                </p:grpSpPr>
                <p:sp>
                  <p:nvSpPr>
                    <p:cNvPr id="244" name="Freeform 243"/>
                    <p:cNvSpPr>
                      <a:spLocks/>
                    </p:cNvSpPr>
                    <p:nvPr/>
                  </p:nvSpPr>
                  <p:spPr bwMode="auto">
                    <a:xfrm>
                      <a:off x="3360" y="1647"/>
                      <a:ext cx="33" cy="33"/>
                    </a:xfrm>
                    <a:custGeom>
                      <a:avLst/>
                      <a:gdLst>
                        <a:gd name="T0" fmla="*/ 0 w 33"/>
                        <a:gd name="T1" fmla="*/ 10 h 33"/>
                        <a:gd name="T2" fmla="*/ 0 w 33"/>
                        <a:gd name="T3" fmla="*/ 10 h 33"/>
                        <a:gd name="T4" fmla="*/ 8 w 33"/>
                        <a:gd name="T5" fmla="*/ 0 h 33"/>
                        <a:gd name="T6" fmla="*/ 8 w 33"/>
                        <a:gd name="T7" fmla="*/ 0 h 33"/>
                        <a:gd name="T8" fmla="*/ 8 w 33"/>
                        <a:gd name="T9" fmla="*/ 0 h 33"/>
                        <a:gd name="T10" fmla="*/ 15 w 33"/>
                        <a:gd name="T11" fmla="*/ 0 h 33"/>
                        <a:gd name="T12" fmla="*/ 23 w 33"/>
                        <a:gd name="T13" fmla="*/ 0 h 33"/>
                        <a:gd name="T14" fmla="*/ 33 w 33"/>
                        <a:gd name="T15" fmla="*/ 0 h 33"/>
                        <a:gd name="T16" fmla="*/ 33 w 33"/>
                        <a:gd name="T17" fmla="*/ 10 h 33"/>
                        <a:gd name="T18" fmla="*/ 33 w 33"/>
                        <a:gd name="T19" fmla="*/ 10 h 33"/>
                        <a:gd name="T20" fmla="*/ 33 w 33"/>
                        <a:gd name="T21" fmla="*/ 18 h 33"/>
                        <a:gd name="T22" fmla="*/ 33 w 33"/>
                        <a:gd name="T23" fmla="*/ 33 h 33"/>
                        <a:gd name="T24" fmla="*/ 33 w 33"/>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3">
                          <a:moveTo>
                            <a:pt x="0" y="10"/>
                          </a:moveTo>
                          <a:lnTo>
                            <a:pt x="0" y="10"/>
                          </a:lnTo>
                          <a:lnTo>
                            <a:pt x="8" y="0"/>
                          </a:lnTo>
                          <a:lnTo>
                            <a:pt x="8" y="0"/>
                          </a:lnTo>
                          <a:lnTo>
                            <a:pt x="8" y="0"/>
                          </a:lnTo>
                          <a:lnTo>
                            <a:pt x="15" y="0"/>
                          </a:lnTo>
                          <a:lnTo>
                            <a:pt x="23" y="0"/>
                          </a:lnTo>
                          <a:lnTo>
                            <a:pt x="33" y="0"/>
                          </a:lnTo>
                          <a:lnTo>
                            <a:pt x="33" y="10"/>
                          </a:lnTo>
                          <a:lnTo>
                            <a:pt x="33" y="10"/>
                          </a:lnTo>
                          <a:lnTo>
                            <a:pt x="33" y="18"/>
                          </a:lnTo>
                          <a:lnTo>
                            <a:pt x="33" y="33"/>
                          </a:lnTo>
                          <a:lnTo>
                            <a:pt x="33"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45" name="Freeform 244"/>
                    <p:cNvSpPr>
                      <a:spLocks/>
                    </p:cNvSpPr>
                    <p:nvPr/>
                  </p:nvSpPr>
                  <p:spPr bwMode="auto">
                    <a:xfrm>
                      <a:off x="3383" y="1680"/>
                      <a:ext cx="40" cy="33"/>
                    </a:xfrm>
                    <a:custGeom>
                      <a:avLst/>
                      <a:gdLst>
                        <a:gd name="T0" fmla="*/ 40 w 40"/>
                        <a:gd name="T1" fmla="*/ 15 h 33"/>
                        <a:gd name="T2" fmla="*/ 33 w 40"/>
                        <a:gd name="T3" fmla="*/ 25 h 33"/>
                        <a:gd name="T4" fmla="*/ 33 w 40"/>
                        <a:gd name="T5" fmla="*/ 25 h 33"/>
                        <a:gd name="T6" fmla="*/ 25 w 40"/>
                        <a:gd name="T7" fmla="*/ 25 h 33"/>
                        <a:gd name="T8" fmla="*/ 17 w 40"/>
                        <a:gd name="T9" fmla="*/ 33 h 33"/>
                        <a:gd name="T10" fmla="*/ 17 w 40"/>
                        <a:gd name="T11" fmla="*/ 33 h 33"/>
                        <a:gd name="T12" fmla="*/ 10 w 40"/>
                        <a:gd name="T13" fmla="*/ 25 h 33"/>
                        <a:gd name="T14" fmla="*/ 10 w 40"/>
                        <a:gd name="T15" fmla="*/ 25 h 33"/>
                        <a:gd name="T16" fmla="*/ 0 w 40"/>
                        <a:gd name="T17" fmla="*/ 25 h 33"/>
                        <a:gd name="T18" fmla="*/ 0 w 40"/>
                        <a:gd name="T19" fmla="*/ 15 h 33"/>
                        <a:gd name="T20" fmla="*/ 0 w 40"/>
                        <a:gd name="T21" fmla="*/ 15 h 33"/>
                        <a:gd name="T22" fmla="*/ 10 w 40"/>
                        <a:gd name="T23" fmla="*/ 0 h 33"/>
                        <a:gd name="T24" fmla="*/ 10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15"/>
                          </a:moveTo>
                          <a:lnTo>
                            <a:pt x="33" y="25"/>
                          </a:lnTo>
                          <a:lnTo>
                            <a:pt x="33" y="25"/>
                          </a:lnTo>
                          <a:lnTo>
                            <a:pt x="25" y="25"/>
                          </a:lnTo>
                          <a:lnTo>
                            <a:pt x="17" y="33"/>
                          </a:lnTo>
                          <a:lnTo>
                            <a:pt x="17" y="33"/>
                          </a:lnTo>
                          <a:lnTo>
                            <a:pt x="10" y="25"/>
                          </a:lnTo>
                          <a:lnTo>
                            <a:pt x="10" y="25"/>
                          </a:lnTo>
                          <a:lnTo>
                            <a:pt x="0" y="25"/>
                          </a:lnTo>
                          <a:lnTo>
                            <a:pt x="0" y="15"/>
                          </a:lnTo>
                          <a:lnTo>
                            <a:pt x="0" y="15"/>
                          </a:lnTo>
                          <a:lnTo>
                            <a:pt x="10" y="0"/>
                          </a:lnTo>
                          <a:lnTo>
                            <a:pt x="10"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sp>
                <p:nvSpPr>
                  <p:cNvPr id="242" name="Freeform 241"/>
                  <p:cNvSpPr>
                    <a:spLocks/>
                  </p:cNvSpPr>
                  <p:nvPr/>
                </p:nvSpPr>
                <p:spPr bwMode="auto">
                  <a:xfrm>
                    <a:off x="3423" y="1688"/>
                    <a:ext cx="33" cy="32"/>
                  </a:xfrm>
                  <a:custGeom>
                    <a:avLst/>
                    <a:gdLst>
                      <a:gd name="T0" fmla="*/ 0 w 33"/>
                      <a:gd name="T1" fmla="*/ 7 h 32"/>
                      <a:gd name="T2" fmla="*/ 0 w 33"/>
                      <a:gd name="T3" fmla="*/ 7 h 32"/>
                      <a:gd name="T4" fmla="*/ 8 w 33"/>
                      <a:gd name="T5" fmla="*/ 0 h 32"/>
                      <a:gd name="T6" fmla="*/ 8 w 33"/>
                      <a:gd name="T7" fmla="*/ 0 h 32"/>
                      <a:gd name="T8" fmla="*/ 8 w 33"/>
                      <a:gd name="T9" fmla="*/ 0 h 32"/>
                      <a:gd name="T10" fmla="*/ 18 w 33"/>
                      <a:gd name="T11" fmla="*/ 0 h 32"/>
                      <a:gd name="T12" fmla="*/ 25 w 33"/>
                      <a:gd name="T13" fmla="*/ 0 h 32"/>
                      <a:gd name="T14" fmla="*/ 33 w 33"/>
                      <a:gd name="T15" fmla="*/ 0 h 32"/>
                      <a:gd name="T16" fmla="*/ 33 w 33"/>
                      <a:gd name="T17" fmla="*/ 7 h 32"/>
                      <a:gd name="T18" fmla="*/ 33 w 33"/>
                      <a:gd name="T19" fmla="*/ 7 h 32"/>
                      <a:gd name="T20" fmla="*/ 33 w 33"/>
                      <a:gd name="T21" fmla="*/ 17 h 32"/>
                      <a:gd name="T22" fmla="*/ 33 w 33"/>
                      <a:gd name="T23" fmla="*/ 25 h 32"/>
                      <a:gd name="T24" fmla="*/ 25 w 33"/>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2">
                        <a:moveTo>
                          <a:pt x="0" y="7"/>
                        </a:moveTo>
                        <a:lnTo>
                          <a:pt x="0" y="7"/>
                        </a:lnTo>
                        <a:lnTo>
                          <a:pt x="8" y="0"/>
                        </a:lnTo>
                        <a:lnTo>
                          <a:pt x="8" y="0"/>
                        </a:lnTo>
                        <a:lnTo>
                          <a:pt x="8" y="0"/>
                        </a:lnTo>
                        <a:lnTo>
                          <a:pt x="18" y="0"/>
                        </a:lnTo>
                        <a:lnTo>
                          <a:pt x="25" y="0"/>
                        </a:lnTo>
                        <a:lnTo>
                          <a:pt x="33" y="0"/>
                        </a:lnTo>
                        <a:lnTo>
                          <a:pt x="33" y="7"/>
                        </a:lnTo>
                        <a:lnTo>
                          <a:pt x="33" y="7"/>
                        </a:lnTo>
                        <a:lnTo>
                          <a:pt x="33" y="17"/>
                        </a:lnTo>
                        <a:lnTo>
                          <a:pt x="33" y="25"/>
                        </a:lnTo>
                        <a:lnTo>
                          <a:pt x="2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43" name="Freeform 242"/>
                  <p:cNvSpPr>
                    <a:spLocks/>
                  </p:cNvSpPr>
                  <p:nvPr/>
                </p:nvSpPr>
                <p:spPr bwMode="auto">
                  <a:xfrm>
                    <a:off x="3448" y="1720"/>
                    <a:ext cx="31" cy="33"/>
                  </a:xfrm>
                  <a:custGeom>
                    <a:avLst/>
                    <a:gdLst>
                      <a:gd name="T0" fmla="*/ 31 w 31"/>
                      <a:gd name="T1" fmla="*/ 16 h 33"/>
                      <a:gd name="T2" fmla="*/ 31 w 31"/>
                      <a:gd name="T3" fmla="*/ 23 h 33"/>
                      <a:gd name="T4" fmla="*/ 31 w 31"/>
                      <a:gd name="T5" fmla="*/ 23 h 33"/>
                      <a:gd name="T6" fmla="*/ 23 w 31"/>
                      <a:gd name="T7" fmla="*/ 23 h 33"/>
                      <a:gd name="T8" fmla="*/ 16 w 31"/>
                      <a:gd name="T9" fmla="*/ 33 h 33"/>
                      <a:gd name="T10" fmla="*/ 16 w 31"/>
                      <a:gd name="T11" fmla="*/ 33 h 33"/>
                      <a:gd name="T12" fmla="*/ 8 w 31"/>
                      <a:gd name="T13" fmla="*/ 23 h 33"/>
                      <a:gd name="T14" fmla="*/ 8 w 31"/>
                      <a:gd name="T15" fmla="*/ 23 h 33"/>
                      <a:gd name="T16" fmla="*/ 0 w 31"/>
                      <a:gd name="T17" fmla="*/ 23 h 33"/>
                      <a:gd name="T18" fmla="*/ 0 w 31"/>
                      <a:gd name="T19" fmla="*/ 16 h 33"/>
                      <a:gd name="T20" fmla="*/ 0 w 31"/>
                      <a:gd name="T21" fmla="*/ 16 h 33"/>
                      <a:gd name="T22" fmla="*/ 8 w 31"/>
                      <a:gd name="T23" fmla="*/ 0 h 33"/>
                      <a:gd name="T24" fmla="*/ 8 w 31"/>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3">
                        <a:moveTo>
                          <a:pt x="31" y="16"/>
                        </a:moveTo>
                        <a:lnTo>
                          <a:pt x="31" y="23"/>
                        </a:lnTo>
                        <a:lnTo>
                          <a:pt x="31" y="23"/>
                        </a:lnTo>
                        <a:lnTo>
                          <a:pt x="23" y="23"/>
                        </a:lnTo>
                        <a:lnTo>
                          <a:pt x="16" y="33"/>
                        </a:lnTo>
                        <a:lnTo>
                          <a:pt x="16" y="33"/>
                        </a:lnTo>
                        <a:lnTo>
                          <a:pt x="8" y="23"/>
                        </a:lnTo>
                        <a:lnTo>
                          <a:pt x="8" y="23"/>
                        </a:lnTo>
                        <a:lnTo>
                          <a:pt x="0" y="23"/>
                        </a:lnTo>
                        <a:lnTo>
                          <a:pt x="0" y="16"/>
                        </a:lnTo>
                        <a:lnTo>
                          <a:pt x="0" y="16"/>
                        </a:lnTo>
                        <a:lnTo>
                          <a:pt x="8" y="0"/>
                        </a:lnTo>
                        <a:lnTo>
                          <a:pt x="8"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grpSp>
              <p:nvGrpSpPr>
                <p:cNvPr id="237" name="Group 236"/>
                <p:cNvGrpSpPr>
                  <a:grpSpLocks/>
                </p:cNvGrpSpPr>
                <p:nvPr/>
              </p:nvGrpSpPr>
              <p:grpSpPr bwMode="auto">
                <a:xfrm>
                  <a:off x="3471" y="1705"/>
                  <a:ext cx="73" cy="56"/>
                  <a:chOff x="3471" y="1705"/>
                  <a:chExt cx="73" cy="56"/>
                </a:xfrm>
              </p:grpSpPr>
              <p:sp>
                <p:nvSpPr>
                  <p:cNvPr id="238" name="Freeform 237"/>
                  <p:cNvSpPr>
                    <a:spLocks/>
                  </p:cNvSpPr>
                  <p:nvPr/>
                </p:nvSpPr>
                <p:spPr bwMode="auto">
                  <a:xfrm>
                    <a:off x="3471" y="1705"/>
                    <a:ext cx="73" cy="56"/>
                  </a:xfrm>
                  <a:custGeom>
                    <a:avLst/>
                    <a:gdLst>
                      <a:gd name="T0" fmla="*/ 73 w 73"/>
                      <a:gd name="T1" fmla="*/ 56 h 56"/>
                      <a:gd name="T2" fmla="*/ 0 w 73"/>
                      <a:gd name="T3" fmla="*/ 56 h 56"/>
                      <a:gd name="T4" fmla="*/ 18 w 73"/>
                      <a:gd name="T5" fmla="*/ 23 h 56"/>
                      <a:gd name="T6" fmla="*/ 41 w 73"/>
                      <a:gd name="T7" fmla="*/ 0 h 56"/>
                      <a:gd name="T8" fmla="*/ 73 w 73"/>
                      <a:gd name="T9" fmla="*/ 56 h 56"/>
                    </a:gdLst>
                    <a:ahLst/>
                    <a:cxnLst>
                      <a:cxn ang="0">
                        <a:pos x="T0" y="T1"/>
                      </a:cxn>
                      <a:cxn ang="0">
                        <a:pos x="T2" y="T3"/>
                      </a:cxn>
                      <a:cxn ang="0">
                        <a:pos x="T4" y="T5"/>
                      </a:cxn>
                      <a:cxn ang="0">
                        <a:pos x="T6" y="T7"/>
                      </a:cxn>
                      <a:cxn ang="0">
                        <a:pos x="T8" y="T9"/>
                      </a:cxn>
                    </a:cxnLst>
                    <a:rect l="0" t="0" r="r" b="b"/>
                    <a:pathLst>
                      <a:path w="73" h="56">
                        <a:moveTo>
                          <a:pt x="73" y="56"/>
                        </a:moveTo>
                        <a:lnTo>
                          <a:pt x="0" y="56"/>
                        </a:lnTo>
                        <a:lnTo>
                          <a:pt x="18" y="23"/>
                        </a:lnTo>
                        <a:lnTo>
                          <a:pt x="41" y="0"/>
                        </a:lnTo>
                        <a:lnTo>
                          <a:pt x="73" y="56"/>
                        </a:lnTo>
                        <a:close/>
                      </a:path>
                    </a:pathLst>
                  </a:custGeom>
                  <a:solidFill>
                    <a:srgbClr val="000000"/>
                  </a:solidFill>
                  <a:ln w="9525">
                    <a:solidFill>
                      <a:srgbClr val="1104FF"/>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39" name="Line 95"/>
                  <p:cNvSpPr>
                    <a:spLocks noChangeShapeType="1"/>
                  </p:cNvSpPr>
                  <p:nvPr/>
                </p:nvSpPr>
                <p:spPr bwMode="auto">
                  <a:xfrm flipH="1" flipV="1">
                    <a:off x="3489" y="1728"/>
                    <a:ext cx="23" cy="15"/>
                  </a:xfrm>
                  <a:prstGeom prst="line">
                    <a:avLst/>
                  </a:prstGeom>
                  <a:noFill/>
                  <a:ln w="12700">
                    <a:solidFill>
                      <a:srgbClr val="1104FF"/>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grpSp>
        </p:grpSp>
      </p:grpSp>
      <p:grpSp>
        <p:nvGrpSpPr>
          <p:cNvPr id="123" name="Group 122"/>
          <p:cNvGrpSpPr/>
          <p:nvPr/>
        </p:nvGrpSpPr>
        <p:grpSpPr>
          <a:xfrm>
            <a:off x="183593" y="1164735"/>
            <a:ext cx="3438048" cy="5319284"/>
            <a:chOff x="183593" y="1164735"/>
            <a:chExt cx="3438048" cy="5319284"/>
          </a:xfrm>
        </p:grpSpPr>
        <p:grpSp>
          <p:nvGrpSpPr>
            <p:cNvPr id="7" name="Group 13"/>
            <p:cNvGrpSpPr>
              <a:grpSpLocks/>
            </p:cNvGrpSpPr>
            <p:nvPr/>
          </p:nvGrpSpPr>
          <p:grpSpPr bwMode="auto">
            <a:xfrm>
              <a:off x="183593" y="1164735"/>
              <a:ext cx="3438048" cy="5319284"/>
              <a:chOff x="3062" y="719"/>
              <a:chExt cx="880" cy="1538"/>
            </a:xfrm>
          </p:grpSpPr>
          <p:sp>
            <p:nvSpPr>
              <p:cNvPr id="35" name="Rectangle 14"/>
              <p:cNvSpPr>
                <a:spLocks noChangeArrowheads="1"/>
              </p:cNvSpPr>
              <p:nvPr/>
            </p:nvSpPr>
            <p:spPr bwMode="auto">
              <a:xfrm>
                <a:off x="3306" y="752"/>
                <a:ext cx="200" cy="1280"/>
              </a:xfrm>
              <a:prstGeom prst="rect">
                <a:avLst/>
              </a:prstGeom>
              <a:pattFill prst="wdDnDiag">
                <a:fgClr>
                  <a:schemeClr val="accent2"/>
                </a:fgClr>
                <a:bgClr>
                  <a:srgbClr val="FFFFFF"/>
                </a:bgClr>
              </a:pattFill>
              <a:ln w="12700">
                <a:solidFill>
                  <a:srgbClr val="000000"/>
                </a:solidFill>
                <a:miter lim="800000"/>
                <a:headEnd/>
                <a:tailEnd/>
              </a:ln>
              <a:extLst/>
            </p:spPr>
            <p:txBody>
              <a:bodyPr wrap="none" anchor="ctr"/>
              <a:lstStyle/>
              <a:p>
                <a:endParaRPr lang="en-US"/>
              </a:p>
            </p:txBody>
          </p:sp>
          <p:sp>
            <p:nvSpPr>
              <p:cNvPr id="36" name="Rectangle 15" descr="Light upward diagonal"/>
              <p:cNvSpPr>
                <a:spLocks noChangeArrowheads="1"/>
              </p:cNvSpPr>
              <p:nvPr/>
            </p:nvSpPr>
            <p:spPr bwMode="auto">
              <a:xfrm>
                <a:off x="3127" y="752"/>
                <a:ext cx="180" cy="1280"/>
              </a:xfrm>
              <a:prstGeom prst="rect">
                <a:avLst/>
              </a:prstGeom>
              <a:pattFill prst="divot">
                <a:fgClr>
                  <a:schemeClr val="accent6">
                    <a:lumMod val="75000"/>
                  </a:schemeClr>
                </a:fgClr>
                <a:bgClr>
                  <a:srgbClr val="FFFFFF"/>
                </a:bgClr>
              </a:pattFill>
              <a:ln w="12700">
                <a:solidFill>
                  <a:srgbClr val="000000"/>
                </a:solidFill>
                <a:miter lim="800000"/>
                <a:headEnd/>
                <a:tailEnd/>
              </a:ln>
            </p:spPr>
            <p:txBody>
              <a:bodyPr wrap="none" anchor="ctr"/>
              <a:lstStyle/>
              <a:p>
                <a:endParaRPr lang="en-US"/>
              </a:p>
            </p:txBody>
          </p:sp>
          <p:sp>
            <p:nvSpPr>
              <p:cNvPr id="37" name="Freeform 60"/>
              <p:cNvSpPr>
                <a:spLocks/>
              </p:cNvSpPr>
              <p:nvPr/>
            </p:nvSpPr>
            <p:spPr bwMode="auto">
              <a:xfrm>
                <a:off x="3100" y="1807"/>
                <a:ext cx="432" cy="260"/>
              </a:xfrm>
              <a:custGeom>
                <a:avLst/>
                <a:gdLst>
                  <a:gd name="T0" fmla="*/ 0 w 432"/>
                  <a:gd name="T1" fmla="*/ 0 h 260"/>
                  <a:gd name="T2" fmla="*/ 28 w 432"/>
                  <a:gd name="T3" fmla="*/ 2 h 260"/>
                  <a:gd name="T4" fmla="*/ 48 w 432"/>
                  <a:gd name="T5" fmla="*/ 62 h 260"/>
                  <a:gd name="T6" fmla="*/ 70 w 432"/>
                  <a:gd name="T7" fmla="*/ 104 h 260"/>
                  <a:gd name="T8" fmla="*/ 84 w 432"/>
                  <a:gd name="T9" fmla="*/ 130 h 260"/>
                  <a:gd name="T10" fmla="*/ 104 w 432"/>
                  <a:gd name="T11" fmla="*/ 156 h 260"/>
                  <a:gd name="T12" fmla="*/ 130 w 432"/>
                  <a:gd name="T13" fmla="*/ 176 h 260"/>
                  <a:gd name="T14" fmla="*/ 150 w 432"/>
                  <a:gd name="T15" fmla="*/ 188 h 260"/>
                  <a:gd name="T16" fmla="*/ 176 w 432"/>
                  <a:gd name="T17" fmla="*/ 204 h 260"/>
                  <a:gd name="T18" fmla="*/ 196 w 432"/>
                  <a:gd name="T19" fmla="*/ 214 h 260"/>
                  <a:gd name="T20" fmla="*/ 212 w 432"/>
                  <a:gd name="T21" fmla="*/ 218 h 260"/>
                  <a:gd name="T22" fmla="*/ 238 w 432"/>
                  <a:gd name="T23" fmla="*/ 218 h 260"/>
                  <a:gd name="T24" fmla="*/ 284 w 432"/>
                  <a:gd name="T25" fmla="*/ 206 h 260"/>
                  <a:gd name="T26" fmla="*/ 302 w 432"/>
                  <a:gd name="T27" fmla="*/ 190 h 260"/>
                  <a:gd name="T28" fmla="*/ 324 w 432"/>
                  <a:gd name="T29" fmla="*/ 170 h 260"/>
                  <a:gd name="T30" fmla="*/ 356 w 432"/>
                  <a:gd name="T31" fmla="*/ 126 h 260"/>
                  <a:gd name="T32" fmla="*/ 372 w 432"/>
                  <a:gd name="T33" fmla="*/ 102 h 260"/>
                  <a:gd name="T34" fmla="*/ 386 w 432"/>
                  <a:gd name="T35" fmla="*/ 80 h 260"/>
                  <a:gd name="T36" fmla="*/ 398 w 432"/>
                  <a:gd name="T37" fmla="*/ 44 h 260"/>
                  <a:gd name="T38" fmla="*/ 406 w 432"/>
                  <a:gd name="T39" fmla="*/ 28 h 260"/>
                  <a:gd name="T40" fmla="*/ 432 w 432"/>
                  <a:gd name="T41" fmla="*/ 26 h 260"/>
                  <a:gd name="T42" fmla="*/ 432 w 432"/>
                  <a:gd name="T43" fmla="*/ 260 h 260"/>
                  <a:gd name="T44" fmla="*/ 2 w 432"/>
                  <a:gd name="T45" fmla="*/ 260 h 260"/>
                  <a:gd name="T46" fmla="*/ 0 w 432"/>
                  <a:gd name="T47" fmla="*/ 0 h 2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2"/>
                  <a:gd name="T73" fmla="*/ 0 h 260"/>
                  <a:gd name="T74" fmla="*/ 432 w 432"/>
                  <a:gd name="T75" fmla="*/ 260 h 2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2" h="260">
                    <a:moveTo>
                      <a:pt x="0" y="0"/>
                    </a:moveTo>
                    <a:lnTo>
                      <a:pt x="28" y="2"/>
                    </a:lnTo>
                    <a:lnTo>
                      <a:pt x="48" y="62"/>
                    </a:lnTo>
                    <a:lnTo>
                      <a:pt x="70" y="104"/>
                    </a:lnTo>
                    <a:lnTo>
                      <a:pt x="84" y="130"/>
                    </a:lnTo>
                    <a:lnTo>
                      <a:pt x="104" y="156"/>
                    </a:lnTo>
                    <a:lnTo>
                      <a:pt x="130" y="176"/>
                    </a:lnTo>
                    <a:lnTo>
                      <a:pt x="150" y="188"/>
                    </a:lnTo>
                    <a:lnTo>
                      <a:pt x="176" y="204"/>
                    </a:lnTo>
                    <a:lnTo>
                      <a:pt x="196" y="214"/>
                    </a:lnTo>
                    <a:lnTo>
                      <a:pt x="212" y="218"/>
                    </a:lnTo>
                    <a:lnTo>
                      <a:pt x="238" y="218"/>
                    </a:lnTo>
                    <a:lnTo>
                      <a:pt x="284" y="206"/>
                    </a:lnTo>
                    <a:lnTo>
                      <a:pt x="302" y="190"/>
                    </a:lnTo>
                    <a:lnTo>
                      <a:pt x="324" y="170"/>
                    </a:lnTo>
                    <a:lnTo>
                      <a:pt x="356" y="126"/>
                    </a:lnTo>
                    <a:lnTo>
                      <a:pt x="372" y="102"/>
                    </a:lnTo>
                    <a:lnTo>
                      <a:pt x="386" y="80"/>
                    </a:lnTo>
                    <a:lnTo>
                      <a:pt x="398" y="44"/>
                    </a:lnTo>
                    <a:lnTo>
                      <a:pt x="406" y="28"/>
                    </a:lnTo>
                    <a:lnTo>
                      <a:pt x="432" y="26"/>
                    </a:lnTo>
                    <a:lnTo>
                      <a:pt x="432" y="260"/>
                    </a:lnTo>
                    <a:lnTo>
                      <a:pt x="2" y="260"/>
                    </a:lnTo>
                    <a:lnTo>
                      <a:pt x="0" y="0"/>
                    </a:lnTo>
                    <a:close/>
                  </a:path>
                </a:pathLst>
              </a:custGeom>
              <a:solidFill>
                <a:srgbClr val="D2D2F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8" name="Freeform 61"/>
              <p:cNvSpPr>
                <a:spLocks/>
              </p:cNvSpPr>
              <p:nvPr/>
            </p:nvSpPr>
            <p:spPr bwMode="auto">
              <a:xfrm flipV="1">
                <a:off x="3102" y="719"/>
                <a:ext cx="432" cy="260"/>
              </a:xfrm>
              <a:custGeom>
                <a:avLst/>
                <a:gdLst>
                  <a:gd name="T0" fmla="*/ 0 w 432"/>
                  <a:gd name="T1" fmla="*/ 0 h 260"/>
                  <a:gd name="T2" fmla="*/ 28 w 432"/>
                  <a:gd name="T3" fmla="*/ 2 h 260"/>
                  <a:gd name="T4" fmla="*/ 48 w 432"/>
                  <a:gd name="T5" fmla="*/ 62 h 260"/>
                  <a:gd name="T6" fmla="*/ 70 w 432"/>
                  <a:gd name="T7" fmla="*/ 104 h 260"/>
                  <a:gd name="T8" fmla="*/ 84 w 432"/>
                  <a:gd name="T9" fmla="*/ 130 h 260"/>
                  <a:gd name="T10" fmla="*/ 104 w 432"/>
                  <a:gd name="T11" fmla="*/ 156 h 260"/>
                  <a:gd name="T12" fmla="*/ 130 w 432"/>
                  <a:gd name="T13" fmla="*/ 176 h 260"/>
                  <a:gd name="T14" fmla="*/ 150 w 432"/>
                  <a:gd name="T15" fmla="*/ 188 h 260"/>
                  <a:gd name="T16" fmla="*/ 176 w 432"/>
                  <a:gd name="T17" fmla="*/ 204 h 260"/>
                  <a:gd name="T18" fmla="*/ 196 w 432"/>
                  <a:gd name="T19" fmla="*/ 214 h 260"/>
                  <a:gd name="T20" fmla="*/ 212 w 432"/>
                  <a:gd name="T21" fmla="*/ 218 h 260"/>
                  <a:gd name="T22" fmla="*/ 238 w 432"/>
                  <a:gd name="T23" fmla="*/ 218 h 260"/>
                  <a:gd name="T24" fmla="*/ 284 w 432"/>
                  <a:gd name="T25" fmla="*/ 206 h 260"/>
                  <a:gd name="T26" fmla="*/ 302 w 432"/>
                  <a:gd name="T27" fmla="*/ 190 h 260"/>
                  <a:gd name="T28" fmla="*/ 324 w 432"/>
                  <a:gd name="T29" fmla="*/ 170 h 260"/>
                  <a:gd name="T30" fmla="*/ 356 w 432"/>
                  <a:gd name="T31" fmla="*/ 126 h 260"/>
                  <a:gd name="T32" fmla="*/ 372 w 432"/>
                  <a:gd name="T33" fmla="*/ 102 h 260"/>
                  <a:gd name="T34" fmla="*/ 386 w 432"/>
                  <a:gd name="T35" fmla="*/ 80 h 260"/>
                  <a:gd name="T36" fmla="*/ 398 w 432"/>
                  <a:gd name="T37" fmla="*/ 44 h 260"/>
                  <a:gd name="T38" fmla="*/ 406 w 432"/>
                  <a:gd name="T39" fmla="*/ 28 h 260"/>
                  <a:gd name="T40" fmla="*/ 432 w 432"/>
                  <a:gd name="T41" fmla="*/ 26 h 260"/>
                  <a:gd name="T42" fmla="*/ 432 w 432"/>
                  <a:gd name="T43" fmla="*/ 260 h 260"/>
                  <a:gd name="T44" fmla="*/ 2 w 432"/>
                  <a:gd name="T45" fmla="*/ 260 h 260"/>
                  <a:gd name="T46" fmla="*/ 0 w 432"/>
                  <a:gd name="T47" fmla="*/ 0 h 2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2"/>
                  <a:gd name="T73" fmla="*/ 0 h 260"/>
                  <a:gd name="T74" fmla="*/ 432 w 432"/>
                  <a:gd name="T75" fmla="*/ 260 h 2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2" h="260">
                    <a:moveTo>
                      <a:pt x="0" y="0"/>
                    </a:moveTo>
                    <a:lnTo>
                      <a:pt x="28" y="2"/>
                    </a:lnTo>
                    <a:lnTo>
                      <a:pt x="48" y="62"/>
                    </a:lnTo>
                    <a:lnTo>
                      <a:pt x="70" y="104"/>
                    </a:lnTo>
                    <a:lnTo>
                      <a:pt x="84" y="130"/>
                    </a:lnTo>
                    <a:lnTo>
                      <a:pt x="104" y="156"/>
                    </a:lnTo>
                    <a:lnTo>
                      <a:pt x="130" y="176"/>
                    </a:lnTo>
                    <a:lnTo>
                      <a:pt x="150" y="188"/>
                    </a:lnTo>
                    <a:lnTo>
                      <a:pt x="176" y="204"/>
                    </a:lnTo>
                    <a:lnTo>
                      <a:pt x="196" y="214"/>
                    </a:lnTo>
                    <a:lnTo>
                      <a:pt x="212" y="218"/>
                    </a:lnTo>
                    <a:lnTo>
                      <a:pt x="238" y="218"/>
                    </a:lnTo>
                    <a:lnTo>
                      <a:pt x="284" y="206"/>
                    </a:lnTo>
                    <a:lnTo>
                      <a:pt x="302" y="190"/>
                    </a:lnTo>
                    <a:lnTo>
                      <a:pt x="324" y="170"/>
                    </a:lnTo>
                    <a:lnTo>
                      <a:pt x="356" y="126"/>
                    </a:lnTo>
                    <a:lnTo>
                      <a:pt x="372" y="102"/>
                    </a:lnTo>
                    <a:lnTo>
                      <a:pt x="386" y="80"/>
                    </a:lnTo>
                    <a:lnTo>
                      <a:pt x="398" y="44"/>
                    </a:lnTo>
                    <a:lnTo>
                      <a:pt x="406" y="28"/>
                    </a:lnTo>
                    <a:lnTo>
                      <a:pt x="432" y="26"/>
                    </a:lnTo>
                    <a:lnTo>
                      <a:pt x="432" y="260"/>
                    </a:lnTo>
                    <a:lnTo>
                      <a:pt x="2" y="260"/>
                    </a:lnTo>
                    <a:lnTo>
                      <a:pt x="0" y="0"/>
                    </a:lnTo>
                    <a:close/>
                  </a:path>
                </a:pathLst>
              </a:custGeom>
              <a:solidFill>
                <a:srgbClr val="D2D2F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9" name="Oval 72"/>
              <p:cNvSpPr>
                <a:spLocks noChangeArrowheads="1"/>
              </p:cNvSpPr>
              <p:nvPr/>
            </p:nvSpPr>
            <p:spPr bwMode="auto">
              <a:xfrm>
                <a:off x="3870" y="2097"/>
                <a:ext cx="72" cy="16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40" name="Group 75"/>
              <p:cNvGrpSpPr>
                <a:grpSpLocks/>
              </p:cNvGrpSpPr>
              <p:nvPr/>
            </p:nvGrpSpPr>
            <p:grpSpPr bwMode="auto">
              <a:xfrm>
                <a:off x="3062" y="752"/>
                <a:ext cx="844" cy="1505"/>
                <a:chOff x="2944" y="967"/>
                <a:chExt cx="844" cy="1505"/>
              </a:xfrm>
            </p:grpSpPr>
            <p:sp>
              <p:nvSpPr>
                <p:cNvPr id="41" name="Oval 76"/>
                <p:cNvSpPr>
                  <a:spLocks noChangeArrowheads="1"/>
                </p:cNvSpPr>
                <p:nvPr/>
              </p:nvSpPr>
              <p:spPr bwMode="auto">
                <a:xfrm>
                  <a:off x="2944" y="967"/>
                  <a:ext cx="520" cy="126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2" name="Line 77"/>
                <p:cNvSpPr>
                  <a:spLocks noChangeShapeType="1"/>
                </p:cNvSpPr>
                <p:nvPr/>
              </p:nvSpPr>
              <p:spPr bwMode="auto">
                <a:xfrm>
                  <a:off x="3378" y="1118"/>
                  <a:ext cx="410" cy="11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 name="Line 78"/>
                <p:cNvSpPr>
                  <a:spLocks noChangeShapeType="1"/>
                </p:cNvSpPr>
                <p:nvPr/>
              </p:nvSpPr>
              <p:spPr bwMode="auto">
                <a:xfrm>
                  <a:off x="3200" y="2238"/>
                  <a:ext cx="582" cy="2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8" name="Group 7"/>
            <p:cNvGrpSpPr/>
            <p:nvPr/>
          </p:nvGrpSpPr>
          <p:grpSpPr>
            <a:xfrm>
              <a:off x="1146638" y="1340094"/>
              <a:ext cx="165100" cy="4303722"/>
              <a:chOff x="2090738" y="987416"/>
              <a:chExt cx="165100" cy="4303722"/>
            </a:xfrm>
            <a:solidFill>
              <a:srgbClr val="FFFF00"/>
            </a:solidFill>
          </p:grpSpPr>
          <p:grpSp>
            <p:nvGrpSpPr>
              <p:cNvPr id="9" name="Group 8"/>
              <p:cNvGrpSpPr/>
              <p:nvPr/>
            </p:nvGrpSpPr>
            <p:grpSpPr>
              <a:xfrm>
                <a:off x="2090738" y="1485900"/>
                <a:ext cx="165100" cy="3805238"/>
                <a:chOff x="2001838" y="1714500"/>
                <a:chExt cx="165100" cy="3805238"/>
              </a:xfrm>
              <a:grpFill/>
            </p:grpSpPr>
            <p:sp>
              <p:nvSpPr>
                <p:cNvPr id="13" name="Oval 28"/>
                <p:cNvSpPr>
                  <a:spLocks noChangeArrowheads="1"/>
                </p:cNvSpPr>
                <p:nvPr/>
              </p:nvSpPr>
              <p:spPr bwMode="auto">
                <a:xfrm>
                  <a:off x="2001838" y="4648200"/>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latin typeface="Times New Roman" charset="0"/>
                      <a:cs typeface="DejaVu Sans Condensed" charset="0"/>
                    </a:rPr>
                    <a:t>-</a:t>
                  </a:r>
                </a:p>
              </p:txBody>
            </p:sp>
            <p:grpSp>
              <p:nvGrpSpPr>
                <p:cNvPr id="14" name="Group 13"/>
                <p:cNvGrpSpPr/>
                <p:nvPr/>
              </p:nvGrpSpPr>
              <p:grpSpPr>
                <a:xfrm>
                  <a:off x="2001838" y="1714500"/>
                  <a:ext cx="165100" cy="3805238"/>
                  <a:chOff x="2001838" y="1714500"/>
                  <a:chExt cx="165100" cy="3805238"/>
                </a:xfrm>
                <a:grpFill/>
              </p:grpSpPr>
              <p:sp>
                <p:nvSpPr>
                  <p:cNvPr id="15" name="Oval 22"/>
                  <p:cNvSpPr>
                    <a:spLocks noChangeArrowheads="1"/>
                  </p:cNvSpPr>
                  <p:nvPr/>
                </p:nvSpPr>
                <p:spPr bwMode="auto">
                  <a:xfrm>
                    <a:off x="2001838" y="3552825"/>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latin typeface="Times New Roman" charset="0"/>
                        <a:cs typeface="DejaVu Sans Condensed" charset="0"/>
                      </a:rPr>
                      <a:t>-</a:t>
                    </a:r>
                  </a:p>
                </p:txBody>
              </p:sp>
              <p:sp>
                <p:nvSpPr>
                  <p:cNvPr id="16" name="Oval 23"/>
                  <p:cNvSpPr>
                    <a:spLocks noChangeArrowheads="1"/>
                  </p:cNvSpPr>
                  <p:nvPr/>
                </p:nvSpPr>
                <p:spPr bwMode="auto">
                  <a:xfrm>
                    <a:off x="2001838" y="3733800"/>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7" name="Oval 24"/>
                  <p:cNvSpPr>
                    <a:spLocks noChangeArrowheads="1"/>
                  </p:cNvSpPr>
                  <p:nvPr/>
                </p:nvSpPr>
                <p:spPr bwMode="auto">
                  <a:xfrm>
                    <a:off x="2001838" y="3916363"/>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8" name="Oval 25"/>
                  <p:cNvSpPr>
                    <a:spLocks noChangeArrowheads="1"/>
                  </p:cNvSpPr>
                  <p:nvPr/>
                </p:nvSpPr>
                <p:spPr bwMode="auto">
                  <a:xfrm>
                    <a:off x="2001838" y="4098925"/>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latin typeface="Times New Roman" charset="0"/>
                        <a:cs typeface="DejaVu Sans Condensed" charset="0"/>
                      </a:rPr>
                      <a:t>-</a:t>
                    </a:r>
                  </a:p>
                </p:txBody>
              </p:sp>
              <p:sp>
                <p:nvSpPr>
                  <p:cNvPr id="19" name="Oval 26"/>
                  <p:cNvSpPr>
                    <a:spLocks noChangeArrowheads="1"/>
                  </p:cNvSpPr>
                  <p:nvPr/>
                </p:nvSpPr>
                <p:spPr bwMode="auto">
                  <a:xfrm>
                    <a:off x="2001838" y="4281488"/>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0" name="Oval 27"/>
                  <p:cNvSpPr>
                    <a:spLocks noChangeArrowheads="1"/>
                  </p:cNvSpPr>
                  <p:nvPr/>
                </p:nvSpPr>
                <p:spPr bwMode="auto">
                  <a:xfrm>
                    <a:off x="2001838" y="4467225"/>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1" name="Oval 29"/>
                  <p:cNvSpPr>
                    <a:spLocks noChangeArrowheads="1"/>
                  </p:cNvSpPr>
                  <p:nvPr/>
                </p:nvSpPr>
                <p:spPr bwMode="auto">
                  <a:xfrm>
                    <a:off x="2001838" y="4830763"/>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latin typeface="Times New Roman" charset="0"/>
                        <a:cs typeface="DejaVu Sans Condensed" charset="0"/>
                      </a:rPr>
                      <a:t>-</a:t>
                    </a:r>
                  </a:p>
                </p:txBody>
              </p:sp>
              <p:sp>
                <p:nvSpPr>
                  <p:cNvPr id="22" name="Oval 30"/>
                  <p:cNvSpPr>
                    <a:spLocks noChangeArrowheads="1"/>
                  </p:cNvSpPr>
                  <p:nvPr/>
                </p:nvSpPr>
                <p:spPr bwMode="auto">
                  <a:xfrm>
                    <a:off x="2001838" y="5013325"/>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3" name="Oval 31"/>
                  <p:cNvSpPr>
                    <a:spLocks noChangeArrowheads="1"/>
                  </p:cNvSpPr>
                  <p:nvPr/>
                </p:nvSpPr>
                <p:spPr bwMode="auto">
                  <a:xfrm>
                    <a:off x="2001838" y="5195888"/>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4" name="Oval 32"/>
                  <p:cNvSpPr>
                    <a:spLocks noChangeArrowheads="1"/>
                  </p:cNvSpPr>
                  <p:nvPr/>
                </p:nvSpPr>
                <p:spPr bwMode="auto">
                  <a:xfrm>
                    <a:off x="2001838" y="5381625"/>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latin typeface="Times New Roman" charset="0"/>
                        <a:cs typeface="DejaVu Sans Condensed" charset="0"/>
                      </a:rPr>
                      <a:t>-</a:t>
                    </a:r>
                  </a:p>
                </p:txBody>
              </p:sp>
              <p:sp>
                <p:nvSpPr>
                  <p:cNvPr id="25" name="Oval 23"/>
                  <p:cNvSpPr>
                    <a:spLocks noChangeArrowheads="1"/>
                  </p:cNvSpPr>
                  <p:nvPr/>
                </p:nvSpPr>
                <p:spPr bwMode="auto">
                  <a:xfrm>
                    <a:off x="2014538" y="1714500"/>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latin typeface="Times New Roman" charset="0"/>
                        <a:cs typeface="DejaVu Sans Condensed" charset="0"/>
                      </a:rPr>
                      <a:t>-</a:t>
                    </a:r>
                  </a:p>
                </p:txBody>
              </p:sp>
              <p:sp>
                <p:nvSpPr>
                  <p:cNvPr id="26" name="Oval 24"/>
                  <p:cNvSpPr>
                    <a:spLocks noChangeArrowheads="1"/>
                  </p:cNvSpPr>
                  <p:nvPr/>
                </p:nvSpPr>
                <p:spPr bwMode="auto">
                  <a:xfrm>
                    <a:off x="2014538" y="1897063"/>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latin typeface="Times New Roman" charset="0"/>
                        <a:cs typeface="DejaVu Sans Condensed" charset="0"/>
                      </a:rPr>
                      <a:t>-</a:t>
                    </a:r>
                  </a:p>
                </p:txBody>
              </p:sp>
              <p:sp>
                <p:nvSpPr>
                  <p:cNvPr id="27" name="Oval 25"/>
                  <p:cNvSpPr>
                    <a:spLocks noChangeArrowheads="1"/>
                  </p:cNvSpPr>
                  <p:nvPr/>
                </p:nvSpPr>
                <p:spPr bwMode="auto">
                  <a:xfrm>
                    <a:off x="2014538" y="2079625"/>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8" name="Oval 26"/>
                  <p:cNvSpPr>
                    <a:spLocks noChangeArrowheads="1"/>
                  </p:cNvSpPr>
                  <p:nvPr/>
                </p:nvSpPr>
                <p:spPr bwMode="auto">
                  <a:xfrm>
                    <a:off x="2014538" y="2262188"/>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latin typeface="Times New Roman" charset="0"/>
                        <a:cs typeface="DejaVu Sans Condensed" charset="0"/>
                      </a:rPr>
                      <a:t>-</a:t>
                    </a:r>
                  </a:p>
                </p:txBody>
              </p:sp>
              <p:sp>
                <p:nvSpPr>
                  <p:cNvPr id="29" name="Oval 27"/>
                  <p:cNvSpPr>
                    <a:spLocks noChangeArrowheads="1"/>
                  </p:cNvSpPr>
                  <p:nvPr/>
                </p:nvSpPr>
                <p:spPr bwMode="auto">
                  <a:xfrm>
                    <a:off x="2014538" y="2447925"/>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30" name="Oval 28"/>
                  <p:cNvSpPr>
                    <a:spLocks noChangeArrowheads="1"/>
                  </p:cNvSpPr>
                  <p:nvPr/>
                </p:nvSpPr>
                <p:spPr bwMode="auto">
                  <a:xfrm>
                    <a:off x="2014538" y="2628900"/>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31" name="Oval 29"/>
                  <p:cNvSpPr>
                    <a:spLocks noChangeArrowheads="1"/>
                  </p:cNvSpPr>
                  <p:nvPr/>
                </p:nvSpPr>
                <p:spPr bwMode="auto">
                  <a:xfrm>
                    <a:off x="2014538" y="2811463"/>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32" name="Oval 30"/>
                  <p:cNvSpPr>
                    <a:spLocks noChangeArrowheads="1"/>
                  </p:cNvSpPr>
                  <p:nvPr/>
                </p:nvSpPr>
                <p:spPr bwMode="auto">
                  <a:xfrm>
                    <a:off x="2014538" y="2994025"/>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33" name="Oval 31"/>
                  <p:cNvSpPr>
                    <a:spLocks noChangeArrowheads="1"/>
                  </p:cNvSpPr>
                  <p:nvPr/>
                </p:nvSpPr>
                <p:spPr bwMode="auto">
                  <a:xfrm>
                    <a:off x="2014538" y="3176588"/>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34" name="Oval 32"/>
                  <p:cNvSpPr>
                    <a:spLocks noChangeArrowheads="1"/>
                  </p:cNvSpPr>
                  <p:nvPr/>
                </p:nvSpPr>
                <p:spPr bwMode="auto">
                  <a:xfrm>
                    <a:off x="2014538" y="3362325"/>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grpSp>
          </p:grpSp>
          <p:sp>
            <p:nvSpPr>
              <p:cNvPr id="10" name="Oval 27"/>
              <p:cNvSpPr>
                <a:spLocks noChangeArrowheads="1"/>
              </p:cNvSpPr>
              <p:nvPr/>
            </p:nvSpPr>
            <p:spPr bwMode="auto">
              <a:xfrm>
                <a:off x="2100738" y="1317616"/>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1" name="Oval 27"/>
              <p:cNvSpPr>
                <a:spLocks noChangeArrowheads="1"/>
              </p:cNvSpPr>
              <p:nvPr/>
            </p:nvSpPr>
            <p:spPr bwMode="auto">
              <a:xfrm>
                <a:off x="2098138" y="1150016"/>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2" name="Oval 27"/>
              <p:cNvSpPr>
                <a:spLocks noChangeArrowheads="1"/>
              </p:cNvSpPr>
              <p:nvPr/>
            </p:nvSpPr>
            <p:spPr bwMode="auto">
              <a:xfrm>
                <a:off x="2095538" y="987416"/>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grpSp>
      </p:grpSp>
      <p:grpSp>
        <p:nvGrpSpPr>
          <p:cNvPr id="119" name="Group 118"/>
          <p:cNvGrpSpPr>
            <a:grpSpLocks noChangeAspect="1"/>
          </p:cNvGrpSpPr>
          <p:nvPr/>
        </p:nvGrpSpPr>
        <p:grpSpPr>
          <a:xfrm>
            <a:off x="3208741" y="145824"/>
            <a:ext cx="3657600" cy="3531079"/>
            <a:chOff x="3027821" y="116193"/>
            <a:chExt cx="4038600" cy="3898900"/>
          </a:xfrm>
        </p:grpSpPr>
        <p:sp>
          <p:nvSpPr>
            <p:cNvPr id="120" name="Oval Callout 119"/>
            <p:cNvSpPr/>
            <p:nvPr/>
          </p:nvSpPr>
          <p:spPr bwMode="auto">
            <a:xfrm rot="1080000">
              <a:off x="3027821" y="116193"/>
              <a:ext cx="4038600" cy="3898900"/>
            </a:xfrm>
            <a:prstGeom prst="wedgeEllipseCallout">
              <a:avLst/>
            </a:prstGeom>
            <a:solidFill>
              <a:srgbClr val="F4F2D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imes" pitchFamily="-97" charset="0"/>
              </a:endParaRPr>
            </a:p>
          </p:txBody>
        </p:sp>
        <p:graphicFrame>
          <p:nvGraphicFramePr>
            <p:cNvPr id="121" name="Object 2"/>
            <p:cNvGraphicFramePr>
              <a:graphicFrameLocks noChangeAspect="1"/>
            </p:cNvGraphicFramePr>
            <p:nvPr>
              <p:extLst>
                <p:ext uri="{D42A27DB-BD31-4B8C-83A1-F6EECF244321}">
                  <p14:modId xmlns:p14="http://schemas.microsoft.com/office/powerpoint/2010/main" val="4217335056"/>
                </p:ext>
              </p:extLst>
            </p:nvPr>
          </p:nvGraphicFramePr>
          <p:xfrm>
            <a:off x="3404933" y="691079"/>
            <a:ext cx="3232150" cy="2663403"/>
          </p:xfrm>
          <a:graphic>
            <a:graphicData uri="http://schemas.openxmlformats.org/presentationml/2006/ole">
              <mc:AlternateContent xmlns:mc="http://schemas.openxmlformats.org/markup-compatibility/2006">
                <mc:Choice xmlns:v="urn:schemas-microsoft-com:vml" Requires="v">
                  <p:oleObj spid="_x0000_s90145" name="Document" r:id="rId5" imgW="2959100" imgH="2438400" progId="Word.Document.8">
                    <p:embed/>
                  </p:oleObj>
                </mc:Choice>
                <mc:Fallback>
                  <p:oleObj name="Document" r:id="rId5" imgW="2959100" imgH="24384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4933" y="691079"/>
                          <a:ext cx="3232150" cy="2663403"/>
                        </a:xfrm>
                        <a:prstGeom prst="rect">
                          <a:avLst/>
                        </a:prstGeom>
                        <a:noFill/>
                        <a:ln>
                          <a:noFill/>
                        </a:ln>
                        <a:effectLst/>
                        <a:extLst/>
                      </p:spPr>
                    </p:pic>
                  </p:oleObj>
                </mc:Fallback>
              </mc:AlternateContent>
            </a:graphicData>
          </a:graphic>
        </p:graphicFrame>
      </p:grpSp>
    </p:spTree>
    <p:extLst>
      <p:ext uri="{BB962C8B-B14F-4D97-AF65-F5344CB8AC3E}">
        <p14:creationId xmlns:p14="http://schemas.microsoft.com/office/powerpoint/2010/main" val="3155984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1746" name="Rounded Rectangle 1"/>
          <p:cNvSpPr>
            <a:spLocks noChangeArrowheads="1"/>
          </p:cNvSpPr>
          <p:nvPr/>
        </p:nvSpPr>
        <p:spPr bwMode="auto">
          <a:xfrm>
            <a:off x="1739900" y="1574800"/>
            <a:ext cx="5638800" cy="3530600"/>
          </a:xfrm>
          <a:prstGeom prst="roundRect">
            <a:avLst>
              <a:gd name="adj" fmla="val 16667"/>
            </a:avLst>
          </a:prstGeom>
          <a:solidFill>
            <a:srgbClr val="FFFFFF"/>
          </a:solidFill>
          <a:ln w="9525">
            <a:solidFill>
              <a:srgbClr val="FFFFFF"/>
            </a:solidFill>
            <a:round/>
            <a:headEnd/>
            <a:tailEnd/>
          </a:ln>
        </p:spPr>
        <p:txBody>
          <a:bodyPr/>
          <a:lstStyle/>
          <a:p>
            <a:endParaRPr lang="en-US"/>
          </a:p>
        </p:txBody>
      </p:sp>
      <p:pic>
        <p:nvPicPr>
          <p:cNvPr id="31747" name="Picture 4"/>
          <p:cNvPicPr>
            <a:picLocks noChangeAspect="1"/>
          </p:cNvPicPr>
          <p:nvPr/>
        </p:nvPicPr>
        <p:blipFill>
          <a:blip r:embed="rId2">
            <a:extLst>
              <a:ext uri="{28A0092B-C50C-407E-A947-70E740481C1C}">
                <a14:useLocalDpi xmlns:a14="http://schemas.microsoft.com/office/drawing/2010/main" val="0"/>
              </a:ext>
            </a:extLst>
          </a:blip>
          <a:srcRect l="7693" t="30492" r="5112" b="28777"/>
          <a:stretch>
            <a:fillRect/>
          </a:stretch>
        </p:blipFill>
        <p:spPr bwMode="auto">
          <a:xfrm>
            <a:off x="1739900" y="1711325"/>
            <a:ext cx="5486400"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5"/>
          <p:cNvSpPr txBox="1">
            <a:spLocks noChangeArrowheads="1"/>
          </p:cNvSpPr>
          <p:nvPr/>
        </p:nvSpPr>
        <p:spPr bwMode="auto">
          <a:xfrm>
            <a:off x="884303" y="368300"/>
            <a:ext cx="7479131"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charset="0"/>
                <a:ea typeface="ＭＳ Ｐゴシック" charset="0"/>
                <a:cs typeface="ＭＳ Ｐゴシック" charset="0"/>
              </a:defRPr>
            </a:lvl1pPr>
            <a:lvl2pPr marL="742950" indent="-285750">
              <a:defRPr sz="1600">
                <a:solidFill>
                  <a:schemeClr val="tx1"/>
                </a:solidFill>
                <a:latin typeface="Times" charset="0"/>
                <a:ea typeface="ＭＳ Ｐゴシック" charset="0"/>
              </a:defRPr>
            </a:lvl2pPr>
            <a:lvl3pPr marL="1143000" indent="-228600">
              <a:defRPr sz="1600">
                <a:solidFill>
                  <a:schemeClr val="tx1"/>
                </a:solidFill>
                <a:latin typeface="Times" charset="0"/>
                <a:ea typeface="ＭＳ Ｐゴシック" charset="0"/>
              </a:defRPr>
            </a:lvl3pPr>
            <a:lvl4pPr marL="1600200" indent="-228600">
              <a:defRPr sz="1600">
                <a:solidFill>
                  <a:schemeClr val="tx1"/>
                </a:solidFill>
                <a:latin typeface="Times" charset="0"/>
                <a:ea typeface="ＭＳ Ｐゴシック" charset="0"/>
              </a:defRPr>
            </a:lvl4pPr>
            <a:lvl5pPr marL="2057400" indent="-228600">
              <a:defRPr sz="1600">
                <a:solidFill>
                  <a:schemeClr val="tx1"/>
                </a:solidFill>
                <a:latin typeface="Times" charset="0"/>
                <a:ea typeface="ＭＳ Ｐゴシック" charset="0"/>
              </a:defRPr>
            </a:lvl5pPr>
            <a:lvl6pPr marL="2514600" indent="-228600" eaLnBrk="0" fontAlgn="base" hangingPunct="0">
              <a:spcBef>
                <a:spcPct val="0"/>
              </a:spcBef>
              <a:spcAft>
                <a:spcPct val="0"/>
              </a:spcAft>
              <a:defRPr sz="1600">
                <a:solidFill>
                  <a:schemeClr val="tx1"/>
                </a:solidFill>
                <a:latin typeface="Times" charset="0"/>
                <a:ea typeface="ＭＳ Ｐゴシック" charset="0"/>
              </a:defRPr>
            </a:lvl6pPr>
            <a:lvl7pPr marL="2971800" indent="-228600" eaLnBrk="0" fontAlgn="base" hangingPunct="0">
              <a:spcBef>
                <a:spcPct val="0"/>
              </a:spcBef>
              <a:spcAft>
                <a:spcPct val="0"/>
              </a:spcAft>
              <a:defRPr sz="1600">
                <a:solidFill>
                  <a:schemeClr val="tx1"/>
                </a:solidFill>
                <a:latin typeface="Times" charset="0"/>
                <a:ea typeface="ＭＳ Ｐゴシック" charset="0"/>
              </a:defRPr>
            </a:lvl7pPr>
            <a:lvl8pPr marL="3429000" indent="-228600" eaLnBrk="0" fontAlgn="base" hangingPunct="0">
              <a:spcBef>
                <a:spcPct val="0"/>
              </a:spcBef>
              <a:spcAft>
                <a:spcPct val="0"/>
              </a:spcAft>
              <a:defRPr sz="1600">
                <a:solidFill>
                  <a:schemeClr val="tx1"/>
                </a:solidFill>
                <a:latin typeface="Times" charset="0"/>
                <a:ea typeface="ＭＳ Ｐゴシック" charset="0"/>
              </a:defRPr>
            </a:lvl8pPr>
            <a:lvl9pPr marL="3886200" indent="-228600" eaLnBrk="0" fontAlgn="base" hangingPunct="0">
              <a:spcBef>
                <a:spcPct val="0"/>
              </a:spcBef>
              <a:spcAft>
                <a:spcPct val="0"/>
              </a:spcAft>
              <a:defRPr sz="1600">
                <a:solidFill>
                  <a:schemeClr val="tx1"/>
                </a:solidFill>
                <a:latin typeface="Times" charset="0"/>
                <a:ea typeface="ＭＳ Ｐゴシック" charset="0"/>
              </a:defRPr>
            </a:lvl9pPr>
          </a:lstStyle>
          <a:p>
            <a:r>
              <a:rPr lang="en-US" sz="3200" b="1" dirty="0">
                <a:solidFill>
                  <a:srgbClr val="FFFF00"/>
                </a:solidFill>
              </a:rPr>
              <a:t>QE &gt; 80% with ALD Multilayer Coatings</a:t>
            </a:r>
          </a:p>
        </p:txBody>
      </p:sp>
      <p:sp>
        <p:nvSpPr>
          <p:cNvPr id="31749" name="Rectangle 7"/>
          <p:cNvSpPr>
            <a:spLocks noChangeArrowheads="1"/>
          </p:cNvSpPr>
          <p:nvPr/>
        </p:nvSpPr>
        <p:spPr bwMode="auto">
          <a:xfrm>
            <a:off x="0" y="6273801"/>
            <a:ext cx="85217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i="1"/>
              <a:t>Ref: Erika T. Hamden, et al, </a:t>
            </a:r>
            <a:r>
              <a:rPr lang="en-US"/>
              <a:t>Paper 8453-8 of Conference 8453</a:t>
            </a:r>
          </a:p>
          <a:p>
            <a:endParaRPr lang="en-US"/>
          </a:p>
        </p:txBody>
      </p:sp>
      <p:sp>
        <p:nvSpPr>
          <p:cNvPr id="31751" name="TextBox 1"/>
          <p:cNvSpPr txBox="1">
            <a:spLocks noChangeArrowheads="1"/>
          </p:cNvSpPr>
          <p:nvPr/>
        </p:nvSpPr>
        <p:spPr bwMode="auto">
          <a:xfrm>
            <a:off x="5595939" y="5740402"/>
            <a:ext cx="34464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charset="0"/>
                <a:ea typeface="ＭＳ Ｐゴシック" charset="0"/>
                <a:cs typeface="ＭＳ Ｐゴシック" charset="0"/>
              </a:defRPr>
            </a:lvl1pPr>
            <a:lvl2pPr marL="742950" indent="-285750">
              <a:defRPr sz="1600">
                <a:solidFill>
                  <a:schemeClr val="tx1"/>
                </a:solidFill>
                <a:latin typeface="Times" charset="0"/>
                <a:ea typeface="ＭＳ Ｐゴシック" charset="0"/>
              </a:defRPr>
            </a:lvl2pPr>
            <a:lvl3pPr marL="1143000" indent="-228600">
              <a:defRPr sz="1600">
                <a:solidFill>
                  <a:schemeClr val="tx1"/>
                </a:solidFill>
                <a:latin typeface="Times" charset="0"/>
                <a:ea typeface="ＭＳ Ｐゴシック" charset="0"/>
              </a:defRPr>
            </a:lvl3pPr>
            <a:lvl4pPr marL="1600200" indent="-228600">
              <a:defRPr sz="1600">
                <a:solidFill>
                  <a:schemeClr val="tx1"/>
                </a:solidFill>
                <a:latin typeface="Times" charset="0"/>
                <a:ea typeface="ＭＳ Ｐゴシック" charset="0"/>
              </a:defRPr>
            </a:lvl4pPr>
            <a:lvl5pPr marL="2057400" indent="-228600">
              <a:defRPr sz="1600">
                <a:solidFill>
                  <a:schemeClr val="tx1"/>
                </a:solidFill>
                <a:latin typeface="Times" charset="0"/>
                <a:ea typeface="ＭＳ Ｐゴシック" charset="0"/>
              </a:defRPr>
            </a:lvl5pPr>
            <a:lvl6pPr marL="2514600" indent="-228600" eaLnBrk="0" fontAlgn="base" hangingPunct="0">
              <a:spcBef>
                <a:spcPct val="0"/>
              </a:spcBef>
              <a:spcAft>
                <a:spcPct val="0"/>
              </a:spcAft>
              <a:defRPr sz="1600">
                <a:solidFill>
                  <a:schemeClr val="tx1"/>
                </a:solidFill>
                <a:latin typeface="Times" charset="0"/>
                <a:ea typeface="ＭＳ Ｐゴシック" charset="0"/>
              </a:defRPr>
            </a:lvl6pPr>
            <a:lvl7pPr marL="2971800" indent="-228600" eaLnBrk="0" fontAlgn="base" hangingPunct="0">
              <a:spcBef>
                <a:spcPct val="0"/>
              </a:spcBef>
              <a:spcAft>
                <a:spcPct val="0"/>
              </a:spcAft>
              <a:defRPr sz="1600">
                <a:solidFill>
                  <a:schemeClr val="tx1"/>
                </a:solidFill>
                <a:latin typeface="Times" charset="0"/>
                <a:ea typeface="ＭＳ Ｐゴシック" charset="0"/>
              </a:defRPr>
            </a:lvl7pPr>
            <a:lvl8pPr marL="3429000" indent="-228600" eaLnBrk="0" fontAlgn="base" hangingPunct="0">
              <a:spcBef>
                <a:spcPct val="0"/>
              </a:spcBef>
              <a:spcAft>
                <a:spcPct val="0"/>
              </a:spcAft>
              <a:defRPr sz="1600">
                <a:solidFill>
                  <a:schemeClr val="tx1"/>
                </a:solidFill>
                <a:latin typeface="Times" charset="0"/>
                <a:ea typeface="ＭＳ Ｐゴシック" charset="0"/>
              </a:defRPr>
            </a:lvl8pPr>
            <a:lvl9pPr marL="3886200" indent="-228600" eaLnBrk="0" fontAlgn="base" hangingPunct="0">
              <a:spcBef>
                <a:spcPct val="0"/>
              </a:spcBef>
              <a:spcAft>
                <a:spcPct val="0"/>
              </a:spcAft>
              <a:defRPr sz="1600">
                <a:solidFill>
                  <a:schemeClr val="tx1"/>
                </a:solidFill>
                <a:latin typeface="Times" charset="0"/>
                <a:ea typeface="ＭＳ Ｐゴシック" charset="0"/>
              </a:defRPr>
            </a:lvl9pPr>
          </a:lstStyle>
          <a:p>
            <a:r>
              <a:rPr lang="en-US" sz="1800"/>
              <a:t>1 Megapixel prototype with Cassini CCD</a:t>
            </a:r>
          </a:p>
        </p:txBody>
      </p:sp>
      <p:sp>
        <p:nvSpPr>
          <p:cNvPr id="31752" name="TextBox 8"/>
          <p:cNvSpPr txBox="1">
            <a:spLocks noChangeArrowheads="1"/>
          </p:cNvSpPr>
          <p:nvPr/>
        </p:nvSpPr>
        <p:spPr bwMode="auto">
          <a:xfrm>
            <a:off x="96184" y="6224588"/>
            <a:ext cx="91205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charset="0"/>
                <a:ea typeface="ＭＳ Ｐゴシック" charset="0"/>
                <a:cs typeface="ＭＳ Ｐゴシック" charset="0"/>
              </a:defRPr>
            </a:lvl1pPr>
            <a:lvl2pPr marL="742950" indent="-285750">
              <a:defRPr sz="1600">
                <a:solidFill>
                  <a:schemeClr val="tx1"/>
                </a:solidFill>
                <a:latin typeface="Times" charset="0"/>
                <a:ea typeface="ＭＳ Ｐゴシック" charset="0"/>
              </a:defRPr>
            </a:lvl2pPr>
            <a:lvl3pPr marL="1143000" indent="-228600">
              <a:defRPr sz="1600">
                <a:solidFill>
                  <a:schemeClr val="tx1"/>
                </a:solidFill>
                <a:latin typeface="Times" charset="0"/>
                <a:ea typeface="ＭＳ Ｐゴシック" charset="0"/>
              </a:defRPr>
            </a:lvl3pPr>
            <a:lvl4pPr marL="1600200" indent="-228600">
              <a:defRPr sz="1600">
                <a:solidFill>
                  <a:schemeClr val="tx1"/>
                </a:solidFill>
                <a:latin typeface="Times" charset="0"/>
                <a:ea typeface="ＭＳ Ｐゴシック" charset="0"/>
              </a:defRPr>
            </a:lvl4pPr>
            <a:lvl5pPr marL="2057400" indent="-228600">
              <a:defRPr sz="1600">
                <a:solidFill>
                  <a:schemeClr val="tx1"/>
                </a:solidFill>
                <a:latin typeface="Times" charset="0"/>
                <a:ea typeface="ＭＳ Ｐゴシック" charset="0"/>
              </a:defRPr>
            </a:lvl5pPr>
            <a:lvl6pPr marL="2514600" indent="-228600" eaLnBrk="0" fontAlgn="base" hangingPunct="0">
              <a:spcBef>
                <a:spcPct val="0"/>
              </a:spcBef>
              <a:spcAft>
                <a:spcPct val="0"/>
              </a:spcAft>
              <a:defRPr sz="1600">
                <a:solidFill>
                  <a:schemeClr val="tx1"/>
                </a:solidFill>
                <a:latin typeface="Times" charset="0"/>
                <a:ea typeface="ＭＳ Ｐゴシック" charset="0"/>
              </a:defRPr>
            </a:lvl6pPr>
            <a:lvl7pPr marL="2971800" indent="-228600" eaLnBrk="0" fontAlgn="base" hangingPunct="0">
              <a:spcBef>
                <a:spcPct val="0"/>
              </a:spcBef>
              <a:spcAft>
                <a:spcPct val="0"/>
              </a:spcAft>
              <a:defRPr sz="1600">
                <a:solidFill>
                  <a:schemeClr val="tx1"/>
                </a:solidFill>
                <a:latin typeface="Times" charset="0"/>
                <a:ea typeface="ＭＳ Ｐゴシック" charset="0"/>
              </a:defRPr>
            </a:lvl7pPr>
            <a:lvl8pPr marL="3429000" indent="-228600" eaLnBrk="0" fontAlgn="base" hangingPunct="0">
              <a:spcBef>
                <a:spcPct val="0"/>
              </a:spcBef>
              <a:spcAft>
                <a:spcPct val="0"/>
              </a:spcAft>
              <a:defRPr sz="1600">
                <a:solidFill>
                  <a:schemeClr val="tx1"/>
                </a:solidFill>
                <a:latin typeface="Times" charset="0"/>
                <a:ea typeface="ＭＳ Ｐゴシック" charset="0"/>
              </a:defRPr>
            </a:lvl8pPr>
            <a:lvl9pPr marL="3886200" indent="-228600" eaLnBrk="0" fontAlgn="base" hangingPunct="0">
              <a:spcBef>
                <a:spcPct val="0"/>
              </a:spcBef>
              <a:spcAft>
                <a:spcPct val="0"/>
              </a:spcAft>
              <a:defRPr sz="1600">
                <a:solidFill>
                  <a:schemeClr val="tx1"/>
                </a:solidFill>
                <a:latin typeface="Times" charset="0"/>
                <a:ea typeface="ＭＳ Ｐゴシック" charset="0"/>
              </a:defRPr>
            </a:lvl9pPr>
          </a:lstStyle>
          <a:p>
            <a:r>
              <a:rPr lang="en-US" sz="2000" i="1" dirty="0" smtClean="0">
                <a:solidFill>
                  <a:schemeClr val="bg1"/>
                </a:solidFill>
              </a:rPr>
              <a:t>Hamden </a:t>
            </a:r>
            <a:r>
              <a:rPr lang="en-US" sz="2000" i="1" dirty="0">
                <a:solidFill>
                  <a:schemeClr val="bg1"/>
                </a:solidFill>
              </a:rPr>
              <a:t>et al., </a:t>
            </a:r>
            <a:r>
              <a:rPr lang="en-US" sz="2000" i="1" dirty="0" smtClean="0">
                <a:solidFill>
                  <a:schemeClr val="bg1"/>
                </a:solidFill>
              </a:rPr>
              <a:t>SPIE, Astronomical Instrument and Telescopes, Amsterdam, July  </a:t>
            </a:r>
            <a:r>
              <a:rPr lang="en-US" sz="2000" i="1" dirty="0">
                <a:solidFill>
                  <a:schemeClr val="bg1"/>
                </a:solidFill>
              </a:rPr>
              <a:t>2012</a:t>
            </a:r>
          </a:p>
        </p:txBody>
      </p:sp>
      <p:cxnSp>
        <p:nvCxnSpPr>
          <p:cNvPr id="3" name="Straight Connector 2"/>
          <p:cNvCxnSpPr/>
          <p:nvPr/>
        </p:nvCxnSpPr>
        <p:spPr bwMode="auto">
          <a:xfrm>
            <a:off x="1608667" y="1968500"/>
            <a:ext cx="12095" cy="2565400"/>
          </a:xfrm>
          <a:prstGeom prst="line">
            <a:avLst/>
          </a:prstGeom>
          <a:solidFill>
            <a:schemeClr val="accent1"/>
          </a:solidFill>
          <a:ln w="12700" cap="flat" cmpd="sng" algn="ctr">
            <a:solidFill>
              <a:schemeClr val="tx1"/>
            </a:solidFill>
            <a:prstDash val="dash"/>
            <a:round/>
            <a:headEnd type="none" w="med" len="med"/>
            <a:tailEnd type="none" w="med" len="med"/>
          </a:ln>
          <a:effectLst/>
        </p:spPr>
      </p:cxnSp>
      <p:sp>
        <p:nvSpPr>
          <p:cNvPr id="11" name="TextBox 10"/>
          <p:cNvSpPr txBox="1"/>
          <p:nvPr/>
        </p:nvSpPr>
        <p:spPr>
          <a:xfrm>
            <a:off x="230123" y="5371800"/>
            <a:ext cx="8474444" cy="584776"/>
          </a:xfrm>
          <a:prstGeom prst="rect">
            <a:avLst/>
          </a:prstGeom>
          <a:noFill/>
        </p:spPr>
        <p:txBody>
          <a:bodyPr wrap="square" rtlCol="0">
            <a:spAutoFit/>
          </a:bodyPr>
          <a:lstStyle/>
          <a:p>
            <a:r>
              <a:rPr lang="en-US" sz="1600" dirty="0" smtClean="0">
                <a:solidFill>
                  <a:schemeClr val="bg1"/>
                </a:solidFill>
              </a:rPr>
              <a:t>Response (from reflectivity and absorption) measured on blank silicon and fused silica wafers and on conventional CCDs looks good but the position of the peak is shifted</a:t>
            </a:r>
            <a:endParaRPr lang="en-US" sz="1600" dirty="0">
              <a:solidFill>
                <a:schemeClr val="bg1"/>
              </a:solidFill>
            </a:endParaRPr>
          </a:p>
        </p:txBody>
      </p:sp>
    </p:spTree>
    <p:extLst>
      <p:ext uri="{BB962C8B-B14F-4D97-AF65-F5344CB8AC3E}">
        <p14:creationId xmlns:p14="http://schemas.microsoft.com/office/powerpoint/2010/main" val="2578549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smtClean="0"/>
              <a:t>Performance of ALD Protected Mirror</a:t>
            </a:r>
            <a:endParaRPr lang="en-US" sz="3200" dirty="0"/>
          </a:p>
        </p:txBody>
      </p:sp>
      <p:sp>
        <p:nvSpPr>
          <p:cNvPr id="3" name="Content Placeholder 2"/>
          <p:cNvSpPr>
            <a:spLocks noGrp="1"/>
          </p:cNvSpPr>
          <p:nvPr>
            <p:ph idx="1"/>
          </p:nvPr>
        </p:nvSpPr>
        <p:spPr>
          <a:xfrm>
            <a:off x="398992" y="1212321"/>
            <a:ext cx="8308975" cy="1988079"/>
          </a:xfrm>
        </p:spPr>
        <p:txBody>
          <a:bodyPr>
            <a:normAutofit fontScale="85000" lnSpcReduction="10000"/>
          </a:bodyPr>
          <a:lstStyle/>
          <a:p>
            <a:pPr marL="342900" indent="-342900">
              <a:buFont typeface="Arial" pitchFamily="34" charset="0"/>
              <a:buChar char="•"/>
            </a:pPr>
            <a:r>
              <a:rPr lang="en-US" dirty="0"/>
              <a:t>Measured reflectance of </a:t>
            </a:r>
            <a:r>
              <a:rPr lang="en-US" dirty="0" smtClean="0"/>
              <a:t>20 nm </a:t>
            </a:r>
            <a:r>
              <a:rPr lang="en-US" dirty="0"/>
              <a:t>of ALD MgF</a:t>
            </a:r>
            <a:r>
              <a:rPr lang="en-US" baseline="-25000" dirty="0"/>
              <a:t>2</a:t>
            </a:r>
            <a:r>
              <a:rPr lang="en-US" dirty="0"/>
              <a:t> protected aluminum is as good as COTS mirror (perhaps better)</a:t>
            </a:r>
          </a:p>
          <a:p>
            <a:pPr marL="800100" lvl="1" indent="-342900">
              <a:buFont typeface="Arial" pitchFamily="34" charset="0"/>
              <a:buChar char="•"/>
            </a:pPr>
            <a:r>
              <a:rPr lang="en-US" sz="2000" dirty="0"/>
              <a:t>Approaches theoretical performance of protected aluminum </a:t>
            </a:r>
          </a:p>
          <a:p>
            <a:pPr marL="342900" indent="-342900">
              <a:buFont typeface="Arial" pitchFamily="34" charset="0"/>
              <a:buChar char="•"/>
            </a:pPr>
            <a:r>
              <a:rPr lang="en-US" dirty="0"/>
              <a:t>Need to extend these measurements to the FUV and to thinner ALD MgF</a:t>
            </a:r>
            <a:r>
              <a:rPr lang="en-US" baseline="-25000" dirty="0"/>
              <a:t>2</a:t>
            </a:r>
            <a:r>
              <a:rPr lang="en-US" dirty="0"/>
              <a:t> </a:t>
            </a:r>
            <a:r>
              <a:rPr lang="en-US" dirty="0" smtClean="0"/>
              <a:t>films</a:t>
            </a:r>
            <a:endParaRPr lang="en-US" dirty="0"/>
          </a:p>
        </p:txBody>
      </p:sp>
      <p:sp>
        <p:nvSpPr>
          <p:cNvPr id="5" name="TextBox 4"/>
          <p:cNvSpPr txBox="1"/>
          <p:nvPr/>
        </p:nvSpPr>
        <p:spPr>
          <a:xfrm>
            <a:off x="6612195" y="6419083"/>
            <a:ext cx="2274528" cy="261610"/>
          </a:xfrm>
          <a:prstGeom prst="rect">
            <a:avLst/>
          </a:prstGeom>
          <a:noFill/>
        </p:spPr>
        <p:txBody>
          <a:bodyPr wrap="square" rtlCol="0">
            <a:spAutoFit/>
          </a:bodyPr>
          <a:lstStyle/>
          <a:p>
            <a:pPr algn="r"/>
            <a:r>
              <a:rPr lang="en-US" sz="1100" dirty="0" smtClean="0">
                <a:ea typeface="ＭＳ ゴシック"/>
                <a:cs typeface="ＭＳ ゴシック"/>
              </a:rPr>
              <a:t>Greer, F.; </a:t>
            </a:r>
            <a:r>
              <a:rPr lang="en-US" sz="1100" i="1" dirty="0" smtClean="0">
                <a:ea typeface="ＭＳ ゴシック"/>
                <a:cs typeface="ＭＳ ゴシック"/>
              </a:rPr>
              <a:t>et al.</a:t>
            </a:r>
            <a:r>
              <a:rPr lang="en-US" sz="1100" dirty="0" smtClean="0">
                <a:ea typeface="ＭＳ ゴシック"/>
                <a:cs typeface="ＭＳ ゴシック"/>
              </a:rPr>
              <a:t>, </a:t>
            </a:r>
            <a:r>
              <a:rPr lang="en-US" sz="1100" i="1" dirty="0" smtClean="0">
                <a:ea typeface="ＭＳ ゴシック"/>
                <a:cs typeface="ＭＳ ゴシック"/>
              </a:rPr>
              <a:t>in preparation</a:t>
            </a:r>
            <a:endParaRPr lang="en-US" sz="1100" i="1" baseline="30000" dirty="0"/>
          </a:p>
        </p:txBody>
      </p:sp>
      <p:grpSp>
        <p:nvGrpSpPr>
          <p:cNvPr id="10" name="Group 9"/>
          <p:cNvGrpSpPr>
            <a:grpSpLocks noChangeAspect="1"/>
          </p:cNvGrpSpPr>
          <p:nvPr/>
        </p:nvGrpSpPr>
        <p:grpSpPr>
          <a:xfrm>
            <a:off x="2404589" y="3047525"/>
            <a:ext cx="4572000" cy="3231604"/>
            <a:chOff x="2457824" y="3496234"/>
            <a:chExt cx="3705411" cy="2619077"/>
          </a:xfrm>
        </p:grpSpPr>
        <p:pic>
          <p:nvPicPr>
            <p:cNvPr id="6" name="Picture 5"/>
            <p:cNvPicPr/>
            <p:nvPr/>
          </p:nvPicPr>
          <p:blipFill rotWithShape="1">
            <a:blip r:embed="rId2" cstate="email">
              <a:extLst>
                <a:ext uri="{28A0092B-C50C-407E-A947-70E740481C1C}">
                  <a14:useLocalDpi xmlns:a14="http://schemas.microsoft.com/office/drawing/2010/main"/>
                </a:ext>
              </a:extLst>
            </a:blip>
            <a:srcRect/>
            <a:stretch/>
          </p:blipFill>
          <p:spPr bwMode="auto">
            <a:xfrm>
              <a:off x="2457824" y="3496234"/>
              <a:ext cx="3705411" cy="2619077"/>
            </a:xfrm>
            <a:prstGeom prst="rect">
              <a:avLst/>
            </a:prstGeom>
            <a:noFill/>
          </p:spPr>
        </p:pic>
        <p:sp>
          <p:nvSpPr>
            <p:cNvPr id="7" name="TextBox 6"/>
            <p:cNvSpPr txBox="1"/>
            <p:nvPr/>
          </p:nvSpPr>
          <p:spPr>
            <a:xfrm rot="16200000">
              <a:off x="1569083" y="4510717"/>
              <a:ext cx="2233706" cy="324272"/>
            </a:xfrm>
            <a:prstGeom prst="rect">
              <a:avLst/>
            </a:prstGeom>
            <a:solidFill>
              <a:srgbClr val="FFFFFF"/>
            </a:solidFill>
          </p:spPr>
          <p:txBody>
            <a:bodyPr wrap="square" rtlCol="0">
              <a:spAutoFit/>
            </a:bodyPr>
            <a:lstStyle/>
            <a:p>
              <a:pPr algn="ctr"/>
              <a:r>
                <a:rPr lang="en-US" sz="1000" dirty="0" smtClean="0"/>
                <a:t>Reflectivity (%)</a:t>
              </a:r>
            </a:p>
            <a:p>
              <a:pPr algn="ctr"/>
              <a:r>
                <a:rPr lang="en-US" sz="1000" i="1" dirty="0" smtClean="0"/>
                <a:t>Compared to Bare Al Reference Mirror</a:t>
              </a:r>
              <a:endParaRPr lang="en-US" sz="1000" i="1" dirty="0"/>
            </a:p>
          </p:txBody>
        </p:sp>
        <p:sp>
          <p:nvSpPr>
            <p:cNvPr id="8" name="TextBox 7"/>
            <p:cNvSpPr txBox="1"/>
            <p:nvPr/>
          </p:nvSpPr>
          <p:spPr>
            <a:xfrm>
              <a:off x="3146876" y="5821980"/>
              <a:ext cx="2759626" cy="246221"/>
            </a:xfrm>
            <a:prstGeom prst="rect">
              <a:avLst/>
            </a:prstGeom>
            <a:solidFill>
              <a:srgbClr val="FFFFFF"/>
            </a:solidFill>
          </p:spPr>
          <p:txBody>
            <a:bodyPr wrap="square" rtlCol="0">
              <a:spAutoFit/>
            </a:bodyPr>
            <a:lstStyle/>
            <a:p>
              <a:pPr algn="ctr"/>
              <a:r>
                <a:rPr lang="en-US" sz="1000" dirty="0" smtClean="0"/>
                <a:t>Wavelength (nm)</a:t>
              </a:r>
              <a:endParaRPr lang="en-US" sz="1000" dirty="0"/>
            </a:p>
          </p:txBody>
        </p:sp>
        <p:sp>
          <p:nvSpPr>
            <p:cNvPr id="9" name="Rectangle 8"/>
            <p:cNvSpPr/>
            <p:nvPr/>
          </p:nvSpPr>
          <p:spPr>
            <a:xfrm>
              <a:off x="3085353" y="3593353"/>
              <a:ext cx="2879523" cy="205943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4570791" y="4851446"/>
            <a:ext cx="2068330" cy="753596"/>
            <a:chOff x="7552764" y="3414059"/>
            <a:chExt cx="2068330" cy="753596"/>
          </a:xfrm>
        </p:grpSpPr>
        <p:sp>
          <p:nvSpPr>
            <p:cNvPr id="12" name="Rectangle 11"/>
            <p:cNvSpPr/>
            <p:nvPr/>
          </p:nvSpPr>
          <p:spPr>
            <a:xfrm>
              <a:off x="7552764" y="3414059"/>
              <a:ext cx="2068330" cy="753596"/>
            </a:xfrm>
            <a:prstGeom prst="rect">
              <a:avLst/>
            </a:prstGeom>
            <a:solidFill>
              <a:srgbClr val="FFFFFF"/>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7788415" y="3436768"/>
              <a:ext cx="1819712" cy="707886"/>
            </a:xfrm>
            <a:prstGeom prst="rect">
              <a:avLst/>
            </a:prstGeom>
            <a:solidFill>
              <a:srgbClr val="FFFFFF"/>
            </a:solidFill>
          </p:spPr>
          <p:txBody>
            <a:bodyPr wrap="none" rtlCol="0">
              <a:spAutoFit/>
            </a:bodyPr>
            <a:lstStyle/>
            <a:p>
              <a:r>
                <a:rPr lang="en-US" sz="800" dirty="0"/>
                <a:t>Bare E-beam Al</a:t>
              </a:r>
            </a:p>
            <a:p>
              <a:r>
                <a:rPr lang="en-US" sz="800" dirty="0" smtClean="0"/>
                <a:t>E-beam </a:t>
              </a:r>
              <a:r>
                <a:rPr lang="en-US" sz="800" dirty="0"/>
                <a:t>Al with MgF</a:t>
              </a:r>
              <a:r>
                <a:rPr lang="en-US" sz="800" baseline="-25000" dirty="0"/>
                <a:t>2</a:t>
              </a:r>
              <a:r>
                <a:rPr lang="en-US" sz="800" dirty="0"/>
                <a:t> </a:t>
              </a:r>
              <a:r>
                <a:rPr lang="en-US" sz="800" dirty="0" smtClean="0"/>
                <a:t>coating</a:t>
              </a:r>
            </a:p>
            <a:p>
              <a:r>
                <a:rPr lang="en-US" sz="800" dirty="0" smtClean="0"/>
                <a:t>Bare </a:t>
              </a:r>
              <a:r>
                <a:rPr lang="en-US" sz="800" dirty="0"/>
                <a:t>E-beam </a:t>
              </a:r>
              <a:r>
                <a:rPr lang="en-US" sz="800" dirty="0" smtClean="0"/>
                <a:t>Al (w/XeF</a:t>
              </a:r>
              <a:r>
                <a:rPr lang="en-US" sz="800" baseline="-25000" dirty="0" smtClean="0"/>
                <a:t>2</a:t>
              </a:r>
              <a:r>
                <a:rPr lang="en-US" sz="800" dirty="0" smtClean="0"/>
                <a:t> treatment)</a:t>
              </a:r>
              <a:endParaRPr lang="en-US" sz="800" dirty="0"/>
            </a:p>
            <a:p>
              <a:r>
                <a:rPr lang="en-US" sz="800" dirty="0" smtClean="0"/>
                <a:t>E</a:t>
              </a:r>
              <a:r>
                <a:rPr lang="en-US" sz="800" dirty="0"/>
                <a:t>-beam Al </a:t>
              </a:r>
              <a:r>
                <a:rPr lang="en-US" sz="800" dirty="0" smtClean="0"/>
                <a:t>(XeF</a:t>
              </a:r>
              <a:r>
                <a:rPr lang="en-US" sz="800" baseline="-25000" dirty="0" smtClean="0"/>
                <a:t>2</a:t>
              </a:r>
              <a:r>
                <a:rPr lang="en-US" sz="800" dirty="0" smtClean="0"/>
                <a:t> treatment)</a:t>
              </a:r>
            </a:p>
            <a:p>
              <a:r>
                <a:rPr lang="en-US" sz="800" dirty="0" smtClean="0"/>
                <a:t>     with </a:t>
              </a:r>
              <a:r>
                <a:rPr lang="en-US" sz="800" dirty="0"/>
                <a:t>MgF</a:t>
              </a:r>
              <a:r>
                <a:rPr lang="en-US" sz="800" baseline="-25000" dirty="0"/>
                <a:t>2</a:t>
              </a:r>
              <a:r>
                <a:rPr lang="en-US" sz="800" dirty="0"/>
                <a:t> </a:t>
              </a:r>
              <a:r>
                <a:rPr lang="en-US" sz="800" dirty="0" smtClean="0"/>
                <a:t>coating</a:t>
              </a:r>
              <a:endParaRPr lang="en-US" sz="800" dirty="0"/>
            </a:p>
          </p:txBody>
        </p:sp>
        <p:cxnSp>
          <p:nvCxnSpPr>
            <p:cNvPr id="15" name="Straight Connector 14"/>
            <p:cNvCxnSpPr/>
            <p:nvPr/>
          </p:nvCxnSpPr>
          <p:spPr>
            <a:xfrm>
              <a:off x="7612534" y="3662745"/>
              <a:ext cx="222443" cy="0"/>
            </a:xfrm>
            <a:prstGeom prst="line">
              <a:avLst/>
            </a:prstGeom>
            <a:ln w="38100" cmpd="sng">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612534" y="3549500"/>
              <a:ext cx="222443" cy="0"/>
            </a:xfrm>
            <a:prstGeom prst="line">
              <a:avLst/>
            </a:prstGeom>
            <a:ln w="3810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612534" y="3786094"/>
              <a:ext cx="222443" cy="0"/>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612534" y="3908610"/>
              <a:ext cx="222443" cy="0"/>
            </a:xfrm>
            <a:prstGeom prst="line">
              <a:avLst/>
            </a:prstGeom>
            <a:ln w="38100" cmpd="sng">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92531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69472" y="1613647"/>
            <a:ext cx="7530352" cy="3481294"/>
          </a:xfrm>
          <a:prstGeom prst="rect">
            <a:avLst/>
          </a:prstGeom>
          <a:solidFill>
            <a:srgbClr val="FFFFF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smtClean="0">
                <a:solidFill>
                  <a:srgbClr val="FFFF00"/>
                </a:solidFill>
              </a:rPr>
              <a:t>XPS Characterization of ALD MgF</a:t>
            </a:r>
            <a:r>
              <a:rPr lang="en-US" baseline="-25000" dirty="0" smtClean="0">
                <a:solidFill>
                  <a:srgbClr val="FFFF00"/>
                </a:solidFill>
              </a:rPr>
              <a:t>2</a:t>
            </a:r>
            <a:endParaRPr lang="en-US" baseline="-25000" dirty="0">
              <a:solidFill>
                <a:srgbClr val="FFFF00"/>
              </a:solidFill>
            </a:endParaRPr>
          </a:p>
        </p:txBody>
      </p:sp>
      <p:sp>
        <p:nvSpPr>
          <p:cNvPr id="7" name="TextBox 6"/>
          <p:cNvSpPr txBox="1"/>
          <p:nvPr/>
        </p:nvSpPr>
        <p:spPr>
          <a:xfrm>
            <a:off x="186955" y="5312196"/>
            <a:ext cx="8722967" cy="646331"/>
          </a:xfrm>
          <a:prstGeom prst="rect">
            <a:avLst/>
          </a:prstGeom>
          <a:noFill/>
        </p:spPr>
        <p:txBody>
          <a:bodyPr wrap="square" rtlCol="0">
            <a:spAutoFit/>
          </a:bodyPr>
          <a:lstStyle/>
          <a:p>
            <a:pPr algn="ctr"/>
            <a:r>
              <a:rPr lang="en-US" dirty="0" smtClean="0">
                <a:solidFill>
                  <a:schemeClr val="bg1"/>
                </a:solidFill>
              </a:rPr>
              <a:t>ALD MgF</a:t>
            </a:r>
            <a:r>
              <a:rPr lang="en-US" baseline="-25000" dirty="0" smtClean="0">
                <a:solidFill>
                  <a:schemeClr val="bg1"/>
                </a:solidFill>
              </a:rPr>
              <a:t>2</a:t>
            </a:r>
            <a:r>
              <a:rPr lang="en-US" dirty="0" smtClean="0">
                <a:solidFill>
                  <a:schemeClr val="bg1"/>
                </a:solidFill>
              </a:rPr>
              <a:t> [Mg(</a:t>
            </a:r>
            <a:r>
              <a:rPr lang="en-US" dirty="0" err="1" smtClean="0">
                <a:solidFill>
                  <a:schemeClr val="bg1"/>
                </a:solidFill>
              </a:rPr>
              <a:t>EtCp</a:t>
            </a:r>
            <a:r>
              <a:rPr lang="en-US" dirty="0" smtClean="0">
                <a:solidFill>
                  <a:schemeClr val="bg1"/>
                </a:solidFill>
              </a:rPr>
              <a:t>)</a:t>
            </a:r>
            <a:r>
              <a:rPr lang="en-US" baseline="-25000" dirty="0" smtClean="0">
                <a:solidFill>
                  <a:schemeClr val="bg1"/>
                </a:solidFill>
              </a:rPr>
              <a:t>2</a:t>
            </a:r>
            <a:r>
              <a:rPr lang="en-US" dirty="0" smtClean="0">
                <a:solidFill>
                  <a:schemeClr val="bg1"/>
                </a:solidFill>
              </a:rPr>
              <a:t> + HF] yields similar film stoichiometry to a thermally evaporated film, but with higher resistance to oxidation after air exposure.</a:t>
            </a:r>
          </a:p>
        </p:txBody>
      </p:sp>
      <p:grpSp>
        <p:nvGrpSpPr>
          <p:cNvPr id="5" name="Group 4"/>
          <p:cNvGrpSpPr/>
          <p:nvPr/>
        </p:nvGrpSpPr>
        <p:grpSpPr>
          <a:xfrm>
            <a:off x="816702" y="1655097"/>
            <a:ext cx="7315200" cy="3395932"/>
            <a:chOff x="816702" y="1655097"/>
            <a:chExt cx="7315200" cy="3395932"/>
          </a:xfrm>
          <a:solidFill>
            <a:srgbClr val="FFFFFF"/>
          </a:solidFill>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816702" y="1655097"/>
              <a:ext cx="7315200" cy="3231852"/>
            </a:xfrm>
            <a:prstGeom prst="rect">
              <a:avLst/>
            </a:prstGeom>
            <a:grpFill/>
          </p:spPr>
        </p:pic>
        <p:sp>
          <p:nvSpPr>
            <p:cNvPr id="8" name="TextBox 7"/>
            <p:cNvSpPr txBox="1"/>
            <p:nvPr/>
          </p:nvSpPr>
          <p:spPr>
            <a:xfrm>
              <a:off x="2794000" y="1809324"/>
              <a:ext cx="1573161" cy="646331"/>
            </a:xfrm>
            <a:prstGeom prst="rect">
              <a:avLst/>
            </a:prstGeom>
            <a:grpFill/>
            <a:ln>
              <a:noFill/>
            </a:ln>
          </p:spPr>
          <p:txBody>
            <a:bodyPr wrap="square" rtlCol="0">
              <a:spAutoFit/>
            </a:bodyPr>
            <a:lstStyle/>
            <a:p>
              <a:pPr algn="ctr"/>
              <a:r>
                <a:rPr lang="en-US" b="1" dirty="0" smtClean="0">
                  <a:solidFill>
                    <a:srgbClr val="3366FF"/>
                  </a:solidFill>
                  <a:latin typeface="Times New Roman"/>
                  <a:cs typeface="Times New Roman"/>
                </a:rPr>
                <a:t>Evaporated</a:t>
              </a:r>
              <a:r>
                <a:rPr lang="en-US" b="1" dirty="0" smtClean="0">
                  <a:latin typeface="Times New Roman"/>
                  <a:cs typeface="Times New Roman"/>
                </a:rPr>
                <a:t> MgF</a:t>
              </a:r>
              <a:r>
                <a:rPr lang="en-US" b="1" baseline="-25000" dirty="0" smtClean="0">
                  <a:latin typeface="Times New Roman"/>
                  <a:cs typeface="Times New Roman"/>
                </a:rPr>
                <a:t>2</a:t>
              </a:r>
              <a:endParaRPr lang="en-US" b="1" dirty="0">
                <a:latin typeface="Times New Roman"/>
                <a:cs typeface="Times New Roman"/>
              </a:endParaRPr>
            </a:p>
          </p:txBody>
        </p:sp>
        <p:sp>
          <p:nvSpPr>
            <p:cNvPr id="9" name="TextBox 8"/>
            <p:cNvSpPr txBox="1"/>
            <p:nvPr/>
          </p:nvSpPr>
          <p:spPr>
            <a:xfrm>
              <a:off x="6694118" y="1809324"/>
              <a:ext cx="1314243" cy="369332"/>
            </a:xfrm>
            <a:prstGeom prst="rect">
              <a:avLst/>
            </a:prstGeom>
            <a:grpFill/>
            <a:ln>
              <a:noFill/>
            </a:ln>
          </p:spPr>
          <p:txBody>
            <a:bodyPr wrap="square" rtlCol="0">
              <a:spAutoFit/>
            </a:bodyPr>
            <a:lstStyle/>
            <a:p>
              <a:pPr algn="ctr"/>
              <a:r>
                <a:rPr lang="en-US" b="1" dirty="0" smtClean="0">
                  <a:solidFill>
                    <a:srgbClr val="3366FF"/>
                  </a:solidFill>
                  <a:latin typeface="Times New Roman"/>
                  <a:cs typeface="Times New Roman"/>
                </a:rPr>
                <a:t>ALD</a:t>
              </a:r>
              <a:r>
                <a:rPr lang="en-US" b="1" dirty="0" smtClean="0">
                  <a:latin typeface="Times New Roman"/>
                  <a:cs typeface="Times New Roman"/>
                </a:rPr>
                <a:t> MgF</a:t>
              </a:r>
              <a:r>
                <a:rPr lang="en-US" b="1" baseline="-25000" dirty="0" smtClean="0">
                  <a:latin typeface="Times New Roman"/>
                  <a:cs typeface="Times New Roman"/>
                </a:rPr>
                <a:t>2</a:t>
              </a:r>
              <a:endParaRPr lang="en-US" b="1" dirty="0">
                <a:latin typeface="Times New Roman"/>
                <a:cs typeface="Times New Roman"/>
              </a:endParaRPr>
            </a:p>
          </p:txBody>
        </p:sp>
        <p:sp>
          <p:nvSpPr>
            <p:cNvPr id="10" name="TextBox 9"/>
            <p:cNvSpPr txBox="1"/>
            <p:nvPr/>
          </p:nvSpPr>
          <p:spPr>
            <a:xfrm>
              <a:off x="1676397" y="4747450"/>
              <a:ext cx="2040193" cy="246221"/>
            </a:xfrm>
            <a:prstGeom prst="rect">
              <a:avLst/>
            </a:prstGeom>
            <a:grpFill/>
            <a:ln>
              <a:noFill/>
            </a:ln>
          </p:spPr>
          <p:txBody>
            <a:bodyPr wrap="square" rtlCol="0">
              <a:spAutoFit/>
            </a:bodyPr>
            <a:lstStyle/>
            <a:p>
              <a:pPr algn="ctr"/>
              <a:r>
                <a:rPr lang="en-US" sz="1000" b="1" dirty="0" smtClean="0">
                  <a:latin typeface="Times New Roman"/>
                  <a:cs typeface="Times New Roman"/>
                </a:rPr>
                <a:t>Binding Energy (</a:t>
              </a:r>
              <a:r>
                <a:rPr lang="en-US" sz="1000" b="1" dirty="0" err="1" smtClean="0">
                  <a:latin typeface="Times New Roman"/>
                  <a:cs typeface="Times New Roman"/>
                </a:rPr>
                <a:t>eV</a:t>
              </a:r>
              <a:r>
                <a:rPr lang="en-US" sz="1000" b="1" dirty="0" smtClean="0">
                  <a:latin typeface="Times New Roman"/>
                  <a:cs typeface="Times New Roman"/>
                </a:rPr>
                <a:t>)</a:t>
              </a:r>
              <a:endParaRPr lang="en-US" sz="1000" b="1" dirty="0">
                <a:latin typeface="Times New Roman"/>
                <a:cs typeface="Times New Roman"/>
              </a:endParaRPr>
            </a:p>
          </p:txBody>
        </p:sp>
        <p:sp>
          <p:nvSpPr>
            <p:cNvPr id="11" name="TextBox 10"/>
            <p:cNvSpPr txBox="1"/>
            <p:nvPr/>
          </p:nvSpPr>
          <p:spPr>
            <a:xfrm>
              <a:off x="5311047" y="4804808"/>
              <a:ext cx="2040193" cy="246221"/>
            </a:xfrm>
            <a:prstGeom prst="rect">
              <a:avLst/>
            </a:prstGeom>
            <a:grpFill/>
            <a:ln>
              <a:noFill/>
            </a:ln>
          </p:spPr>
          <p:txBody>
            <a:bodyPr wrap="square" rtlCol="0">
              <a:spAutoFit/>
            </a:bodyPr>
            <a:lstStyle/>
            <a:p>
              <a:pPr algn="ctr"/>
              <a:r>
                <a:rPr lang="en-US" sz="1000" b="1" dirty="0" smtClean="0">
                  <a:latin typeface="Times New Roman"/>
                  <a:cs typeface="Times New Roman"/>
                </a:rPr>
                <a:t>Binding Energy (</a:t>
              </a:r>
              <a:r>
                <a:rPr lang="en-US" sz="1000" b="1" dirty="0" err="1" smtClean="0">
                  <a:latin typeface="Times New Roman"/>
                  <a:cs typeface="Times New Roman"/>
                </a:rPr>
                <a:t>eV</a:t>
              </a:r>
              <a:r>
                <a:rPr lang="en-US" sz="1000" b="1" dirty="0" smtClean="0">
                  <a:latin typeface="Times New Roman"/>
                  <a:cs typeface="Times New Roman"/>
                </a:rPr>
                <a:t>)</a:t>
              </a:r>
              <a:endParaRPr lang="en-US" sz="1000" b="1" dirty="0">
                <a:latin typeface="Times New Roman"/>
                <a:cs typeface="Times New Roman"/>
              </a:endParaRPr>
            </a:p>
          </p:txBody>
        </p:sp>
      </p:grpSp>
      <p:sp>
        <p:nvSpPr>
          <p:cNvPr id="13" name="TextBox 12"/>
          <p:cNvSpPr txBox="1"/>
          <p:nvPr/>
        </p:nvSpPr>
        <p:spPr>
          <a:xfrm>
            <a:off x="6612195" y="6419083"/>
            <a:ext cx="2274528" cy="261610"/>
          </a:xfrm>
          <a:prstGeom prst="rect">
            <a:avLst/>
          </a:prstGeom>
          <a:noFill/>
        </p:spPr>
        <p:txBody>
          <a:bodyPr wrap="square" rtlCol="0">
            <a:spAutoFit/>
          </a:bodyPr>
          <a:lstStyle/>
          <a:p>
            <a:pPr algn="r"/>
            <a:r>
              <a:rPr lang="en-US" sz="1100" dirty="0" smtClean="0">
                <a:ea typeface="ＭＳ ゴシック"/>
                <a:cs typeface="ＭＳ ゴシック"/>
              </a:rPr>
              <a:t>Greer, F.; </a:t>
            </a:r>
            <a:r>
              <a:rPr lang="en-US" sz="1100" i="1" dirty="0" smtClean="0">
                <a:ea typeface="ＭＳ ゴシック"/>
                <a:cs typeface="ＭＳ ゴシック"/>
              </a:rPr>
              <a:t>et al.</a:t>
            </a:r>
            <a:r>
              <a:rPr lang="en-US" sz="1100" dirty="0" smtClean="0">
                <a:ea typeface="ＭＳ ゴシック"/>
                <a:cs typeface="ＭＳ ゴシック"/>
              </a:rPr>
              <a:t>, </a:t>
            </a:r>
            <a:r>
              <a:rPr lang="en-US" sz="1100" i="1" dirty="0" smtClean="0">
                <a:ea typeface="ＭＳ ゴシック"/>
                <a:cs typeface="ＭＳ ゴシック"/>
              </a:rPr>
              <a:t>in preparation</a:t>
            </a:r>
            <a:endParaRPr lang="en-US" sz="1100" i="1" baseline="30000" dirty="0"/>
          </a:p>
        </p:txBody>
      </p:sp>
      <p:sp>
        <p:nvSpPr>
          <p:cNvPr id="15" name="TextBox 14"/>
          <p:cNvSpPr txBox="1"/>
          <p:nvPr/>
        </p:nvSpPr>
        <p:spPr>
          <a:xfrm>
            <a:off x="351094" y="6315456"/>
            <a:ext cx="4182805" cy="400110"/>
          </a:xfrm>
          <a:prstGeom prst="rect">
            <a:avLst/>
          </a:prstGeom>
          <a:noFill/>
        </p:spPr>
        <p:txBody>
          <a:bodyPr wrap="square" rtlCol="0">
            <a:spAutoFit/>
          </a:bodyPr>
          <a:lstStyle/>
          <a:p>
            <a:pPr algn="r"/>
            <a:r>
              <a:rPr lang="en-US" sz="2000" dirty="0" smtClean="0">
                <a:solidFill>
                  <a:srgbClr val="FFFF00"/>
                </a:solidFill>
                <a:ea typeface="ＭＳ ゴシック"/>
                <a:cs typeface="ＭＳ ゴシック"/>
              </a:rPr>
              <a:t>Greer, F.; </a:t>
            </a:r>
            <a:r>
              <a:rPr lang="en-US" sz="2000" i="1" dirty="0" smtClean="0">
                <a:solidFill>
                  <a:srgbClr val="FFFF00"/>
                </a:solidFill>
                <a:ea typeface="ＭＳ ゴシック"/>
                <a:cs typeface="ＭＳ ゴシック"/>
              </a:rPr>
              <a:t>et al.</a:t>
            </a:r>
            <a:r>
              <a:rPr lang="en-US" sz="2000" dirty="0" smtClean="0">
                <a:solidFill>
                  <a:srgbClr val="FFFF00"/>
                </a:solidFill>
                <a:ea typeface="ＭＳ ゴシック"/>
                <a:cs typeface="ＭＳ ゴシック"/>
              </a:rPr>
              <a:t>, </a:t>
            </a:r>
            <a:r>
              <a:rPr lang="en-US" sz="2000" i="1" dirty="0" smtClean="0">
                <a:solidFill>
                  <a:srgbClr val="FFFF00"/>
                </a:solidFill>
                <a:ea typeface="ＭＳ ゴシック"/>
                <a:cs typeface="ＭＳ ゴシック"/>
              </a:rPr>
              <a:t>in preparation</a:t>
            </a:r>
            <a:endParaRPr lang="en-US" sz="2000" i="1" baseline="30000" dirty="0">
              <a:solidFill>
                <a:srgbClr val="FFFF00"/>
              </a:solidFill>
            </a:endParaRPr>
          </a:p>
        </p:txBody>
      </p:sp>
    </p:spTree>
    <p:extLst>
      <p:ext uri="{BB962C8B-B14F-4D97-AF65-F5344CB8AC3E}">
        <p14:creationId xmlns:p14="http://schemas.microsoft.com/office/powerpoint/2010/main" val="1876267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a:xfrm>
            <a:off x="407458" y="1486243"/>
            <a:ext cx="8308975" cy="2622581"/>
          </a:xfrm>
        </p:spPr>
        <p:txBody>
          <a:bodyPr>
            <a:normAutofit/>
          </a:bodyPr>
          <a:lstStyle/>
          <a:p>
            <a:r>
              <a:rPr lang="en-US" sz="2000" dirty="0" smtClean="0">
                <a:solidFill>
                  <a:schemeClr val="bg1"/>
                </a:solidFill>
              </a:rPr>
              <a:t>Took simplified approach to mirror coating problem initially to look at just the performance of ALD MgF</a:t>
            </a:r>
            <a:r>
              <a:rPr lang="en-US" sz="2000" baseline="-25000" dirty="0" smtClean="0">
                <a:solidFill>
                  <a:schemeClr val="bg1"/>
                </a:solidFill>
              </a:rPr>
              <a:t>2</a:t>
            </a:r>
            <a:r>
              <a:rPr lang="en-US" sz="2000" dirty="0" smtClean="0">
                <a:solidFill>
                  <a:schemeClr val="bg1"/>
                </a:solidFill>
              </a:rPr>
              <a:t> itself</a:t>
            </a:r>
          </a:p>
          <a:p>
            <a:pPr lvl="1"/>
            <a:r>
              <a:rPr lang="en-US" sz="1800" dirty="0" smtClean="0">
                <a:solidFill>
                  <a:schemeClr val="bg1"/>
                </a:solidFill>
              </a:rPr>
              <a:t>No complications of ALD Al nucleation and </a:t>
            </a:r>
            <a:r>
              <a:rPr lang="en-US" sz="1800" dirty="0">
                <a:solidFill>
                  <a:schemeClr val="bg1"/>
                </a:solidFill>
              </a:rPr>
              <a:t>c</a:t>
            </a:r>
            <a:r>
              <a:rPr lang="en-US" sz="1800" dirty="0" smtClean="0">
                <a:solidFill>
                  <a:schemeClr val="bg1"/>
                </a:solidFill>
              </a:rPr>
              <a:t>ross-contamination of the films in same chamber</a:t>
            </a:r>
          </a:p>
          <a:p>
            <a:pPr lvl="1"/>
            <a:r>
              <a:rPr lang="en-US" sz="1800" dirty="0" smtClean="0">
                <a:solidFill>
                  <a:schemeClr val="bg1"/>
                </a:solidFill>
              </a:rPr>
              <a:t>Used glass substrate with e-beam evaporated aluminum</a:t>
            </a:r>
          </a:p>
          <a:p>
            <a:r>
              <a:rPr lang="en-US" sz="2000" dirty="0" smtClean="0">
                <a:solidFill>
                  <a:schemeClr val="bg1"/>
                </a:solidFill>
              </a:rPr>
              <a:t>ALD MgF</a:t>
            </a:r>
            <a:r>
              <a:rPr lang="en-US" sz="2000" baseline="-25000" dirty="0" smtClean="0">
                <a:solidFill>
                  <a:schemeClr val="bg1"/>
                </a:solidFill>
              </a:rPr>
              <a:t>2</a:t>
            </a:r>
            <a:r>
              <a:rPr lang="en-US" sz="2000" dirty="0" smtClean="0">
                <a:solidFill>
                  <a:schemeClr val="bg1"/>
                </a:solidFill>
              </a:rPr>
              <a:t> is amorphous as deposited at 250</a:t>
            </a:r>
            <a:r>
              <a:rPr lang="en-US" sz="2000" baseline="30000" dirty="0" smtClean="0">
                <a:solidFill>
                  <a:schemeClr val="bg1"/>
                </a:solidFill>
              </a:rPr>
              <a:t>o</a:t>
            </a:r>
            <a:r>
              <a:rPr lang="en-US" sz="2000" dirty="0" smtClean="0">
                <a:solidFill>
                  <a:schemeClr val="bg1"/>
                </a:solidFill>
              </a:rPr>
              <a:t>C.</a:t>
            </a:r>
          </a:p>
          <a:p>
            <a:pPr lvl="1"/>
            <a:r>
              <a:rPr lang="en-US" sz="1800" dirty="0" smtClean="0">
                <a:solidFill>
                  <a:schemeClr val="bg1"/>
                </a:solidFill>
              </a:rPr>
              <a:t>Surprising, but extremely good result for application as protective layer</a:t>
            </a:r>
            <a:endParaRPr lang="en-US" sz="2000" dirty="0">
              <a:solidFill>
                <a:schemeClr val="bg1"/>
              </a:solidFill>
            </a:endParaRPr>
          </a:p>
        </p:txBody>
      </p:sp>
      <p:sp>
        <p:nvSpPr>
          <p:cNvPr id="11" name="Title 10"/>
          <p:cNvSpPr>
            <a:spLocks noGrp="1"/>
          </p:cNvSpPr>
          <p:nvPr>
            <p:ph type="title"/>
          </p:nvPr>
        </p:nvSpPr>
        <p:spPr/>
        <p:txBody>
          <a:bodyPr/>
          <a:lstStyle/>
          <a:p>
            <a:r>
              <a:rPr lang="en-US" dirty="0" smtClean="0">
                <a:solidFill>
                  <a:srgbClr val="FFFF00"/>
                </a:solidFill>
              </a:rPr>
              <a:t>ALD MgF</a:t>
            </a:r>
            <a:r>
              <a:rPr lang="en-US" baseline="-25000" dirty="0" smtClean="0">
                <a:solidFill>
                  <a:srgbClr val="FFFF00"/>
                </a:solidFill>
              </a:rPr>
              <a:t>2</a:t>
            </a:r>
            <a:r>
              <a:rPr lang="en-US" dirty="0" smtClean="0">
                <a:solidFill>
                  <a:srgbClr val="FFFF00"/>
                </a:solidFill>
              </a:rPr>
              <a:t> - Performance</a:t>
            </a:r>
            <a:endParaRPr lang="en-US" dirty="0">
              <a:solidFill>
                <a:srgbClr val="FFFF00"/>
              </a:solidFill>
            </a:endParaRPr>
          </a:p>
        </p:txBody>
      </p:sp>
      <p:grpSp>
        <p:nvGrpSpPr>
          <p:cNvPr id="5" name="Group 4"/>
          <p:cNvGrpSpPr/>
          <p:nvPr/>
        </p:nvGrpSpPr>
        <p:grpSpPr>
          <a:xfrm>
            <a:off x="1680883" y="4228354"/>
            <a:ext cx="5692588" cy="1927411"/>
            <a:chOff x="1531472" y="4123765"/>
            <a:chExt cx="5692588" cy="1927411"/>
          </a:xfrm>
        </p:grpSpPr>
        <p:sp>
          <p:nvSpPr>
            <p:cNvPr id="3" name="Rectangle 2"/>
            <p:cNvSpPr/>
            <p:nvPr/>
          </p:nvSpPr>
          <p:spPr>
            <a:xfrm>
              <a:off x="1531472" y="4123765"/>
              <a:ext cx="5692588" cy="1927411"/>
            </a:xfrm>
            <a:prstGeom prst="rect">
              <a:avLst/>
            </a:prstGeom>
            <a:solidFill>
              <a:srgbClr val="FFFFF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a:grpSpLocks noChangeAspect="1"/>
            </p:cNvGrpSpPr>
            <p:nvPr/>
          </p:nvGrpSpPr>
          <p:grpSpPr>
            <a:xfrm>
              <a:off x="1569788" y="4156446"/>
              <a:ext cx="5637160" cy="1878719"/>
              <a:chOff x="402920" y="652739"/>
              <a:chExt cx="8018211" cy="2672262"/>
            </a:xfrm>
            <a:solidFill>
              <a:srgbClr val="FFFFFF"/>
            </a:solidFill>
          </p:grpSpPr>
          <p:pic>
            <p:nvPicPr>
              <p:cNvPr id="16" name="Picture 1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1418" y="652739"/>
                <a:ext cx="7315200" cy="2672262"/>
              </a:xfrm>
              <a:prstGeom prst="rect">
                <a:avLst/>
              </a:prstGeom>
              <a:grpFill/>
            </p:spPr>
          </p:pic>
          <p:sp>
            <p:nvSpPr>
              <p:cNvPr id="17" name="TextBox 16"/>
              <p:cNvSpPr txBox="1"/>
              <p:nvPr/>
            </p:nvSpPr>
            <p:spPr>
              <a:xfrm>
                <a:off x="636393" y="748996"/>
                <a:ext cx="568061" cy="525332"/>
              </a:xfrm>
              <a:prstGeom prst="rect">
                <a:avLst/>
              </a:prstGeom>
              <a:grpFill/>
              <a:ln>
                <a:noFill/>
              </a:ln>
            </p:spPr>
            <p:txBody>
              <a:bodyPr wrap="square" lIns="0" tIns="0" rIns="0" bIns="0" rtlCol="0">
                <a:spAutoFit/>
              </a:bodyPr>
              <a:lstStyle/>
              <a:p>
                <a:pPr algn="ctr"/>
                <a:r>
                  <a:rPr lang="en-US" sz="800" b="1" dirty="0" smtClean="0">
                    <a:latin typeface="Times New Roman"/>
                    <a:cs typeface="Times New Roman"/>
                  </a:rPr>
                  <a:t>TEM Prep Layers</a:t>
                </a:r>
                <a:endParaRPr lang="en-US" sz="800" b="1" dirty="0">
                  <a:latin typeface="Times New Roman"/>
                  <a:cs typeface="Times New Roman"/>
                </a:endParaRPr>
              </a:p>
            </p:txBody>
          </p:sp>
          <p:sp>
            <p:nvSpPr>
              <p:cNvPr id="18" name="TextBox 17"/>
              <p:cNvSpPr txBox="1"/>
              <p:nvPr/>
            </p:nvSpPr>
            <p:spPr>
              <a:xfrm>
                <a:off x="7607218" y="688484"/>
                <a:ext cx="568061" cy="525332"/>
              </a:xfrm>
              <a:prstGeom prst="rect">
                <a:avLst/>
              </a:prstGeom>
              <a:grpFill/>
              <a:ln>
                <a:noFill/>
              </a:ln>
            </p:spPr>
            <p:txBody>
              <a:bodyPr wrap="square" lIns="0" tIns="0" rIns="0" bIns="0" rtlCol="0">
                <a:spAutoFit/>
              </a:bodyPr>
              <a:lstStyle/>
              <a:p>
                <a:pPr algn="ctr"/>
                <a:r>
                  <a:rPr lang="en-US" sz="800" b="1" dirty="0" smtClean="0">
                    <a:latin typeface="Times New Roman"/>
                    <a:cs typeface="Times New Roman"/>
                  </a:rPr>
                  <a:t>TEM Prep Layers</a:t>
                </a:r>
                <a:endParaRPr lang="en-US" sz="800" b="1" dirty="0">
                  <a:latin typeface="Times New Roman"/>
                  <a:cs typeface="Times New Roman"/>
                </a:endParaRPr>
              </a:p>
            </p:txBody>
          </p:sp>
          <p:sp>
            <p:nvSpPr>
              <p:cNvPr id="19" name="TextBox 18"/>
              <p:cNvSpPr txBox="1"/>
              <p:nvPr/>
            </p:nvSpPr>
            <p:spPr>
              <a:xfrm>
                <a:off x="628197" y="1397727"/>
                <a:ext cx="568061" cy="350221"/>
              </a:xfrm>
              <a:prstGeom prst="rect">
                <a:avLst/>
              </a:prstGeom>
              <a:grpFill/>
              <a:ln>
                <a:noFill/>
              </a:ln>
            </p:spPr>
            <p:txBody>
              <a:bodyPr wrap="square" lIns="0" tIns="0" rIns="0" bIns="0" rtlCol="0">
                <a:spAutoFit/>
              </a:bodyPr>
              <a:lstStyle/>
              <a:p>
                <a:pPr algn="ctr"/>
                <a:r>
                  <a:rPr lang="en-US" sz="800" b="1" dirty="0" smtClean="0">
                    <a:latin typeface="Times New Roman"/>
                    <a:cs typeface="Times New Roman"/>
                  </a:rPr>
                  <a:t>ALD MgF</a:t>
                </a:r>
                <a:r>
                  <a:rPr lang="en-US" sz="800" b="1" baseline="-25000" dirty="0" smtClean="0">
                    <a:latin typeface="Times New Roman"/>
                    <a:cs typeface="Times New Roman"/>
                  </a:rPr>
                  <a:t>2</a:t>
                </a:r>
                <a:endParaRPr lang="en-US" sz="800" b="1" baseline="-25000" dirty="0">
                  <a:latin typeface="Times New Roman"/>
                  <a:cs typeface="Times New Roman"/>
                </a:endParaRPr>
              </a:p>
            </p:txBody>
          </p:sp>
          <p:sp>
            <p:nvSpPr>
              <p:cNvPr id="20" name="TextBox 19"/>
              <p:cNvSpPr txBox="1"/>
              <p:nvPr/>
            </p:nvSpPr>
            <p:spPr>
              <a:xfrm>
                <a:off x="7607218" y="1469443"/>
                <a:ext cx="568061" cy="350221"/>
              </a:xfrm>
              <a:prstGeom prst="rect">
                <a:avLst/>
              </a:prstGeom>
              <a:grpFill/>
              <a:ln>
                <a:noFill/>
              </a:ln>
            </p:spPr>
            <p:txBody>
              <a:bodyPr wrap="square" lIns="0" tIns="0" rIns="0" bIns="0" rtlCol="0">
                <a:spAutoFit/>
              </a:bodyPr>
              <a:lstStyle/>
              <a:p>
                <a:pPr algn="ctr"/>
                <a:r>
                  <a:rPr lang="en-US" sz="800" b="1" dirty="0" smtClean="0">
                    <a:latin typeface="Times New Roman"/>
                    <a:cs typeface="Times New Roman"/>
                  </a:rPr>
                  <a:t>ALD MgF</a:t>
                </a:r>
                <a:r>
                  <a:rPr lang="en-US" sz="800" b="1" baseline="-25000" dirty="0" smtClean="0">
                    <a:latin typeface="Times New Roman"/>
                    <a:cs typeface="Times New Roman"/>
                  </a:rPr>
                  <a:t>2</a:t>
                </a:r>
                <a:endParaRPr lang="en-US" sz="800" b="1" baseline="-25000" dirty="0">
                  <a:latin typeface="Times New Roman"/>
                  <a:cs typeface="Times New Roman"/>
                </a:endParaRPr>
              </a:p>
            </p:txBody>
          </p:sp>
          <p:sp>
            <p:nvSpPr>
              <p:cNvPr id="21" name="TextBox 20"/>
              <p:cNvSpPr txBox="1"/>
              <p:nvPr/>
            </p:nvSpPr>
            <p:spPr>
              <a:xfrm>
                <a:off x="402920" y="2066317"/>
                <a:ext cx="766179" cy="350221"/>
              </a:xfrm>
              <a:prstGeom prst="rect">
                <a:avLst/>
              </a:prstGeom>
              <a:grpFill/>
              <a:ln>
                <a:noFill/>
              </a:ln>
            </p:spPr>
            <p:txBody>
              <a:bodyPr wrap="square" lIns="0" tIns="0" rIns="0" bIns="0" rtlCol="0">
                <a:spAutoFit/>
              </a:bodyPr>
              <a:lstStyle/>
              <a:p>
                <a:pPr algn="ctr"/>
                <a:r>
                  <a:rPr lang="en-US" sz="800" b="1" dirty="0" smtClean="0">
                    <a:latin typeface="Times New Roman"/>
                    <a:cs typeface="Times New Roman"/>
                  </a:rPr>
                  <a:t>Evaporated Aluminum</a:t>
                </a:r>
                <a:endParaRPr lang="en-US" sz="800" b="1" baseline="-25000" dirty="0">
                  <a:latin typeface="Times New Roman"/>
                  <a:cs typeface="Times New Roman"/>
                </a:endParaRPr>
              </a:p>
            </p:txBody>
          </p:sp>
          <p:sp>
            <p:nvSpPr>
              <p:cNvPr id="22" name="TextBox 21"/>
              <p:cNvSpPr txBox="1"/>
              <p:nvPr/>
            </p:nvSpPr>
            <p:spPr>
              <a:xfrm>
                <a:off x="7651577" y="2542883"/>
                <a:ext cx="769554" cy="350221"/>
              </a:xfrm>
              <a:prstGeom prst="rect">
                <a:avLst/>
              </a:prstGeom>
              <a:grpFill/>
              <a:ln>
                <a:noFill/>
              </a:ln>
            </p:spPr>
            <p:txBody>
              <a:bodyPr wrap="square" lIns="0" tIns="0" rIns="0" bIns="0" rtlCol="0">
                <a:spAutoFit/>
              </a:bodyPr>
              <a:lstStyle/>
              <a:p>
                <a:pPr algn="ctr"/>
                <a:r>
                  <a:rPr lang="en-US" sz="800" b="1" dirty="0" smtClean="0">
                    <a:latin typeface="Times New Roman"/>
                    <a:cs typeface="Times New Roman"/>
                  </a:rPr>
                  <a:t>Evaporated Aluminum</a:t>
                </a:r>
                <a:endParaRPr lang="en-US" sz="800" b="1" baseline="-25000" dirty="0">
                  <a:latin typeface="Times New Roman"/>
                  <a:cs typeface="Times New Roman"/>
                </a:endParaRPr>
              </a:p>
            </p:txBody>
          </p:sp>
        </p:grpSp>
      </p:grpSp>
      <p:sp>
        <p:nvSpPr>
          <p:cNvPr id="14" name="TextBox 13"/>
          <p:cNvSpPr txBox="1"/>
          <p:nvPr/>
        </p:nvSpPr>
        <p:spPr>
          <a:xfrm>
            <a:off x="6612195" y="6419083"/>
            <a:ext cx="2274528" cy="261610"/>
          </a:xfrm>
          <a:prstGeom prst="rect">
            <a:avLst/>
          </a:prstGeom>
          <a:noFill/>
        </p:spPr>
        <p:txBody>
          <a:bodyPr wrap="square" rtlCol="0">
            <a:spAutoFit/>
          </a:bodyPr>
          <a:lstStyle/>
          <a:p>
            <a:pPr algn="r"/>
            <a:r>
              <a:rPr lang="en-US" sz="1100" dirty="0" smtClean="0">
                <a:ea typeface="ＭＳ ゴシック"/>
                <a:cs typeface="ＭＳ ゴシック"/>
              </a:rPr>
              <a:t>Greer, F.; </a:t>
            </a:r>
            <a:r>
              <a:rPr lang="en-US" sz="1100" i="1" dirty="0" smtClean="0">
                <a:ea typeface="ＭＳ ゴシック"/>
                <a:cs typeface="ＭＳ ゴシック"/>
              </a:rPr>
              <a:t>et al.</a:t>
            </a:r>
            <a:r>
              <a:rPr lang="en-US" sz="1100" dirty="0" smtClean="0">
                <a:ea typeface="ＭＳ ゴシック"/>
                <a:cs typeface="ＭＳ ゴシック"/>
              </a:rPr>
              <a:t>, </a:t>
            </a:r>
            <a:r>
              <a:rPr lang="en-US" sz="1100" i="1" dirty="0" smtClean="0">
                <a:ea typeface="ＭＳ ゴシック"/>
                <a:cs typeface="ＭＳ ゴシック"/>
              </a:rPr>
              <a:t>in preparation</a:t>
            </a:r>
            <a:endParaRPr lang="en-US" sz="1100" i="1" baseline="30000" dirty="0"/>
          </a:p>
        </p:txBody>
      </p:sp>
    </p:spTree>
    <p:extLst>
      <p:ext uri="{BB962C8B-B14F-4D97-AF65-F5344CB8AC3E}">
        <p14:creationId xmlns:p14="http://schemas.microsoft.com/office/powerpoint/2010/main" val="2995083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20638" y="0"/>
            <a:ext cx="8686800" cy="457200"/>
          </a:xfrm>
        </p:spPr>
        <p:txBody>
          <a:bodyPr/>
          <a:lstStyle/>
          <a:p>
            <a:r>
              <a:rPr lang="en-US" sz="2400" b="1" dirty="0" smtClean="0">
                <a:solidFill>
                  <a:srgbClr val="1116EF"/>
                </a:solidFill>
                <a:latin typeface="Times" charset="0"/>
                <a:ea typeface="ＭＳ Ｐゴシック" charset="0"/>
                <a:cs typeface="ＭＳ Ｐゴシック" charset="0"/>
              </a:rPr>
              <a:t>High Performance Silicon Imaging through Back</a:t>
            </a:r>
            <a:r>
              <a:rPr lang="en-US" sz="2400" b="1" dirty="0">
                <a:solidFill>
                  <a:srgbClr val="1116EF"/>
                </a:solidFill>
                <a:latin typeface="Times" charset="0"/>
                <a:ea typeface="ＭＳ Ｐゴシック" charset="0"/>
                <a:cs typeface="ＭＳ Ｐゴシック" charset="0"/>
              </a:rPr>
              <a:t>-illumination</a:t>
            </a:r>
          </a:p>
        </p:txBody>
      </p:sp>
      <p:sp>
        <p:nvSpPr>
          <p:cNvPr id="23554" name="Text Box 11"/>
          <p:cNvSpPr txBox="1">
            <a:spLocks noChangeArrowheads="1"/>
          </p:cNvSpPr>
          <p:nvPr/>
        </p:nvSpPr>
        <p:spPr bwMode="auto">
          <a:xfrm>
            <a:off x="334963" y="921492"/>
            <a:ext cx="8639704" cy="1938992"/>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charset="0"/>
                <a:ea typeface="ＭＳ Ｐゴシック" charset="0"/>
                <a:cs typeface="ＭＳ Ｐゴシック" charset="0"/>
              </a:defRPr>
            </a:lvl1pPr>
            <a:lvl2pPr marL="742950" indent="-285750">
              <a:defRPr sz="1600">
                <a:solidFill>
                  <a:schemeClr val="tx1"/>
                </a:solidFill>
                <a:latin typeface="Times" charset="0"/>
                <a:ea typeface="ＭＳ Ｐゴシック" charset="0"/>
              </a:defRPr>
            </a:lvl2pPr>
            <a:lvl3pPr marL="1143000" indent="-228600">
              <a:defRPr sz="1600">
                <a:solidFill>
                  <a:schemeClr val="tx1"/>
                </a:solidFill>
                <a:latin typeface="Times" charset="0"/>
                <a:ea typeface="ＭＳ Ｐゴシック" charset="0"/>
              </a:defRPr>
            </a:lvl3pPr>
            <a:lvl4pPr marL="1600200" indent="-228600">
              <a:defRPr sz="1600">
                <a:solidFill>
                  <a:schemeClr val="tx1"/>
                </a:solidFill>
                <a:latin typeface="Times" charset="0"/>
                <a:ea typeface="ＭＳ Ｐゴシック" charset="0"/>
              </a:defRPr>
            </a:lvl4pPr>
            <a:lvl5pPr marL="2057400" indent="-228600">
              <a:defRPr sz="1600">
                <a:solidFill>
                  <a:schemeClr val="tx1"/>
                </a:solidFill>
                <a:latin typeface="Times" charset="0"/>
                <a:ea typeface="ＭＳ Ｐゴシック" charset="0"/>
              </a:defRPr>
            </a:lvl5pPr>
            <a:lvl6pPr marL="2514600" indent="-228600" eaLnBrk="0" fontAlgn="base" hangingPunct="0">
              <a:spcBef>
                <a:spcPct val="0"/>
              </a:spcBef>
              <a:spcAft>
                <a:spcPct val="0"/>
              </a:spcAft>
              <a:defRPr sz="1600">
                <a:solidFill>
                  <a:schemeClr val="tx1"/>
                </a:solidFill>
                <a:latin typeface="Times" charset="0"/>
                <a:ea typeface="ＭＳ Ｐゴシック" charset="0"/>
              </a:defRPr>
            </a:lvl6pPr>
            <a:lvl7pPr marL="2971800" indent="-228600" eaLnBrk="0" fontAlgn="base" hangingPunct="0">
              <a:spcBef>
                <a:spcPct val="0"/>
              </a:spcBef>
              <a:spcAft>
                <a:spcPct val="0"/>
              </a:spcAft>
              <a:defRPr sz="1600">
                <a:solidFill>
                  <a:schemeClr val="tx1"/>
                </a:solidFill>
                <a:latin typeface="Times" charset="0"/>
                <a:ea typeface="ＭＳ Ｐゴシック" charset="0"/>
              </a:defRPr>
            </a:lvl7pPr>
            <a:lvl8pPr marL="3429000" indent="-228600" eaLnBrk="0" fontAlgn="base" hangingPunct="0">
              <a:spcBef>
                <a:spcPct val="0"/>
              </a:spcBef>
              <a:spcAft>
                <a:spcPct val="0"/>
              </a:spcAft>
              <a:defRPr sz="1600">
                <a:solidFill>
                  <a:schemeClr val="tx1"/>
                </a:solidFill>
                <a:latin typeface="Times" charset="0"/>
                <a:ea typeface="ＭＳ Ｐゴシック" charset="0"/>
              </a:defRPr>
            </a:lvl8pPr>
            <a:lvl9pPr marL="3886200" indent="-228600" eaLnBrk="0" fontAlgn="base" hangingPunct="0">
              <a:spcBef>
                <a:spcPct val="0"/>
              </a:spcBef>
              <a:spcAft>
                <a:spcPct val="0"/>
              </a:spcAft>
              <a:defRPr sz="1600">
                <a:solidFill>
                  <a:schemeClr val="tx1"/>
                </a:solidFill>
                <a:latin typeface="Times" charset="0"/>
                <a:ea typeface="ＭＳ Ｐゴシック" charset="0"/>
              </a:defRPr>
            </a:lvl9pPr>
          </a:lstStyle>
          <a:p>
            <a:r>
              <a:rPr lang="en-US" sz="2400" dirty="0"/>
              <a:t>Key detector performance parameters depend on back illumination for </a:t>
            </a:r>
            <a:r>
              <a:rPr lang="en-US" sz="2400" i="1" dirty="0"/>
              <a:t>all</a:t>
            </a:r>
            <a:r>
              <a:rPr lang="en-US" sz="2400" dirty="0"/>
              <a:t> silicon imaging devices. </a:t>
            </a:r>
            <a:endParaRPr lang="en-US" sz="2400" dirty="0" smtClean="0"/>
          </a:p>
          <a:p>
            <a:endParaRPr lang="en-US" sz="2400" dirty="0"/>
          </a:p>
          <a:p>
            <a:r>
              <a:rPr lang="en-US" sz="2400" dirty="0"/>
              <a:t>These key parameters include wide spectral range, efficiency, resolution, stability of response, dark current, and high fill factor </a:t>
            </a:r>
          </a:p>
        </p:txBody>
      </p:sp>
      <p:grpSp>
        <p:nvGrpSpPr>
          <p:cNvPr id="29" name="Group 22"/>
          <p:cNvGrpSpPr>
            <a:grpSpLocks noChangeAspect="1"/>
          </p:cNvGrpSpPr>
          <p:nvPr/>
        </p:nvGrpSpPr>
        <p:grpSpPr bwMode="auto">
          <a:xfrm>
            <a:off x="155538" y="3743522"/>
            <a:ext cx="3657600" cy="1473012"/>
            <a:chOff x="571500" y="3213472"/>
            <a:chExt cx="3026438" cy="1218828"/>
          </a:xfrm>
        </p:grpSpPr>
        <p:grpSp>
          <p:nvGrpSpPr>
            <p:cNvPr id="30" name="Group 25"/>
            <p:cNvGrpSpPr>
              <a:grpSpLocks/>
            </p:cNvGrpSpPr>
            <p:nvPr/>
          </p:nvGrpSpPr>
          <p:grpSpPr bwMode="auto">
            <a:xfrm>
              <a:off x="571500" y="3504186"/>
              <a:ext cx="3022600" cy="928114"/>
              <a:chOff x="546100" y="2462786"/>
              <a:chExt cx="3022600" cy="928114"/>
            </a:xfrm>
          </p:grpSpPr>
          <p:pic>
            <p:nvPicPr>
              <p:cNvPr id="32" name="Picture 23"/>
              <p:cNvPicPr>
                <a:picLocks noChangeAspect="1"/>
              </p:cNvPicPr>
              <p:nvPr/>
            </p:nvPicPr>
            <p:blipFill rotWithShape="1">
              <a:blip r:embed="rId3">
                <a:extLst>
                  <a:ext uri="{28A0092B-C50C-407E-A947-70E740481C1C}">
                    <a14:useLocalDpi xmlns:a14="http://schemas.microsoft.com/office/drawing/2010/main" val="0"/>
                  </a:ext>
                </a:extLst>
              </a:blip>
              <a:srcRect l="4585" t="14449" r="61317" b="71495"/>
              <a:stretch/>
            </p:blipFill>
            <p:spPr bwMode="auto">
              <a:xfrm>
                <a:off x="546100" y="2462786"/>
                <a:ext cx="3022600" cy="38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p:cNvSpPr/>
              <p:nvPr/>
            </p:nvSpPr>
            <p:spPr>
              <a:xfrm>
                <a:off x="559592" y="2844800"/>
                <a:ext cx="2996407" cy="546100"/>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grpSp>
        <p:sp>
          <p:nvSpPr>
            <p:cNvPr id="31" name="Rectangle 30"/>
            <p:cNvSpPr/>
            <p:nvPr/>
          </p:nvSpPr>
          <p:spPr>
            <a:xfrm>
              <a:off x="584992" y="3213472"/>
              <a:ext cx="3012946" cy="660400"/>
            </a:xfrm>
            <a:prstGeom prst="rect">
              <a:avLst/>
            </a:prstGeom>
            <a:solidFill>
              <a:srgbClr val="3366FF">
                <a:alpha val="43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grpSp>
      <p:grpSp>
        <p:nvGrpSpPr>
          <p:cNvPr id="23557" name="Group 28"/>
          <p:cNvGrpSpPr>
            <a:grpSpLocks/>
          </p:cNvGrpSpPr>
          <p:nvPr/>
        </p:nvGrpSpPr>
        <p:grpSpPr bwMode="auto">
          <a:xfrm>
            <a:off x="1489112" y="4800374"/>
            <a:ext cx="1308616" cy="1295400"/>
            <a:chOff x="1733550" y="4806951"/>
            <a:chExt cx="1308815" cy="1295400"/>
          </a:xfrm>
        </p:grpSpPr>
        <p:grpSp>
          <p:nvGrpSpPr>
            <p:cNvPr id="23565" name="Group 13"/>
            <p:cNvGrpSpPr>
              <a:grpSpLocks/>
            </p:cNvGrpSpPr>
            <p:nvPr/>
          </p:nvGrpSpPr>
          <p:grpSpPr bwMode="auto">
            <a:xfrm rot="-5400000">
              <a:off x="1562100" y="4978401"/>
              <a:ext cx="1295400" cy="952500"/>
              <a:chOff x="228600" y="1828801"/>
              <a:chExt cx="1295400" cy="952500"/>
            </a:xfrm>
          </p:grpSpPr>
          <p:sp>
            <p:nvSpPr>
              <p:cNvPr id="23567" name="Freeform 57"/>
              <p:cNvSpPr>
                <a:spLocks/>
              </p:cNvSpPr>
              <p:nvPr/>
            </p:nvSpPr>
            <p:spPr bwMode="auto">
              <a:xfrm>
                <a:off x="228600" y="1828801"/>
                <a:ext cx="1295400" cy="495300"/>
              </a:xfrm>
              <a:custGeom>
                <a:avLst/>
                <a:gdLst>
                  <a:gd name="T0" fmla="*/ 0 w 816"/>
                  <a:gd name="T1" fmla="*/ 2147483647 h 312"/>
                  <a:gd name="T2" fmla="*/ 2147483647 w 816"/>
                  <a:gd name="T3" fmla="*/ 2147483647 h 312"/>
                  <a:gd name="T4" fmla="*/ 2147483647 w 816"/>
                  <a:gd name="T5" fmla="*/ 2147483647 h 312"/>
                  <a:gd name="T6" fmla="*/ 2147483647 w 816"/>
                  <a:gd name="T7" fmla="*/ 2147483647 h 312"/>
                  <a:gd name="T8" fmla="*/ 2147483647 w 816"/>
                  <a:gd name="T9" fmla="*/ 2147483647 h 312"/>
                  <a:gd name="T10" fmla="*/ 2147483647 w 816"/>
                  <a:gd name="T11" fmla="*/ 2147483647 h 312"/>
                  <a:gd name="T12" fmla="*/ 0 60000 65536"/>
                  <a:gd name="T13" fmla="*/ 0 60000 65536"/>
                  <a:gd name="T14" fmla="*/ 0 60000 65536"/>
                  <a:gd name="T15" fmla="*/ 0 60000 65536"/>
                  <a:gd name="T16" fmla="*/ 0 60000 65536"/>
                  <a:gd name="T17" fmla="*/ 0 60000 65536"/>
                  <a:gd name="T18" fmla="*/ 0 w 816"/>
                  <a:gd name="T19" fmla="*/ 0 h 312"/>
                  <a:gd name="T20" fmla="*/ 816 w 816"/>
                  <a:gd name="T21" fmla="*/ 312 h 312"/>
                </a:gdLst>
                <a:ahLst/>
                <a:cxnLst>
                  <a:cxn ang="T12">
                    <a:pos x="T0" y="T1"/>
                  </a:cxn>
                  <a:cxn ang="T13">
                    <a:pos x="T2" y="T3"/>
                  </a:cxn>
                  <a:cxn ang="T14">
                    <a:pos x="T4" y="T5"/>
                  </a:cxn>
                  <a:cxn ang="T15">
                    <a:pos x="T6" y="T7"/>
                  </a:cxn>
                  <a:cxn ang="T16">
                    <a:pos x="T8" y="T9"/>
                  </a:cxn>
                  <a:cxn ang="T17">
                    <a:pos x="T10" y="T11"/>
                  </a:cxn>
                </a:cxnLst>
                <a:rect l="T18" t="T19" r="T20" b="T21"/>
                <a:pathLst>
                  <a:path w="816" h="312">
                    <a:moveTo>
                      <a:pt x="0" y="168"/>
                    </a:moveTo>
                    <a:cubicBezTo>
                      <a:pt x="44" y="84"/>
                      <a:pt x="88" y="0"/>
                      <a:pt x="144" y="24"/>
                    </a:cubicBezTo>
                    <a:cubicBezTo>
                      <a:pt x="200" y="48"/>
                      <a:pt x="272" y="312"/>
                      <a:pt x="336" y="312"/>
                    </a:cubicBezTo>
                    <a:cubicBezTo>
                      <a:pt x="400" y="312"/>
                      <a:pt x="464" y="40"/>
                      <a:pt x="528" y="24"/>
                    </a:cubicBezTo>
                    <a:cubicBezTo>
                      <a:pt x="592" y="8"/>
                      <a:pt x="672" y="184"/>
                      <a:pt x="720" y="216"/>
                    </a:cubicBezTo>
                    <a:cubicBezTo>
                      <a:pt x="768" y="248"/>
                      <a:pt x="792" y="232"/>
                      <a:pt x="816" y="216"/>
                    </a:cubicBezTo>
                  </a:path>
                </a:pathLst>
              </a:custGeom>
              <a:noFill/>
              <a:ln w="25400">
                <a:solidFill>
                  <a:srgbClr val="100CEB"/>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68" name="Freeform 58"/>
              <p:cNvSpPr>
                <a:spLocks/>
              </p:cNvSpPr>
              <p:nvPr/>
            </p:nvSpPr>
            <p:spPr bwMode="auto">
              <a:xfrm>
                <a:off x="228600" y="2057401"/>
                <a:ext cx="1295400" cy="495300"/>
              </a:xfrm>
              <a:custGeom>
                <a:avLst/>
                <a:gdLst>
                  <a:gd name="T0" fmla="*/ 0 w 816"/>
                  <a:gd name="T1" fmla="*/ 2147483647 h 312"/>
                  <a:gd name="T2" fmla="*/ 2147483647 w 816"/>
                  <a:gd name="T3" fmla="*/ 2147483647 h 312"/>
                  <a:gd name="T4" fmla="*/ 2147483647 w 816"/>
                  <a:gd name="T5" fmla="*/ 2147483647 h 312"/>
                  <a:gd name="T6" fmla="*/ 2147483647 w 816"/>
                  <a:gd name="T7" fmla="*/ 2147483647 h 312"/>
                  <a:gd name="T8" fmla="*/ 2147483647 w 816"/>
                  <a:gd name="T9" fmla="*/ 2147483647 h 312"/>
                  <a:gd name="T10" fmla="*/ 2147483647 w 816"/>
                  <a:gd name="T11" fmla="*/ 2147483647 h 312"/>
                  <a:gd name="T12" fmla="*/ 0 60000 65536"/>
                  <a:gd name="T13" fmla="*/ 0 60000 65536"/>
                  <a:gd name="T14" fmla="*/ 0 60000 65536"/>
                  <a:gd name="T15" fmla="*/ 0 60000 65536"/>
                  <a:gd name="T16" fmla="*/ 0 60000 65536"/>
                  <a:gd name="T17" fmla="*/ 0 60000 65536"/>
                  <a:gd name="T18" fmla="*/ 0 w 816"/>
                  <a:gd name="T19" fmla="*/ 0 h 312"/>
                  <a:gd name="T20" fmla="*/ 816 w 816"/>
                  <a:gd name="T21" fmla="*/ 312 h 312"/>
                </a:gdLst>
                <a:ahLst/>
                <a:cxnLst>
                  <a:cxn ang="T12">
                    <a:pos x="T0" y="T1"/>
                  </a:cxn>
                  <a:cxn ang="T13">
                    <a:pos x="T2" y="T3"/>
                  </a:cxn>
                  <a:cxn ang="T14">
                    <a:pos x="T4" y="T5"/>
                  </a:cxn>
                  <a:cxn ang="T15">
                    <a:pos x="T6" y="T7"/>
                  </a:cxn>
                  <a:cxn ang="T16">
                    <a:pos x="T8" y="T9"/>
                  </a:cxn>
                  <a:cxn ang="T17">
                    <a:pos x="T10" y="T11"/>
                  </a:cxn>
                </a:cxnLst>
                <a:rect l="T18" t="T19" r="T20" b="T21"/>
                <a:pathLst>
                  <a:path w="816" h="312">
                    <a:moveTo>
                      <a:pt x="0" y="168"/>
                    </a:moveTo>
                    <a:cubicBezTo>
                      <a:pt x="44" y="84"/>
                      <a:pt x="88" y="0"/>
                      <a:pt x="144" y="24"/>
                    </a:cubicBezTo>
                    <a:cubicBezTo>
                      <a:pt x="200" y="48"/>
                      <a:pt x="272" y="312"/>
                      <a:pt x="336" y="312"/>
                    </a:cubicBezTo>
                    <a:cubicBezTo>
                      <a:pt x="400" y="312"/>
                      <a:pt x="464" y="40"/>
                      <a:pt x="528" y="24"/>
                    </a:cubicBezTo>
                    <a:cubicBezTo>
                      <a:pt x="592" y="8"/>
                      <a:pt x="672" y="184"/>
                      <a:pt x="720" y="216"/>
                    </a:cubicBezTo>
                    <a:cubicBezTo>
                      <a:pt x="768" y="248"/>
                      <a:pt x="792" y="232"/>
                      <a:pt x="816" y="216"/>
                    </a:cubicBezTo>
                  </a:path>
                </a:pathLst>
              </a:custGeom>
              <a:noFill/>
              <a:ln w="25400">
                <a:solidFill>
                  <a:srgbClr val="55C632"/>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69" name="Freeform 59"/>
              <p:cNvSpPr>
                <a:spLocks/>
              </p:cNvSpPr>
              <p:nvPr/>
            </p:nvSpPr>
            <p:spPr bwMode="auto">
              <a:xfrm>
                <a:off x="228600" y="2286001"/>
                <a:ext cx="1295400" cy="495300"/>
              </a:xfrm>
              <a:custGeom>
                <a:avLst/>
                <a:gdLst>
                  <a:gd name="T0" fmla="*/ 0 w 816"/>
                  <a:gd name="T1" fmla="*/ 2147483647 h 312"/>
                  <a:gd name="T2" fmla="*/ 2147483647 w 816"/>
                  <a:gd name="T3" fmla="*/ 2147483647 h 312"/>
                  <a:gd name="T4" fmla="*/ 2147483647 w 816"/>
                  <a:gd name="T5" fmla="*/ 2147483647 h 312"/>
                  <a:gd name="T6" fmla="*/ 2147483647 w 816"/>
                  <a:gd name="T7" fmla="*/ 2147483647 h 312"/>
                  <a:gd name="T8" fmla="*/ 2147483647 w 816"/>
                  <a:gd name="T9" fmla="*/ 2147483647 h 312"/>
                  <a:gd name="T10" fmla="*/ 2147483647 w 816"/>
                  <a:gd name="T11" fmla="*/ 2147483647 h 312"/>
                  <a:gd name="T12" fmla="*/ 0 60000 65536"/>
                  <a:gd name="T13" fmla="*/ 0 60000 65536"/>
                  <a:gd name="T14" fmla="*/ 0 60000 65536"/>
                  <a:gd name="T15" fmla="*/ 0 60000 65536"/>
                  <a:gd name="T16" fmla="*/ 0 60000 65536"/>
                  <a:gd name="T17" fmla="*/ 0 60000 65536"/>
                  <a:gd name="T18" fmla="*/ 0 w 816"/>
                  <a:gd name="T19" fmla="*/ 0 h 312"/>
                  <a:gd name="T20" fmla="*/ 816 w 816"/>
                  <a:gd name="T21" fmla="*/ 312 h 312"/>
                </a:gdLst>
                <a:ahLst/>
                <a:cxnLst>
                  <a:cxn ang="T12">
                    <a:pos x="T0" y="T1"/>
                  </a:cxn>
                  <a:cxn ang="T13">
                    <a:pos x="T2" y="T3"/>
                  </a:cxn>
                  <a:cxn ang="T14">
                    <a:pos x="T4" y="T5"/>
                  </a:cxn>
                  <a:cxn ang="T15">
                    <a:pos x="T6" y="T7"/>
                  </a:cxn>
                  <a:cxn ang="T16">
                    <a:pos x="T8" y="T9"/>
                  </a:cxn>
                  <a:cxn ang="T17">
                    <a:pos x="T10" y="T11"/>
                  </a:cxn>
                </a:cxnLst>
                <a:rect l="T18" t="T19" r="T20" b="T21"/>
                <a:pathLst>
                  <a:path w="816" h="312">
                    <a:moveTo>
                      <a:pt x="0" y="168"/>
                    </a:moveTo>
                    <a:cubicBezTo>
                      <a:pt x="44" y="84"/>
                      <a:pt x="88" y="0"/>
                      <a:pt x="144" y="24"/>
                    </a:cubicBezTo>
                    <a:cubicBezTo>
                      <a:pt x="200" y="48"/>
                      <a:pt x="272" y="312"/>
                      <a:pt x="336" y="312"/>
                    </a:cubicBezTo>
                    <a:cubicBezTo>
                      <a:pt x="400" y="312"/>
                      <a:pt x="464" y="40"/>
                      <a:pt x="528" y="24"/>
                    </a:cubicBezTo>
                    <a:cubicBezTo>
                      <a:pt x="592" y="8"/>
                      <a:pt x="672" y="184"/>
                      <a:pt x="720" y="216"/>
                    </a:cubicBezTo>
                    <a:cubicBezTo>
                      <a:pt x="768" y="248"/>
                      <a:pt x="792" y="232"/>
                      <a:pt x="816" y="216"/>
                    </a:cubicBezTo>
                  </a:path>
                </a:pathLst>
              </a:custGeom>
              <a:noFill/>
              <a:ln w="25400">
                <a:solidFill>
                  <a:srgbClr val="CE3A2A"/>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3566" name="TextBox 23"/>
            <p:cNvSpPr txBox="1">
              <a:spLocks noChangeArrowheads="1"/>
            </p:cNvSpPr>
            <p:nvPr/>
          </p:nvSpPr>
          <p:spPr bwMode="auto">
            <a:xfrm>
              <a:off x="2857671" y="5334001"/>
              <a:ext cx="1846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charset="0"/>
                  <a:ea typeface="ＭＳ Ｐゴシック" charset="0"/>
                  <a:cs typeface="ＭＳ Ｐゴシック" charset="0"/>
                </a:defRPr>
              </a:lvl1pPr>
              <a:lvl2pPr marL="742950" indent="-285750">
                <a:defRPr sz="1600">
                  <a:solidFill>
                    <a:schemeClr val="tx1"/>
                  </a:solidFill>
                  <a:latin typeface="Times" charset="0"/>
                  <a:ea typeface="ＭＳ Ｐゴシック" charset="0"/>
                </a:defRPr>
              </a:lvl2pPr>
              <a:lvl3pPr marL="1143000" indent="-228600">
                <a:defRPr sz="1600">
                  <a:solidFill>
                    <a:schemeClr val="tx1"/>
                  </a:solidFill>
                  <a:latin typeface="Times" charset="0"/>
                  <a:ea typeface="ＭＳ Ｐゴシック" charset="0"/>
                </a:defRPr>
              </a:lvl3pPr>
              <a:lvl4pPr marL="1600200" indent="-228600">
                <a:defRPr sz="1600">
                  <a:solidFill>
                    <a:schemeClr val="tx1"/>
                  </a:solidFill>
                  <a:latin typeface="Times" charset="0"/>
                  <a:ea typeface="ＭＳ Ｐゴシック" charset="0"/>
                </a:defRPr>
              </a:lvl4pPr>
              <a:lvl5pPr marL="2057400" indent="-228600">
                <a:defRPr sz="1600">
                  <a:solidFill>
                    <a:schemeClr val="tx1"/>
                  </a:solidFill>
                  <a:latin typeface="Times" charset="0"/>
                  <a:ea typeface="ＭＳ Ｐゴシック" charset="0"/>
                </a:defRPr>
              </a:lvl5pPr>
              <a:lvl6pPr marL="2514600" indent="-228600" eaLnBrk="0" fontAlgn="base" hangingPunct="0">
                <a:spcBef>
                  <a:spcPct val="0"/>
                </a:spcBef>
                <a:spcAft>
                  <a:spcPct val="0"/>
                </a:spcAft>
                <a:defRPr sz="1600">
                  <a:solidFill>
                    <a:schemeClr val="tx1"/>
                  </a:solidFill>
                  <a:latin typeface="Times" charset="0"/>
                  <a:ea typeface="ＭＳ Ｐゴシック" charset="0"/>
                </a:defRPr>
              </a:lvl6pPr>
              <a:lvl7pPr marL="2971800" indent="-228600" eaLnBrk="0" fontAlgn="base" hangingPunct="0">
                <a:spcBef>
                  <a:spcPct val="0"/>
                </a:spcBef>
                <a:spcAft>
                  <a:spcPct val="0"/>
                </a:spcAft>
                <a:defRPr sz="1600">
                  <a:solidFill>
                    <a:schemeClr val="tx1"/>
                  </a:solidFill>
                  <a:latin typeface="Times" charset="0"/>
                  <a:ea typeface="ＭＳ Ｐゴシック" charset="0"/>
                </a:defRPr>
              </a:lvl7pPr>
              <a:lvl8pPr marL="3429000" indent="-228600" eaLnBrk="0" fontAlgn="base" hangingPunct="0">
                <a:spcBef>
                  <a:spcPct val="0"/>
                </a:spcBef>
                <a:spcAft>
                  <a:spcPct val="0"/>
                </a:spcAft>
                <a:defRPr sz="1600">
                  <a:solidFill>
                    <a:schemeClr val="tx1"/>
                  </a:solidFill>
                  <a:latin typeface="Times" charset="0"/>
                  <a:ea typeface="ＭＳ Ｐゴシック" charset="0"/>
                </a:defRPr>
              </a:lvl8pPr>
              <a:lvl9pPr marL="3886200" indent="-228600" eaLnBrk="0" fontAlgn="base" hangingPunct="0">
                <a:spcBef>
                  <a:spcPct val="0"/>
                </a:spcBef>
                <a:spcAft>
                  <a:spcPct val="0"/>
                </a:spcAft>
                <a:defRPr sz="1600">
                  <a:solidFill>
                    <a:schemeClr val="tx1"/>
                  </a:solidFill>
                  <a:latin typeface="Times" charset="0"/>
                  <a:ea typeface="ＭＳ Ｐゴシック" charset="0"/>
                </a:defRPr>
              </a:lvl9pPr>
            </a:lstStyle>
            <a:p>
              <a:endParaRPr lang="en-US" dirty="0"/>
            </a:p>
          </p:txBody>
        </p:sp>
      </p:grpSp>
      <p:pic>
        <p:nvPicPr>
          <p:cNvPr id="3" name="Picture 2"/>
          <p:cNvPicPr>
            <a:picLocks noChangeAspect="1"/>
          </p:cNvPicPr>
          <p:nvPr/>
        </p:nvPicPr>
        <p:blipFill rotWithShape="1">
          <a:blip r:embed="rId4"/>
          <a:srcRect l="7742"/>
          <a:stretch/>
        </p:blipFill>
        <p:spPr>
          <a:xfrm>
            <a:off x="4053490" y="3597537"/>
            <a:ext cx="4956221" cy="2743200"/>
          </a:xfrm>
          <a:prstGeom prst="rect">
            <a:avLst/>
          </a:prstGeom>
        </p:spPr>
      </p:pic>
    </p:spTree>
    <p:extLst>
      <p:ext uri="{BB962C8B-B14F-4D97-AF65-F5344CB8AC3E}">
        <p14:creationId xmlns:p14="http://schemas.microsoft.com/office/powerpoint/2010/main" val="3155879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imes" pitchFamily="-97" charset="0"/>
            </a:endParaRPr>
          </a:p>
        </p:txBody>
      </p:sp>
      <p:grpSp>
        <p:nvGrpSpPr>
          <p:cNvPr id="6" name="Group 5"/>
          <p:cNvGrpSpPr>
            <a:grpSpLocks noChangeAspect="1"/>
          </p:cNvGrpSpPr>
          <p:nvPr/>
        </p:nvGrpSpPr>
        <p:grpSpPr>
          <a:xfrm>
            <a:off x="2980295" y="3729998"/>
            <a:ext cx="5349240" cy="2717749"/>
            <a:chOff x="1524000" y="1993900"/>
            <a:chExt cx="6989763" cy="3551238"/>
          </a:xfrm>
        </p:grpSpPr>
        <p:sp>
          <p:nvSpPr>
            <p:cNvPr id="125" name="Line 3"/>
            <p:cNvSpPr>
              <a:spLocks noChangeShapeType="1"/>
            </p:cNvSpPr>
            <p:nvPr/>
          </p:nvSpPr>
          <p:spPr bwMode="auto">
            <a:xfrm>
              <a:off x="2355850" y="2117725"/>
              <a:ext cx="1588" cy="3427413"/>
            </a:xfrm>
            <a:prstGeom prst="line">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6" name="Freeform 4"/>
            <p:cNvSpPr>
              <a:spLocks noChangeArrowheads="1"/>
            </p:cNvSpPr>
            <p:nvPr/>
          </p:nvSpPr>
          <p:spPr bwMode="auto">
            <a:xfrm>
              <a:off x="2355850" y="2193925"/>
              <a:ext cx="5945188" cy="1400175"/>
            </a:xfrm>
            <a:custGeom>
              <a:avLst/>
              <a:gdLst>
                <a:gd name="T0" fmla="*/ 0 w 16516"/>
                <a:gd name="T1" fmla="*/ 1905 h 3891"/>
                <a:gd name="T2" fmla="*/ 2540 w 16516"/>
                <a:gd name="T3" fmla="*/ 0 h 3891"/>
                <a:gd name="T4" fmla="*/ 7620 w 16516"/>
                <a:gd name="T5" fmla="*/ 0 h 3891"/>
                <a:gd name="T6" fmla="*/ 13975 w 16516"/>
                <a:gd name="T7" fmla="*/ 3890 h 3891"/>
                <a:gd name="T8" fmla="*/ 16515 w 16516"/>
                <a:gd name="T9" fmla="*/ 2620 h 3891"/>
              </a:gdLst>
              <a:ahLst/>
              <a:cxnLst>
                <a:cxn ang="0">
                  <a:pos x="T0" y="T1"/>
                </a:cxn>
                <a:cxn ang="0">
                  <a:pos x="T2" y="T3"/>
                </a:cxn>
                <a:cxn ang="0">
                  <a:pos x="T4" y="T5"/>
                </a:cxn>
                <a:cxn ang="0">
                  <a:pos x="T6" y="T7"/>
                </a:cxn>
                <a:cxn ang="0">
                  <a:pos x="T8" y="T9"/>
                </a:cxn>
              </a:cxnLst>
              <a:rect l="0" t="0" r="r" b="b"/>
              <a:pathLst>
                <a:path w="16516" h="3891">
                  <a:moveTo>
                    <a:pt x="0" y="1905"/>
                  </a:moveTo>
                  <a:cubicBezTo>
                    <a:pt x="0" y="635"/>
                    <a:pt x="1905" y="0"/>
                    <a:pt x="2540" y="0"/>
                  </a:cubicBezTo>
                  <a:cubicBezTo>
                    <a:pt x="2540" y="0"/>
                    <a:pt x="6985" y="0"/>
                    <a:pt x="7620" y="0"/>
                  </a:cubicBezTo>
                  <a:cubicBezTo>
                    <a:pt x="8889" y="0"/>
                    <a:pt x="12705" y="3890"/>
                    <a:pt x="13975" y="3890"/>
                  </a:cubicBezTo>
                  <a:cubicBezTo>
                    <a:pt x="15394" y="3890"/>
                    <a:pt x="16248" y="3127"/>
                    <a:pt x="16515" y="2620"/>
                  </a:cubicBezTo>
                </a:path>
              </a:pathLst>
            </a:cu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7" name="Freeform 5"/>
            <p:cNvSpPr>
              <a:spLocks noChangeArrowheads="1"/>
            </p:cNvSpPr>
            <p:nvPr/>
          </p:nvSpPr>
          <p:spPr bwMode="auto">
            <a:xfrm>
              <a:off x="2359025" y="3744913"/>
              <a:ext cx="5945188" cy="1400175"/>
            </a:xfrm>
            <a:custGeom>
              <a:avLst/>
              <a:gdLst>
                <a:gd name="T0" fmla="*/ 0 w 16516"/>
                <a:gd name="T1" fmla="*/ 1905 h 3891"/>
                <a:gd name="T2" fmla="*/ 2540 w 16516"/>
                <a:gd name="T3" fmla="*/ 0 h 3891"/>
                <a:gd name="T4" fmla="*/ 7620 w 16516"/>
                <a:gd name="T5" fmla="*/ 0 h 3891"/>
                <a:gd name="T6" fmla="*/ 13975 w 16516"/>
                <a:gd name="T7" fmla="*/ 3890 h 3891"/>
                <a:gd name="T8" fmla="*/ 16515 w 16516"/>
                <a:gd name="T9" fmla="*/ 2620 h 3891"/>
              </a:gdLst>
              <a:ahLst/>
              <a:cxnLst>
                <a:cxn ang="0">
                  <a:pos x="T0" y="T1"/>
                </a:cxn>
                <a:cxn ang="0">
                  <a:pos x="T2" y="T3"/>
                </a:cxn>
                <a:cxn ang="0">
                  <a:pos x="T4" y="T5"/>
                </a:cxn>
                <a:cxn ang="0">
                  <a:pos x="T6" y="T7"/>
                </a:cxn>
                <a:cxn ang="0">
                  <a:pos x="T8" y="T9"/>
                </a:cxn>
              </a:cxnLst>
              <a:rect l="0" t="0" r="r" b="b"/>
              <a:pathLst>
                <a:path w="16516" h="3891">
                  <a:moveTo>
                    <a:pt x="0" y="1905"/>
                  </a:moveTo>
                  <a:cubicBezTo>
                    <a:pt x="0" y="635"/>
                    <a:pt x="1905" y="0"/>
                    <a:pt x="2540" y="0"/>
                  </a:cubicBezTo>
                  <a:cubicBezTo>
                    <a:pt x="2540" y="0"/>
                    <a:pt x="6985" y="0"/>
                    <a:pt x="7620" y="0"/>
                  </a:cubicBezTo>
                  <a:cubicBezTo>
                    <a:pt x="8889" y="0"/>
                    <a:pt x="12705" y="3890"/>
                    <a:pt x="13975" y="3890"/>
                  </a:cubicBezTo>
                  <a:cubicBezTo>
                    <a:pt x="15394" y="3890"/>
                    <a:pt x="16248" y="3127"/>
                    <a:pt x="16515" y="2620"/>
                  </a:cubicBezTo>
                </a:path>
              </a:pathLst>
            </a:cu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8" name="Line 6"/>
            <p:cNvSpPr>
              <a:spLocks noChangeShapeType="1"/>
            </p:cNvSpPr>
            <p:nvPr/>
          </p:nvSpPr>
          <p:spPr bwMode="auto">
            <a:xfrm flipH="1">
              <a:off x="2349500" y="3665538"/>
              <a:ext cx="5959475" cy="1587"/>
            </a:xfrm>
            <a:prstGeom prst="line">
              <a:avLst/>
            </a:prstGeom>
            <a:noFill/>
            <a:ln w="936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9" name="Oval 7"/>
            <p:cNvSpPr>
              <a:spLocks noChangeArrowheads="1"/>
            </p:cNvSpPr>
            <p:nvPr/>
          </p:nvSpPr>
          <p:spPr bwMode="auto">
            <a:xfrm>
              <a:off x="2173288" y="2647950"/>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30" name="Rectangle 8"/>
            <p:cNvSpPr>
              <a:spLocks noChangeArrowheads="1"/>
            </p:cNvSpPr>
            <p:nvPr/>
          </p:nvSpPr>
          <p:spPr bwMode="auto">
            <a:xfrm>
              <a:off x="2128838" y="1993900"/>
              <a:ext cx="228600" cy="3551238"/>
            </a:xfrm>
            <a:prstGeom prst="rect">
              <a:avLst/>
            </a:prstGeom>
            <a:solidFill>
              <a:srgbClr val="C2FFF0"/>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1" name="Oval 9"/>
            <p:cNvSpPr>
              <a:spLocks noChangeArrowheads="1"/>
            </p:cNvSpPr>
            <p:nvPr/>
          </p:nvSpPr>
          <p:spPr bwMode="auto">
            <a:xfrm>
              <a:off x="2173288" y="2830513"/>
              <a:ext cx="152400" cy="138112"/>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32" name="Oval 10"/>
            <p:cNvSpPr>
              <a:spLocks noChangeArrowheads="1"/>
            </p:cNvSpPr>
            <p:nvPr/>
          </p:nvSpPr>
          <p:spPr bwMode="auto">
            <a:xfrm>
              <a:off x="2173288" y="3013075"/>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33" name="Oval 11"/>
            <p:cNvSpPr>
              <a:spLocks noChangeArrowheads="1"/>
            </p:cNvSpPr>
            <p:nvPr/>
          </p:nvSpPr>
          <p:spPr bwMode="auto">
            <a:xfrm>
              <a:off x="2173288" y="3195638"/>
              <a:ext cx="152400" cy="138112"/>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34" name="Oval 12"/>
            <p:cNvSpPr>
              <a:spLocks noChangeArrowheads="1"/>
            </p:cNvSpPr>
            <p:nvPr/>
          </p:nvSpPr>
          <p:spPr bwMode="auto">
            <a:xfrm>
              <a:off x="2173288" y="3378200"/>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35" name="Oval 13"/>
            <p:cNvSpPr>
              <a:spLocks noChangeArrowheads="1"/>
            </p:cNvSpPr>
            <p:nvPr/>
          </p:nvSpPr>
          <p:spPr bwMode="auto">
            <a:xfrm>
              <a:off x="2173288" y="3562350"/>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36" name="Oval 14"/>
            <p:cNvSpPr>
              <a:spLocks noChangeArrowheads="1"/>
            </p:cNvSpPr>
            <p:nvPr/>
          </p:nvSpPr>
          <p:spPr bwMode="auto">
            <a:xfrm>
              <a:off x="2173288" y="3744913"/>
              <a:ext cx="152400" cy="138112"/>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37" name="Oval 15"/>
            <p:cNvSpPr>
              <a:spLocks noChangeArrowheads="1"/>
            </p:cNvSpPr>
            <p:nvPr/>
          </p:nvSpPr>
          <p:spPr bwMode="auto">
            <a:xfrm>
              <a:off x="2173288" y="3927475"/>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38" name="Oval 16"/>
            <p:cNvSpPr>
              <a:spLocks noChangeArrowheads="1"/>
            </p:cNvSpPr>
            <p:nvPr/>
          </p:nvSpPr>
          <p:spPr bwMode="auto">
            <a:xfrm>
              <a:off x="2173288" y="4110038"/>
              <a:ext cx="152400" cy="138112"/>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39" name="Oval 17"/>
            <p:cNvSpPr>
              <a:spLocks noChangeArrowheads="1"/>
            </p:cNvSpPr>
            <p:nvPr/>
          </p:nvSpPr>
          <p:spPr bwMode="auto">
            <a:xfrm>
              <a:off x="2173288" y="4292600"/>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40" name="Oval 18"/>
            <p:cNvSpPr>
              <a:spLocks noChangeArrowheads="1"/>
            </p:cNvSpPr>
            <p:nvPr/>
          </p:nvSpPr>
          <p:spPr bwMode="auto">
            <a:xfrm>
              <a:off x="2173288" y="4476750"/>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41" name="Rectangle 19"/>
            <p:cNvSpPr>
              <a:spLocks noChangeArrowheads="1"/>
            </p:cNvSpPr>
            <p:nvPr/>
          </p:nvSpPr>
          <p:spPr bwMode="auto">
            <a:xfrm>
              <a:off x="8285163" y="2032000"/>
              <a:ext cx="228600" cy="3513138"/>
            </a:xfrm>
            <a:prstGeom prst="rect">
              <a:avLst/>
            </a:prstGeom>
            <a:solidFill>
              <a:srgbClr val="262699"/>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nvGrpSpPr>
            <p:cNvPr id="142" name="Group 22"/>
            <p:cNvGrpSpPr>
              <a:grpSpLocks/>
            </p:cNvGrpSpPr>
            <p:nvPr/>
          </p:nvGrpSpPr>
          <p:grpSpPr bwMode="auto">
            <a:xfrm>
              <a:off x="2355850" y="2087563"/>
              <a:ext cx="835025" cy="501650"/>
              <a:chOff x="1484" y="1315"/>
              <a:chExt cx="526" cy="316"/>
            </a:xfrm>
          </p:grpSpPr>
          <p:sp>
            <p:nvSpPr>
              <p:cNvPr id="143" name="Oval 23"/>
              <p:cNvSpPr>
                <a:spLocks noChangeArrowheads="1"/>
              </p:cNvSpPr>
              <p:nvPr/>
            </p:nvSpPr>
            <p:spPr bwMode="auto">
              <a:xfrm>
                <a:off x="1915" y="1315"/>
                <a:ext cx="96" cy="87"/>
              </a:xfrm>
              <a:prstGeom prst="ellipse">
                <a:avLst/>
              </a:prstGeom>
              <a:solidFill>
                <a:srgbClr val="00FFFF"/>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44" name="Oval 24"/>
              <p:cNvSpPr>
                <a:spLocks noChangeArrowheads="1"/>
              </p:cNvSpPr>
              <p:nvPr/>
            </p:nvSpPr>
            <p:spPr bwMode="auto">
              <a:xfrm>
                <a:off x="1484" y="1430"/>
                <a:ext cx="96" cy="87"/>
              </a:xfrm>
              <a:prstGeom prst="ellipse">
                <a:avLst/>
              </a:prstGeom>
              <a:solidFill>
                <a:srgbClr val="00FFFF"/>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45" name="Oval 25"/>
              <p:cNvSpPr>
                <a:spLocks noChangeArrowheads="1"/>
              </p:cNvSpPr>
              <p:nvPr/>
            </p:nvSpPr>
            <p:spPr bwMode="auto">
              <a:xfrm>
                <a:off x="1484" y="1545"/>
                <a:ext cx="96" cy="87"/>
              </a:xfrm>
              <a:prstGeom prst="ellipse">
                <a:avLst/>
              </a:prstGeom>
              <a:solidFill>
                <a:srgbClr val="00FFFF"/>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46" name="Oval 26"/>
              <p:cNvSpPr>
                <a:spLocks noChangeArrowheads="1"/>
              </p:cNvSpPr>
              <p:nvPr/>
            </p:nvSpPr>
            <p:spPr bwMode="auto">
              <a:xfrm>
                <a:off x="1529" y="1410"/>
                <a:ext cx="96" cy="87"/>
              </a:xfrm>
              <a:prstGeom prst="ellipse">
                <a:avLst/>
              </a:prstGeom>
              <a:solidFill>
                <a:srgbClr val="00FFFF"/>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47" name="Oval 27"/>
              <p:cNvSpPr>
                <a:spLocks noChangeArrowheads="1"/>
              </p:cNvSpPr>
              <p:nvPr/>
            </p:nvSpPr>
            <p:spPr bwMode="auto">
              <a:xfrm>
                <a:off x="1597" y="1435"/>
                <a:ext cx="96" cy="87"/>
              </a:xfrm>
              <a:prstGeom prst="ellipse">
                <a:avLst/>
              </a:prstGeom>
              <a:solidFill>
                <a:srgbClr val="00FFFF"/>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48" name="Oval 28"/>
              <p:cNvSpPr>
                <a:spLocks noChangeArrowheads="1"/>
              </p:cNvSpPr>
              <p:nvPr/>
            </p:nvSpPr>
            <p:spPr bwMode="auto">
              <a:xfrm>
                <a:off x="1529" y="1505"/>
                <a:ext cx="96" cy="87"/>
              </a:xfrm>
              <a:prstGeom prst="ellipse">
                <a:avLst/>
              </a:prstGeom>
              <a:solidFill>
                <a:srgbClr val="00FFFF"/>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latin typeface="Times New Roman" charset="0"/>
                    <a:cs typeface="DejaVu Sans Condensed" charset="0"/>
                  </a:rPr>
                  <a:t>-</a:t>
                </a:r>
              </a:p>
            </p:txBody>
          </p:sp>
          <p:sp>
            <p:nvSpPr>
              <p:cNvPr id="149" name="Line 29"/>
              <p:cNvSpPr>
                <a:spLocks noChangeShapeType="1"/>
              </p:cNvSpPr>
              <p:nvPr/>
            </p:nvSpPr>
            <p:spPr bwMode="auto">
              <a:xfrm flipH="1">
                <a:off x="1716" y="1380"/>
                <a:ext cx="196" cy="76"/>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150" name="Text Box 30"/>
            <p:cNvSpPr txBox="1">
              <a:spLocks noChangeArrowheads="1"/>
            </p:cNvSpPr>
            <p:nvPr/>
          </p:nvSpPr>
          <p:spPr bwMode="auto">
            <a:xfrm>
              <a:off x="2743200" y="2514600"/>
              <a:ext cx="2581275"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nSpc>
                  <a:spcPct val="80000"/>
                </a:lnSpc>
                <a:buClr>
                  <a:srgbClr val="000000"/>
                </a:buClr>
                <a:buSzPct val="100000"/>
                <a:buFont typeface="Times New Roman" charset="0"/>
                <a:buNone/>
              </a:pPr>
              <a:r>
                <a:rPr lang="en-GB" sz="1800">
                  <a:solidFill>
                    <a:srgbClr val="000000"/>
                  </a:solidFill>
                  <a:latin typeface="Times New Roman" charset="0"/>
                  <a:cs typeface="DejaVu Sans Condensed" charset="0"/>
                </a:rPr>
                <a:t>Trapping of photo-generated charge</a:t>
              </a:r>
            </a:p>
          </p:txBody>
        </p:sp>
        <p:grpSp>
          <p:nvGrpSpPr>
            <p:cNvPr id="151" name="Group 31"/>
            <p:cNvGrpSpPr>
              <a:grpSpLocks/>
            </p:cNvGrpSpPr>
            <p:nvPr/>
          </p:nvGrpSpPr>
          <p:grpSpPr bwMode="auto">
            <a:xfrm>
              <a:off x="1524000" y="3429000"/>
              <a:ext cx="392113" cy="954088"/>
              <a:chOff x="960" y="2160"/>
              <a:chExt cx="247" cy="601"/>
            </a:xfrm>
          </p:grpSpPr>
          <p:grpSp>
            <p:nvGrpSpPr>
              <p:cNvPr id="152" name="Group 32"/>
              <p:cNvGrpSpPr>
                <a:grpSpLocks/>
              </p:cNvGrpSpPr>
              <p:nvPr/>
            </p:nvGrpSpPr>
            <p:grpSpPr bwMode="auto">
              <a:xfrm>
                <a:off x="960" y="2160"/>
                <a:ext cx="247" cy="169"/>
                <a:chOff x="3297" y="1599"/>
                <a:chExt cx="247" cy="169"/>
              </a:xfrm>
            </p:grpSpPr>
            <p:sp>
              <p:nvSpPr>
                <p:cNvPr id="198" name="Freeform 33"/>
                <p:cNvSpPr>
                  <a:spLocks/>
                </p:cNvSpPr>
                <p:nvPr/>
              </p:nvSpPr>
              <p:spPr bwMode="auto">
                <a:xfrm>
                  <a:off x="3479" y="1736"/>
                  <a:ext cx="65" cy="32"/>
                </a:xfrm>
                <a:custGeom>
                  <a:avLst/>
                  <a:gdLst>
                    <a:gd name="T0" fmla="*/ 0 w 65"/>
                    <a:gd name="T1" fmla="*/ 0 h 32"/>
                    <a:gd name="T2" fmla="*/ 33 w 65"/>
                    <a:gd name="T3" fmla="*/ 0 h 32"/>
                    <a:gd name="T4" fmla="*/ 65 w 65"/>
                    <a:gd name="T5" fmla="*/ 32 h 32"/>
                  </a:gdLst>
                  <a:ahLst/>
                  <a:cxnLst>
                    <a:cxn ang="0">
                      <a:pos x="T0" y="T1"/>
                    </a:cxn>
                    <a:cxn ang="0">
                      <a:pos x="T2" y="T3"/>
                    </a:cxn>
                    <a:cxn ang="0">
                      <a:pos x="T4" y="T5"/>
                    </a:cxn>
                  </a:cxnLst>
                  <a:rect l="0" t="0" r="r" b="b"/>
                  <a:pathLst>
                    <a:path w="65" h="32">
                      <a:moveTo>
                        <a:pt x="0" y="0"/>
                      </a:moveTo>
                      <a:lnTo>
                        <a:pt x="33" y="0"/>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9" name="Freeform 34"/>
                <p:cNvSpPr>
                  <a:spLocks/>
                </p:cNvSpPr>
                <p:nvPr/>
              </p:nvSpPr>
              <p:spPr bwMode="auto">
                <a:xfrm>
                  <a:off x="3479" y="1736"/>
                  <a:ext cx="65" cy="32"/>
                </a:xfrm>
                <a:custGeom>
                  <a:avLst/>
                  <a:gdLst>
                    <a:gd name="T0" fmla="*/ 0 w 65"/>
                    <a:gd name="T1" fmla="*/ 0 h 32"/>
                    <a:gd name="T2" fmla="*/ 10 w 65"/>
                    <a:gd name="T3" fmla="*/ 0 h 32"/>
                    <a:gd name="T4" fmla="*/ 25 w 65"/>
                    <a:gd name="T5" fmla="*/ 7 h 32"/>
                    <a:gd name="T6" fmla="*/ 40 w 65"/>
                    <a:gd name="T7" fmla="*/ 17 h 32"/>
                    <a:gd name="T8" fmla="*/ 58 w 65"/>
                    <a:gd name="T9" fmla="*/ 25 h 32"/>
                    <a:gd name="T10" fmla="*/ 65 w 65"/>
                    <a:gd name="T11" fmla="*/ 32 h 32"/>
                  </a:gdLst>
                  <a:ahLst/>
                  <a:cxnLst>
                    <a:cxn ang="0">
                      <a:pos x="T0" y="T1"/>
                    </a:cxn>
                    <a:cxn ang="0">
                      <a:pos x="T2" y="T3"/>
                    </a:cxn>
                    <a:cxn ang="0">
                      <a:pos x="T4" y="T5"/>
                    </a:cxn>
                    <a:cxn ang="0">
                      <a:pos x="T6" y="T7"/>
                    </a:cxn>
                    <a:cxn ang="0">
                      <a:pos x="T8" y="T9"/>
                    </a:cxn>
                    <a:cxn ang="0">
                      <a:pos x="T10" y="T11"/>
                    </a:cxn>
                  </a:cxnLst>
                  <a:rect l="0" t="0" r="r" b="b"/>
                  <a:pathLst>
                    <a:path w="65" h="32">
                      <a:moveTo>
                        <a:pt x="0" y="0"/>
                      </a:moveTo>
                      <a:lnTo>
                        <a:pt x="10" y="0"/>
                      </a:lnTo>
                      <a:lnTo>
                        <a:pt x="25" y="7"/>
                      </a:lnTo>
                      <a:lnTo>
                        <a:pt x="40" y="17"/>
                      </a:lnTo>
                      <a:lnTo>
                        <a:pt x="58" y="25"/>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00" name="Group 35"/>
                <p:cNvGrpSpPr>
                  <a:grpSpLocks/>
                </p:cNvGrpSpPr>
                <p:nvPr/>
              </p:nvGrpSpPr>
              <p:grpSpPr bwMode="auto">
                <a:xfrm>
                  <a:off x="3297" y="1599"/>
                  <a:ext cx="182" cy="154"/>
                  <a:chOff x="3297" y="1599"/>
                  <a:chExt cx="182" cy="154"/>
                </a:xfrm>
              </p:grpSpPr>
              <p:grpSp>
                <p:nvGrpSpPr>
                  <p:cNvPr id="204" name="Group 36"/>
                  <p:cNvGrpSpPr>
                    <a:grpSpLocks/>
                  </p:cNvGrpSpPr>
                  <p:nvPr/>
                </p:nvGrpSpPr>
                <p:grpSpPr bwMode="auto">
                  <a:xfrm>
                    <a:off x="3297" y="1599"/>
                    <a:ext cx="63" cy="66"/>
                    <a:chOff x="3297" y="1599"/>
                    <a:chExt cx="63" cy="66"/>
                  </a:xfrm>
                </p:grpSpPr>
                <p:sp>
                  <p:nvSpPr>
                    <p:cNvPr id="210" name="Freeform 37"/>
                    <p:cNvSpPr>
                      <a:spLocks/>
                    </p:cNvSpPr>
                    <p:nvPr/>
                  </p:nvSpPr>
                  <p:spPr bwMode="auto">
                    <a:xfrm>
                      <a:off x="3297" y="1599"/>
                      <a:ext cx="38" cy="33"/>
                    </a:xfrm>
                    <a:custGeom>
                      <a:avLst/>
                      <a:gdLst>
                        <a:gd name="T0" fmla="*/ 0 w 38"/>
                        <a:gd name="T1" fmla="*/ 18 h 33"/>
                        <a:gd name="T2" fmla="*/ 0 w 38"/>
                        <a:gd name="T3" fmla="*/ 18 h 33"/>
                        <a:gd name="T4" fmla="*/ 7 w 38"/>
                        <a:gd name="T5" fmla="*/ 10 h 33"/>
                        <a:gd name="T6" fmla="*/ 15 w 38"/>
                        <a:gd name="T7" fmla="*/ 0 h 33"/>
                        <a:gd name="T8" fmla="*/ 23 w 38"/>
                        <a:gd name="T9" fmla="*/ 0 h 33"/>
                        <a:gd name="T10" fmla="*/ 30 w 38"/>
                        <a:gd name="T11" fmla="*/ 0 h 33"/>
                        <a:gd name="T12" fmla="*/ 30 w 38"/>
                        <a:gd name="T13" fmla="*/ 0 h 33"/>
                        <a:gd name="T14" fmla="*/ 30 w 38"/>
                        <a:gd name="T15" fmla="*/ 10 h 33"/>
                        <a:gd name="T16" fmla="*/ 30 w 38"/>
                        <a:gd name="T17" fmla="*/ 18 h 33"/>
                        <a:gd name="T18" fmla="*/ 30 w 38"/>
                        <a:gd name="T19" fmla="*/ 18 h 33"/>
                        <a:gd name="T20" fmla="*/ 38 w 38"/>
                        <a:gd name="T21" fmla="*/ 25 h 33"/>
                        <a:gd name="T22" fmla="*/ 38 w 38"/>
                        <a:gd name="T23" fmla="*/ 25 h 33"/>
                        <a:gd name="T24" fmla="*/ 30 w 38"/>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3">
                          <a:moveTo>
                            <a:pt x="0" y="18"/>
                          </a:moveTo>
                          <a:lnTo>
                            <a:pt x="0" y="18"/>
                          </a:lnTo>
                          <a:lnTo>
                            <a:pt x="7" y="10"/>
                          </a:lnTo>
                          <a:lnTo>
                            <a:pt x="15" y="0"/>
                          </a:lnTo>
                          <a:lnTo>
                            <a:pt x="23" y="0"/>
                          </a:lnTo>
                          <a:lnTo>
                            <a:pt x="30" y="0"/>
                          </a:lnTo>
                          <a:lnTo>
                            <a:pt x="30" y="0"/>
                          </a:lnTo>
                          <a:lnTo>
                            <a:pt x="30" y="10"/>
                          </a:lnTo>
                          <a:lnTo>
                            <a:pt x="30" y="18"/>
                          </a:lnTo>
                          <a:lnTo>
                            <a:pt x="30" y="18"/>
                          </a:lnTo>
                          <a:lnTo>
                            <a:pt x="38" y="25"/>
                          </a:lnTo>
                          <a:lnTo>
                            <a:pt x="38" y="25"/>
                          </a:lnTo>
                          <a:lnTo>
                            <a:pt x="30"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1" name="Freeform 38"/>
                    <p:cNvSpPr>
                      <a:spLocks/>
                    </p:cNvSpPr>
                    <p:nvPr/>
                  </p:nvSpPr>
                  <p:spPr bwMode="auto">
                    <a:xfrm>
                      <a:off x="3320" y="1632"/>
                      <a:ext cx="40" cy="33"/>
                    </a:xfrm>
                    <a:custGeom>
                      <a:avLst/>
                      <a:gdLst>
                        <a:gd name="T0" fmla="*/ 40 w 40"/>
                        <a:gd name="T1" fmla="*/ 25 h 33"/>
                        <a:gd name="T2" fmla="*/ 32 w 40"/>
                        <a:gd name="T3" fmla="*/ 33 h 33"/>
                        <a:gd name="T4" fmla="*/ 32 w 40"/>
                        <a:gd name="T5" fmla="*/ 33 h 33"/>
                        <a:gd name="T6" fmla="*/ 25 w 40"/>
                        <a:gd name="T7" fmla="*/ 33 h 33"/>
                        <a:gd name="T8" fmla="*/ 25 w 40"/>
                        <a:gd name="T9" fmla="*/ 33 h 33"/>
                        <a:gd name="T10" fmla="*/ 15 w 40"/>
                        <a:gd name="T11" fmla="*/ 33 h 33"/>
                        <a:gd name="T12" fmla="*/ 7 w 40"/>
                        <a:gd name="T13" fmla="*/ 33 h 33"/>
                        <a:gd name="T14" fmla="*/ 7 w 40"/>
                        <a:gd name="T15" fmla="*/ 33 h 33"/>
                        <a:gd name="T16" fmla="*/ 7 w 40"/>
                        <a:gd name="T17" fmla="*/ 25 h 33"/>
                        <a:gd name="T18" fmla="*/ 0 w 40"/>
                        <a:gd name="T19" fmla="*/ 15 h 33"/>
                        <a:gd name="T20" fmla="*/ 0 w 40"/>
                        <a:gd name="T21" fmla="*/ 15 h 33"/>
                        <a:gd name="T22" fmla="*/ 7 w 40"/>
                        <a:gd name="T23" fmla="*/ 0 h 33"/>
                        <a:gd name="T24" fmla="*/ 7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25"/>
                          </a:moveTo>
                          <a:lnTo>
                            <a:pt x="32" y="33"/>
                          </a:lnTo>
                          <a:lnTo>
                            <a:pt x="32" y="33"/>
                          </a:lnTo>
                          <a:lnTo>
                            <a:pt x="25" y="33"/>
                          </a:lnTo>
                          <a:lnTo>
                            <a:pt x="25" y="33"/>
                          </a:lnTo>
                          <a:lnTo>
                            <a:pt x="15" y="33"/>
                          </a:lnTo>
                          <a:lnTo>
                            <a:pt x="7" y="33"/>
                          </a:lnTo>
                          <a:lnTo>
                            <a:pt x="7" y="33"/>
                          </a:lnTo>
                          <a:lnTo>
                            <a:pt x="7" y="25"/>
                          </a:lnTo>
                          <a:lnTo>
                            <a:pt x="0" y="15"/>
                          </a:lnTo>
                          <a:lnTo>
                            <a:pt x="0" y="15"/>
                          </a:lnTo>
                          <a:lnTo>
                            <a:pt x="7" y="0"/>
                          </a:lnTo>
                          <a:lnTo>
                            <a:pt x="7"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05" name="Group 39"/>
                  <p:cNvGrpSpPr>
                    <a:grpSpLocks/>
                  </p:cNvGrpSpPr>
                  <p:nvPr/>
                </p:nvGrpSpPr>
                <p:grpSpPr bwMode="auto">
                  <a:xfrm>
                    <a:off x="3360" y="1647"/>
                    <a:ext cx="63" cy="66"/>
                    <a:chOff x="3360" y="1647"/>
                    <a:chExt cx="63" cy="66"/>
                  </a:xfrm>
                </p:grpSpPr>
                <p:sp>
                  <p:nvSpPr>
                    <p:cNvPr id="208" name="Freeform 40"/>
                    <p:cNvSpPr>
                      <a:spLocks/>
                    </p:cNvSpPr>
                    <p:nvPr/>
                  </p:nvSpPr>
                  <p:spPr bwMode="auto">
                    <a:xfrm>
                      <a:off x="3360" y="1647"/>
                      <a:ext cx="33" cy="33"/>
                    </a:xfrm>
                    <a:custGeom>
                      <a:avLst/>
                      <a:gdLst>
                        <a:gd name="T0" fmla="*/ 0 w 33"/>
                        <a:gd name="T1" fmla="*/ 10 h 33"/>
                        <a:gd name="T2" fmla="*/ 0 w 33"/>
                        <a:gd name="T3" fmla="*/ 10 h 33"/>
                        <a:gd name="T4" fmla="*/ 8 w 33"/>
                        <a:gd name="T5" fmla="*/ 0 h 33"/>
                        <a:gd name="T6" fmla="*/ 8 w 33"/>
                        <a:gd name="T7" fmla="*/ 0 h 33"/>
                        <a:gd name="T8" fmla="*/ 8 w 33"/>
                        <a:gd name="T9" fmla="*/ 0 h 33"/>
                        <a:gd name="T10" fmla="*/ 15 w 33"/>
                        <a:gd name="T11" fmla="*/ 0 h 33"/>
                        <a:gd name="T12" fmla="*/ 23 w 33"/>
                        <a:gd name="T13" fmla="*/ 0 h 33"/>
                        <a:gd name="T14" fmla="*/ 33 w 33"/>
                        <a:gd name="T15" fmla="*/ 0 h 33"/>
                        <a:gd name="T16" fmla="*/ 33 w 33"/>
                        <a:gd name="T17" fmla="*/ 10 h 33"/>
                        <a:gd name="T18" fmla="*/ 33 w 33"/>
                        <a:gd name="T19" fmla="*/ 10 h 33"/>
                        <a:gd name="T20" fmla="*/ 33 w 33"/>
                        <a:gd name="T21" fmla="*/ 18 h 33"/>
                        <a:gd name="T22" fmla="*/ 33 w 33"/>
                        <a:gd name="T23" fmla="*/ 33 h 33"/>
                        <a:gd name="T24" fmla="*/ 33 w 33"/>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3">
                          <a:moveTo>
                            <a:pt x="0" y="10"/>
                          </a:moveTo>
                          <a:lnTo>
                            <a:pt x="0" y="10"/>
                          </a:lnTo>
                          <a:lnTo>
                            <a:pt x="8" y="0"/>
                          </a:lnTo>
                          <a:lnTo>
                            <a:pt x="8" y="0"/>
                          </a:lnTo>
                          <a:lnTo>
                            <a:pt x="8" y="0"/>
                          </a:lnTo>
                          <a:lnTo>
                            <a:pt x="15" y="0"/>
                          </a:lnTo>
                          <a:lnTo>
                            <a:pt x="23" y="0"/>
                          </a:lnTo>
                          <a:lnTo>
                            <a:pt x="33" y="0"/>
                          </a:lnTo>
                          <a:lnTo>
                            <a:pt x="33" y="10"/>
                          </a:lnTo>
                          <a:lnTo>
                            <a:pt x="33" y="10"/>
                          </a:lnTo>
                          <a:lnTo>
                            <a:pt x="33" y="18"/>
                          </a:lnTo>
                          <a:lnTo>
                            <a:pt x="33" y="33"/>
                          </a:lnTo>
                          <a:lnTo>
                            <a:pt x="33"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9" name="Freeform 41"/>
                    <p:cNvSpPr>
                      <a:spLocks/>
                    </p:cNvSpPr>
                    <p:nvPr/>
                  </p:nvSpPr>
                  <p:spPr bwMode="auto">
                    <a:xfrm>
                      <a:off x="3383" y="1680"/>
                      <a:ext cx="40" cy="33"/>
                    </a:xfrm>
                    <a:custGeom>
                      <a:avLst/>
                      <a:gdLst>
                        <a:gd name="T0" fmla="*/ 40 w 40"/>
                        <a:gd name="T1" fmla="*/ 15 h 33"/>
                        <a:gd name="T2" fmla="*/ 33 w 40"/>
                        <a:gd name="T3" fmla="*/ 25 h 33"/>
                        <a:gd name="T4" fmla="*/ 33 w 40"/>
                        <a:gd name="T5" fmla="*/ 25 h 33"/>
                        <a:gd name="T6" fmla="*/ 25 w 40"/>
                        <a:gd name="T7" fmla="*/ 25 h 33"/>
                        <a:gd name="T8" fmla="*/ 17 w 40"/>
                        <a:gd name="T9" fmla="*/ 33 h 33"/>
                        <a:gd name="T10" fmla="*/ 17 w 40"/>
                        <a:gd name="T11" fmla="*/ 33 h 33"/>
                        <a:gd name="T12" fmla="*/ 10 w 40"/>
                        <a:gd name="T13" fmla="*/ 25 h 33"/>
                        <a:gd name="T14" fmla="*/ 10 w 40"/>
                        <a:gd name="T15" fmla="*/ 25 h 33"/>
                        <a:gd name="T16" fmla="*/ 0 w 40"/>
                        <a:gd name="T17" fmla="*/ 25 h 33"/>
                        <a:gd name="T18" fmla="*/ 0 w 40"/>
                        <a:gd name="T19" fmla="*/ 15 h 33"/>
                        <a:gd name="T20" fmla="*/ 0 w 40"/>
                        <a:gd name="T21" fmla="*/ 15 h 33"/>
                        <a:gd name="T22" fmla="*/ 10 w 40"/>
                        <a:gd name="T23" fmla="*/ 0 h 33"/>
                        <a:gd name="T24" fmla="*/ 10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15"/>
                          </a:moveTo>
                          <a:lnTo>
                            <a:pt x="33" y="25"/>
                          </a:lnTo>
                          <a:lnTo>
                            <a:pt x="33" y="25"/>
                          </a:lnTo>
                          <a:lnTo>
                            <a:pt x="25" y="25"/>
                          </a:lnTo>
                          <a:lnTo>
                            <a:pt x="17" y="33"/>
                          </a:lnTo>
                          <a:lnTo>
                            <a:pt x="17" y="33"/>
                          </a:lnTo>
                          <a:lnTo>
                            <a:pt x="10" y="25"/>
                          </a:lnTo>
                          <a:lnTo>
                            <a:pt x="10" y="25"/>
                          </a:lnTo>
                          <a:lnTo>
                            <a:pt x="0" y="25"/>
                          </a:lnTo>
                          <a:lnTo>
                            <a:pt x="0" y="15"/>
                          </a:lnTo>
                          <a:lnTo>
                            <a:pt x="0" y="15"/>
                          </a:lnTo>
                          <a:lnTo>
                            <a:pt x="10" y="0"/>
                          </a:lnTo>
                          <a:lnTo>
                            <a:pt x="10"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06" name="Freeform 42"/>
                  <p:cNvSpPr>
                    <a:spLocks/>
                  </p:cNvSpPr>
                  <p:nvPr/>
                </p:nvSpPr>
                <p:spPr bwMode="auto">
                  <a:xfrm>
                    <a:off x="3423" y="1688"/>
                    <a:ext cx="33" cy="32"/>
                  </a:xfrm>
                  <a:custGeom>
                    <a:avLst/>
                    <a:gdLst>
                      <a:gd name="T0" fmla="*/ 0 w 33"/>
                      <a:gd name="T1" fmla="*/ 7 h 32"/>
                      <a:gd name="T2" fmla="*/ 0 w 33"/>
                      <a:gd name="T3" fmla="*/ 7 h 32"/>
                      <a:gd name="T4" fmla="*/ 8 w 33"/>
                      <a:gd name="T5" fmla="*/ 0 h 32"/>
                      <a:gd name="T6" fmla="*/ 8 w 33"/>
                      <a:gd name="T7" fmla="*/ 0 h 32"/>
                      <a:gd name="T8" fmla="*/ 8 w 33"/>
                      <a:gd name="T9" fmla="*/ 0 h 32"/>
                      <a:gd name="T10" fmla="*/ 18 w 33"/>
                      <a:gd name="T11" fmla="*/ 0 h 32"/>
                      <a:gd name="T12" fmla="*/ 25 w 33"/>
                      <a:gd name="T13" fmla="*/ 0 h 32"/>
                      <a:gd name="T14" fmla="*/ 33 w 33"/>
                      <a:gd name="T15" fmla="*/ 0 h 32"/>
                      <a:gd name="T16" fmla="*/ 33 w 33"/>
                      <a:gd name="T17" fmla="*/ 7 h 32"/>
                      <a:gd name="T18" fmla="*/ 33 w 33"/>
                      <a:gd name="T19" fmla="*/ 7 h 32"/>
                      <a:gd name="T20" fmla="*/ 33 w 33"/>
                      <a:gd name="T21" fmla="*/ 17 h 32"/>
                      <a:gd name="T22" fmla="*/ 33 w 33"/>
                      <a:gd name="T23" fmla="*/ 25 h 32"/>
                      <a:gd name="T24" fmla="*/ 25 w 33"/>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2">
                        <a:moveTo>
                          <a:pt x="0" y="7"/>
                        </a:moveTo>
                        <a:lnTo>
                          <a:pt x="0" y="7"/>
                        </a:lnTo>
                        <a:lnTo>
                          <a:pt x="8" y="0"/>
                        </a:lnTo>
                        <a:lnTo>
                          <a:pt x="8" y="0"/>
                        </a:lnTo>
                        <a:lnTo>
                          <a:pt x="8" y="0"/>
                        </a:lnTo>
                        <a:lnTo>
                          <a:pt x="18" y="0"/>
                        </a:lnTo>
                        <a:lnTo>
                          <a:pt x="25" y="0"/>
                        </a:lnTo>
                        <a:lnTo>
                          <a:pt x="33" y="0"/>
                        </a:lnTo>
                        <a:lnTo>
                          <a:pt x="33" y="7"/>
                        </a:lnTo>
                        <a:lnTo>
                          <a:pt x="33" y="7"/>
                        </a:lnTo>
                        <a:lnTo>
                          <a:pt x="33" y="17"/>
                        </a:lnTo>
                        <a:lnTo>
                          <a:pt x="33" y="25"/>
                        </a:lnTo>
                        <a:lnTo>
                          <a:pt x="2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7" name="Freeform 43"/>
                  <p:cNvSpPr>
                    <a:spLocks/>
                  </p:cNvSpPr>
                  <p:nvPr/>
                </p:nvSpPr>
                <p:spPr bwMode="auto">
                  <a:xfrm>
                    <a:off x="3448" y="1720"/>
                    <a:ext cx="31" cy="33"/>
                  </a:xfrm>
                  <a:custGeom>
                    <a:avLst/>
                    <a:gdLst>
                      <a:gd name="T0" fmla="*/ 31 w 31"/>
                      <a:gd name="T1" fmla="*/ 16 h 33"/>
                      <a:gd name="T2" fmla="*/ 31 w 31"/>
                      <a:gd name="T3" fmla="*/ 23 h 33"/>
                      <a:gd name="T4" fmla="*/ 31 w 31"/>
                      <a:gd name="T5" fmla="*/ 23 h 33"/>
                      <a:gd name="T6" fmla="*/ 23 w 31"/>
                      <a:gd name="T7" fmla="*/ 23 h 33"/>
                      <a:gd name="T8" fmla="*/ 16 w 31"/>
                      <a:gd name="T9" fmla="*/ 33 h 33"/>
                      <a:gd name="T10" fmla="*/ 16 w 31"/>
                      <a:gd name="T11" fmla="*/ 33 h 33"/>
                      <a:gd name="T12" fmla="*/ 8 w 31"/>
                      <a:gd name="T13" fmla="*/ 23 h 33"/>
                      <a:gd name="T14" fmla="*/ 8 w 31"/>
                      <a:gd name="T15" fmla="*/ 23 h 33"/>
                      <a:gd name="T16" fmla="*/ 0 w 31"/>
                      <a:gd name="T17" fmla="*/ 23 h 33"/>
                      <a:gd name="T18" fmla="*/ 0 w 31"/>
                      <a:gd name="T19" fmla="*/ 16 h 33"/>
                      <a:gd name="T20" fmla="*/ 0 w 31"/>
                      <a:gd name="T21" fmla="*/ 16 h 33"/>
                      <a:gd name="T22" fmla="*/ 8 w 31"/>
                      <a:gd name="T23" fmla="*/ 0 h 33"/>
                      <a:gd name="T24" fmla="*/ 8 w 31"/>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3">
                        <a:moveTo>
                          <a:pt x="31" y="16"/>
                        </a:moveTo>
                        <a:lnTo>
                          <a:pt x="31" y="23"/>
                        </a:lnTo>
                        <a:lnTo>
                          <a:pt x="31" y="23"/>
                        </a:lnTo>
                        <a:lnTo>
                          <a:pt x="23" y="23"/>
                        </a:lnTo>
                        <a:lnTo>
                          <a:pt x="16" y="33"/>
                        </a:lnTo>
                        <a:lnTo>
                          <a:pt x="16" y="33"/>
                        </a:lnTo>
                        <a:lnTo>
                          <a:pt x="8" y="23"/>
                        </a:lnTo>
                        <a:lnTo>
                          <a:pt x="8" y="23"/>
                        </a:lnTo>
                        <a:lnTo>
                          <a:pt x="0" y="23"/>
                        </a:lnTo>
                        <a:lnTo>
                          <a:pt x="0" y="16"/>
                        </a:lnTo>
                        <a:lnTo>
                          <a:pt x="0" y="16"/>
                        </a:lnTo>
                        <a:lnTo>
                          <a:pt x="8" y="0"/>
                        </a:lnTo>
                        <a:lnTo>
                          <a:pt x="8"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01" name="Group 44"/>
                <p:cNvGrpSpPr>
                  <a:grpSpLocks/>
                </p:cNvGrpSpPr>
                <p:nvPr/>
              </p:nvGrpSpPr>
              <p:grpSpPr bwMode="auto">
                <a:xfrm>
                  <a:off x="3471" y="1705"/>
                  <a:ext cx="73" cy="56"/>
                  <a:chOff x="3471" y="1705"/>
                  <a:chExt cx="73" cy="56"/>
                </a:xfrm>
              </p:grpSpPr>
              <p:sp>
                <p:nvSpPr>
                  <p:cNvPr id="202" name="Freeform 45"/>
                  <p:cNvSpPr>
                    <a:spLocks/>
                  </p:cNvSpPr>
                  <p:nvPr/>
                </p:nvSpPr>
                <p:spPr bwMode="auto">
                  <a:xfrm>
                    <a:off x="3471" y="1705"/>
                    <a:ext cx="73" cy="56"/>
                  </a:xfrm>
                  <a:custGeom>
                    <a:avLst/>
                    <a:gdLst>
                      <a:gd name="T0" fmla="*/ 73 w 73"/>
                      <a:gd name="T1" fmla="*/ 56 h 56"/>
                      <a:gd name="T2" fmla="*/ 0 w 73"/>
                      <a:gd name="T3" fmla="*/ 56 h 56"/>
                      <a:gd name="T4" fmla="*/ 18 w 73"/>
                      <a:gd name="T5" fmla="*/ 23 h 56"/>
                      <a:gd name="T6" fmla="*/ 41 w 73"/>
                      <a:gd name="T7" fmla="*/ 0 h 56"/>
                      <a:gd name="T8" fmla="*/ 73 w 73"/>
                      <a:gd name="T9" fmla="*/ 56 h 56"/>
                    </a:gdLst>
                    <a:ahLst/>
                    <a:cxnLst>
                      <a:cxn ang="0">
                        <a:pos x="T0" y="T1"/>
                      </a:cxn>
                      <a:cxn ang="0">
                        <a:pos x="T2" y="T3"/>
                      </a:cxn>
                      <a:cxn ang="0">
                        <a:pos x="T4" y="T5"/>
                      </a:cxn>
                      <a:cxn ang="0">
                        <a:pos x="T6" y="T7"/>
                      </a:cxn>
                      <a:cxn ang="0">
                        <a:pos x="T8" y="T9"/>
                      </a:cxn>
                    </a:cxnLst>
                    <a:rect l="0" t="0" r="r" b="b"/>
                    <a:pathLst>
                      <a:path w="73" h="56">
                        <a:moveTo>
                          <a:pt x="73" y="56"/>
                        </a:moveTo>
                        <a:lnTo>
                          <a:pt x="0" y="56"/>
                        </a:lnTo>
                        <a:lnTo>
                          <a:pt x="18" y="23"/>
                        </a:lnTo>
                        <a:lnTo>
                          <a:pt x="41" y="0"/>
                        </a:lnTo>
                        <a:lnTo>
                          <a:pt x="73" y="56"/>
                        </a:lnTo>
                        <a:close/>
                      </a:path>
                    </a:pathLst>
                  </a:custGeom>
                  <a:solidFill>
                    <a:srgbClr val="000000"/>
                  </a:solidFill>
                  <a:ln w="9525">
                    <a:solidFill>
                      <a:srgbClr val="1104FF"/>
                    </a:solidFill>
                    <a:round/>
                    <a:headEnd/>
                    <a:tailEnd/>
                  </a:ln>
                </p:spPr>
                <p:txBody>
                  <a:bodyPr/>
                  <a:lstStyle/>
                  <a:p>
                    <a:endParaRPr lang="en-US"/>
                  </a:p>
                </p:txBody>
              </p:sp>
              <p:sp>
                <p:nvSpPr>
                  <p:cNvPr id="203" name="Line 46"/>
                  <p:cNvSpPr>
                    <a:spLocks noChangeShapeType="1"/>
                  </p:cNvSpPr>
                  <p:nvPr/>
                </p:nvSpPr>
                <p:spPr bwMode="auto">
                  <a:xfrm flipH="1" flipV="1">
                    <a:off x="3489" y="1728"/>
                    <a:ext cx="23" cy="15"/>
                  </a:xfrm>
                  <a:prstGeom prst="line">
                    <a:avLst/>
                  </a:prstGeom>
                  <a:noFill/>
                  <a:ln w="12700">
                    <a:solidFill>
                      <a:srgbClr val="1104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53" name="Group 47"/>
              <p:cNvGrpSpPr>
                <a:grpSpLocks/>
              </p:cNvGrpSpPr>
              <p:nvPr/>
            </p:nvGrpSpPr>
            <p:grpSpPr bwMode="auto">
              <a:xfrm>
                <a:off x="960" y="2304"/>
                <a:ext cx="247" cy="169"/>
                <a:chOff x="3297" y="1599"/>
                <a:chExt cx="247" cy="169"/>
              </a:xfrm>
            </p:grpSpPr>
            <p:sp>
              <p:nvSpPr>
                <p:cNvPr id="184" name="Freeform 48"/>
                <p:cNvSpPr>
                  <a:spLocks/>
                </p:cNvSpPr>
                <p:nvPr/>
              </p:nvSpPr>
              <p:spPr bwMode="auto">
                <a:xfrm>
                  <a:off x="3479" y="1736"/>
                  <a:ext cx="65" cy="32"/>
                </a:xfrm>
                <a:custGeom>
                  <a:avLst/>
                  <a:gdLst>
                    <a:gd name="T0" fmla="*/ 0 w 65"/>
                    <a:gd name="T1" fmla="*/ 0 h 32"/>
                    <a:gd name="T2" fmla="*/ 33 w 65"/>
                    <a:gd name="T3" fmla="*/ 0 h 32"/>
                    <a:gd name="T4" fmla="*/ 65 w 65"/>
                    <a:gd name="T5" fmla="*/ 32 h 32"/>
                  </a:gdLst>
                  <a:ahLst/>
                  <a:cxnLst>
                    <a:cxn ang="0">
                      <a:pos x="T0" y="T1"/>
                    </a:cxn>
                    <a:cxn ang="0">
                      <a:pos x="T2" y="T3"/>
                    </a:cxn>
                    <a:cxn ang="0">
                      <a:pos x="T4" y="T5"/>
                    </a:cxn>
                  </a:cxnLst>
                  <a:rect l="0" t="0" r="r" b="b"/>
                  <a:pathLst>
                    <a:path w="65" h="32">
                      <a:moveTo>
                        <a:pt x="0" y="0"/>
                      </a:moveTo>
                      <a:lnTo>
                        <a:pt x="33" y="0"/>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5" name="Freeform 49"/>
                <p:cNvSpPr>
                  <a:spLocks/>
                </p:cNvSpPr>
                <p:nvPr/>
              </p:nvSpPr>
              <p:spPr bwMode="auto">
                <a:xfrm>
                  <a:off x="3479" y="1736"/>
                  <a:ext cx="65" cy="32"/>
                </a:xfrm>
                <a:custGeom>
                  <a:avLst/>
                  <a:gdLst>
                    <a:gd name="T0" fmla="*/ 0 w 65"/>
                    <a:gd name="T1" fmla="*/ 0 h 32"/>
                    <a:gd name="T2" fmla="*/ 10 w 65"/>
                    <a:gd name="T3" fmla="*/ 0 h 32"/>
                    <a:gd name="T4" fmla="*/ 25 w 65"/>
                    <a:gd name="T5" fmla="*/ 7 h 32"/>
                    <a:gd name="T6" fmla="*/ 40 w 65"/>
                    <a:gd name="T7" fmla="*/ 17 h 32"/>
                    <a:gd name="T8" fmla="*/ 58 w 65"/>
                    <a:gd name="T9" fmla="*/ 25 h 32"/>
                    <a:gd name="T10" fmla="*/ 65 w 65"/>
                    <a:gd name="T11" fmla="*/ 32 h 32"/>
                  </a:gdLst>
                  <a:ahLst/>
                  <a:cxnLst>
                    <a:cxn ang="0">
                      <a:pos x="T0" y="T1"/>
                    </a:cxn>
                    <a:cxn ang="0">
                      <a:pos x="T2" y="T3"/>
                    </a:cxn>
                    <a:cxn ang="0">
                      <a:pos x="T4" y="T5"/>
                    </a:cxn>
                    <a:cxn ang="0">
                      <a:pos x="T6" y="T7"/>
                    </a:cxn>
                    <a:cxn ang="0">
                      <a:pos x="T8" y="T9"/>
                    </a:cxn>
                    <a:cxn ang="0">
                      <a:pos x="T10" y="T11"/>
                    </a:cxn>
                  </a:cxnLst>
                  <a:rect l="0" t="0" r="r" b="b"/>
                  <a:pathLst>
                    <a:path w="65" h="32">
                      <a:moveTo>
                        <a:pt x="0" y="0"/>
                      </a:moveTo>
                      <a:lnTo>
                        <a:pt x="10" y="0"/>
                      </a:lnTo>
                      <a:lnTo>
                        <a:pt x="25" y="7"/>
                      </a:lnTo>
                      <a:lnTo>
                        <a:pt x="40" y="17"/>
                      </a:lnTo>
                      <a:lnTo>
                        <a:pt x="58" y="25"/>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86" name="Group 50"/>
                <p:cNvGrpSpPr>
                  <a:grpSpLocks/>
                </p:cNvGrpSpPr>
                <p:nvPr/>
              </p:nvGrpSpPr>
              <p:grpSpPr bwMode="auto">
                <a:xfrm>
                  <a:off x="3297" y="1599"/>
                  <a:ext cx="182" cy="154"/>
                  <a:chOff x="3297" y="1599"/>
                  <a:chExt cx="182" cy="154"/>
                </a:xfrm>
              </p:grpSpPr>
              <p:grpSp>
                <p:nvGrpSpPr>
                  <p:cNvPr id="190" name="Group 51"/>
                  <p:cNvGrpSpPr>
                    <a:grpSpLocks/>
                  </p:cNvGrpSpPr>
                  <p:nvPr/>
                </p:nvGrpSpPr>
                <p:grpSpPr bwMode="auto">
                  <a:xfrm>
                    <a:off x="3297" y="1599"/>
                    <a:ext cx="63" cy="66"/>
                    <a:chOff x="3297" y="1599"/>
                    <a:chExt cx="63" cy="66"/>
                  </a:xfrm>
                </p:grpSpPr>
                <p:sp>
                  <p:nvSpPr>
                    <p:cNvPr id="196" name="Freeform 52"/>
                    <p:cNvSpPr>
                      <a:spLocks/>
                    </p:cNvSpPr>
                    <p:nvPr/>
                  </p:nvSpPr>
                  <p:spPr bwMode="auto">
                    <a:xfrm>
                      <a:off x="3297" y="1599"/>
                      <a:ext cx="38" cy="33"/>
                    </a:xfrm>
                    <a:custGeom>
                      <a:avLst/>
                      <a:gdLst>
                        <a:gd name="T0" fmla="*/ 0 w 38"/>
                        <a:gd name="T1" fmla="*/ 18 h 33"/>
                        <a:gd name="T2" fmla="*/ 0 w 38"/>
                        <a:gd name="T3" fmla="*/ 18 h 33"/>
                        <a:gd name="T4" fmla="*/ 7 w 38"/>
                        <a:gd name="T5" fmla="*/ 10 h 33"/>
                        <a:gd name="T6" fmla="*/ 15 w 38"/>
                        <a:gd name="T7" fmla="*/ 0 h 33"/>
                        <a:gd name="T8" fmla="*/ 23 w 38"/>
                        <a:gd name="T9" fmla="*/ 0 h 33"/>
                        <a:gd name="T10" fmla="*/ 30 w 38"/>
                        <a:gd name="T11" fmla="*/ 0 h 33"/>
                        <a:gd name="T12" fmla="*/ 30 w 38"/>
                        <a:gd name="T13" fmla="*/ 0 h 33"/>
                        <a:gd name="T14" fmla="*/ 30 w 38"/>
                        <a:gd name="T15" fmla="*/ 10 h 33"/>
                        <a:gd name="T16" fmla="*/ 30 w 38"/>
                        <a:gd name="T17" fmla="*/ 18 h 33"/>
                        <a:gd name="T18" fmla="*/ 30 w 38"/>
                        <a:gd name="T19" fmla="*/ 18 h 33"/>
                        <a:gd name="T20" fmla="*/ 38 w 38"/>
                        <a:gd name="T21" fmla="*/ 25 h 33"/>
                        <a:gd name="T22" fmla="*/ 38 w 38"/>
                        <a:gd name="T23" fmla="*/ 25 h 33"/>
                        <a:gd name="T24" fmla="*/ 30 w 38"/>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3">
                          <a:moveTo>
                            <a:pt x="0" y="18"/>
                          </a:moveTo>
                          <a:lnTo>
                            <a:pt x="0" y="18"/>
                          </a:lnTo>
                          <a:lnTo>
                            <a:pt x="7" y="10"/>
                          </a:lnTo>
                          <a:lnTo>
                            <a:pt x="15" y="0"/>
                          </a:lnTo>
                          <a:lnTo>
                            <a:pt x="23" y="0"/>
                          </a:lnTo>
                          <a:lnTo>
                            <a:pt x="30" y="0"/>
                          </a:lnTo>
                          <a:lnTo>
                            <a:pt x="30" y="0"/>
                          </a:lnTo>
                          <a:lnTo>
                            <a:pt x="30" y="10"/>
                          </a:lnTo>
                          <a:lnTo>
                            <a:pt x="30" y="18"/>
                          </a:lnTo>
                          <a:lnTo>
                            <a:pt x="30" y="18"/>
                          </a:lnTo>
                          <a:lnTo>
                            <a:pt x="38" y="25"/>
                          </a:lnTo>
                          <a:lnTo>
                            <a:pt x="38" y="25"/>
                          </a:lnTo>
                          <a:lnTo>
                            <a:pt x="30"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7" name="Freeform 53"/>
                    <p:cNvSpPr>
                      <a:spLocks/>
                    </p:cNvSpPr>
                    <p:nvPr/>
                  </p:nvSpPr>
                  <p:spPr bwMode="auto">
                    <a:xfrm>
                      <a:off x="3320" y="1632"/>
                      <a:ext cx="40" cy="33"/>
                    </a:xfrm>
                    <a:custGeom>
                      <a:avLst/>
                      <a:gdLst>
                        <a:gd name="T0" fmla="*/ 40 w 40"/>
                        <a:gd name="T1" fmla="*/ 25 h 33"/>
                        <a:gd name="T2" fmla="*/ 32 w 40"/>
                        <a:gd name="T3" fmla="*/ 33 h 33"/>
                        <a:gd name="T4" fmla="*/ 32 w 40"/>
                        <a:gd name="T5" fmla="*/ 33 h 33"/>
                        <a:gd name="T6" fmla="*/ 25 w 40"/>
                        <a:gd name="T7" fmla="*/ 33 h 33"/>
                        <a:gd name="T8" fmla="*/ 25 w 40"/>
                        <a:gd name="T9" fmla="*/ 33 h 33"/>
                        <a:gd name="T10" fmla="*/ 15 w 40"/>
                        <a:gd name="T11" fmla="*/ 33 h 33"/>
                        <a:gd name="T12" fmla="*/ 7 w 40"/>
                        <a:gd name="T13" fmla="*/ 33 h 33"/>
                        <a:gd name="T14" fmla="*/ 7 w 40"/>
                        <a:gd name="T15" fmla="*/ 33 h 33"/>
                        <a:gd name="T16" fmla="*/ 7 w 40"/>
                        <a:gd name="T17" fmla="*/ 25 h 33"/>
                        <a:gd name="T18" fmla="*/ 0 w 40"/>
                        <a:gd name="T19" fmla="*/ 15 h 33"/>
                        <a:gd name="T20" fmla="*/ 0 w 40"/>
                        <a:gd name="T21" fmla="*/ 15 h 33"/>
                        <a:gd name="T22" fmla="*/ 7 w 40"/>
                        <a:gd name="T23" fmla="*/ 0 h 33"/>
                        <a:gd name="T24" fmla="*/ 7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25"/>
                          </a:moveTo>
                          <a:lnTo>
                            <a:pt x="32" y="33"/>
                          </a:lnTo>
                          <a:lnTo>
                            <a:pt x="32" y="33"/>
                          </a:lnTo>
                          <a:lnTo>
                            <a:pt x="25" y="33"/>
                          </a:lnTo>
                          <a:lnTo>
                            <a:pt x="25" y="33"/>
                          </a:lnTo>
                          <a:lnTo>
                            <a:pt x="15" y="33"/>
                          </a:lnTo>
                          <a:lnTo>
                            <a:pt x="7" y="33"/>
                          </a:lnTo>
                          <a:lnTo>
                            <a:pt x="7" y="33"/>
                          </a:lnTo>
                          <a:lnTo>
                            <a:pt x="7" y="25"/>
                          </a:lnTo>
                          <a:lnTo>
                            <a:pt x="0" y="15"/>
                          </a:lnTo>
                          <a:lnTo>
                            <a:pt x="0" y="15"/>
                          </a:lnTo>
                          <a:lnTo>
                            <a:pt x="7" y="0"/>
                          </a:lnTo>
                          <a:lnTo>
                            <a:pt x="7"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91" name="Group 54"/>
                  <p:cNvGrpSpPr>
                    <a:grpSpLocks/>
                  </p:cNvGrpSpPr>
                  <p:nvPr/>
                </p:nvGrpSpPr>
                <p:grpSpPr bwMode="auto">
                  <a:xfrm>
                    <a:off x="3360" y="1647"/>
                    <a:ext cx="63" cy="66"/>
                    <a:chOff x="3360" y="1647"/>
                    <a:chExt cx="63" cy="66"/>
                  </a:xfrm>
                </p:grpSpPr>
                <p:sp>
                  <p:nvSpPr>
                    <p:cNvPr id="194" name="Freeform 55"/>
                    <p:cNvSpPr>
                      <a:spLocks/>
                    </p:cNvSpPr>
                    <p:nvPr/>
                  </p:nvSpPr>
                  <p:spPr bwMode="auto">
                    <a:xfrm>
                      <a:off x="3360" y="1647"/>
                      <a:ext cx="33" cy="33"/>
                    </a:xfrm>
                    <a:custGeom>
                      <a:avLst/>
                      <a:gdLst>
                        <a:gd name="T0" fmla="*/ 0 w 33"/>
                        <a:gd name="T1" fmla="*/ 10 h 33"/>
                        <a:gd name="T2" fmla="*/ 0 w 33"/>
                        <a:gd name="T3" fmla="*/ 10 h 33"/>
                        <a:gd name="T4" fmla="*/ 8 w 33"/>
                        <a:gd name="T5" fmla="*/ 0 h 33"/>
                        <a:gd name="T6" fmla="*/ 8 w 33"/>
                        <a:gd name="T7" fmla="*/ 0 h 33"/>
                        <a:gd name="T8" fmla="*/ 8 w 33"/>
                        <a:gd name="T9" fmla="*/ 0 h 33"/>
                        <a:gd name="T10" fmla="*/ 15 w 33"/>
                        <a:gd name="T11" fmla="*/ 0 h 33"/>
                        <a:gd name="T12" fmla="*/ 23 w 33"/>
                        <a:gd name="T13" fmla="*/ 0 h 33"/>
                        <a:gd name="T14" fmla="*/ 33 w 33"/>
                        <a:gd name="T15" fmla="*/ 0 h 33"/>
                        <a:gd name="T16" fmla="*/ 33 w 33"/>
                        <a:gd name="T17" fmla="*/ 10 h 33"/>
                        <a:gd name="T18" fmla="*/ 33 w 33"/>
                        <a:gd name="T19" fmla="*/ 10 h 33"/>
                        <a:gd name="T20" fmla="*/ 33 w 33"/>
                        <a:gd name="T21" fmla="*/ 18 h 33"/>
                        <a:gd name="T22" fmla="*/ 33 w 33"/>
                        <a:gd name="T23" fmla="*/ 33 h 33"/>
                        <a:gd name="T24" fmla="*/ 33 w 33"/>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3">
                          <a:moveTo>
                            <a:pt x="0" y="10"/>
                          </a:moveTo>
                          <a:lnTo>
                            <a:pt x="0" y="10"/>
                          </a:lnTo>
                          <a:lnTo>
                            <a:pt x="8" y="0"/>
                          </a:lnTo>
                          <a:lnTo>
                            <a:pt x="8" y="0"/>
                          </a:lnTo>
                          <a:lnTo>
                            <a:pt x="8" y="0"/>
                          </a:lnTo>
                          <a:lnTo>
                            <a:pt x="15" y="0"/>
                          </a:lnTo>
                          <a:lnTo>
                            <a:pt x="23" y="0"/>
                          </a:lnTo>
                          <a:lnTo>
                            <a:pt x="33" y="0"/>
                          </a:lnTo>
                          <a:lnTo>
                            <a:pt x="33" y="10"/>
                          </a:lnTo>
                          <a:lnTo>
                            <a:pt x="33" y="10"/>
                          </a:lnTo>
                          <a:lnTo>
                            <a:pt x="33" y="18"/>
                          </a:lnTo>
                          <a:lnTo>
                            <a:pt x="33" y="33"/>
                          </a:lnTo>
                          <a:lnTo>
                            <a:pt x="33"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5" name="Freeform 56"/>
                    <p:cNvSpPr>
                      <a:spLocks/>
                    </p:cNvSpPr>
                    <p:nvPr/>
                  </p:nvSpPr>
                  <p:spPr bwMode="auto">
                    <a:xfrm>
                      <a:off x="3383" y="1680"/>
                      <a:ext cx="40" cy="33"/>
                    </a:xfrm>
                    <a:custGeom>
                      <a:avLst/>
                      <a:gdLst>
                        <a:gd name="T0" fmla="*/ 40 w 40"/>
                        <a:gd name="T1" fmla="*/ 15 h 33"/>
                        <a:gd name="T2" fmla="*/ 33 w 40"/>
                        <a:gd name="T3" fmla="*/ 25 h 33"/>
                        <a:gd name="T4" fmla="*/ 33 w 40"/>
                        <a:gd name="T5" fmla="*/ 25 h 33"/>
                        <a:gd name="T6" fmla="*/ 25 w 40"/>
                        <a:gd name="T7" fmla="*/ 25 h 33"/>
                        <a:gd name="T8" fmla="*/ 17 w 40"/>
                        <a:gd name="T9" fmla="*/ 33 h 33"/>
                        <a:gd name="T10" fmla="*/ 17 w 40"/>
                        <a:gd name="T11" fmla="*/ 33 h 33"/>
                        <a:gd name="T12" fmla="*/ 10 w 40"/>
                        <a:gd name="T13" fmla="*/ 25 h 33"/>
                        <a:gd name="T14" fmla="*/ 10 w 40"/>
                        <a:gd name="T15" fmla="*/ 25 h 33"/>
                        <a:gd name="T16" fmla="*/ 0 w 40"/>
                        <a:gd name="T17" fmla="*/ 25 h 33"/>
                        <a:gd name="T18" fmla="*/ 0 w 40"/>
                        <a:gd name="T19" fmla="*/ 15 h 33"/>
                        <a:gd name="T20" fmla="*/ 0 w 40"/>
                        <a:gd name="T21" fmla="*/ 15 h 33"/>
                        <a:gd name="T22" fmla="*/ 10 w 40"/>
                        <a:gd name="T23" fmla="*/ 0 h 33"/>
                        <a:gd name="T24" fmla="*/ 10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15"/>
                          </a:moveTo>
                          <a:lnTo>
                            <a:pt x="33" y="25"/>
                          </a:lnTo>
                          <a:lnTo>
                            <a:pt x="33" y="25"/>
                          </a:lnTo>
                          <a:lnTo>
                            <a:pt x="25" y="25"/>
                          </a:lnTo>
                          <a:lnTo>
                            <a:pt x="17" y="33"/>
                          </a:lnTo>
                          <a:lnTo>
                            <a:pt x="17" y="33"/>
                          </a:lnTo>
                          <a:lnTo>
                            <a:pt x="10" y="25"/>
                          </a:lnTo>
                          <a:lnTo>
                            <a:pt x="10" y="25"/>
                          </a:lnTo>
                          <a:lnTo>
                            <a:pt x="0" y="25"/>
                          </a:lnTo>
                          <a:lnTo>
                            <a:pt x="0" y="15"/>
                          </a:lnTo>
                          <a:lnTo>
                            <a:pt x="0" y="15"/>
                          </a:lnTo>
                          <a:lnTo>
                            <a:pt x="10" y="0"/>
                          </a:lnTo>
                          <a:lnTo>
                            <a:pt x="10"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92" name="Freeform 57"/>
                  <p:cNvSpPr>
                    <a:spLocks/>
                  </p:cNvSpPr>
                  <p:nvPr/>
                </p:nvSpPr>
                <p:spPr bwMode="auto">
                  <a:xfrm>
                    <a:off x="3423" y="1688"/>
                    <a:ext cx="33" cy="32"/>
                  </a:xfrm>
                  <a:custGeom>
                    <a:avLst/>
                    <a:gdLst>
                      <a:gd name="T0" fmla="*/ 0 w 33"/>
                      <a:gd name="T1" fmla="*/ 7 h 32"/>
                      <a:gd name="T2" fmla="*/ 0 w 33"/>
                      <a:gd name="T3" fmla="*/ 7 h 32"/>
                      <a:gd name="T4" fmla="*/ 8 w 33"/>
                      <a:gd name="T5" fmla="*/ 0 h 32"/>
                      <a:gd name="T6" fmla="*/ 8 w 33"/>
                      <a:gd name="T7" fmla="*/ 0 h 32"/>
                      <a:gd name="T8" fmla="*/ 8 w 33"/>
                      <a:gd name="T9" fmla="*/ 0 h 32"/>
                      <a:gd name="T10" fmla="*/ 18 w 33"/>
                      <a:gd name="T11" fmla="*/ 0 h 32"/>
                      <a:gd name="T12" fmla="*/ 25 w 33"/>
                      <a:gd name="T13" fmla="*/ 0 h 32"/>
                      <a:gd name="T14" fmla="*/ 33 w 33"/>
                      <a:gd name="T15" fmla="*/ 0 h 32"/>
                      <a:gd name="T16" fmla="*/ 33 w 33"/>
                      <a:gd name="T17" fmla="*/ 7 h 32"/>
                      <a:gd name="T18" fmla="*/ 33 w 33"/>
                      <a:gd name="T19" fmla="*/ 7 h 32"/>
                      <a:gd name="T20" fmla="*/ 33 w 33"/>
                      <a:gd name="T21" fmla="*/ 17 h 32"/>
                      <a:gd name="T22" fmla="*/ 33 w 33"/>
                      <a:gd name="T23" fmla="*/ 25 h 32"/>
                      <a:gd name="T24" fmla="*/ 25 w 33"/>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2">
                        <a:moveTo>
                          <a:pt x="0" y="7"/>
                        </a:moveTo>
                        <a:lnTo>
                          <a:pt x="0" y="7"/>
                        </a:lnTo>
                        <a:lnTo>
                          <a:pt x="8" y="0"/>
                        </a:lnTo>
                        <a:lnTo>
                          <a:pt x="8" y="0"/>
                        </a:lnTo>
                        <a:lnTo>
                          <a:pt x="8" y="0"/>
                        </a:lnTo>
                        <a:lnTo>
                          <a:pt x="18" y="0"/>
                        </a:lnTo>
                        <a:lnTo>
                          <a:pt x="25" y="0"/>
                        </a:lnTo>
                        <a:lnTo>
                          <a:pt x="33" y="0"/>
                        </a:lnTo>
                        <a:lnTo>
                          <a:pt x="33" y="7"/>
                        </a:lnTo>
                        <a:lnTo>
                          <a:pt x="33" y="7"/>
                        </a:lnTo>
                        <a:lnTo>
                          <a:pt x="33" y="17"/>
                        </a:lnTo>
                        <a:lnTo>
                          <a:pt x="33" y="25"/>
                        </a:lnTo>
                        <a:lnTo>
                          <a:pt x="2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3" name="Freeform 58"/>
                  <p:cNvSpPr>
                    <a:spLocks/>
                  </p:cNvSpPr>
                  <p:nvPr/>
                </p:nvSpPr>
                <p:spPr bwMode="auto">
                  <a:xfrm>
                    <a:off x="3448" y="1720"/>
                    <a:ext cx="31" cy="33"/>
                  </a:xfrm>
                  <a:custGeom>
                    <a:avLst/>
                    <a:gdLst>
                      <a:gd name="T0" fmla="*/ 31 w 31"/>
                      <a:gd name="T1" fmla="*/ 16 h 33"/>
                      <a:gd name="T2" fmla="*/ 31 w 31"/>
                      <a:gd name="T3" fmla="*/ 23 h 33"/>
                      <a:gd name="T4" fmla="*/ 31 w 31"/>
                      <a:gd name="T5" fmla="*/ 23 h 33"/>
                      <a:gd name="T6" fmla="*/ 23 w 31"/>
                      <a:gd name="T7" fmla="*/ 23 h 33"/>
                      <a:gd name="T8" fmla="*/ 16 w 31"/>
                      <a:gd name="T9" fmla="*/ 33 h 33"/>
                      <a:gd name="T10" fmla="*/ 16 w 31"/>
                      <a:gd name="T11" fmla="*/ 33 h 33"/>
                      <a:gd name="T12" fmla="*/ 8 w 31"/>
                      <a:gd name="T13" fmla="*/ 23 h 33"/>
                      <a:gd name="T14" fmla="*/ 8 w 31"/>
                      <a:gd name="T15" fmla="*/ 23 h 33"/>
                      <a:gd name="T16" fmla="*/ 0 w 31"/>
                      <a:gd name="T17" fmla="*/ 23 h 33"/>
                      <a:gd name="T18" fmla="*/ 0 w 31"/>
                      <a:gd name="T19" fmla="*/ 16 h 33"/>
                      <a:gd name="T20" fmla="*/ 0 w 31"/>
                      <a:gd name="T21" fmla="*/ 16 h 33"/>
                      <a:gd name="T22" fmla="*/ 8 w 31"/>
                      <a:gd name="T23" fmla="*/ 0 h 33"/>
                      <a:gd name="T24" fmla="*/ 8 w 31"/>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3">
                        <a:moveTo>
                          <a:pt x="31" y="16"/>
                        </a:moveTo>
                        <a:lnTo>
                          <a:pt x="31" y="23"/>
                        </a:lnTo>
                        <a:lnTo>
                          <a:pt x="31" y="23"/>
                        </a:lnTo>
                        <a:lnTo>
                          <a:pt x="23" y="23"/>
                        </a:lnTo>
                        <a:lnTo>
                          <a:pt x="16" y="33"/>
                        </a:lnTo>
                        <a:lnTo>
                          <a:pt x="16" y="33"/>
                        </a:lnTo>
                        <a:lnTo>
                          <a:pt x="8" y="23"/>
                        </a:lnTo>
                        <a:lnTo>
                          <a:pt x="8" y="23"/>
                        </a:lnTo>
                        <a:lnTo>
                          <a:pt x="0" y="23"/>
                        </a:lnTo>
                        <a:lnTo>
                          <a:pt x="0" y="16"/>
                        </a:lnTo>
                        <a:lnTo>
                          <a:pt x="0" y="16"/>
                        </a:lnTo>
                        <a:lnTo>
                          <a:pt x="8" y="0"/>
                        </a:lnTo>
                        <a:lnTo>
                          <a:pt x="8"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87" name="Group 59"/>
                <p:cNvGrpSpPr>
                  <a:grpSpLocks/>
                </p:cNvGrpSpPr>
                <p:nvPr/>
              </p:nvGrpSpPr>
              <p:grpSpPr bwMode="auto">
                <a:xfrm>
                  <a:off x="3471" y="1705"/>
                  <a:ext cx="73" cy="56"/>
                  <a:chOff x="3471" y="1705"/>
                  <a:chExt cx="73" cy="56"/>
                </a:xfrm>
              </p:grpSpPr>
              <p:sp>
                <p:nvSpPr>
                  <p:cNvPr id="188" name="Freeform 60"/>
                  <p:cNvSpPr>
                    <a:spLocks/>
                  </p:cNvSpPr>
                  <p:nvPr/>
                </p:nvSpPr>
                <p:spPr bwMode="auto">
                  <a:xfrm>
                    <a:off x="3471" y="1705"/>
                    <a:ext cx="73" cy="56"/>
                  </a:xfrm>
                  <a:custGeom>
                    <a:avLst/>
                    <a:gdLst>
                      <a:gd name="T0" fmla="*/ 73 w 73"/>
                      <a:gd name="T1" fmla="*/ 56 h 56"/>
                      <a:gd name="T2" fmla="*/ 0 w 73"/>
                      <a:gd name="T3" fmla="*/ 56 h 56"/>
                      <a:gd name="T4" fmla="*/ 18 w 73"/>
                      <a:gd name="T5" fmla="*/ 23 h 56"/>
                      <a:gd name="T6" fmla="*/ 41 w 73"/>
                      <a:gd name="T7" fmla="*/ 0 h 56"/>
                      <a:gd name="T8" fmla="*/ 73 w 73"/>
                      <a:gd name="T9" fmla="*/ 56 h 56"/>
                    </a:gdLst>
                    <a:ahLst/>
                    <a:cxnLst>
                      <a:cxn ang="0">
                        <a:pos x="T0" y="T1"/>
                      </a:cxn>
                      <a:cxn ang="0">
                        <a:pos x="T2" y="T3"/>
                      </a:cxn>
                      <a:cxn ang="0">
                        <a:pos x="T4" y="T5"/>
                      </a:cxn>
                      <a:cxn ang="0">
                        <a:pos x="T6" y="T7"/>
                      </a:cxn>
                      <a:cxn ang="0">
                        <a:pos x="T8" y="T9"/>
                      </a:cxn>
                    </a:cxnLst>
                    <a:rect l="0" t="0" r="r" b="b"/>
                    <a:pathLst>
                      <a:path w="73" h="56">
                        <a:moveTo>
                          <a:pt x="73" y="56"/>
                        </a:moveTo>
                        <a:lnTo>
                          <a:pt x="0" y="56"/>
                        </a:lnTo>
                        <a:lnTo>
                          <a:pt x="18" y="23"/>
                        </a:lnTo>
                        <a:lnTo>
                          <a:pt x="41" y="0"/>
                        </a:lnTo>
                        <a:lnTo>
                          <a:pt x="73" y="56"/>
                        </a:lnTo>
                        <a:close/>
                      </a:path>
                    </a:pathLst>
                  </a:custGeom>
                  <a:solidFill>
                    <a:srgbClr val="000000"/>
                  </a:solidFill>
                  <a:ln w="9525">
                    <a:solidFill>
                      <a:srgbClr val="1104FF"/>
                    </a:solidFill>
                    <a:round/>
                    <a:headEnd/>
                    <a:tailEnd/>
                  </a:ln>
                </p:spPr>
                <p:txBody>
                  <a:bodyPr/>
                  <a:lstStyle/>
                  <a:p>
                    <a:endParaRPr lang="en-US"/>
                  </a:p>
                </p:txBody>
              </p:sp>
              <p:sp>
                <p:nvSpPr>
                  <p:cNvPr id="189" name="Line 61"/>
                  <p:cNvSpPr>
                    <a:spLocks noChangeShapeType="1"/>
                  </p:cNvSpPr>
                  <p:nvPr/>
                </p:nvSpPr>
                <p:spPr bwMode="auto">
                  <a:xfrm flipH="1" flipV="1">
                    <a:off x="3489" y="1728"/>
                    <a:ext cx="23" cy="15"/>
                  </a:xfrm>
                  <a:prstGeom prst="line">
                    <a:avLst/>
                  </a:prstGeom>
                  <a:noFill/>
                  <a:ln w="12700">
                    <a:solidFill>
                      <a:srgbClr val="1104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54" name="Group 62"/>
              <p:cNvGrpSpPr>
                <a:grpSpLocks/>
              </p:cNvGrpSpPr>
              <p:nvPr/>
            </p:nvGrpSpPr>
            <p:grpSpPr bwMode="auto">
              <a:xfrm>
                <a:off x="960" y="2448"/>
                <a:ext cx="247" cy="169"/>
                <a:chOff x="3297" y="1599"/>
                <a:chExt cx="247" cy="169"/>
              </a:xfrm>
            </p:grpSpPr>
            <p:sp>
              <p:nvSpPr>
                <p:cNvPr id="170" name="Freeform 63"/>
                <p:cNvSpPr>
                  <a:spLocks/>
                </p:cNvSpPr>
                <p:nvPr/>
              </p:nvSpPr>
              <p:spPr bwMode="auto">
                <a:xfrm>
                  <a:off x="3479" y="1736"/>
                  <a:ext cx="65" cy="32"/>
                </a:xfrm>
                <a:custGeom>
                  <a:avLst/>
                  <a:gdLst>
                    <a:gd name="T0" fmla="*/ 0 w 65"/>
                    <a:gd name="T1" fmla="*/ 0 h 32"/>
                    <a:gd name="T2" fmla="*/ 33 w 65"/>
                    <a:gd name="T3" fmla="*/ 0 h 32"/>
                    <a:gd name="T4" fmla="*/ 65 w 65"/>
                    <a:gd name="T5" fmla="*/ 32 h 32"/>
                  </a:gdLst>
                  <a:ahLst/>
                  <a:cxnLst>
                    <a:cxn ang="0">
                      <a:pos x="T0" y="T1"/>
                    </a:cxn>
                    <a:cxn ang="0">
                      <a:pos x="T2" y="T3"/>
                    </a:cxn>
                    <a:cxn ang="0">
                      <a:pos x="T4" y="T5"/>
                    </a:cxn>
                  </a:cxnLst>
                  <a:rect l="0" t="0" r="r" b="b"/>
                  <a:pathLst>
                    <a:path w="65" h="32">
                      <a:moveTo>
                        <a:pt x="0" y="0"/>
                      </a:moveTo>
                      <a:lnTo>
                        <a:pt x="33" y="0"/>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1" name="Freeform 64"/>
                <p:cNvSpPr>
                  <a:spLocks/>
                </p:cNvSpPr>
                <p:nvPr/>
              </p:nvSpPr>
              <p:spPr bwMode="auto">
                <a:xfrm>
                  <a:off x="3479" y="1736"/>
                  <a:ext cx="65" cy="32"/>
                </a:xfrm>
                <a:custGeom>
                  <a:avLst/>
                  <a:gdLst>
                    <a:gd name="T0" fmla="*/ 0 w 65"/>
                    <a:gd name="T1" fmla="*/ 0 h 32"/>
                    <a:gd name="T2" fmla="*/ 10 w 65"/>
                    <a:gd name="T3" fmla="*/ 0 h 32"/>
                    <a:gd name="T4" fmla="*/ 25 w 65"/>
                    <a:gd name="T5" fmla="*/ 7 h 32"/>
                    <a:gd name="T6" fmla="*/ 40 w 65"/>
                    <a:gd name="T7" fmla="*/ 17 h 32"/>
                    <a:gd name="T8" fmla="*/ 58 w 65"/>
                    <a:gd name="T9" fmla="*/ 25 h 32"/>
                    <a:gd name="T10" fmla="*/ 65 w 65"/>
                    <a:gd name="T11" fmla="*/ 32 h 32"/>
                  </a:gdLst>
                  <a:ahLst/>
                  <a:cxnLst>
                    <a:cxn ang="0">
                      <a:pos x="T0" y="T1"/>
                    </a:cxn>
                    <a:cxn ang="0">
                      <a:pos x="T2" y="T3"/>
                    </a:cxn>
                    <a:cxn ang="0">
                      <a:pos x="T4" y="T5"/>
                    </a:cxn>
                    <a:cxn ang="0">
                      <a:pos x="T6" y="T7"/>
                    </a:cxn>
                    <a:cxn ang="0">
                      <a:pos x="T8" y="T9"/>
                    </a:cxn>
                    <a:cxn ang="0">
                      <a:pos x="T10" y="T11"/>
                    </a:cxn>
                  </a:cxnLst>
                  <a:rect l="0" t="0" r="r" b="b"/>
                  <a:pathLst>
                    <a:path w="65" h="32">
                      <a:moveTo>
                        <a:pt x="0" y="0"/>
                      </a:moveTo>
                      <a:lnTo>
                        <a:pt x="10" y="0"/>
                      </a:lnTo>
                      <a:lnTo>
                        <a:pt x="25" y="7"/>
                      </a:lnTo>
                      <a:lnTo>
                        <a:pt x="40" y="17"/>
                      </a:lnTo>
                      <a:lnTo>
                        <a:pt x="58" y="25"/>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72" name="Group 65"/>
                <p:cNvGrpSpPr>
                  <a:grpSpLocks/>
                </p:cNvGrpSpPr>
                <p:nvPr/>
              </p:nvGrpSpPr>
              <p:grpSpPr bwMode="auto">
                <a:xfrm>
                  <a:off x="3297" y="1599"/>
                  <a:ext cx="182" cy="154"/>
                  <a:chOff x="3297" y="1599"/>
                  <a:chExt cx="182" cy="154"/>
                </a:xfrm>
              </p:grpSpPr>
              <p:grpSp>
                <p:nvGrpSpPr>
                  <p:cNvPr id="176" name="Group 66"/>
                  <p:cNvGrpSpPr>
                    <a:grpSpLocks/>
                  </p:cNvGrpSpPr>
                  <p:nvPr/>
                </p:nvGrpSpPr>
                <p:grpSpPr bwMode="auto">
                  <a:xfrm>
                    <a:off x="3297" y="1599"/>
                    <a:ext cx="63" cy="66"/>
                    <a:chOff x="3297" y="1599"/>
                    <a:chExt cx="63" cy="66"/>
                  </a:xfrm>
                </p:grpSpPr>
                <p:sp>
                  <p:nvSpPr>
                    <p:cNvPr id="182" name="Freeform 67"/>
                    <p:cNvSpPr>
                      <a:spLocks/>
                    </p:cNvSpPr>
                    <p:nvPr/>
                  </p:nvSpPr>
                  <p:spPr bwMode="auto">
                    <a:xfrm>
                      <a:off x="3297" y="1599"/>
                      <a:ext cx="38" cy="33"/>
                    </a:xfrm>
                    <a:custGeom>
                      <a:avLst/>
                      <a:gdLst>
                        <a:gd name="T0" fmla="*/ 0 w 38"/>
                        <a:gd name="T1" fmla="*/ 18 h 33"/>
                        <a:gd name="T2" fmla="*/ 0 w 38"/>
                        <a:gd name="T3" fmla="*/ 18 h 33"/>
                        <a:gd name="T4" fmla="*/ 7 w 38"/>
                        <a:gd name="T5" fmla="*/ 10 h 33"/>
                        <a:gd name="T6" fmla="*/ 15 w 38"/>
                        <a:gd name="T7" fmla="*/ 0 h 33"/>
                        <a:gd name="T8" fmla="*/ 23 w 38"/>
                        <a:gd name="T9" fmla="*/ 0 h 33"/>
                        <a:gd name="T10" fmla="*/ 30 w 38"/>
                        <a:gd name="T11" fmla="*/ 0 h 33"/>
                        <a:gd name="T12" fmla="*/ 30 w 38"/>
                        <a:gd name="T13" fmla="*/ 0 h 33"/>
                        <a:gd name="T14" fmla="*/ 30 w 38"/>
                        <a:gd name="T15" fmla="*/ 10 h 33"/>
                        <a:gd name="T16" fmla="*/ 30 w 38"/>
                        <a:gd name="T17" fmla="*/ 18 h 33"/>
                        <a:gd name="T18" fmla="*/ 30 w 38"/>
                        <a:gd name="T19" fmla="*/ 18 h 33"/>
                        <a:gd name="T20" fmla="*/ 38 w 38"/>
                        <a:gd name="T21" fmla="*/ 25 h 33"/>
                        <a:gd name="T22" fmla="*/ 38 w 38"/>
                        <a:gd name="T23" fmla="*/ 25 h 33"/>
                        <a:gd name="T24" fmla="*/ 30 w 38"/>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3">
                          <a:moveTo>
                            <a:pt x="0" y="18"/>
                          </a:moveTo>
                          <a:lnTo>
                            <a:pt x="0" y="18"/>
                          </a:lnTo>
                          <a:lnTo>
                            <a:pt x="7" y="10"/>
                          </a:lnTo>
                          <a:lnTo>
                            <a:pt x="15" y="0"/>
                          </a:lnTo>
                          <a:lnTo>
                            <a:pt x="23" y="0"/>
                          </a:lnTo>
                          <a:lnTo>
                            <a:pt x="30" y="0"/>
                          </a:lnTo>
                          <a:lnTo>
                            <a:pt x="30" y="0"/>
                          </a:lnTo>
                          <a:lnTo>
                            <a:pt x="30" y="10"/>
                          </a:lnTo>
                          <a:lnTo>
                            <a:pt x="30" y="18"/>
                          </a:lnTo>
                          <a:lnTo>
                            <a:pt x="30" y="18"/>
                          </a:lnTo>
                          <a:lnTo>
                            <a:pt x="38" y="25"/>
                          </a:lnTo>
                          <a:lnTo>
                            <a:pt x="38" y="25"/>
                          </a:lnTo>
                          <a:lnTo>
                            <a:pt x="30"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3" name="Freeform 68"/>
                    <p:cNvSpPr>
                      <a:spLocks/>
                    </p:cNvSpPr>
                    <p:nvPr/>
                  </p:nvSpPr>
                  <p:spPr bwMode="auto">
                    <a:xfrm>
                      <a:off x="3320" y="1632"/>
                      <a:ext cx="40" cy="33"/>
                    </a:xfrm>
                    <a:custGeom>
                      <a:avLst/>
                      <a:gdLst>
                        <a:gd name="T0" fmla="*/ 40 w 40"/>
                        <a:gd name="T1" fmla="*/ 25 h 33"/>
                        <a:gd name="T2" fmla="*/ 32 w 40"/>
                        <a:gd name="T3" fmla="*/ 33 h 33"/>
                        <a:gd name="T4" fmla="*/ 32 w 40"/>
                        <a:gd name="T5" fmla="*/ 33 h 33"/>
                        <a:gd name="T6" fmla="*/ 25 w 40"/>
                        <a:gd name="T7" fmla="*/ 33 h 33"/>
                        <a:gd name="T8" fmla="*/ 25 w 40"/>
                        <a:gd name="T9" fmla="*/ 33 h 33"/>
                        <a:gd name="T10" fmla="*/ 15 w 40"/>
                        <a:gd name="T11" fmla="*/ 33 h 33"/>
                        <a:gd name="T12" fmla="*/ 7 w 40"/>
                        <a:gd name="T13" fmla="*/ 33 h 33"/>
                        <a:gd name="T14" fmla="*/ 7 w 40"/>
                        <a:gd name="T15" fmla="*/ 33 h 33"/>
                        <a:gd name="T16" fmla="*/ 7 w 40"/>
                        <a:gd name="T17" fmla="*/ 25 h 33"/>
                        <a:gd name="T18" fmla="*/ 0 w 40"/>
                        <a:gd name="T19" fmla="*/ 15 h 33"/>
                        <a:gd name="T20" fmla="*/ 0 w 40"/>
                        <a:gd name="T21" fmla="*/ 15 h 33"/>
                        <a:gd name="T22" fmla="*/ 7 w 40"/>
                        <a:gd name="T23" fmla="*/ 0 h 33"/>
                        <a:gd name="T24" fmla="*/ 7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25"/>
                          </a:moveTo>
                          <a:lnTo>
                            <a:pt x="32" y="33"/>
                          </a:lnTo>
                          <a:lnTo>
                            <a:pt x="32" y="33"/>
                          </a:lnTo>
                          <a:lnTo>
                            <a:pt x="25" y="33"/>
                          </a:lnTo>
                          <a:lnTo>
                            <a:pt x="25" y="33"/>
                          </a:lnTo>
                          <a:lnTo>
                            <a:pt x="15" y="33"/>
                          </a:lnTo>
                          <a:lnTo>
                            <a:pt x="7" y="33"/>
                          </a:lnTo>
                          <a:lnTo>
                            <a:pt x="7" y="33"/>
                          </a:lnTo>
                          <a:lnTo>
                            <a:pt x="7" y="25"/>
                          </a:lnTo>
                          <a:lnTo>
                            <a:pt x="0" y="15"/>
                          </a:lnTo>
                          <a:lnTo>
                            <a:pt x="0" y="15"/>
                          </a:lnTo>
                          <a:lnTo>
                            <a:pt x="7" y="0"/>
                          </a:lnTo>
                          <a:lnTo>
                            <a:pt x="7"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77" name="Group 69"/>
                  <p:cNvGrpSpPr>
                    <a:grpSpLocks/>
                  </p:cNvGrpSpPr>
                  <p:nvPr/>
                </p:nvGrpSpPr>
                <p:grpSpPr bwMode="auto">
                  <a:xfrm>
                    <a:off x="3360" y="1647"/>
                    <a:ext cx="63" cy="66"/>
                    <a:chOff x="3360" y="1647"/>
                    <a:chExt cx="63" cy="66"/>
                  </a:xfrm>
                </p:grpSpPr>
                <p:sp>
                  <p:nvSpPr>
                    <p:cNvPr id="180" name="Freeform 70"/>
                    <p:cNvSpPr>
                      <a:spLocks/>
                    </p:cNvSpPr>
                    <p:nvPr/>
                  </p:nvSpPr>
                  <p:spPr bwMode="auto">
                    <a:xfrm>
                      <a:off x="3360" y="1647"/>
                      <a:ext cx="33" cy="33"/>
                    </a:xfrm>
                    <a:custGeom>
                      <a:avLst/>
                      <a:gdLst>
                        <a:gd name="T0" fmla="*/ 0 w 33"/>
                        <a:gd name="T1" fmla="*/ 10 h 33"/>
                        <a:gd name="T2" fmla="*/ 0 w 33"/>
                        <a:gd name="T3" fmla="*/ 10 h 33"/>
                        <a:gd name="T4" fmla="*/ 8 w 33"/>
                        <a:gd name="T5" fmla="*/ 0 h 33"/>
                        <a:gd name="T6" fmla="*/ 8 w 33"/>
                        <a:gd name="T7" fmla="*/ 0 h 33"/>
                        <a:gd name="T8" fmla="*/ 8 w 33"/>
                        <a:gd name="T9" fmla="*/ 0 h 33"/>
                        <a:gd name="T10" fmla="*/ 15 w 33"/>
                        <a:gd name="T11" fmla="*/ 0 h 33"/>
                        <a:gd name="T12" fmla="*/ 23 w 33"/>
                        <a:gd name="T13" fmla="*/ 0 h 33"/>
                        <a:gd name="T14" fmla="*/ 33 w 33"/>
                        <a:gd name="T15" fmla="*/ 0 h 33"/>
                        <a:gd name="T16" fmla="*/ 33 w 33"/>
                        <a:gd name="T17" fmla="*/ 10 h 33"/>
                        <a:gd name="T18" fmla="*/ 33 w 33"/>
                        <a:gd name="T19" fmla="*/ 10 h 33"/>
                        <a:gd name="T20" fmla="*/ 33 w 33"/>
                        <a:gd name="T21" fmla="*/ 18 h 33"/>
                        <a:gd name="T22" fmla="*/ 33 w 33"/>
                        <a:gd name="T23" fmla="*/ 33 h 33"/>
                        <a:gd name="T24" fmla="*/ 33 w 33"/>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3">
                          <a:moveTo>
                            <a:pt x="0" y="10"/>
                          </a:moveTo>
                          <a:lnTo>
                            <a:pt x="0" y="10"/>
                          </a:lnTo>
                          <a:lnTo>
                            <a:pt x="8" y="0"/>
                          </a:lnTo>
                          <a:lnTo>
                            <a:pt x="8" y="0"/>
                          </a:lnTo>
                          <a:lnTo>
                            <a:pt x="8" y="0"/>
                          </a:lnTo>
                          <a:lnTo>
                            <a:pt x="15" y="0"/>
                          </a:lnTo>
                          <a:lnTo>
                            <a:pt x="23" y="0"/>
                          </a:lnTo>
                          <a:lnTo>
                            <a:pt x="33" y="0"/>
                          </a:lnTo>
                          <a:lnTo>
                            <a:pt x="33" y="10"/>
                          </a:lnTo>
                          <a:lnTo>
                            <a:pt x="33" y="10"/>
                          </a:lnTo>
                          <a:lnTo>
                            <a:pt x="33" y="18"/>
                          </a:lnTo>
                          <a:lnTo>
                            <a:pt x="33" y="33"/>
                          </a:lnTo>
                          <a:lnTo>
                            <a:pt x="33"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1" name="Freeform 71"/>
                    <p:cNvSpPr>
                      <a:spLocks/>
                    </p:cNvSpPr>
                    <p:nvPr/>
                  </p:nvSpPr>
                  <p:spPr bwMode="auto">
                    <a:xfrm>
                      <a:off x="3383" y="1680"/>
                      <a:ext cx="40" cy="33"/>
                    </a:xfrm>
                    <a:custGeom>
                      <a:avLst/>
                      <a:gdLst>
                        <a:gd name="T0" fmla="*/ 40 w 40"/>
                        <a:gd name="T1" fmla="*/ 15 h 33"/>
                        <a:gd name="T2" fmla="*/ 33 w 40"/>
                        <a:gd name="T3" fmla="*/ 25 h 33"/>
                        <a:gd name="T4" fmla="*/ 33 w 40"/>
                        <a:gd name="T5" fmla="*/ 25 h 33"/>
                        <a:gd name="T6" fmla="*/ 25 w 40"/>
                        <a:gd name="T7" fmla="*/ 25 h 33"/>
                        <a:gd name="T8" fmla="*/ 17 w 40"/>
                        <a:gd name="T9" fmla="*/ 33 h 33"/>
                        <a:gd name="T10" fmla="*/ 17 w 40"/>
                        <a:gd name="T11" fmla="*/ 33 h 33"/>
                        <a:gd name="T12" fmla="*/ 10 w 40"/>
                        <a:gd name="T13" fmla="*/ 25 h 33"/>
                        <a:gd name="T14" fmla="*/ 10 w 40"/>
                        <a:gd name="T15" fmla="*/ 25 h 33"/>
                        <a:gd name="T16" fmla="*/ 0 w 40"/>
                        <a:gd name="T17" fmla="*/ 25 h 33"/>
                        <a:gd name="T18" fmla="*/ 0 w 40"/>
                        <a:gd name="T19" fmla="*/ 15 h 33"/>
                        <a:gd name="T20" fmla="*/ 0 w 40"/>
                        <a:gd name="T21" fmla="*/ 15 h 33"/>
                        <a:gd name="T22" fmla="*/ 10 w 40"/>
                        <a:gd name="T23" fmla="*/ 0 h 33"/>
                        <a:gd name="T24" fmla="*/ 10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15"/>
                          </a:moveTo>
                          <a:lnTo>
                            <a:pt x="33" y="25"/>
                          </a:lnTo>
                          <a:lnTo>
                            <a:pt x="33" y="25"/>
                          </a:lnTo>
                          <a:lnTo>
                            <a:pt x="25" y="25"/>
                          </a:lnTo>
                          <a:lnTo>
                            <a:pt x="17" y="33"/>
                          </a:lnTo>
                          <a:lnTo>
                            <a:pt x="17" y="33"/>
                          </a:lnTo>
                          <a:lnTo>
                            <a:pt x="10" y="25"/>
                          </a:lnTo>
                          <a:lnTo>
                            <a:pt x="10" y="25"/>
                          </a:lnTo>
                          <a:lnTo>
                            <a:pt x="0" y="25"/>
                          </a:lnTo>
                          <a:lnTo>
                            <a:pt x="0" y="15"/>
                          </a:lnTo>
                          <a:lnTo>
                            <a:pt x="0" y="15"/>
                          </a:lnTo>
                          <a:lnTo>
                            <a:pt x="10" y="0"/>
                          </a:lnTo>
                          <a:lnTo>
                            <a:pt x="10"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78" name="Freeform 72"/>
                  <p:cNvSpPr>
                    <a:spLocks/>
                  </p:cNvSpPr>
                  <p:nvPr/>
                </p:nvSpPr>
                <p:spPr bwMode="auto">
                  <a:xfrm>
                    <a:off x="3423" y="1688"/>
                    <a:ext cx="33" cy="32"/>
                  </a:xfrm>
                  <a:custGeom>
                    <a:avLst/>
                    <a:gdLst>
                      <a:gd name="T0" fmla="*/ 0 w 33"/>
                      <a:gd name="T1" fmla="*/ 7 h 32"/>
                      <a:gd name="T2" fmla="*/ 0 w 33"/>
                      <a:gd name="T3" fmla="*/ 7 h 32"/>
                      <a:gd name="T4" fmla="*/ 8 w 33"/>
                      <a:gd name="T5" fmla="*/ 0 h 32"/>
                      <a:gd name="T6" fmla="*/ 8 w 33"/>
                      <a:gd name="T7" fmla="*/ 0 h 32"/>
                      <a:gd name="T8" fmla="*/ 8 w 33"/>
                      <a:gd name="T9" fmla="*/ 0 h 32"/>
                      <a:gd name="T10" fmla="*/ 18 w 33"/>
                      <a:gd name="T11" fmla="*/ 0 h 32"/>
                      <a:gd name="T12" fmla="*/ 25 w 33"/>
                      <a:gd name="T13" fmla="*/ 0 h 32"/>
                      <a:gd name="T14" fmla="*/ 33 w 33"/>
                      <a:gd name="T15" fmla="*/ 0 h 32"/>
                      <a:gd name="T16" fmla="*/ 33 w 33"/>
                      <a:gd name="T17" fmla="*/ 7 h 32"/>
                      <a:gd name="T18" fmla="*/ 33 w 33"/>
                      <a:gd name="T19" fmla="*/ 7 h 32"/>
                      <a:gd name="T20" fmla="*/ 33 w 33"/>
                      <a:gd name="T21" fmla="*/ 17 h 32"/>
                      <a:gd name="T22" fmla="*/ 33 w 33"/>
                      <a:gd name="T23" fmla="*/ 25 h 32"/>
                      <a:gd name="T24" fmla="*/ 25 w 33"/>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2">
                        <a:moveTo>
                          <a:pt x="0" y="7"/>
                        </a:moveTo>
                        <a:lnTo>
                          <a:pt x="0" y="7"/>
                        </a:lnTo>
                        <a:lnTo>
                          <a:pt x="8" y="0"/>
                        </a:lnTo>
                        <a:lnTo>
                          <a:pt x="8" y="0"/>
                        </a:lnTo>
                        <a:lnTo>
                          <a:pt x="8" y="0"/>
                        </a:lnTo>
                        <a:lnTo>
                          <a:pt x="18" y="0"/>
                        </a:lnTo>
                        <a:lnTo>
                          <a:pt x="25" y="0"/>
                        </a:lnTo>
                        <a:lnTo>
                          <a:pt x="33" y="0"/>
                        </a:lnTo>
                        <a:lnTo>
                          <a:pt x="33" y="7"/>
                        </a:lnTo>
                        <a:lnTo>
                          <a:pt x="33" y="7"/>
                        </a:lnTo>
                        <a:lnTo>
                          <a:pt x="33" y="17"/>
                        </a:lnTo>
                        <a:lnTo>
                          <a:pt x="33" y="25"/>
                        </a:lnTo>
                        <a:lnTo>
                          <a:pt x="2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9" name="Freeform 73"/>
                  <p:cNvSpPr>
                    <a:spLocks/>
                  </p:cNvSpPr>
                  <p:nvPr/>
                </p:nvSpPr>
                <p:spPr bwMode="auto">
                  <a:xfrm>
                    <a:off x="3448" y="1720"/>
                    <a:ext cx="31" cy="33"/>
                  </a:xfrm>
                  <a:custGeom>
                    <a:avLst/>
                    <a:gdLst>
                      <a:gd name="T0" fmla="*/ 31 w 31"/>
                      <a:gd name="T1" fmla="*/ 16 h 33"/>
                      <a:gd name="T2" fmla="*/ 31 w 31"/>
                      <a:gd name="T3" fmla="*/ 23 h 33"/>
                      <a:gd name="T4" fmla="*/ 31 w 31"/>
                      <a:gd name="T5" fmla="*/ 23 h 33"/>
                      <a:gd name="T6" fmla="*/ 23 w 31"/>
                      <a:gd name="T7" fmla="*/ 23 h 33"/>
                      <a:gd name="T8" fmla="*/ 16 w 31"/>
                      <a:gd name="T9" fmla="*/ 33 h 33"/>
                      <a:gd name="T10" fmla="*/ 16 w 31"/>
                      <a:gd name="T11" fmla="*/ 33 h 33"/>
                      <a:gd name="T12" fmla="*/ 8 w 31"/>
                      <a:gd name="T13" fmla="*/ 23 h 33"/>
                      <a:gd name="T14" fmla="*/ 8 w 31"/>
                      <a:gd name="T15" fmla="*/ 23 h 33"/>
                      <a:gd name="T16" fmla="*/ 0 w 31"/>
                      <a:gd name="T17" fmla="*/ 23 h 33"/>
                      <a:gd name="T18" fmla="*/ 0 w 31"/>
                      <a:gd name="T19" fmla="*/ 16 h 33"/>
                      <a:gd name="T20" fmla="*/ 0 w 31"/>
                      <a:gd name="T21" fmla="*/ 16 h 33"/>
                      <a:gd name="T22" fmla="*/ 8 w 31"/>
                      <a:gd name="T23" fmla="*/ 0 h 33"/>
                      <a:gd name="T24" fmla="*/ 8 w 31"/>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3">
                        <a:moveTo>
                          <a:pt x="31" y="16"/>
                        </a:moveTo>
                        <a:lnTo>
                          <a:pt x="31" y="23"/>
                        </a:lnTo>
                        <a:lnTo>
                          <a:pt x="31" y="23"/>
                        </a:lnTo>
                        <a:lnTo>
                          <a:pt x="23" y="23"/>
                        </a:lnTo>
                        <a:lnTo>
                          <a:pt x="16" y="33"/>
                        </a:lnTo>
                        <a:lnTo>
                          <a:pt x="16" y="33"/>
                        </a:lnTo>
                        <a:lnTo>
                          <a:pt x="8" y="23"/>
                        </a:lnTo>
                        <a:lnTo>
                          <a:pt x="8" y="23"/>
                        </a:lnTo>
                        <a:lnTo>
                          <a:pt x="0" y="23"/>
                        </a:lnTo>
                        <a:lnTo>
                          <a:pt x="0" y="16"/>
                        </a:lnTo>
                        <a:lnTo>
                          <a:pt x="0" y="16"/>
                        </a:lnTo>
                        <a:lnTo>
                          <a:pt x="8" y="0"/>
                        </a:lnTo>
                        <a:lnTo>
                          <a:pt x="8"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73" name="Group 74"/>
                <p:cNvGrpSpPr>
                  <a:grpSpLocks/>
                </p:cNvGrpSpPr>
                <p:nvPr/>
              </p:nvGrpSpPr>
              <p:grpSpPr bwMode="auto">
                <a:xfrm>
                  <a:off x="3471" y="1705"/>
                  <a:ext cx="73" cy="56"/>
                  <a:chOff x="3471" y="1705"/>
                  <a:chExt cx="73" cy="56"/>
                </a:xfrm>
              </p:grpSpPr>
              <p:sp>
                <p:nvSpPr>
                  <p:cNvPr id="174" name="Freeform 75"/>
                  <p:cNvSpPr>
                    <a:spLocks/>
                  </p:cNvSpPr>
                  <p:nvPr/>
                </p:nvSpPr>
                <p:spPr bwMode="auto">
                  <a:xfrm>
                    <a:off x="3471" y="1705"/>
                    <a:ext cx="73" cy="56"/>
                  </a:xfrm>
                  <a:custGeom>
                    <a:avLst/>
                    <a:gdLst>
                      <a:gd name="T0" fmla="*/ 73 w 73"/>
                      <a:gd name="T1" fmla="*/ 56 h 56"/>
                      <a:gd name="T2" fmla="*/ 0 w 73"/>
                      <a:gd name="T3" fmla="*/ 56 h 56"/>
                      <a:gd name="T4" fmla="*/ 18 w 73"/>
                      <a:gd name="T5" fmla="*/ 23 h 56"/>
                      <a:gd name="T6" fmla="*/ 41 w 73"/>
                      <a:gd name="T7" fmla="*/ 0 h 56"/>
                      <a:gd name="T8" fmla="*/ 73 w 73"/>
                      <a:gd name="T9" fmla="*/ 56 h 56"/>
                    </a:gdLst>
                    <a:ahLst/>
                    <a:cxnLst>
                      <a:cxn ang="0">
                        <a:pos x="T0" y="T1"/>
                      </a:cxn>
                      <a:cxn ang="0">
                        <a:pos x="T2" y="T3"/>
                      </a:cxn>
                      <a:cxn ang="0">
                        <a:pos x="T4" y="T5"/>
                      </a:cxn>
                      <a:cxn ang="0">
                        <a:pos x="T6" y="T7"/>
                      </a:cxn>
                      <a:cxn ang="0">
                        <a:pos x="T8" y="T9"/>
                      </a:cxn>
                    </a:cxnLst>
                    <a:rect l="0" t="0" r="r" b="b"/>
                    <a:pathLst>
                      <a:path w="73" h="56">
                        <a:moveTo>
                          <a:pt x="73" y="56"/>
                        </a:moveTo>
                        <a:lnTo>
                          <a:pt x="0" y="56"/>
                        </a:lnTo>
                        <a:lnTo>
                          <a:pt x="18" y="23"/>
                        </a:lnTo>
                        <a:lnTo>
                          <a:pt x="41" y="0"/>
                        </a:lnTo>
                        <a:lnTo>
                          <a:pt x="73" y="56"/>
                        </a:lnTo>
                        <a:close/>
                      </a:path>
                    </a:pathLst>
                  </a:custGeom>
                  <a:solidFill>
                    <a:srgbClr val="000000"/>
                  </a:solidFill>
                  <a:ln w="9525">
                    <a:solidFill>
                      <a:srgbClr val="1104FF"/>
                    </a:solidFill>
                    <a:round/>
                    <a:headEnd/>
                    <a:tailEnd/>
                  </a:ln>
                </p:spPr>
                <p:txBody>
                  <a:bodyPr/>
                  <a:lstStyle/>
                  <a:p>
                    <a:endParaRPr lang="en-US"/>
                  </a:p>
                </p:txBody>
              </p:sp>
              <p:sp>
                <p:nvSpPr>
                  <p:cNvPr id="175" name="Line 76"/>
                  <p:cNvSpPr>
                    <a:spLocks noChangeShapeType="1"/>
                  </p:cNvSpPr>
                  <p:nvPr/>
                </p:nvSpPr>
                <p:spPr bwMode="auto">
                  <a:xfrm flipH="1" flipV="1">
                    <a:off x="3489" y="1728"/>
                    <a:ext cx="23" cy="15"/>
                  </a:xfrm>
                  <a:prstGeom prst="line">
                    <a:avLst/>
                  </a:prstGeom>
                  <a:noFill/>
                  <a:ln w="12700">
                    <a:solidFill>
                      <a:srgbClr val="1104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55" name="Group 77"/>
              <p:cNvGrpSpPr>
                <a:grpSpLocks/>
              </p:cNvGrpSpPr>
              <p:nvPr/>
            </p:nvGrpSpPr>
            <p:grpSpPr bwMode="auto">
              <a:xfrm>
                <a:off x="960" y="2592"/>
                <a:ext cx="247" cy="169"/>
                <a:chOff x="3297" y="1599"/>
                <a:chExt cx="247" cy="169"/>
              </a:xfrm>
            </p:grpSpPr>
            <p:sp>
              <p:nvSpPr>
                <p:cNvPr id="156" name="Freeform 78"/>
                <p:cNvSpPr>
                  <a:spLocks/>
                </p:cNvSpPr>
                <p:nvPr/>
              </p:nvSpPr>
              <p:spPr bwMode="auto">
                <a:xfrm>
                  <a:off x="3479" y="1736"/>
                  <a:ext cx="65" cy="32"/>
                </a:xfrm>
                <a:custGeom>
                  <a:avLst/>
                  <a:gdLst>
                    <a:gd name="T0" fmla="*/ 0 w 65"/>
                    <a:gd name="T1" fmla="*/ 0 h 32"/>
                    <a:gd name="T2" fmla="*/ 33 w 65"/>
                    <a:gd name="T3" fmla="*/ 0 h 32"/>
                    <a:gd name="T4" fmla="*/ 65 w 65"/>
                    <a:gd name="T5" fmla="*/ 32 h 32"/>
                  </a:gdLst>
                  <a:ahLst/>
                  <a:cxnLst>
                    <a:cxn ang="0">
                      <a:pos x="T0" y="T1"/>
                    </a:cxn>
                    <a:cxn ang="0">
                      <a:pos x="T2" y="T3"/>
                    </a:cxn>
                    <a:cxn ang="0">
                      <a:pos x="T4" y="T5"/>
                    </a:cxn>
                  </a:cxnLst>
                  <a:rect l="0" t="0" r="r" b="b"/>
                  <a:pathLst>
                    <a:path w="65" h="32">
                      <a:moveTo>
                        <a:pt x="0" y="0"/>
                      </a:moveTo>
                      <a:lnTo>
                        <a:pt x="33" y="0"/>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 name="Freeform 79"/>
                <p:cNvSpPr>
                  <a:spLocks/>
                </p:cNvSpPr>
                <p:nvPr/>
              </p:nvSpPr>
              <p:spPr bwMode="auto">
                <a:xfrm>
                  <a:off x="3479" y="1736"/>
                  <a:ext cx="65" cy="32"/>
                </a:xfrm>
                <a:custGeom>
                  <a:avLst/>
                  <a:gdLst>
                    <a:gd name="T0" fmla="*/ 0 w 65"/>
                    <a:gd name="T1" fmla="*/ 0 h 32"/>
                    <a:gd name="T2" fmla="*/ 10 w 65"/>
                    <a:gd name="T3" fmla="*/ 0 h 32"/>
                    <a:gd name="T4" fmla="*/ 25 w 65"/>
                    <a:gd name="T5" fmla="*/ 7 h 32"/>
                    <a:gd name="T6" fmla="*/ 40 w 65"/>
                    <a:gd name="T7" fmla="*/ 17 h 32"/>
                    <a:gd name="T8" fmla="*/ 58 w 65"/>
                    <a:gd name="T9" fmla="*/ 25 h 32"/>
                    <a:gd name="T10" fmla="*/ 65 w 65"/>
                    <a:gd name="T11" fmla="*/ 32 h 32"/>
                  </a:gdLst>
                  <a:ahLst/>
                  <a:cxnLst>
                    <a:cxn ang="0">
                      <a:pos x="T0" y="T1"/>
                    </a:cxn>
                    <a:cxn ang="0">
                      <a:pos x="T2" y="T3"/>
                    </a:cxn>
                    <a:cxn ang="0">
                      <a:pos x="T4" y="T5"/>
                    </a:cxn>
                    <a:cxn ang="0">
                      <a:pos x="T6" y="T7"/>
                    </a:cxn>
                    <a:cxn ang="0">
                      <a:pos x="T8" y="T9"/>
                    </a:cxn>
                    <a:cxn ang="0">
                      <a:pos x="T10" y="T11"/>
                    </a:cxn>
                  </a:cxnLst>
                  <a:rect l="0" t="0" r="r" b="b"/>
                  <a:pathLst>
                    <a:path w="65" h="32">
                      <a:moveTo>
                        <a:pt x="0" y="0"/>
                      </a:moveTo>
                      <a:lnTo>
                        <a:pt x="10" y="0"/>
                      </a:lnTo>
                      <a:lnTo>
                        <a:pt x="25" y="7"/>
                      </a:lnTo>
                      <a:lnTo>
                        <a:pt x="40" y="17"/>
                      </a:lnTo>
                      <a:lnTo>
                        <a:pt x="58" y="25"/>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58" name="Group 80"/>
                <p:cNvGrpSpPr>
                  <a:grpSpLocks/>
                </p:cNvGrpSpPr>
                <p:nvPr/>
              </p:nvGrpSpPr>
              <p:grpSpPr bwMode="auto">
                <a:xfrm>
                  <a:off x="3297" y="1599"/>
                  <a:ext cx="182" cy="154"/>
                  <a:chOff x="3297" y="1599"/>
                  <a:chExt cx="182" cy="154"/>
                </a:xfrm>
              </p:grpSpPr>
              <p:grpSp>
                <p:nvGrpSpPr>
                  <p:cNvPr id="162" name="Group 81"/>
                  <p:cNvGrpSpPr>
                    <a:grpSpLocks/>
                  </p:cNvGrpSpPr>
                  <p:nvPr/>
                </p:nvGrpSpPr>
                <p:grpSpPr bwMode="auto">
                  <a:xfrm>
                    <a:off x="3297" y="1599"/>
                    <a:ext cx="63" cy="66"/>
                    <a:chOff x="3297" y="1599"/>
                    <a:chExt cx="63" cy="66"/>
                  </a:xfrm>
                </p:grpSpPr>
                <p:sp>
                  <p:nvSpPr>
                    <p:cNvPr id="168" name="Freeform 82"/>
                    <p:cNvSpPr>
                      <a:spLocks/>
                    </p:cNvSpPr>
                    <p:nvPr/>
                  </p:nvSpPr>
                  <p:spPr bwMode="auto">
                    <a:xfrm>
                      <a:off x="3297" y="1599"/>
                      <a:ext cx="38" cy="33"/>
                    </a:xfrm>
                    <a:custGeom>
                      <a:avLst/>
                      <a:gdLst>
                        <a:gd name="T0" fmla="*/ 0 w 38"/>
                        <a:gd name="T1" fmla="*/ 18 h 33"/>
                        <a:gd name="T2" fmla="*/ 0 w 38"/>
                        <a:gd name="T3" fmla="*/ 18 h 33"/>
                        <a:gd name="T4" fmla="*/ 7 w 38"/>
                        <a:gd name="T5" fmla="*/ 10 h 33"/>
                        <a:gd name="T6" fmla="*/ 15 w 38"/>
                        <a:gd name="T7" fmla="*/ 0 h 33"/>
                        <a:gd name="T8" fmla="*/ 23 w 38"/>
                        <a:gd name="T9" fmla="*/ 0 h 33"/>
                        <a:gd name="T10" fmla="*/ 30 w 38"/>
                        <a:gd name="T11" fmla="*/ 0 h 33"/>
                        <a:gd name="T12" fmla="*/ 30 w 38"/>
                        <a:gd name="T13" fmla="*/ 0 h 33"/>
                        <a:gd name="T14" fmla="*/ 30 w 38"/>
                        <a:gd name="T15" fmla="*/ 10 h 33"/>
                        <a:gd name="T16" fmla="*/ 30 w 38"/>
                        <a:gd name="T17" fmla="*/ 18 h 33"/>
                        <a:gd name="T18" fmla="*/ 30 w 38"/>
                        <a:gd name="T19" fmla="*/ 18 h 33"/>
                        <a:gd name="T20" fmla="*/ 38 w 38"/>
                        <a:gd name="T21" fmla="*/ 25 h 33"/>
                        <a:gd name="T22" fmla="*/ 38 w 38"/>
                        <a:gd name="T23" fmla="*/ 25 h 33"/>
                        <a:gd name="T24" fmla="*/ 30 w 38"/>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3">
                          <a:moveTo>
                            <a:pt x="0" y="18"/>
                          </a:moveTo>
                          <a:lnTo>
                            <a:pt x="0" y="18"/>
                          </a:lnTo>
                          <a:lnTo>
                            <a:pt x="7" y="10"/>
                          </a:lnTo>
                          <a:lnTo>
                            <a:pt x="15" y="0"/>
                          </a:lnTo>
                          <a:lnTo>
                            <a:pt x="23" y="0"/>
                          </a:lnTo>
                          <a:lnTo>
                            <a:pt x="30" y="0"/>
                          </a:lnTo>
                          <a:lnTo>
                            <a:pt x="30" y="0"/>
                          </a:lnTo>
                          <a:lnTo>
                            <a:pt x="30" y="10"/>
                          </a:lnTo>
                          <a:lnTo>
                            <a:pt x="30" y="18"/>
                          </a:lnTo>
                          <a:lnTo>
                            <a:pt x="30" y="18"/>
                          </a:lnTo>
                          <a:lnTo>
                            <a:pt x="38" y="25"/>
                          </a:lnTo>
                          <a:lnTo>
                            <a:pt x="38" y="25"/>
                          </a:lnTo>
                          <a:lnTo>
                            <a:pt x="30"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 name="Freeform 83"/>
                    <p:cNvSpPr>
                      <a:spLocks/>
                    </p:cNvSpPr>
                    <p:nvPr/>
                  </p:nvSpPr>
                  <p:spPr bwMode="auto">
                    <a:xfrm>
                      <a:off x="3320" y="1632"/>
                      <a:ext cx="40" cy="33"/>
                    </a:xfrm>
                    <a:custGeom>
                      <a:avLst/>
                      <a:gdLst>
                        <a:gd name="T0" fmla="*/ 40 w 40"/>
                        <a:gd name="T1" fmla="*/ 25 h 33"/>
                        <a:gd name="T2" fmla="*/ 32 w 40"/>
                        <a:gd name="T3" fmla="*/ 33 h 33"/>
                        <a:gd name="T4" fmla="*/ 32 w 40"/>
                        <a:gd name="T5" fmla="*/ 33 h 33"/>
                        <a:gd name="T6" fmla="*/ 25 w 40"/>
                        <a:gd name="T7" fmla="*/ 33 h 33"/>
                        <a:gd name="T8" fmla="*/ 25 w 40"/>
                        <a:gd name="T9" fmla="*/ 33 h 33"/>
                        <a:gd name="T10" fmla="*/ 15 w 40"/>
                        <a:gd name="T11" fmla="*/ 33 h 33"/>
                        <a:gd name="T12" fmla="*/ 7 w 40"/>
                        <a:gd name="T13" fmla="*/ 33 h 33"/>
                        <a:gd name="T14" fmla="*/ 7 w 40"/>
                        <a:gd name="T15" fmla="*/ 33 h 33"/>
                        <a:gd name="T16" fmla="*/ 7 w 40"/>
                        <a:gd name="T17" fmla="*/ 25 h 33"/>
                        <a:gd name="T18" fmla="*/ 0 w 40"/>
                        <a:gd name="T19" fmla="*/ 15 h 33"/>
                        <a:gd name="T20" fmla="*/ 0 w 40"/>
                        <a:gd name="T21" fmla="*/ 15 h 33"/>
                        <a:gd name="T22" fmla="*/ 7 w 40"/>
                        <a:gd name="T23" fmla="*/ 0 h 33"/>
                        <a:gd name="T24" fmla="*/ 7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25"/>
                          </a:moveTo>
                          <a:lnTo>
                            <a:pt x="32" y="33"/>
                          </a:lnTo>
                          <a:lnTo>
                            <a:pt x="32" y="33"/>
                          </a:lnTo>
                          <a:lnTo>
                            <a:pt x="25" y="33"/>
                          </a:lnTo>
                          <a:lnTo>
                            <a:pt x="25" y="33"/>
                          </a:lnTo>
                          <a:lnTo>
                            <a:pt x="15" y="33"/>
                          </a:lnTo>
                          <a:lnTo>
                            <a:pt x="7" y="33"/>
                          </a:lnTo>
                          <a:lnTo>
                            <a:pt x="7" y="33"/>
                          </a:lnTo>
                          <a:lnTo>
                            <a:pt x="7" y="25"/>
                          </a:lnTo>
                          <a:lnTo>
                            <a:pt x="0" y="15"/>
                          </a:lnTo>
                          <a:lnTo>
                            <a:pt x="0" y="15"/>
                          </a:lnTo>
                          <a:lnTo>
                            <a:pt x="7" y="0"/>
                          </a:lnTo>
                          <a:lnTo>
                            <a:pt x="7"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63" name="Group 84"/>
                  <p:cNvGrpSpPr>
                    <a:grpSpLocks/>
                  </p:cNvGrpSpPr>
                  <p:nvPr/>
                </p:nvGrpSpPr>
                <p:grpSpPr bwMode="auto">
                  <a:xfrm>
                    <a:off x="3360" y="1647"/>
                    <a:ext cx="63" cy="66"/>
                    <a:chOff x="3360" y="1647"/>
                    <a:chExt cx="63" cy="66"/>
                  </a:xfrm>
                </p:grpSpPr>
                <p:sp>
                  <p:nvSpPr>
                    <p:cNvPr id="166" name="Freeform 85"/>
                    <p:cNvSpPr>
                      <a:spLocks/>
                    </p:cNvSpPr>
                    <p:nvPr/>
                  </p:nvSpPr>
                  <p:spPr bwMode="auto">
                    <a:xfrm>
                      <a:off x="3360" y="1647"/>
                      <a:ext cx="33" cy="33"/>
                    </a:xfrm>
                    <a:custGeom>
                      <a:avLst/>
                      <a:gdLst>
                        <a:gd name="T0" fmla="*/ 0 w 33"/>
                        <a:gd name="T1" fmla="*/ 10 h 33"/>
                        <a:gd name="T2" fmla="*/ 0 w 33"/>
                        <a:gd name="T3" fmla="*/ 10 h 33"/>
                        <a:gd name="T4" fmla="*/ 8 w 33"/>
                        <a:gd name="T5" fmla="*/ 0 h 33"/>
                        <a:gd name="T6" fmla="*/ 8 w 33"/>
                        <a:gd name="T7" fmla="*/ 0 h 33"/>
                        <a:gd name="T8" fmla="*/ 8 w 33"/>
                        <a:gd name="T9" fmla="*/ 0 h 33"/>
                        <a:gd name="T10" fmla="*/ 15 w 33"/>
                        <a:gd name="T11" fmla="*/ 0 h 33"/>
                        <a:gd name="T12" fmla="*/ 23 w 33"/>
                        <a:gd name="T13" fmla="*/ 0 h 33"/>
                        <a:gd name="T14" fmla="*/ 33 w 33"/>
                        <a:gd name="T15" fmla="*/ 0 h 33"/>
                        <a:gd name="T16" fmla="*/ 33 w 33"/>
                        <a:gd name="T17" fmla="*/ 10 h 33"/>
                        <a:gd name="T18" fmla="*/ 33 w 33"/>
                        <a:gd name="T19" fmla="*/ 10 h 33"/>
                        <a:gd name="T20" fmla="*/ 33 w 33"/>
                        <a:gd name="T21" fmla="*/ 18 h 33"/>
                        <a:gd name="T22" fmla="*/ 33 w 33"/>
                        <a:gd name="T23" fmla="*/ 33 h 33"/>
                        <a:gd name="T24" fmla="*/ 33 w 33"/>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3">
                          <a:moveTo>
                            <a:pt x="0" y="10"/>
                          </a:moveTo>
                          <a:lnTo>
                            <a:pt x="0" y="10"/>
                          </a:lnTo>
                          <a:lnTo>
                            <a:pt x="8" y="0"/>
                          </a:lnTo>
                          <a:lnTo>
                            <a:pt x="8" y="0"/>
                          </a:lnTo>
                          <a:lnTo>
                            <a:pt x="8" y="0"/>
                          </a:lnTo>
                          <a:lnTo>
                            <a:pt x="15" y="0"/>
                          </a:lnTo>
                          <a:lnTo>
                            <a:pt x="23" y="0"/>
                          </a:lnTo>
                          <a:lnTo>
                            <a:pt x="33" y="0"/>
                          </a:lnTo>
                          <a:lnTo>
                            <a:pt x="33" y="10"/>
                          </a:lnTo>
                          <a:lnTo>
                            <a:pt x="33" y="10"/>
                          </a:lnTo>
                          <a:lnTo>
                            <a:pt x="33" y="18"/>
                          </a:lnTo>
                          <a:lnTo>
                            <a:pt x="33" y="33"/>
                          </a:lnTo>
                          <a:lnTo>
                            <a:pt x="33"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 name="Freeform 86"/>
                    <p:cNvSpPr>
                      <a:spLocks/>
                    </p:cNvSpPr>
                    <p:nvPr/>
                  </p:nvSpPr>
                  <p:spPr bwMode="auto">
                    <a:xfrm>
                      <a:off x="3383" y="1680"/>
                      <a:ext cx="40" cy="33"/>
                    </a:xfrm>
                    <a:custGeom>
                      <a:avLst/>
                      <a:gdLst>
                        <a:gd name="T0" fmla="*/ 40 w 40"/>
                        <a:gd name="T1" fmla="*/ 15 h 33"/>
                        <a:gd name="T2" fmla="*/ 33 w 40"/>
                        <a:gd name="T3" fmla="*/ 25 h 33"/>
                        <a:gd name="T4" fmla="*/ 33 w 40"/>
                        <a:gd name="T5" fmla="*/ 25 h 33"/>
                        <a:gd name="T6" fmla="*/ 25 w 40"/>
                        <a:gd name="T7" fmla="*/ 25 h 33"/>
                        <a:gd name="T8" fmla="*/ 17 w 40"/>
                        <a:gd name="T9" fmla="*/ 33 h 33"/>
                        <a:gd name="T10" fmla="*/ 17 w 40"/>
                        <a:gd name="T11" fmla="*/ 33 h 33"/>
                        <a:gd name="T12" fmla="*/ 10 w 40"/>
                        <a:gd name="T13" fmla="*/ 25 h 33"/>
                        <a:gd name="T14" fmla="*/ 10 w 40"/>
                        <a:gd name="T15" fmla="*/ 25 h 33"/>
                        <a:gd name="T16" fmla="*/ 0 w 40"/>
                        <a:gd name="T17" fmla="*/ 25 h 33"/>
                        <a:gd name="T18" fmla="*/ 0 w 40"/>
                        <a:gd name="T19" fmla="*/ 15 h 33"/>
                        <a:gd name="T20" fmla="*/ 0 w 40"/>
                        <a:gd name="T21" fmla="*/ 15 h 33"/>
                        <a:gd name="T22" fmla="*/ 10 w 40"/>
                        <a:gd name="T23" fmla="*/ 0 h 33"/>
                        <a:gd name="T24" fmla="*/ 10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15"/>
                          </a:moveTo>
                          <a:lnTo>
                            <a:pt x="33" y="25"/>
                          </a:lnTo>
                          <a:lnTo>
                            <a:pt x="33" y="25"/>
                          </a:lnTo>
                          <a:lnTo>
                            <a:pt x="25" y="25"/>
                          </a:lnTo>
                          <a:lnTo>
                            <a:pt x="17" y="33"/>
                          </a:lnTo>
                          <a:lnTo>
                            <a:pt x="17" y="33"/>
                          </a:lnTo>
                          <a:lnTo>
                            <a:pt x="10" y="25"/>
                          </a:lnTo>
                          <a:lnTo>
                            <a:pt x="10" y="25"/>
                          </a:lnTo>
                          <a:lnTo>
                            <a:pt x="0" y="25"/>
                          </a:lnTo>
                          <a:lnTo>
                            <a:pt x="0" y="15"/>
                          </a:lnTo>
                          <a:lnTo>
                            <a:pt x="0" y="15"/>
                          </a:lnTo>
                          <a:lnTo>
                            <a:pt x="10" y="0"/>
                          </a:lnTo>
                          <a:lnTo>
                            <a:pt x="10"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64" name="Freeform 87"/>
                  <p:cNvSpPr>
                    <a:spLocks/>
                  </p:cNvSpPr>
                  <p:nvPr/>
                </p:nvSpPr>
                <p:spPr bwMode="auto">
                  <a:xfrm>
                    <a:off x="3423" y="1688"/>
                    <a:ext cx="33" cy="32"/>
                  </a:xfrm>
                  <a:custGeom>
                    <a:avLst/>
                    <a:gdLst>
                      <a:gd name="T0" fmla="*/ 0 w 33"/>
                      <a:gd name="T1" fmla="*/ 7 h 32"/>
                      <a:gd name="T2" fmla="*/ 0 w 33"/>
                      <a:gd name="T3" fmla="*/ 7 h 32"/>
                      <a:gd name="T4" fmla="*/ 8 w 33"/>
                      <a:gd name="T5" fmla="*/ 0 h 32"/>
                      <a:gd name="T6" fmla="*/ 8 w 33"/>
                      <a:gd name="T7" fmla="*/ 0 h 32"/>
                      <a:gd name="T8" fmla="*/ 8 w 33"/>
                      <a:gd name="T9" fmla="*/ 0 h 32"/>
                      <a:gd name="T10" fmla="*/ 18 w 33"/>
                      <a:gd name="T11" fmla="*/ 0 h 32"/>
                      <a:gd name="T12" fmla="*/ 25 w 33"/>
                      <a:gd name="T13" fmla="*/ 0 h 32"/>
                      <a:gd name="T14" fmla="*/ 33 w 33"/>
                      <a:gd name="T15" fmla="*/ 0 h 32"/>
                      <a:gd name="T16" fmla="*/ 33 w 33"/>
                      <a:gd name="T17" fmla="*/ 7 h 32"/>
                      <a:gd name="T18" fmla="*/ 33 w 33"/>
                      <a:gd name="T19" fmla="*/ 7 h 32"/>
                      <a:gd name="T20" fmla="*/ 33 w 33"/>
                      <a:gd name="T21" fmla="*/ 17 h 32"/>
                      <a:gd name="T22" fmla="*/ 33 w 33"/>
                      <a:gd name="T23" fmla="*/ 25 h 32"/>
                      <a:gd name="T24" fmla="*/ 25 w 33"/>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2">
                        <a:moveTo>
                          <a:pt x="0" y="7"/>
                        </a:moveTo>
                        <a:lnTo>
                          <a:pt x="0" y="7"/>
                        </a:lnTo>
                        <a:lnTo>
                          <a:pt x="8" y="0"/>
                        </a:lnTo>
                        <a:lnTo>
                          <a:pt x="8" y="0"/>
                        </a:lnTo>
                        <a:lnTo>
                          <a:pt x="8" y="0"/>
                        </a:lnTo>
                        <a:lnTo>
                          <a:pt x="18" y="0"/>
                        </a:lnTo>
                        <a:lnTo>
                          <a:pt x="25" y="0"/>
                        </a:lnTo>
                        <a:lnTo>
                          <a:pt x="33" y="0"/>
                        </a:lnTo>
                        <a:lnTo>
                          <a:pt x="33" y="7"/>
                        </a:lnTo>
                        <a:lnTo>
                          <a:pt x="33" y="7"/>
                        </a:lnTo>
                        <a:lnTo>
                          <a:pt x="33" y="17"/>
                        </a:lnTo>
                        <a:lnTo>
                          <a:pt x="33" y="25"/>
                        </a:lnTo>
                        <a:lnTo>
                          <a:pt x="2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 name="Freeform 88"/>
                  <p:cNvSpPr>
                    <a:spLocks/>
                  </p:cNvSpPr>
                  <p:nvPr/>
                </p:nvSpPr>
                <p:spPr bwMode="auto">
                  <a:xfrm>
                    <a:off x="3448" y="1720"/>
                    <a:ext cx="31" cy="33"/>
                  </a:xfrm>
                  <a:custGeom>
                    <a:avLst/>
                    <a:gdLst>
                      <a:gd name="T0" fmla="*/ 31 w 31"/>
                      <a:gd name="T1" fmla="*/ 16 h 33"/>
                      <a:gd name="T2" fmla="*/ 31 w 31"/>
                      <a:gd name="T3" fmla="*/ 23 h 33"/>
                      <a:gd name="T4" fmla="*/ 31 w 31"/>
                      <a:gd name="T5" fmla="*/ 23 h 33"/>
                      <a:gd name="T6" fmla="*/ 23 w 31"/>
                      <a:gd name="T7" fmla="*/ 23 h 33"/>
                      <a:gd name="T8" fmla="*/ 16 w 31"/>
                      <a:gd name="T9" fmla="*/ 33 h 33"/>
                      <a:gd name="T10" fmla="*/ 16 w 31"/>
                      <a:gd name="T11" fmla="*/ 33 h 33"/>
                      <a:gd name="T12" fmla="*/ 8 w 31"/>
                      <a:gd name="T13" fmla="*/ 23 h 33"/>
                      <a:gd name="T14" fmla="*/ 8 w 31"/>
                      <a:gd name="T15" fmla="*/ 23 h 33"/>
                      <a:gd name="T16" fmla="*/ 0 w 31"/>
                      <a:gd name="T17" fmla="*/ 23 h 33"/>
                      <a:gd name="T18" fmla="*/ 0 w 31"/>
                      <a:gd name="T19" fmla="*/ 16 h 33"/>
                      <a:gd name="T20" fmla="*/ 0 w 31"/>
                      <a:gd name="T21" fmla="*/ 16 h 33"/>
                      <a:gd name="T22" fmla="*/ 8 w 31"/>
                      <a:gd name="T23" fmla="*/ 0 h 33"/>
                      <a:gd name="T24" fmla="*/ 8 w 31"/>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3">
                        <a:moveTo>
                          <a:pt x="31" y="16"/>
                        </a:moveTo>
                        <a:lnTo>
                          <a:pt x="31" y="23"/>
                        </a:lnTo>
                        <a:lnTo>
                          <a:pt x="31" y="23"/>
                        </a:lnTo>
                        <a:lnTo>
                          <a:pt x="23" y="23"/>
                        </a:lnTo>
                        <a:lnTo>
                          <a:pt x="16" y="33"/>
                        </a:lnTo>
                        <a:lnTo>
                          <a:pt x="16" y="33"/>
                        </a:lnTo>
                        <a:lnTo>
                          <a:pt x="8" y="23"/>
                        </a:lnTo>
                        <a:lnTo>
                          <a:pt x="8" y="23"/>
                        </a:lnTo>
                        <a:lnTo>
                          <a:pt x="0" y="23"/>
                        </a:lnTo>
                        <a:lnTo>
                          <a:pt x="0" y="16"/>
                        </a:lnTo>
                        <a:lnTo>
                          <a:pt x="0" y="16"/>
                        </a:lnTo>
                        <a:lnTo>
                          <a:pt x="8" y="0"/>
                        </a:lnTo>
                        <a:lnTo>
                          <a:pt x="8"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59" name="Group 89"/>
                <p:cNvGrpSpPr>
                  <a:grpSpLocks/>
                </p:cNvGrpSpPr>
                <p:nvPr/>
              </p:nvGrpSpPr>
              <p:grpSpPr bwMode="auto">
                <a:xfrm>
                  <a:off x="3471" y="1705"/>
                  <a:ext cx="73" cy="56"/>
                  <a:chOff x="3471" y="1705"/>
                  <a:chExt cx="73" cy="56"/>
                </a:xfrm>
              </p:grpSpPr>
              <p:sp>
                <p:nvSpPr>
                  <p:cNvPr id="160" name="Freeform 90"/>
                  <p:cNvSpPr>
                    <a:spLocks/>
                  </p:cNvSpPr>
                  <p:nvPr/>
                </p:nvSpPr>
                <p:spPr bwMode="auto">
                  <a:xfrm>
                    <a:off x="3471" y="1705"/>
                    <a:ext cx="73" cy="56"/>
                  </a:xfrm>
                  <a:custGeom>
                    <a:avLst/>
                    <a:gdLst>
                      <a:gd name="T0" fmla="*/ 73 w 73"/>
                      <a:gd name="T1" fmla="*/ 56 h 56"/>
                      <a:gd name="T2" fmla="*/ 0 w 73"/>
                      <a:gd name="T3" fmla="*/ 56 h 56"/>
                      <a:gd name="T4" fmla="*/ 18 w 73"/>
                      <a:gd name="T5" fmla="*/ 23 h 56"/>
                      <a:gd name="T6" fmla="*/ 41 w 73"/>
                      <a:gd name="T7" fmla="*/ 0 h 56"/>
                      <a:gd name="T8" fmla="*/ 73 w 73"/>
                      <a:gd name="T9" fmla="*/ 56 h 56"/>
                    </a:gdLst>
                    <a:ahLst/>
                    <a:cxnLst>
                      <a:cxn ang="0">
                        <a:pos x="T0" y="T1"/>
                      </a:cxn>
                      <a:cxn ang="0">
                        <a:pos x="T2" y="T3"/>
                      </a:cxn>
                      <a:cxn ang="0">
                        <a:pos x="T4" y="T5"/>
                      </a:cxn>
                      <a:cxn ang="0">
                        <a:pos x="T6" y="T7"/>
                      </a:cxn>
                      <a:cxn ang="0">
                        <a:pos x="T8" y="T9"/>
                      </a:cxn>
                    </a:cxnLst>
                    <a:rect l="0" t="0" r="r" b="b"/>
                    <a:pathLst>
                      <a:path w="73" h="56">
                        <a:moveTo>
                          <a:pt x="73" y="56"/>
                        </a:moveTo>
                        <a:lnTo>
                          <a:pt x="0" y="56"/>
                        </a:lnTo>
                        <a:lnTo>
                          <a:pt x="18" y="23"/>
                        </a:lnTo>
                        <a:lnTo>
                          <a:pt x="41" y="0"/>
                        </a:lnTo>
                        <a:lnTo>
                          <a:pt x="73" y="56"/>
                        </a:lnTo>
                        <a:close/>
                      </a:path>
                    </a:pathLst>
                  </a:custGeom>
                  <a:solidFill>
                    <a:srgbClr val="000000"/>
                  </a:solidFill>
                  <a:ln w="9525">
                    <a:solidFill>
                      <a:srgbClr val="1104FF"/>
                    </a:solidFill>
                    <a:round/>
                    <a:headEnd/>
                    <a:tailEnd/>
                  </a:ln>
                </p:spPr>
                <p:txBody>
                  <a:bodyPr/>
                  <a:lstStyle/>
                  <a:p>
                    <a:endParaRPr lang="en-US"/>
                  </a:p>
                </p:txBody>
              </p:sp>
              <p:sp>
                <p:nvSpPr>
                  <p:cNvPr id="161" name="Line 91"/>
                  <p:cNvSpPr>
                    <a:spLocks noChangeShapeType="1"/>
                  </p:cNvSpPr>
                  <p:nvPr/>
                </p:nvSpPr>
                <p:spPr bwMode="auto">
                  <a:xfrm flipH="1" flipV="1">
                    <a:off x="3489" y="1728"/>
                    <a:ext cx="23" cy="15"/>
                  </a:xfrm>
                  <a:prstGeom prst="line">
                    <a:avLst/>
                  </a:prstGeom>
                  <a:noFill/>
                  <a:ln w="12700">
                    <a:solidFill>
                      <a:srgbClr val="1104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spTree>
    <p:extLst>
      <p:ext uri="{BB962C8B-B14F-4D97-AF65-F5344CB8AC3E}">
        <p14:creationId xmlns:p14="http://schemas.microsoft.com/office/powerpoint/2010/main" val="1974683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imes" pitchFamily="-97" charset="0"/>
            </a:endParaRPr>
          </a:p>
        </p:txBody>
      </p:sp>
      <p:grpSp>
        <p:nvGrpSpPr>
          <p:cNvPr id="6" name="Group 5"/>
          <p:cNvGrpSpPr>
            <a:grpSpLocks noChangeAspect="1"/>
          </p:cNvGrpSpPr>
          <p:nvPr/>
        </p:nvGrpSpPr>
        <p:grpSpPr>
          <a:xfrm>
            <a:off x="2980295" y="3729998"/>
            <a:ext cx="5349240" cy="2717749"/>
            <a:chOff x="1524000" y="1993900"/>
            <a:chExt cx="6989763" cy="3551238"/>
          </a:xfrm>
        </p:grpSpPr>
        <p:sp>
          <p:nvSpPr>
            <p:cNvPr id="125" name="Line 3"/>
            <p:cNvSpPr>
              <a:spLocks noChangeShapeType="1"/>
            </p:cNvSpPr>
            <p:nvPr/>
          </p:nvSpPr>
          <p:spPr bwMode="auto">
            <a:xfrm>
              <a:off x="2355850" y="2117725"/>
              <a:ext cx="1588" cy="3427413"/>
            </a:xfrm>
            <a:prstGeom prst="line">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6" name="Freeform 4"/>
            <p:cNvSpPr>
              <a:spLocks noChangeArrowheads="1"/>
            </p:cNvSpPr>
            <p:nvPr/>
          </p:nvSpPr>
          <p:spPr bwMode="auto">
            <a:xfrm>
              <a:off x="2355850" y="2193925"/>
              <a:ext cx="5945188" cy="1400175"/>
            </a:xfrm>
            <a:custGeom>
              <a:avLst/>
              <a:gdLst>
                <a:gd name="T0" fmla="*/ 0 w 16516"/>
                <a:gd name="T1" fmla="*/ 1905 h 3891"/>
                <a:gd name="T2" fmla="*/ 2540 w 16516"/>
                <a:gd name="T3" fmla="*/ 0 h 3891"/>
                <a:gd name="T4" fmla="*/ 7620 w 16516"/>
                <a:gd name="T5" fmla="*/ 0 h 3891"/>
                <a:gd name="T6" fmla="*/ 13975 w 16516"/>
                <a:gd name="T7" fmla="*/ 3890 h 3891"/>
                <a:gd name="T8" fmla="*/ 16515 w 16516"/>
                <a:gd name="T9" fmla="*/ 2620 h 3891"/>
              </a:gdLst>
              <a:ahLst/>
              <a:cxnLst>
                <a:cxn ang="0">
                  <a:pos x="T0" y="T1"/>
                </a:cxn>
                <a:cxn ang="0">
                  <a:pos x="T2" y="T3"/>
                </a:cxn>
                <a:cxn ang="0">
                  <a:pos x="T4" y="T5"/>
                </a:cxn>
                <a:cxn ang="0">
                  <a:pos x="T6" y="T7"/>
                </a:cxn>
                <a:cxn ang="0">
                  <a:pos x="T8" y="T9"/>
                </a:cxn>
              </a:cxnLst>
              <a:rect l="0" t="0" r="r" b="b"/>
              <a:pathLst>
                <a:path w="16516" h="3891">
                  <a:moveTo>
                    <a:pt x="0" y="1905"/>
                  </a:moveTo>
                  <a:cubicBezTo>
                    <a:pt x="0" y="635"/>
                    <a:pt x="1905" y="0"/>
                    <a:pt x="2540" y="0"/>
                  </a:cubicBezTo>
                  <a:cubicBezTo>
                    <a:pt x="2540" y="0"/>
                    <a:pt x="6985" y="0"/>
                    <a:pt x="7620" y="0"/>
                  </a:cubicBezTo>
                  <a:cubicBezTo>
                    <a:pt x="8889" y="0"/>
                    <a:pt x="12705" y="3890"/>
                    <a:pt x="13975" y="3890"/>
                  </a:cubicBezTo>
                  <a:cubicBezTo>
                    <a:pt x="15394" y="3890"/>
                    <a:pt x="16248" y="3127"/>
                    <a:pt x="16515" y="2620"/>
                  </a:cubicBezTo>
                </a:path>
              </a:pathLst>
            </a:cu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7" name="Freeform 5"/>
            <p:cNvSpPr>
              <a:spLocks noChangeArrowheads="1"/>
            </p:cNvSpPr>
            <p:nvPr/>
          </p:nvSpPr>
          <p:spPr bwMode="auto">
            <a:xfrm>
              <a:off x="2359025" y="3744913"/>
              <a:ext cx="5945188" cy="1400175"/>
            </a:xfrm>
            <a:custGeom>
              <a:avLst/>
              <a:gdLst>
                <a:gd name="T0" fmla="*/ 0 w 16516"/>
                <a:gd name="T1" fmla="*/ 1905 h 3891"/>
                <a:gd name="T2" fmla="*/ 2540 w 16516"/>
                <a:gd name="T3" fmla="*/ 0 h 3891"/>
                <a:gd name="T4" fmla="*/ 7620 w 16516"/>
                <a:gd name="T5" fmla="*/ 0 h 3891"/>
                <a:gd name="T6" fmla="*/ 13975 w 16516"/>
                <a:gd name="T7" fmla="*/ 3890 h 3891"/>
                <a:gd name="T8" fmla="*/ 16515 w 16516"/>
                <a:gd name="T9" fmla="*/ 2620 h 3891"/>
              </a:gdLst>
              <a:ahLst/>
              <a:cxnLst>
                <a:cxn ang="0">
                  <a:pos x="T0" y="T1"/>
                </a:cxn>
                <a:cxn ang="0">
                  <a:pos x="T2" y="T3"/>
                </a:cxn>
                <a:cxn ang="0">
                  <a:pos x="T4" y="T5"/>
                </a:cxn>
                <a:cxn ang="0">
                  <a:pos x="T6" y="T7"/>
                </a:cxn>
                <a:cxn ang="0">
                  <a:pos x="T8" y="T9"/>
                </a:cxn>
              </a:cxnLst>
              <a:rect l="0" t="0" r="r" b="b"/>
              <a:pathLst>
                <a:path w="16516" h="3891">
                  <a:moveTo>
                    <a:pt x="0" y="1905"/>
                  </a:moveTo>
                  <a:cubicBezTo>
                    <a:pt x="0" y="635"/>
                    <a:pt x="1905" y="0"/>
                    <a:pt x="2540" y="0"/>
                  </a:cubicBezTo>
                  <a:cubicBezTo>
                    <a:pt x="2540" y="0"/>
                    <a:pt x="6985" y="0"/>
                    <a:pt x="7620" y="0"/>
                  </a:cubicBezTo>
                  <a:cubicBezTo>
                    <a:pt x="8889" y="0"/>
                    <a:pt x="12705" y="3890"/>
                    <a:pt x="13975" y="3890"/>
                  </a:cubicBezTo>
                  <a:cubicBezTo>
                    <a:pt x="15394" y="3890"/>
                    <a:pt x="16248" y="3127"/>
                    <a:pt x="16515" y="2620"/>
                  </a:cubicBezTo>
                </a:path>
              </a:pathLst>
            </a:cu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8" name="Line 6"/>
            <p:cNvSpPr>
              <a:spLocks noChangeShapeType="1"/>
            </p:cNvSpPr>
            <p:nvPr/>
          </p:nvSpPr>
          <p:spPr bwMode="auto">
            <a:xfrm flipH="1">
              <a:off x="2349500" y="3665538"/>
              <a:ext cx="5959475" cy="1587"/>
            </a:xfrm>
            <a:prstGeom prst="line">
              <a:avLst/>
            </a:prstGeom>
            <a:noFill/>
            <a:ln w="936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9" name="Oval 7"/>
            <p:cNvSpPr>
              <a:spLocks noChangeArrowheads="1"/>
            </p:cNvSpPr>
            <p:nvPr/>
          </p:nvSpPr>
          <p:spPr bwMode="auto">
            <a:xfrm>
              <a:off x="2173288" y="2647950"/>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30" name="Rectangle 8"/>
            <p:cNvSpPr>
              <a:spLocks noChangeArrowheads="1"/>
            </p:cNvSpPr>
            <p:nvPr/>
          </p:nvSpPr>
          <p:spPr bwMode="auto">
            <a:xfrm>
              <a:off x="2128838" y="1993900"/>
              <a:ext cx="228600" cy="3551238"/>
            </a:xfrm>
            <a:prstGeom prst="rect">
              <a:avLst/>
            </a:prstGeom>
            <a:solidFill>
              <a:srgbClr val="C2FFF0"/>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1" name="Oval 9"/>
            <p:cNvSpPr>
              <a:spLocks noChangeArrowheads="1"/>
            </p:cNvSpPr>
            <p:nvPr/>
          </p:nvSpPr>
          <p:spPr bwMode="auto">
            <a:xfrm>
              <a:off x="2173288" y="2830513"/>
              <a:ext cx="152400" cy="138112"/>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32" name="Oval 10"/>
            <p:cNvSpPr>
              <a:spLocks noChangeArrowheads="1"/>
            </p:cNvSpPr>
            <p:nvPr/>
          </p:nvSpPr>
          <p:spPr bwMode="auto">
            <a:xfrm>
              <a:off x="2173288" y="3013075"/>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33" name="Oval 11"/>
            <p:cNvSpPr>
              <a:spLocks noChangeArrowheads="1"/>
            </p:cNvSpPr>
            <p:nvPr/>
          </p:nvSpPr>
          <p:spPr bwMode="auto">
            <a:xfrm>
              <a:off x="2173288" y="3195638"/>
              <a:ext cx="152400" cy="138112"/>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34" name="Oval 12"/>
            <p:cNvSpPr>
              <a:spLocks noChangeArrowheads="1"/>
            </p:cNvSpPr>
            <p:nvPr/>
          </p:nvSpPr>
          <p:spPr bwMode="auto">
            <a:xfrm>
              <a:off x="2173288" y="3378200"/>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35" name="Oval 13"/>
            <p:cNvSpPr>
              <a:spLocks noChangeArrowheads="1"/>
            </p:cNvSpPr>
            <p:nvPr/>
          </p:nvSpPr>
          <p:spPr bwMode="auto">
            <a:xfrm>
              <a:off x="2173288" y="3562350"/>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36" name="Oval 14"/>
            <p:cNvSpPr>
              <a:spLocks noChangeArrowheads="1"/>
            </p:cNvSpPr>
            <p:nvPr/>
          </p:nvSpPr>
          <p:spPr bwMode="auto">
            <a:xfrm>
              <a:off x="2173288" y="3744913"/>
              <a:ext cx="152400" cy="138112"/>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37" name="Oval 15"/>
            <p:cNvSpPr>
              <a:spLocks noChangeArrowheads="1"/>
            </p:cNvSpPr>
            <p:nvPr/>
          </p:nvSpPr>
          <p:spPr bwMode="auto">
            <a:xfrm>
              <a:off x="2173288" y="3927475"/>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38" name="Oval 16"/>
            <p:cNvSpPr>
              <a:spLocks noChangeArrowheads="1"/>
            </p:cNvSpPr>
            <p:nvPr/>
          </p:nvSpPr>
          <p:spPr bwMode="auto">
            <a:xfrm>
              <a:off x="2173288" y="4110038"/>
              <a:ext cx="152400" cy="138112"/>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39" name="Oval 17"/>
            <p:cNvSpPr>
              <a:spLocks noChangeArrowheads="1"/>
            </p:cNvSpPr>
            <p:nvPr/>
          </p:nvSpPr>
          <p:spPr bwMode="auto">
            <a:xfrm>
              <a:off x="2173288" y="4292600"/>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40" name="Oval 18"/>
            <p:cNvSpPr>
              <a:spLocks noChangeArrowheads="1"/>
            </p:cNvSpPr>
            <p:nvPr/>
          </p:nvSpPr>
          <p:spPr bwMode="auto">
            <a:xfrm>
              <a:off x="2173288" y="4476750"/>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41" name="Rectangle 19"/>
            <p:cNvSpPr>
              <a:spLocks noChangeArrowheads="1"/>
            </p:cNvSpPr>
            <p:nvPr/>
          </p:nvSpPr>
          <p:spPr bwMode="auto">
            <a:xfrm>
              <a:off x="8285163" y="2032000"/>
              <a:ext cx="228600" cy="3513138"/>
            </a:xfrm>
            <a:prstGeom prst="rect">
              <a:avLst/>
            </a:prstGeom>
            <a:solidFill>
              <a:srgbClr val="262699"/>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nvGrpSpPr>
            <p:cNvPr id="142" name="Group 22"/>
            <p:cNvGrpSpPr>
              <a:grpSpLocks/>
            </p:cNvGrpSpPr>
            <p:nvPr/>
          </p:nvGrpSpPr>
          <p:grpSpPr bwMode="auto">
            <a:xfrm>
              <a:off x="2355850" y="2087563"/>
              <a:ext cx="835025" cy="501650"/>
              <a:chOff x="1484" y="1315"/>
              <a:chExt cx="526" cy="316"/>
            </a:xfrm>
          </p:grpSpPr>
          <p:sp>
            <p:nvSpPr>
              <p:cNvPr id="143" name="Oval 23"/>
              <p:cNvSpPr>
                <a:spLocks noChangeArrowheads="1"/>
              </p:cNvSpPr>
              <p:nvPr/>
            </p:nvSpPr>
            <p:spPr bwMode="auto">
              <a:xfrm>
                <a:off x="1915" y="1315"/>
                <a:ext cx="96" cy="87"/>
              </a:xfrm>
              <a:prstGeom prst="ellipse">
                <a:avLst/>
              </a:prstGeom>
              <a:solidFill>
                <a:srgbClr val="00FFFF"/>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44" name="Oval 24"/>
              <p:cNvSpPr>
                <a:spLocks noChangeArrowheads="1"/>
              </p:cNvSpPr>
              <p:nvPr/>
            </p:nvSpPr>
            <p:spPr bwMode="auto">
              <a:xfrm>
                <a:off x="1484" y="1430"/>
                <a:ext cx="96" cy="87"/>
              </a:xfrm>
              <a:prstGeom prst="ellipse">
                <a:avLst/>
              </a:prstGeom>
              <a:solidFill>
                <a:srgbClr val="00FFFF"/>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45" name="Oval 25"/>
              <p:cNvSpPr>
                <a:spLocks noChangeArrowheads="1"/>
              </p:cNvSpPr>
              <p:nvPr/>
            </p:nvSpPr>
            <p:spPr bwMode="auto">
              <a:xfrm>
                <a:off x="1484" y="1545"/>
                <a:ext cx="96" cy="87"/>
              </a:xfrm>
              <a:prstGeom prst="ellipse">
                <a:avLst/>
              </a:prstGeom>
              <a:solidFill>
                <a:srgbClr val="00FFFF"/>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46" name="Oval 26"/>
              <p:cNvSpPr>
                <a:spLocks noChangeArrowheads="1"/>
              </p:cNvSpPr>
              <p:nvPr/>
            </p:nvSpPr>
            <p:spPr bwMode="auto">
              <a:xfrm>
                <a:off x="1529" y="1410"/>
                <a:ext cx="96" cy="87"/>
              </a:xfrm>
              <a:prstGeom prst="ellipse">
                <a:avLst/>
              </a:prstGeom>
              <a:solidFill>
                <a:srgbClr val="00FFFF"/>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47" name="Oval 27"/>
              <p:cNvSpPr>
                <a:spLocks noChangeArrowheads="1"/>
              </p:cNvSpPr>
              <p:nvPr/>
            </p:nvSpPr>
            <p:spPr bwMode="auto">
              <a:xfrm>
                <a:off x="1597" y="1435"/>
                <a:ext cx="96" cy="87"/>
              </a:xfrm>
              <a:prstGeom prst="ellipse">
                <a:avLst/>
              </a:prstGeom>
              <a:solidFill>
                <a:srgbClr val="00FFFF"/>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48" name="Oval 28"/>
              <p:cNvSpPr>
                <a:spLocks noChangeArrowheads="1"/>
              </p:cNvSpPr>
              <p:nvPr/>
            </p:nvSpPr>
            <p:spPr bwMode="auto">
              <a:xfrm>
                <a:off x="1529" y="1505"/>
                <a:ext cx="96" cy="87"/>
              </a:xfrm>
              <a:prstGeom prst="ellipse">
                <a:avLst/>
              </a:prstGeom>
              <a:solidFill>
                <a:srgbClr val="00FFFF"/>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latin typeface="Times New Roman" charset="0"/>
                    <a:cs typeface="DejaVu Sans Condensed" charset="0"/>
                  </a:rPr>
                  <a:t>-</a:t>
                </a:r>
              </a:p>
            </p:txBody>
          </p:sp>
          <p:sp>
            <p:nvSpPr>
              <p:cNvPr id="149" name="Line 29"/>
              <p:cNvSpPr>
                <a:spLocks noChangeShapeType="1"/>
              </p:cNvSpPr>
              <p:nvPr/>
            </p:nvSpPr>
            <p:spPr bwMode="auto">
              <a:xfrm flipH="1">
                <a:off x="1716" y="1380"/>
                <a:ext cx="196" cy="76"/>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150" name="Text Box 30"/>
            <p:cNvSpPr txBox="1">
              <a:spLocks noChangeArrowheads="1"/>
            </p:cNvSpPr>
            <p:nvPr/>
          </p:nvSpPr>
          <p:spPr bwMode="auto">
            <a:xfrm>
              <a:off x="2743200" y="2514600"/>
              <a:ext cx="2581275"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nSpc>
                  <a:spcPct val="80000"/>
                </a:lnSpc>
                <a:buClr>
                  <a:srgbClr val="000000"/>
                </a:buClr>
                <a:buSzPct val="100000"/>
                <a:buFont typeface="Times New Roman" charset="0"/>
                <a:buNone/>
              </a:pPr>
              <a:r>
                <a:rPr lang="en-GB" sz="1800">
                  <a:solidFill>
                    <a:srgbClr val="000000"/>
                  </a:solidFill>
                  <a:latin typeface="Times New Roman" charset="0"/>
                  <a:cs typeface="DejaVu Sans Condensed" charset="0"/>
                </a:rPr>
                <a:t>Trapping of photo-generated charge</a:t>
              </a:r>
            </a:p>
          </p:txBody>
        </p:sp>
        <p:grpSp>
          <p:nvGrpSpPr>
            <p:cNvPr id="151" name="Group 31"/>
            <p:cNvGrpSpPr>
              <a:grpSpLocks/>
            </p:cNvGrpSpPr>
            <p:nvPr/>
          </p:nvGrpSpPr>
          <p:grpSpPr bwMode="auto">
            <a:xfrm>
              <a:off x="1524000" y="3429000"/>
              <a:ext cx="392113" cy="954088"/>
              <a:chOff x="960" y="2160"/>
              <a:chExt cx="247" cy="601"/>
            </a:xfrm>
          </p:grpSpPr>
          <p:grpSp>
            <p:nvGrpSpPr>
              <p:cNvPr id="152" name="Group 32"/>
              <p:cNvGrpSpPr>
                <a:grpSpLocks/>
              </p:cNvGrpSpPr>
              <p:nvPr/>
            </p:nvGrpSpPr>
            <p:grpSpPr bwMode="auto">
              <a:xfrm>
                <a:off x="960" y="2160"/>
                <a:ext cx="247" cy="169"/>
                <a:chOff x="3297" y="1599"/>
                <a:chExt cx="247" cy="169"/>
              </a:xfrm>
            </p:grpSpPr>
            <p:sp>
              <p:nvSpPr>
                <p:cNvPr id="198" name="Freeform 33"/>
                <p:cNvSpPr>
                  <a:spLocks/>
                </p:cNvSpPr>
                <p:nvPr/>
              </p:nvSpPr>
              <p:spPr bwMode="auto">
                <a:xfrm>
                  <a:off x="3479" y="1736"/>
                  <a:ext cx="65" cy="32"/>
                </a:xfrm>
                <a:custGeom>
                  <a:avLst/>
                  <a:gdLst>
                    <a:gd name="T0" fmla="*/ 0 w 65"/>
                    <a:gd name="T1" fmla="*/ 0 h 32"/>
                    <a:gd name="T2" fmla="*/ 33 w 65"/>
                    <a:gd name="T3" fmla="*/ 0 h 32"/>
                    <a:gd name="T4" fmla="*/ 65 w 65"/>
                    <a:gd name="T5" fmla="*/ 32 h 32"/>
                  </a:gdLst>
                  <a:ahLst/>
                  <a:cxnLst>
                    <a:cxn ang="0">
                      <a:pos x="T0" y="T1"/>
                    </a:cxn>
                    <a:cxn ang="0">
                      <a:pos x="T2" y="T3"/>
                    </a:cxn>
                    <a:cxn ang="0">
                      <a:pos x="T4" y="T5"/>
                    </a:cxn>
                  </a:cxnLst>
                  <a:rect l="0" t="0" r="r" b="b"/>
                  <a:pathLst>
                    <a:path w="65" h="32">
                      <a:moveTo>
                        <a:pt x="0" y="0"/>
                      </a:moveTo>
                      <a:lnTo>
                        <a:pt x="33" y="0"/>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9" name="Freeform 34"/>
                <p:cNvSpPr>
                  <a:spLocks/>
                </p:cNvSpPr>
                <p:nvPr/>
              </p:nvSpPr>
              <p:spPr bwMode="auto">
                <a:xfrm>
                  <a:off x="3479" y="1736"/>
                  <a:ext cx="65" cy="32"/>
                </a:xfrm>
                <a:custGeom>
                  <a:avLst/>
                  <a:gdLst>
                    <a:gd name="T0" fmla="*/ 0 w 65"/>
                    <a:gd name="T1" fmla="*/ 0 h 32"/>
                    <a:gd name="T2" fmla="*/ 10 w 65"/>
                    <a:gd name="T3" fmla="*/ 0 h 32"/>
                    <a:gd name="T4" fmla="*/ 25 w 65"/>
                    <a:gd name="T5" fmla="*/ 7 h 32"/>
                    <a:gd name="T6" fmla="*/ 40 w 65"/>
                    <a:gd name="T7" fmla="*/ 17 h 32"/>
                    <a:gd name="T8" fmla="*/ 58 w 65"/>
                    <a:gd name="T9" fmla="*/ 25 h 32"/>
                    <a:gd name="T10" fmla="*/ 65 w 65"/>
                    <a:gd name="T11" fmla="*/ 32 h 32"/>
                  </a:gdLst>
                  <a:ahLst/>
                  <a:cxnLst>
                    <a:cxn ang="0">
                      <a:pos x="T0" y="T1"/>
                    </a:cxn>
                    <a:cxn ang="0">
                      <a:pos x="T2" y="T3"/>
                    </a:cxn>
                    <a:cxn ang="0">
                      <a:pos x="T4" y="T5"/>
                    </a:cxn>
                    <a:cxn ang="0">
                      <a:pos x="T6" y="T7"/>
                    </a:cxn>
                    <a:cxn ang="0">
                      <a:pos x="T8" y="T9"/>
                    </a:cxn>
                    <a:cxn ang="0">
                      <a:pos x="T10" y="T11"/>
                    </a:cxn>
                  </a:cxnLst>
                  <a:rect l="0" t="0" r="r" b="b"/>
                  <a:pathLst>
                    <a:path w="65" h="32">
                      <a:moveTo>
                        <a:pt x="0" y="0"/>
                      </a:moveTo>
                      <a:lnTo>
                        <a:pt x="10" y="0"/>
                      </a:lnTo>
                      <a:lnTo>
                        <a:pt x="25" y="7"/>
                      </a:lnTo>
                      <a:lnTo>
                        <a:pt x="40" y="17"/>
                      </a:lnTo>
                      <a:lnTo>
                        <a:pt x="58" y="25"/>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00" name="Group 35"/>
                <p:cNvGrpSpPr>
                  <a:grpSpLocks/>
                </p:cNvGrpSpPr>
                <p:nvPr/>
              </p:nvGrpSpPr>
              <p:grpSpPr bwMode="auto">
                <a:xfrm>
                  <a:off x="3297" y="1599"/>
                  <a:ext cx="182" cy="154"/>
                  <a:chOff x="3297" y="1599"/>
                  <a:chExt cx="182" cy="154"/>
                </a:xfrm>
              </p:grpSpPr>
              <p:grpSp>
                <p:nvGrpSpPr>
                  <p:cNvPr id="204" name="Group 36"/>
                  <p:cNvGrpSpPr>
                    <a:grpSpLocks/>
                  </p:cNvGrpSpPr>
                  <p:nvPr/>
                </p:nvGrpSpPr>
                <p:grpSpPr bwMode="auto">
                  <a:xfrm>
                    <a:off x="3297" y="1599"/>
                    <a:ext cx="63" cy="66"/>
                    <a:chOff x="3297" y="1599"/>
                    <a:chExt cx="63" cy="66"/>
                  </a:xfrm>
                </p:grpSpPr>
                <p:sp>
                  <p:nvSpPr>
                    <p:cNvPr id="210" name="Freeform 37"/>
                    <p:cNvSpPr>
                      <a:spLocks/>
                    </p:cNvSpPr>
                    <p:nvPr/>
                  </p:nvSpPr>
                  <p:spPr bwMode="auto">
                    <a:xfrm>
                      <a:off x="3297" y="1599"/>
                      <a:ext cx="38" cy="33"/>
                    </a:xfrm>
                    <a:custGeom>
                      <a:avLst/>
                      <a:gdLst>
                        <a:gd name="T0" fmla="*/ 0 w 38"/>
                        <a:gd name="T1" fmla="*/ 18 h 33"/>
                        <a:gd name="T2" fmla="*/ 0 w 38"/>
                        <a:gd name="T3" fmla="*/ 18 h 33"/>
                        <a:gd name="T4" fmla="*/ 7 w 38"/>
                        <a:gd name="T5" fmla="*/ 10 h 33"/>
                        <a:gd name="T6" fmla="*/ 15 w 38"/>
                        <a:gd name="T7" fmla="*/ 0 h 33"/>
                        <a:gd name="T8" fmla="*/ 23 w 38"/>
                        <a:gd name="T9" fmla="*/ 0 h 33"/>
                        <a:gd name="T10" fmla="*/ 30 w 38"/>
                        <a:gd name="T11" fmla="*/ 0 h 33"/>
                        <a:gd name="T12" fmla="*/ 30 w 38"/>
                        <a:gd name="T13" fmla="*/ 0 h 33"/>
                        <a:gd name="T14" fmla="*/ 30 w 38"/>
                        <a:gd name="T15" fmla="*/ 10 h 33"/>
                        <a:gd name="T16" fmla="*/ 30 w 38"/>
                        <a:gd name="T17" fmla="*/ 18 h 33"/>
                        <a:gd name="T18" fmla="*/ 30 w 38"/>
                        <a:gd name="T19" fmla="*/ 18 h 33"/>
                        <a:gd name="T20" fmla="*/ 38 w 38"/>
                        <a:gd name="T21" fmla="*/ 25 h 33"/>
                        <a:gd name="T22" fmla="*/ 38 w 38"/>
                        <a:gd name="T23" fmla="*/ 25 h 33"/>
                        <a:gd name="T24" fmla="*/ 30 w 38"/>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3">
                          <a:moveTo>
                            <a:pt x="0" y="18"/>
                          </a:moveTo>
                          <a:lnTo>
                            <a:pt x="0" y="18"/>
                          </a:lnTo>
                          <a:lnTo>
                            <a:pt x="7" y="10"/>
                          </a:lnTo>
                          <a:lnTo>
                            <a:pt x="15" y="0"/>
                          </a:lnTo>
                          <a:lnTo>
                            <a:pt x="23" y="0"/>
                          </a:lnTo>
                          <a:lnTo>
                            <a:pt x="30" y="0"/>
                          </a:lnTo>
                          <a:lnTo>
                            <a:pt x="30" y="0"/>
                          </a:lnTo>
                          <a:lnTo>
                            <a:pt x="30" y="10"/>
                          </a:lnTo>
                          <a:lnTo>
                            <a:pt x="30" y="18"/>
                          </a:lnTo>
                          <a:lnTo>
                            <a:pt x="30" y="18"/>
                          </a:lnTo>
                          <a:lnTo>
                            <a:pt x="38" y="25"/>
                          </a:lnTo>
                          <a:lnTo>
                            <a:pt x="38" y="25"/>
                          </a:lnTo>
                          <a:lnTo>
                            <a:pt x="30"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1" name="Freeform 38"/>
                    <p:cNvSpPr>
                      <a:spLocks/>
                    </p:cNvSpPr>
                    <p:nvPr/>
                  </p:nvSpPr>
                  <p:spPr bwMode="auto">
                    <a:xfrm>
                      <a:off x="3320" y="1632"/>
                      <a:ext cx="40" cy="33"/>
                    </a:xfrm>
                    <a:custGeom>
                      <a:avLst/>
                      <a:gdLst>
                        <a:gd name="T0" fmla="*/ 40 w 40"/>
                        <a:gd name="T1" fmla="*/ 25 h 33"/>
                        <a:gd name="T2" fmla="*/ 32 w 40"/>
                        <a:gd name="T3" fmla="*/ 33 h 33"/>
                        <a:gd name="T4" fmla="*/ 32 w 40"/>
                        <a:gd name="T5" fmla="*/ 33 h 33"/>
                        <a:gd name="T6" fmla="*/ 25 w 40"/>
                        <a:gd name="T7" fmla="*/ 33 h 33"/>
                        <a:gd name="T8" fmla="*/ 25 w 40"/>
                        <a:gd name="T9" fmla="*/ 33 h 33"/>
                        <a:gd name="T10" fmla="*/ 15 w 40"/>
                        <a:gd name="T11" fmla="*/ 33 h 33"/>
                        <a:gd name="T12" fmla="*/ 7 w 40"/>
                        <a:gd name="T13" fmla="*/ 33 h 33"/>
                        <a:gd name="T14" fmla="*/ 7 w 40"/>
                        <a:gd name="T15" fmla="*/ 33 h 33"/>
                        <a:gd name="T16" fmla="*/ 7 w 40"/>
                        <a:gd name="T17" fmla="*/ 25 h 33"/>
                        <a:gd name="T18" fmla="*/ 0 w 40"/>
                        <a:gd name="T19" fmla="*/ 15 h 33"/>
                        <a:gd name="T20" fmla="*/ 0 w 40"/>
                        <a:gd name="T21" fmla="*/ 15 h 33"/>
                        <a:gd name="T22" fmla="*/ 7 w 40"/>
                        <a:gd name="T23" fmla="*/ 0 h 33"/>
                        <a:gd name="T24" fmla="*/ 7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25"/>
                          </a:moveTo>
                          <a:lnTo>
                            <a:pt x="32" y="33"/>
                          </a:lnTo>
                          <a:lnTo>
                            <a:pt x="32" y="33"/>
                          </a:lnTo>
                          <a:lnTo>
                            <a:pt x="25" y="33"/>
                          </a:lnTo>
                          <a:lnTo>
                            <a:pt x="25" y="33"/>
                          </a:lnTo>
                          <a:lnTo>
                            <a:pt x="15" y="33"/>
                          </a:lnTo>
                          <a:lnTo>
                            <a:pt x="7" y="33"/>
                          </a:lnTo>
                          <a:lnTo>
                            <a:pt x="7" y="33"/>
                          </a:lnTo>
                          <a:lnTo>
                            <a:pt x="7" y="25"/>
                          </a:lnTo>
                          <a:lnTo>
                            <a:pt x="0" y="15"/>
                          </a:lnTo>
                          <a:lnTo>
                            <a:pt x="0" y="15"/>
                          </a:lnTo>
                          <a:lnTo>
                            <a:pt x="7" y="0"/>
                          </a:lnTo>
                          <a:lnTo>
                            <a:pt x="7"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05" name="Group 39"/>
                  <p:cNvGrpSpPr>
                    <a:grpSpLocks/>
                  </p:cNvGrpSpPr>
                  <p:nvPr/>
                </p:nvGrpSpPr>
                <p:grpSpPr bwMode="auto">
                  <a:xfrm>
                    <a:off x="3360" y="1647"/>
                    <a:ext cx="63" cy="66"/>
                    <a:chOff x="3360" y="1647"/>
                    <a:chExt cx="63" cy="66"/>
                  </a:xfrm>
                </p:grpSpPr>
                <p:sp>
                  <p:nvSpPr>
                    <p:cNvPr id="208" name="Freeform 40"/>
                    <p:cNvSpPr>
                      <a:spLocks/>
                    </p:cNvSpPr>
                    <p:nvPr/>
                  </p:nvSpPr>
                  <p:spPr bwMode="auto">
                    <a:xfrm>
                      <a:off x="3360" y="1647"/>
                      <a:ext cx="33" cy="33"/>
                    </a:xfrm>
                    <a:custGeom>
                      <a:avLst/>
                      <a:gdLst>
                        <a:gd name="T0" fmla="*/ 0 w 33"/>
                        <a:gd name="T1" fmla="*/ 10 h 33"/>
                        <a:gd name="T2" fmla="*/ 0 w 33"/>
                        <a:gd name="T3" fmla="*/ 10 h 33"/>
                        <a:gd name="T4" fmla="*/ 8 w 33"/>
                        <a:gd name="T5" fmla="*/ 0 h 33"/>
                        <a:gd name="T6" fmla="*/ 8 w 33"/>
                        <a:gd name="T7" fmla="*/ 0 h 33"/>
                        <a:gd name="T8" fmla="*/ 8 w 33"/>
                        <a:gd name="T9" fmla="*/ 0 h 33"/>
                        <a:gd name="T10" fmla="*/ 15 w 33"/>
                        <a:gd name="T11" fmla="*/ 0 h 33"/>
                        <a:gd name="T12" fmla="*/ 23 w 33"/>
                        <a:gd name="T13" fmla="*/ 0 h 33"/>
                        <a:gd name="T14" fmla="*/ 33 w 33"/>
                        <a:gd name="T15" fmla="*/ 0 h 33"/>
                        <a:gd name="T16" fmla="*/ 33 w 33"/>
                        <a:gd name="T17" fmla="*/ 10 h 33"/>
                        <a:gd name="T18" fmla="*/ 33 w 33"/>
                        <a:gd name="T19" fmla="*/ 10 h 33"/>
                        <a:gd name="T20" fmla="*/ 33 w 33"/>
                        <a:gd name="T21" fmla="*/ 18 h 33"/>
                        <a:gd name="T22" fmla="*/ 33 w 33"/>
                        <a:gd name="T23" fmla="*/ 33 h 33"/>
                        <a:gd name="T24" fmla="*/ 33 w 33"/>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3">
                          <a:moveTo>
                            <a:pt x="0" y="10"/>
                          </a:moveTo>
                          <a:lnTo>
                            <a:pt x="0" y="10"/>
                          </a:lnTo>
                          <a:lnTo>
                            <a:pt x="8" y="0"/>
                          </a:lnTo>
                          <a:lnTo>
                            <a:pt x="8" y="0"/>
                          </a:lnTo>
                          <a:lnTo>
                            <a:pt x="8" y="0"/>
                          </a:lnTo>
                          <a:lnTo>
                            <a:pt x="15" y="0"/>
                          </a:lnTo>
                          <a:lnTo>
                            <a:pt x="23" y="0"/>
                          </a:lnTo>
                          <a:lnTo>
                            <a:pt x="33" y="0"/>
                          </a:lnTo>
                          <a:lnTo>
                            <a:pt x="33" y="10"/>
                          </a:lnTo>
                          <a:lnTo>
                            <a:pt x="33" y="10"/>
                          </a:lnTo>
                          <a:lnTo>
                            <a:pt x="33" y="18"/>
                          </a:lnTo>
                          <a:lnTo>
                            <a:pt x="33" y="33"/>
                          </a:lnTo>
                          <a:lnTo>
                            <a:pt x="33"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9" name="Freeform 41"/>
                    <p:cNvSpPr>
                      <a:spLocks/>
                    </p:cNvSpPr>
                    <p:nvPr/>
                  </p:nvSpPr>
                  <p:spPr bwMode="auto">
                    <a:xfrm>
                      <a:off x="3383" y="1680"/>
                      <a:ext cx="40" cy="33"/>
                    </a:xfrm>
                    <a:custGeom>
                      <a:avLst/>
                      <a:gdLst>
                        <a:gd name="T0" fmla="*/ 40 w 40"/>
                        <a:gd name="T1" fmla="*/ 15 h 33"/>
                        <a:gd name="T2" fmla="*/ 33 w 40"/>
                        <a:gd name="T3" fmla="*/ 25 h 33"/>
                        <a:gd name="T4" fmla="*/ 33 w 40"/>
                        <a:gd name="T5" fmla="*/ 25 h 33"/>
                        <a:gd name="T6" fmla="*/ 25 w 40"/>
                        <a:gd name="T7" fmla="*/ 25 h 33"/>
                        <a:gd name="T8" fmla="*/ 17 w 40"/>
                        <a:gd name="T9" fmla="*/ 33 h 33"/>
                        <a:gd name="T10" fmla="*/ 17 w 40"/>
                        <a:gd name="T11" fmla="*/ 33 h 33"/>
                        <a:gd name="T12" fmla="*/ 10 w 40"/>
                        <a:gd name="T13" fmla="*/ 25 h 33"/>
                        <a:gd name="T14" fmla="*/ 10 w 40"/>
                        <a:gd name="T15" fmla="*/ 25 h 33"/>
                        <a:gd name="T16" fmla="*/ 0 w 40"/>
                        <a:gd name="T17" fmla="*/ 25 h 33"/>
                        <a:gd name="T18" fmla="*/ 0 w 40"/>
                        <a:gd name="T19" fmla="*/ 15 h 33"/>
                        <a:gd name="T20" fmla="*/ 0 w 40"/>
                        <a:gd name="T21" fmla="*/ 15 h 33"/>
                        <a:gd name="T22" fmla="*/ 10 w 40"/>
                        <a:gd name="T23" fmla="*/ 0 h 33"/>
                        <a:gd name="T24" fmla="*/ 10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15"/>
                          </a:moveTo>
                          <a:lnTo>
                            <a:pt x="33" y="25"/>
                          </a:lnTo>
                          <a:lnTo>
                            <a:pt x="33" y="25"/>
                          </a:lnTo>
                          <a:lnTo>
                            <a:pt x="25" y="25"/>
                          </a:lnTo>
                          <a:lnTo>
                            <a:pt x="17" y="33"/>
                          </a:lnTo>
                          <a:lnTo>
                            <a:pt x="17" y="33"/>
                          </a:lnTo>
                          <a:lnTo>
                            <a:pt x="10" y="25"/>
                          </a:lnTo>
                          <a:lnTo>
                            <a:pt x="10" y="25"/>
                          </a:lnTo>
                          <a:lnTo>
                            <a:pt x="0" y="25"/>
                          </a:lnTo>
                          <a:lnTo>
                            <a:pt x="0" y="15"/>
                          </a:lnTo>
                          <a:lnTo>
                            <a:pt x="0" y="15"/>
                          </a:lnTo>
                          <a:lnTo>
                            <a:pt x="10" y="0"/>
                          </a:lnTo>
                          <a:lnTo>
                            <a:pt x="10"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06" name="Freeform 42"/>
                  <p:cNvSpPr>
                    <a:spLocks/>
                  </p:cNvSpPr>
                  <p:nvPr/>
                </p:nvSpPr>
                <p:spPr bwMode="auto">
                  <a:xfrm>
                    <a:off x="3423" y="1688"/>
                    <a:ext cx="33" cy="32"/>
                  </a:xfrm>
                  <a:custGeom>
                    <a:avLst/>
                    <a:gdLst>
                      <a:gd name="T0" fmla="*/ 0 w 33"/>
                      <a:gd name="T1" fmla="*/ 7 h 32"/>
                      <a:gd name="T2" fmla="*/ 0 w 33"/>
                      <a:gd name="T3" fmla="*/ 7 h 32"/>
                      <a:gd name="T4" fmla="*/ 8 w 33"/>
                      <a:gd name="T5" fmla="*/ 0 h 32"/>
                      <a:gd name="T6" fmla="*/ 8 w 33"/>
                      <a:gd name="T7" fmla="*/ 0 h 32"/>
                      <a:gd name="T8" fmla="*/ 8 w 33"/>
                      <a:gd name="T9" fmla="*/ 0 h 32"/>
                      <a:gd name="T10" fmla="*/ 18 w 33"/>
                      <a:gd name="T11" fmla="*/ 0 h 32"/>
                      <a:gd name="T12" fmla="*/ 25 w 33"/>
                      <a:gd name="T13" fmla="*/ 0 h 32"/>
                      <a:gd name="T14" fmla="*/ 33 w 33"/>
                      <a:gd name="T15" fmla="*/ 0 h 32"/>
                      <a:gd name="T16" fmla="*/ 33 w 33"/>
                      <a:gd name="T17" fmla="*/ 7 h 32"/>
                      <a:gd name="T18" fmla="*/ 33 w 33"/>
                      <a:gd name="T19" fmla="*/ 7 h 32"/>
                      <a:gd name="T20" fmla="*/ 33 w 33"/>
                      <a:gd name="T21" fmla="*/ 17 h 32"/>
                      <a:gd name="T22" fmla="*/ 33 w 33"/>
                      <a:gd name="T23" fmla="*/ 25 h 32"/>
                      <a:gd name="T24" fmla="*/ 25 w 33"/>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2">
                        <a:moveTo>
                          <a:pt x="0" y="7"/>
                        </a:moveTo>
                        <a:lnTo>
                          <a:pt x="0" y="7"/>
                        </a:lnTo>
                        <a:lnTo>
                          <a:pt x="8" y="0"/>
                        </a:lnTo>
                        <a:lnTo>
                          <a:pt x="8" y="0"/>
                        </a:lnTo>
                        <a:lnTo>
                          <a:pt x="8" y="0"/>
                        </a:lnTo>
                        <a:lnTo>
                          <a:pt x="18" y="0"/>
                        </a:lnTo>
                        <a:lnTo>
                          <a:pt x="25" y="0"/>
                        </a:lnTo>
                        <a:lnTo>
                          <a:pt x="33" y="0"/>
                        </a:lnTo>
                        <a:lnTo>
                          <a:pt x="33" y="7"/>
                        </a:lnTo>
                        <a:lnTo>
                          <a:pt x="33" y="7"/>
                        </a:lnTo>
                        <a:lnTo>
                          <a:pt x="33" y="17"/>
                        </a:lnTo>
                        <a:lnTo>
                          <a:pt x="33" y="25"/>
                        </a:lnTo>
                        <a:lnTo>
                          <a:pt x="2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7" name="Freeform 43"/>
                  <p:cNvSpPr>
                    <a:spLocks/>
                  </p:cNvSpPr>
                  <p:nvPr/>
                </p:nvSpPr>
                <p:spPr bwMode="auto">
                  <a:xfrm>
                    <a:off x="3448" y="1720"/>
                    <a:ext cx="31" cy="33"/>
                  </a:xfrm>
                  <a:custGeom>
                    <a:avLst/>
                    <a:gdLst>
                      <a:gd name="T0" fmla="*/ 31 w 31"/>
                      <a:gd name="T1" fmla="*/ 16 h 33"/>
                      <a:gd name="T2" fmla="*/ 31 w 31"/>
                      <a:gd name="T3" fmla="*/ 23 h 33"/>
                      <a:gd name="T4" fmla="*/ 31 w 31"/>
                      <a:gd name="T5" fmla="*/ 23 h 33"/>
                      <a:gd name="T6" fmla="*/ 23 w 31"/>
                      <a:gd name="T7" fmla="*/ 23 h 33"/>
                      <a:gd name="T8" fmla="*/ 16 w 31"/>
                      <a:gd name="T9" fmla="*/ 33 h 33"/>
                      <a:gd name="T10" fmla="*/ 16 w 31"/>
                      <a:gd name="T11" fmla="*/ 33 h 33"/>
                      <a:gd name="T12" fmla="*/ 8 w 31"/>
                      <a:gd name="T13" fmla="*/ 23 h 33"/>
                      <a:gd name="T14" fmla="*/ 8 w 31"/>
                      <a:gd name="T15" fmla="*/ 23 h 33"/>
                      <a:gd name="T16" fmla="*/ 0 w 31"/>
                      <a:gd name="T17" fmla="*/ 23 h 33"/>
                      <a:gd name="T18" fmla="*/ 0 w 31"/>
                      <a:gd name="T19" fmla="*/ 16 h 33"/>
                      <a:gd name="T20" fmla="*/ 0 w 31"/>
                      <a:gd name="T21" fmla="*/ 16 h 33"/>
                      <a:gd name="T22" fmla="*/ 8 w 31"/>
                      <a:gd name="T23" fmla="*/ 0 h 33"/>
                      <a:gd name="T24" fmla="*/ 8 w 31"/>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3">
                        <a:moveTo>
                          <a:pt x="31" y="16"/>
                        </a:moveTo>
                        <a:lnTo>
                          <a:pt x="31" y="23"/>
                        </a:lnTo>
                        <a:lnTo>
                          <a:pt x="31" y="23"/>
                        </a:lnTo>
                        <a:lnTo>
                          <a:pt x="23" y="23"/>
                        </a:lnTo>
                        <a:lnTo>
                          <a:pt x="16" y="33"/>
                        </a:lnTo>
                        <a:lnTo>
                          <a:pt x="16" y="33"/>
                        </a:lnTo>
                        <a:lnTo>
                          <a:pt x="8" y="23"/>
                        </a:lnTo>
                        <a:lnTo>
                          <a:pt x="8" y="23"/>
                        </a:lnTo>
                        <a:lnTo>
                          <a:pt x="0" y="23"/>
                        </a:lnTo>
                        <a:lnTo>
                          <a:pt x="0" y="16"/>
                        </a:lnTo>
                        <a:lnTo>
                          <a:pt x="0" y="16"/>
                        </a:lnTo>
                        <a:lnTo>
                          <a:pt x="8" y="0"/>
                        </a:lnTo>
                        <a:lnTo>
                          <a:pt x="8"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01" name="Group 44"/>
                <p:cNvGrpSpPr>
                  <a:grpSpLocks/>
                </p:cNvGrpSpPr>
                <p:nvPr/>
              </p:nvGrpSpPr>
              <p:grpSpPr bwMode="auto">
                <a:xfrm>
                  <a:off x="3471" y="1705"/>
                  <a:ext cx="73" cy="56"/>
                  <a:chOff x="3471" y="1705"/>
                  <a:chExt cx="73" cy="56"/>
                </a:xfrm>
              </p:grpSpPr>
              <p:sp>
                <p:nvSpPr>
                  <p:cNvPr id="202" name="Freeform 45"/>
                  <p:cNvSpPr>
                    <a:spLocks/>
                  </p:cNvSpPr>
                  <p:nvPr/>
                </p:nvSpPr>
                <p:spPr bwMode="auto">
                  <a:xfrm>
                    <a:off x="3471" y="1705"/>
                    <a:ext cx="73" cy="56"/>
                  </a:xfrm>
                  <a:custGeom>
                    <a:avLst/>
                    <a:gdLst>
                      <a:gd name="T0" fmla="*/ 73 w 73"/>
                      <a:gd name="T1" fmla="*/ 56 h 56"/>
                      <a:gd name="T2" fmla="*/ 0 w 73"/>
                      <a:gd name="T3" fmla="*/ 56 h 56"/>
                      <a:gd name="T4" fmla="*/ 18 w 73"/>
                      <a:gd name="T5" fmla="*/ 23 h 56"/>
                      <a:gd name="T6" fmla="*/ 41 w 73"/>
                      <a:gd name="T7" fmla="*/ 0 h 56"/>
                      <a:gd name="T8" fmla="*/ 73 w 73"/>
                      <a:gd name="T9" fmla="*/ 56 h 56"/>
                    </a:gdLst>
                    <a:ahLst/>
                    <a:cxnLst>
                      <a:cxn ang="0">
                        <a:pos x="T0" y="T1"/>
                      </a:cxn>
                      <a:cxn ang="0">
                        <a:pos x="T2" y="T3"/>
                      </a:cxn>
                      <a:cxn ang="0">
                        <a:pos x="T4" y="T5"/>
                      </a:cxn>
                      <a:cxn ang="0">
                        <a:pos x="T6" y="T7"/>
                      </a:cxn>
                      <a:cxn ang="0">
                        <a:pos x="T8" y="T9"/>
                      </a:cxn>
                    </a:cxnLst>
                    <a:rect l="0" t="0" r="r" b="b"/>
                    <a:pathLst>
                      <a:path w="73" h="56">
                        <a:moveTo>
                          <a:pt x="73" y="56"/>
                        </a:moveTo>
                        <a:lnTo>
                          <a:pt x="0" y="56"/>
                        </a:lnTo>
                        <a:lnTo>
                          <a:pt x="18" y="23"/>
                        </a:lnTo>
                        <a:lnTo>
                          <a:pt x="41" y="0"/>
                        </a:lnTo>
                        <a:lnTo>
                          <a:pt x="73" y="56"/>
                        </a:lnTo>
                        <a:close/>
                      </a:path>
                    </a:pathLst>
                  </a:custGeom>
                  <a:solidFill>
                    <a:srgbClr val="000000"/>
                  </a:solidFill>
                  <a:ln w="9525">
                    <a:solidFill>
                      <a:srgbClr val="1104FF"/>
                    </a:solidFill>
                    <a:round/>
                    <a:headEnd/>
                    <a:tailEnd/>
                  </a:ln>
                </p:spPr>
                <p:txBody>
                  <a:bodyPr/>
                  <a:lstStyle/>
                  <a:p>
                    <a:endParaRPr lang="en-US"/>
                  </a:p>
                </p:txBody>
              </p:sp>
              <p:sp>
                <p:nvSpPr>
                  <p:cNvPr id="203" name="Line 46"/>
                  <p:cNvSpPr>
                    <a:spLocks noChangeShapeType="1"/>
                  </p:cNvSpPr>
                  <p:nvPr/>
                </p:nvSpPr>
                <p:spPr bwMode="auto">
                  <a:xfrm flipH="1" flipV="1">
                    <a:off x="3489" y="1728"/>
                    <a:ext cx="23" cy="15"/>
                  </a:xfrm>
                  <a:prstGeom prst="line">
                    <a:avLst/>
                  </a:prstGeom>
                  <a:noFill/>
                  <a:ln w="12700">
                    <a:solidFill>
                      <a:srgbClr val="1104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53" name="Group 47"/>
              <p:cNvGrpSpPr>
                <a:grpSpLocks/>
              </p:cNvGrpSpPr>
              <p:nvPr/>
            </p:nvGrpSpPr>
            <p:grpSpPr bwMode="auto">
              <a:xfrm>
                <a:off x="960" y="2304"/>
                <a:ext cx="247" cy="169"/>
                <a:chOff x="3297" y="1599"/>
                <a:chExt cx="247" cy="169"/>
              </a:xfrm>
            </p:grpSpPr>
            <p:sp>
              <p:nvSpPr>
                <p:cNvPr id="184" name="Freeform 48"/>
                <p:cNvSpPr>
                  <a:spLocks/>
                </p:cNvSpPr>
                <p:nvPr/>
              </p:nvSpPr>
              <p:spPr bwMode="auto">
                <a:xfrm>
                  <a:off x="3479" y="1736"/>
                  <a:ext cx="65" cy="32"/>
                </a:xfrm>
                <a:custGeom>
                  <a:avLst/>
                  <a:gdLst>
                    <a:gd name="T0" fmla="*/ 0 w 65"/>
                    <a:gd name="T1" fmla="*/ 0 h 32"/>
                    <a:gd name="T2" fmla="*/ 33 w 65"/>
                    <a:gd name="T3" fmla="*/ 0 h 32"/>
                    <a:gd name="T4" fmla="*/ 65 w 65"/>
                    <a:gd name="T5" fmla="*/ 32 h 32"/>
                  </a:gdLst>
                  <a:ahLst/>
                  <a:cxnLst>
                    <a:cxn ang="0">
                      <a:pos x="T0" y="T1"/>
                    </a:cxn>
                    <a:cxn ang="0">
                      <a:pos x="T2" y="T3"/>
                    </a:cxn>
                    <a:cxn ang="0">
                      <a:pos x="T4" y="T5"/>
                    </a:cxn>
                  </a:cxnLst>
                  <a:rect l="0" t="0" r="r" b="b"/>
                  <a:pathLst>
                    <a:path w="65" h="32">
                      <a:moveTo>
                        <a:pt x="0" y="0"/>
                      </a:moveTo>
                      <a:lnTo>
                        <a:pt x="33" y="0"/>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5" name="Freeform 49"/>
                <p:cNvSpPr>
                  <a:spLocks/>
                </p:cNvSpPr>
                <p:nvPr/>
              </p:nvSpPr>
              <p:spPr bwMode="auto">
                <a:xfrm>
                  <a:off x="3479" y="1736"/>
                  <a:ext cx="65" cy="32"/>
                </a:xfrm>
                <a:custGeom>
                  <a:avLst/>
                  <a:gdLst>
                    <a:gd name="T0" fmla="*/ 0 w 65"/>
                    <a:gd name="T1" fmla="*/ 0 h 32"/>
                    <a:gd name="T2" fmla="*/ 10 w 65"/>
                    <a:gd name="T3" fmla="*/ 0 h 32"/>
                    <a:gd name="T4" fmla="*/ 25 w 65"/>
                    <a:gd name="T5" fmla="*/ 7 h 32"/>
                    <a:gd name="T6" fmla="*/ 40 w 65"/>
                    <a:gd name="T7" fmla="*/ 17 h 32"/>
                    <a:gd name="T8" fmla="*/ 58 w 65"/>
                    <a:gd name="T9" fmla="*/ 25 h 32"/>
                    <a:gd name="T10" fmla="*/ 65 w 65"/>
                    <a:gd name="T11" fmla="*/ 32 h 32"/>
                  </a:gdLst>
                  <a:ahLst/>
                  <a:cxnLst>
                    <a:cxn ang="0">
                      <a:pos x="T0" y="T1"/>
                    </a:cxn>
                    <a:cxn ang="0">
                      <a:pos x="T2" y="T3"/>
                    </a:cxn>
                    <a:cxn ang="0">
                      <a:pos x="T4" y="T5"/>
                    </a:cxn>
                    <a:cxn ang="0">
                      <a:pos x="T6" y="T7"/>
                    </a:cxn>
                    <a:cxn ang="0">
                      <a:pos x="T8" y="T9"/>
                    </a:cxn>
                    <a:cxn ang="0">
                      <a:pos x="T10" y="T11"/>
                    </a:cxn>
                  </a:cxnLst>
                  <a:rect l="0" t="0" r="r" b="b"/>
                  <a:pathLst>
                    <a:path w="65" h="32">
                      <a:moveTo>
                        <a:pt x="0" y="0"/>
                      </a:moveTo>
                      <a:lnTo>
                        <a:pt x="10" y="0"/>
                      </a:lnTo>
                      <a:lnTo>
                        <a:pt x="25" y="7"/>
                      </a:lnTo>
                      <a:lnTo>
                        <a:pt x="40" y="17"/>
                      </a:lnTo>
                      <a:lnTo>
                        <a:pt x="58" y="25"/>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86" name="Group 50"/>
                <p:cNvGrpSpPr>
                  <a:grpSpLocks/>
                </p:cNvGrpSpPr>
                <p:nvPr/>
              </p:nvGrpSpPr>
              <p:grpSpPr bwMode="auto">
                <a:xfrm>
                  <a:off x="3297" y="1599"/>
                  <a:ext cx="182" cy="154"/>
                  <a:chOff x="3297" y="1599"/>
                  <a:chExt cx="182" cy="154"/>
                </a:xfrm>
              </p:grpSpPr>
              <p:grpSp>
                <p:nvGrpSpPr>
                  <p:cNvPr id="190" name="Group 51"/>
                  <p:cNvGrpSpPr>
                    <a:grpSpLocks/>
                  </p:cNvGrpSpPr>
                  <p:nvPr/>
                </p:nvGrpSpPr>
                <p:grpSpPr bwMode="auto">
                  <a:xfrm>
                    <a:off x="3297" y="1599"/>
                    <a:ext cx="63" cy="66"/>
                    <a:chOff x="3297" y="1599"/>
                    <a:chExt cx="63" cy="66"/>
                  </a:xfrm>
                </p:grpSpPr>
                <p:sp>
                  <p:nvSpPr>
                    <p:cNvPr id="196" name="Freeform 52"/>
                    <p:cNvSpPr>
                      <a:spLocks/>
                    </p:cNvSpPr>
                    <p:nvPr/>
                  </p:nvSpPr>
                  <p:spPr bwMode="auto">
                    <a:xfrm>
                      <a:off x="3297" y="1599"/>
                      <a:ext cx="38" cy="33"/>
                    </a:xfrm>
                    <a:custGeom>
                      <a:avLst/>
                      <a:gdLst>
                        <a:gd name="T0" fmla="*/ 0 w 38"/>
                        <a:gd name="T1" fmla="*/ 18 h 33"/>
                        <a:gd name="T2" fmla="*/ 0 w 38"/>
                        <a:gd name="T3" fmla="*/ 18 h 33"/>
                        <a:gd name="T4" fmla="*/ 7 w 38"/>
                        <a:gd name="T5" fmla="*/ 10 h 33"/>
                        <a:gd name="T6" fmla="*/ 15 w 38"/>
                        <a:gd name="T7" fmla="*/ 0 h 33"/>
                        <a:gd name="T8" fmla="*/ 23 w 38"/>
                        <a:gd name="T9" fmla="*/ 0 h 33"/>
                        <a:gd name="T10" fmla="*/ 30 w 38"/>
                        <a:gd name="T11" fmla="*/ 0 h 33"/>
                        <a:gd name="T12" fmla="*/ 30 w 38"/>
                        <a:gd name="T13" fmla="*/ 0 h 33"/>
                        <a:gd name="T14" fmla="*/ 30 w 38"/>
                        <a:gd name="T15" fmla="*/ 10 h 33"/>
                        <a:gd name="T16" fmla="*/ 30 w 38"/>
                        <a:gd name="T17" fmla="*/ 18 h 33"/>
                        <a:gd name="T18" fmla="*/ 30 w 38"/>
                        <a:gd name="T19" fmla="*/ 18 h 33"/>
                        <a:gd name="T20" fmla="*/ 38 w 38"/>
                        <a:gd name="T21" fmla="*/ 25 h 33"/>
                        <a:gd name="T22" fmla="*/ 38 w 38"/>
                        <a:gd name="T23" fmla="*/ 25 h 33"/>
                        <a:gd name="T24" fmla="*/ 30 w 38"/>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3">
                          <a:moveTo>
                            <a:pt x="0" y="18"/>
                          </a:moveTo>
                          <a:lnTo>
                            <a:pt x="0" y="18"/>
                          </a:lnTo>
                          <a:lnTo>
                            <a:pt x="7" y="10"/>
                          </a:lnTo>
                          <a:lnTo>
                            <a:pt x="15" y="0"/>
                          </a:lnTo>
                          <a:lnTo>
                            <a:pt x="23" y="0"/>
                          </a:lnTo>
                          <a:lnTo>
                            <a:pt x="30" y="0"/>
                          </a:lnTo>
                          <a:lnTo>
                            <a:pt x="30" y="0"/>
                          </a:lnTo>
                          <a:lnTo>
                            <a:pt x="30" y="10"/>
                          </a:lnTo>
                          <a:lnTo>
                            <a:pt x="30" y="18"/>
                          </a:lnTo>
                          <a:lnTo>
                            <a:pt x="30" y="18"/>
                          </a:lnTo>
                          <a:lnTo>
                            <a:pt x="38" y="25"/>
                          </a:lnTo>
                          <a:lnTo>
                            <a:pt x="38" y="25"/>
                          </a:lnTo>
                          <a:lnTo>
                            <a:pt x="30"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7" name="Freeform 53"/>
                    <p:cNvSpPr>
                      <a:spLocks/>
                    </p:cNvSpPr>
                    <p:nvPr/>
                  </p:nvSpPr>
                  <p:spPr bwMode="auto">
                    <a:xfrm>
                      <a:off x="3320" y="1632"/>
                      <a:ext cx="40" cy="33"/>
                    </a:xfrm>
                    <a:custGeom>
                      <a:avLst/>
                      <a:gdLst>
                        <a:gd name="T0" fmla="*/ 40 w 40"/>
                        <a:gd name="T1" fmla="*/ 25 h 33"/>
                        <a:gd name="T2" fmla="*/ 32 w 40"/>
                        <a:gd name="T3" fmla="*/ 33 h 33"/>
                        <a:gd name="T4" fmla="*/ 32 w 40"/>
                        <a:gd name="T5" fmla="*/ 33 h 33"/>
                        <a:gd name="T6" fmla="*/ 25 w 40"/>
                        <a:gd name="T7" fmla="*/ 33 h 33"/>
                        <a:gd name="T8" fmla="*/ 25 w 40"/>
                        <a:gd name="T9" fmla="*/ 33 h 33"/>
                        <a:gd name="T10" fmla="*/ 15 w 40"/>
                        <a:gd name="T11" fmla="*/ 33 h 33"/>
                        <a:gd name="T12" fmla="*/ 7 w 40"/>
                        <a:gd name="T13" fmla="*/ 33 h 33"/>
                        <a:gd name="T14" fmla="*/ 7 w 40"/>
                        <a:gd name="T15" fmla="*/ 33 h 33"/>
                        <a:gd name="T16" fmla="*/ 7 w 40"/>
                        <a:gd name="T17" fmla="*/ 25 h 33"/>
                        <a:gd name="T18" fmla="*/ 0 w 40"/>
                        <a:gd name="T19" fmla="*/ 15 h 33"/>
                        <a:gd name="T20" fmla="*/ 0 w 40"/>
                        <a:gd name="T21" fmla="*/ 15 h 33"/>
                        <a:gd name="T22" fmla="*/ 7 w 40"/>
                        <a:gd name="T23" fmla="*/ 0 h 33"/>
                        <a:gd name="T24" fmla="*/ 7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25"/>
                          </a:moveTo>
                          <a:lnTo>
                            <a:pt x="32" y="33"/>
                          </a:lnTo>
                          <a:lnTo>
                            <a:pt x="32" y="33"/>
                          </a:lnTo>
                          <a:lnTo>
                            <a:pt x="25" y="33"/>
                          </a:lnTo>
                          <a:lnTo>
                            <a:pt x="25" y="33"/>
                          </a:lnTo>
                          <a:lnTo>
                            <a:pt x="15" y="33"/>
                          </a:lnTo>
                          <a:lnTo>
                            <a:pt x="7" y="33"/>
                          </a:lnTo>
                          <a:lnTo>
                            <a:pt x="7" y="33"/>
                          </a:lnTo>
                          <a:lnTo>
                            <a:pt x="7" y="25"/>
                          </a:lnTo>
                          <a:lnTo>
                            <a:pt x="0" y="15"/>
                          </a:lnTo>
                          <a:lnTo>
                            <a:pt x="0" y="15"/>
                          </a:lnTo>
                          <a:lnTo>
                            <a:pt x="7" y="0"/>
                          </a:lnTo>
                          <a:lnTo>
                            <a:pt x="7"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91" name="Group 54"/>
                  <p:cNvGrpSpPr>
                    <a:grpSpLocks/>
                  </p:cNvGrpSpPr>
                  <p:nvPr/>
                </p:nvGrpSpPr>
                <p:grpSpPr bwMode="auto">
                  <a:xfrm>
                    <a:off x="3360" y="1647"/>
                    <a:ext cx="63" cy="66"/>
                    <a:chOff x="3360" y="1647"/>
                    <a:chExt cx="63" cy="66"/>
                  </a:xfrm>
                </p:grpSpPr>
                <p:sp>
                  <p:nvSpPr>
                    <p:cNvPr id="194" name="Freeform 55"/>
                    <p:cNvSpPr>
                      <a:spLocks/>
                    </p:cNvSpPr>
                    <p:nvPr/>
                  </p:nvSpPr>
                  <p:spPr bwMode="auto">
                    <a:xfrm>
                      <a:off x="3360" y="1647"/>
                      <a:ext cx="33" cy="33"/>
                    </a:xfrm>
                    <a:custGeom>
                      <a:avLst/>
                      <a:gdLst>
                        <a:gd name="T0" fmla="*/ 0 w 33"/>
                        <a:gd name="T1" fmla="*/ 10 h 33"/>
                        <a:gd name="T2" fmla="*/ 0 w 33"/>
                        <a:gd name="T3" fmla="*/ 10 h 33"/>
                        <a:gd name="T4" fmla="*/ 8 w 33"/>
                        <a:gd name="T5" fmla="*/ 0 h 33"/>
                        <a:gd name="T6" fmla="*/ 8 w 33"/>
                        <a:gd name="T7" fmla="*/ 0 h 33"/>
                        <a:gd name="T8" fmla="*/ 8 w 33"/>
                        <a:gd name="T9" fmla="*/ 0 h 33"/>
                        <a:gd name="T10" fmla="*/ 15 w 33"/>
                        <a:gd name="T11" fmla="*/ 0 h 33"/>
                        <a:gd name="T12" fmla="*/ 23 w 33"/>
                        <a:gd name="T13" fmla="*/ 0 h 33"/>
                        <a:gd name="T14" fmla="*/ 33 w 33"/>
                        <a:gd name="T15" fmla="*/ 0 h 33"/>
                        <a:gd name="T16" fmla="*/ 33 w 33"/>
                        <a:gd name="T17" fmla="*/ 10 h 33"/>
                        <a:gd name="T18" fmla="*/ 33 w 33"/>
                        <a:gd name="T19" fmla="*/ 10 h 33"/>
                        <a:gd name="T20" fmla="*/ 33 w 33"/>
                        <a:gd name="T21" fmla="*/ 18 h 33"/>
                        <a:gd name="T22" fmla="*/ 33 w 33"/>
                        <a:gd name="T23" fmla="*/ 33 h 33"/>
                        <a:gd name="T24" fmla="*/ 33 w 33"/>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3">
                          <a:moveTo>
                            <a:pt x="0" y="10"/>
                          </a:moveTo>
                          <a:lnTo>
                            <a:pt x="0" y="10"/>
                          </a:lnTo>
                          <a:lnTo>
                            <a:pt x="8" y="0"/>
                          </a:lnTo>
                          <a:lnTo>
                            <a:pt x="8" y="0"/>
                          </a:lnTo>
                          <a:lnTo>
                            <a:pt x="8" y="0"/>
                          </a:lnTo>
                          <a:lnTo>
                            <a:pt x="15" y="0"/>
                          </a:lnTo>
                          <a:lnTo>
                            <a:pt x="23" y="0"/>
                          </a:lnTo>
                          <a:lnTo>
                            <a:pt x="33" y="0"/>
                          </a:lnTo>
                          <a:lnTo>
                            <a:pt x="33" y="10"/>
                          </a:lnTo>
                          <a:lnTo>
                            <a:pt x="33" y="10"/>
                          </a:lnTo>
                          <a:lnTo>
                            <a:pt x="33" y="18"/>
                          </a:lnTo>
                          <a:lnTo>
                            <a:pt x="33" y="33"/>
                          </a:lnTo>
                          <a:lnTo>
                            <a:pt x="33"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5" name="Freeform 56"/>
                    <p:cNvSpPr>
                      <a:spLocks/>
                    </p:cNvSpPr>
                    <p:nvPr/>
                  </p:nvSpPr>
                  <p:spPr bwMode="auto">
                    <a:xfrm>
                      <a:off x="3383" y="1680"/>
                      <a:ext cx="40" cy="33"/>
                    </a:xfrm>
                    <a:custGeom>
                      <a:avLst/>
                      <a:gdLst>
                        <a:gd name="T0" fmla="*/ 40 w 40"/>
                        <a:gd name="T1" fmla="*/ 15 h 33"/>
                        <a:gd name="T2" fmla="*/ 33 w 40"/>
                        <a:gd name="T3" fmla="*/ 25 h 33"/>
                        <a:gd name="T4" fmla="*/ 33 w 40"/>
                        <a:gd name="T5" fmla="*/ 25 h 33"/>
                        <a:gd name="T6" fmla="*/ 25 w 40"/>
                        <a:gd name="T7" fmla="*/ 25 h 33"/>
                        <a:gd name="T8" fmla="*/ 17 w 40"/>
                        <a:gd name="T9" fmla="*/ 33 h 33"/>
                        <a:gd name="T10" fmla="*/ 17 w 40"/>
                        <a:gd name="T11" fmla="*/ 33 h 33"/>
                        <a:gd name="T12" fmla="*/ 10 w 40"/>
                        <a:gd name="T13" fmla="*/ 25 h 33"/>
                        <a:gd name="T14" fmla="*/ 10 w 40"/>
                        <a:gd name="T15" fmla="*/ 25 h 33"/>
                        <a:gd name="T16" fmla="*/ 0 w 40"/>
                        <a:gd name="T17" fmla="*/ 25 h 33"/>
                        <a:gd name="T18" fmla="*/ 0 w 40"/>
                        <a:gd name="T19" fmla="*/ 15 h 33"/>
                        <a:gd name="T20" fmla="*/ 0 w 40"/>
                        <a:gd name="T21" fmla="*/ 15 h 33"/>
                        <a:gd name="T22" fmla="*/ 10 w 40"/>
                        <a:gd name="T23" fmla="*/ 0 h 33"/>
                        <a:gd name="T24" fmla="*/ 10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15"/>
                          </a:moveTo>
                          <a:lnTo>
                            <a:pt x="33" y="25"/>
                          </a:lnTo>
                          <a:lnTo>
                            <a:pt x="33" y="25"/>
                          </a:lnTo>
                          <a:lnTo>
                            <a:pt x="25" y="25"/>
                          </a:lnTo>
                          <a:lnTo>
                            <a:pt x="17" y="33"/>
                          </a:lnTo>
                          <a:lnTo>
                            <a:pt x="17" y="33"/>
                          </a:lnTo>
                          <a:lnTo>
                            <a:pt x="10" y="25"/>
                          </a:lnTo>
                          <a:lnTo>
                            <a:pt x="10" y="25"/>
                          </a:lnTo>
                          <a:lnTo>
                            <a:pt x="0" y="25"/>
                          </a:lnTo>
                          <a:lnTo>
                            <a:pt x="0" y="15"/>
                          </a:lnTo>
                          <a:lnTo>
                            <a:pt x="0" y="15"/>
                          </a:lnTo>
                          <a:lnTo>
                            <a:pt x="10" y="0"/>
                          </a:lnTo>
                          <a:lnTo>
                            <a:pt x="10"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92" name="Freeform 57"/>
                  <p:cNvSpPr>
                    <a:spLocks/>
                  </p:cNvSpPr>
                  <p:nvPr/>
                </p:nvSpPr>
                <p:spPr bwMode="auto">
                  <a:xfrm>
                    <a:off x="3423" y="1688"/>
                    <a:ext cx="33" cy="32"/>
                  </a:xfrm>
                  <a:custGeom>
                    <a:avLst/>
                    <a:gdLst>
                      <a:gd name="T0" fmla="*/ 0 w 33"/>
                      <a:gd name="T1" fmla="*/ 7 h 32"/>
                      <a:gd name="T2" fmla="*/ 0 w 33"/>
                      <a:gd name="T3" fmla="*/ 7 h 32"/>
                      <a:gd name="T4" fmla="*/ 8 w 33"/>
                      <a:gd name="T5" fmla="*/ 0 h 32"/>
                      <a:gd name="T6" fmla="*/ 8 w 33"/>
                      <a:gd name="T7" fmla="*/ 0 h 32"/>
                      <a:gd name="T8" fmla="*/ 8 w 33"/>
                      <a:gd name="T9" fmla="*/ 0 h 32"/>
                      <a:gd name="T10" fmla="*/ 18 w 33"/>
                      <a:gd name="T11" fmla="*/ 0 h 32"/>
                      <a:gd name="T12" fmla="*/ 25 w 33"/>
                      <a:gd name="T13" fmla="*/ 0 h 32"/>
                      <a:gd name="T14" fmla="*/ 33 w 33"/>
                      <a:gd name="T15" fmla="*/ 0 h 32"/>
                      <a:gd name="T16" fmla="*/ 33 w 33"/>
                      <a:gd name="T17" fmla="*/ 7 h 32"/>
                      <a:gd name="T18" fmla="*/ 33 w 33"/>
                      <a:gd name="T19" fmla="*/ 7 h 32"/>
                      <a:gd name="T20" fmla="*/ 33 w 33"/>
                      <a:gd name="T21" fmla="*/ 17 h 32"/>
                      <a:gd name="T22" fmla="*/ 33 w 33"/>
                      <a:gd name="T23" fmla="*/ 25 h 32"/>
                      <a:gd name="T24" fmla="*/ 25 w 33"/>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2">
                        <a:moveTo>
                          <a:pt x="0" y="7"/>
                        </a:moveTo>
                        <a:lnTo>
                          <a:pt x="0" y="7"/>
                        </a:lnTo>
                        <a:lnTo>
                          <a:pt x="8" y="0"/>
                        </a:lnTo>
                        <a:lnTo>
                          <a:pt x="8" y="0"/>
                        </a:lnTo>
                        <a:lnTo>
                          <a:pt x="8" y="0"/>
                        </a:lnTo>
                        <a:lnTo>
                          <a:pt x="18" y="0"/>
                        </a:lnTo>
                        <a:lnTo>
                          <a:pt x="25" y="0"/>
                        </a:lnTo>
                        <a:lnTo>
                          <a:pt x="33" y="0"/>
                        </a:lnTo>
                        <a:lnTo>
                          <a:pt x="33" y="7"/>
                        </a:lnTo>
                        <a:lnTo>
                          <a:pt x="33" y="7"/>
                        </a:lnTo>
                        <a:lnTo>
                          <a:pt x="33" y="17"/>
                        </a:lnTo>
                        <a:lnTo>
                          <a:pt x="33" y="25"/>
                        </a:lnTo>
                        <a:lnTo>
                          <a:pt x="2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3" name="Freeform 58"/>
                  <p:cNvSpPr>
                    <a:spLocks/>
                  </p:cNvSpPr>
                  <p:nvPr/>
                </p:nvSpPr>
                <p:spPr bwMode="auto">
                  <a:xfrm>
                    <a:off x="3448" y="1720"/>
                    <a:ext cx="31" cy="33"/>
                  </a:xfrm>
                  <a:custGeom>
                    <a:avLst/>
                    <a:gdLst>
                      <a:gd name="T0" fmla="*/ 31 w 31"/>
                      <a:gd name="T1" fmla="*/ 16 h 33"/>
                      <a:gd name="T2" fmla="*/ 31 w 31"/>
                      <a:gd name="T3" fmla="*/ 23 h 33"/>
                      <a:gd name="T4" fmla="*/ 31 w 31"/>
                      <a:gd name="T5" fmla="*/ 23 h 33"/>
                      <a:gd name="T6" fmla="*/ 23 w 31"/>
                      <a:gd name="T7" fmla="*/ 23 h 33"/>
                      <a:gd name="T8" fmla="*/ 16 w 31"/>
                      <a:gd name="T9" fmla="*/ 33 h 33"/>
                      <a:gd name="T10" fmla="*/ 16 w 31"/>
                      <a:gd name="T11" fmla="*/ 33 h 33"/>
                      <a:gd name="T12" fmla="*/ 8 w 31"/>
                      <a:gd name="T13" fmla="*/ 23 h 33"/>
                      <a:gd name="T14" fmla="*/ 8 w 31"/>
                      <a:gd name="T15" fmla="*/ 23 h 33"/>
                      <a:gd name="T16" fmla="*/ 0 w 31"/>
                      <a:gd name="T17" fmla="*/ 23 h 33"/>
                      <a:gd name="T18" fmla="*/ 0 w 31"/>
                      <a:gd name="T19" fmla="*/ 16 h 33"/>
                      <a:gd name="T20" fmla="*/ 0 w 31"/>
                      <a:gd name="T21" fmla="*/ 16 h 33"/>
                      <a:gd name="T22" fmla="*/ 8 w 31"/>
                      <a:gd name="T23" fmla="*/ 0 h 33"/>
                      <a:gd name="T24" fmla="*/ 8 w 31"/>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3">
                        <a:moveTo>
                          <a:pt x="31" y="16"/>
                        </a:moveTo>
                        <a:lnTo>
                          <a:pt x="31" y="23"/>
                        </a:lnTo>
                        <a:lnTo>
                          <a:pt x="31" y="23"/>
                        </a:lnTo>
                        <a:lnTo>
                          <a:pt x="23" y="23"/>
                        </a:lnTo>
                        <a:lnTo>
                          <a:pt x="16" y="33"/>
                        </a:lnTo>
                        <a:lnTo>
                          <a:pt x="16" y="33"/>
                        </a:lnTo>
                        <a:lnTo>
                          <a:pt x="8" y="23"/>
                        </a:lnTo>
                        <a:lnTo>
                          <a:pt x="8" y="23"/>
                        </a:lnTo>
                        <a:lnTo>
                          <a:pt x="0" y="23"/>
                        </a:lnTo>
                        <a:lnTo>
                          <a:pt x="0" y="16"/>
                        </a:lnTo>
                        <a:lnTo>
                          <a:pt x="0" y="16"/>
                        </a:lnTo>
                        <a:lnTo>
                          <a:pt x="8" y="0"/>
                        </a:lnTo>
                        <a:lnTo>
                          <a:pt x="8"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87" name="Group 59"/>
                <p:cNvGrpSpPr>
                  <a:grpSpLocks/>
                </p:cNvGrpSpPr>
                <p:nvPr/>
              </p:nvGrpSpPr>
              <p:grpSpPr bwMode="auto">
                <a:xfrm>
                  <a:off x="3471" y="1705"/>
                  <a:ext cx="73" cy="56"/>
                  <a:chOff x="3471" y="1705"/>
                  <a:chExt cx="73" cy="56"/>
                </a:xfrm>
              </p:grpSpPr>
              <p:sp>
                <p:nvSpPr>
                  <p:cNvPr id="188" name="Freeform 60"/>
                  <p:cNvSpPr>
                    <a:spLocks/>
                  </p:cNvSpPr>
                  <p:nvPr/>
                </p:nvSpPr>
                <p:spPr bwMode="auto">
                  <a:xfrm>
                    <a:off x="3471" y="1705"/>
                    <a:ext cx="73" cy="56"/>
                  </a:xfrm>
                  <a:custGeom>
                    <a:avLst/>
                    <a:gdLst>
                      <a:gd name="T0" fmla="*/ 73 w 73"/>
                      <a:gd name="T1" fmla="*/ 56 h 56"/>
                      <a:gd name="T2" fmla="*/ 0 w 73"/>
                      <a:gd name="T3" fmla="*/ 56 h 56"/>
                      <a:gd name="T4" fmla="*/ 18 w 73"/>
                      <a:gd name="T5" fmla="*/ 23 h 56"/>
                      <a:gd name="T6" fmla="*/ 41 w 73"/>
                      <a:gd name="T7" fmla="*/ 0 h 56"/>
                      <a:gd name="T8" fmla="*/ 73 w 73"/>
                      <a:gd name="T9" fmla="*/ 56 h 56"/>
                    </a:gdLst>
                    <a:ahLst/>
                    <a:cxnLst>
                      <a:cxn ang="0">
                        <a:pos x="T0" y="T1"/>
                      </a:cxn>
                      <a:cxn ang="0">
                        <a:pos x="T2" y="T3"/>
                      </a:cxn>
                      <a:cxn ang="0">
                        <a:pos x="T4" y="T5"/>
                      </a:cxn>
                      <a:cxn ang="0">
                        <a:pos x="T6" y="T7"/>
                      </a:cxn>
                      <a:cxn ang="0">
                        <a:pos x="T8" y="T9"/>
                      </a:cxn>
                    </a:cxnLst>
                    <a:rect l="0" t="0" r="r" b="b"/>
                    <a:pathLst>
                      <a:path w="73" h="56">
                        <a:moveTo>
                          <a:pt x="73" y="56"/>
                        </a:moveTo>
                        <a:lnTo>
                          <a:pt x="0" y="56"/>
                        </a:lnTo>
                        <a:lnTo>
                          <a:pt x="18" y="23"/>
                        </a:lnTo>
                        <a:lnTo>
                          <a:pt x="41" y="0"/>
                        </a:lnTo>
                        <a:lnTo>
                          <a:pt x="73" y="56"/>
                        </a:lnTo>
                        <a:close/>
                      </a:path>
                    </a:pathLst>
                  </a:custGeom>
                  <a:solidFill>
                    <a:srgbClr val="000000"/>
                  </a:solidFill>
                  <a:ln w="9525">
                    <a:solidFill>
                      <a:srgbClr val="1104FF"/>
                    </a:solidFill>
                    <a:round/>
                    <a:headEnd/>
                    <a:tailEnd/>
                  </a:ln>
                </p:spPr>
                <p:txBody>
                  <a:bodyPr/>
                  <a:lstStyle/>
                  <a:p>
                    <a:endParaRPr lang="en-US"/>
                  </a:p>
                </p:txBody>
              </p:sp>
              <p:sp>
                <p:nvSpPr>
                  <p:cNvPr id="189" name="Line 61"/>
                  <p:cNvSpPr>
                    <a:spLocks noChangeShapeType="1"/>
                  </p:cNvSpPr>
                  <p:nvPr/>
                </p:nvSpPr>
                <p:spPr bwMode="auto">
                  <a:xfrm flipH="1" flipV="1">
                    <a:off x="3489" y="1728"/>
                    <a:ext cx="23" cy="15"/>
                  </a:xfrm>
                  <a:prstGeom prst="line">
                    <a:avLst/>
                  </a:prstGeom>
                  <a:noFill/>
                  <a:ln w="12700">
                    <a:solidFill>
                      <a:srgbClr val="1104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54" name="Group 62"/>
              <p:cNvGrpSpPr>
                <a:grpSpLocks/>
              </p:cNvGrpSpPr>
              <p:nvPr/>
            </p:nvGrpSpPr>
            <p:grpSpPr bwMode="auto">
              <a:xfrm>
                <a:off x="960" y="2448"/>
                <a:ext cx="247" cy="169"/>
                <a:chOff x="3297" y="1599"/>
                <a:chExt cx="247" cy="169"/>
              </a:xfrm>
            </p:grpSpPr>
            <p:sp>
              <p:nvSpPr>
                <p:cNvPr id="170" name="Freeform 63"/>
                <p:cNvSpPr>
                  <a:spLocks/>
                </p:cNvSpPr>
                <p:nvPr/>
              </p:nvSpPr>
              <p:spPr bwMode="auto">
                <a:xfrm>
                  <a:off x="3479" y="1736"/>
                  <a:ext cx="65" cy="32"/>
                </a:xfrm>
                <a:custGeom>
                  <a:avLst/>
                  <a:gdLst>
                    <a:gd name="T0" fmla="*/ 0 w 65"/>
                    <a:gd name="T1" fmla="*/ 0 h 32"/>
                    <a:gd name="T2" fmla="*/ 33 w 65"/>
                    <a:gd name="T3" fmla="*/ 0 h 32"/>
                    <a:gd name="T4" fmla="*/ 65 w 65"/>
                    <a:gd name="T5" fmla="*/ 32 h 32"/>
                  </a:gdLst>
                  <a:ahLst/>
                  <a:cxnLst>
                    <a:cxn ang="0">
                      <a:pos x="T0" y="T1"/>
                    </a:cxn>
                    <a:cxn ang="0">
                      <a:pos x="T2" y="T3"/>
                    </a:cxn>
                    <a:cxn ang="0">
                      <a:pos x="T4" y="T5"/>
                    </a:cxn>
                  </a:cxnLst>
                  <a:rect l="0" t="0" r="r" b="b"/>
                  <a:pathLst>
                    <a:path w="65" h="32">
                      <a:moveTo>
                        <a:pt x="0" y="0"/>
                      </a:moveTo>
                      <a:lnTo>
                        <a:pt x="33" y="0"/>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1" name="Freeform 64"/>
                <p:cNvSpPr>
                  <a:spLocks/>
                </p:cNvSpPr>
                <p:nvPr/>
              </p:nvSpPr>
              <p:spPr bwMode="auto">
                <a:xfrm>
                  <a:off x="3479" y="1736"/>
                  <a:ext cx="65" cy="32"/>
                </a:xfrm>
                <a:custGeom>
                  <a:avLst/>
                  <a:gdLst>
                    <a:gd name="T0" fmla="*/ 0 w 65"/>
                    <a:gd name="T1" fmla="*/ 0 h 32"/>
                    <a:gd name="T2" fmla="*/ 10 w 65"/>
                    <a:gd name="T3" fmla="*/ 0 h 32"/>
                    <a:gd name="T4" fmla="*/ 25 w 65"/>
                    <a:gd name="T5" fmla="*/ 7 h 32"/>
                    <a:gd name="T6" fmla="*/ 40 w 65"/>
                    <a:gd name="T7" fmla="*/ 17 h 32"/>
                    <a:gd name="T8" fmla="*/ 58 w 65"/>
                    <a:gd name="T9" fmla="*/ 25 h 32"/>
                    <a:gd name="T10" fmla="*/ 65 w 65"/>
                    <a:gd name="T11" fmla="*/ 32 h 32"/>
                  </a:gdLst>
                  <a:ahLst/>
                  <a:cxnLst>
                    <a:cxn ang="0">
                      <a:pos x="T0" y="T1"/>
                    </a:cxn>
                    <a:cxn ang="0">
                      <a:pos x="T2" y="T3"/>
                    </a:cxn>
                    <a:cxn ang="0">
                      <a:pos x="T4" y="T5"/>
                    </a:cxn>
                    <a:cxn ang="0">
                      <a:pos x="T6" y="T7"/>
                    </a:cxn>
                    <a:cxn ang="0">
                      <a:pos x="T8" y="T9"/>
                    </a:cxn>
                    <a:cxn ang="0">
                      <a:pos x="T10" y="T11"/>
                    </a:cxn>
                  </a:cxnLst>
                  <a:rect l="0" t="0" r="r" b="b"/>
                  <a:pathLst>
                    <a:path w="65" h="32">
                      <a:moveTo>
                        <a:pt x="0" y="0"/>
                      </a:moveTo>
                      <a:lnTo>
                        <a:pt x="10" y="0"/>
                      </a:lnTo>
                      <a:lnTo>
                        <a:pt x="25" y="7"/>
                      </a:lnTo>
                      <a:lnTo>
                        <a:pt x="40" y="17"/>
                      </a:lnTo>
                      <a:lnTo>
                        <a:pt x="58" y="25"/>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72" name="Group 65"/>
                <p:cNvGrpSpPr>
                  <a:grpSpLocks/>
                </p:cNvGrpSpPr>
                <p:nvPr/>
              </p:nvGrpSpPr>
              <p:grpSpPr bwMode="auto">
                <a:xfrm>
                  <a:off x="3297" y="1599"/>
                  <a:ext cx="182" cy="154"/>
                  <a:chOff x="3297" y="1599"/>
                  <a:chExt cx="182" cy="154"/>
                </a:xfrm>
              </p:grpSpPr>
              <p:grpSp>
                <p:nvGrpSpPr>
                  <p:cNvPr id="176" name="Group 66"/>
                  <p:cNvGrpSpPr>
                    <a:grpSpLocks/>
                  </p:cNvGrpSpPr>
                  <p:nvPr/>
                </p:nvGrpSpPr>
                <p:grpSpPr bwMode="auto">
                  <a:xfrm>
                    <a:off x="3297" y="1599"/>
                    <a:ext cx="63" cy="66"/>
                    <a:chOff x="3297" y="1599"/>
                    <a:chExt cx="63" cy="66"/>
                  </a:xfrm>
                </p:grpSpPr>
                <p:sp>
                  <p:nvSpPr>
                    <p:cNvPr id="182" name="Freeform 67"/>
                    <p:cNvSpPr>
                      <a:spLocks/>
                    </p:cNvSpPr>
                    <p:nvPr/>
                  </p:nvSpPr>
                  <p:spPr bwMode="auto">
                    <a:xfrm>
                      <a:off x="3297" y="1599"/>
                      <a:ext cx="38" cy="33"/>
                    </a:xfrm>
                    <a:custGeom>
                      <a:avLst/>
                      <a:gdLst>
                        <a:gd name="T0" fmla="*/ 0 w 38"/>
                        <a:gd name="T1" fmla="*/ 18 h 33"/>
                        <a:gd name="T2" fmla="*/ 0 w 38"/>
                        <a:gd name="T3" fmla="*/ 18 h 33"/>
                        <a:gd name="T4" fmla="*/ 7 w 38"/>
                        <a:gd name="T5" fmla="*/ 10 h 33"/>
                        <a:gd name="T6" fmla="*/ 15 w 38"/>
                        <a:gd name="T7" fmla="*/ 0 h 33"/>
                        <a:gd name="T8" fmla="*/ 23 w 38"/>
                        <a:gd name="T9" fmla="*/ 0 h 33"/>
                        <a:gd name="T10" fmla="*/ 30 w 38"/>
                        <a:gd name="T11" fmla="*/ 0 h 33"/>
                        <a:gd name="T12" fmla="*/ 30 w 38"/>
                        <a:gd name="T13" fmla="*/ 0 h 33"/>
                        <a:gd name="T14" fmla="*/ 30 w 38"/>
                        <a:gd name="T15" fmla="*/ 10 h 33"/>
                        <a:gd name="T16" fmla="*/ 30 w 38"/>
                        <a:gd name="T17" fmla="*/ 18 h 33"/>
                        <a:gd name="T18" fmla="*/ 30 w 38"/>
                        <a:gd name="T19" fmla="*/ 18 h 33"/>
                        <a:gd name="T20" fmla="*/ 38 w 38"/>
                        <a:gd name="T21" fmla="*/ 25 h 33"/>
                        <a:gd name="T22" fmla="*/ 38 w 38"/>
                        <a:gd name="T23" fmla="*/ 25 h 33"/>
                        <a:gd name="T24" fmla="*/ 30 w 38"/>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3">
                          <a:moveTo>
                            <a:pt x="0" y="18"/>
                          </a:moveTo>
                          <a:lnTo>
                            <a:pt x="0" y="18"/>
                          </a:lnTo>
                          <a:lnTo>
                            <a:pt x="7" y="10"/>
                          </a:lnTo>
                          <a:lnTo>
                            <a:pt x="15" y="0"/>
                          </a:lnTo>
                          <a:lnTo>
                            <a:pt x="23" y="0"/>
                          </a:lnTo>
                          <a:lnTo>
                            <a:pt x="30" y="0"/>
                          </a:lnTo>
                          <a:lnTo>
                            <a:pt x="30" y="0"/>
                          </a:lnTo>
                          <a:lnTo>
                            <a:pt x="30" y="10"/>
                          </a:lnTo>
                          <a:lnTo>
                            <a:pt x="30" y="18"/>
                          </a:lnTo>
                          <a:lnTo>
                            <a:pt x="30" y="18"/>
                          </a:lnTo>
                          <a:lnTo>
                            <a:pt x="38" y="25"/>
                          </a:lnTo>
                          <a:lnTo>
                            <a:pt x="38" y="25"/>
                          </a:lnTo>
                          <a:lnTo>
                            <a:pt x="30"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3" name="Freeform 68"/>
                    <p:cNvSpPr>
                      <a:spLocks/>
                    </p:cNvSpPr>
                    <p:nvPr/>
                  </p:nvSpPr>
                  <p:spPr bwMode="auto">
                    <a:xfrm>
                      <a:off x="3320" y="1632"/>
                      <a:ext cx="40" cy="33"/>
                    </a:xfrm>
                    <a:custGeom>
                      <a:avLst/>
                      <a:gdLst>
                        <a:gd name="T0" fmla="*/ 40 w 40"/>
                        <a:gd name="T1" fmla="*/ 25 h 33"/>
                        <a:gd name="T2" fmla="*/ 32 w 40"/>
                        <a:gd name="T3" fmla="*/ 33 h 33"/>
                        <a:gd name="T4" fmla="*/ 32 w 40"/>
                        <a:gd name="T5" fmla="*/ 33 h 33"/>
                        <a:gd name="T6" fmla="*/ 25 w 40"/>
                        <a:gd name="T7" fmla="*/ 33 h 33"/>
                        <a:gd name="T8" fmla="*/ 25 w 40"/>
                        <a:gd name="T9" fmla="*/ 33 h 33"/>
                        <a:gd name="T10" fmla="*/ 15 w 40"/>
                        <a:gd name="T11" fmla="*/ 33 h 33"/>
                        <a:gd name="T12" fmla="*/ 7 w 40"/>
                        <a:gd name="T13" fmla="*/ 33 h 33"/>
                        <a:gd name="T14" fmla="*/ 7 w 40"/>
                        <a:gd name="T15" fmla="*/ 33 h 33"/>
                        <a:gd name="T16" fmla="*/ 7 w 40"/>
                        <a:gd name="T17" fmla="*/ 25 h 33"/>
                        <a:gd name="T18" fmla="*/ 0 w 40"/>
                        <a:gd name="T19" fmla="*/ 15 h 33"/>
                        <a:gd name="T20" fmla="*/ 0 w 40"/>
                        <a:gd name="T21" fmla="*/ 15 h 33"/>
                        <a:gd name="T22" fmla="*/ 7 w 40"/>
                        <a:gd name="T23" fmla="*/ 0 h 33"/>
                        <a:gd name="T24" fmla="*/ 7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25"/>
                          </a:moveTo>
                          <a:lnTo>
                            <a:pt x="32" y="33"/>
                          </a:lnTo>
                          <a:lnTo>
                            <a:pt x="32" y="33"/>
                          </a:lnTo>
                          <a:lnTo>
                            <a:pt x="25" y="33"/>
                          </a:lnTo>
                          <a:lnTo>
                            <a:pt x="25" y="33"/>
                          </a:lnTo>
                          <a:lnTo>
                            <a:pt x="15" y="33"/>
                          </a:lnTo>
                          <a:lnTo>
                            <a:pt x="7" y="33"/>
                          </a:lnTo>
                          <a:lnTo>
                            <a:pt x="7" y="33"/>
                          </a:lnTo>
                          <a:lnTo>
                            <a:pt x="7" y="25"/>
                          </a:lnTo>
                          <a:lnTo>
                            <a:pt x="0" y="15"/>
                          </a:lnTo>
                          <a:lnTo>
                            <a:pt x="0" y="15"/>
                          </a:lnTo>
                          <a:lnTo>
                            <a:pt x="7" y="0"/>
                          </a:lnTo>
                          <a:lnTo>
                            <a:pt x="7"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77" name="Group 69"/>
                  <p:cNvGrpSpPr>
                    <a:grpSpLocks/>
                  </p:cNvGrpSpPr>
                  <p:nvPr/>
                </p:nvGrpSpPr>
                <p:grpSpPr bwMode="auto">
                  <a:xfrm>
                    <a:off x="3360" y="1647"/>
                    <a:ext cx="63" cy="66"/>
                    <a:chOff x="3360" y="1647"/>
                    <a:chExt cx="63" cy="66"/>
                  </a:xfrm>
                </p:grpSpPr>
                <p:sp>
                  <p:nvSpPr>
                    <p:cNvPr id="180" name="Freeform 70"/>
                    <p:cNvSpPr>
                      <a:spLocks/>
                    </p:cNvSpPr>
                    <p:nvPr/>
                  </p:nvSpPr>
                  <p:spPr bwMode="auto">
                    <a:xfrm>
                      <a:off x="3360" y="1647"/>
                      <a:ext cx="33" cy="33"/>
                    </a:xfrm>
                    <a:custGeom>
                      <a:avLst/>
                      <a:gdLst>
                        <a:gd name="T0" fmla="*/ 0 w 33"/>
                        <a:gd name="T1" fmla="*/ 10 h 33"/>
                        <a:gd name="T2" fmla="*/ 0 w 33"/>
                        <a:gd name="T3" fmla="*/ 10 h 33"/>
                        <a:gd name="T4" fmla="*/ 8 w 33"/>
                        <a:gd name="T5" fmla="*/ 0 h 33"/>
                        <a:gd name="T6" fmla="*/ 8 w 33"/>
                        <a:gd name="T7" fmla="*/ 0 h 33"/>
                        <a:gd name="T8" fmla="*/ 8 w 33"/>
                        <a:gd name="T9" fmla="*/ 0 h 33"/>
                        <a:gd name="T10" fmla="*/ 15 w 33"/>
                        <a:gd name="T11" fmla="*/ 0 h 33"/>
                        <a:gd name="T12" fmla="*/ 23 w 33"/>
                        <a:gd name="T13" fmla="*/ 0 h 33"/>
                        <a:gd name="T14" fmla="*/ 33 w 33"/>
                        <a:gd name="T15" fmla="*/ 0 h 33"/>
                        <a:gd name="T16" fmla="*/ 33 w 33"/>
                        <a:gd name="T17" fmla="*/ 10 h 33"/>
                        <a:gd name="T18" fmla="*/ 33 w 33"/>
                        <a:gd name="T19" fmla="*/ 10 h 33"/>
                        <a:gd name="T20" fmla="*/ 33 w 33"/>
                        <a:gd name="T21" fmla="*/ 18 h 33"/>
                        <a:gd name="T22" fmla="*/ 33 w 33"/>
                        <a:gd name="T23" fmla="*/ 33 h 33"/>
                        <a:gd name="T24" fmla="*/ 33 w 33"/>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3">
                          <a:moveTo>
                            <a:pt x="0" y="10"/>
                          </a:moveTo>
                          <a:lnTo>
                            <a:pt x="0" y="10"/>
                          </a:lnTo>
                          <a:lnTo>
                            <a:pt x="8" y="0"/>
                          </a:lnTo>
                          <a:lnTo>
                            <a:pt x="8" y="0"/>
                          </a:lnTo>
                          <a:lnTo>
                            <a:pt x="8" y="0"/>
                          </a:lnTo>
                          <a:lnTo>
                            <a:pt x="15" y="0"/>
                          </a:lnTo>
                          <a:lnTo>
                            <a:pt x="23" y="0"/>
                          </a:lnTo>
                          <a:lnTo>
                            <a:pt x="33" y="0"/>
                          </a:lnTo>
                          <a:lnTo>
                            <a:pt x="33" y="10"/>
                          </a:lnTo>
                          <a:lnTo>
                            <a:pt x="33" y="10"/>
                          </a:lnTo>
                          <a:lnTo>
                            <a:pt x="33" y="18"/>
                          </a:lnTo>
                          <a:lnTo>
                            <a:pt x="33" y="33"/>
                          </a:lnTo>
                          <a:lnTo>
                            <a:pt x="33"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1" name="Freeform 71"/>
                    <p:cNvSpPr>
                      <a:spLocks/>
                    </p:cNvSpPr>
                    <p:nvPr/>
                  </p:nvSpPr>
                  <p:spPr bwMode="auto">
                    <a:xfrm>
                      <a:off x="3383" y="1680"/>
                      <a:ext cx="40" cy="33"/>
                    </a:xfrm>
                    <a:custGeom>
                      <a:avLst/>
                      <a:gdLst>
                        <a:gd name="T0" fmla="*/ 40 w 40"/>
                        <a:gd name="T1" fmla="*/ 15 h 33"/>
                        <a:gd name="T2" fmla="*/ 33 w 40"/>
                        <a:gd name="T3" fmla="*/ 25 h 33"/>
                        <a:gd name="T4" fmla="*/ 33 w 40"/>
                        <a:gd name="T5" fmla="*/ 25 h 33"/>
                        <a:gd name="T6" fmla="*/ 25 w 40"/>
                        <a:gd name="T7" fmla="*/ 25 h 33"/>
                        <a:gd name="T8" fmla="*/ 17 w 40"/>
                        <a:gd name="T9" fmla="*/ 33 h 33"/>
                        <a:gd name="T10" fmla="*/ 17 w 40"/>
                        <a:gd name="T11" fmla="*/ 33 h 33"/>
                        <a:gd name="T12" fmla="*/ 10 w 40"/>
                        <a:gd name="T13" fmla="*/ 25 h 33"/>
                        <a:gd name="T14" fmla="*/ 10 w 40"/>
                        <a:gd name="T15" fmla="*/ 25 h 33"/>
                        <a:gd name="T16" fmla="*/ 0 w 40"/>
                        <a:gd name="T17" fmla="*/ 25 h 33"/>
                        <a:gd name="T18" fmla="*/ 0 w 40"/>
                        <a:gd name="T19" fmla="*/ 15 h 33"/>
                        <a:gd name="T20" fmla="*/ 0 w 40"/>
                        <a:gd name="T21" fmla="*/ 15 h 33"/>
                        <a:gd name="T22" fmla="*/ 10 w 40"/>
                        <a:gd name="T23" fmla="*/ 0 h 33"/>
                        <a:gd name="T24" fmla="*/ 10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15"/>
                          </a:moveTo>
                          <a:lnTo>
                            <a:pt x="33" y="25"/>
                          </a:lnTo>
                          <a:lnTo>
                            <a:pt x="33" y="25"/>
                          </a:lnTo>
                          <a:lnTo>
                            <a:pt x="25" y="25"/>
                          </a:lnTo>
                          <a:lnTo>
                            <a:pt x="17" y="33"/>
                          </a:lnTo>
                          <a:lnTo>
                            <a:pt x="17" y="33"/>
                          </a:lnTo>
                          <a:lnTo>
                            <a:pt x="10" y="25"/>
                          </a:lnTo>
                          <a:lnTo>
                            <a:pt x="10" y="25"/>
                          </a:lnTo>
                          <a:lnTo>
                            <a:pt x="0" y="25"/>
                          </a:lnTo>
                          <a:lnTo>
                            <a:pt x="0" y="15"/>
                          </a:lnTo>
                          <a:lnTo>
                            <a:pt x="0" y="15"/>
                          </a:lnTo>
                          <a:lnTo>
                            <a:pt x="10" y="0"/>
                          </a:lnTo>
                          <a:lnTo>
                            <a:pt x="10"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78" name="Freeform 72"/>
                  <p:cNvSpPr>
                    <a:spLocks/>
                  </p:cNvSpPr>
                  <p:nvPr/>
                </p:nvSpPr>
                <p:spPr bwMode="auto">
                  <a:xfrm>
                    <a:off x="3423" y="1688"/>
                    <a:ext cx="33" cy="32"/>
                  </a:xfrm>
                  <a:custGeom>
                    <a:avLst/>
                    <a:gdLst>
                      <a:gd name="T0" fmla="*/ 0 w 33"/>
                      <a:gd name="T1" fmla="*/ 7 h 32"/>
                      <a:gd name="T2" fmla="*/ 0 w 33"/>
                      <a:gd name="T3" fmla="*/ 7 h 32"/>
                      <a:gd name="T4" fmla="*/ 8 w 33"/>
                      <a:gd name="T5" fmla="*/ 0 h 32"/>
                      <a:gd name="T6" fmla="*/ 8 w 33"/>
                      <a:gd name="T7" fmla="*/ 0 h 32"/>
                      <a:gd name="T8" fmla="*/ 8 w 33"/>
                      <a:gd name="T9" fmla="*/ 0 h 32"/>
                      <a:gd name="T10" fmla="*/ 18 w 33"/>
                      <a:gd name="T11" fmla="*/ 0 h 32"/>
                      <a:gd name="T12" fmla="*/ 25 w 33"/>
                      <a:gd name="T13" fmla="*/ 0 h 32"/>
                      <a:gd name="T14" fmla="*/ 33 w 33"/>
                      <a:gd name="T15" fmla="*/ 0 h 32"/>
                      <a:gd name="T16" fmla="*/ 33 w 33"/>
                      <a:gd name="T17" fmla="*/ 7 h 32"/>
                      <a:gd name="T18" fmla="*/ 33 w 33"/>
                      <a:gd name="T19" fmla="*/ 7 h 32"/>
                      <a:gd name="T20" fmla="*/ 33 w 33"/>
                      <a:gd name="T21" fmla="*/ 17 h 32"/>
                      <a:gd name="T22" fmla="*/ 33 w 33"/>
                      <a:gd name="T23" fmla="*/ 25 h 32"/>
                      <a:gd name="T24" fmla="*/ 25 w 33"/>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2">
                        <a:moveTo>
                          <a:pt x="0" y="7"/>
                        </a:moveTo>
                        <a:lnTo>
                          <a:pt x="0" y="7"/>
                        </a:lnTo>
                        <a:lnTo>
                          <a:pt x="8" y="0"/>
                        </a:lnTo>
                        <a:lnTo>
                          <a:pt x="8" y="0"/>
                        </a:lnTo>
                        <a:lnTo>
                          <a:pt x="8" y="0"/>
                        </a:lnTo>
                        <a:lnTo>
                          <a:pt x="18" y="0"/>
                        </a:lnTo>
                        <a:lnTo>
                          <a:pt x="25" y="0"/>
                        </a:lnTo>
                        <a:lnTo>
                          <a:pt x="33" y="0"/>
                        </a:lnTo>
                        <a:lnTo>
                          <a:pt x="33" y="7"/>
                        </a:lnTo>
                        <a:lnTo>
                          <a:pt x="33" y="7"/>
                        </a:lnTo>
                        <a:lnTo>
                          <a:pt x="33" y="17"/>
                        </a:lnTo>
                        <a:lnTo>
                          <a:pt x="33" y="25"/>
                        </a:lnTo>
                        <a:lnTo>
                          <a:pt x="2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9" name="Freeform 73"/>
                  <p:cNvSpPr>
                    <a:spLocks/>
                  </p:cNvSpPr>
                  <p:nvPr/>
                </p:nvSpPr>
                <p:spPr bwMode="auto">
                  <a:xfrm>
                    <a:off x="3448" y="1720"/>
                    <a:ext cx="31" cy="33"/>
                  </a:xfrm>
                  <a:custGeom>
                    <a:avLst/>
                    <a:gdLst>
                      <a:gd name="T0" fmla="*/ 31 w 31"/>
                      <a:gd name="T1" fmla="*/ 16 h 33"/>
                      <a:gd name="T2" fmla="*/ 31 w 31"/>
                      <a:gd name="T3" fmla="*/ 23 h 33"/>
                      <a:gd name="T4" fmla="*/ 31 w 31"/>
                      <a:gd name="T5" fmla="*/ 23 h 33"/>
                      <a:gd name="T6" fmla="*/ 23 w 31"/>
                      <a:gd name="T7" fmla="*/ 23 h 33"/>
                      <a:gd name="T8" fmla="*/ 16 w 31"/>
                      <a:gd name="T9" fmla="*/ 33 h 33"/>
                      <a:gd name="T10" fmla="*/ 16 w 31"/>
                      <a:gd name="T11" fmla="*/ 33 h 33"/>
                      <a:gd name="T12" fmla="*/ 8 w 31"/>
                      <a:gd name="T13" fmla="*/ 23 h 33"/>
                      <a:gd name="T14" fmla="*/ 8 w 31"/>
                      <a:gd name="T15" fmla="*/ 23 h 33"/>
                      <a:gd name="T16" fmla="*/ 0 w 31"/>
                      <a:gd name="T17" fmla="*/ 23 h 33"/>
                      <a:gd name="T18" fmla="*/ 0 w 31"/>
                      <a:gd name="T19" fmla="*/ 16 h 33"/>
                      <a:gd name="T20" fmla="*/ 0 w 31"/>
                      <a:gd name="T21" fmla="*/ 16 h 33"/>
                      <a:gd name="T22" fmla="*/ 8 w 31"/>
                      <a:gd name="T23" fmla="*/ 0 h 33"/>
                      <a:gd name="T24" fmla="*/ 8 w 31"/>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3">
                        <a:moveTo>
                          <a:pt x="31" y="16"/>
                        </a:moveTo>
                        <a:lnTo>
                          <a:pt x="31" y="23"/>
                        </a:lnTo>
                        <a:lnTo>
                          <a:pt x="31" y="23"/>
                        </a:lnTo>
                        <a:lnTo>
                          <a:pt x="23" y="23"/>
                        </a:lnTo>
                        <a:lnTo>
                          <a:pt x="16" y="33"/>
                        </a:lnTo>
                        <a:lnTo>
                          <a:pt x="16" y="33"/>
                        </a:lnTo>
                        <a:lnTo>
                          <a:pt x="8" y="23"/>
                        </a:lnTo>
                        <a:lnTo>
                          <a:pt x="8" y="23"/>
                        </a:lnTo>
                        <a:lnTo>
                          <a:pt x="0" y="23"/>
                        </a:lnTo>
                        <a:lnTo>
                          <a:pt x="0" y="16"/>
                        </a:lnTo>
                        <a:lnTo>
                          <a:pt x="0" y="16"/>
                        </a:lnTo>
                        <a:lnTo>
                          <a:pt x="8" y="0"/>
                        </a:lnTo>
                        <a:lnTo>
                          <a:pt x="8"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73" name="Group 74"/>
                <p:cNvGrpSpPr>
                  <a:grpSpLocks/>
                </p:cNvGrpSpPr>
                <p:nvPr/>
              </p:nvGrpSpPr>
              <p:grpSpPr bwMode="auto">
                <a:xfrm>
                  <a:off x="3471" y="1705"/>
                  <a:ext cx="73" cy="56"/>
                  <a:chOff x="3471" y="1705"/>
                  <a:chExt cx="73" cy="56"/>
                </a:xfrm>
              </p:grpSpPr>
              <p:sp>
                <p:nvSpPr>
                  <p:cNvPr id="174" name="Freeform 75"/>
                  <p:cNvSpPr>
                    <a:spLocks/>
                  </p:cNvSpPr>
                  <p:nvPr/>
                </p:nvSpPr>
                <p:spPr bwMode="auto">
                  <a:xfrm>
                    <a:off x="3471" y="1705"/>
                    <a:ext cx="73" cy="56"/>
                  </a:xfrm>
                  <a:custGeom>
                    <a:avLst/>
                    <a:gdLst>
                      <a:gd name="T0" fmla="*/ 73 w 73"/>
                      <a:gd name="T1" fmla="*/ 56 h 56"/>
                      <a:gd name="T2" fmla="*/ 0 w 73"/>
                      <a:gd name="T3" fmla="*/ 56 h 56"/>
                      <a:gd name="T4" fmla="*/ 18 w 73"/>
                      <a:gd name="T5" fmla="*/ 23 h 56"/>
                      <a:gd name="T6" fmla="*/ 41 w 73"/>
                      <a:gd name="T7" fmla="*/ 0 h 56"/>
                      <a:gd name="T8" fmla="*/ 73 w 73"/>
                      <a:gd name="T9" fmla="*/ 56 h 56"/>
                    </a:gdLst>
                    <a:ahLst/>
                    <a:cxnLst>
                      <a:cxn ang="0">
                        <a:pos x="T0" y="T1"/>
                      </a:cxn>
                      <a:cxn ang="0">
                        <a:pos x="T2" y="T3"/>
                      </a:cxn>
                      <a:cxn ang="0">
                        <a:pos x="T4" y="T5"/>
                      </a:cxn>
                      <a:cxn ang="0">
                        <a:pos x="T6" y="T7"/>
                      </a:cxn>
                      <a:cxn ang="0">
                        <a:pos x="T8" y="T9"/>
                      </a:cxn>
                    </a:cxnLst>
                    <a:rect l="0" t="0" r="r" b="b"/>
                    <a:pathLst>
                      <a:path w="73" h="56">
                        <a:moveTo>
                          <a:pt x="73" y="56"/>
                        </a:moveTo>
                        <a:lnTo>
                          <a:pt x="0" y="56"/>
                        </a:lnTo>
                        <a:lnTo>
                          <a:pt x="18" y="23"/>
                        </a:lnTo>
                        <a:lnTo>
                          <a:pt x="41" y="0"/>
                        </a:lnTo>
                        <a:lnTo>
                          <a:pt x="73" y="56"/>
                        </a:lnTo>
                        <a:close/>
                      </a:path>
                    </a:pathLst>
                  </a:custGeom>
                  <a:solidFill>
                    <a:srgbClr val="000000"/>
                  </a:solidFill>
                  <a:ln w="9525">
                    <a:solidFill>
                      <a:srgbClr val="1104FF"/>
                    </a:solidFill>
                    <a:round/>
                    <a:headEnd/>
                    <a:tailEnd/>
                  </a:ln>
                </p:spPr>
                <p:txBody>
                  <a:bodyPr/>
                  <a:lstStyle/>
                  <a:p>
                    <a:endParaRPr lang="en-US"/>
                  </a:p>
                </p:txBody>
              </p:sp>
              <p:sp>
                <p:nvSpPr>
                  <p:cNvPr id="175" name="Line 76"/>
                  <p:cNvSpPr>
                    <a:spLocks noChangeShapeType="1"/>
                  </p:cNvSpPr>
                  <p:nvPr/>
                </p:nvSpPr>
                <p:spPr bwMode="auto">
                  <a:xfrm flipH="1" flipV="1">
                    <a:off x="3489" y="1728"/>
                    <a:ext cx="23" cy="15"/>
                  </a:xfrm>
                  <a:prstGeom prst="line">
                    <a:avLst/>
                  </a:prstGeom>
                  <a:noFill/>
                  <a:ln w="12700">
                    <a:solidFill>
                      <a:srgbClr val="1104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55" name="Group 77"/>
              <p:cNvGrpSpPr>
                <a:grpSpLocks/>
              </p:cNvGrpSpPr>
              <p:nvPr/>
            </p:nvGrpSpPr>
            <p:grpSpPr bwMode="auto">
              <a:xfrm>
                <a:off x="960" y="2592"/>
                <a:ext cx="247" cy="169"/>
                <a:chOff x="3297" y="1599"/>
                <a:chExt cx="247" cy="169"/>
              </a:xfrm>
            </p:grpSpPr>
            <p:sp>
              <p:nvSpPr>
                <p:cNvPr id="156" name="Freeform 78"/>
                <p:cNvSpPr>
                  <a:spLocks/>
                </p:cNvSpPr>
                <p:nvPr/>
              </p:nvSpPr>
              <p:spPr bwMode="auto">
                <a:xfrm>
                  <a:off x="3479" y="1736"/>
                  <a:ext cx="65" cy="32"/>
                </a:xfrm>
                <a:custGeom>
                  <a:avLst/>
                  <a:gdLst>
                    <a:gd name="T0" fmla="*/ 0 w 65"/>
                    <a:gd name="T1" fmla="*/ 0 h 32"/>
                    <a:gd name="T2" fmla="*/ 33 w 65"/>
                    <a:gd name="T3" fmla="*/ 0 h 32"/>
                    <a:gd name="T4" fmla="*/ 65 w 65"/>
                    <a:gd name="T5" fmla="*/ 32 h 32"/>
                  </a:gdLst>
                  <a:ahLst/>
                  <a:cxnLst>
                    <a:cxn ang="0">
                      <a:pos x="T0" y="T1"/>
                    </a:cxn>
                    <a:cxn ang="0">
                      <a:pos x="T2" y="T3"/>
                    </a:cxn>
                    <a:cxn ang="0">
                      <a:pos x="T4" y="T5"/>
                    </a:cxn>
                  </a:cxnLst>
                  <a:rect l="0" t="0" r="r" b="b"/>
                  <a:pathLst>
                    <a:path w="65" h="32">
                      <a:moveTo>
                        <a:pt x="0" y="0"/>
                      </a:moveTo>
                      <a:lnTo>
                        <a:pt x="33" y="0"/>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 name="Freeform 79"/>
                <p:cNvSpPr>
                  <a:spLocks/>
                </p:cNvSpPr>
                <p:nvPr/>
              </p:nvSpPr>
              <p:spPr bwMode="auto">
                <a:xfrm>
                  <a:off x="3479" y="1736"/>
                  <a:ext cx="65" cy="32"/>
                </a:xfrm>
                <a:custGeom>
                  <a:avLst/>
                  <a:gdLst>
                    <a:gd name="T0" fmla="*/ 0 w 65"/>
                    <a:gd name="T1" fmla="*/ 0 h 32"/>
                    <a:gd name="T2" fmla="*/ 10 w 65"/>
                    <a:gd name="T3" fmla="*/ 0 h 32"/>
                    <a:gd name="T4" fmla="*/ 25 w 65"/>
                    <a:gd name="T5" fmla="*/ 7 h 32"/>
                    <a:gd name="T6" fmla="*/ 40 w 65"/>
                    <a:gd name="T7" fmla="*/ 17 h 32"/>
                    <a:gd name="T8" fmla="*/ 58 w 65"/>
                    <a:gd name="T9" fmla="*/ 25 h 32"/>
                    <a:gd name="T10" fmla="*/ 65 w 65"/>
                    <a:gd name="T11" fmla="*/ 32 h 32"/>
                  </a:gdLst>
                  <a:ahLst/>
                  <a:cxnLst>
                    <a:cxn ang="0">
                      <a:pos x="T0" y="T1"/>
                    </a:cxn>
                    <a:cxn ang="0">
                      <a:pos x="T2" y="T3"/>
                    </a:cxn>
                    <a:cxn ang="0">
                      <a:pos x="T4" y="T5"/>
                    </a:cxn>
                    <a:cxn ang="0">
                      <a:pos x="T6" y="T7"/>
                    </a:cxn>
                    <a:cxn ang="0">
                      <a:pos x="T8" y="T9"/>
                    </a:cxn>
                    <a:cxn ang="0">
                      <a:pos x="T10" y="T11"/>
                    </a:cxn>
                  </a:cxnLst>
                  <a:rect l="0" t="0" r="r" b="b"/>
                  <a:pathLst>
                    <a:path w="65" h="32">
                      <a:moveTo>
                        <a:pt x="0" y="0"/>
                      </a:moveTo>
                      <a:lnTo>
                        <a:pt x="10" y="0"/>
                      </a:lnTo>
                      <a:lnTo>
                        <a:pt x="25" y="7"/>
                      </a:lnTo>
                      <a:lnTo>
                        <a:pt x="40" y="17"/>
                      </a:lnTo>
                      <a:lnTo>
                        <a:pt x="58" y="25"/>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58" name="Group 80"/>
                <p:cNvGrpSpPr>
                  <a:grpSpLocks/>
                </p:cNvGrpSpPr>
                <p:nvPr/>
              </p:nvGrpSpPr>
              <p:grpSpPr bwMode="auto">
                <a:xfrm>
                  <a:off x="3297" y="1599"/>
                  <a:ext cx="182" cy="154"/>
                  <a:chOff x="3297" y="1599"/>
                  <a:chExt cx="182" cy="154"/>
                </a:xfrm>
              </p:grpSpPr>
              <p:grpSp>
                <p:nvGrpSpPr>
                  <p:cNvPr id="162" name="Group 81"/>
                  <p:cNvGrpSpPr>
                    <a:grpSpLocks/>
                  </p:cNvGrpSpPr>
                  <p:nvPr/>
                </p:nvGrpSpPr>
                <p:grpSpPr bwMode="auto">
                  <a:xfrm>
                    <a:off x="3297" y="1599"/>
                    <a:ext cx="63" cy="66"/>
                    <a:chOff x="3297" y="1599"/>
                    <a:chExt cx="63" cy="66"/>
                  </a:xfrm>
                </p:grpSpPr>
                <p:sp>
                  <p:nvSpPr>
                    <p:cNvPr id="168" name="Freeform 82"/>
                    <p:cNvSpPr>
                      <a:spLocks/>
                    </p:cNvSpPr>
                    <p:nvPr/>
                  </p:nvSpPr>
                  <p:spPr bwMode="auto">
                    <a:xfrm>
                      <a:off x="3297" y="1599"/>
                      <a:ext cx="38" cy="33"/>
                    </a:xfrm>
                    <a:custGeom>
                      <a:avLst/>
                      <a:gdLst>
                        <a:gd name="T0" fmla="*/ 0 w 38"/>
                        <a:gd name="T1" fmla="*/ 18 h 33"/>
                        <a:gd name="T2" fmla="*/ 0 w 38"/>
                        <a:gd name="T3" fmla="*/ 18 h 33"/>
                        <a:gd name="T4" fmla="*/ 7 w 38"/>
                        <a:gd name="T5" fmla="*/ 10 h 33"/>
                        <a:gd name="T6" fmla="*/ 15 w 38"/>
                        <a:gd name="T7" fmla="*/ 0 h 33"/>
                        <a:gd name="T8" fmla="*/ 23 w 38"/>
                        <a:gd name="T9" fmla="*/ 0 h 33"/>
                        <a:gd name="T10" fmla="*/ 30 w 38"/>
                        <a:gd name="T11" fmla="*/ 0 h 33"/>
                        <a:gd name="T12" fmla="*/ 30 w 38"/>
                        <a:gd name="T13" fmla="*/ 0 h 33"/>
                        <a:gd name="T14" fmla="*/ 30 w 38"/>
                        <a:gd name="T15" fmla="*/ 10 h 33"/>
                        <a:gd name="T16" fmla="*/ 30 w 38"/>
                        <a:gd name="T17" fmla="*/ 18 h 33"/>
                        <a:gd name="T18" fmla="*/ 30 w 38"/>
                        <a:gd name="T19" fmla="*/ 18 h 33"/>
                        <a:gd name="T20" fmla="*/ 38 w 38"/>
                        <a:gd name="T21" fmla="*/ 25 h 33"/>
                        <a:gd name="T22" fmla="*/ 38 w 38"/>
                        <a:gd name="T23" fmla="*/ 25 h 33"/>
                        <a:gd name="T24" fmla="*/ 30 w 38"/>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3">
                          <a:moveTo>
                            <a:pt x="0" y="18"/>
                          </a:moveTo>
                          <a:lnTo>
                            <a:pt x="0" y="18"/>
                          </a:lnTo>
                          <a:lnTo>
                            <a:pt x="7" y="10"/>
                          </a:lnTo>
                          <a:lnTo>
                            <a:pt x="15" y="0"/>
                          </a:lnTo>
                          <a:lnTo>
                            <a:pt x="23" y="0"/>
                          </a:lnTo>
                          <a:lnTo>
                            <a:pt x="30" y="0"/>
                          </a:lnTo>
                          <a:lnTo>
                            <a:pt x="30" y="0"/>
                          </a:lnTo>
                          <a:lnTo>
                            <a:pt x="30" y="10"/>
                          </a:lnTo>
                          <a:lnTo>
                            <a:pt x="30" y="18"/>
                          </a:lnTo>
                          <a:lnTo>
                            <a:pt x="30" y="18"/>
                          </a:lnTo>
                          <a:lnTo>
                            <a:pt x="38" y="25"/>
                          </a:lnTo>
                          <a:lnTo>
                            <a:pt x="38" y="25"/>
                          </a:lnTo>
                          <a:lnTo>
                            <a:pt x="30"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 name="Freeform 83"/>
                    <p:cNvSpPr>
                      <a:spLocks/>
                    </p:cNvSpPr>
                    <p:nvPr/>
                  </p:nvSpPr>
                  <p:spPr bwMode="auto">
                    <a:xfrm>
                      <a:off x="3320" y="1632"/>
                      <a:ext cx="40" cy="33"/>
                    </a:xfrm>
                    <a:custGeom>
                      <a:avLst/>
                      <a:gdLst>
                        <a:gd name="T0" fmla="*/ 40 w 40"/>
                        <a:gd name="T1" fmla="*/ 25 h 33"/>
                        <a:gd name="T2" fmla="*/ 32 w 40"/>
                        <a:gd name="T3" fmla="*/ 33 h 33"/>
                        <a:gd name="T4" fmla="*/ 32 w 40"/>
                        <a:gd name="T5" fmla="*/ 33 h 33"/>
                        <a:gd name="T6" fmla="*/ 25 w 40"/>
                        <a:gd name="T7" fmla="*/ 33 h 33"/>
                        <a:gd name="T8" fmla="*/ 25 w 40"/>
                        <a:gd name="T9" fmla="*/ 33 h 33"/>
                        <a:gd name="T10" fmla="*/ 15 w 40"/>
                        <a:gd name="T11" fmla="*/ 33 h 33"/>
                        <a:gd name="T12" fmla="*/ 7 w 40"/>
                        <a:gd name="T13" fmla="*/ 33 h 33"/>
                        <a:gd name="T14" fmla="*/ 7 w 40"/>
                        <a:gd name="T15" fmla="*/ 33 h 33"/>
                        <a:gd name="T16" fmla="*/ 7 w 40"/>
                        <a:gd name="T17" fmla="*/ 25 h 33"/>
                        <a:gd name="T18" fmla="*/ 0 w 40"/>
                        <a:gd name="T19" fmla="*/ 15 h 33"/>
                        <a:gd name="T20" fmla="*/ 0 w 40"/>
                        <a:gd name="T21" fmla="*/ 15 h 33"/>
                        <a:gd name="T22" fmla="*/ 7 w 40"/>
                        <a:gd name="T23" fmla="*/ 0 h 33"/>
                        <a:gd name="T24" fmla="*/ 7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25"/>
                          </a:moveTo>
                          <a:lnTo>
                            <a:pt x="32" y="33"/>
                          </a:lnTo>
                          <a:lnTo>
                            <a:pt x="32" y="33"/>
                          </a:lnTo>
                          <a:lnTo>
                            <a:pt x="25" y="33"/>
                          </a:lnTo>
                          <a:lnTo>
                            <a:pt x="25" y="33"/>
                          </a:lnTo>
                          <a:lnTo>
                            <a:pt x="15" y="33"/>
                          </a:lnTo>
                          <a:lnTo>
                            <a:pt x="7" y="33"/>
                          </a:lnTo>
                          <a:lnTo>
                            <a:pt x="7" y="33"/>
                          </a:lnTo>
                          <a:lnTo>
                            <a:pt x="7" y="25"/>
                          </a:lnTo>
                          <a:lnTo>
                            <a:pt x="0" y="15"/>
                          </a:lnTo>
                          <a:lnTo>
                            <a:pt x="0" y="15"/>
                          </a:lnTo>
                          <a:lnTo>
                            <a:pt x="7" y="0"/>
                          </a:lnTo>
                          <a:lnTo>
                            <a:pt x="7"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63" name="Group 84"/>
                  <p:cNvGrpSpPr>
                    <a:grpSpLocks/>
                  </p:cNvGrpSpPr>
                  <p:nvPr/>
                </p:nvGrpSpPr>
                <p:grpSpPr bwMode="auto">
                  <a:xfrm>
                    <a:off x="3360" y="1647"/>
                    <a:ext cx="63" cy="66"/>
                    <a:chOff x="3360" y="1647"/>
                    <a:chExt cx="63" cy="66"/>
                  </a:xfrm>
                </p:grpSpPr>
                <p:sp>
                  <p:nvSpPr>
                    <p:cNvPr id="166" name="Freeform 85"/>
                    <p:cNvSpPr>
                      <a:spLocks/>
                    </p:cNvSpPr>
                    <p:nvPr/>
                  </p:nvSpPr>
                  <p:spPr bwMode="auto">
                    <a:xfrm>
                      <a:off x="3360" y="1647"/>
                      <a:ext cx="33" cy="33"/>
                    </a:xfrm>
                    <a:custGeom>
                      <a:avLst/>
                      <a:gdLst>
                        <a:gd name="T0" fmla="*/ 0 w 33"/>
                        <a:gd name="T1" fmla="*/ 10 h 33"/>
                        <a:gd name="T2" fmla="*/ 0 w 33"/>
                        <a:gd name="T3" fmla="*/ 10 h 33"/>
                        <a:gd name="T4" fmla="*/ 8 w 33"/>
                        <a:gd name="T5" fmla="*/ 0 h 33"/>
                        <a:gd name="T6" fmla="*/ 8 w 33"/>
                        <a:gd name="T7" fmla="*/ 0 h 33"/>
                        <a:gd name="T8" fmla="*/ 8 w 33"/>
                        <a:gd name="T9" fmla="*/ 0 h 33"/>
                        <a:gd name="T10" fmla="*/ 15 w 33"/>
                        <a:gd name="T11" fmla="*/ 0 h 33"/>
                        <a:gd name="T12" fmla="*/ 23 w 33"/>
                        <a:gd name="T13" fmla="*/ 0 h 33"/>
                        <a:gd name="T14" fmla="*/ 33 w 33"/>
                        <a:gd name="T15" fmla="*/ 0 h 33"/>
                        <a:gd name="T16" fmla="*/ 33 w 33"/>
                        <a:gd name="T17" fmla="*/ 10 h 33"/>
                        <a:gd name="T18" fmla="*/ 33 w 33"/>
                        <a:gd name="T19" fmla="*/ 10 h 33"/>
                        <a:gd name="T20" fmla="*/ 33 w 33"/>
                        <a:gd name="T21" fmla="*/ 18 h 33"/>
                        <a:gd name="T22" fmla="*/ 33 w 33"/>
                        <a:gd name="T23" fmla="*/ 33 h 33"/>
                        <a:gd name="T24" fmla="*/ 33 w 33"/>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3">
                          <a:moveTo>
                            <a:pt x="0" y="10"/>
                          </a:moveTo>
                          <a:lnTo>
                            <a:pt x="0" y="10"/>
                          </a:lnTo>
                          <a:lnTo>
                            <a:pt x="8" y="0"/>
                          </a:lnTo>
                          <a:lnTo>
                            <a:pt x="8" y="0"/>
                          </a:lnTo>
                          <a:lnTo>
                            <a:pt x="8" y="0"/>
                          </a:lnTo>
                          <a:lnTo>
                            <a:pt x="15" y="0"/>
                          </a:lnTo>
                          <a:lnTo>
                            <a:pt x="23" y="0"/>
                          </a:lnTo>
                          <a:lnTo>
                            <a:pt x="33" y="0"/>
                          </a:lnTo>
                          <a:lnTo>
                            <a:pt x="33" y="10"/>
                          </a:lnTo>
                          <a:lnTo>
                            <a:pt x="33" y="10"/>
                          </a:lnTo>
                          <a:lnTo>
                            <a:pt x="33" y="18"/>
                          </a:lnTo>
                          <a:lnTo>
                            <a:pt x="33" y="33"/>
                          </a:lnTo>
                          <a:lnTo>
                            <a:pt x="33"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 name="Freeform 86"/>
                    <p:cNvSpPr>
                      <a:spLocks/>
                    </p:cNvSpPr>
                    <p:nvPr/>
                  </p:nvSpPr>
                  <p:spPr bwMode="auto">
                    <a:xfrm>
                      <a:off x="3383" y="1680"/>
                      <a:ext cx="40" cy="33"/>
                    </a:xfrm>
                    <a:custGeom>
                      <a:avLst/>
                      <a:gdLst>
                        <a:gd name="T0" fmla="*/ 40 w 40"/>
                        <a:gd name="T1" fmla="*/ 15 h 33"/>
                        <a:gd name="T2" fmla="*/ 33 w 40"/>
                        <a:gd name="T3" fmla="*/ 25 h 33"/>
                        <a:gd name="T4" fmla="*/ 33 w 40"/>
                        <a:gd name="T5" fmla="*/ 25 h 33"/>
                        <a:gd name="T6" fmla="*/ 25 w 40"/>
                        <a:gd name="T7" fmla="*/ 25 h 33"/>
                        <a:gd name="T8" fmla="*/ 17 w 40"/>
                        <a:gd name="T9" fmla="*/ 33 h 33"/>
                        <a:gd name="T10" fmla="*/ 17 w 40"/>
                        <a:gd name="T11" fmla="*/ 33 h 33"/>
                        <a:gd name="T12" fmla="*/ 10 w 40"/>
                        <a:gd name="T13" fmla="*/ 25 h 33"/>
                        <a:gd name="T14" fmla="*/ 10 w 40"/>
                        <a:gd name="T15" fmla="*/ 25 h 33"/>
                        <a:gd name="T16" fmla="*/ 0 w 40"/>
                        <a:gd name="T17" fmla="*/ 25 h 33"/>
                        <a:gd name="T18" fmla="*/ 0 w 40"/>
                        <a:gd name="T19" fmla="*/ 15 h 33"/>
                        <a:gd name="T20" fmla="*/ 0 w 40"/>
                        <a:gd name="T21" fmla="*/ 15 h 33"/>
                        <a:gd name="T22" fmla="*/ 10 w 40"/>
                        <a:gd name="T23" fmla="*/ 0 h 33"/>
                        <a:gd name="T24" fmla="*/ 10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15"/>
                          </a:moveTo>
                          <a:lnTo>
                            <a:pt x="33" y="25"/>
                          </a:lnTo>
                          <a:lnTo>
                            <a:pt x="33" y="25"/>
                          </a:lnTo>
                          <a:lnTo>
                            <a:pt x="25" y="25"/>
                          </a:lnTo>
                          <a:lnTo>
                            <a:pt x="17" y="33"/>
                          </a:lnTo>
                          <a:lnTo>
                            <a:pt x="17" y="33"/>
                          </a:lnTo>
                          <a:lnTo>
                            <a:pt x="10" y="25"/>
                          </a:lnTo>
                          <a:lnTo>
                            <a:pt x="10" y="25"/>
                          </a:lnTo>
                          <a:lnTo>
                            <a:pt x="0" y="25"/>
                          </a:lnTo>
                          <a:lnTo>
                            <a:pt x="0" y="15"/>
                          </a:lnTo>
                          <a:lnTo>
                            <a:pt x="0" y="15"/>
                          </a:lnTo>
                          <a:lnTo>
                            <a:pt x="10" y="0"/>
                          </a:lnTo>
                          <a:lnTo>
                            <a:pt x="10"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64" name="Freeform 87"/>
                  <p:cNvSpPr>
                    <a:spLocks/>
                  </p:cNvSpPr>
                  <p:nvPr/>
                </p:nvSpPr>
                <p:spPr bwMode="auto">
                  <a:xfrm>
                    <a:off x="3423" y="1688"/>
                    <a:ext cx="33" cy="32"/>
                  </a:xfrm>
                  <a:custGeom>
                    <a:avLst/>
                    <a:gdLst>
                      <a:gd name="T0" fmla="*/ 0 w 33"/>
                      <a:gd name="T1" fmla="*/ 7 h 32"/>
                      <a:gd name="T2" fmla="*/ 0 w 33"/>
                      <a:gd name="T3" fmla="*/ 7 h 32"/>
                      <a:gd name="T4" fmla="*/ 8 w 33"/>
                      <a:gd name="T5" fmla="*/ 0 h 32"/>
                      <a:gd name="T6" fmla="*/ 8 w 33"/>
                      <a:gd name="T7" fmla="*/ 0 h 32"/>
                      <a:gd name="T8" fmla="*/ 8 w 33"/>
                      <a:gd name="T9" fmla="*/ 0 h 32"/>
                      <a:gd name="T10" fmla="*/ 18 w 33"/>
                      <a:gd name="T11" fmla="*/ 0 h 32"/>
                      <a:gd name="T12" fmla="*/ 25 w 33"/>
                      <a:gd name="T13" fmla="*/ 0 h 32"/>
                      <a:gd name="T14" fmla="*/ 33 w 33"/>
                      <a:gd name="T15" fmla="*/ 0 h 32"/>
                      <a:gd name="T16" fmla="*/ 33 w 33"/>
                      <a:gd name="T17" fmla="*/ 7 h 32"/>
                      <a:gd name="T18" fmla="*/ 33 w 33"/>
                      <a:gd name="T19" fmla="*/ 7 h 32"/>
                      <a:gd name="T20" fmla="*/ 33 w 33"/>
                      <a:gd name="T21" fmla="*/ 17 h 32"/>
                      <a:gd name="T22" fmla="*/ 33 w 33"/>
                      <a:gd name="T23" fmla="*/ 25 h 32"/>
                      <a:gd name="T24" fmla="*/ 25 w 33"/>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2">
                        <a:moveTo>
                          <a:pt x="0" y="7"/>
                        </a:moveTo>
                        <a:lnTo>
                          <a:pt x="0" y="7"/>
                        </a:lnTo>
                        <a:lnTo>
                          <a:pt x="8" y="0"/>
                        </a:lnTo>
                        <a:lnTo>
                          <a:pt x="8" y="0"/>
                        </a:lnTo>
                        <a:lnTo>
                          <a:pt x="8" y="0"/>
                        </a:lnTo>
                        <a:lnTo>
                          <a:pt x="18" y="0"/>
                        </a:lnTo>
                        <a:lnTo>
                          <a:pt x="25" y="0"/>
                        </a:lnTo>
                        <a:lnTo>
                          <a:pt x="33" y="0"/>
                        </a:lnTo>
                        <a:lnTo>
                          <a:pt x="33" y="7"/>
                        </a:lnTo>
                        <a:lnTo>
                          <a:pt x="33" y="7"/>
                        </a:lnTo>
                        <a:lnTo>
                          <a:pt x="33" y="17"/>
                        </a:lnTo>
                        <a:lnTo>
                          <a:pt x="33" y="25"/>
                        </a:lnTo>
                        <a:lnTo>
                          <a:pt x="2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 name="Freeform 88"/>
                  <p:cNvSpPr>
                    <a:spLocks/>
                  </p:cNvSpPr>
                  <p:nvPr/>
                </p:nvSpPr>
                <p:spPr bwMode="auto">
                  <a:xfrm>
                    <a:off x="3448" y="1720"/>
                    <a:ext cx="31" cy="33"/>
                  </a:xfrm>
                  <a:custGeom>
                    <a:avLst/>
                    <a:gdLst>
                      <a:gd name="T0" fmla="*/ 31 w 31"/>
                      <a:gd name="T1" fmla="*/ 16 h 33"/>
                      <a:gd name="T2" fmla="*/ 31 w 31"/>
                      <a:gd name="T3" fmla="*/ 23 h 33"/>
                      <a:gd name="T4" fmla="*/ 31 w 31"/>
                      <a:gd name="T5" fmla="*/ 23 h 33"/>
                      <a:gd name="T6" fmla="*/ 23 w 31"/>
                      <a:gd name="T7" fmla="*/ 23 h 33"/>
                      <a:gd name="T8" fmla="*/ 16 w 31"/>
                      <a:gd name="T9" fmla="*/ 33 h 33"/>
                      <a:gd name="T10" fmla="*/ 16 w 31"/>
                      <a:gd name="T11" fmla="*/ 33 h 33"/>
                      <a:gd name="T12" fmla="*/ 8 w 31"/>
                      <a:gd name="T13" fmla="*/ 23 h 33"/>
                      <a:gd name="T14" fmla="*/ 8 w 31"/>
                      <a:gd name="T15" fmla="*/ 23 h 33"/>
                      <a:gd name="T16" fmla="*/ 0 w 31"/>
                      <a:gd name="T17" fmla="*/ 23 h 33"/>
                      <a:gd name="T18" fmla="*/ 0 w 31"/>
                      <a:gd name="T19" fmla="*/ 16 h 33"/>
                      <a:gd name="T20" fmla="*/ 0 w 31"/>
                      <a:gd name="T21" fmla="*/ 16 h 33"/>
                      <a:gd name="T22" fmla="*/ 8 w 31"/>
                      <a:gd name="T23" fmla="*/ 0 h 33"/>
                      <a:gd name="T24" fmla="*/ 8 w 31"/>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3">
                        <a:moveTo>
                          <a:pt x="31" y="16"/>
                        </a:moveTo>
                        <a:lnTo>
                          <a:pt x="31" y="23"/>
                        </a:lnTo>
                        <a:lnTo>
                          <a:pt x="31" y="23"/>
                        </a:lnTo>
                        <a:lnTo>
                          <a:pt x="23" y="23"/>
                        </a:lnTo>
                        <a:lnTo>
                          <a:pt x="16" y="33"/>
                        </a:lnTo>
                        <a:lnTo>
                          <a:pt x="16" y="33"/>
                        </a:lnTo>
                        <a:lnTo>
                          <a:pt x="8" y="23"/>
                        </a:lnTo>
                        <a:lnTo>
                          <a:pt x="8" y="23"/>
                        </a:lnTo>
                        <a:lnTo>
                          <a:pt x="0" y="23"/>
                        </a:lnTo>
                        <a:lnTo>
                          <a:pt x="0" y="16"/>
                        </a:lnTo>
                        <a:lnTo>
                          <a:pt x="0" y="16"/>
                        </a:lnTo>
                        <a:lnTo>
                          <a:pt x="8" y="0"/>
                        </a:lnTo>
                        <a:lnTo>
                          <a:pt x="8"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59" name="Group 89"/>
                <p:cNvGrpSpPr>
                  <a:grpSpLocks/>
                </p:cNvGrpSpPr>
                <p:nvPr/>
              </p:nvGrpSpPr>
              <p:grpSpPr bwMode="auto">
                <a:xfrm>
                  <a:off x="3471" y="1705"/>
                  <a:ext cx="73" cy="56"/>
                  <a:chOff x="3471" y="1705"/>
                  <a:chExt cx="73" cy="56"/>
                </a:xfrm>
              </p:grpSpPr>
              <p:sp>
                <p:nvSpPr>
                  <p:cNvPr id="160" name="Freeform 90"/>
                  <p:cNvSpPr>
                    <a:spLocks/>
                  </p:cNvSpPr>
                  <p:nvPr/>
                </p:nvSpPr>
                <p:spPr bwMode="auto">
                  <a:xfrm>
                    <a:off x="3471" y="1705"/>
                    <a:ext cx="73" cy="56"/>
                  </a:xfrm>
                  <a:custGeom>
                    <a:avLst/>
                    <a:gdLst>
                      <a:gd name="T0" fmla="*/ 73 w 73"/>
                      <a:gd name="T1" fmla="*/ 56 h 56"/>
                      <a:gd name="T2" fmla="*/ 0 w 73"/>
                      <a:gd name="T3" fmla="*/ 56 h 56"/>
                      <a:gd name="T4" fmla="*/ 18 w 73"/>
                      <a:gd name="T5" fmla="*/ 23 h 56"/>
                      <a:gd name="T6" fmla="*/ 41 w 73"/>
                      <a:gd name="T7" fmla="*/ 0 h 56"/>
                      <a:gd name="T8" fmla="*/ 73 w 73"/>
                      <a:gd name="T9" fmla="*/ 56 h 56"/>
                    </a:gdLst>
                    <a:ahLst/>
                    <a:cxnLst>
                      <a:cxn ang="0">
                        <a:pos x="T0" y="T1"/>
                      </a:cxn>
                      <a:cxn ang="0">
                        <a:pos x="T2" y="T3"/>
                      </a:cxn>
                      <a:cxn ang="0">
                        <a:pos x="T4" y="T5"/>
                      </a:cxn>
                      <a:cxn ang="0">
                        <a:pos x="T6" y="T7"/>
                      </a:cxn>
                      <a:cxn ang="0">
                        <a:pos x="T8" y="T9"/>
                      </a:cxn>
                    </a:cxnLst>
                    <a:rect l="0" t="0" r="r" b="b"/>
                    <a:pathLst>
                      <a:path w="73" h="56">
                        <a:moveTo>
                          <a:pt x="73" y="56"/>
                        </a:moveTo>
                        <a:lnTo>
                          <a:pt x="0" y="56"/>
                        </a:lnTo>
                        <a:lnTo>
                          <a:pt x="18" y="23"/>
                        </a:lnTo>
                        <a:lnTo>
                          <a:pt x="41" y="0"/>
                        </a:lnTo>
                        <a:lnTo>
                          <a:pt x="73" y="56"/>
                        </a:lnTo>
                        <a:close/>
                      </a:path>
                    </a:pathLst>
                  </a:custGeom>
                  <a:solidFill>
                    <a:srgbClr val="000000"/>
                  </a:solidFill>
                  <a:ln w="9525">
                    <a:solidFill>
                      <a:srgbClr val="1104FF"/>
                    </a:solidFill>
                    <a:round/>
                    <a:headEnd/>
                    <a:tailEnd/>
                  </a:ln>
                </p:spPr>
                <p:txBody>
                  <a:bodyPr/>
                  <a:lstStyle/>
                  <a:p>
                    <a:endParaRPr lang="en-US"/>
                  </a:p>
                </p:txBody>
              </p:sp>
              <p:sp>
                <p:nvSpPr>
                  <p:cNvPr id="161" name="Line 91"/>
                  <p:cNvSpPr>
                    <a:spLocks noChangeShapeType="1"/>
                  </p:cNvSpPr>
                  <p:nvPr/>
                </p:nvSpPr>
                <p:spPr bwMode="auto">
                  <a:xfrm flipH="1" flipV="1">
                    <a:off x="3489" y="1728"/>
                    <a:ext cx="23" cy="15"/>
                  </a:xfrm>
                  <a:prstGeom prst="line">
                    <a:avLst/>
                  </a:prstGeom>
                  <a:noFill/>
                  <a:ln w="12700">
                    <a:solidFill>
                      <a:srgbClr val="1104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grpSp>
        <p:nvGrpSpPr>
          <p:cNvPr id="123" name="Group 122"/>
          <p:cNvGrpSpPr/>
          <p:nvPr/>
        </p:nvGrpSpPr>
        <p:grpSpPr>
          <a:xfrm>
            <a:off x="183593" y="1164735"/>
            <a:ext cx="3438048" cy="5319284"/>
            <a:chOff x="183593" y="1164735"/>
            <a:chExt cx="3438048" cy="5319284"/>
          </a:xfrm>
        </p:grpSpPr>
        <p:grpSp>
          <p:nvGrpSpPr>
            <p:cNvPr id="7" name="Group 13"/>
            <p:cNvGrpSpPr>
              <a:grpSpLocks/>
            </p:cNvGrpSpPr>
            <p:nvPr/>
          </p:nvGrpSpPr>
          <p:grpSpPr bwMode="auto">
            <a:xfrm>
              <a:off x="183593" y="1164735"/>
              <a:ext cx="3438048" cy="5319284"/>
              <a:chOff x="3062" y="719"/>
              <a:chExt cx="880" cy="1538"/>
            </a:xfrm>
          </p:grpSpPr>
          <p:sp>
            <p:nvSpPr>
              <p:cNvPr id="35" name="Rectangle 14"/>
              <p:cNvSpPr>
                <a:spLocks noChangeArrowheads="1"/>
              </p:cNvSpPr>
              <p:nvPr/>
            </p:nvSpPr>
            <p:spPr bwMode="auto">
              <a:xfrm>
                <a:off x="3306" y="752"/>
                <a:ext cx="200" cy="1280"/>
              </a:xfrm>
              <a:prstGeom prst="rect">
                <a:avLst/>
              </a:prstGeom>
              <a:pattFill prst="wdDnDiag">
                <a:fgClr>
                  <a:schemeClr val="accent2"/>
                </a:fgClr>
                <a:bgClr>
                  <a:srgbClr val="FFFFFF"/>
                </a:bgClr>
              </a:pattFill>
              <a:ln w="12700">
                <a:solidFill>
                  <a:srgbClr val="000000"/>
                </a:solidFill>
                <a:miter lim="800000"/>
                <a:headEnd/>
                <a:tailEnd/>
              </a:ln>
              <a:extLst/>
            </p:spPr>
            <p:txBody>
              <a:bodyPr wrap="none" anchor="ctr"/>
              <a:lstStyle/>
              <a:p>
                <a:endParaRPr lang="en-US"/>
              </a:p>
            </p:txBody>
          </p:sp>
          <p:sp>
            <p:nvSpPr>
              <p:cNvPr id="36" name="Rectangle 15" descr="Light upward diagonal"/>
              <p:cNvSpPr>
                <a:spLocks noChangeArrowheads="1"/>
              </p:cNvSpPr>
              <p:nvPr/>
            </p:nvSpPr>
            <p:spPr bwMode="auto">
              <a:xfrm>
                <a:off x="3127" y="752"/>
                <a:ext cx="180" cy="1280"/>
              </a:xfrm>
              <a:prstGeom prst="rect">
                <a:avLst/>
              </a:prstGeom>
              <a:pattFill prst="divot">
                <a:fgClr>
                  <a:schemeClr val="accent6">
                    <a:lumMod val="75000"/>
                  </a:schemeClr>
                </a:fgClr>
                <a:bgClr>
                  <a:srgbClr val="FFFFFF"/>
                </a:bgClr>
              </a:pattFill>
              <a:ln w="12700">
                <a:solidFill>
                  <a:srgbClr val="000000"/>
                </a:solidFill>
                <a:miter lim="800000"/>
                <a:headEnd/>
                <a:tailEnd/>
              </a:ln>
            </p:spPr>
            <p:txBody>
              <a:bodyPr wrap="none" anchor="ctr"/>
              <a:lstStyle/>
              <a:p>
                <a:endParaRPr lang="en-US"/>
              </a:p>
            </p:txBody>
          </p:sp>
          <p:sp>
            <p:nvSpPr>
              <p:cNvPr id="37" name="Freeform 60"/>
              <p:cNvSpPr>
                <a:spLocks/>
              </p:cNvSpPr>
              <p:nvPr/>
            </p:nvSpPr>
            <p:spPr bwMode="auto">
              <a:xfrm>
                <a:off x="3100" y="1807"/>
                <a:ext cx="432" cy="260"/>
              </a:xfrm>
              <a:custGeom>
                <a:avLst/>
                <a:gdLst>
                  <a:gd name="T0" fmla="*/ 0 w 432"/>
                  <a:gd name="T1" fmla="*/ 0 h 260"/>
                  <a:gd name="T2" fmla="*/ 28 w 432"/>
                  <a:gd name="T3" fmla="*/ 2 h 260"/>
                  <a:gd name="T4" fmla="*/ 48 w 432"/>
                  <a:gd name="T5" fmla="*/ 62 h 260"/>
                  <a:gd name="T6" fmla="*/ 70 w 432"/>
                  <a:gd name="T7" fmla="*/ 104 h 260"/>
                  <a:gd name="T8" fmla="*/ 84 w 432"/>
                  <a:gd name="T9" fmla="*/ 130 h 260"/>
                  <a:gd name="T10" fmla="*/ 104 w 432"/>
                  <a:gd name="T11" fmla="*/ 156 h 260"/>
                  <a:gd name="T12" fmla="*/ 130 w 432"/>
                  <a:gd name="T13" fmla="*/ 176 h 260"/>
                  <a:gd name="T14" fmla="*/ 150 w 432"/>
                  <a:gd name="T15" fmla="*/ 188 h 260"/>
                  <a:gd name="T16" fmla="*/ 176 w 432"/>
                  <a:gd name="T17" fmla="*/ 204 h 260"/>
                  <a:gd name="T18" fmla="*/ 196 w 432"/>
                  <a:gd name="T19" fmla="*/ 214 h 260"/>
                  <a:gd name="T20" fmla="*/ 212 w 432"/>
                  <a:gd name="T21" fmla="*/ 218 h 260"/>
                  <a:gd name="T22" fmla="*/ 238 w 432"/>
                  <a:gd name="T23" fmla="*/ 218 h 260"/>
                  <a:gd name="T24" fmla="*/ 284 w 432"/>
                  <a:gd name="T25" fmla="*/ 206 h 260"/>
                  <a:gd name="T26" fmla="*/ 302 w 432"/>
                  <a:gd name="T27" fmla="*/ 190 h 260"/>
                  <a:gd name="T28" fmla="*/ 324 w 432"/>
                  <a:gd name="T29" fmla="*/ 170 h 260"/>
                  <a:gd name="T30" fmla="*/ 356 w 432"/>
                  <a:gd name="T31" fmla="*/ 126 h 260"/>
                  <a:gd name="T32" fmla="*/ 372 w 432"/>
                  <a:gd name="T33" fmla="*/ 102 h 260"/>
                  <a:gd name="T34" fmla="*/ 386 w 432"/>
                  <a:gd name="T35" fmla="*/ 80 h 260"/>
                  <a:gd name="T36" fmla="*/ 398 w 432"/>
                  <a:gd name="T37" fmla="*/ 44 h 260"/>
                  <a:gd name="T38" fmla="*/ 406 w 432"/>
                  <a:gd name="T39" fmla="*/ 28 h 260"/>
                  <a:gd name="T40" fmla="*/ 432 w 432"/>
                  <a:gd name="T41" fmla="*/ 26 h 260"/>
                  <a:gd name="T42" fmla="*/ 432 w 432"/>
                  <a:gd name="T43" fmla="*/ 260 h 260"/>
                  <a:gd name="T44" fmla="*/ 2 w 432"/>
                  <a:gd name="T45" fmla="*/ 260 h 260"/>
                  <a:gd name="T46" fmla="*/ 0 w 432"/>
                  <a:gd name="T47" fmla="*/ 0 h 2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2"/>
                  <a:gd name="T73" fmla="*/ 0 h 260"/>
                  <a:gd name="T74" fmla="*/ 432 w 432"/>
                  <a:gd name="T75" fmla="*/ 260 h 2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2" h="260">
                    <a:moveTo>
                      <a:pt x="0" y="0"/>
                    </a:moveTo>
                    <a:lnTo>
                      <a:pt x="28" y="2"/>
                    </a:lnTo>
                    <a:lnTo>
                      <a:pt x="48" y="62"/>
                    </a:lnTo>
                    <a:lnTo>
                      <a:pt x="70" y="104"/>
                    </a:lnTo>
                    <a:lnTo>
                      <a:pt x="84" y="130"/>
                    </a:lnTo>
                    <a:lnTo>
                      <a:pt x="104" y="156"/>
                    </a:lnTo>
                    <a:lnTo>
                      <a:pt x="130" y="176"/>
                    </a:lnTo>
                    <a:lnTo>
                      <a:pt x="150" y="188"/>
                    </a:lnTo>
                    <a:lnTo>
                      <a:pt x="176" y="204"/>
                    </a:lnTo>
                    <a:lnTo>
                      <a:pt x="196" y="214"/>
                    </a:lnTo>
                    <a:lnTo>
                      <a:pt x="212" y="218"/>
                    </a:lnTo>
                    <a:lnTo>
                      <a:pt x="238" y="218"/>
                    </a:lnTo>
                    <a:lnTo>
                      <a:pt x="284" y="206"/>
                    </a:lnTo>
                    <a:lnTo>
                      <a:pt x="302" y="190"/>
                    </a:lnTo>
                    <a:lnTo>
                      <a:pt x="324" y="170"/>
                    </a:lnTo>
                    <a:lnTo>
                      <a:pt x="356" y="126"/>
                    </a:lnTo>
                    <a:lnTo>
                      <a:pt x="372" y="102"/>
                    </a:lnTo>
                    <a:lnTo>
                      <a:pt x="386" y="80"/>
                    </a:lnTo>
                    <a:lnTo>
                      <a:pt x="398" y="44"/>
                    </a:lnTo>
                    <a:lnTo>
                      <a:pt x="406" y="28"/>
                    </a:lnTo>
                    <a:lnTo>
                      <a:pt x="432" y="26"/>
                    </a:lnTo>
                    <a:lnTo>
                      <a:pt x="432" y="260"/>
                    </a:lnTo>
                    <a:lnTo>
                      <a:pt x="2" y="260"/>
                    </a:lnTo>
                    <a:lnTo>
                      <a:pt x="0" y="0"/>
                    </a:lnTo>
                    <a:close/>
                  </a:path>
                </a:pathLst>
              </a:custGeom>
              <a:solidFill>
                <a:srgbClr val="D2D2F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8" name="Freeform 61"/>
              <p:cNvSpPr>
                <a:spLocks/>
              </p:cNvSpPr>
              <p:nvPr/>
            </p:nvSpPr>
            <p:spPr bwMode="auto">
              <a:xfrm flipV="1">
                <a:off x="3102" y="719"/>
                <a:ext cx="432" cy="260"/>
              </a:xfrm>
              <a:custGeom>
                <a:avLst/>
                <a:gdLst>
                  <a:gd name="T0" fmla="*/ 0 w 432"/>
                  <a:gd name="T1" fmla="*/ 0 h 260"/>
                  <a:gd name="T2" fmla="*/ 28 w 432"/>
                  <a:gd name="T3" fmla="*/ 2 h 260"/>
                  <a:gd name="T4" fmla="*/ 48 w 432"/>
                  <a:gd name="T5" fmla="*/ 62 h 260"/>
                  <a:gd name="T6" fmla="*/ 70 w 432"/>
                  <a:gd name="T7" fmla="*/ 104 h 260"/>
                  <a:gd name="T8" fmla="*/ 84 w 432"/>
                  <a:gd name="T9" fmla="*/ 130 h 260"/>
                  <a:gd name="T10" fmla="*/ 104 w 432"/>
                  <a:gd name="T11" fmla="*/ 156 h 260"/>
                  <a:gd name="T12" fmla="*/ 130 w 432"/>
                  <a:gd name="T13" fmla="*/ 176 h 260"/>
                  <a:gd name="T14" fmla="*/ 150 w 432"/>
                  <a:gd name="T15" fmla="*/ 188 h 260"/>
                  <a:gd name="T16" fmla="*/ 176 w 432"/>
                  <a:gd name="T17" fmla="*/ 204 h 260"/>
                  <a:gd name="T18" fmla="*/ 196 w 432"/>
                  <a:gd name="T19" fmla="*/ 214 h 260"/>
                  <a:gd name="T20" fmla="*/ 212 w 432"/>
                  <a:gd name="T21" fmla="*/ 218 h 260"/>
                  <a:gd name="T22" fmla="*/ 238 w 432"/>
                  <a:gd name="T23" fmla="*/ 218 h 260"/>
                  <a:gd name="T24" fmla="*/ 284 w 432"/>
                  <a:gd name="T25" fmla="*/ 206 h 260"/>
                  <a:gd name="T26" fmla="*/ 302 w 432"/>
                  <a:gd name="T27" fmla="*/ 190 h 260"/>
                  <a:gd name="T28" fmla="*/ 324 w 432"/>
                  <a:gd name="T29" fmla="*/ 170 h 260"/>
                  <a:gd name="T30" fmla="*/ 356 w 432"/>
                  <a:gd name="T31" fmla="*/ 126 h 260"/>
                  <a:gd name="T32" fmla="*/ 372 w 432"/>
                  <a:gd name="T33" fmla="*/ 102 h 260"/>
                  <a:gd name="T34" fmla="*/ 386 w 432"/>
                  <a:gd name="T35" fmla="*/ 80 h 260"/>
                  <a:gd name="T36" fmla="*/ 398 w 432"/>
                  <a:gd name="T37" fmla="*/ 44 h 260"/>
                  <a:gd name="T38" fmla="*/ 406 w 432"/>
                  <a:gd name="T39" fmla="*/ 28 h 260"/>
                  <a:gd name="T40" fmla="*/ 432 w 432"/>
                  <a:gd name="T41" fmla="*/ 26 h 260"/>
                  <a:gd name="T42" fmla="*/ 432 w 432"/>
                  <a:gd name="T43" fmla="*/ 260 h 260"/>
                  <a:gd name="T44" fmla="*/ 2 w 432"/>
                  <a:gd name="T45" fmla="*/ 260 h 260"/>
                  <a:gd name="T46" fmla="*/ 0 w 432"/>
                  <a:gd name="T47" fmla="*/ 0 h 2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2"/>
                  <a:gd name="T73" fmla="*/ 0 h 260"/>
                  <a:gd name="T74" fmla="*/ 432 w 432"/>
                  <a:gd name="T75" fmla="*/ 260 h 2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2" h="260">
                    <a:moveTo>
                      <a:pt x="0" y="0"/>
                    </a:moveTo>
                    <a:lnTo>
                      <a:pt x="28" y="2"/>
                    </a:lnTo>
                    <a:lnTo>
                      <a:pt x="48" y="62"/>
                    </a:lnTo>
                    <a:lnTo>
                      <a:pt x="70" y="104"/>
                    </a:lnTo>
                    <a:lnTo>
                      <a:pt x="84" y="130"/>
                    </a:lnTo>
                    <a:lnTo>
                      <a:pt x="104" y="156"/>
                    </a:lnTo>
                    <a:lnTo>
                      <a:pt x="130" y="176"/>
                    </a:lnTo>
                    <a:lnTo>
                      <a:pt x="150" y="188"/>
                    </a:lnTo>
                    <a:lnTo>
                      <a:pt x="176" y="204"/>
                    </a:lnTo>
                    <a:lnTo>
                      <a:pt x="196" y="214"/>
                    </a:lnTo>
                    <a:lnTo>
                      <a:pt x="212" y="218"/>
                    </a:lnTo>
                    <a:lnTo>
                      <a:pt x="238" y="218"/>
                    </a:lnTo>
                    <a:lnTo>
                      <a:pt x="284" y="206"/>
                    </a:lnTo>
                    <a:lnTo>
                      <a:pt x="302" y="190"/>
                    </a:lnTo>
                    <a:lnTo>
                      <a:pt x="324" y="170"/>
                    </a:lnTo>
                    <a:lnTo>
                      <a:pt x="356" y="126"/>
                    </a:lnTo>
                    <a:lnTo>
                      <a:pt x="372" y="102"/>
                    </a:lnTo>
                    <a:lnTo>
                      <a:pt x="386" y="80"/>
                    </a:lnTo>
                    <a:lnTo>
                      <a:pt x="398" y="44"/>
                    </a:lnTo>
                    <a:lnTo>
                      <a:pt x="406" y="28"/>
                    </a:lnTo>
                    <a:lnTo>
                      <a:pt x="432" y="26"/>
                    </a:lnTo>
                    <a:lnTo>
                      <a:pt x="432" y="260"/>
                    </a:lnTo>
                    <a:lnTo>
                      <a:pt x="2" y="260"/>
                    </a:lnTo>
                    <a:lnTo>
                      <a:pt x="0" y="0"/>
                    </a:lnTo>
                    <a:close/>
                  </a:path>
                </a:pathLst>
              </a:custGeom>
              <a:solidFill>
                <a:srgbClr val="D2D2F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9" name="Oval 72"/>
              <p:cNvSpPr>
                <a:spLocks noChangeArrowheads="1"/>
              </p:cNvSpPr>
              <p:nvPr/>
            </p:nvSpPr>
            <p:spPr bwMode="auto">
              <a:xfrm>
                <a:off x="3870" y="2097"/>
                <a:ext cx="72" cy="16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40" name="Group 75"/>
              <p:cNvGrpSpPr>
                <a:grpSpLocks/>
              </p:cNvGrpSpPr>
              <p:nvPr/>
            </p:nvGrpSpPr>
            <p:grpSpPr bwMode="auto">
              <a:xfrm>
                <a:off x="3062" y="752"/>
                <a:ext cx="844" cy="1505"/>
                <a:chOff x="2944" y="967"/>
                <a:chExt cx="844" cy="1505"/>
              </a:xfrm>
            </p:grpSpPr>
            <p:sp>
              <p:nvSpPr>
                <p:cNvPr id="41" name="Oval 76"/>
                <p:cNvSpPr>
                  <a:spLocks noChangeArrowheads="1"/>
                </p:cNvSpPr>
                <p:nvPr/>
              </p:nvSpPr>
              <p:spPr bwMode="auto">
                <a:xfrm>
                  <a:off x="2944" y="967"/>
                  <a:ext cx="520" cy="126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2" name="Line 77"/>
                <p:cNvSpPr>
                  <a:spLocks noChangeShapeType="1"/>
                </p:cNvSpPr>
                <p:nvPr/>
              </p:nvSpPr>
              <p:spPr bwMode="auto">
                <a:xfrm>
                  <a:off x="3378" y="1118"/>
                  <a:ext cx="410" cy="11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 name="Line 78"/>
                <p:cNvSpPr>
                  <a:spLocks noChangeShapeType="1"/>
                </p:cNvSpPr>
                <p:nvPr/>
              </p:nvSpPr>
              <p:spPr bwMode="auto">
                <a:xfrm>
                  <a:off x="3200" y="2238"/>
                  <a:ext cx="582" cy="2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8" name="Group 7"/>
            <p:cNvGrpSpPr/>
            <p:nvPr/>
          </p:nvGrpSpPr>
          <p:grpSpPr>
            <a:xfrm>
              <a:off x="1146638" y="1340094"/>
              <a:ext cx="165100" cy="4303722"/>
              <a:chOff x="2090738" y="987416"/>
              <a:chExt cx="165100" cy="4303722"/>
            </a:xfrm>
            <a:solidFill>
              <a:srgbClr val="FFFF00"/>
            </a:solidFill>
          </p:grpSpPr>
          <p:grpSp>
            <p:nvGrpSpPr>
              <p:cNvPr id="9" name="Group 8"/>
              <p:cNvGrpSpPr/>
              <p:nvPr/>
            </p:nvGrpSpPr>
            <p:grpSpPr>
              <a:xfrm>
                <a:off x="2090738" y="1485900"/>
                <a:ext cx="165100" cy="3805238"/>
                <a:chOff x="2001838" y="1714500"/>
                <a:chExt cx="165100" cy="3805238"/>
              </a:xfrm>
              <a:grpFill/>
            </p:grpSpPr>
            <p:sp>
              <p:nvSpPr>
                <p:cNvPr id="13" name="Oval 28"/>
                <p:cNvSpPr>
                  <a:spLocks noChangeArrowheads="1"/>
                </p:cNvSpPr>
                <p:nvPr/>
              </p:nvSpPr>
              <p:spPr bwMode="auto">
                <a:xfrm>
                  <a:off x="2001838" y="4648200"/>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latin typeface="Times New Roman" charset="0"/>
                      <a:cs typeface="DejaVu Sans Condensed" charset="0"/>
                    </a:rPr>
                    <a:t>-</a:t>
                  </a:r>
                </a:p>
              </p:txBody>
            </p:sp>
            <p:grpSp>
              <p:nvGrpSpPr>
                <p:cNvPr id="14" name="Group 13"/>
                <p:cNvGrpSpPr/>
                <p:nvPr/>
              </p:nvGrpSpPr>
              <p:grpSpPr>
                <a:xfrm>
                  <a:off x="2001838" y="1714500"/>
                  <a:ext cx="165100" cy="3805238"/>
                  <a:chOff x="2001838" y="1714500"/>
                  <a:chExt cx="165100" cy="3805238"/>
                </a:xfrm>
                <a:grpFill/>
              </p:grpSpPr>
              <p:sp>
                <p:nvSpPr>
                  <p:cNvPr id="15" name="Oval 22"/>
                  <p:cNvSpPr>
                    <a:spLocks noChangeArrowheads="1"/>
                  </p:cNvSpPr>
                  <p:nvPr/>
                </p:nvSpPr>
                <p:spPr bwMode="auto">
                  <a:xfrm>
                    <a:off x="2001838" y="3552825"/>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latin typeface="Times New Roman" charset="0"/>
                        <a:cs typeface="DejaVu Sans Condensed" charset="0"/>
                      </a:rPr>
                      <a:t>-</a:t>
                    </a:r>
                  </a:p>
                </p:txBody>
              </p:sp>
              <p:sp>
                <p:nvSpPr>
                  <p:cNvPr id="16" name="Oval 23"/>
                  <p:cNvSpPr>
                    <a:spLocks noChangeArrowheads="1"/>
                  </p:cNvSpPr>
                  <p:nvPr/>
                </p:nvSpPr>
                <p:spPr bwMode="auto">
                  <a:xfrm>
                    <a:off x="2001838" y="3733800"/>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7" name="Oval 24"/>
                  <p:cNvSpPr>
                    <a:spLocks noChangeArrowheads="1"/>
                  </p:cNvSpPr>
                  <p:nvPr/>
                </p:nvSpPr>
                <p:spPr bwMode="auto">
                  <a:xfrm>
                    <a:off x="2001838" y="3916363"/>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8" name="Oval 25"/>
                  <p:cNvSpPr>
                    <a:spLocks noChangeArrowheads="1"/>
                  </p:cNvSpPr>
                  <p:nvPr/>
                </p:nvSpPr>
                <p:spPr bwMode="auto">
                  <a:xfrm>
                    <a:off x="2001838" y="4098925"/>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latin typeface="Times New Roman" charset="0"/>
                        <a:cs typeface="DejaVu Sans Condensed" charset="0"/>
                      </a:rPr>
                      <a:t>-</a:t>
                    </a:r>
                  </a:p>
                </p:txBody>
              </p:sp>
              <p:sp>
                <p:nvSpPr>
                  <p:cNvPr id="19" name="Oval 26"/>
                  <p:cNvSpPr>
                    <a:spLocks noChangeArrowheads="1"/>
                  </p:cNvSpPr>
                  <p:nvPr/>
                </p:nvSpPr>
                <p:spPr bwMode="auto">
                  <a:xfrm>
                    <a:off x="2001838" y="4281488"/>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0" name="Oval 27"/>
                  <p:cNvSpPr>
                    <a:spLocks noChangeArrowheads="1"/>
                  </p:cNvSpPr>
                  <p:nvPr/>
                </p:nvSpPr>
                <p:spPr bwMode="auto">
                  <a:xfrm>
                    <a:off x="2001838" y="4467225"/>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1" name="Oval 29"/>
                  <p:cNvSpPr>
                    <a:spLocks noChangeArrowheads="1"/>
                  </p:cNvSpPr>
                  <p:nvPr/>
                </p:nvSpPr>
                <p:spPr bwMode="auto">
                  <a:xfrm>
                    <a:off x="2001838" y="4830763"/>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latin typeface="Times New Roman" charset="0"/>
                        <a:cs typeface="DejaVu Sans Condensed" charset="0"/>
                      </a:rPr>
                      <a:t>-</a:t>
                    </a:r>
                  </a:p>
                </p:txBody>
              </p:sp>
              <p:sp>
                <p:nvSpPr>
                  <p:cNvPr id="22" name="Oval 30"/>
                  <p:cNvSpPr>
                    <a:spLocks noChangeArrowheads="1"/>
                  </p:cNvSpPr>
                  <p:nvPr/>
                </p:nvSpPr>
                <p:spPr bwMode="auto">
                  <a:xfrm>
                    <a:off x="2001838" y="5013325"/>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3" name="Oval 31"/>
                  <p:cNvSpPr>
                    <a:spLocks noChangeArrowheads="1"/>
                  </p:cNvSpPr>
                  <p:nvPr/>
                </p:nvSpPr>
                <p:spPr bwMode="auto">
                  <a:xfrm>
                    <a:off x="2001838" y="5195888"/>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4" name="Oval 32"/>
                  <p:cNvSpPr>
                    <a:spLocks noChangeArrowheads="1"/>
                  </p:cNvSpPr>
                  <p:nvPr/>
                </p:nvSpPr>
                <p:spPr bwMode="auto">
                  <a:xfrm>
                    <a:off x="2001838" y="5381625"/>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latin typeface="Times New Roman" charset="0"/>
                        <a:cs typeface="DejaVu Sans Condensed" charset="0"/>
                      </a:rPr>
                      <a:t>-</a:t>
                    </a:r>
                  </a:p>
                </p:txBody>
              </p:sp>
              <p:sp>
                <p:nvSpPr>
                  <p:cNvPr id="25" name="Oval 23"/>
                  <p:cNvSpPr>
                    <a:spLocks noChangeArrowheads="1"/>
                  </p:cNvSpPr>
                  <p:nvPr/>
                </p:nvSpPr>
                <p:spPr bwMode="auto">
                  <a:xfrm>
                    <a:off x="2014538" y="1714500"/>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latin typeface="Times New Roman" charset="0"/>
                        <a:cs typeface="DejaVu Sans Condensed" charset="0"/>
                      </a:rPr>
                      <a:t>-</a:t>
                    </a:r>
                  </a:p>
                </p:txBody>
              </p:sp>
              <p:sp>
                <p:nvSpPr>
                  <p:cNvPr id="26" name="Oval 24"/>
                  <p:cNvSpPr>
                    <a:spLocks noChangeArrowheads="1"/>
                  </p:cNvSpPr>
                  <p:nvPr/>
                </p:nvSpPr>
                <p:spPr bwMode="auto">
                  <a:xfrm>
                    <a:off x="2014538" y="1897063"/>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latin typeface="Times New Roman" charset="0"/>
                        <a:cs typeface="DejaVu Sans Condensed" charset="0"/>
                      </a:rPr>
                      <a:t>-</a:t>
                    </a:r>
                  </a:p>
                </p:txBody>
              </p:sp>
              <p:sp>
                <p:nvSpPr>
                  <p:cNvPr id="27" name="Oval 25"/>
                  <p:cNvSpPr>
                    <a:spLocks noChangeArrowheads="1"/>
                  </p:cNvSpPr>
                  <p:nvPr/>
                </p:nvSpPr>
                <p:spPr bwMode="auto">
                  <a:xfrm>
                    <a:off x="2014538" y="2079625"/>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8" name="Oval 26"/>
                  <p:cNvSpPr>
                    <a:spLocks noChangeArrowheads="1"/>
                  </p:cNvSpPr>
                  <p:nvPr/>
                </p:nvSpPr>
                <p:spPr bwMode="auto">
                  <a:xfrm>
                    <a:off x="2014538" y="2262188"/>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latin typeface="Times New Roman" charset="0"/>
                        <a:cs typeface="DejaVu Sans Condensed" charset="0"/>
                      </a:rPr>
                      <a:t>-</a:t>
                    </a:r>
                  </a:p>
                </p:txBody>
              </p:sp>
              <p:sp>
                <p:nvSpPr>
                  <p:cNvPr id="29" name="Oval 27"/>
                  <p:cNvSpPr>
                    <a:spLocks noChangeArrowheads="1"/>
                  </p:cNvSpPr>
                  <p:nvPr/>
                </p:nvSpPr>
                <p:spPr bwMode="auto">
                  <a:xfrm>
                    <a:off x="2014538" y="2447925"/>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30" name="Oval 28"/>
                  <p:cNvSpPr>
                    <a:spLocks noChangeArrowheads="1"/>
                  </p:cNvSpPr>
                  <p:nvPr/>
                </p:nvSpPr>
                <p:spPr bwMode="auto">
                  <a:xfrm>
                    <a:off x="2014538" y="2628900"/>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31" name="Oval 29"/>
                  <p:cNvSpPr>
                    <a:spLocks noChangeArrowheads="1"/>
                  </p:cNvSpPr>
                  <p:nvPr/>
                </p:nvSpPr>
                <p:spPr bwMode="auto">
                  <a:xfrm>
                    <a:off x="2014538" y="2811463"/>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32" name="Oval 30"/>
                  <p:cNvSpPr>
                    <a:spLocks noChangeArrowheads="1"/>
                  </p:cNvSpPr>
                  <p:nvPr/>
                </p:nvSpPr>
                <p:spPr bwMode="auto">
                  <a:xfrm>
                    <a:off x="2014538" y="2994025"/>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33" name="Oval 31"/>
                  <p:cNvSpPr>
                    <a:spLocks noChangeArrowheads="1"/>
                  </p:cNvSpPr>
                  <p:nvPr/>
                </p:nvSpPr>
                <p:spPr bwMode="auto">
                  <a:xfrm>
                    <a:off x="2014538" y="3176588"/>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34" name="Oval 32"/>
                  <p:cNvSpPr>
                    <a:spLocks noChangeArrowheads="1"/>
                  </p:cNvSpPr>
                  <p:nvPr/>
                </p:nvSpPr>
                <p:spPr bwMode="auto">
                  <a:xfrm>
                    <a:off x="2014538" y="3362325"/>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grpSp>
          </p:grpSp>
          <p:sp>
            <p:nvSpPr>
              <p:cNvPr id="10" name="Oval 27"/>
              <p:cNvSpPr>
                <a:spLocks noChangeArrowheads="1"/>
              </p:cNvSpPr>
              <p:nvPr/>
            </p:nvSpPr>
            <p:spPr bwMode="auto">
              <a:xfrm>
                <a:off x="2100738" y="1317616"/>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1" name="Oval 27"/>
              <p:cNvSpPr>
                <a:spLocks noChangeArrowheads="1"/>
              </p:cNvSpPr>
              <p:nvPr/>
            </p:nvSpPr>
            <p:spPr bwMode="auto">
              <a:xfrm>
                <a:off x="2098138" y="1150016"/>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2" name="Oval 27"/>
              <p:cNvSpPr>
                <a:spLocks noChangeArrowheads="1"/>
              </p:cNvSpPr>
              <p:nvPr/>
            </p:nvSpPr>
            <p:spPr bwMode="auto">
              <a:xfrm>
                <a:off x="2095538" y="987416"/>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grpSp>
      </p:grpSp>
    </p:spTree>
    <p:extLst>
      <p:ext uri="{BB962C8B-B14F-4D97-AF65-F5344CB8AC3E}">
        <p14:creationId xmlns:p14="http://schemas.microsoft.com/office/powerpoint/2010/main" val="3121008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randombar(horizontal)">
                                      <p:cBhvr>
                                        <p:cTn id="7"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imes" pitchFamily="-97" charset="0"/>
            </a:endParaRPr>
          </a:p>
        </p:txBody>
      </p:sp>
      <p:grpSp>
        <p:nvGrpSpPr>
          <p:cNvPr id="212" name="Group 211"/>
          <p:cNvGrpSpPr>
            <a:grpSpLocks/>
          </p:cNvGrpSpPr>
          <p:nvPr/>
        </p:nvGrpSpPr>
        <p:grpSpPr>
          <a:xfrm>
            <a:off x="2975973" y="3706916"/>
            <a:ext cx="5341543" cy="2724912"/>
            <a:chOff x="1295400" y="2819400"/>
            <a:chExt cx="6994525" cy="3200400"/>
          </a:xfrm>
        </p:grpSpPr>
        <p:sp>
          <p:nvSpPr>
            <p:cNvPr id="213" name="Freeform 212"/>
            <p:cNvSpPr>
              <a:spLocks noChangeArrowheads="1"/>
            </p:cNvSpPr>
            <p:nvPr/>
          </p:nvSpPr>
          <p:spPr bwMode="auto">
            <a:xfrm>
              <a:off x="2133600" y="4419600"/>
              <a:ext cx="5946775" cy="1550988"/>
            </a:xfrm>
            <a:custGeom>
              <a:avLst/>
              <a:gdLst>
                <a:gd name="T0" fmla="*/ 0 w 16519"/>
                <a:gd name="T1" fmla="*/ 0 h 4309"/>
                <a:gd name="T2" fmla="*/ 2543 w 16519"/>
                <a:gd name="T3" fmla="*/ 418 h 4309"/>
                <a:gd name="T4" fmla="*/ 7623 w 16519"/>
                <a:gd name="T5" fmla="*/ 418 h 4309"/>
                <a:gd name="T6" fmla="*/ 13978 w 16519"/>
                <a:gd name="T7" fmla="*/ 4308 h 4309"/>
                <a:gd name="T8" fmla="*/ 16518 w 16519"/>
                <a:gd name="T9" fmla="*/ 3038 h 4309"/>
              </a:gdLst>
              <a:ahLst/>
              <a:cxnLst>
                <a:cxn ang="0">
                  <a:pos x="T0" y="T1"/>
                </a:cxn>
                <a:cxn ang="0">
                  <a:pos x="T2" y="T3"/>
                </a:cxn>
                <a:cxn ang="0">
                  <a:pos x="T4" y="T5"/>
                </a:cxn>
                <a:cxn ang="0">
                  <a:pos x="T6" y="T7"/>
                </a:cxn>
                <a:cxn ang="0">
                  <a:pos x="T8" y="T9"/>
                </a:cxn>
              </a:cxnLst>
              <a:rect l="0" t="0" r="r" b="b"/>
              <a:pathLst>
                <a:path w="16519" h="4309">
                  <a:moveTo>
                    <a:pt x="0" y="0"/>
                  </a:moveTo>
                  <a:cubicBezTo>
                    <a:pt x="635" y="635"/>
                    <a:pt x="1908" y="418"/>
                    <a:pt x="2543" y="418"/>
                  </a:cubicBezTo>
                  <a:cubicBezTo>
                    <a:pt x="2543" y="418"/>
                    <a:pt x="6988" y="418"/>
                    <a:pt x="7623" y="418"/>
                  </a:cubicBezTo>
                  <a:cubicBezTo>
                    <a:pt x="8892" y="418"/>
                    <a:pt x="12708" y="4308"/>
                    <a:pt x="13978" y="4308"/>
                  </a:cubicBezTo>
                  <a:cubicBezTo>
                    <a:pt x="15397" y="4308"/>
                    <a:pt x="16251" y="3545"/>
                    <a:pt x="16518" y="3038"/>
                  </a:cubicBezTo>
                </a:path>
              </a:pathLst>
            </a:cu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14" name="Line 5"/>
            <p:cNvSpPr>
              <a:spLocks noChangeShapeType="1"/>
            </p:cNvSpPr>
            <p:nvPr/>
          </p:nvSpPr>
          <p:spPr bwMode="auto">
            <a:xfrm flipH="1">
              <a:off x="2125663" y="4491038"/>
              <a:ext cx="5959475" cy="1588"/>
            </a:xfrm>
            <a:prstGeom prst="line">
              <a:avLst/>
            </a:prstGeom>
            <a:noFill/>
            <a:ln w="936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15" name="Oval 214"/>
            <p:cNvSpPr>
              <a:spLocks noChangeArrowheads="1"/>
            </p:cNvSpPr>
            <p:nvPr/>
          </p:nvSpPr>
          <p:spPr bwMode="auto">
            <a:xfrm>
              <a:off x="1949450" y="3221038"/>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16" name="Rectangle 215"/>
            <p:cNvSpPr>
              <a:spLocks noChangeArrowheads="1"/>
            </p:cNvSpPr>
            <p:nvPr/>
          </p:nvSpPr>
          <p:spPr bwMode="auto">
            <a:xfrm>
              <a:off x="1905000" y="2819400"/>
              <a:ext cx="228600" cy="3200400"/>
            </a:xfrm>
            <a:prstGeom prst="rect">
              <a:avLst/>
            </a:prstGeom>
            <a:solidFill>
              <a:schemeClr val="accent1">
                <a:lumMod val="20000"/>
                <a:lumOff val="80000"/>
              </a:schemeClr>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17" name="Oval 216"/>
            <p:cNvSpPr>
              <a:spLocks noChangeArrowheads="1"/>
            </p:cNvSpPr>
            <p:nvPr/>
          </p:nvSpPr>
          <p:spPr bwMode="auto">
            <a:xfrm>
              <a:off x="1949450" y="3403600"/>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18" name="Oval 217"/>
            <p:cNvSpPr>
              <a:spLocks noChangeArrowheads="1"/>
            </p:cNvSpPr>
            <p:nvPr/>
          </p:nvSpPr>
          <p:spPr bwMode="auto">
            <a:xfrm>
              <a:off x="1949450" y="3586163"/>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19" name="Oval 218"/>
            <p:cNvSpPr>
              <a:spLocks noChangeArrowheads="1"/>
            </p:cNvSpPr>
            <p:nvPr/>
          </p:nvSpPr>
          <p:spPr bwMode="auto">
            <a:xfrm>
              <a:off x="1949450" y="3768725"/>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20" name="Oval 219"/>
            <p:cNvSpPr>
              <a:spLocks noChangeArrowheads="1"/>
            </p:cNvSpPr>
            <p:nvPr/>
          </p:nvSpPr>
          <p:spPr bwMode="auto">
            <a:xfrm>
              <a:off x="1949450" y="3951288"/>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latin typeface="Times New Roman" charset="0"/>
                  <a:cs typeface="DejaVu Sans Condensed" charset="0"/>
                </a:rPr>
                <a:t>+</a:t>
              </a:r>
            </a:p>
          </p:txBody>
        </p:sp>
        <p:sp>
          <p:nvSpPr>
            <p:cNvPr id="221" name="Oval 220"/>
            <p:cNvSpPr>
              <a:spLocks noChangeArrowheads="1"/>
            </p:cNvSpPr>
            <p:nvPr/>
          </p:nvSpPr>
          <p:spPr bwMode="auto">
            <a:xfrm>
              <a:off x="1949450" y="4135438"/>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22" name="Oval 221"/>
            <p:cNvSpPr>
              <a:spLocks noChangeArrowheads="1"/>
            </p:cNvSpPr>
            <p:nvPr/>
          </p:nvSpPr>
          <p:spPr bwMode="auto">
            <a:xfrm>
              <a:off x="1949450" y="4318000"/>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23" name="Oval 222"/>
            <p:cNvSpPr>
              <a:spLocks noChangeArrowheads="1"/>
            </p:cNvSpPr>
            <p:nvPr/>
          </p:nvSpPr>
          <p:spPr bwMode="auto">
            <a:xfrm>
              <a:off x="1949450" y="4500563"/>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24" name="Oval 223"/>
            <p:cNvSpPr>
              <a:spLocks noChangeArrowheads="1"/>
            </p:cNvSpPr>
            <p:nvPr/>
          </p:nvSpPr>
          <p:spPr bwMode="auto">
            <a:xfrm>
              <a:off x="1949450" y="4683125"/>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25" name="Oval 224"/>
            <p:cNvSpPr>
              <a:spLocks noChangeArrowheads="1"/>
            </p:cNvSpPr>
            <p:nvPr/>
          </p:nvSpPr>
          <p:spPr bwMode="auto">
            <a:xfrm>
              <a:off x="1949450" y="4865688"/>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26" name="Oval 225"/>
            <p:cNvSpPr>
              <a:spLocks noChangeArrowheads="1"/>
            </p:cNvSpPr>
            <p:nvPr/>
          </p:nvSpPr>
          <p:spPr bwMode="auto">
            <a:xfrm>
              <a:off x="1949450" y="5049838"/>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27" name="Rectangle 226"/>
            <p:cNvSpPr>
              <a:spLocks noChangeArrowheads="1"/>
            </p:cNvSpPr>
            <p:nvPr/>
          </p:nvSpPr>
          <p:spPr bwMode="auto">
            <a:xfrm>
              <a:off x="8061325" y="2857500"/>
              <a:ext cx="228600" cy="3162300"/>
            </a:xfrm>
            <a:prstGeom prst="rect">
              <a:avLst/>
            </a:prstGeom>
            <a:solidFill>
              <a:srgbClr val="262699"/>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28" name="Freeform 227"/>
            <p:cNvSpPr>
              <a:spLocks noChangeArrowheads="1"/>
            </p:cNvSpPr>
            <p:nvPr/>
          </p:nvSpPr>
          <p:spPr bwMode="auto">
            <a:xfrm>
              <a:off x="2133600" y="2874963"/>
              <a:ext cx="5946775" cy="1550988"/>
            </a:xfrm>
            <a:custGeom>
              <a:avLst/>
              <a:gdLst>
                <a:gd name="T0" fmla="*/ 0 w 16519"/>
                <a:gd name="T1" fmla="*/ 0 h 4309"/>
                <a:gd name="T2" fmla="*/ 2543 w 16519"/>
                <a:gd name="T3" fmla="*/ 418 h 4309"/>
                <a:gd name="T4" fmla="*/ 7623 w 16519"/>
                <a:gd name="T5" fmla="*/ 418 h 4309"/>
                <a:gd name="T6" fmla="*/ 13978 w 16519"/>
                <a:gd name="T7" fmla="*/ 4308 h 4309"/>
                <a:gd name="T8" fmla="*/ 16518 w 16519"/>
                <a:gd name="T9" fmla="*/ 3038 h 4309"/>
              </a:gdLst>
              <a:ahLst/>
              <a:cxnLst>
                <a:cxn ang="0">
                  <a:pos x="T0" y="T1"/>
                </a:cxn>
                <a:cxn ang="0">
                  <a:pos x="T2" y="T3"/>
                </a:cxn>
                <a:cxn ang="0">
                  <a:pos x="T4" y="T5"/>
                </a:cxn>
                <a:cxn ang="0">
                  <a:pos x="T6" y="T7"/>
                </a:cxn>
                <a:cxn ang="0">
                  <a:pos x="T8" y="T9"/>
                </a:cxn>
              </a:cxnLst>
              <a:rect l="0" t="0" r="r" b="b"/>
              <a:pathLst>
                <a:path w="16519" h="4309">
                  <a:moveTo>
                    <a:pt x="0" y="0"/>
                  </a:moveTo>
                  <a:cubicBezTo>
                    <a:pt x="635" y="635"/>
                    <a:pt x="1908" y="418"/>
                    <a:pt x="2543" y="418"/>
                  </a:cubicBezTo>
                  <a:cubicBezTo>
                    <a:pt x="2543" y="418"/>
                    <a:pt x="6988" y="418"/>
                    <a:pt x="7623" y="418"/>
                  </a:cubicBezTo>
                  <a:cubicBezTo>
                    <a:pt x="8892" y="418"/>
                    <a:pt x="12708" y="4308"/>
                    <a:pt x="13978" y="4308"/>
                  </a:cubicBezTo>
                  <a:cubicBezTo>
                    <a:pt x="15397" y="4308"/>
                    <a:pt x="16251" y="3545"/>
                    <a:pt x="16518" y="3038"/>
                  </a:cubicBezTo>
                </a:path>
              </a:pathLst>
            </a:cu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nvGrpSpPr>
            <p:cNvPr id="229" name="Group 228"/>
            <p:cNvGrpSpPr>
              <a:grpSpLocks/>
            </p:cNvGrpSpPr>
            <p:nvPr/>
          </p:nvGrpSpPr>
          <p:grpSpPr bwMode="auto">
            <a:xfrm>
              <a:off x="1295400" y="4267200"/>
              <a:ext cx="392113" cy="954088"/>
              <a:chOff x="960" y="2160"/>
              <a:chExt cx="247" cy="601"/>
            </a:xfrm>
          </p:grpSpPr>
          <p:grpSp>
            <p:nvGrpSpPr>
              <p:cNvPr id="230" name="Group 229"/>
              <p:cNvGrpSpPr>
                <a:grpSpLocks/>
              </p:cNvGrpSpPr>
              <p:nvPr/>
            </p:nvGrpSpPr>
            <p:grpSpPr bwMode="auto">
              <a:xfrm>
                <a:off x="960" y="2160"/>
                <a:ext cx="247" cy="169"/>
                <a:chOff x="3297" y="1599"/>
                <a:chExt cx="247" cy="169"/>
              </a:xfrm>
            </p:grpSpPr>
            <p:sp>
              <p:nvSpPr>
                <p:cNvPr id="276" name="Freeform 275"/>
                <p:cNvSpPr>
                  <a:spLocks/>
                </p:cNvSpPr>
                <p:nvPr/>
              </p:nvSpPr>
              <p:spPr bwMode="auto">
                <a:xfrm>
                  <a:off x="3479" y="1736"/>
                  <a:ext cx="65" cy="32"/>
                </a:xfrm>
                <a:custGeom>
                  <a:avLst/>
                  <a:gdLst>
                    <a:gd name="T0" fmla="*/ 0 w 65"/>
                    <a:gd name="T1" fmla="*/ 0 h 32"/>
                    <a:gd name="T2" fmla="*/ 33 w 65"/>
                    <a:gd name="T3" fmla="*/ 0 h 32"/>
                    <a:gd name="T4" fmla="*/ 65 w 65"/>
                    <a:gd name="T5" fmla="*/ 32 h 32"/>
                  </a:gdLst>
                  <a:ahLst/>
                  <a:cxnLst>
                    <a:cxn ang="0">
                      <a:pos x="T0" y="T1"/>
                    </a:cxn>
                    <a:cxn ang="0">
                      <a:pos x="T2" y="T3"/>
                    </a:cxn>
                    <a:cxn ang="0">
                      <a:pos x="T4" y="T5"/>
                    </a:cxn>
                  </a:cxnLst>
                  <a:rect l="0" t="0" r="r" b="b"/>
                  <a:pathLst>
                    <a:path w="65" h="32">
                      <a:moveTo>
                        <a:pt x="0" y="0"/>
                      </a:moveTo>
                      <a:lnTo>
                        <a:pt x="33" y="0"/>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77" name="Freeform 276"/>
                <p:cNvSpPr>
                  <a:spLocks/>
                </p:cNvSpPr>
                <p:nvPr/>
              </p:nvSpPr>
              <p:spPr bwMode="auto">
                <a:xfrm>
                  <a:off x="3479" y="1736"/>
                  <a:ext cx="65" cy="32"/>
                </a:xfrm>
                <a:custGeom>
                  <a:avLst/>
                  <a:gdLst>
                    <a:gd name="T0" fmla="*/ 0 w 65"/>
                    <a:gd name="T1" fmla="*/ 0 h 32"/>
                    <a:gd name="T2" fmla="*/ 10 w 65"/>
                    <a:gd name="T3" fmla="*/ 0 h 32"/>
                    <a:gd name="T4" fmla="*/ 25 w 65"/>
                    <a:gd name="T5" fmla="*/ 7 h 32"/>
                    <a:gd name="T6" fmla="*/ 40 w 65"/>
                    <a:gd name="T7" fmla="*/ 17 h 32"/>
                    <a:gd name="T8" fmla="*/ 58 w 65"/>
                    <a:gd name="T9" fmla="*/ 25 h 32"/>
                    <a:gd name="T10" fmla="*/ 65 w 65"/>
                    <a:gd name="T11" fmla="*/ 32 h 32"/>
                  </a:gdLst>
                  <a:ahLst/>
                  <a:cxnLst>
                    <a:cxn ang="0">
                      <a:pos x="T0" y="T1"/>
                    </a:cxn>
                    <a:cxn ang="0">
                      <a:pos x="T2" y="T3"/>
                    </a:cxn>
                    <a:cxn ang="0">
                      <a:pos x="T4" y="T5"/>
                    </a:cxn>
                    <a:cxn ang="0">
                      <a:pos x="T6" y="T7"/>
                    </a:cxn>
                    <a:cxn ang="0">
                      <a:pos x="T8" y="T9"/>
                    </a:cxn>
                    <a:cxn ang="0">
                      <a:pos x="T10" y="T11"/>
                    </a:cxn>
                  </a:cxnLst>
                  <a:rect l="0" t="0" r="r" b="b"/>
                  <a:pathLst>
                    <a:path w="65" h="32">
                      <a:moveTo>
                        <a:pt x="0" y="0"/>
                      </a:moveTo>
                      <a:lnTo>
                        <a:pt x="10" y="0"/>
                      </a:lnTo>
                      <a:lnTo>
                        <a:pt x="25" y="7"/>
                      </a:lnTo>
                      <a:lnTo>
                        <a:pt x="40" y="17"/>
                      </a:lnTo>
                      <a:lnTo>
                        <a:pt x="58" y="25"/>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nvGrpSpPr>
                <p:cNvPr id="278" name="Group 277"/>
                <p:cNvGrpSpPr>
                  <a:grpSpLocks/>
                </p:cNvGrpSpPr>
                <p:nvPr/>
              </p:nvGrpSpPr>
              <p:grpSpPr bwMode="auto">
                <a:xfrm>
                  <a:off x="3297" y="1599"/>
                  <a:ext cx="182" cy="154"/>
                  <a:chOff x="3297" y="1599"/>
                  <a:chExt cx="182" cy="154"/>
                </a:xfrm>
              </p:grpSpPr>
              <p:grpSp>
                <p:nvGrpSpPr>
                  <p:cNvPr id="282" name="Group 281"/>
                  <p:cNvGrpSpPr>
                    <a:grpSpLocks/>
                  </p:cNvGrpSpPr>
                  <p:nvPr/>
                </p:nvGrpSpPr>
                <p:grpSpPr bwMode="auto">
                  <a:xfrm>
                    <a:off x="3297" y="1599"/>
                    <a:ext cx="63" cy="66"/>
                    <a:chOff x="3297" y="1599"/>
                    <a:chExt cx="63" cy="66"/>
                  </a:xfrm>
                </p:grpSpPr>
                <p:sp>
                  <p:nvSpPr>
                    <p:cNvPr id="288" name="Freeform 287"/>
                    <p:cNvSpPr>
                      <a:spLocks/>
                    </p:cNvSpPr>
                    <p:nvPr/>
                  </p:nvSpPr>
                  <p:spPr bwMode="auto">
                    <a:xfrm>
                      <a:off x="3297" y="1599"/>
                      <a:ext cx="38" cy="33"/>
                    </a:xfrm>
                    <a:custGeom>
                      <a:avLst/>
                      <a:gdLst>
                        <a:gd name="T0" fmla="*/ 0 w 38"/>
                        <a:gd name="T1" fmla="*/ 18 h 33"/>
                        <a:gd name="T2" fmla="*/ 0 w 38"/>
                        <a:gd name="T3" fmla="*/ 18 h 33"/>
                        <a:gd name="T4" fmla="*/ 7 w 38"/>
                        <a:gd name="T5" fmla="*/ 10 h 33"/>
                        <a:gd name="T6" fmla="*/ 15 w 38"/>
                        <a:gd name="T7" fmla="*/ 0 h 33"/>
                        <a:gd name="T8" fmla="*/ 23 w 38"/>
                        <a:gd name="T9" fmla="*/ 0 h 33"/>
                        <a:gd name="T10" fmla="*/ 30 w 38"/>
                        <a:gd name="T11" fmla="*/ 0 h 33"/>
                        <a:gd name="T12" fmla="*/ 30 w 38"/>
                        <a:gd name="T13" fmla="*/ 0 h 33"/>
                        <a:gd name="T14" fmla="*/ 30 w 38"/>
                        <a:gd name="T15" fmla="*/ 10 h 33"/>
                        <a:gd name="T16" fmla="*/ 30 w 38"/>
                        <a:gd name="T17" fmla="*/ 18 h 33"/>
                        <a:gd name="T18" fmla="*/ 30 w 38"/>
                        <a:gd name="T19" fmla="*/ 18 h 33"/>
                        <a:gd name="T20" fmla="*/ 38 w 38"/>
                        <a:gd name="T21" fmla="*/ 25 h 33"/>
                        <a:gd name="T22" fmla="*/ 38 w 38"/>
                        <a:gd name="T23" fmla="*/ 25 h 33"/>
                        <a:gd name="T24" fmla="*/ 30 w 38"/>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3">
                          <a:moveTo>
                            <a:pt x="0" y="18"/>
                          </a:moveTo>
                          <a:lnTo>
                            <a:pt x="0" y="18"/>
                          </a:lnTo>
                          <a:lnTo>
                            <a:pt x="7" y="10"/>
                          </a:lnTo>
                          <a:lnTo>
                            <a:pt x="15" y="0"/>
                          </a:lnTo>
                          <a:lnTo>
                            <a:pt x="23" y="0"/>
                          </a:lnTo>
                          <a:lnTo>
                            <a:pt x="30" y="0"/>
                          </a:lnTo>
                          <a:lnTo>
                            <a:pt x="30" y="0"/>
                          </a:lnTo>
                          <a:lnTo>
                            <a:pt x="30" y="10"/>
                          </a:lnTo>
                          <a:lnTo>
                            <a:pt x="30" y="18"/>
                          </a:lnTo>
                          <a:lnTo>
                            <a:pt x="30" y="18"/>
                          </a:lnTo>
                          <a:lnTo>
                            <a:pt x="38" y="25"/>
                          </a:lnTo>
                          <a:lnTo>
                            <a:pt x="38" y="25"/>
                          </a:lnTo>
                          <a:lnTo>
                            <a:pt x="30"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89" name="Freeform 288"/>
                    <p:cNvSpPr>
                      <a:spLocks/>
                    </p:cNvSpPr>
                    <p:nvPr/>
                  </p:nvSpPr>
                  <p:spPr bwMode="auto">
                    <a:xfrm>
                      <a:off x="3320" y="1632"/>
                      <a:ext cx="40" cy="33"/>
                    </a:xfrm>
                    <a:custGeom>
                      <a:avLst/>
                      <a:gdLst>
                        <a:gd name="T0" fmla="*/ 40 w 40"/>
                        <a:gd name="T1" fmla="*/ 25 h 33"/>
                        <a:gd name="T2" fmla="*/ 32 w 40"/>
                        <a:gd name="T3" fmla="*/ 33 h 33"/>
                        <a:gd name="T4" fmla="*/ 32 w 40"/>
                        <a:gd name="T5" fmla="*/ 33 h 33"/>
                        <a:gd name="T6" fmla="*/ 25 w 40"/>
                        <a:gd name="T7" fmla="*/ 33 h 33"/>
                        <a:gd name="T8" fmla="*/ 25 w 40"/>
                        <a:gd name="T9" fmla="*/ 33 h 33"/>
                        <a:gd name="T10" fmla="*/ 15 w 40"/>
                        <a:gd name="T11" fmla="*/ 33 h 33"/>
                        <a:gd name="T12" fmla="*/ 7 w 40"/>
                        <a:gd name="T13" fmla="*/ 33 h 33"/>
                        <a:gd name="T14" fmla="*/ 7 w 40"/>
                        <a:gd name="T15" fmla="*/ 33 h 33"/>
                        <a:gd name="T16" fmla="*/ 7 w 40"/>
                        <a:gd name="T17" fmla="*/ 25 h 33"/>
                        <a:gd name="T18" fmla="*/ 0 w 40"/>
                        <a:gd name="T19" fmla="*/ 15 h 33"/>
                        <a:gd name="T20" fmla="*/ 0 w 40"/>
                        <a:gd name="T21" fmla="*/ 15 h 33"/>
                        <a:gd name="T22" fmla="*/ 7 w 40"/>
                        <a:gd name="T23" fmla="*/ 0 h 33"/>
                        <a:gd name="T24" fmla="*/ 7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25"/>
                          </a:moveTo>
                          <a:lnTo>
                            <a:pt x="32" y="33"/>
                          </a:lnTo>
                          <a:lnTo>
                            <a:pt x="32" y="33"/>
                          </a:lnTo>
                          <a:lnTo>
                            <a:pt x="25" y="33"/>
                          </a:lnTo>
                          <a:lnTo>
                            <a:pt x="25" y="33"/>
                          </a:lnTo>
                          <a:lnTo>
                            <a:pt x="15" y="33"/>
                          </a:lnTo>
                          <a:lnTo>
                            <a:pt x="7" y="33"/>
                          </a:lnTo>
                          <a:lnTo>
                            <a:pt x="7" y="33"/>
                          </a:lnTo>
                          <a:lnTo>
                            <a:pt x="7" y="25"/>
                          </a:lnTo>
                          <a:lnTo>
                            <a:pt x="0" y="15"/>
                          </a:lnTo>
                          <a:lnTo>
                            <a:pt x="0" y="15"/>
                          </a:lnTo>
                          <a:lnTo>
                            <a:pt x="7" y="0"/>
                          </a:lnTo>
                          <a:lnTo>
                            <a:pt x="7"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grpSp>
                <p:nvGrpSpPr>
                  <p:cNvPr id="283" name="Group 282"/>
                  <p:cNvGrpSpPr>
                    <a:grpSpLocks/>
                  </p:cNvGrpSpPr>
                  <p:nvPr/>
                </p:nvGrpSpPr>
                <p:grpSpPr bwMode="auto">
                  <a:xfrm>
                    <a:off x="3360" y="1647"/>
                    <a:ext cx="63" cy="66"/>
                    <a:chOff x="3360" y="1647"/>
                    <a:chExt cx="63" cy="66"/>
                  </a:xfrm>
                </p:grpSpPr>
                <p:sp>
                  <p:nvSpPr>
                    <p:cNvPr id="286" name="Freeform 285"/>
                    <p:cNvSpPr>
                      <a:spLocks/>
                    </p:cNvSpPr>
                    <p:nvPr/>
                  </p:nvSpPr>
                  <p:spPr bwMode="auto">
                    <a:xfrm>
                      <a:off x="3360" y="1647"/>
                      <a:ext cx="33" cy="33"/>
                    </a:xfrm>
                    <a:custGeom>
                      <a:avLst/>
                      <a:gdLst>
                        <a:gd name="T0" fmla="*/ 0 w 33"/>
                        <a:gd name="T1" fmla="*/ 10 h 33"/>
                        <a:gd name="T2" fmla="*/ 0 w 33"/>
                        <a:gd name="T3" fmla="*/ 10 h 33"/>
                        <a:gd name="T4" fmla="*/ 8 w 33"/>
                        <a:gd name="T5" fmla="*/ 0 h 33"/>
                        <a:gd name="T6" fmla="*/ 8 w 33"/>
                        <a:gd name="T7" fmla="*/ 0 h 33"/>
                        <a:gd name="T8" fmla="*/ 8 w 33"/>
                        <a:gd name="T9" fmla="*/ 0 h 33"/>
                        <a:gd name="T10" fmla="*/ 15 w 33"/>
                        <a:gd name="T11" fmla="*/ 0 h 33"/>
                        <a:gd name="T12" fmla="*/ 23 w 33"/>
                        <a:gd name="T13" fmla="*/ 0 h 33"/>
                        <a:gd name="T14" fmla="*/ 33 w 33"/>
                        <a:gd name="T15" fmla="*/ 0 h 33"/>
                        <a:gd name="T16" fmla="*/ 33 w 33"/>
                        <a:gd name="T17" fmla="*/ 10 h 33"/>
                        <a:gd name="T18" fmla="*/ 33 w 33"/>
                        <a:gd name="T19" fmla="*/ 10 h 33"/>
                        <a:gd name="T20" fmla="*/ 33 w 33"/>
                        <a:gd name="T21" fmla="*/ 18 h 33"/>
                        <a:gd name="T22" fmla="*/ 33 w 33"/>
                        <a:gd name="T23" fmla="*/ 33 h 33"/>
                        <a:gd name="T24" fmla="*/ 33 w 33"/>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3">
                          <a:moveTo>
                            <a:pt x="0" y="10"/>
                          </a:moveTo>
                          <a:lnTo>
                            <a:pt x="0" y="10"/>
                          </a:lnTo>
                          <a:lnTo>
                            <a:pt x="8" y="0"/>
                          </a:lnTo>
                          <a:lnTo>
                            <a:pt x="8" y="0"/>
                          </a:lnTo>
                          <a:lnTo>
                            <a:pt x="8" y="0"/>
                          </a:lnTo>
                          <a:lnTo>
                            <a:pt x="15" y="0"/>
                          </a:lnTo>
                          <a:lnTo>
                            <a:pt x="23" y="0"/>
                          </a:lnTo>
                          <a:lnTo>
                            <a:pt x="33" y="0"/>
                          </a:lnTo>
                          <a:lnTo>
                            <a:pt x="33" y="10"/>
                          </a:lnTo>
                          <a:lnTo>
                            <a:pt x="33" y="10"/>
                          </a:lnTo>
                          <a:lnTo>
                            <a:pt x="33" y="18"/>
                          </a:lnTo>
                          <a:lnTo>
                            <a:pt x="33" y="33"/>
                          </a:lnTo>
                          <a:lnTo>
                            <a:pt x="33"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87" name="Freeform 286"/>
                    <p:cNvSpPr>
                      <a:spLocks/>
                    </p:cNvSpPr>
                    <p:nvPr/>
                  </p:nvSpPr>
                  <p:spPr bwMode="auto">
                    <a:xfrm>
                      <a:off x="3383" y="1680"/>
                      <a:ext cx="40" cy="33"/>
                    </a:xfrm>
                    <a:custGeom>
                      <a:avLst/>
                      <a:gdLst>
                        <a:gd name="T0" fmla="*/ 40 w 40"/>
                        <a:gd name="T1" fmla="*/ 15 h 33"/>
                        <a:gd name="T2" fmla="*/ 33 w 40"/>
                        <a:gd name="T3" fmla="*/ 25 h 33"/>
                        <a:gd name="T4" fmla="*/ 33 w 40"/>
                        <a:gd name="T5" fmla="*/ 25 h 33"/>
                        <a:gd name="T6" fmla="*/ 25 w 40"/>
                        <a:gd name="T7" fmla="*/ 25 h 33"/>
                        <a:gd name="T8" fmla="*/ 17 w 40"/>
                        <a:gd name="T9" fmla="*/ 33 h 33"/>
                        <a:gd name="T10" fmla="*/ 17 w 40"/>
                        <a:gd name="T11" fmla="*/ 33 h 33"/>
                        <a:gd name="T12" fmla="*/ 10 w 40"/>
                        <a:gd name="T13" fmla="*/ 25 h 33"/>
                        <a:gd name="T14" fmla="*/ 10 w 40"/>
                        <a:gd name="T15" fmla="*/ 25 h 33"/>
                        <a:gd name="T16" fmla="*/ 0 w 40"/>
                        <a:gd name="T17" fmla="*/ 25 h 33"/>
                        <a:gd name="T18" fmla="*/ 0 w 40"/>
                        <a:gd name="T19" fmla="*/ 15 h 33"/>
                        <a:gd name="T20" fmla="*/ 0 w 40"/>
                        <a:gd name="T21" fmla="*/ 15 h 33"/>
                        <a:gd name="T22" fmla="*/ 10 w 40"/>
                        <a:gd name="T23" fmla="*/ 0 h 33"/>
                        <a:gd name="T24" fmla="*/ 10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15"/>
                          </a:moveTo>
                          <a:lnTo>
                            <a:pt x="33" y="25"/>
                          </a:lnTo>
                          <a:lnTo>
                            <a:pt x="33" y="25"/>
                          </a:lnTo>
                          <a:lnTo>
                            <a:pt x="25" y="25"/>
                          </a:lnTo>
                          <a:lnTo>
                            <a:pt x="17" y="33"/>
                          </a:lnTo>
                          <a:lnTo>
                            <a:pt x="17" y="33"/>
                          </a:lnTo>
                          <a:lnTo>
                            <a:pt x="10" y="25"/>
                          </a:lnTo>
                          <a:lnTo>
                            <a:pt x="10" y="25"/>
                          </a:lnTo>
                          <a:lnTo>
                            <a:pt x="0" y="25"/>
                          </a:lnTo>
                          <a:lnTo>
                            <a:pt x="0" y="15"/>
                          </a:lnTo>
                          <a:lnTo>
                            <a:pt x="0" y="15"/>
                          </a:lnTo>
                          <a:lnTo>
                            <a:pt x="10" y="0"/>
                          </a:lnTo>
                          <a:lnTo>
                            <a:pt x="10"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sp>
                <p:nvSpPr>
                  <p:cNvPr id="284" name="Freeform 283"/>
                  <p:cNvSpPr>
                    <a:spLocks/>
                  </p:cNvSpPr>
                  <p:nvPr/>
                </p:nvSpPr>
                <p:spPr bwMode="auto">
                  <a:xfrm>
                    <a:off x="3423" y="1688"/>
                    <a:ext cx="33" cy="32"/>
                  </a:xfrm>
                  <a:custGeom>
                    <a:avLst/>
                    <a:gdLst>
                      <a:gd name="T0" fmla="*/ 0 w 33"/>
                      <a:gd name="T1" fmla="*/ 7 h 32"/>
                      <a:gd name="T2" fmla="*/ 0 w 33"/>
                      <a:gd name="T3" fmla="*/ 7 h 32"/>
                      <a:gd name="T4" fmla="*/ 8 w 33"/>
                      <a:gd name="T5" fmla="*/ 0 h 32"/>
                      <a:gd name="T6" fmla="*/ 8 w 33"/>
                      <a:gd name="T7" fmla="*/ 0 h 32"/>
                      <a:gd name="T8" fmla="*/ 8 w 33"/>
                      <a:gd name="T9" fmla="*/ 0 h 32"/>
                      <a:gd name="T10" fmla="*/ 18 w 33"/>
                      <a:gd name="T11" fmla="*/ 0 h 32"/>
                      <a:gd name="T12" fmla="*/ 25 w 33"/>
                      <a:gd name="T13" fmla="*/ 0 h 32"/>
                      <a:gd name="T14" fmla="*/ 33 w 33"/>
                      <a:gd name="T15" fmla="*/ 0 h 32"/>
                      <a:gd name="T16" fmla="*/ 33 w 33"/>
                      <a:gd name="T17" fmla="*/ 7 h 32"/>
                      <a:gd name="T18" fmla="*/ 33 w 33"/>
                      <a:gd name="T19" fmla="*/ 7 h 32"/>
                      <a:gd name="T20" fmla="*/ 33 w 33"/>
                      <a:gd name="T21" fmla="*/ 17 h 32"/>
                      <a:gd name="T22" fmla="*/ 33 w 33"/>
                      <a:gd name="T23" fmla="*/ 25 h 32"/>
                      <a:gd name="T24" fmla="*/ 25 w 33"/>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2">
                        <a:moveTo>
                          <a:pt x="0" y="7"/>
                        </a:moveTo>
                        <a:lnTo>
                          <a:pt x="0" y="7"/>
                        </a:lnTo>
                        <a:lnTo>
                          <a:pt x="8" y="0"/>
                        </a:lnTo>
                        <a:lnTo>
                          <a:pt x="8" y="0"/>
                        </a:lnTo>
                        <a:lnTo>
                          <a:pt x="8" y="0"/>
                        </a:lnTo>
                        <a:lnTo>
                          <a:pt x="18" y="0"/>
                        </a:lnTo>
                        <a:lnTo>
                          <a:pt x="25" y="0"/>
                        </a:lnTo>
                        <a:lnTo>
                          <a:pt x="33" y="0"/>
                        </a:lnTo>
                        <a:lnTo>
                          <a:pt x="33" y="7"/>
                        </a:lnTo>
                        <a:lnTo>
                          <a:pt x="33" y="7"/>
                        </a:lnTo>
                        <a:lnTo>
                          <a:pt x="33" y="17"/>
                        </a:lnTo>
                        <a:lnTo>
                          <a:pt x="33" y="25"/>
                        </a:lnTo>
                        <a:lnTo>
                          <a:pt x="2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85" name="Freeform 284"/>
                  <p:cNvSpPr>
                    <a:spLocks/>
                  </p:cNvSpPr>
                  <p:nvPr/>
                </p:nvSpPr>
                <p:spPr bwMode="auto">
                  <a:xfrm>
                    <a:off x="3448" y="1720"/>
                    <a:ext cx="31" cy="33"/>
                  </a:xfrm>
                  <a:custGeom>
                    <a:avLst/>
                    <a:gdLst>
                      <a:gd name="T0" fmla="*/ 31 w 31"/>
                      <a:gd name="T1" fmla="*/ 16 h 33"/>
                      <a:gd name="T2" fmla="*/ 31 w 31"/>
                      <a:gd name="T3" fmla="*/ 23 h 33"/>
                      <a:gd name="T4" fmla="*/ 31 w 31"/>
                      <a:gd name="T5" fmla="*/ 23 h 33"/>
                      <a:gd name="T6" fmla="*/ 23 w 31"/>
                      <a:gd name="T7" fmla="*/ 23 h 33"/>
                      <a:gd name="T8" fmla="*/ 16 w 31"/>
                      <a:gd name="T9" fmla="*/ 33 h 33"/>
                      <a:gd name="T10" fmla="*/ 16 w 31"/>
                      <a:gd name="T11" fmla="*/ 33 h 33"/>
                      <a:gd name="T12" fmla="*/ 8 w 31"/>
                      <a:gd name="T13" fmla="*/ 23 h 33"/>
                      <a:gd name="T14" fmla="*/ 8 w 31"/>
                      <a:gd name="T15" fmla="*/ 23 h 33"/>
                      <a:gd name="T16" fmla="*/ 0 w 31"/>
                      <a:gd name="T17" fmla="*/ 23 h 33"/>
                      <a:gd name="T18" fmla="*/ 0 w 31"/>
                      <a:gd name="T19" fmla="*/ 16 h 33"/>
                      <a:gd name="T20" fmla="*/ 0 w 31"/>
                      <a:gd name="T21" fmla="*/ 16 h 33"/>
                      <a:gd name="T22" fmla="*/ 8 w 31"/>
                      <a:gd name="T23" fmla="*/ 0 h 33"/>
                      <a:gd name="T24" fmla="*/ 8 w 31"/>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3">
                        <a:moveTo>
                          <a:pt x="31" y="16"/>
                        </a:moveTo>
                        <a:lnTo>
                          <a:pt x="31" y="23"/>
                        </a:lnTo>
                        <a:lnTo>
                          <a:pt x="31" y="23"/>
                        </a:lnTo>
                        <a:lnTo>
                          <a:pt x="23" y="23"/>
                        </a:lnTo>
                        <a:lnTo>
                          <a:pt x="16" y="33"/>
                        </a:lnTo>
                        <a:lnTo>
                          <a:pt x="16" y="33"/>
                        </a:lnTo>
                        <a:lnTo>
                          <a:pt x="8" y="23"/>
                        </a:lnTo>
                        <a:lnTo>
                          <a:pt x="8" y="23"/>
                        </a:lnTo>
                        <a:lnTo>
                          <a:pt x="0" y="23"/>
                        </a:lnTo>
                        <a:lnTo>
                          <a:pt x="0" y="16"/>
                        </a:lnTo>
                        <a:lnTo>
                          <a:pt x="0" y="16"/>
                        </a:lnTo>
                        <a:lnTo>
                          <a:pt x="8" y="0"/>
                        </a:lnTo>
                        <a:lnTo>
                          <a:pt x="8"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grpSp>
              <p:nvGrpSpPr>
                <p:cNvPr id="279" name="Group 278"/>
                <p:cNvGrpSpPr>
                  <a:grpSpLocks/>
                </p:cNvGrpSpPr>
                <p:nvPr/>
              </p:nvGrpSpPr>
              <p:grpSpPr bwMode="auto">
                <a:xfrm>
                  <a:off x="3471" y="1705"/>
                  <a:ext cx="73" cy="56"/>
                  <a:chOff x="3471" y="1705"/>
                  <a:chExt cx="73" cy="56"/>
                </a:xfrm>
              </p:grpSpPr>
              <p:sp>
                <p:nvSpPr>
                  <p:cNvPr id="280" name="Freeform 279"/>
                  <p:cNvSpPr>
                    <a:spLocks/>
                  </p:cNvSpPr>
                  <p:nvPr/>
                </p:nvSpPr>
                <p:spPr bwMode="auto">
                  <a:xfrm>
                    <a:off x="3471" y="1705"/>
                    <a:ext cx="73" cy="56"/>
                  </a:xfrm>
                  <a:custGeom>
                    <a:avLst/>
                    <a:gdLst>
                      <a:gd name="T0" fmla="*/ 73 w 73"/>
                      <a:gd name="T1" fmla="*/ 56 h 56"/>
                      <a:gd name="T2" fmla="*/ 0 w 73"/>
                      <a:gd name="T3" fmla="*/ 56 h 56"/>
                      <a:gd name="T4" fmla="*/ 18 w 73"/>
                      <a:gd name="T5" fmla="*/ 23 h 56"/>
                      <a:gd name="T6" fmla="*/ 41 w 73"/>
                      <a:gd name="T7" fmla="*/ 0 h 56"/>
                      <a:gd name="T8" fmla="*/ 73 w 73"/>
                      <a:gd name="T9" fmla="*/ 56 h 56"/>
                    </a:gdLst>
                    <a:ahLst/>
                    <a:cxnLst>
                      <a:cxn ang="0">
                        <a:pos x="T0" y="T1"/>
                      </a:cxn>
                      <a:cxn ang="0">
                        <a:pos x="T2" y="T3"/>
                      </a:cxn>
                      <a:cxn ang="0">
                        <a:pos x="T4" y="T5"/>
                      </a:cxn>
                      <a:cxn ang="0">
                        <a:pos x="T6" y="T7"/>
                      </a:cxn>
                      <a:cxn ang="0">
                        <a:pos x="T8" y="T9"/>
                      </a:cxn>
                    </a:cxnLst>
                    <a:rect l="0" t="0" r="r" b="b"/>
                    <a:pathLst>
                      <a:path w="73" h="56">
                        <a:moveTo>
                          <a:pt x="73" y="56"/>
                        </a:moveTo>
                        <a:lnTo>
                          <a:pt x="0" y="56"/>
                        </a:lnTo>
                        <a:lnTo>
                          <a:pt x="18" y="23"/>
                        </a:lnTo>
                        <a:lnTo>
                          <a:pt x="41" y="0"/>
                        </a:lnTo>
                        <a:lnTo>
                          <a:pt x="73" y="56"/>
                        </a:lnTo>
                        <a:close/>
                      </a:path>
                    </a:pathLst>
                  </a:custGeom>
                  <a:solidFill>
                    <a:srgbClr val="000000"/>
                  </a:solidFill>
                  <a:ln w="9525">
                    <a:solidFill>
                      <a:srgbClr val="1104FF"/>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81" name="Line 50"/>
                  <p:cNvSpPr>
                    <a:spLocks noChangeShapeType="1"/>
                  </p:cNvSpPr>
                  <p:nvPr/>
                </p:nvSpPr>
                <p:spPr bwMode="auto">
                  <a:xfrm flipH="1" flipV="1">
                    <a:off x="3489" y="1728"/>
                    <a:ext cx="23" cy="15"/>
                  </a:xfrm>
                  <a:prstGeom prst="line">
                    <a:avLst/>
                  </a:prstGeom>
                  <a:noFill/>
                  <a:ln w="12700">
                    <a:solidFill>
                      <a:srgbClr val="1104FF"/>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grpSp>
          <p:grpSp>
            <p:nvGrpSpPr>
              <p:cNvPr id="231" name="Group 230"/>
              <p:cNvGrpSpPr>
                <a:grpSpLocks/>
              </p:cNvGrpSpPr>
              <p:nvPr/>
            </p:nvGrpSpPr>
            <p:grpSpPr bwMode="auto">
              <a:xfrm>
                <a:off x="960" y="2304"/>
                <a:ext cx="247" cy="169"/>
                <a:chOff x="3297" y="1599"/>
                <a:chExt cx="247" cy="169"/>
              </a:xfrm>
            </p:grpSpPr>
            <p:sp>
              <p:nvSpPr>
                <p:cNvPr id="262" name="Freeform 261"/>
                <p:cNvSpPr>
                  <a:spLocks/>
                </p:cNvSpPr>
                <p:nvPr/>
              </p:nvSpPr>
              <p:spPr bwMode="auto">
                <a:xfrm>
                  <a:off x="3479" y="1736"/>
                  <a:ext cx="65" cy="32"/>
                </a:xfrm>
                <a:custGeom>
                  <a:avLst/>
                  <a:gdLst>
                    <a:gd name="T0" fmla="*/ 0 w 65"/>
                    <a:gd name="T1" fmla="*/ 0 h 32"/>
                    <a:gd name="T2" fmla="*/ 33 w 65"/>
                    <a:gd name="T3" fmla="*/ 0 h 32"/>
                    <a:gd name="T4" fmla="*/ 65 w 65"/>
                    <a:gd name="T5" fmla="*/ 32 h 32"/>
                  </a:gdLst>
                  <a:ahLst/>
                  <a:cxnLst>
                    <a:cxn ang="0">
                      <a:pos x="T0" y="T1"/>
                    </a:cxn>
                    <a:cxn ang="0">
                      <a:pos x="T2" y="T3"/>
                    </a:cxn>
                    <a:cxn ang="0">
                      <a:pos x="T4" y="T5"/>
                    </a:cxn>
                  </a:cxnLst>
                  <a:rect l="0" t="0" r="r" b="b"/>
                  <a:pathLst>
                    <a:path w="65" h="32">
                      <a:moveTo>
                        <a:pt x="0" y="0"/>
                      </a:moveTo>
                      <a:lnTo>
                        <a:pt x="33" y="0"/>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63" name="Freeform 262"/>
                <p:cNvSpPr>
                  <a:spLocks/>
                </p:cNvSpPr>
                <p:nvPr/>
              </p:nvSpPr>
              <p:spPr bwMode="auto">
                <a:xfrm>
                  <a:off x="3479" y="1736"/>
                  <a:ext cx="65" cy="32"/>
                </a:xfrm>
                <a:custGeom>
                  <a:avLst/>
                  <a:gdLst>
                    <a:gd name="T0" fmla="*/ 0 w 65"/>
                    <a:gd name="T1" fmla="*/ 0 h 32"/>
                    <a:gd name="T2" fmla="*/ 10 w 65"/>
                    <a:gd name="T3" fmla="*/ 0 h 32"/>
                    <a:gd name="T4" fmla="*/ 25 w 65"/>
                    <a:gd name="T5" fmla="*/ 7 h 32"/>
                    <a:gd name="T6" fmla="*/ 40 w 65"/>
                    <a:gd name="T7" fmla="*/ 17 h 32"/>
                    <a:gd name="T8" fmla="*/ 58 w 65"/>
                    <a:gd name="T9" fmla="*/ 25 h 32"/>
                    <a:gd name="T10" fmla="*/ 65 w 65"/>
                    <a:gd name="T11" fmla="*/ 32 h 32"/>
                  </a:gdLst>
                  <a:ahLst/>
                  <a:cxnLst>
                    <a:cxn ang="0">
                      <a:pos x="T0" y="T1"/>
                    </a:cxn>
                    <a:cxn ang="0">
                      <a:pos x="T2" y="T3"/>
                    </a:cxn>
                    <a:cxn ang="0">
                      <a:pos x="T4" y="T5"/>
                    </a:cxn>
                    <a:cxn ang="0">
                      <a:pos x="T6" y="T7"/>
                    </a:cxn>
                    <a:cxn ang="0">
                      <a:pos x="T8" y="T9"/>
                    </a:cxn>
                    <a:cxn ang="0">
                      <a:pos x="T10" y="T11"/>
                    </a:cxn>
                  </a:cxnLst>
                  <a:rect l="0" t="0" r="r" b="b"/>
                  <a:pathLst>
                    <a:path w="65" h="32">
                      <a:moveTo>
                        <a:pt x="0" y="0"/>
                      </a:moveTo>
                      <a:lnTo>
                        <a:pt x="10" y="0"/>
                      </a:lnTo>
                      <a:lnTo>
                        <a:pt x="25" y="7"/>
                      </a:lnTo>
                      <a:lnTo>
                        <a:pt x="40" y="17"/>
                      </a:lnTo>
                      <a:lnTo>
                        <a:pt x="58" y="25"/>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nvGrpSpPr>
                <p:cNvPr id="264" name="Group 263"/>
                <p:cNvGrpSpPr>
                  <a:grpSpLocks/>
                </p:cNvGrpSpPr>
                <p:nvPr/>
              </p:nvGrpSpPr>
              <p:grpSpPr bwMode="auto">
                <a:xfrm>
                  <a:off x="3297" y="1599"/>
                  <a:ext cx="182" cy="154"/>
                  <a:chOff x="3297" y="1599"/>
                  <a:chExt cx="182" cy="154"/>
                </a:xfrm>
              </p:grpSpPr>
              <p:grpSp>
                <p:nvGrpSpPr>
                  <p:cNvPr id="268" name="Group 267"/>
                  <p:cNvGrpSpPr>
                    <a:grpSpLocks/>
                  </p:cNvGrpSpPr>
                  <p:nvPr/>
                </p:nvGrpSpPr>
                <p:grpSpPr bwMode="auto">
                  <a:xfrm>
                    <a:off x="3297" y="1599"/>
                    <a:ext cx="63" cy="66"/>
                    <a:chOff x="3297" y="1599"/>
                    <a:chExt cx="63" cy="66"/>
                  </a:xfrm>
                </p:grpSpPr>
                <p:sp>
                  <p:nvSpPr>
                    <p:cNvPr id="274" name="Freeform 273"/>
                    <p:cNvSpPr>
                      <a:spLocks/>
                    </p:cNvSpPr>
                    <p:nvPr/>
                  </p:nvSpPr>
                  <p:spPr bwMode="auto">
                    <a:xfrm>
                      <a:off x="3297" y="1599"/>
                      <a:ext cx="38" cy="33"/>
                    </a:xfrm>
                    <a:custGeom>
                      <a:avLst/>
                      <a:gdLst>
                        <a:gd name="T0" fmla="*/ 0 w 38"/>
                        <a:gd name="T1" fmla="*/ 18 h 33"/>
                        <a:gd name="T2" fmla="*/ 0 w 38"/>
                        <a:gd name="T3" fmla="*/ 18 h 33"/>
                        <a:gd name="T4" fmla="*/ 7 w 38"/>
                        <a:gd name="T5" fmla="*/ 10 h 33"/>
                        <a:gd name="T6" fmla="*/ 15 w 38"/>
                        <a:gd name="T7" fmla="*/ 0 h 33"/>
                        <a:gd name="T8" fmla="*/ 23 w 38"/>
                        <a:gd name="T9" fmla="*/ 0 h 33"/>
                        <a:gd name="T10" fmla="*/ 30 w 38"/>
                        <a:gd name="T11" fmla="*/ 0 h 33"/>
                        <a:gd name="T12" fmla="*/ 30 w 38"/>
                        <a:gd name="T13" fmla="*/ 0 h 33"/>
                        <a:gd name="T14" fmla="*/ 30 w 38"/>
                        <a:gd name="T15" fmla="*/ 10 h 33"/>
                        <a:gd name="T16" fmla="*/ 30 w 38"/>
                        <a:gd name="T17" fmla="*/ 18 h 33"/>
                        <a:gd name="T18" fmla="*/ 30 w 38"/>
                        <a:gd name="T19" fmla="*/ 18 h 33"/>
                        <a:gd name="T20" fmla="*/ 38 w 38"/>
                        <a:gd name="T21" fmla="*/ 25 h 33"/>
                        <a:gd name="T22" fmla="*/ 38 w 38"/>
                        <a:gd name="T23" fmla="*/ 25 h 33"/>
                        <a:gd name="T24" fmla="*/ 30 w 38"/>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3">
                          <a:moveTo>
                            <a:pt x="0" y="18"/>
                          </a:moveTo>
                          <a:lnTo>
                            <a:pt x="0" y="18"/>
                          </a:lnTo>
                          <a:lnTo>
                            <a:pt x="7" y="10"/>
                          </a:lnTo>
                          <a:lnTo>
                            <a:pt x="15" y="0"/>
                          </a:lnTo>
                          <a:lnTo>
                            <a:pt x="23" y="0"/>
                          </a:lnTo>
                          <a:lnTo>
                            <a:pt x="30" y="0"/>
                          </a:lnTo>
                          <a:lnTo>
                            <a:pt x="30" y="0"/>
                          </a:lnTo>
                          <a:lnTo>
                            <a:pt x="30" y="10"/>
                          </a:lnTo>
                          <a:lnTo>
                            <a:pt x="30" y="18"/>
                          </a:lnTo>
                          <a:lnTo>
                            <a:pt x="30" y="18"/>
                          </a:lnTo>
                          <a:lnTo>
                            <a:pt x="38" y="25"/>
                          </a:lnTo>
                          <a:lnTo>
                            <a:pt x="38" y="25"/>
                          </a:lnTo>
                          <a:lnTo>
                            <a:pt x="30"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75" name="Freeform 274"/>
                    <p:cNvSpPr>
                      <a:spLocks/>
                    </p:cNvSpPr>
                    <p:nvPr/>
                  </p:nvSpPr>
                  <p:spPr bwMode="auto">
                    <a:xfrm>
                      <a:off x="3320" y="1632"/>
                      <a:ext cx="40" cy="33"/>
                    </a:xfrm>
                    <a:custGeom>
                      <a:avLst/>
                      <a:gdLst>
                        <a:gd name="T0" fmla="*/ 40 w 40"/>
                        <a:gd name="T1" fmla="*/ 25 h 33"/>
                        <a:gd name="T2" fmla="*/ 32 w 40"/>
                        <a:gd name="T3" fmla="*/ 33 h 33"/>
                        <a:gd name="T4" fmla="*/ 32 w 40"/>
                        <a:gd name="T5" fmla="*/ 33 h 33"/>
                        <a:gd name="T6" fmla="*/ 25 w 40"/>
                        <a:gd name="T7" fmla="*/ 33 h 33"/>
                        <a:gd name="T8" fmla="*/ 25 w 40"/>
                        <a:gd name="T9" fmla="*/ 33 h 33"/>
                        <a:gd name="T10" fmla="*/ 15 w 40"/>
                        <a:gd name="T11" fmla="*/ 33 h 33"/>
                        <a:gd name="T12" fmla="*/ 7 w 40"/>
                        <a:gd name="T13" fmla="*/ 33 h 33"/>
                        <a:gd name="T14" fmla="*/ 7 w 40"/>
                        <a:gd name="T15" fmla="*/ 33 h 33"/>
                        <a:gd name="T16" fmla="*/ 7 w 40"/>
                        <a:gd name="T17" fmla="*/ 25 h 33"/>
                        <a:gd name="T18" fmla="*/ 0 w 40"/>
                        <a:gd name="T19" fmla="*/ 15 h 33"/>
                        <a:gd name="T20" fmla="*/ 0 w 40"/>
                        <a:gd name="T21" fmla="*/ 15 h 33"/>
                        <a:gd name="T22" fmla="*/ 7 w 40"/>
                        <a:gd name="T23" fmla="*/ 0 h 33"/>
                        <a:gd name="T24" fmla="*/ 7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25"/>
                          </a:moveTo>
                          <a:lnTo>
                            <a:pt x="32" y="33"/>
                          </a:lnTo>
                          <a:lnTo>
                            <a:pt x="32" y="33"/>
                          </a:lnTo>
                          <a:lnTo>
                            <a:pt x="25" y="33"/>
                          </a:lnTo>
                          <a:lnTo>
                            <a:pt x="25" y="33"/>
                          </a:lnTo>
                          <a:lnTo>
                            <a:pt x="15" y="33"/>
                          </a:lnTo>
                          <a:lnTo>
                            <a:pt x="7" y="33"/>
                          </a:lnTo>
                          <a:lnTo>
                            <a:pt x="7" y="33"/>
                          </a:lnTo>
                          <a:lnTo>
                            <a:pt x="7" y="25"/>
                          </a:lnTo>
                          <a:lnTo>
                            <a:pt x="0" y="15"/>
                          </a:lnTo>
                          <a:lnTo>
                            <a:pt x="0" y="15"/>
                          </a:lnTo>
                          <a:lnTo>
                            <a:pt x="7" y="0"/>
                          </a:lnTo>
                          <a:lnTo>
                            <a:pt x="7"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grpSp>
                <p:nvGrpSpPr>
                  <p:cNvPr id="269" name="Group 268"/>
                  <p:cNvGrpSpPr>
                    <a:grpSpLocks/>
                  </p:cNvGrpSpPr>
                  <p:nvPr/>
                </p:nvGrpSpPr>
                <p:grpSpPr bwMode="auto">
                  <a:xfrm>
                    <a:off x="3360" y="1647"/>
                    <a:ext cx="63" cy="66"/>
                    <a:chOff x="3360" y="1647"/>
                    <a:chExt cx="63" cy="66"/>
                  </a:xfrm>
                </p:grpSpPr>
                <p:sp>
                  <p:nvSpPr>
                    <p:cNvPr id="272" name="Freeform 271"/>
                    <p:cNvSpPr>
                      <a:spLocks/>
                    </p:cNvSpPr>
                    <p:nvPr/>
                  </p:nvSpPr>
                  <p:spPr bwMode="auto">
                    <a:xfrm>
                      <a:off x="3360" y="1647"/>
                      <a:ext cx="33" cy="33"/>
                    </a:xfrm>
                    <a:custGeom>
                      <a:avLst/>
                      <a:gdLst>
                        <a:gd name="T0" fmla="*/ 0 w 33"/>
                        <a:gd name="T1" fmla="*/ 10 h 33"/>
                        <a:gd name="T2" fmla="*/ 0 w 33"/>
                        <a:gd name="T3" fmla="*/ 10 h 33"/>
                        <a:gd name="T4" fmla="*/ 8 w 33"/>
                        <a:gd name="T5" fmla="*/ 0 h 33"/>
                        <a:gd name="T6" fmla="*/ 8 w 33"/>
                        <a:gd name="T7" fmla="*/ 0 h 33"/>
                        <a:gd name="T8" fmla="*/ 8 w 33"/>
                        <a:gd name="T9" fmla="*/ 0 h 33"/>
                        <a:gd name="T10" fmla="*/ 15 w 33"/>
                        <a:gd name="T11" fmla="*/ 0 h 33"/>
                        <a:gd name="T12" fmla="*/ 23 w 33"/>
                        <a:gd name="T13" fmla="*/ 0 h 33"/>
                        <a:gd name="T14" fmla="*/ 33 w 33"/>
                        <a:gd name="T15" fmla="*/ 0 h 33"/>
                        <a:gd name="T16" fmla="*/ 33 w 33"/>
                        <a:gd name="T17" fmla="*/ 10 h 33"/>
                        <a:gd name="T18" fmla="*/ 33 w 33"/>
                        <a:gd name="T19" fmla="*/ 10 h 33"/>
                        <a:gd name="T20" fmla="*/ 33 w 33"/>
                        <a:gd name="T21" fmla="*/ 18 h 33"/>
                        <a:gd name="T22" fmla="*/ 33 w 33"/>
                        <a:gd name="T23" fmla="*/ 33 h 33"/>
                        <a:gd name="T24" fmla="*/ 33 w 33"/>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3">
                          <a:moveTo>
                            <a:pt x="0" y="10"/>
                          </a:moveTo>
                          <a:lnTo>
                            <a:pt x="0" y="10"/>
                          </a:lnTo>
                          <a:lnTo>
                            <a:pt x="8" y="0"/>
                          </a:lnTo>
                          <a:lnTo>
                            <a:pt x="8" y="0"/>
                          </a:lnTo>
                          <a:lnTo>
                            <a:pt x="8" y="0"/>
                          </a:lnTo>
                          <a:lnTo>
                            <a:pt x="15" y="0"/>
                          </a:lnTo>
                          <a:lnTo>
                            <a:pt x="23" y="0"/>
                          </a:lnTo>
                          <a:lnTo>
                            <a:pt x="33" y="0"/>
                          </a:lnTo>
                          <a:lnTo>
                            <a:pt x="33" y="10"/>
                          </a:lnTo>
                          <a:lnTo>
                            <a:pt x="33" y="10"/>
                          </a:lnTo>
                          <a:lnTo>
                            <a:pt x="33" y="18"/>
                          </a:lnTo>
                          <a:lnTo>
                            <a:pt x="33" y="33"/>
                          </a:lnTo>
                          <a:lnTo>
                            <a:pt x="33"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73" name="Freeform 272"/>
                    <p:cNvSpPr>
                      <a:spLocks/>
                    </p:cNvSpPr>
                    <p:nvPr/>
                  </p:nvSpPr>
                  <p:spPr bwMode="auto">
                    <a:xfrm>
                      <a:off x="3383" y="1680"/>
                      <a:ext cx="40" cy="33"/>
                    </a:xfrm>
                    <a:custGeom>
                      <a:avLst/>
                      <a:gdLst>
                        <a:gd name="T0" fmla="*/ 40 w 40"/>
                        <a:gd name="T1" fmla="*/ 15 h 33"/>
                        <a:gd name="T2" fmla="*/ 33 w 40"/>
                        <a:gd name="T3" fmla="*/ 25 h 33"/>
                        <a:gd name="T4" fmla="*/ 33 w 40"/>
                        <a:gd name="T5" fmla="*/ 25 h 33"/>
                        <a:gd name="T6" fmla="*/ 25 w 40"/>
                        <a:gd name="T7" fmla="*/ 25 h 33"/>
                        <a:gd name="T8" fmla="*/ 17 w 40"/>
                        <a:gd name="T9" fmla="*/ 33 h 33"/>
                        <a:gd name="T10" fmla="*/ 17 w 40"/>
                        <a:gd name="T11" fmla="*/ 33 h 33"/>
                        <a:gd name="T12" fmla="*/ 10 w 40"/>
                        <a:gd name="T13" fmla="*/ 25 h 33"/>
                        <a:gd name="T14" fmla="*/ 10 w 40"/>
                        <a:gd name="T15" fmla="*/ 25 h 33"/>
                        <a:gd name="T16" fmla="*/ 0 w 40"/>
                        <a:gd name="T17" fmla="*/ 25 h 33"/>
                        <a:gd name="T18" fmla="*/ 0 w 40"/>
                        <a:gd name="T19" fmla="*/ 15 h 33"/>
                        <a:gd name="T20" fmla="*/ 0 w 40"/>
                        <a:gd name="T21" fmla="*/ 15 h 33"/>
                        <a:gd name="T22" fmla="*/ 10 w 40"/>
                        <a:gd name="T23" fmla="*/ 0 h 33"/>
                        <a:gd name="T24" fmla="*/ 10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15"/>
                          </a:moveTo>
                          <a:lnTo>
                            <a:pt x="33" y="25"/>
                          </a:lnTo>
                          <a:lnTo>
                            <a:pt x="33" y="25"/>
                          </a:lnTo>
                          <a:lnTo>
                            <a:pt x="25" y="25"/>
                          </a:lnTo>
                          <a:lnTo>
                            <a:pt x="17" y="33"/>
                          </a:lnTo>
                          <a:lnTo>
                            <a:pt x="17" y="33"/>
                          </a:lnTo>
                          <a:lnTo>
                            <a:pt x="10" y="25"/>
                          </a:lnTo>
                          <a:lnTo>
                            <a:pt x="10" y="25"/>
                          </a:lnTo>
                          <a:lnTo>
                            <a:pt x="0" y="25"/>
                          </a:lnTo>
                          <a:lnTo>
                            <a:pt x="0" y="15"/>
                          </a:lnTo>
                          <a:lnTo>
                            <a:pt x="0" y="15"/>
                          </a:lnTo>
                          <a:lnTo>
                            <a:pt x="10" y="0"/>
                          </a:lnTo>
                          <a:lnTo>
                            <a:pt x="10"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sp>
                <p:nvSpPr>
                  <p:cNvPr id="270" name="Freeform 269"/>
                  <p:cNvSpPr>
                    <a:spLocks/>
                  </p:cNvSpPr>
                  <p:nvPr/>
                </p:nvSpPr>
                <p:spPr bwMode="auto">
                  <a:xfrm>
                    <a:off x="3423" y="1688"/>
                    <a:ext cx="33" cy="32"/>
                  </a:xfrm>
                  <a:custGeom>
                    <a:avLst/>
                    <a:gdLst>
                      <a:gd name="T0" fmla="*/ 0 w 33"/>
                      <a:gd name="T1" fmla="*/ 7 h 32"/>
                      <a:gd name="T2" fmla="*/ 0 w 33"/>
                      <a:gd name="T3" fmla="*/ 7 h 32"/>
                      <a:gd name="T4" fmla="*/ 8 w 33"/>
                      <a:gd name="T5" fmla="*/ 0 h 32"/>
                      <a:gd name="T6" fmla="*/ 8 w 33"/>
                      <a:gd name="T7" fmla="*/ 0 h 32"/>
                      <a:gd name="T8" fmla="*/ 8 w 33"/>
                      <a:gd name="T9" fmla="*/ 0 h 32"/>
                      <a:gd name="T10" fmla="*/ 18 w 33"/>
                      <a:gd name="T11" fmla="*/ 0 h 32"/>
                      <a:gd name="T12" fmla="*/ 25 w 33"/>
                      <a:gd name="T13" fmla="*/ 0 h 32"/>
                      <a:gd name="T14" fmla="*/ 33 w 33"/>
                      <a:gd name="T15" fmla="*/ 0 h 32"/>
                      <a:gd name="T16" fmla="*/ 33 w 33"/>
                      <a:gd name="T17" fmla="*/ 7 h 32"/>
                      <a:gd name="T18" fmla="*/ 33 w 33"/>
                      <a:gd name="T19" fmla="*/ 7 h 32"/>
                      <a:gd name="T20" fmla="*/ 33 w 33"/>
                      <a:gd name="T21" fmla="*/ 17 h 32"/>
                      <a:gd name="T22" fmla="*/ 33 w 33"/>
                      <a:gd name="T23" fmla="*/ 25 h 32"/>
                      <a:gd name="T24" fmla="*/ 25 w 33"/>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2">
                        <a:moveTo>
                          <a:pt x="0" y="7"/>
                        </a:moveTo>
                        <a:lnTo>
                          <a:pt x="0" y="7"/>
                        </a:lnTo>
                        <a:lnTo>
                          <a:pt x="8" y="0"/>
                        </a:lnTo>
                        <a:lnTo>
                          <a:pt x="8" y="0"/>
                        </a:lnTo>
                        <a:lnTo>
                          <a:pt x="8" y="0"/>
                        </a:lnTo>
                        <a:lnTo>
                          <a:pt x="18" y="0"/>
                        </a:lnTo>
                        <a:lnTo>
                          <a:pt x="25" y="0"/>
                        </a:lnTo>
                        <a:lnTo>
                          <a:pt x="33" y="0"/>
                        </a:lnTo>
                        <a:lnTo>
                          <a:pt x="33" y="7"/>
                        </a:lnTo>
                        <a:lnTo>
                          <a:pt x="33" y="7"/>
                        </a:lnTo>
                        <a:lnTo>
                          <a:pt x="33" y="17"/>
                        </a:lnTo>
                        <a:lnTo>
                          <a:pt x="33" y="25"/>
                        </a:lnTo>
                        <a:lnTo>
                          <a:pt x="2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71" name="Freeform 270"/>
                  <p:cNvSpPr>
                    <a:spLocks/>
                  </p:cNvSpPr>
                  <p:nvPr/>
                </p:nvSpPr>
                <p:spPr bwMode="auto">
                  <a:xfrm>
                    <a:off x="3448" y="1720"/>
                    <a:ext cx="31" cy="33"/>
                  </a:xfrm>
                  <a:custGeom>
                    <a:avLst/>
                    <a:gdLst>
                      <a:gd name="T0" fmla="*/ 31 w 31"/>
                      <a:gd name="T1" fmla="*/ 16 h 33"/>
                      <a:gd name="T2" fmla="*/ 31 w 31"/>
                      <a:gd name="T3" fmla="*/ 23 h 33"/>
                      <a:gd name="T4" fmla="*/ 31 w 31"/>
                      <a:gd name="T5" fmla="*/ 23 h 33"/>
                      <a:gd name="T6" fmla="*/ 23 w 31"/>
                      <a:gd name="T7" fmla="*/ 23 h 33"/>
                      <a:gd name="T8" fmla="*/ 16 w 31"/>
                      <a:gd name="T9" fmla="*/ 33 h 33"/>
                      <a:gd name="T10" fmla="*/ 16 w 31"/>
                      <a:gd name="T11" fmla="*/ 33 h 33"/>
                      <a:gd name="T12" fmla="*/ 8 w 31"/>
                      <a:gd name="T13" fmla="*/ 23 h 33"/>
                      <a:gd name="T14" fmla="*/ 8 w 31"/>
                      <a:gd name="T15" fmla="*/ 23 h 33"/>
                      <a:gd name="T16" fmla="*/ 0 w 31"/>
                      <a:gd name="T17" fmla="*/ 23 h 33"/>
                      <a:gd name="T18" fmla="*/ 0 w 31"/>
                      <a:gd name="T19" fmla="*/ 16 h 33"/>
                      <a:gd name="T20" fmla="*/ 0 w 31"/>
                      <a:gd name="T21" fmla="*/ 16 h 33"/>
                      <a:gd name="T22" fmla="*/ 8 w 31"/>
                      <a:gd name="T23" fmla="*/ 0 h 33"/>
                      <a:gd name="T24" fmla="*/ 8 w 31"/>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3">
                        <a:moveTo>
                          <a:pt x="31" y="16"/>
                        </a:moveTo>
                        <a:lnTo>
                          <a:pt x="31" y="23"/>
                        </a:lnTo>
                        <a:lnTo>
                          <a:pt x="31" y="23"/>
                        </a:lnTo>
                        <a:lnTo>
                          <a:pt x="23" y="23"/>
                        </a:lnTo>
                        <a:lnTo>
                          <a:pt x="16" y="33"/>
                        </a:lnTo>
                        <a:lnTo>
                          <a:pt x="16" y="33"/>
                        </a:lnTo>
                        <a:lnTo>
                          <a:pt x="8" y="23"/>
                        </a:lnTo>
                        <a:lnTo>
                          <a:pt x="8" y="23"/>
                        </a:lnTo>
                        <a:lnTo>
                          <a:pt x="0" y="23"/>
                        </a:lnTo>
                        <a:lnTo>
                          <a:pt x="0" y="16"/>
                        </a:lnTo>
                        <a:lnTo>
                          <a:pt x="0" y="16"/>
                        </a:lnTo>
                        <a:lnTo>
                          <a:pt x="8" y="0"/>
                        </a:lnTo>
                        <a:lnTo>
                          <a:pt x="8"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grpSp>
              <p:nvGrpSpPr>
                <p:cNvPr id="265" name="Group 264"/>
                <p:cNvGrpSpPr>
                  <a:grpSpLocks/>
                </p:cNvGrpSpPr>
                <p:nvPr/>
              </p:nvGrpSpPr>
              <p:grpSpPr bwMode="auto">
                <a:xfrm>
                  <a:off x="3471" y="1705"/>
                  <a:ext cx="73" cy="56"/>
                  <a:chOff x="3471" y="1705"/>
                  <a:chExt cx="73" cy="56"/>
                </a:xfrm>
              </p:grpSpPr>
              <p:sp>
                <p:nvSpPr>
                  <p:cNvPr id="266" name="Freeform 265"/>
                  <p:cNvSpPr>
                    <a:spLocks/>
                  </p:cNvSpPr>
                  <p:nvPr/>
                </p:nvSpPr>
                <p:spPr bwMode="auto">
                  <a:xfrm>
                    <a:off x="3471" y="1705"/>
                    <a:ext cx="73" cy="56"/>
                  </a:xfrm>
                  <a:custGeom>
                    <a:avLst/>
                    <a:gdLst>
                      <a:gd name="T0" fmla="*/ 73 w 73"/>
                      <a:gd name="T1" fmla="*/ 56 h 56"/>
                      <a:gd name="T2" fmla="*/ 0 w 73"/>
                      <a:gd name="T3" fmla="*/ 56 h 56"/>
                      <a:gd name="T4" fmla="*/ 18 w 73"/>
                      <a:gd name="T5" fmla="*/ 23 h 56"/>
                      <a:gd name="T6" fmla="*/ 41 w 73"/>
                      <a:gd name="T7" fmla="*/ 0 h 56"/>
                      <a:gd name="T8" fmla="*/ 73 w 73"/>
                      <a:gd name="T9" fmla="*/ 56 h 56"/>
                    </a:gdLst>
                    <a:ahLst/>
                    <a:cxnLst>
                      <a:cxn ang="0">
                        <a:pos x="T0" y="T1"/>
                      </a:cxn>
                      <a:cxn ang="0">
                        <a:pos x="T2" y="T3"/>
                      </a:cxn>
                      <a:cxn ang="0">
                        <a:pos x="T4" y="T5"/>
                      </a:cxn>
                      <a:cxn ang="0">
                        <a:pos x="T6" y="T7"/>
                      </a:cxn>
                      <a:cxn ang="0">
                        <a:pos x="T8" y="T9"/>
                      </a:cxn>
                    </a:cxnLst>
                    <a:rect l="0" t="0" r="r" b="b"/>
                    <a:pathLst>
                      <a:path w="73" h="56">
                        <a:moveTo>
                          <a:pt x="73" y="56"/>
                        </a:moveTo>
                        <a:lnTo>
                          <a:pt x="0" y="56"/>
                        </a:lnTo>
                        <a:lnTo>
                          <a:pt x="18" y="23"/>
                        </a:lnTo>
                        <a:lnTo>
                          <a:pt x="41" y="0"/>
                        </a:lnTo>
                        <a:lnTo>
                          <a:pt x="73" y="56"/>
                        </a:lnTo>
                        <a:close/>
                      </a:path>
                    </a:pathLst>
                  </a:custGeom>
                  <a:solidFill>
                    <a:srgbClr val="000000"/>
                  </a:solidFill>
                  <a:ln w="9525">
                    <a:solidFill>
                      <a:srgbClr val="1104FF"/>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67" name="Line 65"/>
                  <p:cNvSpPr>
                    <a:spLocks noChangeShapeType="1"/>
                  </p:cNvSpPr>
                  <p:nvPr/>
                </p:nvSpPr>
                <p:spPr bwMode="auto">
                  <a:xfrm flipH="1" flipV="1">
                    <a:off x="3489" y="1728"/>
                    <a:ext cx="23" cy="15"/>
                  </a:xfrm>
                  <a:prstGeom prst="line">
                    <a:avLst/>
                  </a:prstGeom>
                  <a:noFill/>
                  <a:ln w="12700">
                    <a:solidFill>
                      <a:srgbClr val="1104FF"/>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grpSp>
          <p:grpSp>
            <p:nvGrpSpPr>
              <p:cNvPr id="232" name="Group 231"/>
              <p:cNvGrpSpPr>
                <a:grpSpLocks/>
              </p:cNvGrpSpPr>
              <p:nvPr/>
            </p:nvGrpSpPr>
            <p:grpSpPr bwMode="auto">
              <a:xfrm>
                <a:off x="960" y="2448"/>
                <a:ext cx="247" cy="169"/>
                <a:chOff x="3297" y="1599"/>
                <a:chExt cx="247" cy="169"/>
              </a:xfrm>
            </p:grpSpPr>
            <p:sp>
              <p:nvSpPr>
                <p:cNvPr id="248" name="Freeform 247"/>
                <p:cNvSpPr>
                  <a:spLocks/>
                </p:cNvSpPr>
                <p:nvPr/>
              </p:nvSpPr>
              <p:spPr bwMode="auto">
                <a:xfrm>
                  <a:off x="3479" y="1736"/>
                  <a:ext cx="65" cy="32"/>
                </a:xfrm>
                <a:custGeom>
                  <a:avLst/>
                  <a:gdLst>
                    <a:gd name="T0" fmla="*/ 0 w 65"/>
                    <a:gd name="T1" fmla="*/ 0 h 32"/>
                    <a:gd name="T2" fmla="*/ 33 w 65"/>
                    <a:gd name="T3" fmla="*/ 0 h 32"/>
                    <a:gd name="T4" fmla="*/ 65 w 65"/>
                    <a:gd name="T5" fmla="*/ 32 h 32"/>
                  </a:gdLst>
                  <a:ahLst/>
                  <a:cxnLst>
                    <a:cxn ang="0">
                      <a:pos x="T0" y="T1"/>
                    </a:cxn>
                    <a:cxn ang="0">
                      <a:pos x="T2" y="T3"/>
                    </a:cxn>
                    <a:cxn ang="0">
                      <a:pos x="T4" y="T5"/>
                    </a:cxn>
                  </a:cxnLst>
                  <a:rect l="0" t="0" r="r" b="b"/>
                  <a:pathLst>
                    <a:path w="65" h="32">
                      <a:moveTo>
                        <a:pt x="0" y="0"/>
                      </a:moveTo>
                      <a:lnTo>
                        <a:pt x="33" y="0"/>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49" name="Freeform 248"/>
                <p:cNvSpPr>
                  <a:spLocks/>
                </p:cNvSpPr>
                <p:nvPr/>
              </p:nvSpPr>
              <p:spPr bwMode="auto">
                <a:xfrm>
                  <a:off x="3479" y="1736"/>
                  <a:ext cx="65" cy="32"/>
                </a:xfrm>
                <a:custGeom>
                  <a:avLst/>
                  <a:gdLst>
                    <a:gd name="T0" fmla="*/ 0 w 65"/>
                    <a:gd name="T1" fmla="*/ 0 h 32"/>
                    <a:gd name="T2" fmla="*/ 10 w 65"/>
                    <a:gd name="T3" fmla="*/ 0 h 32"/>
                    <a:gd name="T4" fmla="*/ 25 w 65"/>
                    <a:gd name="T5" fmla="*/ 7 h 32"/>
                    <a:gd name="T6" fmla="*/ 40 w 65"/>
                    <a:gd name="T7" fmla="*/ 17 h 32"/>
                    <a:gd name="T8" fmla="*/ 58 w 65"/>
                    <a:gd name="T9" fmla="*/ 25 h 32"/>
                    <a:gd name="T10" fmla="*/ 65 w 65"/>
                    <a:gd name="T11" fmla="*/ 32 h 32"/>
                  </a:gdLst>
                  <a:ahLst/>
                  <a:cxnLst>
                    <a:cxn ang="0">
                      <a:pos x="T0" y="T1"/>
                    </a:cxn>
                    <a:cxn ang="0">
                      <a:pos x="T2" y="T3"/>
                    </a:cxn>
                    <a:cxn ang="0">
                      <a:pos x="T4" y="T5"/>
                    </a:cxn>
                    <a:cxn ang="0">
                      <a:pos x="T6" y="T7"/>
                    </a:cxn>
                    <a:cxn ang="0">
                      <a:pos x="T8" y="T9"/>
                    </a:cxn>
                    <a:cxn ang="0">
                      <a:pos x="T10" y="T11"/>
                    </a:cxn>
                  </a:cxnLst>
                  <a:rect l="0" t="0" r="r" b="b"/>
                  <a:pathLst>
                    <a:path w="65" h="32">
                      <a:moveTo>
                        <a:pt x="0" y="0"/>
                      </a:moveTo>
                      <a:lnTo>
                        <a:pt x="10" y="0"/>
                      </a:lnTo>
                      <a:lnTo>
                        <a:pt x="25" y="7"/>
                      </a:lnTo>
                      <a:lnTo>
                        <a:pt x="40" y="17"/>
                      </a:lnTo>
                      <a:lnTo>
                        <a:pt x="58" y="25"/>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nvGrpSpPr>
                <p:cNvPr id="250" name="Group 249"/>
                <p:cNvGrpSpPr>
                  <a:grpSpLocks/>
                </p:cNvGrpSpPr>
                <p:nvPr/>
              </p:nvGrpSpPr>
              <p:grpSpPr bwMode="auto">
                <a:xfrm>
                  <a:off x="3297" y="1599"/>
                  <a:ext cx="182" cy="154"/>
                  <a:chOff x="3297" y="1599"/>
                  <a:chExt cx="182" cy="154"/>
                </a:xfrm>
              </p:grpSpPr>
              <p:grpSp>
                <p:nvGrpSpPr>
                  <p:cNvPr id="254" name="Group 253"/>
                  <p:cNvGrpSpPr>
                    <a:grpSpLocks/>
                  </p:cNvGrpSpPr>
                  <p:nvPr/>
                </p:nvGrpSpPr>
                <p:grpSpPr bwMode="auto">
                  <a:xfrm>
                    <a:off x="3297" y="1599"/>
                    <a:ext cx="63" cy="66"/>
                    <a:chOff x="3297" y="1599"/>
                    <a:chExt cx="63" cy="66"/>
                  </a:xfrm>
                </p:grpSpPr>
                <p:sp>
                  <p:nvSpPr>
                    <p:cNvPr id="260" name="Freeform 259"/>
                    <p:cNvSpPr>
                      <a:spLocks/>
                    </p:cNvSpPr>
                    <p:nvPr/>
                  </p:nvSpPr>
                  <p:spPr bwMode="auto">
                    <a:xfrm>
                      <a:off x="3297" y="1599"/>
                      <a:ext cx="38" cy="33"/>
                    </a:xfrm>
                    <a:custGeom>
                      <a:avLst/>
                      <a:gdLst>
                        <a:gd name="T0" fmla="*/ 0 w 38"/>
                        <a:gd name="T1" fmla="*/ 18 h 33"/>
                        <a:gd name="T2" fmla="*/ 0 w 38"/>
                        <a:gd name="T3" fmla="*/ 18 h 33"/>
                        <a:gd name="T4" fmla="*/ 7 w 38"/>
                        <a:gd name="T5" fmla="*/ 10 h 33"/>
                        <a:gd name="T6" fmla="*/ 15 w 38"/>
                        <a:gd name="T7" fmla="*/ 0 h 33"/>
                        <a:gd name="T8" fmla="*/ 23 w 38"/>
                        <a:gd name="T9" fmla="*/ 0 h 33"/>
                        <a:gd name="T10" fmla="*/ 30 w 38"/>
                        <a:gd name="T11" fmla="*/ 0 h 33"/>
                        <a:gd name="T12" fmla="*/ 30 w 38"/>
                        <a:gd name="T13" fmla="*/ 0 h 33"/>
                        <a:gd name="T14" fmla="*/ 30 w 38"/>
                        <a:gd name="T15" fmla="*/ 10 h 33"/>
                        <a:gd name="T16" fmla="*/ 30 w 38"/>
                        <a:gd name="T17" fmla="*/ 18 h 33"/>
                        <a:gd name="T18" fmla="*/ 30 w 38"/>
                        <a:gd name="T19" fmla="*/ 18 h 33"/>
                        <a:gd name="T20" fmla="*/ 38 w 38"/>
                        <a:gd name="T21" fmla="*/ 25 h 33"/>
                        <a:gd name="T22" fmla="*/ 38 w 38"/>
                        <a:gd name="T23" fmla="*/ 25 h 33"/>
                        <a:gd name="T24" fmla="*/ 30 w 38"/>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3">
                          <a:moveTo>
                            <a:pt x="0" y="18"/>
                          </a:moveTo>
                          <a:lnTo>
                            <a:pt x="0" y="18"/>
                          </a:lnTo>
                          <a:lnTo>
                            <a:pt x="7" y="10"/>
                          </a:lnTo>
                          <a:lnTo>
                            <a:pt x="15" y="0"/>
                          </a:lnTo>
                          <a:lnTo>
                            <a:pt x="23" y="0"/>
                          </a:lnTo>
                          <a:lnTo>
                            <a:pt x="30" y="0"/>
                          </a:lnTo>
                          <a:lnTo>
                            <a:pt x="30" y="0"/>
                          </a:lnTo>
                          <a:lnTo>
                            <a:pt x="30" y="10"/>
                          </a:lnTo>
                          <a:lnTo>
                            <a:pt x="30" y="18"/>
                          </a:lnTo>
                          <a:lnTo>
                            <a:pt x="30" y="18"/>
                          </a:lnTo>
                          <a:lnTo>
                            <a:pt x="38" y="25"/>
                          </a:lnTo>
                          <a:lnTo>
                            <a:pt x="38" y="25"/>
                          </a:lnTo>
                          <a:lnTo>
                            <a:pt x="30"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61" name="Freeform 260"/>
                    <p:cNvSpPr>
                      <a:spLocks/>
                    </p:cNvSpPr>
                    <p:nvPr/>
                  </p:nvSpPr>
                  <p:spPr bwMode="auto">
                    <a:xfrm>
                      <a:off x="3320" y="1632"/>
                      <a:ext cx="40" cy="33"/>
                    </a:xfrm>
                    <a:custGeom>
                      <a:avLst/>
                      <a:gdLst>
                        <a:gd name="T0" fmla="*/ 40 w 40"/>
                        <a:gd name="T1" fmla="*/ 25 h 33"/>
                        <a:gd name="T2" fmla="*/ 32 w 40"/>
                        <a:gd name="T3" fmla="*/ 33 h 33"/>
                        <a:gd name="T4" fmla="*/ 32 w 40"/>
                        <a:gd name="T5" fmla="*/ 33 h 33"/>
                        <a:gd name="T6" fmla="*/ 25 w 40"/>
                        <a:gd name="T7" fmla="*/ 33 h 33"/>
                        <a:gd name="T8" fmla="*/ 25 w 40"/>
                        <a:gd name="T9" fmla="*/ 33 h 33"/>
                        <a:gd name="T10" fmla="*/ 15 w 40"/>
                        <a:gd name="T11" fmla="*/ 33 h 33"/>
                        <a:gd name="T12" fmla="*/ 7 w 40"/>
                        <a:gd name="T13" fmla="*/ 33 h 33"/>
                        <a:gd name="T14" fmla="*/ 7 w 40"/>
                        <a:gd name="T15" fmla="*/ 33 h 33"/>
                        <a:gd name="T16" fmla="*/ 7 w 40"/>
                        <a:gd name="T17" fmla="*/ 25 h 33"/>
                        <a:gd name="T18" fmla="*/ 0 w 40"/>
                        <a:gd name="T19" fmla="*/ 15 h 33"/>
                        <a:gd name="T20" fmla="*/ 0 w 40"/>
                        <a:gd name="T21" fmla="*/ 15 h 33"/>
                        <a:gd name="T22" fmla="*/ 7 w 40"/>
                        <a:gd name="T23" fmla="*/ 0 h 33"/>
                        <a:gd name="T24" fmla="*/ 7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25"/>
                          </a:moveTo>
                          <a:lnTo>
                            <a:pt x="32" y="33"/>
                          </a:lnTo>
                          <a:lnTo>
                            <a:pt x="32" y="33"/>
                          </a:lnTo>
                          <a:lnTo>
                            <a:pt x="25" y="33"/>
                          </a:lnTo>
                          <a:lnTo>
                            <a:pt x="25" y="33"/>
                          </a:lnTo>
                          <a:lnTo>
                            <a:pt x="15" y="33"/>
                          </a:lnTo>
                          <a:lnTo>
                            <a:pt x="7" y="33"/>
                          </a:lnTo>
                          <a:lnTo>
                            <a:pt x="7" y="33"/>
                          </a:lnTo>
                          <a:lnTo>
                            <a:pt x="7" y="25"/>
                          </a:lnTo>
                          <a:lnTo>
                            <a:pt x="0" y="15"/>
                          </a:lnTo>
                          <a:lnTo>
                            <a:pt x="0" y="15"/>
                          </a:lnTo>
                          <a:lnTo>
                            <a:pt x="7" y="0"/>
                          </a:lnTo>
                          <a:lnTo>
                            <a:pt x="7"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grpSp>
                <p:nvGrpSpPr>
                  <p:cNvPr id="255" name="Group 254"/>
                  <p:cNvGrpSpPr>
                    <a:grpSpLocks/>
                  </p:cNvGrpSpPr>
                  <p:nvPr/>
                </p:nvGrpSpPr>
                <p:grpSpPr bwMode="auto">
                  <a:xfrm>
                    <a:off x="3360" y="1647"/>
                    <a:ext cx="63" cy="66"/>
                    <a:chOff x="3360" y="1647"/>
                    <a:chExt cx="63" cy="66"/>
                  </a:xfrm>
                </p:grpSpPr>
                <p:sp>
                  <p:nvSpPr>
                    <p:cNvPr id="258" name="Freeform 257"/>
                    <p:cNvSpPr>
                      <a:spLocks/>
                    </p:cNvSpPr>
                    <p:nvPr/>
                  </p:nvSpPr>
                  <p:spPr bwMode="auto">
                    <a:xfrm>
                      <a:off x="3360" y="1647"/>
                      <a:ext cx="33" cy="33"/>
                    </a:xfrm>
                    <a:custGeom>
                      <a:avLst/>
                      <a:gdLst>
                        <a:gd name="T0" fmla="*/ 0 w 33"/>
                        <a:gd name="T1" fmla="*/ 10 h 33"/>
                        <a:gd name="T2" fmla="*/ 0 w 33"/>
                        <a:gd name="T3" fmla="*/ 10 h 33"/>
                        <a:gd name="T4" fmla="*/ 8 w 33"/>
                        <a:gd name="T5" fmla="*/ 0 h 33"/>
                        <a:gd name="T6" fmla="*/ 8 w 33"/>
                        <a:gd name="T7" fmla="*/ 0 h 33"/>
                        <a:gd name="T8" fmla="*/ 8 w 33"/>
                        <a:gd name="T9" fmla="*/ 0 h 33"/>
                        <a:gd name="T10" fmla="*/ 15 w 33"/>
                        <a:gd name="T11" fmla="*/ 0 h 33"/>
                        <a:gd name="T12" fmla="*/ 23 w 33"/>
                        <a:gd name="T13" fmla="*/ 0 h 33"/>
                        <a:gd name="T14" fmla="*/ 33 w 33"/>
                        <a:gd name="T15" fmla="*/ 0 h 33"/>
                        <a:gd name="T16" fmla="*/ 33 w 33"/>
                        <a:gd name="T17" fmla="*/ 10 h 33"/>
                        <a:gd name="T18" fmla="*/ 33 w 33"/>
                        <a:gd name="T19" fmla="*/ 10 h 33"/>
                        <a:gd name="T20" fmla="*/ 33 w 33"/>
                        <a:gd name="T21" fmla="*/ 18 h 33"/>
                        <a:gd name="T22" fmla="*/ 33 w 33"/>
                        <a:gd name="T23" fmla="*/ 33 h 33"/>
                        <a:gd name="T24" fmla="*/ 33 w 33"/>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3">
                          <a:moveTo>
                            <a:pt x="0" y="10"/>
                          </a:moveTo>
                          <a:lnTo>
                            <a:pt x="0" y="10"/>
                          </a:lnTo>
                          <a:lnTo>
                            <a:pt x="8" y="0"/>
                          </a:lnTo>
                          <a:lnTo>
                            <a:pt x="8" y="0"/>
                          </a:lnTo>
                          <a:lnTo>
                            <a:pt x="8" y="0"/>
                          </a:lnTo>
                          <a:lnTo>
                            <a:pt x="15" y="0"/>
                          </a:lnTo>
                          <a:lnTo>
                            <a:pt x="23" y="0"/>
                          </a:lnTo>
                          <a:lnTo>
                            <a:pt x="33" y="0"/>
                          </a:lnTo>
                          <a:lnTo>
                            <a:pt x="33" y="10"/>
                          </a:lnTo>
                          <a:lnTo>
                            <a:pt x="33" y="10"/>
                          </a:lnTo>
                          <a:lnTo>
                            <a:pt x="33" y="18"/>
                          </a:lnTo>
                          <a:lnTo>
                            <a:pt x="33" y="33"/>
                          </a:lnTo>
                          <a:lnTo>
                            <a:pt x="33"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59" name="Freeform 258"/>
                    <p:cNvSpPr>
                      <a:spLocks/>
                    </p:cNvSpPr>
                    <p:nvPr/>
                  </p:nvSpPr>
                  <p:spPr bwMode="auto">
                    <a:xfrm>
                      <a:off x="3383" y="1680"/>
                      <a:ext cx="40" cy="33"/>
                    </a:xfrm>
                    <a:custGeom>
                      <a:avLst/>
                      <a:gdLst>
                        <a:gd name="T0" fmla="*/ 40 w 40"/>
                        <a:gd name="T1" fmla="*/ 15 h 33"/>
                        <a:gd name="T2" fmla="*/ 33 w 40"/>
                        <a:gd name="T3" fmla="*/ 25 h 33"/>
                        <a:gd name="T4" fmla="*/ 33 w 40"/>
                        <a:gd name="T5" fmla="*/ 25 h 33"/>
                        <a:gd name="T6" fmla="*/ 25 w 40"/>
                        <a:gd name="T7" fmla="*/ 25 h 33"/>
                        <a:gd name="T8" fmla="*/ 17 w 40"/>
                        <a:gd name="T9" fmla="*/ 33 h 33"/>
                        <a:gd name="T10" fmla="*/ 17 w 40"/>
                        <a:gd name="T11" fmla="*/ 33 h 33"/>
                        <a:gd name="T12" fmla="*/ 10 w 40"/>
                        <a:gd name="T13" fmla="*/ 25 h 33"/>
                        <a:gd name="T14" fmla="*/ 10 w 40"/>
                        <a:gd name="T15" fmla="*/ 25 h 33"/>
                        <a:gd name="T16" fmla="*/ 0 w 40"/>
                        <a:gd name="T17" fmla="*/ 25 h 33"/>
                        <a:gd name="T18" fmla="*/ 0 w 40"/>
                        <a:gd name="T19" fmla="*/ 15 h 33"/>
                        <a:gd name="T20" fmla="*/ 0 w 40"/>
                        <a:gd name="T21" fmla="*/ 15 h 33"/>
                        <a:gd name="T22" fmla="*/ 10 w 40"/>
                        <a:gd name="T23" fmla="*/ 0 h 33"/>
                        <a:gd name="T24" fmla="*/ 10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15"/>
                          </a:moveTo>
                          <a:lnTo>
                            <a:pt x="33" y="25"/>
                          </a:lnTo>
                          <a:lnTo>
                            <a:pt x="33" y="25"/>
                          </a:lnTo>
                          <a:lnTo>
                            <a:pt x="25" y="25"/>
                          </a:lnTo>
                          <a:lnTo>
                            <a:pt x="17" y="33"/>
                          </a:lnTo>
                          <a:lnTo>
                            <a:pt x="17" y="33"/>
                          </a:lnTo>
                          <a:lnTo>
                            <a:pt x="10" y="25"/>
                          </a:lnTo>
                          <a:lnTo>
                            <a:pt x="10" y="25"/>
                          </a:lnTo>
                          <a:lnTo>
                            <a:pt x="0" y="25"/>
                          </a:lnTo>
                          <a:lnTo>
                            <a:pt x="0" y="15"/>
                          </a:lnTo>
                          <a:lnTo>
                            <a:pt x="0" y="15"/>
                          </a:lnTo>
                          <a:lnTo>
                            <a:pt x="10" y="0"/>
                          </a:lnTo>
                          <a:lnTo>
                            <a:pt x="10"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sp>
                <p:nvSpPr>
                  <p:cNvPr id="256" name="Freeform 255"/>
                  <p:cNvSpPr>
                    <a:spLocks/>
                  </p:cNvSpPr>
                  <p:nvPr/>
                </p:nvSpPr>
                <p:spPr bwMode="auto">
                  <a:xfrm>
                    <a:off x="3423" y="1688"/>
                    <a:ext cx="33" cy="32"/>
                  </a:xfrm>
                  <a:custGeom>
                    <a:avLst/>
                    <a:gdLst>
                      <a:gd name="T0" fmla="*/ 0 w 33"/>
                      <a:gd name="T1" fmla="*/ 7 h 32"/>
                      <a:gd name="T2" fmla="*/ 0 w 33"/>
                      <a:gd name="T3" fmla="*/ 7 h 32"/>
                      <a:gd name="T4" fmla="*/ 8 w 33"/>
                      <a:gd name="T5" fmla="*/ 0 h 32"/>
                      <a:gd name="T6" fmla="*/ 8 w 33"/>
                      <a:gd name="T7" fmla="*/ 0 h 32"/>
                      <a:gd name="T8" fmla="*/ 8 w 33"/>
                      <a:gd name="T9" fmla="*/ 0 h 32"/>
                      <a:gd name="T10" fmla="*/ 18 w 33"/>
                      <a:gd name="T11" fmla="*/ 0 h 32"/>
                      <a:gd name="T12" fmla="*/ 25 w 33"/>
                      <a:gd name="T13" fmla="*/ 0 h 32"/>
                      <a:gd name="T14" fmla="*/ 33 w 33"/>
                      <a:gd name="T15" fmla="*/ 0 h 32"/>
                      <a:gd name="T16" fmla="*/ 33 w 33"/>
                      <a:gd name="T17" fmla="*/ 7 h 32"/>
                      <a:gd name="T18" fmla="*/ 33 w 33"/>
                      <a:gd name="T19" fmla="*/ 7 h 32"/>
                      <a:gd name="T20" fmla="*/ 33 w 33"/>
                      <a:gd name="T21" fmla="*/ 17 h 32"/>
                      <a:gd name="T22" fmla="*/ 33 w 33"/>
                      <a:gd name="T23" fmla="*/ 25 h 32"/>
                      <a:gd name="T24" fmla="*/ 25 w 33"/>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2">
                        <a:moveTo>
                          <a:pt x="0" y="7"/>
                        </a:moveTo>
                        <a:lnTo>
                          <a:pt x="0" y="7"/>
                        </a:lnTo>
                        <a:lnTo>
                          <a:pt x="8" y="0"/>
                        </a:lnTo>
                        <a:lnTo>
                          <a:pt x="8" y="0"/>
                        </a:lnTo>
                        <a:lnTo>
                          <a:pt x="8" y="0"/>
                        </a:lnTo>
                        <a:lnTo>
                          <a:pt x="18" y="0"/>
                        </a:lnTo>
                        <a:lnTo>
                          <a:pt x="25" y="0"/>
                        </a:lnTo>
                        <a:lnTo>
                          <a:pt x="33" y="0"/>
                        </a:lnTo>
                        <a:lnTo>
                          <a:pt x="33" y="7"/>
                        </a:lnTo>
                        <a:lnTo>
                          <a:pt x="33" y="7"/>
                        </a:lnTo>
                        <a:lnTo>
                          <a:pt x="33" y="17"/>
                        </a:lnTo>
                        <a:lnTo>
                          <a:pt x="33" y="25"/>
                        </a:lnTo>
                        <a:lnTo>
                          <a:pt x="2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57" name="Freeform 256"/>
                  <p:cNvSpPr>
                    <a:spLocks/>
                  </p:cNvSpPr>
                  <p:nvPr/>
                </p:nvSpPr>
                <p:spPr bwMode="auto">
                  <a:xfrm>
                    <a:off x="3448" y="1720"/>
                    <a:ext cx="31" cy="33"/>
                  </a:xfrm>
                  <a:custGeom>
                    <a:avLst/>
                    <a:gdLst>
                      <a:gd name="T0" fmla="*/ 31 w 31"/>
                      <a:gd name="T1" fmla="*/ 16 h 33"/>
                      <a:gd name="T2" fmla="*/ 31 w 31"/>
                      <a:gd name="T3" fmla="*/ 23 h 33"/>
                      <a:gd name="T4" fmla="*/ 31 w 31"/>
                      <a:gd name="T5" fmla="*/ 23 h 33"/>
                      <a:gd name="T6" fmla="*/ 23 w 31"/>
                      <a:gd name="T7" fmla="*/ 23 h 33"/>
                      <a:gd name="T8" fmla="*/ 16 w 31"/>
                      <a:gd name="T9" fmla="*/ 33 h 33"/>
                      <a:gd name="T10" fmla="*/ 16 w 31"/>
                      <a:gd name="T11" fmla="*/ 33 h 33"/>
                      <a:gd name="T12" fmla="*/ 8 w 31"/>
                      <a:gd name="T13" fmla="*/ 23 h 33"/>
                      <a:gd name="T14" fmla="*/ 8 w 31"/>
                      <a:gd name="T15" fmla="*/ 23 h 33"/>
                      <a:gd name="T16" fmla="*/ 0 w 31"/>
                      <a:gd name="T17" fmla="*/ 23 h 33"/>
                      <a:gd name="T18" fmla="*/ 0 w 31"/>
                      <a:gd name="T19" fmla="*/ 16 h 33"/>
                      <a:gd name="T20" fmla="*/ 0 w 31"/>
                      <a:gd name="T21" fmla="*/ 16 h 33"/>
                      <a:gd name="T22" fmla="*/ 8 w 31"/>
                      <a:gd name="T23" fmla="*/ 0 h 33"/>
                      <a:gd name="T24" fmla="*/ 8 w 31"/>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3">
                        <a:moveTo>
                          <a:pt x="31" y="16"/>
                        </a:moveTo>
                        <a:lnTo>
                          <a:pt x="31" y="23"/>
                        </a:lnTo>
                        <a:lnTo>
                          <a:pt x="31" y="23"/>
                        </a:lnTo>
                        <a:lnTo>
                          <a:pt x="23" y="23"/>
                        </a:lnTo>
                        <a:lnTo>
                          <a:pt x="16" y="33"/>
                        </a:lnTo>
                        <a:lnTo>
                          <a:pt x="16" y="33"/>
                        </a:lnTo>
                        <a:lnTo>
                          <a:pt x="8" y="23"/>
                        </a:lnTo>
                        <a:lnTo>
                          <a:pt x="8" y="23"/>
                        </a:lnTo>
                        <a:lnTo>
                          <a:pt x="0" y="23"/>
                        </a:lnTo>
                        <a:lnTo>
                          <a:pt x="0" y="16"/>
                        </a:lnTo>
                        <a:lnTo>
                          <a:pt x="0" y="16"/>
                        </a:lnTo>
                        <a:lnTo>
                          <a:pt x="8" y="0"/>
                        </a:lnTo>
                        <a:lnTo>
                          <a:pt x="8"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grpSp>
              <p:nvGrpSpPr>
                <p:cNvPr id="251" name="Group 250"/>
                <p:cNvGrpSpPr>
                  <a:grpSpLocks/>
                </p:cNvGrpSpPr>
                <p:nvPr/>
              </p:nvGrpSpPr>
              <p:grpSpPr bwMode="auto">
                <a:xfrm>
                  <a:off x="3471" y="1705"/>
                  <a:ext cx="73" cy="56"/>
                  <a:chOff x="3471" y="1705"/>
                  <a:chExt cx="73" cy="56"/>
                </a:xfrm>
              </p:grpSpPr>
              <p:sp>
                <p:nvSpPr>
                  <p:cNvPr id="252" name="Freeform 251"/>
                  <p:cNvSpPr>
                    <a:spLocks/>
                  </p:cNvSpPr>
                  <p:nvPr/>
                </p:nvSpPr>
                <p:spPr bwMode="auto">
                  <a:xfrm>
                    <a:off x="3471" y="1705"/>
                    <a:ext cx="73" cy="56"/>
                  </a:xfrm>
                  <a:custGeom>
                    <a:avLst/>
                    <a:gdLst>
                      <a:gd name="T0" fmla="*/ 73 w 73"/>
                      <a:gd name="T1" fmla="*/ 56 h 56"/>
                      <a:gd name="T2" fmla="*/ 0 w 73"/>
                      <a:gd name="T3" fmla="*/ 56 h 56"/>
                      <a:gd name="T4" fmla="*/ 18 w 73"/>
                      <a:gd name="T5" fmla="*/ 23 h 56"/>
                      <a:gd name="T6" fmla="*/ 41 w 73"/>
                      <a:gd name="T7" fmla="*/ 0 h 56"/>
                      <a:gd name="T8" fmla="*/ 73 w 73"/>
                      <a:gd name="T9" fmla="*/ 56 h 56"/>
                    </a:gdLst>
                    <a:ahLst/>
                    <a:cxnLst>
                      <a:cxn ang="0">
                        <a:pos x="T0" y="T1"/>
                      </a:cxn>
                      <a:cxn ang="0">
                        <a:pos x="T2" y="T3"/>
                      </a:cxn>
                      <a:cxn ang="0">
                        <a:pos x="T4" y="T5"/>
                      </a:cxn>
                      <a:cxn ang="0">
                        <a:pos x="T6" y="T7"/>
                      </a:cxn>
                      <a:cxn ang="0">
                        <a:pos x="T8" y="T9"/>
                      </a:cxn>
                    </a:cxnLst>
                    <a:rect l="0" t="0" r="r" b="b"/>
                    <a:pathLst>
                      <a:path w="73" h="56">
                        <a:moveTo>
                          <a:pt x="73" y="56"/>
                        </a:moveTo>
                        <a:lnTo>
                          <a:pt x="0" y="56"/>
                        </a:lnTo>
                        <a:lnTo>
                          <a:pt x="18" y="23"/>
                        </a:lnTo>
                        <a:lnTo>
                          <a:pt x="41" y="0"/>
                        </a:lnTo>
                        <a:lnTo>
                          <a:pt x="73" y="56"/>
                        </a:lnTo>
                        <a:close/>
                      </a:path>
                    </a:pathLst>
                  </a:custGeom>
                  <a:solidFill>
                    <a:srgbClr val="000000"/>
                  </a:solidFill>
                  <a:ln w="9525">
                    <a:solidFill>
                      <a:srgbClr val="1104FF"/>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53" name="Line 80"/>
                  <p:cNvSpPr>
                    <a:spLocks noChangeShapeType="1"/>
                  </p:cNvSpPr>
                  <p:nvPr/>
                </p:nvSpPr>
                <p:spPr bwMode="auto">
                  <a:xfrm flipH="1" flipV="1">
                    <a:off x="3489" y="1728"/>
                    <a:ext cx="23" cy="15"/>
                  </a:xfrm>
                  <a:prstGeom prst="line">
                    <a:avLst/>
                  </a:prstGeom>
                  <a:noFill/>
                  <a:ln w="12700">
                    <a:solidFill>
                      <a:srgbClr val="1104FF"/>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grpSp>
          <p:grpSp>
            <p:nvGrpSpPr>
              <p:cNvPr id="233" name="Group 232"/>
              <p:cNvGrpSpPr>
                <a:grpSpLocks/>
              </p:cNvGrpSpPr>
              <p:nvPr/>
            </p:nvGrpSpPr>
            <p:grpSpPr bwMode="auto">
              <a:xfrm>
                <a:off x="960" y="2592"/>
                <a:ext cx="247" cy="169"/>
                <a:chOff x="3297" y="1599"/>
                <a:chExt cx="247" cy="169"/>
              </a:xfrm>
            </p:grpSpPr>
            <p:sp>
              <p:nvSpPr>
                <p:cNvPr id="234" name="Freeform 233"/>
                <p:cNvSpPr>
                  <a:spLocks/>
                </p:cNvSpPr>
                <p:nvPr/>
              </p:nvSpPr>
              <p:spPr bwMode="auto">
                <a:xfrm>
                  <a:off x="3479" y="1736"/>
                  <a:ext cx="65" cy="32"/>
                </a:xfrm>
                <a:custGeom>
                  <a:avLst/>
                  <a:gdLst>
                    <a:gd name="T0" fmla="*/ 0 w 65"/>
                    <a:gd name="T1" fmla="*/ 0 h 32"/>
                    <a:gd name="T2" fmla="*/ 33 w 65"/>
                    <a:gd name="T3" fmla="*/ 0 h 32"/>
                    <a:gd name="T4" fmla="*/ 65 w 65"/>
                    <a:gd name="T5" fmla="*/ 32 h 32"/>
                  </a:gdLst>
                  <a:ahLst/>
                  <a:cxnLst>
                    <a:cxn ang="0">
                      <a:pos x="T0" y="T1"/>
                    </a:cxn>
                    <a:cxn ang="0">
                      <a:pos x="T2" y="T3"/>
                    </a:cxn>
                    <a:cxn ang="0">
                      <a:pos x="T4" y="T5"/>
                    </a:cxn>
                  </a:cxnLst>
                  <a:rect l="0" t="0" r="r" b="b"/>
                  <a:pathLst>
                    <a:path w="65" h="32">
                      <a:moveTo>
                        <a:pt x="0" y="0"/>
                      </a:moveTo>
                      <a:lnTo>
                        <a:pt x="33" y="0"/>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35" name="Freeform 234"/>
                <p:cNvSpPr>
                  <a:spLocks/>
                </p:cNvSpPr>
                <p:nvPr/>
              </p:nvSpPr>
              <p:spPr bwMode="auto">
                <a:xfrm>
                  <a:off x="3479" y="1736"/>
                  <a:ext cx="65" cy="32"/>
                </a:xfrm>
                <a:custGeom>
                  <a:avLst/>
                  <a:gdLst>
                    <a:gd name="T0" fmla="*/ 0 w 65"/>
                    <a:gd name="T1" fmla="*/ 0 h 32"/>
                    <a:gd name="T2" fmla="*/ 10 w 65"/>
                    <a:gd name="T3" fmla="*/ 0 h 32"/>
                    <a:gd name="T4" fmla="*/ 25 w 65"/>
                    <a:gd name="T5" fmla="*/ 7 h 32"/>
                    <a:gd name="T6" fmla="*/ 40 w 65"/>
                    <a:gd name="T7" fmla="*/ 17 h 32"/>
                    <a:gd name="T8" fmla="*/ 58 w 65"/>
                    <a:gd name="T9" fmla="*/ 25 h 32"/>
                    <a:gd name="T10" fmla="*/ 65 w 65"/>
                    <a:gd name="T11" fmla="*/ 32 h 32"/>
                  </a:gdLst>
                  <a:ahLst/>
                  <a:cxnLst>
                    <a:cxn ang="0">
                      <a:pos x="T0" y="T1"/>
                    </a:cxn>
                    <a:cxn ang="0">
                      <a:pos x="T2" y="T3"/>
                    </a:cxn>
                    <a:cxn ang="0">
                      <a:pos x="T4" y="T5"/>
                    </a:cxn>
                    <a:cxn ang="0">
                      <a:pos x="T6" y="T7"/>
                    </a:cxn>
                    <a:cxn ang="0">
                      <a:pos x="T8" y="T9"/>
                    </a:cxn>
                    <a:cxn ang="0">
                      <a:pos x="T10" y="T11"/>
                    </a:cxn>
                  </a:cxnLst>
                  <a:rect l="0" t="0" r="r" b="b"/>
                  <a:pathLst>
                    <a:path w="65" h="32">
                      <a:moveTo>
                        <a:pt x="0" y="0"/>
                      </a:moveTo>
                      <a:lnTo>
                        <a:pt x="10" y="0"/>
                      </a:lnTo>
                      <a:lnTo>
                        <a:pt x="25" y="7"/>
                      </a:lnTo>
                      <a:lnTo>
                        <a:pt x="40" y="17"/>
                      </a:lnTo>
                      <a:lnTo>
                        <a:pt x="58" y="25"/>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nvGrpSpPr>
                <p:cNvPr id="236" name="Group 235"/>
                <p:cNvGrpSpPr>
                  <a:grpSpLocks/>
                </p:cNvGrpSpPr>
                <p:nvPr/>
              </p:nvGrpSpPr>
              <p:grpSpPr bwMode="auto">
                <a:xfrm>
                  <a:off x="3297" y="1599"/>
                  <a:ext cx="182" cy="154"/>
                  <a:chOff x="3297" y="1599"/>
                  <a:chExt cx="182" cy="154"/>
                </a:xfrm>
              </p:grpSpPr>
              <p:grpSp>
                <p:nvGrpSpPr>
                  <p:cNvPr id="240" name="Group 239"/>
                  <p:cNvGrpSpPr>
                    <a:grpSpLocks/>
                  </p:cNvGrpSpPr>
                  <p:nvPr/>
                </p:nvGrpSpPr>
                <p:grpSpPr bwMode="auto">
                  <a:xfrm>
                    <a:off x="3297" y="1599"/>
                    <a:ext cx="63" cy="66"/>
                    <a:chOff x="3297" y="1599"/>
                    <a:chExt cx="63" cy="66"/>
                  </a:xfrm>
                </p:grpSpPr>
                <p:sp>
                  <p:nvSpPr>
                    <p:cNvPr id="246" name="Freeform 245"/>
                    <p:cNvSpPr>
                      <a:spLocks/>
                    </p:cNvSpPr>
                    <p:nvPr/>
                  </p:nvSpPr>
                  <p:spPr bwMode="auto">
                    <a:xfrm>
                      <a:off x="3297" y="1599"/>
                      <a:ext cx="38" cy="33"/>
                    </a:xfrm>
                    <a:custGeom>
                      <a:avLst/>
                      <a:gdLst>
                        <a:gd name="T0" fmla="*/ 0 w 38"/>
                        <a:gd name="T1" fmla="*/ 18 h 33"/>
                        <a:gd name="T2" fmla="*/ 0 w 38"/>
                        <a:gd name="T3" fmla="*/ 18 h 33"/>
                        <a:gd name="T4" fmla="*/ 7 w 38"/>
                        <a:gd name="T5" fmla="*/ 10 h 33"/>
                        <a:gd name="T6" fmla="*/ 15 w 38"/>
                        <a:gd name="T7" fmla="*/ 0 h 33"/>
                        <a:gd name="T8" fmla="*/ 23 w 38"/>
                        <a:gd name="T9" fmla="*/ 0 h 33"/>
                        <a:gd name="T10" fmla="*/ 30 w 38"/>
                        <a:gd name="T11" fmla="*/ 0 h 33"/>
                        <a:gd name="T12" fmla="*/ 30 w 38"/>
                        <a:gd name="T13" fmla="*/ 0 h 33"/>
                        <a:gd name="T14" fmla="*/ 30 w 38"/>
                        <a:gd name="T15" fmla="*/ 10 h 33"/>
                        <a:gd name="T16" fmla="*/ 30 w 38"/>
                        <a:gd name="T17" fmla="*/ 18 h 33"/>
                        <a:gd name="T18" fmla="*/ 30 w 38"/>
                        <a:gd name="T19" fmla="*/ 18 h 33"/>
                        <a:gd name="T20" fmla="*/ 38 w 38"/>
                        <a:gd name="T21" fmla="*/ 25 h 33"/>
                        <a:gd name="T22" fmla="*/ 38 w 38"/>
                        <a:gd name="T23" fmla="*/ 25 h 33"/>
                        <a:gd name="T24" fmla="*/ 30 w 38"/>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3">
                          <a:moveTo>
                            <a:pt x="0" y="18"/>
                          </a:moveTo>
                          <a:lnTo>
                            <a:pt x="0" y="18"/>
                          </a:lnTo>
                          <a:lnTo>
                            <a:pt x="7" y="10"/>
                          </a:lnTo>
                          <a:lnTo>
                            <a:pt x="15" y="0"/>
                          </a:lnTo>
                          <a:lnTo>
                            <a:pt x="23" y="0"/>
                          </a:lnTo>
                          <a:lnTo>
                            <a:pt x="30" y="0"/>
                          </a:lnTo>
                          <a:lnTo>
                            <a:pt x="30" y="0"/>
                          </a:lnTo>
                          <a:lnTo>
                            <a:pt x="30" y="10"/>
                          </a:lnTo>
                          <a:lnTo>
                            <a:pt x="30" y="18"/>
                          </a:lnTo>
                          <a:lnTo>
                            <a:pt x="30" y="18"/>
                          </a:lnTo>
                          <a:lnTo>
                            <a:pt x="38" y="25"/>
                          </a:lnTo>
                          <a:lnTo>
                            <a:pt x="38" y="25"/>
                          </a:lnTo>
                          <a:lnTo>
                            <a:pt x="30"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47" name="Freeform 246"/>
                    <p:cNvSpPr>
                      <a:spLocks/>
                    </p:cNvSpPr>
                    <p:nvPr/>
                  </p:nvSpPr>
                  <p:spPr bwMode="auto">
                    <a:xfrm>
                      <a:off x="3320" y="1632"/>
                      <a:ext cx="40" cy="33"/>
                    </a:xfrm>
                    <a:custGeom>
                      <a:avLst/>
                      <a:gdLst>
                        <a:gd name="T0" fmla="*/ 40 w 40"/>
                        <a:gd name="T1" fmla="*/ 25 h 33"/>
                        <a:gd name="T2" fmla="*/ 32 w 40"/>
                        <a:gd name="T3" fmla="*/ 33 h 33"/>
                        <a:gd name="T4" fmla="*/ 32 w 40"/>
                        <a:gd name="T5" fmla="*/ 33 h 33"/>
                        <a:gd name="T6" fmla="*/ 25 w 40"/>
                        <a:gd name="T7" fmla="*/ 33 h 33"/>
                        <a:gd name="T8" fmla="*/ 25 w 40"/>
                        <a:gd name="T9" fmla="*/ 33 h 33"/>
                        <a:gd name="T10" fmla="*/ 15 w 40"/>
                        <a:gd name="T11" fmla="*/ 33 h 33"/>
                        <a:gd name="T12" fmla="*/ 7 w 40"/>
                        <a:gd name="T13" fmla="*/ 33 h 33"/>
                        <a:gd name="T14" fmla="*/ 7 w 40"/>
                        <a:gd name="T15" fmla="*/ 33 h 33"/>
                        <a:gd name="T16" fmla="*/ 7 w 40"/>
                        <a:gd name="T17" fmla="*/ 25 h 33"/>
                        <a:gd name="T18" fmla="*/ 0 w 40"/>
                        <a:gd name="T19" fmla="*/ 15 h 33"/>
                        <a:gd name="T20" fmla="*/ 0 w 40"/>
                        <a:gd name="T21" fmla="*/ 15 h 33"/>
                        <a:gd name="T22" fmla="*/ 7 w 40"/>
                        <a:gd name="T23" fmla="*/ 0 h 33"/>
                        <a:gd name="T24" fmla="*/ 7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25"/>
                          </a:moveTo>
                          <a:lnTo>
                            <a:pt x="32" y="33"/>
                          </a:lnTo>
                          <a:lnTo>
                            <a:pt x="32" y="33"/>
                          </a:lnTo>
                          <a:lnTo>
                            <a:pt x="25" y="33"/>
                          </a:lnTo>
                          <a:lnTo>
                            <a:pt x="25" y="33"/>
                          </a:lnTo>
                          <a:lnTo>
                            <a:pt x="15" y="33"/>
                          </a:lnTo>
                          <a:lnTo>
                            <a:pt x="7" y="33"/>
                          </a:lnTo>
                          <a:lnTo>
                            <a:pt x="7" y="33"/>
                          </a:lnTo>
                          <a:lnTo>
                            <a:pt x="7" y="25"/>
                          </a:lnTo>
                          <a:lnTo>
                            <a:pt x="0" y="15"/>
                          </a:lnTo>
                          <a:lnTo>
                            <a:pt x="0" y="15"/>
                          </a:lnTo>
                          <a:lnTo>
                            <a:pt x="7" y="0"/>
                          </a:lnTo>
                          <a:lnTo>
                            <a:pt x="7"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grpSp>
                <p:nvGrpSpPr>
                  <p:cNvPr id="241" name="Group 240"/>
                  <p:cNvGrpSpPr>
                    <a:grpSpLocks/>
                  </p:cNvGrpSpPr>
                  <p:nvPr/>
                </p:nvGrpSpPr>
                <p:grpSpPr bwMode="auto">
                  <a:xfrm>
                    <a:off x="3360" y="1647"/>
                    <a:ext cx="63" cy="66"/>
                    <a:chOff x="3360" y="1647"/>
                    <a:chExt cx="63" cy="66"/>
                  </a:xfrm>
                </p:grpSpPr>
                <p:sp>
                  <p:nvSpPr>
                    <p:cNvPr id="244" name="Freeform 243"/>
                    <p:cNvSpPr>
                      <a:spLocks/>
                    </p:cNvSpPr>
                    <p:nvPr/>
                  </p:nvSpPr>
                  <p:spPr bwMode="auto">
                    <a:xfrm>
                      <a:off x="3360" y="1647"/>
                      <a:ext cx="33" cy="33"/>
                    </a:xfrm>
                    <a:custGeom>
                      <a:avLst/>
                      <a:gdLst>
                        <a:gd name="T0" fmla="*/ 0 w 33"/>
                        <a:gd name="T1" fmla="*/ 10 h 33"/>
                        <a:gd name="T2" fmla="*/ 0 w 33"/>
                        <a:gd name="T3" fmla="*/ 10 h 33"/>
                        <a:gd name="T4" fmla="*/ 8 w 33"/>
                        <a:gd name="T5" fmla="*/ 0 h 33"/>
                        <a:gd name="T6" fmla="*/ 8 w 33"/>
                        <a:gd name="T7" fmla="*/ 0 h 33"/>
                        <a:gd name="T8" fmla="*/ 8 w 33"/>
                        <a:gd name="T9" fmla="*/ 0 h 33"/>
                        <a:gd name="T10" fmla="*/ 15 w 33"/>
                        <a:gd name="T11" fmla="*/ 0 h 33"/>
                        <a:gd name="T12" fmla="*/ 23 w 33"/>
                        <a:gd name="T13" fmla="*/ 0 h 33"/>
                        <a:gd name="T14" fmla="*/ 33 w 33"/>
                        <a:gd name="T15" fmla="*/ 0 h 33"/>
                        <a:gd name="T16" fmla="*/ 33 w 33"/>
                        <a:gd name="T17" fmla="*/ 10 h 33"/>
                        <a:gd name="T18" fmla="*/ 33 w 33"/>
                        <a:gd name="T19" fmla="*/ 10 h 33"/>
                        <a:gd name="T20" fmla="*/ 33 w 33"/>
                        <a:gd name="T21" fmla="*/ 18 h 33"/>
                        <a:gd name="T22" fmla="*/ 33 w 33"/>
                        <a:gd name="T23" fmla="*/ 33 h 33"/>
                        <a:gd name="T24" fmla="*/ 33 w 33"/>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3">
                          <a:moveTo>
                            <a:pt x="0" y="10"/>
                          </a:moveTo>
                          <a:lnTo>
                            <a:pt x="0" y="10"/>
                          </a:lnTo>
                          <a:lnTo>
                            <a:pt x="8" y="0"/>
                          </a:lnTo>
                          <a:lnTo>
                            <a:pt x="8" y="0"/>
                          </a:lnTo>
                          <a:lnTo>
                            <a:pt x="8" y="0"/>
                          </a:lnTo>
                          <a:lnTo>
                            <a:pt x="15" y="0"/>
                          </a:lnTo>
                          <a:lnTo>
                            <a:pt x="23" y="0"/>
                          </a:lnTo>
                          <a:lnTo>
                            <a:pt x="33" y="0"/>
                          </a:lnTo>
                          <a:lnTo>
                            <a:pt x="33" y="10"/>
                          </a:lnTo>
                          <a:lnTo>
                            <a:pt x="33" y="10"/>
                          </a:lnTo>
                          <a:lnTo>
                            <a:pt x="33" y="18"/>
                          </a:lnTo>
                          <a:lnTo>
                            <a:pt x="33" y="33"/>
                          </a:lnTo>
                          <a:lnTo>
                            <a:pt x="33"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45" name="Freeform 244"/>
                    <p:cNvSpPr>
                      <a:spLocks/>
                    </p:cNvSpPr>
                    <p:nvPr/>
                  </p:nvSpPr>
                  <p:spPr bwMode="auto">
                    <a:xfrm>
                      <a:off x="3383" y="1680"/>
                      <a:ext cx="40" cy="33"/>
                    </a:xfrm>
                    <a:custGeom>
                      <a:avLst/>
                      <a:gdLst>
                        <a:gd name="T0" fmla="*/ 40 w 40"/>
                        <a:gd name="T1" fmla="*/ 15 h 33"/>
                        <a:gd name="T2" fmla="*/ 33 w 40"/>
                        <a:gd name="T3" fmla="*/ 25 h 33"/>
                        <a:gd name="T4" fmla="*/ 33 w 40"/>
                        <a:gd name="T5" fmla="*/ 25 h 33"/>
                        <a:gd name="T6" fmla="*/ 25 w 40"/>
                        <a:gd name="T7" fmla="*/ 25 h 33"/>
                        <a:gd name="T8" fmla="*/ 17 w 40"/>
                        <a:gd name="T9" fmla="*/ 33 h 33"/>
                        <a:gd name="T10" fmla="*/ 17 w 40"/>
                        <a:gd name="T11" fmla="*/ 33 h 33"/>
                        <a:gd name="T12" fmla="*/ 10 w 40"/>
                        <a:gd name="T13" fmla="*/ 25 h 33"/>
                        <a:gd name="T14" fmla="*/ 10 w 40"/>
                        <a:gd name="T15" fmla="*/ 25 h 33"/>
                        <a:gd name="T16" fmla="*/ 0 w 40"/>
                        <a:gd name="T17" fmla="*/ 25 h 33"/>
                        <a:gd name="T18" fmla="*/ 0 w 40"/>
                        <a:gd name="T19" fmla="*/ 15 h 33"/>
                        <a:gd name="T20" fmla="*/ 0 w 40"/>
                        <a:gd name="T21" fmla="*/ 15 h 33"/>
                        <a:gd name="T22" fmla="*/ 10 w 40"/>
                        <a:gd name="T23" fmla="*/ 0 h 33"/>
                        <a:gd name="T24" fmla="*/ 10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15"/>
                          </a:moveTo>
                          <a:lnTo>
                            <a:pt x="33" y="25"/>
                          </a:lnTo>
                          <a:lnTo>
                            <a:pt x="33" y="25"/>
                          </a:lnTo>
                          <a:lnTo>
                            <a:pt x="25" y="25"/>
                          </a:lnTo>
                          <a:lnTo>
                            <a:pt x="17" y="33"/>
                          </a:lnTo>
                          <a:lnTo>
                            <a:pt x="17" y="33"/>
                          </a:lnTo>
                          <a:lnTo>
                            <a:pt x="10" y="25"/>
                          </a:lnTo>
                          <a:lnTo>
                            <a:pt x="10" y="25"/>
                          </a:lnTo>
                          <a:lnTo>
                            <a:pt x="0" y="25"/>
                          </a:lnTo>
                          <a:lnTo>
                            <a:pt x="0" y="15"/>
                          </a:lnTo>
                          <a:lnTo>
                            <a:pt x="0" y="15"/>
                          </a:lnTo>
                          <a:lnTo>
                            <a:pt x="10" y="0"/>
                          </a:lnTo>
                          <a:lnTo>
                            <a:pt x="10"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sp>
                <p:nvSpPr>
                  <p:cNvPr id="242" name="Freeform 241"/>
                  <p:cNvSpPr>
                    <a:spLocks/>
                  </p:cNvSpPr>
                  <p:nvPr/>
                </p:nvSpPr>
                <p:spPr bwMode="auto">
                  <a:xfrm>
                    <a:off x="3423" y="1688"/>
                    <a:ext cx="33" cy="32"/>
                  </a:xfrm>
                  <a:custGeom>
                    <a:avLst/>
                    <a:gdLst>
                      <a:gd name="T0" fmla="*/ 0 w 33"/>
                      <a:gd name="T1" fmla="*/ 7 h 32"/>
                      <a:gd name="T2" fmla="*/ 0 w 33"/>
                      <a:gd name="T3" fmla="*/ 7 h 32"/>
                      <a:gd name="T4" fmla="*/ 8 w 33"/>
                      <a:gd name="T5" fmla="*/ 0 h 32"/>
                      <a:gd name="T6" fmla="*/ 8 w 33"/>
                      <a:gd name="T7" fmla="*/ 0 h 32"/>
                      <a:gd name="T8" fmla="*/ 8 w 33"/>
                      <a:gd name="T9" fmla="*/ 0 h 32"/>
                      <a:gd name="T10" fmla="*/ 18 w 33"/>
                      <a:gd name="T11" fmla="*/ 0 h 32"/>
                      <a:gd name="T12" fmla="*/ 25 w 33"/>
                      <a:gd name="T13" fmla="*/ 0 h 32"/>
                      <a:gd name="T14" fmla="*/ 33 w 33"/>
                      <a:gd name="T15" fmla="*/ 0 h 32"/>
                      <a:gd name="T16" fmla="*/ 33 w 33"/>
                      <a:gd name="T17" fmla="*/ 7 h 32"/>
                      <a:gd name="T18" fmla="*/ 33 w 33"/>
                      <a:gd name="T19" fmla="*/ 7 h 32"/>
                      <a:gd name="T20" fmla="*/ 33 w 33"/>
                      <a:gd name="T21" fmla="*/ 17 h 32"/>
                      <a:gd name="T22" fmla="*/ 33 w 33"/>
                      <a:gd name="T23" fmla="*/ 25 h 32"/>
                      <a:gd name="T24" fmla="*/ 25 w 33"/>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2">
                        <a:moveTo>
                          <a:pt x="0" y="7"/>
                        </a:moveTo>
                        <a:lnTo>
                          <a:pt x="0" y="7"/>
                        </a:lnTo>
                        <a:lnTo>
                          <a:pt x="8" y="0"/>
                        </a:lnTo>
                        <a:lnTo>
                          <a:pt x="8" y="0"/>
                        </a:lnTo>
                        <a:lnTo>
                          <a:pt x="8" y="0"/>
                        </a:lnTo>
                        <a:lnTo>
                          <a:pt x="18" y="0"/>
                        </a:lnTo>
                        <a:lnTo>
                          <a:pt x="25" y="0"/>
                        </a:lnTo>
                        <a:lnTo>
                          <a:pt x="33" y="0"/>
                        </a:lnTo>
                        <a:lnTo>
                          <a:pt x="33" y="7"/>
                        </a:lnTo>
                        <a:lnTo>
                          <a:pt x="33" y="7"/>
                        </a:lnTo>
                        <a:lnTo>
                          <a:pt x="33" y="17"/>
                        </a:lnTo>
                        <a:lnTo>
                          <a:pt x="33" y="25"/>
                        </a:lnTo>
                        <a:lnTo>
                          <a:pt x="2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43" name="Freeform 242"/>
                  <p:cNvSpPr>
                    <a:spLocks/>
                  </p:cNvSpPr>
                  <p:nvPr/>
                </p:nvSpPr>
                <p:spPr bwMode="auto">
                  <a:xfrm>
                    <a:off x="3448" y="1720"/>
                    <a:ext cx="31" cy="33"/>
                  </a:xfrm>
                  <a:custGeom>
                    <a:avLst/>
                    <a:gdLst>
                      <a:gd name="T0" fmla="*/ 31 w 31"/>
                      <a:gd name="T1" fmla="*/ 16 h 33"/>
                      <a:gd name="T2" fmla="*/ 31 w 31"/>
                      <a:gd name="T3" fmla="*/ 23 h 33"/>
                      <a:gd name="T4" fmla="*/ 31 w 31"/>
                      <a:gd name="T5" fmla="*/ 23 h 33"/>
                      <a:gd name="T6" fmla="*/ 23 w 31"/>
                      <a:gd name="T7" fmla="*/ 23 h 33"/>
                      <a:gd name="T8" fmla="*/ 16 w 31"/>
                      <a:gd name="T9" fmla="*/ 33 h 33"/>
                      <a:gd name="T10" fmla="*/ 16 w 31"/>
                      <a:gd name="T11" fmla="*/ 33 h 33"/>
                      <a:gd name="T12" fmla="*/ 8 w 31"/>
                      <a:gd name="T13" fmla="*/ 23 h 33"/>
                      <a:gd name="T14" fmla="*/ 8 w 31"/>
                      <a:gd name="T15" fmla="*/ 23 h 33"/>
                      <a:gd name="T16" fmla="*/ 0 w 31"/>
                      <a:gd name="T17" fmla="*/ 23 h 33"/>
                      <a:gd name="T18" fmla="*/ 0 w 31"/>
                      <a:gd name="T19" fmla="*/ 16 h 33"/>
                      <a:gd name="T20" fmla="*/ 0 w 31"/>
                      <a:gd name="T21" fmla="*/ 16 h 33"/>
                      <a:gd name="T22" fmla="*/ 8 w 31"/>
                      <a:gd name="T23" fmla="*/ 0 h 33"/>
                      <a:gd name="T24" fmla="*/ 8 w 31"/>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3">
                        <a:moveTo>
                          <a:pt x="31" y="16"/>
                        </a:moveTo>
                        <a:lnTo>
                          <a:pt x="31" y="23"/>
                        </a:lnTo>
                        <a:lnTo>
                          <a:pt x="31" y="23"/>
                        </a:lnTo>
                        <a:lnTo>
                          <a:pt x="23" y="23"/>
                        </a:lnTo>
                        <a:lnTo>
                          <a:pt x="16" y="33"/>
                        </a:lnTo>
                        <a:lnTo>
                          <a:pt x="16" y="33"/>
                        </a:lnTo>
                        <a:lnTo>
                          <a:pt x="8" y="23"/>
                        </a:lnTo>
                        <a:lnTo>
                          <a:pt x="8" y="23"/>
                        </a:lnTo>
                        <a:lnTo>
                          <a:pt x="0" y="23"/>
                        </a:lnTo>
                        <a:lnTo>
                          <a:pt x="0" y="16"/>
                        </a:lnTo>
                        <a:lnTo>
                          <a:pt x="0" y="16"/>
                        </a:lnTo>
                        <a:lnTo>
                          <a:pt x="8" y="0"/>
                        </a:lnTo>
                        <a:lnTo>
                          <a:pt x="8"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grpSp>
              <p:nvGrpSpPr>
                <p:cNvPr id="237" name="Group 236"/>
                <p:cNvGrpSpPr>
                  <a:grpSpLocks/>
                </p:cNvGrpSpPr>
                <p:nvPr/>
              </p:nvGrpSpPr>
              <p:grpSpPr bwMode="auto">
                <a:xfrm>
                  <a:off x="3471" y="1705"/>
                  <a:ext cx="73" cy="56"/>
                  <a:chOff x="3471" y="1705"/>
                  <a:chExt cx="73" cy="56"/>
                </a:xfrm>
              </p:grpSpPr>
              <p:sp>
                <p:nvSpPr>
                  <p:cNvPr id="238" name="Freeform 237"/>
                  <p:cNvSpPr>
                    <a:spLocks/>
                  </p:cNvSpPr>
                  <p:nvPr/>
                </p:nvSpPr>
                <p:spPr bwMode="auto">
                  <a:xfrm>
                    <a:off x="3471" y="1705"/>
                    <a:ext cx="73" cy="56"/>
                  </a:xfrm>
                  <a:custGeom>
                    <a:avLst/>
                    <a:gdLst>
                      <a:gd name="T0" fmla="*/ 73 w 73"/>
                      <a:gd name="T1" fmla="*/ 56 h 56"/>
                      <a:gd name="T2" fmla="*/ 0 w 73"/>
                      <a:gd name="T3" fmla="*/ 56 h 56"/>
                      <a:gd name="T4" fmla="*/ 18 w 73"/>
                      <a:gd name="T5" fmla="*/ 23 h 56"/>
                      <a:gd name="T6" fmla="*/ 41 w 73"/>
                      <a:gd name="T7" fmla="*/ 0 h 56"/>
                      <a:gd name="T8" fmla="*/ 73 w 73"/>
                      <a:gd name="T9" fmla="*/ 56 h 56"/>
                    </a:gdLst>
                    <a:ahLst/>
                    <a:cxnLst>
                      <a:cxn ang="0">
                        <a:pos x="T0" y="T1"/>
                      </a:cxn>
                      <a:cxn ang="0">
                        <a:pos x="T2" y="T3"/>
                      </a:cxn>
                      <a:cxn ang="0">
                        <a:pos x="T4" y="T5"/>
                      </a:cxn>
                      <a:cxn ang="0">
                        <a:pos x="T6" y="T7"/>
                      </a:cxn>
                      <a:cxn ang="0">
                        <a:pos x="T8" y="T9"/>
                      </a:cxn>
                    </a:cxnLst>
                    <a:rect l="0" t="0" r="r" b="b"/>
                    <a:pathLst>
                      <a:path w="73" h="56">
                        <a:moveTo>
                          <a:pt x="73" y="56"/>
                        </a:moveTo>
                        <a:lnTo>
                          <a:pt x="0" y="56"/>
                        </a:lnTo>
                        <a:lnTo>
                          <a:pt x="18" y="23"/>
                        </a:lnTo>
                        <a:lnTo>
                          <a:pt x="41" y="0"/>
                        </a:lnTo>
                        <a:lnTo>
                          <a:pt x="73" y="56"/>
                        </a:lnTo>
                        <a:close/>
                      </a:path>
                    </a:pathLst>
                  </a:custGeom>
                  <a:solidFill>
                    <a:srgbClr val="000000"/>
                  </a:solidFill>
                  <a:ln w="9525">
                    <a:solidFill>
                      <a:srgbClr val="1104FF"/>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39" name="Line 95"/>
                  <p:cNvSpPr>
                    <a:spLocks noChangeShapeType="1"/>
                  </p:cNvSpPr>
                  <p:nvPr/>
                </p:nvSpPr>
                <p:spPr bwMode="auto">
                  <a:xfrm flipH="1" flipV="1">
                    <a:off x="3489" y="1728"/>
                    <a:ext cx="23" cy="15"/>
                  </a:xfrm>
                  <a:prstGeom prst="line">
                    <a:avLst/>
                  </a:prstGeom>
                  <a:noFill/>
                  <a:ln w="12700">
                    <a:solidFill>
                      <a:srgbClr val="1104FF"/>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grpSp>
        </p:grpSp>
      </p:grpSp>
      <p:grpSp>
        <p:nvGrpSpPr>
          <p:cNvPr id="123" name="Group 122"/>
          <p:cNvGrpSpPr/>
          <p:nvPr/>
        </p:nvGrpSpPr>
        <p:grpSpPr>
          <a:xfrm>
            <a:off x="183593" y="1164735"/>
            <a:ext cx="3438048" cy="5319284"/>
            <a:chOff x="183593" y="1164735"/>
            <a:chExt cx="3438048" cy="5319284"/>
          </a:xfrm>
        </p:grpSpPr>
        <p:grpSp>
          <p:nvGrpSpPr>
            <p:cNvPr id="7" name="Group 13"/>
            <p:cNvGrpSpPr>
              <a:grpSpLocks/>
            </p:cNvGrpSpPr>
            <p:nvPr/>
          </p:nvGrpSpPr>
          <p:grpSpPr bwMode="auto">
            <a:xfrm>
              <a:off x="183593" y="1164735"/>
              <a:ext cx="3438048" cy="5319284"/>
              <a:chOff x="3062" y="719"/>
              <a:chExt cx="880" cy="1538"/>
            </a:xfrm>
          </p:grpSpPr>
          <p:sp>
            <p:nvSpPr>
              <p:cNvPr id="35" name="Rectangle 14"/>
              <p:cNvSpPr>
                <a:spLocks noChangeArrowheads="1"/>
              </p:cNvSpPr>
              <p:nvPr/>
            </p:nvSpPr>
            <p:spPr bwMode="auto">
              <a:xfrm>
                <a:off x="3306" y="752"/>
                <a:ext cx="200" cy="1280"/>
              </a:xfrm>
              <a:prstGeom prst="rect">
                <a:avLst/>
              </a:prstGeom>
              <a:pattFill prst="wdDnDiag">
                <a:fgClr>
                  <a:schemeClr val="accent2"/>
                </a:fgClr>
                <a:bgClr>
                  <a:srgbClr val="FFFFFF"/>
                </a:bgClr>
              </a:pattFill>
              <a:ln w="12700">
                <a:solidFill>
                  <a:srgbClr val="000000"/>
                </a:solidFill>
                <a:miter lim="800000"/>
                <a:headEnd/>
                <a:tailEnd/>
              </a:ln>
              <a:extLst/>
            </p:spPr>
            <p:txBody>
              <a:bodyPr wrap="none" anchor="ctr"/>
              <a:lstStyle/>
              <a:p>
                <a:endParaRPr lang="en-US"/>
              </a:p>
            </p:txBody>
          </p:sp>
          <p:sp>
            <p:nvSpPr>
              <p:cNvPr id="36" name="Rectangle 15" descr="Light upward diagonal"/>
              <p:cNvSpPr>
                <a:spLocks noChangeArrowheads="1"/>
              </p:cNvSpPr>
              <p:nvPr/>
            </p:nvSpPr>
            <p:spPr bwMode="auto">
              <a:xfrm>
                <a:off x="3127" y="752"/>
                <a:ext cx="180" cy="1280"/>
              </a:xfrm>
              <a:prstGeom prst="rect">
                <a:avLst/>
              </a:prstGeom>
              <a:pattFill prst="divot">
                <a:fgClr>
                  <a:schemeClr val="accent6">
                    <a:lumMod val="75000"/>
                  </a:schemeClr>
                </a:fgClr>
                <a:bgClr>
                  <a:srgbClr val="FFFFFF"/>
                </a:bgClr>
              </a:pattFill>
              <a:ln w="12700">
                <a:solidFill>
                  <a:srgbClr val="000000"/>
                </a:solidFill>
                <a:miter lim="800000"/>
                <a:headEnd/>
                <a:tailEnd/>
              </a:ln>
            </p:spPr>
            <p:txBody>
              <a:bodyPr wrap="none" anchor="ctr"/>
              <a:lstStyle/>
              <a:p>
                <a:endParaRPr lang="en-US"/>
              </a:p>
            </p:txBody>
          </p:sp>
          <p:sp>
            <p:nvSpPr>
              <p:cNvPr id="37" name="Freeform 60"/>
              <p:cNvSpPr>
                <a:spLocks/>
              </p:cNvSpPr>
              <p:nvPr/>
            </p:nvSpPr>
            <p:spPr bwMode="auto">
              <a:xfrm>
                <a:off x="3100" y="1807"/>
                <a:ext cx="432" cy="260"/>
              </a:xfrm>
              <a:custGeom>
                <a:avLst/>
                <a:gdLst>
                  <a:gd name="T0" fmla="*/ 0 w 432"/>
                  <a:gd name="T1" fmla="*/ 0 h 260"/>
                  <a:gd name="T2" fmla="*/ 28 w 432"/>
                  <a:gd name="T3" fmla="*/ 2 h 260"/>
                  <a:gd name="T4" fmla="*/ 48 w 432"/>
                  <a:gd name="T5" fmla="*/ 62 h 260"/>
                  <a:gd name="T6" fmla="*/ 70 w 432"/>
                  <a:gd name="T7" fmla="*/ 104 h 260"/>
                  <a:gd name="T8" fmla="*/ 84 w 432"/>
                  <a:gd name="T9" fmla="*/ 130 h 260"/>
                  <a:gd name="T10" fmla="*/ 104 w 432"/>
                  <a:gd name="T11" fmla="*/ 156 h 260"/>
                  <a:gd name="T12" fmla="*/ 130 w 432"/>
                  <a:gd name="T13" fmla="*/ 176 h 260"/>
                  <a:gd name="T14" fmla="*/ 150 w 432"/>
                  <a:gd name="T15" fmla="*/ 188 h 260"/>
                  <a:gd name="T16" fmla="*/ 176 w 432"/>
                  <a:gd name="T17" fmla="*/ 204 h 260"/>
                  <a:gd name="T18" fmla="*/ 196 w 432"/>
                  <a:gd name="T19" fmla="*/ 214 h 260"/>
                  <a:gd name="T20" fmla="*/ 212 w 432"/>
                  <a:gd name="T21" fmla="*/ 218 h 260"/>
                  <a:gd name="T22" fmla="*/ 238 w 432"/>
                  <a:gd name="T23" fmla="*/ 218 h 260"/>
                  <a:gd name="T24" fmla="*/ 284 w 432"/>
                  <a:gd name="T25" fmla="*/ 206 h 260"/>
                  <a:gd name="T26" fmla="*/ 302 w 432"/>
                  <a:gd name="T27" fmla="*/ 190 h 260"/>
                  <a:gd name="T28" fmla="*/ 324 w 432"/>
                  <a:gd name="T29" fmla="*/ 170 h 260"/>
                  <a:gd name="T30" fmla="*/ 356 w 432"/>
                  <a:gd name="T31" fmla="*/ 126 h 260"/>
                  <a:gd name="T32" fmla="*/ 372 w 432"/>
                  <a:gd name="T33" fmla="*/ 102 h 260"/>
                  <a:gd name="T34" fmla="*/ 386 w 432"/>
                  <a:gd name="T35" fmla="*/ 80 h 260"/>
                  <a:gd name="T36" fmla="*/ 398 w 432"/>
                  <a:gd name="T37" fmla="*/ 44 h 260"/>
                  <a:gd name="T38" fmla="*/ 406 w 432"/>
                  <a:gd name="T39" fmla="*/ 28 h 260"/>
                  <a:gd name="T40" fmla="*/ 432 w 432"/>
                  <a:gd name="T41" fmla="*/ 26 h 260"/>
                  <a:gd name="T42" fmla="*/ 432 w 432"/>
                  <a:gd name="T43" fmla="*/ 260 h 260"/>
                  <a:gd name="T44" fmla="*/ 2 w 432"/>
                  <a:gd name="T45" fmla="*/ 260 h 260"/>
                  <a:gd name="T46" fmla="*/ 0 w 432"/>
                  <a:gd name="T47" fmla="*/ 0 h 2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2"/>
                  <a:gd name="T73" fmla="*/ 0 h 260"/>
                  <a:gd name="T74" fmla="*/ 432 w 432"/>
                  <a:gd name="T75" fmla="*/ 260 h 2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2" h="260">
                    <a:moveTo>
                      <a:pt x="0" y="0"/>
                    </a:moveTo>
                    <a:lnTo>
                      <a:pt x="28" y="2"/>
                    </a:lnTo>
                    <a:lnTo>
                      <a:pt x="48" y="62"/>
                    </a:lnTo>
                    <a:lnTo>
                      <a:pt x="70" y="104"/>
                    </a:lnTo>
                    <a:lnTo>
                      <a:pt x="84" y="130"/>
                    </a:lnTo>
                    <a:lnTo>
                      <a:pt x="104" y="156"/>
                    </a:lnTo>
                    <a:lnTo>
                      <a:pt x="130" y="176"/>
                    </a:lnTo>
                    <a:lnTo>
                      <a:pt x="150" y="188"/>
                    </a:lnTo>
                    <a:lnTo>
                      <a:pt x="176" y="204"/>
                    </a:lnTo>
                    <a:lnTo>
                      <a:pt x="196" y="214"/>
                    </a:lnTo>
                    <a:lnTo>
                      <a:pt x="212" y="218"/>
                    </a:lnTo>
                    <a:lnTo>
                      <a:pt x="238" y="218"/>
                    </a:lnTo>
                    <a:lnTo>
                      <a:pt x="284" y="206"/>
                    </a:lnTo>
                    <a:lnTo>
                      <a:pt x="302" y="190"/>
                    </a:lnTo>
                    <a:lnTo>
                      <a:pt x="324" y="170"/>
                    </a:lnTo>
                    <a:lnTo>
                      <a:pt x="356" y="126"/>
                    </a:lnTo>
                    <a:lnTo>
                      <a:pt x="372" y="102"/>
                    </a:lnTo>
                    <a:lnTo>
                      <a:pt x="386" y="80"/>
                    </a:lnTo>
                    <a:lnTo>
                      <a:pt x="398" y="44"/>
                    </a:lnTo>
                    <a:lnTo>
                      <a:pt x="406" y="28"/>
                    </a:lnTo>
                    <a:lnTo>
                      <a:pt x="432" y="26"/>
                    </a:lnTo>
                    <a:lnTo>
                      <a:pt x="432" y="260"/>
                    </a:lnTo>
                    <a:lnTo>
                      <a:pt x="2" y="260"/>
                    </a:lnTo>
                    <a:lnTo>
                      <a:pt x="0" y="0"/>
                    </a:lnTo>
                    <a:close/>
                  </a:path>
                </a:pathLst>
              </a:custGeom>
              <a:solidFill>
                <a:srgbClr val="D2D2F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8" name="Freeform 61"/>
              <p:cNvSpPr>
                <a:spLocks/>
              </p:cNvSpPr>
              <p:nvPr/>
            </p:nvSpPr>
            <p:spPr bwMode="auto">
              <a:xfrm flipV="1">
                <a:off x="3102" y="719"/>
                <a:ext cx="432" cy="260"/>
              </a:xfrm>
              <a:custGeom>
                <a:avLst/>
                <a:gdLst>
                  <a:gd name="T0" fmla="*/ 0 w 432"/>
                  <a:gd name="T1" fmla="*/ 0 h 260"/>
                  <a:gd name="T2" fmla="*/ 28 w 432"/>
                  <a:gd name="T3" fmla="*/ 2 h 260"/>
                  <a:gd name="T4" fmla="*/ 48 w 432"/>
                  <a:gd name="T5" fmla="*/ 62 h 260"/>
                  <a:gd name="T6" fmla="*/ 70 w 432"/>
                  <a:gd name="T7" fmla="*/ 104 h 260"/>
                  <a:gd name="T8" fmla="*/ 84 w 432"/>
                  <a:gd name="T9" fmla="*/ 130 h 260"/>
                  <a:gd name="T10" fmla="*/ 104 w 432"/>
                  <a:gd name="T11" fmla="*/ 156 h 260"/>
                  <a:gd name="T12" fmla="*/ 130 w 432"/>
                  <a:gd name="T13" fmla="*/ 176 h 260"/>
                  <a:gd name="T14" fmla="*/ 150 w 432"/>
                  <a:gd name="T15" fmla="*/ 188 h 260"/>
                  <a:gd name="T16" fmla="*/ 176 w 432"/>
                  <a:gd name="T17" fmla="*/ 204 h 260"/>
                  <a:gd name="T18" fmla="*/ 196 w 432"/>
                  <a:gd name="T19" fmla="*/ 214 h 260"/>
                  <a:gd name="T20" fmla="*/ 212 w 432"/>
                  <a:gd name="T21" fmla="*/ 218 h 260"/>
                  <a:gd name="T22" fmla="*/ 238 w 432"/>
                  <a:gd name="T23" fmla="*/ 218 h 260"/>
                  <a:gd name="T24" fmla="*/ 284 w 432"/>
                  <a:gd name="T25" fmla="*/ 206 h 260"/>
                  <a:gd name="T26" fmla="*/ 302 w 432"/>
                  <a:gd name="T27" fmla="*/ 190 h 260"/>
                  <a:gd name="T28" fmla="*/ 324 w 432"/>
                  <a:gd name="T29" fmla="*/ 170 h 260"/>
                  <a:gd name="T30" fmla="*/ 356 w 432"/>
                  <a:gd name="T31" fmla="*/ 126 h 260"/>
                  <a:gd name="T32" fmla="*/ 372 w 432"/>
                  <a:gd name="T33" fmla="*/ 102 h 260"/>
                  <a:gd name="T34" fmla="*/ 386 w 432"/>
                  <a:gd name="T35" fmla="*/ 80 h 260"/>
                  <a:gd name="T36" fmla="*/ 398 w 432"/>
                  <a:gd name="T37" fmla="*/ 44 h 260"/>
                  <a:gd name="T38" fmla="*/ 406 w 432"/>
                  <a:gd name="T39" fmla="*/ 28 h 260"/>
                  <a:gd name="T40" fmla="*/ 432 w 432"/>
                  <a:gd name="T41" fmla="*/ 26 h 260"/>
                  <a:gd name="T42" fmla="*/ 432 w 432"/>
                  <a:gd name="T43" fmla="*/ 260 h 260"/>
                  <a:gd name="T44" fmla="*/ 2 w 432"/>
                  <a:gd name="T45" fmla="*/ 260 h 260"/>
                  <a:gd name="T46" fmla="*/ 0 w 432"/>
                  <a:gd name="T47" fmla="*/ 0 h 2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2"/>
                  <a:gd name="T73" fmla="*/ 0 h 260"/>
                  <a:gd name="T74" fmla="*/ 432 w 432"/>
                  <a:gd name="T75" fmla="*/ 260 h 2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2" h="260">
                    <a:moveTo>
                      <a:pt x="0" y="0"/>
                    </a:moveTo>
                    <a:lnTo>
                      <a:pt x="28" y="2"/>
                    </a:lnTo>
                    <a:lnTo>
                      <a:pt x="48" y="62"/>
                    </a:lnTo>
                    <a:lnTo>
                      <a:pt x="70" y="104"/>
                    </a:lnTo>
                    <a:lnTo>
                      <a:pt x="84" y="130"/>
                    </a:lnTo>
                    <a:lnTo>
                      <a:pt x="104" y="156"/>
                    </a:lnTo>
                    <a:lnTo>
                      <a:pt x="130" y="176"/>
                    </a:lnTo>
                    <a:lnTo>
                      <a:pt x="150" y="188"/>
                    </a:lnTo>
                    <a:lnTo>
                      <a:pt x="176" y="204"/>
                    </a:lnTo>
                    <a:lnTo>
                      <a:pt x="196" y="214"/>
                    </a:lnTo>
                    <a:lnTo>
                      <a:pt x="212" y="218"/>
                    </a:lnTo>
                    <a:lnTo>
                      <a:pt x="238" y="218"/>
                    </a:lnTo>
                    <a:lnTo>
                      <a:pt x="284" y="206"/>
                    </a:lnTo>
                    <a:lnTo>
                      <a:pt x="302" y="190"/>
                    </a:lnTo>
                    <a:lnTo>
                      <a:pt x="324" y="170"/>
                    </a:lnTo>
                    <a:lnTo>
                      <a:pt x="356" y="126"/>
                    </a:lnTo>
                    <a:lnTo>
                      <a:pt x="372" y="102"/>
                    </a:lnTo>
                    <a:lnTo>
                      <a:pt x="386" y="80"/>
                    </a:lnTo>
                    <a:lnTo>
                      <a:pt x="398" y="44"/>
                    </a:lnTo>
                    <a:lnTo>
                      <a:pt x="406" y="28"/>
                    </a:lnTo>
                    <a:lnTo>
                      <a:pt x="432" y="26"/>
                    </a:lnTo>
                    <a:lnTo>
                      <a:pt x="432" y="260"/>
                    </a:lnTo>
                    <a:lnTo>
                      <a:pt x="2" y="260"/>
                    </a:lnTo>
                    <a:lnTo>
                      <a:pt x="0" y="0"/>
                    </a:lnTo>
                    <a:close/>
                  </a:path>
                </a:pathLst>
              </a:custGeom>
              <a:solidFill>
                <a:srgbClr val="D2D2F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9" name="Oval 72"/>
              <p:cNvSpPr>
                <a:spLocks noChangeArrowheads="1"/>
              </p:cNvSpPr>
              <p:nvPr/>
            </p:nvSpPr>
            <p:spPr bwMode="auto">
              <a:xfrm>
                <a:off x="3870" y="2097"/>
                <a:ext cx="72" cy="16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40" name="Group 75"/>
              <p:cNvGrpSpPr>
                <a:grpSpLocks/>
              </p:cNvGrpSpPr>
              <p:nvPr/>
            </p:nvGrpSpPr>
            <p:grpSpPr bwMode="auto">
              <a:xfrm>
                <a:off x="3062" y="752"/>
                <a:ext cx="844" cy="1505"/>
                <a:chOff x="2944" y="967"/>
                <a:chExt cx="844" cy="1505"/>
              </a:xfrm>
            </p:grpSpPr>
            <p:sp>
              <p:nvSpPr>
                <p:cNvPr id="41" name="Oval 76"/>
                <p:cNvSpPr>
                  <a:spLocks noChangeArrowheads="1"/>
                </p:cNvSpPr>
                <p:nvPr/>
              </p:nvSpPr>
              <p:spPr bwMode="auto">
                <a:xfrm>
                  <a:off x="2944" y="967"/>
                  <a:ext cx="520" cy="126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2" name="Line 77"/>
                <p:cNvSpPr>
                  <a:spLocks noChangeShapeType="1"/>
                </p:cNvSpPr>
                <p:nvPr/>
              </p:nvSpPr>
              <p:spPr bwMode="auto">
                <a:xfrm>
                  <a:off x="3378" y="1118"/>
                  <a:ext cx="410" cy="11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 name="Line 78"/>
                <p:cNvSpPr>
                  <a:spLocks noChangeShapeType="1"/>
                </p:cNvSpPr>
                <p:nvPr/>
              </p:nvSpPr>
              <p:spPr bwMode="auto">
                <a:xfrm>
                  <a:off x="3200" y="2238"/>
                  <a:ext cx="582" cy="2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8" name="Group 7"/>
            <p:cNvGrpSpPr/>
            <p:nvPr/>
          </p:nvGrpSpPr>
          <p:grpSpPr>
            <a:xfrm>
              <a:off x="1146638" y="1340094"/>
              <a:ext cx="165100" cy="4303722"/>
              <a:chOff x="2090738" y="987416"/>
              <a:chExt cx="165100" cy="4303722"/>
            </a:xfrm>
            <a:solidFill>
              <a:srgbClr val="FFFF00"/>
            </a:solidFill>
          </p:grpSpPr>
          <p:grpSp>
            <p:nvGrpSpPr>
              <p:cNvPr id="9" name="Group 8"/>
              <p:cNvGrpSpPr/>
              <p:nvPr/>
            </p:nvGrpSpPr>
            <p:grpSpPr>
              <a:xfrm>
                <a:off x="2090738" y="1485900"/>
                <a:ext cx="165100" cy="3805238"/>
                <a:chOff x="2001838" y="1714500"/>
                <a:chExt cx="165100" cy="3805238"/>
              </a:xfrm>
              <a:grpFill/>
            </p:grpSpPr>
            <p:sp>
              <p:nvSpPr>
                <p:cNvPr id="13" name="Oval 28"/>
                <p:cNvSpPr>
                  <a:spLocks noChangeArrowheads="1"/>
                </p:cNvSpPr>
                <p:nvPr/>
              </p:nvSpPr>
              <p:spPr bwMode="auto">
                <a:xfrm>
                  <a:off x="2001838" y="4648200"/>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latin typeface="Times New Roman" charset="0"/>
                      <a:cs typeface="DejaVu Sans Condensed" charset="0"/>
                    </a:rPr>
                    <a:t>-</a:t>
                  </a:r>
                </a:p>
              </p:txBody>
            </p:sp>
            <p:grpSp>
              <p:nvGrpSpPr>
                <p:cNvPr id="14" name="Group 13"/>
                <p:cNvGrpSpPr/>
                <p:nvPr/>
              </p:nvGrpSpPr>
              <p:grpSpPr>
                <a:xfrm>
                  <a:off x="2001838" y="1714500"/>
                  <a:ext cx="165100" cy="3805238"/>
                  <a:chOff x="2001838" y="1714500"/>
                  <a:chExt cx="165100" cy="3805238"/>
                </a:xfrm>
                <a:grpFill/>
              </p:grpSpPr>
              <p:sp>
                <p:nvSpPr>
                  <p:cNvPr id="15" name="Oval 22"/>
                  <p:cNvSpPr>
                    <a:spLocks noChangeArrowheads="1"/>
                  </p:cNvSpPr>
                  <p:nvPr/>
                </p:nvSpPr>
                <p:spPr bwMode="auto">
                  <a:xfrm>
                    <a:off x="2001838" y="3552825"/>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latin typeface="Times New Roman" charset="0"/>
                        <a:cs typeface="DejaVu Sans Condensed" charset="0"/>
                      </a:rPr>
                      <a:t>-</a:t>
                    </a:r>
                  </a:p>
                </p:txBody>
              </p:sp>
              <p:sp>
                <p:nvSpPr>
                  <p:cNvPr id="16" name="Oval 23"/>
                  <p:cNvSpPr>
                    <a:spLocks noChangeArrowheads="1"/>
                  </p:cNvSpPr>
                  <p:nvPr/>
                </p:nvSpPr>
                <p:spPr bwMode="auto">
                  <a:xfrm>
                    <a:off x="2001838" y="3733800"/>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7" name="Oval 24"/>
                  <p:cNvSpPr>
                    <a:spLocks noChangeArrowheads="1"/>
                  </p:cNvSpPr>
                  <p:nvPr/>
                </p:nvSpPr>
                <p:spPr bwMode="auto">
                  <a:xfrm>
                    <a:off x="2001838" y="3916363"/>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8" name="Oval 25"/>
                  <p:cNvSpPr>
                    <a:spLocks noChangeArrowheads="1"/>
                  </p:cNvSpPr>
                  <p:nvPr/>
                </p:nvSpPr>
                <p:spPr bwMode="auto">
                  <a:xfrm>
                    <a:off x="2001838" y="4098925"/>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latin typeface="Times New Roman" charset="0"/>
                        <a:cs typeface="DejaVu Sans Condensed" charset="0"/>
                      </a:rPr>
                      <a:t>-</a:t>
                    </a:r>
                  </a:p>
                </p:txBody>
              </p:sp>
              <p:sp>
                <p:nvSpPr>
                  <p:cNvPr id="19" name="Oval 26"/>
                  <p:cNvSpPr>
                    <a:spLocks noChangeArrowheads="1"/>
                  </p:cNvSpPr>
                  <p:nvPr/>
                </p:nvSpPr>
                <p:spPr bwMode="auto">
                  <a:xfrm>
                    <a:off x="2001838" y="4281488"/>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0" name="Oval 27"/>
                  <p:cNvSpPr>
                    <a:spLocks noChangeArrowheads="1"/>
                  </p:cNvSpPr>
                  <p:nvPr/>
                </p:nvSpPr>
                <p:spPr bwMode="auto">
                  <a:xfrm>
                    <a:off x="2001838" y="4467225"/>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1" name="Oval 29"/>
                  <p:cNvSpPr>
                    <a:spLocks noChangeArrowheads="1"/>
                  </p:cNvSpPr>
                  <p:nvPr/>
                </p:nvSpPr>
                <p:spPr bwMode="auto">
                  <a:xfrm>
                    <a:off x="2001838" y="4830763"/>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latin typeface="Times New Roman" charset="0"/>
                        <a:cs typeface="DejaVu Sans Condensed" charset="0"/>
                      </a:rPr>
                      <a:t>-</a:t>
                    </a:r>
                  </a:p>
                </p:txBody>
              </p:sp>
              <p:sp>
                <p:nvSpPr>
                  <p:cNvPr id="22" name="Oval 30"/>
                  <p:cNvSpPr>
                    <a:spLocks noChangeArrowheads="1"/>
                  </p:cNvSpPr>
                  <p:nvPr/>
                </p:nvSpPr>
                <p:spPr bwMode="auto">
                  <a:xfrm>
                    <a:off x="2001838" y="5013325"/>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3" name="Oval 31"/>
                  <p:cNvSpPr>
                    <a:spLocks noChangeArrowheads="1"/>
                  </p:cNvSpPr>
                  <p:nvPr/>
                </p:nvSpPr>
                <p:spPr bwMode="auto">
                  <a:xfrm>
                    <a:off x="2001838" y="5195888"/>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4" name="Oval 32"/>
                  <p:cNvSpPr>
                    <a:spLocks noChangeArrowheads="1"/>
                  </p:cNvSpPr>
                  <p:nvPr/>
                </p:nvSpPr>
                <p:spPr bwMode="auto">
                  <a:xfrm>
                    <a:off x="2001838" y="5381625"/>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latin typeface="Times New Roman" charset="0"/>
                        <a:cs typeface="DejaVu Sans Condensed" charset="0"/>
                      </a:rPr>
                      <a:t>-</a:t>
                    </a:r>
                  </a:p>
                </p:txBody>
              </p:sp>
              <p:sp>
                <p:nvSpPr>
                  <p:cNvPr id="25" name="Oval 23"/>
                  <p:cNvSpPr>
                    <a:spLocks noChangeArrowheads="1"/>
                  </p:cNvSpPr>
                  <p:nvPr/>
                </p:nvSpPr>
                <p:spPr bwMode="auto">
                  <a:xfrm>
                    <a:off x="2014538" y="1714500"/>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latin typeface="Times New Roman" charset="0"/>
                        <a:cs typeface="DejaVu Sans Condensed" charset="0"/>
                      </a:rPr>
                      <a:t>-</a:t>
                    </a:r>
                  </a:p>
                </p:txBody>
              </p:sp>
              <p:sp>
                <p:nvSpPr>
                  <p:cNvPr id="26" name="Oval 24"/>
                  <p:cNvSpPr>
                    <a:spLocks noChangeArrowheads="1"/>
                  </p:cNvSpPr>
                  <p:nvPr/>
                </p:nvSpPr>
                <p:spPr bwMode="auto">
                  <a:xfrm>
                    <a:off x="2014538" y="1897063"/>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latin typeface="Times New Roman" charset="0"/>
                        <a:cs typeface="DejaVu Sans Condensed" charset="0"/>
                      </a:rPr>
                      <a:t>-</a:t>
                    </a:r>
                  </a:p>
                </p:txBody>
              </p:sp>
              <p:sp>
                <p:nvSpPr>
                  <p:cNvPr id="27" name="Oval 25"/>
                  <p:cNvSpPr>
                    <a:spLocks noChangeArrowheads="1"/>
                  </p:cNvSpPr>
                  <p:nvPr/>
                </p:nvSpPr>
                <p:spPr bwMode="auto">
                  <a:xfrm>
                    <a:off x="2014538" y="2079625"/>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8" name="Oval 26"/>
                  <p:cNvSpPr>
                    <a:spLocks noChangeArrowheads="1"/>
                  </p:cNvSpPr>
                  <p:nvPr/>
                </p:nvSpPr>
                <p:spPr bwMode="auto">
                  <a:xfrm>
                    <a:off x="2014538" y="2262188"/>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latin typeface="Times New Roman" charset="0"/>
                        <a:cs typeface="DejaVu Sans Condensed" charset="0"/>
                      </a:rPr>
                      <a:t>-</a:t>
                    </a:r>
                  </a:p>
                </p:txBody>
              </p:sp>
              <p:sp>
                <p:nvSpPr>
                  <p:cNvPr id="29" name="Oval 27"/>
                  <p:cNvSpPr>
                    <a:spLocks noChangeArrowheads="1"/>
                  </p:cNvSpPr>
                  <p:nvPr/>
                </p:nvSpPr>
                <p:spPr bwMode="auto">
                  <a:xfrm>
                    <a:off x="2014538" y="2447925"/>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30" name="Oval 28"/>
                  <p:cNvSpPr>
                    <a:spLocks noChangeArrowheads="1"/>
                  </p:cNvSpPr>
                  <p:nvPr/>
                </p:nvSpPr>
                <p:spPr bwMode="auto">
                  <a:xfrm>
                    <a:off x="2014538" y="2628900"/>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31" name="Oval 29"/>
                  <p:cNvSpPr>
                    <a:spLocks noChangeArrowheads="1"/>
                  </p:cNvSpPr>
                  <p:nvPr/>
                </p:nvSpPr>
                <p:spPr bwMode="auto">
                  <a:xfrm>
                    <a:off x="2014538" y="2811463"/>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32" name="Oval 30"/>
                  <p:cNvSpPr>
                    <a:spLocks noChangeArrowheads="1"/>
                  </p:cNvSpPr>
                  <p:nvPr/>
                </p:nvSpPr>
                <p:spPr bwMode="auto">
                  <a:xfrm>
                    <a:off x="2014538" y="2994025"/>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33" name="Oval 31"/>
                  <p:cNvSpPr>
                    <a:spLocks noChangeArrowheads="1"/>
                  </p:cNvSpPr>
                  <p:nvPr/>
                </p:nvSpPr>
                <p:spPr bwMode="auto">
                  <a:xfrm>
                    <a:off x="2014538" y="3176588"/>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34" name="Oval 32"/>
                  <p:cNvSpPr>
                    <a:spLocks noChangeArrowheads="1"/>
                  </p:cNvSpPr>
                  <p:nvPr/>
                </p:nvSpPr>
                <p:spPr bwMode="auto">
                  <a:xfrm>
                    <a:off x="2014538" y="3362325"/>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grpSp>
          </p:grpSp>
          <p:sp>
            <p:nvSpPr>
              <p:cNvPr id="10" name="Oval 27"/>
              <p:cNvSpPr>
                <a:spLocks noChangeArrowheads="1"/>
              </p:cNvSpPr>
              <p:nvPr/>
            </p:nvSpPr>
            <p:spPr bwMode="auto">
              <a:xfrm>
                <a:off x="2100738" y="1317616"/>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1" name="Oval 27"/>
              <p:cNvSpPr>
                <a:spLocks noChangeArrowheads="1"/>
              </p:cNvSpPr>
              <p:nvPr/>
            </p:nvSpPr>
            <p:spPr bwMode="auto">
              <a:xfrm>
                <a:off x="2098138" y="1150016"/>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2" name="Oval 27"/>
              <p:cNvSpPr>
                <a:spLocks noChangeArrowheads="1"/>
              </p:cNvSpPr>
              <p:nvPr/>
            </p:nvSpPr>
            <p:spPr bwMode="auto">
              <a:xfrm>
                <a:off x="2095538" y="987416"/>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grpSp>
      </p:grpSp>
    </p:spTree>
    <p:extLst>
      <p:ext uri="{BB962C8B-B14F-4D97-AF65-F5344CB8AC3E}">
        <p14:creationId xmlns:p14="http://schemas.microsoft.com/office/powerpoint/2010/main" val="2490297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3366FF"/>
                </a:solidFill>
                <a:effectLst/>
                <a:latin typeface="Times" pitchFamily="-97" charset="0"/>
              </a:rPr>
              <a:t>Delta doping for surface</a:t>
            </a:r>
            <a:r>
              <a:rPr kumimoji="0" lang="en-US" sz="2800" b="1" i="0" u="none" strike="noStrike" cap="none" normalizeH="0" dirty="0" smtClean="0">
                <a:ln>
                  <a:noFill/>
                </a:ln>
                <a:solidFill>
                  <a:srgbClr val="3366FF"/>
                </a:solidFill>
                <a:effectLst/>
                <a:latin typeface="Times" pitchFamily="-97" charset="0"/>
              </a:rPr>
              <a:t> </a:t>
            </a:r>
          </a:p>
          <a:p>
            <a:pPr marL="0" marR="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dirty="0" smtClean="0">
                <a:ln>
                  <a:noFill/>
                </a:ln>
                <a:solidFill>
                  <a:srgbClr val="3366FF"/>
                </a:solidFill>
                <a:effectLst/>
                <a:latin typeface="Times" pitchFamily="-97" charset="0"/>
              </a:rPr>
              <a:t>bandstructure engineering</a:t>
            </a:r>
          </a:p>
          <a:p>
            <a:pPr marL="0" marR="0" indent="0" algn="l" defTabSz="914400" rtl="0" eaLnBrk="0" fontAlgn="base" latinLnBrk="0" hangingPunct="0">
              <a:lnSpc>
                <a:spcPct val="100000"/>
              </a:lnSpc>
              <a:spcBef>
                <a:spcPct val="0"/>
              </a:spcBef>
              <a:spcAft>
                <a:spcPct val="0"/>
              </a:spcAft>
              <a:buClrTx/>
              <a:buSzTx/>
              <a:buFontTx/>
              <a:buNone/>
              <a:tabLst/>
            </a:pPr>
            <a:r>
              <a:rPr lang="en-US" sz="2800" b="1" baseline="0" dirty="0" smtClean="0">
                <a:solidFill>
                  <a:srgbClr val="3366FF"/>
                </a:solidFill>
                <a:latin typeface="Times" pitchFamily="-97" charset="0"/>
              </a:rPr>
              <a:t>and passivation</a:t>
            </a:r>
            <a:endParaRPr kumimoji="0" lang="en-US" sz="2800" b="1" i="0" u="none" strike="noStrike" cap="none" normalizeH="0" baseline="0" dirty="0">
              <a:ln>
                <a:noFill/>
              </a:ln>
              <a:solidFill>
                <a:srgbClr val="3366FF"/>
              </a:solidFill>
              <a:effectLst/>
              <a:latin typeface="Times" pitchFamily="-97" charset="0"/>
            </a:endParaRPr>
          </a:p>
        </p:txBody>
      </p:sp>
      <p:grpSp>
        <p:nvGrpSpPr>
          <p:cNvPr id="212" name="Group 211"/>
          <p:cNvGrpSpPr>
            <a:grpSpLocks/>
          </p:cNvGrpSpPr>
          <p:nvPr/>
        </p:nvGrpSpPr>
        <p:grpSpPr>
          <a:xfrm>
            <a:off x="3639190" y="4017358"/>
            <a:ext cx="5341543" cy="2724912"/>
            <a:chOff x="1295400" y="2819400"/>
            <a:chExt cx="6994525" cy="3200400"/>
          </a:xfrm>
        </p:grpSpPr>
        <p:sp>
          <p:nvSpPr>
            <p:cNvPr id="213" name="Freeform 212"/>
            <p:cNvSpPr>
              <a:spLocks noChangeArrowheads="1"/>
            </p:cNvSpPr>
            <p:nvPr/>
          </p:nvSpPr>
          <p:spPr bwMode="auto">
            <a:xfrm>
              <a:off x="2133600" y="4419600"/>
              <a:ext cx="5946775" cy="1550988"/>
            </a:xfrm>
            <a:custGeom>
              <a:avLst/>
              <a:gdLst>
                <a:gd name="T0" fmla="*/ 0 w 16519"/>
                <a:gd name="T1" fmla="*/ 0 h 4309"/>
                <a:gd name="T2" fmla="*/ 2543 w 16519"/>
                <a:gd name="T3" fmla="*/ 418 h 4309"/>
                <a:gd name="T4" fmla="*/ 7623 w 16519"/>
                <a:gd name="T5" fmla="*/ 418 h 4309"/>
                <a:gd name="T6" fmla="*/ 13978 w 16519"/>
                <a:gd name="T7" fmla="*/ 4308 h 4309"/>
                <a:gd name="T8" fmla="*/ 16518 w 16519"/>
                <a:gd name="T9" fmla="*/ 3038 h 4309"/>
              </a:gdLst>
              <a:ahLst/>
              <a:cxnLst>
                <a:cxn ang="0">
                  <a:pos x="T0" y="T1"/>
                </a:cxn>
                <a:cxn ang="0">
                  <a:pos x="T2" y="T3"/>
                </a:cxn>
                <a:cxn ang="0">
                  <a:pos x="T4" y="T5"/>
                </a:cxn>
                <a:cxn ang="0">
                  <a:pos x="T6" y="T7"/>
                </a:cxn>
                <a:cxn ang="0">
                  <a:pos x="T8" y="T9"/>
                </a:cxn>
              </a:cxnLst>
              <a:rect l="0" t="0" r="r" b="b"/>
              <a:pathLst>
                <a:path w="16519" h="4309">
                  <a:moveTo>
                    <a:pt x="0" y="0"/>
                  </a:moveTo>
                  <a:cubicBezTo>
                    <a:pt x="635" y="635"/>
                    <a:pt x="1908" y="418"/>
                    <a:pt x="2543" y="418"/>
                  </a:cubicBezTo>
                  <a:cubicBezTo>
                    <a:pt x="2543" y="418"/>
                    <a:pt x="6988" y="418"/>
                    <a:pt x="7623" y="418"/>
                  </a:cubicBezTo>
                  <a:cubicBezTo>
                    <a:pt x="8892" y="418"/>
                    <a:pt x="12708" y="4308"/>
                    <a:pt x="13978" y="4308"/>
                  </a:cubicBezTo>
                  <a:cubicBezTo>
                    <a:pt x="15397" y="4308"/>
                    <a:pt x="16251" y="3545"/>
                    <a:pt x="16518" y="3038"/>
                  </a:cubicBezTo>
                </a:path>
              </a:pathLst>
            </a:cu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14" name="Line 5"/>
            <p:cNvSpPr>
              <a:spLocks noChangeShapeType="1"/>
            </p:cNvSpPr>
            <p:nvPr/>
          </p:nvSpPr>
          <p:spPr bwMode="auto">
            <a:xfrm flipH="1">
              <a:off x="2125663" y="4491038"/>
              <a:ext cx="5959475" cy="1588"/>
            </a:xfrm>
            <a:prstGeom prst="line">
              <a:avLst/>
            </a:prstGeom>
            <a:noFill/>
            <a:ln w="936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15" name="Oval 214"/>
            <p:cNvSpPr>
              <a:spLocks noChangeArrowheads="1"/>
            </p:cNvSpPr>
            <p:nvPr/>
          </p:nvSpPr>
          <p:spPr bwMode="auto">
            <a:xfrm>
              <a:off x="1949450" y="3221038"/>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16" name="Rectangle 215"/>
            <p:cNvSpPr>
              <a:spLocks noChangeArrowheads="1"/>
            </p:cNvSpPr>
            <p:nvPr/>
          </p:nvSpPr>
          <p:spPr bwMode="auto">
            <a:xfrm>
              <a:off x="1905000" y="2819400"/>
              <a:ext cx="228600" cy="3200400"/>
            </a:xfrm>
            <a:prstGeom prst="rect">
              <a:avLst/>
            </a:prstGeom>
            <a:solidFill>
              <a:schemeClr val="accent1">
                <a:lumMod val="20000"/>
                <a:lumOff val="80000"/>
              </a:schemeClr>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17" name="Oval 216"/>
            <p:cNvSpPr>
              <a:spLocks noChangeArrowheads="1"/>
            </p:cNvSpPr>
            <p:nvPr/>
          </p:nvSpPr>
          <p:spPr bwMode="auto">
            <a:xfrm>
              <a:off x="1949450" y="3403600"/>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18" name="Oval 217"/>
            <p:cNvSpPr>
              <a:spLocks noChangeArrowheads="1"/>
            </p:cNvSpPr>
            <p:nvPr/>
          </p:nvSpPr>
          <p:spPr bwMode="auto">
            <a:xfrm>
              <a:off x="1949450" y="3586163"/>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19" name="Oval 218"/>
            <p:cNvSpPr>
              <a:spLocks noChangeArrowheads="1"/>
            </p:cNvSpPr>
            <p:nvPr/>
          </p:nvSpPr>
          <p:spPr bwMode="auto">
            <a:xfrm>
              <a:off x="1949450" y="3768725"/>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20" name="Oval 219"/>
            <p:cNvSpPr>
              <a:spLocks noChangeArrowheads="1"/>
            </p:cNvSpPr>
            <p:nvPr/>
          </p:nvSpPr>
          <p:spPr bwMode="auto">
            <a:xfrm>
              <a:off x="1949450" y="3951288"/>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latin typeface="Times New Roman" charset="0"/>
                  <a:cs typeface="DejaVu Sans Condensed" charset="0"/>
                </a:rPr>
                <a:t>+</a:t>
              </a:r>
            </a:p>
          </p:txBody>
        </p:sp>
        <p:sp>
          <p:nvSpPr>
            <p:cNvPr id="221" name="Oval 220"/>
            <p:cNvSpPr>
              <a:spLocks noChangeArrowheads="1"/>
            </p:cNvSpPr>
            <p:nvPr/>
          </p:nvSpPr>
          <p:spPr bwMode="auto">
            <a:xfrm>
              <a:off x="1949450" y="4135438"/>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22" name="Oval 221"/>
            <p:cNvSpPr>
              <a:spLocks noChangeArrowheads="1"/>
            </p:cNvSpPr>
            <p:nvPr/>
          </p:nvSpPr>
          <p:spPr bwMode="auto">
            <a:xfrm>
              <a:off x="1949450" y="4318000"/>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23" name="Oval 222"/>
            <p:cNvSpPr>
              <a:spLocks noChangeArrowheads="1"/>
            </p:cNvSpPr>
            <p:nvPr/>
          </p:nvSpPr>
          <p:spPr bwMode="auto">
            <a:xfrm>
              <a:off x="1949450" y="4500563"/>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24" name="Oval 223"/>
            <p:cNvSpPr>
              <a:spLocks noChangeArrowheads="1"/>
            </p:cNvSpPr>
            <p:nvPr/>
          </p:nvSpPr>
          <p:spPr bwMode="auto">
            <a:xfrm>
              <a:off x="1949450" y="4683125"/>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25" name="Oval 224"/>
            <p:cNvSpPr>
              <a:spLocks noChangeArrowheads="1"/>
            </p:cNvSpPr>
            <p:nvPr/>
          </p:nvSpPr>
          <p:spPr bwMode="auto">
            <a:xfrm>
              <a:off x="1949450" y="4865688"/>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26" name="Oval 225"/>
            <p:cNvSpPr>
              <a:spLocks noChangeArrowheads="1"/>
            </p:cNvSpPr>
            <p:nvPr/>
          </p:nvSpPr>
          <p:spPr bwMode="auto">
            <a:xfrm>
              <a:off x="1949450" y="5049838"/>
              <a:ext cx="152400" cy="138113"/>
            </a:xfrm>
            <a:prstGeom prst="ellipse">
              <a:avLst/>
            </a:prstGeom>
            <a:solidFill>
              <a:srgbClr val="FF3333"/>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27" name="Rectangle 226"/>
            <p:cNvSpPr>
              <a:spLocks noChangeArrowheads="1"/>
            </p:cNvSpPr>
            <p:nvPr/>
          </p:nvSpPr>
          <p:spPr bwMode="auto">
            <a:xfrm>
              <a:off x="8061325" y="2857500"/>
              <a:ext cx="228600" cy="3162300"/>
            </a:xfrm>
            <a:prstGeom prst="rect">
              <a:avLst/>
            </a:prstGeom>
            <a:solidFill>
              <a:srgbClr val="262699"/>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28" name="Freeform 227"/>
            <p:cNvSpPr>
              <a:spLocks noChangeArrowheads="1"/>
            </p:cNvSpPr>
            <p:nvPr/>
          </p:nvSpPr>
          <p:spPr bwMode="auto">
            <a:xfrm>
              <a:off x="2133600" y="2874963"/>
              <a:ext cx="5946775" cy="1550988"/>
            </a:xfrm>
            <a:custGeom>
              <a:avLst/>
              <a:gdLst>
                <a:gd name="T0" fmla="*/ 0 w 16519"/>
                <a:gd name="T1" fmla="*/ 0 h 4309"/>
                <a:gd name="T2" fmla="*/ 2543 w 16519"/>
                <a:gd name="T3" fmla="*/ 418 h 4309"/>
                <a:gd name="T4" fmla="*/ 7623 w 16519"/>
                <a:gd name="T5" fmla="*/ 418 h 4309"/>
                <a:gd name="T6" fmla="*/ 13978 w 16519"/>
                <a:gd name="T7" fmla="*/ 4308 h 4309"/>
                <a:gd name="T8" fmla="*/ 16518 w 16519"/>
                <a:gd name="T9" fmla="*/ 3038 h 4309"/>
              </a:gdLst>
              <a:ahLst/>
              <a:cxnLst>
                <a:cxn ang="0">
                  <a:pos x="T0" y="T1"/>
                </a:cxn>
                <a:cxn ang="0">
                  <a:pos x="T2" y="T3"/>
                </a:cxn>
                <a:cxn ang="0">
                  <a:pos x="T4" y="T5"/>
                </a:cxn>
                <a:cxn ang="0">
                  <a:pos x="T6" y="T7"/>
                </a:cxn>
                <a:cxn ang="0">
                  <a:pos x="T8" y="T9"/>
                </a:cxn>
              </a:cxnLst>
              <a:rect l="0" t="0" r="r" b="b"/>
              <a:pathLst>
                <a:path w="16519" h="4309">
                  <a:moveTo>
                    <a:pt x="0" y="0"/>
                  </a:moveTo>
                  <a:cubicBezTo>
                    <a:pt x="635" y="635"/>
                    <a:pt x="1908" y="418"/>
                    <a:pt x="2543" y="418"/>
                  </a:cubicBezTo>
                  <a:cubicBezTo>
                    <a:pt x="2543" y="418"/>
                    <a:pt x="6988" y="418"/>
                    <a:pt x="7623" y="418"/>
                  </a:cubicBezTo>
                  <a:cubicBezTo>
                    <a:pt x="8892" y="418"/>
                    <a:pt x="12708" y="4308"/>
                    <a:pt x="13978" y="4308"/>
                  </a:cubicBezTo>
                  <a:cubicBezTo>
                    <a:pt x="15397" y="4308"/>
                    <a:pt x="16251" y="3545"/>
                    <a:pt x="16518" y="3038"/>
                  </a:cubicBezTo>
                </a:path>
              </a:pathLst>
            </a:cu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nvGrpSpPr>
            <p:cNvPr id="229" name="Group 228"/>
            <p:cNvGrpSpPr>
              <a:grpSpLocks/>
            </p:cNvGrpSpPr>
            <p:nvPr/>
          </p:nvGrpSpPr>
          <p:grpSpPr bwMode="auto">
            <a:xfrm>
              <a:off x="1295400" y="4267200"/>
              <a:ext cx="392113" cy="954088"/>
              <a:chOff x="960" y="2160"/>
              <a:chExt cx="247" cy="601"/>
            </a:xfrm>
          </p:grpSpPr>
          <p:grpSp>
            <p:nvGrpSpPr>
              <p:cNvPr id="230" name="Group 229"/>
              <p:cNvGrpSpPr>
                <a:grpSpLocks/>
              </p:cNvGrpSpPr>
              <p:nvPr/>
            </p:nvGrpSpPr>
            <p:grpSpPr bwMode="auto">
              <a:xfrm>
                <a:off x="960" y="2160"/>
                <a:ext cx="247" cy="169"/>
                <a:chOff x="3297" y="1599"/>
                <a:chExt cx="247" cy="169"/>
              </a:xfrm>
            </p:grpSpPr>
            <p:sp>
              <p:nvSpPr>
                <p:cNvPr id="276" name="Freeform 275"/>
                <p:cNvSpPr>
                  <a:spLocks/>
                </p:cNvSpPr>
                <p:nvPr/>
              </p:nvSpPr>
              <p:spPr bwMode="auto">
                <a:xfrm>
                  <a:off x="3479" y="1736"/>
                  <a:ext cx="65" cy="32"/>
                </a:xfrm>
                <a:custGeom>
                  <a:avLst/>
                  <a:gdLst>
                    <a:gd name="T0" fmla="*/ 0 w 65"/>
                    <a:gd name="T1" fmla="*/ 0 h 32"/>
                    <a:gd name="T2" fmla="*/ 33 w 65"/>
                    <a:gd name="T3" fmla="*/ 0 h 32"/>
                    <a:gd name="T4" fmla="*/ 65 w 65"/>
                    <a:gd name="T5" fmla="*/ 32 h 32"/>
                  </a:gdLst>
                  <a:ahLst/>
                  <a:cxnLst>
                    <a:cxn ang="0">
                      <a:pos x="T0" y="T1"/>
                    </a:cxn>
                    <a:cxn ang="0">
                      <a:pos x="T2" y="T3"/>
                    </a:cxn>
                    <a:cxn ang="0">
                      <a:pos x="T4" y="T5"/>
                    </a:cxn>
                  </a:cxnLst>
                  <a:rect l="0" t="0" r="r" b="b"/>
                  <a:pathLst>
                    <a:path w="65" h="32">
                      <a:moveTo>
                        <a:pt x="0" y="0"/>
                      </a:moveTo>
                      <a:lnTo>
                        <a:pt x="33" y="0"/>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77" name="Freeform 276"/>
                <p:cNvSpPr>
                  <a:spLocks/>
                </p:cNvSpPr>
                <p:nvPr/>
              </p:nvSpPr>
              <p:spPr bwMode="auto">
                <a:xfrm>
                  <a:off x="3479" y="1736"/>
                  <a:ext cx="65" cy="32"/>
                </a:xfrm>
                <a:custGeom>
                  <a:avLst/>
                  <a:gdLst>
                    <a:gd name="T0" fmla="*/ 0 w 65"/>
                    <a:gd name="T1" fmla="*/ 0 h 32"/>
                    <a:gd name="T2" fmla="*/ 10 w 65"/>
                    <a:gd name="T3" fmla="*/ 0 h 32"/>
                    <a:gd name="T4" fmla="*/ 25 w 65"/>
                    <a:gd name="T5" fmla="*/ 7 h 32"/>
                    <a:gd name="T6" fmla="*/ 40 w 65"/>
                    <a:gd name="T7" fmla="*/ 17 h 32"/>
                    <a:gd name="T8" fmla="*/ 58 w 65"/>
                    <a:gd name="T9" fmla="*/ 25 h 32"/>
                    <a:gd name="T10" fmla="*/ 65 w 65"/>
                    <a:gd name="T11" fmla="*/ 32 h 32"/>
                  </a:gdLst>
                  <a:ahLst/>
                  <a:cxnLst>
                    <a:cxn ang="0">
                      <a:pos x="T0" y="T1"/>
                    </a:cxn>
                    <a:cxn ang="0">
                      <a:pos x="T2" y="T3"/>
                    </a:cxn>
                    <a:cxn ang="0">
                      <a:pos x="T4" y="T5"/>
                    </a:cxn>
                    <a:cxn ang="0">
                      <a:pos x="T6" y="T7"/>
                    </a:cxn>
                    <a:cxn ang="0">
                      <a:pos x="T8" y="T9"/>
                    </a:cxn>
                    <a:cxn ang="0">
                      <a:pos x="T10" y="T11"/>
                    </a:cxn>
                  </a:cxnLst>
                  <a:rect l="0" t="0" r="r" b="b"/>
                  <a:pathLst>
                    <a:path w="65" h="32">
                      <a:moveTo>
                        <a:pt x="0" y="0"/>
                      </a:moveTo>
                      <a:lnTo>
                        <a:pt x="10" y="0"/>
                      </a:lnTo>
                      <a:lnTo>
                        <a:pt x="25" y="7"/>
                      </a:lnTo>
                      <a:lnTo>
                        <a:pt x="40" y="17"/>
                      </a:lnTo>
                      <a:lnTo>
                        <a:pt x="58" y="25"/>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nvGrpSpPr>
                <p:cNvPr id="278" name="Group 277"/>
                <p:cNvGrpSpPr>
                  <a:grpSpLocks/>
                </p:cNvGrpSpPr>
                <p:nvPr/>
              </p:nvGrpSpPr>
              <p:grpSpPr bwMode="auto">
                <a:xfrm>
                  <a:off x="3297" y="1599"/>
                  <a:ext cx="182" cy="154"/>
                  <a:chOff x="3297" y="1599"/>
                  <a:chExt cx="182" cy="154"/>
                </a:xfrm>
              </p:grpSpPr>
              <p:grpSp>
                <p:nvGrpSpPr>
                  <p:cNvPr id="282" name="Group 281"/>
                  <p:cNvGrpSpPr>
                    <a:grpSpLocks/>
                  </p:cNvGrpSpPr>
                  <p:nvPr/>
                </p:nvGrpSpPr>
                <p:grpSpPr bwMode="auto">
                  <a:xfrm>
                    <a:off x="3297" y="1599"/>
                    <a:ext cx="63" cy="66"/>
                    <a:chOff x="3297" y="1599"/>
                    <a:chExt cx="63" cy="66"/>
                  </a:xfrm>
                </p:grpSpPr>
                <p:sp>
                  <p:nvSpPr>
                    <p:cNvPr id="288" name="Freeform 287"/>
                    <p:cNvSpPr>
                      <a:spLocks/>
                    </p:cNvSpPr>
                    <p:nvPr/>
                  </p:nvSpPr>
                  <p:spPr bwMode="auto">
                    <a:xfrm>
                      <a:off x="3297" y="1599"/>
                      <a:ext cx="38" cy="33"/>
                    </a:xfrm>
                    <a:custGeom>
                      <a:avLst/>
                      <a:gdLst>
                        <a:gd name="T0" fmla="*/ 0 w 38"/>
                        <a:gd name="T1" fmla="*/ 18 h 33"/>
                        <a:gd name="T2" fmla="*/ 0 w 38"/>
                        <a:gd name="T3" fmla="*/ 18 h 33"/>
                        <a:gd name="T4" fmla="*/ 7 w 38"/>
                        <a:gd name="T5" fmla="*/ 10 h 33"/>
                        <a:gd name="T6" fmla="*/ 15 w 38"/>
                        <a:gd name="T7" fmla="*/ 0 h 33"/>
                        <a:gd name="T8" fmla="*/ 23 w 38"/>
                        <a:gd name="T9" fmla="*/ 0 h 33"/>
                        <a:gd name="T10" fmla="*/ 30 w 38"/>
                        <a:gd name="T11" fmla="*/ 0 h 33"/>
                        <a:gd name="T12" fmla="*/ 30 w 38"/>
                        <a:gd name="T13" fmla="*/ 0 h 33"/>
                        <a:gd name="T14" fmla="*/ 30 w 38"/>
                        <a:gd name="T15" fmla="*/ 10 h 33"/>
                        <a:gd name="T16" fmla="*/ 30 w 38"/>
                        <a:gd name="T17" fmla="*/ 18 h 33"/>
                        <a:gd name="T18" fmla="*/ 30 w 38"/>
                        <a:gd name="T19" fmla="*/ 18 h 33"/>
                        <a:gd name="T20" fmla="*/ 38 w 38"/>
                        <a:gd name="T21" fmla="*/ 25 h 33"/>
                        <a:gd name="T22" fmla="*/ 38 w 38"/>
                        <a:gd name="T23" fmla="*/ 25 h 33"/>
                        <a:gd name="T24" fmla="*/ 30 w 38"/>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3">
                          <a:moveTo>
                            <a:pt x="0" y="18"/>
                          </a:moveTo>
                          <a:lnTo>
                            <a:pt x="0" y="18"/>
                          </a:lnTo>
                          <a:lnTo>
                            <a:pt x="7" y="10"/>
                          </a:lnTo>
                          <a:lnTo>
                            <a:pt x="15" y="0"/>
                          </a:lnTo>
                          <a:lnTo>
                            <a:pt x="23" y="0"/>
                          </a:lnTo>
                          <a:lnTo>
                            <a:pt x="30" y="0"/>
                          </a:lnTo>
                          <a:lnTo>
                            <a:pt x="30" y="0"/>
                          </a:lnTo>
                          <a:lnTo>
                            <a:pt x="30" y="10"/>
                          </a:lnTo>
                          <a:lnTo>
                            <a:pt x="30" y="18"/>
                          </a:lnTo>
                          <a:lnTo>
                            <a:pt x="30" y="18"/>
                          </a:lnTo>
                          <a:lnTo>
                            <a:pt x="38" y="25"/>
                          </a:lnTo>
                          <a:lnTo>
                            <a:pt x="38" y="25"/>
                          </a:lnTo>
                          <a:lnTo>
                            <a:pt x="30"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89" name="Freeform 288"/>
                    <p:cNvSpPr>
                      <a:spLocks/>
                    </p:cNvSpPr>
                    <p:nvPr/>
                  </p:nvSpPr>
                  <p:spPr bwMode="auto">
                    <a:xfrm>
                      <a:off x="3320" y="1632"/>
                      <a:ext cx="40" cy="33"/>
                    </a:xfrm>
                    <a:custGeom>
                      <a:avLst/>
                      <a:gdLst>
                        <a:gd name="T0" fmla="*/ 40 w 40"/>
                        <a:gd name="T1" fmla="*/ 25 h 33"/>
                        <a:gd name="T2" fmla="*/ 32 w 40"/>
                        <a:gd name="T3" fmla="*/ 33 h 33"/>
                        <a:gd name="T4" fmla="*/ 32 w 40"/>
                        <a:gd name="T5" fmla="*/ 33 h 33"/>
                        <a:gd name="T6" fmla="*/ 25 w 40"/>
                        <a:gd name="T7" fmla="*/ 33 h 33"/>
                        <a:gd name="T8" fmla="*/ 25 w 40"/>
                        <a:gd name="T9" fmla="*/ 33 h 33"/>
                        <a:gd name="T10" fmla="*/ 15 w 40"/>
                        <a:gd name="T11" fmla="*/ 33 h 33"/>
                        <a:gd name="T12" fmla="*/ 7 w 40"/>
                        <a:gd name="T13" fmla="*/ 33 h 33"/>
                        <a:gd name="T14" fmla="*/ 7 w 40"/>
                        <a:gd name="T15" fmla="*/ 33 h 33"/>
                        <a:gd name="T16" fmla="*/ 7 w 40"/>
                        <a:gd name="T17" fmla="*/ 25 h 33"/>
                        <a:gd name="T18" fmla="*/ 0 w 40"/>
                        <a:gd name="T19" fmla="*/ 15 h 33"/>
                        <a:gd name="T20" fmla="*/ 0 w 40"/>
                        <a:gd name="T21" fmla="*/ 15 h 33"/>
                        <a:gd name="T22" fmla="*/ 7 w 40"/>
                        <a:gd name="T23" fmla="*/ 0 h 33"/>
                        <a:gd name="T24" fmla="*/ 7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25"/>
                          </a:moveTo>
                          <a:lnTo>
                            <a:pt x="32" y="33"/>
                          </a:lnTo>
                          <a:lnTo>
                            <a:pt x="32" y="33"/>
                          </a:lnTo>
                          <a:lnTo>
                            <a:pt x="25" y="33"/>
                          </a:lnTo>
                          <a:lnTo>
                            <a:pt x="25" y="33"/>
                          </a:lnTo>
                          <a:lnTo>
                            <a:pt x="15" y="33"/>
                          </a:lnTo>
                          <a:lnTo>
                            <a:pt x="7" y="33"/>
                          </a:lnTo>
                          <a:lnTo>
                            <a:pt x="7" y="33"/>
                          </a:lnTo>
                          <a:lnTo>
                            <a:pt x="7" y="25"/>
                          </a:lnTo>
                          <a:lnTo>
                            <a:pt x="0" y="15"/>
                          </a:lnTo>
                          <a:lnTo>
                            <a:pt x="0" y="15"/>
                          </a:lnTo>
                          <a:lnTo>
                            <a:pt x="7" y="0"/>
                          </a:lnTo>
                          <a:lnTo>
                            <a:pt x="7"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grpSp>
                <p:nvGrpSpPr>
                  <p:cNvPr id="283" name="Group 282"/>
                  <p:cNvGrpSpPr>
                    <a:grpSpLocks/>
                  </p:cNvGrpSpPr>
                  <p:nvPr/>
                </p:nvGrpSpPr>
                <p:grpSpPr bwMode="auto">
                  <a:xfrm>
                    <a:off x="3360" y="1647"/>
                    <a:ext cx="63" cy="66"/>
                    <a:chOff x="3360" y="1647"/>
                    <a:chExt cx="63" cy="66"/>
                  </a:xfrm>
                </p:grpSpPr>
                <p:sp>
                  <p:nvSpPr>
                    <p:cNvPr id="286" name="Freeform 285"/>
                    <p:cNvSpPr>
                      <a:spLocks/>
                    </p:cNvSpPr>
                    <p:nvPr/>
                  </p:nvSpPr>
                  <p:spPr bwMode="auto">
                    <a:xfrm>
                      <a:off x="3360" y="1647"/>
                      <a:ext cx="33" cy="33"/>
                    </a:xfrm>
                    <a:custGeom>
                      <a:avLst/>
                      <a:gdLst>
                        <a:gd name="T0" fmla="*/ 0 w 33"/>
                        <a:gd name="T1" fmla="*/ 10 h 33"/>
                        <a:gd name="T2" fmla="*/ 0 w 33"/>
                        <a:gd name="T3" fmla="*/ 10 h 33"/>
                        <a:gd name="T4" fmla="*/ 8 w 33"/>
                        <a:gd name="T5" fmla="*/ 0 h 33"/>
                        <a:gd name="T6" fmla="*/ 8 w 33"/>
                        <a:gd name="T7" fmla="*/ 0 h 33"/>
                        <a:gd name="T8" fmla="*/ 8 w 33"/>
                        <a:gd name="T9" fmla="*/ 0 h 33"/>
                        <a:gd name="T10" fmla="*/ 15 w 33"/>
                        <a:gd name="T11" fmla="*/ 0 h 33"/>
                        <a:gd name="T12" fmla="*/ 23 w 33"/>
                        <a:gd name="T13" fmla="*/ 0 h 33"/>
                        <a:gd name="T14" fmla="*/ 33 w 33"/>
                        <a:gd name="T15" fmla="*/ 0 h 33"/>
                        <a:gd name="T16" fmla="*/ 33 w 33"/>
                        <a:gd name="T17" fmla="*/ 10 h 33"/>
                        <a:gd name="T18" fmla="*/ 33 w 33"/>
                        <a:gd name="T19" fmla="*/ 10 h 33"/>
                        <a:gd name="T20" fmla="*/ 33 w 33"/>
                        <a:gd name="T21" fmla="*/ 18 h 33"/>
                        <a:gd name="T22" fmla="*/ 33 w 33"/>
                        <a:gd name="T23" fmla="*/ 33 h 33"/>
                        <a:gd name="T24" fmla="*/ 33 w 33"/>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3">
                          <a:moveTo>
                            <a:pt x="0" y="10"/>
                          </a:moveTo>
                          <a:lnTo>
                            <a:pt x="0" y="10"/>
                          </a:lnTo>
                          <a:lnTo>
                            <a:pt x="8" y="0"/>
                          </a:lnTo>
                          <a:lnTo>
                            <a:pt x="8" y="0"/>
                          </a:lnTo>
                          <a:lnTo>
                            <a:pt x="8" y="0"/>
                          </a:lnTo>
                          <a:lnTo>
                            <a:pt x="15" y="0"/>
                          </a:lnTo>
                          <a:lnTo>
                            <a:pt x="23" y="0"/>
                          </a:lnTo>
                          <a:lnTo>
                            <a:pt x="33" y="0"/>
                          </a:lnTo>
                          <a:lnTo>
                            <a:pt x="33" y="10"/>
                          </a:lnTo>
                          <a:lnTo>
                            <a:pt x="33" y="10"/>
                          </a:lnTo>
                          <a:lnTo>
                            <a:pt x="33" y="18"/>
                          </a:lnTo>
                          <a:lnTo>
                            <a:pt x="33" y="33"/>
                          </a:lnTo>
                          <a:lnTo>
                            <a:pt x="33"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87" name="Freeform 286"/>
                    <p:cNvSpPr>
                      <a:spLocks/>
                    </p:cNvSpPr>
                    <p:nvPr/>
                  </p:nvSpPr>
                  <p:spPr bwMode="auto">
                    <a:xfrm>
                      <a:off x="3383" y="1680"/>
                      <a:ext cx="40" cy="33"/>
                    </a:xfrm>
                    <a:custGeom>
                      <a:avLst/>
                      <a:gdLst>
                        <a:gd name="T0" fmla="*/ 40 w 40"/>
                        <a:gd name="T1" fmla="*/ 15 h 33"/>
                        <a:gd name="T2" fmla="*/ 33 w 40"/>
                        <a:gd name="T3" fmla="*/ 25 h 33"/>
                        <a:gd name="T4" fmla="*/ 33 w 40"/>
                        <a:gd name="T5" fmla="*/ 25 h 33"/>
                        <a:gd name="T6" fmla="*/ 25 w 40"/>
                        <a:gd name="T7" fmla="*/ 25 h 33"/>
                        <a:gd name="T8" fmla="*/ 17 w 40"/>
                        <a:gd name="T9" fmla="*/ 33 h 33"/>
                        <a:gd name="T10" fmla="*/ 17 w 40"/>
                        <a:gd name="T11" fmla="*/ 33 h 33"/>
                        <a:gd name="T12" fmla="*/ 10 w 40"/>
                        <a:gd name="T13" fmla="*/ 25 h 33"/>
                        <a:gd name="T14" fmla="*/ 10 w 40"/>
                        <a:gd name="T15" fmla="*/ 25 h 33"/>
                        <a:gd name="T16" fmla="*/ 0 w 40"/>
                        <a:gd name="T17" fmla="*/ 25 h 33"/>
                        <a:gd name="T18" fmla="*/ 0 w 40"/>
                        <a:gd name="T19" fmla="*/ 15 h 33"/>
                        <a:gd name="T20" fmla="*/ 0 w 40"/>
                        <a:gd name="T21" fmla="*/ 15 h 33"/>
                        <a:gd name="T22" fmla="*/ 10 w 40"/>
                        <a:gd name="T23" fmla="*/ 0 h 33"/>
                        <a:gd name="T24" fmla="*/ 10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15"/>
                          </a:moveTo>
                          <a:lnTo>
                            <a:pt x="33" y="25"/>
                          </a:lnTo>
                          <a:lnTo>
                            <a:pt x="33" y="25"/>
                          </a:lnTo>
                          <a:lnTo>
                            <a:pt x="25" y="25"/>
                          </a:lnTo>
                          <a:lnTo>
                            <a:pt x="17" y="33"/>
                          </a:lnTo>
                          <a:lnTo>
                            <a:pt x="17" y="33"/>
                          </a:lnTo>
                          <a:lnTo>
                            <a:pt x="10" y="25"/>
                          </a:lnTo>
                          <a:lnTo>
                            <a:pt x="10" y="25"/>
                          </a:lnTo>
                          <a:lnTo>
                            <a:pt x="0" y="25"/>
                          </a:lnTo>
                          <a:lnTo>
                            <a:pt x="0" y="15"/>
                          </a:lnTo>
                          <a:lnTo>
                            <a:pt x="0" y="15"/>
                          </a:lnTo>
                          <a:lnTo>
                            <a:pt x="10" y="0"/>
                          </a:lnTo>
                          <a:lnTo>
                            <a:pt x="10"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sp>
                <p:nvSpPr>
                  <p:cNvPr id="284" name="Freeform 283"/>
                  <p:cNvSpPr>
                    <a:spLocks/>
                  </p:cNvSpPr>
                  <p:nvPr/>
                </p:nvSpPr>
                <p:spPr bwMode="auto">
                  <a:xfrm>
                    <a:off x="3423" y="1688"/>
                    <a:ext cx="33" cy="32"/>
                  </a:xfrm>
                  <a:custGeom>
                    <a:avLst/>
                    <a:gdLst>
                      <a:gd name="T0" fmla="*/ 0 w 33"/>
                      <a:gd name="T1" fmla="*/ 7 h 32"/>
                      <a:gd name="T2" fmla="*/ 0 w 33"/>
                      <a:gd name="T3" fmla="*/ 7 h 32"/>
                      <a:gd name="T4" fmla="*/ 8 w 33"/>
                      <a:gd name="T5" fmla="*/ 0 h 32"/>
                      <a:gd name="T6" fmla="*/ 8 w 33"/>
                      <a:gd name="T7" fmla="*/ 0 h 32"/>
                      <a:gd name="T8" fmla="*/ 8 w 33"/>
                      <a:gd name="T9" fmla="*/ 0 h 32"/>
                      <a:gd name="T10" fmla="*/ 18 w 33"/>
                      <a:gd name="T11" fmla="*/ 0 h 32"/>
                      <a:gd name="T12" fmla="*/ 25 w 33"/>
                      <a:gd name="T13" fmla="*/ 0 h 32"/>
                      <a:gd name="T14" fmla="*/ 33 w 33"/>
                      <a:gd name="T15" fmla="*/ 0 h 32"/>
                      <a:gd name="T16" fmla="*/ 33 w 33"/>
                      <a:gd name="T17" fmla="*/ 7 h 32"/>
                      <a:gd name="T18" fmla="*/ 33 w 33"/>
                      <a:gd name="T19" fmla="*/ 7 h 32"/>
                      <a:gd name="T20" fmla="*/ 33 w 33"/>
                      <a:gd name="T21" fmla="*/ 17 h 32"/>
                      <a:gd name="T22" fmla="*/ 33 w 33"/>
                      <a:gd name="T23" fmla="*/ 25 h 32"/>
                      <a:gd name="T24" fmla="*/ 25 w 33"/>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2">
                        <a:moveTo>
                          <a:pt x="0" y="7"/>
                        </a:moveTo>
                        <a:lnTo>
                          <a:pt x="0" y="7"/>
                        </a:lnTo>
                        <a:lnTo>
                          <a:pt x="8" y="0"/>
                        </a:lnTo>
                        <a:lnTo>
                          <a:pt x="8" y="0"/>
                        </a:lnTo>
                        <a:lnTo>
                          <a:pt x="8" y="0"/>
                        </a:lnTo>
                        <a:lnTo>
                          <a:pt x="18" y="0"/>
                        </a:lnTo>
                        <a:lnTo>
                          <a:pt x="25" y="0"/>
                        </a:lnTo>
                        <a:lnTo>
                          <a:pt x="33" y="0"/>
                        </a:lnTo>
                        <a:lnTo>
                          <a:pt x="33" y="7"/>
                        </a:lnTo>
                        <a:lnTo>
                          <a:pt x="33" y="7"/>
                        </a:lnTo>
                        <a:lnTo>
                          <a:pt x="33" y="17"/>
                        </a:lnTo>
                        <a:lnTo>
                          <a:pt x="33" y="25"/>
                        </a:lnTo>
                        <a:lnTo>
                          <a:pt x="2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85" name="Freeform 284"/>
                  <p:cNvSpPr>
                    <a:spLocks/>
                  </p:cNvSpPr>
                  <p:nvPr/>
                </p:nvSpPr>
                <p:spPr bwMode="auto">
                  <a:xfrm>
                    <a:off x="3448" y="1720"/>
                    <a:ext cx="31" cy="33"/>
                  </a:xfrm>
                  <a:custGeom>
                    <a:avLst/>
                    <a:gdLst>
                      <a:gd name="T0" fmla="*/ 31 w 31"/>
                      <a:gd name="T1" fmla="*/ 16 h 33"/>
                      <a:gd name="T2" fmla="*/ 31 w 31"/>
                      <a:gd name="T3" fmla="*/ 23 h 33"/>
                      <a:gd name="T4" fmla="*/ 31 w 31"/>
                      <a:gd name="T5" fmla="*/ 23 h 33"/>
                      <a:gd name="T6" fmla="*/ 23 w 31"/>
                      <a:gd name="T7" fmla="*/ 23 h 33"/>
                      <a:gd name="T8" fmla="*/ 16 w 31"/>
                      <a:gd name="T9" fmla="*/ 33 h 33"/>
                      <a:gd name="T10" fmla="*/ 16 w 31"/>
                      <a:gd name="T11" fmla="*/ 33 h 33"/>
                      <a:gd name="T12" fmla="*/ 8 w 31"/>
                      <a:gd name="T13" fmla="*/ 23 h 33"/>
                      <a:gd name="T14" fmla="*/ 8 w 31"/>
                      <a:gd name="T15" fmla="*/ 23 h 33"/>
                      <a:gd name="T16" fmla="*/ 0 w 31"/>
                      <a:gd name="T17" fmla="*/ 23 h 33"/>
                      <a:gd name="T18" fmla="*/ 0 w 31"/>
                      <a:gd name="T19" fmla="*/ 16 h 33"/>
                      <a:gd name="T20" fmla="*/ 0 w 31"/>
                      <a:gd name="T21" fmla="*/ 16 h 33"/>
                      <a:gd name="T22" fmla="*/ 8 w 31"/>
                      <a:gd name="T23" fmla="*/ 0 h 33"/>
                      <a:gd name="T24" fmla="*/ 8 w 31"/>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3">
                        <a:moveTo>
                          <a:pt x="31" y="16"/>
                        </a:moveTo>
                        <a:lnTo>
                          <a:pt x="31" y="23"/>
                        </a:lnTo>
                        <a:lnTo>
                          <a:pt x="31" y="23"/>
                        </a:lnTo>
                        <a:lnTo>
                          <a:pt x="23" y="23"/>
                        </a:lnTo>
                        <a:lnTo>
                          <a:pt x="16" y="33"/>
                        </a:lnTo>
                        <a:lnTo>
                          <a:pt x="16" y="33"/>
                        </a:lnTo>
                        <a:lnTo>
                          <a:pt x="8" y="23"/>
                        </a:lnTo>
                        <a:lnTo>
                          <a:pt x="8" y="23"/>
                        </a:lnTo>
                        <a:lnTo>
                          <a:pt x="0" y="23"/>
                        </a:lnTo>
                        <a:lnTo>
                          <a:pt x="0" y="16"/>
                        </a:lnTo>
                        <a:lnTo>
                          <a:pt x="0" y="16"/>
                        </a:lnTo>
                        <a:lnTo>
                          <a:pt x="8" y="0"/>
                        </a:lnTo>
                        <a:lnTo>
                          <a:pt x="8"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grpSp>
              <p:nvGrpSpPr>
                <p:cNvPr id="279" name="Group 278"/>
                <p:cNvGrpSpPr>
                  <a:grpSpLocks/>
                </p:cNvGrpSpPr>
                <p:nvPr/>
              </p:nvGrpSpPr>
              <p:grpSpPr bwMode="auto">
                <a:xfrm>
                  <a:off x="3471" y="1705"/>
                  <a:ext cx="73" cy="56"/>
                  <a:chOff x="3471" y="1705"/>
                  <a:chExt cx="73" cy="56"/>
                </a:xfrm>
              </p:grpSpPr>
              <p:sp>
                <p:nvSpPr>
                  <p:cNvPr id="280" name="Freeform 279"/>
                  <p:cNvSpPr>
                    <a:spLocks/>
                  </p:cNvSpPr>
                  <p:nvPr/>
                </p:nvSpPr>
                <p:spPr bwMode="auto">
                  <a:xfrm>
                    <a:off x="3471" y="1705"/>
                    <a:ext cx="73" cy="56"/>
                  </a:xfrm>
                  <a:custGeom>
                    <a:avLst/>
                    <a:gdLst>
                      <a:gd name="T0" fmla="*/ 73 w 73"/>
                      <a:gd name="T1" fmla="*/ 56 h 56"/>
                      <a:gd name="T2" fmla="*/ 0 w 73"/>
                      <a:gd name="T3" fmla="*/ 56 h 56"/>
                      <a:gd name="T4" fmla="*/ 18 w 73"/>
                      <a:gd name="T5" fmla="*/ 23 h 56"/>
                      <a:gd name="T6" fmla="*/ 41 w 73"/>
                      <a:gd name="T7" fmla="*/ 0 h 56"/>
                      <a:gd name="T8" fmla="*/ 73 w 73"/>
                      <a:gd name="T9" fmla="*/ 56 h 56"/>
                    </a:gdLst>
                    <a:ahLst/>
                    <a:cxnLst>
                      <a:cxn ang="0">
                        <a:pos x="T0" y="T1"/>
                      </a:cxn>
                      <a:cxn ang="0">
                        <a:pos x="T2" y="T3"/>
                      </a:cxn>
                      <a:cxn ang="0">
                        <a:pos x="T4" y="T5"/>
                      </a:cxn>
                      <a:cxn ang="0">
                        <a:pos x="T6" y="T7"/>
                      </a:cxn>
                      <a:cxn ang="0">
                        <a:pos x="T8" y="T9"/>
                      </a:cxn>
                    </a:cxnLst>
                    <a:rect l="0" t="0" r="r" b="b"/>
                    <a:pathLst>
                      <a:path w="73" h="56">
                        <a:moveTo>
                          <a:pt x="73" y="56"/>
                        </a:moveTo>
                        <a:lnTo>
                          <a:pt x="0" y="56"/>
                        </a:lnTo>
                        <a:lnTo>
                          <a:pt x="18" y="23"/>
                        </a:lnTo>
                        <a:lnTo>
                          <a:pt x="41" y="0"/>
                        </a:lnTo>
                        <a:lnTo>
                          <a:pt x="73" y="56"/>
                        </a:lnTo>
                        <a:close/>
                      </a:path>
                    </a:pathLst>
                  </a:custGeom>
                  <a:solidFill>
                    <a:srgbClr val="000000"/>
                  </a:solidFill>
                  <a:ln w="9525">
                    <a:solidFill>
                      <a:srgbClr val="1104FF"/>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81" name="Line 50"/>
                  <p:cNvSpPr>
                    <a:spLocks noChangeShapeType="1"/>
                  </p:cNvSpPr>
                  <p:nvPr/>
                </p:nvSpPr>
                <p:spPr bwMode="auto">
                  <a:xfrm flipH="1" flipV="1">
                    <a:off x="3489" y="1728"/>
                    <a:ext cx="23" cy="15"/>
                  </a:xfrm>
                  <a:prstGeom prst="line">
                    <a:avLst/>
                  </a:prstGeom>
                  <a:noFill/>
                  <a:ln w="12700">
                    <a:solidFill>
                      <a:srgbClr val="1104FF"/>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grpSp>
          <p:grpSp>
            <p:nvGrpSpPr>
              <p:cNvPr id="231" name="Group 230"/>
              <p:cNvGrpSpPr>
                <a:grpSpLocks/>
              </p:cNvGrpSpPr>
              <p:nvPr/>
            </p:nvGrpSpPr>
            <p:grpSpPr bwMode="auto">
              <a:xfrm>
                <a:off x="960" y="2304"/>
                <a:ext cx="247" cy="169"/>
                <a:chOff x="3297" y="1599"/>
                <a:chExt cx="247" cy="169"/>
              </a:xfrm>
            </p:grpSpPr>
            <p:sp>
              <p:nvSpPr>
                <p:cNvPr id="262" name="Freeform 261"/>
                <p:cNvSpPr>
                  <a:spLocks/>
                </p:cNvSpPr>
                <p:nvPr/>
              </p:nvSpPr>
              <p:spPr bwMode="auto">
                <a:xfrm>
                  <a:off x="3479" y="1736"/>
                  <a:ext cx="65" cy="32"/>
                </a:xfrm>
                <a:custGeom>
                  <a:avLst/>
                  <a:gdLst>
                    <a:gd name="T0" fmla="*/ 0 w 65"/>
                    <a:gd name="T1" fmla="*/ 0 h 32"/>
                    <a:gd name="T2" fmla="*/ 33 w 65"/>
                    <a:gd name="T3" fmla="*/ 0 h 32"/>
                    <a:gd name="T4" fmla="*/ 65 w 65"/>
                    <a:gd name="T5" fmla="*/ 32 h 32"/>
                  </a:gdLst>
                  <a:ahLst/>
                  <a:cxnLst>
                    <a:cxn ang="0">
                      <a:pos x="T0" y="T1"/>
                    </a:cxn>
                    <a:cxn ang="0">
                      <a:pos x="T2" y="T3"/>
                    </a:cxn>
                    <a:cxn ang="0">
                      <a:pos x="T4" y="T5"/>
                    </a:cxn>
                  </a:cxnLst>
                  <a:rect l="0" t="0" r="r" b="b"/>
                  <a:pathLst>
                    <a:path w="65" h="32">
                      <a:moveTo>
                        <a:pt x="0" y="0"/>
                      </a:moveTo>
                      <a:lnTo>
                        <a:pt x="33" y="0"/>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63" name="Freeform 262"/>
                <p:cNvSpPr>
                  <a:spLocks/>
                </p:cNvSpPr>
                <p:nvPr/>
              </p:nvSpPr>
              <p:spPr bwMode="auto">
                <a:xfrm>
                  <a:off x="3479" y="1736"/>
                  <a:ext cx="65" cy="32"/>
                </a:xfrm>
                <a:custGeom>
                  <a:avLst/>
                  <a:gdLst>
                    <a:gd name="T0" fmla="*/ 0 w 65"/>
                    <a:gd name="T1" fmla="*/ 0 h 32"/>
                    <a:gd name="T2" fmla="*/ 10 w 65"/>
                    <a:gd name="T3" fmla="*/ 0 h 32"/>
                    <a:gd name="T4" fmla="*/ 25 w 65"/>
                    <a:gd name="T5" fmla="*/ 7 h 32"/>
                    <a:gd name="T6" fmla="*/ 40 w 65"/>
                    <a:gd name="T7" fmla="*/ 17 h 32"/>
                    <a:gd name="T8" fmla="*/ 58 w 65"/>
                    <a:gd name="T9" fmla="*/ 25 h 32"/>
                    <a:gd name="T10" fmla="*/ 65 w 65"/>
                    <a:gd name="T11" fmla="*/ 32 h 32"/>
                  </a:gdLst>
                  <a:ahLst/>
                  <a:cxnLst>
                    <a:cxn ang="0">
                      <a:pos x="T0" y="T1"/>
                    </a:cxn>
                    <a:cxn ang="0">
                      <a:pos x="T2" y="T3"/>
                    </a:cxn>
                    <a:cxn ang="0">
                      <a:pos x="T4" y="T5"/>
                    </a:cxn>
                    <a:cxn ang="0">
                      <a:pos x="T6" y="T7"/>
                    </a:cxn>
                    <a:cxn ang="0">
                      <a:pos x="T8" y="T9"/>
                    </a:cxn>
                    <a:cxn ang="0">
                      <a:pos x="T10" y="T11"/>
                    </a:cxn>
                  </a:cxnLst>
                  <a:rect l="0" t="0" r="r" b="b"/>
                  <a:pathLst>
                    <a:path w="65" h="32">
                      <a:moveTo>
                        <a:pt x="0" y="0"/>
                      </a:moveTo>
                      <a:lnTo>
                        <a:pt x="10" y="0"/>
                      </a:lnTo>
                      <a:lnTo>
                        <a:pt x="25" y="7"/>
                      </a:lnTo>
                      <a:lnTo>
                        <a:pt x="40" y="17"/>
                      </a:lnTo>
                      <a:lnTo>
                        <a:pt x="58" y="25"/>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nvGrpSpPr>
                <p:cNvPr id="264" name="Group 263"/>
                <p:cNvGrpSpPr>
                  <a:grpSpLocks/>
                </p:cNvGrpSpPr>
                <p:nvPr/>
              </p:nvGrpSpPr>
              <p:grpSpPr bwMode="auto">
                <a:xfrm>
                  <a:off x="3297" y="1599"/>
                  <a:ext cx="182" cy="154"/>
                  <a:chOff x="3297" y="1599"/>
                  <a:chExt cx="182" cy="154"/>
                </a:xfrm>
              </p:grpSpPr>
              <p:grpSp>
                <p:nvGrpSpPr>
                  <p:cNvPr id="268" name="Group 267"/>
                  <p:cNvGrpSpPr>
                    <a:grpSpLocks/>
                  </p:cNvGrpSpPr>
                  <p:nvPr/>
                </p:nvGrpSpPr>
                <p:grpSpPr bwMode="auto">
                  <a:xfrm>
                    <a:off x="3297" y="1599"/>
                    <a:ext cx="63" cy="66"/>
                    <a:chOff x="3297" y="1599"/>
                    <a:chExt cx="63" cy="66"/>
                  </a:xfrm>
                </p:grpSpPr>
                <p:sp>
                  <p:nvSpPr>
                    <p:cNvPr id="274" name="Freeform 273"/>
                    <p:cNvSpPr>
                      <a:spLocks/>
                    </p:cNvSpPr>
                    <p:nvPr/>
                  </p:nvSpPr>
                  <p:spPr bwMode="auto">
                    <a:xfrm>
                      <a:off x="3297" y="1599"/>
                      <a:ext cx="38" cy="33"/>
                    </a:xfrm>
                    <a:custGeom>
                      <a:avLst/>
                      <a:gdLst>
                        <a:gd name="T0" fmla="*/ 0 w 38"/>
                        <a:gd name="T1" fmla="*/ 18 h 33"/>
                        <a:gd name="T2" fmla="*/ 0 w 38"/>
                        <a:gd name="T3" fmla="*/ 18 h 33"/>
                        <a:gd name="T4" fmla="*/ 7 w 38"/>
                        <a:gd name="T5" fmla="*/ 10 h 33"/>
                        <a:gd name="T6" fmla="*/ 15 w 38"/>
                        <a:gd name="T7" fmla="*/ 0 h 33"/>
                        <a:gd name="T8" fmla="*/ 23 w 38"/>
                        <a:gd name="T9" fmla="*/ 0 h 33"/>
                        <a:gd name="T10" fmla="*/ 30 w 38"/>
                        <a:gd name="T11" fmla="*/ 0 h 33"/>
                        <a:gd name="T12" fmla="*/ 30 w 38"/>
                        <a:gd name="T13" fmla="*/ 0 h 33"/>
                        <a:gd name="T14" fmla="*/ 30 w 38"/>
                        <a:gd name="T15" fmla="*/ 10 h 33"/>
                        <a:gd name="T16" fmla="*/ 30 w 38"/>
                        <a:gd name="T17" fmla="*/ 18 h 33"/>
                        <a:gd name="T18" fmla="*/ 30 w 38"/>
                        <a:gd name="T19" fmla="*/ 18 h 33"/>
                        <a:gd name="T20" fmla="*/ 38 w 38"/>
                        <a:gd name="T21" fmla="*/ 25 h 33"/>
                        <a:gd name="T22" fmla="*/ 38 w 38"/>
                        <a:gd name="T23" fmla="*/ 25 h 33"/>
                        <a:gd name="T24" fmla="*/ 30 w 38"/>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3">
                          <a:moveTo>
                            <a:pt x="0" y="18"/>
                          </a:moveTo>
                          <a:lnTo>
                            <a:pt x="0" y="18"/>
                          </a:lnTo>
                          <a:lnTo>
                            <a:pt x="7" y="10"/>
                          </a:lnTo>
                          <a:lnTo>
                            <a:pt x="15" y="0"/>
                          </a:lnTo>
                          <a:lnTo>
                            <a:pt x="23" y="0"/>
                          </a:lnTo>
                          <a:lnTo>
                            <a:pt x="30" y="0"/>
                          </a:lnTo>
                          <a:lnTo>
                            <a:pt x="30" y="0"/>
                          </a:lnTo>
                          <a:lnTo>
                            <a:pt x="30" y="10"/>
                          </a:lnTo>
                          <a:lnTo>
                            <a:pt x="30" y="18"/>
                          </a:lnTo>
                          <a:lnTo>
                            <a:pt x="30" y="18"/>
                          </a:lnTo>
                          <a:lnTo>
                            <a:pt x="38" y="25"/>
                          </a:lnTo>
                          <a:lnTo>
                            <a:pt x="38" y="25"/>
                          </a:lnTo>
                          <a:lnTo>
                            <a:pt x="30"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75" name="Freeform 274"/>
                    <p:cNvSpPr>
                      <a:spLocks/>
                    </p:cNvSpPr>
                    <p:nvPr/>
                  </p:nvSpPr>
                  <p:spPr bwMode="auto">
                    <a:xfrm>
                      <a:off x="3320" y="1632"/>
                      <a:ext cx="40" cy="33"/>
                    </a:xfrm>
                    <a:custGeom>
                      <a:avLst/>
                      <a:gdLst>
                        <a:gd name="T0" fmla="*/ 40 w 40"/>
                        <a:gd name="T1" fmla="*/ 25 h 33"/>
                        <a:gd name="T2" fmla="*/ 32 w 40"/>
                        <a:gd name="T3" fmla="*/ 33 h 33"/>
                        <a:gd name="T4" fmla="*/ 32 w 40"/>
                        <a:gd name="T5" fmla="*/ 33 h 33"/>
                        <a:gd name="T6" fmla="*/ 25 w 40"/>
                        <a:gd name="T7" fmla="*/ 33 h 33"/>
                        <a:gd name="T8" fmla="*/ 25 w 40"/>
                        <a:gd name="T9" fmla="*/ 33 h 33"/>
                        <a:gd name="T10" fmla="*/ 15 w 40"/>
                        <a:gd name="T11" fmla="*/ 33 h 33"/>
                        <a:gd name="T12" fmla="*/ 7 w 40"/>
                        <a:gd name="T13" fmla="*/ 33 h 33"/>
                        <a:gd name="T14" fmla="*/ 7 w 40"/>
                        <a:gd name="T15" fmla="*/ 33 h 33"/>
                        <a:gd name="T16" fmla="*/ 7 w 40"/>
                        <a:gd name="T17" fmla="*/ 25 h 33"/>
                        <a:gd name="T18" fmla="*/ 0 w 40"/>
                        <a:gd name="T19" fmla="*/ 15 h 33"/>
                        <a:gd name="T20" fmla="*/ 0 w 40"/>
                        <a:gd name="T21" fmla="*/ 15 h 33"/>
                        <a:gd name="T22" fmla="*/ 7 w 40"/>
                        <a:gd name="T23" fmla="*/ 0 h 33"/>
                        <a:gd name="T24" fmla="*/ 7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25"/>
                          </a:moveTo>
                          <a:lnTo>
                            <a:pt x="32" y="33"/>
                          </a:lnTo>
                          <a:lnTo>
                            <a:pt x="32" y="33"/>
                          </a:lnTo>
                          <a:lnTo>
                            <a:pt x="25" y="33"/>
                          </a:lnTo>
                          <a:lnTo>
                            <a:pt x="25" y="33"/>
                          </a:lnTo>
                          <a:lnTo>
                            <a:pt x="15" y="33"/>
                          </a:lnTo>
                          <a:lnTo>
                            <a:pt x="7" y="33"/>
                          </a:lnTo>
                          <a:lnTo>
                            <a:pt x="7" y="33"/>
                          </a:lnTo>
                          <a:lnTo>
                            <a:pt x="7" y="25"/>
                          </a:lnTo>
                          <a:lnTo>
                            <a:pt x="0" y="15"/>
                          </a:lnTo>
                          <a:lnTo>
                            <a:pt x="0" y="15"/>
                          </a:lnTo>
                          <a:lnTo>
                            <a:pt x="7" y="0"/>
                          </a:lnTo>
                          <a:lnTo>
                            <a:pt x="7"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grpSp>
                <p:nvGrpSpPr>
                  <p:cNvPr id="269" name="Group 268"/>
                  <p:cNvGrpSpPr>
                    <a:grpSpLocks/>
                  </p:cNvGrpSpPr>
                  <p:nvPr/>
                </p:nvGrpSpPr>
                <p:grpSpPr bwMode="auto">
                  <a:xfrm>
                    <a:off x="3360" y="1647"/>
                    <a:ext cx="63" cy="66"/>
                    <a:chOff x="3360" y="1647"/>
                    <a:chExt cx="63" cy="66"/>
                  </a:xfrm>
                </p:grpSpPr>
                <p:sp>
                  <p:nvSpPr>
                    <p:cNvPr id="272" name="Freeform 271"/>
                    <p:cNvSpPr>
                      <a:spLocks/>
                    </p:cNvSpPr>
                    <p:nvPr/>
                  </p:nvSpPr>
                  <p:spPr bwMode="auto">
                    <a:xfrm>
                      <a:off x="3360" y="1647"/>
                      <a:ext cx="33" cy="33"/>
                    </a:xfrm>
                    <a:custGeom>
                      <a:avLst/>
                      <a:gdLst>
                        <a:gd name="T0" fmla="*/ 0 w 33"/>
                        <a:gd name="T1" fmla="*/ 10 h 33"/>
                        <a:gd name="T2" fmla="*/ 0 w 33"/>
                        <a:gd name="T3" fmla="*/ 10 h 33"/>
                        <a:gd name="T4" fmla="*/ 8 w 33"/>
                        <a:gd name="T5" fmla="*/ 0 h 33"/>
                        <a:gd name="T6" fmla="*/ 8 w 33"/>
                        <a:gd name="T7" fmla="*/ 0 h 33"/>
                        <a:gd name="T8" fmla="*/ 8 w 33"/>
                        <a:gd name="T9" fmla="*/ 0 h 33"/>
                        <a:gd name="T10" fmla="*/ 15 w 33"/>
                        <a:gd name="T11" fmla="*/ 0 h 33"/>
                        <a:gd name="T12" fmla="*/ 23 w 33"/>
                        <a:gd name="T13" fmla="*/ 0 h 33"/>
                        <a:gd name="T14" fmla="*/ 33 w 33"/>
                        <a:gd name="T15" fmla="*/ 0 h 33"/>
                        <a:gd name="T16" fmla="*/ 33 w 33"/>
                        <a:gd name="T17" fmla="*/ 10 h 33"/>
                        <a:gd name="T18" fmla="*/ 33 w 33"/>
                        <a:gd name="T19" fmla="*/ 10 h 33"/>
                        <a:gd name="T20" fmla="*/ 33 w 33"/>
                        <a:gd name="T21" fmla="*/ 18 h 33"/>
                        <a:gd name="T22" fmla="*/ 33 w 33"/>
                        <a:gd name="T23" fmla="*/ 33 h 33"/>
                        <a:gd name="T24" fmla="*/ 33 w 33"/>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3">
                          <a:moveTo>
                            <a:pt x="0" y="10"/>
                          </a:moveTo>
                          <a:lnTo>
                            <a:pt x="0" y="10"/>
                          </a:lnTo>
                          <a:lnTo>
                            <a:pt x="8" y="0"/>
                          </a:lnTo>
                          <a:lnTo>
                            <a:pt x="8" y="0"/>
                          </a:lnTo>
                          <a:lnTo>
                            <a:pt x="8" y="0"/>
                          </a:lnTo>
                          <a:lnTo>
                            <a:pt x="15" y="0"/>
                          </a:lnTo>
                          <a:lnTo>
                            <a:pt x="23" y="0"/>
                          </a:lnTo>
                          <a:lnTo>
                            <a:pt x="33" y="0"/>
                          </a:lnTo>
                          <a:lnTo>
                            <a:pt x="33" y="10"/>
                          </a:lnTo>
                          <a:lnTo>
                            <a:pt x="33" y="10"/>
                          </a:lnTo>
                          <a:lnTo>
                            <a:pt x="33" y="18"/>
                          </a:lnTo>
                          <a:lnTo>
                            <a:pt x="33" y="33"/>
                          </a:lnTo>
                          <a:lnTo>
                            <a:pt x="33"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73" name="Freeform 272"/>
                    <p:cNvSpPr>
                      <a:spLocks/>
                    </p:cNvSpPr>
                    <p:nvPr/>
                  </p:nvSpPr>
                  <p:spPr bwMode="auto">
                    <a:xfrm>
                      <a:off x="3383" y="1680"/>
                      <a:ext cx="40" cy="33"/>
                    </a:xfrm>
                    <a:custGeom>
                      <a:avLst/>
                      <a:gdLst>
                        <a:gd name="T0" fmla="*/ 40 w 40"/>
                        <a:gd name="T1" fmla="*/ 15 h 33"/>
                        <a:gd name="T2" fmla="*/ 33 w 40"/>
                        <a:gd name="T3" fmla="*/ 25 h 33"/>
                        <a:gd name="T4" fmla="*/ 33 w 40"/>
                        <a:gd name="T5" fmla="*/ 25 h 33"/>
                        <a:gd name="T6" fmla="*/ 25 w 40"/>
                        <a:gd name="T7" fmla="*/ 25 h 33"/>
                        <a:gd name="T8" fmla="*/ 17 w 40"/>
                        <a:gd name="T9" fmla="*/ 33 h 33"/>
                        <a:gd name="T10" fmla="*/ 17 w 40"/>
                        <a:gd name="T11" fmla="*/ 33 h 33"/>
                        <a:gd name="T12" fmla="*/ 10 w 40"/>
                        <a:gd name="T13" fmla="*/ 25 h 33"/>
                        <a:gd name="T14" fmla="*/ 10 w 40"/>
                        <a:gd name="T15" fmla="*/ 25 h 33"/>
                        <a:gd name="T16" fmla="*/ 0 w 40"/>
                        <a:gd name="T17" fmla="*/ 25 h 33"/>
                        <a:gd name="T18" fmla="*/ 0 w 40"/>
                        <a:gd name="T19" fmla="*/ 15 h 33"/>
                        <a:gd name="T20" fmla="*/ 0 w 40"/>
                        <a:gd name="T21" fmla="*/ 15 h 33"/>
                        <a:gd name="T22" fmla="*/ 10 w 40"/>
                        <a:gd name="T23" fmla="*/ 0 h 33"/>
                        <a:gd name="T24" fmla="*/ 10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15"/>
                          </a:moveTo>
                          <a:lnTo>
                            <a:pt x="33" y="25"/>
                          </a:lnTo>
                          <a:lnTo>
                            <a:pt x="33" y="25"/>
                          </a:lnTo>
                          <a:lnTo>
                            <a:pt x="25" y="25"/>
                          </a:lnTo>
                          <a:lnTo>
                            <a:pt x="17" y="33"/>
                          </a:lnTo>
                          <a:lnTo>
                            <a:pt x="17" y="33"/>
                          </a:lnTo>
                          <a:lnTo>
                            <a:pt x="10" y="25"/>
                          </a:lnTo>
                          <a:lnTo>
                            <a:pt x="10" y="25"/>
                          </a:lnTo>
                          <a:lnTo>
                            <a:pt x="0" y="25"/>
                          </a:lnTo>
                          <a:lnTo>
                            <a:pt x="0" y="15"/>
                          </a:lnTo>
                          <a:lnTo>
                            <a:pt x="0" y="15"/>
                          </a:lnTo>
                          <a:lnTo>
                            <a:pt x="10" y="0"/>
                          </a:lnTo>
                          <a:lnTo>
                            <a:pt x="10"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sp>
                <p:nvSpPr>
                  <p:cNvPr id="270" name="Freeform 269"/>
                  <p:cNvSpPr>
                    <a:spLocks/>
                  </p:cNvSpPr>
                  <p:nvPr/>
                </p:nvSpPr>
                <p:spPr bwMode="auto">
                  <a:xfrm>
                    <a:off x="3423" y="1688"/>
                    <a:ext cx="33" cy="32"/>
                  </a:xfrm>
                  <a:custGeom>
                    <a:avLst/>
                    <a:gdLst>
                      <a:gd name="T0" fmla="*/ 0 w 33"/>
                      <a:gd name="T1" fmla="*/ 7 h 32"/>
                      <a:gd name="T2" fmla="*/ 0 w 33"/>
                      <a:gd name="T3" fmla="*/ 7 h 32"/>
                      <a:gd name="T4" fmla="*/ 8 w 33"/>
                      <a:gd name="T5" fmla="*/ 0 h 32"/>
                      <a:gd name="T6" fmla="*/ 8 w 33"/>
                      <a:gd name="T7" fmla="*/ 0 h 32"/>
                      <a:gd name="T8" fmla="*/ 8 w 33"/>
                      <a:gd name="T9" fmla="*/ 0 h 32"/>
                      <a:gd name="T10" fmla="*/ 18 w 33"/>
                      <a:gd name="T11" fmla="*/ 0 h 32"/>
                      <a:gd name="T12" fmla="*/ 25 w 33"/>
                      <a:gd name="T13" fmla="*/ 0 h 32"/>
                      <a:gd name="T14" fmla="*/ 33 w 33"/>
                      <a:gd name="T15" fmla="*/ 0 h 32"/>
                      <a:gd name="T16" fmla="*/ 33 w 33"/>
                      <a:gd name="T17" fmla="*/ 7 h 32"/>
                      <a:gd name="T18" fmla="*/ 33 w 33"/>
                      <a:gd name="T19" fmla="*/ 7 h 32"/>
                      <a:gd name="T20" fmla="*/ 33 w 33"/>
                      <a:gd name="T21" fmla="*/ 17 h 32"/>
                      <a:gd name="T22" fmla="*/ 33 w 33"/>
                      <a:gd name="T23" fmla="*/ 25 h 32"/>
                      <a:gd name="T24" fmla="*/ 25 w 33"/>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2">
                        <a:moveTo>
                          <a:pt x="0" y="7"/>
                        </a:moveTo>
                        <a:lnTo>
                          <a:pt x="0" y="7"/>
                        </a:lnTo>
                        <a:lnTo>
                          <a:pt x="8" y="0"/>
                        </a:lnTo>
                        <a:lnTo>
                          <a:pt x="8" y="0"/>
                        </a:lnTo>
                        <a:lnTo>
                          <a:pt x="8" y="0"/>
                        </a:lnTo>
                        <a:lnTo>
                          <a:pt x="18" y="0"/>
                        </a:lnTo>
                        <a:lnTo>
                          <a:pt x="25" y="0"/>
                        </a:lnTo>
                        <a:lnTo>
                          <a:pt x="33" y="0"/>
                        </a:lnTo>
                        <a:lnTo>
                          <a:pt x="33" y="7"/>
                        </a:lnTo>
                        <a:lnTo>
                          <a:pt x="33" y="7"/>
                        </a:lnTo>
                        <a:lnTo>
                          <a:pt x="33" y="17"/>
                        </a:lnTo>
                        <a:lnTo>
                          <a:pt x="33" y="25"/>
                        </a:lnTo>
                        <a:lnTo>
                          <a:pt x="2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71" name="Freeform 270"/>
                  <p:cNvSpPr>
                    <a:spLocks/>
                  </p:cNvSpPr>
                  <p:nvPr/>
                </p:nvSpPr>
                <p:spPr bwMode="auto">
                  <a:xfrm>
                    <a:off x="3448" y="1720"/>
                    <a:ext cx="31" cy="33"/>
                  </a:xfrm>
                  <a:custGeom>
                    <a:avLst/>
                    <a:gdLst>
                      <a:gd name="T0" fmla="*/ 31 w 31"/>
                      <a:gd name="T1" fmla="*/ 16 h 33"/>
                      <a:gd name="T2" fmla="*/ 31 w 31"/>
                      <a:gd name="T3" fmla="*/ 23 h 33"/>
                      <a:gd name="T4" fmla="*/ 31 w 31"/>
                      <a:gd name="T5" fmla="*/ 23 h 33"/>
                      <a:gd name="T6" fmla="*/ 23 w 31"/>
                      <a:gd name="T7" fmla="*/ 23 h 33"/>
                      <a:gd name="T8" fmla="*/ 16 w 31"/>
                      <a:gd name="T9" fmla="*/ 33 h 33"/>
                      <a:gd name="T10" fmla="*/ 16 w 31"/>
                      <a:gd name="T11" fmla="*/ 33 h 33"/>
                      <a:gd name="T12" fmla="*/ 8 w 31"/>
                      <a:gd name="T13" fmla="*/ 23 h 33"/>
                      <a:gd name="T14" fmla="*/ 8 w 31"/>
                      <a:gd name="T15" fmla="*/ 23 h 33"/>
                      <a:gd name="T16" fmla="*/ 0 w 31"/>
                      <a:gd name="T17" fmla="*/ 23 h 33"/>
                      <a:gd name="T18" fmla="*/ 0 w 31"/>
                      <a:gd name="T19" fmla="*/ 16 h 33"/>
                      <a:gd name="T20" fmla="*/ 0 w 31"/>
                      <a:gd name="T21" fmla="*/ 16 h 33"/>
                      <a:gd name="T22" fmla="*/ 8 w 31"/>
                      <a:gd name="T23" fmla="*/ 0 h 33"/>
                      <a:gd name="T24" fmla="*/ 8 w 31"/>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3">
                        <a:moveTo>
                          <a:pt x="31" y="16"/>
                        </a:moveTo>
                        <a:lnTo>
                          <a:pt x="31" y="23"/>
                        </a:lnTo>
                        <a:lnTo>
                          <a:pt x="31" y="23"/>
                        </a:lnTo>
                        <a:lnTo>
                          <a:pt x="23" y="23"/>
                        </a:lnTo>
                        <a:lnTo>
                          <a:pt x="16" y="33"/>
                        </a:lnTo>
                        <a:lnTo>
                          <a:pt x="16" y="33"/>
                        </a:lnTo>
                        <a:lnTo>
                          <a:pt x="8" y="23"/>
                        </a:lnTo>
                        <a:lnTo>
                          <a:pt x="8" y="23"/>
                        </a:lnTo>
                        <a:lnTo>
                          <a:pt x="0" y="23"/>
                        </a:lnTo>
                        <a:lnTo>
                          <a:pt x="0" y="16"/>
                        </a:lnTo>
                        <a:lnTo>
                          <a:pt x="0" y="16"/>
                        </a:lnTo>
                        <a:lnTo>
                          <a:pt x="8" y="0"/>
                        </a:lnTo>
                        <a:lnTo>
                          <a:pt x="8"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grpSp>
              <p:nvGrpSpPr>
                <p:cNvPr id="265" name="Group 264"/>
                <p:cNvGrpSpPr>
                  <a:grpSpLocks/>
                </p:cNvGrpSpPr>
                <p:nvPr/>
              </p:nvGrpSpPr>
              <p:grpSpPr bwMode="auto">
                <a:xfrm>
                  <a:off x="3471" y="1705"/>
                  <a:ext cx="73" cy="56"/>
                  <a:chOff x="3471" y="1705"/>
                  <a:chExt cx="73" cy="56"/>
                </a:xfrm>
              </p:grpSpPr>
              <p:sp>
                <p:nvSpPr>
                  <p:cNvPr id="266" name="Freeform 265"/>
                  <p:cNvSpPr>
                    <a:spLocks/>
                  </p:cNvSpPr>
                  <p:nvPr/>
                </p:nvSpPr>
                <p:spPr bwMode="auto">
                  <a:xfrm>
                    <a:off x="3471" y="1705"/>
                    <a:ext cx="73" cy="56"/>
                  </a:xfrm>
                  <a:custGeom>
                    <a:avLst/>
                    <a:gdLst>
                      <a:gd name="T0" fmla="*/ 73 w 73"/>
                      <a:gd name="T1" fmla="*/ 56 h 56"/>
                      <a:gd name="T2" fmla="*/ 0 w 73"/>
                      <a:gd name="T3" fmla="*/ 56 h 56"/>
                      <a:gd name="T4" fmla="*/ 18 w 73"/>
                      <a:gd name="T5" fmla="*/ 23 h 56"/>
                      <a:gd name="T6" fmla="*/ 41 w 73"/>
                      <a:gd name="T7" fmla="*/ 0 h 56"/>
                      <a:gd name="T8" fmla="*/ 73 w 73"/>
                      <a:gd name="T9" fmla="*/ 56 h 56"/>
                    </a:gdLst>
                    <a:ahLst/>
                    <a:cxnLst>
                      <a:cxn ang="0">
                        <a:pos x="T0" y="T1"/>
                      </a:cxn>
                      <a:cxn ang="0">
                        <a:pos x="T2" y="T3"/>
                      </a:cxn>
                      <a:cxn ang="0">
                        <a:pos x="T4" y="T5"/>
                      </a:cxn>
                      <a:cxn ang="0">
                        <a:pos x="T6" y="T7"/>
                      </a:cxn>
                      <a:cxn ang="0">
                        <a:pos x="T8" y="T9"/>
                      </a:cxn>
                    </a:cxnLst>
                    <a:rect l="0" t="0" r="r" b="b"/>
                    <a:pathLst>
                      <a:path w="73" h="56">
                        <a:moveTo>
                          <a:pt x="73" y="56"/>
                        </a:moveTo>
                        <a:lnTo>
                          <a:pt x="0" y="56"/>
                        </a:lnTo>
                        <a:lnTo>
                          <a:pt x="18" y="23"/>
                        </a:lnTo>
                        <a:lnTo>
                          <a:pt x="41" y="0"/>
                        </a:lnTo>
                        <a:lnTo>
                          <a:pt x="73" y="56"/>
                        </a:lnTo>
                        <a:close/>
                      </a:path>
                    </a:pathLst>
                  </a:custGeom>
                  <a:solidFill>
                    <a:srgbClr val="000000"/>
                  </a:solidFill>
                  <a:ln w="9525">
                    <a:solidFill>
                      <a:srgbClr val="1104FF"/>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67" name="Line 65"/>
                  <p:cNvSpPr>
                    <a:spLocks noChangeShapeType="1"/>
                  </p:cNvSpPr>
                  <p:nvPr/>
                </p:nvSpPr>
                <p:spPr bwMode="auto">
                  <a:xfrm flipH="1" flipV="1">
                    <a:off x="3489" y="1728"/>
                    <a:ext cx="23" cy="15"/>
                  </a:xfrm>
                  <a:prstGeom prst="line">
                    <a:avLst/>
                  </a:prstGeom>
                  <a:noFill/>
                  <a:ln w="12700">
                    <a:solidFill>
                      <a:srgbClr val="1104FF"/>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grpSp>
          <p:grpSp>
            <p:nvGrpSpPr>
              <p:cNvPr id="232" name="Group 231"/>
              <p:cNvGrpSpPr>
                <a:grpSpLocks/>
              </p:cNvGrpSpPr>
              <p:nvPr/>
            </p:nvGrpSpPr>
            <p:grpSpPr bwMode="auto">
              <a:xfrm>
                <a:off x="960" y="2448"/>
                <a:ext cx="247" cy="169"/>
                <a:chOff x="3297" y="1599"/>
                <a:chExt cx="247" cy="169"/>
              </a:xfrm>
            </p:grpSpPr>
            <p:sp>
              <p:nvSpPr>
                <p:cNvPr id="248" name="Freeform 247"/>
                <p:cNvSpPr>
                  <a:spLocks/>
                </p:cNvSpPr>
                <p:nvPr/>
              </p:nvSpPr>
              <p:spPr bwMode="auto">
                <a:xfrm>
                  <a:off x="3479" y="1736"/>
                  <a:ext cx="65" cy="32"/>
                </a:xfrm>
                <a:custGeom>
                  <a:avLst/>
                  <a:gdLst>
                    <a:gd name="T0" fmla="*/ 0 w 65"/>
                    <a:gd name="T1" fmla="*/ 0 h 32"/>
                    <a:gd name="T2" fmla="*/ 33 w 65"/>
                    <a:gd name="T3" fmla="*/ 0 h 32"/>
                    <a:gd name="T4" fmla="*/ 65 w 65"/>
                    <a:gd name="T5" fmla="*/ 32 h 32"/>
                  </a:gdLst>
                  <a:ahLst/>
                  <a:cxnLst>
                    <a:cxn ang="0">
                      <a:pos x="T0" y="T1"/>
                    </a:cxn>
                    <a:cxn ang="0">
                      <a:pos x="T2" y="T3"/>
                    </a:cxn>
                    <a:cxn ang="0">
                      <a:pos x="T4" y="T5"/>
                    </a:cxn>
                  </a:cxnLst>
                  <a:rect l="0" t="0" r="r" b="b"/>
                  <a:pathLst>
                    <a:path w="65" h="32">
                      <a:moveTo>
                        <a:pt x="0" y="0"/>
                      </a:moveTo>
                      <a:lnTo>
                        <a:pt x="33" y="0"/>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49" name="Freeform 248"/>
                <p:cNvSpPr>
                  <a:spLocks/>
                </p:cNvSpPr>
                <p:nvPr/>
              </p:nvSpPr>
              <p:spPr bwMode="auto">
                <a:xfrm>
                  <a:off x="3479" y="1736"/>
                  <a:ext cx="65" cy="32"/>
                </a:xfrm>
                <a:custGeom>
                  <a:avLst/>
                  <a:gdLst>
                    <a:gd name="T0" fmla="*/ 0 w 65"/>
                    <a:gd name="T1" fmla="*/ 0 h 32"/>
                    <a:gd name="T2" fmla="*/ 10 w 65"/>
                    <a:gd name="T3" fmla="*/ 0 h 32"/>
                    <a:gd name="T4" fmla="*/ 25 w 65"/>
                    <a:gd name="T5" fmla="*/ 7 h 32"/>
                    <a:gd name="T6" fmla="*/ 40 w 65"/>
                    <a:gd name="T7" fmla="*/ 17 h 32"/>
                    <a:gd name="T8" fmla="*/ 58 w 65"/>
                    <a:gd name="T9" fmla="*/ 25 h 32"/>
                    <a:gd name="T10" fmla="*/ 65 w 65"/>
                    <a:gd name="T11" fmla="*/ 32 h 32"/>
                  </a:gdLst>
                  <a:ahLst/>
                  <a:cxnLst>
                    <a:cxn ang="0">
                      <a:pos x="T0" y="T1"/>
                    </a:cxn>
                    <a:cxn ang="0">
                      <a:pos x="T2" y="T3"/>
                    </a:cxn>
                    <a:cxn ang="0">
                      <a:pos x="T4" y="T5"/>
                    </a:cxn>
                    <a:cxn ang="0">
                      <a:pos x="T6" y="T7"/>
                    </a:cxn>
                    <a:cxn ang="0">
                      <a:pos x="T8" y="T9"/>
                    </a:cxn>
                    <a:cxn ang="0">
                      <a:pos x="T10" y="T11"/>
                    </a:cxn>
                  </a:cxnLst>
                  <a:rect l="0" t="0" r="r" b="b"/>
                  <a:pathLst>
                    <a:path w="65" h="32">
                      <a:moveTo>
                        <a:pt x="0" y="0"/>
                      </a:moveTo>
                      <a:lnTo>
                        <a:pt x="10" y="0"/>
                      </a:lnTo>
                      <a:lnTo>
                        <a:pt x="25" y="7"/>
                      </a:lnTo>
                      <a:lnTo>
                        <a:pt x="40" y="17"/>
                      </a:lnTo>
                      <a:lnTo>
                        <a:pt x="58" y="25"/>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nvGrpSpPr>
                <p:cNvPr id="250" name="Group 249"/>
                <p:cNvGrpSpPr>
                  <a:grpSpLocks/>
                </p:cNvGrpSpPr>
                <p:nvPr/>
              </p:nvGrpSpPr>
              <p:grpSpPr bwMode="auto">
                <a:xfrm>
                  <a:off x="3297" y="1599"/>
                  <a:ext cx="182" cy="154"/>
                  <a:chOff x="3297" y="1599"/>
                  <a:chExt cx="182" cy="154"/>
                </a:xfrm>
              </p:grpSpPr>
              <p:grpSp>
                <p:nvGrpSpPr>
                  <p:cNvPr id="254" name="Group 253"/>
                  <p:cNvGrpSpPr>
                    <a:grpSpLocks/>
                  </p:cNvGrpSpPr>
                  <p:nvPr/>
                </p:nvGrpSpPr>
                <p:grpSpPr bwMode="auto">
                  <a:xfrm>
                    <a:off x="3297" y="1599"/>
                    <a:ext cx="63" cy="66"/>
                    <a:chOff x="3297" y="1599"/>
                    <a:chExt cx="63" cy="66"/>
                  </a:xfrm>
                </p:grpSpPr>
                <p:sp>
                  <p:nvSpPr>
                    <p:cNvPr id="260" name="Freeform 259"/>
                    <p:cNvSpPr>
                      <a:spLocks/>
                    </p:cNvSpPr>
                    <p:nvPr/>
                  </p:nvSpPr>
                  <p:spPr bwMode="auto">
                    <a:xfrm>
                      <a:off x="3297" y="1599"/>
                      <a:ext cx="38" cy="33"/>
                    </a:xfrm>
                    <a:custGeom>
                      <a:avLst/>
                      <a:gdLst>
                        <a:gd name="T0" fmla="*/ 0 w 38"/>
                        <a:gd name="T1" fmla="*/ 18 h 33"/>
                        <a:gd name="T2" fmla="*/ 0 w 38"/>
                        <a:gd name="T3" fmla="*/ 18 h 33"/>
                        <a:gd name="T4" fmla="*/ 7 w 38"/>
                        <a:gd name="T5" fmla="*/ 10 h 33"/>
                        <a:gd name="T6" fmla="*/ 15 w 38"/>
                        <a:gd name="T7" fmla="*/ 0 h 33"/>
                        <a:gd name="T8" fmla="*/ 23 w 38"/>
                        <a:gd name="T9" fmla="*/ 0 h 33"/>
                        <a:gd name="T10" fmla="*/ 30 w 38"/>
                        <a:gd name="T11" fmla="*/ 0 h 33"/>
                        <a:gd name="T12" fmla="*/ 30 w 38"/>
                        <a:gd name="T13" fmla="*/ 0 h 33"/>
                        <a:gd name="T14" fmla="*/ 30 w 38"/>
                        <a:gd name="T15" fmla="*/ 10 h 33"/>
                        <a:gd name="T16" fmla="*/ 30 w 38"/>
                        <a:gd name="T17" fmla="*/ 18 h 33"/>
                        <a:gd name="T18" fmla="*/ 30 w 38"/>
                        <a:gd name="T19" fmla="*/ 18 h 33"/>
                        <a:gd name="T20" fmla="*/ 38 w 38"/>
                        <a:gd name="T21" fmla="*/ 25 h 33"/>
                        <a:gd name="T22" fmla="*/ 38 w 38"/>
                        <a:gd name="T23" fmla="*/ 25 h 33"/>
                        <a:gd name="T24" fmla="*/ 30 w 38"/>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3">
                          <a:moveTo>
                            <a:pt x="0" y="18"/>
                          </a:moveTo>
                          <a:lnTo>
                            <a:pt x="0" y="18"/>
                          </a:lnTo>
                          <a:lnTo>
                            <a:pt x="7" y="10"/>
                          </a:lnTo>
                          <a:lnTo>
                            <a:pt x="15" y="0"/>
                          </a:lnTo>
                          <a:lnTo>
                            <a:pt x="23" y="0"/>
                          </a:lnTo>
                          <a:lnTo>
                            <a:pt x="30" y="0"/>
                          </a:lnTo>
                          <a:lnTo>
                            <a:pt x="30" y="0"/>
                          </a:lnTo>
                          <a:lnTo>
                            <a:pt x="30" y="10"/>
                          </a:lnTo>
                          <a:lnTo>
                            <a:pt x="30" y="18"/>
                          </a:lnTo>
                          <a:lnTo>
                            <a:pt x="30" y="18"/>
                          </a:lnTo>
                          <a:lnTo>
                            <a:pt x="38" y="25"/>
                          </a:lnTo>
                          <a:lnTo>
                            <a:pt x="38" y="25"/>
                          </a:lnTo>
                          <a:lnTo>
                            <a:pt x="30"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61" name="Freeform 260"/>
                    <p:cNvSpPr>
                      <a:spLocks/>
                    </p:cNvSpPr>
                    <p:nvPr/>
                  </p:nvSpPr>
                  <p:spPr bwMode="auto">
                    <a:xfrm>
                      <a:off x="3320" y="1632"/>
                      <a:ext cx="40" cy="33"/>
                    </a:xfrm>
                    <a:custGeom>
                      <a:avLst/>
                      <a:gdLst>
                        <a:gd name="T0" fmla="*/ 40 w 40"/>
                        <a:gd name="T1" fmla="*/ 25 h 33"/>
                        <a:gd name="T2" fmla="*/ 32 w 40"/>
                        <a:gd name="T3" fmla="*/ 33 h 33"/>
                        <a:gd name="T4" fmla="*/ 32 w 40"/>
                        <a:gd name="T5" fmla="*/ 33 h 33"/>
                        <a:gd name="T6" fmla="*/ 25 w 40"/>
                        <a:gd name="T7" fmla="*/ 33 h 33"/>
                        <a:gd name="T8" fmla="*/ 25 w 40"/>
                        <a:gd name="T9" fmla="*/ 33 h 33"/>
                        <a:gd name="T10" fmla="*/ 15 w 40"/>
                        <a:gd name="T11" fmla="*/ 33 h 33"/>
                        <a:gd name="T12" fmla="*/ 7 w 40"/>
                        <a:gd name="T13" fmla="*/ 33 h 33"/>
                        <a:gd name="T14" fmla="*/ 7 w 40"/>
                        <a:gd name="T15" fmla="*/ 33 h 33"/>
                        <a:gd name="T16" fmla="*/ 7 w 40"/>
                        <a:gd name="T17" fmla="*/ 25 h 33"/>
                        <a:gd name="T18" fmla="*/ 0 w 40"/>
                        <a:gd name="T19" fmla="*/ 15 h 33"/>
                        <a:gd name="T20" fmla="*/ 0 w 40"/>
                        <a:gd name="T21" fmla="*/ 15 h 33"/>
                        <a:gd name="T22" fmla="*/ 7 w 40"/>
                        <a:gd name="T23" fmla="*/ 0 h 33"/>
                        <a:gd name="T24" fmla="*/ 7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25"/>
                          </a:moveTo>
                          <a:lnTo>
                            <a:pt x="32" y="33"/>
                          </a:lnTo>
                          <a:lnTo>
                            <a:pt x="32" y="33"/>
                          </a:lnTo>
                          <a:lnTo>
                            <a:pt x="25" y="33"/>
                          </a:lnTo>
                          <a:lnTo>
                            <a:pt x="25" y="33"/>
                          </a:lnTo>
                          <a:lnTo>
                            <a:pt x="15" y="33"/>
                          </a:lnTo>
                          <a:lnTo>
                            <a:pt x="7" y="33"/>
                          </a:lnTo>
                          <a:lnTo>
                            <a:pt x="7" y="33"/>
                          </a:lnTo>
                          <a:lnTo>
                            <a:pt x="7" y="25"/>
                          </a:lnTo>
                          <a:lnTo>
                            <a:pt x="0" y="15"/>
                          </a:lnTo>
                          <a:lnTo>
                            <a:pt x="0" y="15"/>
                          </a:lnTo>
                          <a:lnTo>
                            <a:pt x="7" y="0"/>
                          </a:lnTo>
                          <a:lnTo>
                            <a:pt x="7"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grpSp>
                <p:nvGrpSpPr>
                  <p:cNvPr id="255" name="Group 254"/>
                  <p:cNvGrpSpPr>
                    <a:grpSpLocks/>
                  </p:cNvGrpSpPr>
                  <p:nvPr/>
                </p:nvGrpSpPr>
                <p:grpSpPr bwMode="auto">
                  <a:xfrm>
                    <a:off x="3360" y="1647"/>
                    <a:ext cx="63" cy="66"/>
                    <a:chOff x="3360" y="1647"/>
                    <a:chExt cx="63" cy="66"/>
                  </a:xfrm>
                </p:grpSpPr>
                <p:sp>
                  <p:nvSpPr>
                    <p:cNvPr id="258" name="Freeform 257"/>
                    <p:cNvSpPr>
                      <a:spLocks/>
                    </p:cNvSpPr>
                    <p:nvPr/>
                  </p:nvSpPr>
                  <p:spPr bwMode="auto">
                    <a:xfrm>
                      <a:off x="3360" y="1647"/>
                      <a:ext cx="33" cy="33"/>
                    </a:xfrm>
                    <a:custGeom>
                      <a:avLst/>
                      <a:gdLst>
                        <a:gd name="T0" fmla="*/ 0 w 33"/>
                        <a:gd name="T1" fmla="*/ 10 h 33"/>
                        <a:gd name="T2" fmla="*/ 0 w 33"/>
                        <a:gd name="T3" fmla="*/ 10 h 33"/>
                        <a:gd name="T4" fmla="*/ 8 w 33"/>
                        <a:gd name="T5" fmla="*/ 0 h 33"/>
                        <a:gd name="T6" fmla="*/ 8 w 33"/>
                        <a:gd name="T7" fmla="*/ 0 h 33"/>
                        <a:gd name="T8" fmla="*/ 8 w 33"/>
                        <a:gd name="T9" fmla="*/ 0 h 33"/>
                        <a:gd name="T10" fmla="*/ 15 w 33"/>
                        <a:gd name="T11" fmla="*/ 0 h 33"/>
                        <a:gd name="T12" fmla="*/ 23 w 33"/>
                        <a:gd name="T13" fmla="*/ 0 h 33"/>
                        <a:gd name="T14" fmla="*/ 33 w 33"/>
                        <a:gd name="T15" fmla="*/ 0 h 33"/>
                        <a:gd name="T16" fmla="*/ 33 w 33"/>
                        <a:gd name="T17" fmla="*/ 10 h 33"/>
                        <a:gd name="T18" fmla="*/ 33 w 33"/>
                        <a:gd name="T19" fmla="*/ 10 h 33"/>
                        <a:gd name="T20" fmla="*/ 33 w 33"/>
                        <a:gd name="T21" fmla="*/ 18 h 33"/>
                        <a:gd name="T22" fmla="*/ 33 w 33"/>
                        <a:gd name="T23" fmla="*/ 33 h 33"/>
                        <a:gd name="T24" fmla="*/ 33 w 33"/>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3">
                          <a:moveTo>
                            <a:pt x="0" y="10"/>
                          </a:moveTo>
                          <a:lnTo>
                            <a:pt x="0" y="10"/>
                          </a:lnTo>
                          <a:lnTo>
                            <a:pt x="8" y="0"/>
                          </a:lnTo>
                          <a:lnTo>
                            <a:pt x="8" y="0"/>
                          </a:lnTo>
                          <a:lnTo>
                            <a:pt x="8" y="0"/>
                          </a:lnTo>
                          <a:lnTo>
                            <a:pt x="15" y="0"/>
                          </a:lnTo>
                          <a:lnTo>
                            <a:pt x="23" y="0"/>
                          </a:lnTo>
                          <a:lnTo>
                            <a:pt x="33" y="0"/>
                          </a:lnTo>
                          <a:lnTo>
                            <a:pt x="33" y="10"/>
                          </a:lnTo>
                          <a:lnTo>
                            <a:pt x="33" y="10"/>
                          </a:lnTo>
                          <a:lnTo>
                            <a:pt x="33" y="18"/>
                          </a:lnTo>
                          <a:lnTo>
                            <a:pt x="33" y="33"/>
                          </a:lnTo>
                          <a:lnTo>
                            <a:pt x="33"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59" name="Freeform 258"/>
                    <p:cNvSpPr>
                      <a:spLocks/>
                    </p:cNvSpPr>
                    <p:nvPr/>
                  </p:nvSpPr>
                  <p:spPr bwMode="auto">
                    <a:xfrm>
                      <a:off x="3383" y="1680"/>
                      <a:ext cx="40" cy="33"/>
                    </a:xfrm>
                    <a:custGeom>
                      <a:avLst/>
                      <a:gdLst>
                        <a:gd name="T0" fmla="*/ 40 w 40"/>
                        <a:gd name="T1" fmla="*/ 15 h 33"/>
                        <a:gd name="T2" fmla="*/ 33 w 40"/>
                        <a:gd name="T3" fmla="*/ 25 h 33"/>
                        <a:gd name="T4" fmla="*/ 33 w 40"/>
                        <a:gd name="T5" fmla="*/ 25 h 33"/>
                        <a:gd name="T6" fmla="*/ 25 w 40"/>
                        <a:gd name="T7" fmla="*/ 25 h 33"/>
                        <a:gd name="T8" fmla="*/ 17 w 40"/>
                        <a:gd name="T9" fmla="*/ 33 h 33"/>
                        <a:gd name="T10" fmla="*/ 17 w 40"/>
                        <a:gd name="T11" fmla="*/ 33 h 33"/>
                        <a:gd name="T12" fmla="*/ 10 w 40"/>
                        <a:gd name="T13" fmla="*/ 25 h 33"/>
                        <a:gd name="T14" fmla="*/ 10 w 40"/>
                        <a:gd name="T15" fmla="*/ 25 h 33"/>
                        <a:gd name="T16" fmla="*/ 0 w 40"/>
                        <a:gd name="T17" fmla="*/ 25 h 33"/>
                        <a:gd name="T18" fmla="*/ 0 w 40"/>
                        <a:gd name="T19" fmla="*/ 15 h 33"/>
                        <a:gd name="T20" fmla="*/ 0 w 40"/>
                        <a:gd name="T21" fmla="*/ 15 h 33"/>
                        <a:gd name="T22" fmla="*/ 10 w 40"/>
                        <a:gd name="T23" fmla="*/ 0 h 33"/>
                        <a:gd name="T24" fmla="*/ 10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15"/>
                          </a:moveTo>
                          <a:lnTo>
                            <a:pt x="33" y="25"/>
                          </a:lnTo>
                          <a:lnTo>
                            <a:pt x="33" y="25"/>
                          </a:lnTo>
                          <a:lnTo>
                            <a:pt x="25" y="25"/>
                          </a:lnTo>
                          <a:lnTo>
                            <a:pt x="17" y="33"/>
                          </a:lnTo>
                          <a:lnTo>
                            <a:pt x="17" y="33"/>
                          </a:lnTo>
                          <a:lnTo>
                            <a:pt x="10" y="25"/>
                          </a:lnTo>
                          <a:lnTo>
                            <a:pt x="10" y="25"/>
                          </a:lnTo>
                          <a:lnTo>
                            <a:pt x="0" y="25"/>
                          </a:lnTo>
                          <a:lnTo>
                            <a:pt x="0" y="15"/>
                          </a:lnTo>
                          <a:lnTo>
                            <a:pt x="0" y="15"/>
                          </a:lnTo>
                          <a:lnTo>
                            <a:pt x="10" y="0"/>
                          </a:lnTo>
                          <a:lnTo>
                            <a:pt x="10"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sp>
                <p:nvSpPr>
                  <p:cNvPr id="256" name="Freeform 255"/>
                  <p:cNvSpPr>
                    <a:spLocks/>
                  </p:cNvSpPr>
                  <p:nvPr/>
                </p:nvSpPr>
                <p:spPr bwMode="auto">
                  <a:xfrm>
                    <a:off x="3423" y="1688"/>
                    <a:ext cx="33" cy="32"/>
                  </a:xfrm>
                  <a:custGeom>
                    <a:avLst/>
                    <a:gdLst>
                      <a:gd name="T0" fmla="*/ 0 w 33"/>
                      <a:gd name="T1" fmla="*/ 7 h 32"/>
                      <a:gd name="T2" fmla="*/ 0 w 33"/>
                      <a:gd name="T3" fmla="*/ 7 h 32"/>
                      <a:gd name="T4" fmla="*/ 8 w 33"/>
                      <a:gd name="T5" fmla="*/ 0 h 32"/>
                      <a:gd name="T6" fmla="*/ 8 w 33"/>
                      <a:gd name="T7" fmla="*/ 0 h 32"/>
                      <a:gd name="T8" fmla="*/ 8 w 33"/>
                      <a:gd name="T9" fmla="*/ 0 h 32"/>
                      <a:gd name="T10" fmla="*/ 18 w 33"/>
                      <a:gd name="T11" fmla="*/ 0 h 32"/>
                      <a:gd name="T12" fmla="*/ 25 w 33"/>
                      <a:gd name="T13" fmla="*/ 0 h 32"/>
                      <a:gd name="T14" fmla="*/ 33 w 33"/>
                      <a:gd name="T15" fmla="*/ 0 h 32"/>
                      <a:gd name="T16" fmla="*/ 33 w 33"/>
                      <a:gd name="T17" fmla="*/ 7 h 32"/>
                      <a:gd name="T18" fmla="*/ 33 w 33"/>
                      <a:gd name="T19" fmla="*/ 7 h 32"/>
                      <a:gd name="T20" fmla="*/ 33 w 33"/>
                      <a:gd name="T21" fmla="*/ 17 h 32"/>
                      <a:gd name="T22" fmla="*/ 33 w 33"/>
                      <a:gd name="T23" fmla="*/ 25 h 32"/>
                      <a:gd name="T24" fmla="*/ 25 w 33"/>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2">
                        <a:moveTo>
                          <a:pt x="0" y="7"/>
                        </a:moveTo>
                        <a:lnTo>
                          <a:pt x="0" y="7"/>
                        </a:lnTo>
                        <a:lnTo>
                          <a:pt x="8" y="0"/>
                        </a:lnTo>
                        <a:lnTo>
                          <a:pt x="8" y="0"/>
                        </a:lnTo>
                        <a:lnTo>
                          <a:pt x="8" y="0"/>
                        </a:lnTo>
                        <a:lnTo>
                          <a:pt x="18" y="0"/>
                        </a:lnTo>
                        <a:lnTo>
                          <a:pt x="25" y="0"/>
                        </a:lnTo>
                        <a:lnTo>
                          <a:pt x="33" y="0"/>
                        </a:lnTo>
                        <a:lnTo>
                          <a:pt x="33" y="7"/>
                        </a:lnTo>
                        <a:lnTo>
                          <a:pt x="33" y="7"/>
                        </a:lnTo>
                        <a:lnTo>
                          <a:pt x="33" y="17"/>
                        </a:lnTo>
                        <a:lnTo>
                          <a:pt x="33" y="25"/>
                        </a:lnTo>
                        <a:lnTo>
                          <a:pt x="2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57" name="Freeform 256"/>
                  <p:cNvSpPr>
                    <a:spLocks/>
                  </p:cNvSpPr>
                  <p:nvPr/>
                </p:nvSpPr>
                <p:spPr bwMode="auto">
                  <a:xfrm>
                    <a:off x="3448" y="1720"/>
                    <a:ext cx="31" cy="33"/>
                  </a:xfrm>
                  <a:custGeom>
                    <a:avLst/>
                    <a:gdLst>
                      <a:gd name="T0" fmla="*/ 31 w 31"/>
                      <a:gd name="T1" fmla="*/ 16 h 33"/>
                      <a:gd name="T2" fmla="*/ 31 w 31"/>
                      <a:gd name="T3" fmla="*/ 23 h 33"/>
                      <a:gd name="T4" fmla="*/ 31 w 31"/>
                      <a:gd name="T5" fmla="*/ 23 h 33"/>
                      <a:gd name="T6" fmla="*/ 23 w 31"/>
                      <a:gd name="T7" fmla="*/ 23 h 33"/>
                      <a:gd name="T8" fmla="*/ 16 w 31"/>
                      <a:gd name="T9" fmla="*/ 33 h 33"/>
                      <a:gd name="T10" fmla="*/ 16 w 31"/>
                      <a:gd name="T11" fmla="*/ 33 h 33"/>
                      <a:gd name="T12" fmla="*/ 8 w 31"/>
                      <a:gd name="T13" fmla="*/ 23 h 33"/>
                      <a:gd name="T14" fmla="*/ 8 w 31"/>
                      <a:gd name="T15" fmla="*/ 23 h 33"/>
                      <a:gd name="T16" fmla="*/ 0 w 31"/>
                      <a:gd name="T17" fmla="*/ 23 h 33"/>
                      <a:gd name="T18" fmla="*/ 0 w 31"/>
                      <a:gd name="T19" fmla="*/ 16 h 33"/>
                      <a:gd name="T20" fmla="*/ 0 w 31"/>
                      <a:gd name="T21" fmla="*/ 16 h 33"/>
                      <a:gd name="T22" fmla="*/ 8 w 31"/>
                      <a:gd name="T23" fmla="*/ 0 h 33"/>
                      <a:gd name="T24" fmla="*/ 8 w 31"/>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3">
                        <a:moveTo>
                          <a:pt x="31" y="16"/>
                        </a:moveTo>
                        <a:lnTo>
                          <a:pt x="31" y="23"/>
                        </a:lnTo>
                        <a:lnTo>
                          <a:pt x="31" y="23"/>
                        </a:lnTo>
                        <a:lnTo>
                          <a:pt x="23" y="23"/>
                        </a:lnTo>
                        <a:lnTo>
                          <a:pt x="16" y="33"/>
                        </a:lnTo>
                        <a:lnTo>
                          <a:pt x="16" y="33"/>
                        </a:lnTo>
                        <a:lnTo>
                          <a:pt x="8" y="23"/>
                        </a:lnTo>
                        <a:lnTo>
                          <a:pt x="8" y="23"/>
                        </a:lnTo>
                        <a:lnTo>
                          <a:pt x="0" y="23"/>
                        </a:lnTo>
                        <a:lnTo>
                          <a:pt x="0" y="16"/>
                        </a:lnTo>
                        <a:lnTo>
                          <a:pt x="0" y="16"/>
                        </a:lnTo>
                        <a:lnTo>
                          <a:pt x="8" y="0"/>
                        </a:lnTo>
                        <a:lnTo>
                          <a:pt x="8"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grpSp>
              <p:nvGrpSpPr>
                <p:cNvPr id="251" name="Group 250"/>
                <p:cNvGrpSpPr>
                  <a:grpSpLocks/>
                </p:cNvGrpSpPr>
                <p:nvPr/>
              </p:nvGrpSpPr>
              <p:grpSpPr bwMode="auto">
                <a:xfrm>
                  <a:off x="3471" y="1705"/>
                  <a:ext cx="73" cy="56"/>
                  <a:chOff x="3471" y="1705"/>
                  <a:chExt cx="73" cy="56"/>
                </a:xfrm>
              </p:grpSpPr>
              <p:sp>
                <p:nvSpPr>
                  <p:cNvPr id="252" name="Freeform 251"/>
                  <p:cNvSpPr>
                    <a:spLocks/>
                  </p:cNvSpPr>
                  <p:nvPr/>
                </p:nvSpPr>
                <p:spPr bwMode="auto">
                  <a:xfrm>
                    <a:off x="3471" y="1705"/>
                    <a:ext cx="73" cy="56"/>
                  </a:xfrm>
                  <a:custGeom>
                    <a:avLst/>
                    <a:gdLst>
                      <a:gd name="T0" fmla="*/ 73 w 73"/>
                      <a:gd name="T1" fmla="*/ 56 h 56"/>
                      <a:gd name="T2" fmla="*/ 0 w 73"/>
                      <a:gd name="T3" fmla="*/ 56 h 56"/>
                      <a:gd name="T4" fmla="*/ 18 w 73"/>
                      <a:gd name="T5" fmla="*/ 23 h 56"/>
                      <a:gd name="T6" fmla="*/ 41 w 73"/>
                      <a:gd name="T7" fmla="*/ 0 h 56"/>
                      <a:gd name="T8" fmla="*/ 73 w 73"/>
                      <a:gd name="T9" fmla="*/ 56 h 56"/>
                    </a:gdLst>
                    <a:ahLst/>
                    <a:cxnLst>
                      <a:cxn ang="0">
                        <a:pos x="T0" y="T1"/>
                      </a:cxn>
                      <a:cxn ang="0">
                        <a:pos x="T2" y="T3"/>
                      </a:cxn>
                      <a:cxn ang="0">
                        <a:pos x="T4" y="T5"/>
                      </a:cxn>
                      <a:cxn ang="0">
                        <a:pos x="T6" y="T7"/>
                      </a:cxn>
                      <a:cxn ang="0">
                        <a:pos x="T8" y="T9"/>
                      </a:cxn>
                    </a:cxnLst>
                    <a:rect l="0" t="0" r="r" b="b"/>
                    <a:pathLst>
                      <a:path w="73" h="56">
                        <a:moveTo>
                          <a:pt x="73" y="56"/>
                        </a:moveTo>
                        <a:lnTo>
                          <a:pt x="0" y="56"/>
                        </a:lnTo>
                        <a:lnTo>
                          <a:pt x="18" y="23"/>
                        </a:lnTo>
                        <a:lnTo>
                          <a:pt x="41" y="0"/>
                        </a:lnTo>
                        <a:lnTo>
                          <a:pt x="73" y="56"/>
                        </a:lnTo>
                        <a:close/>
                      </a:path>
                    </a:pathLst>
                  </a:custGeom>
                  <a:solidFill>
                    <a:srgbClr val="000000"/>
                  </a:solidFill>
                  <a:ln w="9525">
                    <a:solidFill>
                      <a:srgbClr val="1104FF"/>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53" name="Line 80"/>
                  <p:cNvSpPr>
                    <a:spLocks noChangeShapeType="1"/>
                  </p:cNvSpPr>
                  <p:nvPr/>
                </p:nvSpPr>
                <p:spPr bwMode="auto">
                  <a:xfrm flipH="1" flipV="1">
                    <a:off x="3489" y="1728"/>
                    <a:ext cx="23" cy="15"/>
                  </a:xfrm>
                  <a:prstGeom prst="line">
                    <a:avLst/>
                  </a:prstGeom>
                  <a:noFill/>
                  <a:ln w="12700">
                    <a:solidFill>
                      <a:srgbClr val="1104FF"/>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grpSp>
          <p:grpSp>
            <p:nvGrpSpPr>
              <p:cNvPr id="233" name="Group 232"/>
              <p:cNvGrpSpPr>
                <a:grpSpLocks/>
              </p:cNvGrpSpPr>
              <p:nvPr/>
            </p:nvGrpSpPr>
            <p:grpSpPr bwMode="auto">
              <a:xfrm>
                <a:off x="960" y="2592"/>
                <a:ext cx="247" cy="169"/>
                <a:chOff x="3297" y="1599"/>
                <a:chExt cx="247" cy="169"/>
              </a:xfrm>
            </p:grpSpPr>
            <p:sp>
              <p:nvSpPr>
                <p:cNvPr id="234" name="Freeform 233"/>
                <p:cNvSpPr>
                  <a:spLocks/>
                </p:cNvSpPr>
                <p:nvPr/>
              </p:nvSpPr>
              <p:spPr bwMode="auto">
                <a:xfrm>
                  <a:off x="3479" y="1736"/>
                  <a:ext cx="65" cy="32"/>
                </a:xfrm>
                <a:custGeom>
                  <a:avLst/>
                  <a:gdLst>
                    <a:gd name="T0" fmla="*/ 0 w 65"/>
                    <a:gd name="T1" fmla="*/ 0 h 32"/>
                    <a:gd name="T2" fmla="*/ 33 w 65"/>
                    <a:gd name="T3" fmla="*/ 0 h 32"/>
                    <a:gd name="T4" fmla="*/ 65 w 65"/>
                    <a:gd name="T5" fmla="*/ 32 h 32"/>
                  </a:gdLst>
                  <a:ahLst/>
                  <a:cxnLst>
                    <a:cxn ang="0">
                      <a:pos x="T0" y="T1"/>
                    </a:cxn>
                    <a:cxn ang="0">
                      <a:pos x="T2" y="T3"/>
                    </a:cxn>
                    <a:cxn ang="0">
                      <a:pos x="T4" y="T5"/>
                    </a:cxn>
                  </a:cxnLst>
                  <a:rect l="0" t="0" r="r" b="b"/>
                  <a:pathLst>
                    <a:path w="65" h="32">
                      <a:moveTo>
                        <a:pt x="0" y="0"/>
                      </a:moveTo>
                      <a:lnTo>
                        <a:pt x="33" y="0"/>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35" name="Freeform 234"/>
                <p:cNvSpPr>
                  <a:spLocks/>
                </p:cNvSpPr>
                <p:nvPr/>
              </p:nvSpPr>
              <p:spPr bwMode="auto">
                <a:xfrm>
                  <a:off x="3479" y="1736"/>
                  <a:ext cx="65" cy="32"/>
                </a:xfrm>
                <a:custGeom>
                  <a:avLst/>
                  <a:gdLst>
                    <a:gd name="T0" fmla="*/ 0 w 65"/>
                    <a:gd name="T1" fmla="*/ 0 h 32"/>
                    <a:gd name="T2" fmla="*/ 10 w 65"/>
                    <a:gd name="T3" fmla="*/ 0 h 32"/>
                    <a:gd name="T4" fmla="*/ 25 w 65"/>
                    <a:gd name="T5" fmla="*/ 7 h 32"/>
                    <a:gd name="T6" fmla="*/ 40 w 65"/>
                    <a:gd name="T7" fmla="*/ 17 h 32"/>
                    <a:gd name="T8" fmla="*/ 58 w 65"/>
                    <a:gd name="T9" fmla="*/ 25 h 32"/>
                    <a:gd name="T10" fmla="*/ 65 w 65"/>
                    <a:gd name="T11" fmla="*/ 32 h 32"/>
                  </a:gdLst>
                  <a:ahLst/>
                  <a:cxnLst>
                    <a:cxn ang="0">
                      <a:pos x="T0" y="T1"/>
                    </a:cxn>
                    <a:cxn ang="0">
                      <a:pos x="T2" y="T3"/>
                    </a:cxn>
                    <a:cxn ang="0">
                      <a:pos x="T4" y="T5"/>
                    </a:cxn>
                    <a:cxn ang="0">
                      <a:pos x="T6" y="T7"/>
                    </a:cxn>
                    <a:cxn ang="0">
                      <a:pos x="T8" y="T9"/>
                    </a:cxn>
                    <a:cxn ang="0">
                      <a:pos x="T10" y="T11"/>
                    </a:cxn>
                  </a:cxnLst>
                  <a:rect l="0" t="0" r="r" b="b"/>
                  <a:pathLst>
                    <a:path w="65" h="32">
                      <a:moveTo>
                        <a:pt x="0" y="0"/>
                      </a:moveTo>
                      <a:lnTo>
                        <a:pt x="10" y="0"/>
                      </a:lnTo>
                      <a:lnTo>
                        <a:pt x="25" y="7"/>
                      </a:lnTo>
                      <a:lnTo>
                        <a:pt x="40" y="17"/>
                      </a:lnTo>
                      <a:lnTo>
                        <a:pt x="58" y="25"/>
                      </a:lnTo>
                      <a:lnTo>
                        <a:pt x="6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nvGrpSpPr>
                <p:cNvPr id="236" name="Group 235"/>
                <p:cNvGrpSpPr>
                  <a:grpSpLocks/>
                </p:cNvGrpSpPr>
                <p:nvPr/>
              </p:nvGrpSpPr>
              <p:grpSpPr bwMode="auto">
                <a:xfrm>
                  <a:off x="3297" y="1599"/>
                  <a:ext cx="182" cy="154"/>
                  <a:chOff x="3297" y="1599"/>
                  <a:chExt cx="182" cy="154"/>
                </a:xfrm>
              </p:grpSpPr>
              <p:grpSp>
                <p:nvGrpSpPr>
                  <p:cNvPr id="240" name="Group 239"/>
                  <p:cNvGrpSpPr>
                    <a:grpSpLocks/>
                  </p:cNvGrpSpPr>
                  <p:nvPr/>
                </p:nvGrpSpPr>
                <p:grpSpPr bwMode="auto">
                  <a:xfrm>
                    <a:off x="3297" y="1599"/>
                    <a:ext cx="63" cy="66"/>
                    <a:chOff x="3297" y="1599"/>
                    <a:chExt cx="63" cy="66"/>
                  </a:xfrm>
                </p:grpSpPr>
                <p:sp>
                  <p:nvSpPr>
                    <p:cNvPr id="246" name="Freeform 245"/>
                    <p:cNvSpPr>
                      <a:spLocks/>
                    </p:cNvSpPr>
                    <p:nvPr/>
                  </p:nvSpPr>
                  <p:spPr bwMode="auto">
                    <a:xfrm>
                      <a:off x="3297" y="1599"/>
                      <a:ext cx="38" cy="33"/>
                    </a:xfrm>
                    <a:custGeom>
                      <a:avLst/>
                      <a:gdLst>
                        <a:gd name="T0" fmla="*/ 0 w 38"/>
                        <a:gd name="T1" fmla="*/ 18 h 33"/>
                        <a:gd name="T2" fmla="*/ 0 w 38"/>
                        <a:gd name="T3" fmla="*/ 18 h 33"/>
                        <a:gd name="T4" fmla="*/ 7 w 38"/>
                        <a:gd name="T5" fmla="*/ 10 h 33"/>
                        <a:gd name="T6" fmla="*/ 15 w 38"/>
                        <a:gd name="T7" fmla="*/ 0 h 33"/>
                        <a:gd name="T8" fmla="*/ 23 w 38"/>
                        <a:gd name="T9" fmla="*/ 0 h 33"/>
                        <a:gd name="T10" fmla="*/ 30 w 38"/>
                        <a:gd name="T11" fmla="*/ 0 h 33"/>
                        <a:gd name="T12" fmla="*/ 30 w 38"/>
                        <a:gd name="T13" fmla="*/ 0 h 33"/>
                        <a:gd name="T14" fmla="*/ 30 w 38"/>
                        <a:gd name="T15" fmla="*/ 10 h 33"/>
                        <a:gd name="T16" fmla="*/ 30 w 38"/>
                        <a:gd name="T17" fmla="*/ 18 h 33"/>
                        <a:gd name="T18" fmla="*/ 30 w 38"/>
                        <a:gd name="T19" fmla="*/ 18 h 33"/>
                        <a:gd name="T20" fmla="*/ 38 w 38"/>
                        <a:gd name="T21" fmla="*/ 25 h 33"/>
                        <a:gd name="T22" fmla="*/ 38 w 38"/>
                        <a:gd name="T23" fmla="*/ 25 h 33"/>
                        <a:gd name="T24" fmla="*/ 30 w 38"/>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3">
                          <a:moveTo>
                            <a:pt x="0" y="18"/>
                          </a:moveTo>
                          <a:lnTo>
                            <a:pt x="0" y="18"/>
                          </a:lnTo>
                          <a:lnTo>
                            <a:pt x="7" y="10"/>
                          </a:lnTo>
                          <a:lnTo>
                            <a:pt x="15" y="0"/>
                          </a:lnTo>
                          <a:lnTo>
                            <a:pt x="23" y="0"/>
                          </a:lnTo>
                          <a:lnTo>
                            <a:pt x="30" y="0"/>
                          </a:lnTo>
                          <a:lnTo>
                            <a:pt x="30" y="0"/>
                          </a:lnTo>
                          <a:lnTo>
                            <a:pt x="30" y="10"/>
                          </a:lnTo>
                          <a:lnTo>
                            <a:pt x="30" y="18"/>
                          </a:lnTo>
                          <a:lnTo>
                            <a:pt x="30" y="18"/>
                          </a:lnTo>
                          <a:lnTo>
                            <a:pt x="38" y="25"/>
                          </a:lnTo>
                          <a:lnTo>
                            <a:pt x="38" y="25"/>
                          </a:lnTo>
                          <a:lnTo>
                            <a:pt x="30"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47" name="Freeform 246"/>
                    <p:cNvSpPr>
                      <a:spLocks/>
                    </p:cNvSpPr>
                    <p:nvPr/>
                  </p:nvSpPr>
                  <p:spPr bwMode="auto">
                    <a:xfrm>
                      <a:off x="3320" y="1632"/>
                      <a:ext cx="40" cy="33"/>
                    </a:xfrm>
                    <a:custGeom>
                      <a:avLst/>
                      <a:gdLst>
                        <a:gd name="T0" fmla="*/ 40 w 40"/>
                        <a:gd name="T1" fmla="*/ 25 h 33"/>
                        <a:gd name="T2" fmla="*/ 32 w 40"/>
                        <a:gd name="T3" fmla="*/ 33 h 33"/>
                        <a:gd name="T4" fmla="*/ 32 w 40"/>
                        <a:gd name="T5" fmla="*/ 33 h 33"/>
                        <a:gd name="T6" fmla="*/ 25 w 40"/>
                        <a:gd name="T7" fmla="*/ 33 h 33"/>
                        <a:gd name="T8" fmla="*/ 25 w 40"/>
                        <a:gd name="T9" fmla="*/ 33 h 33"/>
                        <a:gd name="T10" fmla="*/ 15 w 40"/>
                        <a:gd name="T11" fmla="*/ 33 h 33"/>
                        <a:gd name="T12" fmla="*/ 7 w 40"/>
                        <a:gd name="T13" fmla="*/ 33 h 33"/>
                        <a:gd name="T14" fmla="*/ 7 w 40"/>
                        <a:gd name="T15" fmla="*/ 33 h 33"/>
                        <a:gd name="T16" fmla="*/ 7 w 40"/>
                        <a:gd name="T17" fmla="*/ 25 h 33"/>
                        <a:gd name="T18" fmla="*/ 0 w 40"/>
                        <a:gd name="T19" fmla="*/ 15 h 33"/>
                        <a:gd name="T20" fmla="*/ 0 w 40"/>
                        <a:gd name="T21" fmla="*/ 15 h 33"/>
                        <a:gd name="T22" fmla="*/ 7 w 40"/>
                        <a:gd name="T23" fmla="*/ 0 h 33"/>
                        <a:gd name="T24" fmla="*/ 7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25"/>
                          </a:moveTo>
                          <a:lnTo>
                            <a:pt x="32" y="33"/>
                          </a:lnTo>
                          <a:lnTo>
                            <a:pt x="32" y="33"/>
                          </a:lnTo>
                          <a:lnTo>
                            <a:pt x="25" y="33"/>
                          </a:lnTo>
                          <a:lnTo>
                            <a:pt x="25" y="33"/>
                          </a:lnTo>
                          <a:lnTo>
                            <a:pt x="15" y="33"/>
                          </a:lnTo>
                          <a:lnTo>
                            <a:pt x="7" y="33"/>
                          </a:lnTo>
                          <a:lnTo>
                            <a:pt x="7" y="33"/>
                          </a:lnTo>
                          <a:lnTo>
                            <a:pt x="7" y="25"/>
                          </a:lnTo>
                          <a:lnTo>
                            <a:pt x="0" y="15"/>
                          </a:lnTo>
                          <a:lnTo>
                            <a:pt x="0" y="15"/>
                          </a:lnTo>
                          <a:lnTo>
                            <a:pt x="7" y="0"/>
                          </a:lnTo>
                          <a:lnTo>
                            <a:pt x="7"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grpSp>
                <p:nvGrpSpPr>
                  <p:cNvPr id="241" name="Group 240"/>
                  <p:cNvGrpSpPr>
                    <a:grpSpLocks/>
                  </p:cNvGrpSpPr>
                  <p:nvPr/>
                </p:nvGrpSpPr>
                <p:grpSpPr bwMode="auto">
                  <a:xfrm>
                    <a:off x="3360" y="1647"/>
                    <a:ext cx="63" cy="66"/>
                    <a:chOff x="3360" y="1647"/>
                    <a:chExt cx="63" cy="66"/>
                  </a:xfrm>
                </p:grpSpPr>
                <p:sp>
                  <p:nvSpPr>
                    <p:cNvPr id="244" name="Freeform 243"/>
                    <p:cNvSpPr>
                      <a:spLocks/>
                    </p:cNvSpPr>
                    <p:nvPr/>
                  </p:nvSpPr>
                  <p:spPr bwMode="auto">
                    <a:xfrm>
                      <a:off x="3360" y="1647"/>
                      <a:ext cx="33" cy="33"/>
                    </a:xfrm>
                    <a:custGeom>
                      <a:avLst/>
                      <a:gdLst>
                        <a:gd name="T0" fmla="*/ 0 w 33"/>
                        <a:gd name="T1" fmla="*/ 10 h 33"/>
                        <a:gd name="T2" fmla="*/ 0 w 33"/>
                        <a:gd name="T3" fmla="*/ 10 h 33"/>
                        <a:gd name="T4" fmla="*/ 8 w 33"/>
                        <a:gd name="T5" fmla="*/ 0 h 33"/>
                        <a:gd name="T6" fmla="*/ 8 w 33"/>
                        <a:gd name="T7" fmla="*/ 0 h 33"/>
                        <a:gd name="T8" fmla="*/ 8 w 33"/>
                        <a:gd name="T9" fmla="*/ 0 h 33"/>
                        <a:gd name="T10" fmla="*/ 15 w 33"/>
                        <a:gd name="T11" fmla="*/ 0 h 33"/>
                        <a:gd name="T12" fmla="*/ 23 w 33"/>
                        <a:gd name="T13" fmla="*/ 0 h 33"/>
                        <a:gd name="T14" fmla="*/ 33 w 33"/>
                        <a:gd name="T15" fmla="*/ 0 h 33"/>
                        <a:gd name="T16" fmla="*/ 33 w 33"/>
                        <a:gd name="T17" fmla="*/ 10 h 33"/>
                        <a:gd name="T18" fmla="*/ 33 w 33"/>
                        <a:gd name="T19" fmla="*/ 10 h 33"/>
                        <a:gd name="T20" fmla="*/ 33 w 33"/>
                        <a:gd name="T21" fmla="*/ 18 h 33"/>
                        <a:gd name="T22" fmla="*/ 33 w 33"/>
                        <a:gd name="T23" fmla="*/ 33 h 33"/>
                        <a:gd name="T24" fmla="*/ 33 w 33"/>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3">
                          <a:moveTo>
                            <a:pt x="0" y="10"/>
                          </a:moveTo>
                          <a:lnTo>
                            <a:pt x="0" y="10"/>
                          </a:lnTo>
                          <a:lnTo>
                            <a:pt x="8" y="0"/>
                          </a:lnTo>
                          <a:lnTo>
                            <a:pt x="8" y="0"/>
                          </a:lnTo>
                          <a:lnTo>
                            <a:pt x="8" y="0"/>
                          </a:lnTo>
                          <a:lnTo>
                            <a:pt x="15" y="0"/>
                          </a:lnTo>
                          <a:lnTo>
                            <a:pt x="23" y="0"/>
                          </a:lnTo>
                          <a:lnTo>
                            <a:pt x="33" y="0"/>
                          </a:lnTo>
                          <a:lnTo>
                            <a:pt x="33" y="10"/>
                          </a:lnTo>
                          <a:lnTo>
                            <a:pt x="33" y="10"/>
                          </a:lnTo>
                          <a:lnTo>
                            <a:pt x="33" y="18"/>
                          </a:lnTo>
                          <a:lnTo>
                            <a:pt x="33" y="33"/>
                          </a:lnTo>
                          <a:lnTo>
                            <a:pt x="33" y="33"/>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45" name="Freeform 244"/>
                    <p:cNvSpPr>
                      <a:spLocks/>
                    </p:cNvSpPr>
                    <p:nvPr/>
                  </p:nvSpPr>
                  <p:spPr bwMode="auto">
                    <a:xfrm>
                      <a:off x="3383" y="1680"/>
                      <a:ext cx="40" cy="33"/>
                    </a:xfrm>
                    <a:custGeom>
                      <a:avLst/>
                      <a:gdLst>
                        <a:gd name="T0" fmla="*/ 40 w 40"/>
                        <a:gd name="T1" fmla="*/ 15 h 33"/>
                        <a:gd name="T2" fmla="*/ 33 w 40"/>
                        <a:gd name="T3" fmla="*/ 25 h 33"/>
                        <a:gd name="T4" fmla="*/ 33 w 40"/>
                        <a:gd name="T5" fmla="*/ 25 h 33"/>
                        <a:gd name="T6" fmla="*/ 25 w 40"/>
                        <a:gd name="T7" fmla="*/ 25 h 33"/>
                        <a:gd name="T8" fmla="*/ 17 w 40"/>
                        <a:gd name="T9" fmla="*/ 33 h 33"/>
                        <a:gd name="T10" fmla="*/ 17 w 40"/>
                        <a:gd name="T11" fmla="*/ 33 h 33"/>
                        <a:gd name="T12" fmla="*/ 10 w 40"/>
                        <a:gd name="T13" fmla="*/ 25 h 33"/>
                        <a:gd name="T14" fmla="*/ 10 w 40"/>
                        <a:gd name="T15" fmla="*/ 25 h 33"/>
                        <a:gd name="T16" fmla="*/ 0 w 40"/>
                        <a:gd name="T17" fmla="*/ 25 h 33"/>
                        <a:gd name="T18" fmla="*/ 0 w 40"/>
                        <a:gd name="T19" fmla="*/ 15 h 33"/>
                        <a:gd name="T20" fmla="*/ 0 w 40"/>
                        <a:gd name="T21" fmla="*/ 15 h 33"/>
                        <a:gd name="T22" fmla="*/ 10 w 40"/>
                        <a:gd name="T23" fmla="*/ 0 h 33"/>
                        <a:gd name="T24" fmla="*/ 10 w 40"/>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3">
                          <a:moveTo>
                            <a:pt x="40" y="15"/>
                          </a:moveTo>
                          <a:lnTo>
                            <a:pt x="33" y="25"/>
                          </a:lnTo>
                          <a:lnTo>
                            <a:pt x="33" y="25"/>
                          </a:lnTo>
                          <a:lnTo>
                            <a:pt x="25" y="25"/>
                          </a:lnTo>
                          <a:lnTo>
                            <a:pt x="17" y="33"/>
                          </a:lnTo>
                          <a:lnTo>
                            <a:pt x="17" y="33"/>
                          </a:lnTo>
                          <a:lnTo>
                            <a:pt x="10" y="25"/>
                          </a:lnTo>
                          <a:lnTo>
                            <a:pt x="10" y="25"/>
                          </a:lnTo>
                          <a:lnTo>
                            <a:pt x="0" y="25"/>
                          </a:lnTo>
                          <a:lnTo>
                            <a:pt x="0" y="15"/>
                          </a:lnTo>
                          <a:lnTo>
                            <a:pt x="0" y="15"/>
                          </a:lnTo>
                          <a:lnTo>
                            <a:pt x="10" y="0"/>
                          </a:lnTo>
                          <a:lnTo>
                            <a:pt x="10"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sp>
                <p:nvSpPr>
                  <p:cNvPr id="242" name="Freeform 241"/>
                  <p:cNvSpPr>
                    <a:spLocks/>
                  </p:cNvSpPr>
                  <p:nvPr/>
                </p:nvSpPr>
                <p:spPr bwMode="auto">
                  <a:xfrm>
                    <a:off x="3423" y="1688"/>
                    <a:ext cx="33" cy="32"/>
                  </a:xfrm>
                  <a:custGeom>
                    <a:avLst/>
                    <a:gdLst>
                      <a:gd name="T0" fmla="*/ 0 w 33"/>
                      <a:gd name="T1" fmla="*/ 7 h 32"/>
                      <a:gd name="T2" fmla="*/ 0 w 33"/>
                      <a:gd name="T3" fmla="*/ 7 h 32"/>
                      <a:gd name="T4" fmla="*/ 8 w 33"/>
                      <a:gd name="T5" fmla="*/ 0 h 32"/>
                      <a:gd name="T6" fmla="*/ 8 w 33"/>
                      <a:gd name="T7" fmla="*/ 0 h 32"/>
                      <a:gd name="T8" fmla="*/ 8 w 33"/>
                      <a:gd name="T9" fmla="*/ 0 h 32"/>
                      <a:gd name="T10" fmla="*/ 18 w 33"/>
                      <a:gd name="T11" fmla="*/ 0 h 32"/>
                      <a:gd name="T12" fmla="*/ 25 w 33"/>
                      <a:gd name="T13" fmla="*/ 0 h 32"/>
                      <a:gd name="T14" fmla="*/ 33 w 33"/>
                      <a:gd name="T15" fmla="*/ 0 h 32"/>
                      <a:gd name="T16" fmla="*/ 33 w 33"/>
                      <a:gd name="T17" fmla="*/ 7 h 32"/>
                      <a:gd name="T18" fmla="*/ 33 w 33"/>
                      <a:gd name="T19" fmla="*/ 7 h 32"/>
                      <a:gd name="T20" fmla="*/ 33 w 33"/>
                      <a:gd name="T21" fmla="*/ 17 h 32"/>
                      <a:gd name="T22" fmla="*/ 33 w 33"/>
                      <a:gd name="T23" fmla="*/ 25 h 32"/>
                      <a:gd name="T24" fmla="*/ 25 w 33"/>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2">
                        <a:moveTo>
                          <a:pt x="0" y="7"/>
                        </a:moveTo>
                        <a:lnTo>
                          <a:pt x="0" y="7"/>
                        </a:lnTo>
                        <a:lnTo>
                          <a:pt x="8" y="0"/>
                        </a:lnTo>
                        <a:lnTo>
                          <a:pt x="8" y="0"/>
                        </a:lnTo>
                        <a:lnTo>
                          <a:pt x="8" y="0"/>
                        </a:lnTo>
                        <a:lnTo>
                          <a:pt x="18" y="0"/>
                        </a:lnTo>
                        <a:lnTo>
                          <a:pt x="25" y="0"/>
                        </a:lnTo>
                        <a:lnTo>
                          <a:pt x="33" y="0"/>
                        </a:lnTo>
                        <a:lnTo>
                          <a:pt x="33" y="7"/>
                        </a:lnTo>
                        <a:lnTo>
                          <a:pt x="33" y="7"/>
                        </a:lnTo>
                        <a:lnTo>
                          <a:pt x="33" y="17"/>
                        </a:lnTo>
                        <a:lnTo>
                          <a:pt x="33" y="25"/>
                        </a:lnTo>
                        <a:lnTo>
                          <a:pt x="25" y="32"/>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43" name="Freeform 242"/>
                  <p:cNvSpPr>
                    <a:spLocks/>
                  </p:cNvSpPr>
                  <p:nvPr/>
                </p:nvSpPr>
                <p:spPr bwMode="auto">
                  <a:xfrm>
                    <a:off x="3448" y="1720"/>
                    <a:ext cx="31" cy="33"/>
                  </a:xfrm>
                  <a:custGeom>
                    <a:avLst/>
                    <a:gdLst>
                      <a:gd name="T0" fmla="*/ 31 w 31"/>
                      <a:gd name="T1" fmla="*/ 16 h 33"/>
                      <a:gd name="T2" fmla="*/ 31 w 31"/>
                      <a:gd name="T3" fmla="*/ 23 h 33"/>
                      <a:gd name="T4" fmla="*/ 31 w 31"/>
                      <a:gd name="T5" fmla="*/ 23 h 33"/>
                      <a:gd name="T6" fmla="*/ 23 w 31"/>
                      <a:gd name="T7" fmla="*/ 23 h 33"/>
                      <a:gd name="T8" fmla="*/ 16 w 31"/>
                      <a:gd name="T9" fmla="*/ 33 h 33"/>
                      <a:gd name="T10" fmla="*/ 16 w 31"/>
                      <a:gd name="T11" fmla="*/ 33 h 33"/>
                      <a:gd name="T12" fmla="*/ 8 w 31"/>
                      <a:gd name="T13" fmla="*/ 23 h 33"/>
                      <a:gd name="T14" fmla="*/ 8 w 31"/>
                      <a:gd name="T15" fmla="*/ 23 h 33"/>
                      <a:gd name="T16" fmla="*/ 0 w 31"/>
                      <a:gd name="T17" fmla="*/ 23 h 33"/>
                      <a:gd name="T18" fmla="*/ 0 w 31"/>
                      <a:gd name="T19" fmla="*/ 16 h 33"/>
                      <a:gd name="T20" fmla="*/ 0 w 31"/>
                      <a:gd name="T21" fmla="*/ 16 h 33"/>
                      <a:gd name="T22" fmla="*/ 8 w 31"/>
                      <a:gd name="T23" fmla="*/ 0 h 33"/>
                      <a:gd name="T24" fmla="*/ 8 w 31"/>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3">
                        <a:moveTo>
                          <a:pt x="31" y="16"/>
                        </a:moveTo>
                        <a:lnTo>
                          <a:pt x="31" y="23"/>
                        </a:lnTo>
                        <a:lnTo>
                          <a:pt x="31" y="23"/>
                        </a:lnTo>
                        <a:lnTo>
                          <a:pt x="23" y="23"/>
                        </a:lnTo>
                        <a:lnTo>
                          <a:pt x="16" y="33"/>
                        </a:lnTo>
                        <a:lnTo>
                          <a:pt x="16" y="33"/>
                        </a:lnTo>
                        <a:lnTo>
                          <a:pt x="8" y="23"/>
                        </a:lnTo>
                        <a:lnTo>
                          <a:pt x="8" y="23"/>
                        </a:lnTo>
                        <a:lnTo>
                          <a:pt x="0" y="23"/>
                        </a:lnTo>
                        <a:lnTo>
                          <a:pt x="0" y="16"/>
                        </a:lnTo>
                        <a:lnTo>
                          <a:pt x="0" y="16"/>
                        </a:lnTo>
                        <a:lnTo>
                          <a:pt x="8" y="0"/>
                        </a:lnTo>
                        <a:lnTo>
                          <a:pt x="8" y="0"/>
                        </a:lnTo>
                      </a:path>
                    </a:pathLst>
                  </a:custGeom>
                  <a:noFill/>
                  <a:ln w="12700">
                    <a:solidFill>
                      <a:srgbClr val="1104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grpSp>
              <p:nvGrpSpPr>
                <p:cNvPr id="237" name="Group 236"/>
                <p:cNvGrpSpPr>
                  <a:grpSpLocks/>
                </p:cNvGrpSpPr>
                <p:nvPr/>
              </p:nvGrpSpPr>
              <p:grpSpPr bwMode="auto">
                <a:xfrm>
                  <a:off x="3471" y="1705"/>
                  <a:ext cx="73" cy="56"/>
                  <a:chOff x="3471" y="1705"/>
                  <a:chExt cx="73" cy="56"/>
                </a:xfrm>
              </p:grpSpPr>
              <p:sp>
                <p:nvSpPr>
                  <p:cNvPr id="238" name="Freeform 237"/>
                  <p:cNvSpPr>
                    <a:spLocks/>
                  </p:cNvSpPr>
                  <p:nvPr/>
                </p:nvSpPr>
                <p:spPr bwMode="auto">
                  <a:xfrm>
                    <a:off x="3471" y="1705"/>
                    <a:ext cx="73" cy="56"/>
                  </a:xfrm>
                  <a:custGeom>
                    <a:avLst/>
                    <a:gdLst>
                      <a:gd name="T0" fmla="*/ 73 w 73"/>
                      <a:gd name="T1" fmla="*/ 56 h 56"/>
                      <a:gd name="T2" fmla="*/ 0 w 73"/>
                      <a:gd name="T3" fmla="*/ 56 h 56"/>
                      <a:gd name="T4" fmla="*/ 18 w 73"/>
                      <a:gd name="T5" fmla="*/ 23 h 56"/>
                      <a:gd name="T6" fmla="*/ 41 w 73"/>
                      <a:gd name="T7" fmla="*/ 0 h 56"/>
                      <a:gd name="T8" fmla="*/ 73 w 73"/>
                      <a:gd name="T9" fmla="*/ 56 h 56"/>
                    </a:gdLst>
                    <a:ahLst/>
                    <a:cxnLst>
                      <a:cxn ang="0">
                        <a:pos x="T0" y="T1"/>
                      </a:cxn>
                      <a:cxn ang="0">
                        <a:pos x="T2" y="T3"/>
                      </a:cxn>
                      <a:cxn ang="0">
                        <a:pos x="T4" y="T5"/>
                      </a:cxn>
                      <a:cxn ang="0">
                        <a:pos x="T6" y="T7"/>
                      </a:cxn>
                      <a:cxn ang="0">
                        <a:pos x="T8" y="T9"/>
                      </a:cxn>
                    </a:cxnLst>
                    <a:rect l="0" t="0" r="r" b="b"/>
                    <a:pathLst>
                      <a:path w="73" h="56">
                        <a:moveTo>
                          <a:pt x="73" y="56"/>
                        </a:moveTo>
                        <a:lnTo>
                          <a:pt x="0" y="56"/>
                        </a:lnTo>
                        <a:lnTo>
                          <a:pt x="18" y="23"/>
                        </a:lnTo>
                        <a:lnTo>
                          <a:pt x="41" y="0"/>
                        </a:lnTo>
                        <a:lnTo>
                          <a:pt x="73" y="56"/>
                        </a:lnTo>
                        <a:close/>
                      </a:path>
                    </a:pathLst>
                  </a:custGeom>
                  <a:solidFill>
                    <a:srgbClr val="000000"/>
                  </a:solidFill>
                  <a:ln w="9525">
                    <a:solidFill>
                      <a:srgbClr val="1104FF"/>
                    </a:solidFill>
                    <a:round/>
                    <a:headEnd/>
                    <a:tailEnd/>
                  </a:ln>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sp>
                <p:nvSpPr>
                  <p:cNvPr id="239" name="Line 95"/>
                  <p:cNvSpPr>
                    <a:spLocks noChangeShapeType="1"/>
                  </p:cNvSpPr>
                  <p:nvPr/>
                </p:nvSpPr>
                <p:spPr bwMode="auto">
                  <a:xfrm flipH="1" flipV="1">
                    <a:off x="3489" y="1728"/>
                    <a:ext cx="23" cy="15"/>
                  </a:xfrm>
                  <a:prstGeom prst="line">
                    <a:avLst/>
                  </a:prstGeom>
                  <a:noFill/>
                  <a:ln w="12700">
                    <a:solidFill>
                      <a:srgbClr val="1104FF"/>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endParaRPr lang="en-US"/>
                  </a:p>
                </p:txBody>
              </p:sp>
            </p:grpSp>
          </p:grpSp>
        </p:grpSp>
      </p:grpSp>
      <p:grpSp>
        <p:nvGrpSpPr>
          <p:cNvPr id="123" name="Group 122"/>
          <p:cNvGrpSpPr/>
          <p:nvPr/>
        </p:nvGrpSpPr>
        <p:grpSpPr>
          <a:xfrm>
            <a:off x="959698" y="1475177"/>
            <a:ext cx="3438048" cy="5319284"/>
            <a:chOff x="183593" y="1164735"/>
            <a:chExt cx="3438048" cy="5319284"/>
          </a:xfrm>
        </p:grpSpPr>
        <p:grpSp>
          <p:nvGrpSpPr>
            <p:cNvPr id="7" name="Group 13"/>
            <p:cNvGrpSpPr>
              <a:grpSpLocks/>
            </p:cNvGrpSpPr>
            <p:nvPr/>
          </p:nvGrpSpPr>
          <p:grpSpPr bwMode="auto">
            <a:xfrm>
              <a:off x="183593" y="1164735"/>
              <a:ext cx="3438048" cy="5319284"/>
              <a:chOff x="3062" y="719"/>
              <a:chExt cx="880" cy="1538"/>
            </a:xfrm>
          </p:grpSpPr>
          <p:sp>
            <p:nvSpPr>
              <p:cNvPr id="35" name="Rectangle 14"/>
              <p:cNvSpPr>
                <a:spLocks noChangeArrowheads="1"/>
              </p:cNvSpPr>
              <p:nvPr/>
            </p:nvSpPr>
            <p:spPr bwMode="auto">
              <a:xfrm>
                <a:off x="3306" y="752"/>
                <a:ext cx="200" cy="1280"/>
              </a:xfrm>
              <a:prstGeom prst="rect">
                <a:avLst/>
              </a:prstGeom>
              <a:pattFill prst="wdDnDiag">
                <a:fgClr>
                  <a:schemeClr val="accent2"/>
                </a:fgClr>
                <a:bgClr>
                  <a:srgbClr val="FFFFFF"/>
                </a:bgClr>
              </a:pattFill>
              <a:ln w="12700">
                <a:solidFill>
                  <a:srgbClr val="000000"/>
                </a:solidFill>
                <a:miter lim="800000"/>
                <a:headEnd/>
                <a:tailEnd/>
              </a:ln>
              <a:extLst/>
            </p:spPr>
            <p:txBody>
              <a:bodyPr wrap="none" anchor="ctr"/>
              <a:lstStyle/>
              <a:p>
                <a:endParaRPr lang="en-US"/>
              </a:p>
            </p:txBody>
          </p:sp>
          <p:sp>
            <p:nvSpPr>
              <p:cNvPr id="36" name="Rectangle 15" descr="Light upward diagonal"/>
              <p:cNvSpPr>
                <a:spLocks noChangeArrowheads="1"/>
              </p:cNvSpPr>
              <p:nvPr/>
            </p:nvSpPr>
            <p:spPr bwMode="auto">
              <a:xfrm>
                <a:off x="3127" y="752"/>
                <a:ext cx="180" cy="1280"/>
              </a:xfrm>
              <a:prstGeom prst="rect">
                <a:avLst/>
              </a:prstGeom>
              <a:pattFill prst="divot">
                <a:fgClr>
                  <a:schemeClr val="accent6">
                    <a:lumMod val="75000"/>
                  </a:schemeClr>
                </a:fgClr>
                <a:bgClr>
                  <a:srgbClr val="FFFFFF"/>
                </a:bgClr>
              </a:pattFill>
              <a:ln w="12700">
                <a:solidFill>
                  <a:srgbClr val="000000"/>
                </a:solidFill>
                <a:miter lim="800000"/>
                <a:headEnd/>
                <a:tailEnd/>
              </a:ln>
            </p:spPr>
            <p:txBody>
              <a:bodyPr wrap="none" anchor="ctr"/>
              <a:lstStyle/>
              <a:p>
                <a:endParaRPr lang="en-US"/>
              </a:p>
            </p:txBody>
          </p:sp>
          <p:sp>
            <p:nvSpPr>
              <p:cNvPr id="37" name="Freeform 60"/>
              <p:cNvSpPr>
                <a:spLocks/>
              </p:cNvSpPr>
              <p:nvPr/>
            </p:nvSpPr>
            <p:spPr bwMode="auto">
              <a:xfrm>
                <a:off x="3100" y="1807"/>
                <a:ext cx="432" cy="260"/>
              </a:xfrm>
              <a:custGeom>
                <a:avLst/>
                <a:gdLst>
                  <a:gd name="T0" fmla="*/ 0 w 432"/>
                  <a:gd name="T1" fmla="*/ 0 h 260"/>
                  <a:gd name="T2" fmla="*/ 28 w 432"/>
                  <a:gd name="T3" fmla="*/ 2 h 260"/>
                  <a:gd name="T4" fmla="*/ 48 w 432"/>
                  <a:gd name="T5" fmla="*/ 62 h 260"/>
                  <a:gd name="T6" fmla="*/ 70 w 432"/>
                  <a:gd name="T7" fmla="*/ 104 h 260"/>
                  <a:gd name="T8" fmla="*/ 84 w 432"/>
                  <a:gd name="T9" fmla="*/ 130 h 260"/>
                  <a:gd name="T10" fmla="*/ 104 w 432"/>
                  <a:gd name="T11" fmla="*/ 156 h 260"/>
                  <a:gd name="T12" fmla="*/ 130 w 432"/>
                  <a:gd name="T13" fmla="*/ 176 h 260"/>
                  <a:gd name="T14" fmla="*/ 150 w 432"/>
                  <a:gd name="T15" fmla="*/ 188 h 260"/>
                  <a:gd name="T16" fmla="*/ 176 w 432"/>
                  <a:gd name="T17" fmla="*/ 204 h 260"/>
                  <a:gd name="T18" fmla="*/ 196 w 432"/>
                  <a:gd name="T19" fmla="*/ 214 h 260"/>
                  <a:gd name="T20" fmla="*/ 212 w 432"/>
                  <a:gd name="T21" fmla="*/ 218 h 260"/>
                  <a:gd name="T22" fmla="*/ 238 w 432"/>
                  <a:gd name="T23" fmla="*/ 218 h 260"/>
                  <a:gd name="T24" fmla="*/ 284 w 432"/>
                  <a:gd name="T25" fmla="*/ 206 h 260"/>
                  <a:gd name="T26" fmla="*/ 302 w 432"/>
                  <a:gd name="T27" fmla="*/ 190 h 260"/>
                  <a:gd name="T28" fmla="*/ 324 w 432"/>
                  <a:gd name="T29" fmla="*/ 170 h 260"/>
                  <a:gd name="T30" fmla="*/ 356 w 432"/>
                  <a:gd name="T31" fmla="*/ 126 h 260"/>
                  <a:gd name="T32" fmla="*/ 372 w 432"/>
                  <a:gd name="T33" fmla="*/ 102 h 260"/>
                  <a:gd name="T34" fmla="*/ 386 w 432"/>
                  <a:gd name="T35" fmla="*/ 80 h 260"/>
                  <a:gd name="T36" fmla="*/ 398 w 432"/>
                  <a:gd name="T37" fmla="*/ 44 h 260"/>
                  <a:gd name="T38" fmla="*/ 406 w 432"/>
                  <a:gd name="T39" fmla="*/ 28 h 260"/>
                  <a:gd name="T40" fmla="*/ 432 w 432"/>
                  <a:gd name="T41" fmla="*/ 26 h 260"/>
                  <a:gd name="T42" fmla="*/ 432 w 432"/>
                  <a:gd name="T43" fmla="*/ 260 h 260"/>
                  <a:gd name="T44" fmla="*/ 2 w 432"/>
                  <a:gd name="T45" fmla="*/ 260 h 260"/>
                  <a:gd name="T46" fmla="*/ 0 w 432"/>
                  <a:gd name="T47" fmla="*/ 0 h 2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2"/>
                  <a:gd name="T73" fmla="*/ 0 h 260"/>
                  <a:gd name="T74" fmla="*/ 432 w 432"/>
                  <a:gd name="T75" fmla="*/ 260 h 2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2" h="260">
                    <a:moveTo>
                      <a:pt x="0" y="0"/>
                    </a:moveTo>
                    <a:lnTo>
                      <a:pt x="28" y="2"/>
                    </a:lnTo>
                    <a:lnTo>
                      <a:pt x="48" y="62"/>
                    </a:lnTo>
                    <a:lnTo>
                      <a:pt x="70" y="104"/>
                    </a:lnTo>
                    <a:lnTo>
                      <a:pt x="84" y="130"/>
                    </a:lnTo>
                    <a:lnTo>
                      <a:pt x="104" y="156"/>
                    </a:lnTo>
                    <a:lnTo>
                      <a:pt x="130" y="176"/>
                    </a:lnTo>
                    <a:lnTo>
                      <a:pt x="150" y="188"/>
                    </a:lnTo>
                    <a:lnTo>
                      <a:pt x="176" y="204"/>
                    </a:lnTo>
                    <a:lnTo>
                      <a:pt x="196" y="214"/>
                    </a:lnTo>
                    <a:lnTo>
                      <a:pt x="212" y="218"/>
                    </a:lnTo>
                    <a:lnTo>
                      <a:pt x="238" y="218"/>
                    </a:lnTo>
                    <a:lnTo>
                      <a:pt x="284" y="206"/>
                    </a:lnTo>
                    <a:lnTo>
                      <a:pt x="302" y="190"/>
                    </a:lnTo>
                    <a:lnTo>
                      <a:pt x="324" y="170"/>
                    </a:lnTo>
                    <a:lnTo>
                      <a:pt x="356" y="126"/>
                    </a:lnTo>
                    <a:lnTo>
                      <a:pt x="372" y="102"/>
                    </a:lnTo>
                    <a:lnTo>
                      <a:pt x="386" y="80"/>
                    </a:lnTo>
                    <a:lnTo>
                      <a:pt x="398" y="44"/>
                    </a:lnTo>
                    <a:lnTo>
                      <a:pt x="406" y="28"/>
                    </a:lnTo>
                    <a:lnTo>
                      <a:pt x="432" y="26"/>
                    </a:lnTo>
                    <a:lnTo>
                      <a:pt x="432" y="260"/>
                    </a:lnTo>
                    <a:lnTo>
                      <a:pt x="2" y="260"/>
                    </a:lnTo>
                    <a:lnTo>
                      <a:pt x="0" y="0"/>
                    </a:lnTo>
                    <a:close/>
                  </a:path>
                </a:pathLst>
              </a:custGeom>
              <a:solidFill>
                <a:srgbClr val="D2D2F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8" name="Freeform 61"/>
              <p:cNvSpPr>
                <a:spLocks/>
              </p:cNvSpPr>
              <p:nvPr/>
            </p:nvSpPr>
            <p:spPr bwMode="auto">
              <a:xfrm flipV="1">
                <a:off x="3102" y="719"/>
                <a:ext cx="432" cy="260"/>
              </a:xfrm>
              <a:custGeom>
                <a:avLst/>
                <a:gdLst>
                  <a:gd name="T0" fmla="*/ 0 w 432"/>
                  <a:gd name="T1" fmla="*/ 0 h 260"/>
                  <a:gd name="T2" fmla="*/ 28 w 432"/>
                  <a:gd name="T3" fmla="*/ 2 h 260"/>
                  <a:gd name="T4" fmla="*/ 48 w 432"/>
                  <a:gd name="T5" fmla="*/ 62 h 260"/>
                  <a:gd name="T6" fmla="*/ 70 w 432"/>
                  <a:gd name="T7" fmla="*/ 104 h 260"/>
                  <a:gd name="T8" fmla="*/ 84 w 432"/>
                  <a:gd name="T9" fmla="*/ 130 h 260"/>
                  <a:gd name="T10" fmla="*/ 104 w 432"/>
                  <a:gd name="T11" fmla="*/ 156 h 260"/>
                  <a:gd name="T12" fmla="*/ 130 w 432"/>
                  <a:gd name="T13" fmla="*/ 176 h 260"/>
                  <a:gd name="T14" fmla="*/ 150 w 432"/>
                  <a:gd name="T15" fmla="*/ 188 h 260"/>
                  <a:gd name="T16" fmla="*/ 176 w 432"/>
                  <a:gd name="T17" fmla="*/ 204 h 260"/>
                  <a:gd name="T18" fmla="*/ 196 w 432"/>
                  <a:gd name="T19" fmla="*/ 214 h 260"/>
                  <a:gd name="T20" fmla="*/ 212 w 432"/>
                  <a:gd name="T21" fmla="*/ 218 h 260"/>
                  <a:gd name="T22" fmla="*/ 238 w 432"/>
                  <a:gd name="T23" fmla="*/ 218 h 260"/>
                  <a:gd name="T24" fmla="*/ 284 w 432"/>
                  <a:gd name="T25" fmla="*/ 206 h 260"/>
                  <a:gd name="T26" fmla="*/ 302 w 432"/>
                  <a:gd name="T27" fmla="*/ 190 h 260"/>
                  <a:gd name="T28" fmla="*/ 324 w 432"/>
                  <a:gd name="T29" fmla="*/ 170 h 260"/>
                  <a:gd name="T30" fmla="*/ 356 w 432"/>
                  <a:gd name="T31" fmla="*/ 126 h 260"/>
                  <a:gd name="T32" fmla="*/ 372 w 432"/>
                  <a:gd name="T33" fmla="*/ 102 h 260"/>
                  <a:gd name="T34" fmla="*/ 386 w 432"/>
                  <a:gd name="T35" fmla="*/ 80 h 260"/>
                  <a:gd name="T36" fmla="*/ 398 w 432"/>
                  <a:gd name="T37" fmla="*/ 44 h 260"/>
                  <a:gd name="T38" fmla="*/ 406 w 432"/>
                  <a:gd name="T39" fmla="*/ 28 h 260"/>
                  <a:gd name="T40" fmla="*/ 432 w 432"/>
                  <a:gd name="T41" fmla="*/ 26 h 260"/>
                  <a:gd name="T42" fmla="*/ 432 w 432"/>
                  <a:gd name="T43" fmla="*/ 260 h 260"/>
                  <a:gd name="T44" fmla="*/ 2 w 432"/>
                  <a:gd name="T45" fmla="*/ 260 h 260"/>
                  <a:gd name="T46" fmla="*/ 0 w 432"/>
                  <a:gd name="T47" fmla="*/ 0 h 2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2"/>
                  <a:gd name="T73" fmla="*/ 0 h 260"/>
                  <a:gd name="T74" fmla="*/ 432 w 432"/>
                  <a:gd name="T75" fmla="*/ 260 h 2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2" h="260">
                    <a:moveTo>
                      <a:pt x="0" y="0"/>
                    </a:moveTo>
                    <a:lnTo>
                      <a:pt x="28" y="2"/>
                    </a:lnTo>
                    <a:lnTo>
                      <a:pt x="48" y="62"/>
                    </a:lnTo>
                    <a:lnTo>
                      <a:pt x="70" y="104"/>
                    </a:lnTo>
                    <a:lnTo>
                      <a:pt x="84" y="130"/>
                    </a:lnTo>
                    <a:lnTo>
                      <a:pt x="104" y="156"/>
                    </a:lnTo>
                    <a:lnTo>
                      <a:pt x="130" y="176"/>
                    </a:lnTo>
                    <a:lnTo>
                      <a:pt x="150" y="188"/>
                    </a:lnTo>
                    <a:lnTo>
                      <a:pt x="176" y="204"/>
                    </a:lnTo>
                    <a:lnTo>
                      <a:pt x="196" y="214"/>
                    </a:lnTo>
                    <a:lnTo>
                      <a:pt x="212" y="218"/>
                    </a:lnTo>
                    <a:lnTo>
                      <a:pt x="238" y="218"/>
                    </a:lnTo>
                    <a:lnTo>
                      <a:pt x="284" y="206"/>
                    </a:lnTo>
                    <a:lnTo>
                      <a:pt x="302" y="190"/>
                    </a:lnTo>
                    <a:lnTo>
                      <a:pt x="324" y="170"/>
                    </a:lnTo>
                    <a:lnTo>
                      <a:pt x="356" y="126"/>
                    </a:lnTo>
                    <a:lnTo>
                      <a:pt x="372" y="102"/>
                    </a:lnTo>
                    <a:lnTo>
                      <a:pt x="386" y="80"/>
                    </a:lnTo>
                    <a:lnTo>
                      <a:pt x="398" y="44"/>
                    </a:lnTo>
                    <a:lnTo>
                      <a:pt x="406" y="28"/>
                    </a:lnTo>
                    <a:lnTo>
                      <a:pt x="432" y="26"/>
                    </a:lnTo>
                    <a:lnTo>
                      <a:pt x="432" y="260"/>
                    </a:lnTo>
                    <a:lnTo>
                      <a:pt x="2" y="260"/>
                    </a:lnTo>
                    <a:lnTo>
                      <a:pt x="0" y="0"/>
                    </a:lnTo>
                    <a:close/>
                  </a:path>
                </a:pathLst>
              </a:custGeom>
              <a:solidFill>
                <a:srgbClr val="D2D2F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9" name="Oval 72"/>
              <p:cNvSpPr>
                <a:spLocks noChangeArrowheads="1"/>
              </p:cNvSpPr>
              <p:nvPr/>
            </p:nvSpPr>
            <p:spPr bwMode="auto">
              <a:xfrm>
                <a:off x="3870" y="2097"/>
                <a:ext cx="72" cy="16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40" name="Group 75"/>
              <p:cNvGrpSpPr>
                <a:grpSpLocks/>
              </p:cNvGrpSpPr>
              <p:nvPr/>
            </p:nvGrpSpPr>
            <p:grpSpPr bwMode="auto">
              <a:xfrm>
                <a:off x="3062" y="752"/>
                <a:ext cx="844" cy="1505"/>
                <a:chOff x="2944" y="967"/>
                <a:chExt cx="844" cy="1505"/>
              </a:xfrm>
            </p:grpSpPr>
            <p:sp>
              <p:nvSpPr>
                <p:cNvPr id="41" name="Oval 76"/>
                <p:cNvSpPr>
                  <a:spLocks noChangeArrowheads="1"/>
                </p:cNvSpPr>
                <p:nvPr/>
              </p:nvSpPr>
              <p:spPr bwMode="auto">
                <a:xfrm>
                  <a:off x="2944" y="967"/>
                  <a:ext cx="520" cy="126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2" name="Line 77"/>
                <p:cNvSpPr>
                  <a:spLocks noChangeShapeType="1"/>
                </p:cNvSpPr>
                <p:nvPr/>
              </p:nvSpPr>
              <p:spPr bwMode="auto">
                <a:xfrm>
                  <a:off x="3378" y="1118"/>
                  <a:ext cx="410" cy="11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 name="Line 78"/>
                <p:cNvSpPr>
                  <a:spLocks noChangeShapeType="1"/>
                </p:cNvSpPr>
                <p:nvPr/>
              </p:nvSpPr>
              <p:spPr bwMode="auto">
                <a:xfrm>
                  <a:off x="3200" y="2238"/>
                  <a:ext cx="582" cy="2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8" name="Group 7"/>
            <p:cNvGrpSpPr/>
            <p:nvPr/>
          </p:nvGrpSpPr>
          <p:grpSpPr>
            <a:xfrm>
              <a:off x="1146638" y="1340094"/>
              <a:ext cx="165100" cy="4303722"/>
              <a:chOff x="2090738" y="987416"/>
              <a:chExt cx="165100" cy="4303722"/>
            </a:xfrm>
            <a:solidFill>
              <a:srgbClr val="FFFF00"/>
            </a:solidFill>
          </p:grpSpPr>
          <p:grpSp>
            <p:nvGrpSpPr>
              <p:cNvPr id="9" name="Group 8"/>
              <p:cNvGrpSpPr/>
              <p:nvPr/>
            </p:nvGrpSpPr>
            <p:grpSpPr>
              <a:xfrm>
                <a:off x="2090738" y="1485900"/>
                <a:ext cx="165100" cy="3805238"/>
                <a:chOff x="2001838" y="1714500"/>
                <a:chExt cx="165100" cy="3805238"/>
              </a:xfrm>
              <a:grpFill/>
            </p:grpSpPr>
            <p:sp>
              <p:nvSpPr>
                <p:cNvPr id="13" name="Oval 28"/>
                <p:cNvSpPr>
                  <a:spLocks noChangeArrowheads="1"/>
                </p:cNvSpPr>
                <p:nvPr/>
              </p:nvSpPr>
              <p:spPr bwMode="auto">
                <a:xfrm>
                  <a:off x="2001838" y="4648200"/>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latin typeface="Times New Roman" charset="0"/>
                      <a:cs typeface="DejaVu Sans Condensed" charset="0"/>
                    </a:rPr>
                    <a:t>-</a:t>
                  </a:r>
                </a:p>
              </p:txBody>
            </p:sp>
            <p:grpSp>
              <p:nvGrpSpPr>
                <p:cNvPr id="14" name="Group 13"/>
                <p:cNvGrpSpPr/>
                <p:nvPr/>
              </p:nvGrpSpPr>
              <p:grpSpPr>
                <a:xfrm>
                  <a:off x="2001838" y="1714500"/>
                  <a:ext cx="165100" cy="3805238"/>
                  <a:chOff x="2001838" y="1714500"/>
                  <a:chExt cx="165100" cy="3805238"/>
                </a:xfrm>
                <a:grpFill/>
              </p:grpSpPr>
              <p:sp>
                <p:nvSpPr>
                  <p:cNvPr id="15" name="Oval 22"/>
                  <p:cNvSpPr>
                    <a:spLocks noChangeArrowheads="1"/>
                  </p:cNvSpPr>
                  <p:nvPr/>
                </p:nvSpPr>
                <p:spPr bwMode="auto">
                  <a:xfrm>
                    <a:off x="2001838" y="3552825"/>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latin typeface="Times New Roman" charset="0"/>
                        <a:cs typeface="DejaVu Sans Condensed" charset="0"/>
                      </a:rPr>
                      <a:t>-</a:t>
                    </a:r>
                  </a:p>
                </p:txBody>
              </p:sp>
              <p:sp>
                <p:nvSpPr>
                  <p:cNvPr id="16" name="Oval 23"/>
                  <p:cNvSpPr>
                    <a:spLocks noChangeArrowheads="1"/>
                  </p:cNvSpPr>
                  <p:nvPr/>
                </p:nvSpPr>
                <p:spPr bwMode="auto">
                  <a:xfrm>
                    <a:off x="2001838" y="3733800"/>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7" name="Oval 24"/>
                  <p:cNvSpPr>
                    <a:spLocks noChangeArrowheads="1"/>
                  </p:cNvSpPr>
                  <p:nvPr/>
                </p:nvSpPr>
                <p:spPr bwMode="auto">
                  <a:xfrm>
                    <a:off x="2001838" y="3916363"/>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8" name="Oval 25"/>
                  <p:cNvSpPr>
                    <a:spLocks noChangeArrowheads="1"/>
                  </p:cNvSpPr>
                  <p:nvPr/>
                </p:nvSpPr>
                <p:spPr bwMode="auto">
                  <a:xfrm>
                    <a:off x="2001838" y="4098925"/>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latin typeface="Times New Roman" charset="0"/>
                        <a:cs typeface="DejaVu Sans Condensed" charset="0"/>
                      </a:rPr>
                      <a:t>-</a:t>
                    </a:r>
                  </a:p>
                </p:txBody>
              </p:sp>
              <p:sp>
                <p:nvSpPr>
                  <p:cNvPr id="19" name="Oval 26"/>
                  <p:cNvSpPr>
                    <a:spLocks noChangeArrowheads="1"/>
                  </p:cNvSpPr>
                  <p:nvPr/>
                </p:nvSpPr>
                <p:spPr bwMode="auto">
                  <a:xfrm>
                    <a:off x="2001838" y="4281488"/>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0" name="Oval 27"/>
                  <p:cNvSpPr>
                    <a:spLocks noChangeArrowheads="1"/>
                  </p:cNvSpPr>
                  <p:nvPr/>
                </p:nvSpPr>
                <p:spPr bwMode="auto">
                  <a:xfrm>
                    <a:off x="2001838" y="4467225"/>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1" name="Oval 29"/>
                  <p:cNvSpPr>
                    <a:spLocks noChangeArrowheads="1"/>
                  </p:cNvSpPr>
                  <p:nvPr/>
                </p:nvSpPr>
                <p:spPr bwMode="auto">
                  <a:xfrm>
                    <a:off x="2001838" y="4830763"/>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latin typeface="Times New Roman" charset="0"/>
                        <a:cs typeface="DejaVu Sans Condensed" charset="0"/>
                      </a:rPr>
                      <a:t>-</a:t>
                    </a:r>
                  </a:p>
                </p:txBody>
              </p:sp>
              <p:sp>
                <p:nvSpPr>
                  <p:cNvPr id="22" name="Oval 30"/>
                  <p:cNvSpPr>
                    <a:spLocks noChangeArrowheads="1"/>
                  </p:cNvSpPr>
                  <p:nvPr/>
                </p:nvSpPr>
                <p:spPr bwMode="auto">
                  <a:xfrm>
                    <a:off x="2001838" y="5013325"/>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3" name="Oval 31"/>
                  <p:cNvSpPr>
                    <a:spLocks noChangeArrowheads="1"/>
                  </p:cNvSpPr>
                  <p:nvPr/>
                </p:nvSpPr>
                <p:spPr bwMode="auto">
                  <a:xfrm>
                    <a:off x="2001838" y="5195888"/>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4" name="Oval 32"/>
                  <p:cNvSpPr>
                    <a:spLocks noChangeArrowheads="1"/>
                  </p:cNvSpPr>
                  <p:nvPr/>
                </p:nvSpPr>
                <p:spPr bwMode="auto">
                  <a:xfrm>
                    <a:off x="2001838" y="5381625"/>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latin typeface="Times New Roman" charset="0"/>
                        <a:cs typeface="DejaVu Sans Condensed" charset="0"/>
                      </a:rPr>
                      <a:t>-</a:t>
                    </a:r>
                  </a:p>
                </p:txBody>
              </p:sp>
              <p:sp>
                <p:nvSpPr>
                  <p:cNvPr id="25" name="Oval 23"/>
                  <p:cNvSpPr>
                    <a:spLocks noChangeArrowheads="1"/>
                  </p:cNvSpPr>
                  <p:nvPr/>
                </p:nvSpPr>
                <p:spPr bwMode="auto">
                  <a:xfrm>
                    <a:off x="2014538" y="1714500"/>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latin typeface="Times New Roman" charset="0"/>
                        <a:cs typeface="DejaVu Sans Condensed" charset="0"/>
                      </a:rPr>
                      <a:t>-</a:t>
                    </a:r>
                  </a:p>
                </p:txBody>
              </p:sp>
              <p:sp>
                <p:nvSpPr>
                  <p:cNvPr id="26" name="Oval 24"/>
                  <p:cNvSpPr>
                    <a:spLocks noChangeArrowheads="1"/>
                  </p:cNvSpPr>
                  <p:nvPr/>
                </p:nvSpPr>
                <p:spPr bwMode="auto">
                  <a:xfrm>
                    <a:off x="2014538" y="1897063"/>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latin typeface="Times New Roman" charset="0"/>
                        <a:cs typeface="DejaVu Sans Condensed" charset="0"/>
                      </a:rPr>
                      <a:t>-</a:t>
                    </a:r>
                  </a:p>
                </p:txBody>
              </p:sp>
              <p:sp>
                <p:nvSpPr>
                  <p:cNvPr id="27" name="Oval 25"/>
                  <p:cNvSpPr>
                    <a:spLocks noChangeArrowheads="1"/>
                  </p:cNvSpPr>
                  <p:nvPr/>
                </p:nvSpPr>
                <p:spPr bwMode="auto">
                  <a:xfrm>
                    <a:off x="2014538" y="2079625"/>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28" name="Oval 26"/>
                  <p:cNvSpPr>
                    <a:spLocks noChangeArrowheads="1"/>
                  </p:cNvSpPr>
                  <p:nvPr/>
                </p:nvSpPr>
                <p:spPr bwMode="auto">
                  <a:xfrm>
                    <a:off x="2014538" y="2262188"/>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a:solidFill>
                          <a:srgbClr val="000000"/>
                        </a:solidFill>
                        <a:latin typeface="Times New Roman" charset="0"/>
                        <a:cs typeface="DejaVu Sans Condensed" charset="0"/>
                      </a:rPr>
                      <a:t>-</a:t>
                    </a:r>
                  </a:p>
                </p:txBody>
              </p:sp>
              <p:sp>
                <p:nvSpPr>
                  <p:cNvPr id="29" name="Oval 27"/>
                  <p:cNvSpPr>
                    <a:spLocks noChangeArrowheads="1"/>
                  </p:cNvSpPr>
                  <p:nvPr/>
                </p:nvSpPr>
                <p:spPr bwMode="auto">
                  <a:xfrm>
                    <a:off x="2014538" y="2447925"/>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30" name="Oval 28"/>
                  <p:cNvSpPr>
                    <a:spLocks noChangeArrowheads="1"/>
                  </p:cNvSpPr>
                  <p:nvPr/>
                </p:nvSpPr>
                <p:spPr bwMode="auto">
                  <a:xfrm>
                    <a:off x="2014538" y="2628900"/>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31" name="Oval 29"/>
                  <p:cNvSpPr>
                    <a:spLocks noChangeArrowheads="1"/>
                  </p:cNvSpPr>
                  <p:nvPr/>
                </p:nvSpPr>
                <p:spPr bwMode="auto">
                  <a:xfrm>
                    <a:off x="2014538" y="2811463"/>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32" name="Oval 30"/>
                  <p:cNvSpPr>
                    <a:spLocks noChangeArrowheads="1"/>
                  </p:cNvSpPr>
                  <p:nvPr/>
                </p:nvSpPr>
                <p:spPr bwMode="auto">
                  <a:xfrm>
                    <a:off x="2014538" y="2994025"/>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33" name="Oval 31"/>
                  <p:cNvSpPr>
                    <a:spLocks noChangeArrowheads="1"/>
                  </p:cNvSpPr>
                  <p:nvPr/>
                </p:nvSpPr>
                <p:spPr bwMode="auto">
                  <a:xfrm>
                    <a:off x="2014538" y="3176588"/>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34" name="Oval 32"/>
                  <p:cNvSpPr>
                    <a:spLocks noChangeArrowheads="1"/>
                  </p:cNvSpPr>
                  <p:nvPr/>
                </p:nvSpPr>
                <p:spPr bwMode="auto">
                  <a:xfrm>
                    <a:off x="2014538" y="3362325"/>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grpSp>
          </p:grpSp>
          <p:sp>
            <p:nvSpPr>
              <p:cNvPr id="10" name="Oval 27"/>
              <p:cNvSpPr>
                <a:spLocks noChangeArrowheads="1"/>
              </p:cNvSpPr>
              <p:nvPr/>
            </p:nvSpPr>
            <p:spPr bwMode="auto">
              <a:xfrm>
                <a:off x="2100738" y="1317616"/>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1" name="Oval 27"/>
              <p:cNvSpPr>
                <a:spLocks noChangeArrowheads="1"/>
              </p:cNvSpPr>
              <p:nvPr/>
            </p:nvSpPr>
            <p:spPr bwMode="auto">
              <a:xfrm>
                <a:off x="2098138" y="1150016"/>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sp>
            <p:nvSpPr>
              <p:cNvPr id="12" name="Oval 27"/>
              <p:cNvSpPr>
                <a:spLocks noChangeArrowheads="1"/>
              </p:cNvSpPr>
              <p:nvPr/>
            </p:nvSpPr>
            <p:spPr bwMode="auto">
              <a:xfrm>
                <a:off x="2095538" y="987416"/>
                <a:ext cx="152400" cy="138113"/>
              </a:xfrm>
              <a:prstGeom prst="ellipse">
                <a:avLst/>
              </a:prstGeom>
              <a:grpFill/>
              <a:ln w="9360">
                <a:solidFill>
                  <a:srgbClr val="000000"/>
                </a:solidFill>
                <a:round/>
                <a:headEnd/>
                <a:tailEnd/>
              </a:ln>
              <a:effectLst/>
            </p:spPr>
            <p:txBody>
              <a:bodyPr wrap="none" lIns="90000" tIns="45000" rIns="90000" bIns="45000" anchor="ctr"/>
              <a:lstStyle/>
              <a:p>
                <a:pPr algn="ctr" defTabSz="457200">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latin typeface="Times New Roman" charset="0"/>
                    <a:cs typeface="DejaVu Sans Condensed" charset="0"/>
                  </a:rPr>
                  <a:t>-</a:t>
                </a:r>
              </a:p>
            </p:txBody>
          </p:sp>
        </p:grpSp>
      </p:grpSp>
      <p:grpSp>
        <p:nvGrpSpPr>
          <p:cNvPr id="119" name="Group 118"/>
          <p:cNvGrpSpPr>
            <a:grpSpLocks noChangeAspect="1"/>
          </p:cNvGrpSpPr>
          <p:nvPr/>
        </p:nvGrpSpPr>
        <p:grpSpPr>
          <a:xfrm>
            <a:off x="3871958" y="456266"/>
            <a:ext cx="3657600" cy="3531079"/>
            <a:chOff x="3027821" y="116193"/>
            <a:chExt cx="4038600" cy="3898900"/>
          </a:xfrm>
        </p:grpSpPr>
        <p:sp>
          <p:nvSpPr>
            <p:cNvPr id="120" name="Oval Callout 119"/>
            <p:cNvSpPr/>
            <p:nvPr/>
          </p:nvSpPr>
          <p:spPr bwMode="auto">
            <a:xfrm rot="1080000">
              <a:off x="3027821" y="116193"/>
              <a:ext cx="4038600" cy="3898900"/>
            </a:xfrm>
            <a:prstGeom prst="wedgeEllipseCallout">
              <a:avLst/>
            </a:prstGeom>
            <a:solidFill>
              <a:srgbClr val="F4F2D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imes" pitchFamily="-97" charset="0"/>
              </a:endParaRPr>
            </a:p>
          </p:txBody>
        </p:sp>
        <p:graphicFrame>
          <p:nvGraphicFramePr>
            <p:cNvPr id="121" name="Object 2"/>
            <p:cNvGraphicFramePr>
              <a:graphicFrameLocks noChangeAspect="1"/>
            </p:cNvGraphicFramePr>
            <p:nvPr>
              <p:extLst>
                <p:ext uri="{D42A27DB-BD31-4B8C-83A1-F6EECF244321}">
                  <p14:modId xmlns:p14="http://schemas.microsoft.com/office/powerpoint/2010/main" val="3224024046"/>
                </p:ext>
              </p:extLst>
            </p:nvPr>
          </p:nvGraphicFramePr>
          <p:xfrm>
            <a:off x="3404933" y="691079"/>
            <a:ext cx="3232150" cy="2663403"/>
          </p:xfrm>
          <a:graphic>
            <a:graphicData uri="http://schemas.openxmlformats.org/presentationml/2006/ole">
              <mc:AlternateContent xmlns:mc="http://schemas.openxmlformats.org/markup-compatibility/2006">
                <mc:Choice xmlns:v="urn:schemas-microsoft-com:vml" Requires="v">
                  <p:oleObj spid="_x0000_s91168" name="Document" r:id="rId5" imgW="2959100" imgH="2438400" progId="Word.Document.8">
                    <p:embed/>
                  </p:oleObj>
                </mc:Choice>
                <mc:Fallback>
                  <p:oleObj name="Document" r:id="rId5" imgW="2959100" imgH="24384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4933" y="691079"/>
                          <a:ext cx="3232150" cy="2663403"/>
                        </a:xfrm>
                        <a:prstGeom prst="rect">
                          <a:avLst/>
                        </a:prstGeom>
                        <a:noFill/>
                        <a:ln>
                          <a:noFill/>
                        </a:ln>
                        <a:effectLst/>
                        <a:extLst/>
                      </p:spPr>
                    </p:pic>
                  </p:oleObj>
                </mc:Fallback>
              </mc:AlternateContent>
            </a:graphicData>
          </a:graphic>
        </p:graphicFrame>
      </p:grpSp>
    </p:spTree>
    <p:extLst>
      <p:ext uri="{BB962C8B-B14F-4D97-AF65-F5344CB8AC3E}">
        <p14:creationId xmlns:p14="http://schemas.microsoft.com/office/powerpoint/2010/main" val="2255020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50"/>
          <p:cNvSpPr>
            <a:spLocks noGrp="1" noChangeArrowheads="1"/>
          </p:cNvSpPr>
          <p:nvPr>
            <p:ph type="title"/>
          </p:nvPr>
        </p:nvSpPr>
        <p:spPr>
          <a:xfrm>
            <a:off x="773113" y="161310"/>
            <a:ext cx="7772400" cy="609600"/>
          </a:xfrm>
        </p:spPr>
        <p:txBody>
          <a:bodyPr/>
          <a:lstStyle/>
          <a:p>
            <a:r>
              <a:rPr lang="en-US" sz="2800" b="1" dirty="0" smtClean="0">
                <a:solidFill>
                  <a:srgbClr val="0C1EEF"/>
                </a:solidFill>
                <a:latin typeface="Times" charset="0"/>
                <a:ea typeface="ＭＳ Ｐゴシック" charset="0"/>
                <a:cs typeface="ＭＳ Ｐゴシック" charset="0"/>
              </a:rPr>
              <a:t>100% Internal QE </a:t>
            </a:r>
            <a:r>
              <a:rPr lang="en-US" sz="2800" b="1" dirty="0">
                <a:solidFill>
                  <a:srgbClr val="0C1EEF"/>
                </a:solidFill>
                <a:latin typeface="Times" charset="0"/>
                <a:ea typeface="ＭＳ Ｐゴシック" charset="0"/>
                <a:cs typeface="ＭＳ Ｐゴシック" charset="0"/>
              </a:rPr>
              <a:t>with Delta doping </a:t>
            </a:r>
            <a:r>
              <a:rPr lang="en-US" sz="2800" b="1" dirty="0" smtClean="0">
                <a:solidFill>
                  <a:srgbClr val="0C1EEF"/>
                </a:solidFill>
                <a:latin typeface="Times" charset="0"/>
                <a:ea typeface="ＭＳ Ｐゴシック" charset="0"/>
                <a:cs typeface="ＭＳ Ｐゴシック" charset="0"/>
              </a:rPr>
              <a:t>through Atomically Precise Interface Engineering</a:t>
            </a:r>
            <a:endParaRPr lang="en-US" sz="2800" dirty="0">
              <a:latin typeface="Times" charset="0"/>
              <a:ea typeface="ＭＳ Ｐゴシック" charset="0"/>
              <a:cs typeface="ＭＳ Ｐゴシック" charset="0"/>
            </a:endParaRPr>
          </a:p>
        </p:txBody>
      </p:sp>
      <p:sp>
        <p:nvSpPr>
          <p:cNvPr id="38916" name="Text Box 52"/>
          <p:cNvSpPr txBox="1">
            <a:spLocks noChangeArrowheads="1"/>
          </p:cNvSpPr>
          <p:nvPr/>
        </p:nvSpPr>
        <p:spPr bwMode="auto">
          <a:xfrm>
            <a:off x="0" y="5373688"/>
            <a:ext cx="914400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1600">
                <a:solidFill>
                  <a:schemeClr val="tx1"/>
                </a:solidFill>
                <a:latin typeface="Times" charset="0"/>
                <a:ea typeface="ＭＳ Ｐゴシック" charset="0"/>
                <a:cs typeface="ＭＳ Ｐゴシック" charset="0"/>
              </a:defRPr>
            </a:lvl1pPr>
            <a:lvl2pPr marL="37931725" indent="-37474525">
              <a:defRPr sz="1600">
                <a:solidFill>
                  <a:schemeClr val="tx1"/>
                </a:solidFill>
                <a:latin typeface="Times" charset="0"/>
                <a:ea typeface="ＭＳ Ｐゴシック" charset="0"/>
              </a:defRPr>
            </a:lvl2pPr>
            <a:lvl3pPr>
              <a:defRPr sz="1600">
                <a:solidFill>
                  <a:schemeClr val="tx1"/>
                </a:solidFill>
                <a:latin typeface="Times" charset="0"/>
                <a:ea typeface="ＭＳ Ｐゴシック" charset="0"/>
              </a:defRPr>
            </a:lvl3pPr>
            <a:lvl4pPr>
              <a:defRPr sz="1600">
                <a:solidFill>
                  <a:schemeClr val="tx1"/>
                </a:solidFill>
                <a:latin typeface="Times" charset="0"/>
                <a:ea typeface="ＭＳ Ｐゴシック" charset="0"/>
              </a:defRPr>
            </a:lvl4pPr>
            <a:lvl5pPr>
              <a:defRPr sz="1600">
                <a:solidFill>
                  <a:schemeClr val="tx1"/>
                </a:solidFill>
                <a:latin typeface="Times" charset="0"/>
                <a:ea typeface="ＭＳ Ｐゴシック" charset="0"/>
              </a:defRPr>
            </a:lvl5pPr>
            <a:lvl6pPr marL="457200" eaLnBrk="0" fontAlgn="base" hangingPunct="0">
              <a:spcBef>
                <a:spcPct val="0"/>
              </a:spcBef>
              <a:spcAft>
                <a:spcPct val="0"/>
              </a:spcAft>
              <a:defRPr sz="1600">
                <a:solidFill>
                  <a:schemeClr val="tx1"/>
                </a:solidFill>
                <a:latin typeface="Times" charset="0"/>
                <a:ea typeface="ＭＳ Ｐゴシック" charset="0"/>
              </a:defRPr>
            </a:lvl6pPr>
            <a:lvl7pPr marL="914400" eaLnBrk="0" fontAlgn="base" hangingPunct="0">
              <a:spcBef>
                <a:spcPct val="0"/>
              </a:spcBef>
              <a:spcAft>
                <a:spcPct val="0"/>
              </a:spcAft>
              <a:defRPr sz="1600">
                <a:solidFill>
                  <a:schemeClr val="tx1"/>
                </a:solidFill>
                <a:latin typeface="Times" charset="0"/>
                <a:ea typeface="ＭＳ Ｐゴシック" charset="0"/>
              </a:defRPr>
            </a:lvl7pPr>
            <a:lvl8pPr marL="1371600" eaLnBrk="0" fontAlgn="base" hangingPunct="0">
              <a:spcBef>
                <a:spcPct val="0"/>
              </a:spcBef>
              <a:spcAft>
                <a:spcPct val="0"/>
              </a:spcAft>
              <a:defRPr sz="1600">
                <a:solidFill>
                  <a:schemeClr val="tx1"/>
                </a:solidFill>
                <a:latin typeface="Times" charset="0"/>
                <a:ea typeface="ＭＳ Ｐゴシック" charset="0"/>
              </a:defRPr>
            </a:lvl8pPr>
            <a:lvl9pPr marL="1828800" eaLnBrk="0" fontAlgn="base" hangingPunct="0">
              <a:spcBef>
                <a:spcPct val="0"/>
              </a:spcBef>
              <a:spcAft>
                <a:spcPct val="0"/>
              </a:spcAft>
              <a:defRPr sz="1600">
                <a:solidFill>
                  <a:schemeClr val="tx1"/>
                </a:solidFill>
                <a:latin typeface="Times" charset="0"/>
                <a:ea typeface="ＭＳ Ｐゴシック" charset="0"/>
              </a:defRPr>
            </a:lvl9pPr>
          </a:lstStyle>
          <a:p>
            <a:pPr>
              <a:lnSpc>
                <a:spcPct val="110000"/>
              </a:lnSpc>
              <a:buFontTx/>
              <a:buChar char="•"/>
            </a:pPr>
            <a:r>
              <a:rPr lang="en-US" dirty="0"/>
              <a:t>100% internal quantum efficiency, uniform, and stable (QY has been removed so maximum QE is 100%).</a:t>
            </a:r>
          </a:p>
          <a:p>
            <a:pPr>
              <a:lnSpc>
                <a:spcPct val="110000"/>
              </a:lnSpc>
              <a:buFontTx/>
              <a:buChar char="•"/>
            </a:pPr>
            <a:r>
              <a:rPr lang="en-US" dirty="0"/>
              <a:t>Extreme UV measurements were made at SSRL</a:t>
            </a:r>
          </a:p>
          <a:p>
            <a:pPr>
              <a:lnSpc>
                <a:spcPct val="110000"/>
              </a:lnSpc>
              <a:buFontTx/>
              <a:buChar char="•"/>
            </a:pPr>
            <a:endParaRPr lang="en-US" dirty="0"/>
          </a:p>
          <a:p>
            <a:pPr>
              <a:lnSpc>
                <a:spcPct val="120000"/>
              </a:lnSpc>
              <a:buFontTx/>
              <a:buChar char="•"/>
            </a:pPr>
            <a:r>
              <a:rPr lang="en-US" dirty="0"/>
              <a:t>Compatible with AR and filter coating: response can be tailored for different regions of the spectrum</a:t>
            </a:r>
          </a:p>
          <a:p>
            <a:pPr>
              <a:lnSpc>
                <a:spcPct val="120000"/>
              </a:lnSpc>
              <a:buFontTx/>
              <a:buChar char="•"/>
            </a:pPr>
            <a:endParaRPr lang="en-US" dirty="0">
              <a:solidFill>
                <a:srgbClr val="000000"/>
              </a:solidFill>
            </a:endParaRPr>
          </a:p>
        </p:txBody>
      </p:sp>
      <p:pic>
        <p:nvPicPr>
          <p:cNvPr id="3" name="Immagine 2"/>
          <p:cNvPicPr>
            <a:picLocks noChangeAspect="1" noChangeArrowheads="1"/>
          </p:cNvPicPr>
          <p:nvPr>
            <p:extLst>
              <p:ext uri="{D42A27DB-BD31-4B8C-83A1-F6EECF244321}">
                <p14:modId xmlns:p14="http://schemas.microsoft.com/office/powerpoint/2010/main" val="1905986153"/>
              </p:ext>
            </p:extLst>
          </p:nvPr>
        </p:nvPicPr>
        <p:blipFill>
          <a:blip r:embed="rId3">
            <a:extLst>
              <a:ext uri="{28A0092B-C50C-407E-A947-70E740481C1C}">
                <a14:useLocalDpi xmlns:a14="http://schemas.microsoft.com/office/drawing/2010/main" val="0"/>
              </a:ext>
            </a:extLst>
          </a:blip>
          <a:srcRect/>
          <a:stretch>
            <a:fillRect/>
          </a:stretch>
        </p:blipFill>
        <p:spPr bwMode="auto">
          <a:xfrm>
            <a:off x="1439863" y="997015"/>
            <a:ext cx="5824537" cy="442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Rectangle 1"/>
          <p:cNvSpPr/>
          <p:nvPr/>
        </p:nvSpPr>
        <p:spPr bwMode="auto">
          <a:xfrm>
            <a:off x="0" y="6654800"/>
            <a:ext cx="7704667" cy="203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imes" pitchFamily="-97" charset="0"/>
            </a:endParaRPr>
          </a:p>
        </p:txBody>
      </p:sp>
    </p:spTree>
    <p:extLst>
      <p:ext uri="{BB962C8B-B14F-4D97-AF65-F5344CB8AC3E}">
        <p14:creationId xmlns:p14="http://schemas.microsoft.com/office/powerpoint/2010/main" val="755911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Oval 26"/>
          <p:cNvSpPr/>
          <p:nvPr/>
        </p:nvSpPr>
        <p:spPr>
          <a:xfrm>
            <a:off x="76200" y="2878138"/>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alibri"/>
            </a:endParaRPr>
          </a:p>
        </p:txBody>
      </p:sp>
      <p:sp>
        <p:nvSpPr>
          <p:cNvPr id="28" name="Oval 27"/>
          <p:cNvSpPr/>
          <p:nvPr/>
        </p:nvSpPr>
        <p:spPr>
          <a:xfrm>
            <a:off x="381000" y="3563938"/>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alibri"/>
            </a:endParaRPr>
          </a:p>
        </p:txBody>
      </p:sp>
      <p:sp>
        <p:nvSpPr>
          <p:cNvPr id="29" name="Oval 28"/>
          <p:cNvSpPr/>
          <p:nvPr/>
        </p:nvSpPr>
        <p:spPr>
          <a:xfrm>
            <a:off x="685800" y="2878138"/>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alibri"/>
            </a:endParaRPr>
          </a:p>
        </p:txBody>
      </p:sp>
      <p:sp>
        <p:nvSpPr>
          <p:cNvPr id="30" name="Oval 29"/>
          <p:cNvSpPr/>
          <p:nvPr/>
        </p:nvSpPr>
        <p:spPr>
          <a:xfrm>
            <a:off x="304800" y="3106738"/>
            <a:ext cx="381000" cy="381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r>
              <a:rPr lang="en-US" sz="800" dirty="0">
                <a:solidFill>
                  <a:prstClr val="white"/>
                </a:solidFill>
                <a:latin typeface="Calibri"/>
              </a:rPr>
              <a:t>Al</a:t>
            </a:r>
          </a:p>
        </p:txBody>
      </p:sp>
      <p:cxnSp>
        <p:nvCxnSpPr>
          <p:cNvPr id="31" name="Straight Connector 30"/>
          <p:cNvCxnSpPr>
            <a:stCxn id="29" idx="3"/>
            <a:endCxn id="30" idx="7"/>
          </p:cNvCxnSpPr>
          <p:nvPr/>
        </p:nvCxnSpPr>
        <p:spPr>
          <a:xfrm rot="5400000">
            <a:off x="630238" y="3073400"/>
            <a:ext cx="88900" cy="889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30" idx="1"/>
            <a:endCxn id="27" idx="5"/>
          </p:cNvCxnSpPr>
          <p:nvPr/>
        </p:nvCxnSpPr>
        <p:spPr>
          <a:xfrm rot="16200000" flipV="1">
            <a:off x="271463" y="3073400"/>
            <a:ext cx="88900" cy="889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28" idx="0"/>
            <a:endCxn id="30" idx="4"/>
          </p:cNvCxnSpPr>
          <p:nvPr/>
        </p:nvCxnSpPr>
        <p:spPr>
          <a:xfrm rot="5400000" flipH="1" flipV="1">
            <a:off x="457200" y="3525838"/>
            <a:ext cx="762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09600" y="2844800"/>
            <a:ext cx="396875" cy="261938"/>
          </a:xfrm>
          <a:prstGeom prst="rect">
            <a:avLst/>
          </a:prstGeom>
          <a:noFill/>
        </p:spPr>
        <p:txBody>
          <a:bodyPr wrap="none">
            <a:spAutoFit/>
          </a:bodyPr>
          <a:lstStyle/>
          <a:p>
            <a:pPr defTabSz="457200" eaLnBrk="1" fontAlgn="auto" hangingPunct="1">
              <a:spcBef>
                <a:spcPts val="0"/>
              </a:spcBef>
              <a:spcAft>
                <a:spcPts val="0"/>
              </a:spcAft>
              <a:defRPr/>
            </a:pPr>
            <a:r>
              <a:rPr lang="en-US" sz="1050" dirty="0">
                <a:solidFill>
                  <a:prstClr val="black"/>
                </a:solidFill>
                <a:latin typeface="Calibri"/>
              </a:rPr>
              <a:t>CH</a:t>
            </a:r>
            <a:r>
              <a:rPr lang="en-US" sz="1050" baseline="-25000" dirty="0">
                <a:solidFill>
                  <a:prstClr val="black"/>
                </a:solidFill>
                <a:latin typeface="Calibri"/>
              </a:rPr>
              <a:t>3</a:t>
            </a:r>
            <a:endParaRPr lang="en-US" sz="1050" dirty="0">
              <a:solidFill>
                <a:prstClr val="black"/>
              </a:solidFill>
              <a:latin typeface="Calibri"/>
            </a:endParaRPr>
          </a:p>
        </p:txBody>
      </p:sp>
      <p:sp>
        <p:nvSpPr>
          <p:cNvPr id="35" name="TextBox 34"/>
          <p:cNvSpPr txBox="1"/>
          <p:nvPr/>
        </p:nvSpPr>
        <p:spPr>
          <a:xfrm>
            <a:off x="0" y="2844800"/>
            <a:ext cx="396875" cy="261938"/>
          </a:xfrm>
          <a:prstGeom prst="rect">
            <a:avLst/>
          </a:prstGeom>
          <a:noFill/>
        </p:spPr>
        <p:txBody>
          <a:bodyPr wrap="none">
            <a:spAutoFit/>
          </a:bodyPr>
          <a:lstStyle/>
          <a:p>
            <a:pPr defTabSz="457200" eaLnBrk="1" fontAlgn="auto" hangingPunct="1">
              <a:spcBef>
                <a:spcPts val="0"/>
              </a:spcBef>
              <a:spcAft>
                <a:spcPts val="0"/>
              </a:spcAft>
              <a:defRPr/>
            </a:pPr>
            <a:r>
              <a:rPr lang="en-US" sz="1050" dirty="0">
                <a:solidFill>
                  <a:prstClr val="black"/>
                </a:solidFill>
                <a:latin typeface="Calibri"/>
              </a:rPr>
              <a:t>CH</a:t>
            </a:r>
            <a:r>
              <a:rPr lang="en-US" sz="1050" baseline="-25000" dirty="0">
                <a:solidFill>
                  <a:prstClr val="black"/>
                </a:solidFill>
                <a:latin typeface="Calibri"/>
              </a:rPr>
              <a:t>3</a:t>
            </a:r>
            <a:endParaRPr lang="en-US" sz="1050" dirty="0">
              <a:solidFill>
                <a:prstClr val="black"/>
              </a:solidFill>
              <a:latin typeface="Calibri"/>
            </a:endParaRPr>
          </a:p>
        </p:txBody>
      </p:sp>
      <p:sp>
        <p:nvSpPr>
          <p:cNvPr id="36" name="TextBox 35"/>
          <p:cNvSpPr txBox="1"/>
          <p:nvPr/>
        </p:nvSpPr>
        <p:spPr>
          <a:xfrm>
            <a:off x="304800" y="3530600"/>
            <a:ext cx="396875" cy="261938"/>
          </a:xfrm>
          <a:prstGeom prst="rect">
            <a:avLst/>
          </a:prstGeom>
          <a:noFill/>
        </p:spPr>
        <p:txBody>
          <a:bodyPr wrap="none">
            <a:spAutoFit/>
          </a:bodyPr>
          <a:lstStyle/>
          <a:p>
            <a:pPr defTabSz="457200" eaLnBrk="1" fontAlgn="auto" hangingPunct="1">
              <a:spcBef>
                <a:spcPts val="0"/>
              </a:spcBef>
              <a:spcAft>
                <a:spcPts val="0"/>
              </a:spcAft>
              <a:defRPr/>
            </a:pPr>
            <a:r>
              <a:rPr lang="en-US" sz="1050" dirty="0">
                <a:solidFill>
                  <a:prstClr val="black"/>
                </a:solidFill>
                <a:latin typeface="Calibri"/>
              </a:rPr>
              <a:t>CH</a:t>
            </a:r>
            <a:r>
              <a:rPr lang="en-US" sz="1050" baseline="-25000" dirty="0">
                <a:solidFill>
                  <a:prstClr val="black"/>
                </a:solidFill>
                <a:latin typeface="Calibri"/>
              </a:rPr>
              <a:t>3</a:t>
            </a:r>
            <a:endParaRPr lang="en-US" sz="1050" dirty="0">
              <a:solidFill>
                <a:prstClr val="black"/>
              </a:solidFill>
              <a:latin typeface="Calibri"/>
            </a:endParaRPr>
          </a:p>
        </p:txBody>
      </p:sp>
      <p:sp>
        <p:nvSpPr>
          <p:cNvPr id="37" name="Rectangle 36"/>
          <p:cNvSpPr/>
          <p:nvPr/>
        </p:nvSpPr>
        <p:spPr>
          <a:xfrm>
            <a:off x="387350" y="896938"/>
            <a:ext cx="1344613" cy="3048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r>
              <a:rPr lang="en-US" sz="1800" dirty="0" smtClean="0">
                <a:solidFill>
                  <a:srgbClr val="000000"/>
                </a:solidFill>
                <a:latin typeface="Calibri"/>
              </a:rPr>
              <a:t>wafer</a:t>
            </a:r>
            <a:endParaRPr lang="en-US" sz="1800" dirty="0">
              <a:solidFill>
                <a:srgbClr val="000000"/>
              </a:solidFill>
              <a:latin typeface="Calibri"/>
            </a:endParaRPr>
          </a:p>
        </p:txBody>
      </p:sp>
      <p:sp>
        <p:nvSpPr>
          <p:cNvPr id="39" name="Oval 38"/>
          <p:cNvSpPr/>
          <p:nvPr/>
        </p:nvSpPr>
        <p:spPr>
          <a:xfrm>
            <a:off x="630238" y="515938"/>
            <a:ext cx="228600" cy="228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alibri"/>
            </a:endParaRPr>
          </a:p>
        </p:txBody>
      </p:sp>
      <p:sp>
        <p:nvSpPr>
          <p:cNvPr id="40" name="TextBox 39"/>
          <p:cNvSpPr txBox="1"/>
          <p:nvPr/>
        </p:nvSpPr>
        <p:spPr>
          <a:xfrm>
            <a:off x="577850" y="498475"/>
            <a:ext cx="357188" cy="254000"/>
          </a:xfrm>
          <a:prstGeom prst="rect">
            <a:avLst/>
          </a:prstGeom>
          <a:noFill/>
        </p:spPr>
        <p:txBody>
          <a:bodyPr wrap="none">
            <a:spAutoFit/>
          </a:bodyPr>
          <a:lstStyle/>
          <a:p>
            <a:pPr defTabSz="457200" eaLnBrk="1" fontAlgn="auto" hangingPunct="1">
              <a:spcBef>
                <a:spcPts val="0"/>
              </a:spcBef>
              <a:spcAft>
                <a:spcPts val="0"/>
              </a:spcAft>
              <a:defRPr/>
            </a:pPr>
            <a:r>
              <a:rPr lang="en-US" sz="1050" dirty="0">
                <a:solidFill>
                  <a:prstClr val="black"/>
                </a:solidFill>
                <a:latin typeface="Calibri"/>
              </a:rPr>
              <a:t>OH</a:t>
            </a:r>
          </a:p>
        </p:txBody>
      </p:sp>
      <p:cxnSp>
        <p:nvCxnSpPr>
          <p:cNvPr id="41" name="Straight Connector 40"/>
          <p:cNvCxnSpPr/>
          <p:nvPr/>
        </p:nvCxnSpPr>
        <p:spPr>
          <a:xfrm rot="16200000" flipH="1">
            <a:off x="668338" y="820738"/>
            <a:ext cx="1524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1146175" y="515938"/>
            <a:ext cx="228600" cy="228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alibri"/>
            </a:endParaRPr>
          </a:p>
        </p:txBody>
      </p:sp>
      <p:sp>
        <p:nvSpPr>
          <p:cNvPr id="53" name="TextBox 52"/>
          <p:cNvSpPr txBox="1"/>
          <p:nvPr/>
        </p:nvSpPr>
        <p:spPr>
          <a:xfrm>
            <a:off x="1095375" y="498475"/>
            <a:ext cx="357188" cy="254000"/>
          </a:xfrm>
          <a:prstGeom prst="rect">
            <a:avLst/>
          </a:prstGeom>
          <a:noFill/>
        </p:spPr>
        <p:txBody>
          <a:bodyPr wrap="none">
            <a:spAutoFit/>
          </a:bodyPr>
          <a:lstStyle/>
          <a:p>
            <a:pPr defTabSz="457200" eaLnBrk="1" fontAlgn="auto" hangingPunct="1">
              <a:spcBef>
                <a:spcPts val="0"/>
              </a:spcBef>
              <a:spcAft>
                <a:spcPts val="0"/>
              </a:spcAft>
              <a:defRPr/>
            </a:pPr>
            <a:r>
              <a:rPr lang="en-US" sz="1050" dirty="0">
                <a:solidFill>
                  <a:prstClr val="black"/>
                </a:solidFill>
                <a:latin typeface="Calibri"/>
              </a:rPr>
              <a:t>OH</a:t>
            </a:r>
          </a:p>
        </p:txBody>
      </p:sp>
      <p:cxnSp>
        <p:nvCxnSpPr>
          <p:cNvPr id="54" name="Straight Connector 53"/>
          <p:cNvCxnSpPr/>
          <p:nvPr/>
        </p:nvCxnSpPr>
        <p:spPr>
          <a:xfrm rot="16200000" flipH="1">
            <a:off x="1185863" y="820738"/>
            <a:ext cx="1524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1289050" y="2874963"/>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alibri"/>
            </a:endParaRPr>
          </a:p>
        </p:txBody>
      </p:sp>
      <p:sp>
        <p:nvSpPr>
          <p:cNvPr id="59" name="Oval 58"/>
          <p:cNvSpPr/>
          <p:nvPr/>
        </p:nvSpPr>
        <p:spPr>
          <a:xfrm>
            <a:off x="1593850" y="3560763"/>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alibri"/>
            </a:endParaRPr>
          </a:p>
        </p:txBody>
      </p:sp>
      <p:sp>
        <p:nvSpPr>
          <p:cNvPr id="60" name="Oval 59"/>
          <p:cNvSpPr/>
          <p:nvPr/>
        </p:nvSpPr>
        <p:spPr>
          <a:xfrm>
            <a:off x="1898650" y="2874963"/>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alibri"/>
            </a:endParaRPr>
          </a:p>
        </p:txBody>
      </p:sp>
      <p:sp>
        <p:nvSpPr>
          <p:cNvPr id="61" name="Oval 60"/>
          <p:cNvSpPr/>
          <p:nvPr/>
        </p:nvSpPr>
        <p:spPr>
          <a:xfrm>
            <a:off x="1517650" y="3103563"/>
            <a:ext cx="381000" cy="381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r>
              <a:rPr lang="en-US" sz="800" dirty="0">
                <a:solidFill>
                  <a:prstClr val="white"/>
                </a:solidFill>
                <a:latin typeface="Calibri"/>
              </a:rPr>
              <a:t>Al</a:t>
            </a:r>
          </a:p>
        </p:txBody>
      </p:sp>
      <p:cxnSp>
        <p:nvCxnSpPr>
          <p:cNvPr id="62" name="Straight Connector 61"/>
          <p:cNvCxnSpPr>
            <a:stCxn id="60" idx="3"/>
            <a:endCxn id="61" idx="7"/>
          </p:cNvCxnSpPr>
          <p:nvPr/>
        </p:nvCxnSpPr>
        <p:spPr>
          <a:xfrm rot="5400000">
            <a:off x="1843088" y="3070225"/>
            <a:ext cx="88900" cy="889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61" idx="1"/>
            <a:endCxn id="58" idx="5"/>
          </p:cNvCxnSpPr>
          <p:nvPr/>
        </p:nvCxnSpPr>
        <p:spPr>
          <a:xfrm rot="16200000" flipV="1">
            <a:off x="1484313" y="3070225"/>
            <a:ext cx="88900" cy="889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59" idx="0"/>
            <a:endCxn id="61" idx="4"/>
          </p:cNvCxnSpPr>
          <p:nvPr/>
        </p:nvCxnSpPr>
        <p:spPr>
          <a:xfrm rot="5400000" flipH="1" flipV="1">
            <a:off x="1670050" y="3522663"/>
            <a:ext cx="762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1822450" y="2841625"/>
            <a:ext cx="396875" cy="261938"/>
          </a:xfrm>
          <a:prstGeom prst="rect">
            <a:avLst/>
          </a:prstGeom>
          <a:noFill/>
        </p:spPr>
        <p:txBody>
          <a:bodyPr wrap="none">
            <a:spAutoFit/>
          </a:bodyPr>
          <a:lstStyle/>
          <a:p>
            <a:pPr defTabSz="457200" eaLnBrk="1" fontAlgn="auto" hangingPunct="1">
              <a:spcBef>
                <a:spcPts val="0"/>
              </a:spcBef>
              <a:spcAft>
                <a:spcPts val="0"/>
              </a:spcAft>
              <a:defRPr/>
            </a:pPr>
            <a:r>
              <a:rPr lang="en-US" sz="1050" dirty="0">
                <a:solidFill>
                  <a:prstClr val="black"/>
                </a:solidFill>
                <a:latin typeface="Calibri"/>
              </a:rPr>
              <a:t>CH</a:t>
            </a:r>
            <a:r>
              <a:rPr lang="en-US" sz="1050" baseline="-25000" dirty="0">
                <a:solidFill>
                  <a:prstClr val="black"/>
                </a:solidFill>
                <a:latin typeface="Calibri"/>
              </a:rPr>
              <a:t>3</a:t>
            </a:r>
            <a:endParaRPr lang="en-US" sz="1050" dirty="0">
              <a:solidFill>
                <a:prstClr val="black"/>
              </a:solidFill>
              <a:latin typeface="Calibri"/>
            </a:endParaRPr>
          </a:p>
        </p:txBody>
      </p:sp>
      <p:sp>
        <p:nvSpPr>
          <p:cNvPr id="66" name="TextBox 65"/>
          <p:cNvSpPr txBox="1"/>
          <p:nvPr/>
        </p:nvSpPr>
        <p:spPr>
          <a:xfrm>
            <a:off x="1212850" y="2841625"/>
            <a:ext cx="396875" cy="261938"/>
          </a:xfrm>
          <a:prstGeom prst="rect">
            <a:avLst/>
          </a:prstGeom>
          <a:noFill/>
        </p:spPr>
        <p:txBody>
          <a:bodyPr wrap="none">
            <a:spAutoFit/>
          </a:bodyPr>
          <a:lstStyle/>
          <a:p>
            <a:pPr defTabSz="457200" eaLnBrk="1" fontAlgn="auto" hangingPunct="1">
              <a:spcBef>
                <a:spcPts val="0"/>
              </a:spcBef>
              <a:spcAft>
                <a:spcPts val="0"/>
              </a:spcAft>
              <a:defRPr/>
            </a:pPr>
            <a:r>
              <a:rPr lang="en-US" sz="1050" dirty="0">
                <a:solidFill>
                  <a:prstClr val="black"/>
                </a:solidFill>
                <a:latin typeface="Calibri"/>
              </a:rPr>
              <a:t>CH</a:t>
            </a:r>
            <a:r>
              <a:rPr lang="en-US" sz="1050" baseline="-25000" dirty="0">
                <a:solidFill>
                  <a:prstClr val="black"/>
                </a:solidFill>
                <a:latin typeface="Calibri"/>
              </a:rPr>
              <a:t>3</a:t>
            </a:r>
            <a:endParaRPr lang="en-US" sz="1050" dirty="0">
              <a:solidFill>
                <a:prstClr val="black"/>
              </a:solidFill>
              <a:latin typeface="Calibri"/>
            </a:endParaRPr>
          </a:p>
        </p:txBody>
      </p:sp>
      <p:sp>
        <p:nvSpPr>
          <p:cNvPr id="67" name="TextBox 66"/>
          <p:cNvSpPr txBox="1"/>
          <p:nvPr/>
        </p:nvSpPr>
        <p:spPr>
          <a:xfrm>
            <a:off x="1517650" y="3527425"/>
            <a:ext cx="396875" cy="261938"/>
          </a:xfrm>
          <a:prstGeom prst="rect">
            <a:avLst/>
          </a:prstGeom>
          <a:noFill/>
        </p:spPr>
        <p:txBody>
          <a:bodyPr wrap="none">
            <a:spAutoFit/>
          </a:bodyPr>
          <a:lstStyle/>
          <a:p>
            <a:pPr defTabSz="457200" eaLnBrk="1" fontAlgn="auto" hangingPunct="1">
              <a:spcBef>
                <a:spcPts val="0"/>
              </a:spcBef>
              <a:spcAft>
                <a:spcPts val="0"/>
              </a:spcAft>
              <a:defRPr/>
            </a:pPr>
            <a:r>
              <a:rPr lang="en-US" sz="1050" dirty="0">
                <a:solidFill>
                  <a:prstClr val="black"/>
                </a:solidFill>
                <a:latin typeface="Calibri"/>
              </a:rPr>
              <a:t>CH</a:t>
            </a:r>
            <a:r>
              <a:rPr lang="en-US" sz="1050" baseline="-25000" dirty="0">
                <a:solidFill>
                  <a:prstClr val="black"/>
                </a:solidFill>
                <a:latin typeface="Calibri"/>
              </a:rPr>
              <a:t>3</a:t>
            </a:r>
            <a:endParaRPr lang="en-US" sz="1050" dirty="0">
              <a:solidFill>
                <a:prstClr val="black"/>
              </a:solidFill>
              <a:latin typeface="Calibri"/>
            </a:endParaRPr>
          </a:p>
        </p:txBody>
      </p:sp>
      <p:sp>
        <p:nvSpPr>
          <p:cNvPr id="68" name="Rectangle 67"/>
          <p:cNvSpPr/>
          <p:nvPr/>
        </p:nvSpPr>
        <p:spPr>
          <a:xfrm>
            <a:off x="142875" y="5419725"/>
            <a:ext cx="1776413" cy="3048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r>
              <a:rPr lang="en-US" sz="1800" dirty="0">
                <a:solidFill>
                  <a:srgbClr val="000000"/>
                </a:solidFill>
                <a:latin typeface="Calibri"/>
              </a:rPr>
              <a:t>Silicon wafer</a:t>
            </a:r>
          </a:p>
        </p:txBody>
      </p:sp>
      <p:sp>
        <p:nvSpPr>
          <p:cNvPr id="69" name="Oval 68"/>
          <p:cNvSpPr/>
          <p:nvPr/>
        </p:nvSpPr>
        <p:spPr>
          <a:xfrm>
            <a:off x="384175" y="5038725"/>
            <a:ext cx="228600" cy="228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alibri"/>
            </a:endParaRPr>
          </a:p>
        </p:txBody>
      </p:sp>
      <p:sp>
        <p:nvSpPr>
          <p:cNvPr id="70" name="TextBox 69"/>
          <p:cNvSpPr txBox="1"/>
          <p:nvPr/>
        </p:nvSpPr>
        <p:spPr>
          <a:xfrm>
            <a:off x="363538" y="5019675"/>
            <a:ext cx="274637" cy="254000"/>
          </a:xfrm>
          <a:prstGeom prst="rect">
            <a:avLst/>
          </a:prstGeom>
          <a:noFill/>
        </p:spPr>
        <p:txBody>
          <a:bodyPr wrap="none">
            <a:spAutoFit/>
          </a:bodyPr>
          <a:lstStyle/>
          <a:p>
            <a:pPr defTabSz="457200" eaLnBrk="1" fontAlgn="auto" hangingPunct="1">
              <a:spcBef>
                <a:spcPts val="0"/>
              </a:spcBef>
              <a:spcAft>
                <a:spcPts val="0"/>
              </a:spcAft>
              <a:defRPr/>
            </a:pPr>
            <a:r>
              <a:rPr lang="en-US" sz="1050" dirty="0">
                <a:solidFill>
                  <a:prstClr val="black"/>
                </a:solidFill>
                <a:latin typeface="Calibri"/>
              </a:rPr>
              <a:t>O</a:t>
            </a:r>
          </a:p>
        </p:txBody>
      </p:sp>
      <p:cxnSp>
        <p:nvCxnSpPr>
          <p:cNvPr id="71" name="Straight Connector 70"/>
          <p:cNvCxnSpPr/>
          <p:nvPr/>
        </p:nvCxnSpPr>
        <p:spPr>
          <a:xfrm rot="16200000" flipH="1">
            <a:off x="423863" y="5343525"/>
            <a:ext cx="1524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1433513" y="5022850"/>
            <a:ext cx="228600" cy="228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alibri"/>
            </a:endParaRPr>
          </a:p>
        </p:txBody>
      </p:sp>
      <p:sp>
        <p:nvSpPr>
          <p:cNvPr id="73" name="TextBox 72"/>
          <p:cNvSpPr txBox="1"/>
          <p:nvPr/>
        </p:nvSpPr>
        <p:spPr>
          <a:xfrm>
            <a:off x="1412875" y="5005388"/>
            <a:ext cx="274638" cy="254000"/>
          </a:xfrm>
          <a:prstGeom prst="rect">
            <a:avLst/>
          </a:prstGeom>
          <a:noFill/>
        </p:spPr>
        <p:txBody>
          <a:bodyPr wrap="none">
            <a:spAutoFit/>
          </a:bodyPr>
          <a:lstStyle/>
          <a:p>
            <a:pPr defTabSz="457200" eaLnBrk="1" fontAlgn="auto" hangingPunct="1">
              <a:spcBef>
                <a:spcPts val="0"/>
              </a:spcBef>
              <a:spcAft>
                <a:spcPts val="0"/>
              </a:spcAft>
              <a:defRPr/>
            </a:pPr>
            <a:r>
              <a:rPr lang="en-US" sz="1050" dirty="0">
                <a:solidFill>
                  <a:prstClr val="black"/>
                </a:solidFill>
                <a:latin typeface="Calibri"/>
              </a:rPr>
              <a:t>O</a:t>
            </a:r>
          </a:p>
        </p:txBody>
      </p:sp>
      <p:cxnSp>
        <p:nvCxnSpPr>
          <p:cNvPr id="74" name="Straight Connector 73"/>
          <p:cNvCxnSpPr/>
          <p:nvPr/>
        </p:nvCxnSpPr>
        <p:spPr>
          <a:xfrm rot="16200000" flipH="1">
            <a:off x="1473200" y="5327650"/>
            <a:ext cx="1524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1474788" y="4932363"/>
            <a:ext cx="1524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433388" y="4956175"/>
            <a:ext cx="1524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7" name="Oval 76"/>
          <p:cNvSpPr/>
          <p:nvPr/>
        </p:nvSpPr>
        <p:spPr>
          <a:xfrm>
            <a:off x="312738" y="4503738"/>
            <a:ext cx="381000" cy="381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r>
              <a:rPr lang="en-US" sz="800" dirty="0">
                <a:solidFill>
                  <a:prstClr val="white"/>
                </a:solidFill>
                <a:latin typeface="Calibri"/>
              </a:rPr>
              <a:t>Al</a:t>
            </a:r>
          </a:p>
        </p:txBody>
      </p:sp>
      <p:sp>
        <p:nvSpPr>
          <p:cNvPr id="78" name="Oval 77"/>
          <p:cNvSpPr/>
          <p:nvPr/>
        </p:nvSpPr>
        <p:spPr>
          <a:xfrm>
            <a:off x="84138" y="4275138"/>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alibri"/>
            </a:endParaRPr>
          </a:p>
        </p:txBody>
      </p:sp>
      <p:sp>
        <p:nvSpPr>
          <p:cNvPr id="79" name="Oval 78"/>
          <p:cNvSpPr/>
          <p:nvPr/>
        </p:nvSpPr>
        <p:spPr>
          <a:xfrm>
            <a:off x="693738" y="4275138"/>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alibri"/>
            </a:endParaRPr>
          </a:p>
        </p:txBody>
      </p:sp>
      <p:cxnSp>
        <p:nvCxnSpPr>
          <p:cNvPr id="80" name="Straight Connector 79"/>
          <p:cNvCxnSpPr>
            <a:stCxn id="79" idx="3"/>
          </p:cNvCxnSpPr>
          <p:nvPr/>
        </p:nvCxnSpPr>
        <p:spPr>
          <a:xfrm rot="5400000">
            <a:off x="638175" y="4470400"/>
            <a:ext cx="88900" cy="889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1" name="Straight Connector 80"/>
          <p:cNvCxnSpPr>
            <a:endCxn id="78" idx="5"/>
          </p:cNvCxnSpPr>
          <p:nvPr/>
        </p:nvCxnSpPr>
        <p:spPr>
          <a:xfrm rot="16200000" flipV="1">
            <a:off x="279400" y="4470400"/>
            <a:ext cx="88900" cy="8890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617538" y="4241800"/>
            <a:ext cx="395287" cy="261938"/>
          </a:xfrm>
          <a:prstGeom prst="rect">
            <a:avLst/>
          </a:prstGeom>
          <a:noFill/>
        </p:spPr>
        <p:txBody>
          <a:bodyPr wrap="none">
            <a:spAutoFit/>
          </a:bodyPr>
          <a:lstStyle/>
          <a:p>
            <a:pPr defTabSz="457200" eaLnBrk="1" fontAlgn="auto" hangingPunct="1">
              <a:spcBef>
                <a:spcPts val="0"/>
              </a:spcBef>
              <a:spcAft>
                <a:spcPts val="0"/>
              </a:spcAft>
              <a:defRPr/>
            </a:pPr>
            <a:r>
              <a:rPr lang="en-US" sz="1050" dirty="0">
                <a:solidFill>
                  <a:prstClr val="black"/>
                </a:solidFill>
                <a:latin typeface="Calibri"/>
              </a:rPr>
              <a:t>CH</a:t>
            </a:r>
            <a:r>
              <a:rPr lang="en-US" sz="1050" baseline="-25000" dirty="0">
                <a:solidFill>
                  <a:prstClr val="black"/>
                </a:solidFill>
                <a:latin typeface="Calibri"/>
              </a:rPr>
              <a:t>3</a:t>
            </a:r>
            <a:endParaRPr lang="en-US" sz="1050" dirty="0">
              <a:solidFill>
                <a:prstClr val="black"/>
              </a:solidFill>
              <a:latin typeface="Calibri"/>
            </a:endParaRPr>
          </a:p>
        </p:txBody>
      </p:sp>
      <p:sp>
        <p:nvSpPr>
          <p:cNvPr id="83" name="TextBox 82"/>
          <p:cNvSpPr txBox="1"/>
          <p:nvPr/>
        </p:nvSpPr>
        <p:spPr>
          <a:xfrm>
            <a:off x="7938" y="4241800"/>
            <a:ext cx="395287" cy="261938"/>
          </a:xfrm>
          <a:prstGeom prst="rect">
            <a:avLst/>
          </a:prstGeom>
          <a:noFill/>
        </p:spPr>
        <p:txBody>
          <a:bodyPr wrap="none">
            <a:spAutoFit/>
          </a:bodyPr>
          <a:lstStyle/>
          <a:p>
            <a:pPr defTabSz="457200" eaLnBrk="1" fontAlgn="auto" hangingPunct="1">
              <a:spcBef>
                <a:spcPts val="0"/>
              </a:spcBef>
              <a:spcAft>
                <a:spcPts val="0"/>
              </a:spcAft>
              <a:defRPr/>
            </a:pPr>
            <a:r>
              <a:rPr lang="en-US" sz="1050" dirty="0">
                <a:solidFill>
                  <a:prstClr val="black"/>
                </a:solidFill>
                <a:latin typeface="Calibri"/>
              </a:rPr>
              <a:t>CH</a:t>
            </a:r>
            <a:r>
              <a:rPr lang="en-US" sz="1050" baseline="-25000" dirty="0">
                <a:solidFill>
                  <a:prstClr val="black"/>
                </a:solidFill>
                <a:latin typeface="Calibri"/>
              </a:rPr>
              <a:t>3</a:t>
            </a:r>
            <a:endParaRPr lang="en-US" sz="1050" dirty="0">
              <a:solidFill>
                <a:prstClr val="black"/>
              </a:solidFill>
              <a:latin typeface="Calibri"/>
            </a:endParaRPr>
          </a:p>
        </p:txBody>
      </p:sp>
      <p:cxnSp>
        <p:nvCxnSpPr>
          <p:cNvPr id="92" name="Straight Connector 91"/>
          <p:cNvCxnSpPr/>
          <p:nvPr/>
        </p:nvCxnSpPr>
        <p:spPr>
          <a:xfrm rot="16200000" flipH="1">
            <a:off x="1477963" y="4921250"/>
            <a:ext cx="1524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3" name="Oval 92"/>
          <p:cNvSpPr/>
          <p:nvPr/>
        </p:nvSpPr>
        <p:spPr>
          <a:xfrm>
            <a:off x="1357313" y="4498975"/>
            <a:ext cx="381000" cy="381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r>
              <a:rPr lang="en-US" sz="800" dirty="0">
                <a:solidFill>
                  <a:prstClr val="white"/>
                </a:solidFill>
                <a:latin typeface="Calibri"/>
              </a:rPr>
              <a:t>Al</a:t>
            </a:r>
          </a:p>
        </p:txBody>
      </p:sp>
      <p:sp>
        <p:nvSpPr>
          <p:cNvPr id="94" name="Oval 93"/>
          <p:cNvSpPr/>
          <p:nvPr/>
        </p:nvSpPr>
        <p:spPr>
          <a:xfrm>
            <a:off x="1128713" y="4270375"/>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alibri"/>
            </a:endParaRPr>
          </a:p>
        </p:txBody>
      </p:sp>
      <p:sp>
        <p:nvSpPr>
          <p:cNvPr id="95" name="Oval 94"/>
          <p:cNvSpPr/>
          <p:nvPr/>
        </p:nvSpPr>
        <p:spPr>
          <a:xfrm>
            <a:off x="1738313" y="4270375"/>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alibri"/>
            </a:endParaRPr>
          </a:p>
        </p:txBody>
      </p:sp>
      <p:cxnSp>
        <p:nvCxnSpPr>
          <p:cNvPr id="96" name="Straight Connector 95"/>
          <p:cNvCxnSpPr>
            <a:stCxn id="95" idx="3"/>
          </p:cNvCxnSpPr>
          <p:nvPr/>
        </p:nvCxnSpPr>
        <p:spPr>
          <a:xfrm rot="5400000">
            <a:off x="1681163" y="4464050"/>
            <a:ext cx="90488" cy="9048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7" name="Straight Connector 96"/>
          <p:cNvCxnSpPr>
            <a:endCxn id="94" idx="5"/>
          </p:cNvCxnSpPr>
          <p:nvPr/>
        </p:nvCxnSpPr>
        <p:spPr>
          <a:xfrm rot="16200000" flipV="1">
            <a:off x="1322388" y="4464050"/>
            <a:ext cx="90488" cy="9048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1662113" y="4237038"/>
            <a:ext cx="395287" cy="261937"/>
          </a:xfrm>
          <a:prstGeom prst="rect">
            <a:avLst/>
          </a:prstGeom>
          <a:noFill/>
        </p:spPr>
        <p:txBody>
          <a:bodyPr wrap="none">
            <a:spAutoFit/>
          </a:bodyPr>
          <a:lstStyle/>
          <a:p>
            <a:pPr defTabSz="457200" eaLnBrk="1" fontAlgn="auto" hangingPunct="1">
              <a:spcBef>
                <a:spcPts val="0"/>
              </a:spcBef>
              <a:spcAft>
                <a:spcPts val="0"/>
              </a:spcAft>
              <a:defRPr/>
            </a:pPr>
            <a:r>
              <a:rPr lang="en-US" sz="1050" dirty="0">
                <a:solidFill>
                  <a:prstClr val="black"/>
                </a:solidFill>
                <a:latin typeface="Calibri"/>
              </a:rPr>
              <a:t>CH</a:t>
            </a:r>
            <a:r>
              <a:rPr lang="en-US" sz="1050" baseline="-25000" dirty="0">
                <a:solidFill>
                  <a:prstClr val="black"/>
                </a:solidFill>
                <a:latin typeface="Calibri"/>
              </a:rPr>
              <a:t>3</a:t>
            </a:r>
            <a:endParaRPr lang="en-US" sz="1050" dirty="0">
              <a:solidFill>
                <a:prstClr val="black"/>
              </a:solidFill>
              <a:latin typeface="Calibri"/>
            </a:endParaRPr>
          </a:p>
        </p:txBody>
      </p:sp>
      <p:sp>
        <p:nvSpPr>
          <p:cNvPr id="99" name="TextBox 98"/>
          <p:cNvSpPr txBox="1"/>
          <p:nvPr/>
        </p:nvSpPr>
        <p:spPr>
          <a:xfrm>
            <a:off x="1044575" y="4237038"/>
            <a:ext cx="395288" cy="261937"/>
          </a:xfrm>
          <a:prstGeom prst="rect">
            <a:avLst/>
          </a:prstGeom>
          <a:noFill/>
        </p:spPr>
        <p:txBody>
          <a:bodyPr wrap="none">
            <a:spAutoFit/>
          </a:bodyPr>
          <a:lstStyle/>
          <a:p>
            <a:pPr defTabSz="457200" eaLnBrk="1" fontAlgn="auto" hangingPunct="1">
              <a:spcBef>
                <a:spcPts val="0"/>
              </a:spcBef>
              <a:spcAft>
                <a:spcPts val="0"/>
              </a:spcAft>
              <a:defRPr/>
            </a:pPr>
            <a:r>
              <a:rPr lang="en-US" sz="1050" dirty="0">
                <a:solidFill>
                  <a:prstClr val="black"/>
                </a:solidFill>
                <a:latin typeface="Calibri"/>
              </a:rPr>
              <a:t>CH</a:t>
            </a:r>
            <a:r>
              <a:rPr lang="en-US" sz="1050" baseline="-25000" dirty="0">
                <a:solidFill>
                  <a:prstClr val="black"/>
                </a:solidFill>
                <a:latin typeface="Calibri"/>
              </a:rPr>
              <a:t>3</a:t>
            </a:r>
            <a:endParaRPr lang="en-US" sz="1050" dirty="0">
              <a:solidFill>
                <a:prstClr val="black"/>
              </a:solidFill>
              <a:latin typeface="Calibri"/>
            </a:endParaRPr>
          </a:p>
        </p:txBody>
      </p:sp>
      <p:sp>
        <p:nvSpPr>
          <p:cNvPr id="100" name="Oval 99"/>
          <p:cNvSpPr/>
          <p:nvPr/>
        </p:nvSpPr>
        <p:spPr>
          <a:xfrm>
            <a:off x="823913" y="381000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alibri"/>
            </a:endParaRPr>
          </a:p>
        </p:txBody>
      </p:sp>
      <p:sp>
        <p:nvSpPr>
          <p:cNvPr id="101" name="TextBox 100"/>
          <p:cNvSpPr txBox="1"/>
          <p:nvPr/>
        </p:nvSpPr>
        <p:spPr>
          <a:xfrm>
            <a:off x="741363" y="3784600"/>
            <a:ext cx="395287" cy="261938"/>
          </a:xfrm>
          <a:prstGeom prst="rect">
            <a:avLst/>
          </a:prstGeom>
          <a:noFill/>
        </p:spPr>
        <p:txBody>
          <a:bodyPr wrap="none">
            <a:spAutoFit/>
          </a:bodyPr>
          <a:lstStyle/>
          <a:p>
            <a:pPr defTabSz="457200" eaLnBrk="1" fontAlgn="auto" hangingPunct="1">
              <a:spcBef>
                <a:spcPts val="0"/>
              </a:spcBef>
              <a:spcAft>
                <a:spcPts val="0"/>
              </a:spcAft>
              <a:defRPr/>
            </a:pPr>
            <a:r>
              <a:rPr lang="en-US" sz="1050" dirty="0">
                <a:solidFill>
                  <a:prstClr val="black"/>
                </a:solidFill>
                <a:latin typeface="Calibri"/>
              </a:rPr>
              <a:t>CH</a:t>
            </a:r>
            <a:r>
              <a:rPr lang="en-US" sz="1050" baseline="-25000" dirty="0">
                <a:solidFill>
                  <a:prstClr val="black"/>
                </a:solidFill>
                <a:latin typeface="Calibri"/>
              </a:rPr>
              <a:t>4</a:t>
            </a:r>
            <a:endParaRPr lang="en-US" sz="1050" dirty="0">
              <a:solidFill>
                <a:prstClr val="black"/>
              </a:solidFill>
              <a:latin typeface="Calibri"/>
            </a:endParaRPr>
          </a:p>
        </p:txBody>
      </p:sp>
      <p:sp>
        <p:nvSpPr>
          <p:cNvPr id="102" name="Oval 101"/>
          <p:cNvSpPr/>
          <p:nvPr/>
        </p:nvSpPr>
        <p:spPr>
          <a:xfrm>
            <a:off x="1403350" y="399256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alibri"/>
            </a:endParaRPr>
          </a:p>
        </p:txBody>
      </p:sp>
      <p:sp>
        <p:nvSpPr>
          <p:cNvPr id="103" name="TextBox 102"/>
          <p:cNvSpPr txBox="1"/>
          <p:nvPr/>
        </p:nvSpPr>
        <p:spPr>
          <a:xfrm>
            <a:off x="1320800" y="3967163"/>
            <a:ext cx="395288" cy="261937"/>
          </a:xfrm>
          <a:prstGeom prst="rect">
            <a:avLst/>
          </a:prstGeom>
          <a:noFill/>
        </p:spPr>
        <p:txBody>
          <a:bodyPr wrap="none">
            <a:spAutoFit/>
          </a:bodyPr>
          <a:lstStyle/>
          <a:p>
            <a:pPr defTabSz="457200" eaLnBrk="1" fontAlgn="auto" hangingPunct="1">
              <a:spcBef>
                <a:spcPts val="0"/>
              </a:spcBef>
              <a:spcAft>
                <a:spcPts val="0"/>
              </a:spcAft>
              <a:defRPr/>
            </a:pPr>
            <a:r>
              <a:rPr lang="en-US" sz="1050" dirty="0">
                <a:solidFill>
                  <a:prstClr val="black"/>
                </a:solidFill>
                <a:latin typeface="Calibri"/>
              </a:rPr>
              <a:t>CH</a:t>
            </a:r>
            <a:r>
              <a:rPr lang="en-US" sz="1050" baseline="-25000" dirty="0">
                <a:solidFill>
                  <a:prstClr val="black"/>
                </a:solidFill>
                <a:latin typeface="Calibri"/>
              </a:rPr>
              <a:t>4</a:t>
            </a:r>
            <a:endParaRPr lang="en-US" sz="1050" dirty="0">
              <a:solidFill>
                <a:prstClr val="black"/>
              </a:solidFill>
              <a:latin typeface="Calibri"/>
            </a:endParaRPr>
          </a:p>
        </p:txBody>
      </p:sp>
      <p:sp>
        <p:nvSpPr>
          <p:cNvPr id="104" name="Rectangle 103"/>
          <p:cNvSpPr/>
          <p:nvPr/>
        </p:nvSpPr>
        <p:spPr>
          <a:xfrm>
            <a:off x="2476500" y="5421313"/>
            <a:ext cx="1776413" cy="3048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r>
              <a:rPr lang="en-US" sz="1800" dirty="0">
                <a:solidFill>
                  <a:srgbClr val="000000"/>
                </a:solidFill>
                <a:latin typeface="Calibri"/>
              </a:rPr>
              <a:t>Silicon</a:t>
            </a:r>
            <a:r>
              <a:rPr lang="en-US" sz="1800" dirty="0">
                <a:solidFill>
                  <a:prstClr val="white"/>
                </a:solidFill>
                <a:latin typeface="Calibri"/>
              </a:rPr>
              <a:t> </a:t>
            </a:r>
            <a:r>
              <a:rPr lang="en-US" sz="1800" dirty="0">
                <a:solidFill>
                  <a:srgbClr val="000000"/>
                </a:solidFill>
                <a:latin typeface="Calibri"/>
              </a:rPr>
              <a:t>wafer</a:t>
            </a:r>
          </a:p>
        </p:txBody>
      </p:sp>
      <p:sp>
        <p:nvSpPr>
          <p:cNvPr id="105" name="Oval 104"/>
          <p:cNvSpPr/>
          <p:nvPr/>
        </p:nvSpPr>
        <p:spPr>
          <a:xfrm>
            <a:off x="2717800" y="5040313"/>
            <a:ext cx="228600" cy="228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alibri"/>
            </a:endParaRPr>
          </a:p>
        </p:txBody>
      </p:sp>
      <p:sp>
        <p:nvSpPr>
          <p:cNvPr id="106" name="TextBox 105"/>
          <p:cNvSpPr txBox="1"/>
          <p:nvPr/>
        </p:nvSpPr>
        <p:spPr>
          <a:xfrm>
            <a:off x="2697163" y="5022850"/>
            <a:ext cx="273050" cy="254000"/>
          </a:xfrm>
          <a:prstGeom prst="rect">
            <a:avLst/>
          </a:prstGeom>
          <a:noFill/>
        </p:spPr>
        <p:txBody>
          <a:bodyPr wrap="none">
            <a:spAutoFit/>
          </a:bodyPr>
          <a:lstStyle/>
          <a:p>
            <a:pPr defTabSz="457200" eaLnBrk="1" fontAlgn="auto" hangingPunct="1">
              <a:spcBef>
                <a:spcPts val="0"/>
              </a:spcBef>
              <a:spcAft>
                <a:spcPts val="0"/>
              </a:spcAft>
              <a:defRPr/>
            </a:pPr>
            <a:r>
              <a:rPr lang="en-US" sz="1050" dirty="0">
                <a:solidFill>
                  <a:prstClr val="black"/>
                </a:solidFill>
                <a:latin typeface="Calibri"/>
              </a:rPr>
              <a:t>O</a:t>
            </a:r>
          </a:p>
        </p:txBody>
      </p:sp>
      <p:cxnSp>
        <p:nvCxnSpPr>
          <p:cNvPr id="107" name="Straight Connector 106"/>
          <p:cNvCxnSpPr/>
          <p:nvPr/>
        </p:nvCxnSpPr>
        <p:spPr>
          <a:xfrm rot="16200000" flipH="1">
            <a:off x="2757488" y="5345113"/>
            <a:ext cx="1524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8" name="Oval 107"/>
          <p:cNvSpPr/>
          <p:nvPr/>
        </p:nvSpPr>
        <p:spPr>
          <a:xfrm>
            <a:off x="3767138" y="5026025"/>
            <a:ext cx="228600" cy="228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alibri"/>
            </a:endParaRPr>
          </a:p>
        </p:txBody>
      </p:sp>
      <p:sp>
        <p:nvSpPr>
          <p:cNvPr id="109" name="TextBox 108"/>
          <p:cNvSpPr txBox="1"/>
          <p:nvPr/>
        </p:nvSpPr>
        <p:spPr>
          <a:xfrm>
            <a:off x="3746500" y="5006975"/>
            <a:ext cx="273050" cy="254000"/>
          </a:xfrm>
          <a:prstGeom prst="rect">
            <a:avLst/>
          </a:prstGeom>
          <a:noFill/>
        </p:spPr>
        <p:txBody>
          <a:bodyPr wrap="none">
            <a:spAutoFit/>
          </a:bodyPr>
          <a:lstStyle/>
          <a:p>
            <a:pPr defTabSz="457200" eaLnBrk="1" fontAlgn="auto" hangingPunct="1">
              <a:spcBef>
                <a:spcPts val="0"/>
              </a:spcBef>
              <a:spcAft>
                <a:spcPts val="0"/>
              </a:spcAft>
              <a:defRPr/>
            </a:pPr>
            <a:r>
              <a:rPr lang="en-US" sz="1050" dirty="0">
                <a:solidFill>
                  <a:prstClr val="black"/>
                </a:solidFill>
                <a:latin typeface="Calibri"/>
              </a:rPr>
              <a:t>O</a:t>
            </a:r>
          </a:p>
        </p:txBody>
      </p:sp>
      <p:cxnSp>
        <p:nvCxnSpPr>
          <p:cNvPr id="110" name="Straight Connector 109"/>
          <p:cNvCxnSpPr/>
          <p:nvPr/>
        </p:nvCxnSpPr>
        <p:spPr>
          <a:xfrm rot="16200000" flipH="1">
            <a:off x="3806825" y="5330825"/>
            <a:ext cx="1524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16200000" flipH="1">
            <a:off x="3808413" y="4935538"/>
            <a:ext cx="1524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16200000" flipH="1">
            <a:off x="2767013" y="4957763"/>
            <a:ext cx="1524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13" name="Oval 112"/>
          <p:cNvSpPr/>
          <p:nvPr/>
        </p:nvSpPr>
        <p:spPr>
          <a:xfrm>
            <a:off x="2646363" y="4505325"/>
            <a:ext cx="381000" cy="381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r>
              <a:rPr lang="en-US" sz="800" dirty="0">
                <a:solidFill>
                  <a:prstClr val="white"/>
                </a:solidFill>
                <a:latin typeface="Calibri"/>
              </a:rPr>
              <a:t>Al</a:t>
            </a:r>
          </a:p>
        </p:txBody>
      </p:sp>
      <p:sp>
        <p:nvSpPr>
          <p:cNvPr id="114" name="Oval 113"/>
          <p:cNvSpPr/>
          <p:nvPr/>
        </p:nvSpPr>
        <p:spPr>
          <a:xfrm>
            <a:off x="2417763" y="4276725"/>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alibri"/>
            </a:endParaRPr>
          </a:p>
        </p:txBody>
      </p:sp>
      <p:sp>
        <p:nvSpPr>
          <p:cNvPr id="115" name="Oval 114"/>
          <p:cNvSpPr/>
          <p:nvPr/>
        </p:nvSpPr>
        <p:spPr>
          <a:xfrm>
            <a:off x="3027363" y="4276725"/>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alibri"/>
            </a:endParaRPr>
          </a:p>
        </p:txBody>
      </p:sp>
      <p:cxnSp>
        <p:nvCxnSpPr>
          <p:cNvPr id="116" name="Straight Connector 115"/>
          <p:cNvCxnSpPr>
            <a:stCxn id="115" idx="3"/>
          </p:cNvCxnSpPr>
          <p:nvPr/>
        </p:nvCxnSpPr>
        <p:spPr>
          <a:xfrm rot="5400000">
            <a:off x="2971007" y="4471194"/>
            <a:ext cx="88900" cy="9048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7" name="Straight Connector 116"/>
          <p:cNvCxnSpPr>
            <a:endCxn id="114" idx="5"/>
          </p:cNvCxnSpPr>
          <p:nvPr/>
        </p:nvCxnSpPr>
        <p:spPr>
          <a:xfrm rot="16200000" flipV="1">
            <a:off x="2613025" y="4471988"/>
            <a:ext cx="88900" cy="8890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2951163" y="4244975"/>
            <a:ext cx="395287" cy="260350"/>
          </a:xfrm>
          <a:prstGeom prst="rect">
            <a:avLst/>
          </a:prstGeom>
          <a:noFill/>
        </p:spPr>
        <p:txBody>
          <a:bodyPr wrap="none">
            <a:spAutoFit/>
          </a:bodyPr>
          <a:lstStyle/>
          <a:p>
            <a:pPr defTabSz="457200" eaLnBrk="1" fontAlgn="auto" hangingPunct="1">
              <a:spcBef>
                <a:spcPts val="0"/>
              </a:spcBef>
              <a:spcAft>
                <a:spcPts val="0"/>
              </a:spcAft>
              <a:defRPr/>
            </a:pPr>
            <a:r>
              <a:rPr lang="en-US" sz="1050" dirty="0">
                <a:solidFill>
                  <a:prstClr val="black"/>
                </a:solidFill>
                <a:latin typeface="Calibri"/>
              </a:rPr>
              <a:t>CH</a:t>
            </a:r>
            <a:r>
              <a:rPr lang="en-US" sz="1050" baseline="-25000" dirty="0">
                <a:solidFill>
                  <a:prstClr val="black"/>
                </a:solidFill>
                <a:latin typeface="Calibri"/>
              </a:rPr>
              <a:t>3</a:t>
            </a:r>
            <a:endParaRPr lang="en-US" sz="1050" dirty="0">
              <a:solidFill>
                <a:prstClr val="black"/>
              </a:solidFill>
              <a:latin typeface="Calibri"/>
            </a:endParaRPr>
          </a:p>
        </p:txBody>
      </p:sp>
      <p:sp>
        <p:nvSpPr>
          <p:cNvPr id="119" name="TextBox 118"/>
          <p:cNvSpPr txBox="1"/>
          <p:nvPr/>
        </p:nvSpPr>
        <p:spPr>
          <a:xfrm>
            <a:off x="2341563" y="4244975"/>
            <a:ext cx="395287" cy="260350"/>
          </a:xfrm>
          <a:prstGeom prst="rect">
            <a:avLst/>
          </a:prstGeom>
          <a:noFill/>
        </p:spPr>
        <p:txBody>
          <a:bodyPr wrap="none">
            <a:spAutoFit/>
          </a:bodyPr>
          <a:lstStyle/>
          <a:p>
            <a:pPr defTabSz="457200" eaLnBrk="1" fontAlgn="auto" hangingPunct="1">
              <a:spcBef>
                <a:spcPts val="0"/>
              </a:spcBef>
              <a:spcAft>
                <a:spcPts val="0"/>
              </a:spcAft>
              <a:defRPr/>
            </a:pPr>
            <a:r>
              <a:rPr lang="en-US" sz="1050" dirty="0">
                <a:solidFill>
                  <a:prstClr val="black"/>
                </a:solidFill>
                <a:latin typeface="Calibri"/>
              </a:rPr>
              <a:t>CH</a:t>
            </a:r>
            <a:r>
              <a:rPr lang="en-US" sz="1050" baseline="-25000" dirty="0">
                <a:solidFill>
                  <a:prstClr val="black"/>
                </a:solidFill>
                <a:latin typeface="Calibri"/>
              </a:rPr>
              <a:t>3</a:t>
            </a:r>
            <a:endParaRPr lang="en-US" sz="1050" dirty="0">
              <a:solidFill>
                <a:prstClr val="black"/>
              </a:solidFill>
              <a:latin typeface="Calibri"/>
            </a:endParaRPr>
          </a:p>
        </p:txBody>
      </p:sp>
      <p:cxnSp>
        <p:nvCxnSpPr>
          <p:cNvPr id="120" name="Straight Connector 119"/>
          <p:cNvCxnSpPr/>
          <p:nvPr/>
        </p:nvCxnSpPr>
        <p:spPr>
          <a:xfrm rot="16200000" flipH="1">
            <a:off x="3811588" y="4922838"/>
            <a:ext cx="1524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21" name="Oval 120"/>
          <p:cNvSpPr/>
          <p:nvPr/>
        </p:nvSpPr>
        <p:spPr>
          <a:xfrm>
            <a:off x="3689350" y="4500563"/>
            <a:ext cx="381000" cy="381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r>
              <a:rPr lang="en-US" sz="800" dirty="0">
                <a:solidFill>
                  <a:prstClr val="white"/>
                </a:solidFill>
                <a:latin typeface="Calibri"/>
              </a:rPr>
              <a:t>Al</a:t>
            </a:r>
          </a:p>
        </p:txBody>
      </p:sp>
      <p:sp>
        <p:nvSpPr>
          <p:cNvPr id="122" name="Oval 121"/>
          <p:cNvSpPr/>
          <p:nvPr/>
        </p:nvSpPr>
        <p:spPr>
          <a:xfrm>
            <a:off x="3460750" y="4271963"/>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alibri"/>
            </a:endParaRPr>
          </a:p>
        </p:txBody>
      </p:sp>
      <p:sp>
        <p:nvSpPr>
          <p:cNvPr id="123" name="Oval 122"/>
          <p:cNvSpPr/>
          <p:nvPr/>
        </p:nvSpPr>
        <p:spPr>
          <a:xfrm>
            <a:off x="4070350" y="4271963"/>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alibri"/>
            </a:endParaRPr>
          </a:p>
        </p:txBody>
      </p:sp>
      <p:cxnSp>
        <p:nvCxnSpPr>
          <p:cNvPr id="124" name="Straight Connector 123"/>
          <p:cNvCxnSpPr>
            <a:stCxn id="123" idx="3"/>
          </p:cNvCxnSpPr>
          <p:nvPr/>
        </p:nvCxnSpPr>
        <p:spPr>
          <a:xfrm rot="5400000">
            <a:off x="4015582" y="4466431"/>
            <a:ext cx="88900" cy="9048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25" name="Straight Connector 124"/>
          <p:cNvCxnSpPr>
            <a:endCxn id="122" idx="5"/>
          </p:cNvCxnSpPr>
          <p:nvPr/>
        </p:nvCxnSpPr>
        <p:spPr>
          <a:xfrm rot="16200000" flipV="1">
            <a:off x="3656807" y="4466431"/>
            <a:ext cx="88900" cy="9048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3994150" y="4238625"/>
            <a:ext cx="396875" cy="261938"/>
          </a:xfrm>
          <a:prstGeom prst="rect">
            <a:avLst/>
          </a:prstGeom>
          <a:noFill/>
        </p:spPr>
        <p:txBody>
          <a:bodyPr wrap="none">
            <a:spAutoFit/>
          </a:bodyPr>
          <a:lstStyle/>
          <a:p>
            <a:pPr defTabSz="457200" eaLnBrk="1" fontAlgn="auto" hangingPunct="1">
              <a:spcBef>
                <a:spcPts val="0"/>
              </a:spcBef>
              <a:spcAft>
                <a:spcPts val="0"/>
              </a:spcAft>
              <a:defRPr/>
            </a:pPr>
            <a:r>
              <a:rPr lang="en-US" sz="1050" dirty="0">
                <a:solidFill>
                  <a:prstClr val="black"/>
                </a:solidFill>
                <a:latin typeface="Calibri"/>
              </a:rPr>
              <a:t>CH</a:t>
            </a:r>
            <a:r>
              <a:rPr lang="en-US" sz="1050" baseline="-25000" dirty="0">
                <a:solidFill>
                  <a:prstClr val="black"/>
                </a:solidFill>
                <a:latin typeface="Calibri"/>
              </a:rPr>
              <a:t>3</a:t>
            </a:r>
            <a:endParaRPr lang="en-US" sz="1050" dirty="0">
              <a:solidFill>
                <a:prstClr val="black"/>
              </a:solidFill>
              <a:latin typeface="Calibri"/>
            </a:endParaRPr>
          </a:p>
        </p:txBody>
      </p:sp>
      <p:sp>
        <p:nvSpPr>
          <p:cNvPr id="127" name="TextBox 126"/>
          <p:cNvSpPr txBox="1"/>
          <p:nvPr/>
        </p:nvSpPr>
        <p:spPr>
          <a:xfrm>
            <a:off x="3378200" y="4238625"/>
            <a:ext cx="395288" cy="261938"/>
          </a:xfrm>
          <a:prstGeom prst="rect">
            <a:avLst/>
          </a:prstGeom>
          <a:noFill/>
        </p:spPr>
        <p:txBody>
          <a:bodyPr wrap="none">
            <a:spAutoFit/>
          </a:bodyPr>
          <a:lstStyle/>
          <a:p>
            <a:pPr defTabSz="457200" eaLnBrk="1" fontAlgn="auto" hangingPunct="1">
              <a:spcBef>
                <a:spcPts val="0"/>
              </a:spcBef>
              <a:spcAft>
                <a:spcPts val="0"/>
              </a:spcAft>
              <a:defRPr/>
            </a:pPr>
            <a:r>
              <a:rPr lang="en-US" sz="1050" dirty="0">
                <a:solidFill>
                  <a:prstClr val="black"/>
                </a:solidFill>
                <a:latin typeface="Calibri"/>
              </a:rPr>
              <a:t>CH</a:t>
            </a:r>
            <a:r>
              <a:rPr lang="en-US" sz="1050" baseline="-25000" dirty="0">
                <a:solidFill>
                  <a:prstClr val="black"/>
                </a:solidFill>
                <a:latin typeface="Calibri"/>
              </a:rPr>
              <a:t>3</a:t>
            </a:r>
            <a:endParaRPr lang="en-US" sz="1050" dirty="0">
              <a:solidFill>
                <a:prstClr val="black"/>
              </a:solidFill>
              <a:latin typeface="Calibri"/>
            </a:endParaRPr>
          </a:p>
        </p:txBody>
      </p:sp>
      <p:sp>
        <p:nvSpPr>
          <p:cNvPr id="128" name="Rectangle 127"/>
          <p:cNvSpPr/>
          <p:nvPr/>
        </p:nvSpPr>
        <p:spPr>
          <a:xfrm>
            <a:off x="4889500" y="5429250"/>
            <a:ext cx="1776413" cy="3048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r>
              <a:rPr lang="en-US" sz="1800" dirty="0">
                <a:solidFill>
                  <a:srgbClr val="000000"/>
                </a:solidFill>
                <a:latin typeface="Calibri"/>
              </a:rPr>
              <a:t>Silicon wafer</a:t>
            </a:r>
          </a:p>
        </p:txBody>
      </p:sp>
      <p:sp>
        <p:nvSpPr>
          <p:cNvPr id="129" name="Oval 128"/>
          <p:cNvSpPr/>
          <p:nvPr/>
        </p:nvSpPr>
        <p:spPr>
          <a:xfrm>
            <a:off x="5132388" y="5048250"/>
            <a:ext cx="228600" cy="228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alibri"/>
            </a:endParaRPr>
          </a:p>
        </p:txBody>
      </p:sp>
      <p:sp>
        <p:nvSpPr>
          <p:cNvPr id="130" name="TextBox 129"/>
          <p:cNvSpPr txBox="1"/>
          <p:nvPr/>
        </p:nvSpPr>
        <p:spPr>
          <a:xfrm>
            <a:off x="5110163" y="5030788"/>
            <a:ext cx="274637" cy="254000"/>
          </a:xfrm>
          <a:prstGeom prst="rect">
            <a:avLst/>
          </a:prstGeom>
          <a:noFill/>
        </p:spPr>
        <p:txBody>
          <a:bodyPr wrap="none">
            <a:spAutoFit/>
          </a:bodyPr>
          <a:lstStyle/>
          <a:p>
            <a:pPr defTabSz="457200" eaLnBrk="1" fontAlgn="auto" hangingPunct="1">
              <a:spcBef>
                <a:spcPts val="0"/>
              </a:spcBef>
              <a:spcAft>
                <a:spcPts val="0"/>
              </a:spcAft>
              <a:defRPr/>
            </a:pPr>
            <a:r>
              <a:rPr lang="en-US" sz="1050" dirty="0">
                <a:solidFill>
                  <a:prstClr val="black"/>
                </a:solidFill>
                <a:latin typeface="Calibri"/>
              </a:rPr>
              <a:t>O</a:t>
            </a:r>
          </a:p>
        </p:txBody>
      </p:sp>
      <p:cxnSp>
        <p:nvCxnSpPr>
          <p:cNvPr id="131" name="Straight Connector 130"/>
          <p:cNvCxnSpPr/>
          <p:nvPr/>
        </p:nvCxnSpPr>
        <p:spPr>
          <a:xfrm rot="16200000" flipH="1">
            <a:off x="5170488" y="5353050"/>
            <a:ext cx="1524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2" name="Oval 131"/>
          <p:cNvSpPr/>
          <p:nvPr/>
        </p:nvSpPr>
        <p:spPr>
          <a:xfrm>
            <a:off x="6181725" y="5032375"/>
            <a:ext cx="228600" cy="228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alibri"/>
            </a:endParaRPr>
          </a:p>
        </p:txBody>
      </p:sp>
      <p:sp>
        <p:nvSpPr>
          <p:cNvPr id="133" name="TextBox 132"/>
          <p:cNvSpPr txBox="1"/>
          <p:nvPr/>
        </p:nvSpPr>
        <p:spPr>
          <a:xfrm>
            <a:off x="6159500" y="5014913"/>
            <a:ext cx="274638" cy="254000"/>
          </a:xfrm>
          <a:prstGeom prst="rect">
            <a:avLst/>
          </a:prstGeom>
          <a:noFill/>
        </p:spPr>
        <p:txBody>
          <a:bodyPr wrap="none">
            <a:spAutoFit/>
          </a:bodyPr>
          <a:lstStyle/>
          <a:p>
            <a:pPr defTabSz="457200" eaLnBrk="1" fontAlgn="auto" hangingPunct="1">
              <a:spcBef>
                <a:spcPts val="0"/>
              </a:spcBef>
              <a:spcAft>
                <a:spcPts val="0"/>
              </a:spcAft>
              <a:defRPr/>
            </a:pPr>
            <a:r>
              <a:rPr lang="en-US" sz="1050" dirty="0">
                <a:solidFill>
                  <a:prstClr val="black"/>
                </a:solidFill>
                <a:latin typeface="Calibri"/>
              </a:rPr>
              <a:t>O</a:t>
            </a:r>
          </a:p>
        </p:txBody>
      </p:sp>
      <p:cxnSp>
        <p:nvCxnSpPr>
          <p:cNvPr id="134" name="Straight Connector 133"/>
          <p:cNvCxnSpPr/>
          <p:nvPr/>
        </p:nvCxnSpPr>
        <p:spPr>
          <a:xfrm rot="16200000" flipH="1">
            <a:off x="6219825" y="5337175"/>
            <a:ext cx="1524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rot="16200000" flipH="1">
            <a:off x="6221413" y="4943475"/>
            <a:ext cx="1524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rot="16200000" flipH="1">
            <a:off x="5180013" y="4965700"/>
            <a:ext cx="1524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7" name="Oval 136"/>
          <p:cNvSpPr/>
          <p:nvPr/>
        </p:nvSpPr>
        <p:spPr>
          <a:xfrm>
            <a:off x="5059363" y="4513263"/>
            <a:ext cx="381000" cy="381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r>
              <a:rPr lang="en-US" sz="800" dirty="0">
                <a:solidFill>
                  <a:prstClr val="white"/>
                </a:solidFill>
                <a:latin typeface="Calibri"/>
              </a:rPr>
              <a:t>Al</a:t>
            </a:r>
          </a:p>
        </p:txBody>
      </p:sp>
      <p:cxnSp>
        <p:nvCxnSpPr>
          <p:cNvPr id="140" name="Straight Connector 139"/>
          <p:cNvCxnSpPr/>
          <p:nvPr/>
        </p:nvCxnSpPr>
        <p:spPr>
          <a:xfrm rot="10800000" flipV="1">
            <a:off x="5384800" y="4324350"/>
            <a:ext cx="327025" cy="24447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16200000" flipV="1">
            <a:off x="5026025" y="4479925"/>
            <a:ext cx="88900" cy="889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rot="16200000" flipH="1">
            <a:off x="6224588" y="4930775"/>
            <a:ext cx="1524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5" name="Oval 144"/>
          <p:cNvSpPr/>
          <p:nvPr/>
        </p:nvSpPr>
        <p:spPr>
          <a:xfrm>
            <a:off x="6103938" y="4508500"/>
            <a:ext cx="381000" cy="381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r>
              <a:rPr lang="en-US" sz="800" dirty="0">
                <a:solidFill>
                  <a:prstClr val="white"/>
                </a:solidFill>
                <a:latin typeface="Calibri"/>
              </a:rPr>
              <a:t>Al</a:t>
            </a:r>
          </a:p>
        </p:txBody>
      </p:sp>
      <p:cxnSp>
        <p:nvCxnSpPr>
          <p:cNvPr id="148" name="Straight Connector 147"/>
          <p:cNvCxnSpPr/>
          <p:nvPr/>
        </p:nvCxnSpPr>
        <p:spPr>
          <a:xfrm rot="5400000">
            <a:off x="6429375" y="4475163"/>
            <a:ext cx="88900" cy="889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10800000">
            <a:off x="5899150" y="4332288"/>
            <a:ext cx="260350" cy="231775"/>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66" name="Oval 165"/>
          <p:cNvSpPr/>
          <p:nvPr/>
        </p:nvSpPr>
        <p:spPr>
          <a:xfrm>
            <a:off x="5688013" y="4187825"/>
            <a:ext cx="228600" cy="228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alibri"/>
            </a:endParaRPr>
          </a:p>
        </p:txBody>
      </p:sp>
      <p:sp>
        <p:nvSpPr>
          <p:cNvPr id="167" name="TextBox 166"/>
          <p:cNvSpPr txBox="1"/>
          <p:nvPr/>
        </p:nvSpPr>
        <p:spPr>
          <a:xfrm>
            <a:off x="5667375" y="4170363"/>
            <a:ext cx="274638" cy="254000"/>
          </a:xfrm>
          <a:prstGeom prst="rect">
            <a:avLst/>
          </a:prstGeom>
          <a:noFill/>
        </p:spPr>
        <p:txBody>
          <a:bodyPr wrap="none">
            <a:spAutoFit/>
          </a:bodyPr>
          <a:lstStyle/>
          <a:p>
            <a:pPr defTabSz="457200" eaLnBrk="1" fontAlgn="auto" hangingPunct="1">
              <a:spcBef>
                <a:spcPts val="0"/>
              </a:spcBef>
              <a:spcAft>
                <a:spcPts val="0"/>
              </a:spcAft>
              <a:defRPr/>
            </a:pPr>
            <a:r>
              <a:rPr lang="en-US" sz="1050" dirty="0">
                <a:solidFill>
                  <a:prstClr val="black"/>
                </a:solidFill>
                <a:latin typeface="Calibri"/>
              </a:rPr>
              <a:t>O</a:t>
            </a:r>
          </a:p>
        </p:txBody>
      </p:sp>
      <p:sp>
        <p:nvSpPr>
          <p:cNvPr id="172" name="Oval 171"/>
          <p:cNvSpPr/>
          <p:nvPr/>
        </p:nvSpPr>
        <p:spPr>
          <a:xfrm>
            <a:off x="5670550" y="3554413"/>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alibri"/>
            </a:endParaRPr>
          </a:p>
        </p:txBody>
      </p:sp>
      <p:cxnSp>
        <p:nvCxnSpPr>
          <p:cNvPr id="173" name="Straight Connector 172"/>
          <p:cNvCxnSpPr>
            <a:stCxn id="172" idx="3"/>
          </p:cNvCxnSpPr>
          <p:nvPr/>
        </p:nvCxnSpPr>
        <p:spPr>
          <a:xfrm rot="5400000">
            <a:off x="5614194" y="3750469"/>
            <a:ext cx="90488" cy="8890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74" name="Oval 173"/>
          <p:cNvSpPr/>
          <p:nvPr/>
        </p:nvSpPr>
        <p:spPr>
          <a:xfrm>
            <a:off x="5459413" y="3800475"/>
            <a:ext cx="228600" cy="228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alibri"/>
            </a:endParaRPr>
          </a:p>
        </p:txBody>
      </p:sp>
      <p:sp>
        <p:nvSpPr>
          <p:cNvPr id="175" name="TextBox 174"/>
          <p:cNvSpPr txBox="1"/>
          <p:nvPr/>
        </p:nvSpPr>
        <p:spPr>
          <a:xfrm>
            <a:off x="5437188" y="3783013"/>
            <a:ext cx="274637" cy="254000"/>
          </a:xfrm>
          <a:prstGeom prst="rect">
            <a:avLst/>
          </a:prstGeom>
          <a:noFill/>
        </p:spPr>
        <p:txBody>
          <a:bodyPr wrap="none">
            <a:spAutoFit/>
          </a:bodyPr>
          <a:lstStyle/>
          <a:p>
            <a:pPr defTabSz="457200" eaLnBrk="1" fontAlgn="auto" hangingPunct="1">
              <a:spcBef>
                <a:spcPts val="0"/>
              </a:spcBef>
              <a:spcAft>
                <a:spcPts val="0"/>
              </a:spcAft>
              <a:defRPr/>
            </a:pPr>
            <a:r>
              <a:rPr lang="en-US" sz="1050" dirty="0">
                <a:solidFill>
                  <a:prstClr val="black"/>
                </a:solidFill>
                <a:latin typeface="Calibri"/>
              </a:rPr>
              <a:t>O</a:t>
            </a:r>
          </a:p>
        </p:txBody>
      </p:sp>
      <p:sp>
        <p:nvSpPr>
          <p:cNvPr id="176" name="Oval 175"/>
          <p:cNvSpPr/>
          <p:nvPr/>
        </p:nvSpPr>
        <p:spPr>
          <a:xfrm>
            <a:off x="5900738" y="3808413"/>
            <a:ext cx="228600" cy="228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alibri"/>
            </a:endParaRPr>
          </a:p>
        </p:txBody>
      </p:sp>
      <p:sp>
        <p:nvSpPr>
          <p:cNvPr id="177" name="TextBox 176"/>
          <p:cNvSpPr txBox="1"/>
          <p:nvPr/>
        </p:nvSpPr>
        <p:spPr>
          <a:xfrm>
            <a:off x="5880100" y="3790950"/>
            <a:ext cx="273050" cy="254000"/>
          </a:xfrm>
          <a:prstGeom prst="rect">
            <a:avLst/>
          </a:prstGeom>
          <a:noFill/>
        </p:spPr>
        <p:txBody>
          <a:bodyPr wrap="none">
            <a:spAutoFit/>
          </a:bodyPr>
          <a:lstStyle/>
          <a:p>
            <a:pPr defTabSz="457200" eaLnBrk="1" fontAlgn="auto" hangingPunct="1">
              <a:spcBef>
                <a:spcPts val="0"/>
              </a:spcBef>
              <a:spcAft>
                <a:spcPts val="0"/>
              </a:spcAft>
              <a:defRPr/>
            </a:pPr>
            <a:r>
              <a:rPr lang="en-US" sz="1050" dirty="0">
                <a:solidFill>
                  <a:prstClr val="black"/>
                </a:solidFill>
                <a:latin typeface="Calibri"/>
              </a:rPr>
              <a:t>O</a:t>
            </a:r>
          </a:p>
        </p:txBody>
      </p:sp>
      <p:cxnSp>
        <p:nvCxnSpPr>
          <p:cNvPr id="178" name="Straight Connector 177"/>
          <p:cNvCxnSpPr/>
          <p:nvPr/>
        </p:nvCxnSpPr>
        <p:spPr>
          <a:xfrm rot="16200000" flipV="1">
            <a:off x="5866606" y="3733007"/>
            <a:ext cx="90487" cy="8890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79" name="TextBox 178"/>
          <p:cNvSpPr txBox="1"/>
          <p:nvPr/>
        </p:nvSpPr>
        <p:spPr>
          <a:xfrm>
            <a:off x="5656263" y="3541713"/>
            <a:ext cx="257175" cy="254000"/>
          </a:xfrm>
          <a:prstGeom prst="rect">
            <a:avLst/>
          </a:prstGeom>
          <a:noFill/>
        </p:spPr>
        <p:txBody>
          <a:bodyPr wrap="none">
            <a:spAutoFit/>
          </a:bodyPr>
          <a:lstStyle/>
          <a:p>
            <a:pPr defTabSz="457200" eaLnBrk="1" fontAlgn="auto" hangingPunct="1">
              <a:spcBef>
                <a:spcPts val="0"/>
              </a:spcBef>
              <a:spcAft>
                <a:spcPts val="0"/>
              </a:spcAft>
              <a:defRPr/>
            </a:pPr>
            <a:r>
              <a:rPr lang="en-US" sz="1050" dirty="0">
                <a:solidFill>
                  <a:prstClr val="black"/>
                </a:solidFill>
                <a:latin typeface="Calibri"/>
              </a:rPr>
              <a:t>C</a:t>
            </a:r>
          </a:p>
        </p:txBody>
      </p:sp>
      <p:sp>
        <p:nvSpPr>
          <p:cNvPr id="180" name="Oval 179"/>
          <p:cNvSpPr/>
          <p:nvPr/>
        </p:nvSpPr>
        <p:spPr>
          <a:xfrm>
            <a:off x="6391275" y="3721100"/>
            <a:ext cx="228600" cy="228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alibri"/>
            </a:endParaRPr>
          </a:p>
        </p:txBody>
      </p:sp>
      <p:sp>
        <p:nvSpPr>
          <p:cNvPr id="181" name="TextBox 180"/>
          <p:cNvSpPr txBox="1"/>
          <p:nvPr/>
        </p:nvSpPr>
        <p:spPr>
          <a:xfrm>
            <a:off x="6369050" y="3703638"/>
            <a:ext cx="274638" cy="254000"/>
          </a:xfrm>
          <a:prstGeom prst="rect">
            <a:avLst/>
          </a:prstGeom>
          <a:noFill/>
        </p:spPr>
        <p:txBody>
          <a:bodyPr wrap="none">
            <a:spAutoFit/>
          </a:bodyPr>
          <a:lstStyle/>
          <a:p>
            <a:pPr defTabSz="457200" eaLnBrk="1" fontAlgn="auto" hangingPunct="1">
              <a:spcBef>
                <a:spcPts val="0"/>
              </a:spcBef>
              <a:spcAft>
                <a:spcPts val="0"/>
              </a:spcAft>
              <a:defRPr/>
            </a:pPr>
            <a:r>
              <a:rPr lang="en-US" sz="1050" dirty="0">
                <a:solidFill>
                  <a:prstClr val="black"/>
                </a:solidFill>
                <a:latin typeface="Calibri"/>
              </a:rPr>
              <a:t>O</a:t>
            </a:r>
          </a:p>
        </p:txBody>
      </p:sp>
      <p:sp>
        <p:nvSpPr>
          <p:cNvPr id="182" name="Oval 181"/>
          <p:cNvSpPr/>
          <p:nvPr/>
        </p:nvSpPr>
        <p:spPr>
          <a:xfrm>
            <a:off x="5011738" y="3736975"/>
            <a:ext cx="228600" cy="228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alibri"/>
            </a:endParaRPr>
          </a:p>
        </p:txBody>
      </p:sp>
      <p:sp>
        <p:nvSpPr>
          <p:cNvPr id="183" name="TextBox 182"/>
          <p:cNvSpPr txBox="1"/>
          <p:nvPr/>
        </p:nvSpPr>
        <p:spPr>
          <a:xfrm>
            <a:off x="4989513" y="3717925"/>
            <a:ext cx="274637" cy="254000"/>
          </a:xfrm>
          <a:prstGeom prst="rect">
            <a:avLst/>
          </a:prstGeom>
          <a:noFill/>
        </p:spPr>
        <p:txBody>
          <a:bodyPr wrap="none">
            <a:spAutoFit/>
          </a:bodyPr>
          <a:lstStyle/>
          <a:p>
            <a:pPr defTabSz="457200" eaLnBrk="1" fontAlgn="auto" hangingPunct="1">
              <a:spcBef>
                <a:spcPts val="0"/>
              </a:spcBef>
              <a:spcAft>
                <a:spcPts val="0"/>
              </a:spcAft>
              <a:defRPr/>
            </a:pPr>
            <a:r>
              <a:rPr lang="en-US" sz="1050" dirty="0">
                <a:solidFill>
                  <a:prstClr val="black"/>
                </a:solidFill>
                <a:latin typeface="Calibri"/>
              </a:rPr>
              <a:t>O</a:t>
            </a:r>
          </a:p>
        </p:txBody>
      </p:sp>
      <p:sp>
        <p:nvSpPr>
          <p:cNvPr id="185" name="Oval 184"/>
          <p:cNvSpPr/>
          <p:nvPr/>
        </p:nvSpPr>
        <p:spPr>
          <a:xfrm>
            <a:off x="4872038" y="4278313"/>
            <a:ext cx="228600" cy="228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alibri"/>
            </a:endParaRPr>
          </a:p>
        </p:txBody>
      </p:sp>
      <p:sp>
        <p:nvSpPr>
          <p:cNvPr id="186" name="TextBox 185"/>
          <p:cNvSpPr txBox="1"/>
          <p:nvPr/>
        </p:nvSpPr>
        <p:spPr>
          <a:xfrm>
            <a:off x="4813300" y="4260850"/>
            <a:ext cx="357188" cy="254000"/>
          </a:xfrm>
          <a:prstGeom prst="rect">
            <a:avLst/>
          </a:prstGeom>
          <a:noFill/>
        </p:spPr>
        <p:txBody>
          <a:bodyPr wrap="none">
            <a:spAutoFit/>
          </a:bodyPr>
          <a:lstStyle/>
          <a:p>
            <a:pPr defTabSz="457200" eaLnBrk="1" fontAlgn="auto" hangingPunct="1">
              <a:spcBef>
                <a:spcPts val="0"/>
              </a:spcBef>
              <a:spcAft>
                <a:spcPts val="0"/>
              </a:spcAft>
              <a:defRPr/>
            </a:pPr>
            <a:r>
              <a:rPr lang="en-US" sz="1050" dirty="0">
                <a:solidFill>
                  <a:prstClr val="black"/>
                </a:solidFill>
                <a:latin typeface="Calibri"/>
              </a:rPr>
              <a:t>OH</a:t>
            </a:r>
          </a:p>
        </p:txBody>
      </p:sp>
      <p:sp>
        <p:nvSpPr>
          <p:cNvPr id="187" name="Oval 186"/>
          <p:cNvSpPr/>
          <p:nvPr/>
        </p:nvSpPr>
        <p:spPr>
          <a:xfrm>
            <a:off x="6478588" y="4281488"/>
            <a:ext cx="228600" cy="228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alibri"/>
            </a:endParaRPr>
          </a:p>
        </p:txBody>
      </p:sp>
      <p:sp>
        <p:nvSpPr>
          <p:cNvPr id="188" name="TextBox 187"/>
          <p:cNvSpPr txBox="1"/>
          <p:nvPr/>
        </p:nvSpPr>
        <p:spPr>
          <a:xfrm>
            <a:off x="6411913" y="4262438"/>
            <a:ext cx="357187" cy="254000"/>
          </a:xfrm>
          <a:prstGeom prst="rect">
            <a:avLst/>
          </a:prstGeom>
          <a:noFill/>
        </p:spPr>
        <p:txBody>
          <a:bodyPr wrap="none">
            <a:spAutoFit/>
          </a:bodyPr>
          <a:lstStyle/>
          <a:p>
            <a:pPr defTabSz="457200" eaLnBrk="1" fontAlgn="auto" hangingPunct="1">
              <a:spcBef>
                <a:spcPts val="0"/>
              </a:spcBef>
              <a:spcAft>
                <a:spcPts val="0"/>
              </a:spcAft>
              <a:defRPr/>
            </a:pPr>
            <a:r>
              <a:rPr lang="en-US" sz="1050" dirty="0">
                <a:solidFill>
                  <a:prstClr val="black"/>
                </a:solidFill>
                <a:latin typeface="Calibri"/>
              </a:rPr>
              <a:t>OH</a:t>
            </a:r>
          </a:p>
        </p:txBody>
      </p:sp>
      <p:cxnSp>
        <p:nvCxnSpPr>
          <p:cNvPr id="190" name="Straight Arrow Connector 189"/>
          <p:cNvCxnSpPr/>
          <p:nvPr/>
        </p:nvCxnSpPr>
        <p:spPr>
          <a:xfrm rot="5400000">
            <a:off x="5283200" y="3440113"/>
            <a:ext cx="300037"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p:nvPr/>
        </p:nvCxnSpPr>
        <p:spPr>
          <a:xfrm rot="5400000">
            <a:off x="6036469" y="3420269"/>
            <a:ext cx="29845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2" name="Rectangle 191"/>
          <p:cNvSpPr/>
          <p:nvPr/>
        </p:nvSpPr>
        <p:spPr>
          <a:xfrm>
            <a:off x="7188200" y="5430838"/>
            <a:ext cx="1776413" cy="3048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r>
              <a:rPr lang="en-US" sz="1800" dirty="0">
                <a:solidFill>
                  <a:srgbClr val="000000"/>
                </a:solidFill>
                <a:latin typeface="Calibri"/>
              </a:rPr>
              <a:t>Silicon wafer</a:t>
            </a:r>
          </a:p>
        </p:txBody>
      </p:sp>
      <p:sp>
        <p:nvSpPr>
          <p:cNvPr id="193" name="Oval 192"/>
          <p:cNvSpPr/>
          <p:nvPr/>
        </p:nvSpPr>
        <p:spPr>
          <a:xfrm>
            <a:off x="7429500" y="5049838"/>
            <a:ext cx="228600" cy="228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alibri"/>
            </a:endParaRPr>
          </a:p>
        </p:txBody>
      </p:sp>
      <p:sp>
        <p:nvSpPr>
          <p:cNvPr id="194" name="TextBox 193"/>
          <p:cNvSpPr txBox="1"/>
          <p:nvPr/>
        </p:nvSpPr>
        <p:spPr>
          <a:xfrm>
            <a:off x="7408863" y="5032375"/>
            <a:ext cx="274637" cy="254000"/>
          </a:xfrm>
          <a:prstGeom prst="rect">
            <a:avLst/>
          </a:prstGeom>
          <a:noFill/>
        </p:spPr>
        <p:txBody>
          <a:bodyPr wrap="none">
            <a:spAutoFit/>
          </a:bodyPr>
          <a:lstStyle/>
          <a:p>
            <a:pPr defTabSz="457200" eaLnBrk="1" fontAlgn="auto" hangingPunct="1">
              <a:spcBef>
                <a:spcPts val="0"/>
              </a:spcBef>
              <a:spcAft>
                <a:spcPts val="0"/>
              </a:spcAft>
              <a:defRPr/>
            </a:pPr>
            <a:r>
              <a:rPr lang="en-US" sz="1050" dirty="0">
                <a:solidFill>
                  <a:prstClr val="black"/>
                </a:solidFill>
                <a:latin typeface="Calibri"/>
              </a:rPr>
              <a:t>O</a:t>
            </a:r>
          </a:p>
        </p:txBody>
      </p:sp>
      <p:cxnSp>
        <p:nvCxnSpPr>
          <p:cNvPr id="195" name="Straight Connector 194"/>
          <p:cNvCxnSpPr/>
          <p:nvPr/>
        </p:nvCxnSpPr>
        <p:spPr>
          <a:xfrm rot="16200000" flipH="1">
            <a:off x="7469188" y="5354638"/>
            <a:ext cx="1524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96" name="Oval 195"/>
          <p:cNvSpPr/>
          <p:nvPr/>
        </p:nvSpPr>
        <p:spPr>
          <a:xfrm>
            <a:off x="8478838" y="5035550"/>
            <a:ext cx="228600" cy="228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alibri"/>
            </a:endParaRPr>
          </a:p>
        </p:txBody>
      </p:sp>
      <p:sp>
        <p:nvSpPr>
          <p:cNvPr id="197" name="TextBox 196"/>
          <p:cNvSpPr txBox="1"/>
          <p:nvPr/>
        </p:nvSpPr>
        <p:spPr>
          <a:xfrm>
            <a:off x="8458200" y="5018088"/>
            <a:ext cx="274638" cy="254000"/>
          </a:xfrm>
          <a:prstGeom prst="rect">
            <a:avLst/>
          </a:prstGeom>
          <a:noFill/>
        </p:spPr>
        <p:txBody>
          <a:bodyPr wrap="none">
            <a:spAutoFit/>
          </a:bodyPr>
          <a:lstStyle/>
          <a:p>
            <a:pPr defTabSz="457200" eaLnBrk="1" fontAlgn="auto" hangingPunct="1">
              <a:spcBef>
                <a:spcPts val="0"/>
              </a:spcBef>
              <a:spcAft>
                <a:spcPts val="0"/>
              </a:spcAft>
              <a:defRPr/>
            </a:pPr>
            <a:r>
              <a:rPr lang="en-US" sz="1050" dirty="0">
                <a:solidFill>
                  <a:prstClr val="black"/>
                </a:solidFill>
                <a:latin typeface="Calibri"/>
              </a:rPr>
              <a:t>O</a:t>
            </a:r>
          </a:p>
        </p:txBody>
      </p:sp>
      <p:cxnSp>
        <p:nvCxnSpPr>
          <p:cNvPr id="198" name="Straight Connector 197"/>
          <p:cNvCxnSpPr/>
          <p:nvPr/>
        </p:nvCxnSpPr>
        <p:spPr>
          <a:xfrm rot="16200000" flipH="1">
            <a:off x="8518525" y="5340350"/>
            <a:ext cx="1524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rot="16200000" flipH="1">
            <a:off x="8520113" y="4945063"/>
            <a:ext cx="1524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rot="16200000" flipH="1">
            <a:off x="7478713" y="4967288"/>
            <a:ext cx="1524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01" name="Oval 200"/>
          <p:cNvSpPr/>
          <p:nvPr/>
        </p:nvSpPr>
        <p:spPr>
          <a:xfrm>
            <a:off x="7358063" y="4516438"/>
            <a:ext cx="381000" cy="381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r>
              <a:rPr lang="en-US" sz="800" dirty="0">
                <a:solidFill>
                  <a:prstClr val="white"/>
                </a:solidFill>
                <a:latin typeface="Calibri"/>
              </a:rPr>
              <a:t>Al</a:t>
            </a:r>
          </a:p>
        </p:txBody>
      </p:sp>
      <p:cxnSp>
        <p:nvCxnSpPr>
          <p:cNvPr id="202" name="Straight Connector 201"/>
          <p:cNvCxnSpPr/>
          <p:nvPr/>
        </p:nvCxnSpPr>
        <p:spPr>
          <a:xfrm rot="10800000" flipV="1">
            <a:off x="7683500" y="4327525"/>
            <a:ext cx="327025" cy="24447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rot="16200000" flipV="1">
            <a:off x="7324725" y="4483100"/>
            <a:ext cx="88900" cy="889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rot="16200000" flipH="1">
            <a:off x="8523288" y="4932363"/>
            <a:ext cx="1524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05" name="Oval 204"/>
          <p:cNvSpPr/>
          <p:nvPr/>
        </p:nvSpPr>
        <p:spPr>
          <a:xfrm>
            <a:off x="8402638" y="4510088"/>
            <a:ext cx="381000" cy="381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r>
              <a:rPr lang="en-US" sz="800" dirty="0">
                <a:solidFill>
                  <a:prstClr val="white"/>
                </a:solidFill>
                <a:latin typeface="Calibri"/>
              </a:rPr>
              <a:t>Al</a:t>
            </a:r>
          </a:p>
        </p:txBody>
      </p:sp>
      <p:cxnSp>
        <p:nvCxnSpPr>
          <p:cNvPr id="206" name="Straight Connector 205"/>
          <p:cNvCxnSpPr/>
          <p:nvPr/>
        </p:nvCxnSpPr>
        <p:spPr>
          <a:xfrm rot="5400000">
            <a:off x="8726488" y="4476750"/>
            <a:ext cx="90488" cy="9048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rot="10800000">
            <a:off x="8197850" y="4333875"/>
            <a:ext cx="260350" cy="233363"/>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08" name="Oval 207"/>
          <p:cNvSpPr/>
          <p:nvPr/>
        </p:nvSpPr>
        <p:spPr>
          <a:xfrm>
            <a:off x="7986713" y="4191000"/>
            <a:ext cx="228600" cy="228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alibri"/>
            </a:endParaRPr>
          </a:p>
        </p:txBody>
      </p:sp>
      <p:sp>
        <p:nvSpPr>
          <p:cNvPr id="209" name="TextBox 208"/>
          <p:cNvSpPr txBox="1"/>
          <p:nvPr/>
        </p:nvSpPr>
        <p:spPr>
          <a:xfrm>
            <a:off x="7966075" y="4173538"/>
            <a:ext cx="274638" cy="254000"/>
          </a:xfrm>
          <a:prstGeom prst="rect">
            <a:avLst/>
          </a:prstGeom>
          <a:noFill/>
        </p:spPr>
        <p:txBody>
          <a:bodyPr wrap="none">
            <a:spAutoFit/>
          </a:bodyPr>
          <a:lstStyle/>
          <a:p>
            <a:pPr defTabSz="457200" eaLnBrk="1" fontAlgn="auto" hangingPunct="1">
              <a:spcBef>
                <a:spcPts val="0"/>
              </a:spcBef>
              <a:spcAft>
                <a:spcPts val="0"/>
              </a:spcAft>
              <a:defRPr/>
            </a:pPr>
            <a:r>
              <a:rPr lang="en-US" sz="1050" dirty="0">
                <a:solidFill>
                  <a:prstClr val="black"/>
                </a:solidFill>
                <a:latin typeface="Calibri"/>
              </a:rPr>
              <a:t>O</a:t>
            </a:r>
          </a:p>
        </p:txBody>
      </p:sp>
      <p:sp>
        <p:nvSpPr>
          <p:cNvPr id="210" name="Oval 209"/>
          <p:cNvSpPr/>
          <p:nvPr/>
        </p:nvSpPr>
        <p:spPr>
          <a:xfrm>
            <a:off x="7170738" y="4281488"/>
            <a:ext cx="228600" cy="228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alibri"/>
            </a:endParaRPr>
          </a:p>
        </p:txBody>
      </p:sp>
      <p:sp>
        <p:nvSpPr>
          <p:cNvPr id="211" name="TextBox 210"/>
          <p:cNvSpPr txBox="1"/>
          <p:nvPr/>
        </p:nvSpPr>
        <p:spPr>
          <a:xfrm>
            <a:off x="7110413" y="4262438"/>
            <a:ext cx="358775" cy="254000"/>
          </a:xfrm>
          <a:prstGeom prst="rect">
            <a:avLst/>
          </a:prstGeom>
          <a:noFill/>
        </p:spPr>
        <p:txBody>
          <a:bodyPr wrap="none">
            <a:spAutoFit/>
          </a:bodyPr>
          <a:lstStyle/>
          <a:p>
            <a:pPr defTabSz="457200" eaLnBrk="1" fontAlgn="auto" hangingPunct="1">
              <a:spcBef>
                <a:spcPts val="0"/>
              </a:spcBef>
              <a:spcAft>
                <a:spcPts val="0"/>
              </a:spcAft>
              <a:defRPr/>
            </a:pPr>
            <a:r>
              <a:rPr lang="en-US" sz="1050" dirty="0">
                <a:solidFill>
                  <a:prstClr val="black"/>
                </a:solidFill>
                <a:latin typeface="Calibri"/>
              </a:rPr>
              <a:t>OH</a:t>
            </a:r>
          </a:p>
        </p:txBody>
      </p:sp>
      <p:sp>
        <p:nvSpPr>
          <p:cNvPr id="212" name="Oval 211"/>
          <p:cNvSpPr/>
          <p:nvPr/>
        </p:nvSpPr>
        <p:spPr>
          <a:xfrm>
            <a:off x="8777288" y="4283075"/>
            <a:ext cx="228600" cy="228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dirty="0">
              <a:solidFill>
                <a:prstClr val="white"/>
              </a:solidFill>
              <a:latin typeface="Calibri"/>
            </a:endParaRPr>
          </a:p>
        </p:txBody>
      </p:sp>
      <p:sp>
        <p:nvSpPr>
          <p:cNvPr id="213" name="TextBox 212"/>
          <p:cNvSpPr txBox="1"/>
          <p:nvPr/>
        </p:nvSpPr>
        <p:spPr>
          <a:xfrm>
            <a:off x="8710613" y="4265613"/>
            <a:ext cx="357187" cy="254000"/>
          </a:xfrm>
          <a:prstGeom prst="rect">
            <a:avLst/>
          </a:prstGeom>
          <a:noFill/>
        </p:spPr>
        <p:txBody>
          <a:bodyPr wrap="none">
            <a:spAutoFit/>
          </a:bodyPr>
          <a:lstStyle/>
          <a:p>
            <a:pPr defTabSz="457200" eaLnBrk="1" fontAlgn="auto" hangingPunct="1">
              <a:spcBef>
                <a:spcPts val="0"/>
              </a:spcBef>
              <a:spcAft>
                <a:spcPts val="0"/>
              </a:spcAft>
              <a:defRPr/>
            </a:pPr>
            <a:r>
              <a:rPr lang="en-US" sz="1050" dirty="0">
                <a:solidFill>
                  <a:prstClr val="black"/>
                </a:solidFill>
                <a:latin typeface="Calibri"/>
              </a:rPr>
              <a:t>OH</a:t>
            </a:r>
          </a:p>
        </p:txBody>
      </p:sp>
      <p:sp>
        <p:nvSpPr>
          <p:cNvPr id="29835" name="TextBox 213"/>
          <p:cNvSpPr txBox="1">
            <a:spLocks noChangeArrowheads="1"/>
          </p:cNvSpPr>
          <p:nvPr/>
        </p:nvSpPr>
        <p:spPr bwMode="auto">
          <a:xfrm>
            <a:off x="255588" y="5794375"/>
            <a:ext cx="16049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charset="0"/>
                <a:ea typeface="ＭＳ Ｐゴシック" charset="0"/>
                <a:cs typeface="ＭＳ Ｐゴシック" charset="0"/>
              </a:defRPr>
            </a:lvl1pPr>
            <a:lvl2pPr marL="742950" indent="-285750">
              <a:defRPr sz="1600">
                <a:solidFill>
                  <a:schemeClr val="tx1"/>
                </a:solidFill>
                <a:latin typeface="Times" charset="0"/>
                <a:ea typeface="ＭＳ Ｐゴシック" charset="0"/>
              </a:defRPr>
            </a:lvl2pPr>
            <a:lvl3pPr marL="1143000" indent="-228600">
              <a:defRPr sz="1600">
                <a:solidFill>
                  <a:schemeClr val="tx1"/>
                </a:solidFill>
                <a:latin typeface="Times" charset="0"/>
                <a:ea typeface="ＭＳ Ｐゴシック" charset="0"/>
              </a:defRPr>
            </a:lvl3pPr>
            <a:lvl4pPr marL="1600200" indent="-228600">
              <a:defRPr sz="1600">
                <a:solidFill>
                  <a:schemeClr val="tx1"/>
                </a:solidFill>
                <a:latin typeface="Times" charset="0"/>
                <a:ea typeface="ＭＳ Ｐゴシック" charset="0"/>
              </a:defRPr>
            </a:lvl4pPr>
            <a:lvl5pPr marL="2057400" indent="-228600">
              <a:defRPr sz="1600">
                <a:solidFill>
                  <a:schemeClr val="tx1"/>
                </a:solidFill>
                <a:latin typeface="Times" charset="0"/>
                <a:ea typeface="ＭＳ Ｐゴシック" charset="0"/>
              </a:defRPr>
            </a:lvl5pPr>
            <a:lvl6pPr marL="2514600" indent="-228600" eaLnBrk="0" fontAlgn="base" hangingPunct="0">
              <a:spcBef>
                <a:spcPct val="0"/>
              </a:spcBef>
              <a:spcAft>
                <a:spcPct val="0"/>
              </a:spcAft>
              <a:defRPr sz="1600">
                <a:solidFill>
                  <a:schemeClr val="tx1"/>
                </a:solidFill>
                <a:latin typeface="Times" charset="0"/>
                <a:ea typeface="ＭＳ Ｐゴシック" charset="0"/>
              </a:defRPr>
            </a:lvl6pPr>
            <a:lvl7pPr marL="2971800" indent="-228600" eaLnBrk="0" fontAlgn="base" hangingPunct="0">
              <a:spcBef>
                <a:spcPct val="0"/>
              </a:spcBef>
              <a:spcAft>
                <a:spcPct val="0"/>
              </a:spcAft>
              <a:defRPr sz="1600">
                <a:solidFill>
                  <a:schemeClr val="tx1"/>
                </a:solidFill>
                <a:latin typeface="Times" charset="0"/>
                <a:ea typeface="ＭＳ Ｐゴシック" charset="0"/>
              </a:defRPr>
            </a:lvl7pPr>
            <a:lvl8pPr marL="3429000" indent="-228600" eaLnBrk="0" fontAlgn="base" hangingPunct="0">
              <a:spcBef>
                <a:spcPct val="0"/>
              </a:spcBef>
              <a:spcAft>
                <a:spcPct val="0"/>
              </a:spcAft>
              <a:defRPr sz="1600">
                <a:solidFill>
                  <a:schemeClr val="tx1"/>
                </a:solidFill>
                <a:latin typeface="Times" charset="0"/>
                <a:ea typeface="ＭＳ Ｐゴシック" charset="0"/>
              </a:defRPr>
            </a:lvl8pPr>
            <a:lvl9pPr marL="3886200" indent="-228600" eaLnBrk="0" fontAlgn="base" hangingPunct="0">
              <a:spcBef>
                <a:spcPct val="0"/>
              </a:spcBef>
              <a:spcAft>
                <a:spcPct val="0"/>
              </a:spcAft>
              <a:defRPr sz="1600">
                <a:solidFill>
                  <a:schemeClr val="tx1"/>
                </a:solidFill>
                <a:latin typeface="Times" charset="0"/>
                <a:ea typeface="ＭＳ Ｐゴシック" charset="0"/>
              </a:defRPr>
            </a:lvl9pPr>
          </a:lstStyle>
          <a:p>
            <a:pPr defTabSz="457200" eaLnBrk="1" fontAlgn="auto" hangingPunct="1">
              <a:spcBef>
                <a:spcPts val="0"/>
              </a:spcBef>
              <a:spcAft>
                <a:spcPts val="0"/>
              </a:spcAft>
            </a:pPr>
            <a:r>
              <a:rPr lang="en-US">
                <a:solidFill>
                  <a:prstClr val="black"/>
                </a:solidFill>
              </a:rPr>
              <a:t>Precursor Dose</a:t>
            </a:r>
          </a:p>
        </p:txBody>
      </p:sp>
      <p:sp>
        <p:nvSpPr>
          <p:cNvPr id="29836" name="TextBox 214"/>
          <p:cNvSpPr txBox="1">
            <a:spLocks noChangeArrowheads="1"/>
          </p:cNvSpPr>
          <p:nvPr/>
        </p:nvSpPr>
        <p:spPr bwMode="auto">
          <a:xfrm>
            <a:off x="2520950" y="5826125"/>
            <a:ext cx="167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charset="0"/>
                <a:ea typeface="ＭＳ Ｐゴシック" charset="0"/>
                <a:cs typeface="ＭＳ Ｐゴシック" charset="0"/>
              </a:defRPr>
            </a:lvl1pPr>
            <a:lvl2pPr marL="742950" indent="-285750">
              <a:defRPr sz="1600">
                <a:solidFill>
                  <a:schemeClr val="tx1"/>
                </a:solidFill>
                <a:latin typeface="Times" charset="0"/>
                <a:ea typeface="ＭＳ Ｐゴシック" charset="0"/>
              </a:defRPr>
            </a:lvl2pPr>
            <a:lvl3pPr marL="1143000" indent="-228600">
              <a:defRPr sz="1600">
                <a:solidFill>
                  <a:schemeClr val="tx1"/>
                </a:solidFill>
                <a:latin typeface="Times" charset="0"/>
                <a:ea typeface="ＭＳ Ｐゴシック" charset="0"/>
              </a:defRPr>
            </a:lvl3pPr>
            <a:lvl4pPr marL="1600200" indent="-228600">
              <a:defRPr sz="1600">
                <a:solidFill>
                  <a:schemeClr val="tx1"/>
                </a:solidFill>
                <a:latin typeface="Times" charset="0"/>
                <a:ea typeface="ＭＳ Ｐゴシック" charset="0"/>
              </a:defRPr>
            </a:lvl4pPr>
            <a:lvl5pPr marL="2057400" indent="-228600">
              <a:defRPr sz="1600">
                <a:solidFill>
                  <a:schemeClr val="tx1"/>
                </a:solidFill>
                <a:latin typeface="Times" charset="0"/>
                <a:ea typeface="ＭＳ Ｐゴシック" charset="0"/>
              </a:defRPr>
            </a:lvl5pPr>
            <a:lvl6pPr marL="2514600" indent="-228600" eaLnBrk="0" fontAlgn="base" hangingPunct="0">
              <a:spcBef>
                <a:spcPct val="0"/>
              </a:spcBef>
              <a:spcAft>
                <a:spcPct val="0"/>
              </a:spcAft>
              <a:defRPr sz="1600">
                <a:solidFill>
                  <a:schemeClr val="tx1"/>
                </a:solidFill>
                <a:latin typeface="Times" charset="0"/>
                <a:ea typeface="ＭＳ Ｐゴシック" charset="0"/>
              </a:defRPr>
            </a:lvl6pPr>
            <a:lvl7pPr marL="2971800" indent="-228600" eaLnBrk="0" fontAlgn="base" hangingPunct="0">
              <a:spcBef>
                <a:spcPct val="0"/>
              </a:spcBef>
              <a:spcAft>
                <a:spcPct val="0"/>
              </a:spcAft>
              <a:defRPr sz="1600">
                <a:solidFill>
                  <a:schemeClr val="tx1"/>
                </a:solidFill>
                <a:latin typeface="Times" charset="0"/>
                <a:ea typeface="ＭＳ Ｐゴシック" charset="0"/>
              </a:defRPr>
            </a:lvl7pPr>
            <a:lvl8pPr marL="3429000" indent="-228600" eaLnBrk="0" fontAlgn="base" hangingPunct="0">
              <a:spcBef>
                <a:spcPct val="0"/>
              </a:spcBef>
              <a:spcAft>
                <a:spcPct val="0"/>
              </a:spcAft>
              <a:defRPr sz="1600">
                <a:solidFill>
                  <a:schemeClr val="tx1"/>
                </a:solidFill>
                <a:latin typeface="Times" charset="0"/>
                <a:ea typeface="ＭＳ Ｐゴシック" charset="0"/>
              </a:defRPr>
            </a:lvl8pPr>
            <a:lvl9pPr marL="3886200" indent="-228600" eaLnBrk="0" fontAlgn="base" hangingPunct="0">
              <a:spcBef>
                <a:spcPct val="0"/>
              </a:spcBef>
              <a:spcAft>
                <a:spcPct val="0"/>
              </a:spcAft>
              <a:defRPr sz="1600">
                <a:solidFill>
                  <a:schemeClr val="tx1"/>
                </a:solidFill>
                <a:latin typeface="Times" charset="0"/>
                <a:ea typeface="ＭＳ Ｐゴシック" charset="0"/>
              </a:defRPr>
            </a:lvl9pPr>
          </a:lstStyle>
          <a:p>
            <a:pPr defTabSz="457200" eaLnBrk="1" fontAlgn="auto" hangingPunct="1">
              <a:spcBef>
                <a:spcPts val="0"/>
              </a:spcBef>
              <a:spcAft>
                <a:spcPts val="0"/>
              </a:spcAft>
            </a:pPr>
            <a:r>
              <a:rPr lang="en-US">
                <a:solidFill>
                  <a:prstClr val="black"/>
                </a:solidFill>
              </a:rPr>
              <a:t>Precursor Purge</a:t>
            </a:r>
          </a:p>
        </p:txBody>
      </p:sp>
      <p:sp>
        <p:nvSpPr>
          <p:cNvPr id="29837" name="TextBox 215"/>
          <p:cNvSpPr txBox="1">
            <a:spLocks noChangeArrowheads="1"/>
          </p:cNvSpPr>
          <p:nvPr/>
        </p:nvSpPr>
        <p:spPr bwMode="auto">
          <a:xfrm>
            <a:off x="4862513" y="5799138"/>
            <a:ext cx="18748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charset="0"/>
                <a:ea typeface="ＭＳ Ｐゴシック" charset="0"/>
                <a:cs typeface="ＭＳ Ｐゴシック" charset="0"/>
              </a:defRPr>
            </a:lvl1pPr>
            <a:lvl2pPr marL="742950" indent="-285750">
              <a:defRPr sz="1600">
                <a:solidFill>
                  <a:schemeClr val="tx1"/>
                </a:solidFill>
                <a:latin typeface="Times" charset="0"/>
                <a:ea typeface="ＭＳ Ｐゴシック" charset="0"/>
              </a:defRPr>
            </a:lvl2pPr>
            <a:lvl3pPr marL="1143000" indent="-228600">
              <a:defRPr sz="1600">
                <a:solidFill>
                  <a:schemeClr val="tx1"/>
                </a:solidFill>
                <a:latin typeface="Times" charset="0"/>
                <a:ea typeface="ＭＳ Ｐゴシック" charset="0"/>
              </a:defRPr>
            </a:lvl3pPr>
            <a:lvl4pPr marL="1600200" indent="-228600">
              <a:defRPr sz="1600">
                <a:solidFill>
                  <a:schemeClr val="tx1"/>
                </a:solidFill>
                <a:latin typeface="Times" charset="0"/>
                <a:ea typeface="ＭＳ Ｐゴシック" charset="0"/>
              </a:defRPr>
            </a:lvl4pPr>
            <a:lvl5pPr marL="2057400" indent="-228600">
              <a:defRPr sz="1600">
                <a:solidFill>
                  <a:schemeClr val="tx1"/>
                </a:solidFill>
                <a:latin typeface="Times" charset="0"/>
                <a:ea typeface="ＭＳ Ｐゴシック" charset="0"/>
              </a:defRPr>
            </a:lvl5pPr>
            <a:lvl6pPr marL="2514600" indent="-228600" eaLnBrk="0" fontAlgn="base" hangingPunct="0">
              <a:spcBef>
                <a:spcPct val="0"/>
              </a:spcBef>
              <a:spcAft>
                <a:spcPct val="0"/>
              </a:spcAft>
              <a:defRPr sz="1600">
                <a:solidFill>
                  <a:schemeClr val="tx1"/>
                </a:solidFill>
                <a:latin typeface="Times" charset="0"/>
                <a:ea typeface="ＭＳ Ｐゴシック" charset="0"/>
              </a:defRPr>
            </a:lvl6pPr>
            <a:lvl7pPr marL="2971800" indent="-228600" eaLnBrk="0" fontAlgn="base" hangingPunct="0">
              <a:spcBef>
                <a:spcPct val="0"/>
              </a:spcBef>
              <a:spcAft>
                <a:spcPct val="0"/>
              </a:spcAft>
              <a:defRPr sz="1600">
                <a:solidFill>
                  <a:schemeClr val="tx1"/>
                </a:solidFill>
                <a:latin typeface="Times" charset="0"/>
                <a:ea typeface="ＭＳ Ｐゴシック" charset="0"/>
              </a:defRPr>
            </a:lvl7pPr>
            <a:lvl8pPr marL="3429000" indent="-228600" eaLnBrk="0" fontAlgn="base" hangingPunct="0">
              <a:spcBef>
                <a:spcPct val="0"/>
              </a:spcBef>
              <a:spcAft>
                <a:spcPct val="0"/>
              </a:spcAft>
              <a:defRPr sz="1600">
                <a:solidFill>
                  <a:schemeClr val="tx1"/>
                </a:solidFill>
                <a:latin typeface="Times" charset="0"/>
                <a:ea typeface="ＭＳ Ｐゴシック" charset="0"/>
              </a:defRPr>
            </a:lvl8pPr>
            <a:lvl9pPr marL="3886200" indent="-228600" eaLnBrk="0" fontAlgn="base" hangingPunct="0">
              <a:spcBef>
                <a:spcPct val="0"/>
              </a:spcBef>
              <a:spcAft>
                <a:spcPct val="0"/>
              </a:spcAft>
              <a:defRPr sz="1600">
                <a:solidFill>
                  <a:schemeClr val="tx1"/>
                </a:solidFill>
                <a:latin typeface="Times" charset="0"/>
                <a:ea typeface="ＭＳ Ｐゴシック" charset="0"/>
              </a:defRPr>
            </a:lvl9pPr>
          </a:lstStyle>
          <a:p>
            <a:pPr algn="ctr" defTabSz="457200" eaLnBrk="1" fontAlgn="auto" hangingPunct="1">
              <a:spcBef>
                <a:spcPts val="0"/>
              </a:spcBef>
              <a:spcAft>
                <a:spcPts val="0"/>
              </a:spcAft>
            </a:pPr>
            <a:r>
              <a:rPr lang="en-US">
                <a:solidFill>
                  <a:prstClr val="black"/>
                </a:solidFill>
              </a:rPr>
              <a:t>Plasma/Reactant Dose</a:t>
            </a:r>
          </a:p>
        </p:txBody>
      </p:sp>
      <p:sp>
        <p:nvSpPr>
          <p:cNvPr id="29838" name="TextBox 216"/>
          <p:cNvSpPr txBox="1">
            <a:spLocks noChangeArrowheads="1"/>
          </p:cNvSpPr>
          <p:nvPr/>
        </p:nvSpPr>
        <p:spPr bwMode="auto">
          <a:xfrm>
            <a:off x="7283450" y="5843588"/>
            <a:ext cx="1603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charset="0"/>
                <a:ea typeface="ＭＳ Ｐゴシック" charset="0"/>
                <a:cs typeface="ＭＳ Ｐゴシック" charset="0"/>
              </a:defRPr>
            </a:lvl1pPr>
            <a:lvl2pPr marL="742950" indent="-285750">
              <a:defRPr sz="1600">
                <a:solidFill>
                  <a:schemeClr val="tx1"/>
                </a:solidFill>
                <a:latin typeface="Times" charset="0"/>
                <a:ea typeface="ＭＳ Ｐゴシック" charset="0"/>
              </a:defRPr>
            </a:lvl2pPr>
            <a:lvl3pPr marL="1143000" indent="-228600">
              <a:defRPr sz="1600">
                <a:solidFill>
                  <a:schemeClr val="tx1"/>
                </a:solidFill>
                <a:latin typeface="Times" charset="0"/>
                <a:ea typeface="ＭＳ Ｐゴシック" charset="0"/>
              </a:defRPr>
            </a:lvl3pPr>
            <a:lvl4pPr marL="1600200" indent="-228600">
              <a:defRPr sz="1600">
                <a:solidFill>
                  <a:schemeClr val="tx1"/>
                </a:solidFill>
                <a:latin typeface="Times" charset="0"/>
                <a:ea typeface="ＭＳ Ｐゴシック" charset="0"/>
              </a:defRPr>
            </a:lvl4pPr>
            <a:lvl5pPr marL="2057400" indent="-228600">
              <a:defRPr sz="1600">
                <a:solidFill>
                  <a:schemeClr val="tx1"/>
                </a:solidFill>
                <a:latin typeface="Times" charset="0"/>
                <a:ea typeface="ＭＳ Ｐゴシック" charset="0"/>
              </a:defRPr>
            </a:lvl5pPr>
            <a:lvl6pPr marL="2514600" indent="-228600" eaLnBrk="0" fontAlgn="base" hangingPunct="0">
              <a:spcBef>
                <a:spcPct val="0"/>
              </a:spcBef>
              <a:spcAft>
                <a:spcPct val="0"/>
              </a:spcAft>
              <a:defRPr sz="1600">
                <a:solidFill>
                  <a:schemeClr val="tx1"/>
                </a:solidFill>
                <a:latin typeface="Times" charset="0"/>
                <a:ea typeface="ＭＳ Ｐゴシック" charset="0"/>
              </a:defRPr>
            </a:lvl6pPr>
            <a:lvl7pPr marL="2971800" indent="-228600" eaLnBrk="0" fontAlgn="base" hangingPunct="0">
              <a:spcBef>
                <a:spcPct val="0"/>
              </a:spcBef>
              <a:spcAft>
                <a:spcPct val="0"/>
              </a:spcAft>
              <a:defRPr sz="1600">
                <a:solidFill>
                  <a:schemeClr val="tx1"/>
                </a:solidFill>
                <a:latin typeface="Times" charset="0"/>
                <a:ea typeface="ＭＳ Ｐゴシック" charset="0"/>
              </a:defRPr>
            </a:lvl7pPr>
            <a:lvl8pPr marL="3429000" indent="-228600" eaLnBrk="0" fontAlgn="base" hangingPunct="0">
              <a:spcBef>
                <a:spcPct val="0"/>
              </a:spcBef>
              <a:spcAft>
                <a:spcPct val="0"/>
              </a:spcAft>
              <a:defRPr sz="1600">
                <a:solidFill>
                  <a:schemeClr val="tx1"/>
                </a:solidFill>
                <a:latin typeface="Times" charset="0"/>
                <a:ea typeface="ＭＳ Ｐゴシック" charset="0"/>
              </a:defRPr>
            </a:lvl8pPr>
            <a:lvl9pPr marL="3886200" indent="-228600" eaLnBrk="0" fontAlgn="base" hangingPunct="0">
              <a:spcBef>
                <a:spcPct val="0"/>
              </a:spcBef>
              <a:spcAft>
                <a:spcPct val="0"/>
              </a:spcAft>
              <a:defRPr sz="1600">
                <a:solidFill>
                  <a:schemeClr val="tx1"/>
                </a:solidFill>
                <a:latin typeface="Times" charset="0"/>
                <a:ea typeface="ＭＳ Ｐゴシック" charset="0"/>
              </a:defRPr>
            </a:lvl9pPr>
          </a:lstStyle>
          <a:p>
            <a:pPr defTabSz="457200" eaLnBrk="1" fontAlgn="auto" hangingPunct="1">
              <a:spcBef>
                <a:spcPts val="0"/>
              </a:spcBef>
              <a:spcAft>
                <a:spcPts val="0"/>
              </a:spcAft>
            </a:pPr>
            <a:r>
              <a:rPr lang="en-US">
                <a:solidFill>
                  <a:prstClr val="black"/>
                </a:solidFill>
              </a:rPr>
              <a:t>Reactant Purge</a:t>
            </a:r>
          </a:p>
        </p:txBody>
      </p:sp>
      <p:sp>
        <p:nvSpPr>
          <p:cNvPr id="29839" name="TextBox 217"/>
          <p:cNvSpPr txBox="1">
            <a:spLocks noChangeArrowheads="1"/>
          </p:cNvSpPr>
          <p:nvPr/>
        </p:nvSpPr>
        <p:spPr bwMode="auto">
          <a:xfrm>
            <a:off x="330200" y="1385888"/>
            <a:ext cx="1460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charset="0"/>
                <a:ea typeface="ＭＳ Ｐゴシック" charset="0"/>
                <a:cs typeface="ＭＳ Ｐゴシック" charset="0"/>
              </a:defRPr>
            </a:lvl1pPr>
            <a:lvl2pPr marL="742950" indent="-285750">
              <a:defRPr sz="1600">
                <a:solidFill>
                  <a:schemeClr val="tx1"/>
                </a:solidFill>
                <a:latin typeface="Times" charset="0"/>
                <a:ea typeface="ＭＳ Ｐゴシック" charset="0"/>
              </a:defRPr>
            </a:lvl2pPr>
            <a:lvl3pPr marL="1143000" indent="-228600">
              <a:defRPr sz="1600">
                <a:solidFill>
                  <a:schemeClr val="tx1"/>
                </a:solidFill>
                <a:latin typeface="Times" charset="0"/>
                <a:ea typeface="ＭＳ Ｐゴシック" charset="0"/>
              </a:defRPr>
            </a:lvl3pPr>
            <a:lvl4pPr marL="1600200" indent="-228600">
              <a:defRPr sz="1600">
                <a:solidFill>
                  <a:schemeClr val="tx1"/>
                </a:solidFill>
                <a:latin typeface="Times" charset="0"/>
                <a:ea typeface="ＭＳ Ｐゴシック" charset="0"/>
              </a:defRPr>
            </a:lvl4pPr>
            <a:lvl5pPr marL="2057400" indent="-228600">
              <a:defRPr sz="1600">
                <a:solidFill>
                  <a:schemeClr val="tx1"/>
                </a:solidFill>
                <a:latin typeface="Times" charset="0"/>
                <a:ea typeface="ＭＳ Ｐゴシック" charset="0"/>
              </a:defRPr>
            </a:lvl5pPr>
            <a:lvl6pPr marL="2514600" indent="-228600" eaLnBrk="0" fontAlgn="base" hangingPunct="0">
              <a:spcBef>
                <a:spcPct val="0"/>
              </a:spcBef>
              <a:spcAft>
                <a:spcPct val="0"/>
              </a:spcAft>
              <a:defRPr sz="1600">
                <a:solidFill>
                  <a:schemeClr val="tx1"/>
                </a:solidFill>
                <a:latin typeface="Times" charset="0"/>
                <a:ea typeface="ＭＳ Ｐゴシック" charset="0"/>
              </a:defRPr>
            </a:lvl6pPr>
            <a:lvl7pPr marL="2971800" indent="-228600" eaLnBrk="0" fontAlgn="base" hangingPunct="0">
              <a:spcBef>
                <a:spcPct val="0"/>
              </a:spcBef>
              <a:spcAft>
                <a:spcPct val="0"/>
              </a:spcAft>
              <a:defRPr sz="1600">
                <a:solidFill>
                  <a:schemeClr val="tx1"/>
                </a:solidFill>
                <a:latin typeface="Times" charset="0"/>
                <a:ea typeface="ＭＳ Ｐゴシック" charset="0"/>
              </a:defRPr>
            </a:lvl7pPr>
            <a:lvl8pPr marL="3429000" indent="-228600" eaLnBrk="0" fontAlgn="base" hangingPunct="0">
              <a:spcBef>
                <a:spcPct val="0"/>
              </a:spcBef>
              <a:spcAft>
                <a:spcPct val="0"/>
              </a:spcAft>
              <a:defRPr sz="1600">
                <a:solidFill>
                  <a:schemeClr val="tx1"/>
                </a:solidFill>
                <a:latin typeface="Times" charset="0"/>
                <a:ea typeface="ＭＳ Ｐゴシック" charset="0"/>
              </a:defRPr>
            </a:lvl8pPr>
            <a:lvl9pPr marL="3886200" indent="-228600" eaLnBrk="0" fontAlgn="base" hangingPunct="0">
              <a:spcBef>
                <a:spcPct val="0"/>
              </a:spcBef>
              <a:spcAft>
                <a:spcPct val="0"/>
              </a:spcAft>
              <a:defRPr sz="1600">
                <a:solidFill>
                  <a:schemeClr val="tx1"/>
                </a:solidFill>
                <a:latin typeface="Times" charset="0"/>
                <a:ea typeface="ＭＳ Ｐゴシック" charset="0"/>
              </a:defRPr>
            </a:lvl9pPr>
          </a:lstStyle>
          <a:p>
            <a:pPr defTabSz="457200" eaLnBrk="1" fontAlgn="auto" hangingPunct="1">
              <a:spcBef>
                <a:spcPts val="0"/>
              </a:spcBef>
              <a:spcAft>
                <a:spcPts val="0"/>
              </a:spcAft>
            </a:pPr>
            <a:r>
              <a:rPr lang="en-US">
                <a:solidFill>
                  <a:prstClr val="black"/>
                </a:solidFill>
              </a:rPr>
              <a:t>Initial Surface</a:t>
            </a:r>
          </a:p>
        </p:txBody>
      </p:sp>
      <p:cxnSp>
        <p:nvCxnSpPr>
          <p:cNvPr id="222" name="Straight Arrow Connector 221"/>
          <p:cNvCxnSpPr/>
          <p:nvPr/>
        </p:nvCxnSpPr>
        <p:spPr>
          <a:xfrm rot="5400000">
            <a:off x="591344" y="2353469"/>
            <a:ext cx="765175" cy="158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p:nvPr/>
        </p:nvCxnSpPr>
        <p:spPr>
          <a:xfrm>
            <a:off x="2063750" y="5557838"/>
            <a:ext cx="266700" cy="317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26" name="Straight Arrow Connector 225"/>
          <p:cNvCxnSpPr/>
          <p:nvPr/>
        </p:nvCxnSpPr>
        <p:spPr>
          <a:xfrm>
            <a:off x="4427538" y="5581650"/>
            <a:ext cx="266700" cy="476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27" name="Straight Arrow Connector 226"/>
          <p:cNvCxnSpPr/>
          <p:nvPr/>
        </p:nvCxnSpPr>
        <p:spPr>
          <a:xfrm>
            <a:off x="6751638" y="5581650"/>
            <a:ext cx="266700" cy="476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9844" name="TextBox 230"/>
          <p:cNvSpPr txBox="1">
            <a:spLocks noChangeArrowheads="1"/>
          </p:cNvSpPr>
          <p:nvPr/>
        </p:nvSpPr>
        <p:spPr bwMode="auto">
          <a:xfrm>
            <a:off x="2882900" y="6488113"/>
            <a:ext cx="4465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charset="0"/>
                <a:ea typeface="ＭＳ Ｐゴシック" charset="0"/>
                <a:cs typeface="ＭＳ Ｐゴシック" charset="0"/>
              </a:defRPr>
            </a:lvl1pPr>
            <a:lvl2pPr marL="742950" indent="-285750">
              <a:defRPr sz="1600">
                <a:solidFill>
                  <a:schemeClr val="tx1"/>
                </a:solidFill>
                <a:latin typeface="Times" charset="0"/>
                <a:ea typeface="ＭＳ Ｐゴシック" charset="0"/>
              </a:defRPr>
            </a:lvl2pPr>
            <a:lvl3pPr marL="1143000" indent="-228600">
              <a:defRPr sz="1600">
                <a:solidFill>
                  <a:schemeClr val="tx1"/>
                </a:solidFill>
                <a:latin typeface="Times" charset="0"/>
                <a:ea typeface="ＭＳ Ｐゴシック" charset="0"/>
              </a:defRPr>
            </a:lvl3pPr>
            <a:lvl4pPr marL="1600200" indent="-228600">
              <a:defRPr sz="1600">
                <a:solidFill>
                  <a:schemeClr val="tx1"/>
                </a:solidFill>
                <a:latin typeface="Times" charset="0"/>
                <a:ea typeface="ＭＳ Ｐゴシック" charset="0"/>
              </a:defRPr>
            </a:lvl4pPr>
            <a:lvl5pPr marL="2057400" indent="-228600">
              <a:defRPr sz="1600">
                <a:solidFill>
                  <a:schemeClr val="tx1"/>
                </a:solidFill>
                <a:latin typeface="Times" charset="0"/>
                <a:ea typeface="ＭＳ Ｐゴシック" charset="0"/>
              </a:defRPr>
            </a:lvl5pPr>
            <a:lvl6pPr marL="2514600" indent="-228600" eaLnBrk="0" fontAlgn="base" hangingPunct="0">
              <a:spcBef>
                <a:spcPct val="0"/>
              </a:spcBef>
              <a:spcAft>
                <a:spcPct val="0"/>
              </a:spcAft>
              <a:defRPr sz="1600">
                <a:solidFill>
                  <a:schemeClr val="tx1"/>
                </a:solidFill>
                <a:latin typeface="Times" charset="0"/>
                <a:ea typeface="ＭＳ Ｐゴシック" charset="0"/>
              </a:defRPr>
            </a:lvl6pPr>
            <a:lvl7pPr marL="2971800" indent="-228600" eaLnBrk="0" fontAlgn="base" hangingPunct="0">
              <a:spcBef>
                <a:spcPct val="0"/>
              </a:spcBef>
              <a:spcAft>
                <a:spcPct val="0"/>
              </a:spcAft>
              <a:defRPr sz="1600">
                <a:solidFill>
                  <a:schemeClr val="tx1"/>
                </a:solidFill>
                <a:latin typeface="Times" charset="0"/>
                <a:ea typeface="ＭＳ Ｐゴシック" charset="0"/>
              </a:defRPr>
            </a:lvl7pPr>
            <a:lvl8pPr marL="3429000" indent="-228600" eaLnBrk="0" fontAlgn="base" hangingPunct="0">
              <a:spcBef>
                <a:spcPct val="0"/>
              </a:spcBef>
              <a:spcAft>
                <a:spcPct val="0"/>
              </a:spcAft>
              <a:defRPr sz="1600">
                <a:solidFill>
                  <a:schemeClr val="tx1"/>
                </a:solidFill>
                <a:latin typeface="Times" charset="0"/>
                <a:ea typeface="ＭＳ Ｐゴシック" charset="0"/>
              </a:defRPr>
            </a:lvl8pPr>
            <a:lvl9pPr marL="3886200" indent="-228600" eaLnBrk="0" fontAlgn="base" hangingPunct="0">
              <a:spcBef>
                <a:spcPct val="0"/>
              </a:spcBef>
              <a:spcAft>
                <a:spcPct val="0"/>
              </a:spcAft>
              <a:defRPr sz="1600">
                <a:solidFill>
                  <a:schemeClr val="tx1"/>
                </a:solidFill>
                <a:latin typeface="Times" charset="0"/>
                <a:ea typeface="ＭＳ Ｐゴシック" charset="0"/>
              </a:defRPr>
            </a:lvl9pPr>
          </a:lstStyle>
          <a:p>
            <a:pPr defTabSz="457200" eaLnBrk="1" fontAlgn="auto" hangingPunct="1">
              <a:spcBef>
                <a:spcPts val="0"/>
              </a:spcBef>
              <a:spcAft>
                <a:spcPts val="0"/>
              </a:spcAft>
            </a:pPr>
            <a:r>
              <a:rPr lang="en-US">
                <a:solidFill>
                  <a:prstClr val="black"/>
                </a:solidFill>
              </a:rPr>
              <a:t>Cycle Repeats to Grow Additional Monolayers</a:t>
            </a:r>
          </a:p>
        </p:txBody>
      </p:sp>
      <p:sp>
        <p:nvSpPr>
          <p:cNvPr id="25750" name="TextBox 231"/>
          <p:cNvSpPr txBox="1">
            <a:spLocks noChangeArrowheads="1"/>
          </p:cNvSpPr>
          <p:nvPr/>
        </p:nvSpPr>
        <p:spPr bwMode="auto">
          <a:xfrm>
            <a:off x="1889125" y="0"/>
            <a:ext cx="755967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charset="0"/>
                <a:ea typeface="ＭＳ Ｐゴシック" charset="0"/>
                <a:cs typeface="ＭＳ Ｐゴシック" charset="0"/>
              </a:defRPr>
            </a:lvl1pPr>
            <a:lvl2pPr marL="742950" indent="-285750">
              <a:defRPr sz="1600">
                <a:solidFill>
                  <a:schemeClr val="tx1"/>
                </a:solidFill>
                <a:latin typeface="Times" charset="0"/>
                <a:ea typeface="ＭＳ Ｐゴシック" charset="0"/>
              </a:defRPr>
            </a:lvl2pPr>
            <a:lvl3pPr marL="1143000" indent="-228600">
              <a:defRPr sz="1600">
                <a:solidFill>
                  <a:schemeClr val="tx1"/>
                </a:solidFill>
                <a:latin typeface="Times" charset="0"/>
                <a:ea typeface="ＭＳ Ｐゴシック" charset="0"/>
              </a:defRPr>
            </a:lvl3pPr>
            <a:lvl4pPr marL="1600200" indent="-228600">
              <a:defRPr sz="1600">
                <a:solidFill>
                  <a:schemeClr val="tx1"/>
                </a:solidFill>
                <a:latin typeface="Times" charset="0"/>
                <a:ea typeface="ＭＳ Ｐゴシック" charset="0"/>
              </a:defRPr>
            </a:lvl4pPr>
            <a:lvl5pPr marL="2057400" indent="-228600">
              <a:defRPr sz="1600">
                <a:solidFill>
                  <a:schemeClr val="tx1"/>
                </a:solidFill>
                <a:latin typeface="Times" charset="0"/>
                <a:ea typeface="ＭＳ Ｐゴシック" charset="0"/>
              </a:defRPr>
            </a:lvl5pPr>
            <a:lvl6pPr marL="2514600" indent="-228600" eaLnBrk="0" fontAlgn="base" hangingPunct="0">
              <a:spcBef>
                <a:spcPct val="0"/>
              </a:spcBef>
              <a:spcAft>
                <a:spcPct val="0"/>
              </a:spcAft>
              <a:defRPr sz="1600">
                <a:solidFill>
                  <a:schemeClr val="tx1"/>
                </a:solidFill>
                <a:latin typeface="Times" charset="0"/>
                <a:ea typeface="ＭＳ Ｐゴシック" charset="0"/>
              </a:defRPr>
            </a:lvl6pPr>
            <a:lvl7pPr marL="2971800" indent="-228600" eaLnBrk="0" fontAlgn="base" hangingPunct="0">
              <a:spcBef>
                <a:spcPct val="0"/>
              </a:spcBef>
              <a:spcAft>
                <a:spcPct val="0"/>
              </a:spcAft>
              <a:defRPr sz="1600">
                <a:solidFill>
                  <a:schemeClr val="tx1"/>
                </a:solidFill>
                <a:latin typeface="Times" charset="0"/>
                <a:ea typeface="ＭＳ Ｐゴシック" charset="0"/>
              </a:defRPr>
            </a:lvl7pPr>
            <a:lvl8pPr marL="3429000" indent="-228600" eaLnBrk="0" fontAlgn="base" hangingPunct="0">
              <a:spcBef>
                <a:spcPct val="0"/>
              </a:spcBef>
              <a:spcAft>
                <a:spcPct val="0"/>
              </a:spcAft>
              <a:defRPr sz="1600">
                <a:solidFill>
                  <a:schemeClr val="tx1"/>
                </a:solidFill>
                <a:latin typeface="Times" charset="0"/>
                <a:ea typeface="ＭＳ Ｐゴシック" charset="0"/>
              </a:defRPr>
            </a:lvl8pPr>
            <a:lvl9pPr marL="3886200" indent="-228600" eaLnBrk="0" fontAlgn="base" hangingPunct="0">
              <a:spcBef>
                <a:spcPct val="0"/>
              </a:spcBef>
              <a:spcAft>
                <a:spcPct val="0"/>
              </a:spcAft>
              <a:defRPr sz="1600">
                <a:solidFill>
                  <a:schemeClr val="tx1"/>
                </a:solidFill>
                <a:latin typeface="Times" charset="0"/>
                <a:ea typeface="ＭＳ Ｐゴシック" charset="0"/>
              </a:defRPr>
            </a:lvl9pPr>
          </a:lstStyle>
          <a:p>
            <a:pPr algn="ctr" defTabSz="457200" eaLnBrk="1" fontAlgn="auto" hangingPunct="1">
              <a:spcBef>
                <a:spcPts val="0"/>
              </a:spcBef>
              <a:spcAft>
                <a:spcPts val="0"/>
              </a:spcAft>
              <a:defRPr/>
            </a:pPr>
            <a:r>
              <a:rPr lang="en-US" sz="2400" b="1" dirty="0" smtClean="0">
                <a:solidFill>
                  <a:srgbClr val="0000FF"/>
                </a:solidFill>
              </a:rPr>
              <a:t>High External QE with Atomic Layer Deposition through Atomically Precise Interface Engineering</a:t>
            </a:r>
          </a:p>
          <a:p>
            <a:pPr defTabSz="457200" eaLnBrk="1" fontAlgn="auto" hangingPunct="1">
              <a:spcBef>
                <a:spcPts val="0"/>
              </a:spcBef>
              <a:spcAft>
                <a:spcPts val="0"/>
              </a:spcAft>
              <a:defRPr/>
            </a:pPr>
            <a:r>
              <a:rPr lang="en-US" u="sng" dirty="0" smtClean="0">
                <a:solidFill>
                  <a:prstClr val="black"/>
                </a:solidFill>
              </a:rPr>
              <a:t>What is ALD?</a:t>
            </a:r>
          </a:p>
          <a:p>
            <a:pPr defTabSz="457200" eaLnBrk="1" fontAlgn="auto" hangingPunct="1">
              <a:spcBef>
                <a:spcPts val="0"/>
              </a:spcBef>
              <a:spcAft>
                <a:spcPts val="0"/>
              </a:spcAft>
              <a:buFont typeface="Arial" charset="0"/>
              <a:buChar char="•"/>
              <a:defRPr/>
            </a:pPr>
            <a:r>
              <a:rPr lang="en-US" dirty="0" smtClean="0">
                <a:solidFill>
                  <a:prstClr val="black"/>
                </a:solidFill>
              </a:rPr>
              <a:t>  Surface reaction mediated deposition</a:t>
            </a:r>
          </a:p>
          <a:p>
            <a:pPr defTabSz="457200" eaLnBrk="1" fontAlgn="auto" hangingPunct="1">
              <a:spcBef>
                <a:spcPts val="0"/>
              </a:spcBef>
              <a:spcAft>
                <a:spcPts val="0"/>
              </a:spcAft>
              <a:buFont typeface="Arial" charset="0"/>
              <a:buChar char="•"/>
              <a:defRPr/>
            </a:pPr>
            <a:r>
              <a:rPr lang="en-US" dirty="0" smtClean="0">
                <a:solidFill>
                  <a:prstClr val="black"/>
                </a:solidFill>
              </a:rPr>
              <a:t>  ALD cycles are repeated until desired film thickness is achieved</a:t>
            </a:r>
          </a:p>
          <a:p>
            <a:pPr marL="177800" indent="-177800" defTabSz="457200" eaLnBrk="1" fontAlgn="auto" hangingPunct="1">
              <a:spcBef>
                <a:spcPts val="0"/>
              </a:spcBef>
              <a:spcAft>
                <a:spcPts val="0"/>
              </a:spcAft>
              <a:buFont typeface="Arial" charset="0"/>
              <a:buChar char="•"/>
              <a:defRPr/>
            </a:pPr>
            <a:r>
              <a:rPr lang="en-US" dirty="0" smtClean="0">
                <a:solidFill>
                  <a:prstClr val="black"/>
                </a:solidFill>
              </a:rPr>
              <a:t>Metals, Nitrides, and Oxides are achieved through choice of  precursor and reactant species</a:t>
            </a:r>
          </a:p>
          <a:p>
            <a:pPr marL="177800" indent="-177800" defTabSz="457200" eaLnBrk="1" fontAlgn="auto" hangingPunct="1">
              <a:spcBef>
                <a:spcPts val="0"/>
              </a:spcBef>
              <a:spcAft>
                <a:spcPts val="0"/>
              </a:spcAft>
              <a:buFont typeface="Arial" charset="0"/>
              <a:buChar char="•"/>
              <a:defRPr/>
            </a:pPr>
            <a:r>
              <a:rPr lang="en-US" dirty="0" smtClean="0">
                <a:solidFill>
                  <a:prstClr val="black"/>
                </a:solidFill>
              </a:rPr>
              <a:t>Can achieve thin film deposition or surface modifications at near room temperature</a:t>
            </a:r>
          </a:p>
          <a:p>
            <a:pPr marL="177800" indent="-177800" defTabSz="457200" eaLnBrk="1" fontAlgn="auto" hangingPunct="1">
              <a:spcBef>
                <a:spcPts val="0"/>
              </a:spcBef>
              <a:spcAft>
                <a:spcPts val="0"/>
              </a:spcAft>
              <a:buFont typeface="Arial" charset="0"/>
              <a:buChar char="•"/>
              <a:defRPr/>
            </a:pPr>
            <a:r>
              <a:rPr lang="en-US" dirty="0" smtClean="0">
                <a:solidFill>
                  <a:prstClr val="black"/>
                </a:solidFill>
              </a:rPr>
              <a:t>Results in smooth, stoichiometric, thin layers. </a:t>
            </a:r>
          </a:p>
          <a:p>
            <a:pPr marL="177800" indent="-177800" defTabSz="457200" eaLnBrk="1" fontAlgn="auto" hangingPunct="1">
              <a:spcBef>
                <a:spcPts val="0"/>
              </a:spcBef>
              <a:spcAft>
                <a:spcPts val="0"/>
              </a:spcAft>
              <a:buFont typeface="Arial" charset="0"/>
              <a:buChar char="•"/>
              <a:defRPr/>
            </a:pPr>
            <a:r>
              <a:rPr lang="en-US" dirty="0" smtClean="0">
                <a:solidFill>
                  <a:prstClr val="black"/>
                </a:solidFill>
              </a:rPr>
              <a:t>Abrupt interfaces and precision control makes ALD perfectly suitable for multilayer coatings</a:t>
            </a:r>
          </a:p>
        </p:txBody>
      </p:sp>
      <p:cxnSp>
        <p:nvCxnSpPr>
          <p:cNvPr id="153" name="Straight Connector 152"/>
          <p:cNvCxnSpPr/>
          <p:nvPr/>
        </p:nvCxnSpPr>
        <p:spPr>
          <a:xfrm rot="16200000" flipH="1">
            <a:off x="6992937" y="3338513"/>
            <a:ext cx="10191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5400000" flipH="1" flipV="1">
            <a:off x="7675563" y="2932113"/>
            <a:ext cx="944562" cy="94456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rot="10800000" flipV="1">
            <a:off x="7489825" y="3860800"/>
            <a:ext cx="1227138" cy="111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849" name="TextBox 168"/>
          <p:cNvSpPr txBox="1">
            <a:spLocks noChangeArrowheads="1"/>
          </p:cNvSpPr>
          <p:nvPr/>
        </p:nvSpPr>
        <p:spPr bwMode="auto">
          <a:xfrm>
            <a:off x="7419975" y="3838575"/>
            <a:ext cx="12842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charset="0"/>
                <a:ea typeface="ＭＳ Ｐゴシック" charset="0"/>
                <a:cs typeface="ＭＳ Ｐゴシック" charset="0"/>
              </a:defRPr>
            </a:lvl1pPr>
            <a:lvl2pPr marL="742950" indent="-285750">
              <a:defRPr sz="1600">
                <a:solidFill>
                  <a:schemeClr val="tx1"/>
                </a:solidFill>
                <a:latin typeface="Times" charset="0"/>
                <a:ea typeface="ＭＳ Ｐゴシック" charset="0"/>
              </a:defRPr>
            </a:lvl2pPr>
            <a:lvl3pPr marL="1143000" indent="-228600">
              <a:defRPr sz="1600">
                <a:solidFill>
                  <a:schemeClr val="tx1"/>
                </a:solidFill>
                <a:latin typeface="Times" charset="0"/>
                <a:ea typeface="ＭＳ Ｐゴシック" charset="0"/>
              </a:defRPr>
            </a:lvl3pPr>
            <a:lvl4pPr marL="1600200" indent="-228600">
              <a:defRPr sz="1600">
                <a:solidFill>
                  <a:schemeClr val="tx1"/>
                </a:solidFill>
                <a:latin typeface="Times" charset="0"/>
                <a:ea typeface="ＭＳ Ｐゴシック" charset="0"/>
              </a:defRPr>
            </a:lvl4pPr>
            <a:lvl5pPr marL="2057400" indent="-228600">
              <a:defRPr sz="1600">
                <a:solidFill>
                  <a:schemeClr val="tx1"/>
                </a:solidFill>
                <a:latin typeface="Times" charset="0"/>
                <a:ea typeface="ＭＳ Ｐゴシック" charset="0"/>
              </a:defRPr>
            </a:lvl5pPr>
            <a:lvl6pPr marL="2514600" indent="-228600" eaLnBrk="0" fontAlgn="base" hangingPunct="0">
              <a:spcBef>
                <a:spcPct val="0"/>
              </a:spcBef>
              <a:spcAft>
                <a:spcPct val="0"/>
              </a:spcAft>
              <a:defRPr sz="1600">
                <a:solidFill>
                  <a:schemeClr val="tx1"/>
                </a:solidFill>
                <a:latin typeface="Times" charset="0"/>
                <a:ea typeface="ＭＳ Ｐゴシック" charset="0"/>
              </a:defRPr>
            </a:lvl6pPr>
            <a:lvl7pPr marL="2971800" indent="-228600" eaLnBrk="0" fontAlgn="base" hangingPunct="0">
              <a:spcBef>
                <a:spcPct val="0"/>
              </a:spcBef>
              <a:spcAft>
                <a:spcPct val="0"/>
              </a:spcAft>
              <a:defRPr sz="1600">
                <a:solidFill>
                  <a:schemeClr val="tx1"/>
                </a:solidFill>
                <a:latin typeface="Times" charset="0"/>
                <a:ea typeface="ＭＳ Ｐゴシック" charset="0"/>
              </a:defRPr>
            </a:lvl7pPr>
            <a:lvl8pPr marL="3429000" indent="-228600" eaLnBrk="0" fontAlgn="base" hangingPunct="0">
              <a:spcBef>
                <a:spcPct val="0"/>
              </a:spcBef>
              <a:spcAft>
                <a:spcPct val="0"/>
              </a:spcAft>
              <a:defRPr sz="1600">
                <a:solidFill>
                  <a:schemeClr val="tx1"/>
                </a:solidFill>
                <a:latin typeface="Times" charset="0"/>
                <a:ea typeface="ＭＳ Ｐゴシック" charset="0"/>
              </a:defRPr>
            </a:lvl8pPr>
            <a:lvl9pPr marL="3886200" indent="-228600" eaLnBrk="0" fontAlgn="base" hangingPunct="0">
              <a:spcBef>
                <a:spcPct val="0"/>
              </a:spcBef>
              <a:spcAft>
                <a:spcPct val="0"/>
              </a:spcAft>
              <a:defRPr sz="1600">
                <a:solidFill>
                  <a:schemeClr val="tx1"/>
                </a:solidFill>
                <a:latin typeface="Times" charset="0"/>
                <a:ea typeface="ＭＳ Ｐゴシック" charset="0"/>
              </a:defRPr>
            </a:lvl9pPr>
          </a:lstStyle>
          <a:p>
            <a:pPr defTabSz="457200" eaLnBrk="1" fontAlgn="auto" hangingPunct="1">
              <a:spcBef>
                <a:spcPts val="0"/>
              </a:spcBef>
              <a:spcAft>
                <a:spcPts val="0"/>
              </a:spcAft>
            </a:pPr>
            <a:r>
              <a:rPr lang="en-US" sz="1200">
                <a:solidFill>
                  <a:prstClr val="black"/>
                </a:solidFill>
              </a:rPr>
              <a:t>Number of Cycles</a:t>
            </a:r>
          </a:p>
        </p:txBody>
      </p:sp>
      <p:sp>
        <p:nvSpPr>
          <p:cNvPr id="170" name="TextBox 169"/>
          <p:cNvSpPr txBox="1"/>
          <p:nvPr/>
        </p:nvSpPr>
        <p:spPr>
          <a:xfrm>
            <a:off x="7160302" y="3000443"/>
            <a:ext cx="369332" cy="698268"/>
          </a:xfrm>
          <a:prstGeom prst="rect">
            <a:avLst/>
          </a:prstGeom>
          <a:noFill/>
        </p:spPr>
        <p:txBody>
          <a:bodyPr vert="vert270" wrap="none">
            <a:spAutoFit/>
          </a:bodyPr>
          <a:lstStyle/>
          <a:p>
            <a:pPr defTabSz="457200" eaLnBrk="1" fontAlgn="auto" hangingPunct="1">
              <a:spcBef>
                <a:spcPts val="0"/>
              </a:spcBef>
              <a:spcAft>
                <a:spcPts val="0"/>
              </a:spcAft>
              <a:defRPr/>
            </a:pPr>
            <a:r>
              <a:rPr lang="en-US" sz="1200" dirty="0">
                <a:solidFill>
                  <a:prstClr val="black"/>
                </a:solidFill>
                <a:latin typeface="Calibri"/>
              </a:rPr>
              <a:t>Thickness</a:t>
            </a:r>
          </a:p>
        </p:txBody>
      </p:sp>
      <p:sp>
        <p:nvSpPr>
          <p:cNvPr id="184" name="Oval 183"/>
          <p:cNvSpPr/>
          <p:nvPr/>
        </p:nvSpPr>
        <p:spPr>
          <a:xfrm>
            <a:off x="4976813" y="2724150"/>
            <a:ext cx="1597025" cy="682625"/>
          </a:xfrm>
          <a:prstGeom prst="ellipse">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r>
              <a:rPr lang="en-US" sz="1800" dirty="0">
                <a:solidFill>
                  <a:srgbClr val="000000"/>
                </a:solidFill>
                <a:latin typeface="Calibri"/>
              </a:rPr>
              <a:t>Plasma</a:t>
            </a:r>
          </a:p>
        </p:txBody>
      </p:sp>
    </p:spTree>
    <p:extLst>
      <p:ext uri="{BB962C8B-B14F-4D97-AF65-F5344CB8AC3E}">
        <p14:creationId xmlns:p14="http://schemas.microsoft.com/office/powerpoint/2010/main" val="532884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Precision AR Coatings</a:t>
            </a:r>
            <a:endParaRPr lang="en-US" dirty="0"/>
          </a:p>
        </p:txBody>
      </p:sp>
      <p:grpSp>
        <p:nvGrpSpPr>
          <p:cNvPr id="23" name="Group 22"/>
          <p:cNvGrpSpPr/>
          <p:nvPr/>
        </p:nvGrpSpPr>
        <p:grpSpPr>
          <a:xfrm>
            <a:off x="4441221" y="1653674"/>
            <a:ext cx="4433116" cy="3044394"/>
            <a:chOff x="4361846" y="2121987"/>
            <a:chExt cx="4433116" cy="3044394"/>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t="4114" r="4366"/>
            <a:stretch/>
          </p:blipFill>
          <p:spPr>
            <a:xfrm>
              <a:off x="4361846" y="2121987"/>
              <a:ext cx="4433116" cy="3044394"/>
            </a:xfrm>
            <a:prstGeom prst="rect">
              <a:avLst/>
            </a:prstGeom>
          </p:spPr>
        </p:pic>
        <p:sp>
          <p:nvSpPr>
            <p:cNvPr id="12" name="TextBox 11"/>
            <p:cNvSpPr txBox="1"/>
            <p:nvPr/>
          </p:nvSpPr>
          <p:spPr>
            <a:xfrm rot="16200000">
              <a:off x="3909183" y="3281446"/>
              <a:ext cx="1249561" cy="276999"/>
            </a:xfrm>
            <a:prstGeom prst="rect">
              <a:avLst/>
            </a:prstGeom>
            <a:solidFill>
              <a:srgbClr val="FFFFFF"/>
            </a:solidFill>
          </p:spPr>
          <p:txBody>
            <a:bodyPr wrap="none" rtlCol="0">
              <a:spAutoFit/>
            </a:bodyPr>
            <a:lstStyle/>
            <a:p>
              <a:pPr defTabSz="914400"/>
              <a:r>
                <a:rPr lang="en-US" sz="1200" dirty="0" smtClean="0">
                  <a:solidFill>
                    <a:prstClr val="black"/>
                  </a:solidFill>
                  <a:latin typeface="Georgia"/>
                </a:rPr>
                <a:t>Reflectance (%)</a:t>
              </a:r>
              <a:endParaRPr lang="en-US" sz="1200" dirty="0">
                <a:solidFill>
                  <a:prstClr val="black"/>
                </a:solidFill>
                <a:latin typeface="Georgia"/>
              </a:endParaRPr>
            </a:p>
          </p:txBody>
        </p:sp>
        <p:sp>
          <p:nvSpPr>
            <p:cNvPr id="13" name="TextBox 12"/>
            <p:cNvSpPr txBox="1"/>
            <p:nvPr/>
          </p:nvSpPr>
          <p:spPr>
            <a:xfrm>
              <a:off x="6100751" y="4815152"/>
              <a:ext cx="1372566" cy="276999"/>
            </a:xfrm>
            <a:prstGeom prst="rect">
              <a:avLst/>
            </a:prstGeom>
            <a:solidFill>
              <a:srgbClr val="FFFFFF"/>
            </a:solidFill>
          </p:spPr>
          <p:txBody>
            <a:bodyPr wrap="none" rtlCol="0">
              <a:spAutoFit/>
            </a:bodyPr>
            <a:lstStyle/>
            <a:p>
              <a:pPr defTabSz="914400"/>
              <a:r>
                <a:rPr lang="en-US" sz="1200" dirty="0" smtClean="0">
                  <a:solidFill>
                    <a:prstClr val="black"/>
                  </a:solidFill>
                  <a:latin typeface="Georgia"/>
                </a:rPr>
                <a:t>Wavelength (nm)</a:t>
              </a:r>
              <a:endParaRPr lang="en-US" sz="1200" dirty="0">
                <a:solidFill>
                  <a:prstClr val="black"/>
                </a:solidFill>
                <a:latin typeface="Georgia"/>
              </a:endParaRPr>
            </a:p>
          </p:txBody>
        </p:sp>
        <p:grpSp>
          <p:nvGrpSpPr>
            <p:cNvPr id="22" name="Group 21"/>
            <p:cNvGrpSpPr/>
            <p:nvPr/>
          </p:nvGrpSpPr>
          <p:grpSpPr>
            <a:xfrm>
              <a:off x="6196052" y="2437522"/>
              <a:ext cx="2322835" cy="631075"/>
              <a:chOff x="6196052" y="2437522"/>
              <a:chExt cx="2322835" cy="631075"/>
            </a:xfrm>
          </p:grpSpPr>
          <p:grpSp>
            <p:nvGrpSpPr>
              <p:cNvPr id="14" name="Group 13"/>
              <p:cNvGrpSpPr/>
              <p:nvPr/>
            </p:nvGrpSpPr>
            <p:grpSpPr>
              <a:xfrm>
                <a:off x="6196052" y="2437522"/>
                <a:ext cx="2322835" cy="631075"/>
                <a:chOff x="7552763" y="3549791"/>
                <a:chExt cx="2322835" cy="499268"/>
              </a:xfrm>
            </p:grpSpPr>
            <p:sp>
              <p:nvSpPr>
                <p:cNvPr id="15" name="Rectangle 14"/>
                <p:cNvSpPr/>
                <p:nvPr/>
              </p:nvSpPr>
              <p:spPr>
                <a:xfrm>
                  <a:off x="7552763" y="3549791"/>
                  <a:ext cx="2322835" cy="499268"/>
                </a:xfrm>
                <a:prstGeom prst="rect">
                  <a:avLst/>
                </a:prstGeom>
                <a:solidFill>
                  <a:srgbClr val="FFFFFF"/>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Georgia"/>
                  </a:endParaRPr>
                </a:p>
              </p:txBody>
            </p:sp>
            <p:sp>
              <p:nvSpPr>
                <p:cNvPr id="16" name="TextBox 15"/>
                <p:cNvSpPr txBox="1"/>
                <p:nvPr/>
              </p:nvSpPr>
              <p:spPr>
                <a:xfrm>
                  <a:off x="7788415" y="3555088"/>
                  <a:ext cx="1838965" cy="438289"/>
                </a:xfrm>
                <a:prstGeom prst="rect">
                  <a:avLst/>
                </a:prstGeom>
                <a:solidFill>
                  <a:srgbClr val="FFFFFF"/>
                </a:solidFill>
              </p:spPr>
              <p:txBody>
                <a:bodyPr wrap="none" rtlCol="0">
                  <a:spAutoFit/>
                </a:bodyPr>
                <a:lstStyle/>
                <a:p>
                  <a:pPr defTabSz="914400"/>
                  <a:r>
                    <a:rPr lang="en-US" sz="1000" dirty="0" smtClean="0">
                      <a:solidFill>
                        <a:prstClr val="black"/>
                      </a:solidFill>
                      <a:latin typeface="Georgia"/>
                    </a:rPr>
                    <a:t>Model – SiO</a:t>
                  </a:r>
                  <a:r>
                    <a:rPr lang="en-US" sz="1000" baseline="-25000" dirty="0" smtClean="0">
                      <a:solidFill>
                        <a:prstClr val="black"/>
                      </a:solidFill>
                      <a:latin typeface="Georgia"/>
                    </a:rPr>
                    <a:t>2</a:t>
                  </a:r>
                  <a:r>
                    <a:rPr lang="en-US" sz="1000" dirty="0" smtClean="0">
                      <a:solidFill>
                        <a:prstClr val="black"/>
                      </a:solidFill>
                      <a:latin typeface="Georgia"/>
                    </a:rPr>
                    <a:t>/HfO</a:t>
                  </a:r>
                  <a:r>
                    <a:rPr lang="en-US" sz="1000" baseline="-25000" dirty="0" smtClean="0">
                      <a:solidFill>
                        <a:prstClr val="black"/>
                      </a:solidFill>
                      <a:latin typeface="Georgia"/>
                    </a:rPr>
                    <a:t>2</a:t>
                  </a:r>
                  <a:r>
                    <a:rPr lang="en-US" sz="1000" dirty="0" smtClean="0">
                      <a:solidFill>
                        <a:prstClr val="black"/>
                      </a:solidFill>
                      <a:latin typeface="Georgia"/>
                    </a:rPr>
                    <a:t>/Al</a:t>
                  </a:r>
                  <a:r>
                    <a:rPr lang="en-US" sz="1000" baseline="-25000" dirty="0" smtClean="0">
                      <a:solidFill>
                        <a:prstClr val="black"/>
                      </a:solidFill>
                      <a:latin typeface="Georgia"/>
                    </a:rPr>
                    <a:t>2</a:t>
                  </a:r>
                  <a:r>
                    <a:rPr lang="en-US" sz="1000" dirty="0" smtClean="0">
                      <a:solidFill>
                        <a:prstClr val="black"/>
                      </a:solidFill>
                      <a:latin typeface="Georgia"/>
                    </a:rPr>
                    <a:t>O</a:t>
                  </a:r>
                  <a:r>
                    <a:rPr lang="en-US" sz="1000" baseline="-25000" dirty="0" smtClean="0">
                      <a:solidFill>
                        <a:prstClr val="black"/>
                      </a:solidFill>
                      <a:latin typeface="Georgia"/>
                    </a:rPr>
                    <a:t>3</a:t>
                  </a:r>
                  <a:r>
                    <a:rPr lang="en-US" sz="1000" dirty="0" smtClean="0">
                      <a:solidFill>
                        <a:prstClr val="black"/>
                      </a:solidFill>
                      <a:latin typeface="Georgia"/>
                    </a:rPr>
                    <a:t>/Si</a:t>
                  </a:r>
                  <a:endParaRPr lang="en-US" sz="1000" dirty="0">
                    <a:solidFill>
                      <a:prstClr val="black"/>
                    </a:solidFill>
                    <a:latin typeface="Georgia"/>
                  </a:endParaRPr>
                </a:p>
                <a:p>
                  <a:pPr defTabSz="914400"/>
                  <a:r>
                    <a:rPr lang="en-US" sz="1000" dirty="0" smtClean="0">
                      <a:solidFill>
                        <a:prstClr val="black"/>
                      </a:solidFill>
                      <a:latin typeface="Georgia"/>
                    </a:rPr>
                    <a:t>Actual – SiO</a:t>
                  </a:r>
                  <a:r>
                    <a:rPr lang="en-US" sz="1000" baseline="-25000" dirty="0" smtClean="0">
                      <a:solidFill>
                        <a:prstClr val="black"/>
                      </a:solidFill>
                      <a:latin typeface="Georgia"/>
                    </a:rPr>
                    <a:t>2</a:t>
                  </a:r>
                  <a:r>
                    <a:rPr lang="en-US" sz="1000" dirty="0" smtClean="0">
                      <a:solidFill>
                        <a:prstClr val="black"/>
                      </a:solidFill>
                      <a:latin typeface="Georgia"/>
                    </a:rPr>
                    <a:t>/HfO</a:t>
                  </a:r>
                  <a:r>
                    <a:rPr lang="en-US" sz="1000" baseline="-25000" dirty="0" smtClean="0">
                      <a:solidFill>
                        <a:prstClr val="black"/>
                      </a:solidFill>
                      <a:latin typeface="Georgia"/>
                    </a:rPr>
                    <a:t>2</a:t>
                  </a:r>
                  <a:r>
                    <a:rPr lang="en-US" sz="1000" dirty="0" smtClean="0">
                      <a:solidFill>
                        <a:prstClr val="black"/>
                      </a:solidFill>
                      <a:latin typeface="Georgia"/>
                    </a:rPr>
                    <a:t>/Al</a:t>
                  </a:r>
                  <a:r>
                    <a:rPr lang="en-US" sz="1000" baseline="-25000" dirty="0" smtClean="0">
                      <a:solidFill>
                        <a:prstClr val="black"/>
                      </a:solidFill>
                      <a:latin typeface="Georgia"/>
                    </a:rPr>
                    <a:t>2</a:t>
                  </a:r>
                  <a:r>
                    <a:rPr lang="en-US" sz="1000" dirty="0" smtClean="0">
                      <a:solidFill>
                        <a:prstClr val="black"/>
                      </a:solidFill>
                      <a:latin typeface="Georgia"/>
                    </a:rPr>
                    <a:t>O</a:t>
                  </a:r>
                  <a:r>
                    <a:rPr lang="en-US" sz="1000" baseline="-25000" dirty="0" smtClean="0">
                      <a:solidFill>
                        <a:prstClr val="black"/>
                      </a:solidFill>
                      <a:latin typeface="Georgia"/>
                    </a:rPr>
                    <a:t>3</a:t>
                  </a:r>
                  <a:r>
                    <a:rPr lang="en-US" sz="1000" dirty="0" smtClean="0">
                      <a:solidFill>
                        <a:prstClr val="black"/>
                      </a:solidFill>
                      <a:latin typeface="Georgia"/>
                    </a:rPr>
                    <a:t>/Si</a:t>
                  </a:r>
                  <a:endParaRPr lang="en-US" sz="1000" dirty="0">
                    <a:solidFill>
                      <a:prstClr val="black"/>
                    </a:solidFill>
                    <a:latin typeface="Georgia"/>
                  </a:endParaRPr>
                </a:p>
                <a:p>
                  <a:pPr defTabSz="914400"/>
                  <a:r>
                    <a:rPr lang="en-US" sz="1000" dirty="0" smtClean="0">
                      <a:solidFill>
                        <a:prstClr val="black"/>
                      </a:solidFill>
                      <a:latin typeface="Georgia"/>
                    </a:rPr>
                    <a:t>Si Baseline Reflectance</a:t>
                  </a:r>
                  <a:endParaRPr lang="en-US" sz="1000" dirty="0">
                    <a:solidFill>
                      <a:prstClr val="black"/>
                    </a:solidFill>
                    <a:latin typeface="Georgia"/>
                  </a:endParaRPr>
                </a:p>
              </p:txBody>
            </p:sp>
            <p:cxnSp>
              <p:nvCxnSpPr>
                <p:cNvPr id="18" name="Straight Connector 17"/>
                <p:cNvCxnSpPr/>
                <p:nvPr/>
              </p:nvCxnSpPr>
              <p:spPr>
                <a:xfrm>
                  <a:off x="7612534" y="3663578"/>
                  <a:ext cx="222443" cy="0"/>
                </a:xfrm>
                <a:prstGeom prst="line">
                  <a:avLst/>
                </a:prstGeom>
                <a:ln w="3810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612534" y="3902369"/>
                  <a:ext cx="222443" cy="0"/>
                </a:xfrm>
                <a:prstGeom prst="line">
                  <a:avLst/>
                </a:prstGeom>
                <a:ln w="28575"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grpSp>
          <p:sp>
            <p:nvSpPr>
              <p:cNvPr id="21" name="Oval 20"/>
              <p:cNvSpPr/>
              <p:nvPr/>
            </p:nvSpPr>
            <p:spPr>
              <a:xfrm>
                <a:off x="6318178" y="2682027"/>
                <a:ext cx="94654" cy="102549"/>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Georgia"/>
                </a:endParaRPr>
              </a:p>
            </p:txBody>
          </p:sp>
        </p:grpSp>
      </p:grpSp>
      <p:sp>
        <p:nvSpPr>
          <p:cNvPr id="17" name="Content Placeholder 2"/>
          <p:cNvSpPr>
            <a:spLocks noGrp="1"/>
          </p:cNvSpPr>
          <p:nvPr>
            <p:ph idx="1"/>
          </p:nvPr>
        </p:nvSpPr>
        <p:spPr>
          <a:xfrm>
            <a:off x="246061" y="1428750"/>
            <a:ext cx="4151313" cy="4833938"/>
          </a:xfrm>
        </p:spPr>
        <p:txBody>
          <a:bodyPr>
            <a:noAutofit/>
          </a:bodyPr>
          <a:lstStyle/>
          <a:p>
            <a:r>
              <a:rPr lang="en-US" sz="1800" dirty="0"/>
              <a:t>Incorporating diffusion barriers into the design, when appropriate, allows us to deposit films with behavior predicted by our model.</a:t>
            </a:r>
          </a:p>
          <a:p>
            <a:r>
              <a:rPr lang="en-US" sz="1800" dirty="0" smtClean="0"/>
              <a:t>Multilayers are </a:t>
            </a:r>
            <a:r>
              <a:rPr lang="en-US" sz="1800" dirty="0"/>
              <a:t>feasible </a:t>
            </a:r>
            <a:r>
              <a:rPr lang="en-US" sz="1800" dirty="0" smtClean="0"/>
              <a:t>with these device integrated coatings. Opens the door for other types of coatings (</a:t>
            </a:r>
            <a:r>
              <a:rPr lang="en-US" sz="1800" i="1" dirty="0" smtClean="0"/>
              <a:t>e.g</a:t>
            </a:r>
            <a:r>
              <a:rPr lang="en-US" sz="1800" dirty="0" smtClean="0"/>
              <a:t>. visible blind coating, interference filters, etc.) deposited by ALD.</a:t>
            </a:r>
            <a:endParaRPr lang="en-US" sz="1800" dirty="0"/>
          </a:p>
          <a:p>
            <a:r>
              <a:rPr lang="en-US" sz="1800" dirty="0" smtClean="0"/>
              <a:t>Reproducibility and accuracy of the ALD technique enables rational design and fabrication of AR coatings at the nanometer scale.</a:t>
            </a:r>
          </a:p>
        </p:txBody>
      </p:sp>
      <p:sp>
        <p:nvSpPr>
          <p:cNvPr id="19" name="TextBox 18"/>
          <p:cNvSpPr txBox="1"/>
          <p:nvPr/>
        </p:nvSpPr>
        <p:spPr>
          <a:xfrm>
            <a:off x="4322669" y="4860197"/>
            <a:ext cx="4564529" cy="738664"/>
          </a:xfrm>
          <a:prstGeom prst="rect">
            <a:avLst/>
          </a:prstGeom>
          <a:noFill/>
        </p:spPr>
        <p:txBody>
          <a:bodyPr wrap="square" rtlCol="0">
            <a:spAutoFit/>
          </a:bodyPr>
          <a:lstStyle/>
          <a:p>
            <a:pPr algn="ctr" defTabSz="914400"/>
            <a:r>
              <a:rPr lang="en-US" sz="1400" dirty="0" smtClean="0">
                <a:solidFill>
                  <a:srgbClr val="FBC01E"/>
                </a:solidFill>
                <a:latin typeface="Georgia"/>
              </a:rPr>
              <a:t>Wavelength dependence of coating performance </a:t>
            </a:r>
            <a:r>
              <a:rPr lang="en-US" sz="1400" b="1" i="1" dirty="0" smtClean="0">
                <a:solidFill>
                  <a:srgbClr val="FBC01E"/>
                </a:solidFill>
                <a:latin typeface="Georgia"/>
              </a:rPr>
              <a:t>correctly predicted </a:t>
            </a:r>
            <a:r>
              <a:rPr lang="en-US" sz="1400" dirty="0" smtClean="0">
                <a:solidFill>
                  <a:srgbClr val="FBC01E"/>
                </a:solidFill>
                <a:latin typeface="Georgia"/>
              </a:rPr>
              <a:t>by AR coating models based on precision UV ellipsometry measurements</a:t>
            </a:r>
          </a:p>
        </p:txBody>
      </p:sp>
    </p:spTree>
    <p:extLst>
      <p:ext uri="{BB962C8B-B14F-4D97-AF65-F5344CB8AC3E}">
        <p14:creationId xmlns:p14="http://schemas.microsoft.com/office/powerpoint/2010/main" val="2858945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5.xml.rels><?xml version="1.0" encoding="UTF-8" standalone="yes"?>
<Relationships xmlns="http://schemas.openxmlformats.org/package/2006/relationships"><Relationship Id="rId1" Type="http://schemas.openxmlformats.org/officeDocument/2006/relationships/image" Target="../media/image3.jpeg"/></Relationships>
</file>

<file path=ppt/theme/_rels/themeOverride1.xml.rels><?xml version="1.0" encoding="UTF-8" standalone="yes"?>
<Relationships xmlns="http://schemas.openxmlformats.org/package/2006/relationships"><Relationship Id="rId1" Type="http://schemas.openxmlformats.org/officeDocument/2006/relationships/image" Target="../media/image3.jpeg"/></Relationships>
</file>

<file path=ppt/theme/_rels/themeOverrid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Times" pitchFamily="-9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Times" pitchFamily="-97"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Expo">
  <a:themeElements>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xpo">
      <a:fillStyleLst>
        <a:solidFill>
          <a:schemeClr val="phClr"/>
        </a:solidFill>
        <a:gradFill rotWithShape="1">
          <a:gsLst>
            <a:gs pos="0">
              <a:schemeClr val="phClr">
                <a:tint val="100000"/>
                <a:satMod val="130000"/>
              </a:schemeClr>
            </a:gs>
            <a:gs pos="100000">
              <a:schemeClr val="phClr">
                <a:tint val="50000"/>
                <a:satMod val="150000"/>
              </a:schemeClr>
            </a:gs>
          </a:gsLst>
          <a:lin ang="16200000" scaled="1"/>
        </a:gradFill>
        <a:gradFill rotWithShape="1">
          <a:gsLst>
            <a:gs pos="0">
              <a:schemeClr val="phClr">
                <a:shade val="93000"/>
                <a:satMod val="130000"/>
              </a:schemeClr>
            </a:gs>
            <a:gs pos="60000">
              <a:schemeClr val="phClr">
                <a:tint val="80000"/>
                <a:shade val="93000"/>
                <a:satMod val="130000"/>
              </a:schemeClr>
            </a:gs>
            <a:gs pos="100000">
              <a:schemeClr val="phClr">
                <a:tint val="50000"/>
                <a:shade val="94000"/>
                <a:alpha val="100000"/>
                <a:satMod val="135000"/>
              </a:schemeClr>
            </a:gs>
          </a:gsLst>
          <a:lin ang="16200000" scaled="0"/>
        </a:gra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34925" cap="flat" cmpd="sng" algn="ctr">
          <a:gradFill>
            <a:gsLst>
              <a:gs pos="0">
                <a:schemeClr val="accent1">
                  <a:lumMod val="40000"/>
                  <a:lumOff val="60000"/>
                </a:schemeClr>
              </a:gs>
              <a:gs pos="50000">
                <a:schemeClr val="accent1"/>
              </a:gs>
              <a:gs pos="100000">
                <a:schemeClr val="accent1">
                  <a:lumMod val="50000"/>
                </a:schemeClr>
              </a:gs>
            </a:gsLst>
            <a:lin ang="18600000" scaled="0"/>
          </a:gradFill>
          <a:prstDash val="solid"/>
        </a:ln>
      </a:lnStyleLst>
      <a:effectStyleLst>
        <a:effectStyle>
          <a:effectLst/>
        </a:effectStyle>
        <a:effectStyle>
          <a:effectLst>
            <a:innerShdw blurRad="50800" dist="25400" dir="13500000">
              <a:srgbClr val="C0C0C0">
                <a:alpha val="75000"/>
              </a:srgbClr>
            </a:innerShdw>
            <a:outerShdw blurRad="63500" dist="38100" dir="5400000" sx="105000" sy="105000" algn="br" rotWithShape="0">
              <a:srgbClr val="000000">
                <a:alpha val="30000"/>
              </a:srgbClr>
            </a:outerShdw>
          </a:effectLst>
        </a:effectStyle>
        <a:effectStyle>
          <a:effectLst>
            <a:innerShdw blurRad="50800" dist="25400" dir="16200000">
              <a:srgbClr val="C0C0C0">
                <a:alpha val="75000"/>
              </a:srgbClr>
            </a:innerShdw>
            <a:reflection blurRad="63500" stA="40000" endPos="50000" dist="12700" dir="5400000" sy="-100000" rotWithShape="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a:blip xmlns:r="http://schemas.openxmlformats.org/officeDocument/2006/relationships" r:embed="rId1"/>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xpo">
    <a:fillStyleLst>
      <a:solidFill>
        <a:schemeClr val="phClr"/>
      </a:solidFill>
      <a:gradFill rotWithShape="1">
        <a:gsLst>
          <a:gs pos="0">
            <a:schemeClr val="phClr">
              <a:tint val="100000"/>
              <a:satMod val="130000"/>
            </a:schemeClr>
          </a:gs>
          <a:gs pos="100000">
            <a:schemeClr val="phClr">
              <a:tint val="50000"/>
              <a:satMod val="150000"/>
            </a:schemeClr>
          </a:gs>
        </a:gsLst>
        <a:lin ang="16200000" scaled="1"/>
      </a:gradFill>
      <a:gradFill rotWithShape="1">
        <a:gsLst>
          <a:gs pos="0">
            <a:schemeClr val="phClr">
              <a:shade val="93000"/>
              <a:satMod val="130000"/>
            </a:schemeClr>
          </a:gs>
          <a:gs pos="60000">
            <a:schemeClr val="phClr">
              <a:tint val="80000"/>
              <a:shade val="93000"/>
              <a:satMod val="130000"/>
            </a:schemeClr>
          </a:gs>
          <a:gs pos="100000">
            <a:schemeClr val="phClr">
              <a:tint val="50000"/>
              <a:shade val="94000"/>
              <a:alpha val="100000"/>
              <a:satMod val="135000"/>
            </a:schemeClr>
          </a:gs>
        </a:gsLst>
        <a:lin ang="16200000" scaled="0"/>
      </a:gra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34925" cap="flat" cmpd="sng" algn="ctr">
        <a:gradFill>
          <a:gsLst>
            <a:gs pos="0">
              <a:schemeClr val="accent1">
                <a:lumMod val="40000"/>
                <a:lumOff val="60000"/>
              </a:schemeClr>
            </a:gs>
            <a:gs pos="50000">
              <a:schemeClr val="accent1"/>
            </a:gs>
            <a:gs pos="100000">
              <a:schemeClr val="accent1">
                <a:lumMod val="50000"/>
              </a:schemeClr>
            </a:gs>
          </a:gsLst>
          <a:lin ang="18600000" scaled="0"/>
        </a:gradFill>
        <a:prstDash val="solid"/>
      </a:ln>
    </a:lnStyleLst>
    <a:effectStyleLst>
      <a:effectStyle>
        <a:effectLst/>
      </a:effectStyle>
      <a:effectStyle>
        <a:effectLst>
          <a:innerShdw blurRad="50800" dist="25400" dir="13500000">
            <a:srgbClr val="C0C0C0">
              <a:alpha val="75000"/>
            </a:srgbClr>
          </a:innerShdw>
          <a:outerShdw blurRad="63500" dist="38100" dir="5400000" sx="105000" sy="105000" algn="br" rotWithShape="0">
            <a:srgbClr val="000000">
              <a:alpha val="30000"/>
            </a:srgbClr>
          </a:outerShdw>
        </a:effectLst>
      </a:effectStyle>
      <a:effectStyle>
        <a:effectLst>
          <a:innerShdw blurRad="50800" dist="25400" dir="16200000">
            <a:srgbClr val="C0C0C0">
              <a:alpha val="75000"/>
            </a:srgbClr>
          </a:innerShdw>
          <a:reflection blurRad="63500" stA="40000" endPos="50000" dist="12700" dir="5400000" sy="-100000" rotWithShape="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a:blip xmlns:r="http://schemas.openxmlformats.org/officeDocument/2006/relationships" r:embed="rId1"/>
        <a:stretch/>
      </a:blipFill>
    </a:bgFillStyleLst>
  </a:fmtScheme>
</a:themeOverride>
</file>

<file path=ppt/theme/themeOverride2.xml><?xml version="1.0" encoding="utf-8"?>
<a:themeOverride xmlns:a="http://schemas.openxmlformats.org/drawingml/2006/main">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xpo">
    <a:fillStyleLst>
      <a:solidFill>
        <a:schemeClr val="phClr"/>
      </a:solidFill>
      <a:gradFill rotWithShape="1">
        <a:gsLst>
          <a:gs pos="0">
            <a:schemeClr val="phClr">
              <a:tint val="100000"/>
              <a:satMod val="130000"/>
            </a:schemeClr>
          </a:gs>
          <a:gs pos="100000">
            <a:schemeClr val="phClr">
              <a:tint val="50000"/>
              <a:satMod val="150000"/>
            </a:schemeClr>
          </a:gs>
        </a:gsLst>
        <a:lin ang="16200000" scaled="1"/>
      </a:gradFill>
      <a:gradFill rotWithShape="1">
        <a:gsLst>
          <a:gs pos="0">
            <a:schemeClr val="phClr">
              <a:shade val="93000"/>
              <a:satMod val="130000"/>
            </a:schemeClr>
          </a:gs>
          <a:gs pos="60000">
            <a:schemeClr val="phClr">
              <a:tint val="80000"/>
              <a:shade val="93000"/>
              <a:satMod val="130000"/>
            </a:schemeClr>
          </a:gs>
          <a:gs pos="100000">
            <a:schemeClr val="phClr">
              <a:tint val="50000"/>
              <a:shade val="94000"/>
              <a:alpha val="100000"/>
              <a:satMod val="135000"/>
            </a:schemeClr>
          </a:gs>
        </a:gsLst>
        <a:lin ang="16200000" scaled="0"/>
      </a:gra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34925" cap="flat" cmpd="sng" algn="ctr">
        <a:gradFill>
          <a:gsLst>
            <a:gs pos="0">
              <a:schemeClr val="accent1">
                <a:lumMod val="40000"/>
                <a:lumOff val="60000"/>
              </a:schemeClr>
            </a:gs>
            <a:gs pos="50000">
              <a:schemeClr val="accent1"/>
            </a:gs>
            <a:gs pos="100000">
              <a:schemeClr val="accent1">
                <a:lumMod val="50000"/>
              </a:schemeClr>
            </a:gs>
          </a:gsLst>
          <a:lin ang="18600000" scaled="0"/>
        </a:gradFill>
        <a:prstDash val="solid"/>
      </a:ln>
    </a:lnStyleLst>
    <a:effectStyleLst>
      <a:effectStyle>
        <a:effectLst/>
      </a:effectStyle>
      <a:effectStyle>
        <a:effectLst>
          <a:innerShdw blurRad="50800" dist="25400" dir="13500000">
            <a:srgbClr val="C0C0C0">
              <a:alpha val="75000"/>
            </a:srgbClr>
          </a:innerShdw>
          <a:outerShdw blurRad="63500" dist="38100" dir="5400000" sx="105000" sy="105000" algn="br" rotWithShape="0">
            <a:srgbClr val="000000">
              <a:alpha val="30000"/>
            </a:srgbClr>
          </a:outerShdw>
        </a:effectLst>
      </a:effectStyle>
      <a:effectStyle>
        <a:effectLst>
          <a:innerShdw blurRad="50800" dist="25400" dir="16200000">
            <a:srgbClr val="C0C0C0">
              <a:alpha val="75000"/>
            </a:srgbClr>
          </a:innerShdw>
          <a:reflection blurRad="63500" stA="40000" endPos="50000" dist="12700" dir="5400000" sy="-100000" rotWithShape="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a:blip xmlns:r="http://schemas.openxmlformats.org/officeDocument/2006/relationships" r:embed="rId1"/>
        <a:stretch/>
      </a:blipFill>
    </a:bgFillStyleLst>
  </a:fmtScheme>
</a:themeOverride>
</file>

<file path=docProps/app.xml><?xml version="1.0" encoding="utf-8"?>
<Properties xmlns="http://schemas.openxmlformats.org/officeDocument/2006/extended-properties" xmlns:vt="http://schemas.openxmlformats.org/officeDocument/2006/docPropsVTypes">
  <TotalTime>5719</TotalTime>
  <Words>2777</Words>
  <Application>Microsoft Office PowerPoint</Application>
  <PresentationFormat>Presentazione su schermo (4:3)</PresentationFormat>
  <Paragraphs>622</Paragraphs>
  <Slides>52</Slides>
  <Notes>17</Notes>
  <HiddenSlides>0</HiddenSlides>
  <MMClips>0</MMClips>
  <ScaleCrop>false</ScaleCrop>
  <HeadingPairs>
    <vt:vector size="6" baseType="variant">
      <vt:variant>
        <vt:lpstr>Tema</vt:lpstr>
      </vt:variant>
      <vt:variant>
        <vt:i4>6</vt:i4>
      </vt:variant>
      <vt:variant>
        <vt:lpstr>Server OLE incorporati</vt:lpstr>
      </vt:variant>
      <vt:variant>
        <vt:i4>1</vt:i4>
      </vt:variant>
      <vt:variant>
        <vt:lpstr>Titoli diapositive</vt:lpstr>
      </vt:variant>
      <vt:variant>
        <vt:i4>52</vt:i4>
      </vt:variant>
    </vt:vector>
  </HeadingPairs>
  <TitlesOfParts>
    <vt:vector size="59" baseType="lpstr">
      <vt:lpstr>Office Theme</vt:lpstr>
      <vt:lpstr>Blank</vt:lpstr>
      <vt:lpstr>Blank Presentation</vt:lpstr>
      <vt:lpstr>1_Blank</vt:lpstr>
      <vt:lpstr>Expo</vt:lpstr>
      <vt:lpstr>2_Blank</vt:lpstr>
      <vt:lpstr>Document</vt:lpstr>
      <vt:lpstr> DETECTORS AND ADVANCED COATINGS FOR EFFICIENT UV/OPTICAL/NIR SYSTEMS</vt:lpstr>
      <vt:lpstr>Presentazione standard di PowerPoint</vt:lpstr>
      <vt:lpstr>Presentazione standard di PowerPoint</vt:lpstr>
      <vt:lpstr>Presentazione standard di PowerPoint</vt:lpstr>
      <vt:lpstr>High Performance Silicon Imaging through Back-illumination</vt:lpstr>
      <vt:lpstr>Presentazione standard di PowerPoint</vt:lpstr>
      <vt:lpstr>100% Internal QE with Delta doping through Atomically Precise Interface Engineering</vt:lpstr>
      <vt:lpstr>Presentazione standard di PowerPoint</vt:lpstr>
      <vt:lpstr>High Precision AR Coatings</vt:lpstr>
      <vt:lpstr>Presentazione standard di PowerPoint</vt:lpstr>
      <vt:lpstr>Presentazione standard di PowerPoint</vt:lpstr>
      <vt:lpstr>Electron Multiplied CCD (EMCCD)</vt:lpstr>
      <vt:lpstr>Delta doped EMCCD</vt:lpstr>
      <vt:lpstr>&gt; 50% Quantum Efficiency Achieved in UV</vt:lpstr>
      <vt:lpstr>Wafer-Scale Processes</vt:lpstr>
      <vt:lpstr>Presentazione standard di PowerPoint</vt:lpstr>
      <vt:lpstr>Presentazione standard di PowerPoint</vt:lpstr>
      <vt:lpstr>Presentazione standard di PowerPoint</vt:lpstr>
      <vt:lpstr>FIREBall-2</vt:lpstr>
      <vt:lpstr>Preliminary QE Results on AR Coated (5-Layer),  Delta Doped EMCCD (0.5 Megapixel, CCD97)</vt:lpstr>
      <vt:lpstr>Presentazione standard di PowerPoint</vt:lpstr>
      <vt:lpstr>Presentazione standard di PowerPoint</vt:lpstr>
      <vt:lpstr>Characterization in FUV, UV, and Visible</vt:lpstr>
      <vt:lpstr>Far UV Rocket</vt:lpstr>
      <vt:lpstr>Far UV Rocket</vt:lpstr>
      <vt:lpstr>Presentazione standard di PowerPoint</vt:lpstr>
      <vt:lpstr>Presentazione standard di PowerPoint</vt:lpstr>
      <vt:lpstr>Presentazione standard di PowerPoint</vt:lpstr>
      <vt:lpstr>ALD Coatings for Broadband Response</vt:lpstr>
      <vt:lpstr>Breakthrough Results in Deep UV with Alacron/Fastvision</vt:lpstr>
      <vt:lpstr>Reflective Coatings for Astrophysics &amp; Planetary Applications</vt:lpstr>
      <vt:lpstr>Benefits of Improved Mirror Coatings</vt:lpstr>
      <vt:lpstr>ALD Chemistry for MgF2</vt:lpstr>
      <vt:lpstr>Characterization</vt:lpstr>
      <vt:lpstr>Opportunity to fly on SLICE* </vt:lpstr>
      <vt:lpstr>Summary</vt:lpstr>
      <vt:lpstr>Thank you for Your Attention!</vt:lpstr>
      <vt:lpstr>CCD201, bonded and thinned</vt:lpstr>
      <vt:lpstr>ALD AR coatings, using CCD97</vt:lpstr>
      <vt:lpstr>AR coatings, using CCD97</vt:lpstr>
      <vt:lpstr>Presentazione standard di PowerPoint</vt:lpstr>
      <vt:lpstr>Presentazione standard di PowerPoint</vt:lpstr>
      <vt:lpstr>Why does the peak shift?</vt:lpstr>
      <vt:lpstr>Presentazione standard di PowerPoint</vt:lpstr>
      <vt:lpstr>Presentazione standard di PowerPoint</vt:lpstr>
      <vt:lpstr>Presentazione standard di PowerPoint</vt:lpstr>
      <vt:lpstr>Performance of ALD Protected Mirror</vt:lpstr>
      <vt:lpstr>XPS Characterization of ALD MgF2</vt:lpstr>
      <vt:lpstr>ALD MgF2 - Performance</vt:lpstr>
      <vt:lpstr>Presentazione standard di PowerPoint</vt:lpstr>
      <vt:lpstr>Presentazione standard di PowerPoint</vt:lpstr>
      <vt:lpstr>Presentazione standard di PowerPoint</vt:lpstr>
    </vt:vector>
  </TitlesOfParts>
  <Company>JPL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Shouleh Nikzad</dc:creator>
  <cp:lastModifiedBy>tecno</cp:lastModifiedBy>
  <cp:revision>251</cp:revision>
  <dcterms:created xsi:type="dcterms:W3CDTF">2013-02-18T23:37:11Z</dcterms:created>
  <dcterms:modified xsi:type="dcterms:W3CDTF">2013-10-07T13:23:23Z</dcterms:modified>
</cp:coreProperties>
</file>