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6" r:id="rId2"/>
    <p:sldId id="288" r:id="rId3"/>
    <p:sldId id="309" r:id="rId4"/>
    <p:sldId id="310" r:id="rId5"/>
    <p:sldId id="311" r:id="rId6"/>
    <p:sldId id="312" r:id="rId7"/>
    <p:sldId id="336" r:id="rId8"/>
    <p:sldId id="337" r:id="rId9"/>
    <p:sldId id="338" r:id="rId10"/>
    <p:sldId id="339" r:id="rId11"/>
    <p:sldId id="340" r:id="rId12"/>
    <p:sldId id="341" r:id="rId13"/>
    <p:sldId id="313" r:id="rId14"/>
    <p:sldId id="315" r:id="rId15"/>
    <p:sldId id="316" r:id="rId16"/>
    <p:sldId id="314" r:id="rId17"/>
    <p:sldId id="317" r:id="rId18"/>
    <p:sldId id="318" r:id="rId19"/>
    <p:sldId id="334" r:id="rId20"/>
    <p:sldId id="335" r:id="rId21"/>
    <p:sldId id="319" r:id="rId22"/>
    <p:sldId id="320" r:id="rId23"/>
    <p:sldId id="321" r:id="rId24"/>
    <p:sldId id="322" r:id="rId25"/>
    <p:sldId id="323" r:id="rId26"/>
    <p:sldId id="324" r:id="rId27"/>
    <p:sldId id="325" r:id="rId28"/>
    <p:sldId id="326" r:id="rId29"/>
    <p:sldId id="327" r:id="rId30"/>
    <p:sldId id="328" r:id="rId31"/>
    <p:sldId id="330" r:id="rId32"/>
    <p:sldId id="331" r:id="rId33"/>
    <p:sldId id="329" r:id="rId34"/>
    <p:sldId id="332" r:id="rId35"/>
    <p:sldId id="333" r:id="rId36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uy Meynants" initials="GM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15620"/>
    <p:restoredTop sz="96780" autoAdjust="0"/>
  </p:normalViewPr>
  <p:slideViewPr>
    <p:cSldViewPr snapToGrid="0" snapToObjects="1">
      <p:cViewPr varScale="1">
        <p:scale>
          <a:sx n="76" d="100"/>
          <a:sy n="76" d="100"/>
        </p:scale>
        <p:origin x="-186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8" d="100"/>
        <a:sy n="7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3-06-10T22:57:04.020" idx="2">
    <p:pos x="10" y="10"/>
    <p:text>backside passivation verwijderen !!!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5C34DD-F026-9F47-AF68-B02CFA249976}" type="datetimeFigureOut">
              <a:rPr lang="nl-NL" smtClean="0"/>
              <a:t>10-10-2013</a:t>
            </a:fld>
            <a:endParaRPr lang="en-US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05BBAE-60E7-714D-9665-94C162F165A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564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A12C7B-BED8-B84D-9406-5E0BB841570E}" type="datetimeFigureOut">
              <a:rPr lang="nl-NL" smtClean="0"/>
              <a:t>10-10-2013</a:t>
            </a:fld>
            <a:endParaRPr 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1EAC66-F5D3-ED42-AA3D-AAD05B33360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2709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Notulen (10/06/13 22:56) -----</a:t>
            </a:r>
          </a:p>
          <a:p>
            <a:r>
              <a:rPr lang="en-US"/>
              <a:t>tekening updaten, verwijder backside passivation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EAC66-F5D3-ED42-AA3D-AAD05B33360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156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gettering layer is an impurity trapping site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layer is created by precipitation of supersaturated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oxigen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creates stress, leading to stacking faults and dislocation loops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forms a trapping site for the impurity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 the impurity is located in the gettering layer, it has no influence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any more on the device at the top of the wafer (photodiodes or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mosfets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is known as intrinsic gettering.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Alternative gettering techniques exist (extrinsic gettering)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EAC66-F5D3-ED42-AA3D-AAD05B33360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95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Titelstijl van model bewerken</a:t>
            </a:r>
            <a:endParaRPr lang="en-US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Klik om de titelstijl van het model te bewerken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 June 2013</a:t>
            </a:r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SDW 2013</a:t>
            </a:r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4FF4D-3E19-E648-9C31-E7BFEE8827F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13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 June 2013</a:t>
            </a:r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SDW 2013</a:t>
            </a:r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4FF4D-3E19-E648-9C31-E7BFEE8827F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226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Titelstijl van model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 June 2013</a:t>
            </a:r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SDW 2013</a:t>
            </a:r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4FF4D-3E19-E648-9C31-E7BFEE8827F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698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 June 2013</a:t>
            </a:r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SDW 2013</a:t>
            </a:r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4FF4D-3E19-E648-9C31-E7BFEE8827F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339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Titelstijl van model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 June 2013</a:t>
            </a:r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SDW 2013</a:t>
            </a:r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4FF4D-3E19-E648-9C31-E7BFEE8827F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51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 June 2013</a:t>
            </a: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SDW 2013</a:t>
            </a:r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4FF4D-3E19-E648-9C31-E7BFEE8827F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709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Titelstijl van model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US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US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 June 2013</a:t>
            </a:r>
            <a:endParaRPr lang="en-US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SDW 2013</a:t>
            </a:r>
            <a:endParaRPr lang="en-US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4FF4D-3E19-E648-9C31-E7BFEE8827F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001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 June 2013</a:t>
            </a:r>
            <a:endParaRPr lang="en-US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SDW 2013</a:t>
            </a:r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4FF4D-3E19-E648-9C31-E7BFEE8827F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694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 June 2013</a:t>
            </a:r>
            <a:endParaRPr lang="en-US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SDW 2013</a:t>
            </a:r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4FF4D-3E19-E648-9C31-E7BFEE8827F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0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Titelstijl van model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 June 2013</a:t>
            </a: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SDW 2013</a:t>
            </a:r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4FF4D-3E19-E648-9C31-E7BFEE8827F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873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Titelstijl van model bewerken</a:t>
            </a:r>
            <a:endParaRPr lang="en-US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 June 2013</a:t>
            </a: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SDW 2013</a:t>
            </a:r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4FF4D-3E19-E648-9C31-E7BFEE8827F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329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Titelstijl van model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13 June 2013</a:t>
            </a:r>
            <a:endParaRPr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smtClean="0"/>
              <a:t>SDW 2013</a:t>
            </a:r>
            <a:endParaRPr lang="pl-PL" dirty="0" smtClean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C4FF4D-3E19-E648-9C31-E7BFEE8827F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70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244577"/>
            <a:ext cx="7772400" cy="1470025"/>
          </a:xfrm>
        </p:spPr>
        <p:txBody>
          <a:bodyPr>
            <a:noAutofit/>
          </a:bodyPr>
          <a:lstStyle/>
          <a:p>
            <a:r>
              <a:rPr lang="nl-NL" sz="3600" b="1" dirty="0" err="1" smtClean="0"/>
              <a:t>Backside</a:t>
            </a:r>
            <a:r>
              <a:rPr lang="nl-NL" sz="3600" b="1" dirty="0" smtClean="0"/>
              <a:t> </a:t>
            </a:r>
            <a:r>
              <a:rPr lang="nl-NL" sz="3600" b="1" dirty="0" err="1" smtClean="0"/>
              <a:t>illuminated</a:t>
            </a:r>
            <a:r>
              <a:rPr lang="nl-NL" sz="3600" b="1" dirty="0" smtClean="0"/>
              <a:t> CMOS </a:t>
            </a:r>
            <a:r>
              <a:rPr lang="nl-NL" sz="3600" b="1" dirty="0" err="1" smtClean="0"/>
              <a:t>active</a:t>
            </a:r>
            <a:r>
              <a:rPr lang="nl-NL" sz="3600" b="1" dirty="0" smtClean="0"/>
              <a:t> pixel sensor </a:t>
            </a:r>
            <a:r>
              <a:rPr lang="nl-NL" sz="3600" b="1" dirty="0" err="1" smtClean="0"/>
              <a:t>with</a:t>
            </a:r>
            <a:r>
              <a:rPr lang="nl-NL" sz="3600" b="1" dirty="0" smtClean="0"/>
              <a:t> </a:t>
            </a:r>
            <a:r>
              <a:rPr lang="nl-NL" sz="3600" b="1" dirty="0" err="1" smtClean="0"/>
              <a:t>global</a:t>
            </a:r>
            <a:r>
              <a:rPr lang="nl-NL" sz="3600" b="1" dirty="0" smtClean="0"/>
              <a:t> </a:t>
            </a:r>
            <a:r>
              <a:rPr lang="nl-NL" sz="3600" b="1" dirty="0" err="1" smtClean="0"/>
              <a:t>shutter</a:t>
            </a:r>
            <a:r>
              <a:rPr lang="nl-NL" sz="3600" b="1" dirty="0" smtClean="0"/>
              <a:t> </a:t>
            </a:r>
            <a:r>
              <a:rPr lang="nl-NL" sz="3600" b="1" dirty="0" err="1" smtClean="0"/>
              <a:t>and</a:t>
            </a:r>
            <a:r>
              <a:rPr lang="nl-NL" sz="3600" b="1" dirty="0" smtClean="0"/>
              <a:t> 84 dB </a:t>
            </a:r>
            <a:r>
              <a:rPr lang="nl-NL" sz="3600" b="1" dirty="0" err="1" smtClean="0"/>
              <a:t>dynamic</a:t>
            </a:r>
            <a:r>
              <a:rPr lang="nl-NL" sz="3600" b="1" dirty="0" smtClean="0"/>
              <a:t> range</a:t>
            </a:r>
            <a:endParaRPr lang="nl-NL" sz="3600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952491"/>
            <a:ext cx="6400800" cy="2259542"/>
          </a:xfrm>
        </p:spPr>
        <p:txBody>
          <a:bodyPr>
            <a:normAutofit/>
          </a:bodyPr>
          <a:lstStyle/>
          <a:p>
            <a:r>
              <a:rPr lang="nl-NL" sz="2400" u="sng" dirty="0">
                <a:solidFill>
                  <a:schemeClr val="tx1"/>
                </a:solidFill>
              </a:rPr>
              <a:t>G. Meynants</a:t>
            </a:r>
            <a:r>
              <a:rPr lang="nl-NL" sz="2400" dirty="0">
                <a:solidFill>
                  <a:schemeClr val="tx1"/>
                </a:solidFill>
              </a:rPr>
              <a:t>, </a:t>
            </a:r>
            <a:r>
              <a:rPr lang="nl-NL" sz="2400" dirty="0" smtClean="0">
                <a:solidFill>
                  <a:schemeClr val="tx1"/>
                </a:solidFill>
              </a:rPr>
              <a:t>G. Beeckman, W. </a:t>
            </a:r>
            <a:r>
              <a:rPr lang="nl-NL" sz="2400" dirty="0" err="1" smtClean="0">
                <a:solidFill>
                  <a:schemeClr val="tx1"/>
                </a:solidFill>
              </a:rPr>
              <a:t>Ogiers</a:t>
            </a:r>
            <a:r>
              <a:rPr lang="nl-NL" sz="2400" dirty="0" smtClean="0">
                <a:solidFill>
                  <a:schemeClr val="tx1"/>
                </a:solidFill>
              </a:rPr>
              <a:t>, K. Van Wichelen, J</a:t>
            </a:r>
            <a:r>
              <a:rPr lang="nl-NL" sz="2400" dirty="0">
                <a:solidFill>
                  <a:schemeClr val="tx1"/>
                </a:solidFill>
              </a:rPr>
              <a:t>. </a:t>
            </a:r>
            <a:r>
              <a:rPr lang="nl-NL" sz="2400" dirty="0" smtClean="0">
                <a:solidFill>
                  <a:schemeClr val="tx1"/>
                </a:solidFill>
              </a:rPr>
              <a:t>Bogaerts</a:t>
            </a:r>
            <a:endParaRPr lang="nl-NL" sz="2400" dirty="0">
              <a:solidFill>
                <a:schemeClr val="tx1"/>
              </a:solidFill>
            </a:endParaRPr>
          </a:p>
          <a:p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CMOSIS NV, Antwerp, Belgium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Subtitel 2"/>
          <p:cNvSpPr txBox="1">
            <a:spLocks/>
          </p:cNvSpPr>
          <p:nvPr/>
        </p:nvSpPr>
        <p:spPr>
          <a:xfrm>
            <a:off x="1524000" y="5969460"/>
            <a:ext cx="6400800" cy="4851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tx1"/>
                </a:solidFill>
              </a:rPr>
              <a:t>Scientific Detector Workshop – Firenze – 8 October 2013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5" name="Afbeelding 4" descr="CMOSISlogo_new_transparent_4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731" y="783622"/>
            <a:ext cx="5080000" cy="1181100"/>
          </a:xfrm>
          <a:prstGeom prst="rect">
            <a:avLst/>
          </a:prstGeom>
        </p:spPr>
      </p:pic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 smtClean="0"/>
              <a:t>SDW 2013</a:t>
            </a:r>
            <a:endParaRPr lang="en-US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4FF4D-3E19-E648-9C31-E7BFEE8827F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02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Timing – 4. activate HDR switch</a:t>
            </a:r>
            <a:endParaRPr lang="en-US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SDW 2013</a:t>
            </a:r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4FF4D-3E19-E648-9C31-E7BFEE8827F7}" type="slidenum">
              <a:rPr lang="en-US" smtClean="0"/>
              <a:t>10</a:t>
            </a:fld>
            <a:endParaRPr lang="en-US"/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idx="1"/>
          </p:nvPr>
        </p:nvPicPr>
        <p:blipFill>
          <a:blip r:embed="rId2"/>
          <a:srcRect l="-9480" r="-94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1239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Timing – 5. 2</a:t>
            </a:r>
            <a:r>
              <a:rPr lang="en-US" baseline="30000" dirty="0" smtClean="0"/>
              <a:t>nd</a:t>
            </a:r>
            <a:r>
              <a:rPr lang="en-US" dirty="0" smtClean="0"/>
              <a:t> charge transfer</a:t>
            </a:r>
            <a:endParaRPr lang="en-US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SDW 2013</a:t>
            </a:r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4FF4D-3E19-E648-9C31-E7BFEE8827F7}" type="slidenum">
              <a:rPr lang="en-US" smtClean="0"/>
              <a:t>11</a:t>
            </a:fld>
            <a:endParaRPr lang="en-US"/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idx="1"/>
          </p:nvPr>
        </p:nvPicPr>
        <p:blipFill>
          <a:blip r:embed="rId2"/>
          <a:srcRect l="-9480" r="-94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292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Timing – 6. sample low gain signal</a:t>
            </a:r>
            <a:endParaRPr lang="en-US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SDW 2013</a:t>
            </a:r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4FF4D-3E19-E648-9C31-E7BFEE8827F7}" type="slidenum">
              <a:rPr lang="en-US" smtClean="0"/>
              <a:t>12</a:t>
            </a:fld>
            <a:endParaRPr lang="en-US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/>
          <a:srcRect l="-9480" r="-94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6648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Pixel implementation </a:t>
            </a:r>
            <a:br>
              <a:rPr lang="en-US" dirty="0" smtClean="0"/>
            </a:br>
            <a:r>
              <a:rPr lang="en-US" dirty="0" smtClean="0"/>
              <a:t>and measured FSI characteristics</a:t>
            </a:r>
            <a:endParaRPr lang="en-US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SDW 2013</a:t>
            </a:r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4FF4D-3E19-E648-9C31-E7BFEE8827F7}" type="slidenum">
              <a:rPr lang="en-US" smtClean="0"/>
              <a:t>13</a:t>
            </a:fld>
            <a:endParaRPr lang="en-US"/>
          </a:p>
        </p:txBody>
      </p:sp>
      <p:graphicFrame>
        <p:nvGraphicFramePr>
          <p:cNvPr id="12" name="Tijdelijke aanduiding voor inhoud 1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68138751"/>
              </p:ext>
            </p:extLst>
          </p:nvPr>
        </p:nvGraphicFramePr>
        <p:xfrm>
          <a:off x="457199" y="1600200"/>
          <a:ext cx="4030133" cy="431800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1443953"/>
                <a:gridCol w="1185333"/>
                <a:gridCol w="140084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Pixel pitch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 x 20 µm</a:t>
                      </a:r>
                      <a:r>
                        <a:rPr lang="en-US" baseline="30000" dirty="0" smtClean="0"/>
                        <a:t>2</a:t>
                      </a:r>
                      <a:endParaRPr lang="en-US" baseline="30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In-pixel capacitors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2x </a:t>
                      </a:r>
                      <a:r>
                        <a:rPr lang="en-US" dirty="0" err="1" smtClean="0"/>
                        <a:t>MiM</a:t>
                      </a:r>
                      <a:r>
                        <a:rPr lang="en-US" dirty="0" smtClean="0"/>
                        <a:t> 150</a:t>
                      </a:r>
                      <a:r>
                        <a:rPr lang="en-US" baseline="0" dirty="0" smtClean="0"/>
                        <a:t> fF</a:t>
                      </a:r>
                    </a:p>
                    <a:p>
                      <a:pPr algn="ctr"/>
                      <a:r>
                        <a:rPr lang="en-US" baseline="0" dirty="0" smtClean="0"/>
                        <a:t>2x MOS 150 fF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Process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0.18 µm 4LM CIS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i="1" dirty="0" smtClean="0"/>
                        <a:t/>
                      </a:r>
                      <a:br>
                        <a:rPr lang="en-US" i="1" dirty="0" smtClean="0"/>
                      </a:br>
                      <a:r>
                        <a:rPr lang="en-US" i="1" dirty="0" smtClean="0"/>
                        <a:t>Channel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/>
                      </a:r>
                      <a:br>
                        <a:rPr lang="en-US" i="1" dirty="0" smtClean="0"/>
                      </a:br>
                      <a:r>
                        <a:rPr lang="en-US" i="1" dirty="0" smtClean="0"/>
                        <a:t>High g</a:t>
                      </a:r>
                      <a:r>
                        <a:rPr lang="en-US" i="1" baseline="0" dirty="0" smtClean="0"/>
                        <a:t>ain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/>
                      </a:r>
                      <a:br>
                        <a:rPr lang="en-US" i="1" dirty="0" smtClean="0"/>
                      </a:br>
                      <a:r>
                        <a:rPr lang="en-US" i="1" dirty="0" smtClean="0"/>
                        <a:t>Low gain</a:t>
                      </a:r>
                      <a:endParaRPr lang="en-US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Conv. gain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 µV/e-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1.5 µV/e-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FWC </a:t>
                      </a:r>
                      <a:r>
                        <a:rPr lang="en-US" baseline="0" dirty="0" smtClean="0"/>
                        <a:t>      2.8 V</a:t>
                      </a:r>
                      <a:br>
                        <a:rPr lang="en-US" baseline="0" dirty="0" smtClean="0"/>
                      </a:br>
                      <a:r>
                        <a:rPr lang="en-US" baseline="0" dirty="0" smtClean="0"/>
                        <a:t>               3.3 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45 000 e-</a:t>
                      </a:r>
                    </a:p>
                    <a:p>
                      <a:pPr algn="ctr"/>
                      <a:r>
                        <a:rPr lang="en-US" dirty="0" smtClean="0"/>
                        <a:t>58</a:t>
                      </a:r>
                      <a:r>
                        <a:rPr lang="en-US" baseline="0" dirty="0" smtClean="0"/>
                        <a:t> 000 e-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450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000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e-</a:t>
                      </a:r>
                    </a:p>
                    <a:p>
                      <a:pPr algn="ctr"/>
                      <a:r>
                        <a:rPr lang="en-US" dirty="0" smtClean="0"/>
                        <a:t>510 000 e-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Dark current @</a:t>
                      </a:r>
                      <a:r>
                        <a:rPr lang="en-US" baseline="0" dirty="0" smtClean="0"/>
                        <a:t> RT, FSI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6000 e-/s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6000 e-/s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Noise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 e- RMS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150 e- RMS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kstvak 12"/>
          <p:cNvSpPr txBox="1"/>
          <p:nvPr/>
        </p:nvSpPr>
        <p:spPr>
          <a:xfrm>
            <a:off x="808182" y="5756831"/>
            <a:ext cx="4934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FSI characterisation on </a:t>
            </a:r>
            <a:r>
              <a:rPr lang="en-US" dirty="0" err="1" smtClean="0"/>
              <a:t>testchip</a:t>
            </a:r>
            <a:r>
              <a:rPr lang="en-US" dirty="0" smtClean="0"/>
              <a:t> and FSI prototypes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2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sensor architecture</a:t>
            </a:r>
            <a:endParaRPr lang="en-US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SDW 2013</a:t>
            </a:r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4FF4D-3E19-E648-9C31-E7BFEE8827F7}" type="slidenum">
              <a:rPr lang="en-US" smtClean="0"/>
              <a:t>14</a:t>
            </a:fld>
            <a:endParaRPr lang="en-US"/>
          </a:p>
        </p:txBody>
      </p:sp>
      <p:pic>
        <p:nvPicPr>
          <p:cNvPr id="11" name="Tijdelijke aanduiding voor inhoud 10"/>
          <p:cNvPicPr>
            <a:picLocks noGrp="1" noChangeAspect="1"/>
          </p:cNvPicPr>
          <p:nvPr>
            <p:ph idx="1"/>
          </p:nvPr>
        </p:nvPicPr>
        <p:blipFill>
          <a:blip r:embed="rId2"/>
          <a:srcRect l="-27269" r="-272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0978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Readout chain &amp; noise budget </a:t>
            </a:r>
            <a:endParaRPr lang="en-US" dirty="0"/>
          </a:p>
        </p:txBody>
      </p:sp>
      <p:graphicFrame>
        <p:nvGraphicFramePr>
          <p:cNvPr id="8" name="Tijdelijke aanduiding voor inhoud 7"/>
          <p:cNvGraphicFramePr>
            <a:graphicFrameLocks noGrp="1"/>
          </p:cNvGraphicFramePr>
          <p:nvPr>
            <p:ph sz="half" idx="1"/>
          </p:nvPr>
        </p:nvGraphicFramePr>
        <p:xfrm>
          <a:off x="457200" y="2012644"/>
          <a:ext cx="4789488" cy="3701075"/>
        </p:xfrm>
        <a:graphic>
          <a:graphicData uri="http://schemas.openxmlformats.org/drawingml/2006/table">
            <a:tbl>
              <a:tblPr/>
              <a:tblGrid>
                <a:gridCol w="1326666"/>
                <a:gridCol w="1484067"/>
                <a:gridCol w="517175"/>
                <a:gridCol w="719547"/>
                <a:gridCol w="742033"/>
              </a:tblGrid>
              <a:tr h="134915">
                <a:tc>
                  <a:txBody>
                    <a:bodyPr/>
                    <a:lstStyle/>
                    <a:p>
                      <a:pPr algn="l" fontAlgn="b"/>
                      <a:endParaRPr lang="nl-NL" sz="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800" b="1" i="0" u="none" strike="noStrike">
                          <a:effectLst/>
                          <a:latin typeface="Calibri"/>
                        </a:rPr>
                        <a:t>LOW-GAIN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800" b="1" i="0" u="none" strike="noStrike">
                          <a:effectLst/>
                          <a:latin typeface="Calibri"/>
                        </a:rPr>
                        <a:t>HIGH-GAIN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9943"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Pixel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AEA"/>
                    </a:solidFill>
                  </a:tcPr>
                </a:tc>
              </a:tr>
              <a:tr h="89943"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1" i="0" u="none" strike="noStrike">
                          <a:effectLst/>
                          <a:latin typeface="Arial"/>
                        </a:rPr>
                        <a:t>Conversion Gain @ pixel output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1" i="0" u="none" strike="noStrike">
                          <a:effectLst/>
                          <a:latin typeface="Arial"/>
                        </a:rPr>
                        <a:t>[V/e-]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600" b="1" i="0" u="none" strike="noStrike">
                          <a:effectLst/>
                          <a:latin typeface="Arial"/>
                        </a:rPr>
                        <a:t>1.50E-06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600" b="1" i="0" u="none" strike="noStrike">
                          <a:effectLst/>
                          <a:latin typeface="Arial"/>
                        </a:rPr>
                        <a:t>13.00E-06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AEA"/>
                    </a:solidFill>
                  </a:tcPr>
                </a:tc>
              </a:tr>
              <a:tr h="89943"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Swing at pixel output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[V]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0.77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0.75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AEA"/>
                    </a:solidFill>
                  </a:tcPr>
                </a:tc>
              </a:tr>
              <a:tr h="89943"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FWC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[e-]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513.33E+03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57.69E+03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AEA"/>
                    </a:solidFill>
                  </a:tcPr>
                </a:tc>
              </a:tr>
              <a:tr h="89943"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AEA"/>
                    </a:solidFill>
                  </a:tcPr>
                </a:tc>
              </a:tr>
              <a:tr h="89943"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1" i="0" u="none" strike="noStrike">
                          <a:effectLst/>
                          <a:latin typeface="Arial"/>
                        </a:rPr>
                        <a:t>Noise @ pixel output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1" i="0" u="none" strike="noStrike">
                          <a:effectLst/>
                          <a:latin typeface="Arial"/>
                        </a:rPr>
                        <a:t>[Vrms]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600" b="1" i="0" u="none" strike="noStrike">
                          <a:effectLst/>
                          <a:latin typeface="Arial"/>
                        </a:rPr>
                        <a:t>268.00E-06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600" b="1" i="0" u="none" strike="noStrike">
                          <a:effectLst/>
                          <a:latin typeface="Arial"/>
                        </a:rPr>
                        <a:t>268.00E-06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AEA"/>
                    </a:solidFill>
                  </a:tcPr>
                </a:tc>
              </a:tr>
              <a:tr h="89943"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input referred noise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[e-rms]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600" b="0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178.7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600" b="0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20.6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AEA"/>
                    </a:solidFill>
                  </a:tcPr>
                </a:tc>
              </a:tr>
              <a:tr h="89943">
                <a:tc>
                  <a:txBody>
                    <a:bodyPr/>
                    <a:lstStyle/>
                    <a:p>
                      <a:pPr algn="l" fontAlgn="b"/>
                      <a:endParaRPr lang="nl-NL" sz="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9943"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Column Gain Stage + S/H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</a:tr>
              <a:tr h="89943"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1" i="0" u="none" strike="noStrike">
                          <a:effectLst/>
                          <a:latin typeface="Arial"/>
                        </a:rPr>
                        <a:t>Max. input swing (column)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1" i="0" u="none" strike="noStrike">
                          <a:effectLst/>
                          <a:latin typeface="Arial"/>
                        </a:rPr>
                        <a:t>[V]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600" b="1" i="0" u="none" strike="noStrike">
                          <a:effectLst/>
                          <a:latin typeface="Arial"/>
                        </a:rPr>
                        <a:t>1.80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600" b="1" i="0" u="none" strike="noStrike">
                          <a:effectLst/>
                          <a:latin typeface="Arial"/>
                        </a:rPr>
                        <a:t>1.80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</a:tr>
              <a:tr h="89943"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Column swing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[V]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0.77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0.75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</a:tr>
              <a:tr h="89943"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1" i="0" u="none" strike="noStrike">
                          <a:effectLst/>
                          <a:latin typeface="Arial"/>
                        </a:rPr>
                        <a:t>capacitor ratio CFF/CFB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600" b="1" i="0" u="none" strike="noStrike">
                          <a:effectLst/>
                          <a:latin typeface="Arial"/>
                        </a:rPr>
                        <a:t>2.40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600" b="1" i="0" u="none" strike="noStrike">
                          <a:effectLst/>
                          <a:latin typeface="Arial"/>
                        </a:rPr>
                        <a:t>2.40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</a:tr>
              <a:tr h="89943"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amplifier Acl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2.38E+0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2.38E+0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</a:tr>
              <a:tr h="89943"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Noise Generated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[Vrms]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302.85E-06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302.85E-06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</a:tr>
              <a:tr h="89943"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1" i="0" u="none" strike="noStrike">
                          <a:effectLst/>
                          <a:latin typeface="Arial"/>
                        </a:rPr>
                        <a:t>Max. output swing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1" i="0" u="none" strike="noStrike">
                          <a:effectLst/>
                          <a:latin typeface="Arial"/>
                        </a:rPr>
                        <a:t>[V]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600" b="1" i="0" u="none" strike="noStrike">
                          <a:effectLst/>
                          <a:latin typeface="Arial"/>
                        </a:rPr>
                        <a:t>1.90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600" b="1" i="0" u="none" strike="noStrike">
                          <a:effectLst/>
                          <a:latin typeface="Arial"/>
                        </a:rPr>
                        <a:t>1.90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</a:tr>
              <a:tr h="89943">
                <a:tc>
                  <a:txBody>
                    <a:bodyPr/>
                    <a:lstStyle/>
                    <a:p>
                      <a:pPr algn="l" fontAlgn="b"/>
                      <a:endParaRPr lang="nl-NL" sz="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9943"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Signal Properties On S/H Caps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</a:tr>
              <a:tr h="89943"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Sampled Signal Noise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[Vrms]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706.04E-06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706.04E-06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</a:tr>
              <a:tr h="89943">
                <a:tc>
                  <a:txBody>
                    <a:bodyPr/>
                    <a:lstStyle/>
                    <a:p>
                      <a:pPr algn="l" fontAlgn="b"/>
                      <a:endParaRPr lang="nl-NL" sz="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9943"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Column Multiplexer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</a:tr>
              <a:tr h="89943"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Noise Generated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[Vrms]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304.06E-06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304.06E-06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</a:tr>
              <a:tr h="89943">
                <a:tc>
                  <a:txBody>
                    <a:bodyPr/>
                    <a:lstStyle/>
                    <a:p>
                      <a:pPr algn="l" fontAlgn="b"/>
                      <a:endParaRPr lang="nl-NL" sz="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9943"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Signal Properties On CDS Input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</a:tr>
              <a:tr h="89943"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Signal Noise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[Vrms]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763.62E-06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763.62E-06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</a:tr>
              <a:tr h="89943"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Input Referred Noise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[e-rms]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600" b="0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215.6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600" b="0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24.9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</a:tr>
              <a:tr h="89943">
                <a:tc>
                  <a:txBody>
                    <a:bodyPr/>
                    <a:lstStyle/>
                    <a:p>
                      <a:pPr algn="l" fontAlgn="b"/>
                      <a:endParaRPr lang="nl-NL" sz="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9943"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Output Stage (incl. CDS)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</a:tr>
              <a:tr h="89943"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1" i="0" u="none" strike="noStrike">
                          <a:effectLst/>
                          <a:latin typeface="Arial"/>
                        </a:rPr>
                        <a:t>simulated noise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1" i="0" u="none" strike="noStrike">
                          <a:effectLst/>
                          <a:latin typeface="Arial"/>
                        </a:rPr>
                        <a:t>[Vrms]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600" b="1" i="0" u="none" strike="noStrike">
                          <a:effectLst/>
                          <a:latin typeface="Arial"/>
                        </a:rPr>
                        <a:t>313.00E-06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600" b="1" i="0" u="none" strike="noStrike">
                          <a:effectLst/>
                          <a:latin typeface="Arial"/>
                        </a:rPr>
                        <a:t>313.00E-06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</a:tr>
              <a:tr h="89943">
                <a:tc>
                  <a:txBody>
                    <a:bodyPr/>
                    <a:lstStyle/>
                    <a:p>
                      <a:pPr algn="l" fontAlgn="b"/>
                      <a:endParaRPr lang="nl-NL" sz="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9943"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Signal Properties After output stage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</a:tr>
              <a:tr h="89943"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Signal Noise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[Vrms]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825.28E-06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825.28E-06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</a:tr>
              <a:tr h="89943"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Input Referred Noise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[e-rms]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600" b="0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233.0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600" b="1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</a:rPr>
                        <a:t>26.9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AEA"/>
                    </a:solidFill>
                  </a:tcPr>
                </a:tc>
              </a:tr>
              <a:tr h="89943"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Signal Swing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[V]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1.82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1.77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</a:tr>
              <a:tr h="89943"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Input Referred Swing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[e-]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513.33E+03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57.69E+03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</a:tr>
              <a:tr h="89943"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Conversion Gain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[V/e-]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3.54E-06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30.69E-06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</a:tr>
              <a:tr h="89943">
                <a:tc>
                  <a:txBody>
                    <a:bodyPr/>
                    <a:lstStyle/>
                    <a:p>
                      <a:pPr algn="l" fontAlgn="b"/>
                      <a:endParaRPr lang="nl-NL" sz="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9943"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Dynamic Range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</a:tr>
              <a:tr h="89943"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channel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[dB]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66.86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66.63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</a:tr>
              <a:tr h="89943"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overall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[dB]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600" b="0" i="0" u="none" strike="noStrike">
                          <a:effectLst/>
                          <a:latin typeface="Arial"/>
                        </a:rPr>
                        <a:t>85.62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6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pic>
        <p:nvPicPr>
          <p:cNvPr id="10" name="Tijdelijke aanduiding voor inhoud 9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14229" b="-14229"/>
          <a:stretch>
            <a:fillRect/>
          </a:stretch>
        </p:blipFill>
        <p:spPr>
          <a:xfrm>
            <a:off x="5345113" y="1600200"/>
            <a:ext cx="3341687" cy="4525963"/>
          </a:xfrm>
        </p:spPr>
      </p:pic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SDW 2013</a:t>
            </a:r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4FF4D-3E19-E648-9C31-E7BFEE8827F7}" type="slidenum">
              <a:rPr lang="en-US" smtClean="0"/>
              <a:t>15</a:t>
            </a:fld>
            <a:endParaRPr lang="en-US"/>
          </a:p>
        </p:txBody>
      </p:sp>
      <p:sp>
        <p:nvSpPr>
          <p:cNvPr id="11" name="Tekstvak 10"/>
          <p:cNvSpPr txBox="1"/>
          <p:nvPr/>
        </p:nvSpPr>
        <p:spPr>
          <a:xfrm>
            <a:off x="1436280" y="5812954"/>
            <a:ext cx="400027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Noise (output) 	low gain: 233 e- RMS</a:t>
            </a:r>
          </a:p>
          <a:p>
            <a:r>
              <a:rPr lang="en-US" dirty="0"/>
              <a:t>	</a:t>
            </a:r>
            <a:r>
              <a:rPr lang="en-US" dirty="0" smtClean="0"/>
              <a:t>			high gain : 27 e- RMS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07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Noise and SNR – dual gain</a:t>
            </a:r>
            <a:endParaRPr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SDW 2013</a:t>
            </a:r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4FF4D-3E19-E648-9C31-E7BFEE8827F7}" type="slidenum">
              <a:rPr lang="en-US" smtClean="0"/>
              <a:t>16</a:t>
            </a:fld>
            <a:endParaRPr lang="en-US"/>
          </a:p>
        </p:txBody>
      </p:sp>
      <p:pic>
        <p:nvPicPr>
          <p:cNvPr id="11" name="Tijdelijke aanduiding voor inhoud 10"/>
          <p:cNvPicPr>
            <a:picLocks noGrp="1" noChangeAspect="1"/>
          </p:cNvPicPr>
          <p:nvPr>
            <p:ph idx="1"/>
          </p:nvPr>
        </p:nvPicPr>
        <p:blipFill>
          <a:blip r:embed="rId2"/>
          <a:srcRect l="-12707" r="-127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2792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 based thinning flow</a:t>
            </a:r>
            <a:endParaRPr lang="en-US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SDW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1D7BD-7339-D545-85D7-EB0504F518AC}" type="slidenum">
              <a:rPr lang="nl-NL" smtClean="0"/>
              <a:pPr/>
              <a:t>17</a:t>
            </a:fld>
            <a:endParaRPr lang="nl-NL"/>
          </a:p>
        </p:txBody>
      </p:sp>
      <p:sp>
        <p:nvSpPr>
          <p:cNvPr id="8" name="TextBox 7"/>
          <p:cNvSpPr txBox="1"/>
          <p:nvPr/>
        </p:nvSpPr>
        <p:spPr>
          <a:xfrm>
            <a:off x="1905002" y="2590801"/>
            <a:ext cx="4347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1. SOI Start material – 3 to 10 µm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905002" y="5867401"/>
            <a:ext cx="6696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3. Bonding of handling wafer after CMOS processing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905002" y="3200401"/>
            <a:ext cx="6184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2. Standard CMOS processing (on SOI substrate)</a:t>
            </a:r>
            <a:endParaRPr lang="en-US" sz="2400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9626" y="1174990"/>
            <a:ext cx="5474469" cy="1415811"/>
          </a:xfrm>
          <a:prstGeom prst="rect">
            <a:avLst/>
          </a:prstGeom>
        </p:spPr>
      </p:pic>
      <p:pic>
        <p:nvPicPr>
          <p:cNvPr id="62" name="Afbeelding 6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8308" y="3662066"/>
            <a:ext cx="3948534" cy="228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78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BSI thinning flow (2)</a:t>
            </a:r>
            <a:endParaRPr lang="en-US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SDW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1D7BD-7339-D545-85D7-EB0504F518AC}" type="slidenum">
              <a:rPr lang="nl-NL" smtClean="0"/>
              <a:pPr/>
              <a:t>18</a:t>
            </a:fld>
            <a:endParaRPr lang="nl-NL"/>
          </a:p>
        </p:txBody>
      </p:sp>
      <p:sp>
        <p:nvSpPr>
          <p:cNvPr id="8" name="TextBox 7"/>
          <p:cNvSpPr txBox="1"/>
          <p:nvPr/>
        </p:nvSpPr>
        <p:spPr>
          <a:xfrm>
            <a:off x="1676402" y="1295401"/>
            <a:ext cx="66503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4. Remove substrate under BOX – accurate thinning</a:t>
            </a:r>
          </a:p>
          <a:p>
            <a:endParaRPr lang="en-US" sz="2400" dirty="0"/>
          </a:p>
        </p:txBody>
      </p:sp>
      <p:sp>
        <p:nvSpPr>
          <p:cNvPr id="63" name="TextBox 62"/>
          <p:cNvSpPr txBox="1"/>
          <p:nvPr/>
        </p:nvSpPr>
        <p:spPr>
          <a:xfrm>
            <a:off x="1676402" y="1681129"/>
            <a:ext cx="56743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5. Remove BOX </a:t>
            </a:r>
          </a:p>
          <a:p>
            <a:r>
              <a:rPr lang="en-US" sz="2400" dirty="0" smtClean="0"/>
              <a:t>6. BSI passivation</a:t>
            </a:r>
            <a:r>
              <a:rPr lang="en-US" sz="2400" dirty="0"/>
              <a:t> </a:t>
            </a:r>
            <a:r>
              <a:rPr lang="en-US" sz="2400" dirty="0" smtClean="0"/>
              <a:t>+ AR coating, pad opening</a:t>
            </a:r>
            <a:endParaRPr lang="en-US" sz="24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458" y="2537498"/>
            <a:ext cx="8338342" cy="288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93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Quantum efficiency: </a:t>
            </a:r>
            <a:br>
              <a:rPr lang="en-US" sz="3600" dirty="0" smtClean="0"/>
            </a:br>
            <a:r>
              <a:rPr lang="en-US" sz="3600" dirty="0" smtClean="0"/>
              <a:t>separate process optimization for UV/VIS </a:t>
            </a:r>
            <a:endParaRPr lang="en-US" sz="3600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270-400 nm &gt; 50%</a:t>
            </a:r>
            <a:endParaRPr lang="en-US" dirty="0"/>
          </a:p>
        </p:txBody>
      </p:sp>
      <p:sp>
        <p:nvSpPr>
          <p:cNvPr id="8" name="Tijdelijke aanduiding voor inhoud 7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Optimized thickness</a:t>
            </a:r>
          </a:p>
          <a:p>
            <a:pPr lvl="1"/>
            <a:r>
              <a:rPr lang="en-US" dirty="0" smtClean="0"/>
              <a:t>3 µm epi-layer on SOI</a:t>
            </a:r>
          </a:p>
          <a:p>
            <a:r>
              <a:rPr lang="en-US" dirty="0" smtClean="0"/>
              <a:t>Optimized ARC</a:t>
            </a:r>
          </a:p>
          <a:p>
            <a:pPr lvl="1"/>
            <a:r>
              <a:rPr lang="en-US" dirty="0" smtClean="0"/>
              <a:t>Al2O3 layer – thinner layer</a:t>
            </a:r>
          </a:p>
          <a:p>
            <a:r>
              <a:rPr lang="en-US" dirty="0" smtClean="0"/>
              <a:t>Backside passivation through Al2O3 layer: fixed negative charge in the Al2O3</a:t>
            </a:r>
            <a:endParaRPr lang="en-US" dirty="0"/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400-800 nm &gt; 75%</a:t>
            </a:r>
            <a:endParaRPr lang="en-US" dirty="0"/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Optimized thickness: </a:t>
            </a:r>
          </a:p>
          <a:p>
            <a:pPr lvl="1"/>
            <a:r>
              <a:rPr lang="en-US" dirty="0" smtClean="0"/>
              <a:t>10 µm epi-layer on SOI</a:t>
            </a:r>
          </a:p>
          <a:p>
            <a:r>
              <a:rPr lang="en-US" dirty="0" smtClean="0"/>
              <a:t>Optimized ARC</a:t>
            </a:r>
          </a:p>
          <a:p>
            <a:pPr lvl="1"/>
            <a:r>
              <a:rPr lang="en-US" dirty="0" smtClean="0"/>
              <a:t>Al2O3 layer – tuned thickness</a:t>
            </a:r>
          </a:p>
          <a:p>
            <a:r>
              <a:rPr lang="en-US" dirty="0" smtClean="0"/>
              <a:t>Backside passivation through Al2O3 layer</a:t>
            </a:r>
            <a:endParaRPr lang="en-US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SDW 2013</a:t>
            </a:r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4FF4D-3E19-E648-9C31-E7BFEE8827F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3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problem(s) </a:t>
            </a:r>
            <a:br>
              <a:rPr lang="en-US" dirty="0" smtClean="0"/>
            </a:br>
            <a:r>
              <a:rPr lang="en-US" dirty="0" smtClean="0"/>
              <a:t>(where we started with)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199" y="1600200"/>
            <a:ext cx="8462855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 smtClean="0"/>
              <a:t>B</a:t>
            </a:r>
            <a:r>
              <a:rPr lang="en-US" sz="2800" dirty="0" smtClean="0"/>
              <a:t>ackside </a:t>
            </a:r>
            <a:r>
              <a:rPr lang="en-US" sz="2800" b="1" dirty="0" smtClean="0"/>
              <a:t>I</a:t>
            </a:r>
            <a:r>
              <a:rPr lang="en-US" sz="2800" dirty="0" smtClean="0"/>
              <a:t>lluminated </a:t>
            </a:r>
            <a:r>
              <a:rPr lang="en-US" sz="2800" b="1" dirty="0" smtClean="0"/>
              <a:t>T</a:t>
            </a:r>
            <a:r>
              <a:rPr lang="en-US" sz="2800" dirty="0" smtClean="0"/>
              <a:t>hinned </a:t>
            </a:r>
            <a:r>
              <a:rPr lang="en-US" sz="2800" b="1" dirty="0" smtClean="0"/>
              <a:t>F</a:t>
            </a:r>
            <a:r>
              <a:rPr lang="en-US" sz="2800" dirty="0" smtClean="0"/>
              <a:t>ocal </a:t>
            </a:r>
            <a:r>
              <a:rPr lang="en-US" sz="2800" b="1" dirty="0" smtClean="0"/>
              <a:t>P</a:t>
            </a:r>
            <a:r>
              <a:rPr lang="en-US" sz="2800" dirty="0" smtClean="0"/>
              <a:t>lane </a:t>
            </a:r>
            <a:r>
              <a:rPr lang="en-US" sz="2800" b="1" dirty="0" smtClean="0"/>
              <a:t>A</a:t>
            </a:r>
            <a:r>
              <a:rPr lang="en-US" sz="2800" dirty="0" smtClean="0"/>
              <a:t>rray “BITFPA” </a:t>
            </a:r>
          </a:p>
          <a:p>
            <a:pPr marL="0" indent="0">
              <a:buNone/>
            </a:pPr>
            <a:r>
              <a:rPr lang="en-US" sz="2800" dirty="0" smtClean="0"/>
              <a:t>Characteristic: 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Large dynamic range: 84 dB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	FWC &gt; 400,000 e- &amp; Noise &lt; 25 e- RMS</a:t>
            </a:r>
          </a:p>
          <a:p>
            <a:pPr marL="0" indent="0">
              <a:buNone/>
            </a:pPr>
            <a:r>
              <a:rPr lang="en-US" sz="2800" dirty="0" smtClean="0"/>
              <a:t>	Global shutter</a:t>
            </a:r>
          </a:p>
          <a:p>
            <a:pPr marL="0" indent="0">
              <a:buNone/>
            </a:pPr>
            <a:r>
              <a:rPr lang="en-US" sz="2800" dirty="0" smtClean="0"/>
              <a:t>	Backside illuminated</a:t>
            </a:r>
          </a:p>
          <a:p>
            <a:pPr marL="0" indent="0">
              <a:buNone/>
            </a:pPr>
            <a:r>
              <a:rPr lang="en-US" sz="2000" dirty="0" smtClean="0"/>
              <a:t>			QE: 	50% 270-400 nm 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			75% QE 400-800 nm</a:t>
            </a:r>
          </a:p>
          <a:p>
            <a:pPr marL="0" indent="0">
              <a:buNone/>
            </a:pPr>
            <a:r>
              <a:rPr lang="en-US" sz="2800" dirty="0" smtClean="0"/>
              <a:t>	1k x 1k pixels, 16 Hz</a:t>
            </a:r>
          </a:p>
          <a:p>
            <a:pPr marL="0" indent="0">
              <a:buNone/>
            </a:pPr>
            <a:r>
              <a:rPr lang="en-US" sz="2800" dirty="0" smtClean="0"/>
              <a:t>	10-20 µm pixel size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SDW 2013</a:t>
            </a:r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4FF4D-3E19-E648-9C31-E7BFEE8827F7}" type="slidenum">
              <a:rPr lang="en-US" smtClean="0"/>
              <a:t>2</a:t>
            </a:fld>
            <a:endParaRPr lang="en-US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4744" y="2880020"/>
            <a:ext cx="2424254" cy="301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98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Sapphire (Al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3</a:t>
            </a:r>
            <a:r>
              <a:rPr lang="en-US" dirty="0" smtClean="0"/>
              <a:t>) deposition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Fixed negative charge (9.6e</a:t>
            </a:r>
            <a:r>
              <a:rPr lang="en-US" sz="2000" dirty="0"/>
              <a:t>-12/cm2 </a:t>
            </a:r>
            <a:r>
              <a:rPr lang="en-US" sz="2000" dirty="0" smtClean="0"/>
              <a:t>reported </a:t>
            </a:r>
            <a:r>
              <a:rPr lang="en-US" sz="2000" dirty="0"/>
              <a:t>in solar cell </a:t>
            </a:r>
            <a:r>
              <a:rPr lang="en-US" sz="2000" dirty="0" smtClean="0"/>
              <a:t>research)</a:t>
            </a:r>
          </a:p>
          <a:p>
            <a:r>
              <a:rPr lang="en-US" sz="2000" dirty="0" smtClean="0"/>
              <a:t>This can compensate for the valley in the the electric field caused by the </a:t>
            </a:r>
            <a:r>
              <a:rPr lang="en-US" sz="2000" dirty="0" err="1" smtClean="0"/>
              <a:t>outdiffusion</a:t>
            </a:r>
            <a:r>
              <a:rPr lang="en-US" sz="2000" dirty="0" smtClean="0"/>
              <a:t> of backside boron implantation.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SDW 2013</a:t>
            </a:r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4FF4D-3E19-E648-9C31-E7BFEE8827F7}" type="slidenum">
              <a:rPr lang="en-US" smtClean="0"/>
              <a:t>20</a:t>
            </a:fld>
            <a:endParaRPr lang="en-US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927" y="2767507"/>
            <a:ext cx="7176951" cy="395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14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First images on first SOI prototypes: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>
                <a:solidFill>
                  <a:srgbClr val="FF0000"/>
                </a:solidFill>
              </a:rPr>
              <a:t>large hot clusters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SDW 2013</a:t>
            </a:r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4FF4D-3E19-E648-9C31-E7BFEE8827F7}" type="slidenum">
              <a:rPr lang="en-US" smtClean="0"/>
              <a:t>21</a:t>
            </a:fld>
            <a:endParaRPr lang="en-US"/>
          </a:p>
        </p:txBody>
      </p:sp>
      <p:pic>
        <p:nvPicPr>
          <p:cNvPr id="10" name="Tijdelijke aanduiding voor inhoud 8" descr="T201327-04_X006Y007_Gray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989" b="-19989"/>
          <a:stretch>
            <a:fillRect/>
          </a:stretch>
        </p:blipFill>
        <p:spPr/>
      </p:pic>
      <p:sp>
        <p:nvSpPr>
          <p:cNvPr id="11" name="Tekstvak 10"/>
          <p:cNvSpPr txBox="1"/>
          <p:nvPr/>
        </p:nvSpPr>
        <p:spPr>
          <a:xfrm>
            <a:off x="973906" y="5552963"/>
            <a:ext cx="24139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BSI (other product)</a:t>
            </a:r>
          </a:p>
          <a:p>
            <a:r>
              <a:rPr lang="en-US" dirty="0" smtClean="0"/>
              <a:t>10 µm pixel, gray image</a:t>
            </a:r>
          </a:p>
          <a:p>
            <a:r>
              <a:rPr lang="en-US" dirty="0" smtClean="0"/>
              <a:t>3 µm epitaxial layer</a:t>
            </a:r>
            <a:endParaRPr lang="en-US" dirty="0"/>
          </a:p>
        </p:txBody>
      </p:sp>
      <p:sp>
        <p:nvSpPr>
          <p:cNvPr id="12" name="Tekstvak 11"/>
          <p:cNvSpPr txBox="1"/>
          <p:nvPr/>
        </p:nvSpPr>
        <p:spPr>
          <a:xfrm>
            <a:off x="5142222" y="5894687"/>
            <a:ext cx="31505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SI on SOI, BITFPA</a:t>
            </a:r>
          </a:p>
          <a:p>
            <a:r>
              <a:rPr lang="en-US" dirty="0" smtClean="0"/>
              <a:t>20 µm global shutter pixel, dark</a:t>
            </a:r>
          </a:p>
          <a:p>
            <a:r>
              <a:rPr lang="en-US" dirty="0" smtClean="0"/>
              <a:t>10 µm epitaxial layer</a:t>
            </a:r>
            <a:endParaRPr lang="en-US" dirty="0"/>
          </a:p>
        </p:txBody>
      </p:sp>
      <p:sp>
        <p:nvSpPr>
          <p:cNvPr id="13" name="Tekstvak 12"/>
          <p:cNvSpPr txBox="1"/>
          <p:nvPr/>
        </p:nvSpPr>
        <p:spPr>
          <a:xfrm>
            <a:off x="258652" y="1495866"/>
            <a:ext cx="69593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</a:t>
            </a:r>
            <a:r>
              <a:rPr lang="en-US" dirty="0" smtClean="0">
                <a:solidFill>
                  <a:srgbClr val="FF0000"/>
                </a:solidFill>
              </a:rPr>
              <a:t>ore and larger clusters with higher supply voltage and thicker epi layer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and strong increase of I(array) on SOI vs. bulk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6034" b="-60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8739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10 µm BSI EUV </a:t>
            </a:r>
            <a:br>
              <a:rPr lang="en-US" dirty="0" smtClean="0"/>
            </a:br>
            <a:r>
              <a:rPr lang="en-US" dirty="0" smtClean="0"/>
              <a:t>dual-gain-per-pixel imager</a:t>
            </a:r>
            <a:endParaRPr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SDW 2013</a:t>
            </a:r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4FF4D-3E19-E648-9C31-E7BFEE8827F7}" type="slidenum">
              <a:rPr lang="en-US" smtClean="0"/>
              <a:t>22</a:t>
            </a:fld>
            <a:endParaRPr lang="en-US"/>
          </a:p>
        </p:txBody>
      </p:sp>
      <p:pic>
        <p:nvPicPr>
          <p:cNvPr id="9" name="Picture 6" descr="Apsolute_003_20degrC_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2" r="4542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kstvak 9"/>
          <p:cNvSpPr txBox="1"/>
          <p:nvPr/>
        </p:nvSpPr>
        <p:spPr>
          <a:xfrm>
            <a:off x="1246599" y="6172909"/>
            <a:ext cx="1806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gain channel</a:t>
            </a:r>
            <a:endParaRPr lang="en-US" dirty="0"/>
          </a:p>
        </p:txBody>
      </p:sp>
      <p:sp>
        <p:nvSpPr>
          <p:cNvPr id="11" name="Tekstvak 10"/>
          <p:cNvSpPr txBox="1"/>
          <p:nvPr/>
        </p:nvSpPr>
        <p:spPr>
          <a:xfrm>
            <a:off x="5933504" y="6175415"/>
            <a:ext cx="1849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gain channel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43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10 µm BSI dual gain pixel</a:t>
            </a:r>
            <a:br>
              <a:rPr lang="en-US" dirty="0" smtClean="0"/>
            </a:br>
            <a:r>
              <a:rPr lang="en-US" dirty="0" smtClean="0"/>
              <a:t>temperature dependency </a:t>
            </a:r>
            <a:endParaRPr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SDW 2013</a:t>
            </a:r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4FF4D-3E19-E648-9C31-E7BFEE8827F7}" type="slidenum">
              <a:rPr lang="en-US" smtClean="0"/>
              <a:t>23</a:t>
            </a:fld>
            <a:endParaRPr lang="en-US"/>
          </a:p>
        </p:txBody>
      </p:sp>
      <p:pic>
        <p:nvPicPr>
          <p:cNvPr id="9" name="Picture 6" descr="Apsolute_003_20degrC_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2" r="4542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kstvak 9"/>
          <p:cNvSpPr txBox="1"/>
          <p:nvPr/>
        </p:nvSpPr>
        <p:spPr>
          <a:xfrm>
            <a:off x="1246599" y="6172909"/>
            <a:ext cx="1806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gain channel</a:t>
            </a:r>
            <a:endParaRPr lang="en-US" dirty="0"/>
          </a:p>
        </p:txBody>
      </p:sp>
      <p:sp>
        <p:nvSpPr>
          <p:cNvPr id="11" name="Tekstvak 10"/>
          <p:cNvSpPr txBox="1"/>
          <p:nvPr/>
        </p:nvSpPr>
        <p:spPr>
          <a:xfrm>
            <a:off x="5933504" y="6175415"/>
            <a:ext cx="1849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gain channel</a:t>
            </a:r>
            <a:endParaRPr lang="en-US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998" y="2511622"/>
            <a:ext cx="4052888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1821914" y="5529161"/>
            <a:ext cx="5960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Stronger at lower temperature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60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EMMI – NIR channel</a:t>
            </a:r>
            <a:endParaRPr lang="en-US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SDW 2013</a:t>
            </a:r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4FF4D-3E19-E648-9C31-E7BFEE8827F7}" type="slidenum">
              <a:rPr lang="en-US" smtClean="0"/>
              <a:t>24</a:t>
            </a:fld>
            <a:endParaRPr lang="en-US"/>
          </a:p>
        </p:txBody>
      </p:sp>
      <p:pic>
        <p:nvPicPr>
          <p:cNvPr id="7" name="Tijdelijke aanduiding voor inhoud 6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4" b="3904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sp>
        <p:nvSpPr>
          <p:cNvPr id="8" name="Tekstvak 7"/>
          <p:cNvSpPr txBox="1"/>
          <p:nvPr/>
        </p:nvSpPr>
        <p:spPr>
          <a:xfrm>
            <a:off x="457200" y="1417638"/>
            <a:ext cx="34034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NIR light emission in hot clusters</a:t>
            </a:r>
          </a:p>
          <a:p>
            <a:r>
              <a:rPr lang="en-US" dirty="0" smtClean="0"/>
              <a:t>Electroluminescence</a:t>
            </a:r>
          </a:p>
          <a:p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ym typeface="Wingdings"/>
              </a:rPr>
              <a:t> </a:t>
            </a:r>
            <a:r>
              <a:rPr lang="en-US" dirty="0" smtClean="0"/>
              <a:t>Hot cluster = self-absorption of </a:t>
            </a:r>
            <a:br>
              <a:rPr lang="en-US" dirty="0" smtClean="0"/>
            </a:br>
            <a:r>
              <a:rPr lang="en-US" dirty="0" smtClean="0"/>
              <a:t>      emitted photons </a:t>
            </a:r>
            <a:endParaRPr lang="en-US" dirty="0"/>
          </a:p>
        </p:txBody>
      </p:sp>
      <p:sp>
        <p:nvSpPr>
          <p:cNvPr id="9" name="Tekstvak 8"/>
          <p:cNvSpPr txBox="1"/>
          <p:nvPr/>
        </p:nvSpPr>
        <p:spPr>
          <a:xfrm>
            <a:off x="1369995" y="6126163"/>
            <a:ext cx="5948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More clusters and more emission at higher pixel supply levels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1863845" y="1048306"/>
            <a:ext cx="6400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BITFPA FSI imager processed on SOI – 20 µm pixel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26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Pixel detail – SF drain emission center</a:t>
            </a:r>
            <a:endParaRPr lang="en-US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SDW 2013</a:t>
            </a:r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4FF4D-3E19-E648-9C31-E7BFEE8827F7}" type="slidenum">
              <a:rPr lang="en-US" smtClean="0"/>
              <a:t>25</a:t>
            </a:fld>
            <a:endParaRPr lang="en-US"/>
          </a:p>
        </p:txBody>
      </p:sp>
      <p:pic>
        <p:nvPicPr>
          <p:cNvPr id="6" name="Tijdelijke aanduiding voor inhoud 5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8" r="10578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  <p:sp>
        <p:nvSpPr>
          <p:cNvPr id="7" name="Tekstvak 6"/>
          <p:cNvSpPr txBox="1"/>
          <p:nvPr/>
        </p:nvSpPr>
        <p:spPr>
          <a:xfrm>
            <a:off x="1151767" y="1232972"/>
            <a:ext cx="594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Pixel with a metal top plate (BSI design, 20 µm global shutter)</a:t>
            </a:r>
            <a:endParaRPr lang="en-US" dirty="0"/>
          </a:p>
        </p:txBody>
      </p:sp>
      <p:sp>
        <p:nvSpPr>
          <p:cNvPr id="8" name="Tekstvak 7"/>
          <p:cNvSpPr txBox="1"/>
          <p:nvPr/>
        </p:nvSpPr>
        <p:spPr>
          <a:xfrm>
            <a:off x="3927822" y="2761660"/>
            <a:ext cx="671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SF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drain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5736112" y="6161710"/>
            <a:ext cx="817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Layout</a:t>
            </a:r>
            <a:endParaRPr lang="en-US" dirty="0"/>
          </a:p>
        </p:txBody>
      </p:sp>
      <p:sp>
        <p:nvSpPr>
          <p:cNvPr id="10" name="Tekstvak 9"/>
          <p:cNvSpPr txBox="1"/>
          <p:nvPr/>
        </p:nvSpPr>
        <p:spPr>
          <a:xfrm>
            <a:off x="1238836" y="6179684"/>
            <a:ext cx="1885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EMMI microscope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19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76306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Pixel detail – RST drain emission center</a:t>
            </a:r>
            <a:endParaRPr lang="en-US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SDW 2013</a:t>
            </a:r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4FF4D-3E19-E648-9C31-E7BFEE8827F7}" type="slidenum">
              <a:rPr lang="en-US" smtClean="0"/>
              <a:t>26</a:t>
            </a:fld>
            <a:endParaRPr lang="en-US"/>
          </a:p>
        </p:txBody>
      </p:sp>
      <p:pic>
        <p:nvPicPr>
          <p:cNvPr id="6" name="Tijdelijke aanduiding voor inhoud 5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4" r="12224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  <p:sp>
        <p:nvSpPr>
          <p:cNvPr id="7" name="Tekstvak 6"/>
          <p:cNvSpPr txBox="1"/>
          <p:nvPr/>
        </p:nvSpPr>
        <p:spPr>
          <a:xfrm>
            <a:off x="7010310" y="2812225"/>
            <a:ext cx="671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RST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drain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24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Vertical gettering in bulk CMOS wafers</a:t>
            </a:r>
            <a:endParaRPr lang="en-US" dirty="0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3"/>
          <a:srcRect l="-54856" r="-54856"/>
          <a:stretch>
            <a:fillRect/>
          </a:stretch>
        </p:blipFill>
        <p:spPr/>
      </p:pic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SDW 2013</a:t>
            </a:r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4FF4D-3E19-E648-9C31-E7BFEE8827F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46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Lack of vertical gettering in SOI wafer</a:t>
            </a:r>
            <a:endParaRPr lang="en-US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SDW 2013</a:t>
            </a:r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4FF4D-3E19-E648-9C31-E7BFEE8827F7}" type="slidenum">
              <a:rPr lang="en-US" smtClean="0"/>
              <a:t>28</a:t>
            </a:fld>
            <a:endParaRPr lang="en-US"/>
          </a:p>
        </p:txBody>
      </p:sp>
      <p:pic>
        <p:nvPicPr>
          <p:cNvPr id="6" name="Tijdelijke aanduiding voor inhoud 5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931" r="-47931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831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Electroluminescence in Si?</a:t>
            </a:r>
            <a:endParaRPr lang="en-US" dirty="0"/>
          </a:p>
        </p:txBody>
      </p:sp>
      <p:pic>
        <p:nvPicPr>
          <p:cNvPr id="9" name="Tijdelijke aanduiding voor inhoud 8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39737" b="-39737"/>
          <a:stretch>
            <a:fillRect/>
          </a:stretch>
        </p:blipFill>
        <p:spPr>
          <a:xfrm>
            <a:off x="4287254" y="830789"/>
            <a:ext cx="4038600" cy="4525963"/>
          </a:xfrm>
        </p:spPr>
      </p:pic>
      <p:sp>
        <p:nvSpPr>
          <p:cNvPr id="8" name="Tijdelijke aanduiding voor inhoud 7"/>
          <p:cNvSpPr>
            <a:spLocks noGrp="1"/>
          </p:cNvSpPr>
          <p:nvPr>
            <p:ph sz="half" idx="2"/>
          </p:nvPr>
        </p:nvSpPr>
        <p:spPr>
          <a:xfrm>
            <a:off x="248654" y="1630624"/>
            <a:ext cx="4038600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In Si very low band-to-band radiative recombination rate (indirect bandgap material) – phonon-assisted transition needed</a:t>
            </a:r>
          </a:p>
          <a:p>
            <a:r>
              <a:rPr lang="en-US" sz="2000" dirty="0" smtClean="0"/>
              <a:t>Impurity or crystal defect can replace the role of the phonon</a:t>
            </a:r>
          </a:p>
          <a:p>
            <a:pPr lvl="1"/>
            <a:r>
              <a:rPr lang="en-US" sz="1600" dirty="0" smtClean="0"/>
              <a:t>Sub-bandgap energy emission. </a:t>
            </a:r>
            <a:endParaRPr lang="en-US" sz="1600" dirty="0"/>
          </a:p>
          <a:p>
            <a:pPr lvl="1"/>
            <a:r>
              <a:rPr lang="en-US" sz="1600" dirty="0" smtClean="0"/>
              <a:t>Not what we see here, energy of detected luminescent photons &gt; band gap</a:t>
            </a:r>
          </a:p>
          <a:p>
            <a:r>
              <a:rPr lang="en-US" sz="2000" dirty="0" smtClean="0"/>
              <a:t>Hot carriers in strong electric fields</a:t>
            </a:r>
            <a:endParaRPr lang="en-US" sz="2000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SDW 2013</a:t>
            </a:r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4FF4D-3E19-E648-9C31-E7BFEE8827F7}" type="slidenum">
              <a:rPr lang="en-US" smtClean="0"/>
              <a:t>29</a:t>
            </a:fld>
            <a:endParaRPr lang="en-US"/>
          </a:p>
        </p:txBody>
      </p:sp>
      <p:sp>
        <p:nvSpPr>
          <p:cNvPr id="12" name="Tekstvak 11"/>
          <p:cNvSpPr txBox="1"/>
          <p:nvPr/>
        </p:nvSpPr>
        <p:spPr>
          <a:xfrm>
            <a:off x="4344903" y="1417638"/>
            <a:ext cx="4416594" cy="4616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H. Ivey, Electroluminescence and Semiconductor Lasers</a:t>
            </a:r>
            <a:br>
              <a:rPr lang="en-US" sz="1400" dirty="0" smtClean="0"/>
            </a:br>
            <a:r>
              <a:rPr lang="en-US" sz="1400" dirty="0" smtClean="0"/>
              <a:t>IEEE J. Quantum electronics, Vol. QE-2, No.11, Nov 1966</a:t>
            </a:r>
          </a:p>
          <a:p>
            <a:endParaRPr lang="en-US" sz="1400" dirty="0" smtClean="0"/>
          </a:p>
          <a:p>
            <a:endParaRPr lang="en-US" sz="1400" dirty="0"/>
          </a:p>
          <a:p>
            <a:endParaRPr lang="en-US" sz="1400" dirty="0" smtClean="0"/>
          </a:p>
          <a:p>
            <a:endParaRPr lang="en-US" sz="1400" dirty="0"/>
          </a:p>
          <a:p>
            <a:endParaRPr lang="en-US" sz="1400" dirty="0" smtClean="0"/>
          </a:p>
          <a:p>
            <a:endParaRPr lang="en-US" sz="1400" dirty="0"/>
          </a:p>
          <a:p>
            <a:endParaRPr lang="en-US" sz="1400" dirty="0" smtClean="0"/>
          </a:p>
          <a:p>
            <a:endParaRPr lang="en-US" sz="1400" dirty="0"/>
          </a:p>
          <a:p>
            <a:endParaRPr lang="en-US" sz="1400" dirty="0" smtClean="0"/>
          </a:p>
          <a:p>
            <a:endParaRPr lang="en-US" sz="1400" dirty="0"/>
          </a:p>
          <a:p>
            <a:endParaRPr lang="en-US" sz="1400" dirty="0" smtClean="0"/>
          </a:p>
          <a:p>
            <a:endParaRPr lang="en-US" sz="1400" dirty="0" smtClean="0"/>
          </a:p>
          <a:p>
            <a:pPr marL="342900" indent="-342900">
              <a:buAutoNum type="arabicPeriod"/>
            </a:pPr>
            <a:r>
              <a:rPr lang="en-US" sz="1400" dirty="0" smtClean="0"/>
              <a:t>Transitions involving impurities</a:t>
            </a:r>
          </a:p>
          <a:p>
            <a:pPr marL="342900" indent="-342900">
              <a:buAutoNum type="arabicPeriod"/>
            </a:pPr>
            <a:r>
              <a:rPr lang="en-US" sz="1400" dirty="0" smtClean="0"/>
              <a:t>Interband transitions</a:t>
            </a:r>
          </a:p>
          <a:p>
            <a:pPr marL="800100" lvl="1" indent="-342900">
              <a:buAutoNum type="arabicPeriod"/>
            </a:pPr>
            <a:r>
              <a:rPr lang="en-US" sz="1400" dirty="0" smtClean="0"/>
              <a:t>Intrinsic emission </a:t>
            </a:r>
          </a:p>
          <a:p>
            <a:pPr marL="800100" lvl="1" indent="-342900">
              <a:buAutoNum type="arabicPeriod"/>
            </a:pPr>
            <a:r>
              <a:rPr lang="en-US" sz="1400" u="sng" dirty="0" smtClean="0"/>
              <a:t>Higher energy emission involving “hot” carriers </a:t>
            </a:r>
            <a:br>
              <a:rPr lang="en-US" sz="1400" u="sng" dirty="0" smtClean="0"/>
            </a:br>
            <a:r>
              <a:rPr lang="en-US" sz="1400" u="sng" dirty="0" smtClean="0"/>
              <a:t>(“avalanche emission”)</a:t>
            </a:r>
          </a:p>
          <a:p>
            <a:pPr marL="342900" indent="-342900">
              <a:buAutoNum type="arabicPeriod"/>
            </a:pPr>
            <a:r>
              <a:rPr lang="en-US" sz="1400" u="sng" dirty="0" smtClean="0"/>
              <a:t>Interband transitions involving hot carriers </a:t>
            </a:r>
            <a:br>
              <a:rPr lang="en-US" sz="1400" u="sng" dirty="0" smtClean="0"/>
            </a:br>
            <a:r>
              <a:rPr lang="en-US" sz="1400" u="sng" dirty="0" smtClean="0"/>
              <a:t>(“deceleration emission”)</a:t>
            </a:r>
            <a:endParaRPr lang="en-US" sz="1400" u="sng" dirty="0"/>
          </a:p>
        </p:txBody>
      </p:sp>
      <p:sp>
        <p:nvSpPr>
          <p:cNvPr id="2" name="Afgeronde rechthoek 1"/>
          <p:cNvSpPr/>
          <p:nvPr/>
        </p:nvSpPr>
        <p:spPr>
          <a:xfrm>
            <a:off x="248654" y="5028199"/>
            <a:ext cx="3630359" cy="720766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kstvak 2"/>
          <p:cNvSpPr txBox="1"/>
          <p:nvPr/>
        </p:nvSpPr>
        <p:spPr>
          <a:xfrm>
            <a:off x="721789" y="5971921"/>
            <a:ext cx="78430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But where do these hot carriers come from? And why are there so many?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" name="Vrije vorm 9"/>
          <p:cNvSpPr/>
          <p:nvPr/>
        </p:nvSpPr>
        <p:spPr>
          <a:xfrm>
            <a:off x="205965" y="5714642"/>
            <a:ext cx="480586" cy="484801"/>
          </a:xfrm>
          <a:custGeom>
            <a:avLst/>
            <a:gdLst>
              <a:gd name="connsiteX0" fmla="*/ 274621 w 480586"/>
              <a:gd name="connsiteY0" fmla="*/ 0 h 484801"/>
              <a:gd name="connsiteX1" fmla="*/ 0 w 480586"/>
              <a:gd name="connsiteY1" fmla="*/ 274578 h 484801"/>
              <a:gd name="connsiteX2" fmla="*/ 68655 w 480586"/>
              <a:gd name="connsiteY2" fmla="*/ 463350 h 484801"/>
              <a:gd name="connsiteX3" fmla="*/ 480586 w 480586"/>
              <a:gd name="connsiteY3" fmla="*/ 480511 h 484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0586" h="484801">
                <a:moveTo>
                  <a:pt x="274621" y="0"/>
                </a:moveTo>
                <a:cubicBezTo>
                  <a:pt x="154474" y="98676"/>
                  <a:pt x="34328" y="197353"/>
                  <a:pt x="0" y="274578"/>
                </a:cubicBezTo>
                <a:cubicBezTo>
                  <a:pt x="-34328" y="351803"/>
                  <a:pt x="-11443" y="429028"/>
                  <a:pt x="68655" y="463350"/>
                </a:cubicBezTo>
                <a:cubicBezTo>
                  <a:pt x="148753" y="497672"/>
                  <a:pt x="480586" y="480511"/>
                  <a:pt x="480586" y="480511"/>
                </a:cubicBezTo>
              </a:path>
            </a:pathLst>
          </a:custGeom>
          <a:ln w="28575" cmpd="sng"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08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Pixel architecture</a:t>
            </a:r>
          </a:p>
          <a:p>
            <a:pPr lvl="1"/>
            <a:r>
              <a:rPr lang="en-US" dirty="0" smtClean="0"/>
              <a:t>Dynamic range</a:t>
            </a:r>
          </a:p>
          <a:p>
            <a:pPr lvl="1"/>
            <a:r>
              <a:rPr lang="en-US" dirty="0" smtClean="0"/>
              <a:t>BSI compatible global shutter</a:t>
            </a:r>
          </a:p>
          <a:p>
            <a:r>
              <a:rPr lang="en-US" dirty="0" smtClean="0"/>
              <a:t>Architecture</a:t>
            </a:r>
          </a:p>
          <a:p>
            <a:r>
              <a:rPr lang="en-US" dirty="0" smtClean="0"/>
              <a:t>Backside thinning</a:t>
            </a:r>
          </a:p>
          <a:p>
            <a:pPr lvl="1"/>
            <a:r>
              <a:rPr lang="en-US" dirty="0" smtClean="0"/>
              <a:t>Process flow</a:t>
            </a:r>
          </a:p>
          <a:p>
            <a:pPr lvl="1"/>
            <a:r>
              <a:rPr lang="en-US" dirty="0" smtClean="0"/>
              <a:t>Hot pixel cluster issues</a:t>
            </a:r>
            <a:endParaRPr lang="en-US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SDW 2013</a:t>
            </a:r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4FF4D-3E19-E648-9C31-E7BFEE8827F7}" type="slidenum">
              <a:rPr lang="en-US" smtClean="0"/>
              <a:t>3</a:t>
            </a:fld>
            <a:endParaRPr lang="en-US"/>
          </a:p>
        </p:txBody>
      </p:sp>
      <p:sp>
        <p:nvSpPr>
          <p:cNvPr id="6" name="Tekstvak 5"/>
          <p:cNvSpPr txBox="1"/>
          <p:nvPr/>
        </p:nvSpPr>
        <p:spPr>
          <a:xfrm rot="19800000">
            <a:off x="4667889" y="4400669"/>
            <a:ext cx="3571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Work in progress</a:t>
            </a:r>
            <a:endParaRPr lang="en-US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755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36322" b="-36322"/>
          <a:stretch>
            <a:fillRect/>
          </a:stretch>
        </p:blipFill>
        <p:spPr>
          <a:xfrm>
            <a:off x="4648200" y="274638"/>
            <a:ext cx="4038600" cy="4525963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And why emission at the HV n+ areas?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49659" y="1600200"/>
            <a:ext cx="7497167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Gettering of defects in </a:t>
            </a:r>
            <a:br>
              <a:rPr lang="en-US" dirty="0" smtClean="0"/>
            </a:br>
            <a:r>
              <a:rPr lang="en-US" dirty="0" smtClean="0"/>
              <a:t>n+ area:	</a:t>
            </a:r>
          </a:p>
          <a:p>
            <a:pPr lvl="1"/>
            <a:r>
              <a:rPr lang="en-US" dirty="0" smtClean="0"/>
              <a:t>Some impurities may bind</a:t>
            </a:r>
            <a:br>
              <a:rPr lang="en-US" dirty="0" smtClean="0"/>
            </a:br>
            <a:r>
              <a:rPr lang="en-US" dirty="0" smtClean="0"/>
              <a:t> to the Phosphor at the </a:t>
            </a:r>
            <a:br>
              <a:rPr lang="en-US" dirty="0" smtClean="0"/>
            </a:br>
            <a:r>
              <a:rPr lang="en-US" dirty="0" smtClean="0"/>
              <a:t>n+ area</a:t>
            </a:r>
          </a:p>
          <a:p>
            <a:pPr lvl="1"/>
            <a:r>
              <a:rPr lang="en-US" dirty="0" smtClean="0"/>
              <a:t>For example Fe may form  </a:t>
            </a:r>
            <a:br>
              <a:rPr lang="en-US" dirty="0" smtClean="0"/>
            </a:br>
            <a:r>
              <a:rPr lang="en-US" dirty="0" smtClean="0"/>
              <a:t>Fe-P pair in n+, inside or </a:t>
            </a:r>
            <a:br>
              <a:rPr lang="en-US" dirty="0" smtClean="0"/>
            </a:br>
            <a:r>
              <a:rPr lang="en-US" dirty="0" smtClean="0"/>
              <a:t>outside the space charge</a:t>
            </a:r>
            <a:r>
              <a:rPr lang="en-US" dirty="0"/>
              <a:t> </a:t>
            </a:r>
            <a:r>
              <a:rPr lang="en-US" dirty="0" smtClean="0"/>
              <a:t>region</a:t>
            </a:r>
          </a:p>
          <a:p>
            <a:pPr lvl="1"/>
            <a:r>
              <a:rPr lang="en-US" dirty="0" smtClean="0"/>
              <a:t>Fe-B may also be formed (in the p-well for example)</a:t>
            </a:r>
          </a:p>
          <a:p>
            <a:r>
              <a:rPr lang="en-US" dirty="0" smtClean="0"/>
              <a:t>The defect decreases avalanche breakdown voltage of the junction.</a:t>
            </a:r>
          </a:p>
          <a:p>
            <a:r>
              <a:rPr lang="en-US" dirty="0" smtClean="0"/>
              <a:t>Strong E-field over reverse biased </a:t>
            </a:r>
            <a:br>
              <a:rPr lang="en-US" dirty="0" smtClean="0"/>
            </a:br>
            <a:r>
              <a:rPr lang="en-US" dirty="0" smtClean="0"/>
              <a:t>p-well/n+ junction at N+ supply diffusions causing avalanche breakdown </a:t>
            </a:r>
            <a:r>
              <a:rPr lang="en-US" dirty="0" smtClean="0">
                <a:solidFill>
                  <a:srgbClr val="FF0000"/>
                </a:solidFill>
              </a:rPr>
              <a:t>-&gt; hot carriers </a:t>
            </a:r>
            <a:r>
              <a:rPr lang="en-US" dirty="0" smtClean="0">
                <a:solidFill>
                  <a:srgbClr val="0000FF"/>
                </a:solidFill>
              </a:rPr>
              <a:t>-&gt; photoemission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SDW 2013</a:t>
            </a:r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4FF4D-3E19-E648-9C31-E7BFEE8827F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51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SDW 2013</a:t>
            </a:r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4FF4D-3E19-E648-9C31-E7BFEE8827F7}" type="slidenum">
              <a:rPr lang="en-US" smtClean="0"/>
              <a:t>31</a:t>
            </a:fld>
            <a:endParaRPr lang="en-US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t="-15702" b="-15702"/>
          <a:stretch>
            <a:fillRect/>
          </a:stretch>
        </p:blipFill>
        <p:spPr>
          <a:xfrm>
            <a:off x="-188801" y="531995"/>
            <a:ext cx="9538007" cy="5245536"/>
          </a:xfrm>
        </p:spPr>
      </p:pic>
      <p:sp>
        <p:nvSpPr>
          <p:cNvPr id="2" name="Tekstvak 1"/>
          <p:cNvSpPr txBox="1"/>
          <p:nvPr/>
        </p:nvSpPr>
        <p:spPr>
          <a:xfrm>
            <a:off x="310742" y="277895"/>
            <a:ext cx="86869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We could make light emitting pixels for a monolithic display… </a:t>
            </a:r>
            <a:endParaRPr lang="en-US" sz="2000" dirty="0" smtClean="0"/>
          </a:p>
          <a:p>
            <a:r>
              <a:rPr lang="en-US" sz="2000" dirty="0" smtClean="0"/>
              <a:t>This </a:t>
            </a:r>
            <a:r>
              <a:rPr lang="en-US" sz="2000" dirty="0"/>
              <a:t>was already proposed on 1965 ISSCC by R.H. </a:t>
            </a:r>
            <a:r>
              <a:rPr lang="en-US" sz="2000" dirty="0" err="1"/>
              <a:t>Dyck</a:t>
            </a:r>
            <a:r>
              <a:rPr lang="en-US" sz="2000" dirty="0"/>
              <a:t> of Fairchild Semiconductor </a:t>
            </a:r>
          </a:p>
        </p:txBody>
      </p:sp>
    </p:spTree>
    <p:extLst>
      <p:ext uri="{BB962C8B-B14F-4D97-AF65-F5344CB8AC3E}">
        <p14:creationId xmlns:p14="http://schemas.microsoft.com/office/powerpoint/2010/main" val="294076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Fix</a:t>
            </a:r>
            <a:endParaRPr lang="en-US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Before</a:t>
            </a:r>
            <a:endParaRPr lang="en-US" dirty="0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After</a:t>
            </a:r>
            <a:endParaRPr lang="en-US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SDW 2013</a:t>
            </a:r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4FF4D-3E19-E648-9C31-E7BFEE8827F7}" type="slidenum">
              <a:rPr lang="en-US" smtClean="0"/>
              <a:t>32</a:t>
            </a:fld>
            <a:endParaRPr lang="en-US"/>
          </a:p>
        </p:txBody>
      </p:sp>
      <p:pic>
        <p:nvPicPr>
          <p:cNvPr id="10" name="Tijdelijke aanduiding voor inhoud 4"/>
          <p:cNvPicPr>
            <a:picLocks noGrp="1"/>
          </p:cNvPicPr>
          <p:nvPr>
            <p:ph sz="quarter" idx="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032" b="-11032"/>
          <a:stretch>
            <a:fillRect/>
          </a:stretch>
        </p:blipFill>
        <p:spPr bwMode="auto">
          <a:xfrm>
            <a:off x="4645025" y="2174875"/>
            <a:ext cx="4041775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kstvak 10"/>
          <p:cNvSpPr txBox="1"/>
          <p:nvPr/>
        </p:nvSpPr>
        <p:spPr>
          <a:xfrm>
            <a:off x="3606223" y="1232972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Dark image 50ºC, 500 </a:t>
            </a:r>
            <a:r>
              <a:rPr lang="en-US" dirty="0" err="1" smtClean="0"/>
              <a:t>ms</a:t>
            </a:r>
            <a:endParaRPr lang="en-US" dirty="0"/>
          </a:p>
        </p:txBody>
      </p:sp>
      <p:pic>
        <p:nvPicPr>
          <p:cNvPr id="7" name="Tijdelijke aanduiding voor inhoud 6" descr="H3KPMNG_X003Y005_Dark-Long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078" b="-11078"/>
          <a:stretch>
            <a:fillRect/>
          </a:stretch>
        </p:blipFill>
        <p:spPr/>
      </p:pic>
      <p:sp>
        <p:nvSpPr>
          <p:cNvPr id="9" name="Tekstvak 8"/>
          <p:cNvSpPr txBox="1"/>
          <p:nvPr/>
        </p:nvSpPr>
        <p:spPr>
          <a:xfrm>
            <a:off x="2970831" y="5941497"/>
            <a:ext cx="3835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Demonstrated on 10 µm SOI FSI device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83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7" name="Tijdelijke aanduiding voor inhoud 6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2800" dirty="0" smtClean="0"/>
              <a:t>Image sensor in development with 84 dB and a dual-gain global shutter pixel architecture</a:t>
            </a:r>
          </a:p>
          <a:p>
            <a:pPr lvl="1"/>
            <a:r>
              <a:rPr lang="en-US" sz="2400" dirty="0" smtClean="0"/>
              <a:t>High gain channel with low noise</a:t>
            </a:r>
          </a:p>
          <a:p>
            <a:pPr lvl="1"/>
            <a:r>
              <a:rPr lang="en-US" sz="2400" dirty="0" smtClean="0"/>
              <a:t>Low gain channel to cover the entire dynamic range</a:t>
            </a:r>
          </a:p>
          <a:p>
            <a:pPr lvl="1"/>
            <a:r>
              <a:rPr lang="en-US" sz="2400" dirty="0" smtClean="0"/>
              <a:t>Both channels each cover 66 dB. Combined 84 dB capture in a single exposure.</a:t>
            </a:r>
          </a:p>
          <a:p>
            <a:endParaRPr lang="en-US" dirty="0"/>
          </a:p>
          <a:p>
            <a:r>
              <a:rPr lang="en-US" dirty="0" smtClean="0"/>
              <a:t>Backside thinning flow had some issues:</a:t>
            </a:r>
          </a:p>
          <a:p>
            <a:pPr lvl="1"/>
            <a:r>
              <a:rPr lang="en-US" sz="2400" dirty="0" smtClean="0"/>
              <a:t>Imagers processed on SOI substrate showed a lot of hot cluster defects. </a:t>
            </a:r>
          </a:p>
          <a:p>
            <a:pPr lvl="1"/>
            <a:r>
              <a:rPr lang="en-US" sz="2600" dirty="0" smtClean="0"/>
              <a:t>Photoemission has been observed on these clusters</a:t>
            </a:r>
          </a:p>
          <a:p>
            <a:pPr lvl="1"/>
            <a:r>
              <a:rPr lang="en-US" sz="2600" dirty="0" smtClean="0"/>
              <a:t>Caused by impurities in the silicon that can not be </a:t>
            </a:r>
            <a:r>
              <a:rPr lang="en-US" sz="2600" dirty="0" err="1" smtClean="0"/>
              <a:t>gettered</a:t>
            </a:r>
            <a:r>
              <a:rPr lang="en-US" sz="2600" dirty="0" smtClean="0"/>
              <a:t> vertically because BOX is barrier</a:t>
            </a:r>
          </a:p>
          <a:p>
            <a:pPr lvl="1"/>
            <a:r>
              <a:rPr lang="en-US" sz="2400" dirty="0" smtClean="0"/>
              <a:t>Instead these impurities diffuse and are collected at n+ areas.</a:t>
            </a:r>
          </a:p>
          <a:p>
            <a:pPr lvl="1"/>
            <a:r>
              <a:rPr lang="en-US" sz="2400" dirty="0" smtClean="0"/>
              <a:t>If these n+ areas are at high potential, radiative recombination is observed, probably due to avalanche breakdown</a:t>
            </a:r>
          </a:p>
          <a:p>
            <a:pPr lvl="1"/>
            <a:r>
              <a:rPr lang="en-US" sz="2400" dirty="0" smtClean="0"/>
              <a:t>Issue is now fixed, fix demonstrated on an image sensor with 10 µm pixels and  a new SOI processing run has just started on the BITFPA imager</a:t>
            </a:r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SDW 2013</a:t>
            </a:r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4FF4D-3E19-E648-9C31-E7BFEE8827F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87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10" name="Tijdelijke aanduiding voor inhoud 9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Ingrid De Wolf of IMEC for assistance with EMMI measurements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 smtClean="0"/>
              <a:t>ESA for the support of this detector development in the frame of the ESA contract  4000100375/10/NL/RA “Back-illuminated Thinned CMOS Imager Focal Plane”</a:t>
            </a:r>
            <a:endParaRPr lang="en-US" sz="2800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SDW 2013</a:t>
            </a:r>
            <a:endParaRPr lang="en-US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4FF4D-3E19-E648-9C31-E7BFEE8827F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82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Thank you</a:t>
            </a:r>
            <a:endParaRPr lang="en-US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 smtClean="0"/>
              <a:t>Guy Meynants</a:t>
            </a: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Founder &amp; CTO </a:t>
            </a:r>
          </a:p>
          <a:p>
            <a:pPr marL="0" indent="0" algn="ctr">
              <a:buNone/>
            </a:pPr>
            <a:r>
              <a:rPr lang="en-US" dirty="0" smtClean="0"/>
              <a:t>CMOSIS nv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Coveliersstraat 15</a:t>
            </a:r>
          </a:p>
          <a:p>
            <a:pPr marL="0" indent="0" algn="ctr">
              <a:buNone/>
            </a:pPr>
            <a:r>
              <a:rPr lang="en-US" dirty="0" smtClean="0"/>
              <a:t>B-2600 Antwerp, Belgium</a:t>
            </a:r>
          </a:p>
          <a:p>
            <a:pPr marL="0" indent="0" algn="ctr">
              <a:buNone/>
            </a:pPr>
            <a:r>
              <a:rPr lang="en-US" dirty="0" smtClean="0"/>
              <a:t>+32 3 260 17 32</a:t>
            </a:r>
          </a:p>
          <a:p>
            <a:pPr marL="0" indent="0" algn="ctr">
              <a:buNone/>
            </a:pPr>
            <a:r>
              <a:rPr lang="en-US" dirty="0" err="1" smtClean="0"/>
              <a:t>guy@cmosis.com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SDW 2013</a:t>
            </a:r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4FF4D-3E19-E648-9C31-E7BFEE8827F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38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Dual gain channel global shutter pixel</a:t>
            </a:r>
            <a:br>
              <a:rPr lang="en-US" dirty="0" smtClean="0"/>
            </a:br>
            <a:r>
              <a:rPr lang="en-US" dirty="0" smtClean="0"/>
              <a:t>Pixel schematic</a:t>
            </a:r>
            <a:endParaRPr lang="en-US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SDW 2013</a:t>
            </a:r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4FF4D-3E19-E648-9C31-E7BFEE8827F7}" type="slidenum">
              <a:rPr lang="en-US" smtClean="0"/>
              <a:t>4</a:t>
            </a:fld>
            <a:endParaRPr lang="en-US"/>
          </a:p>
        </p:txBody>
      </p:sp>
      <p:pic>
        <p:nvPicPr>
          <p:cNvPr id="8" name="Tijdelijke aanduiding voor inhoud 7"/>
          <p:cNvPicPr>
            <a:picLocks noGrp="1" noChangeAspect="1"/>
          </p:cNvPicPr>
          <p:nvPr>
            <p:ph idx="1"/>
          </p:nvPr>
        </p:nvPicPr>
        <p:blipFill>
          <a:blip r:embed="rId2"/>
          <a:srcRect l="-7724" r="-77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4580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ijdelijke aanduiding voor inhoud 7"/>
          <p:cNvPicPr>
            <a:picLocks noGrp="1" noChangeAspect="1"/>
          </p:cNvPicPr>
          <p:nvPr>
            <p:ph idx="1"/>
          </p:nvPr>
        </p:nvPicPr>
        <p:blipFill>
          <a:blip r:embed="rId2"/>
          <a:srcRect l="-7724" r="-7724"/>
          <a:stretch>
            <a:fillRect/>
          </a:stretch>
        </p:blipFill>
        <p:spPr/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Dual gain channel global shutter pixel</a:t>
            </a:r>
            <a:br>
              <a:rPr lang="en-US" dirty="0" smtClean="0"/>
            </a:br>
            <a:r>
              <a:rPr lang="en-US" dirty="0" smtClean="0"/>
              <a:t>Pixel schematic</a:t>
            </a:r>
            <a:endParaRPr lang="en-US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SDW 2013</a:t>
            </a:r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4FF4D-3E19-E648-9C31-E7BFEE8827F7}" type="slidenum">
              <a:rPr lang="en-US" smtClean="0"/>
              <a:t>5</a:t>
            </a:fld>
            <a:endParaRPr lang="en-US"/>
          </a:p>
        </p:txBody>
      </p:sp>
      <p:sp>
        <p:nvSpPr>
          <p:cNvPr id="3" name="Rechthoek 2"/>
          <p:cNvSpPr/>
          <p:nvPr/>
        </p:nvSpPr>
        <p:spPr>
          <a:xfrm>
            <a:off x="170005" y="1417639"/>
            <a:ext cx="4849415" cy="2690704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kstvak 6"/>
          <p:cNvSpPr txBox="1"/>
          <p:nvPr/>
        </p:nvSpPr>
        <p:spPr>
          <a:xfrm>
            <a:off x="170005" y="1411511"/>
            <a:ext cx="22937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Photodiode &amp; </a:t>
            </a:r>
            <a:br>
              <a:rPr lang="en-US" dirty="0" smtClean="0">
                <a:solidFill>
                  <a:srgbClr val="008000"/>
                </a:solidFill>
              </a:rPr>
            </a:br>
            <a:r>
              <a:rPr lang="en-US" dirty="0" smtClean="0">
                <a:solidFill>
                  <a:srgbClr val="008000"/>
                </a:solidFill>
              </a:rPr>
              <a:t>charge sense amplifier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5057216" y="1417638"/>
            <a:ext cx="3311120" cy="2467743"/>
          </a:xfrm>
          <a:prstGeom prst="rect">
            <a:avLst/>
          </a:prstGeom>
          <a:noFill/>
          <a:ln w="38100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hthoek 8"/>
          <p:cNvSpPr/>
          <p:nvPr/>
        </p:nvSpPr>
        <p:spPr>
          <a:xfrm>
            <a:off x="5057216" y="3885382"/>
            <a:ext cx="3311119" cy="2403796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kstvak 9"/>
          <p:cNvSpPr txBox="1"/>
          <p:nvPr/>
        </p:nvSpPr>
        <p:spPr>
          <a:xfrm>
            <a:off x="5057216" y="1405540"/>
            <a:ext cx="22033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Sample reset &amp; signal </a:t>
            </a:r>
          </a:p>
          <a:p>
            <a:r>
              <a:rPr lang="en-US" dirty="0" smtClean="0">
                <a:solidFill>
                  <a:srgbClr val="660066"/>
                </a:solidFill>
              </a:rPr>
              <a:t>high gain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5064996" y="4108342"/>
            <a:ext cx="22033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Sample reset &amp; signal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low gain 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23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Dual gain channel global shutter pixel</a:t>
            </a:r>
            <a:br>
              <a:rPr lang="en-US" dirty="0" smtClean="0"/>
            </a:br>
            <a:r>
              <a:rPr lang="en-US" dirty="0" smtClean="0"/>
              <a:t>Pixel timing</a:t>
            </a:r>
            <a:endParaRPr lang="en-US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SDW 2013</a:t>
            </a:r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4FF4D-3E19-E648-9C31-E7BFEE8827F7}" type="slidenum">
              <a:rPr lang="en-US" smtClean="0"/>
              <a:t>6</a:t>
            </a:fld>
            <a:endParaRPr lang="en-US"/>
          </a:p>
        </p:txBody>
      </p:sp>
      <p:pic>
        <p:nvPicPr>
          <p:cNvPr id="8" name="Picture 1"/>
          <p:cNvPicPr>
            <a:picLocks/>
          </p:cNvPicPr>
          <p:nvPr/>
        </p:nvPicPr>
        <p:blipFill>
          <a:blip r:embed="rId2" cstate="print"/>
          <a:srcRect t="-3274" b="-3274"/>
          <a:stretch>
            <a:fillRect/>
          </a:stretch>
        </p:blipFill>
        <p:spPr bwMode="auto">
          <a:xfrm>
            <a:off x="5764120" y="1046788"/>
            <a:ext cx="3229019" cy="1775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/>
          <p:cNvPicPr>
            <a:picLocks noGrp="1"/>
          </p:cNvPicPr>
          <p:nvPr>
            <p:ph idx="1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8744" r="-8744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eperen 12"/>
          <p:cNvGrpSpPr/>
          <p:nvPr/>
        </p:nvGrpSpPr>
        <p:grpSpPr>
          <a:xfrm>
            <a:off x="3253221" y="3275807"/>
            <a:ext cx="4902969" cy="2101104"/>
            <a:chOff x="2797176" y="4581526"/>
            <a:chExt cx="4902969" cy="2101104"/>
          </a:xfrm>
        </p:grpSpPr>
        <p:cxnSp>
          <p:nvCxnSpPr>
            <p:cNvPr id="2049" name="AutoShape 90"/>
            <p:cNvCxnSpPr>
              <a:cxnSpLocks noChangeShapeType="1"/>
            </p:cNvCxnSpPr>
            <p:nvPr/>
          </p:nvCxnSpPr>
          <p:spPr bwMode="auto">
            <a:xfrm flipH="1">
              <a:off x="5019944" y="4809427"/>
              <a:ext cx="212072" cy="37211"/>
            </a:xfrm>
            <a:prstGeom prst="straightConnector1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50" name="AutoShape 91"/>
            <p:cNvCxnSpPr>
              <a:cxnSpLocks noChangeShapeType="1"/>
            </p:cNvCxnSpPr>
            <p:nvPr/>
          </p:nvCxnSpPr>
          <p:spPr bwMode="auto">
            <a:xfrm flipH="1">
              <a:off x="3550805" y="5041900"/>
              <a:ext cx="149514" cy="160554"/>
            </a:xfrm>
            <a:prstGeom prst="straightConnector1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51" name="AutoShape 92"/>
            <p:cNvCxnSpPr>
              <a:cxnSpLocks noChangeShapeType="1"/>
            </p:cNvCxnSpPr>
            <p:nvPr/>
          </p:nvCxnSpPr>
          <p:spPr bwMode="auto">
            <a:xfrm flipH="1">
              <a:off x="6470842" y="6260355"/>
              <a:ext cx="238992" cy="48803"/>
            </a:xfrm>
            <a:prstGeom prst="straightConnector1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52" name="AutoShape 93"/>
            <p:cNvCxnSpPr>
              <a:cxnSpLocks noChangeShapeType="1"/>
            </p:cNvCxnSpPr>
            <p:nvPr/>
          </p:nvCxnSpPr>
          <p:spPr bwMode="auto">
            <a:xfrm flipH="1">
              <a:off x="2797176" y="6620718"/>
              <a:ext cx="218112" cy="61912"/>
            </a:xfrm>
            <a:prstGeom prst="straightConnector1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" name="Text Box 94"/>
            <p:cNvSpPr txBox="1">
              <a:spLocks noChangeArrowheads="1"/>
            </p:cNvSpPr>
            <p:nvPr/>
          </p:nvSpPr>
          <p:spPr bwMode="auto">
            <a:xfrm>
              <a:off x="5170007" y="4581526"/>
              <a:ext cx="1047750" cy="268287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BE" sz="1200" b="0" i="0" u="none" strike="noStrike" cap="none" normalizeH="0" baseline="0" dirty="0">
                  <a:ln>
                    <a:noFill/>
                  </a:ln>
                  <a:solidFill>
                    <a:srgbClr val="0000FF"/>
                  </a:solidFill>
                  <a:effectLst/>
                  <a:latin typeface="Arial"/>
                  <a:ea typeface="ÇlÇr ñæí©" charset="0"/>
                  <a:cs typeface="Arial"/>
                </a:rPr>
                <a:t>high gain signal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10" name="Text Box 95"/>
            <p:cNvSpPr txBox="1">
              <a:spLocks noChangeArrowheads="1"/>
            </p:cNvSpPr>
            <p:nvPr/>
          </p:nvSpPr>
          <p:spPr bwMode="auto">
            <a:xfrm>
              <a:off x="3622675" y="4809427"/>
              <a:ext cx="1047750" cy="28892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BE" sz="1200" b="0" i="0" u="none" strike="noStrike" cap="none" normalizeH="0" baseline="0" dirty="0">
                  <a:ln>
                    <a:noFill/>
                  </a:ln>
                  <a:solidFill>
                    <a:srgbClr val="0000FF"/>
                  </a:solidFill>
                  <a:effectLst/>
                  <a:latin typeface="Arial"/>
                  <a:ea typeface="ÇlÇr ñæí©" charset="0"/>
                  <a:cs typeface="Arial"/>
                </a:rPr>
                <a:t>high gain reset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11" name="Text Box 96"/>
            <p:cNvSpPr txBox="1">
              <a:spLocks noChangeArrowheads="1"/>
            </p:cNvSpPr>
            <p:nvPr/>
          </p:nvSpPr>
          <p:spPr bwMode="auto">
            <a:xfrm>
              <a:off x="3015288" y="6376243"/>
              <a:ext cx="1047750" cy="306387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BE" sz="1200" b="0" i="0" u="none" strike="noStrike" cap="none" normalizeH="0" baseline="0" dirty="0">
                  <a:ln>
                    <a:noFill/>
                  </a:ln>
                  <a:solidFill>
                    <a:srgbClr val="0000FF"/>
                  </a:solidFill>
                  <a:effectLst/>
                  <a:latin typeface="Arial"/>
                  <a:ea typeface="ÇlÇr ñæí©" charset="0"/>
                  <a:cs typeface="Arial"/>
                </a:rPr>
                <a:t>low gain reset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12" name="Text Box 97"/>
            <p:cNvSpPr txBox="1">
              <a:spLocks noChangeArrowheads="1"/>
            </p:cNvSpPr>
            <p:nvPr/>
          </p:nvSpPr>
          <p:spPr bwMode="auto">
            <a:xfrm>
              <a:off x="6652395" y="6028580"/>
              <a:ext cx="1047750" cy="23177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BE" sz="1200" b="0" i="0" u="none" strike="noStrike" cap="none" normalizeH="0" baseline="0" dirty="0">
                  <a:ln>
                    <a:noFill/>
                  </a:ln>
                  <a:solidFill>
                    <a:srgbClr val="0000FF"/>
                  </a:solidFill>
                  <a:effectLst/>
                  <a:latin typeface="Arial"/>
                  <a:ea typeface="ÇlÇr ñæí©" charset="0"/>
                  <a:cs typeface="Arial"/>
                </a:rPr>
                <a:t>low gain signal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rial"/>
                <a:cs typeface="Arial"/>
              </a:endParaRPr>
            </a:p>
          </p:txBody>
        </p:sp>
      </p:grpSp>
      <p:sp>
        <p:nvSpPr>
          <p:cNvPr id="19" name="Tekstvak 18"/>
          <p:cNvSpPr txBox="1"/>
          <p:nvPr/>
        </p:nvSpPr>
        <p:spPr>
          <a:xfrm>
            <a:off x="831273" y="1600200"/>
            <a:ext cx="2628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Timing at end of exposure</a:t>
            </a:r>
          </a:p>
          <a:p>
            <a:r>
              <a:rPr lang="en-US" dirty="0" smtClean="0"/>
              <a:t>Synchronous in all pixels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58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Timing – 1. End of exposure, </a:t>
            </a:r>
            <a:br>
              <a:rPr lang="en-US" dirty="0" smtClean="0"/>
            </a:br>
            <a:r>
              <a:rPr lang="en-US" dirty="0" smtClean="0"/>
              <a:t>after FD reset</a:t>
            </a:r>
            <a:endParaRPr lang="en-US" dirty="0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/>
          <a:srcRect l="-9480" r="-9480"/>
          <a:stretch>
            <a:fillRect/>
          </a:stretch>
        </p:blipFill>
        <p:spPr/>
      </p:pic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SDW 2013</a:t>
            </a:r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4FF4D-3E19-E648-9C31-E7BFEE8827F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9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Timing – 2. First charge transfer</a:t>
            </a:r>
            <a:endParaRPr lang="en-US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SDW 2013</a:t>
            </a:r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4FF4D-3E19-E648-9C31-E7BFEE8827F7}" type="slidenum">
              <a:rPr lang="en-US" smtClean="0"/>
              <a:t>8</a:t>
            </a:fld>
            <a:endParaRPr lang="en-US"/>
          </a:p>
        </p:txBody>
      </p:sp>
      <p:pic>
        <p:nvPicPr>
          <p:cNvPr id="9" name="Tijdelijke aanduiding voor inhoud 8"/>
          <p:cNvPicPr>
            <a:picLocks noGrp="1" noChangeAspect="1"/>
          </p:cNvPicPr>
          <p:nvPr>
            <p:ph idx="1"/>
          </p:nvPr>
        </p:nvPicPr>
        <p:blipFill>
          <a:blip r:embed="rId2"/>
          <a:srcRect l="-9480" r="-94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9198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Timing – 3. Sampling of high gain signal</a:t>
            </a:r>
            <a:endParaRPr lang="en-US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SDW 2013</a:t>
            </a:r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4FF4D-3E19-E648-9C31-E7BFEE8827F7}" type="slidenum">
              <a:rPr lang="en-US" smtClean="0"/>
              <a:t>9</a:t>
            </a:fld>
            <a:endParaRPr lang="en-US"/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idx="1"/>
          </p:nvPr>
        </p:nvPicPr>
        <p:blipFill>
          <a:blip r:embed="rId2"/>
          <a:srcRect l="-9480" r="-94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5892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9872</TotalTime>
  <Words>1338</Words>
  <Application>Microsoft Office PowerPoint</Application>
  <PresentationFormat>Presentazione su schermo (4:3)</PresentationFormat>
  <Paragraphs>451</Paragraphs>
  <Slides>35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35</vt:i4>
      </vt:variant>
    </vt:vector>
  </HeadingPairs>
  <TitlesOfParts>
    <vt:vector size="36" baseType="lpstr">
      <vt:lpstr>Office-thema</vt:lpstr>
      <vt:lpstr>Backside illuminated CMOS active pixel sensor with global shutter and 84 dB dynamic range</vt:lpstr>
      <vt:lpstr>The problem(s)  (where we started with)</vt:lpstr>
      <vt:lpstr>Outline</vt:lpstr>
      <vt:lpstr>Dual gain channel global shutter pixel Pixel schematic</vt:lpstr>
      <vt:lpstr>Dual gain channel global shutter pixel Pixel schematic</vt:lpstr>
      <vt:lpstr>Dual gain channel global shutter pixel Pixel timing</vt:lpstr>
      <vt:lpstr>Timing – 1. End of exposure,  after FD reset</vt:lpstr>
      <vt:lpstr>Timing – 2. First charge transfer</vt:lpstr>
      <vt:lpstr>Timing – 3. Sampling of high gain signal</vt:lpstr>
      <vt:lpstr>Timing – 4. activate HDR switch</vt:lpstr>
      <vt:lpstr>Timing – 5. 2nd charge transfer</vt:lpstr>
      <vt:lpstr>Timing – 6. sample low gain signal</vt:lpstr>
      <vt:lpstr>Pixel implementation  and measured FSI characteristics</vt:lpstr>
      <vt:lpstr>Image sensor architecture</vt:lpstr>
      <vt:lpstr>Readout chain &amp; noise budget </vt:lpstr>
      <vt:lpstr>Noise and SNR – dual gain</vt:lpstr>
      <vt:lpstr>SOI based thinning flow</vt:lpstr>
      <vt:lpstr>BSI thinning flow (2)</vt:lpstr>
      <vt:lpstr>Quantum efficiency:  separate process optimization for UV/VIS </vt:lpstr>
      <vt:lpstr>Sapphire (Al2O3) deposition</vt:lpstr>
      <vt:lpstr>First images on first SOI prototypes: large hot clusters</vt:lpstr>
      <vt:lpstr>10 µm BSI EUV  dual-gain-per-pixel imager</vt:lpstr>
      <vt:lpstr>10 µm BSI dual gain pixel temperature dependency </vt:lpstr>
      <vt:lpstr>EMMI – NIR channel</vt:lpstr>
      <vt:lpstr>Pixel detail – SF drain emission center</vt:lpstr>
      <vt:lpstr>Pixel detail – RST drain emission center</vt:lpstr>
      <vt:lpstr>Vertical gettering in bulk CMOS wafers</vt:lpstr>
      <vt:lpstr>Lack of vertical gettering in SOI wafer</vt:lpstr>
      <vt:lpstr>Electroluminescence in Si?</vt:lpstr>
      <vt:lpstr>And why emission at the HV n+ areas?</vt:lpstr>
      <vt:lpstr>Presentazione standard di PowerPoint</vt:lpstr>
      <vt:lpstr>Fix</vt:lpstr>
      <vt:lpstr>Conclusion</vt:lpstr>
      <vt:lpstr>Acknowledgements</vt:lpstr>
      <vt:lpstr>Thank you</vt:lpstr>
    </vt:vector>
  </TitlesOfParts>
  <Company>CMOSIS nv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Backside illuminated  global shutter pixels</dc:title>
  <dc:creator>Guy Meynants</dc:creator>
  <cp:lastModifiedBy>tecno</cp:lastModifiedBy>
  <cp:revision>145</cp:revision>
  <dcterms:created xsi:type="dcterms:W3CDTF">2011-05-28T06:36:15Z</dcterms:created>
  <dcterms:modified xsi:type="dcterms:W3CDTF">2013-10-10T09:05:32Z</dcterms:modified>
</cp:coreProperties>
</file>