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3" r:id="rId2"/>
    <p:sldMasterId id="2147483649" r:id="rId3"/>
    <p:sldMasterId id="2147483651" r:id="rId4"/>
    <p:sldMasterId id="2147483654" r:id="rId5"/>
    <p:sldMasterId id="2147483655" r:id="rId6"/>
  </p:sldMasterIdLst>
  <p:notesMasterIdLst>
    <p:notesMasterId r:id="rId22"/>
  </p:notesMasterIdLst>
  <p:handoutMasterIdLst>
    <p:handoutMasterId r:id="rId23"/>
  </p:handoutMasterIdLst>
  <p:sldIdLst>
    <p:sldId id="256" r:id="rId7"/>
    <p:sldId id="266" r:id="rId8"/>
    <p:sldId id="280" r:id="rId9"/>
    <p:sldId id="270" r:id="rId10"/>
    <p:sldId id="272" r:id="rId11"/>
    <p:sldId id="273" r:id="rId12"/>
    <p:sldId id="271" r:id="rId13"/>
    <p:sldId id="274" r:id="rId14"/>
    <p:sldId id="258" r:id="rId15"/>
    <p:sldId id="278" r:id="rId16"/>
    <p:sldId id="277" r:id="rId17"/>
    <p:sldId id="276" r:id="rId18"/>
    <p:sldId id="275" r:id="rId19"/>
    <p:sldId id="261" r:id="rId20"/>
    <p:sldId id="265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ill Sans MT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ill Sans MT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ill Sans MT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ill Sans MT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ill Sans MT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23961" autoAdjust="0"/>
    <p:restoredTop sz="86441" autoAdjust="0"/>
  </p:normalViewPr>
  <p:slideViewPr>
    <p:cSldViewPr snapToGrid="0" snapToObjects="1">
      <p:cViewPr>
        <p:scale>
          <a:sx n="59" d="100"/>
          <a:sy n="59" d="100"/>
        </p:scale>
        <p:origin x="-12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76E73-3C56-FA49-A737-00B238535185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52BFE-3674-9A4A-BAF6-7C1C4F5943C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420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14A2-FA3B-2F41-9DF5-D6BEEC82D157}" type="datetimeFigureOut">
              <a:rPr lang="en-US" smtClean="0"/>
              <a:t>10/7/2013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06DC2-9740-AE42-9B3C-9FB04A4C726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35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SA, specializing</a:t>
            </a:r>
            <a:r>
              <a:rPr lang="en-US" baseline="0" dirty="0" smtClean="0"/>
              <a:t> in AO science operations</a:t>
            </a:r>
            <a:endParaRPr lang="en-US" dirty="0" smtClean="0"/>
          </a:p>
          <a:p>
            <a:r>
              <a:rPr lang="en-US" dirty="0" smtClean="0"/>
              <a:t>Past</a:t>
            </a:r>
            <a:r>
              <a:rPr lang="en-US" baseline="0" dirty="0" smtClean="0"/>
              <a:t> , Present, and Future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64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NIRES ,</a:t>
            </a:r>
            <a:r>
              <a:rPr lang="en-US" baseline="0" dirty="0" smtClean="0"/>
              <a:t> pi Matthews, D85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4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Integral</a:t>
            </a:r>
            <a:r>
              <a:rPr lang="en-US" baseline="0" dirty="0" smtClean="0"/>
              <a:t> field spectrometer based on an image slicer design</a:t>
            </a:r>
          </a:p>
          <a:p>
            <a:r>
              <a:rPr lang="en-US" baseline="0" dirty="0" smtClean="0"/>
              <a:t>Red and blue channel, Blue channel is being developed first</a:t>
            </a:r>
          </a:p>
          <a:p>
            <a:r>
              <a:rPr lang="en-US" baseline="0" dirty="0" smtClean="0"/>
              <a:t>E2v CCD, ARC electronics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4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automated</a:t>
            </a:r>
            <a:r>
              <a:rPr lang="en-US" baseline="0" dirty="0" smtClean="0"/>
              <a:t> laser safety system approved by the FAA</a:t>
            </a:r>
          </a:p>
          <a:p>
            <a:pPr rt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1090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+/-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MHz with a pulse coded response</a:t>
            </a:r>
            <a:endParaRPr lang="en-US" baseline="0" dirty="0" smtClean="0"/>
          </a:p>
          <a:p>
            <a:r>
              <a:rPr lang="en-US" baseline="0" dirty="0" smtClean="0"/>
              <a:t>Operate without spotters on Keck II starting Friday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0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light image with an engineering camera</a:t>
            </a:r>
          </a:p>
          <a:p>
            <a:r>
              <a:rPr lang="en-US" baseline="0" dirty="0" smtClean="0"/>
              <a:t>Successful demonstration led to approval and funding (W.M. Keck foundation) for Keck II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8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0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 manned the IR Camera station where we took thermal images of visitors,</a:t>
            </a:r>
          </a:p>
          <a:p>
            <a:r>
              <a:rPr lang="en-US" baseline="0" dirty="0" smtClean="0"/>
              <a:t>Using a fluke device with a </a:t>
            </a:r>
            <a:r>
              <a:rPr lang="en-US" baseline="0" dirty="0" err="1" smtClean="0"/>
              <a:t>microbolometer</a:t>
            </a:r>
            <a:r>
              <a:rPr lang="en-US" baseline="0" dirty="0" smtClean="0"/>
              <a:t> array, operates at room </a:t>
            </a:r>
            <a:r>
              <a:rPr lang="en-US" baseline="0" dirty="0" err="1" smtClean="0"/>
              <a:t>tempeture</a:t>
            </a:r>
            <a:r>
              <a:rPr lang="en-US" baseline="0" dirty="0" smtClean="0"/>
              <a:t>, cost less than $10k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7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K1 LGS in into its second</a:t>
            </a:r>
            <a:r>
              <a:rPr lang="en-US" baseline="0" dirty="0" smtClean="0"/>
              <a:t> semester of Science Operations with OSIRIS, moved over from Keck II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1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34A37-2B91-0A44-B21D-366556A348CF}" type="slidenum">
              <a:rPr lang="en-US"/>
              <a:pPr/>
              <a:t>8</a:t>
            </a:fld>
            <a:endParaRPr lang="en-US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00088"/>
            <a:ext cx="46482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362" y="4416111"/>
            <a:ext cx="5607678" cy="4180819"/>
          </a:xfrm>
        </p:spPr>
        <p:txBody>
          <a:bodyPr/>
          <a:lstStyle/>
          <a:p>
            <a:r>
              <a:rPr lang="en-US" dirty="0"/>
              <a:t>Take advantage of developments in </a:t>
            </a:r>
          </a:p>
          <a:p>
            <a:r>
              <a:rPr lang="en-US" dirty="0"/>
              <a:t>tomographic </a:t>
            </a:r>
            <a:r>
              <a:rPr lang="en-US" dirty="0" err="1" smtClean="0"/>
              <a:t>wavefront</a:t>
            </a:r>
            <a:r>
              <a:rPr lang="en-US" dirty="0" smtClean="0"/>
              <a:t> </a:t>
            </a:r>
            <a:r>
              <a:rPr lang="en-US" dirty="0"/>
              <a:t>reconstruction</a:t>
            </a:r>
          </a:p>
          <a:p>
            <a:r>
              <a:rPr lang="en-US" dirty="0"/>
              <a:t>MEMS and other deformable mirrors</a:t>
            </a:r>
          </a:p>
          <a:p>
            <a:r>
              <a:rPr lang="en-US" dirty="0"/>
              <a:t>Sodium lasers</a:t>
            </a:r>
          </a:p>
          <a:p>
            <a:r>
              <a:rPr lang="en-US" dirty="0"/>
              <a:t>Computing power</a:t>
            </a:r>
          </a:p>
          <a:p>
            <a:endParaRPr lang="en-US" dirty="0"/>
          </a:p>
          <a:p>
            <a:r>
              <a:rPr lang="en-US" dirty="0"/>
              <a:t>Photometry to 5%</a:t>
            </a:r>
          </a:p>
          <a:p>
            <a:r>
              <a:rPr lang="en-US" dirty="0"/>
              <a:t>100 micro</a:t>
            </a:r>
            <a:r>
              <a:rPr lang="ja-JP" altLang="en-US" dirty="0"/>
              <a:t>”</a:t>
            </a:r>
            <a:r>
              <a:rPr lang="en-US" dirty="0"/>
              <a:t> </a:t>
            </a:r>
            <a:r>
              <a:rPr lang="en-US" dirty="0" smtClean="0"/>
              <a:t>astrometry</a:t>
            </a:r>
          </a:p>
          <a:p>
            <a:endParaRPr lang="en-US" dirty="0" smtClean="0"/>
          </a:p>
          <a:p>
            <a:r>
              <a:rPr lang="en-US" dirty="0" smtClean="0"/>
              <a:t>But this is not yet fully funded but Pieces</a:t>
            </a:r>
            <a:r>
              <a:rPr lang="en-US" baseline="0" dirty="0" smtClean="0"/>
              <a:t> of it are in development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Dye laser will be replaced in 2014 with a 20W continuous-wave Raman fiber-amplifier laser being fabricated by a consortium of TOPTICA Photonics AG and MPB Communications </a:t>
            </a:r>
            <a:r>
              <a:rPr lang="en-US" dirty="0" err="1" smtClean="0"/>
              <a:t>Inc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infrastructure</a:t>
            </a:r>
            <a:r>
              <a:rPr lang="en-US" baseline="0" dirty="0" smtClean="0"/>
              <a:t> and launch system is capable of operating 3 lasers to create a 7 laser spot asterism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LGS</a:t>
            </a:r>
            <a:r>
              <a:rPr lang="en-US" baseline="0" dirty="0" smtClean="0">
                <a:ea typeface="ＭＳ Ｐゴシック" charset="0"/>
              </a:rPr>
              <a:t>AO performance is sometimes limited by TT</a:t>
            </a:r>
          </a:p>
          <a:p>
            <a:r>
              <a:rPr lang="en-US" baseline="0" dirty="0" smtClean="0">
                <a:ea typeface="ＭＳ Ｐゴシック" charset="0"/>
              </a:rPr>
              <a:t>Keck / </a:t>
            </a:r>
            <a:r>
              <a:rPr lang="en-US" baseline="0" dirty="0" err="1" smtClean="0">
                <a:ea typeface="ＭＳ Ｐゴシック" charset="0"/>
              </a:rPr>
              <a:t>CalTech</a:t>
            </a:r>
            <a:r>
              <a:rPr lang="en-US" baseline="0" dirty="0" smtClean="0">
                <a:ea typeface="ＭＳ Ｐゴシック" charset="0"/>
              </a:rPr>
              <a:t> project, CIT providing the camera, see Roger’s talk?</a:t>
            </a:r>
          </a:p>
          <a:p>
            <a:r>
              <a:rPr lang="en-US" baseline="0" dirty="0" smtClean="0">
                <a:ea typeface="ＭＳ Ｐゴシック" charset="0"/>
              </a:rPr>
              <a:t>AO correction on IR </a:t>
            </a:r>
            <a:r>
              <a:rPr lang="en-US" baseline="0" dirty="0" err="1" smtClean="0">
                <a:ea typeface="ＭＳ Ｐゴシック" charset="0"/>
              </a:rPr>
              <a:t>tt</a:t>
            </a:r>
            <a:r>
              <a:rPr lang="en-US" baseline="0" dirty="0" smtClean="0">
                <a:ea typeface="ＭＳ Ｐゴシック" charset="0"/>
              </a:rPr>
              <a:t> star boosts performance</a:t>
            </a:r>
          </a:p>
          <a:p>
            <a:r>
              <a:rPr lang="en-US" baseline="0" dirty="0" err="1" smtClean="0">
                <a:ea typeface="ＭＳ Ｐゴシック" charset="0"/>
              </a:rPr>
              <a:t>Eng</a:t>
            </a:r>
            <a:r>
              <a:rPr lang="en-US" baseline="0" dirty="0" smtClean="0">
                <a:ea typeface="ＭＳ Ｐゴシック" charset="0"/>
              </a:rPr>
              <a:t> grade H2RG</a:t>
            </a:r>
          </a:p>
          <a:p>
            <a:r>
              <a:rPr lang="en-US" baseline="0" dirty="0" smtClean="0">
                <a:ea typeface="ＭＳ Ｐゴシック" charset="0"/>
              </a:rPr>
              <a:t>A technology stepping stone to NGAO</a:t>
            </a:r>
          </a:p>
          <a:p>
            <a:r>
              <a:rPr lang="en-US" dirty="0" smtClean="0"/>
              <a:t>Differential Multi-Accumulate Readout, Roger Smith</a:t>
            </a:r>
            <a:r>
              <a:rPr lang="en-US" baseline="0" dirty="0" smtClean="0"/>
              <a:t> and David Hale</a:t>
            </a:r>
            <a:endParaRPr lang="en-US" baseline="0" dirty="0" smtClean="0">
              <a:ea typeface="ＭＳ Ｐゴシック" charset="0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2392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392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392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392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526146-FD6A-8A48-BA3E-BD43DFDA852A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u</a:t>
            </a:r>
            <a:r>
              <a:rPr lang="en-US" dirty="0" smtClean="0"/>
              <a:t>nderstanding</a:t>
            </a:r>
            <a:r>
              <a:rPr lang="en-US" baseline="0" dirty="0" smtClean="0"/>
              <a:t> the PSF is one of the biggest limitations of AO science.</a:t>
            </a:r>
          </a:p>
          <a:p>
            <a:r>
              <a:rPr lang="en-US" baseline="0" dirty="0" smtClean="0"/>
              <a:t> It takes away from the precision of photometry, astrometry, and the morphology of resolved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06DC2-9740-AE42-9B3C-9FB04A4C72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64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61A6DC-8857-1749-A536-79867ADD84FD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6F3A2C5-FA80-3D49-BAD7-F621B7BFC85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1C639B8-5F0F-AD4F-B374-703B0A6E184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32989F-8812-164C-9F84-1E8BB146D71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E9DD6E-57FC-774C-B006-2C01B710281F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9F33FD-145D-6D4E-A965-2103EF741F21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8BAC6F-6D8D-F841-B5C5-401537077E3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78758C-1AE5-7748-B5BD-232CB28E264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C53FF3-44EB-8A44-A20B-BC3F3EF749B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1ED171-B595-534B-B2B6-7780D254760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A2FC12-8601-8B45-AFDC-AE7988D812C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01C362-470B-DA49-829B-5038ABAD6FB1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3E4C7E-2CFA-FE4E-BAFA-64E3F7A2C885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960AC0-A612-6041-96D9-A1CE39DF97B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BC56D4-237B-E64B-AE70-D26B1A8C1E9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53136E3-FD8F-D84A-9830-8448412B2F1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B6A5BD3-970F-F141-8A86-05685C4C66ED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234F11-DB8D-D948-9D98-82FD58D0C12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D3E962B-474E-BF49-A043-1203C140E3E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D7FA6F-6D9C-9047-94EA-CDEF1D63967D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2DA9F6-9E10-C941-AA1B-C5EFF3AB044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FC87CC-84DD-8643-883D-13F80A9C8E0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87D8B4E-A118-EF40-9D62-72EE6CF89985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F1FBB7-F285-0F4D-81E9-37F6DCA3BD67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58779A-90A3-0748-93EC-215FA4DD0EC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353FFC9-C5C6-434F-87A4-D409A56F19C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61F5DD2-F1C3-4247-B554-BA795A3BD461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A86335A-143A-2145-BDB3-5DBD8B75024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F34925-396F-A54B-A9AE-00DF43173948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4C9EAC-221E-2B42-81A1-30F3C72E571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B9205C3-8E36-034E-993A-FABABC6CCE0D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C4EE3E-A557-934E-AC02-EB78503069F7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EA0DB3-B369-154D-A547-81418E82E6C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0B52B1-5B0A-D844-86CE-974B6FD871B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CB3C12-357D-D040-B27D-BE65B32A8F76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591AE4-508C-0D4D-BF2A-D5866F1C9E9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38B1D4-8382-8447-A091-7DCCFBEBEC3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D9E9F48-FBD3-614F-B692-DC41275087F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6D71CE7-416A-914C-A46F-7A260F8175A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1F9F644-702D-A646-B20D-22459C01D074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DE4E5E6-DA72-2640-B3F8-FA18BD18E8A7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FD0E7C9-7AD8-2F4C-9DF7-8EBC2EC62E8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6F9670-CB99-0240-AB07-DAA79613F87A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6FFD3DB-69BA-1C4F-AA76-A6EDA1B0A99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1F3371-3DD2-8441-8F3E-715EB046F4C5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EF46E8-EAA7-0646-8D56-A94CC0CC1CC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B17508-8BF3-2349-801C-E15A517D78A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2AD5AC9-E89A-A24C-B58E-58520F0A522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5E7E76-FD35-C143-8ABF-FD75BF98B4B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F78934-F3DC-6E41-BB31-B2FC6562486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FD35C49-16F8-8D42-B4FD-2F24FE010D3C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5F2973-B480-ED41-A13A-0F38F739E6C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R. Campbell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D7BC87-1AC3-474A-B131-799600538EC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CDF131-073E-A24B-A6E3-BE7F7E1A84DB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01D516-A3F3-EB4F-8DBA-29467086D731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7C312FC-3DBB-6740-9B33-F91CFA8ED3B5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95228B-E33D-264B-B3CD-90EE34C88CF1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A283D4-51F4-944F-AAF9-23EA19D46A32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48BEB0-B315-9347-8FCD-759D67AB3379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4E7706-DAD0-064D-B3DD-E6E56D5BF78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6B4679-214E-1246-881B-AB6A6CF2FCF1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9C36D5-0FBC-F241-8B0B-C933655DC987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6415D3-CE4C-C441-913F-A7C9DCE81C83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CC1DB9-8BD5-BE49-84A4-8735032455CE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D13B04-CB40-EB45-A40A-117C1C4FB9E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C0E807F-C2F0-B94D-881B-9A50BCE2BDC0}" type="slidenum">
              <a:rPr lang="en-US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58053"/>
            <a:ext cx="9144000" cy="5741894"/>
          </a:xfrm>
          <a:prstGeom prst="rect">
            <a:avLst/>
          </a:prstGeom>
          <a:noFill/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R. Campbell</a:t>
            </a:r>
            <a:endParaRPr lang="en-US" dirty="0"/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</a:defRPr>
            </a:lvl1pPr>
          </a:lstStyle>
          <a:p>
            <a:fld id="{9E80005B-1B09-D84C-8217-AD643C10E38B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95241" name="Picture 9" descr="KECKWordmark_GRAY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34200" y="6286500"/>
            <a:ext cx="1685925" cy="4191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906h_K2LGS_640x480_80"/>
          <p:cNvPicPr>
            <a:picLocks noChangeAspect="1" noChangeArrowheads="1"/>
          </p:cNvPicPr>
          <p:nvPr/>
        </p:nvPicPr>
        <p:blipFill>
          <a:blip r:embed="rId14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46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4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284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</a:defRPr>
            </a:lvl1pPr>
          </a:lstStyle>
          <a:p>
            <a:fld id="{D0B393D6-7A72-4E43-994F-F8BA7EC10803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6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4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4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4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4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4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906h_K2LGS_640x480_8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17220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3D972752-FB75-FC4F-A8D7-58D215B48D14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3" name="Picture 9" descr="906h_K2LGS_1024x768_80"/>
          <p:cNvPicPr>
            <a:picLocks noChangeAspect="1" noChangeArrowheads="1"/>
          </p:cNvPicPr>
          <p:nvPr/>
        </p:nvPicPr>
        <p:blipFill>
          <a:blip r:embed="rId15">
            <a:lum bright="70000" contrast="-70000"/>
          </a:blip>
          <a:srcRect l="2344" t="2126" r="3937" b="4124"/>
          <a:stretch>
            <a:fillRect/>
          </a:stretch>
        </p:blipFill>
        <p:spPr bwMode="auto">
          <a:xfrm>
            <a:off x="0" y="3175"/>
            <a:ext cx="9140825" cy="6858000"/>
          </a:xfrm>
          <a:prstGeom prst="rect">
            <a:avLst/>
          </a:prstGeom>
          <a:noFill/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</a:defRPr>
            </a:lvl1pPr>
          </a:lstStyle>
          <a:p>
            <a:fld id="{295DC3B6-0E3E-6E49-A5CA-1BB195680DA2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91" name="Picture 7" descr="906h_K2LGS_1024x768_80"/>
          <p:cNvPicPr>
            <a:picLocks noChangeAspect="1" noChangeArrowheads="1"/>
          </p:cNvPicPr>
          <p:nvPr/>
        </p:nvPicPr>
        <p:blipFill>
          <a:blip r:embed="rId14">
            <a:lum bright="70000" contrast="-70000"/>
          </a:blip>
          <a:srcRect l="2344" t="2126" r="3937" b="4124"/>
          <a:stretch>
            <a:fillRect/>
          </a:stretch>
        </p:blipFill>
        <p:spPr bwMode="auto">
          <a:xfrm>
            <a:off x="0" y="3175"/>
            <a:ext cx="9140825" cy="6858000"/>
          </a:xfrm>
          <a:prstGeom prst="rect">
            <a:avLst/>
          </a:prstGeom>
          <a:noFill/>
        </p:spPr>
      </p:pic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</a:defRPr>
            </a:lvl1pPr>
          </a:lstStyle>
          <a:p>
            <a:fld id="{E3633B1E-7179-1240-BF33-DFD44330DABF}" type="slidenum">
              <a:rPr lang="en-US"/>
              <a:pPr/>
              <a:t>‹N›</a:t>
            </a:fld>
            <a:endParaRPr lang="en-US"/>
          </a:p>
        </p:txBody>
      </p:sp>
      <p:pic>
        <p:nvPicPr>
          <p:cNvPr id="323592" name="Picture 8" descr="KECKWordmark_GRA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934200" y="6286500"/>
            <a:ext cx="1685925" cy="4191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7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3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3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3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3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35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34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charset="0"/>
              </a:defRPr>
            </a:lvl1pPr>
          </a:lstStyle>
          <a:p>
            <a:fld id="{3E4A0CA0-990A-A34A-BDCA-CBD5898EA80B}" type="slidenum">
              <a:rPr lang="en-US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DDDDDD"/>
            </a:outerShdw>
          </a:effectLst>
          <a:latin typeface="Gill Sans MT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7110" y="56092"/>
            <a:ext cx="5297311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W.M. Keck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Observatory Update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24845" y="5588000"/>
            <a:ext cx="6400800" cy="98213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Randy Campbell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Campbell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7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-1" y="202828"/>
            <a:ext cx="4259290" cy="647402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 smtClean="0">
                <a:latin typeface="Arial" charset="0"/>
                <a:ea typeface="ＭＳ Ｐゴシック" charset="0"/>
              </a:rPr>
              <a:t>Near IR Tip</a:t>
            </a:r>
            <a:r>
              <a:rPr lang="en-US" dirty="0">
                <a:latin typeface="Arial" charset="0"/>
                <a:ea typeface="ＭＳ Ｐゴシック" charset="0"/>
              </a:rPr>
              <a:t>/</a:t>
            </a:r>
            <a:r>
              <a:rPr lang="en-US" dirty="0" smtClean="0">
                <a:latin typeface="Arial" charset="0"/>
                <a:ea typeface="ＭＳ Ｐゴシック" charset="0"/>
              </a:rPr>
              <a:t>Tilt Sensor</a:t>
            </a:r>
          </a:p>
        </p:txBody>
      </p:sp>
      <p:sp>
        <p:nvSpPr>
          <p:cNvPr id="21507" name="Slide Number Placeholder 5"/>
          <p:cNvSpPr txBox="1">
            <a:spLocks noGrp="1"/>
          </p:cNvSpPr>
          <p:nvPr/>
        </p:nvSpPr>
        <p:spPr bwMode="auto">
          <a:xfrm>
            <a:off x="7937500" y="6245225"/>
            <a:ext cx="7493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51B058E-8C68-A94A-BC05-949DBB749C82}" type="slidenum">
              <a:rPr lang="en-US" sz="1400"/>
              <a:pPr algn="r" eaLnBrk="1" hangingPunct="1"/>
              <a:t>10</a:t>
            </a:fld>
            <a:endParaRPr lang="en-US" sz="1400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9"/>
          <a:stretch>
            <a:fillRect/>
          </a:stretch>
        </p:blipFill>
        <p:spPr bwMode="auto">
          <a:xfrm>
            <a:off x="310146" y="2886228"/>
            <a:ext cx="2008187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9"/>
          <a:stretch>
            <a:fillRect/>
          </a:stretch>
        </p:blipFill>
        <p:spPr bwMode="auto">
          <a:xfrm>
            <a:off x="4415905" y="3361249"/>
            <a:ext cx="3814762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81367" y="202828"/>
            <a:ext cx="3109911" cy="2850689"/>
            <a:chOff x="276755" y="2992522"/>
            <a:chExt cx="3109911" cy="3046300"/>
          </a:xfrm>
        </p:grpSpPr>
        <p:pic>
          <p:nvPicPr>
            <p:cNvPr id="5" name="Picture 4" descr="nirTTsim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55" y="2992522"/>
              <a:ext cx="3109911" cy="304630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 flipV="1">
              <a:off x="1261752" y="4851432"/>
              <a:ext cx="271661" cy="29572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21061" y="4258509"/>
              <a:ext cx="187648" cy="197456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08830" y="745193"/>
            <a:ext cx="3850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H2RG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ARC electronics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Differential </a:t>
            </a:r>
            <a:r>
              <a:rPr lang="en-US" dirty="0"/>
              <a:t>Multi-Accumulate </a:t>
            </a:r>
            <a:r>
              <a:rPr lang="en-US" dirty="0" smtClean="0"/>
              <a:t>Readout</a:t>
            </a:r>
          </a:p>
          <a:p>
            <a:pPr lvl="1"/>
            <a:r>
              <a:rPr lang="en-US" dirty="0" smtClean="0"/>
              <a:t>(Smith </a:t>
            </a:r>
            <a:r>
              <a:rPr lang="en-US" dirty="0"/>
              <a:t>and Hale, </a:t>
            </a:r>
            <a:r>
              <a:rPr lang="en-US" dirty="0" smtClean="0"/>
              <a:t>2012)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0771" y="6122106"/>
            <a:ext cx="2903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Dichroic Pickoff Stage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06358" y="4887215"/>
            <a:ext cx="105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OSIRIS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57195" y="1308424"/>
            <a:ext cx="80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ROIs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>
            <a:stCxn id="9" idx="3"/>
          </p:cNvCxnSpPr>
          <p:nvPr/>
        </p:nvCxnSpPr>
        <p:spPr>
          <a:xfrm flipV="1">
            <a:off x="5414481" y="5092590"/>
            <a:ext cx="1256694" cy="1260349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318333" y="4669473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Dewar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18" idx="3"/>
          </p:cNvCxnSpPr>
          <p:nvPr/>
        </p:nvCxnSpPr>
        <p:spPr>
          <a:xfrm flipV="1">
            <a:off x="4426602" y="4207480"/>
            <a:ext cx="1599071" cy="692826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1"/>
          </p:cNvCxnSpPr>
          <p:nvPr/>
        </p:nvCxnSpPr>
        <p:spPr>
          <a:xfrm flipH="1" flipV="1">
            <a:off x="1808915" y="6122106"/>
            <a:ext cx="701856" cy="230833"/>
          </a:xfrm>
          <a:prstGeom prst="straightConnector1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5905" y="3232642"/>
            <a:ext cx="168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3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901" y="980158"/>
            <a:ext cx="4315099" cy="4414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500" dirty="0" smtClean="0"/>
              <a:t> PSF Reconstruction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2  projects with overlapping goals: </a:t>
            </a:r>
          </a:p>
          <a:p>
            <a:r>
              <a:rPr lang="en-US" sz="2400" dirty="0" smtClean="0"/>
              <a:t>Field Dependent PSF, </a:t>
            </a:r>
          </a:p>
          <a:p>
            <a:pPr lvl="1"/>
            <a:r>
              <a:rPr lang="en-US" sz="2000" dirty="0" smtClean="0"/>
              <a:t> A. </a:t>
            </a:r>
            <a:r>
              <a:rPr lang="en-US" sz="2000" dirty="0" err="1" smtClean="0"/>
              <a:t>Ghez</a:t>
            </a:r>
            <a:r>
              <a:rPr lang="en-US" sz="2000" dirty="0" smtClean="0"/>
              <a:t>, UCLA</a:t>
            </a:r>
            <a:endParaRPr lang="en-US" sz="2000" dirty="0"/>
          </a:p>
          <a:p>
            <a:r>
              <a:rPr lang="en-US" sz="2400" dirty="0" smtClean="0"/>
              <a:t>On-Axis PSF, Keck, </a:t>
            </a:r>
          </a:p>
          <a:p>
            <a:pPr lvl="1"/>
            <a:r>
              <a:rPr lang="en-US" sz="2000" dirty="0" smtClean="0"/>
              <a:t>P. </a:t>
            </a:r>
            <a:r>
              <a:rPr lang="en-US" sz="2000" dirty="0" err="1" smtClean="0"/>
              <a:t>Wizinowich</a:t>
            </a:r>
            <a:r>
              <a:rPr lang="en-US" sz="2000" dirty="0" smtClean="0"/>
              <a:t>, WMKO</a:t>
            </a:r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12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" y="0"/>
            <a:ext cx="4910667" cy="654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2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irisService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487" y="0"/>
            <a:ext cx="5196499" cy="34514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08" y="3611498"/>
            <a:ext cx="3420726" cy="30774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New for 2014</a:t>
            </a:r>
          </a:p>
          <a:p>
            <a:pPr marL="0" indent="0">
              <a:buNone/>
            </a:pPr>
            <a:r>
              <a:rPr lang="en-US" b="1" dirty="0" smtClean="0"/>
              <a:t>NIRES</a:t>
            </a:r>
            <a:r>
              <a:rPr lang="en-US" dirty="0" smtClean="0"/>
              <a:t> (D85) </a:t>
            </a:r>
          </a:p>
          <a:p>
            <a:pPr lvl="1"/>
            <a:r>
              <a:rPr lang="en-US" dirty="0" smtClean="0"/>
              <a:t>PI: K. Mathews</a:t>
            </a:r>
          </a:p>
          <a:p>
            <a:pPr lvl="1"/>
            <a:r>
              <a:rPr lang="en-US" dirty="0" smtClean="0"/>
              <a:t>Single setting</a:t>
            </a:r>
          </a:p>
          <a:p>
            <a:pPr lvl="1"/>
            <a:r>
              <a:rPr lang="en-US" dirty="0" smtClean="0"/>
              <a:t>1.0 - 2.5  </a:t>
            </a:r>
            <a:r>
              <a:rPr lang="en-US" dirty="0" err="1" smtClean="0"/>
              <a:t>μm</a:t>
            </a:r>
            <a:r>
              <a:rPr lang="en-US" dirty="0" smtClean="0"/>
              <a:t> spectral coverage</a:t>
            </a:r>
          </a:p>
          <a:p>
            <a:pPr lvl="1"/>
            <a:r>
              <a:rPr lang="en-US" dirty="0" smtClean="0"/>
              <a:t>H2RG </a:t>
            </a:r>
          </a:p>
          <a:p>
            <a:pPr lvl="1"/>
            <a:r>
              <a:rPr lang="en-US" dirty="0" smtClean="0"/>
              <a:t>ARC electronics</a:t>
            </a:r>
          </a:p>
        </p:txBody>
      </p:sp>
      <p:pic>
        <p:nvPicPr>
          <p:cNvPr id="8" name="Picture 7" descr="tripleSp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09" y="3823881"/>
            <a:ext cx="5800847" cy="289759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26259" y="195178"/>
            <a:ext cx="41605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000" b="1" dirty="0"/>
              <a:t>OSIRIS</a:t>
            </a:r>
            <a:r>
              <a:rPr lang="en-US" sz="3000" dirty="0"/>
              <a:t> </a:t>
            </a:r>
            <a:r>
              <a:rPr lang="en-US" sz="3000" dirty="0" smtClean="0"/>
              <a:t>upgrades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dirty="0" smtClean="0"/>
              <a:t>Grating replacement</a:t>
            </a:r>
          </a:p>
          <a:p>
            <a:pPr lvl="1"/>
            <a:r>
              <a:rPr lang="en-US" dirty="0" smtClean="0"/>
              <a:t>	Throughput improved </a:t>
            </a:r>
          </a:p>
          <a:p>
            <a:pPr lvl="1"/>
            <a:r>
              <a:rPr lang="en-US" dirty="0" smtClean="0"/>
              <a:t>	x 1.5 in J</a:t>
            </a:r>
            <a:r>
              <a:rPr lang="en-US" dirty="0"/>
              <a:t>,</a:t>
            </a:r>
            <a:r>
              <a:rPr lang="en-US" dirty="0" smtClean="0"/>
              <a:t>H</a:t>
            </a:r>
          </a:p>
          <a:p>
            <a:pPr lvl="1"/>
            <a:r>
              <a:rPr lang="en-US" dirty="0" smtClean="0"/>
              <a:t>	x 2.5 in K </a:t>
            </a:r>
          </a:p>
          <a:p>
            <a:pPr marL="800100" lvl="1" indent="-342900">
              <a:buFont typeface="Arial"/>
              <a:buChar char="•"/>
            </a:pPr>
            <a:r>
              <a:rPr lang="en-US" sz="3000" dirty="0" smtClean="0"/>
              <a:t>H2RG with sidecar </a:t>
            </a:r>
          </a:p>
          <a:p>
            <a:pPr marL="1257300" lvl="2" indent="-342900">
              <a:buFont typeface="Arial"/>
              <a:buChar char="•"/>
            </a:pPr>
            <a:r>
              <a:rPr lang="en-US" sz="3000" dirty="0" smtClean="0"/>
              <a:t>2014 </a:t>
            </a: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0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222" y="-1679222"/>
            <a:ext cx="6350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622" y="55380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Keck Cosmic Web </a:t>
            </a:r>
            <a:r>
              <a:rPr lang="en-US" dirty="0" err="1" smtClean="0"/>
              <a:t>Imager,KCWI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PI: Chris Martin, </a:t>
            </a:r>
            <a:r>
              <a:rPr lang="en-US" sz="2700" dirty="0" err="1" smtClean="0"/>
              <a:t>CalTech</a:t>
            </a:r>
            <a:endParaRPr lang="en-US" sz="2700" dirty="0"/>
          </a:p>
        </p:txBody>
      </p:sp>
      <p:sp>
        <p:nvSpPr>
          <p:cNvPr id="6" name="Rectangle 5"/>
          <p:cNvSpPr/>
          <p:nvPr/>
        </p:nvSpPr>
        <p:spPr>
          <a:xfrm>
            <a:off x="2906889" y="-239889"/>
            <a:ext cx="1608667" cy="21025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95222" y="-1679222"/>
            <a:ext cx="2949221" cy="217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</a:t>
            </a:r>
            <a:endParaRPr lang="en-US" dirty="0"/>
          </a:p>
        </p:txBody>
      </p:sp>
      <p:pic>
        <p:nvPicPr>
          <p:cNvPr id="8" name="Picture 7" descr="kcwiMas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4" y="1651000"/>
            <a:ext cx="3561644" cy="21302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31999" y="1651000"/>
            <a:ext cx="1016001" cy="259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kcwiN&amp;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4" y="3781224"/>
            <a:ext cx="4921956" cy="18101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1005" y="3561449"/>
            <a:ext cx="20158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Nod and Shuffle</a:t>
            </a:r>
            <a:endParaRPr lang="en-US" sz="22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12089" y="2907809"/>
            <a:ext cx="367598" cy="87341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4244" y="1189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CCD: </a:t>
            </a:r>
            <a:r>
              <a:rPr lang="el-GR" dirty="0" smtClean="0"/>
              <a:t>e2v 4</a:t>
            </a:r>
            <a:r>
              <a:rPr lang="en-US" dirty="0" smtClean="0"/>
              <a:t>K</a:t>
            </a:r>
            <a:r>
              <a:rPr lang="el-GR" dirty="0" smtClean="0"/>
              <a:t>x4</a:t>
            </a:r>
            <a:r>
              <a:rPr lang="en-US" dirty="0" smtClean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0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95707" y="542702"/>
            <a:ext cx="8229600" cy="1143000"/>
          </a:xfrm>
        </p:spPr>
        <p:txBody>
          <a:bodyPr/>
          <a:lstStyle/>
          <a:p>
            <a:r>
              <a:rPr lang="en-US" sz="3800" dirty="0" smtClean="0"/>
              <a:t>LGS Safety</a:t>
            </a:r>
            <a:br>
              <a:rPr lang="en-US" sz="3800" dirty="0" smtClean="0"/>
            </a:br>
            <a:r>
              <a:rPr lang="en-US" sz="3200" dirty="0" smtClean="0"/>
              <a:t>Transponder Based </a:t>
            </a:r>
            <a:br>
              <a:rPr lang="en-US" sz="3200" dirty="0" smtClean="0"/>
            </a:br>
            <a:r>
              <a:rPr lang="en-US" sz="3200" dirty="0" smtClean="0"/>
              <a:t>Aircraft Detection, </a:t>
            </a:r>
            <a:br>
              <a:rPr lang="en-US" sz="3200" dirty="0" smtClean="0"/>
            </a:br>
            <a:r>
              <a:rPr lang="en-US" sz="3200" dirty="0" smtClean="0"/>
              <a:t>TBAD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32" y="-54129"/>
            <a:ext cx="4489450" cy="30219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3552" y="2967836"/>
            <a:ext cx="3520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TBAD bore sighted on the</a:t>
            </a:r>
          </a:p>
          <a:p>
            <a:pPr algn="ctr"/>
            <a:r>
              <a:rPr lang="en-US" dirty="0" smtClean="0"/>
              <a:t> Keck II secondary</a:t>
            </a:r>
            <a:endParaRPr lang="en-US" dirty="0"/>
          </a:p>
        </p:txBody>
      </p:sp>
      <p:pic>
        <p:nvPicPr>
          <p:cNvPr id="8" name="Picture 7" descr="tbadSignalRati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8" y="2916368"/>
            <a:ext cx="4675684" cy="38051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22821" y="4399886"/>
            <a:ext cx="3709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Shutter laser when the ratio 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800532" y="4963745"/>
            <a:ext cx="4366370" cy="830997"/>
            <a:chOff x="5514200" y="4874989"/>
            <a:chExt cx="4366370" cy="830997"/>
          </a:xfrm>
        </p:grpSpPr>
        <p:grpSp>
          <p:nvGrpSpPr>
            <p:cNvPr id="14" name="Group 13"/>
            <p:cNvGrpSpPr/>
            <p:nvPr/>
          </p:nvGrpSpPr>
          <p:grpSpPr>
            <a:xfrm>
              <a:off x="5514200" y="4874989"/>
              <a:ext cx="2730435" cy="830997"/>
              <a:chOff x="2783765" y="4874989"/>
              <a:chExt cx="2730435" cy="83099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783765" y="4874989"/>
                <a:ext cx="273043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0000"/>
                    </a:solidFill>
                  </a:rPr>
                  <a:t>Narrow Beam Signal</a:t>
                </a:r>
              </a:p>
              <a:p>
                <a:pPr algn="ctr"/>
                <a:r>
                  <a:rPr lang="en-US" dirty="0" smtClean="0">
                    <a:solidFill>
                      <a:srgbClr val="008000"/>
                    </a:solidFill>
                  </a:rPr>
                  <a:t>Wide Beam Signal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  <p:cxnSp>
            <p:nvCxnSpPr>
              <p:cNvPr id="11" name="Straight Connector 10"/>
              <p:cNvCxnSpPr>
                <a:endCxn id="9" idx="1"/>
              </p:cNvCxnSpPr>
              <p:nvPr/>
            </p:nvCxnSpPr>
            <p:spPr>
              <a:xfrm flipH="1">
                <a:off x="2783765" y="5290488"/>
                <a:ext cx="25721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8244635" y="5059655"/>
              <a:ext cx="16359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&gt; threshold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67367" y="2085371"/>
            <a:ext cx="3579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Coles and Murphy, UCSD </a:t>
            </a:r>
          </a:p>
          <a:p>
            <a:pPr algn="ctr"/>
            <a:r>
              <a:rPr lang="en-US" dirty="0" smtClean="0"/>
              <a:t>PASP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24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eck-10-meter-telescop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017" y="2833"/>
            <a:ext cx="10739165" cy="6855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0" y="2833"/>
            <a:ext cx="5562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Campbell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6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4" y="316971"/>
            <a:ext cx="5550142" cy="967140"/>
          </a:xfrm>
        </p:spPr>
        <p:txBody>
          <a:bodyPr>
            <a:noAutofit/>
          </a:bodyPr>
          <a:lstStyle/>
          <a:p>
            <a:r>
              <a:rPr lang="en-US" sz="3600" dirty="0" smtClean="0"/>
              <a:t>2013: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Anniversary </a:t>
            </a:r>
            <a:br>
              <a:rPr lang="en-US" sz="3600" dirty="0" smtClean="0"/>
            </a:br>
            <a:r>
              <a:rPr lang="en-US" sz="3600" dirty="0" smtClean="0"/>
              <a:t>of Science Operations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151595"/>
            <a:ext cx="3874911" cy="141957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Keck 1, 1988</a:t>
            </a:r>
          </a:p>
        </p:txBody>
      </p:sp>
      <p:pic>
        <p:nvPicPr>
          <p:cNvPr id="6" name="Picture 2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9088" y="0"/>
            <a:ext cx="3694912" cy="28385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14554" y="2861384"/>
            <a:ext cx="27529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Light Nov </a:t>
            </a:r>
            <a:r>
              <a:rPr lang="en-US" dirty="0"/>
              <a:t>1990</a:t>
            </a:r>
          </a:p>
          <a:p>
            <a:pPr algn="ctr"/>
            <a:r>
              <a:rPr lang="en-US" dirty="0" smtClean="0"/>
              <a:t>Engineering Camera </a:t>
            </a:r>
          </a:p>
          <a:p>
            <a:pPr algn="ctr"/>
            <a:r>
              <a:rPr lang="en-US" dirty="0" smtClean="0"/>
              <a:t>with 9 segments</a:t>
            </a:r>
            <a:endParaRPr lang="en-US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4222" y="6364111"/>
            <a:ext cx="701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Courtesy of Gerry Smith, Keck Project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34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31" y="-1113132"/>
            <a:ext cx="5260198" cy="6241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909"/>
            <a:ext cx="4782078" cy="2627818"/>
          </a:xfrm>
        </p:spPr>
        <p:txBody>
          <a:bodyPr/>
          <a:lstStyle/>
          <a:p>
            <a:r>
              <a:rPr lang="en-US" sz="2800" dirty="0" smtClean="0"/>
              <a:t>First Science instrument image </a:t>
            </a:r>
            <a:r>
              <a:rPr lang="en-US" sz="2800" dirty="0"/>
              <a:t>17 Mar </a:t>
            </a:r>
            <a:r>
              <a:rPr lang="en-US" sz="2800" dirty="0" smtClean="0"/>
              <a:t>1993</a:t>
            </a:r>
          </a:p>
          <a:p>
            <a:r>
              <a:rPr lang="en-US" sz="2800" dirty="0" smtClean="0"/>
              <a:t>First Instrument, NIRC</a:t>
            </a:r>
          </a:p>
          <a:p>
            <a:r>
              <a:rPr lang="en-US" sz="2800" dirty="0" smtClean="0"/>
              <a:t>All 36 segments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keithNIR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63721"/>
            <a:ext cx="4233630" cy="31621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309745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Detector: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256</a:t>
            </a:r>
            <a:r>
              <a:rPr lang="en-US" baseline="30000" dirty="0" smtClean="0"/>
              <a:t>2 </a:t>
            </a:r>
            <a:r>
              <a:rPr lang="en-US" dirty="0" err="1" smtClean="0"/>
              <a:t>InSb</a:t>
            </a:r>
            <a:r>
              <a:rPr lang="en-US" dirty="0" smtClean="0"/>
              <a:t> SBRC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Sensitivity, Ks =  </a:t>
            </a:r>
            <a:r>
              <a:rPr lang="en-US" dirty="0" smtClean="0"/>
              <a:t>23.83</a:t>
            </a:r>
            <a:endParaRPr lang="en-US" dirty="0"/>
          </a:p>
          <a:p>
            <a:pPr lvl="1"/>
            <a:r>
              <a:rPr lang="en-US" sz="1800" dirty="0"/>
              <a:t>(SNR = 5, T</a:t>
            </a:r>
            <a:r>
              <a:rPr lang="en-US" sz="1800" baseline="-25000" dirty="0"/>
              <a:t>int</a:t>
            </a:r>
            <a:r>
              <a:rPr lang="en-US" sz="1800" dirty="0"/>
              <a:t>=3600, Aperture = 0.5</a:t>
            </a:r>
            <a:r>
              <a:rPr lang="en-US" sz="1800" dirty="0" smtClean="0"/>
              <a:t>”)</a:t>
            </a:r>
          </a:p>
          <a:p>
            <a:pPr marL="800100" lvl="1" indent="-342900">
              <a:buFont typeface="Arial"/>
              <a:buChar char="•"/>
            </a:pPr>
            <a:endParaRPr lang="en-US" sz="1800" dirty="0"/>
          </a:p>
          <a:p>
            <a:pPr lvl="1"/>
            <a:r>
              <a:rPr lang="en-US" sz="1800" dirty="0" smtClean="0"/>
              <a:t>(</a:t>
            </a:r>
            <a:r>
              <a:rPr lang="en-US" sz="1800" i="1" dirty="0" smtClean="0"/>
              <a:t>MOSFIRE Sensitivity, Ks = 23.89</a:t>
            </a:r>
            <a:r>
              <a:rPr lang="en-US" sz="1800" dirty="0" smtClean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-60137" y="5451971"/>
            <a:ext cx="9264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buNone/>
            </a:pPr>
            <a:r>
              <a:rPr lang="en-US" dirty="0"/>
              <a:t>Keith Matthews awarded the American Astronomical Society’s (AAS) Joseph Weber Award for Astronomical Instrumentation for 2013.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2078" y="171723"/>
            <a:ext cx="3726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D79 (Dewar#79) Log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1421" y="4052088"/>
            <a:ext cx="4826000" cy="3926605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latin typeface="+mj-lt"/>
                <a:ea typeface="+mj-ea"/>
                <a:cs typeface="+mj-cs"/>
              </a:rPr>
              <a:t>HQ </a:t>
            </a:r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Open House</a:t>
            </a:r>
          </a:p>
          <a:p>
            <a:pPr lvl="2"/>
            <a:r>
              <a:rPr lang="en-US" sz="2800" dirty="0" smtClean="0">
                <a:latin typeface="+mj-lt"/>
                <a:ea typeface="+mj-ea"/>
                <a:cs typeface="+mj-cs"/>
              </a:rPr>
              <a:t>~2500 participants</a:t>
            </a:r>
            <a:endParaRPr lang="en-US" sz="2800" kern="1200" baseline="0" dirty="0" smtClean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 lvl="2"/>
            <a:r>
              <a:rPr lang="en-US" sz="28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60 exhibits</a:t>
            </a:r>
          </a:p>
          <a:p>
            <a:pPr lvl="1"/>
            <a:r>
              <a:rPr lang="en-US" sz="3200" dirty="0"/>
              <a:t>Science </a:t>
            </a:r>
            <a:r>
              <a:rPr lang="en-US" sz="3200" dirty="0" smtClean="0"/>
              <a:t>Meeting</a:t>
            </a:r>
            <a:r>
              <a:rPr lang="en-US" sz="32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lvl="1"/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VIP Gala</a:t>
            </a:r>
          </a:p>
          <a:p>
            <a:pPr lvl="0" rtl="0" eaLnBrk="1" latinLnBrk="0" hangingPunct="1"/>
            <a:endParaRPr lang="en-US" sz="2800" dirty="0" smtClean="0">
              <a:effectLst/>
            </a:endParaRPr>
          </a:p>
        </p:txBody>
      </p:sp>
      <p:pic>
        <p:nvPicPr>
          <p:cNvPr id="4" name="Picture 3" descr="irPic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152" y="4393665"/>
            <a:ext cx="3393648" cy="2089685"/>
          </a:xfrm>
          <a:prstGeom prst="rect">
            <a:avLst/>
          </a:prstGeom>
        </p:spPr>
      </p:pic>
      <p:pic>
        <p:nvPicPr>
          <p:cNvPr id="5" name="Picture 4" descr="exhibitI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18" y="648357"/>
            <a:ext cx="5494251" cy="366462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92400" y="6483350"/>
            <a:ext cx="2895600" cy="476250"/>
          </a:xfrm>
        </p:spPr>
        <p:txBody>
          <a:bodyPr/>
          <a:lstStyle/>
          <a:p>
            <a:r>
              <a:rPr lang="en-US" dirty="0" smtClean="0"/>
              <a:t>R. Campbell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" name="Picture 9" descr="KECK M FIELD FINAL 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92400" cy="408156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7930" y="-296862"/>
            <a:ext cx="8229600" cy="1143000"/>
          </a:xfrm>
        </p:spPr>
        <p:txBody>
          <a:bodyPr/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Anniversary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0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2568" y="-100132"/>
            <a:ext cx="10006568" cy="1143000"/>
          </a:xfrm>
        </p:spPr>
        <p:txBody>
          <a:bodyPr/>
          <a:lstStyle/>
          <a:p>
            <a:r>
              <a:rPr lang="en-US" dirty="0" smtClean="0"/>
              <a:t>Current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511" y="842328"/>
            <a:ext cx="5868793" cy="60156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  Keck I</a:t>
            </a:r>
          </a:p>
          <a:p>
            <a:pPr lvl="1"/>
            <a:r>
              <a:rPr lang="en-US" dirty="0" smtClean="0"/>
              <a:t>LRIS, multi-object spectrometer, imager</a:t>
            </a:r>
          </a:p>
          <a:p>
            <a:pPr lvl="2"/>
            <a:r>
              <a:rPr lang="en-US" dirty="0" smtClean="0"/>
              <a:t>PI’s Judy Cohen, Bev </a:t>
            </a:r>
            <a:r>
              <a:rPr lang="en-US" dirty="0" err="1" smtClean="0"/>
              <a:t>Oke</a:t>
            </a:r>
            <a:r>
              <a:rPr lang="en-US" dirty="0" smtClean="0"/>
              <a:t> </a:t>
            </a:r>
            <a:r>
              <a:rPr lang="en-US" dirty="0" err="1" smtClean="0"/>
              <a:t>CalTech</a:t>
            </a:r>
            <a:endParaRPr lang="en-US" dirty="0" smtClean="0"/>
          </a:p>
          <a:p>
            <a:pPr lvl="2"/>
            <a:r>
              <a:rPr lang="en-US" dirty="0" smtClean="0"/>
              <a:t>Blue: 2x2Kx4K E2V, Red: 2x2Kx4K LBL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HIRES, High Resolution </a:t>
            </a:r>
            <a:r>
              <a:rPr lang="en-US" dirty="0" err="1" smtClean="0"/>
              <a:t>Echelle</a:t>
            </a:r>
            <a:r>
              <a:rPr lang="en-US" dirty="0" smtClean="0"/>
              <a:t> Spectrometer</a:t>
            </a:r>
          </a:p>
          <a:p>
            <a:pPr lvl="2"/>
            <a:r>
              <a:rPr lang="en-US" dirty="0" smtClean="0"/>
              <a:t>PI Steve Vogt, UCSC</a:t>
            </a:r>
          </a:p>
          <a:p>
            <a:pPr lvl="2"/>
            <a:r>
              <a:rPr lang="en-US" dirty="0" smtClean="0"/>
              <a:t>CCD: MIT-LL 2Kx4K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OSIRIS, AO fed, IR integral field spectrometer</a:t>
            </a:r>
          </a:p>
          <a:p>
            <a:pPr lvl="2"/>
            <a:r>
              <a:rPr lang="en-US" dirty="0" smtClean="0"/>
              <a:t>PI James Larkin UCLA</a:t>
            </a:r>
          </a:p>
          <a:p>
            <a:pPr lvl="2"/>
            <a:r>
              <a:rPr lang="en-US" dirty="0" smtClean="0"/>
              <a:t>Spectrograph: Hawaii 2, Imager, Hawaii 1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MOSFIRE, IR multi-object spectrometer, imager</a:t>
            </a:r>
          </a:p>
          <a:p>
            <a:pPr lvl="2"/>
            <a:r>
              <a:rPr lang="en-US" dirty="0" smtClean="0"/>
              <a:t>PI’s Ian McLean UCLA, Chuck </a:t>
            </a:r>
            <a:r>
              <a:rPr lang="en-US" dirty="0" err="1" smtClean="0"/>
              <a:t>Steidel</a:t>
            </a:r>
            <a:r>
              <a:rPr lang="en-US" dirty="0" smtClean="0"/>
              <a:t> </a:t>
            </a:r>
            <a:r>
              <a:rPr lang="en-US" dirty="0" err="1" smtClean="0"/>
              <a:t>CalTech</a:t>
            </a:r>
            <a:endParaRPr lang="en-US" dirty="0" smtClean="0"/>
          </a:p>
          <a:p>
            <a:pPr lvl="2"/>
            <a:r>
              <a:rPr lang="en-US" dirty="0" smtClean="0"/>
              <a:t>Hawaii2RG</a:t>
            </a:r>
            <a:endParaRPr lang="en-US" sz="2900" dirty="0" smtClean="0"/>
          </a:p>
          <a:p>
            <a:pPr lvl="1"/>
            <a:endParaRPr lang="en-US" sz="2900" dirty="0"/>
          </a:p>
          <a:p>
            <a:pPr lvl="1"/>
            <a:r>
              <a:rPr lang="en-US" sz="2900" strike="sngStrike" dirty="0" smtClean="0"/>
              <a:t>NIRC,</a:t>
            </a:r>
            <a:r>
              <a:rPr lang="en-US" sz="2900" dirty="0" smtClean="0"/>
              <a:t> decommissioned 2010</a:t>
            </a:r>
          </a:p>
          <a:p>
            <a:pPr lvl="2"/>
            <a:r>
              <a:rPr lang="en-US" sz="2900" dirty="0" smtClean="0"/>
              <a:t>PI Keith Matthews  </a:t>
            </a:r>
            <a:r>
              <a:rPr lang="en-US" sz="2900" dirty="0" err="1" smtClean="0"/>
              <a:t>CalTech</a:t>
            </a:r>
            <a:endParaRPr lang="en-US" sz="2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osirisMov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04" y="1428878"/>
            <a:ext cx="3895383" cy="4816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59810"/>
            <a:ext cx="342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OSIRIS moving to Keck 1, 2012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979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215"/>
          </a:xfrm>
        </p:spPr>
        <p:txBody>
          <a:bodyPr/>
          <a:lstStyle/>
          <a:p>
            <a:r>
              <a:rPr lang="en-US" dirty="0" smtClean="0"/>
              <a:t>Current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56" y="852878"/>
            <a:ext cx="8946444" cy="6005122"/>
          </a:xfrm>
        </p:spPr>
        <p:txBody>
          <a:bodyPr>
            <a:noAutofit/>
          </a:bodyPr>
          <a:lstStyle/>
          <a:p>
            <a:r>
              <a:rPr lang="en-US" sz="2000" dirty="0" smtClean="0"/>
              <a:t>Keck II</a:t>
            </a:r>
          </a:p>
          <a:p>
            <a:pPr lvl="1"/>
            <a:r>
              <a:rPr lang="en-US" sz="2000" dirty="0" smtClean="0"/>
              <a:t>DEIMOS, multi-object spectrometer, imager</a:t>
            </a:r>
          </a:p>
          <a:p>
            <a:pPr lvl="2"/>
            <a:r>
              <a:rPr lang="en-US" sz="2000" dirty="0" smtClean="0"/>
              <a:t>PI Sandra Faber UCSC</a:t>
            </a:r>
          </a:p>
          <a:p>
            <a:pPr lvl="2"/>
            <a:r>
              <a:rPr lang="en-US" sz="2000" dirty="0" smtClean="0"/>
              <a:t>8x2Kx4K E2V</a:t>
            </a:r>
          </a:p>
          <a:p>
            <a:pPr lvl="1"/>
            <a:r>
              <a:rPr lang="en-US" sz="2000" dirty="0" smtClean="0"/>
              <a:t>ESI, </a:t>
            </a:r>
            <a:r>
              <a:rPr lang="en-US" sz="2000" dirty="0"/>
              <a:t>h</a:t>
            </a:r>
            <a:r>
              <a:rPr lang="en-US" sz="2000" dirty="0" smtClean="0"/>
              <a:t>igh resolution </a:t>
            </a:r>
            <a:r>
              <a:rPr lang="en-US" sz="2000" dirty="0" err="1" smtClean="0"/>
              <a:t>Echelle</a:t>
            </a:r>
            <a:r>
              <a:rPr lang="en-US" sz="2000" dirty="0" smtClean="0"/>
              <a:t> spectrometer</a:t>
            </a:r>
          </a:p>
          <a:p>
            <a:pPr lvl="2"/>
            <a:r>
              <a:rPr lang="en-US" sz="2000" dirty="0" smtClean="0"/>
              <a:t>PI Joe Miller UCSC</a:t>
            </a:r>
          </a:p>
          <a:p>
            <a:pPr lvl="2"/>
            <a:r>
              <a:rPr lang="en-US" sz="2000" dirty="0" smtClean="0"/>
              <a:t>2Kx4K E2V</a:t>
            </a:r>
          </a:p>
          <a:p>
            <a:pPr lvl="1"/>
            <a:r>
              <a:rPr lang="en-US" sz="2000" dirty="0" smtClean="0"/>
              <a:t>NIRC2 (D82), AO fed, IR imagers/spectrometer</a:t>
            </a:r>
          </a:p>
          <a:p>
            <a:pPr lvl="2"/>
            <a:r>
              <a:rPr lang="en-US" sz="2000" dirty="0" smtClean="0"/>
              <a:t>PI Keith Matthews </a:t>
            </a:r>
            <a:r>
              <a:rPr lang="en-US" sz="2000" dirty="0" err="1" smtClean="0"/>
              <a:t>CalTech</a:t>
            </a:r>
            <a:endParaRPr lang="en-US" sz="2000" dirty="0" smtClean="0"/>
          </a:p>
          <a:p>
            <a:pPr lvl="2"/>
            <a:r>
              <a:rPr lang="en-US" sz="2000" dirty="0" smtClean="0"/>
              <a:t>Aladdin III </a:t>
            </a:r>
            <a:r>
              <a:rPr lang="en-US" sz="2000" dirty="0" err="1" smtClean="0"/>
              <a:t>InSb</a:t>
            </a:r>
            <a:r>
              <a:rPr lang="en-US" sz="2000" dirty="0" smtClean="0"/>
              <a:t> 1Kx1K</a:t>
            </a:r>
          </a:p>
          <a:p>
            <a:pPr lvl="1"/>
            <a:r>
              <a:rPr lang="en-US" sz="2000" dirty="0" smtClean="0"/>
              <a:t>NIRSPEC , IR high resolution </a:t>
            </a:r>
            <a:r>
              <a:rPr lang="en-US" sz="2000" dirty="0" err="1"/>
              <a:t>Echelle</a:t>
            </a:r>
            <a:r>
              <a:rPr lang="en-US" sz="2000" dirty="0"/>
              <a:t> </a:t>
            </a:r>
            <a:r>
              <a:rPr lang="en-US" sz="2000" dirty="0" smtClean="0"/>
              <a:t>spectrometer</a:t>
            </a:r>
          </a:p>
          <a:p>
            <a:pPr lvl="2"/>
            <a:r>
              <a:rPr lang="en-US" sz="2000" dirty="0" smtClean="0"/>
              <a:t>PI Ian McLean UCLA</a:t>
            </a:r>
          </a:p>
          <a:p>
            <a:pPr lvl="2"/>
            <a:r>
              <a:rPr lang="en-US" sz="2000" dirty="0" smtClean="0"/>
              <a:t>Aladdin III </a:t>
            </a:r>
            <a:r>
              <a:rPr lang="en-US" sz="2000" dirty="0" err="1" smtClean="0"/>
              <a:t>InSb</a:t>
            </a:r>
            <a:r>
              <a:rPr lang="en-US" sz="2000" dirty="0" smtClean="0"/>
              <a:t> </a:t>
            </a:r>
            <a:r>
              <a:rPr lang="en-US" sz="2000" dirty="0"/>
              <a:t>1Kx1K</a:t>
            </a:r>
          </a:p>
          <a:p>
            <a:pPr lvl="2"/>
            <a:r>
              <a:rPr lang="en-US" sz="2000" i="1" dirty="0" smtClean="0"/>
              <a:t>NIRSPAO when used with </a:t>
            </a:r>
            <a:r>
              <a:rPr lang="en-US" sz="2000" i="1" dirty="0" err="1" smtClean="0"/>
              <a:t>Adaptvie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Opitics</a:t>
            </a:r>
            <a:endParaRPr lang="en-US" sz="2000" i="1" dirty="0" smtClean="0"/>
          </a:p>
          <a:p>
            <a:r>
              <a:rPr lang="en-US" sz="2000" strike="sngStrike" dirty="0" smtClean="0"/>
              <a:t>Keck-Keck Interferometer</a:t>
            </a:r>
            <a:r>
              <a:rPr lang="en-US" sz="2000" dirty="0" smtClean="0"/>
              <a:t>, decommissioned 2012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7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st-comparison(2)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0" y="0"/>
            <a:ext cx="8620393" cy="689631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75753"/>
            <a:ext cx="2895600" cy="476250"/>
          </a:xfrm>
        </p:spPr>
        <p:txBody>
          <a:bodyPr/>
          <a:lstStyle/>
          <a:p>
            <a:r>
              <a:rPr lang="en-US" dirty="0" smtClean="0"/>
              <a:t>R. Campbell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B2C laser asterism 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06" y="0"/>
            <a:ext cx="6377787" cy="425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67090" y="2320218"/>
            <a:ext cx="3237508" cy="47625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NGAO</a:t>
            </a: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Next </a:t>
            </a: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Generation 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AO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idx="1"/>
          </p:nvPr>
        </p:nvSpPr>
        <p:spPr>
          <a:xfrm>
            <a:off x="202267" y="4162515"/>
            <a:ext cx="5257278" cy="42672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Improved near-IR performance</a:t>
            </a:r>
          </a:p>
          <a:p>
            <a:pPr marL="1028700" lvl="1" indent="-457200">
              <a:lnSpc>
                <a:spcPct val="90000"/>
              </a:lnSpc>
              <a:buFontTx/>
              <a:buChar char="•"/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</a:pPr>
            <a:r>
              <a:rPr lang="en-US" sz="2200" dirty="0" err="1"/>
              <a:t>Strehls</a:t>
            </a:r>
            <a:r>
              <a:rPr lang="en-US" sz="2200" dirty="0"/>
              <a:t> </a:t>
            </a:r>
            <a:r>
              <a:rPr lang="en-US" sz="2200" dirty="0">
                <a:sym typeface="Symbol" charset="0"/>
              </a:rPr>
              <a:t> </a:t>
            </a:r>
            <a:r>
              <a:rPr lang="en-US" sz="2200" dirty="0"/>
              <a:t>80% at K)</a:t>
            </a:r>
            <a:endParaRPr lang="en-US" sz="2200" dirty="0">
              <a:sym typeface="Wingdings" charset="0"/>
            </a:endParaRPr>
          </a:p>
          <a:p>
            <a:pPr marL="1028700" lvl="1" indent="-457200">
              <a:lnSpc>
                <a:spcPct val="90000"/>
              </a:lnSpc>
              <a:buFont typeface="Times" charset="0"/>
              <a:buChar char="•"/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</a:pPr>
            <a:r>
              <a:rPr lang="en-US" sz="2200" dirty="0" smtClean="0"/>
              <a:t>Improved </a:t>
            </a:r>
            <a:r>
              <a:rPr lang="en-US" sz="2200" dirty="0"/>
              <a:t>PSF stability &amp; </a:t>
            </a:r>
            <a:r>
              <a:rPr lang="en-US" sz="2200" dirty="0" smtClean="0"/>
              <a:t>knowledge</a:t>
            </a:r>
            <a:endParaRPr lang="en-US" sz="2200" dirty="0" smtClean="0">
              <a:effectLst>
                <a:outerShdw blurRad="38100" dist="38100" dir="2700000" algn="tl">
                  <a:srgbClr val="DDDDDD"/>
                </a:outerShdw>
              </a:effectLst>
              <a:sym typeface="Wingdings" charset="0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</a:pPr>
            <a:r>
              <a:rPr lang="en-US" sz="2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AO correction at red wavelengths</a:t>
            </a:r>
            <a:r>
              <a:rPr lang="en-US" sz="22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  <a:p>
            <a:pPr marL="1028700" lvl="1" indent="-457200">
              <a:lnSpc>
                <a:spcPct val="90000"/>
              </a:lnSpc>
              <a:buFontTx/>
              <a:buChar char="•"/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</a:pPr>
            <a:r>
              <a:rPr lang="en-US" sz="2200" dirty="0" err="1" smtClean="0"/>
              <a:t>Strehl</a:t>
            </a:r>
            <a:r>
              <a:rPr lang="en-US" sz="2200" dirty="0" smtClean="0"/>
              <a:t> </a:t>
            </a:r>
            <a:r>
              <a:rPr lang="en-US" sz="2200" dirty="0"/>
              <a:t>of 15 - 25% at 750 </a:t>
            </a:r>
            <a:r>
              <a:rPr lang="en-US" sz="2200" dirty="0" smtClean="0"/>
              <a:t>nm</a:t>
            </a:r>
            <a:endParaRPr lang="en-US" sz="2200" dirty="0">
              <a:sym typeface="Wingdings" charset="0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  <a:tabLst>
                <a:tab pos="1143000" algn="l"/>
                <a:tab pos="1828800" algn="l"/>
                <a:tab pos="2743200" algn="l"/>
                <a:tab pos="3657600" algn="l"/>
                <a:tab pos="4572000" algn="l"/>
              </a:tabLst>
            </a:pPr>
            <a:r>
              <a:rPr lang="en-US" sz="2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Increased sky </a:t>
            </a:r>
            <a:r>
              <a:rPr lang="en-US" sz="2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coverage</a:t>
            </a:r>
            <a:endParaRPr lang="en-US" sz="22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44742" name="Picture 6" descr="StrehlChart_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73" y="4078287"/>
            <a:ext cx="3708227" cy="2779713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6864" y="1841398"/>
            <a:ext cx="1795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 LGS Asterism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18995" y="3684809"/>
            <a:ext cx="1715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68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260" y="1070506"/>
            <a:ext cx="4310540" cy="2310517"/>
          </a:xfrm>
        </p:spPr>
        <p:txBody>
          <a:bodyPr>
            <a:normAutofit/>
          </a:bodyPr>
          <a:lstStyle/>
          <a:p>
            <a:r>
              <a:rPr lang="en-US" sz="2800" dirty="0"/>
              <a:t>C</a:t>
            </a:r>
            <a:r>
              <a:rPr lang="en-US" sz="2800" dirty="0" smtClean="0"/>
              <a:t>enter launch telescope for Keck II</a:t>
            </a:r>
          </a:p>
          <a:p>
            <a:r>
              <a:rPr lang="en-US" sz="2800" dirty="0" smtClean="0"/>
              <a:t>TOPTICA / MPB / ESO Fiber Laser</a:t>
            </a:r>
          </a:p>
          <a:p>
            <a:pPr marL="0" indent="0">
              <a:buNone/>
            </a:pPr>
            <a:r>
              <a:rPr lang="en-US" sz="2000" dirty="0" smtClean="0"/>
              <a:t>	(D. </a:t>
            </a:r>
            <a:r>
              <a:rPr lang="en-US" sz="2000" dirty="0" err="1"/>
              <a:t>Bonaccini</a:t>
            </a:r>
            <a:r>
              <a:rPr lang="en-US" sz="2000" dirty="0"/>
              <a:t> </a:t>
            </a:r>
            <a:r>
              <a:rPr lang="en-US" sz="2000" dirty="0" err="1" smtClean="0"/>
              <a:t>Calia</a:t>
            </a:r>
            <a:r>
              <a:rPr lang="en-US" sz="2000" dirty="0" smtClean="0"/>
              <a:t>, 2010)</a:t>
            </a:r>
          </a:p>
        </p:txBody>
      </p:sp>
      <p:pic>
        <p:nvPicPr>
          <p:cNvPr id="5" name="Picture 4" descr="laserHea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78" y="4062719"/>
            <a:ext cx="4092222" cy="2676867"/>
          </a:xfrm>
          <a:prstGeom prst="rect">
            <a:avLst/>
          </a:prstGeom>
        </p:spPr>
      </p:pic>
      <p:pic>
        <p:nvPicPr>
          <p:cNvPr id="6" name="Picture 5" descr="laserCL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" y="167394"/>
            <a:ext cx="3874912" cy="5089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1112" y="229779"/>
            <a:ext cx="31470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AO Development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162778" y="3568077"/>
            <a:ext cx="1951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table on</a:t>
            </a:r>
          </a:p>
          <a:p>
            <a:r>
              <a:rPr lang="en-US" dirty="0"/>
              <a:t>e</a:t>
            </a:r>
            <a:r>
              <a:rPr lang="en-US" dirty="0" smtClean="0"/>
              <a:t>levation 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68043" y="5920085"/>
            <a:ext cx="1600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Head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411994" y="6381750"/>
            <a:ext cx="2895600" cy="476250"/>
          </a:xfrm>
        </p:spPr>
        <p:txBody>
          <a:bodyPr/>
          <a:lstStyle/>
          <a:p>
            <a:r>
              <a:rPr lang="en-US" dirty="0" smtClean="0"/>
              <a:t>R. Campbell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C362-470B-DA49-829B-5038ABAD6F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9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GSlaurieHatch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Custom Design">
  <a:themeElements>
    <a:clrScheme name="4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LGSlaurieHatch.thmx</Template>
  <TotalTime>49990</TotalTime>
  <Words>825</Words>
  <Application>Microsoft Office PowerPoint</Application>
  <PresentationFormat>Presentazione su schermo (4:3)</PresentationFormat>
  <Paragraphs>193</Paragraphs>
  <Slides>15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LGSlaurieHatch</vt:lpstr>
      <vt:lpstr>3_Custom Design</vt:lpstr>
      <vt:lpstr>1_Default Design</vt:lpstr>
      <vt:lpstr>1_Custom Design</vt:lpstr>
      <vt:lpstr>2_Custom Design</vt:lpstr>
      <vt:lpstr>4_Custom Design</vt:lpstr>
      <vt:lpstr>W.M. Keck  Observatory Update</vt:lpstr>
      <vt:lpstr>2013: 20th Anniversary  of Science Operations</vt:lpstr>
      <vt:lpstr>Presentazione standard di PowerPoint</vt:lpstr>
      <vt:lpstr>20th Anniversary</vt:lpstr>
      <vt:lpstr>Current Instruments</vt:lpstr>
      <vt:lpstr>Current Instruments</vt:lpstr>
      <vt:lpstr>Presentazione standard di PowerPoint</vt:lpstr>
      <vt:lpstr>NGAO  Next Generation AO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Keck Cosmic Web Imager,KCWI PI: Chris Martin, CalTech</vt:lpstr>
      <vt:lpstr>LGS Safety Transponder Based  Aircraft Detection,  TBAD</vt:lpstr>
      <vt:lpstr>Thanks</vt:lpstr>
    </vt:vector>
  </TitlesOfParts>
  <Company>CARA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Campbell</dc:creator>
  <cp:lastModifiedBy>tecno</cp:lastModifiedBy>
  <cp:revision>106</cp:revision>
  <dcterms:created xsi:type="dcterms:W3CDTF">2013-08-13T06:51:00Z</dcterms:created>
  <dcterms:modified xsi:type="dcterms:W3CDTF">2013-10-07T06:29:14Z</dcterms:modified>
</cp:coreProperties>
</file>