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C0C9B435-40D6-4C8A-998C-24B1FC7DE1F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E6500705-74B3-47D0-835D-6C6D0005D97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0705-74B3-47D0-835D-6C6D0005D9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0705-74B3-47D0-835D-6C6D0005D9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0705-74B3-47D0-835D-6C6D0005D9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0705-74B3-47D0-835D-6C6D0005D9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0705-74B3-47D0-835D-6C6D0005D9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0705-74B3-47D0-835D-6C6D0005D9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0705-74B3-47D0-835D-6C6D0005D9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37000" contrast="-61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F744-9FE1-4699-90AD-6FB2F1E82B0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5AAC-C191-44D3-A385-8AD0D5B29CFD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5.jpeg"/><Relationship Id="rId10" Type="http://schemas.openxmlformats.org/officeDocument/2006/relationships/image" Target="../media/image29.jpeg"/><Relationship Id="rId4" Type="http://schemas.openxmlformats.org/officeDocument/2006/relationships/image" Target="../media/image4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arful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5250"/>
            <a:ext cx="8839200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029200"/>
            <a:ext cx="5715000" cy="1219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lbertus (W1)" pitchFamily="34" charset="0"/>
              </a:rPr>
              <a:t>I’m Fearful !</a:t>
            </a:r>
            <a:endParaRPr lang="en-US" sz="6000" b="1" dirty="0">
              <a:latin typeface="Albertus (W1)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906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Creative Engineer Is Not an Oxymoron</a:t>
            </a:r>
          </a:p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(W1)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6400800"/>
            <a:ext cx="8839200" cy="304800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Peter Moore &amp; Marco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Bonati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– Cerro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Tololo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International Observatory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274638"/>
            <a:ext cx="88392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Big Bang Creationism – What If!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74638"/>
            <a:ext cx="8305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Back to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the ‘Fear’:</a:t>
            </a: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pic>
        <p:nvPicPr>
          <p:cNvPr id="25" name="Picture 24" descr="Engineers_1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124200"/>
            <a:ext cx="2438400" cy="1445590"/>
          </a:xfrm>
          <a:prstGeom prst="rect">
            <a:avLst/>
          </a:prstGeom>
        </p:spPr>
      </p:pic>
      <p:pic>
        <p:nvPicPr>
          <p:cNvPr id="26" name="Picture 25" descr="Engineers_1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143000"/>
            <a:ext cx="2438400" cy="15234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2401" y="1066800"/>
            <a:ext cx="30479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latin typeface="Old English Text MT" pitchFamily="66" charset="0"/>
              </a:rPr>
              <a:t>1950</a:t>
            </a:r>
            <a:endParaRPr lang="en-US" sz="2400" dirty="0">
              <a:latin typeface="Old English Text MT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3048000"/>
            <a:ext cx="30479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1980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181600"/>
            <a:ext cx="30479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2010</a:t>
            </a:r>
            <a:endParaRPr 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lbertus (W1)" pitchFamily="34" charset="0"/>
              </a:rPr>
              <a:t>The Engineer at Work</a:t>
            </a:r>
            <a:endParaRPr lang="en-US" u="sng" dirty="0">
              <a:latin typeface="Albertus (W1)" pitchFamily="34" charset="0"/>
            </a:endParaRPr>
          </a:p>
        </p:txBody>
      </p:sp>
      <p:pic>
        <p:nvPicPr>
          <p:cNvPr id="31" name="Picture 30" descr="guy-with-laptop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953000"/>
            <a:ext cx="1714500" cy="1828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528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lbertus (W1)" pitchFamily="34" charset="0"/>
              </a:rPr>
              <a:t>The Engineering Project</a:t>
            </a:r>
            <a:endParaRPr lang="en-US" u="sng" dirty="0">
              <a:latin typeface="Albertus (W1)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lbertus (W1)" pitchFamily="34" charset="0"/>
              </a:rPr>
              <a:t>The Engineering Team</a:t>
            </a:r>
            <a:endParaRPr lang="en-US" u="sng" dirty="0">
              <a:latin typeface="Albertus (W1)" pitchFamily="34" charset="0"/>
            </a:endParaRPr>
          </a:p>
        </p:txBody>
      </p:sp>
      <p:pic>
        <p:nvPicPr>
          <p:cNvPr id="35" name="Picture 34" descr="purcell_inspectinghor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143000"/>
            <a:ext cx="2514600" cy="1752600"/>
          </a:xfrm>
          <a:prstGeom prst="rect">
            <a:avLst/>
          </a:prstGeom>
        </p:spPr>
      </p:pic>
      <p:pic>
        <p:nvPicPr>
          <p:cNvPr id="37" name="Picture 36" descr="ewenpurbow_cro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5200" y="1143001"/>
            <a:ext cx="2565400" cy="1752600"/>
          </a:xfrm>
          <a:prstGeom prst="rect">
            <a:avLst/>
          </a:prstGeom>
        </p:spPr>
      </p:pic>
      <p:pic>
        <p:nvPicPr>
          <p:cNvPr id="39" name="Picture 38" descr="1980_Engineer_tea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2971800"/>
            <a:ext cx="2667000" cy="1878013"/>
          </a:xfrm>
          <a:prstGeom prst="rect">
            <a:avLst/>
          </a:prstGeom>
        </p:spPr>
      </p:pic>
      <p:pic>
        <p:nvPicPr>
          <p:cNvPr id="40" name="Picture 39" descr="2010_Project_LSST-45-degree-4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0800" y="4876800"/>
            <a:ext cx="1905000" cy="1819883"/>
          </a:xfrm>
          <a:prstGeom prst="rect">
            <a:avLst/>
          </a:prstGeom>
        </p:spPr>
      </p:pic>
      <p:pic>
        <p:nvPicPr>
          <p:cNvPr id="42" name="Picture 41" descr="2010_Team_ahm2012-47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876800"/>
            <a:ext cx="4483485" cy="1905000"/>
          </a:xfrm>
          <a:prstGeom prst="rect">
            <a:avLst/>
          </a:prstGeom>
        </p:spPr>
      </p:pic>
      <p:pic>
        <p:nvPicPr>
          <p:cNvPr id="43" name="Picture 42" descr="emmiop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9" y="2971800"/>
            <a:ext cx="2465413" cy="1820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74638"/>
            <a:ext cx="8305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Conditions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confronting the Engineer of today</a:t>
            </a: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dirty="0" smtClean="0">
                <a:latin typeface="Albertus (W1)" pitchFamily="34" charset="0"/>
                <a:ea typeface="+mj-ea"/>
                <a:cs typeface="+mj-cs"/>
              </a:rPr>
              <a:t>Partitioning of responsibility (‘stove piped development’) implying a loss in quality of communication </a:t>
            </a:r>
            <a:r>
              <a:rPr lang="en-US" sz="2000" dirty="0" smtClean="0">
                <a:latin typeface="Albertus (W1)" pitchFamily="34" charset="0"/>
                <a:ea typeface="+mj-ea"/>
                <a:cs typeface="+mj-cs"/>
                <a:sym typeface="Wingdings" pitchFamily="2" charset="2"/>
              </a:rPr>
              <a:t>and</a:t>
            </a:r>
            <a:r>
              <a:rPr lang="en-US" sz="2000" dirty="0" smtClean="0">
                <a:latin typeface="Albertus (W1)" pitchFamily="34" charset="0"/>
                <a:ea typeface="+mj-ea"/>
                <a:cs typeface="+mj-cs"/>
              </a:rPr>
              <a:t> collaboration </a:t>
            </a:r>
            <a:r>
              <a:rPr lang="en-US" sz="2000" dirty="0">
                <a:latin typeface="Albertus (W1)" pitchFamily="34" charset="0"/>
              </a:rPr>
              <a:t>–</a:t>
            </a:r>
            <a:r>
              <a:rPr lang="en-US" sz="2000" dirty="0" smtClean="0">
                <a:latin typeface="Albertus (W1)" pitchFamily="34" charset="0"/>
                <a:ea typeface="+mj-ea"/>
                <a:cs typeface="+mj-cs"/>
              </a:rPr>
              <a:t> Reducing the opportunity for innovation.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152400" y="13716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23622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Inability to properly estimate project resources and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</a:t>
            </a: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funding limitations make ‘low risk’ technology the only option at the cost of potentially more appropriate technology – Fear of failure.</a:t>
            </a:r>
          </a:p>
        </p:txBody>
      </p:sp>
      <p:sp>
        <p:nvSpPr>
          <p:cNvPr id="10" name="4-Point Star 9"/>
          <p:cNvSpPr/>
          <p:nvPr/>
        </p:nvSpPr>
        <p:spPr>
          <a:xfrm>
            <a:off x="152400" y="26670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38100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Project management requires vertical hierarchies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</a:t>
            </a:r>
            <a:r>
              <a:rPr lang="en-US" sz="3200" dirty="0" smtClean="0">
                <a:latin typeface="Albertus (W1)" pitchFamily="34" charset="0"/>
              </a:rPr>
              <a:t>with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high administrative overhead and inflexible deadlines  </a:t>
            </a:r>
            <a:r>
              <a:rPr lang="en-US" sz="3200" dirty="0" smtClean="0">
                <a:latin typeface="Albertus (W1)" pitchFamily="34" charset="0"/>
              </a:rPr>
              <a:t>– You cannot schedule creativity. 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</a:t>
            </a:r>
            <a:endParaRPr kumimoji="0" lang="en-US" sz="32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152400" y="39624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49530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Anonymity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</a:t>
            </a:r>
            <a:r>
              <a:rPr lang="en-US" sz="2000" dirty="0" smtClean="0">
                <a:latin typeface="Albertus (W1)" pitchFamily="34" charset="0"/>
              </a:rPr>
              <a:t>– Loss of ‘ownership’ leading to lower personal interest and reducing trust.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152400" y="51054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74638"/>
            <a:ext cx="8305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Big Bang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Creationism – What If!</a:t>
            </a:r>
            <a:endParaRPr kumimoji="0" lang="en-US" sz="3200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dirty="0" smtClean="0">
                <a:latin typeface="Albertus (W1)" pitchFamily="34" charset="0"/>
                <a:ea typeface="+mj-ea"/>
                <a:cs typeface="+mj-cs"/>
              </a:rPr>
              <a:t>Increase the use of existing communication schemes and </a:t>
            </a:r>
            <a:r>
              <a:rPr lang="en-US" sz="2000" dirty="0" smtClean="0">
                <a:latin typeface="Albertus (W1)" pitchFamily="34" charset="0"/>
              </a:rPr>
              <a:t>create </a:t>
            </a:r>
            <a:r>
              <a:rPr lang="en-US" sz="2000" dirty="0">
                <a:latin typeface="Albertus (W1)" pitchFamily="34" charset="0"/>
              </a:rPr>
              <a:t>new </a:t>
            </a:r>
            <a:r>
              <a:rPr lang="en-US" sz="2000" dirty="0" smtClean="0">
                <a:latin typeface="Albertus (W1)" pitchFamily="34" charset="0"/>
              </a:rPr>
              <a:t>ways </a:t>
            </a:r>
            <a:r>
              <a:rPr lang="en-US" sz="2000" dirty="0" smtClean="0">
                <a:latin typeface="Albertus (W1)" pitchFamily="34" charset="0"/>
                <a:ea typeface="+mj-ea"/>
                <a:cs typeface="+mj-cs"/>
              </a:rPr>
              <a:t>to promote collaboration </a:t>
            </a:r>
            <a:r>
              <a:rPr lang="en-US" sz="2000" dirty="0" smtClean="0">
                <a:latin typeface="Albertus (W1)" pitchFamily="34" charset="0"/>
              </a:rPr>
              <a:t>(</a:t>
            </a:r>
            <a:r>
              <a:rPr lang="en-US" sz="2000" dirty="0" smtClean="0">
                <a:latin typeface="Albertus (W1)" pitchFamily="34" charset="0"/>
                <a:ea typeface="+mj-ea"/>
                <a:cs typeface="+mj-cs"/>
              </a:rPr>
              <a:t>Telephone, </a:t>
            </a:r>
            <a:r>
              <a:rPr lang="en-US" sz="2000" dirty="0" err="1" smtClean="0">
                <a:latin typeface="Albertus (W1)" pitchFamily="34" charset="0"/>
                <a:ea typeface="+mj-ea"/>
                <a:cs typeface="+mj-cs"/>
              </a:rPr>
              <a:t>ccd</a:t>
            </a:r>
            <a:r>
              <a:rPr lang="en-US" sz="2000" dirty="0" smtClean="0">
                <a:latin typeface="Albertus (W1)" pitchFamily="34" charset="0"/>
                <a:ea typeface="+mj-ea"/>
                <a:cs typeface="+mj-cs"/>
              </a:rPr>
              <a:t>-world, ‘outside’ visits) – To reduce isolationism.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152400" y="18288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914400"/>
            <a:ext cx="8305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We ‘nudge’ the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engineering paradigm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by:</a:t>
            </a:r>
            <a:endParaRPr kumimoji="0" lang="en-US" sz="3200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6670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Allow the opportunity to participate in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the</a:t>
            </a: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early project stages to innovate and assess novel techniques to address the technical challenges  - Reduce the risk of failure and create an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environment of trust early.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152400" y="29718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8100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Build in scheduled time for innovation and exploration of novel ideas into the project schedule – And a budget for pizza</a:t>
            </a:r>
            <a:r>
              <a:rPr lang="en-US" sz="2000" dirty="0" smtClean="0">
                <a:latin typeface="Albertus (W1)" pitchFamily="34" charset="0"/>
              </a:rPr>
              <a:t>. 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152400" y="39624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48006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Interest all people involved in what you are doing and look for opportunities to accept novel ideas and commentary as feedback – Allow ownership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in the project and allow trust to flourish</a:t>
            </a:r>
            <a:r>
              <a:rPr lang="en-US" sz="2000" dirty="0" smtClean="0">
                <a:latin typeface="Albertus (W1)" pitchFamily="34" charset="0"/>
              </a:rPr>
              <a:t>.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152400" y="5029200"/>
            <a:ext cx="457200" cy="381000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BeniTi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4024884" cy="40655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74638"/>
            <a:ext cx="8305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Big Bang Creationism – What If!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66800"/>
            <a:ext cx="8305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Questions ?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6096000"/>
            <a:ext cx="8305800" cy="6397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We thank you for your interest! - Peter &amp; Marco</a:t>
            </a: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1752600"/>
            <a:ext cx="2209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Image Credits: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lbertus (W1)" pitchFamily="34" charset="0"/>
                <a:ea typeface="+mj-ea"/>
                <a:cs typeface="+mj-cs"/>
              </a:rPr>
              <a:t>ESO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lbertus (W1)" pitchFamily="34" charset="0"/>
                <a:ea typeface="+mj-ea"/>
                <a:cs typeface="+mj-cs"/>
              </a:rPr>
              <a:t>NRA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lbertus (W1)" pitchFamily="34" charset="0"/>
                <a:ea typeface="+mj-ea"/>
                <a:cs typeface="+mj-cs"/>
              </a:rPr>
              <a:t>LSST Corporation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lbertus (W1)" pitchFamily="34" charset="0"/>
              </a:rPr>
              <a:t>Mario </a:t>
            </a:r>
            <a:r>
              <a:rPr lang="en-US" dirty="0" err="1" smtClean="0">
                <a:latin typeface="Albertus (W1)" pitchFamily="34" charset="0"/>
              </a:rPr>
              <a:t>Vellandi</a:t>
            </a:r>
            <a:endParaRPr lang="en-US" dirty="0" smtClean="0">
              <a:latin typeface="Albertus (W1)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lbertus (W1)" pitchFamily="34" charset="0"/>
              </a:rPr>
              <a:t>Leonardo </a:t>
            </a:r>
            <a:r>
              <a:rPr lang="en-US" dirty="0" err="1" smtClean="0">
                <a:latin typeface="Albertus (W1)" pitchFamily="34" charset="0"/>
              </a:rPr>
              <a:t>da</a:t>
            </a:r>
            <a:r>
              <a:rPr lang="en-US" dirty="0" smtClean="0">
                <a:latin typeface="Albertus (W1)" pitchFamily="34" charset="0"/>
              </a:rPr>
              <a:t> Vinci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lbertus (W1)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selling-machine-to-manufacture-plush-fabric-from-atlantic-codex-leonardo-da-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Picture 4" descr="BucketBrig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3886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Albertus (W1)" pitchFamily="34" charset="0"/>
              </a:rPr>
              <a:t>The engineering role</a:t>
            </a:r>
            <a:endParaRPr lang="en-US" sz="3200" u="sng" dirty="0">
              <a:latin typeface="Albertus (W1)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lbertus (W1)" pitchFamily="34" charset="0"/>
              </a:rPr>
              <a:t>“An engineer is a professional practitioner of engineering, concerned with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applying</a:t>
            </a:r>
            <a:r>
              <a:rPr lang="en-US" dirty="0">
                <a:latin typeface="Albertus (W1)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scientific</a:t>
            </a:r>
            <a:r>
              <a:rPr lang="en-US" dirty="0" smtClean="0">
                <a:latin typeface="Albertus (W1)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knowledge</a:t>
            </a:r>
            <a:r>
              <a:rPr lang="en-US" dirty="0">
                <a:latin typeface="Albertus (W1)" pitchFamily="34" charset="0"/>
              </a:rPr>
              <a:t>,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mathematics</a:t>
            </a:r>
            <a:r>
              <a:rPr lang="en-US" dirty="0" smtClean="0">
                <a:latin typeface="Albertus (W1)" pitchFamily="34" charset="0"/>
              </a:rPr>
              <a:t>, </a:t>
            </a:r>
            <a:r>
              <a:rPr lang="en-US" dirty="0">
                <a:latin typeface="Albertus (W1)" pitchFamily="34" charset="0"/>
              </a:rPr>
              <a:t>and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ingenuity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 </a:t>
            </a:r>
            <a:r>
              <a:rPr lang="en-US" dirty="0">
                <a:latin typeface="Albertus (W1)" pitchFamily="34" charset="0"/>
              </a:rPr>
              <a:t>to develop solutions for technical problems” – Wikipedia</a:t>
            </a:r>
            <a:r>
              <a:rPr lang="en-US" dirty="0" smtClean="0">
                <a:latin typeface="Albertus (W1)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lbertus (W1)" pitchFamily="34" charset="0"/>
            </a:endParaRPr>
          </a:p>
          <a:p>
            <a:pPr>
              <a:buNone/>
            </a:pPr>
            <a:r>
              <a:rPr lang="en-US" dirty="0" smtClean="0">
                <a:latin typeface="Albertus (W1)" pitchFamily="34" charset="0"/>
              </a:rPr>
              <a:t>i.e. Engineers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apply</a:t>
            </a:r>
            <a:r>
              <a:rPr lang="en-US" dirty="0">
                <a:latin typeface="Albertus (W1)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knowledge</a:t>
            </a:r>
            <a:r>
              <a:rPr lang="en-US" dirty="0">
                <a:latin typeface="Albertus (W1)" pitchFamily="34" charset="0"/>
              </a:rPr>
              <a:t> </a:t>
            </a:r>
            <a:r>
              <a:rPr lang="en-US" dirty="0" smtClean="0">
                <a:latin typeface="Albertus (W1)" pitchFamily="34" charset="0"/>
              </a:rPr>
              <a:t>and use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ingenuity</a:t>
            </a:r>
            <a:r>
              <a:rPr lang="en-US" dirty="0" smtClean="0">
                <a:latin typeface="Albertus (W1)" pitchFamily="34" charset="0"/>
              </a:rPr>
              <a:t> to create </a:t>
            </a:r>
            <a:r>
              <a:rPr lang="en-US" dirty="0">
                <a:latin typeface="Albertus (W1)" pitchFamily="34" charset="0"/>
              </a:rPr>
              <a:t>something </a:t>
            </a:r>
            <a:r>
              <a:rPr lang="en-US" dirty="0" smtClean="0">
                <a:latin typeface="Albertus (W1)" pitchFamily="34" charset="0"/>
              </a:rPr>
              <a:t>useful (technology).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47800"/>
            <a:ext cx="1676400" cy="9541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Scientific Discovery</a:t>
            </a:r>
            <a:endParaRPr lang="en-US" dirty="0" smtClean="0">
              <a:latin typeface="Albertus (W1)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600200"/>
            <a:ext cx="190500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Knowledge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24200"/>
            <a:ext cx="2133600" cy="9541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Something Useful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10200" y="16764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1600200"/>
            <a:ext cx="152400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Engineer</a:t>
            </a:r>
            <a:endParaRPr lang="en-US" dirty="0" smtClean="0">
              <a:latin typeface="Albertus (W1)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14600" y="16764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667500" y="24003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105400" y="34290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3352800"/>
            <a:ext cx="152400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Scientist</a:t>
            </a:r>
            <a:endParaRPr lang="en-US" dirty="0" smtClean="0">
              <a:latin typeface="Albertus (W1)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2918609">
            <a:off x="1729813" y="2973303"/>
            <a:ext cx="1444799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Albertus (W1)" pitchFamily="34" charset="0"/>
              </a:rPr>
              <a:t>The engineers game plan</a:t>
            </a:r>
            <a:endParaRPr lang="en-US" sz="3200" u="sng" dirty="0">
              <a:latin typeface="Albertus (W1)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1600200"/>
            <a:ext cx="1905000" cy="13849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bertus (W1)" pitchFamily="34" charset="0"/>
              </a:rPr>
              <a:t>Knowledge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and</a:t>
            </a:r>
            <a:r>
              <a:rPr lang="en-US" sz="2800" dirty="0" smtClean="0">
                <a:latin typeface="Albertus (W1)" pitchFamily="34" charset="0"/>
              </a:rPr>
              <a:t>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Ingenuity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191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bertus (W1)" pitchFamily="34" charset="0"/>
              </a:rPr>
              <a:t>My ‘Fear’ is that engineers are beginning to loose their ability to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apply Ingenuity</a:t>
            </a:r>
            <a:r>
              <a:rPr lang="en-US" sz="3200" dirty="0" smtClean="0">
                <a:latin typeface="Albertus (W1)" pitchFamily="34" charset="0"/>
              </a:rPr>
              <a:t> to their professional activities.</a:t>
            </a:r>
            <a:endParaRPr lang="en-US" sz="3200" dirty="0">
              <a:latin typeface="Albertus (W1)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bertus (W1)" pitchFamily="34" charset="0"/>
              </a:rPr>
              <a:t>So what is ingenuity and where does come from ?</a:t>
            </a:r>
            <a:endParaRPr lang="en-US" sz="3200" dirty="0">
              <a:latin typeface="Albertus (W1)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gineers_1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514600"/>
            <a:ext cx="2438400" cy="1445590"/>
          </a:xfrm>
          <a:prstGeom prst="rect">
            <a:avLst/>
          </a:prstGeom>
        </p:spPr>
      </p:pic>
      <p:pic>
        <p:nvPicPr>
          <p:cNvPr id="7" name="Picture 6" descr="Engineers_1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33400"/>
            <a:ext cx="2438400" cy="1523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1" y="457200"/>
            <a:ext cx="30479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latin typeface="Old English Text MT" pitchFamily="66" charset="0"/>
              </a:rPr>
              <a:t>1950</a:t>
            </a:r>
            <a:endParaRPr lang="en-US" sz="2400" dirty="0">
              <a:latin typeface="Old English Text M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30479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1980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30479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2010</a:t>
            </a:r>
            <a:endParaRPr 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5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lbertus (W1)" pitchFamily="34" charset="0"/>
              </a:rPr>
              <a:t>The Engineer at Work</a:t>
            </a:r>
            <a:endParaRPr lang="en-US" u="sng" dirty="0">
              <a:latin typeface="Albertus (W1)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15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lbertus (W1)" pitchFamily="34" charset="0"/>
              </a:rPr>
              <a:t>The Engineer at Play</a:t>
            </a:r>
            <a:endParaRPr lang="en-US" u="sng" dirty="0">
              <a:latin typeface="Albertus (W1)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5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lbertus (W1)" pitchFamily="34" charset="0"/>
              </a:rPr>
              <a:t>The Engineer at Home</a:t>
            </a:r>
            <a:endParaRPr lang="en-US" u="sng" dirty="0">
              <a:latin typeface="Albertus (W1)" pitchFamily="34" charset="0"/>
            </a:endParaRPr>
          </a:p>
        </p:txBody>
      </p:sp>
      <p:pic>
        <p:nvPicPr>
          <p:cNvPr id="15" name="Picture 14" descr="guy-with-laptop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343400"/>
            <a:ext cx="1714500" cy="1828800"/>
          </a:xfrm>
          <a:prstGeom prst="rect">
            <a:avLst/>
          </a:prstGeom>
        </p:spPr>
      </p:pic>
      <p:pic>
        <p:nvPicPr>
          <p:cNvPr id="16" name="Picture 15" descr="Guy-with-Laptop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4343400"/>
            <a:ext cx="3352800" cy="1828800"/>
          </a:xfrm>
          <a:prstGeom prst="rect">
            <a:avLst/>
          </a:prstGeom>
        </p:spPr>
      </p:pic>
      <p:pic>
        <p:nvPicPr>
          <p:cNvPr id="18" name="Picture 17" descr="1950house-300x2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33400"/>
            <a:ext cx="2628900" cy="1600199"/>
          </a:xfrm>
          <a:prstGeom prst="rect">
            <a:avLst/>
          </a:prstGeom>
        </p:spPr>
      </p:pic>
      <p:pic>
        <p:nvPicPr>
          <p:cNvPr id="19" name="Picture 18" descr="1980_hou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2209800"/>
            <a:ext cx="2743200" cy="2057400"/>
          </a:xfrm>
          <a:prstGeom prst="rect">
            <a:avLst/>
          </a:prstGeom>
        </p:spPr>
      </p:pic>
      <p:pic>
        <p:nvPicPr>
          <p:cNvPr id="20" name="Picture 19" descr="1950_atPl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533400"/>
            <a:ext cx="2590800" cy="1598990"/>
          </a:xfrm>
          <a:prstGeom prst="rect">
            <a:avLst/>
          </a:prstGeom>
        </p:spPr>
      </p:pic>
      <p:pic>
        <p:nvPicPr>
          <p:cNvPr id="21" name="Picture 20" descr="1980_atPlay_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2800" y="2286000"/>
            <a:ext cx="2537847" cy="1905000"/>
          </a:xfrm>
          <a:prstGeom prst="rect">
            <a:avLst/>
          </a:prstGeom>
        </p:spPr>
      </p:pic>
      <p:pic>
        <p:nvPicPr>
          <p:cNvPr id="22" name="Picture 21" descr="2010_hous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0" y="4343400"/>
            <a:ext cx="2590800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Albertus (W1)" pitchFamily="34" charset="0"/>
              </a:rPr>
              <a:t>What is Ingenuity </a:t>
            </a:r>
            <a:r>
              <a:rPr lang="en-US" sz="3200" dirty="0" smtClean="0">
                <a:latin typeface="Albertus (W1)" pitchFamily="34" charset="0"/>
              </a:rPr>
              <a:t>?</a:t>
            </a:r>
            <a:endParaRPr lang="en-US" sz="3200" u="sng" dirty="0">
              <a:latin typeface="Albertus (W1)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lbertus (W1)" pitchFamily="34" charset="0"/>
              </a:rPr>
              <a:t>“The quality of </a:t>
            </a:r>
            <a:r>
              <a:rPr lang="en-US" sz="3600" dirty="0">
                <a:latin typeface="Albertus (W1)" pitchFamily="34" charset="0"/>
              </a:rPr>
              <a:t>being</a:t>
            </a:r>
            <a:r>
              <a:rPr lang="en-US" sz="3600" dirty="0" smtClean="0">
                <a:latin typeface="Albertus (W1)" pitchFamily="34" charset="0"/>
              </a:rPr>
              <a:t> </a:t>
            </a:r>
            <a:r>
              <a:rPr lang="en-US" sz="3600" dirty="0">
                <a:latin typeface="Albertus (W1)" pitchFamily="34" charset="0"/>
              </a:rPr>
              <a:t>cleverly</a:t>
            </a:r>
            <a:r>
              <a:rPr lang="en-US" sz="3600" dirty="0" smtClean="0">
                <a:latin typeface="Albertus (W1)" pitchFamily="34" charset="0"/>
              </a:rPr>
              <a:t> </a:t>
            </a:r>
            <a:r>
              <a:rPr lang="en-US" sz="3600" dirty="0">
                <a:latin typeface="Albertus (W1)" pitchFamily="34" charset="0"/>
              </a:rPr>
              <a:t>inventive</a:t>
            </a:r>
            <a:r>
              <a:rPr lang="en-US" sz="3600" dirty="0" smtClean="0">
                <a:latin typeface="Albertus (W1)" pitchFamily="34" charset="0"/>
              </a:rPr>
              <a:t> or </a:t>
            </a:r>
            <a:r>
              <a:rPr lang="en-US" sz="3600" dirty="0">
                <a:latin typeface="Albertus (W1)" pitchFamily="34" charset="0"/>
              </a:rPr>
              <a:t>resourceful;</a:t>
            </a:r>
            <a:r>
              <a:rPr lang="en-US" sz="3600" dirty="0" smtClean="0">
                <a:latin typeface="Albertus (W1)" pitchFamily="34" charset="0"/>
              </a:rPr>
              <a:t> inventiveness” </a:t>
            </a:r>
            <a:r>
              <a:rPr lang="en-US" dirty="0" smtClean="0">
                <a:latin typeface="Albertus (W1)" pitchFamily="34" charset="0"/>
              </a:rPr>
              <a:t>– Dictionary.com</a:t>
            </a:r>
            <a:endParaRPr lang="en-US" dirty="0">
              <a:latin typeface="Albertus (W1)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lbertus (W1)" pitchFamily="34" charset="0"/>
              </a:rPr>
              <a:t>“The power of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Albertus (W1)" pitchFamily="34" charset="0"/>
              </a:rPr>
              <a:t>creative</a:t>
            </a:r>
            <a:r>
              <a:rPr lang="en-US" sz="3600" dirty="0" smtClean="0">
                <a:latin typeface="Albertus (W1)" pitchFamily="34" charset="0"/>
              </a:rPr>
              <a:t> imagination”</a:t>
            </a:r>
            <a:r>
              <a:rPr lang="en-US" dirty="0" smtClean="0">
                <a:latin typeface="Albertus (W1)" pitchFamily="34" charset="0"/>
              </a:rPr>
              <a:t> – Freedictionary.com</a:t>
            </a:r>
            <a:endParaRPr lang="en-US" dirty="0">
              <a:latin typeface="Albertus (W1)" pitchFamily="34" charset="0"/>
            </a:endParaRPr>
          </a:p>
        </p:txBody>
      </p:sp>
      <p:pic>
        <p:nvPicPr>
          <p:cNvPr id="7" name="Picture 6" descr="BigBang_Persona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962400"/>
            <a:ext cx="2209800" cy="2736488"/>
          </a:xfrm>
          <a:prstGeom prst="rect">
            <a:avLst/>
          </a:prstGeom>
        </p:spPr>
      </p:pic>
      <p:pic>
        <p:nvPicPr>
          <p:cNvPr id="8" name="Picture 7" descr="Creationalism_persona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99" y="3962400"/>
            <a:ext cx="2265639" cy="2743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5029200"/>
            <a:ext cx="1828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‘Big Bang’ ingenuity model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10400" y="5029200"/>
            <a:ext cx="1828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‘Creationist’ ingenuity model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244334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lbertus (W1)" pitchFamily="34" charset="0"/>
              </a:rPr>
              <a:t>Big Bang Creationism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bertus (W1)" pitchFamily="34" charset="0"/>
              </a:rPr>
              <a:t>So where does ingenuity come from ?</a:t>
            </a:r>
            <a:br>
              <a:rPr lang="en-US" sz="3200" dirty="0" smtClean="0">
                <a:latin typeface="Albertus (W1)" pitchFamily="34" charset="0"/>
              </a:rPr>
            </a:br>
            <a:r>
              <a:rPr lang="en-US" sz="3200" u="sng" dirty="0" smtClean="0">
                <a:latin typeface="Albertus (W1)" pitchFamily="34" charset="0"/>
              </a:rPr>
              <a:t>Communication</a:t>
            </a:r>
            <a:endParaRPr lang="en-US" sz="3200" u="sng" dirty="0">
              <a:latin typeface="Albertus (W1)" pitchFamily="34" charset="0"/>
            </a:endParaRPr>
          </a:p>
        </p:txBody>
      </p:sp>
      <p:pic>
        <p:nvPicPr>
          <p:cNvPr id="9" name="Picture 8" descr="Digital-Communi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2209800" cy="2209800"/>
          </a:xfrm>
          <a:prstGeom prst="rect">
            <a:avLst/>
          </a:prstGeom>
        </p:spPr>
      </p:pic>
      <p:pic>
        <p:nvPicPr>
          <p:cNvPr id="10" name="Picture 9" descr="Tao_of_Communic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5511800" cy="3031490"/>
          </a:xfrm>
          <a:prstGeom prst="rect">
            <a:avLst/>
          </a:prstGeom>
        </p:spPr>
      </p:pic>
      <p:pic>
        <p:nvPicPr>
          <p:cNvPr id="8" name="Picture 7" descr="communication-technology-cell-phone-parenting-demotivational-poster-1268237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505200"/>
            <a:ext cx="2833936" cy="3175000"/>
          </a:xfrm>
          <a:prstGeom prst="rect">
            <a:avLst/>
          </a:prstGeom>
        </p:spPr>
      </p:pic>
      <p:pic>
        <p:nvPicPr>
          <p:cNvPr id="11" name="Picture 10" descr="People_meet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1524000"/>
            <a:ext cx="3657600" cy="1880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bertus (W1)" pitchFamily="34" charset="0"/>
              </a:rPr>
              <a:t>So where does ingenuity come from ?</a:t>
            </a:r>
            <a:br>
              <a:rPr lang="en-US" sz="3200" dirty="0" smtClean="0">
                <a:latin typeface="Albertus (W1)" pitchFamily="34" charset="0"/>
              </a:rPr>
            </a:br>
            <a:r>
              <a:rPr lang="en-US" sz="3200" u="sng" dirty="0" smtClean="0">
                <a:latin typeface="Albertus (W1)" pitchFamily="34" charset="0"/>
              </a:rPr>
              <a:t>Collaboration</a:t>
            </a:r>
            <a:endParaRPr lang="en-US" sz="3200" u="sng" dirty="0">
              <a:latin typeface="Albertus (W1)" pitchFamily="34" charset="0"/>
            </a:endParaRPr>
          </a:p>
        </p:txBody>
      </p:sp>
      <p:pic>
        <p:nvPicPr>
          <p:cNvPr id="5" name="Picture 4" descr="Collaboration 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172662" cy="2438400"/>
          </a:xfrm>
          <a:prstGeom prst="rect">
            <a:avLst/>
          </a:prstGeom>
        </p:spPr>
      </p:pic>
      <p:pic>
        <p:nvPicPr>
          <p:cNvPr id="6" name="Picture 5" descr="de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2089582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3124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bertus (W1)" pitchFamily="34" charset="0"/>
              </a:rPr>
              <a:t>Time for </a:t>
            </a:r>
            <a:r>
              <a:rPr lang="en-US" sz="2800" dirty="0" err="1" smtClean="0">
                <a:latin typeface="Albertus (W1)" pitchFamily="34" charset="0"/>
              </a:rPr>
              <a:t>Ponderance</a:t>
            </a:r>
            <a:endParaRPr lang="en-US" sz="2800" dirty="0">
              <a:latin typeface="Albertus (W1)" pitchFamily="34" charset="0"/>
            </a:endParaRPr>
          </a:p>
        </p:txBody>
      </p:sp>
      <p:pic>
        <p:nvPicPr>
          <p:cNvPr id="11" name="Picture 10" descr="environ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191000"/>
            <a:ext cx="3219450" cy="2476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0" y="4267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bertus (W1)" pitchFamily="34" charset="0"/>
              </a:rPr>
              <a:t>Supportive Environment</a:t>
            </a:r>
            <a:endParaRPr lang="en-US" sz="2800" dirty="0">
              <a:latin typeface="Albertus (W1)" pitchFamily="34" charset="0"/>
            </a:endParaRPr>
          </a:p>
        </p:txBody>
      </p:sp>
      <p:pic>
        <p:nvPicPr>
          <p:cNvPr id="14" name="Picture 13" descr="m3_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1524000"/>
            <a:ext cx="1905000" cy="2143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6600" y="2209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lbertus (W1)" pitchFamily="34" charset="0"/>
              </a:rPr>
              <a:t>Clear Focus</a:t>
            </a:r>
            <a:endParaRPr lang="en-US" sz="2800" dirty="0">
              <a:solidFill>
                <a:schemeClr val="bg1"/>
              </a:solidFill>
              <a:latin typeface="Albertus (W1)" pitchFamily="34" charset="0"/>
            </a:endParaRPr>
          </a:p>
        </p:txBody>
      </p:sp>
      <p:pic>
        <p:nvPicPr>
          <p:cNvPr id="17" name="Picture 16" descr="pizz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9" y="4495800"/>
            <a:ext cx="3989231" cy="16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6096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bertus (W1)" pitchFamily="34" charset="0"/>
              </a:rPr>
              <a:t>and Pizza !</a:t>
            </a:r>
            <a:endParaRPr lang="en-US" sz="2800" dirty="0">
              <a:latin typeface="Albertus (W1)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74638"/>
            <a:ext cx="83058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Big Bang Creationism</a:t>
            </a: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1676400" cy="9541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Scientific Discovery</a:t>
            </a:r>
            <a:endParaRPr lang="en-US" dirty="0" smtClean="0">
              <a:latin typeface="Albertus (W1)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743200"/>
            <a:ext cx="2133600" cy="9541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Something Useful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181600" y="12954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219200"/>
            <a:ext cx="152400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Engineer</a:t>
            </a:r>
            <a:endParaRPr lang="en-US" dirty="0" smtClean="0">
              <a:latin typeface="Albertus (W1)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0" y="12954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438900" y="20193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876800" y="3048000"/>
            <a:ext cx="609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2971800"/>
            <a:ext cx="152400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bertus (W1)" pitchFamily="34" charset="0"/>
              </a:rPr>
              <a:t>Scientist</a:t>
            </a:r>
            <a:endParaRPr lang="en-US" dirty="0" smtClean="0">
              <a:latin typeface="Albertus (W1)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2918609">
            <a:off x="1501213" y="2592303"/>
            <a:ext cx="1444799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1143000"/>
            <a:ext cx="1905000" cy="13849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bertus (W1)" pitchFamily="34" charset="0"/>
              </a:rPr>
              <a:t>Knowledge </a:t>
            </a:r>
            <a:r>
              <a:rPr lang="en-US" sz="2800" dirty="0" smtClean="0">
                <a:solidFill>
                  <a:schemeClr val="tx1"/>
                </a:solidFill>
                <a:latin typeface="Albertus (W1)" pitchFamily="34" charset="0"/>
              </a:rPr>
              <a:t>and Ingenuity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3703638"/>
            <a:ext cx="7467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Ingenuity cannot be taught – It ‘happens’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4313238"/>
            <a:ext cx="7467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How it happens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is irrelevant but: </a:t>
            </a:r>
            <a:endParaRPr kumimoji="0" lang="en-US" sz="32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4953000"/>
            <a:ext cx="7467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It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will not ‘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happen’ unless it is </a:t>
            </a:r>
            <a:r>
              <a:rPr kumimoji="0" lang="en-US" sz="3200" i="1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fostered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57150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When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it does 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‘happen’ the result is </a:t>
            </a:r>
            <a:r>
              <a:rPr kumimoji="0" lang="en-US" sz="3200" i="1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innovation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i.e. </a:t>
            </a:r>
            <a:r>
              <a:rPr kumimoji="0" lang="en-US" sz="3200" i="1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new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</a:t>
            </a:r>
            <a:r>
              <a:rPr kumimoji="0" lang="en-US" sz="3200" i="1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technology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lbertus (W1)" pitchFamily="34" charset="0"/>
              </a:rPr>
              <a:t>Factors affecting Ingenuity:</a:t>
            </a:r>
            <a:endParaRPr lang="en-US" sz="3200" u="sng" dirty="0">
              <a:latin typeface="Albertus (W1)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9144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Motivate</a:t>
            </a:r>
            <a:r>
              <a:rPr kumimoji="0" lang="en-US" sz="3200" i="0" u="sng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Ingenuity</a:t>
            </a:r>
            <a:endParaRPr kumimoji="0" lang="en-US" sz="3200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6800" y="914400"/>
            <a:ext cx="4038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Demotivate</a:t>
            </a:r>
            <a:r>
              <a:rPr kumimoji="0" lang="en-US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 Ingenuity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15240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Interest in problem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21336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Knowledge questing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2743200"/>
            <a:ext cx="4038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Interaction with others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76800" y="15240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Multi-tasking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76800" y="21336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Tight deadlines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6800" y="27432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lbertus (W1)" pitchFamily="34" charset="0"/>
                <a:ea typeface="+mj-ea"/>
                <a:cs typeface="+mj-cs"/>
              </a:rPr>
              <a:t>Vertical hierarchies</a:t>
            </a:r>
            <a:endParaRPr kumimoji="0" lang="en-US" sz="32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33528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Time to ponder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39624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Variety in skill set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76800" y="33528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Stagnation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76800" y="39624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Insufficient pizza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1000" y="45720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lbertus (W1)" pitchFamily="34" charset="0"/>
                <a:ea typeface="+mj-ea"/>
                <a:cs typeface="+mj-cs"/>
              </a:rPr>
              <a:t>Trust</a:t>
            </a:r>
            <a:endParaRPr kumimoji="0" lang="en-US" sz="32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lbertus (W1)" pitchFamily="34" charset="0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876800" y="45720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Fear of failure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76800" y="51816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etc.</a:t>
            </a:r>
          </a:p>
        </p:txBody>
      </p:sp>
      <p:pic>
        <p:nvPicPr>
          <p:cNvPr id="26" name="Picture 25" descr="Tata-Nano-On-Fire-500x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114925"/>
            <a:ext cx="2614706" cy="1666875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81000" y="51816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lbertus (W1)" pitchFamily="34" charset="0"/>
                <a:ea typeface="+mj-ea"/>
                <a:cs typeface="+mj-cs"/>
              </a:rPr>
              <a:t>e</a:t>
            </a:r>
            <a:r>
              <a:rPr kumimoji="0" lang="en-US" sz="32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tc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bertus (W1)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28" name="Picture 27" descr="tr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868740"/>
            <a:ext cx="2667000" cy="19130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10243</TotalTime>
  <Words>579</Words>
  <Application>Microsoft Office PowerPoint</Application>
  <PresentationFormat>Presentazione su schermo (4:3)</PresentationFormat>
  <Paragraphs>97</Paragraphs>
  <Slides>14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I’m Fearful !</vt:lpstr>
      <vt:lpstr>The engineering role</vt:lpstr>
      <vt:lpstr>The engineers game plan</vt:lpstr>
      <vt:lpstr>Presentazione standard di PowerPoint</vt:lpstr>
      <vt:lpstr>What is Ingenuity ?</vt:lpstr>
      <vt:lpstr>So where does ingenuity come from ? Communication</vt:lpstr>
      <vt:lpstr>So where does ingenuity come from ? Collaboration</vt:lpstr>
      <vt:lpstr>Presentazione standard di PowerPoint</vt:lpstr>
      <vt:lpstr>Factors affecting Ingenuity: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Moore</dc:creator>
  <cp:lastModifiedBy>tecno</cp:lastModifiedBy>
  <cp:revision>144</cp:revision>
  <dcterms:created xsi:type="dcterms:W3CDTF">2013-09-26T13:40:47Z</dcterms:created>
  <dcterms:modified xsi:type="dcterms:W3CDTF">2013-10-07T06:30:57Z</dcterms:modified>
</cp:coreProperties>
</file>