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60" r:id="rId2"/>
    <p:sldId id="298" r:id="rId3"/>
    <p:sldId id="314" r:id="rId4"/>
    <p:sldId id="271" r:id="rId5"/>
    <p:sldId id="287" r:id="rId6"/>
    <p:sldId id="334" r:id="rId7"/>
    <p:sldId id="304" r:id="rId8"/>
    <p:sldId id="322" r:id="rId9"/>
    <p:sldId id="332" r:id="rId10"/>
    <p:sldId id="333" r:id="rId11"/>
    <p:sldId id="324" r:id="rId12"/>
    <p:sldId id="326" r:id="rId13"/>
    <p:sldId id="329" r:id="rId14"/>
    <p:sldId id="330" r:id="rId15"/>
    <p:sldId id="295" r:id="rId16"/>
    <p:sldId id="305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8000FF"/>
    <a:srgbClr val="FFCC66"/>
    <a:srgbClr val="FF0000"/>
    <a:srgbClr val="00408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preferSingleView="1">
    <p:restoredLeft sz="14173" autoAdjust="0"/>
    <p:restoredTop sz="90273" autoAdjust="0"/>
  </p:normalViewPr>
  <p:slideViewPr>
    <p:cSldViewPr snapToGrid="0" snapToObjects="1">
      <p:cViewPr varScale="1">
        <p:scale>
          <a:sx n="89" d="100"/>
          <a:sy n="89" d="100"/>
        </p:scale>
        <p:origin x="-163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2" d="100"/>
        <a:sy n="72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91BAB0-1C7D-7946-A992-5947DE9DB0AA}" type="datetimeFigureOut">
              <a:rPr lang="en-US" smtClean="0"/>
              <a:pPr/>
              <a:t>10/11/2013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8A08E6-441B-9E48-856B-F447E66A780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07458137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6A9FAE-C17E-5D43-A798-15DB5B9688CB}" type="datetimeFigureOut">
              <a:rPr lang="en-US" smtClean="0"/>
              <a:pPr/>
              <a:t>10/11/2013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6E0D34-AA3D-CD44-A222-F2D1024F472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14570519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b="0" dirty="0" smtClean="0">
                <a:latin typeface="Calibri" charset="0"/>
              </a:rPr>
              <a:t>Simulation</a:t>
            </a:r>
            <a:r>
              <a:rPr lang="en-GB" b="0" baseline="0" dirty="0" smtClean="0">
                <a:latin typeface="Calibri" charset="0"/>
              </a:rPr>
              <a:t> of</a:t>
            </a:r>
            <a:r>
              <a:rPr lang="en-GB" b="0" dirty="0" smtClean="0">
                <a:latin typeface="Calibri" charset="0"/>
              </a:rPr>
              <a:t> Mode 42 of MMF propagating from a MMF region to 85 SM core array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81BDC7-7E1B-7441-B320-87B356E55FCE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789946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Commissioned in 2011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E0D34-AA3D-CD44-A222-F2D1024F4728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835288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5AD2BE42-D6DA-A44D-99FC-26043342C299}" type="slidenum">
              <a:rPr lang="en-US"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rPr>
              <a:pPr eaLnBrk="1" hangingPunct="1"/>
              <a:t>6</a:t>
            </a:fld>
            <a:endParaRPr lang="en-US" sz="1200">
              <a:solidFill>
                <a:srgbClr val="000000"/>
              </a:solidFill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AU" b="1" dirty="0" smtClean="0">
                <a:latin typeface="Arial" charset="0"/>
              </a:rPr>
              <a:t>Top</a:t>
            </a:r>
            <a:r>
              <a:rPr lang="en-AU" b="1" dirty="0">
                <a:latin typeface="Arial" charset="0"/>
              </a:rPr>
              <a:t>: </a:t>
            </a:r>
            <a:r>
              <a:rPr lang="en-AU" b="0" dirty="0" smtClean="0">
                <a:latin typeface="Arial" charset="0"/>
              </a:rPr>
              <a:t>Unsuppressed,</a:t>
            </a:r>
            <a:r>
              <a:rPr lang="en-AU" b="1" baseline="0" dirty="0" smtClean="0">
                <a:latin typeface="Arial" charset="0"/>
              </a:rPr>
              <a:t> </a:t>
            </a:r>
            <a:r>
              <a:rPr lang="en-AU" b="1" dirty="0" smtClean="0">
                <a:latin typeface="Arial" charset="0"/>
              </a:rPr>
              <a:t>Bottom</a:t>
            </a:r>
            <a:r>
              <a:rPr lang="en-AU" b="1" dirty="0">
                <a:latin typeface="Arial" charset="0"/>
              </a:rPr>
              <a:t>: </a:t>
            </a:r>
            <a:r>
              <a:rPr lang="en-AU" b="0" dirty="0">
                <a:latin typeface="Arial" charset="0"/>
              </a:rPr>
              <a:t>Suppressed</a:t>
            </a:r>
          </a:p>
          <a:p>
            <a:r>
              <a:rPr lang="en-AU" b="1" dirty="0">
                <a:latin typeface="Arial" charset="0"/>
              </a:rPr>
              <a:t>Red:</a:t>
            </a:r>
            <a:r>
              <a:rPr lang="en-AU" b="0" dirty="0">
                <a:latin typeface="Arial" charset="0"/>
              </a:rPr>
              <a:t> </a:t>
            </a:r>
            <a:r>
              <a:rPr lang="en-AU" b="0" dirty="0" smtClean="0">
                <a:latin typeface="Arial" charset="0"/>
              </a:rPr>
              <a:t>Thermal,</a:t>
            </a:r>
            <a:r>
              <a:rPr lang="en-AU" b="0" baseline="0" dirty="0" smtClean="0">
                <a:latin typeface="Arial" charset="0"/>
              </a:rPr>
              <a:t> </a:t>
            </a:r>
            <a:r>
              <a:rPr lang="en-AU" b="1" dirty="0" smtClean="0">
                <a:latin typeface="Arial" charset="0"/>
              </a:rPr>
              <a:t>Blue</a:t>
            </a:r>
            <a:r>
              <a:rPr lang="en-AU" b="1" dirty="0">
                <a:latin typeface="Arial" charset="0"/>
              </a:rPr>
              <a:t>:</a:t>
            </a:r>
            <a:r>
              <a:rPr lang="en-AU" b="0" dirty="0">
                <a:latin typeface="Arial" charset="0"/>
              </a:rPr>
              <a:t> Detector </a:t>
            </a:r>
            <a:r>
              <a:rPr lang="en-AU" b="0" dirty="0" smtClean="0">
                <a:latin typeface="Arial" charset="0"/>
              </a:rPr>
              <a:t>Noise,</a:t>
            </a:r>
            <a:r>
              <a:rPr lang="en-AU" b="0" baseline="0" dirty="0" smtClean="0">
                <a:latin typeface="Arial" charset="0"/>
              </a:rPr>
              <a:t> </a:t>
            </a:r>
            <a:r>
              <a:rPr lang="en-AU" b="1" dirty="0" smtClean="0">
                <a:latin typeface="Arial" charset="0"/>
              </a:rPr>
              <a:t>Black</a:t>
            </a:r>
            <a:r>
              <a:rPr lang="en-AU" b="1" dirty="0">
                <a:latin typeface="Arial" charset="0"/>
              </a:rPr>
              <a:t>:</a:t>
            </a:r>
            <a:r>
              <a:rPr lang="en-AU" b="0" dirty="0">
                <a:latin typeface="Arial" charset="0"/>
              </a:rPr>
              <a:t> Raw </a:t>
            </a:r>
            <a:r>
              <a:rPr lang="en-AU" b="0" dirty="0" smtClean="0">
                <a:latin typeface="Arial" charset="0"/>
              </a:rPr>
              <a:t>Data,</a:t>
            </a:r>
            <a:r>
              <a:rPr lang="en-AU" b="0" baseline="0" dirty="0" smtClean="0">
                <a:latin typeface="Arial" charset="0"/>
              </a:rPr>
              <a:t> </a:t>
            </a:r>
            <a:r>
              <a:rPr lang="en-AU" b="1" dirty="0" smtClean="0">
                <a:latin typeface="Arial" charset="0"/>
              </a:rPr>
              <a:t>Grey</a:t>
            </a:r>
            <a:r>
              <a:rPr lang="en-AU" b="1" dirty="0">
                <a:latin typeface="Arial" charset="0"/>
              </a:rPr>
              <a:t>: </a:t>
            </a:r>
            <a:r>
              <a:rPr lang="en-AU" dirty="0">
                <a:latin typeface="Arial" charset="0"/>
              </a:rPr>
              <a:t>Reduced </a:t>
            </a:r>
            <a:r>
              <a:rPr lang="en-AU" dirty="0" smtClean="0">
                <a:latin typeface="Arial" charset="0"/>
              </a:rPr>
              <a:t>data</a:t>
            </a:r>
            <a:endParaRPr lang="en-AU" dirty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x-none" smtClean="0"/>
              <a:t>07/10/2013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98798" y="6356350"/>
            <a:ext cx="3115733" cy="365125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Science Detector Workshop 2013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87BB6B8-A634-A248-B176-8C12A74FEBF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838992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/>
    </mc:Choice>
    <mc:Fallback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5602" y="6316"/>
            <a:ext cx="7327130" cy="1470025"/>
          </a:xfrm>
        </p:spPr>
        <p:txBody>
          <a:bodyPr/>
          <a:lstStyle>
            <a:lvl1pPr>
              <a:defRPr>
                <a:solidFill>
                  <a:srgbClr val="0000FF"/>
                </a:solidFill>
              </a:defRPr>
            </a:lvl1pPr>
          </a:lstStyle>
          <a:p>
            <a:r>
              <a:rPr lang="x-none" dirty="0" smtClean="0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x-none" smtClean="0"/>
              <a:t>07/10/2013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Science Detector Workshop 2013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162FD-BB46-364A-89C2-8844C39ECD3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583340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/>
    </mc:Choice>
    <mc:Fallback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x-none" smtClean="0"/>
              <a:t>07/10/2013</a:t>
            </a:r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 smtClean="0"/>
              <a:t>Science </a:t>
            </a:r>
            <a:r>
              <a:rPr lang="en-GB" noProof="0" dirty="0" smtClean="0"/>
              <a:t>Detector</a:t>
            </a:r>
            <a:r>
              <a:rPr lang="de-DE" dirty="0" smtClean="0"/>
              <a:t> Workshop 2013</a:t>
            </a:r>
            <a:endParaRPr lang="de-DE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84AEFA-E10A-3446-BCDB-532E8E90F2F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528167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/>
    </mc:Choice>
    <mc:Fallback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pic>
        <p:nvPicPr>
          <p:cNvPr id="7" name="Picture 1"/>
          <p:cNvPicPr>
            <a:picLocks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61163" y="101600"/>
            <a:ext cx="20574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x-none" smtClean="0"/>
              <a:t>07/10/2013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 smtClean="0"/>
              <a:t>Science Detector Workshop 2013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D83D5-FCCF-EA45-9E07-51E5AFE91D4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849128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</p:sldLayoutIdLst>
  <mc:AlternateContent xmlns:mc="http://schemas.openxmlformats.org/markup-compatibility/2006">
    <mc:Choice xmlns:p14="http://schemas.microsoft.com/office/powerpoint/2010/main" xmlns="" Requires="p14">
      <p:transition p14:dur="0" advClick="0"/>
    </mc:Choice>
    <mc:Fallback>
      <p:transition advClick="0"/>
    </mc:Fallback>
  </mc:AlternateConten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emf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jpe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emf"/><Relationship Id="rId5" Type="http://schemas.openxmlformats.org/officeDocument/2006/relationships/image" Target="../media/image23.png"/><Relationship Id="rId10" Type="http://schemas.openxmlformats.org/officeDocument/2006/relationships/image" Target="../media/image28.emf"/><Relationship Id="rId4" Type="http://schemas.openxmlformats.org/officeDocument/2006/relationships/image" Target="../media/image22.jpeg"/><Relationship Id="rId9" Type="http://schemas.openxmlformats.org/officeDocument/2006/relationships/image" Target="../media/image27.png"/><Relationship Id="rId14" Type="http://schemas.openxmlformats.org/officeDocument/2006/relationships/image" Target="../media/image3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ot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59291" y="4539214"/>
            <a:ext cx="2671609" cy="576446"/>
          </a:xfrm>
          <a:prstGeom prst="rect">
            <a:avLst/>
          </a:prstGeom>
        </p:spPr>
      </p:pic>
      <p:pic>
        <p:nvPicPr>
          <p:cNvPr id="12" name="Picture 11" descr="AA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7456" y="4308308"/>
            <a:ext cx="2300027" cy="1196438"/>
          </a:xfrm>
          <a:prstGeom prst="rect">
            <a:avLst/>
          </a:prstGeom>
        </p:spPr>
      </p:pic>
      <p:pic>
        <p:nvPicPr>
          <p:cNvPr id="13" name="Picture 12" descr="MQ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01304" y="5519063"/>
            <a:ext cx="2529596" cy="835587"/>
          </a:xfrm>
          <a:prstGeom prst="rect">
            <a:avLst/>
          </a:prstGeom>
        </p:spPr>
      </p:pic>
      <p:pic>
        <p:nvPicPr>
          <p:cNvPr id="14" name="Picture 13" descr="IHP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46160" y="1568892"/>
            <a:ext cx="1078349" cy="2092800"/>
          </a:xfrm>
          <a:prstGeom prst="rect">
            <a:avLst/>
          </a:prstGeom>
        </p:spPr>
      </p:pic>
      <p:pic>
        <p:nvPicPr>
          <p:cNvPr id="15" name="Picture 14" descr="AIP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4387" y="1651966"/>
            <a:ext cx="1625079" cy="1805473"/>
          </a:xfrm>
          <a:prstGeom prst="rect">
            <a:avLst/>
          </a:prstGeom>
        </p:spPr>
      </p:pic>
      <p:pic>
        <p:nvPicPr>
          <p:cNvPr id="16" name="Picture 15" descr="Aston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89047" y="5421372"/>
            <a:ext cx="2714225" cy="1107986"/>
          </a:xfrm>
          <a:prstGeom prst="rect">
            <a:avLst/>
          </a:prstGeom>
        </p:spPr>
      </p:pic>
      <p:pic>
        <p:nvPicPr>
          <p:cNvPr id="17" name="Picture 16" descr="UBATH.tif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63374" y="4405999"/>
            <a:ext cx="2161135" cy="886186"/>
          </a:xfrm>
          <a:prstGeom prst="rect">
            <a:avLst/>
          </a:prstGeom>
        </p:spPr>
      </p:pic>
      <p:pic>
        <p:nvPicPr>
          <p:cNvPr id="18" name="Picture 17" descr="USYD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7456" y="5519063"/>
            <a:ext cx="2421545" cy="8355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58059" y="879174"/>
            <a:ext cx="49474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dirty="0" smtClean="0">
                <a:solidFill>
                  <a:srgbClr val="3366FF"/>
                </a:solidFill>
              </a:rPr>
              <a:t>Astrophotonics</a:t>
            </a:r>
            <a:endParaRPr lang="en-GB" sz="6000" dirty="0">
              <a:solidFill>
                <a:srgbClr val="3366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72486" y="3159151"/>
            <a:ext cx="4985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Science Detector Workshop – Monday 7</a:t>
            </a:r>
            <a:r>
              <a:rPr lang="en-GB" baseline="30000" dirty="0" smtClean="0"/>
              <a:t>th</a:t>
            </a:r>
            <a:r>
              <a:rPr lang="en-GB" dirty="0" smtClean="0"/>
              <a:t> Oct 2013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3481314" y="2158159"/>
            <a:ext cx="2189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chemeClr val="accent2"/>
                </a:solidFill>
              </a:rPr>
              <a:t>Roger Haynes</a:t>
            </a:r>
            <a:endParaRPr lang="en-GB" sz="2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4208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90" y="748599"/>
            <a:ext cx="9069610" cy="3527070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-56442" y="119927"/>
            <a:ext cx="690033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600" dirty="0" smtClean="0">
                <a:solidFill>
                  <a:srgbClr val="004080"/>
                </a:solidFill>
                <a:latin typeface="Arial Rounded MT Bold" charset="0"/>
                <a:cs typeface="Arial Rounded MT Bold" charset="0"/>
              </a:rPr>
              <a:t>Photonic Lantern Coupled Spectrograph</a:t>
            </a:r>
            <a:endParaRPr lang="en-GB" sz="2600" dirty="0">
              <a:solidFill>
                <a:srgbClr val="004178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3776" y="4210672"/>
            <a:ext cx="814223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b="1" dirty="0" smtClean="0"/>
              <a:t>Reformatting slit </a:t>
            </a:r>
            <a:r>
              <a:rPr lang="en-GB" dirty="0" smtClean="0"/>
              <a:t>of spectrograph into single mode via photonic lantern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/>
              <a:t>Spectrograph can use </a:t>
            </a:r>
            <a:r>
              <a:rPr lang="en-GB" b="1" dirty="0" smtClean="0"/>
              <a:t>conventional optics or photonics</a:t>
            </a:r>
          </a:p>
          <a:p>
            <a:pPr marL="285750" indent="-285750">
              <a:buFont typeface="Arial"/>
              <a:buChar char="•"/>
            </a:pPr>
            <a:r>
              <a:rPr lang="en-GB" b="1" dirty="0" smtClean="0"/>
              <a:t>Trade slit length for slit width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/>
              <a:t>Narrow slit allow </a:t>
            </a:r>
            <a:r>
              <a:rPr lang="en-GB" b="1" dirty="0" smtClean="0"/>
              <a:t>diffraction limited performance </a:t>
            </a:r>
          </a:p>
          <a:p>
            <a:pPr marL="742950" lvl="1" indent="-285750">
              <a:buFont typeface="Arial"/>
              <a:buChar char="•"/>
            </a:pPr>
            <a:r>
              <a:rPr lang="en-GB" dirty="0" smtClean="0"/>
              <a:t>Conventional Spectrograph: Small diameter and relative cheap optics</a:t>
            </a:r>
          </a:p>
          <a:p>
            <a:pPr marL="742950" lvl="1" indent="-285750">
              <a:buFont typeface="Arial"/>
              <a:buChar char="•"/>
            </a:pPr>
            <a:r>
              <a:rPr lang="en-GB" dirty="0" smtClean="0"/>
              <a:t>Integrated Photonic Dispersion: Arrayed Waveguide Gratings</a:t>
            </a:r>
          </a:p>
          <a:p>
            <a:pPr marL="285750" indent="-285750">
              <a:buFont typeface="Arial"/>
              <a:buChar char="•"/>
            </a:pPr>
            <a:r>
              <a:rPr lang="en-GB" b="1" dirty="0" smtClean="0"/>
              <a:t>Developments</a:t>
            </a:r>
          </a:p>
          <a:p>
            <a:pPr marL="742950" lvl="1" indent="-285750">
              <a:buFont typeface="Arial"/>
              <a:buChar char="•"/>
            </a:pPr>
            <a:r>
              <a:rPr lang="en-GB" dirty="0" smtClean="0"/>
              <a:t>TIGER: Conventional Optics (</a:t>
            </a:r>
            <a:r>
              <a:rPr lang="en-GB" dirty="0" err="1" smtClean="0"/>
              <a:t>USyd</a:t>
            </a:r>
            <a:r>
              <a:rPr lang="en-GB" dirty="0" smtClean="0"/>
              <a:t> and MQ)</a:t>
            </a:r>
          </a:p>
          <a:p>
            <a:pPr marL="742950" lvl="1" indent="-285750">
              <a:buFont typeface="Arial"/>
              <a:buChar char="•"/>
            </a:pPr>
            <a:r>
              <a:rPr lang="en-GB" dirty="0" smtClean="0"/>
              <a:t>IPS &amp; PIMMS: AWG </a:t>
            </a:r>
            <a:r>
              <a:rPr lang="en-GB" dirty="0"/>
              <a:t>P</a:t>
            </a:r>
            <a:r>
              <a:rPr lang="en-GB" dirty="0" smtClean="0"/>
              <a:t>hotonic </a:t>
            </a:r>
            <a:r>
              <a:rPr lang="en-GB" dirty="0"/>
              <a:t>S</a:t>
            </a:r>
            <a:r>
              <a:rPr lang="en-GB" dirty="0" smtClean="0"/>
              <a:t>pectrograph System (AIP, IHP, ORC, </a:t>
            </a:r>
            <a:r>
              <a:rPr lang="en-GB" dirty="0" err="1" smtClean="0"/>
              <a:t>USyd</a:t>
            </a:r>
            <a:r>
              <a:rPr lang="en-GB" dirty="0" smtClean="0"/>
              <a:t>, MQ)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796455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743" y="4104924"/>
            <a:ext cx="8744265" cy="2216856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" y="119927"/>
            <a:ext cx="67945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600" dirty="0" smtClean="0">
                <a:solidFill>
                  <a:srgbClr val="004080"/>
                </a:solidFill>
                <a:latin typeface="Arial Rounded MT Bold" charset="0"/>
                <a:cs typeface="Arial Rounded MT Bold" charset="0"/>
              </a:rPr>
              <a:t>Integrated Photonic Spectrograph (IPS)</a:t>
            </a:r>
            <a:endParaRPr lang="en-GB" sz="2600" dirty="0">
              <a:solidFill>
                <a:srgbClr val="004178"/>
              </a:solidFill>
            </a:endParaRPr>
          </a:p>
        </p:txBody>
      </p:sp>
      <p:pic>
        <p:nvPicPr>
          <p:cNvPr id="5" name="Picture 3" descr="AWG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6224" y="1024467"/>
            <a:ext cx="5637213" cy="298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1" descr="SiNx_WG_Disp_Eng_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9412" y="889000"/>
            <a:ext cx="2442950" cy="3118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743" y="4028724"/>
            <a:ext cx="5247923" cy="180440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960527" y="4338832"/>
            <a:ext cx="26894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2000" dirty="0" smtClean="0"/>
              <a:t>Single order device</a:t>
            </a:r>
          </a:p>
          <a:p>
            <a:pPr marL="285750" indent="-285750">
              <a:buFont typeface="Arial"/>
              <a:buChar char="•"/>
            </a:pPr>
            <a:r>
              <a:rPr lang="en-GB" sz="2000" dirty="0" smtClean="0"/>
              <a:t>Single fibre</a:t>
            </a:r>
            <a:r>
              <a:rPr lang="en-GB" sz="2000" dirty="0"/>
              <a:t> </a:t>
            </a:r>
            <a:r>
              <a:rPr lang="en-GB" sz="2000" dirty="0" smtClean="0"/>
              <a:t>per chip</a:t>
            </a:r>
          </a:p>
          <a:p>
            <a:pPr marL="285750" indent="-285750">
              <a:buFont typeface="Arial"/>
              <a:buChar char="•"/>
            </a:pPr>
            <a:r>
              <a:rPr lang="en-GB" sz="2000" dirty="0" smtClean="0"/>
              <a:t>Linear detector</a:t>
            </a:r>
          </a:p>
          <a:p>
            <a:pPr marL="285750" indent="-285750">
              <a:buFont typeface="Arial"/>
              <a:buChar char="•"/>
            </a:pPr>
            <a:r>
              <a:rPr lang="en-GB" sz="2000" dirty="0" smtClean="0"/>
              <a:t>Stacking gap issues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60527" y="5852478"/>
            <a:ext cx="26894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000" dirty="0" smtClean="0"/>
              <a:t>Stack IPS devices</a:t>
            </a:r>
          </a:p>
          <a:p>
            <a:pPr marL="342900" indent="-342900">
              <a:buFont typeface="Arial"/>
              <a:buChar char="•"/>
            </a:pPr>
            <a:r>
              <a:rPr lang="en-GB" sz="2000" dirty="0" smtClean="0"/>
              <a:t>Anamorphic optics</a:t>
            </a:r>
          </a:p>
          <a:p>
            <a:pPr marL="342900" indent="-342900">
              <a:buFont typeface="Arial"/>
              <a:buChar char="•"/>
            </a:pPr>
            <a:r>
              <a:rPr lang="en-GB" sz="2000" dirty="0" smtClean="0"/>
              <a:t>2D detector array</a:t>
            </a:r>
          </a:p>
          <a:p>
            <a:endParaRPr lang="en-GB" dirty="0" smtClean="0"/>
          </a:p>
          <a:p>
            <a:r>
              <a:rPr lang="en-GB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038068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1" y="119927"/>
            <a:ext cx="67945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 smtClean="0">
                <a:solidFill>
                  <a:srgbClr val="004080"/>
                </a:solidFill>
                <a:latin typeface="Arial Rounded MT Bold" charset="0"/>
                <a:cs typeface="Arial Rounded MT Bold" charset="0"/>
              </a:rPr>
              <a:t>Optimised IPS</a:t>
            </a:r>
            <a:endParaRPr lang="en-GB" sz="2800" dirty="0">
              <a:solidFill>
                <a:srgbClr val="004178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23" y="1030110"/>
            <a:ext cx="8927869" cy="26387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5447" y="3668888"/>
            <a:ext cx="4514145" cy="31494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723" y="4179257"/>
            <a:ext cx="44935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dirty="0" smtClean="0"/>
              <a:t>Multiple off-axis inputs, spectra fill output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/>
              <a:t>Each channel corresponds to PL SM output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/>
              <a:t>Depends on off-axis performance 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91723" y="5470295"/>
            <a:ext cx="44137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dirty="0" smtClean="0"/>
              <a:t>Inputs correspond to PL SM outputs</a:t>
            </a:r>
          </a:p>
          <a:p>
            <a:pPr marL="285750" indent="-285750">
              <a:buFont typeface="Arial"/>
              <a:buChar char="•"/>
            </a:pPr>
            <a:r>
              <a:rPr lang="en-GB" b="1" dirty="0" smtClean="0"/>
              <a:t>Multi-channel, Multi-stack IPS array</a:t>
            </a:r>
          </a:p>
          <a:p>
            <a:pPr marL="285750" indent="-285750">
              <a:buFont typeface="Arial"/>
              <a:buChar char="•"/>
            </a:pPr>
            <a:r>
              <a:rPr lang="en-GB" b="1" dirty="0" smtClean="0">
                <a:solidFill>
                  <a:srgbClr val="0000FF"/>
                </a:solidFill>
              </a:rPr>
              <a:t>PIMMS Concept</a:t>
            </a:r>
          </a:p>
        </p:txBody>
      </p:sp>
    </p:spTree>
    <p:extLst>
      <p:ext uri="{BB962C8B-B14F-4D97-AF65-F5344CB8AC3E}">
        <p14:creationId xmlns:p14="http://schemas.microsoft.com/office/powerpoint/2010/main" xmlns="" val="897848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1" y="119927"/>
            <a:ext cx="67945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 smtClean="0">
                <a:solidFill>
                  <a:srgbClr val="004080"/>
                </a:solidFill>
                <a:latin typeface="Arial Rounded MT Bold" charset="0"/>
                <a:cs typeface="Arial Rounded MT Bold" charset="0"/>
              </a:rPr>
              <a:t>IPS first light on sky at AAT</a:t>
            </a:r>
            <a:endParaRPr lang="en-GB" sz="2800" dirty="0">
              <a:solidFill>
                <a:srgbClr val="004178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11" y="912282"/>
            <a:ext cx="8910764" cy="31517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0143" y="3893254"/>
            <a:ext cx="3437695" cy="25837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8411" y="4078112"/>
            <a:ext cx="527614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IRIS2 infrared </a:t>
            </a:r>
            <a:r>
              <a:rPr lang="en-GB" b="1" dirty="0"/>
              <a:t>spectrograph at the AAT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/>
              <a:t>Coupling </a:t>
            </a:r>
            <a:r>
              <a:rPr lang="en-GB" dirty="0"/>
              <a:t>to the telescope via Photonics Lantern and µm-lens </a:t>
            </a:r>
            <a:r>
              <a:rPr lang="en-GB" dirty="0" smtClean="0"/>
              <a:t>array</a:t>
            </a:r>
            <a:endParaRPr lang="en-GB" dirty="0"/>
          </a:p>
          <a:p>
            <a:pPr marL="285750" indent="-285750">
              <a:buFont typeface="Arial"/>
              <a:buChar char="•"/>
            </a:pPr>
            <a:r>
              <a:rPr lang="en-GB" dirty="0" smtClean="0"/>
              <a:t>No external cross disperser as thermal background noise would have been to too high without cooling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/>
              <a:t>Used IRIS2 cold slit and cold stop to baffle thermal background from IPS and re-imaging optics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/>
              <a:t>IRIS2 </a:t>
            </a:r>
            <a:r>
              <a:rPr lang="en-GB" dirty="0" err="1" smtClean="0"/>
              <a:t>Grism</a:t>
            </a:r>
            <a:r>
              <a:rPr lang="en-GB" dirty="0" smtClean="0"/>
              <a:t> used for Cross-Dispersion 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/>
              <a:t>IRIS2 Hawaii-1 as the Detector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86138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1" y="119927"/>
            <a:ext cx="67945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 smtClean="0">
                <a:solidFill>
                  <a:srgbClr val="004080"/>
                </a:solidFill>
                <a:latin typeface="Arial Rounded MT Bold" charset="0"/>
                <a:cs typeface="Arial Rounded MT Bold" charset="0"/>
              </a:rPr>
              <a:t>IPS on sky results</a:t>
            </a:r>
            <a:endParaRPr lang="en-GB" sz="2800" dirty="0">
              <a:solidFill>
                <a:srgbClr val="004178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279" t="13658" r="874" b="-55"/>
          <a:stretch/>
        </p:blipFill>
        <p:spPr>
          <a:xfrm>
            <a:off x="532613" y="1072444"/>
            <a:ext cx="8027587" cy="564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11991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1" y="119927"/>
            <a:ext cx="67945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 smtClean="0">
                <a:solidFill>
                  <a:srgbClr val="004080"/>
                </a:solidFill>
                <a:latin typeface="Arial Rounded MT Bold" charset="0"/>
                <a:cs typeface="Arial Rounded MT Bold" charset="0"/>
              </a:rPr>
              <a:t>IPS Detector Requirements</a:t>
            </a:r>
            <a:endParaRPr lang="en-GB" sz="2800" dirty="0">
              <a:solidFill>
                <a:srgbClr val="004178"/>
              </a:solidFill>
            </a:endParaRPr>
          </a:p>
        </p:txBody>
      </p:sp>
      <p:sp>
        <p:nvSpPr>
          <p:cNvPr id="38" name="TextBox 63"/>
          <p:cNvSpPr txBox="1">
            <a:spLocks noChangeArrowheads="1"/>
          </p:cNvSpPr>
          <p:nvPr/>
        </p:nvSpPr>
        <p:spPr bwMode="auto">
          <a:xfrm>
            <a:off x="165100" y="878320"/>
            <a:ext cx="6039556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r>
              <a:rPr lang="en-US" sz="1600" dirty="0" smtClean="0">
                <a:solidFill>
                  <a:schemeClr val="tx1"/>
                </a:solidFill>
                <a:latin typeface="Arial"/>
                <a:cs typeface="Arial"/>
              </a:rPr>
              <a:t>Arrayed-Wave-Guide (AWG) based photonic spectrographs requires small pixels and curved detector arrays.</a:t>
            </a:r>
            <a:r>
              <a:rPr lang="en-US" sz="1600" dirty="0" smtClean="0">
                <a:solidFill>
                  <a:schemeClr val="bg1"/>
                </a:solidFill>
                <a:latin typeface="Arial"/>
                <a:cs typeface="Arial"/>
              </a:rPr>
              <a:t>-Nitride 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chip</a:t>
            </a:r>
            <a:endParaRPr lang="en-GB" sz="1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3835400"/>
            <a:ext cx="6077656" cy="20637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" y="1422400"/>
            <a:ext cx="6077656" cy="1854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9700" y="3237468"/>
            <a:ext cx="6064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AWG spectra are anamorphic magnified onto detector.</a:t>
            </a:r>
          </a:p>
          <a:p>
            <a:r>
              <a:rPr lang="en-GB" dirty="0" smtClean="0"/>
              <a:t>AWG chips are then stacked </a:t>
            </a:r>
            <a:r>
              <a:rPr lang="en-GB" dirty="0"/>
              <a:t>i</a:t>
            </a:r>
            <a:r>
              <a:rPr lang="en-GB" dirty="0" smtClean="0"/>
              <a:t>nto 2D array.</a:t>
            </a:r>
            <a:endParaRPr lang="en-GB" dirty="0"/>
          </a:p>
        </p:txBody>
      </p:sp>
      <p:sp>
        <p:nvSpPr>
          <p:cNvPr id="26" name="TextBox 25"/>
          <p:cNvSpPr txBox="1"/>
          <p:nvPr/>
        </p:nvSpPr>
        <p:spPr>
          <a:xfrm>
            <a:off x="190500" y="6045895"/>
            <a:ext cx="6014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Multiple channels for each AWGs to increase Multiplex.</a:t>
            </a:r>
          </a:p>
          <a:p>
            <a:r>
              <a:rPr lang="en-GB" dirty="0" smtClean="0"/>
              <a:t>AWG output is curved and projects to a curved detector.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6204656" y="968104"/>
            <a:ext cx="280322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Detector requirements</a:t>
            </a:r>
          </a:p>
          <a:p>
            <a:endParaRPr lang="en-GB" sz="1400" dirty="0"/>
          </a:p>
        </p:txBody>
      </p:sp>
      <p:sp>
        <p:nvSpPr>
          <p:cNvPr id="4" name="Rectangle 3"/>
          <p:cNvSpPr/>
          <p:nvPr/>
        </p:nvSpPr>
        <p:spPr>
          <a:xfrm>
            <a:off x="6204656" y="4016333"/>
            <a:ext cx="280322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dirty="0"/>
              <a:t>Wavelength Range</a:t>
            </a:r>
          </a:p>
          <a:p>
            <a:r>
              <a:rPr lang="en-GB" sz="1400" dirty="0"/>
              <a:t>Visible and NIR devices envisaged, i.e. Windows from, 0.3-1.8um.</a:t>
            </a:r>
          </a:p>
          <a:p>
            <a:r>
              <a:rPr lang="en-GB" sz="1400" dirty="0">
                <a:solidFill>
                  <a:srgbClr val="0000FF"/>
                </a:solidFill>
              </a:rPr>
              <a:t>Current design: IR in narrow (40nm wide band) centred on ~</a:t>
            </a:r>
            <a:r>
              <a:rPr lang="en-GB" sz="1400" dirty="0" smtClean="0">
                <a:solidFill>
                  <a:srgbClr val="0000FF"/>
                </a:solidFill>
              </a:rPr>
              <a:t>1600nm. </a:t>
            </a:r>
            <a:endParaRPr lang="en-GB" sz="1400" dirty="0"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04656" y="2649398"/>
            <a:ext cx="280322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dirty="0"/>
              <a:t>Surface: r = 1-100mm</a:t>
            </a:r>
          </a:p>
          <a:p>
            <a:r>
              <a:rPr lang="en-GB" sz="1400" dirty="0"/>
              <a:t>Detector surface to match curved </a:t>
            </a:r>
            <a:r>
              <a:rPr lang="en-GB" sz="1400" dirty="0" smtClean="0"/>
              <a:t>anamorphic </a:t>
            </a:r>
            <a:r>
              <a:rPr lang="en-GB" sz="1400" dirty="0"/>
              <a:t>projection of stacked AWG outputs. </a:t>
            </a:r>
            <a:endParaRPr lang="en-GB" sz="1400" dirty="0" smtClean="0"/>
          </a:p>
          <a:p>
            <a:r>
              <a:rPr lang="en-GB" sz="1400" dirty="0" smtClean="0">
                <a:solidFill>
                  <a:srgbClr val="0000FF"/>
                </a:solidFill>
              </a:rPr>
              <a:t>Current </a:t>
            </a:r>
            <a:r>
              <a:rPr lang="en-GB" sz="1400" dirty="0">
                <a:solidFill>
                  <a:srgbClr val="0000FF"/>
                </a:solidFill>
              </a:rPr>
              <a:t>design: </a:t>
            </a:r>
            <a:r>
              <a:rPr lang="en-GB" sz="1400" dirty="0" err="1" smtClean="0">
                <a:solidFill>
                  <a:srgbClr val="0000FF"/>
                </a:solidFill>
              </a:rPr>
              <a:t>λ</a:t>
            </a:r>
            <a:r>
              <a:rPr lang="en-GB" sz="1400" dirty="0" smtClean="0">
                <a:solidFill>
                  <a:srgbClr val="0000FF"/>
                </a:solidFill>
              </a:rPr>
              <a:t> </a:t>
            </a:r>
            <a:r>
              <a:rPr lang="en-GB" sz="1400" dirty="0">
                <a:solidFill>
                  <a:srgbClr val="0000FF"/>
                </a:solidFill>
              </a:rPr>
              <a:t>radius </a:t>
            </a:r>
            <a:r>
              <a:rPr lang="en-GB" sz="1400" dirty="0" smtClean="0">
                <a:solidFill>
                  <a:srgbClr val="0000FF"/>
                </a:solidFill>
              </a:rPr>
              <a:t>~17.5mm, Y radius ~ flat.</a:t>
            </a:r>
            <a:endParaRPr lang="en-GB" sz="1400" dirty="0">
              <a:solidFill>
                <a:srgbClr val="0000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04657" y="1281784"/>
            <a:ext cx="280322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dirty="0"/>
              <a:t>Small pixels: 0.2-3um</a:t>
            </a:r>
          </a:p>
          <a:p>
            <a:r>
              <a:rPr lang="en-GB" sz="1400" dirty="0"/>
              <a:t>Size scales with mode field diameter </a:t>
            </a:r>
            <a:r>
              <a:rPr lang="en-GB" sz="1400" dirty="0" smtClean="0"/>
              <a:t> and wavelength</a:t>
            </a:r>
            <a:r>
              <a:rPr lang="en-GB" sz="1400" dirty="0"/>
              <a:t>. </a:t>
            </a:r>
          </a:p>
          <a:p>
            <a:r>
              <a:rPr lang="en-GB" sz="1400" dirty="0">
                <a:solidFill>
                  <a:srgbClr val="0000FF"/>
                </a:solidFill>
              </a:rPr>
              <a:t>Current Astronomy optimised design: Mode field FWHM is 3x3um at </a:t>
            </a:r>
            <a:r>
              <a:rPr lang="en-GB" sz="1400" dirty="0" smtClean="0">
                <a:solidFill>
                  <a:srgbClr val="0000FF"/>
                </a:solidFill>
              </a:rPr>
              <a:t>1630nm, so ˜1.5µm pixels.</a:t>
            </a:r>
            <a:endParaRPr lang="en-GB" sz="1400" dirty="0"/>
          </a:p>
        </p:txBody>
      </p:sp>
      <p:sp>
        <p:nvSpPr>
          <p:cNvPr id="15" name="Rectangle 14"/>
          <p:cNvSpPr/>
          <p:nvPr/>
        </p:nvSpPr>
        <p:spPr>
          <a:xfrm>
            <a:off x="6204657" y="5178099"/>
            <a:ext cx="280322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dirty="0" smtClean="0"/>
              <a:t>Pixel Shape</a:t>
            </a:r>
          </a:p>
          <a:p>
            <a:r>
              <a:rPr lang="en-GB" sz="1400" dirty="0" smtClean="0"/>
              <a:t>Rectangular with long axis in spatial direction. Aspect ratios </a:t>
            </a:r>
            <a:r>
              <a:rPr lang="en-GB" sz="1400" dirty="0" err="1" smtClean="0"/>
              <a:t>N</a:t>
            </a:r>
            <a:r>
              <a:rPr lang="en-GB" sz="1400" baseline="-25000" dirty="0" err="1" smtClean="0"/>
              <a:t>mode</a:t>
            </a:r>
            <a:r>
              <a:rPr lang="en-GB" sz="1400" baseline="-25000" dirty="0"/>
              <a:t> </a:t>
            </a:r>
            <a:r>
              <a:rPr lang="en-GB" sz="1400" dirty="0" smtClean="0"/>
              <a:t>&amp; </a:t>
            </a:r>
            <a:r>
              <a:rPr lang="en-GB" sz="1400" dirty="0" err="1" smtClean="0"/>
              <a:t>λ</a:t>
            </a:r>
            <a:r>
              <a:rPr lang="en-GB" sz="1400" dirty="0" smtClean="0"/>
              <a:t> dependent</a:t>
            </a:r>
          </a:p>
          <a:p>
            <a:r>
              <a:rPr lang="en-GB" sz="1400" dirty="0" smtClean="0">
                <a:solidFill>
                  <a:srgbClr val="0000FF"/>
                </a:solidFill>
              </a:rPr>
              <a:t>Current design</a:t>
            </a:r>
            <a:r>
              <a:rPr lang="en-GB" sz="1400" smtClean="0">
                <a:solidFill>
                  <a:srgbClr val="0000FF"/>
                </a:solidFill>
              </a:rPr>
              <a:t>: ~</a:t>
            </a:r>
            <a:r>
              <a:rPr lang="en-GB" sz="1400" dirty="0" smtClean="0">
                <a:solidFill>
                  <a:srgbClr val="0000FF"/>
                </a:solidFill>
              </a:rPr>
              <a:t>1µm pixels wide </a:t>
            </a:r>
            <a:r>
              <a:rPr lang="en-GB" sz="1400" smtClean="0">
                <a:solidFill>
                  <a:srgbClr val="0000FF"/>
                </a:solidFill>
              </a:rPr>
              <a:t>and &gt; 15µm </a:t>
            </a:r>
            <a:r>
              <a:rPr lang="en-GB" sz="1400" dirty="0" smtClean="0">
                <a:solidFill>
                  <a:srgbClr val="0000FF"/>
                </a:solidFill>
              </a:rPr>
              <a:t>long</a:t>
            </a:r>
            <a:endParaRPr lang="en-GB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4375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5" grpId="0"/>
      <p:bldP spid="26" grpId="0"/>
      <p:bldP spid="7" grpId="0"/>
      <p:bldP spid="4" grpId="0"/>
      <p:bldP spid="9" grpId="0"/>
      <p:bldP spid="10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ot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59291" y="4186437"/>
            <a:ext cx="2671609" cy="576446"/>
          </a:xfrm>
          <a:prstGeom prst="rect">
            <a:avLst/>
          </a:prstGeom>
        </p:spPr>
      </p:pic>
      <p:pic>
        <p:nvPicPr>
          <p:cNvPr id="12" name="Picture 11" descr="AA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1285" y="3848667"/>
            <a:ext cx="2300027" cy="1196438"/>
          </a:xfrm>
          <a:prstGeom prst="rect">
            <a:avLst/>
          </a:prstGeom>
        </p:spPr>
      </p:pic>
      <p:pic>
        <p:nvPicPr>
          <p:cNvPr id="13" name="Picture 12" descr="MQ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01304" y="5236635"/>
            <a:ext cx="2529596" cy="835587"/>
          </a:xfrm>
          <a:prstGeom prst="rect">
            <a:avLst/>
          </a:prstGeom>
        </p:spPr>
      </p:pic>
      <p:pic>
        <p:nvPicPr>
          <p:cNvPr id="14" name="Picture 13" descr="IHP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46160" y="1568892"/>
            <a:ext cx="1078349" cy="2092800"/>
          </a:xfrm>
          <a:prstGeom prst="rect">
            <a:avLst/>
          </a:prstGeom>
        </p:spPr>
      </p:pic>
      <p:pic>
        <p:nvPicPr>
          <p:cNvPr id="15" name="Picture 14" descr="AIP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4387" y="1651966"/>
            <a:ext cx="1625079" cy="1805473"/>
          </a:xfrm>
          <a:prstGeom prst="rect">
            <a:avLst/>
          </a:prstGeom>
        </p:spPr>
      </p:pic>
      <p:pic>
        <p:nvPicPr>
          <p:cNvPr id="16" name="Picture 15" descr="Aston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89047" y="4964236"/>
            <a:ext cx="2714225" cy="1107986"/>
          </a:xfrm>
          <a:prstGeom prst="rect">
            <a:avLst/>
          </a:prstGeom>
        </p:spPr>
      </p:pic>
      <p:pic>
        <p:nvPicPr>
          <p:cNvPr id="17" name="Picture 16" descr="UBATH.tif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63374" y="4031920"/>
            <a:ext cx="2161135" cy="886186"/>
          </a:xfrm>
          <a:prstGeom prst="rect">
            <a:avLst/>
          </a:prstGeom>
        </p:spPr>
      </p:pic>
      <p:pic>
        <p:nvPicPr>
          <p:cNvPr id="18" name="Picture 17" descr="USYD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7456" y="5236635"/>
            <a:ext cx="2421545" cy="83558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560327" y="120686"/>
            <a:ext cx="40030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 smtClean="0">
                <a:solidFill>
                  <a:srgbClr val="004080"/>
                </a:solidFill>
                <a:latin typeface="Arial Rounded MT Bold" charset="0"/>
                <a:cs typeface="Arial Rounded MT Bold" charset="0"/>
              </a:rPr>
              <a:t>Acknowledgements</a:t>
            </a:r>
          </a:p>
        </p:txBody>
      </p:sp>
      <p:sp>
        <p:nvSpPr>
          <p:cNvPr id="6" name="Rectangle 5"/>
          <p:cNvSpPr/>
          <p:nvPr/>
        </p:nvSpPr>
        <p:spPr>
          <a:xfrm>
            <a:off x="314286" y="6211669"/>
            <a:ext cx="84102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lang="en-US" dirty="0">
              <a:solidFill>
                <a:srgbClr val="0000FF"/>
              </a:solidFill>
            </a:endParaRPr>
          </a:p>
          <a:p>
            <a:pPr algn="ctr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dirty="0">
                <a:solidFill>
                  <a:srgbClr val="0000FF"/>
                </a:solidFill>
              </a:rPr>
              <a:t>Federal Ministry of Education and Research (Grant No. 03Z2AN11/12)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24728" y="1383585"/>
            <a:ext cx="39217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5400" b="1" dirty="0" smtClean="0">
                <a:solidFill>
                  <a:srgbClr val="0000FF"/>
                </a:solidFill>
              </a:rPr>
              <a:t>Many thanks </a:t>
            </a:r>
          </a:p>
          <a:p>
            <a:pPr algn="ctr"/>
            <a:endParaRPr lang="en-GB" b="1" dirty="0" smtClean="0"/>
          </a:p>
        </p:txBody>
      </p:sp>
      <p:sp>
        <p:nvSpPr>
          <p:cNvPr id="2" name="Rectangle 1"/>
          <p:cNvSpPr/>
          <p:nvPr/>
        </p:nvSpPr>
        <p:spPr>
          <a:xfrm>
            <a:off x="2286000" y="282883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en-GB" b="1" dirty="0" smtClean="0"/>
          </a:p>
          <a:p>
            <a:pPr algn="ctr"/>
            <a:r>
              <a:rPr lang="en-GB" b="1" dirty="0" smtClean="0"/>
              <a:t>Major contribution of slide material from: </a:t>
            </a:r>
          </a:p>
          <a:p>
            <a:pPr algn="ctr"/>
            <a:r>
              <a:rPr lang="en-GB" dirty="0" smtClean="0"/>
              <a:t>Jon Lawrence, Joss Bland-Hawthorn &amp; Simon Ellis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2919001" y="2459504"/>
            <a:ext cx="32452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/>
              <a:t>Also thanks to the collaborators</a:t>
            </a:r>
          </a:p>
        </p:txBody>
      </p:sp>
    </p:spTree>
    <p:extLst>
      <p:ext uri="{BB962C8B-B14F-4D97-AF65-F5344CB8AC3E}">
        <p14:creationId xmlns:p14="http://schemas.microsoft.com/office/powerpoint/2010/main" xmlns="" val="578648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1" y="133287"/>
            <a:ext cx="67945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 smtClean="0">
                <a:solidFill>
                  <a:srgbClr val="004080"/>
                </a:solidFill>
                <a:latin typeface="Arial Rounded MT Bold" charset="0"/>
                <a:cs typeface="Arial Rounded MT Bold" charset="0"/>
              </a:rPr>
              <a:t>Astrophotonic Spectrograph</a:t>
            </a:r>
            <a:endParaRPr lang="en-GB" sz="2800" dirty="0">
              <a:solidFill>
                <a:srgbClr val="004178"/>
              </a:solidFill>
            </a:endParaRPr>
          </a:p>
        </p:txBody>
      </p:sp>
      <p:pic>
        <p:nvPicPr>
          <p:cNvPr id="5" name="Picture 0" descr="Fig.1_final.bmp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" y="2017854"/>
            <a:ext cx="9144000" cy="384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5074" y="777628"/>
            <a:ext cx="3780956" cy="1978544"/>
          </a:xfrm>
          <a:prstGeom prst="rect">
            <a:avLst/>
          </a:prstGeom>
        </p:spPr>
      </p:pic>
      <p:pic>
        <p:nvPicPr>
          <p:cNvPr id="13" name="Picture 111" descr="SiNx_WG_Disp_Eng_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1938" y="3513842"/>
            <a:ext cx="2442950" cy="3118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9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296963" y="4055402"/>
            <a:ext cx="2253441" cy="1935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C0000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66262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Placeholder 7"/>
          <p:cNvSpPr>
            <a:spLocks noGrp="1"/>
          </p:cNvSpPr>
          <p:nvPr>
            <p:ph type="body" idx="1"/>
          </p:nvPr>
        </p:nvSpPr>
        <p:spPr>
          <a:xfrm>
            <a:off x="135260" y="1330945"/>
            <a:ext cx="3959225" cy="330200"/>
          </a:xfrm>
        </p:spPr>
        <p:txBody>
          <a:bodyPr>
            <a:normAutofit fontScale="92500"/>
          </a:bodyPr>
          <a:lstStyle/>
          <a:p>
            <a:pPr algn="ctr"/>
            <a:r>
              <a:rPr lang="en-GB" sz="1600" dirty="0" smtClean="0">
                <a:latin typeface="Calibri" charset="0"/>
              </a:rPr>
              <a:t>MM fibre for efficient coupling (</a:t>
            </a:r>
            <a:r>
              <a:rPr lang="en-GB" sz="1600" dirty="0">
                <a:latin typeface="Calibri" charset="0"/>
              </a:rPr>
              <a:t>s</a:t>
            </a:r>
            <a:r>
              <a:rPr lang="en-GB" sz="1600" dirty="0" smtClean="0">
                <a:latin typeface="Calibri" charset="0"/>
              </a:rPr>
              <a:t>eeing limited)</a:t>
            </a:r>
            <a:endParaRPr lang="en-GB" sz="1600" dirty="0">
              <a:latin typeface="Calibri" charset="0"/>
            </a:endParaRPr>
          </a:p>
        </p:txBody>
      </p:sp>
      <p:sp>
        <p:nvSpPr>
          <p:cNvPr id="30723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4383410" y="1330945"/>
            <a:ext cx="4319588" cy="330200"/>
          </a:xfrm>
        </p:spPr>
        <p:txBody>
          <a:bodyPr>
            <a:normAutofit lnSpcReduction="10000"/>
          </a:bodyPr>
          <a:lstStyle/>
          <a:p>
            <a:pPr algn="ctr"/>
            <a:r>
              <a:rPr lang="de-DE" sz="1600">
                <a:latin typeface="Calibri" charset="0"/>
              </a:rPr>
              <a:t>SM fibre for photonic functions</a:t>
            </a:r>
          </a:p>
        </p:txBody>
      </p:sp>
      <p:cxnSp>
        <p:nvCxnSpPr>
          <p:cNvPr id="30724" name="Straight Connector 12"/>
          <p:cNvCxnSpPr>
            <a:cxnSpLocks noChangeShapeType="1"/>
          </p:cNvCxnSpPr>
          <p:nvPr/>
        </p:nvCxnSpPr>
        <p:spPr bwMode="auto">
          <a:xfrm flipH="1">
            <a:off x="4383410" y="1546845"/>
            <a:ext cx="0" cy="25923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30725" name="Group 36"/>
          <p:cNvGrpSpPr>
            <a:grpSpLocks/>
          </p:cNvGrpSpPr>
          <p:nvPr/>
        </p:nvGrpSpPr>
        <p:grpSpPr bwMode="auto">
          <a:xfrm>
            <a:off x="135260" y="1762745"/>
            <a:ext cx="2663825" cy="2108200"/>
            <a:chOff x="107504" y="2276872"/>
            <a:chExt cx="2664296" cy="2107895"/>
          </a:xfrm>
        </p:grpSpPr>
        <p:cxnSp>
          <p:nvCxnSpPr>
            <p:cNvPr id="30743" name="Straight Arrow Connector 27"/>
            <p:cNvCxnSpPr>
              <a:cxnSpLocks noChangeShapeType="1"/>
            </p:cNvCxnSpPr>
            <p:nvPr/>
          </p:nvCxnSpPr>
          <p:spPr bwMode="auto">
            <a:xfrm>
              <a:off x="683568" y="3068960"/>
              <a:ext cx="2088232" cy="0"/>
            </a:xfrm>
            <a:prstGeom prst="straightConnector1">
              <a:avLst/>
            </a:prstGeom>
            <a:noFill/>
            <a:ln w="4762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pic>
          <p:nvPicPr>
            <p:cNvPr id="30744" name="Picture 14" descr="vlt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356" y="2276872"/>
              <a:ext cx="1365404" cy="17250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45" name="TextBox 22"/>
            <p:cNvSpPr txBox="1">
              <a:spLocks noChangeArrowheads="1"/>
            </p:cNvSpPr>
            <p:nvPr/>
          </p:nvSpPr>
          <p:spPr bwMode="auto">
            <a:xfrm>
              <a:off x="1187624" y="4077072"/>
              <a:ext cx="1152128" cy="3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de-DE" sz="1400"/>
                <a:t>Telescope</a:t>
              </a:r>
            </a:p>
          </p:txBody>
        </p:sp>
        <p:sp>
          <p:nvSpPr>
            <p:cNvPr id="25" name="5-Point Star 24"/>
            <p:cNvSpPr/>
            <p:nvPr/>
          </p:nvSpPr>
          <p:spPr bwMode="auto">
            <a:xfrm>
              <a:off x="178955" y="2924478"/>
              <a:ext cx="288976" cy="288883"/>
            </a:xfrm>
            <a:prstGeom prst="star5">
              <a:avLst/>
            </a:prstGeom>
            <a:solidFill>
              <a:srgbClr val="FFFF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de-DE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endParaRPr>
            </a:p>
          </p:txBody>
        </p:sp>
        <p:sp>
          <p:nvSpPr>
            <p:cNvPr id="30747" name="TextBox 25"/>
            <p:cNvSpPr txBox="1">
              <a:spLocks noChangeArrowheads="1"/>
            </p:cNvSpPr>
            <p:nvPr/>
          </p:nvSpPr>
          <p:spPr bwMode="auto">
            <a:xfrm>
              <a:off x="107504" y="3284985"/>
              <a:ext cx="576064" cy="3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de-DE" sz="1400"/>
                <a:t>Star</a:t>
              </a:r>
            </a:p>
          </p:txBody>
        </p:sp>
      </p:grpSp>
      <p:sp>
        <p:nvSpPr>
          <p:cNvPr id="30726" name="TextBox 28"/>
          <p:cNvSpPr txBox="1">
            <a:spLocks noChangeArrowheads="1"/>
          </p:cNvSpPr>
          <p:nvPr/>
        </p:nvSpPr>
        <p:spPr bwMode="auto">
          <a:xfrm>
            <a:off x="62235" y="3778870"/>
            <a:ext cx="42910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b="1" dirty="0" smtClean="0">
                <a:solidFill>
                  <a:srgbClr val="FF0000"/>
                </a:solidFill>
              </a:rPr>
              <a:t>Efficient fibre coupling requires MM fibres</a:t>
            </a:r>
            <a:endParaRPr lang="en-GB" sz="1800" b="1" dirty="0">
              <a:solidFill>
                <a:srgbClr val="FF0000"/>
              </a:solidFill>
            </a:endParaRPr>
          </a:p>
        </p:txBody>
      </p:sp>
      <p:grpSp>
        <p:nvGrpSpPr>
          <p:cNvPr id="30729" name="Group 38"/>
          <p:cNvGrpSpPr>
            <a:grpSpLocks/>
          </p:cNvGrpSpPr>
          <p:nvPr/>
        </p:nvGrpSpPr>
        <p:grpSpPr bwMode="auto">
          <a:xfrm>
            <a:off x="4743773" y="1691308"/>
            <a:ext cx="3743325" cy="1008062"/>
            <a:chOff x="4716016" y="2204864"/>
            <a:chExt cx="4212976" cy="1371600"/>
          </a:xfrm>
        </p:grpSpPr>
        <p:pic>
          <p:nvPicPr>
            <p:cNvPr id="30741" name="Picture 30" descr="PIMMS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2204864"/>
              <a:ext cx="2362200" cy="13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42" name="TextBox 32"/>
            <p:cNvSpPr txBox="1">
              <a:spLocks noChangeArrowheads="1"/>
            </p:cNvSpPr>
            <p:nvPr/>
          </p:nvSpPr>
          <p:spPr bwMode="auto">
            <a:xfrm>
              <a:off x="7092280" y="2348880"/>
              <a:ext cx="1836712" cy="711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400" dirty="0" smtClean="0"/>
                <a:t>Integrated Photonic Spectrograph</a:t>
              </a:r>
              <a:endParaRPr lang="en-GB" sz="1400" dirty="0"/>
            </a:p>
          </p:txBody>
        </p:sp>
      </p:grpSp>
      <p:grpSp>
        <p:nvGrpSpPr>
          <p:cNvPr id="30730" name="Group 39"/>
          <p:cNvGrpSpPr>
            <a:grpSpLocks/>
          </p:cNvGrpSpPr>
          <p:nvPr/>
        </p:nvGrpSpPr>
        <p:grpSpPr bwMode="auto">
          <a:xfrm>
            <a:off x="4743773" y="2915270"/>
            <a:ext cx="4248150" cy="863600"/>
            <a:chOff x="4716016" y="3789040"/>
            <a:chExt cx="4176464" cy="1252736"/>
          </a:xfrm>
        </p:grpSpPr>
        <p:pic>
          <p:nvPicPr>
            <p:cNvPr id="30739" name="Picture 33" descr="FBG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31500"/>
            <a:stretch>
              <a:fillRect/>
            </a:stretch>
          </p:blipFill>
          <p:spPr bwMode="auto">
            <a:xfrm>
              <a:off x="4716016" y="3789040"/>
              <a:ext cx="1929384" cy="1252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40" name="TextBox 34"/>
            <p:cNvSpPr txBox="1">
              <a:spLocks noChangeArrowheads="1"/>
            </p:cNvSpPr>
            <p:nvPr/>
          </p:nvSpPr>
          <p:spPr bwMode="auto">
            <a:xfrm>
              <a:off x="7164288" y="4221087"/>
              <a:ext cx="1728192" cy="446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400" dirty="0" smtClean="0"/>
                <a:t>Fibre Bragg Grating</a:t>
              </a:r>
              <a:endParaRPr lang="en-GB" sz="1400" dirty="0"/>
            </a:p>
          </p:txBody>
        </p:sp>
      </p:grpSp>
      <p:sp>
        <p:nvSpPr>
          <p:cNvPr id="30731" name="TextBox 35"/>
          <p:cNvSpPr txBox="1">
            <a:spLocks noChangeArrowheads="1"/>
          </p:cNvSpPr>
          <p:nvPr/>
        </p:nvSpPr>
        <p:spPr bwMode="auto">
          <a:xfrm>
            <a:off x="5026348" y="3778870"/>
            <a:ext cx="3676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800" b="1">
                <a:solidFill>
                  <a:srgbClr val="FF0000"/>
                </a:solidFill>
              </a:rPr>
              <a:t>Photonic functions require SM fibres</a:t>
            </a:r>
          </a:p>
        </p:txBody>
      </p:sp>
      <p:grpSp>
        <p:nvGrpSpPr>
          <p:cNvPr id="30732" name="Group 29"/>
          <p:cNvGrpSpPr>
            <a:grpSpLocks/>
          </p:cNvGrpSpPr>
          <p:nvPr/>
        </p:nvGrpSpPr>
        <p:grpSpPr bwMode="auto">
          <a:xfrm>
            <a:off x="2583185" y="1907208"/>
            <a:ext cx="1728788" cy="2178050"/>
            <a:chOff x="2555875" y="2420888"/>
            <a:chExt cx="1728788" cy="2178084"/>
          </a:xfrm>
        </p:grpSpPr>
        <p:sp>
          <p:nvSpPr>
            <p:cNvPr id="30737" name="TextBox 23"/>
            <p:cNvSpPr txBox="1">
              <a:spLocks noChangeArrowheads="1"/>
            </p:cNvSpPr>
            <p:nvPr/>
          </p:nvSpPr>
          <p:spPr bwMode="auto">
            <a:xfrm>
              <a:off x="2555875" y="3644845"/>
              <a:ext cx="1728788" cy="954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GB" sz="1400" dirty="0" smtClean="0"/>
                <a:t>PSF</a:t>
              </a:r>
            </a:p>
            <a:p>
              <a:pPr eaLnBrk="1" hangingPunct="1">
                <a:buFont typeface="Arial" charset="0"/>
                <a:buChar char="•"/>
              </a:pPr>
              <a:r>
                <a:rPr lang="en-GB" sz="1400" dirty="0" smtClean="0"/>
                <a:t> large</a:t>
              </a:r>
            </a:p>
            <a:p>
              <a:pPr eaLnBrk="1" hangingPunct="1">
                <a:buFont typeface="Arial" charset="0"/>
                <a:buChar char="•"/>
              </a:pPr>
              <a:r>
                <a:rPr lang="en-GB" sz="1400" dirty="0" smtClean="0"/>
                <a:t> perturbed</a:t>
              </a:r>
              <a:br>
                <a:rPr lang="en-GB" sz="1400" dirty="0" smtClean="0"/>
              </a:br>
              <a:endParaRPr lang="en-GB" sz="1400" dirty="0"/>
            </a:p>
          </p:txBody>
        </p:sp>
        <p:pic>
          <p:nvPicPr>
            <p:cNvPr id="30738" name="Picture 27" descr="PSF_short_OFF_bin.ti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869"/>
            <a:stretch>
              <a:fillRect/>
            </a:stretch>
          </p:blipFill>
          <p:spPr bwMode="auto">
            <a:xfrm>
              <a:off x="2843808" y="2420888"/>
              <a:ext cx="1155183" cy="1309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38" name="Straight Connector 37"/>
          <p:cNvCxnSpPr/>
          <p:nvPr/>
        </p:nvCxnSpPr>
        <p:spPr bwMode="auto">
          <a:xfrm>
            <a:off x="-477515" y="4148758"/>
            <a:ext cx="9144000" cy="0"/>
          </a:xfrm>
          <a:prstGeom prst="line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30734" name="Picture 2" descr="C:\Users\J-C Olaya\Documents\InnoFSPEC\Projects\PL\tests_MM_IR\Paper MNRAS\Paper_draft\Submitted\Figures\Fig1.t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367285" y="4283695"/>
            <a:ext cx="2103438" cy="1943100"/>
          </a:xfrm>
        </p:spPr>
      </p:pic>
      <p:sp>
        <p:nvSpPr>
          <p:cNvPr id="30735" name="TextBox 39"/>
          <p:cNvSpPr txBox="1">
            <a:spLocks noChangeArrowheads="1"/>
          </p:cNvSpPr>
          <p:nvPr/>
        </p:nvSpPr>
        <p:spPr bwMode="auto">
          <a:xfrm>
            <a:off x="4613598" y="4642470"/>
            <a:ext cx="4557712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1800" dirty="0" smtClean="0"/>
              <a:t>Solution: multimode-to-single-mode converter</a:t>
            </a:r>
          </a:p>
          <a:p>
            <a:pPr algn="ctr" eaLnBrk="1" hangingPunct="1"/>
            <a:r>
              <a:rPr lang="en-GB" sz="3200" b="1" dirty="0" smtClean="0">
                <a:solidFill>
                  <a:srgbClr val="3366FF"/>
                </a:solidFill>
              </a:rPr>
              <a:t>Photonic Lantern</a:t>
            </a:r>
            <a:endParaRPr lang="en-GB" sz="3200" b="1" dirty="0">
              <a:solidFill>
                <a:srgbClr val="3366FF"/>
              </a:solidFill>
            </a:endParaRPr>
          </a:p>
        </p:txBody>
      </p:sp>
      <p:pic>
        <p:nvPicPr>
          <p:cNvPr id="30736" name="Picture 7" descr="A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260" y="4283695"/>
            <a:ext cx="2087563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1" y="133287"/>
            <a:ext cx="67945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 smtClean="0">
                <a:solidFill>
                  <a:srgbClr val="004080"/>
                </a:solidFill>
                <a:latin typeface="Arial Rounded MT Bold" charset="0"/>
                <a:cs typeface="Arial Rounded MT Bold" charset="0"/>
              </a:rPr>
              <a:t>Efficient Coupling to Telescope</a:t>
            </a:r>
            <a:endParaRPr lang="en-GB" sz="2800" dirty="0">
              <a:solidFill>
                <a:srgbClr val="004178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x-none" smtClean="0"/>
              <a:t>07/10/2013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Science </a:t>
            </a:r>
            <a:r>
              <a:rPr lang="en-GB" noProof="0" smtClean="0"/>
              <a:t>Detector</a:t>
            </a:r>
            <a:r>
              <a:rPr lang="de-DE" smtClean="0"/>
              <a:t> Workshop 2013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4AEFA-E10A-3446-BCDB-532E8E90F2FB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build="p"/>
      <p:bldP spid="30731" grpId="0"/>
      <p:bldP spid="307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04766" y="2785873"/>
            <a:ext cx="8841209" cy="1638548"/>
            <a:chOff x="179512" y="4293096"/>
            <a:chExt cx="8841209" cy="1638548"/>
          </a:xfrm>
        </p:grpSpPr>
        <p:pic>
          <p:nvPicPr>
            <p:cNvPr id="10" name="Picture 4" descr="C:\My Documents\publications\1105 cleoe invited\structure thin crop.jpg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4293096"/>
              <a:ext cx="1638300" cy="163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1331913" y="4293344"/>
              <a:ext cx="7688808" cy="1638300"/>
              <a:chOff x="1331913" y="4293344"/>
              <a:chExt cx="7688808" cy="1638300"/>
            </a:xfrm>
          </p:grpSpPr>
          <p:pic>
            <p:nvPicPr>
              <p:cNvPr id="12" name="Picture 3" descr="C:\My Documents\publications\1105 cleoe invited\structure fat crop.jpg"/>
              <p:cNvPicPr>
                <a:picLocks noChangeAspect="1" noChangeArrowheads="1"/>
              </p:cNvPicPr>
              <p:nvPr/>
            </p:nvPicPr>
            <p:blipFill>
              <a:blip r:embed="rId4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80833" y="4293344"/>
                <a:ext cx="1639888" cy="163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913" y="4437063"/>
                <a:ext cx="1439862" cy="14398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" name="Picture 15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84438" y="4437063"/>
                <a:ext cx="1439862" cy="14398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5" name="Picture 11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5375" y="4437063"/>
                <a:ext cx="1439863" cy="14398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6" name="Picture 12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87900" y="4437063"/>
                <a:ext cx="1439863" cy="14398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7" name="Picture 14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84888" y="4437063"/>
                <a:ext cx="1439862" cy="14398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28" name="TextBox 27"/>
          <p:cNvSpPr txBox="1"/>
          <p:nvPr/>
        </p:nvSpPr>
        <p:spPr>
          <a:xfrm>
            <a:off x="4813154" y="979975"/>
            <a:ext cx="40985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0000FF"/>
                </a:solidFill>
              </a:rPr>
              <a:t>Photonic Lantern Functions</a:t>
            </a:r>
          </a:p>
          <a:p>
            <a:pPr marL="285750" indent="-285750">
              <a:buFont typeface="Arial"/>
              <a:buChar char="•"/>
            </a:pPr>
            <a:r>
              <a:rPr lang="en-GB" sz="2000" dirty="0" smtClean="0"/>
              <a:t>Efficient </a:t>
            </a:r>
            <a:r>
              <a:rPr lang="en-GB" sz="2000" dirty="0"/>
              <a:t>telescope coupling</a:t>
            </a:r>
          </a:p>
          <a:p>
            <a:pPr marL="285750" indent="-285750">
              <a:buFont typeface="Arial"/>
              <a:buChar char="•"/>
            </a:pPr>
            <a:r>
              <a:rPr lang="en-GB" sz="2000" dirty="0" smtClean="0"/>
              <a:t>Enables </a:t>
            </a:r>
            <a:r>
              <a:rPr lang="en-GB" sz="2000" dirty="0"/>
              <a:t>photonics function</a:t>
            </a:r>
          </a:p>
          <a:p>
            <a:pPr marL="285750" indent="-285750">
              <a:buFont typeface="Arial"/>
              <a:buChar char="•"/>
            </a:pPr>
            <a:r>
              <a:rPr lang="en-GB" sz="2000" dirty="0" smtClean="0"/>
              <a:t>Working </a:t>
            </a:r>
            <a:r>
              <a:rPr lang="en-GB" sz="2000" dirty="0"/>
              <a:t>at diffraction limit</a:t>
            </a:r>
          </a:p>
          <a:p>
            <a:pPr marL="285750" indent="-285750">
              <a:buFont typeface="Arial"/>
              <a:buChar char="•"/>
            </a:pPr>
            <a:r>
              <a:rPr lang="en-GB" sz="2000" dirty="0" smtClean="0"/>
              <a:t>Modal noise suppression</a:t>
            </a:r>
            <a:endParaRPr lang="en-GB" sz="20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x-none" smtClean="0"/>
              <a:t>07/10/2013</a:t>
            </a:r>
            <a:endParaRPr lang="en-GB" dirty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Science Detector Workshop 2013</a:t>
            </a:r>
            <a:endParaRPr lang="en-GB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162FD-BB46-364A-89C2-8844C39ECD38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22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252484" y="4475045"/>
            <a:ext cx="3856714" cy="2392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895843" y="4479095"/>
            <a:ext cx="2370296" cy="2392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9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00003" y="4480786"/>
            <a:ext cx="2800068" cy="2404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C0000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1" y="133287"/>
            <a:ext cx="67945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 smtClean="0">
                <a:solidFill>
                  <a:srgbClr val="004080"/>
                </a:solidFill>
                <a:latin typeface="Arial Rounded MT Bold" charset="0"/>
                <a:cs typeface="Arial Rounded MT Bold" charset="0"/>
              </a:rPr>
              <a:t>Types of Photonic Lantern</a:t>
            </a:r>
            <a:endParaRPr lang="en-GB" sz="2800" dirty="0">
              <a:solidFill>
                <a:srgbClr val="004178"/>
              </a:solidFill>
            </a:endParaRPr>
          </a:p>
        </p:txBody>
      </p:sp>
      <p:grpSp>
        <p:nvGrpSpPr>
          <p:cNvPr id="25" name="Group 11"/>
          <p:cNvGrpSpPr>
            <a:grpSpLocks/>
          </p:cNvGrpSpPr>
          <p:nvPr/>
        </p:nvGrpSpPr>
        <p:grpSpPr bwMode="auto">
          <a:xfrm>
            <a:off x="360825" y="1704675"/>
            <a:ext cx="3867586" cy="1033515"/>
            <a:chOff x="683568" y="3625974"/>
            <a:chExt cx="7351851" cy="2251298"/>
          </a:xfrm>
        </p:grpSpPr>
        <p:pic>
          <p:nvPicPr>
            <p:cNvPr id="26" name="Picture 12" descr="C:\Users\J-C Olaya\Documents\InnoFSPEC\Talks\Gülpe_2012\Figures\High resolution\Figures\Lanter transition schematic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65166"/>
            <a:stretch>
              <a:fillRect/>
            </a:stretch>
          </p:blipFill>
          <p:spPr bwMode="auto">
            <a:xfrm>
              <a:off x="683568" y="3645024"/>
              <a:ext cx="2592288" cy="2232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3" descr="C:\Users\J-C Olaya\Documents\InnoFSPEC\Talks\Gülpe_2012\Figures\High resolution\Figures\Lanter transition schematic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1494"/>
            <a:stretch>
              <a:fillRect/>
            </a:stretch>
          </p:blipFill>
          <p:spPr bwMode="auto">
            <a:xfrm>
              <a:off x="5914103" y="3625974"/>
              <a:ext cx="2121316" cy="2232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17" descr="C:\Users\J-C Olaya\Documents\InnoFSPEC\Talks\Gülpe_2012\Figures\High resolution\Figures\Lanter transition schematic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1143" r="65166"/>
            <a:stretch>
              <a:fillRect/>
            </a:stretch>
          </p:blipFill>
          <p:spPr bwMode="auto">
            <a:xfrm>
              <a:off x="3059832" y="3645024"/>
              <a:ext cx="2880320" cy="2232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" name="Picture 10" descr="C:\Users\J-C Olaya\Documents\InnoFSPEC\Projects\PL\tests_MM_IR\Paper SPIE\Poster\Figures\Selected figures\Lanter transition schematic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610" y="742964"/>
            <a:ext cx="3853931" cy="1052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06471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1" y="119927"/>
            <a:ext cx="67945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 smtClean="0">
                <a:solidFill>
                  <a:srgbClr val="004080"/>
                </a:solidFill>
                <a:latin typeface="Arial Rounded MT Bold" charset="0"/>
                <a:cs typeface="Arial Rounded MT Bold" charset="0"/>
              </a:rPr>
              <a:t>GNOSIS: OH-Suppression Instrument</a:t>
            </a:r>
            <a:endParaRPr lang="en-GB" sz="2800" dirty="0">
              <a:solidFill>
                <a:srgbClr val="004178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85" y="912246"/>
            <a:ext cx="8654259" cy="58355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366" y="813468"/>
            <a:ext cx="2114855" cy="32048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6224" y="906114"/>
            <a:ext cx="2285999" cy="28766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1222" y="4413291"/>
            <a:ext cx="6632018" cy="244470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75996" y="1112334"/>
            <a:ext cx="3768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0000FF"/>
                </a:solidFill>
              </a:rPr>
              <a:t>Commissioned at the AAT in 2011</a:t>
            </a:r>
            <a:endParaRPr lang="en-GB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9472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6886" y="4205113"/>
            <a:ext cx="3612951" cy="243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838" y="3603625"/>
            <a:ext cx="5113337" cy="324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921279"/>
            <a:ext cx="400755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en-GB" b="1" dirty="0">
                <a:solidFill>
                  <a:srgbClr val="0000FF"/>
                </a:solidFill>
              </a:rPr>
              <a:t>Good OH Suppression</a:t>
            </a:r>
          </a:p>
          <a:p>
            <a:pPr marL="742950" lvl="1" indent="-285750">
              <a:buFont typeface="Arial"/>
              <a:buChar char="•"/>
              <a:defRPr/>
            </a:pPr>
            <a:r>
              <a:rPr lang="en-GB" b="1" dirty="0"/>
              <a:t>78% of lines suppressed </a:t>
            </a:r>
            <a:r>
              <a:rPr lang="en-GB" dirty="0"/>
              <a:t>to required level or greater.</a:t>
            </a:r>
          </a:p>
          <a:p>
            <a:pPr marL="742950" lvl="1" indent="-285750">
              <a:buFont typeface="Arial"/>
              <a:buChar char="•"/>
              <a:defRPr/>
            </a:pPr>
            <a:r>
              <a:rPr lang="en-GB" dirty="0"/>
              <a:t>Integrated </a:t>
            </a:r>
            <a:r>
              <a:rPr lang="en-GB" b="1" dirty="0"/>
              <a:t>background  reduction factor &gt; x9</a:t>
            </a:r>
          </a:p>
          <a:p>
            <a:pPr marL="742950" lvl="1" indent="-285750">
              <a:buFont typeface="Arial"/>
              <a:buChar char="•"/>
              <a:defRPr/>
            </a:pPr>
            <a:r>
              <a:rPr lang="en-GB" dirty="0"/>
              <a:t>Interline component ~ 860 ± 210 photons s</a:t>
            </a:r>
            <a:r>
              <a:rPr lang="en-GB" baseline="30000" dirty="0"/>
              <a:t>-1</a:t>
            </a:r>
            <a:r>
              <a:rPr lang="en-GB" dirty="0"/>
              <a:t> m</a:t>
            </a:r>
            <a:r>
              <a:rPr lang="en-GB" baseline="30000" dirty="0"/>
              <a:t>-2</a:t>
            </a:r>
            <a:r>
              <a:rPr lang="en-GB" dirty="0"/>
              <a:t> arcsec</a:t>
            </a:r>
            <a:r>
              <a:rPr lang="en-GB" baseline="30000" dirty="0"/>
              <a:t>-2</a:t>
            </a:r>
            <a:r>
              <a:rPr lang="en-GB" dirty="0"/>
              <a:t> µm</a:t>
            </a:r>
            <a:r>
              <a:rPr lang="en-GB" baseline="30000" dirty="0"/>
              <a:t>-</a:t>
            </a:r>
            <a:r>
              <a:rPr lang="en-GB" baseline="30000" dirty="0" smtClean="0"/>
              <a:t>1</a:t>
            </a:r>
            <a:endParaRPr lang="en-GB" dirty="0"/>
          </a:p>
        </p:txBody>
      </p:sp>
      <p:pic>
        <p:nvPicPr>
          <p:cNvPr id="39941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838" y="620713"/>
            <a:ext cx="5113337" cy="322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" y="133287"/>
            <a:ext cx="67945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 smtClean="0">
                <a:solidFill>
                  <a:srgbClr val="004080"/>
                </a:solidFill>
                <a:latin typeface="Arial Rounded MT Bold" charset="0"/>
                <a:cs typeface="Arial Rounded MT Bold" charset="0"/>
              </a:rPr>
              <a:t>GNOSIS: OH-Suppression Results</a:t>
            </a:r>
            <a:endParaRPr lang="en-GB" sz="2800" dirty="0">
              <a:solidFill>
                <a:srgbClr val="004178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2446" y="289616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en-GB" b="1" dirty="0" smtClean="0">
                <a:solidFill>
                  <a:srgbClr val="0000FF"/>
                </a:solidFill>
              </a:rPr>
              <a:t>Limited </a:t>
            </a:r>
            <a:r>
              <a:rPr lang="en-GB" b="1" dirty="0">
                <a:solidFill>
                  <a:srgbClr val="0000FF"/>
                </a:solidFill>
              </a:rPr>
              <a:t>S/N gains</a:t>
            </a:r>
          </a:p>
          <a:p>
            <a:pPr marL="742950" lvl="1" indent="-285750">
              <a:buFont typeface="Arial"/>
              <a:buChar char="•"/>
              <a:defRPr/>
            </a:pPr>
            <a:r>
              <a:rPr lang="en-GB" dirty="0"/>
              <a:t>Low efficiency</a:t>
            </a:r>
          </a:p>
          <a:p>
            <a:pPr marL="742950" lvl="1" indent="-285750">
              <a:buFont typeface="Arial"/>
              <a:buChar char="•"/>
              <a:defRPr/>
            </a:pPr>
            <a:r>
              <a:rPr lang="en-GB" dirty="0"/>
              <a:t>High thermal background</a:t>
            </a:r>
          </a:p>
          <a:p>
            <a:pPr marL="742950" lvl="1" indent="-285750">
              <a:buFont typeface="Arial"/>
              <a:buChar char="•"/>
              <a:defRPr/>
            </a:pPr>
            <a:r>
              <a:rPr lang="en-GB" dirty="0"/>
              <a:t>Detector noise limited</a:t>
            </a:r>
          </a:p>
        </p:txBody>
      </p:sp>
    </p:spTree>
    <p:extLst>
      <p:ext uri="{BB962C8B-B14F-4D97-AF65-F5344CB8AC3E}">
        <p14:creationId xmlns:p14="http://schemas.microsoft.com/office/powerpoint/2010/main" xmlns="" val="4070306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1" y="120686"/>
            <a:ext cx="67945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 smtClean="0">
                <a:solidFill>
                  <a:srgbClr val="004080"/>
                </a:solidFill>
                <a:latin typeface="Arial Rounded MT Bold" charset="0"/>
                <a:cs typeface="Arial Rounded MT Bold" charset="0"/>
              </a:rPr>
              <a:t>PRAXIS: Next Gen. OH-Suppression</a:t>
            </a:r>
            <a:endParaRPr lang="en-GB" sz="2800" dirty="0">
              <a:solidFill>
                <a:srgbClr val="004178"/>
              </a:solidFill>
            </a:endParaRPr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>
            <a:off x="29605" y="2049646"/>
            <a:ext cx="9020035" cy="5896345"/>
            <a:chOff x="-18390" y="808052"/>
            <a:chExt cx="9098513" cy="5947646"/>
          </a:xfrm>
        </p:grpSpPr>
        <p:pic>
          <p:nvPicPr>
            <p:cNvPr id="4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02" y="1358541"/>
              <a:ext cx="9000000" cy="53971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2" name="Freeform 51"/>
            <p:cNvSpPr/>
            <p:nvPr/>
          </p:nvSpPr>
          <p:spPr>
            <a:xfrm>
              <a:off x="302186" y="1855502"/>
              <a:ext cx="6333294" cy="1686920"/>
            </a:xfrm>
            <a:custGeom>
              <a:avLst/>
              <a:gdLst>
                <a:gd name="connsiteX0" fmla="*/ 0 w 5708342"/>
                <a:gd name="connsiteY0" fmla="*/ 88777 h 1455938"/>
                <a:gd name="connsiteX1" fmla="*/ 44388 w 5708342"/>
                <a:gd name="connsiteY1" fmla="*/ 0 h 1455938"/>
                <a:gd name="connsiteX2" fmla="*/ 3755254 w 5708342"/>
                <a:gd name="connsiteY2" fmla="*/ 1455938 h 1455938"/>
                <a:gd name="connsiteX3" fmla="*/ 5628443 w 5708342"/>
                <a:gd name="connsiteY3" fmla="*/ 541538 h 1455938"/>
                <a:gd name="connsiteX4" fmla="*/ 5708342 w 5708342"/>
                <a:gd name="connsiteY4" fmla="*/ 674703 h 1455938"/>
                <a:gd name="connsiteX0" fmla="*/ 0 w 5708342"/>
                <a:gd name="connsiteY0" fmla="*/ 88777 h 1455938"/>
                <a:gd name="connsiteX1" fmla="*/ 44388 w 5708342"/>
                <a:gd name="connsiteY1" fmla="*/ 0 h 1455938"/>
                <a:gd name="connsiteX2" fmla="*/ 3755254 w 5708342"/>
                <a:gd name="connsiteY2" fmla="*/ 1455938 h 1455938"/>
                <a:gd name="connsiteX3" fmla="*/ 5433181 w 5708342"/>
                <a:gd name="connsiteY3" fmla="*/ 624882 h 1455938"/>
                <a:gd name="connsiteX4" fmla="*/ 5708342 w 5708342"/>
                <a:gd name="connsiteY4" fmla="*/ 674703 h 1455938"/>
                <a:gd name="connsiteX0" fmla="*/ 0 w 5433181"/>
                <a:gd name="connsiteY0" fmla="*/ 88777 h 1455938"/>
                <a:gd name="connsiteX1" fmla="*/ 44388 w 5433181"/>
                <a:gd name="connsiteY1" fmla="*/ 0 h 1455938"/>
                <a:gd name="connsiteX2" fmla="*/ 3755254 w 5433181"/>
                <a:gd name="connsiteY2" fmla="*/ 1455938 h 1455938"/>
                <a:gd name="connsiteX3" fmla="*/ 5433181 w 5433181"/>
                <a:gd name="connsiteY3" fmla="*/ 624882 h 1455938"/>
                <a:gd name="connsiteX4" fmla="*/ 4882048 w 5433181"/>
                <a:gd name="connsiteY4" fmla="*/ 1039034 h 1455938"/>
                <a:gd name="connsiteX0" fmla="*/ 0 w 5479742"/>
                <a:gd name="connsiteY0" fmla="*/ 88777 h 1455938"/>
                <a:gd name="connsiteX1" fmla="*/ 44388 w 5479742"/>
                <a:gd name="connsiteY1" fmla="*/ 0 h 1455938"/>
                <a:gd name="connsiteX2" fmla="*/ 3755254 w 5479742"/>
                <a:gd name="connsiteY2" fmla="*/ 1455938 h 1455938"/>
                <a:gd name="connsiteX3" fmla="*/ 5433181 w 5479742"/>
                <a:gd name="connsiteY3" fmla="*/ 624882 h 1455938"/>
                <a:gd name="connsiteX4" fmla="*/ 5479742 w 5479742"/>
                <a:gd name="connsiteY4" fmla="*/ 712803 h 1455938"/>
                <a:gd name="connsiteX0" fmla="*/ 0 w 5479742"/>
                <a:gd name="connsiteY0" fmla="*/ 53059 h 1420220"/>
                <a:gd name="connsiteX1" fmla="*/ 127732 w 5479742"/>
                <a:gd name="connsiteY1" fmla="*/ 0 h 1420220"/>
                <a:gd name="connsiteX2" fmla="*/ 3755254 w 5479742"/>
                <a:gd name="connsiteY2" fmla="*/ 1420220 h 1420220"/>
                <a:gd name="connsiteX3" fmla="*/ 5433181 w 5479742"/>
                <a:gd name="connsiteY3" fmla="*/ 589164 h 1420220"/>
                <a:gd name="connsiteX4" fmla="*/ 5479742 w 5479742"/>
                <a:gd name="connsiteY4" fmla="*/ 677085 h 1420220"/>
                <a:gd name="connsiteX0" fmla="*/ 0 w 5384492"/>
                <a:gd name="connsiteY0" fmla="*/ 74491 h 1420220"/>
                <a:gd name="connsiteX1" fmla="*/ 32482 w 5384492"/>
                <a:gd name="connsiteY1" fmla="*/ 0 h 1420220"/>
                <a:gd name="connsiteX2" fmla="*/ 3660004 w 5384492"/>
                <a:gd name="connsiteY2" fmla="*/ 1420220 h 1420220"/>
                <a:gd name="connsiteX3" fmla="*/ 5337931 w 5384492"/>
                <a:gd name="connsiteY3" fmla="*/ 589164 h 1420220"/>
                <a:gd name="connsiteX4" fmla="*/ 5384492 w 5384492"/>
                <a:gd name="connsiteY4" fmla="*/ 677085 h 1420220"/>
                <a:gd name="connsiteX0" fmla="*/ 0 w 5391636"/>
                <a:gd name="connsiteY0" fmla="*/ 67348 h 1420220"/>
                <a:gd name="connsiteX1" fmla="*/ 39626 w 5391636"/>
                <a:gd name="connsiteY1" fmla="*/ 0 h 1420220"/>
                <a:gd name="connsiteX2" fmla="*/ 3667148 w 5391636"/>
                <a:gd name="connsiteY2" fmla="*/ 1420220 h 1420220"/>
                <a:gd name="connsiteX3" fmla="*/ 5345075 w 5391636"/>
                <a:gd name="connsiteY3" fmla="*/ 589164 h 1420220"/>
                <a:gd name="connsiteX4" fmla="*/ 5391636 w 5391636"/>
                <a:gd name="connsiteY4" fmla="*/ 677085 h 1420220"/>
                <a:gd name="connsiteX0" fmla="*/ 0 w 5386873"/>
                <a:gd name="connsiteY0" fmla="*/ 69729 h 1420220"/>
                <a:gd name="connsiteX1" fmla="*/ 34863 w 5386873"/>
                <a:gd name="connsiteY1" fmla="*/ 0 h 1420220"/>
                <a:gd name="connsiteX2" fmla="*/ 3662385 w 5386873"/>
                <a:gd name="connsiteY2" fmla="*/ 1420220 h 1420220"/>
                <a:gd name="connsiteX3" fmla="*/ 5340312 w 5386873"/>
                <a:gd name="connsiteY3" fmla="*/ 589164 h 1420220"/>
                <a:gd name="connsiteX4" fmla="*/ 5386873 w 5386873"/>
                <a:gd name="connsiteY4" fmla="*/ 677085 h 1420220"/>
                <a:gd name="connsiteX0" fmla="*/ 0 w 5386873"/>
                <a:gd name="connsiteY0" fmla="*/ 76873 h 1420220"/>
                <a:gd name="connsiteX1" fmla="*/ 34863 w 5386873"/>
                <a:gd name="connsiteY1" fmla="*/ 0 h 1420220"/>
                <a:gd name="connsiteX2" fmla="*/ 3662385 w 5386873"/>
                <a:gd name="connsiteY2" fmla="*/ 1420220 h 1420220"/>
                <a:gd name="connsiteX3" fmla="*/ 5340312 w 5386873"/>
                <a:gd name="connsiteY3" fmla="*/ 589164 h 1420220"/>
                <a:gd name="connsiteX4" fmla="*/ 5386873 w 5386873"/>
                <a:gd name="connsiteY4" fmla="*/ 677085 h 1420220"/>
                <a:gd name="connsiteX0" fmla="*/ 0 w 5394017"/>
                <a:gd name="connsiteY0" fmla="*/ 76873 h 1420220"/>
                <a:gd name="connsiteX1" fmla="*/ 42007 w 5394017"/>
                <a:gd name="connsiteY1" fmla="*/ 0 h 1420220"/>
                <a:gd name="connsiteX2" fmla="*/ 3669529 w 5394017"/>
                <a:gd name="connsiteY2" fmla="*/ 1420220 h 1420220"/>
                <a:gd name="connsiteX3" fmla="*/ 5347456 w 5394017"/>
                <a:gd name="connsiteY3" fmla="*/ 589164 h 1420220"/>
                <a:gd name="connsiteX4" fmla="*/ 5394017 w 5394017"/>
                <a:gd name="connsiteY4" fmla="*/ 677085 h 1420220"/>
                <a:gd name="connsiteX0" fmla="*/ 0 w 5453548"/>
                <a:gd name="connsiteY0" fmla="*/ 76873 h 1420220"/>
                <a:gd name="connsiteX1" fmla="*/ 42007 w 5453548"/>
                <a:gd name="connsiteY1" fmla="*/ 0 h 1420220"/>
                <a:gd name="connsiteX2" fmla="*/ 3669529 w 5453548"/>
                <a:gd name="connsiteY2" fmla="*/ 1420220 h 1420220"/>
                <a:gd name="connsiteX3" fmla="*/ 5347456 w 5453548"/>
                <a:gd name="connsiteY3" fmla="*/ 589164 h 1420220"/>
                <a:gd name="connsiteX4" fmla="*/ 5453548 w 5453548"/>
                <a:gd name="connsiteY4" fmla="*/ 641366 h 1420220"/>
                <a:gd name="connsiteX0" fmla="*/ 0 w 5358298"/>
                <a:gd name="connsiteY0" fmla="*/ 76873 h 1420220"/>
                <a:gd name="connsiteX1" fmla="*/ 42007 w 5358298"/>
                <a:gd name="connsiteY1" fmla="*/ 0 h 1420220"/>
                <a:gd name="connsiteX2" fmla="*/ 3669529 w 5358298"/>
                <a:gd name="connsiteY2" fmla="*/ 1420220 h 1420220"/>
                <a:gd name="connsiteX3" fmla="*/ 5347456 w 5358298"/>
                <a:gd name="connsiteY3" fmla="*/ 589164 h 1420220"/>
                <a:gd name="connsiteX4" fmla="*/ 5358298 w 5358298"/>
                <a:gd name="connsiteY4" fmla="*/ 686610 h 1420220"/>
                <a:gd name="connsiteX0" fmla="*/ 0 w 5358423"/>
                <a:gd name="connsiteY0" fmla="*/ 76873 h 1420220"/>
                <a:gd name="connsiteX1" fmla="*/ 42007 w 5358423"/>
                <a:gd name="connsiteY1" fmla="*/ 0 h 1420220"/>
                <a:gd name="connsiteX2" fmla="*/ 3669529 w 5358423"/>
                <a:gd name="connsiteY2" fmla="*/ 1420220 h 1420220"/>
                <a:gd name="connsiteX3" fmla="*/ 5347456 w 5358423"/>
                <a:gd name="connsiteY3" fmla="*/ 589164 h 1420220"/>
                <a:gd name="connsiteX4" fmla="*/ 5358298 w 5358423"/>
                <a:gd name="connsiteY4" fmla="*/ 686610 h 1420220"/>
                <a:gd name="connsiteX5" fmla="*/ 5353283 w 5358423"/>
                <a:gd name="connsiteY5" fmla="*/ 678956 h 1420220"/>
                <a:gd name="connsiteX0" fmla="*/ 0 w 5692738"/>
                <a:gd name="connsiteY0" fmla="*/ 76873 h 1420220"/>
                <a:gd name="connsiteX1" fmla="*/ 42007 w 5692738"/>
                <a:gd name="connsiteY1" fmla="*/ 0 h 1420220"/>
                <a:gd name="connsiteX2" fmla="*/ 3669529 w 5692738"/>
                <a:gd name="connsiteY2" fmla="*/ 1420220 h 1420220"/>
                <a:gd name="connsiteX3" fmla="*/ 5692738 w 5692738"/>
                <a:gd name="connsiteY3" fmla="*/ 322464 h 1420220"/>
                <a:gd name="connsiteX4" fmla="*/ 5358298 w 5692738"/>
                <a:gd name="connsiteY4" fmla="*/ 686610 h 1420220"/>
                <a:gd name="connsiteX5" fmla="*/ 5353283 w 5692738"/>
                <a:gd name="connsiteY5" fmla="*/ 678956 h 1420220"/>
                <a:gd name="connsiteX0" fmla="*/ 0 w 5692738"/>
                <a:gd name="connsiteY0" fmla="*/ 76873 h 1420220"/>
                <a:gd name="connsiteX1" fmla="*/ 42007 w 5692738"/>
                <a:gd name="connsiteY1" fmla="*/ 0 h 1420220"/>
                <a:gd name="connsiteX2" fmla="*/ 3669529 w 5692738"/>
                <a:gd name="connsiteY2" fmla="*/ 1420220 h 1420220"/>
                <a:gd name="connsiteX3" fmla="*/ 5692738 w 5692738"/>
                <a:gd name="connsiteY3" fmla="*/ 322464 h 1420220"/>
                <a:gd name="connsiteX4" fmla="*/ 5603566 w 5692738"/>
                <a:gd name="connsiteY4" fmla="*/ 667560 h 1420220"/>
                <a:gd name="connsiteX5" fmla="*/ 5353283 w 5692738"/>
                <a:gd name="connsiteY5" fmla="*/ 678956 h 1420220"/>
                <a:gd name="connsiteX0" fmla="*/ 0 w 5692738"/>
                <a:gd name="connsiteY0" fmla="*/ 76873 h 1420220"/>
                <a:gd name="connsiteX1" fmla="*/ 42007 w 5692738"/>
                <a:gd name="connsiteY1" fmla="*/ 0 h 1420220"/>
                <a:gd name="connsiteX2" fmla="*/ 3669529 w 5692738"/>
                <a:gd name="connsiteY2" fmla="*/ 1420220 h 1420220"/>
                <a:gd name="connsiteX3" fmla="*/ 5692738 w 5692738"/>
                <a:gd name="connsiteY3" fmla="*/ 322464 h 1420220"/>
                <a:gd name="connsiteX4" fmla="*/ 5603566 w 5692738"/>
                <a:gd name="connsiteY4" fmla="*/ 667560 h 1420220"/>
                <a:gd name="connsiteX0" fmla="*/ 0 w 5692738"/>
                <a:gd name="connsiteY0" fmla="*/ 76873 h 1420220"/>
                <a:gd name="connsiteX1" fmla="*/ 42007 w 5692738"/>
                <a:gd name="connsiteY1" fmla="*/ 0 h 1420220"/>
                <a:gd name="connsiteX2" fmla="*/ 3669529 w 5692738"/>
                <a:gd name="connsiteY2" fmla="*/ 1420220 h 1420220"/>
                <a:gd name="connsiteX3" fmla="*/ 5692738 w 5692738"/>
                <a:gd name="connsiteY3" fmla="*/ 322464 h 1420220"/>
                <a:gd name="connsiteX4" fmla="*/ 5596422 w 5692738"/>
                <a:gd name="connsiteY4" fmla="*/ 684229 h 1420220"/>
                <a:gd name="connsiteX0" fmla="*/ 550924 w 6243662"/>
                <a:gd name="connsiteY0" fmla="*/ 305473 h 1648820"/>
                <a:gd name="connsiteX1" fmla="*/ 0 w 6243662"/>
                <a:gd name="connsiteY1" fmla="*/ 0 h 1648820"/>
                <a:gd name="connsiteX2" fmla="*/ 4220453 w 6243662"/>
                <a:gd name="connsiteY2" fmla="*/ 1648820 h 1648820"/>
                <a:gd name="connsiteX3" fmla="*/ 6243662 w 6243662"/>
                <a:gd name="connsiteY3" fmla="*/ 551064 h 1648820"/>
                <a:gd name="connsiteX4" fmla="*/ 6147346 w 6243662"/>
                <a:gd name="connsiteY4" fmla="*/ 912829 h 1648820"/>
                <a:gd name="connsiteX0" fmla="*/ 0 w 6304719"/>
                <a:gd name="connsiteY0" fmla="*/ 86398 h 1648820"/>
                <a:gd name="connsiteX1" fmla="*/ 61057 w 6304719"/>
                <a:gd name="connsiteY1" fmla="*/ 0 h 1648820"/>
                <a:gd name="connsiteX2" fmla="*/ 4281510 w 6304719"/>
                <a:gd name="connsiteY2" fmla="*/ 1648820 h 1648820"/>
                <a:gd name="connsiteX3" fmla="*/ 6304719 w 6304719"/>
                <a:gd name="connsiteY3" fmla="*/ 551064 h 1648820"/>
                <a:gd name="connsiteX4" fmla="*/ 6208403 w 6304719"/>
                <a:gd name="connsiteY4" fmla="*/ 912829 h 1648820"/>
                <a:gd name="connsiteX0" fmla="*/ 0 w 6304719"/>
                <a:gd name="connsiteY0" fmla="*/ 124498 h 1686920"/>
                <a:gd name="connsiteX1" fmla="*/ 15813 w 6304719"/>
                <a:gd name="connsiteY1" fmla="*/ 0 h 1686920"/>
                <a:gd name="connsiteX2" fmla="*/ 4281510 w 6304719"/>
                <a:gd name="connsiteY2" fmla="*/ 1686920 h 1686920"/>
                <a:gd name="connsiteX3" fmla="*/ 6304719 w 6304719"/>
                <a:gd name="connsiteY3" fmla="*/ 589164 h 1686920"/>
                <a:gd name="connsiteX4" fmla="*/ 6208403 w 6304719"/>
                <a:gd name="connsiteY4" fmla="*/ 950929 h 1686920"/>
                <a:gd name="connsiteX0" fmla="*/ 0 w 6333294"/>
                <a:gd name="connsiteY0" fmla="*/ 79254 h 1686920"/>
                <a:gd name="connsiteX1" fmla="*/ 44388 w 6333294"/>
                <a:gd name="connsiteY1" fmla="*/ 0 h 1686920"/>
                <a:gd name="connsiteX2" fmla="*/ 4310085 w 6333294"/>
                <a:gd name="connsiteY2" fmla="*/ 1686920 h 1686920"/>
                <a:gd name="connsiteX3" fmla="*/ 6333294 w 6333294"/>
                <a:gd name="connsiteY3" fmla="*/ 589164 h 1686920"/>
                <a:gd name="connsiteX4" fmla="*/ 6236978 w 6333294"/>
                <a:gd name="connsiteY4" fmla="*/ 950929 h 1686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33294" h="1686920">
                  <a:moveTo>
                    <a:pt x="0" y="79254"/>
                  </a:moveTo>
                  <a:lnTo>
                    <a:pt x="44388" y="0"/>
                  </a:lnTo>
                  <a:lnTo>
                    <a:pt x="4310085" y="1686920"/>
                  </a:lnTo>
                  <a:lnTo>
                    <a:pt x="6333294" y="589164"/>
                  </a:lnTo>
                  <a:lnTo>
                    <a:pt x="6236978" y="950929"/>
                  </a:ln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53" name="Freeform 52"/>
            <p:cNvSpPr/>
            <p:nvPr/>
          </p:nvSpPr>
          <p:spPr>
            <a:xfrm>
              <a:off x="164230" y="2001502"/>
              <a:ext cx="7336423" cy="3377306"/>
            </a:xfrm>
            <a:custGeom>
              <a:avLst/>
              <a:gdLst>
                <a:gd name="connsiteX0" fmla="*/ 44388 w 6604986"/>
                <a:gd name="connsiteY0" fmla="*/ 0 h 2929631"/>
                <a:gd name="connsiteX1" fmla="*/ 0 w 6604986"/>
                <a:gd name="connsiteY1" fmla="*/ 97654 h 2929631"/>
                <a:gd name="connsiteX2" fmla="*/ 3648722 w 6604986"/>
                <a:gd name="connsiteY2" fmla="*/ 2911876 h 2929631"/>
                <a:gd name="connsiteX3" fmla="*/ 4243526 w 6604986"/>
                <a:gd name="connsiteY3" fmla="*/ 2929631 h 2929631"/>
                <a:gd name="connsiteX4" fmla="*/ 6604986 w 6604986"/>
                <a:gd name="connsiteY4" fmla="*/ 1447060 h 2929631"/>
                <a:gd name="connsiteX5" fmla="*/ 6516209 w 6604986"/>
                <a:gd name="connsiteY5" fmla="*/ 1305017 h 2929631"/>
                <a:gd name="connsiteX0" fmla="*/ 44388 w 6516209"/>
                <a:gd name="connsiteY0" fmla="*/ 0 h 2929631"/>
                <a:gd name="connsiteX1" fmla="*/ 0 w 6516209"/>
                <a:gd name="connsiteY1" fmla="*/ 97654 h 2929631"/>
                <a:gd name="connsiteX2" fmla="*/ 3648722 w 6516209"/>
                <a:gd name="connsiteY2" fmla="*/ 2911876 h 2929631"/>
                <a:gd name="connsiteX3" fmla="*/ 4243526 w 6516209"/>
                <a:gd name="connsiteY3" fmla="*/ 2929631 h 2929631"/>
                <a:gd name="connsiteX4" fmla="*/ 6436310 w 6516209"/>
                <a:gd name="connsiteY4" fmla="*/ 1571347 h 2929631"/>
                <a:gd name="connsiteX5" fmla="*/ 6516209 w 6516209"/>
                <a:gd name="connsiteY5" fmla="*/ 1305017 h 2929631"/>
                <a:gd name="connsiteX0" fmla="*/ 44388 w 6436310"/>
                <a:gd name="connsiteY0" fmla="*/ 0 h 2929631"/>
                <a:gd name="connsiteX1" fmla="*/ 0 w 6436310"/>
                <a:gd name="connsiteY1" fmla="*/ 97654 h 2929631"/>
                <a:gd name="connsiteX2" fmla="*/ 3648722 w 6436310"/>
                <a:gd name="connsiteY2" fmla="*/ 2911876 h 2929631"/>
                <a:gd name="connsiteX3" fmla="*/ 4243526 w 6436310"/>
                <a:gd name="connsiteY3" fmla="*/ 2929631 h 2929631"/>
                <a:gd name="connsiteX4" fmla="*/ 6436310 w 6436310"/>
                <a:gd name="connsiteY4" fmla="*/ 1571347 h 2929631"/>
                <a:gd name="connsiteX5" fmla="*/ 6329778 w 6436310"/>
                <a:gd name="connsiteY5" fmla="*/ 1464815 h 2929631"/>
                <a:gd name="connsiteX0" fmla="*/ 44388 w 6436310"/>
                <a:gd name="connsiteY0" fmla="*/ 0 h 2929631"/>
                <a:gd name="connsiteX1" fmla="*/ 0 w 6436310"/>
                <a:gd name="connsiteY1" fmla="*/ 97654 h 2929631"/>
                <a:gd name="connsiteX2" fmla="*/ 3648722 w 6436310"/>
                <a:gd name="connsiteY2" fmla="*/ 2911876 h 2929631"/>
                <a:gd name="connsiteX3" fmla="*/ 4243526 w 6436310"/>
                <a:gd name="connsiteY3" fmla="*/ 2929631 h 2929631"/>
                <a:gd name="connsiteX4" fmla="*/ 6436310 w 6436310"/>
                <a:gd name="connsiteY4" fmla="*/ 1571347 h 2929631"/>
                <a:gd name="connsiteX5" fmla="*/ 6356411 w 6436310"/>
                <a:gd name="connsiteY5" fmla="*/ 1455937 h 2929631"/>
                <a:gd name="connsiteX0" fmla="*/ 44388 w 6436310"/>
                <a:gd name="connsiteY0" fmla="*/ 0 h 2929631"/>
                <a:gd name="connsiteX1" fmla="*/ 0 w 6436310"/>
                <a:gd name="connsiteY1" fmla="*/ 97654 h 2929631"/>
                <a:gd name="connsiteX2" fmla="*/ 3648722 w 6436310"/>
                <a:gd name="connsiteY2" fmla="*/ 2911876 h 2929631"/>
                <a:gd name="connsiteX3" fmla="*/ 4243526 w 6436310"/>
                <a:gd name="connsiteY3" fmla="*/ 2929631 h 2929631"/>
                <a:gd name="connsiteX4" fmla="*/ 6436310 w 6436310"/>
                <a:gd name="connsiteY4" fmla="*/ 1571347 h 2929631"/>
                <a:gd name="connsiteX5" fmla="*/ 6368317 w 6436310"/>
                <a:gd name="connsiteY5" fmla="*/ 1448794 h 2929631"/>
                <a:gd name="connsiteX0" fmla="*/ 44388 w 6436310"/>
                <a:gd name="connsiteY0" fmla="*/ 0 h 2929631"/>
                <a:gd name="connsiteX1" fmla="*/ 0 w 6436310"/>
                <a:gd name="connsiteY1" fmla="*/ 97654 h 2929631"/>
                <a:gd name="connsiteX2" fmla="*/ 3648722 w 6436310"/>
                <a:gd name="connsiteY2" fmla="*/ 2911876 h 2929631"/>
                <a:gd name="connsiteX3" fmla="*/ 4243526 w 6436310"/>
                <a:gd name="connsiteY3" fmla="*/ 2929631 h 2929631"/>
                <a:gd name="connsiteX4" fmla="*/ 6436310 w 6436310"/>
                <a:gd name="connsiteY4" fmla="*/ 1571347 h 2929631"/>
                <a:gd name="connsiteX5" fmla="*/ 6361174 w 6436310"/>
                <a:gd name="connsiteY5" fmla="*/ 1455938 h 2929631"/>
                <a:gd name="connsiteX0" fmla="*/ 0 w 6391922"/>
                <a:gd name="connsiteY0" fmla="*/ 0 h 2929631"/>
                <a:gd name="connsiteX1" fmla="*/ 17524 w 6391922"/>
                <a:gd name="connsiteY1" fmla="*/ 154804 h 2929631"/>
                <a:gd name="connsiteX2" fmla="*/ 3604334 w 6391922"/>
                <a:gd name="connsiteY2" fmla="*/ 2911876 h 2929631"/>
                <a:gd name="connsiteX3" fmla="*/ 4199138 w 6391922"/>
                <a:gd name="connsiteY3" fmla="*/ 2929631 h 2929631"/>
                <a:gd name="connsiteX4" fmla="*/ 6391922 w 6391922"/>
                <a:gd name="connsiteY4" fmla="*/ 1571347 h 2929631"/>
                <a:gd name="connsiteX5" fmla="*/ 6316786 w 6391922"/>
                <a:gd name="connsiteY5" fmla="*/ 1455938 h 2929631"/>
                <a:gd name="connsiteX0" fmla="*/ 0 w 6380016"/>
                <a:gd name="connsiteY0" fmla="*/ 0 h 2891531"/>
                <a:gd name="connsiteX1" fmla="*/ 5618 w 6380016"/>
                <a:gd name="connsiteY1" fmla="*/ 116704 h 2891531"/>
                <a:gd name="connsiteX2" fmla="*/ 3592428 w 6380016"/>
                <a:gd name="connsiteY2" fmla="*/ 2873776 h 2891531"/>
                <a:gd name="connsiteX3" fmla="*/ 4187232 w 6380016"/>
                <a:gd name="connsiteY3" fmla="*/ 2891531 h 2891531"/>
                <a:gd name="connsiteX4" fmla="*/ 6380016 w 6380016"/>
                <a:gd name="connsiteY4" fmla="*/ 1533247 h 2891531"/>
                <a:gd name="connsiteX5" fmla="*/ 6304880 w 6380016"/>
                <a:gd name="connsiteY5" fmla="*/ 1417838 h 2891531"/>
                <a:gd name="connsiteX0" fmla="*/ 39625 w 6374398"/>
                <a:gd name="connsiteY0" fmla="*/ 0 h 2824856"/>
                <a:gd name="connsiteX1" fmla="*/ 0 w 6374398"/>
                <a:gd name="connsiteY1" fmla="*/ 50029 h 2824856"/>
                <a:gd name="connsiteX2" fmla="*/ 3586810 w 6374398"/>
                <a:gd name="connsiteY2" fmla="*/ 2807101 h 2824856"/>
                <a:gd name="connsiteX3" fmla="*/ 4181614 w 6374398"/>
                <a:gd name="connsiteY3" fmla="*/ 2824856 h 2824856"/>
                <a:gd name="connsiteX4" fmla="*/ 6374398 w 6374398"/>
                <a:gd name="connsiteY4" fmla="*/ 1466572 h 2824856"/>
                <a:gd name="connsiteX5" fmla="*/ 6299262 w 6374398"/>
                <a:gd name="connsiteY5" fmla="*/ 1351163 h 2824856"/>
                <a:gd name="connsiteX0" fmla="*/ 39625 w 6793498"/>
                <a:gd name="connsiteY0" fmla="*/ 0 h 2824856"/>
                <a:gd name="connsiteX1" fmla="*/ 0 w 6793498"/>
                <a:gd name="connsiteY1" fmla="*/ 50029 h 2824856"/>
                <a:gd name="connsiteX2" fmla="*/ 3586810 w 6793498"/>
                <a:gd name="connsiteY2" fmla="*/ 2807101 h 2824856"/>
                <a:gd name="connsiteX3" fmla="*/ 4181614 w 6793498"/>
                <a:gd name="connsiteY3" fmla="*/ 2824856 h 2824856"/>
                <a:gd name="connsiteX4" fmla="*/ 6793498 w 6793498"/>
                <a:gd name="connsiteY4" fmla="*/ 1285597 h 2824856"/>
                <a:gd name="connsiteX5" fmla="*/ 6299262 w 6793498"/>
                <a:gd name="connsiteY5" fmla="*/ 1351163 h 2824856"/>
                <a:gd name="connsiteX0" fmla="*/ 39625 w 6793498"/>
                <a:gd name="connsiteY0" fmla="*/ 0 h 2824856"/>
                <a:gd name="connsiteX1" fmla="*/ 0 w 6793498"/>
                <a:gd name="connsiteY1" fmla="*/ 50029 h 2824856"/>
                <a:gd name="connsiteX2" fmla="*/ 3586810 w 6793498"/>
                <a:gd name="connsiteY2" fmla="*/ 2807101 h 2824856"/>
                <a:gd name="connsiteX3" fmla="*/ 4181614 w 6793498"/>
                <a:gd name="connsiteY3" fmla="*/ 2824856 h 2824856"/>
                <a:gd name="connsiteX4" fmla="*/ 6793498 w 6793498"/>
                <a:gd name="connsiteY4" fmla="*/ 1285597 h 2824856"/>
                <a:gd name="connsiteX5" fmla="*/ 6411180 w 6793498"/>
                <a:gd name="connsiteY5" fmla="*/ 1241625 h 2824856"/>
                <a:gd name="connsiteX0" fmla="*/ 582550 w 7336423"/>
                <a:gd name="connsiteY0" fmla="*/ 364308 h 3189164"/>
                <a:gd name="connsiteX1" fmla="*/ 0 w 7336423"/>
                <a:gd name="connsiteY1" fmla="*/ 0 h 3189164"/>
                <a:gd name="connsiteX2" fmla="*/ 4129735 w 7336423"/>
                <a:gd name="connsiteY2" fmla="*/ 3171409 h 3189164"/>
                <a:gd name="connsiteX3" fmla="*/ 4724539 w 7336423"/>
                <a:gd name="connsiteY3" fmla="*/ 3189164 h 3189164"/>
                <a:gd name="connsiteX4" fmla="*/ 7336423 w 7336423"/>
                <a:gd name="connsiteY4" fmla="*/ 1649905 h 3189164"/>
                <a:gd name="connsiteX5" fmla="*/ 6954105 w 7336423"/>
                <a:gd name="connsiteY5" fmla="*/ 1605933 h 3189164"/>
                <a:gd name="connsiteX0" fmla="*/ 108681 w 7336423"/>
                <a:gd name="connsiteY0" fmla="*/ 0 h 3377306"/>
                <a:gd name="connsiteX1" fmla="*/ 0 w 7336423"/>
                <a:gd name="connsiteY1" fmla="*/ 188142 h 3377306"/>
                <a:gd name="connsiteX2" fmla="*/ 4129735 w 7336423"/>
                <a:gd name="connsiteY2" fmla="*/ 3359551 h 3377306"/>
                <a:gd name="connsiteX3" fmla="*/ 4724539 w 7336423"/>
                <a:gd name="connsiteY3" fmla="*/ 3377306 h 3377306"/>
                <a:gd name="connsiteX4" fmla="*/ 7336423 w 7336423"/>
                <a:gd name="connsiteY4" fmla="*/ 1838047 h 3377306"/>
                <a:gd name="connsiteX5" fmla="*/ 6954105 w 7336423"/>
                <a:gd name="connsiteY5" fmla="*/ 1794075 h 337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36423" h="3377306">
                  <a:moveTo>
                    <a:pt x="108681" y="0"/>
                  </a:moveTo>
                  <a:lnTo>
                    <a:pt x="0" y="188142"/>
                  </a:lnTo>
                  <a:lnTo>
                    <a:pt x="4129735" y="3359551"/>
                  </a:lnTo>
                  <a:lnTo>
                    <a:pt x="4724539" y="3377306"/>
                  </a:lnTo>
                  <a:lnTo>
                    <a:pt x="7336423" y="1838047"/>
                  </a:lnTo>
                  <a:lnTo>
                    <a:pt x="6954105" y="1794075"/>
                  </a:ln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7125948" y="1421948"/>
              <a:ext cx="1954175" cy="2181085"/>
              <a:chOff x="7065537" y="831031"/>
              <a:chExt cx="1954175" cy="2181085"/>
            </a:xfrm>
          </p:grpSpPr>
          <p:sp>
            <p:nvSpPr>
              <p:cNvPr id="55" name="Freeform 54"/>
              <p:cNvSpPr/>
              <p:nvPr/>
            </p:nvSpPr>
            <p:spPr>
              <a:xfrm>
                <a:off x="7065537" y="831031"/>
                <a:ext cx="1954175" cy="2181085"/>
              </a:xfrm>
              <a:custGeom>
                <a:avLst/>
                <a:gdLst>
                  <a:gd name="connsiteX0" fmla="*/ 150920 w 1970843"/>
                  <a:gd name="connsiteY0" fmla="*/ 852256 h 2201662"/>
                  <a:gd name="connsiteX1" fmla="*/ 0 w 1970843"/>
                  <a:gd name="connsiteY1" fmla="*/ 603681 h 2201662"/>
                  <a:gd name="connsiteX2" fmla="*/ 1162975 w 1970843"/>
                  <a:gd name="connsiteY2" fmla="*/ 0 h 2201662"/>
                  <a:gd name="connsiteX3" fmla="*/ 1970843 w 1970843"/>
                  <a:gd name="connsiteY3" fmla="*/ 1580225 h 2201662"/>
                  <a:gd name="connsiteX4" fmla="*/ 941033 w 1970843"/>
                  <a:gd name="connsiteY4" fmla="*/ 2157273 h 2201662"/>
                  <a:gd name="connsiteX5" fmla="*/ 807868 w 1970843"/>
                  <a:gd name="connsiteY5" fmla="*/ 1953087 h 2201662"/>
                  <a:gd name="connsiteX6" fmla="*/ 807868 w 1970843"/>
                  <a:gd name="connsiteY6" fmla="*/ 1953087 h 2201662"/>
                  <a:gd name="connsiteX7" fmla="*/ 807868 w 1970843"/>
                  <a:gd name="connsiteY7" fmla="*/ 2201662 h 2201662"/>
                  <a:gd name="connsiteX0" fmla="*/ 150920 w 1970843"/>
                  <a:gd name="connsiteY0" fmla="*/ 852256 h 2157273"/>
                  <a:gd name="connsiteX1" fmla="*/ 0 w 1970843"/>
                  <a:gd name="connsiteY1" fmla="*/ 603681 h 2157273"/>
                  <a:gd name="connsiteX2" fmla="*/ 1162975 w 1970843"/>
                  <a:gd name="connsiteY2" fmla="*/ 0 h 2157273"/>
                  <a:gd name="connsiteX3" fmla="*/ 1970843 w 1970843"/>
                  <a:gd name="connsiteY3" fmla="*/ 1580225 h 2157273"/>
                  <a:gd name="connsiteX4" fmla="*/ 941033 w 1970843"/>
                  <a:gd name="connsiteY4" fmla="*/ 2157273 h 2157273"/>
                  <a:gd name="connsiteX5" fmla="*/ 807868 w 1970843"/>
                  <a:gd name="connsiteY5" fmla="*/ 1953087 h 2157273"/>
                  <a:gd name="connsiteX6" fmla="*/ 807868 w 1970843"/>
                  <a:gd name="connsiteY6" fmla="*/ 1953087 h 2157273"/>
                  <a:gd name="connsiteX0" fmla="*/ 150920 w 1970843"/>
                  <a:gd name="connsiteY0" fmla="*/ 852256 h 2181085"/>
                  <a:gd name="connsiteX1" fmla="*/ 0 w 1970843"/>
                  <a:gd name="connsiteY1" fmla="*/ 603681 h 2181085"/>
                  <a:gd name="connsiteX2" fmla="*/ 1162975 w 1970843"/>
                  <a:gd name="connsiteY2" fmla="*/ 0 h 2181085"/>
                  <a:gd name="connsiteX3" fmla="*/ 1970843 w 1970843"/>
                  <a:gd name="connsiteY3" fmla="*/ 1580225 h 2181085"/>
                  <a:gd name="connsiteX4" fmla="*/ 933889 w 1970843"/>
                  <a:gd name="connsiteY4" fmla="*/ 2181085 h 2181085"/>
                  <a:gd name="connsiteX5" fmla="*/ 807868 w 1970843"/>
                  <a:gd name="connsiteY5" fmla="*/ 1953087 h 2181085"/>
                  <a:gd name="connsiteX6" fmla="*/ 807868 w 1970843"/>
                  <a:gd name="connsiteY6" fmla="*/ 1953087 h 2181085"/>
                  <a:gd name="connsiteX0" fmla="*/ 150920 w 1970843"/>
                  <a:gd name="connsiteY0" fmla="*/ 852256 h 2181085"/>
                  <a:gd name="connsiteX1" fmla="*/ 0 w 1970843"/>
                  <a:gd name="connsiteY1" fmla="*/ 603681 h 2181085"/>
                  <a:gd name="connsiteX2" fmla="*/ 1162975 w 1970843"/>
                  <a:gd name="connsiteY2" fmla="*/ 0 h 2181085"/>
                  <a:gd name="connsiteX3" fmla="*/ 1970843 w 1970843"/>
                  <a:gd name="connsiteY3" fmla="*/ 1580225 h 2181085"/>
                  <a:gd name="connsiteX4" fmla="*/ 933889 w 1970843"/>
                  <a:gd name="connsiteY4" fmla="*/ 2181085 h 2181085"/>
                  <a:gd name="connsiteX5" fmla="*/ 807868 w 1970843"/>
                  <a:gd name="connsiteY5" fmla="*/ 1953087 h 2181085"/>
                  <a:gd name="connsiteX6" fmla="*/ 876924 w 1970843"/>
                  <a:gd name="connsiteY6" fmla="*/ 1798306 h 2181085"/>
                  <a:gd name="connsiteX0" fmla="*/ 150920 w 1970843"/>
                  <a:gd name="connsiteY0" fmla="*/ 852256 h 2181085"/>
                  <a:gd name="connsiteX1" fmla="*/ 0 w 1970843"/>
                  <a:gd name="connsiteY1" fmla="*/ 603681 h 2181085"/>
                  <a:gd name="connsiteX2" fmla="*/ 1162975 w 1970843"/>
                  <a:gd name="connsiteY2" fmla="*/ 0 h 2181085"/>
                  <a:gd name="connsiteX3" fmla="*/ 1970843 w 1970843"/>
                  <a:gd name="connsiteY3" fmla="*/ 1580225 h 2181085"/>
                  <a:gd name="connsiteX4" fmla="*/ 933889 w 1970843"/>
                  <a:gd name="connsiteY4" fmla="*/ 2181085 h 2181085"/>
                  <a:gd name="connsiteX5" fmla="*/ 798343 w 1970843"/>
                  <a:gd name="connsiteY5" fmla="*/ 1931655 h 2181085"/>
                  <a:gd name="connsiteX6" fmla="*/ 876924 w 1970843"/>
                  <a:gd name="connsiteY6" fmla="*/ 1798306 h 2181085"/>
                  <a:gd name="connsiteX0" fmla="*/ 150920 w 1970843"/>
                  <a:gd name="connsiteY0" fmla="*/ 852256 h 2181085"/>
                  <a:gd name="connsiteX1" fmla="*/ 0 w 1970843"/>
                  <a:gd name="connsiteY1" fmla="*/ 603681 h 2181085"/>
                  <a:gd name="connsiteX2" fmla="*/ 1162975 w 1970843"/>
                  <a:gd name="connsiteY2" fmla="*/ 0 h 2181085"/>
                  <a:gd name="connsiteX3" fmla="*/ 1970843 w 1970843"/>
                  <a:gd name="connsiteY3" fmla="*/ 1580225 h 2181085"/>
                  <a:gd name="connsiteX4" fmla="*/ 933889 w 1970843"/>
                  <a:gd name="connsiteY4" fmla="*/ 2181085 h 2181085"/>
                  <a:gd name="connsiteX5" fmla="*/ 798343 w 1970843"/>
                  <a:gd name="connsiteY5" fmla="*/ 1931655 h 2181085"/>
                  <a:gd name="connsiteX0" fmla="*/ 150920 w 1970843"/>
                  <a:gd name="connsiteY0" fmla="*/ 852256 h 2181085"/>
                  <a:gd name="connsiteX1" fmla="*/ 0 w 1970843"/>
                  <a:gd name="connsiteY1" fmla="*/ 603681 h 2181085"/>
                  <a:gd name="connsiteX2" fmla="*/ 1162975 w 1970843"/>
                  <a:gd name="connsiteY2" fmla="*/ 0 h 2181085"/>
                  <a:gd name="connsiteX3" fmla="*/ 1970843 w 1970843"/>
                  <a:gd name="connsiteY3" fmla="*/ 1580225 h 2181085"/>
                  <a:gd name="connsiteX4" fmla="*/ 933889 w 1970843"/>
                  <a:gd name="connsiteY4" fmla="*/ 2181085 h 2181085"/>
                  <a:gd name="connsiteX5" fmla="*/ 798343 w 1970843"/>
                  <a:gd name="connsiteY5" fmla="*/ 1931655 h 2181085"/>
                  <a:gd name="connsiteX0" fmla="*/ 160445 w 1970843"/>
                  <a:gd name="connsiteY0" fmla="*/ 868925 h 2181085"/>
                  <a:gd name="connsiteX1" fmla="*/ 0 w 1970843"/>
                  <a:gd name="connsiteY1" fmla="*/ 603681 h 2181085"/>
                  <a:gd name="connsiteX2" fmla="*/ 1162975 w 1970843"/>
                  <a:gd name="connsiteY2" fmla="*/ 0 h 2181085"/>
                  <a:gd name="connsiteX3" fmla="*/ 1970843 w 1970843"/>
                  <a:gd name="connsiteY3" fmla="*/ 1580225 h 2181085"/>
                  <a:gd name="connsiteX4" fmla="*/ 933889 w 1970843"/>
                  <a:gd name="connsiteY4" fmla="*/ 2181085 h 2181085"/>
                  <a:gd name="connsiteX5" fmla="*/ 798343 w 1970843"/>
                  <a:gd name="connsiteY5" fmla="*/ 1931655 h 2181085"/>
                  <a:gd name="connsiteX0" fmla="*/ 158063 w 1970843"/>
                  <a:gd name="connsiteY0" fmla="*/ 857019 h 2181085"/>
                  <a:gd name="connsiteX1" fmla="*/ 0 w 1970843"/>
                  <a:gd name="connsiteY1" fmla="*/ 603681 h 2181085"/>
                  <a:gd name="connsiteX2" fmla="*/ 1162975 w 1970843"/>
                  <a:gd name="connsiteY2" fmla="*/ 0 h 2181085"/>
                  <a:gd name="connsiteX3" fmla="*/ 1970843 w 1970843"/>
                  <a:gd name="connsiteY3" fmla="*/ 1580225 h 2181085"/>
                  <a:gd name="connsiteX4" fmla="*/ 933889 w 1970843"/>
                  <a:gd name="connsiteY4" fmla="*/ 2181085 h 2181085"/>
                  <a:gd name="connsiteX5" fmla="*/ 798343 w 1970843"/>
                  <a:gd name="connsiteY5" fmla="*/ 1931655 h 2181085"/>
                  <a:gd name="connsiteX0" fmla="*/ 165207 w 1970843"/>
                  <a:gd name="connsiteY0" fmla="*/ 868926 h 2181085"/>
                  <a:gd name="connsiteX1" fmla="*/ 0 w 1970843"/>
                  <a:gd name="connsiteY1" fmla="*/ 603681 h 2181085"/>
                  <a:gd name="connsiteX2" fmla="*/ 1162975 w 1970843"/>
                  <a:gd name="connsiteY2" fmla="*/ 0 h 2181085"/>
                  <a:gd name="connsiteX3" fmla="*/ 1970843 w 1970843"/>
                  <a:gd name="connsiteY3" fmla="*/ 1580225 h 2181085"/>
                  <a:gd name="connsiteX4" fmla="*/ 933889 w 1970843"/>
                  <a:gd name="connsiteY4" fmla="*/ 2181085 h 2181085"/>
                  <a:gd name="connsiteX5" fmla="*/ 798343 w 1970843"/>
                  <a:gd name="connsiteY5" fmla="*/ 1931655 h 2181085"/>
                  <a:gd name="connsiteX0" fmla="*/ 160445 w 1970843"/>
                  <a:gd name="connsiteY0" fmla="*/ 854638 h 2181085"/>
                  <a:gd name="connsiteX1" fmla="*/ 0 w 1970843"/>
                  <a:gd name="connsiteY1" fmla="*/ 603681 h 2181085"/>
                  <a:gd name="connsiteX2" fmla="*/ 1162975 w 1970843"/>
                  <a:gd name="connsiteY2" fmla="*/ 0 h 2181085"/>
                  <a:gd name="connsiteX3" fmla="*/ 1970843 w 1970843"/>
                  <a:gd name="connsiteY3" fmla="*/ 1580225 h 2181085"/>
                  <a:gd name="connsiteX4" fmla="*/ 933889 w 1970843"/>
                  <a:gd name="connsiteY4" fmla="*/ 2181085 h 2181085"/>
                  <a:gd name="connsiteX5" fmla="*/ 798343 w 1970843"/>
                  <a:gd name="connsiteY5" fmla="*/ 1931655 h 2181085"/>
                  <a:gd name="connsiteX0" fmla="*/ 165207 w 1970843"/>
                  <a:gd name="connsiteY0" fmla="*/ 861781 h 2181085"/>
                  <a:gd name="connsiteX1" fmla="*/ 0 w 1970843"/>
                  <a:gd name="connsiteY1" fmla="*/ 603681 h 2181085"/>
                  <a:gd name="connsiteX2" fmla="*/ 1162975 w 1970843"/>
                  <a:gd name="connsiteY2" fmla="*/ 0 h 2181085"/>
                  <a:gd name="connsiteX3" fmla="*/ 1970843 w 1970843"/>
                  <a:gd name="connsiteY3" fmla="*/ 1580225 h 2181085"/>
                  <a:gd name="connsiteX4" fmla="*/ 933889 w 1970843"/>
                  <a:gd name="connsiteY4" fmla="*/ 2181085 h 2181085"/>
                  <a:gd name="connsiteX5" fmla="*/ 798343 w 1970843"/>
                  <a:gd name="connsiteY5" fmla="*/ 1931655 h 2181085"/>
                  <a:gd name="connsiteX0" fmla="*/ 148538 w 1954174"/>
                  <a:gd name="connsiteY0" fmla="*/ 861781 h 2181085"/>
                  <a:gd name="connsiteX1" fmla="*/ 0 w 1954174"/>
                  <a:gd name="connsiteY1" fmla="*/ 603681 h 2181085"/>
                  <a:gd name="connsiteX2" fmla="*/ 1146306 w 1954174"/>
                  <a:gd name="connsiteY2" fmla="*/ 0 h 2181085"/>
                  <a:gd name="connsiteX3" fmla="*/ 1954174 w 1954174"/>
                  <a:gd name="connsiteY3" fmla="*/ 1580225 h 2181085"/>
                  <a:gd name="connsiteX4" fmla="*/ 917220 w 1954174"/>
                  <a:gd name="connsiteY4" fmla="*/ 2181085 h 2181085"/>
                  <a:gd name="connsiteX5" fmla="*/ 781674 w 1954174"/>
                  <a:gd name="connsiteY5" fmla="*/ 1931655 h 2181085"/>
                  <a:gd name="connsiteX0" fmla="*/ 143776 w 1949412"/>
                  <a:gd name="connsiteY0" fmla="*/ 861781 h 2181085"/>
                  <a:gd name="connsiteX1" fmla="*/ 0 w 1949412"/>
                  <a:gd name="connsiteY1" fmla="*/ 601300 h 2181085"/>
                  <a:gd name="connsiteX2" fmla="*/ 1141544 w 1949412"/>
                  <a:gd name="connsiteY2" fmla="*/ 0 h 2181085"/>
                  <a:gd name="connsiteX3" fmla="*/ 1949412 w 1949412"/>
                  <a:gd name="connsiteY3" fmla="*/ 1580225 h 2181085"/>
                  <a:gd name="connsiteX4" fmla="*/ 912458 w 1949412"/>
                  <a:gd name="connsiteY4" fmla="*/ 2181085 h 2181085"/>
                  <a:gd name="connsiteX5" fmla="*/ 776912 w 1949412"/>
                  <a:gd name="connsiteY5" fmla="*/ 1931655 h 2181085"/>
                  <a:gd name="connsiteX0" fmla="*/ 131870 w 1937506"/>
                  <a:gd name="connsiteY0" fmla="*/ 861781 h 2181085"/>
                  <a:gd name="connsiteX1" fmla="*/ 0 w 1937506"/>
                  <a:gd name="connsiteY1" fmla="*/ 598919 h 2181085"/>
                  <a:gd name="connsiteX2" fmla="*/ 1129638 w 1937506"/>
                  <a:gd name="connsiteY2" fmla="*/ 0 h 2181085"/>
                  <a:gd name="connsiteX3" fmla="*/ 1937506 w 1937506"/>
                  <a:gd name="connsiteY3" fmla="*/ 1580225 h 2181085"/>
                  <a:gd name="connsiteX4" fmla="*/ 900552 w 1937506"/>
                  <a:gd name="connsiteY4" fmla="*/ 2181085 h 2181085"/>
                  <a:gd name="connsiteX5" fmla="*/ 765006 w 1937506"/>
                  <a:gd name="connsiteY5" fmla="*/ 1931655 h 2181085"/>
                  <a:gd name="connsiteX0" fmla="*/ 148539 w 1954175"/>
                  <a:gd name="connsiteY0" fmla="*/ 861781 h 2181085"/>
                  <a:gd name="connsiteX1" fmla="*/ 0 w 1954175"/>
                  <a:gd name="connsiteY1" fmla="*/ 598919 h 2181085"/>
                  <a:gd name="connsiteX2" fmla="*/ 1146307 w 1954175"/>
                  <a:gd name="connsiteY2" fmla="*/ 0 h 2181085"/>
                  <a:gd name="connsiteX3" fmla="*/ 1954175 w 1954175"/>
                  <a:gd name="connsiteY3" fmla="*/ 1580225 h 2181085"/>
                  <a:gd name="connsiteX4" fmla="*/ 917221 w 1954175"/>
                  <a:gd name="connsiteY4" fmla="*/ 2181085 h 2181085"/>
                  <a:gd name="connsiteX5" fmla="*/ 781675 w 1954175"/>
                  <a:gd name="connsiteY5" fmla="*/ 1931655 h 2181085"/>
                  <a:gd name="connsiteX0" fmla="*/ 143777 w 1954175"/>
                  <a:gd name="connsiteY0" fmla="*/ 852256 h 2181085"/>
                  <a:gd name="connsiteX1" fmla="*/ 0 w 1954175"/>
                  <a:gd name="connsiteY1" fmla="*/ 598919 h 2181085"/>
                  <a:gd name="connsiteX2" fmla="*/ 1146307 w 1954175"/>
                  <a:gd name="connsiteY2" fmla="*/ 0 h 2181085"/>
                  <a:gd name="connsiteX3" fmla="*/ 1954175 w 1954175"/>
                  <a:gd name="connsiteY3" fmla="*/ 1580225 h 2181085"/>
                  <a:gd name="connsiteX4" fmla="*/ 917221 w 1954175"/>
                  <a:gd name="connsiteY4" fmla="*/ 2181085 h 2181085"/>
                  <a:gd name="connsiteX5" fmla="*/ 781675 w 1954175"/>
                  <a:gd name="connsiteY5" fmla="*/ 1931655 h 2181085"/>
                  <a:gd name="connsiteX0" fmla="*/ 148540 w 1954175"/>
                  <a:gd name="connsiteY0" fmla="*/ 859399 h 2181085"/>
                  <a:gd name="connsiteX1" fmla="*/ 0 w 1954175"/>
                  <a:gd name="connsiteY1" fmla="*/ 598919 h 2181085"/>
                  <a:gd name="connsiteX2" fmla="*/ 1146307 w 1954175"/>
                  <a:gd name="connsiteY2" fmla="*/ 0 h 2181085"/>
                  <a:gd name="connsiteX3" fmla="*/ 1954175 w 1954175"/>
                  <a:gd name="connsiteY3" fmla="*/ 1580225 h 2181085"/>
                  <a:gd name="connsiteX4" fmla="*/ 917221 w 1954175"/>
                  <a:gd name="connsiteY4" fmla="*/ 2181085 h 2181085"/>
                  <a:gd name="connsiteX5" fmla="*/ 781675 w 1954175"/>
                  <a:gd name="connsiteY5" fmla="*/ 1931655 h 2181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54175" h="2181085">
                    <a:moveTo>
                      <a:pt x="148540" y="859399"/>
                    </a:moveTo>
                    <a:lnTo>
                      <a:pt x="0" y="598919"/>
                    </a:lnTo>
                    <a:lnTo>
                      <a:pt x="1146307" y="0"/>
                    </a:lnTo>
                    <a:lnTo>
                      <a:pt x="1954175" y="1580225"/>
                    </a:lnTo>
                    <a:lnTo>
                      <a:pt x="917221" y="2181085"/>
                    </a:lnTo>
                    <a:cubicBezTo>
                      <a:pt x="875214" y="2105086"/>
                      <a:pt x="810219" y="1985926"/>
                      <a:pt x="781675" y="1931655"/>
                    </a:cubicBezTo>
                  </a:path>
                </a:pathLst>
              </a:custGeom>
              <a:noFill/>
              <a:ln w="762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dirty="0"/>
              </a:p>
            </p:txBody>
          </p:sp>
          <p:sp>
            <p:nvSpPr>
              <p:cNvPr id="56" name="Freeform 55"/>
              <p:cNvSpPr/>
              <p:nvPr/>
            </p:nvSpPr>
            <p:spPr>
              <a:xfrm>
                <a:off x="7942487" y="2267714"/>
                <a:ext cx="695048" cy="302048"/>
              </a:xfrm>
              <a:custGeom>
                <a:avLst/>
                <a:gdLst>
                  <a:gd name="connsiteX0" fmla="*/ 0 w 656948"/>
                  <a:gd name="connsiteY0" fmla="*/ 266330 h 266330"/>
                  <a:gd name="connsiteX1" fmla="*/ 506027 w 656948"/>
                  <a:gd name="connsiteY1" fmla="*/ 0 h 266330"/>
                  <a:gd name="connsiteX2" fmla="*/ 656948 w 656948"/>
                  <a:gd name="connsiteY2" fmla="*/ 239697 h 266330"/>
                  <a:gd name="connsiteX0" fmla="*/ 0 w 656948"/>
                  <a:gd name="connsiteY0" fmla="*/ 302048 h 302048"/>
                  <a:gd name="connsiteX1" fmla="*/ 536984 w 656948"/>
                  <a:gd name="connsiteY1" fmla="*/ 0 h 302048"/>
                  <a:gd name="connsiteX2" fmla="*/ 656948 w 656948"/>
                  <a:gd name="connsiteY2" fmla="*/ 275415 h 302048"/>
                  <a:gd name="connsiteX0" fmla="*/ 0 w 695048"/>
                  <a:gd name="connsiteY0" fmla="*/ 302048 h 302048"/>
                  <a:gd name="connsiteX1" fmla="*/ 536984 w 695048"/>
                  <a:gd name="connsiteY1" fmla="*/ 0 h 302048"/>
                  <a:gd name="connsiteX2" fmla="*/ 695048 w 695048"/>
                  <a:gd name="connsiteY2" fmla="*/ 268271 h 302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95048" h="302048">
                    <a:moveTo>
                      <a:pt x="0" y="302048"/>
                    </a:moveTo>
                    <a:lnTo>
                      <a:pt x="536984" y="0"/>
                    </a:lnTo>
                    <a:lnTo>
                      <a:pt x="695048" y="268271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dirty="0"/>
              </a:p>
            </p:txBody>
          </p:sp>
          <p:sp>
            <p:nvSpPr>
              <p:cNvPr id="57" name="Freeform 56"/>
              <p:cNvSpPr/>
              <p:nvPr/>
            </p:nvSpPr>
            <p:spPr>
              <a:xfrm rot="18120000" flipV="1">
                <a:off x="7404317" y="1334263"/>
                <a:ext cx="695048" cy="302048"/>
              </a:xfrm>
              <a:custGeom>
                <a:avLst/>
                <a:gdLst>
                  <a:gd name="connsiteX0" fmla="*/ 0 w 656948"/>
                  <a:gd name="connsiteY0" fmla="*/ 266330 h 266330"/>
                  <a:gd name="connsiteX1" fmla="*/ 506027 w 656948"/>
                  <a:gd name="connsiteY1" fmla="*/ 0 h 266330"/>
                  <a:gd name="connsiteX2" fmla="*/ 656948 w 656948"/>
                  <a:gd name="connsiteY2" fmla="*/ 239697 h 266330"/>
                  <a:gd name="connsiteX0" fmla="*/ 0 w 656948"/>
                  <a:gd name="connsiteY0" fmla="*/ 302048 h 302048"/>
                  <a:gd name="connsiteX1" fmla="*/ 536984 w 656948"/>
                  <a:gd name="connsiteY1" fmla="*/ 0 h 302048"/>
                  <a:gd name="connsiteX2" fmla="*/ 656948 w 656948"/>
                  <a:gd name="connsiteY2" fmla="*/ 275415 h 302048"/>
                  <a:gd name="connsiteX0" fmla="*/ 0 w 695048"/>
                  <a:gd name="connsiteY0" fmla="*/ 302048 h 302048"/>
                  <a:gd name="connsiteX1" fmla="*/ 536984 w 695048"/>
                  <a:gd name="connsiteY1" fmla="*/ 0 h 302048"/>
                  <a:gd name="connsiteX2" fmla="*/ 695048 w 695048"/>
                  <a:gd name="connsiteY2" fmla="*/ 268271 h 302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95048" h="302048">
                    <a:moveTo>
                      <a:pt x="0" y="302048"/>
                    </a:moveTo>
                    <a:lnTo>
                      <a:pt x="536984" y="0"/>
                    </a:lnTo>
                    <a:lnTo>
                      <a:pt x="695048" y="268271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dirty="0"/>
              </a:p>
            </p:txBody>
          </p:sp>
        </p:grpSp>
        <p:sp>
          <p:nvSpPr>
            <p:cNvPr id="58" name="TextBox 57"/>
            <p:cNvSpPr txBox="1"/>
            <p:nvPr/>
          </p:nvSpPr>
          <p:spPr>
            <a:xfrm>
              <a:off x="-18390" y="4360952"/>
              <a:ext cx="24236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dirty="0" smtClean="0"/>
                <a:t>Outside enclosure (</a:t>
              </a:r>
              <a:r>
                <a:rPr lang="en-AU" dirty="0" smtClean="0">
                  <a:solidFill>
                    <a:srgbClr val="FF0000"/>
                  </a:solidFill>
                </a:rPr>
                <a:t>hot</a:t>
              </a:r>
              <a:r>
                <a:rPr lang="en-AU" dirty="0" smtClean="0"/>
                <a:t>)</a:t>
              </a:r>
              <a:endParaRPr lang="en-AU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635480" y="5076506"/>
              <a:ext cx="24043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dirty="0" smtClean="0"/>
                <a:t>Inside enclosure (</a:t>
              </a:r>
              <a:r>
                <a:rPr lang="en-AU" dirty="0" smtClean="0">
                  <a:solidFill>
                    <a:srgbClr val="00B0F0"/>
                  </a:solidFill>
                </a:rPr>
                <a:t>cold</a:t>
              </a:r>
              <a:r>
                <a:rPr lang="en-AU" dirty="0" smtClean="0"/>
                <a:t>)</a:t>
              </a:r>
              <a:endParaRPr lang="en-AU" dirty="0"/>
            </a:p>
          </p:txBody>
        </p:sp>
        <p:cxnSp>
          <p:nvCxnSpPr>
            <p:cNvPr id="60" name="Straight Arrow Connector 59"/>
            <p:cNvCxnSpPr/>
            <p:nvPr/>
          </p:nvCxnSpPr>
          <p:spPr>
            <a:xfrm flipH="1" flipV="1">
              <a:off x="6029616" y="4716050"/>
              <a:ext cx="591630" cy="5308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7874493" y="3879749"/>
              <a:ext cx="11984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dirty="0" smtClean="0"/>
                <a:t>Detector enclosure</a:t>
              </a:r>
              <a:endParaRPr lang="en-AU" dirty="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942314" y="4545618"/>
              <a:ext cx="17577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 smtClean="0"/>
                <a:t>Baffle (</a:t>
              </a:r>
              <a:r>
                <a:rPr lang="en-AU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very cold</a:t>
              </a:r>
              <a:r>
                <a:rPr lang="en-AU" dirty="0" smtClean="0"/>
                <a:t>)</a:t>
              </a:r>
              <a:endParaRPr lang="en-AU" dirty="0"/>
            </a:p>
          </p:txBody>
        </p:sp>
        <p:cxnSp>
          <p:nvCxnSpPr>
            <p:cNvPr id="63" name="Straight Arrow Connector 62"/>
            <p:cNvCxnSpPr>
              <a:stCxn id="61" idx="0"/>
            </p:cNvCxnSpPr>
            <p:nvPr/>
          </p:nvCxnSpPr>
          <p:spPr>
            <a:xfrm flipV="1">
              <a:off x="8473736" y="3400377"/>
              <a:ext cx="31072" cy="47937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 flipV="1">
              <a:off x="7510509" y="3036393"/>
              <a:ext cx="781235" cy="157134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/>
            <p:cNvSpPr txBox="1"/>
            <p:nvPr/>
          </p:nvSpPr>
          <p:spPr>
            <a:xfrm>
              <a:off x="1535847" y="4891840"/>
              <a:ext cx="11718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dirty="0" smtClean="0"/>
                <a:t>Cold stop</a:t>
              </a:r>
              <a:endParaRPr lang="en-AU" dirty="0"/>
            </a:p>
          </p:txBody>
        </p:sp>
        <p:cxnSp>
          <p:nvCxnSpPr>
            <p:cNvPr id="71" name="Straight Arrow Connector 70"/>
            <p:cNvCxnSpPr/>
            <p:nvPr/>
          </p:nvCxnSpPr>
          <p:spPr>
            <a:xfrm flipV="1">
              <a:off x="2610035" y="4598863"/>
              <a:ext cx="896645" cy="47051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Freeform 71"/>
            <p:cNvSpPr/>
            <p:nvPr/>
          </p:nvSpPr>
          <p:spPr>
            <a:xfrm>
              <a:off x="228321" y="1585427"/>
              <a:ext cx="6668333" cy="1557500"/>
            </a:xfrm>
            <a:custGeom>
              <a:avLst/>
              <a:gdLst>
                <a:gd name="connsiteX0" fmla="*/ 0 w 6258757"/>
                <a:gd name="connsiteY0" fmla="*/ 328474 h 1420428"/>
                <a:gd name="connsiteX1" fmla="*/ 177553 w 6258757"/>
                <a:gd name="connsiteY1" fmla="*/ 0 h 1420428"/>
                <a:gd name="connsiteX2" fmla="*/ 3977196 w 6258757"/>
                <a:gd name="connsiteY2" fmla="*/ 1420428 h 1420428"/>
                <a:gd name="connsiteX3" fmla="*/ 6161103 w 6258757"/>
                <a:gd name="connsiteY3" fmla="*/ 435006 h 1420428"/>
                <a:gd name="connsiteX4" fmla="*/ 6258757 w 6258757"/>
                <a:gd name="connsiteY4" fmla="*/ 603682 h 1420428"/>
                <a:gd name="connsiteX5" fmla="*/ 6019060 w 6258757"/>
                <a:gd name="connsiteY5" fmla="*/ 736847 h 1420428"/>
                <a:gd name="connsiteX6" fmla="*/ 6107837 w 6258757"/>
                <a:gd name="connsiteY6" fmla="*/ 896645 h 1420428"/>
                <a:gd name="connsiteX0" fmla="*/ 0 w 6258757"/>
                <a:gd name="connsiteY0" fmla="*/ 328474 h 1420428"/>
                <a:gd name="connsiteX1" fmla="*/ 177553 w 6258757"/>
                <a:gd name="connsiteY1" fmla="*/ 0 h 1420428"/>
                <a:gd name="connsiteX2" fmla="*/ 3977196 w 6258757"/>
                <a:gd name="connsiteY2" fmla="*/ 1420428 h 1420428"/>
                <a:gd name="connsiteX3" fmla="*/ 6161103 w 6258757"/>
                <a:gd name="connsiteY3" fmla="*/ 435006 h 1420428"/>
                <a:gd name="connsiteX4" fmla="*/ 6258757 w 6258757"/>
                <a:gd name="connsiteY4" fmla="*/ 603682 h 1420428"/>
                <a:gd name="connsiteX5" fmla="*/ 6019060 w 6258757"/>
                <a:gd name="connsiteY5" fmla="*/ 736847 h 1420428"/>
                <a:gd name="connsiteX0" fmla="*/ 0 w 6258757"/>
                <a:gd name="connsiteY0" fmla="*/ 328474 h 1420428"/>
                <a:gd name="connsiteX1" fmla="*/ 177553 w 6258757"/>
                <a:gd name="connsiteY1" fmla="*/ 0 h 1420428"/>
                <a:gd name="connsiteX2" fmla="*/ 3977196 w 6258757"/>
                <a:gd name="connsiteY2" fmla="*/ 1420428 h 1420428"/>
                <a:gd name="connsiteX3" fmla="*/ 6161103 w 6258757"/>
                <a:gd name="connsiteY3" fmla="*/ 435006 h 1420428"/>
                <a:gd name="connsiteX4" fmla="*/ 6258757 w 6258757"/>
                <a:gd name="connsiteY4" fmla="*/ 603682 h 1420428"/>
                <a:gd name="connsiteX0" fmla="*/ 0 w 6258757"/>
                <a:gd name="connsiteY0" fmla="*/ 328474 h 1420428"/>
                <a:gd name="connsiteX1" fmla="*/ 177553 w 6258757"/>
                <a:gd name="connsiteY1" fmla="*/ 0 h 1420428"/>
                <a:gd name="connsiteX2" fmla="*/ 3977196 w 6258757"/>
                <a:gd name="connsiteY2" fmla="*/ 1420428 h 1420428"/>
                <a:gd name="connsiteX3" fmla="*/ 6120621 w 6258757"/>
                <a:gd name="connsiteY3" fmla="*/ 473106 h 1420428"/>
                <a:gd name="connsiteX4" fmla="*/ 6258757 w 6258757"/>
                <a:gd name="connsiteY4" fmla="*/ 603682 h 1420428"/>
                <a:gd name="connsiteX0" fmla="*/ 0 w 6230182"/>
                <a:gd name="connsiteY0" fmla="*/ 328474 h 1420428"/>
                <a:gd name="connsiteX1" fmla="*/ 177553 w 6230182"/>
                <a:gd name="connsiteY1" fmla="*/ 0 h 1420428"/>
                <a:gd name="connsiteX2" fmla="*/ 3977196 w 6230182"/>
                <a:gd name="connsiteY2" fmla="*/ 1420428 h 1420428"/>
                <a:gd name="connsiteX3" fmla="*/ 6120621 w 6230182"/>
                <a:gd name="connsiteY3" fmla="*/ 473106 h 1420428"/>
                <a:gd name="connsiteX4" fmla="*/ 6230182 w 6230182"/>
                <a:gd name="connsiteY4" fmla="*/ 667975 h 1420428"/>
                <a:gd name="connsiteX0" fmla="*/ 0 w 6239707"/>
                <a:gd name="connsiteY0" fmla="*/ 328474 h 1420428"/>
                <a:gd name="connsiteX1" fmla="*/ 177553 w 6239707"/>
                <a:gd name="connsiteY1" fmla="*/ 0 h 1420428"/>
                <a:gd name="connsiteX2" fmla="*/ 3977196 w 6239707"/>
                <a:gd name="connsiteY2" fmla="*/ 1420428 h 1420428"/>
                <a:gd name="connsiteX3" fmla="*/ 6120621 w 6239707"/>
                <a:gd name="connsiteY3" fmla="*/ 473106 h 1420428"/>
                <a:gd name="connsiteX4" fmla="*/ 6239707 w 6239707"/>
                <a:gd name="connsiteY4" fmla="*/ 672737 h 1420428"/>
                <a:gd name="connsiteX0" fmla="*/ 0 w 6203988"/>
                <a:gd name="connsiteY0" fmla="*/ 361811 h 1420428"/>
                <a:gd name="connsiteX1" fmla="*/ 141834 w 6203988"/>
                <a:gd name="connsiteY1" fmla="*/ 0 h 1420428"/>
                <a:gd name="connsiteX2" fmla="*/ 3941477 w 6203988"/>
                <a:gd name="connsiteY2" fmla="*/ 1420428 h 1420428"/>
                <a:gd name="connsiteX3" fmla="*/ 6084902 w 6203988"/>
                <a:gd name="connsiteY3" fmla="*/ 473106 h 1420428"/>
                <a:gd name="connsiteX4" fmla="*/ 6203988 w 6203988"/>
                <a:gd name="connsiteY4" fmla="*/ 672737 h 1420428"/>
                <a:gd name="connsiteX0" fmla="*/ 0 w 6203988"/>
                <a:gd name="connsiteY0" fmla="*/ 349904 h 1408521"/>
                <a:gd name="connsiteX1" fmla="*/ 165646 w 6203988"/>
                <a:gd name="connsiteY1" fmla="*/ 0 h 1408521"/>
                <a:gd name="connsiteX2" fmla="*/ 3941477 w 6203988"/>
                <a:gd name="connsiteY2" fmla="*/ 1408521 h 1408521"/>
                <a:gd name="connsiteX3" fmla="*/ 6084902 w 6203988"/>
                <a:gd name="connsiteY3" fmla="*/ 461199 h 1408521"/>
                <a:gd name="connsiteX4" fmla="*/ 6203988 w 6203988"/>
                <a:gd name="connsiteY4" fmla="*/ 660830 h 1408521"/>
                <a:gd name="connsiteX0" fmla="*/ 0 w 6203988"/>
                <a:gd name="connsiteY0" fmla="*/ 342761 h 1401378"/>
                <a:gd name="connsiteX1" fmla="*/ 182315 w 6203988"/>
                <a:gd name="connsiteY1" fmla="*/ 0 h 1401378"/>
                <a:gd name="connsiteX2" fmla="*/ 3941477 w 6203988"/>
                <a:gd name="connsiteY2" fmla="*/ 1401378 h 1401378"/>
                <a:gd name="connsiteX3" fmla="*/ 6084902 w 6203988"/>
                <a:gd name="connsiteY3" fmla="*/ 454056 h 1401378"/>
                <a:gd name="connsiteX4" fmla="*/ 6203988 w 6203988"/>
                <a:gd name="connsiteY4" fmla="*/ 653687 h 1401378"/>
                <a:gd name="connsiteX0" fmla="*/ 0 w 6203988"/>
                <a:gd name="connsiteY0" fmla="*/ 342761 h 1401378"/>
                <a:gd name="connsiteX1" fmla="*/ 184927 w 6203988"/>
                <a:gd name="connsiteY1" fmla="*/ 17709 h 1401378"/>
                <a:gd name="connsiteX2" fmla="*/ 182315 w 6203988"/>
                <a:gd name="connsiteY2" fmla="*/ 0 h 1401378"/>
                <a:gd name="connsiteX3" fmla="*/ 3941477 w 6203988"/>
                <a:gd name="connsiteY3" fmla="*/ 1401378 h 1401378"/>
                <a:gd name="connsiteX4" fmla="*/ 6084902 w 6203988"/>
                <a:gd name="connsiteY4" fmla="*/ 454056 h 1401378"/>
                <a:gd name="connsiteX5" fmla="*/ 6203988 w 6203988"/>
                <a:gd name="connsiteY5" fmla="*/ 653687 h 1401378"/>
                <a:gd name="connsiteX0" fmla="*/ 0 w 6203988"/>
                <a:gd name="connsiteY0" fmla="*/ 325052 h 1383669"/>
                <a:gd name="connsiteX1" fmla="*/ 184927 w 6203988"/>
                <a:gd name="connsiteY1" fmla="*/ 0 h 1383669"/>
                <a:gd name="connsiteX2" fmla="*/ 3941477 w 6203988"/>
                <a:gd name="connsiteY2" fmla="*/ 1383669 h 1383669"/>
                <a:gd name="connsiteX3" fmla="*/ 6084902 w 6203988"/>
                <a:gd name="connsiteY3" fmla="*/ 436347 h 1383669"/>
                <a:gd name="connsiteX4" fmla="*/ 6203988 w 6203988"/>
                <a:gd name="connsiteY4" fmla="*/ 635978 h 1383669"/>
                <a:gd name="connsiteX0" fmla="*/ 0 w 6203988"/>
                <a:gd name="connsiteY0" fmla="*/ 317909 h 1383669"/>
                <a:gd name="connsiteX1" fmla="*/ 184927 w 6203988"/>
                <a:gd name="connsiteY1" fmla="*/ 0 h 1383669"/>
                <a:gd name="connsiteX2" fmla="*/ 3941477 w 6203988"/>
                <a:gd name="connsiteY2" fmla="*/ 1383669 h 1383669"/>
                <a:gd name="connsiteX3" fmla="*/ 6084902 w 6203988"/>
                <a:gd name="connsiteY3" fmla="*/ 436347 h 1383669"/>
                <a:gd name="connsiteX4" fmla="*/ 6203988 w 6203988"/>
                <a:gd name="connsiteY4" fmla="*/ 635978 h 1383669"/>
                <a:gd name="connsiteX0" fmla="*/ 0 w 6196845"/>
                <a:gd name="connsiteY0" fmla="*/ 317909 h 1383669"/>
                <a:gd name="connsiteX1" fmla="*/ 177784 w 6196845"/>
                <a:gd name="connsiteY1" fmla="*/ 0 h 1383669"/>
                <a:gd name="connsiteX2" fmla="*/ 3934334 w 6196845"/>
                <a:gd name="connsiteY2" fmla="*/ 1383669 h 1383669"/>
                <a:gd name="connsiteX3" fmla="*/ 6077759 w 6196845"/>
                <a:gd name="connsiteY3" fmla="*/ 436347 h 1383669"/>
                <a:gd name="connsiteX4" fmla="*/ 6196845 w 6196845"/>
                <a:gd name="connsiteY4" fmla="*/ 635978 h 1383669"/>
                <a:gd name="connsiteX0" fmla="*/ 0 w 6206370"/>
                <a:gd name="connsiteY0" fmla="*/ 317909 h 1383669"/>
                <a:gd name="connsiteX1" fmla="*/ 187309 w 6206370"/>
                <a:gd name="connsiteY1" fmla="*/ 0 h 1383669"/>
                <a:gd name="connsiteX2" fmla="*/ 3943859 w 6206370"/>
                <a:gd name="connsiteY2" fmla="*/ 1383669 h 1383669"/>
                <a:gd name="connsiteX3" fmla="*/ 6087284 w 6206370"/>
                <a:gd name="connsiteY3" fmla="*/ 436347 h 1383669"/>
                <a:gd name="connsiteX4" fmla="*/ 6206370 w 6206370"/>
                <a:gd name="connsiteY4" fmla="*/ 635978 h 1383669"/>
                <a:gd name="connsiteX0" fmla="*/ 292368 w 6498738"/>
                <a:gd name="connsiteY0" fmla="*/ 491740 h 1557500"/>
                <a:gd name="connsiteX1" fmla="*/ 5809 w 6498738"/>
                <a:gd name="connsiteY1" fmla="*/ 0 h 1557500"/>
                <a:gd name="connsiteX2" fmla="*/ 4236227 w 6498738"/>
                <a:gd name="connsiteY2" fmla="*/ 1557500 h 1557500"/>
                <a:gd name="connsiteX3" fmla="*/ 6379652 w 6498738"/>
                <a:gd name="connsiteY3" fmla="*/ 610178 h 1557500"/>
                <a:gd name="connsiteX4" fmla="*/ 6498738 w 6498738"/>
                <a:gd name="connsiteY4" fmla="*/ 809809 h 1557500"/>
                <a:gd name="connsiteX0" fmla="*/ 0 w 6625470"/>
                <a:gd name="connsiteY0" fmla="*/ 255997 h 1557500"/>
                <a:gd name="connsiteX1" fmla="*/ 132541 w 6625470"/>
                <a:gd name="connsiteY1" fmla="*/ 0 h 1557500"/>
                <a:gd name="connsiteX2" fmla="*/ 4362959 w 6625470"/>
                <a:gd name="connsiteY2" fmla="*/ 1557500 h 1557500"/>
                <a:gd name="connsiteX3" fmla="*/ 6506384 w 6625470"/>
                <a:gd name="connsiteY3" fmla="*/ 610178 h 1557500"/>
                <a:gd name="connsiteX4" fmla="*/ 6625470 w 6625470"/>
                <a:gd name="connsiteY4" fmla="*/ 809809 h 1557500"/>
                <a:gd name="connsiteX0" fmla="*/ 0 w 6658808"/>
                <a:gd name="connsiteY0" fmla="*/ 315528 h 1557500"/>
                <a:gd name="connsiteX1" fmla="*/ 165879 w 6658808"/>
                <a:gd name="connsiteY1" fmla="*/ 0 h 1557500"/>
                <a:gd name="connsiteX2" fmla="*/ 4396297 w 6658808"/>
                <a:gd name="connsiteY2" fmla="*/ 1557500 h 1557500"/>
                <a:gd name="connsiteX3" fmla="*/ 6539722 w 6658808"/>
                <a:gd name="connsiteY3" fmla="*/ 610178 h 1557500"/>
                <a:gd name="connsiteX4" fmla="*/ 6658808 w 6658808"/>
                <a:gd name="connsiteY4" fmla="*/ 809809 h 1557500"/>
                <a:gd name="connsiteX0" fmla="*/ 0 w 6668333"/>
                <a:gd name="connsiteY0" fmla="*/ 315528 h 1557500"/>
                <a:gd name="connsiteX1" fmla="*/ 175404 w 6668333"/>
                <a:gd name="connsiteY1" fmla="*/ 0 h 1557500"/>
                <a:gd name="connsiteX2" fmla="*/ 4405822 w 6668333"/>
                <a:gd name="connsiteY2" fmla="*/ 1557500 h 1557500"/>
                <a:gd name="connsiteX3" fmla="*/ 6549247 w 6668333"/>
                <a:gd name="connsiteY3" fmla="*/ 610178 h 1557500"/>
                <a:gd name="connsiteX4" fmla="*/ 6668333 w 6668333"/>
                <a:gd name="connsiteY4" fmla="*/ 809809 h 155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8333" h="1557500">
                  <a:moveTo>
                    <a:pt x="0" y="315528"/>
                  </a:moveTo>
                  <a:lnTo>
                    <a:pt x="175404" y="0"/>
                  </a:lnTo>
                  <a:lnTo>
                    <a:pt x="4405822" y="1557500"/>
                  </a:lnTo>
                  <a:lnTo>
                    <a:pt x="6549247" y="610178"/>
                  </a:lnTo>
                  <a:lnTo>
                    <a:pt x="6668333" y="809809"/>
                  </a:ln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ln>
                  <a:solidFill>
                    <a:schemeClr val="accent2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73" name="Freeform 72"/>
            <p:cNvSpPr/>
            <p:nvPr/>
          </p:nvSpPr>
          <p:spPr>
            <a:xfrm>
              <a:off x="30817" y="1947122"/>
              <a:ext cx="7712683" cy="3654918"/>
            </a:xfrm>
            <a:custGeom>
              <a:avLst/>
              <a:gdLst>
                <a:gd name="connsiteX0" fmla="*/ 177554 w 7448365"/>
                <a:gd name="connsiteY0" fmla="*/ 0 h 3346881"/>
                <a:gd name="connsiteX1" fmla="*/ 0 w 7448365"/>
                <a:gd name="connsiteY1" fmla="*/ 257452 h 3346881"/>
                <a:gd name="connsiteX2" fmla="*/ 3355759 w 7448365"/>
                <a:gd name="connsiteY2" fmla="*/ 3346881 h 3346881"/>
                <a:gd name="connsiteX3" fmla="*/ 5291091 w 7448365"/>
                <a:gd name="connsiteY3" fmla="*/ 3320248 h 3346881"/>
                <a:gd name="connsiteX4" fmla="*/ 7448365 w 7448365"/>
                <a:gd name="connsiteY4" fmla="*/ 1464815 h 3346881"/>
                <a:gd name="connsiteX5" fmla="*/ 7341833 w 7448365"/>
                <a:gd name="connsiteY5" fmla="*/ 1313895 h 3346881"/>
                <a:gd name="connsiteX6" fmla="*/ 7119891 w 7448365"/>
                <a:gd name="connsiteY6" fmla="*/ 1455937 h 3346881"/>
                <a:gd name="connsiteX7" fmla="*/ 7031115 w 7448365"/>
                <a:gd name="connsiteY7" fmla="*/ 1349405 h 3346881"/>
                <a:gd name="connsiteX0" fmla="*/ 177554 w 7448365"/>
                <a:gd name="connsiteY0" fmla="*/ 0 h 3346881"/>
                <a:gd name="connsiteX1" fmla="*/ 0 w 7448365"/>
                <a:gd name="connsiteY1" fmla="*/ 257452 h 3346881"/>
                <a:gd name="connsiteX2" fmla="*/ 3355759 w 7448365"/>
                <a:gd name="connsiteY2" fmla="*/ 3346881 h 3346881"/>
                <a:gd name="connsiteX3" fmla="*/ 5291091 w 7448365"/>
                <a:gd name="connsiteY3" fmla="*/ 3320248 h 3346881"/>
                <a:gd name="connsiteX4" fmla="*/ 7448365 w 7448365"/>
                <a:gd name="connsiteY4" fmla="*/ 1464815 h 3346881"/>
                <a:gd name="connsiteX5" fmla="*/ 7341833 w 7448365"/>
                <a:gd name="connsiteY5" fmla="*/ 1313895 h 3346881"/>
                <a:gd name="connsiteX6" fmla="*/ 7119891 w 7448365"/>
                <a:gd name="connsiteY6" fmla="*/ 1455937 h 3346881"/>
                <a:gd name="connsiteX0" fmla="*/ 177554 w 7448365"/>
                <a:gd name="connsiteY0" fmla="*/ 0 h 3346881"/>
                <a:gd name="connsiteX1" fmla="*/ 0 w 7448365"/>
                <a:gd name="connsiteY1" fmla="*/ 257452 h 3346881"/>
                <a:gd name="connsiteX2" fmla="*/ 3355759 w 7448365"/>
                <a:gd name="connsiteY2" fmla="*/ 3346881 h 3346881"/>
                <a:gd name="connsiteX3" fmla="*/ 5291091 w 7448365"/>
                <a:gd name="connsiteY3" fmla="*/ 3320248 h 3346881"/>
                <a:gd name="connsiteX4" fmla="*/ 7448365 w 7448365"/>
                <a:gd name="connsiteY4" fmla="*/ 1464815 h 3346881"/>
                <a:gd name="connsiteX5" fmla="*/ 7341833 w 7448365"/>
                <a:gd name="connsiteY5" fmla="*/ 1313895 h 3346881"/>
                <a:gd name="connsiteX0" fmla="*/ 177554 w 7415027"/>
                <a:gd name="connsiteY0" fmla="*/ 0 h 3346881"/>
                <a:gd name="connsiteX1" fmla="*/ 0 w 7415027"/>
                <a:gd name="connsiteY1" fmla="*/ 257452 h 3346881"/>
                <a:gd name="connsiteX2" fmla="*/ 3355759 w 7415027"/>
                <a:gd name="connsiteY2" fmla="*/ 3346881 h 3346881"/>
                <a:gd name="connsiteX3" fmla="*/ 5291091 w 7415027"/>
                <a:gd name="connsiteY3" fmla="*/ 3320248 h 3346881"/>
                <a:gd name="connsiteX4" fmla="*/ 7415027 w 7415027"/>
                <a:gd name="connsiteY4" fmla="*/ 1517202 h 3346881"/>
                <a:gd name="connsiteX5" fmla="*/ 7341833 w 7415027"/>
                <a:gd name="connsiteY5" fmla="*/ 1313895 h 3346881"/>
                <a:gd name="connsiteX0" fmla="*/ 177554 w 7415027"/>
                <a:gd name="connsiteY0" fmla="*/ 0 h 3346881"/>
                <a:gd name="connsiteX1" fmla="*/ 0 w 7415027"/>
                <a:gd name="connsiteY1" fmla="*/ 257452 h 3346881"/>
                <a:gd name="connsiteX2" fmla="*/ 3355759 w 7415027"/>
                <a:gd name="connsiteY2" fmla="*/ 3346881 h 3346881"/>
                <a:gd name="connsiteX3" fmla="*/ 5291091 w 7415027"/>
                <a:gd name="connsiteY3" fmla="*/ 3320248 h 3346881"/>
                <a:gd name="connsiteX4" fmla="*/ 7415027 w 7415027"/>
                <a:gd name="connsiteY4" fmla="*/ 1517202 h 3346881"/>
                <a:gd name="connsiteX5" fmla="*/ 7282302 w 7415027"/>
                <a:gd name="connsiteY5" fmla="*/ 1309132 h 3346881"/>
                <a:gd name="connsiteX0" fmla="*/ 220417 w 7415027"/>
                <a:gd name="connsiteY0" fmla="*/ 0 h 3325450"/>
                <a:gd name="connsiteX1" fmla="*/ 0 w 7415027"/>
                <a:gd name="connsiteY1" fmla="*/ 236021 h 3325450"/>
                <a:gd name="connsiteX2" fmla="*/ 3355759 w 7415027"/>
                <a:gd name="connsiteY2" fmla="*/ 3325450 h 3325450"/>
                <a:gd name="connsiteX3" fmla="*/ 5291091 w 7415027"/>
                <a:gd name="connsiteY3" fmla="*/ 3298817 h 3325450"/>
                <a:gd name="connsiteX4" fmla="*/ 7415027 w 7415027"/>
                <a:gd name="connsiteY4" fmla="*/ 1495771 h 3325450"/>
                <a:gd name="connsiteX5" fmla="*/ 7282302 w 7415027"/>
                <a:gd name="connsiteY5" fmla="*/ 1287701 h 3325450"/>
                <a:gd name="connsiteX0" fmla="*/ 182317 w 7376927"/>
                <a:gd name="connsiteY0" fmla="*/ 0 h 3325450"/>
                <a:gd name="connsiteX1" fmla="*/ 0 w 7376927"/>
                <a:gd name="connsiteY1" fmla="*/ 247927 h 3325450"/>
                <a:gd name="connsiteX2" fmla="*/ 3317659 w 7376927"/>
                <a:gd name="connsiteY2" fmla="*/ 3325450 h 3325450"/>
                <a:gd name="connsiteX3" fmla="*/ 5252991 w 7376927"/>
                <a:gd name="connsiteY3" fmla="*/ 3298817 h 3325450"/>
                <a:gd name="connsiteX4" fmla="*/ 7376927 w 7376927"/>
                <a:gd name="connsiteY4" fmla="*/ 1495771 h 3325450"/>
                <a:gd name="connsiteX5" fmla="*/ 7244202 w 7376927"/>
                <a:gd name="connsiteY5" fmla="*/ 1287701 h 3325450"/>
                <a:gd name="connsiteX0" fmla="*/ 168029 w 7362639"/>
                <a:gd name="connsiteY0" fmla="*/ 0 h 3325450"/>
                <a:gd name="connsiteX1" fmla="*/ 0 w 7362639"/>
                <a:gd name="connsiteY1" fmla="*/ 255071 h 3325450"/>
                <a:gd name="connsiteX2" fmla="*/ 3303371 w 7362639"/>
                <a:gd name="connsiteY2" fmla="*/ 3325450 h 3325450"/>
                <a:gd name="connsiteX3" fmla="*/ 5238703 w 7362639"/>
                <a:gd name="connsiteY3" fmla="*/ 3298817 h 3325450"/>
                <a:gd name="connsiteX4" fmla="*/ 7362639 w 7362639"/>
                <a:gd name="connsiteY4" fmla="*/ 1495771 h 3325450"/>
                <a:gd name="connsiteX5" fmla="*/ 7229914 w 7362639"/>
                <a:gd name="connsiteY5" fmla="*/ 1287701 h 3325450"/>
                <a:gd name="connsiteX0" fmla="*/ 158504 w 7353114"/>
                <a:gd name="connsiteY0" fmla="*/ 0 h 3325450"/>
                <a:gd name="connsiteX1" fmla="*/ 0 w 7353114"/>
                <a:gd name="connsiteY1" fmla="*/ 259834 h 3325450"/>
                <a:gd name="connsiteX2" fmla="*/ 3293846 w 7353114"/>
                <a:gd name="connsiteY2" fmla="*/ 3325450 h 3325450"/>
                <a:gd name="connsiteX3" fmla="*/ 5229178 w 7353114"/>
                <a:gd name="connsiteY3" fmla="*/ 3298817 h 3325450"/>
                <a:gd name="connsiteX4" fmla="*/ 7353114 w 7353114"/>
                <a:gd name="connsiteY4" fmla="*/ 1495771 h 3325450"/>
                <a:gd name="connsiteX5" fmla="*/ 7220389 w 7353114"/>
                <a:gd name="connsiteY5" fmla="*/ 1287701 h 3325450"/>
                <a:gd name="connsiteX0" fmla="*/ 160885 w 7353114"/>
                <a:gd name="connsiteY0" fmla="*/ 0 h 3330212"/>
                <a:gd name="connsiteX1" fmla="*/ 0 w 7353114"/>
                <a:gd name="connsiteY1" fmla="*/ 264596 h 3330212"/>
                <a:gd name="connsiteX2" fmla="*/ 3293846 w 7353114"/>
                <a:gd name="connsiteY2" fmla="*/ 3330212 h 3330212"/>
                <a:gd name="connsiteX3" fmla="*/ 5229178 w 7353114"/>
                <a:gd name="connsiteY3" fmla="*/ 3303579 h 3330212"/>
                <a:gd name="connsiteX4" fmla="*/ 7353114 w 7353114"/>
                <a:gd name="connsiteY4" fmla="*/ 1500533 h 3330212"/>
                <a:gd name="connsiteX5" fmla="*/ 7220389 w 7353114"/>
                <a:gd name="connsiteY5" fmla="*/ 1292463 h 3330212"/>
                <a:gd name="connsiteX0" fmla="*/ 160885 w 7353114"/>
                <a:gd name="connsiteY0" fmla="*/ 0 h 3303579"/>
                <a:gd name="connsiteX1" fmla="*/ 0 w 7353114"/>
                <a:gd name="connsiteY1" fmla="*/ 264596 h 3303579"/>
                <a:gd name="connsiteX2" fmla="*/ 3293846 w 7353114"/>
                <a:gd name="connsiteY2" fmla="*/ 3285824 h 3303579"/>
                <a:gd name="connsiteX3" fmla="*/ 5229178 w 7353114"/>
                <a:gd name="connsiteY3" fmla="*/ 3303579 h 3303579"/>
                <a:gd name="connsiteX4" fmla="*/ 7353114 w 7353114"/>
                <a:gd name="connsiteY4" fmla="*/ 1500533 h 3303579"/>
                <a:gd name="connsiteX5" fmla="*/ 7220389 w 7353114"/>
                <a:gd name="connsiteY5" fmla="*/ 1292463 h 3303579"/>
                <a:gd name="connsiteX0" fmla="*/ 160885 w 7353114"/>
                <a:gd name="connsiteY0" fmla="*/ 0 h 3285824"/>
                <a:gd name="connsiteX1" fmla="*/ 0 w 7353114"/>
                <a:gd name="connsiteY1" fmla="*/ 264596 h 3285824"/>
                <a:gd name="connsiteX2" fmla="*/ 3293846 w 7353114"/>
                <a:gd name="connsiteY2" fmla="*/ 3285824 h 3285824"/>
                <a:gd name="connsiteX3" fmla="*/ 5229178 w 7353114"/>
                <a:gd name="connsiteY3" fmla="*/ 3285823 h 3285824"/>
                <a:gd name="connsiteX4" fmla="*/ 7353114 w 7353114"/>
                <a:gd name="connsiteY4" fmla="*/ 1500533 h 3285824"/>
                <a:gd name="connsiteX5" fmla="*/ 7220389 w 7353114"/>
                <a:gd name="connsiteY5" fmla="*/ 1292463 h 3285824"/>
                <a:gd name="connsiteX0" fmla="*/ 520454 w 7712683"/>
                <a:gd name="connsiteY0" fmla="*/ 71160 h 3356984"/>
                <a:gd name="connsiteX1" fmla="*/ 0 w 7712683"/>
                <a:gd name="connsiteY1" fmla="*/ 0 h 3356984"/>
                <a:gd name="connsiteX2" fmla="*/ 3653415 w 7712683"/>
                <a:gd name="connsiteY2" fmla="*/ 3356984 h 3356984"/>
                <a:gd name="connsiteX3" fmla="*/ 5588747 w 7712683"/>
                <a:gd name="connsiteY3" fmla="*/ 3356983 h 3356984"/>
                <a:gd name="connsiteX4" fmla="*/ 7712683 w 7712683"/>
                <a:gd name="connsiteY4" fmla="*/ 1571693 h 3356984"/>
                <a:gd name="connsiteX5" fmla="*/ 7579958 w 7712683"/>
                <a:gd name="connsiteY5" fmla="*/ 1363623 h 3356984"/>
                <a:gd name="connsiteX0" fmla="*/ 118023 w 7712683"/>
                <a:gd name="connsiteY0" fmla="*/ 0 h 3638249"/>
                <a:gd name="connsiteX1" fmla="*/ 0 w 7712683"/>
                <a:gd name="connsiteY1" fmla="*/ 281265 h 3638249"/>
                <a:gd name="connsiteX2" fmla="*/ 3653415 w 7712683"/>
                <a:gd name="connsiteY2" fmla="*/ 3638249 h 3638249"/>
                <a:gd name="connsiteX3" fmla="*/ 5588747 w 7712683"/>
                <a:gd name="connsiteY3" fmla="*/ 3638248 h 3638249"/>
                <a:gd name="connsiteX4" fmla="*/ 7712683 w 7712683"/>
                <a:gd name="connsiteY4" fmla="*/ 1852958 h 3638249"/>
                <a:gd name="connsiteX5" fmla="*/ 7579958 w 7712683"/>
                <a:gd name="connsiteY5" fmla="*/ 1644888 h 3638249"/>
                <a:gd name="connsiteX0" fmla="*/ 144217 w 7712683"/>
                <a:gd name="connsiteY0" fmla="*/ 0 h 3631105"/>
                <a:gd name="connsiteX1" fmla="*/ 0 w 7712683"/>
                <a:gd name="connsiteY1" fmla="*/ 274121 h 3631105"/>
                <a:gd name="connsiteX2" fmla="*/ 3653415 w 7712683"/>
                <a:gd name="connsiteY2" fmla="*/ 3631105 h 3631105"/>
                <a:gd name="connsiteX3" fmla="*/ 5588747 w 7712683"/>
                <a:gd name="connsiteY3" fmla="*/ 3631104 h 3631105"/>
                <a:gd name="connsiteX4" fmla="*/ 7712683 w 7712683"/>
                <a:gd name="connsiteY4" fmla="*/ 1845814 h 3631105"/>
                <a:gd name="connsiteX5" fmla="*/ 7579958 w 7712683"/>
                <a:gd name="connsiteY5" fmla="*/ 1637744 h 3631105"/>
                <a:gd name="connsiteX0" fmla="*/ 146598 w 7712683"/>
                <a:gd name="connsiteY0" fmla="*/ 0 h 3623962"/>
                <a:gd name="connsiteX1" fmla="*/ 0 w 7712683"/>
                <a:gd name="connsiteY1" fmla="*/ 266978 h 3623962"/>
                <a:gd name="connsiteX2" fmla="*/ 3653415 w 7712683"/>
                <a:gd name="connsiteY2" fmla="*/ 3623962 h 3623962"/>
                <a:gd name="connsiteX3" fmla="*/ 5588747 w 7712683"/>
                <a:gd name="connsiteY3" fmla="*/ 3623961 h 3623962"/>
                <a:gd name="connsiteX4" fmla="*/ 7712683 w 7712683"/>
                <a:gd name="connsiteY4" fmla="*/ 1838671 h 3623962"/>
                <a:gd name="connsiteX5" fmla="*/ 7579958 w 7712683"/>
                <a:gd name="connsiteY5" fmla="*/ 1630601 h 3623962"/>
                <a:gd name="connsiteX0" fmla="*/ 175173 w 7712683"/>
                <a:gd name="connsiteY0" fmla="*/ 0 h 3654918"/>
                <a:gd name="connsiteX1" fmla="*/ 0 w 7712683"/>
                <a:gd name="connsiteY1" fmla="*/ 297934 h 3654918"/>
                <a:gd name="connsiteX2" fmla="*/ 3653415 w 7712683"/>
                <a:gd name="connsiteY2" fmla="*/ 3654918 h 3654918"/>
                <a:gd name="connsiteX3" fmla="*/ 5588747 w 7712683"/>
                <a:gd name="connsiteY3" fmla="*/ 3654917 h 3654918"/>
                <a:gd name="connsiteX4" fmla="*/ 7712683 w 7712683"/>
                <a:gd name="connsiteY4" fmla="*/ 1869627 h 3654918"/>
                <a:gd name="connsiteX5" fmla="*/ 7579958 w 7712683"/>
                <a:gd name="connsiteY5" fmla="*/ 1661557 h 3654918"/>
                <a:gd name="connsiteX0" fmla="*/ 170411 w 7712683"/>
                <a:gd name="connsiteY0" fmla="*/ 0 h 3654918"/>
                <a:gd name="connsiteX1" fmla="*/ 0 w 7712683"/>
                <a:gd name="connsiteY1" fmla="*/ 297934 h 3654918"/>
                <a:gd name="connsiteX2" fmla="*/ 3653415 w 7712683"/>
                <a:gd name="connsiteY2" fmla="*/ 3654918 h 3654918"/>
                <a:gd name="connsiteX3" fmla="*/ 5588747 w 7712683"/>
                <a:gd name="connsiteY3" fmla="*/ 3654917 h 3654918"/>
                <a:gd name="connsiteX4" fmla="*/ 7712683 w 7712683"/>
                <a:gd name="connsiteY4" fmla="*/ 1869627 h 3654918"/>
                <a:gd name="connsiteX5" fmla="*/ 7579958 w 7712683"/>
                <a:gd name="connsiteY5" fmla="*/ 1661557 h 3654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12683" h="3654918">
                  <a:moveTo>
                    <a:pt x="170411" y="0"/>
                  </a:moveTo>
                  <a:lnTo>
                    <a:pt x="0" y="297934"/>
                  </a:lnTo>
                  <a:lnTo>
                    <a:pt x="3653415" y="3654918"/>
                  </a:lnTo>
                  <a:lnTo>
                    <a:pt x="5588747" y="3654917"/>
                  </a:lnTo>
                  <a:lnTo>
                    <a:pt x="7712683" y="1869627"/>
                  </a:lnTo>
                  <a:lnTo>
                    <a:pt x="7579958" y="1661557"/>
                  </a:ln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grpSp>
          <p:nvGrpSpPr>
            <p:cNvPr id="74" name="Group 73"/>
            <p:cNvGrpSpPr/>
            <p:nvPr/>
          </p:nvGrpSpPr>
          <p:grpSpPr>
            <a:xfrm>
              <a:off x="57150" y="808052"/>
              <a:ext cx="2407444" cy="3606145"/>
              <a:chOff x="57150" y="195263"/>
              <a:chExt cx="2407444" cy="3606145"/>
            </a:xfrm>
          </p:grpSpPr>
          <p:cxnSp>
            <p:nvCxnSpPr>
              <p:cNvPr id="75" name="Straight Arrow Connector 74"/>
              <p:cNvCxnSpPr/>
              <p:nvPr/>
            </p:nvCxnSpPr>
            <p:spPr>
              <a:xfrm flipV="1">
                <a:off x="907256" y="2547893"/>
                <a:ext cx="61914" cy="125351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6" name="Group 75"/>
              <p:cNvGrpSpPr/>
              <p:nvPr/>
            </p:nvGrpSpPr>
            <p:grpSpPr>
              <a:xfrm>
                <a:off x="57150" y="1226344"/>
                <a:ext cx="502093" cy="432733"/>
                <a:chOff x="57150" y="1226344"/>
                <a:chExt cx="502093" cy="432733"/>
              </a:xfrm>
            </p:grpSpPr>
            <p:sp>
              <p:nvSpPr>
                <p:cNvPr id="81" name="Rectangle 80"/>
                <p:cNvSpPr/>
                <p:nvPr/>
              </p:nvSpPr>
              <p:spPr>
                <a:xfrm rot="-3600000">
                  <a:off x="448273" y="1548106"/>
                  <a:ext cx="159798" cy="62143"/>
                </a:xfrm>
                <a:prstGeom prst="rect">
                  <a:avLst/>
                </a:prstGeom>
                <a:solidFill>
                  <a:srgbClr val="00B050"/>
                </a:solidFill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dirty="0"/>
                </a:p>
              </p:txBody>
            </p:sp>
            <p:sp>
              <p:nvSpPr>
                <p:cNvPr id="82" name="Freeform 81"/>
                <p:cNvSpPr/>
                <p:nvPr/>
              </p:nvSpPr>
              <p:spPr>
                <a:xfrm>
                  <a:off x="57150" y="1226344"/>
                  <a:ext cx="447675" cy="333376"/>
                </a:xfrm>
                <a:custGeom>
                  <a:avLst/>
                  <a:gdLst>
                    <a:gd name="connsiteX0" fmla="*/ 0 w 440531"/>
                    <a:gd name="connsiteY0" fmla="*/ 0 h 347663"/>
                    <a:gd name="connsiteX1" fmla="*/ 223837 w 440531"/>
                    <a:gd name="connsiteY1" fmla="*/ 147638 h 347663"/>
                    <a:gd name="connsiteX2" fmla="*/ 285750 w 440531"/>
                    <a:gd name="connsiteY2" fmla="*/ 304800 h 347663"/>
                    <a:gd name="connsiteX3" fmla="*/ 440531 w 440531"/>
                    <a:gd name="connsiteY3" fmla="*/ 347663 h 347663"/>
                    <a:gd name="connsiteX0" fmla="*/ 0 w 440531"/>
                    <a:gd name="connsiteY0" fmla="*/ 0 h 347663"/>
                    <a:gd name="connsiteX1" fmla="*/ 223837 w 440531"/>
                    <a:gd name="connsiteY1" fmla="*/ 147638 h 347663"/>
                    <a:gd name="connsiteX2" fmla="*/ 295275 w 440531"/>
                    <a:gd name="connsiteY2" fmla="*/ 276225 h 347663"/>
                    <a:gd name="connsiteX3" fmla="*/ 440531 w 440531"/>
                    <a:gd name="connsiteY3" fmla="*/ 347663 h 347663"/>
                    <a:gd name="connsiteX0" fmla="*/ 0 w 440531"/>
                    <a:gd name="connsiteY0" fmla="*/ 0 h 347663"/>
                    <a:gd name="connsiteX1" fmla="*/ 223837 w 440531"/>
                    <a:gd name="connsiteY1" fmla="*/ 147638 h 347663"/>
                    <a:gd name="connsiteX2" fmla="*/ 295275 w 440531"/>
                    <a:gd name="connsiteY2" fmla="*/ 276225 h 347663"/>
                    <a:gd name="connsiteX3" fmla="*/ 440531 w 440531"/>
                    <a:gd name="connsiteY3" fmla="*/ 347663 h 347663"/>
                    <a:gd name="connsiteX0" fmla="*/ 0 w 440531"/>
                    <a:gd name="connsiteY0" fmla="*/ 0 h 347663"/>
                    <a:gd name="connsiteX1" fmla="*/ 195262 w 440531"/>
                    <a:gd name="connsiteY1" fmla="*/ 142875 h 347663"/>
                    <a:gd name="connsiteX2" fmla="*/ 295275 w 440531"/>
                    <a:gd name="connsiteY2" fmla="*/ 276225 h 347663"/>
                    <a:gd name="connsiteX3" fmla="*/ 440531 w 440531"/>
                    <a:gd name="connsiteY3" fmla="*/ 347663 h 347663"/>
                    <a:gd name="connsiteX0" fmla="*/ 0 w 440531"/>
                    <a:gd name="connsiteY0" fmla="*/ 0 h 347663"/>
                    <a:gd name="connsiteX1" fmla="*/ 195262 w 440531"/>
                    <a:gd name="connsiteY1" fmla="*/ 142875 h 347663"/>
                    <a:gd name="connsiteX2" fmla="*/ 311943 w 440531"/>
                    <a:gd name="connsiteY2" fmla="*/ 269081 h 347663"/>
                    <a:gd name="connsiteX3" fmla="*/ 440531 w 440531"/>
                    <a:gd name="connsiteY3" fmla="*/ 347663 h 347663"/>
                    <a:gd name="connsiteX0" fmla="*/ 0 w 440531"/>
                    <a:gd name="connsiteY0" fmla="*/ 0 h 347663"/>
                    <a:gd name="connsiteX1" fmla="*/ 204787 w 440531"/>
                    <a:gd name="connsiteY1" fmla="*/ 130969 h 347663"/>
                    <a:gd name="connsiteX2" fmla="*/ 311943 w 440531"/>
                    <a:gd name="connsiteY2" fmla="*/ 269081 h 347663"/>
                    <a:gd name="connsiteX3" fmla="*/ 440531 w 440531"/>
                    <a:gd name="connsiteY3" fmla="*/ 347663 h 347663"/>
                    <a:gd name="connsiteX0" fmla="*/ 0 w 454819"/>
                    <a:gd name="connsiteY0" fmla="*/ 0 h 326232"/>
                    <a:gd name="connsiteX1" fmla="*/ 219075 w 454819"/>
                    <a:gd name="connsiteY1" fmla="*/ 109538 h 326232"/>
                    <a:gd name="connsiteX2" fmla="*/ 326231 w 454819"/>
                    <a:gd name="connsiteY2" fmla="*/ 247650 h 326232"/>
                    <a:gd name="connsiteX3" fmla="*/ 454819 w 454819"/>
                    <a:gd name="connsiteY3" fmla="*/ 326232 h 326232"/>
                    <a:gd name="connsiteX0" fmla="*/ 0 w 447675"/>
                    <a:gd name="connsiteY0" fmla="*/ 0 h 333376"/>
                    <a:gd name="connsiteX1" fmla="*/ 211931 w 447675"/>
                    <a:gd name="connsiteY1" fmla="*/ 116682 h 333376"/>
                    <a:gd name="connsiteX2" fmla="*/ 319087 w 447675"/>
                    <a:gd name="connsiteY2" fmla="*/ 254794 h 333376"/>
                    <a:gd name="connsiteX3" fmla="*/ 447675 w 447675"/>
                    <a:gd name="connsiteY3" fmla="*/ 333376 h 333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7675" h="333376">
                      <a:moveTo>
                        <a:pt x="0" y="0"/>
                      </a:moveTo>
                      <a:cubicBezTo>
                        <a:pt x="88106" y="48419"/>
                        <a:pt x="158750" y="74216"/>
                        <a:pt x="211931" y="116682"/>
                      </a:cubicBezTo>
                      <a:cubicBezTo>
                        <a:pt x="265112" y="159148"/>
                        <a:pt x="279796" y="218678"/>
                        <a:pt x="319087" y="254794"/>
                      </a:cubicBezTo>
                      <a:cubicBezTo>
                        <a:pt x="358378" y="290910"/>
                        <a:pt x="421481" y="326629"/>
                        <a:pt x="447675" y="333376"/>
                      </a:cubicBezTo>
                    </a:path>
                  </a:pathLst>
                </a:cu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dirty="0"/>
                </a:p>
              </p:txBody>
            </p:sp>
          </p:grpSp>
          <p:sp>
            <p:nvSpPr>
              <p:cNvPr id="77" name="TextBox 76"/>
              <p:cNvSpPr txBox="1"/>
              <p:nvPr/>
            </p:nvSpPr>
            <p:spPr>
              <a:xfrm>
                <a:off x="969169" y="333375"/>
                <a:ext cx="14954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dirty="0" smtClean="0"/>
                  <a:t>Slit assembly</a:t>
                </a:r>
                <a:endParaRPr lang="en-AU" dirty="0"/>
              </a:p>
            </p:txBody>
          </p:sp>
          <p:cxnSp>
            <p:nvCxnSpPr>
              <p:cNvPr id="78" name="Straight Arrow Connector 77"/>
              <p:cNvCxnSpPr/>
              <p:nvPr/>
            </p:nvCxnSpPr>
            <p:spPr>
              <a:xfrm flipH="1">
                <a:off x="573881" y="619125"/>
                <a:ext cx="545307" cy="87391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TextBox 78"/>
              <p:cNvSpPr txBox="1"/>
              <p:nvPr/>
            </p:nvSpPr>
            <p:spPr>
              <a:xfrm>
                <a:off x="92868" y="195263"/>
                <a:ext cx="8143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dirty="0" smtClean="0"/>
                  <a:t>Fibres</a:t>
                </a:r>
                <a:endParaRPr lang="en-AU" dirty="0"/>
              </a:p>
            </p:txBody>
          </p:sp>
          <p:cxnSp>
            <p:nvCxnSpPr>
              <p:cNvPr id="80" name="Straight Arrow Connector 79"/>
              <p:cNvCxnSpPr/>
              <p:nvPr/>
            </p:nvCxnSpPr>
            <p:spPr>
              <a:xfrm flipH="1">
                <a:off x="142875" y="488156"/>
                <a:ext cx="204788" cy="74771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3" name="Rectangle 82"/>
            <p:cNvSpPr/>
            <p:nvPr/>
          </p:nvSpPr>
          <p:spPr>
            <a:xfrm>
              <a:off x="92868" y="5710190"/>
              <a:ext cx="8980111" cy="10455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3154801" y="893905"/>
            <a:ext cx="441580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1" indent="-342900">
              <a:buFont typeface="Arial"/>
              <a:buChar char="•"/>
              <a:defRPr/>
            </a:pPr>
            <a:r>
              <a:rPr lang="en-GB" sz="1800" b="1" dirty="0" smtClean="0"/>
              <a:t>Development: Mid 2012 – Mid 2014</a:t>
            </a:r>
            <a:endParaRPr lang="en-GB" sz="1800" b="1" dirty="0"/>
          </a:p>
          <a:p>
            <a:pPr marL="342900" lvl="1" indent="-342900">
              <a:buFont typeface="Arial"/>
              <a:buChar char="•"/>
              <a:defRPr/>
            </a:pPr>
            <a:r>
              <a:rPr lang="en-GB" dirty="0" smtClean="0"/>
              <a:t>Collaboration of AIP, AAO and </a:t>
            </a:r>
            <a:r>
              <a:rPr lang="en-GB" dirty="0" err="1" smtClean="0"/>
              <a:t>USyd</a:t>
            </a:r>
            <a:endParaRPr lang="en-GB" sz="1800" dirty="0"/>
          </a:p>
          <a:p>
            <a:pPr marL="342900" lvl="1" indent="-342900">
              <a:buFont typeface="Arial"/>
              <a:buChar char="•"/>
              <a:defRPr/>
            </a:pPr>
            <a:r>
              <a:rPr lang="en-GB" sz="1800" b="1" dirty="0"/>
              <a:t>New high efficiency design</a:t>
            </a:r>
          </a:p>
          <a:p>
            <a:pPr marL="342900" lvl="1" indent="-342900">
              <a:buFont typeface="Arial"/>
              <a:buChar char="•"/>
              <a:defRPr/>
            </a:pPr>
            <a:r>
              <a:rPr lang="en-GB" sz="1800" b="1" dirty="0" smtClean="0"/>
              <a:t>Cold design</a:t>
            </a:r>
            <a:r>
              <a:rPr lang="en-GB" sz="1800" dirty="0" smtClean="0"/>
              <a:t>: </a:t>
            </a:r>
            <a:r>
              <a:rPr lang="en-GB" dirty="0" smtClean="0"/>
              <a:t>Fore-optics, S</a:t>
            </a:r>
            <a:r>
              <a:rPr lang="en-GB" sz="1800" dirty="0" smtClean="0"/>
              <a:t>lit, Spectrograph and </a:t>
            </a:r>
            <a:r>
              <a:rPr lang="en-GB" dirty="0" smtClean="0"/>
              <a:t>B</a:t>
            </a:r>
            <a:r>
              <a:rPr lang="en-GB" sz="1800" dirty="0" smtClean="0"/>
              <a:t>affling</a:t>
            </a:r>
            <a:endParaRPr lang="en-GB" sz="1800" dirty="0"/>
          </a:p>
          <a:p>
            <a:pPr marL="342900" lvl="1" indent="-342900">
              <a:buFont typeface="Arial"/>
              <a:buChar char="•"/>
              <a:defRPr/>
            </a:pPr>
            <a:r>
              <a:rPr lang="en-GB" sz="1800" b="1" dirty="0"/>
              <a:t>New low noise detector </a:t>
            </a:r>
          </a:p>
          <a:p>
            <a:pPr marL="342900" lvl="1" indent="-342900">
              <a:buFont typeface="Arial"/>
              <a:buChar char="•"/>
              <a:defRPr/>
            </a:pPr>
            <a:r>
              <a:rPr lang="en-GB" b="1" dirty="0" smtClean="0"/>
              <a:t>Initially used GNOSIS FBG filters</a:t>
            </a:r>
          </a:p>
          <a:p>
            <a:pPr marL="342900" lvl="1" indent="-342900">
              <a:buFont typeface="Arial"/>
              <a:buChar char="•"/>
              <a:defRPr/>
            </a:pPr>
            <a:r>
              <a:rPr lang="en-GB" sz="1800" b="1" dirty="0" smtClean="0"/>
              <a:t>Later use MCF FBG filters</a:t>
            </a:r>
          </a:p>
          <a:p>
            <a:pPr marL="342900" lvl="1" indent="-342900">
              <a:buFont typeface="Arial"/>
              <a:buChar char="•"/>
              <a:defRPr/>
            </a:pPr>
            <a:r>
              <a:rPr lang="en-GB" dirty="0" smtClean="0"/>
              <a:t>Portable design </a:t>
            </a:r>
            <a:r>
              <a:rPr lang="en-GB" dirty="0"/>
              <a:t>for AAT and </a:t>
            </a:r>
            <a:r>
              <a:rPr lang="en-GB" dirty="0" smtClean="0"/>
              <a:t>8m</a:t>
            </a:r>
            <a:endParaRPr lang="en-GB" dirty="0"/>
          </a:p>
        </p:txBody>
      </p:sp>
      <p:pic>
        <p:nvPicPr>
          <p:cNvPr id="40" name="Picture 1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234923" y="1184520"/>
            <a:ext cx="1593259" cy="1368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C0000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1" name="Picture 40"/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47416" y="829994"/>
            <a:ext cx="2678509" cy="126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30745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4709" y="3810000"/>
            <a:ext cx="4178300" cy="3048000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" y="119927"/>
            <a:ext cx="67945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 smtClean="0">
                <a:solidFill>
                  <a:srgbClr val="004080"/>
                </a:solidFill>
                <a:latin typeface="Arial Rounded MT Bold" charset="0"/>
                <a:cs typeface="Arial Rounded MT Bold" charset="0"/>
              </a:rPr>
              <a:t>Diffraction Limited Spectrograph</a:t>
            </a:r>
            <a:endParaRPr lang="en-GB" sz="2800" dirty="0">
              <a:solidFill>
                <a:srgbClr val="004178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7001" y="5337331"/>
            <a:ext cx="42977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b="1" dirty="0" smtClean="0"/>
              <a:t>Combine limited AO </a:t>
            </a:r>
            <a:r>
              <a:rPr lang="en-GB" dirty="0" smtClean="0"/>
              <a:t>correction with photonics</a:t>
            </a:r>
          </a:p>
          <a:p>
            <a:pPr marL="742950" lvl="1" indent="-285750">
              <a:buFont typeface="Arial"/>
              <a:buChar char="•"/>
            </a:pPr>
            <a:r>
              <a:rPr lang="en-GB" dirty="0" smtClean="0"/>
              <a:t>Lower order AO with a few mode photonic lantern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047" y="1058335"/>
            <a:ext cx="3876742" cy="26811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" y="1128890"/>
            <a:ext cx="42977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b="1" dirty="0"/>
              <a:t>Use AO System</a:t>
            </a:r>
            <a:r>
              <a:rPr lang="en-GB" dirty="0"/>
              <a:t> to provide near-diffraction limited PSF</a:t>
            </a:r>
          </a:p>
          <a:p>
            <a:pPr marL="742950" lvl="1" indent="-285750">
              <a:buFont typeface="Arial"/>
              <a:buChar char="•"/>
            </a:pPr>
            <a:r>
              <a:rPr lang="en-GB" dirty="0"/>
              <a:t>Losses due to imperfect correction</a:t>
            </a:r>
          </a:p>
          <a:p>
            <a:pPr marL="742950" lvl="1" indent="-285750">
              <a:buFont typeface="Arial"/>
              <a:buChar char="•"/>
            </a:pPr>
            <a:r>
              <a:rPr lang="en-GB" dirty="0"/>
              <a:t>Losses </a:t>
            </a:r>
            <a:r>
              <a:rPr lang="en-GB" dirty="0" smtClean="0"/>
              <a:t>from PSF </a:t>
            </a:r>
            <a:r>
              <a:rPr lang="en-GB" dirty="0"/>
              <a:t>to spectrograph aperture </a:t>
            </a:r>
            <a:r>
              <a:rPr lang="en-GB" dirty="0" smtClean="0"/>
              <a:t>alignment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127001" y="2672562"/>
            <a:ext cx="429770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b="1" dirty="0" smtClean="0"/>
              <a:t>Use </a:t>
            </a:r>
            <a:r>
              <a:rPr lang="en-GB" b="1" dirty="0"/>
              <a:t>Photonic Lantern </a:t>
            </a:r>
            <a:r>
              <a:rPr lang="en-GB" dirty="0"/>
              <a:t>to convert to single mode regime</a:t>
            </a:r>
          </a:p>
          <a:p>
            <a:pPr marL="742950" lvl="1" indent="-285750">
              <a:buFont typeface="Arial"/>
              <a:buChar char="•"/>
            </a:pPr>
            <a:r>
              <a:rPr lang="en-GB" dirty="0"/>
              <a:t>May require many modes</a:t>
            </a:r>
          </a:p>
          <a:p>
            <a:pPr marL="742950" lvl="1" indent="-285750">
              <a:buFont typeface="Arial"/>
              <a:buChar char="•"/>
            </a:pPr>
            <a:endParaRPr lang="en-GB" dirty="0"/>
          </a:p>
          <a:p>
            <a:pPr lvl="1"/>
            <a:endParaRPr lang="en-GB" dirty="0"/>
          </a:p>
          <a:p>
            <a:pPr lvl="1"/>
            <a:r>
              <a:rPr lang="en-GB" dirty="0"/>
              <a:t> </a:t>
            </a:r>
          </a:p>
          <a:p>
            <a:pPr marL="1200150" lvl="2" indent="-285750">
              <a:buFont typeface="Arial"/>
              <a:buChar char="•"/>
            </a:pPr>
            <a:endParaRPr lang="en-GB" dirty="0" smtClean="0"/>
          </a:p>
          <a:p>
            <a:pPr marL="1200150" lvl="2" indent="-285750">
              <a:buFont typeface="Arial"/>
              <a:buChar char="•"/>
            </a:pPr>
            <a:r>
              <a:rPr lang="en-GB" dirty="0" smtClean="0"/>
              <a:t>8m</a:t>
            </a:r>
            <a:r>
              <a:rPr lang="en-GB" dirty="0"/>
              <a:t>, 0.5 as, H-Band: ~</a:t>
            </a:r>
            <a:r>
              <a:rPr lang="en-GB" dirty="0" smtClean="0"/>
              <a:t>100</a:t>
            </a:r>
            <a:endParaRPr lang="en-GB" dirty="0"/>
          </a:p>
          <a:p>
            <a:pPr marL="1200150" lvl="2" indent="-285750">
              <a:buFont typeface="Arial"/>
              <a:buChar char="•"/>
            </a:pPr>
            <a:r>
              <a:rPr lang="en-GB" dirty="0"/>
              <a:t>8m, 0.5 as, </a:t>
            </a:r>
            <a:r>
              <a:rPr lang="en-GB" dirty="0" smtClean="0"/>
              <a:t>Visible:  ~1000 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127001" y="745447"/>
            <a:ext cx="4297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D</a:t>
            </a:r>
            <a:r>
              <a:rPr lang="en-GB" b="1" dirty="0" smtClean="0"/>
              <a:t>iffraction limited </a:t>
            </a:r>
            <a:r>
              <a:rPr lang="en-GB" b="1" dirty="0"/>
              <a:t>from the ground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7824" y="3684824"/>
            <a:ext cx="1708398" cy="891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58507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1" y="119927"/>
            <a:ext cx="67945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 smtClean="0">
                <a:solidFill>
                  <a:srgbClr val="004080"/>
                </a:solidFill>
                <a:latin typeface="Arial Rounded MT Bold" charset="0"/>
                <a:cs typeface="Arial Rounded MT Bold" charset="0"/>
              </a:rPr>
              <a:t>PL: MM to SM slit </a:t>
            </a:r>
            <a:r>
              <a:rPr lang="en-GB" sz="2800" dirty="0">
                <a:solidFill>
                  <a:srgbClr val="004080"/>
                </a:solidFill>
                <a:latin typeface="Arial Rounded MT Bold" charset="0"/>
                <a:cs typeface="Arial Rounded MT Bold" charset="0"/>
              </a:rPr>
              <a:t>r</a:t>
            </a:r>
            <a:r>
              <a:rPr lang="en-GB" sz="2800" dirty="0" smtClean="0">
                <a:solidFill>
                  <a:srgbClr val="004080"/>
                </a:solidFill>
                <a:latin typeface="Arial Rounded MT Bold" charset="0"/>
                <a:cs typeface="Arial Rounded MT Bold" charset="0"/>
              </a:rPr>
              <a:t>e-formatting</a:t>
            </a:r>
            <a:endParaRPr lang="en-GB" sz="2800" dirty="0">
              <a:solidFill>
                <a:srgbClr val="004178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4" y="527092"/>
            <a:ext cx="9180451" cy="48210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28335" y="3742391"/>
            <a:ext cx="56444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0000FF"/>
                </a:solidFill>
              </a:rPr>
              <a:t>The multimode fibre core has the same area as the single mode fibre cores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01477" y="4387865"/>
            <a:ext cx="694292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dirty="0" smtClean="0"/>
              <a:t>Number of multi-modes = Number of single-mode cores</a:t>
            </a:r>
          </a:p>
          <a:p>
            <a:pPr marL="342900" indent="-342900">
              <a:buFont typeface="Arial"/>
              <a:buChar char="•"/>
            </a:pPr>
            <a:r>
              <a:rPr lang="en-GB" dirty="0"/>
              <a:t>SM fibre has √N smaller diameter than MM </a:t>
            </a:r>
            <a:r>
              <a:rPr lang="en-GB" dirty="0" smtClean="0"/>
              <a:t>fibre</a:t>
            </a:r>
          </a:p>
          <a:p>
            <a:pPr marL="800100" lvl="1" indent="-342900">
              <a:buFont typeface="Arial"/>
              <a:buChar char="•"/>
            </a:pPr>
            <a:r>
              <a:rPr lang="en-GB" b="1" dirty="0" smtClean="0"/>
              <a:t>SM system will give lossless √</a:t>
            </a:r>
            <a:r>
              <a:rPr lang="en-GB" b="1" dirty="0"/>
              <a:t>N </a:t>
            </a:r>
            <a:r>
              <a:rPr lang="en-GB" b="1" dirty="0" smtClean="0"/>
              <a:t>higher R, if </a:t>
            </a:r>
            <a:r>
              <a:rPr lang="en-GB" b="1" i="1" dirty="0" smtClean="0"/>
              <a:t>d</a:t>
            </a:r>
            <a:r>
              <a:rPr lang="en-GB" b="1" dirty="0" smtClean="0"/>
              <a:t> limited</a:t>
            </a:r>
            <a:endParaRPr lang="en-GB" b="1" dirty="0"/>
          </a:p>
          <a:p>
            <a:pPr marL="342900" indent="-342900">
              <a:buFont typeface="Arial"/>
              <a:buChar char="•"/>
            </a:pPr>
            <a:r>
              <a:rPr lang="en-GB" dirty="0" smtClean="0"/>
              <a:t>If SM </a:t>
            </a:r>
            <a:r>
              <a:rPr lang="en-GB" dirty="0"/>
              <a:t>are adjacent and without any gap for cladding</a:t>
            </a:r>
          </a:p>
          <a:p>
            <a:pPr marL="800100" lvl="1" indent="-342900">
              <a:buFont typeface="Arial"/>
              <a:buChar char="•"/>
            </a:pPr>
            <a:r>
              <a:rPr lang="en-GB" b="1" dirty="0" smtClean="0"/>
              <a:t>SM slit is √</a:t>
            </a:r>
            <a:r>
              <a:rPr lang="en-GB" b="1" dirty="0"/>
              <a:t>N </a:t>
            </a:r>
            <a:r>
              <a:rPr lang="en-GB" b="1" dirty="0" smtClean="0"/>
              <a:t>longer than MM slit</a:t>
            </a:r>
          </a:p>
          <a:p>
            <a:pPr marL="342900" indent="-342900">
              <a:buFont typeface="Arial"/>
              <a:buChar char="•"/>
            </a:pPr>
            <a:r>
              <a:rPr lang="en-GB" dirty="0" smtClean="0"/>
              <a:t>For adequate </a:t>
            </a:r>
            <a:r>
              <a:rPr lang="en-GB" dirty="0" err="1" smtClean="0"/>
              <a:t>λ</a:t>
            </a:r>
            <a:r>
              <a:rPr lang="en-GB" dirty="0" smtClean="0"/>
              <a:t> sampling SM pixels must be </a:t>
            </a:r>
            <a:r>
              <a:rPr lang="en-GB" dirty="0"/>
              <a:t>√N </a:t>
            </a:r>
            <a:r>
              <a:rPr lang="en-GB" dirty="0" smtClean="0"/>
              <a:t>smaller than MM</a:t>
            </a:r>
          </a:p>
          <a:p>
            <a:pPr marL="800100" lvl="1" indent="-342900">
              <a:buFont typeface="Arial"/>
              <a:buChar char="•"/>
            </a:pPr>
            <a:r>
              <a:rPr lang="en-GB" dirty="0" smtClean="0"/>
              <a:t>SM needs N more pixels than MM, unless pixels are rectangular</a:t>
            </a:r>
          </a:p>
          <a:p>
            <a:pPr marL="342900" indent="-342900">
              <a:buFont typeface="Arial"/>
              <a:buChar char="•"/>
            </a:pPr>
            <a:r>
              <a:rPr lang="en-GB" b="1" dirty="0" smtClean="0"/>
              <a:t>SM: Ideally </a:t>
            </a:r>
            <a:r>
              <a:rPr lang="en-GB" b="1" dirty="0"/>
              <a:t>√N </a:t>
            </a:r>
            <a:r>
              <a:rPr lang="en-GB" b="1" dirty="0" smtClean="0"/>
              <a:t>smaller pixels, but rectangular and </a:t>
            </a:r>
            <a:r>
              <a:rPr lang="en-GB" b="1" dirty="0"/>
              <a:t>√N </a:t>
            </a:r>
            <a:r>
              <a:rPr lang="en-GB" b="1" dirty="0" smtClean="0"/>
              <a:t>more pixels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766" y="986687"/>
            <a:ext cx="27318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i="1" dirty="0" smtClean="0"/>
              <a:t>N = number of SM cores</a:t>
            </a:r>
          </a:p>
        </p:txBody>
      </p:sp>
    </p:spTree>
    <p:extLst>
      <p:ext uri="{BB962C8B-B14F-4D97-AF65-F5344CB8AC3E}">
        <p14:creationId xmlns:p14="http://schemas.microsoft.com/office/powerpoint/2010/main" xmlns="" val="3745275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2822</TotalTime>
  <Words>884</Words>
  <Application>Microsoft Office PowerPoint</Application>
  <PresentationFormat>On-screen Show (4:3)</PresentationFormat>
  <Paragraphs>152</Paragraphs>
  <Slides>16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Company>InnoFSPEC-Potsdam (AIP)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Roger Haynes</dc:creator>
  <cp:lastModifiedBy>James Beletic</cp:lastModifiedBy>
  <cp:revision>211</cp:revision>
  <cp:lastPrinted>2013-10-02T10:20:57Z</cp:lastPrinted>
  <dcterms:created xsi:type="dcterms:W3CDTF">2013-05-10T09:48:51Z</dcterms:created>
  <dcterms:modified xsi:type="dcterms:W3CDTF">2013-10-11T07:46:22Z</dcterms:modified>
</cp:coreProperties>
</file>