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94" r:id="rId2"/>
    <p:sldId id="800" r:id="rId3"/>
    <p:sldId id="803" r:id="rId4"/>
    <p:sldId id="804" r:id="rId5"/>
    <p:sldId id="839" r:id="rId6"/>
    <p:sldId id="873" r:id="rId7"/>
    <p:sldId id="845" r:id="rId8"/>
    <p:sldId id="847" r:id="rId9"/>
    <p:sldId id="849" r:id="rId10"/>
    <p:sldId id="874" r:id="rId11"/>
    <p:sldId id="850" r:id="rId12"/>
    <p:sldId id="857" r:id="rId13"/>
    <p:sldId id="860" r:id="rId14"/>
    <p:sldId id="861" r:id="rId15"/>
    <p:sldId id="862" r:id="rId16"/>
    <p:sldId id="871" r:id="rId17"/>
    <p:sldId id="863" r:id="rId18"/>
    <p:sldId id="864" r:id="rId19"/>
    <p:sldId id="866" r:id="rId20"/>
    <p:sldId id="869" r:id="rId21"/>
    <p:sldId id="875" r:id="rId22"/>
    <p:sldId id="867" r:id="rId23"/>
    <p:sldId id="868" r:id="rId24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1CD3"/>
    <a:srgbClr val="114FFB"/>
    <a:srgbClr val="AD6900"/>
    <a:srgbClr val="FC0128"/>
    <a:srgbClr val="4E4F00"/>
    <a:srgbClr val="FF3300"/>
    <a:srgbClr val="000066"/>
    <a:srgbClr val="FC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57538" y="9748838"/>
            <a:ext cx="785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320" tIns="48016" rIns="94320" bIns="48016">
            <a:spAutoFit/>
          </a:bodyPr>
          <a:lstStyle/>
          <a:p>
            <a:pPr algn="ctr" defTabSz="938213">
              <a:lnSpc>
                <a:spcPct val="90000"/>
              </a:lnSpc>
            </a:pPr>
            <a:r>
              <a:rPr lang="en-US" sz="1300"/>
              <a:t>Page </a:t>
            </a:r>
            <a:fld id="{E69ED7DA-FAC1-4760-855B-A02F25531E45}" type="slidenum">
              <a:rPr lang="en-US" sz="1300"/>
              <a:pPr algn="ctr" defTabSz="938213">
                <a:lnSpc>
                  <a:spcPct val="90000"/>
                </a:lnSpc>
              </a:pPr>
              <a:t>‹N›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7186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57538" y="9748838"/>
            <a:ext cx="785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320" tIns="48016" rIns="94320" bIns="48016">
            <a:spAutoFit/>
          </a:bodyPr>
          <a:lstStyle/>
          <a:p>
            <a:pPr algn="ctr" defTabSz="938213">
              <a:lnSpc>
                <a:spcPct val="90000"/>
              </a:lnSpc>
            </a:pPr>
            <a:r>
              <a:rPr lang="en-US" sz="1300"/>
              <a:t>Page </a:t>
            </a:r>
            <a:fld id="{3109F5DA-3A90-43EE-9681-2D31F10CCB35}" type="slidenum">
              <a:rPr lang="en-US" sz="1300"/>
              <a:pPr algn="ctr" defTabSz="938213">
                <a:lnSpc>
                  <a:spcPct val="90000"/>
                </a:lnSpc>
              </a:pPr>
              <a:t>‹N›</a:t>
            </a:fld>
            <a:endParaRPr lang="en-US" sz="1300"/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03300" y="774700"/>
            <a:ext cx="5097463" cy="382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016" rIns="97749" bIns="48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0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14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94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990600"/>
            <a:ext cx="18478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53911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803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74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59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222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89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95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4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6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61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609600" y="65532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000" b="1"/>
              <a:t>pg </a:t>
            </a:r>
            <a:fld id="{84906311-C1DC-491E-863B-665B0B8C0975}" type="slidenum">
              <a:rPr lang="en-US" sz="1000" b="1"/>
              <a:pPr algn="ctr"/>
              <a:t>‹N›</a:t>
            </a:fld>
            <a:endParaRPr lang="en-US" sz="1000" b="1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84213"/>
            <a:ext cx="541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8888"/>
            <a:ext cx="8435975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431925" y="73025"/>
            <a:ext cx="756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SzTx/>
              <a:defRPr/>
            </a:pPr>
            <a:r>
              <a:rPr lang="en-GB" sz="2400" b="1" dirty="0" smtClean="0">
                <a:solidFill>
                  <a:srgbClr val="063DE8"/>
                </a:solidFill>
              </a:rPr>
              <a:t>Spherical Grating Spectrographs</a:t>
            </a:r>
            <a:endParaRPr lang="en-US" sz="2400" b="1" dirty="0" smtClean="0">
              <a:solidFill>
                <a:srgbClr val="063DE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57200" y="1752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ZA" smtClean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758950" y="530225"/>
            <a:ext cx="676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4479925" y="132556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80000"/>
              </a:lnSpc>
              <a:spcBef>
                <a:spcPct val="30000"/>
              </a:spcBef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ZA" smtClean="0"/>
          </a:p>
        </p:txBody>
      </p:sp>
      <p:graphicFrame>
        <p:nvGraphicFramePr>
          <p:cNvPr id="1033" name="Object 18"/>
          <p:cNvGraphicFramePr>
            <a:graphicFrameLocks noChangeAspect="1"/>
          </p:cNvGraphicFramePr>
          <p:nvPr userDrawn="1"/>
        </p:nvGraphicFramePr>
        <p:xfrm>
          <a:off x="323850" y="112713"/>
          <a:ext cx="13716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14" imgW="4940808" imgH="3419856" progId="Word.Document.8">
                  <p:embed/>
                </p:oleObj>
              </mc:Choice>
              <mc:Fallback>
                <p:oleObj name="Document" r:id="rId14" imgW="4940808" imgH="3419856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25" r="4762"/>
                      <a:stretch>
                        <a:fillRect/>
                      </a:stretch>
                    </p:blipFill>
                    <p:spPr bwMode="auto">
                      <a:xfrm>
                        <a:off x="323850" y="112713"/>
                        <a:ext cx="137160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78486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1200"/>
          </a:p>
          <a:p>
            <a:pPr marL="285750" indent="-285750" algn="ctr">
              <a:lnSpc>
                <a:spcPct val="80000"/>
              </a:lnSpc>
              <a:buSzPct val="100000"/>
            </a:pPr>
            <a:r>
              <a:rPr lang="en-US" sz="1800">
                <a:solidFill>
                  <a:srgbClr val="114FFB"/>
                </a:solidFill>
              </a:rPr>
              <a:t>Darragh O’Donoghue</a:t>
            </a:r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>
                <a:solidFill>
                  <a:srgbClr val="FC2610"/>
                </a:solidFill>
              </a:rPr>
              <a:t>Southern African Large Telescope Foundation (SALT)</a:t>
            </a:r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>
                <a:solidFill>
                  <a:srgbClr val="114FFB"/>
                </a:solidFill>
              </a:rPr>
              <a:t>&amp;</a:t>
            </a:r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>
                <a:solidFill>
                  <a:srgbClr val="114FFB"/>
                </a:solidFill>
              </a:rPr>
              <a:t>Chris Clemens</a:t>
            </a:r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>
                <a:solidFill>
                  <a:srgbClr val="FC2610"/>
                </a:solidFill>
              </a:rPr>
              <a:t>Univ. of North Carolina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9063" y="2684463"/>
            <a:ext cx="540067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395288" indent="-358775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SzPct val="100000"/>
            </a:pPr>
            <a:r>
              <a:rPr lang="en-US" sz="1800"/>
              <a:t/>
            </a:r>
            <a:br>
              <a:rPr lang="en-US" sz="1800"/>
            </a:br>
            <a:r>
              <a:rPr lang="en-US" sz="1800"/>
              <a:t>The talk will be restricted to optical / NIR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</a:pPr>
            <a:r>
              <a:rPr lang="en-US" sz="1800"/>
              <a:t>spectroscopy and cover: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The history of ‘‘spectroscopes’’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Modern spectrograph technologies</a:t>
            </a:r>
          </a:p>
          <a:p>
            <a:pPr lvl="1"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Spherical optics: Offner spectrometers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Spherical gratings and spectrometers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Exemplary instruments</a:t>
            </a:r>
          </a:p>
          <a:p>
            <a:pPr lvl="1"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Costs &amp; future development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535613" y="2924175"/>
            <a:ext cx="35004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US" sz="1800"/>
              <a:t>The real story is how a grating and a spherical mirror can be used as a spectrometer:</a:t>
            </a:r>
          </a:p>
        </p:txBody>
      </p:sp>
      <p:pic>
        <p:nvPicPr>
          <p:cNvPr id="4101" name="Picture 4" descr="2-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016375"/>
            <a:ext cx="341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078663" y="3838575"/>
            <a:ext cx="792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US" sz="1400">
                <a:solidFill>
                  <a:srgbClr val="114FFB"/>
                </a:solidFill>
              </a:rPr>
              <a:t>grating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8383588" y="5453063"/>
            <a:ext cx="792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US" sz="1400">
                <a:solidFill>
                  <a:srgbClr val="114FFB"/>
                </a:solidFill>
              </a:rPr>
              <a:t>mirror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24075" y="692150"/>
            <a:ext cx="5562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Collimated and Spherical Wavefronts</a:t>
            </a:r>
            <a:br>
              <a:rPr lang="en-GB" sz="2400" b="1">
                <a:solidFill>
                  <a:schemeClr val="tx2"/>
                </a:solidFill>
              </a:rPr>
            </a:br>
            <a:r>
              <a:rPr lang="en-GB" sz="2400" b="1">
                <a:solidFill>
                  <a:schemeClr val="tx2"/>
                </a:solidFill>
              </a:rPr>
              <a:t>Imagers and Spectrometers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350" y="1484313"/>
            <a:ext cx="9137650" cy="527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36000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Since </a:t>
            </a:r>
            <a:r>
              <a:rPr lang="en-US" sz="1800" dirty="0" err="1" smtClean="0">
                <a:solidFill>
                  <a:srgbClr val="114FFB"/>
                </a:solidFill>
              </a:rPr>
              <a:t>Fraunhofer</a:t>
            </a:r>
            <a:r>
              <a:rPr lang="en-US" sz="1800" dirty="0" smtClean="0">
                <a:solidFill>
                  <a:srgbClr val="114FFB"/>
                </a:solidFill>
              </a:rPr>
              <a:t>, </a:t>
            </a:r>
            <a:r>
              <a:rPr lang="en-US" sz="1800" dirty="0" err="1" smtClean="0">
                <a:solidFill>
                  <a:srgbClr val="114FFB"/>
                </a:solidFill>
              </a:rPr>
              <a:t>Babinet</a:t>
            </a:r>
            <a:r>
              <a:rPr lang="en-US" sz="1800" dirty="0" smtClean="0">
                <a:solidFill>
                  <a:srgbClr val="114FFB"/>
                </a:solidFill>
              </a:rPr>
              <a:t>, Simms, </a:t>
            </a:r>
            <a:r>
              <a:rPr lang="en-US" sz="1800" dirty="0" err="1" smtClean="0">
                <a:solidFill>
                  <a:srgbClr val="114FFB"/>
                </a:solidFill>
              </a:rPr>
              <a:t>Kirchoff</a:t>
            </a:r>
            <a:r>
              <a:rPr lang="en-US" sz="1800" dirty="0" smtClean="0">
                <a:solidFill>
                  <a:srgbClr val="114FFB"/>
                </a:solidFill>
              </a:rPr>
              <a:t> and Bunsen, spectrometers have used </a:t>
            </a:r>
            <a:r>
              <a:rPr lang="en-US" sz="1800" dirty="0" smtClean="0">
                <a:solidFill>
                  <a:srgbClr val="EC1CD3"/>
                </a:solidFill>
              </a:rPr>
              <a:t>flat dispersers</a:t>
            </a:r>
            <a:r>
              <a:rPr lang="en-US" sz="1800" dirty="0" smtClean="0">
                <a:solidFill>
                  <a:srgbClr val="114FFB"/>
                </a:solidFill>
              </a:rPr>
              <a:t> (prisms and gratings), requiring collimators and cameras to turn </a:t>
            </a:r>
            <a:r>
              <a:rPr lang="en-US" sz="1800" dirty="0" smtClean="0">
                <a:solidFill>
                  <a:srgbClr val="EC1CD3"/>
                </a:solidFill>
              </a:rPr>
              <a:t>spherical </a:t>
            </a:r>
            <a:r>
              <a:rPr lang="en-US" sz="1800" dirty="0" err="1" smtClean="0">
                <a:solidFill>
                  <a:srgbClr val="EC1CD3"/>
                </a:solidFill>
              </a:rPr>
              <a:t>wavefronts</a:t>
            </a:r>
            <a:r>
              <a:rPr lang="en-US" sz="1800" dirty="0" smtClean="0">
                <a:solidFill>
                  <a:srgbClr val="114FFB"/>
                </a:solidFill>
              </a:rPr>
              <a:t> from point sources (or slits) into </a:t>
            </a:r>
            <a:r>
              <a:rPr lang="en-US" sz="1800" dirty="0" smtClean="0">
                <a:solidFill>
                  <a:srgbClr val="EC1CD3"/>
                </a:solidFill>
              </a:rPr>
              <a:t>flat </a:t>
            </a:r>
            <a:r>
              <a:rPr lang="en-US" sz="1800" dirty="0" err="1" smtClean="0">
                <a:solidFill>
                  <a:srgbClr val="EC1CD3"/>
                </a:solidFill>
              </a:rPr>
              <a:t>wavefronts</a:t>
            </a:r>
            <a:r>
              <a:rPr lang="en-US" sz="1800" dirty="0" smtClean="0">
                <a:solidFill>
                  <a:srgbClr val="114FFB"/>
                </a:solidFill>
              </a:rPr>
              <a:t> and back again.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 smtClean="0">
                <a:solidFill>
                  <a:srgbClr val="114FFB"/>
                </a:solidFill>
              </a:rPr>
              <a:t>Offner</a:t>
            </a:r>
            <a:r>
              <a:rPr lang="en-US" sz="1800" dirty="0" smtClean="0">
                <a:solidFill>
                  <a:srgbClr val="114FFB"/>
                </a:solidFill>
              </a:rPr>
              <a:t> optics based solely on </a:t>
            </a:r>
            <a:r>
              <a:rPr lang="en-US" sz="1800" dirty="0" smtClean="0">
                <a:solidFill>
                  <a:srgbClr val="EC1CD3"/>
                </a:solidFill>
              </a:rPr>
              <a:t>spherical </a:t>
            </a:r>
            <a:r>
              <a:rPr lang="en-US" sz="1800" dirty="0" err="1" smtClean="0">
                <a:solidFill>
                  <a:srgbClr val="EC1CD3"/>
                </a:solidFill>
              </a:rPr>
              <a:t>wavefronts</a:t>
            </a:r>
            <a:r>
              <a:rPr lang="en-US" sz="1800" dirty="0" smtClean="0">
                <a:solidFill>
                  <a:srgbClr val="114FFB"/>
                </a:solidFill>
              </a:rPr>
              <a:t>. They are simple, compact (no collimator needed; folded), and have excellent image quality.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 smtClean="0">
                <a:solidFill>
                  <a:srgbClr val="114FFB"/>
                </a:solidFill>
              </a:rPr>
              <a:t>Offner</a:t>
            </a:r>
            <a:r>
              <a:rPr lang="en-US" sz="1800" dirty="0" smtClean="0">
                <a:solidFill>
                  <a:srgbClr val="114FFB"/>
                </a:solidFill>
              </a:rPr>
              <a:t> spectrometers have almost exclusively been used on space platforms: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Earth observation satellites (from JPL): </a:t>
            </a:r>
            <a:r>
              <a:rPr lang="en-US" sz="1800" dirty="0" err="1" smtClean="0"/>
              <a:t>Mouroulis</a:t>
            </a:r>
            <a:r>
              <a:rPr lang="en-US" sz="1800" dirty="0" smtClean="0"/>
              <a:t> and collaborators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Solar system missions (e.g. Cassini)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Astronomy satellites (e.g. Gaia)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The ‘fly in the ointment’ is: spherical dispersers are required.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rgbClr val="FF0000"/>
                </a:solidFill>
              </a:rPr>
              <a:t>Convex gratings are hard to make and expensive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	(Rowland produced </a:t>
            </a:r>
            <a:r>
              <a:rPr lang="en-US" sz="1800" dirty="0">
                <a:solidFill>
                  <a:srgbClr val="FF0000"/>
                </a:solidFill>
              </a:rPr>
              <a:t>concave mirror gratings, not used in astronomy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because of the limited field of view and </a:t>
            </a:r>
            <a:r>
              <a:rPr lang="en-US" sz="1800" dirty="0" smtClean="0">
                <a:solidFill>
                  <a:srgbClr val="FF0000"/>
                </a:solidFill>
              </a:rPr>
              <a:t>efficiency) 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49375" y="731838"/>
            <a:ext cx="6894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/>
              <a:t>Needed:</a:t>
            </a:r>
            <a:br>
              <a:rPr lang="en-GB" sz="2400" b="1"/>
            </a:br>
            <a:r>
              <a:rPr lang="en-GB" sz="2400" b="1"/>
              <a:t>An inexpensive, efficient convex grating</a:t>
            </a:r>
          </a:p>
        </p:txBody>
      </p:sp>
      <p:pic>
        <p:nvPicPr>
          <p:cNvPr id="14339" name="Picture 3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5556"/>
          <a:stretch>
            <a:fillRect/>
          </a:stretch>
        </p:blipFill>
        <p:spPr bwMode="auto">
          <a:xfrm>
            <a:off x="34925" y="1676400"/>
            <a:ext cx="731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692650" y="1666875"/>
            <a:ext cx="4451350" cy="4813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EC1CD3"/>
                </a:solidFill>
              </a:rPr>
              <a:t>As mentioned, VPH gratings are the dispersers of choice for optical/NIR instruments because </a:t>
            </a:r>
            <a:br>
              <a:rPr lang="en-GB" sz="2000" b="1">
                <a:solidFill>
                  <a:srgbClr val="EC1CD3"/>
                </a:solidFill>
              </a:rPr>
            </a:br>
            <a:r>
              <a:rPr lang="en-GB" sz="2000" b="1">
                <a:solidFill>
                  <a:srgbClr val="EC1CD3"/>
                </a:solidFill>
              </a:rPr>
              <a:t>of their remarkable efficiency </a:t>
            </a:r>
            <a:br>
              <a:rPr lang="en-GB" sz="2000" b="1">
                <a:solidFill>
                  <a:srgbClr val="EC1CD3"/>
                </a:solidFill>
              </a:rPr>
            </a:br>
            <a:r>
              <a:rPr lang="en-GB" sz="2000" b="1">
                <a:solidFill>
                  <a:srgbClr val="EC1CD3"/>
                </a:solidFill>
              </a:rPr>
              <a:t>(w.r.t. surface relief gratings). </a:t>
            </a:r>
          </a:p>
          <a:p>
            <a:pPr>
              <a:lnSpc>
                <a:spcPct val="90000"/>
              </a:lnSpc>
            </a:pPr>
            <a:endParaRPr lang="en-GB" sz="2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000" b="1">
                <a:solidFill>
                  <a:schemeClr val="tx2"/>
                </a:solidFill>
              </a:rPr>
              <a:t>My co-author, Chris Clemens, is one of only ~3 commercial suppliers of astronomical VPH gratings in the world.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2"/>
                </a:solidFill>
              </a:rPr>
              <a:t>In 2012 February, Chris succeeded in making a prototype spherical VPH grating for use in a spectro-</a:t>
            </a:r>
            <a:br>
              <a:rPr lang="en-GB" sz="2000" b="1">
                <a:solidFill>
                  <a:schemeClr val="tx2"/>
                </a:solidFill>
              </a:rPr>
            </a:br>
            <a:r>
              <a:rPr lang="en-GB" sz="2000" b="1">
                <a:solidFill>
                  <a:schemeClr val="tx2"/>
                </a:solidFill>
              </a:rPr>
              <a:t>meter I designed, and which we call the Half Offner.</a:t>
            </a:r>
            <a:br>
              <a:rPr lang="en-GB" sz="2000" b="1">
                <a:solidFill>
                  <a:schemeClr val="tx2"/>
                </a:solidFill>
              </a:rPr>
            </a:b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 rot="1149131">
            <a:off x="2776538" y="4349750"/>
            <a:ext cx="12239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hlink"/>
                </a:solidFill>
              </a:rPr>
              <a:t>Traditional</a:t>
            </a:r>
            <a:br>
              <a:rPr lang="en-US" sz="1200" b="1">
                <a:solidFill>
                  <a:schemeClr val="hlink"/>
                </a:solidFill>
              </a:rPr>
            </a:br>
            <a:r>
              <a:rPr lang="en-US" sz="1200" b="1">
                <a:solidFill>
                  <a:schemeClr val="hlink"/>
                </a:solidFill>
              </a:rPr>
              <a:t>surface relief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717416">
            <a:off x="2520950" y="3756025"/>
            <a:ext cx="15208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114FFB"/>
                </a:solidFill>
              </a:rPr>
              <a:t>Super blaze curve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989138"/>
            <a:ext cx="56483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3350" y="765175"/>
            <a:ext cx="7489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sz="2400" b="1">
                <a:solidFill>
                  <a:schemeClr val="tx2"/>
                </a:solidFill>
              </a:rPr>
              <a:t>The first “Half Offner”-type spectrograph </a:t>
            </a:r>
            <a:br>
              <a:rPr lang="en-GB" sz="2400" b="1">
                <a:solidFill>
                  <a:schemeClr val="tx2"/>
                </a:solidFill>
              </a:rPr>
            </a:br>
            <a:r>
              <a:rPr lang="en-GB" sz="2400" b="1">
                <a:solidFill>
                  <a:schemeClr val="tx2"/>
                </a:solidFill>
              </a:rPr>
              <a:t>design using VPH gratings</a:t>
            </a: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5588"/>
            <a:ext cx="2439987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5" name="Straight Connector 6"/>
          <p:cNvCxnSpPr>
            <a:cxnSpLocks noChangeShapeType="1"/>
            <a:stCxn id="15374" idx="2"/>
          </p:cNvCxnSpPr>
          <p:nvPr/>
        </p:nvCxnSpPr>
        <p:spPr bwMode="auto">
          <a:xfrm flipV="1">
            <a:off x="3125788" y="4941888"/>
            <a:ext cx="1878012" cy="412750"/>
          </a:xfrm>
          <a:prstGeom prst="line">
            <a:avLst/>
          </a:prstGeom>
          <a:noFill/>
          <a:ln w="19050" algn="ctr">
            <a:solidFill>
              <a:srgbClr val="114FFB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1776413"/>
            <a:ext cx="3389313" cy="2066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1800" i="1">
                <a:solidFill>
                  <a:srgbClr val="114FFB"/>
                </a:solidFill>
              </a:rPr>
              <a:t>The grating is used in double pass: on the first pass, the light is undiffr-acted (i.e. in zero order)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1800" i="1">
                <a:solidFill>
                  <a:srgbClr val="114FFB"/>
                </a:solidFill>
              </a:rPr>
              <a:t>After reflection off the rear surface, it is diffracted efficiently in first order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1184275" y="3925888"/>
            <a:ext cx="1162050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600"/>
              <a:t>Lens 2</a:t>
            </a:r>
          </a:p>
        </p:txBody>
      </p:sp>
      <p:cxnSp>
        <p:nvCxnSpPr>
          <p:cNvPr id="15368" name="Straight Connector 2"/>
          <p:cNvCxnSpPr>
            <a:cxnSpLocks noChangeShapeType="1"/>
          </p:cNvCxnSpPr>
          <p:nvPr/>
        </p:nvCxnSpPr>
        <p:spPr bwMode="auto">
          <a:xfrm>
            <a:off x="1693863" y="4200525"/>
            <a:ext cx="141287" cy="4524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142875" y="4075113"/>
            <a:ext cx="1160463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600"/>
              <a:t>Lens 1</a:t>
            </a:r>
          </a:p>
        </p:txBody>
      </p:sp>
      <p:cxnSp>
        <p:nvCxnSpPr>
          <p:cNvPr id="15370" name="Straight Connector 14"/>
          <p:cNvCxnSpPr>
            <a:cxnSpLocks noChangeShapeType="1"/>
          </p:cNvCxnSpPr>
          <p:nvPr/>
        </p:nvCxnSpPr>
        <p:spPr bwMode="auto">
          <a:xfrm>
            <a:off x="919163" y="4392613"/>
            <a:ext cx="404812" cy="2889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1" name="Text Box 10"/>
          <p:cNvSpPr txBox="1">
            <a:spLocks noChangeArrowheads="1"/>
          </p:cNvSpPr>
          <p:nvPr/>
        </p:nvSpPr>
        <p:spPr bwMode="auto">
          <a:xfrm rot="-5400000">
            <a:off x="240507" y="5217319"/>
            <a:ext cx="1403350" cy="560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600"/>
              <a:t>Reflective rear surface</a:t>
            </a: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104775" y="6483350"/>
            <a:ext cx="3541713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600"/>
              <a:t>VPH grating: dichromated gelatin</a:t>
            </a:r>
          </a:p>
        </p:txBody>
      </p:sp>
      <p:cxnSp>
        <p:nvCxnSpPr>
          <p:cNvPr id="15373" name="Straight Connector 19"/>
          <p:cNvCxnSpPr>
            <a:cxnSpLocks noChangeShapeType="1"/>
          </p:cNvCxnSpPr>
          <p:nvPr/>
        </p:nvCxnSpPr>
        <p:spPr bwMode="auto">
          <a:xfrm flipH="1">
            <a:off x="1609725" y="6307138"/>
            <a:ext cx="60325" cy="2317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4" name="Right Bracket 10"/>
          <p:cNvSpPr>
            <a:spLocks/>
          </p:cNvSpPr>
          <p:nvPr/>
        </p:nvSpPr>
        <p:spPr bwMode="auto">
          <a:xfrm>
            <a:off x="2967038" y="4508500"/>
            <a:ext cx="158750" cy="1690688"/>
          </a:xfrm>
          <a:prstGeom prst="rightBracket">
            <a:avLst>
              <a:gd name="adj" fmla="val 8333"/>
            </a:avLst>
          </a:prstGeom>
          <a:noFill/>
          <a:ln w="19050" algn="ctr">
            <a:solidFill>
              <a:srgbClr val="114FFB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 rot="-840000">
            <a:off x="838200" y="2552700"/>
            <a:ext cx="2159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7525" y="1916113"/>
            <a:ext cx="247650" cy="181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/>
              <a:t> </a:t>
            </a:r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1800"/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1800"/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1800"/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1800"/>
          </a:p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180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41350" y="6149975"/>
            <a:ext cx="3527425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1600" b="1"/>
              <a:t>Layout of the mini prototype</a:t>
            </a:r>
            <a:endParaRPr lang="el-GR" sz="1600" b="1">
              <a:cs typeface="Arial" charset="0"/>
            </a:endParaRP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1835150" y="725488"/>
            <a:ext cx="6816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2"/>
                </a:solidFill>
              </a:rPr>
              <a:t>Proof Of Concept Prototype: 2012 May-June</a:t>
            </a:r>
            <a:br>
              <a:rPr lang="en-GB" sz="2400" b="1">
                <a:solidFill>
                  <a:schemeClr val="tx2"/>
                </a:solidFill>
              </a:rPr>
            </a:br>
            <a:r>
              <a:rPr lang="en-GB" sz="1600" b="1">
                <a:solidFill>
                  <a:schemeClr val="tx2"/>
                </a:solidFill>
              </a:rPr>
              <a:t>Design, procurement, commission and testing in 6 wks</a:t>
            </a:r>
            <a:endParaRPr lang="en-US" sz="1600" b="1">
              <a:solidFill>
                <a:schemeClr val="tx2"/>
              </a:solidFill>
            </a:endParaRPr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4765675" y="6140450"/>
            <a:ext cx="41767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1600" b="1"/>
              <a:t>Resulting spectrum</a:t>
            </a:r>
            <a:endParaRPr lang="el-GR" sz="1600" b="1">
              <a:solidFill>
                <a:srgbClr val="114FFB"/>
              </a:solidFill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0" y="1479550"/>
            <a:ext cx="914400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1 x off-the-shelf spherical mirror, 50 mm in diameter, from </a:t>
            </a:r>
            <a:r>
              <a:rPr lang="en-US" sz="1800" dirty="0" err="1" smtClean="0">
                <a:solidFill>
                  <a:srgbClr val="114FFB"/>
                </a:solidFill>
              </a:rPr>
              <a:t>Optosigma</a:t>
            </a:r>
            <a:endParaRPr lang="en-US" sz="1800" dirty="0" smtClean="0">
              <a:solidFill>
                <a:srgbClr val="114FFB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2 x off-the-shelf meniscus lenses from JML Optical …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… turned into a curved VPH grating in Chris’ lab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Some optical bench </a:t>
            </a:r>
            <a:r>
              <a:rPr lang="en-US" sz="1800" dirty="0" err="1" smtClean="0">
                <a:solidFill>
                  <a:srgbClr val="114FFB"/>
                </a:solidFill>
              </a:rPr>
              <a:t>fixturing</a:t>
            </a:r>
            <a:endParaRPr lang="en-US" sz="1800" dirty="0" smtClean="0">
              <a:solidFill>
                <a:srgbClr val="114FFB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We only got eyeball estimates of performance (due to time limits): looked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					</a:t>
            </a:r>
            <a:r>
              <a:rPr lang="en-US" sz="1800" dirty="0">
                <a:solidFill>
                  <a:srgbClr val="114FFB"/>
                </a:solidFill>
              </a:rPr>
              <a:t> </a:t>
            </a:r>
            <a:r>
              <a:rPr lang="en-US" sz="1800" dirty="0" smtClean="0">
                <a:solidFill>
                  <a:srgbClr val="114FFB"/>
                </a:solidFill>
              </a:rPr>
              <a:t>  </a:t>
            </a:r>
            <a:r>
              <a:rPr lang="en-US" sz="1800" dirty="0" err="1" smtClean="0">
                <a:solidFill>
                  <a:srgbClr val="114FFB"/>
                </a:solidFill>
              </a:rPr>
              <a:t>good..</a:t>
            </a:r>
            <a:r>
              <a:rPr lang="en-US" sz="1800" dirty="0" err="1" smtClean="0">
                <a:solidFill>
                  <a:srgbClr val="FF0000"/>
                </a:solidFill>
              </a:rPr>
              <a:t>BUT</a:t>
            </a:r>
            <a:r>
              <a:rPr lang="en-US" sz="1800" dirty="0" smtClean="0">
                <a:solidFill>
                  <a:srgbClr val="FF0000"/>
                </a:solidFill>
              </a:rPr>
              <a:t> measurements still needed</a:t>
            </a:r>
          </a:p>
        </p:txBody>
      </p:sp>
      <p:pic>
        <p:nvPicPr>
          <p:cNvPr id="16392" name="Picture 17" descr="Fig-2a-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262313"/>
            <a:ext cx="457358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IMG_4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800475"/>
            <a:ext cx="24907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9" descr="Fig-2b-revi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548063"/>
            <a:ext cx="155098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21"/>
          <p:cNvSpPr txBox="1">
            <a:spLocks noChangeArrowheads="1"/>
          </p:cNvSpPr>
          <p:nvPr/>
        </p:nvSpPr>
        <p:spPr bwMode="auto">
          <a:xfrm>
            <a:off x="7099300" y="4233863"/>
            <a:ext cx="850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 b="0"/>
              <a:t/>
            </a:r>
            <a:br>
              <a:rPr lang="en-US" sz="1800" b="0"/>
            </a:br>
            <a:r>
              <a:rPr lang="en-US" sz="1800" b="0">
                <a:solidFill>
                  <a:schemeClr val="bg1"/>
                </a:solidFill>
              </a:rPr>
              <a:t>20</a:t>
            </a:r>
            <a:br>
              <a:rPr lang="en-US" sz="1800" b="0">
                <a:solidFill>
                  <a:schemeClr val="bg1"/>
                </a:solidFill>
              </a:rPr>
            </a:br>
            <a:r>
              <a:rPr lang="en-US" sz="1800" b="0">
                <a:solidFill>
                  <a:schemeClr val="bg1"/>
                </a:solidFill>
              </a:rPr>
              <a:t>mm</a:t>
            </a:r>
          </a:p>
        </p:txBody>
      </p:sp>
      <p:sp>
        <p:nvSpPr>
          <p:cNvPr id="16396" name="Line 22"/>
          <p:cNvSpPr>
            <a:spLocks noChangeShapeType="1"/>
          </p:cNvSpPr>
          <p:nvPr/>
        </p:nvSpPr>
        <p:spPr bwMode="auto">
          <a:xfrm flipV="1">
            <a:off x="7667625" y="3956050"/>
            <a:ext cx="0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6397" name="Line 23"/>
          <p:cNvSpPr>
            <a:spLocks noChangeShapeType="1"/>
          </p:cNvSpPr>
          <p:nvPr/>
        </p:nvSpPr>
        <p:spPr bwMode="auto">
          <a:xfrm>
            <a:off x="7667625" y="5035550"/>
            <a:ext cx="0" cy="5048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03350" y="1103313"/>
            <a:ext cx="71294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A new vista in spectrometer design has opened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33338" y="1844675"/>
            <a:ext cx="9036051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Bef>
                <a:spcPct val="30000"/>
              </a:spcBef>
              <a:spcAft>
                <a:spcPts val="600"/>
              </a:spcAft>
              <a:buClr>
                <a:srgbClr val="114FFB"/>
              </a:buClr>
              <a:buSzPct val="100000"/>
              <a:buFont typeface="Wingdings" pitchFamily="2" charset="2"/>
              <a:buChar char="v"/>
            </a:pPr>
            <a:r>
              <a:rPr lang="en-GB" sz="1800">
                <a:solidFill>
                  <a:srgbClr val="114FFB"/>
                </a:solidFill>
              </a:rPr>
              <a:t> Design space is largely unexplored. Here are the spherical grating</a:t>
            </a:r>
            <a:br>
              <a:rPr lang="en-GB" sz="1800">
                <a:solidFill>
                  <a:srgbClr val="114FFB"/>
                </a:solidFill>
              </a:rPr>
            </a:br>
            <a:r>
              <a:rPr lang="en-GB" sz="1800">
                <a:solidFill>
                  <a:srgbClr val="114FFB"/>
                </a:solidFill>
              </a:rPr>
              <a:t>    spectrometers of which I am aware:</a:t>
            </a:r>
          </a:p>
          <a:p>
            <a:pPr marL="1543050" lvl="3" indent="-171450">
              <a:spcBef>
                <a:spcPct val="30000"/>
              </a:spcBef>
              <a:buClr>
                <a:srgbClr val="EC1CD3"/>
              </a:buClr>
              <a:buSzPct val="100000"/>
              <a:buFont typeface="Wingdings" pitchFamily="2" charset="2"/>
              <a:buChar char="Ø"/>
            </a:pPr>
            <a:r>
              <a:rPr lang="en-GB" sz="1800">
                <a:solidFill>
                  <a:srgbClr val="EC1CD3"/>
                </a:solidFill>
              </a:rPr>
              <a:t> Offner spectrometers</a:t>
            </a:r>
          </a:p>
          <a:p>
            <a:pPr marL="1543050" lvl="3" indent="-171450">
              <a:spcBef>
                <a:spcPct val="30000"/>
              </a:spcBef>
              <a:buClr>
                <a:srgbClr val="EC1CD3"/>
              </a:buClr>
              <a:buSzPct val="100000"/>
              <a:buFont typeface="Wingdings" pitchFamily="2" charset="2"/>
              <a:buChar char="Ø"/>
            </a:pPr>
            <a:r>
              <a:rPr lang="en-GB" sz="1800">
                <a:solidFill>
                  <a:srgbClr val="EC1CD3"/>
                </a:solidFill>
              </a:rPr>
              <a:t> Dyson spectrometers</a:t>
            </a:r>
          </a:p>
          <a:p>
            <a:pPr marL="1543050" lvl="3" indent="-171450">
              <a:spcBef>
                <a:spcPct val="30000"/>
              </a:spcBef>
              <a:spcAft>
                <a:spcPts val="1200"/>
              </a:spcAft>
              <a:buClr>
                <a:srgbClr val="EC1CD3"/>
              </a:buClr>
              <a:buSzPct val="100000"/>
              <a:buFont typeface="Wingdings" pitchFamily="2" charset="2"/>
              <a:buChar char="Ø"/>
            </a:pPr>
            <a:r>
              <a:rPr lang="en-GB" sz="1800">
                <a:solidFill>
                  <a:srgbClr val="EC1CD3"/>
                </a:solidFill>
              </a:rPr>
              <a:t> Headwall spectrometer. Unknown to us at the time we designed</a:t>
            </a:r>
            <a:br>
              <a:rPr lang="en-GB" sz="1800">
                <a:solidFill>
                  <a:srgbClr val="EC1CD3"/>
                </a:solidFill>
              </a:rPr>
            </a:br>
            <a:r>
              <a:rPr lang="en-GB" sz="1800">
                <a:solidFill>
                  <a:srgbClr val="EC1CD3"/>
                </a:solidFill>
              </a:rPr>
              <a:t> and built the “toy” Half Offner, Headwall Photonics have a patent </a:t>
            </a:r>
            <a:br>
              <a:rPr lang="en-GB" sz="1800">
                <a:solidFill>
                  <a:srgbClr val="EC1CD3"/>
                </a:solidFill>
              </a:rPr>
            </a:br>
            <a:r>
              <a:rPr lang="en-GB" sz="1800">
                <a:solidFill>
                  <a:srgbClr val="EC1CD3"/>
                </a:solidFill>
              </a:rPr>
              <a:t> on a design very similar to the Half Offner, but with a surface</a:t>
            </a:r>
            <a:br>
              <a:rPr lang="en-GB" sz="1800">
                <a:solidFill>
                  <a:srgbClr val="EC1CD3"/>
                </a:solidFill>
              </a:rPr>
            </a:br>
            <a:r>
              <a:rPr lang="en-GB" sz="1800">
                <a:solidFill>
                  <a:srgbClr val="EC1CD3"/>
                </a:solidFill>
              </a:rPr>
              <a:t> relief convex grating (only information is in the patent)</a:t>
            </a:r>
          </a:p>
          <a:p>
            <a:pPr lvl="2">
              <a:spcBef>
                <a:spcPct val="30000"/>
              </a:spcBef>
              <a:spcAft>
                <a:spcPts val="600"/>
              </a:spcAft>
              <a:buClr>
                <a:srgbClr val="114FFB"/>
              </a:buClr>
              <a:buSzPct val="100000"/>
              <a:buFont typeface="Wingdings" pitchFamily="2" charset="2"/>
              <a:buChar char="v"/>
            </a:pPr>
            <a:r>
              <a:rPr lang="en-GB" sz="1800">
                <a:solidFill>
                  <a:srgbClr val="114FFB"/>
                </a:solidFill>
              </a:rPr>
              <a:t> An entirely new and even simpler design arises from the</a:t>
            </a:r>
            <a:br>
              <a:rPr lang="en-GB" sz="1800">
                <a:solidFill>
                  <a:srgbClr val="114FFB"/>
                </a:solidFill>
              </a:rPr>
            </a:br>
            <a:r>
              <a:rPr lang="en-GB" sz="1800">
                <a:solidFill>
                  <a:srgbClr val="114FFB"/>
                </a:solidFill>
              </a:rPr>
              <a:t>    realization that </a:t>
            </a:r>
            <a:r>
              <a:rPr lang="en-US" sz="1800">
                <a:solidFill>
                  <a:srgbClr val="114FFB"/>
                </a:solidFill>
                <a:cs typeface="Arial" charset="0"/>
              </a:rPr>
              <a:t>the astigmatism of a spherical mirror, used off-axis,</a:t>
            </a:r>
            <a:br>
              <a:rPr lang="en-US" sz="1800">
                <a:solidFill>
                  <a:srgbClr val="114FFB"/>
                </a:solidFill>
                <a:cs typeface="Arial" charset="0"/>
              </a:rPr>
            </a:br>
            <a:r>
              <a:rPr lang="en-US" sz="1800">
                <a:solidFill>
                  <a:srgbClr val="114FFB"/>
                </a:solidFill>
                <a:cs typeface="Arial" charset="0"/>
              </a:rPr>
              <a:t>    is perfectly balanced by the astigmatism of a spherical grating. The:</a:t>
            </a:r>
          </a:p>
          <a:p>
            <a:pPr lvl="2">
              <a:spcBef>
                <a:spcPct val="30000"/>
              </a:spcBef>
              <a:spcAft>
                <a:spcPts val="600"/>
              </a:spcAft>
              <a:buClr>
                <a:srgbClr val="114FFB"/>
              </a:buClr>
              <a:buSzPct val="100000"/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	S</a:t>
            </a:r>
            <a:r>
              <a:rPr lang="en-US" sz="2400">
                <a:cs typeface="Arial" charset="0"/>
              </a:rPr>
              <a:t>pherical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sz="2400">
                <a:cs typeface="Arial" charset="0"/>
              </a:rPr>
              <a:t>ransmission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sz="2400">
                <a:cs typeface="Arial" charset="0"/>
              </a:rPr>
              <a:t>rating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2400">
                <a:cs typeface="Arial" charset="0"/>
              </a:rPr>
              <a:t>pectrometer</a:t>
            </a:r>
            <a:endParaRPr lang="en-GB" sz="2400">
              <a:solidFill>
                <a:srgbClr val="114FF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84325" y="736600"/>
            <a:ext cx="71294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STGS-type spectrometers</a:t>
            </a: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18435" name="Picture 4" descr="2-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557338"/>
            <a:ext cx="50927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390650" y="1403350"/>
            <a:ext cx="39020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600"/>
              <a:t>‘Ideal’ spherical transmission grating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934075" y="1931988"/>
            <a:ext cx="32035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Diffraction-limited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image quality: almost</a:t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all light inside Airy disc</a:t>
            </a:r>
          </a:p>
        </p:txBody>
      </p:sp>
      <p:pic>
        <p:nvPicPr>
          <p:cNvPr id="18438" name="Picture 9" descr="2S-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62275"/>
            <a:ext cx="31686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Curved-VPH-spectrometer-lay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2300"/>
            <a:ext cx="51212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1500188" y="3919538"/>
            <a:ext cx="31400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</a:t>
            </a:r>
            <a:r>
              <a:rPr lang="en-US" sz="1600"/>
              <a:t>A real system: a spherical</a:t>
            </a:r>
            <a:br>
              <a:rPr lang="en-US" sz="1600"/>
            </a:br>
            <a:r>
              <a:rPr lang="en-US" sz="1600"/>
              <a:t>VPH transmission grating:</a:t>
            </a:r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H="1">
            <a:off x="5508625" y="4508500"/>
            <a:ext cx="71438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42" name="Text Box 6"/>
          <p:cNvSpPr txBox="1">
            <a:spLocks noChangeArrowheads="1"/>
          </p:cNvSpPr>
          <p:nvPr/>
        </p:nvSpPr>
        <p:spPr bwMode="auto">
          <a:xfrm>
            <a:off x="4884738" y="4019550"/>
            <a:ext cx="12239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Spherical</a:t>
            </a:r>
            <a:br>
              <a:rPr lang="en-US" sz="1400" b="0"/>
            </a:br>
            <a:r>
              <a:rPr lang="en-US" sz="1400" b="0"/>
              <a:t>mirror</a:t>
            </a:r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H="1" flipV="1">
            <a:off x="5292725" y="3716338"/>
            <a:ext cx="1428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-133350" y="3668713"/>
            <a:ext cx="13811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5200-6900 A</a:t>
            </a:r>
          </a:p>
          <a:p>
            <a:pPr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R ~ 1000</a:t>
            </a:r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250825" y="4365625"/>
            <a:ext cx="288925" cy="143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 flipV="1">
            <a:off x="323850" y="3141663"/>
            <a:ext cx="2159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-600075" y="1852613"/>
            <a:ext cx="1771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Entrance</a:t>
            </a:r>
            <a:br>
              <a:rPr lang="en-US" sz="1400" b="0"/>
            </a:br>
            <a:r>
              <a:rPr lang="en-US" sz="1400" b="0"/>
              <a:t>slit</a:t>
            </a:r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>
            <a:off x="3563938" y="6669088"/>
            <a:ext cx="1871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49" name="Line 21"/>
          <p:cNvSpPr>
            <a:spLocks noChangeShapeType="1"/>
          </p:cNvSpPr>
          <p:nvPr/>
        </p:nvSpPr>
        <p:spPr bwMode="auto">
          <a:xfrm flipH="1">
            <a:off x="611188" y="6669088"/>
            <a:ext cx="1873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50" name="Text Box 22"/>
          <p:cNvSpPr txBox="1">
            <a:spLocks noChangeArrowheads="1"/>
          </p:cNvSpPr>
          <p:nvPr/>
        </p:nvSpPr>
        <p:spPr bwMode="auto">
          <a:xfrm>
            <a:off x="2124075" y="6516688"/>
            <a:ext cx="17716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500 mm</a:t>
            </a:r>
          </a:p>
        </p:txBody>
      </p:sp>
      <p:sp>
        <p:nvSpPr>
          <p:cNvPr id="18451" name="AutoShape 23"/>
          <p:cNvSpPr>
            <a:spLocks noChangeAspect="1"/>
          </p:cNvSpPr>
          <p:nvPr/>
        </p:nvSpPr>
        <p:spPr bwMode="auto">
          <a:xfrm rot="-5400000">
            <a:off x="7315200" y="4732338"/>
            <a:ext cx="163513" cy="503237"/>
          </a:xfrm>
          <a:prstGeom prst="leftBrace">
            <a:avLst>
              <a:gd name="adj1" fmla="val 2564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18452" name="Text Box 24"/>
          <p:cNvSpPr txBox="1">
            <a:spLocks noChangeArrowheads="1"/>
          </p:cNvSpPr>
          <p:nvPr/>
        </p:nvSpPr>
        <p:spPr bwMode="auto">
          <a:xfrm>
            <a:off x="6096000" y="5121275"/>
            <a:ext cx="28622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30 micron boxes: 2 CCD pixels</a:t>
            </a:r>
          </a:p>
        </p:txBody>
      </p:sp>
      <p:sp>
        <p:nvSpPr>
          <p:cNvPr id="18453" name="Text Box 25"/>
          <p:cNvSpPr txBox="1">
            <a:spLocks noChangeArrowheads="1"/>
          </p:cNvSpPr>
          <p:nvPr/>
        </p:nvSpPr>
        <p:spPr bwMode="auto">
          <a:xfrm>
            <a:off x="-636588" y="2606675"/>
            <a:ext cx="177165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Focal</a:t>
            </a:r>
            <a:br>
              <a:rPr lang="en-US" sz="1400" b="0"/>
            </a:br>
            <a:r>
              <a:rPr lang="en-US" sz="1400" b="0"/>
              <a:t>plane</a:t>
            </a:r>
          </a:p>
        </p:txBody>
      </p:sp>
      <p:sp>
        <p:nvSpPr>
          <p:cNvPr id="18454" name="Text Box 7"/>
          <p:cNvSpPr txBox="1">
            <a:spLocks noChangeArrowheads="1"/>
          </p:cNvSpPr>
          <p:nvPr/>
        </p:nvSpPr>
        <p:spPr bwMode="auto">
          <a:xfrm>
            <a:off x="5934075" y="5656263"/>
            <a:ext cx="3046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ctr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A replacement for the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Czerny-Turner design?</a:t>
            </a:r>
          </a:p>
          <a:p>
            <a:pPr marL="285750" indent="-285750" algn="ctr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Teaching instruments?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524000"/>
            <a:ext cx="4630738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365250" y="836613"/>
            <a:ext cx="71294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STGS-type double beam spectrometer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9750" y="5302250"/>
            <a:ext cx="820896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Light not diffracted in first order by G1 (via M1) passes to G2 (via M2)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No dichroic break, maximum efficiency at overlapping wavelengths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6796088" y="1598613"/>
            <a:ext cx="23399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Undiffracted in first order by passage through G1</a:t>
            </a:r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>
            <a:off x="6300788" y="2127250"/>
            <a:ext cx="698500" cy="325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1773238" y="2728913"/>
            <a:ext cx="1771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Entrance</a:t>
            </a:r>
            <a:br>
              <a:rPr lang="en-US" sz="1400" b="0"/>
            </a:br>
            <a:r>
              <a:rPr lang="en-US" sz="1400" b="0"/>
              <a:t>slit</a:t>
            </a:r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3940175" y="3167063"/>
            <a:ext cx="8874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G1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2627313" y="1755775"/>
            <a:ext cx="23399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Red arm: 6350-8400 A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90800" y="4365625"/>
            <a:ext cx="23399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Blue arm: 5200-6900 A</a:t>
            </a:r>
          </a:p>
        </p:txBody>
      </p: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4560888" y="1798638"/>
            <a:ext cx="8874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G2</a:t>
            </a: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6816725" y="3840163"/>
            <a:ext cx="23399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Diffracted in</a:t>
            </a:r>
            <a:br>
              <a:rPr lang="en-US" sz="1400" b="0"/>
            </a:br>
            <a:r>
              <a:rPr lang="en-US" sz="1400" b="0"/>
              <a:t>first order by G1</a:t>
            </a:r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 flipV="1">
            <a:off x="6300788" y="3867150"/>
            <a:ext cx="792162" cy="138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470" name="Text Box 10"/>
          <p:cNvSpPr txBox="1">
            <a:spLocks noChangeArrowheads="1"/>
          </p:cNvSpPr>
          <p:nvPr/>
        </p:nvSpPr>
        <p:spPr bwMode="auto">
          <a:xfrm>
            <a:off x="0" y="3743325"/>
            <a:ext cx="23399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“Forward” STGS</a:t>
            </a:r>
          </a:p>
        </p:txBody>
      </p:sp>
      <p:sp>
        <p:nvSpPr>
          <p:cNvPr id="19471" name="Text Box 10"/>
          <p:cNvSpPr txBox="1">
            <a:spLocks noChangeArrowheads="1"/>
          </p:cNvSpPr>
          <p:nvPr/>
        </p:nvSpPr>
        <p:spPr bwMode="auto">
          <a:xfrm>
            <a:off x="7938" y="2290763"/>
            <a:ext cx="2339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“Reverse” STGS</a:t>
            </a:r>
          </a:p>
        </p:txBody>
      </p:sp>
      <p:sp>
        <p:nvSpPr>
          <p:cNvPr id="19472" name="Right Arrow 1"/>
          <p:cNvSpPr>
            <a:spLocks noChangeArrowheads="1"/>
          </p:cNvSpPr>
          <p:nvPr/>
        </p:nvSpPr>
        <p:spPr bwMode="auto">
          <a:xfrm rot="-411142">
            <a:off x="5670550" y="2801938"/>
            <a:ext cx="615950" cy="263525"/>
          </a:xfrm>
          <a:prstGeom prst="rightArrow">
            <a:avLst>
              <a:gd name="adj1" fmla="val 50000"/>
              <a:gd name="adj2" fmla="val 49831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19473" name="Right Arrow 17"/>
          <p:cNvSpPr>
            <a:spLocks noChangeArrowheads="1"/>
          </p:cNvSpPr>
          <p:nvPr/>
        </p:nvSpPr>
        <p:spPr bwMode="auto">
          <a:xfrm rot="2086140">
            <a:off x="5373688" y="3371850"/>
            <a:ext cx="617537" cy="263525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114FFB"/>
          </a:solidFill>
          <a:ln w="19050" algn="ctr">
            <a:solidFill>
              <a:srgbClr val="114FFB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19474" name="Text Box 25"/>
          <p:cNvSpPr txBox="1">
            <a:spLocks noChangeArrowheads="1"/>
          </p:cNvSpPr>
          <p:nvPr/>
        </p:nvSpPr>
        <p:spPr bwMode="auto">
          <a:xfrm>
            <a:off x="5630863" y="4257675"/>
            <a:ext cx="8890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M1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6181725" y="3186113"/>
            <a:ext cx="8874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M2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2" descr="Hill-Virus-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844675"/>
            <a:ext cx="42497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1" descr="STGS-Virus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431958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385888" y="823913"/>
            <a:ext cx="78438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Real instruments 1: STGS spectrometer: VIRUS-like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724525" y="3390900"/>
            <a:ext cx="1368425" cy="1227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  </a:t>
            </a:r>
            <a:br>
              <a:rPr lang="en-US" sz="1400" b="0"/>
            </a:br>
            <a:r>
              <a:rPr lang="en-US" sz="1400" b="0"/>
              <a:t>VPH</a:t>
            </a:r>
            <a:br>
              <a:rPr lang="en-US" sz="1400" b="0"/>
            </a:br>
            <a:r>
              <a:rPr lang="en-US" sz="1400" b="0"/>
              <a:t>  grating</a:t>
            </a:r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659563" y="3940175"/>
            <a:ext cx="14398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Fold</a:t>
            </a:r>
            <a:br>
              <a:rPr lang="en-US" sz="1400" b="0"/>
            </a:br>
            <a:r>
              <a:rPr lang="en-US" sz="1400" b="0"/>
              <a:t>mirror</a:t>
            </a:r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 flipV="1">
            <a:off x="6588125" y="3284538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8675688" y="3946525"/>
            <a:ext cx="468312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</a:t>
            </a:r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</p:txBody>
      </p:sp>
      <p:sp>
        <p:nvSpPr>
          <p:cNvPr id="20489" name="Line 16"/>
          <p:cNvSpPr>
            <a:spLocks noChangeShapeType="1"/>
          </p:cNvSpPr>
          <p:nvPr/>
        </p:nvSpPr>
        <p:spPr bwMode="auto">
          <a:xfrm flipV="1">
            <a:off x="7740650" y="3933825"/>
            <a:ext cx="6477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90" name="Text Box 23"/>
          <p:cNvSpPr txBox="1">
            <a:spLocks noChangeArrowheads="1"/>
          </p:cNvSpPr>
          <p:nvPr/>
        </p:nvSpPr>
        <p:spPr bwMode="auto">
          <a:xfrm>
            <a:off x="5795963" y="1484313"/>
            <a:ext cx="129540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Aspheric</a:t>
            </a:r>
            <a:br>
              <a:rPr lang="en-US" sz="1400" b="0"/>
            </a:br>
            <a:r>
              <a:rPr lang="en-US" sz="1400" b="0"/>
              <a:t>corrector</a:t>
            </a: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H="1">
            <a:off x="6300788" y="1989138"/>
            <a:ext cx="73025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92" name="Text Box 24"/>
          <p:cNvSpPr txBox="1">
            <a:spLocks noChangeArrowheads="1"/>
          </p:cNvSpPr>
          <p:nvPr/>
        </p:nvSpPr>
        <p:spPr bwMode="auto">
          <a:xfrm>
            <a:off x="4476750" y="3376613"/>
            <a:ext cx="1319213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</a:t>
            </a:r>
            <a:br>
              <a:rPr lang="en-US" sz="1400" b="0"/>
            </a:br>
            <a:r>
              <a:rPr lang="en-US" sz="1400" b="0"/>
              <a:t>Field-</a:t>
            </a:r>
            <a:br>
              <a:rPr lang="en-US" sz="1400" b="0"/>
            </a:br>
            <a:r>
              <a:rPr lang="en-US" sz="1400" b="0"/>
              <a:t>flattening</a:t>
            </a:r>
            <a:br>
              <a:rPr lang="en-US" sz="1400" b="0"/>
            </a:br>
            <a:r>
              <a:rPr lang="en-US" sz="1400" b="0"/>
              <a:t>lens and CCD</a:t>
            </a:r>
            <a:br>
              <a:rPr lang="en-US" sz="1400" b="0"/>
            </a:br>
            <a:r>
              <a:rPr lang="en-US" sz="1400" b="0"/>
              <a:t>(in beam)</a:t>
            </a:r>
          </a:p>
        </p:txBody>
      </p:sp>
      <p:sp>
        <p:nvSpPr>
          <p:cNvPr id="20493" name="Text Box 25"/>
          <p:cNvSpPr txBox="1">
            <a:spLocks noChangeArrowheads="1"/>
          </p:cNvSpPr>
          <p:nvPr/>
        </p:nvSpPr>
        <p:spPr bwMode="auto">
          <a:xfrm>
            <a:off x="4500563" y="1484313"/>
            <a:ext cx="1319212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Spherical</a:t>
            </a:r>
            <a:br>
              <a:rPr lang="en-US" sz="1400" b="0"/>
            </a:br>
            <a:r>
              <a:rPr lang="en-US" sz="1400" b="0"/>
              <a:t>camera</a:t>
            </a:r>
            <a:br>
              <a:rPr lang="en-US" sz="1400" b="0"/>
            </a:br>
            <a:r>
              <a:rPr lang="en-US" sz="1400" b="0"/>
              <a:t>mirror</a:t>
            </a:r>
          </a:p>
        </p:txBody>
      </p:sp>
      <p:sp>
        <p:nvSpPr>
          <p:cNvPr id="20494" name="Line 11"/>
          <p:cNvSpPr>
            <a:spLocks noChangeShapeType="1"/>
          </p:cNvSpPr>
          <p:nvPr/>
        </p:nvSpPr>
        <p:spPr bwMode="auto">
          <a:xfrm flipH="1">
            <a:off x="4932363" y="1989138"/>
            <a:ext cx="71437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 flipV="1">
            <a:off x="5508625" y="3068638"/>
            <a:ext cx="144463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96" name="Text Box 26"/>
          <p:cNvSpPr txBox="1">
            <a:spLocks noChangeArrowheads="1"/>
          </p:cNvSpPr>
          <p:nvPr/>
        </p:nvSpPr>
        <p:spPr bwMode="auto">
          <a:xfrm>
            <a:off x="8675688" y="3732213"/>
            <a:ext cx="468312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Slit </a:t>
            </a:r>
          </a:p>
        </p:txBody>
      </p:sp>
      <p:sp>
        <p:nvSpPr>
          <p:cNvPr id="20497" name="Text Box 27"/>
          <p:cNvSpPr txBox="1">
            <a:spLocks noChangeArrowheads="1"/>
          </p:cNvSpPr>
          <p:nvPr/>
        </p:nvSpPr>
        <p:spPr bwMode="auto">
          <a:xfrm rot="2643955">
            <a:off x="7677150" y="1790700"/>
            <a:ext cx="936625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</a:t>
            </a:r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</p:txBody>
      </p:sp>
      <p:sp>
        <p:nvSpPr>
          <p:cNvPr id="20498" name="Text Box 28"/>
          <p:cNvSpPr txBox="1">
            <a:spLocks noChangeArrowheads="1"/>
          </p:cNvSpPr>
          <p:nvPr/>
        </p:nvSpPr>
        <p:spPr bwMode="auto">
          <a:xfrm>
            <a:off x="7667625" y="1628775"/>
            <a:ext cx="1295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Spherical</a:t>
            </a:r>
            <a:br>
              <a:rPr lang="en-US" sz="1400" b="0"/>
            </a:br>
            <a:r>
              <a:rPr lang="en-US" sz="1400" b="0"/>
              <a:t>collimator</a:t>
            </a:r>
            <a:br>
              <a:rPr lang="en-US" sz="1400" b="0"/>
            </a:br>
            <a:r>
              <a:rPr lang="en-US" sz="1400" b="0"/>
              <a:t>mirror</a:t>
            </a:r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 flipH="1">
            <a:off x="7451725" y="1916113"/>
            <a:ext cx="506413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500" name="Text Box 31"/>
          <p:cNvSpPr txBox="1">
            <a:spLocks noChangeArrowheads="1"/>
          </p:cNvSpPr>
          <p:nvPr/>
        </p:nvSpPr>
        <p:spPr bwMode="auto">
          <a:xfrm>
            <a:off x="8402638" y="3930650"/>
            <a:ext cx="8270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&amp; field</a:t>
            </a:r>
            <a:br>
              <a:rPr lang="en-US" sz="1400" b="0"/>
            </a:br>
            <a:r>
              <a:rPr lang="en-US" sz="1400" b="0"/>
              <a:t>lens</a:t>
            </a:r>
          </a:p>
        </p:txBody>
      </p:sp>
      <p:sp>
        <p:nvSpPr>
          <p:cNvPr id="20501" name="Text Box 32"/>
          <p:cNvSpPr txBox="1">
            <a:spLocks noChangeArrowheads="1"/>
          </p:cNvSpPr>
          <p:nvPr/>
        </p:nvSpPr>
        <p:spPr bwMode="auto">
          <a:xfrm>
            <a:off x="539750" y="4868863"/>
            <a:ext cx="2663825" cy="197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buFontTx/>
              <a:buNone/>
              <a:defRPr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STGS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** Unobscured **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Smaller optics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1 spherical mirror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3 small spherical lenses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40 micron spatial resolution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1400" b="0" dirty="0" smtClean="0"/>
          </a:p>
        </p:txBody>
      </p:sp>
      <p:sp>
        <p:nvSpPr>
          <p:cNvPr id="20502" name="Text Box 33"/>
          <p:cNvSpPr txBox="1">
            <a:spLocks noChangeArrowheads="1"/>
          </p:cNvSpPr>
          <p:nvPr/>
        </p:nvSpPr>
        <p:spPr bwMode="auto">
          <a:xfrm>
            <a:off x="5759450" y="4797425"/>
            <a:ext cx="33845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</a:t>
            </a:r>
            <a:r>
              <a:rPr lang="en-US" sz="1800" b="0"/>
              <a:t>HET Virus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** Obscured (detector in beam) **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3 mirrors (spherical or flat)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1 large and 1 small aspheric lenses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1 small spherical lens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80 micron spatial resolution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>
                <a:solidFill>
                  <a:srgbClr val="EC1CD3"/>
                </a:solidFill>
              </a:rPr>
              <a:t>1 on McD 107-in, ~150 soon on HET</a:t>
            </a:r>
          </a:p>
        </p:txBody>
      </p:sp>
      <p:sp>
        <p:nvSpPr>
          <p:cNvPr id="20503" name="Text Box 34"/>
          <p:cNvSpPr txBox="1">
            <a:spLocks noChangeArrowheads="1"/>
          </p:cNvSpPr>
          <p:nvPr/>
        </p:nvSpPr>
        <p:spPr bwMode="auto">
          <a:xfrm>
            <a:off x="3276600" y="4868863"/>
            <a:ext cx="2592388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None/>
            </a:pPr>
            <a:r>
              <a:rPr lang="en-US" sz="1800" b="0">
                <a:solidFill>
                  <a:srgbClr val="114FFB"/>
                </a:solidFill>
              </a:rPr>
              <a:t>      both have: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400" b="0">
                <a:solidFill>
                  <a:srgbClr val="114FFB"/>
                </a:solidFill>
              </a:rPr>
              <a:t>3400 – 5700 Ang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400" b="0">
                <a:solidFill>
                  <a:srgbClr val="114FFB"/>
                </a:solidFill>
              </a:rPr>
              <a:t>Resolution 700 - 1200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400" b="0">
                <a:solidFill>
                  <a:srgbClr val="114FFB"/>
                </a:solidFill>
              </a:rPr>
              <a:t>60 mm slit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" descr="STGS-HRS-town-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44675"/>
            <a:ext cx="29225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3" descr="STGS-HRS-Blue-town-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557338"/>
            <a:ext cx="415607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47813" y="704850"/>
            <a:ext cx="71294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Real instruments 2: As a X-disperser and camera in an echelle spectrometer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589588" y="2981325"/>
            <a:ext cx="1368425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170 mm        </a:t>
            </a:r>
            <a:br>
              <a:rPr lang="en-US" sz="1400" b="0"/>
            </a:br>
            <a:r>
              <a:rPr lang="en-US" sz="1400" b="0"/>
              <a:t>VPH</a:t>
            </a:r>
            <a:br>
              <a:rPr lang="en-US" sz="1400" b="0"/>
            </a:br>
            <a:r>
              <a:rPr lang="en-US" sz="1400" b="0"/>
              <a:t>  grating</a:t>
            </a:r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956550" y="3500438"/>
            <a:ext cx="14398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Fold</a:t>
            </a:r>
            <a:br>
              <a:rPr lang="en-US" sz="1400" b="0"/>
            </a:br>
            <a:r>
              <a:rPr lang="en-US" sz="1400" b="0"/>
              <a:t>mirror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6732588" y="3429000"/>
            <a:ext cx="287337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675688" y="3946525"/>
            <a:ext cx="468312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</a:t>
            </a:r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8243888" y="3789363"/>
            <a:ext cx="288925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2771775" y="2276475"/>
            <a:ext cx="4318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468313" y="1628775"/>
            <a:ext cx="1319212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Spherical</a:t>
            </a:r>
            <a:br>
              <a:rPr lang="en-US" sz="1400" b="0"/>
            </a:br>
            <a:r>
              <a:rPr lang="en-US" sz="1400" b="0"/>
              <a:t> mirror</a:t>
            </a:r>
            <a:br>
              <a:rPr lang="en-US" sz="1400" b="0"/>
            </a:br>
            <a:r>
              <a:rPr lang="en-US" sz="1400" b="0"/>
              <a:t>(200 mm)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7667625" y="1700213"/>
            <a:ext cx="1295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9-element refractive camera with 3 x CaF2 lenses</a:t>
            </a:r>
            <a:br>
              <a:rPr lang="en-US" sz="1400" b="0"/>
            </a:br>
            <a:r>
              <a:rPr lang="en-US" sz="1400" b="0"/>
              <a:t>(150-200</a:t>
            </a:r>
            <a:br>
              <a:rPr lang="en-US" sz="1400" b="0"/>
            </a:br>
            <a:r>
              <a:rPr lang="en-US" sz="1400" b="0"/>
              <a:t>mm)</a:t>
            </a:r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395288" y="4797425"/>
            <a:ext cx="3240087" cy="190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buFontTx/>
              <a:buNone/>
              <a:defRPr/>
            </a:pPr>
            <a:r>
              <a:rPr lang="en-US" sz="1400" b="0" dirty="0" smtClean="0"/>
              <a:t> 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STGS X-disperser &amp; camera</a:t>
            </a:r>
          </a:p>
          <a:p>
            <a:pPr>
              <a:lnSpc>
                <a:spcPct val="95000"/>
              </a:lnSpc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Unobscured</a:t>
            </a:r>
          </a:p>
          <a:p>
            <a:pPr>
              <a:lnSpc>
                <a:spcPct val="95000"/>
              </a:lnSpc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Smaller and robust optics: </a:t>
            </a:r>
            <a:b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all fused silica or BK7</a:t>
            </a:r>
          </a:p>
          <a:p>
            <a:pPr>
              <a:lnSpc>
                <a:spcPct val="95000"/>
              </a:lnSpc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80 x 120 mm VPH grating</a:t>
            </a:r>
          </a:p>
          <a:p>
            <a:pPr>
              <a:lnSpc>
                <a:spcPct val="95000"/>
              </a:lnSpc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1 spherical mirror (200x280 mm)</a:t>
            </a:r>
          </a:p>
          <a:p>
            <a:pPr>
              <a:lnSpc>
                <a:spcPct val="95000"/>
              </a:lnSpc>
              <a:defRPr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4 spherical lenses (80 mm)</a:t>
            </a:r>
          </a:p>
        </p:txBody>
      </p:sp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6011863" y="4797425"/>
            <a:ext cx="2944812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800" b="0"/>
              <a:t>SALT HRS Blue 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9-element refractive camera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3 large CaF2 lenses, 150-</a:t>
            </a:r>
            <a:br>
              <a:rPr lang="en-US" sz="1400" b="0"/>
            </a:br>
            <a:r>
              <a:rPr lang="en-US" sz="1400" b="0"/>
              <a:t>200 mm in diameter</a:t>
            </a:r>
          </a:p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400" b="0"/>
              <a:t>170 mm VPH grating</a:t>
            </a:r>
          </a:p>
        </p:txBody>
      </p:sp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3203575" y="5589588"/>
            <a:ext cx="27368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30000"/>
              </a:spcBef>
              <a:buSzPct val="100000"/>
              <a:buFont typeface="Wingdings" pitchFamily="2" charset="2"/>
              <a:buNone/>
            </a:pPr>
            <a:r>
              <a:rPr lang="en-US" sz="1800" b="0">
                <a:solidFill>
                  <a:srgbClr val="114FFB"/>
                </a:solidFill>
              </a:rPr>
              <a:t>     Both systems are fed by the same fibres and echelle grating. Resolution is 64000.</a:t>
            </a:r>
            <a:endParaRPr lang="en-US" sz="1400" b="0">
              <a:solidFill>
                <a:srgbClr val="114FFB"/>
              </a:solidFill>
            </a:endParaRPr>
          </a:p>
        </p:txBody>
      </p:sp>
      <p:sp>
        <p:nvSpPr>
          <p:cNvPr id="21520" name="AutoShape 25"/>
          <p:cNvSpPr>
            <a:spLocks noChangeAspect="1"/>
          </p:cNvSpPr>
          <p:nvPr/>
        </p:nvSpPr>
        <p:spPr bwMode="auto">
          <a:xfrm rot="10800000">
            <a:off x="7812088" y="1700213"/>
            <a:ext cx="144462" cy="1657350"/>
          </a:xfrm>
          <a:prstGeom prst="leftBrace">
            <a:avLst>
              <a:gd name="adj1" fmla="val 956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21521" name="Text Box 26"/>
          <p:cNvSpPr txBox="1">
            <a:spLocks noChangeArrowheads="1"/>
          </p:cNvSpPr>
          <p:nvPr/>
        </p:nvSpPr>
        <p:spPr bwMode="auto">
          <a:xfrm>
            <a:off x="3779838" y="3068638"/>
            <a:ext cx="1439862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Pupil</a:t>
            </a:r>
            <a:br>
              <a:rPr lang="en-US" sz="1400" b="0"/>
            </a:br>
            <a:r>
              <a:rPr lang="en-US" sz="1400" b="0"/>
              <a:t>re-imaging mirror</a:t>
            </a:r>
          </a:p>
        </p:txBody>
      </p:sp>
      <p:sp>
        <p:nvSpPr>
          <p:cNvPr id="21522" name="AutoShape 27"/>
          <p:cNvSpPr>
            <a:spLocks noChangeAspect="1"/>
          </p:cNvSpPr>
          <p:nvPr/>
        </p:nvSpPr>
        <p:spPr bwMode="auto">
          <a:xfrm rot="10800000">
            <a:off x="2955925" y="2755900"/>
            <a:ext cx="50800" cy="574675"/>
          </a:xfrm>
          <a:prstGeom prst="leftBrace">
            <a:avLst>
              <a:gd name="adj1" fmla="val 9427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21523" name="Text Box 28"/>
          <p:cNvSpPr txBox="1">
            <a:spLocks noChangeArrowheads="1"/>
          </p:cNvSpPr>
          <p:nvPr/>
        </p:nvSpPr>
        <p:spPr bwMode="auto">
          <a:xfrm>
            <a:off x="2665413" y="2708275"/>
            <a:ext cx="12954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3-element refractive camera</a:t>
            </a:r>
            <a:br>
              <a:rPr lang="en-US" sz="1400" b="0"/>
            </a:br>
            <a:r>
              <a:rPr lang="en-US" sz="1400" b="0"/>
              <a:t>(80 mm</a:t>
            </a:r>
            <a:br>
              <a:rPr lang="en-US" sz="1400" b="0"/>
            </a:br>
            <a:r>
              <a:rPr lang="en-US" sz="1400" b="0"/>
              <a:t>lenses)</a:t>
            </a:r>
          </a:p>
        </p:txBody>
      </p:sp>
      <p:sp>
        <p:nvSpPr>
          <p:cNvPr id="21524" name="Text Box 31"/>
          <p:cNvSpPr txBox="1">
            <a:spLocks noChangeArrowheads="1"/>
          </p:cNvSpPr>
          <p:nvPr/>
        </p:nvSpPr>
        <p:spPr bwMode="auto">
          <a:xfrm>
            <a:off x="446088" y="3332163"/>
            <a:ext cx="172878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Slit re-imaging</a:t>
            </a:r>
          </a:p>
        </p:txBody>
      </p:sp>
      <p:sp>
        <p:nvSpPr>
          <p:cNvPr id="21525" name="AutoShape 35"/>
          <p:cNvSpPr>
            <a:spLocks noChangeArrowheads="1"/>
          </p:cNvSpPr>
          <p:nvPr/>
        </p:nvSpPr>
        <p:spPr bwMode="auto">
          <a:xfrm rot="-360000">
            <a:off x="1447800" y="4029075"/>
            <a:ext cx="831850" cy="161925"/>
          </a:xfrm>
          <a:prstGeom prst="rightArrow">
            <a:avLst>
              <a:gd name="adj1" fmla="val 50000"/>
              <a:gd name="adj2" fmla="val 12843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21526" name="Text Box 36"/>
          <p:cNvSpPr txBox="1">
            <a:spLocks noChangeArrowheads="1"/>
          </p:cNvSpPr>
          <p:nvPr/>
        </p:nvSpPr>
        <p:spPr bwMode="auto">
          <a:xfrm rot="-360000">
            <a:off x="-44450" y="4078288"/>
            <a:ext cx="1511300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From echelle</a:t>
            </a:r>
          </a:p>
        </p:txBody>
      </p:sp>
      <p:sp>
        <p:nvSpPr>
          <p:cNvPr id="21527" name="Text Box 37"/>
          <p:cNvSpPr txBox="1">
            <a:spLocks noChangeArrowheads="1"/>
          </p:cNvSpPr>
          <p:nvPr/>
        </p:nvSpPr>
        <p:spPr bwMode="auto">
          <a:xfrm>
            <a:off x="7885113" y="4437063"/>
            <a:ext cx="10795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Dichroic</a:t>
            </a:r>
          </a:p>
        </p:txBody>
      </p:sp>
      <p:sp>
        <p:nvSpPr>
          <p:cNvPr id="21528" name="Text Box 38"/>
          <p:cNvSpPr txBox="1">
            <a:spLocks noChangeArrowheads="1"/>
          </p:cNvSpPr>
          <p:nvPr/>
        </p:nvSpPr>
        <p:spPr bwMode="auto">
          <a:xfrm>
            <a:off x="2700338" y="4076700"/>
            <a:ext cx="10795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Dichroic</a:t>
            </a:r>
          </a:p>
        </p:txBody>
      </p:sp>
      <p:sp>
        <p:nvSpPr>
          <p:cNvPr id="21529" name="AutoShape 39"/>
          <p:cNvSpPr>
            <a:spLocks noChangeArrowheads="1"/>
          </p:cNvSpPr>
          <p:nvPr/>
        </p:nvSpPr>
        <p:spPr bwMode="auto">
          <a:xfrm rot="-360000">
            <a:off x="6784975" y="4387850"/>
            <a:ext cx="831850" cy="161925"/>
          </a:xfrm>
          <a:prstGeom prst="rightArrow">
            <a:avLst>
              <a:gd name="adj1" fmla="val 50000"/>
              <a:gd name="adj2" fmla="val 12843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21530" name="Text Box 40"/>
          <p:cNvSpPr txBox="1">
            <a:spLocks noChangeArrowheads="1"/>
          </p:cNvSpPr>
          <p:nvPr/>
        </p:nvSpPr>
        <p:spPr bwMode="auto">
          <a:xfrm rot="-360000">
            <a:off x="5292725" y="4437063"/>
            <a:ext cx="1511300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From echelle</a:t>
            </a:r>
          </a:p>
        </p:txBody>
      </p:sp>
      <p:sp>
        <p:nvSpPr>
          <p:cNvPr id="21531" name="Line 44"/>
          <p:cNvSpPr>
            <a:spLocks noChangeShapeType="1"/>
          </p:cNvSpPr>
          <p:nvPr/>
        </p:nvSpPr>
        <p:spPr bwMode="auto">
          <a:xfrm flipH="1">
            <a:off x="2401888" y="2636838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2" name="Line 45"/>
          <p:cNvSpPr>
            <a:spLocks noChangeShapeType="1"/>
          </p:cNvSpPr>
          <p:nvPr/>
        </p:nvSpPr>
        <p:spPr bwMode="auto">
          <a:xfrm flipH="1">
            <a:off x="2733675" y="2584450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3" name="Line 46"/>
          <p:cNvSpPr>
            <a:spLocks noChangeShapeType="1"/>
          </p:cNvSpPr>
          <p:nvPr/>
        </p:nvSpPr>
        <p:spPr bwMode="auto">
          <a:xfrm flipH="1">
            <a:off x="2425700" y="2790825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4" name="Line 47"/>
          <p:cNvSpPr>
            <a:spLocks noChangeShapeType="1"/>
          </p:cNvSpPr>
          <p:nvPr/>
        </p:nvSpPr>
        <p:spPr bwMode="auto">
          <a:xfrm flipH="1">
            <a:off x="2743200" y="2743200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5" name="Line 48"/>
          <p:cNvSpPr>
            <a:spLocks noChangeShapeType="1"/>
          </p:cNvSpPr>
          <p:nvPr/>
        </p:nvSpPr>
        <p:spPr bwMode="auto">
          <a:xfrm rot="600000" flipH="1">
            <a:off x="2724150" y="3236913"/>
            <a:ext cx="0" cy="90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6" name="Line 49"/>
          <p:cNvSpPr>
            <a:spLocks noChangeShapeType="1"/>
          </p:cNvSpPr>
          <p:nvPr/>
        </p:nvSpPr>
        <p:spPr bwMode="auto">
          <a:xfrm flipH="1">
            <a:off x="2747963" y="2655888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7" name="Line 50"/>
          <p:cNvSpPr>
            <a:spLocks noChangeShapeType="1"/>
          </p:cNvSpPr>
          <p:nvPr/>
        </p:nvSpPr>
        <p:spPr bwMode="auto">
          <a:xfrm rot="20700000" flipH="1">
            <a:off x="2520950" y="3260725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8" name="Line 51"/>
          <p:cNvSpPr>
            <a:spLocks noChangeShapeType="1"/>
          </p:cNvSpPr>
          <p:nvPr/>
        </p:nvSpPr>
        <p:spPr bwMode="auto">
          <a:xfrm flipH="1">
            <a:off x="2406650" y="2651125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39" name="Text Box 30"/>
          <p:cNvSpPr txBox="1">
            <a:spLocks noChangeArrowheads="1"/>
          </p:cNvSpPr>
          <p:nvPr/>
        </p:nvSpPr>
        <p:spPr bwMode="auto">
          <a:xfrm>
            <a:off x="2622550" y="1897063"/>
            <a:ext cx="1368425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400" b="0"/>
              <a:t>      90 mm        </a:t>
            </a:r>
            <a:br>
              <a:rPr lang="en-US" sz="1400" b="0"/>
            </a:br>
            <a:r>
              <a:rPr lang="en-US" sz="1400" b="0"/>
              <a:t>VPH</a:t>
            </a:r>
            <a:br>
              <a:rPr lang="en-US" sz="1400" b="0"/>
            </a:br>
            <a:r>
              <a:rPr lang="en-US" sz="1400" b="0"/>
              <a:t>  grating</a:t>
            </a:r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endParaRPr lang="en-US" sz="1400" b="0"/>
          </a:p>
        </p:txBody>
      </p:sp>
      <p:sp>
        <p:nvSpPr>
          <p:cNvPr id="21540" name="Text Box 53"/>
          <p:cNvSpPr txBox="1">
            <a:spLocks noChangeArrowheads="1"/>
          </p:cNvSpPr>
          <p:nvPr/>
        </p:nvSpPr>
        <p:spPr bwMode="auto">
          <a:xfrm>
            <a:off x="5292725" y="2133600"/>
            <a:ext cx="131921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800"/>
              <a:t>      SALT</a:t>
            </a:r>
            <a:br>
              <a:rPr lang="en-US" sz="1800"/>
            </a:br>
            <a:r>
              <a:rPr lang="en-US" sz="1800"/>
              <a:t>HRS</a:t>
            </a:r>
          </a:p>
        </p:txBody>
      </p:sp>
      <p:sp>
        <p:nvSpPr>
          <p:cNvPr id="21541" name="Text Box 54"/>
          <p:cNvSpPr txBox="1">
            <a:spLocks noChangeArrowheads="1"/>
          </p:cNvSpPr>
          <p:nvPr/>
        </p:nvSpPr>
        <p:spPr bwMode="auto">
          <a:xfrm>
            <a:off x="36513" y="2484438"/>
            <a:ext cx="131921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800"/>
              <a:t>      STGS-</a:t>
            </a:r>
            <a:br>
              <a:rPr lang="en-US" sz="1800"/>
            </a:br>
            <a:r>
              <a:rPr lang="en-US" sz="1800"/>
              <a:t>type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solidFill>
                  <a:srgbClr val="114FFB"/>
                </a:solidFill>
              </a:rPr>
              <a:t>Optics: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180 mm spherical mirror				$   4000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70 mm curved VPH grating (recurring cost)	$   7000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3 x 80 mm BK7 or fused Si field lenses		$   9000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Optics coatings					$   3000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Integral field unit				$   8000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None/>
            </a:pPr>
            <a:endParaRPr lang="en-US" sz="800">
              <a:solidFill>
                <a:srgbClr val="114FFB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solidFill>
                  <a:srgbClr val="114FFB"/>
                </a:solidFill>
              </a:rPr>
              <a:t>Mechanics:						$   2000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800">
              <a:solidFill>
                <a:srgbClr val="114FFB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solidFill>
                  <a:srgbClr val="114FFB"/>
                </a:solidFill>
              </a:rPr>
              <a:t>Electronics &amp; software:				$   5000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800">
              <a:solidFill>
                <a:srgbClr val="114FFB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solidFill>
                  <a:srgbClr val="114FFB"/>
                </a:solidFill>
              </a:rPr>
              <a:t>Detector &amp; software: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Char char="v"/>
            </a:pPr>
            <a:r>
              <a:rPr lang="en-US" sz="1800">
                <a:solidFill>
                  <a:srgbClr val="114FFB"/>
                </a:solidFill>
              </a:rPr>
              <a:t>1 x 25 mm EMCCD:				</a:t>
            </a:r>
            <a:r>
              <a:rPr lang="en-US" sz="1800" u="sng">
                <a:solidFill>
                  <a:srgbClr val="114FFB"/>
                </a:solidFill>
              </a:rPr>
              <a:t>$ 37000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None/>
            </a:pPr>
            <a:endParaRPr lang="en-US" sz="800">
              <a:solidFill>
                <a:srgbClr val="114FFB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None/>
            </a:pPr>
            <a:r>
              <a:rPr lang="en-US" sz="1800">
                <a:solidFill>
                  <a:srgbClr val="114FFB"/>
                </a:solidFill>
              </a:rPr>
              <a:t>								$ 75000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 typeface="Wingdings" pitchFamily="2" charset="2"/>
              <a:buNone/>
            </a:pPr>
            <a:endParaRPr lang="en-US" sz="1000">
              <a:solidFill>
                <a:srgbClr val="114FFB"/>
              </a:solidFill>
            </a:endParaRPr>
          </a:p>
          <a:p>
            <a:pPr>
              <a:spcBef>
                <a:spcPct val="30000"/>
              </a:spcBef>
              <a:buSzPct val="100000"/>
              <a:buFont typeface="Wingdings" pitchFamily="2" charset="2"/>
              <a:buNone/>
            </a:pPr>
            <a:r>
              <a:rPr lang="en-US" sz="1800">
                <a:solidFill>
                  <a:srgbClr val="114FFB"/>
                </a:solidFill>
              </a:rPr>
              <a:t>	This is the cost for a 1-off – should be much cheaper for many.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31913" y="1125538"/>
            <a:ext cx="7200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200" b="1">
                <a:solidFill>
                  <a:schemeClr val="tx2"/>
                </a:solidFill>
              </a:rPr>
              <a:t>Cost Of Low Resolution VIRUS-like STGS Hardware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78038" y="663575"/>
            <a:ext cx="5384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19</a:t>
            </a:r>
            <a:r>
              <a:rPr lang="en-GB" sz="2400" b="1" baseline="30000">
                <a:solidFill>
                  <a:schemeClr val="tx2"/>
                </a:solidFill>
              </a:rPr>
              <a:t>th</a:t>
            </a:r>
            <a:r>
              <a:rPr lang="en-GB" sz="2400" b="1">
                <a:solidFill>
                  <a:schemeClr val="tx2"/>
                </a:solidFill>
              </a:rPr>
              <a:t> Century Spectroscopes</a:t>
            </a: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344613"/>
            <a:ext cx="24241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225550"/>
            <a:ext cx="53165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2401888"/>
            <a:ext cx="19288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2900363" y="2365375"/>
            <a:ext cx="39751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buSzPct val="100000"/>
            </a:pPr>
            <a:r>
              <a:rPr lang="en-US" sz="1600">
                <a:solidFill>
                  <a:srgbClr val="EC1CD3"/>
                </a:solidFill>
              </a:rPr>
              <a:t>Joseph von Fraunhofer</a:t>
            </a:r>
            <a:r>
              <a:rPr lang="en-US" sz="1600"/>
              <a:t>’s drew the “lines” of the solar spectrum using the spectroscope he invented in 1820</a:t>
            </a:r>
          </a:p>
          <a:p>
            <a:pPr algn="ctr">
              <a:buSzPct val="100000"/>
            </a:pPr>
            <a:r>
              <a:rPr lang="en-US" sz="1600"/>
              <a:t>JvF demonstrating his spectroscope</a:t>
            </a:r>
          </a:p>
        </p:txBody>
      </p:sp>
      <p:cxnSp>
        <p:nvCxnSpPr>
          <p:cNvPr id="5127" name="Straight Arrow Connector 8"/>
          <p:cNvCxnSpPr>
            <a:cxnSpLocks noChangeShapeType="1"/>
          </p:cNvCxnSpPr>
          <p:nvPr/>
        </p:nvCxnSpPr>
        <p:spPr bwMode="auto">
          <a:xfrm flipV="1">
            <a:off x="5795963" y="2101850"/>
            <a:ext cx="147637" cy="295275"/>
          </a:xfrm>
          <a:prstGeom prst="straightConnector1">
            <a:avLst/>
          </a:prstGeom>
          <a:noFill/>
          <a:ln w="19050" algn="ctr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8" name="Straight Arrow Connector 12"/>
          <p:cNvCxnSpPr>
            <a:cxnSpLocks noChangeShapeType="1"/>
          </p:cNvCxnSpPr>
          <p:nvPr/>
        </p:nvCxnSpPr>
        <p:spPr bwMode="auto">
          <a:xfrm flipH="1" flipV="1">
            <a:off x="2840038" y="3121025"/>
            <a:ext cx="246062" cy="158750"/>
          </a:xfrm>
          <a:prstGeom prst="straightConnector1">
            <a:avLst/>
          </a:prstGeom>
          <a:noFill/>
          <a:ln w="19050" algn="ctr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6924675" y="2151063"/>
            <a:ext cx="6969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US" sz="1400">
                <a:solidFill>
                  <a:srgbClr val="114FFB"/>
                </a:solidFill>
              </a:rPr>
              <a:t>Prism</a:t>
            </a:r>
          </a:p>
        </p:txBody>
      </p:sp>
      <p:cxnSp>
        <p:nvCxnSpPr>
          <p:cNvPr id="5130" name="Straight Arrow Connector 8"/>
          <p:cNvCxnSpPr>
            <a:cxnSpLocks noChangeShapeType="1"/>
          </p:cNvCxnSpPr>
          <p:nvPr/>
        </p:nvCxnSpPr>
        <p:spPr bwMode="auto">
          <a:xfrm flipH="1">
            <a:off x="8385175" y="2600325"/>
            <a:ext cx="215900" cy="344488"/>
          </a:xfrm>
          <a:prstGeom prst="straightConnector1">
            <a:avLst/>
          </a:prstGeom>
          <a:noFill/>
          <a:ln w="19050" algn="ctr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1" name="Text Box 3"/>
          <p:cNvSpPr txBox="1">
            <a:spLocks noChangeArrowheads="1"/>
          </p:cNvSpPr>
          <p:nvPr/>
        </p:nvSpPr>
        <p:spPr bwMode="auto">
          <a:xfrm>
            <a:off x="8026400" y="2314575"/>
            <a:ext cx="11509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US" sz="1400">
                <a:solidFill>
                  <a:srgbClr val="114FFB"/>
                </a:solidFill>
              </a:rPr>
              <a:t>Telescope</a:t>
            </a:r>
          </a:p>
        </p:txBody>
      </p:sp>
      <p:cxnSp>
        <p:nvCxnSpPr>
          <p:cNvPr id="5132" name="Straight Arrow Connector 8"/>
          <p:cNvCxnSpPr>
            <a:cxnSpLocks noChangeShapeType="1"/>
          </p:cNvCxnSpPr>
          <p:nvPr/>
        </p:nvCxnSpPr>
        <p:spPr bwMode="auto">
          <a:xfrm>
            <a:off x="6657975" y="3109913"/>
            <a:ext cx="804863" cy="169862"/>
          </a:xfrm>
          <a:prstGeom prst="straightConnector1">
            <a:avLst/>
          </a:prstGeom>
          <a:noFill/>
          <a:ln w="19050" algn="ctr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3" name="Text Box 3"/>
          <p:cNvSpPr txBox="1">
            <a:spLocks noChangeArrowheads="1"/>
          </p:cNvSpPr>
          <p:nvPr/>
        </p:nvSpPr>
        <p:spPr bwMode="auto">
          <a:xfrm>
            <a:off x="-295275" y="5768975"/>
            <a:ext cx="3913188" cy="941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GB" sz="800"/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</a:pPr>
            <a:r>
              <a:rPr lang="en-GB">
                <a:solidFill>
                  <a:srgbClr val="EC1CD3"/>
                </a:solidFill>
              </a:rPr>
              <a:t>Babinet and Simms</a:t>
            </a:r>
            <a:r>
              <a:rPr lang="en-GB"/>
              <a:t> introduced the collimator in France (1839) and England (1840) respectively.</a:t>
            </a:r>
          </a:p>
        </p:txBody>
      </p:sp>
      <p:pic>
        <p:nvPicPr>
          <p:cNvPr id="513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705350"/>
            <a:ext cx="19462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7" descr="Bunsen_Kirchoff_Spectroscop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408305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3"/>
          <p:cNvSpPr txBox="1">
            <a:spLocks noChangeArrowheads="1"/>
          </p:cNvSpPr>
          <p:nvPr/>
        </p:nvSpPr>
        <p:spPr bwMode="auto">
          <a:xfrm>
            <a:off x="3760788" y="5032375"/>
            <a:ext cx="32908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GB" sz="800"/>
          </a:p>
          <a:p>
            <a:pPr lvl="1">
              <a:spcBef>
                <a:spcPct val="30000"/>
              </a:spcBef>
              <a:spcAft>
                <a:spcPts val="600"/>
              </a:spcAft>
              <a:buSzPct val="100000"/>
            </a:pPr>
            <a:r>
              <a:rPr lang="en-GB">
                <a:solidFill>
                  <a:srgbClr val="EC1CD3"/>
                </a:solidFill>
              </a:rPr>
              <a:t>Kirchoff and Bunsen</a:t>
            </a:r>
            <a:r>
              <a:rPr lang="en-GB"/>
              <a:t> used the spectroscope to gain the first understanding of the </a:t>
            </a:r>
            <a:r>
              <a:rPr lang="en-GB" u="sng"/>
              <a:t>physical</a:t>
            </a:r>
            <a:r>
              <a:rPr lang="en-GB"/>
              <a:t> nature of spectral lines, discovering many elements</a:t>
            </a:r>
          </a:p>
        </p:txBody>
      </p:sp>
      <p:pic>
        <p:nvPicPr>
          <p:cNvPr id="513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33775"/>
            <a:ext cx="21002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79"/>
          <p:cNvSpPr>
            <a:spLocks/>
          </p:cNvSpPr>
          <p:nvPr/>
        </p:nvSpPr>
        <p:spPr bwMode="auto">
          <a:xfrm rot="-5400000">
            <a:off x="3771900" y="3279775"/>
            <a:ext cx="231775" cy="1546225"/>
          </a:xfrm>
          <a:prstGeom prst="rightBrace">
            <a:avLst>
              <a:gd name="adj1" fmla="val 5559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sp>
        <p:nvSpPr>
          <p:cNvPr id="23555" name="Text Box 80"/>
          <p:cNvSpPr txBox="1">
            <a:spLocks noChangeArrowheads="1"/>
          </p:cNvSpPr>
          <p:nvPr/>
        </p:nvSpPr>
        <p:spPr bwMode="auto">
          <a:xfrm>
            <a:off x="2570163" y="3605213"/>
            <a:ext cx="268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 b="0"/>
              <a:t>4.5” on sky on SALT</a:t>
            </a:r>
          </a:p>
        </p:txBody>
      </p:sp>
      <p:grpSp>
        <p:nvGrpSpPr>
          <p:cNvPr id="23556" name="Group 146"/>
          <p:cNvGrpSpPr>
            <a:grpSpLocks/>
          </p:cNvGrpSpPr>
          <p:nvPr/>
        </p:nvGrpSpPr>
        <p:grpSpPr bwMode="auto">
          <a:xfrm>
            <a:off x="3125788" y="4144963"/>
            <a:ext cx="1504950" cy="1593850"/>
            <a:chOff x="3061" y="1298"/>
            <a:chExt cx="948" cy="1004"/>
          </a:xfrm>
        </p:grpSpPr>
        <p:sp>
          <p:nvSpPr>
            <p:cNvPr id="23585" name="AutoShape 112"/>
            <p:cNvSpPr>
              <a:spLocks noChangeAspect="1" noChangeArrowheads="1"/>
            </p:cNvSpPr>
            <p:nvPr/>
          </p:nvSpPr>
          <p:spPr bwMode="auto">
            <a:xfrm>
              <a:off x="3417" y="1700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86" name="AutoShape 113"/>
            <p:cNvSpPr>
              <a:spLocks noChangeAspect="1" noChangeArrowheads="1"/>
            </p:cNvSpPr>
            <p:nvPr/>
          </p:nvSpPr>
          <p:spPr bwMode="auto">
            <a:xfrm>
              <a:off x="3597" y="1598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87" name="AutoShape 114"/>
            <p:cNvSpPr>
              <a:spLocks noChangeAspect="1" noChangeArrowheads="1"/>
            </p:cNvSpPr>
            <p:nvPr/>
          </p:nvSpPr>
          <p:spPr bwMode="auto">
            <a:xfrm>
              <a:off x="3594" y="1798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88" name="AutoShape 115"/>
            <p:cNvSpPr>
              <a:spLocks noChangeAspect="1" noChangeArrowheads="1"/>
            </p:cNvSpPr>
            <p:nvPr/>
          </p:nvSpPr>
          <p:spPr bwMode="auto">
            <a:xfrm>
              <a:off x="3418" y="1903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89" name="AutoShape 116"/>
            <p:cNvSpPr>
              <a:spLocks noChangeAspect="1" noChangeArrowheads="1"/>
            </p:cNvSpPr>
            <p:nvPr/>
          </p:nvSpPr>
          <p:spPr bwMode="auto">
            <a:xfrm>
              <a:off x="3240" y="1797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0" name="AutoShape 117"/>
            <p:cNvSpPr>
              <a:spLocks noChangeAspect="1" noChangeArrowheads="1"/>
            </p:cNvSpPr>
            <p:nvPr/>
          </p:nvSpPr>
          <p:spPr bwMode="auto">
            <a:xfrm>
              <a:off x="3418" y="1498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1" name="AutoShape 118"/>
            <p:cNvSpPr>
              <a:spLocks noChangeAspect="1" noChangeArrowheads="1"/>
            </p:cNvSpPr>
            <p:nvPr/>
          </p:nvSpPr>
          <p:spPr bwMode="auto">
            <a:xfrm>
              <a:off x="3242" y="1592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2" name="AutoShape 119"/>
            <p:cNvSpPr>
              <a:spLocks noChangeAspect="1" noChangeArrowheads="1"/>
            </p:cNvSpPr>
            <p:nvPr/>
          </p:nvSpPr>
          <p:spPr bwMode="auto">
            <a:xfrm>
              <a:off x="3599" y="2000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3" name="AutoShape 120"/>
            <p:cNvSpPr>
              <a:spLocks noChangeAspect="1" noChangeArrowheads="1"/>
            </p:cNvSpPr>
            <p:nvPr/>
          </p:nvSpPr>
          <p:spPr bwMode="auto">
            <a:xfrm>
              <a:off x="3775" y="1894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4" name="AutoShape 121"/>
            <p:cNvSpPr>
              <a:spLocks noChangeAspect="1" noChangeArrowheads="1"/>
            </p:cNvSpPr>
            <p:nvPr/>
          </p:nvSpPr>
          <p:spPr bwMode="auto">
            <a:xfrm>
              <a:off x="3775" y="1700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5" name="AutoShape 122"/>
            <p:cNvSpPr>
              <a:spLocks noChangeAspect="1" noChangeArrowheads="1"/>
            </p:cNvSpPr>
            <p:nvPr/>
          </p:nvSpPr>
          <p:spPr bwMode="auto">
            <a:xfrm>
              <a:off x="3775" y="1498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6" name="AutoShape 123"/>
            <p:cNvSpPr>
              <a:spLocks noChangeAspect="1" noChangeArrowheads="1"/>
            </p:cNvSpPr>
            <p:nvPr/>
          </p:nvSpPr>
          <p:spPr bwMode="auto">
            <a:xfrm>
              <a:off x="3599" y="1401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7" name="AutoShape 124"/>
            <p:cNvSpPr>
              <a:spLocks noChangeAspect="1" noChangeArrowheads="1"/>
            </p:cNvSpPr>
            <p:nvPr/>
          </p:nvSpPr>
          <p:spPr bwMode="auto">
            <a:xfrm>
              <a:off x="3424" y="1298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8" name="AutoShape 125"/>
            <p:cNvSpPr>
              <a:spLocks noChangeAspect="1" noChangeArrowheads="1"/>
            </p:cNvSpPr>
            <p:nvPr/>
          </p:nvSpPr>
          <p:spPr bwMode="auto">
            <a:xfrm>
              <a:off x="3242" y="1389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599" name="AutoShape 126"/>
            <p:cNvSpPr>
              <a:spLocks noChangeAspect="1" noChangeArrowheads="1"/>
            </p:cNvSpPr>
            <p:nvPr/>
          </p:nvSpPr>
          <p:spPr bwMode="auto">
            <a:xfrm>
              <a:off x="3067" y="1486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600" name="AutoShape 127"/>
            <p:cNvSpPr>
              <a:spLocks noChangeAspect="1" noChangeArrowheads="1"/>
            </p:cNvSpPr>
            <p:nvPr/>
          </p:nvSpPr>
          <p:spPr bwMode="auto">
            <a:xfrm>
              <a:off x="3067" y="1688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601" name="AutoShape 128"/>
            <p:cNvSpPr>
              <a:spLocks noChangeAspect="1" noChangeArrowheads="1"/>
            </p:cNvSpPr>
            <p:nvPr/>
          </p:nvSpPr>
          <p:spPr bwMode="auto">
            <a:xfrm>
              <a:off x="3061" y="1894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602" name="AutoShape 129"/>
            <p:cNvSpPr>
              <a:spLocks noChangeAspect="1" noChangeArrowheads="1"/>
            </p:cNvSpPr>
            <p:nvPr/>
          </p:nvSpPr>
          <p:spPr bwMode="auto">
            <a:xfrm>
              <a:off x="3418" y="2100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23603" name="AutoShape 130"/>
            <p:cNvSpPr>
              <a:spLocks noChangeAspect="1" noChangeArrowheads="1"/>
            </p:cNvSpPr>
            <p:nvPr/>
          </p:nvSpPr>
          <p:spPr bwMode="auto">
            <a:xfrm>
              <a:off x="3236" y="2003"/>
              <a:ext cx="234" cy="202"/>
            </a:xfrm>
            <a:prstGeom prst="hexagon">
              <a:avLst>
                <a:gd name="adj" fmla="val 2896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</p:grpSp>
      <p:sp>
        <p:nvSpPr>
          <p:cNvPr id="23557" name="Text Box 105"/>
          <p:cNvSpPr txBox="1">
            <a:spLocks noChangeArrowheads="1"/>
          </p:cNvSpPr>
          <p:nvPr/>
        </p:nvSpPr>
        <p:spPr bwMode="auto">
          <a:xfrm>
            <a:off x="7667625" y="3716338"/>
            <a:ext cx="1295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30000"/>
              </a:spcBef>
              <a:buSzPct val="100000"/>
            </a:pPr>
            <a:r>
              <a:rPr lang="en-US" sz="1800" b="0"/>
              <a:t>     F/~4 pseudo-slit:</a:t>
            </a:r>
            <a:br>
              <a:rPr lang="en-US" sz="1800" b="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800" b="0"/>
              <a:t>19 x 100 micron fibers</a:t>
            </a:r>
            <a:br>
              <a:rPr lang="en-US" sz="1800" b="0"/>
            </a:br>
            <a:r>
              <a:rPr lang="en-US" sz="1800" b="0"/>
              <a:t>(+ 40 mu</a:t>
            </a:r>
            <a:br>
              <a:rPr lang="en-US" sz="1800" b="0"/>
            </a:br>
            <a:r>
              <a:rPr lang="en-US" sz="1800" b="0"/>
              <a:t>cladding)</a:t>
            </a:r>
            <a:br>
              <a:rPr lang="en-US" sz="1800" b="0"/>
            </a:br>
            <a:r>
              <a:rPr lang="en-US" sz="1800" b="0"/>
              <a:t>= 2.7 mm</a:t>
            </a: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1331913" y="692150"/>
            <a:ext cx="78120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Future Developments:</a:t>
            </a:r>
          </a:p>
          <a:p>
            <a:pPr algn="ctr">
              <a:spcBef>
                <a:spcPct val="0"/>
              </a:spcBef>
              <a:buSzTx/>
              <a:buFontTx/>
              <a:buNone/>
              <a:defRPr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50 mm grating manufacture and lab testing to verify expected efficiency and image quality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Coupling to IFU into a prototype instrument for SALT :</a:t>
            </a: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EC1CD3"/>
                </a:solidFill>
              </a:rPr>
              <a:t>R ~ 1000 spectrograph</a:t>
            </a: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EC1CD3"/>
                </a:solidFill>
              </a:rPr>
              <a:t>380 – 760 nm</a:t>
            </a: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EC1CD3"/>
                </a:solidFill>
              </a:rPr>
              <a:t>Point sources: transients; </a:t>
            </a:r>
            <a:r>
              <a:rPr lang="en-US" sz="1800" dirty="0" err="1" smtClean="0">
                <a:solidFill>
                  <a:srgbClr val="EC1CD3"/>
                </a:solidFill>
              </a:rPr>
              <a:t>SNe</a:t>
            </a:r>
            <a:r>
              <a:rPr lang="en-US" sz="1800" dirty="0" smtClean="0">
                <a:solidFill>
                  <a:srgbClr val="EC1CD3"/>
                </a:solidFill>
              </a:rPr>
              <a:t> follow-up</a:t>
            </a:r>
          </a:p>
        </p:txBody>
      </p:sp>
      <p:sp>
        <p:nvSpPr>
          <p:cNvPr id="23559" name="Text Box 78"/>
          <p:cNvSpPr txBox="1">
            <a:spLocks noChangeArrowheads="1"/>
          </p:cNvSpPr>
          <p:nvPr/>
        </p:nvSpPr>
        <p:spPr bwMode="auto">
          <a:xfrm>
            <a:off x="146050" y="4332288"/>
            <a:ext cx="29225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30000"/>
              </a:spcBef>
              <a:buSzPct val="100000"/>
            </a:pPr>
            <a:r>
              <a:rPr lang="en-US" sz="1800" b="0"/>
              <a:t>    19 hexagonal lenslets</a:t>
            </a:r>
            <a:br>
              <a:rPr lang="en-US" sz="1800" b="0"/>
            </a:br>
            <a:r>
              <a:rPr lang="en-US" sz="1800" b="0"/>
              <a:t>with pitch of 200 mu</a:t>
            </a:r>
            <a:br>
              <a:rPr lang="en-US" sz="1800" b="0"/>
            </a:br>
            <a:r>
              <a:rPr lang="en-US" sz="1800" b="0"/>
              <a:t>coupled to 19 x 100 </a:t>
            </a:r>
            <a:br>
              <a:rPr lang="en-US" sz="1800" b="0"/>
            </a:br>
            <a:r>
              <a:rPr lang="en-US" sz="1800" b="0"/>
              <a:t>micron optical fibres</a:t>
            </a:r>
          </a:p>
        </p:txBody>
      </p:sp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5551488" y="4659313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  <p:grpSp>
        <p:nvGrpSpPr>
          <p:cNvPr id="23561" name="Group 147"/>
          <p:cNvGrpSpPr>
            <a:grpSpLocks/>
          </p:cNvGrpSpPr>
          <p:nvPr/>
        </p:nvGrpSpPr>
        <p:grpSpPr bwMode="auto">
          <a:xfrm>
            <a:off x="7451725" y="3284538"/>
            <a:ext cx="196850" cy="3405187"/>
            <a:chOff x="4738" y="1071"/>
            <a:chExt cx="124" cy="2145"/>
          </a:xfrm>
        </p:grpSpPr>
        <p:grpSp>
          <p:nvGrpSpPr>
            <p:cNvPr id="23563" name="Group 83"/>
            <p:cNvGrpSpPr>
              <a:grpSpLocks/>
            </p:cNvGrpSpPr>
            <p:nvPr/>
          </p:nvGrpSpPr>
          <p:grpSpPr bwMode="auto">
            <a:xfrm>
              <a:off x="4738" y="1071"/>
              <a:ext cx="120" cy="788"/>
              <a:chOff x="4963" y="1032"/>
              <a:chExt cx="120" cy="788"/>
            </a:xfrm>
          </p:grpSpPr>
          <p:sp>
            <p:nvSpPr>
              <p:cNvPr id="23578" name="AutoShape 84"/>
              <p:cNvSpPr>
                <a:spLocks noChangeAspect="1" noChangeArrowheads="1"/>
              </p:cNvSpPr>
              <p:nvPr/>
            </p:nvSpPr>
            <p:spPr bwMode="auto">
              <a:xfrm>
                <a:off x="4967" y="1032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9" name="AutoShape 85"/>
              <p:cNvSpPr>
                <a:spLocks noChangeAspect="1" noChangeArrowheads="1"/>
              </p:cNvSpPr>
              <p:nvPr/>
            </p:nvSpPr>
            <p:spPr bwMode="auto">
              <a:xfrm>
                <a:off x="4965" y="1144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80" name="AutoShape 86"/>
              <p:cNvSpPr>
                <a:spLocks noChangeAspect="1" noChangeArrowheads="1"/>
              </p:cNvSpPr>
              <p:nvPr/>
            </p:nvSpPr>
            <p:spPr bwMode="auto">
              <a:xfrm>
                <a:off x="4963" y="1256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81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4967" y="1368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82" name="AutoShape 88"/>
              <p:cNvSpPr>
                <a:spLocks noChangeAspect="1" noChangeArrowheads="1"/>
              </p:cNvSpPr>
              <p:nvPr/>
            </p:nvSpPr>
            <p:spPr bwMode="auto">
              <a:xfrm>
                <a:off x="4965" y="1480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83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4967" y="1592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84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967" y="1704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3564" name="Group 91"/>
            <p:cNvGrpSpPr>
              <a:grpSpLocks/>
            </p:cNvGrpSpPr>
            <p:nvPr/>
          </p:nvGrpSpPr>
          <p:grpSpPr bwMode="auto">
            <a:xfrm>
              <a:off x="4742" y="2428"/>
              <a:ext cx="120" cy="788"/>
              <a:chOff x="4963" y="1032"/>
              <a:chExt cx="120" cy="788"/>
            </a:xfrm>
          </p:grpSpPr>
          <p:sp>
            <p:nvSpPr>
              <p:cNvPr id="23571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967" y="1032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2" name="AutoShape 93"/>
              <p:cNvSpPr>
                <a:spLocks noChangeAspect="1" noChangeArrowheads="1"/>
              </p:cNvSpPr>
              <p:nvPr/>
            </p:nvSpPr>
            <p:spPr bwMode="auto">
              <a:xfrm>
                <a:off x="4965" y="1144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3" name="AutoShape 94"/>
              <p:cNvSpPr>
                <a:spLocks noChangeAspect="1" noChangeArrowheads="1"/>
              </p:cNvSpPr>
              <p:nvPr/>
            </p:nvSpPr>
            <p:spPr bwMode="auto">
              <a:xfrm>
                <a:off x="4963" y="1256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4" name="AutoShape 95"/>
              <p:cNvSpPr>
                <a:spLocks noChangeAspect="1" noChangeArrowheads="1"/>
              </p:cNvSpPr>
              <p:nvPr/>
            </p:nvSpPr>
            <p:spPr bwMode="auto">
              <a:xfrm>
                <a:off x="4967" y="1368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5" name="AutoShape 96"/>
              <p:cNvSpPr>
                <a:spLocks noChangeAspect="1" noChangeArrowheads="1"/>
              </p:cNvSpPr>
              <p:nvPr/>
            </p:nvSpPr>
            <p:spPr bwMode="auto">
              <a:xfrm>
                <a:off x="4965" y="1480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6" name="AutoShape 97"/>
              <p:cNvSpPr>
                <a:spLocks noChangeAspect="1" noChangeArrowheads="1"/>
              </p:cNvSpPr>
              <p:nvPr/>
            </p:nvSpPr>
            <p:spPr bwMode="auto">
              <a:xfrm>
                <a:off x="4967" y="1592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7" name="AutoShape 98"/>
              <p:cNvSpPr>
                <a:spLocks noChangeAspect="1" noChangeArrowheads="1"/>
              </p:cNvSpPr>
              <p:nvPr/>
            </p:nvSpPr>
            <p:spPr bwMode="auto">
              <a:xfrm>
                <a:off x="4967" y="1704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3565" name="Group 139"/>
            <p:cNvGrpSpPr>
              <a:grpSpLocks/>
            </p:cNvGrpSpPr>
            <p:nvPr/>
          </p:nvGrpSpPr>
          <p:grpSpPr bwMode="auto">
            <a:xfrm>
              <a:off x="4740" y="1862"/>
              <a:ext cx="120" cy="564"/>
              <a:chOff x="4878" y="2426"/>
              <a:chExt cx="120" cy="564"/>
            </a:xfrm>
          </p:grpSpPr>
          <p:sp>
            <p:nvSpPr>
              <p:cNvPr id="23566" name="AutoShape 132"/>
              <p:cNvSpPr>
                <a:spLocks noChangeAspect="1" noChangeArrowheads="1"/>
              </p:cNvSpPr>
              <p:nvPr/>
            </p:nvSpPr>
            <p:spPr bwMode="auto">
              <a:xfrm>
                <a:off x="4882" y="2426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67" name="AutoShape 133"/>
              <p:cNvSpPr>
                <a:spLocks noChangeAspect="1" noChangeArrowheads="1"/>
              </p:cNvSpPr>
              <p:nvPr/>
            </p:nvSpPr>
            <p:spPr bwMode="auto">
              <a:xfrm>
                <a:off x="4880" y="2538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68" name="AutoShape 134"/>
              <p:cNvSpPr>
                <a:spLocks noChangeAspect="1" noChangeArrowheads="1"/>
              </p:cNvSpPr>
              <p:nvPr/>
            </p:nvSpPr>
            <p:spPr bwMode="auto">
              <a:xfrm>
                <a:off x="4878" y="2650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69" name="AutoShape 135"/>
              <p:cNvSpPr>
                <a:spLocks noChangeAspect="1" noChangeArrowheads="1"/>
              </p:cNvSpPr>
              <p:nvPr/>
            </p:nvSpPr>
            <p:spPr bwMode="auto">
              <a:xfrm>
                <a:off x="4882" y="2762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70" name="AutoShape 136"/>
              <p:cNvSpPr>
                <a:spLocks noChangeAspect="1" noChangeArrowheads="1"/>
              </p:cNvSpPr>
              <p:nvPr/>
            </p:nvSpPr>
            <p:spPr bwMode="auto">
              <a:xfrm>
                <a:off x="4880" y="2874"/>
                <a:ext cx="116" cy="1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167313" y="4230688"/>
            <a:ext cx="1722437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800" b="0"/>
              <a:t>re-arranged 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1331913" y="692150"/>
            <a:ext cx="6911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SzTx/>
              <a:buFontTx/>
              <a:buNone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Prototype Instrument: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R ~ 1000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IFU coupled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380 – 760 nm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Point source spectroscopy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5067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0" name="Straight Arrow Connector 3"/>
          <p:cNvCxnSpPr>
            <a:cxnSpLocks noChangeShapeType="1"/>
          </p:cNvCxnSpPr>
          <p:nvPr/>
        </p:nvCxnSpPr>
        <p:spPr bwMode="auto">
          <a:xfrm flipV="1">
            <a:off x="7885113" y="3357563"/>
            <a:ext cx="0" cy="431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1" name="Straight Arrow Connector 5"/>
          <p:cNvCxnSpPr>
            <a:cxnSpLocks noChangeShapeType="1"/>
          </p:cNvCxnSpPr>
          <p:nvPr/>
        </p:nvCxnSpPr>
        <p:spPr bwMode="auto">
          <a:xfrm>
            <a:off x="7885113" y="4221163"/>
            <a:ext cx="0" cy="5032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7046913" y="3835400"/>
            <a:ext cx="16557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1600" b="1">
                <a:solidFill>
                  <a:schemeClr val="tx2"/>
                </a:solidFill>
              </a:rPr>
              <a:t>90 mm</a:t>
            </a:r>
          </a:p>
        </p:txBody>
      </p:sp>
      <p:cxnSp>
        <p:nvCxnSpPr>
          <p:cNvPr id="24583" name="Straight Arrow Connector 8"/>
          <p:cNvCxnSpPr>
            <a:cxnSpLocks noChangeShapeType="1"/>
          </p:cNvCxnSpPr>
          <p:nvPr/>
        </p:nvCxnSpPr>
        <p:spPr bwMode="auto">
          <a:xfrm>
            <a:off x="4787900" y="3278188"/>
            <a:ext cx="20161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Straight Arrow Connector 10"/>
          <p:cNvCxnSpPr>
            <a:cxnSpLocks noChangeShapeType="1"/>
          </p:cNvCxnSpPr>
          <p:nvPr/>
        </p:nvCxnSpPr>
        <p:spPr bwMode="auto">
          <a:xfrm flipH="1">
            <a:off x="2124075" y="3278188"/>
            <a:ext cx="1655763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3455988" y="3098800"/>
            <a:ext cx="16557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1600" b="1">
                <a:solidFill>
                  <a:schemeClr val="tx2"/>
                </a:solidFill>
              </a:rPr>
              <a:t>314 mm</a:t>
            </a:r>
          </a:p>
        </p:txBody>
      </p:sp>
      <p:cxnSp>
        <p:nvCxnSpPr>
          <p:cNvPr id="24586" name="Straight Arrow Connector 12"/>
          <p:cNvCxnSpPr>
            <a:cxnSpLocks noChangeShapeType="1"/>
          </p:cNvCxnSpPr>
          <p:nvPr/>
        </p:nvCxnSpPr>
        <p:spPr bwMode="auto">
          <a:xfrm>
            <a:off x="4608513" y="4413250"/>
            <a:ext cx="0" cy="2524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7" name="Straight Arrow Connector 66"/>
          <p:cNvCxnSpPr>
            <a:cxnSpLocks noChangeShapeType="1"/>
          </p:cNvCxnSpPr>
          <p:nvPr/>
        </p:nvCxnSpPr>
        <p:spPr bwMode="auto">
          <a:xfrm flipV="1">
            <a:off x="4608513" y="5516563"/>
            <a:ext cx="0" cy="3000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8" name="Rectangle 2"/>
          <p:cNvSpPr>
            <a:spLocks noChangeArrowheads="1"/>
          </p:cNvSpPr>
          <p:nvPr/>
        </p:nvSpPr>
        <p:spPr bwMode="auto">
          <a:xfrm>
            <a:off x="3779838" y="5792788"/>
            <a:ext cx="16557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1600" b="1">
                <a:solidFill>
                  <a:schemeClr val="tx2"/>
                </a:solidFill>
              </a:rPr>
              <a:t>50 mm</a:t>
            </a:r>
          </a:p>
        </p:txBody>
      </p:sp>
      <p:sp>
        <p:nvSpPr>
          <p:cNvPr id="24589" name="Rectangle 2"/>
          <p:cNvSpPr>
            <a:spLocks noChangeArrowheads="1"/>
          </p:cNvSpPr>
          <p:nvPr/>
        </p:nvSpPr>
        <p:spPr bwMode="auto">
          <a:xfrm>
            <a:off x="458788" y="3668713"/>
            <a:ext cx="16573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Entrance slit: 10 mm long IFU fed at F/4</a:t>
            </a:r>
          </a:p>
        </p:txBody>
      </p:sp>
      <p:sp>
        <p:nvSpPr>
          <p:cNvPr id="24590" name="Rectangle 2"/>
          <p:cNvSpPr>
            <a:spLocks noChangeArrowheads="1"/>
          </p:cNvSpPr>
          <p:nvPr/>
        </p:nvSpPr>
        <p:spPr bwMode="auto">
          <a:xfrm>
            <a:off x="512763" y="4724400"/>
            <a:ext cx="1655762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Dispersed focal plane </a:t>
            </a: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at F/2</a:t>
            </a:r>
          </a:p>
        </p:txBody>
      </p:sp>
      <p:sp>
        <p:nvSpPr>
          <p:cNvPr id="24591" name="Rectangle 2"/>
          <p:cNvSpPr>
            <a:spLocks noChangeArrowheads="1"/>
          </p:cNvSpPr>
          <p:nvPr/>
        </p:nvSpPr>
        <p:spPr bwMode="auto">
          <a:xfrm>
            <a:off x="6659563" y="5272088"/>
            <a:ext cx="22875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b="1">
                <a:solidFill>
                  <a:srgbClr val="EC1CD3"/>
                </a:solidFill>
              </a:rPr>
              <a:t>All lenses are BK7</a:t>
            </a:r>
          </a:p>
          <a:p>
            <a:pPr algn="ctr"/>
            <a:endParaRPr lang="en-GB" sz="1600" b="1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Almost all optics are COTS from CVI Melles-Griot or Edmunds Optics. </a:t>
            </a:r>
          </a:p>
        </p:txBody>
      </p:sp>
      <p:sp>
        <p:nvSpPr>
          <p:cNvPr id="24592" name="Rectangle 2"/>
          <p:cNvSpPr>
            <a:spLocks noChangeArrowheads="1"/>
          </p:cNvSpPr>
          <p:nvPr/>
        </p:nvSpPr>
        <p:spPr bwMode="auto">
          <a:xfrm>
            <a:off x="5318125" y="5391150"/>
            <a:ext cx="10175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Grating</a:t>
            </a:r>
          </a:p>
        </p:txBody>
      </p:sp>
      <p:cxnSp>
        <p:nvCxnSpPr>
          <p:cNvPr id="24593" name="Straight Arrow Connector 18"/>
          <p:cNvCxnSpPr>
            <a:cxnSpLocks noChangeShapeType="1"/>
          </p:cNvCxnSpPr>
          <p:nvPr/>
        </p:nvCxnSpPr>
        <p:spPr bwMode="auto">
          <a:xfrm flipH="1" flipV="1">
            <a:off x="4622800" y="5145088"/>
            <a:ext cx="812800" cy="382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31913" y="692150"/>
            <a:ext cx="69834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Summary and Conclusions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9225" y="1241425"/>
            <a:ext cx="8964613" cy="563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800" dirty="0" smtClean="0"/>
              <a:t>Spherical grating spectrographs are a compelling alternative to those using planar </a:t>
            </a:r>
            <a:r>
              <a:rPr lang="en-US" sz="1800" dirty="0" err="1" smtClean="0"/>
              <a:t>wavefronts</a:t>
            </a:r>
            <a:r>
              <a:rPr lang="en-US" sz="1800" dirty="0" smtClean="0"/>
              <a:t> and dispersers. They are:</a:t>
            </a:r>
            <a:br>
              <a:rPr lang="en-US" sz="1800" dirty="0" smtClean="0"/>
            </a:br>
            <a:endParaRPr lang="en-US" sz="800" dirty="0" smtClean="0"/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Very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Compact</a:t>
            </a:r>
            <a:r>
              <a:rPr lang="en-US" sz="1800" dirty="0" smtClean="0">
                <a:solidFill>
                  <a:srgbClr val="114FFB"/>
                </a:solidFill>
              </a:rPr>
              <a:t>, *very compact* if IFU-fed  (eases </a:t>
            </a:r>
            <a:r>
              <a:rPr lang="en-US" sz="1800" dirty="0" err="1" smtClean="0">
                <a:solidFill>
                  <a:srgbClr val="114FFB"/>
                </a:solidFill>
              </a:rPr>
              <a:t>optomechanics</a:t>
            </a:r>
            <a:r>
              <a:rPr lang="en-US" sz="1800" dirty="0" smtClean="0">
                <a:solidFill>
                  <a:srgbClr val="114FFB"/>
                </a:solidFill>
              </a:rPr>
              <a:t>)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Very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inexpensive</a:t>
            </a:r>
            <a:r>
              <a:rPr lang="en-US" sz="1800" dirty="0" smtClean="0">
                <a:solidFill>
                  <a:srgbClr val="114FFB"/>
                </a:solidFill>
              </a:rPr>
              <a:t> ( 1 x 19-fibre IFU instrument ~ $100k )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Mirrors</a:t>
            </a:r>
            <a:r>
              <a:rPr lang="en-US" sz="1800" dirty="0" smtClean="0">
                <a:solidFill>
                  <a:srgbClr val="114FFB"/>
                </a:solidFill>
              </a:rPr>
              <a:t> provide most of the power but they are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not obscured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Minimal number of optical components … so …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efficient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Can be fed by traditional </a:t>
            </a:r>
            <a:r>
              <a:rPr lang="en-US" sz="1800" dirty="0" err="1" smtClean="0">
                <a:solidFill>
                  <a:srgbClr val="114FFB"/>
                </a:solidFill>
              </a:rPr>
              <a:t>longslit</a:t>
            </a:r>
            <a:r>
              <a:rPr lang="en-US" sz="1800" dirty="0" smtClean="0">
                <a:solidFill>
                  <a:srgbClr val="114FFB"/>
                </a:solidFill>
              </a:rPr>
              <a:t> (more compact with an IFU)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Apart from the optical astronomy, potential usage in: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solidFill>
                  <a:srgbClr val="EC1CD3"/>
                </a:solidFill>
              </a:rPr>
              <a:t>The infrared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800" dirty="0" smtClean="0">
                <a:solidFill>
                  <a:srgbClr val="00B050"/>
                </a:solidFill>
              </a:rPr>
              <a:t>put the whole thing in the fridge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1800" dirty="0" smtClean="0">
                <a:solidFill>
                  <a:srgbClr val="114FFB"/>
                </a:solidFill>
              </a:rPr>
              <a:t> 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solidFill>
                  <a:srgbClr val="EC1CD3"/>
                </a:solidFill>
              </a:rPr>
              <a:t>The far UV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800" dirty="0" smtClean="0">
                <a:solidFill>
                  <a:srgbClr val="00B050"/>
                </a:solidFill>
              </a:rPr>
              <a:t>only 1 reflection) </a:t>
            </a:r>
            <a:r>
              <a:rPr lang="en-US" sz="1800" dirty="0" smtClean="0">
                <a:solidFill>
                  <a:srgbClr val="114FFB"/>
                </a:solidFill>
              </a:rPr>
              <a:t>(but not a VPH grating, of course)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err="1" smtClean="0">
                <a:solidFill>
                  <a:srgbClr val="EC1CD3"/>
                </a:solidFill>
              </a:rPr>
              <a:t>Hyperspectral</a:t>
            </a:r>
            <a:r>
              <a:rPr lang="en-US" sz="1800" dirty="0" smtClean="0">
                <a:solidFill>
                  <a:srgbClr val="EC1CD3"/>
                </a:solidFill>
              </a:rPr>
              <a:t> imagers for Earth resources or astronomy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800" dirty="0" smtClean="0">
                <a:solidFill>
                  <a:srgbClr val="00B050"/>
                </a:solidFill>
              </a:rPr>
              <a:t>very compact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1800" dirty="0" smtClean="0">
                <a:solidFill>
                  <a:srgbClr val="114FFB"/>
                </a:solidFill>
              </a:rPr>
              <a:t> </a:t>
            </a:r>
            <a:r>
              <a:rPr lang="en-US" sz="1800" dirty="0" smtClean="0">
                <a:solidFill>
                  <a:srgbClr val="EC1CD3"/>
                </a:solidFill>
              </a:rPr>
              <a:t>(from satellites or planes)</a:t>
            </a:r>
            <a:endParaRPr lang="en-US" sz="800" dirty="0" smtClean="0">
              <a:solidFill>
                <a:srgbClr val="EC1CD3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solidFill>
                  <a:srgbClr val="EC1CD3"/>
                </a:solidFill>
              </a:rPr>
              <a:t>Laboratory spectrometers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800" dirty="0" smtClean="0">
                <a:solidFill>
                  <a:srgbClr val="00B050"/>
                </a:solidFill>
              </a:rPr>
              <a:t>simple and compact</a:t>
            </a:r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800" dirty="0" smtClean="0"/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1800" dirty="0" smtClean="0"/>
              <a:t>Plans are advanced for a proof-of-concept R ~ 1000 instrument with 1 IFU to be tried initially on the SAAO 74” telescope and then on SALT.</a:t>
            </a:r>
            <a:endParaRPr lang="en-US" sz="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-252413" y="1327150"/>
            <a:ext cx="9037638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	The first (not very useful) diffraction gratings were made by David Rittenhouse in Philadelphia in 1785 and von Fraunhofer in the 1821: they strung hairs/wires between two finely-threaded screws.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296988" y="692150"/>
            <a:ext cx="774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Diffraction Gratings Replace Prisms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-242888" y="2293938"/>
            <a:ext cx="7694613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	In the late 1800s, </a:t>
            </a:r>
            <a:r>
              <a:rPr lang="en-GB" sz="1800">
                <a:solidFill>
                  <a:srgbClr val="EC1CD3"/>
                </a:solidFill>
              </a:rPr>
              <a:t>Rowland</a:t>
            </a:r>
            <a:r>
              <a:rPr lang="en-GB" sz="1800"/>
              <a:t> made very accurate engines for </a:t>
            </a:r>
            <a:r>
              <a:rPr lang="en-GB" sz="1800">
                <a:solidFill>
                  <a:srgbClr val="EC1CD3"/>
                </a:solidFill>
              </a:rPr>
              <a:t>ruling gratings</a:t>
            </a:r>
            <a:r>
              <a:rPr lang="en-GB" sz="1800"/>
              <a:t> on speculum which became the dispersers almost exclusively used for several decades all over the world.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879600"/>
            <a:ext cx="11366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Content Placeholder 9" descr="vp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57850"/>
            <a:ext cx="30908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-4823" r="20660" b="4823"/>
          <a:stretch>
            <a:fillRect/>
          </a:stretch>
        </p:blipFill>
        <p:spPr bwMode="auto">
          <a:xfrm>
            <a:off x="5505450" y="4292600"/>
            <a:ext cx="35321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-242888" y="4225925"/>
            <a:ext cx="589438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	High efficiency </a:t>
            </a:r>
            <a:r>
              <a:rPr lang="en-GB" sz="1800">
                <a:solidFill>
                  <a:srgbClr val="EC1CD3"/>
                </a:solidFill>
              </a:rPr>
              <a:t>Volume Phase Holographic (VPH) gratings</a:t>
            </a:r>
            <a:r>
              <a:rPr lang="en-GB" sz="1800"/>
              <a:t>, which have refractive index variations “written” by an interferogram, came into astronomy in the 1990s, and have since become the </a:t>
            </a:r>
            <a:r>
              <a:rPr lang="en-GB" sz="1800">
                <a:solidFill>
                  <a:srgbClr val="EC1CD3"/>
                </a:solidFill>
              </a:rPr>
              <a:t>dispersing element of choice</a:t>
            </a:r>
            <a:r>
              <a:rPr lang="en-GB" sz="1800"/>
              <a:t>.</a:t>
            </a:r>
            <a:endParaRPr lang="en-GB" sz="1800">
              <a:solidFill>
                <a:srgbClr val="114FFB"/>
              </a:solidFill>
            </a:endParaRPr>
          </a:p>
        </p:txBody>
      </p:sp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-225425" y="3260725"/>
            <a:ext cx="9010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	</a:t>
            </a:r>
            <a:r>
              <a:rPr lang="en-GB" sz="1800">
                <a:solidFill>
                  <a:srgbClr val="EC1CD3"/>
                </a:solidFill>
              </a:rPr>
              <a:t>Holographic gratings</a:t>
            </a:r>
            <a:r>
              <a:rPr lang="en-GB" sz="1800"/>
              <a:t> were invented in the late 1960s, and are made by etching photoresist with a powerful laser interference pattern; but their efficiency is modest because they are surface relief gratings without a blaze. 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5995988" y="4295775"/>
            <a:ext cx="30178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114FFB"/>
                </a:solidFill>
              </a:rPr>
              <a:t>Overall telescope + instrument efficiency vs wavelength</a:t>
            </a:r>
          </a:p>
        </p:txBody>
      </p:sp>
      <p:sp>
        <p:nvSpPr>
          <p:cNvPr id="6155" name="Text Box 3"/>
          <p:cNvSpPr txBox="1">
            <a:spLocks noChangeArrowheads="1"/>
          </p:cNvSpPr>
          <p:nvPr/>
        </p:nvSpPr>
        <p:spPr bwMode="auto">
          <a:xfrm>
            <a:off x="2887663" y="5984875"/>
            <a:ext cx="12954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114FFB"/>
                </a:solidFill>
              </a:rPr>
              <a:t>Dichromated</a:t>
            </a:r>
            <a:br>
              <a:rPr lang="en-US" sz="1400">
                <a:solidFill>
                  <a:srgbClr val="114FFB"/>
                </a:solidFill>
              </a:rPr>
            </a:br>
            <a:r>
              <a:rPr lang="en-US" sz="1400">
                <a:solidFill>
                  <a:srgbClr val="114FFB"/>
                </a:solidFill>
              </a:rPr>
              <a:t>gelatin</a:t>
            </a:r>
          </a:p>
        </p:txBody>
      </p:sp>
      <p:cxnSp>
        <p:nvCxnSpPr>
          <p:cNvPr id="6156" name="Straight Arrow Connector 8"/>
          <p:cNvCxnSpPr>
            <a:cxnSpLocks noChangeShapeType="1"/>
          </p:cNvCxnSpPr>
          <p:nvPr/>
        </p:nvCxnSpPr>
        <p:spPr bwMode="auto">
          <a:xfrm flipH="1">
            <a:off x="2339975" y="6294438"/>
            <a:ext cx="860425" cy="0"/>
          </a:xfrm>
          <a:prstGeom prst="straightConnector1">
            <a:avLst/>
          </a:prstGeom>
          <a:noFill/>
          <a:ln w="19050" algn="ctr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7" name="Text Box 3"/>
          <p:cNvSpPr txBox="1">
            <a:spLocks noChangeArrowheads="1"/>
          </p:cNvSpPr>
          <p:nvPr/>
        </p:nvSpPr>
        <p:spPr bwMode="auto">
          <a:xfrm rot="-5400000">
            <a:off x="4595813" y="5295900"/>
            <a:ext cx="22129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114FFB"/>
                </a:solidFill>
              </a:rPr>
              <a:t>0     10      20     30     40</a:t>
            </a:r>
            <a:br>
              <a:rPr lang="en-US" sz="1400">
                <a:solidFill>
                  <a:srgbClr val="114FFB"/>
                </a:solidFill>
              </a:rPr>
            </a:br>
            <a:r>
              <a:rPr lang="en-US" sz="1400">
                <a:solidFill>
                  <a:srgbClr val="114FFB"/>
                </a:solidFill>
              </a:rPr>
              <a:t>(%)</a:t>
            </a:r>
          </a:p>
        </p:txBody>
      </p:sp>
      <p:sp>
        <p:nvSpPr>
          <p:cNvPr id="6158" name="Text Box 3"/>
          <p:cNvSpPr txBox="1">
            <a:spLocks noChangeArrowheads="1"/>
          </p:cNvSpPr>
          <p:nvPr/>
        </p:nvSpPr>
        <p:spPr bwMode="auto">
          <a:xfrm>
            <a:off x="5697538" y="6573838"/>
            <a:ext cx="35512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en-US" sz="1400">
                <a:solidFill>
                  <a:srgbClr val="114FFB"/>
                </a:solidFill>
              </a:rPr>
              <a:t>300   400    500     600    700    800 (nm)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-252413" y="1289050"/>
            <a:ext cx="93964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	Until the end of the 19</a:t>
            </a:r>
            <a:r>
              <a:rPr lang="en-GB" sz="1800" baseline="30000"/>
              <a:t>th</a:t>
            </a:r>
            <a:r>
              <a:rPr lang="en-GB" sz="1800"/>
              <a:t> century, collimators and cameras of spectroscopes were exclusively comprised of </a:t>
            </a:r>
            <a:r>
              <a:rPr lang="en-GB" sz="1800">
                <a:solidFill>
                  <a:srgbClr val="EC1CD3"/>
                </a:solidFill>
              </a:rPr>
              <a:t>lenses</a:t>
            </a:r>
            <a:r>
              <a:rPr lang="en-GB" sz="1800"/>
              <a:t>.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 	</a:t>
            </a:r>
            <a:r>
              <a:rPr lang="en-GB" sz="1800">
                <a:solidFill>
                  <a:srgbClr val="EC1CD3"/>
                </a:solidFill>
              </a:rPr>
              <a:t>Mirrors</a:t>
            </a:r>
            <a:r>
              <a:rPr lang="en-GB" sz="1800"/>
              <a:t> were introduced by </a:t>
            </a:r>
            <a:r>
              <a:rPr lang="en-GB" sz="1800">
                <a:solidFill>
                  <a:srgbClr val="EC1CD3"/>
                </a:solidFill>
              </a:rPr>
              <a:t>Ebert</a:t>
            </a:r>
            <a:r>
              <a:rPr lang="en-GB" sz="1800"/>
              <a:t> (1889) &amp; </a:t>
            </a:r>
            <a:r>
              <a:rPr lang="en-GB" sz="1800">
                <a:solidFill>
                  <a:srgbClr val="EC1CD3"/>
                </a:solidFill>
              </a:rPr>
              <a:t>Fastie</a:t>
            </a:r>
            <a:r>
              <a:rPr lang="en-GB" sz="1800"/>
              <a:t> (1952), and </a:t>
            </a:r>
            <a:r>
              <a:rPr lang="en-GB" sz="1800">
                <a:solidFill>
                  <a:srgbClr val="EC1CD3"/>
                </a:solidFill>
              </a:rPr>
              <a:t>Czerny &amp; Turner</a:t>
            </a:r>
            <a:r>
              <a:rPr lang="en-GB" sz="1800"/>
              <a:t> (1930): but suffered from poor image quality and field of view.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 	With the invention of corrector plates by Schmidt (1931) and Maksutov (1944), astronomical spectrographs adopted catadioptric designs from ~1950. </a:t>
            </a:r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566988" y="671513"/>
            <a:ext cx="4641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Mirrors in spectrographs</a:t>
            </a: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60800"/>
            <a:ext cx="28321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860800"/>
            <a:ext cx="27193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22238" y="3373438"/>
            <a:ext cx="3079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US" sz="1800">
                <a:solidFill>
                  <a:srgbClr val="114FFB"/>
                </a:solidFill>
              </a:rPr>
              <a:t>Ebert (1889)-Fastie (1952) </a:t>
            </a:r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3373438" y="3379788"/>
            <a:ext cx="2643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US" sz="1800">
                <a:solidFill>
                  <a:srgbClr val="114FFB"/>
                </a:solidFill>
              </a:rPr>
              <a:t>Czerny-</a:t>
            </a:r>
            <a:r>
              <a:rPr lang="en-ZA" sz="1800">
                <a:solidFill>
                  <a:srgbClr val="114FFB"/>
                </a:solidFill>
              </a:rPr>
              <a:t>Turner (1930)</a:t>
            </a:r>
            <a:endParaRPr lang="en-US" sz="1800">
              <a:solidFill>
                <a:srgbClr val="114FFB"/>
              </a:solidFill>
            </a:endParaRPr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3201988" y="5689600"/>
            <a:ext cx="28146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ZA" sz="1800">
                <a:solidFill>
                  <a:srgbClr val="114FFB"/>
                </a:solidFill>
              </a:rPr>
              <a:t>Almost all commercial instruments are of the Czerny-Turner design (but with correction)</a:t>
            </a:r>
            <a:endParaRPr lang="en-US" sz="1800">
              <a:solidFill>
                <a:srgbClr val="114FFB"/>
              </a:solidFill>
            </a:endParaRPr>
          </a:p>
        </p:txBody>
      </p:sp>
      <p:sp>
        <p:nvSpPr>
          <p:cNvPr id="7177" name="Text Box 3"/>
          <p:cNvSpPr txBox="1">
            <a:spLocks noChangeArrowheads="1"/>
          </p:cNvSpPr>
          <p:nvPr/>
        </p:nvSpPr>
        <p:spPr bwMode="auto">
          <a:xfrm>
            <a:off x="6016625" y="3192463"/>
            <a:ext cx="3127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SzPct val="100000"/>
            </a:pPr>
            <a:r>
              <a:rPr lang="en-US" sz="1800">
                <a:solidFill>
                  <a:srgbClr val="114FFB"/>
                </a:solidFill>
              </a:rPr>
              <a:t>Catadioptric spectro-graphs from 1950 - ~1980s</a:t>
            </a:r>
          </a:p>
        </p:txBody>
      </p:sp>
      <p:pic>
        <p:nvPicPr>
          <p:cNvPr id="717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860800"/>
            <a:ext cx="29337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08175" y="852488"/>
            <a:ext cx="5832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Modern Optical / NIR Spectrographs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7950" y="1517650"/>
            <a:ext cx="9036050" cy="500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076325"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SzPct val="100000"/>
            </a:pPr>
            <a:r>
              <a:rPr lang="en-GB" sz="1800"/>
              <a:t>Modern astronomical spectrographs require high multiplexing, and high efficiency to target very faint objects. Technology has been pushed to the limits: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GB" sz="800"/>
          </a:p>
          <a:p>
            <a:pPr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	Mirrors have gone out of favour owing to obscuration in the beam by</a:t>
            </a:r>
            <a:br>
              <a:rPr lang="en-GB" sz="1800"/>
            </a:br>
            <a:r>
              <a:rPr lang="en-GB" sz="1800"/>
              <a:t>	the detector; </a:t>
            </a:r>
            <a:r>
              <a:rPr lang="en-GB" sz="1800">
                <a:solidFill>
                  <a:srgbClr val="EC1CD3"/>
                </a:solidFill>
              </a:rPr>
              <a:t>lenses have made a comeback</a:t>
            </a:r>
            <a:r>
              <a:rPr lang="en-GB" sz="1800"/>
              <a:t>. But there has been a price:</a:t>
            </a:r>
          </a:p>
          <a:p>
            <a:pPr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 	</a:t>
            </a:r>
            <a:r>
              <a:rPr lang="en-GB" sz="1800">
                <a:solidFill>
                  <a:srgbClr val="EC1CD3"/>
                </a:solidFill>
              </a:rPr>
              <a:t>Many lens elements</a:t>
            </a:r>
            <a:r>
              <a:rPr lang="en-GB" sz="1800"/>
              <a:t> are required (10-20) which are often </a:t>
            </a:r>
            <a:r>
              <a:rPr lang="en-GB" sz="1800">
                <a:solidFill>
                  <a:srgbClr val="EC1CD3"/>
                </a:solidFill>
              </a:rPr>
              <a:t>large &amp; heavy</a:t>
            </a:r>
            <a:r>
              <a:rPr lang="en-GB" sz="1800"/>
              <a:t>: </a:t>
            </a:r>
            <a:br>
              <a:rPr lang="en-GB" sz="1800"/>
            </a:br>
            <a:r>
              <a:rPr lang="en-GB" sz="1800"/>
              <a:t> 	up to 600 mm in diameter: </a:t>
            </a:r>
            <a:r>
              <a:rPr lang="en-GB" sz="1800">
                <a:solidFill>
                  <a:srgbClr val="EC1CD3"/>
                </a:solidFill>
              </a:rPr>
              <a:t>costly</a:t>
            </a:r>
            <a:r>
              <a:rPr lang="en-GB" sz="1800"/>
              <a:t> and optomechanically challenging.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GB" sz="1800"/>
              <a:t> 	Almost all designs include one or more </a:t>
            </a:r>
            <a:r>
              <a:rPr lang="en-GB" sz="1800">
                <a:solidFill>
                  <a:srgbClr val="EC1CD3"/>
                </a:solidFill>
              </a:rPr>
              <a:t>CaF2 / FK51</a:t>
            </a:r>
            <a:r>
              <a:rPr lang="en-GB" sz="1800"/>
              <a:t> elements:</a:t>
            </a:r>
          </a:p>
          <a:p>
            <a:pPr lvl="2">
              <a:spcBef>
                <a:spcPct val="300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</a:pPr>
            <a:r>
              <a:rPr lang="en-GB" sz="1800">
                <a:solidFill>
                  <a:srgbClr val="114FFB"/>
                </a:solidFill>
              </a:rPr>
              <a:t> CaF2 has wonderful dispersion properties</a:t>
            </a:r>
            <a:r>
              <a:rPr lang="en-GB" sz="1800">
                <a:solidFill>
                  <a:srgbClr val="FF0000"/>
                </a:solidFill>
              </a:rPr>
              <a:t> but it is expensive, and</a:t>
            </a:r>
            <a:br>
              <a:rPr lang="en-GB" sz="1800">
                <a:solidFill>
                  <a:srgbClr val="FF0000"/>
                </a:solidFill>
              </a:rPr>
            </a:br>
            <a:r>
              <a:rPr lang="en-GB" sz="1800">
                <a:solidFill>
                  <a:srgbClr val="FF0000"/>
                </a:solidFill>
              </a:rPr>
              <a:t>    mechanically and thermally fragile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 b="0"/>
              <a:t> </a:t>
            </a:r>
            <a:r>
              <a:rPr lang="en-GB" sz="1800"/>
              <a:t>	To meet alignment tolerances of ~25 micron, optomechanics are hard.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 	</a:t>
            </a:r>
            <a:r>
              <a:rPr lang="en-GB" sz="1800">
                <a:solidFill>
                  <a:srgbClr val="EC1CD3"/>
                </a:solidFill>
              </a:rPr>
              <a:t>Expensive anti-reflection coatings</a:t>
            </a:r>
            <a:r>
              <a:rPr lang="en-GB" sz="1800"/>
              <a:t> are required.</a:t>
            </a:r>
          </a:p>
          <a:p>
            <a:pPr>
              <a:spcBef>
                <a:spcPct val="300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GB" sz="1800"/>
              <a:t> 	As telescope size increases, so does the spectrograph: a 10 m</a:t>
            </a:r>
            <a:br>
              <a:rPr lang="en-GB" sz="1800"/>
            </a:br>
            <a:r>
              <a:rPr lang="en-GB" sz="1800"/>
              <a:t>	telescope may typically have a low/med res </a:t>
            </a:r>
            <a:r>
              <a:rPr lang="en-GB" sz="1800">
                <a:solidFill>
                  <a:srgbClr val="EC1CD3"/>
                </a:solidFill>
              </a:rPr>
              <a:t>spectrograph of ~2 metre</a:t>
            </a:r>
            <a:br>
              <a:rPr lang="en-GB" sz="1800">
                <a:solidFill>
                  <a:srgbClr val="EC1CD3"/>
                </a:solidFill>
              </a:rPr>
            </a:br>
            <a:r>
              <a:rPr lang="en-GB" sz="1800">
                <a:solidFill>
                  <a:srgbClr val="EC1CD3"/>
                </a:solidFill>
              </a:rPr>
              <a:t>	in linear dimension</a:t>
            </a:r>
            <a:r>
              <a:rPr lang="en-GB" sz="1800"/>
              <a:t>. ELTs are facing a  x3  further increase.</a:t>
            </a:r>
          </a:p>
        </p:txBody>
      </p:sp>
      <p:sp>
        <p:nvSpPr>
          <p:cNvPr id="8196" name="Right Arrow 1"/>
          <p:cNvSpPr>
            <a:spLocks noChangeArrowheads="1"/>
          </p:cNvSpPr>
          <p:nvPr/>
        </p:nvSpPr>
        <p:spPr bwMode="auto">
          <a:xfrm>
            <a:off x="8101013" y="11255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ct val="80000"/>
              </a:lnSpc>
              <a:spcBef>
                <a:spcPct val="30000"/>
              </a:spcBef>
              <a:buSzPct val="100000"/>
            </a:pPr>
            <a:endParaRPr lang="en-Z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R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362450"/>
            <a:ext cx="38068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1"/>
          <p:cNvGrpSpPr>
            <a:grpSpLocks/>
          </p:cNvGrpSpPr>
          <p:nvPr/>
        </p:nvGrpSpPr>
        <p:grpSpPr bwMode="auto">
          <a:xfrm>
            <a:off x="179388" y="1162050"/>
            <a:ext cx="4678362" cy="2600325"/>
            <a:chOff x="237302" y="1628775"/>
            <a:chExt cx="6226999" cy="3324225"/>
          </a:xfrm>
        </p:grpSpPr>
        <p:pic>
          <p:nvPicPr>
            <p:cNvPr id="9234" name="Picture 4" descr="IMAC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628775"/>
              <a:ext cx="5348288" cy="332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AutoShape 7"/>
            <p:cNvSpPr>
              <a:spLocks/>
            </p:cNvSpPr>
            <p:nvPr/>
          </p:nvSpPr>
          <p:spPr bwMode="auto">
            <a:xfrm>
              <a:off x="1116013" y="2369394"/>
              <a:ext cx="153620" cy="1155838"/>
            </a:xfrm>
            <a:prstGeom prst="leftBrace">
              <a:avLst>
                <a:gd name="adj1" fmla="val 4322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endParaRPr lang="en-ZA"/>
            </a:p>
          </p:txBody>
        </p:sp>
        <p:sp>
          <p:nvSpPr>
            <p:cNvPr id="9236" name="Text Box 8"/>
            <p:cNvSpPr txBox="1">
              <a:spLocks noChangeArrowheads="1"/>
            </p:cNvSpPr>
            <p:nvPr/>
          </p:nvSpPr>
          <p:spPr bwMode="auto">
            <a:xfrm>
              <a:off x="237302" y="2679548"/>
              <a:ext cx="909421" cy="68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sz="1800" b="0"/>
                <a:t>600 mm</a:t>
              </a:r>
            </a:p>
          </p:txBody>
        </p:sp>
      </p:grp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433513" y="4095750"/>
            <a:ext cx="2376487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</a:rPr>
              <a:t>RSS on SALT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23950" y="6350000"/>
            <a:ext cx="28717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</a:rPr>
              <a:t>½ the lenses are CaF2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692275" y="588963"/>
            <a:ext cx="27543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</a:rPr>
              <a:t>IMACS on Magellan</a:t>
            </a:r>
          </a:p>
        </p:txBody>
      </p:sp>
      <p:pic>
        <p:nvPicPr>
          <p:cNvPr id="9223" name="Picture 3" descr="gmos_op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162050"/>
            <a:ext cx="3609975" cy="2592388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Line 5"/>
          <p:cNvSpPr>
            <a:spLocks noChangeShapeType="1"/>
          </p:cNvSpPr>
          <p:nvPr/>
        </p:nvSpPr>
        <p:spPr bwMode="auto">
          <a:xfrm>
            <a:off x="7493000" y="2381250"/>
            <a:ext cx="58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5" name="Line 6"/>
          <p:cNvSpPr>
            <a:spLocks noChangeShapeType="1"/>
          </p:cNvSpPr>
          <p:nvPr/>
        </p:nvSpPr>
        <p:spPr bwMode="auto">
          <a:xfrm flipH="1">
            <a:off x="6442075" y="2381250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5859463" y="588963"/>
            <a:ext cx="2755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</a:rPr>
              <a:t>GMOS on Gemini</a:t>
            </a: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6872288" y="2205038"/>
            <a:ext cx="669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</a:rPr>
              <a:t>1 m</a:t>
            </a:r>
          </a:p>
        </p:txBody>
      </p:sp>
      <p:sp>
        <p:nvSpPr>
          <p:cNvPr id="9228" name="Line 5"/>
          <p:cNvSpPr>
            <a:spLocks noChangeShapeType="1"/>
          </p:cNvSpPr>
          <p:nvPr/>
        </p:nvSpPr>
        <p:spPr bwMode="auto">
          <a:xfrm flipV="1">
            <a:off x="2089150" y="2830513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9" name="Line 6"/>
          <p:cNvSpPr>
            <a:spLocks noChangeShapeType="1"/>
          </p:cNvSpPr>
          <p:nvPr/>
        </p:nvSpPr>
        <p:spPr bwMode="auto">
          <a:xfrm flipH="1">
            <a:off x="1181100" y="284162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1554163" y="2659063"/>
            <a:ext cx="669925" cy="363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</a:rPr>
              <a:t>1 m</a:t>
            </a:r>
          </a:p>
        </p:txBody>
      </p:sp>
      <p:sp>
        <p:nvSpPr>
          <p:cNvPr id="9231" name="Rectangle 5"/>
          <p:cNvSpPr>
            <a:spLocks noChangeArrowheads="1"/>
          </p:cNvSpPr>
          <p:nvPr/>
        </p:nvSpPr>
        <p:spPr bwMode="auto">
          <a:xfrm>
            <a:off x="2173288" y="5999163"/>
            <a:ext cx="831850" cy="363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tx2"/>
                </a:solidFill>
              </a:rPr>
              <a:t>1.8 m</a:t>
            </a:r>
          </a:p>
        </p:txBody>
      </p:sp>
      <p:sp>
        <p:nvSpPr>
          <p:cNvPr id="9232" name="Rectangle 5"/>
          <p:cNvSpPr>
            <a:spLocks noChangeArrowheads="1"/>
          </p:cNvSpPr>
          <p:nvPr/>
        </p:nvSpPr>
        <p:spPr bwMode="auto">
          <a:xfrm>
            <a:off x="6049963" y="3816350"/>
            <a:ext cx="2376487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</a:rPr>
              <a:t>MOBIE on TMT</a:t>
            </a:r>
          </a:p>
        </p:txBody>
      </p:sp>
      <p:pic>
        <p:nvPicPr>
          <p:cNvPr id="9233" name="Picture 4" descr="MOB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267200"/>
            <a:ext cx="36369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01725"/>
            <a:ext cx="903605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Revisiting mirrors: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A major problem is self-obscuration – the detector</a:t>
            </a:r>
            <a:br>
              <a:rPr lang="en-US" sz="1800" dirty="0" smtClean="0">
                <a:solidFill>
                  <a:srgbClr val="114FFB"/>
                </a:solidFill>
              </a:rPr>
            </a:br>
            <a:r>
              <a:rPr lang="en-US" sz="1800" dirty="0" smtClean="0">
                <a:solidFill>
                  <a:srgbClr val="114FFB"/>
                </a:solidFill>
              </a:rPr>
              <a:t>sitting in the beam</a:t>
            </a:r>
          </a:p>
          <a:p>
            <a:pPr lvl="2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Solution: use mirrors off-axis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Mirrors have 4 x the focusing power of lenses, so usually only 1 needed</a:t>
            </a:r>
          </a:p>
          <a:p>
            <a:pPr lvl="2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Focal length (mirror) = R / 2; focal length (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plano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-convex lens) ~ 2 R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Mirror optical designs are usually very compact (they are folded)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92150"/>
            <a:ext cx="1600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908175" y="852488"/>
            <a:ext cx="5832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Is There An Easier Way?</a:t>
            </a:r>
            <a:endParaRPr lang="en-US" sz="2400" b="1">
              <a:solidFill>
                <a:schemeClr val="tx2"/>
              </a:solidFill>
            </a:endParaRPr>
          </a:p>
        </p:txBody>
      </p:sp>
      <p:grpSp>
        <p:nvGrpSpPr>
          <p:cNvPr id="10245" name="Group 1"/>
          <p:cNvGrpSpPr>
            <a:grpSpLocks/>
          </p:cNvGrpSpPr>
          <p:nvPr/>
        </p:nvGrpSpPr>
        <p:grpSpPr bwMode="auto">
          <a:xfrm>
            <a:off x="628650" y="4237038"/>
            <a:ext cx="7778750" cy="2560637"/>
            <a:chOff x="934652" y="4194973"/>
            <a:chExt cx="7778750" cy="2560637"/>
          </a:xfrm>
        </p:grpSpPr>
        <p:pic>
          <p:nvPicPr>
            <p:cNvPr id="1024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65" y="4194973"/>
              <a:ext cx="500062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652" y="4445798"/>
              <a:ext cx="2389188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Line 5"/>
            <p:cNvSpPr>
              <a:spLocks noChangeShapeType="1"/>
            </p:cNvSpPr>
            <p:nvPr/>
          </p:nvSpPr>
          <p:spPr bwMode="auto">
            <a:xfrm>
              <a:off x="2099877" y="4572798"/>
              <a:ext cx="0" cy="3413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0250" name="Line 6"/>
            <p:cNvSpPr>
              <a:spLocks noChangeShapeType="1"/>
            </p:cNvSpPr>
            <p:nvPr/>
          </p:nvSpPr>
          <p:spPr bwMode="auto">
            <a:xfrm flipH="1" flipV="1">
              <a:off x="2099877" y="5201448"/>
              <a:ext cx="0" cy="360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1221990" y="5620548"/>
              <a:ext cx="1755775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30000"/>
                </a:spcBef>
                <a:buSzPct val="100000"/>
              </a:pPr>
              <a:r>
                <a:rPr lang="en-US" sz="1800" b="0">
                  <a:solidFill>
                    <a:srgbClr val="FF0000"/>
                  </a:solidFill>
                </a:rPr>
                <a:t>1 mm</a:t>
              </a:r>
            </a:p>
            <a:p>
              <a:pPr algn="ctr"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sz="1800" b="0">
                  <a:solidFill>
                    <a:srgbClr val="FF0000"/>
                  </a:solidFill>
                </a:rPr>
                <a:t>(not 2 CCD pix </a:t>
              </a:r>
              <a:br>
                <a:rPr lang="en-US" sz="1800" b="0">
                  <a:solidFill>
                    <a:srgbClr val="FF0000"/>
                  </a:solidFill>
                </a:rPr>
              </a:br>
              <a:r>
                <a:rPr lang="en-US" sz="1800" b="0">
                  <a:solidFill>
                    <a:srgbClr val="FF0000"/>
                  </a:solidFill>
                </a:rPr>
                <a:t>= 30 microns)</a:t>
              </a:r>
            </a:p>
          </p:txBody>
        </p:sp>
        <p:sp>
          <p:nvSpPr>
            <p:cNvPr id="10252" name="Line 9"/>
            <p:cNvSpPr>
              <a:spLocks noChangeShapeType="1"/>
            </p:cNvSpPr>
            <p:nvPr/>
          </p:nvSpPr>
          <p:spPr bwMode="auto">
            <a:xfrm flipV="1">
              <a:off x="2338002" y="4618835"/>
              <a:ext cx="1562100" cy="174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 flipH="1">
              <a:off x="2574540" y="4690273"/>
              <a:ext cx="1470025" cy="276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0254" name="Text Box 7"/>
            <p:cNvSpPr txBox="1">
              <a:spLocks noChangeArrowheads="1"/>
            </p:cNvSpPr>
            <p:nvPr/>
          </p:nvSpPr>
          <p:spPr bwMode="auto">
            <a:xfrm>
              <a:off x="6938577" y="6109498"/>
              <a:ext cx="1774825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30000"/>
                </a:spcBef>
                <a:buSzPct val="100000"/>
              </a:pPr>
              <a:r>
                <a:rPr lang="en-US" sz="1800" b="0">
                  <a:solidFill>
                    <a:srgbClr val="FF0000"/>
                  </a:solidFill>
                </a:rPr>
                <a:t>50 mm, F/4</a:t>
              </a:r>
              <a:br>
                <a:rPr lang="en-US" sz="1800" b="0">
                  <a:solidFill>
                    <a:srgbClr val="FF0000"/>
                  </a:solidFill>
                </a:rPr>
              </a:br>
              <a:r>
                <a:rPr lang="en-US" sz="1800" b="0">
                  <a:solidFill>
                    <a:srgbClr val="FF0000"/>
                  </a:solidFill>
                </a:rPr>
                <a:t>spherical mirror</a:t>
              </a: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3246052" y="6104735"/>
              <a:ext cx="1681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30000"/>
                </a:spcBef>
                <a:buSzPct val="100000"/>
              </a:pPr>
              <a:r>
                <a:rPr lang="en-US" sz="1800" b="0">
                  <a:solidFill>
                    <a:srgbClr val="FF0000"/>
                  </a:solidFill>
                </a:rPr>
                <a:t>Point source</a:t>
              </a:r>
              <a:br>
                <a:rPr lang="en-US" sz="1800" b="0">
                  <a:solidFill>
                    <a:srgbClr val="FF0000"/>
                  </a:solidFill>
                </a:rPr>
              </a:br>
              <a:r>
                <a:rPr lang="en-US" sz="1800" b="0">
                  <a:solidFill>
                    <a:srgbClr val="FF0000"/>
                  </a:solidFill>
                </a:rPr>
                <a:t>30 mm off axis</a:t>
              </a:r>
            </a:p>
          </p:txBody>
        </p:sp>
        <p:sp>
          <p:nvSpPr>
            <p:cNvPr id="10256" name="Text Box 7"/>
            <p:cNvSpPr txBox="1">
              <a:spLocks noChangeArrowheads="1"/>
            </p:cNvSpPr>
            <p:nvPr/>
          </p:nvSpPr>
          <p:spPr bwMode="auto">
            <a:xfrm>
              <a:off x="3798502" y="4690273"/>
              <a:ext cx="8255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30000"/>
                </a:spcBef>
                <a:buSzPct val="100000"/>
              </a:pPr>
              <a:r>
                <a:rPr lang="en-US" sz="1800" b="0">
                  <a:solidFill>
                    <a:srgbClr val="FF0000"/>
                  </a:solidFill>
                </a:rPr>
                <a:t>Image</a:t>
              </a:r>
            </a:p>
          </p:txBody>
        </p:sp>
      </p:grp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350838" y="4052888"/>
            <a:ext cx="85423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1800">
                <a:solidFill>
                  <a:srgbClr val="FF0000"/>
                </a:solidFill>
              </a:rPr>
              <a:t>Off-axis mirror usage - what is the problem? Answer – huge astigmatism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923925"/>
            <a:ext cx="530701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734175" y="2851150"/>
            <a:ext cx="24796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en-US" sz="1800" b="0">
                <a:solidFill>
                  <a:srgbClr val="114FFB"/>
                </a:solidFill>
              </a:rPr>
              <a:t>Concave spherical</a:t>
            </a:r>
            <a:br>
              <a:rPr lang="en-US" sz="1800" b="0">
                <a:solidFill>
                  <a:srgbClr val="114FFB"/>
                </a:solidFill>
              </a:rPr>
            </a:br>
            <a:r>
              <a:rPr lang="en-US" sz="1800" b="0">
                <a:solidFill>
                  <a:srgbClr val="114FFB"/>
                </a:solidFill>
              </a:rPr>
              <a:t>1st mirror</a:t>
            </a:r>
            <a:br>
              <a:rPr lang="en-US" sz="1800" b="0">
                <a:solidFill>
                  <a:srgbClr val="114FFB"/>
                </a:solidFill>
              </a:rPr>
            </a:br>
            <a:r>
              <a:rPr lang="en-US" sz="1800" b="0">
                <a:solidFill>
                  <a:srgbClr val="114FFB"/>
                </a:solidFill>
              </a:rPr>
              <a:t>radius R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212975" y="2263775"/>
            <a:ext cx="19558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1800" b="0">
                <a:solidFill>
                  <a:srgbClr val="114FFB"/>
                </a:solidFill>
              </a:rPr>
              <a:t>Convex 2nd</a:t>
            </a:r>
            <a:br>
              <a:rPr lang="en-US" sz="1800" b="0">
                <a:solidFill>
                  <a:srgbClr val="114FFB"/>
                </a:solidFill>
              </a:rPr>
            </a:br>
            <a:r>
              <a:rPr lang="en-US" sz="1800" b="0">
                <a:solidFill>
                  <a:srgbClr val="114FFB"/>
                </a:solidFill>
              </a:rPr>
              <a:t>mirror, radius R/2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947863" y="1535113"/>
            <a:ext cx="825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1800" b="0">
                <a:solidFill>
                  <a:srgbClr val="114FFB"/>
                </a:solidFill>
              </a:rPr>
              <a:t>Image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911350" y="3309938"/>
            <a:ext cx="850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1800" b="0">
                <a:solidFill>
                  <a:srgbClr val="114FFB"/>
                </a:solidFill>
              </a:rPr>
              <a:t>Object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804025" y="1255713"/>
            <a:ext cx="22860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1800" b="0">
                <a:solidFill>
                  <a:srgbClr val="114FFB"/>
                </a:solidFill>
              </a:rPr>
              <a:t>Identical spherical 3rd mirror,</a:t>
            </a:r>
            <a:br>
              <a:rPr lang="en-US" sz="1800" b="0">
                <a:solidFill>
                  <a:srgbClr val="114FFB"/>
                </a:solidFill>
              </a:rPr>
            </a:br>
            <a:r>
              <a:rPr lang="en-US" sz="1800" b="0">
                <a:solidFill>
                  <a:srgbClr val="114FFB"/>
                </a:solidFill>
              </a:rPr>
              <a:t>radius R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1801813" y="500063"/>
            <a:ext cx="629761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sz="2400" b="1">
                <a:solidFill>
                  <a:schemeClr val="tx2"/>
                </a:solidFill>
              </a:rPr>
              <a:t>Enter The Dyson and Offner 1-to-1 Relays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9388" y="4178300"/>
            <a:ext cx="8990012" cy="267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i="1" dirty="0" smtClean="0"/>
              <a:t>EXCELLENT image quality: corrected for all 5 primary optical aberrations: 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The astigmatism from the first reflection is balanced by equal and opposite astigmatism from the third as well as …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… field curvature balanced. True only if </a:t>
            </a:r>
            <a:r>
              <a:rPr lang="en-US" sz="1800" dirty="0" err="1" smtClean="0">
                <a:solidFill>
                  <a:srgbClr val="114FFB"/>
                </a:solidFill>
              </a:rPr>
              <a:t>Petzval</a:t>
            </a:r>
            <a:r>
              <a:rPr lang="en-US" sz="1800" dirty="0" smtClean="0">
                <a:solidFill>
                  <a:srgbClr val="114FFB"/>
                </a:solidFill>
              </a:rPr>
              <a:t> sum is 0: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	∑ 1 / </a:t>
            </a:r>
            <a:r>
              <a:rPr lang="en-US" sz="1800" dirty="0" err="1" smtClean="0">
                <a:solidFill>
                  <a:srgbClr val="114FFB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114FFB"/>
                </a:solidFill>
              </a:rPr>
              <a:t>i</a:t>
            </a:r>
            <a:r>
              <a:rPr lang="en-US" sz="1800" dirty="0" smtClean="0">
                <a:solidFill>
                  <a:srgbClr val="114FFB"/>
                </a:solidFill>
              </a:rPr>
              <a:t> = 0 , </a:t>
            </a:r>
            <a:r>
              <a:rPr lang="en-US" sz="1800" dirty="0">
                <a:solidFill>
                  <a:srgbClr val="114FFB"/>
                </a:solidFill>
              </a:rPr>
              <a:t>	</a:t>
            </a:r>
            <a:r>
              <a:rPr lang="en-US" sz="1800" dirty="0" err="1" smtClean="0">
                <a:solidFill>
                  <a:srgbClr val="114FFB"/>
                </a:solidFill>
              </a:rPr>
              <a:t>R</a:t>
            </a:r>
            <a:r>
              <a:rPr lang="en-US" sz="1800" baseline="-25000" dirty="0" err="1" smtClean="0">
                <a:solidFill>
                  <a:srgbClr val="114FFB"/>
                </a:solidFill>
              </a:rPr>
              <a:t>i</a:t>
            </a:r>
            <a:r>
              <a:rPr lang="en-US" sz="1800" baseline="-25000" dirty="0" smtClean="0">
                <a:solidFill>
                  <a:srgbClr val="114FFB"/>
                </a:solidFill>
              </a:rPr>
              <a:t> </a:t>
            </a:r>
            <a:r>
              <a:rPr lang="en-US" sz="1800" dirty="0" smtClean="0">
                <a:solidFill>
                  <a:srgbClr val="114FFB"/>
                </a:solidFill>
              </a:rPr>
              <a:t> is the radius of the </a:t>
            </a:r>
            <a:r>
              <a:rPr lang="en-US" sz="1800" dirty="0" err="1" smtClean="0">
                <a:solidFill>
                  <a:srgbClr val="114FFB"/>
                </a:solidFill>
              </a:rPr>
              <a:t>i-th</a:t>
            </a:r>
            <a:r>
              <a:rPr lang="en-US" sz="1800" dirty="0" smtClean="0">
                <a:solidFill>
                  <a:srgbClr val="114FFB"/>
                </a:solidFill>
              </a:rPr>
              <a:t> mirror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114FFB"/>
                </a:solidFill>
              </a:rPr>
              <a:t>     </a:t>
            </a:r>
            <a:r>
              <a:rPr lang="en-US" sz="1800" dirty="0" err="1" smtClean="0">
                <a:solidFill>
                  <a:srgbClr val="114FFB"/>
                </a:solidFill>
              </a:rPr>
              <a:t>Offner</a:t>
            </a:r>
            <a:r>
              <a:rPr lang="en-US" sz="1800" dirty="0" smtClean="0">
                <a:solidFill>
                  <a:srgbClr val="114FFB"/>
                </a:solidFill>
              </a:rPr>
              <a:t>:   (1 / R)   -   (2 / R)   +  (1 / R)   =  0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 dirty="0" smtClean="0">
                <a:solidFill>
                  <a:srgbClr val="EC1CD3"/>
                </a:solidFill>
              </a:rPr>
              <a:t>                       1</a:t>
            </a:r>
            <a:r>
              <a:rPr lang="en-US" sz="1400" baseline="30000" dirty="0" smtClean="0">
                <a:solidFill>
                  <a:srgbClr val="EC1CD3"/>
                </a:solidFill>
              </a:rPr>
              <a:t>st</a:t>
            </a:r>
            <a:r>
              <a:rPr lang="en-US" sz="1400" dirty="0" smtClean="0">
                <a:solidFill>
                  <a:srgbClr val="EC1CD3"/>
                </a:solidFill>
              </a:rPr>
              <a:t> mirror       2</a:t>
            </a:r>
            <a:r>
              <a:rPr lang="en-US" sz="1400" baseline="30000" dirty="0" smtClean="0">
                <a:solidFill>
                  <a:srgbClr val="EC1CD3"/>
                </a:solidFill>
              </a:rPr>
              <a:t>nd</a:t>
            </a:r>
            <a:r>
              <a:rPr lang="en-US" sz="1400" dirty="0" smtClean="0">
                <a:solidFill>
                  <a:srgbClr val="EC1CD3"/>
                </a:solidFill>
              </a:rPr>
              <a:t> mirror      3</a:t>
            </a:r>
            <a:r>
              <a:rPr lang="en-US" sz="1400" baseline="30000" dirty="0" smtClean="0">
                <a:solidFill>
                  <a:srgbClr val="EC1CD3"/>
                </a:solidFill>
              </a:rPr>
              <a:t>rd</a:t>
            </a:r>
            <a:r>
              <a:rPr lang="en-US" sz="1400" dirty="0" smtClean="0">
                <a:solidFill>
                  <a:srgbClr val="EC1CD3"/>
                </a:solidFill>
              </a:rPr>
              <a:t> mirror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463" y="2136775"/>
            <a:ext cx="2087562" cy="881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800" i="1"/>
              <a:t>Invented in 1973</a:t>
            </a:r>
            <a:br>
              <a:rPr lang="en-US" sz="1800" i="1"/>
            </a:br>
            <a:r>
              <a:rPr lang="en-US" sz="1800" i="1"/>
              <a:t>by A. Offner for lithography</a:t>
            </a:r>
            <a:endParaRPr lang="en-US" sz="180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3611563" y="1168400"/>
            <a:ext cx="1647825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1600" b="1">
                <a:solidFill>
                  <a:schemeClr val="tx1"/>
                </a:solidFill>
                <a:latin typeface="Arial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800"/>
              <a:t>Offner relay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22238" y="1438275"/>
            <a:ext cx="90217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GB" sz="2000" b="1">
                <a:solidFill>
                  <a:schemeClr val="tx2"/>
                </a:solidFill>
              </a:rPr>
              <a:t>Replacing the convex secondary in an Offner relay by a convex grating was suggested by Thevenon, as reported by Mertz (1977), thereby producing an imaging spectrometer using a curved disperser.</a:t>
            </a:r>
            <a:r>
              <a:rPr lang="en-GB" sz="2000" b="1">
                <a:solidFill>
                  <a:srgbClr val="FF0000"/>
                </a:solidFill>
              </a:rPr>
              <a:t> </a:t>
            </a:r>
          </a:p>
          <a:p>
            <a:endParaRPr lang="en-GB" sz="1400" b="1">
              <a:solidFill>
                <a:srgbClr val="FF0000"/>
              </a:solidFill>
            </a:endParaRPr>
          </a:p>
          <a:p>
            <a:r>
              <a:rPr lang="en-GB" sz="2000" b="1">
                <a:solidFill>
                  <a:srgbClr val="114FFB"/>
                </a:solidFill>
              </a:rPr>
              <a:t>The light impacting the grating is not collimated, spherical mirrors provide the focusing power in an excellent imaging design, and their off-axis deployment means no obscuration.</a:t>
            </a:r>
            <a:endParaRPr lang="en-US" sz="2000" b="1">
              <a:solidFill>
                <a:srgbClr val="114FFB"/>
              </a:solidFill>
            </a:endParaRP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706563" y="3702050"/>
            <a:ext cx="5505450" cy="2801938"/>
            <a:chOff x="2560638" y="3933825"/>
            <a:chExt cx="5505450" cy="2801283"/>
          </a:xfrm>
        </p:grpSpPr>
        <p:pic>
          <p:nvPicPr>
            <p:cNvPr id="1229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3933825"/>
              <a:ext cx="4405312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 Box 3"/>
            <p:cNvSpPr txBox="1">
              <a:spLocks noChangeArrowheads="1"/>
            </p:cNvSpPr>
            <p:nvPr/>
          </p:nvSpPr>
          <p:spPr bwMode="auto">
            <a:xfrm>
              <a:off x="4765787" y="4845634"/>
              <a:ext cx="1034519" cy="52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SzPct val="100000"/>
              </a:pPr>
              <a:r>
                <a:rPr lang="en-US" sz="1400">
                  <a:solidFill>
                    <a:srgbClr val="114FFB"/>
                  </a:solidFill>
                </a:rPr>
                <a:t>Convex</a:t>
              </a:r>
              <a:br>
                <a:rPr lang="en-US" sz="1400">
                  <a:solidFill>
                    <a:srgbClr val="114FFB"/>
                  </a:solidFill>
                </a:rPr>
              </a:br>
              <a:r>
                <a:rPr lang="en-US" sz="1400">
                  <a:solidFill>
                    <a:srgbClr val="114FFB"/>
                  </a:solidFill>
                </a:rPr>
                <a:t>grating</a:t>
              </a:r>
            </a:p>
          </p:txBody>
        </p:sp>
        <p:sp>
          <p:nvSpPr>
            <p:cNvPr id="12295" name="Text Box 3"/>
            <p:cNvSpPr txBox="1">
              <a:spLocks noChangeArrowheads="1"/>
            </p:cNvSpPr>
            <p:nvPr/>
          </p:nvSpPr>
          <p:spPr bwMode="auto">
            <a:xfrm>
              <a:off x="7065963" y="4292600"/>
              <a:ext cx="100012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SzPct val="100000"/>
              </a:pPr>
              <a:r>
                <a:rPr lang="en-US" sz="1400">
                  <a:solidFill>
                    <a:srgbClr val="114FFB"/>
                  </a:solidFill>
                </a:rPr>
                <a:t>Tertiary mirror</a:t>
              </a:r>
            </a:p>
          </p:txBody>
        </p:sp>
        <p:sp>
          <p:nvSpPr>
            <p:cNvPr id="12296" name="Text Box 3"/>
            <p:cNvSpPr txBox="1">
              <a:spLocks noChangeArrowheads="1"/>
            </p:cNvSpPr>
            <p:nvPr/>
          </p:nvSpPr>
          <p:spPr bwMode="auto">
            <a:xfrm>
              <a:off x="7065963" y="5516563"/>
              <a:ext cx="100012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SzPct val="100000"/>
              </a:pPr>
              <a:r>
                <a:rPr lang="en-US" sz="1400">
                  <a:solidFill>
                    <a:srgbClr val="114FFB"/>
                  </a:solidFill>
                </a:rPr>
                <a:t>Primary mirror</a:t>
              </a:r>
            </a:p>
          </p:txBody>
        </p:sp>
        <p:sp>
          <p:nvSpPr>
            <p:cNvPr id="12297" name="Text Box 3"/>
            <p:cNvSpPr txBox="1">
              <a:spLocks noChangeArrowheads="1"/>
            </p:cNvSpPr>
            <p:nvPr/>
          </p:nvSpPr>
          <p:spPr bwMode="auto">
            <a:xfrm>
              <a:off x="4643438" y="6211888"/>
              <a:ext cx="100012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SzPct val="100000"/>
              </a:pPr>
              <a:r>
                <a:rPr lang="en-US" sz="1400">
                  <a:solidFill>
                    <a:srgbClr val="114FFB"/>
                  </a:solidFill>
                </a:rPr>
                <a:t>EntranceSlit</a:t>
              </a:r>
            </a:p>
          </p:txBody>
        </p:sp>
        <p:sp>
          <p:nvSpPr>
            <p:cNvPr id="12298" name="Text Box 3"/>
            <p:cNvSpPr txBox="1">
              <a:spLocks noChangeArrowheads="1"/>
            </p:cNvSpPr>
            <p:nvPr/>
          </p:nvSpPr>
          <p:spPr bwMode="auto">
            <a:xfrm>
              <a:off x="2560638" y="6318250"/>
              <a:ext cx="11858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SzPct val="100000"/>
              </a:pPr>
              <a:r>
                <a:rPr lang="en-US" sz="1400">
                  <a:solidFill>
                    <a:srgbClr val="114FFB"/>
                  </a:solidFill>
                </a:rPr>
                <a:t>Telescope</a:t>
              </a:r>
            </a:p>
          </p:txBody>
        </p:sp>
        <p:sp>
          <p:nvSpPr>
            <p:cNvPr id="12299" name="Text Box 3"/>
            <p:cNvSpPr txBox="1">
              <a:spLocks noChangeArrowheads="1"/>
            </p:cNvSpPr>
            <p:nvPr/>
          </p:nvSpPr>
          <p:spPr bwMode="auto">
            <a:xfrm>
              <a:off x="4067175" y="4111625"/>
              <a:ext cx="1076325" cy="7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SzPct val="100000"/>
              </a:pPr>
              <a:r>
                <a:rPr lang="en-US" sz="1400">
                  <a:solidFill>
                    <a:srgbClr val="114FFB"/>
                  </a:solidFill>
                </a:rPr>
                <a:t>Spectrum on detector</a:t>
              </a:r>
            </a:p>
          </p:txBody>
        </p:sp>
        <p:cxnSp>
          <p:nvCxnSpPr>
            <p:cNvPr id="12300" name="Straight Arrow Connector 9"/>
            <p:cNvCxnSpPr>
              <a:cxnSpLocks noChangeShapeType="1"/>
            </p:cNvCxnSpPr>
            <p:nvPr/>
          </p:nvCxnSpPr>
          <p:spPr bwMode="auto">
            <a:xfrm>
              <a:off x="5571371" y="5112783"/>
              <a:ext cx="260350" cy="43582"/>
            </a:xfrm>
            <a:prstGeom prst="straightConnector1">
              <a:avLst/>
            </a:prstGeom>
            <a:noFill/>
            <a:ln w="19050" algn="ctr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697038" y="782638"/>
            <a:ext cx="62658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GB" sz="2400" b="1">
                <a:solidFill>
                  <a:schemeClr val="tx2"/>
                </a:solidFill>
              </a:rPr>
              <a:t>Offner Spectrometers: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tem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he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ctr" defTabSz="914400" rtl="0" eaLnBrk="0" fontAlgn="base" latinLnBrk="0" hangingPunct="0">
          <a:lnSpc>
            <a:spcPct val="80000"/>
          </a:lnSpc>
          <a:spcBef>
            <a:spcPct val="3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ctr" defTabSz="914400" rtl="0" eaLnBrk="0" fontAlgn="base" latinLnBrk="0" hangingPunct="0">
          <a:lnSpc>
            <a:spcPct val="80000"/>
          </a:lnSpc>
          <a:spcBef>
            <a:spcPct val="3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e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c:\apps\powerpnt\present\sst\template\hetemp.ppt</Template>
  <TotalTime>1302606778</TotalTime>
  <Pages>42</Pages>
  <Words>1142</Words>
  <Application>Microsoft Office PowerPoint</Application>
  <PresentationFormat>Presentazione su schermo (4:3)</PresentationFormat>
  <Paragraphs>284</Paragraphs>
  <Slides>23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Wingdings</vt:lpstr>
      <vt:lpstr>Courier New</vt:lpstr>
      <vt:lpstr>hetemp</vt:lpstr>
      <vt:lpstr>Microsoft Word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SALT/SAAO introduction</dc:title>
  <dc:subject>SAAO as SALT founding inst.</dc:subject>
  <dc:creator>David Buckley</dc:creator>
  <cp:keywords/>
  <dc:description/>
  <cp:lastModifiedBy>tecno</cp:lastModifiedBy>
  <cp:revision>458</cp:revision>
  <cp:lastPrinted>1999-08-06T09:17:12Z</cp:lastPrinted>
  <dcterms:created xsi:type="dcterms:W3CDTF">1996-10-01T14:13:18Z</dcterms:created>
  <dcterms:modified xsi:type="dcterms:W3CDTF">2013-10-07T08:26:18Z</dcterms:modified>
</cp:coreProperties>
</file>