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6"/>
  </p:notesMasterIdLst>
  <p:sldIdLst>
    <p:sldId id="256" r:id="rId2"/>
    <p:sldId id="635" r:id="rId3"/>
    <p:sldId id="636" r:id="rId4"/>
    <p:sldId id="633" r:id="rId5"/>
    <p:sldId id="492" r:id="rId6"/>
    <p:sldId id="641" r:id="rId7"/>
    <p:sldId id="658" r:id="rId8"/>
    <p:sldId id="642" r:id="rId9"/>
    <p:sldId id="651" r:id="rId10"/>
    <p:sldId id="647" r:id="rId11"/>
    <p:sldId id="648" r:id="rId12"/>
    <p:sldId id="700" r:id="rId13"/>
    <p:sldId id="643" r:id="rId14"/>
    <p:sldId id="640" r:id="rId15"/>
    <p:sldId id="639" r:id="rId16"/>
    <p:sldId id="663" r:id="rId17"/>
    <p:sldId id="666" r:id="rId18"/>
    <p:sldId id="677" r:id="rId19"/>
    <p:sldId id="664" r:id="rId20"/>
    <p:sldId id="722" r:id="rId21"/>
    <p:sldId id="644" r:id="rId22"/>
    <p:sldId id="698" r:id="rId23"/>
    <p:sldId id="699" r:id="rId24"/>
    <p:sldId id="707" r:id="rId25"/>
    <p:sldId id="702" r:id="rId26"/>
    <p:sldId id="703" r:id="rId27"/>
    <p:sldId id="704" r:id="rId28"/>
    <p:sldId id="723" r:id="rId29"/>
    <p:sldId id="706" r:id="rId30"/>
    <p:sldId id="708" r:id="rId31"/>
    <p:sldId id="713" r:id="rId32"/>
    <p:sldId id="692" r:id="rId33"/>
    <p:sldId id="709" r:id="rId34"/>
    <p:sldId id="714" r:id="rId35"/>
    <p:sldId id="715" r:id="rId36"/>
    <p:sldId id="645" r:id="rId37"/>
    <p:sldId id="721" r:id="rId38"/>
    <p:sldId id="720" r:id="rId39"/>
    <p:sldId id="530" r:id="rId40"/>
    <p:sldId id="602" r:id="rId41"/>
    <p:sldId id="625" r:id="rId42"/>
    <p:sldId id="724" r:id="rId43"/>
    <p:sldId id="725" r:id="rId44"/>
    <p:sldId id="726" r:id="rId45"/>
    <p:sldId id="727" r:id="rId46"/>
    <p:sldId id="606" r:id="rId47"/>
    <p:sldId id="604" r:id="rId48"/>
    <p:sldId id="605" r:id="rId49"/>
    <p:sldId id="686" r:id="rId50"/>
    <p:sldId id="684" r:id="rId51"/>
    <p:sldId id="631" r:id="rId52"/>
    <p:sldId id="632" r:id="rId53"/>
    <p:sldId id="687" r:id="rId54"/>
    <p:sldId id="688" r:id="rId55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33FF"/>
    <a:srgbClr val="BBE0E3"/>
    <a:srgbClr val="000099"/>
    <a:srgbClr val="3333CC"/>
    <a:srgbClr val="0033CC"/>
    <a:srgbClr val="00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542" autoAdjust="0"/>
    <p:restoredTop sz="92283" autoAdjust="0"/>
  </p:normalViewPr>
  <p:slideViewPr>
    <p:cSldViewPr>
      <p:cViewPr>
        <p:scale>
          <a:sx n="75" d="100"/>
          <a:sy n="75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939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1554DF1-7559-467B-8B9D-A966B00688E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59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mtClean="0"/>
              <a:t>Integration density [in no. of transistors, or logic gates]  VLSI: 10.000 – 100.000 transistors // ULSI: 100.000 -1 million transistors // GLSI: &gt; 100 million 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074738" y="863600"/>
            <a:ext cx="4648200" cy="348615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21225"/>
            <a:ext cx="498475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9638"/>
            <a:ext cx="49815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9638"/>
            <a:ext cx="49815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mtClean="0"/>
              <a:t>14 stars deblended near center of M3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124075" y="754063"/>
            <a:ext cx="2547938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75779" name="Rectangle 3"/>
          <p:cNvSpPr>
            <a:spLocks noChangeArrowheads="1"/>
          </p:cNvSpPr>
          <p:nvPr>
            <p:ph type="body"/>
          </p:nvPr>
        </p:nvSpPr>
        <p:spPr>
          <a:xfrm>
            <a:off x="679450" y="4716463"/>
            <a:ext cx="5424488" cy="4462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124075" y="754063"/>
            <a:ext cx="2547938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76803" name="Rectangle 3"/>
          <p:cNvSpPr>
            <a:spLocks noChangeArrowheads="1"/>
          </p:cNvSpPr>
          <p:nvPr>
            <p:ph type="body"/>
          </p:nvPr>
        </p:nvSpPr>
        <p:spPr>
          <a:xfrm>
            <a:off x="679450" y="4716463"/>
            <a:ext cx="5429250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2124075" y="754063"/>
            <a:ext cx="2547938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77827" name="Rectangle 3"/>
          <p:cNvSpPr>
            <a:spLocks noChangeArrowheads="1"/>
          </p:cNvSpPr>
          <p:nvPr>
            <p:ph type="body"/>
          </p:nvPr>
        </p:nvSpPr>
        <p:spPr>
          <a:xfrm>
            <a:off x="679450" y="4716463"/>
            <a:ext cx="5429250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r" eaLnBrk="1" hangingPunct="1"/>
            <a:fld id="{0DF539E0-1C7C-483C-90A3-B9922DDD8E3F}" type="slidenum">
              <a:rPr lang="en-US" sz="12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rPr>
              <a:pPr algn="r" eaLnBrk="1" hangingPunct="1"/>
              <a:t>38</a:t>
            </a:fld>
            <a:endParaRPr lang="en-US" sz="1200">
              <a:solidFill>
                <a:srgbClr val="000000"/>
              </a:solidFill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sz="1800" b="1" smtClean="0"/>
              <a:t>FIREBALL ESO Proposal in 2011 with 8 European Institutions (</a:t>
            </a:r>
            <a:r>
              <a:rPr lang="en-AU" sz="1800" b="1" smtClean="0">
                <a:solidFill>
                  <a:srgbClr val="000000"/>
                </a:solidFill>
              </a:rPr>
              <a:t>PI</a:t>
            </a:r>
            <a:r>
              <a:rPr lang="en-AU" sz="1800" b="1" smtClean="0"/>
              <a:t>: InnoFSPEC-VKS)</a:t>
            </a:r>
          </a:p>
          <a:p>
            <a:r>
              <a:rPr lang="en-AU" b="1" smtClean="0"/>
              <a:t>Status current on hold</a:t>
            </a:r>
          </a:p>
          <a:p>
            <a:r>
              <a:rPr lang="en-AU" b="1" smtClean="0"/>
              <a:t>Astrophotonics Technologies (Hexabundles)</a:t>
            </a:r>
          </a:p>
          <a:p>
            <a:r>
              <a:rPr lang="en-AU" smtClean="0"/>
              <a:t>Unrivalled facility for extragalactic and stellar astronomy</a:t>
            </a:r>
          </a:p>
          <a:p>
            <a:r>
              <a:rPr lang="en-AU" smtClean="0"/>
              <a:t>6 fold increase in multiplex</a:t>
            </a:r>
          </a:p>
          <a:p>
            <a:r>
              <a:rPr lang="en-AU" smtClean="0"/>
              <a:t>5 fold increase in d-IFUs area</a:t>
            </a:r>
          </a:p>
          <a:p>
            <a:r>
              <a:rPr lang="en-AU" smtClean="0"/>
              <a:t>5 fold increase in throughput</a:t>
            </a:r>
          </a:p>
          <a:p>
            <a:r>
              <a:rPr lang="en-AU" smtClean="0"/>
              <a:t>AIP-Hosted a thinkkshop on FIREBALL like science 10-13 September 2012. “Galaxy Surveys using Integral Field Spectroscopy”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  <a:p>
            <a:r>
              <a:rPr lang="fr-FR" smtClean="0"/>
              <a:t>1 pixel photo-electric detector from 1913, from Babelsberg Observatory in Potsdam</a:t>
            </a:r>
          </a:p>
          <a:p>
            <a:r>
              <a:rPr lang="fr-FR" smtClean="0"/>
              <a:t>multiplex factor of 10.000: 100x100 pixel 1st generation CCD from Fairchild</a:t>
            </a:r>
          </a:p>
          <a:p>
            <a:r>
              <a:rPr lang="fr-FR" smtClean="0"/>
              <a:t>with another multiplex factor of 14 million: PanSTARRS orthogonal transfer CCD mosaic, 1.4 Gpixel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>
            <p:ph type="body" idx="1"/>
          </p:nvPr>
        </p:nvSpPr>
        <p:spPr>
          <a:xfrm>
            <a:off x="812800" y="1028700"/>
            <a:ext cx="4983163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>
            <p:ph type="body" idx="1"/>
          </p:nvPr>
        </p:nvSpPr>
        <p:spPr>
          <a:xfrm>
            <a:off x="812800" y="1028700"/>
            <a:ext cx="4983163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12800" y="1028700"/>
            <a:ext cx="4983163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9638"/>
            <a:ext cx="49815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mtClean="0"/>
              <a:t>Na Schicht (Mesosphäre) 90km, 589nm</a:t>
            </a:r>
          </a:p>
          <a:p>
            <a:r>
              <a:rPr lang="de-DE" smtClean="0"/>
              <a:t>588,9950 nm (D2), 589,5924 nm (D1) </a:t>
            </a:r>
          </a:p>
          <a:p>
            <a:r>
              <a:rPr lang="de-DE" smtClean="0"/>
              <a:t>Deformable VLT M2: diameter 1120mm, 1170 actuators, </a:t>
            </a:r>
          </a:p>
          <a:p>
            <a:r>
              <a:rPr lang="de-DE" smtClean="0"/>
              <a:t>Max. fitting error 62nm wavefront (Zernicke)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mtClean="0"/>
              <a:t>INT image, inserts: top and „Before“: GEMINI, bottom „After): INT</a:t>
            </a:r>
          </a:p>
          <a:p>
            <a:r>
              <a:rPr lang="de-DE" smtClean="0"/>
              <a:t>Copyright Isaac Newton Group of Telescopes, La Palma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mtClean="0"/>
              <a:t>DENSEPak: 49 fibers // VIRUS: 246 fibers, up to 140 spectrographs </a:t>
            </a:r>
            <a:r>
              <a:rPr lang="fr-FR" smtClean="0">
                <a:sym typeface="Wingdings" pitchFamily="2" charset="2"/>
              </a:rPr>
              <a:t> 34.000 fibers in total</a:t>
            </a:r>
            <a:r>
              <a:rPr lang="fr-FR" smtClean="0"/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47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mtClean="0"/>
              <a:t>NGC2253, d=56 Mpc</a:t>
            </a:r>
          </a:p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IP_Logo_neu_tin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17117" r="19257" b="17117"/>
          <a:stretch>
            <a:fillRect/>
          </a:stretch>
        </p:blipFill>
        <p:spPr bwMode="auto">
          <a:xfrm>
            <a:off x="0" y="0"/>
            <a:ext cx="6953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Uni_Potsdam_logo_smal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15888"/>
            <a:ext cx="679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07.10.2013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SDW2013, Firenze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236DEB-A129-4724-ADB4-3C63D1A68D9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6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83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9363" y="260350"/>
            <a:ext cx="7283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744663"/>
            <a:ext cx="8424862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5532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178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07.10.2013</a:t>
            </a:r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553200"/>
            <a:ext cx="424815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004178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SDW2013, Firenze</a:t>
            </a:r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75475" y="65532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4178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7A44DEB-5E0F-420C-A58B-97ECEC019D2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4178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4178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4178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4178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43.wmf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409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410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82DB6812-FDFC-4ABE-904F-C87102BB313E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4101" name="Rectangle 12"/>
          <p:cNvSpPr txBox="1">
            <a:spLocks noGrp="1" noChangeArrowheads="1"/>
          </p:cNvSpPr>
          <p:nvPr/>
        </p:nvSpPr>
        <p:spPr bwMode="auto">
          <a:xfrm>
            <a:off x="6975475" y="65532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r" eaLnBrk="1" hangingPunct="1"/>
            <a:fld id="{09243389-212B-407B-A5BC-BC1A42A0938B}" type="slidenum">
              <a:rPr lang="de-DE" sz="1200">
                <a:solidFill>
                  <a:schemeClr val="bg1"/>
                </a:solidFill>
                <a:latin typeface="Arial" charset="0"/>
              </a:rPr>
              <a:pPr algn="r" eaLnBrk="1" hangingPunct="1"/>
              <a:t>1</a:t>
            </a:fld>
            <a:endParaRPr lang="de-DE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68538" y="1773238"/>
            <a:ext cx="6192837" cy="1728787"/>
          </a:xfrm>
        </p:spPr>
        <p:txBody>
          <a:bodyPr/>
          <a:lstStyle/>
          <a:p>
            <a:pPr algn="l" eaLnBrk="1" hangingPunct="1"/>
            <a:r>
              <a:rPr lang="en-GB" sz="2800" smtClean="0">
                <a:solidFill>
                  <a:srgbClr val="FD0D07"/>
                </a:solidFill>
                <a:latin typeface="Arial Rounded MT Bold" pitchFamily="34" charset="0"/>
              </a:rPr>
              <a:t>Multi-Object Spectroscopy with deployable IFUs </a:t>
            </a:r>
            <a:br>
              <a:rPr lang="en-GB" sz="2800" smtClean="0">
                <a:solidFill>
                  <a:srgbClr val="FD0D07"/>
                </a:solidFill>
                <a:latin typeface="Arial Rounded MT Bold" pitchFamily="34" charset="0"/>
              </a:rPr>
            </a:br>
            <a:r>
              <a:rPr lang="en-GB" sz="1000" smtClean="0">
                <a:solidFill>
                  <a:srgbClr val="FD0D07"/>
                </a:solidFill>
                <a:latin typeface="Arial Rounded MT Bold" pitchFamily="34" charset="0"/>
              </a:rPr>
              <a:t/>
            </a:r>
            <a:br>
              <a:rPr lang="en-GB" sz="1000" smtClean="0">
                <a:solidFill>
                  <a:srgbClr val="FD0D07"/>
                </a:solidFill>
                <a:latin typeface="Arial Rounded MT Bold" pitchFamily="34" charset="0"/>
              </a:rPr>
            </a:br>
            <a:r>
              <a:rPr lang="en-GB" sz="1800" smtClean="0">
                <a:solidFill>
                  <a:srgbClr val="FD0D07"/>
                </a:solidFill>
                <a:latin typeface="Arial Rounded MT Bold" pitchFamily="34" charset="0"/>
                <a:sym typeface="Symbol" pitchFamily="18" charset="2"/>
              </a:rPr>
              <a:t></a:t>
            </a:r>
            <a:r>
              <a:rPr lang="en-GB" sz="1800" smtClean="0">
                <a:solidFill>
                  <a:srgbClr val="FD0D07"/>
                </a:solidFill>
                <a:latin typeface="Arial Rounded MT Bold" pitchFamily="34" charset="0"/>
              </a:rPr>
              <a:t> a new era in Astronomy enabled by detector technologies</a:t>
            </a:r>
            <a:endParaRPr lang="de-DE" sz="1800" smtClean="0">
              <a:solidFill>
                <a:srgbClr val="FD0D07"/>
              </a:solidFill>
              <a:latin typeface="Arial Rounded MT Bold" pitchFamily="34" charset="0"/>
            </a:endParaRP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3933825"/>
            <a:ext cx="6480175" cy="2232025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de-DE" sz="2000" smtClean="0">
                <a:latin typeface="Arial Rounded MT Bold" pitchFamily="34" charset="0"/>
              </a:rPr>
              <a:t>Martin M. Roth </a:t>
            </a:r>
            <a:r>
              <a:rPr lang="de-DE" sz="2000" baseline="30000" smtClean="0">
                <a:latin typeface="Arial Rounded MT Bold" pitchFamily="34" charset="0"/>
              </a:rPr>
              <a:t>1)</a:t>
            </a:r>
          </a:p>
          <a:p>
            <a:pPr algn="l" eaLnBrk="1" hangingPunct="1">
              <a:lnSpc>
                <a:spcPct val="90000"/>
              </a:lnSpc>
            </a:pPr>
            <a:r>
              <a:rPr lang="de-DE" sz="2000" smtClean="0">
                <a:latin typeface="Arial Rounded MT Bold" pitchFamily="34" charset="0"/>
              </a:rPr>
              <a:t>Sebastian Kamann </a:t>
            </a:r>
            <a:r>
              <a:rPr lang="de-DE" sz="2000" baseline="30000" smtClean="0">
                <a:latin typeface="Arial Rounded MT Bold" pitchFamily="34" charset="0"/>
              </a:rPr>
              <a:t>1)</a:t>
            </a:r>
            <a:r>
              <a:rPr lang="de-DE" sz="2000" smtClean="0">
                <a:latin typeface="Arial Rounded MT Bold" pitchFamily="34" charset="0"/>
              </a:rPr>
              <a:t>, Lutz Wisotzki </a:t>
            </a:r>
            <a:r>
              <a:rPr lang="de-DE" sz="2000" baseline="30000" smtClean="0">
                <a:latin typeface="Arial Rounded MT Bold" pitchFamily="34" charset="0"/>
              </a:rPr>
              <a:t>1)</a:t>
            </a:r>
            <a:r>
              <a:rPr lang="de-DE" sz="2000" smtClean="0">
                <a:latin typeface="Arial Rounded MT Bold" pitchFamily="34" charset="0"/>
              </a:rPr>
              <a:t> </a:t>
            </a:r>
          </a:p>
          <a:p>
            <a:pPr algn="l" eaLnBrk="1" hangingPunct="1">
              <a:lnSpc>
                <a:spcPct val="90000"/>
              </a:lnSpc>
            </a:pPr>
            <a:r>
              <a:rPr lang="de-DE" sz="2000" smtClean="0">
                <a:latin typeface="Arial Rounded MT Bold" pitchFamily="34" charset="0"/>
              </a:rPr>
              <a:t>Sebastian Sanchez &amp; CALIFA collaboration</a:t>
            </a:r>
          </a:p>
          <a:p>
            <a:pPr algn="l" eaLnBrk="1" hangingPunct="1">
              <a:lnSpc>
                <a:spcPct val="90000"/>
              </a:lnSpc>
            </a:pPr>
            <a:endParaRPr lang="de-DE" sz="900" smtClean="0">
              <a:latin typeface="Arial Rounded MT Bold" pitchFamily="34" charset="0"/>
            </a:endParaRPr>
          </a:p>
          <a:p>
            <a:pPr algn="l" eaLnBrk="1" hangingPunct="1">
              <a:lnSpc>
                <a:spcPct val="90000"/>
              </a:lnSpc>
            </a:pPr>
            <a:endParaRPr lang="de-DE" sz="900" smtClean="0">
              <a:latin typeface="Arial Rounded MT Bold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de-DE" sz="2000" baseline="30000" smtClean="0">
                <a:latin typeface="Arial Rounded MT Bold" pitchFamily="34" charset="0"/>
              </a:rPr>
              <a:t>1)</a:t>
            </a:r>
            <a:r>
              <a:rPr lang="de-DE" sz="2000" smtClean="0">
                <a:latin typeface="Arial Rounded MT Bold" pitchFamily="34" charset="0"/>
              </a:rPr>
              <a:t>Leibniz-Institut für Astrophysik Potsdam (AIP)</a:t>
            </a:r>
          </a:p>
          <a:p>
            <a:pPr algn="l" eaLnBrk="1" hangingPunct="1">
              <a:lnSpc>
                <a:spcPct val="90000"/>
              </a:lnSpc>
            </a:pPr>
            <a:r>
              <a:rPr lang="de-DE" sz="2000" smtClean="0">
                <a:latin typeface="Arial Rounded MT Bold" pitchFamily="34" charset="0"/>
              </a:rPr>
              <a:t>   Universität Potsdam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endParaRPr lang="de-DE" sz="2000" smtClean="0">
              <a:latin typeface="Arial Rounded MT Bold" pitchFamily="34" charset="0"/>
            </a:endParaRPr>
          </a:p>
        </p:txBody>
      </p:sp>
      <p:pic>
        <p:nvPicPr>
          <p:cNvPr id="4104" name="Picture 12" descr="logo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12255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1" descr="innoFSPEC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8913"/>
            <a:ext cx="201612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331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331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934D0E4E-B5FE-4522-8955-125A94B7AEF7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10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13317" name="Picture 2" descr="47tuc_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5460"/>
          <a:stretch>
            <a:fillRect/>
          </a:stretch>
        </p:blipFill>
        <p:spPr bwMode="auto">
          <a:xfrm>
            <a:off x="0" y="-31750"/>
            <a:ext cx="916146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6739" name="Group 3"/>
          <p:cNvGrpSpPr>
            <a:grpSpLocks/>
          </p:cNvGrpSpPr>
          <p:nvPr/>
        </p:nvGrpSpPr>
        <p:grpSpPr bwMode="auto">
          <a:xfrm>
            <a:off x="1368425" y="1268413"/>
            <a:ext cx="2676525" cy="4797425"/>
            <a:chOff x="862" y="799"/>
            <a:chExt cx="1686" cy="3022"/>
          </a:xfrm>
        </p:grpSpPr>
        <p:pic>
          <p:nvPicPr>
            <p:cNvPr id="13323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38"/>
            <a:stretch>
              <a:fillRect/>
            </a:stretch>
          </p:blipFill>
          <p:spPr bwMode="auto">
            <a:xfrm>
              <a:off x="862" y="1094"/>
              <a:ext cx="1686" cy="2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24" name="Rectangle 5"/>
            <p:cNvSpPr>
              <a:spLocks noChangeArrowheads="1"/>
            </p:cNvSpPr>
            <p:nvPr/>
          </p:nvSpPr>
          <p:spPr bwMode="auto">
            <a:xfrm>
              <a:off x="1905" y="799"/>
              <a:ext cx="61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/>
            <a:p>
              <a:pPr eaLnBrk="0" hangingPunct="0"/>
              <a:r>
                <a:rPr lang="de-DE" sz="2400">
                  <a:solidFill>
                    <a:srgbClr val="FF0000"/>
                  </a:solidFill>
                  <a:latin typeface="Comic Sans MS" pitchFamily="66" charset="0"/>
                </a:rPr>
                <a:t>1977</a:t>
              </a:r>
            </a:p>
          </p:txBody>
        </p:sp>
      </p:grpSp>
      <p:grpSp>
        <p:nvGrpSpPr>
          <p:cNvPr id="756742" name="Group 6"/>
          <p:cNvGrpSpPr>
            <a:grpSpLocks/>
          </p:cNvGrpSpPr>
          <p:nvPr/>
        </p:nvGrpSpPr>
        <p:grpSpPr bwMode="auto">
          <a:xfrm>
            <a:off x="4932363" y="1268413"/>
            <a:ext cx="2600325" cy="4797425"/>
            <a:chOff x="3107" y="799"/>
            <a:chExt cx="1638" cy="3022"/>
          </a:xfrm>
        </p:grpSpPr>
        <p:pic>
          <p:nvPicPr>
            <p:cNvPr id="13321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53"/>
            <a:stretch>
              <a:fillRect/>
            </a:stretch>
          </p:blipFill>
          <p:spPr bwMode="auto">
            <a:xfrm>
              <a:off x="3107" y="1094"/>
              <a:ext cx="1638" cy="2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22" name="Rectangle 8"/>
            <p:cNvSpPr>
              <a:spLocks noChangeArrowheads="1"/>
            </p:cNvSpPr>
            <p:nvPr/>
          </p:nvSpPr>
          <p:spPr bwMode="auto">
            <a:xfrm>
              <a:off x="4105" y="799"/>
              <a:ext cx="61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/>
            <a:p>
              <a:pPr eaLnBrk="0" hangingPunct="0"/>
              <a:r>
                <a:rPr lang="de-DE" sz="2400">
                  <a:solidFill>
                    <a:srgbClr val="FF0000"/>
                  </a:solidFill>
                  <a:latin typeface="Comic Sans MS" pitchFamily="66" charset="0"/>
                </a:rPr>
                <a:t>1987</a:t>
              </a:r>
            </a:p>
          </p:txBody>
        </p:sp>
      </p:grpSp>
      <p:sp>
        <p:nvSpPr>
          <p:cNvPr id="756745" name="Rectangle 9"/>
          <p:cNvSpPr>
            <a:spLocks noChangeArrowheads="1"/>
          </p:cNvSpPr>
          <p:nvPr/>
        </p:nvSpPr>
        <p:spPr bwMode="auto">
          <a:xfrm>
            <a:off x="250825" y="6308725"/>
            <a:ext cx="2208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accent1"/>
                </a:solidFill>
                <a:latin typeface="Comic Sans MS" pitchFamily="66" charset="0"/>
              </a:rPr>
              <a:t>Hesser et al.  1987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433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434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8702F32B-449D-44C3-929B-9E0E27B7FA7C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11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14341" name="Picture 10" descr="47tuc_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5460"/>
          <a:stretch>
            <a:fillRect/>
          </a:stretch>
        </p:blipFill>
        <p:spPr bwMode="auto">
          <a:xfrm>
            <a:off x="0" y="-31750"/>
            <a:ext cx="916146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 descr="$\beta$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65" name="Rectangle 5"/>
          <p:cNvSpPr>
            <a:spLocks noChangeArrowheads="1"/>
          </p:cNvSpPr>
          <p:nvPr/>
        </p:nvSpPr>
        <p:spPr bwMode="auto">
          <a:xfrm>
            <a:off x="4067175" y="3141663"/>
            <a:ext cx="649288" cy="64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57766" name="Picture 6" descr="M3_surfaceplot_200x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1459"/>
          <a:stretch>
            <a:fillRect/>
          </a:stretch>
        </p:blipFill>
        <p:spPr bwMode="auto">
          <a:xfrm>
            <a:off x="3348038" y="188913"/>
            <a:ext cx="55753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68" name="Picture 8" descr="M3_surfaceplot_PSF_50x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1459"/>
          <a:stretch>
            <a:fillRect/>
          </a:stretch>
        </p:blipFill>
        <p:spPr bwMode="auto">
          <a:xfrm>
            <a:off x="323850" y="3584575"/>
            <a:ext cx="3455988" cy="27209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5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536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536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F57779E8-C149-4819-94D1-C8914E60930E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12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27038"/>
            <a:ext cx="8775700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5842000" y="1295400"/>
            <a:ext cx="1905000" cy="279400"/>
          </a:xfrm>
          <a:prstGeom prst="rect">
            <a:avLst/>
          </a:prstGeom>
          <a:solidFill>
            <a:srgbClr val="FFFF00">
              <a:alpha val="3215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3467100" y="1546225"/>
            <a:ext cx="2628900" cy="279400"/>
          </a:xfrm>
          <a:prstGeom prst="rect">
            <a:avLst/>
          </a:prstGeom>
          <a:solidFill>
            <a:srgbClr val="FFFF00">
              <a:alpha val="3215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71430" name="Text Box 6"/>
          <p:cNvSpPr txBox="1">
            <a:spLocks noChangeArrowheads="1"/>
          </p:cNvSpPr>
          <p:nvPr/>
        </p:nvSpPr>
        <p:spPr bwMode="auto">
          <a:xfrm>
            <a:off x="4427538" y="260350"/>
            <a:ext cx="437515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FF3300"/>
                </a:solidFill>
              </a:rPr>
              <a:t>3468 citations (ADS as of Oct 5, 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638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638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98D33A9D-7B45-47E3-9EE4-136B85B0DF1E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13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16389" name="Text Box 2"/>
          <p:cNvSpPr txBox="1">
            <a:spLocks noChangeArrowheads="1"/>
          </p:cNvSpPr>
          <p:nvPr/>
        </p:nvSpPr>
        <p:spPr bwMode="auto">
          <a:xfrm>
            <a:off x="1908175" y="1341438"/>
            <a:ext cx="518953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3. Multi-Object Spectroscopy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741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741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AE115572-16AD-457F-B982-7145436238B6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14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17413" name="Picture 2" descr="$\beta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img_10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2" name="Picture 4" descr="img_44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843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D3B394E5-86CA-4B48-9A5A-510191F503C5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15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18437" name="Picture 2" descr="2dFzcone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7705725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945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946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D46B88B3-C414-4F7F-8990-EFA5B5027D9C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16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1258888" y="1341438"/>
            <a:ext cx="77057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4. Fusion:</a:t>
            </a:r>
          </a:p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   Multi-Object Photometry + Spectroscopy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048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048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875CDA94-3973-4D94-9AB8-F9B677B40EE2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17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20485" name="Picture 2" descr="$\beta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2700338" y="188913"/>
            <a:ext cx="338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>
                <a:solidFill>
                  <a:srgbClr val="004178"/>
                </a:solidFill>
                <a:cs typeface="Arial" charset="0"/>
              </a:rPr>
              <a:t>SLOAN Digital Sky Survey</a:t>
            </a:r>
            <a:endParaRPr lang="de-DE" sz="2000">
              <a:solidFill>
                <a:srgbClr val="004178"/>
              </a:solidFill>
              <a:cs typeface="Arial" charset="0"/>
              <a:sym typeface="Symbol" pitchFamily="18" charset="2"/>
            </a:endParaRPr>
          </a:p>
        </p:txBody>
      </p:sp>
      <p:grpSp>
        <p:nvGrpSpPr>
          <p:cNvPr id="20487" name="Group 4"/>
          <p:cNvGrpSpPr>
            <a:grpSpLocks/>
          </p:cNvGrpSpPr>
          <p:nvPr/>
        </p:nvGrpSpPr>
        <p:grpSpPr bwMode="auto">
          <a:xfrm>
            <a:off x="323850" y="1052513"/>
            <a:ext cx="6848475" cy="5476875"/>
            <a:chOff x="703" y="663"/>
            <a:chExt cx="4314" cy="3450"/>
          </a:xfrm>
        </p:grpSpPr>
        <p:pic>
          <p:nvPicPr>
            <p:cNvPr id="20490" name="Picture 5" descr="SDSS_Telescop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663"/>
              <a:ext cx="4314" cy="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Text Box 6"/>
            <p:cNvSpPr txBox="1">
              <a:spLocks noChangeArrowheads="1"/>
            </p:cNvSpPr>
            <p:nvPr/>
          </p:nvSpPr>
          <p:spPr bwMode="auto">
            <a:xfrm>
              <a:off x="703" y="663"/>
              <a:ext cx="161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1600">
                  <a:solidFill>
                    <a:schemeClr val="bg1"/>
                  </a:solidFill>
                  <a:latin typeface="Arial" charset="0"/>
                  <a:cs typeface="Arial" charset="0"/>
                </a:rPr>
                <a:t>2.5m SDSS Telescope</a:t>
              </a:r>
            </a:p>
            <a:p>
              <a:pPr eaLnBrk="1" hangingPunct="1"/>
              <a:r>
                <a:rPr lang="de-DE" sz="1600">
                  <a:solidFill>
                    <a:schemeClr val="bg1"/>
                  </a:solidFill>
                  <a:latin typeface="Arial" charset="0"/>
                  <a:cs typeface="Arial" charset="0"/>
                </a:rPr>
                <a:t>Apache Point Observatory</a:t>
              </a:r>
            </a:p>
          </p:txBody>
        </p:sp>
      </p:grpSp>
      <p:pic>
        <p:nvPicPr>
          <p:cNvPr id="20488" name="Picture 7" descr="SDSS_CCD_cam_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2449512" cy="1655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8" descr="SDSS_fiber_plugpl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08500"/>
            <a:ext cx="2449512" cy="1887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150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150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CADF2667-1E04-49BD-A7F0-58F437F8AE4E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18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21509" name="Picture 2" descr="$\beta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 descr="physiknobelpreis102_v-gross16x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08175"/>
            <a:ext cx="5976937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1619250" y="5373688"/>
            <a:ext cx="5978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latin typeface="Comic Sans MS" pitchFamily="66" charset="0"/>
              </a:rPr>
              <a:t>Charls Kao            Willard S. Boyle         George Smith </a:t>
            </a:r>
          </a:p>
        </p:txBody>
      </p:sp>
      <p:sp>
        <p:nvSpPr>
          <p:cNvPr id="21512" name="Rectangle 5"/>
          <p:cNvSpPr>
            <a:spLocks noChangeArrowheads="1"/>
          </p:cNvSpPr>
          <p:nvPr/>
        </p:nvSpPr>
        <p:spPr bwMode="auto">
          <a:xfrm>
            <a:off x="2484438" y="260350"/>
            <a:ext cx="42481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ts val="2400"/>
              </a:lnSpc>
            </a:pPr>
            <a:r>
              <a:rPr lang="en-US" sz="2400">
                <a:solidFill>
                  <a:schemeClr val="accent2"/>
                </a:solidFill>
              </a:rPr>
              <a:t>Physics Nobel Price 2009:</a:t>
            </a:r>
            <a:r>
              <a:rPr lang="en-US" sz="800" b="1">
                <a:solidFill>
                  <a:schemeClr val="accent2"/>
                </a:solidFill>
                <a:latin typeface="Arial" charset="0"/>
              </a:rPr>
              <a:t>  </a:t>
            </a:r>
            <a:endParaRPr lang="en-US" sz="2000">
              <a:solidFill>
                <a:srgbClr val="FE1B0A"/>
              </a:solidFill>
            </a:endParaRPr>
          </a:p>
        </p:txBody>
      </p:sp>
      <p:sp>
        <p:nvSpPr>
          <p:cNvPr id="21513" name="Rectangle 6"/>
          <p:cNvSpPr>
            <a:spLocks noChangeArrowheads="1"/>
          </p:cNvSpPr>
          <p:nvPr/>
        </p:nvSpPr>
        <p:spPr bwMode="auto">
          <a:xfrm>
            <a:off x="3059113" y="333375"/>
            <a:ext cx="51133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ts val="2400"/>
              </a:lnSpc>
            </a:pPr>
            <a:r>
              <a:rPr lang="en-US" sz="2400" b="1">
                <a:solidFill>
                  <a:schemeClr val="accent2"/>
                </a:solidFill>
                <a:latin typeface="Arial" charset="0"/>
              </a:rPr>
              <a:t/>
            </a:r>
            <a:br>
              <a:rPr lang="en-US" sz="2400" b="1">
                <a:solidFill>
                  <a:schemeClr val="accent2"/>
                </a:solidFill>
                <a:latin typeface="Arial" charset="0"/>
              </a:rPr>
            </a:br>
            <a:r>
              <a:rPr lang="en-US" sz="2400" b="1">
                <a:solidFill>
                  <a:schemeClr val="hlink"/>
                </a:solidFill>
                <a:latin typeface="Arial" charset="0"/>
              </a:rPr>
              <a:t>	</a:t>
            </a:r>
            <a:r>
              <a:rPr lang="en-US" sz="2400" b="1">
                <a:solidFill>
                  <a:schemeClr val="hlink"/>
                </a:solidFill>
              </a:rPr>
              <a:t>	     </a:t>
            </a:r>
            <a:r>
              <a:rPr lang="en-US" sz="2000">
                <a:solidFill>
                  <a:srgbClr val="FE1B0A"/>
                </a:solidFill>
                <a:sym typeface="Symbol" pitchFamily="18" charset="2"/>
              </a:rPr>
              <a:t></a:t>
            </a:r>
            <a:r>
              <a:rPr lang="en-US" sz="2000">
                <a:solidFill>
                  <a:srgbClr val="FE1B0A"/>
                </a:solidFill>
              </a:rPr>
              <a:t> Fibre Optics</a:t>
            </a:r>
            <a:br>
              <a:rPr lang="en-US" sz="2000">
                <a:solidFill>
                  <a:srgbClr val="FE1B0A"/>
                </a:solidFill>
              </a:rPr>
            </a:br>
            <a:r>
              <a:rPr lang="en-US" sz="2000">
                <a:solidFill>
                  <a:srgbClr val="FE1B0A"/>
                </a:solidFill>
              </a:rPr>
              <a:t>		      </a:t>
            </a:r>
            <a:r>
              <a:rPr lang="en-US" sz="2000">
                <a:solidFill>
                  <a:srgbClr val="FE1B0A"/>
                </a:solidFill>
                <a:sym typeface="Symbol" pitchFamily="18" charset="2"/>
              </a:rPr>
              <a:t></a:t>
            </a:r>
            <a:r>
              <a:rPr lang="en-US" sz="2000">
                <a:solidFill>
                  <a:srgbClr val="FE1B0A"/>
                </a:solidFill>
              </a:rPr>
              <a:t> CCD Detector</a:t>
            </a:r>
          </a:p>
        </p:txBody>
      </p:sp>
      <p:sp>
        <p:nvSpPr>
          <p:cNvPr id="21514" name="Rectangle 7"/>
          <p:cNvSpPr>
            <a:spLocks noChangeArrowheads="1"/>
          </p:cNvSpPr>
          <p:nvPr/>
        </p:nvSpPr>
        <p:spPr bwMode="auto">
          <a:xfrm>
            <a:off x="1547813" y="1917700"/>
            <a:ext cx="1944687" cy="3365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3525838" y="1916113"/>
            <a:ext cx="3994150" cy="3365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253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E3FB97F9-B78B-4093-B816-A820E55A5DD2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19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22533" name="Picture 2" descr="$\beta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539750" y="1125538"/>
            <a:ext cx="8361363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600" b="1" u="sng">
                <a:latin typeface="Arial" charset="0"/>
                <a:cs typeface="Arial" charset="0"/>
              </a:rPr>
              <a:t>Combined imaging and spectroscopic survey:</a:t>
            </a:r>
            <a:endParaRPr lang="de-DE" sz="1600" b="1" baseline="30000">
              <a:latin typeface="Arial" charset="0"/>
              <a:cs typeface="Arial" charset="0"/>
            </a:endParaRPr>
          </a:p>
          <a:p>
            <a:pPr eaLnBrk="1" hangingPunct="1"/>
            <a:endParaRPr lang="de-DE" sz="1600" b="1">
              <a:latin typeface="Arial" charset="0"/>
              <a:cs typeface="Arial" charset="0"/>
            </a:endParaRPr>
          </a:p>
          <a:p>
            <a:pPr eaLnBrk="1" hangingPunct="1"/>
            <a:r>
              <a:rPr lang="de-DE" sz="1600">
                <a:solidFill>
                  <a:srgbClr val="3333CC"/>
                </a:solidFill>
                <a:latin typeface="Arial" charset="0"/>
                <a:cs typeface="Arial" charset="0"/>
              </a:rPr>
              <a:t>SDSS-I: 		2000-2005</a:t>
            </a:r>
          </a:p>
          <a:p>
            <a:pPr eaLnBrk="1" hangingPunct="1"/>
            <a:r>
              <a:rPr lang="de-DE" sz="1600">
                <a:solidFill>
                  <a:srgbClr val="3333CC"/>
                </a:solidFill>
                <a:latin typeface="Arial" charset="0"/>
                <a:cs typeface="Arial" charset="0"/>
              </a:rPr>
              <a:t>SDSS-II: 		2005-2008   </a:t>
            </a:r>
            <a:r>
              <a:rPr lang="de-DE" sz="1600">
                <a:solidFill>
                  <a:srgbClr val="3333CC"/>
                </a:solidFill>
                <a:latin typeface="Arial" charset="0"/>
                <a:cs typeface="Arial" charset="0"/>
                <a:sym typeface="Symbol" pitchFamily="18" charset="2"/>
              </a:rPr>
              <a:t> DR7</a:t>
            </a:r>
            <a:endParaRPr lang="de-DE" sz="160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600">
                <a:solidFill>
                  <a:srgbClr val="3333CC"/>
                </a:solidFill>
                <a:latin typeface="Arial" charset="0"/>
                <a:cs typeface="Arial" charset="0"/>
              </a:rPr>
              <a:t>SDSS-III:		2008-2014   </a:t>
            </a:r>
            <a:r>
              <a:rPr lang="de-DE" sz="1600">
                <a:solidFill>
                  <a:srgbClr val="3333CC"/>
                </a:solidFill>
                <a:latin typeface="Arial" charset="0"/>
                <a:cs typeface="Arial" charset="0"/>
                <a:sym typeface="Symbol" pitchFamily="18" charset="2"/>
              </a:rPr>
              <a:t> DR8, DR9, DR10</a:t>
            </a:r>
            <a:endParaRPr lang="de-DE" sz="160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de-DE" sz="160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600">
                <a:latin typeface="Arial" charset="0"/>
                <a:cs typeface="Arial" charset="0"/>
              </a:rPr>
              <a:t>Deep images in 5 filter bands: 	</a:t>
            </a:r>
            <a:r>
              <a:rPr lang="de-DE" sz="1600" b="1">
                <a:solidFill>
                  <a:srgbClr val="FD0D07"/>
                </a:solidFill>
                <a:latin typeface="Arial" charset="0"/>
                <a:cs typeface="Arial" charset="0"/>
                <a:sym typeface="Symbol" pitchFamily="18" charset="2"/>
              </a:rPr>
              <a:t>  DR8: largest optical survey dataset</a:t>
            </a:r>
          </a:p>
          <a:p>
            <a:pPr eaLnBrk="1" hangingPunct="1"/>
            <a:r>
              <a:rPr lang="de-DE" sz="1600">
                <a:latin typeface="Arial" charset="0"/>
                <a:cs typeface="Arial" charset="0"/>
                <a:sym typeface="Symbol" pitchFamily="18" charset="2"/>
              </a:rPr>
              <a:t>u′, g′, r′, i′, z′</a:t>
            </a:r>
            <a:r>
              <a:rPr lang="de-DE"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de-DE" sz="1600">
                <a:latin typeface="Arial" charset="0"/>
                <a:cs typeface="Arial" charset="0"/>
                <a:sym typeface="Symbol" pitchFamily="18" charset="2"/>
              </a:rPr>
              <a:t>			    </a:t>
            </a:r>
            <a:r>
              <a:rPr lang="de-DE" sz="1600">
                <a:solidFill>
                  <a:srgbClr val="FD0D07"/>
                </a:solidFill>
                <a:latin typeface="Arial" charset="0"/>
                <a:cs typeface="Arial" charset="0"/>
                <a:sym typeface="Symbol" pitchFamily="18" charset="2"/>
              </a:rPr>
              <a:t>  images for &gt;500 million stars and galaxies</a:t>
            </a:r>
          </a:p>
          <a:p>
            <a:pPr eaLnBrk="1" hangingPunct="1"/>
            <a:r>
              <a:rPr lang="de-DE" sz="1600">
                <a:latin typeface="Arial" charset="0"/>
                <a:cs typeface="Arial" charset="0"/>
                <a:sym typeface="Symbol" pitchFamily="18" charset="2"/>
              </a:rPr>
              <a:t>359/481/623/764/906 nm </a:t>
            </a:r>
            <a:r>
              <a:rPr lang="de-DE" sz="1600" baseline="30000">
                <a:latin typeface="Arial" charset="0"/>
                <a:cs typeface="Arial" charset="0"/>
                <a:sym typeface="Symbol" pitchFamily="18" charset="2"/>
              </a:rPr>
              <a:t>2)		</a:t>
            </a:r>
            <a:r>
              <a:rPr lang="de-DE" sz="1600">
                <a:latin typeface="Arial" charset="0"/>
                <a:cs typeface="Arial" charset="0"/>
                <a:sym typeface="Symbol" pitchFamily="18" charset="2"/>
              </a:rPr>
              <a:t>     </a:t>
            </a:r>
            <a:r>
              <a:rPr lang="de-DE">
                <a:solidFill>
                  <a:srgbClr val="FD0D07"/>
                </a:solidFill>
                <a:sym typeface="Symbol" pitchFamily="18" charset="2"/>
              </a:rPr>
              <a:t></a:t>
            </a:r>
            <a:r>
              <a:rPr lang="de-DE">
                <a:sym typeface="Symbol" pitchFamily="18" charset="2"/>
              </a:rPr>
              <a:t> </a:t>
            </a:r>
            <a:r>
              <a:rPr lang="de-DE" sz="1600">
                <a:solidFill>
                  <a:srgbClr val="FD0D07"/>
                </a:solidFill>
                <a:latin typeface="Arial" charset="0"/>
                <a:cs typeface="Arial" charset="0"/>
                <a:sym typeface="Symbol" pitchFamily="18" charset="2"/>
              </a:rPr>
              <a:t>spectra for ~2 million objects</a:t>
            </a:r>
          </a:p>
          <a:p>
            <a:pPr eaLnBrk="1" hangingPunct="1"/>
            <a:r>
              <a:rPr lang="de-DE" sz="1600">
                <a:latin typeface="Arial" charset="0"/>
                <a:cs typeface="Arial" charset="0"/>
              </a:rPr>
              <a:t>				     </a:t>
            </a:r>
            <a:r>
              <a:rPr lang="de-DE">
                <a:solidFill>
                  <a:srgbClr val="FD0D07"/>
                </a:solidFill>
                <a:sym typeface="Symbol" pitchFamily="18" charset="2"/>
              </a:rPr>
              <a:t></a:t>
            </a:r>
            <a:r>
              <a:rPr lang="de-DE">
                <a:sym typeface="Symbol" pitchFamily="18" charset="2"/>
              </a:rPr>
              <a:t> </a:t>
            </a:r>
            <a:r>
              <a:rPr lang="de-DE" sz="1600">
                <a:solidFill>
                  <a:srgbClr val="FD0D07"/>
                </a:solidFill>
                <a:latin typeface="Arial" charset="0"/>
                <a:cs typeface="Arial" charset="0"/>
              </a:rPr>
              <a:t>8000 square degrees survey area</a:t>
            </a:r>
          </a:p>
          <a:p>
            <a:pPr eaLnBrk="1" hangingPunct="1"/>
            <a:endParaRPr lang="de-DE" sz="1600">
              <a:latin typeface="Arial" charset="0"/>
              <a:cs typeface="Arial" charset="0"/>
            </a:endParaRPr>
          </a:p>
          <a:p>
            <a:pPr eaLnBrk="1" hangingPunct="1"/>
            <a:endParaRPr lang="de-DE" sz="1600">
              <a:latin typeface="Arial" charset="0"/>
              <a:cs typeface="Arial" charset="0"/>
            </a:endParaRPr>
          </a:p>
          <a:p>
            <a:pPr eaLnBrk="1" hangingPunct="1"/>
            <a:r>
              <a:rPr lang="de-DE" sz="1600">
                <a:latin typeface="Arial" charset="0"/>
                <a:cs typeface="Arial" charset="0"/>
              </a:rPr>
              <a:t>Telescope and instrumentation (York et al. 2000):</a:t>
            </a:r>
          </a:p>
          <a:p>
            <a:pPr eaLnBrk="1" hangingPunct="1"/>
            <a:r>
              <a:rPr lang="de-DE" sz="1600">
                <a:latin typeface="Arial" charset="0"/>
                <a:cs typeface="Arial" charset="0"/>
              </a:rPr>
              <a:t>2.5m telescope, f/5, 3</a:t>
            </a:r>
            <a:r>
              <a:rPr lang="de-DE" sz="1600" baseline="30000">
                <a:latin typeface="Arial" charset="0"/>
                <a:cs typeface="Arial" charset="0"/>
              </a:rPr>
              <a:t>O </a:t>
            </a:r>
            <a:r>
              <a:rPr lang="de-DE" sz="1600">
                <a:latin typeface="Arial" charset="0"/>
                <a:cs typeface="Arial" charset="0"/>
              </a:rPr>
              <a:t>FoV,  0.5m auxiliar telescope (photometric calibration)</a:t>
            </a:r>
          </a:p>
          <a:p>
            <a:pPr eaLnBrk="1" hangingPunct="1">
              <a:buFontTx/>
              <a:buChar char="•"/>
            </a:pPr>
            <a:r>
              <a:rPr lang="de-DE" sz="1600">
                <a:latin typeface="Arial" charset="0"/>
                <a:cs typeface="Arial" charset="0"/>
              </a:rPr>
              <a:t> 120 MPixel CCD camera, FoV 1.5 deg</a:t>
            </a:r>
            <a:r>
              <a:rPr lang="de-DE" sz="1600" baseline="30000">
                <a:latin typeface="Arial" charset="0"/>
                <a:cs typeface="Arial" charset="0"/>
              </a:rPr>
              <a:t>2</a:t>
            </a:r>
          </a:p>
          <a:p>
            <a:pPr eaLnBrk="1" hangingPunct="1">
              <a:buFontTx/>
              <a:buChar char="•"/>
            </a:pPr>
            <a:r>
              <a:rPr lang="de-DE" sz="1600">
                <a:latin typeface="Arial" charset="0"/>
                <a:cs typeface="Arial" charset="0"/>
              </a:rPr>
              <a:t> 2 fiber-coupled spectrographs &gt; 600 spectra per exposure</a:t>
            </a:r>
          </a:p>
          <a:p>
            <a:pPr eaLnBrk="1" hangingPunct="1"/>
            <a:endParaRPr lang="de-DE" sz="160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de-DE" sz="1600">
              <a:latin typeface="Arial" charset="0"/>
              <a:cs typeface="Arial" charset="0"/>
            </a:endParaRPr>
          </a:p>
          <a:p>
            <a:pPr eaLnBrk="1" hangingPunct="1"/>
            <a:r>
              <a:rPr lang="de-DE" sz="1600">
                <a:latin typeface="Arial" charset="0"/>
                <a:cs typeface="Arial" charset="0"/>
              </a:rPr>
              <a:t>Public acces to SDSS data:</a:t>
            </a:r>
          </a:p>
          <a:p>
            <a:pPr eaLnBrk="1" hangingPunct="1"/>
            <a:r>
              <a:rPr lang="de-DE" sz="1600">
                <a:solidFill>
                  <a:srgbClr val="0000CC"/>
                </a:solidFill>
                <a:latin typeface="Arial" charset="0"/>
                <a:cs typeface="Arial" charset="0"/>
              </a:rPr>
              <a:t>http://skyserver.sdss3.org/dr8/en/tools/chart/navi.asp</a:t>
            </a:r>
          </a:p>
          <a:p>
            <a:pPr eaLnBrk="1" hangingPunct="1"/>
            <a:endParaRPr lang="de-DE" sz="1200">
              <a:latin typeface="Arial" charset="0"/>
              <a:cs typeface="Arial" charset="0"/>
            </a:endParaRPr>
          </a:p>
        </p:txBody>
      </p:sp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2700338" y="188913"/>
            <a:ext cx="338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>
                <a:solidFill>
                  <a:srgbClr val="004178"/>
                </a:solidFill>
                <a:cs typeface="Arial" charset="0"/>
              </a:rPr>
              <a:t>SLOAN Digital Sky Survey</a:t>
            </a:r>
            <a:endParaRPr lang="de-DE" sz="2000">
              <a:solidFill>
                <a:srgbClr val="004178"/>
              </a:solidFill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12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12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118D917C-846E-46B6-98C7-AF3D41E795D6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3276600" y="188913"/>
            <a:ext cx="2105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</a:rPr>
              <a:t>Prologue…</a:t>
            </a:r>
          </a:p>
        </p:txBody>
      </p:sp>
      <p:grpSp>
        <p:nvGrpSpPr>
          <p:cNvPr id="739341" name="Group 13"/>
          <p:cNvGrpSpPr>
            <a:grpSpLocks/>
          </p:cNvGrpSpPr>
          <p:nvPr/>
        </p:nvGrpSpPr>
        <p:grpSpPr bwMode="auto">
          <a:xfrm>
            <a:off x="468313" y="1341438"/>
            <a:ext cx="3048000" cy="3240087"/>
            <a:chOff x="295" y="845"/>
            <a:chExt cx="1920" cy="2041"/>
          </a:xfrm>
        </p:grpSpPr>
        <p:pic>
          <p:nvPicPr>
            <p:cNvPr id="5130" name="Picture 4" descr="Computer_Transistor_1965_TO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45"/>
              <a:ext cx="1920" cy="20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1" name="Text Box 10"/>
            <p:cNvSpPr txBox="1">
              <a:spLocks noChangeArrowheads="1"/>
            </p:cNvSpPr>
            <p:nvPr/>
          </p:nvSpPr>
          <p:spPr bwMode="auto">
            <a:xfrm>
              <a:off x="340" y="2545"/>
              <a:ext cx="1653" cy="294"/>
            </a:xfrm>
            <a:prstGeom prst="rect">
              <a:avLst/>
            </a:prstGeom>
            <a:solidFill>
              <a:srgbClr val="C0C0C0">
                <a:alpha val="8392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chemeClr val="bg1"/>
                  </a:solidFill>
                  <a:latin typeface="Comic Sans MS" pitchFamily="66" charset="0"/>
                </a:rPr>
                <a:t>anonymous 1960s</a:t>
              </a:r>
            </a:p>
          </p:txBody>
        </p:sp>
      </p:grpSp>
      <p:grpSp>
        <p:nvGrpSpPr>
          <p:cNvPr id="739340" name="Group 12"/>
          <p:cNvGrpSpPr>
            <a:grpSpLocks/>
          </p:cNvGrpSpPr>
          <p:nvPr/>
        </p:nvGrpSpPr>
        <p:grpSpPr bwMode="auto">
          <a:xfrm>
            <a:off x="4140200" y="2349500"/>
            <a:ext cx="4602163" cy="4067175"/>
            <a:chOff x="2608" y="1480"/>
            <a:chExt cx="2899" cy="2562"/>
          </a:xfrm>
        </p:grpSpPr>
        <p:pic>
          <p:nvPicPr>
            <p:cNvPr id="5128" name="Picture 8" descr="679px-VLSI_Chi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1480"/>
              <a:ext cx="2899" cy="25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9" name="Text Box 11"/>
            <p:cNvSpPr txBox="1">
              <a:spLocks noChangeArrowheads="1"/>
            </p:cNvSpPr>
            <p:nvPr/>
          </p:nvSpPr>
          <p:spPr bwMode="auto">
            <a:xfrm>
              <a:off x="2653" y="3702"/>
              <a:ext cx="1116" cy="294"/>
            </a:xfrm>
            <a:prstGeom prst="rect">
              <a:avLst/>
            </a:prstGeom>
            <a:solidFill>
              <a:srgbClr val="C0C0C0">
                <a:alpha val="8392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chemeClr val="bg1"/>
                  </a:solidFill>
                  <a:latin typeface="Comic Sans MS" pitchFamily="66" charset="0"/>
                </a:rPr>
                <a:t>VLSI 2009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355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355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34E16B4A-D4AA-46BC-AB40-F2F05B5AE9C7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20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23557" name="Picture 17" descr="NGC2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052513"/>
            <a:ext cx="511333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4211" name="Group 19"/>
          <p:cNvGrpSpPr>
            <a:grpSpLocks/>
          </p:cNvGrpSpPr>
          <p:nvPr/>
        </p:nvGrpSpPr>
        <p:grpSpPr bwMode="auto">
          <a:xfrm>
            <a:off x="2339975" y="1341438"/>
            <a:ext cx="2478088" cy="2390775"/>
            <a:chOff x="1474" y="845"/>
            <a:chExt cx="1561" cy="1506"/>
          </a:xfrm>
        </p:grpSpPr>
        <p:sp>
          <p:nvSpPr>
            <p:cNvPr id="23560" name="Oval 6"/>
            <p:cNvSpPr>
              <a:spLocks noChangeArrowheads="1"/>
            </p:cNvSpPr>
            <p:nvPr/>
          </p:nvSpPr>
          <p:spPr bwMode="auto">
            <a:xfrm>
              <a:off x="2901" y="2214"/>
              <a:ext cx="134" cy="13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61" name="Line 8"/>
            <p:cNvSpPr>
              <a:spLocks noChangeShapeType="1"/>
            </p:cNvSpPr>
            <p:nvPr/>
          </p:nvSpPr>
          <p:spPr bwMode="auto">
            <a:xfrm>
              <a:off x="2018" y="1117"/>
              <a:ext cx="817" cy="104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562" name="Text Box 9"/>
            <p:cNvSpPr txBox="1">
              <a:spLocks noChangeArrowheads="1"/>
            </p:cNvSpPr>
            <p:nvPr/>
          </p:nvSpPr>
          <p:spPr bwMode="auto">
            <a:xfrm>
              <a:off x="1474" y="845"/>
              <a:ext cx="827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chemeClr val="accent1"/>
                  </a:solidFill>
                  <a:latin typeface="Arial" charset="0"/>
                  <a:ea typeface="MS PGothic" pitchFamily="34" charset="-128"/>
                </a:rPr>
                <a:t>SDSS fiber</a:t>
              </a:r>
            </a:p>
          </p:txBody>
        </p:sp>
      </p:grpSp>
      <p:sp>
        <p:nvSpPr>
          <p:cNvPr id="23559" name="Text Box 18"/>
          <p:cNvSpPr txBox="1">
            <a:spLocks noChangeArrowheads="1"/>
          </p:cNvSpPr>
          <p:nvPr/>
        </p:nvSpPr>
        <p:spPr bwMode="auto">
          <a:xfrm>
            <a:off x="1958975" y="541338"/>
            <a:ext cx="1370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000066"/>
                </a:solidFill>
              </a:rPr>
              <a:t>NGC2253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457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458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8E4C6565-889D-4606-87E1-65EE163F3C54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21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24581" name="Text Box 2"/>
          <p:cNvSpPr txBox="1">
            <a:spLocks noChangeArrowheads="1"/>
          </p:cNvSpPr>
          <p:nvPr/>
        </p:nvSpPr>
        <p:spPr bwMode="auto">
          <a:xfrm>
            <a:off x="1908175" y="1341438"/>
            <a:ext cx="54816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5. Integral Field Spectroscopy,</a:t>
            </a:r>
          </a:p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   „3D“ Spectroscopy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560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560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22F4F203-C729-47EA-9BCB-1E49F30CB19A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22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1258888" y="1339850"/>
            <a:ext cx="6353175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Integral Field Spectroscopy </a:t>
            </a:r>
            <a:r>
              <a:rPr lang="de-DE" sz="2800" b="1">
                <a:solidFill>
                  <a:srgbClr val="004178"/>
                </a:solidFill>
                <a:ea typeface="MS PGothic" pitchFamily="34" charset="-128"/>
                <a:sym typeface="Symbol" pitchFamily="18" charset="2"/>
              </a:rPr>
              <a:t></a:t>
            </a:r>
          </a:p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	two (complementary) benefits:</a:t>
            </a:r>
          </a:p>
          <a:p>
            <a:pPr eaLnBrk="1" hangingPunct="1"/>
            <a:endParaRPr lang="de-DE" sz="2800">
              <a:solidFill>
                <a:srgbClr val="004178"/>
              </a:solidFill>
              <a:ea typeface="MS PGothic" pitchFamily="34" charset="-128"/>
            </a:endParaRPr>
          </a:p>
          <a:p>
            <a:pPr lvl="2" eaLnBrk="1" hangingPunct="1">
              <a:buFontTx/>
              <a:buChar char="•"/>
            </a:pPr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high spatial resolution</a:t>
            </a:r>
          </a:p>
          <a:p>
            <a:pPr lvl="2" eaLnBrk="1" hangingPunct="1">
              <a:buFontTx/>
              <a:buChar char="•"/>
            </a:pPr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large FoV	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662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662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51E0D7FC-FB68-4A6D-B23B-53026FAC1663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23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grpSp>
        <p:nvGrpSpPr>
          <p:cNvPr id="869389" name="Group 13"/>
          <p:cNvGrpSpPr>
            <a:grpSpLocks/>
          </p:cNvGrpSpPr>
          <p:nvPr/>
        </p:nvGrpSpPr>
        <p:grpSpPr bwMode="auto">
          <a:xfrm>
            <a:off x="4716463" y="1412875"/>
            <a:ext cx="3194050" cy="4354513"/>
            <a:chOff x="2971" y="890"/>
            <a:chExt cx="2012" cy="2743"/>
          </a:xfrm>
        </p:grpSpPr>
        <p:pic>
          <p:nvPicPr>
            <p:cNvPr id="26636" name="Picture 3" descr="pa11019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82" t="18454" r="27682" b="20503"/>
            <a:stretch>
              <a:fillRect/>
            </a:stretch>
          </p:blipFill>
          <p:spPr bwMode="auto">
            <a:xfrm>
              <a:off x="2971" y="1117"/>
              <a:ext cx="2012" cy="20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7" name="Text Box 5"/>
            <p:cNvSpPr txBox="1">
              <a:spLocks noChangeArrowheads="1"/>
            </p:cNvSpPr>
            <p:nvPr/>
          </p:nvSpPr>
          <p:spPr bwMode="auto">
            <a:xfrm>
              <a:off x="3016" y="890"/>
              <a:ext cx="7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b="1">
                  <a:latin typeface="Comic Sans MS" pitchFamily="66" charset="0"/>
                </a:rPr>
                <a:t>PPak IFU</a:t>
              </a:r>
            </a:p>
          </p:txBody>
        </p:sp>
        <p:sp>
          <p:nvSpPr>
            <p:cNvPr id="26638" name="Line 6"/>
            <p:cNvSpPr>
              <a:spLocks noChangeShapeType="1"/>
            </p:cNvSpPr>
            <p:nvPr/>
          </p:nvSpPr>
          <p:spPr bwMode="auto">
            <a:xfrm>
              <a:off x="3560" y="3339"/>
              <a:ext cx="8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/>
            <a:p>
              <a:endParaRPr lang="it-IT"/>
            </a:p>
          </p:txBody>
        </p:sp>
        <p:sp>
          <p:nvSpPr>
            <p:cNvPr id="26639" name="Text Box 7"/>
            <p:cNvSpPr txBox="1">
              <a:spLocks noChangeArrowheads="1"/>
            </p:cNvSpPr>
            <p:nvPr/>
          </p:nvSpPr>
          <p:spPr bwMode="auto">
            <a:xfrm>
              <a:off x="3529" y="3385"/>
              <a:ext cx="84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de-DE" sz="2000">
                  <a:latin typeface="Comic Sans MS" pitchFamily="66" charset="0"/>
                </a:rPr>
                <a:t>74 arcsec</a:t>
              </a:r>
              <a:endParaRPr lang="en-GB" sz="2000">
                <a:latin typeface="Comic Sans MS" pitchFamily="66" charset="0"/>
              </a:endParaRPr>
            </a:p>
          </p:txBody>
        </p:sp>
      </p:grpSp>
      <p:grpSp>
        <p:nvGrpSpPr>
          <p:cNvPr id="26630" name="Group 14"/>
          <p:cNvGrpSpPr>
            <a:grpSpLocks/>
          </p:cNvGrpSpPr>
          <p:nvPr/>
        </p:nvGrpSpPr>
        <p:grpSpPr bwMode="auto">
          <a:xfrm>
            <a:off x="1476375" y="1412875"/>
            <a:ext cx="1987550" cy="4354513"/>
            <a:chOff x="930" y="890"/>
            <a:chExt cx="1252" cy="2743"/>
          </a:xfrm>
        </p:grpSpPr>
        <p:pic>
          <p:nvPicPr>
            <p:cNvPr id="26632" name="Picture 2" descr="DSCN00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746" b="25375"/>
            <a:stretch>
              <a:fillRect/>
            </a:stretch>
          </p:blipFill>
          <p:spPr bwMode="auto">
            <a:xfrm>
              <a:off x="930" y="1117"/>
              <a:ext cx="1252" cy="20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3" name="Text Box 4"/>
            <p:cNvSpPr txBox="1">
              <a:spLocks noChangeArrowheads="1"/>
            </p:cNvSpPr>
            <p:nvPr/>
          </p:nvSpPr>
          <p:spPr bwMode="auto">
            <a:xfrm>
              <a:off x="975" y="890"/>
              <a:ext cx="8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b="1">
                  <a:latin typeface="Comic Sans MS" pitchFamily="66" charset="0"/>
                </a:rPr>
                <a:t>LARR IFU</a:t>
              </a:r>
            </a:p>
          </p:txBody>
        </p:sp>
        <p:sp>
          <p:nvSpPr>
            <p:cNvPr id="26634" name="Line 8"/>
            <p:cNvSpPr>
              <a:spLocks noChangeShapeType="1"/>
            </p:cNvSpPr>
            <p:nvPr/>
          </p:nvSpPr>
          <p:spPr bwMode="auto">
            <a:xfrm>
              <a:off x="1338" y="3339"/>
              <a:ext cx="4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/>
            <a:p>
              <a:endParaRPr lang="it-IT"/>
            </a:p>
          </p:txBody>
        </p:sp>
        <p:sp>
          <p:nvSpPr>
            <p:cNvPr id="26635" name="Text Box 9"/>
            <p:cNvSpPr txBox="1">
              <a:spLocks noChangeArrowheads="1"/>
            </p:cNvSpPr>
            <p:nvPr/>
          </p:nvSpPr>
          <p:spPr bwMode="auto">
            <a:xfrm>
              <a:off x="1170" y="3385"/>
              <a:ext cx="749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de-DE" sz="2000">
                  <a:latin typeface="Comic Sans MS" pitchFamily="66" charset="0"/>
                </a:rPr>
                <a:t>8 arcsec</a:t>
              </a:r>
              <a:endParaRPr lang="en-GB" sz="2000">
                <a:latin typeface="Comic Sans MS" pitchFamily="66" charset="0"/>
              </a:endParaRPr>
            </a:p>
          </p:txBody>
        </p:sp>
      </p:grpSp>
      <p:sp>
        <p:nvSpPr>
          <p:cNvPr id="26631" name="Rectangle 12"/>
          <p:cNvSpPr>
            <a:spLocks noChangeArrowheads="1"/>
          </p:cNvSpPr>
          <p:nvPr/>
        </p:nvSpPr>
        <p:spPr bwMode="auto">
          <a:xfrm>
            <a:off x="1258888" y="260350"/>
            <a:ext cx="6408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400">
                <a:solidFill>
                  <a:srgbClr val="004178"/>
                </a:solidFill>
              </a:rPr>
              <a:t>PMAS at Calar Alto 3.5m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765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765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73F3DED1-4036-4EDB-B31D-981D4A0942ED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24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27653" name="Text Box 2"/>
          <p:cNvSpPr txBox="1">
            <a:spLocks noChangeArrowheads="1"/>
          </p:cNvSpPr>
          <p:nvPr/>
        </p:nvSpPr>
        <p:spPr bwMode="auto">
          <a:xfrm>
            <a:off x="1258888" y="1341438"/>
            <a:ext cx="6861175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Example 1:</a:t>
            </a:r>
          </a:p>
          <a:p>
            <a:pPr eaLnBrk="1" hangingPunct="1"/>
            <a:endParaRPr lang="de-DE" sz="2800">
              <a:solidFill>
                <a:srgbClr val="004178"/>
              </a:solidFill>
              <a:ea typeface="MS PGothic" pitchFamily="34" charset="-128"/>
            </a:endParaRPr>
          </a:p>
          <a:p>
            <a:pPr lvl="2" eaLnBrk="1" hangingPunct="1">
              <a:buFontTx/>
              <a:buChar char="•"/>
            </a:pPr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high spatial resolution:</a:t>
            </a:r>
            <a:endParaRPr lang="de-DE" sz="800">
              <a:solidFill>
                <a:srgbClr val="004178"/>
              </a:solidFill>
              <a:ea typeface="MS PGothic" pitchFamily="34" charset="-128"/>
            </a:endParaRPr>
          </a:p>
          <a:p>
            <a:pPr lvl="2" eaLnBrk="1" hangingPunct="1"/>
            <a:endParaRPr lang="de-DE" sz="900">
              <a:solidFill>
                <a:srgbClr val="004178"/>
              </a:solidFill>
              <a:ea typeface="MS PGothic" pitchFamily="34" charset="-128"/>
            </a:endParaRPr>
          </a:p>
          <a:p>
            <a:pPr lvl="2"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  </a:t>
            </a:r>
            <a:r>
              <a:rPr lang="de-DE" sz="2800">
                <a:solidFill>
                  <a:srgbClr val="FF3300"/>
                </a:solidFill>
                <a:ea typeface="MS PGothic" pitchFamily="34" charset="-128"/>
              </a:rPr>
              <a:t>crowded-field 3D spectroscopy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867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867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CCF81BBD-C614-4A96-9DD2-0C6CE894B083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25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6454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34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632700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34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4146550" cy="55451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962025" y="1196975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 b="1">
                <a:latin typeface="Times New Roman" pitchFamily="18" charset="0"/>
                <a:ea typeface="MS PGothic" pitchFamily="34" charset="-128"/>
              </a:rPr>
              <a:t>M3</a:t>
            </a:r>
          </a:p>
        </p:txBody>
      </p:sp>
      <p:sp>
        <p:nvSpPr>
          <p:cNvPr id="2868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0"/>
            <a:ext cx="5761037" cy="5762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 smtClean="0">
                <a:latin typeface="Arial Rounded MT Bold" pitchFamily="34" charset="0"/>
              </a:rPr>
              <a:t>PMAS at the Calar Alto 3.5m Telescope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95288" y="5589588"/>
            <a:ext cx="2271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0066"/>
                </a:solidFill>
              </a:rPr>
              <a:t>Sebastian Kamann</a:t>
            </a:r>
          </a:p>
          <a:p>
            <a:pPr eaLnBrk="1" hangingPunct="1"/>
            <a:r>
              <a:rPr lang="de-DE">
                <a:solidFill>
                  <a:srgbClr val="000066"/>
                </a:solidFill>
              </a:rPr>
              <a:t>AIP thesis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2969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2970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F4A46B97-E67B-42A0-89C7-E4E32A18765A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26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6454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6327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4146550" cy="55451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962025" y="1196975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 b="1">
                <a:latin typeface="Times New Roman" pitchFamily="18" charset="0"/>
                <a:ea typeface="MS PGothic" pitchFamily="34" charset="-128"/>
              </a:rPr>
              <a:t>M3</a:t>
            </a:r>
          </a:p>
        </p:txBody>
      </p:sp>
      <p:sp>
        <p:nvSpPr>
          <p:cNvPr id="2970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0"/>
            <a:ext cx="5761037" cy="5762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 smtClean="0">
                <a:latin typeface="Arial Rounded MT Bold" pitchFamily="34" charset="0"/>
                <a:ea typeface="MS PGothic" pitchFamily="34" charset="-128"/>
              </a:rPr>
              <a:t>PMAS at the Calar Alto 3.5m Telescope</a:t>
            </a:r>
          </a:p>
        </p:txBody>
      </p:sp>
      <p:sp>
        <p:nvSpPr>
          <p:cNvPr id="29706" name="Text Box 7"/>
          <p:cNvSpPr txBox="1">
            <a:spLocks noChangeArrowheads="1"/>
          </p:cNvSpPr>
          <p:nvPr/>
        </p:nvSpPr>
        <p:spPr bwMode="auto">
          <a:xfrm>
            <a:off x="395288" y="5589588"/>
            <a:ext cx="2271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0066"/>
                </a:solidFill>
              </a:rPr>
              <a:t>Sebastian Kamann</a:t>
            </a:r>
          </a:p>
          <a:p>
            <a:pPr eaLnBrk="1" hangingPunct="1"/>
            <a:r>
              <a:rPr lang="de-DE">
                <a:solidFill>
                  <a:srgbClr val="000066"/>
                </a:solidFill>
              </a:rPr>
              <a:t>AIP thesis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072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072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AFD5E81F-3A5B-46BB-A4B9-6CC352D38DFB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27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8243888" y="0"/>
            <a:ext cx="900112" cy="1125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"/>
          <a:stretch>
            <a:fillRect/>
          </a:stretch>
        </p:blipFill>
        <p:spPr bwMode="auto">
          <a:xfrm>
            <a:off x="1130300" y="177800"/>
            <a:ext cx="7126288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0" y="0"/>
            <a:ext cx="900113" cy="1125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8" name="Text Box 5"/>
          <p:cNvSpPr txBox="1">
            <a:spLocks noChangeArrowheads="1"/>
          </p:cNvSpPr>
          <p:nvPr/>
        </p:nvSpPr>
        <p:spPr bwMode="auto">
          <a:xfrm>
            <a:off x="7239000" y="4089400"/>
            <a:ext cx="14351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80 vrad + 256 </a:t>
            </a:r>
          </a:p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from literature</a:t>
            </a:r>
          </a:p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40 excl.</a:t>
            </a:r>
          </a:p>
        </p:txBody>
      </p:sp>
      <p:sp>
        <p:nvSpPr>
          <p:cNvPr id="877574" name="Rectangle 6"/>
          <p:cNvSpPr>
            <a:spLocks noChangeArrowheads="1"/>
          </p:cNvSpPr>
          <p:nvPr/>
        </p:nvSpPr>
        <p:spPr bwMode="auto">
          <a:xfrm>
            <a:off x="1042988" y="3716338"/>
            <a:ext cx="8101012" cy="2736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>
              <a:latin typeface="Arial" charset="0"/>
            </a:endParaRPr>
          </a:p>
        </p:txBody>
      </p:sp>
      <p:sp>
        <p:nvSpPr>
          <p:cNvPr id="30730" name="Rectangle 7"/>
          <p:cNvSpPr>
            <a:spLocks noChangeArrowheads="1"/>
          </p:cNvSpPr>
          <p:nvPr/>
        </p:nvSpPr>
        <p:spPr bwMode="auto">
          <a:xfrm>
            <a:off x="7380288" y="0"/>
            <a:ext cx="1763712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77576" name="Text Box 8"/>
          <p:cNvSpPr txBox="1">
            <a:spLocks noChangeArrowheads="1"/>
          </p:cNvSpPr>
          <p:nvPr/>
        </p:nvSpPr>
        <p:spPr bwMode="auto">
          <a:xfrm>
            <a:off x="2051050" y="4581525"/>
            <a:ext cx="5768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000066"/>
                </a:solidFill>
              </a:rPr>
              <a:t>First results from PMAS observations,</a:t>
            </a:r>
          </a:p>
          <a:p>
            <a:pPr eaLnBrk="1" hangingPunct="1"/>
            <a:r>
              <a:rPr lang="de-DE" sz="2400">
                <a:solidFill>
                  <a:srgbClr val="000066"/>
                </a:solidFill>
              </a:rPr>
              <a:t>thesis Sebastian Kamann (2013)</a:t>
            </a:r>
          </a:p>
        </p:txBody>
      </p:sp>
      <p:sp>
        <p:nvSpPr>
          <p:cNvPr id="30732" name="Text Box 9"/>
          <p:cNvSpPr txBox="1">
            <a:spLocks noChangeArrowheads="1"/>
          </p:cNvSpPr>
          <p:nvPr/>
        </p:nvSpPr>
        <p:spPr bwMode="auto">
          <a:xfrm>
            <a:off x="0" y="25400"/>
            <a:ext cx="14351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50 vrad + 161 </a:t>
            </a:r>
          </a:p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from literature</a:t>
            </a:r>
          </a:p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17 excl.</a:t>
            </a:r>
          </a:p>
        </p:txBody>
      </p:sp>
      <p:sp>
        <p:nvSpPr>
          <p:cNvPr id="30733" name="Text Box 10"/>
          <p:cNvSpPr txBox="1">
            <a:spLocks noChangeArrowheads="1"/>
          </p:cNvSpPr>
          <p:nvPr/>
        </p:nvSpPr>
        <p:spPr bwMode="auto">
          <a:xfrm>
            <a:off x="7699375" y="25400"/>
            <a:ext cx="1444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77 vrad + 308, </a:t>
            </a:r>
          </a:p>
          <a:p>
            <a:pPr eaLnBrk="1" hangingPunct="1"/>
            <a:r>
              <a:rPr lang="de-DE" sz="1400">
                <a:solidFill>
                  <a:srgbClr val="FD0D07"/>
                </a:solidFill>
                <a:ea typeface="MS PGothic" pitchFamily="34" charset="-128"/>
              </a:rPr>
              <a:t>             23 excl.</a:t>
            </a:r>
          </a:p>
        </p:txBody>
      </p:sp>
      <p:sp>
        <p:nvSpPr>
          <p:cNvPr id="877579" name="Rectangle 11"/>
          <p:cNvSpPr>
            <a:spLocks noChangeArrowheads="1"/>
          </p:cNvSpPr>
          <p:nvPr/>
        </p:nvSpPr>
        <p:spPr bwMode="auto">
          <a:xfrm>
            <a:off x="4932363" y="0"/>
            <a:ext cx="4211637" cy="3716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77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77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574" grpId="0" animBg="1"/>
      <p:bldP spid="877576" grpId="0"/>
      <p:bldP spid="87757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174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174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8D1659E5-B7E7-4197-B91C-530E5FCA64DA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28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708342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663575" y="5894388"/>
            <a:ext cx="1870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</a:rPr>
              <a:t>Kamann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277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277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CC4E9663-4CCF-40E8-9AB0-889F387C5853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29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0" y="0"/>
            <a:ext cx="1763713" cy="1125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4" name="Rectangle 3"/>
          <p:cNvSpPr>
            <a:spLocks noChangeArrowheads="1"/>
          </p:cNvSpPr>
          <p:nvPr/>
        </p:nvSpPr>
        <p:spPr bwMode="auto">
          <a:xfrm>
            <a:off x="7380288" y="0"/>
            <a:ext cx="1763712" cy="1125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"/>
          <a:stretch>
            <a:fillRect/>
          </a:stretch>
        </p:blipFill>
        <p:spPr bwMode="auto">
          <a:xfrm>
            <a:off x="1130300" y="177800"/>
            <a:ext cx="7126288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9621" name="Rectangle 5"/>
          <p:cNvSpPr>
            <a:spLocks noChangeArrowheads="1"/>
          </p:cNvSpPr>
          <p:nvPr/>
        </p:nvSpPr>
        <p:spPr bwMode="auto">
          <a:xfrm>
            <a:off x="469900" y="2112963"/>
            <a:ext cx="4318000" cy="4318000"/>
          </a:xfrm>
          <a:prstGeom prst="rect">
            <a:avLst/>
          </a:prstGeom>
          <a:solidFill>
            <a:srgbClr val="C0C0C0">
              <a:alpha val="90979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400">
                <a:latin typeface="Lucida Sans" pitchFamily="34" charset="0"/>
                <a:ea typeface="MS PGothic" pitchFamily="34" charset="-128"/>
              </a:rPr>
              <a:t>MUSE</a:t>
            </a:r>
          </a:p>
          <a:p>
            <a:pPr algn="ctr"/>
            <a:r>
              <a:rPr lang="de-DE" sz="2400">
                <a:latin typeface="Lucida Sans" pitchFamily="34" charset="0"/>
                <a:ea typeface="MS PGothic" pitchFamily="34" charset="-128"/>
              </a:rPr>
              <a:t>FoV</a:t>
            </a:r>
          </a:p>
        </p:txBody>
      </p:sp>
      <p:sp>
        <p:nvSpPr>
          <p:cNvPr id="32777" name="Text Box 6"/>
          <p:cNvSpPr txBox="1">
            <a:spLocks noChangeArrowheads="1"/>
          </p:cNvSpPr>
          <p:nvPr/>
        </p:nvSpPr>
        <p:spPr bwMode="auto">
          <a:xfrm>
            <a:off x="0" y="25400"/>
            <a:ext cx="14351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50 vrad + 161 </a:t>
            </a:r>
          </a:p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from literature</a:t>
            </a:r>
          </a:p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17 excl.</a:t>
            </a:r>
          </a:p>
        </p:txBody>
      </p:sp>
      <p:sp>
        <p:nvSpPr>
          <p:cNvPr id="32778" name="Text Box 7"/>
          <p:cNvSpPr txBox="1">
            <a:spLocks noChangeArrowheads="1"/>
          </p:cNvSpPr>
          <p:nvPr/>
        </p:nvSpPr>
        <p:spPr bwMode="auto">
          <a:xfrm>
            <a:off x="7239000" y="4089400"/>
            <a:ext cx="14351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80 vrad + 256 </a:t>
            </a:r>
          </a:p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from literature</a:t>
            </a:r>
          </a:p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40 excl.</a:t>
            </a:r>
          </a:p>
        </p:txBody>
      </p:sp>
      <p:sp>
        <p:nvSpPr>
          <p:cNvPr id="32779" name="Text Box 8"/>
          <p:cNvSpPr txBox="1">
            <a:spLocks noChangeArrowheads="1"/>
          </p:cNvSpPr>
          <p:nvPr/>
        </p:nvSpPr>
        <p:spPr bwMode="auto">
          <a:xfrm>
            <a:off x="7699375" y="25400"/>
            <a:ext cx="1444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77 vrad + 308, </a:t>
            </a:r>
          </a:p>
          <a:p>
            <a:pPr eaLnBrk="1" hangingPunct="1"/>
            <a:r>
              <a:rPr lang="de-DE" sz="1400">
                <a:solidFill>
                  <a:schemeClr val="tx2"/>
                </a:solidFill>
                <a:ea typeface="MS PGothic" pitchFamily="34" charset="-128"/>
              </a:rPr>
              <a:t>             23 excl.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6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614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614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5535068D-F8C5-4F9D-8219-4D15266CEF39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grpSp>
        <p:nvGrpSpPr>
          <p:cNvPr id="740360" name="Group 8"/>
          <p:cNvGrpSpPr>
            <a:grpSpLocks/>
          </p:cNvGrpSpPr>
          <p:nvPr/>
        </p:nvGrpSpPr>
        <p:grpSpPr bwMode="auto">
          <a:xfrm>
            <a:off x="3419475" y="2636838"/>
            <a:ext cx="4103688" cy="3690937"/>
            <a:chOff x="2154" y="1661"/>
            <a:chExt cx="2585" cy="2325"/>
          </a:xfrm>
        </p:grpSpPr>
        <p:pic>
          <p:nvPicPr>
            <p:cNvPr id="6156" name="Picture 6" descr="CCD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284" y="1531"/>
              <a:ext cx="2325" cy="25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7"/>
            <p:cNvSpPr txBox="1">
              <a:spLocks noChangeArrowheads="1"/>
            </p:cNvSpPr>
            <p:nvPr/>
          </p:nvSpPr>
          <p:spPr bwMode="auto">
            <a:xfrm>
              <a:off x="2245" y="1752"/>
              <a:ext cx="950" cy="294"/>
            </a:xfrm>
            <a:prstGeom prst="rect">
              <a:avLst/>
            </a:prstGeom>
            <a:solidFill>
              <a:srgbClr val="C0C0C0">
                <a:alpha val="8392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chemeClr val="bg1"/>
                  </a:solidFill>
                  <a:latin typeface="Comic Sans MS" pitchFamily="66" charset="0"/>
                </a:rPr>
                <a:t>JPL 1974</a:t>
              </a:r>
            </a:p>
          </p:txBody>
        </p:sp>
      </p:grpSp>
      <p:pic>
        <p:nvPicPr>
          <p:cNvPr id="6150" name="Picture 5" descr="photometer_3975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2544762" cy="381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4" descr="Cs_Photozelle_Elster_Geitel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8913"/>
            <a:ext cx="3671888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0362" name="Group 10"/>
          <p:cNvGrpSpPr>
            <a:grpSpLocks/>
          </p:cNvGrpSpPr>
          <p:nvPr/>
        </p:nvGrpSpPr>
        <p:grpSpPr bwMode="auto">
          <a:xfrm>
            <a:off x="3132138" y="2565400"/>
            <a:ext cx="5772150" cy="3848100"/>
            <a:chOff x="1973" y="1616"/>
            <a:chExt cx="3636" cy="2424"/>
          </a:xfrm>
        </p:grpSpPr>
        <p:pic>
          <p:nvPicPr>
            <p:cNvPr id="6154" name="Picture 3" descr="PanSTARRS-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1616"/>
              <a:ext cx="3636" cy="24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5" name="Text Box 9"/>
            <p:cNvSpPr txBox="1">
              <a:spLocks noChangeArrowheads="1"/>
            </p:cNvSpPr>
            <p:nvPr/>
          </p:nvSpPr>
          <p:spPr bwMode="auto">
            <a:xfrm>
              <a:off x="2064" y="1706"/>
              <a:ext cx="1280" cy="524"/>
            </a:xfrm>
            <a:prstGeom prst="rect">
              <a:avLst/>
            </a:prstGeom>
            <a:solidFill>
              <a:srgbClr val="C0C0C0">
                <a:alpha val="8392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rgbClr val="3333FF"/>
                  </a:solidFill>
                  <a:latin typeface="Comic Sans MS" pitchFamily="66" charset="0"/>
                </a:rPr>
                <a:t>Pan-STARRS</a:t>
              </a:r>
            </a:p>
            <a:p>
              <a:pPr eaLnBrk="1" hangingPunct="1"/>
              <a:r>
                <a:rPr lang="de-DE" sz="2400">
                  <a:solidFill>
                    <a:srgbClr val="3333FF"/>
                  </a:solidFill>
                  <a:latin typeface="Comic Sans MS" pitchFamily="66" charset="0"/>
                </a:rPr>
                <a:t>2007</a:t>
              </a:r>
            </a:p>
          </p:txBody>
        </p:sp>
      </p:grp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051050" y="1557338"/>
            <a:ext cx="2109788" cy="466725"/>
          </a:xfrm>
          <a:prstGeom prst="rect">
            <a:avLst/>
          </a:prstGeom>
          <a:solidFill>
            <a:srgbClr val="993300">
              <a:alpha val="4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bg1"/>
                </a:solidFill>
                <a:latin typeface="Comic Sans MS" pitchFamily="66" charset="0"/>
              </a:rPr>
              <a:t>Potsdam 1913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379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379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1CF3FE74-F6F0-4419-B3AA-9D5EF248935F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30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33797" name="Text Box 2"/>
          <p:cNvSpPr txBox="1">
            <a:spLocks noChangeArrowheads="1"/>
          </p:cNvSpPr>
          <p:nvPr/>
        </p:nvSpPr>
        <p:spPr bwMode="auto">
          <a:xfrm>
            <a:off x="1258888" y="1341438"/>
            <a:ext cx="384175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Example 2:</a:t>
            </a:r>
          </a:p>
          <a:p>
            <a:pPr eaLnBrk="1" hangingPunct="1"/>
            <a:endParaRPr lang="de-DE" sz="2800">
              <a:solidFill>
                <a:srgbClr val="004178"/>
              </a:solidFill>
              <a:ea typeface="MS PGothic" pitchFamily="34" charset="-128"/>
            </a:endParaRPr>
          </a:p>
          <a:p>
            <a:pPr lvl="2" eaLnBrk="1" hangingPunct="1">
              <a:buFontTx/>
              <a:buChar char="•"/>
            </a:pPr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large FoV	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481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482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A63215EE-4D5A-4210-B4BE-D169B7CEA89F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31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890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789363"/>
            <a:ext cx="2655887" cy="2633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9275"/>
            <a:ext cx="2592388" cy="2571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894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25200" r="21420" b="28349"/>
          <a:stretch>
            <a:fillRect/>
          </a:stretch>
        </p:blipFill>
        <p:spPr bwMode="auto">
          <a:xfrm>
            <a:off x="3132138" y="3789363"/>
            <a:ext cx="2735262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90901" name="Group 21"/>
          <p:cNvGrpSpPr>
            <a:grpSpLocks/>
          </p:cNvGrpSpPr>
          <p:nvPr/>
        </p:nvGrpSpPr>
        <p:grpSpPr bwMode="auto">
          <a:xfrm>
            <a:off x="2411413" y="1014413"/>
            <a:ext cx="1116012" cy="1042987"/>
            <a:chOff x="2154" y="799"/>
            <a:chExt cx="703" cy="657"/>
          </a:xfrm>
        </p:grpSpPr>
        <p:sp>
          <p:nvSpPr>
            <p:cNvPr id="34834" name="Oval 6"/>
            <p:cNvSpPr>
              <a:spLocks noChangeArrowheads="1"/>
            </p:cNvSpPr>
            <p:nvPr/>
          </p:nvSpPr>
          <p:spPr bwMode="auto">
            <a:xfrm>
              <a:off x="2789" y="1388"/>
              <a:ext cx="68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4835" name="Group 7"/>
            <p:cNvGrpSpPr>
              <a:grpSpLocks/>
            </p:cNvGrpSpPr>
            <p:nvPr/>
          </p:nvGrpSpPr>
          <p:grpSpPr bwMode="auto">
            <a:xfrm>
              <a:off x="2154" y="799"/>
              <a:ext cx="635" cy="590"/>
              <a:chOff x="4286" y="300"/>
              <a:chExt cx="635" cy="590"/>
            </a:xfrm>
          </p:grpSpPr>
          <p:sp>
            <p:nvSpPr>
              <p:cNvPr id="34836" name="Line 8"/>
              <p:cNvSpPr>
                <a:spLocks noChangeShapeType="1"/>
              </p:cNvSpPr>
              <p:nvPr/>
            </p:nvSpPr>
            <p:spPr bwMode="auto">
              <a:xfrm>
                <a:off x="4604" y="482"/>
                <a:ext cx="317" cy="40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37" name="Text Box 9"/>
              <p:cNvSpPr txBox="1">
                <a:spLocks noChangeArrowheads="1"/>
              </p:cNvSpPr>
              <p:nvPr/>
            </p:nvSpPr>
            <p:spPr bwMode="auto">
              <a:xfrm>
                <a:off x="4286" y="300"/>
                <a:ext cx="5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9pPr>
              </a:lstStyle>
              <a:p>
                <a:pPr eaLnBrk="1" hangingPunct="1"/>
                <a:r>
                  <a:rPr lang="de-DE">
                    <a:solidFill>
                      <a:schemeClr val="accent1"/>
                    </a:solidFill>
                    <a:latin typeface="Arial" charset="0"/>
                    <a:ea typeface="MS PGothic" pitchFamily="34" charset="-128"/>
                  </a:rPr>
                  <a:t>SDSS</a:t>
                </a:r>
              </a:p>
            </p:txBody>
          </p:sp>
        </p:grpSp>
      </p:grpSp>
      <p:grpSp>
        <p:nvGrpSpPr>
          <p:cNvPr id="890895" name="Group 15"/>
          <p:cNvGrpSpPr>
            <a:grpSpLocks/>
          </p:cNvGrpSpPr>
          <p:nvPr/>
        </p:nvGrpSpPr>
        <p:grpSpPr bwMode="auto">
          <a:xfrm>
            <a:off x="3059113" y="3716338"/>
            <a:ext cx="2881312" cy="2703512"/>
            <a:chOff x="2064" y="2251"/>
            <a:chExt cx="1355" cy="1213"/>
          </a:xfrm>
        </p:grpSpPr>
        <p:pic>
          <p:nvPicPr>
            <p:cNvPr id="3483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251"/>
              <a:ext cx="1355" cy="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3" name="Text Box 10"/>
            <p:cNvSpPr txBox="1">
              <a:spLocks noChangeArrowheads="1"/>
            </p:cNvSpPr>
            <p:nvPr/>
          </p:nvSpPr>
          <p:spPr bwMode="auto">
            <a:xfrm>
              <a:off x="2200" y="2341"/>
              <a:ext cx="34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chemeClr val="accent1"/>
                  </a:solidFill>
                  <a:latin typeface="Arial" charset="0"/>
                  <a:ea typeface="MS PGothic" pitchFamily="34" charset="-128"/>
                </a:rPr>
                <a:t>PPak</a:t>
              </a:r>
            </a:p>
          </p:txBody>
        </p:sp>
      </p:grpSp>
      <p:grpSp>
        <p:nvGrpSpPr>
          <p:cNvPr id="890903" name="Group 23"/>
          <p:cNvGrpSpPr>
            <a:grpSpLocks/>
          </p:cNvGrpSpPr>
          <p:nvPr/>
        </p:nvGrpSpPr>
        <p:grpSpPr bwMode="auto">
          <a:xfrm>
            <a:off x="5292725" y="0"/>
            <a:ext cx="3851275" cy="3627438"/>
            <a:chOff x="3334" y="0"/>
            <a:chExt cx="2426" cy="2285"/>
          </a:xfrm>
        </p:grpSpPr>
        <p:pic>
          <p:nvPicPr>
            <p:cNvPr id="34830" name="Picture 17" descr="pa11019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70" t="33218" r="37370" b="35065"/>
            <a:stretch>
              <a:fillRect/>
            </a:stretch>
          </p:blipFill>
          <p:spPr bwMode="auto">
            <a:xfrm>
              <a:off x="3334" y="0"/>
              <a:ext cx="2426" cy="22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31" name="Text Box 22"/>
            <p:cNvSpPr txBox="1">
              <a:spLocks noChangeArrowheads="1"/>
            </p:cNvSpPr>
            <p:nvPr/>
          </p:nvSpPr>
          <p:spPr bwMode="auto">
            <a:xfrm>
              <a:off x="3379" y="2024"/>
              <a:ext cx="3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chemeClr val="bg1"/>
                  </a:solidFill>
                </a:rPr>
                <a:t>IFU</a:t>
              </a:r>
            </a:p>
          </p:txBody>
        </p:sp>
      </p:grpSp>
      <p:grpSp>
        <p:nvGrpSpPr>
          <p:cNvPr id="890906" name="Group 26"/>
          <p:cNvGrpSpPr>
            <a:grpSpLocks/>
          </p:cNvGrpSpPr>
          <p:nvPr/>
        </p:nvGrpSpPr>
        <p:grpSpPr bwMode="auto">
          <a:xfrm>
            <a:off x="395288" y="260350"/>
            <a:ext cx="4676775" cy="3751263"/>
            <a:chOff x="249" y="164"/>
            <a:chExt cx="2946" cy="2363"/>
          </a:xfrm>
        </p:grpSpPr>
        <p:pic>
          <p:nvPicPr>
            <p:cNvPr id="34828" name="Picture 2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64"/>
              <a:ext cx="271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9" name="Text Box 25"/>
            <p:cNvSpPr txBox="1">
              <a:spLocks noChangeArrowheads="1"/>
            </p:cNvSpPr>
            <p:nvPr/>
          </p:nvSpPr>
          <p:spPr bwMode="auto">
            <a:xfrm>
              <a:off x="249" y="2296"/>
              <a:ext cx="14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/>
                <a:t>Sanchez et al. 2012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584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584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5C3F8536-A678-4EFE-B23F-1285AB132363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32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grpSp>
        <p:nvGrpSpPr>
          <p:cNvPr id="35845" name="Group 7"/>
          <p:cNvGrpSpPr>
            <a:grpSpLocks/>
          </p:cNvGrpSpPr>
          <p:nvPr/>
        </p:nvGrpSpPr>
        <p:grpSpPr bwMode="auto">
          <a:xfrm>
            <a:off x="0" y="-171450"/>
            <a:ext cx="9148763" cy="7050088"/>
            <a:chOff x="0" y="-108"/>
            <a:chExt cx="5763" cy="4441"/>
          </a:xfrm>
        </p:grpSpPr>
        <p:pic>
          <p:nvPicPr>
            <p:cNvPr id="35848" name="Picture 5" descr="CALIFA-DR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58"/>
            <a:stretch>
              <a:fillRect/>
            </a:stretch>
          </p:blipFill>
          <p:spPr bwMode="auto">
            <a:xfrm>
              <a:off x="0" y="1480"/>
              <a:ext cx="5760" cy="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4" descr="CALIFA-bann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"/>
            <a:stretch>
              <a:fillRect/>
            </a:stretch>
          </p:blipFill>
          <p:spPr bwMode="auto">
            <a:xfrm>
              <a:off x="0" y="-108"/>
              <a:ext cx="5763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5867400" y="1773238"/>
            <a:ext cx="2868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r>
              <a:rPr lang="de-DE" sz="2000">
                <a:solidFill>
                  <a:srgbClr val="FE1B0A"/>
                </a:solidFill>
              </a:rPr>
              <a:t>public access:</a:t>
            </a:r>
          </a:p>
          <a:p>
            <a:r>
              <a:rPr lang="de-DE" sz="2000">
                <a:solidFill>
                  <a:srgbClr val="BBE0E3"/>
                </a:solidFill>
              </a:rPr>
              <a:t>www.caha.es/CALIFA</a:t>
            </a:r>
          </a:p>
        </p:txBody>
      </p:sp>
      <p:sp>
        <p:nvSpPr>
          <p:cNvPr id="859144" name="Rectangle 8"/>
          <p:cNvSpPr>
            <a:spLocks noChangeArrowheads="1"/>
          </p:cNvSpPr>
          <p:nvPr/>
        </p:nvSpPr>
        <p:spPr bwMode="auto">
          <a:xfrm>
            <a:off x="6156325" y="260350"/>
            <a:ext cx="2533650" cy="66675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  <a:latin typeface="Arial" charset="0"/>
                <a:ea typeface="MS PGothic" pitchFamily="34" charset="-128"/>
              </a:rPr>
              <a:t>Data Release DR1:</a:t>
            </a:r>
          </a:p>
          <a:p>
            <a:r>
              <a:rPr lang="de-DE" b="1">
                <a:solidFill>
                  <a:srgbClr val="FF3300"/>
                </a:solidFill>
                <a:latin typeface="Arial" charset="0"/>
                <a:ea typeface="MS PGothic" pitchFamily="34" charset="-128"/>
              </a:rPr>
              <a:t>Husemann et al.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686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grpSp>
        <p:nvGrpSpPr>
          <p:cNvPr id="36868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68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"/>
              <a:ext cx="5760" cy="4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21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95288" y="0"/>
            <a:ext cx="316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Kinematic Classification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1258888" y="1341438"/>
            <a:ext cx="35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3203575" y="1341438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Sa</a:t>
            </a: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5003800" y="1341438"/>
            <a:ext cx="51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Sd</a:t>
            </a:r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6877050" y="1341438"/>
            <a:ext cx="1077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Merger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789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solidFill>
                  <a:schemeClr val="bg1"/>
                </a:solidFill>
              </a:rPr>
              <a:t>Ionized gas in the CALIFA sample</a:t>
            </a:r>
            <a:r>
              <a:rPr lang="de-DE" sz="2000"/>
              <a:t> 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9144000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891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8917" name="Picture 4" descr="SEG_map_8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10"/>
          <p:cNvSpPr txBox="1">
            <a:spLocks noChangeArrowheads="1"/>
          </p:cNvSpPr>
          <p:nvPr/>
        </p:nvSpPr>
        <p:spPr bwMode="auto">
          <a:xfrm>
            <a:off x="395288" y="211138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000066"/>
                </a:solidFill>
              </a:rPr>
              <a:t>H II regions in CALIFA galaxies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3993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3994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37DF78A0-3271-40F5-B555-BA999E6D44D5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36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39941" name="Text Box 2"/>
          <p:cNvSpPr txBox="1">
            <a:spLocks noChangeArrowheads="1"/>
          </p:cNvSpPr>
          <p:nvPr/>
        </p:nvSpPr>
        <p:spPr bwMode="auto">
          <a:xfrm>
            <a:off x="1908175" y="1341438"/>
            <a:ext cx="54038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6. Multi-Object</a:t>
            </a:r>
          </a:p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     Integral Field Spectroscopy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4096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4096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DF89A27E-47B5-4E38-830F-D84AF94A7A6A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37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40965" name="Titel 1"/>
          <p:cNvSpPr>
            <a:spLocks noGrp="1"/>
          </p:cNvSpPr>
          <p:nvPr>
            <p:ph type="title" idx="4294967295"/>
          </p:nvPr>
        </p:nvSpPr>
        <p:spPr>
          <a:xfrm>
            <a:off x="1187450" y="188913"/>
            <a:ext cx="6480175" cy="546100"/>
          </a:xfrm>
        </p:spPr>
        <p:txBody>
          <a:bodyPr lIns="50800" tIns="50800" bIns="50800"/>
          <a:lstStyle/>
          <a:p>
            <a:pPr marL="39688" eaLnBrk="1" hangingPunct="1"/>
            <a:r>
              <a:rPr lang="de-DE" sz="2800" smtClean="0">
                <a:solidFill>
                  <a:srgbClr val="000066"/>
                </a:solidFill>
                <a:latin typeface="Arial Rounded MT Bold" pitchFamily="34" charset="0"/>
              </a:rPr>
              <a:t>IFU-MOS  surveys (~5.000 galaxies)</a:t>
            </a:r>
          </a:p>
        </p:txBody>
      </p:sp>
      <p:sp>
        <p:nvSpPr>
          <p:cNvPr id="40966" name="Foliennummernplatzhalter 3"/>
          <p:cNvSpPr txBox="1">
            <a:spLocks noGrp="1"/>
          </p:cNvSpPr>
          <p:nvPr/>
        </p:nvSpPr>
        <p:spPr bwMode="auto">
          <a:xfrm>
            <a:off x="8343900" y="6553200"/>
            <a:ext cx="282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 eaLnBrk="1" hangingPunct="1"/>
            <a:fld id="{2FABE268-6E23-4406-B037-C2823418003E}" type="slidenum">
              <a:rPr lang="en-US" sz="1200">
                <a:solidFill>
                  <a:srgbClr val="FFFFFF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rPr>
              <a:pPr algn="ctr" eaLnBrk="1" hangingPunct="1"/>
              <a:t>37</a:t>
            </a:fld>
            <a:endParaRPr lang="en-US" sz="1200">
              <a:solidFill>
                <a:srgbClr val="FFFFFF"/>
              </a:solidFill>
              <a:latin typeface="Arial" charset="0"/>
              <a:ea typeface="ヒラギノ角ゴ ProN W3" charset="-128"/>
              <a:cs typeface="Arial" charset="0"/>
              <a:sym typeface="Arial" charset="0"/>
            </a:endParaRPr>
          </a:p>
        </p:txBody>
      </p:sp>
      <p:grpSp>
        <p:nvGrpSpPr>
          <p:cNvPr id="40967" name="Group 6"/>
          <p:cNvGrpSpPr>
            <a:grpSpLocks/>
          </p:cNvGrpSpPr>
          <p:nvPr/>
        </p:nvGrpSpPr>
        <p:grpSpPr bwMode="auto">
          <a:xfrm>
            <a:off x="539750" y="1052513"/>
            <a:ext cx="8185150" cy="2481262"/>
            <a:chOff x="378" y="661"/>
            <a:chExt cx="5156" cy="1563"/>
          </a:xfrm>
        </p:grpSpPr>
        <p:pic>
          <p:nvPicPr>
            <p:cNvPr id="40973" name="Bild 4" descr="sami_hear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" y="960"/>
              <a:ext cx="1588" cy="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4" name="Bild 7" descr="lisa_paper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912"/>
              <a:ext cx="1763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5" name="Bild 8" descr="Lisa_Paper2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" y="892"/>
              <a:ext cx="1644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6" name="Textfeld 10"/>
            <p:cNvSpPr txBox="1">
              <a:spLocks noChangeArrowheads="1"/>
            </p:cNvSpPr>
            <p:nvPr/>
          </p:nvSpPr>
          <p:spPr bwMode="auto">
            <a:xfrm>
              <a:off x="3169" y="661"/>
              <a:ext cx="1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chemeClr val="tx2"/>
                  </a:solidFill>
                  <a:latin typeface="Arial" charset="0"/>
                  <a:ea typeface="ヒラギノ角ゴ ProN W3" charset="-128"/>
                  <a:sym typeface="Arial" charset="0"/>
                </a:rPr>
                <a:t>Fogarty et al. 2012</a:t>
              </a:r>
            </a:p>
          </p:txBody>
        </p:sp>
        <p:sp>
          <p:nvSpPr>
            <p:cNvPr id="40977" name="Text Box 11"/>
            <p:cNvSpPr txBox="1">
              <a:spLocks noChangeArrowheads="1"/>
            </p:cNvSpPr>
            <p:nvPr/>
          </p:nvSpPr>
          <p:spPr bwMode="auto">
            <a:xfrm>
              <a:off x="378" y="672"/>
              <a:ext cx="12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rgbClr val="FC4715"/>
                  </a:solidFill>
                  <a:ea typeface="MS PGothic" pitchFamily="34" charset="-128"/>
                </a:rPr>
                <a:t>SAMI (AAO)</a:t>
              </a:r>
            </a:p>
          </p:txBody>
        </p:sp>
      </p:grpSp>
      <p:grpSp>
        <p:nvGrpSpPr>
          <p:cNvPr id="903182" name="Group 14"/>
          <p:cNvGrpSpPr>
            <a:grpSpLocks/>
          </p:cNvGrpSpPr>
          <p:nvPr/>
        </p:nvGrpSpPr>
        <p:grpSpPr bwMode="auto">
          <a:xfrm>
            <a:off x="503238" y="3573463"/>
            <a:ext cx="8507412" cy="2927350"/>
            <a:chOff x="355" y="2194"/>
            <a:chExt cx="5359" cy="1844"/>
          </a:xfrm>
        </p:grpSpPr>
        <p:pic>
          <p:nvPicPr>
            <p:cNvPr id="40969" name="Bild 5" descr="PastedGraphic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" y="2460"/>
              <a:ext cx="1588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Bild 6" descr="manga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5"/>
            <a:stretch>
              <a:fillRect/>
            </a:stretch>
          </p:blipFill>
          <p:spPr bwMode="auto">
            <a:xfrm>
              <a:off x="2165" y="2314"/>
              <a:ext cx="2320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Text Box 12"/>
            <p:cNvSpPr txBox="1">
              <a:spLocks noChangeArrowheads="1"/>
            </p:cNvSpPr>
            <p:nvPr/>
          </p:nvSpPr>
          <p:spPr bwMode="auto">
            <a:xfrm>
              <a:off x="355" y="2194"/>
              <a:ext cx="13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rgbClr val="FC4715"/>
                  </a:solidFill>
                  <a:ea typeface="MS PGothic" pitchFamily="34" charset="-128"/>
                </a:rPr>
                <a:t>MaNGA (AS3)</a:t>
              </a:r>
            </a:p>
          </p:txBody>
        </p:sp>
        <p:sp>
          <p:nvSpPr>
            <p:cNvPr id="40972" name="Text Box 13"/>
            <p:cNvSpPr txBox="1">
              <a:spLocks noChangeArrowheads="1"/>
            </p:cNvSpPr>
            <p:nvPr/>
          </p:nvSpPr>
          <p:spPr bwMode="auto">
            <a:xfrm>
              <a:off x="4606" y="2429"/>
              <a:ext cx="1108" cy="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000">
                  <a:solidFill>
                    <a:schemeClr val="tx2"/>
                  </a:solidFill>
                  <a:ea typeface="MS PGothic" pitchFamily="34" charset="-128"/>
                </a:rPr>
                <a:t>NGC 2916</a:t>
              </a:r>
            </a:p>
            <a:p>
              <a:pPr eaLnBrk="1" hangingPunct="1"/>
              <a:r>
                <a:rPr lang="de-DE" sz="1600">
                  <a:solidFill>
                    <a:schemeClr val="tx2"/>
                  </a:solidFill>
                  <a:ea typeface="MS PGothic" pitchFamily="34" charset="-128"/>
                </a:rPr>
                <a:t>(data from</a:t>
              </a:r>
            </a:p>
            <a:p>
              <a:pPr eaLnBrk="1" hangingPunct="1"/>
              <a:r>
                <a:rPr lang="de-DE" sz="1600">
                  <a:solidFill>
                    <a:schemeClr val="tx2"/>
                  </a:solidFill>
                  <a:ea typeface="MS PGothic" pitchFamily="34" charset="-128"/>
                </a:rPr>
                <a:t> recent test run)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4198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4198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EE3E3996-F2FE-49C3-AC66-C157EC1E7B58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38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33338" y="5638800"/>
            <a:ext cx="9110662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0" name="Rectangle 10"/>
          <p:cNvSpPr>
            <a:spLocks noChangeArrowheads="1"/>
          </p:cNvSpPr>
          <p:nvPr/>
        </p:nvSpPr>
        <p:spPr bwMode="auto">
          <a:xfrm>
            <a:off x="1187450" y="188913"/>
            <a:ext cx="23415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AU" sz="2800">
                <a:solidFill>
                  <a:srgbClr val="000066"/>
                </a:solidFill>
                <a:ea typeface="MS PGothic" pitchFamily="34" charset="-128"/>
              </a:rPr>
              <a:t>FIREBALL</a:t>
            </a:r>
            <a:endParaRPr lang="en-GB" sz="2800">
              <a:solidFill>
                <a:srgbClr val="000066"/>
              </a:solidFill>
              <a:ea typeface="MS PGothic" pitchFamily="34" charset="-128"/>
            </a:endParaRPr>
          </a:p>
        </p:txBody>
      </p:sp>
      <p:pic>
        <p:nvPicPr>
          <p:cNvPr id="419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4425950"/>
            <a:ext cx="46577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5326063"/>
            <a:ext cx="46577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8" descr="FIREBALL-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33496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2" descr="FIREBALL-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93763"/>
            <a:ext cx="3948112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 Box 8"/>
          <p:cNvSpPr txBox="1">
            <a:spLocks noChangeArrowheads="1"/>
          </p:cNvSpPr>
          <p:nvPr/>
        </p:nvSpPr>
        <p:spPr bwMode="auto">
          <a:xfrm>
            <a:off x="4427538" y="384175"/>
            <a:ext cx="4392612" cy="3463925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GB" sz="1200" b="1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FIREBALL Baseline Parameters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FLAMES OzPoz patrol field with 26’ diameter FoV 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90 hexabundle IFUs, each with ~5” diameter FoV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Hexabundles: 61 fibres, 0.6” projected fibre core 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   diameter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6 spectrographs, adapted for fibre-feed, R~1200-2100 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free spectral range: 430-850nm (goal: blue extension)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total throughput goal: 30%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sensitivity</a:t>
            </a:r>
            <a:r>
              <a:rPr lang="en-GB" sz="1200" i="1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:  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R ~19.8 survey limit, resulting in 100-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   160 galaxies per FLAMES field at median z ~ 0.2; 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   typical half-light sizes for disk galaxies 2”-6” diameter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detector head, NGC CCD controller, vacuum/cooling 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   system adapted from MUSE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individual spectrograph shutters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no moving parts other than shutters + fibre positioner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  <a:sym typeface="Wingdings 3" pitchFamily="18" charset="2"/>
              </a:rPr>
              <a:t>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retain full existing facility and utilise as much FLAMES </a:t>
            </a:r>
          </a:p>
          <a:p>
            <a:pPr eaLnBrk="1" hangingPunct="1"/>
            <a:r>
              <a:rPr lang="en-GB" sz="12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    infrastructure as practical</a:t>
            </a:r>
          </a:p>
          <a:p>
            <a:pPr eaLnBrk="1" hangingPunct="1"/>
            <a:endParaRPr lang="de-DE" sz="1200">
              <a:latin typeface="Lucida Sans" pitchFamily="34" charset="0"/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4301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4301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2F48DE70-DEDE-426E-A798-1E900FA0D805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39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43013" name="Text Box 2"/>
          <p:cNvSpPr txBox="1">
            <a:spLocks noChangeArrowheads="1"/>
          </p:cNvSpPr>
          <p:nvPr/>
        </p:nvSpPr>
        <p:spPr bwMode="auto">
          <a:xfrm>
            <a:off x="3348038" y="1341438"/>
            <a:ext cx="19446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7. Outlook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717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717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53B864C9-80AB-4514-86AB-FD0F058559B2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4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5903912" cy="4022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755650" y="1484313"/>
            <a:ext cx="2319338" cy="466725"/>
          </a:xfrm>
          <a:prstGeom prst="rect">
            <a:avLst/>
          </a:prstGeom>
          <a:solidFill>
            <a:srgbClr val="C0C0C0">
              <a:alpha val="8392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bg1"/>
                </a:solidFill>
                <a:latin typeface="Comic Sans MS" pitchFamily="66" charset="0"/>
              </a:rPr>
              <a:t>DensePak 1988</a:t>
            </a:r>
          </a:p>
        </p:txBody>
      </p:sp>
      <p:grpSp>
        <p:nvGrpSpPr>
          <p:cNvPr id="736267" name="Group 11"/>
          <p:cNvGrpSpPr>
            <a:grpSpLocks/>
          </p:cNvGrpSpPr>
          <p:nvPr/>
        </p:nvGrpSpPr>
        <p:grpSpPr bwMode="auto">
          <a:xfrm>
            <a:off x="3419475" y="2349500"/>
            <a:ext cx="5256213" cy="3941763"/>
            <a:chOff x="2154" y="1480"/>
            <a:chExt cx="3311" cy="2483"/>
          </a:xfrm>
        </p:grpSpPr>
        <p:pic>
          <p:nvPicPr>
            <p:cNvPr id="7177" name="Picture 7" descr="0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480"/>
              <a:ext cx="3311" cy="24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2290" y="3566"/>
              <a:ext cx="1247" cy="300"/>
            </a:xfrm>
            <a:prstGeom prst="rect">
              <a:avLst/>
            </a:prstGeom>
            <a:solidFill>
              <a:srgbClr val="C0C0C0">
                <a:alpha val="92155"/>
              </a:srgbClr>
            </a:solidFill>
            <a:ln w="1905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rgbClr val="3366FF"/>
                  </a:solidFill>
                  <a:latin typeface="Comic Sans MS" pitchFamily="66" charset="0"/>
                </a:rPr>
                <a:t>VIRUS 2012</a:t>
              </a:r>
            </a:p>
          </p:txBody>
        </p:sp>
      </p:grpSp>
      <p:pic>
        <p:nvPicPr>
          <p:cNvPr id="73626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"/>
          <a:stretch>
            <a:fillRect/>
          </a:stretch>
        </p:blipFill>
        <p:spPr bwMode="auto">
          <a:xfrm>
            <a:off x="3338513" y="0"/>
            <a:ext cx="5805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4403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4403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7A313531-275C-4577-AEFD-615D2632FE47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40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44037" name="Picture 2" descr="E-ELT-4_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-819150"/>
            <a:ext cx="12192001" cy="82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 descr="$\beta$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323850" y="5949950"/>
            <a:ext cx="846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1"/>
                </a:solidFill>
                <a:latin typeface="Comic Sans MS" pitchFamily="66" charset="0"/>
              </a:rPr>
              <a:t>E-ELT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4505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4506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07C14640-2428-4ACB-9E03-02CF4428CCED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41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492500" y="2349500"/>
            <a:ext cx="17049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The End.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822325" y="573088"/>
            <a:ext cx="649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46083" name="Picture 19" descr="SAURON_roy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20"/>
          <p:cNvSpPr txBox="1">
            <a:spLocks noChangeArrowheads="1"/>
          </p:cNvSpPr>
          <p:nvPr/>
        </p:nvSpPr>
        <p:spPr bwMode="auto">
          <a:xfrm>
            <a:off x="153988" y="161925"/>
            <a:ext cx="8024812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600"/>
              <a:t>SAURON Receives 2013 Group Achievement Award of the Royal Astronomical Society</a:t>
            </a:r>
          </a:p>
          <a:p>
            <a:pPr eaLnBrk="1" hangingPunct="1"/>
            <a:r>
              <a:rPr lang="de-DE" sz="1600"/>
              <a:t>ESO PR 04 Jul 2013</a:t>
            </a:r>
          </a:p>
          <a:p>
            <a:pPr eaLnBrk="1" hangingPunct="1"/>
            <a:endParaRPr lang="de-DE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 descr="hobb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822325" y="573088"/>
            <a:ext cx="649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866315" name="Oval 11"/>
          <p:cNvSpPr>
            <a:spLocks noChangeArrowheads="1"/>
          </p:cNvSpPr>
          <p:nvPr/>
        </p:nvSpPr>
        <p:spPr bwMode="auto">
          <a:xfrm rot="655115">
            <a:off x="2124075" y="3573463"/>
            <a:ext cx="1655763" cy="720725"/>
          </a:xfrm>
          <a:prstGeom prst="ellipse">
            <a:avLst/>
          </a:prstGeom>
          <a:solidFill>
            <a:srgbClr val="FF00FF">
              <a:alpha val="27843"/>
            </a:srgbClr>
          </a:soli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971550" y="260350"/>
            <a:ext cx="5976938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800" indent="-685800"/>
            <a:r>
              <a:rPr lang="de-DE">
                <a:solidFill>
                  <a:schemeClr val="tx2"/>
                </a:solidFill>
              </a:rPr>
              <a:t>2-dimensional ortsaufgelöste Raman-Spektroskopie</a:t>
            </a:r>
          </a:p>
        </p:txBody>
      </p:sp>
      <p:pic>
        <p:nvPicPr>
          <p:cNvPr id="48131" name="Image 6" descr="vue_globale_arri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r="12180"/>
          <a:stretch>
            <a:fillRect/>
          </a:stretch>
        </p:blipFill>
        <p:spPr bwMode="auto">
          <a:xfrm>
            <a:off x="0" y="0"/>
            <a:ext cx="9285288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292725" y="188913"/>
            <a:ext cx="3668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FD0D07"/>
                </a:solidFill>
                <a:cs typeface="Arial" charset="0"/>
              </a:rPr>
              <a:t>MUSE, </a:t>
            </a:r>
          </a:p>
          <a:p>
            <a:pPr eaLnBrk="1" hangingPunct="1"/>
            <a:r>
              <a:rPr lang="de-DE">
                <a:solidFill>
                  <a:srgbClr val="FD0D07"/>
                </a:solidFill>
                <a:cs typeface="Arial" charset="0"/>
              </a:rPr>
              <a:t>2nd Generation VLT Instrument</a:t>
            </a:r>
            <a:endParaRPr lang="de-DE" sz="1400">
              <a:solidFill>
                <a:srgbClr val="FD0D07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822325" y="573088"/>
            <a:ext cx="649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r="3178"/>
          <a:stretch>
            <a:fillRect/>
          </a:stretch>
        </p:blipFill>
        <p:spPr bwMode="auto">
          <a:xfrm>
            <a:off x="-9525" y="-34925"/>
            <a:ext cx="9193213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938213" y="688975"/>
            <a:ext cx="21002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3200"/>
              <a:t>SDW2013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017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018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F698ADA1-D7EA-4835-A476-483253797DC4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46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5940425" y="881063"/>
            <a:ext cx="32385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FF3300"/>
                </a:solidFill>
                <a:latin typeface="Arial" charset="0"/>
                <a:ea typeface="MS PGothic" pitchFamily="34" charset="-128"/>
                <a:cs typeface="Arial" charset="0"/>
              </a:rPr>
              <a:t>~ D</a:t>
            </a:r>
            <a:r>
              <a:rPr lang="de-DE" sz="1600" b="1" baseline="30000">
                <a:solidFill>
                  <a:srgbClr val="FF3300"/>
                </a:solidFill>
                <a:latin typeface="Arial" charset="0"/>
                <a:ea typeface="MS PGothic" pitchFamily="34" charset="-128"/>
                <a:cs typeface="Arial" charset="0"/>
              </a:rPr>
              <a:t>6</a:t>
            </a:r>
            <a:r>
              <a:rPr lang="de-DE" sz="1600">
                <a:latin typeface="Arial" charset="0"/>
                <a:ea typeface="MS PGothic" pitchFamily="34" charset="-128"/>
                <a:cs typeface="Arial" charset="0"/>
              </a:rPr>
              <a:t>:  </a:t>
            </a:r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direct imaging of explanets </a:t>
            </a:r>
          </a:p>
          <a:p>
            <a:pPr eaLnBrk="1" hangingPunct="1"/>
            <a:endParaRPr lang="de-DE" sz="1600" i="1">
              <a:latin typeface="Arial" charset="0"/>
              <a:ea typeface="MS PGothic" pitchFamily="34" charset="-128"/>
              <a:cs typeface="Arial" charset="0"/>
            </a:endParaRPr>
          </a:p>
          <a:p>
            <a:pPr eaLnBrk="1" hangingPunct="1"/>
            <a:r>
              <a:rPr lang="de-DE" sz="1600" b="1">
                <a:solidFill>
                  <a:srgbClr val="0000CC"/>
                </a:solidFill>
                <a:latin typeface="Arial" charset="0"/>
                <a:ea typeface="MS PGothic" pitchFamily="34" charset="-128"/>
                <a:cs typeface="Arial" charset="0"/>
              </a:rPr>
              <a:t>~ D</a:t>
            </a:r>
            <a:r>
              <a:rPr lang="de-DE" sz="1600" b="1" baseline="30000">
                <a:solidFill>
                  <a:srgbClr val="0000CC"/>
                </a:solidFill>
                <a:latin typeface="Arial" charset="0"/>
                <a:ea typeface="MS PGothic" pitchFamily="34" charset="-128"/>
                <a:cs typeface="Arial" charset="0"/>
              </a:rPr>
              <a:t>4</a:t>
            </a:r>
            <a:r>
              <a:rPr lang="de-DE" sz="1600">
                <a:latin typeface="Arial" charset="0"/>
                <a:ea typeface="MS PGothic" pitchFamily="34" charset="-128"/>
                <a:cs typeface="Arial" charset="0"/>
              </a:rPr>
              <a:t>: </a:t>
            </a:r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AO-limited observation,</a:t>
            </a:r>
          </a:p>
          <a:p>
            <a:pPr eaLnBrk="1" hangingPunct="1"/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         e.g. stellar spectroscopy in</a:t>
            </a:r>
          </a:p>
          <a:p>
            <a:pPr eaLnBrk="1" hangingPunct="1"/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         Virgo Cluster galaxies</a:t>
            </a:r>
          </a:p>
          <a:p>
            <a:pPr eaLnBrk="1" hangingPunct="1"/>
            <a:endParaRPr lang="de-DE" sz="1600">
              <a:latin typeface="Arial" charset="0"/>
              <a:ea typeface="MS PGothic" pitchFamily="34" charset="-128"/>
              <a:cs typeface="Arial" charset="0"/>
            </a:endParaRPr>
          </a:p>
          <a:p>
            <a:pPr eaLnBrk="1" hangingPunct="1"/>
            <a:r>
              <a:rPr lang="de-DE" sz="1600" b="1">
                <a:solidFill>
                  <a:srgbClr val="FF9900"/>
                </a:solidFill>
                <a:latin typeface="Arial" charset="0"/>
                <a:ea typeface="MS PGothic" pitchFamily="34" charset="-128"/>
                <a:cs typeface="Arial" charset="0"/>
              </a:rPr>
              <a:t>~ D</a:t>
            </a:r>
            <a:r>
              <a:rPr lang="de-DE" sz="1600" b="1" baseline="30000">
                <a:solidFill>
                  <a:srgbClr val="FF9900"/>
                </a:solidFill>
                <a:latin typeface="Arial" charset="0"/>
                <a:ea typeface="MS PGothic" pitchFamily="34" charset="-128"/>
                <a:cs typeface="Arial" charset="0"/>
              </a:rPr>
              <a:t>2</a:t>
            </a:r>
            <a:r>
              <a:rPr lang="de-DE" sz="1600">
                <a:latin typeface="Arial" charset="0"/>
                <a:ea typeface="MS PGothic" pitchFamily="34" charset="-128"/>
                <a:cs typeface="Arial" charset="0"/>
              </a:rPr>
              <a:t>: </a:t>
            </a:r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photon-limited observations,</a:t>
            </a:r>
          </a:p>
          <a:p>
            <a:pPr eaLnBrk="1" hangingPunct="1"/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         e.g. cosmic expansion</a:t>
            </a:r>
          </a:p>
          <a:p>
            <a:pPr eaLnBrk="1" hangingPunct="1"/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         </a:t>
            </a:r>
            <a:r>
              <a:rPr lang="de-DE" sz="1600" i="1">
                <a:latin typeface="Arial" charset="0"/>
                <a:ea typeface="MS PGothic" pitchFamily="34" charset="-128"/>
                <a:cs typeface="Arial" charset="0"/>
                <a:sym typeface="Symbol" pitchFamily="18" charset="2"/>
              </a:rPr>
              <a:t> </a:t>
            </a:r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CODEX</a:t>
            </a:r>
          </a:p>
          <a:p>
            <a:pPr eaLnBrk="1" hangingPunct="1"/>
            <a:endParaRPr lang="de-DE" sz="1600" i="1">
              <a:latin typeface="Arial" charset="0"/>
              <a:ea typeface="MS PGothic" pitchFamily="34" charset="-128"/>
              <a:cs typeface="Arial" charset="0"/>
            </a:endParaRPr>
          </a:p>
          <a:p>
            <a:pPr eaLnBrk="1" hangingPunct="1"/>
            <a:r>
              <a:rPr lang="de-DE" sz="1600" b="1">
                <a:solidFill>
                  <a:srgbClr val="33CC33"/>
                </a:solidFill>
                <a:latin typeface="Arial" charset="0"/>
                <a:ea typeface="MS PGothic" pitchFamily="34" charset="-128"/>
                <a:cs typeface="Arial" charset="0"/>
              </a:rPr>
              <a:t>~ D</a:t>
            </a:r>
            <a:r>
              <a:rPr lang="de-DE" sz="1600" b="1" baseline="30000">
                <a:solidFill>
                  <a:srgbClr val="33CC33"/>
                </a:solidFill>
                <a:latin typeface="Arial" charset="0"/>
                <a:ea typeface="MS PGothic" pitchFamily="34" charset="-128"/>
                <a:cs typeface="Arial" charset="0"/>
              </a:rPr>
              <a:t>1</a:t>
            </a:r>
            <a:r>
              <a:rPr lang="de-DE" sz="1600">
                <a:latin typeface="Arial" charset="0"/>
                <a:ea typeface="MS PGothic" pitchFamily="34" charset="-128"/>
                <a:cs typeface="Arial" charset="0"/>
              </a:rPr>
              <a:t>: </a:t>
            </a:r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resolution limited obs., e.g.</a:t>
            </a:r>
          </a:p>
          <a:p>
            <a:pPr eaLnBrk="1" hangingPunct="1"/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         resolved stellar populations</a:t>
            </a:r>
          </a:p>
          <a:p>
            <a:pPr eaLnBrk="1" hangingPunct="1"/>
            <a:endParaRPr lang="de-DE" sz="1600">
              <a:latin typeface="Arial" charset="0"/>
              <a:ea typeface="MS PGothic" pitchFamily="34" charset="-128"/>
              <a:cs typeface="Arial" charset="0"/>
            </a:endParaRPr>
          </a:p>
          <a:p>
            <a:pPr eaLnBrk="1" hangingPunct="1"/>
            <a:r>
              <a:rPr lang="de-DE" sz="1600" b="1">
                <a:latin typeface="Arial" charset="0"/>
                <a:ea typeface="MS PGothic" pitchFamily="34" charset="-128"/>
                <a:cs typeface="Arial" charset="0"/>
              </a:rPr>
              <a:t>~ D</a:t>
            </a:r>
            <a:r>
              <a:rPr lang="de-DE" sz="1600" b="1" baseline="30000">
                <a:latin typeface="Arial" charset="0"/>
                <a:ea typeface="MS PGothic" pitchFamily="34" charset="-128"/>
                <a:cs typeface="Arial" charset="0"/>
              </a:rPr>
              <a:t>0</a:t>
            </a:r>
            <a:r>
              <a:rPr lang="de-DE" sz="1600">
                <a:latin typeface="Arial" charset="0"/>
                <a:ea typeface="MS PGothic" pitchFamily="34" charset="-128"/>
                <a:cs typeface="Arial" charset="0"/>
              </a:rPr>
              <a:t>: </a:t>
            </a:r>
            <a:r>
              <a:rPr lang="de-DE" sz="1600" i="1">
                <a:latin typeface="Arial" charset="0"/>
                <a:ea typeface="MS PGothic" pitchFamily="34" charset="-128"/>
                <a:cs typeface="Arial" charset="0"/>
              </a:rPr>
              <a:t>RV research of exoplanets</a:t>
            </a:r>
          </a:p>
        </p:txBody>
      </p:sp>
      <p:grpSp>
        <p:nvGrpSpPr>
          <p:cNvPr id="50182" name="Group 3"/>
          <p:cNvGrpSpPr>
            <a:grpSpLocks/>
          </p:cNvGrpSpPr>
          <p:nvPr/>
        </p:nvGrpSpPr>
        <p:grpSpPr bwMode="auto">
          <a:xfrm>
            <a:off x="250825" y="1196975"/>
            <a:ext cx="5649913" cy="5203825"/>
            <a:chOff x="113" y="754"/>
            <a:chExt cx="3604" cy="3467"/>
          </a:xfrm>
        </p:grpSpPr>
        <p:pic>
          <p:nvPicPr>
            <p:cNvPr id="5018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754"/>
              <a:ext cx="3604" cy="3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187" name="Oval 5"/>
            <p:cNvSpPr>
              <a:spLocks noChangeArrowheads="1"/>
            </p:cNvSpPr>
            <p:nvPr/>
          </p:nvSpPr>
          <p:spPr bwMode="auto">
            <a:xfrm>
              <a:off x="2947" y="1094"/>
              <a:ext cx="240" cy="240"/>
            </a:xfrm>
            <a:prstGeom prst="ellipse">
              <a:avLst/>
            </a:prstGeom>
            <a:noFill/>
            <a:ln w="34925" algn="ctr">
              <a:solidFill>
                <a:srgbClr val="0000FF"/>
              </a:solidFill>
              <a:round/>
              <a:headEnd type="non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971550" y="260350"/>
            <a:ext cx="5332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4178"/>
                </a:solidFill>
                <a:ea typeface="MS PGothic" pitchFamily="34" charset="-128"/>
                <a:cs typeface="Arial" charset="0"/>
              </a:rPr>
              <a:t>E-ELT</a:t>
            </a:r>
          </a:p>
          <a:p>
            <a:pPr eaLnBrk="1" hangingPunct="1"/>
            <a:r>
              <a:rPr lang="de-DE" b="1">
                <a:solidFill>
                  <a:srgbClr val="004178"/>
                </a:solidFill>
                <a:ea typeface="MS PGothic" pitchFamily="34" charset="-128"/>
                <a:cs typeface="Arial" charset="0"/>
              </a:rPr>
              <a:t>Delta-Phase-B Trade-Off</a:t>
            </a:r>
          </a:p>
        </p:txBody>
      </p:sp>
      <p:sp>
        <p:nvSpPr>
          <p:cNvPr id="684039" name="Freeform 7"/>
          <p:cNvSpPr>
            <a:spLocks/>
          </p:cNvSpPr>
          <p:nvPr/>
        </p:nvSpPr>
        <p:spPr bwMode="auto">
          <a:xfrm>
            <a:off x="914400" y="1333500"/>
            <a:ext cx="4673600" cy="3568700"/>
          </a:xfrm>
          <a:custGeom>
            <a:avLst/>
            <a:gdLst>
              <a:gd name="T0" fmla="*/ 0 w 2944"/>
              <a:gd name="T1" fmla="*/ 3568700 h 2248"/>
              <a:gd name="T2" fmla="*/ 1536700 w 2944"/>
              <a:gd name="T3" fmla="*/ 2730500 h 2248"/>
              <a:gd name="T4" fmla="*/ 2857500 w 2944"/>
              <a:gd name="T5" fmla="*/ 1752600 h 2248"/>
              <a:gd name="T6" fmla="*/ 3860800 w 2944"/>
              <a:gd name="T7" fmla="*/ 863600 h 2248"/>
              <a:gd name="T8" fmla="*/ 4673600 w 2944"/>
              <a:gd name="T9" fmla="*/ 0 h 2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44" h="2248">
                <a:moveTo>
                  <a:pt x="0" y="2248"/>
                </a:moveTo>
                <a:cubicBezTo>
                  <a:pt x="334" y="2079"/>
                  <a:pt x="668" y="1911"/>
                  <a:pt x="968" y="1720"/>
                </a:cubicBezTo>
                <a:cubicBezTo>
                  <a:pt x="1268" y="1529"/>
                  <a:pt x="1556" y="1300"/>
                  <a:pt x="1800" y="1104"/>
                </a:cubicBezTo>
                <a:cubicBezTo>
                  <a:pt x="2044" y="908"/>
                  <a:pt x="2241" y="728"/>
                  <a:pt x="2432" y="544"/>
                </a:cubicBezTo>
                <a:cubicBezTo>
                  <a:pt x="2623" y="360"/>
                  <a:pt x="2783" y="180"/>
                  <a:pt x="2944" y="0"/>
                </a:cubicBez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4040" name="Rectangle 8"/>
          <p:cNvSpPr>
            <a:spLocks noChangeArrowheads="1"/>
          </p:cNvSpPr>
          <p:nvPr/>
        </p:nvSpPr>
        <p:spPr bwMode="auto">
          <a:xfrm>
            <a:off x="5940425" y="1333500"/>
            <a:ext cx="3087688" cy="901700"/>
          </a:xfrm>
          <a:prstGeom prst="rect">
            <a:avLst/>
          </a:prstGeom>
          <a:solidFill>
            <a:schemeClr val="accent1">
              <a:alpha val="38039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39" grpId="0" animBg="1"/>
      <p:bldP spid="6840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120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120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D8E84244-0FA0-4C40-B42C-DAF8BD859F86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47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947863"/>
            <a:ext cx="7981950" cy="29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Text Box 3"/>
          <p:cNvSpPr txBox="1">
            <a:spLocks noChangeArrowheads="1"/>
          </p:cNvSpPr>
          <p:nvPr/>
        </p:nvSpPr>
        <p:spPr bwMode="auto">
          <a:xfrm>
            <a:off x="1619250" y="333375"/>
            <a:ext cx="503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</a:rPr>
              <a:t>Expected E-ELT Performance (Davies 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222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222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F37E201E-0326-4AC8-BC6C-0691550C50DC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48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683010" name="Text Box 2"/>
          <p:cNvSpPr txBox="1">
            <a:spLocks noChangeArrowheads="1"/>
          </p:cNvSpPr>
          <p:nvPr/>
        </p:nvSpPr>
        <p:spPr bwMode="auto">
          <a:xfrm>
            <a:off x="3563938" y="2133600"/>
            <a:ext cx="2174875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3200">
                <a:solidFill>
                  <a:schemeClr val="tx2"/>
                </a:solidFill>
                <a:ea typeface="MS PGothic" pitchFamily="34" charset="-128"/>
              </a:rPr>
              <a:t>MICADO</a:t>
            </a:r>
          </a:p>
          <a:p>
            <a:pPr eaLnBrk="1" hangingPunct="1"/>
            <a:endParaRPr lang="de-DE" sz="32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3200">
                <a:solidFill>
                  <a:srgbClr val="FC4715"/>
                </a:solidFill>
                <a:ea typeface="MS PGothic" pitchFamily="34" charset="-128"/>
              </a:rPr>
              <a:t>HARMONI</a:t>
            </a:r>
          </a:p>
          <a:p>
            <a:pPr eaLnBrk="1" hangingPunct="1"/>
            <a:endParaRPr lang="de-DE" sz="32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3200">
                <a:solidFill>
                  <a:srgbClr val="FC4715"/>
                </a:solidFill>
                <a:ea typeface="MS PGothic" pitchFamily="34" charset="-128"/>
              </a:rPr>
              <a:t>ELT-MOS</a:t>
            </a:r>
          </a:p>
          <a:p>
            <a:pPr eaLnBrk="1" hangingPunct="1"/>
            <a:endParaRPr lang="de-DE" sz="2800">
              <a:solidFill>
                <a:schemeClr val="tx2"/>
              </a:solidFill>
              <a:ea typeface="MS PGothic" pitchFamily="34" charset="-128"/>
            </a:endParaRPr>
          </a:p>
        </p:txBody>
      </p:sp>
      <p:sp>
        <p:nvSpPr>
          <p:cNvPr id="52230" name="Text Box 3"/>
          <p:cNvSpPr txBox="1">
            <a:spLocks noChangeArrowheads="1"/>
          </p:cNvSpPr>
          <p:nvPr/>
        </p:nvSpPr>
        <p:spPr bwMode="auto">
          <a:xfrm>
            <a:off x="1527175" y="636588"/>
            <a:ext cx="431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000066"/>
                </a:solidFill>
              </a:rPr>
              <a:t>E-ELT Instrumentation Plan: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325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325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B1FEC319-A004-4E50-B3F0-B87362A31B99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49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53253" name="Picture 2" descr="NGC628_M74_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2" b="3326"/>
          <a:stretch>
            <a:fillRect/>
          </a:stretch>
        </p:blipFill>
        <p:spPr bwMode="auto">
          <a:xfrm>
            <a:off x="0" y="-23813"/>
            <a:ext cx="91440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3"/>
          <p:cNvSpPr txBox="1">
            <a:spLocks noChangeArrowheads="1"/>
          </p:cNvSpPr>
          <p:nvPr/>
        </p:nvSpPr>
        <p:spPr bwMode="auto">
          <a:xfrm>
            <a:off x="395288" y="5516563"/>
            <a:ext cx="2562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FD0D07"/>
                </a:solidFill>
              </a:rPr>
              <a:t>NGC 628   (M74)</a:t>
            </a:r>
          </a:p>
          <a:p>
            <a:pPr eaLnBrk="1" hangingPunct="1"/>
            <a:r>
              <a:rPr lang="de-DE">
                <a:solidFill>
                  <a:schemeClr val="bg1"/>
                </a:solidFill>
              </a:rPr>
              <a:t>10 Mpc</a:t>
            </a:r>
          </a:p>
          <a:p>
            <a:pPr eaLnBrk="1" hangingPunct="1"/>
            <a:r>
              <a:rPr lang="de-DE">
                <a:solidFill>
                  <a:schemeClr val="bg1"/>
                </a:solidFill>
              </a:rPr>
              <a:t>10.5‘ x 9.5‘</a:t>
            </a:r>
          </a:p>
        </p:txBody>
      </p:sp>
      <p:sp>
        <p:nvSpPr>
          <p:cNvPr id="53255" name="Rectangle 4"/>
          <p:cNvSpPr>
            <a:spLocks noChangeArrowheads="1"/>
          </p:cNvSpPr>
          <p:nvPr/>
        </p:nvSpPr>
        <p:spPr bwMode="auto">
          <a:xfrm>
            <a:off x="6983413" y="260350"/>
            <a:ext cx="2160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>
                <a:solidFill>
                  <a:schemeClr val="accent1"/>
                </a:solidFill>
              </a:rPr>
              <a:t>Smartt et al. 2004</a:t>
            </a:r>
          </a:p>
          <a:p>
            <a:r>
              <a:rPr lang="de-DE" sz="1600" i="1">
                <a:solidFill>
                  <a:schemeClr val="accent1"/>
                </a:solidFill>
              </a:rPr>
              <a:t>Science</a:t>
            </a:r>
            <a:r>
              <a:rPr lang="de-DE" sz="1600">
                <a:solidFill>
                  <a:schemeClr val="accent1"/>
                </a:solidFill>
              </a:rPr>
              <a:t> </a:t>
            </a:r>
            <a:r>
              <a:rPr lang="de-DE" sz="1600" b="1">
                <a:solidFill>
                  <a:schemeClr val="accent1"/>
                </a:solidFill>
              </a:rPr>
              <a:t>303</a:t>
            </a:r>
            <a:r>
              <a:rPr lang="de-DE" sz="1600">
                <a:solidFill>
                  <a:schemeClr val="accent1"/>
                </a:solidFill>
              </a:rPr>
              <a:t>, 499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819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819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2648BAAF-50CD-4EC1-BE4A-62F78B1BD134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5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417795" name="Text Box 3"/>
          <p:cNvSpPr txBox="1">
            <a:spLocks noChangeArrowheads="1"/>
          </p:cNvSpPr>
          <p:nvPr/>
        </p:nvSpPr>
        <p:spPr bwMode="auto">
          <a:xfrm>
            <a:off x="1187450" y="908050"/>
            <a:ext cx="7777163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lnSpc>
                <a:spcPct val="145000"/>
              </a:lnSpc>
            </a:pPr>
            <a:r>
              <a:rPr lang="de-DE" sz="2800">
                <a:solidFill>
                  <a:srgbClr val="FD0D07"/>
                </a:solidFill>
              </a:rPr>
              <a:t>Overview:</a:t>
            </a:r>
          </a:p>
          <a:p>
            <a:pPr eaLnBrk="1" hangingPunct="1">
              <a:lnSpc>
                <a:spcPct val="145000"/>
              </a:lnSpc>
            </a:pPr>
            <a:endParaRPr lang="de-DE" sz="800">
              <a:solidFill>
                <a:srgbClr val="004178"/>
              </a:solidFill>
            </a:endParaRPr>
          </a:p>
          <a:p>
            <a:pPr eaLnBrk="1" hangingPunct="1">
              <a:lnSpc>
                <a:spcPct val="145000"/>
              </a:lnSpc>
            </a:pPr>
            <a:endParaRPr lang="de-DE" sz="800">
              <a:solidFill>
                <a:srgbClr val="004178"/>
              </a:solidFill>
            </a:endParaRPr>
          </a:p>
          <a:p>
            <a:pPr eaLnBrk="1" hangingPunct="1">
              <a:lnSpc>
                <a:spcPct val="145000"/>
              </a:lnSpc>
              <a:buFontTx/>
              <a:buAutoNum type="arabicPeriod"/>
            </a:pPr>
            <a:r>
              <a:rPr lang="de-DE" sz="2400">
                <a:solidFill>
                  <a:srgbClr val="004178"/>
                </a:solidFill>
              </a:rPr>
              <a:t>Multiplex Advantage</a:t>
            </a:r>
          </a:p>
          <a:p>
            <a:pPr eaLnBrk="1" hangingPunct="1">
              <a:lnSpc>
                <a:spcPct val="145000"/>
              </a:lnSpc>
              <a:buFontTx/>
              <a:buAutoNum type="arabicPeriod"/>
            </a:pPr>
            <a:r>
              <a:rPr lang="de-DE" sz="2400">
                <a:solidFill>
                  <a:srgbClr val="004178"/>
                </a:solidFill>
              </a:rPr>
              <a:t>Multi-Object Photometry</a:t>
            </a:r>
          </a:p>
          <a:p>
            <a:pPr eaLnBrk="1" hangingPunct="1">
              <a:lnSpc>
                <a:spcPct val="145000"/>
              </a:lnSpc>
              <a:buFontTx/>
              <a:buAutoNum type="arabicPeriod"/>
            </a:pPr>
            <a:r>
              <a:rPr lang="de-DE" sz="2400">
                <a:solidFill>
                  <a:srgbClr val="004178"/>
                </a:solidFill>
              </a:rPr>
              <a:t>Multi-Object Spectroscopy</a:t>
            </a:r>
          </a:p>
          <a:p>
            <a:pPr eaLnBrk="1" hangingPunct="1">
              <a:lnSpc>
                <a:spcPct val="145000"/>
              </a:lnSpc>
              <a:buFontTx/>
              <a:buAutoNum type="arabicPeriod"/>
            </a:pPr>
            <a:r>
              <a:rPr lang="de-DE" sz="2400">
                <a:solidFill>
                  <a:srgbClr val="004178"/>
                </a:solidFill>
              </a:rPr>
              <a:t>Fusion: Multi-Object Photometry + Spectroscopy</a:t>
            </a:r>
          </a:p>
          <a:p>
            <a:pPr eaLnBrk="1" hangingPunct="1">
              <a:lnSpc>
                <a:spcPct val="145000"/>
              </a:lnSpc>
              <a:buFontTx/>
              <a:buAutoNum type="arabicPeriod"/>
            </a:pPr>
            <a:r>
              <a:rPr lang="de-DE" sz="2400">
                <a:solidFill>
                  <a:srgbClr val="004178"/>
                </a:solidFill>
              </a:rPr>
              <a:t>Integral Field Spectroscopy</a:t>
            </a:r>
          </a:p>
          <a:p>
            <a:pPr eaLnBrk="1" hangingPunct="1">
              <a:lnSpc>
                <a:spcPct val="145000"/>
              </a:lnSpc>
              <a:buFontTx/>
              <a:buAutoNum type="arabicPeriod"/>
            </a:pPr>
            <a:r>
              <a:rPr lang="de-DE" sz="2400">
                <a:solidFill>
                  <a:srgbClr val="004178"/>
                </a:solidFill>
              </a:rPr>
              <a:t>Multi-Object Integral Field Spectroscopy</a:t>
            </a:r>
          </a:p>
          <a:p>
            <a:pPr eaLnBrk="1" hangingPunct="1">
              <a:lnSpc>
                <a:spcPct val="145000"/>
              </a:lnSpc>
              <a:buFontTx/>
              <a:buAutoNum type="arabicPeriod"/>
            </a:pPr>
            <a:r>
              <a:rPr lang="de-DE" sz="2400">
                <a:solidFill>
                  <a:srgbClr val="004178"/>
                </a:solidFill>
              </a:rPr>
              <a:t>Outlook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4275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4276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41A95B31-C647-41F3-955F-F3B5853315B9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50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54277" name="Picture 3" descr="PINGS_1_NGC6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1275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NGC628_final_small-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19263"/>
            <a:ext cx="409892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5"/>
          <p:cNvSpPr>
            <a:spLocks noChangeArrowheads="1"/>
          </p:cNvSpPr>
          <p:nvPr/>
        </p:nvSpPr>
        <p:spPr bwMode="auto">
          <a:xfrm>
            <a:off x="1187450" y="260350"/>
            <a:ext cx="74882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004178"/>
                </a:solidFill>
              </a:rPr>
              <a:t>Sánchez, S. F., Rosales-Ortega, F. F., Kennicutt, R.C., </a:t>
            </a:r>
          </a:p>
          <a:p>
            <a:r>
              <a:rPr lang="de-DE" sz="1600" b="1">
                <a:solidFill>
                  <a:srgbClr val="004178"/>
                </a:solidFill>
              </a:rPr>
              <a:t>Johnson, B. D., Diaz, A. I., Pasquali, A., Hao, C. N. (2011),</a:t>
            </a:r>
            <a:endParaRPr lang="en-GB" sz="1600" b="1">
              <a:solidFill>
                <a:srgbClr val="004178"/>
              </a:solidFill>
            </a:endParaRPr>
          </a:p>
          <a:p>
            <a:r>
              <a:rPr lang="de-DE" sz="1600" i="1">
                <a:solidFill>
                  <a:srgbClr val="004178"/>
                </a:solidFill>
              </a:rPr>
              <a:t>„PPAK Wide-field Integral Field Spectroscopy of NGC628 – </a:t>
            </a:r>
          </a:p>
          <a:p>
            <a:r>
              <a:rPr lang="de-DE" sz="1600" i="1">
                <a:solidFill>
                  <a:srgbClr val="004178"/>
                </a:solidFill>
              </a:rPr>
              <a:t>I. The largest spectroscopic mosaic on a single galaxy“, </a:t>
            </a:r>
            <a:r>
              <a:rPr lang="en-GB" sz="1600">
                <a:solidFill>
                  <a:srgbClr val="004178"/>
                </a:solidFill>
              </a:rPr>
              <a:t>MNRAS 410, 313</a:t>
            </a:r>
            <a:endParaRPr lang="de-DE" sz="1600">
              <a:solidFill>
                <a:srgbClr val="00417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529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530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F7BEB5AD-4BF8-4703-A813-441BE69B2D81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51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3986212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900113" y="260350"/>
            <a:ext cx="61928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400">
                <a:solidFill>
                  <a:srgbClr val="004178"/>
                </a:solidFill>
              </a:rPr>
              <a:t>Prototype Fiber Bundle IFU:  UH 2.2m</a:t>
            </a:r>
          </a:p>
        </p:txBody>
      </p:sp>
      <p:sp>
        <p:nvSpPr>
          <p:cNvPr id="55303" name="Text Box 4"/>
          <p:cNvSpPr txBox="1">
            <a:spLocks noChangeArrowheads="1"/>
          </p:cNvSpPr>
          <p:nvPr/>
        </p:nvSpPr>
        <p:spPr bwMode="auto">
          <a:xfrm>
            <a:off x="323850" y="3284538"/>
            <a:ext cx="648017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 Mauna Kea 2.2m Telescope</a:t>
            </a:r>
          </a:p>
          <a:p>
            <a:pPr eaLnBrk="1" hangingPunct="1">
              <a:buFontTx/>
              <a:buChar char="•"/>
            </a:pP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 hexagonal fiber bundle, 169 fibers</a:t>
            </a:r>
            <a:endParaRPr lang="de-DE" i="1">
              <a:solidFill>
                <a:srgbClr val="004178"/>
              </a:solidFill>
              <a:ea typeface="MS PGothic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 36 sky fibers (in 4 blocks)</a:t>
            </a:r>
          </a:p>
          <a:p>
            <a:pPr eaLnBrk="1" hangingPunct="1">
              <a:buFontTx/>
              <a:buChar char="•"/>
            </a:pP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 fill-factor ~ 75 %</a:t>
            </a:r>
          </a:p>
          <a:p>
            <a:pPr eaLnBrk="1" hangingPunct="1">
              <a:buFontTx/>
              <a:buChar char="•"/>
            </a:pP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 total of 205 fibers, 100 </a:t>
            </a:r>
            <a:r>
              <a:rPr lang="de-DE" b="1">
                <a:solidFill>
                  <a:srgbClr val="004178"/>
                </a:solidFill>
                <a:ea typeface="MS PGothic" pitchFamily="34" charset="-128"/>
                <a:sym typeface="Symbol" pitchFamily="18" charset="2"/>
              </a:rPr>
              <a:t></a:t>
            </a: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m core diameter</a:t>
            </a:r>
          </a:p>
          <a:p>
            <a:pPr eaLnBrk="1" hangingPunct="1">
              <a:buFontTx/>
              <a:buChar char="•"/>
            </a:pP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 fiber diameter = 0.42</a:t>
            </a:r>
            <a:r>
              <a:rPr lang="de-DE" i="1">
                <a:solidFill>
                  <a:srgbClr val="004178"/>
                </a:solidFill>
                <a:ea typeface="MS PGothic" pitchFamily="34" charset="-128"/>
              </a:rPr>
              <a:t>“</a:t>
            </a: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on the sky</a:t>
            </a:r>
          </a:p>
          <a:p>
            <a:pPr eaLnBrk="1" hangingPunct="1">
              <a:buFontTx/>
              <a:buChar char="•"/>
            </a:pPr>
            <a:r>
              <a:rPr lang="de-DE">
                <a:solidFill>
                  <a:srgbClr val="004178"/>
                </a:solidFill>
                <a:ea typeface="MS PGothic" pitchFamily="34" charset="-128"/>
              </a:rPr>
              <a:t>  photographic image-tube spectrograph (ill-adapted)</a:t>
            </a:r>
            <a:endParaRPr lang="en-US" sz="2400">
              <a:solidFill>
                <a:srgbClr val="004178"/>
              </a:solidFill>
              <a:ea typeface="MS PGothic" pitchFamily="34" charset="-128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53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713788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5" name="Rectangle 6"/>
          <p:cNvSpPr>
            <a:spLocks noChangeArrowheads="1"/>
          </p:cNvSpPr>
          <p:nvPr/>
        </p:nvSpPr>
        <p:spPr bwMode="auto">
          <a:xfrm>
            <a:off x="250825" y="5589588"/>
            <a:ext cx="86407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0" anchor="ctr">
            <a:spAutoFit/>
          </a:bodyPr>
          <a:lstStyle/>
          <a:p>
            <a:pPr eaLnBrk="0" hangingPunct="0">
              <a:tabLst>
                <a:tab pos="1266825" algn="l"/>
              </a:tabLst>
            </a:pPr>
            <a:r>
              <a:rPr lang="it-IT" sz="1400">
                <a:solidFill>
                  <a:srgbClr val="FD0D07"/>
                </a:solidFill>
              </a:rPr>
              <a:t>Vanderriest, C.  (1980),</a:t>
            </a:r>
            <a:endParaRPr lang="de-DE" sz="1400">
              <a:solidFill>
                <a:srgbClr val="FD0D07"/>
              </a:solidFill>
            </a:endParaRPr>
          </a:p>
          <a:p>
            <a:pPr eaLnBrk="0" hangingPunct="0">
              <a:tabLst>
                <a:tab pos="1266825" algn="l"/>
              </a:tabLst>
            </a:pPr>
            <a:r>
              <a:rPr lang="en-GB" sz="1400" i="1">
                <a:solidFill>
                  <a:srgbClr val="FD0D07"/>
                </a:solidFill>
              </a:rPr>
              <a:t>“ Fiber-Optics Dissector for Spectroscopy  of Nebulosities around Quasars and similar Objects”</a:t>
            </a:r>
          </a:p>
          <a:p>
            <a:pPr eaLnBrk="0" hangingPunct="0">
              <a:tabLst>
                <a:tab pos="1266825" algn="l"/>
              </a:tabLst>
            </a:pPr>
            <a:r>
              <a:rPr lang="en-GB" sz="1400">
                <a:solidFill>
                  <a:srgbClr val="FD0D07"/>
                </a:solidFill>
              </a:rPr>
              <a:t> PASP 92, 858</a:t>
            </a:r>
            <a:r>
              <a:rPr lang="en-GB" sz="1400">
                <a:latin typeface="Comic Sans MS" pitchFamily="66" charset="0"/>
              </a:rPr>
              <a:t>    </a:t>
            </a:r>
            <a:endParaRPr lang="en-GB" sz="1400" i="1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732167" name="Text Box 7"/>
          <p:cNvSpPr txBox="1">
            <a:spLocks noChangeArrowheads="1"/>
          </p:cNvSpPr>
          <p:nvPr/>
        </p:nvSpPr>
        <p:spPr bwMode="auto">
          <a:xfrm rot="1054886">
            <a:off x="7524750" y="620713"/>
            <a:ext cx="1003300" cy="54451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FD0D07"/>
                </a:solidFill>
                <a:latin typeface="Arial" charset="0"/>
              </a:rPr>
              <a:t>1980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632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632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014855A0-8D7B-4122-BFC4-C77CEEB61134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52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grpSp>
        <p:nvGrpSpPr>
          <p:cNvPr id="56325" name="Group 2"/>
          <p:cNvGrpSpPr>
            <a:grpSpLocks/>
          </p:cNvGrpSpPr>
          <p:nvPr/>
        </p:nvGrpSpPr>
        <p:grpSpPr bwMode="auto">
          <a:xfrm>
            <a:off x="0" y="1196975"/>
            <a:ext cx="9144000" cy="3787775"/>
            <a:chOff x="0" y="1645"/>
            <a:chExt cx="5760" cy="2386"/>
          </a:xfrm>
        </p:grpSpPr>
        <p:grpSp>
          <p:nvGrpSpPr>
            <p:cNvPr id="56328" name="Group 3"/>
            <p:cNvGrpSpPr>
              <a:grpSpLocks/>
            </p:cNvGrpSpPr>
            <p:nvPr/>
          </p:nvGrpSpPr>
          <p:grpSpPr bwMode="auto">
            <a:xfrm>
              <a:off x="0" y="1645"/>
              <a:ext cx="5760" cy="2386"/>
              <a:chOff x="0" y="1645"/>
              <a:chExt cx="5760" cy="2386"/>
            </a:xfrm>
          </p:grpSpPr>
          <p:pic>
            <p:nvPicPr>
              <p:cNvPr id="5633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45"/>
                <a:ext cx="5760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6331" name="Text Box 5"/>
              <p:cNvSpPr txBox="1">
                <a:spLocks noChangeArrowheads="1"/>
              </p:cNvSpPr>
              <p:nvPr/>
            </p:nvSpPr>
            <p:spPr bwMode="auto">
              <a:xfrm>
                <a:off x="281" y="3839"/>
                <a:ext cx="199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Rounded MT Bold" pitchFamily="34" charset="0"/>
                  </a:defRPr>
                </a:lvl9pPr>
              </a:lstStyle>
              <a:p>
                <a:pPr eaLnBrk="1" hangingPunct="1"/>
                <a:r>
                  <a:rPr lang="de-DE" sz="1400" b="1">
                    <a:solidFill>
                      <a:schemeClr val="tx2"/>
                    </a:solidFill>
                    <a:latin typeface="Arial" charset="0"/>
                    <a:ea typeface="MS PGothic" pitchFamily="34" charset="-128"/>
                  </a:rPr>
                  <a:t>Husemann et al. 2011, A&amp;A 535, 72 </a:t>
                </a:r>
              </a:p>
            </p:txBody>
          </p:sp>
        </p:grpSp>
        <p:sp>
          <p:nvSpPr>
            <p:cNvPr id="56329" name="Text Box 6"/>
            <p:cNvSpPr txBox="1">
              <a:spLocks noChangeArrowheads="1"/>
            </p:cNvSpPr>
            <p:nvPr/>
          </p:nvSpPr>
          <p:spPr bwMode="auto">
            <a:xfrm>
              <a:off x="1205" y="2135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eaLnBrk="1" hangingPunct="1"/>
              <a:r>
                <a:rPr lang="de-DE" sz="1400" b="1">
                  <a:latin typeface="Times New Roman" pitchFamily="18" charset="0"/>
                  <a:ea typeface="MS PGothic" pitchFamily="34" charset="-128"/>
                </a:rPr>
                <a:t>z = 0.212</a:t>
              </a:r>
            </a:p>
          </p:txBody>
        </p:sp>
      </p:grpSp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1258888" y="260350"/>
            <a:ext cx="6408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400">
                <a:solidFill>
                  <a:srgbClr val="004178"/>
                </a:solidFill>
              </a:rPr>
              <a:t>PMAS Lensarray:  Calar Alto 3.5m </a:t>
            </a:r>
          </a:p>
        </p:txBody>
      </p:sp>
      <p:sp>
        <p:nvSpPr>
          <p:cNvPr id="734216" name="Text Box 8"/>
          <p:cNvSpPr txBox="1">
            <a:spLocks noChangeArrowheads="1"/>
          </p:cNvSpPr>
          <p:nvPr/>
        </p:nvSpPr>
        <p:spPr bwMode="auto">
          <a:xfrm rot="1054886">
            <a:off x="7524750" y="620713"/>
            <a:ext cx="1003300" cy="54451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FD0D07"/>
                </a:solidFill>
                <a:latin typeface="Arial" charset="0"/>
              </a:rPr>
              <a:t>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734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734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59D2B257-D6B8-4007-BF20-7D577A92B75E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53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57349" name="Picture 2" descr="Boyle-Sm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89025"/>
            <a:ext cx="38893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188913"/>
            <a:ext cx="2736850" cy="576262"/>
          </a:xfrm>
        </p:spPr>
        <p:txBody>
          <a:bodyPr/>
          <a:lstStyle/>
          <a:p>
            <a:r>
              <a:rPr lang="en-US" sz="1800" b="1" smtClean="0">
                <a:solidFill>
                  <a:schemeClr val="accent2"/>
                </a:solidFill>
                <a:latin typeface="Comic Sans MS" pitchFamily="66" charset="0"/>
              </a:rPr>
              <a:t>Invention of the CCD</a:t>
            </a:r>
          </a:p>
        </p:txBody>
      </p:sp>
      <p:pic>
        <p:nvPicPr>
          <p:cNvPr id="57351" name="Picture 4" descr="$\beta$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250825" y="1341438"/>
            <a:ext cx="4608513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en-US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omic Sans MS" pitchFamily="66" charset="0"/>
              </a:rPr>
              <a:t> </a:t>
            </a:r>
            <a:r>
              <a:rPr lang="en-US" sz="2000">
                <a:latin typeface="Comic Sans MS" pitchFamily="66" charset="0"/>
              </a:rPr>
              <a:t>Williard S. Boyle </a:t>
            </a:r>
            <a:r>
              <a:rPr lang="en-US" sz="2400" baseline="30000">
                <a:solidFill>
                  <a:schemeClr val="accent2"/>
                </a:solidFill>
                <a:latin typeface="Comic Sans MS" pitchFamily="66" charset="0"/>
                <a:sym typeface="Wingdings 2" pitchFamily="18" charset="2"/>
              </a:rPr>
              <a:t></a:t>
            </a:r>
            <a:r>
              <a:rPr lang="en-US" sz="2000">
                <a:latin typeface="Comic Sans MS" pitchFamily="66" charset="0"/>
              </a:rPr>
              <a:t> und</a:t>
            </a:r>
          </a:p>
          <a:p>
            <a:r>
              <a:rPr lang="en-US" sz="2000">
                <a:latin typeface="Comic Sans MS" pitchFamily="66" charset="0"/>
              </a:rPr>
              <a:t>  George E. Smith, Bell  </a:t>
            </a:r>
          </a:p>
          <a:p>
            <a:r>
              <a:rPr lang="en-US" sz="2000">
                <a:latin typeface="Comic Sans MS" pitchFamily="66" charset="0"/>
              </a:rPr>
              <a:t>  Telephone Laboratories</a:t>
            </a:r>
          </a:p>
          <a:p>
            <a:endParaRPr lang="en-US" sz="200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Comic Sans MS" pitchFamily="66" charset="0"/>
              </a:rPr>
              <a:t> Sep. 8, 1969: first idea</a:t>
            </a:r>
          </a:p>
          <a:p>
            <a:pPr>
              <a:buFontTx/>
              <a:buChar char="•"/>
            </a:pPr>
            <a:endParaRPr lang="en-US" sz="200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Comic Sans MS" pitchFamily="66" charset="0"/>
              </a:rPr>
              <a:t> Lab Notebook entry on</a:t>
            </a:r>
          </a:p>
          <a:p>
            <a:r>
              <a:rPr lang="en-US" sz="2000">
                <a:latin typeface="Comic Sans MS" pitchFamily="66" charset="0"/>
              </a:rPr>
              <a:t>  Oct.19, 1969</a:t>
            </a:r>
          </a:p>
          <a:p>
            <a:endParaRPr lang="en-US" sz="200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Comic Sans MS" pitchFamily="66" charset="0"/>
              </a:rPr>
              <a:t> IEEE Convention N.Y.C. March 1970</a:t>
            </a:r>
          </a:p>
          <a:p>
            <a:pPr>
              <a:buFontTx/>
              <a:buChar char="•"/>
            </a:pPr>
            <a:r>
              <a:rPr lang="en-US" sz="2000">
                <a:latin typeface="Comic Sans MS" pitchFamily="66" charset="0"/>
              </a:rPr>
              <a:t> Boyle &amp; Smith (1970) , Bell System </a:t>
            </a:r>
          </a:p>
          <a:p>
            <a:r>
              <a:rPr lang="en-US" sz="2000">
                <a:latin typeface="Comic Sans MS" pitchFamily="66" charset="0"/>
              </a:rPr>
              <a:t>   Tech. Journal, Vol. 49, p. 593</a:t>
            </a:r>
          </a:p>
          <a:p>
            <a:pPr>
              <a:buFontTx/>
              <a:buChar char="•"/>
            </a:pPr>
            <a:r>
              <a:rPr lang="en-US" sz="2000">
                <a:latin typeface="Comic Sans MS" pitchFamily="66" charset="0"/>
              </a:rPr>
              <a:t> Tompsett, Amelio, Smith (1970),</a:t>
            </a:r>
          </a:p>
          <a:p>
            <a:r>
              <a:rPr lang="en-US" sz="2000">
                <a:latin typeface="Comic Sans MS" pitchFamily="66" charset="0"/>
              </a:rPr>
              <a:t>  Appl. Phys. Ltrs. Vol.17, No.3, p.111</a:t>
            </a:r>
          </a:p>
          <a:p>
            <a:endParaRPr lang="en-US" sz="2000">
              <a:solidFill>
                <a:srgbClr val="009900"/>
              </a:solidFill>
              <a:latin typeface="Comic Sans MS" pitchFamily="66" charset="0"/>
            </a:endParaRPr>
          </a:p>
          <a:p>
            <a:r>
              <a:rPr lang="en-US" sz="2000" baseline="30000">
                <a:solidFill>
                  <a:schemeClr val="accent2"/>
                </a:solidFill>
                <a:latin typeface="Comic Sans MS" pitchFamily="66" charset="0"/>
                <a:sym typeface="Wingdings 2" pitchFamily="18" charset="2"/>
              </a:rPr>
              <a:t>                                                   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  <a:sym typeface="Wingdings 2" pitchFamily="18" charset="2"/>
              </a:rPr>
              <a:t> 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died 7. Mai 2011</a:t>
            </a:r>
          </a:p>
        </p:txBody>
      </p:sp>
      <p:pic>
        <p:nvPicPr>
          <p:cNvPr id="851974" name="Picture 6" descr="CC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2803" r="2965" b="2002"/>
          <a:stretch>
            <a:fillRect/>
          </a:stretch>
        </p:blipFill>
        <p:spPr bwMode="auto">
          <a:xfrm>
            <a:off x="4911725" y="836613"/>
            <a:ext cx="4011613" cy="5502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5837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5837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33446828-EE15-4A2C-9AD7-F65DD6D6791C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54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188913"/>
            <a:ext cx="6697663" cy="576262"/>
          </a:xfrm>
        </p:spPr>
        <p:txBody>
          <a:bodyPr/>
          <a:lstStyle/>
          <a:p>
            <a:r>
              <a:rPr lang="en-US" sz="1600" b="1" smtClean="0">
                <a:solidFill>
                  <a:schemeClr val="accent2"/>
                </a:solidFill>
                <a:latin typeface="Comic Sans MS" pitchFamily="66" charset="0"/>
              </a:rPr>
              <a:t>TI 0.4Kx0.4K CCD at Mt. Lemmon 154cm Telescope (1976)</a:t>
            </a:r>
          </a:p>
        </p:txBody>
      </p:sp>
      <p:pic>
        <p:nvPicPr>
          <p:cNvPr id="58374" name="Picture 3" descr="$\beta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288" y="2333625"/>
            <a:ext cx="104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 descr="CC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4430" r="3033" b="2583"/>
          <a:stretch>
            <a:fillRect/>
          </a:stretch>
        </p:blipFill>
        <p:spPr bwMode="auto">
          <a:xfrm>
            <a:off x="684213" y="984250"/>
            <a:ext cx="7848600" cy="529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4021" name="Picture 5" descr="Microsoft19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4022" name="Text Box 6"/>
          <p:cNvSpPr txBox="1">
            <a:spLocks noChangeArrowheads="1"/>
          </p:cNvSpPr>
          <p:nvPr/>
        </p:nvSpPr>
        <p:spPr bwMode="auto">
          <a:xfrm>
            <a:off x="0" y="3068638"/>
            <a:ext cx="4643438" cy="3794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CDD1CD"/>
                </a:solidFill>
                <a:latin typeface="Comic Sans MS" pitchFamily="66" charset="0"/>
              </a:rPr>
              <a:t>Microsoft 1978</a:t>
            </a:r>
          </a:p>
        </p:txBody>
      </p:sp>
      <p:sp>
        <p:nvSpPr>
          <p:cNvPr id="854023" name="Oval 7"/>
          <p:cNvSpPr>
            <a:spLocks noChangeArrowheads="1"/>
          </p:cNvSpPr>
          <p:nvPr/>
        </p:nvSpPr>
        <p:spPr bwMode="auto">
          <a:xfrm>
            <a:off x="250825" y="2060575"/>
            <a:ext cx="1081088" cy="10795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54024" name="Oval 8"/>
          <p:cNvSpPr>
            <a:spLocks noChangeArrowheads="1"/>
          </p:cNvSpPr>
          <p:nvPr/>
        </p:nvSpPr>
        <p:spPr bwMode="auto">
          <a:xfrm>
            <a:off x="4787900" y="2781300"/>
            <a:ext cx="1081088" cy="10795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5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022" grpId="0" animBg="1"/>
      <p:bldP spid="854023" grpId="0" animBg="1"/>
      <p:bldP spid="8540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9219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9220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C9DE4C07-4D7D-4CD2-A69F-A4033C20B24C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6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9221" name="Text Box 2"/>
          <p:cNvSpPr txBox="1">
            <a:spLocks noChangeArrowheads="1"/>
          </p:cNvSpPr>
          <p:nvPr/>
        </p:nvSpPr>
        <p:spPr bwMode="auto">
          <a:xfrm>
            <a:off x="2411413" y="1341438"/>
            <a:ext cx="40957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1. Multiplex Advantage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A3ADFE76-1571-4E7D-A665-07DFF9C50C18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7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908050"/>
            <a:ext cx="3087687" cy="55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4"/>
          <p:cNvSpPr txBox="1">
            <a:spLocks noChangeArrowheads="1"/>
          </p:cNvSpPr>
          <p:nvPr/>
        </p:nvSpPr>
        <p:spPr bwMode="auto">
          <a:xfrm>
            <a:off x="1619250" y="260350"/>
            <a:ext cx="484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FD0D07"/>
                </a:solidFill>
              </a:rPr>
              <a:t>Peter Fellgett, 11.4.1922 </a:t>
            </a:r>
            <a:r>
              <a:rPr lang="de-DE" sz="2000">
                <a:solidFill>
                  <a:srgbClr val="FD0D07"/>
                </a:solidFill>
                <a:sym typeface="Symbol" pitchFamily="18" charset="2"/>
              </a:rPr>
              <a:t> 15.11.2008</a:t>
            </a: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0"/>
          <a:stretch>
            <a:fillRect/>
          </a:stretch>
        </p:blipFill>
        <p:spPr bwMode="auto">
          <a:xfrm>
            <a:off x="0" y="981075"/>
            <a:ext cx="56515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365625"/>
            <a:ext cx="5467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199063"/>
            <a:ext cx="54006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Freeform 8"/>
          <p:cNvSpPr>
            <a:spLocks/>
          </p:cNvSpPr>
          <p:nvPr/>
        </p:nvSpPr>
        <p:spPr bwMode="auto">
          <a:xfrm>
            <a:off x="323850" y="4125913"/>
            <a:ext cx="4824413" cy="179387"/>
          </a:xfrm>
          <a:custGeom>
            <a:avLst/>
            <a:gdLst>
              <a:gd name="T0" fmla="*/ 0 w 3039"/>
              <a:gd name="T1" fmla="*/ 95250 h 113"/>
              <a:gd name="T2" fmla="*/ 2087563 w 3039"/>
              <a:gd name="T3" fmla="*/ 166687 h 113"/>
              <a:gd name="T4" fmla="*/ 3095625 w 3039"/>
              <a:gd name="T5" fmla="*/ 23812 h 113"/>
              <a:gd name="T6" fmla="*/ 4103688 w 3039"/>
              <a:gd name="T7" fmla="*/ 23812 h 113"/>
              <a:gd name="T8" fmla="*/ 4679950 w 3039"/>
              <a:gd name="T9" fmla="*/ 23812 h 113"/>
              <a:gd name="T10" fmla="*/ 4824413 w 3039"/>
              <a:gd name="T11" fmla="*/ 23812 h 1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039" h="113">
                <a:moveTo>
                  <a:pt x="0" y="60"/>
                </a:moveTo>
                <a:cubicBezTo>
                  <a:pt x="495" y="86"/>
                  <a:pt x="990" y="113"/>
                  <a:pt x="1315" y="105"/>
                </a:cubicBezTo>
                <a:cubicBezTo>
                  <a:pt x="1640" y="97"/>
                  <a:pt x="1738" y="30"/>
                  <a:pt x="1950" y="15"/>
                </a:cubicBezTo>
                <a:cubicBezTo>
                  <a:pt x="2162" y="0"/>
                  <a:pt x="2419" y="15"/>
                  <a:pt x="2585" y="15"/>
                </a:cubicBezTo>
                <a:cubicBezTo>
                  <a:pt x="2751" y="15"/>
                  <a:pt x="2872" y="15"/>
                  <a:pt x="2948" y="15"/>
                </a:cubicBezTo>
                <a:cubicBezTo>
                  <a:pt x="3024" y="15"/>
                  <a:pt x="3031" y="15"/>
                  <a:pt x="3039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51" name="Rectangle 9"/>
          <p:cNvSpPr>
            <a:spLocks noChangeArrowheads="1"/>
          </p:cNvSpPr>
          <p:nvPr/>
        </p:nvSpPr>
        <p:spPr bwMode="auto">
          <a:xfrm>
            <a:off x="2268538" y="6165850"/>
            <a:ext cx="3989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sz="1400">
                <a:solidFill>
                  <a:srgbClr val="3333FF"/>
                </a:solidFill>
              </a:rPr>
              <a:t>The Observatory, Vol. 93, p. 210-211 (1973)</a:t>
            </a:r>
            <a:r>
              <a:rPr lang="de-DE"/>
              <a:t> </a:t>
            </a:r>
          </a:p>
        </p:txBody>
      </p:sp>
      <p:sp>
        <p:nvSpPr>
          <p:cNvPr id="774154" name="Rectangle 10"/>
          <p:cNvSpPr>
            <a:spLocks noChangeArrowheads="1"/>
          </p:cNvSpPr>
          <p:nvPr/>
        </p:nvSpPr>
        <p:spPr bwMode="auto">
          <a:xfrm>
            <a:off x="179388" y="4652963"/>
            <a:ext cx="5400675" cy="900112"/>
          </a:xfrm>
          <a:prstGeom prst="rect">
            <a:avLst/>
          </a:prstGeom>
          <a:solidFill>
            <a:srgbClr val="FFFF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74155" name="Text Box 11"/>
          <p:cNvSpPr txBox="1">
            <a:spLocks noChangeArrowheads="1"/>
          </p:cNvSpPr>
          <p:nvPr/>
        </p:nvSpPr>
        <p:spPr bwMode="auto">
          <a:xfrm>
            <a:off x="5795963" y="5157788"/>
            <a:ext cx="3132137" cy="727075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de-DE" sz="800">
              <a:solidFill>
                <a:srgbClr val="FD0D07"/>
              </a:solidFill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</a:rPr>
              <a:t>SN</a:t>
            </a:r>
            <a:r>
              <a:rPr lang="de-DE" sz="2400" baseline="-25000">
                <a:solidFill>
                  <a:srgbClr val="FD0D07"/>
                </a:solidFill>
              </a:rPr>
              <a:t>mux</a:t>
            </a:r>
            <a:r>
              <a:rPr lang="de-DE" sz="2400">
                <a:solidFill>
                  <a:srgbClr val="FD0D07"/>
                </a:solidFill>
              </a:rPr>
              <a:t> = N</a:t>
            </a:r>
            <a:r>
              <a:rPr lang="de-DE" sz="2400" baseline="30000">
                <a:solidFill>
                  <a:srgbClr val="FD0D07"/>
                </a:solidFill>
              </a:rPr>
              <a:t>1/2</a:t>
            </a:r>
            <a:r>
              <a:rPr lang="de-DE" sz="2400">
                <a:solidFill>
                  <a:srgbClr val="FD0D07"/>
                </a:solidFill>
              </a:rPr>
              <a:t> x SN</a:t>
            </a:r>
            <a:r>
              <a:rPr lang="de-DE" sz="2400" baseline="-25000">
                <a:solidFill>
                  <a:srgbClr val="FD0D07"/>
                </a:solidFill>
              </a:rPr>
              <a:t>scan</a:t>
            </a:r>
          </a:p>
          <a:p>
            <a:pPr eaLnBrk="1" hangingPunct="1"/>
            <a:endParaRPr lang="de-DE" sz="1200" baseline="-25000">
              <a:solidFill>
                <a:srgbClr val="FD0D0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154" grpId="0" animBg="1"/>
      <p:bldP spid="774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1267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1268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BBF1C863-D8E6-4CD1-9516-E056CA6F567E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8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sp>
        <p:nvSpPr>
          <p:cNvPr id="11269" name="Text Box 2"/>
          <p:cNvSpPr txBox="1">
            <a:spLocks noChangeArrowheads="1"/>
          </p:cNvSpPr>
          <p:nvPr/>
        </p:nvSpPr>
        <p:spPr bwMode="auto">
          <a:xfrm>
            <a:off x="2124075" y="1341438"/>
            <a:ext cx="47847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004178"/>
                </a:solidFill>
                <a:ea typeface="MS PGothic" pitchFamily="34" charset="-128"/>
              </a:rPr>
              <a:t>2. Multi-Object Photometry</a:t>
            </a:r>
          </a:p>
          <a:p>
            <a:pPr eaLnBrk="1" hangingPunct="1"/>
            <a:endParaRPr lang="de-DE" sz="200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/>
            <a:r>
              <a:rPr lang="de-DE" sz="2400">
                <a:solidFill>
                  <a:srgbClr val="FD0D07"/>
                </a:solidFill>
                <a:ea typeface="MS PGothic" pitchFamily="34" charset="-128"/>
              </a:rPr>
              <a:t>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07.10.2013</a:t>
            </a:r>
          </a:p>
        </p:txBody>
      </p:sp>
      <p:sp>
        <p:nvSpPr>
          <p:cNvPr id="12291" name="Rectangle 11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004178"/>
                </a:solidFill>
                <a:latin typeface="Arial" charset="0"/>
              </a:rPr>
              <a:t>SDW2013, Firenze</a:t>
            </a:r>
          </a:p>
        </p:txBody>
      </p:sp>
      <p:sp>
        <p:nvSpPr>
          <p:cNvPr id="12292" name="Rectangle 1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905309E7-D793-4280-B974-9C2FBAF903EB}" type="slidenum">
              <a:rPr lang="de-DE">
                <a:solidFill>
                  <a:srgbClr val="004178"/>
                </a:solidFill>
                <a:latin typeface="Arial" charset="0"/>
              </a:rPr>
              <a:pPr eaLnBrk="1" hangingPunct="1"/>
              <a:t>9</a:t>
            </a:fld>
            <a:endParaRPr lang="de-DE">
              <a:solidFill>
                <a:srgbClr val="004178"/>
              </a:solidFill>
              <a:latin typeface="Arial" charset="0"/>
            </a:endParaRPr>
          </a:p>
        </p:txBody>
      </p:sp>
      <p:pic>
        <p:nvPicPr>
          <p:cNvPr id="12293" name="Picture 2" descr="47tuc_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5460"/>
          <a:stretch>
            <a:fillRect/>
          </a:stretch>
        </p:blipFill>
        <p:spPr bwMode="auto">
          <a:xfrm>
            <a:off x="0" y="-31750"/>
            <a:ext cx="916146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2883" name="Oval 3"/>
          <p:cNvSpPr>
            <a:spLocks noChangeArrowheads="1"/>
          </p:cNvSpPr>
          <p:nvPr/>
        </p:nvSpPr>
        <p:spPr bwMode="auto">
          <a:xfrm>
            <a:off x="1403350" y="5805488"/>
            <a:ext cx="215900" cy="215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762884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296" name="Oval 5"/>
            <p:cNvSpPr>
              <a:spLocks noChangeAspect="1" noChangeArrowheads="1"/>
            </p:cNvSpPr>
            <p:nvPr/>
          </p:nvSpPr>
          <p:spPr bwMode="auto">
            <a:xfrm>
              <a:off x="847" y="3624"/>
              <a:ext cx="204" cy="204"/>
            </a:xfrm>
            <a:prstGeom prst="ellipse">
              <a:avLst/>
            </a:prstGeom>
            <a:noFill/>
            <a:ln w="149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29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36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298" name="Rectangle 7"/>
            <p:cNvSpPr>
              <a:spLocks noChangeArrowheads="1"/>
            </p:cNvSpPr>
            <p:nvPr/>
          </p:nvSpPr>
          <p:spPr bwMode="auto">
            <a:xfrm>
              <a:off x="0" y="3793"/>
              <a:ext cx="5760" cy="52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299" name="Rectangle 8"/>
            <p:cNvSpPr>
              <a:spLocks noChangeArrowheads="1"/>
            </p:cNvSpPr>
            <p:nvPr/>
          </p:nvSpPr>
          <p:spPr bwMode="auto">
            <a:xfrm>
              <a:off x="1020" y="3385"/>
              <a:ext cx="4740" cy="4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00" name="Rectangle 9"/>
            <p:cNvSpPr>
              <a:spLocks noChangeArrowheads="1"/>
            </p:cNvSpPr>
            <p:nvPr/>
          </p:nvSpPr>
          <p:spPr bwMode="auto">
            <a:xfrm>
              <a:off x="0" y="3475"/>
              <a:ext cx="839" cy="4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2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animBg="1"/>
    </p:bldLst>
  </p:timing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11_AIP-Audit_innoFSPEC</Template>
  <TotalTime>0</TotalTime>
  <Words>1349</Words>
  <Application>Microsoft Office PowerPoint</Application>
  <PresentationFormat>Presentazione su schermo (4:3)</PresentationFormat>
  <Paragraphs>431</Paragraphs>
  <Slides>54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6" baseType="lpstr">
      <vt:lpstr>Arial Rounded MT Bold</vt:lpstr>
      <vt:lpstr>Arial</vt:lpstr>
      <vt:lpstr>Symbol</vt:lpstr>
      <vt:lpstr>Comic Sans MS</vt:lpstr>
      <vt:lpstr>MS PGothic</vt:lpstr>
      <vt:lpstr>Times New Roman</vt:lpstr>
      <vt:lpstr>Lucida Sans</vt:lpstr>
      <vt:lpstr>ヒラギノ角ゴ ProN W3</vt:lpstr>
      <vt:lpstr>Wingdings 3</vt:lpstr>
      <vt:lpstr>Wingdings 2</vt:lpstr>
      <vt:lpstr>Wingdings</vt:lpstr>
      <vt:lpstr>1_Standarddesign</vt:lpstr>
      <vt:lpstr>Multi-Object Spectroscopy with deployable IFUs    a new era in Astronomy enabled by detector technologies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PMAS at the Calar Alto 3.5m Telescope</vt:lpstr>
      <vt:lpstr>PMAS at the Calar Alto 3.5m Telescope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IFU-MOS  surveys (~5.000 galaxies)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Invention of the CCD</vt:lpstr>
      <vt:lpstr>TI 0.4Kx0.4K CCD at Mt. Lemmon 154cm Telescope (1976)</vt:lpstr>
    </vt:vector>
  </TitlesOfParts>
  <Company>Leibniz-Institut für Astrophysik Potsdam (AIP)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Multi-Object Spectroscopy with deployable IFUs</dc:title>
  <dc:subject>SDW2013 invited Talk, Firenze Oct 7, 2013</dc:subject>
  <dc:creator>Martin M. Roth</dc:creator>
  <cp:lastModifiedBy>tecno</cp:lastModifiedBy>
  <cp:revision>124</cp:revision>
  <dcterms:created xsi:type="dcterms:W3CDTF">2011-10-27T05:12:44Z</dcterms:created>
  <dcterms:modified xsi:type="dcterms:W3CDTF">2013-10-07T08:33:11Z</dcterms:modified>
</cp:coreProperties>
</file>