
<file path=[Content_Types].xml><?xml version="1.0" encoding="utf-8"?>
<Types xmlns="http://schemas.openxmlformats.org/package/2006/content-types">
  <Default Extension="png" ContentType="image/png"/>
  <Default Extension="mpg" ContentType="vide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67" r:id="rId2"/>
  </p:sldMasterIdLst>
  <p:notesMasterIdLst>
    <p:notesMasterId r:id="rId51"/>
  </p:notesMasterIdLst>
  <p:handoutMasterIdLst>
    <p:handoutMasterId r:id="rId52"/>
  </p:handoutMasterIdLst>
  <p:sldIdLst>
    <p:sldId id="374" r:id="rId3"/>
    <p:sldId id="338" r:id="rId4"/>
    <p:sldId id="465" r:id="rId5"/>
    <p:sldId id="466" r:id="rId6"/>
    <p:sldId id="512" r:id="rId7"/>
    <p:sldId id="467" r:id="rId8"/>
    <p:sldId id="468" r:id="rId9"/>
    <p:sldId id="469" r:id="rId10"/>
    <p:sldId id="473" r:id="rId11"/>
    <p:sldId id="470" r:id="rId12"/>
    <p:sldId id="471" r:id="rId13"/>
    <p:sldId id="472" r:id="rId14"/>
    <p:sldId id="442" r:id="rId15"/>
    <p:sldId id="513" r:id="rId16"/>
    <p:sldId id="475" r:id="rId17"/>
    <p:sldId id="476" r:id="rId18"/>
    <p:sldId id="477" r:id="rId19"/>
    <p:sldId id="478" r:id="rId20"/>
    <p:sldId id="490" r:id="rId21"/>
    <p:sldId id="491" r:id="rId22"/>
    <p:sldId id="489" r:id="rId23"/>
    <p:sldId id="492" r:id="rId24"/>
    <p:sldId id="488" r:id="rId25"/>
    <p:sldId id="479" r:id="rId26"/>
    <p:sldId id="493" r:id="rId27"/>
    <p:sldId id="494" r:id="rId28"/>
    <p:sldId id="496" r:id="rId29"/>
    <p:sldId id="480" r:id="rId30"/>
    <p:sldId id="481" r:id="rId31"/>
    <p:sldId id="485" r:id="rId32"/>
    <p:sldId id="486" r:id="rId33"/>
    <p:sldId id="487" r:id="rId34"/>
    <p:sldId id="501" r:id="rId35"/>
    <p:sldId id="510" r:id="rId36"/>
    <p:sldId id="506" r:id="rId37"/>
    <p:sldId id="511" r:id="rId38"/>
    <p:sldId id="498" r:id="rId39"/>
    <p:sldId id="499" r:id="rId40"/>
    <p:sldId id="500" r:id="rId41"/>
    <p:sldId id="448" r:id="rId42"/>
    <p:sldId id="514" r:id="rId43"/>
    <p:sldId id="515" r:id="rId44"/>
    <p:sldId id="516" r:id="rId45"/>
    <p:sldId id="439" r:id="rId46"/>
    <p:sldId id="502" r:id="rId47"/>
    <p:sldId id="503" r:id="rId48"/>
    <p:sldId id="504" r:id="rId49"/>
    <p:sldId id="474" r:id="rId50"/>
  </p:sldIdLst>
  <p:sldSz cx="9144000" cy="6858000" type="screen4x3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FF91F"/>
    <a:srgbClr val="0BFF32"/>
    <a:srgbClr val="FF0962"/>
    <a:srgbClr val="9D0DFF"/>
    <a:srgbClr val="C3A3FF"/>
    <a:srgbClr val="FFD900"/>
    <a:srgbClr val="DBDF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preferSingleView="1">
    <p:restoredLeft sz="15620"/>
    <p:restoredTop sz="94660"/>
  </p:normalViewPr>
  <p:slideViewPr>
    <p:cSldViewPr snapToGrid="0" snapToObjects="1">
      <p:cViewPr>
        <p:scale>
          <a:sx n="77" d="100"/>
          <a:sy n="77" d="100"/>
        </p:scale>
        <p:origin x="-1830" y="-7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slide" Target="slides/slide48.xml"/><Relationship Id="rId55" Type="http://schemas.openxmlformats.org/officeDocument/2006/relationships/theme" Target="theme/theme1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presProps" Target="presProp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handoutMaster" Target="handoutMasters/handoutMaster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B221FA3-BA0A-E443-9F9E-52A29687C362}" type="datetimeFigureOut">
              <a:rPr lang="de-DE"/>
              <a:pPr/>
              <a:t>07.10.2013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C3394C-C325-4644-910B-E09EFD678F61}" type="slidenum">
              <a:rPr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364540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4862CC-929E-2648-B594-01F507CE75C7}" type="datetimeFigureOut">
              <a:rPr lang="de-DE"/>
              <a:pPr/>
              <a:t>07.10.2013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31707E-16E8-794D-B564-FC412B1DDB04}" type="slidenum">
              <a:rPr/>
              <a:pPr/>
              <a:t>‹N›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80809688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71698CD-179E-C04B-A12D-4F678F059DBF}" type="slidenum">
              <a:rPr lang="en-US"/>
              <a:pPr/>
              <a:t>1</a:t>
            </a:fld>
            <a:endParaRPr lang="en-US"/>
          </a:p>
        </p:txBody>
      </p:sp>
      <p:sp>
        <p:nvSpPr>
          <p:cNvPr id="563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>
              <a:latin typeface="Times New Roman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131707E-16E8-794D-B564-FC412B1DDB04}" type="slidenum">
              <a:rPr lang="de-DE"/>
              <a:pPr/>
              <a:t>28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349327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88800"/>
            <a:ext cx="8229600" cy="68400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457200" y="1463524"/>
            <a:ext cx="8229600" cy="5116286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400"/>
            </a:lvl2pPr>
            <a:lvl3pPr>
              <a:defRPr sz="2400"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L. Wisotzki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Galaxy Assembly with MUSE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1BB05-D2F8-044A-9017-419A3C4EDD10}" type="slidenum">
              <a:rPr/>
              <a:pPr/>
              <a:t>‹N›</a:t>
            </a:fld>
            <a:endParaRPr lang="de-DE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P.</a:t>
            </a:r>
            <a:fld id="{A6022E60-2989-4B01-9C5A-7F2DA67D50B4}" type="slidenum">
              <a:rPr lang="fr-FR"/>
              <a:pPr/>
              <a:t>‹N›</a:t>
            </a:fld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341438"/>
            <a:ext cx="4038600" cy="4784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038600" cy="47847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P.</a:t>
            </a:r>
            <a:fld id="{0F061D13-0639-48A2-AF43-8A5A5EABEC4E}" type="slidenum">
              <a:rPr lang="fr-FR"/>
              <a:pPr/>
              <a:t>‹N›</a:t>
            </a:fld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P.</a:t>
            </a:r>
            <a:fld id="{274E8351-08EB-48CB-AF9A-8BBA8C8A7033}" type="slidenum">
              <a:rPr lang="fr-FR"/>
              <a:pPr/>
              <a:t>‹N›</a:t>
            </a:fld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numéro de diapositive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P.</a:t>
            </a:r>
            <a:fld id="{73FC2988-4C1C-4E60-94D9-BC75B6D2ED98}" type="slidenum">
              <a:rPr lang="fr-FR"/>
              <a:pPr/>
              <a:t>‹N›</a:t>
            </a:fld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numéro de diapositive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P.</a:t>
            </a:r>
            <a:fld id="{E1EDAC84-506E-4197-99C1-3D8FF9E1668C}" type="slidenum">
              <a:rPr lang="fr-FR"/>
              <a:pPr/>
              <a:t>‹N›</a:t>
            </a:fld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P.</a:t>
            </a:r>
            <a:fld id="{CE35FCA8-D88C-4910-B2C5-CE137CA4F1DA}" type="slidenum">
              <a:rPr lang="fr-FR"/>
              <a:pPr/>
              <a:t>‹N›</a:t>
            </a:fld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Cliquez sur l'icône pour ajouter une image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P.</a:t>
            </a:r>
            <a:fld id="{83EE10E0-B73D-4EB3-8E72-EF758539F2B0}" type="slidenum">
              <a:rPr lang="fr-FR"/>
              <a:pPr/>
              <a:t>‹N›</a:t>
            </a:fld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P.</a:t>
            </a:r>
            <a:fld id="{1CC9A5C8-996A-4749-926C-565DA3626031}" type="slidenum">
              <a:rPr lang="fr-FR"/>
              <a:pPr/>
              <a:t>‹N›</a:t>
            </a:fld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29413" y="260350"/>
            <a:ext cx="2090737" cy="5865813"/>
          </a:xfrm>
        </p:spPr>
        <p:txBody>
          <a:bodyPr vert="eaVert"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60350"/>
            <a:ext cx="6119813" cy="5865813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P.</a:t>
            </a:r>
            <a:fld id="{D451A180-FBE1-4EBB-8F52-2B575DD3B750}" type="slidenum">
              <a:rPr lang="fr-FR"/>
              <a:pPr/>
              <a:t>‹N›</a:t>
            </a:fld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Titre. Text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411413" y="115888"/>
            <a:ext cx="6264275" cy="981075"/>
          </a:xfrm>
        </p:spPr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sz="half" idx="1"/>
          </p:nvPr>
        </p:nvSpPr>
        <p:spPr>
          <a:xfrm>
            <a:off x="457200" y="1341438"/>
            <a:ext cx="4038600" cy="489585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341438"/>
            <a:ext cx="4038600" cy="4895850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</p:spTree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3788"/>
            <a:ext cx="9144000" cy="68400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289812" y="946079"/>
            <a:ext cx="8854188" cy="5911922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</p:spTree>
    <p:extLst>
      <p:ext uri="{BB962C8B-B14F-4D97-AF65-F5344CB8AC3E}">
        <p14:creationId xmlns:p14="http://schemas.microsoft.com/office/powerpoint/2010/main" val="167338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3788"/>
            <a:ext cx="9144000" cy="684000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de-DE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7338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389315"/>
            <a:ext cx="8229600" cy="684000"/>
          </a:xfrm>
        </p:spPr>
        <p:txBody>
          <a:bodyPr>
            <a:normAutofit/>
          </a:bodyPr>
          <a:lstStyle>
            <a:lvl1pPr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L. Wisotzki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Galaxy Assembly with MUSE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1BB05-D2F8-044A-9017-419A3C4EDD10}" type="slidenum">
              <a:rPr/>
              <a:pPr/>
              <a:t>‹N›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L. Wisotzki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Galaxy Assembly with MUSE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1BB05-D2F8-044A-9017-419A3C4EDD10}" type="slidenum">
              <a:rPr/>
              <a:pPr/>
              <a:t>‹N›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L. Wisotzki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Galaxy Assembly with MUSE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11BB05-D2F8-044A-9017-419A3C4EDD10}" type="slidenum">
              <a:rPr/>
              <a:pPr/>
              <a:t>‹N›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bg>
      <p:bgPr>
        <a:blipFill dpi="0" rotWithShape="0">
          <a:blip r:embed="rId2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441325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 sz="2100">
                <a:latin typeface="Helvetica" pitchFamily="34" charset="0"/>
              </a:defRPr>
            </a:lvl1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5800" y="2535238"/>
            <a:ext cx="7772400" cy="1470025"/>
          </a:xfrm>
          <a:effectLst>
            <a:outerShdw dist="17961" dir="2700000" algn="ctr" rotWithShape="0">
              <a:srgbClr val="FFFFFF">
                <a:alpha val="50000"/>
              </a:srgbClr>
            </a:outerShdw>
          </a:effectLst>
        </p:spPr>
        <p:txBody>
          <a:bodyPr/>
          <a:lstStyle>
            <a:lvl1pPr>
              <a:defRPr sz="4400"/>
            </a:lvl1pPr>
          </a:lstStyle>
          <a:p>
            <a:r>
              <a:rPr lang="fr-FR" smtClean="0"/>
              <a:t>Cliquez pour modifier le style du titre</a:t>
            </a:r>
            <a:endParaRPr lang="fr-FR"/>
          </a:p>
        </p:txBody>
      </p:sp>
      <p:pic>
        <p:nvPicPr>
          <p:cNvPr id="4" name="Bild 3" descr="aip-logo.jp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920270" y="5242395"/>
            <a:ext cx="863600" cy="1231392"/>
          </a:xfrm>
          <a:prstGeom prst="rect">
            <a:avLst/>
          </a:prstGeom>
        </p:spPr>
      </p:pic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pour modifier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P.</a:t>
            </a:r>
            <a:fld id="{8302BFD8-007D-4222-B8A3-CC0D29A04B06}" type="slidenum">
              <a:rPr lang="fr-FR"/>
              <a:pPr/>
              <a:t>‹N›</a:t>
            </a:fld>
            <a:endParaRPr lang="fr-FR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L. Wisotzki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de-DE"/>
              <a:t>Galaxy Assembly with MUSE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010400" y="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11BB05-D2F8-044A-9017-419A3C4EDD10}" type="slidenum">
              <a:rPr/>
              <a:pPr/>
              <a:t>‹N›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81" r:id="rId2"/>
    <p:sldLayoutId id="2147483682" r:id="rId3"/>
    <p:sldLayoutId id="2147483663" r:id="rId4"/>
    <p:sldLayoutId id="2147483662" r:id="rId5"/>
    <p:sldLayoutId id="2147483649" r:id="rId6"/>
    <p:sldLayoutId id="2147483680" r:id="rId7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000" b="0" kern="1200">
          <a:solidFill>
            <a:schemeClr val="accent1"/>
          </a:solidFill>
          <a:latin typeface="+mj-lt"/>
          <a:ea typeface="+mj-ea"/>
          <a:cs typeface="Chalkboard"/>
        </a:defRPr>
      </a:lvl1pPr>
    </p:titleStyle>
    <p:bodyStyle>
      <a:lvl1pPr marL="540000" indent="-540000" algn="l" defTabSz="457200" rtl="0" eaLnBrk="1" latinLnBrk="0" hangingPunct="1">
        <a:spcBef>
          <a:spcPts val="500"/>
        </a:spcBef>
        <a:buSzPct val="100000"/>
        <a:buFont typeface="Wingdings" charset="2"/>
        <a:buChar char=""/>
        <a:defRPr sz="3200" kern="1200">
          <a:solidFill>
            <a:schemeClr val="tx1"/>
          </a:solidFill>
          <a:latin typeface="+mn-lt"/>
          <a:ea typeface="+mn-ea"/>
          <a:cs typeface="Chalkboard"/>
        </a:defRPr>
      </a:lvl1pPr>
      <a:lvl2pPr marL="972000" indent="-432000" algn="l" defTabSz="457200" rtl="0" eaLnBrk="1" latinLnBrk="0" hangingPunct="1">
        <a:spcBef>
          <a:spcPts val="500"/>
        </a:spcBef>
        <a:buSzPct val="120000"/>
        <a:buFont typeface="Lucida Grande"/>
        <a:buChar char="●"/>
        <a:defRPr sz="3200" kern="1200">
          <a:solidFill>
            <a:schemeClr val="tx1"/>
          </a:solidFill>
          <a:latin typeface="+mn-lt"/>
          <a:ea typeface="+mn-ea"/>
          <a:cs typeface="Chalkboard"/>
        </a:defRPr>
      </a:lvl2pPr>
      <a:lvl3pPr marL="1368000" indent="-432000" algn="l" defTabSz="457200" rtl="0" eaLnBrk="1" latinLnBrk="0" hangingPunct="1">
        <a:spcBef>
          <a:spcPts val="0"/>
        </a:spcBef>
        <a:buSzPct val="80000"/>
        <a:buFont typeface="Wingdings" charset="2"/>
        <a:buChar char=""/>
        <a:defRPr sz="3200" kern="1200">
          <a:solidFill>
            <a:schemeClr val="tx1"/>
          </a:solidFill>
          <a:latin typeface="+mn-lt"/>
          <a:ea typeface="+mn-ea"/>
          <a:cs typeface="Chalkboard"/>
        </a:defRPr>
      </a:lvl3pPr>
      <a:lvl4pPr marL="1600200" indent="-228600" algn="l" defTabSz="457200" rtl="0" eaLnBrk="1" latinLnBrk="0" hangingPunct="1">
        <a:spcBef>
          <a:spcPct val="20000"/>
        </a:spcBef>
        <a:buSzPct val="170000"/>
        <a:buFont typeface="Arial"/>
        <a:buNone/>
        <a:defRPr sz="2000" kern="1200">
          <a:solidFill>
            <a:schemeClr val="tx1"/>
          </a:solidFill>
          <a:latin typeface="Chalkboard"/>
          <a:ea typeface="+mn-ea"/>
          <a:cs typeface="Chalkboard"/>
        </a:defRPr>
      </a:lvl4pPr>
      <a:lvl5pPr marL="2057400" indent="-228600" algn="l" defTabSz="457200" rtl="0" eaLnBrk="1" latinLnBrk="0" hangingPunct="1">
        <a:spcBef>
          <a:spcPct val="20000"/>
        </a:spcBef>
        <a:buSzPct val="170000"/>
        <a:buFont typeface="Arial"/>
        <a:buNone/>
        <a:defRPr sz="2000" kern="1200">
          <a:solidFill>
            <a:schemeClr val="tx1"/>
          </a:solidFill>
          <a:latin typeface="Chalkboard"/>
          <a:ea typeface="+mn-ea"/>
          <a:cs typeface="Chalkboard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341438"/>
            <a:ext cx="8229600" cy="4784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34925" y="6526213"/>
            <a:ext cx="1008063" cy="287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aseline="0">
                <a:solidFill>
                  <a:schemeClr val="bg1"/>
                </a:solidFill>
                <a:latin typeface="+mj-lt"/>
              </a:defRPr>
            </a:lvl1pPr>
          </a:lstStyle>
          <a:p>
            <a:r>
              <a:rPr lang="fr-FR"/>
              <a:t>P.</a:t>
            </a:r>
            <a:fld id="{08AFAC4C-A8A4-4C9A-AD4A-81DC79D0D1FE}" type="slidenum">
              <a:rPr lang="fr-FR"/>
              <a:pPr/>
              <a:t>‹N›</a:t>
            </a:fld>
            <a:endParaRPr lang="fr-FR"/>
          </a:p>
        </p:txBody>
      </p:sp>
      <p:sp>
        <p:nvSpPr>
          <p:cNvPr id="103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2843213" y="260350"/>
            <a:ext cx="5976937" cy="98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1"/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Cliquez pour modifier le style du titre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</p:sldLayoutIdLst>
  <p:transition>
    <p:fade/>
  </p:transition>
  <p:hf sldNum="0"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42ABE6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42ABE6"/>
          </a:solidFill>
          <a:latin typeface="Helvetica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42ABE6"/>
          </a:solidFill>
          <a:latin typeface="Helvetica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42ABE6"/>
          </a:solidFill>
          <a:latin typeface="Helvetica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42ABE6"/>
          </a:solidFill>
          <a:latin typeface="Helvetica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42ABE6"/>
          </a:solidFill>
          <a:latin typeface="Helvetica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42ABE6"/>
          </a:solidFill>
          <a:latin typeface="Helvetica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42ABE6"/>
          </a:solidFill>
          <a:latin typeface="Helvetica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3500" b="1">
          <a:solidFill>
            <a:srgbClr val="42ABE6"/>
          </a:solidFill>
          <a:latin typeface="Helvetica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28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400">
          <a:solidFill>
            <a:srgbClr val="25B2FF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000">
          <a:solidFill>
            <a:schemeClr val="bg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>
          <a:solidFill>
            <a:srgbClr val="25B2FF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chemeClr val="bg1"/>
          </a:solidFill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gif"/><Relationship Id="rId7" Type="http://schemas.openxmlformats.org/officeDocument/2006/relationships/image" Target="../media/image3.jpe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gif"/><Relationship Id="rId5" Type="http://schemas.openxmlformats.org/officeDocument/2006/relationships/image" Target="../media/image7.gif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9.jp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1.emf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3.jpg"/><Relationship Id="rId2" Type="http://schemas.openxmlformats.org/officeDocument/2006/relationships/video" Target="../media/media1.mpg"/><Relationship Id="rId1" Type="http://schemas.microsoft.com/office/2007/relationships/media" Target="../media/media1.mpg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png"/><Relationship Id="rId9" Type="http://schemas.openxmlformats.org/officeDocument/2006/relationships/image" Target="../media/image15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emf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8.emf"/><Relationship Id="rId4" Type="http://schemas.openxmlformats.org/officeDocument/2006/relationships/image" Target="../media/image67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emf"/><Relationship Id="rId2" Type="http://schemas.openxmlformats.org/officeDocument/2006/relationships/image" Target="../media/image71.emf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3.emf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ous-titre 4"/>
          <p:cNvSpPr>
            <a:spLocks noGrp="1"/>
          </p:cNvSpPr>
          <p:nvPr>
            <p:ph type="subTitle" sz="quarter" idx="1"/>
          </p:nvPr>
        </p:nvSpPr>
        <p:spPr>
          <a:xfrm>
            <a:off x="809865" y="6368142"/>
            <a:ext cx="7236404" cy="360135"/>
          </a:xfrm>
        </p:spPr>
        <p:txBody>
          <a:bodyPr/>
          <a:lstStyle/>
          <a:p>
            <a:r>
              <a:rPr lang="fr-FR" sz="1800" i="1" dirty="0"/>
              <a:t>SDW2013    –    </a:t>
            </a:r>
            <a:r>
              <a:rPr lang="fr-FR" sz="1800" i="1" dirty="0" smtClean="0"/>
              <a:t> 07 Oct 2013</a:t>
            </a:r>
          </a:p>
        </p:txBody>
      </p:sp>
      <p:sp>
        <p:nvSpPr>
          <p:cNvPr id="8" name="Titre 7"/>
          <p:cNvSpPr>
            <a:spLocks noGrp="1"/>
          </p:cNvSpPr>
          <p:nvPr>
            <p:ph type="ctrTitle"/>
          </p:nvPr>
        </p:nvSpPr>
        <p:spPr>
          <a:xfrm>
            <a:off x="1323219" y="2255246"/>
            <a:ext cx="6096000" cy="2471350"/>
          </a:xfrm>
        </p:spPr>
        <p:txBody>
          <a:bodyPr/>
          <a:lstStyle/>
          <a:p>
            <a:r>
              <a:rPr lang="de-DE" sz="4000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Imaging Spectroscopy </a:t>
            </a:r>
            <a:br>
              <a:rPr lang="de-DE" sz="4000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</a:br>
            <a:r>
              <a:rPr lang="de-DE" sz="4000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with MUSE at the ESO-VLT: Science Drivers</a:t>
            </a:r>
            <a:r>
              <a:rPr lang="de-DE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/>
            </a:r>
            <a:br>
              <a:rPr lang="de-DE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</a:br>
            <a:r>
              <a:rPr lang="de-DE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/>
            </a:r>
            <a:br>
              <a:rPr lang="de-DE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</a:br>
            <a:r>
              <a:rPr lang="de-DE" sz="3200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Lutz Wisotzki, AIP</a:t>
            </a:r>
            <a:br>
              <a:rPr lang="de-DE" sz="3200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</a:br>
            <a:r>
              <a:rPr lang="de-DE" sz="2400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  <a:t>for the MUSE consortium</a:t>
            </a:r>
            <a:br>
              <a:rPr lang="de-DE" sz="2400" dirty="0">
                <a:solidFill>
                  <a:schemeClr val="bg2">
                    <a:lumMod val="20000"/>
                    <a:lumOff val="80000"/>
                  </a:schemeClr>
                </a:solidFill>
                <a:latin typeface="Calibri"/>
                <a:cs typeface="Calibri"/>
              </a:rPr>
            </a:br>
            <a:endParaRPr lang="fr-FR" sz="2400" dirty="0">
              <a:solidFill>
                <a:schemeClr val="bg2">
                  <a:lumMod val="20000"/>
                  <a:lumOff val="80000"/>
                </a:schemeClr>
              </a:solidFill>
              <a:latin typeface="Calibri"/>
              <a:cs typeface="Calibri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241236"/>
            <a:ext cx="9144000" cy="684000"/>
          </a:xfrm>
        </p:spPr>
        <p:txBody>
          <a:bodyPr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de-DE" b="1">
                <a:solidFill>
                  <a:srgbClr val="1F497D"/>
                </a:solidFill>
              </a:rPr>
              <a:t>Top-Level Science Goal for MUSE:</a:t>
            </a:r>
            <a:r>
              <a:rPr lang="de-DE">
                <a:solidFill>
                  <a:srgbClr val="1F497D"/>
                </a:solidFill>
              </a:rPr>
              <a:t> </a:t>
            </a:r>
            <a:br>
              <a:rPr lang="de-DE">
                <a:solidFill>
                  <a:srgbClr val="1F497D"/>
                </a:solidFill>
              </a:rPr>
            </a:br>
            <a:r>
              <a:rPr lang="de-DE">
                <a:solidFill>
                  <a:srgbClr val="1F497D"/>
                </a:solidFill>
              </a:rPr>
              <a:t>Push detection of Ly-α emission to faintest possible flux levels!</a:t>
            </a:r>
          </a:p>
        </p:txBody>
      </p:sp>
      <p:sp>
        <p:nvSpPr>
          <p:cNvPr id="17" name="Inhaltsplatzhalter 16"/>
          <p:cNvSpPr>
            <a:spLocks noGrp="1"/>
          </p:cNvSpPr>
          <p:nvPr>
            <p:ph idx="1"/>
          </p:nvPr>
        </p:nvSpPr>
        <p:spPr>
          <a:xfrm>
            <a:off x="289812" y="1505222"/>
            <a:ext cx="8854188" cy="5043565"/>
          </a:xfrm>
        </p:spPr>
        <p:txBody>
          <a:bodyPr/>
          <a:lstStyle/>
          <a:p>
            <a:pPr marL="0" indent="0">
              <a:buNone/>
            </a:pPr>
            <a:r>
              <a:rPr lang="de-DE">
                <a:solidFill>
                  <a:schemeClr val="tx2"/>
                </a:solidFill>
              </a:rPr>
              <a:t>We want to </a:t>
            </a:r>
          </a:p>
          <a:p>
            <a:pPr>
              <a:spcBef>
                <a:spcPts val="2400"/>
              </a:spcBef>
            </a:pPr>
            <a:r>
              <a:rPr lang="de-DE">
                <a:solidFill>
                  <a:schemeClr val="tx2"/>
                </a:solidFill>
              </a:rPr>
              <a:t>detect genuine </a:t>
            </a:r>
            <a:r>
              <a:rPr lang="de-DE" b="1">
                <a:solidFill>
                  <a:schemeClr val="tx2"/>
                </a:solidFill>
              </a:rPr>
              <a:t>low-mass galaxies</a:t>
            </a:r>
            <a:r>
              <a:rPr lang="de-DE">
                <a:solidFill>
                  <a:schemeClr val="tx2"/>
                </a:solidFill>
              </a:rPr>
              <a:t> at high z,</a:t>
            </a:r>
          </a:p>
          <a:p>
            <a:pPr lvl="1">
              <a:buFont typeface="Wingdings" charset="2"/>
              <a:buChar char="Ø"/>
            </a:pPr>
            <a:r>
              <a:rPr lang="de-DE"/>
              <a:t>because these are the building blocks of ``normal´´ galaxies.</a:t>
            </a:r>
            <a:endParaRPr lang="de-DE">
              <a:solidFill>
                <a:schemeClr val="tx2">
                  <a:lumMod val="60000"/>
                  <a:lumOff val="40000"/>
                </a:schemeClr>
              </a:solidFill>
            </a:endParaRPr>
          </a:p>
          <a:p>
            <a:pPr>
              <a:spcBef>
                <a:spcPts val="2400"/>
              </a:spcBef>
            </a:pPr>
            <a:r>
              <a:rPr lang="de-DE">
                <a:solidFill>
                  <a:srgbClr val="1F497D"/>
                </a:solidFill>
              </a:rPr>
              <a:t>constrain </a:t>
            </a:r>
            <a:r>
              <a:rPr lang="de-DE" b="1">
                <a:solidFill>
                  <a:srgbClr val="1F497D"/>
                </a:solidFill>
              </a:rPr>
              <a:t>feedback</a:t>
            </a:r>
            <a:r>
              <a:rPr lang="de-DE">
                <a:solidFill>
                  <a:srgbClr val="1F497D"/>
                </a:solidFill>
              </a:rPr>
              <a:t> and chemical enrichment of the IGM,</a:t>
            </a:r>
          </a:p>
          <a:p>
            <a:pPr lvl="1">
              <a:buFont typeface="Wingdings" charset="2"/>
              <a:buChar char="Ø"/>
            </a:pPr>
            <a:r>
              <a:rPr lang="de-DE"/>
              <a:t>because outflows from low-mass galaxies may dominate this process.</a:t>
            </a:r>
            <a:endParaRPr lang="de-DE">
              <a:solidFill>
                <a:srgbClr val="4F81BD"/>
              </a:solidFill>
            </a:endParaRPr>
          </a:p>
          <a:p>
            <a:pPr>
              <a:spcBef>
                <a:spcPts val="2400"/>
              </a:spcBef>
            </a:pPr>
            <a:r>
              <a:rPr lang="de-DE">
                <a:solidFill>
                  <a:srgbClr val="1F497D"/>
                </a:solidFill>
              </a:rPr>
              <a:t>understand how </a:t>
            </a:r>
            <a:r>
              <a:rPr lang="de-DE" b="1">
                <a:solidFill>
                  <a:srgbClr val="1F497D"/>
                </a:solidFill>
              </a:rPr>
              <a:t>galaxies get their baryons</a:t>
            </a:r>
            <a:r>
              <a:rPr lang="de-DE">
                <a:solidFill>
                  <a:srgbClr val="1F497D"/>
                </a:solidFill>
              </a:rPr>
              <a:t>,</a:t>
            </a:r>
          </a:p>
          <a:p>
            <a:pPr lvl="1">
              <a:spcAft>
                <a:spcPts val="1800"/>
              </a:spcAft>
              <a:buFont typeface="Wingdings" charset="2"/>
              <a:buChar char="Ø"/>
            </a:pPr>
            <a:r>
              <a:rPr lang="de-DE"/>
              <a:t>in particular: Test the predicted scenario of ``smooth accretion´´ </a:t>
            </a:r>
          </a:p>
        </p:txBody>
      </p:sp>
    </p:spTree>
    <p:extLst>
      <p:ext uri="{BB962C8B-B14F-4D97-AF65-F5344CB8AC3E}">
        <p14:creationId xmlns:p14="http://schemas.microsoft.com/office/powerpoint/2010/main" val="1305804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b="1">
                <a:solidFill>
                  <a:srgbClr val="FF0000"/>
                </a:solidFill>
              </a:rPr>
              <a:t>Global performance goals for MUSE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289812" y="937008"/>
            <a:ext cx="8854188" cy="5911922"/>
          </a:xfrm>
        </p:spPr>
        <p:txBody>
          <a:bodyPr/>
          <a:lstStyle/>
          <a:p>
            <a:r>
              <a:rPr lang="de-DE" b="1">
                <a:solidFill>
                  <a:srgbClr val="FF0000"/>
                </a:solidFill>
              </a:rPr>
              <a:t>Reach significantly fainter than NB imaging! </a:t>
            </a:r>
          </a:p>
          <a:p>
            <a:pPr lvl="1"/>
            <a:r>
              <a:rPr lang="de-DE"/>
              <a:t>Dispersive system (to beat down sky background, especially in the red)</a:t>
            </a:r>
          </a:p>
          <a:p>
            <a:pPr lvl="1"/>
            <a:r>
              <a:rPr lang="de-DE"/>
              <a:t>High spatial resolution (again to reduce background) </a:t>
            </a:r>
          </a:p>
          <a:p>
            <a:pPr lvl="1">
              <a:spcAft>
                <a:spcPts val="1800"/>
              </a:spcAft>
            </a:pPr>
            <a:r>
              <a:rPr lang="de-DE"/>
              <a:t>Capability for very long integrations – highest possible stability!</a:t>
            </a:r>
          </a:p>
          <a:p>
            <a:r>
              <a:rPr lang="de-DE" b="1">
                <a:solidFill>
                  <a:srgbClr val="FF0000"/>
                </a:solidFill>
              </a:rPr>
              <a:t>Cover the broadest possible redshift range! </a:t>
            </a:r>
          </a:p>
          <a:p>
            <a:pPr lvl="1">
              <a:spcAft>
                <a:spcPts val="1800"/>
              </a:spcAft>
            </a:pPr>
            <a:r>
              <a:rPr lang="de-DE"/>
              <a:t>Cover much of optical λλ simultaneously!</a:t>
            </a:r>
          </a:p>
          <a:p>
            <a:r>
              <a:rPr lang="de-DE" b="1">
                <a:solidFill>
                  <a:srgbClr val="FF0000"/>
                </a:solidFill>
              </a:rPr>
              <a:t>Provide high-resolution spectral </a:t>
            </a:r>
            <a:r>
              <a:rPr lang="de-DE" b="1" u="sng">
                <a:solidFill>
                  <a:srgbClr val="FF0000"/>
                </a:solidFill>
              </a:rPr>
              <a:t>and spatial</a:t>
            </a:r>
            <a:r>
              <a:rPr lang="de-DE" b="1">
                <a:solidFill>
                  <a:srgbClr val="FF0000"/>
                </a:solidFill>
              </a:rPr>
              <a:t> information!</a:t>
            </a:r>
          </a:p>
          <a:p>
            <a:pPr lvl="1"/>
            <a:r>
              <a:rPr lang="de-DE"/>
              <a:t>Obtain spectra of </a:t>
            </a:r>
            <a:r>
              <a:rPr lang="de-DE" b="1"/>
              <a:t>all</a:t>
            </a:r>
            <a:r>
              <a:rPr lang="de-DE"/>
              <a:t> observed objects </a:t>
            </a:r>
          </a:p>
          <a:p>
            <a:pPr lvl="1">
              <a:spcAft>
                <a:spcPts val="1800"/>
              </a:spcAft>
            </a:pPr>
            <a:r>
              <a:rPr lang="de-DE"/>
              <a:t>Minimise degradation by atmospheric seeing</a:t>
            </a:r>
          </a:p>
          <a:p>
            <a:r>
              <a:rPr lang="de-DE" b="1">
                <a:solidFill>
                  <a:srgbClr val="FF0000"/>
                </a:solidFill>
              </a:rPr>
              <a:t>Efficient usage of telescope time! </a:t>
            </a:r>
          </a:p>
          <a:p>
            <a:pPr lvl="1"/>
            <a:r>
              <a:rPr lang="de-DE"/>
              <a:t>Achieve high multiplexing factor</a:t>
            </a:r>
          </a:p>
          <a:p>
            <a:endParaRPr lang="de-DE" b="1">
              <a:solidFill>
                <a:srgbClr val="008000"/>
              </a:solidFill>
            </a:endParaRPr>
          </a:p>
          <a:p>
            <a:pPr marL="0" indent="0">
              <a:buNone/>
            </a:pPr>
            <a:r>
              <a:rPr lang="de-DE" b="1">
                <a:solidFill>
                  <a:srgbClr val="0000FF"/>
                </a:solidFill>
              </a:rPr>
              <a:t>         ➡  Build an Integral Field Spectrograph optimized for `Deep Fields´!</a:t>
            </a:r>
          </a:p>
        </p:txBody>
      </p:sp>
    </p:spTree>
    <p:extLst>
      <p:ext uri="{BB962C8B-B14F-4D97-AF65-F5344CB8AC3E}">
        <p14:creationId xmlns:p14="http://schemas.microsoft.com/office/powerpoint/2010/main" val="60655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9" name="Bild 8" descr="udf_upperleft_small.jpg"/>
          <p:cNvPicPr>
            <a:picLocks noChangeAspect="1"/>
          </p:cNvPicPr>
          <p:nvPr/>
        </p:nvPicPr>
        <p:blipFill>
          <a:blip r:embed="rId2"/>
          <a:srcRect r="20050"/>
          <a:stretch>
            <a:fillRect/>
          </a:stretch>
        </p:blipFill>
        <p:spPr bwMode="auto">
          <a:xfrm>
            <a:off x="0" y="-9070"/>
            <a:ext cx="9167899" cy="68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Bild 6" descr="ifu-overlay.pdf"/>
          <p:cNvPicPr>
            <a:picLocks noChangeAspect="1"/>
          </p:cNvPicPr>
          <p:nvPr/>
        </p:nvPicPr>
        <p:blipFill>
          <a:blip r:embed="rId3">
            <a:lum/>
            <a:alphaModFix/>
          </a:blip>
          <a:stretch>
            <a:fillRect/>
          </a:stretch>
        </p:blipFill>
        <p:spPr>
          <a:xfrm>
            <a:off x="1694830" y="132148"/>
            <a:ext cx="6578313" cy="6578313"/>
          </a:xfrm>
          <a:prstGeom prst="rect">
            <a:avLst/>
          </a:prstGeom>
          <a:solidFill>
            <a:schemeClr val="bg1">
              <a:alpha val="3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321777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 descr="MUSE_system_schematic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0137" y="-13589"/>
            <a:ext cx="5401207" cy="6871589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88762" y="77746"/>
            <a:ext cx="1723518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de-DE" sz="2400"/>
              <a:t>Telescope, </a:t>
            </a:r>
            <a:br>
              <a:rPr lang="de-DE" sz="2400"/>
            </a:br>
            <a:r>
              <a:rPr lang="de-DE" sz="2400"/>
              <a:t>Fore Optics</a:t>
            </a:r>
          </a:p>
        </p:txBody>
      </p:sp>
      <p:sp>
        <p:nvSpPr>
          <p:cNvPr id="6" name="Textfeld 5"/>
          <p:cNvSpPr txBox="1"/>
          <p:nvPr/>
        </p:nvSpPr>
        <p:spPr>
          <a:xfrm>
            <a:off x="5893636" y="1956652"/>
            <a:ext cx="1902656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2400"/>
              <a:t>Splitting &amp; Relay Optics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738647" y="3413611"/>
            <a:ext cx="2060457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de-DE" sz="2400"/>
              <a:t> Image Slicers, 24 Gratings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7008082" y="4073622"/>
            <a:ext cx="1902656" cy="461665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2400"/>
              <a:t>24 Detectors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6544154" y="5667450"/>
            <a:ext cx="2457297" cy="83099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de-DE" sz="2400"/>
              <a:t>Data Cube:</a:t>
            </a:r>
            <a:br>
              <a:rPr lang="de-DE" sz="2400"/>
            </a:br>
            <a:r>
              <a:rPr lang="de-DE" sz="2400"/>
              <a:t>300 x 300 x 3600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9" grpId="0" animBg="1"/>
      <p:bldP spid="1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673" y="4386349"/>
            <a:ext cx="6057900" cy="2451100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49" y="613815"/>
            <a:ext cx="3542606" cy="4412155"/>
          </a:xfrm>
          <a:prstGeom prst="rect">
            <a:avLst/>
          </a:prstGeom>
        </p:spPr>
      </p:pic>
      <p:pic>
        <p:nvPicPr>
          <p:cNvPr id="5" name="Bild 4" descr="hetdex_logo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5823" y="45195"/>
            <a:ext cx="5445272" cy="987191"/>
          </a:xfrm>
          <a:prstGeom prst="rect">
            <a:avLst/>
          </a:prstGeom>
        </p:spPr>
      </p:pic>
      <p:sp>
        <p:nvSpPr>
          <p:cNvPr id="6" name="Textfeld 5"/>
          <p:cNvSpPr txBox="1"/>
          <p:nvPr/>
        </p:nvSpPr>
        <p:spPr>
          <a:xfrm>
            <a:off x="3703735" y="1383684"/>
            <a:ext cx="5328897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>
                <a:latin typeface="Berlin Sans FB" pitchFamily="34" charset="0"/>
                <a:cs typeface="Abadi MT Condensed Light"/>
              </a:rPr>
              <a:t>VIRUS: Visible Integral-field Replicable Unit </a:t>
            </a:r>
            <a:r>
              <a:rPr lang="en-GB" b="1" dirty="0" smtClean="0">
                <a:latin typeface="Berlin Sans FB" pitchFamily="34" charset="0"/>
                <a:cs typeface="Abadi MT Condensed Light"/>
              </a:rPr>
              <a:t>Spectrograph </a:t>
            </a:r>
            <a:r>
              <a:rPr lang="en-GB" dirty="0" smtClean="0">
                <a:latin typeface="Berlin Sans FB" pitchFamily="34" charset="0"/>
                <a:cs typeface="Abadi MT Condensed Light"/>
              </a:rPr>
              <a:t>for </a:t>
            </a:r>
            <a:r>
              <a:rPr lang="en-GB" dirty="0">
                <a:latin typeface="Berlin Sans FB" pitchFamily="34" charset="0"/>
                <a:cs typeface="Abadi MT Condensed Light"/>
              </a:rPr>
              <a:t>the 10m Hobby-</a:t>
            </a:r>
            <a:r>
              <a:rPr lang="en-GB" dirty="0" err="1">
                <a:latin typeface="Berlin Sans FB" pitchFamily="34" charset="0"/>
                <a:cs typeface="Abadi MT Condensed Light"/>
              </a:rPr>
              <a:t>Eberly</a:t>
            </a:r>
            <a:r>
              <a:rPr lang="en-GB" dirty="0">
                <a:latin typeface="Berlin Sans FB" pitchFamily="34" charset="0"/>
                <a:cs typeface="Abadi MT Condensed Light"/>
              </a:rPr>
              <a:t> Telescope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GB" dirty="0">
                <a:latin typeface="Berlin Sans FB" pitchFamily="34" charset="0"/>
                <a:cs typeface="Abadi MT Condensed Light"/>
              </a:rPr>
              <a:t>75 </a:t>
            </a:r>
            <a:r>
              <a:rPr lang="en-GB" dirty="0" err="1">
                <a:latin typeface="Berlin Sans FB" pitchFamily="34" charset="0"/>
                <a:cs typeface="Abadi MT Condensed Light"/>
              </a:rPr>
              <a:t>fiber</a:t>
            </a:r>
            <a:r>
              <a:rPr lang="en-GB" dirty="0">
                <a:latin typeface="Berlin Sans FB" pitchFamily="34" charset="0"/>
                <a:cs typeface="Abadi MT Condensed Light"/>
              </a:rPr>
              <a:t> bundles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GB" dirty="0">
                <a:latin typeface="Berlin Sans FB" pitchFamily="34" charset="0"/>
                <a:cs typeface="Abadi MT Condensed Light"/>
              </a:rPr>
              <a:t>150 spectrographs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GB" dirty="0">
                <a:latin typeface="Berlin Sans FB" pitchFamily="34" charset="0"/>
                <a:cs typeface="Abadi MT Condensed Light"/>
              </a:rPr>
              <a:t>33600 </a:t>
            </a:r>
            <a:r>
              <a:rPr lang="en-GB" dirty="0" err="1">
                <a:latin typeface="Berlin Sans FB" pitchFamily="34" charset="0"/>
                <a:cs typeface="Abadi MT Condensed Light"/>
              </a:rPr>
              <a:t>fibers</a:t>
            </a:r>
            <a:endParaRPr lang="en-GB" dirty="0">
              <a:latin typeface="Berlin Sans FB" pitchFamily="34" charset="0"/>
              <a:cs typeface="Abadi MT Condensed Light"/>
            </a:endParaRPr>
          </a:p>
          <a:p>
            <a:pPr>
              <a:spcBef>
                <a:spcPts val="1800"/>
              </a:spcBef>
            </a:pPr>
            <a:r>
              <a:rPr lang="en-GB" dirty="0">
                <a:latin typeface="Berlin Sans FB" pitchFamily="34" charset="0"/>
                <a:cs typeface="Abadi MT Condensed Light"/>
              </a:rPr>
              <a:t>Goal: Blind Survey over &gt;500 deg</a:t>
            </a:r>
            <a:r>
              <a:rPr lang="en-GB" baseline="30000" dirty="0">
                <a:latin typeface="Berlin Sans FB" pitchFamily="34" charset="0"/>
                <a:cs typeface="Abadi MT Condensed Light"/>
              </a:rPr>
              <a:t>2</a:t>
            </a:r>
            <a:r>
              <a:rPr lang="en-GB" dirty="0">
                <a:latin typeface="Berlin Sans FB" pitchFamily="34" charset="0"/>
                <a:cs typeface="Abadi MT Condensed Light"/>
              </a:rPr>
              <a:t> for ~10</a:t>
            </a:r>
            <a:r>
              <a:rPr lang="en-GB" baseline="30000" dirty="0">
                <a:latin typeface="Berlin Sans FB" pitchFamily="34" charset="0"/>
                <a:cs typeface="Abadi MT Condensed Light"/>
              </a:rPr>
              <a:t>6</a:t>
            </a:r>
            <a:r>
              <a:rPr lang="en-GB" dirty="0">
                <a:latin typeface="Berlin Sans FB" pitchFamily="34" charset="0"/>
                <a:cs typeface="Abadi MT Condensed Light"/>
              </a:rPr>
              <a:t> bright </a:t>
            </a:r>
            <a:r>
              <a:rPr lang="en-GB" dirty="0" smtClean="0">
                <a:latin typeface="Berlin Sans FB" pitchFamily="34" charset="0"/>
                <a:cs typeface="Abadi MT Condensed Light"/>
              </a:rPr>
              <a:t>LAEs</a:t>
            </a:r>
            <a:r>
              <a:rPr lang="en-GB" dirty="0">
                <a:latin typeface="Berlin Sans FB" pitchFamily="34" charset="0"/>
                <a:cs typeface="Abadi MT Condensed Light"/>
              </a:rPr>
              <a:t> </a:t>
            </a:r>
            <a:r>
              <a:rPr lang="en-GB" dirty="0" smtClean="0">
                <a:latin typeface="Berlin Sans FB" pitchFamily="34" charset="0"/>
                <a:cs typeface="Abadi MT Condensed Light"/>
              </a:rPr>
              <a:t>as </a:t>
            </a:r>
            <a:r>
              <a:rPr lang="en-GB" dirty="0">
                <a:latin typeface="Berlin Sans FB" pitchFamily="34" charset="0"/>
                <a:cs typeface="Abadi MT Condensed Light"/>
              </a:rPr>
              <a:t>probes for the geometry of the universe at z=2–3</a:t>
            </a:r>
            <a:endParaRPr lang="en-GB" baseline="30000" dirty="0">
              <a:latin typeface="Berlin Sans FB" pitchFamily="34" charset="0"/>
              <a:cs typeface="Abadi MT Condensed Light"/>
            </a:endParaRPr>
          </a:p>
        </p:txBody>
      </p:sp>
    </p:spTree>
    <p:extLst>
      <p:ext uri="{BB962C8B-B14F-4D97-AF65-F5344CB8AC3E}">
        <p14:creationId xmlns:p14="http://schemas.microsoft.com/office/powerpoint/2010/main" val="652392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Rear</a:t>
            </a:r>
            <a:r>
              <a:rPr lang="fr-FR" dirty="0" smtClean="0"/>
              <a:t> view</a:t>
            </a:r>
            <a:endParaRPr lang="fr-FR" dirty="0"/>
          </a:p>
        </p:txBody>
      </p:sp>
      <p:pic>
        <p:nvPicPr>
          <p:cNvPr id="7" name="Image 6" descr="vue_globale_arriere.jpg"/>
          <p:cNvPicPr>
            <a:picLocks noChangeAspect="1"/>
          </p:cNvPicPr>
          <p:nvPr/>
        </p:nvPicPr>
        <p:blipFill>
          <a:blip r:embed="rId2"/>
          <a:srcRect l="4429" r="4429"/>
          <a:stretch>
            <a:fillRect/>
          </a:stretch>
        </p:blipFill>
        <p:spPr>
          <a:xfrm>
            <a:off x="3232" y="829147"/>
            <a:ext cx="9170274" cy="5659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0996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Instrument main structure</a:t>
            </a:r>
            <a:endParaRPr lang="de-DE"/>
          </a:p>
        </p:txBody>
      </p:sp>
      <p:pic>
        <p:nvPicPr>
          <p:cNvPr id="6" name="Bild 5" descr="mainstructure_delivery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97" y="798293"/>
            <a:ext cx="9140307" cy="5702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2725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Instrument main structure</a:t>
            </a:r>
          </a:p>
        </p:txBody>
      </p:sp>
      <p:pic>
        <p:nvPicPr>
          <p:cNvPr id="7" name="Bild 6" descr="MUSE_main-structur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833" y="697788"/>
            <a:ext cx="8144506" cy="610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201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/>
              <a:t>Front</a:t>
            </a:r>
            <a:r>
              <a:rPr lang="fr-FR" dirty="0" smtClean="0"/>
              <a:t> view</a:t>
            </a:r>
            <a:endParaRPr lang="fr-FR" dirty="0"/>
          </a:p>
        </p:txBody>
      </p:sp>
      <p:pic>
        <p:nvPicPr>
          <p:cNvPr id="5" name="Image 3" descr="vue_avant_globale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052125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51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Fore-optics (w/ field derotator) </a:t>
            </a:r>
          </a:p>
        </p:txBody>
      </p:sp>
      <p:pic>
        <p:nvPicPr>
          <p:cNvPr id="3" name="Image 3" descr="vue_fo_1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225550"/>
            <a:ext cx="9144000" cy="5143500"/>
          </a:xfrm>
          <a:prstGeom prst="rect">
            <a:avLst/>
          </a:prstGeom>
        </p:spPr>
      </p:pic>
      <p:pic>
        <p:nvPicPr>
          <p:cNvPr id="4" name="Image 4" descr="vue_avant_global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28686"/>
            <a:ext cx="2984500" cy="167878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" name="Cadre 5"/>
          <p:cNvSpPr/>
          <p:nvPr/>
        </p:nvSpPr>
        <p:spPr bwMode="auto">
          <a:xfrm>
            <a:off x="520700" y="1108075"/>
            <a:ext cx="847725" cy="492125"/>
          </a:xfrm>
          <a:prstGeom prst="frame">
            <a:avLst>
              <a:gd name="adj1" fmla="val 6694"/>
            </a:avLst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252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MUSE in a nutshell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>
          <a:xfrm>
            <a:off x="457200" y="1463524"/>
            <a:ext cx="8229600" cy="5116286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de-DE"/>
              <a:t>2nd generation instrument for ESO VLT</a:t>
            </a:r>
          </a:p>
          <a:p>
            <a:r>
              <a:rPr lang="de-DE"/>
              <a:t>Integral Field Spectroscopy in optical domain:</a:t>
            </a:r>
          </a:p>
          <a:p>
            <a:pPr lvl="1">
              <a:buClr>
                <a:schemeClr val="tx1"/>
              </a:buClr>
            </a:pPr>
            <a:r>
              <a:rPr lang="de-DE">
                <a:solidFill>
                  <a:srgbClr val="FF0000"/>
                </a:solidFill>
              </a:rPr>
              <a:t>1' × 1' field of view</a:t>
            </a:r>
            <a:r>
              <a:rPr lang="de-DE"/>
              <a:t> (in Wide Field Mode)</a:t>
            </a:r>
          </a:p>
          <a:p>
            <a:pPr lvl="1">
              <a:buClr>
                <a:schemeClr val="tx1"/>
              </a:buClr>
            </a:pPr>
            <a:r>
              <a:rPr lang="de-DE">
                <a:solidFill>
                  <a:srgbClr val="FF0000"/>
                </a:solidFill>
              </a:rPr>
              <a:t>0.2" × 0.2"</a:t>
            </a:r>
            <a:r>
              <a:rPr lang="de-DE"/>
              <a:t> spatial pixels    </a:t>
            </a:r>
          </a:p>
          <a:p>
            <a:pPr lvl="1">
              <a:buNone/>
            </a:pPr>
            <a:r>
              <a:rPr lang="de-DE">
                <a:sym typeface="Wingdings"/>
              </a:rPr>
              <a:t>   </a:t>
            </a:r>
            <a:r>
              <a:rPr lang="de-DE">
                <a:solidFill>
                  <a:srgbClr val="FF0000"/>
                </a:solidFill>
                <a:sym typeface="Wingdings"/>
              </a:rPr>
              <a:t>90,000</a:t>
            </a:r>
            <a:r>
              <a:rPr lang="de-DE">
                <a:sym typeface="Wingdings"/>
              </a:rPr>
              <a:t> spectra on </a:t>
            </a:r>
            <a:r>
              <a:rPr lang="de-DE">
                <a:solidFill>
                  <a:srgbClr val="FF0000"/>
                </a:solidFill>
                <a:sym typeface="Wingdings"/>
              </a:rPr>
              <a:t>24</a:t>
            </a:r>
            <a:r>
              <a:rPr lang="de-DE">
                <a:sym typeface="Wingdings"/>
              </a:rPr>
              <a:t> spectrographs</a:t>
            </a:r>
            <a:endParaRPr lang="de-DE"/>
          </a:p>
          <a:p>
            <a:pPr lvl="1">
              <a:spcAft>
                <a:spcPts val="2400"/>
              </a:spcAft>
            </a:pPr>
            <a:r>
              <a:rPr lang="de-DE"/>
              <a:t>Adaptive Optics supported</a:t>
            </a:r>
          </a:p>
          <a:p>
            <a:pPr>
              <a:spcAft>
                <a:spcPts val="2400"/>
              </a:spcAft>
            </a:pPr>
            <a:r>
              <a:rPr lang="de-DE"/>
              <a:t>built by consortium of 6 institutes + ESO</a:t>
            </a:r>
            <a:br>
              <a:rPr lang="de-DE"/>
            </a:br>
            <a:r>
              <a:rPr lang="de-DE"/>
              <a:t>PI: Roland Bacon (Lyon)</a:t>
            </a:r>
          </a:p>
          <a:p>
            <a:r>
              <a:rPr lang="de-DE"/>
              <a:t>commissioning scheduled for Feb 2014</a:t>
            </a:r>
          </a:p>
          <a:p>
            <a:endParaRPr lang="de-DE"/>
          </a:p>
        </p:txBody>
      </p:sp>
      <p:pic>
        <p:nvPicPr>
          <p:cNvPr id="18" name="Bild 17" descr="eso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0" y="56800"/>
            <a:ext cx="1016000" cy="1016000"/>
          </a:xfrm>
          <a:prstGeom prst="rect">
            <a:avLst/>
          </a:prstGeom>
        </p:spPr>
      </p:pic>
      <p:pic>
        <p:nvPicPr>
          <p:cNvPr id="19" name="Bild 18" descr="IAG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5479" y="955523"/>
            <a:ext cx="1250521" cy="1250521"/>
          </a:xfrm>
          <a:prstGeom prst="rect">
            <a:avLst/>
          </a:prstGeom>
        </p:spPr>
      </p:pic>
      <p:pic>
        <p:nvPicPr>
          <p:cNvPr id="20" name="Bild 19" descr="novalogo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3489" y="2206044"/>
            <a:ext cx="953311" cy="833434"/>
          </a:xfrm>
          <a:prstGeom prst="rect">
            <a:avLst/>
          </a:prstGeom>
        </p:spPr>
      </p:pic>
      <p:pic>
        <p:nvPicPr>
          <p:cNvPr id="21" name="Bild 20" descr="CRAL.gif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77690" y="3278541"/>
            <a:ext cx="863999" cy="863999"/>
          </a:xfrm>
          <a:prstGeom prst="rect">
            <a:avLst/>
          </a:prstGeom>
        </p:spPr>
      </p:pic>
      <p:pic>
        <p:nvPicPr>
          <p:cNvPr id="24" name="Bild 23" descr="ETH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65259" y="5617268"/>
            <a:ext cx="1016000" cy="1016000"/>
          </a:xfrm>
          <a:prstGeom prst="rect">
            <a:avLst/>
          </a:prstGeom>
        </p:spPr>
      </p:pic>
      <p:pic>
        <p:nvPicPr>
          <p:cNvPr id="12" name="Bild 11" descr="aip-logo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215243" y="4006504"/>
            <a:ext cx="863600" cy="1231392"/>
          </a:xfrm>
          <a:prstGeom prst="rect">
            <a:avLst/>
          </a:prstGeom>
        </p:spPr>
      </p:pic>
      <p:pic>
        <p:nvPicPr>
          <p:cNvPr id="13" name="Bild 12" descr="IRAP-logo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793555" y="4870162"/>
            <a:ext cx="1142857" cy="594286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 rot="600000">
            <a:off x="5061311" y="1504050"/>
            <a:ext cx="3753605" cy="1177791"/>
          </a:xfrm>
          <a:prstGeom prst="rect">
            <a:avLst/>
          </a:prstGeom>
          <a:solidFill>
            <a:srgbClr val="B7DEE8"/>
          </a:solidFill>
          <a:ln w="28575" cmpd="sng">
            <a:solidFill>
              <a:srgbClr val="000000"/>
            </a:solidFill>
          </a:ln>
        </p:spPr>
        <p:txBody>
          <a:bodyPr wrap="square" lIns="180000" tIns="108000" rIns="180000" bIns="144000" rtlCol="0">
            <a:spAutoFit/>
          </a:bodyPr>
          <a:lstStyle/>
          <a:p>
            <a:r>
              <a:rPr lang="en-GB" sz="2000">
                <a:latin typeface="Arial"/>
                <a:cs typeface="Arial"/>
              </a:rPr>
              <a:t>See also Poster by Kelz et al.:</a:t>
            </a:r>
          </a:p>
          <a:p>
            <a:r>
              <a:rPr lang="en-GB" sz="2000" i="1">
                <a:latin typeface="Arial"/>
                <a:cs typeface="Arial"/>
              </a:rPr>
              <a:t>Serial Acceptance Testing of 24 Detectors for MUSE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Field splitting &amp; relay optics</a:t>
            </a:r>
          </a:p>
        </p:txBody>
      </p:sp>
      <p:pic>
        <p:nvPicPr>
          <p:cNvPr id="3" name="Image 3" descr="vue_fs_1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250950"/>
            <a:ext cx="9144000" cy="5143500"/>
          </a:xfrm>
          <a:prstGeom prst="rect">
            <a:avLst/>
          </a:prstGeom>
        </p:spPr>
      </p:pic>
      <p:pic>
        <p:nvPicPr>
          <p:cNvPr id="4" name="Image 4" descr="vue_avant_globale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28686"/>
            <a:ext cx="2984500" cy="1678782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5" name="Cadre 5"/>
          <p:cNvSpPr/>
          <p:nvPr/>
        </p:nvSpPr>
        <p:spPr bwMode="auto">
          <a:xfrm>
            <a:off x="920750" y="1066800"/>
            <a:ext cx="752475" cy="384175"/>
          </a:xfrm>
          <a:prstGeom prst="frame">
            <a:avLst>
              <a:gd name="adj1" fmla="val 6694"/>
            </a:avLst>
          </a:prstGeom>
          <a:solidFill>
            <a:srgbClr val="FF66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fr-FR" sz="1800" b="0" i="0" u="none" strike="noStrike" cap="none" normalizeH="0" baseline="-25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6" name="Bild 5" descr="muse_fso2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47" y="1246485"/>
            <a:ext cx="7591961" cy="542197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788738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err="1" smtClean="0"/>
              <a:t>Side</a:t>
            </a:r>
            <a:r>
              <a:rPr lang="fr-FR" dirty="0" smtClean="0"/>
              <a:t> view</a:t>
            </a:r>
            <a:endParaRPr lang="fr-FR" dirty="0"/>
          </a:p>
        </p:txBody>
      </p:sp>
      <p:pic>
        <p:nvPicPr>
          <p:cNvPr id="4" name="Image 3" descr="vue_cote_1.jpg"/>
          <p:cNvPicPr>
            <a:picLocks noChangeAspect="1"/>
          </p:cNvPicPr>
          <p:nvPr/>
        </p:nvPicPr>
        <p:blipFill>
          <a:blip r:embed="rId2"/>
          <a:srcRect l="8858"/>
          <a:stretch>
            <a:fillRect/>
          </a:stretch>
        </p:blipFill>
        <p:spPr>
          <a:xfrm>
            <a:off x="0" y="806397"/>
            <a:ext cx="9144000" cy="5643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83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24 integral field units</a:t>
            </a:r>
          </a:p>
        </p:txBody>
      </p:sp>
      <p:pic>
        <p:nvPicPr>
          <p:cNvPr id="3" name="Image 3" descr="00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53871"/>
            <a:ext cx="5461531" cy="3072111"/>
          </a:xfrm>
          <a:prstGeom prst="rect">
            <a:avLst/>
          </a:prstGeom>
        </p:spPr>
      </p:pic>
      <p:pic>
        <p:nvPicPr>
          <p:cNvPr id="4" name="Image 4" descr="004.jpg"/>
          <p:cNvPicPr>
            <a:picLocks noChangeAspect="1"/>
          </p:cNvPicPr>
          <p:nvPr/>
        </p:nvPicPr>
        <p:blipFill>
          <a:blip r:embed="rId3"/>
          <a:srcRect t="26615" b="32726"/>
          <a:stretch>
            <a:fillRect/>
          </a:stretch>
        </p:blipFill>
        <p:spPr>
          <a:xfrm>
            <a:off x="0" y="3936757"/>
            <a:ext cx="9144000" cy="2091267"/>
          </a:xfrm>
          <a:prstGeom prst="rect">
            <a:avLst/>
          </a:prstGeom>
          <a:effectLst>
            <a:outerShdw blurRad="50800" dist="38100" dir="5400000">
              <a:srgbClr val="000000">
                <a:alpha val="43000"/>
              </a:srgbClr>
            </a:outerShdw>
          </a:effec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23855" y="1151225"/>
            <a:ext cx="4520145" cy="2861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ZoneTexte 6"/>
          <p:cNvSpPr txBox="1"/>
          <p:nvPr/>
        </p:nvSpPr>
        <p:spPr>
          <a:xfrm>
            <a:off x="7510427" y="4546357"/>
            <a:ext cx="1467068" cy="369332"/>
          </a:xfrm>
          <a:prstGeom prst="rect">
            <a:avLst/>
          </a:prstGeom>
          <a:gradFill flip="none" rotWithShape="1">
            <a:gsLst>
              <a:gs pos="0">
                <a:schemeClr val="accent4">
                  <a:shade val="51000"/>
                  <a:satMod val="130000"/>
                  <a:alpha val="25000"/>
                </a:schemeClr>
              </a:gs>
              <a:gs pos="80000">
                <a:schemeClr val="accent4">
                  <a:shade val="93000"/>
                  <a:satMod val="130000"/>
                  <a:alpha val="25000"/>
                </a:schemeClr>
              </a:gs>
              <a:gs pos="100000">
                <a:schemeClr val="accent4">
                  <a:shade val="94000"/>
                  <a:satMod val="135000"/>
                  <a:alpha val="25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baseline="0" dirty="0" smtClean="0">
                <a:effectLst>
                  <a:outerShdw blurRad="50800" dist="38100" dir="5400000">
                    <a:srgbClr val="000000">
                      <a:alpha val="43000"/>
                    </a:srgbClr>
                  </a:outerShdw>
                </a:effectLst>
                <a:latin typeface="Britannic Bold"/>
                <a:cs typeface="Britannic Bold"/>
              </a:rPr>
              <a:t>Image Slicer</a:t>
            </a:r>
            <a:endParaRPr lang="fr-FR" baseline="0" dirty="0">
              <a:effectLst>
                <a:outerShdw blurRad="50800" dist="38100" dir="5400000">
                  <a:srgbClr val="000000">
                    <a:alpha val="43000"/>
                  </a:srgbClr>
                </a:outerShdw>
              </a:effectLst>
              <a:latin typeface="Britannic Bold"/>
              <a:cs typeface="Britannic Bold"/>
            </a:endParaRPr>
          </a:p>
        </p:txBody>
      </p:sp>
      <p:sp>
        <p:nvSpPr>
          <p:cNvPr id="7" name="ZoneTexte 7"/>
          <p:cNvSpPr txBox="1"/>
          <p:nvPr/>
        </p:nvSpPr>
        <p:spPr>
          <a:xfrm>
            <a:off x="4597401" y="5621624"/>
            <a:ext cx="1249223" cy="369332"/>
          </a:xfrm>
          <a:prstGeom prst="rect">
            <a:avLst/>
          </a:prstGeom>
          <a:gradFill flip="none" rotWithShape="1">
            <a:gsLst>
              <a:gs pos="0">
                <a:schemeClr val="accent4">
                  <a:shade val="51000"/>
                  <a:satMod val="130000"/>
                  <a:alpha val="25000"/>
                </a:schemeClr>
              </a:gs>
              <a:gs pos="80000">
                <a:schemeClr val="accent4">
                  <a:shade val="93000"/>
                  <a:satMod val="130000"/>
                  <a:alpha val="25000"/>
                </a:schemeClr>
              </a:gs>
              <a:gs pos="100000">
                <a:schemeClr val="accent4">
                  <a:shade val="94000"/>
                  <a:satMod val="135000"/>
                  <a:alpha val="25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baseline="0" dirty="0" err="1" smtClean="0">
                <a:effectLst>
                  <a:outerShdw blurRad="50800" dist="38100" dir="5400000">
                    <a:srgbClr val="000000">
                      <a:alpha val="43000"/>
                    </a:srgbClr>
                  </a:outerShdw>
                </a:effectLst>
                <a:latin typeface="Britannic Bold"/>
                <a:cs typeface="Britannic Bold"/>
              </a:rPr>
              <a:t>Collimator</a:t>
            </a:r>
            <a:endParaRPr lang="fr-FR" baseline="0" dirty="0">
              <a:effectLst>
                <a:outerShdw blurRad="50800" dist="38100" dir="5400000">
                  <a:srgbClr val="000000">
                    <a:alpha val="43000"/>
                  </a:srgbClr>
                </a:outerShdw>
              </a:effectLst>
              <a:latin typeface="Britannic Bold"/>
              <a:cs typeface="Britannic Bold"/>
            </a:endParaRPr>
          </a:p>
        </p:txBody>
      </p:sp>
      <p:sp>
        <p:nvSpPr>
          <p:cNvPr id="8" name="ZoneTexte 8"/>
          <p:cNvSpPr txBox="1"/>
          <p:nvPr/>
        </p:nvSpPr>
        <p:spPr>
          <a:xfrm>
            <a:off x="702733" y="5621624"/>
            <a:ext cx="1352579" cy="369332"/>
          </a:xfrm>
          <a:prstGeom prst="rect">
            <a:avLst/>
          </a:prstGeom>
          <a:gradFill flip="none" rotWithShape="1">
            <a:gsLst>
              <a:gs pos="0">
                <a:schemeClr val="accent4">
                  <a:shade val="51000"/>
                  <a:satMod val="130000"/>
                  <a:alpha val="25000"/>
                </a:schemeClr>
              </a:gs>
              <a:gs pos="80000">
                <a:schemeClr val="accent4">
                  <a:shade val="93000"/>
                  <a:satMod val="130000"/>
                  <a:alpha val="25000"/>
                </a:schemeClr>
              </a:gs>
              <a:gs pos="100000">
                <a:schemeClr val="accent4">
                  <a:shade val="94000"/>
                  <a:satMod val="135000"/>
                  <a:alpha val="25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baseline="0" dirty="0" smtClean="0">
                <a:effectLst>
                  <a:outerShdw blurRad="50800" dist="38100" dir="5400000">
                    <a:srgbClr val="000000">
                      <a:alpha val="43000"/>
                    </a:srgbClr>
                  </a:outerShdw>
                </a:effectLst>
                <a:latin typeface="Britannic Bold"/>
                <a:cs typeface="Britannic Bold"/>
              </a:rPr>
              <a:t>Camera f/2</a:t>
            </a:r>
            <a:endParaRPr lang="fr-FR" baseline="0" dirty="0">
              <a:effectLst>
                <a:outerShdw blurRad="50800" dist="38100" dir="5400000">
                  <a:srgbClr val="000000">
                    <a:alpha val="43000"/>
                  </a:srgbClr>
                </a:outerShdw>
              </a:effectLst>
              <a:latin typeface="Britannic Bold"/>
              <a:cs typeface="Britannic Bold"/>
            </a:endParaRPr>
          </a:p>
        </p:txBody>
      </p:sp>
      <p:sp>
        <p:nvSpPr>
          <p:cNvPr id="9" name="ZoneTexte 9"/>
          <p:cNvSpPr txBox="1"/>
          <p:nvPr/>
        </p:nvSpPr>
        <p:spPr>
          <a:xfrm>
            <a:off x="254000" y="3615024"/>
            <a:ext cx="1038265" cy="369332"/>
          </a:xfrm>
          <a:prstGeom prst="rect">
            <a:avLst/>
          </a:prstGeom>
          <a:gradFill flip="none" rotWithShape="1">
            <a:gsLst>
              <a:gs pos="0">
                <a:schemeClr val="accent4">
                  <a:shade val="51000"/>
                  <a:satMod val="130000"/>
                  <a:alpha val="25000"/>
                </a:schemeClr>
              </a:gs>
              <a:gs pos="80000">
                <a:schemeClr val="accent4">
                  <a:shade val="93000"/>
                  <a:satMod val="130000"/>
                  <a:alpha val="25000"/>
                </a:schemeClr>
              </a:gs>
              <a:gs pos="100000">
                <a:schemeClr val="accent4">
                  <a:shade val="94000"/>
                  <a:satMod val="135000"/>
                  <a:alpha val="25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baseline="0" dirty="0" smtClean="0">
                <a:effectLst>
                  <a:outerShdw blurRad="50800" dist="38100" dir="5400000">
                    <a:srgbClr val="000000">
                      <a:alpha val="43000"/>
                    </a:srgbClr>
                  </a:outerShdw>
                </a:effectLst>
                <a:latin typeface="Britannic Bold"/>
                <a:cs typeface="Britannic Bold"/>
              </a:rPr>
              <a:t>CCD 4k</a:t>
            </a:r>
            <a:r>
              <a:rPr lang="fr-FR" baseline="30000" dirty="0" smtClean="0">
                <a:effectLst>
                  <a:outerShdw blurRad="50800" dist="38100" dir="5400000">
                    <a:srgbClr val="000000">
                      <a:alpha val="43000"/>
                    </a:srgbClr>
                  </a:outerShdw>
                </a:effectLst>
                <a:latin typeface="Britannic Bold"/>
                <a:cs typeface="Britannic Bold"/>
              </a:rPr>
              <a:t>2</a:t>
            </a:r>
            <a:endParaRPr lang="fr-FR" baseline="30000" dirty="0">
              <a:effectLst>
                <a:outerShdw blurRad="50800" dist="38100" dir="5400000">
                  <a:srgbClr val="000000">
                    <a:alpha val="43000"/>
                  </a:srgbClr>
                </a:outerShdw>
              </a:effectLst>
              <a:latin typeface="Britannic Bold"/>
              <a:cs typeface="Britannic Bold"/>
            </a:endParaRPr>
          </a:p>
        </p:txBody>
      </p:sp>
      <p:sp>
        <p:nvSpPr>
          <p:cNvPr id="10" name="ZoneTexte 10"/>
          <p:cNvSpPr txBox="1"/>
          <p:nvPr/>
        </p:nvSpPr>
        <p:spPr>
          <a:xfrm>
            <a:off x="2446867" y="4300824"/>
            <a:ext cx="742699" cy="369332"/>
          </a:xfrm>
          <a:prstGeom prst="rect">
            <a:avLst/>
          </a:prstGeom>
          <a:gradFill flip="none" rotWithShape="1">
            <a:gsLst>
              <a:gs pos="0">
                <a:schemeClr val="accent4">
                  <a:shade val="51000"/>
                  <a:satMod val="130000"/>
                  <a:alpha val="25000"/>
                </a:schemeClr>
              </a:gs>
              <a:gs pos="80000">
                <a:schemeClr val="accent4">
                  <a:shade val="93000"/>
                  <a:satMod val="130000"/>
                  <a:alpha val="25000"/>
                </a:schemeClr>
              </a:gs>
              <a:gs pos="100000">
                <a:schemeClr val="accent4">
                  <a:shade val="94000"/>
                  <a:satMod val="135000"/>
                  <a:alpha val="25000"/>
                </a:schemeClr>
              </a:gs>
            </a:gsLst>
            <a:lin ang="16200000" scaled="0"/>
            <a:tileRect/>
          </a:gradFill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baseline="0" dirty="0" smtClean="0">
                <a:effectLst>
                  <a:outerShdw blurRad="50800" dist="38100" dir="5400000">
                    <a:srgbClr val="000000">
                      <a:alpha val="43000"/>
                    </a:srgbClr>
                  </a:outerShdw>
                </a:effectLst>
                <a:latin typeface="Britannic Bold"/>
                <a:cs typeface="Britannic Bold"/>
              </a:rPr>
              <a:t>VPHG</a:t>
            </a:r>
            <a:endParaRPr lang="fr-FR" baseline="0" dirty="0">
              <a:effectLst>
                <a:outerShdw blurRad="50800" dist="38100" dir="5400000">
                  <a:srgbClr val="000000">
                    <a:alpha val="43000"/>
                  </a:srgbClr>
                </a:outerShdw>
              </a:effectLst>
              <a:latin typeface="Britannic Bold"/>
              <a:cs typeface="Britannic Bold"/>
            </a:endParaRPr>
          </a:p>
        </p:txBody>
      </p:sp>
    </p:spTree>
    <p:extLst>
      <p:ext uri="{BB962C8B-B14F-4D97-AF65-F5344CB8AC3E}">
        <p14:creationId xmlns:p14="http://schemas.microsoft.com/office/powerpoint/2010/main" val="2989306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Image slicers</a:t>
            </a:r>
          </a:p>
        </p:txBody>
      </p:sp>
      <p:pic>
        <p:nvPicPr>
          <p:cNvPr id="5" name="Imag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669"/>
            <a:ext cx="8168609" cy="5468242"/>
          </a:xfrm>
          <a:prstGeom prst="rect">
            <a:avLst/>
          </a:prstGeom>
        </p:spPr>
      </p:pic>
      <p:sp>
        <p:nvSpPr>
          <p:cNvPr id="6" name="ZoneTexte 3"/>
          <p:cNvSpPr txBox="1"/>
          <p:nvPr/>
        </p:nvSpPr>
        <p:spPr>
          <a:xfrm>
            <a:off x="135469" y="4978369"/>
            <a:ext cx="7409101" cy="369332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50000"/>
                  <a:satMod val="300000"/>
                  <a:alpha val="54000"/>
                </a:schemeClr>
              </a:gs>
              <a:gs pos="35000">
                <a:schemeClr val="accent1">
                  <a:tint val="37000"/>
                  <a:satMod val="300000"/>
                  <a:alpha val="54000"/>
                </a:schemeClr>
              </a:gs>
              <a:gs pos="100000">
                <a:schemeClr val="accent1">
                  <a:tint val="15000"/>
                  <a:satMod val="350000"/>
                  <a:alpha val="54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aseline="0" dirty="0" smtClean="0"/>
              <a:t>IDA: 4 stacks of 12 off-axis spherical mirrors, 33x0.9 mm rectangular aperture</a:t>
            </a:r>
          </a:p>
        </p:txBody>
      </p:sp>
      <p:sp>
        <p:nvSpPr>
          <p:cNvPr id="7" name="ZoneTexte 4"/>
          <p:cNvSpPr txBox="1"/>
          <p:nvPr/>
        </p:nvSpPr>
        <p:spPr>
          <a:xfrm>
            <a:off x="1447800" y="1515503"/>
            <a:ext cx="6612467" cy="338554"/>
          </a:xfrm>
          <a:prstGeom prst="rect">
            <a:avLst/>
          </a:prstGeom>
          <a:gradFill flip="none" rotWithShape="1">
            <a:gsLst>
              <a:gs pos="0">
                <a:schemeClr val="accent3">
                  <a:tint val="50000"/>
                  <a:satMod val="300000"/>
                  <a:alpha val="46000"/>
                </a:schemeClr>
              </a:gs>
              <a:gs pos="35000">
                <a:schemeClr val="accent3">
                  <a:tint val="37000"/>
                  <a:satMod val="300000"/>
                  <a:alpha val="46000"/>
                </a:schemeClr>
              </a:gs>
              <a:gs pos="100000">
                <a:schemeClr val="accent3">
                  <a:tint val="15000"/>
                  <a:satMod val="350000"/>
                  <a:alpha val="46000"/>
                </a:schemeClr>
              </a:gs>
            </a:gsLst>
            <a:lin ang="16200000" scaled="1"/>
            <a:tileRect/>
          </a:gra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1600" baseline="0" dirty="0" smtClean="0"/>
              <a:t>FMA: 4 stack of 12 off axis spherical mirrors 6x2 mm elliptical aperture</a:t>
            </a:r>
            <a:endParaRPr lang="en-US" sz="1600" baseline="0" dirty="0"/>
          </a:p>
        </p:txBody>
      </p:sp>
      <p:sp>
        <p:nvSpPr>
          <p:cNvPr id="8" name="ZoneTexte 5"/>
          <p:cNvSpPr txBox="1"/>
          <p:nvPr/>
        </p:nvSpPr>
        <p:spPr>
          <a:xfrm>
            <a:off x="6544733" y="5808103"/>
            <a:ext cx="1434783" cy="307777"/>
          </a:xfrm>
          <a:prstGeom prst="rect">
            <a:avLst/>
          </a:prstGeom>
          <a:effectLst>
            <a:glow rad="101600">
              <a:schemeClr val="accent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400" i="1" baseline="0" dirty="0" err="1" smtClean="0">
                <a:latin typeface="Futura"/>
                <a:cs typeface="Futura"/>
              </a:rPr>
              <a:t>Winlight</a:t>
            </a:r>
            <a:r>
              <a:rPr lang="fr-FR" sz="1400" i="1" baseline="0" dirty="0" smtClean="0">
                <a:latin typeface="Futura"/>
                <a:cs typeface="Futura"/>
              </a:rPr>
              <a:t> </a:t>
            </a:r>
            <a:r>
              <a:rPr lang="fr-FR" sz="1400" i="1" baseline="0" dirty="0" err="1" smtClean="0">
                <a:latin typeface="Futura"/>
                <a:cs typeface="Futura"/>
              </a:rPr>
              <a:t>Optics</a:t>
            </a:r>
            <a:endParaRPr lang="fr-FR" sz="1400" i="1" baseline="0" dirty="0">
              <a:latin typeface="Futura"/>
              <a:cs typeface="Futura"/>
            </a:endParaRPr>
          </a:p>
        </p:txBody>
      </p:sp>
      <p:pic>
        <p:nvPicPr>
          <p:cNvPr id="3" name="Bild 2" descr="MUSE_slicer.jpg"/>
          <p:cNvPicPr>
            <a:picLocks noChangeAspect="1"/>
          </p:cNvPicPr>
          <p:nvPr/>
        </p:nvPicPr>
        <p:blipFill rotWithShape="1">
          <a:blip r:embed="rId3"/>
          <a:srcRect b="3610"/>
          <a:stretch/>
        </p:blipFill>
        <p:spPr>
          <a:xfrm rot="16200000">
            <a:off x="3132413" y="-1037015"/>
            <a:ext cx="4127515" cy="77487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711710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S</a:t>
            </a:r>
            <a:r>
              <a:rPr lang="fr-FR" dirty="0" smtClean="0"/>
              <a:t>pectrographs + detectors on test bench </a:t>
            </a:r>
            <a:endParaRPr lang="fr-FR" dirty="0"/>
          </a:p>
        </p:txBody>
      </p:sp>
      <p:pic>
        <p:nvPicPr>
          <p:cNvPr id="7" name="Bild 6" descr="MUSE-spectrograph1_tes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45" y="589643"/>
            <a:ext cx="8307707" cy="6230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28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Volume-phased holographic gratings</a:t>
            </a:r>
          </a:p>
        </p:txBody>
      </p:sp>
      <p:pic>
        <p:nvPicPr>
          <p:cNvPr id="3" name="Image 4" descr="DSC_0072.JPG"/>
          <p:cNvPicPr>
            <a:picLocks noChangeAspect="1"/>
          </p:cNvPicPr>
          <p:nvPr/>
        </p:nvPicPr>
        <p:blipFill>
          <a:blip r:embed="rId2"/>
          <a:srcRect l="22340" t="17432" r="21986" b="8408"/>
          <a:stretch>
            <a:fillRect/>
          </a:stretch>
        </p:blipFill>
        <p:spPr bwMode="auto">
          <a:xfrm>
            <a:off x="5636338" y="3200400"/>
            <a:ext cx="3152062" cy="2810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5"/>
          <p:cNvSpPr txBox="1"/>
          <p:nvPr/>
        </p:nvSpPr>
        <p:spPr>
          <a:xfrm>
            <a:off x="5753099" y="5664200"/>
            <a:ext cx="2232878" cy="307777"/>
          </a:xfrm>
          <a:prstGeom prst="rect">
            <a:avLst/>
          </a:prstGeom>
          <a:effectLst>
            <a:glow rad="101600">
              <a:schemeClr val="accent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400" i="1" baseline="0" dirty="0" smtClean="0">
                <a:latin typeface="Futura"/>
                <a:cs typeface="Futura"/>
              </a:rPr>
              <a:t>Kaiser Optical System </a:t>
            </a:r>
            <a:r>
              <a:rPr lang="fr-FR" sz="1400" i="1" baseline="0" dirty="0" err="1" smtClean="0">
                <a:latin typeface="Futura"/>
                <a:cs typeface="Futura"/>
              </a:rPr>
              <a:t>Inc</a:t>
            </a:r>
            <a:endParaRPr lang="fr-FR" sz="1400" i="1" baseline="0" dirty="0">
              <a:latin typeface="Futura"/>
              <a:cs typeface="Futura"/>
            </a:endParaRPr>
          </a:p>
        </p:txBody>
      </p:sp>
      <p:pic>
        <p:nvPicPr>
          <p:cNvPr id="5" name="Imag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16" y="1260479"/>
            <a:ext cx="5510009" cy="4067171"/>
          </a:xfrm>
          <a:prstGeom prst="rect">
            <a:avLst/>
          </a:prstGeom>
          <a:ln>
            <a:solidFill>
              <a:srgbClr val="000000"/>
            </a:solidFill>
          </a:ln>
        </p:spPr>
      </p:pic>
    </p:spTree>
    <p:extLst>
      <p:ext uri="{BB962C8B-B14F-4D97-AF65-F5344CB8AC3E}">
        <p14:creationId xmlns:p14="http://schemas.microsoft.com/office/powerpoint/2010/main" val="2274223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Detectors</a:t>
            </a:r>
          </a:p>
        </p:txBody>
      </p:sp>
      <p:pic>
        <p:nvPicPr>
          <p:cNvPr id="3" name="Image 6" descr="Capture d’écran 2010-01-14 à 18.40.2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48" y="893581"/>
            <a:ext cx="4593977" cy="3649500"/>
          </a:xfrm>
          <a:prstGeom prst="rect">
            <a:avLst/>
          </a:prstGeom>
        </p:spPr>
      </p:pic>
      <p:sp>
        <p:nvSpPr>
          <p:cNvPr id="5" name="ZoneTexte 9"/>
          <p:cNvSpPr txBox="1"/>
          <p:nvPr/>
        </p:nvSpPr>
        <p:spPr>
          <a:xfrm>
            <a:off x="5638800" y="1413934"/>
            <a:ext cx="15705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aseline="0" dirty="0" smtClean="0">
                <a:solidFill>
                  <a:srgbClr val="FFFFFF"/>
                </a:solidFill>
              </a:rPr>
              <a:t>231-84 4kx4k</a:t>
            </a:r>
            <a:endParaRPr lang="fr-FR" baseline="0" dirty="0">
              <a:solidFill>
                <a:srgbClr val="FFFFFF"/>
              </a:solidFill>
            </a:endParaRPr>
          </a:p>
        </p:txBody>
      </p:sp>
      <p:sp>
        <p:nvSpPr>
          <p:cNvPr id="6" name="ZoneTexte 10"/>
          <p:cNvSpPr txBox="1"/>
          <p:nvPr/>
        </p:nvSpPr>
        <p:spPr>
          <a:xfrm>
            <a:off x="4098533" y="4123615"/>
            <a:ext cx="538591" cy="307777"/>
          </a:xfrm>
          <a:prstGeom prst="rect">
            <a:avLst/>
          </a:prstGeom>
          <a:effectLst>
            <a:glow rad="101600">
              <a:schemeClr val="accent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fr-FR" sz="1400" i="1" baseline="0" dirty="0" smtClean="0">
                <a:latin typeface="Futura"/>
                <a:cs typeface="Futura"/>
              </a:rPr>
              <a:t>e2v</a:t>
            </a:r>
            <a:endParaRPr lang="fr-FR" sz="1400" i="1" baseline="0" dirty="0">
              <a:latin typeface="Futura"/>
              <a:cs typeface="Futura"/>
            </a:endParaRPr>
          </a:p>
        </p:txBody>
      </p:sp>
      <p:pic>
        <p:nvPicPr>
          <p:cNvPr id="7" name="Bild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6093" y="697788"/>
            <a:ext cx="3784600" cy="2971800"/>
          </a:xfrm>
          <a:prstGeom prst="rect">
            <a:avLst/>
          </a:prstGeom>
        </p:spPr>
      </p:pic>
      <p:pic>
        <p:nvPicPr>
          <p:cNvPr id="8" name="Bild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13734" y="3745404"/>
            <a:ext cx="3647053" cy="2803397"/>
          </a:xfrm>
          <a:prstGeom prst="rect">
            <a:avLst/>
          </a:prstGeom>
        </p:spPr>
      </p:pic>
      <p:sp>
        <p:nvSpPr>
          <p:cNvPr id="10" name="Textfeld 9"/>
          <p:cNvSpPr txBox="1"/>
          <p:nvPr/>
        </p:nvSpPr>
        <p:spPr>
          <a:xfrm>
            <a:off x="5743059" y="751426"/>
            <a:ext cx="1147522" cy="36689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/>
              <a:t>Linearity</a:t>
            </a:r>
          </a:p>
        </p:txBody>
      </p:sp>
      <p:sp>
        <p:nvSpPr>
          <p:cNvPr id="11" name="Textfeld 10"/>
          <p:cNvSpPr txBox="1"/>
          <p:nvPr/>
        </p:nvSpPr>
        <p:spPr>
          <a:xfrm>
            <a:off x="6316820" y="3745404"/>
            <a:ext cx="1597396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GB"/>
              <a:t>Readout Noise</a:t>
            </a:r>
          </a:p>
        </p:txBody>
      </p:sp>
      <p:sp>
        <p:nvSpPr>
          <p:cNvPr id="12" name="Textfeld 11"/>
          <p:cNvSpPr txBox="1"/>
          <p:nvPr/>
        </p:nvSpPr>
        <p:spPr>
          <a:xfrm>
            <a:off x="729814" y="4985052"/>
            <a:ext cx="3544811" cy="1232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bIns="108000" rtlCol="0">
            <a:spAutoFit/>
          </a:bodyPr>
          <a:lstStyle/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GB" sz="2000"/>
              <a:t>24 CCDs: 4k × 4k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GB" sz="2000"/>
              <a:t>red-sensitive</a:t>
            </a:r>
          </a:p>
          <a:p>
            <a:pPr marL="342900" indent="-342900">
              <a:spcBef>
                <a:spcPts val="600"/>
              </a:spcBef>
              <a:buFont typeface="Arial"/>
              <a:buChar char="•"/>
            </a:pPr>
            <a:r>
              <a:rPr lang="en-GB" sz="2000"/>
              <a:t>graded AR coating</a:t>
            </a:r>
          </a:p>
        </p:txBody>
      </p:sp>
    </p:spTree>
    <p:extLst>
      <p:ext uri="{BB962C8B-B14F-4D97-AF65-F5344CB8AC3E}">
        <p14:creationId xmlns:p14="http://schemas.microsoft.com/office/powerpoint/2010/main" val="4013191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Benefit of graded AR coating</a:t>
            </a:r>
          </a:p>
        </p:txBody>
      </p:sp>
      <p:pic>
        <p:nvPicPr>
          <p:cNvPr id="13" name="Image 5" descr="gradedAR_ccd.png"/>
          <p:cNvPicPr>
            <a:picLocks noChangeAspect="1"/>
          </p:cNvPicPr>
          <p:nvPr/>
        </p:nvPicPr>
        <p:blipFill>
          <a:blip r:embed="rId2"/>
          <a:srcRect l="3935" t="7253" r="5671" b="2006"/>
          <a:stretch>
            <a:fillRect/>
          </a:stretch>
        </p:blipFill>
        <p:spPr>
          <a:xfrm>
            <a:off x="1291405" y="1829116"/>
            <a:ext cx="6509069" cy="4900554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426514" y="796092"/>
            <a:ext cx="8359688" cy="88362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wrap="square" bIns="108000" rtlCol="0">
            <a:sp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GB" sz="2000"/>
              <a:t>     Fixed wavelength range </a:t>
            </a:r>
            <a:r>
              <a:rPr lang="en-GB" sz="2000">
                <a:sym typeface="Wingdings"/>
              </a:rPr>
              <a:t> constant mapping from pixels to wavelengths </a:t>
            </a:r>
            <a:br>
              <a:rPr lang="en-GB" sz="2000">
                <a:sym typeface="Wingdings"/>
              </a:rPr>
            </a:br>
            <a:r>
              <a:rPr lang="en-GB" sz="2000">
                <a:sym typeface="Wingdings"/>
              </a:rPr>
              <a:t>                a</a:t>
            </a:r>
            <a:r>
              <a:rPr lang="en-GB" sz="2000"/>
              <a:t>llow for optimised wavelenth-dependent coating </a:t>
            </a:r>
          </a:p>
        </p:txBody>
      </p:sp>
    </p:spTree>
    <p:extLst>
      <p:ext uri="{BB962C8B-B14F-4D97-AF65-F5344CB8AC3E}">
        <p14:creationId xmlns:p14="http://schemas.microsoft.com/office/powerpoint/2010/main" val="2799010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Cryogenic system with 1 IFU and 1 PI</a:t>
            </a:r>
          </a:p>
        </p:txBody>
      </p:sp>
      <p:pic>
        <p:nvPicPr>
          <p:cNvPr id="4" name="Bild 3" descr="muse_dec201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80343"/>
            <a:ext cx="9144000" cy="6094476"/>
          </a:xfrm>
          <a:prstGeom prst="rect">
            <a:avLst/>
          </a:prstGeom>
        </p:spPr>
      </p:pic>
      <p:sp>
        <p:nvSpPr>
          <p:cNvPr id="2" name="Pfeil nach rechts 1"/>
          <p:cNvSpPr/>
          <p:nvPr/>
        </p:nvSpPr>
        <p:spPr>
          <a:xfrm rot="3826914">
            <a:off x="672945" y="2615728"/>
            <a:ext cx="1488062" cy="521250"/>
          </a:xfrm>
          <a:prstGeom prst="rightArrow">
            <a:avLst>
              <a:gd name="adj1" fmla="val 50000"/>
              <a:gd name="adj2" fmla="val 80912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Pfeil nach rechts 4"/>
          <p:cNvSpPr/>
          <p:nvPr/>
        </p:nvSpPr>
        <p:spPr>
          <a:xfrm rot="7017920">
            <a:off x="3725645" y="3024016"/>
            <a:ext cx="1488062" cy="521250"/>
          </a:xfrm>
          <a:prstGeom prst="rightArrow">
            <a:avLst>
              <a:gd name="adj1" fmla="val 50000"/>
              <a:gd name="adj2" fmla="val 80912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6197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IFU #1: </a:t>
            </a:r>
            <a:r>
              <a:rPr lang="fr-FR" dirty="0" err="1"/>
              <a:t>T</a:t>
            </a:r>
            <a:r>
              <a:rPr lang="fr-FR" dirty="0" err="1" smtClean="0"/>
              <a:t>echnical</a:t>
            </a:r>
            <a:r>
              <a:rPr lang="fr-FR" dirty="0" smtClean="0"/>
              <a:t> first light</a:t>
            </a:r>
            <a:endParaRPr lang="fr-FR" dirty="0"/>
          </a:p>
        </p:txBody>
      </p:sp>
      <p:pic>
        <p:nvPicPr>
          <p:cNvPr id="9" name="Espace réservé du contenu 8" descr="4361979605_5a8dff3c6c.jpg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 l="5660" t="151" r="5660" b="4882"/>
          <a:stretch>
            <a:fillRect/>
          </a:stretch>
        </p:blipFill>
        <p:spPr>
          <a:xfrm>
            <a:off x="4835525" y="1431922"/>
            <a:ext cx="4308475" cy="4319587"/>
          </a:xfrm>
          <a:ln>
            <a:solidFill>
              <a:srgbClr val="0000FF"/>
            </a:solidFill>
          </a:ln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269" y="1424798"/>
            <a:ext cx="4303188" cy="4320000"/>
          </a:xfrm>
          <a:prstGeom prst="rect">
            <a:avLst/>
          </a:prstGeom>
          <a:ln>
            <a:solidFill>
              <a:srgbClr val="0000FF"/>
            </a:solidFill>
          </a:ln>
        </p:spPr>
      </p:pic>
      <p:sp>
        <p:nvSpPr>
          <p:cNvPr id="6" name="ZoneTexte 5"/>
          <p:cNvSpPr txBox="1"/>
          <p:nvPr/>
        </p:nvSpPr>
        <p:spPr>
          <a:xfrm>
            <a:off x="260743" y="945591"/>
            <a:ext cx="1738953" cy="400110"/>
          </a:xfrm>
          <a:prstGeom prst="rect">
            <a:avLst/>
          </a:prstGeom>
          <a:solidFill>
            <a:schemeClr val="accent1">
              <a:alpha val="31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sz="2000" baseline="0" dirty="0" err="1" smtClean="0">
                <a:solidFill>
                  <a:schemeClr val="tx1"/>
                </a:solidFill>
                <a:latin typeface="Apple Casual"/>
                <a:cs typeface="Apple Casual"/>
              </a:rPr>
              <a:t>January</a:t>
            </a:r>
            <a:r>
              <a:rPr lang="fr-FR" sz="2000" baseline="0" dirty="0" smtClean="0">
                <a:solidFill>
                  <a:schemeClr val="tx1"/>
                </a:solidFill>
                <a:latin typeface="Apple Casual"/>
                <a:cs typeface="Apple Casual"/>
              </a:rPr>
              <a:t> 2010 </a:t>
            </a:r>
            <a:endParaRPr lang="fr-FR" sz="2000" baseline="0" dirty="0">
              <a:solidFill>
                <a:schemeClr val="tx1"/>
              </a:solidFill>
              <a:latin typeface="Apple Casual"/>
              <a:cs typeface="Apple Casual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866439" y="5830364"/>
            <a:ext cx="4214089" cy="369332"/>
          </a:xfrm>
          <a:prstGeom prst="rect">
            <a:avLst/>
          </a:prstGeom>
          <a:solidFill>
            <a:schemeClr val="accent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fr-FR" baseline="0" dirty="0" smtClean="0">
                <a:solidFill>
                  <a:srgbClr val="000000"/>
                </a:solidFill>
                <a:latin typeface="Apple Casual"/>
                <a:cs typeface="Apple Casual"/>
              </a:rPr>
              <a:t>3750 </a:t>
            </a:r>
            <a:r>
              <a:rPr lang="fr-FR" baseline="0" dirty="0" err="1" smtClean="0">
                <a:solidFill>
                  <a:srgbClr val="000000"/>
                </a:solidFill>
                <a:latin typeface="Apple Casual"/>
                <a:cs typeface="Apple Casual"/>
              </a:rPr>
              <a:t>spectra</a:t>
            </a:r>
            <a:r>
              <a:rPr lang="fr-FR" dirty="0">
                <a:solidFill>
                  <a:srgbClr val="000000"/>
                </a:solidFill>
                <a:latin typeface="Apple Casual"/>
                <a:cs typeface="Apple Casual"/>
              </a:rPr>
              <a:t> – </a:t>
            </a:r>
            <a:r>
              <a:rPr lang="fr-FR" dirty="0" err="1">
                <a:solidFill>
                  <a:srgbClr val="000000"/>
                </a:solidFill>
                <a:latin typeface="Apple Casual"/>
                <a:cs typeface="Apple Casual"/>
              </a:rPr>
              <a:t>only </a:t>
            </a:r>
            <a:r>
              <a:rPr lang="fr-FR" baseline="0" dirty="0" smtClean="0">
                <a:solidFill>
                  <a:srgbClr val="000000"/>
                </a:solidFill>
                <a:latin typeface="Apple Casual"/>
                <a:cs typeface="Apple Casual"/>
              </a:rPr>
              <a:t>1/24 of full</a:t>
            </a:r>
            <a:r>
              <a:rPr lang="fr-FR" dirty="0" smtClean="0">
                <a:solidFill>
                  <a:srgbClr val="000000"/>
                </a:solidFill>
                <a:latin typeface="Apple Casual"/>
                <a:cs typeface="Apple Casual"/>
              </a:rPr>
              <a:t> dataset</a:t>
            </a:r>
            <a:r>
              <a:rPr lang="fr-FR" baseline="0" dirty="0" smtClean="0">
                <a:solidFill>
                  <a:srgbClr val="000000"/>
                </a:solidFill>
                <a:latin typeface="Apple Casual"/>
                <a:cs typeface="Apple Casual"/>
              </a:rPr>
              <a:t>!</a:t>
            </a:r>
            <a:endParaRPr lang="fr-FR" baseline="0" dirty="0">
              <a:solidFill>
                <a:srgbClr val="000000"/>
              </a:solidFill>
              <a:latin typeface="Apple Casual"/>
              <a:cs typeface="Apple Casual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482600" y="5656259"/>
            <a:ext cx="22631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aseline="0" dirty="0" err="1" smtClean="0">
                <a:solidFill>
                  <a:schemeClr val="bg1"/>
                </a:solidFill>
              </a:rPr>
              <a:t>HgCd</a:t>
            </a:r>
            <a:r>
              <a:rPr lang="fr-FR" baseline="0" dirty="0" smtClean="0">
                <a:solidFill>
                  <a:schemeClr val="bg1"/>
                </a:solidFill>
              </a:rPr>
              <a:t> + Ne + Xe arc</a:t>
            </a:r>
            <a:endParaRPr lang="fr-FR" baseline="0" dirty="0">
              <a:solidFill>
                <a:schemeClr val="bg1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7531100" y="931859"/>
            <a:ext cx="13009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aseline="0" dirty="0" smtClean="0">
                <a:solidFill>
                  <a:schemeClr val="bg1"/>
                </a:solidFill>
              </a:rPr>
              <a:t>Continuum</a:t>
            </a:r>
            <a:endParaRPr lang="fr-FR" baseline="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19905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mwform_mapz_tessier.mp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319154" y="1548000"/>
            <a:ext cx="4824846" cy="4824846"/>
          </a:xfrm>
          <a:prstGeom prst="rect">
            <a:avLst/>
          </a:prstGeom>
        </p:spPr>
      </p:pic>
      <p:sp>
        <p:nvSpPr>
          <p:cNvPr id="3" name="Textfeld 2"/>
          <p:cNvSpPr txBox="1"/>
          <p:nvPr/>
        </p:nvSpPr>
        <p:spPr>
          <a:xfrm>
            <a:off x="4319154" y="909823"/>
            <a:ext cx="4824846" cy="64633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/>
              <a:t>Formation of a Milky Way-like galaxy in a cosmological context (numerical simulation)</a:t>
            </a:r>
          </a:p>
        </p:txBody>
      </p:sp>
      <p:pic>
        <p:nvPicPr>
          <p:cNvPr id="4" name="Bild 3" descr="mwt-65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0" y="1548000"/>
            <a:ext cx="4824000" cy="4510074"/>
          </a:xfrm>
          <a:prstGeom prst="rect">
            <a:avLst/>
          </a:prstGeom>
        </p:spPr>
      </p:pic>
      <p:pic>
        <p:nvPicPr>
          <p:cNvPr id="5" name="Bild 4" descr="mwt-111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0" y="1548000"/>
            <a:ext cx="4824000" cy="3988675"/>
          </a:xfrm>
          <a:prstGeom prst="rect">
            <a:avLst/>
          </a:prstGeom>
        </p:spPr>
      </p:pic>
      <p:sp>
        <p:nvSpPr>
          <p:cNvPr id="8" name="Rechteck 7"/>
          <p:cNvSpPr/>
          <p:nvPr/>
        </p:nvSpPr>
        <p:spPr>
          <a:xfrm>
            <a:off x="4319999" y="1548000"/>
            <a:ext cx="4824000" cy="48144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6" name="Bild 5" descr="mwt-187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999" y="1548000"/>
            <a:ext cx="4482563" cy="3499143"/>
          </a:xfrm>
          <a:prstGeom prst="rect">
            <a:avLst/>
          </a:prstGeom>
        </p:spPr>
      </p:pic>
      <p:sp>
        <p:nvSpPr>
          <p:cNvPr id="12" name="Rechteck 11"/>
          <p:cNvSpPr/>
          <p:nvPr/>
        </p:nvSpPr>
        <p:spPr>
          <a:xfrm>
            <a:off x="4320000" y="1548000"/>
            <a:ext cx="4824000" cy="48144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Bild 6" descr="mwt-687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0000" y="1548000"/>
            <a:ext cx="4315124" cy="2757711"/>
          </a:xfrm>
          <a:prstGeom prst="rect">
            <a:avLst/>
          </a:prstGeom>
        </p:spPr>
      </p:pic>
      <p:sp>
        <p:nvSpPr>
          <p:cNvPr id="15" name="Titel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formation of galaxies</a:t>
            </a:r>
          </a:p>
        </p:txBody>
      </p:sp>
      <p:pic>
        <p:nvPicPr>
          <p:cNvPr id="16" name="Bild 15" descr="mergertree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839" y="3040143"/>
            <a:ext cx="3800141" cy="3461274"/>
          </a:xfrm>
          <a:prstGeom prst="rect">
            <a:avLst/>
          </a:prstGeom>
        </p:spPr>
      </p:pic>
      <p:sp>
        <p:nvSpPr>
          <p:cNvPr id="2" name="Textfeld 1"/>
          <p:cNvSpPr txBox="1"/>
          <p:nvPr/>
        </p:nvSpPr>
        <p:spPr>
          <a:xfrm>
            <a:off x="268839" y="1023547"/>
            <a:ext cx="3800141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Galaxies grow by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GB"/>
              <a:t>hierarchical merging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GB"/>
              <a:t>smooth accretion of matter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GB"/>
              <a:t>converting gas into stars</a:t>
            </a:r>
          </a:p>
          <a:p>
            <a:pPr marL="285750" indent="-285750">
              <a:spcBef>
                <a:spcPts val="600"/>
              </a:spcBef>
              <a:buFont typeface="Arial"/>
              <a:buChar char="•"/>
            </a:pPr>
            <a:r>
              <a:rPr lang="en-GB"/>
              <a:t>feedback into ISM and IGM</a:t>
            </a:r>
          </a:p>
        </p:txBody>
      </p:sp>
    </p:spTree>
    <p:extLst>
      <p:ext uri="{BB962C8B-B14F-4D97-AF65-F5344CB8AC3E}">
        <p14:creationId xmlns:p14="http://schemas.microsoft.com/office/powerpoint/2010/main" val="338805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4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  <p:bldLst>
      <p:bldP spid="3" grpId="0" animBg="1"/>
      <p:bldP spid="8" grpId="0" animBg="1"/>
      <p:bldP spid="1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June 2013: MUSE is fully integrated!</a:t>
            </a:r>
          </a:p>
        </p:txBody>
      </p:sp>
      <p:pic>
        <p:nvPicPr>
          <p:cNvPr id="4" name="Bild 3" descr="MUSE_sept_2013_2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" y="767719"/>
            <a:ext cx="9163953" cy="6099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494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Performance: Measured throughput</a:t>
            </a: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004" y="631824"/>
            <a:ext cx="6262631" cy="5935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46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dirty="0" err="1"/>
              <a:t>Average (MUSE + VLT) t</a:t>
            </a:r>
            <a:r>
              <a:rPr lang="fr-FR" dirty="0" err="1" smtClean="0"/>
              <a:t>hroughput in comparison </a:t>
            </a:r>
            <a:endParaRPr lang="fr-FR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2038" y="1153245"/>
            <a:ext cx="8973044" cy="4542744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4568446" y="5891068"/>
            <a:ext cx="4288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/>
              <a:t>including telescope, w/o atmosphere</a:t>
            </a:r>
          </a:p>
        </p:txBody>
      </p:sp>
    </p:spTree>
    <p:extLst>
      <p:ext uri="{BB962C8B-B14F-4D97-AF65-F5344CB8AC3E}">
        <p14:creationId xmlns:p14="http://schemas.microsoft.com/office/powerpoint/2010/main" val="3916339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5sigma_line_allblu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864000"/>
            <a:ext cx="6525572" cy="5544000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Expected performance: Point source sensitivity</a:t>
            </a:r>
          </a:p>
        </p:txBody>
      </p:sp>
      <p:sp>
        <p:nvSpPr>
          <p:cNvPr id="5" name="Rechteck 4"/>
          <p:cNvSpPr/>
          <p:nvPr/>
        </p:nvSpPr>
        <p:spPr>
          <a:xfrm>
            <a:off x="1052069" y="2672598"/>
            <a:ext cx="6132334" cy="31275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feld 7"/>
          <p:cNvSpPr txBox="1"/>
          <p:nvPr/>
        </p:nvSpPr>
        <p:spPr>
          <a:xfrm>
            <a:off x="7184402" y="2353088"/>
            <a:ext cx="19595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approx. limit for </a:t>
            </a:r>
            <a:br>
              <a:rPr lang="en-GB">
                <a:solidFill>
                  <a:srgbClr val="FF0000"/>
                </a:solidFill>
              </a:rPr>
            </a:br>
            <a:r>
              <a:rPr lang="en-GB">
                <a:solidFill>
                  <a:srgbClr val="FF0000"/>
                </a:solidFill>
              </a:rPr>
              <a:t>narrow-band LAE surveys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6739684" y="3737551"/>
            <a:ext cx="24043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0000FF"/>
                </a:solidFill>
              </a:rPr>
              <a:t>MUSE:  </a:t>
            </a:r>
          </a:p>
          <a:p>
            <a:r>
              <a:rPr lang="en-GB">
                <a:solidFill>
                  <a:srgbClr val="0000FF"/>
                </a:solidFill>
              </a:rPr>
              <a:t>detection limits for </a:t>
            </a:r>
          </a:p>
          <a:p>
            <a:r>
              <a:rPr lang="en-GB">
                <a:solidFill>
                  <a:srgbClr val="0000FF"/>
                </a:solidFill>
              </a:rPr>
              <a:t>single line emitters</a:t>
            </a:r>
          </a:p>
          <a:p>
            <a:r>
              <a:rPr lang="en-GB">
                <a:solidFill>
                  <a:srgbClr val="0000FF"/>
                </a:solidFill>
              </a:rPr>
              <a:t>as fct of exposure time</a:t>
            </a:r>
          </a:p>
        </p:txBody>
      </p:sp>
    </p:spTree>
    <p:extLst>
      <p:ext uri="{BB962C8B-B14F-4D97-AF65-F5344CB8AC3E}">
        <p14:creationId xmlns:p14="http://schemas.microsoft.com/office/powerpoint/2010/main" val="3404882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65420"/>
            <a:ext cx="9144000" cy="684000"/>
          </a:xfrm>
        </p:spPr>
        <p:txBody>
          <a:bodyPr>
            <a:noAutofit/>
          </a:bodyPr>
          <a:lstStyle/>
          <a:p>
            <a:r>
              <a:rPr lang="en-GB"/>
              <a:t>Science goal revisited: </a:t>
            </a:r>
            <a:br>
              <a:rPr lang="en-GB"/>
            </a:br>
            <a:r>
              <a:rPr lang="en-GB"/>
              <a:t>Progenitors of Milky Way-like galaxies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61644" y="1111962"/>
            <a:ext cx="3546927" cy="2385156"/>
          </a:xfrm>
        </p:spPr>
        <p:txBody>
          <a:bodyPr/>
          <a:lstStyle/>
          <a:p>
            <a:pPr marL="0" indent="0">
              <a:buNone/>
            </a:pPr>
            <a:r>
              <a:rPr lang="en-GB"/>
              <a:t>Simulations suggest that </a:t>
            </a:r>
            <a:br>
              <a:rPr lang="en-GB"/>
            </a:br>
            <a:r>
              <a:rPr lang="en-GB"/>
              <a:t>MW progenitors were </a:t>
            </a:r>
            <a:br>
              <a:rPr lang="en-GB"/>
            </a:br>
            <a:r>
              <a:rPr lang="en-GB"/>
              <a:t>bright in the Ly-α line,</a:t>
            </a:r>
          </a:p>
          <a:p>
            <a:pPr marL="0" indent="0">
              <a:spcBef>
                <a:spcPts val="1700"/>
              </a:spcBef>
              <a:buNone/>
            </a:pPr>
            <a:r>
              <a:rPr lang="en-GB">
                <a:solidFill>
                  <a:srgbClr val="000000"/>
                </a:solidFill>
              </a:rPr>
              <a:t>but most are too faint</a:t>
            </a:r>
            <a:br>
              <a:rPr lang="en-GB">
                <a:solidFill>
                  <a:srgbClr val="000000"/>
                </a:solidFill>
              </a:rPr>
            </a:br>
            <a:r>
              <a:rPr lang="en-GB">
                <a:solidFill>
                  <a:srgbClr val="000000"/>
                </a:solidFill>
              </a:rPr>
              <a:t>for existing narrow-band surveys!</a:t>
            </a:r>
          </a:p>
          <a:p>
            <a:pPr marL="0" indent="0">
              <a:buNone/>
            </a:pPr>
            <a:endParaRPr lang="en-GB"/>
          </a:p>
          <a:p>
            <a:pPr marL="0" indent="0">
              <a:buNone/>
            </a:pPr>
            <a:endParaRPr lang="en-GB"/>
          </a:p>
        </p:txBody>
      </p:sp>
      <p:sp>
        <p:nvSpPr>
          <p:cNvPr id="5" name="Textfeld 4"/>
          <p:cNvSpPr txBox="1"/>
          <p:nvPr/>
        </p:nvSpPr>
        <p:spPr>
          <a:xfrm>
            <a:off x="383600" y="6367439"/>
            <a:ext cx="54612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>
                <a:solidFill>
                  <a:schemeClr val="tx2"/>
                </a:solidFill>
              </a:rPr>
              <a:t>Simulation by Yajima et al 2012; cf. also Dayal &amp; Libeskind 2012</a:t>
            </a: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3" y="1460501"/>
            <a:ext cx="4805133" cy="4906938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039396" y="1091169"/>
            <a:ext cx="3483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Growth history of `simulated MW´</a:t>
            </a:r>
          </a:p>
        </p:txBody>
      </p:sp>
      <p:sp>
        <p:nvSpPr>
          <p:cNvPr id="14" name="Rechtwinkliges Dreieck 13"/>
          <p:cNvSpPr/>
          <p:nvPr/>
        </p:nvSpPr>
        <p:spPr>
          <a:xfrm flipH="1">
            <a:off x="1010180" y="2131785"/>
            <a:ext cx="2267858" cy="648811"/>
          </a:xfrm>
          <a:prstGeom prst="rtTriangl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hteck 14"/>
          <p:cNvSpPr/>
          <p:nvPr/>
        </p:nvSpPr>
        <p:spPr>
          <a:xfrm>
            <a:off x="1039396" y="2771525"/>
            <a:ext cx="2162818" cy="89333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hteck 15"/>
          <p:cNvSpPr/>
          <p:nvPr/>
        </p:nvSpPr>
        <p:spPr>
          <a:xfrm>
            <a:off x="3193143" y="1623786"/>
            <a:ext cx="1442357" cy="2041072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208893" y="2608239"/>
            <a:ext cx="1968500" cy="707886"/>
          </a:xfrm>
          <a:prstGeom prst="rect">
            <a:avLst/>
          </a:prstGeom>
          <a:solidFill>
            <a:srgbClr val="FFD9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000"/>
              <a:t>current  limiting</a:t>
            </a:r>
          </a:p>
          <a:p>
            <a:r>
              <a:rPr lang="en-GB" sz="2000"/>
              <a:t>sensitivity in Ly α</a:t>
            </a:r>
          </a:p>
        </p:txBody>
      </p:sp>
      <p:sp>
        <p:nvSpPr>
          <p:cNvPr id="12" name="Inhaltsplatzhalter 2"/>
          <p:cNvSpPr txBox="1">
            <a:spLocks/>
          </p:cNvSpPr>
          <p:nvPr/>
        </p:nvSpPr>
        <p:spPr>
          <a:xfrm>
            <a:off x="5162396" y="3497118"/>
            <a:ext cx="3546927" cy="13173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540000" indent="-540000" algn="l" defTabSz="457200" rtl="0" eaLnBrk="1" latinLnBrk="0" hangingPunct="1">
              <a:spcBef>
                <a:spcPts val="500"/>
              </a:spcBef>
              <a:buSzPct val="100000"/>
              <a:buFont typeface="Wingdings" charset="2"/>
              <a:buChar char=""/>
              <a:defRPr sz="2000" kern="1200">
                <a:solidFill>
                  <a:schemeClr val="tx1"/>
                </a:solidFill>
                <a:latin typeface="+mn-lt"/>
                <a:ea typeface="+mn-ea"/>
                <a:cs typeface="Chalkboard"/>
              </a:defRPr>
            </a:lvl1pPr>
            <a:lvl2pPr marL="972000" indent="-432000" algn="l" defTabSz="457200" rtl="0" eaLnBrk="1" latinLnBrk="0" hangingPunct="1">
              <a:spcBef>
                <a:spcPts val="500"/>
              </a:spcBef>
              <a:buSzPct val="120000"/>
              <a:buFont typeface="Lucida Grande"/>
              <a:buChar char="●"/>
              <a:defRPr sz="2000" kern="1200">
                <a:solidFill>
                  <a:schemeClr val="tx1"/>
                </a:solidFill>
                <a:latin typeface="+mn-lt"/>
                <a:ea typeface="+mn-ea"/>
                <a:cs typeface="Chalkboard"/>
              </a:defRPr>
            </a:lvl2pPr>
            <a:lvl3pPr marL="1368000" indent="-432000" algn="l" defTabSz="457200" rtl="0" eaLnBrk="1" latinLnBrk="0" hangingPunct="1">
              <a:spcBef>
                <a:spcPts val="0"/>
              </a:spcBef>
              <a:buSzPct val="80000"/>
              <a:buFont typeface="Wingdings" charset="2"/>
              <a:buChar char=""/>
              <a:defRPr sz="2000" kern="1200">
                <a:solidFill>
                  <a:schemeClr val="tx1"/>
                </a:solidFill>
                <a:latin typeface="+mn-lt"/>
                <a:ea typeface="+mn-ea"/>
                <a:cs typeface="Chalkboard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170000"/>
              <a:buFont typeface="Arial"/>
              <a:buNone/>
              <a:defRPr sz="2000" kern="1200">
                <a:solidFill>
                  <a:schemeClr val="tx1"/>
                </a:solidFill>
                <a:latin typeface="Chalkboard"/>
                <a:ea typeface="+mn-ea"/>
                <a:cs typeface="Chalkboard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170000"/>
              <a:buFont typeface="Arial"/>
              <a:buNone/>
              <a:defRPr sz="2000" kern="1200">
                <a:solidFill>
                  <a:schemeClr val="tx1"/>
                </a:solidFill>
                <a:latin typeface="Chalkboard"/>
                <a:ea typeface="+mn-ea"/>
                <a:cs typeface="Chalkboard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" charset="2"/>
              <a:buNone/>
            </a:pPr>
            <a:r>
              <a:rPr lang="en-GB" b="1">
                <a:solidFill>
                  <a:srgbClr val="3366FF"/>
                </a:solidFill>
              </a:rPr>
              <a:t>MUSE will be able to reveal </a:t>
            </a:r>
          </a:p>
          <a:p>
            <a:pPr marL="0" indent="0">
              <a:buFont typeface="Wingdings" charset="2"/>
              <a:buNone/>
            </a:pPr>
            <a:r>
              <a:rPr lang="en-GB" b="1">
                <a:solidFill>
                  <a:srgbClr val="3366FF"/>
                </a:solidFill>
              </a:rPr>
              <a:t>the typical MW progenitors </a:t>
            </a:r>
          </a:p>
          <a:p>
            <a:pPr marL="0" indent="0">
              <a:buFont typeface="Wingdings" charset="2"/>
              <a:buNone/>
            </a:pPr>
            <a:r>
              <a:rPr lang="en-GB" b="1">
                <a:solidFill>
                  <a:srgbClr val="3366FF"/>
                </a:solidFill>
              </a:rPr>
              <a:t>at 3 &lt; z &lt; 6.7</a:t>
            </a:r>
          </a:p>
        </p:txBody>
      </p:sp>
      <p:sp>
        <p:nvSpPr>
          <p:cNvPr id="13" name="Rechtwinkliges Dreieck 12"/>
          <p:cNvSpPr/>
          <p:nvPr/>
        </p:nvSpPr>
        <p:spPr>
          <a:xfrm flipH="1">
            <a:off x="1010932" y="2606403"/>
            <a:ext cx="2267858" cy="648811"/>
          </a:xfrm>
          <a:prstGeom prst="rtTriangl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7" name="Rechteck 16"/>
          <p:cNvSpPr/>
          <p:nvPr/>
        </p:nvSpPr>
        <p:spPr>
          <a:xfrm>
            <a:off x="1097016" y="3245737"/>
            <a:ext cx="2162818" cy="410412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Rechteck 17"/>
          <p:cNvSpPr/>
          <p:nvPr/>
        </p:nvSpPr>
        <p:spPr>
          <a:xfrm>
            <a:off x="1450150" y="2483049"/>
            <a:ext cx="480169" cy="108856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feld 18"/>
          <p:cNvSpPr txBox="1"/>
          <p:nvPr/>
        </p:nvSpPr>
        <p:spPr>
          <a:xfrm>
            <a:off x="2209645" y="3054426"/>
            <a:ext cx="1968500" cy="400110"/>
          </a:xfrm>
          <a:prstGeom prst="rect">
            <a:avLst/>
          </a:prstGeom>
          <a:solidFill>
            <a:srgbClr val="FFD9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000"/>
              <a:t>MUSE sensitivity </a:t>
            </a:r>
          </a:p>
        </p:txBody>
      </p:sp>
    </p:spTree>
    <p:extLst>
      <p:ext uri="{BB962C8B-B14F-4D97-AF65-F5344CB8AC3E}">
        <p14:creationId xmlns:p14="http://schemas.microsoft.com/office/powerpoint/2010/main" val="3543396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1" grpId="0" animBg="1"/>
      <p:bldP spid="12" grpId="0" animBg="1"/>
      <p:bldP spid="13" grpId="0" animBg="1"/>
      <p:bldP spid="17" grpId="1" animBg="1"/>
      <p:bldP spid="18" grpId="1" animBg="1"/>
      <p:bldP spid="19" grpId="2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sbsens-wavelength_line_allblu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000" y="864000"/>
            <a:ext cx="6541714" cy="554400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Expected performance: Surface Brightness Sensitivity</a:t>
            </a:r>
          </a:p>
        </p:txBody>
      </p:sp>
      <p:sp>
        <p:nvSpPr>
          <p:cNvPr id="4" name="Rechteck 3"/>
          <p:cNvSpPr/>
          <p:nvPr/>
        </p:nvSpPr>
        <p:spPr>
          <a:xfrm>
            <a:off x="1146851" y="3203310"/>
            <a:ext cx="6037552" cy="31275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Textfeld 6"/>
          <p:cNvSpPr txBox="1"/>
          <p:nvPr/>
        </p:nvSpPr>
        <p:spPr>
          <a:xfrm>
            <a:off x="7184402" y="2836415"/>
            <a:ext cx="195959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approx. limit for </a:t>
            </a:r>
            <a:br>
              <a:rPr lang="en-GB">
                <a:solidFill>
                  <a:srgbClr val="FF0000"/>
                </a:solidFill>
              </a:rPr>
            </a:br>
            <a:r>
              <a:rPr lang="en-GB">
                <a:solidFill>
                  <a:srgbClr val="FF0000"/>
                </a:solidFill>
              </a:rPr>
              <a:t>deep narrow-band imaging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6739684" y="3983953"/>
            <a:ext cx="24043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>
                <a:solidFill>
                  <a:srgbClr val="0000FF"/>
                </a:solidFill>
              </a:rPr>
              <a:t>MUSE:  </a:t>
            </a:r>
          </a:p>
          <a:p>
            <a:r>
              <a:rPr lang="en-GB">
                <a:solidFill>
                  <a:srgbClr val="0000FF"/>
                </a:solidFill>
              </a:rPr>
              <a:t>detection limits for </a:t>
            </a:r>
          </a:p>
          <a:p>
            <a:r>
              <a:rPr lang="en-GB">
                <a:solidFill>
                  <a:srgbClr val="0000FF"/>
                </a:solidFill>
              </a:rPr>
              <a:t>extended line emission</a:t>
            </a:r>
          </a:p>
          <a:p>
            <a:r>
              <a:rPr lang="en-GB">
                <a:solidFill>
                  <a:srgbClr val="0000FF"/>
                </a:solidFill>
              </a:rPr>
              <a:t>as fct of exposure time</a:t>
            </a:r>
          </a:p>
        </p:txBody>
      </p:sp>
    </p:spTree>
    <p:extLst>
      <p:ext uri="{BB962C8B-B14F-4D97-AF65-F5344CB8AC3E}">
        <p14:creationId xmlns:p14="http://schemas.microsoft.com/office/powerpoint/2010/main" val="115652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146466"/>
            <a:ext cx="9144000" cy="684000"/>
          </a:xfrm>
        </p:spPr>
        <p:txBody>
          <a:bodyPr>
            <a:noAutofit/>
          </a:bodyPr>
          <a:lstStyle/>
          <a:p>
            <a:r>
              <a:rPr lang="de-DE"/>
              <a:t>Science goal revisited: </a:t>
            </a:r>
            <a:br>
              <a:rPr lang="de-DE"/>
            </a:br>
            <a:r>
              <a:rPr lang="de-DE"/>
              <a:t>How do galaxies get their baryons?</a:t>
            </a:r>
          </a:p>
        </p:txBody>
      </p:sp>
      <p:sp>
        <p:nvSpPr>
          <p:cNvPr id="17" name="Inhaltsplatzhalter 16"/>
          <p:cNvSpPr>
            <a:spLocks noGrp="1"/>
          </p:cNvSpPr>
          <p:nvPr>
            <p:ph idx="1"/>
          </p:nvPr>
        </p:nvSpPr>
        <p:spPr>
          <a:xfrm>
            <a:off x="289812" y="1040849"/>
            <a:ext cx="8854188" cy="5911922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de-DE" sz="2000"/>
              <a:t>Simulations: High-z galaxies grow predominantly by smooth accretion of gas </a:t>
            </a:r>
            <a:br>
              <a:rPr lang="de-DE" sz="2000"/>
            </a:br>
            <a:r>
              <a:rPr lang="de-DE" sz="2000"/>
              <a:t>through filamentary streams</a:t>
            </a:r>
            <a:endParaRPr lang="de-DE" sz="2000">
              <a:sym typeface="Wingdings"/>
            </a:endParaRPr>
          </a:p>
          <a:p>
            <a:pPr>
              <a:spcBef>
                <a:spcPts val="1200"/>
              </a:spcBef>
            </a:pPr>
            <a:r>
              <a:rPr lang="de-DE" sz="2000">
                <a:sym typeface="Wingdings"/>
              </a:rPr>
              <a:t>Best chance for detection: Ly-α emission from densest filaments near galaxies</a:t>
            </a:r>
          </a:p>
          <a:p>
            <a:pPr>
              <a:spcBef>
                <a:spcPts val="1200"/>
              </a:spcBef>
            </a:pPr>
            <a:r>
              <a:rPr lang="de-DE" sz="2000">
                <a:sym typeface="Wingdings"/>
              </a:rPr>
              <a:t>but predicted surface brightnesses are extremely low (and uncertain!)</a:t>
            </a:r>
          </a:p>
        </p:txBody>
      </p:sp>
      <p:pic>
        <p:nvPicPr>
          <p:cNvPr id="6" name="Bild 5" descr="goerdt_simLAB_sb2e-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000" y="2880000"/>
            <a:ext cx="4924425" cy="3762375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1547999" y="2951999"/>
            <a:ext cx="3615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solidFill>
                  <a:schemeClr val="bg1"/>
                </a:solidFill>
              </a:rPr>
              <a:t>SB limit: 10</a:t>
            </a:r>
            <a:r>
              <a:rPr lang="de-DE" baseline="30000">
                <a:solidFill>
                  <a:schemeClr val="bg1"/>
                </a:solidFill>
              </a:rPr>
              <a:t>-18</a:t>
            </a:r>
            <a:r>
              <a:rPr lang="de-DE">
                <a:solidFill>
                  <a:schemeClr val="bg1"/>
                </a:solidFill>
              </a:rPr>
              <a:t> erg s</a:t>
            </a:r>
            <a:r>
              <a:rPr lang="de-DE" baseline="30000">
                <a:solidFill>
                  <a:schemeClr val="bg1"/>
                </a:solidFill>
              </a:rPr>
              <a:t>-1</a:t>
            </a:r>
            <a:r>
              <a:rPr lang="de-DE">
                <a:solidFill>
                  <a:schemeClr val="bg1"/>
                </a:solidFill>
              </a:rPr>
              <a:t> cm</a:t>
            </a:r>
            <a:r>
              <a:rPr lang="de-DE" baseline="30000">
                <a:solidFill>
                  <a:schemeClr val="bg1"/>
                </a:solidFill>
              </a:rPr>
              <a:t>-2</a:t>
            </a:r>
            <a:r>
              <a:rPr lang="de-DE">
                <a:solidFill>
                  <a:schemeClr val="bg1"/>
                </a:solidFill>
              </a:rPr>
              <a:t> arcsec</a:t>
            </a:r>
            <a:r>
              <a:rPr lang="de-DE" baseline="30000">
                <a:solidFill>
                  <a:schemeClr val="bg1"/>
                </a:solidFill>
              </a:rPr>
              <a:t>-2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440000" y="6531698"/>
            <a:ext cx="2932553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de-DE" sz="1600">
                <a:solidFill>
                  <a:schemeClr val="tx2">
                    <a:lumMod val="75000"/>
                  </a:schemeClr>
                </a:solidFill>
              </a:rPr>
              <a:t>Simulation: Goerdt et al 2010</a:t>
            </a:r>
          </a:p>
        </p:txBody>
      </p:sp>
      <p:sp>
        <p:nvSpPr>
          <p:cNvPr id="4" name="Textfeld 3"/>
          <p:cNvSpPr txBox="1"/>
          <p:nvPr/>
        </p:nvSpPr>
        <p:spPr>
          <a:xfrm>
            <a:off x="7288661" y="4416415"/>
            <a:ext cx="1734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solidFill>
                  <a:srgbClr val="FF0000"/>
                </a:solidFill>
              </a:rPr>
              <a:t>Current limit </a:t>
            </a:r>
            <a:br>
              <a:rPr lang="en-GB" b="1">
                <a:solidFill>
                  <a:srgbClr val="FF0000"/>
                </a:solidFill>
              </a:rPr>
            </a:br>
            <a:r>
              <a:rPr lang="en-GB" b="1">
                <a:solidFill>
                  <a:srgbClr val="FF0000"/>
                </a:solidFill>
              </a:rPr>
              <a:t>for NB imaging</a:t>
            </a:r>
          </a:p>
        </p:txBody>
      </p:sp>
      <p:pic>
        <p:nvPicPr>
          <p:cNvPr id="14" name="Bild 13" descr="goerdt_simLAB_sb2e-1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0000" y="2880000"/>
            <a:ext cx="4924425" cy="3762375"/>
          </a:xfrm>
          <a:prstGeom prst="rect">
            <a:avLst/>
          </a:prstGeom>
        </p:spPr>
      </p:pic>
      <p:sp>
        <p:nvSpPr>
          <p:cNvPr id="15" name="Textfeld 14"/>
          <p:cNvSpPr txBox="1"/>
          <p:nvPr/>
        </p:nvSpPr>
        <p:spPr>
          <a:xfrm>
            <a:off x="1907225" y="2921172"/>
            <a:ext cx="3615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solidFill>
                  <a:schemeClr val="bg1"/>
                </a:solidFill>
              </a:rPr>
              <a:t>SB limit: 10</a:t>
            </a:r>
            <a:r>
              <a:rPr lang="de-DE" baseline="30000">
                <a:solidFill>
                  <a:schemeClr val="bg1"/>
                </a:solidFill>
              </a:rPr>
              <a:t>-18</a:t>
            </a:r>
            <a:r>
              <a:rPr lang="de-DE">
                <a:solidFill>
                  <a:schemeClr val="bg1"/>
                </a:solidFill>
              </a:rPr>
              <a:t> erg s</a:t>
            </a:r>
            <a:r>
              <a:rPr lang="de-DE" baseline="30000">
                <a:solidFill>
                  <a:schemeClr val="bg1"/>
                </a:solidFill>
              </a:rPr>
              <a:t>-1</a:t>
            </a:r>
            <a:r>
              <a:rPr lang="de-DE">
                <a:solidFill>
                  <a:schemeClr val="bg1"/>
                </a:solidFill>
              </a:rPr>
              <a:t> cm</a:t>
            </a:r>
            <a:r>
              <a:rPr lang="de-DE" baseline="30000">
                <a:solidFill>
                  <a:schemeClr val="bg1"/>
                </a:solidFill>
              </a:rPr>
              <a:t>-2</a:t>
            </a:r>
            <a:r>
              <a:rPr lang="de-DE">
                <a:solidFill>
                  <a:schemeClr val="bg1"/>
                </a:solidFill>
              </a:rPr>
              <a:t> arcsec</a:t>
            </a:r>
            <a:r>
              <a:rPr lang="de-DE" baseline="30000">
                <a:solidFill>
                  <a:schemeClr val="bg1"/>
                </a:solidFill>
              </a:rPr>
              <a:t>-2</a:t>
            </a:r>
          </a:p>
        </p:txBody>
      </p:sp>
      <p:pic>
        <p:nvPicPr>
          <p:cNvPr id="16" name="Bild 15" descr="goerdt_simLAB_sb2e-1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2880000"/>
            <a:ext cx="4924425" cy="3762375"/>
          </a:xfrm>
          <a:prstGeom prst="rect">
            <a:avLst/>
          </a:prstGeom>
        </p:spPr>
      </p:pic>
      <p:sp>
        <p:nvSpPr>
          <p:cNvPr id="18" name="Textfeld 17"/>
          <p:cNvSpPr txBox="1"/>
          <p:nvPr/>
        </p:nvSpPr>
        <p:spPr>
          <a:xfrm>
            <a:off x="1899961" y="2922979"/>
            <a:ext cx="3615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solidFill>
                  <a:schemeClr val="bg1"/>
                </a:solidFill>
              </a:rPr>
              <a:t>SB limit: 10</a:t>
            </a:r>
            <a:r>
              <a:rPr lang="de-DE" baseline="30000">
                <a:solidFill>
                  <a:schemeClr val="bg1"/>
                </a:solidFill>
              </a:rPr>
              <a:t>-19</a:t>
            </a:r>
            <a:r>
              <a:rPr lang="de-DE">
                <a:solidFill>
                  <a:schemeClr val="bg1"/>
                </a:solidFill>
              </a:rPr>
              <a:t> erg s</a:t>
            </a:r>
            <a:r>
              <a:rPr lang="de-DE" baseline="30000">
                <a:solidFill>
                  <a:schemeClr val="bg1"/>
                </a:solidFill>
              </a:rPr>
              <a:t>-1</a:t>
            </a:r>
            <a:r>
              <a:rPr lang="de-DE">
                <a:solidFill>
                  <a:schemeClr val="bg1"/>
                </a:solidFill>
              </a:rPr>
              <a:t> cm</a:t>
            </a:r>
            <a:r>
              <a:rPr lang="de-DE" baseline="30000">
                <a:solidFill>
                  <a:schemeClr val="bg1"/>
                </a:solidFill>
              </a:rPr>
              <a:t>-2</a:t>
            </a:r>
            <a:r>
              <a:rPr lang="de-DE">
                <a:solidFill>
                  <a:schemeClr val="bg1"/>
                </a:solidFill>
              </a:rPr>
              <a:t> arcsec</a:t>
            </a:r>
            <a:r>
              <a:rPr lang="de-DE" baseline="30000">
                <a:solidFill>
                  <a:schemeClr val="bg1"/>
                </a:solidFill>
              </a:rPr>
              <a:t>-2</a:t>
            </a:r>
          </a:p>
        </p:txBody>
      </p:sp>
      <p:sp>
        <p:nvSpPr>
          <p:cNvPr id="19" name="Pfeil nach links 18"/>
          <p:cNvSpPr/>
          <p:nvPr/>
        </p:nvSpPr>
        <p:spPr>
          <a:xfrm>
            <a:off x="6110310" y="5554431"/>
            <a:ext cx="1198060" cy="322227"/>
          </a:xfrm>
          <a:prstGeom prst="leftArrow">
            <a:avLst>
              <a:gd name="adj1" fmla="val 50000"/>
              <a:gd name="adj2" fmla="val 79415"/>
            </a:avLst>
          </a:prstGeom>
          <a:solidFill>
            <a:srgbClr val="0000FF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0" name="Textfeld 19"/>
          <p:cNvSpPr txBox="1"/>
          <p:nvPr/>
        </p:nvSpPr>
        <p:spPr>
          <a:xfrm>
            <a:off x="7289413" y="5345929"/>
            <a:ext cx="1734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solidFill>
                  <a:srgbClr val="0000FF"/>
                </a:solidFill>
              </a:rPr>
              <a:t>MUSE limit</a:t>
            </a:r>
          </a:p>
          <a:p>
            <a:r>
              <a:rPr lang="en-GB" b="1">
                <a:solidFill>
                  <a:srgbClr val="0000FF"/>
                </a:solidFill>
              </a:rPr>
              <a:t>for t</a:t>
            </a:r>
            <a:r>
              <a:rPr lang="en-GB" b="1" baseline="-25000">
                <a:solidFill>
                  <a:srgbClr val="0000FF"/>
                </a:solidFill>
              </a:rPr>
              <a:t>exp</a:t>
            </a:r>
            <a:r>
              <a:rPr lang="en-GB" b="1">
                <a:solidFill>
                  <a:srgbClr val="0000FF"/>
                </a:solidFill>
              </a:rPr>
              <a:t> = 100h </a:t>
            </a:r>
          </a:p>
        </p:txBody>
      </p:sp>
      <p:sp>
        <p:nvSpPr>
          <p:cNvPr id="3" name="Pfeil nach links 2"/>
          <p:cNvSpPr/>
          <p:nvPr/>
        </p:nvSpPr>
        <p:spPr>
          <a:xfrm>
            <a:off x="6090602" y="4568055"/>
            <a:ext cx="1198060" cy="322227"/>
          </a:xfrm>
          <a:prstGeom prst="leftArrow">
            <a:avLst>
              <a:gd name="adj1" fmla="val 50000"/>
              <a:gd name="adj2" fmla="val 79415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1" name="Inhaltsplatzhalter 2"/>
          <p:cNvSpPr txBox="1">
            <a:spLocks/>
          </p:cNvSpPr>
          <p:nvPr/>
        </p:nvSpPr>
        <p:spPr>
          <a:xfrm>
            <a:off x="5201601" y="2885660"/>
            <a:ext cx="3546927" cy="115149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>
            <a:normAutofit/>
          </a:bodyPr>
          <a:lstStyle>
            <a:lvl1pPr marL="540000" indent="-540000" algn="l" defTabSz="457200" rtl="0" eaLnBrk="1" latinLnBrk="0" hangingPunct="1">
              <a:spcBef>
                <a:spcPts val="500"/>
              </a:spcBef>
              <a:buSzPct val="100000"/>
              <a:buFont typeface="Wingdings" charset="2"/>
              <a:buChar char=""/>
              <a:defRPr sz="2000" kern="1200">
                <a:solidFill>
                  <a:schemeClr val="tx1"/>
                </a:solidFill>
                <a:latin typeface="+mn-lt"/>
                <a:ea typeface="+mn-ea"/>
                <a:cs typeface="Chalkboard"/>
              </a:defRPr>
            </a:lvl1pPr>
            <a:lvl2pPr marL="972000" indent="-432000" algn="l" defTabSz="457200" rtl="0" eaLnBrk="1" latinLnBrk="0" hangingPunct="1">
              <a:spcBef>
                <a:spcPts val="500"/>
              </a:spcBef>
              <a:buSzPct val="120000"/>
              <a:buFont typeface="Lucida Grande"/>
              <a:buChar char="●"/>
              <a:defRPr sz="2000" kern="1200">
                <a:solidFill>
                  <a:schemeClr val="tx1"/>
                </a:solidFill>
                <a:latin typeface="+mn-lt"/>
                <a:ea typeface="+mn-ea"/>
                <a:cs typeface="Chalkboard"/>
              </a:defRPr>
            </a:lvl2pPr>
            <a:lvl3pPr marL="1368000" indent="-432000" algn="l" defTabSz="457200" rtl="0" eaLnBrk="1" latinLnBrk="0" hangingPunct="1">
              <a:spcBef>
                <a:spcPts val="0"/>
              </a:spcBef>
              <a:buSzPct val="80000"/>
              <a:buFont typeface="Wingdings" charset="2"/>
              <a:buChar char=""/>
              <a:defRPr sz="2000" kern="1200">
                <a:solidFill>
                  <a:schemeClr val="tx1"/>
                </a:solidFill>
                <a:latin typeface="+mn-lt"/>
                <a:ea typeface="+mn-ea"/>
                <a:cs typeface="Chalkboard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170000"/>
              <a:buFont typeface="Arial"/>
              <a:buNone/>
              <a:defRPr sz="2000" kern="1200">
                <a:solidFill>
                  <a:schemeClr val="tx1"/>
                </a:solidFill>
                <a:latin typeface="Chalkboard"/>
                <a:ea typeface="+mn-ea"/>
                <a:cs typeface="Chalkboard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170000"/>
              <a:buFont typeface="Arial"/>
              <a:buNone/>
              <a:defRPr sz="2000" kern="1200">
                <a:solidFill>
                  <a:schemeClr val="tx1"/>
                </a:solidFill>
                <a:latin typeface="Chalkboard"/>
                <a:ea typeface="+mn-ea"/>
                <a:cs typeface="Chalkboard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GB" b="1">
                <a:solidFill>
                  <a:srgbClr val="0000FF"/>
                </a:solidFill>
              </a:rPr>
              <a:t>MUSE will hopefully be able to map</a:t>
            </a:r>
            <a:r>
              <a:rPr lang="de-DE" b="1">
                <a:solidFill>
                  <a:srgbClr val="0000FF"/>
                </a:solidFill>
                <a:sym typeface="Wingdings"/>
              </a:rPr>
              <a:t> the gaseous `Cosmic Web‘ by its </a:t>
            </a:r>
            <a:r>
              <a:rPr lang="en-GB" b="1">
                <a:solidFill>
                  <a:srgbClr val="0000FF"/>
                </a:solidFill>
              </a:rPr>
              <a:t>extended Ly-</a:t>
            </a:r>
            <a:r>
              <a:rPr lang="de-DE" b="1">
                <a:solidFill>
                  <a:srgbClr val="0000FF"/>
                </a:solidFill>
                <a:sym typeface="Wingdings"/>
              </a:rPr>
              <a:t>α emission.</a:t>
            </a:r>
            <a:endParaRPr lang="en-GB" b="1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003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/>
      <p:bldP spid="18" grpId="0"/>
      <p:bldP spid="19" grpId="2" animBg="1"/>
      <p:bldP spid="20" grpId="0"/>
      <p:bldP spid="3" grpId="1" animBg="1"/>
      <p:bldP spid="2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Adaptive Optics for MUSE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2400"/>
              </a:spcAft>
            </a:pPr>
            <a:r>
              <a:rPr lang="de-DE">
                <a:solidFill>
                  <a:srgbClr val="000000"/>
                </a:solidFill>
              </a:rPr>
              <a:t>In 2015, VLT #4 will receive ``Adaptive Optics Facility‘‘</a:t>
            </a:r>
            <a:br>
              <a:rPr lang="de-DE">
                <a:solidFill>
                  <a:srgbClr val="000000"/>
                </a:solidFill>
              </a:rPr>
            </a:br>
            <a:r>
              <a:rPr lang="de-DE">
                <a:solidFill>
                  <a:srgbClr val="000000"/>
                </a:solidFill>
              </a:rPr>
              <a:t>Link to MUSE via GALACSI module.</a:t>
            </a:r>
          </a:p>
          <a:p>
            <a:pPr>
              <a:spcAft>
                <a:spcPts val="2400"/>
              </a:spcAft>
            </a:pPr>
            <a:r>
              <a:rPr lang="de-DE" b="1">
                <a:solidFill>
                  <a:srgbClr val="FF0000"/>
                </a:solidFill>
              </a:rPr>
              <a:t>Wide Field Mode (WFM):</a:t>
            </a:r>
            <a:r>
              <a:rPr lang="de-DE">
                <a:solidFill>
                  <a:srgbClr val="FF0000"/>
                </a:solidFill>
              </a:rPr>
              <a:t/>
            </a:r>
            <a:br>
              <a:rPr lang="de-DE">
                <a:solidFill>
                  <a:srgbClr val="FF0000"/>
                </a:solidFill>
              </a:rPr>
            </a:br>
            <a:r>
              <a:rPr lang="de-DE">
                <a:solidFill>
                  <a:srgbClr val="FF0000"/>
                </a:solidFill>
              </a:rPr>
              <a:t>AO correction only for turbulent ground layer </a:t>
            </a:r>
            <a:br>
              <a:rPr lang="de-DE">
                <a:solidFill>
                  <a:srgbClr val="FF0000"/>
                </a:solidFill>
              </a:rPr>
            </a:br>
            <a:r>
              <a:rPr lang="de-DE">
                <a:solidFill>
                  <a:srgbClr val="FF0000"/>
                </a:solidFill>
                <a:sym typeface="Wingdings"/>
              </a:rPr>
              <a:t> "Seeing enhancement"</a:t>
            </a:r>
            <a:r>
              <a:rPr lang="de-DE">
                <a:solidFill>
                  <a:srgbClr val="FF0000"/>
                </a:solidFill>
              </a:rPr>
              <a:t> over full 1' x 1' FoV:  </a:t>
            </a:r>
            <a:br>
              <a:rPr lang="de-DE">
                <a:solidFill>
                  <a:srgbClr val="FF0000"/>
                </a:solidFill>
              </a:rPr>
            </a:br>
            <a:r>
              <a:rPr lang="de-DE">
                <a:solidFill>
                  <a:srgbClr val="FF0000"/>
                </a:solidFill>
              </a:rPr>
              <a:t>      Prediction: FWHM &lt; 0.5 arcsec in 60% of nights.</a:t>
            </a:r>
          </a:p>
          <a:p>
            <a:pPr>
              <a:spcAft>
                <a:spcPts val="2400"/>
              </a:spcAft>
            </a:pPr>
            <a:r>
              <a:rPr lang="de-DE" b="1">
                <a:solidFill>
                  <a:srgbClr val="7F7F7F"/>
                </a:solidFill>
              </a:rPr>
              <a:t>Narrow Field Mode (NFM): </a:t>
            </a:r>
            <a:r>
              <a:rPr lang="de-DE">
                <a:solidFill>
                  <a:srgbClr val="7F7F7F"/>
                </a:solidFill>
              </a:rPr>
              <a:t/>
            </a:r>
            <a:br>
              <a:rPr lang="de-DE">
                <a:solidFill>
                  <a:srgbClr val="7F7F7F"/>
                </a:solidFill>
              </a:rPr>
            </a:br>
            <a:r>
              <a:rPr lang="de-DE">
                <a:solidFill>
                  <a:srgbClr val="7F7F7F"/>
                </a:solidFill>
              </a:rPr>
              <a:t>High-order AO for field of view of 7.5" x 7.5"</a:t>
            </a:r>
            <a:br>
              <a:rPr lang="de-DE">
                <a:solidFill>
                  <a:srgbClr val="7F7F7F"/>
                </a:solidFill>
              </a:rPr>
            </a:br>
            <a:r>
              <a:rPr lang="de-DE">
                <a:solidFill>
                  <a:srgbClr val="7F7F7F"/>
                </a:solidFill>
              </a:rPr>
              <a:t>goal: up to 20% Strehl at 850 nm</a:t>
            </a:r>
            <a:br>
              <a:rPr lang="de-DE">
                <a:solidFill>
                  <a:srgbClr val="7F7F7F"/>
                </a:solidFill>
              </a:rPr>
            </a:br>
            <a:endParaRPr lang="de-DE">
              <a:solidFill>
                <a:srgbClr val="7F7F7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92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0" y="388938"/>
            <a:ext cx="8229600" cy="684212"/>
          </a:xfrm>
        </p:spPr>
        <p:txBody>
          <a:bodyPr>
            <a:normAutofit fontScale="90000"/>
          </a:bodyPr>
          <a:lstStyle/>
          <a:p>
            <a:r>
              <a:rPr lang="de-DE"/>
              <a:t>MUSE and GALACSI</a:t>
            </a:r>
          </a:p>
        </p:txBody>
      </p:sp>
      <p:pic>
        <p:nvPicPr>
          <p:cNvPr id="3" name="Bild 2" descr="GALACSI_MUSE_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9692" y="0"/>
            <a:ext cx="742461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83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 5" descr="MUSE_field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8597" y="0"/>
            <a:ext cx="6924154" cy="6858000"/>
          </a:xfrm>
          <a:prstGeom prst="rect">
            <a:avLst/>
          </a:prstGeom>
        </p:spPr>
      </p:pic>
      <p:sp>
        <p:nvSpPr>
          <p:cNvPr id="8" name="Titel 7"/>
          <p:cNvSpPr>
            <a:spLocks noGrp="1"/>
          </p:cNvSpPr>
          <p:nvPr>
            <p:ph type="title"/>
          </p:nvPr>
        </p:nvSpPr>
        <p:spPr>
          <a:xfrm>
            <a:off x="-1" y="402272"/>
            <a:ext cx="3485897" cy="530701"/>
          </a:xfrm>
        </p:spPr>
        <p:txBody>
          <a:bodyPr>
            <a:noAutofit/>
          </a:bodyPr>
          <a:lstStyle/>
          <a:p>
            <a:r>
              <a:rPr lang="de-DE" sz="3200"/>
              <a:t>4 laser guide stars:</a:t>
            </a:r>
          </a:p>
        </p:txBody>
      </p:sp>
    </p:spTree>
    <p:extLst>
      <p:ext uri="{BB962C8B-B14F-4D97-AF65-F5344CB8AC3E}">
        <p14:creationId xmlns:p14="http://schemas.microsoft.com/office/powerpoint/2010/main" val="1908972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Cosmic lookback time and galaxy redshifts</a:t>
            </a:r>
          </a:p>
        </p:txBody>
      </p:sp>
      <p:pic>
        <p:nvPicPr>
          <p:cNvPr id="5" name="Bild 4" descr="lookbacktime4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905" y="890459"/>
            <a:ext cx="7863246" cy="5755805"/>
          </a:xfrm>
          <a:prstGeom prst="rect">
            <a:avLst/>
          </a:prstGeom>
        </p:spPr>
      </p:pic>
      <p:sp>
        <p:nvSpPr>
          <p:cNvPr id="13" name="Rechteck 12"/>
          <p:cNvSpPr/>
          <p:nvPr/>
        </p:nvSpPr>
        <p:spPr>
          <a:xfrm>
            <a:off x="1203719" y="4795506"/>
            <a:ext cx="7069432" cy="1251001"/>
          </a:xfrm>
          <a:prstGeom prst="rect">
            <a:avLst/>
          </a:prstGeom>
          <a:solidFill>
            <a:srgbClr val="FF0000">
              <a:alpha val="63000"/>
            </a:srgbClr>
          </a:solidFill>
          <a:ln>
            <a:noFill/>
          </a:ln>
          <a:effectLst>
            <a:softEdge rad="127000"/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Textfeld 11"/>
          <p:cNvSpPr txBox="1"/>
          <p:nvPr/>
        </p:nvSpPr>
        <p:spPr>
          <a:xfrm>
            <a:off x="1905099" y="5173517"/>
            <a:ext cx="3070905" cy="432220"/>
          </a:xfrm>
          <a:prstGeom prst="rect">
            <a:avLst/>
          </a:prstGeom>
          <a:solidFill>
            <a:schemeClr val="bg1"/>
          </a:solidFill>
        </p:spPr>
        <p:txBody>
          <a:bodyPr wrap="square" bIns="108000" rtlCol="0" anchor="ctr" anchorCtr="1">
            <a:spAutoFit/>
          </a:bodyPr>
          <a:lstStyle/>
          <a:p>
            <a:r>
              <a:rPr lang="en-GB">
                <a:solidFill>
                  <a:srgbClr val="FF0000"/>
                </a:solidFill>
              </a:rPr>
              <a:t>“epoch of galaxy formation”</a:t>
            </a:r>
          </a:p>
        </p:txBody>
      </p:sp>
    </p:spTree>
    <p:extLst>
      <p:ext uri="{BB962C8B-B14F-4D97-AF65-F5344CB8AC3E}">
        <p14:creationId xmlns:p14="http://schemas.microsoft.com/office/powerpoint/2010/main" val="1689041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 MUSE Data Handling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800"/>
              </a:spcBef>
            </a:pPr>
            <a:r>
              <a:rPr lang="de-DE">
                <a:solidFill>
                  <a:srgbClr val="000000"/>
                </a:solidFill>
              </a:rPr>
              <a:t>1 MUSE exposure: Data from 24 IFUs and 1152 slices  </a:t>
            </a:r>
            <a:br>
              <a:rPr lang="de-DE">
                <a:solidFill>
                  <a:srgbClr val="000000"/>
                </a:solidFill>
              </a:rPr>
            </a:br>
            <a:r>
              <a:rPr lang="de-DE">
                <a:solidFill>
                  <a:srgbClr val="000000"/>
                </a:solidFill>
              </a:rPr>
              <a:t>≈ 4 × 10</a:t>
            </a:r>
            <a:r>
              <a:rPr lang="de-DE" baseline="30000">
                <a:solidFill>
                  <a:srgbClr val="000000"/>
                </a:solidFill>
              </a:rPr>
              <a:t>8</a:t>
            </a:r>
            <a:r>
              <a:rPr lang="de-DE">
                <a:solidFill>
                  <a:srgbClr val="000000"/>
                </a:solidFill>
              </a:rPr>
              <a:t> pixels in data cube ≈ 2 GB</a:t>
            </a:r>
          </a:p>
          <a:p>
            <a:pPr>
              <a:spcBef>
                <a:spcPts val="3000"/>
              </a:spcBef>
            </a:pPr>
            <a:r>
              <a:rPr lang="de-DE">
                <a:solidFill>
                  <a:srgbClr val="000000"/>
                </a:solidFill>
              </a:rPr>
              <a:t>Already elementary data reduction is extremely complex </a:t>
            </a:r>
            <a:br>
              <a:rPr lang="de-DE">
                <a:solidFill>
                  <a:srgbClr val="000000"/>
                </a:solidFill>
              </a:rPr>
            </a:br>
            <a:r>
              <a:rPr lang="de-DE">
                <a:solidFill>
                  <a:srgbClr val="000000"/>
                </a:solidFill>
              </a:rPr>
              <a:t>&amp; resource-consuming.</a:t>
            </a:r>
          </a:p>
          <a:p>
            <a:pPr lvl="1">
              <a:spcBef>
                <a:spcPts val="1800"/>
              </a:spcBef>
            </a:pPr>
            <a:r>
              <a:rPr lang="de-DE">
                <a:solidFill>
                  <a:srgbClr val="000000"/>
                </a:solidFill>
              </a:rPr>
              <a:t>Science-grade Data Reduction Software is part of instrument deliverables</a:t>
            </a:r>
            <a:br>
              <a:rPr lang="de-DE">
                <a:solidFill>
                  <a:srgbClr val="000000"/>
                </a:solidFill>
              </a:rPr>
            </a:br>
            <a:r>
              <a:rPr lang="de-DE">
                <a:solidFill>
                  <a:srgbClr val="000000"/>
                </a:solidFill>
              </a:rPr>
              <a:t>&amp; will be part of ESO standard pipeline.</a:t>
            </a:r>
          </a:p>
          <a:p>
            <a:pPr>
              <a:spcBef>
                <a:spcPts val="3000"/>
              </a:spcBef>
            </a:pPr>
            <a:r>
              <a:rPr lang="de-DE">
                <a:solidFill>
                  <a:srgbClr val="000000"/>
                </a:solidFill>
              </a:rPr>
              <a:t>Many challenges for higher level data analysis:</a:t>
            </a:r>
          </a:p>
          <a:p>
            <a:pPr lvl="1">
              <a:spcBef>
                <a:spcPts val="1800"/>
              </a:spcBef>
            </a:pPr>
            <a:r>
              <a:rPr lang="de-DE">
                <a:solidFill>
                  <a:srgbClr val="000000"/>
                </a:solidFill>
              </a:rPr>
              <a:t>Optimal combination of multiple exposures</a:t>
            </a:r>
          </a:p>
          <a:p>
            <a:pPr lvl="1">
              <a:spcBef>
                <a:spcPts val="1800"/>
              </a:spcBef>
            </a:pPr>
            <a:r>
              <a:rPr lang="de-DE">
                <a:solidFill>
                  <a:srgbClr val="000000"/>
                </a:solidFill>
              </a:rPr>
              <a:t>Source detection in 3D data cubes</a:t>
            </a:r>
          </a:p>
          <a:p>
            <a:pPr lvl="1">
              <a:spcBef>
                <a:spcPts val="1800"/>
              </a:spcBef>
            </a:pPr>
            <a:r>
              <a:rPr lang="de-DE">
                <a:solidFill>
                  <a:srgbClr val="000000"/>
                </a:solidFill>
              </a:rPr>
              <a:t>Extraction of spectra, especially in crowded fields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0" y="13788"/>
            <a:ext cx="9144000" cy="1095054"/>
          </a:xfrm>
        </p:spPr>
        <p:txBody>
          <a:bodyPr>
            <a:normAutofit/>
          </a:bodyPr>
          <a:lstStyle/>
          <a:p>
            <a:r>
              <a:rPr lang="en-GB"/>
              <a:t>More Key Science Goals for MUSE:</a:t>
            </a:r>
            <a:br>
              <a:rPr lang="en-GB"/>
            </a:br>
            <a:r>
              <a:rPr lang="en-GB"/>
              <a:t>Galaxy Clusters</a:t>
            </a:r>
          </a:p>
        </p:txBody>
      </p:sp>
      <p:pic>
        <p:nvPicPr>
          <p:cNvPr id="6" name="Bild 5" descr="a2218_small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297088"/>
            <a:ext cx="9144000" cy="5326380"/>
          </a:xfrm>
          <a:prstGeom prst="rect">
            <a:avLst/>
          </a:prstGeom>
        </p:spPr>
      </p:pic>
      <p:pic>
        <p:nvPicPr>
          <p:cNvPr id="7" name="Bild 6" descr="ifu-overlay.pdf"/>
          <p:cNvPicPr>
            <a:picLocks noChangeAspect="1"/>
          </p:cNvPicPr>
          <p:nvPr/>
        </p:nvPicPr>
        <p:blipFill>
          <a:blip r:embed="rId3">
            <a:alphaModFix amt="25000"/>
          </a:blip>
          <a:srcRect/>
          <a:stretch>
            <a:fillRect/>
          </a:stretch>
        </p:blipFill>
        <p:spPr bwMode="auto">
          <a:xfrm>
            <a:off x="1266134" y="2478502"/>
            <a:ext cx="3155838" cy="3153851"/>
          </a:xfrm>
          <a:prstGeom prst="rect">
            <a:avLst/>
          </a:prstGeom>
          <a:solidFill>
            <a:schemeClr val="bg1">
              <a:alpha val="25098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8" name="Bild 7" descr="ifu-overlay.pdf"/>
          <p:cNvPicPr>
            <a:picLocks noChangeAspect="1"/>
          </p:cNvPicPr>
          <p:nvPr/>
        </p:nvPicPr>
        <p:blipFill>
          <a:blip r:embed="rId3">
            <a:alphaModFix amt="25000"/>
          </a:blip>
          <a:srcRect/>
          <a:stretch>
            <a:fillRect/>
          </a:stretch>
        </p:blipFill>
        <p:spPr bwMode="auto">
          <a:xfrm>
            <a:off x="4023238" y="1477643"/>
            <a:ext cx="3155838" cy="3153851"/>
          </a:xfrm>
          <a:prstGeom prst="rect">
            <a:avLst/>
          </a:prstGeom>
          <a:solidFill>
            <a:schemeClr val="bg1">
              <a:alpha val="25098"/>
            </a:schemeClr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019910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0" y="13788"/>
            <a:ext cx="9144000" cy="1095054"/>
          </a:xfrm>
        </p:spPr>
        <p:txBody>
          <a:bodyPr>
            <a:normAutofit/>
          </a:bodyPr>
          <a:lstStyle/>
          <a:p>
            <a:r>
              <a:rPr lang="en-GB"/>
              <a:t>More Key Science Goals for MUSE:</a:t>
            </a:r>
            <a:br>
              <a:rPr lang="en-GB"/>
            </a:br>
            <a:r>
              <a:rPr lang="en-GB"/>
              <a:t>Nearby Galaxies and Galaxy Nuclei </a:t>
            </a:r>
          </a:p>
        </p:txBody>
      </p:sp>
      <p:pic>
        <p:nvPicPr>
          <p:cNvPr id="2" name="Bild 1" descr="antennae_hst_small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100" r="14764"/>
          <a:stretch/>
        </p:blipFill>
        <p:spPr>
          <a:xfrm>
            <a:off x="0" y="994201"/>
            <a:ext cx="4085924" cy="5863799"/>
          </a:xfrm>
          <a:prstGeom prst="rect">
            <a:avLst/>
          </a:prstGeom>
        </p:spPr>
      </p:pic>
      <p:pic>
        <p:nvPicPr>
          <p:cNvPr id="8" name="Bild 7" descr="ifu-overlay.pdf"/>
          <p:cNvPicPr>
            <a:picLocks noChangeAspect="1"/>
          </p:cNvPicPr>
          <p:nvPr/>
        </p:nvPicPr>
        <p:blipFill>
          <a:blip r:embed="rId3">
            <a:alphaModFix amt="25000"/>
          </a:blip>
          <a:srcRect/>
          <a:stretch>
            <a:fillRect/>
          </a:stretch>
        </p:blipFill>
        <p:spPr bwMode="auto">
          <a:xfrm rot="18000000">
            <a:off x="2221362" y="1959424"/>
            <a:ext cx="2263598" cy="2262173"/>
          </a:xfrm>
          <a:prstGeom prst="rect">
            <a:avLst/>
          </a:prstGeom>
          <a:solidFill>
            <a:schemeClr val="bg1">
              <a:alpha val="25098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7" name="Bild 6" descr="ifu-overlay.pdf"/>
          <p:cNvPicPr>
            <a:picLocks noChangeAspect="1"/>
          </p:cNvPicPr>
          <p:nvPr/>
        </p:nvPicPr>
        <p:blipFill>
          <a:blip r:embed="rId3">
            <a:alphaModFix amt="25000"/>
          </a:blip>
          <a:srcRect/>
          <a:stretch>
            <a:fillRect/>
          </a:stretch>
        </p:blipFill>
        <p:spPr bwMode="auto">
          <a:xfrm rot="18000000">
            <a:off x="195110" y="3312672"/>
            <a:ext cx="2269429" cy="2268000"/>
          </a:xfrm>
          <a:prstGeom prst="rect">
            <a:avLst/>
          </a:prstGeom>
          <a:solidFill>
            <a:schemeClr val="bg1">
              <a:alpha val="25098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9" name="Bild 8" descr="ifu-overlay.pdf"/>
          <p:cNvPicPr>
            <a:picLocks noChangeAspect="1"/>
          </p:cNvPicPr>
          <p:nvPr/>
        </p:nvPicPr>
        <p:blipFill>
          <a:blip r:embed="rId3">
            <a:alphaModFix amt="25000"/>
          </a:blip>
          <a:srcRect/>
          <a:stretch>
            <a:fillRect/>
          </a:stretch>
        </p:blipFill>
        <p:spPr bwMode="auto">
          <a:xfrm rot="18000000">
            <a:off x="402316" y="1164094"/>
            <a:ext cx="2263598" cy="2262173"/>
          </a:xfrm>
          <a:prstGeom prst="rect">
            <a:avLst/>
          </a:prstGeom>
          <a:solidFill>
            <a:schemeClr val="bg1">
              <a:alpha val="25098"/>
            </a:schemeClr>
          </a:solidFill>
          <a:ln w="9525">
            <a:noFill/>
            <a:miter lim="800000"/>
            <a:headEnd/>
            <a:tailEnd/>
          </a:ln>
        </p:spPr>
      </p:pic>
      <p:pic>
        <p:nvPicPr>
          <p:cNvPr id="5" name="Bild 4" descr="ngc4660_ac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4880" y="1069917"/>
            <a:ext cx="4542460" cy="4542460"/>
          </a:xfrm>
          <a:prstGeom prst="rect">
            <a:avLst/>
          </a:prstGeom>
        </p:spPr>
      </p:pic>
      <p:pic>
        <p:nvPicPr>
          <p:cNvPr id="3" name="Bild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29056" y="4607790"/>
            <a:ext cx="5058076" cy="2226048"/>
          </a:xfrm>
          <a:prstGeom prst="rect">
            <a:avLst/>
          </a:prstGeom>
        </p:spPr>
      </p:pic>
      <p:cxnSp>
        <p:nvCxnSpPr>
          <p:cNvPr id="11" name="Gerade Verbindung 10"/>
          <p:cNvCxnSpPr/>
          <p:nvPr/>
        </p:nvCxnSpPr>
        <p:spPr>
          <a:xfrm flipV="1">
            <a:off x="4435752" y="3165413"/>
            <a:ext cx="1943011" cy="1544797"/>
          </a:xfrm>
          <a:prstGeom prst="line">
            <a:avLst/>
          </a:prstGeom>
          <a:ln>
            <a:solidFill>
              <a:srgbClr val="0BFF3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/>
        </p:nvCxnSpPr>
        <p:spPr>
          <a:xfrm>
            <a:off x="6378763" y="3165413"/>
            <a:ext cx="2578044" cy="1544797"/>
          </a:xfrm>
          <a:prstGeom prst="line">
            <a:avLst/>
          </a:prstGeom>
          <a:ln>
            <a:solidFill>
              <a:srgbClr val="0BFF3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1484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3"/>
          <p:cNvSpPr>
            <a:spLocks noGrp="1"/>
          </p:cNvSpPr>
          <p:nvPr>
            <p:ph type="title"/>
          </p:nvPr>
        </p:nvSpPr>
        <p:spPr>
          <a:xfrm>
            <a:off x="0" y="13788"/>
            <a:ext cx="9144000" cy="1095054"/>
          </a:xfrm>
        </p:spPr>
        <p:txBody>
          <a:bodyPr>
            <a:normAutofit fontScale="90000"/>
          </a:bodyPr>
          <a:lstStyle/>
          <a:p>
            <a:r>
              <a:rPr lang="en-GB"/>
              <a:t>More Key Science Goals for MUSE:</a:t>
            </a:r>
            <a:br>
              <a:rPr lang="en-GB"/>
            </a:br>
            <a:r>
              <a:rPr lang="en-GB"/>
              <a:t>Resolved Stellar Populations and Black Holes in Globular Clusters</a:t>
            </a:r>
          </a:p>
        </p:txBody>
      </p:sp>
      <p:pic>
        <p:nvPicPr>
          <p:cNvPr id="2" name="Bild 1" descr="m13_acs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58" t="21421" r="17988" b="20677"/>
          <a:stretch/>
        </p:blipFill>
        <p:spPr>
          <a:xfrm>
            <a:off x="1374323" y="1195196"/>
            <a:ext cx="6068781" cy="5662804"/>
          </a:xfrm>
          <a:prstGeom prst="rect">
            <a:avLst/>
          </a:prstGeom>
        </p:spPr>
      </p:pic>
      <p:pic>
        <p:nvPicPr>
          <p:cNvPr id="7" name="Bild 6" descr="ifu-overlay.pdf"/>
          <p:cNvPicPr>
            <a:picLocks noChangeAspect="1"/>
          </p:cNvPicPr>
          <p:nvPr/>
        </p:nvPicPr>
        <p:blipFill>
          <a:blip r:embed="rId3">
            <a:alphaModFix amt="25000"/>
          </a:blip>
          <a:srcRect/>
          <a:stretch>
            <a:fillRect/>
          </a:stretch>
        </p:blipFill>
        <p:spPr bwMode="auto">
          <a:xfrm>
            <a:off x="2170536" y="1923891"/>
            <a:ext cx="4388496" cy="4385733"/>
          </a:xfrm>
          <a:prstGeom prst="rect">
            <a:avLst/>
          </a:prstGeom>
          <a:solidFill>
            <a:schemeClr val="bg1">
              <a:alpha val="25098"/>
            </a:schemeClr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17679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MUSE properties in summary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>
          <a:xfrm>
            <a:off x="457200" y="1463524"/>
            <a:ext cx="8686800" cy="5116286"/>
          </a:xfrm>
        </p:spPr>
        <p:txBody>
          <a:bodyPr/>
          <a:lstStyle/>
          <a:p>
            <a:pPr>
              <a:spcAft>
                <a:spcPts val="2400"/>
              </a:spcAft>
            </a:pPr>
            <a:r>
              <a:rPr lang="de-DE" b="1"/>
              <a:t>Huge multiplex:</a:t>
            </a:r>
            <a:r>
              <a:rPr lang="de-DE"/>
              <a:t> 10</a:t>
            </a:r>
            <a:r>
              <a:rPr lang="de-DE" baseline="30000"/>
              <a:t>8</a:t>
            </a:r>
            <a:r>
              <a:rPr lang="de-DE"/>
              <a:t> spatial × spectral resolution elements</a:t>
            </a:r>
            <a:br>
              <a:rPr lang="de-DE"/>
            </a:br>
            <a:r>
              <a:rPr lang="de-DE"/>
              <a:t>enabled through modular design</a:t>
            </a:r>
          </a:p>
          <a:p>
            <a:pPr>
              <a:spcAft>
                <a:spcPts val="2400"/>
              </a:spcAft>
            </a:pPr>
            <a:r>
              <a:rPr lang="de-DE" b="1"/>
              <a:t>maximally stable for </a:t>
            </a:r>
            <a:r>
              <a:rPr lang="de-DE" b="1">
                <a:sym typeface="Wingdings"/>
              </a:rPr>
              <a:t>very long integrations</a:t>
            </a:r>
            <a:r>
              <a:rPr lang="de-DE" b="1"/>
              <a:t> </a:t>
            </a:r>
            <a:br>
              <a:rPr lang="de-DE" b="1"/>
            </a:br>
            <a:r>
              <a:rPr lang="de-DE"/>
              <a:t>essentially no moving parts: fixed spectral format</a:t>
            </a:r>
            <a:endParaRPr lang="de-DE" b="1"/>
          </a:p>
          <a:p>
            <a:pPr>
              <a:spcAft>
                <a:spcPts val="2400"/>
              </a:spcAft>
            </a:pPr>
            <a:r>
              <a:rPr lang="de-DE" b="1"/>
              <a:t>Extremely high throughput</a:t>
            </a:r>
            <a:br>
              <a:rPr lang="de-DE" b="1"/>
            </a:br>
            <a:r>
              <a:rPr lang="de-DE"/>
              <a:t>due to state-of-the-art coatings</a:t>
            </a:r>
          </a:p>
          <a:p>
            <a:pPr>
              <a:spcAft>
                <a:spcPts val="2400"/>
              </a:spcAft>
            </a:pPr>
            <a:r>
              <a:rPr lang="de-DE" b="1"/>
              <a:t>AO supported: </a:t>
            </a:r>
            <a:r>
              <a:rPr lang="de-DE"/>
              <a:t>"seeing enhancement" over 1' x 1' field of view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A simulated </a:t>
            </a:r>
            <a:r>
              <a:rPr lang="de-DE"/>
              <a:t>Hubble Ultra Deep Field `observed‘ with MUSE</a:t>
            </a:r>
          </a:p>
        </p:txBody>
      </p:sp>
      <p:sp>
        <p:nvSpPr>
          <p:cNvPr id="7" name="Inhaltsplatzhalter 6"/>
          <p:cNvSpPr>
            <a:spLocks noGrp="1"/>
          </p:cNvSpPr>
          <p:nvPr>
            <p:ph idx="4294967295"/>
          </p:nvPr>
        </p:nvSpPr>
        <p:spPr>
          <a:xfrm>
            <a:off x="6019800" y="1463675"/>
            <a:ext cx="3124200" cy="5116513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de-DE" sz="2000"/>
              <a:t>Noise-free input to </a:t>
            </a:r>
            <a:br>
              <a:rPr lang="de-DE" sz="2000"/>
            </a:br>
            <a:r>
              <a:rPr lang="de-DE" sz="2000"/>
              <a:t>3' x 3' data cube:</a:t>
            </a:r>
          </a:p>
          <a:p>
            <a:r>
              <a:rPr lang="de-DE" sz="2000">
                <a:solidFill>
                  <a:srgbClr val="FF0000"/>
                </a:solidFill>
              </a:rPr>
              <a:t>Red: z &gt; 2.875</a:t>
            </a:r>
            <a:br>
              <a:rPr lang="de-DE" sz="2000">
                <a:solidFill>
                  <a:srgbClr val="FF0000"/>
                </a:solidFill>
              </a:rPr>
            </a:br>
            <a:r>
              <a:rPr lang="de-DE" sz="2000">
                <a:solidFill>
                  <a:srgbClr val="FF0000"/>
                </a:solidFill>
              </a:rPr>
              <a:t>Ly α galaxies</a:t>
            </a:r>
            <a:br>
              <a:rPr lang="de-DE" sz="2000">
                <a:solidFill>
                  <a:srgbClr val="FF0000"/>
                </a:solidFill>
              </a:rPr>
            </a:br>
            <a:r>
              <a:rPr lang="de-DE" sz="2000">
                <a:solidFill>
                  <a:srgbClr val="FF0000"/>
                </a:solidFill>
              </a:rPr>
              <a:t>(from cosmological hydro simulation)</a:t>
            </a:r>
          </a:p>
          <a:p>
            <a:r>
              <a:rPr lang="de-DE" sz="2000">
                <a:solidFill>
                  <a:srgbClr val="008000"/>
                </a:solidFill>
              </a:rPr>
              <a:t>Green: z &lt; 2.875</a:t>
            </a:r>
            <a:br>
              <a:rPr lang="de-DE" sz="2000">
                <a:solidFill>
                  <a:srgbClr val="008000"/>
                </a:solidFill>
              </a:rPr>
            </a:br>
            <a:r>
              <a:rPr lang="de-DE" sz="2000">
                <a:solidFill>
                  <a:srgbClr val="008000"/>
                </a:solidFill>
              </a:rPr>
              <a:t>HUDF galaxies + assumed velocity fields</a:t>
            </a:r>
          </a:p>
          <a:p>
            <a:pPr>
              <a:spcAft>
                <a:spcPts val="1200"/>
              </a:spcAft>
            </a:pPr>
            <a:r>
              <a:rPr lang="de-DE" sz="2000">
                <a:solidFill>
                  <a:srgbClr val="0000FF"/>
                </a:solidFill>
              </a:rPr>
              <a:t>Blue: HUDF stars</a:t>
            </a:r>
          </a:p>
          <a:p>
            <a:pPr>
              <a:buNone/>
            </a:pPr>
            <a:r>
              <a:rPr lang="de-DE" sz="2000"/>
              <a:t>all: 35,018 objects</a:t>
            </a:r>
          </a:p>
        </p:txBody>
      </p:sp>
      <p:pic>
        <p:nvPicPr>
          <p:cNvPr id="6" name="Bild 5" descr="udf_test_composite_sqrt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103648" y="1124782"/>
            <a:ext cx="5642512" cy="5642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133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A simulated </a:t>
            </a:r>
            <a:r>
              <a:rPr lang="de-DE"/>
              <a:t>Hubble Ultra Deep Field `observed‘ with MUSE</a:t>
            </a:r>
          </a:p>
        </p:txBody>
      </p:sp>
      <p:sp>
        <p:nvSpPr>
          <p:cNvPr id="22" name="Textfeld 21"/>
          <p:cNvSpPr txBox="1"/>
          <p:nvPr/>
        </p:nvSpPr>
        <p:spPr>
          <a:xfrm>
            <a:off x="1503952" y="1153669"/>
            <a:ext cx="55064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>
                <a:solidFill>
                  <a:schemeClr val="tx2"/>
                </a:solidFill>
              </a:rPr>
              <a:t>white light images 1' x 1'</a:t>
            </a:r>
          </a:p>
        </p:txBody>
      </p:sp>
      <p:pic>
        <p:nvPicPr>
          <p:cNvPr id="23" name="Bild 22" descr="sfwhite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3" y="1800000"/>
            <a:ext cx="3021330" cy="3021330"/>
          </a:xfrm>
          <a:prstGeom prst="rect">
            <a:avLst/>
          </a:prstGeom>
        </p:spPr>
      </p:pic>
      <p:pic>
        <p:nvPicPr>
          <p:cNvPr id="24" name="Bild 23" descr="mdfwhite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62044" y="1800000"/>
            <a:ext cx="3021330" cy="3021330"/>
          </a:xfrm>
          <a:prstGeom prst="rect">
            <a:avLst/>
          </a:prstGeom>
        </p:spPr>
      </p:pic>
      <p:pic>
        <p:nvPicPr>
          <p:cNvPr id="25" name="Bild 24" descr="adfwhite.pd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21449" y="1800000"/>
            <a:ext cx="3021330" cy="3021330"/>
          </a:xfrm>
          <a:prstGeom prst="rect">
            <a:avLst/>
          </a:prstGeom>
        </p:spPr>
      </p:pic>
      <p:sp>
        <p:nvSpPr>
          <p:cNvPr id="26" name="Textfeld 25"/>
          <p:cNvSpPr txBox="1"/>
          <p:nvPr/>
        </p:nvSpPr>
        <p:spPr>
          <a:xfrm>
            <a:off x="382240" y="4840550"/>
            <a:ext cx="224342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>
                <a:solidFill>
                  <a:schemeClr val="tx2"/>
                </a:solidFill>
              </a:rPr>
              <a:t>t</a:t>
            </a:r>
            <a:r>
              <a:rPr lang="de-DE" sz="2400" baseline="-25000">
                <a:solidFill>
                  <a:schemeClr val="tx2"/>
                </a:solidFill>
              </a:rPr>
              <a:t>exp</a:t>
            </a:r>
            <a:r>
              <a:rPr lang="de-DE" sz="2400">
                <a:solidFill>
                  <a:schemeClr val="tx2"/>
                </a:solidFill>
              </a:rPr>
              <a:t> = 2</a:t>
            </a:r>
            <a:r>
              <a:rPr lang="de-DE" sz="2400" baseline="30000">
                <a:solidFill>
                  <a:schemeClr val="tx2"/>
                </a:solidFill>
              </a:rPr>
              <a:t>h</a:t>
            </a:r>
            <a:r>
              <a:rPr lang="de-DE" sz="2400">
                <a:solidFill>
                  <a:schemeClr val="tx2"/>
                </a:solidFill>
              </a:rPr>
              <a:t>, no AO,</a:t>
            </a:r>
            <a:br>
              <a:rPr lang="de-DE" sz="2400">
                <a:solidFill>
                  <a:schemeClr val="tx2"/>
                </a:solidFill>
              </a:rPr>
            </a:br>
            <a:r>
              <a:rPr lang="de-DE" sz="2400">
                <a:solidFill>
                  <a:schemeClr val="tx2"/>
                </a:solidFill>
              </a:rPr>
              <a:t>poor seeing,</a:t>
            </a:r>
            <a:br>
              <a:rPr lang="de-DE" sz="2400">
                <a:solidFill>
                  <a:schemeClr val="tx2"/>
                </a:solidFill>
              </a:rPr>
            </a:br>
            <a:r>
              <a:rPr lang="de-DE" sz="2400">
                <a:solidFill>
                  <a:schemeClr val="tx2"/>
                </a:solidFill>
              </a:rPr>
              <a:t>some moon.</a:t>
            </a:r>
            <a:endParaRPr lang="de-DE" sz="2400" baseline="30000">
              <a:solidFill>
                <a:schemeClr val="tx2"/>
              </a:solidFill>
            </a:endParaRPr>
          </a:p>
        </p:txBody>
      </p:sp>
      <p:sp>
        <p:nvSpPr>
          <p:cNvPr id="27" name="Textfeld 26"/>
          <p:cNvSpPr txBox="1"/>
          <p:nvPr/>
        </p:nvSpPr>
        <p:spPr>
          <a:xfrm>
            <a:off x="3424432" y="4823811"/>
            <a:ext cx="240699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>
                <a:solidFill>
                  <a:schemeClr val="tx2"/>
                </a:solidFill>
              </a:rPr>
              <a:t>t</a:t>
            </a:r>
            <a:r>
              <a:rPr lang="de-DE" sz="2400" baseline="-25000">
                <a:solidFill>
                  <a:schemeClr val="tx2"/>
                </a:solidFill>
              </a:rPr>
              <a:t>exp</a:t>
            </a:r>
            <a:r>
              <a:rPr lang="de-DE" sz="2400">
                <a:solidFill>
                  <a:schemeClr val="tx2"/>
                </a:solidFill>
              </a:rPr>
              <a:t> = 10</a:t>
            </a:r>
            <a:r>
              <a:rPr lang="de-DE" sz="2400" baseline="30000">
                <a:solidFill>
                  <a:schemeClr val="tx2"/>
                </a:solidFill>
              </a:rPr>
              <a:t>h</a:t>
            </a:r>
            <a:r>
              <a:rPr lang="de-DE" sz="2400">
                <a:solidFill>
                  <a:schemeClr val="tx2"/>
                </a:solidFill>
              </a:rPr>
              <a:t>, no AO,</a:t>
            </a:r>
            <a:br>
              <a:rPr lang="de-DE" sz="2400">
                <a:solidFill>
                  <a:schemeClr val="tx2"/>
                </a:solidFill>
              </a:rPr>
            </a:br>
            <a:r>
              <a:rPr lang="de-DE" sz="2400">
                <a:solidFill>
                  <a:schemeClr val="tx2"/>
                </a:solidFill>
              </a:rPr>
              <a:t>median seeing,</a:t>
            </a:r>
            <a:br>
              <a:rPr lang="de-DE" sz="2400">
                <a:solidFill>
                  <a:schemeClr val="tx2"/>
                </a:solidFill>
              </a:rPr>
            </a:br>
            <a:r>
              <a:rPr lang="de-DE" sz="2400">
                <a:solidFill>
                  <a:schemeClr val="tx2"/>
                </a:solidFill>
              </a:rPr>
              <a:t>dark time.</a:t>
            </a:r>
            <a:endParaRPr lang="de-DE" sz="2400" baseline="30000">
              <a:solidFill>
                <a:schemeClr val="tx2"/>
              </a:solidFill>
            </a:endParaRPr>
          </a:p>
        </p:txBody>
      </p:sp>
      <p:sp>
        <p:nvSpPr>
          <p:cNvPr id="28" name="Textfeld 27"/>
          <p:cNvSpPr txBox="1"/>
          <p:nvPr/>
        </p:nvSpPr>
        <p:spPr>
          <a:xfrm>
            <a:off x="6484177" y="4810853"/>
            <a:ext cx="2243424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>
                <a:solidFill>
                  <a:schemeClr val="tx2"/>
                </a:solidFill>
              </a:rPr>
              <a:t>t</a:t>
            </a:r>
            <a:r>
              <a:rPr lang="de-DE" sz="2400" baseline="-25000">
                <a:solidFill>
                  <a:schemeClr val="tx2"/>
                </a:solidFill>
              </a:rPr>
              <a:t>exp</a:t>
            </a:r>
            <a:r>
              <a:rPr lang="de-DE" sz="2400">
                <a:solidFill>
                  <a:schemeClr val="tx2"/>
                </a:solidFill>
              </a:rPr>
              <a:t> = 80</a:t>
            </a:r>
            <a:r>
              <a:rPr lang="de-DE" sz="2400" baseline="30000">
                <a:solidFill>
                  <a:schemeClr val="tx2"/>
                </a:solidFill>
              </a:rPr>
              <a:t>h</a:t>
            </a:r>
            <a:r>
              <a:rPr lang="de-DE" sz="2400">
                <a:solidFill>
                  <a:schemeClr val="tx2"/>
                </a:solidFill>
              </a:rPr>
              <a:t> + AO,</a:t>
            </a:r>
            <a:br>
              <a:rPr lang="de-DE" sz="2400">
                <a:solidFill>
                  <a:schemeClr val="tx2"/>
                </a:solidFill>
              </a:rPr>
            </a:br>
            <a:r>
              <a:rPr lang="de-DE" sz="2400">
                <a:solidFill>
                  <a:schemeClr val="tx2"/>
                </a:solidFill>
              </a:rPr>
              <a:t>good seeing,</a:t>
            </a:r>
            <a:r>
              <a:rPr lang="de-DE" sz="2400" baseline="30000">
                <a:solidFill>
                  <a:schemeClr val="tx2"/>
                </a:solidFill>
              </a:rPr>
              <a:t/>
            </a:r>
            <a:br>
              <a:rPr lang="de-DE" sz="2400" baseline="30000">
                <a:solidFill>
                  <a:schemeClr val="tx2"/>
                </a:solidFill>
              </a:rPr>
            </a:br>
            <a:r>
              <a:rPr lang="de-DE" sz="2400">
                <a:solidFill>
                  <a:schemeClr val="tx2"/>
                </a:solidFill>
              </a:rPr>
              <a:t>dark time.</a:t>
            </a:r>
          </a:p>
        </p:txBody>
      </p:sp>
    </p:spTree>
    <p:extLst>
      <p:ext uri="{BB962C8B-B14F-4D97-AF65-F5344CB8AC3E}">
        <p14:creationId xmlns:p14="http://schemas.microsoft.com/office/powerpoint/2010/main" val="67091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 2" descr="fline_mcont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7114" y="877808"/>
            <a:ext cx="6705600" cy="5928360"/>
          </a:xfrm>
          <a:prstGeom prst="rect">
            <a:avLst/>
          </a:prstGeom>
        </p:spPr>
      </p:pic>
      <p:sp>
        <p:nvSpPr>
          <p:cNvPr id="4" name="Titel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/>
              <a:t>Detection of continuum counterparts:</a:t>
            </a:r>
          </a:p>
        </p:txBody>
      </p:sp>
    </p:spTree>
    <p:extLst>
      <p:ext uri="{BB962C8B-B14F-4D97-AF65-F5344CB8AC3E}">
        <p14:creationId xmlns:p14="http://schemas.microsoft.com/office/powerpoint/2010/main" val="4080622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MUSE science cases </a:t>
            </a:r>
          </a:p>
        </p:txBody>
      </p:sp>
      <p:sp>
        <p:nvSpPr>
          <p:cNvPr id="17" name="Inhaltsplatzhalter 1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Aft>
                <a:spcPts val="1800"/>
              </a:spcAft>
            </a:pPr>
            <a:r>
              <a:rPr lang="de-DE" b="1"/>
              <a:t>Formation and evolution of galaxies at z &gt; 3</a:t>
            </a:r>
          </a:p>
          <a:p>
            <a:pPr>
              <a:spcAft>
                <a:spcPts val="1800"/>
              </a:spcAft>
            </a:pPr>
            <a:r>
              <a:rPr lang="de-DE"/>
              <a:t>Galaxy evolution at z &lt; 1.5</a:t>
            </a:r>
          </a:p>
          <a:p>
            <a:pPr>
              <a:spcAft>
                <a:spcPts val="1800"/>
              </a:spcAft>
            </a:pPr>
            <a:r>
              <a:rPr lang="de-DE"/>
              <a:t>High-resolution studies of nearby galaxies</a:t>
            </a:r>
          </a:p>
          <a:p>
            <a:pPr>
              <a:spcAft>
                <a:spcPts val="1800"/>
              </a:spcAft>
            </a:pPr>
            <a:r>
              <a:rPr lang="de-DE"/>
              <a:t>Resolved stellar populations in the Milky Way and very nearby galaxies</a:t>
            </a:r>
          </a:p>
          <a:p>
            <a:pPr>
              <a:spcAft>
                <a:spcPts val="1800"/>
              </a:spcAft>
            </a:pPr>
            <a:r>
              <a:rPr lang="de-DE"/>
              <a:t>Young Stellar Objects</a:t>
            </a:r>
          </a:p>
          <a:p>
            <a:pPr>
              <a:spcAft>
                <a:spcPts val="1800"/>
              </a:spcAft>
            </a:pPr>
            <a:r>
              <a:rPr lang="de-DE"/>
              <a:t>Gas Nebulae</a:t>
            </a:r>
          </a:p>
          <a:p>
            <a:pPr>
              <a:spcAft>
                <a:spcPts val="1800"/>
              </a:spcAft>
            </a:pPr>
            <a:r>
              <a:rPr lang="de-DE"/>
              <a:t>Solar System objects </a:t>
            </a:r>
          </a:p>
          <a:p>
            <a:pPr>
              <a:spcAft>
                <a:spcPts val="1800"/>
              </a:spcAft>
            </a:pPr>
            <a:r>
              <a:rPr lang="de-DE"/>
              <a:t>...</a:t>
            </a:r>
          </a:p>
        </p:txBody>
      </p:sp>
    </p:spTree>
    <p:extLst>
      <p:ext uri="{BB962C8B-B14F-4D97-AF65-F5344CB8AC3E}">
        <p14:creationId xmlns:p14="http://schemas.microsoft.com/office/powerpoint/2010/main" val="2615402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Finding high-redshift galaxies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General spectroscopic galaxy surveys: </a:t>
            </a:r>
          </a:p>
          <a:p>
            <a:pPr lvl="1"/>
            <a:r>
              <a:rPr lang="en-GB">
                <a:sym typeface="Wingdings"/>
              </a:rPr>
              <a:t>very low fraction of high-z objects!</a:t>
            </a:r>
            <a:endParaRPr lang="en-GB"/>
          </a:p>
        </p:txBody>
      </p:sp>
      <p:sp>
        <p:nvSpPr>
          <p:cNvPr id="9" name="Textfeld 8"/>
          <p:cNvSpPr txBox="1"/>
          <p:nvPr/>
        </p:nvSpPr>
        <p:spPr>
          <a:xfrm>
            <a:off x="5115504" y="6409086"/>
            <a:ext cx="180520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>
                <a:solidFill>
                  <a:schemeClr val="tx2"/>
                </a:solidFill>
              </a:rPr>
              <a:t>Le Fevre et al. 2005</a:t>
            </a:r>
          </a:p>
        </p:txBody>
      </p:sp>
      <p:pic>
        <p:nvPicPr>
          <p:cNvPr id="2" name="Bild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103" y="1807332"/>
            <a:ext cx="4966524" cy="4781818"/>
          </a:xfrm>
          <a:prstGeom prst="rect">
            <a:avLst/>
          </a:prstGeom>
        </p:spPr>
      </p:pic>
      <p:sp>
        <p:nvSpPr>
          <p:cNvPr id="5" name="Textfeld 4"/>
          <p:cNvSpPr txBox="1"/>
          <p:nvPr/>
        </p:nvSpPr>
        <p:spPr>
          <a:xfrm>
            <a:off x="3810197" y="2189253"/>
            <a:ext cx="23790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600"/>
              <a:t>VLT/VIMOS Deep Survey</a:t>
            </a:r>
          </a:p>
          <a:p>
            <a:r>
              <a:rPr lang="en-GB" sz="1600"/>
              <a:t>9141 galaxies,  I</a:t>
            </a:r>
            <a:r>
              <a:rPr lang="en-GB" sz="1600" baseline="-25000"/>
              <a:t>AB</a:t>
            </a:r>
            <a:r>
              <a:rPr lang="en-GB" sz="1600"/>
              <a:t> &lt; 24</a:t>
            </a:r>
          </a:p>
        </p:txBody>
      </p:sp>
    </p:spTree>
    <p:extLst>
      <p:ext uri="{BB962C8B-B14F-4D97-AF65-F5344CB8AC3E}">
        <p14:creationId xmlns:p14="http://schemas.microsoft.com/office/powerpoint/2010/main" val="1618412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Finding high-redshift galaxies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“Lyman Break” technique:</a:t>
            </a:r>
          </a:p>
          <a:p>
            <a:pPr lvl="1"/>
            <a:r>
              <a:rPr lang="en-GB"/>
              <a:t>Characteristic colours: Pre-selection from broad band imaging </a:t>
            </a:r>
          </a:p>
          <a:p>
            <a:pPr lvl="1"/>
            <a:r>
              <a:rPr lang="en-GB" b="1"/>
              <a:t>+ follow-up spectroscopy of selected candidates</a:t>
            </a:r>
          </a:p>
        </p:txBody>
      </p:sp>
      <p:sp>
        <p:nvSpPr>
          <p:cNvPr id="7" name="Textfeld 6"/>
          <p:cNvSpPr txBox="1"/>
          <p:nvPr/>
        </p:nvSpPr>
        <p:spPr>
          <a:xfrm>
            <a:off x="6410715" y="5613181"/>
            <a:ext cx="23284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>
                <a:solidFill>
                  <a:schemeClr val="tx2"/>
                </a:solidFill>
              </a:rPr>
              <a:t>(Figure from Pettini 2004)</a:t>
            </a:r>
          </a:p>
        </p:txBody>
      </p:sp>
      <p:pic>
        <p:nvPicPr>
          <p:cNvPr id="8" name="Bild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022" y="2520958"/>
            <a:ext cx="7547710" cy="3430777"/>
          </a:xfrm>
          <a:prstGeom prst="rect">
            <a:avLst/>
          </a:prstGeom>
        </p:spPr>
      </p:pic>
      <p:pic>
        <p:nvPicPr>
          <p:cNvPr id="10" name="Bild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601" y="2520959"/>
            <a:ext cx="8794665" cy="3400398"/>
          </a:xfrm>
          <a:prstGeom prst="rect">
            <a:avLst/>
          </a:prstGeom>
        </p:spPr>
      </p:pic>
      <p:sp>
        <p:nvSpPr>
          <p:cNvPr id="9" name="Textfeld 8"/>
          <p:cNvSpPr txBox="1"/>
          <p:nvPr/>
        </p:nvSpPr>
        <p:spPr>
          <a:xfrm>
            <a:off x="6632001" y="5941308"/>
            <a:ext cx="189867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>
                <a:solidFill>
                  <a:schemeClr val="tx2"/>
                </a:solidFill>
              </a:rPr>
              <a:t>(Figure by C. Steidel)</a:t>
            </a:r>
          </a:p>
        </p:txBody>
      </p:sp>
    </p:spTree>
    <p:extLst>
      <p:ext uri="{BB962C8B-B14F-4D97-AF65-F5344CB8AC3E}">
        <p14:creationId xmlns:p14="http://schemas.microsoft.com/office/powerpoint/2010/main" val="382460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Finding high-redshift galaxies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spcBef>
                <a:spcPts val="2500"/>
              </a:spcBef>
            </a:pPr>
            <a:r>
              <a:rPr lang="en-GB"/>
              <a:t>Lyman α line emitters (LAEs): </a:t>
            </a:r>
          </a:p>
          <a:p>
            <a:pPr lvl="1"/>
            <a:r>
              <a:rPr lang="en-GB"/>
              <a:t>For z &gt; 1.8: Ly α detectable from the ground</a:t>
            </a:r>
          </a:p>
          <a:p>
            <a:pPr lvl="1"/>
            <a:r>
              <a:rPr lang="en-GB"/>
              <a:t>standard method: Narrow-band imaging  </a:t>
            </a:r>
            <a:r>
              <a:rPr lang="en-GB" b="1"/>
              <a:t>+  follow-up spectroscopy</a:t>
            </a:r>
          </a:p>
        </p:txBody>
      </p:sp>
      <p:pic>
        <p:nvPicPr>
          <p:cNvPr id="6" name="Bild 5" descr="ouchi2008_laes.pdf"/>
          <p:cNvPicPr>
            <a:picLocks noChangeAspect="1"/>
          </p:cNvPicPr>
          <p:nvPr/>
        </p:nvPicPr>
        <p:blipFill rotWithShape="1">
          <a:blip r:embed="rId2"/>
          <a:srcRect t="45452" r="49162" b="-1"/>
          <a:stretch/>
        </p:blipFill>
        <p:spPr>
          <a:xfrm>
            <a:off x="-369469" y="2653635"/>
            <a:ext cx="9563526" cy="3199546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412032" y="5653802"/>
            <a:ext cx="15440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>
                <a:solidFill>
                  <a:schemeClr val="tx2"/>
                </a:solidFill>
              </a:rPr>
              <a:t>Ouchi et al 2008</a:t>
            </a:r>
          </a:p>
        </p:txBody>
      </p:sp>
      <p:sp>
        <p:nvSpPr>
          <p:cNvPr id="5" name="Rechteck 4"/>
          <p:cNvSpPr/>
          <p:nvPr/>
        </p:nvSpPr>
        <p:spPr>
          <a:xfrm>
            <a:off x="5364607" y="2492519"/>
            <a:ext cx="3779393" cy="321279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hteck 7"/>
          <p:cNvSpPr/>
          <p:nvPr/>
        </p:nvSpPr>
        <p:spPr>
          <a:xfrm>
            <a:off x="4804877" y="5302741"/>
            <a:ext cx="1119462" cy="389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hteck 9"/>
          <p:cNvSpPr/>
          <p:nvPr/>
        </p:nvSpPr>
        <p:spPr>
          <a:xfrm>
            <a:off x="5554167" y="1721096"/>
            <a:ext cx="2985602" cy="38933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9" name="Bild 1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0466" y="2277921"/>
            <a:ext cx="4829360" cy="382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46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xit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/>
              <a:t>What are the progenitors of Milky Way-type galaxies?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61644" y="1111962"/>
            <a:ext cx="3546927" cy="1371087"/>
          </a:xfrm>
        </p:spPr>
        <p:txBody>
          <a:bodyPr/>
          <a:lstStyle/>
          <a:p>
            <a:pPr marL="0" indent="0">
              <a:buNone/>
            </a:pPr>
            <a:r>
              <a:rPr lang="en-GB"/>
              <a:t>Simulations suggest that </a:t>
            </a:r>
            <a:br>
              <a:rPr lang="en-GB"/>
            </a:br>
            <a:r>
              <a:rPr lang="en-GB"/>
              <a:t>MW progenitors were </a:t>
            </a:r>
            <a:br>
              <a:rPr lang="en-GB"/>
            </a:br>
            <a:r>
              <a:rPr lang="en-GB"/>
              <a:t>bright in the Ly-α line,</a:t>
            </a:r>
          </a:p>
        </p:txBody>
      </p:sp>
      <p:sp>
        <p:nvSpPr>
          <p:cNvPr id="5" name="Textfeld 4"/>
          <p:cNvSpPr txBox="1"/>
          <p:nvPr/>
        </p:nvSpPr>
        <p:spPr>
          <a:xfrm>
            <a:off x="355164" y="6330752"/>
            <a:ext cx="546125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600">
                <a:solidFill>
                  <a:schemeClr val="tx2"/>
                </a:solidFill>
              </a:rPr>
              <a:t>Simulation by Yajima et al 2012; cf. also Dayal &amp; Libeskind 2012</a:t>
            </a:r>
          </a:p>
        </p:txBody>
      </p:sp>
      <p:pic>
        <p:nvPicPr>
          <p:cNvPr id="6" name="Bild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153" y="1460501"/>
            <a:ext cx="4805133" cy="4906938"/>
          </a:xfrm>
          <a:prstGeom prst="rect">
            <a:avLst/>
          </a:prstGeom>
        </p:spPr>
      </p:pic>
      <p:sp>
        <p:nvSpPr>
          <p:cNvPr id="7" name="Textfeld 6"/>
          <p:cNvSpPr txBox="1"/>
          <p:nvPr/>
        </p:nvSpPr>
        <p:spPr>
          <a:xfrm>
            <a:off x="1039396" y="1091169"/>
            <a:ext cx="34834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/>
              <a:t>Growth history of `simulated MW´</a:t>
            </a:r>
          </a:p>
        </p:txBody>
      </p:sp>
      <p:sp>
        <p:nvSpPr>
          <p:cNvPr id="14" name="Rechtwinkliges Dreieck 13"/>
          <p:cNvSpPr/>
          <p:nvPr/>
        </p:nvSpPr>
        <p:spPr>
          <a:xfrm flipH="1">
            <a:off x="934356" y="2131785"/>
            <a:ext cx="2267858" cy="648811"/>
          </a:xfrm>
          <a:prstGeom prst="rtTriangle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5" name="Rechteck 14"/>
          <p:cNvSpPr/>
          <p:nvPr/>
        </p:nvSpPr>
        <p:spPr>
          <a:xfrm>
            <a:off x="1039396" y="2771525"/>
            <a:ext cx="2162818" cy="893333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Rechteck 15"/>
          <p:cNvSpPr/>
          <p:nvPr/>
        </p:nvSpPr>
        <p:spPr>
          <a:xfrm>
            <a:off x="3193143" y="1623786"/>
            <a:ext cx="1442357" cy="2041072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rgbClr val="FF0000"/>
              </a:solidFill>
            </a:endParaRPr>
          </a:p>
        </p:txBody>
      </p:sp>
      <p:sp>
        <p:nvSpPr>
          <p:cNvPr id="11" name="Textfeld 10"/>
          <p:cNvSpPr txBox="1"/>
          <p:nvPr/>
        </p:nvSpPr>
        <p:spPr>
          <a:xfrm>
            <a:off x="2208893" y="2608239"/>
            <a:ext cx="1968500" cy="707886"/>
          </a:xfrm>
          <a:prstGeom prst="rect">
            <a:avLst/>
          </a:prstGeom>
          <a:solidFill>
            <a:srgbClr val="FFD900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GB" sz="2000"/>
              <a:t>below current </a:t>
            </a:r>
          </a:p>
          <a:p>
            <a:r>
              <a:rPr lang="en-GB" sz="2000"/>
              <a:t>sensitivity in Ly α</a:t>
            </a:r>
          </a:p>
        </p:txBody>
      </p:sp>
      <p:sp>
        <p:nvSpPr>
          <p:cNvPr id="4" name="Rechteck 3"/>
          <p:cNvSpPr/>
          <p:nvPr/>
        </p:nvSpPr>
        <p:spPr>
          <a:xfrm>
            <a:off x="57153" y="1460501"/>
            <a:ext cx="4880939" cy="233041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Inhaltsplatzhalter 2"/>
          <p:cNvSpPr txBox="1">
            <a:spLocks/>
          </p:cNvSpPr>
          <p:nvPr/>
        </p:nvSpPr>
        <p:spPr>
          <a:xfrm>
            <a:off x="5162396" y="2264463"/>
            <a:ext cx="3546927" cy="40280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540000" indent="-540000" algn="l" defTabSz="457200" rtl="0" eaLnBrk="1" latinLnBrk="0" hangingPunct="1">
              <a:spcBef>
                <a:spcPts val="500"/>
              </a:spcBef>
              <a:buSzPct val="100000"/>
              <a:buFont typeface="Wingdings" charset="2"/>
              <a:buChar char=""/>
              <a:defRPr sz="2000" kern="1200">
                <a:solidFill>
                  <a:schemeClr val="tx1"/>
                </a:solidFill>
                <a:latin typeface="+mn-lt"/>
                <a:ea typeface="+mn-ea"/>
                <a:cs typeface="Chalkboard"/>
              </a:defRPr>
            </a:lvl1pPr>
            <a:lvl2pPr marL="972000" indent="-432000" algn="l" defTabSz="457200" rtl="0" eaLnBrk="1" latinLnBrk="0" hangingPunct="1">
              <a:spcBef>
                <a:spcPts val="500"/>
              </a:spcBef>
              <a:buSzPct val="120000"/>
              <a:buFont typeface="Lucida Grande"/>
              <a:buChar char="●"/>
              <a:defRPr sz="2000" kern="1200">
                <a:solidFill>
                  <a:schemeClr val="tx1"/>
                </a:solidFill>
                <a:latin typeface="+mn-lt"/>
                <a:ea typeface="+mn-ea"/>
                <a:cs typeface="Chalkboard"/>
              </a:defRPr>
            </a:lvl2pPr>
            <a:lvl3pPr marL="1368000" indent="-432000" algn="l" defTabSz="457200" rtl="0" eaLnBrk="1" latinLnBrk="0" hangingPunct="1">
              <a:spcBef>
                <a:spcPts val="0"/>
              </a:spcBef>
              <a:buSzPct val="80000"/>
              <a:buFont typeface="Wingdings" charset="2"/>
              <a:buChar char=""/>
              <a:defRPr sz="2000" kern="1200">
                <a:solidFill>
                  <a:schemeClr val="tx1"/>
                </a:solidFill>
                <a:latin typeface="+mn-lt"/>
                <a:ea typeface="+mn-ea"/>
                <a:cs typeface="Chalkboard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SzPct val="170000"/>
              <a:buFont typeface="Arial"/>
              <a:buNone/>
              <a:defRPr sz="2000" kern="1200">
                <a:solidFill>
                  <a:schemeClr val="tx1"/>
                </a:solidFill>
                <a:latin typeface="Chalkboard"/>
                <a:ea typeface="+mn-ea"/>
                <a:cs typeface="Chalkboard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SzPct val="170000"/>
              <a:buFont typeface="Arial"/>
              <a:buNone/>
              <a:defRPr sz="2000" kern="1200">
                <a:solidFill>
                  <a:schemeClr val="tx1"/>
                </a:solidFill>
                <a:latin typeface="Chalkboard"/>
                <a:ea typeface="+mn-ea"/>
                <a:cs typeface="Chalkboard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ts val="1700"/>
              </a:spcBef>
              <a:buFont typeface="Wingdings" charset="2"/>
              <a:buNone/>
            </a:pPr>
            <a:r>
              <a:rPr lang="en-GB" b="1">
                <a:solidFill>
                  <a:srgbClr val="FF0000"/>
                </a:solidFill>
              </a:rPr>
              <a:t>but most are too faint</a:t>
            </a:r>
            <a:br>
              <a:rPr lang="en-GB" b="1">
                <a:solidFill>
                  <a:srgbClr val="FF0000"/>
                </a:solidFill>
              </a:rPr>
            </a:br>
            <a:r>
              <a:rPr lang="en-GB" b="1">
                <a:solidFill>
                  <a:srgbClr val="FF0000"/>
                </a:solidFill>
              </a:rPr>
              <a:t>for existing narrow-band surveys!</a:t>
            </a:r>
          </a:p>
          <a:p>
            <a:pPr marL="0" indent="0">
              <a:buFont typeface="Wingdings" charset="2"/>
              <a:buNone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09815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4" grpId="0" animBg="1"/>
      <p:bldP spid="15" grpId="0" animBg="1"/>
      <p:bldP spid="16" grpId="0" animBg="1"/>
      <p:bldP spid="11" grpId="0" animBg="1"/>
      <p:bldP spid="4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7" descr="dekel2009_streams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999" y="2951999"/>
            <a:ext cx="3615690" cy="3516630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/>
              <a:t>How do galaxies get their baryons?</a:t>
            </a:r>
          </a:p>
        </p:txBody>
      </p:sp>
      <p:sp>
        <p:nvSpPr>
          <p:cNvPr id="17" name="Inhaltsplatzhalter 1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de-DE" sz="2000"/>
              <a:t>Simulations: High-z galaxies grow predominantly by smooth accretion of gas </a:t>
            </a:r>
            <a:br>
              <a:rPr lang="de-DE" sz="2000"/>
            </a:br>
            <a:r>
              <a:rPr lang="de-DE" sz="2000"/>
              <a:t>through filamentary streams</a:t>
            </a:r>
            <a:endParaRPr lang="de-DE" sz="2000">
              <a:sym typeface="Wingdings"/>
            </a:endParaRPr>
          </a:p>
          <a:p>
            <a:pPr>
              <a:spcBef>
                <a:spcPts val="1200"/>
              </a:spcBef>
            </a:pPr>
            <a:r>
              <a:rPr lang="de-DE" sz="2000">
                <a:sym typeface="Wingdings"/>
              </a:rPr>
              <a:t>Best chance for detection: Ly-α emission from densest filaments near galaxies</a:t>
            </a:r>
          </a:p>
          <a:p>
            <a:pPr>
              <a:spcBef>
                <a:spcPts val="1200"/>
              </a:spcBef>
            </a:pPr>
            <a:r>
              <a:rPr lang="de-DE" sz="2000">
                <a:sym typeface="Wingdings"/>
              </a:rPr>
              <a:t>but predicted surface brightnesses are extremely low (and uncertain!)</a:t>
            </a:r>
          </a:p>
        </p:txBody>
      </p:sp>
      <p:pic>
        <p:nvPicPr>
          <p:cNvPr id="5" name="Bild 4" descr="goerdt_simLAB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40000" y="2880000"/>
            <a:ext cx="4924425" cy="3762375"/>
          </a:xfrm>
          <a:prstGeom prst="rect">
            <a:avLst/>
          </a:prstGeom>
        </p:spPr>
      </p:pic>
      <p:pic>
        <p:nvPicPr>
          <p:cNvPr id="6" name="Bild 5" descr="goerdt_simLAB_sb2e-18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40000" y="2880000"/>
            <a:ext cx="4924425" cy="3762375"/>
          </a:xfrm>
          <a:prstGeom prst="rect">
            <a:avLst/>
          </a:prstGeom>
        </p:spPr>
      </p:pic>
      <p:sp>
        <p:nvSpPr>
          <p:cNvPr id="11" name="Textfeld 10"/>
          <p:cNvSpPr txBox="1"/>
          <p:nvPr/>
        </p:nvSpPr>
        <p:spPr>
          <a:xfrm>
            <a:off x="1547999" y="2951999"/>
            <a:ext cx="36156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>
                <a:solidFill>
                  <a:schemeClr val="bg1"/>
                </a:solidFill>
              </a:rPr>
              <a:t>SB limit: 10</a:t>
            </a:r>
            <a:r>
              <a:rPr lang="de-DE" baseline="30000">
                <a:solidFill>
                  <a:schemeClr val="bg1"/>
                </a:solidFill>
              </a:rPr>
              <a:t>-18</a:t>
            </a:r>
            <a:r>
              <a:rPr lang="de-DE">
                <a:solidFill>
                  <a:schemeClr val="bg1"/>
                </a:solidFill>
              </a:rPr>
              <a:t> erg s</a:t>
            </a:r>
            <a:r>
              <a:rPr lang="de-DE" baseline="30000">
                <a:solidFill>
                  <a:schemeClr val="bg1"/>
                </a:solidFill>
              </a:rPr>
              <a:t>-1</a:t>
            </a:r>
            <a:r>
              <a:rPr lang="de-DE">
                <a:solidFill>
                  <a:schemeClr val="bg1"/>
                </a:solidFill>
              </a:rPr>
              <a:t> cm</a:t>
            </a:r>
            <a:r>
              <a:rPr lang="de-DE" baseline="30000">
                <a:solidFill>
                  <a:schemeClr val="bg1"/>
                </a:solidFill>
              </a:rPr>
              <a:t>-2</a:t>
            </a:r>
            <a:r>
              <a:rPr lang="de-DE">
                <a:solidFill>
                  <a:schemeClr val="bg1"/>
                </a:solidFill>
              </a:rPr>
              <a:t> arcsec</a:t>
            </a:r>
            <a:r>
              <a:rPr lang="de-DE" baseline="30000">
                <a:solidFill>
                  <a:schemeClr val="bg1"/>
                </a:solidFill>
              </a:rPr>
              <a:t>-2</a:t>
            </a:r>
          </a:p>
        </p:txBody>
      </p:sp>
      <p:sp>
        <p:nvSpPr>
          <p:cNvPr id="9" name="Textfeld 8"/>
          <p:cNvSpPr txBox="1"/>
          <p:nvPr/>
        </p:nvSpPr>
        <p:spPr>
          <a:xfrm>
            <a:off x="1440000" y="6525491"/>
            <a:ext cx="28379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/>
              <a:t>Simulation: Dekel et al 2009</a:t>
            </a:r>
          </a:p>
        </p:txBody>
      </p:sp>
      <p:sp>
        <p:nvSpPr>
          <p:cNvPr id="10" name="Textfeld 9"/>
          <p:cNvSpPr txBox="1"/>
          <p:nvPr/>
        </p:nvSpPr>
        <p:spPr>
          <a:xfrm>
            <a:off x="1440187" y="6519446"/>
            <a:ext cx="29325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>
                <a:solidFill>
                  <a:schemeClr val="tx2">
                    <a:lumMod val="75000"/>
                  </a:schemeClr>
                </a:solidFill>
              </a:rPr>
              <a:t>Simulation: Goerdt et al 2010</a:t>
            </a:r>
          </a:p>
        </p:txBody>
      </p:sp>
      <p:sp>
        <p:nvSpPr>
          <p:cNvPr id="3" name="Pfeil nach links 2"/>
          <p:cNvSpPr/>
          <p:nvPr/>
        </p:nvSpPr>
        <p:spPr>
          <a:xfrm>
            <a:off x="6090602" y="4568055"/>
            <a:ext cx="1198060" cy="322227"/>
          </a:xfrm>
          <a:prstGeom prst="leftArrow">
            <a:avLst>
              <a:gd name="adj1" fmla="val 50000"/>
              <a:gd name="adj2" fmla="val 79415"/>
            </a:avLst>
          </a:prstGeom>
          <a:solidFill>
            <a:srgbClr val="FF0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feld 3"/>
          <p:cNvSpPr txBox="1"/>
          <p:nvPr/>
        </p:nvSpPr>
        <p:spPr>
          <a:xfrm>
            <a:off x="7288661" y="4416415"/>
            <a:ext cx="17344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>
                <a:solidFill>
                  <a:srgbClr val="FF0000"/>
                </a:solidFill>
              </a:rPr>
              <a:t>Current limit</a:t>
            </a:r>
            <a:br>
              <a:rPr lang="en-GB" b="1">
                <a:solidFill>
                  <a:srgbClr val="FF0000"/>
                </a:solidFill>
              </a:rPr>
            </a:br>
            <a:r>
              <a:rPr lang="en-GB" b="1">
                <a:solidFill>
                  <a:srgbClr val="FF0000"/>
                </a:solidFill>
              </a:rPr>
              <a:t>for NB imaging</a:t>
            </a:r>
          </a:p>
        </p:txBody>
      </p:sp>
    </p:spTree>
    <p:extLst>
      <p:ext uri="{BB962C8B-B14F-4D97-AF65-F5344CB8AC3E}">
        <p14:creationId xmlns:p14="http://schemas.microsoft.com/office/powerpoint/2010/main" val="3162137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9" grpId="0"/>
      <p:bldP spid="10" grpId="0"/>
      <p:bldP spid="3" grpId="0" animBg="1"/>
      <p:bldP spid="4" grpId="1"/>
    </p:bldLst>
  </p:timing>
</p:sld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Modele muse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Helvetica"/>
        <a:ea typeface=""/>
        <a:cs typeface=""/>
      </a:majorFont>
      <a:minorFont>
        <a:latin typeface="Helvetica-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1800" b="0" i="0" u="none" strike="noStrike" cap="none" normalizeH="0" baseline="-2500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</TotalTime>
  <Words>1056</Words>
  <Application>Microsoft Office PowerPoint</Application>
  <PresentationFormat>Presentazione su schermo (4:3)</PresentationFormat>
  <Paragraphs>206</Paragraphs>
  <Slides>48</Slides>
  <Notes>2</Notes>
  <HiddenSlides>0</HiddenSlides>
  <MMClips>1</MMClips>
  <ScaleCrop>false</ScaleCrop>
  <HeadingPairs>
    <vt:vector size="4" baseType="variant">
      <vt:variant>
        <vt:lpstr>Tema</vt:lpstr>
      </vt:variant>
      <vt:variant>
        <vt:i4>2</vt:i4>
      </vt:variant>
      <vt:variant>
        <vt:lpstr>Titoli diapositive</vt:lpstr>
      </vt:variant>
      <vt:variant>
        <vt:i4>48</vt:i4>
      </vt:variant>
    </vt:vector>
  </HeadingPairs>
  <TitlesOfParts>
    <vt:vector size="50" baseType="lpstr">
      <vt:lpstr>Office-Design</vt:lpstr>
      <vt:lpstr>Modele muse</vt:lpstr>
      <vt:lpstr>Imaging Spectroscopy  with MUSE at the ESO-VLT: Science Drivers  Lutz Wisotzki, AIP for the MUSE consortium </vt:lpstr>
      <vt:lpstr>MUSE in a nutshell</vt:lpstr>
      <vt:lpstr>The formation of galaxies</vt:lpstr>
      <vt:lpstr>Cosmic lookback time and galaxy redshifts</vt:lpstr>
      <vt:lpstr>Finding high-redshift galaxies</vt:lpstr>
      <vt:lpstr>Finding high-redshift galaxies</vt:lpstr>
      <vt:lpstr>Finding high-redshift galaxies</vt:lpstr>
      <vt:lpstr>What are the progenitors of Milky Way-type galaxies?</vt:lpstr>
      <vt:lpstr>How do galaxies get their baryons?</vt:lpstr>
      <vt:lpstr>Top-Level Science Goal for MUSE:  Push detection of Ly-α emission to faintest possible flux levels!</vt:lpstr>
      <vt:lpstr>Global performance goals for MUSE</vt:lpstr>
      <vt:lpstr>Presentazione standard di PowerPoint</vt:lpstr>
      <vt:lpstr>Presentazione standard di PowerPoint</vt:lpstr>
      <vt:lpstr>Presentazione standard di PowerPoint</vt:lpstr>
      <vt:lpstr>Rear view</vt:lpstr>
      <vt:lpstr>Instrument main structure</vt:lpstr>
      <vt:lpstr>Instrument main structure</vt:lpstr>
      <vt:lpstr>Front view</vt:lpstr>
      <vt:lpstr>Fore-optics (w/ field derotator) </vt:lpstr>
      <vt:lpstr>Field splitting &amp; relay optics</vt:lpstr>
      <vt:lpstr>Side view</vt:lpstr>
      <vt:lpstr>24 integral field units</vt:lpstr>
      <vt:lpstr>Image slicers</vt:lpstr>
      <vt:lpstr>Spectrographs + detectors on test bench </vt:lpstr>
      <vt:lpstr>Volume-phased holographic gratings</vt:lpstr>
      <vt:lpstr>Detectors</vt:lpstr>
      <vt:lpstr>Benefit of graded AR coating</vt:lpstr>
      <vt:lpstr>Cryogenic system with 1 IFU and 1 PI</vt:lpstr>
      <vt:lpstr>IFU #1: Technical first light</vt:lpstr>
      <vt:lpstr>June 2013: MUSE is fully integrated!</vt:lpstr>
      <vt:lpstr>Performance: Measured throughput</vt:lpstr>
      <vt:lpstr>Average (MUSE + VLT) throughput in comparison </vt:lpstr>
      <vt:lpstr>Expected performance: Point source sensitivity</vt:lpstr>
      <vt:lpstr>Science goal revisited:  Progenitors of Milky Way-like galaxies</vt:lpstr>
      <vt:lpstr>Expected performance: Surface Brightness Sensitivity</vt:lpstr>
      <vt:lpstr>Science goal revisited:  How do galaxies get their baryons?</vt:lpstr>
      <vt:lpstr>Adaptive Optics for MUSE</vt:lpstr>
      <vt:lpstr>MUSE and GALACSI</vt:lpstr>
      <vt:lpstr>4 laser guide stars:</vt:lpstr>
      <vt:lpstr> MUSE Data Handling</vt:lpstr>
      <vt:lpstr>More Key Science Goals for MUSE: Galaxy Clusters</vt:lpstr>
      <vt:lpstr>More Key Science Goals for MUSE: Nearby Galaxies and Galaxy Nuclei </vt:lpstr>
      <vt:lpstr>More Key Science Goals for MUSE: Resolved Stellar Populations and Black Holes in Globular Clusters</vt:lpstr>
      <vt:lpstr>MUSE properties in summary</vt:lpstr>
      <vt:lpstr>A simulated Hubble Ultra Deep Field `observed‘ with MUSE</vt:lpstr>
      <vt:lpstr>A simulated Hubble Ultra Deep Field `observed‘ with MUSE</vt:lpstr>
      <vt:lpstr>Detection of continuum counterparts:</vt:lpstr>
      <vt:lpstr>MUSE science cases </vt:lpstr>
    </vt:vector>
  </TitlesOfParts>
  <Company>AIP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Lutz Wisotzki</dc:creator>
  <cp:lastModifiedBy>tecno</cp:lastModifiedBy>
  <cp:revision>182</cp:revision>
  <dcterms:created xsi:type="dcterms:W3CDTF">2012-09-09T17:59:40Z</dcterms:created>
  <dcterms:modified xsi:type="dcterms:W3CDTF">2013-10-07T07:11:08Z</dcterms:modified>
</cp:coreProperties>
</file>