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256" r:id="rId2"/>
    <p:sldId id="286" r:id="rId3"/>
    <p:sldId id="285" r:id="rId4"/>
    <p:sldId id="317" r:id="rId5"/>
    <p:sldId id="318" r:id="rId6"/>
    <p:sldId id="319" r:id="rId7"/>
    <p:sldId id="284" r:id="rId8"/>
    <p:sldId id="314" r:id="rId9"/>
    <p:sldId id="259" r:id="rId10"/>
    <p:sldId id="302" r:id="rId11"/>
    <p:sldId id="301" r:id="rId12"/>
    <p:sldId id="291" r:id="rId13"/>
    <p:sldId id="304" r:id="rId14"/>
    <p:sldId id="305" r:id="rId15"/>
    <p:sldId id="306" r:id="rId16"/>
    <p:sldId id="313" r:id="rId17"/>
    <p:sldId id="311" r:id="rId18"/>
    <p:sldId id="312" r:id="rId19"/>
    <p:sldId id="307" r:id="rId20"/>
    <p:sldId id="266" r:id="rId21"/>
    <p:sldId id="292" r:id="rId22"/>
    <p:sldId id="308" r:id="rId23"/>
    <p:sldId id="293" r:id="rId24"/>
    <p:sldId id="295" r:id="rId25"/>
    <p:sldId id="270" r:id="rId26"/>
    <p:sldId id="294" r:id="rId27"/>
    <p:sldId id="309" r:id="rId28"/>
    <p:sldId id="299" r:id="rId29"/>
    <p:sldId id="315" r:id="rId30"/>
    <p:sldId id="316" r:id="rId31"/>
    <p:sldId id="271" r:id="rId3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128"/>
        <a:cs typeface="+mn-cs"/>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719"/>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ferSingleView="1">
    <p:restoredLeft sz="15620"/>
    <p:restoredTop sz="94660"/>
  </p:normalViewPr>
  <p:slideViewPr>
    <p:cSldViewPr snapToGrid="0">
      <p:cViewPr varScale="1">
        <p:scale>
          <a:sx n="46" d="100"/>
          <a:sy n="46" d="100"/>
        </p:scale>
        <p:origin x="-1656"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mn-ea"/>
              </a:defRPr>
            </a:lvl1pPr>
          </a:lstStyle>
          <a:p>
            <a:pPr>
              <a:defRPr/>
            </a:pPr>
            <a:endParaRPr lang="en-US"/>
          </a:p>
        </p:txBody>
      </p:sp>
      <p:sp>
        <p:nvSpPr>
          <p:cNvPr id="819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mn-ea"/>
              </a:defRPr>
            </a:lvl1pPr>
          </a:lstStyle>
          <a:p>
            <a:pPr>
              <a:defRPr/>
            </a:pPr>
            <a:endParaRPr lang="en-US"/>
          </a:p>
        </p:txBody>
      </p:sp>
      <p:sp>
        <p:nvSpPr>
          <p:cNvPr id="16388"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19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mn-ea"/>
              </a:defRPr>
            </a:lvl1pPr>
          </a:lstStyle>
          <a:p>
            <a:pPr>
              <a:defRPr/>
            </a:pPr>
            <a:endParaRPr lang="en-US"/>
          </a:p>
        </p:txBody>
      </p:sp>
      <p:sp>
        <p:nvSpPr>
          <p:cNvPr id="819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6E19AB87-931E-43F0-BDBE-32E3DEE304A2}" type="slidenum">
              <a:rPr lang="en-US"/>
              <a:pPr/>
              <a:t>‹N›</a:t>
            </a:fld>
            <a:endParaRPr lang="en-US"/>
          </a:p>
        </p:txBody>
      </p:sp>
    </p:spTree>
    <p:extLst>
      <p:ext uri="{BB962C8B-B14F-4D97-AF65-F5344CB8AC3E}">
        <p14:creationId xmlns:p14="http://schemas.microsoft.com/office/powerpoint/2010/main" val="323772641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p:cNvSpPr>
          <p:nvPr>
            <p:ph type="sldImg"/>
          </p:nvPr>
        </p:nvSpPr>
        <p:spPr>
          <a:ln/>
        </p:spPr>
      </p:sp>
      <p:sp>
        <p:nvSpPr>
          <p:cNvPr id="25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smtClean="0"/>
          </a:p>
        </p:txBody>
      </p:sp>
      <p:sp>
        <p:nvSpPr>
          <p:cNvPr id="256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D4B56850-468E-43CA-B52E-536B7BE3E4DB}" type="slidenum">
              <a:rPr lang="en-US" sz="1200"/>
              <a:pPr eaLnBrk="1" hangingPunct="1"/>
              <a:t>8</a:t>
            </a:fld>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7BA0E19D-41C9-4EDE-9393-E38BAE8195C2}" type="slidenum">
              <a:rPr lang="en-US" sz="1200"/>
              <a:pPr eaLnBrk="1" hangingPunct="1"/>
              <a:t>10</a:t>
            </a:fld>
            <a:endParaRPr lang="en-US" sz="1200"/>
          </a:p>
        </p:txBody>
      </p:sp>
      <p:sp>
        <p:nvSpPr>
          <p:cNvPr id="28675" name="Rectangle 2"/>
          <p:cNvSpPr>
            <a:spLocks noGrp="1" noRot="1" noChangeAspect="1" noChangeArrowheads="1" noTextEdit="1"/>
          </p:cNvSpPr>
          <p:nvPr>
            <p:ph type="sldImg"/>
          </p:nvPr>
        </p:nvSpPr>
        <p:spPr>
          <a:xfrm>
            <a:off x="1144588" y="685800"/>
            <a:ext cx="4573587" cy="3430588"/>
          </a:xfrm>
          <a:ln/>
        </p:spPr>
      </p:sp>
      <p:sp>
        <p:nvSpPr>
          <p:cNvPr id="28676" name="Rectangle 3"/>
          <p:cNvSpPr>
            <a:spLocks noGrp="1" noChangeArrowheads="1"/>
          </p:cNvSpPr>
          <p:nvPr>
            <p:ph type="body" idx="1"/>
          </p:nvPr>
        </p:nvSpPr>
        <p:spPr>
          <a:xfrm>
            <a:off x="685800" y="4344988"/>
            <a:ext cx="5486400"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lstStyle/>
          <a:p>
            <a:pPr eaLnBrk="1" hangingPunct="1"/>
            <a:endParaRPr lang="en-GB"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nchor="b"/>
          <a:lstStyle>
            <a:lvl1pPr defTabSz="457200" eaLnBrk="0" hangingPunct="0">
              <a:defRPr sz="2400">
                <a:solidFill>
                  <a:schemeClr val="tx1"/>
                </a:solidFill>
                <a:latin typeface="Arial" charset="0"/>
                <a:ea typeface="ＭＳ Ｐゴシック" charset="-128"/>
              </a:defRPr>
            </a:lvl1pPr>
            <a:lvl2pPr marL="37931725" indent="-37474525" defTabSz="457200"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r" eaLnBrk="1" hangingPunct="1"/>
            <a:fld id="{50E1303E-172B-48BE-8C82-51CFED0923C1}" type="slidenum">
              <a:rPr lang="en-US" sz="1200">
                <a:latin typeface="Calibri" charset="0"/>
              </a:rPr>
              <a:pPr algn="r" eaLnBrk="1" hangingPunct="1"/>
              <a:t>18</a:t>
            </a:fld>
            <a:endParaRPr lang="en-US" sz="1200">
              <a:latin typeface="Calibri" charset="0"/>
            </a:endParaRPr>
          </a:p>
        </p:txBody>
      </p:sp>
      <p:sp>
        <p:nvSpPr>
          <p:cNvPr id="3789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0" tIns="45699" rIns="91400" bIns="45699" anchor="b"/>
          <a:lstStyle>
            <a:lvl1pPr defTabSz="909638" eaLnBrk="0" hangingPunct="0">
              <a:defRPr sz="2400">
                <a:solidFill>
                  <a:schemeClr val="tx1"/>
                </a:solidFill>
                <a:latin typeface="Arial" charset="0"/>
                <a:ea typeface="ＭＳ Ｐゴシック" charset="-128"/>
              </a:defRPr>
            </a:lvl1pPr>
            <a:lvl2pPr marL="37931725" indent="-37474525" defTabSz="909638"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r" eaLnBrk="1" hangingPunct="1"/>
            <a:fld id="{954E1290-135F-4828-89F0-405A66830259}" type="slidenum">
              <a:rPr lang="en-US" sz="1200">
                <a:latin typeface="Comic Sans MS" charset="0"/>
              </a:rPr>
              <a:pPr algn="r" eaLnBrk="1" hangingPunct="1"/>
              <a:t>18</a:t>
            </a:fld>
            <a:endParaRPr lang="en-US" sz="1200">
              <a:latin typeface="Comic Sans MS" charset="0"/>
            </a:endParaRPr>
          </a:p>
        </p:txBody>
      </p:sp>
      <p:sp>
        <p:nvSpPr>
          <p:cNvPr id="37892" name="Rectangle 2"/>
          <p:cNvSpPr>
            <a:spLocks noGrp="1" noRot="1" noChangeAspect="1" noChangeArrowheads="1" noTextEdit="1"/>
          </p:cNvSpPr>
          <p:nvPr>
            <p:ph type="sldImg"/>
          </p:nvPr>
        </p:nvSpPr>
        <p:spPr>
          <a:ln/>
        </p:spPr>
      </p:sp>
      <p:sp>
        <p:nvSpPr>
          <p:cNvPr id="3789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49263">
              <a:spcBef>
                <a:spcPct val="0"/>
              </a:spcBef>
            </a:pPr>
            <a:endParaRPr lang="it-IT" smtClean="0">
              <a:latin typeface="Comic Sans MS"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smtClean="0"/>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F4DA4407-AFDA-4A9E-A1F4-1F7F814D3025}" type="slidenum">
              <a:rPr lang="en-US" sz="1200"/>
              <a:pPr eaLnBrk="1" hangingPunct="1"/>
              <a:t>28</a:t>
            </a:fld>
            <a:endParaRPr 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00A3675F-54C6-4EA5-8AE8-5D7F68BAEA9A}" type="slidenum">
              <a:rPr lang="en-US" sz="1200"/>
              <a:pPr eaLnBrk="1" hangingPunct="1"/>
              <a:t>29</a:t>
            </a:fld>
            <a:endParaRPr lang="en-US" sz="1200"/>
          </a:p>
        </p:txBody>
      </p:sp>
      <p:sp>
        <p:nvSpPr>
          <p:cNvPr id="51203" name="Rectangle 2"/>
          <p:cNvSpPr>
            <a:spLocks noRo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6AFB7216-E513-4ECA-9697-D991A3CCDD4A}" type="slidenum">
              <a:rPr lang="en-US" sz="1200"/>
              <a:pPr eaLnBrk="1" hangingPunct="1"/>
              <a:t>30</a:t>
            </a:fld>
            <a:endParaRPr lang="en-US" sz="1200"/>
          </a:p>
        </p:txBody>
      </p:sp>
      <p:sp>
        <p:nvSpPr>
          <p:cNvPr id="53251" name="Text Box 2"/>
          <p:cNvSpPr txBox="1">
            <a:spLocks noChangeArrowheads="1"/>
          </p:cNvSpPr>
          <p:nvPr/>
        </p:nvSpPr>
        <p:spPr bwMode="auto">
          <a:xfrm>
            <a:off x="1158875" y="4772025"/>
            <a:ext cx="5437188"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tabLst>
                <a:tab pos="722313" algn="l"/>
                <a:tab pos="1443038" algn="l"/>
                <a:tab pos="2170113" algn="l"/>
                <a:tab pos="2894013" algn="l"/>
                <a:tab pos="3617913" algn="l"/>
                <a:tab pos="4338638" algn="l"/>
                <a:tab pos="5062538" algn="l"/>
              </a:tabLst>
              <a:defRPr sz="2400">
                <a:solidFill>
                  <a:schemeClr val="tx1"/>
                </a:solidFill>
                <a:latin typeface="Arial" charset="0"/>
                <a:ea typeface="ＭＳ Ｐゴシック" charset="-128"/>
              </a:defRPr>
            </a:lvl1pPr>
            <a:lvl2pPr marL="37931725" indent="-37474525" eaLnBrk="0" hangingPunct="0">
              <a:tabLst>
                <a:tab pos="722313" algn="l"/>
                <a:tab pos="1443038" algn="l"/>
                <a:tab pos="2170113" algn="l"/>
                <a:tab pos="2894013" algn="l"/>
                <a:tab pos="3617913" algn="l"/>
                <a:tab pos="4338638" algn="l"/>
                <a:tab pos="5062538" algn="l"/>
              </a:tabLst>
              <a:defRPr sz="2400">
                <a:solidFill>
                  <a:schemeClr val="tx1"/>
                </a:solidFill>
                <a:latin typeface="Arial" charset="0"/>
                <a:ea typeface="ＭＳ Ｐゴシック" charset="-128"/>
              </a:defRPr>
            </a:lvl2pPr>
            <a:lvl3pPr eaLnBrk="0" hangingPunct="0">
              <a:tabLst>
                <a:tab pos="722313" algn="l"/>
                <a:tab pos="1443038" algn="l"/>
                <a:tab pos="2170113" algn="l"/>
                <a:tab pos="2894013" algn="l"/>
                <a:tab pos="3617913" algn="l"/>
                <a:tab pos="4338638" algn="l"/>
                <a:tab pos="5062538" algn="l"/>
              </a:tabLst>
              <a:defRPr sz="2400">
                <a:solidFill>
                  <a:schemeClr val="tx1"/>
                </a:solidFill>
                <a:latin typeface="Arial" charset="0"/>
                <a:ea typeface="ＭＳ Ｐゴシック" charset="-128"/>
              </a:defRPr>
            </a:lvl3pPr>
            <a:lvl4pPr eaLnBrk="0" hangingPunct="0">
              <a:tabLst>
                <a:tab pos="722313" algn="l"/>
                <a:tab pos="1443038" algn="l"/>
                <a:tab pos="2170113" algn="l"/>
                <a:tab pos="2894013" algn="l"/>
                <a:tab pos="3617913" algn="l"/>
                <a:tab pos="4338638" algn="l"/>
                <a:tab pos="5062538" algn="l"/>
              </a:tabLst>
              <a:defRPr sz="2400">
                <a:solidFill>
                  <a:schemeClr val="tx1"/>
                </a:solidFill>
                <a:latin typeface="Arial" charset="0"/>
                <a:ea typeface="ＭＳ Ｐゴシック" charset="-128"/>
              </a:defRPr>
            </a:lvl4pPr>
            <a:lvl5pPr eaLnBrk="0" hangingPunct="0">
              <a:tabLst>
                <a:tab pos="722313" algn="l"/>
                <a:tab pos="1443038" algn="l"/>
                <a:tab pos="2170113" algn="l"/>
                <a:tab pos="2894013" algn="l"/>
                <a:tab pos="3617913" algn="l"/>
                <a:tab pos="4338638" algn="l"/>
                <a:tab pos="5062538" algn="l"/>
              </a:tabLst>
              <a:defRPr sz="2400">
                <a:solidFill>
                  <a:schemeClr val="tx1"/>
                </a:solidFill>
                <a:latin typeface="Arial" charset="0"/>
                <a:ea typeface="ＭＳ Ｐゴシック" charset="-128"/>
              </a:defRPr>
            </a:lvl5pPr>
            <a:lvl6pPr marL="457200" eaLnBrk="0" fontAlgn="base" hangingPunct="0">
              <a:spcBef>
                <a:spcPct val="0"/>
              </a:spcBef>
              <a:spcAft>
                <a:spcPct val="0"/>
              </a:spcAft>
              <a:tabLst>
                <a:tab pos="722313" algn="l"/>
                <a:tab pos="1443038" algn="l"/>
                <a:tab pos="2170113" algn="l"/>
                <a:tab pos="2894013" algn="l"/>
                <a:tab pos="3617913" algn="l"/>
                <a:tab pos="4338638" algn="l"/>
                <a:tab pos="5062538" algn="l"/>
              </a:tabLst>
              <a:defRPr sz="2400">
                <a:solidFill>
                  <a:schemeClr val="tx1"/>
                </a:solidFill>
                <a:latin typeface="Arial" charset="0"/>
                <a:ea typeface="ＭＳ Ｐゴシック" charset="-128"/>
              </a:defRPr>
            </a:lvl6pPr>
            <a:lvl7pPr marL="914400" eaLnBrk="0" fontAlgn="base" hangingPunct="0">
              <a:spcBef>
                <a:spcPct val="0"/>
              </a:spcBef>
              <a:spcAft>
                <a:spcPct val="0"/>
              </a:spcAft>
              <a:tabLst>
                <a:tab pos="722313" algn="l"/>
                <a:tab pos="1443038" algn="l"/>
                <a:tab pos="2170113" algn="l"/>
                <a:tab pos="2894013" algn="l"/>
                <a:tab pos="3617913" algn="l"/>
                <a:tab pos="4338638" algn="l"/>
                <a:tab pos="5062538" algn="l"/>
              </a:tabLst>
              <a:defRPr sz="2400">
                <a:solidFill>
                  <a:schemeClr val="tx1"/>
                </a:solidFill>
                <a:latin typeface="Arial" charset="0"/>
                <a:ea typeface="ＭＳ Ｐゴシック" charset="-128"/>
              </a:defRPr>
            </a:lvl7pPr>
            <a:lvl8pPr marL="1371600" eaLnBrk="0" fontAlgn="base" hangingPunct="0">
              <a:spcBef>
                <a:spcPct val="0"/>
              </a:spcBef>
              <a:spcAft>
                <a:spcPct val="0"/>
              </a:spcAft>
              <a:tabLst>
                <a:tab pos="722313" algn="l"/>
                <a:tab pos="1443038" algn="l"/>
                <a:tab pos="2170113" algn="l"/>
                <a:tab pos="2894013" algn="l"/>
                <a:tab pos="3617913" algn="l"/>
                <a:tab pos="4338638" algn="l"/>
                <a:tab pos="5062538" algn="l"/>
              </a:tabLst>
              <a:defRPr sz="2400">
                <a:solidFill>
                  <a:schemeClr val="tx1"/>
                </a:solidFill>
                <a:latin typeface="Arial" charset="0"/>
                <a:ea typeface="ＭＳ Ｐゴシック" charset="-128"/>
              </a:defRPr>
            </a:lvl8pPr>
            <a:lvl9pPr marL="1828800" eaLnBrk="0" fontAlgn="base" hangingPunct="0">
              <a:spcBef>
                <a:spcPct val="0"/>
              </a:spcBef>
              <a:spcAft>
                <a:spcPct val="0"/>
              </a:spcAft>
              <a:tabLst>
                <a:tab pos="722313" algn="l"/>
                <a:tab pos="1443038" algn="l"/>
                <a:tab pos="2170113" algn="l"/>
                <a:tab pos="2894013" algn="l"/>
                <a:tab pos="3617913" algn="l"/>
                <a:tab pos="4338638" algn="l"/>
                <a:tab pos="5062538" algn="l"/>
              </a:tabLst>
              <a:defRPr sz="2400">
                <a:solidFill>
                  <a:schemeClr val="tx1"/>
                </a:solidFill>
                <a:latin typeface="Arial" charset="0"/>
                <a:ea typeface="ＭＳ Ｐゴシック" charset="-128"/>
              </a:defRPr>
            </a:lvl9pPr>
          </a:lstStyle>
          <a:p>
            <a:r>
              <a:rPr lang="en-GB">
                <a:latin typeface="Times" charset="0"/>
              </a:rPr>
              <a:t>Click to add notes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0182FED-7757-4F8B-89FD-8C6F01BD2753}" type="slidenum">
              <a:rPr lang="en-US"/>
              <a:pPr/>
              <a:t>‹N›</a:t>
            </a:fld>
            <a:endParaRPr lang="en-US"/>
          </a:p>
        </p:txBody>
      </p:sp>
    </p:spTree>
    <p:extLst>
      <p:ext uri="{BB962C8B-B14F-4D97-AF65-F5344CB8AC3E}">
        <p14:creationId xmlns:p14="http://schemas.microsoft.com/office/powerpoint/2010/main" val="346935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D96726A-B7D4-42BD-B1D6-109A5DD5E5AE}" type="slidenum">
              <a:rPr lang="en-US"/>
              <a:pPr/>
              <a:t>‹N›</a:t>
            </a:fld>
            <a:endParaRPr lang="en-US"/>
          </a:p>
        </p:txBody>
      </p:sp>
    </p:spTree>
    <p:extLst>
      <p:ext uri="{BB962C8B-B14F-4D97-AF65-F5344CB8AC3E}">
        <p14:creationId xmlns:p14="http://schemas.microsoft.com/office/powerpoint/2010/main" val="29639891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A6C51BF-31C2-44DA-804E-F903411005ED}" type="slidenum">
              <a:rPr lang="en-US"/>
              <a:pPr/>
              <a:t>‹N›</a:t>
            </a:fld>
            <a:endParaRPr lang="en-US"/>
          </a:p>
        </p:txBody>
      </p:sp>
    </p:spTree>
    <p:extLst>
      <p:ext uri="{BB962C8B-B14F-4D97-AF65-F5344CB8AC3E}">
        <p14:creationId xmlns:p14="http://schemas.microsoft.com/office/powerpoint/2010/main" val="24719933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02E4E792-08C2-4397-A80B-533B6B0C6DA0}" type="slidenum">
              <a:rPr lang="en-US"/>
              <a:pPr/>
              <a:t>‹N›</a:t>
            </a:fld>
            <a:endParaRPr lang="en-US"/>
          </a:p>
        </p:txBody>
      </p:sp>
    </p:spTree>
    <p:extLst>
      <p:ext uri="{BB962C8B-B14F-4D97-AF65-F5344CB8AC3E}">
        <p14:creationId xmlns:p14="http://schemas.microsoft.com/office/powerpoint/2010/main" val="41234448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DEA4A3F6-78E7-4792-943B-1184765377E6}" type="slidenum">
              <a:rPr lang="en-US"/>
              <a:pPr/>
              <a:t>‹N›</a:t>
            </a:fld>
            <a:endParaRPr lang="en-US"/>
          </a:p>
        </p:txBody>
      </p:sp>
    </p:spTree>
    <p:extLst>
      <p:ext uri="{BB962C8B-B14F-4D97-AF65-F5344CB8AC3E}">
        <p14:creationId xmlns:p14="http://schemas.microsoft.com/office/powerpoint/2010/main" val="23763068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BE9F8AEB-AAE5-4A06-B3AA-A78FDEE37245}" type="slidenum">
              <a:rPr lang="en-US"/>
              <a:pPr/>
              <a:t>‹N›</a:t>
            </a:fld>
            <a:endParaRPr lang="en-US"/>
          </a:p>
        </p:txBody>
      </p:sp>
    </p:spTree>
    <p:extLst>
      <p:ext uri="{BB962C8B-B14F-4D97-AF65-F5344CB8AC3E}">
        <p14:creationId xmlns:p14="http://schemas.microsoft.com/office/powerpoint/2010/main" val="1698590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46FEFD4-685E-4A3D-9917-DFB67880DC3A}" type="slidenum">
              <a:rPr lang="en-US"/>
              <a:pPr/>
              <a:t>‹N›</a:t>
            </a:fld>
            <a:endParaRPr lang="en-US"/>
          </a:p>
        </p:txBody>
      </p:sp>
    </p:spTree>
    <p:extLst>
      <p:ext uri="{BB962C8B-B14F-4D97-AF65-F5344CB8AC3E}">
        <p14:creationId xmlns:p14="http://schemas.microsoft.com/office/powerpoint/2010/main" val="2101842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B3787A4-A186-41FE-AAAF-0DB5971DD211}" type="slidenum">
              <a:rPr lang="en-US"/>
              <a:pPr/>
              <a:t>‹N›</a:t>
            </a:fld>
            <a:endParaRPr lang="en-US"/>
          </a:p>
        </p:txBody>
      </p:sp>
    </p:spTree>
    <p:extLst>
      <p:ext uri="{BB962C8B-B14F-4D97-AF65-F5344CB8AC3E}">
        <p14:creationId xmlns:p14="http://schemas.microsoft.com/office/powerpoint/2010/main" val="17857269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804B726-C1BA-48F1-834D-CF04BED75033}" type="slidenum">
              <a:rPr lang="en-US"/>
              <a:pPr/>
              <a:t>‹N›</a:t>
            </a:fld>
            <a:endParaRPr lang="en-US"/>
          </a:p>
        </p:txBody>
      </p:sp>
    </p:spTree>
    <p:extLst>
      <p:ext uri="{BB962C8B-B14F-4D97-AF65-F5344CB8AC3E}">
        <p14:creationId xmlns:p14="http://schemas.microsoft.com/office/powerpoint/2010/main" val="29508893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C5C692A0-1370-4109-8018-C909572B2934}" type="slidenum">
              <a:rPr lang="en-US"/>
              <a:pPr/>
              <a:t>‹N›</a:t>
            </a:fld>
            <a:endParaRPr lang="en-US"/>
          </a:p>
        </p:txBody>
      </p:sp>
    </p:spTree>
    <p:extLst>
      <p:ext uri="{BB962C8B-B14F-4D97-AF65-F5344CB8AC3E}">
        <p14:creationId xmlns:p14="http://schemas.microsoft.com/office/powerpoint/2010/main" val="1387433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DE712DF7-AD40-4255-AD94-80A6E997DA02}" type="slidenum">
              <a:rPr lang="en-US"/>
              <a:pPr/>
              <a:t>‹N›</a:t>
            </a:fld>
            <a:endParaRPr lang="en-US"/>
          </a:p>
        </p:txBody>
      </p:sp>
    </p:spTree>
    <p:extLst>
      <p:ext uri="{BB962C8B-B14F-4D97-AF65-F5344CB8AC3E}">
        <p14:creationId xmlns:p14="http://schemas.microsoft.com/office/powerpoint/2010/main" val="13538654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57829436-83E1-484C-BA59-73E325EE2A9B}" type="slidenum">
              <a:rPr lang="en-US"/>
              <a:pPr/>
              <a:t>‹N›</a:t>
            </a:fld>
            <a:endParaRPr lang="en-US"/>
          </a:p>
        </p:txBody>
      </p:sp>
    </p:spTree>
    <p:extLst>
      <p:ext uri="{BB962C8B-B14F-4D97-AF65-F5344CB8AC3E}">
        <p14:creationId xmlns:p14="http://schemas.microsoft.com/office/powerpoint/2010/main" val="33809142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E673B5E-E3D9-4777-9B8C-31124D75CDDB}" type="slidenum">
              <a:rPr lang="en-US"/>
              <a:pPr/>
              <a:t>‹N›</a:t>
            </a:fld>
            <a:endParaRPr lang="en-US"/>
          </a:p>
        </p:txBody>
      </p:sp>
    </p:spTree>
    <p:extLst>
      <p:ext uri="{BB962C8B-B14F-4D97-AF65-F5344CB8AC3E}">
        <p14:creationId xmlns:p14="http://schemas.microsoft.com/office/powerpoint/2010/main" val="1055784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64189C2-10A5-4068-8547-1F7926EC7633}" type="slidenum">
              <a:rPr lang="en-US"/>
              <a:pPr/>
              <a:t>‹N›</a:t>
            </a:fld>
            <a:endParaRPr lang="en-US"/>
          </a:p>
        </p:txBody>
      </p:sp>
    </p:spTree>
    <p:extLst>
      <p:ext uri="{BB962C8B-B14F-4D97-AF65-F5344CB8AC3E}">
        <p14:creationId xmlns:p14="http://schemas.microsoft.com/office/powerpoint/2010/main" val="1190304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mn-ea"/>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mn-ea"/>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1D471077-8667-4A4C-ADF9-973A477EB74B}" type="slidenum">
              <a:rPr lang="en-US"/>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1.jpeg"/><Relationship Id="rId5" Type="http://schemas.openxmlformats.org/officeDocument/2006/relationships/image" Target="../media/image20.wmf"/><Relationship Id="rId4"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emf"/><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jpeg"/></Relationships>
</file>

<file path=ppt/slides/_rels/slide1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2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71.wmf"/><Relationship Id="rId4" Type="http://schemas.openxmlformats.org/officeDocument/2006/relationships/image" Target="../media/image70.png"/></Relationships>
</file>

<file path=ppt/slides/_rels/slide3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4.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eg"/><Relationship Id="rId1" Type="http://schemas.openxmlformats.org/officeDocument/2006/relationships/slideLayout" Target="../slideLayouts/slideLayout6.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2" descr="Twin Kecks"/>
          <p:cNvPicPr>
            <a:picLocks noChangeAspect="1" noChangeArrowheads="1"/>
          </p:cNvPicPr>
          <p:nvPr/>
        </p:nvPicPr>
        <p:blipFill>
          <a:blip r:embed="rId2">
            <a:lum bright="28000" contrast="-40000"/>
            <a:extLst>
              <a:ext uri="{28A0092B-C50C-407E-A947-70E740481C1C}">
                <a14:useLocalDpi xmlns:a14="http://schemas.microsoft.com/office/drawing/2010/main" val="0"/>
              </a:ext>
            </a:extLst>
          </a:blip>
          <a:srcRect/>
          <a:stretch>
            <a:fillRect/>
          </a:stretch>
        </p:blipFill>
        <p:spPr bwMode="auto">
          <a:xfrm>
            <a:off x="-533400" y="0"/>
            <a:ext cx="1030605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2"/>
          <p:cNvSpPr>
            <a:spLocks noGrp="1" noChangeArrowheads="1"/>
          </p:cNvSpPr>
          <p:nvPr>
            <p:ph type="ctrTitle"/>
          </p:nvPr>
        </p:nvSpPr>
        <p:spPr>
          <a:xfrm>
            <a:off x="685800" y="1485900"/>
            <a:ext cx="7772400" cy="1470025"/>
          </a:xfrm>
        </p:spPr>
        <p:txBody>
          <a:bodyPr/>
          <a:lstStyle/>
          <a:p>
            <a:pPr eaLnBrk="1" hangingPunct="1"/>
            <a:r>
              <a:rPr lang="en-US" sz="4800" b="1" smtClean="0"/>
              <a:t>The Performance of MOSFIRE</a:t>
            </a:r>
            <a:endParaRPr lang="en-US" sz="2400" b="1" i="1" smtClean="0">
              <a:latin typeface="Times New Roman" charset="0"/>
            </a:endParaRPr>
          </a:p>
        </p:txBody>
      </p:sp>
      <p:sp>
        <p:nvSpPr>
          <p:cNvPr id="17412" name="Rectangle 3"/>
          <p:cNvSpPr>
            <a:spLocks noGrp="1" noChangeArrowheads="1"/>
          </p:cNvSpPr>
          <p:nvPr>
            <p:ph type="subTitle" idx="1"/>
          </p:nvPr>
        </p:nvSpPr>
        <p:spPr>
          <a:xfrm>
            <a:off x="1371600" y="4186238"/>
            <a:ext cx="6400800" cy="1752600"/>
          </a:xfrm>
        </p:spPr>
        <p:txBody>
          <a:bodyPr/>
          <a:lstStyle/>
          <a:p>
            <a:pPr eaLnBrk="1" hangingPunct="1"/>
            <a:r>
              <a:rPr lang="en-US" b="1" smtClean="0"/>
              <a:t>Ian S. McLean</a:t>
            </a:r>
          </a:p>
          <a:p>
            <a:pPr eaLnBrk="1" hangingPunct="1"/>
            <a:r>
              <a:rPr lang="en-US" smtClean="0">
                <a:latin typeface="Times New Roman" charset="0"/>
              </a:rPr>
              <a:t>Dept. Physics &amp; Astronomy</a:t>
            </a:r>
          </a:p>
          <a:p>
            <a:pPr eaLnBrk="1" hangingPunct="1"/>
            <a:r>
              <a:rPr lang="en-US" smtClean="0">
                <a:latin typeface="Times New Roman" charset="0"/>
              </a:rPr>
              <a:t>UCLA, Los Angeles, CA</a:t>
            </a:r>
          </a:p>
          <a:p>
            <a:pPr eaLnBrk="1" hangingPunct="1"/>
            <a:r>
              <a:rPr lang="en-US" sz="2800" i="1" smtClean="0">
                <a:solidFill>
                  <a:srgbClr val="FF0000"/>
                </a:solidFill>
                <a:latin typeface="Calibri" charset="0"/>
              </a:rPr>
              <a:t>Scientific Detector Workshop 2013, </a:t>
            </a:r>
            <a:r>
              <a:rPr lang="en-US" sz="2400" i="1" smtClean="0">
                <a:solidFill>
                  <a:srgbClr val="FF0000"/>
                </a:solidFill>
                <a:latin typeface="Calibri" charset="0"/>
              </a:rPr>
              <a:t>Florence</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Slide Number Placeholder 1"/>
          <p:cNvSpPr>
            <a:spLocks noGrp="1"/>
          </p:cNvSpPr>
          <p:nvPr>
            <p:ph type="sldNum" sz="quarter" idx="12"/>
          </p:nvPr>
        </p:nvSpPr>
        <p:spPr>
          <a:xfrm>
            <a:off x="457200" y="62452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fld id="{5E1F8EA6-043A-49F1-914D-CBC30E555BAF}" type="slidenum">
              <a:rPr lang="en-US" sz="1400"/>
              <a:pPr algn="l" eaLnBrk="1" hangingPunct="1"/>
              <a:t>10</a:t>
            </a:fld>
            <a:endParaRPr lang="en-US" sz="1400"/>
          </a:p>
        </p:txBody>
      </p:sp>
      <p:sp>
        <p:nvSpPr>
          <p:cNvPr id="27652" name="Rectangle 14"/>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r"/>
            <a:fld id="{BAA201C2-9797-4E48-867D-692C54E6521D}" type="slidenum">
              <a:rPr lang="en-US" sz="1400"/>
              <a:pPr algn="r"/>
              <a:t>10</a:t>
            </a:fld>
            <a:endParaRPr lang="en-US" sz="1400"/>
          </a:p>
        </p:txBody>
      </p:sp>
      <p:graphicFrame>
        <p:nvGraphicFramePr>
          <p:cNvPr id="27650" name="Object 2"/>
          <p:cNvGraphicFramePr>
            <a:graphicFrameLocks noChangeAspect="1"/>
          </p:cNvGraphicFramePr>
          <p:nvPr/>
        </p:nvGraphicFramePr>
        <p:xfrm>
          <a:off x="0" y="1019175"/>
          <a:ext cx="9144000" cy="5183188"/>
        </p:xfrm>
        <a:graphic>
          <a:graphicData uri="http://schemas.openxmlformats.org/presentationml/2006/ole">
            <mc:AlternateContent xmlns:mc="http://schemas.openxmlformats.org/markup-compatibility/2006">
              <mc:Choice xmlns:v="urn:schemas-microsoft-com:vml" Requires="v">
                <p:oleObj spid="_x0000_s27660" name="Picture" r:id="rId4" imgW="7897368" imgH="4428744" progId="Word.Picture.8">
                  <p:embed/>
                </p:oleObj>
              </mc:Choice>
              <mc:Fallback>
                <p:oleObj name="Picture" r:id="rId4" imgW="7897368" imgH="4428744" progId="Word.Picture.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r="1440"/>
                      <a:stretch>
                        <a:fillRect/>
                      </a:stretch>
                    </p:blipFill>
                    <p:spPr bwMode="auto">
                      <a:xfrm>
                        <a:off x="0" y="1019175"/>
                        <a:ext cx="9144000" cy="51831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7653" name="Rectangle 4"/>
          <p:cNvSpPr>
            <a:spLocks noChangeArrowheads="1"/>
          </p:cNvSpPr>
          <p:nvPr/>
        </p:nvSpPr>
        <p:spPr bwMode="auto">
          <a:xfrm>
            <a:off x="0" y="1733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it-IT" sz="2400"/>
          </a:p>
        </p:txBody>
      </p:sp>
      <p:sp>
        <p:nvSpPr>
          <p:cNvPr id="154629" name="Text Box 5"/>
          <p:cNvSpPr txBox="1">
            <a:spLocks noChangeArrowheads="1"/>
          </p:cNvSpPr>
          <p:nvPr/>
        </p:nvSpPr>
        <p:spPr bwMode="auto">
          <a:xfrm>
            <a:off x="828675" y="304800"/>
            <a:ext cx="7467600" cy="579438"/>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spcBef>
                <a:spcPct val="50000"/>
              </a:spcBef>
            </a:pPr>
            <a:r>
              <a:rPr lang="en-US" sz="3200" b="1">
                <a:effectLst>
                  <a:outerShdw blurRad="38100" dist="38100" dir="2700000" algn="tl">
                    <a:srgbClr val="C0C0C0"/>
                  </a:outerShdw>
                </a:effectLst>
              </a:rPr>
              <a:t>MOSFIRE’s Cryogenic Slit Mask Unit</a:t>
            </a:r>
          </a:p>
        </p:txBody>
      </p:sp>
      <p:sp>
        <p:nvSpPr>
          <p:cNvPr id="27655" name="Text Box 6"/>
          <p:cNvSpPr txBox="1">
            <a:spLocks noChangeArrowheads="1"/>
          </p:cNvSpPr>
          <p:nvPr/>
        </p:nvSpPr>
        <p:spPr bwMode="auto">
          <a:xfrm>
            <a:off x="6232525" y="4899025"/>
            <a:ext cx="2876550" cy="1016000"/>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r>
              <a:rPr lang="en-US" sz="1800" b="1"/>
              <a:t>THE MOSFIRE CSU</a:t>
            </a:r>
          </a:p>
          <a:p>
            <a:pPr eaLnBrk="1" hangingPunct="1">
              <a:spcBef>
                <a:spcPct val="50000"/>
              </a:spcBef>
            </a:pPr>
            <a:r>
              <a:rPr lang="en-US" sz="1200" b="1">
                <a:sym typeface="Symbol" charset="2"/>
              </a:rPr>
              <a:t>Pairs of opposing bars configured under computer control produce a slit mask without cryo-cycling.</a:t>
            </a:r>
            <a:endParaRPr lang="en-US" sz="1200" b="1"/>
          </a:p>
        </p:txBody>
      </p:sp>
      <p:sp>
        <p:nvSpPr>
          <p:cNvPr id="27656" name="Rectangle 7"/>
          <p:cNvSpPr>
            <a:spLocks noChangeArrowheads="1"/>
          </p:cNvSpPr>
          <p:nvPr/>
        </p:nvSpPr>
        <p:spPr bwMode="auto">
          <a:xfrm>
            <a:off x="1411288" y="5943600"/>
            <a:ext cx="7391400" cy="314325"/>
          </a:xfrm>
          <a:prstGeom prst="rect">
            <a:avLst/>
          </a:prstGeom>
          <a:solidFill>
            <a:schemeClr val="bg1"/>
          </a:solidFill>
          <a:ln w="9525">
            <a:solidFill>
              <a:srgbClr val="FF0000"/>
            </a:solidFill>
            <a:miter lim="800000"/>
            <a:headEnd/>
            <a:tailEnd/>
          </a:ln>
        </p:spPr>
        <p:txBody>
          <a:bodyPr>
            <a:spAutoFit/>
          </a:bodyPr>
          <a:lstStyle/>
          <a:p>
            <a:pPr>
              <a:spcBef>
                <a:spcPct val="20000"/>
              </a:spcBef>
            </a:pPr>
            <a:r>
              <a:rPr lang="en-US" sz="1400" b="1">
                <a:latin typeface="Comic Sans MS" charset="0"/>
                <a:sym typeface="Symbol" charset="2"/>
              </a:rPr>
              <a:t>Developed by the Swiss Center for Electronics and Micro-technology (CSEM)</a:t>
            </a:r>
          </a:p>
        </p:txBody>
      </p:sp>
      <p:sp>
        <p:nvSpPr>
          <p:cNvPr id="27657" name="Text Box 8"/>
          <p:cNvSpPr txBox="1">
            <a:spLocks noChangeArrowheads="1"/>
          </p:cNvSpPr>
          <p:nvPr/>
        </p:nvSpPr>
        <p:spPr bwMode="auto">
          <a:xfrm>
            <a:off x="2743200" y="904875"/>
            <a:ext cx="3505200" cy="396875"/>
          </a:xfrm>
          <a:prstGeom prst="rect">
            <a:avLst/>
          </a:prstGeom>
          <a:solidFill>
            <a:srgbClr val="292929">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just" eaLnBrk="1" hangingPunct="1">
              <a:spcBef>
                <a:spcPct val="50000"/>
              </a:spcBef>
              <a:buFont typeface="Wingdings" charset="2"/>
              <a:buNone/>
            </a:pPr>
            <a:r>
              <a:rPr lang="en-US" sz="2000" b="1">
                <a:solidFill>
                  <a:srgbClr val="FFCC00"/>
                </a:solidFill>
                <a:latin typeface="Times New Roman" charset="0"/>
              </a:rPr>
              <a:t>The aperture is 267 x 267 mm. </a:t>
            </a:r>
          </a:p>
        </p:txBody>
      </p:sp>
      <p:pic>
        <p:nvPicPr>
          <p:cNvPr id="27658" name="Picture 7" descr="Handling CS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079500"/>
            <a:ext cx="1427163" cy="106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descr="Handling CS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1231900"/>
            <a:ext cx="5562600" cy="416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1"/>
          <p:cNvSpPr>
            <a:spLocks noGrp="1"/>
          </p:cNvSpPr>
          <p:nvPr>
            <p:ph type="sldNum" sz="quarter" idx="12"/>
          </p:nvPr>
        </p:nvSpPr>
        <p:spPr>
          <a:xfrm>
            <a:off x="457200" y="62452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fld id="{F2871B60-CF78-4C52-BBE5-31936D395A1A}" type="slidenum">
              <a:rPr lang="en-US" sz="1400"/>
              <a:pPr algn="l" eaLnBrk="1" hangingPunct="1"/>
              <a:t>11</a:t>
            </a:fld>
            <a:endParaRPr lang="en-US" sz="1400"/>
          </a:p>
        </p:txBody>
      </p:sp>
      <p:sp>
        <p:nvSpPr>
          <p:cNvPr id="29699" name="Rectangle 14"/>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r"/>
            <a:fld id="{B2E2C8F9-18B5-4370-9C92-BF95A6DB5306}" type="slidenum">
              <a:rPr lang="en-US" sz="1400"/>
              <a:pPr algn="r"/>
              <a:t>11</a:t>
            </a:fld>
            <a:endParaRPr lang="en-US" sz="1400"/>
          </a:p>
        </p:txBody>
      </p:sp>
      <p:sp>
        <p:nvSpPr>
          <p:cNvPr id="146434" name="Rectangle 2"/>
          <p:cNvSpPr>
            <a:spLocks noGrp="1" noChangeArrowheads="1"/>
          </p:cNvSpPr>
          <p:nvPr>
            <p:ph type="title" idx="4294967295"/>
          </p:nvPr>
        </p:nvSpPr>
        <p:spPr/>
        <p:txBody>
          <a:bodyPr/>
          <a:lstStyle/>
          <a:p>
            <a:pPr eaLnBrk="1" hangingPunct="1"/>
            <a:r>
              <a:rPr lang="en-US" b="1" smtClean="0"/>
              <a:t> </a:t>
            </a:r>
            <a:r>
              <a:rPr lang="en-US" b="1" smtClean="0">
                <a:effectLst>
                  <a:outerShdw blurRad="38100" dist="38100" dir="2700000" algn="tl">
                    <a:srgbClr val="C0C0C0"/>
                  </a:outerShdw>
                </a:effectLst>
              </a:rPr>
              <a:t>Internal Layout</a:t>
            </a:r>
          </a:p>
        </p:txBody>
      </p:sp>
      <p:pic>
        <p:nvPicPr>
          <p:cNvPr id="29701" name="Picture 3"/>
          <p:cNvPicPr>
            <a:picLocks noChangeAspect="1" noChangeArrowheads="1"/>
          </p:cNvPicPr>
          <p:nvPr/>
        </p:nvPicPr>
        <p:blipFill>
          <a:blip r:embed="rId2">
            <a:lum bright="10000"/>
            <a:extLst>
              <a:ext uri="{28A0092B-C50C-407E-A947-70E740481C1C}">
                <a14:useLocalDpi xmlns:a14="http://schemas.microsoft.com/office/drawing/2010/main" val="0"/>
              </a:ext>
            </a:extLst>
          </a:blip>
          <a:srcRect l="2480"/>
          <a:stretch>
            <a:fillRect/>
          </a:stretch>
        </p:blipFill>
        <p:spPr bwMode="auto">
          <a:xfrm>
            <a:off x="2667000" y="1279525"/>
            <a:ext cx="6400800" cy="481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Text Box 4"/>
          <p:cNvSpPr txBox="1">
            <a:spLocks noChangeArrowheads="1"/>
          </p:cNvSpPr>
          <p:nvPr/>
        </p:nvSpPr>
        <p:spPr bwMode="auto">
          <a:xfrm>
            <a:off x="2678113" y="5538788"/>
            <a:ext cx="31432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r>
              <a:rPr lang="en-US" sz="1600" b="1">
                <a:latin typeface="Times New Roman" charset="0"/>
              </a:rPr>
              <a:t>Optical design by Harland Epps, UC Santa Cruz</a:t>
            </a:r>
          </a:p>
        </p:txBody>
      </p:sp>
      <p:sp>
        <p:nvSpPr>
          <p:cNvPr id="29703" name="Text Box 5"/>
          <p:cNvSpPr txBox="1">
            <a:spLocks noChangeArrowheads="1"/>
          </p:cNvSpPr>
          <p:nvPr/>
        </p:nvSpPr>
        <p:spPr bwMode="auto">
          <a:xfrm>
            <a:off x="244475" y="1104900"/>
            <a:ext cx="2744788" cy="424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buFontTx/>
              <a:buChar char="•"/>
            </a:pPr>
            <a:r>
              <a:rPr lang="en-US" sz="1800" b="1">
                <a:latin typeface="Times New Roman" charset="0"/>
              </a:rPr>
              <a:t> Large vacuum-cryogenic instrument</a:t>
            </a:r>
          </a:p>
          <a:p>
            <a:pPr eaLnBrk="1" hangingPunct="1">
              <a:buFontTx/>
              <a:buChar char="•"/>
            </a:pPr>
            <a:r>
              <a:rPr lang="en-US" sz="1800" b="1">
                <a:latin typeface="Times New Roman" charset="0"/>
              </a:rPr>
              <a:t> ~5 tons shipping wt.</a:t>
            </a:r>
          </a:p>
          <a:p>
            <a:pPr eaLnBrk="1" hangingPunct="1">
              <a:buFontTx/>
              <a:buChar char="•"/>
            </a:pPr>
            <a:r>
              <a:rPr lang="en-US" sz="1800" b="1">
                <a:latin typeface="Times New Roman" charset="0"/>
              </a:rPr>
              <a:t> Cassegrain/Keck 1</a:t>
            </a:r>
          </a:p>
          <a:p>
            <a:pPr eaLnBrk="1" hangingPunct="1">
              <a:buFontTx/>
              <a:buChar char="•"/>
            </a:pPr>
            <a:r>
              <a:rPr lang="en-US" sz="1800" b="1">
                <a:latin typeface="Times New Roman" charset="0"/>
              </a:rPr>
              <a:t> Double-window</a:t>
            </a:r>
          </a:p>
          <a:p>
            <a:pPr eaLnBrk="1" hangingPunct="1">
              <a:buFontTx/>
              <a:buChar char="•"/>
            </a:pPr>
            <a:r>
              <a:rPr lang="en-US" sz="1800" b="1">
                <a:latin typeface="Times New Roman" charset="0"/>
              </a:rPr>
              <a:t> Configurable slit mask</a:t>
            </a:r>
          </a:p>
          <a:p>
            <a:pPr eaLnBrk="1" hangingPunct="1">
              <a:buFontTx/>
              <a:buChar char="•"/>
            </a:pPr>
            <a:r>
              <a:rPr lang="en-US" sz="1800" b="1">
                <a:latin typeface="Times New Roman" charset="0"/>
              </a:rPr>
              <a:t> Large Field Lens</a:t>
            </a:r>
          </a:p>
          <a:p>
            <a:pPr eaLnBrk="1" hangingPunct="1">
              <a:buFontTx/>
              <a:buChar char="•"/>
            </a:pPr>
            <a:r>
              <a:rPr lang="en-US" sz="1800" b="1">
                <a:latin typeface="Times New Roman" charset="0"/>
              </a:rPr>
              <a:t> Flexure compensation</a:t>
            </a:r>
          </a:p>
          <a:p>
            <a:pPr eaLnBrk="1" hangingPunct="1">
              <a:buFontTx/>
              <a:buChar char="•"/>
            </a:pPr>
            <a:r>
              <a:rPr lang="en-US" sz="1800" b="1">
                <a:latin typeface="Times New Roman" charset="0"/>
              </a:rPr>
              <a:t> Double Filter Wheel</a:t>
            </a:r>
          </a:p>
          <a:p>
            <a:pPr eaLnBrk="1" hangingPunct="1">
              <a:buFontTx/>
              <a:buChar char="•"/>
            </a:pPr>
            <a:r>
              <a:rPr lang="en-US" sz="1800" b="1">
                <a:latin typeface="Times New Roman" charset="0"/>
              </a:rPr>
              <a:t> Rotating Pupil</a:t>
            </a:r>
          </a:p>
          <a:p>
            <a:pPr eaLnBrk="1" hangingPunct="1">
              <a:buFontTx/>
              <a:buChar char="•"/>
            </a:pPr>
            <a:r>
              <a:rPr lang="en-US" sz="1800" b="1">
                <a:latin typeface="Times New Roman" charset="0"/>
              </a:rPr>
              <a:t> Grating/Mirror Turret </a:t>
            </a:r>
          </a:p>
          <a:p>
            <a:pPr eaLnBrk="1" hangingPunct="1">
              <a:buFontTx/>
              <a:buChar char="•"/>
            </a:pPr>
            <a:r>
              <a:rPr lang="en-US" sz="1800" b="1">
                <a:latin typeface="Times New Roman" charset="0"/>
              </a:rPr>
              <a:t> 7-element Camera</a:t>
            </a:r>
          </a:p>
          <a:p>
            <a:pPr eaLnBrk="1" hangingPunct="1">
              <a:buFontTx/>
              <a:buChar char="•"/>
            </a:pPr>
            <a:r>
              <a:rPr lang="en-US" sz="1800" b="1">
                <a:latin typeface="Times New Roman" charset="0"/>
              </a:rPr>
              <a:t> H2-RG (2K x 2K)</a:t>
            </a:r>
          </a:p>
          <a:p>
            <a:pPr eaLnBrk="1" hangingPunct="1">
              <a:buFontTx/>
              <a:buChar char="•"/>
            </a:pPr>
            <a:r>
              <a:rPr lang="en-US" sz="1800" b="1">
                <a:latin typeface="Times New Roman" charset="0"/>
              </a:rPr>
              <a:t> Offset guider</a:t>
            </a:r>
          </a:p>
          <a:p>
            <a:pPr eaLnBrk="1" hangingPunct="1">
              <a:buFontTx/>
              <a:buChar char="•"/>
            </a:pPr>
            <a:endParaRPr lang="en-US" sz="1800" b="1" i="1">
              <a:latin typeface="Times New Roman" charset="0"/>
            </a:endParaRPr>
          </a:p>
        </p:txBody>
      </p:sp>
      <p:pic>
        <p:nvPicPr>
          <p:cNvPr id="29704" name="Picture 7" descr="hwepp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50" y="4762500"/>
            <a:ext cx="955675" cy="143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7338" y="1389063"/>
            <a:ext cx="6130925" cy="459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Front End 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288" y="960438"/>
            <a:ext cx="3997325" cy="532923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0723" name="Picture 3" descr="CSU under test"/>
          <p:cNvPicPr>
            <a:picLocks noChangeAspect="1" noChangeArrowheads="1"/>
          </p:cNvPicPr>
          <p:nvPr/>
        </p:nvPicPr>
        <p:blipFill>
          <a:blip r:embed="rId3">
            <a:extLst>
              <a:ext uri="{28A0092B-C50C-407E-A947-70E740481C1C}">
                <a14:useLocalDpi xmlns:a14="http://schemas.microsoft.com/office/drawing/2010/main" val="0"/>
              </a:ext>
            </a:extLst>
          </a:blip>
          <a:srcRect b="8830"/>
          <a:stretch>
            <a:fillRect/>
          </a:stretch>
        </p:blipFill>
        <p:spPr bwMode="auto">
          <a:xfrm>
            <a:off x="4606925" y="942975"/>
            <a:ext cx="3905250" cy="53371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30724" name="Text Box 4"/>
          <p:cNvSpPr txBox="1">
            <a:spLocks noChangeArrowheads="1"/>
          </p:cNvSpPr>
          <p:nvPr/>
        </p:nvSpPr>
        <p:spPr bwMode="auto">
          <a:xfrm>
            <a:off x="525463" y="5614988"/>
            <a:ext cx="37544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spcBef>
                <a:spcPct val="50000"/>
              </a:spcBef>
              <a:buFont typeface="Wingdings" charset="2"/>
              <a:buNone/>
            </a:pPr>
            <a:r>
              <a:rPr lang="en-US" sz="1800" b="1">
                <a:solidFill>
                  <a:schemeClr val="bg1"/>
                </a:solidFill>
              </a:rPr>
              <a:t>Front side of instrument open, showing slit mask unit in place.</a:t>
            </a:r>
            <a:r>
              <a:rPr lang="en-US" sz="1800" b="1"/>
              <a:t> </a:t>
            </a:r>
            <a:endParaRPr lang="en-US" sz="1800"/>
          </a:p>
        </p:txBody>
      </p:sp>
      <p:sp>
        <p:nvSpPr>
          <p:cNvPr id="45061" name="Text Box 5"/>
          <p:cNvSpPr txBox="1">
            <a:spLocks noChangeArrowheads="1"/>
          </p:cNvSpPr>
          <p:nvPr/>
        </p:nvSpPr>
        <p:spPr bwMode="auto">
          <a:xfrm>
            <a:off x="4667250" y="5614988"/>
            <a:ext cx="3686175" cy="641350"/>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spcBef>
                <a:spcPct val="50000"/>
              </a:spcBef>
              <a:buFont typeface="Wingdings" charset="2"/>
              <a:buNone/>
            </a:pPr>
            <a:r>
              <a:rPr lang="en-US" sz="1800" b="1">
                <a:solidFill>
                  <a:schemeClr val="bg1"/>
                </a:solidFill>
                <a:effectLst>
                  <a:outerShdw blurRad="38100" dist="38100" dir="2700000" algn="tl">
                    <a:srgbClr val="C0C0C0"/>
                  </a:outerShdw>
                </a:effectLst>
              </a:rPr>
              <a:t>Rear side, showing electronics cabinet (open) under test.</a:t>
            </a:r>
            <a:r>
              <a:rPr lang="en-US" sz="1800" b="1">
                <a:solidFill>
                  <a:srgbClr val="FFCC00"/>
                </a:solidFill>
                <a:effectLst>
                  <a:outerShdw blurRad="38100" dist="38100" dir="2700000" algn="tl">
                    <a:srgbClr val="C0C0C0"/>
                  </a:outerShdw>
                </a:effectLst>
              </a:rPr>
              <a:t> </a:t>
            </a:r>
            <a:endParaRPr lang="en-US" sz="1800">
              <a:effectLst>
                <a:outerShdw blurRad="38100" dist="38100" dir="2700000" algn="tl">
                  <a:srgbClr val="C0C0C0"/>
                </a:outerShdw>
              </a:effectLst>
            </a:endParaRPr>
          </a:p>
        </p:txBody>
      </p:sp>
      <p:sp>
        <p:nvSpPr>
          <p:cNvPr id="45062" name="Rectangle 6"/>
          <p:cNvSpPr>
            <a:spLocks noGrp="1" noChangeArrowheads="1"/>
          </p:cNvSpPr>
          <p:nvPr>
            <p:ph type="title"/>
          </p:nvPr>
        </p:nvSpPr>
        <p:spPr>
          <a:xfrm>
            <a:off x="446088" y="7938"/>
            <a:ext cx="8229600" cy="1143000"/>
          </a:xfrm>
        </p:spPr>
        <p:txBody>
          <a:bodyPr/>
          <a:lstStyle/>
          <a:p>
            <a:pPr eaLnBrk="1" hangingPunct="1">
              <a:defRPr/>
            </a:pPr>
            <a:r>
              <a:rPr lang="en-US" b="1">
                <a:effectLst>
                  <a:outerShdw blurRad="38100" dist="38100" dir="2700000" algn="tl">
                    <a:srgbClr val="DDDDDD"/>
                  </a:outerShdw>
                </a:effectLst>
                <a:ea typeface="+mj-ea"/>
                <a:cs typeface="+mj-cs"/>
              </a:rPr>
              <a:t>Intensive Lab Testing</a:t>
            </a:r>
          </a:p>
        </p:txBody>
      </p:sp>
      <p:sp>
        <p:nvSpPr>
          <p:cNvPr id="30727" name="Line 7"/>
          <p:cNvSpPr>
            <a:spLocks noChangeShapeType="1"/>
          </p:cNvSpPr>
          <p:nvPr/>
        </p:nvSpPr>
        <p:spPr bwMode="auto">
          <a:xfrm flipH="1">
            <a:off x="306388" y="1355725"/>
            <a:ext cx="11112" cy="3500438"/>
          </a:xfrm>
          <a:prstGeom prst="line">
            <a:avLst/>
          </a:prstGeom>
          <a:noFill/>
          <a:ln w="38100">
            <a:solidFill>
              <a:srgbClr val="FF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30728" name="Text Box 8"/>
          <p:cNvSpPr txBox="1">
            <a:spLocks noChangeArrowheads="1"/>
          </p:cNvSpPr>
          <p:nvPr/>
        </p:nvSpPr>
        <p:spPr bwMode="auto">
          <a:xfrm>
            <a:off x="-14288" y="2932113"/>
            <a:ext cx="682626"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r>
              <a:rPr lang="en-US" sz="1600" b="1">
                <a:solidFill>
                  <a:srgbClr val="FF0000"/>
                </a:solidFill>
              </a:rPr>
              <a:t>1.5m</a:t>
            </a:r>
          </a:p>
        </p:txBody>
      </p:sp>
    </p:spTree>
  </p:cSld>
  <p:clrMapOvr>
    <a:masterClrMapping/>
  </p:clrMapOvr>
  <p:transition spd="med">
    <p:checke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Number Placeholder 1"/>
          <p:cNvSpPr>
            <a:spLocks noGrp="1"/>
          </p:cNvSpPr>
          <p:nvPr>
            <p:ph type="sldNum" sz="quarter" idx="12"/>
          </p:nvPr>
        </p:nvSpPr>
        <p:spPr>
          <a:xfrm>
            <a:off x="457200" y="62452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fld id="{6123043F-1F6B-45C8-BF6E-4DBA8294CF0A}" type="slidenum">
              <a:rPr lang="en-US" sz="1400"/>
              <a:pPr algn="l" eaLnBrk="1" hangingPunct="1"/>
              <a:t>13</a:t>
            </a:fld>
            <a:endParaRPr lang="en-US" sz="1400"/>
          </a:p>
        </p:txBody>
      </p:sp>
      <p:pic>
        <p:nvPicPr>
          <p:cNvPr id="31747" name="Picture 17" descr="MOSFIRE-LogoC-Black"/>
          <p:cNvPicPr>
            <a:picLocks noChangeAspect="1" noChangeArrowheads="1"/>
          </p:cNvPicPr>
          <p:nvPr/>
        </p:nvPicPr>
        <p:blipFill>
          <a:blip r:embed="rId2">
            <a:lum bright="18000" contrast="6000"/>
            <a:extLst>
              <a:ext uri="{28A0092B-C50C-407E-A947-70E740481C1C}">
                <a14:useLocalDpi xmlns:a14="http://schemas.microsoft.com/office/drawing/2010/main" val="0"/>
              </a:ext>
            </a:extLst>
          </a:blip>
          <a:srcRect l="12402" t="35413" r="13179" b="29024"/>
          <a:stretch>
            <a:fillRect/>
          </a:stretch>
        </p:blipFill>
        <p:spPr bwMode="auto">
          <a:xfrm>
            <a:off x="0" y="-4763"/>
            <a:ext cx="9144000" cy="2209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4" descr="IMG9459-PS-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2290763"/>
            <a:ext cx="2255837"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5" descr="Fly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6488" y="2314575"/>
            <a:ext cx="2247900" cy="337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6" descr="walls on"/>
          <p:cNvPicPr>
            <a:picLocks noChangeAspect="1" noChangeArrowheads="1"/>
          </p:cNvPicPr>
          <p:nvPr/>
        </p:nvPicPr>
        <p:blipFill>
          <a:blip r:embed="rId5">
            <a:extLst>
              <a:ext uri="{28A0092B-C50C-407E-A947-70E740481C1C}">
                <a14:useLocalDpi xmlns:a14="http://schemas.microsoft.com/office/drawing/2010/main" val="0"/>
              </a:ext>
            </a:extLst>
          </a:blip>
          <a:srcRect r="12689"/>
          <a:stretch>
            <a:fillRect/>
          </a:stretch>
        </p:blipFill>
        <p:spPr bwMode="auto">
          <a:xfrm>
            <a:off x="4681538" y="2306638"/>
            <a:ext cx="4437062" cy="338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1" name="Text Box 7"/>
          <p:cNvSpPr txBox="1">
            <a:spLocks noChangeArrowheads="1"/>
          </p:cNvSpPr>
          <p:nvPr/>
        </p:nvSpPr>
        <p:spPr bwMode="auto">
          <a:xfrm>
            <a:off x="0" y="5684838"/>
            <a:ext cx="914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spcBef>
                <a:spcPct val="50000"/>
              </a:spcBef>
            </a:pPr>
            <a:r>
              <a:rPr lang="en-US" sz="2000" b="1">
                <a:latin typeface="Times New Roman" charset="0"/>
              </a:rPr>
              <a:t>February 3, 2012 – Packing Day: MOSFIRE prepares for its journey to Hawaii</a:t>
            </a:r>
          </a:p>
        </p:txBody>
      </p:sp>
      <p:pic>
        <p:nvPicPr>
          <p:cNvPr id="8" name="Picture 5" descr="Fly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6013" y="-7938"/>
            <a:ext cx="4565650" cy="6851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1"/>
          <p:cNvSpPr>
            <a:spLocks noGrp="1"/>
          </p:cNvSpPr>
          <p:nvPr>
            <p:ph type="sldNum" sz="quarter" idx="12"/>
          </p:nvPr>
        </p:nvSpPr>
        <p:spPr>
          <a:xfrm>
            <a:off x="457200" y="62452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fld id="{97AB312C-F925-421B-AD6A-28B9201A9139}" type="slidenum">
              <a:rPr lang="en-US" sz="1400"/>
              <a:pPr algn="l" eaLnBrk="1" hangingPunct="1"/>
              <a:t>14</a:t>
            </a:fld>
            <a:endParaRPr lang="en-US" sz="1400"/>
          </a:p>
        </p:txBody>
      </p:sp>
      <p:sp>
        <p:nvSpPr>
          <p:cNvPr id="17409" name="Title 1"/>
          <p:cNvSpPr>
            <a:spLocks noGrp="1"/>
          </p:cNvSpPr>
          <p:nvPr>
            <p:ph type="title" idx="4294967295"/>
          </p:nvPr>
        </p:nvSpPr>
        <p:spPr/>
        <p:txBody>
          <a:bodyPr/>
          <a:lstStyle/>
          <a:p>
            <a:pPr eaLnBrk="1" hangingPunct="1"/>
            <a:r>
              <a:rPr lang="en-US" sz="3600" b="1" smtClean="0">
                <a:effectLst>
                  <a:outerShdw blurRad="38100" dist="38100" dir="2700000" algn="tl">
                    <a:srgbClr val="C0C0C0"/>
                  </a:outerShdw>
                </a:effectLst>
                <a:latin typeface="Comic Sans MS" charset="0"/>
              </a:rPr>
              <a:t>To Mauna Kea: February 6 –April 4</a:t>
            </a:r>
          </a:p>
        </p:txBody>
      </p:sp>
      <p:pic>
        <p:nvPicPr>
          <p:cNvPr id="32772" name="Picture 3"/>
          <p:cNvPicPr>
            <a:picLocks noChangeAspect="1"/>
          </p:cNvPicPr>
          <p:nvPr/>
        </p:nvPicPr>
        <p:blipFill>
          <a:blip r:embed="rId2">
            <a:extLst>
              <a:ext uri="{28A0092B-C50C-407E-A947-70E740481C1C}">
                <a14:useLocalDpi xmlns:a14="http://schemas.microsoft.com/office/drawing/2010/main" val="0"/>
              </a:ext>
            </a:extLst>
          </a:blip>
          <a:srcRect t="17632"/>
          <a:stretch>
            <a:fillRect/>
          </a:stretch>
        </p:blipFill>
        <p:spPr bwMode="auto">
          <a:xfrm>
            <a:off x="4600575" y="1203325"/>
            <a:ext cx="4113213" cy="254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9113" y="3813175"/>
            <a:ext cx="3652837"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5" descr="DSC0203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4388" y="3794125"/>
            <a:ext cx="3762375" cy="282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7" descr="DSC0398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5963" y="1181100"/>
            <a:ext cx="3425825" cy="256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6" name="Text Box 8"/>
          <p:cNvSpPr txBox="1">
            <a:spLocks noChangeArrowheads="1"/>
          </p:cNvSpPr>
          <p:nvPr/>
        </p:nvSpPr>
        <p:spPr bwMode="auto">
          <a:xfrm>
            <a:off x="658813" y="3140075"/>
            <a:ext cx="36591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r>
              <a:rPr lang="en-US" sz="1800">
                <a:solidFill>
                  <a:schemeClr val="bg1"/>
                </a:solidFill>
              </a:rPr>
              <a:t>9am Monday, February 6, 2012 – MOSFIRE departs for San Diego</a:t>
            </a:r>
          </a:p>
        </p:txBody>
      </p:sp>
      <p:sp>
        <p:nvSpPr>
          <p:cNvPr id="32777" name="Text Box 8"/>
          <p:cNvSpPr txBox="1">
            <a:spLocks noChangeArrowheads="1"/>
          </p:cNvSpPr>
          <p:nvPr/>
        </p:nvSpPr>
        <p:spPr bwMode="auto">
          <a:xfrm>
            <a:off x="4621213" y="1231900"/>
            <a:ext cx="40925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r>
              <a:rPr lang="en-US" sz="1800"/>
              <a:t>February 16 – arrival on Mauna Kea</a:t>
            </a:r>
          </a:p>
        </p:txBody>
      </p:sp>
      <p:sp>
        <p:nvSpPr>
          <p:cNvPr id="32778" name="Text Box 8"/>
          <p:cNvSpPr txBox="1">
            <a:spLocks noChangeArrowheads="1"/>
          </p:cNvSpPr>
          <p:nvPr/>
        </p:nvSpPr>
        <p:spPr bwMode="auto">
          <a:xfrm>
            <a:off x="4648200" y="3836988"/>
            <a:ext cx="4092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r>
              <a:rPr lang="en-US" sz="1800">
                <a:solidFill>
                  <a:schemeClr val="bg1"/>
                </a:solidFill>
              </a:rPr>
              <a:t>April 4, 2012</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1"/>
          <p:cNvSpPr>
            <a:spLocks noGrp="1"/>
          </p:cNvSpPr>
          <p:nvPr>
            <p:ph type="sldNum" sz="quarter" idx="12"/>
          </p:nvPr>
        </p:nvSpPr>
        <p:spPr>
          <a:xfrm>
            <a:off x="457200" y="62452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fld id="{E3D1AC20-8E68-42FB-9AAD-A3A3C75E3A17}" type="slidenum">
              <a:rPr lang="en-US" sz="1400"/>
              <a:pPr algn="l" eaLnBrk="1" hangingPunct="1"/>
              <a:t>15</a:t>
            </a:fld>
            <a:endParaRPr lang="en-US" sz="1400"/>
          </a:p>
        </p:txBody>
      </p:sp>
      <p:sp>
        <p:nvSpPr>
          <p:cNvPr id="2" name="Title 1"/>
          <p:cNvSpPr>
            <a:spLocks noGrp="1"/>
          </p:cNvSpPr>
          <p:nvPr>
            <p:ph type="title" idx="4294967295"/>
          </p:nvPr>
        </p:nvSpPr>
        <p:spPr>
          <a:xfrm>
            <a:off x="457200" y="42863"/>
            <a:ext cx="8229600" cy="1143000"/>
          </a:xfrm>
        </p:spPr>
        <p:txBody>
          <a:bodyPr/>
          <a:lstStyle/>
          <a:p>
            <a:pPr eaLnBrk="1" hangingPunct="1"/>
            <a:r>
              <a:rPr lang="en-US" b="1" smtClean="0">
                <a:effectLst>
                  <a:outerShdw blurRad="38100" dist="38100" dir="2700000" algn="tl">
                    <a:srgbClr val="C0C0C0"/>
                  </a:outerShdw>
                </a:effectLst>
                <a:latin typeface="Comic Sans MS" charset="0"/>
              </a:rPr>
              <a:t>First Light </a:t>
            </a:r>
            <a:br>
              <a:rPr lang="en-US" b="1" smtClean="0">
                <a:effectLst>
                  <a:outerShdw blurRad="38100" dist="38100" dir="2700000" algn="tl">
                    <a:srgbClr val="C0C0C0"/>
                  </a:outerShdw>
                </a:effectLst>
                <a:latin typeface="Comic Sans MS" charset="0"/>
              </a:rPr>
            </a:br>
            <a:r>
              <a:rPr lang="en-US" sz="2800" b="1" smtClean="0">
                <a:effectLst>
                  <a:outerShdw blurRad="38100" dist="38100" dir="2700000" algn="tl">
                    <a:srgbClr val="C0C0C0"/>
                  </a:outerShdw>
                </a:effectLst>
                <a:latin typeface="Comic Sans MS" charset="0"/>
              </a:rPr>
              <a:t>through cirrus, but MOSFIRE works!</a:t>
            </a:r>
            <a:endParaRPr lang="en-US" sz="2800" smtClean="0">
              <a:effectLst>
                <a:outerShdw blurRad="38100" dist="38100" dir="2700000" algn="tl">
                  <a:srgbClr val="C0C0C0"/>
                </a:outerShdw>
              </a:effectLst>
              <a:latin typeface="Comic Sans MS" charset="0"/>
            </a:endParaRPr>
          </a:p>
        </p:txBody>
      </p:sp>
      <p:sp>
        <p:nvSpPr>
          <p:cNvPr id="33796" name="Slide Number Placeholder 2"/>
          <p:cNvSpPr txBox="1">
            <a:spLocks noGrp="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r" eaLnBrk="1" hangingPunct="1"/>
            <a:fld id="{A159F6CE-DAF9-437F-9DC6-5179530F5859}" type="slidenum">
              <a:rPr lang="en-US" sz="1400"/>
              <a:pPr algn="r" eaLnBrk="1" hangingPunct="1"/>
              <a:t>15</a:t>
            </a:fld>
            <a:endParaRPr lang="en-US" sz="1400"/>
          </a:p>
        </p:txBody>
      </p:sp>
      <p:pic>
        <p:nvPicPr>
          <p:cNvPr id="33797" name="Picture 6" descr="MOSFIRE first l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50" y="1162050"/>
            <a:ext cx="6037263" cy="501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7" descr="MOSFIRE First Light"/>
          <p:cNvPicPr>
            <a:picLocks noChangeAspect="1" noChangeArrowheads="1"/>
          </p:cNvPicPr>
          <p:nvPr/>
        </p:nvPicPr>
        <p:blipFill>
          <a:blip r:embed="rId3">
            <a:extLst>
              <a:ext uri="{28A0092B-C50C-407E-A947-70E740481C1C}">
                <a14:useLocalDpi xmlns:a14="http://schemas.microsoft.com/office/drawing/2010/main" val="0"/>
              </a:ext>
            </a:extLst>
          </a:blip>
          <a:srcRect l="12936" r="12790" b="8163"/>
          <a:stretch>
            <a:fillRect/>
          </a:stretch>
        </p:blipFill>
        <p:spPr bwMode="auto">
          <a:xfrm>
            <a:off x="333375" y="1157288"/>
            <a:ext cx="2349500"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9" name="Text Box 8"/>
          <p:cNvSpPr txBox="1">
            <a:spLocks noChangeArrowheads="1"/>
          </p:cNvSpPr>
          <p:nvPr/>
        </p:nvSpPr>
        <p:spPr bwMode="auto">
          <a:xfrm>
            <a:off x="120650" y="3562350"/>
            <a:ext cx="1895475" cy="244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r>
              <a:rPr lang="en-US" sz="1800" b="1"/>
              <a:t>First Light</a:t>
            </a:r>
            <a:r>
              <a:rPr lang="en-US" sz="1800"/>
              <a:t>:   </a:t>
            </a:r>
            <a:r>
              <a:rPr lang="en-US" sz="1800" i="1"/>
              <a:t>The Antennae</a:t>
            </a:r>
          </a:p>
          <a:p>
            <a:pPr eaLnBrk="1" hangingPunct="1">
              <a:spcBef>
                <a:spcPct val="50000"/>
              </a:spcBef>
            </a:pPr>
            <a:r>
              <a:rPr lang="en-US" sz="1800"/>
              <a:t>58s J-band; clouds!</a:t>
            </a:r>
          </a:p>
          <a:p>
            <a:pPr eaLnBrk="1" hangingPunct="1">
              <a:spcBef>
                <a:spcPct val="50000"/>
              </a:spcBef>
            </a:pPr>
            <a:r>
              <a:rPr lang="en-US" sz="1800" b="1"/>
              <a:t>Later run</a:t>
            </a:r>
            <a:r>
              <a:rPr lang="en-US" sz="1800"/>
              <a:t>:  </a:t>
            </a:r>
          </a:p>
          <a:p>
            <a:pPr eaLnBrk="1" hangingPunct="1">
              <a:spcBef>
                <a:spcPct val="50000"/>
              </a:spcBef>
            </a:pPr>
            <a:r>
              <a:rPr lang="en-US" sz="1800"/>
              <a:t>5-pt dither, J/K color composite</a:t>
            </a:r>
          </a:p>
        </p:txBody>
      </p:sp>
      <p:pic>
        <p:nvPicPr>
          <p:cNvPr id="33800" name="Picture 9" descr="Antennae J_K color_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6700838" y="3679825"/>
            <a:ext cx="2443162" cy="251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1" name="TextBox 10"/>
          <p:cNvSpPr txBox="1">
            <a:spLocks noChangeArrowheads="1"/>
          </p:cNvSpPr>
          <p:nvPr/>
        </p:nvSpPr>
        <p:spPr bwMode="auto">
          <a:xfrm>
            <a:off x="6694488" y="3595688"/>
            <a:ext cx="24495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sz="1600">
                <a:solidFill>
                  <a:schemeClr val="bg1"/>
                </a:solidFill>
              </a:rPr>
              <a:t>5-pt dither; J/K comp</a:t>
            </a:r>
          </a:p>
        </p:txBody>
      </p:sp>
      <p:sp>
        <p:nvSpPr>
          <p:cNvPr id="11" name="Rectangle 10"/>
          <p:cNvSpPr/>
          <p:nvPr/>
        </p:nvSpPr>
        <p:spPr>
          <a:xfrm>
            <a:off x="6080125" y="1214438"/>
            <a:ext cx="1751013" cy="368300"/>
          </a:xfrm>
          <a:prstGeom prst="rect">
            <a:avLst/>
          </a:prstGeom>
        </p:spPr>
        <p:txBody>
          <a:bodyPr>
            <a:spAutoFit/>
          </a:bodyPr>
          <a:lstStyle/>
          <a:p>
            <a:r>
              <a:rPr lang="en-US" b="1">
                <a:solidFill>
                  <a:schemeClr val="bg1"/>
                </a:solidFill>
                <a:effectLst>
                  <a:outerShdw blurRad="38100" dist="38100" dir="2700000" algn="tl">
                    <a:srgbClr val="C0C0C0"/>
                  </a:outerShdw>
                </a:effectLst>
                <a:latin typeface="Comic Sans MS" charset="0"/>
              </a:rPr>
              <a:t>April 4, 2012</a:t>
            </a:r>
            <a:endParaRPr lang="en-US">
              <a:solidFill>
                <a:schemeClr val="bg1"/>
              </a:solidFill>
            </a:endParaRPr>
          </a:p>
        </p:txBody>
      </p:sp>
      <p:pic>
        <p:nvPicPr>
          <p:cNvPr id="12" name="Picture 9" descr="Antennae J_K color_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4005263" y="1103313"/>
            <a:ext cx="5097462" cy="524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4" name="Text Box 12"/>
          <p:cNvSpPr txBox="1">
            <a:spLocks noChangeArrowheads="1"/>
          </p:cNvSpPr>
          <p:nvPr/>
        </p:nvSpPr>
        <p:spPr bwMode="auto">
          <a:xfrm>
            <a:off x="1800225" y="5753100"/>
            <a:ext cx="152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r>
              <a:rPr lang="en-US" sz="1800">
                <a:solidFill>
                  <a:schemeClr val="bg1"/>
                </a:solidFill>
              </a:rPr>
              <a:t>zoomed</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Number Placeholder 1"/>
          <p:cNvSpPr>
            <a:spLocks noGrp="1"/>
          </p:cNvSpPr>
          <p:nvPr>
            <p:ph type="sldNum" sz="quarter" idx="12"/>
          </p:nvPr>
        </p:nvSpPr>
        <p:spPr>
          <a:xfrm>
            <a:off x="457200" y="62452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fld id="{5546D1C1-33B9-4FCE-8F82-17D5D51D0192}" type="slidenum">
              <a:rPr lang="en-US" sz="1400"/>
              <a:pPr algn="l" eaLnBrk="1" hangingPunct="1"/>
              <a:t>16</a:t>
            </a:fld>
            <a:endParaRPr lang="en-US" sz="1400"/>
          </a:p>
        </p:txBody>
      </p:sp>
      <p:sp>
        <p:nvSpPr>
          <p:cNvPr id="2" name="Title 1"/>
          <p:cNvSpPr>
            <a:spLocks noGrp="1"/>
          </p:cNvSpPr>
          <p:nvPr>
            <p:ph type="title" idx="4294967295"/>
          </p:nvPr>
        </p:nvSpPr>
        <p:spPr/>
        <p:txBody>
          <a:bodyPr/>
          <a:lstStyle/>
          <a:p>
            <a:r>
              <a:rPr lang="en-US" b="1" smtClean="0">
                <a:effectLst>
                  <a:outerShdw blurRad="38100" dist="38100" dir="2700000" algn="tl">
                    <a:srgbClr val="C0C0C0"/>
                  </a:outerShdw>
                </a:effectLst>
                <a:latin typeface="Comic Sans MS" charset="0"/>
              </a:rPr>
              <a:t>NGC5053 – star cluster at J</a:t>
            </a:r>
          </a:p>
        </p:txBody>
      </p:sp>
      <p:sp>
        <p:nvSpPr>
          <p:cNvPr id="34820" name="Slide Number Placeholder 2"/>
          <p:cNvSpPr txBox="1">
            <a:spLocks noGrp="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r" eaLnBrk="1" hangingPunct="1"/>
            <a:fld id="{E990C603-BAF8-4C0A-AB6F-5FC2B28C80FA}" type="slidenum">
              <a:rPr lang="en-US" sz="1400"/>
              <a:pPr algn="r" eaLnBrk="1" hangingPunct="1"/>
              <a:t>16</a:t>
            </a:fld>
            <a:endParaRPr lang="en-US" sz="1400"/>
          </a:p>
        </p:txBody>
      </p:sp>
      <p:sp>
        <p:nvSpPr>
          <p:cNvPr id="21507" name="TextBox 4"/>
          <p:cNvSpPr txBox="1">
            <a:spLocks noChangeArrowheads="1"/>
          </p:cNvSpPr>
          <p:nvPr/>
        </p:nvSpPr>
        <p:spPr bwMode="auto">
          <a:xfrm>
            <a:off x="4271963" y="6094413"/>
            <a:ext cx="3846512" cy="366712"/>
          </a:xfrm>
          <a:prstGeom prst="rect">
            <a:avLst/>
          </a:prstGeom>
          <a:noFill/>
          <a:ln w="9525">
            <a:noFill/>
            <a:miter lim="800000"/>
            <a:headEnd/>
            <a:tailEnd/>
          </a:ln>
        </p:spPr>
        <p:txBody>
          <a:bodyPr>
            <a:spAutoFit/>
          </a:bodyPr>
          <a:lstStyle/>
          <a:p>
            <a:pPr>
              <a:defRPr/>
            </a:pPr>
            <a:r>
              <a:rPr lang="en-US">
                <a:effectLst>
                  <a:outerShdw blurRad="38100" dist="38100" dir="2700000" algn="tl">
                    <a:srgbClr val="DDDDDD"/>
                  </a:outerShdw>
                </a:effectLst>
                <a:cs typeface="ＭＳ Ｐゴシック" charset="-128"/>
              </a:rPr>
              <a:t>Raw difference of two frames</a:t>
            </a:r>
          </a:p>
        </p:txBody>
      </p:sp>
      <p:pic>
        <p:nvPicPr>
          <p:cNvPr id="34822" name="Picture 6" descr="nbc5053_demo.tiff"/>
          <p:cNvPicPr>
            <a:picLocks noChangeAspect="1"/>
          </p:cNvPicPr>
          <p:nvPr/>
        </p:nvPicPr>
        <p:blipFill>
          <a:blip r:embed="rId2">
            <a:extLst>
              <a:ext uri="{28A0092B-C50C-407E-A947-70E740481C1C}">
                <a14:useLocalDpi xmlns:a14="http://schemas.microsoft.com/office/drawing/2010/main" val="0"/>
              </a:ext>
            </a:extLst>
          </a:blip>
          <a:srcRect l="5586" t="18524" r="5969" b="6712"/>
          <a:stretch>
            <a:fillRect/>
          </a:stretch>
        </p:blipFill>
        <p:spPr bwMode="auto">
          <a:xfrm>
            <a:off x="4349750" y="1619250"/>
            <a:ext cx="4775200" cy="451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7" descr="rad_profile.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5" y="1628775"/>
            <a:ext cx="4375150" cy="343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4" name="TextBox 3"/>
          <p:cNvSpPr txBox="1">
            <a:spLocks noChangeArrowheads="1"/>
          </p:cNvSpPr>
          <p:nvPr/>
        </p:nvSpPr>
        <p:spPr bwMode="auto">
          <a:xfrm>
            <a:off x="1057275" y="2693988"/>
            <a:ext cx="24272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sz="1800">
                <a:solidFill>
                  <a:srgbClr val="FFFF00"/>
                </a:solidFill>
              </a:rPr>
              <a:t>Images have</a:t>
            </a:r>
          </a:p>
          <a:p>
            <a:pPr eaLnBrk="1" hangingPunct="1"/>
            <a:r>
              <a:rPr lang="en-US" sz="1800">
                <a:solidFill>
                  <a:srgbClr val="FFFF00"/>
                </a:solidFill>
              </a:rPr>
              <a:t>FWHM =2.5pix=0.45“</a:t>
            </a:r>
          </a:p>
        </p:txBody>
      </p:sp>
      <p:pic>
        <p:nvPicPr>
          <p:cNvPr id="34825" name="Content Placeholder 3" descr="Screen shot 2012-04-06 at 5.50.25 AM.png"/>
          <p:cNvPicPr>
            <a:picLocks noChangeAspect="1"/>
          </p:cNvPicPr>
          <p:nvPr/>
        </p:nvPicPr>
        <p:blipFill>
          <a:blip r:embed="rId4">
            <a:extLst>
              <a:ext uri="{28A0092B-C50C-407E-A947-70E740481C1C}">
                <a14:useLocalDpi xmlns:a14="http://schemas.microsoft.com/office/drawing/2010/main" val="0"/>
              </a:ext>
            </a:extLst>
          </a:blip>
          <a:srcRect l="4376" r="58" b="-183"/>
          <a:stretch>
            <a:fillRect/>
          </a:stretch>
        </p:blipFill>
        <p:spPr bwMode="auto">
          <a:xfrm>
            <a:off x="7502525" y="1241425"/>
            <a:ext cx="1622425"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6" name="Text Box 9"/>
          <p:cNvSpPr txBox="1">
            <a:spLocks noChangeArrowheads="1"/>
          </p:cNvSpPr>
          <p:nvPr/>
        </p:nvSpPr>
        <p:spPr bwMode="auto">
          <a:xfrm>
            <a:off x="8458200" y="1247775"/>
            <a:ext cx="6858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r>
              <a:rPr lang="en-US" sz="1400">
                <a:solidFill>
                  <a:schemeClr val="bg1"/>
                </a:solidFill>
                <a:latin typeface="Times New Roman" charset="0"/>
              </a:rPr>
              <a:t>Guider image</a:t>
            </a:r>
          </a:p>
        </p:txBody>
      </p:sp>
      <p:sp>
        <p:nvSpPr>
          <p:cNvPr id="34827" name="Text Box 10"/>
          <p:cNvSpPr txBox="1">
            <a:spLocks noChangeArrowheads="1"/>
          </p:cNvSpPr>
          <p:nvPr/>
        </p:nvSpPr>
        <p:spPr bwMode="auto">
          <a:xfrm>
            <a:off x="258763" y="5173663"/>
            <a:ext cx="41941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spcBef>
                <a:spcPct val="50000"/>
              </a:spcBef>
            </a:pPr>
            <a:r>
              <a:rPr lang="en-US" b="1">
                <a:latin typeface="Comic Sans MS" charset="0"/>
              </a:rPr>
              <a:t>OUTSTANDING IMAGE QUALITY</a:t>
            </a:r>
          </a:p>
        </p:txBody>
      </p:sp>
      <p:sp>
        <p:nvSpPr>
          <p:cNvPr id="34828" name="Text Box 11"/>
          <p:cNvSpPr txBox="1">
            <a:spLocks noChangeArrowheads="1"/>
          </p:cNvSpPr>
          <p:nvPr/>
        </p:nvSpPr>
        <p:spPr bwMode="auto">
          <a:xfrm>
            <a:off x="619125" y="1181100"/>
            <a:ext cx="67437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r>
              <a:rPr lang="en-US" sz="1800"/>
              <a:t>Image Quality and Astrometry Test, including guider; WCS.</a:t>
            </a:r>
          </a:p>
        </p:txBody>
      </p:sp>
      <p:pic>
        <p:nvPicPr>
          <p:cNvPr id="152588" name="Picture 3" descr="Screen shot 2012-05-06 at 4.19.27 AM.png"/>
          <p:cNvPicPr>
            <a:picLocks noChangeAspect="1"/>
          </p:cNvPicPr>
          <p:nvPr/>
        </p:nvPicPr>
        <p:blipFill>
          <a:blip r:embed="rId5">
            <a:extLst>
              <a:ext uri="{28A0092B-C50C-407E-A947-70E740481C1C}">
                <a14:useLocalDpi xmlns:a14="http://schemas.microsoft.com/office/drawing/2010/main" val="0"/>
              </a:ext>
            </a:extLst>
          </a:blip>
          <a:srcRect l="1866" t="8598" r="1199" b="17079"/>
          <a:stretch>
            <a:fillRect/>
          </a:stretch>
        </p:blipFill>
        <p:spPr bwMode="auto">
          <a:xfrm>
            <a:off x="4191000" y="2066925"/>
            <a:ext cx="4618038" cy="40481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52588"/>
                                        </p:tgtEl>
                                        <p:attrNameLst>
                                          <p:attrName>style.visibility</p:attrName>
                                        </p:attrNameLst>
                                      </p:cBhvr>
                                      <p:to>
                                        <p:strVal val="visible"/>
                                      </p:to>
                                    </p:set>
                                    <p:animEffect transition="in" filter="dissolve">
                                      <p:cBhvr>
                                        <p:cTn id="7" dur="500"/>
                                        <p:tgtEl>
                                          <p:spTgt spid="1525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2"/>
          <p:cNvSpPr>
            <a:spLocks noGrp="1"/>
          </p:cNvSpPr>
          <p:nvPr>
            <p:ph type="title"/>
          </p:nvPr>
        </p:nvSpPr>
        <p:spPr>
          <a:xfrm>
            <a:off x="381000" y="0"/>
            <a:ext cx="8229600" cy="1143000"/>
          </a:xfrm>
        </p:spPr>
        <p:txBody>
          <a:bodyPr/>
          <a:lstStyle/>
          <a:p>
            <a:r>
              <a:rPr lang="en-US" sz="3600" smtClean="0">
                <a:latin typeface="Comic Sans MS" charset="0"/>
              </a:rPr>
              <a:t>MOSFIRE Instrument Control</a:t>
            </a:r>
          </a:p>
        </p:txBody>
      </p:sp>
      <p:sp>
        <p:nvSpPr>
          <p:cNvPr id="35843" name="Slide Number Placeholder 1"/>
          <p:cNvSpPr>
            <a:spLocks noGrp="1"/>
          </p:cNvSpPr>
          <p:nvPr>
            <p:ph type="sldNum" sz="quarter" idx="12"/>
          </p:nvPr>
        </p:nvSpPr>
        <p:spPr>
          <a:xfrm>
            <a:off x="457200" y="62452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fld id="{302D3A86-1136-49FE-89F9-D3062A2ADF42}" type="slidenum">
              <a:rPr lang="en-US" sz="1400"/>
              <a:pPr algn="l" eaLnBrk="1" hangingPunct="1"/>
              <a:t>17</a:t>
            </a:fld>
            <a:endParaRPr lang="en-US" sz="1400"/>
          </a:p>
        </p:txBody>
      </p:sp>
      <p:pic>
        <p:nvPicPr>
          <p:cNvPr id="35844" name="Picture 3" descr="Screen shot 2012-04-06 at 1.16.16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45275" y="4605338"/>
            <a:ext cx="2078038" cy="137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4" descr="Screen shot 2012-09-10 at 12.43.31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7638" y="1208088"/>
            <a:ext cx="6297612" cy="47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6" name="TextBox 5"/>
          <p:cNvSpPr txBox="1">
            <a:spLocks noChangeArrowheads="1"/>
          </p:cNvSpPr>
          <p:nvPr/>
        </p:nvSpPr>
        <p:spPr bwMode="auto">
          <a:xfrm>
            <a:off x="6503988" y="1463675"/>
            <a:ext cx="2452687"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sz="1800" b="1">
                <a:latin typeface="Comic Sans MS" charset="0"/>
              </a:rPr>
              <a:t>MOSFIRE Desktop</a:t>
            </a:r>
          </a:p>
          <a:p>
            <a:pPr eaLnBrk="1" hangingPunct="1"/>
            <a:r>
              <a:rPr lang="en-US" sz="1800">
                <a:latin typeface="Comic Sans MS" charset="0"/>
              </a:rPr>
              <a:t> Buttons for </a:t>
            </a:r>
          </a:p>
          <a:p>
            <a:pPr eaLnBrk="1" hangingPunct="1">
              <a:buFont typeface="Arial" charset="0"/>
              <a:buChar char="•"/>
            </a:pPr>
            <a:r>
              <a:rPr lang="en-US" sz="1800">
                <a:latin typeface="Comic Sans MS" charset="0"/>
              </a:rPr>
              <a:t> set up</a:t>
            </a:r>
          </a:p>
          <a:p>
            <a:pPr eaLnBrk="1" hangingPunct="1">
              <a:buFont typeface="Arial" charset="0"/>
              <a:buChar char="•"/>
            </a:pPr>
            <a:r>
              <a:rPr lang="en-US" sz="1800">
                <a:latin typeface="Comic Sans MS" charset="0"/>
              </a:rPr>
              <a:t> Exposure Control</a:t>
            </a:r>
          </a:p>
          <a:p>
            <a:pPr eaLnBrk="1" hangingPunct="1">
              <a:buFont typeface="Arial" charset="0"/>
              <a:buChar char="•"/>
            </a:pPr>
            <a:r>
              <a:rPr lang="en-US" sz="1800">
                <a:latin typeface="Comic Sans MS" charset="0"/>
              </a:rPr>
              <a:t> CSU status display</a:t>
            </a:r>
          </a:p>
          <a:p>
            <a:pPr eaLnBrk="1" hangingPunct="1"/>
            <a:endParaRPr lang="en-US" sz="1800">
              <a:latin typeface="Comic Sans MS" charset="0"/>
            </a:endParaRPr>
          </a:p>
          <a:p>
            <a:pPr eaLnBrk="1" hangingPunct="1"/>
            <a:r>
              <a:rPr lang="en-US" sz="1800">
                <a:latin typeface="Comic Sans MS" charset="0"/>
              </a:rPr>
              <a:t>For MIRA, only the central bars open to provide an imaging box. </a:t>
            </a:r>
          </a:p>
        </p:txBody>
      </p:sp>
      <p:cxnSp>
        <p:nvCxnSpPr>
          <p:cNvPr id="8" name="Straight Arrow Connector 7"/>
          <p:cNvCxnSpPr>
            <a:cxnSpLocks noChangeShapeType="1"/>
          </p:cNvCxnSpPr>
          <p:nvPr/>
        </p:nvCxnSpPr>
        <p:spPr bwMode="auto">
          <a:xfrm rot="10800000" flipV="1">
            <a:off x="2235200" y="3416300"/>
            <a:ext cx="4330700" cy="1079500"/>
          </a:xfrm>
          <a:prstGeom prst="straightConnector1">
            <a:avLst/>
          </a:prstGeom>
          <a:noFill/>
          <a:ln w="25400">
            <a:solidFill>
              <a:srgbClr val="0000FF"/>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14"/>
          <p:cNvSpPr>
            <a:spLocks noGrp="1" noChangeArrowheads="1"/>
          </p:cNvSpPr>
          <p:nvPr>
            <p:ph type="sldNum" sz="quarter" idx="12"/>
          </p:nvPr>
        </p:nvSpPr>
        <p:spPr>
          <a:xfrm>
            <a:off x="4800600" y="6324600"/>
            <a:ext cx="16764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fld id="{07F823FB-E29D-41A4-B080-00BA105F92A0}" type="slidenum">
              <a:rPr lang="en-US" sz="1200">
                <a:latin typeface="Comic Sans MS" charset="0"/>
              </a:rPr>
              <a:pPr algn="l" eaLnBrk="1" hangingPunct="1"/>
              <a:t>18</a:t>
            </a:fld>
            <a:endParaRPr lang="en-US" sz="1200">
              <a:latin typeface="Comic Sans MS" charset="0"/>
            </a:endParaRPr>
          </a:p>
        </p:txBody>
      </p:sp>
      <p:sp>
        <p:nvSpPr>
          <p:cNvPr id="269317" name="Rectangle 2"/>
          <p:cNvSpPr>
            <a:spLocks noGrp="1" noChangeArrowheads="1"/>
          </p:cNvSpPr>
          <p:nvPr>
            <p:ph type="title" idx="4294967295"/>
          </p:nvPr>
        </p:nvSpPr>
        <p:spPr>
          <a:xfrm>
            <a:off x="304800" y="-177800"/>
            <a:ext cx="8229600" cy="1143000"/>
          </a:xfrm>
        </p:spPr>
        <p:txBody>
          <a:bodyPr/>
          <a:lstStyle/>
          <a:p>
            <a:pPr eaLnBrk="1" hangingPunct="1"/>
            <a:r>
              <a:rPr lang="en-US" sz="3600" b="1" smtClean="0">
                <a:effectLst>
                  <a:outerShdw blurRad="38100" dist="38100" dir="2700000" algn="tl">
                    <a:srgbClr val="C0C0C0"/>
                  </a:outerShdw>
                </a:effectLst>
                <a:latin typeface="Comic Sans MS" charset="0"/>
              </a:rPr>
              <a:t>MOSFIRE Field Acquisition</a:t>
            </a:r>
            <a:endParaRPr lang="en-US" b="1" smtClean="0">
              <a:effectLst>
                <a:outerShdw blurRad="38100" dist="38100" dir="2700000" algn="tl">
                  <a:srgbClr val="C0C0C0"/>
                </a:outerShdw>
              </a:effectLst>
              <a:latin typeface="Comic Sans MS" charset="0"/>
            </a:endParaRPr>
          </a:p>
        </p:txBody>
      </p:sp>
      <p:pic>
        <p:nvPicPr>
          <p:cNvPr id="36868" name="Picture 8" descr="sat-coars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6213" y="723900"/>
            <a:ext cx="4443412"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9" descr="mosfire_fine_align.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84713" y="698500"/>
            <a:ext cx="4465637" cy="576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10" descr="sat-fine-plot.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13663" y="0"/>
            <a:ext cx="1430337"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1" name="TextBox 11"/>
          <p:cNvSpPr txBox="1">
            <a:spLocks noChangeArrowheads="1"/>
          </p:cNvSpPr>
          <p:nvPr/>
        </p:nvSpPr>
        <p:spPr bwMode="auto">
          <a:xfrm>
            <a:off x="4660900" y="5867400"/>
            <a:ext cx="4318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t>“</a:t>
            </a:r>
            <a:r>
              <a:rPr lang="en-US">
                <a:solidFill>
                  <a:srgbClr val="0000FF"/>
                </a:solidFill>
                <a:latin typeface="Comic Sans MS" charset="0"/>
              </a:rPr>
              <a:t>SAT”- M. Kassis, G. Wirth </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6" descr="Screen shot 2012-09-16 at 12.29.20 AM.png"/>
          <p:cNvPicPr>
            <a:picLocks noChangeAspect="1"/>
          </p:cNvPicPr>
          <p:nvPr/>
        </p:nvPicPr>
        <p:blipFill>
          <a:blip r:embed="rId2">
            <a:lum bright="30000"/>
            <a:extLst>
              <a:ext uri="{28A0092B-C50C-407E-A947-70E740481C1C}">
                <a14:useLocalDpi xmlns:a14="http://schemas.microsoft.com/office/drawing/2010/main" val="0"/>
              </a:ext>
            </a:extLst>
          </a:blip>
          <a:srcRect/>
          <a:stretch>
            <a:fillRect/>
          </a:stretch>
        </p:blipFill>
        <p:spPr bwMode="auto">
          <a:xfrm>
            <a:off x="-407988" y="-19050"/>
            <a:ext cx="10094913" cy="691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Slide Number Placeholder 1"/>
          <p:cNvSpPr>
            <a:spLocks noGrp="1"/>
          </p:cNvSpPr>
          <p:nvPr>
            <p:ph type="sldNum" sz="quarter" idx="12"/>
          </p:nvPr>
        </p:nvSpPr>
        <p:spPr>
          <a:xfrm>
            <a:off x="457200" y="62452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fld id="{39DC818F-6C57-47A4-BA6B-F28248CD26C8}" type="slidenum">
              <a:rPr lang="en-US" sz="1400"/>
              <a:pPr algn="l" eaLnBrk="1" hangingPunct="1"/>
              <a:t>19</a:t>
            </a:fld>
            <a:endParaRPr lang="en-US" sz="1400"/>
          </a:p>
        </p:txBody>
      </p:sp>
      <p:sp>
        <p:nvSpPr>
          <p:cNvPr id="38916" name="Rectangle 6"/>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r" eaLnBrk="1" hangingPunct="1"/>
            <a:fld id="{9F549A1E-E173-4E72-A9A6-1934C415840E}" type="slidenum">
              <a:rPr lang="en-US" sz="1400"/>
              <a:pPr algn="r" eaLnBrk="1" hangingPunct="1"/>
              <a:t>19</a:t>
            </a:fld>
            <a:endParaRPr lang="en-US" sz="1400"/>
          </a:p>
        </p:txBody>
      </p:sp>
      <p:sp>
        <p:nvSpPr>
          <p:cNvPr id="2" name="Title 1"/>
          <p:cNvSpPr>
            <a:spLocks noGrp="1"/>
          </p:cNvSpPr>
          <p:nvPr>
            <p:ph type="title" idx="4294967295"/>
          </p:nvPr>
        </p:nvSpPr>
        <p:spPr>
          <a:xfrm>
            <a:off x="204788" y="79375"/>
            <a:ext cx="8229600" cy="1143000"/>
          </a:xfrm>
        </p:spPr>
        <p:txBody>
          <a:bodyPr/>
          <a:lstStyle/>
          <a:p>
            <a:pPr eaLnBrk="1" hangingPunct="1"/>
            <a:r>
              <a:rPr lang="en-US" b="1" smtClean="0">
                <a:effectLst>
                  <a:outerShdw blurRad="38100" dist="38100" dir="2700000" algn="tl">
                    <a:srgbClr val="C0C0C0"/>
                  </a:outerShdw>
                </a:effectLst>
                <a:latin typeface="Comic Sans MS" charset="0"/>
              </a:rPr>
              <a:t>Highlights of Commissioning</a:t>
            </a:r>
          </a:p>
        </p:txBody>
      </p:sp>
      <p:sp>
        <p:nvSpPr>
          <p:cNvPr id="38918" name="Content Placeholder 3"/>
          <p:cNvSpPr>
            <a:spLocks noGrp="1"/>
          </p:cNvSpPr>
          <p:nvPr>
            <p:ph idx="4294967295"/>
          </p:nvPr>
        </p:nvSpPr>
        <p:spPr>
          <a:xfrm>
            <a:off x="180975" y="1035050"/>
            <a:ext cx="8848725" cy="5430838"/>
          </a:xfrm>
        </p:spPr>
        <p:txBody>
          <a:bodyPr/>
          <a:lstStyle/>
          <a:p>
            <a:pPr eaLnBrk="1" hangingPunct="1"/>
            <a:endParaRPr lang="en-US" sz="2400" b="1" smtClean="0">
              <a:solidFill>
                <a:srgbClr val="FF0000"/>
              </a:solidFill>
              <a:latin typeface="Calibri" charset="0"/>
            </a:endParaRPr>
          </a:p>
          <a:p>
            <a:pPr eaLnBrk="1" hangingPunct="1"/>
            <a:r>
              <a:rPr lang="en-US" sz="2400" b="1" smtClean="0">
                <a:solidFill>
                  <a:srgbClr val="FF0000"/>
                </a:solidFill>
                <a:latin typeface="Calibri" charset="0"/>
              </a:rPr>
              <a:t>The CSU works!</a:t>
            </a:r>
          </a:p>
          <a:p>
            <a:pPr eaLnBrk="1" hangingPunct="1"/>
            <a:r>
              <a:rPr lang="en-US" sz="2400" b="1" smtClean="0">
                <a:solidFill>
                  <a:srgbClr val="FF0000"/>
                </a:solidFill>
                <a:latin typeface="Calibri" charset="0"/>
              </a:rPr>
              <a:t>Slitmask alignment is efficient (Slitmask Alignment Tool).</a:t>
            </a:r>
          </a:p>
          <a:p>
            <a:pPr eaLnBrk="1" hangingPunct="1"/>
            <a:r>
              <a:rPr lang="en-US" sz="2400" b="1" smtClean="0">
                <a:solidFill>
                  <a:srgbClr val="FF0000"/>
                </a:solidFill>
                <a:latin typeface="Calibri" charset="0"/>
              </a:rPr>
              <a:t>Flexure compensation works well. </a:t>
            </a:r>
          </a:p>
          <a:p>
            <a:pPr lvl="1" eaLnBrk="1" hangingPunct="1"/>
            <a:r>
              <a:rPr lang="en-US" sz="2400" b="1" smtClean="0">
                <a:solidFill>
                  <a:srgbClr val="FF0000"/>
                </a:solidFill>
                <a:latin typeface="Calibri" charset="0"/>
              </a:rPr>
              <a:t>We combined data from different months and used same calibrations!</a:t>
            </a:r>
          </a:p>
          <a:p>
            <a:pPr eaLnBrk="1" hangingPunct="1"/>
            <a:r>
              <a:rPr lang="en-US" sz="2400" b="1" smtClean="0">
                <a:solidFill>
                  <a:srgbClr val="FF0000"/>
                </a:solidFill>
                <a:latin typeface="Calibri" charset="0"/>
              </a:rPr>
              <a:t>Pupil tracking and alignment excellent.</a:t>
            </a:r>
          </a:p>
          <a:p>
            <a:pPr eaLnBrk="1" hangingPunct="1"/>
            <a:r>
              <a:rPr lang="en-US" sz="2400" b="1" smtClean="0">
                <a:solidFill>
                  <a:srgbClr val="FF0000"/>
                </a:solidFill>
                <a:latin typeface="Calibri" charset="0"/>
              </a:rPr>
              <a:t>No significant differential flexure between guider and MOSFIRE</a:t>
            </a:r>
          </a:p>
          <a:p>
            <a:pPr lvl="1" eaLnBrk="1" hangingPunct="1"/>
            <a:r>
              <a:rPr lang="en-US" sz="2000" b="1" smtClean="0">
                <a:solidFill>
                  <a:srgbClr val="FF0000"/>
                </a:solidFill>
                <a:latin typeface="Calibri" charset="0"/>
              </a:rPr>
              <a:t>Guider is based on e2v CCD</a:t>
            </a:r>
          </a:p>
          <a:p>
            <a:pPr eaLnBrk="1" hangingPunct="1"/>
            <a:r>
              <a:rPr lang="en-US" sz="2400" b="1" smtClean="0">
                <a:solidFill>
                  <a:srgbClr val="FF0000"/>
                </a:solidFill>
                <a:latin typeface="Calibri" charset="0"/>
              </a:rPr>
              <a:t>Throughput - almost perfect agreement with predictions.</a:t>
            </a:r>
          </a:p>
          <a:p>
            <a:pPr eaLnBrk="1" hangingPunct="1"/>
            <a:r>
              <a:rPr lang="en-US" sz="2400" b="1" i="1" smtClean="0">
                <a:solidFill>
                  <a:srgbClr val="FF0000"/>
                </a:solidFill>
                <a:latin typeface="Calibri" charset="0"/>
              </a:rPr>
              <a:t>Infrared detector is excellent for this application</a:t>
            </a:r>
          </a:p>
          <a:p>
            <a:pPr lvl="1" eaLnBrk="1" hangingPunct="1">
              <a:buFontTx/>
              <a:buNone/>
            </a:pPr>
            <a:endParaRPr lang="en-US" sz="2400" b="1" smtClean="0">
              <a:solidFill>
                <a:srgbClr val="FF0000"/>
              </a:solidFill>
              <a:latin typeface="Calibri" charset="0"/>
            </a:endParaRPr>
          </a:p>
          <a:p>
            <a:pPr eaLnBrk="1" hangingPunct="1">
              <a:buFont typeface="Wingdings" charset="2"/>
              <a:buChar char="v"/>
            </a:pPr>
            <a:r>
              <a:rPr lang="en-US" sz="2400" b="1" smtClean="0">
                <a:latin typeface="Comic Sans MS" charset="0"/>
              </a:rPr>
              <a:t>First science results are exceeding expectations.</a:t>
            </a:r>
          </a:p>
        </p:txBody>
      </p:sp>
      <p:sp>
        <p:nvSpPr>
          <p:cNvPr id="38919" name="Slide Number Placeholder 2"/>
          <p:cNvSpPr txBox="1">
            <a:spLocks noGrp="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r" eaLnBrk="1" hangingPunct="1"/>
            <a:fld id="{77E04547-F570-4FE0-9314-10A7225F8115}" type="slidenum">
              <a:rPr lang="en-US" sz="1400"/>
              <a:pPr algn="r" eaLnBrk="1" hangingPunct="1"/>
              <a:t>19</a:t>
            </a:fld>
            <a:endParaRPr lang="en-US" sz="140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0" y="2168525"/>
            <a:ext cx="876300" cy="11906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a:spcBef>
                <a:spcPct val="50000"/>
              </a:spcBef>
            </a:pPr>
            <a:r>
              <a:rPr lang="en-US" sz="1800">
                <a:solidFill>
                  <a:srgbClr val="FFCC00"/>
                </a:solidFill>
                <a:latin typeface="Tahoma" charset="0"/>
              </a:rPr>
              <a:t>Field of View 6</a:t>
            </a:r>
            <a:r>
              <a:rPr lang="en-US" sz="1800">
                <a:solidFill>
                  <a:srgbClr val="FFCC00"/>
                </a:solidFill>
                <a:latin typeface="Tahoma" charset="0"/>
                <a:cs typeface="Tahoma" charset="0"/>
              </a:rPr>
              <a:t>′ x 6′ </a:t>
            </a:r>
          </a:p>
        </p:txBody>
      </p:sp>
      <p:sp>
        <p:nvSpPr>
          <p:cNvPr id="18435" name="Rectangle 3"/>
          <p:cNvSpPr>
            <a:spLocks noGrp="1" noChangeArrowheads="1"/>
          </p:cNvSpPr>
          <p:nvPr>
            <p:ph type="title"/>
          </p:nvPr>
        </p:nvSpPr>
        <p:spPr>
          <a:xfrm>
            <a:off x="457200" y="17463"/>
            <a:ext cx="8229600" cy="1143000"/>
          </a:xfrm>
        </p:spPr>
        <p:txBody>
          <a:bodyPr/>
          <a:lstStyle/>
          <a:p>
            <a:pPr eaLnBrk="1" hangingPunct="1"/>
            <a:r>
              <a:rPr lang="en-US" sz="2800" b="1" smtClean="0">
                <a:solidFill>
                  <a:schemeClr val="tx1"/>
                </a:solidFill>
                <a:latin typeface="Comic Sans MS" charset="0"/>
              </a:rPr>
              <a:t>MOSFIRE is the newest instrument for the W. M. Keck Observatory</a:t>
            </a:r>
          </a:p>
        </p:txBody>
      </p:sp>
      <p:pic>
        <p:nvPicPr>
          <p:cNvPr id="18436" name="Picture 2"/>
          <p:cNvPicPr>
            <a:picLocks noChangeAspect="1" noChangeArrowheads="1"/>
          </p:cNvPicPr>
          <p:nvPr/>
        </p:nvPicPr>
        <p:blipFill>
          <a:blip r:embed="rId2">
            <a:lum bright="-12000"/>
            <a:grayscl/>
            <a:extLst>
              <a:ext uri="{28A0092B-C50C-407E-A947-70E740481C1C}">
                <a14:useLocalDpi xmlns:a14="http://schemas.microsoft.com/office/drawing/2010/main" val="0"/>
              </a:ext>
            </a:extLst>
          </a:blip>
          <a:srcRect l="14674" t="-294" r="14674" b="7069"/>
          <a:stretch>
            <a:fillRect/>
          </a:stretch>
        </p:blipFill>
        <p:spPr bwMode="auto">
          <a:xfrm>
            <a:off x="811213" y="4232275"/>
            <a:ext cx="2603500" cy="25939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8437" name="Picture 3"/>
          <p:cNvPicPr>
            <a:picLocks noChangeAspect="1" noChangeArrowheads="1"/>
          </p:cNvPicPr>
          <p:nvPr/>
        </p:nvPicPr>
        <p:blipFill>
          <a:blip r:embed="rId3">
            <a:extLst>
              <a:ext uri="{28A0092B-C50C-407E-A947-70E740481C1C}">
                <a14:useLocalDpi xmlns:a14="http://schemas.microsoft.com/office/drawing/2010/main" val="0"/>
              </a:ext>
            </a:extLst>
          </a:blip>
          <a:srcRect l="14503" t="24" r="14725" b="6892"/>
          <a:stretch>
            <a:fillRect/>
          </a:stretch>
        </p:blipFill>
        <p:spPr bwMode="auto">
          <a:xfrm>
            <a:off x="3714750" y="1590675"/>
            <a:ext cx="5038725" cy="50196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8438" name="Picture 6" descr="mosfire_field2"/>
          <p:cNvPicPr>
            <a:picLocks noChangeAspect="1" noChangeArrowheads="1"/>
          </p:cNvPicPr>
          <p:nvPr/>
        </p:nvPicPr>
        <p:blipFill>
          <a:blip r:embed="rId4">
            <a:extLst>
              <a:ext uri="{28A0092B-C50C-407E-A947-70E740481C1C}">
                <a14:useLocalDpi xmlns:a14="http://schemas.microsoft.com/office/drawing/2010/main" val="0"/>
              </a:ext>
            </a:extLst>
          </a:blip>
          <a:srcRect l="12836" t="11621" r="11369" b="11621"/>
          <a:stretch>
            <a:fillRect/>
          </a:stretch>
        </p:blipFill>
        <p:spPr bwMode="auto">
          <a:xfrm>
            <a:off x="831850" y="1409700"/>
            <a:ext cx="2595563" cy="257016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39943" name="Text Box 7"/>
          <p:cNvSpPr txBox="1">
            <a:spLocks noChangeArrowheads="1"/>
          </p:cNvSpPr>
          <p:nvPr/>
        </p:nvSpPr>
        <p:spPr bwMode="auto">
          <a:xfrm>
            <a:off x="3036888" y="6281738"/>
            <a:ext cx="4279900" cy="58102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a:spcBef>
                <a:spcPct val="50000"/>
              </a:spcBef>
            </a:pPr>
            <a:r>
              <a:rPr lang="en-US" sz="1600" b="1">
                <a:solidFill>
                  <a:schemeClr val="hlink"/>
                </a:solidFill>
                <a:latin typeface="Tahoma" charset="0"/>
              </a:rPr>
              <a:t>The pattern of 46 short slits is reconfigurable in under 6 minutes</a:t>
            </a:r>
          </a:p>
        </p:txBody>
      </p:sp>
      <p:sp>
        <p:nvSpPr>
          <p:cNvPr id="39947" name="Text Box 11"/>
          <p:cNvSpPr txBox="1">
            <a:spLocks noChangeArrowheads="1"/>
          </p:cNvSpPr>
          <p:nvPr/>
        </p:nvSpPr>
        <p:spPr bwMode="auto">
          <a:xfrm>
            <a:off x="-4763" y="958850"/>
            <a:ext cx="7661276"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r>
              <a:rPr lang="en-US" sz="2000" b="1">
                <a:solidFill>
                  <a:srgbClr val="FF0000"/>
                </a:solidFill>
              </a:rPr>
              <a:t>Takes an infrared picture …</a:t>
            </a:r>
          </a:p>
        </p:txBody>
      </p:sp>
      <p:sp>
        <p:nvSpPr>
          <p:cNvPr id="39948" name="Text Box 12"/>
          <p:cNvSpPr txBox="1">
            <a:spLocks noChangeArrowheads="1"/>
          </p:cNvSpPr>
          <p:nvPr/>
        </p:nvSpPr>
        <p:spPr bwMode="auto">
          <a:xfrm>
            <a:off x="3479800" y="1006475"/>
            <a:ext cx="5653088" cy="1014413"/>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r>
              <a:rPr lang="en-US" sz="2000" b="1">
                <a:solidFill>
                  <a:srgbClr val="FF0000"/>
                </a:solidFill>
              </a:rPr>
              <a:t>Then, by switching a mirror to a diffraction grating, it records the spectrum of all targets at same time on the </a:t>
            </a:r>
            <a:r>
              <a:rPr lang="en-US" sz="2000" b="1" i="1">
                <a:solidFill>
                  <a:srgbClr val="FF0000"/>
                </a:solidFill>
              </a:rPr>
              <a:t>same</a:t>
            </a:r>
            <a:r>
              <a:rPr lang="en-US" sz="2000" b="1">
                <a:solidFill>
                  <a:srgbClr val="FF0000"/>
                </a:solidFill>
              </a:rPr>
              <a:t> detector.</a:t>
            </a:r>
          </a:p>
        </p:txBody>
      </p:sp>
      <p:grpSp>
        <p:nvGrpSpPr>
          <p:cNvPr id="2" name="Group 13"/>
          <p:cNvGrpSpPr>
            <a:grpSpLocks/>
          </p:cNvGrpSpPr>
          <p:nvPr/>
        </p:nvGrpSpPr>
        <p:grpSpPr bwMode="auto">
          <a:xfrm>
            <a:off x="0" y="2968625"/>
            <a:ext cx="1660525" cy="2763838"/>
            <a:chOff x="0" y="1870"/>
            <a:chExt cx="1046" cy="1741"/>
          </a:xfrm>
        </p:grpSpPr>
        <p:sp>
          <p:nvSpPr>
            <p:cNvPr id="18444" name="Text Box 7"/>
            <p:cNvSpPr txBox="1">
              <a:spLocks noChangeArrowheads="1"/>
            </p:cNvSpPr>
            <p:nvPr/>
          </p:nvSpPr>
          <p:spPr bwMode="auto">
            <a:xfrm>
              <a:off x="0" y="2746"/>
              <a:ext cx="1046" cy="422"/>
            </a:xfrm>
            <a:prstGeom prst="rect">
              <a:avLst/>
            </a:prstGeom>
            <a:solidFill>
              <a:schemeClr val="bg1"/>
            </a:solidFill>
            <a:ln w="28575">
              <a:solidFill>
                <a:srgbClr val="33CC33"/>
              </a:solidFill>
              <a:miter lim="800000"/>
              <a:headEnd/>
              <a:tailEnd/>
            </a:ln>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spcBef>
                  <a:spcPct val="50000"/>
                </a:spcBef>
              </a:pPr>
              <a:r>
                <a:rPr lang="en-US" sz="1800" b="1">
                  <a:latin typeface="Times New Roman" charset="0"/>
                </a:rPr>
                <a:t>Slit mask in central 6</a:t>
              </a:r>
              <a:r>
                <a:rPr lang="en-US" sz="1800" b="1">
                  <a:latin typeface="Times New Roman" charset="0"/>
                  <a:cs typeface="Arial" charset="0"/>
                </a:rPr>
                <a:t>′</a:t>
              </a:r>
              <a:r>
                <a:rPr lang="en-US" sz="1800" b="1">
                  <a:latin typeface="Times New Roman" charset="0"/>
                </a:rPr>
                <a:t> x 3′</a:t>
              </a:r>
            </a:p>
          </p:txBody>
        </p:sp>
        <p:sp>
          <p:nvSpPr>
            <p:cNvPr id="18445" name="Line 15"/>
            <p:cNvSpPr>
              <a:spLocks noChangeShapeType="1"/>
            </p:cNvSpPr>
            <p:nvPr/>
          </p:nvSpPr>
          <p:spPr bwMode="auto">
            <a:xfrm flipV="1">
              <a:off x="520" y="1870"/>
              <a:ext cx="421" cy="880"/>
            </a:xfrm>
            <a:prstGeom prst="line">
              <a:avLst/>
            </a:prstGeom>
            <a:noFill/>
            <a:ln w="28575">
              <a:solidFill>
                <a:srgbClr val="33CC33"/>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8446" name="Line 16"/>
            <p:cNvSpPr>
              <a:spLocks noChangeShapeType="1"/>
            </p:cNvSpPr>
            <p:nvPr/>
          </p:nvSpPr>
          <p:spPr bwMode="auto">
            <a:xfrm>
              <a:off x="514" y="3178"/>
              <a:ext cx="465" cy="433"/>
            </a:xfrm>
            <a:prstGeom prst="line">
              <a:avLst/>
            </a:prstGeom>
            <a:noFill/>
            <a:ln w="28575">
              <a:solidFill>
                <a:srgbClr val="33CC33"/>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grpSp>
      <p:sp>
        <p:nvSpPr>
          <p:cNvPr id="39953" name="Text Box 17"/>
          <p:cNvSpPr txBox="1">
            <a:spLocks noChangeArrowheads="1"/>
          </p:cNvSpPr>
          <p:nvPr/>
        </p:nvSpPr>
        <p:spPr bwMode="auto">
          <a:xfrm>
            <a:off x="142875" y="3910013"/>
            <a:ext cx="38147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r>
              <a:rPr lang="en-US" sz="2000" b="1">
                <a:solidFill>
                  <a:srgbClr val="FF0000"/>
                </a:solidFill>
              </a:rPr>
              <a:t>isolates individual targets …</a:t>
            </a:r>
          </a:p>
        </p:txBody>
      </p:sp>
    </p:spTree>
  </p:cSld>
  <p:clrMapOvr>
    <a:masterClrMapping/>
  </p:clrMapOvr>
  <p:transition spd="med">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9947"/>
                                        </p:tgtEl>
                                        <p:attrNameLst>
                                          <p:attrName>style.visibility</p:attrName>
                                        </p:attrNameLst>
                                      </p:cBhvr>
                                      <p:to>
                                        <p:strVal val="visible"/>
                                      </p:to>
                                    </p:set>
                                    <p:animEffect transition="in" filter="dissolve">
                                      <p:cBhvr>
                                        <p:cTn id="7" dur="500"/>
                                        <p:tgtEl>
                                          <p:spTgt spid="399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434"/>
                                        </p:tgtEl>
                                        <p:attrNameLst>
                                          <p:attrName>style.visibility</p:attrName>
                                        </p:attrNameLst>
                                      </p:cBhvr>
                                      <p:to>
                                        <p:strVal val="visible"/>
                                      </p:to>
                                    </p:set>
                                    <p:animEffect transition="in" filter="dissolve">
                                      <p:cBhvr>
                                        <p:cTn id="12" dur="500"/>
                                        <p:tgtEl>
                                          <p:spTgt spid="1843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9953"/>
                                        </p:tgtEl>
                                        <p:attrNameLst>
                                          <p:attrName>style.visibility</p:attrName>
                                        </p:attrNameLst>
                                      </p:cBhvr>
                                      <p:to>
                                        <p:strVal val="visible"/>
                                      </p:to>
                                    </p:set>
                                    <p:animEffect transition="in" filter="dissolve">
                                      <p:cBhvr>
                                        <p:cTn id="17" dur="500"/>
                                        <p:tgtEl>
                                          <p:spTgt spid="3995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dissolve">
                                      <p:cBhvr>
                                        <p:cTn id="22" dur="500"/>
                                        <p:tgtEl>
                                          <p:spTgt spid="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9948"/>
                                        </p:tgtEl>
                                        <p:attrNameLst>
                                          <p:attrName>style.visibility</p:attrName>
                                        </p:attrNameLst>
                                      </p:cBhvr>
                                      <p:to>
                                        <p:strVal val="visible"/>
                                      </p:to>
                                    </p:set>
                                    <p:animEffect transition="in" filter="dissolve">
                                      <p:cBhvr>
                                        <p:cTn id="27" dur="500"/>
                                        <p:tgtEl>
                                          <p:spTgt spid="3994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9943"/>
                                        </p:tgtEl>
                                        <p:attrNameLst>
                                          <p:attrName>style.visibility</p:attrName>
                                        </p:attrNameLst>
                                      </p:cBhvr>
                                      <p:to>
                                        <p:strVal val="visible"/>
                                      </p:to>
                                    </p:set>
                                    <p:animEffect transition="in" filter="dissolve">
                                      <p:cBhvr>
                                        <p:cTn id="32" dur="500"/>
                                        <p:tgtEl>
                                          <p:spTgt spid="399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animBg="1"/>
      <p:bldP spid="39943" grpId="0" animBg="1"/>
      <p:bldP spid="39947" grpId="0"/>
      <p:bldP spid="39948" grpId="0" animBg="1"/>
      <p:bldP spid="3995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1"/>
          <p:cNvSpPr txBox="1">
            <a:spLocks noGrp="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r" eaLnBrk="1" hangingPunct="1"/>
            <a:fld id="{3369FDAD-83DD-483D-8333-5D5BE47E9376}" type="slidenum">
              <a:rPr lang="en-US" sz="1400"/>
              <a:pPr algn="r" eaLnBrk="1" hangingPunct="1"/>
              <a:t>20</a:t>
            </a:fld>
            <a:endParaRPr lang="en-US" sz="1400"/>
          </a:p>
        </p:txBody>
      </p:sp>
      <p:grpSp>
        <p:nvGrpSpPr>
          <p:cNvPr id="39939" name="Group 2"/>
          <p:cNvGrpSpPr>
            <a:grpSpLocks/>
          </p:cNvGrpSpPr>
          <p:nvPr/>
        </p:nvGrpSpPr>
        <p:grpSpPr bwMode="auto">
          <a:xfrm>
            <a:off x="1333500" y="706438"/>
            <a:ext cx="5815013" cy="5713412"/>
            <a:chOff x="954" y="427"/>
            <a:chExt cx="3477" cy="3473"/>
          </a:xfrm>
        </p:grpSpPr>
        <p:pic>
          <p:nvPicPr>
            <p:cNvPr id="39943" name="Picture 3" descr="MosfireEf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4" y="427"/>
              <a:ext cx="1739" cy="173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9944" name="Picture 4" descr="MosfireEf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5" y="434"/>
              <a:ext cx="1746" cy="174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9945" name="Picture 5" descr="MosfireEf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4" y="2153"/>
              <a:ext cx="1747" cy="174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9946" name="Picture 6" descr="MosfireEf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2" y="2154"/>
              <a:ext cx="1732" cy="173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14344" name="Text Box 7"/>
          <p:cNvSpPr txBox="1">
            <a:spLocks noChangeArrowheads="1"/>
          </p:cNvSpPr>
          <p:nvPr/>
        </p:nvSpPr>
        <p:spPr bwMode="auto">
          <a:xfrm>
            <a:off x="-301625" y="157163"/>
            <a:ext cx="9144000" cy="579437"/>
          </a:xfrm>
          <a:prstGeom prst="rect">
            <a:avLst/>
          </a:prstGeom>
          <a:noFill/>
          <a:ln w="9525">
            <a:noFill/>
            <a:miter lim="800000"/>
            <a:headEnd/>
            <a:tailEnd/>
          </a:ln>
        </p:spPr>
        <p:txBody>
          <a:bodyPr>
            <a:spAutoFit/>
          </a:bodyPr>
          <a:lstStyle/>
          <a:p>
            <a:pPr algn="ctr">
              <a:spcBef>
                <a:spcPct val="50000"/>
              </a:spcBef>
              <a:defRPr/>
            </a:pPr>
            <a:r>
              <a:rPr lang="en-US" sz="3200" b="1">
                <a:effectLst>
                  <a:outerShdw blurRad="38100" dist="38100" dir="2700000" algn="tl">
                    <a:srgbClr val="DDDDDD"/>
                  </a:outerShdw>
                </a:effectLst>
                <a:latin typeface="Comic Sans MS" charset="0"/>
                <a:cs typeface="ＭＳ Ｐゴシック" charset="-128"/>
              </a:rPr>
              <a:t>Predicted and Measured Throughput</a:t>
            </a:r>
          </a:p>
        </p:txBody>
      </p:sp>
      <p:sp>
        <p:nvSpPr>
          <p:cNvPr id="39941" name="Text Box 8"/>
          <p:cNvSpPr txBox="1">
            <a:spLocks noChangeArrowheads="1"/>
          </p:cNvSpPr>
          <p:nvPr/>
        </p:nvSpPr>
        <p:spPr bwMode="auto">
          <a:xfrm>
            <a:off x="7296150" y="1571625"/>
            <a:ext cx="172402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r>
              <a:rPr lang="en-US" b="1"/>
              <a:t>Almost exactly as predicted!</a:t>
            </a:r>
          </a:p>
        </p:txBody>
      </p:sp>
      <p:sp>
        <p:nvSpPr>
          <p:cNvPr id="39942" name="Text Box 10"/>
          <p:cNvSpPr txBox="1">
            <a:spLocks noChangeArrowheads="1"/>
          </p:cNvSpPr>
          <p:nvPr/>
        </p:nvSpPr>
        <p:spPr bwMode="auto">
          <a:xfrm>
            <a:off x="7112000" y="4965700"/>
            <a:ext cx="2019300"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r>
              <a:rPr lang="en-US" sz="1800"/>
              <a:t>Red= measured</a:t>
            </a:r>
          </a:p>
          <a:p>
            <a:pPr eaLnBrk="1" hangingPunct="1">
              <a:spcBef>
                <a:spcPct val="50000"/>
              </a:spcBef>
            </a:pPr>
            <a:r>
              <a:rPr lang="en-US" sz="1800"/>
              <a:t>Black=predicted</a:t>
            </a:r>
          </a:p>
        </p:txBody>
      </p:sp>
    </p:spTree>
  </p:cSld>
  <p:clrMapOvr>
    <a:masterClrMapping/>
  </p:clrMapOvr>
  <p:transition spd="med">
    <p:checke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antennae_RGB_red_v2"/>
          <p:cNvPicPr>
            <a:picLocks noChangeAspect="1" noChangeArrowheads="1"/>
          </p:cNvPicPr>
          <p:nvPr/>
        </p:nvPicPr>
        <p:blipFill>
          <a:blip r:embed="rId2">
            <a:lum bright="-6000"/>
            <a:extLst>
              <a:ext uri="{28A0092B-C50C-407E-A947-70E740481C1C}">
                <a14:useLocalDpi xmlns:a14="http://schemas.microsoft.com/office/drawing/2010/main" val="0"/>
              </a:ext>
            </a:extLst>
          </a:blip>
          <a:srcRect t="1842" b="17950"/>
          <a:stretch>
            <a:fillRect/>
          </a:stretch>
        </p:blipFill>
        <p:spPr bwMode="auto">
          <a:xfrm>
            <a:off x="-101600" y="-50800"/>
            <a:ext cx="9336088" cy="748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Rectangle 3"/>
          <p:cNvSpPr>
            <a:spLocks noGrp="1" noChangeArrowheads="1"/>
          </p:cNvSpPr>
          <p:nvPr>
            <p:ph type="title"/>
          </p:nvPr>
        </p:nvSpPr>
        <p:spPr>
          <a:xfrm>
            <a:off x="457200" y="84138"/>
            <a:ext cx="8229600" cy="1143000"/>
          </a:xfrm>
        </p:spPr>
        <p:txBody>
          <a:bodyPr/>
          <a:lstStyle/>
          <a:p>
            <a:pPr eaLnBrk="1" hangingPunct="1"/>
            <a:r>
              <a:rPr lang="en-US" b="1" smtClean="0">
                <a:solidFill>
                  <a:srgbClr val="FFCC00"/>
                </a:solidFill>
                <a:effectLst>
                  <a:outerShdw blurRad="38100" dist="38100" dir="2700000" algn="tl">
                    <a:srgbClr val="C0C0C0"/>
                  </a:outerShdw>
                </a:effectLst>
                <a:latin typeface="Comic Sans MS" charset="0"/>
              </a:rPr>
              <a:t>MOSFIRE – First Light</a:t>
            </a:r>
            <a:br>
              <a:rPr lang="en-US" b="1" smtClean="0">
                <a:solidFill>
                  <a:srgbClr val="FFCC00"/>
                </a:solidFill>
                <a:effectLst>
                  <a:outerShdw blurRad="38100" dist="38100" dir="2700000" algn="tl">
                    <a:srgbClr val="C0C0C0"/>
                  </a:outerShdw>
                </a:effectLst>
                <a:latin typeface="Comic Sans MS" charset="0"/>
              </a:rPr>
            </a:br>
            <a:r>
              <a:rPr lang="en-US" sz="2400" smtClean="0">
                <a:solidFill>
                  <a:schemeClr val="bg1"/>
                </a:solidFill>
              </a:rPr>
              <a:t>April 4, 2012</a:t>
            </a:r>
          </a:p>
        </p:txBody>
      </p:sp>
      <p:sp>
        <p:nvSpPr>
          <p:cNvPr id="40964" name="Text Box 4"/>
          <p:cNvSpPr txBox="1">
            <a:spLocks noChangeArrowheads="1"/>
          </p:cNvSpPr>
          <p:nvPr/>
        </p:nvSpPr>
        <p:spPr bwMode="auto">
          <a:xfrm>
            <a:off x="296863" y="6324600"/>
            <a:ext cx="85264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spcBef>
                <a:spcPct val="50000"/>
              </a:spcBef>
            </a:pPr>
            <a:r>
              <a:rPr lang="en-US" sz="1800" b="1">
                <a:solidFill>
                  <a:srgbClr val="FFCC00"/>
                </a:solidFill>
              </a:rPr>
              <a:t>Color translation: 3 infrared wavelengths (Y,J, K) coded blue, green and red</a:t>
            </a:r>
          </a:p>
        </p:txBody>
      </p:sp>
    </p:spTree>
  </p:cSld>
  <p:clrMapOvr>
    <a:masterClrMapping/>
  </p:clrMapOvr>
  <p:transition spd="med">
    <p:checke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b="1" i="1" smtClean="0"/>
              <a:t>MOSFIRE vs </a:t>
            </a:r>
            <a:r>
              <a:rPr lang="en-US" b="1" i="1" smtClean="0">
                <a:solidFill>
                  <a:srgbClr val="FF0000"/>
                </a:solidFill>
              </a:rPr>
              <a:t>NIRSPEC</a:t>
            </a:r>
          </a:p>
        </p:txBody>
      </p:sp>
      <p:pic>
        <p:nvPicPr>
          <p:cNvPr id="41987" name="Picture 2" descr="Screen shot 2012-09-15 at 2.15.00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088" y="1149350"/>
            <a:ext cx="9144000" cy="570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TextBox 3"/>
          <p:cNvSpPr txBox="1">
            <a:spLocks noChangeArrowheads="1"/>
          </p:cNvSpPr>
          <p:nvPr/>
        </p:nvSpPr>
        <p:spPr bwMode="auto">
          <a:xfrm>
            <a:off x="1909763" y="1417638"/>
            <a:ext cx="30559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sz="1800"/>
              <a:t>T6.5 dwarf 2MASS1237+6526 </a:t>
            </a:r>
          </a:p>
          <a:p>
            <a:pPr eaLnBrk="1" hangingPunct="1"/>
            <a:r>
              <a:rPr lang="en-US" sz="1800"/>
              <a:t>J-band spectrum </a:t>
            </a:r>
          </a:p>
        </p:txBody>
      </p:sp>
      <p:sp>
        <p:nvSpPr>
          <p:cNvPr id="41989" name="TextBox 4"/>
          <p:cNvSpPr txBox="1">
            <a:spLocks noChangeArrowheads="1"/>
          </p:cNvSpPr>
          <p:nvPr/>
        </p:nvSpPr>
        <p:spPr bwMode="auto">
          <a:xfrm>
            <a:off x="6540500" y="1417638"/>
            <a:ext cx="14605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sz="1800">
                <a:solidFill>
                  <a:srgbClr val="FF0000"/>
                </a:solidFill>
              </a:rPr>
              <a:t>R</a:t>
            </a:r>
            <a:r>
              <a:rPr lang="en-US" sz="1800" baseline="-25000">
                <a:solidFill>
                  <a:srgbClr val="FF0000"/>
                </a:solidFill>
              </a:rPr>
              <a:t>nspec</a:t>
            </a:r>
            <a:r>
              <a:rPr lang="en-US" sz="1800">
                <a:solidFill>
                  <a:srgbClr val="FF0000"/>
                </a:solidFill>
              </a:rPr>
              <a:t> ~2000</a:t>
            </a:r>
          </a:p>
          <a:p>
            <a:pPr eaLnBrk="1" hangingPunct="1"/>
            <a:r>
              <a:rPr lang="en-US" sz="1800"/>
              <a:t>R</a:t>
            </a:r>
            <a:r>
              <a:rPr lang="en-US" sz="1800" baseline="-25000"/>
              <a:t>mos    </a:t>
            </a:r>
            <a:r>
              <a:rPr lang="en-US" sz="1800"/>
              <a:t>~3500</a:t>
            </a:r>
          </a:p>
        </p:txBody>
      </p:sp>
      <p:sp>
        <p:nvSpPr>
          <p:cNvPr id="41990" name="TextBox 5"/>
          <p:cNvSpPr txBox="1">
            <a:spLocks noChangeArrowheads="1"/>
          </p:cNvSpPr>
          <p:nvPr/>
        </p:nvSpPr>
        <p:spPr bwMode="auto">
          <a:xfrm>
            <a:off x="3848100" y="4897438"/>
            <a:ext cx="28448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sz="1600">
                <a:solidFill>
                  <a:srgbClr val="FF0000"/>
                </a:solidFill>
              </a:rPr>
              <a:t>NIRSPEC exposure = 900s</a:t>
            </a:r>
          </a:p>
          <a:p>
            <a:pPr algn="ctr" eaLnBrk="1" hangingPunct="1"/>
            <a:r>
              <a:rPr lang="en-US" sz="1600"/>
              <a:t>MOSFIRE exposure = 600s</a:t>
            </a:r>
          </a:p>
        </p:txBody>
      </p:sp>
      <p:sp>
        <p:nvSpPr>
          <p:cNvPr id="41991" name="TextBox 6"/>
          <p:cNvSpPr txBox="1">
            <a:spLocks noChangeArrowheads="1"/>
          </p:cNvSpPr>
          <p:nvPr/>
        </p:nvSpPr>
        <p:spPr bwMode="auto">
          <a:xfrm>
            <a:off x="1909763" y="2243138"/>
            <a:ext cx="28765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sz="1800"/>
              <a:t>CH4 and H20 absorption</a:t>
            </a:r>
          </a:p>
          <a:p>
            <a:pPr eaLnBrk="1" hangingPunct="1"/>
            <a:r>
              <a:rPr lang="en-US" sz="1800"/>
              <a:t>T</a:t>
            </a:r>
            <a:r>
              <a:rPr lang="en-US" sz="1800" baseline="-25000"/>
              <a:t>eff</a:t>
            </a:r>
            <a:r>
              <a:rPr lang="en-US" sz="1800"/>
              <a:t> ~1100 K</a:t>
            </a:r>
          </a:p>
        </p:txBody>
      </p:sp>
      <p:sp>
        <p:nvSpPr>
          <p:cNvPr id="41992" name="TextBox 7"/>
          <p:cNvSpPr txBox="1">
            <a:spLocks noChangeArrowheads="1"/>
          </p:cNvSpPr>
          <p:nvPr/>
        </p:nvSpPr>
        <p:spPr bwMode="auto">
          <a:xfrm>
            <a:off x="0" y="6213475"/>
            <a:ext cx="16684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sz="1600"/>
              <a:t>Greg Mace</a:t>
            </a:r>
          </a:p>
        </p:txBody>
      </p:sp>
      <p:sp>
        <p:nvSpPr>
          <p:cNvPr id="41993" name="Slide Number Placeholder 2"/>
          <p:cNvSpPr txBox="1">
            <a:spLocks noGrp="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r" eaLnBrk="1" hangingPunct="1"/>
            <a:fld id="{18E6F81B-445A-4E1E-BCAF-400038CA14D1}" type="slidenum">
              <a:rPr lang="en-US" sz="1400"/>
              <a:pPr algn="r" eaLnBrk="1" hangingPunct="1"/>
              <a:t>22</a:t>
            </a:fld>
            <a:endParaRPr lang="en-US" sz="140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
          <p:cNvSpPr txBox="1">
            <a:spLocks noChangeArrowheads="1"/>
          </p:cNvSpPr>
          <p:nvPr/>
        </p:nvSpPr>
        <p:spPr bwMode="auto">
          <a:xfrm>
            <a:off x="5389563" y="1144588"/>
            <a:ext cx="3754437" cy="3567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r>
              <a:rPr lang="en-US" sz="2000" b="1"/>
              <a:t>MOSFIRE footprint on ~15′ by 15′ image of a field</a:t>
            </a:r>
          </a:p>
          <a:p>
            <a:pPr eaLnBrk="1" hangingPunct="1">
              <a:spcBef>
                <a:spcPct val="50000"/>
              </a:spcBef>
            </a:pPr>
            <a:r>
              <a:rPr lang="en-US" sz="2000"/>
              <a:t>Light blue square is CCD Guider Field of View; I-band </a:t>
            </a:r>
            <a:r>
              <a:rPr lang="en-US" sz="1800"/>
              <a:t>2.9</a:t>
            </a:r>
            <a:r>
              <a:rPr lang="en-US" sz="1800">
                <a:cs typeface="Arial" charset="0"/>
              </a:rPr>
              <a:t>′</a:t>
            </a:r>
            <a:r>
              <a:rPr lang="en-US" sz="1800"/>
              <a:t> square, centered  6.6′ off-axis</a:t>
            </a:r>
            <a:endParaRPr lang="en-US" sz="2000"/>
          </a:p>
          <a:p>
            <a:pPr eaLnBrk="1" hangingPunct="1">
              <a:spcBef>
                <a:spcPct val="50000"/>
              </a:spcBef>
            </a:pPr>
            <a:r>
              <a:rPr lang="en-US" sz="2000" b="1">
                <a:solidFill>
                  <a:srgbClr val="33CC33"/>
                </a:solidFill>
              </a:rPr>
              <a:t>Green</a:t>
            </a:r>
            <a:r>
              <a:rPr lang="en-US" sz="2000"/>
              <a:t> rectangle is selected 6.1′ x 4′ region for slit assignments</a:t>
            </a:r>
          </a:p>
          <a:p>
            <a:pPr eaLnBrk="1" hangingPunct="1">
              <a:spcBef>
                <a:spcPct val="50000"/>
              </a:spcBef>
            </a:pPr>
            <a:r>
              <a:rPr lang="en-US" sz="2000" b="1"/>
              <a:t>144 potential targets, 20 potential alignment stars</a:t>
            </a:r>
          </a:p>
        </p:txBody>
      </p:sp>
      <p:sp>
        <p:nvSpPr>
          <p:cNvPr id="48131" name="Rectangle 3"/>
          <p:cNvSpPr>
            <a:spLocks noGrp="1" noChangeArrowheads="1"/>
          </p:cNvSpPr>
          <p:nvPr>
            <p:ph type="title"/>
          </p:nvPr>
        </p:nvSpPr>
        <p:spPr>
          <a:xfrm>
            <a:off x="457200" y="50800"/>
            <a:ext cx="8229600" cy="1143000"/>
          </a:xfrm>
        </p:spPr>
        <p:txBody>
          <a:bodyPr/>
          <a:lstStyle/>
          <a:p>
            <a:pPr eaLnBrk="1" hangingPunct="1">
              <a:defRPr/>
            </a:pPr>
            <a:r>
              <a:rPr lang="en-US" sz="3200" b="1">
                <a:solidFill>
                  <a:schemeClr val="tx1"/>
                </a:solidFill>
                <a:effectLst>
                  <a:outerShdw blurRad="38100" dist="38100" dir="2700000" algn="tl">
                    <a:srgbClr val="DDDDDD"/>
                  </a:outerShdw>
                </a:effectLst>
                <a:ea typeface="+mj-ea"/>
                <a:cs typeface="+mj-cs"/>
              </a:rPr>
              <a:t>A typical application of MOSFIRE: </a:t>
            </a:r>
            <a:br>
              <a:rPr lang="en-US" sz="3200" b="1">
                <a:solidFill>
                  <a:schemeClr val="tx1"/>
                </a:solidFill>
                <a:effectLst>
                  <a:outerShdw blurRad="38100" dist="38100" dir="2700000" algn="tl">
                    <a:srgbClr val="DDDDDD"/>
                  </a:outerShdw>
                </a:effectLst>
                <a:ea typeface="+mj-ea"/>
                <a:cs typeface="+mj-cs"/>
              </a:rPr>
            </a:br>
            <a:r>
              <a:rPr lang="en-US" sz="3200" b="1" i="1">
                <a:solidFill>
                  <a:schemeClr val="tx1"/>
                </a:solidFill>
                <a:effectLst>
                  <a:outerShdw blurRad="38100" dist="38100" dir="2700000" algn="tl">
                    <a:srgbClr val="DDDDDD"/>
                  </a:outerShdw>
                </a:effectLst>
                <a:latin typeface="Times New Roman" charset="0"/>
                <a:ea typeface="+mj-ea"/>
                <a:cs typeface="+mj-cs"/>
              </a:rPr>
              <a:t>Spectra of faint/distant galaxies</a:t>
            </a:r>
          </a:p>
        </p:txBody>
      </p:sp>
      <p:grpSp>
        <p:nvGrpSpPr>
          <p:cNvPr id="43012" name="Group 4"/>
          <p:cNvGrpSpPr>
            <a:grpSpLocks/>
          </p:cNvGrpSpPr>
          <p:nvPr/>
        </p:nvGrpSpPr>
        <p:grpSpPr bwMode="auto">
          <a:xfrm>
            <a:off x="76200" y="1096963"/>
            <a:ext cx="5334000" cy="4976812"/>
            <a:chOff x="48" y="691"/>
            <a:chExt cx="3360" cy="3135"/>
          </a:xfrm>
        </p:grpSpPr>
        <p:pic>
          <p:nvPicPr>
            <p:cNvPr id="43018" name="Picture 5" descr="mosfire_q1700_zoomou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 y="787"/>
              <a:ext cx="3360" cy="3039"/>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43019" name="Rectangle 6"/>
            <p:cNvSpPr>
              <a:spLocks noChangeArrowheads="1"/>
            </p:cNvSpPr>
            <p:nvPr/>
          </p:nvSpPr>
          <p:spPr bwMode="auto">
            <a:xfrm>
              <a:off x="1248" y="691"/>
              <a:ext cx="498" cy="501"/>
            </a:xfrm>
            <a:prstGeom prst="rect">
              <a:avLst/>
            </a:prstGeom>
            <a:noFill/>
            <a:ln w="349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43020" name="Text Box 7"/>
            <p:cNvSpPr txBox="1">
              <a:spLocks noChangeArrowheads="1"/>
            </p:cNvSpPr>
            <p:nvPr/>
          </p:nvSpPr>
          <p:spPr bwMode="auto">
            <a:xfrm>
              <a:off x="1516" y="3112"/>
              <a:ext cx="1351"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spcBef>
                  <a:spcPct val="50000"/>
                </a:spcBef>
              </a:pPr>
              <a:r>
                <a:rPr lang="en-US" sz="1800" b="1">
                  <a:solidFill>
                    <a:schemeClr val="bg1"/>
                  </a:solidFill>
                </a:rPr>
                <a:t>COLLIMATOR</a:t>
              </a:r>
            </a:p>
          </p:txBody>
        </p:sp>
        <p:sp>
          <p:nvSpPr>
            <p:cNvPr id="43021" name="Line 8"/>
            <p:cNvSpPr>
              <a:spLocks noChangeShapeType="1"/>
            </p:cNvSpPr>
            <p:nvPr/>
          </p:nvSpPr>
          <p:spPr bwMode="auto">
            <a:xfrm flipH="1" flipV="1">
              <a:off x="1675" y="2728"/>
              <a:ext cx="523" cy="357"/>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43022" name="Text Box 9"/>
            <p:cNvSpPr txBox="1">
              <a:spLocks noChangeArrowheads="1"/>
            </p:cNvSpPr>
            <p:nvPr/>
          </p:nvSpPr>
          <p:spPr bwMode="auto">
            <a:xfrm>
              <a:off x="383" y="2820"/>
              <a:ext cx="107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spcBef>
                  <a:spcPct val="50000"/>
                </a:spcBef>
              </a:pPr>
              <a:r>
                <a:rPr lang="en-US" sz="1800" b="1">
                  <a:solidFill>
                    <a:schemeClr val="bg1"/>
                  </a:solidFill>
                </a:rPr>
                <a:t>DETECTOR</a:t>
              </a:r>
            </a:p>
          </p:txBody>
        </p:sp>
        <p:sp>
          <p:nvSpPr>
            <p:cNvPr id="43023" name="Line 10"/>
            <p:cNvSpPr>
              <a:spLocks noChangeShapeType="1"/>
            </p:cNvSpPr>
            <p:nvPr/>
          </p:nvSpPr>
          <p:spPr bwMode="auto">
            <a:xfrm flipV="1">
              <a:off x="920" y="2669"/>
              <a:ext cx="126" cy="131"/>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43024" name="Text Box 11"/>
            <p:cNvSpPr txBox="1">
              <a:spLocks noChangeArrowheads="1"/>
            </p:cNvSpPr>
            <p:nvPr/>
          </p:nvSpPr>
          <p:spPr bwMode="auto">
            <a:xfrm>
              <a:off x="1788" y="963"/>
              <a:ext cx="80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r>
                <a:rPr lang="en-US" sz="1800" b="1">
                  <a:solidFill>
                    <a:schemeClr val="bg1"/>
                  </a:solidFill>
                </a:rPr>
                <a:t>GUIDER FIELD</a:t>
              </a:r>
            </a:p>
          </p:txBody>
        </p:sp>
      </p:grpSp>
      <p:sp>
        <p:nvSpPr>
          <p:cNvPr id="43013" name="Line 12"/>
          <p:cNvSpPr>
            <a:spLocks noChangeShapeType="1"/>
          </p:cNvSpPr>
          <p:nvPr/>
        </p:nvSpPr>
        <p:spPr bwMode="auto">
          <a:xfrm flipH="1" flipV="1">
            <a:off x="3622675" y="1851025"/>
            <a:ext cx="1812925" cy="339725"/>
          </a:xfrm>
          <a:prstGeom prst="line">
            <a:avLst/>
          </a:prstGeom>
          <a:noFill/>
          <a:ln w="38100">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pic>
        <p:nvPicPr>
          <p:cNvPr id="43014" name="Picture 13" descr="DSC025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7063" y="4713288"/>
            <a:ext cx="2652712" cy="198913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43015" name="Text Box 14"/>
          <p:cNvSpPr txBox="1">
            <a:spLocks noChangeArrowheads="1"/>
          </p:cNvSpPr>
          <p:nvPr/>
        </p:nvSpPr>
        <p:spPr bwMode="auto">
          <a:xfrm>
            <a:off x="7296150" y="4695825"/>
            <a:ext cx="11049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r>
              <a:rPr lang="en-US" sz="1800">
                <a:solidFill>
                  <a:schemeClr val="bg1"/>
                </a:solidFill>
              </a:rPr>
              <a:t>Guider</a:t>
            </a:r>
          </a:p>
        </p:txBody>
      </p:sp>
      <p:sp>
        <p:nvSpPr>
          <p:cNvPr id="43016" name="Text Box 15"/>
          <p:cNvSpPr txBox="1">
            <a:spLocks noChangeArrowheads="1"/>
          </p:cNvSpPr>
          <p:nvPr/>
        </p:nvSpPr>
        <p:spPr bwMode="auto">
          <a:xfrm>
            <a:off x="6296025" y="6096000"/>
            <a:ext cx="19240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r>
              <a:rPr lang="en-US" sz="1600">
                <a:solidFill>
                  <a:schemeClr val="bg1"/>
                </a:solidFill>
                <a:latin typeface="Times New Roman" charset="0"/>
              </a:rPr>
              <a:t>MOSFIRE window</a:t>
            </a:r>
          </a:p>
        </p:txBody>
      </p:sp>
      <p:sp>
        <p:nvSpPr>
          <p:cNvPr id="43017" name="Text Box 17"/>
          <p:cNvSpPr txBox="1">
            <a:spLocks noChangeArrowheads="1"/>
          </p:cNvSpPr>
          <p:nvPr/>
        </p:nvSpPr>
        <p:spPr bwMode="auto">
          <a:xfrm>
            <a:off x="252413" y="5591175"/>
            <a:ext cx="2595562" cy="119062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r>
              <a:rPr lang="en-US" sz="1800"/>
              <a:t>Software makes it easy to create masks and to align those masks at the telescope.</a:t>
            </a:r>
          </a:p>
        </p:txBody>
      </p:sp>
    </p:spTree>
  </p:cSld>
  <p:clrMapOvr>
    <a:masterClrMapping/>
  </p:clrMapOvr>
  <p:transition spd="med">
    <p:checke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1"/>
          <p:cNvSpPr txBox="1">
            <a:spLocks noGrp="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r" eaLnBrk="1" hangingPunct="1"/>
            <a:fld id="{3272612C-87F5-45FE-91F7-DA318740A60B}" type="slidenum">
              <a:rPr lang="en-US" sz="1400"/>
              <a:pPr algn="r" eaLnBrk="1" hangingPunct="1"/>
              <a:t>24</a:t>
            </a:fld>
            <a:endParaRPr lang="en-US" sz="1400"/>
          </a:p>
        </p:txBody>
      </p:sp>
      <p:pic>
        <p:nvPicPr>
          <p:cNvPr id="44035" name="Picture 2" descr="magma_view.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87438" y="114300"/>
            <a:ext cx="7078662" cy="636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magma_waves.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7238" y="0"/>
            <a:ext cx="76295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a:off x="6032500" y="1168400"/>
            <a:ext cx="1892300" cy="1168400"/>
          </a:xfrm>
          <a:prstGeom prst="rect">
            <a:avLst/>
          </a:prstGeom>
          <a:solidFill>
            <a:srgbClr val="FFCC00"/>
          </a:solidFill>
          <a:ln w="9525">
            <a:solidFill>
              <a:srgbClr val="B6DCDF"/>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5" name="TextBox 4"/>
          <p:cNvSpPr txBox="1">
            <a:spLocks noChangeArrowheads="1"/>
          </p:cNvSpPr>
          <p:nvPr/>
        </p:nvSpPr>
        <p:spPr bwMode="auto">
          <a:xfrm>
            <a:off x="5994400" y="1104900"/>
            <a:ext cx="21971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sz="1800">
                <a:solidFill>
                  <a:schemeClr val="tx2"/>
                </a:solidFill>
              </a:rPr>
              <a:t>MAGMA available for download from WMKO MOSFIRE web site.</a:t>
            </a:r>
            <a:endParaRPr lang="en-US" sz="1400">
              <a:solidFill>
                <a:schemeClr val="tx2"/>
              </a:solidFill>
            </a:endParaRPr>
          </a:p>
        </p:txBody>
      </p:sp>
      <p:sp>
        <p:nvSpPr>
          <p:cNvPr id="44039" name="Text Box 7"/>
          <p:cNvSpPr txBox="1">
            <a:spLocks noChangeArrowheads="1"/>
          </p:cNvSpPr>
          <p:nvPr/>
        </p:nvSpPr>
        <p:spPr bwMode="auto">
          <a:xfrm>
            <a:off x="0" y="6223000"/>
            <a:ext cx="7620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r>
              <a:rPr lang="en-US" sz="1400"/>
              <a:t>Jason Weiss</a:t>
            </a:r>
          </a:p>
        </p:txBody>
      </p:sp>
    </p:spTree>
  </p:cSld>
  <p:clrMapOvr>
    <a:masterClrMapping/>
  </p:clrMapOvr>
  <p:transition spd="med">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Hubble UDF"/>
          <p:cNvPicPr>
            <a:picLocks noChangeAspect="1" noChangeArrowheads="1"/>
          </p:cNvPicPr>
          <p:nvPr/>
        </p:nvPicPr>
        <p:blipFill>
          <a:blip r:embed="rId2">
            <a:extLst>
              <a:ext uri="{28A0092B-C50C-407E-A947-70E740481C1C}">
                <a14:useLocalDpi xmlns:a14="http://schemas.microsoft.com/office/drawing/2010/main" val="0"/>
              </a:ext>
            </a:extLst>
          </a:blip>
          <a:srcRect b="15321"/>
          <a:stretch>
            <a:fillRect/>
          </a:stretch>
        </p:blipFill>
        <p:spPr bwMode="auto">
          <a:xfrm>
            <a:off x="0" y="-228600"/>
            <a:ext cx="9144000" cy="774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5059" name="Group 8"/>
          <p:cNvGrpSpPr>
            <a:grpSpLocks/>
          </p:cNvGrpSpPr>
          <p:nvPr/>
        </p:nvGrpSpPr>
        <p:grpSpPr bwMode="auto">
          <a:xfrm>
            <a:off x="4022725" y="112713"/>
            <a:ext cx="5041900" cy="6667500"/>
            <a:chOff x="3871237" y="1009567"/>
            <a:chExt cx="3807517" cy="4990935"/>
          </a:xfrm>
        </p:grpSpPr>
        <p:pic>
          <p:nvPicPr>
            <p:cNvPr id="45067" name="Picture 3" descr="q1549_msfr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71237" y="1009567"/>
              <a:ext cx="3807517" cy="4990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8" name="TextBox 6"/>
            <p:cNvSpPr txBox="1">
              <a:spLocks noChangeArrowheads="1"/>
            </p:cNvSpPr>
            <p:nvPr/>
          </p:nvSpPr>
          <p:spPr bwMode="auto">
            <a:xfrm>
              <a:off x="6752050" y="4830009"/>
              <a:ext cx="715708" cy="274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sz="1800">
                  <a:solidFill>
                    <a:srgbClr val="FF0000"/>
                  </a:solidFill>
                </a:rPr>
                <a:t>AGN</a:t>
              </a:r>
            </a:p>
          </p:txBody>
        </p:sp>
        <p:sp>
          <p:nvSpPr>
            <p:cNvPr id="45069" name="TextBox 7"/>
            <p:cNvSpPr txBox="1">
              <a:spLocks noChangeArrowheads="1"/>
            </p:cNvSpPr>
            <p:nvPr/>
          </p:nvSpPr>
          <p:spPr bwMode="auto">
            <a:xfrm>
              <a:off x="3973138" y="3939959"/>
              <a:ext cx="900330" cy="274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sz="1800">
                  <a:solidFill>
                    <a:srgbClr val="FF0000"/>
                  </a:solidFill>
                </a:rPr>
                <a:t>AGN</a:t>
              </a:r>
            </a:p>
          </p:txBody>
        </p:sp>
      </p:grpSp>
      <p:pic>
        <p:nvPicPr>
          <p:cNvPr id="45060" name="Picture 6" descr="q1442_k_mp_full"/>
          <p:cNvPicPr>
            <a:picLocks noChangeAspect="1" noChangeArrowheads="1"/>
          </p:cNvPicPr>
          <p:nvPr/>
        </p:nvPicPr>
        <p:blipFill>
          <a:blip r:embed="rId4">
            <a:lum bright="12000"/>
            <a:extLst>
              <a:ext uri="{28A0092B-C50C-407E-A947-70E740481C1C}">
                <a14:useLocalDpi xmlns:a14="http://schemas.microsoft.com/office/drawing/2010/main" val="0"/>
              </a:ext>
            </a:extLst>
          </a:blip>
          <a:srcRect t="1112" r="50465" b="891"/>
          <a:stretch>
            <a:fillRect/>
          </a:stretch>
        </p:blipFill>
        <p:spPr bwMode="auto">
          <a:xfrm>
            <a:off x="158750" y="246063"/>
            <a:ext cx="2430463" cy="24257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45061" name="Picture 6" descr="q1442_k_mp_full"/>
          <p:cNvPicPr>
            <a:picLocks noChangeAspect="1" noChangeArrowheads="1"/>
          </p:cNvPicPr>
          <p:nvPr/>
        </p:nvPicPr>
        <p:blipFill>
          <a:blip r:embed="rId4">
            <a:lum bright="12000"/>
            <a:extLst>
              <a:ext uri="{28A0092B-C50C-407E-A947-70E740481C1C}">
                <a14:useLocalDpi xmlns:a14="http://schemas.microsoft.com/office/drawing/2010/main" val="0"/>
              </a:ext>
            </a:extLst>
          </a:blip>
          <a:srcRect l="49832" t="1112" r="322" b="891"/>
          <a:stretch>
            <a:fillRect/>
          </a:stretch>
        </p:blipFill>
        <p:spPr bwMode="auto">
          <a:xfrm>
            <a:off x="1555750" y="2682875"/>
            <a:ext cx="2414588" cy="239395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45062" name="Text Box 9"/>
          <p:cNvSpPr txBox="1">
            <a:spLocks noChangeArrowheads="1"/>
          </p:cNvSpPr>
          <p:nvPr/>
        </p:nvSpPr>
        <p:spPr bwMode="auto">
          <a:xfrm>
            <a:off x="2628900" y="369888"/>
            <a:ext cx="1131888" cy="7794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spcBef>
                <a:spcPct val="50000"/>
              </a:spcBef>
            </a:pPr>
            <a:r>
              <a:rPr lang="en-US" sz="1800" b="1">
                <a:latin typeface="Tahoma" charset="0"/>
              </a:rPr>
              <a:t>J-band</a:t>
            </a:r>
          </a:p>
          <a:p>
            <a:pPr>
              <a:spcBef>
                <a:spcPct val="50000"/>
              </a:spcBef>
            </a:pPr>
            <a:r>
              <a:rPr lang="en-US" sz="1800" b="1">
                <a:latin typeface="Tahoma" charset="0"/>
              </a:rPr>
              <a:t>1.25 </a:t>
            </a:r>
            <a:r>
              <a:rPr lang="en-US" sz="1800" b="1">
                <a:latin typeface="Tahoma" charset="0"/>
                <a:sym typeface="Symbol" charset="2"/>
              </a:rPr>
              <a:t></a:t>
            </a:r>
            <a:r>
              <a:rPr lang="en-US" sz="1800" b="1">
                <a:latin typeface="Tahoma" charset="0"/>
              </a:rPr>
              <a:t>m</a:t>
            </a:r>
          </a:p>
        </p:txBody>
      </p:sp>
      <p:sp>
        <p:nvSpPr>
          <p:cNvPr id="45063" name="Text Box 10"/>
          <p:cNvSpPr txBox="1">
            <a:spLocks noChangeArrowheads="1"/>
          </p:cNvSpPr>
          <p:nvPr/>
        </p:nvSpPr>
        <p:spPr bwMode="auto">
          <a:xfrm>
            <a:off x="404813" y="2686050"/>
            <a:ext cx="1131887" cy="7794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spcBef>
                <a:spcPct val="50000"/>
              </a:spcBef>
            </a:pPr>
            <a:r>
              <a:rPr lang="en-US" sz="1800" b="1">
                <a:latin typeface="Tahoma" charset="0"/>
              </a:rPr>
              <a:t>K-band</a:t>
            </a:r>
          </a:p>
          <a:p>
            <a:pPr>
              <a:spcBef>
                <a:spcPct val="50000"/>
              </a:spcBef>
            </a:pPr>
            <a:r>
              <a:rPr lang="en-US" sz="1800" b="1">
                <a:latin typeface="Tahoma" charset="0"/>
              </a:rPr>
              <a:t>2.15 </a:t>
            </a:r>
            <a:r>
              <a:rPr lang="en-US" sz="1800" b="1">
                <a:latin typeface="Tahoma" charset="0"/>
                <a:sym typeface="Symbol" charset="2"/>
              </a:rPr>
              <a:t></a:t>
            </a:r>
            <a:r>
              <a:rPr lang="en-US" sz="1800" b="1">
                <a:latin typeface="Tahoma" charset="0"/>
              </a:rPr>
              <a:t>m</a:t>
            </a:r>
          </a:p>
        </p:txBody>
      </p:sp>
      <p:sp>
        <p:nvSpPr>
          <p:cNvPr id="45064" name="Text Box 11"/>
          <p:cNvSpPr txBox="1">
            <a:spLocks noChangeArrowheads="1"/>
          </p:cNvSpPr>
          <p:nvPr/>
        </p:nvSpPr>
        <p:spPr bwMode="auto">
          <a:xfrm>
            <a:off x="31750" y="5095875"/>
            <a:ext cx="3929063" cy="17399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sz="1800" b="1">
                <a:solidFill>
                  <a:srgbClr val="FFCC00"/>
                </a:solidFill>
                <a:latin typeface="Tahoma" charset="0"/>
              </a:rPr>
              <a:t>SENSITIVITY:</a:t>
            </a:r>
          </a:p>
          <a:p>
            <a:r>
              <a:rPr lang="en-US" sz="1800">
                <a:solidFill>
                  <a:srgbClr val="FFCC00"/>
                </a:solidFill>
                <a:latin typeface="Tahoma" charset="0"/>
              </a:rPr>
              <a:t>1 hour exposures in J and Ks</a:t>
            </a:r>
          </a:p>
          <a:p>
            <a:r>
              <a:rPr lang="en-US" sz="1800">
                <a:solidFill>
                  <a:srgbClr val="FFCC00"/>
                </a:solidFill>
                <a:latin typeface="Tahoma" charset="0"/>
              </a:rPr>
              <a:t>Seeing FWHM ~0.6</a:t>
            </a:r>
            <a:r>
              <a:rPr lang="en-US" sz="1800">
                <a:solidFill>
                  <a:srgbClr val="FFCC00"/>
                </a:solidFill>
                <a:latin typeface="Tahoma" charset="0"/>
                <a:sym typeface="Symbol" charset="2"/>
              </a:rPr>
              <a:t></a:t>
            </a:r>
          </a:p>
          <a:p>
            <a:r>
              <a:rPr lang="en-US" sz="1800" b="1">
                <a:solidFill>
                  <a:srgbClr val="FFCC00"/>
                </a:solidFill>
                <a:latin typeface="Tahoma" charset="0"/>
              </a:rPr>
              <a:t>Limiting mags (5σ, 2</a:t>
            </a:r>
            <a:r>
              <a:rPr lang="en-US" sz="1800" b="1">
                <a:solidFill>
                  <a:srgbClr val="FFCC00"/>
                </a:solidFill>
                <a:latin typeface="Tahoma" charset="0"/>
                <a:sym typeface="Symbol" charset="2"/>
              </a:rPr>
              <a:t></a:t>
            </a:r>
            <a:r>
              <a:rPr lang="en-US" sz="1800" b="1">
                <a:solidFill>
                  <a:srgbClr val="FFCC00"/>
                </a:solidFill>
                <a:latin typeface="Tahoma" charset="0"/>
              </a:rPr>
              <a:t> aperture): </a:t>
            </a:r>
          </a:p>
          <a:p>
            <a:r>
              <a:rPr lang="en-US" sz="1800">
                <a:solidFill>
                  <a:srgbClr val="FFCC00"/>
                </a:solidFill>
                <a:latin typeface="Tahoma" charset="0"/>
              </a:rPr>
              <a:t>JAB ~ 25.0 (Jvega~ 24.1); </a:t>
            </a:r>
          </a:p>
          <a:p>
            <a:r>
              <a:rPr lang="en-US" sz="1800">
                <a:solidFill>
                  <a:srgbClr val="FFCC00"/>
                </a:solidFill>
                <a:latin typeface="Tahoma" charset="0"/>
              </a:rPr>
              <a:t>KAB ~ 25.0 (Kvega ~ 23.2)</a:t>
            </a:r>
            <a:endParaRPr lang="en-US" sz="1800">
              <a:latin typeface="Tahoma" charset="0"/>
            </a:endParaRPr>
          </a:p>
        </p:txBody>
      </p:sp>
      <p:sp>
        <p:nvSpPr>
          <p:cNvPr id="18444" name="Text Box 12"/>
          <p:cNvSpPr txBox="1">
            <a:spLocks noChangeArrowheads="1"/>
          </p:cNvSpPr>
          <p:nvPr/>
        </p:nvSpPr>
        <p:spPr bwMode="auto">
          <a:xfrm>
            <a:off x="6269038" y="3151188"/>
            <a:ext cx="2862262" cy="8255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a:spcBef>
                <a:spcPct val="50000"/>
              </a:spcBef>
            </a:pPr>
            <a:r>
              <a:rPr lang="en-US" sz="1600" b="1">
                <a:latin typeface="Tahoma" charset="0"/>
              </a:rPr>
              <a:t>z=3.356 means an age of ~2 billion yr or lookback time of 11.7Gyr</a:t>
            </a:r>
          </a:p>
        </p:txBody>
      </p:sp>
      <p:sp>
        <p:nvSpPr>
          <p:cNvPr id="45066" name="Text Box 13"/>
          <p:cNvSpPr txBox="1">
            <a:spLocks noChangeArrowheads="1"/>
          </p:cNvSpPr>
          <p:nvPr/>
        </p:nvSpPr>
        <p:spPr bwMode="auto">
          <a:xfrm>
            <a:off x="0" y="-11113"/>
            <a:ext cx="3246438" cy="336551"/>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spcBef>
                <a:spcPct val="50000"/>
              </a:spcBef>
            </a:pPr>
            <a:r>
              <a:rPr lang="en-US" sz="1600">
                <a:latin typeface="Tahoma" charset="0"/>
              </a:rPr>
              <a:t>VERY DEEP INFRARED IMAGES</a:t>
            </a:r>
          </a:p>
        </p:txBody>
      </p:sp>
    </p:spTree>
  </p:cSld>
  <p:clrMapOvr>
    <a:masterClrMapping/>
  </p:clrMapOvr>
  <p:transition spd="med">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444"/>
                                        </p:tgtEl>
                                        <p:attrNameLst>
                                          <p:attrName>style.visibility</p:attrName>
                                        </p:attrNameLst>
                                      </p:cBhvr>
                                      <p:to>
                                        <p:strVal val="visible"/>
                                      </p:to>
                                    </p:set>
                                    <p:animEffect transition="in" filter="dissolve">
                                      <p:cBhvr>
                                        <p:cTn id="7" dur="500"/>
                                        <p:tgtEl>
                                          <p:spTgt spid="184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4"/>
          <p:cNvSpPr>
            <a:spLocks noChangeArrowheads="1"/>
          </p:cNvSpPr>
          <p:nvPr/>
        </p:nvSpPr>
        <p:spPr bwMode="auto">
          <a:xfrm>
            <a:off x="377825" y="209550"/>
            <a:ext cx="83693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b="1"/>
              <a:t>The MOSDEF survey</a:t>
            </a:r>
            <a:r>
              <a:rPr lang="en-US"/>
              <a:t> (http://astro.berkeley.edu/~mariska/MOSDEF/Home.html) </a:t>
            </a:r>
          </a:p>
        </p:txBody>
      </p:sp>
      <p:pic>
        <p:nvPicPr>
          <p:cNvPr id="46083" name="Picture 5" descr="linesensoii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7550" y="2867025"/>
            <a:ext cx="192405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6" descr="linesensh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2828925"/>
            <a:ext cx="1982788" cy="186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7" descr="spe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1400" y="4787900"/>
            <a:ext cx="1963738" cy="196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Picture 8" descr="mosfire_z2_jh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00" y="1525588"/>
            <a:ext cx="5124450" cy="503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7" name="Picture 9" descr="spec2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38625" y="533400"/>
            <a:ext cx="4851400"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8" name="Text Box 10"/>
          <p:cNvSpPr txBox="1">
            <a:spLocks noChangeArrowheads="1"/>
          </p:cNvSpPr>
          <p:nvPr/>
        </p:nvSpPr>
        <p:spPr bwMode="auto">
          <a:xfrm>
            <a:off x="295275" y="631825"/>
            <a:ext cx="3944938" cy="91598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r>
              <a:rPr lang="en-US" sz="1800"/>
              <a:t>Results below were provided by Alice Shapley (UCLA) and represent ~2 hours of exposure in each band.</a:t>
            </a:r>
          </a:p>
        </p:txBody>
      </p:sp>
    </p:spTree>
  </p:cSld>
  <p:clrMapOvr>
    <a:masterClrMapping/>
  </p:clrMapOvr>
  <p:transition spd="med">
    <p:checke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4"/>
          <p:cNvSpPr>
            <a:spLocks noGrp="1" noChangeArrowheads="1"/>
          </p:cNvSpPr>
          <p:nvPr>
            <p:ph type="sldNum" sz="quarter" idx="12"/>
          </p:nvPr>
        </p:nvSpPr>
        <p:spPr>
          <a:xfrm>
            <a:off x="457200" y="62452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fld id="{CCFAAE0A-3DF2-465C-9A47-1418B13A0A91}" type="slidenum">
              <a:rPr lang="en-US" sz="1400"/>
              <a:pPr algn="l" eaLnBrk="1" hangingPunct="1"/>
              <a:t>27</a:t>
            </a:fld>
            <a:endParaRPr lang="en-US" sz="1400"/>
          </a:p>
        </p:txBody>
      </p:sp>
      <p:sp>
        <p:nvSpPr>
          <p:cNvPr id="47107" name="Rectangle 20"/>
          <p:cNvSpPr>
            <a:spLocks noGrp="1" noChangeArrowheads="1"/>
          </p:cNvSpPr>
          <p:nvPr>
            <p:ph type="ftr" sz="quarter" idx="11"/>
          </p:nvPr>
        </p:nvSpPr>
        <p:spPr>
          <a:xfrm>
            <a:off x="1838325" y="6283325"/>
            <a:ext cx="2895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sz="1400" smtClean="0"/>
              <a:t>Keck Science Meeting 2012</a:t>
            </a:r>
          </a:p>
        </p:txBody>
      </p:sp>
      <p:sp>
        <p:nvSpPr>
          <p:cNvPr id="47108" name="Rectangle 21"/>
          <p:cNvSpPr txBox="1">
            <a:spLocks noGrp="1" noChangeArrowheads="1"/>
          </p:cNvSpPr>
          <p:nvPr/>
        </p:nvSpPr>
        <p:spPr bwMode="auto">
          <a:xfrm>
            <a:off x="2647950" y="629285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r"/>
            <a:fld id="{C362A90A-22BA-4314-8F7D-55B669DF4D60}" type="slidenum">
              <a:rPr lang="en-US" sz="1400"/>
              <a:pPr algn="r"/>
              <a:t>27</a:t>
            </a:fld>
            <a:endParaRPr lang="en-US" sz="1400"/>
          </a:p>
        </p:txBody>
      </p:sp>
      <p:pic>
        <p:nvPicPr>
          <p:cNvPr id="47109" name="Picture 4" descr="1800s_dark_rej.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0025" y="201613"/>
            <a:ext cx="8486775" cy="665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0" name="TextBox 5"/>
          <p:cNvSpPr txBox="1">
            <a:spLocks noChangeArrowheads="1"/>
          </p:cNvSpPr>
          <p:nvPr/>
        </p:nvSpPr>
        <p:spPr bwMode="auto">
          <a:xfrm>
            <a:off x="1828800" y="1981200"/>
            <a:ext cx="5105400" cy="405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sz="2000">
                <a:latin typeface="Comic Sans MS" charset="0"/>
              </a:rPr>
              <a:t>Teledyne Hawaii-2RG 2.5 micron cutoff</a:t>
            </a:r>
          </a:p>
          <a:p>
            <a:pPr eaLnBrk="1" hangingPunct="1"/>
            <a:r>
              <a:rPr lang="en-US" sz="2000">
                <a:latin typeface="Comic Sans MS" charset="0"/>
              </a:rPr>
              <a:t>            2048 x 2048 </a:t>
            </a:r>
          </a:p>
          <a:p>
            <a:pPr eaLnBrk="1" hangingPunct="1"/>
            <a:endParaRPr lang="en-US" sz="2000">
              <a:latin typeface="Comic Sans MS" charset="0"/>
            </a:endParaRPr>
          </a:p>
          <a:p>
            <a:pPr eaLnBrk="1" hangingPunct="1"/>
            <a:r>
              <a:rPr lang="en-US" sz="2000">
                <a:latin typeface="Comic Sans MS" charset="0"/>
              </a:rPr>
              <a:t>DQE:  ~88%  0.95-2.45 microns</a:t>
            </a:r>
          </a:p>
          <a:p>
            <a:pPr eaLnBrk="1" hangingPunct="1"/>
            <a:endParaRPr lang="en-US" sz="2000">
              <a:latin typeface="Comic Sans MS" charset="0"/>
            </a:endParaRPr>
          </a:p>
          <a:p>
            <a:pPr eaLnBrk="1" hangingPunct="1"/>
            <a:r>
              <a:rPr lang="en-US" sz="2000">
                <a:latin typeface="Comic Sans MS" charset="0"/>
              </a:rPr>
              <a:t>Dark current: &lt;0.008 e-/s/pix</a:t>
            </a:r>
          </a:p>
          <a:p>
            <a:pPr eaLnBrk="1" hangingPunct="1"/>
            <a:r>
              <a:rPr lang="en-US" sz="2000">
                <a:latin typeface="Comic Sans MS" charset="0"/>
              </a:rPr>
              <a:t>  (&gt; 75 times lower than NIRSPEC)</a:t>
            </a:r>
          </a:p>
          <a:p>
            <a:pPr eaLnBrk="1" hangingPunct="1"/>
            <a:endParaRPr lang="en-US" sz="2000">
              <a:latin typeface="Comic Sans MS" charset="0"/>
            </a:endParaRPr>
          </a:p>
          <a:p>
            <a:pPr eaLnBrk="1" hangingPunct="1"/>
            <a:r>
              <a:rPr lang="en-US" sz="2000">
                <a:latin typeface="Comic Sans MS" charset="0"/>
              </a:rPr>
              <a:t>Read Noise: ~4.9 e- Fowler 16</a:t>
            </a:r>
          </a:p>
          <a:p>
            <a:pPr eaLnBrk="1" hangingPunct="1"/>
            <a:r>
              <a:rPr lang="en-US" sz="2000">
                <a:latin typeface="Comic Sans MS" charset="0"/>
              </a:rPr>
              <a:t>                    ~3.5 e- Fowler 32</a:t>
            </a:r>
          </a:p>
          <a:p>
            <a:pPr eaLnBrk="1" hangingPunct="1"/>
            <a:r>
              <a:rPr lang="en-US" sz="2000">
                <a:latin typeface="Comic Sans MS" charset="0"/>
              </a:rPr>
              <a:t>                     Up the Ramp mode avail.</a:t>
            </a:r>
          </a:p>
          <a:p>
            <a:pPr eaLnBrk="1" hangingPunct="1"/>
            <a:endParaRPr lang="en-US" sz="2000">
              <a:latin typeface="Comic Sans MS" charset="0"/>
            </a:endParaRPr>
          </a:p>
          <a:p>
            <a:pPr eaLnBrk="1" hangingPunct="1"/>
            <a:r>
              <a:rPr lang="en-US" sz="2000">
                <a:latin typeface="Comic Sans MS" charset="0"/>
              </a:rPr>
              <a:t>32 channels, read time 1.455 seconds</a:t>
            </a:r>
          </a:p>
        </p:txBody>
      </p:sp>
      <p:sp>
        <p:nvSpPr>
          <p:cNvPr id="47111" name="TextBox 6"/>
          <p:cNvSpPr txBox="1">
            <a:spLocks noChangeArrowheads="1"/>
          </p:cNvSpPr>
          <p:nvPr/>
        </p:nvSpPr>
        <p:spPr bwMode="auto">
          <a:xfrm>
            <a:off x="5867400" y="228600"/>
            <a:ext cx="1981200" cy="461963"/>
          </a:xfrm>
          <a:prstGeom prst="rect">
            <a:avLst/>
          </a:prstGeom>
          <a:solidFill>
            <a:srgbClr val="FCFF1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sz="1800">
                <a:latin typeface="Comic Sans MS" charset="0"/>
              </a:rPr>
              <a:t>1800 s Dark</a:t>
            </a:r>
          </a:p>
        </p:txBody>
      </p:sp>
      <p:sp>
        <p:nvSpPr>
          <p:cNvPr id="113674" name="TextBox 7"/>
          <p:cNvSpPr txBox="1">
            <a:spLocks noChangeArrowheads="1"/>
          </p:cNvSpPr>
          <p:nvPr/>
        </p:nvSpPr>
        <p:spPr bwMode="auto">
          <a:xfrm>
            <a:off x="1676400" y="685800"/>
            <a:ext cx="4114800" cy="584200"/>
          </a:xfrm>
          <a:prstGeom prst="rect">
            <a:avLst/>
          </a:prstGeom>
          <a:noFill/>
          <a:ln w="9525">
            <a:noFill/>
            <a:miter lim="800000"/>
            <a:headEnd/>
            <a:tailEnd/>
          </a:ln>
        </p:spPr>
        <p:txBody>
          <a:bodyPr>
            <a:spAutoFit/>
          </a:bodyPr>
          <a:lstStyle/>
          <a:p>
            <a:pPr>
              <a:defRPr/>
            </a:pPr>
            <a:r>
              <a:rPr lang="en-US" sz="3200" b="1" dirty="0">
                <a:effectLst>
                  <a:outerShdw blurRad="38100" dist="38100" dir="2700000" algn="tl">
                    <a:srgbClr val="DDDDDD"/>
                  </a:outerShdw>
                </a:effectLst>
                <a:latin typeface="Comic Sans MS" charset="0"/>
                <a:cs typeface="ＭＳ Ｐゴシック" charset="-128"/>
              </a:rPr>
              <a:t>MOSFIRE Detector</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30163" y="0"/>
            <a:ext cx="8959850" cy="1143000"/>
          </a:xfrm>
        </p:spPr>
        <p:txBody>
          <a:bodyPr/>
          <a:lstStyle/>
          <a:p>
            <a:pPr eaLnBrk="1" hangingPunct="1"/>
            <a:r>
              <a:rPr lang="en-US" sz="4800" b="1" smtClean="0">
                <a:cs typeface="Times New Roman" charset="0"/>
              </a:rPr>
              <a:t>Persistence</a:t>
            </a:r>
            <a:br>
              <a:rPr lang="en-US" sz="4800" b="1" smtClean="0">
                <a:cs typeface="Times New Roman" charset="0"/>
              </a:rPr>
            </a:br>
            <a:r>
              <a:rPr lang="en-US" sz="2400" b="1" i="1" smtClean="0">
                <a:latin typeface="Calibri" charset="0"/>
                <a:cs typeface="Times New Roman" charset="0"/>
              </a:rPr>
              <a:t>not quite perfect - yet</a:t>
            </a:r>
          </a:p>
        </p:txBody>
      </p:sp>
      <p:sp>
        <p:nvSpPr>
          <p:cNvPr id="3" name="Content Placeholder 2"/>
          <p:cNvSpPr>
            <a:spLocks noGrp="1"/>
          </p:cNvSpPr>
          <p:nvPr>
            <p:ph idx="1"/>
          </p:nvPr>
        </p:nvSpPr>
        <p:spPr>
          <a:xfrm>
            <a:off x="165100" y="1274763"/>
            <a:ext cx="3435350" cy="5981700"/>
          </a:xfrm>
        </p:spPr>
        <p:txBody>
          <a:bodyPr>
            <a:normAutofit/>
          </a:bodyPr>
          <a:lstStyle/>
          <a:p>
            <a:pPr eaLnBrk="1" hangingPunct="1">
              <a:lnSpc>
                <a:spcPct val="90000"/>
              </a:lnSpc>
            </a:pPr>
            <a:r>
              <a:rPr lang="en-US" sz="2600" smtClean="0"/>
              <a:t>Signal that remains after illumination source has been removed</a:t>
            </a:r>
            <a:endParaRPr lang="en-US" sz="2800" smtClean="0">
              <a:cs typeface="Times New Roman" charset="0"/>
            </a:endParaRPr>
          </a:p>
          <a:p>
            <a:pPr eaLnBrk="1" hangingPunct="1">
              <a:lnSpc>
                <a:spcPct val="90000"/>
              </a:lnSpc>
            </a:pPr>
            <a:r>
              <a:rPr lang="en-US" sz="2800" smtClean="0">
                <a:cs typeface="Times New Roman" charset="0"/>
              </a:rPr>
              <a:t>Average decay time: </a:t>
            </a:r>
            <a:r>
              <a:rPr lang="en-US" sz="2800" smtClean="0">
                <a:latin typeface="Calibri" charset="0"/>
                <a:ea typeface="Lucida Grande" charset="0"/>
              </a:rPr>
              <a:t>τ</a:t>
            </a:r>
            <a:r>
              <a:rPr lang="en-US" sz="2800" smtClean="0">
                <a:cs typeface="Times New Roman" charset="0"/>
              </a:rPr>
              <a:t>~660 s</a:t>
            </a:r>
          </a:p>
          <a:p>
            <a:pPr eaLnBrk="1" hangingPunct="1">
              <a:lnSpc>
                <a:spcPct val="90000"/>
              </a:lnSpc>
            </a:pPr>
            <a:r>
              <a:rPr lang="en-US" sz="2800" smtClean="0">
                <a:cs typeface="Times New Roman" charset="0"/>
              </a:rPr>
              <a:t>Factor of 10 difference in amplitude in </a:t>
            </a:r>
            <a:r>
              <a:rPr lang="en-US" sz="2800" i="1" smtClean="0">
                <a:latin typeface="Calibri" charset="0"/>
                <a:cs typeface="Times New Roman" charset="0"/>
              </a:rPr>
              <a:t>spatial</a:t>
            </a:r>
            <a:r>
              <a:rPr lang="en-US" sz="2800" smtClean="0">
                <a:cs typeface="Times New Roman" charset="0"/>
              </a:rPr>
              <a:t> direction</a:t>
            </a:r>
          </a:p>
          <a:p>
            <a:pPr eaLnBrk="1" hangingPunct="1">
              <a:lnSpc>
                <a:spcPct val="90000"/>
              </a:lnSpc>
            </a:pPr>
            <a:r>
              <a:rPr lang="en-US" sz="2800" smtClean="0">
                <a:cs typeface="Times New Roman" charset="0"/>
              </a:rPr>
              <a:t>Time constant consistent despite illumination level</a:t>
            </a:r>
          </a:p>
          <a:p>
            <a:pPr eaLnBrk="1" hangingPunct="1">
              <a:lnSpc>
                <a:spcPct val="90000"/>
              </a:lnSpc>
              <a:buFontTx/>
              <a:buNone/>
            </a:pPr>
            <a:r>
              <a:rPr lang="en-US" sz="2800" smtClean="0">
                <a:cs typeface="Times New Roman" charset="0"/>
              </a:rPr>
              <a:t>   </a:t>
            </a:r>
          </a:p>
        </p:txBody>
      </p:sp>
      <p:pic>
        <p:nvPicPr>
          <p:cNvPr id="48132" name="Picture 5" descr="persistenc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54400" y="1189038"/>
            <a:ext cx="5614988" cy="553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0178" name="Picture 2" descr="TMT-GuideStar-Hig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575" y="1352550"/>
            <a:ext cx="8483600" cy="530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Rectangle 3"/>
          <p:cNvSpPr>
            <a:spLocks noGrp="1" noChangeArrowheads="1"/>
          </p:cNvSpPr>
          <p:nvPr>
            <p:ph type="title"/>
          </p:nvPr>
        </p:nvSpPr>
        <p:spPr>
          <a:xfrm>
            <a:off x="457200" y="173038"/>
            <a:ext cx="8229600" cy="1139825"/>
          </a:xfrm>
        </p:spPr>
        <p:txBody>
          <a:bodyPr/>
          <a:lstStyle/>
          <a:p>
            <a:pPr eaLnBrk="1" hangingPunct="1">
              <a:defRPr/>
            </a:pPr>
            <a:r>
              <a:rPr lang="en-US" b="1">
                <a:solidFill>
                  <a:srgbClr val="FFCC00"/>
                </a:solidFill>
                <a:effectLst>
                  <a:outerShdw blurRad="38100" dist="38100" dir="2700000" algn="tl">
                    <a:srgbClr val="FFFFFF"/>
                  </a:outerShdw>
                </a:effectLst>
                <a:latin typeface="Comic Sans MS" charset="0"/>
                <a:ea typeface="+mj-ea"/>
                <a:cs typeface="+mj-cs"/>
              </a:rPr>
              <a:t>Where do we go from here?</a:t>
            </a:r>
          </a:p>
        </p:txBody>
      </p:sp>
      <p:sp>
        <p:nvSpPr>
          <p:cNvPr id="50180" name="Rectangle 5"/>
          <p:cNvSpPr>
            <a:spLocks noChangeArrowheads="1"/>
          </p:cNvSpPr>
          <p:nvPr/>
        </p:nvSpPr>
        <p:spPr bwMode="auto">
          <a:xfrm>
            <a:off x="190500" y="1641475"/>
            <a:ext cx="5854700" cy="497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buFontTx/>
              <a:buChar char="•"/>
            </a:pPr>
            <a:r>
              <a:rPr lang="en-US" sz="2400" b="1">
                <a:solidFill>
                  <a:srgbClr val="FF0000"/>
                </a:solidFill>
              </a:rPr>
              <a:t>Telescope</a:t>
            </a:r>
          </a:p>
          <a:p>
            <a:pPr marL="742950" lvl="1" indent="-285750">
              <a:lnSpc>
                <a:spcPct val="90000"/>
              </a:lnSpc>
              <a:spcBef>
                <a:spcPct val="20000"/>
              </a:spcBef>
              <a:buFontTx/>
              <a:buChar char="–"/>
            </a:pPr>
            <a:r>
              <a:rPr lang="en-US" sz="2000" b="1">
                <a:solidFill>
                  <a:schemeClr val="bg1"/>
                </a:solidFill>
              </a:rPr>
              <a:t>30 meters</a:t>
            </a:r>
            <a:r>
              <a:rPr lang="en-US" sz="2000">
                <a:solidFill>
                  <a:schemeClr val="bg1"/>
                </a:solidFill>
              </a:rPr>
              <a:t> instead of 10 m diameter</a:t>
            </a:r>
          </a:p>
          <a:p>
            <a:pPr marL="742950" lvl="1" indent="-285750">
              <a:lnSpc>
                <a:spcPct val="90000"/>
              </a:lnSpc>
              <a:spcBef>
                <a:spcPct val="20000"/>
              </a:spcBef>
              <a:buFontTx/>
              <a:buChar char="–"/>
            </a:pPr>
            <a:r>
              <a:rPr lang="en-US" sz="2000">
                <a:solidFill>
                  <a:schemeClr val="bg1"/>
                </a:solidFill>
              </a:rPr>
              <a:t>9x collecting area and 3x better resolution</a:t>
            </a:r>
          </a:p>
          <a:p>
            <a:pPr marL="742950" lvl="1" indent="-285750">
              <a:lnSpc>
                <a:spcPct val="90000"/>
              </a:lnSpc>
              <a:spcBef>
                <a:spcPct val="20000"/>
              </a:spcBef>
              <a:buFontTx/>
              <a:buChar char="–"/>
            </a:pPr>
            <a:r>
              <a:rPr lang="en-US" sz="2000">
                <a:solidFill>
                  <a:srgbClr val="FFCC00"/>
                </a:solidFill>
              </a:rPr>
              <a:t>UCLA is leading the construction of </a:t>
            </a:r>
            <a:r>
              <a:rPr lang="en-US" sz="2000" b="1">
                <a:solidFill>
                  <a:srgbClr val="FFCC00"/>
                </a:solidFill>
              </a:rPr>
              <a:t>IRIS</a:t>
            </a:r>
            <a:r>
              <a:rPr lang="en-US" sz="2000">
                <a:solidFill>
                  <a:srgbClr val="FFCC00"/>
                </a:solidFill>
              </a:rPr>
              <a:t> the first infrared instrument for TMT</a:t>
            </a:r>
          </a:p>
          <a:p>
            <a:pPr marL="342900" indent="-342900">
              <a:lnSpc>
                <a:spcPct val="90000"/>
              </a:lnSpc>
              <a:spcBef>
                <a:spcPct val="20000"/>
              </a:spcBef>
              <a:buFontTx/>
              <a:buChar char="•"/>
            </a:pPr>
            <a:r>
              <a:rPr lang="en-US" sz="2400" b="1">
                <a:solidFill>
                  <a:srgbClr val="FF0000"/>
                </a:solidFill>
              </a:rPr>
              <a:t>Spectrograph</a:t>
            </a:r>
          </a:p>
          <a:p>
            <a:pPr marL="742950" lvl="1" indent="-285750">
              <a:lnSpc>
                <a:spcPct val="90000"/>
              </a:lnSpc>
              <a:spcBef>
                <a:spcPct val="20000"/>
              </a:spcBef>
              <a:buFontTx/>
              <a:buChar char="–"/>
            </a:pPr>
            <a:r>
              <a:rPr lang="en-US" sz="2000">
                <a:solidFill>
                  <a:schemeClr val="bg1"/>
                </a:solidFill>
              </a:rPr>
              <a:t>Wavelength: 0.8-2.5 microns</a:t>
            </a:r>
          </a:p>
          <a:p>
            <a:pPr marL="742950" lvl="1" indent="-285750">
              <a:lnSpc>
                <a:spcPct val="90000"/>
              </a:lnSpc>
              <a:spcBef>
                <a:spcPct val="20000"/>
              </a:spcBef>
              <a:buFontTx/>
              <a:buChar char="–"/>
            </a:pPr>
            <a:r>
              <a:rPr lang="en-US" sz="2400" b="1">
                <a:solidFill>
                  <a:srgbClr val="FFB719"/>
                </a:solidFill>
              </a:rPr>
              <a:t>16 megapixels HgCdTe</a:t>
            </a:r>
          </a:p>
          <a:p>
            <a:pPr marL="742950" lvl="1" indent="-285750">
              <a:lnSpc>
                <a:spcPct val="90000"/>
              </a:lnSpc>
              <a:spcBef>
                <a:spcPct val="20000"/>
              </a:spcBef>
              <a:buFontTx/>
              <a:buChar char="–"/>
            </a:pPr>
            <a:r>
              <a:rPr lang="en-US" sz="2000">
                <a:solidFill>
                  <a:schemeClr val="bg1"/>
                </a:solidFill>
              </a:rPr>
              <a:t>Spectral Resolution &gt; 3500</a:t>
            </a:r>
          </a:p>
          <a:p>
            <a:pPr marL="342900" indent="-342900">
              <a:lnSpc>
                <a:spcPct val="90000"/>
              </a:lnSpc>
              <a:spcBef>
                <a:spcPct val="20000"/>
              </a:spcBef>
              <a:buFontTx/>
              <a:buChar char="•"/>
            </a:pPr>
            <a:r>
              <a:rPr lang="en-US" sz="2400" b="1">
                <a:solidFill>
                  <a:srgbClr val="FF0000"/>
                </a:solidFill>
              </a:rPr>
              <a:t>Imager</a:t>
            </a:r>
          </a:p>
          <a:p>
            <a:pPr marL="742950" lvl="1" indent="-285750">
              <a:lnSpc>
                <a:spcPct val="90000"/>
              </a:lnSpc>
              <a:spcBef>
                <a:spcPct val="20000"/>
              </a:spcBef>
              <a:buFontTx/>
              <a:buChar char="–"/>
            </a:pPr>
            <a:r>
              <a:rPr lang="en-US" sz="2000">
                <a:solidFill>
                  <a:schemeClr val="bg1"/>
                </a:solidFill>
              </a:rPr>
              <a:t>&gt;15 arcsec field of view</a:t>
            </a:r>
          </a:p>
          <a:p>
            <a:pPr marL="742950" lvl="1" indent="-285750">
              <a:lnSpc>
                <a:spcPct val="90000"/>
              </a:lnSpc>
              <a:spcBef>
                <a:spcPct val="20000"/>
              </a:spcBef>
              <a:buFontTx/>
              <a:buChar char="–"/>
            </a:pPr>
            <a:r>
              <a:rPr lang="en-US" sz="2000" b="1">
                <a:solidFill>
                  <a:schemeClr val="bg1"/>
                </a:solidFill>
              </a:rPr>
              <a:t>0.004 arcsec/pixel plate scale</a:t>
            </a:r>
          </a:p>
          <a:p>
            <a:pPr marL="742950" lvl="1" indent="-285750">
              <a:lnSpc>
                <a:spcPct val="90000"/>
              </a:lnSpc>
              <a:spcBef>
                <a:spcPct val="20000"/>
              </a:spcBef>
              <a:buFontTx/>
              <a:buChar char="–"/>
            </a:pPr>
            <a:r>
              <a:rPr lang="en-US" sz="2000" b="1">
                <a:solidFill>
                  <a:schemeClr val="bg1"/>
                </a:solidFill>
              </a:rPr>
              <a:t>3x more detail</a:t>
            </a:r>
          </a:p>
        </p:txBody>
      </p:sp>
    </p:spTree>
  </p:cSld>
  <p:clrMapOvr>
    <a:masterClrMapping/>
  </p:clrMapOvr>
  <p:transition spd="med">
    <p:checke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366FF"/>
        </a:solidFill>
        <a:effectLst/>
      </p:bgPr>
    </p:bg>
    <p:spTree>
      <p:nvGrpSpPr>
        <p:cNvPr id="1" name=""/>
        <p:cNvGrpSpPr/>
        <p:nvPr/>
      </p:nvGrpSpPr>
      <p:grpSpPr>
        <a:xfrm>
          <a:off x="0" y="0"/>
          <a:ext cx="0" cy="0"/>
          <a:chOff x="0" y="0"/>
          <a:chExt cx="0" cy="0"/>
        </a:xfrm>
      </p:grpSpPr>
      <p:pic>
        <p:nvPicPr>
          <p:cNvPr id="19458" name="Picture 2" descr="Ian with MOSFIRE April 2012"/>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Text Box 4"/>
          <p:cNvSpPr txBox="1">
            <a:spLocks noChangeArrowheads="1"/>
          </p:cNvSpPr>
          <p:nvPr/>
        </p:nvSpPr>
        <p:spPr bwMode="auto">
          <a:xfrm>
            <a:off x="161925" y="685800"/>
            <a:ext cx="8791575" cy="457200"/>
          </a:xfrm>
          <a:prstGeom prst="rect">
            <a:avLst/>
          </a:prstGeom>
          <a:noFill/>
          <a:ln w="9525">
            <a:noFill/>
            <a:miter lim="800000"/>
            <a:headEnd/>
            <a:tailEnd/>
          </a:ln>
          <a:effectLst/>
        </p:spPr>
        <p:txBody>
          <a:bodyPr>
            <a:spAutoFit/>
          </a:bodyPr>
          <a:lstStyle/>
          <a:p>
            <a:pPr>
              <a:spcBef>
                <a:spcPct val="50000"/>
              </a:spcBef>
              <a:defRPr/>
            </a:pPr>
            <a:r>
              <a:rPr lang="en-US" sz="2400" b="1">
                <a:solidFill>
                  <a:srgbClr val="FF0000"/>
                </a:solidFill>
                <a:effectLst>
                  <a:outerShdw blurRad="38100" dist="38100" dir="2700000" algn="tl">
                    <a:srgbClr val="DDDDDD"/>
                  </a:outerShdw>
                </a:effectLst>
                <a:latin typeface="Comic Sans MS" charset="0"/>
                <a:ea typeface="+mn-ea"/>
              </a:rPr>
              <a:t>MOSFIRE ready for installation at the Keck Observatory</a:t>
            </a:r>
          </a:p>
        </p:txBody>
      </p:sp>
      <p:sp>
        <p:nvSpPr>
          <p:cNvPr id="19460" name="Text Box 5"/>
          <p:cNvSpPr txBox="1">
            <a:spLocks noChangeArrowheads="1"/>
          </p:cNvSpPr>
          <p:nvPr/>
        </p:nvSpPr>
        <p:spPr bwMode="auto">
          <a:xfrm>
            <a:off x="0" y="6496050"/>
            <a:ext cx="14573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r>
              <a:rPr lang="en-US" sz="1800">
                <a:solidFill>
                  <a:schemeClr val="bg1"/>
                </a:solidFill>
              </a:rPr>
              <a:t>April 2012</a:t>
            </a:r>
          </a:p>
        </p:txBody>
      </p:sp>
      <p:sp>
        <p:nvSpPr>
          <p:cNvPr id="5" name="TextBox 4"/>
          <p:cNvSpPr txBox="1">
            <a:spLocks noChangeArrowheads="1"/>
          </p:cNvSpPr>
          <p:nvPr/>
        </p:nvSpPr>
        <p:spPr bwMode="auto">
          <a:xfrm>
            <a:off x="5888038" y="5356225"/>
            <a:ext cx="3179762" cy="1384300"/>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sz="2800" b="1">
                <a:solidFill>
                  <a:srgbClr val="FF0000"/>
                </a:solidFill>
              </a:rPr>
              <a:t>But the story does not begin here …</a:t>
            </a:r>
          </a:p>
        </p:txBody>
      </p:sp>
    </p:spTree>
  </p:cSld>
  <p:clrMapOvr>
    <a:masterClrMapping/>
  </p:clrMapOvr>
  <p:transition spd="med">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914400"/>
            <a:ext cx="7773988" cy="6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275" y="6199188"/>
            <a:ext cx="7778750" cy="4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Text Box 4"/>
          <p:cNvSpPr txBox="1">
            <a:spLocks noChangeArrowheads="1"/>
          </p:cNvSpPr>
          <p:nvPr/>
        </p:nvSpPr>
        <p:spPr bwMode="auto">
          <a:xfrm>
            <a:off x="838200" y="381000"/>
            <a:ext cx="746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spcBef>
                <a:spcPct val="50000"/>
              </a:spcBef>
            </a:pPr>
            <a:r>
              <a:rPr lang="en-US" b="1" i="1"/>
              <a:t>Thank You</a:t>
            </a:r>
          </a:p>
        </p:txBody>
      </p:sp>
      <p:pic>
        <p:nvPicPr>
          <p:cNvPr id="522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25438"/>
            <a:ext cx="9144000" cy="616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0" name="Text Box 7"/>
          <p:cNvSpPr txBox="1">
            <a:spLocks noChangeArrowheads="1"/>
          </p:cNvSpPr>
          <p:nvPr/>
        </p:nvSpPr>
        <p:spPr bwMode="auto">
          <a:xfrm>
            <a:off x="2247900" y="6149975"/>
            <a:ext cx="46101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spcBef>
                <a:spcPct val="50000"/>
              </a:spcBef>
            </a:pPr>
            <a:r>
              <a:rPr lang="en-US" sz="1800" b="1">
                <a:solidFill>
                  <a:schemeClr val="bg1"/>
                </a:solidFill>
              </a:rPr>
              <a:t>ISBN 978-3-540-76582-0</a:t>
            </a:r>
          </a:p>
        </p:txBody>
      </p:sp>
      <p:sp>
        <p:nvSpPr>
          <p:cNvPr id="16393" name="Text Box 9"/>
          <p:cNvSpPr txBox="1">
            <a:spLocks noChangeArrowheads="1"/>
          </p:cNvSpPr>
          <p:nvPr/>
        </p:nvSpPr>
        <p:spPr bwMode="auto">
          <a:xfrm>
            <a:off x="411163" y="31750"/>
            <a:ext cx="8374062" cy="400050"/>
          </a:xfrm>
          <a:prstGeom prst="rect">
            <a:avLst/>
          </a:prstGeom>
          <a:solidFill>
            <a:schemeClr val="tx1"/>
          </a:solidFill>
          <a:ln w="9525">
            <a:solidFill>
              <a:srgbClr val="FF0000"/>
            </a:solidFill>
            <a:miter lim="800000"/>
            <a:headEnd/>
            <a:tailEnd/>
          </a:ln>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spcBef>
                <a:spcPct val="50000"/>
              </a:spcBef>
            </a:pPr>
            <a:r>
              <a:rPr lang="en-US" sz="2000" b="1">
                <a:solidFill>
                  <a:srgbClr val="FFCC00"/>
                </a:solidFill>
              </a:rPr>
              <a:t>Got students or friends that want to know more?</a:t>
            </a:r>
          </a:p>
        </p:txBody>
      </p:sp>
    </p:spTree>
  </p:cSld>
  <p:clrMapOvr>
    <a:masterClrMapping/>
  </p:clrMapOvr>
  <p:transition spd="med">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6393">
                                            <p:txEl>
                                              <p:pRg st="0" end="0"/>
                                            </p:txEl>
                                          </p:spTgt>
                                        </p:tgtEl>
                                        <p:attrNameLst>
                                          <p:attrName>style.visibility</p:attrName>
                                        </p:attrNameLst>
                                      </p:cBhvr>
                                      <p:to>
                                        <p:strVal val="visible"/>
                                      </p:to>
                                    </p:set>
                                    <p:animEffect transition="in" filter="dissolve">
                                      <p:cBhvr>
                                        <p:cTn id="7" dur="500"/>
                                        <p:tgtEl>
                                          <p:spTgt spid="1639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RGB_img_subtlek"/>
          <p:cNvPicPr>
            <a:picLocks noChangeAspect="1" noChangeArrowheads="1"/>
          </p:cNvPicPr>
          <p:nvPr/>
        </p:nvPicPr>
        <p:blipFill>
          <a:blip r:embed="rId2">
            <a:extLst>
              <a:ext uri="{28A0092B-C50C-407E-A947-70E740481C1C}">
                <a14:useLocalDpi xmlns:a14="http://schemas.microsoft.com/office/drawing/2010/main" val="0"/>
              </a:ext>
            </a:extLst>
          </a:blip>
          <a:srcRect l="7603" t="7806" r="7399" b="25879"/>
          <a:stretch>
            <a:fillRect/>
          </a:stretch>
        </p:blipFill>
        <p:spPr bwMode="auto">
          <a:xfrm>
            <a:off x="-31750" y="-144463"/>
            <a:ext cx="9294813" cy="7251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Rectangle 2"/>
          <p:cNvSpPr>
            <a:spLocks noGrp="1" noChangeArrowheads="1"/>
          </p:cNvSpPr>
          <p:nvPr>
            <p:ph type="body" idx="4294967295"/>
          </p:nvPr>
        </p:nvSpPr>
        <p:spPr>
          <a:xfrm>
            <a:off x="257175" y="2486025"/>
            <a:ext cx="8610600" cy="4371975"/>
          </a:xfrm>
        </p:spPr>
        <p:txBody>
          <a:bodyPr/>
          <a:lstStyle/>
          <a:p>
            <a:pPr algn="ctr" eaLnBrk="1" hangingPunct="1">
              <a:lnSpc>
                <a:spcPct val="80000"/>
              </a:lnSpc>
              <a:buFontTx/>
              <a:buNone/>
            </a:pPr>
            <a:r>
              <a:rPr lang="en-US" sz="2800" b="1" smtClean="0">
                <a:solidFill>
                  <a:srgbClr val="FFCC00"/>
                </a:solidFill>
                <a:latin typeface="Comic Sans MS" charset="0"/>
              </a:rPr>
              <a:t>MOSFIRE would not be possible without the continuous development of detector technology. Let’s make sure it keeps going.</a:t>
            </a:r>
          </a:p>
          <a:p>
            <a:pPr algn="ctr" eaLnBrk="1" hangingPunct="1">
              <a:lnSpc>
                <a:spcPct val="80000"/>
              </a:lnSpc>
              <a:buFontTx/>
              <a:buNone/>
            </a:pPr>
            <a:endParaRPr lang="en-US" sz="2800" b="1" smtClean="0">
              <a:solidFill>
                <a:srgbClr val="FFCC00"/>
              </a:solidFill>
              <a:latin typeface="Comic Sans MS" charset="0"/>
            </a:endParaRPr>
          </a:p>
          <a:p>
            <a:pPr algn="ctr" eaLnBrk="1" hangingPunct="1">
              <a:lnSpc>
                <a:spcPct val="80000"/>
              </a:lnSpc>
              <a:buFontTx/>
              <a:buNone/>
            </a:pPr>
            <a:r>
              <a:rPr lang="en-US" sz="4800" b="1" smtClean="0">
                <a:solidFill>
                  <a:srgbClr val="FF0000"/>
                </a:solidFill>
                <a:latin typeface="Comic Sans MS" charset="0"/>
              </a:rPr>
              <a:t>Thank You</a:t>
            </a:r>
          </a:p>
          <a:p>
            <a:pPr algn="ctr" eaLnBrk="1" hangingPunct="1">
              <a:lnSpc>
                <a:spcPct val="80000"/>
              </a:lnSpc>
              <a:buFontTx/>
              <a:buNone/>
            </a:pPr>
            <a:endParaRPr lang="en-US" sz="2800" smtClean="0">
              <a:solidFill>
                <a:srgbClr val="FFCC00"/>
              </a:solidFill>
              <a:latin typeface="Comic Sans MS" charset="0"/>
            </a:endParaRPr>
          </a:p>
          <a:p>
            <a:pPr algn="ctr" eaLnBrk="1" hangingPunct="1">
              <a:lnSpc>
                <a:spcPct val="80000"/>
              </a:lnSpc>
              <a:buFontTx/>
              <a:buNone/>
            </a:pPr>
            <a:r>
              <a:rPr lang="en-US" sz="1800" smtClean="0">
                <a:solidFill>
                  <a:srgbClr val="FFCC00"/>
                </a:solidFill>
                <a:latin typeface="Comic Sans MS" charset="0"/>
              </a:rPr>
              <a:t>MOSFIRE was developed by the consortium of the University of California, Los Angeles, California Institute of Technology, University of California, Santa Cruz and the W. M. Keck Observatory. Funding was provided by the Telescope System Instrumentation Program (TSIP) and by a donation from Gordon and Betty Moore.</a:t>
            </a:r>
          </a:p>
        </p:txBody>
      </p:sp>
      <p:pic>
        <p:nvPicPr>
          <p:cNvPr id="54276" name="Picture 3" descr="MOSFIRE-Logo-Black-Small"/>
          <p:cNvPicPr>
            <a:picLocks noChangeAspect="1" noChangeArrowheads="1"/>
          </p:cNvPicPr>
          <p:nvPr>
            <p:ph type="title" idx="4294967295"/>
          </p:nvPr>
        </p:nvPicPr>
        <p:blipFill>
          <a:blip r:embed="rId3">
            <a:extLst>
              <a:ext uri="{28A0092B-C50C-407E-A947-70E740481C1C}">
                <a14:useLocalDpi xmlns:a14="http://schemas.microsoft.com/office/drawing/2010/main" val="0"/>
              </a:ext>
            </a:extLst>
          </a:blip>
          <a:srcRect/>
          <a:stretch>
            <a:fillRect/>
          </a:stretch>
        </p:blipFill>
        <p:spPr>
          <a:xfrm>
            <a:off x="492125" y="596900"/>
            <a:ext cx="8134350" cy="1497013"/>
          </a:xfrm>
          <a:noFill/>
        </p:spPr>
      </p:pic>
    </p:spTree>
  </p:cSld>
  <p:clrMapOvr>
    <a:masterClrMapping/>
  </p:clrMapOvr>
  <p:transition spd="med">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19460">
                                            <p:txEl>
                                              <p:pRg st="0" end="0"/>
                                            </p:txEl>
                                          </p:spTgt>
                                        </p:tgtEl>
                                        <p:attrNameLst>
                                          <p:attrName>style.visibility</p:attrName>
                                        </p:attrNameLst>
                                      </p:cBhvr>
                                      <p:to>
                                        <p:strVal val="visible"/>
                                      </p:to>
                                    </p:set>
                                    <p:animEffect transition="in" filter="dissolve">
                                      <p:cBhvr>
                                        <p:cTn id="7" dur="500"/>
                                        <p:tgtEl>
                                          <p:spTgt spid="1946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9460">
                                            <p:txEl>
                                              <p:pRg st="2" end="2"/>
                                            </p:txEl>
                                          </p:spTgt>
                                        </p:tgtEl>
                                        <p:attrNameLst>
                                          <p:attrName>style.visibility</p:attrName>
                                        </p:attrNameLst>
                                      </p:cBhvr>
                                      <p:to>
                                        <p:strVal val="visible"/>
                                      </p:to>
                                    </p:set>
                                    <p:animEffect transition="in" filter="dissolve">
                                      <p:cBhvr>
                                        <p:cTn id="12" dur="500"/>
                                        <p:tgtEl>
                                          <p:spTgt spid="19460">
                                            <p:txEl>
                                              <p:pRg st="2" end="2"/>
                                            </p:txEl>
                                          </p:spTgt>
                                        </p:tgtEl>
                                      </p:cBhvr>
                                    </p:animEffect>
                                  </p:childTnLst>
                                </p:cTn>
                              </p:par>
                            </p:childTnLst>
                          </p:cTn>
                        </p:par>
                        <p:par>
                          <p:cTn id="13" fill="hold" nodeType="afterGroup">
                            <p:stCondLst>
                              <p:cond delay="500"/>
                            </p:stCondLst>
                            <p:childTnLst>
                              <p:par>
                                <p:cTn id="14" presetID="9" presetClass="entr" presetSubtype="0" fill="hold" grpId="0" nodeType="afterEffect">
                                  <p:stCondLst>
                                    <p:cond delay="1000"/>
                                  </p:stCondLst>
                                  <p:childTnLst>
                                    <p:set>
                                      <p:cBhvr>
                                        <p:cTn id="15" dur="1" fill="hold">
                                          <p:stCondLst>
                                            <p:cond delay="0"/>
                                          </p:stCondLst>
                                        </p:cTn>
                                        <p:tgtEl>
                                          <p:spTgt spid="19460">
                                            <p:txEl>
                                              <p:pRg st="4" end="4"/>
                                            </p:txEl>
                                          </p:spTgt>
                                        </p:tgtEl>
                                        <p:attrNameLst>
                                          <p:attrName>style.visibility</p:attrName>
                                        </p:attrNameLst>
                                      </p:cBhvr>
                                      <p:to>
                                        <p:strVal val="visible"/>
                                      </p:to>
                                    </p:set>
                                    <p:animEffect transition="in" filter="dissolve">
                                      <p:cBhvr>
                                        <p:cTn id="16" dur="500"/>
                                        <p:tgtEl>
                                          <p:spTgt spid="1946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6" descr="4723-andromeda-galaxy-1280x1024-space-wallpaper"/>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19050" y="-131763"/>
            <a:ext cx="9272588" cy="741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4" name="Rectangle 2"/>
          <p:cNvSpPr>
            <a:spLocks noGrp="1" noChangeArrowheads="1"/>
          </p:cNvSpPr>
          <p:nvPr>
            <p:ph type="title" sz="quarter"/>
          </p:nvPr>
        </p:nvSpPr>
        <p:spPr>
          <a:xfrm>
            <a:off x="457200" y="163513"/>
            <a:ext cx="8229600" cy="1139825"/>
          </a:xfrm>
        </p:spPr>
        <p:txBody>
          <a:bodyPr/>
          <a:lstStyle/>
          <a:p>
            <a:pPr eaLnBrk="1" hangingPunct="1">
              <a:defRPr/>
            </a:pPr>
            <a:r>
              <a:rPr lang="en-US" sz="3600" b="1" dirty="0">
                <a:solidFill>
                  <a:srgbClr val="FFB719"/>
                </a:solidFill>
                <a:effectLst>
                  <a:outerShdw blurRad="38100" dist="38100" dir="2700000" algn="tl">
                    <a:srgbClr val="FFFFFF"/>
                  </a:outerShdw>
                </a:effectLst>
                <a:latin typeface="Comic Sans MS" charset="0"/>
                <a:ea typeface="+mj-ea"/>
                <a:cs typeface="+mj-cs"/>
              </a:rPr>
              <a:t>The advent of Digital Imaging</a:t>
            </a:r>
            <a:r>
              <a:rPr lang="en-US" sz="3200" b="1" dirty="0">
                <a:solidFill>
                  <a:srgbClr val="FFB719"/>
                </a:solidFill>
                <a:ea typeface="+mj-ea"/>
                <a:cs typeface="+mj-cs"/>
              </a:rPr>
              <a:t/>
            </a:r>
            <a:br>
              <a:rPr lang="en-US" sz="3200" b="1" dirty="0">
                <a:solidFill>
                  <a:srgbClr val="FFB719"/>
                </a:solidFill>
                <a:ea typeface="+mj-ea"/>
                <a:cs typeface="+mj-cs"/>
              </a:rPr>
            </a:br>
            <a:r>
              <a:rPr lang="en-US" sz="2000" b="1" dirty="0">
                <a:solidFill>
                  <a:srgbClr val="FFB719"/>
                </a:solidFill>
                <a:ea typeface="+mj-ea"/>
                <a:cs typeface="+mj-cs"/>
              </a:rPr>
              <a:t>Visible light astronomy gets the Charge-Coupled Device</a:t>
            </a:r>
          </a:p>
        </p:txBody>
      </p:sp>
      <p:pic>
        <p:nvPicPr>
          <p:cNvPr id="20484" name="Picture 3" descr="earlyccd_fig1_7"/>
          <p:cNvPicPr>
            <a:picLocks noChangeAspect="1" noChangeArrowheads="1"/>
          </p:cNvPicPr>
          <p:nvPr>
            <p:ph sz="quarter" idx="1"/>
          </p:nvPr>
        </p:nvPicPr>
        <p:blipFill>
          <a:blip r:embed="rId3">
            <a:extLst>
              <a:ext uri="{28A0092B-C50C-407E-A947-70E740481C1C}">
                <a14:useLocalDpi xmlns:a14="http://schemas.microsoft.com/office/drawing/2010/main" val="0"/>
              </a:ext>
            </a:extLst>
          </a:blip>
          <a:srcRect l="10811" t="26938" r="10811" b="36023"/>
          <a:stretch>
            <a:fillRect/>
          </a:stretch>
        </p:blipFill>
        <p:spPr>
          <a:xfrm>
            <a:off x="6105525" y="2220913"/>
            <a:ext cx="2428875" cy="2195512"/>
          </a:xfrm>
          <a:noFill/>
          <a:ln>
            <a:solidFill>
              <a:schemeClr val="tx1"/>
            </a:solidFill>
            <a:miter lim="800000"/>
            <a:headEnd/>
            <a:tailEnd/>
          </a:ln>
        </p:spPr>
      </p:pic>
      <p:pic>
        <p:nvPicPr>
          <p:cNvPr id="20485" name="Picture 4" descr="Boyle_Smith_fig1_8"/>
          <p:cNvPicPr>
            <a:picLocks noChangeAspect="1" noChangeArrowheads="1"/>
          </p:cNvPicPr>
          <p:nvPr>
            <p:ph sz="quarter" idx="2"/>
          </p:nvPr>
        </p:nvPicPr>
        <p:blipFill>
          <a:blip r:embed="rId4">
            <a:extLst>
              <a:ext uri="{28A0092B-C50C-407E-A947-70E740481C1C}">
                <a14:useLocalDpi xmlns:a14="http://schemas.microsoft.com/office/drawing/2010/main" val="0"/>
              </a:ext>
            </a:extLst>
          </a:blip>
          <a:srcRect t="3413" r="2000" b="2980"/>
          <a:stretch>
            <a:fillRect/>
          </a:stretch>
        </p:blipFill>
        <p:spPr>
          <a:xfrm>
            <a:off x="914400" y="1600200"/>
            <a:ext cx="4953000" cy="3654425"/>
          </a:xfrm>
          <a:noFill/>
          <a:ln>
            <a:solidFill>
              <a:schemeClr val="tx1"/>
            </a:solidFill>
            <a:miter lim="800000"/>
            <a:headEnd/>
            <a:tailEnd/>
          </a:ln>
        </p:spPr>
      </p:pic>
      <p:sp>
        <p:nvSpPr>
          <p:cNvPr id="20486" name="Text Box 5"/>
          <p:cNvSpPr txBox="1">
            <a:spLocks noChangeArrowheads="1"/>
          </p:cNvSpPr>
          <p:nvPr/>
        </p:nvSpPr>
        <p:spPr bwMode="auto">
          <a:xfrm>
            <a:off x="836613" y="5191125"/>
            <a:ext cx="6115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r>
              <a:rPr lang="en-US" sz="1800">
                <a:solidFill>
                  <a:srgbClr val="FFB719"/>
                </a:solidFill>
              </a:rPr>
              <a:t>Willard Boyle and George Smith –  CCD inventors</a:t>
            </a:r>
          </a:p>
        </p:txBody>
      </p:sp>
      <p:sp>
        <p:nvSpPr>
          <p:cNvPr id="20487" name="Text Box 6"/>
          <p:cNvSpPr txBox="1">
            <a:spLocks noChangeArrowheads="1"/>
          </p:cNvSpPr>
          <p:nvPr/>
        </p:nvSpPr>
        <p:spPr bwMode="auto">
          <a:xfrm>
            <a:off x="6411913" y="4476750"/>
            <a:ext cx="1809750"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spcBef>
                <a:spcPct val="50000"/>
              </a:spcBef>
            </a:pPr>
            <a:r>
              <a:rPr lang="en-US" sz="1800">
                <a:solidFill>
                  <a:srgbClr val="FFB719"/>
                </a:solidFill>
              </a:rPr>
              <a:t>An early CCD</a:t>
            </a:r>
          </a:p>
          <a:p>
            <a:pPr algn="ctr" eaLnBrk="1" hangingPunct="1">
              <a:spcBef>
                <a:spcPct val="50000"/>
              </a:spcBef>
            </a:pPr>
            <a:r>
              <a:rPr lang="en-US" sz="1800">
                <a:solidFill>
                  <a:srgbClr val="FFB719"/>
                </a:solidFill>
              </a:rPr>
              <a:t>c. 1979</a:t>
            </a:r>
          </a:p>
        </p:txBody>
      </p:sp>
      <p:sp>
        <p:nvSpPr>
          <p:cNvPr id="20488" name="Text Box 8"/>
          <p:cNvSpPr txBox="1">
            <a:spLocks noChangeArrowheads="1"/>
          </p:cNvSpPr>
          <p:nvPr/>
        </p:nvSpPr>
        <p:spPr bwMode="auto">
          <a:xfrm>
            <a:off x="4972050" y="480060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r>
              <a:rPr lang="en-US" sz="1800" b="1"/>
              <a:t>1970</a:t>
            </a:r>
          </a:p>
        </p:txBody>
      </p:sp>
      <p:sp>
        <p:nvSpPr>
          <p:cNvPr id="59401" name="Text Box 9"/>
          <p:cNvSpPr txBox="1">
            <a:spLocks noChangeArrowheads="1"/>
          </p:cNvSpPr>
          <p:nvPr/>
        </p:nvSpPr>
        <p:spPr bwMode="auto">
          <a:xfrm>
            <a:off x="904875" y="5891213"/>
            <a:ext cx="77914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r>
              <a:rPr lang="en-US" sz="2800" b="1">
                <a:solidFill>
                  <a:srgbClr val="FFB719"/>
                </a:solidFill>
              </a:rPr>
              <a:t>CCDs change everything!    </a:t>
            </a:r>
            <a:r>
              <a:rPr lang="en-US" sz="2800" b="1">
                <a:solidFill>
                  <a:srgbClr val="FF0000"/>
                </a:solidFill>
              </a:rPr>
              <a:t>What about IR?</a:t>
            </a:r>
            <a:r>
              <a:rPr lang="en-US" sz="2800"/>
              <a:t> </a:t>
            </a:r>
          </a:p>
        </p:txBody>
      </p:sp>
      <p:sp>
        <p:nvSpPr>
          <p:cNvPr id="20490" name="Text Box 10"/>
          <p:cNvSpPr txBox="1">
            <a:spLocks noChangeArrowheads="1"/>
          </p:cNvSpPr>
          <p:nvPr/>
        </p:nvSpPr>
        <p:spPr bwMode="auto">
          <a:xfrm>
            <a:off x="6124575" y="1571625"/>
            <a:ext cx="2409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a:spcBef>
                <a:spcPct val="50000"/>
              </a:spcBef>
            </a:pPr>
            <a:r>
              <a:rPr lang="en-US" b="1">
                <a:solidFill>
                  <a:srgbClr val="FFB719"/>
                </a:solidFill>
              </a:rPr>
              <a:t>“PIXELS”</a:t>
            </a:r>
          </a:p>
        </p:txBody>
      </p:sp>
    </p:spTree>
  </p:cSld>
  <p:clrMapOvr>
    <a:masterClrMapping/>
  </p:clrMapOvr>
  <p:transition spd="med">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9401"/>
                                        </p:tgtEl>
                                        <p:attrNameLst>
                                          <p:attrName>style.visibility</p:attrName>
                                        </p:attrNameLst>
                                      </p:cBhvr>
                                      <p:to>
                                        <p:strVal val="visible"/>
                                      </p:to>
                                    </p:set>
                                    <p:animEffect transition="in" filter="dissolve">
                                      <p:cBhvr>
                                        <p:cTn id="7" dur="500"/>
                                        <p:tgtEl>
                                          <p:spTgt spid="594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0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descr="NGC20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4763"/>
            <a:ext cx="9271000"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Rectangle 2"/>
          <p:cNvSpPr>
            <a:spLocks noGrp="1" noChangeArrowheads="1"/>
          </p:cNvSpPr>
          <p:nvPr>
            <p:ph type="title"/>
          </p:nvPr>
        </p:nvSpPr>
        <p:spPr/>
        <p:txBody>
          <a:bodyPr/>
          <a:lstStyle/>
          <a:p>
            <a:pPr eaLnBrk="1" hangingPunct="1">
              <a:defRPr/>
            </a:pPr>
            <a:r>
              <a:rPr lang="en-US" sz="4800" b="1" dirty="0">
                <a:solidFill>
                  <a:srgbClr val="FFCC00"/>
                </a:solidFill>
                <a:effectLst>
                  <a:outerShdw blurRad="38100" dist="38100" dir="2700000" algn="tl">
                    <a:srgbClr val="FFFFFF"/>
                  </a:outerShdw>
                </a:effectLst>
                <a:ea typeface="+mj-ea"/>
                <a:cs typeface="+mj-cs"/>
              </a:rPr>
              <a:t>Infrared Array Detectors</a:t>
            </a:r>
          </a:p>
        </p:txBody>
      </p:sp>
      <p:sp>
        <p:nvSpPr>
          <p:cNvPr id="21508" name="Rectangle 3"/>
          <p:cNvSpPr>
            <a:spLocks noGrp="1" noChangeArrowheads="1"/>
          </p:cNvSpPr>
          <p:nvPr>
            <p:ph type="body" sz="half" idx="1"/>
          </p:nvPr>
        </p:nvSpPr>
        <p:spPr>
          <a:xfrm>
            <a:off x="123825" y="1323975"/>
            <a:ext cx="4267200" cy="5486400"/>
          </a:xfrm>
        </p:spPr>
        <p:txBody>
          <a:bodyPr/>
          <a:lstStyle/>
          <a:p>
            <a:pPr eaLnBrk="1" hangingPunct="1">
              <a:lnSpc>
                <a:spcPct val="90000"/>
              </a:lnSpc>
            </a:pPr>
            <a:r>
              <a:rPr lang="en-US" sz="2800" b="1" smtClean="0">
                <a:solidFill>
                  <a:srgbClr val="FFCC00"/>
                </a:solidFill>
                <a:latin typeface="Times New Roman" charset="0"/>
              </a:rPr>
              <a:t>Slower development than CCDs</a:t>
            </a:r>
          </a:p>
          <a:p>
            <a:pPr eaLnBrk="1" hangingPunct="1">
              <a:lnSpc>
                <a:spcPct val="90000"/>
              </a:lnSpc>
            </a:pPr>
            <a:r>
              <a:rPr lang="en-US" sz="2800" b="1" smtClean="0">
                <a:solidFill>
                  <a:srgbClr val="FFCC00"/>
                </a:solidFill>
                <a:latin typeface="Times New Roman" charset="0"/>
              </a:rPr>
              <a:t>Need lower band-gap semiconductors</a:t>
            </a:r>
          </a:p>
          <a:p>
            <a:pPr eaLnBrk="1" hangingPunct="1">
              <a:lnSpc>
                <a:spcPct val="90000"/>
              </a:lnSpc>
            </a:pPr>
            <a:r>
              <a:rPr lang="en-US" sz="2800" b="1" smtClean="0">
                <a:solidFill>
                  <a:schemeClr val="bg1"/>
                </a:solidFill>
                <a:latin typeface="Times New Roman" charset="0"/>
              </a:rPr>
              <a:t>Ge, InSb or HgCdTe – these materials are intrinsic semiconductors</a:t>
            </a:r>
          </a:p>
          <a:p>
            <a:pPr eaLnBrk="1" hangingPunct="1">
              <a:lnSpc>
                <a:spcPct val="90000"/>
              </a:lnSpc>
            </a:pPr>
            <a:r>
              <a:rPr lang="en-US" sz="2800" b="1" smtClean="0">
                <a:solidFill>
                  <a:schemeClr val="bg1"/>
                </a:solidFill>
                <a:latin typeface="Times New Roman" charset="0"/>
              </a:rPr>
              <a:t>Or extrinsic arrays of doped Si or Ge</a:t>
            </a:r>
          </a:p>
          <a:p>
            <a:pPr eaLnBrk="1" hangingPunct="1">
              <a:lnSpc>
                <a:spcPct val="90000"/>
              </a:lnSpc>
            </a:pPr>
            <a:r>
              <a:rPr lang="en-US" sz="2000" b="1" smtClean="0">
                <a:solidFill>
                  <a:schemeClr val="bg1"/>
                </a:solidFill>
                <a:latin typeface="Times New Roman" charset="0"/>
              </a:rPr>
              <a:t>HYBRID construction:</a:t>
            </a:r>
            <a:r>
              <a:rPr lang="en-US" sz="2400" smtClean="0">
                <a:solidFill>
                  <a:schemeClr val="bg1"/>
                </a:solidFill>
                <a:latin typeface="Times New Roman" charset="0"/>
              </a:rPr>
              <a:t> Infrared material bonded by tiny </a:t>
            </a:r>
            <a:r>
              <a:rPr lang="en-US" sz="2400" i="1" smtClean="0">
                <a:solidFill>
                  <a:schemeClr val="bg1"/>
                </a:solidFill>
                <a:latin typeface="Times New Roman" charset="0"/>
              </a:rPr>
              <a:t>indium</a:t>
            </a:r>
            <a:r>
              <a:rPr lang="en-US" sz="2400" smtClean="0">
                <a:solidFill>
                  <a:schemeClr val="bg1"/>
                </a:solidFill>
                <a:latin typeface="Times New Roman" charset="0"/>
              </a:rPr>
              <a:t> bumps to a silicon readout circuit; harder to yield therefore more costly.</a:t>
            </a:r>
          </a:p>
        </p:txBody>
      </p:sp>
      <p:sp>
        <p:nvSpPr>
          <p:cNvPr id="21509" name="Content Placeholder 6"/>
          <p:cNvSpPr>
            <a:spLocks noGrp="1"/>
          </p:cNvSpPr>
          <p:nvPr>
            <p:ph sz="half" idx="2"/>
          </p:nvPr>
        </p:nvSpPr>
        <p:spPr/>
        <p:txBody>
          <a:bodyPr/>
          <a:lstStyle/>
          <a:p>
            <a:endParaRPr lang="it-IT" smtClean="0"/>
          </a:p>
        </p:txBody>
      </p:sp>
      <p:pic>
        <p:nvPicPr>
          <p:cNvPr id="9" name="Picture 4" descr="IR_FPA"/>
          <p:cNvPicPr>
            <a:picLocks noChangeAspect="1" noChangeArrowheads="1"/>
          </p:cNvPicPr>
          <p:nvPr/>
        </p:nvPicPr>
        <p:blipFill>
          <a:blip r:embed="rId3">
            <a:extLst>
              <a:ext uri="{28A0092B-C50C-407E-A947-70E740481C1C}">
                <a14:useLocalDpi xmlns:a14="http://schemas.microsoft.com/office/drawing/2010/main" val="0"/>
              </a:ext>
            </a:extLst>
          </a:blip>
          <a:srcRect b="3374"/>
          <a:stretch>
            <a:fillRect/>
          </a:stretch>
        </p:blipFill>
        <p:spPr bwMode="auto">
          <a:xfrm>
            <a:off x="4343400" y="1533525"/>
            <a:ext cx="4751388" cy="4978400"/>
          </a:xfrm>
          <a:prstGeom prst="rect">
            <a:avLst/>
          </a:prstGeom>
          <a:noFill/>
          <a:ln w="9525">
            <a:solidFill>
              <a:srgbClr val="CC99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508">
                                            <p:txEl>
                                              <p:pRg st="0" end="0"/>
                                            </p:txEl>
                                          </p:spTgt>
                                        </p:tgtEl>
                                        <p:attrNameLst>
                                          <p:attrName>style.visibility</p:attrName>
                                        </p:attrNameLst>
                                      </p:cBhvr>
                                      <p:to>
                                        <p:strVal val="visible"/>
                                      </p:to>
                                    </p:set>
                                    <p:animEffect transition="in" filter="dissolve">
                                      <p:cBhvr>
                                        <p:cTn id="7" dur="500"/>
                                        <p:tgtEl>
                                          <p:spTgt spid="2150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1508">
                                            <p:txEl>
                                              <p:pRg st="1" end="1"/>
                                            </p:txEl>
                                          </p:spTgt>
                                        </p:tgtEl>
                                        <p:attrNameLst>
                                          <p:attrName>style.visibility</p:attrName>
                                        </p:attrNameLst>
                                      </p:cBhvr>
                                      <p:to>
                                        <p:strVal val="visible"/>
                                      </p:to>
                                    </p:set>
                                    <p:animEffect transition="in" filter="dissolve">
                                      <p:cBhvr>
                                        <p:cTn id="12" dur="500"/>
                                        <p:tgtEl>
                                          <p:spTgt spid="2150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1508">
                                            <p:txEl>
                                              <p:pRg st="2" end="2"/>
                                            </p:txEl>
                                          </p:spTgt>
                                        </p:tgtEl>
                                        <p:attrNameLst>
                                          <p:attrName>style.visibility</p:attrName>
                                        </p:attrNameLst>
                                      </p:cBhvr>
                                      <p:to>
                                        <p:strVal val="visible"/>
                                      </p:to>
                                    </p:set>
                                    <p:animEffect transition="in" filter="dissolve">
                                      <p:cBhvr>
                                        <p:cTn id="17" dur="500"/>
                                        <p:tgtEl>
                                          <p:spTgt spid="2150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1508">
                                            <p:txEl>
                                              <p:pRg st="3" end="3"/>
                                            </p:txEl>
                                          </p:spTgt>
                                        </p:tgtEl>
                                        <p:attrNameLst>
                                          <p:attrName>style.visibility</p:attrName>
                                        </p:attrNameLst>
                                      </p:cBhvr>
                                      <p:to>
                                        <p:strVal val="visible"/>
                                      </p:to>
                                    </p:set>
                                    <p:animEffect transition="in" filter="dissolve">
                                      <p:cBhvr>
                                        <p:cTn id="22" dur="500"/>
                                        <p:tgtEl>
                                          <p:spTgt spid="21508">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1508">
                                            <p:txEl>
                                              <p:pRg st="4" end="4"/>
                                            </p:txEl>
                                          </p:spTgt>
                                        </p:tgtEl>
                                        <p:attrNameLst>
                                          <p:attrName>style.visibility</p:attrName>
                                        </p:attrNameLst>
                                      </p:cBhvr>
                                      <p:to>
                                        <p:strVal val="visible"/>
                                      </p:to>
                                    </p:set>
                                    <p:animEffect transition="in" filter="dissolve">
                                      <p:cBhvr>
                                        <p:cTn id="27" dur="500"/>
                                        <p:tgtEl>
                                          <p:spTgt spid="21508">
                                            <p:txEl>
                                              <p:pRg st="4" end="4"/>
                                            </p:txEl>
                                          </p:spTgt>
                                        </p:tgtEl>
                                      </p:cBhvr>
                                    </p:animEffect>
                                  </p:childTnLst>
                                </p:cTn>
                              </p:par>
                            </p:childTnLst>
                          </p:cTn>
                        </p:par>
                        <p:par>
                          <p:cTn id="28" fill="hold" nodeType="afterGroup">
                            <p:stCondLst>
                              <p:cond delay="500"/>
                            </p:stCondLst>
                            <p:childTnLst>
                              <p:par>
                                <p:cTn id="29" presetID="9"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dissolve">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US" sz="4000" b="1" smtClean="0">
                <a:solidFill>
                  <a:srgbClr val="FFCC00"/>
                </a:solidFill>
                <a:effectLst>
                  <a:outerShdw blurRad="38100" dist="38100" dir="2700000" algn="tl">
                    <a:srgbClr val="FFFFFF"/>
                  </a:outerShdw>
                </a:effectLst>
              </a:rPr>
              <a:t>First good infrared arrays ~1984</a:t>
            </a:r>
          </a:p>
        </p:txBody>
      </p:sp>
      <p:pic>
        <p:nvPicPr>
          <p:cNvPr id="22531" name="Picture 3" descr="SBRC 62x58 IRCAM"/>
          <p:cNvPicPr>
            <a:picLocks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57200" y="2270125"/>
            <a:ext cx="4038600" cy="3184525"/>
          </a:xfrm>
          <a:noFill/>
          <a:ln>
            <a:solidFill>
              <a:schemeClr val="bg1"/>
            </a:solidFill>
            <a:miter lim="800000"/>
            <a:headEnd/>
            <a:tailEnd/>
          </a:ln>
        </p:spPr>
      </p:pic>
      <p:sp>
        <p:nvSpPr>
          <p:cNvPr id="38917" name="Text Box 5"/>
          <p:cNvSpPr txBox="1">
            <a:spLocks noChangeArrowheads="1"/>
          </p:cNvSpPr>
          <p:nvPr/>
        </p:nvSpPr>
        <p:spPr bwMode="auto">
          <a:xfrm>
            <a:off x="381000" y="5781675"/>
            <a:ext cx="5486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spcBef>
                <a:spcPct val="50000"/>
              </a:spcBef>
            </a:pPr>
            <a:r>
              <a:rPr lang="en-US" sz="2000" b="1">
                <a:solidFill>
                  <a:srgbClr val="FFCC00"/>
                </a:solidFill>
              </a:rPr>
              <a:t>58 x 62 = 3,596 pixels … very small</a:t>
            </a:r>
          </a:p>
        </p:txBody>
      </p:sp>
      <p:sp>
        <p:nvSpPr>
          <p:cNvPr id="22533" name="Text Box 11"/>
          <p:cNvSpPr txBox="1">
            <a:spLocks noChangeArrowheads="1"/>
          </p:cNvSpPr>
          <p:nvPr/>
        </p:nvSpPr>
        <p:spPr bwMode="auto">
          <a:xfrm>
            <a:off x="301625" y="1289050"/>
            <a:ext cx="3956050" cy="64611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r>
              <a:rPr lang="en-US" sz="1800" b="1">
                <a:latin typeface="Comic Sans MS" charset="0"/>
              </a:rPr>
              <a:t>That’s me with the first infrared camera for UKIRT in 1986.</a:t>
            </a:r>
          </a:p>
        </p:txBody>
      </p:sp>
      <p:sp>
        <p:nvSpPr>
          <p:cNvPr id="22534" name="Line 12"/>
          <p:cNvSpPr>
            <a:spLocks noChangeShapeType="1"/>
          </p:cNvSpPr>
          <p:nvPr/>
        </p:nvSpPr>
        <p:spPr bwMode="auto">
          <a:xfrm flipH="1" flipV="1">
            <a:off x="2593975" y="3927475"/>
            <a:ext cx="1400175" cy="1857375"/>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38925" name="Text Box 13"/>
          <p:cNvSpPr txBox="1">
            <a:spLocks noChangeArrowheads="1"/>
          </p:cNvSpPr>
          <p:nvPr/>
        </p:nvSpPr>
        <p:spPr bwMode="auto">
          <a:xfrm>
            <a:off x="180975" y="6261100"/>
            <a:ext cx="89630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spcBef>
                <a:spcPct val="50000"/>
              </a:spcBef>
            </a:pPr>
            <a:r>
              <a:rPr lang="en-US" b="1">
                <a:solidFill>
                  <a:srgbClr val="FFCC00"/>
                </a:solidFill>
                <a:latin typeface="Comic Sans MS" charset="0"/>
              </a:rPr>
              <a:t>Today, IR arrays drive instrument designs. Consider Keck:</a:t>
            </a:r>
            <a:endParaRPr lang="en-US">
              <a:latin typeface="Comic Sans MS" charset="0"/>
            </a:endParaRPr>
          </a:p>
        </p:txBody>
      </p:sp>
      <p:pic>
        <p:nvPicPr>
          <p:cNvPr id="22536" name="Picture 4" descr="Ian installing IRCAM"/>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868863" y="1600200"/>
            <a:ext cx="3597275" cy="4525963"/>
          </a:xfrm>
          <a:noFill/>
          <a:ln>
            <a:solidFill>
              <a:schemeClr val="bg1"/>
            </a:solidFill>
            <a:miter lim="800000"/>
            <a:headEnd/>
            <a:tailEnd/>
          </a:ln>
        </p:spPr>
      </p:pic>
    </p:spTree>
  </p:cSld>
  <p:clrMapOvr>
    <a:masterClrMapping/>
  </p:clrMapOvr>
  <p:transition spd="med">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8917"/>
                                        </p:tgtEl>
                                        <p:attrNameLst>
                                          <p:attrName>style.visibility</p:attrName>
                                        </p:attrNameLst>
                                      </p:cBhvr>
                                      <p:to>
                                        <p:strVal val="visible"/>
                                      </p:to>
                                    </p:set>
                                    <p:animEffect transition="in" filter="dissolve">
                                      <p:cBhvr>
                                        <p:cTn id="7" dur="500"/>
                                        <p:tgtEl>
                                          <p:spTgt spid="389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8925"/>
                                        </p:tgtEl>
                                        <p:attrNameLst>
                                          <p:attrName>style.visibility</p:attrName>
                                        </p:attrNameLst>
                                      </p:cBhvr>
                                      <p:to>
                                        <p:strVal val="visible"/>
                                      </p:to>
                                    </p:set>
                                    <p:animEffect transition="in" filter="dissolve">
                                      <p:cBhvr>
                                        <p:cTn id="12" dur="500"/>
                                        <p:tgtEl>
                                          <p:spTgt spid="389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7" grpId="0"/>
      <p:bldP spid="389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2" descr="Twin Kecks"/>
          <p:cNvPicPr>
            <a:picLocks noChangeAspect="1" noChangeArrowheads="1"/>
          </p:cNvPicPr>
          <p:nvPr/>
        </p:nvPicPr>
        <p:blipFill>
          <a:blip r:embed="rId2">
            <a:lum bright="28000" contrast="-40000"/>
            <a:extLst>
              <a:ext uri="{28A0092B-C50C-407E-A947-70E740481C1C}">
                <a14:useLocalDpi xmlns:a14="http://schemas.microsoft.com/office/drawing/2010/main" val="0"/>
              </a:ext>
            </a:extLst>
          </a:blip>
          <a:srcRect/>
          <a:stretch>
            <a:fillRect/>
          </a:stretch>
        </p:blipFill>
        <p:spPr bwMode="auto">
          <a:xfrm>
            <a:off x="-552450" y="-9525"/>
            <a:ext cx="1030605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tangle 2"/>
          <p:cNvSpPr>
            <a:spLocks noGrp="1" noChangeArrowheads="1"/>
          </p:cNvSpPr>
          <p:nvPr>
            <p:ph type="title"/>
          </p:nvPr>
        </p:nvSpPr>
        <p:spPr>
          <a:xfrm>
            <a:off x="457200" y="-1588"/>
            <a:ext cx="8229600" cy="1143001"/>
          </a:xfrm>
        </p:spPr>
        <p:txBody>
          <a:bodyPr/>
          <a:lstStyle/>
          <a:p>
            <a:pPr eaLnBrk="1" hangingPunct="1"/>
            <a:r>
              <a:rPr lang="en-US" b="1" smtClean="0"/>
              <a:t>Keck’s Infrared Instruments</a:t>
            </a:r>
          </a:p>
        </p:txBody>
      </p:sp>
      <p:grpSp>
        <p:nvGrpSpPr>
          <p:cNvPr id="23556" name="Group 24"/>
          <p:cNvGrpSpPr>
            <a:grpSpLocks/>
          </p:cNvGrpSpPr>
          <p:nvPr/>
        </p:nvGrpSpPr>
        <p:grpSpPr bwMode="auto">
          <a:xfrm>
            <a:off x="203200" y="1231900"/>
            <a:ext cx="8740775" cy="5400675"/>
            <a:chOff x="98" y="768"/>
            <a:chExt cx="5506" cy="3402"/>
          </a:xfrm>
        </p:grpSpPr>
        <p:pic>
          <p:nvPicPr>
            <p:cNvPr id="23565" name="Picture 3" descr="onRNAS"/>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59" y="978"/>
              <a:ext cx="2075" cy="1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6" name="Text Box 4"/>
            <p:cNvSpPr txBox="1">
              <a:spLocks noChangeArrowheads="1"/>
            </p:cNvSpPr>
            <p:nvPr/>
          </p:nvSpPr>
          <p:spPr bwMode="auto">
            <a:xfrm>
              <a:off x="640" y="983"/>
              <a:ext cx="29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r>
                <a:rPr lang="en-US" sz="1800">
                  <a:solidFill>
                    <a:schemeClr val="bg1"/>
                  </a:solidFill>
                </a:rPr>
                <a:t>KII</a:t>
              </a:r>
            </a:p>
          </p:txBody>
        </p:sp>
        <p:sp>
          <p:nvSpPr>
            <p:cNvPr id="23567" name="Text Box 5"/>
            <p:cNvSpPr txBox="1">
              <a:spLocks noChangeArrowheads="1"/>
            </p:cNvSpPr>
            <p:nvPr/>
          </p:nvSpPr>
          <p:spPr bwMode="auto">
            <a:xfrm>
              <a:off x="2104" y="2156"/>
              <a:ext cx="539"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r>
                <a:rPr lang="en-US" sz="1800" b="1">
                  <a:solidFill>
                    <a:srgbClr val="FF3300"/>
                  </a:solidFill>
                </a:rPr>
                <a:t>UCLA</a:t>
              </a:r>
            </a:p>
          </p:txBody>
        </p:sp>
        <p:sp>
          <p:nvSpPr>
            <p:cNvPr id="23568" name="Text Box 6"/>
            <p:cNvSpPr txBox="1">
              <a:spLocks noChangeArrowheads="1"/>
            </p:cNvSpPr>
            <p:nvPr/>
          </p:nvSpPr>
          <p:spPr bwMode="auto">
            <a:xfrm>
              <a:off x="98" y="771"/>
              <a:ext cx="76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r>
                <a:rPr lang="en-US" sz="1800" b="1"/>
                <a:t>NIRSPEC</a:t>
              </a:r>
            </a:p>
          </p:txBody>
        </p:sp>
        <p:sp>
          <p:nvSpPr>
            <p:cNvPr id="23569" name="Text Box 7"/>
            <p:cNvSpPr txBox="1">
              <a:spLocks noChangeArrowheads="1"/>
            </p:cNvSpPr>
            <p:nvPr/>
          </p:nvSpPr>
          <p:spPr bwMode="auto">
            <a:xfrm>
              <a:off x="613" y="2155"/>
              <a:ext cx="51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r>
                <a:rPr lang="en-US" sz="1800">
                  <a:solidFill>
                    <a:schemeClr val="bg1"/>
                  </a:solidFill>
                </a:rPr>
                <a:t>1999</a:t>
              </a:r>
            </a:p>
          </p:txBody>
        </p:sp>
        <p:pic>
          <p:nvPicPr>
            <p:cNvPr id="23570" name="Picture 8" descr="NIRC2"/>
            <p:cNvPicPr>
              <a:picLocks noChangeAspect="1" noChangeArrowheads="1"/>
            </p:cNvPicPr>
            <p:nvPr/>
          </p:nvPicPr>
          <p:blipFill>
            <a:blip r:embed="rId4">
              <a:lum bright="12000" contrast="6000"/>
              <a:extLst>
                <a:ext uri="{28A0092B-C50C-407E-A947-70E740481C1C}">
                  <a14:useLocalDpi xmlns:a14="http://schemas.microsoft.com/office/drawing/2010/main" val="0"/>
                </a:ext>
              </a:extLst>
            </a:blip>
            <a:srcRect r="6224"/>
            <a:stretch>
              <a:fillRect/>
            </a:stretch>
          </p:blipFill>
          <p:spPr bwMode="auto">
            <a:xfrm>
              <a:off x="3074" y="964"/>
              <a:ext cx="1745" cy="139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3571" name="Text Box 9"/>
            <p:cNvSpPr txBox="1">
              <a:spLocks noChangeArrowheads="1"/>
            </p:cNvSpPr>
            <p:nvPr/>
          </p:nvSpPr>
          <p:spPr bwMode="auto">
            <a:xfrm>
              <a:off x="3048" y="996"/>
              <a:ext cx="29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r>
                <a:rPr lang="en-US" sz="1800">
                  <a:solidFill>
                    <a:schemeClr val="bg1"/>
                  </a:solidFill>
                </a:rPr>
                <a:t>KII</a:t>
              </a:r>
            </a:p>
          </p:txBody>
        </p:sp>
        <p:sp>
          <p:nvSpPr>
            <p:cNvPr id="23572" name="Text Box 10"/>
            <p:cNvSpPr txBox="1">
              <a:spLocks noChangeArrowheads="1"/>
            </p:cNvSpPr>
            <p:nvPr/>
          </p:nvSpPr>
          <p:spPr bwMode="auto">
            <a:xfrm>
              <a:off x="3942" y="2162"/>
              <a:ext cx="93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r>
                <a:rPr lang="en-US" sz="1800" b="1">
                  <a:solidFill>
                    <a:srgbClr val="FF3300"/>
                  </a:solidFill>
                </a:rPr>
                <a:t>CIT + UCLA</a:t>
              </a:r>
            </a:p>
          </p:txBody>
        </p:sp>
        <p:sp>
          <p:nvSpPr>
            <p:cNvPr id="23573" name="Text Box 11"/>
            <p:cNvSpPr txBox="1">
              <a:spLocks noChangeArrowheads="1"/>
            </p:cNvSpPr>
            <p:nvPr/>
          </p:nvSpPr>
          <p:spPr bwMode="auto">
            <a:xfrm>
              <a:off x="4836" y="768"/>
              <a:ext cx="76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r>
                <a:rPr lang="en-US" sz="1800" b="1"/>
                <a:t>NIRC2</a:t>
              </a:r>
            </a:p>
          </p:txBody>
        </p:sp>
        <p:sp>
          <p:nvSpPr>
            <p:cNvPr id="23574" name="Text Box 12"/>
            <p:cNvSpPr txBox="1">
              <a:spLocks noChangeArrowheads="1"/>
            </p:cNvSpPr>
            <p:nvPr/>
          </p:nvSpPr>
          <p:spPr bwMode="auto">
            <a:xfrm>
              <a:off x="3039" y="2137"/>
              <a:ext cx="51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r>
                <a:rPr lang="en-US" sz="1800">
                  <a:solidFill>
                    <a:schemeClr val="bg1"/>
                  </a:solidFill>
                </a:rPr>
                <a:t>2001</a:t>
              </a:r>
            </a:p>
          </p:txBody>
        </p:sp>
        <p:pic>
          <p:nvPicPr>
            <p:cNvPr id="23575" name="Picture 13"/>
            <p:cNvPicPr>
              <a:picLocks noChangeAspect="1" noChangeArrowheads="1"/>
            </p:cNvPicPr>
            <p:nvPr/>
          </p:nvPicPr>
          <p:blipFill>
            <a:blip r:embed="rId5">
              <a:extLst>
                <a:ext uri="{28A0092B-C50C-407E-A947-70E740481C1C}">
                  <a14:useLocalDpi xmlns:a14="http://schemas.microsoft.com/office/drawing/2010/main" val="0"/>
                </a:ext>
              </a:extLst>
            </a:blip>
            <a:srcRect t="3693" b="3450"/>
            <a:stretch>
              <a:fillRect/>
            </a:stretch>
          </p:blipFill>
          <p:spPr bwMode="auto">
            <a:xfrm>
              <a:off x="804" y="2579"/>
              <a:ext cx="1846" cy="1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76" name="Text Box 14"/>
            <p:cNvSpPr txBox="1">
              <a:spLocks noChangeArrowheads="1"/>
            </p:cNvSpPr>
            <p:nvPr/>
          </p:nvSpPr>
          <p:spPr bwMode="auto">
            <a:xfrm>
              <a:off x="822" y="2601"/>
              <a:ext cx="295" cy="23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r>
                <a:rPr lang="en-US" sz="1800">
                  <a:solidFill>
                    <a:schemeClr val="bg1"/>
                  </a:solidFill>
                </a:rPr>
                <a:t>KI</a:t>
              </a:r>
            </a:p>
          </p:txBody>
        </p:sp>
        <p:sp>
          <p:nvSpPr>
            <p:cNvPr id="23577" name="Text Box 15"/>
            <p:cNvSpPr txBox="1">
              <a:spLocks noChangeArrowheads="1"/>
            </p:cNvSpPr>
            <p:nvPr/>
          </p:nvSpPr>
          <p:spPr bwMode="auto">
            <a:xfrm>
              <a:off x="2058" y="3754"/>
              <a:ext cx="539"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r>
                <a:rPr lang="en-US" sz="1800" b="1">
                  <a:solidFill>
                    <a:srgbClr val="FF3300"/>
                  </a:solidFill>
                </a:rPr>
                <a:t>UCLA</a:t>
              </a:r>
            </a:p>
          </p:txBody>
        </p:sp>
        <p:sp>
          <p:nvSpPr>
            <p:cNvPr id="23578" name="Text Box 16"/>
            <p:cNvSpPr txBox="1">
              <a:spLocks noChangeArrowheads="1"/>
            </p:cNvSpPr>
            <p:nvPr/>
          </p:nvSpPr>
          <p:spPr bwMode="auto">
            <a:xfrm>
              <a:off x="319" y="3939"/>
              <a:ext cx="76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r>
                <a:rPr lang="en-US" sz="1800" b="1"/>
                <a:t>OSIRIS</a:t>
              </a:r>
            </a:p>
          </p:txBody>
        </p:sp>
        <p:sp>
          <p:nvSpPr>
            <p:cNvPr id="23579" name="Text Box 17"/>
            <p:cNvSpPr txBox="1">
              <a:spLocks noChangeArrowheads="1"/>
            </p:cNvSpPr>
            <p:nvPr/>
          </p:nvSpPr>
          <p:spPr bwMode="auto">
            <a:xfrm>
              <a:off x="810" y="3726"/>
              <a:ext cx="51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r>
                <a:rPr lang="en-US" sz="1800">
                  <a:solidFill>
                    <a:schemeClr val="bg1"/>
                  </a:solidFill>
                </a:rPr>
                <a:t>2005</a:t>
              </a:r>
            </a:p>
          </p:txBody>
        </p:sp>
        <p:grpSp>
          <p:nvGrpSpPr>
            <p:cNvPr id="23580" name="Group 18"/>
            <p:cNvGrpSpPr>
              <a:grpSpLocks/>
            </p:cNvGrpSpPr>
            <p:nvPr/>
          </p:nvGrpSpPr>
          <p:grpSpPr bwMode="auto">
            <a:xfrm>
              <a:off x="3067" y="2550"/>
              <a:ext cx="1747" cy="1488"/>
              <a:chOff x="3173" y="1014"/>
              <a:chExt cx="1747" cy="1488"/>
            </a:xfrm>
          </p:grpSpPr>
          <p:pic>
            <p:nvPicPr>
              <p:cNvPr id="23581" name="Picture 19" descr="DSCN1495"/>
              <p:cNvPicPr>
                <a:picLocks noChangeAspect="1" noChangeArrowheads="1"/>
              </p:cNvPicPr>
              <p:nvPr/>
            </p:nvPicPr>
            <p:blipFill>
              <a:blip r:embed="rId6">
                <a:extLst>
                  <a:ext uri="{28A0092B-C50C-407E-A947-70E740481C1C}">
                    <a14:useLocalDpi xmlns:a14="http://schemas.microsoft.com/office/drawing/2010/main" val="0"/>
                  </a:ext>
                </a:extLst>
              </a:blip>
              <a:srcRect l="11778" t="2786" r="4340" b="3644"/>
              <a:stretch>
                <a:fillRect/>
              </a:stretch>
            </p:blipFill>
            <p:spPr bwMode="auto">
              <a:xfrm>
                <a:off x="3173" y="1014"/>
                <a:ext cx="1747" cy="1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82" name="Text Box 20"/>
              <p:cNvSpPr txBox="1">
                <a:spLocks noChangeArrowheads="1"/>
              </p:cNvSpPr>
              <p:nvPr/>
            </p:nvSpPr>
            <p:spPr bwMode="auto">
              <a:xfrm>
                <a:off x="3189" y="1025"/>
                <a:ext cx="295" cy="23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r>
                  <a:rPr lang="en-US" sz="1800">
                    <a:solidFill>
                      <a:schemeClr val="bg1"/>
                    </a:solidFill>
                  </a:rPr>
                  <a:t>KI</a:t>
                </a:r>
              </a:p>
            </p:txBody>
          </p:sp>
          <p:sp>
            <p:nvSpPr>
              <p:cNvPr id="23583" name="Text Box 21"/>
              <p:cNvSpPr txBox="1">
                <a:spLocks noChangeArrowheads="1"/>
              </p:cNvSpPr>
              <p:nvPr/>
            </p:nvSpPr>
            <p:spPr bwMode="auto">
              <a:xfrm>
                <a:off x="3963" y="2270"/>
                <a:ext cx="93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r>
                  <a:rPr lang="en-US" sz="1800" b="1">
                    <a:solidFill>
                      <a:srgbClr val="FF3300"/>
                    </a:solidFill>
                  </a:rPr>
                  <a:t>UCLA + CIT</a:t>
                </a:r>
              </a:p>
            </p:txBody>
          </p:sp>
          <p:sp>
            <p:nvSpPr>
              <p:cNvPr id="23584" name="Text Box 23"/>
              <p:cNvSpPr txBox="1">
                <a:spLocks noChangeArrowheads="1"/>
              </p:cNvSpPr>
              <p:nvPr/>
            </p:nvSpPr>
            <p:spPr bwMode="auto">
              <a:xfrm>
                <a:off x="3190" y="2271"/>
                <a:ext cx="51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r>
                  <a:rPr lang="en-US" sz="1800">
                    <a:solidFill>
                      <a:srgbClr val="FF0000"/>
                    </a:solidFill>
                  </a:rPr>
                  <a:t>2012</a:t>
                </a:r>
              </a:p>
            </p:txBody>
          </p:sp>
        </p:grpSp>
      </p:grpSp>
      <p:sp>
        <p:nvSpPr>
          <p:cNvPr id="23557" name="Text Box 27"/>
          <p:cNvSpPr txBox="1">
            <a:spLocks noChangeArrowheads="1"/>
          </p:cNvSpPr>
          <p:nvPr/>
        </p:nvSpPr>
        <p:spPr bwMode="auto">
          <a:xfrm>
            <a:off x="0" y="1746250"/>
            <a:ext cx="12319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spcBef>
                <a:spcPct val="50000"/>
              </a:spcBef>
            </a:pPr>
            <a:r>
              <a:rPr lang="en-US" sz="1800" b="1">
                <a:latin typeface="Calibri" charset="0"/>
              </a:rPr>
              <a:t>Single object echelle spectro-graph</a:t>
            </a:r>
          </a:p>
        </p:txBody>
      </p:sp>
      <p:sp>
        <p:nvSpPr>
          <p:cNvPr id="17415" name="Text Box 28"/>
          <p:cNvSpPr txBox="1">
            <a:spLocks noChangeArrowheads="1"/>
          </p:cNvSpPr>
          <p:nvPr/>
        </p:nvSpPr>
        <p:spPr bwMode="auto">
          <a:xfrm>
            <a:off x="4306888" y="6303963"/>
            <a:ext cx="4314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spcBef>
                <a:spcPct val="50000"/>
              </a:spcBef>
            </a:pPr>
            <a:r>
              <a:rPr lang="en-US" sz="1800" b="1" i="1">
                <a:latin typeface="Times New Roman" charset="0"/>
              </a:rPr>
              <a:t>Multi-object spectrograph and camera</a:t>
            </a:r>
          </a:p>
        </p:txBody>
      </p:sp>
      <p:sp>
        <p:nvSpPr>
          <p:cNvPr id="29" name="TextBox 28"/>
          <p:cNvSpPr txBox="1">
            <a:spLocks noChangeArrowheads="1"/>
          </p:cNvSpPr>
          <p:nvPr/>
        </p:nvSpPr>
        <p:spPr bwMode="auto">
          <a:xfrm>
            <a:off x="7473950" y="5376863"/>
            <a:ext cx="1765300"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sz="1800" b="1" i="1">
                <a:solidFill>
                  <a:srgbClr val="FF0000"/>
                </a:solidFill>
                <a:latin typeface="Calibri" charset="0"/>
              </a:rPr>
              <a:t>The newest instrument is</a:t>
            </a:r>
          </a:p>
          <a:p>
            <a:pPr algn="ctr" eaLnBrk="1" hangingPunct="1"/>
            <a:r>
              <a:rPr lang="en-US" b="1">
                <a:solidFill>
                  <a:srgbClr val="FF0000"/>
                </a:solidFill>
                <a:latin typeface="Calibri" charset="0"/>
              </a:rPr>
              <a:t>MOSFIRE</a:t>
            </a:r>
          </a:p>
        </p:txBody>
      </p:sp>
      <p:sp>
        <p:nvSpPr>
          <p:cNvPr id="23560" name="TextBox 29"/>
          <p:cNvSpPr txBox="1">
            <a:spLocks noChangeArrowheads="1"/>
          </p:cNvSpPr>
          <p:nvPr/>
        </p:nvSpPr>
        <p:spPr bwMode="auto">
          <a:xfrm>
            <a:off x="0" y="773113"/>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sz="2000" b="1" i="1">
                <a:solidFill>
                  <a:srgbClr val="FF0000"/>
                </a:solidFill>
                <a:latin typeface="Calibri" charset="0"/>
              </a:rPr>
              <a:t>These instruments help drive the development of detector formats and performance</a:t>
            </a:r>
          </a:p>
        </p:txBody>
      </p:sp>
      <p:sp>
        <p:nvSpPr>
          <p:cNvPr id="23561" name="TextBox 30"/>
          <p:cNvSpPr txBox="1">
            <a:spLocks noChangeArrowheads="1"/>
          </p:cNvSpPr>
          <p:nvPr/>
        </p:nvSpPr>
        <p:spPr bwMode="auto">
          <a:xfrm>
            <a:off x="7667625" y="1536700"/>
            <a:ext cx="13843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sz="1800" b="1">
                <a:latin typeface="Calibri" charset="0"/>
              </a:rPr>
              <a:t>Diffraction-limited imaging with AO</a:t>
            </a:r>
          </a:p>
        </p:txBody>
      </p:sp>
      <p:sp>
        <p:nvSpPr>
          <p:cNvPr id="23562" name="TextBox 31"/>
          <p:cNvSpPr txBox="1">
            <a:spLocks noChangeArrowheads="1"/>
          </p:cNvSpPr>
          <p:nvPr/>
        </p:nvSpPr>
        <p:spPr bwMode="auto">
          <a:xfrm>
            <a:off x="2730500" y="1222375"/>
            <a:ext cx="3524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sz="1800" b="1"/>
              <a:t>[1 megapixels; 1-5 microns]</a:t>
            </a:r>
          </a:p>
        </p:txBody>
      </p:sp>
      <p:sp>
        <p:nvSpPr>
          <p:cNvPr id="23563" name="TextBox 32"/>
          <p:cNvSpPr txBox="1">
            <a:spLocks noChangeArrowheads="1"/>
          </p:cNvSpPr>
          <p:nvPr/>
        </p:nvSpPr>
        <p:spPr bwMode="auto">
          <a:xfrm>
            <a:off x="0" y="5051425"/>
            <a:ext cx="1574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sz="1800" b="1">
                <a:latin typeface="Calibri" charset="0"/>
              </a:rPr>
              <a:t>Diffraction-limited integral field spectroscopy</a:t>
            </a:r>
          </a:p>
        </p:txBody>
      </p:sp>
      <p:sp>
        <p:nvSpPr>
          <p:cNvPr id="23564" name="TextBox 33"/>
          <p:cNvSpPr txBox="1">
            <a:spLocks noChangeArrowheads="1"/>
          </p:cNvSpPr>
          <p:nvPr/>
        </p:nvSpPr>
        <p:spPr bwMode="auto">
          <a:xfrm>
            <a:off x="2835275" y="3762375"/>
            <a:ext cx="3752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sz="1800" b="1"/>
              <a:t>[4 megapixels; 1-. 2.5 microns]</a:t>
            </a:r>
          </a:p>
        </p:txBody>
      </p:sp>
    </p:spTree>
  </p:cSld>
  <p:clrMapOvr>
    <a:masterClrMapping/>
  </p:clrMapOvr>
  <p:transition spd="med">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dissolve">
                                      <p:cBhvr>
                                        <p:cTn id="7" dur="500"/>
                                        <p:tgtEl>
                                          <p:spTgt spid="29"/>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7415"/>
                                        </p:tgtEl>
                                        <p:attrNameLst>
                                          <p:attrName>style.visibility</p:attrName>
                                        </p:attrNameLst>
                                      </p:cBhvr>
                                      <p:to>
                                        <p:strVal val="visible"/>
                                      </p:to>
                                    </p:set>
                                    <p:animEffect transition="in" filter="dissolve">
                                      <p:cBhvr>
                                        <p:cTn id="11" dur="500"/>
                                        <p:tgtEl>
                                          <p:spTgt spid="174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5" grpId="0"/>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457200" y="134938"/>
            <a:ext cx="8229600" cy="1143000"/>
          </a:xfrm>
        </p:spPr>
        <p:txBody>
          <a:bodyPr/>
          <a:lstStyle/>
          <a:p>
            <a:pPr eaLnBrk="1" hangingPunct="1"/>
            <a:r>
              <a:rPr lang="en-US" sz="3600" b="1" smtClean="0"/>
              <a:t>Imaging &amp; spectroscopy on the same detector is a challenge</a:t>
            </a:r>
          </a:p>
        </p:txBody>
      </p:sp>
      <p:sp>
        <p:nvSpPr>
          <p:cNvPr id="24579" name="Content Placeholder 2"/>
          <p:cNvSpPr>
            <a:spLocks noGrp="1"/>
          </p:cNvSpPr>
          <p:nvPr>
            <p:ph idx="1"/>
          </p:nvPr>
        </p:nvSpPr>
        <p:spPr>
          <a:xfrm>
            <a:off x="276225" y="2043113"/>
            <a:ext cx="6465888" cy="4737100"/>
          </a:xfrm>
        </p:spPr>
        <p:txBody>
          <a:bodyPr/>
          <a:lstStyle/>
          <a:p>
            <a:pPr eaLnBrk="1" hangingPunct="1"/>
            <a:r>
              <a:rPr lang="en-US" sz="2800" smtClean="0">
                <a:cs typeface="Times New Roman" charset="0"/>
              </a:rPr>
              <a:t>H2-RG HgCdTe array;           Teledyne (2.5μ cut-off)</a:t>
            </a:r>
          </a:p>
          <a:p>
            <a:pPr eaLnBrk="1" hangingPunct="1"/>
            <a:r>
              <a:rPr lang="en-US" sz="2800" smtClean="0">
                <a:cs typeface="Times New Roman" charset="0"/>
              </a:rPr>
              <a:t>With SIDECAR ASIC</a:t>
            </a:r>
          </a:p>
          <a:p>
            <a:pPr eaLnBrk="1" hangingPunct="1"/>
            <a:r>
              <a:rPr lang="en-US" sz="2800" smtClean="0">
                <a:cs typeface="Times New Roman" charset="0"/>
              </a:rPr>
              <a:t>100 kHz data rate</a:t>
            </a:r>
          </a:p>
          <a:p>
            <a:pPr eaLnBrk="1" hangingPunct="1"/>
            <a:r>
              <a:rPr lang="en-US" sz="2800" smtClean="0">
                <a:cs typeface="Times New Roman" charset="0"/>
              </a:rPr>
              <a:t>32 channel read out</a:t>
            </a:r>
          </a:p>
          <a:p>
            <a:pPr eaLnBrk="1" hangingPunct="1"/>
            <a:r>
              <a:rPr lang="en-US" sz="2800" smtClean="0">
                <a:cs typeface="Times New Roman" charset="0"/>
              </a:rPr>
              <a:t>V2.3 of HxRG; shortest           exposure = 1.45s</a:t>
            </a:r>
          </a:p>
          <a:p>
            <a:pPr eaLnBrk="1" hangingPunct="1"/>
            <a:r>
              <a:rPr lang="en-US" sz="2800" smtClean="0">
                <a:cs typeface="Times New Roman" charset="0"/>
              </a:rPr>
              <a:t>Single, CDS, MCDS (Fowler), UTR</a:t>
            </a:r>
          </a:p>
          <a:p>
            <a:pPr eaLnBrk="1" hangingPunct="1"/>
            <a:r>
              <a:rPr lang="en-US" sz="2800" smtClean="0">
                <a:cs typeface="Times New Roman" charset="0"/>
              </a:rPr>
              <a:t>Reference pixel subtraction … later</a:t>
            </a:r>
          </a:p>
        </p:txBody>
      </p:sp>
      <p:sp>
        <p:nvSpPr>
          <p:cNvPr id="2458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A134DA31-9EA1-4583-863A-DB826497084C}" type="slidenum">
              <a:rPr lang="en-US" sz="1400"/>
              <a:pPr eaLnBrk="1" hangingPunct="1"/>
              <a:t>8</a:t>
            </a:fld>
            <a:endParaRPr lang="en-US" sz="1400"/>
          </a:p>
        </p:txBody>
      </p:sp>
      <p:pic>
        <p:nvPicPr>
          <p:cNvPr id="24581" name="Picture 4" descr="ourdetectorNEW.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99013" y="1993900"/>
            <a:ext cx="4181475" cy="353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TextBox 6"/>
          <p:cNvSpPr txBox="1">
            <a:spLocks noChangeArrowheads="1"/>
          </p:cNvSpPr>
          <p:nvPr/>
        </p:nvSpPr>
        <p:spPr bwMode="auto">
          <a:xfrm>
            <a:off x="573088" y="1241425"/>
            <a:ext cx="82502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sz="1800" b="1">
                <a:solidFill>
                  <a:srgbClr val="FF0000"/>
                </a:solidFill>
                <a:cs typeface="Times New Roman" charset="0"/>
              </a:rPr>
              <a:t>Key Requirements: 5e- rms noise; negligible dark current; QE~1; good uniformity, excellent flatness (fast beams) and no persistence.</a:t>
            </a:r>
          </a:p>
        </p:txBody>
      </p:sp>
    </p:spTree>
  </p:cSld>
  <p:clrMapOvr>
    <a:masterClrMapping/>
  </p:clrMapOvr>
  <p:transition spd="med">
    <p:checke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mosfire_field2"/>
          <p:cNvPicPr>
            <a:picLocks noChangeAspect="1" noChangeArrowheads="1"/>
          </p:cNvPicPr>
          <p:nvPr/>
        </p:nvPicPr>
        <p:blipFill>
          <a:blip r:embed="rId2">
            <a:extLst>
              <a:ext uri="{28A0092B-C50C-407E-A947-70E740481C1C}">
                <a14:useLocalDpi xmlns:a14="http://schemas.microsoft.com/office/drawing/2010/main" val="0"/>
              </a:ext>
            </a:extLst>
          </a:blip>
          <a:srcRect l="4420" t="5315" r="6499" b="6113"/>
          <a:stretch>
            <a:fillRect/>
          </a:stretch>
        </p:blipFill>
        <p:spPr bwMode="auto">
          <a:xfrm>
            <a:off x="5334000" y="1916113"/>
            <a:ext cx="3781425" cy="367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3"/>
          <p:cNvSpPr>
            <a:spLocks noGrp="1" noChangeArrowheads="1"/>
          </p:cNvSpPr>
          <p:nvPr>
            <p:ph type="title"/>
          </p:nvPr>
        </p:nvSpPr>
        <p:spPr/>
        <p:txBody>
          <a:bodyPr/>
          <a:lstStyle/>
          <a:p>
            <a:pPr eaLnBrk="1" hangingPunct="1"/>
            <a:r>
              <a:rPr lang="en-US" b="1" smtClean="0">
                <a:effectLst>
                  <a:outerShdw blurRad="38100" dist="38100" dir="2700000" algn="tl">
                    <a:srgbClr val="C0C0C0"/>
                  </a:outerShdw>
                </a:effectLst>
                <a:latin typeface="Comic Sans MS" charset="0"/>
              </a:rPr>
              <a:t>Requirements for MOSFIRE</a:t>
            </a:r>
            <a:endParaRPr lang="en-US" sz="2800" smtClean="0">
              <a:effectLst>
                <a:outerShdw blurRad="38100" dist="38100" dir="2700000" algn="tl">
                  <a:srgbClr val="C0C0C0"/>
                </a:outerShdw>
              </a:effectLst>
            </a:endParaRPr>
          </a:p>
        </p:txBody>
      </p:sp>
      <p:sp>
        <p:nvSpPr>
          <p:cNvPr id="5124" name="Rectangle 4"/>
          <p:cNvSpPr>
            <a:spLocks noGrp="1" noChangeArrowheads="1"/>
          </p:cNvSpPr>
          <p:nvPr>
            <p:ph type="body" idx="1"/>
          </p:nvPr>
        </p:nvSpPr>
        <p:spPr>
          <a:xfrm>
            <a:off x="115888" y="1577975"/>
            <a:ext cx="5373687" cy="5106988"/>
          </a:xfrm>
        </p:spPr>
        <p:txBody>
          <a:bodyPr/>
          <a:lstStyle/>
          <a:p>
            <a:pPr eaLnBrk="1" hangingPunct="1">
              <a:lnSpc>
                <a:spcPct val="80000"/>
              </a:lnSpc>
              <a:buFont typeface="Wingdings" charset="2"/>
              <a:buChar char="v"/>
            </a:pPr>
            <a:r>
              <a:rPr lang="en-US" sz="2000" b="1" smtClean="0"/>
              <a:t>Achieve a field of view of 6</a:t>
            </a:r>
            <a:r>
              <a:rPr lang="en-US" sz="2000" b="1" smtClean="0">
                <a:cs typeface="Arial" charset="0"/>
              </a:rPr>
              <a:t>′</a:t>
            </a:r>
            <a:r>
              <a:rPr lang="en-US" sz="2000" b="1" smtClean="0"/>
              <a:t> x 6</a:t>
            </a:r>
            <a:r>
              <a:rPr lang="en-US" sz="2000" b="1" smtClean="0">
                <a:cs typeface="Arial" charset="0"/>
              </a:rPr>
              <a:t>′, like our </a:t>
            </a:r>
            <a:r>
              <a:rPr lang="en-US" sz="2000" b="1" i="1" u="sng" smtClean="0">
                <a:cs typeface="Arial" charset="0"/>
              </a:rPr>
              <a:t>optical </a:t>
            </a:r>
            <a:r>
              <a:rPr lang="en-US" sz="2000" b="1" smtClean="0">
                <a:cs typeface="Arial" charset="0"/>
              </a:rPr>
              <a:t>spectrographs.</a:t>
            </a:r>
            <a:r>
              <a:rPr lang="en-US" sz="2000" b="1" smtClean="0"/>
              <a:t> </a:t>
            </a:r>
          </a:p>
          <a:p>
            <a:pPr eaLnBrk="1" hangingPunct="1">
              <a:lnSpc>
                <a:spcPct val="80000"/>
              </a:lnSpc>
              <a:buFont typeface="Wingdings" charset="2"/>
              <a:buChar char="v"/>
            </a:pPr>
            <a:r>
              <a:rPr lang="en-US" sz="2000" b="1" smtClean="0"/>
              <a:t>Highest spectral resolution possible </a:t>
            </a:r>
            <a:r>
              <a:rPr lang="en-US" sz="2000" b="1" i="1" smtClean="0"/>
              <a:t>on a state-of-the-art, 4 megapixel infrared detector</a:t>
            </a:r>
            <a:r>
              <a:rPr lang="en-US" sz="2000" b="1" smtClean="0">
                <a:cs typeface="Arial" charset="0"/>
              </a:rPr>
              <a:t>.</a:t>
            </a:r>
            <a:r>
              <a:rPr lang="en-US" sz="2000" b="1" smtClean="0"/>
              <a:t> </a:t>
            </a:r>
            <a:r>
              <a:rPr lang="en-US" sz="2000" b="1" smtClean="0">
                <a:latin typeface="Times New Roman" charset="0"/>
              </a:rPr>
              <a:t>(R ~3,500 for 0.7</a:t>
            </a:r>
            <a:r>
              <a:rPr lang="en-US" sz="2000" b="1" smtClean="0">
                <a:latin typeface="Times New Roman" charset="0"/>
                <a:sym typeface="Symbol" charset="2"/>
              </a:rPr>
              <a:t></a:t>
            </a:r>
            <a:r>
              <a:rPr lang="en-US" sz="2000" b="1" smtClean="0">
                <a:latin typeface="Times New Roman" charset="0"/>
              </a:rPr>
              <a:t> slit; ~3 pixels).</a:t>
            </a:r>
          </a:p>
          <a:p>
            <a:pPr eaLnBrk="1" hangingPunct="1">
              <a:lnSpc>
                <a:spcPct val="80000"/>
              </a:lnSpc>
              <a:buFont typeface="Wingdings" charset="2"/>
              <a:buChar char="v"/>
            </a:pPr>
            <a:r>
              <a:rPr lang="en-US" sz="2000" b="1" smtClean="0"/>
              <a:t>At least 15-20 objects (slits) per field.</a:t>
            </a:r>
          </a:p>
          <a:p>
            <a:pPr eaLnBrk="1" hangingPunct="1">
              <a:lnSpc>
                <a:spcPct val="80000"/>
              </a:lnSpc>
              <a:buFont typeface="Wingdings" charset="2"/>
              <a:buChar char="v"/>
            </a:pPr>
            <a:r>
              <a:rPr lang="en-US" sz="2000" b="1" smtClean="0"/>
              <a:t>Excellent stability </a:t>
            </a:r>
            <a:r>
              <a:rPr lang="en-US" sz="2000" b="1" u="sng" smtClean="0"/>
              <a:t>and</a:t>
            </a:r>
            <a:r>
              <a:rPr lang="en-US" sz="2000" b="1" smtClean="0"/>
              <a:t> repeatability. </a:t>
            </a:r>
          </a:p>
          <a:p>
            <a:pPr eaLnBrk="1" hangingPunct="1">
              <a:lnSpc>
                <a:spcPct val="80000"/>
              </a:lnSpc>
              <a:buFont typeface="Wingdings" charset="2"/>
              <a:buChar char="v"/>
            </a:pPr>
            <a:r>
              <a:rPr lang="en-US" sz="2000" b="1" i="1" smtClean="0"/>
              <a:t>Achieve best possible sensitivity for faint object spectroscopy – </a:t>
            </a:r>
            <a:r>
              <a:rPr lang="en-US" sz="2000" b="1" i="1" u="sng" smtClean="0"/>
              <a:t>every photon counts</a:t>
            </a:r>
            <a:r>
              <a:rPr lang="en-US" sz="2000" b="1" i="1" smtClean="0"/>
              <a:t>!</a:t>
            </a:r>
          </a:p>
          <a:p>
            <a:pPr eaLnBrk="1" hangingPunct="1">
              <a:lnSpc>
                <a:spcPct val="80000"/>
              </a:lnSpc>
              <a:buFont typeface="Wingdings" charset="2"/>
              <a:buChar char="v"/>
            </a:pPr>
            <a:r>
              <a:rPr lang="en-US" sz="2000" b="1" smtClean="0">
                <a:solidFill>
                  <a:srgbClr val="FF0000"/>
                </a:solidFill>
              </a:rPr>
              <a:t>Avoid the classic slit mask concept – slits milled in an aluminium plate ahead of time – and</a:t>
            </a:r>
          </a:p>
          <a:p>
            <a:pPr eaLnBrk="1" hangingPunct="1">
              <a:lnSpc>
                <a:spcPct val="80000"/>
              </a:lnSpc>
              <a:buFont typeface="Wingdings" charset="2"/>
              <a:buChar char="v"/>
            </a:pPr>
            <a:r>
              <a:rPr lang="en-US" sz="2000" b="1" smtClean="0">
                <a:solidFill>
                  <a:srgbClr val="FF0000"/>
                </a:solidFill>
              </a:rPr>
              <a:t>Avoid thermal cycles of the instrument to install a batch of slit plates</a:t>
            </a:r>
          </a:p>
          <a:p>
            <a:pPr eaLnBrk="1" hangingPunct="1">
              <a:lnSpc>
                <a:spcPct val="80000"/>
              </a:lnSpc>
              <a:buFontTx/>
              <a:buNone/>
            </a:pPr>
            <a:endParaRPr lang="en-US" sz="2400" smtClean="0"/>
          </a:p>
        </p:txBody>
      </p:sp>
      <p:pic>
        <p:nvPicPr>
          <p:cNvPr id="5125" name="Picture 5" descr="spindle DEIMOS sli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0513" y="1393825"/>
            <a:ext cx="3741737" cy="498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Text Box 6"/>
          <p:cNvSpPr txBox="1">
            <a:spLocks noChangeArrowheads="1"/>
          </p:cNvSpPr>
          <p:nvPr/>
        </p:nvSpPr>
        <p:spPr bwMode="auto">
          <a:xfrm>
            <a:off x="1082675" y="5884863"/>
            <a:ext cx="45513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r>
              <a:rPr lang="en-US" sz="2800" b="1">
                <a:solidFill>
                  <a:srgbClr val="FF0000"/>
                </a:solidFill>
                <a:latin typeface="Comic Sans MS" charset="0"/>
              </a:rPr>
              <a:t>But how do you do this?</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124">
                                            <p:txEl>
                                              <p:pRg st="0" end="0"/>
                                            </p:txEl>
                                          </p:spTgt>
                                        </p:tgtEl>
                                        <p:attrNameLst>
                                          <p:attrName>style.visibility</p:attrName>
                                        </p:attrNameLst>
                                      </p:cBhvr>
                                      <p:to>
                                        <p:strVal val="visible"/>
                                      </p:to>
                                    </p:set>
                                    <p:animEffect transition="in" filter="dissolve">
                                      <p:cBhvr>
                                        <p:cTn id="7" dur="500"/>
                                        <p:tgtEl>
                                          <p:spTgt spid="512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124">
                                            <p:txEl>
                                              <p:pRg st="1" end="1"/>
                                            </p:txEl>
                                          </p:spTgt>
                                        </p:tgtEl>
                                        <p:attrNameLst>
                                          <p:attrName>style.visibility</p:attrName>
                                        </p:attrNameLst>
                                      </p:cBhvr>
                                      <p:to>
                                        <p:strVal val="visible"/>
                                      </p:to>
                                    </p:set>
                                    <p:animEffect transition="in" filter="dissolve">
                                      <p:cBhvr>
                                        <p:cTn id="12" dur="500"/>
                                        <p:tgtEl>
                                          <p:spTgt spid="512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124">
                                            <p:txEl>
                                              <p:pRg st="2" end="2"/>
                                            </p:txEl>
                                          </p:spTgt>
                                        </p:tgtEl>
                                        <p:attrNameLst>
                                          <p:attrName>style.visibility</p:attrName>
                                        </p:attrNameLst>
                                      </p:cBhvr>
                                      <p:to>
                                        <p:strVal val="visible"/>
                                      </p:to>
                                    </p:set>
                                    <p:animEffect transition="in" filter="dissolve">
                                      <p:cBhvr>
                                        <p:cTn id="17" dur="500"/>
                                        <p:tgtEl>
                                          <p:spTgt spid="512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124">
                                            <p:txEl>
                                              <p:pRg st="3" end="3"/>
                                            </p:txEl>
                                          </p:spTgt>
                                        </p:tgtEl>
                                        <p:attrNameLst>
                                          <p:attrName>style.visibility</p:attrName>
                                        </p:attrNameLst>
                                      </p:cBhvr>
                                      <p:to>
                                        <p:strVal val="visible"/>
                                      </p:to>
                                    </p:set>
                                    <p:animEffect transition="in" filter="dissolve">
                                      <p:cBhvr>
                                        <p:cTn id="22" dur="500"/>
                                        <p:tgtEl>
                                          <p:spTgt spid="5124">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124">
                                            <p:txEl>
                                              <p:pRg st="4" end="4"/>
                                            </p:txEl>
                                          </p:spTgt>
                                        </p:tgtEl>
                                        <p:attrNameLst>
                                          <p:attrName>style.visibility</p:attrName>
                                        </p:attrNameLst>
                                      </p:cBhvr>
                                      <p:to>
                                        <p:strVal val="visible"/>
                                      </p:to>
                                    </p:set>
                                    <p:animEffect transition="in" filter="dissolve">
                                      <p:cBhvr>
                                        <p:cTn id="27" dur="500"/>
                                        <p:tgtEl>
                                          <p:spTgt spid="5124">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5124">
                                            <p:txEl>
                                              <p:pRg st="5" end="5"/>
                                            </p:txEl>
                                          </p:spTgt>
                                        </p:tgtEl>
                                        <p:attrNameLst>
                                          <p:attrName>style.visibility</p:attrName>
                                        </p:attrNameLst>
                                      </p:cBhvr>
                                      <p:to>
                                        <p:strVal val="visible"/>
                                      </p:to>
                                    </p:set>
                                    <p:animEffect transition="in" filter="dissolve">
                                      <p:cBhvr>
                                        <p:cTn id="32" dur="500"/>
                                        <p:tgtEl>
                                          <p:spTgt spid="5124">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5124">
                                            <p:txEl>
                                              <p:pRg st="6" end="6"/>
                                            </p:txEl>
                                          </p:spTgt>
                                        </p:tgtEl>
                                        <p:attrNameLst>
                                          <p:attrName>style.visibility</p:attrName>
                                        </p:attrNameLst>
                                      </p:cBhvr>
                                      <p:to>
                                        <p:strVal val="visible"/>
                                      </p:to>
                                    </p:set>
                                    <p:animEffect transition="in" filter="dissolve">
                                      <p:cBhvr>
                                        <p:cTn id="37" dur="500"/>
                                        <p:tgtEl>
                                          <p:spTgt spid="5124">
                                            <p:txEl>
                                              <p:pRg st="6" end="6"/>
                                            </p:txEl>
                                          </p:spTgt>
                                        </p:tgtEl>
                                      </p:cBhvr>
                                    </p:animEffect>
                                  </p:childTnLst>
                                </p:cTn>
                              </p:par>
                            </p:childTnLst>
                          </p:cTn>
                        </p:par>
                        <p:par>
                          <p:cTn id="38" fill="hold" nodeType="afterGroup">
                            <p:stCondLst>
                              <p:cond delay="500"/>
                            </p:stCondLst>
                            <p:childTnLst>
                              <p:par>
                                <p:cTn id="39" presetID="9" presetClass="entr" presetSubtype="0" fill="hold" nodeType="afterEffect">
                                  <p:stCondLst>
                                    <p:cond delay="0"/>
                                  </p:stCondLst>
                                  <p:childTnLst>
                                    <p:set>
                                      <p:cBhvr>
                                        <p:cTn id="40" dur="1" fill="hold">
                                          <p:stCondLst>
                                            <p:cond delay="0"/>
                                          </p:stCondLst>
                                        </p:cTn>
                                        <p:tgtEl>
                                          <p:spTgt spid="5125"/>
                                        </p:tgtEl>
                                        <p:attrNameLst>
                                          <p:attrName>style.visibility</p:attrName>
                                        </p:attrNameLst>
                                      </p:cBhvr>
                                      <p:to>
                                        <p:strVal val="visible"/>
                                      </p:to>
                                    </p:set>
                                    <p:animEffect transition="in" filter="dissolve">
                                      <p:cBhvr>
                                        <p:cTn id="41" dur="500"/>
                                        <p:tgtEl>
                                          <p:spTgt spid="5125"/>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5126"/>
                                        </p:tgtEl>
                                        <p:attrNameLst>
                                          <p:attrName>style.visibility</p:attrName>
                                        </p:attrNameLst>
                                      </p:cBhvr>
                                      <p:to>
                                        <p:strVal val="visible"/>
                                      </p:to>
                                    </p:set>
                                    <p:animEffect transition="in" filter="dissolve">
                                      <p:cBhvr>
                                        <p:cTn id="46" dur="500"/>
                                        <p:tgtEl>
                                          <p:spTgt spid="5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build="p"/>
      <p:bldP spid="5126"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408</TotalTime>
  <Words>1411</Words>
  <Application>Microsoft Office PowerPoint</Application>
  <PresentationFormat>Presentazione su schermo (4:3)</PresentationFormat>
  <Paragraphs>259</Paragraphs>
  <Slides>31</Slides>
  <Notes>6</Notes>
  <HiddenSlides>0</HiddenSlides>
  <MMClips>0</MMClips>
  <ScaleCrop>false</ScaleCrop>
  <HeadingPairs>
    <vt:vector size="8" baseType="variant">
      <vt:variant>
        <vt:lpstr>Caratteri utilizzati</vt:lpstr>
      </vt:variant>
      <vt:variant>
        <vt:i4>10</vt:i4>
      </vt:variant>
      <vt:variant>
        <vt:lpstr>Tema</vt:lpstr>
      </vt:variant>
      <vt:variant>
        <vt:i4>1</vt:i4>
      </vt:variant>
      <vt:variant>
        <vt:lpstr>Server OLE incorporati</vt:lpstr>
      </vt:variant>
      <vt:variant>
        <vt:i4>1</vt:i4>
      </vt:variant>
      <vt:variant>
        <vt:lpstr>Titoli diapositive</vt:lpstr>
      </vt:variant>
      <vt:variant>
        <vt:i4>31</vt:i4>
      </vt:variant>
    </vt:vector>
  </HeadingPairs>
  <TitlesOfParts>
    <vt:vector size="43" baseType="lpstr">
      <vt:lpstr>Arial</vt:lpstr>
      <vt:lpstr>ＭＳ Ｐゴシック</vt:lpstr>
      <vt:lpstr>Times New Roman</vt:lpstr>
      <vt:lpstr>Calibri</vt:lpstr>
      <vt:lpstr>Tahoma</vt:lpstr>
      <vt:lpstr>Comic Sans MS</vt:lpstr>
      <vt:lpstr>Symbol</vt:lpstr>
      <vt:lpstr>Wingdings</vt:lpstr>
      <vt:lpstr>Lucida Grande</vt:lpstr>
      <vt:lpstr>Times</vt:lpstr>
      <vt:lpstr>Default Design</vt:lpstr>
      <vt:lpstr>Microsoft Word Picture</vt:lpstr>
      <vt:lpstr>The Performance of MOSFIRE</vt:lpstr>
      <vt:lpstr>MOSFIRE is the newest instrument for the W. M. Keck Observatory</vt:lpstr>
      <vt:lpstr>Presentazione standard di PowerPoint</vt:lpstr>
      <vt:lpstr>The advent of Digital Imaging Visible light astronomy gets the Charge-Coupled Device</vt:lpstr>
      <vt:lpstr>Infrared Array Detectors</vt:lpstr>
      <vt:lpstr>First good infrared arrays ~1984</vt:lpstr>
      <vt:lpstr>Keck’s Infrared Instruments</vt:lpstr>
      <vt:lpstr>Imaging &amp; spectroscopy on the same detector is a challenge</vt:lpstr>
      <vt:lpstr>Requirements for MOSFIRE</vt:lpstr>
      <vt:lpstr>Presentazione standard di PowerPoint</vt:lpstr>
      <vt:lpstr> Internal Layout</vt:lpstr>
      <vt:lpstr>Intensive Lab Testing</vt:lpstr>
      <vt:lpstr>Presentazione standard di PowerPoint</vt:lpstr>
      <vt:lpstr>To Mauna Kea: February 6 –April 4</vt:lpstr>
      <vt:lpstr>First Light  through cirrus, but MOSFIRE works!</vt:lpstr>
      <vt:lpstr>NGC5053 – star cluster at J</vt:lpstr>
      <vt:lpstr>MOSFIRE Instrument Control</vt:lpstr>
      <vt:lpstr>MOSFIRE Field Acquisition</vt:lpstr>
      <vt:lpstr>Highlights of Commissioning</vt:lpstr>
      <vt:lpstr>Presentazione standard di PowerPoint</vt:lpstr>
      <vt:lpstr>MOSFIRE – First Light April 4, 2012</vt:lpstr>
      <vt:lpstr>MOSFIRE vs NIRSPEC</vt:lpstr>
      <vt:lpstr>A typical application of MOSFIRE:  Spectra of faint/distant galaxies</vt:lpstr>
      <vt:lpstr>Presentazione standard di PowerPoint</vt:lpstr>
      <vt:lpstr>Presentazione standard di PowerPoint</vt:lpstr>
      <vt:lpstr>Presentazione standard di PowerPoint</vt:lpstr>
      <vt:lpstr>Presentazione standard di PowerPoint</vt:lpstr>
      <vt:lpstr>Persistence not quite perfect - yet</vt:lpstr>
      <vt:lpstr>Where do we go from here?</vt:lpstr>
      <vt:lpstr>Presentazione standard di PowerPoint</vt:lpstr>
      <vt:lpstr>Presentazione standard di PowerPoint</vt:lpstr>
    </vt:vector>
  </TitlesOfParts>
  <Company>UCLA Infrared Lab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Multi-object infrared spectroscopy of high-z galaxies</dc:title>
  <dc:creator>Ian S. McLean</dc:creator>
  <cp:lastModifiedBy>tecno</cp:lastModifiedBy>
  <cp:revision>95</cp:revision>
  <dcterms:created xsi:type="dcterms:W3CDTF">2013-10-06T12:55:19Z</dcterms:created>
  <dcterms:modified xsi:type="dcterms:W3CDTF">2013-10-07T06:02:47Z</dcterms:modified>
</cp:coreProperties>
</file>