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6782" r:id="rId1"/>
  </p:sldMasterIdLst>
  <p:notesMasterIdLst>
    <p:notesMasterId r:id="rId18"/>
  </p:notesMasterIdLst>
  <p:handoutMasterIdLst>
    <p:handoutMasterId r:id="rId19"/>
  </p:handoutMasterIdLst>
  <p:sldIdLst>
    <p:sldId id="1232" r:id="rId2"/>
    <p:sldId id="1234" r:id="rId3"/>
    <p:sldId id="1235" r:id="rId4"/>
    <p:sldId id="1245" r:id="rId5"/>
    <p:sldId id="1236" r:id="rId6"/>
    <p:sldId id="1237" r:id="rId7"/>
    <p:sldId id="1239" r:id="rId8"/>
    <p:sldId id="1240" r:id="rId9"/>
    <p:sldId id="1241" r:id="rId10"/>
    <p:sldId id="1242" r:id="rId11"/>
    <p:sldId id="1257" r:id="rId12"/>
    <p:sldId id="1246" r:id="rId13"/>
    <p:sldId id="1254" r:id="rId14"/>
    <p:sldId id="1256" r:id="rId15"/>
    <p:sldId id="1249" r:id="rId16"/>
    <p:sldId id="1258" r:id="rId17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39933"/>
    <a:srgbClr val="FF6A06"/>
    <a:srgbClr val="FF0000"/>
    <a:srgbClr val="292929"/>
    <a:srgbClr val="0099FF"/>
    <a:srgbClr val="FFE4D1"/>
    <a:srgbClr val="FFB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08" autoAdjust="0"/>
    <p:restoredTop sz="94171" autoAdjust="0"/>
  </p:normalViewPr>
  <p:slideViewPr>
    <p:cSldViewPr snapToObjects="1">
      <p:cViewPr varScale="1">
        <p:scale>
          <a:sx n="85" d="100"/>
          <a:sy n="85" d="100"/>
        </p:scale>
        <p:origin x="174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6"/>
    </p:cViewPr>
  </p:sorterViewPr>
  <p:notesViewPr>
    <p:cSldViewPr snapToObjects="1">
      <p:cViewPr varScale="1">
        <p:scale>
          <a:sx n="71" d="100"/>
          <a:sy n="71" d="100"/>
        </p:scale>
        <p:origin x="-3077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D6310729-A2DA-4E2F-9794-8E8254DA565C}" type="datetimeFigureOut">
              <a:rPr lang="en-US"/>
              <a:pPr>
                <a:defRPr/>
              </a:pPr>
              <a:t>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BA7DEAFB-AD29-4ECC-AAD1-954474958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5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006EA59-48DE-4D07-B2B4-E8B048EB2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2130425"/>
            <a:ext cx="77724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946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004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320040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/>
          </p:nvPr>
        </p:nvSpPr>
        <p:spPr>
          <a:xfrm>
            <a:off x="608076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004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20040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8076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20039" y="4727448"/>
            <a:ext cx="8500403" cy="1597152"/>
          </a:xfr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18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0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6"/>
          </p:nvPr>
        </p:nvSpPr>
        <p:spPr>
          <a:xfrm>
            <a:off x="365760" y="3950208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65760" y="6088380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4663440" y="3950208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63440" y="6088380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19200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21"/>
          </p:nvPr>
        </p:nvSpPr>
        <p:spPr>
          <a:xfrm>
            <a:off x="365760" y="3357372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2"/>
          </p:nvPr>
        </p:nvSpPr>
        <p:spPr>
          <a:xfrm>
            <a:off x="4663440" y="1219200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3"/>
          </p:nvPr>
        </p:nvSpPr>
        <p:spPr>
          <a:xfrm>
            <a:off x="4663440" y="3357372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 W/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6"/>
          </p:nvPr>
        </p:nvSpPr>
        <p:spPr>
          <a:xfrm>
            <a:off x="365760" y="3950208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4663440" y="3950208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19200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2"/>
          </p:nvPr>
        </p:nvSpPr>
        <p:spPr>
          <a:xfrm>
            <a:off x="4663440" y="1219200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57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6 Pictures W/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2568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23"/>
          </p:nvPr>
        </p:nvSpPr>
        <p:spPr>
          <a:xfrm>
            <a:off x="3154680" y="122568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24"/>
          </p:nvPr>
        </p:nvSpPr>
        <p:spPr>
          <a:xfrm>
            <a:off x="5943600" y="122568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25"/>
          </p:nvPr>
        </p:nvSpPr>
        <p:spPr>
          <a:xfrm>
            <a:off x="368030" y="382783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3156950" y="382783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5945870" y="382783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24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2568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23"/>
          </p:nvPr>
        </p:nvSpPr>
        <p:spPr>
          <a:xfrm>
            <a:off x="3154680" y="122568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24"/>
          </p:nvPr>
        </p:nvSpPr>
        <p:spPr>
          <a:xfrm>
            <a:off x="5943600" y="122568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25"/>
          </p:nvPr>
        </p:nvSpPr>
        <p:spPr>
          <a:xfrm>
            <a:off x="368030" y="382783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3156950" y="382783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5945870" y="382783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28"/>
          </p:nvPr>
        </p:nvSpPr>
        <p:spPr>
          <a:xfrm>
            <a:off x="365760" y="3524655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29"/>
          </p:nvPr>
        </p:nvSpPr>
        <p:spPr>
          <a:xfrm>
            <a:off x="3157112" y="3524655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30"/>
          </p:nvPr>
        </p:nvSpPr>
        <p:spPr>
          <a:xfrm>
            <a:off x="5948464" y="3524655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31"/>
          </p:nvPr>
        </p:nvSpPr>
        <p:spPr>
          <a:xfrm>
            <a:off x="365761" y="6119020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32"/>
          </p:nvPr>
        </p:nvSpPr>
        <p:spPr>
          <a:xfrm>
            <a:off x="3157113" y="6119020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33"/>
          </p:nvPr>
        </p:nvSpPr>
        <p:spPr>
          <a:xfrm>
            <a:off x="5948465" y="6119020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45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07FEB-EE76-486C-A71B-A964AE0FFC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3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6901248" cy="646331"/>
          </a:xfrm>
        </p:spPr>
        <p:txBody>
          <a:bodyPr wrap="none"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8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949824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6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599"/>
            <a:ext cx="8229600" cy="4111625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" y="1143000"/>
            <a:ext cx="8229600" cy="990599"/>
          </a:xfrm>
        </p:spPr>
        <p:txBody>
          <a:bodyPr wrap="square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8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886199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1" y="5181600"/>
            <a:ext cx="8229600" cy="990599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0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66344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58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4968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4968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3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8412480" cy="175260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57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30327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30327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1143000"/>
            <a:ext cx="8412480" cy="1752600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7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92263" y="76200"/>
            <a:ext cx="7094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1592263" y="1057275"/>
            <a:ext cx="7551737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2E6A9CD-A2F2-40DD-A652-73A30586C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7" descr="\\hawk\RIDL\internal\admin\marketing\CfD Logos\CfD with lettering orange with black lettering transparent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70" y="91782"/>
            <a:ext cx="1329256" cy="10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77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4" r:id="rId1"/>
    <p:sldLayoutId id="2147486786" r:id="rId2"/>
    <p:sldLayoutId id="2147486785" r:id="rId3"/>
    <p:sldLayoutId id="2147486800" r:id="rId4"/>
    <p:sldLayoutId id="2147486798" r:id="rId5"/>
    <p:sldLayoutId id="2147486793" r:id="rId6"/>
    <p:sldLayoutId id="2147486802" r:id="rId7"/>
    <p:sldLayoutId id="2147486794" r:id="rId8"/>
    <p:sldLayoutId id="2147486801" r:id="rId9"/>
    <p:sldLayoutId id="2147486799" r:id="rId10"/>
    <p:sldLayoutId id="2147486790" r:id="rId11"/>
    <p:sldLayoutId id="2147486795" r:id="rId12"/>
    <p:sldLayoutId id="2147486796" r:id="rId13"/>
    <p:sldLayoutId id="2147486797" r:id="rId14"/>
    <p:sldLayoutId id="2147486789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2400">
          <a:solidFill>
            <a:schemeClr val="tx1"/>
          </a:solidFill>
          <a:latin typeface="Calibri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000">
          <a:solidFill>
            <a:schemeClr val="tx1"/>
          </a:solidFill>
          <a:latin typeface="Calibri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2000">
          <a:solidFill>
            <a:schemeClr val="tx1"/>
          </a:solidFill>
          <a:latin typeface="Calibri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»"/>
        <a:defRPr sz="2000">
          <a:solidFill>
            <a:schemeClr val="tx1"/>
          </a:solidFill>
          <a:latin typeface="Calibri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Characterization of a Single Photon Sensing Detector for Astrophysics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1800" b="1" dirty="0" smtClean="0"/>
              <a:t>Don F. Figer, Justin P. Gallagher</a:t>
            </a:r>
          </a:p>
          <a:p>
            <a:r>
              <a:rPr lang="en-US" dirty="0" smtClean="0"/>
              <a:t>Center for Detectors</a:t>
            </a:r>
          </a:p>
          <a:p>
            <a:r>
              <a:rPr lang="en-US" dirty="0" smtClean="0"/>
              <a:t>Rochester Institute of Technology, Rochester, </a:t>
            </a:r>
            <a:r>
              <a:rPr lang="en-US" dirty="0" smtClean="0"/>
              <a:t>NY</a:t>
            </a:r>
            <a:endParaRPr lang="en-US" dirty="0" smtClean="0"/>
          </a:p>
          <a:p>
            <a:r>
              <a:rPr lang="en-US" dirty="0" smtClean="0"/>
              <a:t>AAS 235 January 5, 2020</a:t>
            </a:r>
            <a:endParaRPr lang="en-US" dirty="0"/>
          </a:p>
        </p:txBody>
      </p:sp>
      <p:pic>
        <p:nvPicPr>
          <p:cNvPr id="4100" name="Picture 4" descr="Image result for AAS LOG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2675"/>
            <a:ext cx="917895" cy="91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51546"/>
          <a:stretch/>
        </p:blipFill>
        <p:spPr>
          <a:xfrm>
            <a:off x="0" y="5170416"/>
            <a:ext cx="9150991" cy="16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2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57" r="11695" b="5519"/>
          <a:stretch/>
        </p:blipFill>
        <p:spPr>
          <a:xfrm>
            <a:off x="457200" y="1668601"/>
            <a:ext cx="4142154" cy="34751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4370" r="11408" b="6376"/>
          <a:stretch/>
        </p:blipFill>
        <p:spPr>
          <a:xfrm>
            <a:off x="4599354" y="1668600"/>
            <a:ext cx="4126523" cy="3469275"/>
          </a:xfrm>
          <a:prstGeom prst="rect">
            <a:avLst/>
          </a:prstGeom>
        </p:spPr>
      </p:pic>
      <p:sp>
        <p:nvSpPr>
          <p:cNvPr id="9" name="TextBox 65"/>
          <p:cNvSpPr txBox="1">
            <a:spLocks noChangeArrowheads="1"/>
          </p:cNvSpPr>
          <p:nvPr/>
        </p:nvSpPr>
        <p:spPr bwMode="auto">
          <a:xfrm>
            <a:off x="296779" y="5079559"/>
            <a:ext cx="88472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47675" rIns="447675">
            <a:spAutoFit/>
          </a:bodyPr>
          <a:lstStyle>
            <a:lvl1pPr eaLnBrk="0" hangingPunct="0"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350"/>
              </a:lnSpc>
            </a:pPr>
            <a:r>
              <a:rPr lang="en-US" sz="1800" dirty="0" smtClean="0">
                <a:solidFill>
                  <a:schemeClr val="tx1"/>
                </a:solidFill>
                <a:latin typeface="Helvetica" charset="0"/>
                <a:cs typeface="Helvetica" charset="0"/>
              </a:rPr>
              <a:t>(</a:t>
            </a:r>
            <a:r>
              <a:rPr lang="en-US" sz="1800" i="1" dirty="0">
                <a:solidFill>
                  <a:schemeClr val="tx1"/>
                </a:solidFill>
                <a:latin typeface="Helvetica" charset="0"/>
                <a:cs typeface="Helvetica" charset="0"/>
              </a:rPr>
              <a:t>left</a:t>
            </a:r>
            <a:r>
              <a:rPr lang="en-US" sz="1800" dirty="0">
                <a:solidFill>
                  <a:schemeClr val="tx1"/>
                </a:solidFill>
                <a:latin typeface="Helvetica" charset="0"/>
                <a:cs typeface="Helvetica" charset="0"/>
              </a:rPr>
              <a:t>) </a:t>
            </a:r>
            <a:r>
              <a:rPr lang="en-US" sz="1800" dirty="0" smtClean="0">
                <a:solidFill>
                  <a:schemeClr val="tx1"/>
                </a:solidFill>
                <a:latin typeface="Helvetica" charset="0"/>
                <a:cs typeface="Helvetica" charset="0"/>
              </a:rPr>
              <a:t>A </a:t>
            </a:r>
            <a:r>
              <a:rPr lang="en-US" sz="1800" dirty="0" smtClean="0">
                <a:solidFill>
                  <a:schemeClr val="tx1"/>
                </a:solidFill>
              </a:rPr>
              <a:t>histogram of (</a:t>
            </a:r>
            <a:r>
              <a:rPr lang="en-US" sz="1800" dirty="0" smtClean="0">
                <a:solidFill>
                  <a:schemeClr val="tx1"/>
                </a:solidFill>
                <a:latin typeface="Helvetica" charset="0"/>
                <a:cs typeface="Helvetica" charset="0"/>
              </a:rPr>
              <a:t>ADU/e</a:t>
            </a:r>
            <a:r>
              <a:rPr lang="en-US" sz="1800" baseline="40000" dirty="0" smtClean="0">
                <a:solidFill>
                  <a:schemeClr val="tx1"/>
                </a:solidFill>
              </a:rPr>
              <a:t>‒</a:t>
            </a:r>
            <a:r>
              <a:rPr lang="en-US" sz="1800" dirty="0" smtClean="0">
                <a:solidFill>
                  <a:schemeClr val="tx1"/>
                </a:solidFill>
              </a:rPr>
              <a:t>) gain of the detector array. The mean gain is ~14.3 </a:t>
            </a:r>
            <a:r>
              <a:rPr lang="en-US" sz="1800" dirty="0">
                <a:solidFill>
                  <a:schemeClr val="tx1"/>
                </a:solidFill>
                <a:latin typeface="Helvetica" charset="0"/>
                <a:cs typeface="Helvetica" charset="0"/>
              </a:rPr>
              <a:t>ADU/e</a:t>
            </a:r>
            <a:r>
              <a:rPr lang="en-US" sz="1800" baseline="40000" dirty="0" smtClean="0">
                <a:solidFill>
                  <a:schemeClr val="tx1"/>
                </a:solidFill>
              </a:rPr>
              <a:t>‒</a:t>
            </a:r>
            <a:r>
              <a:rPr lang="en-US" sz="1800" dirty="0" smtClean="0">
                <a:solidFill>
                  <a:schemeClr val="tx1"/>
                </a:solidFill>
              </a:rPr>
              <a:t>. (</a:t>
            </a:r>
            <a:r>
              <a:rPr lang="en-US" sz="1800" i="1" dirty="0" smtClean="0">
                <a:solidFill>
                  <a:schemeClr val="tx1"/>
                </a:solidFill>
              </a:rPr>
              <a:t>right</a:t>
            </a:r>
            <a:r>
              <a:rPr lang="en-US" sz="1800" dirty="0" smtClean="0">
                <a:solidFill>
                  <a:schemeClr val="tx1"/>
                </a:solidFill>
              </a:rPr>
              <a:t>) A histogram of electronic gain (</a:t>
            </a:r>
            <a:r>
              <a:rPr lang="el-GR" sz="1800" dirty="0" smtClean="0">
                <a:solidFill>
                  <a:schemeClr val="tx1"/>
                </a:solidFill>
              </a:rPr>
              <a:t>μ</a:t>
            </a:r>
            <a:r>
              <a:rPr lang="en-US" sz="1800" dirty="0" smtClean="0">
                <a:solidFill>
                  <a:schemeClr val="tx1"/>
                </a:solidFill>
              </a:rPr>
              <a:t>V</a:t>
            </a:r>
            <a:r>
              <a:rPr lang="en-US" sz="1800" dirty="0" smtClean="0">
                <a:solidFill>
                  <a:schemeClr val="tx1"/>
                </a:solidFill>
                <a:latin typeface="Helvetica" charset="0"/>
                <a:cs typeface="Helvetica" charset="0"/>
              </a:rPr>
              <a:t>/ADU)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e</a:t>
            </a:r>
            <a:r>
              <a:rPr lang="en-US" sz="1800" dirty="0" smtClean="0">
                <a:solidFill>
                  <a:schemeClr val="tx1"/>
                </a:solidFill>
              </a:rPr>
              <a:t>lectronic gain. The mean gain is ~35.3 </a:t>
            </a:r>
            <a:r>
              <a:rPr lang="el-GR" sz="1800" dirty="0">
                <a:solidFill>
                  <a:schemeClr val="tx1"/>
                </a:solidFill>
              </a:rPr>
              <a:t>μ</a:t>
            </a:r>
            <a:r>
              <a:rPr lang="en-US" sz="1800" dirty="0" smtClean="0">
                <a:solidFill>
                  <a:schemeClr val="tx1"/>
                </a:solidFill>
              </a:rPr>
              <a:t>V</a:t>
            </a:r>
            <a:r>
              <a:rPr lang="en-US" sz="1800" dirty="0" smtClean="0">
                <a:solidFill>
                  <a:schemeClr val="tx1"/>
                </a:solidFill>
                <a:latin typeface="Helvetica" charset="0"/>
                <a:cs typeface="Helvetica" charset="0"/>
              </a:rPr>
              <a:t>/ADU</a:t>
            </a:r>
            <a:r>
              <a:rPr lang="en-US" sz="1800" dirty="0" smtClean="0">
                <a:solidFill>
                  <a:schemeClr val="tx1"/>
                </a:solidFill>
              </a:rPr>
              <a:t>. The mean output sensitivity is 500</a:t>
            </a:r>
            <a:r>
              <a:rPr lang="el-GR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tx1"/>
                </a:solidFill>
              </a:rPr>
              <a:t>μ</a:t>
            </a:r>
            <a:r>
              <a:rPr lang="en-US" sz="1800" dirty="0">
                <a:solidFill>
                  <a:schemeClr val="tx1"/>
                </a:solidFill>
              </a:rPr>
              <a:t>V</a:t>
            </a:r>
            <a:r>
              <a:rPr lang="en-US" sz="1800" dirty="0">
                <a:solidFill>
                  <a:schemeClr val="tx1"/>
                </a:solidFill>
                <a:latin typeface="Helvetica" charset="0"/>
                <a:cs typeface="Helvetica" charset="0"/>
              </a:rPr>
              <a:t>/e</a:t>
            </a:r>
            <a:r>
              <a:rPr lang="en-US" sz="1800" baseline="40000" dirty="0">
                <a:solidFill>
                  <a:schemeClr val="tx1"/>
                </a:solidFill>
              </a:rPr>
              <a:t>‒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047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3676" b="7843"/>
          <a:stretch/>
        </p:blipFill>
        <p:spPr>
          <a:xfrm>
            <a:off x="1295400" y="1295400"/>
            <a:ext cx="6781800" cy="3886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Large amplitude fringing is seen within the detector response (solid) and not in the Si diode response (dash). Thin film interference calculations suggest a thickness of 2.5</a:t>
            </a:r>
            <a:r>
              <a:rPr lang="en-US" sz="1800" dirty="0" smtClean="0">
                <a:sym typeface="Symbol" panose="05050102010706020507" pitchFamily="18" charset="2"/>
              </a:rPr>
              <a:t> </a:t>
            </a:r>
            <a:r>
              <a:rPr lang="en-US" sz="1800" dirty="0"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sz="1800" dirty="0" smtClean="0"/>
              <a:t>m.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953000" y="2590800"/>
            <a:ext cx="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76800" y="1676400"/>
            <a:ext cx="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3427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0958"/>
            <a:ext cx="8229600" cy="4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21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20"/>
          </p:nvPr>
        </p:nvPicPr>
        <p:blipFill>
          <a:blip r:embed="rId2"/>
          <a:stretch>
            <a:fillRect/>
          </a:stretch>
        </p:blipFill>
        <p:spPr>
          <a:xfrm>
            <a:off x="853498" y="1225550"/>
            <a:ext cx="1766454" cy="2286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Personnel</a:t>
            </a:r>
            <a:endParaRPr lang="en-US" dirty="0"/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23"/>
          </p:nvPr>
        </p:nvPicPr>
        <p:blipFill rotWithShape="1">
          <a:blip r:embed="rId3"/>
          <a:srcRect l="15347" r="14652"/>
          <a:stretch/>
        </p:blipFill>
        <p:spPr>
          <a:xfrm>
            <a:off x="3725852" y="1225550"/>
            <a:ext cx="1600222" cy="2286000"/>
          </a:xfrm>
        </p:spPr>
      </p:pic>
      <p:pic>
        <p:nvPicPr>
          <p:cNvPr id="23" name="Content Placeholder 22"/>
          <p:cNvPicPr>
            <a:picLocks noGrp="1" noChangeAspect="1"/>
          </p:cNvPicPr>
          <p:nvPr>
            <p:ph idx="24"/>
          </p:nvPr>
        </p:nvPicPr>
        <p:blipFill>
          <a:blip r:embed="rId4"/>
          <a:stretch>
            <a:fillRect/>
          </a:stretch>
        </p:blipFill>
        <p:spPr>
          <a:xfrm>
            <a:off x="6425013" y="1225550"/>
            <a:ext cx="1780373" cy="2286000"/>
          </a:xfrm>
        </p:spPr>
      </p:pic>
      <p:pic>
        <p:nvPicPr>
          <p:cNvPr id="29" name="Content Placeholder 21"/>
          <p:cNvPicPr>
            <a:picLocks noGrp="1" noChangeAspect="1"/>
          </p:cNvPicPr>
          <p:nvPr>
            <p:ph idx="25"/>
          </p:nvPr>
        </p:nvPicPr>
        <p:blipFill>
          <a:blip r:embed="rId5"/>
          <a:stretch>
            <a:fillRect/>
          </a:stretch>
        </p:blipFill>
        <p:spPr>
          <a:xfrm>
            <a:off x="822673" y="3827463"/>
            <a:ext cx="1834453" cy="2286000"/>
          </a:xfrm>
        </p:spPr>
      </p:pic>
      <p:pic>
        <p:nvPicPr>
          <p:cNvPr id="27" name="Content Placeholder 19"/>
          <p:cNvPicPr>
            <a:picLocks noGrp="1" noChangeAspect="1"/>
          </p:cNvPicPr>
          <p:nvPr>
            <p:ph idx="26"/>
          </p:nvPr>
        </p:nvPicPr>
        <p:blipFill>
          <a:blip r:embed="rId6"/>
          <a:stretch>
            <a:fillRect/>
          </a:stretch>
        </p:blipFill>
        <p:spPr>
          <a:xfrm>
            <a:off x="3693957" y="3827463"/>
            <a:ext cx="1670361" cy="2286000"/>
          </a:xfrm>
        </p:spPr>
      </p:pic>
      <p:pic>
        <p:nvPicPr>
          <p:cNvPr id="5128" name="Picture 8" descr="http://ridl.cfd.rit.edu/images/personnel/Michael%20Kha.jpg"/>
          <p:cNvPicPr>
            <a:picLocks noGrp="1" noChangeAspect="1" noChangeArrowheads="1"/>
          </p:cNvPicPr>
          <p:nvPr>
            <p:ph idx="2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5639" y="3827463"/>
            <a:ext cx="1762298" cy="2286000"/>
          </a:xfrm>
        </p:spPr>
      </p:pic>
      <p:sp>
        <p:nvSpPr>
          <p:cNvPr id="10" name="Content Placeholder 9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en-US" smtClean="0"/>
              <a:t>Don Figer (RIT PI)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smtClean="0"/>
              <a:t>Michael Zemcov (RIT Co-PI)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en-US" smtClean="0"/>
              <a:t>Eric Fossum (Dartmouth Co-PI)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31"/>
          </p:nvPr>
        </p:nvSpPr>
        <p:spPr/>
        <p:txBody>
          <a:bodyPr/>
          <a:lstStyle/>
          <a:p>
            <a:r>
              <a:rPr lang="en-US" smtClean="0"/>
              <a:t>Justin Gallagher (RIT Astrophysical Sciences and Technology MS)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32"/>
          </p:nvPr>
        </p:nvSpPr>
        <p:spPr/>
        <p:txBody>
          <a:bodyPr/>
          <a:lstStyle/>
          <a:p>
            <a:r>
              <a:rPr lang="en-US" smtClean="0"/>
              <a:t>Long Nguyen (RIT Electrical Engineering BS)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33"/>
          </p:nvPr>
        </p:nvSpPr>
        <p:spPr/>
        <p:txBody>
          <a:bodyPr/>
          <a:lstStyle/>
          <a:p>
            <a:r>
              <a:rPr lang="en-US" smtClean="0"/>
              <a:t>Michael Kha (RIT Software Engineering BS)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85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5" name="Picture 6" descr="https://media.licdn.com/dms/image/C4D03AQFtiqEuLKAqAg/profile-displayphoto-shrink_200_200/0?e=1583366400&amp;v=beta&amp;t=p7DBLx01UdZLUrzVxA9uNKch1YgCGtXJyyS7IFodbnA"/>
          <p:cNvPicPr>
            <a:picLocks noGrp="1" noChangeAspect="1" noChangeArrowheads="1"/>
          </p:cNvPicPr>
          <p:nvPr>
            <p:ph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25" y="14160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Personnel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23"/>
          </p:nvPr>
        </p:nvPicPr>
        <p:blipFill>
          <a:blip r:embed="rId3"/>
          <a:stretch>
            <a:fillRect/>
          </a:stretch>
        </p:blipFill>
        <p:spPr>
          <a:xfrm>
            <a:off x="3573463" y="1416050"/>
            <a:ext cx="1905000" cy="1905000"/>
          </a:xfrm>
          <a:prstGeom prst="rect">
            <a:avLst/>
          </a:prstGeom>
        </p:spPr>
      </p:pic>
      <p:pic>
        <p:nvPicPr>
          <p:cNvPr id="12" name="Content Placeholder 15"/>
          <p:cNvPicPr>
            <a:picLocks noGrp="1" noChangeAspect="1"/>
          </p:cNvPicPr>
          <p:nvPr>
            <p:ph idx="24"/>
          </p:nvPr>
        </p:nvPicPr>
        <p:blipFill>
          <a:blip r:embed="rId4"/>
          <a:stretch>
            <a:fillRect/>
          </a:stretch>
        </p:blipFill>
        <p:spPr>
          <a:xfrm>
            <a:off x="6362700" y="1416050"/>
            <a:ext cx="1905000" cy="1905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en-US" dirty="0"/>
              <a:t>Kaitlin Anagnost (Dartmouth Engineering Sciences PhD)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dirty="0"/>
              <a:t>Margaret Cruz (RIT Mechanical Engineering MS)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en-US" dirty="0"/>
              <a:t>Wei Deng (Dartmouth Engineering Sciences PhD)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31"/>
          </p:nvPr>
        </p:nvSpPr>
        <p:spPr/>
        <p:txBody>
          <a:bodyPr/>
          <a:lstStyle/>
          <a:p>
            <a:r>
              <a:rPr lang="en-US" dirty="0"/>
              <a:t>Eric Stolt (Dartmouth Physics BS and Engineering Sciences BS) </a:t>
            </a:r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Summary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acquired single photon sensing detectors</a:t>
            </a:r>
          </a:p>
          <a:p>
            <a:r>
              <a:rPr lang="en-US" dirty="0" smtClean="0"/>
              <a:t>completed software driver code</a:t>
            </a:r>
          </a:p>
          <a:p>
            <a:r>
              <a:rPr lang="en-US" dirty="0"/>
              <a:t>completed IDL </a:t>
            </a:r>
            <a:r>
              <a:rPr lang="en-US" dirty="0" smtClean="0"/>
              <a:t>data acquisition software</a:t>
            </a:r>
          </a:p>
          <a:p>
            <a:r>
              <a:rPr lang="en-US" dirty="0" smtClean="0"/>
              <a:t>wrote IDL data reduction/analysis software</a:t>
            </a:r>
          </a:p>
          <a:p>
            <a:r>
              <a:rPr lang="en-US" dirty="0" smtClean="0"/>
              <a:t>demonstrated experiments to measure: dark current, read noise, quantum efficiency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37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" y="3949700"/>
            <a:ext cx="3414184" cy="256063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83" y="3949700"/>
            <a:ext cx="3414184" cy="25606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" y="1219200"/>
            <a:ext cx="3414184" cy="256063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83" y="1219200"/>
            <a:ext cx="3414184" cy="25606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33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Science/Mission </a:t>
            </a:r>
            <a:r>
              <a:rPr lang="en-US" b="0" dirty="0"/>
              <a:t>Background</a:t>
            </a:r>
          </a:p>
          <a:p>
            <a:r>
              <a:rPr lang="en-US" b="0" dirty="0"/>
              <a:t>Objectives and Goals</a:t>
            </a:r>
          </a:p>
          <a:p>
            <a:r>
              <a:rPr lang="en-US" b="0" dirty="0" smtClean="0"/>
              <a:t>Technical Progress</a:t>
            </a:r>
            <a:endParaRPr lang="en-US" b="0" dirty="0"/>
          </a:p>
          <a:p>
            <a:r>
              <a:rPr lang="en-US" b="0" dirty="0" smtClean="0"/>
              <a:t>Project Summary</a:t>
            </a:r>
            <a:endParaRPr lang="en-US" b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57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Science/Mission Background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Next generation space telescopes require low-noise and large-format UV/Vis detectors.</a:t>
            </a:r>
          </a:p>
          <a:p>
            <a:r>
              <a:rPr lang="en-US" b="0" dirty="0" smtClean="0"/>
              <a:t>Large formats are particularly relevant for wide-field applications, such as the High Definition Imager for LUVOIR.</a:t>
            </a:r>
          </a:p>
          <a:p>
            <a:r>
              <a:rPr lang="en-US" b="0" dirty="0" smtClean="0"/>
              <a:t>Low noise is particularly relevant for low-light applications, such as exoplanet characterization.</a:t>
            </a:r>
          </a:p>
          <a:p>
            <a:r>
              <a:rPr lang="en-US" dirty="0" smtClean="0"/>
              <a:t>This project is funded by NASA’s Strategic Astrophysics Technology program </a:t>
            </a:r>
            <a:r>
              <a:rPr lang="en-US" dirty="0" smtClean="0"/>
              <a:t>(COR</a:t>
            </a:r>
            <a:r>
              <a:rPr lang="en-US" dirty="0" smtClean="0"/>
              <a:t>).</a:t>
            </a:r>
            <a:endParaRPr lang="en-US" b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5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Science/Mission Background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5221"/>
            <a:ext cx="8229600" cy="34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8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Goals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dirty="0" smtClean="0"/>
              <a:t>The goals of the project are to:</a:t>
            </a:r>
          </a:p>
          <a:p>
            <a:pPr lvl="1"/>
            <a:r>
              <a:rPr lang="en-US" dirty="0" smtClean="0"/>
              <a:t>characterize an existing low-noise CMOS detector in the lab, at a telescope, and after high energy irradiation simulating a space environment</a:t>
            </a:r>
          </a:p>
          <a:p>
            <a:pPr lvl="1"/>
            <a:r>
              <a:rPr lang="en-US" dirty="0" smtClean="0"/>
              <a:t>propose design modifications to bring the performance of the technology closer to specifications for the intended applications</a:t>
            </a:r>
          </a:p>
          <a:p>
            <a:r>
              <a:rPr lang="en-US" b="0" dirty="0" smtClean="0"/>
              <a:t>The work is significant because it would enable quantum-limited imaging in </a:t>
            </a:r>
            <a:r>
              <a:rPr lang="en-US" b="0" dirty="0" err="1" smtClean="0"/>
              <a:t>gigapixel</a:t>
            </a:r>
            <a:r>
              <a:rPr lang="en-US" b="0" dirty="0" smtClean="0"/>
              <a:t> formats for very low cost.</a:t>
            </a:r>
          </a:p>
          <a:p>
            <a:r>
              <a:rPr lang="en-US" b="0" dirty="0" smtClean="0"/>
              <a:t>The primary innovation is the pixel design that demonstrates single-photon-sensing and photon-number-resolving performance.</a:t>
            </a:r>
          </a:p>
          <a:p>
            <a:r>
              <a:rPr lang="en-US" b="0" dirty="0" smtClean="0"/>
              <a:t>With the success of this program, it will be possible to design and deploy </a:t>
            </a:r>
            <a:r>
              <a:rPr lang="en-US" b="0" dirty="0" err="1" smtClean="0"/>
              <a:t>gigapixel</a:t>
            </a:r>
            <a:r>
              <a:rPr lang="en-US" b="0" dirty="0" smtClean="0"/>
              <a:t> ultra-low-noise detectors for UV/Vis missions.</a:t>
            </a:r>
          </a:p>
          <a:p>
            <a:r>
              <a:rPr lang="en-US" b="0" dirty="0" smtClean="0"/>
              <a:t>Potential applications include any that require low-light level performance (</a:t>
            </a:r>
            <a:r>
              <a:rPr lang="en-US" b="0" dirty="0" err="1" smtClean="0"/>
              <a:t>astro</a:t>
            </a:r>
            <a:r>
              <a:rPr lang="en-US" b="0" dirty="0" smtClean="0"/>
              <a:t>, planetary, Earth, </a:t>
            </a:r>
            <a:r>
              <a:rPr lang="en-US" b="0" dirty="0" err="1" smtClean="0"/>
              <a:t>helio</a:t>
            </a:r>
            <a:r>
              <a:rPr lang="en-US" b="0" dirty="0" smtClean="0"/>
              <a:t>, quantum, etc.).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8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Targets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278" y="1212850"/>
            <a:ext cx="7449444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5550" y="6396335"/>
            <a:ext cx="5965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Data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were taken from Ma et al. (2015),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Fossum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(2016), and Ma et al. (2017).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81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RIT </a:t>
            </a:r>
            <a:r>
              <a:rPr lang="en-US" b="0" dirty="0" err="1" smtClean="0"/>
              <a:t>CfD</a:t>
            </a:r>
            <a:r>
              <a:rPr lang="en-US" b="0" dirty="0" smtClean="0"/>
              <a:t> received 20 prototype detectors packaged in a camera.</a:t>
            </a:r>
          </a:p>
          <a:p>
            <a:r>
              <a:rPr lang="en-US" b="0" dirty="0" smtClean="0"/>
              <a:t>We established single-photon-sensing and photon-number-resolving performance.</a:t>
            </a:r>
          </a:p>
          <a:p>
            <a:r>
              <a:rPr lang="en-US" b="0" dirty="0" smtClean="0"/>
              <a:t>A significant fraction of the acquisition and reduction software is complete.</a:t>
            </a:r>
          </a:p>
          <a:p>
            <a:r>
              <a:rPr lang="en-US" b="0" dirty="0" smtClean="0"/>
              <a:t>We presented results at the Single Photon Workshop in October, 2019.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17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2712"/>
            <a:ext cx="8229600" cy="498377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55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6774"/>
            <a:ext cx="8229600" cy="42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4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object type=&quot;8&quot; unique_id=&quot;10017&quot;&gt;&lt;/object&gt;&lt;object type=&quot;2&quot; unique_id=&quot;10018&quot;&gt;&lt;object type=&quot;3&quot; unique_id=&quot;10019&quot;&gt;&lt;property id=&quot;20148&quot; value=&quot;5&quot;/&gt;&lt;property id=&quot;20300&quot; value=&quot;Slide 1 - &amp;quot;APRA/PIDDP 2006 &amp;#x0D;&amp;#x0A;Weekly Update&amp;quot;&quot;/&gt;&lt;property id=&quot;20307&quot; value=&quot;256&quot;/&gt;&lt;/object&gt;&lt;object type=&quot;3&quot; unique_id=&quot;10020&quot;&gt;&lt;property id=&quot;20148&quot; value=&quot;5&quot;/&gt;&lt;property id=&quot;20300&quot; value=&quot;Slide 2 - &amp;quot;Meeting Agenda&amp;quot;&quot;/&gt;&lt;property id=&quot;20307&quot; value=&quot;329&quot;/&gt;&lt;/object&gt;&lt;object type=&quot;3&quot; unique_id=&quot;33452&quot;&gt;&lt;property id=&quot;20148&quot; value=&quot;5&quot;/&gt;&lt;property id=&quot;20300&quot; value=&quot;Slide 3 - &amp;quot;PIDDP 06 schedule&amp;quot;&quot;/&gt;&lt;property id=&quot;20307&quot; value=&quot;349&quot;/&gt;&lt;/object&gt;&lt;object type=&quot;3&quot; unique_id=&quot;33453&quot;&gt;&lt;property id=&quot;20148&quot; value=&quot;5&quot;/&gt;&lt;property id=&quot;20300&quot; value=&quot;Slide 4 - &amp;quot;JPL Processing&amp;quot;&quot;/&gt;&lt;property id=&quot;20307&quot; value=&quot;399&quot;/&gt;&lt;/object&gt;&lt;object type=&quot;3&quot; unique_id=&quot;33454&quot;&gt;&lt;property id=&quot;20148&quot; value=&quot;5&quot;/&gt;&lt;property id=&quot;20300&quot; value=&quot;Slide 5 - &amp;quot;MOSIS3-5: Validation&amp;#x0D;&amp;#x0A;STS/HNA&amp;quot;&quot;/&gt;&lt;property id=&quot;20307&quot; value=&quot;419&quot;/&gt;&lt;/object&gt;&lt;object type=&quot;3&quot; unique_id=&quot;33455&quot;&gt;&lt;property id=&quot;20148&quot; value=&quot;5&quot;/&gt;&lt;property id=&quot;20300&quot; value=&quot;Slide 6 - &amp;quot;MOSIS3-5&amp;quot;&quot;/&gt;&lt;property id=&quot;20307&quot; value=&quot;420&quot;/&gt;&lt;/object&gt;&lt;object type=&quot;3&quot; unique_id=&quot;33456&quot;&gt;&lt;property id=&quot;20148&quot; value=&quot;5&quot;/&gt;&lt;property id=&quot;20300&quot; value=&quot;Slide 7 - &amp;quot;MOSIS3-5: High Light&amp;quot;&quot;/&gt;&lt;property id=&quot;20307&quot; value=&quot;421&quot;/&gt;&lt;/object&gt;&lt;object type=&quot;3&quot; unique_id=&quot;33457&quot;&gt;&lt;property id=&quot;20148&quot; value=&quot;5&quot;/&gt;&lt;property id=&quot;20300&quot; value=&quot;Slide 8 - &amp;quot;MOSIS3-6 APS tests&amp;quot;&quot;/&gt;&lt;property id=&quot;20307&quot; value=&quot;418&quot;/&gt;&lt;/object&gt;&lt;object type=&quot;3&quot; unique_id=&quot;33458&quot;&gt;&lt;property id=&quot;20148&quot; value=&quot;5&quot;/&gt;&lt;property id=&quot;20300&quot; value=&quot;Slide 9 - &amp;quot;SPIE Paper Experiment Matrix&amp;quot;&quot;/&gt;&lt;property id=&quot;20307&quot; value=&quot;416&quot;/&gt;&lt;/object&gt;&lt;object type=&quot;3&quot; unique_id=&quot;33459&quot;&gt;&lt;property id=&quot;20148&quot; value=&quot;5&quot;/&gt;&lt;property id=&quot;20300&quot; value=&quot;Slide 10 - &amp;quot;APRA Update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569252</TotalTime>
  <Words>532</Words>
  <Application>Microsoft Office PowerPoint</Application>
  <PresentationFormat>On-screen Show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Helvetica</vt:lpstr>
      <vt:lpstr>Symbol</vt:lpstr>
      <vt:lpstr>Times New Roman</vt:lpstr>
      <vt:lpstr>1_Blank Presentation</vt:lpstr>
      <vt:lpstr>Characterization of a Single Photon Sensing Detector for Astrophysics</vt:lpstr>
      <vt:lpstr>Outline</vt:lpstr>
      <vt:lpstr>Science/Mission Background</vt:lpstr>
      <vt:lpstr>Science/Mission Background</vt:lpstr>
      <vt:lpstr>Objectives and Goals</vt:lpstr>
      <vt:lpstr>Technical Targets</vt:lpstr>
      <vt:lpstr>Technical Progress </vt:lpstr>
      <vt:lpstr>Technical Progress </vt:lpstr>
      <vt:lpstr>Technical Progress </vt:lpstr>
      <vt:lpstr>Technical Progress </vt:lpstr>
      <vt:lpstr>Technical Progress </vt:lpstr>
      <vt:lpstr>Technical Progress </vt:lpstr>
      <vt:lpstr>Project Personnel</vt:lpstr>
      <vt:lpstr>Project Personnel</vt:lpstr>
      <vt:lpstr>Project Summary</vt:lpstr>
      <vt:lpstr>Images</vt:lpstr>
    </vt:vector>
  </TitlesOfParts>
  <Company>Rochester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Page</dc:title>
  <dc:creator>RIT CIAS</dc:creator>
  <cp:lastModifiedBy>Don Figer</cp:lastModifiedBy>
  <cp:revision>5681</cp:revision>
  <dcterms:created xsi:type="dcterms:W3CDTF">2007-02-28T16:56:41Z</dcterms:created>
  <dcterms:modified xsi:type="dcterms:W3CDTF">2020-01-06T00:53:05Z</dcterms:modified>
</cp:coreProperties>
</file>