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6576000" cy="27432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8"/>
    <p:restoredTop sz="94631"/>
  </p:normalViewPr>
  <p:slideViewPr>
    <p:cSldViewPr snapToGrid="0" snapToObjects="1">
      <p:cViewPr varScale="1">
        <p:scale>
          <a:sx n="27" d="100"/>
          <a:sy n="27" d="100"/>
        </p:scale>
        <p:origin x="89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2"/>
            <a:ext cx="31089600" cy="9550400"/>
          </a:xfrm>
        </p:spPr>
        <p:txBody>
          <a:bodyPr anchor="b"/>
          <a:lstStyle>
            <a:lvl1pPr algn="ctr">
              <a:defRPr sz="24000"/>
            </a:lvl1pPr>
          </a:lstStyle>
          <a:p>
            <a:r>
              <a:rPr lang="en-US"/>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800" indent="0" algn="ctr">
              <a:buNone/>
              <a:defRPr sz="8000"/>
            </a:lvl2pPr>
            <a:lvl3pPr marL="3657600" indent="0" algn="ctr">
              <a:buNone/>
              <a:defRPr sz="7200"/>
            </a:lvl3pPr>
            <a:lvl4pPr marL="5486400" indent="0" algn="ctr">
              <a:buNone/>
              <a:defRPr sz="6400"/>
            </a:lvl4pPr>
            <a:lvl5pPr marL="7315200" indent="0" algn="ctr">
              <a:buNone/>
              <a:defRPr sz="6400"/>
            </a:lvl5pPr>
            <a:lvl6pPr marL="9144000" indent="0" algn="ctr">
              <a:buNone/>
              <a:defRPr sz="6400"/>
            </a:lvl6pPr>
            <a:lvl7pPr marL="10972800" indent="0" algn="ctr">
              <a:buNone/>
              <a:defRPr sz="6400"/>
            </a:lvl7pPr>
            <a:lvl8pPr marL="12801600" indent="0" algn="ctr">
              <a:buNone/>
              <a:defRPr sz="6400"/>
            </a:lvl8pPr>
            <a:lvl9pPr marL="14630400"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3CDD89-D87C-9B49-B9A7-BB68E012D4BB}" type="datetimeFigureOut">
              <a:rPr lang="en-US" smtClean="0"/>
              <a:t>12/21/18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166E5-699F-FE41-B7A1-8F523C0A177D}" type="slidenum">
              <a:rPr lang="en-US" smtClean="0"/>
              <a:t>‹#›</a:t>
            </a:fld>
            <a:endParaRPr lang="en-US"/>
          </a:p>
        </p:txBody>
      </p:sp>
    </p:spTree>
    <p:extLst>
      <p:ext uri="{BB962C8B-B14F-4D97-AF65-F5344CB8AC3E}">
        <p14:creationId xmlns:p14="http://schemas.microsoft.com/office/powerpoint/2010/main" val="2422934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3CDD89-D87C-9B49-B9A7-BB68E012D4BB}" type="datetimeFigureOut">
              <a:rPr lang="en-US" smtClean="0"/>
              <a:t>12/21/18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166E5-699F-FE41-B7A1-8F523C0A177D}" type="slidenum">
              <a:rPr lang="en-US" smtClean="0"/>
              <a:t>‹#›</a:t>
            </a:fld>
            <a:endParaRPr lang="en-US"/>
          </a:p>
        </p:txBody>
      </p:sp>
    </p:spTree>
    <p:extLst>
      <p:ext uri="{BB962C8B-B14F-4D97-AF65-F5344CB8AC3E}">
        <p14:creationId xmlns:p14="http://schemas.microsoft.com/office/powerpoint/2010/main" val="1746963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1460500"/>
            <a:ext cx="788670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2" y="1460500"/>
            <a:ext cx="23202900" cy="2324735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3CDD89-D87C-9B49-B9A7-BB68E012D4BB}" type="datetimeFigureOut">
              <a:rPr lang="en-US" smtClean="0"/>
              <a:t>12/21/18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166E5-699F-FE41-B7A1-8F523C0A177D}" type="slidenum">
              <a:rPr lang="en-US" smtClean="0"/>
              <a:t>‹#›</a:t>
            </a:fld>
            <a:endParaRPr lang="en-US"/>
          </a:p>
        </p:txBody>
      </p:sp>
    </p:spTree>
    <p:extLst>
      <p:ext uri="{BB962C8B-B14F-4D97-AF65-F5344CB8AC3E}">
        <p14:creationId xmlns:p14="http://schemas.microsoft.com/office/powerpoint/2010/main" val="131672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3CDD89-D87C-9B49-B9A7-BB68E012D4BB}" type="datetimeFigureOut">
              <a:rPr lang="en-US" smtClean="0"/>
              <a:t>12/21/18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166E5-699F-FE41-B7A1-8F523C0A177D}" type="slidenum">
              <a:rPr lang="en-US" smtClean="0"/>
              <a:t>‹#›</a:t>
            </a:fld>
            <a:endParaRPr lang="en-US"/>
          </a:p>
        </p:txBody>
      </p:sp>
    </p:spTree>
    <p:extLst>
      <p:ext uri="{BB962C8B-B14F-4D97-AF65-F5344CB8AC3E}">
        <p14:creationId xmlns:p14="http://schemas.microsoft.com/office/powerpoint/2010/main" val="548175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8"/>
            <a:ext cx="31546800" cy="11410948"/>
          </a:xfrm>
        </p:spPr>
        <p:txBody>
          <a:bodyPr anchor="b"/>
          <a:lstStyle>
            <a:lvl1pPr>
              <a:defRPr sz="24000"/>
            </a:lvl1pPr>
          </a:lstStyle>
          <a:p>
            <a:r>
              <a:rPr lang="en-US"/>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800" indent="0">
              <a:buNone/>
              <a:defRPr sz="8000">
                <a:solidFill>
                  <a:schemeClr val="tx1">
                    <a:tint val="75000"/>
                  </a:schemeClr>
                </a:solidFill>
              </a:defRPr>
            </a:lvl2pPr>
            <a:lvl3pPr marL="3657600" indent="0">
              <a:buNone/>
              <a:defRPr sz="7200">
                <a:solidFill>
                  <a:schemeClr val="tx1">
                    <a:tint val="75000"/>
                  </a:schemeClr>
                </a:solidFill>
              </a:defRPr>
            </a:lvl3pPr>
            <a:lvl4pPr marL="5486400" indent="0">
              <a:buNone/>
              <a:defRPr sz="6400">
                <a:solidFill>
                  <a:schemeClr val="tx1">
                    <a:tint val="75000"/>
                  </a:schemeClr>
                </a:solidFill>
              </a:defRPr>
            </a:lvl4pPr>
            <a:lvl5pPr marL="7315200" indent="0">
              <a:buNone/>
              <a:defRPr sz="6400">
                <a:solidFill>
                  <a:schemeClr val="tx1">
                    <a:tint val="75000"/>
                  </a:schemeClr>
                </a:solidFill>
              </a:defRPr>
            </a:lvl5pPr>
            <a:lvl6pPr marL="9144000" indent="0">
              <a:buNone/>
              <a:defRPr sz="6400">
                <a:solidFill>
                  <a:schemeClr val="tx1">
                    <a:tint val="75000"/>
                  </a:schemeClr>
                </a:solidFill>
              </a:defRPr>
            </a:lvl6pPr>
            <a:lvl7pPr marL="10972800" indent="0">
              <a:buNone/>
              <a:defRPr sz="6400">
                <a:solidFill>
                  <a:schemeClr val="tx1">
                    <a:tint val="75000"/>
                  </a:schemeClr>
                </a:solidFill>
              </a:defRPr>
            </a:lvl7pPr>
            <a:lvl8pPr marL="12801600" indent="0">
              <a:buNone/>
              <a:defRPr sz="6400">
                <a:solidFill>
                  <a:schemeClr val="tx1">
                    <a:tint val="75000"/>
                  </a:schemeClr>
                </a:solidFill>
              </a:defRPr>
            </a:lvl8pPr>
            <a:lvl9pPr marL="14630400" indent="0">
              <a:buNone/>
              <a:defRPr sz="6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3CDD89-D87C-9B49-B9A7-BB68E012D4BB}" type="datetimeFigureOut">
              <a:rPr lang="en-US" smtClean="0"/>
              <a:t>12/21/18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166E5-699F-FE41-B7A1-8F523C0A177D}" type="slidenum">
              <a:rPr lang="en-US" smtClean="0"/>
              <a:t>‹#›</a:t>
            </a:fld>
            <a:endParaRPr lang="en-US"/>
          </a:p>
        </p:txBody>
      </p:sp>
    </p:spTree>
    <p:extLst>
      <p:ext uri="{BB962C8B-B14F-4D97-AF65-F5344CB8AC3E}">
        <p14:creationId xmlns:p14="http://schemas.microsoft.com/office/powerpoint/2010/main" val="1278646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3CDD89-D87C-9B49-B9A7-BB68E012D4BB}" type="datetimeFigureOut">
              <a:rPr lang="en-US" smtClean="0"/>
              <a:t>12/21/18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166E5-699F-FE41-B7A1-8F523C0A177D}" type="slidenum">
              <a:rPr lang="en-US" smtClean="0"/>
              <a:t>‹#›</a:t>
            </a:fld>
            <a:endParaRPr lang="en-US"/>
          </a:p>
        </p:txBody>
      </p:sp>
    </p:spTree>
    <p:extLst>
      <p:ext uri="{BB962C8B-B14F-4D97-AF65-F5344CB8AC3E}">
        <p14:creationId xmlns:p14="http://schemas.microsoft.com/office/powerpoint/2010/main" val="297480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6"/>
            <a:ext cx="3154680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6724652"/>
            <a:ext cx="15473360"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2" y="6724652"/>
            <a:ext cx="15549564"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Edit Master text styles</a:t>
            </a:r>
          </a:p>
        </p:txBody>
      </p:sp>
      <p:sp>
        <p:nvSpPr>
          <p:cNvPr id="6" name="Content Placeholder 5"/>
          <p:cNvSpPr>
            <a:spLocks noGrp="1"/>
          </p:cNvSpPr>
          <p:nvPr>
            <p:ph sz="quarter" idx="4"/>
          </p:nvPr>
        </p:nvSpPr>
        <p:spPr>
          <a:xfrm>
            <a:off x="18516602" y="10020300"/>
            <a:ext cx="15549564" cy="1473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3CDD89-D87C-9B49-B9A7-BB68E012D4BB}" type="datetimeFigureOut">
              <a:rPr lang="en-US" smtClean="0"/>
              <a:t>12/21/18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C166E5-699F-FE41-B7A1-8F523C0A177D}" type="slidenum">
              <a:rPr lang="en-US" smtClean="0"/>
              <a:t>‹#›</a:t>
            </a:fld>
            <a:endParaRPr lang="en-US"/>
          </a:p>
        </p:txBody>
      </p:sp>
    </p:spTree>
    <p:extLst>
      <p:ext uri="{BB962C8B-B14F-4D97-AF65-F5344CB8AC3E}">
        <p14:creationId xmlns:p14="http://schemas.microsoft.com/office/powerpoint/2010/main" val="4237853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3CDD89-D87C-9B49-B9A7-BB68E012D4BB}" type="datetimeFigureOut">
              <a:rPr lang="en-US" smtClean="0"/>
              <a:t>12/21/18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C166E5-699F-FE41-B7A1-8F523C0A177D}" type="slidenum">
              <a:rPr lang="en-US" smtClean="0"/>
              <a:t>‹#›</a:t>
            </a:fld>
            <a:endParaRPr lang="en-US"/>
          </a:p>
        </p:txBody>
      </p:sp>
    </p:spTree>
    <p:extLst>
      <p:ext uri="{BB962C8B-B14F-4D97-AF65-F5344CB8AC3E}">
        <p14:creationId xmlns:p14="http://schemas.microsoft.com/office/powerpoint/2010/main" val="2364423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3CDD89-D87C-9B49-B9A7-BB68E012D4BB}" type="datetimeFigureOut">
              <a:rPr lang="en-US" smtClean="0"/>
              <a:t>12/21/18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C166E5-699F-FE41-B7A1-8F523C0A177D}" type="slidenum">
              <a:rPr lang="en-US" smtClean="0"/>
              <a:t>‹#›</a:t>
            </a:fld>
            <a:endParaRPr lang="en-US"/>
          </a:p>
        </p:txBody>
      </p:sp>
    </p:spTree>
    <p:extLst>
      <p:ext uri="{BB962C8B-B14F-4D97-AF65-F5344CB8AC3E}">
        <p14:creationId xmlns:p14="http://schemas.microsoft.com/office/powerpoint/2010/main" val="386703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3949706"/>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Edit Master text styles</a:t>
            </a:r>
          </a:p>
        </p:txBody>
      </p:sp>
      <p:sp>
        <p:nvSpPr>
          <p:cNvPr id="5" name="Date Placeholder 4"/>
          <p:cNvSpPr>
            <a:spLocks noGrp="1"/>
          </p:cNvSpPr>
          <p:nvPr>
            <p:ph type="dt" sz="half" idx="10"/>
          </p:nvPr>
        </p:nvSpPr>
        <p:spPr/>
        <p:txBody>
          <a:bodyPr/>
          <a:lstStyle/>
          <a:p>
            <a:fld id="{DB3CDD89-D87C-9B49-B9A7-BB68E012D4BB}" type="datetimeFigureOut">
              <a:rPr lang="en-US" smtClean="0"/>
              <a:t>12/21/18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166E5-699F-FE41-B7A1-8F523C0A177D}" type="slidenum">
              <a:rPr lang="en-US" smtClean="0"/>
              <a:t>‹#›</a:t>
            </a:fld>
            <a:endParaRPr lang="en-US"/>
          </a:p>
        </p:txBody>
      </p:sp>
    </p:spTree>
    <p:extLst>
      <p:ext uri="{BB962C8B-B14F-4D97-AF65-F5344CB8AC3E}">
        <p14:creationId xmlns:p14="http://schemas.microsoft.com/office/powerpoint/2010/main" val="2531215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3949706"/>
            <a:ext cx="18516600" cy="19494500"/>
          </a:xfrm>
        </p:spPr>
        <p:txBody>
          <a:bodyPr anchor="t"/>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Edit Master text styles</a:t>
            </a:r>
          </a:p>
        </p:txBody>
      </p:sp>
      <p:sp>
        <p:nvSpPr>
          <p:cNvPr id="5" name="Date Placeholder 4"/>
          <p:cNvSpPr>
            <a:spLocks noGrp="1"/>
          </p:cNvSpPr>
          <p:nvPr>
            <p:ph type="dt" sz="half" idx="10"/>
          </p:nvPr>
        </p:nvSpPr>
        <p:spPr/>
        <p:txBody>
          <a:bodyPr/>
          <a:lstStyle/>
          <a:p>
            <a:fld id="{DB3CDD89-D87C-9B49-B9A7-BB68E012D4BB}" type="datetimeFigureOut">
              <a:rPr lang="en-US" smtClean="0"/>
              <a:t>12/21/18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166E5-699F-FE41-B7A1-8F523C0A177D}" type="slidenum">
              <a:rPr lang="en-US" smtClean="0"/>
              <a:t>‹#›</a:t>
            </a:fld>
            <a:endParaRPr lang="en-US"/>
          </a:p>
        </p:txBody>
      </p:sp>
    </p:spTree>
    <p:extLst>
      <p:ext uri="{BB962C8B-B14F-4D97-AF65-F5344CB8AC3E}">
        <p14:creationId xmlns:p14="http://schemas.microsoft.com/office/powerpoint/2010/main" val="3412225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6"/>
            <a:ext cx="3154680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5425406"/>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DB3CDD89-D87C-9B49-B9A7-BB68E012D4BB}" type="datetimeFigureOut">
              <a:rPr lang="en-US" smtClean="0"/>
              <a:t>12/21/18</a:t>
            </a:fld>
            <a:endParaRPr lang="en-US"/>
          </a:p>
        </p:txBody>
      </p:sp>
      <p:sp>
        <p:nvSpPr>
          <p:cNvPr id="5" name="Footer Placeholder 4"/>
          <p:cNvSpPr>
            <a:spLocks noGrp="1"/>
          </p:cNvSpPr>
          <p:nvPr>
            <p:ph type="ftr" sz="quarter" idx="3"/>
          </p:nvPr>
        </p:nvSpPr>
        <p:spPr>
          <a:xfrm>
            <a:off x="12115800" y="25425406"/>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6"/>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63C166E5-699F-FE41-B7A1-8F523C0A177D}" type="slidenum">
              <a:rPr lang="en-US" smtClean="0"/>
              <a:t>‹#›</a:t>
            </a:fld>
            <a:endParaRPr lang="en-US"/>
          </a:p>
        </p:txBody>
      </p:sp>
    </p:spTree>
    <p:extLst>
      <p:ext uri="{BB962C8B-B14F-4D97-AF65-F5344CB8AC3E}">
        <p14:creationId xmlns:p14="http://schemas.microsoft.com/office/powerpoint/2010/main" val="1339693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F697-6A64-034E-B02E-E7D05C43EB3F}"/>
              </a:ext>
            </a:extLst>
          </p:cNvPr>
          <p:cNvSpPr>
            <a:spLocks noGrp="1"/>
          </p:cNvSpPr>
          <p:nvPr>
            <p:ph type="ctrTitle"/>
          </p:nvPr>
        </p:nvSpPr>
        <p:spPr>
          <a:xfrm>
            <a:off x="2491880" y="3283574"/>
            <a:ext cx="31578884" cy="4558301"/>
          </a:xfrm>
        </p:spPr>
        <p:txBody>
          <a:bodyPr>
            <a:normAutofit/>
          </a:bodyPr>
          <a:lstStyle/>
          <a:p>
            <a:r>
              <a:rPr lang="en-US" sz="8400" b="1" dirty="0">
                <a:latin typeface="Helvetica" pitchFamily="2" charset="0"/>
              </a:rPr>
              <a:t>Simulating the Earth-like exoplanet yield of the NASA LUVOIR ‘A’ architecture direct-imaging mission</a:t>
            </a:r>
            <a:br>
              <a:rPr lang="en-US" sz="8400" b="1" dirty="0">
                <a:latin typeface="Helvetica" pitchFamily="2" charset="0"/>
              </a:rPr>
            </a:br>
            <a:r>
              <a:rPr lang="en-US" sz="4400" i="1" dirty="0">
                <a:latin typeface="Helvetica" pitchFamily="2" charset="0"/>
              </a:rPr>
              <a:t>Dominic </a:t>
            </a:r>
            <a:r>
              <a:rPr lang="en-US" sz="4400" i="1" dirty="0" err="1">
                <a:latin typeface="Helvetica" pitchFamily="2" charset="0"/>
              </a:rPr>
              <a:t>Oddo</a:t>
            </a:r>
            <a:r>
              <a:rPr lang="en-US" sz="4400" i="1" baseline="30000" dirty="0" err="1">
                <a:latin typeface="Helvetica" pitchFamily="2" charset="0"/>
              </a:rPr>
              <a:t>a,b</a:t>
            </a:r>
            <a:r>
              <a:rPr lang="en-US" sz="4400" i="1" dirty="0" err="1">
                <a:latin typeface="Helvetica" pitchFamily="2" charset="0"/>
              </a:rPr>
              <a:t>,Donald</a:t>
            </a:r>
            <a:r>
              <a:rPr lang="en-US" sz="4400" i="1" dirty="0">
                <a:latin typeface="Helvetica" pitchFamily="2" charset="0"/>
              </a:rPr>
              <a:t> Figer</a:t>
            </a:r>
            <a:r>
              <a:rPr lang="en-US" sz="4400" i="1" baseline="30000" dirty="0">
                <a:latin typeface="Helvetica" pitchFamily="2" charset="0"/>
              </a:rPr>
              <a:t>b</a:t>
            </a:r>
            <a:br>
              <a:rPr lang="en-US" sz="4400" i="1" dirty="0">
                <a:latin typeface="Helvetica" pitchFamily="2" charset="0"/>
              </a:rPr>
            </a:br>
            <a:r>
              <a:rPr lang="en-US" sz="4400" i="1" baseline="30000" dirty="0" err="1">
                <a:latin typeface="Helvetica" pitchFamily="2" charset="0"/>
              </a:rPr>
              <a:t>a</a:t>
            </a:r>
            <a:r>
              <a:rPr lang="en-US" sz="4400" i="1" dirty="0" err="1">
                <a:latin typeface="Helvetica" pitchFamily="2" charset="0"/>
              </a:rPr>
              <a:t>Case</a:t>
            </a:r>
            <a:r>
              <a:rPr lang="en-US" sz="4400" i="1" dirty="0">
                <a:latin typeface="Helvetica" pitchFamily="2" charset="0"/>
              </a:rPr>
              <a:t> Western Reserve University, Department of Physics, </a:t>
            </a:r>
            <a:r>
              <a:rPr lang="en-US" sz="4400" i="1" baseline="30000" dirty="0" err="1">
                <a:latin typeface="Helvetica" pitchFamily="2" charset="0"/>
              </a:rPr>
              <a:t>b</a:t>
            </a:r>
            <a:r>
              <a:rPr lang="en-US" sz="4400" i="1" dirty="0" err="1">
                <a:latin typeface="Helvetica" pitchFamily="2" charset="0"/>
              </a:rPr>
              <a:t>Rochester</a:t>
            </a:r>
            <a:r>
              <a:rPr lang="en-US" sz="4400" i="1" dirty="0">
                <a:latin typeface="Helvetica" pitchFamily="2" charset="0"/>
              </a:rPr>
              <a:t> Institute of Technology, Center for Detectors</a:t>
            </a:r>
            <a:endParaRPr lang="en-US" sz="4400" b="1" dirty="0">
              <a:latin typeface="Helvetica" pitchFamily="2" charset="0"/>
            </a:endParaRPr>
          </a:p>
        </p:txBody>
      </p:sp>
      <p:pic>
        <p:nvPicPr>
          <p:cNvPr id="4" name="Picture 3">
            <a:extLst>
              <a:ext uri="{FF2B5EF4-FFF2-40B4-BE49-F238E27FC236}">
                <a16:creationId xmlns:a16="http://schemas.microsoft.com/office/drawing/2014/main" id="{F537FB4C-B00F-E140-BB2A-27A176EF4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9984" y="752157"/>
            <a:ext cx="3099792" cy="2370431"/>
          </a:xfrm>
          <a:prstGeom prst="rect">
            <a:avLst/>
          </a:prstGeom>
        </p:spPr>
      </p:pic>
      <p:pic>
        <p:nvPicPr>
          <p:cNvPr id="5" name="Picture 4">
            <a:extLst>
              <a:ext uri="{FF2B5EF4-FFF2-40B4-BE49-F238E27FC236}">
                <a16:creationId xmlns:a16="http://schemas.microsoft.com/office/drawing/2014/main" id="{4DB405EB-E32F-C142-92CC-1AEBBD3B3F44}"/>
              </a:ext>
            </a:extLst>
          </p:cNvPr>
          <p:cNvPicPr>
            <a:picLocks noChangeAspect="1"/>
          </p:cNvPicPr>
          <p:nvPr/>
        </p:nvPicPr>
        <p:blipFill rotWithShape="1">
          <a:blip r:embed="rId3"/>
          <a:srcRect l="6510" t="21394" r="60940" b="21910"/>
          <a:stretch/>
        </p:blipFill>
        <p:spPr>
          <a:xfrm>
            <a:off x="1574800" y="591173"/>
            <a:ext cx="3048000" cy="2692401"/>
          </a:xfrm>
          <a:prstGeom prst="rect">
            <a:avLst/>
          </a:prstGeom>
        </p:spPr>
      </p:pic>
      <p:pic>
        <p:nvPicPr>
          <p:cNvPr id="6" name="Picture 2" descr="http://www.rit.edu/upub/logos/tiger_walking_rit_color.gif">
            <a:extLst>
              <a:ext uri="{FF2B5EF4-FFF2-40B4-BE49-F238E27FC236}">
                <a16:creationId xmlns:a16="http://schemas.microsoft.com/office/drawing/2014/main" id="{EDF8C48F-1F7A-1C45-B8ED-8CA4965A1F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56960" y="791774"/>
            <a:ext cx="3472410" cy="2491800"/>
          </a:xfrm>
          <a:prstGeom prst="rect">
            <a:avLst/>
          </a:prstGeom>
          <a:noFill/>
          <a:extLst>
            <a:ext uri="{909E8E84-426E-40DD-AFC4-6F175D3DCCD1}">
              <a14:hiddenFill xmlns:a14="http://schemas.microsoft.com/office/drawing/2010/main">
                <a:solidFill>
                  <a:srgbClr val="FFFFFF"/>
                </a:solidFill>
              </a14:hiddenFill>
            </a:ext>
          </a:extLst>
        </p:spPr>
      </p:pic>
      <p:sp>
        <p:nvSpPr>
          <p:cNvPr id="7" name="Line 7">
            <a:extLst>
              <a:ext uri="{FF2B5EF4-FFF2-40B4-BE49-F238E27FC236}">
                <a16:creationId xmlns:a16="http://schemas.microsoft.com/office/drawing/2014/main" id="{2AA925F3-21B2-7E4A-BE82-9DC7DB938801}"/>
              </a:ext>
            </a:extLst>
          </p:cNvPr>
          <p:cNvSpPr>
            <a:spLocks noChangeShapeType="1"/>
          </p:cNvSpPr>
          <p:nvPr/>
        </p:nvSpPr>
        <p:spPr bwMode="auto">
          <a:xfrm flipV="1">
            <a:off x="2491880" y="3561362"/>
            <a:ext cx="31496000" cy="49212"/>
          </a:xfrm>
          <a:prstGeom prst="line">
            <a:avLst/>
          </a:prstGeom>
          <a:noFill/>
          <a:ln w="1270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 Box 5">
            <a:extLst>
              <a:ext uri="{FF2B5EF4-FFF2-40B4-BE49-F238E27FC236}">
                <a16:creationId xmlns:a16="http://schemas.microsoft.com/office/drawing/2014/main" id="{9D283CCE-9FFD-4946-84B8-C9766F200793}"/>
              </a:ext>
            </a:extLst>
          </p:cNvPr>
          <p:cNvSpPr txBox="1">
            <a:spLocks noChangeArrowheads="1"/>
          </p:cNvSpPr>
          <p:nvPr/>
        </p:nvSpPr>
        <p:spPr bwMode="auto">
          <a:xfrm>
            <a:off x="1" y="8328750"/>
            <a:ext cx="12215340" cy="92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6379" tIns="93189" rIns="186379" bIns="93189">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spcBef>
                <a:spcPct val="50000"/>
              </a:spcBef>
            </a:pPr>
            <a:r>
              <a:rPr lang="en-US" sz="4800" b="1" dirty="0">
                <a:solidFill>
                  <a:srgbClr val="0D0C0C"/>
                </a:solidFill>
                <a:latin typeface="Helvetica" charset="0"/>
                <a:cs typeface="Helvetica" charset="0"/>
              </a:rPr>
              <a:t>GOALS</a:t>
            </a:r>
          </a:p>
        </p:txBody>
      </p:sp>
      <p:cxnSp>
        <p:nvCxnSpPr>
          <p:cNvPr id="9" name="Straight Connector 62">
            <a:extLst>
              <a:ext uri="{FF2B5EF4-FFF2-40B4-BE49-F238E27FC236}">
                <a16:creationId xmlns:a16="http://schemas.microsoft.com/office/drawing/2014/main" id="{FA9D58E7-2931-6A45-A939-F5EE99C0462A}"/>
              </a:ext>
            </a:extLst>
          </p:cNvPr>
          <p:cNvCxnSpPr>
            <a:cxnSpLocks noChangeShapeType="1"/>
          </p:cNvCxnSpPr>
          <p:nvPr/>
        </p:nvCxnSpPr>
        <p:spPr bwMode="auto">
          <a:xfrm>
            <a:off x="12215341" y="8252674"/>
            <a:ext cx="0" cy="17043915"/>
          </a:xfrm>
          <a:prstGeom prst="line">
            <a:avLst/>
          </a:prstGeom>
          <a:noFill/>
          <a:ln w="6350">
            <a:solidFill>
              <a:schemeClr val="tx1"/>
            </a:solidFill>
            <a:round/>
            <a:headEnd/>
            <a:tailEnd/>
          </a:ln>
          <a:extLst>
            <a:ext uri="{909E8E84-426E-40dd-AFC4-6F175D3DCCD1}">
              <a14:hiddenFill xmlns:a14="http://schemas.microsoft.com/office/drawing/2010/main" xmlns="">
                <a:noFill/>
              </a14:hiddenFill>
            </a:ext>
          </a:extLst>
        </p:spPr>
      </p:cxnSp>
      <p:cxnSp>
        <p:nvCxnSpPr>
          <p:cNvPr id="12" name="Straight Connector 62">
            <a:extLst>
              <a:ext uri="{FF2B5EF4-FFF2-40B4-BE49-F238E27FC236}">
                <a16:creationId xmlns:a16="http://schemas.microsoft.com/office/drawing/2014/main" id="{A9FACFE8-2FE5-5644-9AB6-1466BF4EB4E2}"/>
              </a:ext>
            </a:extLst>
          </p:cNvPr>
          <p:cNvCxnSpPr>
            <a:cxnSpLocks noChangeShapeType="1"/>
          </p:cNvCxnSpPr>
          <p:nvPr/>
        </p:nvCxnSpPr>
        <p:spPr bwMode="auto">
          <a:xfrm>
            <a:off x="24305741" y="8252674"/>
            <a:ext cx="0" cy="17043915"/>
          </a:xfrm>
          <a:prstGeom prst="line">
            <a:avLst/>
          </a:prstGeom>
          <a:noFill/>
          <a:ln w="6350">
            <a:solidFill>
              <a:schemeClr val="tx1"/>
            </a:solidFill>
            <a:round/>
            <a:headEnd/>
            <a:tailEnd/>
          </a:ln>
          <a:extLst>
            <a:ext uri="{909E8E84-426E-40dd-AFC4-6F175D3DCCD1}">
              <a14:hiddenFill xmlns:a14="http://schemas.microsoft.com/office/drawing/2010/main" xmlns="">
                <a:noFill/>
              </a14:hiddenFill>
            </a:ext>
          </a:extLst>
        </p:spPr>
      </p:cxnSp>
      <p:sp>
        <p:nvSpPr>
          <p:cNvPr id="13" name="Text Box 4">
            <a:extLst>
              <a:ext uri="{FF2B5EF4-FFF2-40B4-BE49-F238E27FC236}">
                <a16:creationId xmlns:a16="http://schemas.microsoft.com/office/drawing/2014/main" id="{D7500B63-7E4F-0347-97A6-F4DA008D7AF9}"/>
              </a:ext>
            </a:extLst>
          </p:cNvPr>
          <p:cNvSpPr txBox="1">
            <a:spLocks noChangeArrowheads="1"/>
          </p:cNvSpPr>
          <p:nvPr/>
        </p:nvSpPr>
        <p:spPr bwMode="auto">
          <a:xfrm>
            <a:off x="12277565" y="18290246"/>
            <a:ext cx="12090398" cy="92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6379" tIns="93189" rIns="186379" bIns="93189">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spcBef>
                <a:spcPct val="50000"/>
              </a:spcBef>
            </a:pPr>
            <a:r>
              <a:rPr lang="en-US" sz="4800" b="1" dirty="0">
                <a:solidFill>
                  <a:srgbClr val="0D0C0C"/>
                </a:solidFill>
                <a:latin typeface="Helvetica" charset="0"/>
                <a:cs typeface="Helvetica" charset="0"/>
              </a:rPr>
              <a:t>RESULTS</a:t>
            </a:r>
          </a:p>
        </p:txBody>
      </p:sp>
      <p:sp>
        <p:nvSpPr>
          <p:cNvPr id="14" name="Text Box 5">
            <a:extLst>
              <a:ext uri="{FF2B5EF4-FFF2-40B4-BE49-F238E27FC236}">
                <a16:creationId xmlns:a16="http://schemas.microsoft.com/office/drawing/2014/main" id="{72ABD37F-596C-1A4C-B303-878E2C721F8E}"/>
              </a:ext>
            </a:extLst>
          </p:cNvPr>
          <p:cNvSpPr txBox="1">
            <a:spLocks noChangeArrowheads="1"/>
          </p:cNvSpPr>
          <p:nvPr/>
        </p:nvSpPr>
        <p:spPr bwMode="auto">
          <a:xfrm>
            <a:off x="24343840" y="15205764"/>
            <a:ext cx="12270259" cy="92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6379" tIns="93189" rIns="186379" bIns="93189">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spcBef>
                <a:spcPct val="50000"/>
              </a:spcBef>
            </a:pPr>
            <a:r>
              <a:rPr lang="en-US" sz="4800" b="1" dirty="0">
                <a:solidFill>
                  <a:srgbClr val="0D0C0C"/>
                </a:solidFill>
                <a:latin typeface="Helvetica" charset="0"/>
                <a:cs typeface="Helvetica" charset="0"/>
              </a:rPr>
              <a:t>RESULTS/CONCLUSIONS</a:t>
            </a:r>
          </a:p>
        </p:txBody>
      </p:sp>
      <p:sp>
        <p:nvSpPr>
          <p:cNvPr id="15" name="Text Box 5">
            <a:extLst>
              <a:ext uri="{FF2B5EF4-FFF2-40B4-BE49-F238E27FC236}">
                <a16:creationId xmlns:a16="http://schemas.microsoft.com/office/drawing/2014/main" id="{8B5B9A39-BA0D-C043-A0B0-DF21159E3C5A}"/>
              </a:ext>
            </a:extLst>
          </p:cNvPr>
          <p:cNvSpPr txBox="1">
            <a:spLocks noChangeArrowheads="1"/>
          </p:cNvSpPr>
          <p:nvPr/>
        </p:nvSpPr>
        <p:spPr bwMode="auto">
          <a:xfrm>
            <a:off x="24301781" y="22347072"/>
            <a:ext cx="12270261" cy="92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6379" tIns="93189" rIns="186379" bIns="93189">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spcBef>
                <a:spcPct val="50000"/>
              </a:spcBef>
            </a:pPr>
            <a:r>
              <a:rPr lang="en-US" sz="4800" b="1" dirty="0">
                <a:solidFill>
                  <a:srgbClr val="0D0C0C"/>
                </a:solidFill>
                <a:latin typeface="Helvetica" charset="0"/>
                <a:cs typeface="Helvetica" charset="0"/>
              </a:rPr>
              <a:t>ACKNOWLEDGMENTS</a:t>
            </a:r>
          </a:p>
        </p:txBody>
      </p:sp>
      <p:sp>
        <p:nvSpPr>
          <p:cNvPr id="17" name="Line 7">
            <a:extLst>
              <a:ext uri="{FF2B5EF4-FFF2-40B4-BE49-F238E27FC236}">
                <a16:creationId xmlns:a16="http://schemas.microsoft.com/office/drawing/2014/main" id="{AE302790-6A32-DD48-B7BC-4B0A182F74F7}"/>
              </a:ext>
            </a:extLst>
          </p:cNvPr>
          <p:cNvSpPr>
            <a:spLocks noChangeShapeType="1"/>
          </p:cNvSpPr>
          <p:nvPr/>
        </p:nvSpPr>
        <p:spPr bwMode="auto">
          <a:xfrm flipV="1">
            <a:off x="2460510" y="26935983"/>
            <a:ext cx="31496000" cy="49212"/>
          </a:xfrm>
          <a:prstGeom prst="line">
            <a:avLst/>
          </a:prstGeom>
          <a:noFill/>
          <a:ln w="1270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5">
            <a:extLst>
              <a:ext uri="{FF2B5EF4-FFF2-40B4-BE49-F238E27FC236}">
                <a16:creationId xmlns:a16="http://schemas.microsoft.com/office/drawing/2014/main" id="{14EFCCEC-3021-814C-A661-07E5D9D17A41}"/>
              </a:ext>
            </a:extLst>
          </p:cNvPr>
          <p:cNvSpPr txBox="1">
            <a:spLocks noChangeArrowheads="1"/>
          </p:cNvSpPr>
          <p:nvPr/>
        </p:nvSpPr>
        <p:spPr bwMode="auto">
          <a:xfrm>
            <a:off x="12173652" y="8327646"/>
            <a:ext cx="12215340" cy="92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6379" tIns="93189" rIns="186379" bIns="93189">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spcBef>
                <a:spcPct val="50000"/>
              </a:spcBef>
            </a:pPr>
            <a:r>
              <a:rPr lang="en-US" sz="4800" b="1" dirty="0">
                <a:solidFill>
                  <a:srgbClr val="0D0C0C"/>
                </a:solidFill>
                <a:latin typeface="Helvetica" charset="0"/>
                <a:cs typeface="Helvetica" charset="0"/>
              </a:rPr>
              <a:t>METHODS</a:t>
            </a:r>
          </a:p>
        </p:txBody>
      </p:sp>
      <p:sp>
        <p:nvSpPr>
          <p:cNvPr id="19" name="Text Box 5">
            <a:extLst>
              <a:ext uri="{FF2B5EF4-FFF2-40B4-BE49-F238E27FC236}">
                <a16:creationId xmlns:a16="http://schemas.microsoft.com/office/drawing/2014/main" id="{30301392-07BE-AC46-9F59-3AE7256EC639}"/>
              </a:ext>
            </a:extLst>
          </p:cNvPr>
          <p:cNvSpPr txBox="1">
            <a:spLocks noChangeArrowheads="1"/>
          </p:cNvSpPr>
          <p:nvPr/>
        </p:nvSpPr>
        <p:spPr bwMode="auto">
          <a:xfrm>
            <a:off x="1" y="11960189"/>
            <a:ext cx="12215340" cy="92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6379" tIns="93189" rIns="186379" bIns="93189">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spcBef>
                <a:spcPct val="50000"/>
              </a:spcBef>
            </a:pPr>
            <a:r>
              <a:rPr lang="en-US" sz="4800" b="1" dirty="0">
                <a:solidFill>
                  <a:srgbClr val="0D0C0C"/>
                </a:solidFill>
                <a:latin typeface="Helvetica" charset="0"/>
                <a:cs typeface="Helvetica" charset="0"/>
              </a:rPr>
              <a:t>BACKGROUND</a:t>
            </a:r>
          </a:p>
        </p:txBody>
      </p:sp>
      <p:sp>
        <p:nvSpPr>
          <p:cNvPr id="20" name="TextBox 6">
            <a:extLst>
              <a:ext uri="{FF2B5EF4-FFF2-40B4-BE49-F238E27FC236}">
                <a16:creationId xmlns:a16="http://schemas.microsoft.com/office/drawing/2014/main" id="{30581A5E-333C-5740-9D79-3B970BB96852}"/>
              </a:ext>
            </a:extLst>
          </p:cNvPr>
          <p:cNvSpPr txBox="1">
            <a:spLocks noChangeArrowheads="1"/>
          </p:cNvSpPr>
          <p:nvPr/>
        </p:nvSpPr>
        <p:spPr bwMode="auto">
          <a:xfrm>
            <a:off x="403003" y="9088885"/>
            <a:ext cx="11409336" cy="2160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marL="457200" indent="-457200" algn="l" eaLnBrk="1" hangingPunct="1">
              <a:lnSpc>
                <a:spcPct val="150000"/>
              </a:lnSpc>
              <a:buFont typeface="Arial" panose="020B0604020202020204" pitchFamily="34" charset="0"/>
              <a:buChar char="•"/>
            </a:pPr>
            <a:r>
              <a:rPr lang="en-US" sz="3114" dirty="0">
                <a:solidFill>
                  <a:schemeClr val="tx1"/>
                </a:solidFill>
              </a:rPr>
              <a:t>Estimate the Earth-like exoplanet yield of NASA  LUVOIR ‘A’</a:t>
            </a:r>
          </a:p>
          <a:p>
            <a:pPr marL="457200" indent="-457200" algn="l" eaLnBrk="1" hangingPunct="1">
              <a:lnSpc>
                <a:spcPct val="150000"/>
              </a:lnSpc>
              <a:buFont typeface="Arial" panose="020B0604020202020204" pitchFamily="34" charset="0"/>
              <a:buChar char="•"/>
            </a:pPr>
            <a:r>
              <a:rPr lang="en-US" sz="3114" dirty="0">
                <a:solidFill>
                  <a:schemeClr val="tx1"/>
                </a:solidFill>
              </a:rPr>
              <a:t>Answer questions like “which stellar properties are best for directly imaging exoplanets?”</a:t>
            </a:r>
          </a:p>
        </p:txBody>
      </p:sp>
      <p:sp>
        <p:nvSpPr>
          <p:cNvPr id="21" name="Rectangle 51">
            <a:extLst>
              <a:ext uri="{FF2B5EF4-FFF2-40B4-BE49-F238E27FC236}">
                <a16:creationId xmlns:a16="http://schemas.microsoft.com/office/drawing/2014/main" id="{E91D9E7D-C3DB-A340-BF1B-DDEFB060A1ED}"/>
              </a:ext>
            </a:extLst>
          </p:cNvPr>
          <p:cNvSpPr>
            <a:spLocks noChangeArrowheads="1"/>
          </p:cNvSpPr>
          <p:nvPr/>
        </p:nvSpPr>
        <p:spPr bwMode="auto">
          <a:xfrm>
            <a:off x="1436817" y="11732815"/>
            <a:ext cx="9341708" cy="95765"/>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2134689"/>
            <a:endParaRPr lang="en-US" sz="10314"/>
          </a:p>
        </p:txBody>
      </p:sp>
      <p:sp>
        <p:nvSpPr>
          <p:cNvPr id="22" name="TextBox 6">
            <a:extLst>
              <a:ext uri="{FF2B5EF4-FFF2-40B4-BE49-F238E27FC236}">
                <a16:creationId xmlns:a16="http://schemas.microsoft.com/office/drawing/2014/main" id="{8802749B-CD00-0B4E-9E64-738341B5E792}"/>
              </a:ext>
            </a:extLst>
          </p:cNvPr>
          <p:cNvSpPr txBox="1">
            <a:spLocks noChangeArrowheads="1"/>
          </p:cNvSpPr>
          <p:nvPr/>
        </p:nvSpPr>
        <p:spPr bwMode="auto">
          <a:xfrm>
            <a:off x="403002" y="12995258"/>
            <a:ext cx="11832999" cy="5035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eaLnBrk="1" hangingPunct="1">
              <a:lnSpc>
                <a:spcPct val="150000"/>
              </a:lnSpc>
            </a:pPr>
            <a:r>
              <a:rPr lang="en-US" sz="3114" dirty="0">
                <a:solidFill>
                  <a:schemeClr val="tx1"/>
                </a:solidFill>
              </a:rPr>
              <a:t>One of the science objectives of NASA Large </a:t>
            </a:r>
            <a:r>
              <a:rPr lang="en-US" sz="3114" dirty="0" err="1">
                <a:solidFill>
                  <a:schemeClr val="tx1"/>
                </a:solidFill>
              </a:rPr>
              <a:t>UltraViolet</a:t>
            </a:r>
            <a:r>
              <a:rPr lang="en-US" sz="3114" dirty="0">
                <a:solidFill>
                  <a:schemeClr val="tx1"/>
                </a:solidFill>
              </a:rPr>
              <a:t>/ Optical/Infrared Surveyor (LUVOIR) is to detect and characterize exoplanets within 50 parsecs of the Sun using direct detection. To do so, it will have an advanced coronagraph for high contrast imaging. We use the proposed LUVOIR ‘A’ technical parameters to simulate the amount of Earth-like exoplanets the mission could find within a one-year observation period. </a:t>
            </a:r>
          </a:p>
        </p:txBody>
      </p:sp>
      <p:sp>
        <p:nvSpPr>
          <p:cNvPr id="23" name="Rectangle 51">
            <a:extLst>
              <a:ext uri="{FF2B5EF4-FFF2-40B4-BE49-F238E27FC236}">
                <a16:creationId xmlns:a16="http://schemas.microsoft.com/office/drawing/2014/main" id="{AEA2B7E6-370F-F044-9BEC-994ACAE8941D}"/>
              </a:ext>
            </a:extLst>
          </p:cNvPr>
          <p:cNvSpPr>
            <a:spLocks noChangeArrowheads="1"/>
          </p:cNvSpPr>
          <p:nvPr/>
        </p:nvSpPr>
        <p:spPr bwMode="auto">
          <a:xfrm>
            <a:off x="1436817" y="18349715"/>
            <a:ext cx="9341708" cy="95765"/>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2134689"/>
            <a:endParaRPr lang="en-US" sz="10314"/>
          </a:p>
        </p:txBody>
      </p:sp>
      <p:sp>
        <p:nvSpPr>
          <p:cNvPr id="24" name="TextBox 6">
            <a:extLst>
              <a:ext uri="{FF2B5EF4-FFF2-40B4-BE49-F238E27FC236}">
                <a16:creationId xmlns:a16="http://schemas.microsoft.com/office/drawing/2014/main" id="{EDB73C29-DA3F-3A43-AF71-669B0CA0CA1B}"/>
              </a:ext>
            </a:extLst>
          </p:cNvPr>
          <p:cNvSpPr txBox="1">
            <a:spLocks noChangeArrowheads="1"/>
          </p:cNvSpPr>
          <p:nvPr/>
        </p:nvSpPr>
        <p:spPr bwMode="auto">
          <a:xfrm>
            <a:off x="12244583" y="9216912"/>
            <a:ext cx="11927855" cy="9336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marL="914400" lvl="1" indent="-457200" eaLnBrk="1" hangingPunct="1">
              <a:lnSpc>
                <a:spcPct val="150000"/>
              </a:lnSpc>
              <a:buClr>
                <a:srgbClr val="000000"/>
              </a:buClr>
              <a:buSzPct val="100000"/>
              <a:buFont typeface="Arial" panose="020B0604020202020204" pitchFamily="34" charset="0"/>
              <a:buChar char="•"/>
            </a:pPr>
            <a:r>
              <a:rPr lang="en-GB" altLang="en-US" sz="3110" dirty="0">
                <a:solidFill>
                  <a:srgbClr val="000000"/>
                </a:solidFill>
              </a:rPr>
              <a:t>We use a sample of GAIA DR2 stars and synthetic M class stars to generate a sample of 10</a:t>
            </a:r>
            <a:r>
              <a:rPr lang="en-GB" altLang="en-US" sz="3110" baseline="30000" dirty="0">
                <a:solidFill>
                  <a:srgbClr val="000000"/>
                </a:solidFill>
              </a:rPr>
              <a:t>5</a:t>
            </a:r>
            <a:r>
              <a:rPr lang="en-GB" altLang="en-US" sz="3110" dirty="0">
                <a:solidFill>
                  <a:srgbClr val="000000"/>
                </a:solidFill>
              </a:rPr>
              <a:t> synthetic planets per star and calculate planet-star separation and relative brightness, as well as S/N ratio.</a:t>
            </a:r>
          </a:p>
          <a:p>
            <a:pPr marL="914400" lvl="1" indent="-457200" eaLnBrk="1" hangingPunct="1">
              <a:lnSpc>
                <a:spcPct val="150000"/>
              </a:lnSpc>
              <a:buClr>
                <a:srgbClr val="000000"/>
              </a:buClr>
              <a:buSzPct val="100000"/>
              <a:buFont typeface="Arial" panose="020B0604020202020204" pitchFamily="34" charset="0"/>
              <a:buChar char="•"/>
            </a:pPr>
            <a:r>
              <a:rPr lang="en-GB" altLang="en-US" sz="3110" dirty="0">
                <a:solidFill>
                  <a:srgbClr val="000000"/>
                </a:solidFill>
              </a:rPr>
              <a:t>If planet is within coronagraph IWA and OWA, has a high enough S/N above threshold, and is bright enough to be detected above relative brightness threshold, it is “detected.”</a:t>
            </a:r>
          </a:p>
          <a:p>
            <a:pPr marL="914400" lvl="1" indent="-457200" eaLnBrk="1" hangingPunct="1">
              <a:lnSpc>
                <a:spcPct val="150000"/>
              </a:lnSpc>
              <a:buClr>
                <a:srgbClr val="000000"/>
              </a:buClr>
              <a:buSzPct val="100000"/>
              <a:buFont typeface="Arial" panose="020B0604020202020204" pitchFamily="34" charset="0"/>
              <a:buChar char="•"/>
            </a:pPr>
            <a:r>
              <a:rPr lang="en-GB" altLang="en-US" sz="3110" dirty="0">
                <a:solidFill>
                  <a:srgbClr val="000000"/>
                </a:solidFill>
              </a:rPr>
              <a:t>Detected planets are divided by total number of planets for each star to give completeness, then completeness of stars that are able to be observed within the given time are added to give total completeness, which is then multiplied by occurrence rate to give total number of planets detected. </a:t>
            </a:r>
          </a:p>
          <a:p>
            <a:pPr marL="914400" lvl="1" indent="-457200" eaLnBrk="1" hangingPunct="1">
              <a:lnSpc>
                <a:spcPct val="150000"/>
              </a:lnSpc>
              <a:buClr>
                <a:srgbClr val="000000"/>
              </a:buClr>
              <a:buSzPct val="100000"/>
              <a:buFont typeface="Arial" panose="020B0604020202020204" pitchFamily="34" charset="0"/>
              <a:buChar char="•"/>
            </a:pPr>
            <a:endParaRPr lang="en-GB" altLang="en-US" sz="3110" dirty="0">
              <a:solidFill>
                <a:srgbClr val="000000"/>
              </a:solidFill>
            </a:endParaRPr>
          </a:p>
        </p:txBody>
      </p:sp>
      <p:pic>
        <p:nvPicPr>
          <p:cNvPr id="27" name="Picture 26">
            <a:extLst>
              <a:ext uri="{FF2B5EF4-FFF2-40B4-BE49-F238E27FC236}">
                <a16:creationId xmlns:a16="http://schemas.microsoft.com/office/drawing/2014/main" id="{E3EF381C-D41F-7748-95BC-6869A0543425}"/>
              </a:ext>
            </a:extLst>
          </p:cNvPr>
          <p:cNvPicPr>
            <a:picLocks noChangeAspect="1"/>
          </p:cNvPicPr>
          <p:nvPr/>
        </p:nvPicPr>
        <p:blipFill>
          <a:blip r:embed="rId5"/>
          <a:stretch>
            <a:fillRect/>
          </a:stretch>
        </p:blipFill>
        <p:spPr>
          <a:xfrm>
            <a:off x="1261351" y="19234875"/>
            <a:ext cx="9692640" cy="5452110"/>
          </a:xfrm>
          <a:prstGeom prst="rect">
            <a:avLst/>
          </a:prstGeom>
        </p:spPr>
      </p:pic>
      <p:sp>
        <p:nvSpPr>
          <p:cNvPr id="28" name="TextBox 32">
            <a:extLst>
              <a:ext uri="{FF2B5EF4-FFF2-40B4-BE49-F238E27FC236}">
                <a16:creationId xmlns:a16="http://schemas.microsoft.com/office/drawing/2014/main" id="{36A38252-5C93-0443-A980-FA23ED99C3C5}"/>
              </a:ext>
            </a:extLst>
          </p:cNvPr>
          <p:cNvSpPr txBox="1">
            <a:spLocks noChangeArrowheads="1"/>
          </p:cNvSpPr>
          <p:nvPr/>
        </p:nvSpPr>
        <p:spPr bwMode="auto">
          <a:xfrm>
            <a:off x="1338821" y="25004639"/>
            <a:ext cx="9537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800">
                <a:solidFill>
                  <a:schemeClr val="tx1"/>
                </a:solidFill>
                <a:latin typeface="Arial" panose="020B0604020202020204" pitchFamily="34" charset="0"/>
              </a:defRPr>
            </a:lvl1pPr>
            <a:lvl2pPr marL="742950" indent="-285750">
              <a:defRPr sz="7800">
                <a:solidFill>
                  <a:schemeClr val="tx1"/>
                </a:solidFill>
                <a:latin typeface="Arial" panose="020B0604020202020204" pitchFamily="34" charset="0"/>
              </a:defRPr>
            </a:lvl2pPr>
            <a:lvl3pPr marL="1143000" indent="-228600">
              <a:defRPr sz="7800">
                <a:solidFill>
                  <a:schemeClr val="tx1"/>
                </a:solidFill>
                <a:latin typeface="Arial" panose="020B0604020202020204" pitchFamily="34" charset="0"/>
              </a:defRPr>
            </a:lvl3pPr>
            <a:lvl4pPr marL="1600200" indent="-228600">
              <a:defRPr sz="7800">
                <a:solidFill>
                  <a:schemeClr val="tx1"/>
                </a:solidFill>
                <a:latin typeface="Arial" panose="020B0604020202020204" pitchFamily="34" charset="0"/>
              </a:defRPr>
            </a:lvl4pPr>
            <a:lvl5pPr marL="2057400" indent="-228600">
              <a:defRPr sz="7800">
                <a:solidFill>
                  <a:schemeClr val="tx1"/>
                </a:solidFill>
                <a:latin typeface="Arial" panose="020B0604020202020204" pitchFamily="34" charset="0"/>
              </a:defRPr>
            </a:lvl5pPr>
            <a:lvl6pPr marL="2514600" indent="-228600" eaLnBrk="0" fontAlgn="base" hangingPunct="0">
              <a:spcBef>
                <a:spcPct val="0"/>
              </a:spcBef>
              <a:spcAft>
                <a:spcPct val="0"/>
              </a:spcAft>
              <a:defRPr sz="7800">
                <a:solidFill>
                  <a:schemeClr val="tx1"/>
                </a:solidFill>
                <a:latin typeface="Arial" panose="020B0604020202020204" pitchFamily="34" charset="0"/>
              </a:defRPr>
            </a:lvl6pPr>
            <a:lvl7pPr marL="2971800" indent="-228600" eaLnBrk="0" fontAlgn="base" hangingPunct="0">
              <a:spcBef>
                <a:spcPct val="0"/>
              </a:spcBef>
              <a:spcAft>
                <a:spcPct val="0"/>
              </a:spcAft>
              <a:defRPr sz="7800">
                <a:solidFill>
                  <a:schemeClr val="tx1"/>
                </a:solidFill>
                <a:latin typeface="Arial" panose="020B0604020202020204" pitchFamily="34" charset="0"/>
              </a:defRPr>
            </a:lvl7pPr>
            <a:lvl8pPr marL="3429000" indent="-228600" eaLnBrk="0" fontAlgn="base" hangingPunct="0">
              <a:spcBef>
                <a:spcPct val="0"/>
              </a:spcBef>
              <a:spcAft>
                <a:spcPct val="0"/>
              </a:spcAft>
              <a:defRPr sz="7800">
                <a:solidFill>
                  <a:schemeClr val="tx1"/>
                </a:solidFill>
                <a:latin typeface="Arial" panose="020B0604020202020204" pitchFamily="34" charset="0"/>
              </a:defRPr>
            </a:lvl8pPr>
            <a:lvl9pPr marL="3886200" indent="-228600" eaLnBrk="0" fontAlgn="base" hangingPunct="0">
              <a:spcBef>
                <a:spcPct val="0"/>
              </a:spcBef>
              <a:spcAft>
                <a:spcPct val="0"/>
              </a:spcAft>
              <a:defRPr sz="7800">
                <a:solidFill>
                  <a:schemeClr val="tx1"/>
                </a:solidFill>
                <a:latin typeface="Arial" panose="020B0604020202020204" pitchFamily="34" charset="0"/>
              </a:defRPr>
            </a:lvl9pPr>
          </a:lstStyle>
          <a:p>
            <a:pPr algn="ctr" eaLnBrk="1" hangingPunct="1"/>
            <a:r>
              <a:rPr lang="en-US" altLang="en-US" sz="2400" b="1" dirty="0">
                <a:cs typeface="Arial" panose="020B0604020202020204" pitchFamily="34" charset="0"/>
              </a:rPr>
              <a:t>Figure 1</a:t>
            </a:r>
            <a:r>
              <a:rPr lang="en-US" altLang="en-US" sz="2400" dirty="0">
                <a:cs typeface="Arial" panose="020B0604020202020204" pitchFamily="34" charset="0"/>
              </a:rPr>
              <a:t>: Preliminary concept of LUVOIR ‘A’ architecture (credit: https://</a:t>
            </a:r>
            <a:r>
              <a:rPr lang="en-US" altLang="en-US" sz="2400" dirty="0" err="1">
                <a:cs typeface="Arial" panose="020B0604020202020204" pitchFamily="34" charset="0"/>
              </a:rPr>
              <a:t>asd.gsfc.nasa.gov</a:t>
            </a:r>
            <a:r>
              <a:rPr lang="en-US" altLang="en-US" sz="2400" dirty="0">
                <a:cs typeface="Arial" panose="020B0604020202020204" pitchFamily="34" charset="0"/>
              </a:rPr>
              <a:t>/</a:t>
            </a:r>
            <a:r>
              <a:rPr lang="en-US" altLang="en-US" sz="2400" dirty="0" err="1">
                <a:cs typeface="Arial" panose="020B0604020202020204" pitchFamily="34" charset="0"/>
              </a:rPr>
              <a:t>luvoir</a:t>
            </a:r>
            <a:r>
              <a:rPr lang="en-US" altLang="en-US" sz="2400" dirty="0">
                <a:cs typeface="Arial" panose="020B0604020202020204" pitchFamily="34" charset="0"/>
              </a:rPr>
              <a:t>/design/)</a:t>
            </a:r>
          </a:p>
        </p:txBody>
      </p:sp>
      <p:sp>
        <p:nvSpPr>
          <p:cNvPr id="29" name="Rectangle 51">
            <a:extLst>
              <a:ext uri="{FF2B5EF4-FFF2-40B4-BE49-F238E27FC236}">
                <a16:creationId xmlns:a16="http://schemas.microsoft.com/office/drawing/2014/main" id="{700860FE-978A-AB4F-898C-D8A0A56B6687}"/>
              </a:ext>
            </a:extLst>
          </p:cNvPr>
          <p:cNvSpPr>
            <a:spLocks noChangeArrowheads="1"/>
          </p:cNvSpPr>
          <p:nvPr/>
        </p:nvSpPr>
        <p:spPr bwMode="auto">
          <a:xfrm>
            <a:off x="13569026" y="18095697"/>
            <a:ext cx="9341708" cy="95765"/>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2134689"/>
            <a:endParaRPr lang="en-US" sz="10314"/>
          </a:p>
        </p:txBody>
      </p:sp>
      <p:pic>
        <p:nvPicPr>
          <p:cNvPr id="30" name="Picture 29" descr="\\hawk\RIDL\internal\projects\LUVOIR\Oddo\download (7).png">
            <a:extLst>
              <a:ext uri="{FF2B5EF4-FFF2-40B4-BE49-F238E27FC236}">
                <a16:creationId xmlns:a16="http://schemas.microsoft.com/office/drawing/2014/main" id="{FE4B4D12-691A-4B45-AEB8-D574CE3BD72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4093991" y="19217108"/>
            <a:ext cx="8329141" cy="6143732"/>
          </a:xfrm>
          <a:prstGeom prst="rect">
            <a:avLst/>
          </a:prstGeom>
          <a:noFill/>
          <a:ln>
            <a:noFill/>
          </a:ln>
        </p:spPr>
      </p:pic>
      <p:sp>
        <p:nvSpPr>
          <p:cNvPr id="32" name="TextBox 32">
            <a:extLst>
              <a:ext uri="{FF2B5EF4-FFF2-40B4-BE49-F238E27FC236}">
                <a16:creationId xmlns:a16="http://schemas.microsoft.com/office/drawing/2014/main" id="{8184EDE6-D132-974A-9BFD-75C1C050B044}"/>
              </a:ext>
            </a:extLst>
          </p:cNvPr>
          <p:cNvSpPr txBox="1">
            <a:spLocks noChangeArrowheads="1"/>
          </p:cNvSpPr>
          <p:nvPr/>
        </p:nvSpPr>
        <p:spPr bwMode="auto">
          <a:xfrm>
            <a:off x="13512472" y="25486215"/>
            <a:ext cx="9537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800">
                <a:solidFill>
                  <a:schemeClr val="tx1"/>
                </a:solidFill>
                <a:latin typeface="Arial" panose="020B0604020202020204" pitchFamily="34" charset="0"/>
              </a:defRPr>
            </a:lvl1pPr>
            <a:lvl2pPr marL="742950" indent="-285750">
              <a:defRPr sz="7800">
                <a:solidFill>
                  <a:schemeClr val="tx1"/>
                </a:solidFill>
                <a:latin typeface="Arial" panose="020B0604020202020204" pitchFamily="34" charset="0"/>
              </a:defRPr>
            </a:lvl2pPr>
            <a:lvl3pPr marL="1143000" indent="-228600">
              <a:defRPr sz="7800">
                <a:solidFill>
                  <a:schemeClr val="tx1"/>
                </a:solidFill>
                <a:latin typeface="Arial" panose="020B0604020202020204" pitchFamily="34" charset="0"/>
              </a:defRPr>
            </a:lvl3pPr>
            <a:lvl4pPr marL="1600200" indent="-228600">
              <a:defRPr sz="7800">
                <a:solidFill>
                  <a:schemeClr val="tx1"/>
                </a:solidFill>
                <a:latin typeface="Arial" panose="020B0604020202020204" pitchFamily="34" charset="0"/>
              </a:defRPr>
            </a:lvl4pPr>
            <a:lvl5pPr marL="2057400" indent="-228600">
              <a:defRPr sz="7800">
                <a:solidFill>
                  <a:schemeClr val="tx1"/>
                </a:solidFill>
                <a:latin typeface="Arial" panose="020B0604020202020204" pitchFamily="34" charset="0"/>
              </a:defRPr>
            </a:lvl5pPr>
            <a:lvl6pPr marL="2514600" indent="-228600" eaLnBrk="0" fontAlgn="base" hangingPunct="0">
              <a:spcBef>
                <a:spcPct val="0"/>
              </a:spcBef>
              <a:spcAft>
                <a:spcPct val="0"/>
              </a:spcAft>
              <a:defRPr sz="7800">
                <a:solidFill>
                  <a:schemeClr val="tx1"/>
                </a:solidFill>
                <a:latin typeface="Arial" panose="020B0604020202020204" pitchFamily="34" charset="0"/>
              </a:defRPr>
            </a:lvl6pPr>
            <a:lvl7pPr marL="2971800" indent="-228600" eaLnBrk="0" fontAlgn="base" hangingPunct="0">
              <a:spcBef>
                <a:spcPct val="0"/>
              </a:spcBef>
              <a:spcAft>
                <a:spcPct val="0"/>
              </a:spcAft>
              <a:defRPr sz="7800">
                <a:solidFill>
                  <a:schemeClr val="tx1"/>
                </a:solidFill>
                <a:latin typeface="Arial" panose="020B0604020202020204" pitchFamily="34" charset="0"/>
              </a:defRPr>
            </a:lvl7pPr>
            <a:lvl8pPr marL="3429000" indent="-228600" eaLnBrk="0" fontAlgn="base" hangingPunct="0">
              <a:spcBef>
                <a:spcPct val="0"/>
              </a:spcBef>
              <a:spcAft>
                <a:spcPct val="0"/>
              </a:spcAft>
              <a:defRPr sz="7800">
                <a:solidFill>
                  <a:schemeClr val="tx1"/>
                </a:solidFill>
                <a:latin typeface="Arial" panose="020B0604020202020204" pitchFamily="34" charset="0"/>
              </a:defRPr>
            </a:lvl8pPr>
            <a:lvl9pPr marL="3886200" indent="-228600" eaLnBrk="0" fontAlgn="base" hangingPunct="0">
              <a:spcBef>
                <a:spcPct val="0"/>
              </a:spcBef>
              <a:spcAft>
                <a:spcPct val="0"/>
              </a:spcAft>
              <a:defRPr sz="7800">
                <a:solidFill>
                  <a:schemeClr val="tx1"/>
                </a:solidFill>
                <a:latin typeface="Arial" panose="020B0604020202020204" pitchFamily="34" charset="0"/>
              </a:defRPr>
            </a:lvl9pPr>
          </a:lstStyle>
          <a:p>
            <a:pPr algn="ctr" eaLnBrk="1" hangingPunct="1"/>
            <a:r>
              <a:rPr lang="en-US" altLang="en-US" sz="2400" b="1" dirty="0">
                <a:cs typeface="Arial" panose="020B0604020202020204" pitchFamily="34" charset="0"/>
              </a:rPr>
              <a:t>Figure 2</a:t>
            </a:r>
            <a:r>
              <a:rPr lang="en-US" altLang="en-US" sz="2400" dirty="0">
                <a:cs typeface="Arial" panose="020B0604020202020204" pitchFamily="34" charset="0"/>
              </a:rPr>
              <a:t>: Scatter plot showing completeness for each star, separated by dataset </a:t>
            </a:r>
          </a:p>
        </p:txBody>
      </p:sp>
      <p:grpSp>
        <p:nvGrpSpPr>
          <p:cNvPr id="33" name="Group 32">
            <a:extLst>
              <a:ext uri="{FF2B5EF4-FFF2-40B4-BE49-F238E27FC236}">
                <a16:creationId xmlns:a16="http://schemas.microsoft.com/office/drawing/2014/main" id="{570A3492-02A2-ED4D-A7DD-7B4E333B8982}"/>
              </a:ext>
            </a:extLst>
          </p:cNvPr>
          <p:cNvGrpSpPr/>
          <p:nvPr/>
        </p:nvGrpSpPr>
        <p:grpSpPr>
          <a:xfrm>
            <a:off x="27591293" y="8278207"/>
            <a:ext cx="8860668" cy="6094554"/>
            <a:chOff x="26800175" y="17765713"/>
            <a:chExt cx="16690975" cy="9516001"/>
          </a:xfrm>
        </p:grpSpPr>
        <p:sp>
          <p:nvSpPr>
            <p:cNvPr id="34" name="TextBox 32">
              <a:extLst>
                <a:ext uri="{FF2B5EF4-FFF2-40B4-BE49-F238E27FC236}">
                  <a16:creationId xmlns:a16="http://schemas.microsoft.com/office/drawing/2014/main" id="{7610C3BB-2762-BD4F-A418-EE046DD2A641}"/>
                </a:ext>
              </a:extLst>
            </p:cNvPr>
            <p:cNvSpPr txBox="1">
              <a:spLocks noChangeArrowheads="1"/>
            </p:cNvSpPr>
            <p:nvPr/>
          </p:nvSpPr>
          <p:spPr bwMode="auto">
            <a:xfrm>
              <a:off x="26800175" y="25984200"/>
              <a:ext cx="12649200" cy="129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800">
                  <a:solidFill>
                    <a:schemeClr val="tx1"/>
                  </a:solidFill>
                  <a:latin typeface="Arial" panose="020B0604020202020204" pitchFamily="34" charset="0"/>
                </a:defRPr>
              </a:lvl1pPr>
              <a:lvl2pPr marL="742950" indent="-285750">
                <a:defRPr sz="7800">
                  <a:solidFill>
                    <a:schemeClr val="tx1"/>
                  </a:solidFill>
                  <a:latin typeface="Arial" panose="020B0604020202020204" pitchFamily="34" charset="0"/>
                </a:defRPr>
              </a:lvl2pPr>
              <a:lvl3pPr marL="1143000" indent="-228600">
                <a:defRPr sz="7800">
                  <a:solidFill>
                    <a:schemeClr val="tx1"/>
                  </a:solidFill>
                  <a:latin typeface="Arial" panose="020B0604020202020204" pitchFamily="34" charset="0"/>
                </a:defRPr>
              </a:lvl3pPr>
              <a:lvl4pPr marL="1600200" indent="-228600">
                <a:defRPr sz="7800">
                  <a:solidFill>
                    <a:schemeClr val="tx1"/>
                  </a:solidFill>
                  <a:latin typeface="Arial" panose="020B0604020202020204" pitchFamily="34" charset="0"/>
                </a:defRPr>
              </a:lvl4pPr>
              <a:lvl5pPr marL="2057400" indent="-228600">
                <a:defRPr sz="7800">
                  <a:solidFill>
                    <a:schemeClr val="tx1"/>
                  </a:solidFill>
                  <a:latin typeface="Arial" panose="020B0604020202020204" pitchFamily="34" charset="0"/>
                </a:defRPr>
              </a:lvl5pPr>
              <a:lvl6pPr marL="2514600" indent="-228600" eaLnBrk="0" fontAlgn="base" hangingPunct="0">
                <a:spcBef>
                  <a:spcPct val="0"/>
                </a:spcBef>
                <a:spcAft>
                  <a:spcPct val="0"/>
                </a:spcAft>
                <a:defRPr sz="7800">
                  <a:solidFill>
                    <a:schemeClr val="tx1"/>
                  </a:solidFill>
                  <a:latin typeface="Arial" panose="020B0604020202020204" pitchFamily="34" charset="0"/>
                </a:defRPr>
              </a:lvl6pPr>
              <a:lvl7pPr marL="2971800" indent="-228600" eaLnBrk="0" fontAlgn="base" hangingPunct="0">
                <a:spcBef>
                  <a:spcPct val="0"/>
                </a:spcBef>
                <a:spcAft>
                  <a:spcPct val="0"/>
                </a:spcAft>
                <a:defRPr sz="7800">
                  <a:solidFill>
                    <a:schemeClr val="tx1"/>
                  </a:solidFill>
                  <a:latin typeface="Arial" panose="020B0604020202020204" pitchFamily="34" charset="0"/>
                </a:defRPr>
              </a:lvl7pPr>
              <a:lvl8pPr marL="3429000" indent="-228600" eaLnBrk="0" fontAlgn="base" hangingPunct="0">
                <a:spcBef>
                  <a:spcPct val="0"/>
                </a:spcBef>
                <a:spcAft>
                  <a:spcPct val="0"/>
                </a:spcAft>
                <a:defRPr sz="7800">
                  <a:solidFill>
                    <a:schemeClr val="tx1"/>
                  </a:solidFill>
                  <a:latin typeface="Arial" panose="020B0604020202020204" pitchFamily="34" charset="0"/>
                </a:defRPr>
              </a:lvl8pPr>
              <a:lvl9pPr marL="3886200" indent="-228600" eaLnBrk="0" fontAlgn="base" hangingPunct="0">
                <a:spcBef>
                  <a:spcPct val="0"/>
                </a:spcBef>
                <a:spcAft>
                  <a:spcPct val="0"/>
                </a:spcAft>
                <a:defRPr sz="7800">
                  <a:solidFill>
                    <a:schemeClr val="tx1"/>
                  </a:solidFill>
                  <a:latin typeface="Arial" panose="020B0604020202020204" pitchFamily="34" charset="0"/>
                </a:defRPr>
              </a:lvl9pPr>
            </a:lstStyle>
            <a:p>
              <a:pPr algn="ctr" eaLnBrk="1" hangingPunct="1"/>
              <a:r>
                <a:rPr lang="en-US" altLang="en-US" sz="2400" b="1" dirty="0">
                  <a:cs typeface="Arial" panose="020B0604020202020204" pitchFamily="34" charset="0"/>
                </a:rPr>
                <a:t>Figure 3</a:t>
              </a:r>
              <a:r>
                <a:rPr lang="en-US" altLang="en-US" sz="2400" dirty="0">
                  <a:cs typeface="Arial" panose="020B0604020202020204" pitchFamily="34" charset="0"/>
                </a:rPr>
                <a:t>: Completeness as a function of stellar luminosity and distance in parsecs, respectively</a:t>
              </a:r>
            </a:p>
          </p:txBody>
        </p:sp>
        <p:pic>
          <p:nvPicPr>
            <p:cNvPr id="36" name="Picture 3">
              <a:extLst>
                <a:ext uri="{FF2B5EF4-FFF2-40B4-BE49-F238E27FC236}">
                  <a16:creationId xmlns:a16="http://schemas.microsoft.com/office/drawing/2014/main" id="{A08A0411-58DD-CC41-9928-614C60171EE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991300" y="17765713"/>
              <a:ext cx="11499850" cy="821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Rectangle 51">
            <a:extLst>
              <a:ext uri="{FF2B5EF4-FFF2-40B4-BE49-F238E27FC236}">
                <a16:creationId xmlns:a16="http://schemas.microsoft.com/office/drawing/2014/main" id="{D068DF21-1CAE-7A42-B58B-FC433C90CFE7}"/>
              </a:ext>
            </a:extLst>
          </p:cNvPr>
          <p:cNvSpPr>
            <a:spLocks noChangeArrowheads="1"/>
          </p:cNvSpPr>
          <p:nvPr/>
        </p:nvSpPr>
        <p:spPr bwMode="auto">
          <a:xfrm>
            <a:off x="25815214" y="14584346"/>
            <a:ext cx="9341708" cy="95765"/>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2134689"/>
            <a:endParaRPr lang="en-US" sz="10314"/>
          </a:p>
        </p:txBody>
      </p:sp>
      <p:sp>
        <p:nvSpPr>
          <p:cNvPr id="39" name="TextBox 6">
            <a:extLst>
              <a:ext uri="{FF2B5EF4-FFF2-40B4-BE49-F238E27FC236}">
                <a16:creationId xmlns:a16="http://schemas.microsoft.com/office/drawing/2014/main" id="{88AE277A-AA8B-0148-8C11-7F2C030748CD}"/>
              </a:ext>
            </a:extLst>
          </p:cNvPr>
          <p:cNvSpPr txBox="1">
            <a:spLocks noChangeArrowheads="1"/>
          </p:cNvSpPr>
          <p:nvPr/>
        </p:nvSpPr>
        <p:spPr bwMode="auto">
          <a:xfrm>
            <a:off x="24573522" y="16099290"/>
            <a:ext cx="11832999" cy="5754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eaLnBrk="1" hangingPunct="1">
              <a:lnSpc>
                <a:spcPct val="150000"/>
              </a:lnSpc>
            </a:pPr>
            <a:r>
              <a:rPr lang="en-US" sz="3114" dirty="0">
                <a:solidFill>
                  <a:schemeClr val="tx1"/>
                </a:solidFill>
              </a:rPr>
              <a:t>LUVOIR ‘A’ will detect approximately 54 Earth-like exoplanets. Out of the 3153 systems that are able to be studied  within the observation period, one Earth-like exoplanet is detected for roughly 58 systems. Figure 3a shows a downward trend for completeness with respect to stellar luminosity. As shown in figure 3b, an upward trend for completeness is seen in closer stars. While it is possible to detect exoplanets around M class stars, it is more difficult to do so. </a:t>
            </a:r>
          </a:p>
        </p:txBody>
      </p:sp>
      <p:sp>
        <p:nvSpPr>
          <p:cNvPr id="40" name="Rectangle 51">
            <a:extLst>
              <a:ext uri="{FF2B5EF4-FFF2-40B4-BE49-F238E27FC236}">
                <a16:creationId xmlns:a16="http://schemas.microsoft.com/office/drawing/2014/main" id="{67BD58DD-6A00-364C-8E4B-133DCDDB0E02}"/>
              </a:ext>
            </a:extLst>
          </p:cNvPr>
          <p:cNvSpPr>
            <a:spLocks noChangeArrowheads="1"/>
          </p:cNvSpPr>
          <p:nvPr/>
        </p:nvSpPr>
        <p:spPr bwMode="auto">
          <a:xfrm>
            <a:off x="25815214" y="22120216"/>
            <a:ext cx="9341708" cy="95765"/>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2134689"/>
            <a:endParaRPr lang="en-US" sz="10314"/>
          </a:p>
        </p:txBody>
      </p:sp>
      <p:sp>
        <p:nvSpPr>
          <p:cNvPr id="42" name="TextBox 41">
            <a:extLst>
              <a:ext uri="{FF2B5EF4-FFF2-40B4-BE49-F238E27FC236}">
                <a16:creationId xmlns:a16="http://schemas.microsoft.com/office/drawing/2014/main" id="{312492EA-F61C-6A40-961F-09E674172EFC}"/>
              </a:ext>
            </a:extLst>
          </p:cNvPr>
          <p:cNvSpPr txBox="1"/>
          <p:nvPr/>
        </p:nvSpPr>
        <p:spPr>
          <a:xfrm>
            <a:off x="35801554" y="8803422"/>
            <a:ext cx="405880" cy="570926"/>
          </a:xfrm>
          <a:prstGeom prst="rect">
            <a:avLst/>
          </a:prstGeom>
          <a:noFill/>
        </p:spPr>
        <p:txBody>
          <a:bodyPr wrap="none" rtlCol="0">
            <a:spAutoFit/>
          </a:bodyPr>
          <a:lstStyle/>
          <a:p>
            <a:r>
              <a:rPr lang="en-US" sz="3110" dirty="0">
                <a:latin typeface="Arial" panose="020B0604020202020204" pitchFamily="34" charset="0"/>
                <a:cs typeface="Arial" panose="020B0604020202020204" pitchFamily="34" charset="0"/>
              </a:rPr>
              <a:t>b</a:t>
            </a:r>
          </a:p>
        </p:txBody>
      </p:sp>
      <p:pic>
        <p:nvPicPr>
          <p:cNvPr id="44" name="Picture 43" descr="\\hawk\RIDL\internal\projects\LUVOIR\Oddo\download (4).png">
            <a:extLst>
              <a:ext uri="{FF2B5EF4-FFF2-40B4-BE49-F238E27FC236}">
                <a16:creationId xmlns:a16="http://schemas.microsoft.com/office/drawing/2014/main" id="{1863C8B6-35B5-594A-ACAF-04270CF2F756}"/>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4522295" y="8388022"/>
            <a:ext cx="5824789" cy="5043925"/>
          </a:xfrm>
          <a:prstGeom prst="rect">
            <a:avLst/>
          </a:prstGeom>
          <a:noFill/>
          <a:ln>
            <a:noFill/>
          </a:ln>
        </p:spPr>
      </p:pic>
      <p:sp>
        <p:nvSpPr>
          <p:cNvPr id="43" name="TextBox 42">
            <a:extLst>
              <a:ext uri="{FF2B5EF4-FFF2-40B4-BE49-F238E27FC236}">
                <a16:creationId xmlns:a16="http://schemas.microsoft.com/office/drawing/2014/main" id="{AAFDA1BB-4EB5-1642-922B-6B1B61E2F2B7}"/>
              </a:ext>
            </a:extLst>
          </p:cNvPr>
          <p:cNvSpPr txBox="1"/>
          <p:nvPr/>
        </p:nvSpPr>
        <p:spPr>
          <a:xfrm>
            <a:off x="29525697" y="8784002"/>
            <a:ext cx="744267" cy="570926"/>
          </a:xfrm>
          <a:prstGeom prst="rect">
            <a:avLst/>
          </a:prstGeom>
          <a:noFill/>
        </p:spPr>
        <p:txBody>
          <a:bodyPr wrap="square" rtlCol="0">
            <a:spAutoFit/>
          </a:bodyPr>
          <a:lstStyle/>
          <a:p>
            <a:r>
              <a:rPr lang="en-US" sz="3110" dirty="0">
                <a:latin typeface="Arial" panose="020B0604020202020204" pitchFamily="34" charset="0"/>
                <a:cs typeface="Arial" panose="020B0604020202020204" pitchFamily="34" charset="0"/>
              </a:rPr>
              <a:t>a</a:t>
            </a:r>
          </a:p>
        </p:txBody>
      </p:sp>
      <p:sp>
        <p:nvSpPr>
          <p:cNvPr id="45" name="TextBox 6">
            <a:extLst>
              <a:ext uri="{FF2B5EF4-FFF2-40B4-BE49-F238E27FC236}">
                <a16:creationId xmlns:a16="http://schemas.microsoft.com/office/drawing/2014/main" id="{EC933997-1D0B-6F4F-A5A3-77E8148840AB}"/>
              </a:ext>
            </a:extLst>
          </p:cNvPr>
          <p:cNvSpPr txBox="1">
            <a:spLocks noChangeArrowheads="1"/>
          </p:cNvSpPr>
          <p:nvPr/>
        </p:nvSpPr>
        <p:spPr bwMode="auto">
          <a:xfrm>
            <a:off x="24573522" y="23353324"/>
            <a:ext cx="11633911" cy="296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eaLnBrk="1" hangingPunct="1"/>
            <a:r>
              <a:rPr lang="en-US" sz="3110" dirty="0">
                <a:solidFill>
                  <a:schemeClr val="tx1"/>
                </a:solidFill>
                <a:latin typeface="Arial" panose="020B0604020202020204" pitchFamily="34" charset="0"/>
                <a:cs typeface="Arial" panose="020B0604020202020204" pitchFamily="34" charset="0"/>
              </a:rPr>
              <a:t>This work was supported by The National Science Foundation (NSF) under the Research Experiences for Undergraduates (REU) program. </a:t>
            </a:r>
            <a:r>
              <a:rPr lang="en-US" sz="3110" dirty="0">
                <a:solidFill>
                  <a:schemeClr val="tx1"/>
                </a:solidFill>
              </a:rPr>
              <a:t>This research has made use of the NASA Exoplanet Archive, which is operated by the California Institute of Technology, under contract with the National Aeronautics and Space Administration under the Exoplanet Exploration program.</a:t>
            </a:r>
            <a:endParaRPr lang="en-US" sz="311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09605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TotalTime>
  <Words>457</Words>
  <Application>Microsoft Macintosh PowerPoint</Application>
  <PresentationFormat>Custom</PresentationFormat>
  <Paragraphs>20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ＭＳ Ｐゴシック</vt:lpstr>
      <vt:lpstr>Arial</vt:lpstr>
      <vt:lpstr>Calibri</vt:lpstr>
      <vt:lpstr>Calibri Light</vt:lpstr>
      <vt:lpstr>Helvetica</vt:lpstr>
      <vt:lpstr>Office Theme</vt:lpstr>
      <vt:lpstr>Simulating the Earth-like exoplanet yield of the NASA LUVOIR ‘A’ architecture direct-imaging mission Dominic Oddoa,b,Donald Figerb aCase Western Reserve University, Department of Physics, bRochester Institute of Technology, Center for Detectors</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Simulating the earth-like exoplanet yield of the NASA LUVOIR ‘A’ architecture direct-imaging mission Dominic Oddoa,b,Donald Figerb aCase Western Reserve University, Department of Physics, bRochester Institute of Technology, Center for Detectors</dc:title>
  <dc:creator>Microsoft Office User</dc:creator>
  <cp:lastModifiedBy>Microsoft Office User</cp:lastModifiedBy>
  <cp:revision>12</cp:revision>
  <dcterms:created xsi:type="dcterms:W3CDTF">2018-12-19T18:14:15Z</dcterms:created>
  <dcterms:modified xsi:type="dcterms:W3CDTF">2018-12-21T06:34:09Z</dcterms:modified>
</cp:coreProperties>
</file>